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3"/>
  </p:notesMasterIdLst>
  <p:sldIdLst>
    <p:sldId id="439" r:id="rId3"/>
    <p:sldId id="620" r:id="rId4"/>
    <p:sldId id="616" r:id="rId5"/>
    <p:sldId id="621" r:id="rId6"/>
    <p:sldId id="631" r:id="rId7"/>
    <p:sldId id="623" r:id="rId8"/>
    <p:sldId id="441" r:id="rId9"/>
    <p:sldId id="624" r:id="rId10"/>
    <p:sldId id="627" r:id="rId11"/>
    <p:sldId id="628" r:id="rId12"/>
    <p:sldId id="629" r:id="rId13"/>
    <p:sldId id="625" r:id="rId14"/>
    <p:sldId id="632" r:id="rId15"/>
    <p:sldId id="626" r:id="rId16"/>
    <p:sldId id="633" r:id="rId17"/>
    <p:sldId id="634" r:id="rId18"/>
    <p:sldId id="635" r:id="rId19"/>
    <p:sldId id="636" r:id="rId20"/>
    <p:sldId id="637" r:id="rId21"/>
    <p:sldId id="638" r:id="rId22"/>
    <p:sldId id="639" r:id="rId23"/>
    <p:sldId id="640" r:id="rId24"/>
    <p:sldId id="641" r:id="rId25"/>
    <p:sldId id="642" r:id="rId26"/>
    <p:sldId id="643" r:id="rId27"/>
    <p:sldId id="646" r:id="rId28"/>
    <p:sldId id="449" r:id="rId29"/>
    <p:sldId id="644" r:id="rId30"/>
    <p:sldId id="609" r:id="rId31"/>
    <p:sldId id="607" r:id="rId32"/>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66096" autoAdjust="0"/>
  </p:normalViewPr>
  <p:slideViewPr>
    <p:cSldViewPr snapToGrid="0">
      <p:cViewPr varScale="1">
        <p:scale>
          <a:sx n="57" d="100"/>
          <a:sy n="57" d="100"/>
        </p:scale>
        <p:origin x="1098"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D:\DANIELA%20FERNANDA\TESIS\para%20trabajar\Cadmio%20todos%20los%20resultado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9525" cap="flat" cmpd="sng" algn="ctr">
              <a:solidFill>
                <a:schemeClr val="accent1">
                  <a:alpha val="70000"/>
                </a:schemeClr>
              </a:solidFill>
              <a:prstDash val="sysDot"/>
              <a:round/>
            </a:ln>
            <a:effectLst/>
          </c:spPr>
          <c:marker>
            <c:symbol val="circl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trendline>
            <c:spPr>
              <a:ln w="22225" cap="rnd">
                <a:solidFill>
                  <a:schemeClr val="accent6">
                    <a:lumMod val="75000"/>
                  </a:schemeClr>
                </a:solidFill>
              </a:ln>
              <a:effectLst/>
            </c:spPr>
            <c:trendlineType val="linear"/>
            <c:dispRSqr val="1"/>
            <c:dispEq val="1"/>
            <c:trendlineLbl>
              <c:layout>
                <c:manualLayout>
                  <c:x val="-0.24999496937882765"/>
                  <c:y val="-5.4516622922134734E-3"/>
                </c:manualLayout>
              </c:layout>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b="1" baseline="0">
                        <a:solidFill>
                          <a:schemeClr val="accent5">
                            <a:lumMod val="75000"/>
                          </a:schemeClr>
                        </a:solidFill>
                      </a:rPr>
                      <a:t>y = 0,0051x + 0,0887</a:t>
                    </a:r>
                    <a:br>
                      <a:rPr lang="en-US" b="1" baseline="0">
                        <a:solidFill>
                          <a:schemeClr val="accent5">
                            <a:lumMod val="75000"/>
                          </a:schemeClr>
                        </a:solidFill>
                      </a:rPr>
                    </a:br>
                    <a:r>
                      <a:rPr lang="en-US" b="1" baseline="0">
                        <a:solidFill>
                          <a:schemeClr val="accent5">
                            <a:lumMod val="75000"/>
                          </a:schemeClr>
                        </a:solidFill>
                      </a:rPr>
                      <a:t>R² = 0,9974</a:t>
                    </a:r>
                    <a:endParaRPr lang="en-US" b="1">
                      <a:solidFill>
                        <a:schemeClr val="accent5">
                          <a:lumMod val="75000"/>
                        </a:schemeClr>
                      </a:solidFill>
                    </a:endParaRPr>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trendlineLbl>
          </c:trendline>
          <c:xVal>
            <c:numRef>
              <c:f>TCP!$A$17:$A$22</c:f>
              <c:numCache>
                <c:formatCode>General</c:formatCode>
                <c:ptCount val="6"/>
                <c:pt idx="0">
                  <c:v>0</c:v>
                </c:pt>
                <c:pt idx="1">
                  <c:v>50</c:v>
                </c:pt>
                <c:pt idx="2">
                  <c:v>100</c:v>
                </c:pt>
                <c:pt idx="3">
                  <c:v>150</c:v>
                </c:pt>
                <c:pt idx="4">
                  <c:v>200</c:v>
                </c:pt>
                <c:pt idx="5">
                  <c:v>250</c:v>
                </c:pt>
              </c:numCache>
            </c:numRef>
          </c:xVal>
          <c:yVal>
            <c:numRef>
              <c:f>TCP!$B$17:$B$22</c:f>
              <c:numCache>
                <c:formatCode>General</c:formatCode>
                <c:ptCount val="6"/>
                <c:pt idx="0">
                  <c:v>8.7099999999999997E-2</c:v>
                </c:pt>
                <c:pt idx="1">
                  <c:v>0.30990000000000001</c:v>
                </c:pt>
                <c:pt idx="2">
                  <c:v>0.63560000000000005</c:v>
                </c:pt>
                <c:pt idx="3">
                  <c:v>0.86339999999999995</c:v>
                </c:pt>
                <c:pt idx="4">
                  <c:v>1.1008</c:v>
                </c:pt>
                <c:pt idx="5">
                  <c:v>1.3444</c:v>
                </c:pt>
              </c:numCache>
            </c:numRef>
          </c:yVal>
          <c:smooth val="1"/>
          <c:extLst xmlns:c16r2="http://schemas.microsoft.com/office/drawing/2015/06/chart">
            <c:ext xmlns:c16="http://schemas.microsoft.com/office/drawing/2014/chart" uri="{C3380CC4-5D6E-409C-BE32-E72D297353CC}">
              <c16:uniqueId val="{00000001-3456-4D38-AA88-89FDC9B42EC2}"/>
            </c:ext>
          </c:extLst>
        </c:ser>
        <c:dLbls>
          <c:showLegendKey val="0"/>
          <c:showVal val="0"/>
          <c:showCatName val="0"/>
          <c:showSerName val="0"/>
          <c:showPercent val="0"/>
          <c:showBubbleSize val="0"/>
        </c:dLbls>
        <c:axId val="161782072"/>
        <c:axId val="163330424"/>
      </c:scatterChart>
      <c:valAx>
        <c:axId val="161782072"/>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accent5">
                        <a:lumMod val="75000"/>
                      </a:schemeClr>
                    </a:solidFill>
                    <a:latin typeface="+mn-lt"/>
                    <a:ea typeface="+mn-ea"/>
                    <a:cs typeface="+mn-cs"/>
                  </a:defRPr>
                </a:pPr>
                <a:r>
                  <a:rPr lang="es-EC" b="1">
                    <a:solidFill>
                      <a:schemeClr val="accent5">
                        <a:lumMod val="75000"/>
                      </a:schemeClr>
                    </a:solidFill>
                  </a:rPr>
                  <a:t>Ac. Gálico</a:t>
                </a:r>
                <a:r>
                  <a:rPr lang="es-EC" b="1" baseline="0">
                    <a:solidFill>
                      <a:schemeClr val="accent5">
                        <a:lumMod val="75000"/>
                      </a:schemeClr>
                    </a:solidFill>
                  </a:rPr>
                  <a:t> (mg/L))</a:t>
                </a:r>
                <a:endParaRPr lang="es-EC" b="1">
                  <a:solidFill>
                    <a:schemeClr val="accent5">
                      <a:lumMod val="75000"/>
                    </a:schemeClr>
                  </a:solidFill>
                </a:endParaRPr>
              </a:p>
            </c:rich>
          </c:tx>
          <c:overlay val="0"/>
          <c:spPr>
            <a:noFill/>
            <a:ln>
              <a:noFill/>
            </a:ln>
            <a:effectLst/>
          </c:spPr>
          <c:txPr>
            <a:bodyPr rot="0" spcFirstLastPara="1" vertOverflow="ellipsis" vert="horz" wrap="square" anchor="ctr" anchorCtr="1"/>
            <a:lstStyle/>
            <a:p>
              <a:pPr>
                <a:defRPr sz="900" b="1" i="0" u="none" strike="noStrike" kern="1200" baseline="0">
                  <a:solidFill>
                    <a:schemeClr val="accent5">
                      <a:lumMod val="75000"/>
                    </a:schemeClr>
                  </a:solidFill>
                  <a:latin typeface="+mn-lt"/>
                  <a:ea typeface="+mn-ea"/>
                  <a:cs typeface="+mn-cs"/>
                </a:defRPr>
              </a:pPr>
              <a:endParaRPr lang="es-EC"/>
            </a:p>
          </c:txPr>
        </c:title>
        <c:numFmt formatCode="General" sourceLinked="1"/>
        <c:majorTickMark val="none"/>
        <c:minorTickMark val="none"/>
        <c:tickLblPos val="nextTo"/>
        <c:spPr>
          <a:noFill/>
          <a:ln w="9525" cap="rnd">
            <a:solidFill>
              <a:schemeClr val="dk1">
                <a:lumMod val="20000"/>
                <a:lumOff val="80000"/>
              </a:schemeClr>
            </a:solidFill>
            <a:round/>
          </a:ln>
          <a:effectLst/>
        </c:spPr>
        <c:txPr>
          <a:bodyPr rot="-60000000" spcFirstLastPara="1" vertOverflow="ellipsis" vert="horz" wrap="square" anchor="ctr" anchorCtr="1"/>
          <a:lstStyle/>
          <a:p>
            <a:pPr>
              <a:defRPr sz="900" b="0" i="0" u="none" strike="noStrike" kern="1200" spc="0" baseline="0">
                <a:solidFill>
                  <a:schemeClr val="accent5">
                    <a:lumMod val="75000"/>
                  </a:schemeClr>
                </a:solidFill>
                <a:latin typeface="+mn-lt"/>
                <a:ea typeface="+mn-ea"/>
                <a:cs typeface="+mn-cs"/>
              </a:defRPr>
            </a:pPr>
            <a:endParaRPr lang="es-EC"/>
          </a:p>
        </c:txPr>
        <c:crossAx val="163330424"/>
        <c:crosses val="autoZero"/>
        <c:crossBetween val="midCat"/>
      </c:valAx>
      <c:valAx>
        <c:axId val="16333042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s-EC" b="1">
                    <a:solidFill>
                      <a:schemeClr val="accent5">
                        <a:lumMod val="75000"/>
                      </a:schemeClr>
                    </a:solidFill>
                  </a:rPr>
                  <a:t>Absorbancia a </a:t>
                </a:r>
                <a:r>
                  <a:rPr lang="el-GR" b="1">
                    <a:solidFill>
                      <a:schemeClr val="accent5">
                        <a:lumMod val="75000"/>
                      </a:schemeClr>
                    </a:solidFill>
                  </a:rPr>
                  <a:t>λ</a:t>
                </a:r>
                <a:r>
                  <a:rPr lang="es-EC" b="1">
                    <a:solidFill>
                      <a:schemeClr val="accent5">
                        <a:lumMod val="75000"/>
                      </a:schemeClr>
                    </a:solidFill>
                  </a:rPr>
                  <a:t>=765 nm</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accent5">
                    <a:lumMod val="75000"/>
                  </a:schemeClr>
                </a:solidFill>
                <a:latin typeface="+mn-lt"/>
                <a:ea typeface="+mn-ea"/>
                <a:cs typeface="+mn-cs"/>
              </a:defRPr>
            </a:pPr>
            <a:endParaRPr lang="es-EC"/>
          </a:p>
        </c:txPr>
        <c:crossAx val="161782072"/>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iagrams/_rels/data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23F82-3D33-4FBA-88AD-D9EC268A249A}" type="doc">
      <dgm:prSet loTypeId="urn:microsoft.com/office/officeart/2005/8/layout/vList3" loCatId="list" qsTypeId="urn:microsoft.com/office/officeart/2005/8/quickstyle/simple1" qsCatId="simple" csTypeId="urn:microsoft.com/office/officeart/2005/8/colors/accent2_1" csCatId="accent2" phldr="1"/>
      <dgm:spPr/>
    </dgm:pt>
    <dgm:pt modelId="{5C5E7C05-0266-4684-9551-AEF27D85836B}">
      <dgm:prSet phldrT="[Texto]" custT="1"/>
      <dgm:spPr/>
      <dgm:t>
        <a:bodyPr/>
        <a:lstStyle/>
        <a:p>
          <a:r>
            <a:rPr lang="es-EC" sz="1400" dirty="0" smtClean="0"/>
            <a:t>Soluble en la solución del suelo</a:t>
          </a:r>
          <a:endParaRPr lang="es-EC" sz="1400" dirty="0"/>
        </a:p>
      </dgm:t>
    </dgm:pt>
    <dgm:pt modelId="{FEB4C565-1162-4C2A-92A4-A1D955FF2E0D}" type="parTrans" cxnId="{E8D05FE5-2475-4AC4-8AEF-75BD414FE8CF}">
      <dgm:prSet/>
      <dgm:spPr/>
      <dgm:t>
        <a:bodyPr/>
        <a:lstStyle/>
        <a:p>
          <a:endParaRPr lang="es-EC"/>
        </a:p>
      </dgm:t>
    </dgm:pt>
    <dgm:pt modelId="{06343A80-E012-4F3C-AE86-D6FD219E6E45}" type="sibTrans" cxnId="{E8D05FE5-2475-4AC4-8AEF-75BD414FE8CF}">
      <dgm:prSet/>
      <dgm:spPr/>
      <dgm:t>
        <a:bodyPr/>
        <a:lstStyle/>
        <a:p>
          <a:endParaRPr lang="es-EC"/>
        </a:p>
      </dgm:t>
    </dgm:pt>
    <dgm:pt modelId="{FC046CF6-D474-4970-8582-F8FAD4C49E27}">
      <dgm:prSet phldrT="[Texto]" custT="1"/>
      <dgm:spPr/>
      <dgm:t>
        <a:bodyPr/>
        <a:lstStyle/>
        <a:p>
          <a:r>
            <a:rPr lang="es-EC" sz="1400" dirty="0" smtClean="0"/>
            <a:t>Sitios de intercambio catiónico de arcillas</a:t>
          </a:r>
          <a:endParaRPr lang="es-EC" sz="1400" dirty="0"/>
        </a:p>
      </dgm:t>
    </dgm:pt>
    <dgm:pt modelId="{AA740AC3-8708-4FF8-B8EC-245359CF6A15}" type="parTrans" cxnId="{8F2BABA6-6DE0-4918-BD5E-191550E08A08}">
      <dgm:prSet/>
      <dgm:spPr/>
      <dgm:t>
        <a:bodyPr/>
        <a:lstStyle/>
        <a:p>
          <a:endParaRPr lang="es-EC"/>
        </a:p>
      </dgm:t>
    </dgm:pt>
    <dgm:pt modelId="{FB580C9F-F31B-493B-B9DC-634FAFCFFB05}" type="sibTrans" cxnId="{8F2BABA6-6DE0-4918-BD5E-191550E08A08}">
      <dgm:prSet/>
      <dgm:spPr/>
      <dgm:t>
        <a:bodyPr/>
        <a:lstStyle/>
        <a:p>
          <a:endParaRPr lang="es-EC"/>
        </a:p>
      </dgm:t>
    </dgm:pt>
    <dgm:pt modelId="{E9B0AFBB-4131-49C5-B6BD-D27C5566676B}">
      <dgm:prSet phldrT="[Texto]" custT="1"/>
      <dgm:spPr/>
      <dgm:t>
        <a:bodyPr/>
        <a:lstStyle/>
        <a:p>
          <a:r>
            <a:rPr lang="es-EC" sz="1400" dirty="0" smtClean="0"/>
            <a:t>Adsorbido en los óxidos e hidróxidos de Fe, Mn</a:t>
          </a:r>
        </a:p>
      </dgm:t>
    </dgm:pt>
    <dgm:pt modelId="{9761E98E-F340-4F40-A61B-832FFCACE8B8}" type="parTrans" cxnId="{9DE9C77F-0603-46BA-820F-1ED0A0FB526A}">
      <dgm:prSet/>
      <dgm:spPr/>
      <dgm:t>
        <a:bodyPr/>
        <a:lstStyle/>
        <a:p>
          <a:endParaRPr lang="es-EC"/>
        </a:p>
      </dgm:t>
    </dgm:pt>
    <dgm:pt modelId="{EE5D4FC5-13D9-4C08-AB2B-305DA68B83D9}" type="sibTrans" cxnId="{9DE9C77F-0603-46BA-820F-1ED0A0FB526A}">
      <dgm:prSet/>
      <dgm:spPr/>
      <dgm:t>
        <a:bodyPr/>
        <a:lstStyle/>
        <a:p>
          <a:endParaRPr lang="es-EC"/>
        </a:p>
      </dgm:t>
    </dgm:pt>
    <dgm:pt modelId="{2BBD1390-AFCC-486A-9665-5CDE79829E0B}">
      <dgm:prSet phldrT="[Texto]" custT="1"/>
      <dgm:spPr/>
      <dgm:t>
        <a:bodyPr/>
        <a:lstStyle/>
        <a:p>
          <a:r>
            <a:rPr lang="es-EC" sz="1400" dirty="0" smtClean="0"/>
            <a:t>Complejos con la materia orgánica del suelo y sulfuros</a:t>
          </a:r>
        </a:p>
      </dgm:t>
    </dgm:pt>
    <dgm:pt modelId="{8363BE6F-4D7F-4271-A5AB-953679CBC6CE}" type="parTrans" cxnId="{6C23D571-73A1-4F4B-9F08-214796D0CB11}">
      <dgm:prSet/>
      <dgm:spPr/>
      <dgm:t>
        <a:bodyPr/>
        <a:lstStyle/>
        <a:p>
          <a:endParaRPr lang="es-EC"/>
        </a:p>
      </dgm:t>
    </dgm:pt>
    <dgm:pt modelId="{E0C2ABEA-C062-47CE-961D-0B240B427FCC}" type="sibTrans" cxnId="{6C23D571-73A1-4F4B-9F08-214796D0CB11}">
      <dgm:prSet/>
      <dgm:spPr/>
      <dgm:t>
        <a:bodyPr/>
        <a:lstStyle/>
        <a:p>
          <a:endParaRPr lang="es-EC"/>
        </a:p>
      </dgm:t>
    </dgm:pt>
    <dgm:pt modelId="{FB3789AB-6E6F-41D9-A615-DCB6672B37D0}">
      <dgm:prSet phldrT="[Texto]" custT="1"/>
      <dgm:spPr/>
      <dgm:t>
        <a:bodyPr/>
        <a:lstStyle/>
        <a:p>
          <a:r>
            <a:rPr lang="es-EC" sz="1400" dirty="0" smtClean="0"/>
            <a:t>Precipitado a la roca madre (partículas sólidas)</a:t>
          </a:r>
        </a:p>
      </dgm:t>
    </dgm:pt>
    <dgm:pt modelId="{A065CEE7-8101-4535-A767-70ACEA22BB40}" type="parTrans" cxnId="{65FB333D-E206-443E-90A0-78AD851FF293}">
      <dgm:prSet/>
      <dgm:spPr/>
      <dgm:t>
        <a:bodyPr/>
        <a:lstStyle/>
        <a:p>
          <a:endParaRPr lang="es-EC"/>
        </a:p>
      </dgm:t>
    </dgm:pt>
    <dgm:pt modelId="{20D2009C-27C0-4F88-88C4-C528CCD68AB2}" type="sibTrans" cxnId="{65FB333D-E206-443E-90A0-78AD851FF293}">
      <dgm:prSet/>
      <dgm:spPr/>
      <dgm:t>
        <a:bodyPr/>
        <a:lstStyle/>
        <a:p>
          <a:endParaRPr lang="es-EC"/>
        </a:p>
      </dgm:t>
    </dgm:pt>
    <dgm:pt modelId="{6F11BF91-6E21-4FA5-9423-0E35D5F86F4D}" type="pres">
      <dgm:prSet presAssocID="{0DF23F82-3D33-4FBA-88AD-D9EC268A249A}" presName="linearFlow" presStyleCnt="0">
        <dgm:presLayoutVars>
          <dgm:dir/>
          <dgm:resizeHandles val="exact"/>
        </dgm:presLayoutVars>
      </dgm:prSet>
      <dgm:spPr/>
    </dgm:pt>
    <dgm:pt modelId="{0D7DEB9B-E9EC-40A2-A9C2-9B7F31B80EC2}" type="pres">
      <dgm:prSet presAssocID="{5C5E7C05-0266-4684-9551-AEF27D85836B}" presName="composite" presStyleCnt="0"/>
      <dgm:spPr/>
    </dgm:pt>
    <dgm:pt modelId="{518DBD3F-948C-4EBC-A0AC-D4ACE88AA555}" type="pres">
      <dgm:prSet presAssocID="{5C5E7C05-0266-4684-9551-AEF27D85836B}" presName="imgShp" presStyleLbl="fgImgPlace1" presStyleIdx="0" presStyleCnt="5"/>
      <dgm:spPr/>
    </dgm:pt>
    <dgm:pt modelId="{8BD2F085-923A-4403-8FE5-73BA28D1DB04}" type="pres">
      <dgm:prSet presAssocID="{5C5E7C05-0266-4684-9551-AEF27D85836B}" presName="txShp" presStyleLbl="node1" presStyleIdx="0" presStyleCnt="5">
        <dgm:presLayoutVars>
          <dgm:bulletEnabled val="1"/>
        </dgm:presLayoutVars>
      </dgm:prSet>
      <dgm:spPr/>
      <dgm:t>
        <a:bodyPr/>
        <a:lstStyle/>
        <a:p>
          <a:endParaRPr lang="es-EC"/>
        </a:p>
      </dgm:t>
    </dgm:pt>
    <dgm:pt modelId="{7E98B4C0-BAD3-4603-B776-042BC6D6DE11}" type="pres">
      <dgm:prSet presAssocID="{06343A80-E012-4F3C-AE86-D6FD219E6E45}" presName="spacing" presStyleCnt="0"/>
      <dgm:spPr/>
    </dgm:pt>
    <dgm:pt modelId="{F4AD652B-BEE7-41CD-9E49-E0E873C7A4D0}" type="pres">
      <dgm:prSet presAssocID="{FC046CF6-D474-4970-8582-F8FAD4C49E27}" presName="composite" presStyleCnt="0"/>
      <dgm:spPr/>
    </dgm:pt>
    <dgm:pt modelId="{0D7AFC42-4650-4B6A-A94A-2F1B50475C20}" type="pres">
      <dgm:prSet presAssocID="{FC046CF6-D474-4970-8582-F8FAD4C49E27}" presName="imgShp" presStyleLbl="fgImgPlace1" presStyleIdx="1" presStyleCnt="5"/>
      <dgm:spPr/>
    </dgm:pt>
    <dgm:pt modelId="{BCB9B780-4AF2-4C99-B70D-8597341ED87D}" type="pres">
      <dgm:prSet presAssocID="{FC046CF6-D474-4970-8582-F8FAD4C49E27}" presName="txShp" presStyleLbl="node1" presStyleIdx="1" presStyleCnt="5">
        <dgm:presLayoutVars>
          <dgm:bulletEnabled val="1"/>
        </dgm:presLayoutVars>
      </dgm:prSet>
      <dgm:spPr/>
      <dgm:t>
        <a:bodyPr/>
        <a:lstStyle/>
        <a:p>
          <a:endParaRPr lang="es-EC"/>
        </a:p>
      </dgm:t>
    </dgm:pt>
    <dgm:pt modelId="{758FB5D1-D349-4F6C-B07B-8F91B4462ECD}" type="pres">
      <dgm:prSet presAssocID="{FB580C9F-F31B-493B-B9DC-634FAFCFFB05}" presName="spacing" presStyleCnt="0"/>
      <dgm:spPr/>
    </dgm:pt>
    <dgm:pt modelId="{6E89F5F5-5D12-4A71-8E30-BE6637F7E60D}" type="pres">
      <dgm:prSet presAssocID="{E9B0AFBB-4131-49C5-B6BD-D27C5566676B}" presName="composite" presStyleCnt="0"/>
      <dgm:spPr/>
    </dgm:pt>
    <dgm:pt modelId="{8775139D-1243-424C-80D1-7C1D0D6E11E1}" type="pres">
      <dgm:prSet presAssocID="{E9B0AFBB-4131-49C5-B6BD-D27C5566676B}" presName="imgShp" presStyleLbl="fgImgPlace1" presStyleIdx="2" presStyleCnt="5"/>
      <dgm:spPr/>
    </dgm:pt>
    <dgm:pt modelId="{D7536102-BC26-4250-944B-C3EE1D2EF469}" type="pres">
      <dgm:prSet presAssocID="{E9B0AFBB-4131-49C5-B6BD-D27C5566676B}" presName="txShp" presStyleLbl="node1" presStyleIdx="2" presStyleCnt="5">
        <dgm:presLayoutVars>
          <dgm:bulletEnabled val="1"/>
        </dgm:presLayoutVars>
      </dgm:prSet>
      <dgm:spPr/>
      <dgm:t>
        <a:bodyPr/>
        <a:lstStyle/>
        <a:p>
          <a:endParaRPr lang="es-EC"/>
        </a:p>
      </dgm:t>
    </dgm:pt>
    <dgm:pt modelId="{8CA05C04-5EE5-4CAC-A04C-86C118AFD5BC}" type="pres">
      <dgm:prSet presAssocID="{EE5D4FC5-13D9-4C08-AB2B-305DA68B83D9}" presName="spacing" presStyleCnt="0"/>
      <dgm:spPr/>
    </dgm:pt>
    <dgm:pt modelId="{5E3D5D48-FEB2-4350-BA2C-03AC12F2D934}" type="pres">
      <dgm:prSet presAssocID="{2BBD1390-AFCC-486A-9665-5CDE79829E0B}" presName="composite" presStyleCnt="0"/>
      <dgm:spPr/>
    </dgm:pt>
    <dgm:pt modelId="{7C6445DD-A521-47A4-A978-B7BA6A8BE6A0}" type="pres">
      <dgm:prSet presAssocID="{2BBD1390-AFCC-486A-9665-5CDE79829E0B}" presName="imgShp" presStyleLbl="fgImgPlace1" presStyleIdx="3" presStyleCnt="5"/>
      <dgm:spPr/>
    </dgm:pt>
    <dgm:pt modelId="{B72AEFB6-3DA4-4A15-B6A9-0036CD6F9147}" type="pres">
      <dgm:prSet presAssocID="{2BBD1390-AFCC-486A-9665-5CDE79829E0B}" presName="txShp" presStyleLbl="node1" presStyleIdx="3" presStyleCnt="5">
        <dgm:presLayoutVars>
          <dgm:bulletEnabled val="1"/>
        </dgm:presLayoutVars>
      </dgm:prSet>
      <dgm:spPr/>
      <dgm:t>
        <a:bodyPr/>
        <a:lstStyle/>
        <a:p>
          <a:endParaRPr lang="es-EC"/>
        </a:p>
      </dgm:t>
    </dgm:pt>
    <dgm:pt modelId="{8AB967FA-CC50-41AC-82B8-C16922BF4A05}" type="pres">
      <dgm:prSet presAssocID="{E0C2ABEA-C062-47CE-961D-0B240B427FCC}" presName="spacing" presStyleCnt="0"/>
      <dgm:spPr/>
    </dgm:pt>
    <dgm:pt modelId="{345538C8-D87F-452F-9EBD-3B35311A902C}" type="pres">
      <dgm:prSet presAssocID="{FB3789AB-6E6F-41D9-A615-DCB6672B37D0}" presName="composite" presStyleCnt="0"/>
      <dgm:spPr/>
    </dgm:pt>
    <dgm:pt modelId="{9E995561-7133-45F7-A66D-DD2B34F28BF7}" type="pres">
      <dgm:prSet presAssocID="{FB3789AB-6E6F-41D9-A615-DCB6672B37D0}" presName="imgShp" presStyleLbl="fgImgPlace1" presStyleIdx="4" presStyleCnt="5"/>
      <dgm:spPr/>
    </dgm:pt>
    <dgm:pt modelId="{0B7562BF-2BCB-4432-96C0-8930988187A4}" type="pres">
      <dgm:prSet presAssocID="{FB3789AB-6E6F-41D9-A615-DCB6672B37D0}" presName="txShp" presStyleLbl="node1" presStyleIdx="4" presStyleCnt="5">
        <dgm:presLayoutVars>
          <dgm:bulletEnabled val="1"/>
        </dgm:presLayoutVars>
      </dgm:prSet>
      <dgm:spPr/>
      <dgm:t>
        <a:bodyPr/>
        <a:lstStyle/>
        <a:p>
          <a:endParaRPr lang="es-EC"/>
        </a:p>
      </dgm:t>
    </dgm:pt>
  </dgm:ptLst>
  <dgm:cxnLst>
    <dgm:cxn modelId="{E8D05FE5-2475-4AC4-8AEF-75BD414FE8CF}" srcId="{0DF23F82-3D33-4FBA-88AD-D9EC268A249A}" destId="{5C5E7C05-0266-4684-9551-AEF27D85836B}" srcOrd="0" destOrd="0" parTransId="{FEB4C565-1162-4C2A-92A4-A1D955FF2E0D}" sibTransId="{06343A80-E012-4F3C-AE86-D6FD219E6E45}"/>
    <dgm:cxn modelId="{650644ED-67B3-4D19-ACD4-5260D35C4DAF}" type="presOf" srcId="{FC046CF6-D474-4970-8582-F8FAD4C49E27}" destId="{BCB9B780-4AF2-4C99-B70D-8597341ED87D}" srcOrd="0" destOrd="0" presId="urn:microsoft.com/office/officeart/2005/8/layout/vList3"/>
    <dgm:cxn modelId="{9DE9C77F-0603-46BA-820F-1ED0A0FB526A}" srcId="{0DF23F82-3D33-4FBA-88AD-D9EC268A249A}" destId="{E9B0AFBB-4131-49C5-B6BD-D27C5566676B}" srcOrd="2" destOrd="0" parTransId="{9761E98E-F340-4F40-A61B-832FFCACE8B8}" sibTransId="{EE5D4FC5-13D9-4C08-AB2B-305DA68B83D9}"/>
    <dgm:cxn modelId="{9D3F31CE-E9E1-4212-A603-B4C069132CE6}" type="presOf" srcId="{FB3789AB-6E6F-41D9-A615-DCB6672B37D0}" destId="{0B7562BF-2BCB-4432-96C0-8930988187A4}" srcOrd="0" destOrd="0" presId="urn:microsoft.com/office/officeart/2005/8/layout/vList3"/>
    <dgm:cxn modelId="{8F2BABA6-6DE0-4918-BD5E-191550E08A08}" srcId="{0DF23F82-3D33-4FBA-88AD-D9EC268A249A}" destId="{FC046CF6-D474-4970-8582-F8FAD4C49E27}" srcOrd="1" destOrd="0" parTransId="{AA740AC3-8708-4FF8-B8EC-245359CF6A15}" sibTransId="{FB580C9F-F31B-493B-B9DC-634FAFCFFB05}"/>
    <dgm:cxn modelId="{2A727CE5-3B6D-4C53-B3E6-6319246B9281}" type="presOf" srcId="{0DF23F82-3D33-4FBA-88AD-D9EC268A249A}" destId="{6F11BF91-6E21-4FA5-9423-0E35D5F86F4D}" srcOrd="0" destOrd="0" presId="urn:microsoft.com/office/officeart/2005/8/layout/vList3"/>
    <dgm:cxn modelId="{65FB333D-E206-443E-90A0-78AD851FF293}" srcId="{0DF23F82-3D33-4FBA-88AD-D9EC268A249A}" destId="{FB3789AB-6E6F-41D9-A615-DCB6672B37D0}" srcOrd="4" destOrd="0" parTransId="{A065CEE7-8101-4535-A767-70ACEA22BB40}" sibTransId="{20D2009C-27C0-4F88-88C4-C528CCD68AB2}"/>
    <dgm:cxn modelId="{8E3D16F0-629F-4C87-82F0-18898024062C}" type="presOf" srcId="{E9B0AFBB-4131-49C5-B6BD-D27C5566676B}" destId="{D7536102-BC26-4250-944B-C3EE1D2EF469}" srcOrd="0" destOrd="0" presId="urn:microsoft.com/office/officeart/2005/8/layout/vList3"/>
    <dgm:cxn modelId="{2AFA5BC7-2153-48E3-BFA5-EEC480F9CE56}" type="presOf" srcId="{5C5E7C05-0266-4684-9551-AEF27D85836B}" destId="{8BD2F085-923A-4403-8FE5-73BA28D1DB04}" srcOrd="0" destOrd="0" presId="urn:microsoft.com/office/officeart/2005/8/layout/vList3"/>
    <dgm:cxn modelId="{6E84F8F1-293D-48F8-9ADF-E7AF7AA5B2EA}" type="presOf" srcId="{2BBD1390-AFCC-486A-9665-5CDE79829E0B}" destId="{B72AEFB6-3DA4-4A15-B6A9-0036CD6F9147}" srcOrd="0" destOrd="0" presId="urn:microsoft.com/office/officeart/2005/8/layout/vList3"/>
    <dgm:cxn modelId="{6C23D571-73A1-4F4B-9F08-214796D0CB11}" srcId="{0DF23F82-3D33-4FBA-88AD-D9EC268A249A}" destId="{2BBD1390-AFCC-486A-9665-5CDE79829E0B}" srcOrd="3" destOrd="0" parTransId="{8363BE6F-4D7F-4271-A5AB-953679CBC6CE}" sibTransId="{E0C2ABEA-C062-47CE-961D-0B240B427FCC}"/>
    <dgm:cxn modelId="{32F6F117-4199-4DBB-87DC-A09CD68220FE}" type="presParOf" srcId="{6F11BF91-6E21-4FA5-9423-0E35D5F86F4D}" destId="{0D7DEB9B-E9EC-40A2-A9C2-9B7F31B80EC2}" srcOrd="0" destOrd="0" presId="urn:microsoft.com/office/officeart/2005/8/layout/vList3"/>
    <dgm:cxn modelId="{77F67A2D-44C2-452B-80D6-EA115967C5CE}" type="presParOf" srcId="{0D7DEB9B-E9EC-40A2-A9C2-9B7F31B80EC2}" destId="{518DBD3F-948C-4EBC-A0AC-D4ACE88AA555}" srcOrd="0" destOrd="0" presId="urn:microsoft.com/office/officeart/2005/8/layout/vList3"/>
    <dgm:cxn modelId="{A5F2D46D-3B26-4DBD-8CA8-C93D737F4402}" type="presParOf" srcId="{0D7DEB9B-E9EC-40A2-A9C2-9B7F31B80EC2}" destId="{8BD2F085-923A-4403-8FE5-73BA28D1DB04}" srcOrd="1" destOrd="0" presId="urn:microsoft.com/office/officeart/2005/8/layout/vList3"/>
    <dgm:cxn modelId="{7D9DD0F8-7F18-4E93-BF8B-281866960419}" type="presParOf" srcId="{6F11BF91-6E21-4FA5-9423-0E35D5F86F4D}" destId="{7E98B4C0-BAD3-4603-B776-042BC6D6DE11}" srcOrd="1" destOrd="0" presId="urn:microsoft.com/office/officeart/2005/8/layout/vList3"/>
    <dgm:cxn modelId="{3E398048-DFB6-4D11-A041-EDEE7CAC6AAB}" type="presParOf" srcId="{6F11BF91-6E21-4FA5-9423-0E35D5F86F4D}" destId="{F4AD652B-BEE7-41CD-9E49-E0E873C7A4D0}" srcOrd="2" destOrd="0" presId="urn:microsoft.com/office/officeart/2005/8/layout/vList3"/>
    <dgm:cxn modelId="{3BFFF96B-B594-4DB7-B795-5C8F98A9E496}" type="presParOf" srcId="{F4AD652B-BEE7-41CD-9E49-E0E873C7A4D0}" destId="{0D7AFC42-4650-4B6A-A94A-2F1B50475C20}" srcOrd="0" destOrd="0" presId="urn:microsoft.com/office/officeart/2005/8/layout/vList3"/>
    <dgm:cxn modelId="{396616FF-20BE-4518-9483-BCB71AD5A11D}" type="presParOf" srcId="{F4AD652B-BEE7-41CD-9E49-E0E873C7A4D0}" destId="{BCB9B780-4AF2-4C99-B70D-8597341ED87D}" srcOrd="1" destOrd="0" presId="urn:microsoft.com/office/officeart/2005/8/layout/vList3"/>
    <dgm:cxn modelId="{B65A773C-E930-4D7E-BF67-139A5C7AA607}" type="presParOf" srcId="{6F11BF91-6E21-4FA5-9423-0E35D5F86F4D}" destId="{758FB5D1-D349-4F6C-B07B-8F91B4462ECD}" srcOrd="3" destOrd="0" presId="urn:microsoft.com/office/officeart/2005/8/layout/vList3"/>
    <dgm:cxn modelId="{C9203222-D469-4722-9C58-AD730ECFF2C4}" type="presParOf" srcId="{6F11BF91-6E21-4FA5-9423-0E35D5F86F4D}" destId="{6E89F5F5-5D12-4A71-8E30-BE6637F7E60D}" srcOrd="4" destOrd="0" presId="urn:microsoft.com/office/officeart/2005/8/layout/vList3"/>
    <dgm:cxn modelId="{EB4F5D7C-3CC1-4B96-916B-C4E368E55977}" type="presParOf" srcId="{6E89F5F5-5D12-4A71-8E30-BE6637F7E60D}" destId="{8775139D-1243-424C-80D1-7C1D0D6E11E1}" srcOrd="0" destOrd="0" presId="urn:microsoft.com/office/officeart/2005/8/layout/vList3"/>
    <dgm:cxn modelId="{C235D35B-77CB-4C01-974A-47A19B9B92CC}" type="presParOf" srcId="{6E89F5F5-5D12-4A71-8E30-BE6637F7E60D}" destId="{D7536102-BC26-4250-944B-C3EE1D2EF469}" srcOrd="1" destOrd="0" presId="urn:microsoft.com/office/officeart/2005/8/layout/vList3"/>
    <dgm:cxn modelId="{C3D2A163-29A4-4791-91FF-9C5A91EBA64A}" type="presParOf" srcId="{6F11BF91-6E21-4FA5-9423-0E35D5F86F4D}" destId="{8CA05C04-5EE5-4CAC-A04C-86C118AFD5BC}" srcOrd="5" destOrd="0" presId="urn:microsoft.com/office/officeart/2005/8/layout/vList3"/>
    <dgm:cxn modelId="{241E11B0-2ADA-46C7-BE51-3AD53FABCB33}" type="presParOf" srcId="{6F11BF91-6E21-4FA5-9423-0E35D5F86F4D}" destId="{5E3D5D48-FEB2-4350-BA2C-03AC12F2D934}" srcOrd="6" destOrd="0" presId="urn:microsoft.com/office/officeart/2005/8/layout/vList3"/>
    <dgm:cxn modelId="{8C135575-2CC0-405F-A32D-B8F5BF336A0F}" type="presParOf" srcId="{5E3D5D48-FEB2-4350-BA2C-03AC12F2D934}" destId="{7C6445DD-A521-47A4-A978-B7BA6A8BE6A0}" srcOrd="0" destOrd="0" presId="urn:microsoft.com/office/officeart/2005/8/layout/vList3"/>
    <dgm:cxn modelId="{540F20AB-2AAF-498B-84D9-038D36681398}" type="presParOf" srcId="{5E3D5D48-FEB2-4350-BA2C-03AC12F2D934}" destId="{B72AEFB6-3DA4-4A15-B6A9-0036CD6F9147}" srcOrd="1" destOrd="0" presId="urn:microsoft.com/office/officeart/2005/8/layout/vList3"/>
    <dgm:cxn modelId="{5DD6013A-C42B-413C-A310-E7C577BB3A12}" type="presParOf" srcId="{6F11BF91-6E21-4FA5-9423-0E35D5F86F4D}" destId="{8AB967FA-CC50-41AC-82B8-C16922BF4A05}" srcOrd="7" destOrd="0" presId="urn:microsoft.com/office/officeart/2005/8/layout/vList3"/>
    <dgm:cxn modelId="{438BC6BE-E264-4C64-95CD-01E1E9B4901E}" type="presParOf" srcId="{6F11BF91-6E21-4FA5-9423-0E35D5F86F4D}" destId="{345538C8-D87F-452F-9EBD-3B35311A902C}" srcOrd="8" destOrd="0" presId="urn:microsoft.com/office/officeart/2005/8/layout/vList3"/>
    <dgm:cxn modelId="{5C685D31-497C-4197-B68D-C77C2924E420}" type="presParOf" srcId="{345538C8-D87F-452F-9EBD-3B35311A902C}" destId="{9E995561-7133-45F7-A66D-DD2B34F28BF7}" srcOrd="0" destOrd="0" presId="urn:microsoft.com/office/officeart/2005/8/layout/vList3"/>
    <dgm:cxn modelId="{F4D62089-D6FD-49B2-81EE-16C0D6AF2379}" type="presParOf" srcId="{345538C8-D87F-452F-9EBD-3B35311A902C}" destId="{0B7562BF-2BCB-4432-96C0-8930988187A4}"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C4CE9A-C9B8-4804-9BCE-3FF139FDC47A}" type="doc">
      <dgm:prSet loTypeId="urn:microsoft.com/office/officeart/2005/8/layout/vList3" loCatId="list" qsTypeId="urn:microsoft.com/office/officeart/2005/8/quickstyle/simple1" qsCatId="simple" csTypeId="urn:microsoft.com/office/officeart/2005/8/colors/accent1_1" csCatId="accent1" phldr="1"/>
      <dgm:spPr/>
    </dgm:pt>
    <dgm:pt modelId="{B62F5B17-37C3-41A0-A152-D2EF066FD9C3}">
      <dgm:prSet phldrT="[Texto]"/>
      <dgm:spPr>
        <a:ln>
          <a:solidFill>
            <a:schemeClr val="accent6"/>
          </a:solidFill>
        </a:ln>
      </dgm:spPr>
      <dgm:t>
        <a:bodyPr/>
        <a:lstStyle/>
        <a:p>
          <a:r>
            <a:rPr lang="es-EC" dirty="0" smtClean="0"/>
            <a:t>Dispersión de luz dinámica</a:t>
          </a:r>
          <a:endParaRPr lang="es-EC" dirty="0"/>
        </a:p>
      </dgm:t>
    </dgm:pt>
    <dgm:pt modelId="{AA0CDAF5-26DD-424A-91AE-A710E4BAFB39}" type="parTrans" cxnId="{DADB7210-AB86-41D0-B2B9-558012C48D12}">
      <dgm:prSet/>
      <dgm:spPr/>
      <dgm:t>
        <a:bodyPr/>
        <a:lstStyle/>
        <a:p>
          <a:endParaRPr lang="es-EC"/>
        </a:p>
      </dgm:t>
    </dgm:pt>
    <dgm:pt modelId="{D2A51401-4E37-41C8-B56D-911A142D538C}" type="sibTrans" cxnId="{DADB7210-AB86-41D0-B2B9-558012C48D12}">
      <dgm:prSet/>
      <dgm:spPr/>
      <dgm:t>
        <a:bodyPr/>
        <a:lstStyle/>
        <a:p>
          <a:endParaRPr lang="es-EC"/>
        </a:p>
      </dgm:t>
    </dgm:pt>
    <dgm:pt modelId="{DF95A7BB-F3D2-4967-BC30-FABE60470356}">
      <dgm:prSet phldrT="[Texto]"/>
      <dgm:spPr>
        <a:ln>
          <a:solidFill>
            <a:schemeClr val="accent6"/>
          </a:solidFill>
        </a:ln>
      </dgm:spPr>
      <dgm:t>
        <a:bodyPr/>
        <a:lstStyle/>
        <a:p>
          <a:pPr algn="r"/>
          <a:r>
            <a:rPr lang="es-EC" dirty="0" smtClean="0"/>
            <a:t>      Espectrometría de              energía dispersiva (EDS)</a:t>
          </a:r>
          <a:endParaRPr lang="es-EC" dirty="0"/>
        </a:p>
      </dgm:t>
    </dgm:pt>
    <dgm:pt modelId="{B6076E97-7D61-4E4D-B385-B04280D2EA88}" type="parTrans" cxnId="{60358510-139E-409A-9685-B7230FE3A373}">
      <dgm:prSet/>
      <dgm:spPr/>
      <dgm:t>
        <a:bodyPr/>
        <a:lstStyle/>
        <a:p>
          <a:endParaRPr lang="es-EC"/>
        </a:p>
      </dgm:t>
    </dgm:pt>
    <dgm:pt modelId="{E2713EFF-3D76-43DA-A324-9B59664B8AB6}" type="sibTrans" cxnId="{60358510-139E-409A-9685-B7230FE3A373}">
      <dgm:prSet/>
      <dgm:spPr/>
      <dgm:t>
        <a:bodyPr/>
        <a:lstStyle/>
        <a:p>
          <a:endParaRPr lang="es-EC"/>
        </a:p>
      </dgm:t>
    </dgm:pt>
    <dgm:pt modelId="{B5AE72AF-C385-450D-BCF6-B48534CF4852}" type="pres">
      <dgm:prSet presAssocID="{DAC4CE9A-C9B8-4804-9BCE-3FF139FDC47A}" presName="linearFlow" presStyleCnt="0">
        <dgm:presLayoutVars>
          <dgm:dir/>
          <dgm:resizeHandles val="exact"/>
        </dgm:presLayoutVars>
      </dgm:prSet>
      <dgm:spPr/>
    </dgm:pt>
    <dgm:pt modelId="{65495AD9-03DC-4EB7-AFF5-C560136EDD0E}" type="pres">
      <dgm:prSet presAssocID="{B62F5B17-37C3-41A0-A152-D2EF066FD9C3}" presName="composite" presStyleCnt="0"/>
      <dgm:spPr/>
    </dgm:pt>
    <dgm:pt modelId="{AF65A1B2-5744-4735-8D6D-F5735E6FB58D}" type="pres">
      <dgm:prSet presAssocID="{B62F5B17-37C3-41A0-A152-D2EF066FD9C3}" presName="imgShp" presStyleLbl="fgImgPlace1" presStyleIdx="0" presStyleCnt="2" custScaleX="280278" custScaleY="272746" custLinFactNeighborX="-76432" custLinFactNeighborY="431"/>
      <dgm:spPr>
        <a:blipFill rotWithShape="1">
          <a:blip xmlns:r="http://schemas.openxmlformats.org/officeDocument/2006/relationships" r:embed="rId1"/>
          <a:stretch>
            <a:fillRect/>
          </a:stretch>
        </a:blipFill>
        <a:ln>
          <a:solidFill>
            <a:schemeClr val="accent6"/>
          </a:solidFill>
        </a:ln>
      </dgm:spPr>
    </dgm:pt>
    <dgm:pt modelId="{5F79F549-0855-4E85-B1FF-3353FFFAE741}" type="pres">
      <dgm:prSet presAssocID="{B62F5B17-37C3-41A0-A152-D2EF066FD9C3}" presName="txShp" presStyleLbl="node1" presStyleIdx="0" presStyleCnt="2" custScaleX="70904" custScaleY="113716" custLinFactNeighborX="-14531" custLinFactNeighborY="-10997">
        <dgm:presLayoutVars>
          <dgm:bulletEnabled val="1"/>
        </dgm:presLayoutVars>
      </dgm:prSet>
      <dgm:spPr/>
      <dgm:t>
        <a:bodyPr/>
        <a:lstStyle/>
        <a:p>
          <a:endParaRPr lang="es-EC"/>
        </a:p>
      </dgm:t>
    </dgm:pt>
    <dgm:pt modelId="{0C57C5C7-FDB7-4F9B-AA11-531B7670F022}" type="pres">
      <dgm:prSet presAssocID="{D2A51401-4E37-41C8-B56D-911A142D538C}" presName="spacing" presStyleCnt="0"/>
      <dgm:spPr/>
    </dgm:pt>
    <dgm:pt modelId="{B40B671B-60C5-47D2-AA5A-3BA1FAC3A011}" type="pres">
      <dgm:prSet presAssocID="{DF95A7BB-F3D2-4967-BC30-FABE60470356}" presName="composite" presStyleCnt="0"/>
      <dgm:spPr/>
    </dgm:pt>
    <dgm:pt modelId="{7850638E-BD67-4920-9B9C-DD3FC9A2D6A0}" type="pres">
      <dgm:prSet presAssocID="{DF95A7BB-F3D2-4967-BC30-FABE60470356}" presName="imgShp" presStyleLbl="fgImgPlace1" presStyleIdx="1" presStyleCnt="2" custScaleX="301244" custScaleY="278339" custLinFactNeighborX="-60128" custLinFactNeighborY="-11259"/>
      <dgm:spPr>
        <a:blipFill rotWithShape="1">
          <a:blip xmlns:r="http://schemas.openxmlformats.org/officeDocument/2006/relationships" r:embed="rId2"/>
          <a:stretch>
            <a:fillRect/>
          </a:stretch>
        </a:blipFill>
        <a:ln>
          <a:solidFill>
            <a:schemeClr val="accent6"/>
          </a:solidFill>
        </a:ln>
      </dgm:spPr>
    </dgm:pt>
    <dgm:pt modelId="{FFE09417-7D22-4048-9129-1DD16ED6E986}" type="pres">
      <dgm:prSet presAssocID="{DF95A7BB-F3D2-4967-BC30-FABE60470356}" presName="txShp" presStyleLbl="node1" presStyleIdx="1" presStyleCnt="2" custScaleX="72112" custLinFactNeighborX="-14122" custLinFactNeighborY="-13603">
        <dgm:presLayoutVars>
          <dgm:bulletEnabled val="1"/>
        </dgm:presLayoutVars>
      </dgm:prSet>
      <dgm:spPr/>
      <dgm:t>
        <a:bodyPr/>
        <a:lstStyle/>
        <a:p>
          <a:endParaRPr lang="es-EC"/>
        </a:p>
      </dgm:t>
    </dgm:pt>
  </dgm:ptLst>
  <dgm:cxnLst>
    <dgm:cxn modelId="{DADB7210-AB86-41D0-B2B9-558012C48D12}" srcId="{DAC4CE9A-C9B8-4804-9BCE-3FF139FDC47A}" destId="{B62F5B17-37C3-41A0-A152-D2EF066FD9C3}" srcOrd="0" destOrd="0" parTransId="{AA0CDAF5-26DD-424A-91AE-A710E4BAFB39}" sibTransId="{D2A51401-4E37-41C8-B56D-911A142D538C}"/>
    <dgm:cxn modelId="{60358510-139E-409A-9685-B7230FE3A373}" srcId="{DAC4CE9A-C9B8-4804-9BCE-3FF139FDC47A}" destId="{DF95A7BB-F3D2-4967-BC30-FABE60470356}" srcOrd="1" destOrd="0" parTransId="{B6076E97-7D61-4E4D-B385-B04280D2EA88}" sibTransId="{E2713EFF-3D76-43DA-A324-9B59664B8AB6}"/>
    <dgm:cxn modelId="{12A225E5-D59C-454D-8FEE-EB7DEAF147A8}" type="presOf" srcId="{B62F5B17-37C3-41A0-A152-D2EF066FD9C3}" destId="{5F79F549-0855-4E85-B1FF-3353FFFAE741}" srcOrd="0" destOrd="0" presId="urn:microsoft.com/office/officeart/2005/8/layout/vList3"/>
    <dgm:cxn modelId="{E3C34EBB-69FB-42CE-BEC5-72E3820798AD}" type="presOf" srcId="{DF95A7BB-F3D2-4967-BC30-FABE60470356}" destId="{FFE09417-7D22-4048-9129-1DD16ED6E986}" srcOrd="0" destOrd="0" presId="urn:microsoft.com/office/officeart/2005/8/layout/vList3"/>
    <dgm:cxn modelId="{1CFD38CC-5950-4C1B-9C12-1BD9EC8875C9}" type="presOf" srcId="{DAC4CE9A-C9B8-4804-9BCE-3FF139FDC47A}" destId="{B5AE72AF-C385-450D-BCF6-B48534CF4852}" srcOrd="0" destOrd="0" presId="urn:microsoft.com/office/officeart/2005/8/layout/vList3"/>
    <dgm:cxn modelId="{E98DDCA5-D046-40B5-88C5-4B974B9C34BA}" type="presParOf" srcId="{B5AE72AF-C385-450D-BCF6-B48534CF4852}" destId="{65495AD9-03DC-4EB7-AFF5-C560136EDD0E}" srcOrd="0" destOrd="0" presId="urn:microsoft.com/office/officeart/2005/8/layout/vList3"/>
    <dgm:cxn modelId="{77FC69F8-527D-400A-AFD0-F041CE6FD295}" type="presParOf" srcId="{65495AD9-03DC-4EB7-AFF5-C560136EDD0E}" destId="{AF65A1B2-5744-4735-8D6D-F5735E6FB58D}" srcOrd="0" destOrd="0" presId="urn:microsoft.com/office/officeart/2005/8/layout/vList3"/>
    <dgm:cxn modelId="{5395F9EE-0E3F-423F-821F-5376B6170282}" type="presParOf" srcId="{65495AD9-03DC-4EB7-AFF5-C560136EDD0E}" destId="{5F79F549-0855-4E85-B1FF-3353FFFAE741}" srcOrd="1" destOrd="0" presId="urn:microsoft.com/office/officeart/2005/8/layout/vList3"/>
    <dgm:cxn modelId="{6050FA94-5FAA-472D-8C59-19DCD00FDB3D}" type="presParOf" srcId="{B5AE72AF-C385-450D-BCF6-B48534CF4852}" destId="{0C57C5C7-FDB7-4F9B-AA11-531B7670F022}" srcOrd="1" destOrd="0" presId="urn:microsoft.com/office/officeart/2005/8/layout/vList3"/>
    <dgm:cxn modelId="{1BA2E7AB-C29F-419F-B43E-CC80EAA782DC}" type="presParOf" srcId="{B5AE72AF-C385-450D-BCF6-B48534CF4852}" destId="{B40B671B-60C5-47D2-AA5A-3BA1FAC3A011}" srcOrd="2" destOrd="0" presId="urn:microsoft.com/office/officeart/2005/8/layout/vList3"/>
    <dgm:cxn modelId="{C0F1FFA0-10E9-40D9-8AF3-F51201AD9C28}" type="presParOf" srcId="{B40B671B-60C5-47D2-AA5A-3BA1FAC3A011}" destId="{7850638E-BD67-4920-9B9C-DD3FC9A2D6A0}" srcOrd="0" destOrd="0" presId="urn:microsoft.com/office/officeart/2005/8/layout/vList3"/>
    <dgm:cxn modelId="{4A46EE1A-6A38-4DF1-AE32-674C18F0C501}" type="presParOf" srcId="{B40B671B-60C5-47D2-AA5A-3BA1FAC3A011}" destId="{FFE09417-7D22-4048-9129-1DD16ED6E98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C4CE9A-C9B8-4804-9BCE-3FF139FDC47A}" type="doc">
      <dgm:prSet loTypeId="urn:microsoft.com/office/officeart/2005/8/layout/vList3" loCatId="list" qsTypeId="urn:microsoft.com/office/officeart/2005/8/quickstyle/simple1" qsCatId="simple" csTypeId="urn:microsoft.com/office/officeart/2005/8/colors/accent1_1" csCatId="accent1" phldr="1"/>
      <dgm:spPr/>
    </dgm:pt>
    <dgm:pt modelId="{B62F5B17-37C3-41A0-A152-D2EF066FD9C3}">
      <dgm:prSet phldrT="[Texto]" custT="1"/>
      <dgm:spPr>
        <a:ln>
          <a:solidFill>
            <a:schemeClr val="accent6"/>
          </a:solidFill>
        </a:ln>
      </dgm:spPr>
      <dgm:t>
        <a:bodyPr/>
        <a:lstStyle/>
        <a:p>
          <a:r>
            <a:rPr lang="es-EC" sz="1300" dirty="0" err="1" smtClean="0"/>
            <a:t>Difractómetro</a:t>
          </a:r>
          <a:r>
            <a:rPr lang="es-EC" sz="1300" dirty="0" smtClean="0"/>
            <a:t> de rayos X (XRD)</a:t>
          </a:r>
          <a:endParaRPr lang="es-EC" sz="1300" dirty="0"/>
        </a:p>
      </dgm:t>
    </dgm:pt>
    <dgm:pt modelId="{AA0CDAF5-26DD-424A-91AE-A710E4BAFB39}" type="parTrans" cxnId="{DADB7210-AB86-41D0-B2B9-558012C48D12}">
      <dgm:prSet/>
      <dgm:spPr/>
      <dgm:t>
        <a:bodyPr/>
        <a:lstStyle/>
        <a:p>
          <a:endParaRPr lang="es-EC"/>
        </a:p>
      </dgm:t>
    </dgm:pt>
    <dgm:pt modelId="{D2A51401-4E37-41C8-B56D-911A142D538C}" type="sibTrans" cxnId="{DADB7210-AB86-41D0-B2B9-558012C48D12}">
      <dgm:prSet/>
      <dgm:spPr/>
      <dgm:t>
        <a:bodyPr/>
        <a:lstStyle/>
        <a:p>
          <a:endParaRPr lang="es-EC"/>
        </a:p>
      </dgm:t>
    </dgm:pt>
    <dgm:pt modelId="{DF95A7BB-F3D2-4967-BC30-FABE60470356}">
      <dgm:prSet phldrT="[Texto]" custT="1"/>
      <dgm:spPr>
        <a:ln>
          <a:solidFill>
            <a:schemeClr val="accent6"/>
          </a:solidFill>
        </a:ln>
      </dgm:spPr>
      <dgm:t>
        <a:bodyPr/>
        <a:lstStyle/>
        <a:p>
          <a:r>
            <a:rPr lang="es-EC" sz="1300" dirty="0" smtClean="0"/>
            <a:t>Microscopio electrónico de transmisión (TEM)</a:t>
          </a:r>
          <a:endParaRPr lang="es-EC" sz="1300" dirty="0"/>
        </a:p>
      </dgm:t>
    </dgm:pt>
    <dgm:pt modelId="{B6076E97-7D61-4E4D-B385-B04280D2EA88}" type="parTrans" cxnId="{60358510-139E-409A-9685-B7230FE3A373}">
      <dgm:prSet/>
      <dgm:spPr/>
      <dgm:t>
        <a:bodyPr/>
        <a:lstStyle/>
        <a:p>
          <a:endParaRPr lang="es-EC"/>
        </a:p>
      </dgm:t>
    </dgm:pt>
    <dgm:pt modelId="{E2713EFF-3D76-43DA-A324-9B59664B8AB6}" type="sibTrans" cxnId="{60358510-139E-409A-9685-B7230FE3A373}">
      <dgm:prSet/>
      <dgm:spPr/>
      <dgm:t>
        <a:bodyPr/>
        <a:lstStyle/>
        <a:p>
          <a:endParaRPr lang="es-EC"/>
        </a:p>
      </dgm:t>
    </dgm:pt>
    <dgm:pt modelId="{B5AE72AF-C385-450D-BCF6-B48534CF4852}" type="pres">
      <dgm:prSet presAssocID="{DAC4CE9A-C9B8-4804-9BCE-3FF139FDC47A}" presName="linearFlow" presStyleCnt="0">
        <dgm:presLayoutVars>
          <dgm:dir/>
          <dgm:resizeHandles val="exact"/>
        </dgm:presLayoutVars>
      </dgm:prSet>
      <dgm:spPr/>
    </dgm:pt>
    <dgm:pt modelId="{65495AD9-03DC-4EB7-AFF5-C560136EDD0E}" type="pres">
      <dgm:prSet presAssocID="{B62F5B17-37C3-41A0-A152-D2EF066FD9C3}" presName="composite" presStyleCnt="0"/>
      <dgm:spPr/>
    </dgm:pt>
    <dgm:pt modelId="{AF65A1B2-5744-4735-8D6D-F5735E6FB58D}" type="pres">
      <dgm:prSet presAssocID="{B62F5B17-37C3-41A0-A152-D2EF066FD9C3}" presName="imgShp" presStyleLbl="fgImgPlace1" presStyleIdx="0" presStyleCnt="2" custScaleX="280278" custScaleY="272746" custLinFactNeighborX="-76432" custLinFactNeighborY="431"/>
      <dgm:spPr>
        <a:blipFill rotWithShape="1">
          <a:blip xmlns:r="http://schemas.openxmlformats.org/officeDocument/2006/relationships" r:embed="rId1"/>
          <a:stretch>
            <a:fillRect/>
          </a:stretch>
        </a:blipFill>
        <a:ln>
          <a:solidFill>
            <a:schemeClr val="accent6"/>
          </a:solidFill>
        </a:ln>
      </dgm:spPr>
    </dgm:pt>
    <dgm:pt modelId="{5F79F549-0855-4E85-B1FF-3353FFFAE741}" type="pres">
      <dgm:prSet presAssocID="{B62F5B17-37C3-41A0-A152-D2EF066FD9C3}" presName="txShp" presStyleLbl="node1" presStyleIdx="0" presStyleCnt="2" custScaleX="70904" custScaleY="113716" custLinFactNeighborX="-14531" custLinFactNeighborY="-10997">
        <dgm:presLayoutVars>
          <dgm:bulletEnabled val="1"/>
        </dgm:presLayoutVars>
      </dgm:prSet>
      <dgm:spPr/>
      <dgm:t>
        <a:bodyPr/>
        <a:lstStyle/>
        <a:p>
          <a:endParaRPr lang="es-EC"/>
        </a:p>
      </dgm:t>
    </dgm:pt>
    <dgm:pt modelId="{0C57C5C7-FDB7-4F9B-AA11-531B7670F022}" type="pres">
      <dgm:prSet presAssocID="{D2A51401-4E37-41C8-B56D-911A142D538C}" presName="spacing" presStyleCnt="0"/>
      <dgm:spPr/>
    </dgm:pt>
    <dgm:pt modelId="{B40B671B-60C5-47D2-AA5A-3BA1FAC3A011}" type="pres">
      <dgm:prSet presAssocID="{DF95A7BB-F3D2-4967-BC30-FABE60470356}" presName="composite" presStyleCnt="0"/>
      <dgm:spPr/>
    </dgm:pt>
    <dgm:pt modelId="{7850638E-BD67-4920-9B9C-DD3FC9A2D6A0}" type="pres">
      <dgm:prSet presAssocID="{DF95A7BB-F3D2-4967-BC30-FABE60470356}" presName="imgShp" presStyleLbl="fgImgPlace1" presStyleIdx="1" presStyleCnt="2" custScaleX="301244" custScaleY="278339" custLinFactNeighborX="-60128" custLinFactNeighborY="-11259"/>
      <dgm:spPr>
        <a:blipFill rotWithShape="1">
          <a:blip xmlns:r="http://schemas.openxmlformats.org/officeDocument/2006/relationships" r:embed="rId2"/>
          <a:stretch>
            <a:fillRect/>
          </a:stretch>
        </a:blipFill>
        <a:ln>
          <a:solidFill>
            <a:schemeClr val="accent6"/>
          </a:solidFill>
        </a:ln>
      </dgm:spPr>
    </dgm:pt>
    <dgm:pt modelId="{FFE09417-7D22-4048-9129-1DD16ED6E986}" type="pres">
      <dgm:prSet presAssocID="{DF95A7BB-F3D2-4967-BC30-FABE60470356}" presName="txShp" presStyleLbl="node1" presStyleIdx="1" presStyleCnt="2" custScaleX="72112" custLinFactNeighborX="-14122" custLinFactNeighborY="-13603">
        <dgm:presLayoutVars>
          <dgm:bulletEnabled val="1"/>
        </dgm:presLayoutVars>
      </dgm:prSet>
      <dgm:spPr/>
      <dgm:t>
        <a:bodyPr/>
        <a:lstStyle/>
        <a:p>
          <a:endParaRPr lang="es-EC"/>
        </a:p>
      </dgm:t>
    </dgm:pt>
  </dgm:ptLst>
  <dgm:cxnLst>
    <dgm:cxn modelId="{DADB7210-AB86-41D0-B2B9-558012C48D12}" srcId="{DAC4CE9A-C9B8-4804-9BCE-3FF139FDC47A}" destId="{B62F5B17-37C3-41A0-A152-D2EF066FD9C3}" srcOrd="0" destOrd="0" parTransId="{AA0CDAF5-26DD-424A-91AE-A710E4BAFB39}" sibTransId="{D2A51401-4E37-41C8-B56D-911A142D538C}"/>
    <dgm:cxn modelId="{2F323E42-081F-409B-A808-E15E294886DD}" type="presOf" srcId="{DF95A7BB-F3D2-4967-BC30-FABE60470356}" destId="{FFE09417-7D22-4048-9129-1DD16ED6E986}" srcOrd="0" destOrd="0" presId="urn:microsoft.com/office/officeart/2005/8/layout/vList3"/>
    <dgm:cxn modelId="{338E08EB-F507-41A2-A7C2-7B24F7CB849E}" type="presOf" srcId="{DAC4CE9A-C9B8-4804-9BCE-3FF139FDC47A}" destId="{B5AE72AF-C385-450D-BCF6-B48534CF4852}" srcOrd="0" destOrd="0" presId="urn:microsoft.com/office/officeart/2005/8/layout/vList3"/>
    <dgm:cxn modelId="{60358510-139E-409A-9685-B7230FE3A373}" srcId="{DAC4CE9A-C9B8-4804-9BCE-3FF139FDC47A}" destId="{DF95A7BB-F3D2-4967-BC30-FABE60470356}" srcOrd="1" destOrd="0" parTransId="{B6076E97-7D61-4E4D-B385-B04280D2EA88}" sibTransId="{E2713EFF-3D76-43DA-A324-9B59664B8AB6}"/>
    <dgm:cxn modelId="{60A8F316-E47A-477B-A38A-AEA35E3C0CD2}" type="presOf" srcId="{B62F5B17-37C3-41A0-A152-D2EF066FD9C3}" destId="{5F79F549-0855-4E85-B1FF-3353FFFAE741}" srcOrd="0" destOrd="0" presId="urn:microsoft.com/office/officeart/2005/8/layout/vList3"/>
    <dgm:cxn modelId="{0E3DCC34-7BC1-4899-BCA3-859FA63C61DE}" type="presParOf" srcId="{B5AE72AF-C385-450D-BCF6-B48534CF4852}" destId="{65495AD9-03DC-4EB7-AFF5-C560136EDD0E}" srcOrd="0" destOrd="0" presId="urn:microsoft.com/office/officeart/2005/8/layout/vList3"/>
    <dgm:cxn modelId="{2736EB5A-6F1E-4E04-A468-563FD5B1522F}" type="presParOf" srcId="{65495AD9-03DC-4EB7-AFF5-C560136EDD0E}" destId="{AF65A1B2-5744-4735-8D6D-F5735E6FB58D}" srcOrd="0" destOrd="0" presId="urn:microsoft.com/office/officeart/2005/8/layout/vList3"/>
    <dgm:cxn modelId="{5F89F56C-F9E7-40D7-A579-B6C6D44569AA}" type="presParOf" srcId="{65495AD9-03DC-4EB7-AFF5-C560136EDD0E}" destId="{5F79F549-0855-4E85-B1FF-3353FFFAE741}" srcOrd="1" destOrd="0" presId="urn:microsoft.com/office/officeart/2005/8/layout/vList3"/>
    <dgm:cxn modelId="{0EF3056D-464D-4B53-B433-96208C4966F0}" type="presParOf" srcId="{B5AE72AF-C385-450D-BCF6-B48534CF4852}" destId="{0C57C5C7-FDB7-4F9B-AA11-531B7670F022}" srcOrd="1" destOrd="0" presId="urn:microsoft.com/office/officeart/2005/8/layout/vList3"/>
    <dgm:cxn modelId="{0A830812-B499-491E-BC74-3CA210CB33C1}" type="presParOf" srcId="{B5AE72AF-C385-450D-BCF6-B48534CF4852}" destId="{B40B671B-60C5-47D2-AA5A-3BA1FAC3A011}" srcOrd="2" destOrd="0" presId="urn:microsoft.com/office/officeart/2005/8/layout/vList3"/>
    <dgm:cxn modelId="{D2E2CC67-C24E-4779-9BF3-2AB8B4D999D2}" type="presParOf" srcId="{B40B671B-60C5-47D2-AA5A-3BA1FAC3A011}" destId="{7850638E-BD67-4920-9B9C-DD3FC9A2D6A0}" srcOrd="0" destOrd="0" presId="urn:microsoft.com/office/officeart/2005/8/layout/vList3"/>
    <dgm:cxn modelId="{4C0B598D-795A-4FF3-9F7F-0B50C96E7984}" type="presParOf" srcId="{B40B671B-60C5-47D2-AA5A-3BA1FAC3A011}" destId="{FFE09417-7D22-4048-9129-1DD16ED6E986}"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F0F0C3-C736-4D1E-B192-A6D99742F679}" type="doc">
      <dgm:prSet loTypeId="urn:microsoft.com/office/officeart/2008/layout/AscendingPictureAccentProcess" loCatId="process" qsTypeId="urn:microsoft.com/office/officeart/2005/8/quickstyle/simple1" qsCatId="simple" csTypeId="urn:microsoft.com/office/officeart/2005/8/colors/accent2_2" csCatId="accent2" phldr="1"/>
      <dgm:spPr/>
      <dgm:t>
        <a:bodyPr/>
        <a:lstStyle/>
        <a:p>
          <a:endParaRPr lang="es-EC"/>
        </a:p>
      </dgm:t>
    </dgm:pt>
    <dgm:pt modelId="{337E5642-E4F5-4544-A226-00BF9A9E91B2}">
      <dgm:prSet phldrT="[Texto]" custT="1"/>
      <dgm:spPr/>
      <dgm:t>
        <a:bodyPr/>
        <a:lstStyle/>
        <a:p>
          <a:r>
            <a:rPr lang="es-EC" sz="1600" dirty="0" smtClean="0">
              <a:solidFill>
                <a:schemeClr val="tx1"/>
              </a:solidFill>
            </a:rPr>
            <a:t>Isoterma de </a:t>
          </a:r>
          <a:r>
            <a:rPr lang="es-EC" sz="1600" dirty="0" err="1" smtClean="0">
              <a:solidFill>
                <a:schemeClr val="tx1"/>
              </a:solidFill>
            </a:rPr>
            <a:t>Langmuir</a:t>
          </a:r>
          <a:endParaRPr lang="es-EC" sz="1600" dirty="0">
            <a:solidFill>
              <a:schemeClr val="tx1"/>
            </a:solidFill>
          </a:endParaRPr>
        </a:p>
      </dgm:t>
    </dgm:pt>
    <dgm:pt modelId="{15025457-E509-4BF4-BD93-CAC301DD04A1}" type="parTrans" cxnId="{7BB2216A-26C0-4C4A-B673-CE74673EF299}">
      <dgm:prSet/>
      <dgm:spPr/>
      <dgm:t>
        <a:bodyPr/>
        <a:lstStyle/>
        <a:p>
          <a:endParaRPr lang="es-EC"/>
        </a:p>
      </dgm:t>
    </dgm:pt>
    <dgm:pt modelId="{2FB0EEAA-BC95-49FD-938D-249BDA1C793F}" type="sibTrans" cxnId="{7BB2216A-26C0-4C4A-B673-CE74673EF299}">
      <dgm:prSet/>
      <dgm:spPr/>
      <dgm:t>
        <a:bodyPr/>
        <a:lstStyle/>
        <a:p>
          <a:endParaRPr lang="es-EC"/>
        </a:p>
      </dgm:t>
    </dgm:pt>
    <dgm:pt modelId="{7BDCBB0B-BDD4-48A1-9982-CA02C26BB263}">
      <dgm:prSet phldrT="[Texto]" custT="1"/>
      <dgm:spPr/>
      <dgm:t>
        <a:bodyPr/>
        <a:lstStyle/>
        <a:p>
          <a:r>
            <a:rPr lang="es-EC" sz="1600" dirty="0" smtClean="0">
              <a:solidFill>
                <a:schemeClr val="tx1"/>
              </a:solidFill>
            </a:rPr>
            <a:t>Isoterma de </a:t>
          </a:r>
          <a:r>
            <a:rPr lang="es-EC" sz="1600" dirty="0" err="1" smtClean="0">
              <a:solidFill>
                <a:schemeClr val="tx1"/>
              </a:solidFill>
            </a:rPr>
            <a:t>Freundlich</a:t>
          </a:r>
          <a:endParaRPr lang="es-EC" sz="1600" dirty="0">
            <a:solidFill>
              <a:schemeClr val="tx1"/>
            </a:solidFill>
          </a:endParaRPr>
        </a:p>
      </dgm:t>
    </dgm:pt>
    <dgm:pt modelId="{E718E331-E9FE-4D31-A83C-5379FD04E164}" type="parTrans" cxnId="{293FDED5-0875-40F3-A1F5-9878E174DEC7}">
      <dgm:prSet/>
      <dgm:spPr/>
      <dgm:t>
        <a:bodyPr/>
        <a:lstStyle/>
        <a:p>
          <a:endParaRPr lang="es-EC"/>
        </a:p>
      </dgm:t>
    </dgm:pt>
    <dgm:pt modelId="{784F2F3E-BC23-4574-B293-70ECABE01072}" type="sibTrans" cxnId="{293FDED5-0875-40F3-A1F5-9878E174DEC7}">
      <dgm:prSet/>
      <dgm:spPr/>
      <dgm:t>
        <a:bodyPr/>
        <a:lstStyle/>
        <a:p>
          <a:endParaRPr lang="es-EC"/>
        </a:p>
      </dgm:t>
    </dgm:pt>
    <dgm:pt modelId="{5BD7330B-5CB0-446D-BDD7-C552728AB2E6}" type="pres">
      <dgm:prSet presAssocID="{12F0F0C3-C736-4D1E-B192-A6D99742F679}" presName="Name0" presStyleCnt="0">
        <dgm:presLayoutVars>
          <dgm:chMax val="7"/>
          <dgm:chPref val="7"/>
          <dgm:dir/>
        </dgm:presLayoutVars>
      </dgm:prSet>
      <dgm:spPr/>
      <dgm:t>
        <a:bodyPr/>
        <a:lstStyle/>
        <a:p>
          <a:endParaRPr lang="es-EC"/>
        </a:p>
      </dgm:t>
    </dgm:pt>
    <dgm:pt modelId="{5884AAFB-31F3-4025-A02F-E875C049DD72}" type="pres">
      <dgm:prSet presAssocID="{12F0F0C3-C736-4D1E-B192-A6D99742F679}" presName="dot1" presStyleLbl="alignNode1" presStyleIdx="0" presStyleCnt="10"/>
      <dgm:spPr/>
    </dgm:pt>
    <dgm:pt modelId="{DEFC248B-5024-41B0-B24B-ED6B38A7D585}" type="pres">
      <dgm:prSet presAssocID="{12F0F0C3-C736-4D1E-B192-A6D99742F679}" presName="dot2" presStyleLbl="alignNode1" presStyleIdx="1" presStyleCnt="10"/>
      <dgm:spPr/>
    </dgm:pt>
    <dgm:pt modelId="{EDA7EE4C-305E-4BF2-BC44-48A6303D2366}" type="pres">
      <dgm:prSet presAssocID="{12F0F0C3-C736-4D1E-B192-A6D99742F679}" presName="dot3" presStyleLbl="alignNode1" presStyleIdx="2" presStyleCnt="10"/>
      <dgm:spPr/>
    </dgm:pt>
    <dgm:pt modelId="{7EA23F17-B99C-4C4B-AB9E-916A3A80E6D2}" type="pres">
      <dgm:prSet presAssocID="{12F0F0C3-C736-4D1E-B192-A6D99742F679}" presName="dotArrow1" presStyleLbl="alignNode1" presStyleIdx="3" presStyleCnt="10"/>
      <dgm:spPr/>
    </dgm:pt>
    <dgm:pt modelId="{0A1A1D2F-770C-476A-A4A6-ACAA4C73D76C}" type="pres">
      <dgm:prSet presAssocID="{12F0F0C3-C736-4D1E-B192-A6D99742F679}" presName="dotArrow2" presStyleLbl="alignNode1" presStyleIdx="4" presStyleCnt="10"/>
      <dgm:spPr/>
    </dgm:pt>
    <dgm:pt modelId="{6B115AE0-07A6-4AAE-B5F0-887D4AD7B1F2}" type="pres">
      <dgm:prSet presAssocID="{12F0F0C3-C736-4D1E-B192-A6D99742F679}" presName="dotArrow3" presStyleLbl="alignNode1" presStyleIdx="5" presStyleCnt="10"/>
      <dgm:spPr/>
    </dgm:pt>
    <dgm:pt modelId="{EEE6554B-9D27-4FA9-9531-F6113587304C}" type="pres">
      <dgm:prSet presAssocID="{12F0F0C3-C736-4D1E-B192-A6D99742F679}" presName="dotArrow4" presStyleLbl="alignNode1" presStyleIdx="6" presStyleCnt="10"/>
      <dgm:spPr/>
    </dgm:pt>
    <dgm:pt modelId="{9E19BEED-606E-4368-A539-78F2BE854FBA}" type="pres">
      <dgm:prSet presAssocID="{12F0F0C3-C736-4D1E-B192-A6D99742F679}" presName="dotArrow5" presStyleLbl="alignNode1" presStyleIdx="7" presStyleCnt="10"/>
      <dgm:spPr/>
    </dgm:pt>
    <dgm:pt modelId="{75B68C2C-9FBB-4169-B78C-BBFA3045178F}" type="pres">
      <dgm:prSet presAssocID="{12F0F0C3-C736-4D1E-B192-A6D99742F679}" presName="dotArrow6" presStyleLbl="alignNode1" presStyleIdx="8" presStyleCnt="10"/>
      <dgm:spPr/>
    </dgm:pt>
    <dgm:pt modelId="{E52C7FDD-3B6E-4AD1-8E39-2EDC4BC69ED8}" type="pres">
      <dgm:prSet presAssocID="{12F0F0C3-C736-4D1E-B192-A6D99742F679}" presName="dotArrow7" presStyleLbl="alignNode1" presStyleIdx="9" presStyleCnt="10"/>
      <dgm:spPr/>
    </dgm:pt>
    <dgm:pt modelId="{EF1151B9-36D4-4402-A894-26E28876AC13}" type="pres">
      <dgm:prSet presAssocID="{337E5642-E4F5-4544-A226-00BF9A9E91B2}" presName="parTx1" presStyleLbl="node1" presStyleIdx="0" presStyleCnt="2"/>
      <dgm:spPr/>
      <dgm:t>
        <a:bodyPr/>
        <a:lstStyle/>
        <a:p>
          <a:endParaRPr lang="es-EC"/>
        </a:p>
      </dgm:t>
    </dgm:pt>
    <dgm:pt modelId="{CD752EEC-2C64-4198-B5FC-E463D79254E6}" type="pres">
      <dgm:prSet presAssocID="{2FB0EEAA-BC95-49FD-938D-249BDA1C793F}" presName="picture1" presStyleCnt="0"/>
      <dgm:spPr/>
    </dgm:pt>
    <dgm:pt modelId="{0BA07349-6115-4954-8AC2-47E4CA110AE7}" type="pres">
      <dgm:prSet presAssocID="{2FB0EEAA-BC95-49FD-938D-249BDA1C793F}" presName="imageRepeatNode" presStyleLbl="fgImgPlace1" presStyleIdx="0" presStyleCnt="2"/>
      <dgm:spPr/>
      <dgm:t>
        <a:bodyPr/>
        <a:lstStyle/>
        <a:p>
          <a:endParaRPr lang="es-EC"/>
        </a:p>
      </dgm:t>
    </dgm:pt>
    <dgm:pt modelId="{54FBF247-395E-493E-A55B-B66798485F78}" type="pres">
      <dgm:prSet presAssocID="{7BDCBB0B-BDD4-48A1-9982-CA02C26BB263}" presName="parTx2" presStyleLbl="node1" presStyleIdx="1" presStyleCnt="2"/>
      <dgm:spPr/>
      <dgm:t>
        <a:bodyPr/>
        <a:lstStyle/>
        <a:p>
          <a:endParaRPr lang="es-EC"/>
        </a:p>
      </dgm:t>
    </dgm:pt>
    <dgm:pt modelId="{84942F55-6580-4C42-A0A2-F37ABFE3C9AD}" type="pres">
      <dgm:prSet presAssocID="{784F2F3E-BC23-4574-B293-70ECABE01072}" presName="picture2" presStyleCnt="0"/>
      <dgm:spPr/>
    </dgm:pt>
    <dgm:pt modelId="{B88A728E-8B63-4646-819B-E47679067BCD}" type="pres">
      <dgm:prSet presAssocID="{784F2F3E-BC23-4574-B293-70ECABE01072}" presName="imageRepeatNode" presStyleLbl="fgImgPlace1" presStyleIdx="1" presStyleCnt="2"/>
      <dgm:spPr/>
      <dgm:t>
        <a:bodyPr/>
        <a:lstStyle/>
        <a:p>
          <a:endParaRPr lang="es-EC"/>
        </a:p>
      </dgm:t>
    </dgm:pt>
  </dgm:ptLst>
  <dgm:cxnLst>
    <dgm:cxn modelId="{04AB7D20-8CA5-4A9B-B38A-0C6EC62DABE9}" type="presOf" srcId="{2FB0EEAA-BC95-49FD-938D-249BDA1C793F}" destId="{0BA07349-6115-4954-8AC2-47E4CA110AE7}" srcOrd="0" destOrd="0" presId="urn:microsoft.com/office/officeart/2008/layout/AscendingPictureAccentProcess"/>
    <dgm:cxn modelId="{6D4DA9E6-4DCA-4EFB-9916-DFAF6F7AFD42}" type="presOf" srcId="{12F0F0C3-C736-4D1E-B192-A6D99742F679}" destId="{5BD7330B-5CB0-446D-BDD7-C552728AB2E6}" srcOrd="0" destOrd="0" presId="urn:microsoft.com/office/officeart/2008/layout/AscendingPictureAccentProcess"/>
    <dgm:cxn modelId="{AD6D54E5-739D-4470-A7C7-35DA5A1DE051}" type="presOf" srcId="{7BDCBB0B-BDD4-48A1-9982-CA02C26BB263}" destId="{54FBF247-395E-493E-A55B-B66798485F78}" srcOrd="0" destOrd="0" presId="urn:microsoft.com/office/officeart/2008/layout/AscendingPictureAccentProcess"/>
    <dgm:cxn modelId="{7BB2216A-26C0-4C4A-B673-CE74673EF299}" srcId="{12F0F0C3-C736-4D1E-B192-A6D99742F679}" destId="{337E5642-E4F5-4544-A226-00BF9A9E91B2}" srcOrd="0" destOrd="0" parTransId="{15025457-E509-4BF4-BD93-CAC301DD04A1}" sibTransId="{2FB0EEAA-BC95-49FD-938D-249BDA1C793F}"/>
    <dgm:cxn modelId="{199F5ED2-EAD4-4526-AF2D-97A6B0492AFF}" type="presOf" srcId="{784F2F3E-BC23-4574-B293-70ECABE01072}" destId="{B88A728E-8B63-4646-819B-E47679067BCD}" srcOrd="0" destOrd="0" presId="urn:microsoft.com/office/officeart/2008/layout/AscendingPictureAccentProcess"/>
    <dgm:cxn modelId="{64E28AA3-835D-4C0F-BD9C-0F445539F373}" type="presOf" srcId="{337E5642-E4F5-4544-A226-00BF9A9E91B2}" destId="{EF1151B9-36D4-4402-A894-26E28876AC13}" srcOrd="0" destOrd="0" presId="urn:microsoft.com/office/officeart/2008/layout/AscendingPictureAccentProcess"/>
    <dgm:cxn modelId="{293FDED5-0875-40F3-A1F5-9878E174DEC7}" srcId="{12F0F0C3-C736-4D1E-B192-A6D99742F679}" destId="{7BDCBB0B-BDD4-48A1-9982-CA02C26BB263}" srcOrd="1" destOrd="0" parTransId="{E718E331-E9FE-4D31-A83C-5379FD04E164}" sibTransId="{784F2F3E-BC23-4574-B293-70ECABE01072}"/>
    <dgm:cxn modelId="{8EA10422-C40A-4649-922C-75E545F76263}" type="presParOf" srcId="{5BD7330B-5CB0-446D-BDD7-C552728AB2E6}" destId="{5884AAFB-31F3-4025-A02F-E875C049DD72}" srcOrd="0" destOrd="0" presId="urn:microsoft.com/office/officeart/2008/layout/AscendingPictureAccentProcess"/>
    <dgm:cxn modelId="{2473FAFA-D1CE-4C93-B017-7AF4B6034676}" type="presParOf" srcId="{5BD7330B-5CB0-446D-BDD7-C552728AB2E6}" destId="{DEFC248B-5024-41B0-B24B-ED6B38A7D585}" srcOrd="1" destOrd="0" presId="urn:microsoft.com/office/officeart/2008/layout/AscendingPictureAccentProcess"/>
    <dgm:cxn modelId="{1B8345FC-CF1B-4A8B-AE90-C9D1C6A96E07}" type="presParOf" srcId="{5BD7330B-5CB0-446D-BDD7-C552728AB2E6}" destId="{EDA7EE4C-305E-4BF2-BC44-48A6303D2366}" srcOrd="2" destOrd="0" presId="urn:microsoft.com/office/officeart/2008/layout/AscendingPictureAccentProcess"/>
    <dgm:cxn modelId="{7086466A-51AE-4984-B4F6-9D07945586FF}" type="presParOf" srcId="{5BD7330B-5CB0-446D-BDD7-C552728AB2E6}" destId="{7EA23F17-B99C-4C4B-AB9E-916A3A80E6D2}" srcOrd="3" destOrd="0" presId="urn:microsoft.com/office/officeart/2008/layout/AscendingPictureAccentProcess"/>
    <dgm:cxn modelId="{5083140E-5172-4D61-B95E-6F41579272C9}" type="presParOf" srcId="{5BD7330B-5CB0-446D-BDD7-C552728AB2E6}" destId="{0A1A1D2F-770C-476A-A4A6-ACAA4C73D76C}" srcOrd="4" destOrd="0" presId="urn:microsoft.com/office/officeart/2008/layout/AscendingPictureAccentProcess"/>
    <dgm:cxn modelId="{89121B57-47F6-4C3D-8A74-8B5A6C065916}" type="presParOf" srcId="{5BD7330B-5CB0-446D-BDD7-C552728AB2E6}" destId="{6B115AE0-07A6-4AAE-B5F0-887D4AD7B1F2}" srcOrd="5" destOrd="0" presId="urn:microsoft.com/office/officeart/2008/layout/AscendingPictureAccentProcess"/>
    <dgm:cxn modelId="{483C852D-5D78-4A53-8C31-02B07CD19F28}" type="presParOf" srcId="{5BD7330B-5CB0-446D-BDD7-C552728AB2E6}" destId="{EEE6554B-9D27-4FA9-9531-F6113587304C}" srcOrd="6" destOrd="0" presId="urn:microsoft.com/office/officeart/2008/layout/AscendingPictureAccentProcess"/>
    <dgm:cxn modelId="{BE67C92A-F29E-4DFE-8EAD-95DF31075896}" type="presParOf" srcId="{5BD7330B-5CB0-446D-BDD7-C552728AB2E6}" destId="{9E19BEED-606E-4368-A539-78F2BE854FBA}" srcOrd="7" destOrd="0" presId="urn:microsoft.com/office/officeart/2008/layout/AscendingPictureAccentProcess"/>
    <dgm:cxn modelId="{9D1FB671-5909-409F-9E3E-6DE8AF664133}" type="presParOf" srcId="{5BD7330B-5CB0-446D-BDD7-C552728AB2E6}" destId="{75B68C2C-9FBB-4169-B78C-BBFA3045178F}" srcOrd="8" destOrd="0" presId="urn:microsoft.com/office/officeart/2008/layout/AscendingPictureAccentProcess"/>
    <dgm:cxn modelId="{6D2664B5-625C-4A8F-8887-97E009B5D24E}" type="presParOf" srcId="{5BD7330B-5CB0-446D-BDD7-C552728AB2E6}" destId="{E52C7FDD-3B6E-4AD1-8E39-2EDC4BC69ED8}" srcOrd="9" destOrd="0" presId="urn:microsoft.com/office/officeart/2008/layout/AscendingPictureAccentProcess"/>
    <dgm:cxn modelId="{C86C3A43-CB36-463E-B5E7-1237179CBE15}" type="presParOf" srcId="{5BD7330B-5CB0-446D-BDD7-C552728AB2E6}" destId="{EF1151B9-36D4-4402-A894-26E28876AC13}" srcOrd="10" destOrd="0" presId="urn:microsoft.com/office/officeart/2008/layout/AscendingPictureAccentProcess"/>
    <dgm:cxn modelId="{30B72FBD-A0AF-4236-9137-735DE2B9284C}" type="presParOf" srcId="{5BD7330B-5CB0-446D-BDD7-C552728AB2E6}" destId="{CD752EEC-2C64-4198-B5FC-E463D79254E6}" srcOrd="11" destOrd="0" presId="urn:microsoft.com/office/officeart/2008/layout/AscendingPictureAccentProcess"/>
    <dgm:cxn modelId="{78F41408-FBBB-4905-AEF9-A4163D0387A0}" type="presParOf" srcId="{CD752EEC-2C64-4198-B5FC-E463D79254E6}" destId="{0BA07349-6115-4954-8AC2-47E4CA110AE7}" srcOrd="0" destOrd="0" presId="urn:microsoft.com/office/officeart/2008/layout/AscendingPictureAccentProcess"/>
    <dgm:cxn modelId="{C4D35AE6-3CC6-4834-8C08-F2ADC4513628}" type="presParOf" srcId="{5BD7330B-5CB0-446D-BDD7-C552728AB2E6}" destId="{54FBF247-395E-493E-A55B-B66798485F78}" srcOrd="12" destOrd="0" presId="urn:microsoft.com/office/officeart/2008/layout/AscendingPictureAccentProcess"/>
    <dgm:cxn modelId="{95E2CE45-A68E-4B1F-884D-6961127E8B85}" type="presParOf" srcId="{5BD7330B-5CB0-446D-BDD7-C552728AB2E6}" destId="{84942F55-6580-4C42-A0A2-F37ABFE3C9AD}" srcOrd="13" destOrd="0" presId="urn:microsoft.com/office/officeart/2008/layout/AscendingPictureAccentProcess"/>
    <dgm:cxn modelId="{D381C231-A715-46EB-B785-EDE064A042E4}" type="presParOf" srcId="{84942F55-6580-4C42-A0A2-F37ABFE3C9AD}" destId="{B88A728E-8B63-4646-819B-E47679067BCD}"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FD327E-8B93-414D-B0B5-984E5FFF0E81}" type="doc">
      <dgm:prSet loTypeId="urn:microsoft.com/office/officeart/2005/8/layout/hProcess7" loCatId="process" qsTypeId="urn:microsoft.com/office/officeart/2005/8/quickstyle/simple1" qsCatId="simple" csTypeId="urn:microsoft.com/office/officeart/2005/8/colors/accent6_1" csCatId="accent6" phldr="1"/>
      <dgm:spPr/>
      <dgm:t>
        <a:bodyPr/>
        <a:lstStyle/>
        <a:p>
          <a:endParaRPr lang="es-EC"/>
        </a:p>
      </dgm:t>
    </dgm:pt>
    <dgm:pt modelId="{6026F5F7-B423-4160-9AAD-7C4BB8220B80}">
      <dgm:prSet phldrT="[Texto]" custT="1"/>
      <dgm:spPr/>
      <dgm:t>
        <a:bodyPr/>
        <a:lstStyle/>
        <a:p>
          <a:r>
            <a:rPr lang="es-EC" sz="1400" dirty="0" smtClean="0"/>
            <a:t>Ensayo en lotes (3CdSO</a:t>
          </a:r>
          <a:r>
            <a:rPr lang="es-EC" sz="1400" baseline="-25000" dirty="0" smtClean="0"/>
            <a:t>4</a:t>
          </a:r>
          <a:r>
            <a:rPr lang="es-EC" sz="1400" baseline="0" dirty="0" smtClean="0"/>
            <a:t>) * 8H</a:t>
          </a:r>
          <a:r>
            <a:rPr lang="es-EC" sz="1400" baseline="-25000" dirty="0" smtClean="0"/>
            <a:t>2</a:t>
          </a:r>
          <a:r>
            <a:rPr lang="es-EC" sz="1400" baseline="0" dirty="0" smtClean="0"/>
            <a:t>O.</a:t>
          </a:r>
        </a:p>
        <a:p>
          <a:r>
            <a:rPr lang="es-EC" sz="1400" baseline="0" dirty="0" smtClean="0"/>
            <a:t>2,5,10,15,20,40,80 ppm </a:t>
          </a:r>
          <a:endParaRPr lang="es-EC" sz="1400" dirty="0"/>
        </a:p>
      </dgm:t>
    </dgm:pt>
    <dgm:pt modelId="{FC1BDB80-2F5C-49D0-A92F-362A06D69438}" type="parTrans" cxnId="{1496F1B5-30BB-4A0C-8DB5-15D92CEA30A5}">
      <dgm:prSet/>
      <dgm:spPr/>
      <dgm:t>
        <a:bodyPr/>
        <a:lstStyle/>
        <a:p>
          <a:endParaRPr lang="es-EC"/>
        </a:p>
      </dgm:t>
    </dgm:pt>
    <dgm:pt modelId="{8DDF4918-DC06-4A5E-81E1-9A3ABBDFC0E1}" type="sibTrans" cxnId="{1496F1B5-30BB-4A0C-8DB5-15D92CEA30A5}">
      <dgm:prSet/>
      <dgm:spPr/>
      <dgm:t>
        <a:bodyPr/>
        <a:lstStyle/>
        <a:p>
          <a:endParaRPr lang="es-EC"/>
        </a:p>
      </dgm:t>
    </dgm:pt>
    <dgm:pt modelId="{49808B3F-6FC9-421E-9BA3-C87B8EC468EE}">
      <dgm:prSet phldrT="[Texto]" phldr="1"/>
      <dgm:spPr/>
      <dgm:t>
        <a:bodyPr/>
        <a:lstStyle/>
        <a:p>
          <a:endParaRPr lang="es-EC" dirty="0"/>
        </a:p>
      </dgm:t>
    </dgm:pt>
    <dgm:pt modelId="{BEBDB683-2ED3-432F-B6CD-F70E117B294B}" type="parTrans" cxnId="{EC2F3175-E027-47C2-BF6E-E231F7BB1911}">
      <dgm:prSet/>
      <dgm:spPr/>
      <dgm:t>
        <a:bodyPr/>
        <a:lstStyle/>
        <a:p>
          <a:endParaRPr lang="es-EC"/>
        </a:p>
      </dgm:t>
    </dgm:pt>
    <dgm:pt modelId="{2CEA19E8-B1DE-4641-A392-E62BE1792090}" type="sibTrans" cxnId="{EC2F3175-E027-47C2-BF6E-E231F7BB1911}">
      <dgm:prSet/>
      <dgm:spPr/>
      <dgm:t>
        <a:bodyPr/>
        <a:lstStyle/>
        <a:p>
          <a:endParaRPr lang="es-EC"/>
        </a:p>
      </dgm:t>
    </dgm:pt>
    <dgm:pt modelId="{3F3EAED8-6D3D-4391-B256-395A2FBFA052}">
      <dgm:prSet phldrT="[Texto]" custT="1"/>
      <dgm:spPr/>
      <dgm:t>
        <a:bodyPr/>
        <a:lstStyle/>
        <a:p>
          <a:r>
            <a:rPr lang="es-EC" sz="1400" smtClean="0"/>
            <a:t>Se dosificó por triplicado 200 mL de cada concentración, se añadió a cada una 2g de suelo</a:t>
          </a:r>
          <a:endParaRPr lang="es-EC" sz="1400" dirty="0"/>
        </a:p>
      </dgm:t>
    </dgm:pt>
    <dgm:pt modelId="{C9A0FBCC-E309-43C2-AA97-010B06AA1F12}" type="parTrans" cxnId="{6FCF66F8-FE59-47F4-BC34-47A8B5A721E7}">
      <dgm:prSet/>
      <dgm:spPr/>
      <dgm:t>
        <a:bodyPr/>
        <a:lstStyle/>
        <a:p>
          <a:endParaRPr lang="es-EC"/>
        </a:p>
      </dgm:t>
    </dgm:pt>
    <dgm:pt modelId="{1F6E209B-44A7-4C7B-B1A1-D3B16CFEDDD3}" type="sibTrans" cxnId="{6FCF66F8-FE59-47F4-BC34-47A8B5A721E7}">
      <dgm:prSet/>
      <dgm:spPr/>
      <dgm:t>
        <a:bodyPr/>
        <a:lstStyle/>
        <a:p>
          <a:endParaRPr lang="es-EC"/>
        </a:p>
      </dgm:t>
    </dgm:pt>
    <dgm:pt modelId="{3711A663-323E-4A13-B763-7A455C9F9644}">
      <dgm:prSet phldrT="[Texto]" phldr="1"/>
      <dgm:spPr/>
      <dgm:t>
        <a:bodyPr/>
        <a:lstStyle/>
        <a:p>
          <a:endParaRPr lang="es-EC"/>
        </a:p>
      </dgm:t>
    </dgm:pt>
    <dgm:pt modelId="{CEA7F4D5-C959-4B27-860E-A54D29A9A860}" type="parTrans" cxnId="{FD1A01C7-CFBD-4AF7-9B98-66DD2F664D71}">
      <dgm:prSet/>
      <dgm:spPr/>
      <dgm:t>
        <a:bodyPr/>
        <a:lstStyle/>
        <a:p>
          <a:endParaRPr lang="es-EC"/>
        </a:p>
      </dgm:t>
    </dgm:pt>
    <dgm:pt modelId="{5CFBD1A5-7055-42DE-A30E-DF91C6CCD417}" type="sibTrans" cxnId="{FD1A01C7-CFBD-4AF7-9B98-66DD2F664D71}">
      <dgm:prSet/>
      <dgm:spPr/>
      <dgm:t>
        <a:bodyPr/>
        <a:lstStyle/>
        <a:p>
          <a:endParaRPr lang="es-EC"/>
        </a:p>
      </dgm:t>
    </dgm:pt>
    <dgm:pt modelId="{21EC5EF9-479C-4B80-8FB1-63147533A26F}">
      <dgm:prSet phldrT="[Texto]" custT="1"/>
      <dgm:spPr/>
      <dgm:t>
        <a:bodyPr/>
        <a:lstStyle/>
        <a:p>
          <a:r>
            <a:rPr lang="es-EC" sz="1400" dirty="0" smtClean="0"/>
            <a:t>Agitación durante 48h.</a:t>
          </a:r>
        </a:p>
        <a:p>
          <a:r>
            <a:rPr lang="es-EC" sz="1400" dirty="0" smtClean="0"/>
            <a:t>Filtrado al vacío.</a:t>
          </a:r>
        </a:p>
        <a:p>
          <a:r>
            <a:rPr lang="es-EC" sz="1400" dirty="0" smtClean="0"/>
            <a:t>Lectura en EAA</a:t>
          </a:r>
          <a:endParaRPr lang="es-EC" sz="1400" dirty="0"/>
        </a:p>
      </dgm:t>
    </dgm:pt>
    <dgm:pt modelId="{BABA80A5-BEC9-42EB-98FF-EC6D5C719CBD}" type="parTrans" cxnId="{E2998C71-4EB6-4394-AEF7-44745B3BBA32}">
      <dgm:prSet/>
      <dgm:spPr/>
      <dgm:t>
        <a:bodyPr/>
        <a:lstStyle/>
        <a:p>
          <a:endParaRPr lang="es-EC"/>
        </a:p>
      </dgm:t>
    </dgm:pt>
    <dgm:pt modelId="{8A393979-C7FC-4B2F-BC56-CAEC5805B128}" type="sibTrans" cxnId="{E2998C71-4EB6-4394-AEF7-44745B3BBA32}">
      <dgm:prSet/>
      <dgm:spPr/>
      <dgm:t>
        <a:bodyPr/>
        <a:lstStyle/>
        <a:p>
          <a:endParaRPr lang="es-EC"/>
        </a:p>
      </dgm:t>
    </dgm:pt>
    <dgm:pt modelId="{20A89E38-C8A9-4F37-A5B4-7CB6168BD94A}">
      <dgm:prSet phldrT="[Texto]" phldr="1"/>
      <dgm:spPr/>
      <dgm:t>
        <a:bodyPr/>
        <a:lstStyle/>
        <a:p>
          <a:endParaRPr lang="es-EC"/>
        </a:p>
      </dgm:t>
    </dgm:pt>
    <dgm:pt modelId="{97448F06-A4D9-438F-B9C3-535367217120}" type="sibTrans" cxnId="{431169C9-BDC9-4C40-9F0F-4722781C4B73}">
      <dgm:prSet/>
      <dgm:spPr/>
      <dgm:t>
        <a:bodyPr/>
        <a:lstStyle/>
        <a:p>
          <a:endParaRPr lang="es-EC"/>
        </a:p>
      </dgm:t>
    </dgm:pt>
    <dgm:pt modelId="{39AA740D-6BED-43F5-B23F-5B5223E27E2D}" type="parTrans" cxnId="{431169C9-BDC9-4C40-9F0F-4722781C4B73}">
      <dgm:prSet/>
      <dgm:spPr/>
      <dgm:t>
        <a:bodyPr/>
        <a:lstStyle/>
        <a:p>
          <a:endParaRPr lang="es-EC"/>
        </a:p>
      </dgm:t>
    </dgm:pt>
    <dgm:pt modelId="{CABF48AF-4A56-4606-87FB-315CA26E3FCF}" type="pres">
      <dgm:prSet presAssocID="{5BFD327E-8B93-414D-B0B5-984E5FFF0E81}" presName="Name0" presStyleCnt="0">
        <dgm:presLayoutVars>
          <dgm:dir/>
          <dgm:animLvl val="lvl"/>
          <dgm:resizeHandles val="exact"/>
        </dgm:presLayoutVars>
      </dgm:prSet>
      <dgm:spPr/>
      <dgm:t>
        <a:bodyPr/>
        <a:lstStyle/>
        <a:p>
          <a:endParaRPr lang="es-EC"/>
        </a:p>
      </dgm:t>
    </dgm:pt>
    <dgm:pt modelId="{7FB0DD97-3B96-4672-BD04-D6A95C1EC69D}" type="pres">
      <dgm:prSet presAssocID="{20A89E38-C8A9-4F37-A5B4-7CB6168BD94A}" presName="compositeNode" presStyleCnt="0">
        <dgm:presLayoutVars>
          <dgm:bulletEnabled val="1"/>
        </dgm:presLayoutVars>
      </dgm:prSet>
      <dgm:spPr/>
    </dgm:pt>
    <dgm:pt modelId="{42FBF4E9-AE38-4E87-B22B-64A023DFC028}" type="pres">
      <dgm:prSet presAssocID="{20A89E38-C8A9-4F37-A5B4-7CB6168BD94A}" presName="bgRect" presStyleLbl="node1" presStyleIdx="0" presStyleCnt="3"/>
      <dgm:spPr/>
      <dgm:t>
        <a:bodyPr/>
        <a:lstStyle/>
        <a:p>
          <a:endParaRPr lang="es-EC"/>
        </a:p>
      </dgm:t>
    </dgm:pt>
    <dgm:pt modelId="{3B535192-F049-41D1-920B-4E3550155D6A}" type="pres">
      <dgm:prSet presAssocID="{20A89E38-C8A9-4F37-A5B4-7CB6168BD94A}" presName="parentNode" presStyleLbl="node1" presStyleIdx="0" presStyleCnt="3">
        <dgm:presLayoutVars>
          <dgm:chMax val="0"/>
          <dgm:bulletEnabled val="1"/>
        </dgm:presLayoutVars>
      </dgm:prSet>
      <dgm:spPr/>
      <dgm:t>
        <a:bodyPr/>
        <a:lstStyle/>
        <a:p>
          <a:endParaRPr lang="es-EC"/>
        </a:p>
      </dgm:t>
    </dgm:pt>
    <dgm:pt modelId="{46390A96-2DBE-4E37-91F4-5F38496DBAD2}" type="pres">
      <dgm:prSet presAssocID="{20A89E38-C8A9-4F37-A5B4-7CB6168BD94A}" presName="childNode" presStyleLbl="node1" presStyleIdx="0" presStyleCnt="3">
        <dgm:presLayoutVars>
          <dgm:bulletEnabled val="1"/>
        </dgm:presLayoutVars>
      </dgm:prSet>
      <dgm:spPr/>
      <dgm:t>
        <a:bodyPr/>
        <a:lstStyle/>
        <a:p>
          <a:endParaRPr lang="es-EC"/>
        </a:p>
      </dgm:t>
    </dgm:pt>
    <dgm:pt modelId="{FF695D49-ADFF-4929-9A0D-DB42CBEC12E9}" type="pres">
      <dgm:prSet presAssocID="{97448F06-A4D9-438F-B9C3-535367217120}" presName="hSp" presStyleCnt="0"/>
      <dgm:spPr/>
    </dgm:pt>
    <dgm:pt modelId="{3160E5EB-BF18-483A-99CF-C2CB213071D7}" type="pres">
      <dgm:prSet presAssocID="{97448F06-A4D9-438F-B9C3-535367217120}" presName="vProcSp" presStyleCnt="0"/>
      <dgm:spPr/>
    </dgm:pt>
    <dgm:pt modelId="{02FFCF30-BF04-4C7F-B92D-94B7B5C1F167}" type="pres">
      <dgm:prSet presAssocID="{97448F06-A4D9-438F-B9C3-535367217120}" presName="vSp1" presStyleCnt="0"/>
      <dgm:spPr/>
    </dgm:pt>
    <dgm:pt modelId="{004A5223-E11E-4F74-AA8B-21AC827221D9}" type="pres">
      <dgm:prSet presAssocID="{97448F06-A4D9-438F-B9C3-535367217120}" presName="simulatedConn" presStyleLbl="solidFgAcc1" presStyleIdx="0" presStyleCnt="2"/>
      <dgm:spPr/>
    </dgm:pt>
    <dgm:pt modelId="{DA300C55-D1DC-42D8-896E-97A846EA9AEF}" type="pres">
      <dgm:prSet presAssocID="{97448F06-A4D9-438F-B9C3-535367217120}" presName="vSp2" presStyleCnt="0"/>
      <dgm:spPr/>
    </dgm:pt>
    <dgm:pt modelId="{98E3030A-2DB7-4C82-AF6A-1B87F6F2D5A1}" type="pres">
      <dgm:prSet presAssocID="{97448F06-A4D9-438F-B9C3-535367217120}" presName="sibTrans" presStyleCnt="0"/>
      <dgm:spPr/>
    </dgm:pt>
    <dgm:pt modelId="{C85F31A8-5E0A-4746-BA84-8910DC057E44}" type="pres">
      <dgm:prSet presAssocID="{49808B3F-6FC9-421E-9BA3-C87B8EC468EE}" presName="compositeNode" presStyleCnt="0">
        <dgm:presLayoutVars>
          <dgm:bulletEnabled val="1"/>
        </dgm:presLayoutVars>
      </dgm:prSet>
      <dgm:spPr/>
    </dgm:pt>
    <dgm:pt modelId="{F9E8DABB-860A-4139-B0D1-A5173E322E46}" type="pres">
      <dgm:prSet presAssocID="{49808B3F-6FC9-421E-9BA3-C87B8EC468EE}" presName="bgRect" presStyleLbl="node1" presStyleIdx="1" presStyleCnt="3"/>
      <dgm:spPr/>
      <dgm:t>
        <a:bodyPr/>
        <a:lstStyle/>
        <a:p>
          <a:endParaRPr lang="es-EC"/>
        </a:p>
      </dgm:t>
    </dgm:pt>
    <dgm:pt modelId="{8BFD48B9-4004-4955-8D3E-79A05CB4A671}" type="pres">
      <dgm:prSet presAssocID="{49808B3F-6FC9-421E-9BA3-C87B8EC468EE}" presName="parentNode" presStyleLbl="node1" presStyleIdx="1" presStyleCnt="3">
        <dgm:presLayoutVars>
          <dgm:chMax val="0"/>
          <dgm:bulletEnabled val="1"/>
        </dgm:presLayoutVars>
      </dgm:prSet>
      <dgm:spPr/>
      <dgm:t>
        <a:bodyPr/>
        <a:lstStyle/>
        <a:p>
          <a:endParaRPr lang="es-EC"/>
        </a:p>
      </dgm:t>
    </dgm:pt>
    <dgm:pt modelId="{F5D708C6-3472-47FE-B350-80BB622BB9FF}" type="pres">
      <dgm:prSet presAssocID="{49808B3F-6FC9-421E-9BA3-C87B8EC468EE}" presName="childNode" presStyleLbl="node1" presStyleIdx="1" presStyleCnt="3">
        <dgm:presLayoutVars>
          <dgm:bulletEnabled val="1"/>
        </dgm:presLayoutVars>
      </dgm:prSet>
      <dgm:spPr/>
      <dgm:t>
        <a:bodyPr/>
        <a:lstStyle/>
        <a:p>
          <a:endParaRPr lang="es-EC"/>
        </a:p>
      </dgm:t>
    </dgm:pt>
    <dgm:pt modelId="{BD56D2BF-8729-482C-BE57-4F3ED4A0ACB0}" type="pres">
      <dgm:prSet presAssocID="{2CEA19E8-B1DE-4641-A392-E62BE1792090}" presName="hSp" presStyleCnt="0"/>
      <dgm:spPr/>
    </dgm:pt>
    <dgm:pt modelId="{21E2014C-AF4F-4C87-B34C-A2BA64F3379C}" type="pres">
      <dgm:prSet presAssocID="{2CEA19E8-B1DE-4641-A392-E62BE1792090}" presName="vProcSp" presStyleCnt="0"/>
      <dgm:spPr/>
    </dgm:pt>
    <dgm:pt modelId="{E371FF02-A486-407F-B27E-DD3A1D67393F}" type="pres">
      <dgm:prSet presAssocID="{2CEA19E8-B1DE-4641-A392-E62BE1792090}" presName="vSp1" presStyleCnt="0"/>
      <dgm:spPr/>
    </dgm:pt>
    <dgm:pt modelId="{ACC054D4-3EFF-4D30-BA71-D72DCADBCA9D}" type="pres">
      <dgm:prSet presAssocID="{2CEA19E8-B1DE-4641-A392-E62BE1792090}" presName="simulatedConn" presStyleLbl="solidFgAcc1" presStyleIdx="1" presStyleCnt="2"/>
      <dgm:spPr/>
    </dgm:pt>
    <dgm:pt modelId="{B49B0EFF-6F4B-4720-96A8-7F40940431AA}" type="pres">
      <dgm:prSet presAssocID="{2CEA19E8-B1DE-4641-A392-E62BE1792090}" presName="vSp2" presStyleCnt="0"/>
      <dgm:spPr/>
    </dgm:pt>
    <dgm:pt modelId="{3186E9F2-A444-43D4-9253-876CCAA171EC}" type="pres">
      <dgm:prSet presAssocID="{2CEA19E8-B1DE-4641-A392-E62BE1792090}" presName="sibTrans" presStyleCnt="0"/>
      <dgm:spPr/>
    </dgm:pt>
    <dgm:pt modelId="{249CB687-007A-4FD3-91FF-008FA6620D94}" type="pres">
      <dgm:prSet presAssocID="{3711A663-323E-4A13-B763-7A455C9F9644}" presName="compositeNode" presStyleCnt="0">
        <dgm:presLayoutVars>
          <dgm:bulletEnabled val="1"/>
        </dgm:presLayoutVars>
      </dgm:prSet>
      <dgm:spPr/>
    </dgm:pt>
    <dgm:pt modelId="{ABD0E4F2-C2AE-4D2F-A932-9AB4E655514E}" type="pres">
      <dgm:prSet presAssocID="{3711A663-323E-4A13-B763-7A455C9F9644}" presName="bgRect" presStyleLbl="node1" presStyleIdx="2" presStyleCnt="3"/>
      <dgm:spPr/>
      <dgm:t>
        <a:bodyPr/>
        <a:lstStyle/>
        <a:p>
          <a:endParaRPr lang="es-EC"/>
        </a:p>
      </dgm:t>
    </dgm:pt>
    <dgm:pt modelId="{7AB52B81-AEE5-42F1-BC11-0E9C6FF0229C}" type="pres">
      <dgm:prSet presAssocID="{3711A663-323E-4A13-B763-7A455C9F9644}" presName="parentNode" presStyleLbl="node1" presStyleIdx="2" presStyleCnt="3">
        <dgm:presLayoutVars>
          <dgm:chMax val="0"/>
          <dgm:bulletEnabled val="1"/>
        </dgm:presLayoutVars>
      </dgm:prSet>
      <dgm:spPr/>
      <dgm:t>
        <a:bodyPr/>
        <a:lstStyle/>
        <a:p>
          <a:endParaRPr lang="es-EC"/>
        </a:p>
      </dgm:t>
    </dgm:pt>
    <dgm:pt modelId="{997F36E4-9113-40E3-98D5-4E9AD97C08FF}" type="pres">
      <dgm:prSet presAssocID="{3711A663-323E-4A13-B763-7A455C9F9644}" presName="childNode" presStyleLbl="node1" presStyleIdx="2" presStyleCnt="3">
        <dgm:presLayoutVars>
          <dgm:bulletEnabled val="1"/>
        </dgm:presLayoutVars>
      </dgm:prSet>
      <dgm:spPr/>
      <dgm:t>
        <a:bodyPr/>
        <a:lstStyle/>
        <a:p>
          <a:endParaRPr lang="es-EC"/>
        </a:p>
      </dgm:t>
    </dgm:pt>
  </dgm:ptLst>
  <dgm:cxnLst>
    <dgm:cxn modelId="{1496F1B5-30BB-4A0C-8DB5-15D92CEA30A5}" srcId="{20A89E38-C8A9-4F37-A5B4-7CB6168BD94A}" destId="{6026F5F7-B423-4160-9AAD-7C4BB8220B80}" srcOrd="0" destOrd="0" parTransId="{FC1BDB80-2F5C-49D0-A92F-362A06D69438}" sibTransId="{8DDF4918-DC06-4A5E-81E1-9A3ABBDFC0E1}"/>
    <dgm:cxn modelId="{E2998C71-4EB6-4394-AEF7-44745B3BBA32}" srcId="{3711A663-323E-4A13-B763-7A455C9F9644}" destId="{21EC5EF9-479C-4B80-8FB1-63147533A26F}" srcOrd="0" destOrd="0" parTransId="{BABA80A5-BEC9-42EB-98FF-EC6D5C719CBD}" sibTransId="{8A393979-C7FC-4B2F-BC56-CAEC5805B128}"/>
    <dgm:cxn modelId="{5267EE86-984A-419E-8294-84F5E897CCE2}" type="presOf" srcId="{6026F5F7-B423-4160-9AAD-7C4BB8220B80}" destId="{46390A96-2DBE-4E37-91F4-5F38496DBAD2}" srcOrd="0" destOrd="0" presId="urn:microsoft.com/office/officeart/2005/8/layout/hProcess7"/>
    <dgm:cxn modelId="{6B062ACA-DFE7-48F3-BED1-C4065D4129AD}" type="presOf" srcId="{3711A663-323E-4A13-B763-7A455C9F9644}" destId="{ABD0E4F2-C2AE-4D2F-A932-9AB4E655514E}" srcOrd="0" destOrd="0" presId="urn:microsoft.com/office/officeart/2005/8/layout/hProcess7"/>
    <dgm:cxn modelId="{E48CECFE-0F8B-4373-A155-17065A94FE21}" type="presOf" srcId="{5BFD327E-8B93-414D-B0B5-984E5FFF0E81}" destId="{CABF48AF-4A56-4606-87FB-315CA26E3FCF}" srcOrd="0" destOrd="0" presId="urn:microsoft.com/office/officeart/2005/8/layout/hProcess7"/>
    <dgm:cxn modelId="{C062F00D-344B-495D-9290-A98AA3DAC139}" type="presOf" srcId="{49808B3F-6FC9-421E-9BA3-C87B8EC468EE}" destId="{F9E8DABB-860A-4139-B0D1-A5173E322E46}" srcOrd="0" destOrd="0" presId="urn:microsoft.com/office/officeart/2005/8/layout/hProcess7"/>
    <dgm:cxn modelId="{40D6199F-EAB6-4047-AB22-5B270FFD98F2}" type="presOf" srcId="{3711A663-323E-4A13-B763-7A455C9F9644}" destId="{7AB52B81-AEE5-42F1-BC11-0E9C6FF0229C}" srcOrd="1" destOrd="0" presId="urn:microsoft.com/office/officeart/2005/8/layout/hProcess7"/>
    <dgm:cxn modelId="{B3C7DB9A-931D-4E2B-895C-79626C91B408}" type="presOf" srcId="{49808B3F-6FC9-421E-9BA3-C87B8EC468EE}" destId="{8BFD48B9-4004-4955-8D3E-79A05CB4A671}" srcOrd="1" destOrd="0" presId="urn:microsoft.com/office/officeart/2005/8/layout/hProcess7"/>
    <dgm:cxn modelId="{6FCF66F8-FE59-47F4-BC34-47A8B5A721E7}" srcId="{49808B3F-6FC9-421E-9BA3-C87B8EC468EE}" destId="{3F3EAED8-6D3D-4391-B256-395A2FBFA052}" srcOrd="0" destOrd="0" parTransId="{C9A0FBCC-E309-43C2-AA97-010B06AA1F12}" sibTransId="{1F6E209B-44A7-4C7B-B1A1-D3B16CFEDDD3}"/>
    <dgm:cxn modelId="{33124676-4EBC-440C-8885-A3C9A0C3A1DC}" type="presOf" srcId="{20A89E38-C8A9-4F37-A5B4-7CB6168BD94A}" destId="{42FBF4E9-AE38-4E87-B22B-64A023DFC028}" srcOrd="0" destOrd="0" presId="urn:microsoft.com/office/officeart/2005/8/layout/hProcess7"/>
    <dgm:cxn modelId="{E5930F95-BFA0-40CD-A191-AEC421B3AA36}" type="presOf" srcId="{3F3EAED8-6D3D-4391-B256-395A2FBFA052}" destId="{F5D708C6-3472-47FE-B350-80BB622BB9FF}" srcOrd="0" destOrd="0" presId="urn:microsoft.com/office/officeart/2005/8/layout/hProcess7"/>
    <dgm:cxn modelId="{007CB8A6-04BF-4B0A-A865-CADF053142FF}" type="presOf" srcId="{20A89E38-C8A9-4F37-A5B4-7CB6168BD94A}" destId="{3B535192-F049-41D1-920B-4E3550155D6A}" srcOrd="1" destOrd="0" presId="urn:microsoft.com/office/officeart/2005/8/layout/hProcess7"/>
    <dgm:cxn modelId="{431169C9-BDC9-4C40-9F0F-4722781C4B73}" srcId="{5BFD327E-8B93-414D-B0B5-984E5FFF0E81}" destId="{20A89E38-C8A9-4F37-A5B4-7CB6168BD94A}" srcOrd="0" destOrd="0" parTransId="{39AA740D-6BED-43F5-B23F-5B5223E27E2D}" sibTransId="{97448F06-A4D9-438F-B9C3-535367217120}"/>
    <dgm:cxn modelId="{EC2F3175-E027-47C2-BF6E-E231F7BB1911}" srcId="{5BFD327E-8B93-414D-B0B5-984E5FFF0E81}" destId="{49808B3F-6FC9-421E-9BA3-C87B8EC468EE}" srcOrd="1" destOrd="0" parTransId="{BEBDB683-2ED3-432F-B6CD-F70E117B294B}" sibTransId="{2CEA19E8-B1DE-4641-A392-E62BE1792090}"/>
    <dgm:cxn modelId="{FD1A01C7-CFBD-4AF7-9B98-66DD2F664D71}" srcId="{5BFD327E-8B93-414D-B0B5-984E5FFF0E81}" destId="{3711A663-323E-4A13-B763-7A455C9F9644}" srcOrd="2" destOrd="0" parTransId="{CEA7F4D5-C959-4B27-860E-A54D29A9A860}" sibTransId="{5CFBD1A5-7055-42DE-A30E-DF91C6CCD417}"/>
    <dgm:cxn modelId="{3AF1B26F-B834-4B98-B278-79542FA8C71F}" type="presOf" srcId="{21EC5EF9-479C-4B80-8FB1-63147533A26F}" destId="{997F36E4-9113-40E3-98D5-4E9AD97C08FF}" srcOrd="0" destOrd="0" presId="urn:microsoft.com/office/officeart/2005/8/layout/hProcess7"/>
    <dgm:cxn modelId="{E7811EDD-9368-4930-9D62-720EE43D9F8D}" type="presParOf" srcId="{CABF48AF-4A56-4606-87FB-315CA26E3FCF}" destId="{7FB0DD97-3B96-4672-BD04-D6A95C1EC69D}" srcOrd="0" destOrd="0" presId="urn:microsoft.com/office/officeart/2005/8/layout/hProcess7"/>
    <dgm:cxn modelId="{D331A433-84BC-4904-B56D-1A9A33BB8296}" type="presParOf" srcId="{7FB0DD97-3B96-4672-BD04-D6A95C1EC69D}" destId="{42FBF4E9-AE38-4E87-B22B-64A023DFC028}" srcOrd="0" destOrd="0" presId="urn:microsoft.com/office/officeart/2005/8/layout/hProcess7"/>
    <dgm:cxn modelId="{175B7849-F79C-4C88-AD9C-A802129E1108}" type="presParOf" srcId="{7FB0DD97-3B96-4672-BD04-D6A95C1EC69D}" destId="{3B535192-F049-41D1-920B-4E3550155D6A}" srcOrd="1" destOrd="0" presId="urn:microsoft.com/office/officeart/2005/8/layout/hProcess7"/>
    <dgm:cxn modelId="{6703BE29-18BB-4FCD-92FC-8F6665FC2D70}" type="presParOf" srcId="{7FB0DD97-3B96-4672-BD04-D6A95C1EC69D}" destId="{46390A96-2DBE-4E37-91F4-5F38496DBAD2}" srcOrd="2" destOrd="0" presId="urn:microsoft.com/office/officeart/2005/8/layout/hProcess7"/>
    <dgm:cxn modelId="{F2F4D209-5DCB-4689-B2E1-90651FA1D9CD}" type="presParOf" srcId="{CABF48AF-4A56-4606-87FB-315CA26E3FCF}" destId="{FF695D49-ADFF-4929-9A0D-DB42CBEC12E9}" srcOrd="1" destOrd="0" presId="urn:microsoft.com/office/officeart/2005/8/layout/hProcess7"/>
    <dgm:cxn modelId="{FD008D1F-B775-47DB-BD91-D72986498FB5}" type="presParOf" srcId="{CABF48AF-4A56-4606-87FB-315CA26E3FCF}" destId="{3160E5EB-BF18-483A-99CF-C2CB213071D7}" srcOrd="2" destOrd="0" presId="urn:microsoft.com/office/officeart/2005/8/layout/hProcess7"/>
    <dgm:cxn modelId="{CE881722-8AAD-4C69-806E-29913D8183C9}" type="presParOf" srcId="{3160E5EB-BF18-483A-99CF-C2CB213071D7}" destId="{02FFCF30-BF04-4C7F-B92D-94B7B5C1F167}" srcOrd="0" destOrd="0" presId="urn:microsoft.com/office/officeart/2005/8/layout/hProcess7"/>
    <dgm:cxn modelId="{5EC41822-8C8E-4CA0-A6A2-FCFDBB6DC466}" type="presParOf" srcId="{3160E5EB-BF18-483A-99CF-C2CB213071D7}" destId="{004A5223-E11E-4F74-AA8B-21AC827221D9}" srcOrd="1" destOrd="0" presId="urn:microsoft.com/office/officeart/2005/8/layout/hProcess7"/>
    <dgm:cxn modelId="{04769F73-FA7B-4EAD-813D-592C9EEACBA0}" type="presParOf" srcId="{3160E5EB-BF18-483A-99CF-C2CB213071D7}" destId="{DA300C55-D1DC-42D8-896E-97A846EA9AEF}" srcOrd="2" destOrd="0" presId="urn:microsoft.com/office/officeart/2005/8/layout/hProcess7"/>
    <dgm:cxn modelId="{9A20695C-C6EE-490A-A893-655CB7736EEE}" type="presParOf" srcId="{CABF48AF-4A56-4606-87FB-315CA26E3FCF}" destId="{98E3030A-2DB7-4C82-AF6A-1B87F6F2D5A1}" srcOrd="3" destOrd="0" presId="urn:microsoft.com/office/officeart/2005/8/layout/hProcess7"/>
    <dgm:cxn modelId="{3239BD1A-A985-4E29-AA08-703DC50E3F9B}" type="presParOf" srcId="{CABF48AF-4A56-4606-87FB-315CA26E3FCF}" destId="{C85F31A8-5E0A-4746-BA84-8910DC057E44}" srcOrd="4" destOrd="0" presId="urn:microsoft.com/office/officeart/2005/8/layout/hProcess7"/>
    <dgm:cxn modelId="{FA6C70B7-FE89-45DC-9A09-635D516E741C}" type="presParOf" srcId="{C85F31A8-5E0A-4746-BA84-8910DC057E44}" destId="{F9E8DABB-860A-4139-B0D1-A5173E322E46}" srcOrd="0" destOrd="0" presId="urn:microsoft.com/office/officeart/2005/8/layout/hProcess7"/>
    <dgm:cxn modelId="{6AB46B18-5F86-4FF0-84BC-D9EB4D2596F5}" type="presParOf" srcId="{C85F31A8-5E0A-4746-BA84-8910DC057E44}" destId="{8BFD48B9-4004-4955-8D3E-79A05CB4A671}" srcOrd="1" destOrd="0" presId="urn:microsoft.com/office/officeart/2005/8/layout/hProcess7"/>
    <dgm:cxn modelId="{50A30A69-95B3-4112-9E56-8411687DBACC}" type="presParOf" srcId="{C85F31A8-5E0A-4746-BA84-8910DC057E44}" destId="{F5D708C6-3472-47FE-B350-80BB622BB9FF}" srcOrd="2" destOrd="0" presId="urn:microsoft.com/office/officeart/2005/8/layout/hProcess7"/>
    <dgm:cxn modelId="{D733DE54-9F13-407D-9B0E-65FA4BADADD6}" type="presParOf" srcId="{CABF48AF-4A56-4606-87FB-315CA26E3FCF}" destId="{BD56D2BF-8729-482C-BE57-4F3ED4A0ACB0}" srcOrd="5" destOrd="0" presId="urn:microsoft.com/office/officeart/2005/8/layout/hProcess7"/>
    <dgm:cxn modelId="{9D8B11E0-60A5-425D-BA61-A44ECFD32820}" type="presParOf" srcId="{CABF48AF-4A56-4606-87FB-315CA26E3FCF}" destId="{21E2014C-AF4F-4C87-B34C-A2BA64F3379C}" srcOrd="6" destOrd="0" presId="urn:microsoft.com/office/officeart/2005/8/layout/hProcess7"/>
    <dgm:cxn modelId="{BCB80125-BF3E-45DD-B22F-A53EA928C2CE}" type="presParOf" srcId="{21E2014C-AF4F-4C87-B34C-A2BA64F3379C}" destId="{E371FF02-A486-407F-B27E-DD3A1D67393F}" srcOrd="0" destOrd="0" presId="urn:microsoft.com/office/officeart/2005/8/layout/hProcess7"/>
    <dgm:cxn modelId="{23685B44-D612-43A9-9DCC-91FC741783EF}" type="presParOf" srcId="{21E2014C-AF4F-4C87-B34C-A2BA64F3379C}" destId="{ACC054D4-3EFF-4D30-BA71-D72DCADBCA9D}" srcOrd="1" destOrd="0" presId="urn:microsoft.com/office/officeart/2005/8/layout/hProcess7"/>
    <dgm:cxn modelId="{0E5E6055-07BB-4AD3-A281-DD0371F8EBFB}" type="presParOf" srcId="{21E2014C-AF4F-4C87-B34C-A2BA64F3379C}" destId="{B49B0EFF-6F4B-4720-96A8-7F40940431AA}" srcOrd="2" destOrd="0" presId="urn:microsoft.com/office/officeart/2005/8/layout/hProcess7"/>
    <dgm:cxn modelId="{1D35A92E-9B1F-49D6-B328-B32CB13C8C18}" type="presParOf" srcId="{CABF48AF-4A56-4606-87FB-315CA26E3FCF}" destId="{3186E9F2-A444-43D4-9253-876CCAA171EC}" srcOrd="7" destOrd="0" presId="urn:microsoft.com/office/officeart/2005/8/layout/hProcess7"/>
    <dgm:cxn modelId="{4494B198-B1FA-48D0-A9F9-1DEFA1180D2F}" type="presParOf" srcId="{CABF48AF-4A56-4606-87FB-315CA26E3FCF}" destId="{249CB687-007A-4FD3-91FF-008FA6620D94}" srcOrd="8" destOrd="0" presId="urn:microsoft.com/office/officeart/2005/8/layout/hProcess7"/>
    <dgm:cxn modelId="{E24F5BDF-DE16-4EA4-8124-592966B8B4AC}" type="presParOf" srcId="{249CB687-007A-4FD3-91FF-008FA6620D94}" destId="{ABD0E4F2-C2AE-4D2F-A932-9AB4E655514E}" srcOrd="0" destOrd="0" presId="urn:microsoft.com/office/officeart/2005/8/layout/hProcess7"/>
    <dgm:cxn modelId="{04144167-AAB8-460A-898B-6D1FD3B85672}" type="presParOf" srcId="{249CB687-007A-4FD3-91FF-008FA6620D94}" destId="{7AB52B81-AEE5-42F1-BC11-0E9C6FF0229C}" srcOrd="1" destOrd="0" presId="urn:microsoft.com/office/officeart/2005/8/layout/hProcess7"/>
    <dgm:cxn modelId="{4C590D94-6A11-4A27-84CD-E9DF684DF41C}" type="presParOf" srcId="{249CB687-007A-4FD3-91FF-008FA6620D94}" destId="{997F36E4-9113-40E3-98D5-4E9AD97C08FF}" srcOrd="2" destOrd="0" presId="urn:microsoft.com/office/officeart/2005/8/layout/hProcess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image" Target="../media/image1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89E8EA-DFC9-4D3B-AC00-C02E9DD85E9C}" type="datetimeFigureOut">
              <a:rPr lang="es-EC" smtClean="0"/>
              <a:t>25/02/2022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2EA58F-D2FC-40F9-9F1D-97047370D71E}" type="slidenum">
              <a:rPr lang="es-EC" smtClean="0"/>
              <a:t>‹Nº›</a:t>
            </a:fld>
            <a:endParaRPr lang="es-EC"/>
          </a:p>
        </p:txBody>
      </p:sp>
    </p:spTree>
    <p:extLst>
      <p:ext uri="{BB962C8B-B14F-4D97-AF65-F5344CB8AC3E}">
        <p14:creationId xmlns:p14="http://schemas.microsoft.com/office/powerpoint/2010/main" val="665665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2CB5B8F4-C915-4276-B2FB-764A3878748C}" type="slidenum">
              <a:rPr lang="es-EC" smtClean="0"/>
              <a:t>1</a:t>
            </a:fld>
            <a:endParaRPr lang="es-EC"/>
          </a:p>
        </p:txBody>
      </p:sp>
    </p:spTree>
    <p:extLst>
      <p:ext uri="{BB962C8B-B14F-4D97-AF65-F5344CB8AC3E}">
        <p14:creationId xmlns:p14="http://schemas.microsoft.com/office/powerpoint/2010/main" val="946041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b="1" dirty="0"/>
          </a:p>
        </p:txBody>
      </p:sp>
      <p:sp>
        <p:nvSpPr>
          <p:cNvPr id="4" name="Marcador de número de diapositiva 3"/>
          <p:cNvSpPr>
            <a:spLocks noGrp="1"/>
          </p:cNvSpPr>
          <p:nvPr>
            <p:ph type="sldNum" sz="quarter" idx="10"/>
          </p:nvPr>
        </p:nvSpPr>
        <p:spPr/>
        <p:txBody>
          <a:bodyPr/>
          <a:lstStyle/>
          <a:p>
            <a:fld id="{A02EA58F-D2FC-40F9-9F1D-97047370D71E}" type="slidenum">
              <a:rPr lang="es-EC" smtClean="0"/>
              <a:t>3</a:t>
            </a:fld>
            <a:endParaRPr lang="es-EC"/>
          </a:p>
        </p:txBody>
      </p:sp>
    </p:spTree>
    <p:extLst>
      <p:ext uri="{BB962C8B-B14F-4D97-AF65-F5344CB8AC3E}">
        <p14:creationId xmlns:p14="http://schemas.microsoft.com/office/powerpoint/2010/main" val="3679882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02EA58F-D2FC-40F9-9F1D-97047370D71E}" type="slidenum">
              <a:rPr lang="es-EC" smtClean="0"/>
              <a:t>4</a:t>
            </a:fld>
            <a:endParaRPr lang="es-EC"/>
          </a:p>
        </p:txBody>
      </p:sp>
    </p:spTree>
    <p:extLst>
      <p:ext uri="{BB962C8B-B14F-4D97-AF65-F5344CB8AC3E}">
        <p14:creationId xmlns:p14="http://schemas.microsoft.com/office/powerpoint/2010/main" val="2636693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02EA58F-D2FC-40F9-9F1D-97047370D71E}" type="slidenum">
              <a:rPr lang="es-EC" smtClean="0"/>
              <a:t>5</a:t>
            </a:fld>
            <a:endParaRPr lang="es-EC"/>
          </a:p>
        </p:txBody>
      </p:sp>
    </p:spTree>
    <p:extLst>
      <p:ext uri="{BB962C8B-B14F-4D97-AF65-F5344CB8AC3E}">
        <p14:creationId xmlns:p14="http://schemas.microsoft.com/office/powerpoint/2010/main" val="1591119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02EA58F-D2FC-40F9-9F1D-97047370D71E}" type="slidenum">
              <a:rPr lang="es-EC" smtClean="0"/>
              <a:t>6</a:t>
            </a:fld>
            <a:endParaRPr lang="es-EC"/>
          </a:p>
        </p:txBody>
      </p:sp>
    </p:spTree>
    <p:extLst>
      <p:ext uri="{BB962C8B-B14F-4D97-AF65-F5344CB8AC3E}">
        <p14:creationId xmlns:p14="http://schemas.microsoft.com/office/powerpoint/2010/main" val="1495035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02EA58F-D2FC-40F9-9F1D-97047370D71E}" type="slidenum">
              <a:rPr lang="es-EC" smtClean="0"/>
              <a:t>9</a:t>
            </a:fld>
            <a:endParaRPr lang="es-EC"/>
          </a:p>
        </p:txBody>
      </p:sp>
    </p:spTree>
    <p:extLst>
      <p:ext uri="{BB962C8B-B14F-4D97-AF65-F5344CB8AC3E}">
        <p14:creationId xmlns:p14="http://schemas.microsoft.com/office/powerpoint/2010/main" val="153354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02EA58F-D2FC-40F9-9F1D-97047370D71E}" type="slidenum">
              <a:rPr lang="es-EC" smtClean="0"/>
              <a:t>11</a:t>
            </a:fld>
            <a:endParaRPr lang="es-EC"/>
          </a:p>
        </p:txBody>
      </p:sp>
    </p:spTree>
    <p:extLst>
      <p:ext uri="{BB962C8B-B14F-4D97-AF65-F5344CB8AC3E}">
        <p14:creationId xmlns:p14="http://schemas.microsoft.com/office/powerpoint/2010/main" val="168399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34AF4806-CB23-4BB5-B3C0-848E083CAA34}" type="datetimeFigureOut">
              <a:rPr lang="es-EC" smtClean="0"/>
              <a:t>25/02/2022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955034E-476F-4211-9135-0DC969BBDE49}" type="slidenum">
              <a:rPr lang="es-EC" smtClean="0"/>
              <a:t>‹Nº›</a:t>
            </a:fld>
            <a:endParaRPr lang="es-EC"/>
          </a:p>
        </p:txBody>
      </p:sp>
    </p:spTree>
    <p:extLst>
      <p:ext uri="{BB962C8B-B14F-4D97-AF65-F5344CB8AC3E}">
        <p14:creationId xmlns:p14="http://schemas.microsoft.com/office/powerpoint/2010/main" val="901680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34AF4806-CB23-4BB5-B3C0-848E083CAA34}" type="datetimeFigureOut">
              <a:rPr lang="es-EC" smtClean="0"/>
              <a:t>25/02/2022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955034E-476F-4211-9135-0DC969BBDE49}" type="slidenum">
              <a:rPr lang="es-EC" smtClean="0"/>
              <a:t>‹Nº›</a:t>
            </a:fld>
            <a:endParaRPr lang="es-EC"/>
          </a:p>
        </p:txBody>
      </p:sp>
    </p:spTree>
    <p:extLst>
      <p:ext uri="{BB962C8B-B14F-4D97-AF65-F5344CB8AC3E}">
        <p14:creationId xmlns:p14="http://schemas.microsoft.com/office/powerpoint/2010/main" val="4134642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34AF4806-CB23-4BB5-B3C0-848E083CAA34}" type="datetimeFigureOut">
              <a:rPr lang="es-EC" smtClean="0"/>
              <a:t>25/02/2022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955034E-476F-4211-9135-0DC969BBDE49}" type="slidenum">
              <a:rPr lang="es-EC" smtClean="0"/>
              <a:t>‹Nº›</a:t>
            </a:fld>
            <a:endParaRPr lang="es-EC"/>
          </a:p>
        </p:txBody>
      </p:sp>
    </p:spTree>
    <p:extLst>
      <p:ext uri="{BB962C8B-B14F-4D97-AF65-F5344CB8AC3E}">
        <p14:creationId xmlns:p14="http://schemas.microsoft.com/office/powerpoint/2010/main" val="3982936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110"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w="9525">
            <a:noFill/>
            <a:miter lim="800000"/>
            <a:headEnd/>
            <a:tailEnd/>
          </a:ln>
        </p:spPr>
        <p:txBody>
          <a:bodyPr/>
          <a:lstStyle/>
          <a:p>
            <a:pPr>
              <a:defRPr/>
            </a:pPr>
            <a:endParaRPr lang="es-ES" sz="1400">
              <a:latin typeface="Calibri" pitchFamily="34" charset="0"/>
            </a:endParaRPr>
          </a:p>
        </p:txBody>
      </p:sp>
      <p:sp>
        <p:nvSpPr>
          <p:cNvPr id="4" name="Rectangle 25"/>
          <p:cNvSpPr>
            <a:spLocks noChangeArrowheads="1"/>
          </p:cNvSpPr>
          <p:nvPr userDrawn="1"/>
        </p:nvSpPr>
        <p:spPr bwMode="auto">
          <a:xfrm>
            <a:off x="4165600" y="6245225"/>
            <a:ext cx="3860800" cy="476250"/>
          </a:xfrm>
          <a:prstGeom prst="rect">
            <a:avLst/>
          </a:prstGeom>
          <a:noFill/>
          <a:ln w="9525">
            <a:noFill/>
            <a:miter lim="800000"/>
            <a:headEnd/>
            <a:tailEnd/>
          </a:ln>
        </p:spPr>
        <p:txBody>
          <a:bodyPr/>
          <a:lstStyle/>
          <a:p>
            <a:pPr algn="ctr">
              <a:defRPr/>
            </a:pPr>
            <a:endParaRPr lang="es-ES" sz="1400">
              <a:latin typeface="Calibri" pitchFamily="34" charset="0"/>
            </a:endParaRPr>
          </a:p>
        </p:txBody>
      </p:sp>
      <p:sp>
        <p:nvSpPr>
          <p:cNvPr id="5" name="Rectangle 26"/>
          <p:cNvSpPr>
            <a:spLocks noChangeArrowheads="1"/>
          </p:cNvSpPr>
          <p:nvPr userDrawn="1"/>
        </p:nvSpPr>
        <p:spPr bwMode="auto">
          <a:xfrm>
            <a:off x="609600" y="6245225"/>
            <a:ext cx="2844800" cy="476250"/>
          </a:xfrm>
          <a:prstGeom prst="rect">
            <a:avLst/>
          </a:prstGeom>
          <a:noFill/>
          <a:ln w="9525">
            <a:noFill/>
            <a:miter lim="800000"/>
            <a:headEnd/>
            <a:tailEnd/>
          </a:ln>
        </p:spPr>
        <p:txBody>
          <a:bodyPr/>
          <a:lstStyle/>
          <a:p>
            <a:pPr>
              <a:defRPr/>
            </a:pPr>
            <a:endParaRPr lang="es-ES" sz="1400">
              <a:latin typeface="Calibri" pitchFamily="34" charset="0"/>
            </a:endParaRPr>
          </a:p>
        </p:txBody>
      </p:sp>
      <p:sp>
        <p:nvSpPr>
          <p:cNvPr id="6" name="Rectangle 27"/>
          <p:cNvSpPr>
            <a:spLocks noChangeArrowheads="1"/>
          </p:cNvSpPr>
          <p:nvPr userDrawn="1"/>
        </p:nvSpPr>
        <p:spPr bwMode="auto">
          <a:xfrm>
            <a:off x="4165600" y="6245225"/>
            <a:ext cx="3860800" cy="476250"/>
          </a:xfrm>
          <a:prstGeom prst="rect">
            <a:avLst/>
          </a:prstGeom>
          <a:noFill/>
          <a:ln w="9525">
            <a:noFill/>
            <a:miter lim="800000"/>
            <a:headEnd/>
            <a:tailEnd/>
          </a:ln>
        </p:spPr>
        <p:txBody>
          <a:bodyPr/>
          <a:lstStyle/>
          <a:p>
            <a:pPr algn="ctr">
              <a:defRPr/>
            </a:pPr>
            <a:endParaRPr lang="es-ES" sz="1400">
              <a:latin typeface="Calibri" pitchFamily="34" charset="0"/>
            </a:endParaRPr>
          </a:p>
        </p:txBody>
      </p:sp>
      <p:sp>
        <p:nvSpPr>
          <p:cNvPr id="8" name="Oval 50"/>
          <p:cNvSpPr>
            <a:spLocks noChangeArrowheads="1"/>
          </p:cNvSpPr>
          <p:nvPr userDrawn="1"/>
        </p:nvSpPr>
        <p:spPr bwMode="auto">
          <a:xfrm>
            <a:off x="289984" y="260351"/>
            <a:ext cx="1056216" cy="792163"/>
          </a:xfrm>
          <a:prstGeom prst="ellipse">
            <a:avLst/>
          </a:prstGeom>
          <a:solidFill>
            <a:schemeClr val="bg1"/>
          </a:solidFill>
          <a:ln w="9525">
            <a:noFill/>
            <a:round/>
            <a:headEnd/>
            <a:tailEnd/>
          </a:ln>
        </p:spPr>
        <p:txBody>
          <a:bodyPr wrap="none" anchor="ctr"/>
          <a:lstStyle/>
          <a:p>
            <a:pPr>
              <a:defRPr/>
            </a:pPr>
            <a:endParaRPr lang="es-EC" sz="1800">
              <a:latin typeface="Calibri" pitchFamily="34" charset="0"/>
            </a:endParaRPr>
          </a:p>
        </p:txBody>
      </p:sp>
      <p:pic>
        <p:nvPicPr>
          <p:cNvPr id="1028" name="Picture 4" descr="Resultado de imagen para universidad de las fuerzas armadas"/>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5031" y="91712"/>
            <a:ext cx="3293937" cy="88936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xmlns="" id="{C92D7974-D05C-4FFC-BE3D-F1F6734FB58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39400" y="74945"/>
            <a:ext cx="1517649" cy="1417637"/>
          </a:xfrm>
          <a:prstGeom prst="rect">
            <a:avLst/>
          </a:prstGeom>
        </p:spPr>
      </p:pic>
      <p:pic>
        <p:nvPicPr>
          <p:cNvPr id="11" name="12 Imagen" descr="pie de pagina espe.jpg">
            <a:extLst>
              <a:ext uri="{FF2B5EF4-FFF2-40B4-BE49-F238E27FC236}">
                <a16:creationId xmlns:a16="http://schemas.microsoft.com/office/drawing/2014/main" xmlns="" id="{422D1BED-9514-4379-8F2A-6F93464B8BC6}"/>
              </a:ext>
            </a:extLst>
          </p:cNvPr>
          <p:cNvPicPr>
            <a:picLocks noChangeAspect="1"/>
          </p:cNvPicPr>
          <p:nvPr userDrawn="1"/>
        </p:nvPicPr>
        <p:blipFill>
          <a:blip r:embed="rId7" cstate="print"/>
          <a:srcRect/>
          <a:stretch>
            <a:fillRect/>
          </a:stretch>
        </p:blipFill>
        <p:spPr bwMode="auto">
          <a:xfrm>
            <a:off x="0" y="5788811"/>
            <a:ext cx="12192000" cy="106521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07327011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911880"/>
            <a:ext cx="10515600" cy="1325563"/>
          </a:xfrm>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34AF4806-CB23-4BB5-B3C0-848E083CAA34}" type="datetimeFigureOut">
              <a:rPr lang="es-EC" smtClean="0"/>
              <a:t>25/02/2022</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6955034E-476F-4211-9135-0DC969BBDE49}" type="slidenum">
              <a:rPr lang="es-EC" smtClean="0"/>
              <a:t>‹Nº›</a:t>
            </a:fld>
            <a:endParaRPr lang="es-EC"/>
          </a:p>
        </p:txBody>
      </p:sp>
      <p:pic>
        <p:nvPicPr>
          <p:cNvPr id="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0297" t="79733" r="28351" b="12766"/>
          <a:stretch/>
        </p:blipFill>
        <p:spPr bwMode="auto">
          <a:xfrm>
            <a:off x="0" y="5872899"/>
            <a:ext cx="8974667" cy="98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Resultado de imagen para universidad de las fuerzas armada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167438" y="6033156"/>
            <a:ext cx="2643562" cy="73526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0">
            <a:extLst>
              <a:ext uri="{FF2B5EF4-FFF2-40B4-BE49-F238E27FC236}">
                <a16:creationId xmlns:a16="http://schemas.microsoft.com/office/drawing/2014/main" xmlns="" id="{9527499E-C81C-4753-B99B-84254D89D16E}"/>
              </a:ext>
            </a:extLst>
          </p:cNvPr>
          <p:cNvSpPr>
            <a:spLocks noChangeArrowheads="1"/>
          </p:cNvSpPr>
          <p:nvPr userDrawn="1"/>
        </p:nvSpPr>
        <p:spPr bwMode="auto">
          <a:xfrm>
            <a:off x="0" y="0"/>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dirty="0"/>
          </a:p>
        </p:txBody>
      </p:sp>
    </p:spTree>
    <p:extLst>
      <p:ext uri="{BB962C8B-B14F-4D97-AF65-F5344CB8AC3E}">
        <p14:creationId xmlns:p14="http://schemas.microsoft.com/office/powerpoint/2010/main" val="2080565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061"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4" name="Rectangle 25"/>
          <p:cNvSpPr>
            <a:spLocks noChangeArrowheads="1"/>
          </p:cNvSpPr>
          <p:nvPr userDrawn="1"/>
        </p:nvSpPr>
        <p:spPr bwMode="auto">
          <a:xfrm>
            <a:off x="4165600" y="6245225"/>
            <a:ext cx="38608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sp>
        <p:nvSpPr>
          <p:cNvPr id="5" name="Rectangle 26"/>
          <p:cNvSpPr>
            <a:spLocks noChangeArrowheads="1"/>
          </p:cNvSpPr>
          <p:nvPr userDrawn="1"/>
        </p:nvSpPr>
        <p:spPr bwMode="auto">
          <a:xfrm>
            <a:off x="609600" y="6245225"/>
            <a:ext cx="28448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6" name="Rectangle 27"/>
          <p:cNvSpPr>
            <a:spLocks noChangeArrowheads="1"/>
          </p:cNvSpPr>
          <p:nvPr userDrawn="1"/>
        </p:nvSpPr>
        <p:spPr bwMode="auto">
          <a:xfrm>
            <a:off x="4165600" y="6245225"/>
            <a:ext cx="38608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89984" y="260351"/>
            <a:ext cx="1056216" cy="792163"/>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5169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731843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2934748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4076818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95383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62238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34AF4806-CB23-4BB5-B3C0-848E083CAA34}" type="datetimeFigureOut">
              <a:rPr lang="es-EC" smtClean="0"/>
              <a:t>25/02/2022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955034E-476F-4211-9135-0DC969BBDE49}" type="slidenum">
              <a:rPr lang="es-EC" smtClean="0"/>
              <a:t>‹Nº›</a:t>
            </a:fld>
            <a:endParaRPr lang="es-EC"/>
          </a:p>
        </p:txBody>
      </p:sp>
    </p:spTree>
    <p:extLst>
      <p:ext uri="{BB962C8B-B14F-4D97-AF65-F5344CB8AC3E}">
        <p14:creationId xmlns:p14="http://schemas.microsoft.com/office/powerpoint/2010/main" val="3946162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655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53258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636703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888282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931659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34AF4806-CB23-4BB5-B3C0-848E083CAA34}" type="datetimeFigureOut">
              <a:rPr lang="es-EC" smtClean="0"/>
              <a:t>25/02/2022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955034E-476F-4211-9135-0DC969BBDE49}" type="slidenum">
              <a:rPr lang="es-EC" smtClean="0"/>
              <a:t>‹Nº›</a:t>
            </a:fld>
            <a:endParaRPr lang="es-EC"/>
          </a:p>
        </p:txBody>
      </p:sp>
    </p:spTree>
    <p:extLst>
      <p:ext uri="{BB962C8B-B14F-4D97-AF65-F5344CB8AC3E}">
        <p14:creationId xmlns:p14="http://schemas.microsoft.com/office/powerpoint/2010/main" val="162937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34AF4806-CB23-4BB5-B3C0-848E083CAA34}" type="datetimeFigureOut">
              <a:rPr lang="es-EC" smtClean="0"/>
              <a:t>25/02/2022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955034E-476F-4211-9135-0DC969BBDE49}" type="slidenum">
              <a:rPr lang="es-EC" smtClean="0"/>
              <a:t>‹Nº›</a:t>
            </a:fld>
            <a:endParaRPr lang="es-EC"/>
          </a:p>
        </p:txBody>
      </p:sp>
    </p:spTree>
    <p:extLst>
      <p:ext uri="{BB962C8B-B14F-4D97-AF65-F5344CB8AC3E}">
        <p14:creationId xmlns:p14="http://schemas.microsoft.com/office/powerpoint/2010/main" val="1448331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34AF4806-CB23-4BB5-B3C0-848E083CAA34}" type="datetimeFigureOut">
              <a:rPr lang="es-EC" smtClean="0"/>
              <a:t>25/02/2022</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6955034E-476F-4211-9135-0DC969BBDE49}" type="slidenum">
              <a:rPr lang="es-EC" smtClean="0"/>
              <a:t>‹Nº›</a:t>
            </a:fld>
            <a:endParaRPr lang="es-EC"/>
          </a:p>
        </p:txBody>
      </p:sp>
    </p:spTree>
    <p:extLst>
      <p:ext uri="{BB962C8B-B14F-4D97-AF65-F5344CB8AC3E}">
        <p14:creationId xmlns:p14="http://schemas.microsoft.com/office/powerpoint/2010/main" val="1967412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34AF4806-CB23-4BB5-B3C0-848E083CAA34}" type="datetimeFigureOut">
              <a:rPr lang="es-EC" smtClean="0"/>
              <a:t>25/02/2022</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6955034E-476F-4211-9135-0DC969BBDE49}" type="slidenum">
              <a:rPr lang="es-EC" smtClean="0"/>
              <a:t>‹Nº›</a:t>
            </a:fld>
            <a:endParaRPr lang="es-EC"/>
          </a:p>
        </p:txBody>
      </p:sp>
    </p:spTree>
    <p:extLst>
      <p:ext uri="{BB962C8B-B14F-4D97-AF65-F5344CB8AC3E}">
        <p14:creationId xmlns:p14="http://schemas.microsoft.com/office/powerpoint/2010/main" val="1735071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4AF4806-CB23-4BB5-B3C0-848E083CAA34}" type="datetimeFigureOut">
              <a:rPr lang="es-EC" smtClean="0"/>
              <a:t>25/02/2022</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6955034E-476F-4211-9135-0DC969BBDE49}" type="slidenum">
              <a:rPr lang="es-EC" smtClean="0"/>
              <a:t>‹Nº›</a:t>
            </a:fld>
            <a:endParaRPr lang="es-EC"/>
          </a:p>
        </p:txBody>
      </p:sp>
    </p:spTree>
    <p:extLst>
      <p:ext uri="{BB962C8B-B14F-4D97-AF65-F5344CB8AC3E}">
        <p14:creationId xmlns:p14="http://schemas.microsoft.com/office/powerpoint/2010/main" val="4146142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34AF4806-CB23-4BB5-B3C0-848E083CAA34}" type="datetimeFigureOut">
              <a:rPr lang="es-EC" smtClean="0"/>
              <a:t>25/02/2022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955034E-476F-4211-9135-0DC969BBDE49}" type="slidenum">
              <a:rPr lang="es-EC" smtClean="0"/>
              <a:t>‹Nº›</a:t>
            </a:fld>
            <a:endParaRPr lang="es-EC"/>
          </a:p>
        </p:txBody>
      </p:sp>
    </p:spTree>
    <p:extLst>
      <p:ext uri="{BB962C8B-B14F-4D97-AF65-F5344CB8AC3E}">
        <p14:creationId xmlns:p14="http://schemas.microsoft.com/office/powerpoint/2010/main" val="4288258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34AF4806-CB23-4BB5-B3C0-848E083CAA34}" type="datetimeFigureOut">
              <a:rPr lang="es-EC" smtClean="0"/>
              <a:t>25/02/2022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955034E-476F-4211-9135-0DC969BBDE49}" type="slidenum">
              <a:rPr lang="es-EC" smtClean="0"/>
              <a:t>‹Nº›</a:t>
            </a:fld>
            <a:endParaRPr lang="es-EC"/>
          </a:p>
        </p:txBody>
      </p:sp>
    </p:spTree>
    <p:extLst>
      <p:ext uri="{BB962C8B-B14F-4D97-AF65-F5344CB8AC3E}">
        <p14:creationId xmlns:p14="http://schemas.microsoft.com/office/powerpoint/2010/main" val="2155148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F4806-CB23-4BB5-B3C0-848E083CAA34}" type="datetimeFigureOut">
              <a:rPr lang="es-EC" smtClean="0"/>
              <a:t>25/02/2022</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034E-476F-4211-9135-0DC969BBDE49}" type="slidenum">
              <a:rPr lang="es-EC" smtClean="0"/>
              <a:t>‹Nº›</a:t>
            </a:fld>
            <a:endParaRPr lang="es-EC"/>
          </a:p>
        </p:txBody>
      </p:sp>
    </p:spTree>
    <p:extLst>
      <p:ext uri="{BB962C8B-B14F-4D97-AF65-F5344CB8AC3E}">
        <p14:creationId xmlns:p14="http://schemas.microsoft.com/office/powerpoint/2010/main" val="1775327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sp>
        <p:nvSpPr>
          <p:cNvPr id="1027"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sp>
        <p:nvSpPr>
          <p:cNvPr id="1028" name="Line 23"/>
          <p:cNvSpPr>
            <a:spLocks noChangeShapeType="1"/>
          </p:cNvSpPr>
          <p:nvPr userDrawn="1"/>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s-EC" sz="1800">
              <a:solidFill>
                <a:srgbClr val="000000"/>
              </a:solidFill>
            </a:endParaRPr>
          </a:p>
        </p:txBody>
      </p:sp>
      <p:sp>
        <p:nvSpPr>
          <p:cNvPr id="1029" name="Line 24"/>
          <p:cNvSpPr>
            <a:spLocks noChangeShapeType="1"/>
          </p:cNvSpPr>
          <p:nvPr userDrawn="1"/>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s-EC" sz="1800">
              <a:solidFill>
                <a:srgbClr val="000000"/>
              </a:solidFill>
            </a:endParaRPr>
          </a:p>
        </p:txBody>
      </p:sp>
      <p:pic>
        <p:nvPicPr>
          <p:cNvPr id="1030" name="Picture 26" descr="LOGO ESPE ORIGINAL copia"/>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90481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6.pn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74.pn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73.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76.pn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75.jpeg"/><Relationship Id="rId2" Type="http://schemas.openxmlformats.org/officeDocument/2006/relationships/diagramData" Target="../diagrams/data4.xml"/><Relationship Id="rId16" Type="http://schemas.openxmlformats.org/officeDocument/2006/relationships/image" Target="../media/image79.png"/><Relationship Id="rId1" Type="http://schemas.openxmlformats.org/officeDocument/2006/relationships/slideLayout" Target="../slideLayouts/slideLayout13.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image" Target="../media/image78.png"/><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3.xml"/><Relationship Id="rId5" Type="http://schemas.openxmlformats.org/officeDocument/2006/relationships/image" Target="../media/image83.jpeg"/><Relationship Id="rId4" Type="http://schemas.openxmlformats.org/officeDocument/2006/relationships/image" Target="../media/image82.jpe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9.png"/></Relationships>
</file>

<file path=ppt/slides/_rels/slide1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png"/><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13.xml"/><Relationship Id="rId5" Type="http://schemas.openxmlformats.org/officeDocument/2006/relationships/image" Target="../media/image97.png"/><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13.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3" Type="http://schemas.openxmlformats.org/officeDocument/2006/relationships/image" Target="../media/image109.emf"/><Relationship Id="rId7" Type="http://schemas.openxmlformats.org/officeDocument/2006/relationships/image" Target="../media/image113.png"/><Relationship Id="rId2" Type="http://schemas.openxmlformats.org/officeDocument/2006/relationships/image" Target="../media/image108.jpeg"/><Relationship Id="rId1" Type="http://schemas.openxmlformats.org/officeDocument/2006/relationships/slideLayout" Target="../slideLayouts/slideLayout13.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package" Target="../embeddings/Documento_de_Microsoft_Word2.docx"/><Relationship Id="rId13" Type="http://schemas.openxmlformats.org/officeDocument/2006/relationships/image" Target="../media/image127.png"/><Relationship Id="rId3" Type="http://schemas.openxmlformats.org/officeDocument/2006/relationships/image" Target="../media/image123.png"/><Relationship Id="rId7" Type="http://schemas.openxmlformats.org/officeDocument/2006/relationships/oleObject" Target="../embeddings/oleObject4.bin"/><Relationship Id="rId12" Type="http://schemas.openxmlformats.org/officeDocument/2006/relationships/image" Target="../media/image126.jpg"/><Relationship Id="rId2" Type="http://schemas.openxmlformats.org/officeDocument/2006/relationships/slideLayout" Target="../slideLayouts/slideLayout16.xml"/><Relationship Id="rId1" Type="http://schemas.openxmlformats.org/officeDocument/2006/relationships/vmlDrawing" Target="../drawings/vmlDrawing3.vml"/><Relationship Id="rId6" Type="http://schemas.openxmlformats.org/officeDocument/2006/relationships/image" Target="../media/image121.emf"/><Relationship Id="rId11" Type="http://schemas.openxmlformats.org/officeDocument/2006/relationships/image" Target="../media/image125.png"/><Relationship Id="rId5" Type="http://schemas.openxmlformats.org/officeDocument/2006/relationships/package" Target="../embeddings/Documento_de_Microsoft_Word1.docx"/><Relationship Id="rId10" Type="http://schemas.openxmlformats.org/officeDocument/2006/relationships/image" Target="../media/image124.png"/><Relationship Id="rId4" Type="http://schemas.openxmlformats.org/officeDocument/2006/relationships/oleObject" Target="../embeddings/oleObject3.bin"/><Relationship Id="rId9" Type="http://schemas.openxmlformats.org/officeDocument/2006/relationships/image" Target="../media/image12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13.xml"/><Relationship Id="rId4" Type="http://schemas.openxmlformats.org/officeDocument/2006/relationships/image" Target="../media/image130.jpe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9.pn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Data" Target="../diagrams/data1.xml"/><Relationship Id="rId5" Type="http://schemas.openxmlformats.org/officeDocument/2006/relationships/image" Target="../media/image21.png"/><Relationship Id="rId10" Type="http://schemas.microsoft.com/office/2007/relationships/diagramDrawing" Target="../diagrams/drawing1.xml"/><Relationship Id="rId4" Type="http://schemas.openxmlformats.org/officeDocument/2006/relationships/image" Target="../media/image20.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pn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4 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1" y="94865"/>
            <a:ext cx="4144202" cy="111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p:nvSpPr>
        <p:spPr>
          <a:xfrm>
            <a:off x="2295525" y="3013501"/>
            <a:ext cx="8143875" cy="830997"/>
          </a:xfrm>
          <a:prstGeom prst="rect">
            <a:avLst/>
          </a:prstGeom>
          <a:noFill/>
        </p:spPr>
        <p:txBody>
          <a:bodyPr>
            <a:spAutoFit/>
          </a:bodyPr>
          <a:lstStyle/>
          <a:p>
            <a:pPr algn="ctr">
              <a:tabLst>
                <a:tab pos="185734" algn="l"/>
              </a:tabLst>
              <a:defRPr/>
            </a:pPr>
            <a:endParaRPr lang="es-E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Imagen 2">
            <a:extLst>
              <a:ext uri="{FF2B5EF4-FFF2-40B4-BE49-F238E27FC236}">
                <a16:creationId xmlns:a16="http://schemas.microsoft.com/office/drawing/2014/main" xmlns="" id="{4AB0432B-98A0-4B32-A988-D2C37CF3A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9400" y="74945"/>
            <a:ext cx="1517649" cy="1417637"/>
          </a:xfrm>
          <a:prstGeom prst="rect">
            <a:avLst/>
          </a:prstGeom>
        </p:spPr>
      </p:pic>
      <p:sp>
        <p:nvSpPr>
          <p:cNvPr id="4" name="Rectángulo 3">
            <a:extLst>
              <a:ext uri="{FF2B5EF4-FFF2-40B4-BE49-F238E27FC236}">
                <a16:creationId xmlns:a16="http://schemas.microsoft.com/office/drawing/2014/main" xmlns="" id="{B4F6834A-B6A3-4BF4-9698-1994853DD6C5}"/>
              </a:ext>
            </a:extLst>
          </p:cNvPr>
          <p:cNvSpPr/>
          <p:nvPr/>
        </p:nvSpPr>
        <p:spPr>
          <a:xfrm>
            <a:off x="874643" y="1263433"/>
            <a:ext cx="10455966" cy="1538883"/>
          </a:xfrm>
          <a:prstGeom prst="rect">
            <a:avLst/>
          </a:prstGeom>
        </p:spPr>
        <p:txBody>
          <a:bodyPr wrap="square">
            <a:spAutoFit/>
          </a:bodyPr>
          <a:lstStyle/>
          <a:p>
            <a:pPr algn="ctr"/>
            <a:r>
              <a:rPr lang="es-EC" sz="2000" b="1" dirty="0">
                <a:latin typeface="Calibri" panose="020F0502020204030204" pitchFamily="34" charset="0"/>
                <a:cs typeface="Times New Roman" panose="02020603050405020304" pitchFamily="18" charset="0"/>
              </a:rPr>
              <a:t>DEPARTAMENTO DE CIENCIAS DE LA VIDA Y DE LA AGRICULTURA </a:t>
            </a:r>
          </a:p>
          <a:p>
            <a:pPr algn="ctr"/>
            <a:r>
              <a:rPr lang="es-EC" sz="2000" b="1" dirty="0">
                <a:latin typeface="Calibri" panose="020F0502020204030204" pitchFamily="34" charset="0"/>
                <a:cs typeface="Times New Roman" panose="02020603050405020304" pitchFamily="18" charset="0"/>
              </a:rPr>
              <a:t>CARRERA DE </a:t>
            </a:r>
            <a:r>
              <a:rPr lang="es-EC" sz="2000" b="1" dirty="0" smtClean="0">
                <a:latin typeface="Calibri" panose="020F0502020204030204" pitchFamily="34" charset="0"/>
                <a:cs typeface="Times New Roman" panose="02020603050405020304" pitchFamily="18" charset="0"/>
              </a:rPr>
              <a:t>INGENIERIA </a:t>
            </a:r>
            <a:r>
              <a:rPr lang="es-EC" sz="2000" b="1" dirty="0">
                <a:latin typeface="Calibri" panose="020F0502020204030204" pitchFamily="34" charset="0"/>
                <a:cs typeface="Times New Roman" panose="02020603050405020304" pitchFamily="18" charset="0"/>
              </a:rPr>
              <a:t>EN </a:t>
            </a:r>
            <a:r>
              <a:rPr lang="es-EC" sz="2000" b="1" dirty="0" smtClean="0">
                <a:latin typeface="Calibri" panose="020F0502020204030204" pitchFamily="34" charset="0"/>
                <a:cs typeface="Times New Roman" panose="02020603050405020304" pitchFamily="18" charset="0"/>
              </a:rPr>
              <a:t>BIOTECNOLOGIA</a:t>
            </a:r>
            <a:endParaRPr lang="es-EC" sz="2000" b="1" dirty="0">
              <a:latin typeface="Calibri" panose="020F0502020204030204" pitchFamily="34" charset="0"/>
              <a:cs typeface="Times New Roman" panose="02020603050405020304" pitchFamily="18" charset="0"/>
            </a:endParaRPr>
          </a:p>
          <a:p>
            <a:pPr algn="ctr"/>
            <a:endParaRPr lang="es-EC" sz="1400" b="1" dirty="0">
              <a:latin typeface="Calibri" panose="020F0502020204030204" pitchFamily="34" charset="0"/>
              <a:cs typeface="Times New Roman" panose="02020603050405020304" pitchFamily="18" charset="0"/>
            </a:endParaRPr>
          </a:p>
          <a:p>
            <a:pPr algn="ctr"/>
            <a:r>
              <a:rPr lang="es-EC" sz="2000" b="1" dirty="0">
                <a:latin typeface="Calibri" panose="020F0502020204030204" pitchFamily="34" charset="0"/>
                <a:cs typeface="Times New Roman" panose="02020603050405020304" pitchFamily="18" charset="0"/>
              </a:rPr>
              <a:t>TRABAJO DE </a:t>
            </a:r>
            <a:r>
              <a:rPr lang="es-EC" sz="2000" b="1" dirty="0" smtClean="0">
                <a:latin typeface="Calibri" panose="020F0502020204030204" pitchFamily="34" charset="0"/>
                <a:cs typeface="Times New Roman" panose="02020603050405020304" pitchFamily="18" charset="0"/>
              </a:rPr>
              <a:t>TITULACION</a:t>
            </a:r>
            <a:r>
              <a:rPr lang="es-EC" sz="2000" b="1" dirty="0">
                <a:latin typeface="Calibri" panose="020F0502020204030204" pitchFamily="34" charset="0"/>
                <a:cs typeface="Times New Roman" panose="02020603050405020304" pitchFamily="18" charset="0"/>
              </a:rPr>
              <a:t>, PREVIO A LA </a:t>
            </a:r>
            <a:r>
              <a:rPr lang="es-EC" sz="2000" b="1" dirty="0" smtClean="0">
                <a:latin typeface="Calibri" panose="020F0502020204030204" pitchFamily="34" charset="0"/>
                <a:cs typeface="Times New Roman" panose="02020603050405020304" pitchFamily="18" charset="0"/>
              </a:rPr>
              <a:t>OBTENCION </a:t>
            </a:r>
            <a:r>
              <a:rPr lang="es-EC" sz="2000" b="1" dirty="0">
                <a:latin typeface="Calibri" panose="020F0502020204030204" pitchFamily="34" charset="0"/>
                <a:cs typeface="Times New Roman" panose="02020603050405020304" pitchFamily="18" charset="0"/>
              </a:rPr>
              <a:t>DEL </a:t>
            </a:r>
            <a:r>
              <a:rPr lang="es-EC" sz="2000" b="1" dirty="0" smtClean="0">
                <a:latin typeface="Calibri" panose="020F0502020204030204" pitchFamily="34" charset="0"/>
                <a:cs typeface="Times New Roman" panose="02020603050405020304" pitchFamily="18" charset="0"/>
              </a:rPr>
              <a:t>TITULO </a:t>
            </a:r>
            <a:r>
              <a:rPr lang="es-EC" sz="2000" b="1" dirty="0">
                <a:latin typeface="Calibri" panose="020F0502020204030204" pitchFamily="34" charset="0"/>
                <a:cs typeface="Times New Roman" panose="02020603050405020304" pitchFamily="18" charset="0"/>
              </a:rPr>
              <a:t>DE </a:t>
            </a:r>
            <a:r>
              <a:rPr lang="es-EC" sz="2000" b="1" dirty="0" smtClean="0">
                <a:latin typeface="Calibri" panose="020F0502020204030204" pitchFamily="34" charset="0"/>
                <a:cs typeface="Times New Roman" panose="02020603050405020304" pitchFamily="18" charset="0"/>
              </a:rPr>
              <a:t>INGENIERA </a:t>
            </a:r>
            <a:r>
              <a:rPr lang="es-EC" sz="2000" b="1" dirty="0">
                <a:latin typeface="Calibri" panose="020F0502020204030204" pitchFamily="34" charset="0"/>
                <a:cs typeface="Times New Roman" panose="02020603050405020304" pitchFamily="18" charset="0"/>
              </a:rPr>
              <a:t>EN </a:t>
            </a:r>
            <a:r>
              <a:rPr lang="es-EC" sz="2000" b="1" dirty="0" smtClean="0">
                <a:latin typeface="Calibri" panose="020F0502020204030204" pitchFamily="34" charset="0"/>
                <a:cs typeface="Times New Roman" panose="02020603050405020304" pitchFamily="18" charset="0"/>
              </a:rPr>
              <a:t>BIOTECNOLOGIA</a:t>
            </a:r>
            <a:endParaRPr lang="es-EC" sz="2000" b="1" dirty="0">
              <a:latin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xmlns="" id="{A63217D4-9162-4821-AB67-379668D4D642}"/>
              </a:ext>
            </a:extLst>
          </p:cNvPr>
          <p:cNvSpPr/>
          <p:nvPr/>
        </p:nvSpPr>
        <p:spPr>
          <a:xfrm>
            <a:off x="1329357" y="2921167"/>
            <a:ext cx="10076208" cy="1015663"/>
          </a:xfrm>
          <a:prstGeom prst="rect">
            <a:avLst/>
          </a:prstGeom>
        </p:spPr>
        <p:txBody>
          <a:bodyPr wrap="square">
            <a:spAutoFit/>
          </a:bodyPr>
          <a:lstStyle/>
          <a:p>
            <a:pPr algn="ctr"/>
            <a:r>
              <a:rPr lang="es-EC" sz="2000" dirty="0"/>
              <a:t>“Estudio de la inmovilización de cadmio presente en suelos cacaoteros, mediante la aplicación de </a:t>
            </a:r>
            <a:r>
              <a:rPr lang="es-EC" sz="2000" dirty="0" err="1"/>
              <a:t>nanopartículas</a:t>
            </a:r>
            <a:r>
              <a:rPr lang="es-EC" sz="2000" dirty="0"/>
              <a:t> </a:t>
            </a:r>
            <a:r>
              <a:rPr lang="es-EC" sz="2000" dirty="0" err="1"/>
              <a:t>multicomponente</a:t>
            </a:r>
            <a:r>
              <a:rPr lang="es-EC" sz="2000" dirty="0"/>
              <a:t> (</a:t>
            </a:r>
            <a:r>
              <a:rPr lang="es-EC" sz="2000" dirty="0" err="1"/>
              <a:t>NPsMC</a:t>
            </a:r>
            <a:r>
              <a:rPr lang="es-EC" sz="2000" dirty="0"/>
              <a:t>) preparadas por síntesis verde, a nivel de laboratorio.” </a:t>
            </a:r>
            <a:r>
              <a:rPr lang="es-EC" sz="2000" dirty="0" smtClean="0">
                <a:latin typeface="Calibri" panose="020F0502020204030204" pitchFamily="34" charset="0"/>
                <a:cs typeface="Times New Roman" panose="02020603050405020304" pitchFamily="18" charset="0"/>
              </a:rPr>
              <a:t> </a:t>
            </a:r>
            <a:endParaRPr lang="es-EC" sz="2000" dirty="0">
              <a:latin typeface="Calibri" panose="020F0502020204030204" pitchFamily="34" charset="0"/>
              <a:cs typeface="Times New Roman" panose="02020603050405020304" pitchFamily="18" charset="0"/>
            </a:endParaRPr>
          </a:p>
        </p:txBody>
      </p:sp>
      <p:sp>
        <p:nvSpPr>
          <p:cNvPr id="12" name="Rectángulo 11">
            <a:extLst>
              <a:ext uri="{FF2B5EF4-FFF2-40B4-BE49-F238E27FC236}">
                <a16:creationId xmlns:a16="http://schemas.microsoft.com/office/drawing/2014/main" xmlns="" id="{BCBAAD59-BD5E-4F3D-891B-3D59750F1FA4}"/>
              </a:ext>
            </a:extLst>
          </p:cNvPr>
          <p:cNvSpPr/>
          <p:nvPr/>
        </p:nvSpPr>
        <p:spPr>
          <a:xfrm>
            <a:off x="3566393" y="4029164"/>
            <a:ext cx="5602135" cy="16809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S" sz="1700" b="1" dirty="0" smtClean="0"/>
              <a:t>Autor: </a:t>
            </a:r>
            <a:r>
              <a:rPr lang="es-ES" sz="1700" dirty="0" smtClean="0"/>
              <a:t>Daniela Fernanda Vera Rivadeneira</a:t>
            </a:r>
            <a:endParaRPr lang="es-ES" sz="1400" dirty="0"/>
          </a:p>
          <a:p>
            <a:pPr algn="ctr"/>
            <a:r>
              <a:rPr lang="es-ES" sz="1700" b="1" dirty="0"/>
              <a:t>Director: </a:t>
            </a:r>
            <a:r>
              <a:rPr lang="es-EC" sz="1700" dirty="0" smtClean="0"/>
              <a:t>Luis </a:t>
            </a:r>
            <a:r>
              <a:rPr lang="es-EC" sz="1700" dirty="0" err="1" smtClean="0"/>
              <a:t>Cumbal</a:t>
            </a:r>
            <a:r>
              <a:rPr lang="es-EC" sz="1700" dirty="0" smtClean="0"/>
              <a:t>, </a:t>
            </a:r>
            <a:r>
              <a:rPr lang="es-EC" sz="1700" dirty="0"/>
              <a:t>PhD.</a:t>
            </a:r>
          </a:p>
          <a:p>
            <a:pPr algn="ctr"/>
            <a:endParaRPr lang="es-ES" sz="1400" dirty="0"/>
          </a:p>
          <a:p>
            <a:pPr algn="ctr"/>
            <a:r>
              <a:rPr lang="es-ES" sz="1700" dirty="0"/>
              <a:t>Sangolquí </a:t>
            </a:r>
            <a:br>
              <a:rPr lang="es-ES" sz="1700" dirty="0"/>
            </a:br>
            <a:r>
              <a:rPr lang="es-ES" sz="1700" dirty="0" smtClean="0"/>
              <a:t>2022</a:t>
            </a:r>
            <a:endParaRPr lang="es-ES" sz="1700" dirty="0"/>
          </a:p>
        </p:txBody>
      </p:sp>
    </p:spTree>
    <p:extLst>
      <p:ext uri="{BB962C8B-B14F-4D97-AF65-F5344CB8AC3E}">
        <p14:creationId xmlns:p14="http://schemas.microsoft.com/office/powerpoint/2010/main" val="55766866"/>
      </p:ext>
    </p:extLst>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3852" y="1297441"/>
            <a:ext cx="2979312" cy="2234484"/>
          </a:xfrm>
          <a:prstGeom prst="rect">
            <a:avLst/>
          </a:prstGeom>
        </p:spPr>
      </p:pic>
      <p:sp>
        <p:nvSpPr>
          <p:cNvPr id="4" name="CuadroTexto 3">
            <a:extLst>
              <a:ext uri="{FF2B5EF4-FFF2-40B4-BE49-F238E27FC236}">
                <a16:creationId xmlns:a16="http://schemas.microsoft.com/office/drawing/2014/main" xmlns="" id="{1A821A86-CBF4-4C31-A641-996438FAE505}"/>
              </a:ext>
            </a:extLst>
          </p:cNvPr>
          <p:cNvSpPr txBox="1"/>
          <p:nvPr/>
        </p:nvSpPr>
        <p:spPr>
          <a:xfrm>
            <a:off x="8503831" y="58393"/>
            <a:ext cx="345638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MATERIALES Y METODOS</a:t>
            </a:r>
            <a:endParaRPr lang="es-EC" sz="2400" dirty="0">
              <a:solidFill>
                <a:schemeClr val="tx1"/>
              </a:solidFill>
            </a:endParaRPr>
          </a:p>
        </p:txBody>
      </p:sp>
      <p:sp>
        <p:nvSpPr>
          <p:cNvPr id="5" name="CuadroTexto 4">
            <a:extLst>
              <a:ext uri="{FF2B5EF4-FFF2-40B4-BE49-F238E27FC236}">
                <a16:creationId xmlns:a16="http://schemas.microsoft.com/office/drawing/2014/main" xmlns="" id="{1A821A86-CBF4-4C31-A641-996438FAE505}"/>
              </a:ext>
            </a:extLst>
          </p:cNvPr>
          <p:cNvSpPr txBox="1"/>
          <p:nvPr/>
        </p:nvSpPr>
        <p:spPr>
          <a:xfrm>
            <a:off x="254387" y="586739"/>
            <a:ext cx="7369905"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Espectrofotómetro de Absorción Atómica (EAA)</a:t>
            </a:r>
            <a:endParaRPr lang="es-EC" dirty="0">
              <a:solidFill>
                <a:schemeClr val="tx1"/>
              </a:solidFill>
            </a:endParaRPr>
          </a:p>
        </p:txBody>
      </p:sp>
      <p:sp>
        <p:nvSpPr>
          <p:cNvPr id="6" name="CuadroTexto 5">
            <a:extLst>
              <a:ext uri="{FF2B5EF4-FFF2-40B4-BE49-F238E27FC236}">
                <a16:creationId xmlns:a16="http://schemas.microsoft.com/office/drawing/2014/main" xmlns="" id="{1A821A86-CBF4-4C31-A641-996438FAE505}"/>
              </a:ext>
            </a:extLst>
          </p:cNvPr>
          <p:cNvSpPr txBox="1"/>
          <p:nvPr/>
        </p:nvSpPr>
        <p:spPr>
          <a:xfrm>
            <a:off x="254387" y="3700297"/>
            <a:ext cx="7369905"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Digestión ácida asistida por microondas</a:t>
            </a:r>
            <a:endParaRPr lang="es-EC" dirty="0">
              <a:solidFill>
                <a:schemeClr val="tx1"/>
              </a:solidFill>
            </a:endParaRPr>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2130" t="23038" r="84068" b="49397"/>
          <a:stretch/>
        </p:blipFill>
        <p:spPr>
          <a:xfrm>
            <a:off x="254387" y="4198018"/>
            <a:ext cx="1047362" cy="1464170"/>
          </a:xfrm>
          <a:prstGeom prst="rect">
            <a:avLst/>
          </a:prstGeom>
        </p:spPr>
      </p:pic>
      <p:cxnSp>
        <p:nvCxnSpPr>
          <p:cNvPr id="12" name="Conector recto de flecha 11"/>
          <p:cNvCxnSpPr/>
          <p:nvPr/>
        </p:nvCxnSpPr>
        <p:spPr>
          <a:xfrm>
            <a:off x="1076860" y="4942852"/>
            <a:ext cx="449778"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3" name="Imagen 12"/>
          <p:cNvPicPr>
            <a:picLocks noChangeAspect="1"/>
          </p:cNvPicPr>
          <p:nvPr/>
        </p:nvPicPr>
        <p:blipFill rotWithShape="1">
          <a:blip r:embed="rId3">
            <a:extLst>
              <a:ext uri="{28A0092B-C50C-407E-A947-70E740481C1C}">
                <a14:useLocalDpi xmlns:a14="http://schemas.microsoft.com/office/drawing/2010/main" val="0"/>
              </a:ext>
            </a:extLst>
          </a:blip>
          <a:srcRect l="13047" t="11495" r="68784" b="61342"/>
          <a:stretch/>
        </p:blipFill>
        <p:spPr>
          <a:xfrm>
            <a:off x="1633852" y="4401444"/>
            <a:ext cx="980739" cy="1026355"/>
          </a:xfrm>
          <a:prstGeom prst="rect">
            <a:avLst/>
          </a:prstGeom>
        </p:spPr>
      </p:pic>
      <p:cxnSp>
        <p:nvCxnSpPr>
          <p:cNvPr id="14" name="Conector recto de flecha 13"/>
          <p:cNvCxnSpPr/>
          <p:nvPr/>
        </p:nvCxnSpPr>
        <p:spPr>
          <a:xfrm>
            <a:off x="2614591" y="4950949"/>
            <a:ext cx="449778"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5" name="Imagen 14"/>
          <p:cNvPicPr>
            <a:picLocks noChangeAspect="1"/>
          </p:cNvPicPr>
          <p:nvPr/>
        </p:nvPicPr>
        <p:blipFill rotWithShape="1">
          <a:blip r:embed="rId4">
            <a:extLst>
              <a:ext uri="{28A0092B-C50C-407E-A947-70E740481C1C}">
                <a14:useLocalDpi xmlns:a14="http://schemas.microsoft.com/office/drawing/2010/main" val="0"/>
              </a:ext>
            </a:extLst>
          </a:blip>
          <a:srcRect l="55023" t="44918" r="33005" b="25101"/>
          <a:stretch/>
        </p:blipFill>
        <p:spPr>
          <a:xfrm>
            <a:off x="3247017" y="4289717"/>
            <a:ext cx="754426" cy="1322464"/>
          </a:xfrm>
          <a:prstGeom prst="rect">
            <a:avLst/>
          </a:prstGeom>
        </p:spPr>
      </p:pic>
      <p:sp>
        <p:nvSpPr>
          <p:cNvPr id="16" name="CuadroTexto 15"/>
          <p:cNvSpPr txBox="1"/>
          <p:nvPr/>
        </p:nvSpPr>
        <p:spPr>
          <a:xfrm>
            <a:off x="258970" y="5427799"/>
            <a:ext cx="1149993" cy="261610"/>
          </a:xfrm>
          <a:prstGeom prst="rect">
            <a:avLst/>
          </a:prstGeom>
          <a:noFill/>
        </p:spPr>
        <p:txBody>
          <a:bodyPr wrap="square" rtlCol="0">
            <a:spAutoFit/>
          </a:bodyPr>
          <a:lstStyle/>
          <a:p>
            <a:r>
              <a:rPr lang="es-EC" sz="1100" dirty="0" smtClean="0"/>
              <a:t>1 g de suelo</a:t>
            </a:r>
            <a:endParaRPr lang="es-EC" sz="1100" dirty="0"/>
          </a:p>
        </p:txBody>
      </p:sp>
      <p:sp>
        <p:nvSpPr>
          <p:cNvPr id="17" name="CuadroTexto 16"/>
          <p:cNvSpPr txBox="1"/>
          <p:nvPr/>
        </p:nvSpPr>
        <p:spPr>
          <a:xfrm>
            <a:off x="1301067" y="5481858"/>
            <a:ext cx="1991060" cy="430887"/>
          </a:xfrm>
          <a:prstGeom prst="rect">
            <a:avLst/>
          </a:prstGeom>
          <a:noFill/>
        </p:spPr>
        <p:txBody>
          <a:bodyPr wrap="square" rtlCol="0">
            <a:spAutoFit/>
          </a:bodyPr>
          <a:lstStyle/>
          <a:p>
            <a:r>
              <a:rPr lang="es-EC" sz="1100" dirty="0" smtClean="0"/>
              <a:t>8 </a:t>
            </a:r>
            <a:r>
              <a:rPr lang="es-EC" sz="1100" dirty="0" err="1" smtClean="0"/>
              <a:t>mL</a:t>
            </a:r>
            <a:r>
              <a:rPr lang="es-EC" sz="1100" dirty="0" smtClean="0"/>
              <a:t> agua </a:t>
            </a:r>
            <a:r>
              <a:rPr lang="es-EC" sz="1100" dirty="0"/>
              <a:t>regia (</a:t>
            </a:r>
            <a:r>
              <a:rPr lang="es-EC" sz="1100" dirty="0" smtClean="0"/>
              <a:t>HNO</a:t>
            </a:r>
            <a:r>
              <a:rPr lang="es-EC" sz="1100" baseline="-25000" dirty="0" smtClean="0"/>
              <a:t>3</a:t>
            </a:r>
            <a:r>
              <a:rPr lang="es-EC" sz="1100" dirty="0" smtClean="0"/>
              <a:t> : </a:t>
            </a:r>
            <a:r>
              <a:rPr lang="es-EC" sz="1100" dirty="0" err="1" smtClean="0"/>
              <a:t>HCl</a:t>
            </a:r>
            <a:r>
              <a:rPr lang="es-EC" sz="1100" dirty="0" smtClean="0"/>
              <a:t>)</a:t>
            </a:r>
            <a:endParaRPr lang="es-EC" sz="1100" dirty="0"/>
          </a:p>
          <a:p>
            <a:endParaRPr lang="es-EC" sz="1100" dirty="0"/>
          </a:p>
        </p:txBody>
      </p:sp>
      <p:sp>
        <p:nvSpPr>
          <p:cNvPr id="18" name="CuadroTexto 17"/>
          <p:cNvSpPr txBox="1"/>
          <p:nvPr/>
        </p:nvSpPr>
        <p:spPr>
          <a:xfrm>
            <a:off x="3247017" y="5500853"/>
            <a:ext cx="1149993" cy="430887"/>
          </a:xfrm>
          <a:prstGeom prst="rect">
            <a:avLst/>
          </a:prstGeom>
          <a:noFill/>
        </p:spPr>
        <p:txBody>
          <a:bodyPr wrap="square" rtlCol="0">
            <a:spAutoFit/>
          </a:bodyPr>
          <a:lstStyle/>
          <a:p>
            <a:r>
              <a:rPr lang="es-EC" sz="1100" dirty="0" smtClean="0"/>
              <a:t>Homogenizar por 1 min</a:t>
            </a:r>
            <a:endParaRPr lang="es-EC" sz="1100" dirty="0"/>
          </a:p>
        </p:txBody>
      </p:sp>
      <p:cxnSp>
        <p:nvCxnSpPr>
          <p:cNvPr id="19" name="Conector recto de flecha 18"/>
          <p:cNvCxnSpPr/>
          <p:nvPr/>
        </p:nvCxnSpPr>
        <p:spPr>
          <a:xfrm>
            <a:off x="4001443" y="4914621"/>
            <a:ext cx="449778"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99252" y="6451750"/>
            <a:ext cx="2068771" cy="307777"/>
          </a:xfrm>
          <a:prstGeom prst="rect">
            <a:avLst/>
          </a:prstGeom>
        </p:spPr>
        <p:txBody>
          <a:bodyPr wrap="none">
            <a:spAutoFit/>
          </a:bodyPr>
          <a:lstStyle/>
          <a:p>
            <a:r>
              <a:rPr lang="es-EC" sz="1400" dirty="0" smtClean="0">
                <a:solidFill>
                  <a:srgbClr val="000000"/>
                </a:solidFill>
                <a:latin typeface="Calibri" panose="020F0502020204030204" pitchFamily="34" charset="0"/>
              </a:rPr>
              <a:t>Creado en BioRender.com</a:t>
            </a:r>
            <a:endParaRPr lang="es-EC" sz="1600" dirty="0"/>
          </a:p>
        </p:txBody>
      </p:sp>
      <p:pic>
        <p:nvPicPr>
          <p:cNvPr id="2" name="Imagen 1"/>
          <p:cNvPicPr>
            <a:picLocks noChangeAspect="1"/>
          </p:cNvPicPr>
          <p:nvPr/>
        </p:nvPicPr>
        <p:blipFill>
          <a:blip r:embed="rId5"/>
          <a:stretch>
            <a:fillRect/>
          </a:stretch>
        </p:blipFill>
        <p:spPr>
          <a:xfrm>
            <a:off x="5430129" y="1197236"/>
            <a:ext cx="3313256" cy="2503061"/>
          </a:xfrm>
          <a:prstGeom prst="rect">
            <a:avLst/>
          </a:prstGeom>
        </p:spPr>
      </p:pic>
      <p:sp>
        <p:nvSpPr>
          <p:cNvPr id="21" name="Rectángulo 20"/>
          <p:cNvSpPr/>
          <p:nvPr/>
        </p:nvSpPr>
        <p:spPr>
          <a:xfrm>
            <a:off x="8550551" y="2414683"/>
            <a:ext cx="1681472" cy="400269"/>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Método de Flama</a:t>
            </a:r>
            <a:endParaRPr lang="es-EC" sz="1600" dirty="0"/>
          </a:p>
        </p:txBody>
      </p:sp>
      <p:pic>
        <p:nvPicPr>
          <p:cNvPr id="8" name="Imagen 7"/>
          <p:cNvPicPr>
            <a:picLocks noChangeAspect="1"/>
          </p:cNvPicPr>
          <p:nvPr/>
        </p:nvPicPr>
        <p:blipFill rotWithShape="1">
          <a:blip r:embed="rId6"/>
          <a:srcRect l="22500" t="21538" r="18539"/>
          <a:stretch/>
        </p:blipFill>
        <p:spPr>
          <a:xfrm>
            <a:off x="4748746" y="4223517"/>
            <a:ext cx="2596253" cy="1943379"/>
          </a:xfrm>
          <a:prstGeom prst="rect">
            <a:avLst/>
          </a:prstGeom>
        </p:spPr>
      </p:pic>
      <p:sp>
        <p:nvSpPr>
          <p:cNvPr id="22" name="Rectángulo 21"/>
          <p:cNvSpPr/>
          <p:nvPr/>
        </p:nvSpPr>
        <p:spPr>
          <a:xfrm>
            <a:off x="7696735" y="4542583"/>
            <a:ext cx="1681472" cy="400269"/>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Cadmio, hierro, manganeso total</a:t>
            </a:r>
            <a:endParaRPr lang="es-EC" sz="1600" dirty="0"/>
          </a:p>
        </p:txBody>
      </p:sp>
    </p:spTree>
    <p:extLst>
      <p:ext uri="{BB962C8B-B14F-4D97-AF65-F5344CB8AC3E}">
        <p14:creationId xmlns:p14="http://schemas.microsoft.com/office/powerpoint/2010/main" val="505903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A821A86-CBF4-4C31-A641-996438FAE505}"/>
              </a:ext>
            </a:extLst>
          </p:cNvPr>
          <p:cNvSpPr txBox="1"/>
          <p:nvPr/>
        </p:nvSpPr>
        <p:spPr>
          <a:xfrm>
            <a:off x="254387" y="586739"/>
            <a:ext cx="8529005"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Obtención y caracterización del extracto vegetal de FDJ</a:t>
            </a:r>
            <a:endParaRPr lang="es-EC" dirty="0">
              <a:solidFill>
                <a:schemeClr val="tx1"/>
              </a:solidFill>
            </a:endParaRPr>
          </a:p>
        </p:txBody>
      </p:sp>
      <p:sp>
        <p:nvSpPr>
          <p:cNvPr id="4" name="CuadroTexto 3">
            <a:extLst>
              <a:ext uri="{FF2B5EF4-FFF2-40B4-BE49-F238E27FC236}">
                <a16:creationId xmlns:a16="http://schemas.microsoft.com/office/drawing/2014/main" xmlns="" id="{1A821A86-CBF4-4C31-A641-996438FAE505}"/>
              </a:ext>
            </a:extLst>
          </p:cNvPr>
          <p:cNvSpPr txBox="1"/>
          <p:nvPr/>
        </p:nvSpPr>
        <p:spPr>
          <a:xfrm>
            <a:off x="8503831" y="58393"/>
            <a:ext cx="345638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MATERIALES Y METODOS</a:t>
            </a:r>
            <a:endParaRPr lang="es-EC" sz="2400" dirty="0">
              <a:solidFill>
                <a:schemeClr val="tx1"/>
              </a:solidFill>
            </a:endParaRPr>
          </a:p>
        </p:txBody>
      </p:sp>
      <p:pic>
        <p:nvPicPr>
          <p:cNvPr id="5" name="Imagen 4" descr="D:\DANIELA FERNANDA\FOTOS DANIELA\photos samsumg\26-09-2019\20190722_102056.jpg"/>
          <p:cNvPicPr/>
          <p:nvPr/>
        </p:nvPicPr>
        <p:blipFill rotWithShape="1">
          <a:blip r:embed="rId3" cstate="print">
            <a:extLst>
              <a:ext uri="{28A0092B-C50C-407E-A947-70E740481C1C}">
                <a14:useLocalDpi xmlns:a14="http://schemas.microsoft.com/office/drawing/2010/main" val="0"/>
              </a:ext>
            </a:extLst>
          </a:blip>
          <a:srcRect l="23679" t="12356" r="33762"/>
          <a:stretch/>
        </p:blipFill>
        <p:spPr bwMode="auto">
          <a:xfrm>
            <a:off x="1193963" y="1757899"/>
            <a:ext cx="1374775" cy="1590675"/>
          </a:xfrm>
          <a:prstGeom prst="rect">
            <a:avLst/>
          </a:prstGeom>
          <a:noFill/>
          <a:ln>
            <a:noFill/>
          </a:ln>
          <a:extLst>
            <a:ext uri="{53640926-AAD7-44D8-BBD7-CCE9431645EC}">
              <a14:shadowObscured xmlns:a14="http://schemas.microsoft.com/office/drawing/2010/main"/>
            </a:ext>
          </a:extLst>
        </p:spPr>
      </p:pic>
      <p:pic>
        <p:nvPicPr>
          <p:cNvPr id="6" name="Imagen 5" descr="D:\DANIELA FERNANDA\TESIS\imagenes\20190412_131610.jpg"/>
          <p:cNvPicPr/>
          <p:nvPr/>
        </p:nvPicPr>
        <p:blipFill rotWithShape="1">
          <a:blip r:embed="rId4" cstate="print">
            <a:extLst>
              <a:ext uri="{28A0092B-C50C-407E-A947-70E740481C1C}">
                <a14:useLocalDpi xmlns:a14="http://schemas.microsoft.com/office/drawing/2010/main" val="0"/>
              </a:ext>
            </a:extLst>
          </a:blip>
          <a:srcRect t="6702" b="16079"/>
          <a:stretch/>
        </p:blipFill>
        <p:spPr bwMode="auto">
          <a:xfrm>
            <a:off x="2962340" y="1757899"/>
            <a:ext cx="1158875" cy="1590675"/>
          </a:xfrm>
          <a:prstGeom prst="rect">
            <a:avLst/>
          </a:prstGeom>
          <a:noFill/>
          <a:ln>
            <a:noFill/>
          </a:ln>
          <a:extLst>
            <a:ext uri="{53640926-AAD7-44D8-BBD7-CCE9431645EC}">
              <a14:shadowObscured xmlns:a14="http://schemas.microsoft.com/office/drawing/2010/main"/>
            </a:ext>
          </a:extLst>
        </p:spPr>
      </p:pic>
      <p:pic>
        <p:nvPicPr>
          <p:cNvPr id="7" name="Imagen 6" descr="D:\DANIELA FERNANDA\TESIS\imagenes\20190708_104107.jpg"/>
          <p:cNvPicPr/>
          <p:nvPr/>
        </p:nvPicPr>
        <p:blipFill rotWithShape="1">
          <a:blip r:embed="rId5" cstate="print">
            <a:extLst>
              <a:ext uri="{28A0092B-C50C-407E-A947-70E740481C1C}">
                <a14:useLocalDpi xmlns:a14="http://schemas.microsoft.com/office/drawing/2010/main" val="0"/>
              </a:ext>
            </a:extLst>
          </a:blip>
          <a:srcRect t="15555" r="51707" b="8292"/>
          <a:stretch/>
        </p:blipFill>
        <p:spPr bwMode="auto">
          <a:xfrm>
            <a:off x="4564657" y="1741240"/>
            <a:ext cx="1285875" cy="1590040"/>
          </a:xfrm>
          <a:prstGeom prst="rect">
            <a:avLst/>
          </a:prstGeom>
          <a:noFill/>
          <a:ln>
            <a:noFill/>
          </a:ln>
          <a:extLst>
            <a:ext uri="{53640926-AAD7-44D8-BBD7-CCE9431645EC}">
              <a14:shadowObscured xmlns:a14="http://schemas.microsoft.com/office/drawing/2010/main"/>
            </a:ext>
          </a:extLst>
        </p:spPr>
      </p:pic>
      <p:pic>
        <p:nvPicPr>
          <p:cNvPr id="8" name="Imagen 7" descr="D:\DANIELA FERNANDA\TESIS\imagenes\IMG-20210206-WA007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9653" y="1757899"/>
            <a:ext cx="1182370" cy="1590040"/>
          </a:xfrm>
          <a:prstGeom prst="rect">
            <a:avLst/>
          </a:prstGeom>
          <a:noFill/>
          <a:ln>
            <a:noFill/>
          </a:ln>
        </p:spPr>
      </p:pic>
      <p:pic>
        <p:nvPicPr>
          <p:cNvPr id="9" name="Imagen 8" descr="D:\DANIELA FERNANDA\TESIS\imagenes\IMG-20210206-WA0107.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31492" y="1741240"/>
            <a:ext cx="1209675" cy="1590040"/>
          </a:xfrm>
          <a:prstGeom prst="rect">
            <a:avLst/>
          </a:prstGeom>
          <a:noFill/>
          <a:ln>
            <a:noFill/>
          </a:ln>
        </p:spPr>
      </p:pic>
      <p:sp>
        <p:nvSpPr>
          <p:cNvPr id="10" name="íSľïḋè">
            <a:extLst>
              <a:ext uri="{FF2B5EF4-FFF2-40B4-BE49-F238E27FC236}">
                <a16:creationId xmlns:a16="http://schemas.microsoft.com/office/drawing/2014/main" xmlns="" id="{6A20C92C-297E-4597-A1E7-D2CE046E3E04}"/>
              </a:ext>
            </a:extLst>
          </p:cNvPr>
          <p:cNvSpPr txBox="1"/>
          <p:nvPr/>
        </p:nvSpPr>
        <p:spPr bwMode="auto">
          <a:xfrm>
            <a:off x="880137" y="1210594"/>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400" b="1" dirty="0" smtClean="0">
                <a:cs typeface="Arial" panose="020B0604020202020204" pitchFamily="34" charset="0"/>
              </a:rPr>
              <a:t>SELECCION</a:t>
            </a:r>
            <a:endParaRPr lang="es-EC" altLang="zh-CN" sz="1400" b="1" dirty="0">
              <a:cs typeface="Arial" panose="020B0604020202020204" pitchFamily="34" charset="0"/>
            </a:endParaRPr>
          </a:p>
        </p:txBody>
      </p:sp>
      <p:sp>
        <p:nvSpPr>
          <p:cNvPr id="11" name="íSľïḋè">
            <a:extLst>
              <a:ext uri="{FF2B5EF4-FFF2-40B4-BE49-F238E27FC236}">
                <a16:creationId xmlns:a16="http://schemas.microsoft.com/office/drawing/2014/main" xmlns="" id="{6A20C92C-297E-4597-A1E7-D2CE046E3E04}"/>
              </a:ext>
            </a:extLst>
          </p:cNvPr>
          <p:cNvSpPr txBox="1"/>
          <p:nvPr/>
        </p:nvSpPr>
        <p:spPr bwMode="auto">
          <a:xfrm>
            <a:off x="2523733" y="3200399"/>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400" b="1" dirty="0" smtClean="0">
                <a:cs typeface="Arial" panose="020B0604020202020204" pitchFamily="34" charset="0"/>
              </a:rPr>
              <a:t>SECADO</a:t>
            </a:r>
            <a:endParaRPr lang="es-EC" altLang="zh-CN" sz="1400" b="1" dirty="0">
              <a:cs typeface="Arial" panose="020B0604020202020204" pitchFamily="34" charset="0"/>
            </a:endParaRPr>
          </a:p>
        </p:txBody>
      </p:sp>
      <p:sp>
        <p:nvSpPr>
          <p:cNvPr id="12" name="íSľïḋè">
            <a:extLst>
              <a:ext uri="{FF2B5EF4-FFF2-40B4-BE49-F238E27FC236}">
                <a16:creationId xmlns:a16="http://schemas.microsoft.com/office/drawing/2014/main" xmlns="" id="{6A20C92C-297E-4597-A1E7-D2CE046E3E04}"/>
              </a:ext>
            </a:extLst>
          </p:cNvPr>
          <p:cNvSpPr txBox="1"/>
          <p:nvPr/>
        </p:nvSpPr>
        <p:spPr bwMode="auto">
          <a:xfrm>
            <a:off x="4318606" y="1176640"/>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400" b="1" dirty="0" smtClean="0">
                <a:cs typeface="Arial" panose="020B0604020202020204" pitchFamily="34" charset="0"/>
              </a:rPr>
              <a:t>PULVERIZADO</a:t>
            </a:r>
            <a:endParaRPr lang="es-EC" altLang="zh-CN" sz="1400" b="1" dirty="0">
              <a:cs typeface="Arial" panose="020B0604020202020204" pitchFamily="34" charset="0"/>
            </a:endParaRPr>
          </a:p>
        </p:txBody>
      </p:sp>
      <p:sp>
        <p:nvSpPr>
          <p:cNvPr id="13" name="íSľïḋè">
            <a:extLst>
              <a:ext uri="{FF2B5EF4-FFF2-40B4-BE49-F238E27FC236}">
                <a16:creationId xmlns:a16="http://schemas.microsoft.com/office/drawing/2014/main" xmlns="" id="{6A20C92C-297E-4597-A1E7-D2CE046E3E04}"/>
              </a:ext>
            </a:extLst>
          </p:cNvPr>
          <p:cNvSpPr txBox="1"/>
          <p:nvPr/>
        </p:nvSpPr>
        <p:spPr bwMode="auto">
          <a:xfrm>
            <a:off x="6434121" y="3200399"/>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400" b="1" dirty="0" smtClean="0">
                <a:cs typeface="Arial" panose="020B0604020202020204" pitchFamily="34" charset="0"/>
              </a:rPr>
              <a:t>MACERADO</a:t>
            </a:r>
            <a:endParaRPr lang="es-EC" altLang="zh-CN" sz="1400" b="1" dirty="0">
              <a:cs typeface="Arial" panose="020B0604020202020204" pitchFamily="34" charset="0"/>
            </a:endParaRPr>
          </a:p>
        </p:txBody>
      </p:sp>
      <p:pic>
        <p:nvPicPr>
          <p:cNvPr id="14" name="Imagen 13"/>
          <p:cNvPicPr>
            <a:picLocks noChangeAspect="1"/>
          </p:cNvPicPr>
          <p:nvPr/>
        </p:nvPicPr>
        <p:blipFill rotWithShape="1">
          <a:blip r:embed="rId8" cstate="print">
            <a:extLst>
              <a:ext uri="{28A0092B-C50C-407E-A947-70E740481C1C}">
                <a14:useLocalDpi xmlns:a14="http://schemas.microsoft.com/office/drawing/2010/main" val="0"/>
              </a:ext>
            </a:extLst>
          </a:blip>
          <a:srcRect b="14718"/>
          <a:stretch/>
        </p:blipFill>
        <p:spPr>
          <a:xfrm>
            <a:off x="6335240" y="1757899"/>
            <a:ext cx="972668" cy="1590040"/>
          </a:xfrm>
          <a:prstGeom prst="rect">
            <a:avLst/>
          </a:prstGeom>
        </p:spPr>
      </p:pic>
      <p:pic>
        <p:nvPicPr>
          <p:cNvPr id="15" name="Imagen 14"/>
          <p:cNvPicPr>
            <a:picLocks noChangeAspect="1"/>
          </p:cNvPicPr>
          <p:nvPr/>
        </p:nvPicPr>
        <p:blipFill rotWithShape="1">
          <a:blip r:embed="rId9" cstate="print">
            <a:extLst>
              <a:ext uri="{28A0092B-C50C-407E-A947-70E740481C1C}">
                <a14:useLocalDpi xmlns:a14="http://schemas.microsoft.com/office/drawing/2010/main" val="0"/>
              </a:ext>
            </a:extLst>
          </a:blip>
          <a:srcRect b="27468"/>
          <a:stretch/>
        </p:blipFill>
        <p:spPr>
          <a:xfrm>
            <a:off x="7307949" y="1741240"/>
            <a:ext cx="1167096" cy="1590040"/>
          </a:xfrm>
          <a:prstGeom prst="rect">
            <a:avLst/>
          </a:prstGeom>
        </p:spPr>
      </p:pic>
      <p:sp>
        <p:nvSpPr>
          <p:cNvPr id="16" name="íSľïḋè">
            <a:extLst>
              <a:ext uri="{FF2B5EF4-FFF2-40B4-BE49-F238E27FC236}">
                <a16:creationId xmlns:a16="http://schemas.microsoft.com/office/drawing/2014/main" xmlns="" id="{6A20C92C-297E-4597-A1E7-D2CE046E3E04}"/>
              </a:ext>
            </a:extLst>
          </p:cNvPr>
          <p:cNvSpPr txBox="1"/>
          <p:nvPr/>
        </p:nvSpPr>
        <p:spPr bwMode="auto">
          <a:xfrm>
            <a:off x="8577610" y="1176640"/>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400" b="1" dirty="0" smtClean="0">
                <a:cs typeface="Arial" panose="020B0604020202020204" pitchFamily="34" charset="0"/>
              </a:rPr>
              <a:t>FILTRADO</a:t>
            </a:r>
            <a:endParaRPr lang="es-EC" altLang="zh-CN" sz="1400" b="1" dirty="0">
              <a:cs typeface="Arial" panose="020B0604020202020204" pitchFamily="34" charset="0"/>
            </a:endParaRPr>
          </a:p>
        </p:txBody>
      </p:sp>
      <p:sp>
        <p:nvSpPr>
          <p:cNvPr id="17" name="íSľïḋè">
            <a:extLst>
              <a:ext uri="{FF2B5EF4-FFF2-40B4-BE49-F238E27FC236}">
                <a16:creationId xmlns:a16="http://schemas.microsoft.com/office/drawing/2014/main" xmlns="" id="{6A20C92C-297E-4597-A1E7-D2CE046E3E04}"/>
              </a:ext>
            </a:extLst>
          </p:cNvPr>
          <p:cNvSpPr txBox="1"/>
          <p:nvPr/>
        </p:nvSpPr>
        <p:spPr bwMode="auto">
          <a:xfrm>
            <a:off x="10265577" y="3194490"/>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400" b="1" dirty="0" smtClean="0">
                <a:cs typeface="Arial" panose="020B0604020202020204" pitchFamily="34" charset="0"/>
              </a:rPr>
              <a:t>CONCENTRADO</a:t>
            </a:r>
            <a:endParaRPr lang="es-EC" altLang="zh-CN" sz="1400" b="1" dirty="0">
              <a:cs typeface="Arial" panose="020B0604020202020204" pitchFamily="34" charset="0"/>
            </a:endParaRPr>
          </a:p>
        </p:txBody>
      </p:sp>
      <p:sp>
        <p:nvSpPr>
          <p:cNvPr id="18" name="Rectángulo 17"/>
          <p:cNvSpPr/>
          <p:nvPr/>
        </p:nvSpPr>
        <p:spPr>
          <a:xfrm>
            <a:off x="613845" y="3889970"/>
            <a:ext cx="3950812" cy="463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b="1" dirty="0" smtClean="0"/>
              <a:t>CUANTIFICACION DE FENOLES TOTALES (TCP)</a:t>
            </a:r>
            <a:endParaRPr lang="es-EC" sz="1600" b="1" dirty="0"/>
          </a:p>
        </p:txBody>
      </p:sp>
      <p:pic>
        <p:nvPicPr>
          <p:cNvPr id="19" name="Imagen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8151" y="4895006"/>
            <a:ext cx="945912" cy="1334793"/>
          </a:xfrm>
          <a:prstGeom prst="rect">
            <a:avLst/>
          </a:prstGeom>
        </p:spPr>
      </p:pic>
      <p:pic>
        <p:nvPicPr>
          <p:cNvPr id="20" name="Imagen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3206" y="4895006"/>
            <a:ext cx="1015532" cy="1354043"/>
          </a:xfrm>
          <a:prstGeom prst="rect">
            <a:avLst/>
          </a:prstGeom>
        </p:spPr>
      </p:pic>
      <p:sp>
        <p:nvSpPr>
          <p:cNvPr id="21" name="CuadroTexto 20"/>
          <p:cNvSpPr txBox="1"/>
          <p:nvPr/>
        </p:nvSpPr>
        <p:spPr>
          <a:xfrm>
            <a:off x="69289" y="4408864"/>
            <a:ext cx="2249348" cy="430887"/>
          </a:xfrm>
          <a:prstGeom prst="rect">
            <a:avLst/>
          </a:prstGeom>
          <a:noFill/>
        </p:spPr>
        <p:txBody>
          <a:bodyPr wrap="square" rtlCol="0">
            <a:spAutoFit/>
          </a:bodyPr>
          <a:lstStyle/>
          <a:p>
            <a:r>
              <a:rPr lang="es-EC" sz="1100" dirty="0" smtClean="0"/>
              <a:t>Reactivo </a:t>
            </a:r>
            <a:r>
              <a:rPr lang="es-EC" sz="1100" dirty="0" err="1" smtClean="0"/>
              <a:t>Folin</a:t>
            </a:r>
            <a:r>
              <a:rPr lang="es-EC" sz="1100" dirty="0" smtClean="0"/>
              <a:t> </a:t>
            </a:r>
            <a:r>
              <a:rPr lang="es-EC" sz="1100" dirty="0" err="1" smtClean="0"/>
              <a:t>Ciocalteu</a:t>
            </a:r>
            <a:r>
              <a:rPr lang="es-EC" sz="1100" dirty="0" smtClean="0"/>
              <a:t> (FC)</a:t>
            </a:r>
          </a:p>
          <a:p>
            <a:r>
              <a:rPr lang="es-EC" sz="1100" dirty="0" smtClean="0"/>
              <a:t>Carbonato de Sodio (Na</a:t>
            </a:r>
            <a:r>
              <a:rPr lang="es-EC" sz="1100" baseline="-25000" dirty="0" smtClean="0"/>
              <a:t>2</a:t>
            </a:r>
            <a:r>
              <a:rPr lang="es-EC" sz="1100" dirty="0" smtClean="0"/>
              <a:t>CO</a:t>
            </a:r>
            <a:r>
              <a:rPr lang="es-EC" sz="1100" baseline="-25000" dirty="0" smtClean="0"/>
              <a:t>3</a:t>
            </a:r>
            <a:r>
              <a:rPr lang="es-EC" sz="1100" dirty="0" smtClean="0"/>
              <a:t>, 1M)</a:t>
            </a:r>
            <a:endParaRPr lang="es-EC" sz="1100" dirty="0"/>
          </a:p>
        </p:txBody>
      </p:sp>
      <p:graphicFrame>
        <p:nvGraphicFramePr>
          <p:cNvPr id="22" name="Gráfico 21"/>
          <p:cNvGraphicFramePr/>
          <p:nvPr>
            <p:extLst>
              <p:ext uri="{D42A27DB-BD31-4B8C-83A1-F6EECF244321}">
                <p14:modId xmlns:p14="http://schemas.microsoft.com/office/powerpoint/2010/main" val="3676621374"/>
              </p:ext>
            </p:extLst>
          </p:nvPr>
        </p:nvGraphicFramePr>
        <p:xfrm>
          <a:off x="2687881" y="4652131"/>
          <a:ext cx="3001645" cy="1627505"/>
        </p:xfrm>
        <a:graphic>
          <a:graphicData uri="http://schemas.openxmlformats.org/drawingml/2006/chart">
            <c:chart xmlns:c="http://schemas.openxmlformats.org/drawingml/2006/chart" xmlns:r="http://schemas.openxmlformats.org/officeDocument/2006/relationships" r:id="rId12"/>
          </a:graphicData>
        </a:graphic>
      </p:graphicFrame>
      <p:sp>
        <p:nvSpPr>
          <p:cNvPr id="23" name="CuadroTexto 22"/>
          <p:cNvSpPr txBox="1"/>
          <p:nvPr/>
        </p:nvSpPr>
        <p:spPr>
          <a:xfrm>
            <a:off x="3193932" y="4370006"/>
            <a:ext cx="2249348" cy="430887"/>
          </a:xfrm>
          <a:prstGeom prst="rect">
            <a:avLst/>
          </a:prstGeom>
          <a:noFill/>
        </p:spPr>
        <p:txBody>
          <a:bodyPr wrap="square" rtlCol="0">
            <a:spAutoFit/>
          </a:bodyPr>
          <a:lstStyle/>
          <a:p>
            <a:r>
              <a:rPr lang="es-EC" sz="1100" dirty="0"/>
              <a:t>Curva de calibración de ácido gálico a 765 </a:t>
            </a:r>
            <a:r>
              <a:rPr lang="es-EC" sz="1100" dirty="0" err="1" smtClean="0"/>
              <a:t>nm</a:t>
            </a:r>
            <a:endParaRPr lang="es-EC" sz="1100" dirty="0"/>
          </a:p>
        </p:txBody>
      </p:sp>
      <p:sp>
        <p:nvSpPr>
          <p:cNvPr id="24" name="Rectángulo 23"/>
          <p:cNvSpPr/>
          <p:nvPr/>
        </p:nvSpPr>
        <p:spPr>
          <a:xfrm>
            <a:off x="7074247" y="3906366"/>
            <a:ext cx="3950812" cy="463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b="1" dirty="0" smtClean="0"/>
              <a:t>ESPECTROSCOPIA DE ABSORCION UV-VIS</a:t>
            </a:r>
            <a:endParaRPr lang="es-EC" sz="1600" b="1" dirty="0"/>
          </a:p>
        </p:txBody>
      </p:sp>
      <p:pic>
        <p:nvPicPr>
          <p:cNvPr id="26" name="Imagen 25"/>
          <p:cNvPicPr>
            <a:picLocks noChangeAspect="1"/>
          </p:cNvPicPr>
          <p:nvPr/>
        </p:nvPicPr>
        <p:blipFill>
          <a:blip r:embed="rId13"/>
          <a:stretch>
            <a:fillRect/>
          </a:stretch>
        </p:blipFill>
        <p:spPr>
          <a:xfrm>
            <a:off x="7554351" y="4485465"/>
            <a:ext cx="2974575" cy="1453750"/>
          </a:xfrm>
          <a:prstGeom prst="rect">
            <a:avLst/>
          </a:prstGeom>
        </p:spPr>
      </p:pic>
      <p:sp>
        <p:nvSpPr>
          <p:cNvPr id="25" name="Rectángulo 24"/>
          <p:cNvSpPr/>
          <p:nvPr/>
        </p:nvSpPr>
        <p:spPr>
          <a:xfrm>
            <a:off x="6525926" y="1268117"/>
            <a:ext cx="1681472" cy="400269"/>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err="1" smtClean="0"/>
              <a:t>Etanol:agua</a:t>
            </a:r>
            <a:r>
              <a:rPr lang="es-EC" sz="1600" dirty="0" smtClean="0"/>
              <a:t> (70:30%, v/v)</a:t>
            </a:r>
            <a:endParaRPr lang="es-EC" sz="1600" dirty="0"/>
          </a:p>
        </p:txBody>
      </p:sp>
    </p:spTree>
    <p:extLst>
      <p:ext uri="{BB962C8B-B14F-4D97-AF65-F5344CB8AC3E}">
        <p14:creationId xmlns:p14="http://schemas.microsoft.com/office/powerpoint/2010/main" val="2140321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1A821A86-CBF4-4C31-A641-996438FAE505}"/>
              </a:ext>
            </a:extLst>
          </p:cNvPr>
          <p:cNvSpPr txBox="1"/>
          <p:nvPr/>
        </p:nvSpPr>
        <p:spPr>
          <a:xfrm>
            <a:off x="254387" y="483556"/>
            <a:ext cx="8249444"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Síntesis de </a:t>
            </a:r>
            <a:r>
              <a:rPr lang="es-EC" dirty="0" err="1" smtClean="0">
                <a:solidFill>
                  <a:schemeClr val="tx1"/>
                </a:solidFill>
              </a:rPr>
              <a:t>nanopartículas</a:t>
            </a:r>
            <a:r>
              <a:rPr lang="es-EC" dirty="0" smtClean="0">
                <a:solidFill>
                  <a:schemeClr val="tx1"/>
                </a:solidFill>
              </a:rPr>
              <a:t> </a:t>
            </a:r>
            <a:r>
              <a:rPr lang="es-EC" dirty="0" err="1" smtClean="0">
                <a:solidFill>
                  <a:schemeClr val="tx1"/>
                </a:solidFill>
              </a:rPr>
              <a:t>multicomponente</a:t>
            </a:r>
            <a:r>
              <a:rPr lang="es-EC" dirty="0" smtClean="0">
                <a:solidFill>
                  <a:schemeClr val="tx1"/>
                </a:solidFill>
              </a:rPr>
              <a:t> (</a:t>
            </a:r>
            <a:r>
              <a:rPr lang="es-EC" dirty="0" err="1" smtClean="0">
                <a:solidFill>
                  <a:schemeClr val="tx1"/>
                </a:solidFill>
              </a:rPr>
              <a:t>NPsMC</a:t>
            </a:r>
            <a:r>
              <a:rPr lang="es-EC" dirty="0" smtClean="0">
                <a:solidFill>
                  <a:schemeClr val="tx1"/>
                </a:solidFill>
              </a:rPr>
              <a:t>)</a:t>
            </a:r>
            <a:endParaRPr lang="es-EC" dirty="0">
              <a:solidFill>
                <a:schemeClr val="tx1"/>
              </a:solidFill>
            </a:endParaRPr>
          </a:p>
        </p:txBody>
      </p:sp>
      <p:sp>
        <p:nvSpPr>
          <p:cNvPr id="7" name="CuadroTexto 6">
            <a:extLst>
              <a:ext uri="{FF2B5EF4-FFF2-40B4-BE49-F238E27FC236}">
                <a16:creationId xmlns:a16="http://schemas.microsoft.com/office/drawing/2014/main" xmlns="" id="{1A821A86-CBF4-4C31-A641-996438FAE505}"/>
              </a:ext>
            </a:extLst>
          </p:cNvPr>
          <p:cNvSpPr txBox="1"/>
          <p:nvPr/>
        </p:nvSpPr>
        <p:spPr>
          <a:xfrm>
            <a:off x="8503831" y="58393"/>
            <a:ext cx="345638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MATERIALES Y METODOS</a:t>
            </a:r>
            <a:endParaRPr lang="es-EC" sz="2400" dirty="0">
              <a:solidFill>
                <a:schemeClr val="tx1"/>
              </a:solidFill>
            </a:endParaRPr>
          </a:p>
        </p:txBody>
      </p:sp>
      <p:pic>
        <p:nvPicPr>
          <p:cNvPr id="8" name="Imagen 7"/>
          <p:cNvPicPr>
            <a:picLocks noChangeAspect="1"/>
          </p:cNvPicPr>
          <p:nvPr/>
        </p:nvPicPr>
        <p:blipFill>
          <a:blip r:embed="rId2"/>
          <a:stretch>
            <a:fillRect/>
          </a:stretch>
        </p:blipFill>
        <p:spPr>
          <a:xfrm>
            <a:off x="1004363" y="2422267"/>
            <a:ext cx="810737" cy="1220990"/>
          </a:xfrm>
          <a:prstGeom prst="rect">
            <a:avLst/>
          </a:prstGeom>
        </p:spPr>
      </p:pic>
      <p:sp>
        <p:nvSpPr>
          <p:cNvPr id="9" name="Flecha derecha 8"/>
          <p:cNvSpPr/>
          <p:nvPr/>
        </p:nvSpPr>
        <p:spPr>
          <a:xfrm>
            <a:off x="1843479" y="2842263"/>
            <a:ext cx="489397" cy="450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p:cNvSpPr txBox="1"/>
          <p:nvPr/>
        </p:nvSpPr>
        <p:spPr>
          <a:xfrm>
            <a:off x="433779" y="3530308"/>
            <a:ext cx="2015817" cy="307777"/>
          </a:xfrm>
          <a:prstGeom prst="rect">
            <a:avLst/>
          </a:prstGeom>
          <a:noFill/>
        </p:spPr>
        <p:txBody>
          <a:bodyPr wrap="square" rtlCol="0">
            <a:spAutoFit/>
          </a:bodyPr>
          <a:lstStyle/>
          <a:p>
            <a:r>
              <a:rPr lang="es-EC" sz="1400" b="1" dirty="0" smtClean="0"/>
              <a:t>Na</a:t>
            </a:r>
            <a:r>
              <a:rPr lang="es-EC" sz="1400" b="1" baseline="-25000" dirty="0" smtClean="0"/>
              <a:t>2</a:t>
            </a:r>
            <a:r>
              <a:rPr lang="es-EC" sz="1400" b="1" dirty="0" smtClean="0"/>
              <a:t>SO</a:t>
            </a:r>
            <a:r>
              <a:rPr lang="es-EC" sz="1400" b="1" baseline="-25000" dirty="0" smtClean="0"/>
              <a:t>3 </a:t>
            </a:r>
            <a:r>
              <a:rPr lang="es-EC" sz="1400" b="1" dirty="0" smtClean="0"/>
              <a:t> 0,26 mg/L</a:t>
            </a:r>
            <a:endParaRPr lang="es-EC" sz="1400" b="1" dirty="0"/>
          </a:p>
        </p:txBody>
      </p:sp>
      <p:pic>
        <p:nvPicPr>
          <p:cNvPr id="11" name="Imagen 10"/>
          <p:cNvPicPr>
            <a:picLocks noChangeAspect="1"/>
          </p:cNvPicPr>
          <p:nvPr/>
        </p:nvPicPr>
        <p:blipFill rotWithShape="1">
          <a:blip r:embed="rId3"/>
          <a:srcRect l="847"/>
          <a:stretch/>
        </p:blipFill>
        <p:spPr>
          <a:xfrm>
            <a:off x="2577694" y="2485179"/>
            <a:ext cx="739664" cy="1198047"/>
          </a:xfrm>
          <a:prstGeom prst="rect">
            <a:avLst/>
          </a:prstGeom>
        </p:spPr>
      </p:pic>
      <p:pic>
        <p:nvPicPr>
          <p:cNvPr id="12" name="Imagen 11"/>
          <p:cNvPicPr>
            <a:picLocks noChangeAspect="1"/>
          </p:cNvPicPr>
          <p:nvPr/>
        </p:nvPicPr>
        <p:blipFill>
          <a:blip r:embed="rId4"/>
          <a:stretch>
            <a:fillRect/>
          </a:stretch>
        </p:blipFill>
        <p:spPr>
          <a:xfrm>
            <a:off x="2140729" y="1856804"/>
            <a:ext cx="659355" cy="598020"/>
          </a:xfrm>
          <a:prstGeom prst="rect">
            <a:avLst/>
          </a:prstGeom>
        </p:spPr>
      </p:pic>
      <p:pic>
        <p:nvPicPr>
          <p:cNvPr id="13" name="Imagen 12"/>
          <p:cNvPicPr>
            <a:picLocks noChangeAspect="1"/>
          </p:cNvPicPr>
          <p:nvPr/>
        </p:nvPicPr>
        <p:blipFill>
          <a:blip r:embed="rId5"/>
          <a:stretch>
            <a:fillRect/>
          </a:stretch>
        </p:blipFill>
        <p:spPr>
          <a:xfrm>
            <a:off x="2628675" y="2301521"/>
            <a:ext cx="395651" cy="276414"/>
          </a:xfrm>
          <a:prstGeom prst="rect">
            <a:avLst/>
          </a:prstGeom>
        </p:spPr>
      </p:pic>
      <p:sp>
        <p:nvSpPr>
          <p:cNvPr id="14" name="CuadroTexto 13"/>
          <p:cNvSpPr txBox="1"/>
          <p:nvPr/>
        </p:nvSpPr>
        <p:spPr>
          <a:xfrm>
            <a:off x="2179687" y="3684196"/>
            <a:ext cx="1872935" cy="307777"/>
          </a:xfrm>
          <a:prstGeom prst="rect">
            <a:avLst/>
          </a:prstGeom>
          <a:noFill/>
        </p:spPr>
        <p:txBody>
          <a:bodyPr wrap="square" rtlCol="0">
            <a:spAutoFit/>
          </a:bodyPr>
          <a:lstStyle/>
          <a:p>
            <a:r>
              <a:rPr lang="es-EC" sz="1400" b="1" dirty="0" smtClean="0"/>
              <a:t>13,52 g de FeCl</a:t>
            </a:r>
            <a:r>
              <a:rPr lang="es-EC" sz="1400" b="1" baseline="-25000" dirty="0" smtClean="0"/>
              <a:t>3</a:t>
            </a:r>
            <a:r>
              <a:rPr lang="es-EC" sz="1400" b="1" dirty="0" smtClean="0"/>
              <a:t>*6H</a:t>
            </a:r>
            <a:r>
              <a:rPr lang="es-EC" sz="1400" b="1" baseline="-25000" dirty="0" smtClean="0"/>
              <a:t>2</a:t>
            </a:r>
            <a:r>
              <a:rPr lang="es-EC" sz="1400" b="1" dirty="0" smtClean="0"/>
              <a:t>O</a:t>
            </a:r>
            <a:endParaRPr lang="es-EC" sz="1400" b="1" dirty="0"/>
          </a:p>
        </p:txBody>
      </p:sp>
      <p:sp>
        <p:nvSpPr>
          <p:cNvPr id="15" name="CuadroTexto 14"/>
          <p:cNvSpPr txBox="1"/>
          <p:nvPr/>
        </p:nvSpPr>
        <p:spPr>
          <a:xfrm>
            <a:off x="2800084" y="1916172"/>
            <a:ext cx="1510602" cy="307777"/>
          </a:xfrm>
          <a:prstGeom prst="rect">
            <a:avLst/>
          </a:prstGeom>
          <a:noFill/>
        </p:spPr>
        <p:txBody>
          <a:bodyPr wrap="square" rtlCol="0">
            <a:spAutoFit/>
          </a:bodyPr>
          <a:lstStyle/>
          <a:p>
            <a:r>
              <a:rPr lang="es-EC" sz="1400" b="1" dirty="0" smtClean="0"/>
              <a:t>100 </a:t>
            </a:r>
            <a:r>
              <a:rPr lang="es-EC" sz="1400" b="1" dirty="0" err="1" smtClean="0"/>
              <a:t>mL</a:t>
            </a:r>
            <a:r>
              <a:rPr lang="es-EC" sz="1400" b="1" dirty="0" smtClean="0"/>
              <a:t> Na</a:t>
            </a:r>
            <a:r>
              <a:rPr lang="es-EC" sz="1400" b="1" baseline="-25000" dirty="0" smtClean="0"/>
              <a:t>2</a:t>
            </a:r>
            <a:r>
              <a:rPr lang="es-EC" sz="1400" b="1" dirty="0" smtClean="0"/>
              <a:t>SO</a:t>
            </a:r>
            <a:r>
              <a:rPr lang="es-EC" sz="1400" b="1" baseline="-25000" dirty="0" smtClean="0"/>
              <a:t>3 </a:t>
            </a:r>
            <a:r>
              <a:rPr lang="es-EC" sz="1400" b="1" dirty="0" smtClean="0"/>
              <a:t> </a:t>
            </a:r>
            <a:endParaRPr lang="es-EC" sz="1400" b="1" dirty="0"/>
          </a:p>
        </p:txBody>
      </p:sp>
      <p:pic>
        <p:nvPicPr>
          <p:cNvPr id="16" name="Imagen 15"/>
          <p:cNvPicPr>
            <a:picLocks noChangeAspect="1"/>
          </p:cNvPicPr>
          <p:nvPr/>
        </p:nvPicPr>
        <p:blipFill>
          <a:blip r:embed="rId6"/>
          <a:stretch>
            <a:fillRect/>
          </a:stretch>
        </p:blipFill>
        <p:spPr>
          <a:xfrm>
            <a:off x="4102865" y="2396228"/>
            <a:ext cx="1107717" cy="1465417"/>
          </a:xfrm>
          <a:prstGeom prst="rect">
            <a:avLst/>
          </a:prstGeom>
        </p:spPr>
      </p:pic>
      <p:sp>
        <p:nvSpPr>
          <p:cNvPr id="17" name="Flecha derecha 16"/>
          <p:cNvSpPr/>
          <p:nvPr/>
        </p:nvSpPr>
        <p:spPr>
          <a:xfrm>
            <a:off x="3577968" y="2807382"/>
            <a:ext cx="489397" cy="450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8" name="Imagen 17"/>
          <p:cNvPicPr>
            <a:picLocks noChangeAspect="1"/>
          </p:cNvPicPr>
          <p:nvPr/>
        </p:nvPicPr>
        <p:blipFill>
          <a:blip r:embed="rId7"/>
          <a:stretch>
            <a:fillRect/>
          </a:stretch>
        </p:blipFill>
        <p:spPr>
          <a:xfrm rot="5400000">
            <a:off x="4960108" y="1049542"/>
            <a:ext cx="1038619" cy="840787"/>
          </a:xfrm>
          <a:prstGeom prst="rect">
            <a:avLst/>
          </a:prstGeom>
        </p:spPr>
      </p:pic>
      <p:pic>
        <p:nvPicPr>
          <p:cNvPr id="19" name="Imagen 18"/>
          <p:cNvPicPr>
            <a:picLocks noChangeAspect="1"/>
          </p:cNvPicPr>
          <p:nvPr/>
        </p:nvPicPr>
        <p:blipFill>
          <a:blip r:embed="rId8"/>
          <a:stretch>
            <a:fillRect/>
          </a:stretch>
        </p:blipFill>
        <p:spPr>
          <a:xfrm>
            <a:off x="4632635" y="1494204"/>
            <a:ext cx="508364" cy="754843"/>
          </a:xfrm>
          <a:prstGeom prst="rect">
            <a:avLst/>
          </a:prstGeom>
        </p:spPr>
      </p:pic>
      <p:cxnSp>
        <p:nvCxnSpPr>
          <p:cNvPr id="21" name="Conector curvado 20"/>
          <p:cNvCxnSpPr>
            <a:stCxn id="19" idx="2"/>
            <a:endCxn id="16" idx="0"/>
          </p:cNvCxnSpPr>
          <p:nvPr/>
        </p:nvCxnSpPr>
        <p:spPr>
          <a:xfrm rot="5400000">
            <a:off x="4698181" y="2207591"/>
            <a:ext cx="147181" cy="230093"/>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a:off x="5070937" y="1779222"/>
            <a:ext cx="1857249" cy="307777"/>
          </a:xfrm>
          <a:prstGeom prst="rect">
            <a:avLst/>
          </a:prstGeom>
          <a:noFill/>
        </p:spPr>
        <p:txBody>
          <a:bodyPr wrap="square" rtlCol="0">
            <a:spAutoFit/>
          </a:bodyPr>
          <a:lstStyle/>
          <a:p>
            <a:r>
              <a:rPr lang="es-EC" sz="1400" b="1" dirty="0" smtClean="0"/>
              <a:t>0,5 </a:t>
            </a:r>
            <a:r>
              <a:rPr lang="es-EC" sz="1400" b="1" dirty="0" err="1" smtClean="0"/>
              <a:t>mL</a:t>
            </a:r>
            <a:r>
              <a:rPr lang="es-EC" sz="1400" b="1" dirty="0" smtClean="0"/>
              <a:t> extracto de FDJ</a:t>
            </a:r>
            <a:r>
              <a:rPr lang="es-EC" sz="1400" b="1" baseline="-25000" dirty="0" smtClean="0"/>
              <a:t> </a:t>
            </a:r>
            <a:r>
              <a:rPr lang="es-EC" sz="1400" b="1" dirty="0" smtClean="0"/>
              <a:t> </a:t>
            </a:r>
            <a:endParaRPr lang="es-EC" sz="1400" b="1" dirty="0"/>
          </a:p>
        </p:txBody>
      </p:sp>
      <p:pic>
        <p:nvPicPr>
          <p:cNvPr id="25" name="Imagen 24"/>
          <p:cNvPicPr>
            <a:picLocks noChangeAspect="1"/>
          </p:cNvPicPr>
          <p:nvPr/>
        </p:nvPicPr>
        <p:blipFill>
          <a:blip r:embed="rId9"/>
          <a:stretch>
            <a:fillRect/>
          </a:stretch>
        </p:blipFill>
        <p:spPr>
          <a:xfrm>
            <a:off x="4156443" y="4876056"/>
            <a:ext cx="716459" cy="1166542"/>
          </a:xfrm>
          <a:prstGeom prst="rect">
            <a:avLst/>
          </a:prstGeom>
        </p:spPr>
      </p:pic>
      <p:sp>
        <p:nvSpPr>
          <p:cNvPr id="26" name="Flecha derecha 25"/>
          <p:cNvSpPr/>
          <p:nvPr/>
        </p:nvSpPr>
        <p:spPr>
          <a:xfrm>
            <a:off x="5140999" y="5275772"/>
            <a:ext cx="489397" cy="450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CuadroTexto 26"/>
          <p:cNvSpPr txBox="1"/>
          <p:nvPr/>
        </p:nvSpPr>
        <p:spPr>
          <a:xfrm>
            <a:off x="3911703" y="5978060"/>
            <a:ext cx="2015817" cy="307777"/>
          </a:xfrm>
          <a:prstGeom prst="rect">
            <a:avLst/>
          </a:prstGeom>
          <a:noFill/>
        </p:spPr>
        <p:txBody>
          <a:bodyPr wrap="square" rtlCol="0">
            <a:spAutoFit/>
          </a:bodyPr>
          <a:lstStyle/>
          <a:p>
            <a:r>
              <a:rPr lang="es-EC" sz="1400" b="1" dirty="0" smtClean="0"/>
              <a:t>NaBH</a:t>
            </a:r>
            <a:r>
              <a:rPr lang="es-EC" sz="1400" b="1" baseline="-25000" dirty="0" smtClean="0"/>
              <a:t>4 </a:t>
            </a:r>
            <a:r>
              <a:rPr lang="es-EC" sz="1400" b="1" dirty="0" smtClean="0"/>
              <a:t> 0,8M</a:t>
            </a:r>
            <a:endParaRPr lang="es-EC" sz="1400" b="1" dirty="0"/>
          </a:p>
        </p:txBody>
      </p:sp>
      <p:pic>
        <p:nvPicPr>
          <p:cNvPr id="28" name="Imagen 27"/>
          <p:cNvPicPr>
            <a:picLocks noChangeAspect="1"/>
          </p:cNvPicPr>
          <p:nvPr/>
        </p:nvPicPr>
        <p:blipFill>
          <a:blip r:embed="rId9"/>
          <a:stretch>
            <a:fillRect/>
          </a:stretch>
        </p:blipFill>
        <p:spPr>
          <a:xfrm>
            <a:off x="5833433" y="4783144"/>
            <a:ext cx="716459" cy="1166542"/>
          </a:xfrm>
          <a:prstGeom prst="rect">
            <a:avLst/>
          </a:prstGeom>
        </p:spPr>
      </p:pic>
      <p:pic>
        <p:nvPicPr>
          <p:cNvPr id="29" name="Imagen 28"/>
          <p:cNvPicPr>
            <a:picLocks noChangeAspect="1"/>
          </p:cNvPicPr>
          <p:nvPr/>
        </p:nvPicPr>
        <p:blipFill>
          <a:blip r:embed="rId10"/>
          <a:stretch>
            <a:fillRect/>
          </a:stretch>
        </p:blipFill>
        <p:spPr>
          <a:xfrm flipH="1" flipV="1">
            <a:off x="5999561" y="5536623"/>
            <a:ext cx="98344" cy="96876"/>
          </a:xfrm>
          <a:prstGeom prst="rect">
            <a:avLst/>
          </a:prstGeom>
        </p:spPr>
      </p:pic>
      <p:pic>
        <p:nvPicPr>
          <p:cNvPr id="30" name="Imagen 29"/>
          <p:cNvPicPr>
            <a:picLocks noChangeAspect="1"/>
          </p:cNvPicPr>
          <p:nvPr/>
        </p:nvPicPr>
        <p:blipFill>
          <a:blip r:embed="rId10"/>
          <a:stretch>
            <a:fillRect/>
          </a:stretch>
        </p:blipFill>
        <p:spPr>
          <a:xfrm flipH="1" flipV="1">
            <a:off x="6070863" y="5591849"/>
            <a:ext cx="98344" cy="96876"/>
          </a:xfrm>
          <a:prstGeom prst="rect">
            <a:avLst/>
          </a:prstGeom>
        </p:spPr>
      </p:pic>
      <p:pic>
        <p:nvPicPr>
          <p:cNvPr id="31" name="Imagen 30"/>
          <p:cNvPicPr>
            <a:picLocks noChangeAspect="1"/>
          </p:cNvPicPr>
          <p:nvPr/>
        </p:nvPicPr>
        <p:blipFill>
          <a:blip r:embed="rId10"/>
          <a:stretch>
            <a:fillRect/>
          </a:stretch>
        </p:blipFill>
        <p:spPr>
          <a:xfrm flipH="1" flipV="1">
            <a:off x="6230963" y="5534090"/>
            <a:ext cx="98344" cy="96876"/>
          </a:xfrm>
          <a:prstGeom prst="rect">
            <a:avLst/>
          </a:prstGeom>
        </p:spPr>
      </p:pic>
      <p:pic>
        <p:nvPicPr>
          <p:cNvPr id="32" name="Imagen 31"/>
          <p:cNvPicPr>
            <a:picLocks noChangeAspect="1"/>
          </p:cNvPicPr>
          <p:nvPr/>
        </p:nvPicPr>
        <p:blipFill>
          <a:blip r:embed="rId10"/>
          <a:stretch>
            <a:fillRect/>
          </a:stretch>
        </p:blipFill>
        <p:spPr>
          <a:xfrm flipH="1" flipV="1">
            <a:off x="6129013" y="5726532"/>
            <a:ext cx="98344" cy="96876"/>
          </a:xfrm>
          <a:prstGeom prst="rect">
            <a:avLst/>
          </a:prstGeom>
        </p:spPr>
      </p:pic>
      <p:pic>
        <p:nvPicPr>
          <p:cNvPr id="33" name="Imagen 32"/>
          <p:cNvPicPr>
            <a:picLocks noChangeAspect="1"/>
          </p:cNvPicPr>
          <p:nvPr/>
        </p:nvPicPr>
        <p:blipFill>
          <a:blip r:embed="rId10"/>
          <a:stretch>
            <a:fillRect/>
          </a:stretch>
        </p:blipFill>
        <p:spPr>
          <a:xfrm flipH="1" flipV="1">
            <a:off x="6051394" y="5679322"/>
            <a:ext cx="98344" cy="96876"/>
          </a:xfrm>
          <a:prstGeom prst="rect">
            <a:avLst/>
          </a:prstGeom>
        </p:spPr>
      </p:pic>
      <p:pic>
        <p:nvPicPr>
          <p:cNvPr id="34" name="Imagen 33"/>
          <p:cNvPicPr>
            <a:picLocks noChangeAspect="1"/>
          </p:cNvPicPr>
          <p:nvPr/>
        </p:nvPicPr>
        <p:blipFill>
          <a:blip r:embed="rId10"/>
          <a:stretch>
            <a:fillRect/>
          </a:stretch>
        </p:blipFill>
        <p:spPr>
          <a:xfrm flipH="1" flipV="1">
            <a:off x="6145979" y="5459327"/>
            <a:ext cx="98344" cy="96876"/>
          </a:xfrm>
          <a:prstGeom prst="rect">
            <a:avLst/>
          </a:prstGeom>
        </p:spPr>
      </p:pic>
      <p:sp>
        <p:nvSpPr>
          <p:cNvPr id="35" name="CuadroTexto 34"/>
          <p:cNvSpPr txBox="1"/>
          <p:nvPr/>
        </p:nvSpPr>
        <p:spPr>
          <a:xfrm>
            <a:off x="5602031" y="5949686"/>
            <a:ext cx="1510602" cy="307777"/>
          </a:xfrm>
          <a:prstGeom prst="rect">
            <a:avLst/>
          </a:prstGeom>
          <a:noFill/>
        </p:spPr>
        <p:txBody>
          <a:bodyPr wrap="square" rtlCol="0">
            <a:spAutoFit/>
          </a:bodyPr>
          <a:lstStyle/>
          <a:p>
            <a:r>
              <a:rPr lang="es-EC" sz="1400" b="1" dirty="0" smtClean="0"/>
              <a:t>0,4 g Na</a:t>
            </a:r>
            <a:r>
              <a:rPr lang="es-EC" sz="1400" b="1" baseline="-25000" dirty="0" smtClean="0"/>
              <a:t>2</a:t>
            </a:r>
            <a:r>
              <a:rPr lang="es-EC" sz="1400" b="1" dirty="0" smtClean="0"/>
              <a:t>S</a:t>
            </a:r>
            <a:r>
              <a:rPr lang="es-EC" sz="1400" b="1" baseline="-25000" dirty="0" smtClean="0"/>
              <a:t>2</a:t>
            </a:r>
            <a:r>
              <a:rPr lang="es-EC" sz="1400" b="1" dirty="0" smtClean="0"/>
              <a:t>O</a:t>
            </a:r>
            <a:r>
              <a:rPr lang="es-EC" sz="1400" b="1" baseline="-25000" dirty="0" smtClean="0"/>
              <a:t>3</a:t>
            </a:r>
            <a:endParaRPr lang="es-EC" sz="1400" b="1" dirty="0"/>
          </a:p>
        </p:txBody>
      </p:sp>
      <p:pic>
        <p:nvPicPr>
          <p:cNvPr id="43" name="Imagen 42"/>
          <p:cNvPicPr>
            <a:picLocks noChangeAspect="1"/>
          </p:cNvPicPr>
          <p:nvPr/>
        </p:nvPicPr>
        <p:blipFill>
          <a:blip r:embed="rId11"/>
          <a:stretch>
            <a:fillRect/>
          </a:stretch>
        </p:blipFill>
        <p:spPr>
          <a:xfrm>
            <a:off x="5798530" y="2454824"/>
            <a:ext cx="759311" cy="1353131"/>
          </a:xfrm>
          <a:prstGeom prst="rect">
            <a:avLst/>
          </a:prstGeom>
        </p:spPr>
      </p:pic>
      <p:sp>
        <p:nvSpPr>
          <p:cNvPr id="44" name="Flecha derecha 43"/>
          <p:cNvSpPr/>
          <p:nvPr/>
        </p:nvSpPr>
        <p:spPr>
          <a:xfrm>
            <a:off x="5236060" y="2779008"/>
            <a:ext cx="489397" cy="450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Más 46"/>
          <p:cNvSpPr/>
          <p:nvPr/>
        </p:nvSpPr>
        <p:spPr>
          <a:xfrm>
            <a:off x="5907542" y="3978284"/>
            <a:ext cx="506447" cy="56667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Rectángulo 47"/>
          <p:cNvSpPr/>
          <p:nvPr/>
        </p:nvSpPr>
        <p:spPr>
          <a:xfrm>
            <a:off x="7145789" y="2223949"/>
            <a:ext cx="4316408" cy="323241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1200" dirty="0"/>
          </a:p>
        </p:txBody>
      </p:sp>
      <p:pic>
        <p:nvPicPr>
          <p:cNvPr id="49" name="Imagen 48"/>
          <p:cNvPicPr>
            <a:picLocks noChangeAspect="1"/>
          </p:cNvPicPr>
          <p:nvPr/>
        </p:nvPicPr>
        <p:blipFill>
          <a:blip r:embed="rId11"/>
          <a:stretch>
            <a:fillRect/>
          </a:stretch>
        </p:blipFill>
        <p:spPr>
          <a:xfrm>
            <a:off x="7485316" y="4059652"/>
            <a:ext cx="759311" cy="1353131"/>
          </a:xfrm>
          <a:prstGeom prst="rect">
            <a:avLst/>
          </a:prstGeom>
        </p:spPr>
      </p:pic>
      <p:pic>
        <p:nvPicPr>
          <p:cNvPr id="50" name="Imagen 49"/>
          <p:cNvPicPr>
            <a:picLocks noChangeAspect="1"/>
          </p:cNvPicPr>
          <p:nvPr/>
        </p:nvPicPr>
        <p:blipFill>
          <a:blip r:embed="rId12"/>
          <a:stretch>
            <a:fillRect/>
          </a:stretch>
        </p:blipFill>
        <p:spPr>
          <a:xfrm>
            <a:off x="7380617" y="2326593"/>
            <a:ext cx="832134" cy="1794646"/>
          </a:xfrm>
          <a:prstGeom prst="rect">
            <a:avLst/>
          </a:prstGeom>
        </p:spPr>
      </p:pic>
      <p:sp>
        <p:nvSpPr>
          <p:cNvPr id="51" name="Flecha derecha 50"/>
          <p:cNvSpPr/>
          <p:nvPr/>
        </p:nvSpPr>
        <p:spPr>
          <a:xfrm>
            <a:off x="8541060" y="3752904"/>
            <a:ext cx="693092" cy="450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2" name="Imagen 51"/>
          <p:cNvPicPr>
            <a:picLocks noChangeAspect="1"/>
          </p:cNvPicPr>
          <p:nvPr/>
        </p:nvPicPr>
        <p:blipFill>
          <a:blip r:embed="rId13"/>
          <a:stretch>
            <a:fillRect/>
          </a:stretch>
        </p:blipFill>
        <p:spPr>
          <a:xfrm>
            <a:off x="9607608" y="2880170"/>
            <a:ext cx="1169495" cy="2262051"/>
          </a:xfrm>
          <a:prstGeom prst="rect">
            <a:avLst/>
          </a:prstGeom>
        </p:spPr>
      </p:pic>
      <p:sp>
        <p:nvSpPr>
          <p:cNvPr id="53" name="CuadroTexto 52"/>
          <p:cNvSpPr txBox="1"/>
          <p:nvPr/>
        </p:nvSpPr>
        <p:spPr>
          <a:xfrm>
            <a:off x="9343169" y="5039555"/>
            <a:ext cx="1985475" cy="369332"/>
          </a:xfrm>
          <a:prstGeom prst="rect">
            <a:avLst/>
          </a:prstGeom>
          <a:noFill/>
        </p:spPr>
        <p:txBody>
          <a:bodyPr wrap="square" rtlCol="0">
            <a:spAutoFit/>
          </a:bodyPr>
          <a:lstStyle/>
          <a:p>
            <a:r>
              <a:rPr lang="es-EC" b="1" dirty="0" err="1" smtClean="0"/>
              <a:t>NPsMC</a:t>
            </a:r>
            <a:r>
              <a:rPr lang="es-EC" b="1" dirty="0" smtClean="0"/>
              <a:t> de Fe/</a:t>
            </a:r>
            <a:r>
              <a:rPr lang="es-EC" b="1" dirty="0" err="1" smtClean="0"/>
              <a:t>FeS</a:t>
            </a:r>
            <a:endParaRPr lang="es-EC" b="1" dirty="0"/>
          </a:p>
        </p:txBody>
      </p:sp>
      <p:sp>
        <p:nvSpPr>
          <p:cNvPr id="54" name="Rectángulo 53"/>
          <p:cNvSpPr/>
          <p:nvPr/>
        </p:nvSpPr>
        <p:spPr>
          <a:xfrm>
            <a:off x="7926166" y="1183637"/>
            <a:ext cx="2778282" cy="5725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b="1" i="1" dirty="0" smtClean="0"/>
              <a:t>Método de Kim (2011) con modificaciones</a:t>
            </a:r>
            <a:endParaRPr lang="es-EC" sz="1600" b="1" i="1" dirty="0"/>
          </a:p>
        </p:txBody>
      </p:sp>
      <p:sp>
        <p:nvSpPr>
          <p:cNvPr id="56" name="Explosión 2 55"/>
          <p:cNvSpPr/>
          <p:nvPr/>
        </p:nvSpPr>
        <p:spPr>
          <a:xfrm>
            <a:off x="10076071" y="2249811"/>
            <a:ext cx="1402064" cy="732708"/>
          </a:xfrm>
          <a:prstGeom prst="irregularSeal2">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1000" b="1" dirty="0" smtClean="0"/>
              <a:t>0,04 mg/</a:t>
            </a:r>
            <a:r>
              <a:rPr lang="es-EC" sz="1000" b="1" dirty="0" err="1" smtClean="0"/>
              <a:t>mL</a:t>
            </a:r>
            <a:endParaRPr lang="es-EC" sz="1000" b="1" dirty="0"/>
          </a:p>
        </p:txBody>
      </p:sp>
      <p:sp>
        <p:nvSpPr>
          <p:cNvPr id="57" name="CuadroTexto 56"/>
          <p:cNvSpPr txBox="1"/>
          <p:nvPr/>
        </p:nvSpPr>
        <p:spPr>
          <a:xfrm>
            <a:off x="7915615" y="3211268"/>
            <a:ext cx="2015817" cy="307777"/>
          </a:xfrm>
          <a:prstGeom prst="rect">
            <a:avLst/>
          </a:prstGeom>
          <a:noFill/>
        </p:spPr>
        <p:txBody>
          <a:bodyPr wrap="square" rtlCol="0">
            <a:spAutoFit/>
          </a:bodyPr>
          <a:lstStyle/>
          <a:p>
            <a:r>
              <a:rPr lang="es-EC" sz="1400" b="1" dirty="0" smtClean="0"/>
              <a:t>30 </a:t>
            </a:r>
            <a:r>
              <a:rPr lang="es-EC" sz="1400" b="1" dirty="0" err="1" smtClean="0"/>
              <a:t>mL</a:t>
            </a:r>
            <a:r>
              <a:rPr lang="es-EC" sz="1400" b="1" dirty="0" smtClean="0"/>
              <a:t> NaBH</a:t>
            </a:r>
            <a:r>
              <a:rPr lang="es-EC" sz="1400" b="1" baseline="-25000" dirty="0" smtClean="0"/>
              <a:t>4</a:t>
            </a:r>
            <a:endParaRPr lang="es-EC" sz="1400" b="1" dirty="0"/>
          </a:p>
        </p:txBody>
      </p:sp>
      <p:sp>
        <p:nvSpPr>
          <p:cNvPr id="58" name="CuadroTexto 57"/>
          <p:cNvSpPr txBox="1"/>
          <p:nvPr/>
        </p:nvSpPr>
        <p:spPr>
          <a:xfrm>
            <a:off x="7921210" y="4261619"/>
            <a:ext cx="2015817" cy="738664"/>
          </a:xfrm>
          <a:prstGeom prst="rect">
            <a:avLst/>
          </a:prstGeom>
          <a:noFill/>
        </p:spPr>
        <p:txBody>
          <a:bodyPr wrap="square" rtlCol="0">
            <a:spAutoFit/>
          </a:bodyPr>
          <a:lstStyle/>
          <a:p>
            <a:r>
              <a:rPr lang="es-EC" sz="1400" b="1" dirty="0" smtClean="0"/>
              <a:t>10 </a:t>
            </a:r>
            <a:r>
              <a:rPr lang="es-EC" sz="1400" b="1" dirty="0" err="1" smtClean="0"/>
              <a:t>mL</a:t>
            </a:r>
            <a:r>
              <a:rPr lang="es-EC" sz="1400" b="1" dirty="0"/>
              <a:t> </a:t>
            </a:r>
            <a:r>
              <a:rPr lang="es-EC" sz="1400" b="1" dirty="0" smtClean="0"/>
              <a:t>FeCl</a:t>
            </a:r>
            <a:r>
              <a:rPr lang="es-EC" sz="1400" b="1" baseline="-25000" dirty="0" smtClean="0"/>
              <a:t>3</a:t>
            </a:r>
            <a:r>
              <a:rPr lang="es-EC" sz="1400" b="1" dirty="0" smtClean="0"/>
              <a:t>*6H</a:t>
            </a:r>
            <a:r>
              <a:rPr lang="es-EC" sz="1400" b="1" baseline="-25000" dirty="0" smtClean="0"/>
              <a:t>2</a:t>
            </a:r>
            <a:r>
              <a:rPr lang="es-EC" sz="1400" b="1" dirty="0" smtClean="0"/>
              <a:t>O</a:t>
            </a:r>
          </a:p>
          <a:p>
            <a:pPr algn="ctr"/>
            <a:r>
              <a:rPr lang="es-EC" sz="1400" b="1" dirty="0" smtClean="0"/>
              <a:t>+</a:t>
            </a:r>
          </a:p>
          <a:p>
            <a:pPr algn="ctr"/>
            <a:r>
              <a:rPr lang="es-EC" sz="1400" b="1" dirty="0" smtClean="0"/>
              <a:t>Extracto FDJ</a:t>
            </a:r>
            <a:endParaRPr lang="es-EC" sz="1400" b="1" dirty="0"/>
          </a:p>
        </p:txBody>
      </p:sp>
      <p:sp>
        <p:nvSpPr>
          <p:cNvPr id="59" name="Rectángulo 58"/>
          <p:cNvSpPr/>
          <p:nvPr/>
        </p:nvSpPr>
        <p:spPr>
          <a:xfrm>
            <a:off x="99252" y="6451750"/>
            <a:ext cx="2948821" cy="307777"/>
          </a:xfrm>
          <a:prstGeom prst="rect">
            <a:avLst/>
          </a:prstGeom>
        </p:spPr>
        <p:txBody>
          <a:bodyPr wrap="none">
            <a:spAutoFit/>
          </a:bodyPr>
          <a:lstStyle/>
          <a:p>
            <a:r>
              <a:rPr lang="es-EC" sz="1400" dirty="0" smtClean="0">
                <a:solidFill>
                  <a:srgbClr val="000000"/>
                </a:solidFill>
                <a:latin typeface="Calibri" panose="020F0502020204030204" pitchFamily="34" charset="0"/>
              </a:rPr>
              <a:t>Creado en BioRender.com; Kim (2011)</a:t>
            </a:r>
            <a:endParaRPr lang="es-EC" sz="1600" dirty="0"/>
          </a:p>
        </p:txBody>
      </p:sp>
    </p:spTree>
    <p:extLst>
      <p:ext uri="{BB962C8B-B14F-4D97-AF65-F5344CB8AC3E}">
        <p14:creationId xmlns:p14="http://schemas.microsoft.com/office/powerpoint/2010/main" val="1362064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A821A86-CBF4-4C31-A641-996438FAE505}"/>
              </a:ext>
            </a:extLst>
          </p:cNvPr>
          <p:cNvSpPr txBox="1"/>
          <p:nvPr/>
        </p:nvSpPr>
        <p:spPr>
          <a:xfrm>
            <a:off x="8503831" y="58393"/>
            <a:ext cx="345638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MATERIALES Y METODOS</a:t>
            </a:r>
            <a:endParaRPr lang="es-EC" sz="2400" dirty="0">
              <a:solidFill>
                <a:schemeClr val="tx1"/>
              </a:solidFill>
            </a:endParaRPr>
          </a:p>
        </p:txBody>
      </p:sp>
      <p:sp>
        <p:nvSpPr>
          <p:cNvPr id="4" name="CuadroTexto 3">
            <a:extLst>
              <a:ext uri="{FF2B5EF4-FFF2-40B4-BE49-F238E27FC236}">
                <a16:creationId xmlns:a16="http://schemas.microsoft.com/office/drawing/2014/main" xmlns="" id="{1A821A86-CBF4-4C31-A641-996438FAE505}"/>
              </a:ext>
            </a:extLst>
          </p:cNvPr>
          <p:cNvSpPr txBox="1"/>
          <p:nvPr/>
        </p:nvSpPr>
        <p:spPr>
          <a:xfrm>
            <a:off x="254387" y="483556"/>
            <a:ext cx="8249444"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Caracterización de </a:t>
            </a:r>
            <a:r>
              <a:rPr lang="es-EC" dirty="0" err="1" smtClean="0">
                <a:solidFill>
                  <a:schemeClr val="tx1"/>
                </a:solidFill>
              </a:rPr>
              <a:t>NPsMC</a:t>
            </a:r>
            <a:endParaRPr lang="es-EC" dirty="0">
              <a:solidFill>
                <a:schemeClr val="tx1"/>
              </a:solidFill>
            </a:endParaRPr>
          </a:p>
        </p:txBody>
      </p:sp>
      <p:graphicFrame>
        <p:nvGraphicFramePr>
          <p:cNvPr id="5" name="Diagrama 4">
            <a:extLst>
              <a:ext uri="{FF2B5EF4-FFF2-40B4-BE49-F238E27FC236}">
                <a16:creationId xmlns:a16="http://schemas.microsoft.com/office/drawing/2014/main" xmlns="" id="{2665AF07-B733-40B9-A060-C3A14BFAEEC9}"/>
              </a:ext>
            </a:extLst>
          </p:cNvPr>
          <p:cNvGraphicFramePr/>
          <p:nvPr>
            <p:extLst>
              <p:ext uri="{D42A27DB-BD31-4B8C-83A1-F6EECF244321}">
                <p14:modId xmlns:p14="http://schemas.microsoft.com/office/powerpoint/2010/main" val="4130490638"/>
              </p:ext>
            </p:extLst>
          </p:nvPr>
        </p:nvGraphicFramePr>
        <p:xfrm>
          <a:off x="145773" y="1324828"/>
          <a:ext cx="4576029" cy="4453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a:extLst>
              <a:ext uri="{FF2B5EF4-FFF2-40B4-BE49-F238E27FC236}">
                <a16:creationId xmlns:a16="http://schemas.microsoft.com/office/drawing/2014/main" xmlns="" id="{2665AF07-B733-40B9-A060-C3A14BFAEEC9}"/>
              </a:ext>
            </a:extLst>
          </p:cNvPr>
          <p:cNvGraphicFramePr/>
          <p:nvPr>
            <p:extLst>
              <p:ext uri="{D42A27DB-BD31-4B8C-83A1-F6EECF244321}">
                <p14:modId xmlns:p14="http://schemas.microsoft.com/office/powerpoint/2010/main" val="2325165314"/>
              </p:ext>
            </p:extLst>
          </p:nvPr>
        </p:nvGraphicFramePr>
        <p:xfrm>
          <a:off x="3670852" y="1391090"/>
          <a:ext cx="6211755" cy="44398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ángulo 6">
            <a:extLst>
              <a:ext uri="{FF2B5EF4-FFF2-40B4-BE49-F238E27FC236}">
                <a16:creationId xmlns:a16="http://schemas.microsoft.com/office/drawing/2014/main" xmlns="" id="{D65A98F8-94FD-4614-AF61-B3EE034219C3}"/>
              </a:ext>
            </a:extLst>
          </p:cNvPr>
          <p:cNvSpPr/>
          <p:nvPr/>
        </p:nvSpPr>
        <p:spPr>
          <a:xfrm>
            <a:off x="2386707" y="2625245"/>
            <a:ext cx="1180741" cy="576064"/>
          </a:xfrm>
          <a:prstGeom prst="rect">
            <a:avLst/>
          </a:prstGeom>
          <a:solidFill>
            <a:schemeClr val="accent6">
              <a:lumMod val="20000"/>
              <a:lumOff val="80000"/>
            </a:schemeClr>
          </a:solidFill>
          <a:ln>
            <a:solidFill>
              <a:schemeClr val="accent6"/>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200" dirty="0" smtClean="0"/>
              <a:t>3 </a:t>
            </a:r>
            <a:r>
              <a:rPr lang="es-EC" sz="1200" dirty="0" err="1" smtClean="0"/>
              <a:t>mL</a:t>
            </a:r>
            <a:r>
              <a:rPr lang="es-EC" sz="1200" dirty="0" smtClean="0"/>
              <a:t> H</a:t>
            </a:r>
            <a:r>
              <a:rPr lang="es-EC" sz="1200" baseline="-25000" dirty="0" smtClean="0"/>
              <a:t>2</a:t>
            </a:r>
            <a:r>
              <a:rPr lang="es-EC" sz="1200" dirty="0" smtClean="0"/>
              <a:t>O destilada + 20 </a:t>
            </a:r>
            <a:r>
              <a:rPr lang="es-EC" sz="1200" dirty="0" err="1" smtClean="0"/>
              <a:t>μL</a:t>
            </a:r>
            <a:r>
              <a:rPr lang="es-EC" sz="1200" dirty="0" smtClean="0"/>
              <a:t> de </a:t>
            </a:r>
            <a:r>
              <a:rPr lang="es-EC" sz="1200" dirty="0" err="1" smtClean="0"/>
              <a:t>NPsMC</a:t>
            </a:r>
            <a:r>
              <a:rPr lang="es-EC" sz="1200" dirty="0" smtClean="0"/>
              <a:t> </a:t>
            </a:r>
            <a:endParaRPr lang="es-EC" sz="1200" dirty="0"/>
          </a:p>
        </p:txBody>
      </p:sp>
      <p:sp>
        <p:nvSpPr>
          <p:cNvPr id="8" name="Rectángulo 7">
            <a:extLst>
              <a:ext uri="{FF2B5EF4-FFF2-40B4-BE49-F238E27FC236}">
                <a16:creationId xmlns:a16="http://schemas.microsoft.com/office/drawing/2014/main" xmlns="" id="{D65A98F8-94FD-4614-AF61-B3EE034219C3}"/>
              </a:ext>
            </a:extLst>
          </p:cNvPr>
          <p:cNvSpPr/>
          <p:nvPr/>
        </p:nvSpPr>
        <p:spPr>
          <a:xfrm>
            <a:off x="2502618" y="4819778"/>
            <a:ext cx="755738" cy="357529"/>
          </a:xfrm>
          <a:prstGeom prst="rect">
            <a:avLst/>
          </a:prstGeom>
          <a:solidFill>
            <a:schemeClr val="accent6">
              <a:lumMod val="20000"/>
              <a:lumOff val="80000"/>
            </a:schemeClr>
          </a:solidFill>
          <a:ln>
            <a:solidFill>
              <a:schemeClr val="accent6"/>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200" dirty="0" smtClean="0"/>
              <a:t>SEM</a:t>
            </a:r>
            <a:endParaRPr lang="es-EC" sz="1200" dirty="0"/>
          </a:p>
        </p:txBody>
      </p:sp>
      <p:sp>
        <p:nvSpPr>
          <p:cNvPr id="9" name="Rectángulo 8"/>
          <p:cNvSpPr/>
          <p:nvPr/>
        </p:nvSpPr>
        <p:spPr>
          <a:xfrm>
            <a:off x="9046629" y="874739"/>
            <a:ext cx="2778282" cy="5725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b="1" dirty="0" smtClean="0"/>
              <a:t>Reactividad de las </a:t>
            </a:r>
            <a:r>
              <a:rPr lang="es-EC" sz="1600" b="1" dirty="0" err="1" smtClean="0"/>
              <a:t>nanopartículas</a:t>
            </a:r>
            <a:r>
              <a:rPr lang="es-EC" sz="1600" b="1" dirty="0" smtClean="0"/>
              <a:t> de Fe/</a:t>
            </a:r>
            <a:r>
              <a:rPr lang="es-EC" sz="1600" b="1" dirty="0" err="1" smtClean="0"/>
              <a:t>FeS</a:t>
            </a:r>
            <a:endParaRPr lang="es-EC" sz="1600" b="1" dirty="0"/>
          </a:p>
        </p:txBody>
      </p:sp>
      <p:pic>
        <p:nvPicPr>
          <p:cNvPr id="10" name="Imagen 9"/>
          <p:cNvPicPr>
            <a:picLocks noChangeAspect="1"/>
          </p:cNvPicPr>
          <p:nvPr/>
        </p:nvPicPr>
        <p:blipFill>
          <a:blip r:embed="rId12"/>
          <a:stretch>
            <a:fillRect/>
          </a:stretch>
        </p:blipFill>
        <p:spPr>
          <a:xfrm>
            <a:off x="9279073" y="1643001"/>
            <a:ext cx="690650" cy="1045308"/>
          </a:xfrm>
          <a:prstGeom prst="rect">
            <a:avLst/>
          </a:prstGeom>
        </p:spPr>
      </p:pic>
      <p:sp>
        <p:nvSpPr>
          <p:cNvPr id="11" name="Flecha abajo 10"/>
          <p:cNvSpPr/>
          <p:nvPr/>
        </p:nvSpPr>
        <p:spPr>
          <a:xfrm>
            <a:off x="9525556" y="2688027"/>
            <a:ext cx="197683" cy="391897"/>
          </a:xfrm>
          <a:prstGeom prst="downArrow">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p:cNvPicPr>
            <a:picLocks noChangeAspect="1"/>
          </p:cNvPicPr>
          <p:nvPr/>
        </p:nvPicPr>
        <p:blipFill>
          <a:blip r:embed="rId13"/>
          <a:stretch>
            <a:fillRect/>
          </a:stretch>
        </p:blipFill>
        <p:spPr>
          <a:xfrm flipH="1">
            <a:off x="9469834" y="3159245"/>
            <a:ext cx="309125" cy="1148180"/>
          </a:xfrm>
          <a:prstGeom prst="rect">
            <a:avLst/>
          </a:prstGeom>
        </p:spPr>
      </p:pic>
      <p:sp>
        <p:nvSpPr>
          <p:cNvPr id="14" name="Flecha abajo 13"/>
          <p:cNvSpPr/>
          <p:nvPr/>
        </p:nvSpPr>
        <p:spPr>
          <a:xfrm>
            <a:off x="9512367" y="4427881"/>
            <a:ext cx="197683" cy="391897"/>
          </a:xfrm>
          <a:prstGeom prst="downArrow">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5" name="Imagen 14"/>
          <p:cNvPicPr>
            <a:picLocks noChangeAspect="1"/>
          </p:cNvPicPr>
          <p:nvPr/>
        </p:nvPicPr>
        <p:blipFill rotWithShape="1">
          <a:blip r:embed="rId14">
            <a:extLst>
              <a:ext uri="{28A0092B-C50C-407E-A947-70E740481C1C}">
                <a14:useLocalDpi xmlns:a14="http://schemas.microsoft.com/office/drawing/2010/main" val="0"/>
              </a:ext>
            </a:extLst>
          </a:blip>
          <a:srcRect l="32996" t="16838" r="45265" b="59145"/>
          <a:stretch/>
        </p:blipFill>
        <p:spPr>
          <a:xfrm>
            <a:off x="8838085" y="5012734"/>
            <a:ext cx="1348564" cy="1042890"/>
          </a:xfrm>
          <a:prstGeom prst="rect">
            <a:avLst/>
          </a:prstGeom>
        </p:spPr>
      </p:pic>
      <p:sp>
        <p:nvSpPr>
          <p:cNvPr id="16" name="CuadroTexto 15"/>
          <p:cNvSpPr txBox="1"/>
          <p:nvPr/>
        </p:nvSpPr>
        <p:spPr>
          <a:xfrm>
            <a:off x="9944398" y="2095272"/>
            <a:ext cx="2015817" cy="307777"/>
          </a:xfrm>
          <a:prstGeom prst="rect">
            <a:avLst/>
          </a:prstGeom>
          <a:noFill/>
        </p:spPr>
        <p:txBody>
          <a:bodyPr wrap="square" rtlCol="0">
            <a:spAutoFit/>
          </a:bodyPr>
          <a:lstStyle/>
          <a:p>
            <a:r>
              <a:rPr lang="es-EC" sz="1400" dirty="0" smtClean="0"/>
              <a:t>(CdSO</a:t>
            </a:r>
            <a:r>
              <a:rPr lang="es-EC" sz="1400" baseline="-25000" dirty="0" smtClean="0"/>
              <a:t>4</a:t>
            </a:r>
            <a:r>
              <a:rPr lang="es-EC" sz="1400" dirty="0" smtClean="0"/>
              <a:t> )</a:t>
            </a:r>
            <a:r>
              <a:rPr lang="es-EC" sz="1400" baseline="-25000" dirty="0" smtClean="0"/>
              <a:t> 3</a:t>
            </a:r>
            <a:r>
              <a:rPr lang="es-EC" sz="1400" dirty="0" smtClean="0"/>
              <a:t> * 8H</a:t>
            </a:r>
            <a:r>
              <a:rPr lang="es-EC" sz="1400" baseline="-25000" dirty="0" smtClean="0"/>
              <a:t>2</a:t>
            </a:r>
            <a:r>
              <a:rPr lang="es-EC" sz="1400" dirty="0" smtClean="0"/>
              <a:t>O</a:t>
            </a:r>
            <a:endParaRPr lang="es-EC" sz="1400" dirty="0"/>
          </a:p>
        </p:txBody>
      </p:sp>
      <p:sp>
        <p:nvSpPr>
          <p:cNvPr id="17" name="CuadroTexto 16"/>
          <p:cNvSpPr txBox="1"/>
          <p:nvPr/>
        </p:nvSpPr>
        <p:spPr>
          <a:xfrm>
            <a:off x="9624396" y="3256281"/>
            <a:ext cx="2015817" cy="954107"/>
          </a:xfrm>
          <a:prstGeom prst="rect">
            <a:avLst/>
          </a:prstGeom>
          <a:noFill/>
        </p:spPr>
        <p:txBody>
          <a:bodyPr wrap="square" rtlCol="0">
            <a:spAutoFit/>
          </a:bodyPr>
          <a:lstStyle/>
          <a:p>
            <a:pPr algn="ctr"/>
            <a:r>
              <a:rPr lang="es-EC" sz="1400" dirty="0" smtClean="0"/>
              <a:t>10 </a:t>
            </a:r>
            <a:r>
              <a:rPr lang="es-EC" sz="1400" dirty="0" err="1" smtClean="0"/>
              <a:t>mL</a:t>
            </a:r>
            <a:r>
              <a:rPr lang="es-EC" sz="1400" dirty="0" smtClean="0"/>
              <a:t> agua dopada </a:t>
            </a:r>
          </a:p>
          <a:p>
            <a:pPr algn="ctr"/>
            <a:r>
              <a:rPr lang="es-EC" sz="1400" dirty="0" smtClean="0"/>
              <a:t>+ </a:t>
            </a:r>
          </a:p>
          <a:p>
            <a:pPr algn="ctr"/>
            <a:r>
              <a:rPr lang="es-EC" sz="1400" dirty="0" smtClean="0"/>
              <a:t>1 </a:t>
            </a:r>
            <a:r>
              <a:rPr lang="es-EC" sz="1400" dirty="0" err="1" smtClean="0"/>
              <a:t>mL</a:t>
            </a:r>
            <a:r>
              <a:rPr lang="es-EC" sz="1400" dirty="0" smtClean="0"/>
              <a:t> Solución de </a:t>
            </a:r>
            <a:r>
              <a:rPr lang="es-EC" sz="1400" dirty="0" err="1" smtClean="0"/>
              <a:t>nanopartículas</a:t>
            </a:r>
            <a:endParaRPr lang="es-EC" sz="1400" dirty="0"/>
          </a:p>
        </p:txBody>
      </p:sp>
      <p:sp>
        <p:nvSpPr>
          <p:cNvPr id="18" name="CuadroTexto 17"/>
          <p:cNvSpPr txBox="1"/>
          <p:nvPr/>
        </p:nvSpPr>
        <p:spPr>
          <a:xfrm>
            <a:off x="10176183" y="4915697"/>
            <a:ext cx="2015817" cy="738664"/>
          </a:xfrm>
          <a:prstGeom prst="rect">
            <a:avLst/>
          </a:prstGeom>
          <a:noFill/>
        </p:spPr>
        <p:txBody>
          <a:bodyPr wrap="square" rtlCol="0">
            <a:spAutoFit/>
          </a:bodyPr>
          <a:lstStyle/>
          <a:p>
            <a:pPr algn="ctr"/>
            <a:r>
              <a:rPr lang="es-EC" sz="1400" dirty="0" smtClean="0"/>
              <a:t>5,15,30,60,90,120,240 y 360 min</a:t>
            </a:r>
          </a:p>
          <a:p>
            <a:pPr algn="ctr"/>
            <a:r>
              <a:rPr lang="es-EC" sz="1400" dirty="0" smtClean="0"/>
              <a:t>Analizadas en EAA</a:t>
            </a:r>
            <a:endParaRPr lang="es-EC" sz="1400" dirty="0"/>
          </a:p>
        </p:txBody>
      </p:sp>
      <p:sp>
        <p:nvSpPr>
          <p:cNvPr id="19" name="Rectángulo 18"/>
          <p:cNvSpPr/>
          <p:nvPr/>
        </p:nvSpPr>
        <p:spPr>
          <a:xfrm>
            <a:off x="99252" y="6451750"/>
            <a:ext cx="2068771" cy="307777"/>
          </a:xfrm>
          <a:prstGeom prst="rect">
            <a:avLst/>
          </a:prstGeom>
        </p:spPr>
        <p:txBody>
          <a:bodyPr wrap="none">
            <a:spAutoFit/>
          </a:bodyPr>
          <a:lstStyle/>
          <a:p>
            <a:r>
              <a:rPr lang="es-EC" sz="1400" dirty="0" smtClean="0">
                <a:solidFill>
                  <a:srgbClr val="000000"/>
                </a:solidFill>
                <a:latin typeface="Calibri" panose="020F0502020204030204" pitchFamily="34" charset="0"/>
              </a:rPr>
              <a:t>Creado en BioRender.com</a:t>
            </a:r>
            <a:endParaRPr lang="es-EC" sz="1600" dirty="0"/>
          </a:p>
        </p:txBody>
      </p:sp>
    </p:spTree>
    <p:extLst>
      <p:ext uri="{BB962C8B-B14F-4D97-AF65-F5344CB8AC3E}">
        <p14:creationId xmlns:p14="http://schemas.microsoft.com/office/powerpoint/2010/main" val="4156156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1A821A86-CBF4-4C31-A641-996438FAE505}"/>
              </a:ext>
            </a:extLst>
          </p:cNvPr>
          <p:cNvSpPr txBox="1"/>
          <p:nvPr/>
        </p:nvSpPr>
        <p:spPr>
          <a:xfrm>
            <a:off x="294143" y="597319"/>
            <a:ext cx="5921127" cy="954107"/>
          </a:xfrm>
          <a:prstGeom prst="rect">
            <a:avLst/>
          </a:prstGeom>
          <a:noFill/>
        </p:spPr>
        <p:txBody>
          <a:bodyPr wrap="square" rtlCol="0">
            <a:spAutoFit/>
          </a:bodyPr>
          <a:lstStyle>
            <a:defPPr>
              <a:defRPr lang="es-ES"/>
            </a:defPPr>
            <a:lvl1pPr algn="ctr">
              <a:defRPr sz="2800" b="1">
                <a:solidFill>
                  <a:srgbClr val="FF0000"/>
                </a:solidFill>
              </a:defRPr>
            </a:lvl1pPr>
          </a:lstStyle>
          <a:p>
            <a:r>
              <a:rPr lang="es-EC" dirty="0" smtClean="0">
                <a:solidFill>
                  <a:schemeClr val="tx1"/>
                </a:solidFill>
              </a:rPr>
              <a:t>Isotermas de adsorción de cadmio en el suelo</a:t>
            </a:r>
            <a:endParaRPr lang="es-EC" dirty="0">
              <a:solidFill>
                <a:schemeClr val="tx1"/>
              </a:solidFill>
            </a:endParaRPr>
          </a:p>
        </p:txBody>
      </p:sp>
      <p:sp>
        <p:nvSpPr>
          <p:cNvPr id="5" name="CuadroTexto 4">
            <a:extLst>
              <a:ext uri="{FF2B5EF4-FFF2-40B4-BE49-F238E27FC236}">
                <a16:creationId xmlns:a16="http://schemas.microsoft.com/office/drawing/2014/main" xmlns="" id="{1A821A86-CBF4-4C31-A641-996438FAE505}"/>
              </a:ext>
            </a:extLst>
          </p:cNvPr>
          <p:cNvSpPr txBox="1"/>
          <p:nvPr/>
        </p:nvSpPr>
        <p:spPr>
          <a:xfrm>
            <a:off x="6753085" y="597319"/>
            <a:ext cx="8249444"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Cinética de adsorción de cadmio</a:t>
            </a:r>
            <a:endParaRPr lang="es-EC" dirty="0">
              <a:solidFill>
                <a:schemeClr val="tx1"/>
              </a:solidFill>
            </a:endParaRPr>
          </a:p>
        </p:txBody>
      </p:sp>
      <p:sp>
        <p:nvSpPr>
          <p:cNvPr id="6" name="CuadroTexto 5">
            <a:extLst>
              <a:ext uri="{FF2B5EF4-FFF2-40B4-BE49-F238E27FC236}">
                <a16:creationId xmlns:a16="http://schemas.microsoft.com/office/drawing/2014/main" xmlns="" id="{1A821A86-CBF4-4C31-A641-996438FAE505}"/>
              </a:ext>
            </a:extLst>
          </p:cNvPr>
          <p:cNvSpPr txBox="1"/>
          <p:nvPr/>
        </p:nvSpPr>
        <p:spPr>
          <a:xfrm>
            <a:off x="8503831" y="58393"/>
            <a:ext cx="345638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MATERIALES Y METODOS</a:t>
            </a:r>
            <a:endParaRPr lang="es-EC" sz="2400" dirty="0">
              <a:solidFill>
                <a:schemeClr val="tx1"/>
              </a:solidFill>
            </a:endParaRPr>
          </a:p>
        </p:txBody>
      </p:sp>
      <p:graphicFrame>
        <p:nvGraphicFramePr>
          <p:cNvPr id="7" name="Diagrama 6"/>
          <p:cNvGraphicFramePr/>
          <p:nvPr>
            <p:extLst>
              <p:ext uri="{D42A27DB-BD31-4B8C-83A1-F6EECF244321}">
                <p14:modId xmlns:p14="http://schemas.microsoft.com/office/powerpoint/2010/main" val="2486195644"/>
              </p:ext>
            </p:extLst>
          </p:nvPr>
        </p:nvGraphicFramePr>
        <p:xfrm>
          <a:off x="-185530" y="3445565"/>
          <a:ext cx="4214191" cy="2772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p:cNvGraphicFramePr/>
          <p:nvPr>
            <p:extLst>
              <p:ext uri="{D42A27DB-BD31-4B8C-83A1-F6EECF244321}">
                <p14:modId xmlns:p14="http://schemas.microsoft.com/office/powerpoint/2010/main" val="2466732189"/>
              </p:ext>
            </p:extLst>
          </p:nvPr>
        </p:nvGraphicFramePr>
        <p:xfrm>
          <a:off x="174873" y="1526770"/>
          <a:ext cx="6159666" cy="10875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Imagen 8" descr="D:\DANIELA FERNANDA\TESIS\imagenes\20190716_114352.jpg"/>
          <p:cNvPicPr/>
          <p:nvPr/>
        </p:nvPicPr>
        <p:blipFill rotWithShape="1">
          <a:blip r:embed="rId12" cstate="print">
            <a:extLst>
              <a:ext uri="{28A0092B-C50C-407E-A947-70E740481C1C}">
                <a14:useLocalDpi xmlns:a14="http://schemas.microsoft.com/office/drawing/2010/main" val="0"/>
              </a:ext>
            </a:extLst>
          </a:blip>
          <a:srcRect b="26097"/>
          <a:stretch/>
        </p:blipFill>
        <p:spPr bwMode="auto">
          <a:xfrm>
            <a:off x="2403419" y="3432312"/>
            <a:ext cx="2698668" cy="1043609"/>
          </a:xfrm>
          <a:prstGeom prst="rect">
            <a:avLst/>
          </a:prstGeom>
          <a:noFill/>
          <a:ln>
            <a:noFill/>
          </a:ln>
          <a:extLst>
            <a:ext uri="{53640926-AAD7-44D8-BBD7-CCE9431645EC}">
              <a14:shadowObscured xmlns:a14="http://schemas.microsoft.com/office/drawing/2010/main"/>
            </a:ext>
          </a:extLst>
        </p:spPr>
      </p:pic>
      <p:pic>
        <p:nvPicPr>
          <p:cNvPr id="10" name="Imagen 9"/>
          <p:cNvPicPr>
            <a:picLocks noChangeAspect="1"/>
          </p:cNvPicPr>
          <p:nvPr/>
        </p:nvPicPr>
        <p:blipFill>
          <a:blip r:embed="rId13"/>
          <a:stretch>
            <a:fillRect/>
          </a:stretch>
        </p:blipFill>
        <p:spPr>
          <a:xfrm>
            <a:off x="3869634" y="4475922"/>
            <a:ext cx="2704762" cy="774603"/>
          </a:xfrm>
          <a:prstGeom prst="rect">
            <a:avLst/>
          </a:prstGeom>
        </p:spPr>
      </p:pic>
      <p:pic>
        <p:nvPicPr>
          <p:cNvPr id="11" name="Imagen 10"/>
          <p:cNvPicPr>
            <a:picLocks noChangeAspect="1"/>
          </p:cNvPicPr>
          <p:nvPr/>
        </p:nvPicPr>
        <p:blipFill>
          <a:blip r:embed="rId14"/>
          <a:stretch>
            <a:fillRect/>
          </a:stretch>
        </p:blipFill>
        <p:spPr>
          <a:xfrm>
            <a:off x="2799456" y="5484081"/>
            <a:ext cx="2536393" cy="697137"/>
          </a:xfrm>
          <a:prstGeom prst="rect">
            <a:avLst/>
          </a:prstGeom>
        </p:spPr>
      </p:pic>
      <p:pic>
        <p:nvPicPr>
          <p:cNvPr id="12" name="Imagen 11"/>
          <p:cNvPicPr>
            <a:picLocks noChangeAspect="1"/>
          </p:cNvPicPr>
          <p:nvPr/>
        </p:nvPicPr>
        <p:blipFill>
          <a:blip r:embed="rId15"/>
          <a:stretch>
            <a:fillRect/>
          </a:stretch>
        </p:blipFill>
        <p:spPr>
          <a:xfrm>
            <a:off x="4362505" y="2739391"/>
            <a:ext cx="1719020" cy="821634"/>
          </a:xfrm>
          <a:prstGeom prst="rect">
            <a:avLst/>
          </a:prstGeom>
        </p:spPr>
      </p:pic>
      <p:sp>
        <p:nvSpPr>
          <p:cNvPr id="13" name="CuadroTexto 12"/>
          <p:cNvSpPr txBox="1"/>
          <p:nvPr/>
        </p:nvSpPr>
        <p:spPr>
          <a:xfrm>
            <a:off x="151040" y="2675536"/>
            <a:ext cx="3718594" cy="523220"/>
          </a:xfrm>
          <a:prstGeom prst="rect">
            <a:avLst/>
          </a:prstGeom>
          <a:noFill/>
        </p:spPr>
        <p:txBody>
          <a:bodyPr wrap="square" rtlCol="0">
            <a:spAutoFit/>
          </a:bodyPr>
          <a:lstStyle/>
          <a:p>
            <a:r>
              <a:rPr lang="es-EC" sz="1400" b="1" dirty="0"/>
              <a:t>C</a:t>
            </a:r>
            <a:r>
              <a:rPr lang="es-EC" sz="1400" b="1" dirty="0" smtClean="0"/>
              <a:t>apacidad </a:t>
            </a:r>
            <a:r>
              <a:rPr lang="es-EC" sz="1400" b="1" dirty="0"/>
              <a:t>que tiene el suelo de adsorción de cadmio </a:t>
            </a:r>
            <a:r>
              <a:rPr lang="es-EC" sz="1400" b="1" dirty="0" smtClean="0"/>
              <a:t>:</a:t>
            </a:r>
            <a:endParaRPr lang="es-EC" sz="1400" b="1" dirty="0"/>
          </a:p>
        </p:txBody>
      </p:sp>
      <p:sp>
        <p:nvSpPr>
          <p:cNvPr id="14" name="Rectángulo 13"/>
          <p:cNvSpPr/>
          <p:nvPr/>
        </p:nvSpPr>
        <p:spPr>
          <a:xfrm>
            <a:off x="6999593" y="1291634"/>
            <a:ext cx="2449207" cy="8817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400" dirty="0" smtClean="0"/>
              <a:t>Botellas de 200 </a:t>
            </a:r>
            <a:r>
              <a:rPr lang="es-EC" sz="1400" dirty="0" err="1" smtClean="0"/>
              <a:t>mL</a:t>
            </a:r>
            <a:r>
              <a:rPr lang="es-EC" sz="1400" dirty="0" smtClean="0"/>
              <a:t> con </a:t>
            </a:r>
            <a:r>
              <a:rPr lang="es-EC" sz="1400" dirty="0"/>
              <a:t>2,5,10,15,20,40,80 </a:t>
            </a:r>
            <a:r>
              <a:rPr lang="es-EC" sz="1400" dirty="0" smtClean="0"/>
              <a:t>ppm de Sol. </a:t>
            </a:r>
            <a:endParaRPr lang="es-EC" sz="1400" dirty="0"/>
          </a:p>
          <a:p>
            <a:pPr lvl="0"/>
            <a:r>
              <a:rPr lang="es-EC" sz="1400" dirty="0" smtClean="0"/>
              <a:t>(3CdSO</a:t>
            </a:r>
            <a:r>
              <a:rPr lang="es-EC" sz="1400" baseline="-25000" dirty="0" smtClean="0"/>
              <a:t>4</a:t>
            </a:r>
            <a:r>
              <a:rPr lang="es-EC" sz="1400" dirty="0"/>
              <a:t>) * </a:t>
            </a:r>
            <a:r>
              <a:rPr lang="es-EC" sz="1400" dirty="0" smtClean="0"/>
              <a:t>8H</a:t>
            </a:r>
            <a:r>
              <a:rPr lang="es-EC" sz="1400" baseline="-25000" dirty="0" smtClean="0"/>
              <a:t>2</a:t>
            </a:r>
            <a:r>
              <a:rPr lang="es-EC" sz="1400" dirty="0" smtClean="0"/>
              <a:t>O</a:t>
            </a:r>
            <a:r>
              <a:rPr lang="es-EC" sz="1400" dirty="0"/>
              <a:t> </a:t>
            </a:r>
            <a:r>
              <a:rPr lang="es-EC" sz="1400" dirty="0" smtClean="0"/>
              <a:t>+ 2 g de suelo</a:t>
            </a:r>
            <a:endParaRPr lang="es-EC" sz="1400" dirty="0"/>
          </a:p>
        </p:txBody>
      </p:sp>
      <p:cxnSp>
        <p:nvCxnSpPr>
          <p:cNvPr id="16" name="Conector angular 15"/>
          <p:cNvCxnSpPr>
            <a:stCxn id="14" idx="2"/>
          </p:cNvCxnSpPr>
          <p:nvPr/>
        </p:nvCxnSpPr>
        <p:spPr>
          <a:xfrm rot="16200000" flipH="1">
            <a:off x="8295065" y="2102490"/>
            <a:ext cx="566033" cy="70776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ángulo 16"/>
          <p:cNvSpPr/>
          <p:nvPr/>
        </p:nvSpPr>
        <p:spPr>
          <a:xfrm>
            <a:off x="8931966" y="2344453"/>
            <a:ext cx="2449207" cy="8817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400" dirty="0" smtClean="0"/>
              <a:t>Se extrajo alícuotas de 1,5 </a:t>
            </a:r>
            <a:r>
              <a:rPr lang="es-EC" sz="1400" dirty="0" err="1" smtClean="0"/>
              <a:t>mL</a:t>
            </a:r>
            <a:r>
              <a:rPr lang="es-EC" sz="1400" dirty="0" smtClean="0"/>
              <a:t> en intervalos de tiempo de 5,10,30,60,120,240 min, 6,15,25,48 h.</a:t>
            </a:r>
            <a:endParaRPr lang="es-EC" sz="1400" dirty="0"/>
          </a:p>
        </p:txBody>
      </p:sp>
      <p:cxnSp>
        <p:nvCxnSpPr>
          <p:cNvPr id="19" name="Conector angular 18"/>
          <p:cNvCxnSpPr/>
          <p:nvPr/>
        </p:nvCxnSpPr>
        <p:spPr>
          <a:xfrm rot="5400000">
            <a:off x="9854718" y="3114507"/>
            <a:ext cx="603701" cy="82704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7279227" y="3397272"/>
            <a:ext cx="2449207" cy="16650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400" dirty="0" smtClean="0"/>
              <a:t>Modelo de </a:t>
            </a:r>
            <a:r>
              <a:rPr lang="es-EC" sz="1400" dirty="0" err="1" smtClean="0"/>
              <a:t>Pseudo</a:t>
            </a:r>
            <a:r>
              <a:rPr lang="es-EC" sz="1400" dirty="0" smtClean="0"/>
              <a:t> Segundo Orden por Ho y </a:t>
            </a:r>
            <a:r>
              <a:rPr lang="es-EC" sz="1400" dirty="0" err="1" smtClean="0"/>
              <a:t>McKay</a:t>
            </a:r>
            <a:r>
              <a:rPr lang="es-EC" sz="1400" dirty="0" smtClean="0"/>
              <a:t> (1999)</a:t>
            </a:r>
          </a:p>
          <a:p>
            <a:endParaRPr lang="es-EC" sz="1400" dirty="0"/>
          </a:p>
          <a:p>
            <a:endParaRPr lang="es-EC" sz="1400" dirty="0"/>
          </a:p>
        </p:txBody>
      </p:sp>
      <p:pic>
        <p:nvPicPr>
          <p:cNvPr id="21" name="Imagen 20"/>
          <p:cNvPicPr>
            <a:picLocks noChangeAspect="1"/>
          </p:cNvPicPr>
          <p:nvPr/>
        </p:nvPicPr>
        <p:blipFill>
          <a:blip r:embed="rId16"/>
          <a:stretch>
            <a:fillRect/>
          </a:stretch>
        </p:blipFill>
        <p:spPr>
          <a:xfrm>
            <a:off x="7494306" y="4376616"/>
            <a:ext cx="2019048" cy="685714"/>
          </a:xfrm>
          <a:prstGeom prst="rect">
            <a:avLst/>
          </a:prstGeom>
        </p:spPr>
      </p:pic>
    </p:spTree>
    <p:extLst>
      <p:ext uri="{BB962C8B-B14F-4D97-AF65-F5344CB8AC3E}">
        <p14:creationId xmlns:p14="http://schemas.microsoft.com/office/powerpoint/2010/main" val="952968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A821A86-CBF4-4C31-A641-996438FAE505}"/>
              </a:ext>
            </a:extLst>
          </p:cNvPr>
          <p:cNvSpPr txBox="1"/>
          <p:nvPr/>
        </p:nvSpPr>
        <p:spPr>
          <a:xfrm>
            <a:off x="8503831" y="58393"/>
            <a:ext cx="345638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MATERIALES Y METODOS</a:t>
            </a:r>
            <a:endParaRPr lang="es-EC" sz="2400" dirty="0">
              <a:solidFill>
                <a:schemeClr val="tx1"/>
              </a:solidFill>
            </a:endParaRPr>
          </a:p>
        </p:txBody>
      </p:sp>
      <p:sp>
        <p:nvSpPr>
          <p:cNvPr id="4" name="CuadroTexto 3">
            <a:extLst>
              <a:ext uri="{FF2B5EF4-FFF2-40B4-BE49-F238E27FC236}">
                <a16:creationId xmlns:a16="http://schemas.microsoft.com/office/drawing/2014/main" xmlns="" id="{1A821A86-CBF4-4C31-A641-996438FAE505}"/>
              </a:ext>
            </a:extLst>
          </p:cNvPr>
          <p:cNvSpPr txBox="1"/>
          <p:nvPr/>
        </p:nvSpPr>
        <p:spPr>
          <a:xfrm>
            <a:off x="0" y="520058"/>
            <a:ext cx="9790015" cy="523220"/>
          </a:xfrm>
          <a:prstGeom prst="rect">
            <a:avLst/>
          </a:prstGeom>
          <a:noFill/>
        </p:spPr>
        <p:txBody>
          <a:bodyPr wrap="square" rtlCol="0">
            <a:spAutoFit/>
          </a:bodyPr>
          <a:lstStyle>
            <a:defPPr>
              <a:defRPr lang="es-ES"/>
            </a:defPPr>
            <a:lvl1pPr algn="ctr">
              <a:defRPr sz="2800" b="1">
                <a:solidFill>
                  <a:srgbClr val="FF0000"/>
                </a:solidFill>
              </a:defRPr>
            </a:lvl1pPr>
          </a:lstStyle>
          <a:p>
            <a:r>
              <a:rPr lang="es-EC" dirty="0" smtClean="0">
                <a:solidFill>
                  <a:schemeClr val="tx1"/>
                </a:solidFill>
              </a:rPr>
              <a:t>Ensayo de inmovilización de cadmio en columnas de lecho fijo</a:t>
            </a:r>
            <a:endParaRPr lang="es-EC" dirty="0">
              <a:solidFill>
                <a:schemeClr val="tx1"/>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139" y="1504943"/>
            <a:ext cx="2898535" cy="4136004"/>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1765858685"/>
              </p:ext>
            </p:extLst>
          </p:nvPr>
        </p:nvGraphicFramePr>
        <p:xfrm>
          <a:off x="5610754" y="1231842"/>
          <a:ext cx="5966460" cy="1097280"/>
        </p:xfrm>
        <a:graphic>
          <a:graphicData uri="http://schemas.openxmlformats.org/drawingml/2006/table">
            <a:tbl>
              <a:tblPr firstRow="1" firstCol="1" bandRow="1"/>
              <a:tblGrid>
                <a:gridCol w="1988820"/>
                <a:gridCol w="1988820"/>
                <a:gridCol w="1988820"/>
              </a:tblGrid>
              <a:tr h="0">
                <a:tc>
                  <a:txBody>
                    <a:bodyPr/>
                    <a:lstStyle/>
                    <a:p>
                      <a:pPr indent="-6350" algn="ctr">
                        <a:lnSpc>
                          <a:spcPct val="15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Tipo de </a:t>
                      </a:r>
                      <a:r>
                        <a:rPr lang="es-E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Nanopartícula</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0" algn="ctr">
                        <a:lnSpc>
                          <a:spcPct val="15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Tratamiento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0" algn="ctr">
                        <a:lnSpc>
                          <a:spcPct val="15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Volumen (mL)</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rowSpan="3">
                  <a:txBody>
                    <a:bodyPr/>
                    <a:lstStyle/>
                    <a:p>
                      <a:pPr indent="-6350" algn="ctr">
                        <a:lnSpc>
                          <a:spcPct val="15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6350" algn="ctr">
                        <a:lnSpc>
                          <a:spcPct val="15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Fe/FeS</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0" algn="ctr">
                        <a:lnSpc>
                          <a:spcPct val="15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0" algn="ctr">
                        <a:lnSpc>
                          <a:spcPct val="15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s-EC"/>
                    </a:p>
                  </a:txBody>
                  <a:tcPr/>
                </a:tc>
                <a:tc>
                  <a:txBody>
                    <a:bodyPr/>
                    <a:lstStyle/>
                    <a:p>
                      <a:pPr indent="-6350" algn="ctr">
                        <a:lnSpc>
                          <a:spcPct val="15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V2</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0" algn="ctr">
                        <a:lnSpc>
                          <a:spcPct val="15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s-EC"/>
                    </a:p>
                  </a:txBody>
                  <a:tcPr/>
                </a:tc>
                <a:tc>
                  <a:txBody>
                    <a:bodyPr/>
                    <a:lstStyle/>
                    <a:p>
                      <a:pPr indent="-6350" algn="ctr">
                        <a:lnSpc>
                          <a:spcPct val="15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V3</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0" algn="ctr">
                        <a:lnSpc>
                          <a:spcPct val="15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Rectángulo 8"/>
          <p:cNvSpPr/>
          <p:nvPr/>
        </p:nvSpPr>
        <p:spPr>
          <a:xfrm>
            <a:off x="2898686" y="2088172"/>
            <a:ext cx="1681472" cy="400269"/>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b="1" dirty="0" smtClean="0"/>
              <a:t>25 g de suelo</a:t>
            </a:r>
            <a:endParaRPr lang="es-EC" sz="1600" b="1" dirty="0"/>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5472" y="2693022"/>
            <a:ext cx="1679320" cy="2239093"/>
          </a:xfrm>
          <a:prstGeom prst="rect">
            <a:avLst/>
          </a:prstGeom>
        </p:spPr>
      </p:pic>
      <p:sp>
        <p:nvSpPr>
          <p:cNvPr id="11" name="Rectángulo 10"/>
          <p:cNvSpPr/>
          <p:nvPr/>
        </p:nvSpPr>
        <p:spPr>
          <a:xfrm>
            <a:off x="3403320" y="5136696"/>
            <a:ext cx="1681472" cy="400269"/>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b="1" dirty="0" smtClean="0"/>
              <a:t>Saturación 30 </a:t>
            </a:r>
            <a:r>
              <a:rPr lang="es-EC" sz="1600" b="1" dirty="0" err="1" smtClean="0"/>
              <a:t>mL</a:t>
            </a:r>
            <a:r>
              <a:rPr lang="es-EC" sz="1600" b="1" dirty="0" smtClean="0"/>
              <a:t> de agua</a:t>
            </a:r>
            <a:endParaRPr lang="es-EC" sz="1600" b="1" dirty="0"/>
          </a:p>
        </p:txBody>
      </p:sp>
      <p:sp>
        <p:nvSpPr>
          <p:cNvPr id="12" name="Flecha derecha 11"/>
          <p:cNvSpPr/>
          <p:nvPr/>
        </p:nvSpPr>
        <p:spPr>
          <a:xfrm>
            <a:off x="5317590" y="4119225"/>
            <a:ext cx="813732" cy="450760"/>
          </a:xfrm>
          <a:prstGeom prst="rightArrow">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descr="C:\Users\DELL\Downloads\WhatsApp Image 2021-08-15 at 22.07.00.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0318" y="3119100"/>
            <a:ext cx="2139994" cy="2451009"/>
          </a:xfrm>
          <a:prstGeom prst="rect">
            <a:avLst/>
          </a:prstGeom>
          <a:noFill/>
          <a:ln>
            <a:noFill/>
          </a:ln>
        </p:spPr>
      </p:pic>
      <p:pic>
        <p:nvPicPr>
          <p:cNvPr id="14" name="Imagen 13" descr="D:\DANIELA FERNANDA\TESIS\imagenes\20210316_131824.jpg"/>
          <p:cNvPicPr/>
          <p:nvPr/>
        </p:nvPicPr>
        <p:blipFill rotWithShape="1">
          <a:blip r:embed="rId5" cstate="print">
            <a:extLst>
              <a:ext uri="{28A0092B-C50C-407E-A947-70E740481C1C}">
                <a14:useLocalDpi xmlns:a14="http://schemas.microsoft.com/office/drawing/2010/main" val="0"/>
              </a:ext>
            </a:extLst>
          </a:blip>
          <a:srcRect b="24477"/>
          <a:stretch/>
        </p:blipFill>
        <p:spPr bwMode="auto">
          <a:xfrm>
            <a:off x="8783923" y="3122578"/>
            <a:ext cx="2012184" cy="2451009"/>
          </a:xfrm>
          <a:prstGeom prst="rect">
            <a:avLst/>
          </a:prstGeom>
          <a:noFill/>
          <a:ln>
            <a:noFill/>
          </a:ln>
          <a:extLst>
            <a:ext uri="{53640926-AAD7-44D8-BBD7-CCE9431645EC}">
              <a14:shadowObscured xmlns:a14="http://schemas.microsoft.com/office/drawing/2010/main"/>
            </a:ext>
          </a:extLst>
        </p:spPr>
      </p:pic>
      <p:sp>
        <p:nvSpPr>
          <p:cNvPr id="15" name="Rectángulo 14"/>
          <p:cNvSpPr/>
          <p:nvPr/>
        </p:nvSpPr>
        <p:spPr>
          <a:xfrm>
            <a:off x="7360315" y="5752735"/>
            <a:ext cx="1681472" cy="400269"/>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b="1" dirty="0" smtClean="0"/>
              <a:t>Reposo 24h</a:t>
            </a:r>
            <a:endParaRPr lang="es-EC" sz="1600" b="1" dirty="0"/>
          </a:p>
        </p:txBody>
      </p:sp>
      <p:sp>
        <p:nvSpPr>
          <p:cNvPr id="16" name="Rectángulo 15"/>
          <p:cNvSpPr/>
          <p:nvPr/>
        </p:nvSpPr>
        <p:spPr>
          <a:xfrm>
            <a:off x="6519578" y="2536205"/>
            <a:ext cx="4453222" cy="40026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Ensayo Control: 30 </a:t>
            </a:r>
            <a:r>
              <a:rPr lang="es-EC" sz="1600" dirty="0" err="1" smtClean="0"/>
              <a:t>mL</a:t>
            </a:r>
            <a:r>
              <a:rPr lang="es-EC" sz="1600" dirty="0" smtClean="0"/>
              <a:t> Cal agrícola (CaCO</a:t>
            </a:r>
            <a:r>
              <a:rPr lang="es-EC" sz="1600" baseline="-25000" dirty="0" smtClean="0"/>
              <a:t>3</a:t>
            </a:r>
            <a:r>
              <a:rPr lang="es-EC" sz="1600" dirty="0" smtClean="0"/>
              <a:t>) 2%</a:t>
            </a:r>
            <a:endParaRPr lang="es-EC" sz="1600" dirty="0"/>
          </a:p>
        </p:txBody>
      </p:sp>
    </p:spTree>
    <p:extLst>
      <p:ext uri="{BB962C8B-B14F-4D97-AF65-F5344CB8AC3E}">
        <p14:creationId xmlns:p14="http://schemas.microsoft.com/office/powerpoint/2010/main" val="38595236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Explosión 2 31"/>
          <p:cNvSpPr/>
          <p:nvPr/>
        </p:nvSpPr>
        <p:spPr>
          <a:xfrm rot="1031916">
            <a:off x="7354475" y="3234658"/>
            <a:ext cx="626518" cy="496768"/>
          </a:xfrm>
          <a:prstGeom prst="irregularSeal2">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Rectángulo 28"/>
          <p:cNvSpPr/>
          <p:nvPr/>
        </p:nvSpPr>
        <p:spPr>
          <a:xfrm>
            <a:off x="6879102" y="1751527"/>
            <a:ext cx="4304713" cy="329593"/>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3" name="CuadroTexto 2">
            <a:extLst>
              <a:ext uri="{FF2B5EF4-FFF2-40B4-BE49-F238E27FC236}">
                <a16:creationId xmlns:a16="http://schemas.microsoft.com/office/drawing/2014/main" xmlns="" id="{1A821A86-CBF4-4C31-A641-996438FAE505}"/>
              </a:ext>
            </a:extLst>
          </p:cNvPr>
          <p:cNvSpPr txBox="1"/>
          <p:nvPr/>
        </p:nvSpPr>
        <p:spPr>
          <a:xfrm>
            <a:off x="7856113" y="58393"/>
            <a:ext cx="4104102"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RESULTADOS Y DISCUSION</a:t>
            </a:r>
            <a:endParaRPr lang="es-EC" sz="2400" dirty="0">
              <a:solidFill>
                <a:schemeClr val="tx1"/>
              </a:solidFill>
            </a:endParaRPr>
          </a:p>
        </p:txBody>
      </p:sp>
      <p:sp>
        <p:nvSpPr>
          <p:cNvPr id="4" name="CuadroTexto 3">
            <a:extLst>
              <a:ext uri="{FF2B5EF4-FFF2-40B4-BE49-F238E27FC236}">
                <a16:creationId xmlns:a16="http://schemas.microsoft.com/office/drawing/2014/main" xmlns="" id="{1A821A86-CBF4-4C31-A641-996438FAE505}"/>
              </a:ext>
            </a:extLst>
          </p:cNvPr>
          <p:cNvSpPr txBox="1"/>
          <p:nvPr/>
        </p:nvSpPr>
        <p:spPr>
          <a:xfrm>
            <a:off x="118149" y="520058"/>
            <a:ext cx="9790015"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Caracterización físico química del suelo</a:t>
            </a:r>
            <a:endParaRPr lang="es-EC" dirty="0">
              <a:solidFill>
                <a:schemeClr val="tx1"/>
              </a:solidFill>
            </a:endParaRPr>
          </a:p>
        </p:txBody>
      </p:sp>
      <p:pic>
        <p:nvPicPr>
          <p:cNvPr id="7" name="Imagen 6"/>
          <p:cNvPicPr>
            <a:picLocks noChangeAspect="1"/>
          </p:cNvPicPr>
          <p:nvPr/>
        </p:nvPicPr>
        <p:blipFill>
          <a:blip r:embed="rId2"/>
          <a:stretch>
            <a:fillRect/>
          </a:stretch>
        </p:blipFill>
        <p:spPr>
          <a:xfrm>
            <a:off x="48701" y="1265022"/>
            <a:ext cx="3190450" cy="2148279"/>
          </a:xfrm>
          <a:prstGeom prst="rect">
            <a:avLst/>
          </a:prstGeom>
        </p:spPr>
      </p:pic>
      <p:graphicFrame>
        <p:nvGraphicFramePr>
          <p:cNvPr id="10" name="Tabla 9"/>
          <p:cNvGraphicFramePr>
            <a:graphicFrameLocks noGrp="1"/>
          </p:cNvGraphicFramePr>
          <p:nvPr>
            <p:extLst>
              <p:ext uri="{D42A27DB-BD31-4B8C-83A1-F6EECF244321}">
                <p14:modId xmlns:p14="http://schemas.microsoft.com/office/powerpoint/2010/main" val="2091979533"/>
              </p:ext>
            </p:extLst>
          </p:nvPr>
        </p:nvGraphicFramePr>
        <p:xfrm>
          <a:off x="7052972" y="1263954"/>
          <a:ext cx="3695211" cy="1581028"/>
        </p:xfrm>
        <a:graphic>
          <a:graphicData uri="http://schemas.openxmlformats.org/drawingml/2006/table">
            <a:tbl>
              <a:tblPr firstRow="1" firstCol="1" bandRow="1"/>
              <a:tblGrid>
                <a:gridCol w="1969821"/>
                <a:gridCol w="862695"/>
                <a:gridCol w="862695"/>
              </a:tblGrid>
              <a:tr h="395257">
                <a:tc>
                  <a:txBody>
                    <a:bodyPr/>
                    <a:lstStyle/>
                    <a:p>
                      <a:pPr indent="-6350" algn="ctr">
                        <a:lnSpc>
                          <a:spcPct val="196000"/>
                        </a:lnSpc>
                        <a:spcAft>
                          <a:spcPts val="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Parámetros </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0" algn="ctr">
                        <a:lnSpc>
                          <a:spcPct val="196000"/>
                        </a:lnSpc>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S001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0" algn="ctr">
                        <a:lnSpc>
                          <a:spcPct val="196000"/>
                        </a:lnSpc>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S002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257">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Densidad aparente húmeda</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1,32 g/cm</a:t>
                      </a:r>
                      <a:r>
                        <a:rPr lang="es-EC" sz="11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1,29 g/cm</a:t>
                      </a:r>
                      <a:r>
                        <a:rPr lang="es-EC" sz="11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395257">
                <a:tc>
                  <a:txBody>
                    <a:bodyPr/>
                    <a:lstStyle/>
                    <a:p>
                      <a:pPr indent="-6350" algn="ctr">
                        <a:lnSpc>
                          <a:spcPct val="196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Densidad real</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2,78 g/cm</a:t>
                      </a:r>
                      <a:r>
                        <a:rPr lang="es-EC" sz="11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2,75 g/cm</a:t>
                      </a:r>
                      <a:r>
                        <a:rPr lang="es-EC" sz="11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r>
              <a:tr h="395257">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Porosidad</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6350" algn="ctr">
                        <a:lnSpc>
                          <a:spcPct val="196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52,51%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6350" algn="ctr">
                        <a:lnSpc>
                          <a:spcPct val="196000"/>
                        </a:lnSpc>
                        <a:spcAft>
                          <a:spcPts val="0"/>
                        </a:spcAft>
                      </a:pPr>
                      <a:r>
                        <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53,09%</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3577532141"/>
              </p:ext>
            </p:extLst>
          </p:nvPr>
        </p:nvGraphicFramePr>
        <p:xfrm>
          <a:off x="6543567" y="3018904"/>
          <a:ext cx="5219700" cy="2956941"/>
        </p:xfrm>
        <a:graphic>
          <a:graphicData uri="http://schemas.openxmlformats.org/drawingml/2006/table">
            <a:tbl>
              <a:tblPr firstRow="1" firstCol="1" bandRow="1"/>
              <a:tblGrid>
                <a:gridCol w="2349500"/>
                <a:gridCol w="1333500"/>
                <a:gridCol w="1536700"/>
              </a:tblGrid>
              <a:tr h="0">
                <a:tc>
                  <a:txBody>
                    <a:bodyPr/>
                    <a:lstStyle/>
                    <a:p>
                      <a:pPr indent="-6350" algn="ctr">
                        <a:lnSpc>
                          <a:spcPct val="196000"/>
                        </a:lnSpc>
                        <a:spcAft>
                          <a:spcPts val="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Parámetros </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0" algn="ctr">
                        <a:lnSpc>
                          <a:spcPct val="196000"/>
                        </a:lnSpc>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S001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0" algn="ctr">
                        <a:lnSpc>
                          <a:spcPct val="196000"/>
                        </a:lnSpc>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S002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indent="-6350" algn="ctr">
                        <a:lnSpc>
                          <a:spcPct val="196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6350" algn="ctr">
                        <a:lnSpc>
                          <a:spcPct val="196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6,33</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 Orgánica</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r>
              <a:tr h="190500">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CIC</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meq/100g suelo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6350" algn="ctr">
                        <a:lnSpc>
                          <a:spcPct val="196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 </a:t>
                      </a:r>
                      <a:r>
                        <a:rPr lang="es-EC"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meq</a:t>
                      </a: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/100g suelo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r>
              <a:tr h="190500">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 (total)</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355 mg/kg</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340 mg/kg</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r>
              <a:tr h="190500">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 (total)</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10853 mg/kg</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11019 mg/kg</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r>
              <a:tr h="190500">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Cd (total)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2,32 mg/kg</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2,17 mg/kg</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r>
              <a:tr h="190500">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Sulfatos (SO</a:t>
                      </a:r>
                      <a:r>
                        <a:rPr lang="es-EC" sz="11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₄</a:t>
                      </a: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²-)</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4,63 mg/L</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3,98 mg/L</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r>
              <a:tr h="190500">
                <a:tc>
                  <a:txBody>
                    <a:bodyPr/>
                    <a:lstStyle/>
                    <a:p>
                      <a:pPr indent="-6350" algn="ctr">
                        <a:lnSpc>
                          <a:spcPct val="196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Bicarbonatos (HCO</a:t>
                      </a:r>
                      <a:r>
                        <a:rPr lang="es-EC" sz="11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s-EC" sz="11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6350" algn="ctr">
                        <a:lnSpc>
                          <a:spcPct val="196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4,33 meq/L</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6350" algn="ctr">
                        <a:lnSpc>
                          <a:spcPct val="196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3,66 </a:t>
                      </a:r>
                      <a:r>
                        <a:rPr lang="es-EC"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meq</a:t>
                      </a: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12" name="Imagen 11"/>
          <p:cNvPicPr>
            <a:picLocks noChangeAspect="1"/>
          </p:cNvPicPr>
          <p:nvPr/>
        </p:nvPicPr>
        <p:blipFill>
          <a:blip r:embed="rId3"/>
          <a:stretch>
            <a:fillRect/>
          </a:stretch>
        </p:blipFill>
        <p:spPr>
          <a:xfrm>
            <a:off x="187571" y="3483043"/>
            <a:ext cx="2912710" cy="2845364"/>
          </a:xfrm>
          <a:prstGeom prst="rect">
            <a:avLst/>
          </a:prstGeom>
        </p:spPr>
      </p:pic>
      <p:grpSp>
        <p:nvGrpSpPr>
          <p:cNvPr id="13" name="Grupo 12"/>
          <p:cNvGrpSpPr/>
          <p:nvPr/>
        </p:nvGrpSpPr>
        <p:grpSpPr>
          <a:xfrm>
            <a:off x="3461741" y="1214459"/>
            <a:ext cx="2585513" cy="1039082"/>
            <a:chOff x="4783539" y="4494077"/>
            <a:chExt cx="3196446" cy="1253336"/>
          </a:xfrm>
        </p:grpSpPr>
        <p:sp>
          <p:nvSpPr>
            <p:cNvPr id="14" name="Rectángulo 13"/>
            <p:cNvSpPr/>
            <p:nvPr/>
          </p:nvSpPr>
          <p:spPr>
            <a:xfrm>
              <a:off x="4783539" y="4494077"/>
              <a:ext cx="781232" cy="422595"/>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400" dirty="0" smtClean="0">
                  <a:sym typeface="Symbol" panose="05050102010706020507" pitchFamily="18" charset="2"/>
                </a:rPr>
                <a:t>S001 </a:t>
              </a:r>
              <a:endParaRPr lang="en-US" sz="1400" dirty="0"/>
            </a:p>
          </p:txBody>
        </p:sp>
        <p:sp>
          <p:nvSpPr>
            <p:cNvPr id="15" name="Rectángulo 14"/>
            <p:cNvSpPr/>
            <p:nvPr/>
          </p:nvSpPr>
          <p:spPr>
            <a:xfrm>
              <a:off x="5969722" y="4677767"/>
              <a:ext cx="2010263" cy="628376"/>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400" dirty="0" smtClean="0">
                  <a:sym typeface="Symbol" panose="05050102010706020507" pitchFamily="18" charset="2"/>
                </a:rPr>
                <a:t>Clase textural arcillosa</a:t>
              </a:r>
              <a:endParaRPr lang="en-US" sz="1400" dirty="0"/>
            </a:p>
          </p:txBody>
        </p:sp>
        <p:sp>
          <p:nvSpPr>
            <p:cNvPr id="16" name="Rectángulo 15"/>
            <p:cNvSpPr/>
            <p:nvPr/>
          </p:nvSpPr>
          <p:spPr>
            <a:xfrm>
              <a:off x="4783539" y="5324818"/>
              <a:ext cx="781232" cy="422595"/>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400" dirty="0" smtClean="0">
                  <a:sym typeface="Symbol" panose="05050102010706020507" pitchFamily="18" charset="2"/>
                </a:rPr>
                <a:t>S002 </a:t>
              </a:r>
              <a:endParaRPr lang="en-US" sz="1400" dirty="0"/>
            </a:p>
          </p:txBody>
        </p:sp>
        <p:cxnSp>
          <p:nvCxnSpPr>
            <p:cNvPr id="18" name="Conector recto de flecha 17"/>
            <p:cNvCxnSpPr>
              <a:stCxn id="14" idx="3"/>
              <a:endCxn id="15" idx="1"/>
            </p:cNvCxnSpPr>
            <p:nvPr/>
          </p:nvCxnSpPr>
          <p:spPr>
            <a:xfrm>
              <a:off x="5564771" y="4705375"/>
              <a:ext cx="404951" cy="286581"/>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9" name="Conector recto de flecha 18"/>
            <p:cNvCxnSpPr>
              <a:endCxn id="15" idx="1"/>
            </p:cNvCxnSpPr>
            <p:nvPr/>
          </p:nvCxnSpPr>
          <p:spPr>
            <a:xfrm flipV="1">
              <a:off x="5559602" y="4991956"/>
              <a:ext cx="410120" cy="54748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grpSp>
      <p:sp>
        <p:nvSpPr>
          <p:cNvPr id="21" name="Rectángulo 20"/>
          <p:cNvSpPr/>
          <p:nvPr/>
        </p:nvSpPr>
        <p:spPr>
          <a:xfrm>
            <a:off x="665064" y="2069736"/>
            <a:ext cx="487631" cy="35035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200" b="1" dirty="0" smtClean="0">
                <a:sym typeface="Symbol" panose="05050102010706020507" pitchFamily="18" charset="2"/>
              </a:rPr>
              <a:t>20% </a:t>
            </a:r>
            <a:endParaRPr lang="en-US" sz="1200" b="1" dirty="0"/>
          </a:p>
        </p:txBody>
      </p:sp>
      <p:sp>
        <p:nvSpPr>
          <p:cNvPr id="22" name="Rectángulo 21"/>
          <p:cNvSpPr/>
          <p:nvPr/>
        </p:nvSpPr>
        <p:spPr>
          <a:xfrm>
            <a:off x="1308806" y="2244913"/>
            <a:ext cx="487631" cy="35035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200" b="1" dirty="0" smtClean="0">
                <a:sym typeface="Symbol" panose="05050102010706020507" pitchFamily="18" charset="2"/>
              </a:rPr>
              <a:t>14% </a:t>
            </a:r>
            <a:endParaRPr lang="en-US" sz="1200" b="1" dirty="0"/>
          </a:p>
        </p:txBody>
      </p:sp>
      <p:sp>
        <p:nvSpPr>
          <p:cNvPr id="23" name="Rectángulo 22"/>
          <p:cNvSpPr/>
          <p:nvPr/>
        </p:nvSpPr>
        <p:spPr>
          <a:xfrm>
            <a:off x="1796437" y="1334764"/>
            <a:ext cx="487631" cy="35035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200" b="1" dirty="0" smtClean="0">
                <a:sym typeface="Symbol" panose="05050102010706020507" pitchFamily="18" charset="2"/>
              </a:rPr>
              <a:t>80% </a:t>
            </a:r>
            <a:endParaRPr lang="en-US" sz="1200" b="1" dirty="0"/>
          </a:p>
        </p:txBody>
      </p:sp>
      <p:sp>
        <p:nvSpPr>
          <p:cNvPr id="24" name="Rectángulo 23"/>
          <p:cNvSpPr/>
          <p:nvPr/>
        </p:nvSpPr>
        <p:spPr>
          <a:xfrm>
            <a:off x="2519131" y="1159587"/>
            <a:ext cx="487631" cy="35035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200" b="1" dirty="0" smtClean="0">
                <a:sym typeface="Symbol" panose="05050102010706020507" pitchFamily="18" charset="2"/>
              </a:rPr>
              <a:t>86% </a:t>
            </a:r>
            <a:endParaRPr lang="en-US" sz="1200" b="1" dirty="0"/>
          </a:p>
        </p:txBody>
      </p:sp>
      <p:sp>
        <p:nvSpPr>
          <p:cNvPr id="28" name="Rectángulo 27"/>
          <p:cNvSpPr/>
          <p:nvPr/>
        </p:nvSpPr>
        <p:spPr>
          <a:xfrm>
            <a:off x="2157142" y="3422618"/>
            <a:ext cx="1932334" cy="65811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400" dirty="0" smtClean="0"/>
              <a:t>Buena aptitud agrícola (Varas, 2016)</a:t>
            </a:r>
            <a:endParaRPr lang="en-US" sz="1400" dirty="0"/>
          </a:p>
        </p:txBody>
      </p:sp>
      <p:sp>
        <p:nvSpPr>
          <p:cNvPr id="30" name="Flecha doblada hacia arriba 29"/>
          <p:cNvSpPr/>
          <p:nvPr/>
        </p:nvSpPr>
        <p:spPr>
          <a:xfrm rot="10800000">
            <a:off x="5253058" y="1981063"/>
            <a:ext cx="1626044" cy="230112"/>
          </a:xfrm>
          <a:prstGeom prst="bentUp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Rectángulo 30"/>
          <p:cNvSpPr/>
          <p:nvPr/>
        </p:nvSpPr>
        <p:spPr>
          <a:xfrm>
            <a:off x="4280420" y="2332779"/>
            <a:ext cx="1945276" cy="70595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400" dirty="0" smtClean="0">
                <a:sym typeface="Symbol" panose="05050102010706020507" pitchFamily="18" charset="2"/>
              </a:rPr>
              <a:t>&gt;1,47 g/cm</a:t>
            </a:r>
            <a:r>
              <a:rPr lang="es-EC" sz="1400" baseline="30000" dirty="0" smtClean="0">
                <a:sym typeface="Symbol" panose="05050102010706020507" pitchFamily="18" charset="2"/>
              </a:rPr>
              <a:t>3 </a:t>
            </a:r>
            <a:r>
              <a:rPr lang="es-EC" sz="1400" dirty="0" smtClean="0">
                <a:sym typeface="Symbol" panose="05050102010706020507" pitchFamily="18" charset="2"/>
              </a:rPr>
              <a:t>produce afectaciones (</a:t>
            </a:r>
            <a:r>
              <a:rPr lang="es-EC" sz="1400" dirty="0" err="1" smtClean="0">
                <a:sym typeface="Symbol" panose="05050102010706020507" pitchFamily="18" charset="2"/>
              </a:rPr>
              <a:t>Luters</a:t>
            </a:r>
            <a:r>
              <a:rPr lang="es-EC" sz="1400" dirty="0" smtClean="0">
                <a:sym typeface="Symbol" panose="05050102010706020507" pitchFamily="18" charset="2"/>
              </a:rPr>
              <a:t> &amp; Salazar, 2000) </a:t>
            </a:r>
            <a:endParaRPr lang="en-US" sz="1400" dirty="0"/>
          </a:p>
        </p:txBody>
      </p:sp>
      <p:sp>
        <p:nvSpPr>
          <p:cNvPr id="34" name="Rectángulo 33"/>
          <p:cNvSpPr/>
          <p:nvPr/>
        </p:nvSpPr>
        <p:spPr>
          <a:xfrm>
            <a:off x="4261594" y="4209676"/>
            <a:ext cx="1945276" cy="105997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400" dirty="0" smtClean="0">
                <a:sym typeface="Symbol" panose="05050102010706020507" pitchFamily="18" charset="2"/>
              </a:rPr>
              <a:t>Provoca que las raíces de las plantas aumenten la solubilidad y absorción del metal</a:t>
            </a:r>
            <a:endParaRPr lang="en-US" sz="1400" dirty="0"/>
          </a:p>
        </p:txBody>
      </p:sp>
      <p:pic>
        <p:nvPicPr>
          <p:cNvPr id="37" name="Imagen 36"/>
          <p:cNvPicPr>
            <a:picLocks noChangeAspect="1"/>
          </p:cNvPicPr>
          <p:nvPr/>
        </p:nvPicPr>
        <p:blipFill>
          <a:blip r:embed="rId4"/>
          <a:stretch>
            <a:fillRect/>
          </a:stretch>
        </p:blipFill>
        <p:spPr>
          <a:xfrm>
            <a:off x="6288552" y="3613097"/>
            <a:ext cx="590550" cy="2253131"/>
          </a:xfrm>
          <a:prstGeom prst="rect">
            <a:avLst/>
          </a:prstGeom>
        </p:spPr>
      </p:pic>
      <p:sp>
        <p:nvSpPr>
          <p:cNvPr id="38" name="Flecha doblada hacia arriba 37"/>
          <p:cNvSpPr/>
          <p:nvPr/>
        </p:nvSpPr>
        <p:spPr>
          <a:xfrm rot="10800000">
            <a:off x="5412674" y="3430669"/>
            <a:ext cx="1626044" cy="585591"/>
          </a:xfrm>
          <a:prstGeom prst="bentUp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672660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A821A86-CBF4-4C31-A641-996438FAE505}"/>
              </a:ext>
            </a:extLst>
          </p:cNvPr>
          <p:cNvSpPr txBox="1"/>
          <p:nvPr/>
        </p:nvSpPr>
        <p:spPr>
          <a:xfrm>
            <a:off x="7898316" y="114664"/>
            <a:ext cx="4104102"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RESULTADOS Y DISCUSION</a:t>
            </a:r>
            <a:endParaRPr lang="es-EC" sz="2400" dirty="0">
              <a:solidFill>
                <a:schemeClr val="tx1"/>
              </a:solidFill>
            </a:endParaRPr>
          </a:p>
        </p:txBody>
      </p:sp>
      <p:pic>
        <p:nvPicPr>
          <p:cNvPr id="6" name="Imagen 5"/>
          <p:cNvPicPr>
            <a:picLocks noChangeAspect="1"/>
          </p:cNvPicPr>
          <p:nvPr/>
        </p:nvPicPr>
        <p:blipFill>
          <a:blip r:embed="rId2"/>
          <a:stretch>
            <a:fillRect/>
          </a:stretch>
        </p:blipFill>
        <p:spPr>
          <a:xfrm>
            <a:off x="818107" y="1009239"/>
            <a:ext cx="7080209" cy="2293618"/>
          </a:xfrm>
          <a:prstGeom prst="rect">
            <a:avLst/>
          </a:prstGeom>
        </p:spPr>
      </p:pic>
      <p:pic>
        <p:nvPicPr>
          <p:cNvPr id="7" name="Imagen 6"/>
          <p:cNvPicPr>
            <a:picLocks noChangeAspect="1"/>
          </p:cNvPicPr>
          <p:nvPr/>
        </p:nvPicPr>
        <p:blipFill>
          <a:blip r:embed="rId3"/>
          <a:stretch>
            <a:fillRect/>
          </a:stretch>
        </p:blipFill>
        <p:spPr>
          <a:xfrm>
            <a:off x="583868" y="3302857"/>
            <a:ext cx="4806789" cy="3294664"/>
          </a:xfrm>
          <a:prstGeom prst="rect">
            <a:avLst/>
          </a:prstGeom>
        </p:spPr>
      </p:pic>
      <p:sp>
        <p:nvSpPr>
          <p:cNvPr id="8" name="Rectángulo 7"/>
          <p:cNvSpPr/>
          <p:nvPr/>
        </p:nvSpPr>
        <p:spPr>
          <a:xfrm>
            <a:off x="446639" y="2933525"/>
            <a:ext cx="5515869" cy="369332"/>
          </a:xfrm>
          <a:prstGeom prst="rect">
            <a:avLst/>
          </a:prstGeom>
        </p:spPr>
        <p:txBody>
          <a:bodyPr wrap="none">
            <a:spAutoFit/>
          </a:bodyPr>
          <a:lstStyle/>
          <a:p>
            <a:pPr algn="ctr">
              <a:spcAft>
                <a:spcPts val="1000"/>
              </a:spcAft>
            </a:pPr>
            <a:r>
              <a:rPr lang="es-EC" dirty="0">
                <a:ea typeface="Calibri" panose="020F0502020204030204" pitchFamily="34" charset="0"/>
                <a:cs typeface="Times New Roman" panose="02020603050405020304" pitchFamily="18" charset="0"/>
              </a:rPr>
              <a:t>Concentración de cadmio inicial presente en S001 y S002</a:t>
            </a:r>
            <a:endParaRPr lang="es-EC" sz="1600" dirty="0">
              <a:effectLst/>
              <a:ea typeface="Calibri" panose="020F0502020204030204" pitchFamily="34" charset="0"/>
              <a:cs typeface="Times New Roman" panose="02020603050405020304" pitchFamily="18" charset="0"/>
            </a:endParaRPr>
          </a:p>
        </p:txBody>
      </p:sp>
      <p:sp>
        <p:nvSpPr>
          <p:cNvPr id="9" name="Rectángulo 8"/>
          <p:cNvSpPr/>
          <p:nvPr/>
        </p:nvSpPr>
        <p:spPr>
          <a:xfrm>
            <a:off x="446639" y="748760"/>
            <a:ext cx="2389991" cy="520957"/>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400" b="1" dirty="0" smtClean="0">
                <a:sym typeface="Symbol" panose="05050102010706020507" pitchFamily="18" charset="2"/>
              </a:rPr>
              <a:t>Método de extracción secuencial de </a:t>
            </a:r>
            <a:r>
              <a:rPr lang="es-EC" sz="1400" b="1" dirty="0" err="1" smtClean="0">
                <a:sym typeface="Symbol" panose="05050102010706020507" pitchFamily="18" charset="2"/>
              </a:rPr>
              <a:t>Tessier</a:t>
            </a:r>
            <a:endParaRPr lang="en-US" sz="1400" b="1" dirty="0"/>
          </a:p>
        </p:txBody>
      </p:sp>
      <p:grpSp>
        <p:nvGrpSpPr>
          <p:cNvPr id="10" name="Grupo 9"/>
          <p:cNvGrpSpPr/>
          <p:nvPr/>
        </p:nvGrpSpPr>
        <p:grpSpPr>
          <a:xfrm>
            <a:off x="8836195" y="1504953"/>
            <a:ext cx="2783620" cy="1302189"/>
            <a:chOff x="8473113" y="3154879"/>
            <a:chExt cx="3024566" cy="1523077"/>
          </a:xfrm>
        </p:grpSpPr>
        <p:sp>
          <p:nvSpPr>
            <p:cNvPr id="11" name="Proceso 10"/>
            <p:cNvSpPr/>
            <p:nvPr/>
          </p:nvSpPr>
          <p:spPr>
            <a:xfrm>
              <a:off x="8476802" y="3154879"/>
              <a:ext cx="2848693" cy="354352"/>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Criterios de calidad del suelo</a:t>
              </a:r>
              <a:endParaRPr lang="en-US" sz="1600" dirty="0"/>
            </a:p>
          </p:txBody>
        </p:sp>
        <p:sp>
          <p:nvSpPr>
            <p:cNvPr id="12" name="Proceso 11"/>
            <p:cNvSpPr/>
            <p:nvPr/>
          </p:nvSpPr>
          <p:spPr>
            <a:xfrm>
              <a:off x="8473113" y="3698840"/>
              <a:ext cx="2852383" cy="354352"/>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Límite máximo permisible</a:t>
              </a:r>
              <a:endParaRPr lang="en-US" sz="1600" dirty="0"/>
            </a:p>
          </p:txBody>
        </p:sp>
        <p:sp>
          <p:nvSpPr>
            <p:cNvPr id="13" name="Proceso 12"/>
            <p:cNvSpPr/>
            <p:nvPr/>
          </p:nvSpPr>
          <p:spPr>
            <a:xfrm>
              <a:off x="8752113" y="4323604"/>
              <a:ext cx="1151512" cy="354352"/>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b="1" dirty="0" smtClean="0"/>
                <a:t>Cadmio</a:t>
              </a:r>
              <a:endParaRPr lang="en-US" sz="1600" b="1" dirty="0"/>
            </a:p>
          </p:txBody>
        </p:sp>
        <p:sp>
          <p:nvSpPr>
            <p:cNvPr id="14" name="Proceso 13"/>
            <p:cNvSpPr/>
            <p:nvPr/>
          </p:nvSpPr>
          <p:spPr>
            <a:xfrm>
              <a:off x="10093831" y="4323604"/>
              <a:ext cx="1403848" cy="354352"/>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b="1" dirty="0"/>
                <a:t>0,50 mg/kg</a:t>
              </a:r>
              <a:endParaRPr lang="en-US" sz="1600" b="1" dirty="0"/>
            </a:p>
          </p:txBody>
        </p:sp>
        <p:cxnSp>
          <p:nvCxnSpPr>
            <p:cNvPr id="15" name="Conector angular 14"/>
            <p:cNvCxnSpPr>
              <a:stCxn id="12" idx="1"/>
              <a:endCxn id="13" idx="1"/>
            </p:cNvCxnSpPr>
            <p:nvPr/>
          </p:nvCxnSpPr>
          <p:spPr>
            <a:xfrm rot="10800000" flipH="1" flipV="1">
              <a:off x="8473113" y="3876016"/>
              <a:ext cx="279000" cy="624764"/>
            </a:xfrm>
            <a:prstGeom prst="bentConnector3">
              <a:avLst>
                <a:gd name="adj1" fmla="val -81935"/>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grpSp>
      <p:sp>
        <p:nvSpPr>
          <p:cNvPr id="16" name="Proceso 15"/>
          <p:cNvSpPr/>
          <p:nvPr/>
        </p:nvSpPr>
        <p:spPr>
          <a:xfrm>
            <a:off x="8836195" y="926016"/>
            <a:ext cx="2644121" cy="440794"/>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b="1" dirty="0" smtClean="0"/>
              <a:t>Acuerdo Ministerial 097 (Reforma al TULSMA)</a:t>
            </a:r>
            <a:endParaRPr lang="en-US" sz="1600" b="1" dirty="0"/>
          </a:p>
        </p:txBody>
      </p:sp>
      <p:pic>
        <p:nvPicPr>
          <p:cNvPr id="18" name="Imagen 17"/>
          <p:cNvPicPr>
            <a:picLocks noChangeAspect="1"/>
          </p:cNvPicPr>
          <p:nvPr/>
        </p:nvPicPr>
        <p:blipFill rotWithShape="1">
          <a:blip r:embed="rId4"/>
          <a:srcRect l="-2151" t="45562" r="2151" b="31503"/>
          <a:stretch/>
        </p:blipFill>
        <p:spPr>
          <a:xfrm>
            <a:off x="6771596" y="3638554"/>
            <a:ext cx="5230821" cy="689318"/>
          </a:xfrm>
          <a:prstGeom prst="rect">
            <a:avLst/>
          </a:prstGeom>
        </p:spPr>
      </p:pic>
      <p:pic>
        <p:nvPicPr>
          <p:cNvPr id="20" name="Imagen 19"/>
          <p:cNvPicPr>
            <a:picLocks noChangeAspect="1"/>
          </p:cNvPicPr>
          <p:nvPr/>
        </p:nvPicPr>
        <p:blipFill rotWithShape="1">
          <a:blip r:embed="rId4"/>
          <a:srcRect b="85936"/>
          <a:stretch/>
        </p:blipFill>
        <p:spPr>
          <a:xfrm>
            <a:off x="6771597" y="3096287"/>
            <a:ext cx="5230821" cy="422699"/>
          </a:xfrm>
          <a:prstGeom prst="rect">
            <a:avLst/>
          </a:prstGeom>
        </p:spPr>
      </p:pic>
      <p:pic>
        <p:nvPicPr>
          <p:cNvPr id="21" name="Imagen 20"/>
          <p:cNvPicPr>
            <a:picLocks noChangeAspect="1"/>
          </p:cNvPicPr>
          <p:nvPr/>
        </p:nvPicPr>
        <p:blipFill>
          <a:blip r:embed="rId5"/>
          <a:stretch>
            <a:fillRect/>
          </a:stretch>
        </p:blipFill>
        <p:spPr>
          <a:xfrm>
            <a:off x="6979340" y="3491491"/>
            <a:ext cx="757892" cy="936242"/>
          </a:xfrm>
          <a:prstGeom prst="rect">
            <a:avLst/>
          </a:prstGeom>
        </p:spPr>
      </p:pic>
      <p:sp>
        <p:nvSpPr>
          <p:cNvPr id="22" name="Proceso 21"/>
          <p:cNvSpPr/>
          <p:nvPr/>
        </p:nvSpPr>
        <p:spPr>
          <a:xfrm>
            <a:off x="5472674" y="3800656"/>
            <a:ext cx="1632394" cy="325502"/>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400" dirty="0" err="1" smtClean="0"/>
              <a:t>Oxihidróxidos</a:t>
            </a:r>
            <a:endParaRPr lang="en-US" sz="1400" dirty="0"/>
          </a:p>
        </p:txBody>
      </p:sp>
      <p:sp>
        <p:nvSpPr>
          <p:cNvPr id="23" name="Proceso 22"/>
          <p:cNvSpPr/>
          <p:nvPr/>
        </p:nvSpPr>
        <p:spPr>
          <a:xfrm>
            <a:off x="5527886" y="4663568"/>
            <a:ext cx="1632394" cy="942465"/>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400" dirty="0" smtClean="0"/>
              <a:t>Fuertes adsorbentes de metales (Arguello et al, 2019)</a:t>
            </a:r>
            <a:endParaRPr lang="en-US" sz="1400" dirty="0"/>
          </a:p>
        </p:txBody>
      </p:sp>
      <p:sp>
        <p:nvSpPr>
          <p:cNvPr id="24" name="Flecha abajo 23"/>
          <p:cNvSpPr/>
          <p:nvPr/>
        </p:nvSpPr>
        <p:spPr>
          <a:xfrm>
            <a:off x="6245609" y="4206250"/>
            <a:ext cx="196948" cy="417707"/>
          </a:xfrm>
          <a:prstGeom prst="downArrow">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88340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ceso 11"/>
          <p:cNvSpPr/>
          <p:nvPr/>
        </p:nvSpPr>
        <p:spPr>
          <a:xfrm>
            <a:off x="3808077" y="1842868"/>
            <a:ext cx="748725" cy="534124"/>
          </a:xfrm>
          <a:prstGeom prst="flowChartProcess">
            <a:avLst/>
          </a:prstGeom>
          <a:ln w="57150">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600" b="1" dirty="0"/>
          </a:p>
        </p:txBody>
      </p:sp>
      <p:sp>
        <p:nvSpPr>
          <p:cNvPr id="3" name="CuadroTexto 2">
            <a:extLst>
              <a:ext uri="{FF2B5EF4-FFF2-40B4-BE49-F238E27FC236}">
                <a16:creationId xmlns:a16="http://schemas.microsoft.com/office/drawing/2014/main" xmlns="" id="{1A821A86-CBF4-4C31-A641-996438FAE505}"/>
              </a:ext>
            </a:extLst>
          </p:cNvPr>
          <p:cNvSpPr txBox="1"/>
          <p:nvPr/>
        </p:nvSpPr>
        <p:spPr>
          <a:xfrm>
            <a:off x="7898316" y="114664"/>
            <a:ext cx="4104102"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RESULTADOS Y DISCUSION</a:t>
            </a:r>
            <a:endParaRPr lang="es-EC" sz="2400" dirty="0">
              <a:solidFill>
                <a:schemeClr val="tx1"/>
              </a:solidFill>
            </a:endParaRPr>
          </a:p>
        </p:txBody>
      </p:sp>
      <p:sp>
        <p:nvSpPr>
          <p:cNvPr id="4" name="CuadroTexto 3">
            <a:extLst>
              <a:ext uri="{FF2B5EF4-FFF2-40B4-BE49-F238E27FC236}">
                <a16:creationId xmlns:a16="http://schemas.microsoft.com/office/drawing/2014/main" xmlns="" id="{1A821A86-CBF4-4C31-A641-996438FAE505}"/>
              </a:ext>
            </a:extLst>
          </p:cNvPr>
          <p:cNvSpPr txBox="1"/>
          <p:nvPr/>
        </p:nvSpPr>
        <p:spPr>
          <a:xfrm>
            <a:off x="118149" y="520058"/>
            <a:ext cx="9790015"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Ensayo de isotermas de adsorción del cadmio en suelos</a:t>
            </a:r>
            <a:endParaRPr lang="es-EC" dirty="0">
              <a:solidFill>
                <a:schemeClr val="tx1"/>
              </a:solidFill>
            </a:endParaRPr>
          </a:p>
        </p:txBody>
      </p:sp>
      <p:pic>
        <p:nvPicPr>
          <p:cNvPr id="9" name="Imagen 8"/>
          <p:cNvPicPr>
            <a:picLocks noChangeAspect="1"/>
          </p:cNvPicPr>
          <p:nvPr/>
        </p:nvPicPr>
        <p:blipFill>
          <a:blip r:embed="rId2"/>
          <a:stretch>
            <a:fillRect/>
          </a:stretch>
        </p:blipFill>
        <p:spPr>
          <a:xfrm>
            <a:off x="168458" y="2469476"/>
            <a:ext cx="6826010" cy="4621895"/>
          </a:xfrm>
          <a:prstGeom prst="rect">
            <a:avLst/>
          </a:prstGeom>
        </p:spPr>
      </p:pic>
      <p:pic>
        <p:nvPicPr>
          <p:cNvPr id="8" name="Imagen 7"/>
          <p:cNvPicPr>
            <a:picLocks noChangeAspect="1"/>
          </p:cNvPicPr>
          <p:nvPr/>
        </p:nvPicPr>
        <p:blipFill>
          <a:blip r:embed="rId3"/>
          <a:stretch>
            <a:fillRect/>
          </a:stretch>
        </p:blipFill>
        <p:spPr>
          <a:xfrm>
            <a:off x="479928" y="1228246"/>
            <a:ext cx="8432741" cy="1836563"/>
          </a:xfrm>
          <a:prstGeom prst="rect">
            <a:avLst/>
          </a:prstGeom>
        </p:spPr>
      </p:pic>
      <p:pic>
        <p:nvPicPr>
          <p:cNvPr id="10" name="Imagen 9"/>
          <p:cNvPicPr>
            <a:picLocks noChangeAspect="1"/>
          </p:cNvPicPr>
          <p:nvPr/>
        </p:nvPicPr>
        <p:blipFill>
          <a:blip r:embed="rId4"/>
          <a:stretch>
            <a:fillRect/>
          </a:stretch>
        </p:blipFill>
        <p:spPr>
          <a:xfrm>
            <a:off x="7727613" y="2469476"/>
            <a:ext cx="4054172" cy="1754628"/>
          </a:xfrm>
          <a:prstGeom prst="rect">
            <a:avLst/>
          </a:prstGeom>
        </p:spPr>
      </p:pic>
      <p:pic>
        <p:nvPicPr>
          <p:cNvPr id="11" name="Imagen 10"/>
          <p:cNvPicPr>
            <a:picLocks noChangeAspect="1"/>
          </p:cNvPicPr>
          <p:nvPr/>
        </p:nvPicPr>
        <p:blipFill>
          <a:blip r:embed="rId5"/>
          <a:stretch>
            <a:fillRect/>
          </a:stretch>
        </p:blipFill>
        <p:spPr>
          <a:xfrm>
            <a:off x="7727613" y="4547052"/>
            <a:ext cx="4194412" cy="1926503"/>
          </a:xfrm>
          <a:prstGeom prst="rect">
            <a:avLst/>
          </a:prstGeom>
        </p:spPr>
      </p:pic>
    </p:spTree>
    <p:extLst>
      <p:ext uri="{BB962C8B-B14F-4D97-AF65-F5344CB8AC3E}">
        <p14:creationId xmlns:p14="http://schemas.microsoft.com/office/powerpoint/2010/main" val="1123312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A821A86-CBF4-4C31-A641-996438FAE505}"/>
              </a:ext>
            </a:extLst>
          </p:cNvPr>
          <p:cNvSpPr txBox="1"/>
          <p:nvPr/>
        </p:nvSpPr>
        <p:spPr>
          <a:xfrm>
            <a:off x="7898316" y="114664"/>
            <a:ext cx="4104102"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RESULTADOS Y DISCUSION</a:t>
            </a:r>
            <a:endParaRPr lang="es-EC" sz="2400" dirty="0">
              <a:solidFill>
                <a:schemeClr val="tx1"/>
              </a:solidFill>
            </a:endParaRPr>
          </a:p>
        </p:txBody>
      </p:sp>
      <p:sp>
        <p:nvSpPr>
          <p:cNvPr id="4" name="CuadroTexto 3">
            <a:extLst>
              <a:ext uri="{FF2B5EF4-FFF2-40B4-BE49-F238E27FC236}">
                <a16:creationId xmlns:a16="http://schemas.microsoft.com/office/drawing/2014/main" xmlns="" id="{1A821A86-CBF4-4C31-A641-996438FAE505}"/>
              </a:ext>
            </a:extLst>
          </p:cNvPr>
          <p:cNvSpPr txBox="1"/>
          <p:nvPr/>
        </p:nvSpPr>
        <p:spPr>
          <a:xfrm>
            <a:off x="118149" y="520058"/>
            <a:ext cx="9790015"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Ensayo de la cinética de adsorción de cadmio en suelos</a:t>
            </a:r>
            <a:endParaRPr lang="es-EC" dirty="0">
              <a:solidFill>
                <a:schemeClr val="tx1"/>
              </a:solidFill>
            </a:endParaRPr>
          </a:p>
        </p:txBody>
      </p:sp>
      <p:pic>
        <p:nvPicPr>
          <p:cNvPr id="5" name="Imagen 4"/>
          <p:cNvPicPr>
            <a:picLocks noChangeAspect="1"/>
          </p:cNvPicPr>
          <p:nvPr/>
        </p:nvPicPr>
        <p:blipFill>
          <a:blip r:embed="rId2"/>
          <a:stretch>
            <a:fillRect/>
          </a:stretch>
        </p:blipFill>
        <p:spPr>
          <a:xfrm>
            <a:off x="118149" y="1326523"/>
            <a:ext cx="4708605" cy="3899713"/>
          </a:xfrm>
          <a:prstGeom prst="rect">
            <a:avLst/>
          </a:prstGeom>
        </p:spPr>
      </p:pic>
      <p:pic>
        <p:nvPicPr>
          <p:cNvPr id="7" name="Imagen 6"/>
          <p:cNvPicPr>
            <a:picLocks noChangeAspect="1"/>
          </p:cNvPicPr>
          <p:nvPr/>
        </p:nvPicPr>
        <p:blipFill>
          <a:blip r:embed="rId3"/>
          <a:stretch>
            <a:fillRect/>
          </a:stretch>
        </p:blipFill>
        <p:spPr>
          <a:xfrm>
            <a:off x="5013156" y="1191094"/>
            <a:ext cx="5975254" cy="2382179"/>
          </a:xfrm>
          <a:prstGeom prst="rect">
            <a:avLst/>
          </a:prstGeom>
        </p:spPr>
      </p:pic>
      <p:pic>
        <p:nvPicPr>
          <p:cNvPr id="8" name="Imagen 7"/>
          <p:cNvPicPr>
            <a:picLocks noChangeAspect="1"/>
          </p:cNvPicPr>
          <p:nvPr/>
        </p:nvPicPr>
        <p:blipFill>
          <a:blip r:embed="rId4"/>
          <a:stretch>
            <a:fillRect/>
          </a:stretch>
        </p:blipFill>
        <p:spPr>
          <a:xfrm>
            <a:off x="4661230" y="3398794"/>
            <a:ext cx="3971925" cy="2743200"/>
          </a:xfrm>
          <a:prstGeom prst="rect">
            <a:avLst/>
          </a:prstGeom>
        </p:spPr>
      </p:pic>
      <p:pic>
        <p:nvPicPr>
          <p:cNvPr id="9" name="Imagen 8"/>
          <p:cNvPicPr>
            <a:picLocks noChangeAspect="1"/>
          </p:cNvPicPr>
          <p:nvPr/>
        </p:nvPicPr>
        <p:blipFill>
          <a:blip r:embed="rId5"/>
          <a:stretch>
            <a:fillRect/>
          </a:stretch>
        </p:blipFill>
        <p:spPr>
          <a:xfrm>
            <a:off x="8633155" y="3486274"/>
            <a:ext cx="3372443" cy="2742719"/>
          </a:xfrm>
          <a:prstGeom prst="rect">
            <a:avLst/>
          </a:prstGeom>
        </p:spPr>
      </p:pic>
      <p:sp>
        <p:nvSpPr>
          <p:cNvPr id="10" name="Proceso 9"/>
          <p:cNvSpPr/>
          <p:nvPr/>
        </p:nvSpPr>
        <p:spPr>
          <a:xfrm>
            <a:off x="1288787" y="5232779"/>
            <a:ext cx="2330176" cy="553403"/>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Sitios de unión saturados (He et al., 2020)</a:t>
            </a:r>
            <a:endParaRPr lang="en-US" sz="1600" dirty="0"/>
          </a:p>
        </p:txBody>
      </p:sp>
      <p:sp>
        <p:nvSpPr>
          <p:cNvPr id="11" name="Proceso 10"/>
          <p:cNvSpPr/>
          <p:nvPr/>
        </p:nvSpPr>
        <p:spPr>
          <a:xfrm>
            <a:off x="4498002" y="5997885"/>
            <a:ext cx="4135153" cy="318588"/>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Enlaces químicos entre adsorbente y </a:t>
            </a:r>
            <a:r>
              <a:rPr lang="es-EC" sz="1600" dirty="0" err="1" smtClean="0"/>
              <a:t>adsorbato</a:t>
            </a:r>
            <a:endParaRPr lang="en-US" sz="1600" dirty="0"/>
          </a:p>
        </p:txBody>
      </p:sp>
    </p:spTree>
    <p:extLst>
      <p:ext uri="{BB962C8B-B14F-4D97-AF65-F5344CB8AC3E}">
        <p14:creationId xmlns:p14="http://schemas.microsoft.com/office/powerpoint/2010/main" val="1488153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1A821A86-CBF4-4C31-A641-996438FAE505}"/>
              </a:ext>
            </a:extLst>
          </p:cNvPr>
          <p:cNvSpPr txBox="1"/>
          <p:nvPr/>
        </p:nvSpPr>
        <p:spPr>
          <a:xfrm>
            <a:off x="370951" y="115910"/>
            <a:ext cx="3456384" cy="58477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3200" dirty="0" smtClean="0">
                <a:solidFill>
                  <a:schemeClr val="tx1"/>
                </a:solidFill>
              </a:rPr>
              <a:t>CONTENIDO</a:t>
            </a:r>
            <a:endParaRPr lang="es-EC" sz="3200" dirty="0">
              <a:solidFill>
                <a:schemeClr val="tx1"/>
              </a:solidFill>
            </a:endParaRPr>
          </a:p>
        </p:txBody>
      </p:sp>
      <p:sp>
        <p:nvSpPr>
          <p:cNvPr id="3" name="Google Shape;3488;p39"/>
          <p:cNvSpPr/>
          <p:nvPr/>
        </p:nvSpPr>
        <p:spPr>
          <a:xfrm flipH="1">
            <a:off x="5772447" y="2003200"/>
            <a:ext cx="389119" cy="782840"/>
          </a:xfrm>
          <a:custGeom>
            <a:avLst/>
            <a:gdLst/>
            <a:ahLst/>
            <a:cxnLst/>
            <a:rect l="l" t="t" r="r" b="b"/>
            <a:pathLst>
              <a:path w="12715" h="25452" extrusionOk="0">
                <a:moveTo>
                  <a:pt x="1" y="1"/>
                </a:moveTo>
                <a:lnTo>
                  <a:pt x="1" y="25451"/>
                </a:lnTo>
                <a:cubicBezTo>
                  <a:pt x="7008" y="25451"/>
                  <a:pt x="12715" y="19745"/>
                  <a:pt x="12715" y="12715"/>
                </a:cubicBezTo>
                <a:cubicBezTo>
                  <a:pt x="12715" y="5684"/>
                  <a:pt x="7008" y="1"/>
                  <a:pt x="1"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459;p39"/>
          <p:cNvSpPr/>
          <p:nvPr/>
        </p:nvSpPr>
        <p:spPr>
          <a:xfrm>
            <a:off x="709709" y="1933804"/>
            <a:ext cx="2764817" cy="2759773"/>
          </a:xfrm>
          <a:prstGeom prst="ellipse">
            <a:avLst/>
          </a:prstGeom>
          <a:solidFill>
            <a:schemeClr val="accent2">
              <a:lumMod val="40000"/>
              <a:lumOff val="60000"/>
            </a:schemeClr>
          </a:solidFill>
          <a:ln w="28575" cap="flat" cmpd="sng">
            <a:solidFill>
              <a:schemeClr val="accent2"/>
            </a:solidFill>
            <a:prstDash val="solid"/>
            <a:round/>
            <a:headEnd type="none" w="sm" len="sm"/>
            <a:tailEnd type="none" w="sm" len="sm"/>
          </a:ln>
          <a:effectLst>
            <a:outerShdw blurRad="63500" dist="38100" algn="l" rotWithShape="0">
              <a:prstClr val="black">
                <a:alpha val="43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501;p39"/>
          <p:cNvSpPr txBox="1"/>
          <p:nvPr/>
        </p:nvSpPr>
        <p:spPr>
          <a:xfrm>
            <a:off x="6539398" y="1326861"/>
            <a:ext cx="2107297" cy="321191"/>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400" b="1" kern="0" dirty="0" smtClean="0">
                <a:solidFill>
                  <a:srgbClr val="000000"/>
                </a:solidFill>
                <a:latin typeface="Arial Rounded MT Bold" panose="020F0704030504030204" pitchFamily="34" charset="0"/>
                <a:ea typeface="Fira Sans Extra Condensed Medium"/>
                <a:cs typeface="Fira Sans Extra Condensed Medium"/>
                <a:sym typeface="Fira Sans Extra Condensed Medium"/>
              </a:rPr>
              <a:t>Introducción</a:t>
            </a:r>
            <a:endParaRPr sz="2400" b="1" kern="0" dirty="0">
              <a:solidFill>
                <a:srgbClr val="000000"/>
              </a:solidFill>
              <a:latin typeface="Arial Rounded MT Bold" panose="020F0704030504030204" pitchFamily="34" charset="0"/>
              <a:ea typeface="Fira Sans Extra Condensed Medium"/>
              <a:cs typeface="Fira Sans Extra Condensed Medium"/>
              <a:sym typeface="Fira Sans Extra Condensed Medium"/>
            </a:endParaRPr>
          </a:p>
        </p:txBody>
      </p:sp>
      <p:sp>
        <p:nvSpPr>
          <p:cNvPr id="7" name="Google Shape;2504;p32"/>
          <p:cNvSpPr/>
          <p:nvPr/>
        </p:nvSpPr>
        <p:spPr>
          <a:xfrm>
            <a:off x="5875928" y="1185407"/>
            <a:ext cx="559960" cy="559199"/>
          </a:xfrm>
          <a:custGeom>
            <a:avLst/>
            <a:gdLst/>
            <a:ahLst/>
            <a:cxnLst/>
            <a:rect l="l" t="t" r="r" b="b"/>
            <a:pathLst>
              <a:path w="13970" h="13951" extrusionOk="0">
                <a:moveTo>
                  <a:pt x="6792" y="1"/>
                </a:moveTo>
                <a:cubicBezTo>
                  <a:pt x="6780" y="1"/>
                  <a:pt x="6769" y="2"/>
                  <a:pt x="6757" y="4"/>
                </a:cubicBezTo>
                <a:cubicBezTo>
                  <a:pt x="6506" y="4"/>
                  <a:pt x="6232" y="27"/>
                  <a:pt x="5981" y="73"/>
                </a:cubicBezTo>
                <a:cubicBezTo>
                  <a:pt x="5867" y="96"/>
                  <a:pt x="5798" y="187"/>
                  <a:pt x="5821" y="278"/>
                </a:cubicBezTo>
                <a:cubicBezTo>
                  <a:pt x="5821" y="369"/>
                  <a:pt x="5912" y="438"/>
                  <a:pt x="6004" y="438"/>
                </a:cubicBezTo>
                <a:lnTo>
                  <a:pt x="6026" y="438"/>
                </a:lnTo>
                <a:cubicBezTo>
                  <a:pt x="6277" y="415"/>
                  <a:pt x="6528" y="392"/>
                  <a:pt x="6780" y="369"/>
                </a:cubicBezTo>
                <a:cubicBezTo>
                  <a:pt x="6894" y="369"/>
                  <a:pt x="6962" y="278"/>
                  <a:pt x="6962" y="187"/>
                </a:cubicBezTo>
                <a:cubicBezTo>
                  <a:pt x="6962" y="85"/>
                  <a:pt x="6889" y="1"/>
                  <a:pt x="6792" y="1"/>
                </a:cubicBezTo>
                <a:close/>
                <a:moveTo>
                  <a:pt x="7924" y="68"/>
                </a:moveTo>
                <a:cubicBezTo>
                  <a:pt x="7830" y="68"/>
                  <a:pt x="7758" y="133"/>
                  <a:pt x="7738" y="232"/>
                </a:cubicBezTo>
                <a:cubicBezTo>
                  <a:pt x="7738" y="324"/>
                  <a:pt x="7807" y="415"/>
                  <a:pt x="7898" y="438"/>
                </a:cubicBezTo>
                <a:cubicBezTo>
                  <a:pt x="8149" y="484"/>
                  <a:pt x="8400" y="529"/>
                  <a:pt x="8651" y="598"/>
                </a:cubicBezTo>
                <a:lnTo>
                  <a:pt x="8697" y="598"/>
                </a:lnTo>
                <a:cubicBezTo>
                  <a:pt x="8765" y="598"/>
                  <a:pt x="8857" y="529"/>
                  <a:pt x="8880" y="461"/>
                </a:cubicBezTo>
                <a:cubicBezTo>
                  <a:pt x="8902" y="347"/>
                  <a:pt x="8834" y="255"/>
                  <a:pt x="8743" y="210"/>
                </a:cubicBezTo>
                <a:cubicBezTo>
                  <a:pt x="8491" y="141"/>
                  <a:pt x="8218" y="96"/>
                  <a:pt x="7966" y="73"/>
                </a:cubicBezTo>
                <a:cubicBezTo>
                  <a:pt x="7952" y="70"/>
                  <a:pt x="7937" y="68"/>
                  <a:pt x="7924" y="68"/>
                </a:cubicBezTo>
                <a:close/>
                <a:moveTo>
                  <a:pt x="4879" y="332"/>
                </a:moveTo>
                <a:cubicBezTo>
                  <a:pt x="4858" y="332"/>
                  <a:pt x="4837" y="337"/>
                  <a:pt x="4817" y="347"/>
                </a:cubicBezTo>
                <a:cubicBezTo>
                  <a:pt x="4566" y="415"/>
                  <a:pt x="4314" y="529"/>
                  <a:pt x="4063" y="643"/>
                </a:cubicBezTo>
                <a:cubicBezTo>
                  <a:pt x="3972" y="689"/>
                  <a:pt x="3926" y="780"/>
                  <a:pt x="3972" y="894"/>
                </a:cubicBezTo>
                <a:cubicBezTo>
                  <a:pt x="4018" y="963"/>
                  <a:pt x="4086" y="986"/>
                  <a:pt x="4155" y="986"/>
                </a:cubicBezTo>
                <a:lnTo>
                  <a:pt x="4223" y="986"/>
                </a:lnTo>
                <a:cubicBezTo>
                  <a:pt x="4451" y="872"/>
                  <a:pt x="4680" y="780"/>
                  <a:pt x="4931" y="712"/>
                </a:cubicBezTo>
                <a:cubicBezTo>
                  <a:pt x="5022" y="666"/>
                  <a:pt x="5091" y="575"/>
                  <a:pt x="5045" y="461"/>
                </a:cubicBezTo>
                <a:cubicBezTo>
                  <a:pt x="5027" y="389"/>
                  <a:pt x="4954" y="332"/>
                  <a:pt x="4879" y="332"/>
                </a:cubicBezTo>
                <a:close/>
                <a:moveTo>
                  <a:pt x="9784" y="603"/>
                </a:moveTo>
                <a:cubicBezTo>
                  <a:pt x="9713" y="603"/>
                  <a:pt x="9643" y="645"/>
                  <a:pt x="9610" y="712"/>
                </a:cubicBezTo>
                <a:cubicBezTo>
                  <a:pt x="9564" y="803"/>
                  <a:pt x="9610" y="917"/>
                  <a:pt x="9701" y="963"/>
                </a:cubicBezTo>
                <a:cubicBezTo>
                  <a:pt x="9929" y="1077"/>
                  <a:pt x="10158" y="1191"/>
                  <a:pt x="10386" y="1305"/>
                </a:cubicBezTo>
                <a:cubicBezTo>
                  <a:pt x="10409" y="1328"/>
                  <a:pt x="10432" y="1351"/>
                  <a:pt x="10477" y="1351"/>
                </a:cubicBezTo>
                <a:cubicBezTo>
                  <a:pt x="10546" y="1351"/>
                  <a:pt x="10591" y="1305"/>
                  <a:pt x="10637" y="1237"/>
                </a:cubicBezTo>
                <a:cubicBezTo>
                  <a:pt x="10683" y="1168"/>
                  <a:pt x="10660" y="1031"/>
                  <a:pt x="10569" y="986"/>
                </a:cubicBezTo>
                <a:cubicBezTo>
                  <a:pt x="10340" y="849"/>
                  <a:pt x="10112" y="735"/>
                  <a:pt x="9861" y="621"/>
                </a:cubicBezTo>
                <a:cubicBezTo>
                  <a:pt x="9837" y="608"/>
                  <a:pt x="9810" y="603"/>
                  <a:pt x="9784" y="603"/>
                </a:cubicBezTo>
                <a:close/>
                <a:moveTo>
                  <a:pt x="3132" y="1191"/>
                </a:moveTo>
                <a:cubicBezTo>
                  <a:pt x="3100" y="1191"/>
                  <a:pt x="3067" y="1199"/>
                  <a:pt x="3036" y="1214"/>
                </a:cubicBezTo>
                <a:cubicBezTo>
                  <a:pt x="2808" y="1374"/>
                  <a:pt x="2603" y="1534"/>
                  <a:pt x="2397" y="1716"/>
                </a:cubicBezTo>
                <a:cubicBezTo>
                  <a:pt x="2329" y="1785"/>
                  <a:pt x="2306" y="1899"/>
                  <a:pt x="2374" y="1990"/>
                </a:cubicBezTo>
                <a:cubicBezTo>
                  <a:pt x="2420" y="2036"/>
                  <a:pt x="2466" y="2059"/>
                  <a:pt x="2534" y="2059"/>
                </a:cubicBezTo>
                <a:cubicBezTo>
                  <a:pt x="2580" y="2059"/>
                  <a:pt x="2625" y="2036"/>
                  <a:pt x="2648" y="1990"/>
                </a:cubicBezTo>
                <a:cubicBezTo>
                  <a:pt x="2831" y="1830"/>
                  <a:pt x="3036" y="1670"/>
                  <a:pt x="3242" y="1534"/>
                </a:cubicBezTo>
                <a:cubicBezTo>
                  <a:pt x="3333" y="1488"/>
                  <a:pt x="3356" y="1351"/>
                  <a:pt x="3287" y="1282"/>
                </a:cubicBezTo>
                <a:cubicBezTo>
                  <a:pt x="3257" y="1222"/>
                  <a:pt x="3196" y="1191"/>
                  <a:pt x="3132" y="1191"/>
                </a:cubicBezTo>
                <a:close/>
                <a:moveTo>
                  <a:pt x="11415" y="1644"/>
                </a:moveTo>
                <a:cubicBezTo>
                  <a:pt x="11363" y="1644"/>
                  <a:pt x="11313" y="1667"/>
                  <a:pt x="11276" y="1716"/>
                </a:cubicBezTo>
                <a:cubicBezTo>
                  <a:pt x="11208" y="1785"/>
                  <a:pt x="11208" y="1899"/>
                  <a:pt x="11299" y="1967"/>
                </a:cubicBezTo>
                <a:cubicBezTo>
                  <a:pt x="11482" y="2127"/>
                  <a:pt x="11664" y="2310"/>
                  <a:pt x="11824" y="2492"/>
                </a:cubicBezTo>
                <a:cubicBezTo>
                  <a:pt x="11870" y="2538"/>
                  <a:pt x="11915" y="2561"/>
                  <a:pt x="11984" y="2561"/>
                </a:cubicBezTo>
                <a:cubicBezTo>
                  <a:pt x="12029" y="2561"/>
                  <a:pt x="12075" y="2538"/>
                  <a:pt x="12098" y="2515"/>
                </a:cubicBezTo>
                <a:cubicBezTo>
                  <a:pt x="12189" y="2447"/>
                  <a:pt x="12189" y="2310"/>
                  <a:pt x="12121" y="2241"/>
                </a:cubicBezTo>
                <a:cubicBezTo>
                  <a:pt x="11938" y="2036"/>
                  <a:pt x="11733" y="1853"/>
                  <a:pt x="11550" y="1693"/>
                </a:cubicBezTo>
                <a:cubicBezTo>
                  <a:pt x="11508" y="1662"/>
                  <a:pt x="11460" y="1644"/>
                  <a:pt x="11415" y="1644"/>
                </a:cubicBezTo>
                <a:close/>
                <a:moveTo>
                  <a:pt x="1728" y="2496"/>
                </a:moveTo>
                <a:cubicBezTo>
                  <a:pt x="1670" y="2496"/>
                  <a:pt x="1615" y="2521"/>
                  <a:pt x="1575" y="2561"/>
                </a:cubicBezTo>
                <a:cubicBezTo>
                  <a:pt x="1393" y="2789"/>
                  <a:pt x="1256" y="2994"/>
                  <a:pt x="1096" y="3223"/>
                </a:cubicBezTo>
                <a:cubicBezTo>
                  <a:pt x="1050" y="3314"/>
                  <a:pt x="1073" y="3428"/>
                  <a:pt x="1165" y="3474"/>
                </a:cubicBezTo>
                <a:cubicBezTo>
                  <a:pt x="1187" y="3496"/>
                  <a:pt x="1233" y="3519"/>
                  <a:pt x="1256" y="3519"/>
                </a:cubicBezTo>
                <a:cubicBezTo>
                  <a:pt x="1324" y="3519"/>
                  <a:pt x="1393" y="3474"/>
                  <a:pt x="1416" y="3428"/>
                </a:cubicBezTo>
                <a:cubicBezTo>
                  <a:pt x="1553" y="3223"/>
                  <a:pt x="1712" y="3017"/>
                  <a:pt x="1872" y="2812"/>
                </a:cubicBezTo>
                <a:cubicBezTo>
                  <a:pt x="1941" y="2720"/>
                  <a:pt x="1918" y="2606"/>
                  <a:pt x="1849" y="2538"/>
                </a:cubicBezTo>
                <a:cubicBezTo>
                  <a:pt x="1811" y="2509"/>
                  <a:pt x="1769" y="2496"/>
                  <a:pt x="1728" y="2496"/>
                </a:cubicBezTo>
                <a:close/>
                <a:moveTo>
                  <a:pt x="12692" y="3091"/>
                </a:moveTo>
                <a:cubicBezTo>
                  <a:pt x="12653" y="3091"/>
                  <a:pt x="12613" y="3104"/>
                  <a:pt x="12577" y="3131"/>
                </a:cubicBezTo>
                <a:cubicBezTo>
                  <a:pt x="12486" y="3177"/>
                  <a:pt x="12463" y="3291"/>
                  <a:pt x="12532" y="3382"/>
                </a:cubicBezTo>
                <a:cubicBezTo>
                  <a:pt x="12669" y="3588"/>
                  <a:pt x="12783" y="3816"/>
                  <a:pt x="12897" y="4044"/>
                </a:cubicBezTo>
                <a:cubicBezTo>
                  <a:pt x="12942" y="4113"/>
                  <a:pt x="13011" y="4158"/>
                  <a:pt x="13079" y="4158"/>
                </a:cubicBezTo>
                <a:cubicBezTo>
                  <a:pt x="13102" y="4158"/>
                  <a:pt x="13125" y="4136"/>
                  <a:pt x="13148" y="4136"/>
                </a:cubicBezTo>
                <a:cubicBezTo>
                  <a:pt x="13239" y="4090"/>
                  <a:pt x="13285" y="3976"/>
                  <a:pt x="13239" y="3885"/>
                </a:cubicBezTo>
                <a:cubicBezTo>
                  <a:pt x="13125" y="3633"/>
                  <a:pt x="12988" y="3405"/>
                  <a:pt x="12851" y="3177"/>
                </a:cubicBezTo>
                <a:cubicBezTo>
                  <a:pt x="12810" y="3122"/>
                  <a:pt x="12751" y="3091"/>
                  <a:pt x="12692" y="3091"/>
                </a:cubicBezTo>
                <a:close/>
                <a:moveTo>
                  <a:pt x="723" y="4163"/>
                </a:moveTo>
                <a:cubicBezTo>
                  <a:pt x="652" y="4163"/>
                  <a:pt x="582" y="4206"/>
                  <a:pt x="548" y="4273"/>
                </a:cubicBezTo>
                <a:cubicBezTo>
                  <a:pt x="434" y="4524"/>
                  <a:pt x="366" y="4775"/>
                  <a:pt x="274" y="5026"/>
                </a:cubicBezTo>
                <a:cubicBezTo>
                  <a:pt x="252" y="5117"/>
                  <a:pt x="320" y="5231"/>
                  <a:pt x="411" y="5254"/>
                </a:cubicBezTo>
                <a:cubicBezTo>
                  <a:pt x="434" y="5277"/>
                  <a:pt x="457" y="5277"/>
                  <a:pt x="457" y="5277"/>
                </a:cubicBezTo>
                <a:cubicBezTo>
                  <a:pt x="548" y="5277"/>
                  <a:pt x="617" y="5208"/>
                  <a:pt x="640" y="5140"/>
                </a:cubicBezTo>
                <a:cubicBezTo>
                  <a:pt x="708" y="4889"/>
                  <a:pt x="799" y="4661"/>
                  <a:pt x="891" y="4432"/>
                </a:cubicBezTo>
                <a:cubicBezTo>
                  <a:pt x="936" y="4318"/>
                  <a:pt x="891" y="4204"/>
                  <a:pt x="799" y="4181"/>
                </a:cubicBezTo>
                <a:cubicBezTo>
                  <a:pt x="775" y="4169"/>
                  <a:pt x="749" y="4163"/>
                  <a:pt x="723" y="4163"/>
                </a:cubicBezTo>
                <a:close/>
                <a:moveTo>
                  <a:pt x="13507" y="4851"/>
                </a:moveTo>
                <a:cubicBezTo>
                  <a:pt x="13486" y="4851"/>
                  <a:pt x="13465" y="4856"/>
                  <a:pt x="13445" y="4866"/>
                </a:cubicBezTo>
                <a:cubicBezTo>
                  <a:pt x="13353" y="4889"/>
                  <a:pt x="13285" y="5003"/>
                  <a:pt x="13308" y="5094"/>
                </a:cubicBezTo>
                <a:cubicBezTo>
                  <a:pt x="13376" y="5323"/>
                  <a:pt x="13445" y="5574"/>
                  <a:pt x="13490" y="5825"/>
                </a:cubicBezTo>
                <a:cubicBezTo>
                  <a:pt x="13513" y="5916"/>
                  <a:pt x="13582" y="5984"/>
                  <a:pt x="13673" y="5984"/>
                </a:cubicBezTo>
                <a:lnTo>
                  <a:pt x="13718" y="5984"/>
                </a:lnTo>
                <a:cubicBezTo>
                  <a:pt x="13810" y="5962"/>
                  <a:pt x="13878" y="5870"/>
                  <a:pt x="13855" y="5756"/>
                </a:cubicBezTo>
                <a:cubicBezTo>
                  <a:pt x="13810" y="5505"/>
                  <a:pt x="13764" y="5231"/>
                  <a:pt x="13673" y="4980"/>
                </a:cubicBezTo>
                <a:cubicBezTo>
                  <a:pt x="13655" y="4909"/>
                  <a:pt x="13582" y="4851"/>
                  <a:pt x="13507" y="4851"/>
                </a:cubicBezTo>
                <a:close/>
                <a:moveTo>
                  <a:pt x="252" y="6030"/>
                </a:moveTo>
                <a:cubicBezTo>
                  <a:pt x="160" y="6030"/>
                  <a:pt x="69" y="6099"/>
                  <a:pt x="46" y="6190"/>
                </a:cubicBezTo>
                <a:cubicBezTo>
                  <a:pt x="23" y="6464"/>
                  <a:pt x="0" y="6715"/>
                  <a:pt x="0" y="6989"/>
                </a:cubicBezTo>
                <a:cubicBezTo>
                  <a:pt x="0" y="7103"/>
                  <a:pt x="92" y="7171"/>
                  <a:pt x="206" y="7171"/>
                </a:cubicBezTo>
                <a:cubicBezTo>
                  <a:pt x="297" y="7171"/>
                  <a:pt x="388" y="7080"/>
                  <a:pt x="388" y="6989"/>
                </a:cubicBezTo>
                <a:cubicBezTo>
                  <a:pt x="388" y="6738"/>
                  <a:pt x="388" y="6487"/>
                  <a:pt x="434" y="6236"/>
                </a:cubicBezTo>
                <a:cubicBezTo>
                  <a:pt x="434" y="6144"/>
                  <a:pt x="366" y="6030"/>
                  <a:pt x="252" y="6030"/>
                </a:cubicBezTo>
                <a:close/>
                <a:moveTo>
                  <a:pt x="13787" y="6783"/>
                </a:moveTo>
                <a:cubicBezTo>
                  <a:pt x="13673" y="6783"/>
                  <a:pt x="13582" y="6875"/>
                  <a:pt x="13582" y="6989"/>
                </a:cubicBezTo>
                <a:cubicBezTo>
                  <a:pt x="13582" y="7240"/>
                  <a:pt x="13582" y="7491"/>
                  <a:pt x="13536" y="7742"/>
                </a:cubicBezTo>
                <a:cubicBezTo>
                  <a:pt x="13536" y="7833"/>
                  <a:pt x="13604" y="7925"/>
                  <a:pt x="13718" y="7947"/>
                </a:cubicBezTo>
                <a:lnTo>
                  <a:pt x="13741" y="7947"/>
                </a:lnTo>
                <a:cubicBezTo>
                  <a:pt x="13833" y="7947"/>
                  <a:pt x="13924" y="7879"/>
                  <a:pt x="13924" y="7765"/>
                </a:cubicBezTo>
                <a:cubicBezTo>
                  <a:pt x="13947" y="7514"/>
                  <a:pt x="13970" y="7240"/>
                  <a:pt x="13970" y="6989"/>
                </a:cubicBezTo>
                <a:lnTo>
                  <a:pt x="13970" y="6943"/>
                </a:lnTo>
                <a:cubicBezTo>
                  <a:pt x="13970" y="6852"/>
                  <a:pt x="13878" y="6783"/>
                  <a:pt x="13787" y="6783"/>
                </a:cubicBezTo>
                <a:close/>
                <a:moveTo>
                  <a:pt x="310" y="7966"/>
                </a:moveTo>
                <a:cubicBezTo>
                  <a:pt x="298" y="7966"/>
                  <a:pt x="286" y="7967"/>
                  <a:pt x="274" y="7970"/>
                </a:cubicBezTo>
                <a:cubicBezTo>
                  <a:pt x="160" y="7970"/>
                  <a:pt x="92" y="8084"/>
                  <a:pt x="115" y="8176"/>
                </a:cubicBezTo>
                <a:cubicBezTo>
                  <a:pt x="160" y="8450"/>
                  <a:pt x="206" y="8701"/>
                  <a:pt x="297" y="8952"/>
                </a:cubicBezTo>
                <a:cubicBezTo>
                  <a:pt x="320" y="9043"/>
                  <a:pt x="388" y="9089"/>
                  <a:pt x="480" y="9089"/>
                </a:cubicBezTo>
                <a:lnTo>
                  <a:pt x="525" y="9089"/>
                </a:lnTo>
                <a:cubicBezTo>
                  <a:pt x="617" y="9066"/>
                  <a:pt x="685" y="8952"/>
                  <a:pt x="662" y="8860"/>
                </a:cubicBezTo>
                <a:cubicBezTo>
                  <a:pt x="594" y="8609"/>
                  <a:pt x="525" y="8358"/>
                  <a:pt x="480" y="8107"/>
                </a:cubicBezTo>
                <a:cubicBezTo>
                  <a:pt x="460" y="8028"/>
                  <a:pt x="388" y="7966"/>
                  <a:pt x="310" y="7966"/>
                </a:cubicBezTo>
                <a:close/>
                <a:moveTo>
                  <a:pt x="13522" y="8696"/>
                </a:moveTo>
                <a:cubicBezTo>
                  <a:pt x="13439" y="8696"/>
                  <a:pt x="13350" y="8758"/>
                  <a:pt x="13330" y="8838"/>
                </a:cubicBezTo>
                <a:cubicBezTo>
                  <a:pt x="13262" y="9066"/>
                  <a:pt x="13171" y="9317"/>
                  <a:pt x="13079" y="9545"/>
                </a:cubicBezTo>
                <a:cubicBezTo>
                  <a:pt x="13034" y="9636"/>
                  <a:pt x="13079" y="9751"/>
                  <a:pt x="13171" y="9796"/>
                </a:cubicBezTo>
                <a:cubicBezTo>
                  <a:pt x="13193" y="9796"/>
                  <a:pt x="13216" y="9819"/>
                  <a:pt x="13239" y="9819"/>
                </a:cubicBezTo>
                <a:cubicBezTo>
                  <a:pt x="13330" y="9819"/>
                  <a:pt x="13399" y="9773"/>
                  <a:pt x="13422" y="9705"/>
                </a:cubicBezTo>
                <a:cubicBezTo>
                  <a:pt x="13513" y="9454"/>
                  <a:pt x="13604" y="9203"/>
                  <a:pt x="13696" y="8952"/>
                </a:cubicBezTo>
                <a:cubicBezTo>
                  <a:pt x="13718" y="8838"/>
                  <a:pt x="13650" y="8746"/>
                  <a:pt x="13559" y="8701"/>
                </a:cubicBezTo>
                <a:cubicBezTo>
                  <a:pt x="13547" y="8698"/>
                  <a:pt x="13534" y="8696"/>
                  <a:pt x="13522" y="8696"/>
                </a:cubicBezTo>
                <a:close/>
                <a:moveTo>
                  <a:pt x="906" y="9797"/>
                </a:moveTo>
                <a:cubicBezTo>
                  <a:pt x="872" y="9797"/>
                  <a:pt x="835" y="9805"/>
                  <a:pt x="799" y="9819"/>
                </a:cubicBezTo>
                <a:cubicBezTo>
                  <a:pt x="708" y="9865"/>
                  <a:pt x="685" y="9979"/>
                  <a:pt x="731" y="10070"/>
                </a:cubicBezTo>
                <a:cubicBezTo>
                  <a:pt x="845" y="10298"/>
                  <a:pt x="982" y="10549"/>
                  <a:pt x="1119" y="10755"/>
                </a:cubicBezTo>
                <a:cubicBezTo>
                  <a:pt x="1165" y="10823"/>
                  <a:pt x="1210" y="10846"/>
                  <a:pt x="1279" y="10846"/>
                </a:cubicBezTo>
                <a:cubicBezTo>
                  <a:pt x="1324" y="10846"/>
                  <a:pt x="1347" y="10846"/>
                  <a:pt x="1370" y="10823"/>
                </a:cubicBezTo>
                <a:cubicBezTo>
                  <a:pt x="1461" y="10755"/>
                  <a:pt x="1484" y="10641"/>
                  <a:pt x="1438" y="10549"/>
                </a:cubicBezTo>
                <a:cubicBezTo>
                  <a:pt x="1302" y="10344"/>
                  <a:pt x="1187" y="10116"/>
                  <a:pt x="1073" y="9910"/>
                </a:cubicBezTo>
                <a:cubicBezTo>
                  <a:pt x="1042" y="9832"/>
                  <a:pt x="979" y="9797"/>
                  <a:pt x="906" y="9797"/>
                </a:cubicBezTo>
                <a:close/>
                <a:moveTo>
                  <a:pt x="12709" y="10458"/>
                </a:moveTo>
                <a:cubicBezTo>
                  <a:pt x="12643" y="10458"/>
                  <a:pt x="12577" y="10489"/>
                  <a:pt x="12532" y="10549"/>
                </a:cubicBezTo>
                <a:cubicBezTo>
                  <a:pt x="12417" y="10755"/>
                  <a:pt x="12258" y="10960"/>
                  <a:pt x="12098" y="11166"/>
                </a:cubicBezTo>
                <a:cubicBezTo>
                  <a:pt x="12029" y="11234"/>
                  <a:pt x="12052" y="11348"/>
                  <a:pt x="12121" y="11417"/>
                </a:cubicBezTo>
                <a:cubicBezTo>
                  <a:pt x="12166" y="11463"/>
                  <a:pt x="12212" y="11463"/>
                  <a:pt x="12235" y="11463"/>
                </a:cubicBezTo>
                <a:cubicBezTo>
                  <a:pt x="12303" y="11463"/>
                  <a:pt x="12349" y="11440"/>
                  <a:pt x="12395" y="11394"/>
                </a:cubicBezTo>
                <a:cubicBezTo>
                  <a:pt x="12554" y="11189"/>
                  <a:pt x="12714" y="10983"/>
                  <a:pt x="12851" y="10755"/>
                </a:cubicBezTo>
                <a:cubicBezTo>
                  <a:pt x="12920" y="10664"/>
                  <a:pt x="12897" y="10549"/>
                  <a:pt x="12805" y="10481"/>
                </a:cubicBezTo>
                <a:cubicBezTo>
                  <a:pt x="12775" y="10466"/>
                  <a:pt x="12742" y="10458"/>
                  <a:pt x="12709" y="10458"/>
                </a:cubicBezTo>
                <a:close/>
                <a:moveTo>
                  <a:pt x="1998" y="11388"/>
                </a:moveTo>
                <a:cubicBezTo>
                  <a:pt x="1952" y="11388"/>
                  <a:pt x="1906" y="11405"/>
                  <a:pt x="1872" y="11440"/>
                </a:cubicBezTo>
                <a:cubicBezTo>
                  <a:pt x="1781" y="11508"/>
                  <a:pt x="1781" y="11622"/>
                  <a:pt x="1849" y="11714"/>
                </a:cubicBezTo>
                <a:cubicBezTo>
                  <a:pt x="2032" y="11896"/>
                  <a:pt x="2215" y="12079"/>
                  <a:pt x="2420" y="12261"/>
                </a:cubicBezTo>
                <a:cubicBezTo>
                  <a:pt x="2466" y="12284"/>
                  <a:pt x="2511" y="12307"/>
                  <a:pt x="2557" y="12307"/>
                </a:cubicBezTo>
                <a:cubicBezTo>
                  <a:pt x="2603" y="12307"/>
                  <a:pt x="2648" y="12284"/>
                  <a:pt x="2694" y="12239"/>
                </a:cubicBezTo>
                <a:cubicBezTo>
                  <a:pt x="2762" y="12170"/>
                  <a:pt x="2739" y="12033"/>
                  <a:pt x="2671" y="11965"/>
                </a:cubicBezTo>
                <a:cubicBezTo>
                  <a:pt x="2488" y="11805"/>
                  <a:pt x="2306" y="11645"/>
                  <a:pt x="2123" y="11440"/>
                </a:cubicBezTo>
                <a:cubicBezTo>
                  <a:pt x="2089" y="11405"/>
                  <a:pt x="2043" y="11388"/>
                  <a:pt x="1998" y="11388"/>
                </a:cubicBezTo>
                <a:close/>
                <a:moveTo>
                  <a:pt x="11438" y="11916"/>
                </a:moveTo>
                <a:cubicBezTo>
                  <a:pt x="11395" y="11916"/>
                  <a:pt x="11354" y="11933"/>
                  <a:pt x="11322" y="11965"/>
                </a:cubicBezTo>
                <a:cubicBezTo>
                  <a:pt x="11116" y="12124"/>
                  <a:pt x="10911" y="12284"/>
                  <a:pt x="10706" y="12421"/>
                </a:cubicBezTo>
                <a:cubicBezTo>
                  <a:pt x="10637" y="12490"/>
                  <a:pt x="10614" y="12604"/>
                  <a:pt x="10660" y="12695"/>
                </a:cubicBezTo>
                <a:cubicBezTo>
                  <a:pt x="10706" y="12741"/>
                  <a:pt x="10774" y="12764"/>
                  <a:pt x="10820" y="12764"/>
                </a:cubicBezTo>
                <a:cubicBezTo>
                  <a:pt x="10865" y="12764"/>
                  <a:pt x="10888" y="12764"/>
                  <a:pt x="10934" y="12741"/>
                </a:cubicBezTo>
                <a:cubicBezTo>
                  <a:pt x="11139" y="12581"/>
                  <a:pt x="11367" y="12421"/>
                  <a:pt x="11550" y="12261"/>
                </a:cubicBezTo>
                <a:cubicBezTo>
                  <a:pt x="11641" y="12193"/>
                  <a:pt x="11641" y="12056"/>
                  <a:pt x="11573" y="11987"/>
                </a:cubicBezTo>
                <a:cubicBezTo>
                  <a:pt x="11536" y="11939"/>
                  <a:pt x="11486" y="11916"/>
                  <a:pt x="11438" y="11916"/>
                </a:cubicBezTo>
                <a:close/>
                <a:moveTo>
                  <a:pt x="3489" y="12604"/>
                </a:moveTo>
                <a:cubicBezTo>
                  <a:pt x="3424" y="12604"/>
                  <a:pt x="3363" y="12634"/>
                  <a:pt x="3333" y="12695"/>
                </a:cubicBezTo>
                <a:cubicBezTo>
                  <a:pt x="3264" y="12786"/>
                  <a:pt x="3287" y="12901"/>
                  <a:pt x="3379" y="12969"/>
                </a:cubicBezTo>
                <a:cubicBezTo>
                  <a:pt x="3607" y="13106"/>
                  <a:pt x="3858" y="13220"/>
                  <a:pt x="4086" y="13334"/>
                </a:cubicBezTo>
                <a:cubicBezTo>
                  <a:pt x="4109" y="13357"/>
                  <a:pt x="4155" y="13357"/>
                  <a:pt x="4177" y="13357"/>
                </a:cubicBezTo>
                <a:cubicBezTo>
                  <a:pt x="4246" y="13357"/>
                  <a:pt x="4314" y="13311"/>
                  <a:pt x="4337" y="13243"/>
                </a:cubicBezTo>
                <a:cubicBezTo>
                  <a:pt x="4383" y="13152"/>
                  <a:pt x="4337" y="13037"/>
                  <a:pt x="4246" y="12992"/>
                </a:cubicBezTo>
                <a:cubicBezTo>
                  <a:pt x="4018" y="12878"/>
                  <a:pt x="3789" y="12764"/>
                  <a:pt x="3584" y="12627"/>
                </a:cubicBezTo>
                <a:cubicBezTo>
                  <a:pt x="3554" y="12611"/>
                  <a:pt x="3521" y="12604"/>
                  <a:pt x="3489" y="12604"/>
                </a:cubicBezTo>
                <a:close/>
                <a:moveTo>
                  <a:pt x="9814" y="12974"/>
                </a:moveTo>
                <a:cubicBezTo>
                  <a:pt x="9785" y="12974"/>
                  <a:pt x="9755" y="12980"/>
                  <a:pt x="9724" y="12992"/>
                </a:cubicBezTo>
                <a:cubicBezTo>
                  <a:pt x="9496" y="13083"/>
                  <a:pt x="9268" y="13174"/>
                  <a:pt x="9039" y="13266"/>
                </a:cubicBezTo>
                <a:cubicBezTo>
                  <a:pt x="8925" y="13289"/>
                  <a:pt x="8880" y="13403"/>
                  <a:pt x="8902" y="13494"/>
                </a:cubicBezTo>
                <a:cubicBezTo>
                  <a:pt x="8925" y="13585"/>
                  <a:pt x="9016" y="13631"/>
                  <a:pt x="9085" y="13631"/>
                </a:cubicBezTo>
                <a:cubicBezTo>
                  <a:pt x="9108" y="13631"/>
                  <a:pt x="9131" y="13631"/>
                  <a:pt x="9153" y="13608"/>
                </a:cubicBezTo>
                <a:cubicBezTo>
                  <a:pt x="9404" y="13540"/>
                  <a:pt x="9656" y="13448"/>
                  <a:pt x="9884" y="13334"/>
                </a:cubicBezTo>
                <a:cubicBezTo>
                  <a:pt x="9998" y="13289"/>
                  <a:pt x="10021" y="13174"/>
                  <a:pt x="9975" y="13083"/>
                </a:cubicBezTo>
                <a:cubicBezTo>
                  <a:pt x="9958" y="13016"/>
                  <a:pt x="9893" y="12974"/>
                  <a:pt x="9814" y="12974"/>
                </a:cubicBezTo>
                <a:close/>
                <a:moveTo>
                  <a:pt x="5275" y="13353"/>
                </a:moveTo>
                <a:cubicBezTo>
                  <a:pt x="5182" y="13353"/>
                  <a:pt x="5110" y="13415"/>
                  <a:pt x="5091" y="13494"/>
                </a:cubicBezTo>
                <a:cubicBezTo>
                  <a:pt x="5068" y="13608"/>
                  <a:pt x="5113" y="13699"/>
                  <a:pt x="5227" y="13745"/>
                </a:cubicBezTo>
                <a:cubicBezTo>
                  <a:pt x="5479" y="13791"/>
                  <a:pt x="5730" y="13859"/>
                  <a:pt x="6004" y="13882"/>
                </a:cubicBezTo>
                <a:lnTo>
                  <a:pt x="6026" y="13882"/>
                </a:lnTo>
                <a:cubicBezTo>
                  <a:pt x="6118" y="13882"/>
                  <a:pt x="6209" y="13814"/>
                  <a:pt x="6209" y="13722"/>
                </a:cubicBezTo>
                <a:cubicBezTo>
                  <a:pt x="6232" y="13631"/>
                  <a:pt x="6163" y="13540"/>
                  <a:pt x="6049" y="13517"/>
                </a:cubicBezTo>
                <a:cubicBezTo>
                  <a:pt x="5798" y="13471"/>
                  <a:pt x="5547" y="13425"/>
                  <a:pt x="5319" y="13357"/>
                </a:cubicBezTo>
                <a:cubicBezTo>
                  <a:pt x="5304" y="13354"/>
                  <a:pt x="5289" y="13353"/>
                  <a:pt x="5275" y="13353"/>
                </a:cubicBezTo>
                <a:close/>
                <a:moveTo>
                  <a:pt x="7979" y="13512"/>
                </a:moveTo>
                <a:cubicBezTo>
                  <a:pt x="7967" y="13512"/>
                  <a:pt x="7955" y="13514"/>
                  <a:pt x="7944" y="13517"/>
                </a:cubicBezTo>
                <a:cubicBezTo>
                  <a:pt x="7693" y="13540"/>
                  <a:pt x="7442" y="13562"/>
                  <a:pt x="7190" y="13585"/>
                </a:cubicBezTo>
                <a:cubicBezTo>
                  <a:pt x="7076" y="13585"/>
                  <a:pt x="6985" y="13677"/>
                  <a:pt x="7008" y="13768"/>
                </a:cubicBezTo>
                <a:cubicBezTo>
                  <a:pt x="7008" y="13882"/>
                  <a:pt x="7076" y="13950"/>
                  <a:pt x="7190" y="13950"/>
                </a:cubicBezTo>
                <a:cubicBezTo>
                  <a:pt x="7464" y="13950"/>
                  <a:pt x="7715" y="13928"/>
                  <a:pt x="7989" y="13882"/>
                </a:cubicBezTo>
                <a:cubicBezTo>
                  <a:pt x="8081" y="13882"/>
                  <a:pt x="8172" y="13768"/>
                  <a:pt x="8149" y="13677"/>
                </a:cubicBezTo>
                <a:cubicBezTo>
                  <a:pt x="8129" y="13577"/>
                  <a:pt x="8057" y="13512"/>
                  <a:pt x="7979" y="13512"/>
                </a:cubicBezTo>
                <a:close/>
              </a:path>
            </a:pathLst>
          </a:custGeom>
          <a:solidFill>
            <a:schemeClr val="accent2">
              <a:lumMod val="50000"/>
            </a:schemeClr>
          </a:solidFill>
          <a:ln w="12700">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86;p32"/>
          <p:cNvSpPr txBox="1"/>
          <p:nvPr/>
        </p:nvSpPr>
        <p:spPr>
          <a:xfrm>
            <a:off x="5955945" y="1263971"/>
            <a:ext cx="384082" cy="3840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latin typeface="Arial Black" panose="020B0A04020102020204" pitchFamily="34" charset="0"/>
                <a:ea typeface="Fira Sans Extra Condensed SemiBold"/>
                <a:cs typeface="Fira Sans Extra Condensed SemiBold"/>
                <a:sym typeface="Fira Sans Extra Condensed SemiBold"/>
              </a:rPr>
              <a:t>1</a:t>
            </a:r>
            <a:endParaRPr sz="2500" dirty="0">
              <a:latin typeface="Arial Black" panose="020B0A04020102020204" pitchFamily="34" charset="0"/>
              <a:ea typeface="Fira Sans Extra Condensed SemiBold"/>
              <a:cs typeface="Fira Sans Extra Condensed SemiBold"/>
              <a:sym typeface="Fira Sans Extra Condensed SemiBold"/>
            </a:endParaRPr>
          </a:p>
        </p:txBody>
      </p:sp>
      <p:cxnSp>
        <p:nvCxnSpPr>
          <p:cNvPr id="9" name="Google Shape;3486;p39"/>
          <p:cNvCxnSpPr/>
          <p:nvPr/>
        </p:nvCxnSpPr>
        <p:spPr>
          <a:xfrm flipV="1">
            <a:off x="3324136" y="1416881"/>
            <a:ext cx="991926" cy="484838"/>
          </a:xfrm>
          <a:prstGeom prst="straightConnector1">
            <a:avLst/>
          </a:prstGeom>
          <a:noFill/>
          <a:ln w="57150" cap="flat" cmpd="sng">
            <a:solidFill>
              <a:schemeClr val="accent2"/>
            </a:solidFill>
            <a:prstDash val="solid"/>
            <a:round/>
            <a:headEnd type="none" w="med" len="med"/>
            <a:tailEnd type="none" w="med" len="med"/>
          </a:ln>
          <a:effectLst>
            <a:glow rad="63500">
              <a:schemeClr val="accent3">
                <a:satMod val="175000"/>
                <a:alpha val="40000"/>
              </a:schemeClr>
            </a:glow>
          </a:effectLst>
        </p:spPr>
      </p:cxnSp>
      <p:cxnSp>
        <p:nvCxnSpPr>
          <p:cNvPr id="10" name="Google Shape;3485;p39"/>
          <p:cNvCxnSpPr/>
          <p:nvPr/>
        </p:nvCxnSpPr>
        <p:spPr>
          <a:xfrm flipV="1">
            <a:off x="4303362" y="1416881"/>
            <a:ext cx="1396676" cy="1368"/>
          </a:xfrm>
          <a:prstGeom prst="straightConnector1">
            <a:avLst/>
          </a:prstGeom>
          <a:noFill/>
          <a:ln w="57150" cap="flat" cmpd="sng">
            <a:solidFill>
              <a:schemeClr val="accent2"/>
            </a:solidFill>
            <a:prstDash val="solid"/>
            <a:round/>
            <a:headEnd type="none" w="med" len="med"/>
            <a:tailEnd type="none" w="med" len="med"/>
          </a:ln>
          <a:effectLst>
            <a:glow rad="63500">
              <a:schemeClr val="accent3">
                <a:satMod val="175000"/>
                <a:alpha val="40000"/>
              </a:schemeClr>
            </a:glow>
          </a:effectLst>
        </p:spPr>
      </p:cxnSp>
      <p:sp>
        <p:nvSpPr>
          <p:cNvPr id="11" name="Google Shape;3501;p39"/>
          <p:cNvSpPr txBox="1"/>
          <p:nvPr/>
        </p:nvSpPr>
        <p:spPr>
          <a:xfrm>
            <a:off x="6523356" y="2248499"/>
            <a:ext cx="2001170" cy="2583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400" b="1" kern="0" dirty="0" smtClean="0">
                <a:solidFill>
                  <a:srgbClr val="000000"/>
                </a:solidFill>
                <a:latin typeface="Arial Rounded MT Bold" panose="020F0704030504030204" pitchFamily="34" charset="0"/>
                <a:ea typeface="Fira Sans Extra Condensed Medium"/>
                <a:cs typeface="Fira Sans Extra Condensed Medium"/>
                <a:sym typeface="Fira Sans Extra Condensed Medium"/>
              </a:rPr>
              <a:t>Objetivos</a:t>
            </a:r>
            <a:endParaRPr sz="2400" b="1" kern="0" dirty="0">
              <a:solidFill>
                <a:srgbClr val="000000"/>
              </a:solidFill>
              <a:latin typeface="Arial Rounded MT Bold" panose="020F0704030504030204" pitchFamily="34" charset="0"/>
              <a:ea typeface="Fira Sans Extra Condensed Medium"/>
              <a:cs typeface="Fira Sans Extra Condensed Medium"/>
              <a:sym typeface="Fira Sans Extra Condensed Medium"/>
            </a:endParaRPr>
          </a:p>
        </p:txBody>
      </p:sp>
      <p:sp>
        <p:nvSpPr>
          <p:cNvPr id="12" name="Google Shape;3501;p39"/>
          <p:cNvSpPr txBox="1"/>
          <p:nvPr/>
        </p:nvSpPr>
        <p:spPr>
          <a:xfrm>
            <a:off x="6567413" y="2963645"/>
            <a:ext cx="3956208" cy="443421"/>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400" b="1" kern="0" dirty="0" smtClean="0">
                <a:solidFill>
                  <a:srgbClr val="000000"/>
                </a:solidFill>
                <a:latin typeface="Arial Rounded MT Bold" panose="020F0704030504030204" pitchFamily="34" charset="0"/>
                <a:ea typeface="Fira Sans Extra Condensed Medium"/>
                <a:cs typeface="Fira Sans Extra Condensed Medium"/>
                <a:sym typeface="Fira Sans Extra Condensed Medium"/>
              </a:rPr>
              <a:t>Materiales y Métodos</a:t>
            </a:r>
            <a:endParaRPr sz="2400" b="1" kern="0" dirty="0">
              <a:solidFill>
                <a:srgbClr val="000000"/>
              </a:solidFill>
              <a:latin typeface="Arial Rounded MT Bold" panose="020F0704030504030204" pitchFamily="34" charset="0"/>
              <a:ea typeface="Fira Sans Extra Condensed Medium"/>
              <a:cs typeface="Fira Sans Extra Condensed Medium"/>
              <a:sym typeface="Fira Sans Extra Condensed Medium"/>
            </a:endParaRPr>
          </a:p>
        </p:txBody>
      </p:sp>
      <p:sp>
        <p:nvSpPr>
          <p:cNvPr id="13" name="Google Shape;3501;p39"/>
          <p:cNvSpPr txBox="1"/>
          <p:nvPr/>
        </p:nvSpPr>
        <p:spPr>
          <a:xfrm>
            <a:off x="6340027" y="3823878"/>
            <a:ext cx="3956208" cy="443421"/>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400" b="1" kern="0" dirty="0" smtClean="0">
                <a:solidFill>
                  <a:srgbClr val="000000"/>
                </a:solidFill>
                <a:latin typeface="Arial Rounded MT Bold" panose="020F0704030504030204" pitchFamily="34" charset="0"/>
                <a:ea typeface="Fira Sans Extra Condensed Medium"/>
                <a:cs typeface="Fira Sans Extra Condensed Medium"/>
                <a:sym typeface="Fira Sans Extra Condensed Medium"/>
              </a:rPr>
              <a:t>Resultados y Discusión</a:t>
            </a:r>
            <a:endParaRPr sz="2400" b="1" kern="0" dirty="0">
              <a:solidFill>
                <a:srgbClr val="000000"/>
              </a:solidFill>
              <a:latin typeface="Arial Rounded MT Bold" panose="020F0704030504030204" pitchFamily="34" charset="0"/>
              <a:ea typeface="Fira Sans Extra Condensed Medium"/>
              <a:cs typeface="Fira Sans Extra Condensed Medium"/>
              <a:sym typeface="Fira Sans Extra Condensed Medium"/>
            </a:endParaRPr>
          </a:p>
        </p:txBody>
      </p:sp>
      <p:sp>
        <p:nvSpPr>
          <p:cNvPr id="14" name="Google Shape;3501;p39"/>
          <p:cNvSpPr txBox="1"/>
          <p:nvPr/>
        </p:nvSpPr>
        <p:spPr>
          <a:xfrm>
            <a:off x="6340026" y="4736570"/>
            <a:ext cx="5477469" cy="443421"/>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400" b="1" kern="0" dirty="0" smtClean="0">
                <a:solidFill>
                  <a:srgbClr val="000000"/>
                </a:solidFill>
                <a:latin typeface="Arial Rounded MT Bold" panose="020F0704030504030204" pitchFamily="34" charset="0"/>
                <a:ea typeface="Fira Sans Extra Condensed Medium"/>
                <a:cs typeface="Fira Sans Extra Condensed Medium"/>
                <a:sym typeface="Fira Sans Extra Condensed Medium"/>
              </a:rPr>
              <a:t>Conclusiones y Recomendaciones</a:t>
            </a:r>
            <a:endParaRPr sz="2400" b="1" kern="0" dirty="0">
              <a:solidFill>
                <a:srgbClr val="000000"/>
              </a:solidFill>
              <a:latin typeface="Arial Rounded MT Bold" panose="020F0704030504030204" pitchFamily="34" charset="0"/>
              <a:ea typeface="Fira Sans Extra Condensed Medium"/>
              <a:cs typeface="Fira Sans Extra Condensed Medium"/>
              <a:sym typeface="Fira Sans Extra Condensed Medium"/>
            </a:endParaRPr>
          </a:p>
        </p:txBody>
      </p:sp>
      <p:cxnSp>
        <p:nvCxnSpPr>
          <p:cNvPr id="15" name="Google Shape;3485;p39"/>
          <p:cNvCxnSpPr/>
          <p:nvPr/>
        </p:nvCxnSpPr>
        <p:spPr>
          <a:xfrm flipV="1">
            <a:off x="4316062" y="2350236"/>
            <a:ext cx="1482059" cy="2468"/>
          </a:xfrm>
          <a:prstGeom prst="straightConnector1">
            <a:avLst/>
          </a:prstGeom>
          <a:noFill/>
          <a:ln w="57150" cap="flat" cmpd="sng">
            <a:solidFill>
              <a:schemeClr val="accent2"/>
            </a:solidFill>
            <a:prstDash val="solid"/>
            <a:round/>
            <a:headEnd type="none" w="med" len="med"/>
            <a:tailEnd type="none" w="med" len="med"/>
          </a:ln>
          <a:effectLst>
            <a:glow rad="101600">
              <a:schemeClr val="accent3">
                <a:satMod val="175000"/>
                <a:alpha val="40000"/>
              </a:schemeClr>
            </a:glow>
          </a:effectLst>
        </p:spPr>
      </p:cxnSp>
      <p:cxnSp>
        <p:nvCxnSpPr>
          <p:cNvPr id="16" name="Google Shape;3485;p39"/>
          <p:cNvCxnSpPr/>
          <p:nvPr/>
        </p:nvCxnSpPr>
        <p:spPr>
          <a:xfrm>
            <a:off x="3883915" y="3193606"/>
            <a:ext cx="1968674" cy="23594"/>
          </a:xfrm>
          <a:prstGeom prst="straightConnector1">
            <a:avLst/>
          </a:prstGeom>
          <a:noFill/>
          <a:ln w="57150" cap="flat" cmpd="sng">
            <a:solidFill>
              <a:schemeClr val="accent2"/>
            </a:solidFill>
            <a:prstDash val="solid"/>
            <a:round/>
            <a:headEnd type="none" w="med" len="med"/>
            <a:tailEnd type="none" w="med" len="med"/>
          </a:ln>
          <a:effectLst>
            <a:glow rad="101600">
              <a:schemeClr val="accent3">
                <a:satMod val="175000"/>
                <a:alpha val="40000"/>
              </a:schemeClr>
            </a:glow>
          </a:effectLst>
        </p:spPr>
      </p:cxnSp>
      <p:cxnSp>
        <p:nvCxnSpPr>
          <p:cNvPr id="17" name="Google Shape;3485;p39"/>
          <p:cNvCxnSpPr/>
          <p:nvPr/>
        </p:nvCxnSpPr>
        <p:spPr>
          <a:xfrm>
            <a:off x="4316062" y="4070683"/>
            <a:ext cx="1549238" cy="13543"/>
          </a:xfrm>
          <a:prstGeom prst="straightConnector1">
            <a:avLst/>
          </a:prstGeom>
          <a:noFill/>
          <a:ln w="57150" cap="flat" cmpd="sng">
            <a:solidFill>
              <a:schemeClr val="accent2"/>
            </a:solidFill>
            <a:prstDash val="solid"/>
            <a:round/>
            <a:headEnd type="none" w="med" len="med"/>
            <a:tailEnd type="none" w="med" len="med"/>
          </a:ln>
          <a:effectLst>
            <a:glow rad="101600">
              <a:schemeClr val="accent3">
                <a:satMod val="175000"/>
                <a:alpha val="40000"/>
              </a:schemeClr>
            </a:glow>
          </a:effectLst>
        </p:spPr>
      </p:cxnSp>
      <p:cxnSp>
        <p:nvCxnSpPr>
          <p:cNvPr id="18" name="Google Shape;3485;p39"/>
          <p:cNvCxnSpPr/>
          <p:nvPr/>
        </p:nvCxnSpPr>
        <p:spPr>
          <a:xfrm flipV="1">
            <a:off x="4300107" y="4900692"/>
            <a:ext cx="1524030" cy="16278"/>
          </a:xfrm>
          <a:prstGeom prst="straightConnector1">
            <a:avLst/>
          </a:prstGeom>
          <a:noFill/>
          <a:ln w="57150" cap="flat" cmpd="sng">
            <a:solidFill>
              <a:schemeClr val="accent2"/>
            </a:solidFill>
            <a:prstDash val="solid"/>
            <a:round/>
            <a:headEnd type="none" w="med" len="med"/>
            <a:tailEnd type="none" w="med" len="med"/>
          </a:ln>
          <a:effectLst>
            <a:glow rad="101600">
              <a:schemeClr val="accent3">
                <a:satMod val="175000"/>
                <a:alpha val="40000"/>
              </a:schemeClr>
            </a:glow>
          </a:effectLst>
        </p:spPr>
      </p:cxnSp>
      <p:cxnSp>
        <p:nvCxnSpPr>
          <p:cNvPr id="19" name="Google Shape;3486;p39"/>
          <p:cNvCxnSpPr/>
          <p:nvPr/>
        </p:nvCxnSpPr>
        <p:spPr>
          <a:xfrm>
            <a:off x="3375674" y="4488480"/>
            <a:ext cx="940388" cy="432573"/>
          </a:xfrm>
          <a:prstGeom prst="straightConnector1">
            <a:avLst/>
          </a:prstGeom>
          <a:noFill/>
          <a:ln w="57150" cap="flat" cmpd="sng">
            <a:solidFill>
              <a:schemeClr val="accent2"/>
            </a:solidFill>
            <a:prstDash val="solid"/>
            <a:round/>
            <a:headEnd type="none" w="med" len="med"/>
            <a:tailEnd type="none" w="med" len="med"/>
          </a:ln>
          <a:effectLst>
            <a:glow rad="101600">
              <a:schemeClr val="accent3">
                <a:satMod val="175000"/>
                <a:alpha val="40000"/>
              </a:schemeClr>
            </a:glow>
          </a:effectLst>
        </p:spPr>
      </p:cxnSp>
      <p:sp>
        <p:nvSpPr>
          <p:cNvPr id="20" name="Google Shape;3489;p39"/>
          <p:cNvSpPr/>
          <p:nvPr/>
        </p:nvSpPr>
        <p:spPr>
          <a:xfrm>
            <a:off x="5852589" y="2062885"/>
            <a:ext cx="663470" cy="663470"/>
          </a:xfrm>
          <a:custGeom>
            <a:avLst/>
            <a:gdLst/>
            <a:ahLst/>
            <a:cxnLst/>
            <a:rect l="l" t="t" r="r" b="b"/>
            <a:pathLst>
              <a:path w="21571" h="21571" extrusionOk="0">
                <a:moveTo>
                  <a:pt x="10797" y="1"/>
                </a:moveTo>
                <a:cubicBezTo>
                  <a:pt x="4840" y="1"/>
                  <a:pt x="1" y="4840"/>
                  <a:pt x="1" y="10797"/>
                </a:cubicBezTo>
                <a:cubicBezTo>
                  <a:pt x="1" y="16754"/>
                  <a:pt x="4840" y="21570"/>
                  <a:pt x="10797" y="21570"/>
                </a:cubicBezTo>
                <a:cubicBezTo>
                  <a:pt x="16732" y="21570"/>
                  <a:pt x="21571" y="16754"/>
                  <a:pt x="21571" y="10797"/>
                </a:cubicBezTo>
                <a:cubicBezTo>
                  <a:pt x="21571" y="4840"/>
                  <a:pt x="16732" y="1"/>
                  <a:pt x="10797" y="1"/>
                </a:cubicBezTo>
                <a:close/>
              </a:path>
            </a:pathLst>
          </a:custGeom>
          <a:solidFill>
            <a:srgbClr val="F6F6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 name="Google Shape;2504;p32"/>
          <p:cNvSpPr/>
          <p:nvPr/>
        </p:nvSpPr>
        <p:spPr>
          <a:xfrm>
            <a:off x="5904344" y="2097224"/>
            <a:ext cx="559960" cy="559199"/>
          </a:xfrm>
          <a:custGeom>
            <a:avLst/>
            <a:gdLst/>
            <a:ahLst/>
            <a:cxnLst/>
            <a:rect l="l" t="t" r="r" b="b"/>
            <a:pathLst>
              <a:path w="13970" h="13951" extrusionOk="0">
                <a:moveTo>
                  <a:pt x="6792" y="1"/>
                </a:moveTo>
                <a:cubicBezTo>
                  <a:pt x="6780" y="1"/>
                  <a:pt x="6769" y="2"/>
                  <a:pt x="6757" y="4"/>
                </a:cubicBezTo>
                <a:cubicBezTo>
                  <a:pt x="6506" y="4"/>
                  <a:pt x="6232" y="27"/>
                  <a:pt x="5981" y="73"/>
                </a:cubicBezTo>
                <a:cubicBezTo>
                  <a:pt x="5867" y="96"/>
                  <a:pt x="5798" y="187"/>
                  <a:pt x="5821" y="278"/>
                </a:cubicBezTo>
                <a:cubicBezTo>
                  <a:pt x="5821" y="369"/>
                  <a:pt x="5912" y="438"/>
                  <a:pt x="6004" y="438"/>
                </a:cubicBezTo>
                <a:lnTo>
                  <a:pt x="6026" y="438"/>
                </a:lnTo>
                <a:cubicBezTo>
                  <a:pt x="6277" y="415"/>
                  <a:pt x="6528" y="392"/>
                  <a:pt x="6780" y="369"/>
                </a:cubicBezTo>
                <a:cubicBezTo>
                  <a:pt x="6894" y="369"/>
                  <a:pt x="6962" y="278"/>
                  <a:pt x="6962" y="187"/>
                </a:cubicBezTo>
                <a:cubicBezTo>
                  <a:pt x="6962" y="85"/>
                  <a:pt x="6889" y="1"/>
                  <a:pt x="6792" y="1"/>
                </a:cubicBezTo>
                <a:close/>
                <a:moveTo>
                  <a:pt x="7924" y="68"/>
                </a:moveTo>
                <a:cubicBezTo>
                  <a:pt x="7830" y="68"/>
                  <a:pt x="7758" y="133"/>
                  <a:pt x="7738" y="232"/>
                </a:cubicBezTo>
                <a:cubicBezTo>
                  <a:pt x="7738" y="324"/>
                  <a:pt x="7807" y="415"/>
                  <a:pt x="7898" y="438"/>
                </a:cubicBezTo>
                <a:cubicBezTo>
                  <a:pt x="8149" y="484"/>
                  <a:pt x="8400" y="529"/>
                  <a:pt x="8651" y="598"/>
                </a:cubicBezTo>
                <a:lnTo>
                  <a:pt x="8697" y="598"/>
                </a:lnTo>
                <a:cubicBezTo>
                  <a:pt x="8765" y="598"/>
                  <a:pt x="8857" y="529"/>
                  <a:pt x="8880" y="461"/>
                </a:cubicBezTo>
                <a:cubicBezTo>
                  <a:pt x="8902" y="347"/>
                  <a:pt x="8834" y="255"/>
                  <a:pt x="8743" y="210"/>
                </a:cubicBezTo>
                <a:cubicBezTo>
                  <a:pt x="8491" y="141"/>
                  <a:pt x="8218" y="96"/>
                  <a:pt x="7966" y="73"/>
                </a:cubicBezTo>
                <a:cubicBezTo>
                  <a:pt x="7952" y="70"/>
                  <a:pt x="7937" y="68"/>
                  <a:pt x="7924" y="68"/>
                </a:cubicBezTo>
                <a:close/>
                <a:moveTo>
                  <a:pt x="4879" y="332"/>
                </a:moveTo>
                <a:cubicBezTo>
                  <a:pt x="4858" y="332"/>
                  <a:pt x="4837" y="337"/>
                  <a:pt x="4817" y="347"/>
                </a:cubicBezTo>
                <a:cubicBezTo>
                  <a:pt x="4566" y="415"/>
                  <a:pt x="4314" y="529"/>
                  <a:pt x="4063" y="643"/>
                </a:cubicBezTo>
                <a:cubicBezTo>
                  <a:pt x="3972" y="689"/>
                  <a:pt x="3926" y="780"/>
                  <a:pt x="3972" y="894"/>
                </a:cubicBezTo>
                <a:cubicBezTo>
                  <a:pt x="4018" y="963"/>
                  <a:pt x="4086" y="986"/>
                  <a:pt x="4155" y="986"/>
                </a:cubicBezTo>
                <a:lnTo>
                  <a:pt x="4223" y="986"/>
                </a:lnTo>
                <a:cubicBezTo>
                  <a:pt x="4451" y="872"/>
                  <a:pt x="4680" y="780"/>
                  <a:pt x="4931" y="712"/>
                </a:cubicBezTo>
                <a:cubicBezTo>
                  <a:pt x="5022" y="666"/>
                  <a:pt x="5091" y="575"/>
                  <a:pt x="5045" y="461"/>
                </a:cubicBezTo>
                <a:cubicBezTo>
                  <a:pt x="5027" y="389"/>
                  <a:pt x="4954" y="332"/>
                  <a:pt x="4879" y="332"/>
                </a:cubicBezTo>
                <a:close/>
                <a:moveTo>
                  <a:pt x="9784" y="603"/>
                </a:moveTo>
                <a:cubicBezTo>
                  <a:pt x="9713" y="603"/>
                  <a:pt x="9643" y="645"/>
                  <a:pt x="9610" y="712"/>
                </a:cubicBezTo>
                <a:cubicBezTo>
                  <a:pt x="9564" y="803"/>
                  <a:pt x="9610" y="917"/>
                  <a:pt x="9701" y="963"/>
                </a:cubicBezTo>
                <a:cubicBezTo>
                  <a:pt x="9929" y="1077"/>
                  <a:pt x="10158" y="1191"/>
                  <a:pt x="10386" y="1305"/>
                </a:cubicBezTo>
                <a:cubicBezTo>
                  <a:pt x="10409" y="1328"/>
                  <a:pt x="10432" y="1351"/>
                  <a:pt x="10477" y="1351"/>
                </a:cubicBezTo>
                <a:cubicBezTo>
                  <a:pt x="10546" y="1351"/>
                  <a:pt x="10591" y="1305"/>
                  <a:pt x="10637" y="1237"/>
                </a:cubicBezTo>
                <a:cubicBezTo>
                  <a:pt x="10683" y="1168"/>
                  <a:pt x="10660" y="1031"/>
                  <a:pt x="10569" y="986"/>
                </a:cubicBezTo>
                <a:cubicBezTo>
                  <a:pt x="10340" y="849"/>
                  <a:pt x="10112" y="735"/>
                  <a:pt x="9861" y="621"/>
                </a:cubicBezTo>
                <a:cubicBezTo>
                  <a:pt x="9837" y="608"/>
                  <a:pt x="9810" y="603"/>
                  <a:pt x="9784" y="603"/>
                </a:cubicBezTo>
                <a:close/>
                <a:moveTo>
                  <a:pt x="3132" y="1191"/>
                </a:moveTo>
                <a:cubicBezTo>
                  <a:pt x="3100" y="1191"/>
                  <a:pt x="3067" y="1199"/>
                  <a:pt x="3036" y="1214"/>
                </a:cubicBezTo>
                <a:cubicBezTo>
                  <a:pt x="2808" y="1374"/>
                  <a:pt x="2603" y="1534"/>
                  <a:pt x="2397" y="1716"/>
                </a:cubicBezTo>
                <a:cubicBezTo>
                  <a:pt x="2329" y="1785"/>
                  <a:pt x="2306" y="1899"/>
                  <a:pt x="2374" y="1990"/>
                </a:cubicBezTo>
                <a:cubicBezTo>
                  <a:pt x="2420" y="2036"/>
                  <a:pt x="2466" y="2059"/>
                  <a:pt x="2534" y="2059"/>
                </a:cubicBezTo>
                <a:cubicBezTo>
                  <a:pt x="2580" y="2059"/>
                  <a:pt x="2625" y="2036"/>
                  <a:pt x="2648" y="1990"/>
                </a:cubicBezTo>
                <a:cubicBezTo>
                  <a:pt x="2831" y="1830"/>
                  <a:pt x="3036" y="1670"/>
                  <a:pt x="3242" y="1534"/>
                </a:cubicBezTo>
                <a:cubicBezTo>
                  <a:pt x="3333" y="1488"/>
                  <a:pt x="3356" y="1351"/>
                  <a:pt x="3287" y="1282"/>
                </a:cubicBezTo>
                <a:cubicBezTo>
                  <a:pt x="3257" y="1222"/>
                  <a:pt x="3196" y="1191"/>
                  <a:pt x="3132" y="1191"/>
                </a:cubicBezTo>
                <a:close/>
                <a:moveTo>
                  <a:pt x="11415" y="1644"/>
                </a:moveTo>
                <a:cubicBezTo>
                  <a:pt x="11363" y="1644"/>
                  <a:pt x="11313" y="1667"/>
                  <a:pt x="11276" y="1716"/>
                </a:cubicBezTo>
                <a:cubicBezTo>
                  <a:pt x="11208" y="1785"/>
                  <a:pt x="11208" y="1899"/>
                  <a:pt x="11299" y="1967"/>
                </a:cubicBezTo>
                <a:cubicBezTo>
                  <a:pt x="11482" y="2127"/>
                  <a:pt x="11664" y="2310"/>
                  <a:pt x="11824" y="2492"/>
                </a:cubicBezTo>
                <a:cubicBezTo>
                  <a:pt x="11870" y="2538"/>
                  <a:pt x="11915" y="2561"/>
                  <a:pt x="11984" y="2561"/>
                </a:cubicBezTo>
                <a:cubicBezTo>
                  <a:pt x="12029" y="2561"/>
                  <a:pt x="12075" y="2538"/>
                  <a:pt x="12098" y="2515"/>
                </a:cubicBezTo>
                <a:cubicBezTo>
                  <a:pt x="12189" y="2447"/>
                  <a:pt x="12189" y="2310"/>
                  <a:pt x="12121" y="2241"/>
                </a:cubicBezTo>
                <a:cubicBezTo>
                  <a:pt x="11938" y="2036"/>
                  <a:pt x="11733" y="1853"/>
                  <a:pt x="11550" y="1693"/>
                </a:cubicBezTo>
                <a:cubicBezTo>
                  <a:pt x="11508" y="1662"/>
                  <a:pt x="11460" y="1644"/>
                  <a:pt x="11415" y="1644"/>
                </a:cubicBezTo>
                <a:close/>
                <a:moveTo>
                  <a:pt x="1728" y="2496"/>
                </a:moveTo>
                <a:cubicBezTo>
                  <a:pt x="1670" y="2496"/>
                  <a:pt x="1615" y="2521"/>
                  <a:pt x="1575" y="2561"/>
                </a:cubicBezTo>
                <a:cubicBezTo>
                  <a:pt x="1393" y="2789"/>
                  <a:pt x="1256" y="2994"/>
                  <a:pt x="1096" y="3223"/>
                </a:cubicBezTo>
                <a:cubicBezTo>
                  <a:pt x="1050" y="3314"/>
                  <a:pt x="1073" y="3428"/>
                  <a:pt x="1165" y="3474"/>
                </a:cubicBezTo>
                <a:cubicBezTo>
                  <a:pt x="1187" y="3496"/>
                  <a:pt x="1233" y="3519"/>
                  <a:pt x="1256" y="3519"/>
                </a:cubicBezTo>
                <a:cubicBezTo>
                  <a:pt x="1324" y="3519"/>
                  <a:pt x="1393" y="3474"/>
                  <a:pt x="1416" y="3428"/>
                </a:cubicBezTo>
                <a:cubicBezTo>
                  <a:pt x="1553" y="3223"/>
                  <a:pt x="1712" y="3017"/>
                  <a:pt x="1872" y="2812"/>
                </a:cubicBezTo>
                <a:cubicBezTo>
                  <a:pt x="1941" y="2720"/>
                  <a:pt x="1918" y="2606"/>
                  <a:pt x="1849" y="2538"/>
                </a:cubicBezTo>
                <a:cubicBezTo>
                  <a:pt x="1811" y="2509"/>
                  <a:pt x="1769" y="2496"/>
                  <a:pt x="1728" y="2496"/>
                </a:cubicBezTo>
                <a:close/>
                <a:moveTo>
                  <a:pt x="12692" y="3091"/>
                </a:moveTo>
                <a:cubicBezTo>
                  <a:pt x="12653" y="3091"/>
                  <a:pt x="12613" y="3104"/>
                  <a:pt x="12577" y="3131"/>
                </a:cubicBezTo>
                <a:cubicBezTo>
                  <a:pt x="12486" y="3177"/>
                  <a:pt x="12463" y="3291"/>
                  <a:pt x="12532" y="3382"/>
                </a:cubicBezTo>
                <a:cubicBezTo>
                  <a:pt x="12669" y="3588"/>
                  <a:pt x="12783" y="3816"/>
                  <a:pt x="12897" y="4044"/>
                </a:cubicBezTo>
                <a:cubicBezTo>
                  <a:pt x="12942" y="4113"/>
                  <a:pt x="13011" y="4158"/>
                  <a:pt x="13079" y="4158"/>
                </a:cubicBezTo>
                <a:cubicBezTo>
                  <a:pt x="13102" y="4158"/>
                  <a:pt x="13125" y="4136"/>
                  <a:pt x="13148" y="4136"/>
                </a:cubicBezTo>
                <a:cubicBezTo>
                  <a:pt x="13239" y="4090"/>
                  <a:pt x="13285" y="3976"/>
                  <a:pt x="13239" y="3885"/>
                </a:cubicBezTo>
                <a:cubicBezTo>
                  <a:pt x="13125" y="3633"/>
                  <a:pt x="12988" y="3405"/>
                  <a:pt x="12851" y="3177"/>
                </a:cubicBezTo>
                <a:cubicBezTo>
                  <a:pt x="12810" y="3122"/>
                  <a:pt x="12751" y="3091"/>
                  <a:pt x="12692" y="3091"/>
                </a:cubicBezTo>
                <a:close/>
                <a:moveTo>
                  <a:pt x="723" y="4163"/>
                </a:moveTo>
                <a:cubicBezTo>
                  <a:pt x="652" y="4163"/>
                  <a:pt x="582" y="4206"/>
                  <a:pt x="548" y="4273"/>
                </a:cubicBezTo>
                <a:cubicBezTo>
                  <a:pt x="434" y="4524"/>
                  <a:pt x="366" y="4775"/>
                  <a:pt x="274" y="5026"/>
                </a:cubicBezTo>
                <a:cubicBezTo>
                  <a:pt x="252" y="5117"/>
                  <a:pt x="320" y="5231"/>
                  <a:pt x="411" y="5254"/>
                </a:cubicBezTo>
                <a:cubicBezTo>
                  <a:pt x="434" y="5277"/>
                  <a:pt x="457" y="5277"/>
                  <a:pt x="457" y="5277"/>
                </a:cubicBezTo>
                <a:cubicBezTo>
                  <a:pt x="548" y="5277"/>
                  <a:pt x="617" y="5208"/>
                  <a:pt x="640" y="5140"/>
                </a:cubicBezTo>
                <a:cubicBezTo>
                  <a:pt x="708" y="4889"/>
                  <a:pt x="799" y="4661"/>
                  <a:pt x="891" y="4432"/>
                </a:cubicBezTo>
                <a:cubicBezTo>
                  <a:pt x="936" y="4318"/>
                  <a:pt x="891" y="4204"/>
                  <a:pt x="799" y="4181"/>
                </a:cubicBezTo>
                <a:cubicBezTo>
                  <a:pt x="775" y="4169"/>
                  <a:pt x="749" y="4163"/>
                  <a:pt x="723" y="4163"/>
                </a:cubicBezTo>
                <a:close/>
                <a:moveTo>
                  <a:pt x="13507" y="4851"/>
                </a:moveTo>
                <a:cubicBezTo>
                  <a:pt x="13486" y="4851"/>
                  <a:pt x="13465" y="4856"/>
                  <a:pt x="13445" y="4866"/>
                </a:cubicBezTo>
                <a:cubicBezTo>
                  <a:pt x="13353" y="4889"/>
                  <a:pt x="13285" y="5003"/>
                  <a:pt x="13308" y="5094"/>
                </a:cubicBezTo>
                <a:cubicBezTo>
                  <a:pt x="13376" y="5323"/>
                  <a:pt x="13445" y="5574"/>
                  <a:pt x="13490" y="5825"/>
                </a:cubicBezTo>
                <a:cubicBezTo>
                  <a:pt x="13513" y="5916"/>
                  <a:pt x="13582" y="5984"/>
                  <a:pt x="13673" y="5984"/>
                </a:cubicBezTo>
                <a:lnTo>
                  <a:pt x="13718" y="5984"/>
                </a:lnTo>
                <a:cubicBezTo>
                  <a:pt x="13810" y="5962"/>
                  <a:pt x="13878" y="5870"/>
                  <a:pt x="13855" y="5756"/>
                </a:cubicBezTo>
                <a:cubicBezTo>
                  <a:pt x="13810" y="5505"/>
                  <a:pt x="13764" y="5231"/>
                  <a:pt x="13673" y="4980"/>
                </a:cubicBezTo>
                <a:cubicBezTo>
                  <a:pt x="13655" y="4909"/>
                  <a:pt x="13582" y="4851"/>
                  <a:pt x="13507" y="4851"/>
                </a:cubicBezTo>
                <a:close/>
                <a:moveTo>
                  <a:pt x="252" y="6030"/>
                </a:moveTo>
                <a:cubicBezTo>
                  <a:pt x="160" y="6030"/>
                  <a:pt x="69" y="6099"/>
                  <a:pt x="46" y="6190"/>
                </a:cubicBezTo>
                <a:cubicBezTo>
                  <a:pt x="23" y="6464"/>
                  <a:pt x="0" y="6715"/>
                  <a:pt x="0" y="6989"/>
                </a:cubicBezTo>
                <a:cubicBezTo>
                  <a:pt x="0" y="7103"/>
                  <a:pt x="92" y="7171"/>
                  <a:pt x="206" y="7171"/>
                </a:cubicBezTo>
                <a:cubicBezTo>
                  <a:pt x="297" y="7171"/>
                  <a:pt x="388" y="7080"/>
                  <a:pt x="388" y="6989"/>
                </a:cubicBezTo>
                <a:cubicBezTo>
                  <a:pt x="388" y="6738"/>
                  <a:pt x="388" y="6487"/>
                  <a:pt x="434" y="6236"/>
                </a:cubicBezTo>
                <a:cubicBezTo>
                  <a:pt x="434" y="6144"/>
                  <a:pt x="366" y="6030"/>
                  <a:pt x="252" y="6030"/>
                </a:cubicBezTo>
                <a:close/>
                <a:moveTo>
                  <a:pt x="13787" y="6783"/>
                </a:moveTo>
                <a:cubicBezTo>
                  <a:pt x="13673" y="6783"/>
                  <a:pt x="13582" y="6875"/>
                  <a:pt x="13582" y="6989"/>
                </a:cubicBezTo>
                <a:cubicBezTo>
                  <a:pt x="13582" y="7240"/>
                  <a:pt x="13582" y="7491"/>
                  <a:pt x="13536" y="7742"/>
                </a:cubicBezTo>
                <a:cubicBezTo>
                  <a:pt x="13536" y="7833"/>
                  <a:pt x="13604" y="7925"/>
                  <a:pt x="13718" y="7947"/>
                </a:cubicBezTo>
                <a:lnTo>
                  <a:pt x="13741" y="7947"/>
                </a:lnTo>
                <a:cubicBezTo>
                  <a:pt x="13833" y="7947"/>
                  <a:pt x="13924" y="7879"/>
                  <a:pt x="13924" y="7765"/>
                </a:cubicBezTo>
                <a:cubicBezTo>
                  <a:pt x="13947" y="7514"/>
                  <a:pt x="13970" y="7240"/>
                  <a:pt x="13970" y="6989"/>
                </a:cubicBezTo>
                <a:lnTo>
                  <a:pt x="13970" y="6943"/>
                </a:lnTo>
                <a:cubicBezTo>
                  <a:pt x="13970" y="6852"/>
                  <a:pt x="13878" y="6783"/>
                  <a:pt x="13787" y="6783"/>
                </a:cubicBezTo>
                <a:close/>
                <a:moveTo>
                  <a:pt x="310" y="7966"/>
                </a:moveTo>
                <a:cubicBezTo>
                  <a:pt x="298" y="7966"/>
                  <a:pt x="286" y="7967"/>
                  <a:pt x="274" y="7970"/>
                </a:cubicBezTo>
                <a:cubicBezTo>
                  <a:pt x="160" y="7970"/>
                  <a:pt x="92" y="8084"/>
                  <a:pt x="115" y="8176"/>
                </a:cubicBezTo>
                <a:cubicBezTo>
                  <a:pt x="160" y="8450"/>
                  <a:pt x="206" y="8701"/>
                  <a:pt x="297" y="8952"/>
                </a:cubicBezTo>
                <a:cubicBezTo>
                  <a:pt x="320" y="9043"/>
                  <a:pt x="388" y="9089"/>
                  <a:pt x="480" y="9089"/>
                </a:cubicBezTo>
                <a:lnTo>
                  <a:pt x="525" y="9089"/>
                </a:lnTo>
                <a:cubicBezTo>
                  <a:pt x="617" y="9066"/>
                  <a:pt x="685" y="8952"/>
                  <a:pt x="662" y="8860"/>
                </a:cubicBezTo>
                <a:cubicBezTo>
                  <a:pt x="594" y="8609"/>
                  <a:pt x="525" y="8358"/>
                  <a:pt x="480" y="8107"/>
                </a:cubicBezTo>
                <a:cubicBezTo>
                  <a:pt x="460" y="8028"/>
                  <a:pt x="388" y="7966"/>
                  <a:pt x="310" y="7966"/>
                </a:cubicBezTo>
                <a:close/>
                <a:moveTo>
                  <a:pt x="13522" y="8696"/>
                </a:moveTo>
                <a:cubicBezTo>
                  <a:pt x="13439" y="8696"/>
                  <a:pt x="13350" y="8758"/>
                  <a:pt x="13330" y="8838"/>
                </a:cubicBezTo>
                <a:cubicBezTo>
                  <a:pt x="13262" y="9066"/>
                  <a:pt x="13171" y="9317"/>
                  <a:pt x="13079" y="9545"/>
                </a:cubicBezTo>
                <a:cubicBezTo>
                  <a:pt x="13034" y="9636"/>
                  <a:pt x="13079" y="9751"/>
                  <a:pt x="13171" y="9796"/>
                </a:cubicBezTo>
                <a:cubicBezTo>
                  <a:pt x="13193" y="9796"/>
                  <a:pt x="13216" y="9819"/>
                  <a:pt x="13239" y="9819"/>
                </a:cubicBezTo>
                <a:cubicBezTo>
                  <a:pt x="13330" y="9819"/>
                  <a:pt x="13399" y="9773"/>
                  <a:pt x="13422" y="9705"/>
                </a:cubicBezTo>
                <a:cubicBezTo>
                  <a:pt x="13513" y="9454"/>
                  <a:pt x="13604" y="9203"/>
                  <a:pt x="13696" y="8952"/>
                </a:cubicBezTo>
                <a:cubicBezTo>
                  <a:pt x="13718" y="8838"/>
                  <a:pt x="13650" y="8746"/>
                  <a:pt x="13559" y="8701"/>
                </a:cubicBezTo>
                <a:cubicBezTo>
                  <a:pt x="13547" y="8698"/>
                  <a:pt x="13534" y="8696"/>
                  <a:pt x="13522" y="8696"/>
                </a:cubicBezTo>
                <a:close/>
                <a:moveTo>
                  <a:pt x="906" y="9797"/>
                </a:moveTo>
                <a:cubicBezTo>
                  <a:pt x="872" y="9797"/>
                  <a:pt x="835" y="9805"/>
                  <a:pt x="799" y="9819"/>
                </a:cubicBezTo>
                <a:cubicBezTo>
                  <a:pt x="708" y="9865"/>
                  <a:pt x="685" y="9979"/>
                  <a:pt x="731" y="10070"/>
                </a:cubicBezTo>
                <a:cubicBezTo>
                  <a:pt x="845" y="10298"/>
                  <a:pt x="982" y="10549"/>
                  <a:pt x="1119" y="10755"/>
                </a:cubicBezTo>
                <a:cubicBezTo>
                  <a:pt x="1165" y="10823"/>
                  <a:pt x="1210" y="10846"/>
                  <a:pt x="1279" y="10846"/>
                </a:cubicBezTo>
                <a:cubicBezTo>
                  <a:pt x="1324" y="10846"/>
                  <a:pt x="1347" y="10846"/>
                  <a:pt x="1370" y="10823"/>
                </a:cubicBezTo>
                <a:cubicBezTo>
                  <a:pt x="1461" y="10755"/>
                  <a:pt x="1484" y="10641"/>
                  <a:pt x="1438" y="10549"/>
                </a:cubicBezTo>
                <a:cubicBezTo>
                  <a:pt x="1302" y="10344"/>
                  <a:pt x="1187" y="10116"/>
                  <a:pt x="1073" y="9910"/>
                </a:cubicBezTo>
                <a:cubicBezTo>
                  <a:pt x="1042" y="9832"/>
                  <a:pt x="979" y="9797"/>
                  <a:pt x="906" y="9797"/>
                </a:cubicBezTo>
                <a:close/>
                <a:moveTo>
                  <a:pt x="12709" y="10458"/>
                </a:moveTo>
                <a:cubicBezTo>
                  <a:pt x="12643" y="10458"/>
                  <a:pt x="12577" y="10489"/>
                  <a:pt x="12532" y="10549"/>
                </a:cubicBezTo>
                <a:cubicBezTo>
                  <a:pt x="12417" y="10755"/>
                  <a:pt x="12258" y="10960"/>
                  <a:pt x="12098" y="11166"/>
                </a:cubicBezTo>
                <a:cubicBezTo>
                  <a:pt x="12029" y="11234"/>
                  <a:pt x="12052" y="11348"/>
                  <a:pt x="12121" y="11417"/>
                </a:cubicBezTo>
                <a:cubicBezTo>
                  <a:pt x="12166" y="11463"/>
                  <a:pt x="12212" y="11463"/>
                  <a:pt x="12235" y="11463"/>
                </a:cubicBezTo>
                <a:cubicBezTo>
                  <a:pt x="12303" y="11463"/>
                  <a:pt x="12349" y="11440"/>
                  <a:pt x="12395" y="11394"/>
                </a:cubicBezTo>
                <a:cubicBezTo>
                  <a:pt x="12554" y="11189"/>
                  <a:pt x="12714" y="10983"/>
                  <a:pt x="12851" y="10755"/>
                </a:cubicBezTo>
                <a:cubicBezTo>
                  <a:pt x="12920" y="10664"/>
                  <a:pt x="12897" y="10549"/>
                  <a:pt x="12805" y="10481"/>
                </a:cubicBezTo>
                <a:cubicBezTo>
                  <a:pt x="12775" y="10466"/>
                  <a:pt x="12742" y="10458"/>
                  <a:pt x="12709" y="10458"/>
                </a:cubicBezTo>
                <a:close/>
                <a:moveTo>
                  <a:pt x="1998" y="11388"/>
                </a:moveTo>
                <a:cubicBezTo>
                  <a:pt x="1952" y="11388"/>
                  <a:pt x="1906" y="11405"/>
                  <a:pt x="1872" y="11440"/>
                </a:cubicBezTo>
                <a:cubicBezTo>
                  <a:pt x="1781" y="11508"/>
                  <a:pt x="1781" y="11622"/>
                  <a:pt x="1849" y="11714"/>
                </a:cubicBezTo>
                <a:cubicBezTo>
                  <a:pt x="2032" y="11896"/>
                  <a:pt x="2215" y="12079"/>
                  <a:pt x="2420" y="12261"/>
                </a:cubicBezTo>
                <a:cubicBezTo>
                  <a:pt x="2466" y="12284"/>
                  <a:pt x="2511" y="12307"/>
                  <a:pt x="2557" y="12307"/>
                </a:cubicBezTo>
                <a:cubicBezTo>
                  <a:pt x="2603" y="12307"/>
                  <a:pt x="2648" y="12284"/>
                  <a:pt x="2694" y="12239"/>
                </a:cubicBezTo>
                <a:cubicBezTo>
                  <a:pt x="2762" y="12170"/>
                  <a:pt x="2739" y="12033"/>
                  <a:pt x="2671" y="11965"/>
                </a:cubicBezTo>
                <a:cubicBezTo>
                  <a:pt x="2488" y="11805"/>
                  <a:pt x="2306" y="11645"/>
                  <a:pt x="2123" y="11440"/>
                </a:cubicBezTo>
                <a:cubicBezTo>
                  <a:pt x="2089" y="11405"/>
                  <a:pt x="2043" y="11388"/>
                  <a:pt x="1998" y="11388"/>
                </a:cubicBezTo>
                <a:close/>
                <a:moveTo>
                  <a:pt x="11438" y="11916"/>
                </a:moveTo>
                <a:cubicBezTo>
                  <a:pt x="11395" y="11916"/>
                  <a:pt x="11354" y="11933"/>
                  <a:pt x="11322" y="11965"/>
                </a:cubicBezTo>
                <a:cubicBezTo>
                  <a:pt x="11116" y="12124"/>
                  <a:pt x="10911" y="12284"/>
                  <a:pt x="10706" y="12421"/>
                </a:cubicBezTo>
                <a:cubicBezTo>
                  <a:pt x="10637" y="12490"/>
                  <a:pt x="10614" y="12604"/>
                  <a:pt x="10660" y="12695"/>
                </a:cubicBezTo>
                <a:cubicBezTo>
                  <a:pt x="10706" y="12741"/>
                  <a:pt x="10774" y="12764"/>
                  <a:pt x="10820" y="12764"/>
                </a:cubicBezTo>
                <a:cubicBezTo>
                  <a:pt x="10865" y="12764"/>
                  <a:pt x="10888" y="12764"/>
                  <a:pt x="10934" y="12741"/>
                </a:cubicBezTo>
                <a:cubicBezTo>
                  <a:pt x="11139" y="12581"/>
                  <a:pt x="11367" y="12421"/>
                  <a:pt x="11550" y="12261"/>
                </a:cubicBezTo>
                <a:cubicBezTo>
                  <a:pt x="11641" y="12193"/>
                  <a:pt x="11641" y="12056"/>
                  <a:pt x="11573" y="11987"/>
                </a:cubicBezTo>
                <a:cubicBezTo>
                  <a:pt x="11536" y="11939"/>
                  <a:pt x="11486" y="11916"/>
                  <a:pt x="11438" y="11916"/>
                </a:cubicBezTo>
                <a:close/>
                <a:moveTo>
                  <a:pt x="3489" y="12604"/>
                </a:moveTo>
                <a:cubicBezTo>
                  <a:pt x="3424" y="12604"/>
                  <a:pt x="3363" y="12634"/>
                  <a:pt x="3333" y="12695"/>
                </a:cubicBezTo>
                <a:cubicBezTo>
                  <a:pt x="3264" y="12786"/>
                  <a:pt x="3287" y="12901"/>
                  <a:pt x="3379" y="12969"/>
                </a:cubicBezTo>
                <a:cubicBezTo>
                  <a:pt x="3607" y="13106"/>
                  <a:pt x="3858" y="13220"/>
                  <a:pt x="4086" y="13334"/>
                </a:cubicBezTo>
                <a:cubicBezTo>
                  <a:pt x="4109" y="13357"/>
                  <a:pt x="4155" y="13357"/>
                  <a:pt x="4177" y="13357"/>
                </a:cubicBezTo>
                <a:cubicBezTo>
                  <a:pt x="4246" y="13357"/>
                  <a:pt x="4314" y="13311"/>
                  <a:pt x="4337" y="13243"/>
                </a:cubicBezTo>
                <a:cubicBezTo>
                  <a:pt x="4383" y="13152"/>
                  <a:pt x="4337" y="13037"/>
                  <a:pt x="4246" y="12992"/>
                </a:cubicBezTo>
                <a:cubicBezTo>
                  <a:pt x="4018" y="12878"/>
                  <a:pt x="3789" y="12764"/>
                  <a:pt x="3584" y="12627"/>
                </a:cubicBezTo>
                <a:cubicBezTo>
                  <a:pt x="3554" y="12611"/>
                  <a:pt x="3521" y="12604"/>
                  <a:pt x="3489" y="12604"/>
                </a:cubicBezTo>
                <a:close/>
                <a:moveTo>
                  <a:pt x="9814" y="12974"/>
                </a:moveTo>
                <a:cubicBezTo>
                  <a:pt x="9785" y="12974"/>
                  <a:pt x="9755" y="12980"/>
                  <a:pt x="9724" y="12992"/>
                </a:cubicBezTo>
                <a:cubicBezTo>
                  <a:pt x="9496" y="13083"/>
                  <a:pt x="9268" y="13174"/>
                  <a:pt x="9039" y="13266"/>
                </a:cubicBezTo>
                <a:cubicBezTo>
                  <a:pt x="8925" y="13289"/>
                  <a:pt x="8880" y="13403"/>
                  <a:pt x="8902" y="13494"/>
                </a:cubicBezTo>
                <a:cubicBezTo>
                  <a:pt x="8925" y="13585"/>
                  <a:pt x="9016" y="13631"/>
                  <a:pt x="9085" y="13631"/>
                </a:cubicBezTo>
                <a:cubicBezTo>
                  <a:pt x="9108" y="13631"/>
                  <a:pt x="9131" y="13631"/>
                  <a:pt x="9153" y="13608"/>
                </a:cubicBezTo>
                <a:cubicBezTo>
                  <a:pt x="9404" y="13540"/>
                  <a:pt x="9656" y="13448"/>
                  <a:pt x="9884" y="13334"/>
                </a:cubicBezTo>
                <a:cubicBezTo>
                  <a:pt x="9998" y="13289"/>
                  <a:pt x="10021" y="13174"/>
                  <a:pt x="9975" y="13083"/>
                </a:cubicBezTo>
                <a:cubicBezTo>
                  <a:pt x="9958" y="13016"/>
                  <a:pt x="9893" y="12974"/>
                  <a:pt x="9814" y="12974"/>
                </a:cubicBezTo>
                <a:close/>
                <a:moveTo>
                  <a:pt x="5275" y="13353"/>
                </a:moveTo>
                <a:cubicBezTo>
                  <a:pt x="5182" y="13353"/>
                  <a:pt x="5110" y="13415"/>
                  <a:pt x="5091" y="13494"/>
                </a:cubicBezTo>
                <a:cubicBezTo>
                  <a:pt x="5068" y="13608"/>
                  <a:pt x="5113" y="13699"/>
                  <a:pt x="5227" y="13745"/>
                </a:cubicBezTo>
                <a:cubicBezTo>
                  <a:pt x="5479" y="13791"/>
                  <a:pt x="5730" y="13859"/>
                  <a:pt x="6004" y="13882"/>
                </a:cubicBezTo>
                <a:lnTo>
                  <a:pt x="6026" y="13882"/>
                </a:lnTo>
                <a:cubicBezTo>
                  <a:pt x="6118" y="13882"/>
                  <a:pt x="6209" y="13814"/>
                  <a:pt x="6209" y="13722"/>
                </a:cubicBezTo>
                <a:cubicBezTo>
                  <a:pt x="6232" y="13631"/>
                  <a:pt x="6163" y="13540"/>
                  <a:pt x="6049" y="13517"/>
                </a:cubicBezTo>
                <a:cubicBezTo>
                  <a:pt x="5798" y="13471"/>
                  <a:pt x="5547" y="13425"/>
                  <a:pt x="5319" y="13357"/>
                </a:cubicBezTo>
                <a:cubicBezTo>
                  <a:pt x="5304" y="13354"/>
                  <a:pt x="5289" y="13353"/>
                  <a:pt x="5275" y="13353"/>
                </a:cubicBezTo>
                <a:close/>
                <a:moveTo>
                  <a:pt x="7979" y="13512"/>
                </a:moveTo>
                <a:cubicBezTo>
                  <a:pt x="7967" y="13512"/>
                  <a:pt x="7955" y="13514"/>
                  <a:pt x="7944" y="13517"/>
                </a:cubicBezTo>
                <a:cubicBezTo>
                  <a:pt x="7693" y="13540"/>
                  <a:pt x="7442" y="13562"/>
                  <a:pt x="7190" y="13585"/>
                </a:cubicBezTo>
                <a:cubicBezTo>
                  <a:pt x="7076" y="13585"/>
                  <a:pt x="6985" y="13677"/>
                  <a:pt x="7008" y="13768"/>
                </a:cubicBezTo>
                <a:cubicBezTo>
                  <a:pt x="7008" y="13882"/>
                  <a:pt x="7076" y="13950"/>
                  <a:pt x="7190" y="13950"/>
                </a:cubicBezTo>
                <a:cubicBezTo>
                  <a:pt x="7464" y="13950"/>
                  <a:pt x="7715" y="13928"/>
                  <a:pt x="7989" y="13882"/>
                </a:cubicBezTo>
                <a:cubicBezTo>
                  <a:pt x="8081" y="13882"/>
                  <a:pt x="8172" y="13768"/>
                  <a:pt x="8149" y="13677"/>
                </a:cubicBezTo>
                <a:cubicBezTo>
                  <a:pt x="8129" y="13577"/>
                  <a:pt x="8057" y="13512"/>
                  <a:pt x="7979" y="13512"/>
                </a:cubicBezTo>
                <a:close/>
              </a:path>
            </a:pathLst>
          </a:custGeom>
          <a:solidFill>
            <a:schemeClr val="accent6">
              <a:lumMod val="40000"/>
              <a:lumOff val="60000"/>
            </a:schemeClr>
          </a:solidFill>
          <a:ln w="12700">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86;p32"/>
          <p:cNvSpPr txBox="1"/>
          <p:nvPr/>
        </p:nvSpPr>
        <p:spPr>
          <a:xfrm>
            <a:off x="5984361" y="2175788"/>
            <a:ext cx="384082" cy="3840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latin typeface="Arial Black" panose="020B0A04020102020204" pitchFamily="34" charset="0"/>
                <a:ea typeface="Fira Sans Extra Condensed SemiBold"/>
                <a:cs typeface="Fira Sans Extra Condensed SemiBold"/>
                <a:sym typeface="Fira Sans Extra Condensed SemiBold"/>
              </a:rPr>
              <a:t>2</a:t>
            </a:r>
            <a:endParaRPr sz="2500" dirty="0">
              <a:latin typeface="Arial Black" panose="020B0A04020102020204" pitchFamily="34" charset="0"/>
              <a:ea typeface="Fira Sans Extra Condensed SemiBold"/>
              <a:cs typeface="Fira Sans Extra Condensed SemiBold"/>
              <a:sym typeface="Fira Sans Extra Condensed SemiBold"/>
            </a:endParaRPr>
          </a:p>
        </p:txBody>
      </p:sp>
      <p:cxnSp>
        <p:nvCxnSpPr>
          <p:cNvPr id="23" name="Google Shape;3486;p39"/>
          <p:cNvCxnSpPr/>
          <p:nvPr/>
        </p:nvCxnSpPr>
        <p:spPr>
          <a:xfrm>
            <a:off x="3784418" y="3803684"/>
            <a:ext cx="561304" cy="271529"/>
          </a:xfrm>
          <a:prstGeom prst="straightConnector1">
            <a:avLst/>
          </a:prstGeom>
          <a:noFill/>
          <a:ln w="57150" cap="flat" cmpd="sng">
            <a:solidFill>
              <a:schemeClr val="accent2"/>
            </a:solidFill>
            <a:prstDash val="solid"/>
            <a:round/>
            <a:headEnd type="none" w="med" len="med"/>
            <a:tailEnd type="none" w="med" len="med"/>
          </a:ln>
          <a:effectLst>
            <a:glow rad="101600">
              <a:schemeClr val="accent3">
                <a:satMod val="175000"/>
                <a:alpha val="40000"/>
              </a:schemeClr>
            </a:glow>
          </a:effectLst>
        </p:spPr>
      </p:cxnSp>
      <p:cxnSp>
        <p:nvCxnSpPr>
          <p:cNvPr id="24" name="Google Shape;3486;p39"/>
          <p:cNvCxnSpPr/>
          <p:nvPr/>
        </p:nvCxnSpPr>
        <p:spPr>
          <a:xfrm flipV="1">
            <a:off x="3784418" y="2350215"/>
            <a:ext cx="577162" cy="273037"/>
          </a:xfrm>
          <a:prstGeom prst="straightConnector1">
            <a:avLst/>
          </a:prstGeom>
          <a:noFill/>
          <a:ln w="57150" cap="flat" cmpd="sng">
            <a:solidFill>
              <a:schemeClr val="accent2"/>
            </a:solidFill>
            <a:prstDash val="solid"/>
            <a:round/>
            <a:headEnd type="none" w="med" len="med"/>
            <a:tailEnd type="none" w="med" len="med"/>
          </a:ln>
          <a:effectLst>
            <a:glow rad="101600">
              <a:schemeClr val="accent3">
                <a:satMod val="175000"/>
                <a:alpha val="40000"/>
              </a:schemeClr>
            </a:glow>
          </a:effectLst>
        </p:spPr>
      </p:cxnSp>
      <p:sp>
        <p:nvSpPr>
          <p:cNvPr id="25" name="Google Shape;3488;p39"/>
          <p:cNvSpPr/>
          <p:nvPr/>
        </p:nvSpPr>
        <p:spPr>
          <a:xfrm flipH="1">
            <a:off x="5783835" y="2870275"/>
            <a:ext cx="389119" cy="782840"/>
          </a:xfrm>
          <a:custGeom>
            <a:avLst/>
            <a:gdLst/>
            <a:ahLst/>
            <a:cxnLst/>
            <a:rect l="l" t="t" r="r" b="b"/>
            <a:pathLst>
              <a:path w="12715" h="25452" extrusionOk="0">
                <a:moveTo>
                  <a:pt x="1" y="1"/>
                </a:moveTo>
                <a:lnTo>
                  <a:pt x="1" y="25451"/>
                </a:lnTo>
                <a:cubicBezTo>
                  <a:pt x="7008" y="25451"/>
                  <a:pt x="12715" y="19745"/>
                  <a:pt x="12715" y="12715"/>
                </a:cubicBezTo>
                <a:cubicBezTo>
                  <a:pt x="12715" y="5684"/>
                  <a:pt x="7008" y="1"/>
                  <a:pt x="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488;p39"/>
          <p:cNvSpPr/>
          <p:nvPr/>
        </p:nvSpPr>
        <p:spPr>
          <a:xfrm flipH="1">
            <a:off x="5782487" y="3734771"/>
            <a:ext cx="389119" cy="782840"/>
          </a:xfrm>
          <a:custGeom>
            <a:avLst/>
            <a:gdLst/>
            <a:ahLst/>
            <a:cxnLst/>
            <a:rect l="l" t="t" r="r" b="b"/>
            <a:pathLst>
              <a:path w="12715" h="25452" extrusionOk="0">
                <a:moveTo>
                  <a:pt x="1" y="1"/>
                </a:moveTo>
                <a:lnTo>
                  <a:pt x="1" y="25451"/>
                </a:lnTo>
                <a:cubicBezTo>
                  <a:pt x="7008" y="25451"/>
                  <a:pt x="12715" y="19745"/>
                  <a:pt x="12715" y="12715"/>
                </a:cubicBezTo>
                <a:cubicBezTo>
                  <a:pt x="12715" y="5684"/>
                  <a:pt x="7008" y="1"/>
                  <a:pt x="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488;p39"/>
          <p:cNvSpPr/>
          <p:nvPr/>
        </p:nvSpPr>
        <p:spPr>
          <a:xfrm flipH="1">
            <a:off x="5797323" y="4591175"/>
            <a:ext cx="389119" cy="782840"/>
          </a:xfrm>
          <a:custGeom>
            <a:avLst/>
            <a:gdLst/>
            <a:ahLst/>
            <a:cxnLst/>
            <a:rect l="l" t="t" r="r" b="b"/>
            <a:pathLst>
              <a:path w="12715" h="25452" extrusionOk="0">
                <a:moveTo>
                  <a:pt x="1" y="1"/>
                </a:moveTo>
                <a:lnTo>
                  <a:pt x="1" y="25451"/>
                </a:lnTo>
                <a:cubicBezTo>
                  <a:pt x="7008" y="25451"/>
                  <a:pt x="12715" y="19745"/>
                  <a:pt x="12715" y="12715"/>
                </a:cubicBezTo>
                <a:cubicBezTo>
                  <a:pt x="12715" y="5684"/>
                  <a:pt x="7008" y="1"/>
                  <a:pt x="1" y="1"/>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489;p39"/>
          <p:cNvSpPr/>
          <p:nvPr/>
        </p:nvSpPr>
        <p:spPr>
          <a:xfrm>
            <a:off x="5873666" y="2930268"/>
            <a:ext cx="663470" cy="663470"/>
          </a:xfrm>
          <a:custGeom>
            <a:avLst/>
            <a:gdLst/>
            <a:ahLst/>
            <a:cxnLst/>
            <a:rect l="l" t="t" r="r" b="b"/>
            <a:pathLst>
              <a:path w="21571" h="21571" extrusionOk="0">
                <a:moveTo>
                  <a:pt x="10797" y="1"/>
                </a:moveTo>
                <a:cubicBezTo>
                  <a:pt x="4840" y="1"/>
                  <a:pt x="1" y="4840"/>
                  <a:pt x="1" y="10797"/>
                </a:cubicBezTo>
                <a:cubicBezTo>
                  <a:pt x="1" y="16754"/>
                  <a:pt x="4840" y="21570"/>
                  <a:pt x="10797" y="21570"/>
                </a:cubicBezTo>
                <a:cubicBezTo>
                  <a:pt x="16732" y="21570"/>
                  <a:pt x="21571" y="16754"/>
                  <a:pt x="21571" y="10797"/>
                </a:cubicBezTo>
                <a:cubicBezTo>
                  <a:pt x="21571" y="4840"/>
                  <a:pt x="16732" y="1"/>
                  <a:pt x="10797" y="1"/>
                </a:cubicBezTo>
                <a:close/>
              </a:path>
            </a:pathLst>
          </a:custGeom>
          <a:solidFill>
            <a:srgbClr val="F6F6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 name="Google Shape;2504;p32"/>
          <p:cNvSpPr/>
          <p:nvPr/>
        </p:nvSpPr>
        <p:spPr>
          <a:xfrm>
            <a:off x="5925421" y="2964607"/>
            <a:ext cx="559960" cy="559199"/>
          </a:xfrm>
          <a:custGeom>
            <a:avLst/>
            <a:gdLst/>
            <a:ahLst/>
            <a:cxnLst/>
            <a:rect l="l" t="t" r="r" b="b"/>
            <a:pathLst>
              <a:path w="13970" h="13951" extrusionOk="0">
                <a:moveTo>
                  <a:pt x="6792" y="1"/>
                </a:moveTo>
                <a:cubicBezTo>
                  <a:pt x="6780" y="1"/>
                  <a:pt x="6769" y="2"/>
                  <a:pt x="6757" y="4"/>
                </a:cubicBezTo>
                <a:cubicBezTo>
                  <a:pt x="6506" y="4"/>
                  <a:pt x="6232" y="27"/>
                  <a:pt x="5981" y="73"/>
                </a:cubicBezTo>
                <a:cubicBezTo>
                  <a:pt x="5867" y="96"/>
                  <a:pt x="5798" y="187"/>
                  <a:pt x="5821" y="278"/>
                </a:cubicBezTo>
                <a:cubicBezTo>
                  <a:pt x="5821" y="369"/>
                  <a:pt x="5912" y="438"/>
                  <a:pt x="6004" y="438"/>
                </a:cubicBezTo>
                <a:lnTo>
                  <a:pt x="6026" y="438"/>
                </a:lnTo>
                <a:cubicBezTo>
                  <a:pt x="6277" y="415"/>
                  <a:pt x="6528" y="392"/>
                  <a:pt x="6780" y="369"/>
                </a:cubicBezTo>
                <a:cubicBezTo>
                  <a:pt x="6894" y="369"/>
                  <a:pt x="6962" y="278"/>
                  <a:pt x="6962" y="187"/>
                </a:cubicBezTo>
                <a:cubicBezTo>
                  <a:pt x="6962" y="85"/>
                  <a:pt x="6889" y="1"/>
                  <a:pt x="6792" y="1"/>
                </a:cubicBezTo>
                <a:close/>
                <a:moveTo>
                  <a:pt x="7924" y="68"/>
                </a:moveTo>
                <a:cubicBezTo>
                  <a:pt x="7830" y="68"/>
                  <a:pt x="7758" y="133"/>
                  <a:pt x="7738" y="232"/>
                </a:cubicBezTo>
                <a:cubicBezTo>
                  <a:pt x="7738" y="324"/>
                  <a:pt x="7807" y="415"/>
                  <a:pt x="7898" y="438"/>
                </a:cubicBezTo>
                <a:cubicBezTo>
                  <a:pt x="8149" y="484"/>
                  <a:pt x="8400" y="529"/>
                  <a:pt x="8651" y="598"/>
                </a:cubicBezTo>
                <a:lnTo>
                  <a:pt x="8697" y="598"/>
                </a:lnTo>
                <a:cubicBezTo>
                  <a:pt x="8765" y="598"/>
                  <a:pt x="8857" y="529"/>
                  <a:pt x="8880" y="461"/>
                </a:cubicBezTo>
                <a:cubicBezTo>
                  <a:pt x="8902" y="347"/>
                  <a:pt x="8834" y="255"/>
                  <a:pt x="8743" y="210"/>
                </a:cubicBezTo>
                <a:cubicBezTo>
                  <a:pt x="8491" y="141"/>
                  <a:pt x="8218" y="96"/>
                  <a:pt x="7966" y="73"/>
                </a:cubicBezTo>
                <a:cubicBezTo>
                  <a:pt x="7952" y="70"/>
                  <a:pt x="7937" y="68"/>
                  <a:pt x="7924" y="68"/>
                </a:cubicBezTo>
                <a:close/>
                <a:moveTo>
                  <a:pt x="4879" y="332"/>
                </a:moveTo>
                <a:cubicBezTo>
                  <a:pt x="4858" y="332"/>
                  <a:pt x="4837" y="337"/>
                  <a:pt x="4817" y="347"/>
                </a:cubicBezTo>
                <a:cubicBezTo>
                  <a:pt x="4566" y="415"/>
                  <a:pt x="4314" y="529"/>
                  <a:pt x="4063" y="643"/>
                </a:cubicBezTo>
                <a:cubicBezTo>
                  <a:pt x="3972" y="689"/>
                  <a:pt x="3926" y="780"/>
                  <a:pt x="3972" y="894"/>
                </a:cubicBezTo>
                <a:cubicBezTo>
                  <a:pt x="4018" y="963"/>
                  <a:pt x="4086" y="986"/>
                  <a:pt x="4155" y="986"/>
                </a:cubicBezTo>
                <a:lnTo>
                  <a:pt x="4223" y="986"/>
                </a:lnTo>
                <a:cubicBezTo>
                  <a:pt x="4451" y="872"/>
                  <a:pt x="4680" y="780"/>
                  <a:pt x="4931" y="712"/>
                </a:cubicBezTo>
                <a:cubicBezTo>
                  <a:pt x="5022" y="666"/>
                  <a:pt x="5091" y="575"/>
                  <a:pt x="5045" y="461"/>
                </a:cubicBezTo>
                <a:cubicBezTo>
                  <a:pt x="5027" y="389"/>
                  <a:pt x="4954" y="332"/>
                  <a:pt x="4879" y="332"/>
                </a:cubicBezTo>
                <a:close/>
                <a:moveTo>
                  <a:pt x="9784" y="603"/>
                </a:moveTo>
                <a:cubicBezTo>
                  <a:pt x="9713" y="603"/>
                  <a:pt x="9643" y="645"/>
                  <a:pt x="9610" y="712"/>
                </a:cubicBezTo>
                <a:cubicBezTo>
                  <a:pt x="9564" y="803"/>
                  <a:pt x="9610" y="917"/>
                  <a:pt x="9701" y="963"/>
                </a:cubicBezTo>
                <a:cubicBezTo>
                  <a:pt x="9929" y="1077"/>
                  <a:pt x="10158" y="1191"/>
                  <a:pt x="10386" y="1305"/>
                </a:cubicBezTo>
                <a:cubicBezTo>
                  <a:pt x="10409" y="1328"/>
                  <a:pt x="10432" y="1351"/>
                  <a:pt x="10477" y="1351"/>
                </a:cubicBezTo>
                <a:cubicBezTo>
                  <a:pt x="10546" y="1351"/>
                  <a:pt x="10591" y="1305"/>
                  <a:pt x="10637" y="1237"/>
                </a:cubicBezTo>
                <a:cubicBezTo>
                  <a:pt x="10683" y="1168"/>
                  <a:pt x="10660" y="1031"/>
                  <a:pt x="10569" y="986"/>
                </a:cubicBezTo>
                <a:cubicBezTo>
                  <a:pt x="10340" y="849"/>
                  <a:pt x="10112" y="735"/>
                  <a:pt x="9861" y="621"/>
                </a:cubicBezTo>
                <a:cubicBezTo>
                  <a:pt x="9837" y="608"/>
                  <a:pt x="9810" y="603"/>
                  <a:pt x="9784" y="603"/>
                </a:cubicBezTo>
                <a:close/>
                <a:moveTo>
                  <a:pt x="3132" y="1191"/>
                </a:moveTo>
                <a:cubicBezTo>
                  <a:pt x="3100" y="1191"/>
                  <a:pt x="3067" y="1199"/>
                  <a:pt x="3036" y="1214"/>
                </a:cubicBezTo>
                <a:cubicBezTo>
                  <a:pt x="2808" y="1374"/>
                  <a:pt x="2603" y="1534"/>
                  <a:pt x="2397" y="1716"/>
                </a:cubicBezTo>
                <a:cubicBezTo>
                  <a:pt x="2329" y="1785"/>
                  <a:pt x="2306" y="1899"/>
                  <a:pt x="2374" y="1990"/>
                </a:cubicBezTo>
                <a:cubicBezTo>
                  <a:pt x="2420" y="2036"/>
                  <a:pt x="2466" y="2059"/>
                  <a:pt x="2534" y="2059"/>
                </a:cubicBezTo>
                <a:cubicBezTo>
                  <a:pt x="2580" y="2059"/>
                  <a:pt x="2625" y="2036"/>
                  <a:pt x="2648" y="1990"/>
                </a:cubicBezTo>
                <a:cubicBezTo>
                  <a:pt x="2831" y="1830"/>
                  <a:pt x="3036" y="1670"/>
                  <a:pt x="3242" y="1534"/>
                </a:cubicBezTo>
                <a:cubicBezTo>
                  <a:pt x="3333" y="1488"/>
                  <a:pt x="3356" y="1351"/>
                  <a:pt x="3287" y="1282"/>
                </a:cubicBezTo>
                <a:cubicBezTo>
                  <a:pt x="3257" y="1222"/>
                  <a:pt x="3196" y="1191"/>
                  <a:pt x="3132" y="1191"/>
                </a:cubicBezTo>
                <a:close/>
                <a:moveTo>
                  <a:pt x="11415" y="1644"/>
                </a:moveTo>
                <a:cubicBezTo>
                  <a:pt x="11363" y="1644"/>
                  <a:pt x="11313" y="1667"/>
                  <a:pt x="11276" y="1716"/>
                </a:cubicBezTo>
                <a:cubicBezTo>
                  <a:pt x="11208" y="1785"/>
                  <a:pt x="11208" y="1899"/>
                  <a:pt x="11299" y="1967"/>
                </a:cubicBezTo>
                <a:cubicBezTo>
                  <a:pt x="11482" y="2127"/>
                  <a:pt x="11664" y="2310"/>
                  <a:pt x="11824" y="2492"/>
                </a:cubicBezTo>
                <a:cubicBezTo>
                  <a:pt x="11870" y="2538"/>
                  <a:pt x="11915" y="2561"/>
                  <a:pt x="11984" y="2561"/>
                </a:cubicBezTo>
                <a:cubicBezTo>
                  <a:pt x="12029" y="2561"/>
                  <a:pt x="12075" y="2538"/>
                  <a:pt x="12098" y="2515"/>
                </a:cubicBezTo>
                <a:cubicBezTo>
                  <a:pt x="12189" y="2447"/>
                  <a:pt x="12189" y="2310"/>
                  <a:pt x="12121" y="2241"/>
                </a:cubicBezTo>
                <a:cubicBezTo>
                  <a:pt x="11938" y="2036"/>
                  <a:pt x="11733" y="1853"/>
                  <a:pt x="11550" y="1693"/>
                </a:cubicBezTo>
                <a:cubicBezTo>
                  <a:pt x="11508" y="1662"/>
                  <a:pt x="11460" y="1644"/>
                  <a:pt x="11415" y="1644"/>
                </a:cubicBezTo>
                <a:close/>
                <a:moveTo>
                  <a:pt x="1728" y="2496"/>
                </a:moveTo>
                <a:cubicBezTo>
                  <a:pt x="1670" y="2496"/>
                  <a:pt x="1615" y="2521"/>
                  <a:pt x="1575" y="2561"/>
                </a:cubicBezTo>
                <a:cubicBezTo>
                  <a:pt x="1393" y="2789"/>
                  <a:pt x="1256" y="2994"/>
                  <a:pt x="1096" y="3223"/>
                </a:cubicBezTo>
                <a:cubicBezTo>
                  <a:pt x="1050" y="3314"/>
                  <a:pt x="1073" y="3428"/>
                  <a:pt x="1165" y="3474"/>
                </a:cubicBezTo>
                <a:cubicBezTo>
                  <a:pt x="1187" y="3496"/>
                  <a:pt x="1233" y="3519"/>
                  <a:pt x="1256" y="3519"/>
                </a:cubicBezTo>
                <a:cubicBezTo>
                  <a:pt x="1324" y="3519"/>
                  <a:pt x="1393" y="3474"/>
                  <a:pt x="1416" y="3428"/>
                </a:cubicBezTo>
                <a:cubicBezTo>
                  <a:pt x="1553" y="3223"/>
                  <a:pt x="1712" y="3017"/>
                  <a:pt x="1872" y="2812"/>
                </a:cubicBezTo>
                <a:cubicBezTo>
                  <a:pt x="1941" y="2720"/>
                  <a:pt x="1918" y="2606"/>
                  <a:pt x="1849" y="2538"/>
                </a:cubicBezTo>
                <a:cubicBezTo>
                  <a:pt x="1811" y="2509"/>
                  <a:pt x="1769" y="2496"/>
                  <a:pt x="1728" y="2496"/>
                </a:cubicBezTo>
                <a:close/>
                <a:moveTo>
                  <a:pt x="12692" y="3091"/>
                </a:moveTo>
                <a:cubicBezTo>
                  <a:pt x="12653" y="3091"/>
                  <a:pt x="12613" y="3104"/>
                  <a:pt x="12577" y="3131"/>
                </a:cubicBezTo>
                <a:cubicBezTo>
                  <a:pt x="12486" y="3177"/>
                  <a:pt x="12463" y="3291"/>
                  <a:pt x="12532" y="3382"/>
                </a:cubicBezTo>
                <a:cubicBezTo>
                  <a:pt x="12669" y="3588"/>
                  <a:pt x="12783" y="3816"/>
                  <a:pt x="12897" y="4044"/>
                </a:cubicBezTo>
                <a:cubicBezTo>
                  <a:pt x="12942" y="4113"/>
                  <a:pt x="13011" y="4158"/>
                  <a:pt x="13079" y="4158"/>
                </a:cubicBezTo>
                <a:cubicBezTo>
                  <a:pt x="13102" y="4158"/>
                  <a:pt x="13125" y="4136"/>
                  <a:pt x="13148" y="4136"/>
                </a:cubicBezTo>
                <a:cubicBezTo>
                  <a:pt x="13239" y="4090"/>
                  <a:pt x="13285" y="3976"/>
                  <a:pt x="13239" y="3885"/>
                </a:cubicBezTo>
                <a:cubicBezTo>
                  <a:pt x="13125" y="3633"/>
                  <a:pt x="12988" y="3405"/>
                  <a:pt x="12851" y="3177"/>
                </a:cubicBezTo>
                <a:cubicBezTo>
                  <a:pt x="12810" y="3122"/>
                  <a:pt x="12751" y="3091"/>
                  <a:pt x="12692" y="3091"/>
                </a:cubicBezTo>
                <a:close/>
                <a:moveTo>
                  <a:pt x="723" y="4163"/>
                </a:moveTo>
                <a:cubicBezTo>
                  <a:pt x="652" y="4163"/>
                  <a:pt x="582" y="4206"/>
                  <a:pt x="548" y="4273"/>
                </a:cubicBezTo>
                <a:cubicBezTo>
                  <a:pt x="434" y="4524"/>
                  <a:pt x="366" y="4775"/>
                  <a:pt x="274" y="5026"/>
                </a:cubicBezTo>
                <a:cubicBezTo>
                  <a:pt x="252" y="5117"/>
                  <a:pt x="320" y="5231"/>
                  <a:pt x="411" y="5254"/>
                </a:cubicBezTo>
                <a:cubicBezTo>
                  <a:pt x="434" y="5277"/>
                  <a:pt x="457" y="5277"/>
                  <a:pt x="457" y="5277"/>
                </a:cubicBezTo>
                <a:cubicBezTo>
                  <a:pt x="548" y="5277"/>
                  <a:pt x="617" y="5208"/>
                  <a:pt x="640" y="5140"/>
                </a:cubicBezTo>
                <a:cubicBezTo>
                  <a:pt x="708" y="4889"/>
                  <a:pt x="799" y="4661"/>
                  <a:pt x="891" y="4432"/>
                </a:cubicBezTo>
                <a:cubicBezTo>
                  <a:pt x="936" y="4318"/>
                  <a:pt x="891" y="4204"/>
                  <a:pt x="799" y="4181"/>
                </a:cubicBezTo>
                <a:cubicBezTo>
                  <a:pt x="775" y="4169"/>
                  <a:pt x="749" y="4163"/>
                  <a:pt x="723" y="4163"/>
                </a:cubicBezTo>
                <a:close/>
                <a:moveTo>
                  <a:pt x="13507" y="4851"/>
                </a:moveTo>
                <a:cubicBezTo>
                  <a:pt x="13486" y="4851"/>
                  <a:pt x="13465" y="4856"/>
                  <a:pt x="13445" y="4866"/>
                </a:cubicBezTo>
                <a:cubicBezTo>
                  <a:pt x="13353" y="4889"/>
                  <a:pt x="13285" y="5003"/>
                  <a:pt x="13308" y="5094"/>
                </a:cubicBezTo>
                <a:cubicBezTo>
                  <a:pt x="13376" y="5323"/>
                  <a:pt x="13445" y="5574"/>
                  <a:pt x="13490" y="5825"/>
                </a:cubicBezTo>
                <a:cubicBezTo>
                  <a:pt x="13513" y="5916"/>
                  <a:pt x="13582" y="5984"/>
                  <a:pt x="13673" y="5984"/>
                </a:cubicBezTo>
                <a:lnTo>
                  <a:pt x="13718" y="5984"/>
                </a:lnTo>
                <a:cubicBezTo>
                  <a:pt x="13810" y="5962"/>
                  <a:pt x="13878" y="5870"/>
                  <a:pt x="13855" y="5756"/>
                </a:cubicBezTo>
                <a:cubicBezTo>
                  <a:pt x="13810" y="5505"/>
                  <a:pt x="13764" y="5231"/>
                  <a:pt x="13673" y="4980"/>
                </a:cubicBezTo>
                <a:cubicBezTo>
                  <a:pt x="13655" y="4909"/>
                  <a:pt x="13582" y="4851"/>
                  <a:pt x="13507" y="4851"/>
                </a:cubicBezTo>
                <a:close/>
                <a:moveTo>
                  <a:pt x="252" y="6030"/>
                </a:moveTo>
                <a:cubicBezTo>
                  <a:pt x="160" y="6030"/>
                  <a:pt x="69" y="6099"/>
                  <a:pt x="46" y="6190"/>
                </a:cubicBezTo>
                <a:cubicBezTo>
                  <a:pt x="23" y="6464"/>
                  <a:pt x="0" y="6715"/>
                  <a:pt x="0" y="6989"/>
                </a:cubicBezTo>
                <a:cubicBezTo>
                  <a:pt x="0" y="7103"/>
                  <a:pt x="92" y="7171"/>
                  <a:pt x="206" y="7171"/>
                </a:cubicBezTo>
                <a:cubicBezTo>
                  <a:pt x="297" y="7171"/>
                  <a:pt x="388" y="7080"/>
                  <a:pt x="388" y="6989"/>
                </a:cubicBezTo>
                <a:cubicBezTo>
                  <a:pt x="388" y="6738"/>
                  <a:pt x="388" y="6487"/>
                  <a:pt x="434" y="6236"/>
                </a:cubicBezTo>
                <a:cubicBezTo>
                  <a:pt x="434" y="6144"/>
                  <a:pt x="366" y="6030"/>
                  <a:pt x="252" y="6030"/>
                </a:cubicBezTo>
                <a:close/>
                <a:moveTo>
                  <a:pt x="13787" y="6783"/>
                </a:moveTo>
                <a:cubicBezTo>
                  <a:pt x="13673" y="6783"/>
                  <a:pt x="13582" y="6875"/>
                  <a:pt x="13582" y="6989"/>
                </a:cubicBezTo>
                <a:cubicBezTo>
                  <a:pt x="13582" y="7240"/>
                  <a:pt x="13582" y="7491"/>
                  <a:pt x="13536" y="7742"/>
                </a:cubicBezTo>
                <a:cubicBezTo>
                  <a:pt x="13536" y="7833"/>
                  <a:pt x="13604" y="7925"/>
                  <a:pt x="13718" y="7947"/>
                </a:cubicBezTo>
                <a:lnTo>
                  <a:pt x="13741" y="7947"/>
                </a:lnTo>
                <a:cubicBezTo>
                  <a:pt x="13833" y="7947"/>
                  <a:pt x="13924" y="7879"/>
                  <a:pt x="13924" y="7765"/>
                </a:cubicBezTo>
                <a:cubicBezTo>
                  <a:pt x="13947" y="7514"/>
                  <a:pt x="13970" y="7240"/>
                  <a:pt x="13970" y="6989"/>
                </a:cubicBezTo>
                <a:lnTo>
                  <a:pt x="13970" y="6943"/>
                </a:lnTo>
                <a:cubicBezTo>
                  <a:pt x="13970" y="6852"/>
                  <a:pt x="13878" y="6783"/>
                  <a:pt x="13787" y="6783"/>
                </a:cubicBezTo>
                <a:close/>
                <a:moveTo>
                  <a:pt x="310" y="7966"/>
                </a:moveTo>
                <a:cubicBezTo>
                  <a:pt x="298" y="7966"/>
                  <a:pt x="286" y="7967"/>
                  <a:pt x="274" y="7970"/>
                </a:cubicBezTo>
                <a:cubicBezTo>
                  <a:pt x="160" y="7970"/>
                  <a:pt x="92" y="8084"/>
                  <a:pt x="115" y="8176"/>
                </a:cubicBezTo>
                <a:cubicBezTo>
                  <a:pt x="160" y="8450"/>
                  <a:pt x="206" y="8701"/>
                  <a:pt x="297" y="8952"/>
                </a:cubicBezTo>
                <a:cubicBezTo>
                  <a:pt x="320" y="9043"/>
                  <a:pt x="388" y="9089"/>
                  <a:pt x="480" y="9089"/>
                </a:cubicBezTo>
                <a:lnTo>
                  <a:pt x="525" y="9089"/>
                </a:lnTo>
                <a:cubicBezTo>
                  <a:pt x="617" y="9066"/>
                  <a:pt x="685" y="8952"/>
                  <a:pt x="662" y="8860"/>
                </a:cubicBezTo>
                <a:cubicBezTo>
                  <a:pt x="594" y="8609"/>
                  <a:pt x="525" y="8358"/>
                  <a:pt x="480" y="8107"/>
                </a:cubicBezTo>
                <a:cubicBezTo>
                  <a:pt x="460" y="8028"/>
                  <a:pt x="388" y="7966"/>
                  <a:pt x="310" y="7966"/>
                </a:cubicBezTo>
                <a:close/>
                <a:moveTo>
                  <a:pt x="13522" y="8696"/>
                </a:moveTo>
                <a:cubicBezTo>
                  <a:pt x="13439" y="8696"/>
                  <a:pt x="13350" y="8758"/>
                  <a:pt x="13330" y="8838"/>
                </a:cubicBezTo>
                <a:cubicBezTo>
                  <a:pt x="13262" y="9066"/>
                  <a:pt x="13171" y="9317"/>
                  <a:pt x="13079" y="9545"/>
                </a:cubicBezTo>
                <a:cubicBezTo>
                  <a:pt x="13034" y="9636"/>
                  <a:pt x="13079" y="9751"/>
                  <a:pt x="13171" y="9796"/>
                </a:cubicBezTo>
                <a:cubicBezTo>
                  <a:pt x="13193" y="9796"/>
                  <a:pt x="13216" y="9819"/>
                  <a:pt x="13239" y="9819"/>
                </a:cubicBezTo>
                <a:cubicBezTo>
                  <a:pt x="13330" y="9819"/>
                  <a:pt x="13399" y="9773"/>
                  <a:pt x="13422" y="9705"/>
                </a:cubicBezTo>
                <a:cubicBezTo>
                  <a:pt x="13513" y="9454"/>
                  <a:pt x="13604" y="9203"/>
                  <a:pt x="13696" y="8952"/>
                </a:cubicBezTo>
                <a:cubicBezTo>
                  <a:pt x="13718" y="8838"/>
                  <a:pt x="13650" y="8746"/>
                  <a:pt x="13559" y="8701"/>
                </a:cubicBezTo>
                <a:cubicBezTo>
                  <a:pt x="13547" y="8698"/>
                  <a:pt x="13534" y="8696"/>
                  <a:pt x="13522" y="8696"/>
                </a:cubicBezTo>
                <a:close/>
                <a:moveTo>
                  <a:pt x="906" y="9797"/>
                </a:moveTo>
                <a:cubicBezTo>
                  <a:pt x="872" y="9797"/>
                  <a:pt x="835" y="9805"/>
                  <a:pt x="799" y="9819"/>
                </a:cubicBezTo>
                <a:cubicBezTo>
                  <a:pt x="708" y="9865"/>
                  <a:pt x="685" y="9979"/>
                  <a:pt x="731" y="10070"/>
                </a:cubicBezTo>
                <a:cubicBezTo>
                  <a:pt x="845" y="10298"/>
                  <a:pt x="982" y="10549"/>
                  <a:pt x="1119" y="10755"/>
                </a:cubicBezTo>
                <a:cubicBezTo>
                  <a:pt x="1165" y="10823"/>
                  <a:pt x="1210" y="10846"/>
                  <a:pt x="1279" y="10846"/>
                </a:cubicBezTo>
                <a:cubicBezTo>
                  <a:pt x="1324" y="10846"/>
                  <a:pt x="1347" y="10846"/>
                  <a:pt x="1370" y="10823"/>
                </a:cubicBezTo>
                <a:cubicBezTo>
                  <a:pt x="1461" y="10755"/>
                  <a:pt x="1484" y="10641"/>
                  <a:pt x="1438" y="10549"/>
                </a:cubicBezTo>
                <a:cubicBezTo>
                  <a:pt x="1302" y="10344"/>
                  <a:pt x="1187" y="10116"/>
                  <a:pt x="1073" y="9910"/>
                </a:cubicBezTo>
                <a:cubicBezTo>
                  <a:pt x="1042" y="9832"/>
                  <a:pt x="979" y="9797"/>
                  <a:pt x="906" y="9797"/>
                </a:cubicBezTo>
                <a:close/>
                <a:moveTo>
                  <a:pt x="12709" y="10458"/>
                </a:moveTo>
                <a:cubicBezTo>
                  <a:pt x="12643" y="10458"/>
                  <a:pt x="12577" y="10489"/>
                  <a:pt x="12532" y="10549"/>
                </a:cubicBezTo>
                <a:cubicBezTo>
                  <a:pt x="12417" y="10755"/>
                  <a:pt x="12258" y="10960"/>
                  <a:pt x="12098" y="11166"/>
                </a:cubicBezTo>
                <a:cubicBezTo>
                  <a:pt x="12029" y="11234"/>
                  <a:pt x="12052" y="11348"/>
                  <a:pt x="12121" y="11417"/>
                </a:cubicBezTo>
                <a:cubicBezTo>
                  <a:pt x="12166" y="11463"/>
                  <a:pt x="12212" y="11463"/>
                  <a:pt x="12235" y="11463"/>
                </a:cubicBezTo>
                <a:cubicBezTo>
                  <a:pt x="12303" y="11463"/>
                  <a:pt x="12349" y="11440"/>
                  <a:pt x="12395" y="11394"/>
                </a:cubicBezTo>
                <a:cubicBezTo>
                  <a:pt x="12554" y="11189"/>
                  <a:pt x="12714" y="10983"/>
                  <a:pt x="12851" y="10755"/>
                </a:cubicBezTo>
                <a:cubicBezTo>
                  <a:pt x="12920" y="10664"/>
                  <a:pt x="12897" y="10549"/>
                  <a:pt x="12805" y="10481"/>
                </a:cubicBezTo>
                <a:cubicBezTo>
                  <a:pt x="12775" y="10466"/>
                  <a:pt x="12742" y="10458"/>
                  <a:pt x="12709" y="10458"/>
                </a:cubicBezTo>
                <a:close/>
                <a:moveTo>
                  <a:pt x="1998" y="11388"/>
                </a:moveTo>
                <a:cubicBezTo>
                  <a:pt x="1952" y="11388"/>
                  <a:pt x="1906" y="11405"/>
                  <a:pt x="1872" y="11440"/>
                </a:cubicBezTo>
                <a:cubicBezTo>
                  <a:pt x="1781" y="11508"/>
                  <a:pt x="1781" y="11622"/>
                  <a:pt x="1849" y="11714"/>
                </a:cubicBezTo>
                <a:cubicBezTo>
                  <a:pt x="2032" y="11896"/>
                  <a:pt x="2215" y="12079"/>
                  <a:pt x="2420" y="12261"/>
                </a:cubicBezTo>
                <a:cubicBezTo>
                  <a:pt x="2466" y="12284"/>
                  <a:pt x="2511" y="12307"/>
                  <a:pt x="2557" y="12307"/>
                </a:cubicBezTo>
                <a:cubicBezTo>
                  <a:pt x="2603" y="12307"/>
                  <a:pt x="2648" y="12284"/>
                  <a:pt x="2694" y="12239"/>
                </a:cubicBezTo>
                <a:cubicBezTo>
                  <a:pt x="2762" y="12170"/>
                  <a:pt x="2739" y="12033"/>
                  <a:pt x="2671" y="11965"/>
                </a:cubicBezTo>
                <a:cubicBezTo>
                  <a:pt x="2488" y="11805"/>
                  <a:pt x="2306" y="11645"/>
                  <a:pt x="2123" y="11440"/>
                </a:cubicBezTo>
                <a:cubicBezTo>
                  <a:pt x="2089" y="11405"/>
                  <a:pt x="2043" y="11388"/>
                  <a:pt x="1998" y="11388"/>
                </a:cubicBezTo>
                <a:close/>
                <a:moveTo>
                  <a:pt x="11438" y="11916"/>
                </a:moveTo>
                <a:cubicBezTo>
                  <a:pt x="11395" y="11916"/>
                  <a:pt x="11354" y="11933"/>
                  <a:pt x="11322" y="11965"/>
                </a:cubicBezTo>
                <a:cubicBezTo>
                  <a:pt x="11116" y="12124"/>
                  <a:pt x="10911" y="12284"/>
                  <a:pt x="10706" y="12421"/>
                </a:cubicBezTo>
                <a:cubicBezTo>
                  <a:pt x="10637" y="12490"/>
                  <a:pt x="10614" y="12604"/>
                  <a:pt x="10660" y="12695"/>
                </a:cubicBezTo>
                <a:cubicBezTo>
                  <a:pt x="10706" y="12741"/>
                  <a:pt x="10774" y="12764"/>
                  <a:pt x="10820" y="12764"/>
                </a:cubicBezTo>
                <a:cubicBezTo>
                  <a:pt x="10865" y="12764"/>
                  <a:pt x="10888" y="12764"/>
                  <a:pt x="10934" y="12741"/>
                </a:cubicBezTo>
                <a:cubicBezTo>
                  <a:pt x="11139" y="12581"/>
                  <a:pt x="11367" y="12421"/>
                  <a:pt x="11550" y="12261"/>
                </a:cubicBezTo>
                <a:cubicBezTo>
                  <a:pt x="11641" y="12193"/>
                  <a:pt x="11641" y="12056"/>
                  <a:pt x="11573" y="11987"/>
                </a:cubicBezTo>
                <a:cubicBezTo>
                  <a:pt x="11536" y="11939"/>
                  <a:pt x="11486" y="11916"/>
                  <a:pt x="11438" y="11916"/>
                </a:cubicBezTo>
                <a:close/>
                <a:moveTo>
                  <a:pt x="3489" y="12604"/>
                </a:moveTo>
                <a:cubicBezTo>
                  <a:pt x="3424" y="12604"/>
                  <a:pt x="3363" y="12634"/>
                  <a:pt x="3333" y="12695"/>
                </a:cubicBezTo>
                <a:cubicBezTo>
                  <a:pt x="3264" y="12786"/>
                  <a:pt x="3287" y="12901"/>
                  <a:pt x="3379" y="12969"/>
                </a:cubicBezTo>
                <a:cubicBezTo>
                  <a:pt x="3607" y="13106"/>
                  <a:pt x="3858" y="13220"/>
                  <a:pt x="4086" y="13334"/>
                </a:cubicBezTo>
                <a:cubicBezTo>
                  <a:pt x="4109" y="13357"/>
                  <a:pt x="4155" y="13357"/>
                  <a:pt x="4177" y="13357"/>
                </a:cubicBezTo>
                <a:cubicBezTo>
                  <a:pt x="4246" y="13357"/>
                  <a:pt x="4314" y="13311"/>
                  <a:pt x="4337" y="13243"/>
                </a:cubicBezTo>
                <a:cubicBezTo>
                  <a:pt x="4383" y="13152"/>
                  <a:pt x="4337" y="13037"/>
                  <a:pt x="4246" y="12992"/>
                </a:cubicBezTo>
                <a:cubicBezTo>
                  <a:pt x="4018" y="12878"/>
                  <a:pt x="3789" y="12764"/>
                  <a:pt x="3584" y="12627"/>
                </a:cubicBezTo>
                <a:cubicBezTo>
                  <a:pt x="3554" y="12611"/>
                  <a:pt x="3521" y="12604"/>
                  <a:pt x="3489" y="12604"/>
                </a:cubicBezTo>
                <a:close/>
                <a:moveTo>
                  <a:pt x="9814" y="12974"/>
                </a:moveTo>
                <a:cubicBezTo>
                  <a:pt x="9785" y="12974"/>
                  <a:pt x="9755" y="12980"/>
                  <a:pt x="9724" y="12992"/>
                </a:cubicBezTo>
                <a:cubicBezTo>
                  <a:pt x="9496" y="13083"/>
                  <a:pt x="9268" y="13174"/>
                  <a:pt x="9039" y="13266"/>
                </a:cubicBezTo>
                <a:cubicBezTo>
                  <a:pt x="8925" y="13289"/>
                  <a:pt x="8880" y="13403"/>
                  <a:pt x="8902" y="13494"/>
                </a:cubicBezTo>
                <a:cubicBezTo>
                  <a:pt x="8925" y="13585"/>
                  <a:pt x="9016" y="13631"/>
                  <a:pt x="9085" y="13631"/>
                </a:cubicBezTo>
                <a:cubicBezTo>
                  <a:pt x="9108" y="13631"/>
                  <a:pt x="9131" y="13631"/>
                  <a:pt x="9153" y="13608"/>
                </a:cubicBezTo>
                <a:cubicBezTo>
                  <a:pt x="9404" y="13540"/>
                  <a:pt x="9656" y="13448"/>
                  <a:pt x="9884" y="13334"/>
                </a:cubicBezTo>
                <a:cubicBezTo>
                  <a:pt x="9998" y="13289"/>
                  <a:pt x="10021" y="13174"/>
                  <a:pt x="9975" y="13083"/>
                </a:cubicBezTo>
                <a:cubicBezTo>
                  <a:pt x="9958" y="13016"/>
                  <a:pt x="9893" y="12974"/>
                  <a:pt x="9814" y="12974"/>
                </a:cubicBezTo>
                <a:close/>
                <a:moveTo>
                  <a:pt x="5275" y="13353"/>
                </a:moveTo>
                <a:cubicBezTo>
                  <a:pt x="5182" y="13353"/>
                  <a:pt x="5110" y="13415"/>
                  <a:pt x="5091" y="13494"/>
                </a:cubicBezTo>
                <a:cubicBezTo>
                  <a:pt x="5068" y="13608"/>
                  <a:pt x="5113" y="13699"/>
                  <a:pt x="5227" y="13745"/>
                </a:cubicBezTo>
                <a:cubicBezTo>
                  <a:pt x="5479" y="13791"/>
                  <a:pt x="5730" y="13859"/>
                  <a:pt x="6004" y="13882"/>
                </a:cubicBezTo>
                <a:lnTo>
                  <a:pt x="6026" y="13882"/>
                </a:lnTo>
                <a:cubicBezTo>
                  <a:pt x="6118" y="13882"/>
                  <a:pt x="6209" y="13814"/>
                  <a:pt x="6209" y="13722"/>
                </a:cubicBezTo>
                <a:cubicBezTo>
                  <a:pt x="6232" y="13631"/>
                  <a:pt x="6163" y="13540"/>
                  <a:pt x="6049" y="13517"/>
                </a:cubicBezTo>
                <a:cubicBezTo>
                  <a:pt x="5798" y="13471"/>
                  <a:pt x="5547" y="13425"/>
                  <a:pt x="5319" y="13357"/>
                </a:cubicBezTo>
                <a:cubicBezTo>
                  <a:pt x="5304" y="13354"/>
                  <a:pt x="5289" y="13353"/>
                  <a:pt x="5275" y="13353"/>
                </a:cubicBezTo>
                <a:close/>
                <a:moveTo>
                  <a:pt x="7979" y="13512"/>
                </a:moveTo>
                <a:cubicBezTo>
                  <a:pt x="7967" y="13512"/>
                  <a:pt x="7955" y="13514"/>
                  <a:pt x="7944" y="13517"/>
                </a:cubicBezTo>
                <a:cubicBezTo>
                  <a:pt x="7693" y="13540"/>
                  <a:pt x="7442" y="13562"/>
                  <a:pt x="7190" y="13585"/>
                </a:cubicBezTo>
                <a:cubicBezTo>
                  <a:pt x="7076" y="13585"/>
                  <a:pt x="6985" y="13677"/>
                  <a:pt x="7008" y="13768"/>
                </a:cubicBezTo>
                <a:cubicBezTo>
                  <a:pt x="7008" y="13882"/>
                  <a:pt x="7076" y="13950"/>
                  <a:pt x="7190" y="13950"/>
                </a:cubicBezTo>
                <a:cubicBezTo>
                  <a:pt x="7464" y="13950"/>
                  <a:pt x="7715" y="13928"/>
                  <a:pt x="7989" y="13882"/>
                </a:cubicBezTo>
                <a:cubicBezTo>
                  <a:pt x="8081" y="13882"/>
                  <a:pt x="8172" y="13768"/>
                  <a:pt x="8149" y="13677"/>
                </a:cubicBezTo>
                <a:cubicBezTo>
                  <a:pt x="8129" y="13577"/>
                  <a:pt x="8057" y="13512"/>
                  <a:pt x="7979" y="13512"/>
                </a:cubicBezTo>
                <a:close/>
              </a:path>
            </a:pathLst>
          </a:custGeom>
          <a:solidFill>
            <a:schemeClr val="accent2">
              <a:lumMod val="50000"/>
            </a:schemeClr>
          </a:solidFill>
          <a:ln w="12700">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86;p32"/>
          <p:cNvSpPr txBox="1"/>
          <p:nvPr/>
        </p:nvSpPr>
        <p:spPr>
          <a:xfrm>
            <a:off x="6005438" y="3043171"/>
            <a:ext cx="384082" cy="3840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latin typeface="Arial Black" panose="020B0A04020102020204" pitchFamily="34" charset="0"/>
                <a:ea typeface="Fira Sans Extra Condensed SemiBold"/>
                <a:cs typeface="Fira Sans Extra Condensed SemiBold"/>
                <a:sym typeface="Fira Sans Extra Condensed SemiBold"/>
              </a:rPr>
              <a:t>3</a:t>
            </a:r>
            <a:endParaRPr sz="2500" dirty="0">
              <a:latin typeface="Arial Black" panose="020B0A04020102020204" pitchFamily="34" charset="0"/>
              <a:ea typeface="Fira Sans Extra Condensed SemiBold"/>
              <a:cs typeface="Fira Sans Extra Condensed SemiBold"/>
              <a:sym typeface="Fira Sans Extra Condensed SemiBold"/>
            </a:endParaRPr>
          </a:p>
        </p:txBody>
      </p:sp>
      <p:sp>
        <p:nvSpPr>
          <p:cNvPr id="31" name="Google Shape;3489;p39"/>
          <p:cNvSpPr/>
          <p:nvPr/>
        </p:nvSpPr>
        <p:spPr>
          <a:xfrm>
            <a:off x="5870420" y="3797650"/>
            <a:ext cx="663470" cy="663470"/>
          </a:xfrm>
          <a:custGeom>
            <a:avLst/>
            <a:gdLst/>
            <a:ahLst/>
            <a:cxnLst/>
            <a:rect l="l" t="t" r="r" b="b"/>
            <a:pathLst>
              <a:path w="21571" h="21571" extrusionOk="0">
                <a:moveTo>
                  <a:pt x="10797" y="1"/>
                </a:moveTo>
                <a:cubicBezTo>
                  <a:pt x="4840" y="1"/>
                  <a:pt x="1" y="4840"/>
                  <a:pt x="1" y="10797"/>
                </a:cubicBezTo>
                <a:cubicBezTo>
                  <a:pt x="1" y="16754"/>
                  <a:pt x="4840" y="21570"/>
                  <a:pt x="10797" y="21570"/>
                </a:cubicBezTo>
                <a:cubicBezTo>
                  <a:pt x="16732" y="21570"/>
                  <a:pt x="21571" y="16754"/>
                  <a:pt x="21571" y="10797"/>
                </a:cubicBezTo>
                <a:cubicBezTo>
                  <a:pt x="21571" y="4840"/>
                  <a:pt x="16732" y="1"/>
                  <a:pt x="10797" y="1"/>
                </a:cubicBezTo>
                <a:close/>
              </a:path>
            </a:pathLst>
          </a:custGeom>
          <a:solidFill>
            <a:srgbClr val="F6F6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 name="Google Shape;2504;p32"/>
          <p:cNvSpPr/>
          <p:nvPr/>
        </p:nvSpPr>
        <p:spPr>
          <a:xfrm>
            <a:off x="5922175" y="3831989"/>
            <a:ext cx="559960" cy="559199"/>
          </a:xfrm>
          <a:custGeom>
            <a:avLst/>
            <a:gdLst/>
            <a:ahLst/>
            <a:cxnLst/>
            <a:rect l="l" t="t" r="r" b="b"/>
            <a:pathLst>
              <a:path w="13970" h="13951" extrusionOk="0">
                <a:moveTo>
                  <a:pt x="6792" y="1"/>
                </a:moveTo>
                <a:cubicBezTo>
                  <a:pt x="6780" y="1"/>
                  <a:pt x="6769" y="2"/>
                  <a:pt x="6757" y="4"/>
                </a:cubicBezTo>
                <a:cubicBezTo>
                  <a:pt x="6506" y="4"/>
                  <a:pt x="6232" y="27"/>
                  <a:pt x="5981" y="73"/>
                </a:cubicBezTo>
                <a:cubicBezTo>
                  <a:pt x="5867" y="96"/>
                  <a:pt x="5798" y="187"/>
                  <a:pt x="5821" y="278"/>
                </a:cubicBezTo>
                <a:cubicBezTo>
                  <a:pt x="5821" y="369"/>
                  <a:pt x="5912" y="438"/>
                  <a:pt x="6004" y="438"/>
                </a:cubicBezTo>
                <a:lnTo>
                  <a:pt x="6026" y="438"/>
                </a:lnTo>
                <a:cubicBezTo>
                  <a:pt x="6277" y="415"/>
                  <a:pt x="6528" y="392"/>
                  <a:pt x="6780" y="369"/>
                </a:cubicBezTo>
                <a:cubicBezTo>
                  <a:pt x="6894" y="369"/>
                  <a:pt x="6962" y="278"/>
                  <a:pt x="6962" y="187"/>
                </a:cubicBezTo>
                <a:cubicBezTo>
                  <a:pt x="6962" y="85"/>
                  <a:pt x="6889" y="1"/>
                  <a:pt x="6792" y="1"/>
                </a:cubicBezTo>
                <a:close/>
                <a:moveTo>
                  <a:pt x="7924" y="68"/>
                </a:moveTo>
                <a:cubicBezTo>
                  <a:pt x="7830" y="68"/>
                  <a:pt x="7758" y="133"/>
                  <a:pt x="7738" y="232"/>
                </a:cubicBezTo>
                <a:cubicBezTo>
                  <a:pt x="7738" y="324"/>
                  <a:pt x="7807" y="415"/>
                  <a:pt x="7898" y="438"/>
                </a:cubicBezTo>
                <a:cubicBezTo>
                  <a:pt x="8149" y="484"/>
                  <a:pt x="8400" y="529"/>
                  <a:pt x="8651" y="598"/>
                </a:cubicBezTo>
                <a:lnTo>
                  <a:pt x="8697" y="598"/>
                </a:lnTo>
                <a:cubicBezTo>
                  <a:pt x="8765" y="598"/>
                  <a:pt x="8857" y="529"/>
                  <a:pt x="8880" y="461"/>
                </a:cubicBezTo>
                <a:cubicBezTo>
                  <a:pt x="8902" y="347"/>
                  <a:pt x="8834" y="255"/>
                  <a:pt x="8743" y="210"/>
                </a:cubicBezTo>
                <a:cubicBezTo>
                  <a:pt x="8491" y="141"/>
                  <a:pt x="8218" y="96"/>
                  <a:pt x="7966" y="73"/>
                </a:cubicBezTo>
                <a:cubicBezTo>
                  <a:pt x="7952" y="70"/>
                  <a:pt x="7937" y="68"/>
                  <a:pt x="7924" y="68"/>
                </a:cubicBezTo>
                <a:close/>
                <a:moveTo>
                  <a:pt x="4879" y="332"/>
                </a:moveTo>
                <a:cubicBezTo>
                  <a:pt x="4858" y="332"/>
                  <a:pt x="4837" y="337"/>
                  <a:pt x="4817" y="347"/>
                </a:cubicBezTo>
                <a:cubicBezTo>
                  <a:pt x="4566" y="415"/>
                  <a:pt x="4314" y="529"/>
                  <a:pt x="4063" y="643"/>
                </a:cubicBezTo>
                <a:cubicBezTo>
                  <a:pt x="3972" y="689"/>
                  <a:pt x="3926" y="780"/>
                  <a:pt x="3972" y="894"/>
                </a:cubicBezTo>
                <a:cubicBezTo>
                  <a:pt x="4018" y="963"/>
                  <a:pt x="4086" y="986"/>
                  <a:pt x="4155" y="986"/>
                </a:cubicBezTo>
                <a:lnTo>
                  <a:pt x="4223" y="986"/>
                </a:lnTo>
                <a:cubicBezTo>
                  <a:pt x="4451" y="872"/>
                  <a:pt x="4680" y="780"/>
                  <a:pt x="4931" y="712"/>
                </a:cubicBezTo>
                <a:cubicBezTo>
                  <a:pt x="5022" y="666"/>
                  <a:pt x="5091" y="575"/>
                  <a:pt x="5045" y="461"/>
                </a:cubicBezTo>
                <a:cubicBezTo>
                  <a:pt x="5027" y="389"/>
                  <a:pt x="4954" y="332"/>
                  <a:pt x="4879" y="332"/>
                </a:cubicBezTo>
                <a:close/>
                <a:moveTo>
                  <a:pt x="9784" y="603"/>
                </a:moveTo>
                <a:cubicBezTo>
                  <a:pt x="9713" y="603"/>
                  <a:pt x="9643" y="645"/>
                  <a:pt x="9610" y="712"/>
                </a:cubicBezTo>
                <a:cubicBezTo>
                  <a:pt x="9564" y="803"/>
                  <a:pt x="9610" y="917"/>
                  <a:pt x="9701" y="963"/>
                </a:cubicBezTo>
                <a:cubicBezTo>
                  <a:pt x="9929" y="1077"/>
                  <a:pt x="10158" y="1191"/>
                  <a:pt x="10386" y="1305"/>
                </a:cubicBezTo>
                <a:cubicBezTo>
                  <a:pt x="10409" y="1328"/>
                  <a:pt x="10432" y="1351"/>
                  <a:pt x="10477" y="1351"/>
                </a:cubicBezTo>
                <a:cubicBezTo>
                  <a:pt x="10546" y="1351"/>
                  <a:pt x="10591" y="1305"/>
                  <a:pt x="10637" y="1237"/>
                </a:cubicBezTo>
                <a:cubicBezTo>
                  <a:pt x="10683" y="1168"/>
                  <a:pt x="10660" y="1031"/>
                  <a:pt x="10569" y="986"/>
                </a:cubicBezTo>
                <a:cubicBezTo>
                  <a:pt x="10340" y="849"/>
                  <a:pt x="10112" y="735"/>
                  <a:pt x="9861" y="621"/>
                </a:cubicBezTo>
                <a:cubicBezTo>
                  <a:pt x="9837" y="608"/>
                  <a:pt x="9810" y="603"/>
                  <a:pt x="9784" y="603"/>
                </a:cubicBezTo>
                <a:close/>
                <a:moveTo>
                  <a:pt x="3132" y="1191"/>
                </a:moveTo>
                <a:cubicBezTo>
                  <a:pt x="3100" y="1191"/>
                  <a:pt x="3067" y="1199"/>
                  <a:pt x="3036" y="1214"/>
                </a:cubicBezTo>
                <a:cubicBezTo>
                  <a:pt x="2808" y="1374"/>
                  <a:pt x="2603" y="1534"/>
                  <a:pt x="2397" y="1716"/>
                </a:cubicBezTo>
                <a:cubicBezTo>
                  <a:pt x="2329" y="1785"/>
                  <a:pt x="2306" y="1899"/>
                  <a:pt x="2374" y="1990"/>
                </a:cubicBezTo>
                <a:cubicBezTo>
                  <a:pt x="2420" y="2036"/>
                  <a:pt x="2466" y="2059"/>
                  <a:pt x="2534" y="2059"/>
                </a:cubicBezTo>
                <a:cubicBezTo>
                  <a:pt x="2580" y="2059"/>
                  <a:pt x="2625" y="2036"/>
                  <a:pt x="2648" y="1990"/>
                </a:cubicBezTo>
                <a:cubicBezTo>
                  <a:pt x="2831" y="1830"/>
                  <a:pt x="3036" y="1670"/>
                  <a:pt x="3242" y="1534"/>
                </a:cubicBezTo>
                <a:cubicBezTo>
                  <a:pt x="3333" y="1488"/>
                  <a:pt x="3356" y="1351"/>
                  <a:pt x="3287" y="1282"/>
                </a:cubicBezTo>
                <a:cubicBezTo>
                  <a:pt x="3257" y="1222"/>
                  <a:pt x="3196" y="1191"/>
                  <a:pt x="3132" y="1191"/>
                </a:cubicBezTo>
                <a:close/>
                <a:moveTo>
                  <a:pt x="11415" y="1644"/>
                </a:moveTo>
                <a:cubicBezTo>
                  <a:pt x="11363" y="1644"/>
                  <a:pt x="11313" y="1667"/>
                  <a:pt x="11276" y="1716"/>
                </a:cubicBezTo>
                <a:cubicBezTo>
                  <a:pt x="11208" y="1785"/>
                  <a:pt x="11208" y="1899"/>
                  <a:pt x="11299" y="1967"/>
                </a:cubicBezTo>
                <a:cubicBezTo>
                  <a:pt x="11482" y="2127"/>
                  <a:pt x="11664" y="2310"/>
                  <a:pt x="11824" y="2492"/>
                </a:cubicBezTo>
                <a:cubicBezTo>
                  <a:pt x="11870" y="2538"/>
                  <a:pt x="11915" y="2561"/>
                  <a:pt x="11984" y="2561"/>
                </a:cubicBezTo>
                <a:cubicBezTo>
                  <a:pt x="12029" y="2561"/>
                  <a:pt x="12075" y="2538"/>
                  <a:pt x="12098" y="2515"/>
                </a:cubicBezTo>
                <a:cubicBezTo>
                  <a:pt x="12189" y="2447"/>
                  <a:pt x="12189" y="2310"/>
                  <a:pt x="12121" y="2241"/>
                </a:cubicBezTo>
                <a:cubicBezTo>
                  <a:pt x="11938" y="2036"/>
                  <a:pt x="11733" y="1853"/>
                  <a:pt x="11550" y="1693"/>
                </a:cubicBezTo>
                <a:cubicBezTo>
                  <a:pt x="11508" y="1662"/>
                  <a:pt x="11460" y="1644"/>
                  <a:pt x="11415" y="1644"/>
                </a:cubicBezTo>
                <a:close/>
                <a:moveTo>
                  <a:pt x="1728" y="2496"/>
                </a:moveTo>
                <a:cubicBezTo>
                  <a:pt x="1670" y="2496"/>
                  <a:pt x="1615" y="2521"/>
                  <a:pt x="1575" y="2561"/>
                </a:cubicBezTo>
                <a:cubicBezTo>
                  <a:pt x="1393" y="2789"/>
                  <a:pt x="1256" y="2994"/>
                  <a:pt x="1096" y="3223"/>
                </a:cubicBezTo>
                <a:cubicBezTo>
                  <a:pt x="1050" y="3314"/>
                  <a:pt x="1073" y="3428"/>
                  <a:pt x="1165" y="3474"/>
                </a:cubicBezTo>
                <a:cubicBezTo>
                  <a:pt x="1187" y="3496"/>
                  <a:pt x="1233" y="3519"/>
                  <a:pt x="1256" y="3519"/>
                </a:cubicBezTo>
                <a:cubicBezTo>
                  <a:pt x="1324" y="3519"/>
                  <a:pt x="1393" y="3474"/>
                  <a:pt x="1416" y="3428"/>
                </a:cubicBezTo>
                <a:cubicBezTo>
                  <a:pt x="1553" y="3223"/>
                  <a:pt x="1712" y="3017"/>
                  <a:pt x="1872" y="2812"/>
                </a:cubicBezTo>
                <a:cubicBezTo>
                  <a:pt x="1941" y="2720"/>
                  <a:pt x="1918" y="2606"/>
                  <a:pt x="1849" y="2538"/>
                </a:cubicBezTo>
                <a:cubicBezTo>
                  <a:pt x="1811" y="2509"/>
                  <a:pt x="1769" y="2496"/>
                  <a:pt x="1728" y="2496"/>
                </a:cubicBezTo>
                <a:close/>
                <a:moveTo>
                  <a:pt x="12692" y="3091"/>
                </a:moveTo>
                <a:cubicBezTo>
                  <a:pt x="12653" y="3091"/>
                  <a:pt x="12613" y="3104"/>
                  <a:pt x="12577" y="3131"/>
                </a:cubicBezTo>
                <a:cubicBezTo>
                  <a:pt x="12486" y="3177"/>
                  <a:pt x="12463" y="3291"/>
                  <a:pt x="12532" y="3382"/>
                </a:cubicBezTo>
                <a:cubicBezTo>
                  <a:pt x="12669" y="3588"/>
                  <a:pt x="12783" y="3816"/>
                  <a:pt x="12897" y="4044"/>
                </a:cubicBezTo>
                <a:cubicBezTo>
                  <a:pt x="12942" y="4113"/>
                  <a:pt x="13011" y="4158"/>
                  <a:pt x="13079" y="4158"/>
                </a:cubicBezTo>
                <a:cubicBezTo>
                  <a:pt x="13102" y="4158"/>
                  <a:pt x="13125" y="4136"/>
                  <a:pt x="13148" y="4136"/>
                </a:cubicBezTo>
                <a:cubicBezTo>
                  <a:pt x="13239" y="4090"/>
                  <a:pt x="13285" y="3976"/>
                  <a:pt x="13239" y="3885"/>
                </a:cubicBezTo>
                <a:cubicBezTo>
                  <a:pt x="13125" y="3633"/>
                  <a:pt x="12988" y="3405"/>
                  <a:pt x="12851" y="3177"/>
                </a:cubicBezTo>
                <a:cubicBezTo>
                  <a:pt x="12810" y="3122"/>
                  <a:pt x="12751" y="3091"/>
                  <a:pt x="12692" y="3091"/>
                </a:cubicBezTo>
                <a:close/>
                <a:moveTo>
                  <a:pt x="723" y="4163"/>
                </a:moveTo>
                <a:cubicBezTo>
                  <a:pt x="652" y="4163"/>
                  <a:pt x="582" y="4206"/>
                  <a:pt x="548" y="4273"/>
                </a:cubicBezTo>
                <a:cubicBezTo>
                  <a:pt x="434" y="4524"/>
                  <a:pt x="366" y="4775"/>
                  <a:pt x="274" y="5026"/>
                </a:cubicBezTo>
                <a:cubicBezTo>
                  <a:pt x="252" y="5117"/>
                  <a:pt x="320" y="5231"/>
                  <a:pt x="411" y="5254"/>
                </a:cubicBezTo>
                <a:cubicBezTo>
                  <a:pt x="434" y="5277"/>
                  <a:pt x="457" y="5277"/>
                  <a:pt x="457" y="5277"/>
                </a:cubicBezTo>
                <a:cubicBezTo>
                  <a:pt x="548" y="5277"/>
                  <a:pt x="617" y="5208"/>
                  <a:pt x="640" y="5140"/>
                </a:cubicBezTo>
                <a:cubicBezTo>
                  <a:pt x="708" y="4889"/>
                  <a:pt x="799" y="4661"/>
                  <a:pt x="891" y="4432"/>
                </a:cubicBezTo>
                <a:cubicBezTo>
                  <a:pt x="936" y="4318"/>
                  <a:pt x="891" y="4204"/>
                  <a:pt x="799" y="4181"/>
                </a:cubicBezTo>
                <a:cubicBezTo>
                  <a:pt x="775" y="4169"/>
                  <a:pt x="749" y="4163"/>
                  <a:pt x="723" y="4163"/>
                </a:cubicBezTo>
                <a:close/>
                <a:moveTo>
                  <a:pt x="13507" y="4851"/>
                </a:moveTo>
                <a:cubicBezTo>
                  <a:pt x="13486" y="4851"/>
                  <a:pt x="13465" y="4856"/>
                  <a:pt x="13445" y="4866"/>
                </a:cubicBezTo>
                <a:cubicBezTo>
                  <a:pt x="13353" y="4889"/>
                  <a:pt x="13285" y="5003"/>
                  <a:pt x="13308" y="5094"/>
                </a:cubicBezTo>
                <a:cubicBezTo>
                  <a:pt x="13376" y="5323"/>
                  <a:pt x="13445" y="5574"/>
                  <a:pt x="13490" y="5825"/>
                </a:cubicBezTo>
                <a:cubicBezTo>
                  <a:pt x="13513" y="5916"/>
                  <a:pt x="13582" y="5984"/>
                  <a:pt x="13673" y="5984"/>
                </a:cubicBezTo>
                <a:lnTo>
                  <a:pt x="13718" y="5984"/>
                </a:lnTo>
                <a:cubicBezTo>
                  <a:pt x="13810" y="5962"/>
                  <a:pt x="13878" y="5870"/>
                  <a:pt x="13855" y="5756"/>
                </a:cubicBezTo>
                <a:cubicBezTo>
                  <a:pt x="13810" y="5505"/>
                  <a:pt x="13764" y="5231"/>
                  <a:pt x="13673" y="4980"/>
                </a:cubicBezTo>
                <a:cubicBezTo>
                  <a:pt x="13655" y="4909"/>
                  <a:pt x="13582" y="4851"/>
                  <a:pt x="13507" y="4851"/>
                </a:cubicBezTo>
                <a:close/>
                <a:moveTo>
                  <a:pt x="252" y="6030"/>
                </a:moveTo>
                <a:cubicBezTo>
                  <a:pt x="160" y="6030"/>
                  <a:pt x="69" y="6099"/>
                  <a:pt x="46" y="6190"/>
                </a:cubicBezTo>
                <a:cubicBezTo>
                  <a:pt x="23" y="6464"/>
                  <a:pt x="0" y="6715"/>
                  <a:pt x="0" y="6989"/>
                </a:cubicBezTo>
                <a:cubicBezTo>
                  <a:pt x="0" y="7103"/>
                  <a:pt x="92" y="7171"/>
                  <a:pt x="206" y="7171"/>
                </a:cubicBezTo>
                <a:cubicBezTo>
                  <a:pt x="297" y="7171"/>
                  <a:pt x="388" y="7080"/>
                  <a:pt x="388" y="6989"/>
                </a:cubicBezTo>
                <a:cubicBezTo>
                  <a:pt x="388" y="6738"/>
                  <a:pt x="388" y="6487"/>
                  <a:pt x="434" y="6236"/>
                </a:cubicBezTo>
                <a:cubicBezTo>
                  <a:pt x="434" y="6144"/>
                  <a:pt x="366" y="6030"/>
                  <a:pt x="252" y="6030"/>
                </a:cubicBezTo>
                <a:close/>
                <a:moveTo>
                  <a:pt x="13787" y="6783"/>
                </a:moveTo>
                <a:cubicBezTo>
                  <a:pt x="13673" y="6783"/>
                  <a:pt x="13582" y="6875"/>
                  <a:pt x="13582" y="6989"/>
                </a:cubicBezTo>
                <a:cubicBezTo>
                  <a:pt x="13582" y="7240"/>
                  <a:pt x="13582" y="7491"/>
                  <a:pt x="13536" y="7742"/>
                </a:cubicBezTo>
                <a:cubicBezTo>
                  <a:pt x="13536" y="7833"/>
                  <a:pt x="13604" y="7925"/>
                  <a:pt x="13718" y="7947"/>
                </a:cubicBezTo>
                <a:lnTo>
                  <a:pt x="13741" y="7947"/>
                </a:lnTo>
                <a:cubicBezTo>
                  <a:pt x="13833" y="7947"/>
                  <a:pt x="13924" y="7879"/>
                  <a:pt x="13924" y="7765"/>
                </a:cubicBezTo>
                <a:cubicBezTo>
                  <a:pt x="13947" y="7514"/>
                  <a:pt x="13970" y="7240"/>
                  <a:pt x="13970" y="6989"/>
                </a:cubicBezTo>
                <a:lnTo>
                  <a:pt x="13970" y="6943"/>
                </a:lnTo>
                <a:cubicBezTo>
                  <a:pt x="13970" y="6852"/>
                  <a:pt x="13878" y="6783"/>
                  <a:pt x="13787" y="6783"/>
                </a:cubicBezTo>
                <a:close/>
                <a:moveTo>
                  <a:pt x="310" y="7966"/>
                </a:moveTo>
                <a:cubicBezTo>
                  <a:pt x="298" y="7966"/>
                  <a:pt x="286" y="7967"/>
                  <a:pt x="274" y="7970"/>
                </a:cubicBezTo>
                <a:cubicBezTo>
                  <a:pt x="160" y="7970"/>
                  <a:pt x="92" y="8084"/>
                  <a:pt x="115" y="8176"/>
                </a:cubicBezTo>
                <a:cubicBezTo>
                  <a:pt x="160" y="8450"/>
                  <a:pt x="206" y="8701"/>
                  <a:pt x="297" y="8952"/>
                </a:cubicBezTo>
                <a:cubicBezTo>
                  <a:pt x="320" y="9043"/>
                  <a:pt x="388" y="9089"/>
                  <a:pt x="480" y="9089"/>
                </a:cubicBezTo>
                <a:lnTo>
                  <a:pt x="525" y="9089"/>
                </a:lnTo>
                <a:cubicBezTo>
                  <a:pt x="617" y="9066"/>
                  <a:pt x="685" y="8952"/>
                  <a:pt x="662" y="8860"/>
                </a:cubicBezTo>
                <a:cubicBezTo>
                  <a:pt x="594" y="8609"/>
                  <a:pt x="525" y="8358"/>
                  <a:pt x="480" y="8107"/>
                </a:cubicBezTo>
                <a:cubicBezTo>
                  <a:pt x="460" y="8028"/>
                  <a:pt x="388" y="7966"/>
                  <a:pt x="310" y="7966"/>
                </a:cubicBezTo>
                <a:close/>
                <a:moveTo>
                  <a:pt x="13522" y="8696"/>
                </a:moveTo>
                <a:cubicBezTo>
                  <a:pt x="13439" y="8696"/>
                  <a:pt x="13350" y="8758"/>
                  <a:pt x="13330" y="8838"/>
                </a:cubicBezTo>
                <a:cubicBezTo>
                  <a:pt x="13262" y="9066"/>
                  <a:pt x="13171" y="9317"/>
                  <a:pt x="13079" y="9545"/>
                </a:cubicBezTo>
                <a:cubicBezTo>
                  <a:pt x="13034" y="9636"/>
                  <a:pt x="13079" y="9751"/>
                  <a:pt x="13171" y="9796"/>
                </a:cubicBezTo>
                <a:cubicBezTo>
                  <a:pt x="13193" y="9796"/>
                  <a:pt x="13216" y="9819"/>
                  <a:pt x="13239" y="9819"/>
                </a:cubicBezTo>
                <a:cubicBezTo>
                  <a:pt x="13330" y="9819"/>
                  <a:pt x="13399" y="9773"/>
                  <a:pt x="13422" y="9705"/>
                </a:cubicBezTo>
                <a:cubicBezTo>
                  <a:pt x="13513" y="9454"/>
                  <a:pt x="13604" y="9203"/>
                  <a:pt x="13696" y="8952"/>
                </a:cubicBezTo>
                <a:cubicBezTo>
                  <a:pt x="13718" y="8838"/>
                  <a:pt x="13650" y="8746"/>
                  <a:pt x="13559" y="8701"/>
                </a:cubicBezTo>
                <a:cubicBezTo>
                  <a:pt x="13547" y="8698"/>
                  <a:pt x="13534" y="8696"/>
                  <a:pt x="13522" y="8696"/>
                </a:cubicBezTo>
                <a:close/>
                <a:moveTo>
                  <a:pt x="906" y="9797"/>
                </a:moveTo>
                <a:cubicBezTo>
                  <a:pt x="872" y="9797"/>
                  <a:pt x="835" y="9805"/>
                  <a:pt x="799" y="9819"/>
                </a:cubicBezTo>
                <a:cubicBezTo>
                  <a:pt x="708" y="9865"/>
                  <a:pt x="685" y="9979"/>
                  <a:pt x="731" y="10070"/>
                </a:cubicBezTo>
                <a:cubicBezTo>
                  <a:pt x="845" y="10298"/>
                  <a:pt x="982" y="10549"/>
                  <a:pt x="1119" y="10755"/>
                </a:cubicBezTo>
                <a:cubicBezTo>
                  <a:pt x="1165" y="10823"/>
                  <a:pt x="1210" y="10846"/>
                  <a:pt x="1279" y="10846"/>
                </a:cubicBezTo>
                <a:cubicBezTo>
                  <a:pt x="1324" y="10846"/>
                  <a:pt x="1347" y="10846"/>
                  <a:pt x="1370" y="10823"/>
                </a:cubicBezTo>
                <a:cubicBezTo>
                  <a:pt x="1461" y="10755"/>
                  <a:pt x="1484" y="10641"/>
                  <a:pt x="1438" y="10549"/>
                </a:cubicBezTo>
                <a:cubicBezTo>
                  <a:pt x="1302" y="10344"/>
                  <a:pt x="1187" y="10116"/>
                  <a:pt x="1073" y="9910"/>
                </a:cubicBezTo>
                <a:cubicBezTo>
                  <a:pt x="1042" y="9832"/>
                  <a:pt x="979" y="9797"/>
                  <a:pt x="906" y="9797"/>
                </a:cubicBezTo>
                <a:close/>
                <a:moveTo>
                  <a:pt x="12709" y="10458"/>
                </a:moveTo>
                <a:cubicBezTo>
                  <a:pt x="12643" y="10458"/>
                  <a:pt x="12577" y="10489"/>
                  <a:pt x="12532" y="10549"/>
                </a:cubicBezTo>
                <a:cubicBezTo>
                  <a:pt x="12417" y="10755"/>
                  <a:pt x="12258" y="10960"/>
                  <a:pt x="12098" y="11166"/>
                </a:cubicBezTo>
                <a:cubicBezTo>
                  <a:pt x="12029" y="11234"/>
                  <a:pt x="12052" y="11348"/>
                  <a:pt x="12121" y="11417"/>
                </a:cubicBezTo>
                <a:cubicBezTo>
                  <a:pt x="12166" y="11463"/>
                  <a:pt x="12212" y="11463"/>
                  <a:pt x="12235" y="11463"/>
                </a:cubicBezTo>
                <a:cubicBezTo>
                  <a:pt x="12303" y="11463"/>
                  <a:pt x="12349" y="11440"/>
                  <a:pt x="12395" y="11394"/>
                </a:cubicBezTo>
                <a:cubicBezTo>
                  <a:pt x="12554" y="11189"/>
                  <a:pt x="12714" y="10983"/>
                  <a:pt x="12851" y="10755"/>
                </a:cubicBezTo>
                <a:cubicBezTo>
                  <a:pt x="12920" y="10664"/>
                  <a:pt x="12897" y="10549"/>
                  <a:pt x="12805" y="10481"/>
                </a:cubicBezTo>
                <a:cubicBezTo>
                  <a:pt x="12775" y="10466"/>
                  <a:pt x="12742" y="10458"/>
                  <a:pt x="12709" y="10458"/>
                </a:cubicBezTo>
                <a:close/>
                <a:moveTo>
                  <a:pt x="1998" y="11388"/>
                </a:moveTo>
                <a:cubicBezTo>
                  <a:pt x="1952" y="11388"/>
                  <a:pt x="1906" y="11405"/>
                  <a:pt x="1872" y="11440"/>
                </a:cubicBezTo>
                <a:cubicBezTo>
                  <a:pt x="1781" y="11508"/>
                  <a:pt x="1781" y="11622"/>
                  <a:pt x="1849" y="11714"/>
                </a:cubicBezTo>
                <a:cubicBezTo>
                  <a:pt x="2032" y="11896"/>
                  <a:pt x="2215" y="12079"/>
                  <a:pt x="2420" y="12261"/>
                </a:cubicBezTo>
                <a:cubicBezTo>
                  <a:pt x="2466" y="12284"/>
                  <a:pt x="2511" y="12307"/>
                  <a:pt x="2557" y="12307"/>
                </a:cubicBezTo>
                <a:cubicBezTo>
                  <a:pt x="2603" y="12307"/>
                  <a:pt x="2648" y="12284"/>
                  <a:pt x="2694" y="12239"/>
                </a:cubicBezTo>
                <a:cubicBezTo>
                  <a:pt x="2762" y="12170"/>
                  <a:pt x="2739" y="12033"/>
                  <a:pt x="2671" y="11965"/>
                </a:cubicBezTo>
                <a:cubicBezTo>
                  <a:pt x="2488" y="11805"/>
                  <a:pt x="2306" y="11645"/>
                  <a:pt x="2123" y="11440"/>
                </a:cubicBezTo>
                <a:cubicBezTo>
                  <a:pt x="2089" y="11405"/>
                  <a:pt x="2043" y="11388"/>
                  <a:pt x="1998" y="11388"/>
                </a:cubicBezTo>
                <a:close/>
                <a:moveTo>
                  <a:pt x="11438" y="11916"/>
                </a:moveTo>
                <a:cubicBezTo>
                  <a:pt x="11395" y="11916"/>
                  <a:pt x="11354" y="11933"/>
                  <a:pt x="11322" y="11965"/>
                </a:cubicBezTo>
                <a:cubicBezTo>
                  <a:pt x="11116" y="12124"/>
                  <a:pt x="10911" y="12284"/>
                  <a:pt x="10706" y="12421"/>
                </a:cubicBezTo>
                <a:cubicBezTo>
                  <a:pt x="10637" y="12490"/>
                  <a:pt x="10614" y="12604"/>
                  <a:pt x="10660" y="12695"/>
                </a:cubicBezTo>
                <a:cubicBezTo>
                  <a:pt x="10706" y="12741"/>
                  <a:pt x="10774" y="12764"/>
                  <a:pt x="10820" y="12764"/>
                </a:cubicBezTo>
                <a:cubicBezTo>
                  <a:pt x="10865" y="12764"/>
                  <a:pt x="10888" y="12764"/>
                  <a:pt x="10934" y="12741"/>
                </a:cubicBezTo>
                <a:cubicBezTo>
                  <a:pt x="11139" y="12581"/>
                  <a:pt x="11367" y="12421"/>
                  <a:pt x="11550" y="12261"/>
                </a:cubicBezTo>
                <a:cubicBezTo>
                  <a:pt x="11641" y="12193"/>
                  <a:pt x="11641" y="12056"/>
                  <a:pt x="11573" y="11987"/>
                </a:cubicBezTo>
                <a:cubicBezTo>
                  <a:pt x="11536" y="11939"/>
                  <a:pt x="11486" y="11916"/>
                  <a:pt x="11438" y="11916"/>
                </a:cubicBezTo>
                <a:close/>
                <a:moveTo>
                  <a:pt x="3489" y="12604"/>
                </a:moveTo>
                <a:cubicBezTo>
                  <a:pt x="3424" y="12604"/>
                  <a:pt x="3363" y="12634"/>
                  <a:pt x="3333" y="12695"/>
                </a:cubicBezTo>
                <a:cubicBezTo>
                  <a:pt x="3264" y="12786"/>
                  <a:pt x="3287" y="12901"/>
                  <a:pt x="3379" y="12969"/>
                </a:cubicBezTo>
                <a:cubicBezTo>
                  <a:pt x="3607" y="13106"/>
                  <a:pt x="3858" y="13220"/>
                  <a:pt x="4086" y="13334"/>
                </a:cubicBezTo>
                <a:cubicBezTo>
                  <a:pt x="4109" y="13357"/>
                  <a:pt x="4155" y="13357"/>
                  <a:pt x="4177" y="13357"/>
                </a:cubicBezTo>
                <a:cubicBezTo>
                  <a:pt x="4246" y="13357"/>
                  <a:pt x="4314" y="13311"/>
                  <a:pt x="4337" y="13243"/>
                </a:cubicBezTo>
                <a:cubicBezTo>
                  <a:pt x="4383" y="13152"/>
                  <a:pt x="4337" y="13037"/>
                  <a:pt x="4246" y="12992"/>
                </a:cubicBezTo>
                <a:cubicBezTo>
                  <a:pt x="4018" y="12878"/>
                  <a:pt x="3789" y="12764"/>
                  <a:pt x="3584" y="12627"/>
                </a:cubicBezTo>
                <a:cubicBezTo>
                  <a:pt x="3554" y="12611"/>
                  <a:pt x="3521" y="12604"/>
                  <a:pt x="3489" y="12604"/>
                </a:cubicBezTo>
                <a:close/>
                <a:moveTo>
                  <a:pt x="9814" y="12974"/>
                </a:moveTo>
                <a:cubicBezTo>
                  <a:pt x="9785" y="12974"/>
                  <a:pt x="9755" y="12980"/>
                  <a:pt x="9724" y="12992"/>
                </a:cubicBezTo>
                <a:cubicBezTo>
                  <a:pt x="9496" y="13083"/>
                  <a:pt x="9268" y="13174"/>
                  <a:pt x="9039" y="13266"/>
                </a:cubicBezTo>
                <a:cubicBezTo>
                  <a:pt x="8925" y="13289"/>
                  <a:pt x="8880" y="13403"/>
                  <a:pt x="8902" y="13494"/>
                </a:cubicBezTo>
                <a:cubicBezTo>
                  <a:pt x="8925" y="13585"/>
                  <a:pt x="9016" y="13631"/>
                  <a:pt x="9085" y="13631"/>
                </a:cubicBezTo>
                <a:cubicBezTo>
                  <a:pt x="9108" y="13631"/>
                  <a:pt x="9131" y="13631"/>
                  <a:pt x="9153" y="13608"/>
                </a:cubicBezTo>
                <a:cubicBezTo>
                  <a:pt x="9404" y="13540"/>
                  <a:pt x="9656" y="13448"/>
                  <a:pt x="9884" y="13334"/>
                </a:cubicBezTo>
                <a:cubicBezTo>
                  <a:pt x="9998" y="13289"/>
                  <a:pt x="10021" y="13174"/>
                  <a:pt x="9975" y="13083"/>
                </a:cubicBezTo>
                <a:cubicBezTo>
                  <a:pt x="9958" y="13016"/>
                  <a:pt x="9893" y="12974"/>
                  <a:pt x="9814" y="12974"/>
                </a:cubicBezTo>
                <a:close/>
                <a:moveTo>
                  <a:pt x="5275" y="13353"/>
                </a:moveTo>
                <a:cubicBezTo>
                  <a:pt x="5182" y="13353"/>
                  <a:pt x="5110" y="13415"/>
                  <a:pt x="5091" y="13494"/>
                </a:cubicBezTo>
                <a:cubicBezTo>
                  <a:pt x="5068" y="13608"/>
                  <a:pt x="5113" y="13699"/>
                  <a:pt x="5227" y="13745"/>
                </a:cubicBezTo>
                <a:cubicBezTo>
                  <a:pt x="5479" y="13791"/>
                  <a:pt x="5730" y="13859"/>
                  <a:pt x="6004" y="13882"/>
                </a:cubicBezTo>
                <a:lnTo>
                  <a:pt x="6026" y="13882"/>
                </a:lnTo>
                <a:cubicBezTo>
                  <a:pt x="6118" y="13882"/>
                  <a:pt x="6209" y="13814"/>
                  <a:pt x="6209" y="13722"/>
                </a:cubicBezTo>
                <a:cubicBezTo>
                  <a:pt x="6232" y="13631"/>
                  <a:pt x="6163" y="13540"/>
                  <a:pt x="6049" y="13517"/>
                </a:cubicBezTo>
                <a:cubicBezTo>
                  <a:pt x="5798" y="13471"/>
                  <a:pt x="5547" y="13425"/>
                  <a:pt x="5319" y="13357"/>
                </a:cubicBezTo>
                <a:cubicBezTo>
                  <a:pt x="5304" y="13354"/>
                  <a:pt x="5289" y="13353"/>
                  <a:pt x="5275" y="13353"/>
                </a:cubicBezTo>
                <a:close/>
                <a:moveTo>
                  <a:pt x="7979" y="13512"/>
                </a:moveTo>
                <a:cubicBezTo>
                  <a:pt x="7967" y="13512"/>
                  <a:pt x="7955" y="13514"/>
                  <a:pt x="7944" y="13517"/>
                </a:cubicBezTo>
                <a:cubicBezTo>
                  <a:pt x="7693" y="13540"/>
                  <a:pt x="7442" y="13562"/>
                  <a:pt x="7190" y="13585"/>
                </a:cubicBezTo>
                <a:cubicBezTo>
                  <a:pt x="7076" y="13585"/>
                  <a:pt x="6985" y="13677"/>
                  <a:pt x="7008" y="13768"/>
                </a:cubicBezTo>
                <a:cubicBezTo>
                  <a:pt x="7008" y="13882"/>
                  <a:pt x="7076" y="13950"/>
                  <a:pt x="7190" y="13950"/>
                </a:cubicBezTo>
                <a:cubicBezTo>
                  <a:pt x="7464" y="13950"/>
                  <a:pt x="7715" y="13928"/>
                  <a:pt x="7989" y="13882"/>
                </a:cubicBezTo>
                <a:cubicBezTo>
                  <a:pt x="8081" y="13882"/>
                  <a:pt x="8172" y="13768"/>
                  <a:pt x="8149" y="13677"/>
                </a:cubicBezTo>
                <a:cubicBezTo>
                  <a:pt x="8129" y="13577"/>
                  <a:pt x="8057" y="13512"/>
                  <a:pt x="7979" y="13512"/>
                </a:cubicBezTo>
                <a:close/>
              </a:path>
            </a:pathLst>
          </a:custGeom>
          <a:solidFill>
            <a:schemeClr val="accent2">
              <a:lumMod val="50000"/>
            </a:schemeClr>
          </a:solidFill>
          <a:ln w="12700">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86;p32"/>
          <p:cNvSpPr txBox="1"/>
          <p:nvPr/>
        </p:nvSpPr>
        <p:spPr>
          <a:xfrm>
            <a:off x="6002192" y="3910553"/>
            <a:ext cx="384082" cy="3840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latin typeface="Arial Black" panose="020B0A04020102020204" pitchFamily="34" charset="0"/>
                <a:ea typeface="Fira Sans Extra Condensed SemiBold"/>
                <a:cs typeface="Fira Sans Extra Condensed SemiBold"/>
                <a:sym typeface="Fira Sans Extra Condensed SemiBold"/>
              </a:rPr>
              <a:t>4</a:t>
            </a:r>
            <a:endParaRPr sz="2500" dirty="0">
              <a:latin typeface="Arial Black" panose="020B0A04020102020204" pitchFamily="34" charset="0"/>
              <a:ea typeface="Fira Sans Extra Condensed SemiBold"/>
              <a:cs typeface="Fira Sans Extra Condensed SemiBold"/>
              <a:sym typeface="Fira Sans Extra Condensed SemiBold"/>
            </a:endParaRPr>
          </a:p>
        </p:txBody>
      </p:sp>
      <p:sp>
        <p:nvSpPr>
          <p:cNvPr id="34" name="Google Shape;3489;p39"/>
          <p:cNvSpPr/>
          <p:nvPr/>
        </p:nvSpPr>
        <p:spPr>
          <a:xfrm>
            <a:off x="5876904" y="4660165"/>
            <a:ext cx="663470" cy="663470"/>
          </a:xfrm>
          <a:custGeom>
            <a:avLst/>
            <a:gdLst/>
            <a:ahLst/>
            <a:cxnLst/>
            <a:rect l="l" t="t" r="r" b="b"/>
            <a:pathLst>
              <a:path w="21571" h="21571" extrusionOk="0">
                <a:moveTo>
                  <a:pt x="10797" y="1"/>
                </a:moveTo>
                <a:cubicBezTo>
                  <a:pt x="4840" y="1"/>
                  <a:pt x="1" y="4840"/>
                  <a:pt x="1" y="10797"/>
                </a:cubicBezTo>
                <a:cubicBezTo>
                  <a:pt x="1" y="16754"/>
                  <a:pt x="4840" y="21570"/>
                  <a:pt x="10797" y="21570"/>
                </a:cubicBezTo>
                <a:cubicBezTo>
                  <a:pt x="16732" y="21570"/>
                  <a:pt x="21571" y="16754"/>
                  <a:pt x="21571" y="10797"/>
                </a:cubicBezTo>
                <a:cubicBezTo>
                  <a:pt x="21571" y="4840"/>
                  <a:pt x="16732" y="1"/>
                  <a:pt x="10797" y="1"/>
                </a:cubicBezTo>
                <a:close/>
              </a:path>
            </a:pathLst>
          </a:custGeom>
          <a:solidFill>
            <a:srgbClr val="F6F6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5" name="Google Shape;2504;p32"/>
          <p:cNvSpPr/>
          <p:nvPr/>
        </p:nvSpPr>
        <p:spPr>
          <a:xfrm>
            <a:off x="5928659" y="4694504"/>
            <a:ext cx="559960" cy="559199"/>
          </a:xfrm>
          <a:custGeom>
            <a:avLst/>
            <a:gdLst/>
            <a:ahLst/>
            <a:cxnLst/>
            <a:rect l="l" t="t" r="r" b="b"/>
            <a:pathLst>
              <a:path w="13970" h="13951" extrusionOk="0">
                <a:moveTo>
                  <a:pt x="6792" y="1"/>
                </a:moveTo>
                <a:cubicBezTo>
                  <a:pt x="6780" y="1"/>
                  <a:pt x="6769" y="2"/>
                  <a:pt x="6757" y="4"/>
                </a:cubicBezTo>
                <a:cubicBezTo>
                  <a:pt x="6506" y="4"/>
                  <a:pt x="6232" y="27"/>
                  <a:pt x="5981" y="73"/>
                </a:cubicBezTo>
                <a:cubicBezTo>
                  <a:pt x="5867" y="96"/>
                  <a:pt x="5798" y="187"/>
                  <a:pt x="5821" y="278"/>
                </a:cubicBezTo>
                <a:cubicBezTo>
                  <a:pt x="5821" y="369"/>
                  <a:pt x="5912" y="438"/>
                  <a:pt x="6004" y="438"/>
                </a:cubicBezTo>
                <a:lnTo>
                  <a:pt x="6026" y="438"/>
                </a:lnTo>
                <a:cubicBezTo>
                  <a:pt x="6277" y="415"/>
                  <a:pt x="6528" y="392"/>
                  <a:pt x="6780" y="369"/>
                </a:cubicBezTo>
                <a:cubicBezTo>
                  <a:pt x="6894" y="369"/>
                  <a:pt x="6962" y="278"/>
                  <a:pt x="6962" y="187"/>
                </a:cubicBezTo>
                <a:cubicBezTo>
                  <a:pt x="6962" y="85"/>
                  <a:pt x="6889" y="1"/>
                  <a:pt x="6792" y="1"/>
                </a:cubicBezTo>
                <a:close/>
                <a:moveTo>
                  <a:pt x="7924" y="68"/>
                </a:moveTo>
                <a:cubicBezTo>
                  <a:pt x="7830" y="68"/>
                  <a:pt x="7758" y="133"/>
                  <a:pt x="7738" y="232"/>
                </a:cubicBezTo>
                <a:cubicBezTo>
                  <a:pt x="7738" y="324"/>
                  <a:pt x="7807" y="415"/>
                  <a:pt x="7898" y="438"/>
                </a:cubicBezTo>
                <a:cubicBezTo>
                  <a:pt x="8149" y="484"/>
                  <a:pt x="8400" y="529"/>
                  <a:pt x="8651" y="598"/>
                </a:cubicBezTo>
                <a:lnTo>
                  <a:pt x="8697" y="598"/>
                </a:lnTo>
                <a:cubicBezTo>
                  <a:pt x="8765" y="598"/>
                  <a:pt x="8857" y="529"/>
                  <a:pt x="8880" y="461"/>
                </a:cubicBezTo>
                <a:cubicBezTo>
                  <a:pt x="8902" y="347"/>
                  <a:pt x="8834" y="255"/>
                  <a:pt x="8743" y="210"/>
                </a:cubicBezTo>
                <a:cubicBezTo>
                  <a:pt x="8491" y="141"/>
                  <a:pt x="8218" y="96"/>
                  <a:pt x="7966" y="73"/>
                </a:cubicBezTo>
                <a:cubicBezTo>
                  <a:pt x="7952" y="70"/>
                  <a:pt x="7937" y="68"/>
                  <a:pt x="7924" y="68"/>
                </a:cubicBezTo>
                <a:close/>
                <a:moveTo>
                  <a:pt x="4879" y="332"/>
                </a:moveTo>
                <a:cubicBezTo>
                  <a:pt x="4858" y="332"/>
                  <a:pt x="4837" y="337"/>
                  <a:pt x="4817" y="347"/>
                </a:cubicBezTo>
                <a:cubicBezTo>
                  <a:pt x="4566" y="415"/>
                  <a:pt x="4314" y="529"/>
                  <a:pt x="4063" y="643"/>
                </a:cubicBezTo>
                <a:cubicBezTo>
                  <a:pt x="3972" y="689"/>
                  <a:pt x="3926" y="780"/>
                  <a:pt x="3972" y="894"/>
                </a:cubicBezTo>
                <a:cubicBezTo>
                  <a:pt x="4018" y="963"/>
                  <a:pt x="4086" y="986"/>
                  <a:pt x="4155" y="986"/>
                </a:cubicBezTo>
                <a:lnTo>
                  <a:pt x="4223" y="986"/>
                </a:lnTo>
                <a:cubicBezTo>
                  <a:pt x="4451" y="872"/>
                  <a:pt x="4680" y="780"/>
                  <a:pt x="4931" y="712"/>
                </a:cubicBezTo>
                <a:cubicBezTo>
                  <a:pt x="5022" y="666"/>
                  <a:pt x="5091" y="575"/>
                  <a:pt x="5045" y="461"/>
                </a:cubicBezTo>
                <a:cubicBezTo>
                  <a:pt x="5027" y="389"/>
                  <a:pt x="4954" y="332"/>
                  <a:pt x="4879" y="332"/>
                </a:cubicBezTo>
                <a:close/>
                <a:moveTo>
                  <a:pt x="9784" y="603"/>
                </a:moveTo>
                <a:cubicBezTo>
                  <a:pt x="9713" y="603"/>
                  <a:pt x="9643" y="645"/>
                  <a:pt x="9610" y="712"/>
                </a:cubicBezTo>
                <a:cubicBezTo>
                  <a:pt x="9564" y="803"/>
                  <a:pt x="9610" y="917"/>
                  <a:pt x="9701" y="963"/>
                </a:cubicBezTo>
                <a:cubicBezTo>
                  <a:pt x="9929" y="1077"/>
                  <a:pt x="10158" y="1191"/>
                  <a:pt x="10386" y="1305"/>
                </a:cubicBezTo>
                <a:cubicBezTo>
                  <a:pt x="10409" y="1328"/>
                  <a:pt x="10432" y="1351"/>
                  <a:pt x="10477" y="1351"/>
                </a:cubicBezTo>
                <a:cubicBezTo>
                  <a:pt x="10546" y="1351"/>
                  <a:pt x="10591" y="1305"/>
                  <a:pt x="10637" y="1237"/>
                </a:cubicBezTo>
                <a:cubicBezTo>
                  <a:pt x="10683" y="1168"/>
                  <a:pt x="10660" y="1031"/>
                  <a:pt x="10569" y="986"/>
                </a:cubicBezTo>
                <a:cubicBezTo>
                  <a:pt x="10340" y="849"/>
                  <a:pt x="10112" y="735"/>
                  <a:pt x="9861" y="621"/>
                </a:cubicBezTo>
                <a:cubicBezTo>
                  <a:pt x="9837" y="608"/>
                  <a:pt x="9810" y="603"/>
                  <a:pt x="9784" y="603"/>
                </a:cubicBezTo>
                <a:close/>
                <a:moveTo>
                  <a:pt x="3132" y="1191"/>
                </a:moveTo>
                <a:cubicBezTo>
                  <a:pt x="3100" y="1191"/>
                  <a:pt x="3067" y="1199"/>
                  <a:pt x="3036" y="1214"/>
                </a:cubicBezTo>
                <a:cubicBezTo>
                  <a:pt x="2808" y="1374"/>
                  <a:pt x="2603" y="1534"/>
                  <a:pt x="2397" y="1716"/>
                </a:cubicBezTo>
                <a:cubicBezTo>
                  <a:pt x="2329" y="1785"/>
                  <a:pt x="2306" y="1899"/>
                  <a:pt x="2374" y="1990"/>
                </a:cubicBezTo>
                <a:cubicBezTo>
                  <a:pt x="2420" y="2036"/>
                  <a:pt x="2466" y="2059"/>
                  <a:pt x="2534" y="2059"/>
                </a:cubicBezTo>
                <a:cubicBezTo>
                  <a:pt x="2580" y="2059"/>
                  <a:pt x="2625" y="2036"/>
                  <a:pt x="2648" y="1990"/>
                </a:cubicBezTo>
                <a:cubicBezTo>
                  <a:pt x="2831" y="1830"/>
                  <a:pt x="3036" y="1670"/>
                  <a:pt x="3242" y="1534"/>
                </a:cubicBezTo>
                <a:cubicBezTo>
                  <a:pt x="3333" y="1488"/>
                  <a:pt x="3356" y="1351"/>
                  <a:pt x="3287" y="1282"/>
                </a:cubicBezTo>
                <a:cubicBezTo>
                  <a:pt x="3257" y="1222"/>
                  <a:pt x="3196" y="1191"/>
                  <a:pt x="3132" y="1191"/>
                </a:cubicBezTo>
                <a:close/>
                <a:moveTo>
                  <a:pt x="11415" y="1644"/>
                </a:moveTo>
                <a:cubicBezTo>
                  <a:pt x="11363" y="1644"/>
                  <a:pt x="11313" y="1667"/>
                  <a:pt x="11276" y="1716"/>
                </a:cubicBezTo>
                <a:cubicBezTo>
                  <a:pt x="11208" y="1785"/>
                  <a:pt x="11208" y="1899"/>
                  <a:pt x="11299" y="1967"/>
                </a:cubicBezTo>
                <a:cubicBezTo>
                  <a:pt x="11482" y="2127"/>
                  <a:pt x="11664" y="2310"/>
                  <a:pt x="11824" y="2492"/>
                </a:cubicBezTo>
                <a:cubicBezTo>
                  <a:pt x="11870" y="2538"/>
                  <a:pt x="11915" y="2561"/>
                  <a:pt x="11984" y="2561"/>
                </a:cubicBezTo>
                <a:cubicBezTo>
                  <a:pt x="12029" y="2561"/>
                  <a:pt x="12075" y="2538"/>
                  <a:pt x="12098" y="2515"/>
                </a:cubicBezTo>
                <a:cubicBezTo>
                  <a:pt x="12189" y="2447"/>
                  <a:pt x="12189" y="2310"/>
                  <a:pt x="12121" y="2241"/>
                </a:cubicBezTo>
                <a:cubicBezTo>
                  <a:pt x="11938" y="2036"/>
                  <a:pt x="11733" y="1853"/>
                  <a:pt x="11550" y="1693"/>
                </a:cubicBezTo>
                <a:cubicBezTo>
                  <a:pt x="11508" y="1662"/>
                  <a:pt x="11460" y="1644"/>
                  <a:pt x="11415" y="1644"/>
                </a:cubicBezTo>
                <a:close/>
                <a:moveTo>
                  <a:pt x="1728" y="2496"/>
                </a:moveTo>
                <a:cubicBezTo>
                  <a:pt x="1670" y="2496"/>
                  <a:pt x="1615" y="2521"/>
                  <a:pt x="1575" y="2561"/>
                </a:cubicBezTo>
                <a:cubicBezTo>
                  <a:pt x="1393" y="2789"/>
                  <a:pt x="1256" y="2994"/>
                  <a:pt x="1096" y="3223"/>
                </a:cubicBezTo>
                <a:cubicBezTo>
                  <a:pt x="1050" y="3314"/>
                  <a:pt x="1073" y="3428"/>
                  <a:pt x="1165" y="3474"/>
                </a:cubicBezTo>
                <a:cubicBezTo>
                  <a:pt x="1187" y="3496"/>
                  <a:pt x="1233" y="3519"/>
                  <a:pt x="1256" y="3519"/>
                </a:cubicBezTo>
                <a:cubicBezTo>
                  <a:pt x="1324" y="3519"/>
                  <a:pt x="1393" y="3474"/>
                  <a:pt x="1416" y="3428"/>
                </a:cubicBezTo>
                <a:cubicBezTo>
                  <a:pt x="1553" y="3223"/>
                  <a:pt x="1712" y="3017"/>
                  <a:pt x="1872" y="2812"/>
                </a:cubicBezTo>
                <a:cubicBezTo>
                  <a:pt x="1941" y="2720"/>
                  <a:pt x="1918" y="2606"/>
                  <a:pt x="1849" y="2538"/>
                </a:cubicBezTo>
                <a:cubicBezTo>
                  <a:pt x="1811" y="2509"/>
                  <a:pt x="1769" y="2496"/>
                  <a:pt x="1728" y="2496"/>
                </a:cubicBezTo>
                <a:close/>
                <a:moveTo>
                  <a:pt x="12692" y="3091"/>
                </a:moveTo>
                <a:cubicBezTo>
                  <a:pt x="12653" y="3091"/>
                  <a:pt x="12613" y="3104"/>
                  <a:pt x="12577" y="3131"/>
                </a:cubicBezTo>
                <a:cubicBezTo>
                  <a:pt x="12486" y="3177"/>
                  <a:pt x="12463" y="3291"/>
                  <a:pt x="12532" y="3382"/>
                </a:cubicBezTo>
                <a:cubicBezTo>
                  <a:pt x="12669" y="3588"/>
                  <a:pt x="12783" y="3816"/>
                  <a:pt x="12897" y="4044"/>
                </a:cubicBezTo>
                <a:cubicBezTo>
                  <a:pt x="12942" y="4113"/>
                  <a:pt x="13011" y="4158"/>
                  <a:pt x="13079" y="4158"/>
                </a:cubicBezTo>
                <a:cubicBezTo>
                  <a:pt x="13102" y="4158"/>
                  <a:pt x="13125" y="4136"/>
                  <a:pt x="13148" y="4136"/>
                </a:cubicBezTo>
                <a:cubicBezTo>
                  <a:pt x="13239" y="4090"/>
                  <a:pt x="13285" y="3976"/>
                  <a:pt x="13239" y="3885"/>
                </a:cubicBezTo>
                <a:cubicBezTo>
                  <a:pt x="13125" y="3633"/>
                  <a:pt x="12988" y="3405"/>
                  <a:pt x="12851" y="3177"/>
                </a:cubicBezTo>
                <a:cubicBezTo>
                  <a:pt x="12810" y="3122"/>
                  <a:pt x="12751" y="3091"/>
                  <a:pt x="12692" y="3091"/>
                </a:cubicBezTo>
                <a:close/>
                <a:moveTo>
                  <a:pt x="723" y="4163"/>
                </a:moveTo>
                <a:cubicBezTo>
                  <a:pt x="652" y="4163"/>
                  <a:pt x="582" y="4206"/>
                  <a:pt x="548" y="4273"/>
                </a:cubicBezTo>
                <a:cubicBezTo>
                  <a:pt x="434" y="4524"/>
                  <a:pt x="366" y="4775"/>
                  <a:pt x="274" y="5026"/>
                </a:cubicBezTo>
                <a:cubicBezTo>
                  <a:pt x="252" y="5117"/>
                  <a:pt x="320" y="5231"/>
                  <a:pt x="411" y="5254"/>
                </a:cubicBezTo>
                <a:cubicBezTo>
                  <a:pt x="434" y="5277"/>
                  <a:pt x="457" y="5277"/>
                  <a:pt x="457" y="5277"/>
                </a:cubicBezTo>
                <a:cubicBezTo>
                  <a:pt x="548" y="5277"/>
                  <a:pt x="617" y="5208"/>
                  <a:pt x="640" y="5140"/>
                </a:cubicBezTo>
                <a:cubicBezTo>
                  <a:pt x="708" y="4889"/>
                  <a:pt x="799" y="4661"/>
                  <a:pt x="891" y="4432"/>
                </a:cubicBezTo>
                <a:cubicBezTo>
                  <a:pt x="936" y="4318"/>
                  <a:pt x="891" y="4204"/>
                  <a:pt x="799" y="4181"/>
                </a:cubicBezTo>
                <a:cubicBezTo>
                  <a:pt x="775" y="4169"/>
                  <a:pt x="749" y="4163"/>
                  <a:pt x="723" y="4163"/>
                </a:cubicBezTo>
                <a:close/>
                <a:moveTo>
                  <a:pt x="13507" y="4851"/>
                </a:moveTo>
                <a:cubicBezTo>
                  <a:pt x="13486" y="4851"/>
                  <a:pt x="13465" y="4856"/>
                  <a:pt x="13445" y="4866"/>
                </a:cubicBezTo>
                <a:cubicBezTo>
                  <a:pt x="13353" y="4889"/>
                  <a:pt x="13285" y="5003"/>
                  <a:pt x="13308" y="5094"/>
                </a:cubicBezTo>
                <a:cubicBezTo>
                  <a:pt x="13376" y="5323"/>
                  <a:pt x="13445" y="5574"/>
                  <a:pt x="13490" y="5825"/>
                </a:cubicBezTo>
                <a:cubicBezTo>
                  <a:pt x="13513" y="5916"/>
                  <a:pt x="13582" y="5984"/>
                  <a:pt x="13673" y="5984"/>
                </a:cubicBezTo>
                <a:lnTo>
                  <a:pt x="13718" y="5984"/>
                </a:lnTo>
                <a:cubicBezTo>
                  <a:pt x="13810" y="5962"/>
                  <a:pt x="13878" y="5870"/>
                  <a:pt x="13855" y="5756"/>
                </a:cubicBezTo>
                <a:cubicBezTo>
                  <a:pt x="13810" y="5505"/>
                  <a:pt x="13764" y="5231"/>
                  <a:pt x="13673" y="4980"/>
                </a:cubicBezTo>
                <a:cubicBezTo>
                  <a:pt x="13655" y="4909"/>
                  <a:pt x="13582" y="4851"/>
                  <a:pt x="13507" y="4851"/>
                </a:cubicBezTo>
                <a:close/>
                <a:moveTo>
                  <a:pt x="252" y="6030"/>
                </a:moveTo>
                <a:cubicBezTo>
                  <a:pt x="160" y="6030"/>
                  <a:pt x="69" y="6099"/>
                  <a:pt x="46" y="6190"/>
                </a:cubicBezTo>
                <a:cubicBezTo>
                  <a:pt x="23" y="6464"/>
                  <a:pt x="0" y="6715"/>
                  <a:pt x="0" y="6989"/>
                </a:cubicBezTo>
                <a:cubicBezTo>
                  <a:pt x="0" y="7103"/>
                  <a:pt x="92" y="7171"/>
                  <a:pt x="206" y="7171"/>
                </a:cubicBezTo>
                <a:cubicBezTo>
                  <a:pt x="297" y="7171"/>
                  <a:pt x="388" y="7080"/>
                  <a:pt x="388" y="6989"/>
                </a:cubicBezTo>
                <a:cubicBezTo>
                  <a:pt x="388" y="6738"/>
                  <a:pt x="388" y="6487"/>
                  <a:pt x="434" y="6236"/>
                </a:cubicBezTo>
                <a:cubicBezTo>
                  <a:pt x="434" y="6144"/>
                  <a:pt x="366" y="6030"/>
                  <a:pt x="252" y="6030"/>
                </a:cubicBezTo>
                <a:close/>
                <a:moveTo>
                  <a:pt x="13787" y="6783"/>
                </a:moveTo>
                <a:cubicBezTo>
                  <a:pt x="13673" y="6783"/>
                  <a:pt x="13582" y="6875"/>
                  <a:pt x="13582" y="6989"/>
                </a:cubicBezTo>
                <a:cubicBezTo>
                  <a:pt x="13582" y="7240"/>
                  <a:pt x="13582" y="7491"/>
                  <a:pt x="13536" y="7742"/>
                </a:cubicBezTo>
                <a:cubicBezTo>
                  <a:pt x="13536" y="7833"/>
                  <a:pt x="13604" y="7925"/>
                  <a:pt x="13718" y="7947"/>
                </a:cubicBezTo>
                <a:lnTo>
                  <a:pt x="13741" y="7947"/>
                </a:lnTo>
                <a:cubicBezTo>
                  <a:pt x="13833" y="7947"/>
                  <a:pt x="13924" y="7879"/>
                  <a:pt x="13924" y="7765"/>
                </a:cubicBezTo>
                <a:cubicBezTo>
                  <a:pt x="13947" y="7514"/>
                  <a:pt x="13970" y="7240"/>
                  <a:pt x="13970" y="6989"/>
                </a:cubicBezTo>
                <a:lnTo>
                  <a:pt x="13970" y="6943"/>
                </a:lnTo>
                <a:cubicBezTo>
                  <a:pt x="13970" y="6852"/>
                  <a:pt x="13878" y="6783"/>
                  <a:pt x="13787" y="6783"/>
                </a:cubicBezTo>
                <a:close/>
                <a:moveTo>
                  <a:pt x="310" y="7966"/>
                </a:moveTo>
                <a:cubicBezTo>
                  <a:pt x="298" y="7966"/>
                  <a:pt x="286" y="7967"/>
                  <a:pt x="274" y="7970"/>
                </a:cubicBezTo>
                <a:cubicBezTo>
                  <a:pt x="160" y="7970"/>
                  <a:pt x="92" y="8084"/>
                  <a:pt x="115" y="8176"/>
                </a:cubicBezTo>
                <a:cubicBezTo>
                  <a:pt x="160" y="8450"/>
                  <a:pt x="206" y="8701"/>
                  <a:pt x="297" y="8952"/>
                </a:cubicBezTo>
                <a:cubicBezTo>
                  <a:pt x="320" y="9043"/>
                  <a:pt x="388" y="9089"/>
                  <a:pt x="480" y="9089"/>
                </a:cubicBezTo>
                <a:lnTo>
                  <a:pt x="525" y="9089"/>
                </a:lnTo>
                <a:cubicBezTo>
                  <a:pt x="617" y="9066"/>
                  <a:pt x="685" y="8952"/>
                  <a:pt x="662" y="8860"/>
                </a:cubicBezTo>
                <a:cubicBezTo>
                  <a:pt x="594" y="8609"/>
                  <a:pt x="525" y="8358"/>
                  <a:pt x="480" y="8107"/>
                </a:cubicBezTo>
                <a:cubicBezTo>
                  <a:pt x="460" y="8028"/>
                  <a:pt x="388" y="7966"/>
                  <a:pt x="310" y="7966"/>
                </a:cubicBezTo>
                <a:close/>
                <a:moveTo>
                  <a:pt x="13522" y="8696"/>
                </a:moveTo>
                <a:cubicBezTo>
                  <a:pt x="13439" y="8696"/>
                  <a:pt x="13350" y="8758"/>
                  <a:pt x="13330" y="8838"/>
                </a:cubicBezTo>
                <a:cubicBezTo>
                  <a:pt x="13262" y="9066"/>
                  <a:pt x="13171" y="9317"/>
                  <a:pt x="13079" y="9545"/>
                </a:cubicBezTo>
                <a:cubicBezTo>
                  <a:pt x="13034" y="9636"/>
                  <a:pt x="13079" y="9751"/>
                  <a:pt x="13171" y="9796"/>
                </a:cubicBezTo>
                <a:cubicBezTo>
                  <a:pt x="13193" y="9796"/>
                  <a:pt x="13216" y="9819"/>
                  <a:pt x="13239" y="9819"/>
                </a:cubicBezTo>
                <a:cubicBezTo>
                  <a:pt x="13330" y="9819"/>
                  <a:pt x="13399" y="9773"/>
                  <a:pt x="13422" y="9705"/>
                </a:cubicBezTo>
                <a:cubicBezTo>
                  <a:pt x="13513" y="9454"/>
                  <a:pt x="13604" y="9203"/>
                  <a:pt x="13696" y="8952"/>
                </a:cubicBezTo>
                <a:cubicBezTo>
                  <a:pt x="13718" y="8838"/>
                  <a:pt x="13650" y="8746"/>
                  <a:pt x="13559" y="8701"/>
                </a:cubicBezTo>
                <a:cubicBezTo>
                  <a:pt x="13547" y="8698"/>
                  <a:pt x="13534" y="8696"/>
                  <a:pt x="13522" y="8696"/>
                </a:cubicBezTo>
                <a:close/>
                <a:moveTo>
                  <a:pt x="906" y="9797"/>
                </a:moveTo>
                <a:cubicBezTo>
                  <a:pt x="872" y="9797"/>
                  <a:pt x="835" y="9805"/>
                  <a:pt x="799" y="9819"/>
                </a:cubicBezTo>
                <a:cubicBezTo>
                  <a:pt x="708" y="9865"/>
                  <a:pt x="685" y="9979"/>
                  <a:pt x="731" y="10070"/>
                </a:cubicBezTo>
                <a:cubicBezTo>
                  <a:pt x="845" y="10298"/>
                  <a:pt x="982" y="10549"/>
                  <a:pt x="1119" y="10755"/>
                </a:cubicBezTo>
                <a:cubicBezTo>
                  <a:pt x="1165" y="10823"/>
                  <a:pt x="1210" y="10846"/>
                  <a:pt x="1279" y="10846"/>
                </a:cubicBezTo>
                <a:cubicBezTo>
                  <a:pt x="1324" y="10846"/>
                  <a:pt x="1347" y="10846"/>
                  <a:pt x="1370" y="10823"/>
                </a:cubicBezTo>
                <a:cubicBezTo>
                  <a:pt x="1461" y="10755"/>
                  <a:pt x="1484" y="10641"/>
                  <a:pt x="1438" y="10549"/>
                </a:cubicBezTo>
                <a:cubicBezTo>
                  <a:pt x="1302" y="10344"/>
                  <a:pt x="1187" y="10116"/>
                  <a:pt x="1073" y="9910"/>
                </a:cubicBezTo>
                <a:cubicBezTo>
                  <a:pt x="1042" y="9832"/>
                  <a:pt x="979" y="9797"/>
                  <a:pt x="906" y="9797"/>
                </a:cubicBezTo>
                <a:close/>
                <a:moveTo>
                  <a:pt x="12709" y="10458"/>
                </a:moveTo>
                <a:cubicBezTo>
                  <a:pt x="12643" y="10458"/>
                  <a:pt x="12577" y="10489"/>
                  <a:pt x="12532" y="10549"/>
                </a:cubicBezTo>
                <a:cubicBezTo>
                  <a:pt x="12417" y="10755"/>
                  <a:pt x="12258" y="10960"/>
                  <a:pt x="12098" y="11166"/>
                </a:cubicBezTo>
                <a:cubicBezTo>
                  <a:pt x="12029" y="11234"/>
                  <a:pt x="12052" y="11348"/>
                  <a:pt x="12121" y="11417"/>
                </a:cubicBezTo>
                <a:cubicBezTo>
                  <a:pt x="12166" y="11463"/>
                  <a:pt x="12212" y="11463"/>
                  <a:pt x="12235" y="11463"/>
                </a:cubicBezTo>
                <a:cubicBezTo>
                  <a:pt x="12303" y="11463"/>
                  <a:pt x="12349" y="11440"/>
                  <a:pt x="12395" y="11394"/>
                </a:cubicBezTo>
                <a:cubicBezTo>
                  <a:pt x="12554" y="11189"/>
                  <a:pt x="12714" y="10983"/>
                  <a:pt x="12851" y="10755"/>
                </a:cubicBezTo>
                <a:cubicBezTo>
                  <a:pt x="12920" y="10664"/>
                  <a:pt x="12897" y="10549"/>
                  <a:pt x="12805" y="10481"/>
                </a:cubicBezTo>
                <a:cubicBezTo>
                  <a:pt x="12775" y="10466"/>
                  <a:pt x="12742" y="10458"/>
                  <a:pt x="12709" y="10458"/>
                </a:cubicBezTo>
                <a:close/>
                <a:moveTo>
                  <a:pt x="1998" y="11388"/>
                </a:moveTo>
                <a:cubicBezTo>
                  <a:pt x="1952" y="11388"/>
                  <a:pt x="1906" y="11405"/>
                  <a:pt x="1872" y="11440"/>
                </a:cubicBezTo>
                <a:cubicBezTo>
                  <a:pt x="1781" y="11508"/>
                  <a:pt x="1781" y="11622"/>
                  <a:pt x="1849" y="11714"/>
                </a:cubicBezTo>
                <a:cubicBezTo>
                  <a:pt x="2032" y="11896"/>
                  <a:pt x="2215" y="12079"/>
                  <a:pt x="2420" y="12261"/>
                </a:cubicBezTo>
                <a:cubicBezTo>
                  <a:pt x="2466" y="12284"/>
                  <a:pt x="2511" y="12307"/>
                  <a:pt x="2557" y="12307"/>
                </a:cubicBezTo>
                <a:cubicBezTo>
                  <a:pt x="2603" y="12307"/>
                  <a:pt x="2648" y="12284"/>
                  <a:pt x="2694" y="12239"/>
                </a:cubicBezTo>
                <a:cubicBezTo>
                  <a:pt x="2762" y="12170"/>
                  <a:pt x="2739" y="12033"/>
                  <a:pt x="2671" y="11965"/>
                </a:cubicBezTo>
                <a:cubicBezTo>
                  <a:pt x="2488" y="11805"/>
                  <a:pt x="2306" y="11645"/>
                  <a:pt x="2123" y="11440"/>
                </a:cubicBezTo>
                <a:cubicBezTo>
                  <a:pt x="2089" y="11405"/>
                  <a:pt x="2043" y="11388"/>
                  <a:pt x="1998" y="11388"/>
                </a:cubicBezTo>
                <a:close/>
                <a:moveTo>
                  <a:pt x="11438" y="11916"/>
                </a:moveTo>
                <a:cubicBezTo>
                  <a:pt x="11395" y="11916"/>
                  <a:pt x="11354" y="11933"/>
                  <a:pt x="11322" y="11965"/>
                </a:cubicBezTo>
                <a:cubicBezTo>
                  <a:pt x="11116" y="12124"/>
                  <a:pt x="10911" y="12284"/>
                  <a:pt x="10706" y="12421"/>
                </a:cubicBezTo>
                <a:cubicBezTo>
                  <a:pt x="10637" y="12490"/>
                  <a:pt x="10614" y="12604"/>
                  <a:pt x="10660" y="12695"/>
                </a:cubicBezTo>
                <a:cubicBezTo>
                  <a:pt x="10706" y="12741"/>
                  <a:pt x="10774" y="12764"/>
                  <a:pt x="10820" y="12764"/>
                </a:cubicBezTo>
                <a:cubicBezTo>
                  <a:pt x="10865" y="12764"/>
                  <a:pt x="10888" y="12764"/>
                  <a:pt x="10934" y="12741"/>
                </a:cubicBezTo>
                <a:cubicBezTo>
                  <a:pt x="11139" y="12581"/>
                  <a:pt x="11367" y="12421"/>
                  <a:pt x="11550" y="12261"/>
                </a:cubicBezTo>
                <a:cubicBezTo>
                  <a:pt x="11641" y="12193"/>
                  <a:pt x="11641" y="12056"/>
                  <a:pt x="11573" y="11987"/>
                </a:cubicBezTo>
                <a:cubicBezTo>
                  <a:pt x="11536" y="11939"/>
                  <a:pt x="11486" y="11916"/>
                  <a:pt x="11438" y="11916"/>
                </a:cubicBezTo>
                <a:close/>
                <a:moveTo>
                  <a:pt x="3489" y="12604"/>
                </a:moveTo>
                <a:cubicBezTo>
                  <a:pt x="3424" y="12604"/>
                  <a:pt x="3363" y="12634"/>
                  <a:pt x="3333" y="12695"/>
                </a:cubicBezTo>
                <a:cubicBezTo>
                  <a:pt x="3264" y="12786"/>
                  <a:pt x="3287" y="12901"/>
                  <a:pt x="3379" y="12969"/>
                </a:cubicBezTo>
                <a:cubicBezTo>
                  <a:pt x="3607" y="13106"/>
                  <a:pt x="3858" y="13220"/>
                  <a:pt x="4086" y="13334"/>
                </a:cubicBezTo>
                <a:cubicBezTo>
                  <a:pt x="4109" y="13357"/>
                  <a:pt x="4155" y="13357"/>
                  <a:pt x="4177" y="13357"/>
                </a:cubicBezTo>
                <a:cubicBezTo>
                  <a:pt x="4246" y="13357"/>
                  <a:pt x="4314" y="13311"/>
                  <a:pt x="4337" y="13243"/>
                </a:cubicBezTo>
                <a:cubicBezTo>
                  <a:pt x="4383" y="13152"/>
                  <a:pt x="4337" y="13037"/>
                  <a:pt x="4246" y="12992"/>
                </a:cubicBezTo>
                <a:cubicBezTo>
                  <a:pt x="4018" y="12878"/>
                  <a:pt x="3789" y="12764"/>
                  <a:pt x="3584" y="12627"/>
                </a:cubicBezTo>
                <a:cubicBezTo>
                  <a:pt x="3554" y="12611"/>
                  <a:pt x="3521" y="12604"/>
                  <a:pt x="3489" y="12604"/>
                </a:cubicBezTo>
                <a:close/>
                <a:moveTo>
                  <a:pt x="9814" y="12974"/>
                </a:moveTo>
                <a:cubicBezTo>
                  <a:pt x="9785" y="12974"/>
                  <a:pt x="9755" y="12980"/>
                  <a:pt x="9724" y="12992"/>
                </a:cubicBezTo>
                <a:cubicBezTo>
                  <a:pt x="9496" y="13083"/>
                  <a:pt x="9268" y="13174"/>
                  <a:pt x="9039" y="13266"/>
                </a:cubicBezTo>
                <a:cubicBezTo>
                  <a:pt x="8925" y="13289"/>
                  <a:pt x="8880" y="13403"/>
                  <a:pt x="8902" y="13494"/>
                </a:cubicBezTo>
                <a:cubicBezTo>
                  <a:pt x="8925" y="13585"/>
                  <a:pt x="9016" y="13631"/>
                  <a:pt x="9085" y="13631"/>
                </a:cubicBezTo>
                <a:cubicBezTo>
                  <a:pt x="9108" y="13631"/>
                  <a:pt x="9131" y="13631"/>
                  <a:pt x="9153" y="13608"/>
                </a:cubicBezTo>
                <a:cubicBezTo>
                  <a:pt x="9404" y="13540"/>
                  <a:pt x="9656" y="13448"/>
                  <a:pt x="9884" y="13334"/>
                </a:cubicBezTo>
                <a:cubicBezTo>
                  <a:pt x="9998" y="13289"/>
                  <a:pt x="10021" y="13174"/>
                  <a:pt x="9975" y="13083"/>
                </a:cubicBezTo>
                <a:cubicBezTo>
                  <a:pt x="9958" y="13016"/>
                  <a:pt x="9893" y="12974"/>
                  <a:pt x="9814" y="12974"/>
                </a:cubicBezTo>
                <a:close/>
                <a:moveTo>
                  <a:pt x="5275" y="13353"/>
                </a:moveTo>
                <a:cubicBezTo>
                  <a:pt x="5182" y="13353"/>
                  <a:pt x="5110" y="13415"/>
                  <a:pt x="5091" y="13494"/>
                </a:cubicBezTo>
                <a:cubicBezTo>
                  <a:pt x="5068" y="13608"/>
                  <a:pt x="5113" y="13699"/>
                  <a:pt x="5227" y="13745"/>
                </a:cubicBezTo>
                <a:cubicBezTo>
                  <a:pt x="5479" y="13791"/>
                  <a:pt x="5730" y="13859"/>
                  <a:pt x="6004" y="13882"/>
                </a:cubicBezTo>
                <a:lnTo>
                  <a:pt x="6026" y="13882"/>
                </a:lnTo>
                <a:cubicBezTo>
                  <a:pt x="6118" y="13882"/>
                  <a:pt x="6209" y="13814"/>
                  <a:pt x="6209" y="13722"/>
                </a:cubicBezTo>
                <a:cubicBezTo>
                  <a:pt x="6232" y="13631"/>
                  <a:pt x="6163" y="13540"/>
                  <a:pt x="6049" y="13517"/>
                </a:cubicBezTo>
                <a:cubicBezTo>
                  <a:pt x="5798" y="13471"/>
                  <a:pt x="5547" y="13425"/>
                  <a:pt x="5319" y="13357"/>
                </a:cubicBezTo>
                <a:cubicBezTo>
                  <a:pt x="5304" y="13354"/>
                  <a:pt x="5289" y="13353"/>
                  <a:pt x="5275" y="13353"/>
                </a:cubicBezTo>
                <a:close/>
                <a:moveTo>
                  <a:pt x="7979" y="13512"/>
                </a:moveTo>
                <a:cubicBezTo>
                  <a:pt x="7967" y="13512"/>
                  <a:pt x="7955" y="13514"/>
                  <a:pt x="7944" y="13517"/>
                </a:cubicBezTo>
                <a:cubicBezTo>
                  <a:pt x="7693" y="13540"/>
                  <a:pt x="7442" y="13562"/>
                  <a:pt x="7190" y="13585"/>
                </a:cubicBezTo>
                <a:cubicBezTo>
                  <a:pt x="7076" y="13585"/>
                  <a:pt x="6985" y="13677"/>
                  <a:pt x="7008" y="13768"/>
                </a:cubicBezTo>
                <a:cubicBezTo>
                  <a:pt x="7008" y="13882"/>
                  <a:pt x="7076" y="13950"/>
                  <a:pt x="7190" y="13950"/>
                </a:cubicBezTo>
                <a:cubicBezTo>
                  <a:pt x="7464" y="13950"/>
                  <a:pt x="7715" y="13928"/>
                  <a:pt x="7989" y="13882"/>
                </a:cubicBezTo>
                <a:cubicBezTo>
                  <a:pt x="8081" y="13882"/>
                  <a:pt x="8172" y="13768"/>
                  <a:pt x="8149" y="13677"/>
                </a:cubicBezTo>
                <a:cubicBezTo>
                  <a:pt x="8129" y="13577"/>
                  <a:pt x="8057" y="13512"/>
                  <a:pt x="7979" y="13512"/>
                </a:cubicBezTo>
                <a:close/>
              </a:path>
            </a:pathLst>
          </a:custGeom>
          <a:solidFill>
            <a:schemeClr val="accent2">
              <a:lumMod val="50000"/>
            </a:schemeClr>
          </a:solidFill>
          <a:ln w="12700">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86;p32"/>
          <p:cNvSpPr txBox="1"/>
          <p:nvPr/>
        </p:nvSpPr>
        <p:spPr>
          <a:xfrm>
            <a:off x="6008676" y="4773068"/>
            <a:ext cx="384082" cy="3840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latin typeface="Arial Black" panose="020B0A04020102020204" pitchFamily="34" charset="0"/>
                <a:ea typeface="Fira Sans Extra Condensed SemiBold"/>
                <a:cs typeface="Fira Sans Extra Condensed SemiBold"/>
                <a:sym typeface="Fira Sans Extra Condensed SemiBold"/>
              </a:rPr>
              <a:t>5</a:t>
            </a:r>
            <a:endParaRPr sz="2500" dirty="0">
              <a:latin typeface="Arial Black" panose="020B0A04020102020204" pitchFamily="34" charset="0"/>
              <a:ea typeface="Fira Sans Extra Condensed SemiBold"/>
              <a:cs typeface="Fira Sans Extra Condensed SemiBold"/>
              <a:sym typeface="Fira Sans Extra Condensed SemiBold"/>
            </a:endParaRPr>
          </a:p>
        </p:txBody>
      </p:sp>
      <p:sp>
        <p:nvSpPr>
          <p:cNvPr id="37" name="Google Shape;15243;p38"/>
          <p:cNvSpPr/>
          <p:nvPr/>
        </p:nvSpPr>
        <p:spPr>
          <a:xfrm>
            <a:off x="-92792" y="1261056"/>
            <a:ext cx="3966300" cy="3966300"/>
          </a:xfrm>
          <a:prstGeom prst="blockArc">
            <a:avLst>
              <a:gd name="adj1" fmla="val 16589542"/>
              <a:gd name="adj2" fmla="val 5392570"/>
              <a:gd name="adj3" fmla="val 3679"/>
            </a:avLst>
          </a:prstGeom>
          <a:solidFill>
            <a:schemeClr val="accent2">
              <a:lumMod val="40000"/>
              <a:lumOff val="60000"/>
            </a:schemeClr>
          </a:solidFill>
          <a:ln>
            <a:solidFill>
              <a:schemeClr val="accent2"/>
            </a:solidFill>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p:cNvPicPr>
            <a:picLocks noChangeAspect="1"/>
          </p:cNvPicPr>
          <p:nvPr/>
        </p:nvPicPr>
        <p:blipFill>
          <a:blip r:embed="rId2"/>
          <a:stretch>
            <a:fillRect/>
          </a:stretch>
        </p:blipFill>
        <p:spPr>
          <a:xfrm>
            <a:off x="1041944" y="2500863"/>
            <a:ext cx="2100643" cy="1573455"/>
          </a:xfrm>
          <a:prstGeom prst="rect">
            <a:avLst/>
          </a:prstGeom>
        </p:spPr>
      </p:pic>
    </p:spTree>
    <p:extLst>
      <p:ext uri="{BB962C8B-B14F-4D97-AF65-F5344CB8AC3E}">
        <p14:creationId xmlns:p14="http://schemas.microsoft.com/office/powerpoint/2010/main" val="27587169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A821A86-CBF4-4C31-A641-996438FAE505}"/>
              </a:ext>
            </a:extLst>
          </p:cNvPr>
          <p:cNvSpPr txBox="1"/>
          <p:nvPr/>
        </p:nvSpPr>
        <p:spPr>
          <a:xfrm>
            <a:off x="7898316" y="114664"/>
            <a:ext cx="4104102"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RESULTADOS Y DISCUSION</a:t>
            </a:r>
            <a:endParaRPr lang="es-EC" sz="2400" dirty="0">
              <a:solidFill>
                <a:schemeClr val="tx1"/>
              </a:solidFill>
            </a:endParaRPr>
          </a:p>
        </p:txBody>
      </p:sp>
      <p:sp>
        <p:nvSpPr>
          <p:cNvPr id="4" name="CuadroTexto 3">
            <a:extLst>
              <a:ext uri="{FF2B5EF4-FFF2-40B4-BE49-F238E27FC236}">
                <a16:creationId xmlns:a16="http://schemas.microsoft.com/office/drawing/2014/main" xmlns="" id="{1A821A86-CBF4-4C31-A641-996438FAE505}"/>
              </a:ext>
            </a:extLst>
          </p:cNvPr>
          <p:cNvSpPr txBox="1"/>
          <p:nvPr/>
        </p:nvSpPr>
        <p:spPr>
          <a:xfrm>
            <a:off x="118149" y="520058"/>
            <a:ext cx="9790015"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Biosíntesis de </a:t>
            </a:r>
            <a:r>
              <a:rPr lang="es-EC" dirty="0" err="1" smtClean="0">
                <a:solidFill>
                  <a:schemeClr val="tx1"/>
                </a:solidFill>
              </a:rPr>
              <a:t>nanopartículas</a:t>
            </a:r>
            <a:r>
              <a:rPr lang="es-EC" dirty="0" smtClean="0">
                <a:solidFill>
                  <a:schemeClr val="tx1"/>
                </a:solidFill>
              </a:rPr>
              <a:t> </a:t>
            </a:r>
            <a:r>
              <a:rPr lang="es-EC" dirty="0" err="1" smtClean="0">
                <a:solidFill>
                  <a:schemeClr val="tx1"/>
                </a:solidFill>
              </a:rPr>
              <a:t>multicomponente</a:t>
            </a:r>
            <a:endParaRPr lang="es-EC" dirty="0">
              <a:solidFill>
                <a:schemeClr val="tx1"/>
              </a:solidFill>
            </a:endParaRPr>
          </a:p>
        </p:txBody>
      </p:sp>
      <p:sp>
        <p:nvSpPr>
          <p:cNvPr id="6" name="Proceso 5"/>
          <p:cNvSpPr/>
          <p:nvPr/>
        </p:nvSpPr>
        <p:spPr>
          <a:xfrm>
            <a:off x="283783" y="1621396"/>
            <a:ext cx="2832452" cy="553403"/>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TCP (3701,8 mg AG/g FDJ)</a:t>
            </a:r>
            <a:endParaRPr lang="en-US" sz="1600" dirty="0"/>
          </a:p>
        </p:txBody>
      </p:sp>
      <p:sp>
        <p:nvSpPr>
          <p:cNvPr id="7" name="Proceso 6"/>
          <p:cNvSpPr/>
          <p:nvPr/>
        </p:nvSpPr>
        <p:spPr>
          <a:xfrm>
            <a:off x="721215" y="1216002"/>
            <a:ext cx="1957589" cy="405394"/>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Capacidad reductora</a:t>
            </a:r>
            <a:endParaRPr lang="en-US" sz="1600" dirty="0"/>
          </a:p>
        </p:txBody>
      </p:sp>
      <p:pic>
        <p:nvPicPr>
          <p:cNvPr id="9" name="Imagen 8"/>
          <p:cNvPicPr>
            <a:picLocks noChangeAspect="1"/>
          </p:cNvPicPr>
          <p:nvPr/>
        </p:nvPicPr>
        <p:blipFill>
          <a:blip r:embed="rId2"/>
          <a:stretch>
            <a:fillRect/>
          </a:stretch>
        </p:blipFill>
        <p:spPr>
          <a:xfrm>
            <a:off x="3196219" y="1043278"/>
            <a:ext cx="529712" cy="1375781"/>
          </a:xfrm>
          <a:prstGeom prst="rect">
            <a:avLst/>
          </a:prstGeom>
        </p:spPr>
      </p:pic>
      <p:sp>
        <p:nvSpPr>
          <p:cNvPr id="10" name="CuadroTexto 9"/>
          <p:cNvSpPr txBox="1"/>
          <p:nvPr/>
        </p:nvSpPr>
        <p:spPr>
          <a:xfrm>
            <a:off x="3805915" y="1361836"/>
            <a:ext cx="2388390" cy="738664"/>
          </a:xfrm>
          <a:prstGeom prst="rect">
            <a:avLst/>
          </a:prstGeom>
          <a:noFill/>
        </p:spPr>
        <p:txBody>
          <a:bodyPr wrap="square" rtlCol="0">
            <a:spAutoFit/>
          </a:bodyPr>
          <a:lstStyle/>
          <a:p>
            <a:pPr algn="ctr"/>
            <a:r>
              <a:rPr lang="es-EC" sz="1400" dirty="0" smtClean="0"/>
              <a:t>No es suficiente para reducción completa de Fe</a:t>
            </a:r>
            <a:r>
              <a:rPr lang="es-EC" sz="1400" baseline="30000" dirty="0" smtClean="0"/>
              <a:t>3+</a:t>
            </a:r>
            <a:r>
              <a:rPr lang="es-EC" sz="1400" dirty="0" smtClean="0"/>
              <a:t> a Fe</a:t>
            </a:r>
            <a:r>
              <a:rPr lang="es-EC" sz="1400" baseline="30000" dirty="0" smtClean="0"/>
              <a:t>0</a:t>
            </a:r>
            <a:r>
              <a:rPr lang="es-EC" sz="1400" dirty="0" smtClean="0"/>
              <a:t> (</a:t>
            </a:r>
            <a:r>
              <a:rPr lang="es-EC" sz="1400" dirty="0" err="1" smtClean="0"/>
              <a:t>Mystrioti</a:t>
            </a:r>
            <a:r>
              <a:rPr lang="es-EC" sz="1400" dirty="0" smtClean="0"/>
              <a:t> et al., 2014)</a:t>
            </a:r>
            <a:endParaRPr lang="es-EC" sz="1400" dirty="0"/>
          </a:p>
        </p:txBody>
      </p:sp>
      <p:pic>
        <p:nvPicPr>
          <p:cNvPr id="11" name="Imagen 10"/>
          <p:cNvPicPr>
            <a:picLocks noChangeAspect="1"/>
          </p:cNvPicPr>
          <p:nvPr/>
        </p:nvPicPr>
        <p:blipFill>
          <a:blip r:embed="rId3"/>
          <a:stretch>
            <a:fillRect/>
          </a:stretch>
        </p:blipFill>
        <p:spPr>
          <a:xfrm>
            <a:off x="283783" y="2591783"/>
            <a:ext cx="3590925" cy="2571750"/>
          </a:xfrm>
          <a:prstGeom prst="rect">
            <a:avLst/>
          </a:prstGeom>
        </p:spPr>
      </p:pic>
      <p:sp>
        <p:nvSpPr>
          <p:cNvPr id="12" name="Proceso 11"/>
          <p:cNvSpPr/>
          <p:nvPr/>
        </p:nvSpPr>
        <p:spPr>
          <a:xfrm>
            <a:off x="686817" y="5164525"/>
            <a:ext cx="2774258" cy="491284"/>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err="1" smtClean="0"/>
              <a:t>Delfidina</a:t>
            </a:r>
            <a:r>
              <a:rPr lang="es-EC" sz="1600" dirty="0" smtClean="0"/>
              <a:t> 3-sambubiósido</a:t>
            </a:r>
          </a:p>
          <a:p>
            <a:pPr algn="ctr"/>
            <a:r>
              <a:rPr lang="es-EC" sz="1600" dirty="0" err="1" smtClean="0"/>
              <a:t>Delfidina</a:t>
            </a:r>
            <a:r>
              <a:rPr lang="es-EC" sz="1600" dirty="0" smtClean="0"/>
              <a:t> 3-glucósido</a:t>
            </a:r>
            <a:endParaRPr lang="en-US" sz="1600" dirty="0"/>
          </a:p>
        </p:txBody>
      </p:sp>
      <p:pic>
        <p:nvPicPr>
          <p:cNvPr id="13" name="Imagen 12" descr="D:\DANIELA FERNANDA\TESIS\imagenes\IMG-20210206-WA0064.jpg"/>
          <p:cNvPicPr/>
          <p:nvPr/>
        </p:nvPicPr>
        <p:blipFill rotWithShape="1">
          <a:blip r:embed="rId4" cstate="print">
            <a:extLst>
              <a:ext uri="{28A0092B-C50C-407E-A947-70E740481C1C}">
                <a14:useLocalDpi xmlns:a14="http://schemas.microsoft.com/office/drawing/2010/main" val="0"/>
              </a:ext>
            </a:extLst>
          </a:blip>
          <a:srcRect t="17623"/>
          <a:stretch/>
        </p:blipFill>
        <p:spPr bwMode="auto">
          <a:xfrm>
            <a:off x="6664396" y="1898097"/>
            <a:ext cx="1799590" cy="1976755"/>
          </a:xfrm>
          <a:prstGeom prst="rect">
            <a:avLst/>
          </a:prstGeom>
          <a:noFill/>
          <a:ln>
            <a:noFill/>
          </a:ln>
          <a:extLst>
            <a:ext uri="{53640926-AAD7-44D8-BBD7-CCE9431645EC}">
              <a14:shadowObscured xmlns:a14="http://schemas.microsoft.com/office/drawing/2010/main"/>
            </a:ext>
          </a:extLst>
        </p:spPr>
      </p:pic>
      <p:pic>
        <p:nvPicPr>
          <p:cNvPr id="14" name="Imagen 13" descr="D:\DANIELA FERNANDA\TESIS\imagenes\IMG-20210206-WA002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4673" y="1898732"/>
            <a:ext cx="1482090" cy="1976120"/>
          </a:xfrm>
          <a:prstGeom prst="rect">
            <a:avLst/>
          </a:prstGeom>
          <a:noFill/>
          <a:ln>
            <a:noFill/>
          </a:ln>
        </p:spPr>
      </p:pic>
      <p:pic>
        <p:nvPicPr>
          <p:cNvPr id="15" name="Imagen 14" descr="D:\DANIELA FERNANDA\TESIS\imagenes\IMG-20210206-WA006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03935" y="1898097"/>
            <a:ext cx="1475105" cy="1976120"/>
          </a:xfrm>
          <a:prstGeom prst="rect">
            <a:avLst/>
          </a:prstGeom>
          <a:noFill/>
          <a:ln>
            <a:noFill/>
          </a:ln>
        </p:spPr>
      </p:pic>
      <p:sp>
        <p:nvSpPr>
          <p:cNvPr id="16" name="Proceso 15"/>
          <p:cNvSpPr/>
          <p:nvPr/>
        </p:nvSpPr>
        <p:spPr>
          <a:xfrm>
            <a:off x="6919521" y="1209439"/>
            <a:ext cx="2988643" cy="405394"/>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Método de Kim (2011) con modificaciones</a:t>
            </a:r>
            <a:endParaRPr lang="en-US" sz="1600" dirty="0"/>
          </a:p>
        </p:txBody>
      </p:sp>
      <p:pic>
        <p:nvPicPr>
          <p:cNvPr id="17" name="Imagen 16"/>
          <p:cNvPicPr>
            <a:picLocks noChangeAspect="1"/>
          </p:cNvPicPr>
          <p:nvPr/>
        </p:nvPicPr>
        <p:blipFill>
          <a:blip r:embed="rId7"/>
          <a:stretch>
            <a:fillRect/>
          </a:stretch>
        </p:blipFill>
        <p:spPr>
          <a:xfrm>
            <a:off x="4392683" y="3874217"/>
            <a:ext cx="4543425" cy="2085975"/>
          </a:xfrm>
          <a:prstGeom prst="rect">
            <a:avLst/>
          </a:prstGeom>
        </p:spPr>
      </p:pic>
      <p:pic>
        <p:nvPicPr>
          <p:cNvPr id="18" name="Imagen 17" descr="D:\DANIELA FERNANDA\TESIS\imagenes\IMG-20210206-WA0040.jpg"/>
          <p:cNvPicPr/>
          <p:nvPr/>
        </p:nvPicPr>
        <p:blipFill rotWithShape="1">
          <a:blip r:embed="rId8" cstate="print">
            <a:extLst>
              <a:ext uri="{28A0092B-C50C-407E-A947-70E740481C1C}">
                <a14:useLocalDpi xmlns:a14="http://schemas.microsoft.com/office/drawing/2010/main" val="0"/>
              </a:ext>
            </a:extLst>
          </a:blip>
          <a:srcRect b="22016"/>
          <a:stretch/>
        </p:blipFill>
        <p:spPr bwMode="auto">
          <a:xfrm>
            <a:off x="9705555" y="4154267"/>
            <a:ext cx="1718006" cy="1795772"/>
          </a:xfrm>
          <a:prstGeom prst="rect">
            <a:avLst/>
          </a:prstGeom>
          <a:noFill/>
          <a:ln>
            <a:noFill/>
          </a:ln>
          <a:extLst>
            <a:ext uri="{53640926-AAD7-44D8-BBD7-CCE9431645EC}">
              <a14:shadowObscured xmlns:a14="http://schemas.microsoft.com/office/drawing/2010/main"/>
            </a:ext>
          </a:extLst>
        </p:spPr>
      </p:pic>
      <p:sp>
        <p:nvSpPr>
          <p:cNvPr id="19" name="CuadroTexto 18"/>
          <p:cNvSpPr txBox="1"/>
          <p:nvPr/>
        </p:nvSpPr>
        <p:spPr>
          <a:xfrm>
            <a:off x="5147487" y="5815029"/>
            <a:ext cx="3788621" cy="523220"/>
          </a:xfrm>
          <a:prstGeom prst="rect">
            <a:avLst/>
          </a:prstGeom>
          <a:noFill/>
        </p:spPr>
        <p:txBody>
          <a:bodyPr wrap="square" rtlCol="0">
            <a:spAutoFit/>
          </a:bodyPr>
          <a:lstStyle/>
          <a:p>
            <a:pPr algn="ctr"/>
            <a:r>
              <a:rPr lang="es-EC" sz="1400" b="1" dirty="0" smtClean="0"/>
              <a:t>Mecanismo de síntesis de </a:t>
            </a:r>
            <a:r>
              <a:rPr lang="es-EC" sz="1400" b="1" dirty="0" err="1" smtClean="0"/>
              <a:t>nanopartículas</a:t>
            </a:r>
            <a:r>
              <a:rPr lang="es-EC" sz="1400" b="1" dirty="0" smtClean="0"/>
              <a:t> </a:t>
            </a:r>
            <a:r>
              <a:rPr lang="es-EC" sz="1400" b="1" dirty="0" err="1" smtClean="0"/>
              <a:t>multicomponente</a:t>
            </a:r>
            <a:r>
              <a:rPr lang="es-EC" sz="1400" b="1" dirty="0" smtClean="0"/>
              <a:t> de Fe/</a:t>
            </a:r>
            <a:r>
              <a:rPr lang="es-EC" sz="1400" b="1" dirty="0" err="1" smtClean="0"/>
              <a:t>FeS</a:t>
            </a:r>
            <a:endParaRPr lang="es-EC" sz="1400" b="1" dirty="0"/>
          </a:p>
        </p:txBody>
      </p:sp>
      <p:sp>
        <p:nvSpPr>
          <p:cNvPr id="20" name="Rectángulo 19"/>
          <p:cNvSpPr/>
          <p:nvPr/>
        </p:nvSpPr>
        <p:spPr>
          <a:xfrm>
            <a:off x="99252" y="6451750"/>
            <a:ext cx="3133230" cy="307777"/>
          </a:xfrm>
          <a:prstGeom prst="rect">
            <a:avLst/>
          </a:prstGeom>
        </p:spPr>
        <p:txBody>
          <a:bodyPr wrap="none">
            <a:spAutoFit/>
          </a:bodyPr>
          <a:lstStyle/>
          <a:p>
            <a:r>
              <a:rPr lang="es-EC" sz="1400" dirty="0" smtClean="0">
                <a:solidFill>
                  <a:srgbClr val="000000"/>
                </a:solidFill>
                <a:latin typeface="Calibri" panose="020F0502020204030204" pitchFamily="34" charset="0"/>
              </a:rPr>
              <a:t>Su et al., (2015); </a:t>
            </a:r>
            <a:r>
              <a:rPr lang="es-EC" sz="1400" dirty="0" err="1" smtClean="0">
                <a:solidFill>
                  <a:srgbClr val="000000"/>
                </a:solidFill>
                <a:latin typeface="Calibri" panose="020F0502020204030204" pitchFamily="34" charset="0"/>
              </a:rPr>
              <a:t>Alshehri</a:t>
            </a:r>
            <a:r>
              <a:rPr lang="es-EC" sz="1400" dirty="0" smtClean="0">
                <a:solidFill>
                  <a:srgbClr val="000000"/>
                </a:solidFill>
                <a:latin typeface="Calibri" panose="020F0502020204030204" pitchFamily="34" charset="0"/>
              </a:rPr>
              <a:t> &amp; </a:t>
            </a:r>
            <a:r>
              <a:rPr lang="es-EC" sz="1400" dirty="0" err="1" smtClean="0">
                <a:solidFill>
                  <a:srgbClr val="000000"/>
                </a:solidFill>
                <a:latin typeface="Calibri" panose="020F0502020204030204" pitchFamily="34" charset="0"/>
              </a:rPr>
              <a:t>Malik</a:t>
            </a:r>
            <a:r>
              <a:rPr lang="es-EC" sz="1400" dirty="0">
                <a:solidFill>
                  <a:srgbClr val="000000"/>
                </a:solidFill>
                <a:latin typeface="Calibri" panose="020F0502020204030204" pitchFamily="34" charset="0"/>
              </a:rPr>
              <a:t> </a:t>
            </a:r>
            <a:r>
              <a:rPr lang="es-EC" sz="1400" dirty="0" smtClean="0">
                <a:solidFill>
                  <a:srgbClr val="000000"/>
                </a:solidFill>
                <a:latin typeface="Calibri" panose="020F0502020204030204" pitchFamily="34" charset="0"/>
              </a:rPr>
              <a:t>(2017)</a:t>
            </a:r>
            <a:endParaRPr lang="es-EC" sz="1600" dirty="0"/>
          </a:p>
        </p:txBody>
      </p:sp>
    </p:spTree>
    <p:extLst>
      <p:ext uri="{BB962C8B-B14F-4D97-AF65-F5344CB8AC3E}">
        <p14:creationId xmlns:p14="http://schemas.microsoft.com/office/powerpoint/2010/main" val="2085426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1A821A86-CBF4-4C31-A641-996438FAE505}"/>
              </a:ext>
            </a:extLst>
          </p:cNvPr>
          <p:cNvSpPr txBox="1"/>
          <p:nvPr/>
        </p:nvSpPr>
        <p:spPr>
          <a:xfrm>
            <a:off x="118149" y="520058"/>
            <a:ext cx="9790015"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Caracterización de </a:t>
            </a:r>
            <a:r>
              <a:rPr lang="es-EC" dirty="0" err="1" smtClean="0">
                <a:solidFill>
                  <a:schemeClr val="tx1"/>
                </a:solidFill>
              </a:rPr>
              <a:t>nanopartículas</a:t>
            </a:r>
            <a:r>
              <a:rPr lang="es-EC" dirty="0" smtClean="0">
                <a:solidFill>
                  <a:schemeClr val="tx1"/>
                </a:solidFill>
              </a:rPr>
              <a:t> </a:t>
            </a:r>
            <a:r>
              <a:rPr lang="es-EC" dirty="0" err="1" smtClean="0">
                <a:solidFill>
                  <a:schemeClr val="tx1"/>
                </a:solidFill>
              </a:rPr>
              <a:t>multicomponente</a:t>
            </a:r>
            <a:endParaRPr lang="es-EC" dirty="0">
              <a:solidFill>
                <a:schemeClr val="tx1"/>
              </a:solidFill>
            </a:endParaRPr>
          </a:p>
        </p:txBody>
      </p:sp>
      <p:sp>
        <p:nvSpPr>
          <p:cNvPr id="5" name="CuadroTexto 4">
            <a:extLst>
              <a:ext uri="{FF2B5EF4-FFF2-40B4-BE49-F238E27FC236}">
                <a16:creationId xmlns:a16="http://schemas.microsoft.com/office/drawing/2014/main" xmlns="" id="{1A821A86-CBF4-4C31-A641-996438FAE505}"/>
              </a:ext>
            </a:extLst>
          </p:cNvPr>
          <p:cNvSpPr txBox="1"/>
          <p:nvPr/>
        </p:nvSpPr>
        <p:spPr>
          <a:xfrm>
            <a:off x="7898316" y="114664"/>
            <a:ext cx="4104102"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RESULTADOS Y DISCUSION</a:t>
            </a:r>
            <a:endParaRPr lang="es-EC" sz="2400" dirty="0">
              <a:solidFill>
                <a:schemeClr val="tx1"/>
              </a:solidFill>
            </a:endParaRPr>
          </a:p>
        </p:txBody>
      </p:sp>
      <p:sp>
        <p:nvSpPr>
          <p:cNvPr id="6" name="Rectángulo redondeado 5"/>
          <p:cNvSpPr/>
          <p:nvPr/>
        </p:nvSpPr>
        <p:spPr>
          <a:xfrm>
            <a:off x="703217" y="1074101"/>
            <a:ext cx="5195307" cy="646986"/>
          </a:xfrm>
          <a:prstGeom prst="roundRect">
            <a:avLst/>
          </a:prstGeom>
          <a:noFill/>
          <a:ln>
            <a:solidFill>
              <a:schemeClr val="accent6"/>
            </a:solidFill>
          </a:ln>
        </p:spPr>
        <p:txBody>
          <a:bodyPr wrap="square">
            <a:spAutoFit/>
          </a:bodyPr>
          <a:lstStyle/>
          <a:p>
            <a:pPr algn="ctr"/>
            <a:r>
              <a:rPr lang="es-EC" sz="1600" dirty="0"/>
              <a:t>Histogramas del diámetro de </a:t>
            </a:r>
            <a:r>
              <a:rPr lang="es-EC" sz="1600" dirty="0" err="1"/>
              <a:t>NpsMC</a:t>
            </a:r>
            <a:r>
              <a:rPr lang="es-EC" sz="1600" dirty="0"/>
              <a:t>, obtenidos por: a)DLS;a.1 pH 9; a.2 pH 12, b)TEM</a:t>
            </a:r>
            <a:endParaRPr lang="es-EC" sz="1600" b="1" dirty="0">
              <a:latin typeface="Calibri" panose="020F0502020204030204" pitchFamily="34" charset="0"/>
              <a:cs typeface="Times New Roman" panose="02020603050405020304" pitchFamily="18" charset="0"/>
            </a:endParaRPr>
          </a:p>
        </p:txBody>
      </p:sp>
      <p:pic>
        <p:nvPicPr>
          <p:cNvPr id="7" name="Imagen 6"/>
          <p:cNvPicPr>
            <a:picLocks noChangeAspect="1"/>
          </p:cNvPicPr>
          <p:nvPr/>
        </p:nvPicPr>
        <p:blipFill>
          <a:blip r:embed="rId2"/>
          <a:stretch>
            <a:fillRect/>
          </a:stretch>
        </p:blipFill>
        <p:spPr>
          <a:xfrm>
            <a:off x="0" y="1793164"/>
            <a:ext cx="5764733" cy="2327673"/>
          </a:xfrm>
          <a:prstGeom prst="rect">
            <a:avLst/>
          </a:prstGeom>
        </p:spPr>
      </p:pic>
      <p:pic>
        <p:nvPicPr>
          <p:cNvPr id="8" name="Imagen 7"/>
          <p:cNvPicPr>
            <a:picLocks noChangeAspect="1"/>
          </p:cNvPicPr>
          <p:nvPr/>
        </p:nvPicPr>
        <p:blipFill>
          <a:blip r:embed="rId3"/>
          <a:stretch>
            <a:fillRect/>
          </a:stretch>
        </p:blipFill>
        <p:spPr>
          <a:xfrm>
            <a:off x="1043515" y="3977492"/>
            <a:ext cx="3677702" cy="2576982"/>
          </a:xfrm>
          <a:prstGeom prst="rect">
            <a:avLst/>
          </a:prstGeom>
        </p:spPr>
      </p:pic>
      <p:pic>
        <p:nvPicPr>
          <p:cNvPr id="9" name="Imagen 8"/>
          <p:cNvPicPr>
            <a:picLocks noChangeAspect="1"/>
          </p:cNvPicPr>
          <p:nvPr/>
        </p:nvPicPr>
        <p:blipFill>
          <a:blip r:embed="rId4"/>
          <a:stretch>
            <a:fillRect/>
          </a:stretch>
        </p:blipFill>
        <p:spPr>
          <a:xfrm>
            <a:off x="6954591" y="2251118"/>
            <a:ext cx="4410476" cy="4350875"/>
          </a:xfrm>
          <a:prstGeom prst="rect">
            <a:avLst/>
          </a:prstGeom>
        </p:spPr>
      </p:pic>
      <p:sp>
        <p:nvSpPr>
          <p:cNvPr id="10" name="Proceso 9"/>
          <p:cNvSpPr/>
          <p:nvPr/>
        </p:nvSpPr>
        <p:spPr>
          <a:xfrm>
            <a:off x="8474299" y="1643027"/>
            <a:ext cx="848796" cy="405394"/>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TEM</a:t>
            </a:r>
            <a:endParaRPr lang="en-US" sz="1600" dirty="0"/>
          </a:p>
        </p:txBody>
      </p:sp>
      <p:sp>
        <p:nvSpPr>
          <p:cNvPr id="11" name="Proceso 10"/>
          <p:cNvSpPr/>
          <p:nvPr/>
        </p:nvSpPr>
        <p:spPr>
          <a:xfrm>
            <a:off x="10195065" y="5427270"/>
            <a:ext cx="1563346" cy="405394"/>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5,76 ± 1,979 </a:t>
            </a:r>
            <a:r>
              <a:rPr lang="es-EC" sz="1600" dirty="0" err="1" smtClean="0"/>
              <a:t>nm</a:t>
            </a:r>
            <a:r>
              <a:rPr lang="es-EC" sz="1600" dirty="0" smtClean="0"/>
              <a:t> espesor</a:t>
            </a:r>
            <a:endParaRPr lang="en-US" sz="1600" dirty="0"/>
          </a:p>
        </p:txBody>
      </p:sp>
    </p:spTree>
    <p:extLst>
      <p:ext uri="{BB962C8B-B14F-4D97-AF65-F5344CB8AC3E}">
        <p14:creationId xmlns:p14="http://schemas.microsoft.com/office/powerpoint/2010/main" val="56014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A821A86-CBF4-4C31-A641-996438FAE505}"/>
              </a:ext>
            </a:extLst>
          </p:cNvPr>
          <p:cNvSpPr txBox="1"/>
          <p:nvPr/>
        </p:nvSpPr>
        <p:spPr>
          <a:xfrm>
            <a:off x="7898316" y="114664"/>
            <a:ext cx="4104102"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RESULTADOS Y DISCUSION</a:t>
            </a:r>
            <a:endParaRPr lang="es-EC" sz="2400" dirty="0">
              <a:solidFill>
                <a:schemeClr val="tx1"/>
              </a:solidFill>
            </a:endParaRPr>
          </a:p>
        </p:txBody>
      </p:sp>
      <p:pic>
        <p:nvPicPr>
          <p:cNvPr id="4" name="Imagen 3" descr="C:\Users\DELL\Downloads\F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833" y="1355966"/>
            <a:ext cx="5391954" cy="3223497"/>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4367547" y="1585332"/>
            <a:ext cx="1333500" cy="819150"/>
          </a:xfrm>
          <a:prstGeom prst="rect">
            <a:avLst/>
          </a:prstGeom>
          <a:noFill/>
          <a:ln>
            <a:noFill/>
          </a:ln>
        </p:spPr>
      </p:pic>
      <p:sp>
        <p:nvSpPr>
          <p:cNvPr id="7" name="Rectángulo redondeado 6"/>
          <p:cNvSpPr/>
          <p:nvPr/>
        </p:nvSpPr>
        <p:spPr>
          <a:xfrm>
            <a:off x="418833" y="842281"/>
            <a:ext cx="5929403" cy="374571"/>
          </a:xfrm>
          <a:prstGeom prst="roundRect">
            <a:avLst/>
          </a:prstGeom>
          <a:noFill/>
          <a:ln>
            <a:solidFill>
              <a:schemeClr val="accent6"/>
            </a:solidFill>
          </a:ln>
        </p:spPr>
        <p:txBody>
          <a:bodyPr wrap="square">
            <a:spAutoFit/>
          </a:bodyPr>
          <a:lstStyle/>
          <a:p>
            <a:r>
              <a:rPr lang="es-EC" sz="1600" dirty="0">
                <a:latin typeface="Times New Roman" panose="02020603050405020304" pitchFamily="18" charset="0"/>
                <a:ea typeface="Times New Roman" panose="02020603050405020304" pitchFamily="18" charset="0"/>
              </a:rPr>
              <a:t>Composición química de las </a:t>
            </a:r>
            <a:r>
              <a:rPr lang="es-EC" sz="1600" dirty="0" err="1">
                <a:latin typeface="Times New Roman" panose="02020603050405020304" pitchFamily="18" charset="0"/>
                <a:ea typeface="Times New Roman" panose="02020603050405020304" pitchFamily="18" charset="0"/>
              </a:rPr>
              <a:t>NPsMC</a:t>
            </a:r>
            <a:r>
              <a:rPr lang="es-EC" sz="1600" dirty="0">
                <a:latin typeface="Times New Roman" panose="02020603050405020304" pitchFamily="18" charset="0"/>
                <a:ea typeface="Times New Roman" panose="02020603050405020304" pitchFamily="18" charset="0"/>
              </a:rPr>
              <a:t> (Fe/</a:t>
            </a:r>
            <a:r>
              <a:rPr lang="es-EC" sz="1600" dirty="0" err="1">
                <a:latin typeface="Times New Roman" panose="02020603050405020304" pitchFamily="18" charset="0"/>
                <a:ea typeface="Times New Roman" panose="02020603050405020304" pitchFamily="18" charset="0"/>
              </a:rPr>
              <a:t>FeS</a:t>
            </a:r>
            <a:r>
              <a:rPr lang="es-EC" sz="1600" dirty="0">
                <a:latin typeface="Times New Roman" panose="02020603050405020304" pitchFamily="18" charset="0"/>
                <a:ea typeface="Times New Roman" panose="02020603050405020304" pitchFamily="18" charset="0"/>
              </a:rPr>
              <a:t>) determinada por EDS</a:t>
            </a:r>
            <a:endParaRPr lang="es-EC" sz="1600" dirty="0"/>
          </a:p>
        </p:txBody>
      </p:sp>
      <p:pic>
        <p:nvPicPr>
          <p:cNvPr id="8" name="Imagen 7" descr="C:\Users\DELL\Downloads\SE2_Fe.jpg"/>
          <p:cNvPicPr/>
          <p:nvPr/>
        </p:nvPicPr>
        <p:blipFill>
          <a:blip r:embed="rId4">
            <a:extLst>
              <a:ext uri="{28A0092B-C50C-407E-A947-70E740481C1C}">
                <a14:useLocalDpi xmlns:a14="http://schemas.microsoft.com/office/drawing/2010/main" val="0"/>
              </a:ext>
            </a:extLst>
          </a:blip>
          <a:srcRect/>
          <a:stretch>
            <a:fillRect/>
          </a:stretch>
        </p:blipFill>
        <p:spPr bwMode="auto">
          <a:xfrm>
            <a:off x="418833" y="4718578"/>
            <a:ext cx="1981200" cy="1981200"/>
          </a:xfrm>
          <a:prstGeom prst="rect">
            <a:avLst/>
          </a:prstGeom>
          <a:noFill/>
          <a:ln>
            <a:noFill/>
          </a:ln>
        </p:spPr>
      </p:pic>
      <p:pic>
        <p:nvPicPr>
          <p:cNvPr id="9" name="Imagen 8" descr="C:\Users\DELL\Downloads\SE_S.jpg"/>
          <p:cNvPicPr/>
          <p:nvPr/>
        </p:nvPicPr>
        <p:blipFill>
          <a:blip r:embed="rId5">
            <a:extLst>
              <a:ext uri="{28A0092B-C50C-407E-A947-70E740481C1C}">
                <a14:useLocalDpi xmlns:a14="http://schemas.microsoft.com/office/drawing/2010/main" val="0"/>
              </a:ext>
            </a:extLst>
          </a:blip>
          <a:srcRect/>
          <a:stretch>
            <a:fillRect/>
          </a:stretch>
        </p:blipFill>
        <p:spPr bwMode="auto">
          <a:xfrm>
            <a:off x="2526041" y="4728103"/>
            <a:ext cx="1971675" cy="1971675"/>
          </a:xfrm>
          <a:prstGeom prst="rect">
            <a:avLst/>
          </a:prstGeom>
          <a:noFill/>
          <a:ln>
            <a:noFill/>
          </a:ln>
        </p:spPr>
      </p:pic>
      <p:pic>
        <p:nvPicPr>
          <p:cNvPr id="10" name="Imagen 9" descr="C:\Users\DELL\Downloads\SE2_O.jpg"/>
          <p:cNvPicPr/>
          <p:nvPr/>
        </p:nvPicPr>
        <p:blipFill>
          <a:blip r:embed="rId6">
            <a:extLst>
              <a:ext uri="{28A0092B-C50C-407E-A947-70E740481C1C}">
                <a14:useLocalDpi xmlns:a14="http://schemas.microsoft.com/office/drawing/2010/main" val="0"/>
              </a:ext>
            </a:extLst>
          </a:blip>
          <a:srcRect/>
          <a:stretch>
            <a:fillRect/>
          </a:stretch>
        </p:blipFill>
        <p:spPr bwMode="auto">
          <a:xfrm>
            <a:off x="4623724" y="4718577"/>
            <a:ext cx="1972310" cy="1972310"/>
          </a:xfrm>
          <a:prstGeom prst="rect">
            <a:avLst/>
          </a:prstGeom>
          <a:noFill/>
          <a:ln>
            <a:noFill/>
          </a:ln>
        </p:spPr>
      </p:pic>
      <p:pic>
        <p:nvPicPr>
          <p:cNvPr id="12" name="Imagen 11"/>
          <p:cNvPicPr>
            <a:picLocks noChangeAspect="1"/>
          </p:cNvPicPr>
          <p:nvPr/>
        </p:nvPicPr>
        <p:blipFill>
          <a:blip r:embed="rId7"/>
          <a:stretch>
            <a:fillRect/>
          </a:stretch>
        </p:blipFill>
        <p:spPr>
          <a:xfrm>
            <a:off x="6473712" y="1729465"/>
            <a:ext cx="5400675" cy="2476500"/>
          </a:xfrm>
          <a:prstGeom prst="rect">
            <a:avLst/>
          </a:prstGeom>
        </p:spPr>
      </p:pic>
      <p:sp>
        <p:nvSpPr>
          <p:cNvPr id="13" name="Proceso 12"/>
          <p:cNvSpPr/>
          <p:nvPr/>
        </p:nvSpPr>
        <p:spPr>
          <a:xfrm>
            <a:off x="8058819" y="1382635"/>
            <a:ext cx="1484426" cy="405394"/>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Espectro XRD</a:t>
            </a:r>
            <a:endParaRPr lang="en-US" sz="1600" dirty="0"/>
          </a:p>
        </p:txBody>
      </p:sp>
      <p:sp>
        <p:nvSpPr>
          <p:cNvPr id="15" name="Rectángulo 14"/>
          <p:cNvSpPr/>
          <p:nvPr/>
        </p:nvSpPr>
        <p:spPr>
          <a:xfrm>
            <a:off x="7180480" y="4405940"/>
            <a:ext cx="4725530" cy="1477328"/>
          </a:xfrm>
          <a:prstGeom prst="rect">
            <a:avLst/>
          </a:prstGeom>
        </p:spPr>
        <p:txBody>
          <a:bodyPr wrap="square">
            <a:spAutoFit/>
          </a:bodyPr>
          <a:lstStyle/>
          <a:p>
            <a:r>
              <a:rPr lang="es-EC" dirty="0">
                <a:solidFill>
                  <a:srgbClr val="000000"/>
                </a:solidFill>
                <a:latin typeface="Times New Roman" panose="02020603050405020304" pitchFamily="18" charset="0"/>
                <a:ea typeface="Times New Roman" panose="02020603050405020304" pitchFamily="18" charset="0"/>
              </a:rPr>
              <a:t>(α-Fe</a:t>
            </a:r>
            <a:r>
              <a:rPr lang="es-EC" baseline="30000" dirty="0">
                <a:solidFill>
                  <a:srgbClr val="000000"/>
                </a:solidFill>
                <a:latin typeface="Times New Roman" panose="02020603050405020304" pitchFamily="18" charset="0"/>
                <a:ea typeface="Times New Roman" panose="02020603050405020304" pitchFamily="18" charset="0"/>
              </a:rPr>
              <a:t> 0</a:t>
            </a:r>
            <a:r>
              <a:rPr lang="es-EC" dirty="0">
                <a:solidFill>
                  <a:srgbClr val="000000"/>
                </a:solidFill>
                <a:latin typeface="Times New Roman" panose="02020603050405020304" pitchFamily="18" charset="0"/>
                <a:ea typeface="Times New Roman" panose="02020603050405020304" pitchFamily="18" charset="0"/>
              </a:rPr>
              <a:t>) a </a:t>
            </a:r>
            <a:r>
              <a:rPr lang="es-EC" dirty="0" smtClean="0">
                <a:solidFill>
                  <a:srgbClr val="000000"/>
                </a:solidFill>
                <a:latin typeface="Times New Roman" panose="02020603050405020304" pitchFamily="18" charset="0"/>
                <a:ea typeface="Times New Roman" panose="02020603050405020304" pitchFamily="18" charset="0"/>
              </a:rPr>
              <a:t>44.69° (</a:t>
            </a:r>
            <a:r>
              <a:rPr lang="es-EC" dirty="0">
                <a:solidFill>
                  <a:srgbClr val="000000"/>
                </a:solidFill>
                <a:latin typeface="Times New Roman" panose="02020603050405020304" pitchFamily="18" charset="0"/>
                <a:ea typeface="Times New Roman" panose="02020603050405020304" pitchFamily="18" charset="0"/>
              </a:rPr>
              <a:t>2 θ</a:t>
            </a:r>
            <a:r>
              <a:rPr lang="es-EC" dirty="0" smtClean="0">
                <a:solidFill>
                  <a:srgbClr val="000000"/>
                </a:solidFill>
                <a:latin typeface="Times New Roman" panose="02020603050405020304" pitchFamily="18" charset="0"/>
                <a:ea typeface="Times New Roman" panose="02020603050405020304" pitchFamily="18" charset="0"/>
              </a:rPr>
              <a:t>) , </a:t>
            </a:r>
            <a:r>
              <a:rPr lang="es-EC" dirty="0">
                <a:solidFill>
                  <a:srgbClr val="000000"/>
                </a:solidFill>
                <a:latin typeface="Times New Roman" panose="02020603050405020304" pitchFamily="18" charset="0"/>
                <a:ea typeface="Times New Roman" panose="02020603050405020304" pitchFamily="18" charset="0"/>
              </a:rPr>
              <a:t>además se evidencia un pico a 35.44° que se asigna a los planos cristalográficos (110) (JCPDS Nº 33-0664) que corresponden a las </a:t>
            </a:r>
            <a:r>
              <a:rPr lang="es-EC" dirty="0" err="1">
                <a:solidFill>
                  <a:srgbClr val="000000"/>
                </a:solidFill>
                <a:latin typeface="Times New Roman" panose="02020603050405020304" pitchFamily="18" charset="0"/>
                <a:ea typeface="Times New Roman" panose="02020603050405020304" pitchFamily="18" charset="0"/>
              </a:rPr>
              <a:t>nanopartículas</a:t>
            </a:r>
            <a:r>
              <a:rPr lang="es-EC" dirty="0">
                <a:solidFill>
                  <a:srgbClr val="000000"/>
                </a:solidFill>
                <a:latin typeface="Times New Roman" panose="02020603050405020304" pitchFamily="18" charset="0"/>
                <a:ea typeface="Times New Roman" panose="02020603050405020304" pitchFamily="18" charset="0"/>
              </a:rPr>
              <a:t> de óxidos de hierro </a:t>
            </a:r>
            <a:endParaRPr lang="es-EC" dirty="0"/>
          </a:p>
        </p:txBody>
      </p:sp>
    </p:spTree>
    <p:extLst>
      <p:ext uri="{BB962C8B-B14F-4D97-AF65-F5344CB8AC3E}">
        <p14:creationId xmlns:p14="http://schemas.microsoft.com/office/powerpoint/2010/main" val="191039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456942" y="880131"/>
            <a:ext cx="5929403" cy="374571"/>
          </a:xfrm>
          <a:prstGeom prst="roundRect">
            <a:avLst/>
          </a:prstGeom>
          <a:noFill/>
          <a:ln>
            <a:solidFill>
              <a:schemeClr val="accent6"/>
            </a:solidFill>
          </a:ln>
        </p:spPr>
        <p:txBody>
          <a:bodyPr wrap="square">
            <a:spAutoFit/>
          </a:bodyPr>
          <a:lstStyle/>
          <a:p>
            <a:r>
              <a:rPr lang="es-EC" sz="1600" b="1" dirty="0" smtClean="0">
                <a:latin typeface="Times New Roman" panose="02020603050405020304" pitchFamily="18" charset="0"/>
                <a:ea typeface="Times New Roman" panose="02020603050405020304" pitchFamily="18" charset="0"/>
              </a:rPr>
              <a:t>Reactividad de </a:t>
            </a:r>
            <a:r>
              <a:rPr lang="es-EC" sz="1600" b="1" dirty="0" err="1" smtClean="0">
                <a:latin typeface="Times New Roman" panose="02020603050405020304" pitchFamily="18" charset="0"/>
                <a:ea typeface="Times New Roman" panose="02020603050405020304" pitchFamily="18" charset="0"/>
              </a:rPr>
              <a:t>nanopartículas</a:t>
            </a:r>
            <a:r>
              <a:rPr lang="es-EC" sz="1600" b="1" dirty="0" smtClean="0">
                <a:latin typeface="Times New Roman" panose="02020603050405020304" pitchFamily="18" charset="0"/>
                <a:ea typeface="Times New Roman" panose="02020603050405020304" pitchFamily="18" charset="0"/>
              </a:rPr>
              <a:t> de Fe/</a:t>
            </a:r>
            <a:r>
              <a:rPr lang="es-EC" sz="1600" b="1" dirty="0" err="1" smtClean="0">
                <a:latin typeface="Times New Roman" panose="02020603050405020304" pitchFamily="18" charset="0"/>
                <a:ea typeface="Times New Roman" panose="02020603050405020304" pitchFamily="18" charset="0"/>
              </a:rPr>
              <a:t>FeS</a:t>
            </a:r>
            <a:endParaRPr lang="es-EC" sz="1600" b="1" dirty="0"/>
          </a:p>
        </p:txBody>
      </p:sp>
      <p:sp>
        <p:nvSpPr>
          <p:cNvPr id="4" name="CuadroTexto 3">
            <a:extLst>
              <a:ext uri="{FF2B5EF4-FFF2-40B4-BE49-F238E27FC236}">
                <a16:creationId xmlns:a16="http://schemas.microsoft.com/office/drawing/2014/main" xmlns="" id="{1A821A86-CBF4-4C31-A641-996438FAE505}"/>
              </a:ext>
            </a:extLst>
          </p:cNvPr>
          <p:cNvSpPr txBox="1"/>
          <p:nvPr/>
        </p:nvSpPr>
        <p:spPr>
          <a:xfrm>
            <a:off x="7898316" y="114664"/>
            <a:ext cx="4104102"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RESULTADOS Y DISCUSION</a:t>
            </a:r>
            <a:endParaRPr lang="es-EC" sz="2400" dirty="0">
              <a:solidFill>
                <a:schemeClr val="tx1"/>
              </a:solidFill>
            </a:endParaRPr>
          </a:p>
        </p:txBody>
      </p:sp>
      <p:pic>
        <p:nvPicPr>
          <p:cNvPr id="5" name="Imagen 4"/>
          <p:cNvPicPr>
            <a:picLocks noChangeAspect="1"/>
          </p:cNvPicPr>
          <p:nvPr/>
        </p:nvPicPr>
        <p:blipFill>
          <a:blip r:embed="rId2"/>
          <a:stretch>
            <a:fillRect/>
          </a:stretch>
        </p:blipFill>
        <p:spPr>
          <a:xfrm>
            <a:off x="1035751" y="2535472"/>
            <a:ext cx="4088121" cy="2623507"/>
          </a:xfrm>
          <a:prstGeom prst="rect">
            <a:avLst/>
          </a:prstGeom>
        </p:spPr>
      </p:pic>
      <p:sp>
        <p:nvSpPr>
          <p:cNvPr id="6" name="Rectángulo redondeado 5"/>
          <p:cNvSpPr/>
          <p:nvPr/>
        </p:nvSpPr>
        <p:spPr>
          <a:xfrm rot="5400000">
            <a:off x="2320500" y="3536013"/>
            <a:ext cx="2202285" cy="374571"/>
          </a:xfrm>
          <a:prstGeom prst="roundRect">
            <a:avLst/>
          </a:prstGeom>
          <a:noFill/>
          <a:ln>
            <a:solidFill>
              <a:schemeClr val="accent6"/>
            </a:solidFill>
          </a:ln>
        </p:spPr>
        <p:txBody>
          <a:bodyPr wrap="square">
            <a:spAutoFit/>
          </a:bodyPr>
          <a:lstStyle/>
          <a:p>
            <a:endParaRPr lang="es-EC" sz="1600" dirty="0"/>
          </a:p>
        </p:txBody>
      </p:sp>
      <p:pic>
        <p:nvPicPr>
          <p:cNvPr id="7" name="Imagen 6"/>
          <p:cNvPicPr>
            <a:picLocks noChangeAspect="1"/>
          </p:cNvPicPr>
          <p:nvPr/>
        </p:nvPicPr>
        <p:blipFill>
          <a:blip r:embed="rId3"/>
          <a:stretch>
            <a:fillRect/>
          </a:stretch>
        </p:blipFill>
        <p:spPr>
          <a:xfrm>
            <a:off x="6092726" y="2622156"/>
            <a:ext cx="3611180" cy="2450139"/>
          </a:xfrm>
          <a:prstGeom prst="rect">
            <a:avLst/>
          </a:prstGeom>
        </p:spPr>
      </p:pic>
      <p:sp>
        <p:nvSpPr>
          <p:cNvPr id="12" name="Rectángulo redondeado 11"/>
          <p:cNvSpPr/>
          <p:nvPr/>
        </p:nvSpPr>
        <p:spPr>
          <a:xfrm>
            <a:off x="1118503" y="5245663"/>
            <a:ext cx="3922615" cy="646986"/>
          </a:xfrm>
          <a:prstGeom prst="roundRect">
            <a:avLst/>
          </a:prstGeom>
          <a:noFill/>
          <a:ln>
            <a:solidFill>
              <a:schemeClr val="accent6"/>
            </a:solidFill>
          </a:ln>
        </p:spPr>
        <p:txBody>
          <a:bodyPr wrap="square">
            <a:spAutoFit/>
          </a:bodyPr>
          <a:lstStyle/>
          <a:p>
            <a:pPr algn="ctr"/>
            <a:r>
              <a:rPr lang="es-EC" sz="1600" dirty="0" smtClean="0">
                <a:ea typeface="Times New Roman" panose="02020603050405020304" pitchFamily="18" charset="0"/>
              </a:rPr>
              <a:t>A mayor dosis de extracto vegetal la reactividad de las </a:t>
            </a:r>
            <a:r>
              <a:rPr lang="es-EC" sz="1600" dirty="0" err="1" smtClean="0">
                <a:ea typeface="Times New Roman" panose="02020603050405020304" pitchFamily="18" charset="0"/>
              </a:rPr>
              <a:t>nanopartículas</a:t>
            </a:r>
            <a:r>
              <a:rPr lang="es-EC" sz="1600" dirty="0" smtClean="0">
                <a:ea typeface="Times New Roman" panose="02020603050405020304" pitchFamily="18" charset="0"/>
              </a:rPr>
              <a:t> disminuye</a:t>
            </a:r>
            <a:endParaRPr lang="es-EC" sz="1600" dirty="0"/>
          </a:p>
        </p:txBody>
      </p:sp>
      <p:sp>
        <p:nvSpPr>
          <p:cNvPr id="14" name="Rectángulo redondeado 13"/>
          <p:cNvSpPr/>
          <p:nvPr/>
        </p:nvSpPr>
        <p:spPr>
          <a:xfrm>
            <a:off x="6847455" y="1888486"/>
            <a:ext cx="3922615" cy="374571"/>
          </a:xfrm>
          <a:prstGeom prst="roundRect">
            <a:avLst/>
          </a:prstGeom>
          <a:noFill/>
          <a:ln>
            <a:solidFill>
              <a:schemeClr val="accent6"/>
            </a:solidFill>
          </a:ln>
        </p:spPr>
        <p:txBody>
          <a:bodyPr wrap="square">
            <a:spAutoFit/>
          </a:bodyPr>
          <a:lstStyle/>
          <a:p>
            <a:pPr algn="ctr"/>
            <a:r>
              <a:rPr lang="es-EC" sz="1600" dirty="0" smtClean="0"/>
              <a:t>Remoción del 84,24% en agua sintética</a:t>
            </a:r>
            <a:endParaRPr lang="es-EC" sz="1600" dirty="0"/>
          </a:p>
        </p:txBody>
      </p:sp>
    </p:spTree>
    <p:extLst>
      <p:ext uri="{BB962C8B-B14F-4D97-AF65-F5344CB8AC3E}">
        <p14:creationId xmlns:p14="http://schemas.microsoft.com/office/powerpoint/2010/main" val="189385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47893" y="1532333"/>
            <a:ext cx="4968051" cy="2986116"/>
          </a:xfrm>
          <a:prstGeom prst="rect">
            <a:avLst/>
          </a:prstGeom>
        </p:spPr>
      </p:pic>
      <p:pic>
        <p:nvPicPr>
          <p:cNvPr id="5" name="Imagen 4"/>
          <p:cNvPicPr>
            <a:picLocks noChangeAspect="1"/>
          </p:cNvPicPr>
          <p:nvPr/>
        </p:nvPicPr>
        <p:blipFill>
          <a:blip r:embed="rId3"/>
          <a:stretch>
            <a:fillRect/>
          </a:stretch>
        </p:blipFill>
        <p:spPr>
          <a:xfrm>
            <a:off x="6624692" y="1532333"/>
            <a:ext cx="4968051" cy="2986116"/>
          </a:xfrm>
          <a:prstGeom prst="rect">
            <a:avLst/>
          </a:prstGeom>
        </p:spPr>
      </p:pic>
      <p:sp>
        <p:nvSpPr>
          <p:cNvPr id="7" name="CuadroTexto 6">
            <a:extLst>
              <a:ext uri="{FF2B5EF4-FFF2-40B4-BE49-F238E27FC236}">
                <a16:creationId xmlns:a16="http://schemas.microsoft.com/office/drawing/2014/main" xmlns="" id="{1A821A86-CBF4-4C31-A641-996438FAE505}"/>
              </a:ext>
            </a:extLst>
          </p:cNvPr>
          <p:cNvSpPr txBox="1"/>
          <p:nvPr/>
        </p:nvSpPr>
        <p:spPr>
          <a:xfrm>
            <a:off x="105271" y="585268"/>
            <a:ext cx="9790015" cy="400110"/>
          </a:xfrm>
          <a:prstGeom prst="rect">
            <a:avLst/>
          </a:prstGeom>
          <a:noFill/>
        </p:spPr>
        <p:txBody>
          <a:bodyPr wrap="square" rtlCol="0">
            <a:spAutoFit/>
          </a:bodyPr>
          <a:lstStyle>
            <a:defPPr>
              <a:defRPr lang="es-ES"/>
            </a:defPPr>
            <a:lvl1pPr algn="ctr">
              <a:defRPr sz="2800" b="1">
                <a:solidFill>
                  <a:srgbClr val="FF0000"/>
                </a:solidFill>
              </a:defRPr>
            </a:lvl1pPr>
          </a:lstStyle>
          <a:p>
            <a:r>
              <a:rPr lang="es-EC" sz="2000" dirty="0">
                <a:solidFill>
                  <a:schemeClr val="tx1"/>
                </a:solidFill>
                <a:ea typeface="Times New Roman" panose="02020603050405020304" pitchFamily="18" charset="0"/>
              </a:rPr>
              <a:t>Aplicación de </a:t>
            </a:r>
            <a:r>
              <a:rPr lang="es-EC" sz="2000" dirty="0" err="1">
                <a:solidFill>
                  <a:schemeClr val="tx1"/>
                </a:solidFill>
                <a:ea typeface="Times New Roman" panose="02020603050405020304" pitchFamily="18" charset="0"/>
              </a:rPr>
              <a:t>NPs</a:t>
            </a:r>
            <a:r>
              <a:rPr lang="es-EC" sz="2000" dirty="0">
                <a:solidFill>
                  <a:schemeClr val="tx1"/>
                </a:solidFill>
                <a:ea typeface="Times New Roman" panose="02020603050405020304" pitchFamily="18" charset="0"/>
              </a:rPr>
              <a:t> Fe/</a:t>
            </a:r>
            <a:r>
              <a:rPr lang="es-EC" sz="2000" dirty="0" err="1">
                <a:solidFill>
                  <a:schemeClr val="tx1"/>
                </a:solidFill>
                <a:ea typeface="Times New Roman" panose="02020603050405020304" pitchFamily="18" charset="0"/>
              </a:rPr>
              <a:t>FeS</a:t>
            </a:r>
            <a:r>
              <a:rPr lang="es-EC" sz="2000" dirty="0">
                <a:solidFill>
                  <a:schemeClr val="tx1"/>
                </a:solidFill>
                <a:ea typeface="Times New Roman" panose="02020603050405020304" pitchFamily="18" charset="0"/>
              </a:rPr>
              <a:t> en suelos cacaoteros  mediante ensayos de columna de lecho fijo </a:t>
            </a:r>
            <a:endParaRPr lang="es-EC" sz="2000" dirty="0">
              <a:solidFill>
                <a:schemeClr val="tx1"/>
              </a:solidFill>
            </a:endParaRPr>
          </a:p>
        </p:txBody>
      </p:sp>
      <p:sp>
        <p:nvSpPr>
          <p:cNvPr id="9" name="CuadroTexto 8">
            <a:extLst>
              <a:ext uri="{FF2B5EF4-FFF2-40B4-BE49-F238E27FC236}">
                <a16:creationId xmlns:a16="http://schemas.microsoft.com/office/drawing/2014/main" xmlns="" id="{1A821A86-CBF4-4C31-A641-996438FAE505}"/>
              </a:ext>
            </a:extLst>
          </p:cNvPr>
          <p:cNvSpPr txBox="1"/>
          <p:nvPr/>
        </p:nvSpPr>
        <p:spPr>
          <a:xfrm>
            <a:off x="7949832" y="161424"/>
            <a:ext cx="4104102"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RESULTADOS Y DISCUSION</a:t>
            </a:r>
            <a:endParaRPr lang="es-EC" sz="2400" dirty="0">
              <a:solidFill>
                <a:schemeClr val="tx1"/>
              </a:solidFill>
            </a:endParaRPr>
          </a:p>
        </p:txBody>
      </p:sp>
      <p:sp>
        <p:nvSpPr>
          <p:cNvPr id="10" name="Rectángulo 9"/>
          <p:cNvSpPr/>
          <p:nvPr/>
        </p:nvSpPr>
        <p:spPr>
          <a:xfrm>
            <a:off x="2606781" y="1074189"/>
            <a:ext cx="7773591" cy="369332"/>
          </a:xfrm>
          <a:prstGeom prst="rect">
            <a:avLst/>
          </a:prstGeom>
        </p:spPr>
        <p:txBody>
          <a:bodyPr wrap="square">
            <a:spAutoFit/>
          </a:bodyPr>
          <a:lstStyle/>
          <a:p>
            <a:r>
              <a:rPr lang="es-EC" dirty="0">
                <a:ea typeface="Times New Roman" panose="02020603050405020304" pitchFamily="18" charset="0"/>
              </a:rPr>
              <a:t>Inmovilización de cadmio en S001 </a:t>
            </a:r>
            <a:r>
              <a:rPr lang="es-EC" dirty="0" smtClean="0">
                <a:ea typeface="Times New Roman" panose="02020603050405020304" pitchFamily="18" charset="0"/>
              </a:rPr>
              <a:t>y S002 con </a:t>
            </a:r>
            <a:r>
              <a:rPr lang="es-EC" dirty="0">
                <a:ea typeface="Times New Roman" panose="02020603050405020304" pitchFamily="18" charset="0"/>
              </a:rPr>
              <a:t>14 </a:t>
            </a:r>
            <a:r>
              <a:rPr lang="es-EC" dirty="0" err="1">
                <a:ea typeface="Times New Roman" panose="02020603050405020304" pitchFamily="18" charset="0"/>
              </a:rPr>
              <a:t>mL</a:t>
            </a:r>
            <a:r>
              <a:rPr lang="es-EC" dirty="0">
                <a:ea typeface="Times New Roman" panose="02020603050405020304" pitchFamily="18" charset="0"/>
              </a:rPr>
              <a:t> de </a:t>
            </a:r>
            <a:r>
              <a:rPr lang="es-EC" dirty="0" err="1">
                <a:ea typeface="Times New Roman" panose="02020603050405020304" pitchFamily="18" charset="0"/>
              </a:rPr>
              <a:t>NPsMC</a:t>
            </a:r>
            <a:r>
              <a:rPr lang="es-EC" dirty="0">
                <a:ea typeface="Times New Roman" panose="02020603050405020304" pitchFamily="18" charset="0"/>
              </a:rPr>
              <a:t> y </a:t>
            </a:r>
            <a:r>
              <a:rPr lang="es-EC" dirty="0" smtClean="0">
                <a:ea typeface="Times New Roman" panose="02020603050405020304" pitchFamily="18" charset="0"/>
              </a:rPr>
              <a:t>cal agrícola</a:t>
            </a:r>
            <a:endParaRPr lang="es-EC" dirty="0"/>
          </a:p>
        </p:txBody>
      </p:sp>
      <p:pic>
        <p:nvPicPr>
          <p:cNvPr id="11" name="Imagen 10"/>
          <p:cNvPicPr/>
          <p:nvPr/>
        </p:nvPicPr>
        <p:blipFill>
          <a:blip r:embed="rId4">
            <a:extLst>
              <a:ext uri="{28A0092B-C50C-407E-A947-70E740481C1C}">
                <a14:useLocalDpi xmlns:a14="http://schemas.microsoft.com/office/drawing/2010/main" val="0"/>
              </a:ext>
            </a:extLst>
          </a:blip>
          <a:srcRect/>
          <a:stretch>
            <a:fillRect/>
          </a:stretch>
        </p:blipFill>
        <p:spPr bwMode="auto">
          <a:xfrm>
            <a:off x="4216694" y="4784451"/>
            <a:ext cx="3858359" cy="1654985"/>
          </a:xfrm>
          <a:prstGeom prst="rect">
            <a:avLst/>
          </a:prstGeom>
          <a:noFill/>
          <a:ln>
            <a:noFill/>
          </a:ln>
        </p:spPr>
      </p:pic>
      <p:sp>
        <p:nvSpPr>
          <p:cNvPr id="12" name="Proceso 11"/>
          <p:cNvSpPr/>
          <p:nvPr/>
        </p:nvSpPr>
        <p:spPr>
          <a:xfrm>
            <a:off x="8075052" y="4784451"/>
            <a:ext cx="2691685" cy="643242"/>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a:t>Mecanismo de inmovilización de </a:t>
            </a:r>
            <a:r>
              <a:rPr lang="es-EC" sz="1600" dirty="0" smtClean="0"/>
              <a:t>Cd</a:t>
            </a:r>
            <a:r>
              <a:rPr lang="es-EC" sz="1600" baseline="30000" dirty="0" smtClean="0"/>
              <a:t>2+</a:t>
            </a:r>
            <a:r>
              <a:rPr lang="es-EC" sz="1600" dirty="0" smtClean="0"/>
              <a:t> </a:t>
            </a:r>
            <a:r>
              <a:rPr lang="es-EC" sz="1600" dirty="0"/>
              <a:t>por </a:t>
            </a:r>
            <a:r>
              <a:rPr lang="es-EC" sz="1600" dirty="0" err="1"/>
              <a:t>Nps</a:t>
            </a:r>
            <a:r>
              <a:rPr lang="es-EC" sz="1600" dirty="0"/>
              <a:t> Fe/</a:t>
            </a:r>
            <a:r>
              <a:rPr lang="es-EC" sz="1600" dirty="0" err="1"/>
              <a:t>FeS</a:t>
            </a:r>
            <a:endParaRPr lang="en-US" sz="1600" dirty="0"/>
          </a:p>
        </p:txBody>
      </p:sp>
      <p:sp>
        <p:nvSpPr>
          <p:cNvPr id="13" name="Rectángulo 12"/>
          <p:cNvSpPr/>
          <p:nvPr/>
        </p:nvSpPr>
        <p:spPr>
          <a:xfrm>
            <a:off x="99252" y="6451750"/>
            <a:ext cx="1530227" cy="307777"/>
          </a:xfrm>
          <a:prstGeom prst="rect">
            <a:avLst/>
          </a:prstGeom>
        </p:spPr>
        <p:txBody>
          <a:bodyPr wrap="none">
            <a:spAutoFit/>
          </a:bodyPr>
          <a:lstStyle/>
          <a:p>
            <a:r>
              <a:rPr lang="es-EC" sz="1400" dirty="0" err="1" smtClean="0">
                <a:solidFill>
                  <a:srgbClr val="000000"/>
                </a:solidFill>
                <a:latin typeface="Calibri" panose="020F0502020204030204" pitchFamily="34" charset="0"/>
              </a:rPr>
              <a:t>Liang</a:t>
            </a:r>
            <a:r>
              <a:rPr lang="es-EC" sz="1400" dirty="0" smtClean="0">
                <a:solidFill>
                  <a:srgbClr val="000000"/>
                </a:solidFill>
                <a:latin typeface="Calibri" panose="020F0502020204030204" pitchFamily="34" charset="0"/>
              </a:rPr>
              <a:t> et al., (2020)</a:t>
            </a:r>
            <a:endParaRPr lang="es-EC" sz="1600" dirty="0"/>
          </a:p>
        </p:txBody>
      </p:sp>
    </p:spTree>
    <p:extLst>
      <p:ext uri="{BB962C8B-B14F-4D97-AF65-F5344CB8AC3E}">
        <p14:creationId xmlns:p14="http://schemas.microsoft.com/office/powerpoint/2010/main" val="22276682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A821A86-CBF4-4C31-A641-996438FAE505}"/>
              </a:ext>
            </a:extLst>
          </p:cNvPr>
          <p:cNvSpPr txBox="1"/>
          <p:nvPr/>
        </p:nvSpPr>
        <p:spPr>
          <a:xfrm>
            <a:off x="7949832" y="122788"/>
            <a:ext cx="4104102"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RESULTADOS Y DISCUSION</a:t>
            </a:r>
            <a:endParaRPr lang="es-EC" sz="2400" dirty="0">
              <a:solidFill>
                <a:schemeClr val="tx1"/>
              </a:solidFill>
            </a:endParaRPr>
          </a:p>
        </p:txBody>
      </p:sp>
      <p:pic>
        <p:nvPicPr>
          <p:cNvPr id="4" name="Imagen 3"/>
          <p:cNvPicPr>
            <a:picLocks noChangeAspect="1"/>
          </p:cNvPicPr>
          <p:nvPr/>
        </p:nvPicPr>
        <p:blipFill>
          <a:blip r:embed="rId2"/>
          <a:stretch>
            <a:fillRect/>
          </a:stretch>
        </p:blipFill>
        <p:spPr>
          <a:xfrm>
            <a:off x="5674" y="353620"/>
            <a:ext cx="7729605" cy="3221408"/>
          </a:xfrm>
          <a:prstGeom prst="rect">
            <a:avLst/>
          </a:prstGeom>
        </p:spPr>
      </p:pic>
      <p:pic>
        <p:nvPicPr>
          <p:cNvPr id="5" name="Imagen 4"/>
          <p:cNvPicPr>
            <a:picLocks noChangeAspect="1"/>
          </p:cNvPicPr>
          <p:nvPr/>
        </p:nvPicPr>
        <p:blipFill>
          <a:blip r:embed="rId3"/>
          <a:stretch>
            <a:fillRect/>
          </a:stretch>
        </p:blipFill>
        <p:spPr>
          <a:xfrm>
            <a:off x="5674" y="3575028"/>
            <a:ext cx="8429625" cy="3019425"/>
          </a:xfrm>
          <a:prstGeom prst="rect">
            <a:avLst/>
          </a:prstGeom>
        </p:spPr>
      </p:pic>
      <p:sp>
        <p:nvSpPr>
          <p:cNvPr id="6" name="Rectángulo 5"/>
          <p:cNvSpPr/>
          <p:nvPr/>
        </p:nvSpPr>
        <p:spPr>
          <a:xfrm>
            <a:off x="8676936" y="4161410"/>
            <a:ext cx="2966434" cy="923330"/>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s-EC" dirty="0">
                <a:latin typeface="Times New Roman" panose="02020603050405020304" pitchFamily="18" charset="0"/>
                <a:ea typeface="Times New Roman" panose="02020603050405020304" pitchFamily="18" charset="0"/>
              </a:rPr>
              <a:t>Prueba </a:t>
            </a:r>
            <a:r>
              <a:rPr lang="es-EC" dirty="0" err="1">
                <a:latin typeface="Times New Roman" panose="02020603050405020304" pitchFamily="18" charset="0"/>
                <a:ea typeface="Times New Roman" panose="02020603050405020304" pitchFamily="18" charset="0"/>
              </a:rPr>
              <a:t>Tukey</a:t>
            </a:r>
            <a:r>
              <a:rPr lang="es-EC" dirty="0">
                <a:latin typeface="Times New Roman" panose="02020603050405020304" pitchFamily="18" charset="0"/>
                <a:ea typeface="Times New Roman" panose="02020603050405020304" pitchFamily="18" charset="0"/>
              </a:rPr>
              <a:t> para inmovilización de Cd en la fracción 1 (intercambiable)</a:t>
            </a:r>
            <a:endParaRPr lang="es-EC" dirty="0"/>
          </a:p>
        </p:txBody>
      </p:sp>
      <p:sp>
        <p:nvSpPr>
          <p:cNvPr id="7" name="Rectángulo 6"/>
          <p:cNvSpPr/>
          <p:nvPr/>
        </p:nvSpPr>
        <p:spPr>
          <a:xfrm>
            <a:off x="8164385" y="879412"/>
            <a:ext cx="3481589" cy="1200329"/>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s-EC" dirty="0">
                <a:latin typeface="Times New Roman" panose="02020603050405020304" pitchFamily="18" charset="0"/>
                <a:ea typeface="Times New Roman" panose="02020603050405020304" pitchFamily="18" charset="0"/>
              </a:rPr>
              <a:t>Análisis de varianza de la efectividad de los tratamientos en inmovilización de Cd en la Fracción 1</a:t>
            </a:r>
            <a:endParaRPr lang="es-EC" dirty="0"/>
          </a:p>
        </p:txBody>
      </p:sp>
      <p:sp>
        <p:nvSpPr>
          <p:cNvPr id="8" name="Rectángulo 7"/>
          <p:cNvSpPr/>
          <p:nvPr/>
        </p:nvSpPr>
        <p:spPr>
          <a:xfrm>
            <a:off x="8255478" y="2666122"/>
            <a:ext cx="3065052" cy="646331"/>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s-EC" dirty="0">
                <a:solidFill>
                  <a:srgbClr val="000000"/>
                </a:solidFill>
                <a:latin typeface="Times New Roman" panose="02020603050405020304" pitchFamily="18" charset="0"/>
                <a:ea typeface="Times New Roman" panose="02020603050405020304" pitchFamily="18" charset="0"/>
              </a:rPr>
              <a:t>p-valor de &lt;0.0001, menor al nivel de significancia α=0.05</a:t>
            </a:r>
            <a:endParaRPr lang="es-EC" dirty="0"/>
          </a:p>
        </p:txBody>
      </p:sp>
    </p:spTree>
    <p:extLst>
      <p:ext uri="{BB962C8B-B14F-4D97-AF65-F5344CB8AC3E}">
        <p14:creationId xmlns:p14="http://schemas.microsoft.com/office/powerpoint/2010/main" val="1692525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extLst>
              <a:ext uri="{28A0092B-C50C-407E-A947-70E740481C1C}">
                <a14:useLocalDpi xmlns:a14="http://schemas.microsoft.com/office/drawing/2010/main" val="0"/>
              </a:ext>
            </a:extLst>
          </a:blip>
          <a:srcRect l="34250" t="35563" r="2751" b="26375"/>
          <a:stretch/>
        </p:blipFill>
        <p:spPr>
          <a:xfrm>
            <a:off x="6697758" y="353298"/>
            <a:ext cx="3862738" cy="1589466"/>
          </a:xfrm>
          <a:prstGeom prst="rect">
            <a:avLst/>
          </a:prstGeom>
        </p:spPr>
      </p:pic>
      <p:graphicFrame>
        <p:nvGraphicFramePr>
          <p:cNvPr id="2" name="Objeto 1"/>
          <p:cNvGraphicFramePr>
            <a:graphicFrameLocks noChangeAspect="1"/>
          </p:cNvGraphicFramePr>
          <p:nvPr>
            <p:extLst/>
          </p:nvPr>
        </p:nvGraphicFramePr>
        <p:xfrm>
          <a:off x="1265068" y="260648"/>
          <a:ext cx="3246757" cy="3960440"/>
        </p:xfrm>
        <a:graphic>
          <a:graphicData uri="http://schemas.openxmlformats.org/presentationml/2006/ole">
            <mc:AlternateContent xmlns:mc="http://schemas.openxmlformats.org/markup-compatibility/2006">
              <mc:Choice xmlns:v="urn:schemas-microsoft-com:vml" Requires="v">
                <p:oleObj spid="_x0000_s3096" name="Documento" r:id="rId5" imgW="5397500" imgH="6692900" progId="Word.Document.12">
                  <p:embed/>
                </p:oleObj>
              </mc:Choice>
              <mc:Fallback>
                <p:oleObj name="Documento" r:id="rId5" imgW="5397500" imgH="6692900" progId="Word.Document.12">
                  <p:embed/>
                  <p:pic>
                    <p:nvPicPr>
                      <p:cNvPr id="0" name=""/>
                      <p:cNvPicPr/>
                      <p:nvPr/>
                    </p:nvPicPr>
                    <p:blipFill>
                      <a:blip r:embed="rId6"/>
                      <a:stretch>
                        <a:fillRect/>
                      </a:stretch>
                    </p:blipFill>
                    <p:spPr>
                      <a:xfrm>
                        <a:off x="1265068" y="260648"/>
                        <a:ext cx="3246757" cy="3960440"/>
                      </a:xfrm>
                      <a:prstGeom prst="rect">
                        <a:avLst/>
                      </a:prstGeom>
                    </p:spPr>
                  </p:pic>
                </p:oleObj>
              </mc:Fallback>
            </mc:AlternateContent>
          </a:graphicData>
        </a:graphic>
      </p:graphicFrame>
      <p:graphicFrame>
        <p:nvGraphicFramePr>
          <p:cNvPr id="3" name="Objeto 2"/>
          <p:cNvGraphicFramePr>
            <a:graphicFrameLocks noChangeAspect="1"/>
          </p:cNvGraphicFramePr>
          <p:nvPr>
            <p:extLst/>
          </p:nvPr>
        </p:nvGraphicFramePr>
        <p:xfrm>
          <a:off x="3900264" y="289206"/>
          <a:ext cx="3059832" cy="4075899"/>
        </p:xfrm>
        <a:graphic>
          <a:graphicData uri="http://schemas.openxmlformats.org/presentationml/2006/ole">
            <mc:AlternateContent xmlns:mc="http://schemas.openxmlformats.org/markup-compatibility/2006">
              <mc:Choice xmlns:v="urn:schemas-microsoft-com:vml" Requires="v">
                <p:oleObj spid="_x0000_s3097" name="Documento" r:id="rId8" imgW="5397500" imgH="7188200" progId="Word.Document.12">
                  <p:embed/>
                </p:oleObj>
              </mc:Choice>
              <mc:Fallback>
                <p:oleObj name="Documento" r:id="rId8" imgW="5397500" imgH="7188200" progId="Word.Document.12">
                  <p:embed/>
                  <p:pic>
                    <p:nvPicPr>
                      <p:cNvPr id="0" name=""/>
                      <p:cNvPicPr/>
                      <p:nvPr/>
                    </p:nvPicPr>
                    <p:blipFill>
                      <a:blip r:embed="rId9"/>
                      <a:stretch>
                        <a:fillRect/>
                      </a:stretch>
                    </p:blipFill>
                    <p:spPr>
                      <a:xfrm>
                        <a:off x="3900264" y="289206"/>
                        <a:ext cx="3059832" cy="4075899"/>
                      </a:xfrm>
                      <a:prstGeom prst="rect">
                        <a:avLst/>
                      </a:prstGeom>
                    </p:spPr>
                  </p:pic>
                </p:oleObj>
              </mc:Fallback>
            </mc:AlternateContent>
          </a:graphicData>
        </a:graphic>
      </p:graphicFrame>
      <p:sp>
        <p:nvSpPr>
          <p:cNvPr id="14" name="Rectángulo 13"/>
          <p:cNvSpPr/>
          <p:nvPr/>
        </p:nvSpPr>
        <p:spPr>
          <a:xfrm>
            <a:off x="1524000" y="1"/>
            <a:ext cx="241176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200" dirty="0">
                <a:solidFill>
                  <a:prstClr val="black"/>
                </a:solidFill>
              </a:rPr>
              <a:t>Comparación extractos</a:t>
            </a:r>
          </a:p>
        </p:txBody>
      </p:sp>
      <p:sp>
        <p:nvSpPr>
          <p:cNvPr id="15" name="Rectángulo 14"/>
          <p:cNvSpPr/>
          <p:nvPr/>
        </p:nvSpPr>
        <p:spPr>
          <a:xfrm>
            <a:off x="4295800" y="1"/>
            <a:ext cx="2376264"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200" dirty="0">
                <a:solidFill>
                  <a:prstClr val="black"/>
                </a:solidFill>
              </a:rPr>
              <a:t>Reactividad NPs sobre Cd</a:t>
            </a:r>
          </a:p>
        </p:txBody>
      </p:sp>
      <p:sp>
        <p:nvSpPr>
          <p:cNvPr id="17" name="Rectángulo 16"/>
          <p:cNvSpPr/>
          <p:nvPr/>
        </p:nvSpPr>
        <p:spPr>
          <a:xfrm>
            <a:off x="6926018" y="1"/>
            <a:ext cx="1259632"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200" dirty="0">
                <a:solidFill>
                  <a:prstClr val="black"/>
                </a:solidFill>
              </a:rPr>
              <a:t>Caracterización</a:t>
            </a:r>
          </a:p>
        </p:txBody>
      </p:sp>
      <p:sp>
        <p:nvSpPr>
          <p:cNvPr id="18" name="Rectángulo 17"/>
          <p:cNvSpPr/>
          <p:nvPr/>
        </p:nvSpPr>
        <p:spPr>
          <a:xfrm>
            <a:off x="9343265" y="214800"/>
            <a:ext cx="504056"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200" dirty="0">
                <a:solidFill>
                  <a:prstClr val="black"/>
                </a:solidFill>
              </a:rPr>
              <a:t>DLS</a:t>
            </a:r>
          </a:p>
        </p:txBody>
      </p:sp>
      <p:sp>
        <p:nvSpPr>
          <p:cNvPr id="20" name="CuadroTexto 19"/>
          <p:cNvSpPr txBox="1"/>
          <p:nvPr/>
        </p:nvSpPr>
        <p:spPr>
          <a:xfrm>
            <a:off x="6697758" y="1971322"/>
            <a:ext cx="3970242" cy="461665"/>
          </a:xfrm>
          <a:prstGeom prst="rect">
            <a:avLst/>
          </a:prstGeom>
          <a:noFill/>
        </p:spPr>
        <p:txBody>
          <a:bodyPr wrap="square" rtlCol="0">
            <a:spAutoFit/>
          </a:bodyPr>
          <a:lstStyle/>
          <a:p>
            <a:r>
              <a:rPr lang="es-EC" sz="800" dirty="0">
                <a:solidFill>
                  <a:prstClr val="black"/>
                </a:solidFill>
              </a:rPr>
              <a:t>Figura </a:t>
            </a:r>
            <a:r>
              <a:rPr lang="es-EC" sz="800" dirty="0" smtClean="0">
                <a:solidFill>
                  <a:prstClr val="black"/>
                </a:solidFill>
              </a:rPr>
              <a:t>5. </a:t>
            </a:r>
            <a:r>
              <a:rPr lang="es-EC" sz="800" dirty="0">
                <a:solidFill>
                  <a:prstClr val="black"/>
                </a:solidFill>
              </a:rPr>
              <a:t>Distribución de tamaño de las </a:t>
            </a:r>
            <a:r>
              <a:rPr lang="es-EC" sz="800" dirty="0" err="1">
                <a:solidFill>
                  <a:prstClr val="black"/>
                </a:solidFill>
              </a:rPr>
              <a:t>nanopartículas</a:t>
            </a:r>
            <a:r>
              <a:rPr lang="es-EC" sz="800" dirty="0">
                <a:solidFill>
                  <a:prstClr val="black"/>
                </a:solidFill>
              </a:rPr>
              <a:t> </a:t>
            </a:r>
            <a:r>
              <a:rPr lang="es-EC" sz="800" dirty="0" err="1">
                <a:solidFill>
                  <a:prstClr val="black"/>
                </a:solidFill>
              </a:rPr>
              <a:t>multicomponente</a:t>
            </a:r>
            <a:r>
              <a:rPr lang="es-EC" sz="800" dirty="0">
                <a:solidFill>
                  <a:prstClr val="black"/>
                </a:solidFill>
              </a:rPr>
              <a:t> (Secado) preparadas con extracto de FDJ y CMC 0,4% es de 39.9 </a:t>
            </a:r>
            <a:r>
              <a:rPr lang="es-EC" sz="800" dirty="0" err="1">
                <a:solidFill>
                  <a:prstClr val="black"/>
                </a:solidFill>
              </a:rPr>
              <a:t>nm</a:t>
            </a:r>
            <a:r>
              <a:rPr lang="es-EC" sz="800" dirty="0">
                <a:solidFill>
                  <a:prstClr val="black"/>
                </a:solidFill>
              </a:rPr>
              <a:t> y desviación estándar de 22.2 </a:t>
            </a:r>
            <a:r>
              <a:rPr lang="es-EC" sz="800" dirty="0" err="1">
                <a:solidFill>
                  <a:prstClr val="black"/>
                </a:solidFill>
              </a:rPr>
              <a:t>nm</a:t>
            </a:r>
            <a:endParaRPr lang="es-EC" sz="800" dirty="0">
              <a:solidFill>
                <a:prstClr val="black"/>
              </a:solidFill>
            </a:endParaRPr>
          </a:p>
        </p:txBody>
      </p:sp>
      <p:pic>
        <p:nvPicPr>
          <p:cNvPr id="21" name="Imagen 20"/>
          <p:cNvPicPr>
            <a:picLocks noChangeAspect="1"/>
          </p:cNvPicPr>
          <p:nvPr/>
        </p:nvPicPr>
        <p:blipFill rotWithShape="1">
          <a:blip r:embed="rId10"/>
          <a:srcRect b="17108"/>
          <a:stretch/>
        </p:blipFill>
        <p:spPr>
          <a:xfrm>
            <a:off x="6588596" y="2461544"/>
            <a:ext cx="3971900" cy="1903561"/>
          </a:xfrm>
          <a:prstGeom prst="rect">
            <a:avLst/>
          </a:prstGeom>
        </p:spPr>
      </p:pic>
      <p:sp>
        <p:nvSpPr>
          <p:cNvPr id="22" name="Rectángulo 21"/>
          <p:cNvSpPr/>
          <p:nvPr/>
        </p:nvSpPr>
        <p:spPr>
          <a:xfrm>
            <a:off x="7464152" y="2463834"/>
            <a:ext cx="72008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200" dirty="0">
                <a:solidFill>
                  <a:prstClr val="black"/>
                </a:solidFill>
              </a:rPr>
              <a:t>SEM</a:t>
            </a:r>
          </a:p>
        </p:txBody>
      </p:sp>
      <p:sp>
        <p:nvSpPr>
          <p:cNvPr id="23" name="Rectángulo 22"/>
          <p:cNvSpPr/>
          <p:nvPr/>
        </p:nvSpPr>
        <p:spPr>
          <a:xfrm>
            <a:off x="9613277" y="2463834"/>
            <a:ext cx="72008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200" dirty="0">
                <a:solidFill>
                  <a:prstClr val="black"/>
                </a:solidFill>
              </a:rPr>
              <a:t>TEM</a:t>
            </a:r>
          </a:p>
        </p:txBody>
      </p:sp>
      <p:pic>
        <p:nvPicPr>
          <p:cNvPr id="4" name="Imagen 3"/>
          <p:cNvPicPr>
            <a:picLocks noChangeAspect="1"/>
          </p:cNvPicPr>
          <p:nvPr/>
        </p:nvPicPr>
        <p:blipFill>
          <a:blip r:embed="rId11"/>
          <a:stretch>
            <a:fillRect/>
          </a:stretch>
        </p:blipFill>
        <p:spPr>
          <a:xfrm>
            <a:off x="1953096" y="4399759"/>
            <a:ext cx="3894336" cy="1629653"/>
          </a:xfrm>
          <a:prstGeom prst="rect">
            <a:avLst/>
          </a:prstGeom>
        </p:spPr>
      </p:pic>
      <p:sp>
        <p:nvSpPr>
          <p:cNvPr id="25" name="CuadroTexto 24"/>
          <p:cNvSpPr txBox="1"/>
          <p:nvPr/>
        </p:nvSpPr>
        <p:spPr>
          <a:xfrm>
            <a:off x="6644006" y="4267871"/>
            <a:ext cx="3970242" cy="338554"/>
          </a:xfrm>
          <a:prstGeom prst="rect">
            <a:avLst/>
          </a:prstGeom>
          <a:noFill/>
        </p:spPr>
        <p:txBody>
          <a:bodyPr wrap="square" rtlCol="0">
            <a:spAutoFit/>
          </a:bodyPr>
          <a:lstStyle/>
          <a:p>
            <a:r>
              <a:rPr lang="es-EC" sz="800" dirty="0" smtClean="0">
                <a:solidFill>
                  <a:prstClr val="black"/>
                </a:solidFill>
              </a:rPr>
              <a:t>Figura 6. Morfología de las </a:t>
            </a:r>
            <a:r>
              <a:rPr lang="es-EC" sz="800" dirty="0" err="1" smtClean="0">
                <a:solidFill>
                  <a:prstClr val="black"/>
                </a:solidFill>
              </a:rPr>
              <a:t>nanopartículas</a:t>
            </a:r>
            <a:r>
              <a:rPr lang="es-EC" sz="800" dirty="0" smtClean="0">
                <a:solidFill>
                  <a:prstClr val="black"/>
                </a:solidFill>
              </a:rPr>
              <a:t> </a:t>
            </a:r>
            <a:r>
              <a:rPr lang="es-EC" sz="800" dirty="0" err="1" smtClean="0">
                <a:solidFill>
                  <a:prstClr val="black"/>
                </a:solidFill>
              </a:rPr>
              <a:t>multicomponente</a:t>
            </a:r>
            <a:r>
              <a:rPr lang="es-EC" sz="800" dirty="0" smtClean="0">
                <a:solidFill>
                  <a:prstClr val="black"/>
                </a:solidFill>
              </a:rPr>
              <a:t> preparadas con extracto de FDJ + CMC</a:t>
            </a:r>
            <a:endParaRPr lang="es-EC" sz="800" dirty="0">
              <a:solidFill>
                <a:prstClr val="black"/>
              </a:solidFill>
            </a:endParaRPr>
          </a:p>
        </p:txBody>
      </p:sp>
      <p:sp>
        <p:nvSpPr>
          <p:cNvPr id="26" name="CuadroTexto 25"/>
          <p:cNvSpPr txBox="1"/>
          <p:nvPr/>
        </p:nvSpPr>
        <p:spPr>
          <a:xfrm>
            <a:off x="2063552" y="5977249"/>
            <a:ext cx="3970242" cy="338554"/>
          </a:xfrm>
          <a:prstGeom prst="rect">
            <a:avLst/>
          </a:prstGeom>
          <a:noFill/>
        </p:spPr>
        <p:txBody>
          <a:bodyPr wrap="square" rtlCol="0">
            <a:spAutoFit/>
          </a:bodyPr>
          <a:lstStyle/>
          <a:p>
            <a:r>
              <a:rPr lang="es-EC" sz="800" dirty="0" smtClean="0">
                <a:solidFill>
                  <a:prstClr val="black"/>
                </a:solidFill>
              </a:rPr>
              <a:t>Figura 7. Mapeo de elementos químicos: hierro (verde), </a:t>
            </a:r>
            <a:r>
              <a:rPr lang="es-EC" sz="800" dirty="0" err="1" smtClean="0">
                <a:solidFill>
                  <a:prstClr val="black"/>
                </a:solidFill>
              </a:rPr>
              <a:t>azúfre</a:t>
            </a:r>
            <a:r>
              <a:rPr lang="es-EC" sz="800" dirty="0" smtClean="0">
                <a:solidFill>
                  <a:prstClr val="black"/>
                </a:solidFill>
              </a:rPr>
              <a:t>(ocre), carbono (rojo) presentes en una muestra de </a:t>
            </a:r>
            <a:r>
              <a:rPr lang="es-EC" sz="800" dirty="0" err="1" smtClean="0">
                <a:solidFill>
                  <a:prstClr val="black"/>
                </a:solidFill>
              </a:rPr>
              <a:t>nanopartículas</a:t>
            </a:r>
            <a:r>
              <a:rPr lang="es-EC" sz="800" dirty="0" smtClean="0">
                <a:solidFill>
                  <a:prstClr val="black"/>
                </a:solidFill>
              </a:rPr>
              <a:t> </a:t>
            </a:r>
            <a:r>
              <a:rPr lang="es-EC" sz="800" dirty="0" err="1" smtClean="0">
                <a:solidFill>
                  <a:prstClr val="black"/>
                </a:solidFill>
              </a:rPr>
              <a:t>multicomponente</a:t>
            </a:r>
            <a:r>
              <a:rPr lang="es-EC" sz="800" dirty="0" smtClean="0">
                <a:solidFill>
                  <a:prstClr val="black"/>
                </a:solidFill>
              </a:rPr>
              <a:t> usando SEM</a:t>
            </a:r>
            <a:endParaRPr lang="es-EC" sz="800" dirty="0">
              <a:solidFill>
                <a:prstClr val="black"/>
              </a:solidFill>
            </a:endParaRPr>
          </a:p>
        </p:txBody>
      </p:sp>
      <p:pic>
        <p:nvPicPr>
          <p:cNvPr id="27" name="Imagen 26" descr="image008.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61213" y="4872796"/>
            <a:ext cx="1441401" cy="1518717"/>
          </a:xfrm>
          <a:prstGeom prst="rect">
            <a:avLst/>
          </a:prstGeom>
        </p:spPr>
      </p:pic>
      <p:sp>
        <p:nvSpPr>
          <p:cNvPr id="6" name="Rectángulo 5"/>
          <p:cNvSpPr/>
          <p:nvPr/>
        </p:nvSpPr>
        <p:spPr>
          <a:xfrm>
            <a:off x="8002613" y="5707477"/>
            <a:ext cx="2724844" cy="276999"/>
          </a:xfrm>
          <a:prstGeom prst="rect">
            <a:avLst/>
          </a:prstGeom>
        </p:spPr>
        <p:txBody>
          <a:bodyPr wrap="square">
            <a:spAutoFit/>
          </a:bodyPr>
          <a:lstStyle/>
          <a:p>
            <a:r>
              <a:rPr lang="es-ES" sz="1200" dirty="0">
                <a:solidFill>
                  <a:prstClr val="black"/>
                </a:solidFill>
              </a:rPr>
              <a:t>Va </a:t>
            </a:r>
            <a:r>
              <a:rPr lang="es-ES" sz="1200" dirty="0" err="1">
                <a:solidFill>
                  <a:prstClr val="black"/>
                </a:solidFill>
              </a:rPr>
              <a:t>Larre</a:t>
            </a:r>
            <a:r>
              <a:rPr lang="es-ES" sz="1200" dirty="0">
                <a:solidFill>
                  <a:prstClr val="black"/>
                </a:solidFill>
              </a:rPr>
              <a:t>, 2015</a:t>
            </a:r>
          </a:p>
        </p:txBody>
      </p:sp>
      <p:pic>
        <p:nvPicPr>
          <p:cNvPr id="5" name="Imagen 4"/>
          <p:cNvPicPr>
            <a:picLocks noChangeAspect="1"/>
          </p:cNvPicPr>
          <p:nvPr/>
        </p:nvPicPr>
        <p:blipFill>
          <a:blip r:embed="rId13"/>
          <a:stretch>
            <a:fillRect/>
          </a:stretch>
        </p:blipFill>
        <p:spPr>
          <a:xfrm>
            <a:off x="9015509" y="5892143"/>
            <a:ext cx="3090766" cy="727910"/>
          </a:xfrm>
          <a:prstGeom prst="rect">
            <a:avLst/>
          </a:prstGeom>
        </p:spPr>
      </p:pic>
    </p:spTree>
    <p:extLst>
      <p:ext uri="{BB962C8B-B14F-4D97-AF65-F5344CB8AC3E}">
        <p14:creationId xmlns:p14="http://schemas.microsoft.com/office/powerpoint/2010/main" val="1243671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xmlns="" id="{7E284E99-7E3E-47CA-96DD-5790700A5DAA}"/>
              </a:ext>
            </a:extLst>
          </p:cNvPr>
          <p:cNvSpPr txBox="1"/>
          <p:nvPr/>
        </p:nvSpPr>
        <p:spPr>
          <a:xfrm>
            <a:off x="9118523" y="128789"/>
            <a:ext cx="417646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a:solidFill>
                  <a:schemeClr val="tx1"/>
                </a:solidFill>
              </a:rPr>
              <a:t>CONCLUSIONES</a:t>
            </a:r>
          </a:p>
        </p:txBody>
      </p:sp>
      <p:sp>
        <p:nvSpPr>
          <p:cNvPr id="8" name="CuadroTexto 5">
            <a:extLst>
              <a:ext uri="{FF2B5EF4-FFF2-40B4-BE49-F238E27FC236}">
                <a16:creationId xmlns:a16="http://schemas.microsoft.com/office/drawing/2014/main" xmlns="" id="{5AA2B350-FB26-4400-A5BA-41356E4E3E1D}"/>
              </a:ext>
            </a:extLst>
          </p:cNvPr>
          <p:cNvSpPr txBox="1">
            <a:spLocks noChangeArrowheads="1"/>
          </p:cNvSpPr>
          <p:nvPr/>
        </p:nvSpPr>
        <p:spPr bwMode="auto">
          <a:xfrm>
            <a:off x="293812" y="717080"/>
            <a:ext cx="11631488"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buFont typeface="Arial" panose="020B0604020202020204" pitchFamily="34" charset="0"/>
              <a:buChar char="•"/>
            </a:pPr>
            <a:r>
              <a:rPr lang="es-EC" sz="1600" dirty="0">
                <a:latin typeface="+mn-lt"/>
              </a:rPr>
              <a:t>Las características de los suelos cacaoteros de las fincas de Flavio Alfaro fueron suelos de textura fina con la presencia de partículas de arcilla, esta estructura facilita la retención de humedad y de nutrientes. El pH del suelo para S001 (6,33) y S002 (6,21) indica que el cadmio se intercambia fácilmente; por lo tanto, se encuentra disponible para las plantas. Además, a estos valores de pH el cadmio no tiende a ser adsorbido por los bicarbonatos presentes en el suelo, ya que la concentración de los bicarbonatos no es alta. Los niveles de CIC y materia orgánica son bajos propios de suelos que presenta este tipo de pH y de estructura arcillosa</a:t>
            </a:r>
            <a:r>
              <a:rPr lang="es-EC" sz="1600" dirty="0" smtClean="0">
                <a:latin typeface="+mn-lt"/>
              </a:rPr>
              <a:t>.</a:t>
            </a:r>
          </a:p>
          <a:p>
            <a:pPr marL="0" indent="0" algn="just"/>
            <a:endParaRPr lang="es-EC" sz="1600" dirty="0" smtClean="0">
              <a:latin typeface="+mn-lt"/>
            </a:endParaRPr>
          </a:p>
          <a:p>
            <a:pPr algn="just">
              <a:buFont typeface="Arial" panose="020B0604020202020204" pitchFamily="34" charset="0"/>
              <a:buChar char="•"/>
            </a:pPr>
            <a:r>
              <a:rPr lang="es-EC" sz="1600" dirty="0">
                <a:latin typeface="+mn-lt"/>
              </a:rPr>
              <a:t>Se determinó la cantidad total de Cd presente en estos suelos, 2.88 mg/kg Cd para S001 y 2.77 mg/kg Cd para S002, sobrepasa el límite máximo permitido de cadmio en suelos de acuerdo al Texto Unificado de la Legislación Secundaria del Ministerio del Ambiente en el Ecuador. En particular, el contenido de Cd en la fracción intercambiable S001 (0,77 mg/kg) y S002 (0,76 mg/kg) y en la carbonatada S001 (0,64 mg/kg), S002 (0,60 mg/kg) facilita su movilidad y biodisponibilidad en el </a:t>
            </a:r>
            <a:r>
              <a:rPr lang="es-EC" sz="1600" dirty="0" smtClean="0">
                <a:latin typeface="+mn-lt"/>
              </a:rPr>
              <a:t>suelo.</a:t>
            </a:r>
          </a:p>
          <a:p>
            <a:pPr algn="just">
              <a:buFont typeface="Arial" panose="020B0604020202020204" pitchFamily="34" charset="0"/>
              <a:buChar char="•"/>
            </a:pPr>
            <a:endParaRPr lang="es-EC" sz="1600" dirty="0">
              <a:latin typeface="+mn-lt"/>
            </a:endParaRPr>
          </a:p>
          <a:p>
            <a:pPr algn="just">
              <a:buFont typeface="Arial" panose="020B0604020202020204" pitchFamily="34" charset="0"/>
              <a:buChar char="•"/>
            </a:pPr>
            <a:r>
              <a:rPr lang="es-EC" sz="1600" dirty="0">
                <a:latin typeface="+mn-lt"/>
              </a:rPr>
              <a:t>El cadmio soluble fue retirado de la solución de suelo por el contacto con la fase sólida luego de 5 min, lo que indica que lo suelos de estas fincas cacaoteras adsorben rápidamente el metal pesado. La ecuación descrita por el modelo de </a:t>
            </a:r>
            <a:r>
              <a:rPr lang="es-EC" sz="1600" dirty="0" err="1">
                <a:latin typeface="+mn-lt"/>
              </a:rPr>
              <a:t>Langmuir</a:t>
            </a:r>
            <a:r>
              <a:rPr lang="es-EC" sz="1600" dirty="0">
                <a:latin typeface="+mn-lt"/>
              </a:rPr>
              <a:t> presenta un mejor ajuste de los datos de adsorción de Cd en ambos suelos, esto indica que la adsorción se produce en una sola capa</a:t>
            </a:r>
            <a:r>
              <a:rPr lang="es-EC" sz="1600" dirty="0" smtClean="0">
                <a:latin typeface="+mn-lt"/>
              </a:rPr>
              <a:t>.</a:t>
            </a:r>
          </a:p>
          <a:p>
            <a:endParaRPr lang="es-EC" sz="1600" dirty="0"/>
          </a:p>
          <a:p>
            <a:pPr>
              <a:buFont typeface="Arial" panose="020B0604020202020204" pitchFamily="34" charset="0"/>
              <a:buChar char="•"/>
            </a:pPr>
            <a:r>
              <a:rPr lang="es-EC" sz="1600" dirty="0">
                <a:latin typeface="+mn-lt"/>
              </a:rPr>
              <a:t>La capacidad reductora del extracto de Flor de Jamaica (</a:t>
            </a:r>
            <a:r>
              <a:rPr lang="es-EC" sz="1600" i="1" dirty="0" err="1">
                <a:latin typeface="+mn-lt"/>
              </a:rPr>
              <a:t>Hibiscus</a:t>
            </a:r>
            <a:r>
              <a:rPr lang="es-EC" sz="1600" i="1" dirty="0">
                <a:latin typeface="+mn-lt"/>
              </a:rPr>
              <a:t> </a:t>
            </a:r>
            <a:r>
              <a:rPr lang="es-EC" sz="1600" i="1" dirty="0" err="1">
                <a:latin typeface="+mn-lt"/>
              </a:rPr>
              <a:t>sabdariffa</a:t>
            </a:r>
            <a:r>
              <a:rPr lang="es-EC" sz="1600" dirty="0">
                <a:latin typeface="+mn-lt"/>
              </a:rPr>
              <a:t>) fue de 3701,8 mg AG/ 100 g; sin embargo, no fue suficiente para lograr la reducción completa de Fe</a:t>
            </a:r>
            <a:r>
              <a:rPr lang="es-EC" sz="1600" baseline="30000" dirty="0">
                <a:latin typeface="+mn-lt"/>
              </a:rPr>
              <a:t>3+</a:t>
            </a:r>
            <a:r>
              <a:rPr lang="es-EC" sz="1600" dirty="0">
                <a:latin typeface="+mn-lt"/>
              </a:rPr>
              <a:t> a Fe</a:t>
            </a:r>
            <a:r>
              <a:rPr lang="es-EC" sz="1600" baseline="30000" dirty="0">
                <a:latin typeface="+mn-lt"/>
              </a:rPr>
              <a:t>0</a:t>
            </a:r>
            <a:r>
              <a:rPr lang="es-EC" sz="1600" dirty="0">
                <a:latin typeface="+mn-lt"/>
              </a:rPr>
              <a:t> por lo que se experimentó con una síntesis de </a:t>
            </a:r>
            <a:r>
              <a:rPr lang="es-EC" sz="1600" dirty="0" err="1">
                <a:latin typeface="+mn-lt"/>
              </a:rPr>
              <a:t>co</a:t>
            </a:r>
            <a:r>
              <a:rPr lang="es-EC" sz="1600" dirty="0">
                <a:latin typeface="+mn-lt"/>
              </a:rPr>
              <a:t>-reducción, empleando dos agentes reductores: extracto orgánico y NaBH</a:t>
            </a:r>
            <a:r>
              <a:rPr lang="es-EC" sz="1600" baseline="-25000" dirty="0">
                <a:latin typeface="+mn-lt"/>
              </a:rPr>
              <a:t>4</a:t>
            </a:r>
            <a:r>
              <a:rPr lang="es-EC" sz="1600" dirty="0">
                <a:latin typeface="+mn-lt"/>
              </a:rPr>
              <a:t>. Además, el extracto sirvió de agente estabilizante en la síntesis de las </a:t>
            </a:r>
            <a:r>
              <a:rPr lang="es-EC" sz="1600" dirty="0" err="1">
                <a:latin typeface="+mn-lt"/>
              </a:rPr>
              <a:t>nanopartículas</a:t>
            </a:r>
            <a:r>
              <a:rPr lang="es-EC" sz="1600" dirty="0">
                <a:latin typeface="+mn-lt"/>
              </a:rPr>
              <a:t> de la presente investigación.</a:t>
            </a:r>
          </a:p>
          <a:p>
            <a:pPr algn="just">
              <a:buFont typeface="Arial" panose="020B0604020202020204" pitchFamily="34" charset="0"/>
              <a:buChar char="•"/>
            </a:pPr>
            <a:endParaRPr lang="es-EC" sz="1600" dirty="0">
              <a:latin typeface="+mn-lt"/>
            </a:endParaRPr>
          </a:p>
          <a:p>
            <a:pPr algn="just">
              <a:buFont typeface="Arial" panose="020B0604020202020204" pitchFamily="34" charset="0"/>
              <a:buChar char="•"/>
            </a:pPr>
            <a:endParaRPr lang="es-EC" sz="1600" dirty="0">
              <a:latin typeface="+mn-lt"/>
            </a:endParaRPr>
          </a:p>
        </p:txBody>
      </p:sp>
    </p:spTree>
    <p:extLst>
      <p:ext uri="{BB962C8B-B14F-4D97-AF65-F5344CB8AC3E}">
        <p14:creationId xmlns:p14="http://schemas.microsoft.com/office/powerpoint/2010/main" val="5408392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7E284E99-7E3E-47CA-96DD-5790700A5DAA}"/>
              </a:ext>
            </a:extLst>
          </p:cNvPr>
          <p:cNvSpPr txBox="1"/>
          <p:nvPr/>
        </p:nvSpPr>
        <p:spPr>
          <a:xfrm>
            <a:off x="9118523" y="128789"/>
            <a:ext cx="417646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a:solidFill>
                  <a:schemeClr val="tx1"/>
                </a:solidFill>
              </a:rPr>
              <a:t>CONCLUSIONES</a:t>
            </a:r>
          </a:p>
        </p:txBody>
      </p:sp>
      <p:sp>
        <p:nvSpPr>
          <p:cNvPr id="4" name="CuadroTexto 5">
            <a:extLst>
              <a:ext uri="{FF2B5EF4-FFF2-40B4-BE49-F238E27FC236}">
                <a16:creationId xmlns:a16="http://schemas.microsoft.com/office/drawing/2014/main" xmlns="" id="{5AA2B350-FB26-4400-A5BA-41356E4E3E1D}"/>
              </a:ext>
            </a:extLst>
          </p:cNvPr>
          <p:cNvSpPr txBox="1">
            <a:spLocks noChangeArrowheads="1"/>
          </p:cNvSpPr>
          <p:nvPr/>
        </p:nvSpPr>
        <p:spPr bwMode="auto">
          <a:xfrm>
            <a:off x="293812" y="717080"/>
            <a:ext cx="11631488"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buFont typeface="Arial" panose="020B0604020202020204" pitchFamily="34" charset="0"/>
              <a:buChar char="•"/>
            </a:pPr>
            <a:r>
              <a:rPr lang="es-EC" sz="1600" dirty="0">
                <a:latin typeface="+mn-lt"/>
              </a:rPr>
              <a:t>Se obtuvieron </a:t>
            </a:r>
            <a:r>
              <a:rPr lang="es-EC" sz="1600" dirty="0" err="1">
                <a:latin typeface="+mn-lt"/>
              </a:rPr>
              <a:t>nanopartículas</a:t>
            </a:r>
            <a:r>
              <a:rPr lang="es-EC" sz="1600" dirty="0">
                <a:latin typeface="+mn-lt"/>
              </a:rPr>
              <a:t> </a:t>
            </a:r>
            <a:r>
              <a:rPr lang="es-EC" sz="1600" dirty="0" err="1">
                <a:latin typeface="+mn-lt"/>
              </a:rPr>
              <a:t>multicomponente</a:t>
            </a:r>
            <a:r>
              <a:rPr lang="es-EC" sz="1600" dirty="0">
                <a:latin typeface="+mn-lt"/>
              </a:rPr>
              <a:t> de Fe/</a:t>
            </a:r>
            <a:r>
              <a:rPr lang="es-EC" sz="1600" dirty="0" err="1">
                <a:latin typeface="+mn-lt"/>
              </a:rPr>
              <a:t>FeS</a:t>
            </a:r>
            <a:r>
              <a:rPr lang="es-EC" sz="1600" dirty="0">
                <a:latin typeface="+mn-lt"/>
              </a:rPr>
              <a:t> con un diámetro promedio de 15.34nm ± 3.52nm obtenido con TEM, siendo un tamaño menor a 100nm adecuado para la aplicación de remediación de suelos in situ. La capa de </a:t>
            </a:r>
            <a:r>
              <a:rPr lang="es-EC" sz="1600" dirty="0" err="1">
                <a:latin typeface="+mn-lt"/>
              </a:rPr>
              <a:t>FeS</a:t>
            </a:r>
            <a:r>
              <a:rPr lang="es-EC" sz="1600" dirty="0">
                <a:latin typeface="+mn-lt"/>
              </a:rPr>
              <a:t> tuvo un espesor de 5.76 ± 1.979 </a:t>
            </a:r>
            <a:r>
              <a:rPr lang="es-EC" sz="1600" dirty="0" err="1">
                <a:latin typeface="+mn-lt"/>
              </a:rPr>
              <a:t>nm</a:t>
            </a:r>
            <a:r>
              <a:rPr lang="es-EC" sz="1600" dirty="0">
                <a:latin typeface="+mn-lt"/>
              </a:rPr>
              <a:t>. El análisis elemental SEM-EDS mostró la presencia de Fe (61.50%), S (2.48%), C (5.91%), O (30.11%) de masa normalizada en la estructura de las </a:t>
            </a:r>
            <a:r>
              <a:rPr lang="es-EC" sz="1600" dirty="0" err="1">
                <a:latin typeface="+mn-lt"/>
              </a:rPr>
              <a:t>nanopartículas</a:t>
            </a:r>
            <a:r>
              <a:rPr lang="es-EC" sz="1600" dirty="0">
                <a:latin typeface="+mn-lt"/>
              </a:rPr>
              <a:t>, lo que indica que si existe la presencia de azufre tras la </a:t>
            </a:r>
            <a:r>
              <a:rPr lang="es-EC" sz="1600" dirty="0" err="1">
                <a:latin typeface="+mn-lt"/>
              </a:rPr>
              <a:t>sulfuración</a:t>
            </a:r>
            <a:r>
              <a:rPr lang="es-EC" sz="1600" dirty="0">
                <a:latin typeface="+mn-lt"/>
              </a:rPr>
              <a:t>. Además, debido al extracto en el EDS se observa la presencia de carbono y oxígeno, que puede ser el resultado de la presencia de una fina capa de materia orgánica. Los espectros obtenidos por XRD confirman la presencia de hierro elemental (α-Fe</a:t>
            </a:r>
            <a:r>
              <a:rPr lang="es-EC" sz="1600" baseline="30000" dirty="0">
                <a:latin typeface="+mn-lt"/>
              </a:rPr>
              <a:t>0</a:t>
            </a:r>
            <a:r>
              <a:rPr lang="es-EC" sz="1600" dirty="0">
                <a:latin typeface="+mn-lt"/>
              </a:rPr>
              <a:t>) por el pico a 44.69 ° (2θ). Además, por el pico a 35.44° que se asigna al plano cristalográfico (110) que corresponden al óxido de hierro. Sin embargo, los compuestos que contienen azufre, como </a:t>
            </a:r>
            <a:r>
              <a:rPr lang="es-EC" sz="1600" dirty="0" err="1">
                <a:latin typeface="+mn-lt"/>
              </a:rPr>
              <a:t>FeS</a:t>
            </a:r>
            <a:r>
              <a:rPr lang="es-EC" sz="1600" dirty="0">
                <a:latin typeface="+mn-lt"/>
              </a:rPr>
              <a:t>, no fueron detectables por el equipo, debido a su baja concentración o bajo grado de cristalinidad.</a:t>
            </a:r>
          </a:p>
          <a:p>
            <a:pPr marL="0" indent="0" algn="just"/>
            <a:endParaRPr lang="es-EC" sz="1600" dirty="0" smtClean="0">
              <a:latin typeface="+mn-lt"/>
            </a:endParaRPr>
          </a:p>
          <a:p>
            <a:pPr algn="just">
              <a:buFont typeface="Arial" panose="020B0604020202020204" pitchFamily="34" charset="0"/>
              <a:buChar char="•"/>
            </a:pPr>
            <a:r>
              <a:rPr lang="es-EC" sz="1600" dirty="0">
                <a:latin typeface="+mn-lt"/>
              </a:rPr>
              <a:t>Los ensayos de reactividad revelan que las </a:t>
            </a:r>
            <a:r>
              <a:rPr lang="es-EC" sz="1600" dirty="0" err="1">
                <a:latin typeface="+mn-lt"/>
              </a:rPr>
              <a:t>nanopartículas</a:t>
            </a:r>
            <a:r>
              <a:rPr lang="es-EC" sz="1600" dirty="0">
                <a:latin typeface="+mn-lt"/>
              </a:rPr>
              <a:t> </a:t>
            </a:r>
            <a:r>
              <a:rPr lang="es-EC" sz="1600" dirty="0" err="1">
                <a:latin typeface="+mn-lt"/>
              </a:rPr>
              <a:t>multicomponente</a:t>
            </a:r>
            <a:r>
              <a:rPr lang="es-EC" sz="1600" dirty="0">
                <a:latin typeface="+mn-lt"/>
              </a:rPr>
              <a:t> de Fe/</a:t>
            </a:r>
            <a:r>
              <a:rPr lang="es-EC" sz="1600" dirty="0" err="1">
                <a:latin typeface="+mn-lt"/>
              </a:rPr>
              <a:t>FeS</a:t>
            </a:r>
            <a:r>
              <a:rPr lang="es-EC" sz="1600" dirty="0">
                <a:latin typeface="+mn-lt"/>
              </a:rPr>
              <a:t> sintetizadas con extracto vegetal y </a:t>
            </a:r>
            <a:r>
              <a:rPr lang="es-EC" sz="1600" dirty="0" err="1">
                <a:latin typeface="+mn-lt"/>
              </a:rPr>
              <a:t>borohidruro</a:t>
            </a:r>
            <a:r>
              <a:rPr lang="es-EC" sz="1600" dirty="0">
                <a:latin typeface="+mn-lt"/>
              </a:rPr>
              <a:t> de sodio poseen una reactividad media en agua sintética, ya que requieren 15 min de contacto con la solución contaminada con Cd para capturarlo y alcanzan el estado estacionario a los 240 min. </a:t>
            </a:r>
          </a:p>
          <a:p>
            <a:pPr algn="just">
              <a:buFont typeface="Arial" panose="020B0604020202020204" pitchFamily="34" charset="0"/>
              <a:buChar char="•"/>
            </a:pPr>
            <a:endParaRPr lang="es-EC" sz="1600" dirty="0">
              <a:latin typeface="+mn-lt"/>
            </a:endParaRPr>
          </a:p>
          <a:p>
            <a:pPr algn="just">
              <a:buFont typeface="Arial" panose="020B0604020202020204" pitchFamily="34" charset="0"/>
              <a:buChar char="•"/>
            </a:pPr>
            <a:r>
              <a:rPr lang="es-EC" sz="1600" dirty="0">
                <a:latin typeface="+mn-lt"/>
              </a:rPr>
              <a:t>Se comprueba que existe inmovilización del Cd disponible al aplicarse las </a:t>
            </a:r>
            <a:r>
              <a:rPr lang="es-EC" sz="1600" dirty="0" err="1">
                <a:latin typeface="+mn-lt"/>
              </a:rPr>
              <a:t>nanopartículas</a:t>
            </a:r>
            <a:r>
              <a:rPr lang="es-EC" sz="1600" dirty="0">
                <a:latin typeface="+mn-lt"/>
              </a:rPr>
              <a:t> de Fe/</a:t>
            </a:r>
            <a:r>
              <a:rPr lang="es-EC" sz="1600" dirty="0" err="1">
                <a:latin typeface="+mn-lt"/>
              </a:rPr>
              <a:t>FeS</a:t>
            </a:r>
            <a:r>
              <a:rPr lang="es-EC" sz="1600" dirty="0">
                <a:latin typeface="+mn-lt"/>
              </a:rPr>
              <a:t> en la matriz suelo. Los resultados de los ensayos indican que el metal pesado decrece el 80.52% y el 81,38% en la fracción intercambiable en el suelo S001 y en el suelo S002, respectivamente, al aplicarse un volumen de 14 </a:t>
            </a:r>
            <a:r>
              <a:rPr lang="es-EC" sz="1600" dirty="0" err="1">
                <a:latin typeface="+mn-lt"/>
              </a:rPr>
              <a:t>mL</a:t>
            </a:r>
            <a:r>
              <a:rPr lang="es-EC" sz="1600" dirty="0">
                <a:latin typeface="+mn-lt"/>
              </a:rPr>
              <a:t> de </a:t>
            </a:r>
            <a:r>
              <a:rPr lang="es-EC" sz="1600" dirty="0" err="1">
                <a:latin typeface="+mn-lt"/>
              </a:rPr>
              <a:t>nanopartículas</a:t>
            </a:r>
            <a:r>
              <a:rPr lang="es-EC" sz="1600" dirty="0">
                <a:latin typeface="+mn-lt"/>
              </a:rPr>
              <a:t>. Los experimentos también indican que la cantidad de Cd inmovilizado se trasladó a la fracción 4 del suelo, en la que el metal pesado no se encuentra biodisponible y por lo tanto no representa un peligro de absorción por parte de las plantas de cacao. </a:t>
            </a:r>
          </a:p>
          <a:p>
            <a:pPr algn="just">
              <a:buFont typeface="Arial" panose="020B0604020202020204" pitchFamily="34" charset="0"/>
              <a:buChar char="•"/>
            </a:pPr>
            <a:endParaRPr lang="es-EC" sz="1600" dirty="0">
              <a:latin typeface="+mn-lt"/>
            </a:endParaRPr>
          </a:p>
          <a:p>
            <a:pPr algn="just">
              <a:buFont typeface="Arial" panose="020B0604020202020204" pitchFamily="34" charset="0"/>
              <a:buChar char="•"/>
            </a:pPr>
            <a:endParaRPr lang="es-EC" sz="1600" dirty="0">
              <a:latin typeface="+mn-lt"/>
            </a:endParaRPr>
          </a:p>
        </p:txBody>
      </p:sp>
    </p:spTree>
    <p:extLst>
      <p:ext uri="{BB962C8B-B14F-4D97-AF65-F5344CB8AC3E}">
        <p14:creationId xmlns:p14="http://schemas.microsoft.com/office/powerpoint/2010/main" val="654965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xmlns="" id="{7E284E99-7E3E-47CA-96DD-5790700A5DAA}"/>
              </a:ext>
            </a:extLst>
          </p:cNvPr>
          <p:cNvSpPr txBox="1"/>
          <p:nvPr/>
        </p:nvSpPr>
        <p:spPr>
          <a:xfrm>
            <a:off x="8435944" y="103031"/>
            <a:ext cx="417646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a:solidFill>
                  <a:schemeClr val="tx1"/>
                </a:solidFill>
              </a:rPr>
              <a:t>RECOMENDACIONES</a:t>
            </a:r>
          </a:p>
        </p:txBody>
      </p:sp>
      <p:sp>
        <p:nvSpPr>
          <p:cNvPr id="8" name="CuadroTexto 5">
            <a:extLst>
              <a:ext uri="{FF2B5EF4-FFF2-40B4-BE49-F238E27FC236}">
                <a16:creationId xmlns:a16="http://schemas.microsoft.com/office/drawing/2014/main" xmlns="" id="{5AA2B350-FB26-4400-A5BA-41356E4E3E1D}"/>
              </a:ext>
            </a:extLst>
          </p:cNvPr>
          <p:cNvSpPr txBox="1">
            <a:spLocks noChangeArrowheads="1"/>
          </p:cNvSpPr>
          <p:nvPr/>
        </p:nvSpPr>
        <p:spPr bwMode="auto">
          <a:xfrm>
            <a:off x="203660" y="1232235"/>
            <a:ext cx="11631488"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buFont typeface="Arial" panose="020B0604020202020204" pitchFamily="34" charset="0"/>
              <a:buChar char="•"/>
            </a:pPr>
            <a:r>
              <a:rPr lang="es-EC" sz="2000" dirty="0">
                <a:latin typeface="+mn-lt"/>
              </a:rPr>
              <a:t>Estandarizar los protocolos para la caracterización de suelos y extractos, con el fin de que el investigador tenga protocolos ya establecidos y se pueda enfocar en los mecanismos de síntesis de las </a:t>
            </a:r>
            <a:r>
              <a:rPr lang="es-EC" sz="2000" dirty="0" err="1">
                <a:latin typeface="+mn-lt"/>
              </a:rPr>
              <a:t>nanopartículas</a:t>
            </a:r>
            <a:r>
              <a:rPr lang="es-EC" sz="2000" dirty="0" smtClean="0">
                <a:latin typeface="+mn-lt"/>
              </a:rPr>
              <a:t>.</a:t>
            </a:r>
          </a:p>
          <a:p>
            <a:pPr algn="just">
              <a:buFont typeface="Arial" panose="020B0604020202020204" pitchFamily="34" charset="0"/>
              <a:buChar char="•"/>
            </a:pPr>
            <a:endParaRPr lang="es-EC" sz="2000" dirty="0">
              <a:latin typeface="+mn-lt"/>
            </a:endParaRPr>
          </a:p>
          <a:p>
            <a:pPr algn="just">
              <a:buFont typeface="Arial" panose="020B0604020202020204" pitchFamily="34" charset="0"/>
              <a:buChar char="•"/>
            </a:pPr>
            <a:r>
              <a:rPr lang="es-EC" sz="2000" dirty="0">
                <a:latin typeface="+mn-lt"/>
              </a:rPr>
              <a:t>Aislar y estudiar la fracción del </a:t>
            </a:r>
            <a:r>
              <a:rPr lang="es-EC" sz="2000" dirty="0" err="1">
                <a:latin typeface="+mn-lt"/>
              </a:rPr>
              <a:t>polifenol</a:t>
            </a:r>
            <a:r>
              <a:rPr lang="es-EC" sz="2000" dirty="0">
                <a:latin typeface="+mn-lt"/>
              </a:rPr>
              <a:t> que interviene en el proceso de reducción durante la síntesis de </a:t>
            </a:r>
            <a:r>
              <a:rPr lang="es-EC" sz="2000" dirty="0" err="1">
                <a:latin typeface="+mn-lt"/>
              </a:rPr>
              <a:t>nanopartículas</a:t>
            </a:r>
            <a:r>
              <a:rPr lang="es-EC" sz="2000" dirty="0">
                <a:latin typeface="+mn-lt"/>
              </a:rPr>
              <a:t> </a:t>
            </a:r>
            <a:r>
              <a:rPr lang="es-EC" sz="2000" dirty="0" err="1">
                <a:latin typeface="+mn-lt"/>
              </a:rPr>
              <a:t>multicomponente</a:t>
            </a:r>
            <a:r>
              <a:rPr lang="es-EC" sz="2000" dirty="0">
                <a:latin typeface="+mn-lt"/>
              </a:rPr>
              <a:t> con el fin de reducir aún más la cantidad de </a:t>
            </a:r>
            <a:r>
              <a:rPr lang="es-EC" sz="2000" dirty="0" err="1">
                <a:latin typeface="+mn-lt"/>
              </a:rPr>
              <a:t>borohidruro</a:t>
            </a:r>
            <a:r>
              <a:rPr lang="es-EC" sz="2000" dirty="0">
                <a:latin typeface="+mn-lt"/>
              </a:rPr>
              <a:t> utilizado en la preparación. </a:t>
            </a:r>
          </a:p>
          <a:p>
            <a:pPr algn="just" eaLnBrk="1" hangingPunct="1">
              <a:buFont typeface="Arial" panose="020B0604020202020204" pitchFamily="34" charset="0"/>
              <a:buChar char="•"/>
            </a:pPr>
            <a:endParaRPr lang="es-ES" sz="2000" dirty="0">
              <a:latin typeface="+mn-lt"/>
            </a:endParaRPr>
          </a:p>
          <a:p>
            <a:pPr marL="285750" indent="-285750" algn="just" eaLnBrk="1" hangingPunct="1">
              <a:buFont typeface="Arial" panose="020B0604020202020204" pitchFamily="34" charset="0"/>
              <a:buChar char="•"/>
            </a:pPr>
            <a:r>
              <a:rPr lang="es-EC" sz="2000" dirty="0">
                <a:latin typeface="+mn-lt"/>
              </a:rPr>
              <a:t>En fase acuosa la remoción de Cd mediante la aplicación de las </a:t>
            </a:r>
            <a:r>
              <a:rPr lang="es-EC" sz="2000" dirty="0" err="1">
                <a:latin typeface="+mn-lt"/>
              </a:rPr>
              <a:t>nanopartículas</a:t>
            </a:r>
            <a:r>
              <a:rPr lang="es-EC" sz="2000" dirty="0">
                <a:latin typeface="+mn-lt"/>
              </a:rPr>
              <a:t> de hierro cero </a:t>
            </a:r>
            <a:r>
              <a:rPr lang="es-EC" sz="2000" dirty="0" err="1">
                <a:latin typeface="+mn-lt"/>
              </a:rPr>
              <a:t>valente</a:t>
            </a:r>
            <a:r>
              <a:rPr lang="es-EC" sz="2000" dirty="0">
                <a:latin typeface="+mn-lt"/>
              </a:rPr>
              <a:t> sulfurado (Fe/</a:t>
            </a:r>
            <a:r>
              <a:rPr lang="es-EC" sz="2000" dirty="0" err="1">
                <a:latin typeface="+mn-lt"/>
              </a:rPr>
              <a:t>FeS</a:t>
            </a:r>
            <a:r>
              <a:rPr lang="es-EC" sz="2000" dirty="0">
                <a:latin typeface="+mn-lt"/>
              </a:rPr>
              <a:t>) ha sido altamente efectiva, sin embargo hasta donde se sabe solamente existe una publicación en la que se tiene como objetivo evaluar la accesibilidad y explorar el mecanismo de inmovilización de Cd en suelos por partículas de hierro cero-</a:t>
            </a:r>
            <a:r>
              <a:rPr lang="es-EC" sz="2000" dirty="0" err="1">
                <a:latin typeface="+mn-lt"/>
              </a:rPr>
              <a:t>valente</a:t>
            </a:r>
            <a:r>
              <a:rPr lang="es-EC" sz="2000" dirty="0">
                <a:latin typeface="+mn-lt"/>
              </a:rPr>
              <a:t> sulfuradas por lo que sería importante investigar más a fondo cuales son los procesos de oxidación de Fe/</a:t>
            </a:r>
            <a:r>
              <a:rPr lang="es-EC" sz="2000" dirty="0" err="1">
                <a:latin typeface="+mn-lt"/>
              </a:rPr>
              <a:t>FeS</a:t>
            </a:r>
            <a:r>
              <a:rPr lang="es-EC" sz="2000" dirty="0">
                <a:latin typeface="+mn-lt"/>
              </a:rPr>
              <a:t> y su mecanismo de interacción con el Cd durante los procesos de remediación.</a:t>
            </a:r>
            <a:endParaRPr lang="es-MX" sz="2000" dirty="0">
              <a:latin typeface="+mn-lt"/>
            </a:endParaRPr>
          </a:p>
        </p:txBody>
      </p:sp>
    </p:spTree>
    <p:extLst>
      <p:ext uri="{BB962C8B-B14F-4D97-AF65-F5344CB8AC3E}">
        <p14:creationId xmlns:p14="http://schemas.microsoft.com/office/powerpoint/2010/main" val="322858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uadroTexto 30">
            <a:extLst>
              <a:ext uri="{FF2B5EF4-FFF2-40B4-BE49-F238E27FC236}">
                <a16:creationId xmlns:a16="http://schemas.microsoft.com/office/drawing/2014/main" xmlns="" id="{1A821A86-CBF4-4C31-A641-996438FAE505}"/>
              </a:ext>
            </a:extLst>
          </p:cNvPr>
          <p:cNvSpPr txBox="1"/>
          <p:nvPr/>
        </p:nvSpPr>
        <p:spPr>
          <a:xfrm>
            <a:off x="254388" y="586739"/>
            <a:ext cx="5940350"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Metales Pesados</a:t>
            </a:r>
            <a:endParaRPr lang="es-EC" dirty="0">
              <a:solidFill>
                <a:schemeClr val="tx1"/>
              </a:solidFill>
            </a:endParaRPr>
          </a:p>
        </p:txBody>
      </p:sp>
      <p:sp>
        <p:nvSpPr>
          <p:cNvPr id="21" name="CuadroTexto 20">
            <a:extLst>
              <a:ext uri="{FF2B5EF4-FFF2-40B4-BE49-F238E27FC236}">
                <a16:creationId xmlns:a16="http://schemas.microsoft.com/office/drawing/2014/main" xmlns="" id="{1A821A86-CBF4-4C31-A641-996438FAE505}"/>
              </a:ext>
            </a:extLst>
          </p:cNvPr>
          <p:cNvSpPr txBox="1"/>
          <p:nvPr/>
        </p:nvSpPr>
        <p:spPr>
          <a:xfrm>
            <a:off x="9160655" y="125074"/>
            <a:ext cx="345638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INTRODUCCION</a:t>
            </a:r>
            <a:endParaRPr lang="es-EC" sz="2400" dirty="0">
              <a:solidFill>
                <a:schemeClr val="tx1"/>
              </a:solidFill>
            </a:endParaRPr>
          </a:p>
        </p:txBody>
      </p:sp>
      <p:grpSp>
        <p:nvGrpSpPr>
          <p:cNvPr id="23" name="Grupo 22"/>
          <p:cNvGrpSpPr/>
          <p:nvPr/>
        </p:nvGrpSpPr>
        <p:grpSpPr>
          <a:xfrm>
            <a:off x="8965355" y="3465402"/>
            <a:ext cx="3059327" cy="1567542"/>
            <a:chOff x="902268" y="1881059"/>
            <a:chExt cx="3059326" cy="1567542"/>
          </a:xfrm>
        </p:grpSpPr>
        <p:sp>
          <p:nvSpPr>
            <p:cNvPr id="25" name="Rectángulo redondeado 24"/>
            <p:cNvSpPr/>
            <p:nvPr/>
          </p:nvSpPr>
          <p:spPr>
            <a:xfrm>
              <a:off x="902268" y="2377447"/>
              <a:ext cx="926538" cy="496388"/>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Origen</a:t>
              </a:r>
              <a:endParaRPr lang="en-US" dirty="0"/>
            </a:p>
          </p:txBody>
        </p:sp>
        <p:sp>
          <p:nvSpPr>
            <p:cNvPr id="33" name="Rectángulo redondeado 32"/>
            <p:cNvSpPr/>
            <p:nvPr/>
          </p:nvSpPr>
          <p:spPr>
            <a:xfrm>
              <a:off x="2333902" y="1881059"/>
              <a:ext cx="1271452" cy="496388"/>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700" dirty="0" smtClean="0"/>
                <a:t>Geogénico</a:t>
              </a:r>
              <a:endParaRPr lang="en-US" sz="1700" dirty="0"/>
            </a:p>
          </p:txBody>
        </p:sp>
        <p:sp>
          <p:nvSpPr>
            <p:cNvPr id="35" name="Rectángulo redondeado 34"/>
            <p:cNvSpPr/>
            <p:nvPr/>
          </p:nvSpPr>
          <p:spPr>
            <a:xfrm>
              <a:off x="2333901" y="2952213"/>
              <a:ext cx="1627693" cy="496388"/>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700" dirty="0" err="1" smtClean="0"/>
                <a:t>Antropogénico</a:t>
              </a:r>
              <a:endParaRPr lang="en-US" sz="1700" dirty="0"/>
            </a:p>
          </p:txBody>
        </p:sp>
        <p:cxnSp>
          <p:nvCxnSpPr>
            <p:cNvPr id="37" name="Conector recto 36"/>
            <p:cNvCxnSpPr>
              <a:stCxn id="25" idx="3"/>
              <a:endCxn id="33" idx="1"/>
            </p:cNvCxnSpPr>
            <p:nvPr/>
          </p:nvCxnSpPr>
          <p:spPr>
            <a:xfrm flipV="1">
              <a:off x="1828806" y="2129253"/>
              <a:ext cx="505096" cy="496388"/>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38" name="Conector recto 37"/>
            <p:cNvCxnSpPr>
              <a:stCxn id="25" idx="3"/>
              <a:endCxn id="35" idx="1"/>
            </p:cNvCxnSpPr>
            <p:nvPr/>
          </p:nvCxnSpPr>
          <p:spPr>
            <a:xfrm>
              <a:off x="1828806" y="2625641"/>
              <a:ext cx="505095" cy="574766"/>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grpSp>
      <p:sp>
        <p:nvSpPr>
          <p:cNvPr id="2" name="Rectángulo 1"/>
          <p:cNvSpPr/>
          <p:nvPr/>
        </p:nvSpPr>
        <p:spPr>
          <a:xfrm>
            <a:off x="198493" y="1378953"/>
            <a:ext cx="1870112" cy="463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Densidad &gt; 5 g/cm</a:t>
            </a:r>
            <a:r>
              <a:rPr lang="es-EC" sz="1600" baseline="30000" dirty="0" smtClean="0"/>
              <a:t>3</a:t>
            </a:r>
            <a:endParaRPr lang="es-EC" sz="1600" dirty="0"/>
          </a:p>
        </p:txBody>
      </p:sp>
      <p:cxnSp>
        <p:nvCxnSpPr>
          <p:cNvPr id="41" name="Conector recto de flecha 40"/>
          <p:cNvCxnSpPr/>
          <p:nvPr/>
        </p:nvCxnSpPr>
        <p:spPr>
          <a:xfrm>
            <a:off x="2086482" y="1636880"/>
            <a:ext cx="575691"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42" name="Rectángulo 41"/>
          <p:cNvSpPr/>
          <p:nvPr/>
        </p:nvSpPr>
        <p:spPr>
          <a:xfrm>
            <a:off x="2700012" y="1221000"/>
            <a:ext cx="1926083" cy="8229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Tóxicos incluso en bajas concentraciones</a:t>
            </a:r>
            <a:endParaRPr lang="es-EC" sz="1600" dirty="0"/>
          </a:p>
        </p:txBody>
      </p:sp>
      <p:cxnSp>
        <p:nvCxnSpPr>
          <p:cNvPr id="43" name="Conector recto de flecha 42"/>
          <p:cNvCxnSpPr>
            <a:stCxn id="42" idx="3"/>
          </p:cNvCxnSpPr>
          <p:nvPr/>
        </p:nvCxnSpPr>
        <p:spPr>
          <a:xfrm>
            <a:off x="4626095" y="1632480"/>
            <a:ext cx="1121450"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44" name="Rectángulo 43"/>
          <p:cNvSpPr/>
          <p:nvPr/>
        </p:nvSpPr>
        <p:spPr>
          <a:xfrm>
            <a:off x="5767974" y="1382290"/>
            <a:ext cx="2610638" cy="463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Tipo de metal</a:t>
            </a:r>
          </a:p>
          <a:p>
            <a:pPr algn="ctr"/>
            <a:r>
              <a:rPr lang="es-EC" sz="1600" dirty="0" smtClean="0"/>
              <a:t>Concentración del metal</a:t>
            </a:r>
            <a:endParaRPr lang="es-EC" sz="1600" dirty="0"/>
          </a:p>
        </p:txBody>
      </p:sp>
      <p:sp>
        <p:nvSpPr>
          <p:cNvPr id="19" name="CuadroTexto 18"/>
          <p:cNvSpPr txBox="1"/>
          <p:nvPr/>
        </p:nvSpPr>
        <p:spPr>
          <a:xfrm>
            <a:off x="4663934" y="1139223"/>
            <a:ext cx="1149993" cy="461665"/>
          </a:xfrm>
          <a:prstGeom prst="rect">
            <a:avLst/>
          </a:prstGeom>
          <a:noFill/>
        </p:spPr>
        <p:txBody>
          <a:bodyPr wrap="square" rtlCol="0">
            <a:spAutoFit/>
          </a:bodyPr>
          <a:lstStyle/>
          <a:p>
            <a:r>
              <a:rPr lang="es-EC" sz="1200" dirty="0" smtClean="0"/>
              <a:t>Su toxicidad depende de </a:t>
            </a:r>
            <a:endParaRPr lang="es-EC" sz="1200" dirty="0"/>
          </a:p>
        </p:txBody>
      </p:sp>
      <p:pic>
        <p:nvPicPr>
          <p:cNvPr id="51" name="Imagen 50"/>
          <p:cNvPicPr>
            <a:picLocks noChangeAspect="1"/>
          </p:cNvPicPr>
          <p:nvPr/>
        </p:nvPicPr>
        <p:blipFill rotWithShape="1">
          <a:blip r:embed="rId4"/>
          <a:srcRect t="2661" b="25696"/>
          <a:stretch/>
        </p:blipFill>
        <p:spPr>
          <a:xfrm>
            <a:off x="8965355" y="934388"/>
            <a:ext cx="3206216" cy="1931832"/>
          </a:xfrm>
          <a:prstGeom prst="rect">
            <a:avLst/>
          </a:prstGeom>
        </p:spPr>
      </p:pic>
      <p:cxnSp>
        <p:nvCxnSpPr>
          <p:cNvPr id="53" name="Conector recto 52"/>
          <p:cNvCxnSpPr/>
          <p:nvPr/>
        </p:nvCxnSpPr>
        <p:spPr>
          <a:xfrm flipH="1">
            <a:off x="11206542" y="5032944"/>
            <a:ext cx="4293" cy="226148"/>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55" name="Rectángulo redondeado 54"/>
          <p:cNvSpPr/>
          <p:nvPr/>
        </p:nvSpPr>
        <p:spPr>
          <a:xfrm>
            <a:off x="10517522" y="5259092"/>
            <a:ext cx="1378040" cy="496388"/>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400" dirty="0" smtClean="0"/>
              <a:t>Contaminantes</a:t>
            </a:r>
            <a:endParaRPr lang="en-US" sz="1400" dirty="0"/>
          </a:p>
        </p:txBody>
      </p:sp>
      <p:cxnSp>
        <p:nvCxnSpPr>
          <p:cNvPr id="56" name="Conector recto de flecha 55"/>
          <p:cNvCxnSpPr/>
          <p:nvPr/>
        </p:nvCxnSpPr>
        <p:spPr>
          <a:xfrm>
            <a:off x="8399041" y="1610773"/>
            <a:ext cx="56631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59" name="Imagen 58"/>
          <p:cNvPicPr>
            <a:picLocks noChangeAspect="1"/>
          </p:cNvPicPr>
          <p:nvPr/>
        </p:nvPicPr>
        <p:blipFill>
          <a:blip r:embed="rId5"/>
          <a:stretch>
            <a:fillRect/>
          </a:stretch>
        </p:blipFill>
        <p:spPr>
          <a:xfrm>
            <a:off x="8442387" y="2985510"/>
            <a:ext cx="1045936" cy="696023"/>
          </a:xfrm>
          <a:prstGeom prst="rect">
            <a:avLst/>
          </a:prstGeom>
        </p:spPr>
      </p:pic>
      <p:pic>
        <p:nvPicPr>
          <p:cNvPr id="60" name="Imagen 59"/>
          <p:cNvPicPr>
            <a:picLocks noChangeAspect="1"/>
          </p:cNvPicPr>
          <p:nvPr/>
        </p:nvPicPr>
        <p:blipFill>
          <a:blip r:embed="rId6"/>
          <a:stretch>
            <a:fillRect/>
          </a:stretch>
        </p:blipFill>
        <p:spPr>
          <a:xfrm>
            <a:off x="7615649" y="3189969"/>
            <a:ext cx="713475" cy="952526"/>
          </a:xfrm>
          <a:prstGeom prst="rect">
            <a:avLst/>
          </a:prstGeom>
        </p:spPr>
      </p:pic>
      <p:pic>
        <p:nvPicPr>
          <p:cNvPr id="61" name="Imagen 60"/>
          <p:cNvPicPr>
            <a:picLocks noChangeAspect="1"/>
          </p:cNvPicPr>
          <p:nvPr/>
        </p:nvPicPr>
        <p:blipFill>
          <a:blip r:embed="rId7"/>
          <a:stretch>
            <a:fillRect/>
          </a:stretch>
        </p:blipFill>
        <p:spPr>
          <a:xfrm>
            <a:off x="5108228" y="4925545"/>
            <a:ext cx="1594093" cy="993502"/>
          </a:xfrm>
          <a:prstGeom prst="rect">
            <a:avLst/>
          </a:prstGeom>
        </p:spPr>
      </p:pic>
      <p:pic>
        <p:nvPicPr>
          <p:cNvPr id="62" name="Imagen 61"/>
          <p:cNvPicPr>
            <a:picLocks noChangeAspect="1"/>
          </p:cNvPicPr>
          <p:nvPr/>
        </p:nvPicPr>
        <p:blipFill>
          <a:blip r:embed="rId8"/>
          <a:stretch>
            <a:fillRect/>
          </a:stretch>
        </p:blipFill>
        <p:spPr>
          <a:xfrm>
            <a:off x="7113432" y="4959663"/>
            <a:ext cx="1503556" cy="925265"/>
          </a:xfrm>
          <a:prstGeom prst="rect">
            <a:avLst/>
          </a:prstGeom>
        </p:spPr>
      </p:pic>
      <p:pic>
        <p:nvPicPr>
          <p:cNvPr id="63" name="Imagen 62"/>
          <p:cNvPicPr>
            <a:picLocks noChangeAspect="1"/>
          </p:cNvPicPr>
          <p:nvPr/>
        </p:nvPicPr>
        <p:blipFill>
          <a:blip r:embed="rId9"/>
          <a:stretch>
            <a:fillRect/>
          </a:stretch>
        </p:blipFill>
        <p:spPr>
          <a:xfrm>
            <a:off x="9133753" y="4954566"/>
            <a:ext cx="1039259" cy="964481"/>
          </a:xfrm>
          <a:prstGeom prst="rect">
            <a:avLst/>
          </a:prstGeom>
        </p:spPr>
      </p:pic>
      <p:pic>
        <p:nvPicPr>
          <p:cNvPr id="1029" name="Imagen 1028"/>
          <p:cNvPicPr>
            <a:picLocks noChangeAspect="1"/>
          </p:cNvPicPr>
          <p:nvPr/>
        </p:nvPicPr>
        <p:blipFill rotWithShape="1">
          <a:blip r:embed="rId10"/>
          <a:srcRect b="10866"/>
          <a:stretch/>
        </p:blipFill>
        <p:spPr>
          <a:xfrm>
            <a:off x="271312" y="2979979"/>
            <a:ext cx="1442105" cy="1374258"/>
          </a:xfrm>
          <a:prstGeom prst="rect">
            <a:avLst/>
          </a:prstGeom>
        </p:spPr>
      </p:pic>
      <p:cxnSp>
        <p:nvCxnSpPr>
          <p:cNvPr id="70" name="Conector recto de flecha 69"/>
          <p:cNvCxnSpPr/>
          <p:nvPr/>
        </p:nvCxnSpPr>
        <p:spPr>
          <a:xfrm flipV="1">
            <a:off x="1443403" y="2946704"/>
            <a:ext cx="785963" cy="449877"/>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72" name="Rectángulo 71"/>
          <p:cNvSpPr/>
          <p:nvPr/>
        </p:nvSpPr>
        <p:spPr>
          <a:xfrm>
            <a:off x="271312" y="2259034"/>
            <a:ext cx="1870112" cy="463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Enfermedad </a:t>
            </a:r>
            <a:r>
              <a:rPr lang="es-EC" sz="1600" dirty="0" err="1" smtClean="0"/>
              <a:t>Itai-Itai</a:t>
            </a:r>
            <a:r>
              <a:rPr lang="es-EC" sz="1600" dirty="0" smtClean="0"/>
              <a:t> en Japón</a:t>
            </a:r>
            <a:endParaRPr lang="es-EC" sz="1600" dirty="0"/>
          </a:p>
        </p:txBody>
      </p:sp>
      <p:cxnSp>
        <p:nvCxnSpPr>
          <p:cNvPr id="74" name="Conector recto de flecha 73"/>
          <p:cNvCxnSpPr/>
          <p:nvPr/>
        </p:nvCxnSpPr>
        <p:spPr>
          <a:xfrm flipH="1" flipV="1">
            <a:off x="1052029" y="2722674"/>
            <a:ext cx="3639" cy="421877"/>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76" name="Rectángulo 75"/>
          <p:cNvSpPr/>
          <p:nvPr/>
        </p:nvSpPr>
        <p:spPr>
          <a:xfrm>
            <a:off x="2227759" y="2709180"/>
            <a:ext cx="1870112" cy="463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err="1" smtClean="0"/>
              <a:t>Bioacumulación</a:t>
            </a:r>
            <a:endParaRPr lang="es-EC" sz="1600" dirty="0"/>
          </a:p>
        </p:txBody>
      </p:sp>
      <p:cxnSp>
        <p:nvCxnSpPr>
          <p:cNvPr id="79" name="Conector recto de flecha 78"/>
          <p:cNvCxnSpPr>
            <a:endCxn id="82" idx="1"/>
          </p:cNvCxnSpPr>
          <p:nvPr/>
        </p:nvCxnSpPr>
        <p:spPr>
          <a:xfrm>
            <a:off x="1441796" y="3713598"/>
            <a:ext cx="776716" cy="38511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82" name="Rectángulo 81"/>
          <p:cNvSpPr/>
          <p:nvPr/>
        </p:nvSpPr>
        <p:spPr>
          <a:xfrm>
            <a:off x="2218512" y="3423462"/>
            <a:ext cx="4259830" cy="13504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b="1" dirty="0"/>
              <a:t>OMS</a:t>
            </a:r>
            <a:r>
              <a:rPr lang="es-EC" sz="1600" dirty="0" smtClean="0"/>
              <a:t>: Valor </a:t>
            </a:r>
            <a:r>
              <a:rPr lang="es-EC" sz="1600" dirty="0"/>
              <a:t>límite tolerable 7 </a:t>
            </a:r>
            <a:r>
              <a:rPr lang="es-EC" sz="1600" dirty="0" err="1"/>
              <a:t>μg</a:t>
            </a:r>
            <a:r>
              <a:rPr lang="es-EC" sz="1600" dirty="0"/>
              <a:t>/semana por kg de peso</a:t>
            </a:r>
            <a:r>
              <a:rPr lang="es-EC" sz="1600" dirty="0" smtClean="0"/>
              <a:t>.</a:t>
            </a:r>
          </a:p>
          <a:p>
            <a:pPr algn="ctr"/>
            <a:r>
              <a:rPr lang="es-EC" sz="1600" dirty="0"/>
              <a:t> </a:t>
            </a:r>
            <a:r>
              <a:rPr lang="es-EC" sz="1600" b="1" dirty="0"/>
              <a:t>Autoridad Europea de Seguridad Alimentaria: </a:t>
            </a:r>
            <a:r>
              <a:rPr lang="es-EC" sz="1600" dirty="0" smtClean="0"/>
              <a:t>ingestión </a:t>
            </a:r>
            <a:r>
              <a:rPr lang="es-EC" sz="1600" dirty="0"/>
              <a:t>semanal tolerable en los alimentos de</a:t>
            </a:r>
            <a:r>
              <a:rPr lang="el-GR" sz="1600" dirty="0" smtClean="0"/>
              <a:t>2.5 </a:t>
            </a:r>
            <a:r>
              <a:rPr lang="el-GR" sz="1600" dirty="0"/>
              <a:t>μ</a:t>
            </a:r>
            <a:r>
              <a:rPr lang="es-EC" sz="1600" dirty="0"/>
              <a:t>g por kg de peso corporal.</a:t>
            </a:r>
          </a:p>
        </p:txBody>
      </p:sp>
      <p:cxnSp>
        <p:nvCxnSpPr>
          <p:cNvPr id="84" name="Conector recto de flecha 83"/>
          <p:cNvCxnSpPr/>
          <p:nvPr/>
        </p:nvCxnSpPr>
        <p:spPr>
          <a:xfrm>
            <a:off x="4103209" y="2941000"/>
            <a:ext cx="522886"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86" name="Rectángulo 85"/>
          <p:cNvSpPr/>
          <p:nvPr/>
        </p:nvSpPr>
        <p:spPr>
          <a:xfrm>
            <a:off x="4663934" y="2720101"/>
            <a:ext cx="2610638" cy="463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Daños graves a órganos vitales, Cáncer</a:t>
            </a:r>
            <a:endParaRPr lang="es-EC" sz="1600" dirty="0"/>
          </a:p>
        </p:txBody>
      </p:sp>
      <p:cxnSp>
        <p:nvCxnSpPr>
          <p:cNvPr id="87" name="Conector recto de flecha 86"/>
          <p:cNvCxnSpPr/>
          <p:nvPr/>
        </p:nvCxnSpPr>
        <p:spPr>
          <a:xfrm>
            <a:off x="833089" y="4259537"/>
            <a:ext cx="17001" cy="51442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90" name="Rectángulo 89"/>
          <p:cNvSpPr/>
          <p:nvPr/>
        </p:nvSpPr>
        <p:spPr>
          <a:xfrm>
            <a:off x="80452" y="4773959"/>
            <a:ext cx="1667356" cy="463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Estados de oxidación: +1, </a:t>
            </a:r>
            <a:r>
              <a:rPr lang="es-EC" sz="1600" b="1" dirty="0" smtClean="0"/>
              <a:t>+2</a:t>
            </a:r>
            <a:endParaRPr lang="es-EC" sz="1600" b="1" dirty="0"/>
          </a:p>
        </p:txBody>
      </p:sp>
      <p:cxnSp>
        <p:nvCxnSpPr>
          <p:cNvPr id="91" name="Conector recto de flecha 90"/>
          <p:cNvCxnSpPr/>
          <p:nvPr/>
        </p:nvCxnSpPr>
        <p:spPr>
          <a:xfrm>
            <a:off x="1366039" y="4151443"/>
            <a:ext cx="1171249" cy="103611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98" name="Rectángulo 97"/>
          <p:cNvSpPr/>
          <p:nvPr/>
        </p:nvSpPr>
        <p:spPr>
          <a:xfrm>
            <a:off x="1898283" y="5211212"/>
            <a:ext cx="1870112" cy="9422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Por afinidad química asociado a: Zn, Pb, Cu, óxidos, sulfuros</a:t>
            </a:r>
            <a:endParaRPr lang="es-EC" sz="1600" dirty="0"/>
          </a:p>
        </p:txBody>
      </p:sp>
      <p:sp>
        <p:nvSpPr>
          <p:cNvPr id="100" name="Rectángulo 99"/>
          <p:cNvSpPr/>
          <p:nvPr/>
        </p:nvSpPr>
        <p:spPr>
          <a:xfrm>
            <a:off x="47806" y="6385551"/>
            <a:ext cx="3283784" cy="338554"/>
          </a:xfrm>
          <a:prstGeom prst="rect">
            <a:avLst/>
          </a:prstGeom>
        </p:spPr>
        <p:txBody>
          <a:bodyPr wrap="none">
            <a:spAutoFit/>
          </a:bodyPr>
          <a:lstStyle/>
          <a:p>
            <a:r>
              <a:rPr lang="es-EC" sz="1400" dirty="0" err="1" smtClean="0">
                <a:solidFill>
                  <a:srgbClr val="000000"/>
                </a:solidFill>
                <a:latin typeface="Calibri" panose="020F0502020204030204" pitchFamily="34" charset="0"/>
              </a:rPr>
              <a:t>Khan</a:t>
            </a:r>
            <a:r>
              <a:rPr lang="es-EC" sz="1400" dirty="0" smtClean="0">
                <a:solidFill>
                  <a:srgbClr val="000000"/>
                </a:solidFill>
                <a:latin typeface="Calibri" panose="020F0502020204030204" pitchFamily="34" charset="0"/>
              </a:rPr>
              <a:t> </a:t>
            </a:r>
            <a:r>
              <a:rPr lang="es-EC" sz="1400" dirty="0">
                <a:solidFill>
                  <a:srgbClr val="000000"/>
                </a:solidFill>
                <a:latin typeface="Calibri" panose="020F0502020204030204" pitchFamily="34" charset="0"/>
              </a:rPr>
              <a:t>et al (</a:t>
            </a:r>
            <a:r>
              <a:rPr lang="es-EC" sz="1400" dirty="0" smtClean="0">
                <a:solidFill>
                  <a:srgbClr val="000000"/>
                </a:solidFill>
                <a:latin typeface="Calibri" panose="020F0502020204030204" pitchFamily="34" charset="0"/>
              </a:rPr>
              <a:t>2017); </a:t>
            </a:r>
            <a:r>
              <a:rPr lang="es-EC" sz="1400" dirty="0" smtClean="0"/>
              <a:t>Galán &amp; Romero</a:t>
            </a:r>
            <a:r>
              <a:rPr lang="x-none" sz="1400" dirty="0" smtClean="0"/>
              <a:t> (20</a:t>
            </a:r>
            <a:r>
              <a:rPr lang="es-EC" sz="1400" dirty="0" smtClean="0"/>
              <a:t>08</a:t>
            </a:r>
            <a:r>
              <a:rPr lang="x-none" sz="1600" dirty="0" smtClean="0"/>
              <a:t>)</a:t>
            </a:r>
            <a:r>
              <a:rPr lang="es-EC" sz="1600" dirty="0" smtClean="0">
                <a:solidFill>
                  <a:srgbClr val="000000"/>
                </a:solidFill>
                <a:latin typeface="Calibri" panose="020F0502020204030204" pitchFamily="34" charset="0"/>
              </a:rPr>
              <a:t> </a:t>
            </a:r>
            <a:endParaRPr lang="es-EC" sz="1600" dirty="0"/>
          </a:p>
        </p:txBody>
      </p:sp>
    </p:spTree>
    <p:custDataLst>
      <p:tags r:id="rId1"/>
    </p:custDataLst>
    <p:extLst>
      <p:ext uri="{BB962C8B-B14F-4D97-AF65-F5344CB8AC3E}">
        <p14:creationId xmlns:p14="http://schemas.microsoft.com/office/powerpoint/2010/main" val="18923668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C" b="1"/>
              <a:t>VERSIÓN: </a:t>
            </a:r>
            <a:r>
              <a:rPr lang="es-EC"/>
              <a:t>1.0</a:t>
            </a:r>
            <a:endParaRPr lang="es-EC" dirty="0"/>
          </a:p>
        </p:txBody>
      </p:sp>
      <p:pic>
        <p:nvPicPr>
          <p:cNvPr id="6" name="Picture 6" descr="http://ugi.espe.edu.ec/ugi/wp-content/uploads/2014/06/Logo-RP-UFA-ESP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819" y="1213250"/>
            <a:ext cx="4032448" cy="110014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043" y="4694414"/>
            <a:ext cx="1440000" cy="1489655"/>
          </a:xfrm>
          <a:prstGeom prst="rect">
            <a:avLst/>
          </a:prstGeom>
        </p:spPr>
      </p:pic>
      <p:sp>
        <p:nvSpPr>
          <p:cNvPr id="11" name="CuadroTexto 10">
            <a:extLst>
              <a:ext uri="{FF2B5EF4-FFF2-40B4-BE49-F238E27FC236}">
                <a16:creationId xmlns:a16="http://schemas.microsoft.com/office/drawing/2014/main" xmlns="" id="{8BB1349A-7716-4C04-ABE3-88A79326FE8F}"/>
              </a:ext>
            </a:extLst>
          </p:cNvPr>
          <p:cNvSpPr txBox="1"/>
          <p:nvPr/>
        </p:nvSpPr>
        <p:spPr>
          <a:xfrm>
            <a:off x="8245980" y="115910"/>
            <a:ext cx="4464496"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a:solidFill>
                  <a:schemeClr val="tx1"/>
                </a:solidFill>
              </a:rPr>
              <a:t>AGRADECIMIENTOS</a:t>
            </a:r>
          </a:p>
        </p:txBody>
      </p:sp>
      <p:pic>
        <p:nvPicPr>
          <p:cNvPr id="9" name="Picture 4" descr="http://cencinat.espe.edu.ec/wp-content/uploads/2015/02/cropped-cropped-LOGO-CENCINAT-20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43" y="2718777"/>
            <a:ext cx="4608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4">
            <a:extLst>
              <a:ext uri="{FF2B5EF4-FFF2-40B4-BE49-F238E27FC236}">
                <a16:creationId xmlns:a16="http://schemas.microsoft.com/office/drawing/2014/main" xmlns="" id="{9E7409A5-4A62-4480-83FF-A1E9F7964AFA}"/>
              </a:ext>
            </a:extLst>
          </p:cNvPr>
          <p:cNvSpPr/>
          <p:nvPr/>
        </p:nvSpPr>
        <p:spPr>
          <a:xfrm>
            <a:off x="4562678" y="764024"/>
            <a:ext cx="5915550" cy="6093976"/>
          </a:xfrm>
          <a:prstGeom prst="rect">
            <a:avLst/>
          </a:prstGeom>
        </p:spPr>
        <p:txBody>
          <a:bodyPr wrap="square">
            <a:spAutoFit/>
          </a:bodyPr>
          <a:lstStyle/>
          <a:p>
            <a:pPr algn="ctr"/>
            <a:r>
              <a:rPr lang="es-EC" sz="1300" b="1" dirty="0">
                <a:solidFill>
                  <a:srgbClr val="000000"/>
                </a:solidFill>
                <a:latin typeface="Arial"/>
                <a:cs typeface="Times" panose="02020603050405020304" pitchFamily="18" charset="0"/>
              </a:rPr>
              <a:t>Colaboradores científicos</a:t>
            </a:r>
            <a:r>
              <a:rPr lang="es-EC" sz="1300" dirty="0">
                <a:solidFill>
                  <a:srgbClr val="000000"/>
                </a:solidFill>
                <a:latin typeface="Arial"/>
                <a:cs typeface="Times" panose="02020603050405020304" pitchFamily="18" charset="0"/>
              </a:rPr>
              <a:t>: </a:t>
            </a:r>
          </a:p>
          <a:p>
            <a:pPr algn="ctr"/>
            <a:endParaRPr lang="es-EC" sz="1300" dirty="0">
              <a:solidFill>
                <a:srgbClr val="000000"/>
              </a:solidFill>
              <a:latin typeface="Arial"/>
              <a:cs typeface="Times" panose="02020603050405020304" pitchFamily="18" charset="0"/>
            </a:endParaRPr>
          </a:p>
          <a:p>
            <a:pPr algn="ctr"/>
            <a:r>
              <a:rPr lang="es-EC" sz="1300" dirty="0" smtClean="0">
                <a:solidFill>
                  <a:srgbClr val="000000"/>
                </a:solidFill>
                <a:latin typeface="Arial"/>
                <a:cs typeface="Times" panose="02020603050405020304" pitchFamily="18" charset="0"/>
              </a:rPr>
              <a:t>Luis </a:t>
            </a:r>
            <a:r>
              <a:rPr lang="es-EC" sz="1300" dirty="0" err="1" smtClean="0">
                <a:solidFill>
                  <a:srgbClr val="000000"/>
                </a:solidFill>
                <a:latin typeface="Arial"/>
                <a:cs typeface="Times" panose="02020603050405020304" pitchFamily="18" charset="0"/>
              </a:rPr>
              <a:t>Cumbal</a:t>
            </a:r>
            <a:r>
              <a:rPr lang="es-EC" sz="1300" dirty="0" smtClean="0">
                <a:solidFill>
                  <a:srgbClr val="000000"/>
                </a:solidFill>
                <a:latin typeface="Arial"/>
                <a:cs typeface="Times" panose="02020603050405020304" pitchFamily="18" charset="0"/>
              </a:rPr>
              <a:t>, </a:t>
            </a:r>
            <a:r>
              <a:rPr lang="es-EC" sz="1300" dirty="0" err="1">
                <a:solidFill>
                  <a:srgbClr val="000000"/>
                </a:solidFill>
                <a:latin typeface="Arial"/>
                <a:cs typeface="Times" panose="02020603050405020304" pitchFamily="18" charset="0"/>
              </a:rPr>
              <a:t>Ph.D</a:t>
            </a:r>
            <a:r>
              <a:rPr lang="es-EC" sz="1300" dirty="0">
                <a:solidFill>
                  <a:srgbClr val="000000"/>
                </a:solidFill>
                <a:latin typeface="Arial"/>
                <a:cs typeface="Times" panose="02020603050405020304" pitchFamily="18" charset="0"/>
              </a:rPr>
              <a:t>. </a:t>
            </a:r>
          </a:p>
          <a:p>
            <a:pPr algn="ctr"/>
            <a:r>
              <a:rPr lang="es-EC" sz="1300" dirty="0" smtClean="0">
                <a:solidFill>
                  <a:srgbClr val="000000"/>
                </a:solidFill>
                <a:latin typeface="Arial"/>
                <a:cs typeface="Times" panose="02020603050405020304" pitchFamily="18" charset="0"/>
              </a:rPr>
              <a:t>Director Centro de </a:t>
            </a:r>
            <a:r>
              <a:rPr lang="es-EC" sz="1300" dirty="0" err="1" smtClean="0">
                <a:solidFill>
                  <a:srgbClr val="000000"/>
                </a:solidFill>
                <a:latin typeface="Arial"/>
                <a:cs typeface="Times" panose="02020603050405020304" pitchFamily="18" charset="0"/>
              </a:rPr>
              <a:t>Nanociencia</a:t>
            </a:r>
            <a:r>
              <a:rPr lang="es-EC" sz="1300" dirty="0" smtClean="0">
                <a:solidFill>
                  <a:srgbClr val="000000"/>
                </a:solidFill>
                <a:latin typeface="Arial"/>
                <a:cs typeface="Times" panose="02020603050405020304" pitchFamily="18" charset="0"/>
              </a:rPr>
              <a:t> y Nanotecnología -  ESPE</a:t>
            </a:r>
            <a:endParaRPr lang="es-EC" sz="1300" dirty="0">
              <a:solidFill>
                <a:srgbClr val="000000"/>
              </a:solidFill>
              <a:latin typeface="Arial"/>
              <a:cs typeface="Times" panose="02020603050405020304" pitchFamily="18" charset="0"/>
            </a:endParaRPr>
          </a:p>
          <a:p>
            <a:pPr algn="ctr"/>
            <a:endParaRPr lang="es-EC" sz="1300" dirty="0">
              <a:solidFill>
                <a:srgbClr val="000000"/>
              </a:solidFill>
              <a:latin typeface="Arial"/>
              <a:cs typeface="Times" panose="02020603050405020304" pitchFamily="18" charset="0"/>
            </a:endParaRPr>
          </a:p>
          <a:p>
            <a:pPr algn="ctr"/>
            <a:r>
              <a:rPr lang="es-EC" sz="1300" dirty="0" smtClean="0">
                <a:solidFill>
                  <a:srgbClr val="000000"/>
                </a:solidFill>
                <a:latin typeface="Arial"/>
                <a:cs typeface="Times" panose="02020603050405020304" pitchFamily="18" charset="0"/>
              </a:rPr>
              <a:t>Alexis Debut, </a:t>
            </a:r>
            <a:r>
              <a:rPr lang="es-EC" sz="1300" dirty="0" err="1">
                <a:solidFill>
                  <a:srgbClr val="000000"/>
                </a:solidFill>
                <a:latin typeface="Arial"/>
                <a:cs typeface="Times" panose="02020603050405020304" pitchFamily="18" charset="0"/>
              </a:rPr>
              <a:t>Ph.D</a:t>
            </a:r>
            <a:r>
              <a:rPr lang="es-EC" sz="1300" dirty="0">
                <a:solidFill>
                  <a:srgbClr val="000000"/>
                </a:solidFill>
                <a:latin typeface="Arial"/>
                <a:cs typeface="Times" panose="02020603050405020304" pitchFamily="18" charset="0"/>
              </a:rPr>
              <a:t>. </a:t>
            </a:r>
          </a:p>
          <a:p>
            <a:pPr algn="ctr"/>
            <a:r>
              <a:rPr lang="es-EC" sz="1300" dirty="0" smtClean="0">
                <a:solidFill>
                  <a:srgbClr val="000000"/>
                </a:solidFill>
                <a:latin typeface="Arial"/>
                <a:cs typeface="Times" panose="02020603050405020304" pitchFamily="18" charset="0"/>
              </a:rPr>
              <a:t>Jefe del Laboratorio de Caracterización de </a:t>
            </a:r>
            <a:r>
              <a:rPr lang="es-EC" sz="1300" dirty="0" err="1" smtClean="0">
                <a:solidFill>
                  <a:srgbClr val="000000"/>
                </a:solidFill>
                <a:latin typeface="Arial"/>
                <a:cs typeface="Times" panose="02020603050405020304" pitchFamily="18" charset="0"/>
              </a:rPr>
              <a:t>Nanomateriales</a:t>
            </a:r>
            <a:endParaRPr lang="es-EC" sz="1300" dirty="0" smtClean="0">
              <a:solidFill>
                <a:srgbClr val="000000"/>
              </a:solidFill>
              <a:latin typeface="Arial"/>
              <a:cs typeface="Times" panose="02020603050405020304" pitchFamily="18" charset="0"/>
            </a:endParaRPr>
          </a:p>
          <a:p>
            <a:pPr algn="ctr"/>
            <a:endParaRPr lang="es-EC" sz="1300" dirty="0">
              <a:solidFill>
                <a:srgbClr val="000000"/>
              </a:solidFill>
              <a:latin typeface="Arial"/>
              <a:cs typeface="Times" panose="02020603050405020304" pitchFamily="18" charset="0"/>
            </a:endParaRPr>
          </a:p>
          <a:p>
            <a:pPr algn="ctr"/>
            <a:r>
              <a:rPr lang="es-EC" sz="1300" dirty="0">
                <a:solidFill>
                  <a:srgbClr val="000000"/>
                </a:solidFill>
                <a:latin typeface="Arial"/>
                <a:cs typeface="Times" panose="02020603050405020304" pitchFamily="18" charset="0"/>
              </a:rPr>
              <a:t>Ing. </a:t>
            </a:r>
            <a:r>
              <a:rPr lang="es-EC" sz="1300" dirty="0" smtClean="0">
                <a:solidFill>
                  <a:srgbClr val="000000"/>
                </a:solidFill>
                <a:latin typeface="Arial"/>
                <a:cs typeface="Times" panose="02020603050405020304" pitchFamily="18" charset="0"/>
              </a:rPr>
              <a:t>Carina </a:t>
            </a:r>
            <a:r>
              <a:rPr lang="es-EC" sz="1300" dirty="0" err="1" smtClean="0">
                <a:solidFill>
                  <a:srgbClr val="000000"/>
                </a:solidFill>
                <a:latin typeface="Arial"/>
                <a:cs typeface="Times" panose="02020603050405020304" pitchFamily="18" charset="0"/>
              </a:rPr>
              <a:t>Stael</a:t>
            </a:r>
            <a:endParaRPr lang="es-EC" sz="1300" dirty="0">
              <a:solidFill>
                <a:srgbClr val="000000"/>
              </a:solidFill>
              <a:latin typeface="Arial"/>
              <a:cs typeface="Times" panose="02020603050405020304" pitchFamily="18" charset="0"/>
            </a:endParaRPr>
          </a:p>
          <a:p>
            <a:pPr algn="ctr"/>
            <a:r>
              <a:rPr lang="es-EC" sz="1300" dirty="0" smtClean="0">
                <a:solidFill>
                  <a:srgbClr val="000000"/>
                </a:solidFill>
                <a:latin typeface="Arial"/>
                <a:cs typeface="Times" panose="02020603050405020304" pitchFamily="18" charset="0"/>
              </a:rPr>
              <a:t>Técnico del Laboratorio de Materiales Avanzados</a:t>
            </a:r>
          </a:p>
          <a:p>
            <a:pPr algn="ctr"/>
            <a:endParaRPr lang="es-EC" sz="1300" dirty="0" smtClean="0">
              <a:solidFill>
                <a:srgbClr val="000000"/>
              </a:solidFill>
              <a:latin typeface="Arial"/>
              <a:cs typeface="Times" panose="02020603050405020304" pitchFamily="18" charset="0"/>
            </a:endParaRPr>
          </a:p>
          <a:p>
            <a:pPr algn="ctr"/>
            <a:r>
              <a:rPr lang="es-EC" sz="1300" dirty="0">
                <a:solidFill>
                  <a:srgbClr val="000000"/>
                </a:solidFill>
                <a:latin typeface="Arial"/>
                <a:cs typeface="Times" panose="02020603050405020304" pitchFamily="18" charset="0"/>
              </a:rPr>
              <a:t>Ing. </a:t>
            </a:r>
            <a:r>
              <a:rPr lang="es-EC" sz="1300" dirty="0" smtClean="0">
                <a:solidFill>
                  <a:srgbClr val="000000"/>
                </a:solidFill>
                <a:latin typeface="Arial"/>
                <a:cs typeface="Times" panose="02020603050405020304" pitchFamily="18" charset="0"/>
              </a:rPr>
              <a:t>Karla </a:t>
            </a:r>
            <a:r>
              <a:rPr lang="es-EC" sz="1300" dirty="0" err="1" smtClean="0">
                <a:solidFill>
                  <a:srgbClr val="000000"/>
                </a:solidFill>
                <a:latin typeface="Arial"/>
                <a:cs typeface="Times" panose="02020603050405020304" pitchFamily="18" charset="0"/>
              </a:rPr>
              <a:t>Vizuete</a:t>
            </a:r>
            <a:endParaRPr lang="es-EC" sz="1300" dirty="0">
              <a:solidFill>
                <a:srgbClr val="000000"/>
              </a:solidFill>
              <a:latin typeface="Arial"/>
              <a:cs typeface="Times" panose="02020603050405020304" pitchFamily="18" charset="0"/>
            </a:endParaRPr>
          </a:p>
          <a:p>
            <a:pPr algn="ctr"/>
            <a:r>
              <a:rPr lang="es-EC" sz="1300" dirty="0">
                <a:solidFill>
                  <a:srgbClr val="000000"/>
                </a:solidFill>
                <a:latin typeface="Arial"/>
                <a:cs typeface="Times" panose="02020603050405020304" pitchFamily="18" charset="0"/>
              </a:rPr>
              <a:t>Técnico del Laboratorio de </a:t>
            </a:r>
            <a:r>
              <a:rPr lang="es-EC" sz="1300" dirty="0" smtClean="0">
                <a:solidFill>
                  <a:srgbClr val="000000"/>
                </a:solidFill>
                <a:latin typeface="Arial"/>
                <a:cs typeface="Times" panose="02020603050405020304" pitchFamily="18" charset="0"/>
              </a:rPr>
              <a:t>Caracterización de </a:t>
            </a:r>
            <a:r>
              <a:rPr lang="es-EC" sz="1300" dirty="0" err="1" smtClean="0">
                <a:solidFill>
                  <a:srgbClr val="000000"/>
                </a:solidFill>
                <a:latin typeface="Arial"/>
                <a:cs typeface="Times" panose="02020603050405020304" pitchFamily="18" charset="0"/>
              </a:rPr>
              <a:t>Nanomateriales</a:t>
            </a:r>
            <a:endParaRPr lang="es-EC" sz="1300" dirty="0">
              <a:solidFill>
                <a:srgbClr val="000000"/>
              </a:solidFill>
              <a:latin typeface="Arial"/>
              <a:cs typeface="Times" panose="02020603050405020304" pitchFamily="18" charset="0"/>
            </a:endParaRPr>
          </a:p>
          <a:p>
            <a:pPr algn="ctr"/>
            <a:endParaRPr lang="es-EC" sz="1300" dirty="0">
              <a:solidFill>
                <a:srgbClr val="000000"/>
              </a:solidFill>
              <a:latin typeface="Arial"/>
              <a:cs typeface="Times" panose="02020603050405020304" pitchFamily="18" charset="0"/>
            </a:endParaRPr>
          </a:p>
          <a:p>
            <a:pPr algn="ctr"/>
            <a:r>
              <a:rPr lang="es-EC" sz="1300" dirty="0">
                <a:solidFill>
                  <a:srgbClr val="000000"/>
                </a:solidFill>
                <a:latin typeface="Arial"/>
                <a:cs typeface="Times" panose="02020603050405020304" pitchFamily="18" charset="0"/>
              </a:rPr>
              <a:t>Ing. </a:t>
            </a:r>
            <a:r>
              <a:rPr lang="es-EC" sz="1300" dirty="0" smtClean="0">
                <a:solidFill>
                  <a:srgbClr val="000000"/>
                </a:solidFill>
                <a:latin typeface="Arial"/>
                <a:cs typeface="Times" panose="02020603050405020304" pitchFamily="18" charset="0"/>
              </a:rPr>
              <a:t>David Carchi</a:t>
            </a:r>
            <a:endParaRPr lang="es-EC" sz="1300" dirty="0">
              <a:solidFill>
                <a:srgbClr val="000000"/>
              </a:solidFill>
              <a:latin typeface="Arial"/>
              <a:cs typeface="Times" panose="02020603050405020304" pitchFamily="18" charset="0"/>
            </a:endParaRPr>
          </a:p>
          <a:p>
            <a:pPr algn="ctr"/>
            <a:r>
              <a:rPr lang="es-EC" sz="1300" dirty="0" smtClean="0">
                <a:solidFill>
                  <a:srgbClr val="000000"/>
                </a:solidFill>
                <a:latin typeface="Arial"/>
                <a:cs typeface="Times" panose="02020603050405020304" pitchFamily="18" charset="0"/>
              </a:rPr>
              <a:t>Maestrante CENCINAT-ESPE</a:t>
            </a:r>
          </a:p>
          <a:p>
            <a:pPr algn="ctr"/>
            <a:endParaRPr lang="es-EC" sz="1300" dirty="0">
              <a:solidFill>
                <a:srgbClr val="000000"/>
              </a:solidFill>
              <a:latin typeface="Arial"/>
              <a:cs typeface="Times" panose="02020603050405020304" pitchFamily="18" charset="0"/>
            </a:endParaRPr>
          </a:p>
          <a:p>
            <a:pPr algn="ctr"/>
            <a:r>
              <a:rPr lang="es-EC" sz="1300" dirty="0">
                <a:solidFill>
                  <a:srgbClr val="000000"/>
                </a:solidFill>
                <a:latin typeface="Arial"/>
                <a:cs typeface="Times" panose="02020603050405020304" pitchFamily="18" charset="0"/>
              </a:rPr>
              <a:t>Ing. </a:t>
            </a:r>
            <a:r>
              <a:rPr lang="es-EC" sz="1300" dirty="0" err="1" smtClean="0">
                <a:solidFill>
                  <a:srgbClr val="000000"/>
                </a:solidFill>
                <a:latin typeface="Arial"/>
                <a:cs typeface="Times" panose="02020603050405020304" pitchFamily="18" charset="0"/>
              </a:rPr>
              <a:t>Ambar</a:t>
            </a:r>
            <a:r>
              <a:rPr lang="es-EC" sz="1300" dirty="0" smtClean="0">
                <a:solidFill>
                  <a:srgbClr val="000000"/>
                </a:solidFill>
                <a:latin typeface="Arial"/>
                <a:cs typeface="Times" panose="02020603050405020304" pitchFamily="18" charset="0"/>
              </a:rPr>
              <a:t> Oñate</a:t>
            </a:r>
            <a:endParaRPr lang="es-EC" sz="1300" dirty="0">
              <a:solidFill>
                <a:srgbClr val="000000"/>
              </a:solidFill>
              <a:latin typeface="Arial"/>
              <a:cs typeface="Times" panose="02020603050405020304" pitchFamily="18" charset="0"/>
            </a:endParaRPr>
          </a:p>
          <a:p>
            <a:pPr algn="ctr"/>
            <a:r>
              <a:rPr lang="es-EC" sz="1300" dirty="0" smtClean="0">
                <a:solidFill>
                  <a:srgbClr val="000000"/>
                </a:solidFill>
                <a:latin typeface="Arial"/>
                <a:cs typeface="Times" panose="02020603050405020304" pitchFamily="18" charset="0"/>
              </a:rPr>
              <a:t>CENCINAT- ESPE</a:t>
            </a:r>
            <a:endParaRPr lang="es-EC" sz="1300" dirty="0">
              <a:solidFill>
                <a:srgbClr val="000000"/>
              </a:solidFill>
              <a:latin typeface="Arial"/>
              <a:cs typeface="Times" panose="02020603050405020304" pitchFamily="18" charset="0"/>
            </a:endParaRPr>
          </a:p>
          <a:p>
            <a:pPr algn="ctr"/>
            <a:endParaRPr lang="es-EC" sz="1300" dirty="0">
              <a:solidFill>
                <a:srgbClr val="000000"/>
              </a:solidFill>
              <a:latin typeface="Arial"/>
              <a:cs typeface="Times" panose="02020603050405020304" pitchFamily="18" charset="0"/>
            </a:endParaRPr>
          </a:p>
          <a:p>
            <a:pPr algn="ctr"/>
            <a:r>
              <a:rPr lang="es-EC" sz="1300" dirty="0">
                <a:solidFill>
                  <a:srgbClr val="000000"/>
                </a:solidFill>
                <a:latin typeface="Arial"/>
                <a:cs typeface="Times" panose="02020603050405020304" pitchFamily="18" charset="0"/>
              </a:rPr>
              <a:t>Ing. </a:t>
            </a:r>
            <a:r>
              <a:rPr lang="es-EC" sz="1300" dirty="0" smtClean="0">
                <a:solidFill>
                  <a:srgbClr val="000000"/>
                </a:solidFill>
                <a:latin typeface="Arial"/>
                <a:cs typeface="Times" panose="02020603050405020304" pitchFamily="18" charset="0"/>
              </a:rPr>
              <a:t>Erika </a:t>
            </a:r>
            <a:r>
              <a:rPr lang="es-EC" sz="1300" dirty="0" err="1" smtClean="0">
                <a:solidFill>
                  <a:srgbClr val="000000"/>
                </a:solidFill>
                <a:latin typeface="Arial"/>
                <a:cs typeface="Times" panose="02020603050405020304" pitchFamily="18" charset="0"/>
              </a:rPr>
              <a:t>Llumiquinga</a:t>
            </a:r>
            <a:endParaRPr lang="es-EC" sz="1300" dirty="0">
              <a:solidFill>
                <a:srgbClr val="000000"/>
              </a:solidFill>
              <a:latin typeface="Arial"/>
              <a:cs typeface="Times" panose="02020603050405020304" pitchFamily="18" charset="0"/>
            </a:endParaRPr>
          </a:p>
          <a:p>
            <a:pPr algn="ctr"/>
            <a:r>
              <a:rPr lang="es-EC" sz="1300" dirty="0" smtClean="0">
                <a:solidFill>
                  <a:srgbClr val="000000"/>
                </a:solidFill>
                <a:latin typeface="Arial"/>
                <a:cs typeface="Times" panose="02020603050405020304" pitchFamily="18" charset="0"/>
              </a:rPr>
              <a:t>CENCINAT- ESPE</a:t>
            </a:r>
          </a:p>
          <a:p>
            <a:pPr algn="ctr"/>
            <a:endParaRPr lang="es-EC" sz="1300" dirty="0">
              <a:solidFill>
                <a:srgbClr val="000000"/>
              </a:solidFill>
              <a:latin typeface="Arial"/>
              <a:cs typeface="Times" panose="02020603050405020304" pitchFamily="18" charset="0"/>
            </a:endParaRPr>
          </a:p>
          <a:p>
            <a:pPr algn="ctr"/>
            <a:r>
              <a:rPr lang="es-EC" sz="1300" dirty="0">
                <a:solidFill>
                  <a:srgbClr val="000000"/>
                </a:solidFill>
                <a:latin typeface="Arial"/>
                <a:cs typeface="Times" panose="02020603050405020304" pitchFamily="18" charset="0"/>
              </a:rPr>
              <a:t>Ing. </a:t>
            </a:r>
            <a:r>
              <a:rPr lang="es-EC" sz="1300" dirty="0" err="1" smtClean="0">
                <a:solidFill>
                  <a:srgbClr val="000000"/>
                </a:solidFill>
                <a:latin typeface="Arial"/>
                <a:cs typeface="Times" panose="02020603050405020304" pitchFamily="18" charset="0"/>
              </a:rPr>
              <a:t>Geovanna</a:t>
            </a:r>
            <a:r>
              <a:rPr lang="es-EC" sz="1300" dirty="0" smtClean="0">
                <a:solidFill>
                  <a:srgbClr val="000000"/>
                </a:solidFill>
                <a:latin typeface="Arial"/>
                <a:cs typeface="Times" panose="02020603050405020304" pitchFamily="18" charset="0"/>
              </a:rPr>
              <a:t> Arroyo</a:t>
            </a:r>
            <a:endParaRPr lang="es-EC" sz="1300" dirty="0">
              <a:solidFill>
                <a:srgbClr val="000000"/>
              </a:solidFill>
              <a:latin typeface="Arial"/>
              <a:cs typeface="Times" panose="02020603050405020304" pitchFamily="18" charset="0"/>
            </a:endParaRPr>
          </a:p>
          <a:p>
            <a:pPr algn="ctr"/>
            <a:r>
              <a:rPr lang="es-EC" sz="1300" dirty="0" smtClean="0">
                <a:solidFill>
                  <a:srgbClr val="000000"/>
                </a:solidFill>
                <a:latin typeface="Arial"/>
                <a:cs typeface="Times" panose="02020603050405020304" pitchFamily="18" charset="0"/>
              </a:rPr>
              <a:t>CENCINAT-ESPE</a:t>
            </a:r>
          </a:p>
          <a:p>
            <a:pPr algn="ctr"/>
            <a:endParaRPr lang="es-EC" sz="1300" dirty="0" smtClean="0">
              <a:solidFill>
                <a:srgbClr val="000000"/>
              </a:solidFill>
              <a:latin typeface="Arial"/>
              <a:cs typeface="Times" panose="02020603050405020304" pitchFamily="18" charset="0"/>
            </a:endParaRPr>
          </a:p>
          <a:p>
            <a:pPr algn="ctr"/>
            <a:r>
              <a:rPr lang="es-EC" sz="1300" b="1" dirty="0" smtClean="0">
                <a:solidFill>
                  <a:srgbClr val="000000"/>
                </a:solidFill>
                <a:latin typeface="Arial"/>
                <a:cs typeface="Times" panose="02020603050405020304" pitchFamily="18" charset="0"/>
              </a:rPr>
              <a:t>Familia </a:t>
            </a:r>
            <a:r>
              <a:rPr lang="es-EC" sz="1300" b="1" dirty="0" err="1" smtClean="0">
                <a:solidFill>
                  <a:srgbClr val="000000"/>
                </a:solidFill>
                <a:latin typeface="Arial"/>
                <a:cs typeface="Times" panose="02020603050405020304" pitchFamily="18" charset="0"/>
              </a:rPr>
              <a:t>Minaya</a:t>
            </a:r>
            <a:r>
              <a:rPr lang="es-EC" sz="1300" b="1" dirty="0" smtClean="0">
                <a:solidFill>
                  <a:srgbClr val="000000"/>
                </a:solidFill>
                <a:latin typeface="Arial"/>
                <a:cs typeface="Times" panose="02020603050405020304" pitchFamily="18" charset="0"/>
              </a:rPr>
              <a:t> – Cantón Flavio Alfaro</a:t>
            </a:r>
            <a:endParaRPr lang="es-EC" sz="1300" b="1" dirty="0">
              <a:solidFill>
                <a:srgbClr val="000000"/>
              </a:solidFill>
              <a:latin typeface="Arial"/>
              <a:cs typeface="Times" panose="02020603050405020304" pitchFamily="18" charset="0"/>
            </a:endParaRPr>
          </a:p>
          <a:p>
            <a:pPr algn="ctr"/>
            <a:endParaRPr lang="es-EC" sz="1300" dirty="0">
              <a:solidFill>
                <a:srgbClr val="000000"/>
              </a:solidFill>
              <a:latin typeface="Arial"/>
              <a:cs typeface="Times" panose="02020603050405020304" pitchFamily="18" charset="0"/>
            </a:endParaRPr>
          </a:p>
          <a:p>
            <a:pPr algn="ctr"/>
            <a:endParaRPr lang="es-EC" sz="1300" b="1" dirty="0">
              <a:solidFill>
                <a:srgbClr val="000000"/>
              </a:solidFill>
              <a:latin typeface="Arial"/>
              <a:cs typeface="Times" panose="02020603050405020304" pitchFamily="18" charset="0"/>
            </a:endParaRPr>
          </a:p>
          <a:p>
            <a:pPr algn="ctr"/>
            <a:endParaRPr lang="es-EC" sz="1300" dirty="0">
              <a:solidFill>
                <a:srgbClr val="000000"/>
              </a:solidFill>
              <a:latin typeface="Arial"/>
              <a:cs typeface="Times" panose="02020603050405020304" pitchFamily="18" charset="0"/>
            </a:endParaRPr>
          </a:p>
        </p:txBody>
      </p:sp>
    </p:spTree>
    <p:extLst>
      <p:ext uri="{BB962C8B-B14F-4D97-AF65-F5344CB8AC3E}">
        <p14:creationId xmlns:p14="http://schemas.microsoft.com/office/powerpoint/2010/main" val="1297746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A821A86-CBF4-4C31-A641-996438FAE505}"/>
              </a:ext>
            </a:extLst>
          </p:cNvPr>
          <p:cNvSpPr txBox="1"/>
          <p:nvPr/>
        </p:nvSpPr>
        <p:spPr>
          <a:xfrm>
            <a:off x="9160655" y="125074"/>
            <a:ext cx="345638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INTRODUCCION</a:t>
            </a:r>
            <a:endParaRPr lang="es-EC" sz="2400" dirty="0">
              <a:solidFill>
                <a:schemeClr val="tx1"/>
              </a:solidFill>
            </a:endParaRPr>
          </a:p>
        </p:txBody>
      </p:sp>
      <p:sp>
        <p:nvSpPr>
          <p:cNvPr id="4" name="CuadroTexto 3">
            <a:extLst>
              <a:ext uri="{FF2B5EF4-FFF2-40B4-BE49-F238E27FC236}">
                <a16:creationId xmlns:a16="http://schemas.microsoft.com/office/drawing/2014/main" xmlns="" id="{1A821A86-CBF4-4C31-A641-996438FAE505}"/>
              </a:ext>
            </a:extLst>
          </p:cNvPr>
          <p:cNvSpPr txBox="1"/>
          <p:nvPr/>
        </p:nvSpPr>
        <p:spPr>
          <a:xfrm>
            <a:off x="254387" y="586739"/>
            <a:ext cx="8400215"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Contaminación de suelos cacaoteros por Cadmio (Cd</a:t>
            </a:r>
            <a:r>
              <a:rPr lang="es-EC" baseline="30000" dirty="0" smtClean="0">
                <a:solidFill>
                  <a:schemeClr val="tx1"/>
                </a:solidFill>
              </a:rPr>
              <a:t>2+</a:t>
            </a:r>
            <a:r>
              <a:rPr lang="es-EC" dirty="0" smtClean="0">
                <a:solidFill>
                  <a:schemeClr val="tx1"/>
                </a:solidFill>
              </a:rPr>
              <a:t>)</a:t>
            </a:r>
            <a:endParaRPr lang="es-EC" dirty="0">
              <a:solidFill>
                <a:schemeClr val="tx1"/>
              </a:solidFill>
            </a:endParaRPr>
          </a:p>
        </p:txBody>
      </p:sp>
      <p:pic>
        <p:nvPicPr>
          <p:cNvPr id="2" name="Imagen 1"/>
          <p:cNvPicPr>
            <a:picLocks noChangeAspect="1"/>
          </p:cNvPicPr>
          <p:nvPr/>
        </p:nvPicPr>
        <p:blipFill>
          <a:blip r:embed="rId3"/>
          <a:stretch>
            <a:fillRect/>
          </a:stretch>
        </p:blipFill>
        <p:spPr>
          <a:xfrm>
            <a:off x="5118976" y="1074195"/>
            <a:ext cx="4554802" cy="5013883"/>
          </a:xfrm>
          <a:prstGeom prst="rect">
            <a:avLst/>
          </a:prstGeom>
        </p:spPr>
      </p:pic>
      <p:pic>
        <p:nvPicPr>
          <p:cNvPr id="5" name="Imagen 4"/>
          <p:cNvPicPr>
            <a:picLocks noChangeAspect="1"/>
          </p:cNvPicPr>
          <p:nvPr/>
        </p:nvPicPr>
        <p:blipFill>
          <a:blip r:embed="rId4"/>
          <a:stretch>
            <a:fillRect/>
          </a:stretch>
        </p:blipFill>
        <p:spPr>
          <a:xfrm>
            <a:off x="3644298" y="3746576"/>
            <a:ext cx="1816197" cy="1199503"/>
          </a:xfrm>
          <a:prstGeom prst="rect">
            <a:avLst/>
          </a:prstGeom>
        </p:spPr>
      </p:pic>
      <p:pic>
        <p:nvPicPr>
          <p:cNvPr id="6" name="Imagen 5"/>
          <p:cNvPicPr>
            <a:picLocks noChangeAspect="1"/>
          </p:cNvPicPr>
          <p:nvPr/>
        </p:nvPicPr>
        <p:blipFill>
          <a:blip r:embed="rId5"/>
          <a:stretch>
            <a:fillRect/>
          </a:stretch>
        </p:blipFill>
        <p:spPr>
          <a:xfrm>
            <a:off x="254387" y="1260662"/>
            <a:ext cx="3138802" cy="3035651"/>
          </a:xfrm>
          <a:prstGeom prst="rect">
            <a:avLst/>
          </a:prstGeom>
        </p:spPr>
      </p:pic>
      <p:sp>
        <p:nvSpPr>
          <p:cNvPr id="7" name="Rectángulo 6"/>
          <p:cNvSpPr/>
          <p:nvPr/>
        </p:nvSpPr>
        <p:spPr>
          <a:xfrm>
            <a:off x="2061350" y="2272419"/>
            <a:ext cx="1241661" cy="63928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t>Cadmio</a:t>
            </a:r>
            <a:endParaRPr lang="es-EC" b="1" dirty="0"/>
          </a:p>
        </p:txBody>
      </p:sp>
      <p:cxnSp>
        <p:nvCxnSpPr>
          <p:cNvPr id="8" name="Conector recto de flecha 7"/>
          <p:cNvCxnSpPr/>
          <p:nvPr/>
        </p:nvCxnSpPr>
        <p:spPr>
          <a:xfrm flipV="1">
            <a:off x="3303011" y="1769914"/>
            <a:ext cx="262171" cy="707797"/>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0" name="Rectángulo 9"/>
          <p:cNvSpPr/>
          <p:nvPr/>
        </p:nvSpPr>
        <p:spPr>
          <a:xfrm>
            <a:off x="3650754" y="1418157"/>
            <a:ext cx="1968192" cy="63928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En suelos y granos de cacao &gt; 1 mg/kg</a:t>
            </a:r>
            <a:endParaRPr lang="es-EC" sz="1600" dirty="0"/>
          </a:p>
        </p:txBody>
      </p:sp>
      <p:cxnSp>
        <p:nvCxnSpPr>
          <p:cNvPr id="12" name="Conector recto de flecha 11"/>
          <p:cNvCxnSpPr/>
          <p:nvPr/>
        </p:nvCxnSpPr>
        <p:spPr>
          <a:xfrm flipH="1">
            <a:off x="4584358" y="2053674"/>
            <a:ext cx="1" cy="36673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9" name="Rectángulo 18"/>
          <p:cNvSpPr/>
          <p:nvPr/>
        </p:nvSpPr>
        <p:spPr>
          <a:xfrm>
            <a:off x="3600262" y="2420406"/>
            <a:ext cx="1968192" cy="12805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El Oro, Guayas, Zamora, Los </a:t>
            </a:r>
            <a:r>
              <a:rPr lang="es-EC" sz="1600" dirty="0" err="1" smtClean="0"/>
              <a:t>Rios</a:t>
            </a:r>
            <a:r>
              <a:rPr lang="es-EC" sz="1600" dirty="0" smtClean="0"/>
              <a:t>, </a:t>
            </a:r>
            <a:r>
              <a:rPr lang="es-EC" sz="1600" dirty="0" err="1" smtClean="0"/>
              <a:t>Fco</a:t>
            </a:r>
            <a:r>
              <a:rPr lang="es-EC" sz="1600" dirty="0" smtClean="0"/>
              <a:t>. De Orellana, Esmeraldas, parte tropical de Pichincha</a:t>
            </a:r>
            <a:endParaRPr lang="es-EC" sz="1600" dirty="0"/>
          </a:p>
        </p:txBody>
      </p:sp>
      <p:sp>
        <p:nvSpPr>
          <p:cNvPr id="20" name="Proceso 19"/>
          <p:cNvSpPr/>
          <p:nvPr/>
        </p:nvSpPr>
        <p:spPr>
          <a:xfrm>
            <a:off x="508122" y="4346328"/>
            <a:ext cx="2644121" cy="440794"/>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b="1" dirty="0" smtClean="0"/>
              <a:t>Acuerdo Ministerial 097 (Reforma al TULSMA)</a:t>
            </a:r>
            <a:endParaRPr lang="en-US" sz="1600" b="1" dirty="0"/>
          </a:p>
        </p:txBody>
      </p:sp>
      <p:grpSp>
        <p:nvGrpSpPr>
          <p:cNvPr id="22" name="Grupo 21"/>
          <p:cNvGrpSpPr/>
          <p:nvPr/>
        </p:nvGrpSpPr>
        <p:grpSpPr>
          <a:xfrm>
            <a:off x="368623" y="4937369"/>
            <a:ext cx="2783620" cy="1302190"/>
            <a:chOff x="8473113" y="3154878"/>
            <a:chExt cx="3024566" cy="1523078"/>
          </a:xfrm>
        </p:grpSpPr>
        <p:sp>
          <p:nvSpPr>
            <p:cNvPr id="23" name="Proceso 22"/>
            <p:cNvSpPr/>
            <p:nvPr/>
          </p:nvSpPr>
          <p:spPr>
            <a:xfrm>
              <a:off x="8476803" y="3154878"/>
              <a:ext cx="2848693" cy="354352"/>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Criterios de calidad del suelo</a:t>
              </a:r>
              <a:endParaRPr lang="en-US" sz="1600" dirty="0"/>
            </a:p>
          </p:txBody>
        </p:sp>
        <p:sp>
          <p:nvSpPr>
            <p:cNvPr id="24" name="Proceso 23"/>
            <p:cNvSpPr/>
            <p:nvPr/>
          </p:nvSpPr>
          <p:spPr>
            <a:xfrm>
              <a:off x="8473113" y="3698840"/>
              <a:ext cx="2852383" cy="354352"/>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Límite máximo permisible</a:t>
              </a:r>
              <a:endParaRPr lang="en-US" sz="1600" dirty="0"/>
            </a:p>
          </p:txBody>
        </p:sp>
        <p:sp>
          <p:nvSpPr>
            <p:cNvPr id="25" name="Proceso 24"/>
            <p:cNvSpPr/>
            <p:nvPr/>
          </p:nvSpPr>
          <p:spPr>
            <a:xfrm>
              <a:off x="8752113" y="4323604"/>
              <a:ext cx="1151512" cy="354352"/>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b="1" dirty="0" smtClean="0"/>
                <a:t>Cadmio</a:t>
              </a:r>
              <a:endParaRPr lang="en-US" sz="1600" b="1" dirty="0"/>
            </a:p>
          </p:txBody>
        </p:sp>
        <p:sp>
          <p:nvSpPr>
            <p:cNvPr id="27" name="Proceso 26"/>
            <p:cNvSpPr/>
            <p:nvPr/>
          </p:nvSpPr>
          <p:spPr>
            <a:xfrm>
              <a:off x="10093831" y="4323604"/>
              <a:ext cx="1403848" cy="354352"/>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b="1" dirty="0"/>
                <a:t>0,50 mg/kg</a:t>
              </a:r>
              <a:endParaRPr lang="en-US" sz="1600" b="1" dirty="0"/>
            </a:p>
          </p:txBody>
        </p:sp>
        <p:cxnSp>
          <p:nvCxnSpPr>
            <p:cNvPr id="29" name="Conector angular 28"/>
            <p:cNvCxnSpPr>
              <a:stCxn id="24" idx="1"/>
              <a:endCxn id="25" idx="1"/>
            </p:cNvCxnSpPr>
            <p:nvPr/>
          </p:nvCxnSpPr>
          <p:spPr>
            <a:xfrm rot="10800000" flipH="1" flipV="1">
              <a:off x="8473113" y="3876016"/>
              <a:ext cx="279000" cy="624764"/>
            </a:xfrm>
            <a:prstGeom prst="bentConnector3">
              <a:avLst>
                <a:gd name="adj1" fmla="val -81935"/>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grpSp>
      <p:graphicFrame>
        <p:nvGraphicFramePr>
          <p:cNvPr id="31" name="Diagrama 30"/>
          <p:cNvGraphicFramePr/>
          <p:nvPr>
            <p:extLst>
              <p:ext uri="{D42A27DB-BD31-4B8C-83A1-F6EECF244321}">
                <p14:modId xmlns:p14="http://schemas.microsoft.com/office/powerpoint/2010/main" val="2107880223"/>
              </p:ext>
            </p:extLst>
          </p:nvPr>
        </p:nvGraphicFramePr>
        <p:xfrm>
          <a:off x="8504873" y="1260662"/>
          <a:ext cx="4120309" cy="24998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3" name="Google Shape;2586;p32"/>
          <p:cNvSpPr txBox="1"/>
          <p:nvPr/>
        </p:nvSpPr>
        <p:spPr>
          <a:xfrm>
            <a:off x="9160655" y="1260662"/>
            <a:ext cx="384082" cy="3840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latin typeface="Arial Black" panose="020B0A04020102020204" pitchFamily="34" charset="0"/>
                <a:ea typeface="Fira Sans Extra Condensed SemiBold"/>
                <a:cs typeface="Fira Sans Extra Condensed SemiBold"/>
                <a:sym typeface="Fira Sans Extra Condensed SemiBold"/>
              </a:rPr>
              <a:t>1</a:t>
            </a:r>
            <a:endParaRPr sz="1600" dirty="0">
              <a:latin typeface="Arial Black" panose="020B0A04020102020204" pitchFamily="34" charset="0"/>
              <a:ea typeface="Fira Sans Extra Condensed SemiBold"/>
              <a:cs typeface="Fira Sans Extra Condensed SemiBold"/>
              <a:sym typeface="Fira Sans Extra Condensed SemiBold"/>
            </a:endParaRPr>
          </a:p>
        </p:txBody>
      </p:sp>
      <p:sp>
        <p:nvSpPr>
          <p:cNvPr id="34" name="Google Shape;2586;p32"/>
          <p:cNvSpPr txBox="1"/>
          <p:nvPr/>
        </p:nvSpPr>
        <p:spPr>
          <a:xfrm>
            <a:off x="9160655" y="1773044"/>
            <a:ext cx="384082" cy="3840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smtClean="0">
                <a:latin typeface="Arial Black" panose="020B0A04020102020204" pitchFamily="34" charset="0"/>
                <a:ea typeface="Fira Sans Extra Condensed SemiBold"/>
                <a:cs typeface="Fira Sans Extra Condensed SemiBold"/>
                <a:sym typeface="Fira Sans Extra Condensed SemiBold"/>
              </a:rPr>
              <a:t>2</a:t>
            </a:r>
            <a:endParaRPr sz="1600" dirty="0">
              <a:latin typeface="Arial Black" panose="020B0A04020102020204" pitchFamily="34" charset="0"/>
              <a:ea typeface="Fira Sans Extra Condensed SemiBold"/>
              <a:cs typeface="Fira Sans Extra Condensed SemiBold"/>
              <a:sym typeface="Fira Sans Extra Condensed SemiBold"/>
            </a:endParaRPr>
          </a:p>
        </p:txBody>
      </p:sp>
      <p:sp>
        <p:nvSpPr>
          <p:cNvPr id="35" name="Google Shape;2586;p32"/>
          <p:cNvSpPr txBox="1"/>
          <p:nvPr/>
        </p:nvSpPr>
        <p:spPr>
          <a:xfrm>
            <a:off x="9160655" y="2293775"/>
            <a:ext cx="384082" cy="3840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smtClean="0">
                <a:latin typeface="Arial Black" panose="020B0A04020102020204" pitchFamily="34" charset="0"/>
                <a:ea typeface="Fira Sans Extra Condensed SemiBold"/>
                <a:cs typeface="Fira Sans Extra Condensed SemiBold"/>
                <a:sym typeface="Fira Sans Extra Condensed SemiBold"/>
              </a:rPr>
              <a:t>3</a:t>
            </a:r>
            <a:endParaRPr sz="1600" dirty="0">
              <a:latin typeface="Arial Black" panose="020B0A04020102020204" pitchFamily="34" charset="0"/>
              <a:ea typeface="Fira Sans Extra Condensed SemiBold"/>
              <a:cs typeface="Fira Sans Extra Condensed SemiBold"/>
              <a:sym typeface="Fira Sans Extra Condensed SemiBold"/>
            </a:endParaRPr>
          </a:p>
        </p:txBody>
      </p:sp>
      <p:sp>
        <p:nvSpPr>
          <p:cNvPr id="36" name="Google Shape;2586;p32"/>
          <p:cNvSpPr txBox="1"/>
          <p:nvPr/>
        </p:nvSpPr>
        <p:spPr>
          <a:xfrm>
            <a:off x="9160655" y="2868627"/>
            <a:ext cx="384082" cy="3840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smtClean="0">
                <a:latin typeface="Arial Black" panose="020B0A04020102020204" pitchFamily="34" charset="0"/>
                <a:ea typeface="Fira Sans Extra Condensed SemiBold"/>
                <a:cs typeface="Fira Sans Extra Condensed SemiBold"/>
                <a:sym typeface="Fira Sans Extra Condensed SemiBold"/>
              </a:rPr>
              <a:t>4</a:t>
            </a:r>
            <a:endParaRPr sz="1600" dirty="0">
              <a:latin typeface="Arial Black" panose="020B0A04020102020204" pitchFamily="34" charset="0"/>
              <a:ea typeface="Fira Sans Extra Condensed SemiBold"/>
              <a:cs typeface="Fira Sans Extra Condensed SemiBold"/>
              <a:sym typeface="Fira Sans Extra Condensed SemiBold"/>
            </a:endParaRPr>
          </a:p>
        </p:txBody>
      </p:sp>
      <p:sp>
        <p:nvSpPr>
          <p:cNvPr id="37" name="Google Shape;2586;p32"/>
          <p:cNvSpPr txBox="1"/>
          <p:nvPr/>
        </p:nvSpPr>
        <p:spPr>
          <a:xfrm>
            <a:off x="9160655" y="3362494"/>
            <a:ext cx="384082" cy="3840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smtClean="0">
                <a:latin typeface="Arial Black" panose="020B0A04020102020204" pitchFamily="34" charset="0"/>
                <a:ea typeface="Fira Sans Extra Condensed SemiBold"/>
                <a:cs typeface="Fira Sans Extra Condensed SemiBold"/>
                <a:sym typeface="Fira Sans Extra Condensed SemiBold"/>
              </a:rPr>
              <a:t>5</a:t>
            </a:r>
            <a:endParaRPr sz="1600" dirty="0">
              <a:latin typeface="Arial Black" panose="020B0A04020102020204" pitchFamily="34" charset="0"/>
              <a:ea typeface="Fira Sans Extra Condensed SemiBold"/>
              <a:cs typeface="Fira Sans Extra Condensed SemiBold"/>
              <a:sym typeface="Fira Sans Extra Condensed SemiBold"/>
            </a:endParaRPr>
          </a:p>
        </p:txBody>
      </p:sp>
      <p:sp>
        <p:nvSpPr>
          <p:cNvPr id="38" name="Proceso 37"/>
          <p:cNvSpPr/>
          <p:nvPr/>
        </p:nvSpPr>
        <p:spPr>
          <a:xfrm>
            <a:off x="3366079" y="5165966"/>
            <a:ext cx="1987081" cy="967758"/>
          </a:xfrm>
          <a:prstGeom prst="flowChartProcess">
            <a:avLst/>
          </a:prstGeom>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smtClean="0"/>
              <a:t>UE: </a:t>
            </a:r>
            <a:r>
              <a:rPr lang="en-US" sz="1600" dirty="0" smtClean="0"/>
              <a:t>0,8 mg/kg de </a:t>
            </a:r>
            <a:r>
              <a:rPr lang="en-US" sz="1600" dirty="0" err="1" smtClean="0"/>
              <a:t>cadmio</a:t>
            </a:r>
            <a:r>
              <a:rPr lang="en-US" sz="1600" dirty="0" smtClean="0"/>
              <a:t> en </a:t>
            </a:r>
            <a:r>
              <a:rPr lang="en-US" sz="1600" dirty="0" err="1" smtClean="0"/>
              <a:t>productos</a:t>
            </a:r>
            <a:r>
              <a:rPr lang="en-US" sz="1600" dirty="0" smtClean="0"/>
              <a:t> de chocolate y cacao</a:t>
            </a:r>
            <a:endParaRPr lang="en-US" sz="1600" b="1" dirty="0"/>
          </a:p>
        </p:txBody>
      </p:sp>
      <p:grpSp>
        <p:nvGrpSpPr>
          <p:cNvPr id="39" name="Grupo 38"/>
          <p:cNvGrpSpPr/>
          <p:nvPr/>
        </p:nvGrpSpPr>
        <p:grpSpPr>
          <a:xfrm>
            <a:off x="9482200" y="3960456"/>
            <a:ext cx="2125199" cy="1976144"/>
            <a:chOff x="5166693" y="3896475"/>
            <a:chExt cx="2125199" cy="1683455"/>
          </a:xfrm>
        </p:grpSpPr>
        <p:sp>
          <p:nvSpPr>
            <p:cNvPr id="40" name="Rectángulo 39"/>
            <p:cNvSpPr/>
            <p:nvPr/>
          </p:nvSpPr>
          <p:spPr>
            <a:xfrm>
              <a:off x="5166693" y="3896475"/>
              <a:ext cx="2125199" cy="407794"/>
            </a:xfrm>
            <a:prstGeom prst="rect">
              <a:avLst/>
            </a:prstGeom>
            <a:ln>
              <a:solidFill>
                <a:schemeClr val="accent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600" dirty="0" smtClean="0">
                  <a:sym typeface="Symbol" panose="05050102010706020507" pitchFamily="18" charset="2"/>
                </a:rPr>
                <a:t>Biodisponibilidad de cadmio </a:t>
              </a:r>
              <a:endParaRPr lang="en-US" sz="1600" dirty="0"/>
            </a:p>
          </p:txBody>
        </p:sp>
        <p:sp>
          <p:nvSpPr>
            <p:cNvPr id="41" name="Rectángulo 40"/>
            <p:cNvSpPr/>
            <p:nvPr/>
          </p:nvSpPr>
          <p:spPr>
            <a:xfrm>
              <a:off x="5239352" y="4768525"/>
              <a:ext cx="2010263" cy="81140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err="1" smtClean="0"/>
                <a:t>Concentración</a:t>
              </a:r>
              <a:r>
                <a:rPr lang="en-US" sz="1200" dirty="0" smtClean="0"/>
                <a:t> de Cd</a:t>
              </a:r>
            </a:p>
            <a:p>
              <a:pPr algn="ctr"/>
              <a:r>
                <a:rPr lang="en-US" sz="1200" dirty="0" smtClean="0"/>
                <a:t>pH</a:t>
              </a:r>
            </a:p>
            <a:p>
              <a:pPr algn="ctr"/>
              <a:r>
                <a:rPr lang="en-US" sz="1200" dirty="0" err="1" smtClean="0"/>
                <a:t>Materia</a:t>
              </a:r>
              <a:r>
                <a:rPr lang="en-US" sz="1200" dirty="0" smtClean="0"/>
                <a:t> </a:t>
              </a:r>
              <a:r>
                <a:rPr lang="en-US" sz="1200" dirty="0" err="1" smtClean="0"/>
                <a:t>Orgánica</a:t>
              </a:r>
              <a:endParaRPr lang="en-US" sz="1200" dirty="0" smtClean="0"/>
            </a:p>
            <a:p>
              <a:pPr algn="ctr"/>
              <a:r>
                <a:rPr lang="en-US" sz="1200" dirty="0" smtClean="0"/>
                <a:t>CIC</a:t>
              </a:r>
            </a:p>
            <a:p>
              <a:pPr algn="ctr"/>
              <a:r>
                <a:rPr lang="en-US" sz="1200" dirty="0" err="1" smtClean="0"/>
                <a:t>Textura</a:t>
              </a:r>
              <a:r>
                <a:rPr lang="en-US" sz="1200" dirty="0" smtClean="0"/>
                <a:t> del </a:t>
              </a:r>
              <a:r>
                <a:rPr lang="en-US" sz="1200" dirty="0" err="1" smtClean="0"/>
                <a:t>suelo</a:t>
              </a:r>
              <a:endParaRPr lang="en-US" sz="1200" dirty="0"/>
            </a:p>
          </p:txBody>
        </p:sp>
        <p:cxnSp>
          <p:nvCxnSpPr>
            <p:cNvPr id="44" name="Conector recto de flecha 43"/>
            <p:cNvCxnSpPr/>
            <p:nvPr/>
          </p:nvCxnSpPr>
          <p:spPr>
            <a:xfrm flipH="1">
              <a:off x="6251495" y="4314683"/>
              <a:ext cx="1" cy="41401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grpSp>
      <p:sp>
        <p:nvSpPr>
          <p:cNvPr id="50" name="CuadroTexto 49"/>
          <p:cNvSpPr txBox="1"/>
          <p:nvPr/>
        </p:nvSpPr>
        <p:spPr>
          <a:xfrm>
            <a:off x="10573459" y="4459372"/>
            <a:ext cx="1149993" cy="276999"/>
          </a:xfrm>
          <a:prstGeom prst="rect">
            <a:avLst/>
          </a:prstGeom>
          <a:noFill/>
        </p:spPr>
        <p:txBody>
          <a:bodyPr wrap="square" rtlCol="0">
            <a:spAutoFit/>
          </a:bodyPr>
          <a:lstStyle/>
          <a:p>
            <a:r>
              <a:rPr lang="es-EC" sz="1200" dirty="0" smtClean="0"/>
              <a:t>depende de </a:t>
            </a:r>
            <a:endParaRPr lang="es-EC" sz="1200" dirty="0"/>
          </a:p>
        </p:txBody>
      </p:sp>
      <p:sp>
        <p:nvSpPr>
          <p:cNvPr id="51" name="Rectángulo 50"/>
          <p:cNvSpPr/>
          <p:nvPr/>
        </p:nvSpPr>
        <p:spPr>
          <a:xfrm>
            <a:off x="47806" y="6385551"/>
            <a:ext cx="2968954" cy="338554"/>
          </a:xfrm>
          <a:prstGeom prst="rect">
            <a:avLst/>
          </a:prstGeom>
        </p:spPr>
        <p:txBody>
          <a:bodyPr wrap="none">
            <a:spAutoFit/>
          </a:bodyPr>
          <a:lstStyle/>
          <a:p>
            <a:r>
              <a:rPr lang="es-EC" sz="1400" dirty="0" err="1" smtClean="0">
                <a:solidFill>
                  <a:srgbClr val="000000"/>
                </a:solidFill>
                <a:latin typeface="Calibri" panose="020F0502020204030204" pitchFamily="34" charset="0"/>
              </a:rPr>
              <a:t>Marchive</a:t>
            </a:r>
            <a:r>
              <a:rPr lang="es-EC" sz="1400" dirty="0" smtClean="0">
                <a:solidFill>
                  <a:srgbClr val="000000"/>
                </a:solidFill>
                <a:latin typeface="Calibri" panose="020F0502020204030204" pitchFamily="34" charset="0"/>
              </a:rPr>
              <a:t> et </a:t>
            </a:r>
            <a:r>
              <a:rPr lang="es-EC" sz="1400" dirty="0">
                <a:solidFill>
                  <a:srgbClr val="000000"/>
                </a:solidFill>
                <a:latin typeface="Calibri" panose="020F0502020204030204" pitchFamily="34" charset="0"/>
              </a:rPr>
              <a:t>al (</a:t>
            </a:r>
            <a:r>
              <a:rPr lang="es-EC" sz="1400" dirty="0" smtClean="0">
                <a:solidFill>
                  <a:srgbClr val="000000"/>
                </a:solidFill>
                <a:latin typeface="Calibri" panose="020F0502020204030204" pitchFamily="34" charset="0"/>
              </a:rPr>
              <a:t>2021); </a:t>
            </a:r>
            <a:r>
              <a:rPr lang="es-EC" sz="1400" dirty="0" err="1" smtClean="0"/>
              <a:t>Alloway</a:t>
            </a:r>
            <a:r>
              <a:rPr lang="es-EC" sz="1400" dirty="0" smtClean="0"/>
              <a:t> </a:t>
            </a:r>
            <a:r>
              <a:rPr lang="x-none" sz="1400" dirty="0" smtClean="0"/>
              <a:t>(20</a:t>
            </a:r>
            <a:r>
              <a:rPr lang="es-EC" sz="1400" dirty="0" smtClean="0"/>
              <a:t>13</a:t>
            </a:r>
            <a:r>
              <a:rPr lang="x-none" sz="1600" dirty="0" smtClean="0"/>
              <a:t>)</a:t>
            </a:r>
            <a:r>
              <a:rPr lang="es-EC" sz="1600" dirty="0" smtClean="0">
                <a:solidFill>
                  <a:srgbClr val="000000"/>
                </a:solidFill>
                <a:latin typeface="Calibri" panose="020F0502020204030204" pitchFamily="34" charset="0"/>
              </a:rPr>
              <a:t> </a:t>
            </a:r>
            <a:endParaRPr lang="es-EC" sz="1600" dirty="0"/>
          </a:p>
        </p:txBody>
      </p:sp>
    </p:spTree>
    <p:extLst>
      <p:ext uri="{BB962C8B-B14F-4D97-AF65-F5344CB8AC3E}">
        <p14:creationId xmlns:p14="http://schemas.microsoft.com/office/powerpoint/2010/main" val="462611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n 41"/>
          <p:cNvPicPr>
            <a:picLocks noChangeAspect="1"/>
          </p:cNvPicPr>
          <p:nvPr/>
        </p:nvPicPr>
        <p:blipFill rotWithShape="1">
          <a:blip r:embed="rId3"/>
          <a:srcRect t="10210"/>
          <a:stretch/>
        </p:blipFill>
        <p:spPr>
          <a:xfrm>
            <a:off x="7919534" y="2968503"/>
            <a:ext cx="1858865" cy="1055941"/>
          </a:xfrm>
          <a:prstGeom prst="rect">
            <a:avLst/>
          </a:prstGeom>
        </p:spPr>
      </p:pic>
      <p:sp>
        <p:nvSpPr>
          <p:cNvPr id="3" name="CuadroTexto 2">
            <a:extLst>
              <a:ext uri="{FF2B5EF4-FFF2-40B4-BE49-F238E27FC236}">
                <a16:creationId xmlns:a16="http://schemas.microsoft.com/office/drawing/2014/main" xmlns="" id="{1A821A86-CBF4-4C31-A641-996438FAE505}"/>
              </a:ext>
            </a:extLst>
          </p:cNvPr>
          <p:cNvSpPr txBox="1"/>
          <p:nvPr/>
        </p:nvSpPr>
        <p:spPr>
          <a:xfrm>
            <a:off x="9160655" y="125074"/>
            <a:ext cx="345638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INTRODUCCION</a:t>
            </a:r>
            <a:endParaRPr lang="es-EC" sz="2400" dirty="0">
              <a:solidFill>
                <a:schemeClr val="tx1"/>
              </a:solidFill>
            </a:endParaRPr>
          </a:p>
        </p:txBody>
      </p:sp>
      <p:sp>
        <p:nvSpPr>
          <p:cNvPr id="4" name="CuadroTexto 3">
            <a:extLst>
              <a:ext uri="{FF2B5EF4-FFF2-40B4-BE49-F238E27FC236}">
                <a16:creationId xmlns:a16="http://schemas.microsoft.com/office/drawing/2014/main" xmlns="" id="{1A821A86-CBF4-4C31-A641-996438FAE505}"/>
              </a:ext>
            </a:extLst>
          </p:cNvPr>
          <p:cNvSpPr txBox="1"/>
          <p:nvPr/>
        </p:nvSpPr>
        <p:spPr>
          <a:xfrm>
            <a:off x="254387" y="586739"/>
            <a:ext cx="8400215" cy="954107"/>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Síntesis verde de </a:t>
            </a:r>
            <a:r>
              <a:rPr lang="es-EC" dirty="0" err="1" smtClean="0">
                <a:solidFill>
                  <a:schemeClr val="tx1"/>
                </a:solidFill>
              </a:rPr>
              <a:t>Nanopartículas</a:t>
            </a:r>
            <a:r>
              <a:rPr lang="es-EC" dirty="0" smtClean="0">
                <a:solidFill>
                  <a:schemeClr val="tx1"/>
                </a:solidFill>
              </a:rPr>
              <a:t> </a:t>
            </a:r>
            <a:r>
              <a:rPr lang="es-EC" dirty="0" err="1" smtClean="0">
                <a:solidFill>
                  <a:schemeClr val="tx1"/>
                </a:solidFill>
              </a:rPr>
              <a:t>Multicomponente</a:t>
            </a:r>
            <a:r>
              <a:rPr lang="es-EC" dirty="0">
                <a:solidFill>
                  <a:schemeClr val="tx1"/>
                </a:solidFill>
              </a:rPr>
              <a:t> </a:t>
            </a:r>
            <a:r>
              <a:rPr lang="es-EC" dirty="0" smtClean="0">
                <a:solidFill>
                  <a:schemeClr val="tx1"/>
                </a:solidFill>
              </a:rPr>
              <a:t>(</a:t>
            </a:r>
            <a:r>
              <a:rPr lang="es-EC" dirty="0" err="1" smtClean="0">
                <a:solidFill>
                  <a:schemeClr val="tx1"/>
                </a:solidFill>
              </a:rPr>
              <a:t>NPsMC</a:t>
            </a:r>
            <a:r>
              <a:rPr lang="es-EC" dirty="0" smtClean="0">
                <a:solidFill>
                  <a:schemeClr val="tx1"/>
                </a:solidFill>
              </a:rPr>
              <a:t>)</a:t>
            </a:r>
            <a:endParaRPr lang="es-EC" dirty="0">
              <a:solidFill>
                <a:schemeClr val="tx1"/>
              </a:solidFill>
            </a:endParaRPr>
          </a:p>
        </p:txBody>
      </p:sp>
      <p:pic>
        <p:nvPicPr>
          <p:cNvPr id="5" name="Imagen 4"/>
          <p:cNvPicPr/>
          <p:nvPr/>
        </p:nvPicPr>
        <p:blipFill>
          <a:blip r:embed="rId4">
            <a:extLst>
              <a:ext uri="{28A0092B-C50C-407E-A947-70E740481C1C}">
                <a14:useLocalDpi xmlns:a14="http://schemas.microsoft.com/office/drawing/2010/main" val="0"/>
              </a:ext>
            </a:extLst>
          </a:blip>
          <a:srcRect/>
          <a:stretch>
            <a:fillRect/>
          </a:stretch>
        </p:blipFill>
        <p:spPr bwMode="auto">
          <a:xfrm>
            <a:off x="1437518" y="4103632"/>
            <a:ext cx="2714625" cy="2143125"/>
          </a:xfrm>
          <a:prstGeom prst="rect">
            <a:avLst/>
          </a:prstGeom>
          <a:noFill/>
          <a:ln>
            <a:noFill/>
          </a:ln>
        </p:spPr>
      </p:pic>
      <p:sp>
        <p:nvSpPr>
          <p:cNvPr id="15" name="Triángulo isósceles 14"/>
          <p:cNvSpPr/>
          <p:nvPr/>
        </p:nvSpPr>
        <p:spPr>
          <a:xfrm rot="10800000">
            <a:off x="7225936" y="2528047"/>
            <a:ext cx="3687291" cy="2944906"/>
          </a:xfrm>
          <a:prstGeom prst="triangle">
            <a:avLst/>
          </a:prstGeom>
          <a:noFill/>
          <a:ln w="381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redondeado 16"/>
          <p:cNvSpPr/>
          <p:nvPr/>
        </p:nvSpPr>
        <p:spPr>
          <a:xfrm>
            <a:off x="10096527" y="1890981"/>
            <a:ext cx="1351541" cy="953653"/>
          </a:xfrm>
          <a:prstGeom prst="roundRect">
            <a:avLst/>
          </a:prstGeom>
          <a:solidFill>
            <a:schemeClr val="accent6">
              <a:lumMod val="20000"/>
              <a:lumOff val="80000"/>
            </a:schemeClr>
          </a:solidFill>
          <a:ln>
            <a:solidFill>
              <a:schemeClr val="accent6"/>
            </a:solidFill>
          </a:ln>
        </p:spPr>
        <p:txBody>
          <a:bodyPr spcFirstLastPara="1" wrap="square" lIns="91425" tIns="91425" rIns="91425" bIns="91425" anchor="ctr" anchorCtr="0">
            <a:noAutofit/>
          </a:bodyPr>
          <a:lstStyle/>
          <a:p>
            <a:pPr algn="ctr"/>
            <a:r>
              <a:rPr lang="es-MX" sz="1600" dirty="0" smtClean="0"/>
              <a:t>Alta capacidad antioxidante</a:t>
            </a:r>
            <a:endParaRPr lang="es-EC" sz="1600" dirty="0"/>
          </a:p>
        </p:txBody>
      </p:sp>
      <p:sp>
        <p:nvSpPr>
          <p:cNvPr id="18" name="Rectángulo redondeado 17"/>
          <p:cNvSpPr/>
          <p:nvPr/>
        </p:nvSpPr>
        <p:spPr>
          <a:xfrm>
            <a:off x="8405936" y="5227796"/>
            <a:ext cx="1327289" cy="369332"/>
          </a:xfrm>
          <a:prstGeom prst="roundRect">
            <a:avLst/>
          </a:prstGeom>
          <a:solidFill>
            <a:schemeClr val="accent6">
              <a:lumMod val="20000"/>
              <a:lumOff val="80000"/>
            </a:schemeClr>
          </a:solidFill>
          <a:ln>
            <a:solidFill>
              <a:schemeClr val="accent6"/>
            </a:solidFill>
          </a:ln>
        </p:spPr>
        <p:txBody>
          <a:bodyPr spcFirstLastPara="1" wrap="square" lIns="91425" tIns="91425" rIns="91425" bIns="91425" anchor="ctr" anchorCtr="0">
            <a:noAutofit/>
          </a:bodyPr>
          <a:lstStyle/>
          <a:p>
            <a:pPr algn="ctr"/>
            <a:r>
              <a:rPr lang="es-MX" sz="1600" dirty="0" smtClean="0"/>
              <a:t>Estabilizante</a:t>
            </a:r>
            <a:endParaRPr lang="es-EC" sz="1600" dirty="0"/>
          </a:p>
        </p:txBody>
      </p:sp>
      <p:sp>
        <p:nvSpPr>
          <p:cNvPr id="20" name="Rectángulo redondeado 19"/>
          <p:cNvSpPr/>
          <p:nvPr/>
        </p:nvSpPr>
        <p:spPr>
          <a:xfrm>
            <a:off x="6405589" y="1840424"/>
            <a:ext cx="1560686" cy="1083470"/>
          </a:xfrm>
          <a:prstGeom prst="roundRect">
            <a:avLst/>
          </a:prstGeom>
          <a:solidFill>
            <a:schemeClr val="accent6">
              <a:lumMod val="20000"/>
              <a:lumOff val="80000"/>
            </a:schemeClr>
          </a:solidFill>
          <a:ln>
            <a:solidFill>
              <a:schemeClr val="accent6"/>
            </a:solidFill>
          </a:ln>
        </p:spPr>
        <p:txBody>
          <a:bodyPr spcFirstLastPara="1" wrap="square" lIns="91425" tIns="91425" rIns="91425" bIns="91425" anchor="ctr" anchorCtr="0">
            <a:noAutofit/>
          </a:bodyPr>
          <a:lstStyle/>
          <a:p>
            <a:pPr algn="ctr"/>
            <a:r>
              <a:rPr lang="es-MX" sz="1600" dirty="0" smtClean="0"/>
              <a:t>Reduce el uso de reactivos tóxicos como NaBH</a:t>
            </a:r>
            <a:r>
              <a:rPr lang="es-MX" sz="1600" baseline="-25000" dirty="0" smtClean="0"/>
              <a:t>4</a:t>
            </a:r>
            <a:endParaRPr lang="es-EC" sz="1600" dirty="0"/>
          </a:p>
        </p:txBody>
      </p:sp>
      <p:sp>
        <p:nvSpPr>
          <p:cNvPr id="21" name="Google Shape;791;p22"/>
          <p:cNvSpPr/>
          <p:nvPr/>
        </p:nvSpPr>
        <p:spPr>
          <a:xfrm>
            <a:off x="518439" y="1958790"/>
            <a:ext cx="1594150" cy="253979"/>
          </a:xfrm>
          <a:prstGeom prst="roundRect">
            <a:avLst>
              <a:gd name="adj" fmla="val 43704"/>
            </a:avLst>
          </a:prstGeom>
          <a:solidFill>
            <a:schemeClr val="accent4">
              <a:lumMod val="20000"/>
              <a:lumOff val="80000"/>
            </a:schemeClr>
          </a:solid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C" sz="1400" b="1" kern="0" noProof="0" dirty="0" smtClean="0">
                <a:solidFill>
                  <a:srgbClr val="000000"/>
                </a:solidFill>
                <a:latin typeface="Arial"/>
                <a:cs typeface="Arial"/>
                <a:sym typeface="Arial"/>
              </a:rPr>
              <a:t>Nanotecnología</a:t>
            </a:r>
            <a:r>
              <a:rPr kumimoji="0" lang="es-EC" sz="1400" b="1" i="0" u="none" strike="noStrike" kern="0" cap="none" spc="0" normalizeH="0" noProof="0" dirty="0" smtClean="0">
                <a:ln>
                  <a:noFill/>
                </a:ln>
                <a:solidFill>
                  <a:srgbClr val="000000"/>
                </a:solidFill>
                <a:effectLst/>
                <a:uLnTx/>
                <a:uFillTx/>
                <a:latin typeface="Arial"/>
                <a:cs typeface="Arial"/>
                <a:sym typeface="Arial"/>
              </a:rPr>
              <a:t> </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5" name="Google Shape;807;p22"/>
          <p:cNvSpPr/>
          <p:nvPr/>
        </p:nvSpPr>
        <p:spPr>
          <a:xfrm>
            <a:off x="4959558" y="5710139"/>
            <a:ext cx="2485163" cy="653670"/>
          </a:xfrm>
          <a:prstGeom prst="roundRect">
            <a:avLst>
              <a:gd name="adj" fmla="val 20336"/>
            </a:avLst>
          </a:prstGeom>
          <a:solidFill>
            <a:schemeClr val="accent6">
              <a:lumMod val="20000"/>
              <a:lumOff val="80000"/>
            </a:schemeClr>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r>
              <a:rPr lang="es-EC" sz="1600" b="1" dirty="0" err="1" smtClean="0"/>
              <a:t>FeS</a:t>
            </a:r>
            <a:r>
              <a:rPr lang="es-EC" sz="1600" b="1" dirty="0" smtClean="0"/>
              <a:t>: </a:t>
            </a:r>
            <a:r>
              <a:rPr lang="es-EC" sz="1600" dirty="0" smtClean="0"/>
              <a:t>Fuerte afinidad con metales pesados y contaminantes clorados</a:t>
            </a:r>
            <a:endParaRPr lang="es-EC" sz="1600" b="1" dirty="0"/>
          </a:p>
        </p:txBody>
      </p:sp>
      <p:sp>
        <p:nvSpPr>
          <p:cNvPr id="27" name="Google Shape;807;p22"/>
          <p:cNvSpPr/>
          <p:nvPr/>
        </p:nvSpPr>
        <p:spPr>
          <a:xfrm>
            <a:off x="4953459" y="4248028"/>
            <a:ext cx="1724776" cy="397043"/>
          </a:xfrm>
          <a:prstGeom prst="roundRect">
            <a:avLst>
              <a:gd name="adj" fmla="val 20336"/>
            </a:avLst>
          </a:prstGeom>
          <a:solidFill>
            <a:schemeClr val="accent6">
              <a:lumMod val="20000"/>
              <a:lumOff val="80000"/>
            </a:schemeClr>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r>
              <a:rPr lang="es-EC" sz="1600" dirty="0" smtClean="0"/>
              <a:t>Alta reactividad</a:t>
            </a:r>
            <a:endParaRPr lang="es-EC" sz="1600" dirty="0"/>
          </a:p>
        </p:txBody>
      </p:sp>
      <p:sp>
        <p:nvSpPr>
          <p:cNvPr id="28" name="Google Shape;807;p22"/>
          <p:cNvSpPr/>
          <p:nvPr/>
        </p:nvSpPr>
        <p:spPr>
          <a:xfrm>
            <a:off x="3059873" y="2226166"/>
            <a:ext cx="1145181" cy="360758"/>
          </a:xfrm>
          <a:prstGeom prst="roundRect">
            <a:avLst>
              <a:gd name="adj" fmla="val 20336"/>
            </a:avLst>
          </a:prstGeom>
          <a:solidFill>
            <a:schemeClr val="accent6">
              <a:lumMod val="20000"/>
              <a:lumOff val="80000"/>
            </a:schemeClr>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r>
              <a:rPr lang="es-EC" sz="1600" dirty="0" smtClean="0"/>
              <a:t>1-100 </a:t>
            </a:r>
            <a:r>
              <a:rPr lang="es-EC" sz="1600" dirty="0" err="1" smtClean="0"/>
              <a:t>nm</a:t>
            </a:r>
            <a:endParaRPr lang="es-EC" sz="1600" dirty="0"/>
          </a:p>
        </p:txBody>
      </p:sp>
      <p:cxnSp>
        <p:nvCxnSpPr>
          <p:cNvPr id="29" name="Google Shape;3935;p43"/>
          <p:cNvCxnSpPr/>
          <p:nvPr/>
        </p:nvCxnSpPr>
        <p:spPr>
          <a:xfrm rot="10800000" flipV="1">
            <a:off x="2356591" y="2458325"/>
            <a:ext cx="560280" cy="170264"/>
          </a:xfrm>
          <a:prstGeom prst="bentConnector3">
            <a:avLst>
              <a:gd name="adj1" fmla="val 50000"/>
            </a:avLst>
          </a:prstGeom>
          <a:noFill/>
          <a:ln w="28575" cap="flat" cmpd="sng">
            <a:solidFill>
              <a:schemeClr val="accent6"/>
            </a:solidFill>
            <a:prstDash val="solid"/>
            <a:round/>
            <a:headEnd type="oval" w="med" len="med"/>
            <a:tailEnd type="oval" w="med" len="med"/>
          </a:ln>
        </p:spPr>
      </p:cxnSp>
      <p:cxnSp>
        <p:nvCxnSpPr>
          <p:cNvPr id="30" name="Google Shape;3935;p43"/>
          <p:cNvCxnSpPr/>
          <p:nvPr/>
        </p:nvCxnSpPr>
        <p:spPr>
          <a:xfrm rot="10800000">
            <a:off x="2342038" y="3079377"/>
            <a:ext cx="686165" cy="128151"/>
          </a:xfrm>
          <a:prstGeom prst="bentConnector3">
            <a:avLst>
              <a:gd name="adj1" fmla="val 50000"/>
            </a:avLst>
          </a:prstGeom>
          <a:noFill/>
          <a:ln w="28575" cap="flat" cmpd="sng">
            <a:solidFill>
              <a:schemeClr val="accent6"/>
            </a:solidFill>
            <a:prstDash val="solid"/>
            <a:round/>
            <a:headEnd type="oval" w="med" len="med"/>
            <a:tailEnd type="oval" w="med" len="med"/>
          </a:ln>
        </p:spPr>
      </p:cxnSp>
      <p:cxnSp>
        <p:nvCxnSpPr>
          <p:cNvPr id="31" name="Google Shape;3935;p43"/>
          <p:cNvCxnSpPr/>
          <p:nvPr/>
        </p:nvCxnSpPr>
        <p:spPr>
          <a:xfrm rot="10800000" flipV="1">
            <a:off x="3713336" y="4951308"/>
            <a:ext cx="1189422" cy="125275"/>
          </a:xfrm>
          <a:prstGeom prst="bentConnector3">
            <a:avLst>
              <a:gd name="adj1" fmla="val 50000"/>
            </a:avLst>
          </a:prstGeom>
          <a:noFill/>
          <a:ln w="28575" cap="flat" cmpd="sng">
            <a:solidFill>
              <a:schemeClr val="accent6"/>
            </a:solidFill>
            <a:prstDash val="solid"/>
            <a:round/>
            <a:headEnd type="oval" w="med" len="med"/>
            <a:tailEnd type="oval" w="med" len="med"/>
          </a:ln>
        </p:spPr>
      </p:cxnSp>
      <p:sp>
        <p:nvSpPr>
          <p:cNvPr id="32" name="Google Shape;807;p22"/>
          <p:cNvSpPr/>
          <p:nvPr/>
        </p:nvSpPr>
        <p:spPr>
          <a:xfrm>
            <a:off x="3108813" y="2642952"/>
            <a:ext cx="2826299" cy="1071322"/>
          </a:xfrm>
          <a:prstGeom prst="roundRect">
            <a:avLst>
              <a:gd name="adj" fmla="val 20336"/>
            </a:avLst>
          </a:prstGeom>
          <a:solidFill>
            <a:schemeClr val="accent6">
              <a:lumMod val="20000"/>
              <a:lumOff val="80000"/>
            </a:schemeClr>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r>
              <a:rPr lang="es-EC" sz="1600" dirty="0" smtClean="0"/>
              <a:t>Ingeniería, medicina, medio ambiente, microbiología, farmacéutica, electrónica, entre otras.</a:t>
            </a:r>
            <a:endParaRPr lang="es-EC" sz="1600" dirty="0"/>
          </a:p>
        </p:txBody>
      </p:sp>
      <p:pic>
        <p:nvPicPr>
          <p:cNvPr id="34" name="Imagen 33"/>
          <p:cNvPicPr>
            <a:picLocks noChangeAspect="1"/>
          </p:cNvPicPr>
          <p:nvPr/>
        </p:nvPicPr>
        <p:blipFill>
          <a:blip r:embed="rId5"/>
          <a:stretch>
            <a:fillRect/>
          </a:stretch>
        </p:blipFill>
        <p:spPr>
          <a:xfrm>
            <a:off x="335520" y="2259841"/>
            <a:ext cx="2006517" cy="1219238"/>
          </a:xfrm>
          <a:prstGeom prst="rect">
            <a:avLst/>
          </a:prstGeom>
        </p:spPr>
      </p:pic>
      <p:sp>
        <p:nvSpPr>
          <p:cNvPr id="35" name="Google Shape;791;p22"/>
          <p:cNvSpPr/>
          <p:nvPr/>
        </p:nvSpPr>
        <p:spPr>
          <a:xfrm>
            <a:off x="1892945" y="3886596"/>
            <a:ext cx="1900030" cy="406829"/>
          </a:xfrm>
          <a:prstGeom prst="roundRect">
            <a:avLst>
              <a:gd name="adj" fmla="val 43704"/>
            </a:avLst>
          </a:prstGeom>
          <a:solidFill>
            <a:schemeClr val="accent4">
              <a:lumMod val="20000"/>
              <a:lumOff val="80000"/>
            </a:schemeClr>
          </a:solid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C" sz="1400" b="1" kern="0" noProof="0" dirty="0" err="1" smtClean="0">
                <a:solidFill>
                  <a:srgbClr val="000000"/>
                </a:solidFill>
                <a:latin typeface="Arial"/>
                <a:cs typeface="Arial"/>
                <a:sym typeface="Arial"/>
              </a:rPr>
              <a:t>NPsMC</a:t>
            </a:r>
            <a:r>
              <a:rPr lang="es-EC" sz="1400" b="1" kern="0" noProof="0" dirty="0" smtClean="0">
                <a:solidFill>
                  <a:srgbClr val="000000"/>
                </a:solidFill>
                <a:latin typeface="Arial"/>
                <a:cs typeface="Arial"/>
                <a:sym typeface="Arial"/>
              </a:rPr>
              <a:t> Fe/</a:t>
            </a:r>
            <a:r>
              <a:rPr lang="es-EC" sz="1400" b="1" kern="0" noProof="0" dirty="0" err="1" smtClean="0">
                <a:solidFill>
                  <a:srgbClr val="000000"/>
                </a:solidFill>
                <a:latin typeface="Arial"/>
                <a:cs typeface="Arial"/>
                <a:sym typeface="Arial"/>
              </a:rPr>
              <a:t>FeS</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36" name="Rectángulo 35"/>
          <p:cNvSpPr/>
          <p:nvPr/>
        </p:nvSpPr>
        <p:spPr>
          <a:xfrm>
            <a:off x="47806" y="6385551"/>
            <a:ext cx="3189206" cy="338554"/>
          </a:xfrm>
          <a:prstGeom prst="rect">
            <a:avLst/>
          </a:prstGeom>
        </p:spPr>
        <p:txBody>
          <a:bodyPr wrap="none">
            <a:spAutoFit/>
          </a:bodyPr>
          <a:lstStyle/>
          <a:p>
            <a:r>
              <a:rPr lang="es-EC" sz="1400" dirty="0" err="1" smtClean="0">
                <a:solidFill>
                  <a:srgbClr val="000000"/>
                </a:solidFill>
                <a:latin typeface="Calibri" panose="020F0502020204030204" pitchFamily="34" charset="0"/>
              </a:rPr>
              <a:t>Llumiquinga</a:t>
            </a:r>
            <a:r>
              <a:rPr lang="es-EC" sz="1400" dirty="0" smtClean="0">
                <a:solidFill>
                  <a:srgbClr val="000000"/>
                </a:solidFill>
                <a:latin typeface="Calibri" panose="020F0502020204030204" pitchFamily="34" charset="0"/>
              </a:rPr>
              <a:t> (2018); </a:t>
            </a:r>
            <a:r>
              <a:rPr lang="es-EC" sz="1400" dirty="0" smtClean="0"/>
              <a:t>Campos et al </a:t>
            </a:r>
            <a:r>
              <a:rPr lang="x-none" sz="1400" dirty="0" smtClean="0"/>
              <a:t>(20</a:t>
            </a:r>
            <a:r>
              <a:rPr lang="es-EC" sz="1400" dirty="0" smtClean="0"/>
              <a:t>19</a:t>
            </a:r>
            <a:r>
              <a:rPr lang="x-none" sz="1600" dirty="0" smtClean="0"/>
              <a:t>)</a:t>
            </a:r>
            <a:r>
              <a:rPr lang="es-EC" sz="1600" dirty="0" smtClean="0">
                <a:solidFill>
                  <a:srgbClr val="000000"/>
                </a:solidFill>
                <a:latin typeface="Calibri" panose="020F0502020204030204" pitchFamily="34" charset="0"/>
              </a:rPr>
              <a:t> </a:t>
            </a:r>
            <a:endParaRPr lang="es-EC" sz="1600" dirty="0"/>
          </a:p>
        </p:txBody>
      </p:sp>
      <p:cxnSp>
        <p:nvCxnSpPr>
          <p:cNvPr id="37" name="Google Shape;3935;p43"/>
          <p:cNvCxnSpPr/>
          <p:nvPr/>
        </p:nvCxnSpPr>
        <p:spPr>
          <a:xfrm rot="10800000" flipV="1">
            <a:off x="3632464" y="4474806"/>
            <a:ext cx="1272507" cy="251989"/>
          </a:xfrm>
          <a:prstGeom prst="bentConnector3">
            <a:avLst>
              <a:gd name="adj1" fmla="val 50000"/>
            </a:avLst>
          </a:prstGeom>
          <a:noFill/>
          <a:ln w="28575" cap="flat" cmpd="sng">
            <a:solidFill>
              <a:schemeClr val="accent6"/>
            </a:solidFill>
            <a:prstDash val="solid"/>
            <a:round/>
            <a:headEnd type="oval" w="med" len="med"/>
            <a:tailEnd type="oval" w="med" len="med"/>
          </a:ln>
        </p:spPr>
      </p:cxnSp>
      <p:sp>
        <p:nvSpPr>
          <p:cNvPr id="38" name="Google Shape;807;p22"/>
          <p:cNvSpPr/>
          <p:nvPr/>
        </p:nvSpPr>
        <p:spPr>
          <a:xfrm>
            <a:off x="4953459" y="4717741"/>
            <a:ext cx="2184935" cy="397043"/>
          </a:xfrm>
          <a:prstGeom prst="roundRect">
            <a:avLst>
              <a:gd name="adj" fmla="val 20336"/>
            </a:avLst>
          </a:prstGeom>
          <a:solidFill>
            <a:schemeClr val="accent6">
              <a:lumMod val="20000"/>
              <a:lumOff val="80000"/>
            </a:schemeClr>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r>
              <a:rPr lang="es-EC" sz="1600" dirty="0" smtClean="0"/>
              <a:t>Extensa área superficial</a:t>
            </a:r>
            <a:endParaRPr lang="es-EC" sz="1600" dirty="0"/>
          </a:p>
        </p:txBody>
      </p:sp>
      <p:sp>
        <p:nvSpPr>
          <p:cNvPr id="39" name="Google Shape;807;p22"/>
          <p:cNvSpPr/>
          <p:nvPr/>
        </p:nvSpPr>
        <p:spPr>
          <a:xfrm>
            <a:off x="4904968" y="5213940"/>
            <a:ext cx="2485163" cy="397043"/>
          </a:xfrm>
          <a:prstGeom prst="roundRect">
            <a:avLst>
              <a:gd name="adj" fmla="val 20336"/>
            </a:avLst>
          </a:prstGeom>
          <a:solidFill>
            <a:schemeClr val="accent6">
              <a:lumMod val="20000"/>
              <a:lumOff val="80000"/>
            </a:schemeClr>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r>
              <a:rPr lang="es-EC" sz="1600" dirty="0" smtClean="0"/>
              <a:t>Alta capacidad </a:t>
            </a:r>
            <a:r>
              <a:rPr lang="es-EC" sz="1600" dirty="0" err="1" smtClean="0"/>
              <a:t>mágnetica</a:t>
            </a:r>
            <a:endParaRPr lang="es-EC" sz="1600" dirty="0"/>
          </a:p>
        </p:txBody>
      </p:sp>
      <p:cxnSp>
        <p:nvCxnSpPr>
          <p:cNvPr id="40" name="Google Shape;3935;p43"/>
          <p:cNvCxnSpPr/>
          <p:nvPr/>
        </p:nvCxnSpPr>
        <p:spPr>
          <a:xfrm rot="10800000" flipV="1">
            <a:off x="3770775" y="5436283"/>
            <a:ext cx="1111849" cy="2765"/>
          </a:xfrm>
          <a:prstGeom prst="bentConnector3">
            <a:avLst>
              <a:gd name="adj1" fmla="val 50000"/>
            </a:avLst>
          </a:prstGeom>
          <a:noFill/>
          <a:ln w="28575" cap="flat" cmpd="sng">
            <a:solidFill>
              <a:schemeClr val="accent6"/>
            </a:solidFill>
            <a:prstDash val="solid"/>
            <a:round/>
            <a:headEnd type="oval" w="med" len="med"/>
            <a:tailEnd type="oval" w="med" len="med"/>
          </a:ln>
        </p:spPr>
      </p:cxnSp>
      <p:cxnSp>
        <p:nvCxnSpPr>
          <p:cNvPr id="41" name="Google Shape;3935;p43"/>
          <p:cNvCxnSpPr>
            <a:stCxn id="25" idx="1"/>
          </p:cNvCxnSpPr>
          <p:nvPr/>
        </p:nvCxnSpPr>
        <p:spPr>
          <a:xfrm rot="10800000">
            <a:off x="3632466" y="5739340"/>
            <a:ext cx="1327093" cy="297635"/>
          </a:xfrm>
          <a:prstGeom prst="bentConnector3">
            <a:avLst>
              <a:gd name="adj1" fmla="val 50000"/>
            </a:avLst>
          </a:prstGeom>
          <a:noFill/>
          <a:ln w="28575" cap="flat" cmpd="sng">
            <a:solidFill>
              <a:schemeClr val="accent6"/>
            </a:solidFill>
            <a:prstDash val="solid"/>
            <a:round/>
            <a:headEnd type="oval" w="med" len="med"/>
            <a:tailEnd type="oval" w="med" len="med"/>
          </a:ln>
        </p:spPr>
      </p:cxnSp>
      <p:sp>
        <p:nvSpPr>
          <p:cNvPr id="26" name="Google Shape;791;p22"/>
          <p:cNvSpPr/>
          <p:nvPr/>
        </p:nvSpPr>
        <p:spPr>
          <a:xfrm>
            <a:off x="4308046" y="2265323"/>
            <a:ext cx="1978714" cy="259036"/>
          </a:xfrm>
          <a:prstGeom prst="roundRect">
            <a:avLst>
              <a:gd name="adj" fmla="val 43704"/>
            </a:avLst>
          </a:prstGeom>
          <a:solidFill>
            <a:schemeClr val="accent4">
              <a:lumMod val="20000"/>
              <a:lumOff val="80000"/>
            </a:schemeClr>
          </a:solid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C" sz="1400" b="1" kern="0" noProof="0" dirty="0" err="1" smtClean="0">
                <a:solidFill>
                  <a:srgbClr val="000000"/>
                </a:solidFill>
                <a:latin typeface="Arial"/>
                <a:cs typeface="Arial"/>
                <a:sym typeface="Arial"/>
              </a:rPr>
              <a:t>Nanoremediación</a:t>
            </a:r>
            <a:r>
              <a:rPr kumimoji="0" lang="es-EC" sz="1400" b="1" i="0" u="none" strike="noStrike" kern="0" cap="none" spc="0" normalizeH="0" noProof="0" dirty="0" smtClean="0">
                <a:ln>
                  <a:noFill/>
                </a:ln>
                <a:solidFill>
                  <a:srgbClr val="000000"/>
                </a:solidFill>
                <a:effectLst/>
                <a:uLnTx/>
                <a:uFillTx/>
                <a:latin typeface="Arial"/>
                <a:cs typeface="Arial"/>
                <a:sym typeface="Arial"/>
              </a:rPr>
              <a:t> </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5614087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0" grpId="0" animBg="1"/>
      <p:bldP spid="21" grpId="0" animBg="1"/>
      <p:bldP spid="25" grpId="0" animBg="1"/>
      <p:bldP spid="27" grpId="0" animBg="1"/>
      <p:bldP spid="28" grpId="0" animBg="1"/>
      <p:bldP spid="32" grpId="0" animBg="1"/>
      <p:bldP spid="35" grpId="0" animBg="1"/>
      <p:bldP spid="38" grpId="0" animBg="1"/>
      <p:bldP spid="39"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A821A86-CBF4-4C31-A641-996438FAE505}"/>
              </a:ext>
            </a:extLst>
          </p:cNvPr>
          <p:cNvSpPr txBox="1"/>
          <p:nvPr/>
        </p:nvSpPr>
        <p:spPr>
          <a:xfrm>
            <a:off x="9160655" y="125074"/>
            <a:ext cx="345638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INTRODUCCION</a:t>
            </a:r>
            <a:endParaRPr lang="es-EC" sz="2400" dirty="0">
              <a:solidFill>
                <a:schemeClr val="tx1"/>
              </a:solidFill>
            </a:endParaRPr>
          </a:p>
        </p:txBody>
      </p:sp>
      <p:sp>
        <p:nvSpPr>
          <p:cNvPr id="4" name="CuadroTexto 3">
            <a:extLst>
              <a:ext uri="{FF2B5EF4-FFF2-40B4-BE49-F238E27FC236}">
                <a16:creationId xmlns:a16="http://schemas.microsoft.com/office/drawing/2014/main" xmlns="" id="{1A821A86-CBF4-4C31-A641-996438FAE505}"/>
              </a:ext>
            </a:extLst>
          </p:cNvPr>
          <p:cNvSpPr txBox="1"/>
          <p:nvPr/>
        </p:nvSpPr>
        <p:spPr>
          <a:xfrm>
            <a:off x="254388" y="586739"/>
            <a:ext cx="5940350"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Flor de Jamaica (</a:t>
            </a:r>
            <a:r>
              <a:rPr lang="es-EC" i="1" dirty="0" err="1" smtClean="0">
                <a:solidFill>
                  <a:schemeClr val="tx1"/>
                </a:solidFill>
              </a:rPr>
              <a:t>Hibiscus</a:t>
            </a:r>
            <a:r>
              <a:rPr lang="es-EC" i="1" dirty="0" smtClean="0">
                <a:solidFill>
                  <a:schemeClr val="tx1"/>
                </a:solidFill>
              </a:rPr>
              <a:t> </a:t>
            </a:r>
            <a:r>
              <a:rPr lang="es-EC" i="1" dirty="0" err="1" smtClean="0">
                <a:solidFill>
                  <a:schemeClr val="tx1"/>
                </a:solidFill>
              </a:rPr>
              <a:t>sabdariffa</a:t>
            </a:r>
            <a:r>
              <a:rPr lang="es-EC" i="1" dirty="0" smtClean="0">
                <a:solidFill>
                  <a:schemeClr val="tx1"/>
                </a:solidFill>
              </a:rPr>
              <a:t>)</a:t>
            </a:r>
            <a:endParaRPr lang="es-EC" dirty="0">
              <a:solidFill>
                <a:schemeClr val="tx1"/>
              </a:solidFill>
            </a:endParaRPr>
          </a:p>
        </p:txBody>
      </p:sp>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2263595" y="1335570"/>
            <a:ext cx="1242695" cy="1821815"/>
          </a:xfrm>
          <a:prstGeom prst="rect">
            <a:avLst/>
          </a:prstGeom>
          <a:noFill/>
          <a:ln>
            <a:noFill/>
          </a:ln>
        </p:spPr>
      </p:pic>
      <p:cxnSp>
        <p:nvCxnSpPr>
          <p:cNvPr id="7" name="Conector recto de flecha 6"/>
          <p:cNvCxnSpPr/>
          <p:nvPr/>
        </p:nvCxnSpPr>
        <p:spPr>
          <a:xfrm flipH="1" flipV="1">
            <a:off x="1440029" y="1916302"/>
            <a:ext cx="521055" cy="88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4" name="Rectángulo 13"/>
          <p:cNvSpPr/>
          <p:nvPr/>
        </p:nvSpPr>
        <p:spPr>
          <a:xfrm>
            <a:off x="3535092" y="1441350"/>
            <a:ext cx="1870112" cy="463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Planta herbácea anual</a:t>
            </a:r>
            <a:endParaRPr lang="es-EC" sz="1600" dirty="0"/>
          </a:p>
        </p:txBody>
      </p:sp>
      <p:sp>
        <p:nvSpPr>
          <p:cNvPr id="15" name="Rectángulo 14"/>
          <p:cNvSpPr/>
          <p:nvPr/>
        </p:nvSpPr>
        <p:spPr>
          <a:xfrm>
            <a:off x="3535092" y="2075894"/>
            <a:ext cx="1870112" cy="463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Familia: </a:t>
            </a:r>
            <a:r>
              <a:rPr lang="es-EC" sz="1600" dirty="0" err="1" smtClean="0"/>
              <a:t>Malvaceae</a:t>
            </a:r>
            <a:endParaRPr lang="es-EC" sz="1600" dirty="0"/>
          </a:p>
        </p:txBody>
      </p:sp>
      <p:sp>
        <p:nvSpPr>
          <p:cNvPr id="16" name="Rectángulo 15"/>
          <p:cNvSpPr/>
          <p:nvPr/>
        </p:nvSpPr>
        <p:spPr>
          <a:xfrm>
            <a:off x="352789" y="2075894"/>
            <a:ext cx="1870112" cy="463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Originaria de </a:t>
            </a:r>
            <a:r>
              <a:rPr lang="es-EC" sz="1600" dirty="0" err="1" smtClean="0"/>
              <a:t>Africa</a:t>
            </a:r>
            <a:r>
              <a:rPr lang="es-EC" sz="1600" dirty="0" smtClean="0"/>
              <a:t> tropical</a:t>
            </a:r>
            <a:endParaRPr lang="es-EC" sz="1600" dirty="0"/>
          </a:p>
        </p:txBody>
      </p:sp>
      <p:sp>
        <p:nvSpPr>
          <p:cNvPr id="17" name="Rectángulo 16"/>
          <p:cNvSpPr/>
          <p:nvPr/>
        </p:nvSpPr>
        <p:spPr>
          <a:xfrm>
            <a:off x="254388" y="1415750"/>
            <a:ext cx="1980405" cy="51582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América Central y del Sur. Sudeste asiático</a:t>
            </a:r>
            <a:endParaRPr lang="es-EC" sz="1600" dirty="0"/>
          </a:p>
        </p:txBody>
      </p:sp>
      <p:sp>
        <p:nvSpPr>
          <p:cNvPr id="18" name="Rectángulo 17"/>
          <p:cNvSpPr/>
          <p:nvPr/>
        </p:nvSpPr>
        <p:spPr>
          <a:xfrm>
            <a:off x="1368708" y="3242030"/>
            <a:ext cx="2959547" cy="7216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Ac. Orgánicos, flavonoides, </a:t>
            </a:r>
            <a:r>
              <a:rPr lang="es-EC" sz="1600" dirty="0" err="1" smtClean="0"/>
              <a:t>polifenoles</a:t>
            </a:r>
            <a:r>
              <a:rPr lang="es-EC" sz="1600" dirty="0" smtClean="0"/>
              <a:t>, saponinas, antocianinas, azúcares</a:t>
            </a:r>
            <a:endParaRPr lang="es-EC" sz="1600" dirty="0"/>
          </a:p>
        </p:txBody>
      </p:sp>
      <p:sp>
        <p:nvSpPr>
          <p:cNvPr id="19" name="Rectángulo 18"/>
          <p:cNvSpPr/>
          <p:nvPr/>
        </p:nvSpPr>
        <p:spPr>
          <a:xfrm>
            <a:off x="47806" y="6385551"/>
            <a:ext cx="4629472" cy="338554"/>
          </a:xfrm>
          <a:prstGeom prst="rect">
            <a:avLst/>
          </a:prstGeom>
        </p:spPr>
        <p:txBody>
          <a:bodyPr wrap="none">
            <a:spAutoFit/>
          </a:bodyPr>
          <a:lstStyle/>
          <a:p>
            <a:r>
              <a:rPr lang="es-EC" sz="1400" dirty="0" smtClean="0">
                <a:solidFill>
                  <a:srgbClr val="000000"/>
                </a:solidFill>
                <a:latin typeface="Calibri" panose="020F0502020204030204" pitchFamily="34" charset="0"/>
              </a:rPr>
              <a:t>Arévalo (2012); </a:t>
            </a:r>
            <a:r>
              <a:rPr lang="es-EC" sz="1400" dirty="0" err="1" smtClean="0"/>
              <a:t>Durst</a:t>
            </a:r>
            <a:r>
              <a:rPr lang="es-EC" sz="1400" dirty="0" smtClean="0"/>
              <a:t> y </a:t>
            </a:r>
            <a:r>
              <a:rPr lang="es-EC" sz="1400" dirty="0" err="1" smtClean="0"/>
              <a:t>Wrolstad</a:t>
            </a:r>
            <a:r>
              <a:rPr lang="es-EC" sz="1400" dirty="0" smtClean="0"/>
              <a:t> </a:t>
            </a:r>
            <a:r>
              <a:rPr lang="x-none" sz="1400" dirty="0" smtClean="0"/>
              <a:t>(20</a:t>
            </a:r>
            <a:r>
              <a:rPr lang="es-EC" sz="1400" dirty="0" smtClean="0"/>
              <a:t>01</a:t>
            </a:r>
            <a:r>
              <a:rPr lang="x-none" sz="1600" dirty="0" smtClean="0"/>
              <a:t>)</a:t>
            </a:r>
            <a:r>
              <a:rPr lang="es-EC" sz="1600" dirty="0" smtClean="0"/>
              <a:t>; Ortiz et al (2011)</a:t>
            </a:r>
            <a:r>
              <a:rPr lang="es-EC" sz="1600" dirty="0" smtClean="0">
                <a:solidFill>
                  <a:srgbClr val="000000"/>
                </a:solidFill>
                <a:latin typeface="Calibri" panose="020F0502020204030204" pitchFamily="34" charset="0"/>
              </a:rPr>
              <a:t> </a:t>
            </a:r>
            <a:endParaRPr lang="es-EC" sz="1600" dirty="0"/>
          </a:p>
        </p:txBody>
      </p:sp>
      <p:cxnSp>
        <p:nvCxnSpPr>
          <p:cNvPr id="20" name="Conector recto de flecha 19"/>
          <p:cNvCxnSpPr/>
          <p:nvPr/>
        </p:nvCxnSpPr>
        <p:spPr>
          <a:xfrm>
            <a:off x="2831480" y="3963658"/>
            <a:ext cx="17001" cy="28748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30" name="Rectángulo 29"/>
          <p:cNvSpPr/>
          <p:nvPr/>
        </p:nvSpPr>
        <p:spPr>
          <a:xfrm>
            <a:off x="2222901" y="4285957"/>
            <a:ext cx="1221091" cy="3531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Reducción</a:t>
            </a:r>
            <a:endParaRPr lang="es-EC" sz="1600" dirty="0"/>
          </a:p>
        </p:txBody>
      </p:sp>
      <p:pic>
        <p:nvPicPr>
          <p:cNvPr id="31" name="Imagen 30"/>
          <p:cNvPicPr>
            <a:picLocks noChangeAspect="1"/>
          </p:cNvPicPr>
          <p:nvPr/>
        </p:nvPicPr>
        <p:blipFill>
          <a:blip r:embed="rId4"/>
          <a:stretch>
            <a:fillRect/>
          </a:stretch>
        </p:blipFill>
        <p:spPr>
          <a:xfrm>
            <a:off x="5881050" y="1500076"/>
            <a:ext cx="1798476" cy="2078916"/>
          </a:xfrm>
          <a:prstGeom prst="rect">
            <a:avLst/>
          </a:prstGeom>
        </p:spPr>
      </p:pic>
      <p:grpSp>
        <p:nvGrpSpPr>
          <p:cNvPr id="32" name="Grupo 31"/>
          <p:cNvGrpSpPr/>
          <p:nvPr/>
        </p:nvGrpSpPr>
        <p:grpSpPr>
          <a:xfrm>
            <a:off x="7779964" y="1673170"/>
            <a:ext cx="4036898" cy="1540013"/>
            <a:chOff x="6710333" y="4079019"/>
            <a:chExt cx="3376028" cy="1540013"/>
          </a:xfrm>
        </p:grpSpPr>
        <p:sp>
          <p:nvSpPr>
            <p:cNvPr id="33" name="Rectángulo 32"/>
            <p:cNvSpPr/>
            <p:nvPr/>
          </p:nvSpPr>
          <p:spPr>
            <a:xfrm>
              <a:off x="6710333" y="4617441"/>
              <a:ext cx="1453918" cy="49717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Antocianinas</a:t>
              </a:r>
              <a:endParaRPr lang="en-US" dirty="0"/>
            </a:p>
          </p:txBody>
        </p:sp>
        <p:sp>
          <p:nvSpPr>
            <p:cNvPr id="34" name="Rectángulo 33"/>
            <p:cNvSpPr/>
            <p:nvPr/>
          </p:nvSpPr>
          <p:spPr>
            <a:xfrm>
              <a:off x="8177967" y="4079019"/>
              <a:ext cx="1908394" cy="462623"/>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Cianidina-3-glucósido</a:t>
              </a:r>
              <a:endParaRPr lang="en-US" dirty="0"/>
            </a:p>
          </p:txBody>
        </p:sp>
        <p:sp>
          <p:nvSpPr>
            <p:cNvPr id="35" name="Rectángulo 34"/>
            <p:cNvSpPr/>
            <p:nvPr/>
          </p:nvSpPr>
          <p:spPr>
            <a:xfrm>
              <a:off x="8164251" y="5157211"/>
              <a:ext cx="1827992" cy="46182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Delfidina-3-glucósido</a:t>
              </a:r>
              <a:endParaRPr lang="en-US" dirty="0"/>
            </a:p>
          </p:txBody>
        </p:sp>
        <p:cxnSp>
          <p:nvCxnSpPr>
            <p:cNvPr id="36" name="Conector angular 35"/>
            <p:cNvCxnSpPr>
              <a:stCxn id="33" idx="2"/>
              <a:endCxn id="35" idx="1"/>
            </p:cNvCxnSpPr>
            <p:nvPr/>
          </p:nvCxnSpPr>
          <p:spPr>
            <a:xfrm rot="16200000" flipH="1">
              <a:off x="7664017" y="4887887"/>
              <a:ext cx="273510" cy="726959"/>
            </a:xfrm>
            <a:prstGeom prst="bentConnector2">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40" name="Conector angular 39"/>
            <p:cNvCxnSpPr>
              <a:stCxn id="33" idx="0"/>
              <a:endCxn id="34" idx="1"/>
            </p:cNvCxnSpPr>
            <p:nvPr/>
          </p:nvCxnSpPr>
          <p:spPr>
            <a:xfrm rot="5400000" flipH="1" flipV="1">
              <a:off x="7654074" y="4093549"/>
              <a:ext cx="307110" cy="740675"/>
            </a:xfrm>
            <a:prstGeom prst="bentConnector2">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grpSp>
      <p:pic>
        <p:nvPicPr>
          <p:cNvPr id="50" name="Imagen 49"/>
          <p:cNvPicPr/>
          <p:nvPr/>
        </p:nvPicPr>
        <p:blipFill>
          <a:blip r:embed="rId5">
            <a:extLst>
              <a:ext uri="{28A0092B-C50C-407E-A947-70E740481C1C}">
                <a14:useLocalDpi xmlns:a14="http://schemas.microsoft.com/office/drawing/2010/main" val="0"/>
              </a:ext>
            </a:extLst>
          </a:blip>
          <a:srcRect/>
          <a:stretch>
            <a:fillRect/>
          </a:stretch>
        </p:blipFill>
        <p:spPr bwMode="auto">
          <a:xfrm>
            <a:off x="4906764" y="3707383"/>
            <a:ext cx="5858594" cy="1863489"/>
          </a:xfrm>
          <a:prstGeom prst="rect">
            <a:avLst/>
          </a:prstGeom>
          <a:noFill/>
          <a:ln>
            <a:noFill/>
          </a:ln>
        </p:spPr>
      </p:pic>
      <p:sp>
        <p:nvSpPr>
          <p:cNvPr id="51" name="Rectángulo 50"/>
          <p:cNvSpPr/>
          <p:nvPr/>
        </p:nvSpPr>
        <p:spPr>
          <a:xfrm>
            <a:off x="7275206" y="5460352"/>
            <a:ext cx="3950812" cy="463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Estructura y sustituyentes de las antocianinas</a:t>
            </a:r>
            <a:endParaRPr lang="es-EC" sz="1600" dirty="0"/>
          </a:p>
        </p:txBody>
      </p:sp>
    </p:spTree>
    <p:extLst>
      <p:ext uri="{BB962C8B-B14F-4D97-AF65-F5344CB8AC3E}">
        <p14:creationId xmlns:p14="http://schemas.microsoft.com/office/powerpoint/2010/main" val="54497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5">
            <a:extLst>
              <a:ext uri="{FF2B5EF4-FFF2-40B4-BE49-F238E27FC236}">
                <a16:creationId xmlns:a16="http://schemas.microsoft.com/office/drawing/2014/main" xmlns="" id="{5AA2B350-FB26-4400-A5BA-41356E4E3E1D}"/>
              </a:ext>
            </a:extLst>
          </p:cNvPr>
          <p:cNvSpPr txBox="1">
            <a:spLocks noChangeArrowheads="1"/>
          </p:cNvSpPr>
          <p:nvPr/>
        </p:nvSpPr>
        <p:spPr bwMode="auto">
          <a:xfrm>
            <a:off x="317792" y="726444"/>
            <a:ext cx="11149905" cy="5570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just" eaLnBrk="1" hangingPunct="1"/>
            <a:r>
              <a:rPr lang="es-MX" b="1" dirty="0">
                <a:latin typeface="+mn-lt"/>
              </a:rPr>
              <a:t>Objetivo </a:t>
            </a:r>
            <a:r>
              <a:rPr lang="es-MX" b="1" dirty="0" smtClean="0">
                <a:latin typeface="+mn-lt"/>
              </a:rPr>
              <a:t>general</a:t>
            </a:r>
          </a:p>
          <a:p>
            <a:pPr marL="0" indent="0" algn="just" eaLnBrk="1" hangingPunct="1"/>
            <a:endParaRPr lang="es-MX" b="1" dirty="0">
              <a:latin typeface="+mn-lt"/>
            </a:endParaRPr>
          </a:p>
          <a:p>
            <a:pPr algn="just" eaLnBrk="1" hangingPunct="1">
              <a:buFont typeface="Arial" panose="020B0604020202020204" pitchFamily="34" charset="0"/>
              <a:buChar char="•"/>
            </a:pPr>
            <a:r>
              <a:rPr lang="es-EC" sz="2000" dirty="0">
                <a:latin typeface="+mn-lt"/>
              </a:rPr>
              <a:t>Estudiar la inmovilización de cadmio presente en suelos cacaoteros, mediante la aplicación de </a:t>
            </a:r>
            <a:r>
              <a:rPr lang="es-EC" sz="2000" dirty="0" err="1">
                <a:latin typeface="+mn-lt"/>
              </a:rPr>
              <a:t>nanopartículas</a:t>
            </a:r>
            <a:r>
              <a:rPr lang="es-EC" sz="2000" dirty="0">
                <a:latin typeface="+mn-lt"/>
              </a:rPr>
              <a:t> </a:t>
            </a:r>
            <a:r>
              <a:rPr lang="es-EC" sz="2000" dirty="0" err="1">
                <a:latin typeface="+mn-lt"/>
              </a:rPr>
              <a:t>multicomponente</a:t>
            </a:r>
            <a:r>
              <a:rPr lang="es-EC" sz="2000" dirty="0">
                <a:latin typeface="+mn-lt"/>
              </a:rPr>
              <a:t> (</a:t>
            </a:r>
            <a:r>
              <a:rPr lang="es-EC" sz="2000" dirty="0" err="1">
                <a:latin typeface="+mn-lt"/>
              </a:rPr>
              <a:t>NPsMC</a:t>
            </a:r>
            <a:r>
              <a:rPr lang="es-EC" sz="2000" dirty="0">
                <a:latin typeface="+mn-lt"/>
              </a:rPr>
              <a:t>) preparadas con síntesis verde, a nivel de </a:t>
            </a:r>
            <a:r>
              <a:rPr lang="es-EC" sz="2000" dirty="0" smtClean="0">
                <a:latin typeface="+mn-lt"/>
              </a:rPr>
              <a:t>laboratorio</a:t>
            </a:r>
            <a:r>
              <a:rPr lang="es-MX" sz="2000" dirty="0" smtClean="0">
                <a:latin typeface="+mn-lt"/>
              </a:rPr>
              <a:t>.</a:t>
            </a:r>
            <a:endParaRPr lang="es-MX" sz="2000" dirty="0">
              <a:latin typeface="+mn-lt"/>
            </a:endParaRPr>
          </a:p>
          <a:p>
            <a:pPr marL="0" indent="0" algn="just" eaLnBrk="1" hangingPunct="1"/>
            <a:endParaRPr lang="es-MX" dirty="0">
              <a:latin typeface="+mn-lt"/>
            </a:endParaRPr>
          </a:p>
          <a:p>
            <a:pPr marL="0" indent="0" algn="just" eaLnBrk="1" hangingPunct="1"/>
            <a:r>
              <a:rPr lang="es-MX" b="1" dirty="0">
                <a:latin typeface="+mn-lt"/>
              </a:rPr>
              <a:t>Objetivos específicos </a:t>
            </a:r>
          </a:p>
          <a:p>
            <a:pPr algn="just">
              <a:buFont typeface="Arial" panose="020B0604020202020204" pitchFamily="34" charset="0"/>
              <a:buChar char="•"/>
            </a:pPr>
            <a:r>
              <a:rPr lang="es-EC" sz="2000" dirty="0">
                <a:latin typeface="+mn-lt"/>
              </a:rPr>
              <a:t>Caracterizar física y químicamente muestras de suelo provenientes de fincas cacaoteras de la provincia de Manabí, con especial atención en la determinación de cadmio</a:t>
            </a:r>
            <a:r>
              <a:rPr lang="es-EC" sz="2000" dirty="0" smtClean="0">
                <a:latin typeface="+mn-lt"/>
              </a:rPr>
              <a:t>.</a:t>
            </a:r>
          </a:p>
          <a:p>
            <a:pPr marL="0" indent="0" algn="just"/>
            <a:endParaRPr lang="es-EC" sz="2000" dirty="0">
              <a:latin typeface="+mn-lt"/>
            </a:endParaRPr>
          </a:p>
          <a:p>
            <a:pPr algn="just">
              <a:buFont typeface="Arial" panose="020B0604020202020204" pitchFamily="34" charset="0"/>
              <a:buChar char="•"/>
            </a:pPr>
            <a:r>
              <a:rPr lang="es-EC" sz="2000" dirty="0">
                <a:latin typeface="+mn-lt"/>
              </a:rPr>
              <a:t>Preparar </a:t>
            </a:r>
            <a:r>
              <a:rPr lang="es-EC" sz="2000" dirty="0" err="1">
                <a:latin typeface="+mn-lt"/>
              </a:rPr>
              <a:t>nanopartículas</a:t>
            </a:r>
            <a:r>
              <a:rPr lang="es-EC" sz="2000" dirty="0">
                <a:latin typeface="+mn-lt"/>
              </a:rPr>
              <a:t> </a:t>
            </a:r>
            <a:r>
              <a:rPr lang="es-EC" sz="2000" dirty="0" err="1">
                <a:latin typeface="+mn-lt"/>
              </a:rPr>
              <a:t>multicomponentes</a:t>
            </a:r>
            <a:r>
              <a:rPr lang="es-EC" sz="2000" dirty="0">
                <a:latin typeface="+mn-lt"/>
              </a:rPr>
              <a:t> mediante síntesis verde</a:t>
            </a:r>
            <a:r>
              <a:rPr lang="es-EC" sz="2000" dirty="0" smtClean="0">
                <a:latin typeface="+mn-lt"/>
              </a:rPr>
              <a:t>.</a:t>
            </a:r>
          </a:p>
          <a:p>
            <a:pPr marL="0" indent="0" algn="just"/>
            <a:endParaRPr lang="es-EC" sz="2000" dirty="0">
              <a:latin typeface="+mn-lt"/>
            </a:endParaRPr>
          </a:p>
          <a:p>
            <a:pPr algn="just">
              <a:buFont typeface="Arial" panose="020B0604020202020204" pitchFamily="34" charset="0"/>
              <a:buChar char="•"/>
            </a:pPr>
            <a:r>
              <a:rPr lang="es-EC" sz="2000" dirty="0">
                <a:latin typeface="+mn-lt"/>
              </a:rPr>
              <a:t>Caracterizar morfológica y químicamente las </a:t>
            </a:r>
            <a:r>
              <a:rPr lang="es-EC" sz="2000" dirty="0" err="1">
                <a:latin typeface="+mn-lt"/>
              </a:rPr>
              <a:t>NPsMC</a:t>
            </a:r>
            <a:r>
              <a:rPr lang="es-EC" sz="2000" dirty="0">
                <a:latin typeface="+mn-lt"/>
              </a:rPr>
              <a:t> mediante microscopia de transmisión óptica</a:t>
            </a:r>
            <a:r>
              <a:rPr lang="es-EC" sz="2000" dirty="0" smtClean="0">
                <a:latin typeface="+mn-lt"/>
              </a:rPr>
              <a:t>.</a:t>
            </a:r>
          </a:p>
          <a:p>
            <a:pPr marL="0" indent="0" algn="just"/>
            <a:endParaRPr lang="es-ES" sz="2000" dirty="0">
              <a:latin typeface="+mn-lt"/>
            </a:endParaRPr>
          </a:p>
          <a:p>
            <a:pPr lvl="0" algn="just">
              <a:buFont typeface="Arial" panose="020B0604020202020204" pitchFamily="34" charset="0"/>
              <a:buChar char="•"/>
            </a:pPr>
            <a:r>
              <a:rPr lang="es-EC" sz="2000" dirty="0">
                <a:latin typeface="+mn-lt"/>
              </a:rPr>
              <a:t>Determinar la capacidad máxima de adsorción del suelo a través de ensayos </a:t>
            </a:r>
            <a:r>
              <a:rPr lang="es-EC" sz="2000" dirty="0" smtClean="0">
                <a:latin typeface="+mn-lt"/>
              </a:rPr>
              <a:t>isotérmicos.</a:t>
            </a:r>
          </a:p>
          <a:p>
            <a:pPr marL="0" lvl="0" indent="0" algn="just"/>
            <a:endParaRPr lang="es-ES" sz="2000" dirty="0">
              <a:latin typeface="+mn-lt"/>
            </a:endParaRPr>
          </a:p>
          <a:p>
            <a:pPr lvl="0" algn="just">
              <a:buFont typeface="Arial" panose="020B0604020202020204" pitchFamily="34" charset="0"/>
              <a:buChar char="•"/>
            </a:pPr>
            <a:r>
              <a:rPr lang="es-EC" sz="2000" dirty="0">
                <a:latin typeface="+mn-lt"/>
              </a:rPr>
              <a:t>Evaluar la inmovilización de Cadmio en muestras de suelo de fincas cacaoteras de Manabí al aplicar </a:t>
            </a:r>
            <a:r>
              <a:rPr lang="es-EC" sz="2000" dirty="0" err="1">
                <a:latin typeface="+mn-lt"/>
              </a:rPr>
              <a:t>NPsMC</a:t>
            </a:r>
            <a:r>
              <a:rPr lang="es-EC" sz="2000" dirty="0">
                <a:latin typeface="+mn-lt"/>
              </a:rPr>
              <a:t>, mediante ensayos en columnas de lecho fijo</a:t>
            </a:r>
            <a:r>
              <a:rPr lang="es-EC" sz="2000" dirty="0"/>
              <a:t>.</a:t>
            </a:r>
            <a:endParaRPr lang="es-MX" sz="2000" dirty="0">
              <a:latin typeface="+mn-lt"/>
            </a:endParaRPr>
          </a:p>
        </p:txBody>
      </p:sp>
      <p:sp>
        <p:nvSpPr>
          <p:cNvPr id="4" name="CuadroTexto 3">
            <a:extLst>
              <a:ext uri="{FF2B5EF4-FFF2-40B4-BE49-F238E27FC236}">
                <a16:creationId xmlns:a16="http://schemas.microsoft.com/office/drawing/2014/main" xmlns="" id="{1A821A86-CBF4-4C31-A641-996438FAE505}"/>
              </a:ext>
            </a:extLst>
          </p:cNvPr>
          <p:cNvSpPr txBox="1"/>
          <p:nvPr/>
        </p:nvSpPr>
        <p:spPr>
          <a:xfrm>
            <a:off x="9469747" y="121589"/>
            <a:ext cx="345638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OBJETIVOS</a:t>
            </a:r>
            <a:endParaRPr lang="es-EC" sz="2400" dirty="0">
              <a:solidFill>
                <a:schemeClr val="tx1"/>
              </a:solidFill>
            </a:endParaRPr>
          </a:p>
        </p:txBody>
      </p:sp>
    </p:spTree>
    <p:extLst>
      <p:ext uri="{BB962C8B-B14F-4D97-AF65-F5344CB8AC3E}">
        <p14:creationId xmlns:p14="http://schemas.microsoft.com/office/powerpoint/2010/main" val="820615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xmlns="" id="{1A821A86-CBF4-4C31-A641-996438FAE505}"/>
              </a:ext>
            </a:extLst>
          </p:cNvPr>
          <p:cNvSpPr txBox="1"/>
          <p:nvPr/>
        </p:nvSpPr>
        <p:spPr>
          <a:xfrm>
            <a:off x="8503831" y="58393"/>
            <a:ext cx="345638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MATERIALES Y METODOS</a:t>
            </a:r>
            <a:endParaRPr lang="es-EC" sz="2400" dirty="0">
              <a:solidFill>
                <a:schemeClr val="tx1"/>
              </a:solidFill>
            </a:endParaRPr>
          </a:p>
        </p:txBody>
      </p:sp>
      <p:sp>
        <p:nvSpPr>
          <p:cNvPr id="8" name="CuadroTexto 7">
            <a:extLst>
              <a:ext uri="{FF2B5EF4-FFF2-40B4-BE49-F238E27FC236}">
                <a16:creationId xmlns:a16="http://schemas.microsoft.com/office/drawing/2014/main" xmlns="" id="{1A821A86-CBF4-4C31-A641-996438FAE505}"/>
              </a:ext>
            </a:extLst>
          </p:cNvPr>
          <p:cNvSpPr txBox="1"/>
          <p:nvPr/>
        </p:nvSpPr>
        <p:spPr>
          <a:xfrm>
            <a:off x="254387" y="586739"/>
            <a:ext cx="7369905"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Caracterización físico-química del suelo</a:t>
            </a:r>
            <a:endParaRPr lang="es-EC" dirty="0">
              <a:solidFill>
                <a:schemeClr val="tx1"/>
              </a:solidFill>
            </a:endParaRPr>
          </a:p>
        </p:txBody>
      </p:sp>
      <p:sp>
        <p:nvSpPr>
          <p:cNvPr id="12" name="íSľïḋè">
            <a:extLst>
              <a:ext uri="{FF2B5EF4-FFF2-40B4-BE49-F238E27FC236}">
                <a16:creationId xmlns:a16="http://schemas.microsoft.com/office/drawing/2014/main" xmlns="" id="{6A20C92C-297E-4597-A1E7-D2CE046E3E04}"/>
              </a:ext>
            </a:extLst>
          </p:cNvPr>
          <p:cNvSpPr txBox="1"/>
          <p:nvPr/>
        </p:nvSpPr>
        <p:spPr bwMode="auto">
          <a:xfrm>
            <a:off x="2485259" y="2928826"/>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b="1" dirty="0" smtClean="0">
                <a:cs typeface="Arial" panose="020B0604020202020204" pitchFamily="34" charset="0"/>
              </a:rPr>
              <a:t>GRANULOMETRIA</a:t>
            </a:r>
          </a:p>
          <a:p>
            <a:pPr algn="ctr" eaLnBrk="1" hangingPunct="1">
              <a:lnSpc>
                <a:spcPct val="100000"/>
              </a:lnSpc>
              <a:spcBef>
                <a:spcPct val="0"/>
              </a:spcBef>
            </a:pPr>
            <a:r>
              <a:rPr lang="es-EC" altLang="zh-CN" sz="1200" b="1" dirty="0" smtClean="0">
                <a:cs typeface="Arial" panose="020B0604020202020204" pitchFamily="34" charset="0"/>
              </a:rPr>
              <a:t>(ASTM D-422</a:t>
            </a:r>
            <a:r>
              <a:rPr lang="es-EC" altLang="zh-CN" b="1" dirty="0" smtClean="0">
                <a:cs typeface="Arial" panose="020B0604020202020204" pitchFamily="34" charset="0"/>
              </a:rPr>
              <a:t>)</a:t>
            </a:r>
            <a:endParaRPr lang="es-EC" altLang="zh-CN" b="1" dirty="0">
              <a:cs typeface="Arial" panose="020B0604020202020204" pitchFamily="34" charset="0"/>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388" y="2564195"/>
            <a:ext cx="1394564" cy="1045923"/>
          </a:xfrm>
          <a:prstGeom prst="rect">
            <a:avLst/>
          </a:prstGeom>
        </p:spPr>
      </p:pic>
      <p:grpSp>
        <p:nvGrpSpPr>
          <p:cNvPr id="30" name="îṥlïḑê"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xmlns="" id="{1DF2F7F1-F626-4229-931A-A324D7B4FD83}"/>
              </a:ext>
            </a:extLst>
          </p:cNvPr>
          <p:cNvGrpSpPr>
            <a:grpSpLocks noChangeAspect="1"/>
          </p:cNvGrpSpPr>
          <p:nvPr/>
        </p:nvGrpSpPr>
        <p:grpSpPr>
          <a:xfrm>
            <a:off x="485061" y="1897366"/>
            <a:ext cx="11208955" cy="4409314"/>
            <a:chOff x="3026436" y="2197834"/>
            <a:chExt cx="8142545" cy="3203067"/>
          </a:xfrm>
        </p:grpSpPr>
        <p:sp>
          <p:nvSpPr>
            <p:cNvPr id="31" name="ïśḷiḑe">
              <a:extLst>
                <a:ext uri="{FF2B5EF4-FFF2-40B4-BE49-F238E27FC236}">
                  <a16:creationId xmlns:a16="http://schemas.microsoft.com/office/drawing/2014/main" xmlns="" id="{146EABF6-C29E-4FA5-8C9B-3D3C786E86DC}"/>
                </a:ext>
              </a:extLst>
            </p:cNvPr>
            <p:cNvSpPr/>
            <p:nvPr/>
          </p:nvSpPr>
          <p:spPr>
            <a:xfrm>
              <a:off x="4744011" y="2197834"/>
              <a:ext cx="918900" cy="738151"/>
            </a:xfrm>
            <a:prstGeom prst="ellipse">
              <a:avLst/>
            </a:prstGeom>
            <a:noFill/>
            <a:ln w="50800" cmpd="dbl">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b" anchorCtr="1">
              <a:normAutofit/>
            </a:bodyPr>
            <a:lstStyle/>
            <a:p>
              <a:pPr algn="ctr"/>
              <a:endParaRPr lang="zh-CN" altLang="en-US" sz="1200" b="1" dirty="0">
                <a:solidFill>
                  <a:schemeClr val="tx1"/>
                </a:solidFill>
                <a:cs typeface="Arial" panose="020B0604020202020204" pitchFamily="34" charset="0"/>
              </a:endParaRPr>
            </a:p>
          </p:txBody>
        </p:sp>
        <p:sp>
          <p:nvSpPr>
            <p:cNvPr id="32" name="iśļïde">
              <a:extLst>
                <a:ext uri="{FF2B5EF4-FFF2-40B4-BE49-F238E27FC236}">
                  <a16:creationId xmlns:a16="http://schemas.microsoft.com/office/drawing/2014/main" xmlns="" id="{F1BFD00E-F7A3-47BB-BD16-0B026EE65F19}"/>
                </a:ext>
              </a:extLst>
            </p:cNvPr>
            <p:cNvSpPr/>
            <p:nvPr/>
          </p:nvSpPr>
          <p:spPr>
            <a:xfrm>
              <a:off x="3218526" y="3721458"/>
              <a:ext cx="1365188" cy="1140053"/>
            </a:xfrm>
            <a:prstGeom prst="ellipse">
              <a:avLst/>
            </a:prstGeom>
            <a:noFill/>
            <a:ln w="50800" cmpd="dbl">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b" anchorCtr="1">
              <a:normAutofit/>
            </a:bodyPr>
            <a:lstStyle/>
            <a:p>
              <a:pPr algn="ctr"/>
              <a:endParaRPr lang="zh-CN" altLang="en-US" sz="1200" b="1" dirty="0">
                <a:solidFill>
                  <a:schemeClr val="tx1"/>
                </a:solidFill>
                <a:cs typeface="Arial" panose="020B0604020202020204" pitchFamily="34" charset="0"/>
              </a:endParaRPr>
            </a:p>
          </p:txBody>
        </p:sp>
        <p:sp>
          <p:nvSpPr>
            <p:cNvPr id="33" name="îşlîḋé">
              <a:extLst>
                <a:ext uri="{FF2B5EF4-FFF2-40B4-BE49-F238E27FC236}">
                  <a16:creationId xmlns:a16="http://schemas.microsoft.com/office/drawing/2014/main" xmlns="" id="{C7C89398-856F-4938-A1E7-C7A1AB0BAEEC}"/>
                </a:ext>
              </a:extLst>
            </p:cNvPr>
            <p:cNvSpPr/>
            <p:nvPr/>
          </p:nvSpPr>
          <p:spPr>
            <a:xfrm>
              <a:off x="10616999" y="2541475"/>
              <a:ext cx="551982" cy="842565"/>
            </a:xfrm>
            <a:prstGeom prst="ellipse">
              <a:avLst/>
            </a:prstGeom>
            <a:noFill/>
            <a:ln w="50800" cmpd="dbl">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b" anchorCtr="1">
              <a:normAutofit/>
            </a:bodyPr>
            <a:lstStyle/>
            <a:p>
              <a:pPr algn="ctr"/>
              <a:r>
                <a:rPr lang="en-US" altLang="zh-CN" sz="1200" b="1" dirty="0">
                  <a:solidFill>
                    <a:schemeClr val="tx1"/>
                  </a:solidFill>
                  <a:cs typeface="Arial" panose="020B0604020202020204" pitchFamily="34" charset="0"/>
                </a:rPr>
                <a:t>Text here</a:t>
              </a:r>
              <a:endParaRPr lang="zh-CN" altLang="en-US" sz="1200" b="1" dirty="0">
                <a:solidFill>
                  <a:schemeClr val="tx1"/>
                </a:solidFill>
                <a:cs typeface="Arial" panose="020B0604020202020204" pitchFamily="34" charset="0"/>
              </a:endParaRPr>
            </a:p>
          </p:txBody>
        </p:sp>
        <p:sp>
          <p:nvSpPr>
            <p:cNvPr id="34" name="îšḷïďe">
              <a:extLst>
                <a:ext uri="{FF2B5EF4-FFF2-40B4-BE49-F238E27FC236}">
                  <a16:creationId xmlns:a16="http://schemas.microsoft.com/office/drawing/2014/main" xmlns="" id="{0D379FF0-1C02-411B-92C7-0F2746954699}"/>
                </a:ext>
              </a:extLst>
            </p:cNvPr>
            <p:cNvSpPr/>
            <p:nvPr/>
          </p:nvSpPr>
          <p:spPr>
            <a:xfrm>
              <a:off x="5808766" y="3473960"/>
              <a:ext cx="827011" cy="814227"/>
            </a:xfrm>
            <a:prstGeom prst="ellipse">
              <a:avLst/>
            </a:prstGeom>
            <a:noFill/>
            <a:ln w="50800" cmpd="dbl">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b" anchorCtr="1">
              <a:normAutofit/>
            </a:bodyPr>
            <a:lstStyle/>
            <a:p>
              <a:pPr algn="ctr"/>
              <a:endParaRPr lang="zh-CN" altLang="en-US" sz="1200" b="1" dirty="0">
                <a:solidFill>
                  <a:schemeClr val="tx1"/>
                </a:solidFill>
                <a:cs typeface="Arial" panose="020B0604020202020204" pitchFamily="34" charset="0"/>
              </a:endParaRPr>
            </a:p>
          </p:txBody>
        </p:sp>
        <p:sp>
          <p:nvSpPr>
            <p:cNvPr id="36" name="ïṧliḓe">
              <a:extLst>
                <a:ext uri="{FF2B5EF4-FFF2-40B4-BE49-F238E27FC236}">
                  <a16:creationId xmlns:a16="http://schemas.microsoft.com/office/drawing/2014/main" xmlns="" id="{905299C8-B20F-4A12-983C-8452903FCBC8}"/>
                </a:ext>
              </a:extLst>
            </p:cNvPr>
            <p:cNvSpPr/>
            <p:nvPr/>
          </p:nvSpPr>
          <p:spPr>
            <a:xfrm>
              <a:off x="7780475" y="2289479"/>
              <a:ext cx="161163" cy="251996"/>
            </a:xfrm>
            <a:prstGeom prst="ellipse">
              <a:avLst/>
            </a:prstGeom>
            <a:noFill/>
            <a:ln w="50800" cmpd="dbl">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b" anchorCtr="1">
              <a:normAutofit fontScale="92500" lnSpcReduction="10000"/>
            </a:bodyPr>
            <a:lstStyle/>
            <a:p>
              <a:pPr algn="ctr"/>
              <a:endParaRPr lang="zh-CN" altLang="en-US" sz="1200" b="1" dirty="0">
                <a:solidFill>
                  <a:schemeClr val="tx1"/>
                </a:solidFill>
                <a:cs typeface="Arial" panose="020B0604020202020204" pitchFamily="34" charset="0"/>
              </a:endParaRPr>
            </a:p>
          </p:txBody>
        </p:sp>
        <p:cxnSp>
          <p:nvCxnSpPr>
            <p:cNvPr id="37" name="íŝ1îdè">
              <a:extLst>
                <a:ext uri="{FF2B5EF4-FFF2-40B4-BE49-F238E27FC236}">
                  <a16:creationId xmlns:a16="http://schemas.microsoft.com/office/drawing/2014/main" xmlns="" id="{D8094248-CF4F-4DD4-9BC3-26760D2BC26E}"/>
                </a:ext>
              </a:extLst>
            </p:cNvPr>
            <p:cNvCxnSpPr/>
            <p:nvPr/>
          </p:nvCxnSpPr>
          <p:spPr>
            <a:xfrm rot="10800000" flipV="1">
              <a:off x="3960034" y="2660433"/>
              <a:ext cx="545441" cy="823661"/>
            </a:xfrm>
            <a:prstGeom prst="bentConnector2">
              <a:avLst/>
            </a:prstGeom>
            <a:ln w="28575"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ïṥľïḑê">
              <a:extLst>
                <a:ext uri="{FF2B5EF4-FFF2-40B4-BE49-F238E27FC236}">
                  <a16:creationId xmlns:a16="http://schemas.microsoft.com/office/drawing/2014/main" xmlns="" id="{96F886E9-4D0D-4CA1-A903-B0C7FDC86753}"/>
                </a:ext>
              </a:extLst>
            </p:cNvPr>
            <p:cNvCxnSpPr/>
            <p:nvPr/>
          </p:nvCxnSpPr>
          <p:spPr>
            <a:xfrm rot="10800000" flipV="1">
              <a:off x="6559958" y="2660434"/>
              <a:ext cx="545441" cy="823661"/>
            </a:xfrm>
            <a:prstGeom prst="bentConnector2">
              <a:avLst/>
            </a:prstGeom>
            <a:ln w="28575"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9" name="îṣḻiḑé">
              <a:extLst>
                <a:ext uri="{FF2B5EF4-FFF2-40B4-BE49-F238E27FC236}">
                  <a16:creationId xmlns:a16="http://schemas.microsoft.com/office/drawing/2014/main" xmlns="" id="{7EB18A09-732C-41F6-A4CE-4EB5E53E5411}"/>
                </a:ext>
              </a:extLst>
            </p:cNvPr>
            <p:cNvCxnSpPr/>
            <p:nvPr/>
          </p:nvCxnSpPr>
          <p:spPr>
            <a:xfrm rot="16200000" flipV="1">
              <a:off x="5113830" y="3519247"/>
              <a:ext cx="809188" cy="547840"/>
            </a:xfrm>
            <a:prstGeom prst="bentConnector3">
              <a:avLst>
                <a:gd name="adj1" fmla="val 1739"/>
              </a:avLst>
            </a:prstGeom>
            <a:ln w="28575"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0" name="îṧļîdè">
              <a:extLst>
                <a:ext uri="{FF2B5EF4-FFF2-40B4-BE49-F238E27FC236}">
                  <a16:creationId xmlns:a16="http://schemas.microsoft.com/office/drawing/2014/main" xmlns="" id="{4BCAA097-383C-4C6F-BC93-EC7071F2A594}"/>
                </a:ext>
              </a:extLst>
            </p:cNvPr>
            <p:cNvCxnSpPr>
              <a:endCxn id="55" idx="3"/>
            </p:cNvCxnSpPr>
            <p:nvPr/>
          </p:nvCxnSpPr>
          <p:spPr>
            <a:xfrm rot="5400000">
              <a:off x="7825715" y="3756092"/>
              <a:ext cx="2178968" cy="213876"/>
            </a:xfrm>
            <a:prstGeom prst="bentConnector2">
              <a:avLst/>
            </a:prstGeom>
            <a:ln w="28575"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iṩļïḋe">
              <a:extLst>
                <a:ext uri="{FF2B5EF4-FFF2-40B4-BE49-F238E27FC236}">
                  <a16:creationId xmlns:a16="http://schemas.microsoft.com/office/drawing/2014/main" xmlns="" id="{7258F5E1-561F-4AB9-B0B3-302C765349BA}"/>
                </a:ext>
              </a:extLst>
            </p:cNvPr>
            <p:cNvCxnSpPr/>
            <p:nvPr/>
          </p:nvCxnSpPr>
          <p:spPr>
            <a:xfrm rot="16200000" flipV="1">
              <a:off x="7655818" y="3288318"/>
              <a:ext cx="844993" cy="500632"/>
            </a:xfrm>
            <a:prstGeom prst="bentConnector3">
              <a:avLst>
                <a:gd name="adj1" fmla="val 50000"/>
              </a:avLst>
            </a:prstGeom>
            <a:ln w="28575"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2" name="íSľïḋè">
              <a:extLst>
                <a:ext uri="{FF2B5EF4-FFF2-40B4-BE49-F238E27FC236}">
                  <a16:creationId xmlns:a16="http://schemas.microsoft.com/office/drawing/2014/main" xmlns="" id="{A302D539-D99C-40D7-9F47-E9CD43C058B8}"/>
                </a:ext>
              </a:extLst>
            </p:cNvPr>
            <p:cNvSpPr txBox="1"/>
            <p:nvPr/>
          </p:nvSpPr>
          <p:spPr bwMode="auto">
            <a:xfrm>
              <a:off x="3026436" y="4861512"/>
              <a:ext cx="1625104" cy="539389"/>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b="1" dirty="0" smtClean="0">
                  <a:cs typeface="Arial" panose="020B0604020202020204" pitchFamily="34" charset="0"/>
                </a:rPr>
                <a:t>TOMA DE MUESTRA</a:t>
              </a:r>
              <a:endParaRPr lang="es-EC" altLang="zh-CN" sz="1200" b="1" dirty="0">
                <a:cs typeface="Arial" panose="020B0604020202020204" pitchFamily="34" charset="0"/>
              </a:endParaRPr>
            </a:p>
          </p:txBody>
        </p:sp>
      </p:gr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5" y="3683349"/>
            <a:ext cx="1356733" cy="1808977"/>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364" y="3714235"/>
            <a:ext cx="1288156" cy="1778091"/>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8458" y="1564917"/>
            <a:ext cx="746142" cy="1445078"/>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4097" y="1587175"/>
            <a:ext cx="717935" cy="1422819"/>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1532" y="1588677"/>
            <a:ext cx="773934" cy="1421317"/>
          </a:xfrm>
          <a:prstGeom prst="rect">
            <a:avLst/>
          </a:prstGeom>
        </p:spPr>
      </p:pic>
      <p:pic>
        <p:nvPicPr>
          <p:cNvPr id="46" name="Imagen 45"/>
          <p:cNvPicPr>
            <a:picLocks noChangeAspect="1"/>
          </p:cNvPicPr>
          <p:nvPr/>
        </p:nvPicPr>
        <p:blipFill rotWithShape="1">
          <a:blip r:embed="rId8">
            <a:extLst>
              <a:ext uri="{28A0092B-C50C-407E-A947-70E740481C1C}">
                <a14:useLocalDpi xmlns:a14="http://schemas.microsoft.com/office/drawing/2010/main" val="0"/>
              </a:ext>
            </a:extLst>
          </a:blip>
          <a:srcRect l="8967" t="13733" r="59624" b="44617"/>
          <a:stretch/>
        </p:blipFill>
        <p:spPr>
          <a:xfrm>
            <a:off x="4259835" y="3512253"/>
            <a:ext cx="1638628" cy="1521058"/>
          </a:xfrm>
          <a:prstGeom prst="rect">
            <a:avLst/>
          </a:prstGeom>
        </p:spPr>
      </p:pic>
      <p:sp>
        <p:nvSpPr>
          <p:cNvPr id="47" name="íSľïḋè">
            <a:extLst>
              <a:ext uri="{FF2B5EF4-FFF2-40B4-BE49-F238E27FC236}">
                <a16:creationId xmlns:a16="http://schemas.microsoft.com/office/drawing/2014/main" xmlns="" id="{6A20C92C-297E-4597-A1E7-D2CE046E3E04}"/>
              </a:ext>
            </a:extLst>
          </p:cNvPr>
          <p:cNvSpPr txBox="1"/>
          <p:nvPr/>
        </p:nvSpPr>
        <p:spPr bwMode="auto">
          <a:xfrm>
            <a:off x="3664761" y="5080872"/>
            <a:ext cx="2302875" cy="695480"/>
          </a:xfrm>
          <a:prstGeom prst="rect">
            <a:avLst/>
          </a:prstGeom>
          <a:noFill/>
          <a:ln w="9525">
            <a:noFill/>
            <a:miter lim="800000"/>
            <a:headEnd/>
            <a:tailEnd/>
          </a:ln>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b="1" dirty="0" smtClean="0">
                <a:cs typeface="Arial" panose="020B0604020202020204" pitchFamily="34" charset="0"/>
              </a:rPr>
              <a:t>DENSIDAD APARENTE HÚMEDA</a:t>
            </a:r>
          </a:p>
          <a:p>
            <a:pPr algn="ctr" eaLnBrk="1" hangingPunct="1">
              <a:lnSpc>
                <a:spcPct val="100000"/>
              </a:lnSpc>
              <a:spcBef>
                <a:spcPct val="0"/>
              </a:spcBef>
            </a:pPr>
            <a:r>
              <a:rPr lang="es-EC" altLang="zh-CN" sz="1200" b="1" dirty="0" smtClean="0">
                <a:cs typeface="Arial" panose="020B0604020202020204" pitchFamily="34" charset="0"/>
              </a:rPr>
              <a:t>DENSIDAD APARENTE SECA</a:t>
            </a:r>
          </a:p>
          <a:p>
            <a:pPr algn="ctr" eaLnBrk="1" hangingPunct="1">
              <a:lnSpc>
                <a:spcPct val="100000"/>
              </a:lnSpc>
              <a:spcBef>
                <a:spcPct val="0"/>
              </a:spcBef>
            </a:pPr>
            <a:r>
              <a:rPr lang="es-EC" altLang="zh-CN" sz="1200" b="1" dirty="0" smtClean="0">
                <a:cs typeface="Arial" panose="020B0604020202020204" pitchFamily="34" charset="0"/>
              </a:rPr>
              <a:t>POROSIDAD</a:t>
            </a:r>
          </a:p>
        </p:txBody>
      </p:sp>
      <p:sp>
        <p:nvSpPr>
          <p:cNvPr id="49" name="íSľïḋè">
            <a:extLst>
              <a:ext uri="{FF2B5EF4-FFF2-40B4-BE49-F238E27FC236}">
                <a16:creationId xmlns:a16="http://schemas.microsoft.com/office/drawing/2014/main" xmlns="" id="{6A20C92C-297E-4597-A1E7-D2CE046E3E04}"/>
              </a:ext>
            </a:extLst>
          </p:cNvPr>
          <p:cNvSpPr txBox="1"/>
          <p:nvPr/>
        </p:nvSpPr>
        <p:spPr bwMode="auto">
          <a:xfrm>
            <a:off x="4558556" y="3248446"/>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dirty="0" smtClean="0">
                <a:cs typeface="Arial" panose="020B0604020202020204" pitchFamily="34" charset="0"/>
              </a:rPr>
              <a:t>Secado a 105°C</a:t>
            </a:r>
            <a:endParaRPr lang="es-EC" altLang="zh-CN" dirty="0">
              <a:cs typeface="Arial" panose="020B0604020202020204" pitchFamily="34" charset="0"/>
            </a:endParaRPr>
          </a:p>
        </p:txBody>
      </p:sp>
      <p:sp>
        <p:nvSpPr>
          <p:cNvPr id="50" name="íSľïḋè">
            <a:extLst>
              <a:ext uri="{FF2B5EF4-FFF2-40B4-BE49-F238E27FC236}">
                <a16:creationId xmlns:a16="http://schemas.microsoft.com/office/drawing/2014/main" xmlns="" id="{6A20C92C-297E-4597-A1E7-D2CE046E3E04}"/>
              </a:ext>
            </a:extLst>
          </p:cNvPr>
          <p:cNvSpPr txBox="1"/>
          <p:nvPr/>
        </p:nvSpPr>
        <p:spPr bwMode="auto">
          <a:xfrm>
            <a:off x="4774800" y="1055068"/>
            <a:ext cx="1951316" cy="695480"/>
          </a:xfrm>
          <a:prstGeom prst="rect">
            <a:avLst/>
          </a:prstGeom>
          <a:noFill/>
          <a:ln w="9525">
            <a:noFill/>
            <a:miter lim="800000"/>
            <a:headEnd/>
            <a:tailEnd/>
          </a:ln>
        </p:spPr>
        <p:txBody>
          <a:bodyPr wrap="square" lIns="91440" tIns="45720" rIns="91440" bIns="45720" anchor="ctr">
            <a:normAutofit lnSpcReduction="1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b="1" dirty="0" smtClean="0">
                <a:cs typeface="Arial" panose="020B0604020202020204" pitchFamily="34" charset="0"/>
              </a:rPr>
              <a:t>MATERIA ORGANICA DEL SUELO</a:t>
            </a:r>
          </a:p>
          <a:p>
            <a:pPr algn="ctr" eaLnBrk="1" hangingPunct="1">
              <a:lnSpc>
                <a:spcPct val="100000"/>
              </a:lnSpc>
              <a:spcBef>
                <a:spcPct val="0"/>
              </a:spcBef>
            </a:pPr>
            <a:r>
              <a:rPr lang="es-EC" altLang="zh-CN" sz="1200" b="1" dirty="0" smtClean="0">
                <a:cs typeface="Arial" panose="020B0604020202020204" pitchFamily="34" charset="0"/>
              </a:rPr>
              <a:t>(NEN 5754</a:t>
            </a:r>
            <a:r>
              <a:rPr lang="es-EC" altLang="zh-CN" b="1" dirty="0" smtClean="0">
                <a:cs typeface="Arial" panose="020B0604020202020204" pitchFamily="34" charset="0"/>
              </a:rPr>
              <a:t>)</a:t>
            </a:r>
            <a:endParaRPr lang="es-EC" altLang="zh-CN" b="1" dirty="0">
              <a:cs typeface="Arial" panose="020B0604020202020204" pitchFamily="34" charset="0"/>
            </a:endParaRPr>
          </a:p>
        </p:txBody>
      </p:sp>
      <p:pic>
        <p:nvPicPr>
          <p:cNvPr id="51" name="Imagen 50"/>
          <p:cNvPicPr>
            <a:picLocks noChangeAspect="1"/>
          </p:cNvPicPr>
          <p:nvPr/>
        </p:nvPicPr>
        <p:blipFill rotWithShape="1">
          <a:blip r:embed="rId9">
            <a:extLst>
              <a:ext uri="{28A0092B-C50C-407E-A947-70E740481C1C}">
                <a14:useLocalDpi xmlns:a14="http://schemas.microsoft.com/office/drawing/2010/main" val="0"/>
              </a:ext>
            </a:extLst>
          </a:blip>
          <a:srcRect l="13193" t="17153" r="68075" b="60111"/>
          <a:stretch/>
        </p:blipFill>
        <p:spPr>
          <a:xfrm>
            <a:off x="6705491" y="1903879"/>
            <a:ext cx="1125156" cy="955959"/>
          </a:xfrm>
          <a:prstGeom prst="rect">
            <a:avLst/>
          </a:prstGeom>
        </p:spPr>
      </p:pic>
      <p:sp>
        <p:nvSpPr>
          <p:cNvPr id="52" name="íSľïḋè">
            <a:extLst>
              <a:ext uri="{FF2B5EF4-FFF2-40B4-BE49-F238E27FC236}">
                <a16:creationId xmlns:a16="http://schemas.microsoft.com/office/drawing/2014/main" xmlns="" id="{6A20C92C-297E-4597-A1E7-D2CE046E3E04}"/>
              </a:ext>
            </a:extLst>
          </p:cNvPr>
          <p:cNvSpPr txBox="1"/>
          <p:nvPr/>
        </p:nvSpPr>
        <p:spPr bwMode="auto">
          <a:xfrm>
            <a:off x="5590988" y="2689886"/>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dirty="0" smtClean="0">
                <a:cs typeface="Arial" panose="020B0604020202020204" pitchFamily="34" charset="0"/>
              </a:rPr>
              <a:t>Calcinación 600°C durante 6 h</a:t>
            </a:r>
            <a:endParaRPr lang="es-EC" altLang="zh-CN" dirty="0">
              <a:cs typeface="Arial" panose="020B0604020202020204" pitchFamily="34" charset="0"/>
            </a:endParaRPr>
          </a:p>
        </p:txBody>
      </p:sp>
      <p:pic>
        <p:nvPicPr>
          <p:cNvPr id="54" name="Imagen 53"/>
          <p:cNvPicPr>
            <a:picLocks noChangeAspect="1"/>
          </p:cNvPicPr>
          <p:nvPr/>
        </p:nvPicPr>
        <p:blipFill rotWithShape="1">
          <a:blip r:embed="rId10">
            <a:extLst>
              <a:ext uri="{28A0092B-C50C-407E-A947-70E740481C1C}">
                <a14:useLocalDpi xmlns:a14="http://schemas.microsoft.com/office/drawing/2010/main" val="0"/>
              </a:ext>
            </a:extLst>
          </a:blip>
          <a:srcRect l="17182" t="17158" r="69940" b="59276"/>
          <a:stretch/>
        </p:blipFill>
        <p:spPr>
          <a:xfrm>
            <a:off x="6840648" y="4830064"/>
            <a:ext cx="1146219" cy="1468191"/>
          </a:xfrm>
          <a:prstGeom prst="rect">
            <a:avLst/>
          </a:prstGeom>
        </p:spPr>
      </p:pic>
      <p:pic>
        <p:nvPicPr>
          <p:cNvPr id="55" name="Imagen 54"/>
          <p:cNvPicPr>
            <a:picLocks noChangeAspect="1"/>
          </p:cNvPicPr>
          <p:nvPr/>
        </p:nvPicPr>
        <p:blipFill rotWithShape="1">
          <a:blip r:embed="rId11">
            <a:extLst>
              <a:ext uri="{28A0092B-C50C-407E-A947-70E740481C1C}">
                <a14:useLocalDpi xmlns:a14="http://schemas.microsoft.com/office/drawing/2010/main" val="0"/>
              </a:ext>
            </a:extLst>
          </a:blip>
          <a:srcRect l="27841" t="7897" r="61033" b="53270"/>
          <a:stretch/>
        </p:blipFill>
        <p:spPr>
          <a:xfrm>
            <a:off x="7894510" y="5017890"/>
            <a:ext cx="549761" cy="1343087"/>
          </a:xfrm>
          <a:prstGeom prst="rect">
            <a:avLst/>
          </a:prstGeom>
        </p:spPr>
      </p:pic>
      <p:sp>
        <p:nvSpPr>
          <p:cNvPr id="56" name="íSľïḋè">
            <a:extLst>
              <a:ext uri="{FF2B5EF4-FFF2-40B4-BE49-F238E27FC236}">
                <a16:creationId xmlns:a16="http://schemas.microsoft.com/office/drawing/2014/main" xmlns="" id="{6A20C92C-297E-4597-A1E7-D2CE046E3E04}"/>
              </a:ext>
            </a:extLst>
          </p:cNvPr>
          <p:cNvSpPr txBox="1"/>
          <p:nvPr/>
        </p:nvSpPr>
        <p:spPr bwMode="auto">
          <a:xfrm>
            <a:off x="6726116" y="4340153"/>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b="1" dirty="0" smtClean="0">
                <a:cs typeface="Arial" panose="020B0604020202020204" pitchFamily="34" charset="0"/>
              </a:rPr>
              <a:t>DETERMINACION DE PH DEL SUELO</a:t>
            </a:r>
            <a:endParaRPr lang="es-EC" altLang="zh-CN" b="1" dirty="0">
              <a:cs typeface="Arial" panose="020B0604020202020204" pitchFamily="34" charset="0"/>
            </a:endParaRPr>
          </a:p>
        </p:txBody>
      </p:sp>
      <p:pic>
        <p:nvPicPr>
          <p:cNvPr id="64" name="Imagen 63"/>
          <p:cNvPicPr>
            <a:picLocks noChangeAspect="1"/>
          </p:cNvPicPr>
          <p:nvPr/>
        </p:nvPicPr>
        <p:blipFill rotWithShape="1">
          <a:blip r:embed="rId12">
            <a:extLst>
              <a:ext uri="{28A0092B-C50C-407E-A947-70E740481C1C}">
                <a14:useLocalDpi xmlns:a14="http://schemas.microsoft.com/office/drawing/2010/main" val="0"/>
              </a:ext>
            </a:extLst>
          </a:blip>
          <a:srcRect l="16291" t="53169" r="61737" b="22284"/>
          <a:stretch/>
        </p:blipFill>
        <p:spPr>
          <a:xfrm>
            <a:off x="5934430" y="2027234"/>
            <a:ext cx="832988" cy="651439"/>
          </a:xfrm>
          <a:prstGeom prst="rect">
            <a:avLst/>
          </a:prstGeom>
        </p:spPr>
      </p:pic>
      <p:sp>
        <p:nvSpPr>
          <p:cNvPr id="65" name="íSľïḋè">
            <a:extLst>
              <a:ext uri="{FF2B5EF4-FFF2-40B4-BE49-F238E27FC236}">
                <a16:creationId xmlns:a16="http://schemas.microsoft.com/office/drawing/2014/main" xmlns="" id="{6A20C92C-297E-4597-A1E7-D2CE046E3E04}"/>
              </a:ext>
            </a:extLst>
          </p:cNvPr>
          <p:cNvSpPr txBox="1"/>
          <p:nvPr/>
        </p:nvSpPr>
        <p:spPr bwMode="auto">
          <a:xfrm>
            <a:off x="7815306" y="1549625"/>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b="1" dirty="0" smtClean="0">
                <a:cs typeface="Arial" panose="020B0604020202020204" pitchFamily="34" charset="0"/>
              </a:rPr>
              <a:t>CAPACIDAD DE INTERCAMBIO CATIONICO (CIC)</a:t>
            </a:r>
            <a:endParaRPr lang="es-EC" altLang="zh-CN" b="1" dirty="0">
              <a:cs typeface="Arial" panose="020B0604020202020204" pitchFamily="34" charset="0"/>
            </a:endParaRPr>
          </a:p>
        </p:txBody>
      </p:sp>
      <p:cxnSp>
        <p:nvCxnSpPr>
          <p:cNvPr id="67" name="ïṥľïḑê">
            <a:extLst>
              <a:ext uri="{FF2B5EF4-FFF2-40B4-BE49-F238E27FC236}">
                <a16:creationId xmlns:a16="http://schemas.microsoft.com/office/drawing/2014/main" xmlns="" id="{96F886E9-4D0D-4CA1-A903-B0C7FDC86753}"/>
              </a:ext>
            </a:extLst>
          </p:cNvPr>
          <p:cNvCxnSpPr/>
          <p:nvPr/>
        </p:nvCxnSpPr>
        <p:spPr>
          <a:xfrm>
            <a:off x="9374565" y="2901404"/>
            <a:ext cx="1082279" cy="260089"/>
          </a:xfrm>
          <a:prstGeom prst="bentConnector3">
            <a:avLst>
              <a:gd name="adj1" fmla="val 50000"/>
            </a:avLst>
          </a:prstGeom>
          <a:ln w="28575"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3" name="Imagen 62" descr="D:\DANIELA FERNANDA\TESIS\imagenes\20210301_160558.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74522" y="2276183"/>
            <a:ext cx="1545248" cy="1059916"/>
          </a:xfrm>
          <a:prstGeom prst="rect">
            <a:avLst/>
          </a:prstGeom>
          <a:noFill/>
          <a:ln>
            <a:noFill/>
          </a:ln>
        </p:spPr>
      </p:pic>
      <p:sp>
        <p:nvSpPr>
          <p:cNvPr id="71" name="íSľïḋè">
            <a:extLst>
              <a:ext uri="{FF2B5EF4-FFF2-40B4-BE49-F238E27FC236}">
                <a16:creationId xmlns:a16="http://schemas.microsoft.com/office/drawing/2014/main" xmlns="" id="{6A20C92C-297E-4597-A1E7-D2CE046E3E04}"/>
              </a:ext>
            </a:extLst>
          </p:cNvPr>
          <p:cNvSpPr txBox="1"/>
          <p:nvPr/>
        </p:nvSpPr>
        <p:spPr bwMode="auto">
          <a:xfrm>
            <a:off x="10204506" y="1405616"/>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b="1" dirty="0" smtClean="0">
                <a:cs typeface="Arial" panose="020B0604020202020204" pitchFamily="34" charset="0"/>
              </a:rPr>
              <a:t>CARBONATOS Y BICARBONATOS</a:t>
            </a:r>
            <a:endParaRPr lang="es-EC" altLang="zh-CN" b="1" dirty="0">
              <a:cs typeface="Arial" panose="020B0604020202020204" pitchFamily="34" charset="0"/>
            </a:endParaRPr>
          </a:p>
        </p:txBody>
      </p:sp>
      <p:cxnSp>
        <p:nvCxnSpPr>
          <p:cNvPr id="72" name="ïṥľïḑê">
            <a:extLst>
              <a:ext uri="{FF2B5EF4-FFF2-40B4-BE49-F238E27FC236}">
                <a16:creationId xmlns:a16="http://schemas.microsoft.com/office/drawing/2014/main" xmlns="" id="{96F886E9-4D0D-4CA1-A903-B0C7FDC86753}"/>
              </a:ext>
            </a:extLst>
          </p:cNvPr>
          <p:cNvCxnSpPr/>
          <p:nvPr/>
        </p:nvCxnSpPr>
        <p:spPr>
          <a:xfrm rot="5400000">
            <a:off x="10585661" y="4284758"/>
            <a:ext cx="975318" cy="5023"/>
          </a:xfrm>
          <a:prstGeom prst="bentConnector3">
            <a:avLst>
              <a:gd name="adj1" fmla="val 50000"/>
            </a:avLst>
          </a:prstGeom>
          <a:ln w="28575"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6" name="Imagen 65"/>
          <p:cNvPicPr>
            <a:picLocks noChangeAspect="1"/>
          </p:cNvPicPr>
          <p:nvPr/>
        </p:nvPicPr>
        <p:blipFill>
          <a:blip r:embed="rId14"/>
          <a:stretch>
            <a:fillRect/>
          </a:stretch>
        </p:blipFill>
        <p:spPr>
          <a:xfrm>
            <a:off x="10468577" y="2101096"/>
            <a:ext cx="1491637" cy="1988849"/>
          </a:xfrm>
          <a:prstGeom prst="rect">
            <a:avLst/>
          </a:prstGeom>
        </p:spPr>
      </p:pic>
      <p:sp>
        <p:nvSpPr>
          <p:cNvPr id="76" name="íSľïḋè">
            <a:extLst>
              <a:ext uri="{FF2B5EF4-FFF2-40B4-BE49-F238E27FC236}">
                <a16:creationId xmlns:a16="http://schemas.microsoft.com/office/drawing/2014/main" xmlns="" id="{6A20C92C-297E-4597-A1E7-D2CE046E3E04}"/>
              </a:ext>
            </a:extLst>
          </p:cNvPr>
          <p:cNvSpPr txBox="1"/>
          <p:nvPr/>
        </p:nvSpPr>
        <p:spPr bwMode="auto">
          <a:xfrm>
            <a:off x="9958504" y="5492326"/>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b="1" dirty="0" smtClean="0">
                <a:cs typeface="Arial" panose="020B0604020202020204" pitchFamily="34" charset="0"/>
              </a:rPr>
              <a:t>SULFATOS</a:t>
            </a:r>
            <a:endParaRPr lang="es-EC" altLang="zh-CN" b="1" dirty="0">
              <a:cs typeface="Arial" panose="020B0604020202020204" pitchFamily="34" charset="0"/>
            </a:endParaRPr>
          </a:p>
        </p:txBody>
      </p:sp>
      <p:pic>
        <p:nvPicPr>
          <p:cNvPr id="77" name="Imagen 76"/>
          <p:cNvPicPr>
            <a:picLocks noChangeAspect="1"/>
          </p:cNvPicPr>
          <p:nvPr/>
        </p:nvPicPr>
        <p:blipFill rotWithShape="1">
          <a:blip r:embed="rId15"/>
          <a:srcRect l="8028" r="14972"/>
          <a:stretch/>
        </p:blipFill>
        <p:spPr>
          <a:xfrm>
            <a:off x="10268489" y="4704892"/>
            <a:ext cx="1604637" cy="937766"/>
          </a:xfrm>
          <a:prstGeom prst="rect">
            <a:avLst/>
          </a:prstGeom>
        </p:spPr>
      </p:pic>
      <p:sp>
        <p:nvSpPr>
          <p:cNvPr id="78" name="Rectángulo 77"/>
          <p:cNvSpPr/>
          <p:nvPr/>
        </p:nvSpPr>
        <p:spPr>
          <a:xfrm>
            <a:off x="76897" y="6494932"/>
            <a:ext cx="2068771" cy="307777"/>
          </a:xfrm>
          <a:prstGeom prst="rect">
            <a:avLst/>
          </a:prstGeom>
        </p:spPr>
        <p:txBody>
          <a:bodyPr wrap="none">
            <a:spAutoFit/>
          </a:bodyPr>
          <a:lstStyle/>
          <a:p>
            <a:r>
              <a:rPr lang="es-EC" sz="1400" dirty="0" smtClean="0">
                <a:solidFill>
                  <a:srgbClr val="000000"/>
                </a:solidFill>
                <a:latin typeface="Calibri" panose="020F0502020204030204" pitchFamily="34" charset="0"/>
              </a:rPr>
              <a:t>Creado en BioRender.com</a:t>
            </a:r>
            <a:endParaRPr lang="es-EC" sz="1600" dirty="0"/>
          </a:p>
        </p:txBody>
      </p:sp>
    </p:spTree>
    <p:extLst>
      <p:ext uri="{BB962C8B-B14F-4D97-AF65-F5344CB8AC3E}">
        <p14:creationId xmlns:p14="http://schemas.microsoft.com/office/powerpoint/2010/main" val="1742991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2130" t="23038" r="84068" b="49397"/>
          <a:stretch/>
        </p:blipFill>
        <p:spPr>
          <a:xfrm>
            <a:off x="26367" y="1779940"/>
            <a:ext cx="1047362" cy="1464170"/>
          </a:xfrm>
          <a:prstGeom prst="rect">
            <a:avLst/>
          </a:prstGeom>
        </p:spPr>
      </p:pic>
      <p:sp>
        <p:nvSpPr>
          <p:cNvPr id="4" name="CuadroTexto 3">
            <a:extLst>
              <a:ext uri="{FF2B5EF4-FFF2-40B4-BE49-F238E27FC236}">
                <a16:creationId xmlns:a16="http://schemas.microsoft.com/office/drawing/2014/main" xmlns="" id="{1A821A86-CBF4-4C31-A641-996438FAE505}"/>
              </a:ext>
            </a:extLst>
          </p:cNvPr>
          <p:cNvSpPr txBox="1"/>
          <p:nvPr/>
        </p:nvSpPr>
        <p:spPr>
          <a:xfrm>
            <a:off x="254387" y="520025"/>
            <a:ext cx="8735067" cy="523220"/>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dirty="0" smtClean="0">
                <a:solidFill>
                  <a:schemeClr val="tx1"/>
                </a:solidFill>
              </a:rPr>
              <a:t>Extracción Secuencial de cadmio desde muestras de suelo</a:t>
            </a:r>
            <a:endParaRPr lang="es-EC" dirty="0">
              <a:solidFill>
                <a:schemeClr val="tx1"/>
              </a:solidFill>
            </a:endParaRPr>
          </a:p>
        </p:txBody>
      </p:sp>
      <p:sp>
        <p:nvSpPr>
          <p:cNvPr id="5" name="íSľïḋè">
            <a:extLst>
              <a:ext uri="{FF2B5EF4-FFF2-40B4-BE49-F238E27FC236}">
                <a16:creationId xmlns:a16="http://schemas.microsoft.com/office/drawing/2014/main" xmlns="" id="{6A20C92C-297E-4597-A1E7-D2CE046E3E04}"/>
              </a:ext>
            </a:extLst>
          </p:cNvPr>
          <p:cNvSpPr txBox="1"/>
          <p:nvPr/>
        </p:nvSpPr>
        <p:spPr bwMode="auto">
          <a:xfrm>
            <a:off x="254387" y="1109959"/>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b="1" dirty="0" smtClean="0">
                <a:cs typeface="Arial" panose="020B0604020202020204" pitchFamily="34" charset="0"/>
              </a:rPr>
              <a:t>FRACCION INTERCAMBIABLE</a:t>
            </a:r>
            <a:endParaRPr lang="es-EC" altLang="zh-CN" b="1" dirty="0">
              <a:cs typeface="Arial" panose="020B0604020202020204" pitchFamily="34" charset="0"/>
            </a:endParaRPr>
          </a:p>
        </p:txBody>
      </p:sp>
      <p:cxnSp>
        <p:nvCxnSpPr>
          <p:cNvPr id="6" name="Conector recto de flecha 5"/>
          <p:cNvCxnSpPr/>
          <p:nvPr/>
        </p:nvCxnSpPr>
        <p:spPr>
          <a:xfrm flipH="1">
            <a:off x="1080487" y="3060744"/>
            <a:ext cx="1" cy="36673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57462" t="19837" r="26763" b="61048"/>
          <a:stretch/>
        </p:blipFill>
        <p:spPr>
          <a:xfrm>
            <a:off x="1230045" y="3551290"/>
            <a:ext cx="1121931" cy="951638"/>
          </a:xfrm>
          <a:prstGeom prst="rect">
            <a:avLst/>
          </a:prstGeom>
        </p:spPr>
      </p:pic>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32996" t="16838" r="45265" b="59145"/>
          <a:stretch/>
        </p:blipFill>
        <p:spPr>
          <a:xfrm>
            <a:off x="129641" y="3465617"/>
            <a:ext cx="1159845" cy="896947"/>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13047" t="11495" r="68784" b="61342"/>
          <a:stretch/>
        </p:blipFill>
        <p:spPr>
          <a:xfrm>
            <a:off x="950838" y="2063863"/>
            <a:ext cx="980739" cy="1026355"/>
          </a:xfrm>
          <a:prstGeom prst="rect">
            <a:avLst/>
          </a:prstGeom>
        </p:spPr>
      </p:pic>
      <p:cxnSp>
        <p:nvCxnSpPr>
          <p:cNvPr id="10" name="Conector recto de flecha 9"/>
          <p:cNvCxnSpPr/>
          <p:nvPr/>
        </p:nvCxnSpPr>
        <p:spPr>
          <a:xfrm flipH="1">
            <a:off x="1099918" y="4504128"/>
            <a:ext cx="1" cy="36673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11" name="Imagen 10"/>
          <p:cNvPicPr>
            <a:picLocks noChangeAspect="1"/>
          </p:cNvPicPr>
          <p:nvPr/>
        </p:nvPicPr>
        <p:blipFill rotWithShape="1">
          <a:blip r:embed="rId3">
            <a:extLst>
              <a:ext uri="{28A0092B-C50C-407E-A947-70E740481C1C}">
                <a14:useLocalDpi xmlns:a14="http://schemas.microsoft.com/office/drawing/2010/main" val="0"/>
              </a:ext>
            </a:extLst>
          </a:blip>
          <a:srcRect l="76291" t="15945" r="16244" b="59507"/>
          <a:stretch/>
        </p:blipFill>
        <p:spPr>
          <a:xfrm>
            <a:off x="888642" y="5102260"/>
            <a:ext cx="552566" cy="1006156"/>
          </a:xfrm>
          <a:prstGeom prst="rect">
            <a:avLst/>
          </a:prstGeom>
        </p:spPr>
      </p:pic>
      <p:sp>
        <p:nvSpPr>
          <p:cNvPr id="12" name="íSľïḋè">
            <a:extLst>
              <a:ext uri="{FF2B5EF4-FFF2-40B4-BE49-F238E27FC236}">
                <a16:creationId xmlns:a16="http://schemas.microsoft.com/office/drawing/2014/main" xmlns="" id="{6A20C92C-297E-4597-A1E7-D2CE046E3E04}"/>
              </a:ext>
            </a:extLst>
          </p:cNvPr>
          <p:cNvSpPr txBox="1"/>
          <p:nvPr/>
        </p:nvSpPr>
        <p:spPr bwMode="auto">
          <a:xfrm>
            <a:off x="2875235" y="1097210"/>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b="1" dirty="0" smtClean="0">
                <a:cs typeface="Arial" panose="020B0604020202020204" pitchFamily="34" charset="0"/>
              </a:rPr>
              <a:t>FRACCION UNIDA A CARBONATOS</a:t>
            </a:r>
            <a:endParaRPr lang="es-EC" altLang="zh-CN" b="1" dirty="0">
              <a:cs typeface="Arial" panose="020B0604020202020204" pitchFamily="34" charset="0"/>
            </a:endParaRPr>
          </a:p>
        </p:txBody>
      </p:sp>
      <p:sp>
        <p:nvSpPr>
          <p:cNvPr id="13" name="íSľïḋè">
            <a:extLst>
              <a:ext uri="{FF2B5EF4-FFF2-40B4-BE49-F238E27FC236}">
                <a16:creationId xmlns:a16="http://schemas.microsoft.com/office/drawing/2014/main" xmlns="" id="{6A20C92C-297E-4597-A1E7-D2CE046E3E04}"/>
              </a:ext>
            </a:extLst>
          </p:cNvPr>
          <p:cNvSpPr txBox="1"/>
          <p:nvPr/>
        </p:nvSpPr>
        <p:spPr bwMode="auto">
          <a:xfrm>
            <a:off x="5110248" y="1109959"/>
            <a:ext cx="2235623"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b="1" dirty="0" smtClean="0">
                <a:cs typeface="Arial" panose="020B0604020202020204" pitchFamily="34" charset="0"/>
              </a:rPr>
              <a:t>FRACCION UNIDA A OXIDOS DE HIERRO Y MANGANESO</a:t>
            </a:r>
            <a:endParaRPr lang="es-EC" altLang="zh-CN" b="1" dirty="0">
              <a:cs typeface="Arial" panose="020B0604020202020204" pitchFamily="34" charset="0"/>
            </a:endParaRPr>
          </a:p>
        </p:txBody>
      </p:sp>
      <p:sp>
        <p:nvSpPr>
          <p:cNvPr id="14" name="íSľïḋè">
            <a:extLst>
              <a:ext uri="{FF2B5EF4-FFF2-40B4-BE49-F238E27FC236}">
                <a16:creationId xmlns:a16="http://schemas.microsoft.com/office/drawing/2014/main" xmlns="" id="{6A20C92C-297E-4597-A1E7-D2CE046E3E04}"/>
              </a:ext>
            </a:extLst>
          </p:cNvPr>
          <p:cNvSpPr txBox="1"/>
          <p:nvPr/>
        </p:nvSpPr>
        <p:spPr bwMode="auto">
          <a:xfrm>
            <a:off x="7989763" y="1109959"/>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b="1" dirty="0" smtClean="0">
                <a:cs typeface="Arial" panose="020B0604020202020204" pitchFamily="34" charset="0"/>
              </a:rPr>
              <a:t>FRACCION UNIDA A MATERIA ORGANICA Y SULFUROS</a:t>
            </a:r>
            <a:endParaRPr lang="es-EC" altLang="zh-CN" b="1" dirty="0">
              <a:cs typeface="Arial" panose="020B0604020202020204" pitchFamily="34" charset="0"/>
            </a:endParaRPr>
          </a:p>
        </p:txBody>
      </p:sp>
      <p:sp>
        <p:nvSpPr>
          <p:cNvPr id="15" name="íSľïḋè">
            <a:extLst>
              <a:ext uri="{FF2B5EF4-FFF2-40B4-BE49-F238E27FC236}">
                <a16:creationId xmlns:a16="http://schemas.microsoft.com/office/drawing/2014/main" xmlns="" id="{6A20C92C-297E-4597-A1E7-D2CE046E3E04}"/>
              </a:ext>
            </a:extLst>
          </p:cNvPr>
          <p:cNvSpPr txBox="1"/>
          <p:nvPr/>
        </p:nvSpPr>
        <p:spPr bwMode="auto">
          <a:xfrm>
            <a:off x="10069519" y="1012611"/>
            <a:ext cx="1951316" cy="695480"/>
          </a:xfrm>
          <a:prstGeom prst="rect">
            <a:avLst/>
          </a:prstGeom>
          <a:noFill/>
          <a:ln w="9525">
            <a:noFill/>
            <a:miter lim="800000"/>
            <a:headEnd/>
            <a:tailEnd/>
          </a:ln>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s-EC" altLang="zh-CN" sz="1200" b="1" dirty="0" smtClean="0">
                <a:cs typeface="Arial" panose="020B0604020202020204" pitchFamily="34" charset="0"/>
              </a:rPr>
              <a:t>FRACCION RESIDUAL</a:t>
            </a:r>
            <a:endParaRPr lang="es-EC" altLang="zh-CN" b="1" dirty="0">
              <a:cs typeface="Arial" panose="020B0604020202020204" pitchFamily="34" charset="0"/>
            </a:endParaRPr>
          </a:p>
        </p:txBody>
      </p:sp>
      <p:sp>
        <p:nvSpPr>
          <p:cNvPr id="16" name="CuadroTexto 15"/>
          <p:cNvSpPr txBox="1"/>
          <p:nvPr/>
        </p:nvSpPr>
        <p:spPr>
          <a:xfrm>
            <a:off x="80052" y="2984881"/>
            <a:ext cx="1149993" cy="261610"/>
          </a:xfrm>
          <a:prstGeom prst="rect">
            <a:avLst/>
          </a:prstGeom>
          <a:noFill/>
        </p:spPr>
        <p:txBody>
          <a:bodyPr wrap="square" rtlCol="0">
            <a:spAutoFit/>
          </a:bodyPr>
          <a:lstStyle/>
          <a:p>
            <a:r>
              <a:rPr lang="es-EC" sz="1100" dirty="0" smtClean="0"/>
              <a:t>1 g de suelo</a:t>
            </a:r>
            <a:endParaRPr lang="es-EC" sz="1100" dirty="0"/>
          </a:p>
        </p:txBody>
      </p:sp>
      <p:sp>
        <p:nvSpPr>
          <p:cNvPr id="17" name="CuadroTexto 16"/>
          <p:cNvSpPr txBox="1"/>
          <p:nvPr/>
        </p:nvSpPr>
        <p:spPr>
          <a:xfrm>
            <a:off x="1150356" y="1636446"/>
            <a:ext cx="1328748" cy="430887"/>
          </a:xfrm>
          <a:prstGeom prst="rect">
            <a:avLst/>
          </a:prstGeom>
          <a:noFill/>
        </p:spPr>
        <p:txBody>
          <a:bodyPr wrap="square" rtlCol="0">
            <a:spAutoFit/>
          </a:bodyPr>
          <a:lstStyle/>
          <a:p>
            <a:r>
              <a:rPr lang="es-EC" sz="1100" dirty="0" smtClean="0"/>
              <a:t>8 </a:t>
            </a:r>
            <a:r>
              <a:rPr lang="es-EC" sz="1100" dirty="0" err="1" smtClean="0"/>
              <a:t>mL</a:t>
            </a:r>
            <a:r>
              <a:rPr lang="es-EC" sz="1100" dirty="0" smtClean="0"/>
              <a:t> de </a:t>
            </a:r>
            <a:r>
              <a:rPr lang="es-EC" sz="1100" dirty="0" err="1" smtClean="0"/>
              <a:t>NaOAc</a:t>
            </a:r>
            <a:r>
              <a:rPr lang="es-EC" sz="1100" dirty="0" smtClean="0"/>
              <a:t> 1 M (pH: 8,2)</a:t>
            </a:r>
            <a:endParaRPr lang="es-EC" sz="1100" dirty="0"/>
          </a:p>
        </p:txBody>
      </p:sp>
      <p:sp>
        <p:nvSpPr>
          <p:cNvPr id="18" name="CuadroTexto 17"/>
          <p:cNvSpPr txBox="1"/>
          <p:nvPr/>
        </p:nvSpPr>
        <p:spPr>
          <a:xfrm>
            <a:off x="494187" y="4182109"/>
            <a:ext cx="1149993" cy="261610"/>
          </a:xfrm>
          <a:prstGeom prst="rect">
            <a:avLst/>
          </a:prstGeom>
          <a:noFill/>
        </p:spPr>
        <p:txBody>
          <a:bodyPr wrap="square" rtlCol="0">
            <a:spAutoFit/>
          </a:bodyPr>
          <a:lstStyle/>
          <a:p>
            <a:r>
              <a:rPr lang="es-EC" sz="1100" dirty="0" smtClean="0"/>
              <a:t>1 h</a:t>
            </a:r>
            <a:endParaRPr lang="es-EC" sz="1100" dirty="0"/>
          </a:p>
        </p:txBody>
      </p:sp>
      <p:sp>
        <p:nvSpPr>
          <p:cNvPr id="19" name="CuadroTexto 18"/>
          <p:cNvSpPr txBox="1"/>
          <p:nvPr/>
        </p:nvSpPr>
        <p:spPr>
          <a:xfrm>
            <a:off x="1128625" y="3354780"/>
            <a:ext cx="1384212" cy="261610"/>
          </a:xfrm>
          <a:prstGeom prst="rect">
            <a:avLst/>
          </a:prstGeom>
          <a:noFill/>
        </p:spPr>
        <p:txBody>
          <a:bodyPr wrap="square" rtlCol="0">
            <a:spAutoFit/>
          </a:bodyPr>
          <a:lstStyle/>
          <a:p>
            <a:r>
              <a:rPr lang="es-EC" sz="1100" dirty="0" smtClean="0"/>
              <a:t>15 min a 3800 rpm</a:t>
            </a:r>
            <a:endParaRPr lang="es-EC" sz="1100" dirty="0"/>
          </a:p>
        </p:txBody>
      </p:sp>
      <p:sp>
        <p:nvSpPr>
          <p:cNvPr id="20" name="CuadroTexto 19"/>
          <p:cNvSpPr txBox="1"/>
          <p:nvPr/>
        </p:nvSpPr>
        <p:spPr>
          <a:xfrm>
            <a:off x="144192" y="4873924"/>
            <a:ext cx="2368645" cy="261610"/>
          </a:xfrm>
          <a:prstGeom prst="rect">
            <a:avLst/>
          </a:prstGeom>
          <a:noFill/>
        </p:spPr>
        <p:txBody>
          <a:bodyPr wrap="square" rtlCol="0">
            <a:spAutoFit/>
          </a:bodyPr>
          <a:lstStyle/>
          <a:p>
            <a:r>
              <a:rPr lang="es-EC" sz="1100" dirty="0" smtClean="0"/>
              <a:t>Recuperación del sobrenadante</a:t>
            </a:r>
            <a:endParaRPr lang="es-EC" sz="1100" dirty="0"/>
          </a:p>
        </p:txBody>
      </p:sp>
      <p:pic>
        <p:nvPicPr>
          <p:cNvPr id="21" name="Imagen 20"/>
          <p:cNvPicPr>
            <a:picLocks noChangeAspect="1"/>
          </p:cNvPicPr>
          <p:nvPr/>
        </p:nvPicPr>
        <p:blipFill rotWithShape="1">
          <a:blip r:embed="rId3">
            <a:extLst>
              <a:ext uri="{28A0092B-C50C-407E-A947-70E740481C1C}">
                <a14:useLocalDpi xmlns:a14="http://schemas.microsoft.com/office/drawing/2010/main" val="0"/>
              </a:ext>
            </a:extLst>
          </a:blip>
          <a:srcRect l="13047" t="11495" r="68784" b="61342"/>
          <a:stretch/>
        </p:blipFill>
        <p:spPr>
          <a:xfrm>
            <a:off x="2932012" y="2097025"/>
            <a:ext cx="980739" cy="1026355"/>
          </a:xfrm>
          <a:prstGeom prst="rect">
            <a:avLst/>
          </a:prstGeom>
        </p:spPr>
      </p:pic>
      <p:sp>
        <p:nvSpPr>
          <p:cNvPr id="22" name="CuadroTexto 21"/>
          <p:cNvSpPr txBox="1"/>
          <p:nvPr/>
        </p:nvSpPr>
        <p:spPr>
          <a:xfrm>
            <a:off x="2830751" y="1716930"/>
            <a:ext cx="1403675" cy="430887"/>
          </a:xfrm>
          <a:prstGeom prst="rect">
            <a:avLst/>
          </a:prstGeom>
          <a:noFill/>
        </p:spPr>
        <p:txBody>
          <a:bodyPr wrap="square" rtlCol="0">
            <a:spAutoFit/>
          </a:bodyPr>
          <a:lstStyle/>
          <a:p>
            <a:r>
              <a:rPr lang="es-EC" sz="1100" dirty="0" smtClean="0"/>
              <a:t>8 </a:t>
            </a:r>
            <a:r>
              <a:rPr lang="es-EC" sz="1100" dirty="0" err="1" smtClean="0"/>
              <a:t>mL</a:t>
            </a:r>
            <a:r>
              <a:rPr lang="es-EC" sz="1100" dirty="0" smtClean="0"/>
              <a:t> de </a:t>
            </a:r>
            <a:r>
              <a:rPr lang="es-EC" sz="1100" dirty="0" err="1" smtClean="0"/>
              <a:t>NaOAc</a:t>
            </a:r>
            <a:r>
              <a:rPr lang="es-EC" sz="1100" dirty="0" smtClean="0"/>
              <a:t> 1 M (pH: 5)</a:t>
            </a:r>
            <a:endParaRPr lang="es-EC" sz="1100" dirty="0"/>
          </a:p>
        </p:txBody>
      </p:sp>
      <p:pic>
        <p:nvPicPr>
          <p:cNvPr id="23" name="Imagen 22"/>
          <p:cNvPicPr>
            <a:picLocks noChangeAspect="1"/>
          </p:cNvPicPr>
          <p:nvPr/>
        </p:nvPicPr>
        <p:blipFill rotWithShape="1">
          <a:blip r:embed="rId3">
            <a:extLst>
              <a:ext uri="{28A0092B-C50C-407E-A947-70E740481C1C}">
                <a14:useLocalDpi xmlns:a14="http://schemas.microsoft.com/office/drawing/2010/main" val="0"/>
              </a:ext>
            </a:extLst>
          </a:blip>
          <a:srcRect l="32996" t="16838" r="45265" b="59145"/>
          <a:stretch/>
        </p:blipFill>
        <p:spPr>
          <a:xfrm>
            <a:off x="3786940" y="2128566"/>
            <a:ext cx="1159845" cy="896947"/>
          </a:xfrm>
          <a:prstGeom prst="rect">
            <a:avLst/>
          </a:prstGeom>
        </p:spPr>
      </p:pic>
      <p:sp>
        <p:nvSpPr>
          <p:cNvPr id="24" name="CuadroTexto 23"/>
          <p:cNvSpPr txBox="1"/>
          <p:nvPr/>
        </p:nvSpPr>
        <p:spPr>
          <a:xfrm>
            <a:off x="4251554" y="2813219"/>
            <a:ext cx="1149993" cy="261610"/>
          </a:xfrm>
          <a:prstGeom prst="rect">
            <a:avLst/>
          </a:prstGeom>
          <a:noFill/>
        </p:spPr>
        <p:txBody>
          <a:bodyPr wrap="square" rtlCol="0">
            <a:spAutoFit/>
          </a:bodyPr>
          <a:lstStyle/>
          <a:p>
            <a:r>
              <a:rPr lang="es-EC" sz="1100" dirty="0" smtClean="0"/>
              <a:t>5 h</a:t>
            </a:r>
            <a:endParaRPr lang="es-EC" sz="1100" dirty="0"/>
          </a:p>
        </p:txBody>
      </p:sp>
      <p:cxnSp>
        <p:nvCxnSpPr>
          <p:cNvPr id="25" name="Conector recto de flecha 24"/>
          <p:cNvCxnSpPr/>
          <p:nvPr/>
        </p:nvCxnSpPr>
        <p:spPr>
          <a:xfrm flipH="1">
            <a:off x="3749634" y="3059310"/>
            <a:ext cx="1" cy="36673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26" name="Imagen 25"/>
          <p:cNvPicPr>
            <a:picLocks noChangeAspect="1"/>
          </p:cNvPicPr>
          <p:nvPr/>
        </p:nvPicPr>
        <p:blipFill rotWithShape="1">
          <a:blip r:embed="rId3">
            <a:extLst>
              <a:ext uri="{28A0092B-C50C-407E-A947-70E740481C1C}">
                <a14:useLocalDpi xmlns:a14="http://schemas.microsoft.com/office/drawing/2010/main" val="0"/>
              </a:ext>
            </a:extLst>
          </a:blip>
          <a:srcRect l="57462" t="19837" r="26763" b="61048"/>
          <a:stretch/>
        </p:blipFill>
        <p:spPr>
          <a:xfrm>
            <a:off x="3452380" y="3551290"/>
            <a:ext cx="1121931" cy="951638"/>
          </a:xfrm>
          <a:prstGeom prst="rect">
            <a:avLst/>
          </a:prstGeom>
        </p:spPr>
      </p:pic>
      <p:sp>
        <p:nvSpPr>
          <p:cNvPr id="27" name="CuadroTexto 26"/>
          <p:cNvSpPr txBox="1"/>
          <p:nvPr/>
        </p:nvSpPr>
        <p:spPr>
          <a:xfrm>
            <a:off x="3569871" y="3410083"/>
            <a:ext cx="1384212" cy="261610"/>
          </a:xfrm>
          <a:prstGeom prst="rect">
            <a:avLst/>
          </a:prstGeom>
          <a:noFill/>
        </p:spPr>
        <p:txBody>
          <a:bodyPr wrap="square" rtlCol="0">
            <a:spAutoFit/>
          </a:bodyPr>
          <a:lstStyle/>
          <a:p>
            <a:r>
              <a:rPr lang="es-EC" sz="1100" dirty="0" smtClean="0"/>
              <a:t>15 min a 3800 rpm</a:t>
            </a:r>
            <a:endParaRPr lang="es-EC" sz="1100" dirty="0"/>
          </a:p>
        </p:txBody>
      </p:sp>
      <p:cxnSp>
        <p:nvCxnSpPr>
          <p:cNvPr id="28" name="Conector recto de flecha 27"/>
          <p:cNvCxnSpPr/>
          <p:nvPr/>
        </p:nvCxnSpPr>
        <p:spPr>
          <a:xfrm flipH="1">
            <a:off x="3749634" y="4498268"/>
            <a:ext cx="1" cy="36673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9" name="CuadroTexto 28"/>
          <p:cNvSpPr txBox="1"/>
          <p:nvPr/>
        </p:nvSpPr>
        <p:spPr>
          <a:xfrm>
            <a:off x="2829022" y="4849539"/>
            <a:ext cx="2368645" cy="261610"/>
          </a:xfrm>
          <a:prstGeom prst="rect">
            <a:avLst/>
          </a:prstGeom>
          <a:noFill/>
        </p:spPr>
        <p:txBody>
          <a:bodyPr wrap="square" rtlCol="0">
            <a:spAutoFit/>
          </a:bodyPr>
          <a:lstStyle/>
          <a:p>
            <a:r>
              <a:rPr lang="es-EC" sz="1100" dirty="0" smtClean="0"/>
              <a:t>Recuperación del sobrenadante</a:t>
            </a:r>
            <a:endParaRPr lang="es-EC" sz="1100" dirty="0"/>
          </a:p>
        </p:txBody>
      </p:sp>
      <p:pic>
        <p:nvPicPr>
          <p:cNvPr id="30" name="Imagen 29"/>
          <p:cNvPicPr>
            <a:picLocks noChangeAspect="1"/>
          </p:cNvPicPr>
          <p:nvPr/>
        </p:nvPicPr>
        <p:blipFill rotWithShape="1">
          <a:blip r:embed="rId3">
            <a:extLst>
              <a:ext uri="{28A0092B-C50C-407E-A947-70E740481C1C}">
                <a14:useLocalDpi xmlns:a14="http://schemas.microsoft.com/office/drawing/2010/main" val="0"/>
              </a:ext>
            </a:extLst>
          </a:blip>
          <a:srcRect l="76291" t="15945" r="16244" b="59507"/>
          <a:stretch/>
        </p:blipFill>
        <p:spPr>
          <a:xfrm>
            <a:off x="3636468" y="5102142"/>
            <a:ext cx="552566" cy="1006156"/>
          </a:xfrm>
          <a:prstGeom prst="rect">
            <a:avLst/>
          </a:prstGeom>
        </p:spPr>
      </p:pic>
      <p:pic>
        <p:nvPicPr>
          <p:cNvPr id="31" name="Imagen 30"/>
          <p:cNvPicPr>
            <a:picLocks noChangeAspect="1"/>
          </p:cNvPicPr>
          <p:nvPr/>
        </p:nvPicPr>
        <p:blipFill rotWithShape="1">
          <a:blip r:embed="rId3">
            <a:extLst>
              <a:ext uri="{28A0092B-C50C-407E-A947-70E740481C1C}">
                <a14:useLocalDpi xmlns:a14="http://schemas.microsoft.com/office/drawing/2010/main" val="0"/>
              </a:ext>
            </a:extLst>
          </a:blip>
          <a:srcRect l="13047" t="11495" r="68784" b="61342"/>
          <a:stretch/>
        </p:blipFill>
        <p:spPr>
          <a:xfrm>
            <a:off x="5801713" y="2063863"/>
            <a:ext cx="980739" cy="1026355"/>
          </a:xfrm>
          <a:prstGeom prst="rect">
            <a:avLst/>
          </a:prstGeom>
        </p:spPr>
      </p:pic>
      <p:sp>
        <p:nvSpPr>
          <p:cNvPr id="32" name="CuadroTexto 31"/>
          <p:cNvSpPr txBox="1"/>
          <p:nvPr/>
        </p:nvSpPr>
        <p:spPr>
          <a:xfrm>
            <a:off x="5069673" y="1649987"/>
            <a:ext cx="2355904" cy="430887"/>
          </a:xfrm>
          <a:prstGeom prst="rect">
            <a:avLst/>
          </a:prstGeom>
          <a:noFill/>
        </p:spPr>
        <p:txBody>
          <a:bodyPr wrap="square" rtlCol="0">
            <a:spAutoFit/>
          </a:bodyPr>
          <a:lstStyle/>
          <a:p>
            <a:r>
              <a:rPr lang="es-EC" sz="1100" dirty="0" smtClean="0"/>
              <a:t>20 </a:t>
            </a:r>
            <a:r>
              <a:rPr lang="es-EC" sz="1100" dirty="0" err="1" smtClean="0"/>
              <a:t>mL</a:t>
            </a:r>
            <a:r>
              <a:rPr lang="es-EC" sz="1100" dirty="0" smtClean="0"/>
              <a:t> de Cloruro de </a:t>
            </a:r>
            <a:r>
              <a:rPr lang="es-EC" sz="1100" dirty="0" err="1" smtClean="0"/>
              <a:t>Hidroxilamina</a:t>
            </a:r>
            <a:r>
              <a:rPr lang="es-EC" sz="1100" dirty="0" smtClean="0"/>
              <a:t> (0,04M) en 25% (v/v) de Ac. Acético </a:t>
            </a:r>
            <a:endParaRPr lang="es-EC" sz="1100" dirty="0"/>
          </a:p>
        </p:txBody>
      </p:sp>
      <p:pic>
        <p:nvPicPr>
          <p:cNvPr id="33" name="Imagen 32"/>
          <p:cNvPicPr>
            <a:picLocks noChangeAspect="1"/>
          </p:cNvPicPr>
          <p:nvPr/>
        </p:nvPicPr>
        <p:blipFill rotWithShape="1">
          <a:blip r:embed="rId3">
            <a:extLst>
              <a:ext uri="{28A0092B-C50C-407E-A947-70E740481C1C}">
                <a14:useLocalDpi xmlns:a14="http://schemas.microsoft.com/office/drawing/2010/main" val="0"/>
              </a:ext>
            </a:extLst>
          </a:blip>
          <a:srcRect l="21784" t="50754" r="56244" b="22686"/>
          <a:stretch/>
        </p:blipFill>
        <p:spPr>
          <a:xfrm>
            <a:off x="5401547" y="3551055"/>
            <a:ext cx="1109704" cy="938979"/>
          </a:xfrm>
          <a:prstGeom prst="rect">
            <a:avLst/>
          </a:prstGeom>
        </p:spPr>
      </p:pic>
      <p:cxnSp>
        <p:nvCxnSpPr>
          <p:cNvPr id="34" name="Conector recto de flecha 33"/>
          <p:cNvCxnSpPr/>
          <p:nvPr/>
        </p:nvCxnSpPr>
        <p:spPr>
          <a:xfrm flipH="1">
            <a:off x="6438122" y="3127446"/>
            <a:ext cx="1" cy="36673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35" name="CuadroTexto 34"/>
          <p:cNvSpPr txBox="1"/>
          <p:nvPr/>
        </p:nvSpPr>
        <p:spPr>
          <a:xfrm>
            <a:off x="5401547" y="4456242"/>
            <a:ext cx="1384212" cy="261610"/>
          </a:xfrm>
          <a:prstGeom prst="rect">
            <a:avLst/>
          </a:prstGeom>
          <a:noFill/>
        </p:spPr>
        <p:txBody>
          <a:bodyPr wrap="square" rtlCol="0">
            <a:spAutoFit/>
          </a:bodyPr>
          <a:lstStyle/>
          <a:p>
            <a:r>
              <a:rPr lang="es-EC" sz="1100" dirty="0" smtClean="0"/>
              <a:t>96°C por 6 h</a:t>
            </a:r>
            <a:endParaRPr lang="es-EC" sz="1100" dirty="0"/>
          </a:p>
        </p:txBody>
      </p:sp>
      <p:pic>
        <p:nvPicPr>
          <p:cNvPr id="36" name="Imagen 35"/>
          <p:cNvPicPr>
            <a:picLocks noChangeAspect="1"/>
          </p:cNvPicPr>
          <p:nvPr/>
        </p:nvPicPr>
        <p:blipFill rotWithShape="1">
          <a:blip r:embed="rId3">
            <a:extLst>
              <a:ext uri="{28A0092B-C50C-407E-A947-70E740481C1C}">
                <a14:useLocalDpi xmlns:a14="http://schemas.microsoft.com/office/drawing/2010/main" val="0"/>
              </a:ext>
            </a:extLst>
          </a:blip>
          <a:srcRect l="57462" t="19837" r="26763" b="61048"/>
          <a:stretch/>
        </p:blipFill>
        <p:spPr>
          <a:xfrm>
            <a:off x="6565295" y="3675666"/>
            <a:ext cx="1121931" cy="951638"/>
          </a:xfrm>
          <a:prstGeom prst="rect">
            <a:avLst/>
          </a:prstGeom>
        </p:spPr>
      </p:pic>
      <p:sp>
        <p:nvSpPr>
          <p:cNvPr id="37" name="CuadroTexto 36"/>
          <p:cNvSpPr txBox="1"/>
          <p:nvPr/>
        </p:nvSpPr>
        <p:spPr>
          <a:xfrm>
            <a:off x="6216247" y="3496979"/>
            <a:ext cx="1384212" cy="261610"/>
          </a:xfrm>
          <a:prstGeom prst="rect">
            <a:avLst/>
          </a:prstGeom>
          <a:noFill/>
        </p:spPr>
        <p:txBody>
          <a:bodyPr wrap="square" rtlCol="0">
            <a:spAutoFit/>
          </a:bodyPr>
          <a:lstStyle/>
          <a:p>
            <a:r>
              <a:rPr lang="es-EC" sz="1100" dirty="0" smtClean="0"/>
              <a:t>15 min a 3800 rpm</a:t>
            </a:r>
            <a:endParaRPr lang="es-EC" sz="1100" dirty="0"/>
          </a:p>
        </p:txBody>
      </p:sp>
      <p:cxnSp>
        <p:nvCxnSpPr>
          <p:cNvPr id="38" name="Conector recto de flecha 37"/>
          <p:cNvCxnSpPr/>
          <p:nvPr/>
        </p:nvCxnSpPr>
        <p:spPr>
          <a:xfrm flipH="1">
            <a:off x="6444149" y="4602151"/>
            <a:ext cx="1" cy="36673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39" name="Imagen 38"/>
          <p:cNvPicPr>
            <a:picLocks noChangeAspect="1"/>
          </p:cNvPicPr>
          <p:nvPr/>
        </p:nvPicPr>
        <p:blipFill rotWithShape="1">
          <a:blip r:embed="rId3">
            <a:extLst>
              <a:ext uri="{28A0092B-C50C-407E-A947-70E740481C1C}">
                <a14:useLocalDpi xmlns:a14="http://schemas.microsoft.com/office/drawing/2010/main" val="0"/>
              </a:ext>
            </a:extLst>
          </a:blip>
          <a:srcRect l="76291" t="15945" r="16244" b="59507"/>
          <a:stretch/>
        </p:blipFill>
        <p:spPr>
          <a:xfrm>
            <a:off x="6216247" y="5135350"/>
            <a:ext cx="552566" cy="1006156"/>
          </a:xfrm>
          <a:prstGeom prst="rect">
            <a:avLst/>
          </a:prstGeom>
        </p:spPr>
      </p:pic>
      <p:sp>
        <p:nvSpPr>
          <p:cNvPr id="41" name="CuadroTexto 40"/>
          <p:cNvSpPr txBox="1"/>
          <p:nvPr/>
        </p:nvSpPr>
        <p:spPr>
          <a:xfrm>
            <a:off x="5513852" y="4933659"/>
            <a:ext cx="2368645" cy="261610"/>
          </a:xfrm>
          <a:prstGeom prst="rect">
            <a:avLst/>
          </a:prstGeom>
          <a:noFill/>
        </p:spPr>
        <p:txBody>
          <a:bodyPr wrap="square" rtlCol="0">
            <a:spAutoFit/>
          </a:bodyPr>
          <a:lstStyle/>
          <a:p>
            <a:r>
              <a:rPr lang="es-EC" sz="1100" dirty="0" smtClean="0"/>
              <a:t>Recuperación del sobrenadante</a:t>
            </a:r>
            <a:endParaRPr lang="es-EC" sz="1100" dirty="0"/>
          </a:p>
        </p:txBody>
      </p:sp>
      <p:pic>
        <p:nvPicPr>
          <p:cNvPr id="42" name="Imagen 41"/>
          <p:cNvPicPr>
            <a:picLocks noChangeAspect="1"/>
          </p:cNvPicPr>
          <p:nvPr/>
        </p:nvPicPr>
        <p:blipFill rotWithShape="1">
          <a:blip r:embed="rId3">
            <a:extLst>
              <a:ext uri="{28A0092B-C50C-407E-A947-70E740481C1C}">
                <a14:useLocalDpi xmlns:a14="http://schemas.microsoft.com/office/drawing/2010/main" val="0"/>
              </a:ext>
            </a:extLst>
          </a:blip>
          <a:srcRect l="13047" t="11495" r="68784" b="61342"/>
          <a:stretch/>
        </p:blipFill>
        <p:spPr>
          <a:xfrm>
            <a:off x="7928877" y="2097024"/>
            <a:ext cx="980739" cy="1026355"/>
          </a:xfrm>
          <a:prstGeom prst="rect">
            <a:avLst/>
          </a:prstGeom>
        </p:spPr>
      </p:pic>
      <p:sp>
        <p:nvSpPr>
          <p:cNvPr id="43" name="CuadroTexto 42"/>
          <p:cNvSpPr txBox="1"/>
          <p:nvPr/>
        </p:nvSpPr>
        <p:spPr>
          <a:xfrm>
            <a:off x="8443360" y="1717575"/>
            <a:ext cx="1380905" cy="769441"/>
          </a:xfrm>
          <a:prstGeom prst="rect">
            <a:avLst/>
          </a:prstGeom>
          <a:noFill/>
        </p:spPr>
        <p:txBody>
          <a:bodyPr wrap="square" rtlCol="0">
            <a:spAutoFit/>
          </a:bodyPr>
          <a:lstStyle/>
          <a:p>
            <a:pPr algn="ctr"/>
            <a:r>
              <a:rPr lang="es-EC" sz="1100" dirty="0" smtClean="0"/>
              <a:t>3 </a:t>
            </a:r>
            <a:r>
              <a:rPr lang="es-EC" sz="1100" dirty="0" err="1" smtClean="0"/>
              <a:t>mL</a:t>
            </a:r>
            <a:r>
              <a:rPr lang="es-EC" sz="1100" dirty="0" smtClean="0"/>
              <a:t> HNO</a:t>
            </a:r>
            <a:r>
              <a:rPr lang="es-EC" sz="1100" baseline="-25000" dirty="0" smtClean="0"/>
              <a:t>3 </a:t>
            </a:r>
            <a:r>
              <a:rPr lang="es-EC" sz="1100" dirty="0" smtClean="0"/>
              <a:t> 0,02 M</a:t>
            </a:r>
          </a:p>
          <a:p>
            <a:pPr algn="ctr"/>
            <a:r>
              <a:rPr lang="es-EC" sz="1100" dirty="0" smtClean="0"/>
              <a:t>+</a:t>
            </a:r>
          </a:p>
          <a:p>
            <a:pPr algn="ctr"/>
            <a:r>
              <a:rPr lang="es-EC" sz="1100" dirty="0" smtClean="0"/>
              <a:t>5 </a:t>
            </a:r>
            <a:r>
              <a:rPr lang="es-EC" sz="1100" dirty="0" err="1" smtClean="0"/>
              <a:t>mL</a:t>
            </a:r>
            <a:r>
              <a:rPr lang="es-EC" sz="1100" dirty="0" smtClean="0"/>
              <a:t> H</a:t>
            </a:r>
            <a:r>
              <a:rPr lang="es-EC" sz="1100" baseline="-25000" dirty="0" smtClean="0"/>
              <a:t>2</a:t>
            </a:r>
            <a:r>
              <a:rPr lang="es-EC" sz="1100" dirty="0" smtClean="0"/>
              <a:t>O</a:t>
            </a:r>
            <a:r>
              <a:rPr lang="es-EC" sz="1100" baseline="-25000" dirty="0" smtClean="0"/>
              <a:t>2 </a:t>
            </a:r>
            <a:r>
              <a:rPr lang="es-EC" sz="1100" dirty="0" smtClean="0"/>
              <a:t> (pH:2) al 30%</a:t>
            </a:r>
            <a:endParaRPr lang="es-EC" sz="1100" dirty="0"/>
          </a:p>
        </p:txBody>
      </p:sp>
      <p:cxnSp>
        <p:nvCxnSpPr>
          <p:cNvPr id="44" name="Conector recto de flecha 43"/>
          <p:cNvCxnSpPr/>
          <p:nvPr/>
        </p:nvCxnSpPr>
        <p:spPr>
          <a:xfrm flipH="1">
            <a:off x="8586748" y="3124007"/>
            <a:ext cx="1" cy="36673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45" name="Imagen 44"/>
          <p:cNvPicPr>
            <a:picLocks noChangeAspect="1"/>
          </p:cNvPicPr>
          <p:nvPr/>
        </p:nvPicPr>
        <p:blipFill rotWithShape="1">
          <a:blip r:embed="rId3">
            <a:extLst>
              <a:ext uri="{28A0092B-C50C-407E-A947-70E740481C1C}">
                <a14:useLocalDpi xmlns:a14="http://schemas.microsoft.com/office/drawing/2010/main" val="0"/>
              </a:ext>
            </a:extLst>
          </a:blip>
          <a:srcRect l="21784" t="50754" r="56244" b="22686"/>
          <a:stretch/>
        </p:blipFill>
        <p:spPr>
          <a:xfrm>
            <a:off x="8209355" y="3509035"/>
            <a:ext cx="1109704" cy="938979"/>
          </a:xfrm>
          <a:prstGeom prst="rect">
            <a:avLst/>
          </a:prstGeom>
        </p:spPr>
      </p:pic>
      <p:sp>
        <p:nvSpPr>
          <p:cNvPr id="46" name="CuadroTexto 45"/>
          <p:cNvSpPr txBox="1"/>
          <p:nvPr/>
        </p:nvSpPr>
        <p:spPr>
          <a:xfrm>
            <a:off x="8636573" y="3551710"/>
            <a:ext cx="1384212" cy="261610"/>
          </a:xfrm>
          <a:prstGeom prst="rect">
            <a:avLst/>
          </a:prstGeom>
          <a:noFill/>
        </p:spPr>
        <p:txBody>
          <a:bodyPr wrap="square" rtlCol="0">
            <a:spAutoFit/>
          </a:bodyPr>
          <a:lstStyle/>
          <a:p>
            <a:r>
              <a:rPr lang="es-EC" sz="1100" dirty="0" smtClean="0"/>
              <a:t>85°C por 2 h</a:t>
            </a:r>
            <a:endParaRPr lang="es-EC" sz="1100" dirty="0"/>
          </a:p>
        </p:txBody>
      </p:sp>
      <p:cxnSp>
        <p:nvCxnSpPr>
          <p:cNvPr id="47" name="Conector recto de flecha 46"/>
          <p:cNvCxnSpPr/>
          <p:nvPr/>
        </p:nvCxnSpPr>
        <p:spPr>
          <a:xfrm flipH="1">
            <a:off x="8764207" y="4362564"/>
            <a:ext cx="1" cy="36673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48" name="Imagen 47"/>
          <p:cNvPicPr>
            <a:picLocks noChangeAspect="1"/>
          </p:cNvPicPr>
          <p:nvPr/>
        </p:nvPicPr>
        <p:blipFill rotWithShape="1">
          <a:blip r:embed="rId3">
            <a:extLst>
              <a:ext uri="{28A0092B-C50C-407E-A947-70E740481C1C}">
                <a14:useLocalDpi xmlns:a14="http://schemas.microsoft.com/office/drawing/2010/main" val="0"/>
              </a:ext>
            </a:extLst>
          </a:blip>
          <a:srcRect l="13047" t="11495" r="68784" b="61342"/>
          <a:stretch/>
        </p:blipFill>
        <p:spPr>
          <a:xfrm>
            <a:off x="8072915" y="4882399"/>
            <a:ext cx="807841" cy="845415"/>
          </a:xfrm>
          <a:prstGeom prst="rect">
            <a:avLst/>
          </a:prstGeom>
        </p:spPr>
      </p:pic>
      <p:pic>
        <p:nvPicPr>
          <p:cNvPr id="49" name="Imagen 48"/>
          <p:cNvPicPr>
            <a:picLocks noChangeAspect="1"/>
          </p:cNvPicPr>
          <p:nvPr/>
        </p:nvPicPr>
        <p:blipFill rotWithShape="1">
          <a:blip r:embed="rId3">
            <a:extLst>
              <a:ext uri="{28A0092B-C50C-407E-A947-70E740481C1C}">
                <a14:useLocalDpi xmlns:a14="http://schemas.microsoft.com/office/drawing/2010/main" val="0"/>
              </a:ext>
            </a:extLst>
          </a:blip>
          <a:srcRect l="13047" t="11495" r="68784" b="61342"/>
          <a:stretch/>
        </p:blipFill>
        <p:spPr>
          <a:xfrm>
            <a:off x="10657298" y="2015462"/>
            <a:ext cx="980739" cy="1026355"/>
          </a:xfrm>
          <a:prstGeom prst="rect">
            <a:avLst/>
          </a:prstGeom>
        </p:spPr>
      </p:pic>
      <p:sp>
        <p:nvSpPr>
          <p:cNvPr id="50" name="CuadroTexto 49"/>
          <p:cNvSpPr txBox="1"/>
          <p:nvPr/>
        </p:nvSpPr>
        <p:spPr>
          <a:xfrm>
            <a:off x="8628606" y="4846356"/>
            <a:ext cx="1380905" cy="1107996"/>
          </a:xfrm>
          <a:prstGeom prst="rect">
            <a:avLst/>
          </a:prstGeom>
          <a:noFill/>
        </p:spPr>
        <p:txBody>
          <a:bodyPr wrap="square" rtlCol="0">
            <a:spAutoFit/>
          </a:bodyPr>
          <a:lstStyle/>
          <a:p>
            <a:pPr algn="ctr"/>
            <a:r>
              <a:rPr lang="es-EC" sz="1100" dirty="0"/>
              <a:t>3</a:t>
            </a:r>
            <a:r>
              <a:rPr lang="es-EC" sz="1100" dirty="0" smtClean="0"/>
              <a:t> </a:t>
            </a:r>
            <a:r>
              <a:rPr lang="es-EC" sz="1100" dirty="0" err="1" smtClean="0"/>
              <a:t>mL</a:t>
            </a:r>
            <a:r>
              <a:rPr lang="es-EC" sz="1100" dirty="0" smtClean="0"/>
              <a:t> H</a:t>
            </a:r>
            <a:r>
              <a:rPr lang="es-EC" sz="1100" baseline="-25000" dirty="0" smtClean="0"/>
              <a:t>2</a:t>
            </a:r>
            <a:r>
              <a:rPr lang="es-EC" sz="1100" dirty="0" smtClean="0"/>
              <a:t>O</a:t>
            </a:r>
            <a:r>
              <a:rPr lang="es-EC" sz="1100" baseline="-25000" dirty="0" smtClean="0"/>
              <a:t>2 </a:t>
            </a:r>
            <a:r>
              <a:rPr lang="es-EC" sz="1100" dirty="0" smtClean="0"/>
              <a:t> (pH:2) al 30%</a:t>
            </a:r>
          </a:p>
          <a:p>
            <a:pPr algn="ctr"/>
            <a:r>
              <a:rPr lang="es-EC" sz="1100" dirty="0" smtClean="0"/>
              <a:t>85°C por 3 h</a:t>
            </a:r>
          </a:p>
          <a:p>
            <a:pPr algn="ctr"/>
            <a:r>
              <a:rPr lang="es-EC" sz="1100" dirty="0" smtClean="0"/>
              <a:t>5 </a:t>
            </a:r>
            <a:r>
              <a:rPr lang="es-EC" sz="1100" dirty="0" err="1" smtClean="0"/>
              <a:t>mL</a:t>
            </a:r>
            <a:r>
              <a:rPr lang="es-EC" sz="1100" dirty="0" smtClean="0"/>
              <a:t> Acetato de amonio 3,2 M 20% (v/v) HNO</a:t>
            </a:r>
            <a:r>
              <a:rPr lang="es-EC" sz="1100" baseline="-25000" dirty="0" smtClean="0"/>
              <a:t>3</a:t>
            </a:r>
            <a:endParaRPr lang="es-EC" sz="1100" dirty="0"/>
          </a:p>
        </p:txBody>
      </p:sp>
      <p:sp>
        <p:nvSpPr>
          <p:cNvPr id="51" name="CuadroTexto 50"/>
          <p:cNvSpPr txBox="1"/>
          <p:nvPr/>
        </p:nvSpPr>
        <p:spPr>
          <a:xfrm>
            <a:off x="10455562" y="1577260"/>
            <a:ext cx="1384212" cy="600164"/>
          </a:xfrm>
          <a:prstGeom prst="rect">
            <a:avLst/>
          </a:prstGeom>
          <a:noFill/>
        </p:spPr>
        <p:txBody>
          <a:bodyPr wrap="square" rtlCol="0">
            <a:spAutoFit/>
          </a:bodyPr>
          <a:lstStyle/>
          <a:p>
            <a:r>
              <a:rPr lang="es-EC" sz="1100" dirty="0" smtClean="0"/>
              <a:t>8 </a:t>
            </a:r>
            <a:r>
              <a:rPr lang="es-EC" sz="1100" dirty="0" err="1" smtClean="0"/>
              <a:t>mL</a:t>
            </a:r>
            <a:r>
              <a:rPr lang="es-EC" sz="1100" dirty="0" smtClean="0"/>
              <a:t> agua </a:t>
            </a:r>
            <a:r>
              <a:rPr lang="es-EC" sz="1100" dirty="0"/>
              <a:t>regia (</a:t>
            </a:r>
            <a:r>
              <a:rPr lang="es-EC" sz="1100" dirty="0" smtClean="0"/>
              <a:t>HNO</a:t>
            </a:r>
            <a:r>
              <a:rPr lang="es-EC" sz="1100" baseline="-25000" dirty="0" smtClean="0"/>
              <a:t>3</a:t>
            </a:r>
            <a:r>
              <a:rPr lang="es-EC" sz="1100" dirty="0" smtClean="0"/>
              <a:t> : </a:t>
            </a:r>
            <a:r>
              <a:rPr lang="es-EC" sz="1100" dirty="0" err="1" smtClean="0"/>
              <a:t>HCl</a:t>
            </a:r>
            <a:r>
              <a:rPr lang="es-EC" sz="1100" dirty="0" smtClean="0"/>
              <a:t>)</a:t>
            </a:r>
            <a:endParaRPr lang="es-EC" sz="1100" dirty="0"/>
          </a:p>
          <a:p>
            <a:endParaRPr lang="es-EC" sz="1100" dirty="0"/>
          </a:p>
        </p:txBody>
      </p:sp>
      <p:pic>
        <p:nvPicPr>
          <p:cNvPr id="52" name="Imagen 51"/>
          <p:cNvPicPr>
            <a:picLocks noChangeAspect="1"/>
          </p:cNvPicPr>
          <p:nvPr/>
        </p:nvPicPr>
        <p:blipFill rotWithShape="1">
          <a:blip r:embed="rId3">
            <a:extLst>
              <a:ext uri="{28A0092B-C50C-407E-A947-70E740481C1C}">
                <a14:useLocalDpi xmlns:a14="http://schemas.microsoft.com/office/drawing/2010/main" val="0"/>
              </a:ext>
            </a:extLst>
          </a:blip>
          <a:srcRect l="32996" t="16838" r="45265" b="59145"/>
          <a:stretch/>
        </p:blipFill>
        <p:spPr>
          <a:xfrm>
            <a:off x="10567744" y="3254538"/>
            <a:ext cx="1159845" cy="896947"/>
          </a:xfrm>
          <a:prstGeom prst="rect">
            <a:avLst/>
          </a:prstGeom>
        </p:spPr>
      </p:pic>
      <p:cxnSp>
        <p:nvCxnSpPr>
          <p:cNvPr id="53" name="Conector recto de flecha 52"/>
          <p:cNvCxnSpPr/>
          <p:nvPr/>
        </p:nvCxnSpPr>
        <p:spPr>
          <a:xfrm flipH="1">
            <a:off x="11176852" y="3025513"/>
            <a:ext cx="1" cy="36673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54" name="CuadroTexto 53"/>
          <p:cNvSpPr txBox="1"/>
          <p:nvPr/>
        </p:nvSpPr>
        <p:spPr>
          <a:xfrm>
            <a:off x="10607948" y="3279278"/>
            <a:ext cx="1384212" cy="261610"/>
          </a:xfrm>
          <a:prstGeom prst="rect">
            <a:avLst/>
          </a:prstGeom>
          <a:noFill/>
        </p:spPr>
        <p:txBody>
          <a:bodyPr wrap="square" rtlCol="0">
            <a:spAutoFit/>
          </a:bodyPr>
          <a:lstStyle/>
          <a:p>
            <a:r>
              <a:rPr lang="es-EC" sz="1100" dirty="0" smtClean="0"/>
              <a:t>48 h</a:t>
            </a:r>
            <a:endParaRPr lang="es-EC" sz="1100" dirty="0"/>
          </a:p>
        </p:txBody>
      </p:sp>
      <p:sp>
        <p:nvSpPr>
          <p:cNvPr id="55" name="Rectángulo 54"/>
          <p:cNvSpPr/>
          <p:nvPr/>
        </p:nvSpPr>
        <p:spPr>
          <a:xfrm>
            <a:off x="10547521" y="4249161"/>
            <a:ext cx="1258661" cy="15422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200" dirty="0" smtClean="0"/>
              <a:t>Filtrado de muestras a través de filtros de membrana de 0,45 </a:t>
            </a:r>
            <a:r>
              <a:rPr lang="es-EC" sz="1200" dirty="0" err="1" smtClean="0"/>
              <a:t>μm</a:t>
            </a:r>
            <a:r>
              <a:rPr lang="es-EC" sz="1200" dirty="0" smtClean="0"/>
              <a:t> y filtros de jeringa de 0,22 </a:t>
            </a:r>
            <a:r>
              <a:rPr lang="es-EC" sz="1200" dirty="0" err="1"/>
              <a:t>μm</a:t>
            </a:r>
            <a:endParaRPr lang="es-EC" sz="1200" dirty="0"/>
          </a:p>
        </p:txBody>
      </p:sp>
      <p:sp>
        <p:nvSpPr>
          <p:cNvPr id="56" name="CuadroTexto 55">
            <a:extLst>
              <a:ext uri="{FF2B5EF4-FFF2-40B4-BE49-F238E27FC236}">
                <a16:creationId xmlns:a16="http://schemas.microsoft.com/office/drawing/2014/main" xmlns="" id="{1A821A86-CBF4-4C31-A641-996438FAE505}"/>
              </a:ext>
            </a:extLst>
          </p:cNvPr>
          <p:cNvSpPr txBox="1"/>
          <p:nvPr/>
        </p:nvSpPr>
        <p:spPr>
          <a:xfrm>
            <a:off x="8503831" y="58393"/>
            <a:ext cx="3456384" cy="461665"/>
          </a:xfrm>
          <a:prstGeom prst="rect">
            <a:avLst/>
          </a:prstGeom>
          <a:noFill/>
        </p:spPr>
        <p:txBody>
          <a:bodyPr wrap="square" rtlCol="0">
            <a:spAutoFit/>
          </a:bodyPr>
          <a:lstStyle>
            <a:defPPr>
              <a:defRPr lang="es-ES"/>
            </a:defPPr>
            <a:lvl1pPr algn="ctr">
              <a:defRPr sz="2800" b="1">
                <a:solidFill>
                  <a:srgbClr val="FF0000"/>
                </a:solidFill>
              </a:defRPr>
            </a:lvl1pPr>
          </a:lstStyle>
          <a:p>
            <a:pPr algn="l"/>
            <a:r>
              <a:rPr lang="es-EC" sz="2400" dirty="0" smtClean="0">
                <a:solidFill>
                  <a:schemeClr val="tx1"/>
                </a:solidFill>
              </a:rPr>
              <a:t>MATERIALES Y METODOS</a:t>
            </a:r>
            <a:endParaRPr lang="es-EC" sz="2400" dirty="0">
              <a:solidFill>
                <a:schemeClr val="tx1"/>
              </a:solidFill>
            </a:endParaRPr>
          </a:p>
        </p:txBody>
      </p:sp>
      <p:sp>
        <p:nvSpPr>
          <p:cNvPr id="57" name="Rectángulo 56"/>
          <p:cNvSpPr/>
          <p:nvPr/>
        </p:nvSpPr>
        <p:spPr>
          <a:xfrm>
            <a:off x="76897" y="6494932"/>
            <a:ext cx="2068771" cy="307777"/>
          </a:xfrm>
          <a:prstGeom prst="rect">
            <a:avLst/>
          </a:prstGeom>
        </p:spPr>
        <p:txBody>
          <a:bodyPr wrap="none">
            <a:spAutoFit/>
          </a:bodyPr>
          <a:lstStyle/>
          <a:p>
            <a:r>
              <a:rPr lang="es-EC" sz="1400" dirty="0" smtClean="0">
                <a:solidFill>
                  <a:srgbClr val="000000"/>
                </a:solidFill>
                <a:latin typeface="Calibri" panose="020F0502020204030204" pitchFamily="34" charset="0"/>
              </a:rPr>
              <a:t>Creado en BioRender.com</a:t>
            </a:r>
            <a:endParaRPr lang="es-EC" sz="1600" dirty="0"/>
          </a:p>
        </p:txBody>
      </p:sp>
      <p:sp>
        <p:nvSpPr>
          <p:cNvPr id="58" name="Rectángulo 57"/>
          <p:cNvSpPr/>
          <p:nvPr/>
        </p:nvSpPr>
        <p:spPr>
          <a:xfrm>
            <a:off x="9458973" y="641248"/>
            <a:ext cx="1951709" cy="3531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b="1" i="1" u="sng" dirty="0" smtClean="0"/>
              <a:t>Método de </a:t>
            </a:r>
            <a:r>
              <a:rPr lang="es-EC" sz="1600" b="1" i="1" u="sng" dirty="0" err="1" smtClean="0"/>
              <a:t>Tessier</a:t>
            </a:r>
            <a:endParaRPr lang="es-EC" sz="1600" b="1" i="1" u="sng" dirty="0"/>
          </a:p>
        </p:txBody>
      </p:sp>
    </p:spTree>
    <p:extLst>
      <p:ext uri="{BB962C8B-B14F-4D97-AF65-F5344CB8AC3E}">
        <p14:creationId xmlns:p14="http://schemas.microsoft.com/office/powerpoint/2010/main" val="14327525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234773;"/>
  <p:tag name="ISLIDE.ICON" val="#404079;"/>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seño predeterminado">
  <a:themeElements>
    <a:clrScheme name="Crepúsculo">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29785</TotalTime>
  <Words>2835</Words>
  <Application>Microsoft Office PowerPoint</Application>
  <PresentationFormat>Panorámica</PresentationFormat>
  <Paragraphs>417</Paragraphs>
  <Slides>30</Slides>
  <Notes>7</Notes>
  <HiddenSlides>0</HiddenSlides>
  <MMClips>0</MMClips>
  <ScaleCrop>false</ScaleCrop>
  <HeadingPairs>
    <vt:vector size="8" baseType="variant">
      <vt:variant>
        <vt:lpstr>Fuentes usadas</vt:lpstr>
      </vt:variant>
      <vt:variant>
        <vt:i4>13</vt:i4>
      </vt:variant>
      <vt:variant>
        <vt:lpstr>Tema</vt:lpstr>
      </vt:variant>
      <vt:variant>
        <vt:i4>2</vt:i4>
      </vt:variant>
      <vt:variant>
        <vt:lpstr>Servidores OLE incrustados</vt:lpstr>
      </vt:variant>
      <vt:variant>
        <vt:i4>2</vt:i4>
      </vt:variant>
      <vt:variant>
        <vt:lpstr>Títulos de diapositiva</vt:lpstr>
      </vt:variant>
      <vt:variant>
        <vt:i4>30</vt:i4>
      </vt:variant>
    </vt:vector>
  </HeadingPairs>
  <TitlesOfParts>
    <vt:vector size="47" baseType="lpstr">
      <vt:lpstr>ＭＳ Ｐゴシック</vt:lpstr>
      <vt:lpstr>宋体</vt:lpstr>
      <vt:lpstr>Arial</vt:lpstr>
      <vt:lpstr>Arial Black</vt:lpstr>
      <vt:lpstr>Arial Rounded MT Bold</vt:lpstr>
      <vt:lpstr>Calibri</vt:lpstr>
      <vt:lpstr>Calibri Light</vt:lpstr>
      <vt:lpstr>Cambria Math</vt:lpstr>
      <vt:lpstr>Fira Sans Extra Condensed Medium</vt:lpstr>
      <vt:lpstr>Fira Sans Extra Condensed SemiBold</vt:lpstr>
      <vt:lpstr>Symbol</vt:lpstr>
      <vt:lpstr>Times</vt:lpstr>
      <vt:lpstr>Times New Roman</vt:lpstr>
      <vt:lpstr>Tema de Office</vt:lpstr>
      <vt:lpstr>1_Diseño predeterminado</vt:lpstr>
      <vt:lpstr>CorelDRAW</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dc:creator>
  <cp:lastModifiedBy>DELL</cp:lastModifiedBy>
  <cp:revision>786</cp:revision>
  <dcterms:created xsi:type="dcterms:W3CDTF">2016-11-16T05:20:54Z</dcterms:created>
  <dcterms:modified xsi:type="dcterms:W3CDTF">2022-02-25T22:05:38Z</dcterms:modified>
</cp:coreProperties>
</file>