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62" r:id="rId6"/>
    <p:sldId id="259" r:id="rId7"/>
    <p:sldId id="268" r:id="rId8"/>
    <p:sldId id="269" r:id="rId9"/>
    <p:sldId id="270" r:id="rId10"/>
    <p:sldId id="271" r:id="rId11"/>
    <p:sldId id="272" r:id="rId12"/>
    <p:sldId id="260" r:id="rId13"/>
    <p:sldId id="265" r:id="rId14"/>
    <p:sldId id="264" r:id="rId15"/>
    <p:sldId id="266" r:id="rId16"/>
    <p:sldId id="267"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9155" y="2788356"/>
            <a:ext cx="9522177" cy="1646302"/>
          </a:xfrm>
        </p:spPr>
        <p:txBody>
          <a:bodyPr/>
          <a:lstStyle/>
          <a:p>
            <a:pPr algn="ctr"/>
            <a:r>
              <a:rPr lang="es-ES" sz="3200" dirty="0">
                <a:solidFill>
                  <a:schemeClr val="accent2">
                    <a:lumMod val="75000"/>
                  </a:schemeClr>
                </a:solidFill>
              </a:rPr>
              <a:t>Planes y estrategias para la aplicación eficaz </a:t>
            </a:r>
            <a:br>
              <a:rPr lang="es-ES" sz="3200" dirty="0">
                <a:solidFill>
                  <a:schemeClr val="accent2">
                    <a:lumMod val="75000"/>
                  </a:schemeClr>
                </a:solidFill>
              </a:rPr>
            </a:br>
            <a:r>
              <a:rPr lang="es-ES" sz="3200" dirty="0">
                <a:solidFill>
                  <a:schemeClr val="accent2">
                    <a:lumMod val="75000"/>
                  </a:schemeClr>
                </a:solidFill>
              </a:rPr>
              <a:t>de nuevas formas de comunicación masiva (Twitter, Instagram, empleo de comunicadores claves (</a:t>
            </a:r>
            <a:r>
              <a:rPr lang="es-ES" sz="3200" dirty="0" err="1">
                <a:solidFill>
                  <a:schemeClr val="accent2">
                    <a:lumMod val="75000"/>
                  </a:schemeClr>
                </a:solidFill>
              </a:rPr>
              <a:t>influencers</a:t>
            </a:r>
            <a:r>
              <a:rPr lang="es-ES" sz="3200" dirty="0">
                <a:solidFill>
                  <a:schemeClr val="accent2">
                    <a:lumMod val="75000"/>
                  </a:schemeClr>
                </a:solidFill>
              </a:rPr>
              <a:t>)) en la Fuerza Terrestre.</a:t>
            </a:r>
            <a:endParaRPr lang="en-US" sz="3200" dirty="0">
              <a:solidFill>
                <a:schemeClr val="accent2">
                  <a:lumMod val="75000"/>
                </a:schemeClr>
              </a:solidFill>
            </a:endParaRPr>
          </a:p>
        </p:txBody>
      </p:sp>
      <p:sp>
        <p:nvSpPr>
          <p:cNvPr id="3" name="Subtítulo 2"/>
          <p:cNvSpPr>
            <a:spLocks noGrp="1"/>
          </p:cNvSpPr>
          <p:nvPr>
            <p:ph type="subTitle" idx="1"/>
          </p:nvPr>
        </p:nvSpPr>
        <p:spPr>
          <a:xfrm>
            <a:off x="1371600" y="5046462"/>
            <a:ext cx="7766936" cy="1096899"/>
          </a:xfrm>
        </p:spPr>
        <p:txBody>
          <a:bodyPr/>
          <a:lstStyle/>
          <a:p>
            <a:r>
              <a:rPr lang="es-ES" b="1" dirty="0" smtClean="0"/>
              <a:t>TNCR. </a:t>
            </a:r>
            <a:r>
              <a:rPr lang="es-ES" b="1" dirty="0"/>
              <a:t>JAIME ENRIQUE BENITEZ </a:t>
            </a:r>
            <a:r>
              <a:rPr lang="es-ES" b="1" dirty="0" smtClean="0"/>
              <a:t>GONZAGA</a:t>
            </a:r>
            <a:endParaRPr lang="en-US" dirty="0"/>
          </a:p>
        </p:txBody>
      </p:sp>
      <p:pic>
        <p:nvPicPr>
          <p:cNvPr id="4" name="Imagen 3"/>
          <p:cNvPicPr>
            <a:picLocks noChangeAspect="1"/>
          </p:cNvPicPr>
          <p:nvPr/>
        </p:nvPicPr>
        <p:blipFill>
          <a:blip r:embed="rId2"/>
          <a:stretch>
            <a:fillRect/>
          </a:stretch>
        </p:blipFill>
        <p:spPr>
          <a:xfrm>
            <a:off x="5706534" y="262053"/>
            <a:ext cx="1925722" cy="1846534"/>
          </a:xfrm>
          <a:prstGeom prst="rect">
            <a:avLst/>
          </a:prstGeom>
        </p:spPr>
      </p:pic>
      <p:pic>
        <p:nvPicPr>
          <p:cNvPr id="5" name="Imagen 4"/>
          <p:cNvPicPr>
            <a:picLocks noChangeAspect="1"/>
          </p:cNvPicPr>
          <p:nvPr/>
        </p:nvPicPr>
        <p:blipFill rotWithShape="1">
          <a:blip r:embed="rId3"/>
          <a:srcRect l="19746" t="11406" r="20909" b="10656"/>
          <a:stretch/>
        </p:blipFill>
        <p:spPr>
          <a:xfrm>
            <a:off x="2470836" y="113881"/>
            <a:ext cx="2451947" cy="2142878"/>
          </a:xfrm>
          <a:prstGeom prst="rect">
            <a:avLst/>
          </a:prstGeom>
        </p:spPr>
      </p:pic>
      <p:sp>
        <p:nvSpPr>
          <p:cNvPr id="6" name="CuadroTexto 5"/>
          <p:cNvSpPr txBox="1"/>
          <p:nvPr/>
        </p:nvSpPr>
        <p:spPr>
          <a:xfrm>
            <a:off x="1038578" y="6143361"/>
            <a:ext cx="6084711" cy="381617"/>
          </a:xfrm>
          <a:prstGeom prst="rect">
            <a:avLst/>
          </a:prstGeom>
          <a:noFill/>
        </p:spPr>
        <p:txBody>
          <a:bodyPr wrap="square" rtlCol="0">
            <a:spAutoFit/>
          </a:bodyPr>
          <a:lstStyle/>
          <a:p>
            <a:r>
              <a:rPr lang="es-ES" dirty="0" smtClean="0"/>
              <a:t>Director de Tesis</a:t>
            </a:r>
            <a:r>
              <a:rPr lang="es-ES" dirty="0" smtClean="0"/>
              <a:t>: </a:t>
            </a:r>
            <a:r>
              <a:rPr lang="es-ES" dirty="0" err="1" smtClean="0"/>
              <a:t>Crnl</a:t>
            </a:r>
            <a:r>
              <a:rPr lang="es-ES" dirty="0" smtClean="0"/>
              <a:t>. </a:t>
            </a:r>
            <a:r>
              <a:rPr lang="es-ES" dirty="0" smtClean="0"/>
              <a:t>De E. M. Robert Gaona</a:t>
            </a:r>
            <a:r>
              <a:rPr lang="es-ES" dirty="0" smtClean="0"/>
              <a:t> </a:t>
            </a:r>
            <a:endParaRPr lang="en-US" dirty="0"/>
          </a:p>
        </p:txBody>
      </p:sp>
    </p:spTree>
    <p:extLst>
      <p:ext uri="{BB962C8B-B14F-4D97-AF65-F5344CB8AC3E}">
        <p14:creationId xmlns:p14="http://schemas.microsoft.com/office/powerpoint/2010/main" val="380120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8356"/>
            <a:ext cx="8596668" cy="1320800"/>
          </a:xfrm>
        </p:spPr>
        <p:txBody>
          <a:bodyPr/>
          <a:lstStyle/>
          <a:p>
            <a:r>
              <a:rPr lang="es-ES" dirty="0" smtClean="0"/>
              <a:t>La encuesta</a:t>
            </a:r>
            <a:endParaRPr lang="en-US" dirty="0"/>
          </a:p>
        </p:txBody>
      </p:sp>
      <p:pic>
        <p:nvPicPr>
          <p:cNvPr id="6" name="Imagen 5"/>
          <p:cNvPicPr/>
          <p:nvPr/>
        </p:nvPicPr>
        <p:blipFill rotWithShape="1">
          <a:blip r:embed="rId2"/>
          <a:srcRect l="1330" t="11434" r="8044" b="9148"/>
          <a:stretch/>
        </p:blipFill>
        <p:spPr bwMode="auto">
          <a:xfrm>
            <a:off x="677334" y="908756"/>
            <a:ext cx="6050844" cy="2997200"/>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srcRect l="1994" t="11434" r="1950" b="4158"/>
          <a:stretch/>
        </p:blipFill>
        <p:spPr bwMode="auto">
          <a:xfrm>
            <a:off x="5479839" y="3375379"/>
            <a:ext cx="6012250" cy="31834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093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8356"/>
            <a:ext cx="8596668" cy="1320800"/>
          </a:xfrm>
        </p:spPr>
        <p:txBody>
          <a:bodyPr/>
          <a:lstStyle/>
          <a:p>
            <a:r>
              <a:rPr lang="es-ES" dirty="0" smtClean="0"/>
              <a:t>La encuesta</a:t>
            </a:r>
            <a:endParaRPr lang="en-US" dirty="0"/>
          </a:p>
        </p:txBody>
      </p:sp>
      <p:pic>
        <p:nvPicPr>
          <p:cNvPr id="5" name="Imagen 4"/>
          <p:cNvPicPr/>
          <p:nvPr/>
        </p:nvPicPr>
        <p:blipFill rotWithShape="1">
          <a:blip r:embed="rId2"/>
          <a:srcRect l="1218" t="10187" r="5495" b="7276"/>
          <a:stretch/>
        </p:blipFill>
        <p:spPr bwMode="auto">
          <a:xfrm>
            <a:off x="1659467" y="1286934"/>
            <a:ext cx="7445202" cy="406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01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propuesta</a:t>
            </a:r>
            <a:endParaRPr lang="en-US" dirty="0"/>
          </a:p>
        </p:txBody>
      </p:sp>
      <p:sp>
        <p:nvSpPr>
          <p:cNvPr id="3" name="Marcador de contenido 2"/>
          <p:cNvSpPr>
            <a:spLocks noGrp="1"/>
          </p:cNvSpPr>
          <p:nvPr>
            <p:ph idx="1"/>
          </p:nvPr>
        </p:nvSpPr>
        <p:spPr/>
        <p:txBody>
          <a:bodyPr/>
          <a:lstStyle/>
          <a:p>
            <a:r>
              <a:rPr lang="es-EC" dirty="0"/>
              <a:t>Como se espera, un tipo de plan o estrategia de implementación de herramientas tecnológicas, tienen su tiempo, metodología y supervisión, sobre todo porque son áreas en las cuales se debe capacitar al personal que funcione y rinda cuentas de las metas, para lograr una actualización continua que permita el uso eficaz y la correlación con actores que estén </a:t>
            </a:r>
            <a:r>
              <a:rPr lang="es-EC" dirty="0" smtClean="0"/>
              <a:t>involucrados</a:t>
            </a:r>
          </a:p>
          <a:p>
            <a:endParaRPr lang="en-US" dirty="0"/>
          </a:p>
        </p:txBody>
      </p:sp>
    </p:spTree>
    <p:extLst>
      <p:ext uri="{BB962C8B-B14F-4D97-AF65-F5344CB8AC3E}">
        <p14:creationId xmlns:p14="http://schemas.microsoft.com/office/powerpoint/2010/main" val="342614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379" y="114484"/>
            <a:ext cx="8596668" cy="677333"/>
          </a:xfrm>
        </p:spPr>
        <p:txBody>
          <a:bodyPr>
            <a:normAutofit fontScale="90000"/>
          </a:bodyPr>
          <a:lstStyle/>
          <a:p>
            <a:r>
              <a:rPr lang="es-ES" dirty="0" smtClean="0"/>
              <a:t>Estrategia para la implementación</a:t>
            </a:r>
            <a:br>
              <a:rPr lang="es-ES" dirty="0" smtClean="0"/>
            </a:br>
            <a:endParaRPr lang="en-US" dirty="0"/>
          </a:p>
        </p:txBody>
      </p:sp>
      <p:graphicFrame>
        <p:nvGraphicFramePr>
          <p:cNvPr id="4" name="Objeto 3"/>
          <p:cNvGraphicFramePr>
            <a:graphicFrameLocks noChangeAspect="1"/>
          </p:cNvGraphicFramePr>
          <p:nvPr>
            <p:extLst>
              <p:ext uri="{D42A27DB-BD31-4B8C-83A1-F6EECF244321}">
                <p14:modId xmlns:p14="http://schemas.microsoft.com/office/powerpoint/2010/main" val="2937386597"/>
              </p:ext>
            </p:extLst>
          </p:nvPr>
        </p:nvGraphicFramePr>
        <p:xfrm>
          <a:off x="1434042" y="1356004"/>
          <a:ext cx="6637514" cy="5446007"/>
        </p:xfrm>
        <a:graphic>
          <a:graphicData uri="http://schemas.openxmlformats.org/presentationml/2006/ole">
            <mc:AlternateContent xmlns:mc="http://schemas.openxmlformats.org/markup-compatibility/2006">
              <mc:Choice xmlns:v="urn:schemas-microsoft-com:vml" Requires="v">
                <p:oleObj spid="_x0000_s2056" name="Documento" r:id="rId3" imgW="5732871" imgH="6561939" progId="Word.Document.12">
                  <p:embed/>
                </p:oleObj>
              </mc:Choice>
              <mc:Fallback>
                <p:oleObj name="Documento" r:id="rId3" imgW="5732871" imgH="6561939" progId="Word.Document.12">
                  <p:embed/>
                  <p:pic>
                    <p:nvPicPr>
                      <p:cNvPr id="4" name="Objeto 3"/>
                      <p:cNvPicPr/>
                      <p:nvPr/>
                    </p:nvPicPr>
                    <p:blipFill>
                      <a:blip r:embed="rId4"/>
                      <a:stretch>
                        <a:fillRect/>
                      </a:stretch>
                    </p:blipFill>
                    <p:spPr>
                      <a:xfrm>
                        <a:off x="1434042" y="1356004"/>
                        <a:ext cx="6637514" cy="5446007"/>
                      </a:xfrm>
                      <a:prstGeom prst="rect">
                        <a:avLst/>
                      </a:prstGeom>
                    </p:spPr>
                  </p:pic>
                </p:oleObj>
              </mc:Fallback>
            </mc:AlternateContent>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408981868"/>
              </p:ext>
            </p:extLst>
          </p:nvPr>
        </p:nvGraphicFramePr>
        <p:xfrm>
          <a:off x="364332" y="782380"/>
          <a:ext cx="8596312" cy="490728"/>
        </p:xfrm>
        <a:graphic>
          <a:graphicData uri="http://schemas.openxmlformats.org/drawingml/2006/table">
            <a:tbl>
              <a:tblPr firstRow="1" firstCol="1" bandRow="1">
                <a:tableStyleId>{5C22544A-7EE6-4342-B048-85BDC9FD1C3A}</a:tableStyleId>
              </a:tblPr>
              <a:tblGrid>
                <a:gridCol w="8596312">
                  <a:extLst>
                    <a:ext uri="{9D8B030D-6E8A-4147-A177-3AD203B41FA5}">
                      <a16:colId xmlns:a16="http://schemas.microsoft.com/office/drawing/2014/main" val="1824259015"/>
                    </a:ext>
                  </a:extLst>
                </a:gridCol>
              </a:tblGrid>
              <a:tr h="190500">
                <a:tc>
                  <a:txBody>
                    <a:bodyPr/>
                    <a:lstStyle/>
                    <a:p>
                      <a:pPr algn="ctr">
                        <a:lnSpc>
                          <a:spcPct val="115000"/>
                        </a:lnSpc>
                        <a:spcAft>
                          <a:spcPts val="0"/>
                        </a:spcAft>
                      </a:pPr>
                      <a:r>
                        <a:rPr lang="es-EC" sz="2800" dirty="0">
                          <a:effectLst/>
                        </a:rPr>
                        <a:t>FACTORES INTERNOS DE LAS FUERZAS TERRESTRES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682852"/>
                  </a:ext>
                </a:extLst>
              </a:tr>
            </a:tbl>
          </a:graphicData>
        </a:graphic>
      </p:graphicFrame>
    </p:spTree>
    <p:extLst>
      <p:ext uri="{BB962C8B-B14F-4D97-AF65-F5344CB8AC3E}">
        <p14:creationId xmlns:p14="http://schemas.microsoft.com/office/powerpoint/2010/main" val="315356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601" y="327378"/>
            <a:ext cx="8596668" cy="677333"/>
          </a:xfrm>
        </p:spPr>
        <p:txBody>
          <a:bodyPr/>
          <a:lstStyle/>
          <a:p>
            <a:r>
              <a:rPr lang="es-ES" dirty="0" smtClean="0"/>
              <a:t>Estrategia para la implementación</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970553333"/>
              </p:ext>
            </p:extLst>
          </p:nvPr>
        </p:nvGraphicFramePr>
        <p:xfrm>
          <a:off x="869686" y="1952975"/>
          <a:ext cx="7585604" cy="4635923"/>
        </p:xfrm>
        <a:graphic>
          <a:graphicData uri="http://schemas.openxmlformats.org/drawingml/2006/table">
            <a:tbl>
              <a:tblPr firstRow="1" firstCol="1" bandRow="1"/>
              <a:tblGrid>
                <a:gridCol w="318515">
                  <a:extLst>
                    <a:ext uri="{9D8B030D-6E8A-4147-A177-3AD203B41FA5}">
                      <a16:colId xmlns:a16="http://schemas.microsoft.com/office/drawing/2014/main" val="756772135"/>
                    </a:ext>
                  </a:extLst>
                </a:gridCol>
                <a:gridCol w="7267089">
                  <a:extLst>
                    <a:ext uri="{9D8B030D-6E8A-4147-A177-3AD203B41FA5}">
                      <a16:colId xmlns:a16="http://schemas.microsoft.com/office/drawing/2014/main" val="3222927851"/>
                    </a:ext>
                  </a:extLst>
                </a:gridCol>
              </a:tblGrid>
              <a:tr h="424975">
                <a:tc gridSpan="2">
                  <a:txBody>
                    <a:bodyPr/>
                    <a:lstStyle/>
                    <a:p>
                      <a:pPr algn="ctr">
                        <a:lnSpc>
                          <a:spcPct val="115000"/>
                        </a:lnSpc>
                        <a:spcAft>
                          <a:spcPts val="0"/>
                        </a:spcAft>
                      </a:pPr>
                      <a:r>
                        <a:rPr lang="en-US"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t>
                      </a:r>
                      <a:r>
                        <a:rPr lang="en-US"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ORTALEZAS</a:t>
                      </a: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F75B5"/>
                      </a:solidFill>
                      <a:prstDash val="solid"/>
                      <a:round/>
                      <a:headEnd type="none" w="med" len="med"/>
                      <a:tailEnd type="none" w="med" len="med"/>
                    </a:lnL>
                    <a:lnR>
                      <a:noFill/>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5B9BD5"/>
                    </a:solidFill>
                  </a:tcPr>
                </a:tc>
                <a:tc hMerge="1">
                  <a:txBody>
                    <a:bodyPr/>
                    <a:lstStyle/>
                    <a:p>
                      <a:endParaRPr lang="en-US"/>
                    </a:p>
                  </a:txBody>
                  <a:tcPr/>
                </a:tc>
                <a:extLst>
                  <a:ext uri="{0D108BD9-81ED-4DB2-BD59-A6C34878D82A}">
                    <a16:rowId xmlns:a16="http://schemas.microsoft.com/office/drawing/2014/main" val="1833828885"/>
                  </a:ext>
                </a:extLst>
              </a:tr>
              <a:tr h="254985">
                <a:tc>
                  <a:txBody>
                    <a:bodyPr/>
                    <a:lstStyle/>
                    <a:p>
                      <a:pPr algn="ctr">
                        <a:lnSpc>
                          <a:spcPct val="115000"/>
                        </a:lnSpc>
                        <a:spcAft>
                          <a:spcPts val="0"/>
                        </a:spcAft>
                      </a:pPr>
                      <a:r>
                        <a:rPr lang="en-US"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indent="152400">
                        <a:lnSpc>
                          <a:spcPct val="115000"/>
                        </a:lnSpc>
                        <a:spcAft>
                          <a:spcPts val="0"/>
                        </a:spcAft>
                      </a:pPr>
                      <a:r>
                        <a:rPr lang="es-EC" sz="1200" b="1">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¿Cuáles son nuestros puntos fuertes en redes sociales?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136886485"/>
                  </a:ext>
                </a:extLst>
              </a:tr>
              <a:tr h="392640">
                <a:tc>
                  <a:txBody>
                    <a:bodyPr/>
                    <a:lstStyle/>
                    <a:p>
                      <a:pPr algn="ctr">
                        <a:lnSpc>
                          <a:spcPct val="115000"/>
                        </a:lnSpc>
                        <a:spcAft>
                          <a:spcPts val="0"/>
                        </a:spcAft>
                      </a:pPr>
                      <a:r>
                        <a:rPr lang="es-EC"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Difusión de la información a bajos costes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701383918"/>
                  </a:ext>
                </a:extLst>
              </a:tr>
              <a:tr h="233736">
                <a:tc>
                  <a:txBody>
                    <a:bodyPr/>
                    <a:lstStyle/>
                    <a:p>
                      <a:pPr algn="ctr">
                        <a:lnSpc>
                          <a:spcPct val="115000"/>
                        </a:lnSpc>
                        <a:spcAft>
                          <a:spcPts val="0"/>
                        </a:spcAft>
                      </a:pPr>
                      <a:r>
                        <a:rPr lang="es-EC"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Llegada a receptores planificados, potenciales aliados en la sociedad civil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877168401"/>
                  </a:ext>
                </a:extLst>
              </a:tr>
              <a:tr h="254985">
                <a:tc>
                  <a:txBody>
                    <a:bodyPr/>
                    <a:lstStyle/>
                    <a:p>
                      <a:pPr algn="ctr">
                        <a:lnSpc>
                          <a:spcPct val="115000"/>
                        </a:lnSpc>
                        <a:spcAft>
                          <a:spcPts val="0"/>
                        </a:spcAft>
                      </a:pPr>
                      <a:r>
                        <a:rPr lang="en-US"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indent="152400">
                        <a:lnSpc>
                          <a:spcPct val="115000"/>
                        </a:lnSpc>
                        <a:spcAft>
                          <a:spcPts val="0"/>
                        </a:spcAft>
                      </a:pPr>
                      <a:r>
                        <a:rPr lang="en-US" sz="1200" b="1">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¿Qué estamos haciendo bien?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404351576"/>
                  </a:ext>
                </a:extLst>
              </a:tr>
              <a:tr h="485026">
                <a:tc>
                  <a:txBody>
                    <a:bodyPr/>
                    <a:lstStyle/>
                    <a:p>
                      <a:pPr algn="ctr">
                        <a:lnSpc>
                          <a:spcPct val="115000"/>
                        </a:lnSpc>
                        <a:spcAft>
                          <a:spcPts val="0"/>
                        </a:spcAft>
                      </a:pPr>
                      <a:r>
                        <a:rPr lang="es-EC"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a:lnSpc>
                          <a:spcPct val="115000"/>
                        </a:lnSpc>
                        <a:spcAft>
                          <a:spcPts val="0"/>
                        </a:spcAft>
                      </a:pPr>
                      <a:r>
                        <a:rPr lang="es-EC" sz="1200">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Se cuenta con una estructura inicial con el Centro de Operaciones Estratégico Tecnológico, habilitado desde 2012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854161425"/>
                  </a:ext>
                </a:extLst>
              </a:tr>
              <a:tr h="485026">
                <a:tc>
                  <a:txBody>
                    <a:bodyPr/>
                    <a:lstStyle/>
                    <a:p>
                      <a:pPr algn="ctr">
                        <a:lnSpc>
                          <a:spcPct val="115000"/>
                        </a:lnSpc>
                        <a:spcAft>
                          <a:spcPts val="0"/>
                        </a:spcAft>
                      </a:pPr>
                      <a:r>
                        <a:rPr lang="es-EC"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a:lnSpc>
                          <a:spcPct val="115000"/>
                        </a:lnSpc>
                        <a:spcAft>
                          <a:spcPts val="0"/>
                        </a:spcAft>
                      </a:pPr>
                      <a:r>
                        <a:rPr lang="es-EC" sz="1200">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Acceso al programa Ecucert para el tratamiento de los incidentes Informáticos implementado desde 2013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095910240"/>
                  </a:ext>
                </a:extLst>
              </a:tr>
              <a:tr h="485026">
                <a:tc>
                  <a:txBody>
                    <a:bodyPr/>
                    <a:lstStyle/>
                    <a:p>
                      <a:pPr algn="ctr">
                        <a:lnSpc>
                          <a:spcPct val="115000"/>
                        </a:lnSpc>
                        <a:spcAft>
                          <a:spcPts val="0"/>
                        </a:spcAft>
                      </a:pPr>
                      <a:r>
                        <a:rPr lang="es-EC"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a:lnSpc>
                          <a:spcPct val="115000"/>
                        </a:lnSpc>
                        <a:spcAft>
                          <a:spcPts val="0"/>
                        </a:spcAft>
                      </a:pPr>
                      <a:r>
                        <a:rPr lang="es-EC" sz="1200">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¿Destacamos en algún punto y le estamos sacando un buen partido en redes sociales?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849322017"/>
                  </a:ext>
                </a:extLst>
              </a:tr>
              <a:tr h="415736">
                <a:tc>
                  <a:txBody>
                    <a:bodyPr/>
                    <a:lstStyle/>
                    <a:p>
                      <a:pPr algn="ctr">
                        <a:lnSpc>
                          <a:spcPct val="115000"/>
                        </a:lnSpc>
                        <a:spcAft>
                          <a:spcPts val="0"/>
                        </a:spcAft>
                      </a:pPr>
                      <a:r>
                        <a:rPr lang="es-EC"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Reglamento vigente: Esquema Gubernamental de Seguridad de la Información (EGSI)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913335220"/>
                  </a:ext>
                </a:extLst>
              </a:tr>
              <a:tr h="254985">
                <a:tc>
                  <a:txBody>
                    <a:bodyPr/>
                    <a:lstStyle/>
                    <a:p>
                      <a:pPr algn="ctr">
                        <a:lnSpc>
                          <a:spcPct val="115000"/>
                        </a:lnSpc>
                        <a:spcAft>
                          <a:spcPts val="0"/>
                        </a:spcAft>
                      </a:pPr>
                      <a:r>
                        <a:rPr lang="es-EC"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indent="152400">
                        <a:lnSpc>
                          <a:spcPct val="115000"/>
                        </a:lnSpc>
                        <a:spcAft>
                          <a:spcPts val="0"/>
                        </a:spcAft>
                      </a:pPr>
                      <a:r>
                        <a:rPr lang="es-EC" sz="1200">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395874408"/>
                  </a:ext>
                </a:extLst>
              </a:tr>
              <a:tr h="254985">
                <a:tc>
                  <a:txBody>
                    <a:bodyPr/>
                    <a:lstStyle/>
                    <a:p>
                      <a:pPr algn="ctr">
                        <a:lnSpc>
                          <a:spcPct val="115000"/>
                        </a:lnSpc>
                        <a:spcAft>
                          <a:spcPts val="0"/>
                        </a:spcAft>
                      </a:pPr>
                      <a:r>
                        <a:rPr lang="en-US"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indent="152400">
                        <a:lnSpc>
                          <a:spcPct val="115000"/>
                        </a:lnSpc>
                        <a:spcAft>
                          <a:spcPts val="0"/>
                        </a:spcAft>
                      </a:pPr>
                      <a:r>
                        <a:rPr lang="es-EC" sz="1200" b="1">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¿Lo que hacemos es original e innovador?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133453982"/>
                  </a:ext>
                </a:extLst>
              </a:tr>
              <a:tr h="254985">
                <a:tc>
                  <a:txBody>
                    <a:bodyPr/>
                    <a:lstStyle/>
                    <a:p>
                      <a:pPr algn="ctr">
                        <a:lnSpc>
                          <a:spcPct val="115000"/>
                        </a:lnSpc>
                        <a:spcAft>
                          <a:spcPts val="0"/>
                        </a:spcAft>
                      </a:pPr>
                      <a:r>
                        <a:rPr lang="es-EC"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indent="152400">
                        <a:lnSpc>
                          <a:spcPct val="115000"/>
                        </a:lnSpc>
                        <a:spcAft>
                          <a:spcPts val="0"/>
                        </a:spcAft>
                      </a:pPr>
                      <a:r>
                        <a:rPr lang="es-EC" sz="1200">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Planificaciones estratégicas sujetas a cambios inmediatos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255329085"/>
                  </a:ext>
                </a:extLst>
              </a:tr>
              <a:tr h="438833">
                <a:tc>
                  <a:txBody>
                    <a:bodyPr/>
                    <a:lstStyle/>
                    <a:p>
                      <a:pPr algn="ctr">
                        <a:lnSpc>
                          <a:spcPct val="115000"/>
                        </a:lnSpc>
                        <a:spcAft>
                          <a:spcPts val="0"/>
                        </a:spcAft>
                      </a:pPr>
                      <a:r>
                        <a:rPr lang="en-US" sz="1000">
                          <a:solidFill>
                            <a:srgbClr val="1F4E7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tc>
                  <a:txBody>
                    <a:bodyPr/>
                    <a:lstStyle/>
                    <a:p>
                      <a:pPr indent="152400">
                        <a:lnSpc>
                          <a:spcPct val="115000"/>
                        </a:lnSpc>
                        <a:spcAft>
                          <a:spcPts val="0"/>
                        </a:spcAft>
                      </a:pPr>
                      <a:r>
                        <a:rPr lang="es-EC" sz="1200" dirty="0">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Identificar, Detectar, Proteger, son las bases del accionar tecnológico</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079581559"/>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103924116"/>
              </p:ext>
            </p:extLst>
          </p:nvPr>
        </p:nvGraphicFramePr>
        <p:xfrm>
          <a:off x="364332" y="1109758"/>
          <a:ext cx="8596312" cy="490728"/>
        </p:xfrm>
        <a:graphic>
          <a:graphicData uri="http://schemas.openxmlformats.org/drawingml/2006/table">
            <a:tbl>
              <a:tblPr firstRow="1" firstCol="1" bandRow="1">
                <a:tableStyleId>{5C22544A-7EE6-4342-B048-85BDC9FD1C3A}</a:tableStyleId>
              </a:tblPr>
              <a:tblGrid>
                <a:gridCol w="8596312">
                  <a:extLst>
                    <a:ext uri="{9D8B030D-6E8A-4147-A177-3AD203B41FA5}">
                      <a16:colId xmlns:a16="http://schemas.microsoft.com/office/drawing/2014/main" val="1824259015"/>
                    </a:ext>
                  </a:extLst>
                </a:gridCol>
              </a:tblGrid>
              <a:tr h="190500">
                <a:tc>
                  <a:txBody>
                    <a:bodyPr/>
                    <a:lstStyle/>
                    <a:p>
                      <a:pPr algn="ctr">
                        <a:lnSpc>
                          <a:spcPct val="115000"/>
                        </a:lnSpc>
                        <a:spcAft>
                          <a:spcPts val="0"/>
                        </a:spcAft>
                      </a:pPr>
                      <a:r>
                        <a:rPr lang="es-EC" sz="2800" dirty="0">
                          <a:effectLst/>
                        </a:rPr>
                        <a:t>FACTORES INTERNOS DE LAS FUERZAS TERRESTRES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682852"/>
                  </a:ext>
                </a:extLst>
              </a:tr>
            </a:tbl>
          </a:graphicData>
        </a:graphic>
      </p:graphicFrame>
    </p:spTree>
    <p:extLst>
      <p:ext uri="{BB962C8B-B14F-4D97-AF65-F5344CB8AC3E}">
        <p14:creationId xmlns:p14="http://schemas.microsoft.com/office/powerpoint/2010/main" val="207186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601" y="327378"/>
            <a:ext cx="8596668" cy="677333"/>
          </a:xfrm>
        </p:spPr>
        <p:txBody>
          <a:bodyPr/>
          <a:lstStyle/>
          <a:p>
            <a:r>
              <a:rPr lang="es-ES" dirty="0" smtClean="0"/>
              <a:t>Estrategia para la implementación</a:t>
            </a:r>
            <a:endParaRPr lang="en-US" dirty="0"/>
          </a:p>
        </p:txBody>
      </p:sp>
      <p:graphicFrame>
        <p:nvGraphicFramePr>
          <p:cNvPr id="6" name="Tabla 5"/>
          <p:cNvGraphicFramePr>
            <a:graphicFrameLocks noGrp="1"/>
          </p:cNvGraphicFramePr>
          <p:nvPr>
            <p:extLst>
              <p:ext uri="{D42A27DB-BD31-4B8C-83A1-F6EECF244321}">
                <p14:modId xmlns:p14="http://schemas.microsoft.com/office/powerpoint/2010/main" val="1680519887"/>
              </p:ext>
            </p:extLst>
          </p:nvPr>
        </p:nvGraphicFramePr>
        <p:xfrm>
          <a:off x="351676" y="1109758"/>
          <a:ext cx="8903846" cy="490728"/>
        </p:xfrm>
        <a:graphic>
          <a:graphicData uri="http://schemas.openxmlformats.org/drawingml/2006/table">
            <a:tbl>
              <a:tblPr firstRow="1" firstCol="1" bandRow="1">
                <a:tableStyleId>{5C22544A-7EE6-4342-B048-85BDC9FD1C3A}</a:tableStyleId>
              </a:tblPr>
              <a:tblGrid>
                <a:gridCol w="8903846">
                  <a:extLst>
                    <a:ext uri="{9D8B030D-6E8A-4147-A177-3AD203B41FA5}">
                      <a16:colId xmlns:a16="http://schemas.microsoft.com/office/drawing/2014/main" val="1824259015"/>
                    </a:ext>
                  </a:extLst>
                </a:gridCol>
              </a:tblGrid>
              <a:tr h="190500">
                <a:tc>
                  <a:txBody>
                    <a:bodyPr/>
                    <a:lstStyle/>
                    <a:p>
                      <a:pPr algn="ctr">
                        <a:lnSpc>
                          <a:spcPct val="115000"/>
                        </a:lnSpc>
                        <a:spcAft>
                          <a:spcPts val="0"/>
                        </a:spcAft>
                      </a:pPr>
                      <a:r>
                        <a:rPr lang="es-EC" sz="2800" dirty="0">
                          <a:effectLst/>
                        </a:rPr>
                        <a:t>FACTORES </a:t>
                      </a:r>
                      <a:r>
                        <a:rPr lang="es-EC" sz="2800" dirty="0" smtClean="0">
                          <a:effectLst/>
                        </a:rPr>
                        <a:t>EXTERNOS </a:t>
                      </a:r>
                      <a:r>
                        <a:rPr lang="es-EC" sz="2800" dirty="0">
                          <a:effectLst/>
                        </a:rPr>
                        <a:t>DE LAS FUERZAS TERRESTRES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682852"/>
                  </a:ext>
                </a:extLst>
              </a:tr>
            </a:tbl>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1796441393"/>
              </p:ext>
            </p:extLst>
          </p:nvPr>
        </p:nvGraphicFramePr>
        <p:xfrm>
          <a:off x="1501775" y="1705533"/>
          <a:ext cx="6919736" cy="5165725"/>
        </p:xfrm>
        <a:graphic>
          <a:graphicData uri="http://schemas.openxmlformats.org/presentationml/2006/ole">
            <mc:AlternateContent xmlns:mc="http://schemas.openxmlformats.org/markup-compatibility/2006">
              <mc:Choice xmlns:v="urn:schemas-microsoft-com:vml" Requires="v">
                <p:oleObj spid="_x0000_s4101" name="Documento" r:id="rId3" imgW="5732871" imgH="5164939" progId="Word.Document.12">
                  <p:embed/>
                </p:oleObj>
              </mc:Choice>
              <mc:Fallback>
                <p:oleObj name="Documento" r:id="rId3" imgW="5732871" imgH="5164939" progId="Word.Document.12">
                  <p:embed/>
                  <p:pic>
                    <p:nvPicPr>
                      <p:cNvPr id="0" name=""/>
                      <p:cNvPicPr/>
                      <p:nvPr/>
                    </p:nvPicPr>
                    <p:blipFill>
                      <a:blip r:embed="rId4"/>
                      <a:stretch>
                        <a:fillRect/>
                      </a:stretch>
                    </p:blipFill>
                    <p:spPr>
                      <a:xfrm>
                        <a:off x="1501775" y="1705533"/>
                        <a:ext cx="6919736" cy="5165725"/>
                      </a:xfrm>
                      <a:prstGeom prst="rect">
                        <a:avLst/>
                      </a:prstGeom>
                    </p:spPr>
                  </p:pic>
                </p:oleObj>
              </mc:Fallback>
            </mc:AlternateContent>
          </a:graphicData>
        </a:graphic>
      </p:graphicFrame>
    </p:spTree>
    <p:extLst>
      <p:ext uri="{BB962C8B-B14F-4D97-AF65-F5344CB8AC3E}">
        <p14:creationId xmlns:p14="http://schemas.microsoft.com/office/powerpoint/2010/main" val="41551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601" y="327378"/>
            <a:ext cx="8596668" cy="677333"/>
          </a:xfrm>
        </p:spPr>
        <p:txBody>
          <a:bodyPr/>
          <a:lstStyle/>
          <a:p>
            <a:r>
              <a:rPr lang="es-ES" dirty="0" smtClean="0"/>
              <a:t>Estrategia para la implementación</a:t>
            </a:r>
            <a:endParaRPr lang="en-US" dirty="0"/>
          </a:p>
        </p:txBody>
      </p:sp>
      <p:graphicFrame>
        <p:nvGraphicFramePr>
          <p:cNvPr id="6" name="Tabla 5"/>
          <p:cNvGraphicFramePr>
            <a:graphicFrameLocks noGrp="1"/>
          </p:cNvGraphicFramePr>
          <p:nvPr>
            <p:extLst>
              <p:ext uri="{D42A27DB-BD31-4B8C-83A1-F6EECF244321}">
                <p14:modId xmlns:p14="http://schemas.microsoft.com/office/powerpoint/2010/main" val="1521752744"/>
              </p:ext>
            </p:extLst>
          </p:nvPr>
        </p:nvGraphicFramePr>
        <p:xfrm>
          <a:off x="447191" y="1121047"/>
          <a:ext cx="8903846" cy="490728"/>
        </p:xfrm>
        <a:graphic>
          <a:graphicData uri="http://schemas.openxmlformats.org/drawingml/2006/table">
            <a:tbl>
              <a:tblPr firstRow="1" firstCol="1" bandRow="1">
                <a:tableStyleId>{5C22544A-7EE6-4342-B048-85BDC9FD1C3A}</a:tableStyleId>
              </a:tblPr>
              <a:tblGrid>
                <a:gridCol w="8903846">
                  <a:extLst>
                    <a:ext uri="{9D8B030D-6E8A-4147-A177-3AD203B41FA5}">
                      <a16:colId xmlns:a16="http://schemas.microsoft.com/office/drawing/2014/main" val="1824259015"/>
                    </a:ext>
                  </a:extLst>
                </a:gridCol>
              </a:tblGrid>
              <a:tr h="190500">
                <a:tc>
                  <a:txBody>
                    <a:bodyPr/>
                    <a:lstStyle/>
                    <a:p>
                      <a:pPr algn="ctr">
                        <a:lnSpc>
                          <a:spcPct val="115000"/>
                        </a:lnSpc>
                        <a:spcAft>
                          <a:spcPts val="0"/>
                        </a:spcAft>
                      </a:pPr>
                      <a:r>
                        <a:rPr lang="es-EC" sz="2800" dirty="0">
                          <a:effectLst/>
                        </a:rPr>
                        <a:t>FACTORES </a:t>
                      </a:r>
                      <a:r>
                        <a:rPr lang="es-EC" sz="2800" dirty="0" smtClean="0">
                          <a:effectLst/>
                        </a:rPr>
                        <a:t>EXTERNOS </a:t>
                      </a:r>
                      <a:r>
                        <a:rPr lang="es-EC" sz="2800" dirty="0">
                          <a:effectLst/>
                        </a:rPr>
                        <a:t>DE LAS FUERZAS TERRESTRES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682852"/>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701714024"/>
              </p:ext>
            </p:extLst>
          </p:nvPr>
        </p:nvGraphicFramePr>
        <p:xfrm>
          <a:off x="1117601" y="1921655"/>
          <a:ext cx="7563026" cy="4309814"/>
        </p:xfrm>
        <a:graphic>
          <a:graphicData uri="http://schemas.openxmlformats.org/drawingml/2006/table">
            <a:tbl>
              <a:tblPr firstRow="1" firstCol="1" bandRow="1"/>
              <a:tblGrid>
                <a:gridCol w="318215">
                  <a:extLst>
                    <a:ext uri="{9D8B030D-6E8A-4147-A177-3AD203B41FA5}">
                      <a16:colId xmlns:a16="http://schemas.microsoft.com/office/drawing/2014/main" val="1867157375"/>
                    </a:ext>
                  </a:extLst>
                </a:gridCol>
                <a:gridCol w="7244811">
                  <a:extLst>
                    <a:ext uri="{9D8B030D-6E8A-4147-A177-3AD203B41FA5}">
                      <a16:colId xmlns:a16="http://schemas.microsoft.com/office/drawing/2014/main" val="2181429131"/>
                    </a:ext>
                  </a:extLst>
                </a:gridCol>
              </a:tblGrid>
              <a:tr h="400467">
                <a:tc gridSpan="2">
                  <a:txBody>
                    <a:bodyPr/>
                    <a:lstStyle/>
                    <a:p>
                      <a:pPr algn="ctr">
                        <a:lnSpc>
                          <a:spcPct val="115000"/>
                        </a:lnSpc>
                        <a:spcAft>
                          <a:spcPts val="0"/>
                        </a:spcAft>
                      </a:pPr>
                      <a:r>
                        <a:rPr lang="en-US"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PORTUNIDADES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00B050"/>
                    </a:solidFill>
                  </a:tcPr>
                </a:tc>
                <a:tc hMerge="1">
                  <a:txBody>
                    <a:bodyPr/>
                    <a:lstStyle/>
                    <a:p>
                      <a:endParaRPr lang="en-US"/>
                    </a:p>
                  </a:txBody>
                  <a:tcPr/>
                </a:tc>
                <a:extLst>
                  <a:ext uri="{0D108BD9-81ED-4DB2-BD59-A6C34878D82A}">
                    <a16:rowId xmlns:a16="http://schemas.microsoft.com/office/drawing/2014/main" val="4235556757"/>
                  </a:ext>
                </a:extLst>
              </a:tr>
              <a:tr h="228528">
                <a:tc>
                  <a:txBody>
                    <a:bodyPr/>
                    <a:lstStyle/>
                    <a:p>
                      <a:pPr algn="ctr">
                        <a:lnSpc>
                          <a:spcPct val="115000"/>
                        </a:lnSpc>
                        <a:spcAft>
                          <a:spcPts val="0"/>
                        </a:spcAft>
                      </a:pPr>
                      <a:r>
                        <a:rPr lang="en-US"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¿Qué áreas se ven mejoradas?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2996013056"/>
                  </a:ext>
                </a:extLst>
              </a:tr>
              <a:tr h="369997">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Apoyo a la defensa de la soberanía y la integridad territorial usando el ciberespacio</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932611320"/>
                  </a:ext>
                </a:extLst>
              </a:tr>
              <a:tr h="220257">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Eficiencia de tiempo en la comunicación con la sociedad civil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172876570"/>
                  </a:ext>
                </a:extLst>
              </a:tr>
              <a:tr h="228528">
                <a:tc>
                  <a:txBody>
                    <a:bodyPr/>
                    <a:lstStyle/>
                    <a:p>
                      <a:pPr algn="ctr">
                        <a:lnSpc>
                          <a:spcPct val="115000"/>
                        </a:lnSpc>
                        <a:spcAft>
                          <a:spcPts val="0"/>
                        </a:spcAft>
                      </a:pPr>
                      <a:r>
                        <a:rPr lang="en-US"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Eficiencia de recursos disponibles para la comunicación con la sociedad civil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385887737"/>
                  </a:ext>
                </a:extLst>
              </a:tr>
              <a:tr h="457055">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 una buena elección de receptores, lograr un uso formal de las redes sociales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756696584"/>
                  </a:ext>
                </a:extLst>
              </a:tr>
              <a:tr h="457055">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Oportunidad de aclaración inmediata en caso de difusión de información falsa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881615817"/>
                  </a:ext>
                </a:extLst>
              </a:tr>
              <a:tr h="457055">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 buena elección de influencers, mantener una aceptabilidad alta y adecuada en la sociedad civil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3977349659"/>
                  </a:ext>
                </a:extLst>
              </a:tr>
              <a:tr h="391762">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Difusión de eventos en los que participen los ciudadanos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175718182"/>
                  </a:ext>
                </a:extLst>
              </a:tr>
              <a:tr h="228528">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Mejora de la imagen institucional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925305405"/>
                  </a:ext>
                </a:extLst>
              </a:tr>
              <a:tr h="228528">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Planificaciones y Planes actualizados según los propósitos a alcanzar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077057374"/>
                  </a:ext>
                </a:extLst>
              </a:tr>
              <a:tr h="228528">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Reclutamiento de nuevo personal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1252509348"/>
                  </a:ext>
                </a:extLst>
              </a:tr>
              <a:tr h="413526">
                <a:tc>
                  <a:txBody>
                    <a:bodyPr/>
                    <a:lstStyle/>
                    <a:p>
                      <a:pPr algn="ctr">
                        <a:lnSpc>
                          <a:spcPct val="115000"/>
                        </a:lnSpc>
                        <a:spcAft>
                          <a:spcPts val="0"/>
                        </a:spcAft>
                      </a:pPr>
                      <a:r>
                        <a:rPr lang="es-EC" sz="1000">
                          <a:solidFill>
                            <a:srgbClr val="54823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tc>
                  <a:txBody>
                    <a:bodyPr/>
                    <a:lstStyle/>
                    <a:p>
                      <a:pPr>
                        <a:lnSpc>
                          <a:spcPct val="115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Coyunturas con el apoyo de los ciudadanos en el momento de la obtención de la información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AD47"/>
                      </a:solidFill>
                      <a:prstDash val="solid"/>
                      <a:round/>
                      <a:headEnd type="none" w="med" len="med"/>
                      <a:tailEnd type="none" w="med" len="med"/>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E2EFDA"/>
                    </a:solidFill>
                  </a:tcPr>
                </a:tc>
                <a:extLst>
                  <a:ext uri="{0D108BD9-81ED-4DB2-BD59-A6C34878D82A}">
                    <a16:rowId xmlns:a16="http://schemas.microsoft.com/office/drawing/2014/main" val="2957399361"/>
                  </a:ext>
                </a:extLst>
              </a:tr>
            </a:tbl>
          </a:graphicData>
        </a:graphic>
      </p:graphicFrame>
    </p:spTree>
    <p:extLst>
      <p:ext uri="{BB962C8B-B14F-4D97-AF65-F5344CB8AC3E}">
        <p14:creationId xmlns:p14="http://schemas.microsoft.com/office/powerpoint/2010/main" val="172227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n-US" dirty="0"/>
          </a:p>
        </p:txBody>
      </p:sp>
      <p:sp>
        <p:nvSpPr>
          <p:cNvPr id="3" name="Marcador de contenido 2"/>
          <p:cNvSpPr>
            <a:spLocks noGrp="1"/>
          </p:cNvSpPr>
          <p:nvPr>
            <p:ph idx="1"/>
          </p:nvPr>
        </p:nvSpPr>
        <p:spPr>
          <a:xfrm>
            <a:off x="677334" y="1582057"/>
            <a:ext cx="10817980" cy="4459305"/>
          </a:xfrm>
        </p:spPr>
        <p:txBody>
          <a:bodyPr>
            <a:normAutofit/>
          </a:bodyPr>
          <a:lstStyle/>
          <a:p>
            <a:r>
              <a:rPr lang="es-EC" dirty="0"/>
              <a:t>La viabilidad de una incursión tecnológica, en cuanto a difusión de la información de forma masiva, se ve limitada a las condiciones de atención a la innovación que pongan las dependencias de </a:t>
            </a:r>
            <a:r>
              <a:rPr lang="es-EC" dirty="0" smtClean="0"/>
              <a:t>la Fuerza Terrestre</a:t>
            </a:r>
            <a:endParaRPr lang="es-EC" dirty="0" smtClean="0"/>
          </a:p>
          <a:p>
            <a:r>
              <a:rPr lang="es-EC" dirty="0"/>
              <a:t>Nuestra noble Institución, no es una empresa, a la cual las redes sociales sean consideradas como medios que se ven traducidos en ganancias económicas. Sin embargo, es fundamental el hecho de que la imagen institucional, la seguridad en el ciberespacio, la relación con nuestros dependientes del esfuerzo conjunto, los </a:t>
            </a:r>
            <a:r>
              <a:rPr lang="es-EC" dirty="0" smtClean="0"/>
              <a:t>ciudadanos</a:t>
            </a:r>
          </a:p>
          <a:p>
            <a:r>
              <a:rPr lang="es-EC" dirty="0"/>
              <a:t>El apoyo a las estrategias tácticas militares y el esfuerzo como sociedad, está hoy en día, sometido al conocimiento o no de lo que sucede en el entorno, la información es un bien que podemos manejarlo para nuestros propósitos </a:t>
            </a:r>
            <a:r>
              <a:rPr lang="es-EC" dirty="0" smtClean="0"/>
              <a:t>institucionales</a:t>
            </a:r>
          </a:p>
          <a:p>
            <a:r>
              <a:rPr lang="es-EC" dirty="0"/>
              <a:t>En el Ecuador, los temas de </a:t>
            </a:r>
            <a:r>
              <a:rPr lang="es-EC" dirty="0" err="1"/>
              <a:t>ciberdefensa</a:t>
            </a:r>
            <a:r>
              <a:rPr lang="es-EC" dirty="0"/>
              <a:t> y ciberespacio, se han focalizado en una dimensión pragmática, es decir, se ha limitado a valorar y contemplar la parte práctica en tener solamente los beneficios y las funcionalidades de los medios de telecomunicación, y es por ello precisamente que no existe una intención formal por aprovechar las plataformas existentes de la red. </a:t>
            </a:r>
            <a:endParaRPr lang="es-EC" dirty="0" smtClean="0"/>
          </a:p>
          <a:p>
            <a:endParaRPr lang="en-US" dirty="0"/>
          </a:p>
        </p:txBody>
      </p:sp>
    </p:spTree>
    <p:extLst>
      <p:ext uri="{BB962C8B-B14F-4D97-AF65-F5344CB8AC3E}">
        <p14:creationId xmlns:p14="http://schemas.microsoft.com/office/powerpoint/2010/main" val="167715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problemática</a:t>
            </a:r>
            <a:endParaRPr lang="en-US" dirty="0"/>
          </a:p>
        </p:txBody>
      </p:sp>
      <p:sp>
        <p:nvSpPr>
          <p:cNvPr id="3" name="Marcador de contenido 2"/>
          <p:cNvSpPr>
            <a:spLocks noGrp="1"/>
          </p:cNvSpPr>
          <p:nvPr>
            <p:ph idx="1"/>
          </p:nvPr>
        </p:nvSpPr>
        <p:spPr>
          <a:xfrm>
            <a:off x="677333" y="1388533"/>
            <a:ext cx="9189155" cy="4652829"/>
          </a:xfrm>
        </p:spPr>
        <p:txBody>
          <a:bodyPr>
            <a:noAutofit/>
          </a:bodyPr>
          <a:lstStyle/>
          <a:p>
            <a:pPr marL="0" indent="0">
              <a:buNone/>
            </a:pPr>
            <a:r>
              <a:rPr lang="es-EC" sz="2400" dirty="0" smtClean="0"/>
              <a:t>- Las </a:t>
            </a:r>
            <a:r>
              <a:rPr lang="es-EC" sz="2400" dirty="0"/>
              <a:t>condiciones de uso y lineamientos de aquellas herramientas que se encuentran presentes en Internet, aun no se encuentran bien definidos o rezagados en los ámbitos institucionales y gubernamentales, </a:t>
            </a:r>
            <a:endParaRPr lang="es-EC" sz="2400" dirty="0" smtClean="0"/>
          </a:p>
          <a:p>
            <a:pPr marL="0" indent="0">
              <a:buNone/>
            </a:pPr>
            <a:r>
              <a:rPr lang="es-EC" sz="2400" dirty="0" smtClean="0"/>
              <a:t>- Debido </a:t>
            </a:r>
            <a:r>
              <a:rPr lang="es-EC" sz="2400" dirty="0"/>
              <a:t>al crecimiento exponencial de las áreas tecnológicas en el  mundo, lo cual, provoca una deficiencia al momento de implementar o innovar los espacios físicos y virtuales tecnológicos de las organizaciones públicas, </a:t>
            </a:r>
            <a:endParaRPr lang="es-EC" sz="2400" dirty="0" smtClean="0"/>
          </a:p>
          <a:p>
            <a:pPr marL="0" indent="0">
              <a:buNone/>
            </a:pPr>
            <a:r>
              <a:rPr lang="es-EC" sz="2400" dirty="0" smtClean="0"/>
              <a:t>- En el caso de las Fuerzas Terrestres</a:t>
            </a:r>
            <a:r>
              <a:rPr lang="es-EC" sz="2400" dirty="0"/>
              <a:t>, su presencia en las redes sociales se ha limitado a la difusión de eventos, imagen institucional publicitaria, influencia en la persuasión de </a:t>
            </a:r>
            <a:r>
              <a:rPr lang="es-EC" sz="2400" dirty="0" smtClean="0"/>
              <a:t>nuevos </a:t>
            </a:r>
            <a:r>
              <a:rPr lang="es-EC" sz="2400" dirty="0"/>
              <a:t>aspirantes, lo cual es en realidad una subutilización de estos medios.</a:t>
            </a:r>
            <a:endParaRPr lang="en-US" sz="2400" dirty="0"/>
          </a:p>
        </p:txBody>
      </p:sp>
    </p:spTree>
    <p:extLst>
      <p:ext uri="{BB962C8B-B14F-4D97-AF65-F5344CB8AC3E}">
        <p14:creationId xmlns:p14="http://schemas.microsoft.com/office/powerpoint/2010/main" val="205518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Investigaciones previas</a:t>
            </a:r>
            <a:endParaRPr lang="en-US" dirty="0"/>
          </a:p>
        </p:txBody>
      </p:sp>
      <p:sp>
        <p:nvSpPr>
          <p:cNvPr id="3" name="Marcador de contenido 2"/>
          <p:cNvSpPr>
            <a:spLocks noGrp="1"/>
          </p:cNvSpPr>
          <p:nvPr>
            <p:ph idx="1"/>
          </p:nvPr>
        </p:nvSpPr>
        <p:spPr/>
        <p:txBody>
          <a:bodyPr/>
          <a:lstStyle/>
          <a:p>
            <a:pPr marL="0" indent="0">
              <a:buNone/>
            </a:pPr>
            <a:r>
              <a:rPr lang="es-ES" dirty="0"/>
              <a:t>Los líderes militares del Ejército ecuatoriano, se están dando cuenta de la importancia que tienen las redes sociales y sus </a:t>
            </a:r>
            <a:r>
              <a:rPr lang="es-ES" dirty="0" err="1"/>
              <a:t>influencers</a:t>
            </a:r>
            <a:r>
              <a:rPr lang="es-ES" dirty="0"/>
              <a:t> como herramientas de:</a:t>
            </a:r>
            <a:endParaRPr lang="en-US" dirty="0"/>
          </a:p>
          <a:p>
            <a:pPr lvl="0"/>
            <a:r>
              <a:rPr lang="es-ES" dirty="0"/>
              <a:t>Difusión</a:t>
            </a:r>
            <a:endParaRPr lang="en-US" dirty="0"/>
          </a:p>
          <a:p>
            <a:pPr lvl="0"/>
            <a:r>
              <a:rPr lang="es-ES" dirty="0"/>
              <a:t>Estrategia </a:t>
            </a:r>
            <a:endParaRPr lang="en-US" dirty="0"/>
          </a:p>
          <a:p>
            <a:pPr lvl="0"/>
            <a:r>
              <a:rPr lang="es-ES" dirty="0" err="1"/>
              <a:t>Telepresencia</a:t>
            </a:r>
            <a:r>
              <a:rPr lang="es-ES" dirty="0" smtClean="0"/>
              <a:t>.</a:t>
            </a:r>
          </a:p>
          <a:p>
            <a:pPr marL="0" lvl="0" indent="0">
              <a:buNone/>
            </a:pPr>
            <a:endParaRPr lang="en-US" dirty="0"/>
          </a:p>
        </p:txBody>
      </p:sp>
    </p:spTree>
    <p:extLst>
      <p:ext uri="{BB962C8B-B14F-4D97-AF65-F5344CB8AC3E}">
        <p14:creationId xmlns:p14="http://schemas.microsoft.com/office/powerpoint/2010/main" val="400652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err="1" smtClean="0"/>
              <a:t>Ciberdefensa</a:t>
            </a:r>
            <a:endParaRPr lang="es-ES" dirty="0" smtClean="0"/>
          </a:p>
          <a:p>
            <a:pPr marL="0" indent="0">
              <a:buNone/>
            </a:pPr>
            <a:r>
              <a:rPr lang="es-ES" dirty="0"/>
              <a:t>La </a:t>
            </a:r>
            <a:r>
              <a:rPr lang="es-ES" dirty="0" err="1"/>
              <a:t>FuerzaTerrestre</a:t>
            </a:r>
            <a:r>
              <a:rPr lang="es-ES" dirty="0"/>
              <a:t> del Ecuador se enfrenta a una realidad en la que cada día las amenazas son de orígenes más dispares respondiendo a una realidad geopolítica complicada y confusa. </a:t>
            </a:r>
            <a:endParaRPr lang="es-ES" dirty="0" smtClean="0"/>
          </a:p>
          <a:p>
            <a:endParaRPr lang="en-US" dirty="0"/>
          </a:p>
        </p:txBody>
      </p:sp>
    </p:spTree>
    <p:extLst>
      <p:ext uri="{BB962C8B-B14F-4D97-AF65-F5344CB8AC3E}">
        <p14:creationId xmlns:p14="http://schemas.microsoft.com/office/powerpoint/2010/main" val="172069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Hipótesis</a:t>
            </a:r>
            <a:endParaRPr lang="en-US" dirty="0"/>
          </a:p>
        </p:txBody>
      </p:sp>
      <p:sp>
        <p:nvSpPr>
          <p:cNvPr id="3" name="Marcador de contenido 2"/>
          <p:cNvSpPr>
            <a:spLocks noGrp="1"/>
          </p:cNvSpPr>
          <p:nvPr>
            <p:ph idx="1"/>
          </p:nvPr>
        </p:nvSpPr>
        <p:spPr>
          <a:xfrm>
            <a:off x="677334" y="2160589"/>
            <a:ext cx="9324622" cy="3880773"/>
          </a:xfrm>
        </p:spPr>
        <p:txBody>
          <a:bodyPr>
            <a:noAutofit/>
          </a:bodyPr>
          <a:lstStyle/>
          <a:p>
            <a:r>
              <a:rPr lang="es-ES" sz="3600" dirty="0"/>
              <a:t>La existencia de una planificación o estrategia para la aplicación de nuevas estrategias de comunicación masiva, es fundamental que sea eficaz y técnica para su correcta e inmediata aplicación en las áreas de telecomunicación en la Fuerza Terrestre.</a:t>
            </a:r>
            <a:endParaRPr lang="en-US" sz="3600" dirty="0"/>
          </a:p>
        </p:txBody>
      </p:sp>
    </p:spTree>
    <p:extLst>
      <p:ext uri="{BB962C8B-B14F-4D97-AF65-F5344CB8AC3E}">
        <p14:creationId xmlns:p14="http://schemas.microsoft.com/office/powerpoint/2010/main" val="78065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encuesta</a:t>
            </a:r>
            <a:endParaRPr lang="en-US" dirty="0"/>
          </a:p>
        </p:txBody>
      </p:sp>
      <p:pic>
        <p:nvPicPr>
          <p:cNvPr id="5" name="Marcador de contenido 4"/>
          <p:cNvPicPr>
            <a:picLocks noGrp="1"/>
          </p:cNvPicPr>
          <p:nvPr>
            <p:ph idx="1"/>
          </p:nvPr>
        </p:nvPicPr>
        <p:blipFill rotWithShape="1">
          <a:blip r:embed="rId2"/>
          <a:srcRect l="1108" t="14970" r="11034" b="7277"/>
          <a:stretch/>
        </p:blipFill>
        <p:spPr bwMode="auto">
          <a:xfrm>
            <a:off x="677334" y="1426810"/>
            <a:ext cx="4986399" cy="2298523"/>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665" t="11435" r="8487"/>
          <a:stretch/>
        </p:blipFill>
        <p:spPr bwMode="auto">
          <a:xfrm>
            <a:off x="4389508" y="3861646"/>
            <a:ext cx="4722495" cy="2453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11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encuesta</a:t>
            </a:r>
            <a:endParaRPr lang="en-US" dirty="0"/>
          </a:p>
        </p:txBody>
      </p:sp>
      <p:pic>
        <p:nvPicPr>
          <p:cNvPr id="7" name="Marcador de contenido 6"/>
          <p:cNvPicPr>
            <a:picLocks noGrp="1"/>
          </p:cNvPicPr>
          <p:nvPr>
            <p:ph idx="1"/>
          </p:nvPr>
        </p:nvPicPr>
        <p:blipFill rotWithShape="1">
          <a:blip r:embed="rId2"/>
          <a:srcRect l="221" t="10602" r="8819" b="11435"/>
          <a:stretch/>
        </p:blipFill>
        <p:spPr bwMode="auto">
          <a:xfrm>
            <a:off x="677334" y="1270000"/>
            <a:ext cx="5368561" cy="2671056"/>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srcRect l="1441" t="9979" r="2171" b="3742"/>
          <a:stretch/>
        </p:blipFill>
        <p:spPr bwMode="auto">
          <a:xfrm>
            <a:off x="4460133" y="3573709"/>
            <a:ext cx="5168265" cy="24650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080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8356"/>
            <a:ext cx="8596668" cy="1320800"/>
          </a:xfrm>
        </p:spPr>
        <p:txBody>
          <a:bodyPr/>
          <a:lstStyle/>
          <a:p>
            <a:r>
              <a:rPr lang="es-ES" dirty="0" smtClean="0"/>
              <a:t>La encuesta</a:t>
            </a:r>
            <a:endParaRPr lang="en-US" dirty="0"/>
          </a:p>
        </p:txBody>
      </p:sp>
      <p:pic>
        <p:nvPicPr>
          <p:cNvPr id="6" name="Imagen 5"/>
          <p:cNvPicPr/>
          <p:nvPr/>
        </p:nvPicPr>
        <p:blipFill rotWithShape="1">
          <a:blip r:embed="rId2"/>
          <a:srcRect l="998" t="11434" r="7378" b="1455"/>
          <a:stretch/>
        </p:blipFill>
        <p:spPr bwMode="auto">
          <a:xfrm>
            <a:off x="677334" y="807155"/>
            <a:ext cx="5810849" cy="2924598"/>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3"/>
          <a:srcRect l="554" t="9979" r="4277"/>
          <a:stretch/>
        </p:blipFill>
        <p:spPr bwMode="auto">
          <a:xfrm>
            <a:off x="5728828" y="3499555"/>
            <a:ext cx="5481038" cy="28516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099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8356"/>
            <a:ext cx="8596668" cy="1320800"/>
          </a:xfrm>
        </p:spPr>
        <p:txBody>
          <a:bodyPr/>
          <a:lstStyle/>
          <a:p>
            <a:r>
              <a:rPr lang="es-ES" dirty="0" smtClean="0"/>
              <a:t>La encuesta</a:t>
            </a:r>
            <a:endParaRPr lang="en-US" dirty="0"/>
          </a:p>
        </p:txBody>
      </p:sp>
      <p:pic>
        <p:nvPicPr>
          <p:cNvPr id="5" name="Imagen 4"/>
          <p:cNvPicPr/>
          <p:nvPr/>
        </p:nvPicPr>
        <p:blipFill rotWithShape="1">
          <a:blip r:embed="rId2"/>
          <a:srcRect l="666" t="9979" r="1949" b="4365"/>
          <a:stretch/>
        </p:blipFill>
        <p:spPr bwMode="auto">
          <a:xfrm>
            <a:off x="560563" y="908756"/>
            <a:ext cx="5772504" cy="3482622"/>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a:srcRect l="1551" t="11433" r="3944" b="2496"/>
          <a:stretch/>
        </p:blipFill>
        <p:spPr bwMode="auto">
          <a:xfrm>
            <a:off x="5897844" y="3379611"/>
            <a:ext cx="6057089" cy="3344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9101523"/>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454</TotalTime>
  <Words>826</Words>
  <Application>Microsoft Office PowerPoint</Application>
  <PresentationFormat>Panorámica</PresentationFormat>
  <Paragraphs>87</Paragraphs>
  <Slides>17</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4" baseType="lpstr">
      <vt:lpstr>Arial</vt:lpstr>
      <vt:lpstr>Calibri</vt:lpstr>
      <vt:lpstr>Times New Roman</vt:lpstr>
      <vt:lpstr>Trebuchet MS</vt:lpstr>
      <vt:lpstr>Wingdings 3</vt:lpstr>
      <vt:lpstr>Faceta</vt:lpstr>
      <vt:lpstr>Documento</vt:lpstr>
      <vt:lpstr>Planes y estrategias para la aplicación eficaz  de nuevas formas de comunicación masiva (Twitter, Instagram, empleo de comunicadores claves (influencers)) en la Fuerza Terrestre.</vt:lpstr>
      <vt:lpstr>La problemática</vt:lpstr>
      <vt:lpstr>Investigaciones previas</vt:lpstr>
      <vt:lpstr>Presentación de PowerPoint</vt:lpstr>
      <vt:lpstr>Hipótesis</vt:lpstr>
      <vt:lpstr>La encuesta</vt:lpstr>
      <vt:lpstr>La encuesta</vt:lpstr>
      <vt:lpstr>La encuesta</vt:lpstr>
      <vt:lpstr>La encuesta</vt:lpstr>
      <vt:lpstr>La encuesta</vt:lpstr>
      <vt:lpstr>La encuesta</vt:lpstr>
      <vt:lpstr>La propuesta</vt:lpstr>
      <vt:lpstr>Estrategia para la implementación </vt:lpstr>
      <vt:lpstr>Estrategia para la implementación</vt:lpstr>
      <vt:lpstr>Estrategia para la implementación</vt:lpstr>
      <vt:lpstr>Estrategia para la implementación</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Planes y estrategias para la aplicación eficaz  de nuevas formas de comunicación masiva (Twitter, Instagram, empleo de comunicadores claves (influencers)) en la Fuerza Terrestre.</dc:title>
  <dc:creator>Santiago y Ximena DIRECCION CENI</dc:creator>
  <cp:lastModifiedBy>Santiago y Ximena DIRECCION CENI</cp:lastModifiedBy>
  <cp:revision>15</cp:revision>
  <dcterms:created xsi:type="dcterms:W3CDTF">2021-05-29T19:08:00Z</dcterms:created>
  <dcterms:modified xsi:type="dcterms:W3CDTF">2021-10-26T22:24:38Z</dcterms:modified>
</cp:coreProperties>
</file>