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8" r:id="rId2"/>
    <p:sldId id="259" r:id="rId3"/>
    <p:sldId id="370" r:id="rId4"/>
    <p:sldId id="265" r:id="rId5"/>
    <p:sldId id="274" r:id="rId6"/>
    <p:sldId id="269" r:id="rId7"/>
    <p:sldId id="270" r:id="rId8"/>
    <p:sldId id="275" r:id="rId9"/>
    <p:sldId id="277" r:id="rId10"/>
    <p:sldId id="284" r:id="rId11"/>
    <p:sldId id="366" r:id="rId12"/>
    <p:sldId id="290" r:id="rId13"/>
    <p:sldId id="361" r:id="rId14"/>
    <p:sldId id="291" r:id="rId15"/>
    <p:sldId id="292" r:id="rId16"/>
    <p:sldId id="362" r:id="rId17"/>
    <p:sldId id="363" r:id="rId18"/>
    <p:sldId id="364" r:id="rId19"/>
    <p:sldId id="365" r:id="rId20"/>
    <p:sldId id="293" r:id="rId21"/>
    <p:sldId id="300" r:id="rId22"/>
    <p:sldId id="301" r:id="rId23"/>
    <p:sldId id="302" r:id="rId24"/>
    <p:sldId id="303" r:id="rId25"/>
    <p:sldId id="304" r:id="rId26"/>
    <p:sldId id="305" r:id="rId27"/>
    <p:sldId id="306" r:id="rId28"/>
    <p:sldId id="307" r:id="rId29"/>
    <p:sldId id="308" r:id="rId30"/>
    <p:sldId id="312" r:id="rId31"/>
    <p:sldId id="313" r:id="rId32"/>
    <p:sldId id="314" r:id="rId33"/>
    <p:sldId id="317" r:id="rId34"/>
    <p:sldId id="318" r:id="rId35"/>
    <p:sldId id="320" r:id="rId36"/>
    <p:sldId id="355" r:id="rId37"/>
    <p:sldId id="319" r:id="rId38"/>
    <p:sldId id="321" r:id="rId39"/>
    <p:sldId id="322" r:id="rId40"/>
    <p:sldId id="323" r:id="rId41"/>
    <p:sldId id="324" r:id="rId42"/>
    <p:sldId id="325" r:id="rId43"/>
    <p:sldId id="326" r:id="rId44"/>
    <p:sldId id="327" r:id="rId45"/>
    <p:sldId id="329" r:id="rId46"/>
    <p:sldId id="330" r:id="rId47"/>
    <p:sldId id="331" r:id="rId48"/>
    <p:sldId id="332" r:id="rId49"/>
    <p:sldId id="333" r:id="rId50"/>
    <p:sldId id="334" r:id="rId51"/>
    <p:sldId id="335" r:id="rId52"/>
    <p:sldId id="336" r:id="rId53"/>
    <p:sldId id="337" r:id="rId54"/>
    <p:sldId id="339" r:id="rId55"/>
    <p:sldId id="341" r:id="rId56"/>
    <p:sldId id="342" r:id="rId57"/>
    <p:sldId id="343" r:id="rId58"/>
    <p:sldId id="371" r:id="rId59"/>
    <p:sldId id="372" r:id="rId60"/>
    <p:sldId id="373" r:id="rId61"/>
    <p:sldId id="374" r:id="rId62"/>
    <p:sldId id="360" r:id="rId63"/>
  </p:sldIdLst>
  <p:sldSz cx="9144000" cy="6858000" type="screen4x3"/>
  <p:notesSz cx="7315200" cy="96012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352425" indent="104775" algn="l" rtl="0" fontAlgn="base">
      <a:spcBef>
        <a:spcPct val="0"/>
      </a:spcBef>
      <a:spcAft>
        <a:spcPct val="0"/>
      </a:spcAft>
      <a:defRPr kern="1200">
        <a:solidFill>
          <a:schemeClr val="tx1"/>
        </a:solidFill>
        <a:latin typeface="Arial" charset="0"/>
        <a:ea typeface="+mn-ea"/>
        <a:cs typeface="+mn-cs"/>
      </a:defRPr>
    </a:lvl2pPr>
    <a:lvl3pPr marL="706438" indent="207963" algn="l" rtl="0" fontAlgn="base">
      <a:spcBef>
        <a:spcPct val="0"/>
      </a:spcBef>
      <a:spcAft>
        <a:spcPct val="0"/>
      </a:spcAft>
      <a:defRPr kern="1200">
        <a:solidFill>
          <a:schemeClr val="tx1"/>
        </a:solidFill>
        <a:latin typeface="Arial" charset="0"/>
        <a:ea typeface="+mn-ea"/>
        <a:cs typeface="+mn-cs"/>
      </a:defRPr>
    </a:lvl3pPr>
    <a:lvl4pPr marL="1060450" indent="311150" algn="l" rtl="0" fontAlgn="base">
      <a:spcBef>
        <a:spcPct val="0"/>
      </a:spcBef>
      <a:spcAft>
        <a:spcPct val="0"/>
      </a:spcAft>
      <a:defRPr kern="1200">
        <a:solidFill>
          <a:schemeClr val="tx1"/>
        </a:solidFill>
        <a:latin typeface="Arial" charset="0"/>
        <a:ea typeface="+mn-ea"/>
        <a:cs typeface="+mn-cs"/>
      </a:defRPr>
    </a:lvl4pPr>
    <a:lvl5pPr marL="1412875" indent="41592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6B5"/>
    <a:srgbClr val="9EB786"/>
    <a:srgbClr val="FFFFCC"/>
    <a:srgbClr val="CC0000"/>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597" autoAdjust="0"/>
    <p:restoredTop sz="94667" autoAdjust="0"/>
  </p:normalViewPr>
  <p:slideViewPr>
    <p:cSldViewPr>
      <p:cViewPr>
        <p:scale>
          <a:sx n="70" d="100"/>
          <a:sy n="70" d="100"/>
        </p:scale>
        <p:origin x="-1272" y="-114"/>
      </p:cViewPr>
      <p:guideLst>
        <p:guide orient="horz" pos="2161"/>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242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s-EC"/>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smtClean="0"/>
            </a:lvl1pPr>
          </a:lstStyle>
          <a:p>
            <a:pPr>
              <a:defRPr/>
            </a:pPr>
            <a:fld id="{8B56B2FA-0440-4D6A-BD40-0C61EB7725E7}" type="datetimeFigureOut">
              <a:rPr lang="es-EC"/>
              <a:pPr>
                <a:defRPr/>
              </a:pPr>
              <a:t>17/11/2009</a:t>
            </a:fld>
            <a:endParaRPr lang="es-EC"/>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s-EC" noProof="0"/>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s-EC"/>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smtClean="0"/>
            </a:lvl1pPr>
          </a:lstStyle>
          <a:p>
            <a:pPr>
              <a:defRPr/>
            </a:pPr>
            <a:fld id="{F78E776F-AD7A-47C8-9950-3DCF0F0CF62F}"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1 Marcador de imagen de diapositiva"/>
          <p:cNvSpPr>
            <a:spLocks noGrp="1" noRot="1" noChangeAspect="1"/>
          </p:cNvSpPr>
          <p:nvPr>
            <p:ph type="sldImg"/>
          </p:nvPr>
        </p:nvSpPr>
        <p:spPr bwMode="auto">
          <a:noFill/>
          <a:ln>
            <a:solidFill>
              <a:srgbClr val="000000"/>
            </a:solidFill>
            <a:miter lim="800000"/>
            <a:headEnd/>
            <a:tailEnd/>
          </a:ln>
        </p:spPr>
      </p:sp>
      <p:sp>
        <p:nvSpPr>
          <p:cNvPr id="12800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smtClean="0"/>
          </a:p>
        </p:txBody>
      </p:sp>
      <p:sp>
        <p:nvSpPr>
          <p:cNvPr id="12800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C465AC-E5AD-4A25-9552-A30B7520AA65}" type="slidenum">
              <a:rPr lang="es-EC"/>
              <a:pPr/>
              <a:t>47</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userDrawn="1"/>
        </p:nvPicPr>
        <p:blipFill>
          <a:blip r:embed="rId3"/>
          <a:srcRect/>
          <a:stretch>
            <a:fillRect/>
          </a:stretch>
        </p:blipFill>
        <p:spPr bwMode="auto">
          <a:xfrm>
            <a:off x="107950" y="115888"/>
            <a:ext cx="3313113" cy="887412"/>
          </a:xfrm>
          <a:prstGeom prst="rect">
            <a:avLst/>
          </a:prstGeom>
          <a:noFill/>
          <a:ln w="9525">
            <a:noFill/>
            <a:miter lim="800000"/>
            <a:headEnd/>
            <a:tailEnd/>
          </a:ln>
        </p:spPr>
      </p:pic>
      <p:graphicFrame>
        <p:nvGraphicFramePr>
          <p:cNvPr id="5" name="Object 1"/>
          <p:cNvGraphicFramePr>
            <a:graphicFrameLocks noChangeAspect="1"/>
          </p:cNvGraphicFramePr>
          <p:nvPr/>
        </p:nvGraphicFramePr>
        <p:xfrm>
          <a:off x="0" y="981075"/>
          <a:ext cx="9144000" cy="5616575"/>
        </p:xfrm>
        <a:graphic>
          <a:graphicData uri="http://schemas.openxmlformats.org/presentationml/2006/ole">
            <p:oleObj spid="_x0000_s160770" name="CorelDRAW" r:id="rId4" imgW="9151920" imgH="5621400" progId="">
              <p:embed/>
            </p:oleObj>
          </a:graphicData>
        </a:graphic>
      </p:graphicFrame>
      <p:pic>
        <p:nvPicPr>
          <p:cNvPr id="6" name="Picture 48" descr="bannner 2"/>
          <p:cNvPicPr>
            <a:picLocks noChangeAspect="1" noChangeArrowheads="1"/>
          </p:cNvPicPr>
          <p:nvPr userDrawn="1"/>
        </p:nvPicPr>
        <p:blipFill>
          <a:blip r:embed="rId5"/>
          <a:srcRect/>
          <a:stretch>
            <a:fillRect/>
          </a:stretch>
        </p:blipFill>
        <p:spPr bwMode="auto">
          <a:xfrm>
            <a:off x="0" y="5722938"/>
            <a:ext cx="9144000" cy="1135062"/>
          </a:xfrm>
          <a:prstGeom prst="rect">
            <a:avLst/>
          </a:prstGeom>
          <a:noFill/>
          <a:ln w="9525">
            <a:noFill/>
            <a:miter lim="800000"/>
            <a:headEnd/>
            <a:tailEnd/>
          </a:ln>
        </p:spPr>
      </p:pic>
      <p:sp>
        <p:nvSpPr>
          <p:cNvPr id="2" name="1 Título"/>
          <p:cNvSpPr>
            <a:spLocks noGrp="1"/>
          </p:cNvSpPr>
          <p:nvPr>
            <p:ph type="ctrTitle"/>
          </p:nvPr>
        </p:nvSpPr>
        <p:spPr>
          <a:xfrm>
            <a:off x="1228765" y="2130439"/>
            <a:ext cx="7772401" cy="1470023"/>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2243168" y="3886200"/>
            <a:ext cx="6400800" cy="1752600"/>
          </a:xfrm>
        </p:spPr>
        <p:txBody>
          <a:bodyPr/>
          <a:lstStyle>
            <a:lvl1pPr marL="0" indent="0" algn="ctr">
              <a:buNone/>
              <a:defRPr>
                <a:solidFill>
                  <a:schemeClr val="tx1">
                    <a:tint val="75000"/>
                  </a:schemeClr>
                </a:solidFill>
              </a:defRPr>
            </a:lvl1pPr>
            <a:lvl2pPr marL="353577" indent="0" algn="ctr">
              <a:buNone/>
              <a:defRPr>
                <a:solidFill>
                  <a:schemeClr val="tx1">
                    <a:tint val="75000"/>
                  </a:schemeClr>
                </a:solidFill>
              </a:defRPr>
            </a:lvl2pPr>
            <a:lvl3pPr marL="707152" indent="0" algn="ctr">
              <a:buNone/>
              <a:defRPr>
                <a:solidFill>
                  <a:schemeClr val="tx1">
                    <a:tint val="75000"/>
                  </a:schemeClr>
                </a:solidFill>
              </a:defRPr>
            </a:lvl3pPr>
            <a:lvl4pPr marL="1060731" indent="0" algn="ctr">
              <a:buNone/>
              <a:defRPr>
                <a:solidFill>
                  <a:schemeClr val="tx1">
                    <a:tint val="75000"/>
                  </a:schemeClr>
                </a:solidFill>
              </a:defRPr>
            </a:lvl4pPr>
            <a:lvl5pPr marL="1414307" indent="0" algn="ctr">
              <a:buNone/>
              <a:defRPr>
                <a:solidFill>
                  <a:schemeClr val="tx1">
                    <a:tint val="75000"/>
                  </a:schemeClr>
                </a:solidFill>
              </a:defRPr>
            </a:lvl5pPr>
            <a:lvl6pPr marL="1767883" indent="0" algn="ctr">
              <a:buNone/>
              <a:defRPr>
                <a:solidFill>
                  <a:schemeClr val="tx1">
                    <a:tint val="75000"/>
                  </a:schemeClr>
                </a:solidFill>
              </a:defRPr>
            </a:lvl6pPr>
            <a:lvl7pPr marL="2121460" indent="0" algn="ctr">
              <a:buNone/>
              <a:defRPr>
                <a:solidFill>
                  <a:schemeClr val="tx1">
                    <a:tint val="75000"/>
                  </a:schemeClr>
                </a:solidFill>
              </a:defRPr>
            </a:lvl7pPr>
            <a:lvl8pPr marL="2475038" indent="0" algn="ctr">
              <a:buNone/>
              <a:defRPr>
                <a:solidFill>
                  <a:schemeClr val="tx1">
                    <a:tint val="75000"/>
                  </a:schemeClr>
                </a:solidFill>
              </a:defRPr>
            </a:lvl8pPr>
            <a:lvl9pPr marL="2828614"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0C2AACD-5878-4ED0-8424-EA51CF77A808}" type="datetimeFigureOut">
              <a:rPr lang="es-ES"/>
              <a:pPr>
                <a:defRPr/>
              </a:pPr>
              <a:t>17/11/2009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2D8BB95-AA38-4FDF-A9C3-BEEC8AA0C6FD}" type="slidenum">
              <a:rPr lang="es-ES"/>
              <a:pPr>
                <a:defRPr/>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3" y="274650"/>
            <a:ext cx="2057401" cy="585152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10" y="274650"/>
            <a:ext cx="6019799" cy="58515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350E6EF-0942-4E3D-91AF-BDEE57532A41}" type="datetimeFigureOut">
              <a:rPr lang="es-ES"/>
              <a:pPr>
                <a:defRPr/>
              </a:pPr>
              <a:t>17/11/2009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3FB16F4-DC2C-44E8-84AE-602CB24A6789}" type="slidenum">
              <a:rPr lang="es-ES"/>
              <a:pPr>
                <a:defRPr/>
              </a:pPr>
              <a:t>‹Nº›</a:t>
            </a:fld>
            <a:endParaRPr lang="es-E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lIns="70716" tIns="35359" rIns="70716" bIns="35359"/>
          <a:lstStyle/>
          <a:p>
            <a:pPr>
              <a:defRPr/>
            </a:pPr>
            <a:endParaRPr lang="es-ES" sz="1100" dirty="0"/>
          </a:p>
        </p:txBody>
      </p:sp>
      <p:sp>
        <p:nvSpPr>
          <p:cNvPr id="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lIns="70716" tIns="35359" rIns="70716" bIns="35359"/>
          <a:lstStyle/>
          <a:p>
            <a:pPr algn="ctr">
              <a:defRPr/>
            </a:pPr>
            <a:endParaRPr lang="es-ES" sz="1100" dirty="0"/>
          </a:p>
        </p:txBody>
      </p:sp>
      <p:sp>
        <p:nvSpPr>
          <p:cNvPr id="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lIns="70716" tIns="35359" rIns="70716" bIns="35359"/>
          <a:lstStyle/>
          <a:p>
            <a:pPr>
              <a:defRPr/>
            </a:pPr>
            <a:endParaRPr lang="es-ES" sz="1100" dirty="0"/>
          </a:p>
        </p:txBody>
      </p:sp>
      <p:sp>
        <p:nvSpPr>
          <p:cNvPr id="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lIns="70716" tIns="35359" rIns="70716" bIns="35359"/>
          <a:lstStyle/>
          <a:p>
            <a:pPr algn="ctr">
              <a:defRPr/>
            </a:pPr>
            <a:endParaRPr lang="es-ES" sz="1100" dirty="0"/>
          </a:p>
        </p:txBody>
      </p:sp>
      <p:pic>
        <p:nvPicPr>
          <p:cNvPr id="6" name="Picture 48" descr="bannner 2"/>
          <p:cNvPicPr>
            <a:picLocks noChangeAspect="1" noChangeArrowheads="1"/>
          </p:cNvPicPr>
          <p:nvPr userDrawn="1"/>
        </p:nvPicPr>
        <p:blipFill>
          <a:blip r:embed="rId2"/>
          <a:srcRect/>
          <a:stretch>
            <a:fillRect/>
          </a:stretch>
        </p:blipFill>
        <p:spPr bwMode="auto">
          <a:xfrm>
            <a:off x="0" y="5722938"/>
            <a:ext cx="9144000" cy="1135062"/>
          </a:xfrm>
          <a:prstGeom prst="rect">
            <a:avLst/>
          </a:prstGeom>
          <a:noFill/>
          <a:ln w="9525">
            <a:noFill/>
            <a:miter lim="800000"/>
            <a:headEnd/>
            <a:tailEnd/>
          </a:ln>
        </p:spPr>
      </p:pic>
      <p:sp>
        <p:nvSpPr>
          <p:cNvPr id="7"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lIns="70716" tIns="35359" rIns="70716" bIns="35359" anchor="ctr"/>
          <a:lstStyle/>
          <a:p>
            <a:pPr>
              <a:defRPr/>
            </a:pPr>
            <a:endParaRPr lang="es-ES"/>
          </a:p>
        </p:txBody>
      </p:sp>
      <p:pic>
        <p:nvPicPr>
          <p:cNvPr id="8" name="Picture 49" descr="LOGO ESPE ORIGINAL copia"/>
          <p:cNvPicPr>
            <a:picLocks noChangeAspect="1" noChangeArrowheads="1"/>
          </p:cNvPicPr>
          <p:nvPr userDrawn="1"/>
        </p:nvPicPr>
        <p:blipFill>
          <a:blip r:embed="rId3"/>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6B4EA9E-E471-495F-93B6-86F15B7D807F}" type="datetimeFigureOut">
              <a:rPr lang="es-ES"/>
              <a:pPr>
                <a:defRPr/>
              </a:pPr>
              <a:t>17/11/2009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308355B-FA45-4DF1-ADC3-4103836F55F4}" type="slidenum">
              <a:rPr lang="es-ES"/>
              <a:pPr>
                <a:defRPr/>
              </a:pPr>
              <a:t>‹Nº›</a:t>
            </a:fld>
            <a:endParaRPr lang="es-E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22" y="4406909"/>
            <a:ext cx="7772401" cy="1362076"/>
          </a:xfrm>
        </p:spPr>
        <p:txBody>
          <a:bodyPr anchor="t"/>
          <a:lstStyle>
            <a:lvl1pPr algn="l">
              <a:defRPr sz="32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22" y="2906725"/>
            <a:ext cx="7772401" cy="1500187"/>
          </a:xfrm>
        </p:spPr>
        <p:txBody>
          <a:bodyPr anchor="b"/>
          <a:lstStyle>
            <a:lvl1pPr marL="0" indent="0">
              <a:buNone/>
              <a:defRPr sz="1500">
                <a:solidFill>
                  <a:schemeClr val="tx1">
                    <a:tint val="75000"/>
                  </a:schemeClr>
                </a:solidFill>
              </a:defRPr>
            </a:lvl1pPr>
            <a:lvl2pPr marL="353577" indent="0">
              <a:buNone/>
              <a:defRPr sz="1300">
                <a:solidFill>
                  <a:schemeClr val="tx1">
                    <a:tint val="75000"/>
                  </a:schemeClr>
                </a:solidFill>
              </a:defRPr>
            </a:lvl2pPr>
            <a:lvl3pPr marL="707152" indent="0">
              <a:buNone/>
              <a:defRPr sz="1300">
                <a:solidFill>
                  <a:schemeClr val="tx1">
                    <a:tint val="75000"/>
                  </a:schemeClr>
                </a:solidFill>
              </a:defRPr>
            </a:lvl3pPr>
            <a:lvl4pPr marL="1060731" indent="0">
              <a:buNone/>
              <a:defRPr sz="1100">
                <a:solidFill>
                  <a:schemeClr val="tx1">
                    <a:tint val="75000"/>
                  </a:schemeClr>
                </a:solidFill>
              </a:defRPr>
            </a:lvl4pPr>
            <a:lvl5pPr marL="1414307" indent="0">
              <a:buNone/>
              <a:defRPr sz="1100">
                <a:solidFill>
                  <a:schemeClr val="tx1">
                    <a:tint val="75000"/>
                  </a:schemeClr>
                </a:solidFill>
              </a:defRPr>
            </a:lvl5pPr>
            <a:lvl6pPr marL="1767883" indent="0">
              <a:buNone/>
              <a:defRPr sz="1100">
                <a:solidFill>
                  <a:schemeClr val="tx1">
                    <a:tint val="75000"/>
                  </a:schemeClr>
                </a:solidFill>
              </a:defRPr>
            </a:lvl6pPr>
            <a:lvl7pPr marL="2121460" indent="0">
              <a:buNone/>
              <a:defRPr sz="1100">
                <a:solidFill>
                  <a:schemeClr val="tx1">
                    <a:tint val="75000"/>
                  </a:schemeClr>
                </a:solidFill>
              </a:defRPr>
            </a:lvl7pPr>
            <a:lvl8pPr marL="2475038" indent="0">
              <a:buNone/>
              <a:defRPr sz="1100">
                <a:solidFill>
                  <a:schemeClr val="tx1">
                    <a:tint val="75000"/>
                  </a:schemeClr>
                </a:solidFill>
              </a:defRPr>
            </a:lvl8pPr>
            <a:lvl9pPr marL="2828614" indent="0">
              <a:buNone/>
              <a:defRPr sz="11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9EC9D17-9F30-4E8A-8E0B-72A1293FD363}" type="datetimeFigureOut">
              <a:rPr lang="es-ES"/>
              <a:pPr>
                <a:defRPr/>
              </a:pPr>
              <a:t>17/11/2009</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BB43DC9-7B82-4C79-BDA6-CFDC76022A05}" type="slidenum">
              <a:rPr lang="es-ES"/>
              <a:pPr>
                <a:defRPr/>
              </a:pPr>
              <a:t>‹Nº›</a:t>
            </a:fld>
            <a:endParaRPr lang="es-E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11" y="1600202"/>
            <a:ext cx="4038601" cy="452596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7" y="1600202"/>
            <a:ext cx="4038601" cy="452596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6E7C6DD-B48A-41F3-9DE6-478900B98BF8}" type="datetimeFigureOut">
              <a:rPr lang="es-ES"/>
              <a:pPr>
                <a:defRPr/>
              </a:pPr>
              <a:t>17/11/2009</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CC8E00F-EE90-46DA-B957-B2D32E2A545F}" type="slidenum">
              <a:rPr lang="es-ES"/>
              <a:pPr>
                <a:defRPr/>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3" y="1535122"/>
            <a:ext cx="4040188" cy="639767"/>
          </a:xfrm>
        </p:spPr>
        <p:txBody>
          <a:bodyPr anchor="b"/>
          <a:lstStyle>
            <a:lvl1pPr marL="0" indent="0">
              <a:buNone/>
              <a:defRPr sz="1800" b="1"/>
            </a:lvl1pPr>
            <a:lvl2pPr marL="353577" indent="0">
              <a:buNone/>
              <a:defRPr sz="1500" b="1"/>
            </a:lvl2pPr>
            <a:lvl3pPr marL="707152" indent="0">
              <a:buNone/>
              <a:defRPr sz="1300" b="1"/>
            </a:lvl3pPr>
            <a:lvl4pPr marL="1060731" indent="0">
              <a:buNone/>
              <a:defRPr sz="1300" b="1"/>
            </a:lvl4pPr>
            <a:lvl5pPr marL="1414307" indent="0">
              <a:buNone/>
              <a:defRPr sz="1300" b="1"/>
            </a:lvl5pPr>
            <a:lvl6pPr marL="1767883" indent="0">
              <a:buNone/>
              <a:defRPr sz="1300" b="1"/>
            </a:lvl6pPr>
            <a:lvl7pPr marL="2121460" indent="0">
              <a:buNone/>
              <a:defRPr sz="1300" b="1"/>
            </a:lvl7pPr>
            <a:lvl8pPr marL="2475038" indent="0">
              <a:buNone/>
              <a:defRPr sz="1300" b="1"/>
            </a:lvl8pPr>
            <a:lvl9pPr marL="2828614"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87"/>
            <a:ext cx="4040188" cy="3951284"/>
          </a:xfrm>
        </p:spPr>
        <p:txBody>
          <a:bodyPr/>
          <a:lstStyle>
            <a:lvl1pPr>
              <a:defRPr sz="1800"/>
            </a:lvl1pPr>
            <a:lvl2pPr>
              <a:defRPr sz="1500"/>
            </a:lvl2pPr>
            <a:lvl3pPr>
              <a:defRPr sz="13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40" y="1535122"/>
            <a:ext cx="4041775" cy="639767"/>
          </a:xfrm>
        </p:spPr>
        <p:txBody>
          <a:bodyPr anchor="b"/>
          <a:lstStyle>
            <a:lvl1pPr marL="0" indent="0">
              <a:buNone/>
              <a:defRPr sz="1800" b="1"/>
            </a:lvl1pPr>
            <a:lvl2pPr marL="353577" indent="0">
              <a:buNone/>
              <a:defRPr sz="1500" b="1"/>
            </a:lvl2pPr>
            <a:lvl3pPr marL="707152" indent="0">
              <a:buNone/>
              <a:defRPr sz="1300" b="1"/>
            </a:lvl3pPr>
            <a:lvl4pPr marL="1060731" indent="0">
              <a:buNone/>
              <a:defRPr sz="1300" b="1"/>
            </a:lvl4pPr>
            <a:lvl5pPr marL="1414307" indent="0">
              <a:buNone/>
              <a:defRPr sz="1300" b="1"/>
            </a:lvl5pPr>
            <a:lvl6pPr marL="1767883" indent="0">
              <a:buNone/>
              <a:defRPr sz="1300" b="1"/>
            </a:lvl6pPr>
            <a:lvl7pPr marL="2121460" indent="0">
              <a:buNone/>
              <a:defRPr sz="1300" b="1"/>
            </a:lvl7pPr>
            <a:lvl8pPr marL="2475038" indent="0">
              <a:buNone/>
              <a:defRPr sz="1300" b="1"/>
            </a:lvl8pPr>
            <a:lvl9pPr marL="2828614"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40" y="2174887"/>
            <a:ext cx="4041775" cy="3951284"/>
          </a:xfrm>
        </p:spPr>
        <p:txBody>
          <a:bodyPr/>
          <a:lstStyle>
            <a:lvl1pPr>
              <a:defRPr sz="1800"/>
            </a:lvl1pPr>
            <a:lvl2pPr>
              <a:defRPr sz="1500"/>
            </a:lvl2pPr>
            <a:lvl3pPr>
              <a:defRPr sz="13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06CB8D6-DD5A-41C0-9AC5-056288AFF090}" type="datetimeFigureOut">
              <a:rPr lang="es-ES"/>
              <a:pPr>
                <a:defRPr/>
              </a:pPr>
              <a:t>17/11/2009</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C727B13-6B41-453F-BC59-DE410F923248}" type="slidenum">
              <a:rPr lang="es-ES"/>
              <a:pPr>
                <a:defRPr/>
              </a:pPr>
              <a:t>‹Nº›</a:t>
            </a:fld>
            <a:endParaRPr lang="es-E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593CD84-4B0E-4F9C-87B0-B12163899CBC}" type="datetimeFigureOut">
              <a:rPr lang="es-ES"/>
              <a:pPr>
                <a:defRPr/>
              </a:pPr>
              <a:t>17/11/2009</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F588E6B-B9F0-4431-967F-3245D73437AC}" type="slidenum">
              <a:rPr lang="es-ES"/>
              <a:pPr>
                <a:defRPr/>
              </a:pPr>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E778D7D-D39D-4CF1-8DF8-777EAE6C36E4}" type="datetimeFigureOut">
              <a:rPr lang="es-ES"/>
              <a:pPr>
                <a:defRPr/>
              </a:pPr>
              <a:t>17/11/2009</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9461F5D5-BB56-41B4-ADD5-74AE9F325901}" type="slidenum">
              <a:rPr lang="es-ES"/>
              <a:pPr>
                <a:defRPr/>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0" y="273056"/>
            <a:ext cx="3008315" cy="1162051"/>
          </a:xfrm>
        </p:spPr>
        <p:txBody>
          <a:bodyPr anchor="b"/>
          <a:lstStyle>
            <a:lvl1pPr algn="l">
              <a:defRPr sz="15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63" y="273061"/>
            <a:ext cx="5111751" cy="5853115"/>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10" y="1435114"/>
            <a:ext cx="3008315" cy="4691063"/>
          </a:xfrm>
        </p:spPr>
        <p:txBody>
          <a:bodyPr/>
          <a:lstStyle>
            <a:lvl1pPr marL="0" indent="0">
              <a:buNone/>
              <a:defRPr sz="1100"/>
            </a:lvl1pPr>
            <a:lvl2pPr marL="353577" indent="0">
              <a:buNone/>
              <a:defRPr sz="1000"/>
            </a:lvl2pPr>
            <a:lvl3pPr marL="707152" indent="0">
              <a:buNone/>
              <a:defRPr sz="800"/>
            </a:lvl3pPr>
            <a:lvl4pPr marL="1060731" indent="0">
              <a:buNone/>
              <a:defRPr sz="600"/>
            </a:lvl4pPr>
            <a:lvl5pPr marL="1414307" indent="0">
              <a:buNone/>
              <a:defRPr sz="600"/>
            </a:lvl5pPr>
            <a:lvl6pPr marL="1767883" indent="0">
              <a:buNone/>
              <a:defRPr sz="600"/>
            </a:lvl6pPr>
            <a:lvl7pPr marL="2121460" indent="0">
              <a:buNone/>
              <a:defRPr sz="600"/>
            </a:lvl7pPr>
            <a:lvl8pPr marL="2475038" indent="0">
              <a:buNone/>
              <a:defRPr sz="600"/>
            </a:lvl8pPr>
            <a:lvl9pPr marL="2828614" indent="0">
              <a:buNone/>
              <a:defRPr sz="6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897F7FB-5137-4139-9FD2-2E93B05B7341}" type="datetimeFigureOut">
              <a:rPr lang="es-ES"/>
              <a:pPr>
                <a:defRPr/>
              </a:pPr>
              <a:t>17/11/2009</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5C5D879-1AA0-437E-A206-34C9692617A9}" type="slidenum">
              <a:rPr lang="es-ES"/>
              <a:pPr>
                <a:defRPr/>
              </a:pPr>
              <a:t>‹Nº›</a:t>
            </a:fld>
            <a:endParaRPr lang="es-E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9" y="4800610"/>
            <a:ext cx="5486400" cy="566737"/>
          </a:xfrm>
        </p:spPr>
        <p:txBody>
          <a:bodyPr anchor="b"/>
          <a:lstStyle>
            <a:lvl1pPr algn="l">
              <a:defRPr sz="15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9" y="612775"/>
            <a:ext cx="5486400" cy="4114800"/>
          </a:xfrm>
        </p:spPr>
        <p:txBody>
          <a:bodyPr rtlCol="0">
            <a:normAutofit/>
          </a:bodyPr>
          <a:lstStyle>
            <a:lvl1pPr marL="0" indent="0">
              <a:buNone/>
              <a:defRPr sz="2500"/>
            </a:lvl1pPr>
            <a:lvl2pPr marL="353577" indent="0">
              <a:buNone/>
              <a:defRPr sz="2100"/>
            </a:lvl2pPr>
            <a:lvl3pPr marL="707152" indent="0">
              <a:buNone/>
              <a:defRPr sz="1800"/>
            </a:lvl3pPr>
            <a:lvl4pPr marL="1060731" indent="0">
              <a:buNone/>
              <a:defRPr sz="1500"/>
            </a:lvl4pPr>
            <a:lvl5pPr marL="1414307" indent="0">
              <a:buNone/>
              <a:defRPr sz="1500"/>
            </a:lvl5pPr>
            <a:lvl6pPr marL="1767883" indent="0">
              <a:buNone/>
              <a:defRPr sz="1500"/>
            </a:lvl6pPr>
            <a:lvl7pPr marL="2121460" indent="0">
              <a:buNone/>
              <a:defRPr sz="1500"/>
            </a:lvl7pPr>
            <a:lvl8pPr marL="2475038" indent="0">
              <a:buNone/>
              <a:defRPr sz="1500"/>
            </a:lvl8pPr>
            <a:lvl9pPr marL="2828614" indent="0">
              <a:buNone/>
              <a:defRPr sz="1500"/>
            </a:lvl9pPr>
          </a:lstStyle>
          <a:p>
            <a:pPr lvl="0"/>
            <a:endParaRPr lang="es-ES" noProof="0" smtClean="0"/>
          </a:p>
        </p:txBody>
      </p:sp>
      <p:sp>
        <p:nvSpPr>
          <p:cNvPr id="4" name="3 Marcador de texto"/>
          <p:cNvSpPr>
            <a:spLocks noGrp="1"/>
          </p:cNvSpPr>
          <p:nvPr>
            <p:ph type="body" sz="half" idx="2"/>
          </p:nvPr>
        </p:nvSpPr>
        <p:spPr>
          <a:xfrm>
            <a:off x="1792289" y="5367350"/>
            <a:ext cx="5486400" cy="804863"/>
          </a:xfrm>
        </p:spPr>
        <p:txBody>
          <a:bodyPr/>
          <a:lstStyle>
            <a:lvl1pPr marL="0" indent="0">
              <a:buNone/>
              <a:defRPr sz="1100"/>
            </a:lvl1pPr>
            <a:lvl2pPr marL="353577" indent="0">
              <a:buNone/>
              <a:defRPr sz="1000"/>
            </a:lvl2pPr>
            <a:lvl3pPr marL="707152" indent="0">
              <a:buNone/>
              <a:defRPr sz="800"/>
            </a:lvl3pPr>
            <a:lvl4pPr marL="1060731" indent="0">
              <a:buNone/>
              <a:defRPr sz="600"/>
            </a:lvl4pPr>
            <a:lvl5pPr marL="1414307" indent="0">
              <a:buNone/>
              <a:defRPr sz="600"/>
            </a:lvl5pPr>
            <a:lvl6pPr marL="1767883" indent="0">
              <a:buNone/>
              <a:defRPr sz="600"/>
            </a:lvl6pPr>
            <a:lvl7pPr marL="2121460" indent="0">
              <a:buNone/>
              <a:defRPr sz="600"/>
            </a:lvl7pPr>
            <a:lvl8pPr marL="2475038" indent="0">
              <a:buNone/>
              <a:defRPr sz="600"/>
            </a:lvl8pPr>
            <a:lvl9pPr marL="2828614" indent="0">
              <a:buNone/>
              <a:defRPr sz="6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15BB634-E072-4C84-B321-7CB983C1BC65}" type="datetimeFigureOut">
              <a:rPr lang="es-ES"/>
              <a:pPr>
                <a:defRPr/>
              </a:pPr>
              <a:t>17/11/2009</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5CDDAD5-388A-4B8E-A315-395852481F9A}" type="slidenum">
              <a:rPr lang="es-ES"/>
              <a:pPr>
                <a:defRPr/>
              </a:pPr>
              <a:t>‹Nº›</a:t>
            </a:fld>
            <a:endParaRPr lang="es-E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70716" tIns="35359" rIns="70716" bIns="35359"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70716" tIns="35359" rIns="70716" bIns="35359"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70716" tIns="35359" rIns="70716" bIns="35359" rtlCol="0" anchor="ctr"/>
          <a:lstStyle>
            <a:lvl1pPr algn="l">
              <a:defRPr sz="1000">
                <a:solidFill>
                  <a:schemeClr val="tx1">
                    <a:tint val="75000"/>
                  </a:schemeClr>
                </a:solidFill>
              </a:defRPr>
            </a:lvl1pPr>
          </a:lstStyle>
          <a:p>
            <a:pPr>
              <a:defRPr/>
            </a:pPr>
            <a:fld id="{3229BFB5-A5F1-4CBB-9B26-1E7F1C5344CC}" type="datetimeFigureOut">
              <a:rPr lang="es-ES"/>
              <a:pPr>
                <a:defRPr/>
              </a:pPr>
              <a:t>17/11/2009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70716" tIns="35359" rIns="70716" bIns="35359" rtlCol="0" anchor="ctr"/>
          <a:lstStyle>
            <a:lvl1pPr algn="ctr">
              <a:defRPr sz="10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70716" tIns="35359" rIns="70716" bIns="35359" rtlCol="0" anchor="ctr"/>
          <a:lstStyle>
            <a:lvl1pPr algn="r">
              <a:defRPr sz="1000">
                <a:solidFill>
                  <a:schemeClr val="tx1">
                    <a:tint val="75000"/>
                  </a:schemeClr>
                </a:solidFill>
              </a:defRPr>
            </a:lvl1pPr>
          </a:lstStyle>
          <a:p>
            <a:pPr>
              <a:defRPr/>
            </a:pPr>
            <a:fld id="{C3DF4072-A6A6-4078-8A04-381363D31F6E}" type="slidenum">
              <a:rPr lang="es-ES"/>
              <a:pPr>
                <a:defRPr/>
              </a:pPr>
              <a:t>‹Nº›</a:t>
            </a:fld>
            <a:endParaRPr lang="es-ES"/>
          </a:p>
        </p:txBody>
      </p:sp>
      <p:sp>
        <p:nvSpPr>
          <p:cNvPr id="7"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70716" tIns="35359" rIns="70716" bIns="35359" anchor="ctr"/>
          <a:lstStyle/>
          <a:p>
            <a:pPr>
              <a:defRPr/>
            </a:pPr>
            <a:endParaRPr lang="es-ES"/>
          </a:p>
        </p:txBody>
      </p:sp>
      <p:sp>
        <p:nvSpPr>
          <p:cNvPr id="8"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70716" tIns="35359" rIns="70716" bIns="35359" anchor="ctr"/>
          <a:lstStyle/>
          <a:p>
            <a:pPr>
              <a:defRPr/>
            </a:pPr>
            <a:endParaRPr lang="es-ES"/>
          </a:p>
        </p:txBody>
      </p:sp>
      <p:sp>
        <p:nvSpPr>
          <p:cNvPr id="9"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lIns="70716" tIns="35359" rIns="70716" bIns="35359"/>
          <a:lstStyle/>
          <a:p>
            <a:pPr>
              <a:defRPr/>
            </a:pPr>
            <a:endParaRPr lang="es-ES"/>
          </a:p>
        </p:txBody>
      </p:sp>
      <p:sp>
        <p:nvSpPr>
          <p:cNvPr id="10"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lIns="70716" tIns="35359" rIns="70716" bIns="35359"/>
          <a:lstStyle/>
          <a:p>
            <a:pPr>
              <a:defRPr/>
            </a:pPr>
            <a:endParaRPr lang="es-ES"/>
          </a:p>
        </p:txBody>
      </p:sp>
      <p:pic>
        <p:nvPicPr>
          <p:cNvPr id="1035" name="Picture 26" descr="LOGO ESPE ORIGINAL copia"/>
          <p:cNvPicPr>
            <a:picLocks noChangeAspect="1" noChangeArrowheads="1"/>
          </p:cNvPicPr>
          <p:nvPr userDrawn="1"/>
        </p:nvPicPr>
        <p:blipFill>
          <a:blip r:embed="rId14"/>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74" r:id="rId12"/>
  </p:sldLayoutIdLst>
  <p:transition>
    <p:fade thruBlk="1"/>
  </p:transition>
  <p:txStyles>
    <p:titleStyle>
      <a:lvl1pPr algn="ctr" rtl="0" eaLnBrk="0" fontAlgn="base" hangingPunct="0">
        <a:spcBef>
          <a:spcPct val="0"/>
        </a:spcBef>
        <a:spcAft>
          <a:spcPct val="0"/>
        </a:spcAft>
        <a:defRPr sz="3500" kern="1200">
          <a:solidFill>
            <a:schemeClr val="tx1"/>
          </a:solidFill>
          <a:latin typeface="+mj-lt"/>
          <a:ea typeface="+mj-ea"/>
          <a:cs typeface="+mj-cs"/>
        </a:defRPr>
      </a:lvl1pPr>
      <a:lvl2pPr algn="ctr" rtl="0" eaLnBrk="0" fontAlgn="base" hangingPunct="0">
        <a:spcBef>
          <a:spcPct val="0"/>
        </a:spcBef>
        <a:spcAft>
          <a:spcPct val="0"/>
        </a:spcAft>
        <a:defRPr sz="3500">
          <a:solidFill>
            <a:schemeClr val="tx1"/>
          </a:solidFill>
          <a:latin typeface="Calibri" pitchFamily="34" charset="0"/>
        </a:defRPr>
      </a:lvl2pPr>
      <a:lvl3pPr algn="ctr" rtl="0" eaLnBrk="0" fontAlgn="base" hangingPunct="0">
        <a:spcBef>
          <a:spcPct val="0"/>
        </a:spcBef>
        <a:spcAft>
          <a:spcPct val="0"/>
        </a:spcAft>
        <a:defRPr sz="3500">
          <a:solidFill>
            <a:schemeClr val="tx1"/>
          </a:solidFill>
          <a:latin typeface="Calibri" pitchFamily="34" charset="0"/>
        </a:defRPr>
      </a:lvl3pPr>
      <a:lvl4pPr algn="ctr" rtl="0" eaLnBrk="0" fontAlgn="base" hangingPunct="0">
        <a:spcBef>
          <a:spcPct val="0"/>
        </a:spcBef>
        <a:spcAft>
          <a:spcPct val="0"/>
        </a:spcAft>
        <a:defRPr sz="3500">
          <a:solidFill>
            <a:schemeClr val="tx1"/>
          </a:solidFill>
          <a:latin typeface="Calibri" pitchFamily="34" charset="0"/>
        </a:defRPr>
      </a:lvl4pPr>
      <a:lvl5pPr algn="ctr" rtl="0" eaLnBrk="0" fontAlgn="base" hangingPunct="0">
        <a:spcBef>
          <a:spcPct val="0"/>
        </a:spcBef>
        <a:spcAft>
          <a:spcPct val="0"/>
        </a:spcAft>
        <a:defRPr sz="3500">
          <a:solidFill>
            <a:schemeClr val="tx1"/>
          </a:solidFill>
          <a:latin typeface="Calibri" pitchFamily="34" charset="0"/>
        </a:defRPr>
      </a:lvl5pPr>
      <a:lvl6pPr marL="353577" algn="ctr" rtl="0" fontAlgn="base">
        <a:spcBef>
          <a:spcPct val="0"/>
        </a:spcBef>
        <a:spcAft>
          <a:spcPct val="0"/>
        </a:spcAft>
        <a:defRPr sz="3500">
          <a:solidFill>
            <a:schemeClr val="tx1"/>
          </a:solidFill>
          <a:latin typeface="Calibri" pitchFamily="34" charset="0"/>
        </a:defRPr>
      </a:lvl6pPr>
      <a:lvl7pPr marL="707152" algn="ctr" rtl="0" fontAlgn="base">
        <a:spcBef>
          <a:spcPct val="0"/>
        </a:spcBef>
        <a:spcAft>
          <a:spcPct val="0"/>
        </a:spcAft>
        <a:defRPr sz="3500">
          <a:solidFill>
            <a:schemeClr val="tx1"/>
          </a:solidFill>
          <a:latin typeface="Calibri" pitchFamily="34" charset="0"/>
        </a:defRPr>
      </a:lvl7pPr>
      <a:lvl8pPr marL="1060731" algn="ctr" rtl="0" fontAlgn="base">
        <a:spcBef>
          <a:spcPct val="0"/>
        </a:spcBef>
        <a:spcAft>
          <a:spcPct val="0"/>
        </a:spcAft>
        <a:defRPr sz="3500">
          <a:solidFill>
            <a:schemeClr val="tx1"/>
          </a:solidFill>
          <a:latin typeface="Calibri" pitchFamily="34" charset="0"/>
        </a:defRPr>
      </a:lvl8pPr>
      <a:lvl9pPr marL="1414307" algn="ctr" rtl="0" fontAlgn="base">
        <a:spcBef>
          <a:spcPct val="0"/>
        </a:spcBef>
        <a:spcAft>
          <a:spcPct val="0"/>
        </a:spcAft>
        <a:defRPr sz="3500">
          <a:solidFill>
            <a:schemeClr val="tx1"/>
          </a:solidFill>
          <a:latin typeface="Calibri" pitchFamily="34" charset="0"/>
        </a:defRPr>
      </a:lvl9pPr>
    </p:titleStyle>
    <p:bodyStyle>
      <a:lvl1pPr marL="265113" indent="-265113" algn="l" rtl="0" eaLnBrk="0" fontAlgn="base" hangingPunct="0">
        <a:spcBef>
          <a:spcPct val="20000"/>
        </a:spcBef>
        <a:spcAft>
          <a:spcPct val="0"/>
        </a:spcAft>
        <a:buFont typeface="Arial" charset="0"/>
        <a:buChar char="•"/>
        <a:defRPr sz="2500" kern="1200">
          <a:solidFill>
            <a:schemeClr val="tx1"/>
          </a:solidFill>
          <a:latin typeface="+mn-lt"/>
          <a:ea typeface="+mn-ea"/>
          <a:cs typeface="+mn-cs"/>
        </a:defRPr>
      </a:lvl1pPr>
      <a:lvl2pPr marL="573088" indent="-22066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82650"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236663" indent="-176213"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90675" indent="-176213"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944673" indent="-176786" algn="l" defTabSz="70715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98248" indent="-176786" algn="l" defTabSz="70715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51824" indent="-176786" algn="l" defTabSz="70715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3005400" indent="-176786" algn="l" defTabSz="70715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707152" rtl="0" eaLnBrk="1" latinLnBrk="0" hangingPunct="1">
        <a:defRPr sz="1300" kern="1200">
          <a:solidFill>
            <a:schemeClr val="tx1"/>
          </a:solidFill>
          <a:latin typeface="+mn-lt"/>
          <a:ea typeface="+mn-ea"/>
          <a:cs typeface="+mn-cs"/>
        </a:defRPr>
      </a:lvl1pPr>
      <a:lvl2pPr marL="353577" algn="l" defTabSz="707152" rtl="0" eaLnBrk="1" latinLnBrk="0" hangingPunct="1">
        <a:defRPr sz="1300" kern="1200">
          <a:solidFill>
            <a:schemeClr val="tx1"/>
          </a:solidFill>
          <a:latin typeface="+mn-lt"/>
          <a:ea typeface="+mn-ea"/>
          <a:cs typeface="+mn-cs"/>
        </a:defRPr>
      </a:lvl2pPr>
      <a:lvl3pPr marL="707152" algn="l" defTabSz="707152" rtl="0" eaLnBrk="1" latinLnBrk="0" hangingPunct="1">
        <a:defRPr sz="1300" kern="1200">
          <a:solidFill>
            <a:schemeClr val="tx1"/>
          </a:solidFill>
          <a:latin typeface="+mn-lt"/>
          <a:ea typeface="+mn-ea"/>
          <a:cs typeface="+mn-cs"/>
        </a:defRPr>
      </a:lvl3pPr>
      <a:lvl4pPr marL="1060731" algn="l" defTabSz="707152" rtl="0" eaLnBrk="1" latinLnBrk="0" hangingPunct="1">
        <a:defRPr sz="1300" kern="1200">
          <a:solidFill>
            <a:schemeClr val="tx1"/>
          </a:solidFill>
          <a:latin typeface="+mn-lt"/>
          <a:ea typeface="+mn-ea"/>
          <a:cs typeface="+mn-cs"/>
        </a:defRPr>
      </a:lvl4pPr>
      <a:lvl5pPr marL="1414307" algn="l" defTabSz="707152" rtl="0" eaLnBrk="1" latinLnBrk="0" hangingPunct="1">
        <a:defRPr sz="1300" kern="1200">
          <a:solidFill>
            <a:schemeClr val="tx1"/>
          </a:solidFill>
          <a:latin typeface="+mn-lt"/>
          <a:ea typeface="+mn-ea"/>
          <a:cs typeface="+mn-cs"/>
        </a:defRPr>
      </a:lvl5pPr>
      <a:lvl6pPr marL="1767883" algn="l" defTabSz="707152" rtl="0" eaLnBrk="1" latinLnBrk="0" hangingPunct="1">
        <a:defRPr sz="1300" kern="1200">
          <a:solidFill>
            <a:schemeClr val="tx1"/>
          </a:solidFill>
          <a:latin typeface="+mn-lt"/>
          <a:ea typeface="+mn-ea"/>
          <a:cs typeface="+mn-cs"/>
        </a:defRPr>
      </a:lvl6pPr>
      <a:lvl7pPr marL="2121460" algn="l" defTabSz="707152" rtl="0" eaLnBrk="1" latinLnBrk="0" hangingPunct="1">
        <a:defRPr sz="1300" kern="1200">
          <a:solidFill>
            <a:schemeClr val="tx1"/>
          </a:solidFill>
          <a:latin typeface="+mn-lt"/>
          <a:ea typeface="+mn-ea"/>
          <a:cs typeface="+mn-cs"/>
        </a:defRPr>
      </a:lvl7pPr>
      <a:lvl8pPr marL="2475038" algn="l" defTabSz="707152" rtl="0" eaLnBrk="1" latinLnBrk="0" hangingPunct="1">
        <a:defRPr sz="1300" kern="1200">
          <a:solidFill>
            <a:schemeClr val="tx1"/>
          </a:solidFill>
          <a:latin typeface="+mn-lt"/>
          <a:ea typeface="+mn-ea"/>
          <a:cs typeface="+mn-cs"/>
        </a:defRPr>
      </a:lvl8pPr>
      <a:lvl9pPr marL="2828614" algn="l" defTabSz="70715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0.xml.rels><?xml version="1.0" encoding="UTF-8" standalone="yes"?>
<Relationships xmlns="http://schemas.openxmlformats.org/package/2006/relationships"><Relationship Id="rId3" Type="http://schemas.openxmlformats.org/officeDocument/2006/relationships/hyperlink" Target="file:///E:\Presentaci&#243;n\Hiperv&#237;nculos\Videos\mat%20corte%20perfil%20ojal.avi" TargetMode="External"/><Relationship Id="rId2" Type="http://schemas.openxmlformats.org/officeDocument/2006/relationships/hyperlink" Target="file:///E:\Presentaci&#243;n\Hiperv&#237;nculos\Videos\Von%20Mises%20Arnes.avi" TargetMode="External"/><Relationship Id="rId1" Type="http://schemas.openxmlformats.org/officeDocument/2006/relationships/slideLayout" Target="../slideLayouts/slideLayout3.xml"/><Relationship Id="rId5" Type="http://schemas.openxmlformats.org/officeDocument/2006/relationships/hyperlink" Target="file:///E:\Presentaci&#243;n\Hiperv&#237;nculos\Fotos\Factores%20de%20seguridad%20ojal%20matriz%20de%20corte.jpg" TargetMode="External"/><Relationship Id="rId4" Type="http://schemas.openxmlformats.org/officeDocument/2006/relationships/hyperlink" Target="file:///E:\Presentaci&#243;n\Hiperv&#237;nculos\Fotos\Factores%20de%20seguridad%20del%20arn&#233;s.jpg" TargetMode="External"/></Relationships>
</file>

<file path=ppt/slides/_rels/slide11.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package" Target="../embeddings/Documento_de_Microsoft_Office_Word2.doc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package" Target="../embeddings/Documento_de_Microsoft_Office_Word3.docx"/></Relationships>
</file>

<file path=ppt/slides/_rels/slide13.xml.rels><?xml version="1.0" encoding="UTF-8" standalone="yes"?>
<Relationships xmlns="http://schemas.openxmlformats.org/package/2006/relationships"><Relationship Id="rId3" Type="http://schemas.openxmlformats.org/officeDocument/2006/relationships/hyperlink" Target="file:///E:\Presentaci&#243;n\Hiperv&#237;nculos\Planos\Matriz%20de%20corte\FMSB_BAM_MC1_Planos\Detalle%20-%20Matriz%20de%20Corte%201%20Soporte%20Inferior.SLDDRW" TargetMode="External"/><Relationship Id="rId2" Type="http://schemas.openxmlformats.org/officeDocument/2006/relationships/hyperlink" Target="file:///E:\Presentaci&#243;n\Hiperv&#237;nculos\Planos\Arn&#233;s%20Met&#225;lico%20Mochila%20Militar\Plano%20de%20Arnes\Detalle%20Arn&#233;s%20Met&#225;lico%20Mochila%20Militar.SLDDRW" TargetMode="External"/><Relationship Id="rId1" Type="http://schemas.openxmlformats.org/officeDocument/2006/relationships/slideLayout" Target="../slideLayouts/slideLayout3.xml"/><Relationship Id="rId6" Type="http://schemas.openxmlformats.org/officeDocument/2006/relationships/hyperlink" Target="file:///E:\Presentaci&#243;n\Hiperv&#237;nculos\Planos\cabina%20pintura\Detalle%20Cabina%20de%20Pintura%20Electrost&#225;tica.SLDDRW" TargetMode="External"/><Relationship Id="rId5" Type="http://schemas.openxmlformats.org/officeDocument/2006/relationships/hyperlink" Target="file:///E:\Presentaci&#243;n\Hiperv&#237;nculos\Planos\Ensamblaje\M%20Ensamblaje.SLDDRW" TargetMode="External"/><Relationship Id="rId4" Type="http://schemas.openxmlformats.org/officeDocument/2006/relationships/hyperlink" Target="file:///E:\Presentaci&#243;n\Hiperv&#237;nculos\Planos\Matriz%20de%20doblado\Planos\Detalle%20matriz%20de%20doblado%20soporte%20inferior.SLDDRW"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file:///E:\Presentaci&#243;n\Hiperv&#237;nculos\Hoja%20de%20detalle%20de%20construcci&#243;n%20(Excel)\Mat%20dob%20SH-VO-SV-AL-B-O-SI.xls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file:///E:\Presentaci&#243;n\Hiperv&#237;nculos\Videos\Ensamblaje%20matriz%20de%20corte.wmv" TargetMode="External"/><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file:///E:\Presentaci&#243;n\Hiperv&#237;nculos\Proceso%20de%20fabricaci&#243;n%20del%20arn&#233;s%20(Word)\HOJA%20DE%20INSPECCI&#211;N%20SOPORTE%20INFERIOR.docx" TargetMode="External"/><Relationship Id="rId2" Type="http://schemas.openxmlformats.org/officeDocument/2006/relationships/hyperlink" Target="file:///E:\Presentaci&#243;n\Hiperv&#237;nculos\Proceso%20de%20fabricaci&#243;n%20del%20arn&#233;s%20(Word)\HOJA%20DE%20PROCESO%20DE%20FABRICACI&#211;N%20SOPORTE%20INFERIOR.doc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file:///E:\Presentaci&#243;n\Hiperv&#237;nculos\Fotos\Paso%20de%20ensamblaje%207.jpg" TargetMode="External"/><Relationship Id="rId3" Type="http://schemas.openxmlformats.org/officeDocument/2006/relationships/hyperlink" Target="file:///E:\Presentaci&#243;n\Hiperv&#237;nculos\Fotos\Paso%20de%20ensamblaje%202.jpg" TargetMode="External"/><Relationship Id="rId7" Type="http://schemas.openxmlformats.org/officeDocument/2006/relationships/hyperlink" Target="file:///E:\Presentaci&#243;n\Hiperv&#237;nculos\Fotos\Paso%20de%20ensamblaje%206.jpg" TargetMode="External"/><Relationship Id="rId12" Type="http://schemas.openxmlformats.org/officeDocument/2006/relationships/hyperlink" Target="file:///E:\Presentaci&#243;n\Hiperv&#237;nculos\Fotos\Paso%20de%20ensamblaje%2011.jpg" TargetMode="External"/><Relationship Id="rId2" Type="http://schemas.openxmlformats.org/officeDocument/2006/relationships/hyperlink" Target="file:///E:\Presentaci&#243;n\Hiperv&#237;nculos\Fotos\Paso%20de%20ensamblaje%201.jpg" TargetMode="External"/><Relationship Id="rId1" Type="http://schemas.openxmlformats.org/officeDocument/2006/relationships/slideLayout" Target="../slideLayouts/slideLayout3.xml"/><Relationship Id="rId6" Type="http://schemas.openxmlformats.org/officeDocument/2006/relationships/hyperlink" Target="file:///E:\Presentaci&#243;n\Hiperv&#237;nculos\Fotos\Paso%20de%20ensamblaje%205.jpg" TargetMode="External"/><Relationship Id="rId11" Type="http://schemas.openxmlformats.org/officeDocument/2006/relationships/hyperlink" Target="file:///E:\Presentaci&#243;n\Hiperv&#237;nculos\Fotos\Paso%20de%20ensamblaje%2010.jpg" TargetMode="External"/><Relationship Id="rId5" Type="http://schemas.openxmlformats.org/officeDocument/2006/relationships/hyperlink" Target="file:///E:\Presentaci&#243;n\Hiperv&#237;nculos\Fotos\Paso%20de%20ensamblaje%204.jpg" TargetMode="External"/><Relationship Id="rId10" Type="http://schemas.openxmlformats.org/officeDocument/2006/relationships/hyperlink" Target="file:///E:\Presentaci&#243;n\Hiperv&#237;nculos\Fotos\Paso%20de%20ensamblaje%209.jpg" TargetMode="External"/><Relationship Id="rId4" Type="http://schemas.openxmlformats.org/officeDocument/2006/relationships/hyperlink" Target="file:///E:\Presentaci&#243;n\Hiperv&#237;nculos\Fotos\Paso%20de%20ensamblaje%203.jpg" TargetMode="External"/><Relationship Id="rId9" Type="http://schemas.openxmlformats.org/officeDocument/2006/relationships/hyperlink" Target="file:///E:\Presentaci&#243;n\Hiperv&#237;nculos\Fotos\Paso%20de%20ensamblaje%208.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file:///E:\Presentaci&#243;n\Hiperv&#237;nculos\Videos\Producto%20terminado.wmv" TargetMode="External"/><Relationship Id="rId2" Type="http://schemas.openxmlformats.org/officeDocument/2006/relationships/hyperlink" Target="file:///E:\Presentaci&#243;n\Hiperv&#237;nculos\Fotos\Acabado%20final%20y%20embalaje.jp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package" Target="../embeddings/Documento_de_Microsoft_Office_Word4.docx"/><Relationship Id="rId2" Type="http://schemas.openxmlformats.org/officeDocument/2006/relationships/slideLayout" Target="../slideLayouts/slideLayout3.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package" Target="../embeddings/Documento_de_Microsoft_Office_Word5.docx"/><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package" Target="../embeddings/Hoja_de_c_lculo_de_Microsoft_Office_Excel6.xls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package" Target="../embeddings/Documento_de_Microsoft_Office_Word7.docx"/><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package" Target="../embeddings/Hoja_de_c_lculo_de_Microsoft_Office_Excel8.xlsx"/></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package" Target="../embeddings/Documento_de_Microsoft_Office_Word9.docx"/><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package" Target="../embeddings/Hoja_de_c_lculo_de_Microsoft_Office_Excel10.xlsx"/></Relationships>
</file>

<file path=ppt/slides/_rels/slide3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package" Target="../embeddings/Documento_de_Microsoft_Office_Word11.docx"/><Relationship Id="rId2" Type="http://schemas.openxmlformats.org/officeDocument/2006/relationships/slideLayout" Target="../slideLayouts/slideLayout3.xml"/><Relationship Id="rId1" Type="http://schemas.openxmlformats.org/officeDocument/2006/relationships/vmlDrawing" Target="../drawings/vmlDrawing9.vml"/></Relationships>
</file>

<file path=ppt/slides/_rels/slide41.xml.rels><?xml version="1.0" encoding="UTF-8" standalone="yes"?>
<Relationships xmlns="http://schemas.openxmlformats.org/package/2006/relationships"><Relationship Id="rId3" Type="http://schemas.openxmlformats.org/officeDocument/2006/relationships/package" Target="../embeddings/Documento_de_Microsoft_Office_Word12.docx"/><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package" Target="../embeddings/Documento_de_Microsoft_Office_Word13.doc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package" Target="../embeddings/Documento_de_Microsoft_Office_Word14.docx"/><Relationship Id="rId2" Type="http://schemas.openxmlformats.org/officeDocument/2006/relationships/slideLayout" Target="../slideLayouts/slideLayout3.xml"/><Relationship Id="rId1" Type="http://schemas.openxmlformats.org/officeDocument/2006/relationships/vmlDrawing" Target="../drawings/vmlDrawing11.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package" Target="../embeddings/Documento_de_Microsoft_Office_Word15.docx"/><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package" Target="../embeddings/Documento_de_Microsoft_Office_Word16.docx"/></Relationships>
</file>

<file path=ppt/slides/_rels/slide4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package" Target="../embeddings/Documento_de_Microsoft_Office_Word17.docx"/></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package" Target="../embeddings/Documento_de_Microsoft_Office_Word18.docx"/><Relationship Id="rId2" Type="http://schemas.openxmlformats.org/officeDocument/2006/relationships/slideLayout" Target="../slideLayouts/slideLayout3.xml"/><Relationship Id="rId1" Type="http://schemas.openxmlformats.org/officeDocument/2006/relationships/vmlDrawing" Target="../drawings/vmlDrawing14.v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package" Target="../embeddings/Documento_de_Microsoft_Office_Word19.docx"/><Relationship Id="rId2" Type="http://schemas.openxmlformats.org/officeDocument/2006/relationships/slideLayout" Target="../slideLayouts/slideLayout3.xml"/><Relationship Id="rId1" Type="http://schemas.openxmlformats.org/officeDocument/2006/relationships/vmlDrawing" Target="../drawings/vmlDrawing15.vml"/></Relationships>
</file>

<file path=ppt/slides/_rels/slide56.xml.rels><?xml version="1.0" encoding="UTF-8" standalone="yes"?>
<Relationships xmlns="http://schemas.openxmlformats.org/package/2006/relationships"><Relationship Id="rId3" Type="http://schemas.openxmlformats.org/officeDocument/2006/relationships/package" Target="../embeddings/Documento_de_Microsoft_Office_Word20.docx"/><Relationship Id="rId2" Type="http://schemas.openxmlformats.org/officeDocument/2006/relationships/slideLayout" Target="../slideLayouts/slideLayout3.xml"/><Relationship Id="rId1" Type="http://schemas.openxmlformats.org/officeDocument/2006/relationships/vmlDrawing" Target="../drawings/vmlDrawing16.vml"/></Relationships>
</file>

<file path=ppt/slides/_rels/slide57.xml.rels><?xml version="1.0" encoding="UTF-8" standalone="yes"?>
<Relationships xmlns="http://schemas.openxmlformats.org/package/2006/relationships"><Relationship Id="rId3" Type="http://schemas.openxmlformats.org/officeDocument/2006/relationships/package" Target="../embeddings/Documento_de_Microsoft_Office_Word21.docx"/><Relationship Id="rId2" Type="http://schemas.openxmlformats.org/officeDocument/2006/relationships/slideLayout" Target="../slideLayouts/slideLayout3.xml"/><Relationship Id="rId1" Type="http://schemas.openxmlformats.org/officeDocument/2006/relationships/vmlDrawing" Target="../drawings/vmlDrawing17.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file:///E:\Presentaci&#243;n\Hiperv&#237;nculos\M&#250;sica\Queen%20-%20We%20are%20the%20Champions.mp3" TargetMode="External"/><Relationship Id="rId2" Type="http://schemas.openxmlformats.org/officeDocument/2006/relationships/image" Target="../media/image71.jpe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
          <p:cNvGraphicFramePr>
            <a:graphicFrameLocks noChangeAspect="1"/>
          </p:cNvGraphicFramePr>
          <p:nvPr/>
        </p:nvGraphicFramePr>
        <p:xfrm>
          <a:off x="0" y="1241425"/>
          <a:ext cx="9144000" cy="5616575"/>
        </p:xfrm>
        <a:graphic>
          <a:graphicData uri="http://schemas.openxmlformats.org/presentationml/2006/ole">
            <p:oleObj spid="_x0000_s2050" name="CorelDRAW" r:id="rId3" imgW="9151920" imgH="5621400" progId="">
              <p:embed/>
            </p:oleObj>
          </a:graphicData>
        </a:graphic>
      </p:graphicFrame>
      <p:sp>
        <p:nvSpPr>
          <p:cNvPr id="8" name="7 Subtítulo"/>
          <p:cNvSpPr>
            <a:spLocks noGrp="1"/>
          </p:cNvSpPr>
          <p:nvPr>
            <p:ph type="subTitle" idx="1"/>
          </p:nvPr>
        </p:nvSpPr>
        <p:spPr>
          <a:xfrm>
            <a:off x="2000250" y="1000125"/>
            <a:ext cx="6572250" cy="4572000"/>
          </a:xfrm>
        </p:spPr>
        <p:txBody>
          <a:bodyPr/>
          <a:lstStyle/>
          <a:p>
            <a:r>
              <a:rPr lang="es-EC" sz="1400" dirty="0" smtClean="0">
                <a:solidFill>
                  <a:schemeClr val="tx1"/>
                </a:solidFill>
                <a:latin typeface="Arial" charset="0"/>
                <a:cs typeface="Arial" charset="0"/>
              </a:rPr>
              <a:t>ESCUELA  POLITÉCNICA DEL EJÉRCITO</a:t>
            </a:r>
          </a:p>
          <a:p>
            <a:r>
              <a:rPr lang="es-EC" sz="1400" dirty="0" smtClean="0">
                <a:solidFill>
                  <a:schemeClr val="tx1"/>
                </a:solidFill>
                <a:latin typeface="Arial" charset="0"/>
                <a:cs typeface="Arial" charset="0"/>
              </a:rPr>
              <a:t> </a:t>
            </a:r>
          </a:p>
          <a:p>
            <a:r>
              <a:rPr lang="es-EC" sz="1400" dirty="0" smtClean="0">
                <a:solidFill>
                  <a:schemeClr val="tx1"/>
                </a:solidFill>
                <a:latin typeface="Arial" charset="0"/>
                <a:cs typeface="Arial" charset="0"/>
              </a:rPr>
              <a:t>CARRERA DE INGENIERÍA MECÁNICA</a:t>
            </a:r>
          </a:p>
          <a:p>
            <a:r>
              <a:rPr lang="es-EC" sz="1200" dirty="0" smtClean="0">
                <a:solidFill>
                  <a:schemeClr val="tx1"/>
                </a:solidFill>
                <a:latin typeface="Arial" charset="0"/>
                <a:cs typeface="Arial" charset="0"/>
              </a:rPr>
              <a:t> </a:t>
            </a:r>
          </a:p>
          <a:p>
            <a:r>
              <a:rPr lang="es-EC" sz="1200" dirty="0" smtClean="0">
                <a:solidFill>
                  <a:schemeClr val="tx1"/>
                </a:solidFill>
                <a:latin typeface="Arial" charset="0"/>
                <a:cs typeface="Arial" charset="0"/>
              </a:rPr>
              <a:t>DISEÑO Y CONSTRUCCIÓN DE MATRICES E IMPLEMENTACIÓN DE PINTURA ELECTROSTÁTICA PARA EL PROCESO DE FABRICACIÓN DE ARNESES METÁLICOS PARA MOCHILAS MILITARES, PARA LA F.M.S.B SANTA BARBARA S.A.</a:t>
            </a:r>
          </a:p>
          <a:p>
            <a:r>
              <a:rPr lang="es-EC" sz="1200" dirty="0" smtClean="0">
                <a:solidFill>
                  <a:schemeClr val="tx1"/>
                </a:solidFill>
                <a:latin typeface="Arial" charset="0"/>
                <a:cs typeface="Arial" charset="0"/>
              </a:rPr>
              <a:t> </a:t>
            </a:r>
          </a:p>
          <a:p>
            <a:r>
              <a:rPr lang="es-EC" sz="1200" dirty="0" smtClean="0">
                <a:solidFill>
                  <a:schemeClr val="tx1"/>
                </a:solidFill>
                <a:latin typeface="Arial" charset="0"/>
                <a:cs typeface="Arial" charset="0"/>
              </a:rPr>
              <a:t>PROYECTO PREVIO A LA OBTENCIÓN DEL TÍTULO DE INGENIERO MECÁNICO</a:t>
            </a:r>
          </a:p>
          <a:p>
            <a:r>
              <a:rPr lang="es-EC" sz="1200" dirty="0" smtClean="0">
                <a:solidFill>
                  <a:schemeClr val="tx1"/>
                </a:solidFill>
                <a:latin typeface="Arial" charset="0"/>
                <a:cs typeface="Arial" charset="0"/>
              </a:rPr>
              <a:t> </a:t>
            </a:r>
          </a:p>
          <a:p>
            <a:r>
              <a:rPr lang="es-EC" sz="1400" dirty="0" smtClean="0">
                <a:solidFill>
                  <a:schemeClr val="tx1"/>
                </a:solidFill>
                <a:latin typeface="Arial" charset="0"/>
                <a:cs typeface="Arial" charset="0"/>
              </a:rPr>
              <a:t>José</a:t>
            </a:r>
            <a:r>
              <a:rPr lang="es-ES" sz="1400" dirty="0" smtClean="0">
                <a:solidFill>
                  <a:schemeClr val="tx1"/>
                </a:solidFill>
                <a:latin typeface="Arial" charset="0"/>
                <a:cs typeface="Arial" charset="0"/>
              </a:rPr>
              <a:t> Andrés Chávez Padílla</a:t>
            </a:r>
            <a:endParaRPr lang="es-EC" sz="1400" dirty="0" smtClean="0">
              <a:solidFill>
                <a:schemeClr val="tx1"/>
              </a:solidFill>
              <a:latin typeface="Arial" charset="0"/>
              <a:cs typeface="Arial" charset="0"/>
            </a:endParaRPr>
          </a:p>
          <a:p>
            <a:r>
              <a:rPr lang="es-ES" sz="1400" dirty="0" smtClean="0">
                <a:solidFill>
                  <a:schemeClr val="tx1"/>
                </a:solidFill>
                <a:latin typeface="Arial" charset="0"/>
                <a:cs typeface="Arial" charset="0"/>
              </a:rPr>
              <a:t> </a:t>
            </a:r>
            <a:endParaRPr lang="es-EC" sz="1400" dirty="0" smtClean="0">
              <a:solidFill>
                <a:schemeClr val="tx1"/>
              </a:solidFill>
              <a:latin typeface="Arial" charset="0"/>
              <a:cs typeface="Arial" charset="0"/>
            </a:endParaRPr>
          </a:p>
          <a:p>
            <a:r>
              <a:rPr lang="es-ES" sz="1400" dirty="0" smtClean="0">
                <a:solidFill>
                  <a:schemeClr val="tx1"/>
                </a:solidFill>
                <a:latin typeface="Arial" charset="0"/>
                <a:cs typeface="Arial" charset="0"/>
              </a:rPr>
              <a:t>Francisco Javier Montero Moya</a:t>
            </a:r>
            <a:endParaRPr lang="es-EC" sz="1400" dirty="0" smtClean="0">
              <a:solidFill>
                <a:schemeClr val="tx1"/>
              </a:solidFill>
              <a:latin typeface="Arial" charset="0"/>
              <a:cs typeface="Arial" charset="0"/>
            </a:endParaRPr>
          </a:p>
          <a:p>
            <a:r>
              <a:rPr lang="es-ES" sz="1200" dirty="0" smtClean="0">
                <a:solidFill>
                  <a:schemeClr val="tx1"/>
                </a:solidFill>
                <a:latin typeface="Arial" charset="0"/>
                <a:cs typeface="Arial" charset="0"/>
              </a:rPr>
              <a:t> </a:t>
            </a:r>
            <a:endParaRPr lang="es-EC" sz="1200" dirty="0" smtClean="0">
              <a:solidFill>
                <a:schemeClr val="tx1"/>
              </a:solidFill>
              <a:latin typeface="Arial" charset="0"/>
              <a:cs typeface="Arial" charset="0"/>
            </a:endParaRPr>
          </a:p>
          <a:p>
            <a:r>
              <a:rPr lang="es-ES" sz="1200" dirty="0" smtClean="0">
                <a:solidFill>
                  <a:schemeClr val="tx1"/>
                </a:solidFill>
                <a:latin typeface="Arial" charset="0"/>
                <a:cs typeface="Arial" charset="0"/>
              </a:rPr>
              <a:t>DIRECTOR</a:t>
            </a:r>
            <a:r>
              <a:rPr lang="es-EC" sz="1200" dirty="0" smtClean="0">
                <a:solidFill>
                  <a:schemeClr val="tx1"/>
                </a:solidFill>
                <a:latin typeface="Arial" charset="0"/>
                <a:cs typeface="Arial" charset="0"/>
              </a:rPr>
              <a:t>: </a:t>
            </a:r>
            <a:r>
              <a:rPr lang="es-EC" sz="1200" u="sng" dirty="0" smtClean="0">
                <a:solidFill>
                  <a:schemeClr val="tx1"/>
                </a:solidFill>
                <a:latin typeface="Arial" charset="0"/>
                <a:cs typeface="Arial" charset="0"/>
              </a:rPr>
              <a:t>Ing. Pablo Figueroa</a:t>
            </a:r>
            <a:endParaRPr lang="es-EC" sz="1200" dirty="0" smtClean="0">
              <a:solidFill>
                <a:schemeClr val="tx1"/>
              </a:solidFill>
              <a:latin typeface="Arial" charset="0"/>
              <a:cs typeface="Arial" charset="0"/>
            </a:endParaRPr>
          </a:p>
          <a:p>
            <a:r>
              <a:rPr lang="es-EC" sz="1200" dirty="0" smtClean="0">
                <a:solidFill>
                  <a:schemeClr val="tx1"/>
                </a:solidFill>
                <a:latin typeface="Arial" charset="0"/>
                <a:cs typeface="Arial" charset="0"/>
              </a:rPr>
              <a:t> </a:t>
            </a:r>
          </a:p>
          <a:p>
            <a:r>
              <a:rPr lang="es-EC" sz="1200" dirty="0" smtClean="0">
                <a:solidFill>
                  <a:schemeClr val="tx1"/>
                </a:solidFill>
                <a:latin typeface="Arial" charset="0"/>
                <a:cs typeface="Arial" charset="0"/>
              </a:rPr>
              <a:t>CODIRECTOR: </a:t>
            </a:r>
            <a:r>
              <a:rPr lang="es-EC" sz="1200" u="sng" dirty="0" smtClean="0">
                <a:solidFill>
                  <a:schemeClr val="tx1"/>
                </a:solidFill>
                <a:latin typeface="Arial" charset="0"/>
                <a:cs typeface="Arial" charset="0"/>
              </a:rPr>
              <a:t>Ing. Carlos </a:t>
            </a:r>
            <a:r>
              <a:rPr lang="es-EC" sz="1200" u="sng" dirty="0" err="1" smtClean="0">
                <a:solidFill>
                  <a:schemeClr val="tx1"/>
                </a:solidFill>
                <a:latin typeface="Arial" charset="0"/>
                <a:cs typeface="Arial" charset="0"/>
              </a:rPr>
              <a:t>Suntaxi</a:t>
            </a:r>
            <a:endParaRPr lang="es-EC" sz="1200" dirty="0" smtClean="0">
              <a:solidFill>
                <a:schemeClr val="tx1"/>
              </a:solidFill>
              <a:latin typeface="Arial" charset="0"/>
              <a:cs typeface="Arial" charset="0"/>
            </a:endParaRPr>
          </a:p>
          <a:p>
            <a:r>
              <a:rPr lang="es-EC" sz="1200" dirty="0" smtClean="0">
                <a:solidFill>
                  <a:schemeClr val="tx1"/>
                </a:solidFill>
                <a:latin typeface="Arial" charset="0"/>
                <a:cs typeface="Arial" charset="0"/>
              </a:rPr>
              <a:t> </a:t>
            </a:r>
          </a:p>
          <a:p>
            <a:r>
              <a:rPr lang="es-EC" sz="1200" dirty="0" smtClean="0">
                <a:solidFill>
                  <a:schemeClr val="tx1"/>
                </a:solidFill>
                <a:latin typeface="Arial" charset="0"/>
                <a:cs typeface="Arial" charset="0"/>
              </a:rPr>
              <a:t> </a:t>
            </a:r>
          </a:p>
          <a:p>
            <a:r>
              <a:rPr lang="es-EC" sz="1200" dirty="0" err="1" smtClean="0">
                <a:solidFill>
                  <a:schemeClr val="tx1"/>
                </a:solidFill>
                <a:latin typeface="Arial" charset="0"/>
                <a:cs typeface="Arial" charset="0"/>
              </a:rPr>
              <a:t>Sangolquí</a:t>
            </a:r>
            <a:r>
              <a:rPr lang="es-EC" sz="1200" dirty="0" smtClean="0">
                <a:solidFill>
                  <a:schemeClr val="tx1"/>
                </a:solidFill>
                <a:latin typeface="Arial" charset="0"/>
                <a:cs typeface="Arial" charset="0"/>
              </a:rPr>
              <a:t>, 2009 – 11 – 19</a:t>
            </a:r>
          </a:p>
          <a:p>
            <a:endParaRPr lang="es-EC" sz="1200" dirty="0" smtClean="0">
              <a:solidFill>
                <a:schemeClr val="tx1"/>
              </a:solidFill>
              <a:latin typeface="Arial"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476250"/>
            <a:ext cx="8229600" cy="1143000"/>
          </a:xfrm>
        </p:spPr>
        <p:txBody>
          <a:bodyPr/>
          <a:lstStyle/>
          <a:p>
            <a:pPr algn="ctr">
              <a:lnSpc>
                <a:spcPct val="150000"/>
              </a:lnSpc>
              <a:spcAft>
                <a:spcPts val="1000"/>
              </a:spcAft>
            </a:pPr>
            <a:r>
              <a:rPr lang="es-EC" sz="2800" cap="none" dirty="0" smtClean="0">
                <a:latin typeface="Arial" charset="0"/>
                <a:cs typeface="Times New Roman" pitchFamily="18" charset="0"/>
              </a:rPr>
              <a:t>ESFUERZOS Y VERIFICACIÓN DE DISEÑO</a:t>
            </a:r>
            <a:endParaRPr lang="es-EC" cap="none" dirty="0" smtClean="0"/>
          </a:p>
        </p:txBody>
      </p:sp>
      <p:sp>
        <p:nvSpPr>
          <p:cNvPr id="3" name="2 Marcador de texto"/>
          <p:cNvSpPr>
            <a:spLocks noGrp="1"/>
          </p:cNvSpPr>
          <p:nvPr>
            <p:ph type="body" idx="1"/>
          </p:nvPr>
        </p:nvSpPr>
        <p:spPr>
          <a:xfrm>
            <a:off x="642910" y="1811337"/>
            <a:ext cx="4103687" cy="2474919"/>
          </a:xfrm>
        </p:spPr>
        <p:txBody>
          <a:bodyPr/>
          <a:lstStyle/>
          <a:p>
            <a:pPr>
              <a:lnSpc>
                <a:spcPct val="150000"/>
              </a:lnSpc>
              <a:spcAft>
                <a:spcPts val="1000"/>
              </a:spcAft>
            </a:pPr>
            <a:endParaRPr lang="es-EC" sz="1800" b="1" dirty="0" smtClean="0">
              <a:solidFill>
                <a:schemeClr val="tx1"/>
              </a:solidFill>
              <a:latin typeface="Arial" charset="0"/>
              <a:ea typeface="Calibri" pitchFamily="34" charset="0"/>
              <a:cs typeface="Times New Roman" pitchFamily="18" charset="0"/>
            </a:endParaRPr>
          </a:p>
          <a:p>
            <a:pPr>
              <a:lnSpc>
                <a:spcPct val="150000"/>
              </a:lnSpc>
              <a:spcAft>
                <a:spcPts val="1000"/>
              </a:spcAft>
              <a:buFont typeface="Wingdings" pitchFamily="2" charset="2"/>
              <a:buChar char="Ø"/>
            </a:pPr>
            <a:r>
              <a:rPr lang="es-EC" sz="1800" b="1" dirty="0" smtClean="0">
                <a:solidFill>
                  <a:schemeClr val="tx1"/>
                </a:solidFill>
                <a:latin typeface="Arial" charset="0"/>
                <a:ea typeface="Calibri" pitchFamily="34" charset="0"/>
                <a:cs typeface="Times New Roman" pitchFamily="18" charset="0"/>
              </a:rPr>
              <a:t>     Esfuerzos</a:t>
            </a:r>
            <a:endParaRPr lang="es-EC" sz="1800" dirty="0" smtClean="0">
              <a:solidFill>
                <a:schemeClr val="tx1"/>
              </a:solidFill>
              <a:ea typeface="Calibri" pitchFamily="34" charset="0"/>
              <a:cs typeface="Times New Roman" pitchFamily="18" charset="0"/>
            </a:endParaRPr>
          </a:p>
          <a:p>
            <a:pPr>
              <a:lnSpc>
                <a:spcPct val="150000"/>
              </a:lnSpc>
              <a:spcAft>
                <a:spcPts val="1000"/>
              </a:spcAft>
              <a:buFont typeface="Arial" charset="0"/>
              <a:buChar char="•"/>
            </a:pPr>
            <a:r>
              <a:rPr lang="es-EC" sz="1800" b="1" dirty="0" smtClean="0">
                <a:latin typeface="Arial" pitchFamily="34" charset="0"/>
                <a:cs typeface="Arial" pitchFamily="34" charset="0"/>
              </a:rPr>
              <a:t>     </a:t>
            </a:r>
            <a:r>
              <a:rPr lang="es-EC" sz="1800" b="1" dirty="0" smtClean="0">
                <a:latin typeface="Arial" pitchFamily="34" charset="0"/>
                <a:cs typeface="Arial" pitchFamily="34" charset="0"/>
                <a:hlinkClick r:id="rId2" action="ppaction://hlinkfile"/>
              </a:rPr>
              <a:t>Estado de cargas y esfuerzos</a:t>
            </a:r>
            <a:r>
              <a:rPr lang="es-EC" sz="1800" b="1" dirty="0" smtClean="0">
                <a:latin typeface="Arial" pitchFamily="34" charset="0"/>
                <a:cs typeface="Arial" pitchFamily="34" charset="0"/>
              </a:rPr>
              <a:t>    </a:t>
            </a:r>
          </a:p>
          <a:p>
            <a:pPr>
              <a:lnSpc>
                <a:spcPct val="150000"/>
              </a:lnSpc>
              <a:spcAft>
                <a:spcPts val="1000"/>
              </a:spcAft>
              <a:buFont typeface="Arial" charset="0"/>
              <a:buChar char="•"/>
            </a:pPr>
            <a:r>
              <a:rPr lang="es-EC" sz="1800" b="1" dirty="0" smtClean="0">
                <a:solidFill>
                  <a:schemeClr val="tx1"/>
                </a:solidFill>
                <a:latin typeface="Arial" pitchFamily="34" charset="0"/>
                <a:ea typeface="Calibri" pitchFamily="34" charset="0"/>
                <a:cs typeface="Arial" pitchFamily="34" charset="0"/>
              </a:rPr>
              <a:t>     </a:t>
            </a:r>
            <a:r>
              <a:rPr lang="es-EC" sz="1800" b="1" dirty="0" smtClean="0">
                <a:solidFill>
                  <a:schemeClr val="tx1"/>
                </a:solidFill>
                <a:latin typeface="Arial" pitchFamily="34" charset="0"/>
                <a:ea typeface="Calibri" pitchFamily="34" charset="0"/>
                <a:cs typeface="Arial" pitchFamily="34" charset="0"/>
                <a:hlinkClick r:id="rId3" action="ppaction://hlinkfile"/>
              </a:rPr>
              <a:t>Matriz corte </a:t>
            </a:r>
            <a:endParaRPr lang="es-EC" sz="1800" b="1" dirty="0" smtClean="0">
              <a:solidFill>
                <a:schemeClr val="tx1"/>
              </a:solidFill>
              <a:latin typeface="Arial" pitchFamily="34" charset="0"/>
              <a:ea typeface="Calibri" pitchFamily="34" charset="0"/>
              <a:cs typeface="Arial" pitchFamily="34" charset="0"/>
            </a:endParaRPr>
          </a:p>
          <a:p>
            <a:pPr>
              <a:lnSpc>
                <a:spcPct val="150000"/>
              </a:lnSpc>
              <a:spcAft>
                <a:spcPts val="1000"/>
              </a:spcAft>
            </a:pPr>
            <a:r>
              <a:rPr lang="es-EC" sz="1800" b="1" dirty="0" smtClean="0">
                <a:solidFill>
                  <a:schemeClr val="tx1"/>
                </a:solidFill>
                <a:latin typeface="Arial" charset="0"/>
                <a:ea typeface="Calibri" pitchFamily="34" charset="0"/>
                <a:cs typeface="Times New Roman" pitchFamily="18" charset="0"/>
              </a:rPr>
              <a:t>	</a:t>
            </a:r>
          </a:p>
        </p:txBody>
      </p:sp>
      <p:sp>
        <p:nvSpPr>
          <p:cNvPr id="7" name="6 CuadroTexto"/>
          <p:cNvSpPr txBox="1"/>
          <p:nvPr/>
        </p:nvSpPr>
        <p:spPr>
          <a:xfrm>
            <a:off x="4714844" y="2112055"/>
            <a:ext cx="4429156" cy="2031325"/>
          </a:xfrm>
          <a:prstGeom prst="rect">
            <a:avLst/>
          </a:prstGeom>
          <a:noFill/>
        </p:spPr>
        <p:txBody>
          <a:bodyPr wrap="square" rtlCol="0">
            <a:spAutoFit/>
          </a:bodyPr>
          <a:lstStyle/>
          <a:p>
            <a:pPr>
              <a:buFont typeface="Wingdings" pitchFamily="2" charset="2"/>
              <a:buChar char="Ø"/>
            </a:pPr>
            <a:r>
              <a:rPr lang="es-EC" b="1" dirty="0" smtClean="0">
                <a:ea typeface="Calibri" pitchFamily="34" charset="0"/>
                <a:cs typeface="Times New Roman" pitchFamily="18" charset="0"/>
              </a:rPr>
              <a:t>     Verificación</a:t>
            </a:r>
            <a:r>
              <a:rPr lang="es-EC" b="1" dirty="0" smtClean="0">
                <a:cs typeface="Times New Roman" pitchFamily="18" charset="0"/>
              </a:rPr>
              <a:t>      </a:t>
            </a:r>
          </a:p>
          <a:p>
            <a:endParaRPr lang="es-EC" b="1" dirty="0" smtClean="0">
              <a:cs typeface="Times New Roman" pitchFamily="18" charset="0"/>
            </a:endParaRPr>
          </a:p>
          <a:p>
            <a:pPr>
              <a:buFont typeface="Arial" charset="0"/>
              <a:buChar char="•"/>
            </a:pPr>
            <a:r>
              <a:rPr lang="es-EC" b="1" dirty="0" smtClean="0">
                <a:cs typeface="Times New Roman" pitchFamily="18" charset="0"/>
              </a:rPr>
              <a:t>     </a:t>
            </a:r>
            <a:r>
              <a:rPr lang="es-EC" b="1" dirty="0" smtClean="0">
                <a:cs typeface="Times New Roman" pitchFamily="18" charset="0"/>
                <a:hlinkClick r:id="rId4" action="ppaction://hlinkfile"/>
              </a:rPr>
              <a:t>Factores de seguridad del </a:t>
            </a:r>
            <a:r>
              <a:rPr lang="es-EC" b="1" dirty="0" err="1" smtClean="0">
                <a:cs typeface="Times New Roman" pitchFamily="18" charset="0"/>
                <a:hlinkClick r:id="rId4" action="ppaction://hlinkfile"/>
              </a:rPr>
              <a:t>árnes</a:t>
            </a:r>
            <a:endParaRPr lang="es-EC" b="1" dirty="0" smtClean="0">
              <a:cs typeface="Times New Roman" pitchFamily="18" charset="0"/>
            </a:endParaRPr>
          </a:p>
          <a:p>
            <a:endParaRPr lang="es-EC" b="1" dirty="0" smtClean="0">
              <a:cs typeface="Times New Roman" pitchFamily="18" charset="0"/>
            </a:endParaRPr>
          </a:p>
          <a:p>
            <a:pPr>
              <a:buFont typeface="Arial" charset="0"/>
              <a:buChar char="•"/>
            </a:pPr>
            <a:r>
              <a:rPr lang="es-EC" b="1" dirty="0" smtClean="0">
                <a:ea typeface="Calibri" pitchFamily="34" charset="0"/>
                <a:cs typeface="Times New Roman" pitchFamily="18" charset="0"/>
              </a:rPr>
              <a:t>     </a:t>
            </a:r>
            <a:r>
              <a:rPr lang="es-EC" b="1" dirty="0" smtClean="0">
                <a:ea typeface="Calibri" pitchFamily="34" charset="0"/>
                <a:cs typeface="Times New Roman" pitchFamily="18" charset="0"/>
                <a:hlinkClick r:id="rId5" action="ppaction://hlinkfile"/>
              </a:rPr>
              <a:t>Matriz corte</a:t>
            </a:r>
            <a:r>
              <a:rPr lang="es-EC" b="1" dirty="0" smtClean="0">
                <a:ea typeface="Calibri" pitchFamily="34" charset="0"/>
                <a:cs typeface="Times New Roman" pitchFamily="18" charset="0"/>
              </a:rPr>
              <a:t> </a:t>
            </a:r>
            <a:endParaRPr lang="es-EC" b="1" dirty="0" smtClean="0">
              <a:cs typeface="Times New Roman" pitchFamily="18" charset="0"/>
            </a:endParaRPr>
          </a:p>
          <a:p>
            <a:endParaRPr lang="es-EC" b="1" dirty="0" smtClean="0">
              <a:cs typeface="Times New Roman" pitchFamily="18" charset="0"/>
            </a:endParaRPr>
          </a:p>
          <a:p>
            <a:endParaRPr lang="es-EC"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142875"/>
            <a:ext cx="7772400" cy="593725"/>
          </a:xfrm>
        </p:spPr>
        <p:txBody>
          <a:bodyPr/>
          <a:lstStyle/>
          <a:p>
            <a:pPr algn="ctr">
              <a:defRPr/>
            </a:pPr>
            <a:r>
              <a:rPr lang="es-EC" dirty="0" smtClean="0"/>
              <a:t>Resumen de cálculos</a:t>
            </a:r>
            <a:br>
              <a:rPr lang="es-EC" dirty="0" smtClean="0"/>
            </a:br>
            <a:endParaRPr lang="es-EC" dirty="0"/>
          </a:p>
        </p:txBody>
      </p:sp>
      <p:sp>
        <p:nvSpPr>
          <p:cNvPr id="3" name="2 Marcador de texto"/>
          <p:cNvSpPr>
            <a:spLocks noGrp="1"/>
          </p:cNvSpPr>
          <p:nvPr>
            <p:ph type="body" idx="1"/>
          </p:nvPr>
        </p:nvSpPr>
        <p:spPr>
          <a:xfrm>
            <a:off x="714348" y="3786190"/>
            <a:ext cx="7772400" cy="1500187"/>
          </a:xfrm>
        </p:spPr>
        <p:txBody>
          <a:bodyPr/>
          <a:lstStyle/>
          <a:p>
            <a:pPr marL="342900" indent="-342900" algn="just">
              <a:lnSpc>
                <a:spcPct val="150000"/>
              </a:lnSpc>
              <a:spcAft>
                <a:spcPts val="0"/>
              </a:spcAft>
              <a:buFont typeface="Symbol"/>
              <a:buChar char=""/>
              <a:tabLst>
                <a:tab pos="450215" algn="l"/>
              </a:tabLst>
              <a:defRPr/>
            </a:pPr>
            <a:r>
              <a:rPr lang="es-EC" sz="1600" dirty="0" smtClean="0">
                <a:solidFill>
                  <a:schemeClr val="tx1"/>
                </a:solidFill>
                <a:latin typeface="Arial"/>
                <a:ea typeface="Times New Roman"/>
                <a:cs typeface="Times New Roman"/>
              </a:rPr>
              <a:t>Arnés</a:t>
            </a:r>
            <a:endParaRPr lang="es-EC" sz="1600" dirty="0" smtClean="0">
              <a:solidFill>
                <a:schemeClr val="tx1"/>
              </a:solidFill>
              <a:ea typeface="Times New Roman"/>
              <a:cs typeface="Times New Roman"/>
            </a:endParaRPr>
          </a:p>
          <a:p>
            <a:pPr marL="342900" indent="-342900" algn="just">
              <a:lnSpc>
                <a:spcPct val="150000"/>
              </a:lnSpc>
              <a:spcAft>
                <a:spcPts val="0"/>
              </a:spcAft>
              <a:buFont typeface="+mj-lt"/>
              <a:buAutoNum type="alphaLcParenR"/>
              <a:tabLst>
                <a:tab pos="450215" algn="l"/>
              </a:tabLst>
              <a:defRPr/>
            </a:pPr>
            <a:r>
              <a:rPr lang="es-EC" sz="1600" dirty="0" smtClean="0">
                <a:solidFill>
                  <a:schemeClr val="tx1"/>
                </a:solidFill>
                <a:latin typeface="Arial"/>
                <a:ea typeface="Times New Roman"/>
                <a:cs typeface="Times New Roman"/>
              </a:rPr>
              <a:t>Fuerzas: </a:t>
            </a:r>
            <a:endParaRPr lang="es-EC" sz="1600" dirty="0" smtClean="0">
              <a:solidFill>
                <a:schemeClr val="tx1"/>
              </a:solidFill>
              <a:ea typeface="Times New Roman"/>
              <a:cs typeface="Times New Roman"/>
            </a:endParaRPr>
          </a:p>
          <a:p>
            <a:pPr marL="457200" algn="ctr">
              <a:lnSpc>
                <a:spcPct val="150000"/>
              </a:lnSpc>
              <a:spcAft>
                <a:spcPts val="0"/>
              </a:spcAft>
              <a:tabLst>
                <a:tab pos="450215" algn="l"/>
              </a:tabLst>
              <a:defRPr/>
            </a:pPr>
            <a:r>
              <a:rPr lang="es-EC" sz="1600" dirty="0" smtClean="0">
                <a:solidFill>
                  <a:schemeClr val="tx1"/>
                </a:solidFill>
                <a:latin typeface="Arial"/>
                <a:ea typeface="Times New Roman"/>
                <a:cs typeface="Times New Roman"/>
              </a:rPr>
              <a:t> Fuerza máxima y mínima aplicada al arnés</a:t>
            </a:r>
          </a:p>
          <a:p>
            <a:pPr marL="457200" algn="ctr">
              <a:lnSpc>
                <a:spcPct val="150000"/>
              </a:lnSpc>
              <a:spcAft>
                <a:spcPts val="1000"/>
              </a:spcAft>
              <a:tabLst>
                <a:tab pos="450215" algn="l"/>
              </a:tabLst>
              <a:defRPr/>
            </a:pPr>
            <a:endParaRPr lang="es-EC" sz="1600" dirty="0" smtClean="0">
              <a:solidFill>
                <a:schemeClr val="tx1"/>
              </a:solidFill>
              <a:latin typeface="Arial"/>
              <a:ea typeface="Times New Roman"/>
              <a:cs typeface="Times New Roman"/>
            </a:endParaRPr>
          </a:p>
          <a:p>
            <a:pPr marL="457200" algn="ctr">
              <a:lnSpc>
                <a:spcPct val="150000"/>
              </a:lnSpc>
              <a:spcAft>
                <a:spcPts val="1000"/>
              </a:spcAft>
              <a:tabLst>
                <a:tab pos="450215" algn="l"/>
              </a:tabLst>
              <a:defRPr/>
            </a:pPr>
            <a:endParaRPr lang="es-EC" sz="1600" dirty="0" smtClean="0">
              <a:solidFill>
                <a:schemeClr val="tx1"/>
              </a:solidFill>
              <a:latin typeface="Arial"/>
              <a:ea typeface="Times New Roman"/>
              <a:cs typeface="Times New Roman"/>
            </a:endParaRPr>
          </a:p>
          <a:p>
            <a:pPr marL="457200" algn="ctr">
              <a:lnSpc>
                <a:spcPct val="150000"/>
              </a:lnSpc>
              <a:spcAft>
                <a:spcPts val="1000"/>
              </a:spcAft>
              <a:tabLst>
                <a:tab pos="450215" algn="l"/>
              </a:tabLst>
              <a:defRPr/>
            </a:pPr>
            <a:endParaRPr lang="es-EC" sz="1600" dirty="0" smtClean="0">
              <a:solidFill>
                <a:schemeClr val="tx1"/>
              </a:solidFill>
              <a:latin typeface="Arial"/>
              <a:ea typeface="Times New Roman"/>
              <a:cs typeface="Times New Roman"/>
            </a:endParaRPr>
          </a:p>
          <a:p>
            <a:pPr marL="342900" indent="-342900" algn="just">
              <a:lnSpc>
                <a:spcPct val="150000"/>
              </a:lnSpc>
              <a:spcAft>
                <a:spcPts val="1000"/>
              </a:spcAft>
              <a:buFont typeface="+mj-lt"/>
              <a:buAutoNum type="alphaLcParenR" startAt="2"/>
              <a:tabLst>
                <a:tab pos="450215" algn="l"/>
              </a:tabLst>
              <a:defRPr/>
            </a:pPr>
            <a:r>
              <a:rPr lang="es-EC" sz="1600" dirty="0" smtClean="0">
                <a:solidFill>
                  <a:schemeClr val="tx1"/>
                </a:solidFill>
                <a:latin typeface="Arial"/>
                <a:ea typeface="Times New Roman"/>
                <a:cs typeface="Times New Roman"/>
              </a:rPr>
              <a:t>Esfuerzos</a:t>
            </a:r>
            <a:r>
              <a:rPr lang="en-US" sz="1600" dirty="0" smtClean="0">
                <a:solidFill>
                  <a:schemeClr val="tx1"/>
                </a:solidFill>
                <a:latin typeface="Arial"/>
                <a:ea typeface="Times New Roman"/>
                <a:cs typeface="Times New Roman"/>
              </a:rPr>
              <a:t>:</a:t>
            </a:r>
            <a:endParaRPr lang="es-EC" sz="1600" dirty="0" smtClean="0">
              <a:solidFill>
                <a:schemeClr val="tx1"/>
              </a:solidFill>
              <a:ea typeface="Times New Roman"/>
              <a:cs typeface="Times New Roman"/>
            </a:endParaRPr>
          </a:p>
          <a:p>
            <a:pPr algn="ctr">
              <a:lnSpc>
                <a:spcPct val="150000"/>
              </a:lnSpc>
              <a:spcAft>
                <a:spcPts val="1000"/>
              </a:spcAft>
              <a:tabLst>
                <a:tab pos="450215" algn="l"/>
              </a:tabLst>
              <a:defRPr/>
            </a:pPr>
            <a:r>
              <a:rPr lang="es-EC" sz="1600" dirty="0" smtClean="0">
                <a:solidFill>
                  <a:schemeClr val="tx1"/>
                </a:solidFill>
                <a:latin typeface="Arial"/>
                <a:ea typeface="Times New Roman"/>
                <a:cs typeface="Times New Roman"/>
              </a:rPr>
              <a:t>            Esfuerzo máximo y mínimo aplicado al arnés</a:t>
            </a:r>
            <a:endParaRPr lang="es-EC" sz="1600" dirty="0" smtClean="0">
              <a:solidFill>
                <a:schemeClr val="tx1"/>
              </a:solidFill>
              <a:ea typeface="Times New Roman"/>
              <a:cs typeface="Times New Roman"/>
            </a:endParaRPr>
          </a:p>
          <a:p>
            <a:pPr marL="457200" algn="just">
              <a:lnSpc>
                <a:spcPct val="150000"/>
              </a:lnSpc>
              <a:spcAft>
                <a:spcPts val="1000"/>
              </a:spcAft>
              <a:tabLst>
                <a:tab pos="450215" algn="l"/>
              </a:tabLst>
              <a:defRPr/>
            </a:pPr>
            <a:endParaRPr lang="es-EC" sz="1400" dirty="0" smtClean="0">
              <a:solidFill>
                <a:schemeClr val="tx1"/>
              </a:solidFill>
              <a:ea typeface="Times New Roman"/>
              <a:cs typeface="Times New Roman"/>
            </a:endParaRPr>
          </a:p>
          <a:p>
            <a:pPr>
              <a:defRPr/>
            </a:pPr>
            <a:endParaRPr lang="es-EC" dirty="0"/>
          </a:p>
        </p:txBody>
      </p:sp>
      <p:graphicFrame>
        <p:nvGraphicFramePr>
          <p:cNvPr id="34820" name="Object 4"/>
          <p:cNvGraphicFramePr>
            <a:graphicFrameLocks noChangeAspect="1"/>
          </p:cNvGraphicFramePr>
          <p:nvPr/>
        </p:nvGraphicFramePr>
        <p:xfrm>
          <a:off x="639763" y="2003425"/>
          <a:ext cx="7780337" cy="1447800"/>
        </p:xfrm>
        <a:graphic>
          <a:graphicData uri="http://schemas.openxmlformats.org/presentationml/2006/ole">
            <p:oleObj spid="_x0000_s268290" name="Documento" r:id="rId3" imgW="6974063" imgH="1201763" progId="Word.Document.12">
              <p:embed/>
            </p:oleObj>
          </a:graphicData>
        </a:graphic>
      </p:graphicFrame>
      <p:graphicFrame>
        <p:nvGraphicFramePr>
          <p:cNvPr id="8" name="7 Tabla"/>
          <p:cNvGraphicFramePr>
            <a:graphicFrameLocks noGrp="1"/>
          </p:cNvGraphicFramePr>
          <p:nvPr/>
        </p:nvGraphicFramePr>
        <p:xfrm>
          <a:off x="1714500" y="4392613"/>
          <a:ext cx="5643563" cy="1179527"/>
        </p:xfrm>
        <a:graphic>
          <a:graphicData uri="http://schemas.openxmlformats.org/drawingml/2006/table">
            <a:tbl>
              <a:tblPr/>
              <a:tblGrid>
                <a:gridCol w="2979738"/>
                <a:gridCol w="1050925"/>
                <a:gridCol w="1612900"/>
              </a:tblGrid>
              <a:tr h="322271">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charset="0"/>
                          <a:cs typeface="Times New Roman" pitchFamily="18" charset="0"/>
                        </a:rPr>
                        <a:t> </a:t>
                      </a:r>
                      <a:endParaRPr kumimoji="0" lang="es-EC" sz="1100" b="0" i="0" u="none" strike="noStrike" cap="none" normalizeH="0" baseline="0" dirty="0" smtClean="0">
                        <a:ln>
                          <a:noFill/>
                        </a:ln>
                        <a:solidFill>
                          <a:schemeClr val="tx1"/>
                        </a:solidFill>
                        <a:effectLst/>
                        <a:latin typeface="Calibri" pitchFamily="34"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charset="0"/>
                          <a:cs typeface="Times New Roman" pitchFamily="18" charset="0"/>
                        </a:rPr>
                        <a:t>Nodo</a:t>
                      </a:r>
                      <a:endParaRPr kumimoji="0" lang="es-EC" sz="16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charset="0"/>
                          <a:cs typeface="Times New Roman" pitchFamily="18" charset="0"/>
                        </a:rPr>
                        <a:t>Cuantificación</a:t>
                      </a:r>
                      <a:endParaRPr kumimoji="0" lang="es-EC"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4572">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pitchFamily="34" charset="0"/>
                          <a:cs typeface="Arial" pitchFamily="34" charset="0"/>
                        </a:rPr>
                        <a:t>Esfuerzo máximo [N/mm</a:t>
                      </a:r>
                      <a:r>
                        <a:rPr kumimoji="0" lang="es-EC"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s-EC" sz="1600" b="1" i="0" u="none" strike="noStrike" cap="none" normalizeH="0" baseline="0" dirty="0" smtClean="0">
                          <a:ln>
                            <a:noFill/>
                          </a:ln>
                          <a:solidFill>
                            <a:srgbClr val="000000"/>
                          </a:solidFill>
                          <a:effectLst/>
                          <a:latin typeface="Arial" pitchFamily="34" charset="0"/>
                          <a:cs typeface="Arial" pitchFamily="34" charset="0"/>
                        </a:rPr>
                        <a:t>2] </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cs typeface="Times New Roman" pitchFamily="18" charset="0"/>
                        </a:rPr>
                        <a:t>10</a:t>
                      </a:r>
                      <a:endParaRPr kumimoji="0" lang="es-EC" sz="1600" b="0" i="0" u="none" strike="noStrike" cap="none" normalizeH="0" baseline="0" smtClean="0">
                        <a:ln>
                          <a:noFill/>
                        </a:ln>
                        <a:solidFill>
                          <a:schemeClr val="tx1"/>
                        </a:solidFill>
                        <a:effectLst/>
                        <a:latin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0" i="0" u="none" strike="noStrike" cap="none" normalizeH="0" baseline="0" dirty="0" err="1" smtClean="0">
                          <a:ln>
                            <a:noFill/>
                          </a:ln>
                          <a:solidFill>
                            <a:srgbClr val="000000"/>
                          </a:solidFill>
                          <a:effectLst/>
                          <a:latin typeface="Arial" charset="0"/>
                          <a:cs typeface="Times New Roman" pitchFamily="18" charset="0"/>
                        </a:rPr>
                        <a:t>σbn</a:t>
                      </a:r>
                      <a:r>
                        <a:rPr kumimoji="0" lang="es-EC" sz="1600" b="0" i="0" u="none" strike="noStrike" cap="none" normalizeH="0" baseline="0" dirty="0" smtClean="0">
                          <a:ln>
                            <a:noFill/>
                          </a:ln>
                          <a:solidFill>
                            <a:srgbClr val="000000"/>
                          </a:solidFill>
                          <a:effectLst/>
                          <a:latin typeface="Arial" charset="0"/>
                          <a:cs typeface="Times New Roman" pitchFamily="18" charset="0"/>
                        </a:rPr>
                        <a:t> = 45,1</a:t>
                      </a:r>
                      <a:endParaRPr kumimoji="0" lang="es-EC"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8">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pitchFamily="34" charset="0"/>
                          <a:cs typeface="Arial" pitchFamily="34" charset="0"/>
                        </a:rPr>
                        <a:t>Esfuerzo mínimo [N/mm</a:t>
                      </a:r>
                      <a:r>
                        <a:rPr kumimoji="0" lang="es-EC"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s-EC" sz="1600" b="1" i="0" u="none" strike="noStrike" cap="none" normalizeH="0" baseline="0" dirty="0" smtClean="0">
                          <a:ln>
                            <a:noFill/>
                          </a:ln>
                          <a:solidFill>
                            <a:srgbClr val="000000"/>
                          </a:solidFill>
                          <a:effectLst/>
                          <a:latin typeface="Arial" pitchFamily="34" charset="0"/>
                          <a:cs typeface="Arial" pitchFamily="34" charset="0"/>
                        </a:rPr>
                        <a:t>2] </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charset="0"/>
                          <a:cs typeface="Times New Roman" pitchFamily="18" charset="0"/>
                        </a:rPr>
                        <a:t>5</a:t>
                      </a:r>
                      <a:endParaRPr kumimoji="0" lang="es-EC"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600" b="0" i="0" u="none" strike="noStrike" cap="none" normalizeH="0" baseline="0" dirty="0" err="1" smtClean="0">
                          <a:ln>
                            <a:noFill/>
                          </a:ln>
                          <a:solidFill>
                            <a:srgbClr val="000000"/>
                          </a:solidFill>
                          <a:effectLst/>
                          <a:latin typeface="Arial" charset="0"/>
                          <a:cs typeface="Times New Roman" pitchFamily="18" charset="0"/>
                        </a:rPr>
                        <a:t>τrn</a:t>
                      </a:r>
                      <a:r>
                        <a:rPr kumimoji="0" lang="es-EC" sz="1600" b="0" i="0" u="none" strike="noStrike" cap="none" normalizeH="0" baseline="0" dirty="0" smtClean="0">
                          <a:ln>
                            <a:noFill/>
                          </a:ln>
                          <a:solidFill>
                            <a:srgbClr val="000000"/>
                          </a:solidFill>
                          <a:effectLst/>
                          <a:latin typeface="Arial" charset="0"/>
                          <a:cs typeface="Times New Roman" pitchFamily="18" charset="0"/>
                        </a:rPr>
                        <a:t> = 0,02</a:t>
                      </a:r>
                      <a:endParaRPr kumimoji="0" lang="es-EC" sz="1600" b="0" i="0" u="none" strike="noStrike" cap="none" normalizeH="0" baseline="0" dirty="0" smtClean="0">
                        <a:ln>
                          <a:noFill/>
                        </a:ln>
                        <a:solidFill>
                          <a:schemeClr val="tx1"/>
                        </a:solidFill>
                        <a:effectLst/>
                        <a:latin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2857506"/>
            <a:ext cx="7772400" cy="1500188"/>
          </a:xfrm>
        </p:spPr>
        <p:txBody>
          <a:bodyPr/>
          <a:lstStyle/>
          <a:p>
            <a:pPr marL="342900" indent="-342900" algn="just">
              <a:lnSpc>
                <a:spcPct val="150000"/>
              </a:lnSpc>
              <a:spcAft>
                <a:spcPts val="0"/>
              </a:spcAft>
              <a:buFont typeface="Symbol"/>
              <a:buChar char=""/>
              <a:tabLst>
                <a:tab pos="450215" algn="l"/>
              </a:tabLst>
              <a:defRPr/>
            </a:pPr>
            <a:r>
              <a:rPr lang="es-EC" sz="1600" dirty="0" smtClean="0">
                <a:solidFill>
                  <a:schemeClr val="tx1"/>
                </a:solidFill>
                <a:latin typeface="Arial"/>
                <a:ea typeface="Times New Roman"/>
                <a:cs typeface="Times New Roman"/>
              </a:rPr>
              <a:t>Matrices</a:t>
            </a:r>
            <a:endParaRPr lang="es-EC" sz="1400" dirty="0" smtClean="0">
              <a:solidFill>
                <a:schemeClr val="tx1"/>
              </a:solidFill>
              <a:ea typeface="Times New Roman"/>
              <a:cs typeface="Times New Roman"/>
            </a:endParaRPr>
          </a:p>
          <a:p>
            <a:pPr marL="342900" indent="-342900" algn="just">
              <a:lnSpc>
                <a:spcPct val="150000"/>
              </a:lnSpc>
              <a:spcAft>
                <a:spcPts val="0"/>
              </a:spcAft>
              <a:buFont typeface="+mj-lt"/>
              <a:buAutoNum type="alphaLcParenR"/>
              <a:tabLst>
                <a:tab pos="450215" algn="l"/>
              </a:tabLst>
              <a:defRPr/>
            </a:pPr>
            <a:r>
              <a:rPr lang="es-EC" sz="1600" dirty="0" smtClean="0">
                <a:solidFill>
                  <a:schemeClr val="tx1"/>
                </a:solidFill>
                <a:latin typeface="Arial"/>
                <a:ea typeface="Times New Roman"/>
                <a:cs typeface="Times New Roman"/>
              </a:rPr>
              <a:t>Fuerzas:</a:t>
            </a:r>
            <a:endParaRPr lang="es-EC" sz="1400" dirty="0" smtClean="0">
              <a:solidFill>
                <a:schemeClr val="tx1"/>
              </a:solidFill>
              <a:ea typeface="Times New Roman"/>
              <a:cs typeface="Times New Roman"/>
            </a:endParaRPr>
          </a:p>
          <a:p>
            <a:pPr marL="457200" algn="ctr">
              <a:lnSpc>
                <a:spcPct val="150000"/>
              </a:lnSpc>
              <a:spcAft>
                <a:spcPts val="0"/>
              </a:spcAft>
              <a:tabLst>
                <a:tab pos="450215" algn="l"/>
              </a:tabLst>
              <a:defRPr/>
            </a:pPr>
            <a:r>
              <a:rPr lang="es-EC" sz="1600" dirty="0" smtClean="0">
                <a:solidFill>
                  <a:schemeClr val="tx1"/>
                </a:solidFill>
                <a:latin typeface="Arial"/>
                <a:ea typeface="Times New Roman"/>
                <a:cs typeface="Times New Roman"/>
              </a:rPr>
              <a:t> </a:t>
            </a:r>
            <a:r>
              <a:rPr lang="es-EC" sz="1600" b="1" dirty="0" smtClean="0">
                <a:solidFill>
                  <a:schemeClr val="tx1"/>
                </a:solidFill>
                <a:latin typeface="Arial"/>
                <a:ea typeface="Times New Roman"/>
                <a:cs typeface="Times New Roman"/>
              </a:rPr>
              <a:t>Fuerza máxima y mínima aplicada en las matrices</a:t>
            </a:r>
            <a:endParaRPr lang="es-EC" sz="1400" dirty="0" smtClean="0">
              <a:solidFill>
                <a:schemeClr val="tx1"/>
              </a:solidFill>
              <a:ea typeface="Times New Roman"/>
              <a:cs typeface="Times New Roman"/>
            </a:endParaRPr>
          </a:p>
          <a:p>
            <a:pPr>
              <a:defRPr/>
            </a:pPr>
            <a:endParaRPr lang="es-EC" dirty="0" smtClean="0"/>
          </a:p>
          <a:p>
            <a:pPr>
              <a:defRPr/>
            </a:pPr>
            <a:endParaRPr lang="es-EC" dirty="0" smtClean="0"/>
          </a:p>
          <a:p>
            <a:pPr>
              <a:defRPr/>
            </a:pPr>
            <a:endParaRPr lang="es-EC" dirty="0" smtClean="0"/>
          </a:p>
          <a:p>
            <a:pPr>
              <a:defRPr/>
            </a:pPr>
            <a:endParaRPr lang="es-EC" dirty="0" smtClean="0"/>
          </a:p>
          <a:p>
            <a:pPr>
              <a:defRPr/>
            </a:pPr>
            <a:endParaRPr lang="es-EC" dirty="0" smtClean="0">
              <a:solidFill>
                <a:schemeClr val="tx1"/>
              </a:solidFill>
            </a:endParaRPr>
          </a:p>
          <a:p>
            <a:pPr>
              <a:defRPr/>
            </a:pPr>
            <a:endParaRPr lang="es-EC" dirty="0" smtClean="0">
              <a:solidFill>
                <a:schemeClr val="tx1"/>
              </a:solidFill>
            </a:endParaRPr>
          </a:p>
          <a:p>
            <a:pPr>
              <a:defRPr/>
            </a:pPr>
            <a:endParaRPr lang="es-EC" dirty="0" smtClean="0">
              <a:solidFill>
                <a:schemeClr val="tx1"/>
              </a:solidFill>
            </a:endParaRPr>
          </a:p>
          <a:p>
            <a:pPr marL="342900" indent="-342900" algn="just">
              <a:lnSpc>
                <a:spcPct val="150000"/>
              </a:lnSpc>
              <a:spcAft>
                <a:spcPts val="0"/>
              </a:spcAft>
              <a:buFont typeface="+mj-lt"/>
              <a:buAutoNum type="alphaLcParenR" startAt="2"/>
              <a:tabLst>
                <a:tab pos="450215" algn="l"/>
              </a:tabLst>
              <a:defRPr/>
            </a:pPr>
            <a:r>
              <a:rPr lang="es-EC" sz="1600" dirty="0" smtClean="0">
                <a:solidFill>
                  <a:schemeClr val="tx1"/>
                </a:solidFill>
                <a:latin typeface="Arial"/>
                <a:ea typeface="Times New Roman"/>
                <a:cs typeface="Times New Roman"/>
              </a:rPr>
              <a:t>Esfuerzos</a:t>
            </a:r>
            <a:endParaRPr lang="es-EC" sz="1400" dirty="0" smtClean="0">
              <a:solidFill>
                <a:schemeClr val="tx1"/>
              </a:solidFill>
              <a:ea typeface="Times New Roman"/>
              <a:cs typeface="Times New Roman"/>
            </a:endParaRPr>
          </a:p>
          <a:p>
            <a:pPr marL="457200" algn="ctr">
              <a:lnSpc>
                <a:spcPct val="150000"/>
              </a:lnSpc>
              <a:spcAft>
                <a:spcPts val="0"/>
              </a:spcAft>
              <a:tabLst>
                <a:tab pos="450215" algn="l"/>
              </a:tabLst>
              <a:defRPr/>
            </a:pPr>
            <a:r>
              <a:rPr lang="es-EC" sz="1600" dirty="0" smtClean="0">
                <a:solidFill>
                  <a:schemeClr val="tx1"/>
                </a:solidFill>
                <a:latin typeface="Arial"/>
                <a:ea typeface="Times New Roman"/>
                <a:cs typeface="Times New Roman"/>
              </a:rPr>
              <a:t> </a:t>
            </a:r>
            <a:r>
              <a:rPr lang="es-EC" sz="1600" b="1" dirty="0" smtClean="0">
                <a:solidFill>
                  <a:schemeClr val="tx1"/>
                </a:solidFill>
                <a:latin typeface="Arial"/>
                <a:ea typeface="Times New Roman"/>
                <a:cs typeface="Times New Roman"/>
              </a:rPr>
              <a:t>Esfuerzo máximo y mínimo aplicado en las matrices</a:t>
            </a:r>
            <a:endParaRPr lang="es-EC" sz="1400" dirty="0" smtClean="0">
              <a:solidFill>
                <a:schemeClr val="tx1"/>
              </a:solidFill>
              <a:ea typeface="Times New Roman"/>
              <a:cs typeface="Times New Roman"/>
            </a:endParaRPr>
          </a:p>
          <a:p>
            <a:pPr>
              <a:defRPr/>
            </a:pPr>
            <a:endParaRPr lang="es-EC" dirty="0"/>
          </a:p>
        </p:txBody>
      </p:sp>
      <p:graphicFrame>
        <p:nvGraphicFramePr>
          <p:cNvPr id="35842" name="Object 2"/>
          <p:cNvGraphicFramePr>
            <a:graphicFrameLocks noChangeAspect="1"/>
          </p:cNvGraphicFramePr>
          <p:nvPr/>
        </p:nvGraphicFramePr>
        <p:xfrm>
          <a:off x="1997075" y="1428750"/>
          <a:ext cx="5503863" cy="2119313"/>
        </p:xfrm>
        <a:graphic>
          <a:graphicData uri="http://schemas.openxmlformats.org/presentationml/2006/ole">
            <p:oleObj spid="_x0000_s35842" name="Documento" r:id="rId3" imgW="5826200" imgH="2206355" progId="Word.Document.12">
              <p:embed/>
            </p:oleObj>
          </a:graphicData>
        </a:graphic>
      </p:graphicFrame>
      <p:graphicFrame>
        <p:nvGraphicFramePr>
          <p:cNvPr id="35843" name="Object 3"/>
          <p:cNvGraphicFramePr>
            <a:graphicFrameLocks noChangeAspect="1"/>
          </p:cNvGraphicFramePr>
          <p:nvPr/>
        </p:nvGraphicFramePr>
        <p:xfrm>
          <a:off x="1711325" y="4143380"/>
          <a:ext cx="5721350" cy="1973262"/>
        </p:xfrm>
        <a:graphic>
          <a:graphicData uri="http://schemas.openxmlformats.org/presentationml/2006/ole">
            <p:oleObj spid="_x0000_s35843" name="Documento" r:id="rId4" imgW="5826200" imgH="1975663" progId="Word.Document.12">
              <p:embed/>
            </p:oleObj>
          </a:graphicData>
        </a:graphic>
      </p:graphicFrame>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57252" y="3429000"/>
            <a:ext cx="7772400" cy="1500187"/>
          </a:xfrm>
        </p:spPr>
        <p:txBody>
          <a:bodyPr/>
          <a:lstStyle/>
          <a:p>
            <a:pPr marL="742950" lvl="1" indent="-285750" algn="ctr">
              <a:lnSpc>
                <a:spcPct val="150000"/>
              </a:lnSpc>
              <a:buSzPts val="1400"/>
            </a:pPr>
            <a:r>
              <a:rPr lang="es-EC" sz="2400" b="1" dirty="0" smtClean="0">
                <a:solidFill>
                  <a:schemeClr val="tx1"/>
                </a:solidFill>
                <a:latin typeface="Arial" charset="0"/>
                <a:ea typeface="Times New Roman" pitchFamily="18" charset="0"/>
                <a:cs typeface="Arial" charset="0"/>
              </a:rPr>
              <a:t>LEVANTAMIENTO DE PLANOS</a:t>
            </a:r>
          </a:p>
          <a:p>
            <a:pPr marL="742950" lvl="1" indent="-285750" algn="ctr">
              <a:lnSpc>
                <a:spcPct val="150000"/>
              </a:lnSpc>
              <a:buSzPts val="1400"/>
            </a:pPr>
            <a:endParaRPr lang="es-EC" sz="2000" dirty="0" smtClean="0">
              <a:solidFill>
                <a:schemeClr val="tx1"/>
              </a:solidFill>
              <a:latin typeface="Arial" charset="0"/>
              <a:ea typeface="Times New Roman" pitchFamily="18" charset="0"/>
              <a:cs typeface="Arial" charset="0"/>
            </a:endParaRPr>
          </a:p>
          <a:p>
            <a:pPr marL="914400" lvl="1" indent="-457200" algn="just">
              <a:lnSpc>
                <a:spcPct val="150000"/>
              </a:lnSpc>
              <a:buSzPts val="1400"/>
              <a:buFont typeface="+mj-lt"/>
              <a:buAutoNum type="alphaLcParenR"/>
            </a:pPr>
            <a:r>
              <a:rPr lang="es-EC" sz="2000" dirty="0" smtClean="0">
                <a:solidFill>
                  <a:schemeClr val="tx1"/>
                </a:solidFill>
                <a:latin typeface="Arial" charset="0"/>
                <a:ea typeface="Times New Roman" pitchFamily="18" charset="0"/>
                <a:cs typeface="Arial" charset="0"/>
                <a:hlinkClick r:id="rId2" action="ppaction://hlinkfile"/>
              </a:rPr>
              <a:t>Arnés metálico mochila militar</a:t>
            </a:r>
            <a:endParaRPr lang="es-EC" sz="2000" dirty="0" smtClean="0">
              <a:solidFill>
                <a:schemeClr val="tx1"/>
              </a:solidFill>
              <a:latin typeface="Arial" charset="0"/>
              <a:ea typeface="Times New Roman" pitchFamily="18" charset="0"/>
              <a:cs typeface="Arial" charset="0"/>
            </a:endParaRPr>
          </a:p>
          <a:p>
            <a:pPr marL="914400" lvl="1" indent="-457200" algn="just">
              <a:lnSpc>
                <a:spcPct val="150000"/>
              </a:lnSpc>
              <a:buSzPts val="1400"/>
              <a:buFont typeface="+mj-lt"/>
              <a:buAutoNum type="alphaLcParenR" startAt="2"/>
            </a:pPr>
            <a:r>
              <a:rPr lang="es-EC" sz="2000" dirty="0" smtClean="0">
                <a:solidFill>
                  <a:schemeClr val="tx1"/>
                </a:solidFill>
                <a:latin typeface="Arial" charset="0"/>
                <a:ea typeface="Times New Roman" pitchFamily="18" charset="0"/>
                <a:cs typeface="Arial" charset="0"/>
              </a:rPr>
              <a:t>Matriz</a:t>
            </a:r>
          </a:p>
          <a:p>
            <a:pPr marL="1166813" lvl="1" indent="-285750" algn="just">
              <a:lnSpc>
                <a:spcPct val="150000"/>
              </a:lnSpc>
              <a:buSzPts val="1400"/>
              <a:buFont typeface="Arial" charset="0"/>
              <a:buChar char="•"/>
            </a:pPr>
            <a:r>
              <a:rPr lang="es-EC" sz="2000" dirty="0" smtClean="0">
                <a:solidFill>
                  <a:schemeClr val="tx1"/>
                </a:solidFill>
                <a:latin typeface="Arial" charset="0"/>
                <a:ea typeface="Times New Roman" pitchFamily="18" charset="0"/>
                <a:cs typeface="Arial" charset="0"/>
                <a:hlinkClick r:id="rId3" action="ppaction://hlinkfile"/>
              </a:rPr>
              <a:t>Corte</a:t>
            </a:r>
            <a:endParaRPr lang="es-EC" sz="2000" dirty="0" smtClean="0">
              <a:solidFill>
                <a:schemeClr val="tx1"/>
              </a:solidFill>
              <a:latin typeface="Arial" charset="0"/>
              <a:ea typeface="Times New Roman" pitchFamily="18" charset="0"/>
              <a:cs typeface="Arial" charset="0"/>
            </a:endParaRPr>
          </a:p>
          <a:p>
            <a:pPr marL="1166813" lvl="1" indent="-285750" algn="just">
              <a:lnSpc>
                <a:spcPct val="150000"/>
              </a:lnSpc>
              <a:buSzPts val="1400"/>
              <a:buFont typeface="Arial" charset="0"/>
              <a:buChar char="•"/>
            </a:pPr>
            <a:r>
              <a:rPr lang="es-EC" sz="2000" dirty="0" smtClean="0">
                <a:solidFill>
                  <a:schemeClr val="tx1"/>
                </a:solidFill>
                <a:latin typeface="Arial" charset="0"/>
                <a:ea typeface="Times New Roman" pitchFamily="18" charset="0"/>
                <a:cs typeface="Arial" charset="0"/>
                <a:hlinkClick r:id="rId4" action="ppaction://hlinkfile"/>
              </a:rPr>
              <a:t>Doblado</a:t>
            </a:r>
            <a:r>
              <a:rPr lang="es-EC" sz="2000" dirty="0" smtClean="0">
                <a:solidFill>
                  <a:schemeClr val="tx1"/>
                </a:solidFill>
                <a:latin typeface="Arial" charset="0"/>
                <a:ea typeface="Times New Roman" pitchFamily="18" charset="0"/>
                <a:cs typeface="Arial" charset="0"/>
              </a:rPr>
              <a:t> </a:t>
            </a:r>
          </a:p>
          <a:p>
            <a:pPr marL="1166813" lvl="1" indent="-285750" algn="just">
              <a:lnSpc>
                <a:spcPct val="150000"/>
              </a:lnSpc>
              <a:buSzPts val="1400"/>
              <a:buFont typeface="Arial" charset="0"/>
              <a:buChar char="•"/>
            </a:pPr>
            <a:r>
              <a:rPr lang="es-EC" sz="2000" dirty="0" smtClean="0">
                <a:solidFill>
                  <a:schemeClr val="tx1"/>
                </a:solidFill>
                <a:latin typeface="Arial" charset="0"/>
                <a:ea typeface="Times New Roman" pitchFamily="18" charset="0"/>
                <a:cs typeface="Arial" charset="0"/>
                <a:hlinkClick r:id="rId5" action="ppaction://hlinkfile"/>
              </a:rPr>
              <a:t>Ensamblaje</a:t>
            </a:r>
            <a:endParaRPr lang="es-EC" sz="2000" dirty="0" smtClean="0">
              <a:solidFill>
                <a:schemeClr val="tx1"/>
              </a:solidFill>
              <a:latin typeface="Arial" charset="0"/>
              <a:ea typeface="Times New Roman" pitchFamily="18" charset="0"/>
              <a:cs typeface="Arial" charset="0"/>
            </a:endParaRPr>
          </a:p>
          <a:p>
            <a:pPr marL="914400" lvl="1" indent="-457200" algn="just">
              <a:lnSpc>
                <a:spcPct val="150000"/>
              </a:lnSpc>
              <a:buSzPts val="1400"/>
              <a:buFont typeface="+mj-lt"/>
              <a:buAutoNum type="alphaLcParenR" startAt="3"/>
            </a:pPr>
            <a:r>
              <a:rPr lang="es-EC" sz="2000" dirty="0" smtClean="0">
                <a:solidFill>
                  <a:schemeClr val="tx1"/>
                </a:solidFill>
                <a:latin typeface="Arial" charset="0"/>
                <a:ea typeface="Times New Roman" pitchFamily="18" charset="0"/>
                <a:cs typeface="Arial" charset="0"/>
                <a:hlinkClick r:id="rId6" action="ppaction://hlinkfile"/>
              </a:rPr>
              <a:t>Cabina de pintura electrostática</a:t>
            </a:r>
            <a:endParaRPr lang="es-EC" sz="2000" dirty="0" smtClean="0">
              <a:solidFill>
                <a:schemeClr val="tx1"/>
              </a:solidFill>
              <a:latin typeface="Arial" charset="0"/>
              <a:ea typeface="Times New Roman" pitchFamily="18" charset="0"/>
              <a:cs typeface="Arial" charset="0"/>
            </a:endParaRPr>
          </a:p>
          <a:p>
            <a:endParaRPr lang="es-EC" dirty="0" smtClean="0">
              <a:solidFill>
                <a:srgbClr val="898989"/>
              </a:solidFill>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571500"/>
            <a:ext cx="7772400" cy="593725"/>
          </a:xfrm>
        </p:spPr>
        <p:txBody>
          <a:bodyPr/>
          <a:lstStyle/>
          <a:p>
            <a:pPr algn="ctr">
              <a:lnSpc>
                <a:spcPct val="115000"/>
              </a:lnSpc>
              <a:spcAft>
                <a:spcPts val="1000"/>
              </a:spcAft>
              <a:defRPr/>
            </a:pPr>
            <a:r>
              <a:rPr lang="es-EC" dirty="0" smtClean="0">
                <a:latin typeface="Arial"/>
                <a:ea typeface="Times New Roman"/>
                <a:cs typeface="Times New Roman"/>
              </a:rPr>
              <a:t>CONSTRUCCIÓN</a:t>
            </a:r>
            <a:endParaRPr lang="es-EC" dirty="0"/>
          </a:p>
        </p:txBody>
      </p:sp>
      <p:sp>
        <p:nvSpPr>
          <p:cNvPr id="3" name="2 Marcador de texto"/>
          <p:cNvSpPr>
            <a:spLocks noGrp="1"/>
          </p:cNvSpPr>
          <p:nvPr>
            <p:ph type="body" idx="1"/>
          </p:nvPr>
        </p:nvSpPr>
        <p:spPr>
          <a:xfrm>
            <a:off x="722313" y="2428875"/>
            <a:ext cx="7772400" cy="1500188"/>
          </a:xfrm>
        </p:spPr>
        <p:txBody>
          <a:bodyPr/>
          <a:lstStyle/>
          <a:p>
            <a:pPr marL="0" lvl="1" algn="just">
              <a:lnSpc>
                <a:spcPct val="115000"/>
              </a:lnSpc>
              <a:spcAft>
                <a:spcPts val="1000"/>
              </a:spcAft>
              <a:defRPr/>
            </a:pPr>
            <a:r>
              <a:rPr lang="es-EC" sz="2000" b="1" dirty="0" smtClean="0">
                <a:solidFill>
                  <a:schemeClr val="tx1"/>
                </a:solidFill>
                <a:latin typeface="Arial"/>
                <a:ea typeface="Times New Roman"/>
                <a:cs typeface="Times New Roman"/>
              </a:rPr>
              <a:t>CONSTRUCCIÓN DE MATRICES</a:t>
            </a:r>
          </a:p>
          <a:p>
            <a:pPr marL="742950" lvl="1" indent="-285750" algn="ctr">
              <a:lnSpc>
                <a:spcPct val="115000"/>
              </a:lnSpc>
              <a:spcAft>
                <a:spcPts val="1000"/>
              </a:spcAft>
              <a:defRPr/>
            </a:pPr>
            <a:r>
              <a:rPr lang="es-EC" sz="1600" b="1" dirty="0" smtClean="0">
                <a:solidFill>
                  <a:schemeClr val="tx1"/>
                </a:solidFill>
                <a:latin typeface="Arial"/>
                <a:ea typeface="Times New Roman"/>
                <a:cs typeface="Times New Roman"/>
              </a:rPr>
              <a:t>HOJA DE DETALLE DE CONSTRUCCIÓN</a:t>
            </a:r>
            <a:endParaRPr lang="es-EC" sz="1600" dirty="0" smtClean="0">
              <a:solidFill>
                <a:schemeClr val="tx1"/>
              </a:solidFill>
              <a:ea typeface="Times New Roman"/>
              <a:cs typeface="Times New Roman"/>
            </a:endParaRPr>
          </a:p>
          <a:p>
            <a:pPr marL="273050" indent="-273050" algn="just">
              <a:lnSpc>
                <a:spcPct val="115000"/>
              </a:lnSpc>
              <a:spcAft>
                <a:spcPts val="1000"/>
              </a:spcAft>
              <a:buFont typeface="Arial" pitchFamily="34" charset="0"/>
              <a:buChar char="•"/>
              <a:defRPr/>
            </a:pPr>
            <a:r>
              <a:rPr lang="es-EC" sz="1600" b="1" dirty="0" smtClean="0">
                <a:solidFill>
                  <a:schemeClr val="tx1"/>
                </a:solidFill>
                <a:latin typeface="Arial"/>
                <a:ea typeface="Times New Roman"/>
                <a:cs typeface="Times New Roman"/>
                <a:hlinkClick r:id="rId2" action="ppaction://hlinkfile"/>
              </a:rPr>
              <a:t>Hoja de detalle de construcción matriz de doblado [Soporte horizontal – Varilla oval –  Soporte vertical – Acople L – Bisagra – Ojal – Soporte inferior] </a:t>
            </a:r>
            <a:endParaRPr lang="es-EC" sz="1400" dirty="0" smtClean="0">
              <a:solidFill>
                <a:schemeClr val="tx1"/>
              </a:solidFill>
              <a:ea typeface="Times New Roman"/>
              <a:cs typeface="Times New Roman"/>
            </a:endParaRPr>
          </a:p>
          <a:p>
            <a:pPr>
              <a:defRPr/>
            </a:pPr>
            <a:endParaRPr lang="es-EC"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Imagen 2"/>
          <p:cNvPicPr>
            <a:picLocks noChangeAspect="1" noChangeArrowheads="1"/>
          </p:cNvPicPr>
          <p:nvPr/>
        </p:nvPicPr>
        <p:blipFill>
          <a:blip r:embed="rId2"/>
          <a:srcRect/>
          <a:stretch>
            <a:fillRect/>
          </a:stretch>
        </p:blipFill>
        <p:spPr bwMode="auto">
          <a:xfrm>
            <a:off x="250825" y="836613"/>
            <a:ext cx="8893175" cy="4838700"/>
          </a:xfrm>
          <a:prstGeom prst="rect">
            <a:avLst/>
          </a:prstGeom>
          <a:noFill/>
          <a:ln w="9525">
            <a:noFill/>
            <a:miter lim="800000"/>
            <a:headEnd/>
            <a:tailEnd/>
          </a:ln>
        </p:spPr>
      </p:pic>
      <p:sp>
        <p:nvSpPr>
          <p:cNvPr id="2" name="1 Título"/>
          <p:cNvSpPr>
            <a:spLocks noGrp="1"/>
          </p:cNvSpPr>
          <p:nvPr>
            <p:ph type="title"/>
          </p:nvPr>
        </p:nvSpPr>
        <p:spPr>
          <a:xfrm>
            <a:off x="722313" y="-71438"/>
            <a:ext cx="7772400" cy="785813"/>
          </a:xfrm>
        </p:spPr>
        <p:txBody>
          <a:bodyPr/>
          <a:lstStyle/>
          <a:p>
            <a:pPr algn="ctr">
              <a:lnSpc>
                <a:spcPct val="150000"/>
              </a:lnSpc>
              <a:spcAft>
                <a:spcPts val="1000"/>
              </a:spcAft>
              <a:defRPr/>
            </a:pPr>
            <a:r>
              <a:rPr lang="es-EC" dirty="0" smtClean="0">
                <a:latin typeface="Arial"/>
                <a:ea typeface="Times New Roman"/>
                <a:cs typeface="Times New Roman"/>
              </a:rPr>
              <a:t>IMPLEMENTACIÓN DE PROCESOS</a:t>
            </a:r>
            <a:r>
              <a:rPr lang="es-EC" sz="2400" dirty="0" smtClean="0">
                <a:ea typeface="Times New Roman"/>
                <a:cs typeface="Times New Roman"/>
              </a:rPr>
              <a:t/>
            </a:r>
            <a:br>
              <a:rPr lang="es-EC" sz="2400" dirty="0" smtClean="0">
                <a:ea typeface="Times New Roman"/>
                <a:cs typeface="Times New Roman"/>
              </a:rPr>
            </a:br>
            <a:endParaRPr lang="es-EC" dirty="0"/>
          </a:p>
        </p:txBody>
      </p:sp>
      <p:sp>
        <p:nvSpPr>
          <p:cNvPr id="3" name="2 Marcador de texto"/>
          <p:cNvSpPr>
            <a:spLocks noGrp="1"/>
          </p:cNvSpPr>
          <p:nvPr>
            <p:ph type="body" idx="1"/>
          </p:nvPr>
        </p:nvSpPr>
        <p:spPr>
          <a:xfrm>
            <a:off x="468313" y="836613"/>
            <a:ext cx="7772400" cy="1143000"/>
          </a:xfrm>
        </p:spPr>
        <p:txBody>
          <a:bodyPr/>
          <a:lstStyle/>
          <a:p>
            <a:pPr marL="742950" lvl="1" indent="-285750" algn="ctr">
              <a:lnSpc>
                <a:spcPct val="150000"/>
              </a:lnSpc>
              <a:spcAft>
                <a:spcPts val="1000"/>
              </a:spcAft>
            </a:pPr>
            <a:r>
              <a:rPr lang="es-EC" sz="1100" b="1" smtClean="0">
                <a:solidFill>
                  <a:srgbClr val="898989"/>
                </a:solidFill>
                <a:latin typeface="Arial" charset="0"/>
                <a:ea typeface="Times New Roman" pitchFamily="18" charset="0"/>
                <a:cs typeface="Arial" charset="0"/>
              </a:rPr>
              <a:t>Diagrama Gantt de Construcción de Matrices</a:t>
            </a:r>
            <a:endParaRPr lang="es-EC" sz="1100" b="1" smtClean="0">
              <a:solidFill>
                <a:schemeClr val="tx1"/>
              </a:solidFill>
              <a:latin typeface="Arial" charset="0"/>
              <a:ea typeface="Times New Roman" pitchFamily="18" charset="0"/>
              <a:cs typeface="Arial" charset="0"/>
            </a:endParaRPr>
          </a:p>
          <a:p>
            <a:endParaRPr lang="es-EC" smtClean="0">
              <a:solidFill>
                <a:srgbClr val="898989"/>
              </a:solidFill>
              <a:ea typeface="Times New Roman" pitchFamily="18"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Users\Jose\Documents\TESIS\Fotos\DSC02506.JPG"/>
          <p:cNvPicPr/>
          <p:nvPr/>
        </p:nvPicPr>
        <p:blipFill>
          <a:blip r:embed="rId2" cstate="print"/>
          <a:srcRect/>
          <a:stretch>
            <a:fillRect/>
          </a:stretch>
        </p:blipFill>
        <p:spPr bwMode="auto">
          <a:xfrm>
            <a:off x="6429388" y="714356"/>
            <a:ext cx="2510394" cy="1947553"/>
          </a:xfrm>
          <a:prstGeom prst="rect">
            <a:avLst/>
          </a:prstGeom>
          <a:noFill/>
          <a:ln w="9525">
            <a:noFill/>
            <a:miter lim="800000"/>
            <a:headEnd/>
            <a:tailEnd/>
          </a:ln>
        </p:spPr>
      </p:pic>
      <p:pic>
        <p:nvPicPr>
          <p:cNvPr id="5" name="4 Imagen" descr="D:\Users\Jose\Documents\TESIS\Fotos\DSC02503.JPG"/>
          <p:cNvPicPr/>
          <p:nvPr/>
        </p:nvPicPr>
        <p:blipFill>
          <a:blip r:embed="rId3" cstate="print"/>
          <a:srcRect/>
          <a:stretch>
            <a:fillRect/>
          </a:stretch>
        </p:blipFill>
        <p:spPr bwMode="auto">
          <a:xfrm>
            <a:off x="285720" y="785794"/>
            <a:ext cx="2606713" cy="1954616"/>
          </a:xfrm>
          <a:prstGeom prst="rect">
            <a:avLst/>
          </a:prstGeom>
          <a:noFill/>
          <a:ln w="9525">
            <a:noFill/>
            <a:miter lim="800000"/>
            <a:headEnd/>
            <a:tailEnd/>
          </a:ln>
        </p:spPr>
      </p:pic>
      <p:pic>
        <p:nvPicPr>
          <p:cNvPr id="6" name="5 Imagen" descr="D:\Users\Jose\Documents\TESIS\Fotos\DSC02603.JPG"/>
          <p:cNvPicPr/>
          <p:nvPr/>
        </p:nvPicPr>
        <p:blipFill>
          <a:blip r:embed="rId4"/>
          <a:srcRect/>
          <a:stretch>
            <a:fillRect/>
          </a:stretch>
        </p:blipFill>
        <p:spPr bwMode="auto">
          <a:xfrm>
            <a:off x="357158" y="4143380"/>
            <a:ext cx="2617272" cy="1959429"/>
          </a:xfrm>
          <a:prstGeom prst="rect">
            <a:avLst/>
          </a:prstGeom>
          <a:noFill/>
          <a:ln w="9525">
            <a:noFill/>
            <a:miter lim="800000"/>
            <a:headEnd/>
            <a:tailEnd/>
          </a:ln>
        </p:spPr>
      </p:pic>
      <p:pic>
        <p:nvPicPr>
          <p:cNvPr id="7" name="6 Imagen" descr="D:\Users\Jose\Documents\TESIS\Fotos\DSC02627.JPG"/>
          <p:cNvPicPr/>
          <p:nvPr/>
        </p:nvPicPr>
        <p:blipFill>
          <a:blip r:embed="rId5"/>
          <a:srcRect/>
          <a:stretch>
            <a:fillRect/>
          </a:stretch>
        </p:blipFill>
        <p:spPr bwMode="auto">
          <a:xfrm>
            <a:off x="3395178" y="785794"/>
            <a:ext cx="2534144" cy="1971304"/>
          </a:xfrm>
          <a:prstGeom prst="rect">
            <a:avLst/>
          </a:prstGeom>
          <a:noFill/>
          <a:ln w="9525">
            <a:noFill/>
            <a:miter lim="800000"/>
            <a:headEnd/>
            <a:tailEnd/>
          </a:ln>
        </p:spPr>
      </p:pic>
      <p:pic>
        <p:nvPicPr>
          <p:cNvPr id="8" name="7 Imagen" descr="D:\Users\Jose\Documents\TESIS\Fotos\DSC02637.JPG"/>
          <p:cNvPicPr/>
          <p:nvPr/>
        </p:nvPicPr>
        <p:blipFill>
          <a:blip r:embed="rId6"/>
          <a:srcRect/>
          <a:stretch>
            <a:fillRect/>
          </a:stretch>
        </p:blipFill>
        <p:spPr bwMode="auto">
          <a:xfrm>
            <a:off x="3286116" y="4049671"/>
            <a:ext cx="2696855" cy="2022535"/>
          </a:xfrm>
          <a:prstGeom prst="rect">
            <a:avLst/>
          </a:prstGeom>
          <a:noFill/>
          <a:ln w="9525">
            <a:noFill/>
            <a:miter lim="800000"/>
            <a:headEnd/>
            <a:tailEnd/>
          </a:ln>
        </p:spPr>
      </p:pic>
      <p:pic>
        <p:nvPicPr>
          <p:cNvPr id="9" name="8 Imagen" descr="D:\Users\Jose\Documents\TESIS\Fotos\DSC02640.JPG"/>
          <p:cNvPicPr/>
          <p:nvPr/>
        </p:nvPicPr>
        <p:blipFill>
          <a:blip r:embed="rId7"/>
          <a:srcRect/>
          <a:stretch>
            <a:fillRect/>
          </a:stretch>
        </p:blipFill>
        <p:spPr bwMode="auto">
          <a:xfrm>
            <a:off x="6281520" y="3374474"/>
            <a:ext cx="2648198" cy="1983352"/>
          </a:xfrm>
          <a:prstGeom prst="rect">
            <a:avLst/>
          </a:prstGeom>
          <a:noFill/>
          <a:ln w="9525">
            <a:noFill/>
            <a:miter lim="800000"/>
            <a:headEnd/>
            <a:tailEnd/>
          </a:ln>
          <a:scene3d>
            <a:camera prst="orthographicFront">
              <a:rot lat="0" lon="0" rev="16200000"/>
            </a:camera>
            <a:lightRig rig="threePt" dir="t"/>
          </a:scene3d>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Users\Jose\Documents\TESIS\Fotos\DSC02284.JPG"/>
          <p:cNvPicPr/>
          <p:nvPr/>
        </p:nvPicPr>
        <p:blipFill>
          <a:blip r:embed="rId2" cstate="print"/>
          <a:srcRect/>
          <a:stretch>
            <a:fillRect/>
          </a:stretch>
        </p:blipFill>
        <p:spPr bwMode="auto">
          <a:xfrm>
            <a:off x="500034" y="642918"/>
            <a:ext cx="2574025" cy="1856095"/>
          </a:xfrm>
          <a:prstGeom prst="rect">
            <a:avLst/>
          </a:prstGeom>
          <a:noFill/>
          <a:ln w="9525">
            <a:noFill/>
            <a:miter lim="800000"/>
            <a:headEnd/>
            <a:tailEnd/>
          </a:ln>
        </p:spPr>
      </p:pic>
      <p:pic>
        <p:nvPicPr>
          <p:cNvPr id="5" name="4 Imagen" descr="D:\Users\Jose\Documents\TESIS\Fotos\DSC02235.JPG"/>
          <p:cNvPicPr/>
          <p:nvPr/>
        </p:nvPicPr>
        <p:blipFill>
          <a:blip r:embed="rId3" cstate="print"/>
          <a:srcRect/>
          <a:stretch>
            <a:fillRect/>
          </a:stretch>
        </p:blipFill>
        <p:spPr bwMode="auto">
          <a:xfrm>
            <a:off x="3538053" y="642918"/>
            <a:ext cx="2534145" cy="1888176"/>
          </a:xfrm>
          <a:prstGeom prst="rect">
            <a:avLst/>
          </a:prstGeom>
          <a:noFill/>
          <a:ln w="9525">
            <a:noFill/>
            <a:miter lim="800000"/>
            <a:headEnd/>
            <a:tailEnd/>
          </a:ln>
        </p:spPr>
      </p:pic>
      <p:pic>
        <p:nvPicPr>
          <p:cNvPr id="6" name="5 Imagen" descr="D:\Users\Jose\Documents\TESIS\Fotos\DSC02251.JPG"/>
          <p:cNvPicPr/>
          <p:nvPr/>
        </p:nvPicPr>
        <p:blipFill>
          <a:blip r:embed="rId4" cstate="print"/>
          <a:srcRect/>
          <a:stretch>
            <a:fillRect/>
          </a:stretch>
        </p:blipFill>
        <p:spPr bwMode="auto">
          <a:xfrm>
            <a:off x="6407575" y="642918"/>
            <a:ext cx="2593581" cy="1928826"/>
          </a:xfrm>
          <a:prstGeom prst="rect">
            <a:avLst/>
          </a:prstGeom>
          <a:noFill/>
          <a:ln w="9525">
            <a:noFill/>
            <a:miter lim="800000"/>
            <a:headEnd/>
            <a:tailEnd/>
          </a:ln>
        </p:spPr>
      </p:pic>
      <p:pic>
        <p:nvPicPr>
          <p:cNvPr id="7" name="6 Imagen" descr="D:\Users\Jose\Documents\TESIS\Fotos\DSC02272.JPG"/>
          <p:cNvPicPr/>
          <p:nvPr/>
        </p:nvPicPr>
        <p:blipFill>
          <a:blip r:embed="rId5" cstate="print"/>
          <a:srcRect/>
          <a:stretch>
            <a:fillRect/>
          </a:stretch>
        </p:blipFill>
        <p:spPr bwMode="auto">
          <a:xfrm>
            <a:off x="500034" y="3775858"/>
            <a:ext cx="2586098" cy="1939158"/>
          </a:xfrm>
          <a:prstGeom prst="rect">
            <a:avLst/>
          </a:prstGeom>
          <a:noFill/>
          <a:ln w="9525">
            <a:noFill/>
            <a:miter lim="800000"/>
            <a:headEnd/>
            <a:tailEnd/>
          </a:ln>
        </p:spPr>
      </p:pic>
      <p:pic>
        <p:nvPicPr>
          <p:cNvPr id="8" name="7 Imagen" descr="D:\Users\Jose\Documents\TESIS\Fotos\DSC02283.JPG"/>
          <p:cNvPicPr/>
          <p:nvPr/>
        </p:nvPicPr>
        <p:blipFill>
          <a:blip r:embed="rId6" cstate="print"/>
          <a:srcRect/>
          <a:stretch>
            <a:fillRect/>
          </a:stretch>
        </p:blipFill>
        <p:spPr bwMode="auto">
          <a:xfrm>
            <a:off x="3500430" y="3786190"/>
            <a:ext cx="2587672" cy="1928826"/>
          </a:xfrm>
          <a:prstGeom prst="rect">
            <a:avLst/>
          </a:prstGeom>
          <a:noFill/>
          <a:ln w="9525">
            <a:noFill/>
            <a:miter lim="800000"/>
            <a:headEnd/>
            <a:tailEnd/>
          </a:ln>
        </p:spPr>
      </p:pic>
      <p:pic>
        <p:nvPicPr>
          <p:cNvPr id="9" name="8 Imagen" descr="D:\Users\Jose\Documents\TESIS\Fotos\DSC02281.JPG"/>
          <p:cNvPicPr/>
          <p:nvPr/>
        </p:nvPicPr>
        <p:blipFill>
          <a:blip r:embed="rId7" cstate="print"/>
          <a:srcRect/>
          <a:stretch>
            <a:fillRect/>
          </a:stretch>
        </p:blipFill>
        <p:spPr bwMode="auto">
          <a:xfrm>
            <a:off x="6383884" y="3779338"/>
            <a:ext cx="2617272" cy="193567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Users\Jose\Documents\TESIS\Fotos\DSC02285.JPG"/>
          <p:cNvPicPr/>
          <p:nvPr/>
        </p:nvPicPr>
        <p:blipFill>
          <a:blip r:embed="rId2" cstate="print"/>
          <a:srcRect/>
          <a:stretch>
            <a:fillRect/>
          </a:stretch>
        </p:blipFill>
        <p:spPr bwMode="auto">
          <a:xfrm>
            <a:off x="428596" y="642918"/>
            <a:ext cx="2620933" cy="1857387"/>
          </a:xfrm>
          <a:prstGeom prst="rect">
            <a:avLst/>
          </a:prstGeom>
          <a:noFill/>
          <a:ln w="9525">
            <a:noFill/>
            <a:miter lim="800000"/>
            <a:headEnd/>
            <a:tailEnd/>
          </a:ln>
        </p:spPr>
      </p:pic>
      <p:pic>
        <p:nvPicPr>
          <p:cNvPr id="5" name="4 Imagen" descr="D:\Users\Jose\Documents\TESIS\Fotos\DSC02286.JPG"/>
          <p:cNvPicPr/>
          <p:nvPr/>
        </p:nvPicPr>
        <p:blipFill>
          <a:blip r:embed="rId3" cstate="print"/>
          <a:srcRect/>
          <a:stretch>
            <a:fillRect/>
          </a:stretch>
        </p:blipFill>
        <p:spPr bwMode="auto">
          <a:xfrm>
            <a:off x="3514303" y="647756"/>
            <a:ext cx="2557895" cy="1852550"/>
          </a:xfrm>
          <a:prstGeom prst="rect">
            <a:avLst/>
          </a:prstGeom>
          <a:noFill/>
          <a:ln w="9525">
            <a:noFill/>
            <a:miter lim="800000"/>
            <a:headEnd/>
            <a:tailEnd/>
          </a:ln>
        </p:spPr>
      </p:pic>
      <p:pic>
        <p:nvPicPr>
          <p:cNvPr id="6" name="5 Imagen" descr="D:\Users\Jose\Documents\TESIS\Fotos\DSC02287.JPG"/>
          <p:cNvPicPr/>
          <p:nvPr/>
        </p:nvPicPr>
        <p:blipFill>
          <a:blip r:embed="rId4" cstate="print"/>
          <a:srcRect/>
          <a:stretch>
            <a:fillRect/>
          </a:stretch>
        </p:blipFill>
        <p:spPr bwMode="auto">
          <a:xfrm>
            <a:off x="6383884" y="642919"/>
            <a:ext cx="2617272" cy="1857387"/>
          </a:xfrm>
          <a:prstGeom prst="rect">
            <a:avLst/>
          </a:prstGeom>
          <a:noFill/>
          <a:ln w="9525">
            <a:noFill/>
            <a:miter lim="800000"/>
            <a:headEnd/>
            <a:tailEnd/>
          </a:ln>
        </p:spPr>
      </p:pic>
      <p:pic>
        <p:nvPicPr>
          <p:cNvPr id="7" name="6 Imagen" descr="D:\Users\Jose\Documents\TESIS\Fotos\DSC02290.JPG"/>
          <p:cNvPicPr/>
          <p:nvPr/>
        </p:nvPicPr>
        <p:blipFill>
          <a:blip r:embed="rId5" cstate="print"/>
          <a:srcRect/>
          <a:stretch>
            <a:fillRect/>
          </a:stretch>
        </p:blipFill>
        <p:spPr bwMode="auto">
          <a:xfrm>
            <a:off x="428596" y="3714752"/>
            <a:ext cx="2620893" cy="1935678"/>
          </a:xfrm>
          <a:prstGeom prst="rect">
            <a:avLst/>
          </a:prstGeom>
          <a:noFill/>
          <a:ln w="9525">
            <a:noFill/>
            <a:miter lim="800000"/>
            <a:headEnd/>
            <a:tailEnd/>
          </a:ln>
        </p:spPr>
      </p:pic>
      <p:pic>
        <p:nvPicPr>
          <p:cNvPr id="8" name="7 Imagen" descr="D:\Users\Jose\Documents\TESIS\Fotos\DSC02291.JPG"/>
          <p:cNvPicPr/>
          <p:nvPr/>
        </p:nvPicPr>
        <p:blipFill>
          <a:blip r:embed="rId6" cstate="print"/>
          <a:srcRect/>
          <a:stretch>
            <a:fillRect/>
          </a:stretch>
        </p:blipFill>
        <p:spPr bwMode="auto">
          <a:xfrm>
            <a:off x="3428992" y="3714752"/>
            <a:ext cx="2532874" cy="1923803"/>
          </a:xfrm>
          <a:prstGeom prst="rect">
            <a:avLst/>
          </a:prstGeom>
          <a:noFill/>
          <a:ln w="9525">
            <a:noFill/>
            <a:miter lim="800000"/>
            <a:headEnd/>
            <a:tailEnd/>
          </a:ln>
        </p:spPr>
      </p:pic>
      <p:pic>
        <p:nvPicPr>
          <p:cNvPr id="9" name="8 Imagen" descr="F:\DSC02295.JPG"/>
          <p:cNvPicPr/>
          <p:nvPr/>
        </p:nvPicPr>
        <p:blipFill>
          <a:blip r:embed="rId7" cstate="print"/>
          <a:srcRect/>
          <a:stretch>
            <a:fillRect/>
          </a:stretch>
        </p:blipFill>
        <p:spPr bwMode="auto">
          <a:xfrm>
            <a:off x="6357950" y="3714752"/>
            <a:ext cx="2552360" cy="191386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Users\Jose\Documents\TESIS\Fotos\DSC02293.JPG"/>
          <p:cNvPicPr/>
          <p:nvPr/>
        </p:nvPicPr>
        <p:blipFill>
          <a:blip r:embed="rId2" cstate="print"/>
          <a:srcRect/>
          <a:stretch>
            <a:fillRect/>
          </a:stretch>
        </p:blipFill>
        <p:spPr bwMode="auto">
          <a:xfrm>
            <a:off x="571472" y="642918"/>
            <a:ext cx="2688524" cy="1911927"/>
          </a:xfrm>
          <a:prstGeom prst="rect">
            <a:avLst/>
          </a:prstGeom>
          <a:noFill/>
          <a:ln w="9525">
            <a:noFill/>
            <a:miter lim="800000"/>
            <a:headEnd/>
            <a:tailEnd/>
          </a:ln>
        </p:spPr>
      </p:pic>
      <p:pic>
        <p:nvPicPr>
          <p:cNvPr id="5" name="4 Imagen" descr="D:\Users\Jose\Documents\TESIS\Fotos\DSC02292.JPG"/>
          <p:cNvPicPr/>
          <p:nvPr/>
        </p:nvPicPr>
        <p:blipFill>
          <a:blip r:embed="rId3" cstate="print"/>
          <a:srcRect/>
          <a:stretch>
            <a:fillRect/>
          </a:stretch>
        </p:blipFill>
        <p:spPr bwMode="auto">
          <a:xfrm>
            <a:off x="6500826" y="642918"/>
            <a:ext cx="2554029" cy="1930413"/>
          </a:xfrm>
          <a:prstGeom prst="rect">
            <a:avLst/>
          </a:prstGeom>
          <a:noFill/>
          <a:ln w="9525">
            <a:noFill/>
            <a:miter lim="800000"/>
            <a:headEnd/>
            <a:tailEnd/>
          </a:ln>
        </p:spPr>
      </p:pic>
      <p:pic>
        <p:nvPicPr>
          <p:cNvPr id="6" name="5 Imagen" descr="D:\Users\Jose\Documents\TESIS\Fotos\DSC02294.JPG"/>
          <p:cNvPicPr/>
          <p:nvPr/>
        </p:nvPicPr>
        <p:blipFill>
          <a:blip r:embed="rId4" cstate="print"/>
          <a:srcRect/>
          <a:stretch>
            <a:fillRect/>
          </a:stretch>
        </p:blipFill>
        <p:spPr bwMode="auto">
          <a:xfrm>
            <a:off x="549904" y="4136528"/>
            <a:ext cx="2664774" cy="1935678"/>
          </a:xfrm>
          <a:prstGeom prst="rect">
            <a:avLst/>
          </a:prstGeom>
          <a:noFill/>
          <a:ln w="9525">
            <a:noFill/>
            <a:miter lim="800000"/>
            <a:headEnd/>
            <a:tailEnd/>
          </a:ln>
        </p:spPr>
      </p:pic>
      <p:pic>
        <p:nvPicPr>
          <p:cNvPr id="7" name="6 Imagen" descr="D:\Users\Jose\Documents\TESIS\Fotos\DSC02476.JPG"/>
          <p:cNvPicPr/>
          <p:nvPr/>
        </p:nvPicPr>
        <p:blipFill>
          <a:blip r:embed="rId5" cstate="print"/>
          <a:srcRect/>
          <a:stretch>
            <a:fillRect/>
          </a:stretch>
        </p:blipFill>
        <p:spPr bwMode="auto">
          <a:xfrm>
            <a:off x="3069044" y="2428868"/>
            <a:ext cx="3503220" cy="2567231"/>
          </a:xfrm>
          <a:prstGeom prst="rect">
            <a:avLst/>
          </a:prstGeom>
          <a:noFill/>
          <a:ln w="9525">
            <a:noFill/>
            <a:miter lim="800000"/>
            <a:headEnd/>
            <a:tailEnd/>
          </a:ln>
          <a:scene3d>
            <a:camera prst="orthographicFront">
              <a:rot lat="0" lon="0" rev="16200000"/>
            </a:camera>
            <a:lightRig rig="threePt" dir="t"/>
          </a:scene3d>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42938" y="642938"/>
            <a:ext cx="7772400" cy="785812"/>
          </a:xfrm>
        </p:spPr>
        <p:txBody>
          <a:bodyPr/>
          <a:lstStyle/>
          <a:p>
            <a:pPr algn="ctr">
              <a:defRPr/>
            </a:pPr>
            <a:r>
              <a:rPr lang="es-ES_tradnl" dirty="0" smtClean="0">
                <a:latin typeface="Arial" pitchFamily="34" charset="0"/>
                <a:cs typeface="Arial" pitchFamily="34" charset="0"/>
              </a:rPr>
              <a:t>OBJETIVOS</a:t>
            </a:r>
            <a:r>
              <a:rPr lang="es-EC" dirty="0" smtClean="0">
                <a:latin typeface="Arial" pitchFamily="34" charset="0"/>
                <a:cs typeface="Arial" pitchFamily="34" charset="0"/>
              </a:rPr>
              <a:t/>
            </a:r>
            <a:br>
              <a:rPr lang="es-EC" dirty="0" smtClean="0">
                <a:latin typeface="Arial" pitchFamily="34" charset="0"/>
                <a:cs typeface="Arial" pitchFamily="34" charset="0"/>
              </a:rPr>
            </a:br>
            <a:endParaRPr lang="es-EC" dirty="0">
              <a:latin typeface="Arial" pitchFamily="34" charset="0"/>
              <a:cs typeface="Arial" pitchFamily="34" charset="0"/>
            </a:endParaRPr>
          </a:p>
        </p:txBody>
      </p:sp>
      <p:sp>
        <p:nvSpPr>
          <p:cNvPr id="8" name="7 Marcador de texto"/>
          <p:cNvSpPr>
            <a:spLocks noGrp="1"/>
          </p:cNvSpPr>
          <p:nvPr>
            <p:ph type="body" idx="1"/>
          </p:nvPr>
        </p:nvSpPr>
        <p:spPr>
          <a:xfrm>
            <a:off x="571500" y="1500188"/>
            <a:ext cx="7772400" cy="1500187"/>
          </a:xfrm>
        </p:spPr>
        <p:txBody>
          <a:bodyPr/>
          <a:lstStyle/>
          <a:p>
            <a:pPr algn="just">
              <a:defRPr/>
            </a:pPr>
            <a:r>
              <a:rPr lang="es-ES_tradnl" sz="1800" b="1" dirty="0" smtClean="0">
                <a:solidFill>
                  <a:schemeClr val="tx1"/>
                </a:solidFill>
                <a:latin typeface="Arial" pitchFamily="34" charset="0"/>
                <a:cs typeface="Arial" pitchFamily="34" charset="0"/>
              </a:rPr>
              <a:t>GENERAL</a:t>
            </a:r>
            <a:endParaRPr lang="es-EC" sz="1800" dirty="0" smtClean="0">
              <a:solidFill>
                <a:schemeClr val="tx1"/>
              </a:solidFill>
              <a:latin typeface="Arial" pitchFamily="34" charset="0"/>
              <a:cs typeface="Arial" pitchFamily="34" charset="0"/>
            </a:endParaRPr>
          </a:p>
          <a:p>
            <a:pPr algn="just">
              <a:defRPr/>
            </a:pPr>
            <a:r>
              <a:rPr lang="es-EC" sz="1800" dirty="0" smtClean="0">
                <a:solidFill>
                  <a:schemeClr val="tx1"/>
                </a:solidFill>
                <a:latin typeface="Arial" pitchFamily="34" charset="0"/>
                <a:cs typeface="Arial" pitchFamily="34" charset="0"/>
              </a:rPr>
              <a:t>Diseñar y construir la matricería, e implementar el proceso de pintura electrostática  para la producción en serie de 6600 arneses de aluminio para mochilas militares.</a:t>
            </a:r>
          </a:p>
          <a:p>
            <a:pPr>
              <a:defRPr/>
            </a:pPr>
            <a:endParaRPr lang="es-EC" dirty="0">
              <a:latin typeface="Arial" pitchFamily="34" charset="0"/>
              <a:cs typeface="Arial" pitchFamily="34" charset="0"/>
            </a:endParaRPr>
          </a:p>
        </p:txBody>
      </p:sp>
      <p:sp>
        <p:nvSpPr>
          <p:cNvPr id="9" name="7 Marcador de texto"/>
          <p:cNvSpPr txBox="1">
            <a:spLocks/>
          </p:cNvSpPr>
          <p:nvPr/>
        </p:nvSpPr>
        <p:spPr bwMode="auto">
          <a:xfrm>
            <a:off x="571500" y="4000515"/>
            <a:ext cx="7772400" cy="1500187"/>
          </a:xfrm>
          <a:prstGeom prst="rect">
            <a:avLst/>
          </a:prstGeom>
          <a:noFill/>
          <a:ln w="9525">
            <a:noFill/>
            <a:miter lim="800000"/>
            <a:headEnd/>
            <a:tailEnd/>
          </a:ln>
        </p:spPr>
        <p:txBody>
          <a:bodyPr lIns="70716" tIns="35359" rIns="70716" bIns="35359" anchor="b"/>
          <a:lstStyle/>
          <a:p>
            <a:pPr algn="just"/>
            <a:r>
              <a:rPr lang="es-ES_tradnl" b="1" dirty="0">
                <a:cs typeface="Arial" charset="0"/>
              </a:rPr>
              <a:t>ESPECÍFICOS</a:t>
            </a:r>
            <a:endParaRPr lang="es-EC" b="1" dirty="0">
              <a:cs typeface="Arial" charset="0"/>
            </a:endParaRPr>
          </a:p>
          <a:p>
            <a:pPr marL="273050" indent="-273050" algn="just">
              <a:buFont typeface="Calibri" pitchFamily="34" charset="0"/>
              <a:buAutoNum type="arabicPeriod"/>
            </a:pPr>
            <a:r>
              <a:rPr lang="es-ES_tradnl" dirty="0">
                <a:cs typeface="Arial" charset="0"/>
              </a:rPr>
              <a:t>Asegurar que el arnés resista la carga requerida de 34±2 </a:t>
            </a:r>
            <a:r>
              <a:rPr lang="es-ES_tradnl" dirty="0" smtClean="0">
                <a:cs typeface="Arial" charset="0"/>
              </a:rPr>
              <a:t>Kg.</a:t>
            </a:r>
          </a:p>
          <a:p>
            <a:pPr marL="273050" indent="-273050" algn="just">
              <a:buFont typeface="Calibri" pitchFamily="34" charset="0"/>
              <a:buAutoNum type="arabicPeriod"/>
            </a:pPr>
            <a:endParaRPr lang="es-EC" dirty="0" smtClean="0">
              <a:cs typeface="Arial" charset="0"/>
            </a:endParaRPr>
          </a:p>
          <a:p>
            <a:pPr marL="273050" indent="-273050" algn="just">
              <a:buFont typeface="Calibri" pitchFamily="34" charset="0"/>
              <a:buAutoNum type="arabicPeriod"/>
            </a:pPr>
            <a:r>
              <a:rPr lang="es-ES_tradnl" dirty="0" smtClean="0">
                <a:cs typeface="Arial" charset="0"/>
              </a:rPr>
              <a:t>Cumplir </a:t>
            </a:r>
            <a:r>
              <a:rPr lang="es-ES_tradnl" dirty="0">
                <a:cs typeface="Arial" charset="0"/>
              </a:rPr>
              <a:t>con las dimensiones requeridas del arnés                               </a:t>
            </a:r>
            <a:r>
              <a:rPr lang="es-ES_tradnl" dirty="0" smtClean="0">
                <a:cs typeface="Arial" charset="0"/>
              </a:rPr>
              <a:t> (</a:t>
            </a:r>
            <a:r>
              <a:rPr lang="es-ES_tradnl" dirty="0">
                <a:cs typeface="Arial" charset="0"/>
              </a:rPr>
              <a:t>Largo = 324±2 mm, Ancho = 145±2 mm, Altura = 524±2 mm) para que estos se acoplen en las mochilas producidas por FAME </a:t>
            </a:r>
            <a:r>
              <a:rPr lang="es-ES_tradnl" dirty="0" smtClean="0">
                <a:cs typeface="Arial" charset="0"/>
              </a:rPr>
              <a:t>S.A.</a:t>
            </a:r>
          </a:p>
          <a:p>
            <a:pPr marL="273050" indent="-273050" algn="just"/>
            <a:endParaRPr lang="es-EC" dirty="0" smtClean="0">
              <a:cs typeface="Arial" charset="0"/>
            </a:endParaRPr>
          </a:p>
          <a:p>
            <a:pPr marL="273050" indent="-273050" algn="just">
              <a:buFont typeface="Calibri" pitchFamily="34" charset="0"/>
              <a:buAutoNum type="arabicPeriod"/>
            </a:pPr>
            <a:r>
              <a:rPr lang="es-ES_tradnl" dirty="0" smtClean="0">
                <a:cs typeface="Arial" charset="0"/>
              </a:rPr>
              <a:t>Asegurar </a:t>
            </a:r>
            <a:r>
              <a:rPr lang="es-ES_tradnl" dirty="0">
                <a:cs typeface="Arial" charset="0"/>
              </a:rPr>
              <a:t>la comodidad del usuario, con un peso  del arnés de 1±0.2 Kg.</a:t>
            </a:r>
            <a:endParaRPr lang="es-EC" dirty="0">
              <a:cs typeface="Arial" charset="0"/>
            </a:endParaRPr>
          </a:p>
          <a:p>
            <a:pPr eaLnBrk="0" hangingPunct="0">
              <a:spcBef>
                <a:spcPct val="20000"/>
              </a:spcBef>
            </a:pPr>
            <a:endParaRPr lang="es-EC" dirty="0">
              <a:solidFill>
                <a:srgbClr val="898989"/>
              </a:solidFill>
              <a:cs typeface="Arial"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Imagen 1"/>
          <p:cNvPicPr>
            <a:picLocks noChangeAspect="1" noChangeArrowheads="1"/>
          </p:cNvPicPr>
          <p:nvPr/>
        </p:nvPicPr>
        <p:blipFill>
          <a:blip r:embed="rId2"/>
          <a:srcRect/>
          <a:stretch>
            <a:fillRect/>
          </a:stretch>
        </p:blipFill>
        <p:spPr bwMode="auto">
          <a:xfrm>
            <a:off x="1285875" y="1503363"/>
            <a:ext cx="4346575" cy="4662487"/>
          </a:xfrm>
          <a:prstGeom prst="rect">
            <a:avLst/>
          </a:prstGeom>
          <a:noFill/>
          <a:ln w="9525">
            <a:noFill/>
            <a:miter lim="800000"/>
            <a:headEnd/>
            <a:tailEnd/>
          </a:ln>
        </p:spPr>
      </p:pic>
      <p:sp>
        <p:nvSpPr>
          <p:cNvPr id="2" name="1 Título"/>
          <p:cNvSpPr>
            <a:spLocks noGrp="1"/>
          </p:cNvSpPr>
          <p:nvPr>
            <p:ph type="title"/>
          </p:nvPr>
        </p:nvSpPr>
        <p:spPr>
          <a:xfrm>
            <a:off x="722313" y="138113"/>
            <a:ext cx="7772400" cy="1362075"/>
          </a:xfrm>
        </p:spPr>
        <p:txBody>
          <a:bodyPr/>
          <a:lstStyle/>
          <a:p>
            <a:pPr algn="ctr">
              <a:defRPr/>
            </a:pPr>
            <a:r>
              <a:rPr lang="es-EC" dirty="0" smtClean="0">
                <a:latin typeface="Arial" pitchFamily="34" charset="0"/>
                <a:cs typeface="Arial" pitchFamily="34" charset="0"/>
              </a:rPr>
              <a:t>DIAGRAMAS DE PROCESO DE ENSAMBLAJE  DE MATRICES</a:t>
            </a:r>
            <a:r>
              <a:rPr lang="es-EC" dirty="0" smtClean="0"/>
              <a:t/>
            </a:r>
            <a:br>
              <a:rPr lang="es-EC" dirty="0" smtClean="0"/>
            </a:br>
            <a:endParaRPr lang="es-EC" dirty="0"/>
          </a:p>
        </p:txBody>
      </p:sp>
      <p:sp>
        <p:nvSpPr>
          <p:cNvPr id="3" name="2 Marcador de texto"/>
          <p:cNvSpPr>
            <a:spLocks noGrp="1"/>
          </p:cNvSpPr>
          <p:nvPr>
            <p:ph type="body" idx="1"/>
          </p:nvPr>
        </p:nvSpPr>
        <p:spPr>
          <a:xfrm>
            <a:off x="722313" y="428625"/>
            <a:ext cx="7772400" cy="1500188"/>
          </a:xfrm>
        </p:spPr>
        <p:txBody>
          <a:bodyPr/>
          <a:lstStyle/>
          <a:p>
            <a:pPr algn="just">
              <a:lnSpc>
                <a:spcPct val="150000"/>
              </a:lnSpc>
              <a:spcAft>
                <a:spcPts val="1000"/>
              </a:spcAft>
              <a:buFont typeface="Arial" pitchFamily="34" charset="0"/>
              <a:buChar char="•"/>
              <a:defRPr/>
            </a:pPr>
            <a:r>
              <a:rPr lang="es-EC" sz="1600" b="1" dirty="0" smtClean="0">
                <a:solidFill>
                  <a:schemeClr val="tx1"/>
                </a:solidFill>
                <a:latin typeface="Arial" pitchFamily="34" charset="0"/>
                <a:ea typeface="Times New Roman"/>
                <a:cs typeface="Arial" pitchFamily="34" charset="0"/>
              </a:rPr>
              <a:t>     Diagrama de proceso de ensamblaje de matrices de corte</a:t>
            </a:r>
            <a:endParaRPr lang="es-EC" sz="1400" dirty="0" smtClean="0">
              <a:solidFill>
                <a:schemeClr val="tx1"/>
              </a:solidFill>
              <a:latin typeface="Arial" pitchFamily="34" charset="0"/>
              <a:ea typeface="Times New Roman"/>
              <a:cs typeface="Arial" pitchFamily="34" charset="0"/>
            </a:endParaRPr>
          </a:p>
          <a:p>
            <a:pPr>
              <a:defRPr/>
            </a:pPr>
            <a:endParaRPr lang="es-EC" dirty="0"/>
          </a:p>
        </p:txBody>
      </p:sp>
      <p:sp>
        <p:nvSpPr>
          <p:cNvPr id="66564" name="8 CuadroTexto"/>
          <p:cNvSpPr txBox="1">
            <a:spLocks noChangeArrowheads="1"/>
          </p:cNvSpPr>
          <p:nvPr/>
        </p:nvSpPr>
        <p:spPr bwMode="auto">
          <a:xfrm>
            <a:off x="6858000" y="3568700"/>
            <a:ext cx="1928813" cy="369332"/>
          </a:xfrm>
          <a:prstGeom prst="rect">
            <a:avLst/>
          </a:prstGeom>
          <a:noFill/>
          <a:ln w="9525">
            <a:noFill/>
            <a:miter lim="800000"/>
            <a:headEnd/>
            <a:tailEnd/>
          </a:ln>
        </p:spPr>
        <p:txBody>
          <a:bodyPr>
            <a:spAutoFit/>
          </a:bodyPr>
          <a:lstStyle/>
          <a:p>
            <a:r>
              <a:rPr lang="es-EC" dirty="0">
                <a:hlinkClick r:id="rId3" action="ppaction://hlinkfile"/>
              </a:rPr>
              <a:t>Descripción</a:t>
            </a:r>
            <a:r>
              <a:rPr lang="es-EC" dirty="0"/>
              <a:t> </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Título"/>
          <p:cNvSpPr>
            <a:spLocks noGrp="1"/>
          </p:cNvSpPr>
          <p:nvPr>
            <p:ph type="title"/>
          </p:nvPr>
        </p:nvSpPr>
        <p:spPr>
          <a:xfrm>
            <a:off x="722313" y="495300"/>
            <a:ext cx="7772400" cy="1362075"/>
          </a:xfrm>
        </p:spPr>
        <p:txBody>
          <a:bodyPr/>
          <a:lstStyle/>
          <a:p>
            <a:pPr marL="342900" indent="-342900" algn="ctr">
              <a:lnSpc>
                <a:spcPct val="150000"/>
              </a:lnSpc>
              <a:spcAft>
                <a:spcPts val="1000"/>
              </a:spcAft>
            </a:pPr>
            <a:r>
              <a:rPr lang="es-EC" sz="2800" cap="none" dirty="0" smtClean="0">
                <a:latin typeface="Arial" charset="0"/>
                <a:cs typeface="Times New Roman" pitchFamily="18" charset="0"/>
              </a:rPr>
              <a:t>PROCESO DE FABRICACIÓN DEL ARNÉS</a:t>
            </a:r>
            <a:r>
              <a:rPr lang="es-EC" sz="2800" b="0" cap="none" dirty="0" smtClean="0">
                <a:cs typeface="Times New Roman" pitchFamily="18" charset="0"/>
              </a:rPr>
              <a:t/>
            </a:r>
            <a:br>
              <a:rPr lang="es-EC" sz="2800" b="0" cap="none" dirty="0" smtClean="0">
                <a:cs typeface="Times New Roman" pitchFamily="18" charset="0"/>
              </a:rPr>
            </a:br>
            <a:endParaRPr lang="es-EC" sz="3500" b="0" cap="none" dirty="0" smtClean="0"/>
          </a:p>
        </p:txBody>
      </p:sp>
      <p:sp>
        <p:nvSpPr>
          <p:cNvPr id="3" name="2 Marcador de texto"/>
          <p:cNvSpPr>
            <a:spLocks noGrp="1"/>
          </p:cNvSpPr>
          <p:nvPr>
            <p:ph type="body" idx="1"/>
          </p:nvPr>
        </p:nvSpPr>
        <p:spPr>
          <a:xfrm>
            <a:off x="722313" y="4429132"/>
            <a:ext cx="7772400" cy="2000243"/>
          </a:xfrm>
        </p:spPr>
        <p:txBody>
          <a:bodyPr/>
          <a:lstStyle/>
          <a:p>
            <a:pPr algn="ctr">
              <a:lnSpc>
                <a:spcPct val="150000"/>
              </a:lnSpc>
              <a:spcAft>
                <a:spcPts val="1000"/>
              </a:spcAft>
              <a:defRPr/>
            </a:pPr>
            <a:r>
              <a:rPr lang="es-EC" sz="1600" b="1" dirty="0" smtClean="0">
                <a:solidFill>
                  <a:schemeClr val="tx1"/>
                </a:solidFill>
                <a:latin typeface="Arial"/>
                <a:ea typeface="Times New Roman"/>
                <a:cs typeface="Times New Roman"/>
              </a:rPr>
              <a:t>FABRICACIÓN DE PIEZAS</a:t>
            </a:r>
            <a:endParaRPr lang="es-EC" sz="1400" b="1" dirty="0" smtClean="0">
              <a:solidFill>
                <a:schemeClr val="tx1"/>
              </a:solidFill>
              <a:latin typeface="Arial"/>
              <a:ea typeface="Times New Roman"/>
              <a:cs typeface="Times New Roman"/>
            </a:endParaRPr>
          </a:p>
          <a:p>
            <a:pPr algn="just">
              <a:lnSpc>
                <a:spcPct val="150000"/>
              </a:lnSpc>
              <a:spcAft>
                <a:spcPts val="1000"/>
              </a:spcAft>
              <a:defRPr/>
            </a:pPr>
            <a:r>
              <a:rPr lang="es-EC" sz="1600" b="1" dirty="0" smtClean="0">
                <a:solidFill>
                  <a:schemeClr val="tx1"/>
                </a:solidFill>
                <a:latin typeface="Arial"/>
                <a:ea typeface="Times New Roman"/>
                <a:cs typeface="Times New Roman"/>
              </a:rPr>
              <a:t>Hoja de proceso de fabricación</a:t>
            </a:r>
            <a:endParaRPr lang="es-EC" sz="1400" dirty="0" smtClean="0">
              <a:solidFill>
                <a:schemeClr val="tx1"/>
              </a:solidFill>
              <a:ea typeface="Times New Roman"/>
              <a:cs typeface="Times New Roman"/>
            </a:endParaRPr>
          </a:p>
          <a:p>
            <a:pPr algn="just">
              <a:lnSpc>
                <a:spcPct val="150000"/>
              </a:lnSpc>
              <a:spcAft>
                <a:spcPts val="1000"/>
              </a:spcAft>
              <a:buFont typeface="Arial" pitchFamily="34" charset="0"/>
              <a:buChar char="•"/>
              <a:defRPr/>
            </a:pPr>
            <a:r>
              <a:rPr lang="es-EC" sz="1600" dirty="0" smtClean="0">
                <a:solidFill>
                  <a:schemeClr val="tx1"/>
                </a:solidFill>
                <a:latin typeface="Arial"/>
                <a:ea typeface="Times New Roman"/>
                <a:cs typeface="Times New Roman"/>
              </a:rPr>
              <a:t>     Soporte inferior</a:t>
            </a:r>
            <a:endParaRPr lang="es-EC" sz="1400" dirty="0" smtClean="0">
              <a:solidFill>
                <a:schemeClr val="tx1"/>
              </a:solidFill>
              <a:ea typeface="Times New Roman"/>
              <a:cs typeface="Times New Roman"/>
            </a:endParaRPr>
          </a:p>
          <a:p>
            <a:pPr algn="ctr">
              <a:lnSpc>
                <a:spcPct val="150000"/>
              </a:lnSpc>
              <a:spcAft>
                <a:spcPts val="1000"/>
              </a:spcAft>
              <a:defRPr/>
            </a:pPr>
            <a:r>
              <a:rPr lang="es-EC" sz="1600" b="1" dirty="0" smtClean="0">
                <a:solidFill>
                  <a:schemeClr val="tx1"/>
                </a:solidFill>
                <a:latin typeface="Arial"/>
                <a:ea typeface="Times New Roman"/>
                <a:cs typeface="Times New Roman"/>
                <a:hlinkClick r:id="rId2" action="ppaction://hlinkfile"/>
              </a:rPr>
              <a:t>Hoja de proceso de fabricación soporte inferior </a:t>
            </a:r>
            <a:endParaRPr lang="es-EC" sz="1600" b="1" dirty="0" smtClean="0">
              <a:solidFill>
                <a:schemeClr val="tx1"/>
              </a:solidFill>
              <a:latin typeface="Arial"/>
              <a:ea typeface="Times New Roman"/>
              <a:cs typeface="Times New Roman"/>
            </a:endParaRPr>
          </a:p>
          <a:p>
            <a:pPr algn="just">
              <a:lnSpc>
                <a:spcPct val="150000"/>
              </a:lnSpc>
              <a:spcAft>
                <a:spcPts val="1000"/>
              </a:spcAft>
              <a:defRPr/>
            </a:pPr>
            <a:r>
              <a:rPr lang="es-EC" sz="1600" b="1" dirty="0" smtClean="0">
                <a:solidFill>
                  <a:schemeClr val="tx1"/>
                </a:solidFill>
                <a:latin typeface="Arial"/>
                <a:ea typeface="Times New Roman"/>
                <a:cs typeface="Times New Roman"/>
              </a:rPr>
              <a:t>Hoja de inspección</a:t>
            </a:r>
            <a:endParaRPr lang="es-EC" sz="1600" dirty="0" smtClean="0">
              <a:solidFill>
                <a:schemeClr val="tx1"/>
              </a:solidFill>
              <a:ea typeface="Times New Roman"/>
              <a:cs typeface="Times New Roman"/>
            </a:endParaRPr>
          </a:p>
          <a:p>
            <a:pPr algn="just">
              <a:lnSpc>
                <a:spcPct val="150000"/>
              </a:lnSpc>
              <a:spcAft>
                <a:spcPts val="1000"/>
              </a:spcAft>
              <a:buFont typeface="Arial" pitchFamily="34" charset="0"/>
              <a:buChar char="•"/>
              <a:defRPr/>
            </a:pPr>
            <a:r>
              <a:rPr lang="es-EC" sz="1600" dirty="0" smtClean="0">
                <a:solidFill>
                  <a:schemeClr val="tx1"/>
                </a:solidFill>
                <a:latin typeface="Arial"/>
                <a:ea typeface="Times New Roman"/>
                <a:cs typeface="Times New Roman"/>
              </a:rPr>
              <a:t>     Soporte inferior</a:t>
            </a:r>
            <a:endParaRPr lang="es-EC" sz="1600" dirty="0" smtClean="0">
              <a:solidFill>
                <a:schemeClr val="tx1"/>
              </a:solidFill>
              <a:ea typeface="Times New Roman"/>
              <a:cs typeface="Times New Roman"/>
            </a:endParaRPr>
          </a:p>
          <a:p>
            <a:pPr algn="ctr">
              <a:lnSpc>
                <a:spcPct val="115000"/>
              </a:lnSpc>
              <a:spcAft>
                <a:spcPts val="1000"/>
              </a:spcAft>
              <a:defRPr/>
            </a:pPr>
            <a:r>
              <a:rPr lang="es-EC" sz="1600" b="1" dirty="0" smtClean="0">
                <a:solidFill>
                  <a:schemeClr val="tx1"/>
                </a:solidFill>
                <a:latin typeface="Arial"/>
                <a:ea typeface="Times New Roman"/>
                <a:cs typeface="Times New Roman"/>
                <a:hlinkClick r:id="rId3" action="ppaction://hlinkfile"/>
              </a:rPr>
              <a:t>Hoja de inspección soporte inferior </a:t>
            </a:r>
            <a:endParaRPr lang="es-EC" sz="1600" b="1" dirty="0" smtClean="0">
              <a:solidFill>
                <a:schemeClr val="tx1"/>
              </a:solidFill>
              <a:latin typeface="Arial"/>
              <a:ea typeface="Times New Roman"/>
              <a:cs typeface="Times New Roman"/>
            </a:endParaRPr>
          </a:p>
          <a:p>
            <a:pPr algn="ctr">
              <a:lnSpc>
                <a:spcPct val="115000"/>
              </a:lnSpc>
              <a:spcAft>
                <a:spcPts val="1000"/>
              </a:spcAft>
              <a:defRPr/>
            </a:pPr>
            <a:endParaRPr lang="es-EC" sz="1600" dirty="0" smtClean="0">
              <a:solidFill>
                <a:schemeClr val="tx1"/>
              </a:solidFill>
              <a:ea typeface="Times New Roman"/>
              <a:cs typeface="Times New Roman"/>
            </a:endParaRPr>
          </a:p>
          <a:p>
            <a:pPr algn="ctr">
              <a:lnSpc>
                <a:spcPct val="150000"/>
              </a:lnSpc>
              <a:spcAft>
                <a:spcPts val="1000"/>
              </a:spcAft>
              <a:defRPr/>
            </a:pPr>
            <a:endParaRPr lang="es-EC" sz="1400" dirty="0" smtClean="0">
              <a:solidFill>
                <a:schemeClr val="tx1"/>
              </a:solidFill>
              <a:ea typeface="Times New Roman"/>
              <a:cs typeface="Times New Roman"/>
            </a:endParaRPr>
          </a:p>
          <a:p>
            <a:pPr>
              <a:defRPr/>
            </a:pPr>
            <a:endParaRPr lang="es-EC"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500063"/>
            <a:ext cx="7772400" cy="593725"/>
          </a:xfrm>
        </p:spPr>
        <p:txBody>
          <a:bodyPr/>
          <a:lstStyle/>
          <a:p>
            <a:pPr algn="ctr">
              <a:defRPr/>
            </a:pPr>
            <a:r>
              <a:rPr lang="es-EC" dirty="0" smtClean="0"/>
              <a:t>ENSAMBLAJE DE PIEZAS</a:t>
            </a:r>
            <a:br>
              <a:rPr lang="es-EC" dirty="0" smtClean="0"/>
            </a:br>
            <a:endParaRPr lang="es-EC" dirty="0"/>
          </a:p>
        </p:txBody>
      </p:sp>
      <p:sp>
        <p:nvSpPr>
          <p:cNvPr id="3" name="2 Marcador de texto"/>
          <p:cNvSpPr>
            <a:spLocks noGrp="1"/>
          </p:cNvSpPr>
          <p:nvPr>
            <p:ph type="body" idx="1"/>
          </p:nvPr>
        </p:nvSpPr>
        <p:spPr>
          <a:xfrm>
            <a:off x="722313" y="9358313"/>
            <a:ext cx="7772400" cy="1500187"/>
          </a:xfrm>
        </p:spPr>
        <p:txBody>
          <a:bodyPr/>
          <a:lstStyle/>
          <a:p>
            <a:pPr algn="just">
              <a:spcAft>
                <a:spcPts val="1000"/>
              </a:spcAft>
            </a:pPr>
            <a:r>
              <a:rPr lang="es-EC" sz="1400" b="1" dirty="0" smtClean="0">
                <a:solidFill>
                  <a:schemeClr val="tx1"/>
                </a:solidFill>
                <a:latin typeface="Arial" charset="0"/>
                <a:cs typeface="Times New Roman" pitchFamily="18" charset="0"/>
                <a:hlinkClick r:id="rId2" action="ppaction://hlinkfile"/>
              </a:rPr>
              <a:t>Paso de ensamblaje 1</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Varilla Oval, Bisagra) </a:t>
            </a:r>
          </a:p>
          <a:p>
            <a:pPr>
              <a:spcAft>
                <a:spcPts val="1000"/>
              </a:spcAft>
            </a:pPr>
            <a:r>
              <a:rPr lang="es-EC" sz="1400" b="1" dirty="0" smtClean="0">
                <a:solidFill>
                  <a:schemeClr val="tx1"/>
                </a:solidFill>
                <a:latin typeface="Arial" charset="0"/>
                <a:cs typeface="Times New Roman" pitchFamily="18" charset="0"/>
                <a:hlinkClick r:id="rId3" action="ppaction://hlinkfile"/>
              </a:rPr>
              <a:t>Paso de ensamblaje 2</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Bisagra, Soporte Inferior) </a:t>
            </a:r>
          </a:p>
          <a:p>
            <a:pPr>
              <a:spcAft>
                <a:spcPts val="1000"/>
              </a:spcAft>
            </a:pPr>
            <a:r>
              <a:rPr lang="es-EC" sz="1400" b="1" dirty="0" smtClean="0">
                <a:solidFill>
                  <a:schemeClr val="tx1"/>
                </a:solidFill>
                <a:latin typeface="Arial" charset="0"/>
                <a:cs typeface="Times New Roman" pitchFamily="18" charset="0"/>
                <a:hlinkClick r:id="rId4" action="ppaction://hlinkfile"/>
              </a:rPr>
              <a:t>Paso de ensamblaje 3</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Soporte Inferior, Acople) </a:t>
            </a:r>
          </a:p>
          <a:p>
            <a:pPr algn="just">
              <a:spcAft>
                <a:spcPts val="1000"/>
              </a:spcAft>
            </a:pPr>
            <a:r>
              <a:rPr lang="es-EC" sz="1400" b="1" dirty="0" smtClean="0">
                <a:solidFill>
                  <a:schemeClr val="tx1"/>
                </a:solidFill>
                <a:latin typeface="Arial" charset="0"/>
                <a:cs typeface="Times New Roman" pitchFamily="18" charset="0"/>
                <a:hlinkClick r:id="rId5" action="ppaction://hlinkfile"/>
              </a:rPr>
              <a:t>Paso de ensamblaje 4</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Tubo Bastidor, Tubo Refuerzo) </a:t>
            </a:r>
          </a:p>
          <a:p>
            <a:pPr>
              <a:spcAft>
                <a:spcPts val="1000"/>
              </a:spcAft>
            </a:pPr>
            <a:r>
              <a:rPr lang="es-EC" sz="1400" b="1" dirty="0" smtClean="0">
                <a:solidFill>
                  <a:schemeClr val="tx1"/>
                </a:solidFill>
                <a:latin typeface="Arial" charset="0"/>
                <a:cs typeface="Times New Roman" pitchFamily="18" charset="0"/>
                <a:hlinkClick r:id="rId6" action="ppaction://hlinkfile"/>
              </a:rPr>
              <a:t>Paso de ensamblaje 5</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 Tubo Bastidor, Placa Ensamblaje) </a:t>
            </a:r>
          </a:p>
          <a:p>
            <a:pPr>
              <a:spcAft>
                <a:spcPts val="1000"/>
              </a:spcAft>
            </a:pPr>
            <a:r>
              <a:rPr lang="es-EC" sz="1400" b="1" dirty="0" smtClean="0">
                <a:solidFill>
                  <a:schemeClr val="tx1"/>
                </a:solidFill>
                <a:latin typeface="Arial" charset="0"/>
                <a:cs typeface="Times New Roman" pitchFamily="18" charset="0"/>
                <a:hlinkClick r:id="rId7" action="ppaction://hlinkfile"/>
              </a:rPr>
              <a:t>Paso de ensamblaje 6</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Tubo Bastidor, Soporte Inferior) </a:t>
            </a:r>
            <a:r>
              <a:rPr lang="es-EC" sz="1400" dirty="0" smtClean="0">
                <a:solidFill>
                  <a:srgbClr val="898989"/>
                </a:solidFill>
                <a:latin typeface="Arial" charset="0"/>
                <a:cs typeface="Times New Roman" pitchFamily="18" charset="0"/>
              </a:rPr>
              <a:t>  </a:t>
            </a:r>
          </a:p>
          <a:p>
            <a:pPr>
              <a:spcAft>
                <a:spcPts val="1000"/>
              </a:spcAft>
            </a:pPr>
            <a:r>
              <a:rPr lang="es-EC" sz="1400" b="1" dirty="0" smtClean="0">
                <a:solidFill>
                  <a:schemeClr val="tx1"/>
                </a:solidFill>
                <a:latin typeface="Arial" charset="0"/>
                <a:cs typeface="Times New Roman" pitchFamily="18" charset="0"/>
                <a:hlinkClick r:id="rId8" action="ppaction://hlinkfile"/>
              </a:rPr>
              <a:t>Paso de ensamblaje 7</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Soporte V) </a:t>
            </a:r>
            <a:r>
              <a:rPr lang="es-EC" sz="1400" dirty="0" smtClean="0">
                <a:solidFill>
                  <a:srgbClr val="898989"/>
                </a:solidFill>
                <a:latin typeface="Arial" charset="0"/>
                <a:cs typeface="Times New Roman" pitchFamily="18" charset="0"/>
              </a:rPr>
              <a:t>   </a:t>
            </a:r>
          </a:p>
          <a:p>
            <a:pPr>
              <a:spcAft>
                <a:spcPts val="1000"/>
              </a:spcAft>
            </a:pPr>
            <a:r>
              <a:rPr lang="es-EC" sz="1400" b="1" dirty="0" smtClean="0">
                <a:solidFill>
                  <a:schemeClr val="tx1"/>
                </a:solidFill>
                <a:latin typeface="Arial" charset="0"/>
                <a:cs typeface="Times New Roman" pitchFamily="18" charset="0"/>
                <a:hlinkClick r:id="rId9" action="ppaction://hlinkfile"/>
              </a:rPr>
              <a:t>Paso de ensamblaje 8</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 Soporte V, Soporte Inferior)   </a:t>
            </a:r>
          </a:p>
          <a:p>
            <a:pPr>
              <a:spcAft>
                <a:spcPts val="1000"/>
              </a:spcAft>
            </a:pPr>
            <a:r>
              <a:rPr lang="es-EC" sz="1400" b="1" dirty="0" smtClean="0">
                <a:solidFill>
                  <a:schemeClr val="tx1"/>
                </a:solidFill>
                <a:latin typeface="Arial" charset="0"/>
                <a:cs typeface="Times New Roman" pitchFamily="18" charset="0"/>
                <a:hlinkClick r:id="rId10" action="ppaction://hlinkfile"/>
              </a:rPr>
              <a:t>Paso de ensamblaje 9</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 Soporte Vertical, Soporte Inferior,     </a:t>
            </a:r>
          </a:p>
          <a:p>
            <a:pPr>
              <a:spcAft>
                <a:spcPts val="1000"/>
              </a:spcAft>
            </a:pPr>
            <a:r>
              <a:rPr lang="es-EC" sz="1400" dirty="0" smtClean="0">
                <a:solidFill>
                  <a:schemeClr val="tx1"/>
                </a:solidFill>
                <a:latin typeface="Arial" charset="0"/>
                <a:cs typeface="Times New Roman" pitchFamily="18" charset="0"/>
              </a:rPr>
              <a:t>                                           Tubo Bastidor)   </a:t>
            </a:r>
          </a:p>
          <a:p>
            <a:pPr>
              <a:spcAft>
                <a:spcPts val="1000"/>
              </a:spcAft>
            </a:pPr>
            <a:r>
              <a:rPr lang="es-EC" sz="1400" b="1" dirty="0" smtClean="0">
                <a:solidFill>
                  <a:schemeClr val="tx1"/>
                </a:solidFill>
                <a:latin typeface="Arial" charset="0"/>
                <a:cs typeface="Times New Roman" pitchFamily="18" charset="0"/>
                <a:hlinkClick r:id="rId11" action="ppaction://hlinkfile"/>
              </a:rPr>
              <a:t>Paso de ensamblaje 10</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 Soporte Vertical, Soporte </a:t>
            </a:r>
          </a:p>
          <a:p>
            <a:pPr>
              <a:spcAft>
                <a:spcPts val="1000"/>
              </a:spcAft>
            </a:pPr>
            <a:r>
              <a:rPr lang="es-EC" sz="1400" dirty="0" smtClean="0">
                <a:solidFill>
                  <a:schemeClr val="tx1"/>
                </a:solidFill>
                <a:latin typeface="Arial" charset="0"/>
                <a:cs typeface="Times New Roman" pitchFamily="18" charset="0"/>
              </a:rPr>
              <a:t>                                          Horizontal, Tubo Bastidor)   </a:t>
            </a:r>
          </a:p>
          <a:p>
            <a:pPr>
              <a:spcAft>
                <a:spcPts val="1000"/>
              </a:spcAft>
            </a:pPr>
            <a:r>
              <a:rPr lang="es-EC" sz="1400" b="1" dirty="0" smtClean="0">
                <a:solidFill>
                  <a:schemeClr val="tx1"/>
                </a:solidFill>
                <a:latin typeface="Arial" charset="0"/>
                <a:cs typeface="Times New Roman" pitchFamily="18" charset="0"/>
                <a:hlinkClick r:id="rId12" action="ppaction://hlinkfile"/>
              </a:rPr>
              <a:t>Paso de ensamblaje 11</a:t>
            </a:r>
            <a:r>
              <a:rPr lang="es-EC" sz="1400" b="1" dirty="0" smtClean="0">
                <a:solidFill>
                  <a:schemeClr val="tx1"/>
                </a:solidFill>
                <a:latin typeface="Arial" charset="0"/>
                <a:cs typeface="Times New Roman" pitchFamily="18" charset="0"/>
              </a:rPr>
              <a:t>   </a:t>
            </a:r>
            <a:r>
              <a:rPr lang="es-EC" sz="1400" dirty="0" smtClean="0">
                <a:solidFill>
                  <a:schemeClr val="tx1"/>
                </a:solidFill>
                <a:latin typeface="Arial" charset="0"/>
                <a:cs typeface="Times New Roman" pitchFamily="18" charset="0"/>
              </a:rPr>
              <a:t>(Productos involucrados: Tubo Bastidor, Ojal)                    </a:t>
            </a:r>
            <a:endParaRPr lang="es-EC" sz="1400" dirty="0" smtClean="0">
              <a:solidFill>
                <a:schemeClr val="tx1"/>
              </a:solidFill>
              <a:cs typeface="Times New Roman" pitchFamily="18" charset="0"/>
            </a:endParaRPr>
          </a:p>
          <a:p>
            <a:pPr>
              <a:spcAft>
                <a:spcPts val="1000"/>
              </a:spcAft>
            </a:pPr>
            <a:r>
              <a:rPr lang="es-EC" sz="1600" dirty="0" smtClean="0">
                <a:solidFill>
                  <a:schemeClr val="tx1"/>
                </a:solidFill>
                <a:latin typeface="Arial" charset="0"/>
                <a:cs typeface="Times New Roman" pitchFamily="18" charset="0"/>
              </a:rPr>
              <a:t>                </a:t>
            </a:r>
            <a:endParaRPr lang="es-EC" sz="1600" dirty="0" smtClean="0">
              <a:solidFill>
                <a:schemeClr val="tx1"/>
              </a:solidFill>
              <a:cs typeface="Times New Roman" pitchFamily="18" charset="0"/>
            </a:endParaRPr>
          </a:p>
          <a:p>
            <a:pPr>
              <a:lnSpc>
                <a:spcPct val="115000"/>
              </a:lnSpc>
              <a:spcAft>
                <a:spcPts val="1000"/>
              </a:spcAft>
            </a:pPr>
            <a:endParaRPr lang="es-EC" sz="1400" dirty="0" smtClean="0">
              <a:solidFill>
                <a:schemeClr val="tx1"/>
              </a:solidFill>
              <a:cs typeface="Times New Roman" pitchFamily="18" charset="0"/>
            </a:endParaRPr>
          </a:p>
          <a:p>
            <a:pPr>
              <a:lnSpc>
                <a:spcPct val="115000"/>
              </a:lnSpc>
              <a:spcAft>
                <a:spcPts val="1000"/>
              </a:spcAft>
            </a:pPr>
            <a:r>
              <a:rPr lang="es-EC" sz="1600" dirty="0" smtClean="0">
                <a:solidFill>
                  <a:schemeClr val="tx1"/>
                </a:solidFill>
                <a:latin typeface="Arial" charset="0"/>
                <a:cs typeface="Times New Roman" pitchFamily="18" charset="0"/>
              </a:rPr>
              <a:t>                 </a:t>
            </a:r>
            <a:endParaRPr lang="es-EC" sz="1400" dirty="0" smtClean="0">
              <a:solidFill>
                <a:schemeClr val="tx1"/>
              </a:solidFill>
              <a:cs typeface="Times New Roman" pitchFamily="18" charset="0"/>
            </a:endParaRPr>
          </a:p>
          <a:p>
            <a:pPr>
              <a:lnSpc>
                <a:spcPct val="115000"/>
              </a:lnSpc>
              <a:spcAft>
                <a:spcPts val="1000"/>
              </a:spcAft>
            </a:pPr>
            <a:r>
              <a:rPr lang="es-EC" sz="1600" dirty="0" smtClean="0">
                <a:solidFill>
                  <a:srgbClr val="898989"/>
                </a:solidFill>
                <a:latin typeface="Arial" charset="0"/>
                <a:cs typeface="Times New Roman" pitchFamily="18" charset="0"/>
              </a:rPr>
              <a:t>                </a:t>
            </a:r>
            <a:endParaRPr lang="es-EC" sz="1400" dirty="0" smtClean="0">
              <a:solidFill>
                <a:srgbClr val="898989"/>
              </a:solidFill>
              <a:cs typeface="Times New Roman" pitchFamily="18" charset="0"/>
            </a:endParaRPr>
          </a:p>
          <a:p>
            <a:pPr>
              <a:lnSpc>
                <a:spcPct val="115000"/>
              </a:lnSpc>
              <a:spcAft>
                <a:spcPts val="1000"/>
              </a:spcAft>
            </a:pPr>
            <a:r>
              <a:rPr lang="es-EC" sz="1600" dirty="0" smtClean="0">
                <a:solidFill>
                  <a:srgbClr val="898989"/>
                </a:solidFill>
                <a:latin typeface="Arial" charset="0"/>
                <a:cs typeface="Times New Roman" pitchFamily="18" charset="0"/>
              </a:rPr>
              <a:t>                 </a:t>
            </a:r>
            <a:endParaRPr lang="es-EC" sz="1400" dirty="0" smtClean="0">
              <a:solidFill>
                <a:srgbClr val="898989"/>
              </a:solidFill>
              <a:cs typeface="Times New Roman" pitchFamily="18" charset="0"/>
            </a:endParaRPr>
          </a:p>
          <a:p>
            <a:pPr>
              <a:lnSpc>
                <a:spcPct val="115000"/>
              </a:lnSpc>
              <a:spcAft>
                <a:spcPts val="1000"/>
              </a:spcAft>
            </a:pPr>
            <a:endParaRPr lang="es-EC" sz="1600" dirty="0" smtClean="0">
              <a:solidFill>
                <a:schemeClr val="tx1"/>
              </a:solidFill>
              <a:latin typeface="Arial" charset="0"/>
              <a:cs typeface="Times New Roman" pitchFamily="18" charset="0"/>
            </a:endParaRPr>
          </a:p>
          <a:p>
            <a:pPr>
              <a:lnSpc>
                <a:spcPct val="115000"/>
              </a:lnSpc>
              <a:spcAft>
                <a:spcPts val="1000"/>
              </a:spcAft>
            </a:pPr>
            <a:r>
              <a:rPr lang="es-EC" sz="1600" dirty="0" smtClean="0">
                <a:solidFill>
                  <a:srgbClr val="898989"/>
                </a:solidFill>
                <a:latin typeface="Arial" charset="0"/>
                <a:cs typeface="Times New Roman" pitchFamily="18" charset="0"/>
              </a:rPr>
              <a:t>                   </a:t>
            </a:r>
            <a:endParaRPr lang="es-EC" sz="1600" dirty="0" smtClean="0">
              <a:solidFill>
                <a:srgbClr val="898989"/>
              </a:solidFill>
              <a:cs typeface="Times New Roman" pitchFamily="18" charset="0"/>
            </a:endParaRPr>
          </a:p>
          <a:p>
            <a:pPr algn="just">
              <a:lnSpc>
                <a:spcPct val="150000"/>
              </a:lnSpc>
              <a:spcAft>
                <a:spcPts val="1000"/>
              </a:spcAft>
            </a:pPr>
            <a:r>
              <a:rPr lang="es-EC" sz="1000" dirty="0" smtClean="0">
                <a:solidFill>
                  <a:schemeClr val="tx1"/>
                </a:solidFill>
                <a:latin typeface="Arial" charset="0"/>
                <a:cs typeface="Times New Roman" pitchFamily="18" charset="0"/>
              </a:rPr>
              <a:t>                   </a:t>
            </a:r>
            <a:endParaRPr lang="es-EC" sz="1000" dirty="0" smtClean="0">
              <a:solidFill>
                <a:schemeClr val="tx1"/>
              </a:solidFill>
              <a:cs typeface="Times New Roman" pitchFamily="18" charset="0"/>
            </a:endParaRPr>
          </a:p>
          <a:p>
            <a:pPr>
              <a:lnSpc>
                <a:spcPct val="115000"/>
              </a:lnSpc>
              <a:spcAft>
                <a:spcPts val="1000"/>
              </a:spcAft>
            </a:pPr>
            <a:r>
              <a:rPr lang="es-EC" sz="1600" dirty="0" smtClean="0">
                <a:solidFill>
                  <a:schemeClr val="tx1"/>
                </a:solidFill>
                <a:latin typeface="Arial" charset="0"/>
                <a:cs typeface="Times New Roman" pitchFamily="18" charset="0"/>
              </a:rPr>
              <a:t>               </a:t>
            </a:r>
            <a:endParaRPr lang="es-EC" sz="1400" dirty="0" smtClean="0">
              <a:solidFill>
                <a:schemeClr val="tx1"/>
              </a:solidFill>
              <a:cs typeface="Times New Roman" pitchFamily="18" charset="0"/>
            </a:endParaRPr>
          </a:p>
          <a:p>
            <a:pPr algn="just">
              <a:lnSpc>
                <a:spcPct val="150000"/>
              </a:lnSpc>
              <a:spcAft>
                <a:spcPts val="1000"/>
              </a:spcAft>
            </a:pPr>
            <a:r>
              <a:rPr lang="es-EC" sz="1600" dirty="0" smtClean="0">
                <a:solidFill>
                  <a:schemeClr val="tx1"/>
                </a:solidFill>
                <a:latin typeface="Arial" charset="0"/>
                <a:cs typeface="Times New Roman" pitchFamily="18" charset="0"/>
              </a:rPr>
              <a:t>                   </a:t>
            </a:r>
            <a:endParaRPr lang="es-EC" sz="1400" dirty="0" smtClean="0">
              <a:solidFill>
                <a:schemeClr val="tx1"/>
              </a:solidFill>
              <a:cs typeface="Times New Roman" pitchFamily="18" charset="0"/>
            </a:endParaRPr>
          </a:p>
          <a:p>
            <a:endParaRPr lang="es-EC" dirty="0" smtClean="0">
              <a:solidFill>
                <a:srgbClr val="898989"/>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Título"/>
          <p:cNvSpPr>
            <a:spLocks noGrp="1"/>
          </p:cNvSpPr>
          <p:nvPr>
            <p:ph type="title"/>
          </p:nvPr>
        </p:nvSpPr>
        <p:spPr>
          <a:xfrm>
            <a:off x="684213" y="0"/>
            <a:ext cx="7772400" cy="593725"/>
          </a:xfrm>
        </p:spPr>
        <p:txBody>
          <a:bodyPr/>
          <a:lstStyle/>
          <a:p>
            <a:pPr marL="342900" indent="-342900" algn="ctr">
              <a:lnSpc>
                <a:spcPct val="150000"/>
              </a:lnSpc>
              <a:spcAft>
                <a:spcPts val="1000"/>
              </a:spcAft>
              <a:tabLst>
                <a:tab pos="466725" algn="l"/>
              </a:tabLst>
            </a:pPr>
            <a:r>
              <a:rPr lang="es-EC" sz="2400" cap="none" smtClean="0">
                <a:latin typeface="Arial" charset="0"/>
                <a:cs typeface="Times New Roman" pitchFamily="18" charset="0"/>
              </a:rPr>
              <a:t>PROCESO DE PINTURA ELECTROSTÁTICA</a:t>
            </a:r>
            <a:r>
              <a:rPr lang="es-EC" sz="2800" b="0" cap="none" smtClean="0">
                <a:cs typeface="Times New Roman" pitchFamily="18" charset="0"/>
              </a:rPr>
              <a:t/>
            </a:r>
            <a:br>
              <a:rPr lang="es-EC" sz="2800" b="0" cap="none" smtClean="0">
                <a:cs typeface="Times New Roman" pitchFamily="18" charset="0"/>
              </a:rPr>
            </a:br>
            <a:endParaRPr lang="es-EC" sz="3500" b="0" cap="none" smtClean="0"/>
          </a:p>
        </p:txBody>
      </p:sp>
      <p:pic>
        <p:nvPicPr>
          <p:cNvPr id="76803" name="Imagen 45"/>
          <p:cNvPicPr>
            <a:picLocks noChangeAspect="1" noChangeArrowheads="1"/>
          </p:cNvPicPr>
          <p:nvPr/>
        </p:nvPicPr>
        <p:blipFill>
          <a:blip r:embed="rId2"/>
          <a:srcRect/>
          <a:stretch>
            <a:fillRect/>
          </a:stretch>
        </p:blipFill>
        <p:spPr bwMode="auto">
          <a:xfrm>
            <a:off x="214282" y="692150"/>
            <a:ext cx="8715375" cy="5156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Imagen 46"/>
          <p:cNvPicPr>
            <a:picLocks noChangeAspect="1" noChangeArrowheads="1"/>
          </p:cNvPicPr>
          <p:nvPr/>
        </p:nvPicPr>
        <p:blipFill>
          <a:blip r:embed="rId2"/>
          <a:srcRect/>
          <a:stretch>
            <a:fillRect/>
          </a:stretch>
        </p:blipFill>
        <p:spPr bwMode="auto">
          <a:xfrm>
            <a:off x="155575" y="1143000"/>
            <a:ext cx="8845550" cy="41529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Título"/>
          <p:cNvSpPr>
            <a:spLocks noGrp="1"/>
          </p:cNvSpPr>
          <p:nvPr>
            <p:ph type="title"/>
          </p:nvPr>
        </p:nvSpPr>
        <p:spPr>
          <a:xfrm>
            <a:off x="755650" y="142852"/>
            <a:ext cx="7772400" cy="500063"/>
          </a:xfrm>
        </p:spPr>
        <p:txBody>
          <a:bodyPr/>
          <a:lstStyle/>
          <a:p>
            <a:pPr marL="342900" indent="-342900" algn="ctr"/>
            <a:r>
              <a:rPr lang="es-EC" cap="none" dirty="0" smtClean="0"/>
              <a:t>PROCESO DE PINTURA DEL ARNÉS METÁLICO</a:t>
            </a:r>
            <a:r>
              <a:rPr lang="es-EC" b="0" cap="none" dirty="0" smtClean="0"/>
              <a:t/>
            </a:r>
            <a:br>
              <a:rPr lang="es-EC" b="0" cap="none" dirty="0" smtClean="0"/>
            </a:br>
            <a:endParaRPr lang="es-EC" sz="3500" b="0" cap="none" dirty="0" smtClean="0"/>
          </a:p>
        </p:txBody>
      </p:sp>
      <p:sp>
        <p:nvSpPr>
          <p:cNvPr id="3" name="2 Marcador de texto"/>
          <p:cNvSpPr>
            <a:spLocks noGrp="1"/>
          </p:cNvSpPr>
          <p:nvPr>
            <p:ph type="body" idx="1"/>
          </p:nvPr>
        </p:nvSpPr>
        <p:spPr>
          <a:xfrm>
            <a:off x="722313" y="1928813"/>
            <a:ext cx="7772400" cy="1500187"/>
          </a:xfrm>
        </p:spPr>
        <p:txBody>
          <a:bodyPr/>
          <a:lstStyle/>
          <a:p>
            <a:pPr marL="1600200" lvl="3" indent="-228600">
              <a:lnSpc>
                <a:spcPct val="150000"/>
              </a:lnSpc>
              <a:spcAft>
                <a:spcPts val="1000"/>
              </a:spcAft>
              <a:tabLst>
                <a:tab pos="685800" algn="l"/>
              </a:tabLst>
              <a:defRPr/>
            </a:pPr>
            <a:endParaRPr lang="es-EC" b="1" dirty="0" smtClean="0">
              <a:latin typeface="Arial"/>
              <a:ea typeface="Times New Roman"/>
              <a:cs typeface="Times New Roman"/>
            </a:endParaRPr>
          </a:p>
          <a:p>
            <a:pPr marL="1600200" lvl="3" indent="-228600">
              <a:lnSpc>
                <a:spcPct val="150000"/>
              </a:lnSpc>
              <a:spcAft>
                <a:spcPts val="1000"/>
              </a:spcAft>
              <a:tabLst>
                <a:tab pos="685800" algn="l"/>
              </a:tabLst>
              <a:defRPr/>
            </a:pPr>
            <a:endParaRPr lang="es-EC" b="1" dirty="0" smtClean="0">
              <a:latin typeface="Arial"/>
              <a:ea typeface="Times New Roman"/>
              <a:cs typeface="Times New Roman"/>
            </a:endParaRPr>
          </a:p>
          <a:p>
            <a:pPr marL="1600200" lvl="3" indent="-228600">
              <a:lnSpc>
                <a:spcPct val="150000"/>
              </a:lnSpc>
              <a:spcAft>
                <a:spcPts val="1000"/>
              </a:spcAft>
              <a:tabLst>
                <a:tab pos="685800" algn="l"/>
              </a:tabLst>
              <a:defRPr/>
            </a:pPr>
            <a:endParaRPr lang="en-US" sz="1050" b="1" dirty="0" smtClean="0">
              <a:latin typeface="Arial"/>
              <a:ea typeface="Times New Roman"/>
              <a:cs typeface="Times New Roman"/>
            </a:endParaRPr>
          </a:p>
          <a:p>
            <a:pPr marL="1600200" lvl="3" indent="-228600">
              <a:lnSpc>
                <a:spcPct val="150000"/>
              </a:lnSpc>
              <a:spcAft>
                <a:spcPts val="1000"/>
              </a:spcAft>
              <a:tabLst>
                <a:tab pos="685800" algn="l"/>
              </a:tabLst>
              <a:defRPr/>
            </a:pPr>
            <a:endParaRPr lang="es-EC" sz="1050" dirty="0" smtClean="0">
              <a:ea typeface="Times New Roman"/>
              <a:cs typeface="Times New Roman"/>
            </a:endParaRPr>
          </a:p>
          <a:p>
            <a:pPr marL="0" lvl="3">
              <a:lnSpc>
                <a:spcPct val="150000"/>
              </a:lnSpc>
              <a:spcAft>
                <a:spcPts val="1000"/>
              </a:spcAft>
              <a:defRPr/>
            </a:pPr>
            <a:r>
              <a:rPr lang="es-EC" sz="1600" b="1" dirty="0" smtClean="0">
                <a:solidFill>
                  <a:schemeClr val="tx1"/>
                </a:solidFill>
                <a:latin typeface="Arial"/>
                <a:ea typeface="Times New Roman"/>
                <a:cs typeface="Times New Roman"/>
              </a:rPr>
              <a:t>PREPARACIÓN PREVIA A LA PINTURA</a:t>
            </a:r>
          </a:p>
          <a:p>
            <a:pPr marL="0" lvl="3">
              <a:lnSpc>
                <a:spcPct val="150000"/>
              </a:lnSpc>
              <a:spcAft>
                <a:spcPts val="1000"/>
              </a:spcAft>
              <a:defRPr/>
            </a:pPr>
            <a:r>
              <a:rPr lang="es-EC" sz="1600" dirty="0" smtClean="0">
                <a:solidFill>
                  <a:schemeClr val="tx1"/>
                </a:solidFill>
                <a:latin typeface="Arial"/>
                <a:ea typeface="Times New Roman"/>
                <a:cs typeface="Times New Roman"/>
              </a:rPr>
              <a:t>Diagrama de proceso de lavado y anodizado químico</a:t>
            </a:r>
            <a:endParaRPr lang="es-EC" sz="1400" dirty="0" smtClean="0">
              <a:solidFill>
                <a:schemeClr val="tx1"/>
              </a:solidFill>
              <a:ea typeface="Times New Roman"/>
              <a:cs typeface="Times New Roman"/>
            </a:endParaRPr>
          </a:p>
          <a:p>
            <a:pPr>
              <a:lnSpc>
                <a:spcPct val="150000"/>
              </a:lnSpc>
              <a:spcAft>
                <a:spcPts val="1000"/>
              </a:spcAft>
              <a:defRPr/>
            </a:pPr>
            <a:r>
              <a:rPr lang="es-EC" sz="1600" b="1" dirty="0" smtClean="0">
                <a:solidFill>
                  <a:schemeClr val="tx1"/>
                </a:solidFill>
                <a:latin typeface="Arial"/>
                <a:ea typeface="Times New Roman"/>
                <a:cs typeface="Times New Roman"/>
              </a:rPr>
              <a:t>Producto químico: </a:t>
            </a:r>
            <a:r>
              <a:rPr lang="es-EC" sz="1600" dirty="0" smtClean="0">
                <a:solidFill>
                  <a:schemeClr val="tx1"/>
                </a:solidFill>
                <a:latin typeface="Arial"/>
                <a:ea typeface="Times New Roman"/>
                <a:cs typeface="Times New Roman"/>
              </a:rPr>
              <a:t>LABQUIM-FOSFAZINC</a:t>
            </a:r>
          </a:p>
          <a:p>
            <a:pPr algn="ctr">
              <a:lnSpc>
                <a:spcPct val="150000"/>
              </a:lnSpc>
              <a:spcAft>
                <a:spcPts val="1000"/>
              </a:spcAft>
              <a:defRPr/>
            </a:pPr>
            <a:r>
              <a:rPr lang="es-ES" sz="1600" b="1" dirty="0" smtClean="0">
                <a:solidFill>
                  <a:schemeClr val="tx1"/>
                </a:solidFill>
                <a:latin typeface="Arial"/>
                <a:ea typeface="Times New Roman"/>
              </a:rPr>
              <a:t>Proceso de lavado y </a:t>
            </a:r>
            <a:r>
              <a:rPr lang="es-EC" sz="1600" b="1" dirty="0" smtClean="0">
                <a:solidFill>
                  <a:schemeClr val="tx1"/>
                </a:solidFill>
                <a:latin typeface="Arial"/>
                <a:ea typeface="Times New Roman"/>
              </a:rPr>
              <a:t>anodizado</a:t>
            </a:r>
            <a:r>
              <a:rPr lang="es-ES" sz="1600" b="1" dirty="0" smtClean="0">
                <a:solidFill>
                  <a:schemeClr val="tx1"/>
                </a:solidFill>
                <a:latin typeface="Arial"/>
                <a:ea typeface="Times New Roman"/>
              </a:rPr>
              <a:t> químico</a:t>
            </a:r>
            <a:r>
              <a:rPr lang="es-EC" sz="1600" dirty="0" smtClean="0">
                <a:solidFill>
                  <a:schemeClr val="tx1"/>
                </a:solidFill>
                <a:latin typeface="Arial"/>
                <a:ea typeface="Times New Roman"/>
                <a:cs typeface="Times New Roman"/>
              </a:rPr>
              <a:t>                   </a:t>
            </a:r>
            <a:endParaRPr lang="es-EC" sz="1400" dirty="0" smtClean="0">
              <a:solidFill>
                <a:schemeClr val="tx1"/>
              </a:solidFill>
              <a:ea typeface="Times New Roman"/>
              <a:cs typeface="Times New Roman"/>
            </a:endParaRPr>
          </a:p>
          <a:p>
            <a:pPr>
              <a:defRPr/>
            </a:pPr>
            <a:endParaRPr lang="es-EC" dirty="0"/>
          </a:p>
        </p:txBody>
      </p:sp>
      <p:pic>
        <p:nvPicPr>
          <p:cNvPr id="78851" name="Imagen 47"/>
          <p:cNvPicPr>
            <a:picLocks noChangeAspect="1" noChangeArrowheads="1"/>
          </p:cNvPicPr>
          <p:nvPr/>
        </p:nvPicPr>
        <p:blipFill>
          <a:blip r:embed="rId2"/>
          <a:srcRect/>
          <a:stretch>
            <a:fillRect/>
          </a:stretch>
        </p:blipFill>
        <p:spPr bwMode="auto">
          <a:xfrm>
            <a:off x="1908175" y="2997200"/>
            <a:ext cx="5502275" cy="29305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1071563"/>
            <a:ext cx="7772400" cy="1500187"/>
          </a:xfrm>
        </p:spPr>
        <p:txBody>
          <a:bodyPr/>
          <a:lstStyle/>
          <a:p>
            <a:pPr marL="0" lvl="3">
              <a:lnSpc>
                <a:spcPct val="150000"/>
              </a:lnSpc>
              <a:spcAft>
                <a:spcPts val="1000"/>
              </a:spcAft>
              <a:defRPr/>
            </a:pPr>
            <a:r>
              <a:rPr lang="es-EC" sz="1600" b="1" dirty="0" smtClean="0">
                <a:solidFill>
                  <a:schemeClr val="tx1"/>
                </a:solidFill>
                <a:latin typeface="Arial"/>
                <a:ea typeface="Times New Roman"/>
                <a:cs typeface="Times New Roman"/>
              </a:rPr>
              <a:t>PROCESO DE PINTURA</a:t>
            </a:r>
          </a:p>
          <a:p>
            <a:pPr marL="0" lvl="3">
              <a:lnSpc>
                <a:spcPct val="150000"/>
              </a:lnSpc>
              <a:spcAft>
                <a:spcPts val="1000"/>
              </a:spcAft>
              <a:defRPr/>
            </a:pPr>
            <a:r>
              <a:rPr lang="es-EC" sz="1600" dirty="0" smtClean="0">
                <a:solidFill>
                  <a:schemeClr val="tx1"/>
                </a:solidFill>
                <a:latin typeface="Arial"/>
                <a:ea typeface="Times New Roman"/>
                <a:cs typeface="Times New Roman"/>
              </a:rPr>
              <a:t>Diagrama de proceso de pintura</a:t>
            </a:r>
            <a:endParaRPr lang="es-EC" sz="1400" dirty="0" smtClean="0">
              <a:solidFill>
                <a:schemeClr val="tx1"/>
              </a:solidFill>
              <a:ea typeface="Times New Roman"/>
              <a:cs typeface="Times New Roman"/>
            </a:endParaRPr>
          </a:p>
          <a:p>
            <a:pPr>
              <a:lnSpc>
                <a:spcPct val="150000"/>
              </a:lnSpc>
              <a:spcAft>
                <a:spcPts val="1000"/>
              </a:spcAft>
              <a:defRPr/>
            </a:pPr>
            <a:r>
              <a:rPr lang="es-EC" sz="1600" b="1" dirty="0" smtClean="0">
                <a:solidFill>
                  <a:schemeClr val="tx1"/>
                </a:solidFill>
                <a:latin typeface="Arial"/>
                <a:ea typeface="Times New Roman"/>
                <a:cs typeface="Times New Roman"/>
              </a:rPr>
              <a:t>Pintura: </a:t>
            </a:r>
            <a:r>
              <a:rPr lang="es-EC" sz="1600" dirty="0" smtClean="0">
                <a:solidFill>
                  <a:schemeClr val="tx1"/>
                </a:solidFill>
                <a:latin typeface="Arial"/>
                <a:ea typeface="Times New Roman"/>
                <a:cs typeface="Times New Roman"/>
              </a:rPr>
              <a:t>Pintura  poliéster color verde militar</a:t>
            </a:r>
          </a:p>
          <a:p>
            <a:pPr algn="ctr">
              <a:lnSpc>
                <a:spcPct val="150000"/>
              </a:lnSpc>
              <a:spcAft>
                <a:spcPts val="1000"/>
              </a:spcAft>
              <a:defRPr/>
            </a:pPr>
            <a:r>
              <a:rPr lang="pt-BR" sz="1400" b="1" dirty="0" err="1" smtClean="0">
                <a:solidFill>
                  <a:schemeClr val="tx1"/>
                </a:solidFill>
                <a:latin typeface="Arial"/>
                <a:ea typeface="Times New Roman"/>
              </a:rPr>
              <a:t>Proceso</a:t>
            </a:r>
            <a:r>
              <a:rPr lang="pt-BR" sz="1400" b="1" dirty="0" smtClean="0">
                <a:solidFill>
                  <a:schemeClr val="tx1"/>
                </a:solidFill>
                <a:latin typeface="Arial"/>
                <a:ea typeface="Times New Roman"/>
              </a:rPr>
              <a:t> de pintura</a:t>
            </a:r>
            <a:endParaRPr lang="es-EC" sz="1400" dirty="0" smtClean="0">
              <a:solidFill>
                <a:schemeClr val="tx1"/>
              </a:solidFill>
              <a:ea typeface="Times New Roman"/>
              <a:cs typeface="Times New Roman"/>
            </a:endParaRPr>
          </a:p>
          <a:p>
            <a:pPr>
              <a:defRPr/>
            </a:pPr>
            <a:endParaRPr lang="es-EC" dirty="0"/>
          </a:p>
        </p:txBody>
      </p:sp>
      <p:pic>
        <p:nvPicPr>
          <p:cNvPr id="79874" name="Imagen 49"/>
          <p:cNvPicPr>
            <a:picLocks noChangeAspect="1" noChangeArrowheads="1"/>
          </p:cNvPicPr>
          <p:nvPr/>
        </p:nvPicPr>
        <p:blipFill>
          <a:blip r:embed="rId2"/>
          <a:srcRect/>
          <a:stretch>
            <a:fillRect/>
          </a:stretch>
        </p:blipFill>
        <p:spPr bwMode="auto">
          <a:xfrm>
            <a:off x="2214563" y="1643063"/>
            <a:ext cx="5313362" cy="42878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 Título"/>
          <p:cNvSpPr>
            <a:spLocks noGrp="1"/>
          </p:cNvSpPr>
          <p:nvPr>
            <p:ph type="title"/>
          </p:nvPr>
        </p:nvSpPr>
        <p:spPr>
          <a:xfrm>
            <a:off x="157163" y="500063"/>
            <a:ext cx="7772400" cy="1362075"/>
          </a:xfrm>
        </p:spPr>
        <p:txBody>
          <a:bodyPr/>
          <a:lstStyle/>
          <a:p>
            <a:pPr marL="342900" indent="-342900" algn="ctr">
              <a:lnSpc>
                <a:spcPct val="150000"/>
              </a:lnSpc>
              <a:spcAft>
                <a:spcPts val="1000"/>
              </a:spcAft>
              <a:tabLst>
                <a:tab pos="685800" algn="l"/>
              </a:tabLst>
            </a:pPr>
            <a:r>
              <a:rPr lang="es-EC" sz="2800" cap="none" smtClean="0">
                <a:latin typeface="Arial" charset="0"/>
                <a:cs typeface="Times New Roman" pitchFamily="18" charset="0"/>
              </a:rPr>
              <a:t>Proceso de acabado final y embalaje</a:t>
            </a:r>
            <a:r>
              <a:rPr lang="es-EC" b="0" cap="none" smtClean="0">
                <a:cs typeface="Times New Roman" pitchFamily="18" charset="0"/>
              </a:rPr>
              <a:t/>
            </a:r>
            <a:br>
              <a:rPr lang="es-EC" b="0" cap="none" smtClean="0">
                <a:cs typeface="Times New Roman" pitchFamily="18" charset="0"/>
              </a:rPr>
            </a:br>
            <a:endParaRPr lang="es-EC" sz="3500" b="0" cap="none" smtClean="0"/>
          </a:p>
        </p:txBody>
      </p:sp>
      <p:sp>
        <p:nvSpPr>
          <p:cNvPr id="3" name="2 Marcador de texto"/>
          <p:cNvSpPr>
            <a:spLocks noGrp="1"/>
          </p:cNvSpPr>
          <p:nvPr>
            <p:ph type="body" idx="1"/>
          </p:nvPr>
        </p:nvSpPr>
        <p:spPr>
          <a:xfrm>
            <a:off x="722313" y="2928938"/>
            <a:ext cx="7772400" cy="1500187"/>
          </a:xfrm>
        </p:spPr>
        <p:txBody>
          <a:bodyPr/>
          <a:lstStyle/>
          <a:p>
            <a:pPr>
              <a:lnSpc>
                <a:spcPct val="150000"/>
              </a:lnSpc>
              <a:spcAft>
                <a:spcPts val="1000"/>
              </a:spcAft>
              <a:defRPr/>
            </a:pPr>
            <a:r>
              <a:rPr lang="es-EC" sz="1600" dirty="0" smtClean="0">
                <a:solidFill>
                  <a:schemeClr val="tx1"/>
                </a:solidFill>
                <a:latin typeface="Arial"/>
                <a:ea typeface="Times New Roman"/>
                <a:cs typeface="Times New Roman"/>
              </a:rPr>
              <a:t>Diagrama de proceso de acabado final y embalaje</a:t>
            </a:r>
            <a:endParaRPr lang="es-EC" sz="1400" dirty="0" smtClean="0">
              <a:solidFill>
                <a:schemeClr val="tx1"/>
              </a:solidFill>
              <a:ea typeface="Times New Roman"/>
              <a:cs typeface="Times New Roman"/>
            </a:endParaRPr>
          </a:p>
          <a:p>
            <a:pPr>
              <a:lnSpc>
                <a:spcPct val="150000"/>
              </a:lnSpc>
              <a:spcAft>
                <a:spcPts val="1000"/>
              </a:spcAft>
              <a:defRPr/>
            </a:pPr>
            <a:r>
              <a:rPr lang="es-EC" sz="1600" b="1" dirty="0" smtClean="0">
                <a:solidFill>
                  <a:schemeClr val="tx1"/>
                </a:solidFill>
                <a:latin typeface="Arial"/>
                <a:ea typeface="Times New Roman"/>
                <a:cs typeface="Times New Roman"/>
              </a:rPr>
              <a:t>Productos plásticos: </a:t>
            </a:r>
            <a:r>
              <a:rPr lang="es-EC" sz="1600" dirty="0" smtClean="0">
                <a:solidFill>
                  <a:schemeClr val="tx1"/>
                </a:solidFill>
                <a:latin typeface="Arial"/>
                <a:ea typeface="Times New Roman"/>
                <a:cs typeface="Times New Roman"/>
              </a:rPr>
              <a:t>Regatones y rodelas</a:t>
            </a:r>
          </a:p>
          <a:p>
            <a:pPr algn="ctr">
              <a:lnSpc>
                <a:spcPct val="150000"/>
              </a:lnSpc>
              <a:spcAft>
                <a:spcPts val="1000"/>
              </a:spcAft>
              <a:defRPr/>
            </a:pPr>
            <a:r>
              <a:rPr lang="pt-BR" sz="1400" b="1" dirty="0" smtClean="0">
                <a:solidFill>
                  <a:schemeClr val="tx1"/>
                </a:solidFill>
                <a:latin typeface="Arial"/>
                <a:ea typeface="Times New Roman"/>
                <a:hlinkClick r:id="rId2" action="ppaction://hlinkfile"/>
              </a:rPr>
              <a:t>Acabado final y </a:t>
            </a:r>
            <a:r>
              <a:rPr lang="pt-BR" sz="1400" b="1" dirty="0" err="1" smtClean="0">
                <a:solidFill>
                  <a:schemeClr val="tx1"/>
                </a:solidFill>
                <a:latin typeface="Arial"/>
                <a:ea typeface="Times New Roman"/>
                <a:hlinkClick r:id="rId2" action="ppaction://hlinkfile"/>
              </a:rPr>
              <a:t>embalaje</a:t>
            </a:r>
            <a:r>
              <a:rPr lang="pt-BR" sz="1400" b="1" dirty="0" smtClean="0">
                <a:solidFill>
                  <a:schemeClr val="tx1"/>
                </a:solidFill>
                <a:latin typeface="Arial"/>
                <a:ea typeface="Times New Roman"/>
                <a:hlinkClick r:id="rId2" action="ppaction://hlinkfile"/>
              </a:rPr>
              <a:t> </a:t>
            </a:r>
            <a:endParaRPr lang="pt-BR" sz="1400" b="1" dirty="0" smtClean="0">
              <a:solidFill>
                <a:schemeClr val="tx1"/>
              </a:solidFill>
              <a:latin typeface="Arial"/>
              <a:ea typeface="Times New Roman"/>
            </a:endParaRPr>
          </a:p>
          <a:p>
            <a:pPr algn="ctr">
              <a:lnSpc>
                <a:spcPct val="150000"/>
              </a:lnSpc>
              <a:spcAft>
                <a:spcPts val="1000"/>
              </a:spcAft>
              <a:defRPr/>
            </a:pPr>
            <a:r>
              <a:rPr lang="es-ES" sz="1400" b="1" dirty="0" smtClean="0">
                <a:solidFill>
                  <a:schemeClr val="tx1"/>
                </a:solidFill>
                <a:latin typeface="Arial"/>
                <a:ea typeface="Times New Roman"/>
                <a:hlinkClick r:id="rId3" action="ppaction://hlinkfile"/>
              </a:rPr>
              <a:t>Producto terminado</a:t>
            </a:r>
            <a:r>
              <a:rPr lang="es-ES" sz="1400" b="1" dirty="0" smtClean="0">
                <a:solidFill>
                  <a:schemeClr val="tx1"/>
                </a:solidFill>
                <a:latin typeface="Arial"/>
                <a:ea typeface="Times New Roman"/>
              </a:rPr>
              <a:t> </a:t>
            </a:r>
            <a:endParaRPr lang="es-EC" sz="1400" dirty="0" smtClean="0">
              <a:solidFill>
                <a:schemeClr val="tx1"/>
              </a:solidFill>
              <a:ea typeface="Times New Roman"/>
              <a:cs typeface="Times New Roman"/>
            </a:endParaRPr>
          </a:p>
          <a:p>
            <a:pPr>
              <a:defRPr/>
            </a:pPr>
            <a:endParaRPr lang="es-EC"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500063"/>
            <a:ext cx="7772400" cy="522287"/>
          </a:xfrm>
        </p:spPr>
        <p:txBody>
          <a:bodyPr/>
          <a:lstStyle/>
          <a:p>
            <a:pPr algn="ctr">
              <a:defRPr/>
            </a:pPr>
            <a:r>
              <a:rPr lang="es-ES" dirty="0" smtClean="0"/>
              <a:t>ANÁLISIS DE RESULTADOS</a:t>
            </a:r>
            <a:r>
              <a:rPr lang="es-EC" dirty="0" smtClean="0"/>
              <a:t/>
            </a:r>
            <a:br>
              <a:rPr lang="es-EC" dirty="0" smtClean="0"/>
            </a:br>
            <a:endParaRPr lang="es-EC" dirty="0"/>
          </a:p>
        </p:txBody>
      </p:sp>
      <p:sp>
        <p:nvSpPr>
          <p:cNvPr id="3" name="2 Marcador de texto"/>
          <p:cNvSpPr>
            <a:spLocks noGrp="1"/>
          </p:cNvSpPr>
          <p:nvPr>
            <p:ph type="body" idx="1"/>
          </p:nvPr>
        </p:nvSpPr>
        <p:spPr>
          <a:xfrm>
            <a:off x="722313" y="4857750"/>
            <a:ext cx="7772400" cy="1500188"/>
          </a:xfrm>
        </p:spPr>
        <p:txBody>
          <a:bodyPr/>
          <a:lstStyle/>
          <a:p>
            <a:pPr algn="just">
              <a:lnSpc>
                <a:spcPct val="150000"/>
              </a:lnSpc>
              <a:spcAft>
                <a:spcPts val="0"/>
              </a:spcAft>
              <a:defRPr/>
            </a:pPr>
            <a:r>
              <a:rPr lang="es-EC" sz="1800" b="1" dirty="0" smtClean="0">
                <a:solidFill>
                  <a:schemeClr val="tx1"/>
                </a:solidFill>
                <a:latin typeface="Arial"/>
                <a:ea typeface="Times New Roman"/>
              </a:rPr>
              <a:t>PROCESO DE FABRICACIÓN DE MATRICES</a:t>
            </a:r>
            <a:endParaRPr lang="es-EC" sz="1600" dirty="0" smtClean="0">
              <a:solidFill>
                <a:schemeClr val="tx1"/>
              </a:solidFill>
              <a:latin typeface="Times New Roman"/>
              <a:ea typeface="Times New Roman"/>
            </a:endParaRPr>
          </a:p>
          <a:p>
            <a:pPr algn="just">
              <a:lnSpc>
                <a:spcPct val="150000"/>
              </a:lnSpc>
              <a:spcAft>
                <a:spcPts val="0"/>
              </a:spcAft>
              <a:defRPr/>
            </a:pPr>
            <a:r>
              <a:rPr lang="es-EC" sz="1600" b="1" dirty="0" smtClean="0">
                <a:solidFill>
                  <a:schemeClr val="tx1"/>
                </a:solidFill>
                <a:latin typeface="Arial"/>
                <a:ea typeface="Times New Roman"/>
              </a:rPr>
              <a:t>TOLERANCIAS GEOMÉTRICAS Y DIMENSIONALES</a:t>
            </a:r>
          </a:p>
          <a:p>
            <a:pPr algn="just">
              <a:lnSpc>
                <a:spcPct val="150000"/>
              </a:lnSpc>
              <a:spcAft>
                <a:spcPts val="0"/>
              </a:spcAft>
              <a:defRPr/>
            </a:pPr>
            <a:r>
              <a:rPr lang="es-EC" sz="1600" dirty="0" smtClean="0">
                <a:solidFill>
                  <a:schemeClr val="tx1"/>
                </a:solidFill>
                <a:latin typeface="Arial"/>
                <a:ea typeface="Times New Roman"/>
              </a:rPr>
              <a:t>Para la verificación de las tolerancias geométricas y dimensionales se realiza un control estadístico en las medidas de construcción de las matrices.</a:t>
            </a:r>
            <a:endParaRPr lang="es-EC" sz="1600" dirty="0" smtClean="0">
              <a:solidFill>
                <a:schemeClr val="tx1"/>
              </a:solidFill>
              <a:latin typeface="Times New Roman"/>
              <a:ea typeface="Times New Roman"/>
            </a:endParaRPr>
          </a:p>
          <a:p>
            <a:pPr algn="just">
              <a:lnSpc>
                <a:spcPct val="150000"/>
              </a:lnSpc>
              <a:spcAft>
                <a:spcPts val="0"/>
              </a:spcAft>
              <a:defRPr/>
            </a:pPr>
            <a:r>
              <a:rPr lang="es-EC" sz="1600" dirty="0" smtClean="0">
                <a:solidFill>
                  <a:schemeClr val="tx1"/>
                </a:solidFill>
                <a:latin typeface="Arial"/>
                <a:ea typeface="Times New Roman"/>
              </a:rPr>
              <a:t>Dicho estudio está basado en determinar si las piezas cumplen con la especificación de tolerancia geométrica y dimensional indicada en los planos de construcción.</a:t>
            </a:r>
          </a:p>
          <a:p>
            <a:pPr algn="just">
              <a:lnSpc>
                <a:spcPct val="150000"/>
              </a:lnSpc>
              <a:spcAft>
                <a:spcPts val="0"/>
              </a:spcAft>
              <a:defRPr/>
            </a:pPr>
            <a:r>
              <a:rPr lang="es-EC" sz="1600" dirty="0" smtClean="0">
                <a:solidFill>
                  <a:schemeClr val="tx1"/>
                </a:solidFill>
                <a:latin typeface="Arial"/>
                <a:ea typeface="Times New Roman"/>
              </a:rPr>
              <a:t>El proceso es capaz de cumplir con la especificación cuando la tolerancia (rango de especificación) es mayor que la variación normal del proceso.</a:t>
            </a:r>
          </a:p>
          <a:p>
            <a:pPr algn="just">
              <a:lnSpc>
                <a:spcPct val="150000"/>
              </a:lnSpc>
              <a:spcAft>
                <a:spcPts val="0"/>
              </a:spcAft>
              <a:defRPr/>
            </a:pPr>
            <a:r>
              <a:rPr lang="es-EC" sz="1600" dirty="0" smtClean="0">
                <a:solidFill>
                  <a:schemeClr val="tx1"/>
                </a:solidFill>
                <a:latin typeface="Arial"/>
                <a:ea typeface="Times New Roman"/>
              </a:rPr>
              <a:t>Si </a:t>
            </a:r>
            <a:r>
              <a:rPr lang="es-EC" sz="1600" dirty="0" err="1" smtClean="0">
                <a:solidFill>
                  <a:schemeClr val="tx1"/>
                </a:solidFill>
                <a:latin typeface="Arial"/>
                <a:ea typeface="Times New Roman"/>
              </a:rPr>
              <a:t>Cp</a:t>
            </a:r>
            <a:r>
              <a:rPr lang="es-EC" sz="1600" dirty="0" smtClean="0">
                <a:solidFill>
                  <a:schemeClr val="tx1"/>
                </a:solidFill>
                <a:latin typeface="Arial"/>
                <a:ea typeface="Times New Roman"/>
              </a:rPr>
              <a:t> &gt; 1.33 el proceso es capaz de cumplir con la especificación.</a:t>
            </a:r>
            <a:endParaRPr lang="es-EC" sz="1600" dirty="0" smtClean="0">
              <a:solidFill>
                <a:schemeClr val="tx1"/>
              </a:solidFill>
              <a:latin typeface="Times New Roman"/>
              <a:ea typeface="Times New Roman"/>
            </a:endParaRPr>
          </a:p>
          <a:p>
            <a:pPr algn="just">
              <a:lnSpc>
                <a:spcPct val="150000"/>
              </a:lnSpc>
              <a:spcAft>
                <a:spcPts val="0"/>
              </a:spcAft>
              <a:defRPr/>
            </a:pPr>
            <a:endParaRPr lang="es-EC" sz="1600" dirty="0" smtClean="0">
              <a:solidFill>
                <a:schemeClr val="tx1"/>
              </a:solidFill>
              <a:latin typeface="Times New Roman"/>
              <a:ea typeface="Times New Roman"/>
            </a:endParaRPr>
          </a:p>
          <a:p>
            <a:pPr algn="just">
              <a:lnSpc>
                <a:spcPct val="150000"/>
              </a:lnSpc>
              <a:spcAft>
                <a:spcPts val="0"/>
              </a:spcAft>
              <a:defRPr/>
            </a:pPr>
            <a:endParaRPr lang="es-EC" sz="1600" dirty="0" smtClean="0">
              <a:solidFill>
                <a:schemeClr val="tx1"/>
              </a:solidFill>
              <a:latin typeface="Times New Roman"/>
              <a:ea typeface="Times New Roman"/>
            </a:endParaRPr>
          </a:p>
          <a:p>
            <a:pPr algn="just">
              <a:lnSpc>
                <a:spcPct val="150000"/>
              </a:lnSpc>
              <a:spcAft>
                <a:spcPts val="0"/>
              </a:spcAft>
              <a:defRPr/>
            </a:pPr>
            <a:endParaRPr lang="es-EC" sz="1600" dirty="0" smtClean="0">
              <a:solidFill>
                <a:schemeClr val="tx1"/>
              </a:solidFill>
              <a:latin typeface="Times New Roman"/>
              <a:ea typeface="Times New Roman"/>
            </a:endParaRPr>
          </a:p>
          <a:p>
            <a:pPr>
              <a:defRPr/>
            </a:pPr>
            <a:endParaRPr lang="es-EC"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71538" y="214290"/>
            <a:ext cx="8072462" cy="950913"/>
          </a:xfrm>
        </p:spPr>
        <p:txBody>
          <a:bodyPr/>
          <a:lstStyle/>
          <a:p>
            <a:pPr marL="342900" indent="-342900" algn="just">
              <a:lnSpc>
                <a:spcPct val="150000"/>
              </a:lnSpc>
              <a:buFont typeface="Calibri" pitchFamily="34" charset="0"/>
              <a:buAutoNum type="alphaLcParenR"/>
              <a:tabLst>
                <a:tab pos="457200" algn="l"/>
              </a:tabLst>
            </a:pPr>
            <a:r>
              <a:rPr lang="es-EC" sz="1800" b="1" dirty="0" smtClean="0">
                <a:solidFill>
                  <a:schemeClr val="tx1"/>
                </a:solidFill>
                <a:latin typeface="Arial" charset="0"/>
                <a:cs typeface="Times New Roman" pitchFamily="18" charset="0"/>
              </a:rPr>
              <a:t>Tolerancia geométrica en pieza cilíndrica</a:t>
            </a:r>
            <a:endParaRPr lang="es-EC" sz="1800" dirty="0" smtClean="0">
              <a:solidFill>
                <a:schemeClr val="tx1"/>
              </a:solidFill>
              <a:latin typeface="Times New Roman" pitchFamily="18" charset="0"/>
              <a:cs typeface="Times New Roman" pitchFamily="18" charset="0"/>
            </a:endParaRPr>
          </a:p>
          <a:p>
            <a:pPr marL="342900" indent="-342900" algn="ctr">
              <a:lnSpc>
                <a:spcPct val="150000"/>
              </a:lnSpc>
              <a:tabLst>
                <a:tab pos="457200" algn="l"/>
              </a:tabLst>
            </a:pPr>
            <a:r>
              <a:rPr lang="es-EC" sz="1800" b="1" dirty="0" smtClean="0">
                <a:solidFill>
                  <a:schemeClr val="tx1"/>
                </a:solidFill>
                <a:latin typeface="Arial" charset="0"/>
                <a:cs typeface="Times New Roman" pitchFamily="18" charset="0"/>
              </a:rPr>
              <a:t>                                   </a:t>
            </a:r>
            <a:r>
              <a:rPr lang="es-EC" sz="1800" b="1" dirty="0" err="1" smtClean="0">
                <a:solidFill>
                  <a:schemeClr val="tx1"/>
                </a:solidFill>
                <a:latin typeface="Arial" charset="0"/>
                <a:cs typeface="Times New Roman" pitchFamily="18" charset="0"/>
              </a:rPr>
              <a:t>Cp</a:t>
            </a:r>
            <a:r>
              <a:rPr lang="es-EC" sz="1800" b="1" dirty="0" smtClean="0">
                <a:solidFill>
                  <a:schemeClr val="tx1"/>
                </a:solidFill>
                <a:latin typeface="Arial" charset="0"/>
                <a:cs typeface="Times New Roman" pitchFamily="18" charset="0"/>
              </a:rPr>
              <a:t> de tolerancia geométrica en pieza cilíndrica</a:t>
            </a:r>
            <a:endParaRPr lang="es-EC" sz="1800" dirty="0" smtClean="0">
              <a:solidFill>
                <a:srgbClr val="898989"/>
              </a:solidFill>
            </a:endParaRPr>
          </a:p>
        </p:txBody>
      </p:sp>
      <p:graphicFrame>
        <p:nvGraphicFramePr>
          <p:cNvPr id="80900" name="Object 4"/>
          <p:cNvGraphicFramePr>
            <a:graphicFrameLocks noChangeAspect="1"/>
          </p:cNvGraphicFramePr>
          <p:nvPr/>
        </p:nvGraphicFramePr>
        <p:xfrm>
          <a:off x="-682627" y="981075"/>
          <a:ext cx="5111751" cy="5256213"/>
        </p:xfrm>
        <a:graphic>
          <a:graphicData uri="http://schemas.openxmlformats.org/presentationml/2006/ole">
            <p:oleObj spid="_x0000_s80900" name="Documento" r:id="rId3" imgW="5623233" imgH="6132450" progId="Word.Document.12">
              <p:embed/>
            </p:oleObj>
          </a:graphicData>
        </a:graphic>
      </p:graphicFrame>
      <p:sp>
        <p:nvSpPr>
          <p:cNvPr id="80902" name="7 CuadroTexto"/>
          <p:cNvSpPr txBox="1">
            <a:spLocks noChangeArrowheads="1"/>
          </p:cNvSpPr>
          <p:nvPr/>
        </p:nvSpPr>
        <p:spPr bwMode="auto">
          <a:xfrm>
            <a:off x="4214810" y="1714488"/>
            <a:ext cx="3857625" cy="504825"/>
          </a:xfrm>
          <a:prstGeom prst="rect">
            <a:avLst/>
          </a:prstGeom>
          <a:noFill/>
          <a:ln w="9525">
            <a:noFill/>
            <a:miter lim="800000"/>
            <a:headEnd/>
            <a:tailEnd/>
          </a:ln>
        </p:spPr>
        <p:txBody>
          <a:bodyPr>
            <a:spAutoFit/>
          </a:bodyPr>
          <a:lstStyle/>
          <a:p>
            <a:pPr algn="ctr">
              <a:lnSpc>
                <a:spcPct val="150000"/>
              </a:lnSpc>
            </a:pPr>
            <a:r>
              <a:rPr lang="es-EC" b="1" dirty="0" err="1">
                <a:cs typeface="Times New Roman" pitchFamily="18" charset="0"/>
              </a:rPr>
              <a:t>Cp</a:t>
            </a:r>
            <a:r>
              <a:rPr lang="es-EC" b="1" dirty="0">
                <a:cs typeface="Times New Roman" pitchFamily="18" charset="0"/>
              </a:rPr>
              <a:t>= 1.414 &gt; 1.33</a:t>
            </a:r>
            <a:endParaRPr lang="es-EC" dirty="0"/>
          </a:p>
        </p:txBody>
      </p:sp>
      <p:sp>
        <p:nvSpPr>
          <p:cNvPr id="80903" name="8 CuadroTexto"/>
          <p:cNvSpPr txBox="1">
            <a:spLocks noChangeArrowheads="1"/>
          </p:cNvSpPr>
          <p:nvPr/>
        </p:nvSpPr>
        <p:spPr bwMode="auto">
          <a:xfrm>
            <a:off x="3779838" y="2781300"/>
            <a:ext cx="4786312" cy="2430463"/>
          </a:xfrm>
          <a:prstGeom prst="rect">
            <a:avLst/>
          </a:prstGeom>
          <a:noFill/>
          <a:ln w="9525">
            <a:noFill/>
            <a:miter lim="800000"/>
            <a:headEnd/>
            <a:tailEnd/>
          </a:ln>
        </p:spPr>
        <p:txBody>
          <a:bodyPr>
            <a:spAutoFit/>
          </a:bodyPr>
          <a:lstStyle/>
          <a:p>
            <a:pPr algn="just">
              <a:lnSpc>
                <a:spcPct val="150000"/>
              </a:lnSpc>
            </a:pPr>
            <a:r>
              <a:rPr lang="es-EC">
                <a:cs typeface="Times New Roman" pitchFamily="18" charset="0"/>
              </a:rPr>
              <a:t>Por lo tanto las piezas cilíndricas construidas son capaces de cumplir con la especificación de tolerancia geométrica de concentricidad ±0.1 mm, especificadas en los planos de construcción.</a:t>
            </a:r>
            <a:endParaRPr lang="es-EC">
              <a:latin typeface="Times New Roman" pitchFamily="18" charset="0"/>
              <a:cs typeface="Times New Roman" pitchFamily="18" charset="0"/>
            </a:endParaRPr>
          </a:p>
          <a:p>
            <a:endParaRPr lang="es-EC"/>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0100" y="857250"/>
            <a:ext cx="7772400" cy="642938"/>
          </a:xfrm>
        </p:spPr>
        <p:txBody>
          <a:bodyPr/>
          <a:lstStyle/>
          <a:p>
            <a:pPr algn="ctr">
              <a:defRPr/>
            </a:pPr>
            <a:r>
              <a:rPr lang="es-ES_tradnl" dirty="0" smtClean="0">
                <a:latin typeface="Arial" pitchFamily="34" charset="0"/>
                <a:cs typeface="Arial" pitchFamily="34" charset="0"/>
              </a:rPr>
              <a:t>ALCANCE Y JUSTIFICACIÓN </a:t>
            </a:r>
            <a:endParaRPr lang="es-EC" dirty="0">
              <a:latin typeface="Arial" pitchFamily="34" charset="0"/>
              <a:cs typeface="Arial" pitchFamily="34" charset="0"/>
            </a:endParaRPr>
          </a:p>
        </p:txBody>
      </p:sp>
      <p:sp>
        <p:nvSpPr>
          <p:cNvPr id="33794" name="2 Marcador de texto"/>
          <p:cNvSpPr>
            <a:spLocks noGrp="1"/>
          </p:cNvSpPr>
          <p:nvPr>
            <p:ph type="body" idx="1"/>
          </p:nvPr>
        </p:nvSpPr>
        <p:spPr>
          <a:xfrm>
            <a:off x="714348" y="4572019"/>
            <a:ext cx="7772400" cy="1500187"/>
          </a:xfrm>
        </p:spPr>
        <p:txBody>
          <a:bodyPr/>
          <a:lstStyle/>
          <a:p>
            <a:pPr algn="just"/>
            <a:r>
              <a:rPr lang="es-ES_tradnl" dirty="0" smtClean="0">
                <a:solidFill>
                  <a:schemeClr val="tx1"/>
                </a:solidFill>
                <a:latin typeface="Arial" charset="0"/>
                <a:cs typeface="Arial" charset="0"/>
              </a:rPr>
              <a:t>El presente proyecto se encarga del diseño y construcción de las matrices necesarias para la producción de 6600 arneses metálicos para mochilas militares e implementar el proceso de pintura electrostática.</a:t>
            </a:r>
            <a:endParaRPr lang="es-EC" dirty="0" smtClean="0">
              <a:solidFill>
                <a:schemeClr val="tx1"/>
              </a:solidFill>
              <a:latin typeface="Arial" charset="0"/>
              <a:cs typeface="Arial" charset="0"/>
            </a:endParaRPr>
          </a:p>
          <a:p>
            <a:pPr algn="just"/>
            <a:endParaRPr lang="es-ES_tradnl" dirty="0" smtClean="0">
              <a:solidFill>
                <a:schemeClr val="tx1"/>
              </a:solidFill>
              <a:latin typeface="Arial" charset="0"/>
              <a:cs typeface="Arial" charset="0"/>
            </a:endParaRPr>
          </a:p>
          <a:p>
            <a:pPr algn="just"/>
            <a:r>
              <a:rPr lang="es-ES_tradnl" dirty="0" smtClean="0">
                <a:solidFill>
                  <a:schemeClr val="tx1"/>
                </a:solidFill>
                <a:latin typeface="Arial" charset="0"/>
                <a:cs typeface="Arial" charset="0"/>
              </a:rPr>
              <a:t>Basándose en el diseño asistido por computador, se busca optimizar el diseño del producto y las matrices, a fin de que cumplan con los objetivos planteados</a:t>
            </a:r>
          </a:p>
          <a:p>
            <a:pPr algn="just"/>
            <a:endParaRPr lang="es-ES_tradnl" dirty="0" smtClean="0">
              <a:solidFill>
                <a:schemeClr val="tx1"/>
              </a:solidFill>
              <a:latin typeface="Arial" charset="0"/>
              <a:cs typeface="Arial" charset="0"/>
            </a:endParaRPr>
          </a:p>
          <a:p>
            <a:pPr algn="just"/>
            <a:r>
              <a:rPr lang="es-ES_tradnl" dirty="0" smtClean="0">
                <a:solidFill>
                  <a:schemeClr val="tx1"/>
                </a:solidFill>
                <a:latin typeface="Arial" charset="0"/>
                <a:cs typeface="Arial" charset="0"/>
              </a:rPr>
              <a:t>Con la utilización de la pintura electrostática se busca reducir costos de tiempo de producción, obteniendo un producto terminado de gran calidad</a:t>
            </a:r>
          </a:p>
          <a:p>
            <a:pPr algn="just"/>
            <a:endParaRPr lang="es-ES_tradnl" dirty="0" smtClean="0">
              <a:solidFill>
                <a:schemeClr val="tx1"/>
              </a:solidFill>
              <a:latin typeface="Arial" charset="0"/>
              <a:cs typeface="Arial" charset="0"/>
            </a:endParaRPr>
          </a:p>
          <a:p>
            <a:pPr algn="just"/>
            <a:r>
              <a:rPr lang="es-ES_tradnl" dirty="0" smtClean="0">
                <a:solidFill>
                  <a:schemeClr val="tx1"/>
                </a:solidFill>
                <a:latin typeface="Arial" charset="0"/>
                <a:cs typeface="Arial" charset="0"/>
              </a:rPr>
              <a:t>Observar los beneficios de abaratar costos con la utilización de matrices para la producción de estos elementos.</a:t>
            </a:r>
            <a:endParaRPr lang="es-EC" dirty="0" smtClean="0">
              <a:solidFill>
                <a:schemeClr val="tx1"/>
              </a:solidFill>
              <a:latin typeface="Arial" charset="0"/>
              <a:cs typeface="Arial" charset="0"/>
            </a:endParaRPr>
          </a:p>
          <a:p>
            <a:pPr algn="just"/>
            <a:endParaRPr lang="es-ES_tradnl" dirty="0" smtClean="0">
              <a:solidFill>
                <a:schemeClr val="tx1"/>
              </a:solidFill>
              <a:latin typeface="Arial" charset="0"/>
              <a:cs typeface="Arial" charset="0"/>
            </a:endParaRPr>
          </a:p>
          <a:p>
            <a:pPr algn="just"/>
            <a:r>
              <a:rPr lang="es-ES_tradnl" dirty="0" smtClean="0">
                <a:solidFill>
                  <a:schemeClr val="tx1"/>
                </a:solidFill>
                <a:latin typeface="Arial" charset="0"/>
                <a:cs typeface="Arial" charset="0"/>
              </a:rPr>
              <a:t>El presente proyecto de grado está orientado a satisfacer las necesidades del Ejército Ecuatoriano en cuanto a la agilidad y velocidad de reacción en movimientos de patrullaje, por lo que se necesita dotar de rigidez, soporte y  versatilidad a las mochilas de campaña que utilizan dichas tropas.</a:t>
            </a:r>
            <a:endParaRPr lang="es-EC" dirty="0" smtClean="0">
              <a:solidFill>
                <a:schemeClr val="tx1"/>
              </a:solidFill>
              <a:latin typeface="Arial" charset="0"/>
              <a:cs typeface="Arial" charset="0"/>
            </a:endParaRPr>
          </a:p>
          <a:p>
            <a:endParaRPr lang="es-EC" dirty="0" smtClean="0">
              <a:solidFill>
                <a:schemeClr val="tx1"/>
              </a:solidFill>
              <a:latin typeface="Arial"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71438"/>
            <a:ext cx="7772400" cy="593725"/>
          </a:xfrm>
        </p:spPr>
        <p:txBody>
          <a:bodyPr/>
          <a:lstStyle/>
          <a:p>
            <a:pPr algn="ctr">
              <a:defRPr/>
            </a:pPr>
            <a:r>
              <a:rPr lang="es-EC" dirty="0" smtClean="0"/>
              <a:t>FUNCIONABILIDAD</a:t>
            </a:r>
            <a:endParaRPr lang="es-EC" dirty="0"/>
          </a:p>
        </p:txBody>
      </p:sp>
      <p:sp>
        <p:nvSpPr>
          <p:cNvPr id="3" name="2 Marcador de texto"/>
          <p:cNvSpPr>
            <a:spLocks noGrp="1"/>
          </p:cNvSpPr>
          <p:nvPr>
            <p:ph type="body" idx="1"/>
          </p:nvPr>
        </p:nvSpPr>
        <p:spPr>
          <a:xfrm>
            <a:off x="395288" y="765175"/>
            <a:ext cx="8421687" cy="1500188"/>
          </a:xfrm>
        </p:spPr>
        <p:txBody>
          <a:bodyPr/>
          <a:lstStyle/>
          <a:p>
            <a:pPr algn="just">
              <a:lnSpc>
                <a:spcPct val="150000"/>
              </a:lnSpc>
              <a:spcAft>
                <a:spcPts val="0"/>
              </a:spcAft>
              <a:defRPr/>
            </a:pPr>
            <a:r>
              <a:rPr lang="es-EC" sz="1600" dirty="0" smtClean="0">
                <a:solidFill>
                  <a:schemeClr val="tx1"/>
                </a:solidFill>
                <a:latin typeface="Arial"/>
                <a:ea typeface="Times New Roman"/>
              </a:rPr>
              <a:t>Para el análisis de la </a:t>
            </a:r>
            <a:r>
              <a:rPr lang="es-EC" sz="1600" dirty="0" err="1" smtClean="0">
                <a:solidFill>
                  <a:schemeClr val="tx1"/>
                </a:solidFill>
                <a:latin typeface="Arial"/>
                <a:ea typeface="Times New Roman"/>
              </a:rPr>
              <a:t>funcionabilidad</a:t>
            </a:r>
            <a:r>
              <a:rPr lang="es-EC" sz="1600" dirty="0" smtClean="0">
                <a:solidFill>
                  <a:schemeClr val="tx1"/>
                </a:solidFill>
                <a:latin typeface="Arial"/>
                <a:ea typeface="Times New Roman"/>
              </a:rPr>
              <a:t> se generó la tabla expuesta a continuación, para determinar el número de matrices no conformes  con el criterio “alineación de elementos”.</a:t>
            </a:r>
            <a:r>
              <a:rPr lang="es-EC" sz="1600" b="1" dirty="0" smtClean="0">
                <a:solidFill>
                  <a:schemeClr val="tx1"/>
                </a:solidFill>
                <a:latin typeface="Arial"/>
                <a:ea typeface="Times New Roman"/>
              </a:rPr>
              <a:t> </a:t>
            </a:r>
          </a:p>
          <a:p>
            <a:pPr algn="ctr">
              <a:lnSpc>
                <a:spcPct val="150000"/>
              </a:lnSpc>
              <a:spcAft>
                <a:spcPts val="0"/>
              </a:spcAft>
              <a:defRPr/>
            </a:pPr>
            <a:r>
              <a:rPr lang="es-EC" sz="1600" b="1" dirty="0" smtClean="0">
                <a:solidFill>
                  <a:schemeClr val="tx1"/>
                </a:solidFill>
                <a:latin typeface="Arial"/>
                <a:ea typeface="Times New Roman"/>
              </a:rPr>
              <a:t>Análisis de </a:t>
            </a:r>
            <a:r>
              <a:rPr lang="es-EC" sz="1600" b="1" dirty="0" err="1" smtClean="0">
                <a:solidFill>
                  <a:schemeClr val="tx1"/>
                </a:solidFill>
                <a:latin typeface="Arial"/>
                <a:ea typeface="Times New Roman"/>
              </a:rPr>
              <a:t>funcionabilidad</a:t>
            </a:r>
            <a:r>
              <a:rPr lang="es-EC" sz="1600" b="1" dirty="0" smtClean="0">
                <a:solidFill>
                  <a:schemeClr val="tx1"/>
                </a:solidFill>
                <a:latin typeface="Arial"/>
                <a:ea typeface="Times New Roman"/>
              </a:rPr>
              <a:t> de las matrices</a:t>
            </a:r>
            <a:endParaRPr lang="es-EC" sz="1600" dirty="0" smtClean="0">
              <a:solidFill>
                <a:schemeClr val="tx1"/>
              </a:solidFill>
              <a:latin typeface="Times New Roman"/>
              <a:ea typeface="Times New Roman"/>
            </a:endParaRPr>
          </a:p>
          <a:p>
            <a:pPr>
              <a:defRPr/>
            </a:pPr>
            <a:endParaRPr lang="es-EC" dirty="0"/>
          </a:p>
        </p:txBody>
      </p:sp>
      <p:pic>
        <p:nvPicPr>
          <p:cNvPr id="90115" name="Picture 2"/>
          <p:cNvPicPr>
            <a:picLocks noChangeAspect="1" noChangeArrowheads="1"/>
          </p:cNvPicPr>
          <p:nvPr/>
        </p:nvPicPr>
        <p:blipFill>
          <a:blip r:embed="rId2"/>
          <a:srcRect/>
          <a:stretch>
            <a:fillRect/>
          </a:stretch>
        </p:blipFill>
        <p:spPr bwMode="auto">
          <a:xfrm>
            <a:off x="857250" y="2078038"/>
            <a:ext cx="3786188" cy="4094162"/>
          </a:xfrm>
          <a:prstGeom prst="rect">
            <a:avLst/>
          </a:prstGeom>
          <a:noFill/>
          <a:ln w="9525">
            <a:noFill/>
            <a:miter lim="800000"/>
            <a:headEnd/>
            <a:tailEnd/>
          </a:ln>
        </p:spPr>
      </p:pic>
      <p:pic>
        <p:nvPicPr>
          <p:cNvPr id="90116" name="Picture 3"/>
          <p:cNvPicPr>
            <a:picLocks noChangeAspect="1" noChangeArrowheads="1"/>
          </p:cNvPicPr>
          <p:nvPr/>
        </p:nvPicPr>
        <p:blipFill>
          <a:blip r:embed="rId3"/>
          <a:srcRect/>
          <a:stretch>
            <a:fillRect/>
          </a:stretch>
        </p:blipFill>
        <p:spPr bwMode="auto">
          <a:xfrm>
            <a:off x="4787900" y="2071678"/>
            <a:ext cx="3651250" cy="2354262"/>
          </a:xfrm>
          <a:prstGeom prst="rect">
            <a:avLst/>
          </a:prstGeom>
          <a:noFill/>
          <a:ln w="9525">
            <a:noFill/>
            <a:miter lim="800000"/>
            <a:headEnd/>
            <a:tailEnd/>
          </a:ln>
        </p:spPr>
      </p:pic>
      <p:sp>
        <p:nvSpPr>
          <p:cNvPr id="90119" name="Line 7"/>
          <p:cNvSpPr>
            <a:spLocks noChangeShapeType="1"/>
          </p:cNvSpPr>
          <p:nvPr/>
        </p:nvSpPr>
        <p:spPr bwMode="auto">
          <a:xfrm flipV="1">
            <a:off x="4787900" y="2636838"/>
            <a:ext cx="0" cy="1944687"/>
          </a:xfrm>
          <a:prstGeom prst="line">
            <a:avLst/>
          </a:prstGeom>
          <a:noFill/>
          <a:ln w="9525">
            <a:solidFill>
              <a:schemeClr val="tx1"/>
            </a:solidFill>
            <a:round/>
            <a:headEnd/>
            <a:tailEnd/>
          </a:ln>
          <a:effectLst/>
        </p:spPr>
        <p:txBody>
          <a:bodyPr/>
          <a:lstStyle/>
          <a:p>
            <a:endParaRPr lang="es-EC"/>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p:cNvSpPr>
          <p:nvPr>
            <p:ph type="body" idx="4294967295"/>
          </p:nvPr>
        </p:nvSpPr>
        <p:spPr>
          <a:xfrm>
            <a:off x="395288" y="1928802"/>
            <a:ext cx="8229600" cy="4525962"/>
          </a:xfrm>
        </p:spPr>
        <p:txBody>
          <a:bodyPr/>
          <a:lstStyle/>
          <a:p>
            <a:pPr algn="just">
              <a:lnSpc>
                <a:spcPct val="90000"/>
              </a:lnSpc>
              <a:buFont typeface="Arial" charset="0"/>
              <a:buNone/>
            </a:pPr>
            <a:r>
              <a:rPr lang="es-EC" sz="2100" dirty="0" smtClean="0"/>
              <a:t>	</a:t>
            </a:r>
            <a:r>
              <a:rPr lang="es-EC" sz="2000" dirty="0" smtClean="0">
                <a:latin typeface="Arial" charset="0"/>
              </a:rPr>
              <a:t>De un total de veinte y cinco matrices diseñadas y construidas, se observó los siguientes resultados:</a:t>
            </a:r>
          </a:p>
          <a:p>
            <a:pPr algn="just">
              <a:lnSpc>
                <a:spcPct val="90000"/>
              </a:lnSpc>
              <a:buFont typeface="Arial" charset="0"/>
              <a:buNone/>
            </a:pPr>
            <a:r>
              <a:rPr lang="es-EC" sz="2000" dirty="0" smtClean="0">
                <a:latin typeface="Arial" charset="0"/>
              </a:rPr>
              <a:t>	Veinte y dos de ellas presentan una alineación correcta de sus elementos que representa el 88% del total.</a:t>
            </a:r>
          </a:p>
          <a:p>
            <a:pPr algn="just">
              <a:lnSpc>
                <a:spcPct val="90000"/>
              </a:lnSpc>
              <a:buFont typeface="Arial" charset="0"/>
              <a:buNone/>
            </a:pPr>
            <a:r>
              <a:rPr lang="es-EC" sz="2000" dirty="0" smtClean="0">
                <a:latin typeface="Arial" charset="0"/>
              </a:rPr>
              <a:t>	Tres de ellas: La matriz de doblado 1 y  matriz de doblado 2 del Soporte V, y la matriz modificador de diámetro de Tubo refuerzo que representan el 12% del total; presentaron una incorrecta alineación de sus elementos. Este error se debe a la impericia en el manejo de este tipo de matrices por parte de los operarios, por lo cual se necesito calibrar la posición de la matriz en la prensa designada. Una vez realizada esta corrección las matrices funcionaron adecuadamente.</a:t>
            </a:r>
          </a:p>
          <a:p>
            <a:pPr algn="just">
              <a:lnSpc>
                <a:spcPct val="90000"/>
              </a:lnSpc>
            </a:pPr>
            <a:endParaRPr lang="es-ES" sz="2000" dirty="0" smtClean="0">
              <a:latin typeface="Arial" charset="0"/>
            </a:endParaRPr>
          </a:p>
        </p:txBody>
      </p:sp>
      <p:sp>
        <p:nvSpPr>
          <p:cNvPr id="3" name="2 CuadroTexto"/>
          <p:cNvSpPr txBox="1"/>
          <p:nvPr/>
        </p:nvSpPr>
        <p:spPr>
          <a:xfrm>
            <a:off x="785786" y="785794"/>
            <a:ext cx="8072494" cy="461665"/>
          </a:xfrm>
          <a:prstGeom prst="rect">
            <a:avLst/>
          </a:prstGeom>
          <a:noFill/>
        </p:spPr>
        <p:txBody>
          <a:bodyPr wrap="square" rtlCol="0">
            <a:spAutoFit/>
          </a:bodyPr>
          <a:lstStyle/>
          <a:p>
            <a:r>
              <a:rPr lang="es-EC" sz="2400" b="1" dirty="0" smtClean="0"/>
              <a:t>RESULTADO DEL ANÁLISIS DE FUNCIONABILIDAD</a:t>
            </a:r>
            <a:endParaRPr lang="es-EC" sz="2400" b="1"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500042"/>
            <a:ext cx="7772400" cy="522288"/>
          </a:xfrm>
        </p:spPr>
        <p:txBody>
          <a:bodyPr/>
          <a:lstStyle/>
          <a:p>
            <a:pPr algn="ctr">
              <a:lnSpc>
                <a:spcPct val="150000"/>
              </a:lnSpc>
              <a:spcAft>
                <a:spcPts val="0"/>
              </a:spcAft>
              <a:defRPr/>
            </a:pPr>
            <a:r>
              <a:rPr lang="es-EC" sz="2400" dirty="0" smtClean="0">
                <a:latin typeface="Arial"/>
                <a:ea typeface="Times New Roman"/>
              </a:rPr>
              <a:t>PROCESO DE PRODUCCIÓN DE LOS ARNESES</a:t>
            </a:r>
            <a:r>
              <a:rPr lang="es-EC" sz="2800" dirty="0" smtClean="0">
                <a:latin typeface="Times New Roman"/>
                <a:ea typeface="Times New Roman"/>
              </a:rPr>
              <a:t/>
            </a:r>
            <a:br>
              <a:rPr lang="es-EC" sz="2800" dirty="0" smtClean="0">
                <a:latin typeface="Times New Roman"/>
                <a:ea typeface="Times New Roman"/>
              </a:rPr>
            </a:br>
            <a:endParaRPr lang="es-EC" dirty="0"/>
          </a:p>
        </p:txBody>
      </p:sp>
      <p:sp>
        <p:nvSpPr>
          <p:cNvPr id="3" name="2 Marcador de texto"/>
          <p:cNvSpPr>
            <a:spLocks noGrp="1"/>
          </p:cNvSpPr>
          <p:nvPr>
            <p:ph type="body" idx="1"/>
          </p:nvPr>
        </p:nvSpPr>
        <p:spPr>
          <a:xfrm>
            <a:off x="684213" y="6429375"/>
            <a:ext cx="7772400" cy="857250"/>
          </a:xfrm>
        </p:spPr>
        <p:txBody>
          <a:bodyPr/>
          <a:lstStyle/>
          <a:p>
            <a:pPr>
              <a:lnSpc>
                <a:spcPct val="150000"/>
              </a:lnSpc>
              <a:spcAft>
                <a:spcPts val="0"/>
              </a:spcAft>
              <a:defRPr/>
            </a:pPr>
            <a:r>
              <a:rPr lang="es-ES" sz="1600" b="1" dirty="0" smtClean="0">
                <a:solidFill>
                  <a:schemeClr val="tx1"/>
                </a:solidFill>
                <a:latin typeface="Arial"/>
                <a:ea typeface="Times New Roman"/>
              </a:rPr>
              <a:t>TOLERANCIAS GEOMÉTRICAS Y DIMENSIONALES</a:t>
            </a:r>
          </a:p>
          <a:p>
            <a:pPr algn="just">
              <a:lnSpc>
                <a:spcPct val="150000"/>
              </a:lnSpc>
              <a:spcAft>
                <a:spcPts val="0"/>
              </a:spcAft>
              <a:defRPr/>
            </a:pPr>
            <a:r>
              <a:rPr lang="es-ES" sz="1600" dirty="0" smtClean="0">
                <a:solidFill>
                  <a:schemeClr val="tx1"/>
                </a:solidFill>
                <a:latin typeface="Arial" pitchFamily="34" charset="0"/>
                <a:ea typeface="Times New Roman"/>
                <a:cs typeface="Arial" pitchFamily="34" charset="0"/>
              </a:rPr>
              <a:t>Las tolerancias geométricas de las piezas producidas y de las matrices construidas están correlacionadas directamente, de esta forma, s</a:t>
            </a:r>
            <a:r>
              <a:rPr lang="es-ES" sz="1600" dirty="0" smtClean="0">
                <a:solidFill>
                  <a:schemeClr val="tx1"/>
                </a:solidFill>
                <a:latin typeface="Arial" pitchFamily="34" charset="0"/>
                <a:cs typeface="Arial" pitchFamily="34" charset="0"/>
              </a:rPr>
              <a:t>i se respetan las tolerancias geométricas de las matrices, se puede tener la seguridad que las piezas producidas en las mismas tienen la forma adecuada.</a:t>
            </a:r>
          </a:p>
          <a:p>
            <a:pPr algn="just">
              <a:lnSpc>
                <a:spcPct val="150000"/>
              </a:lnSpc>
              <a:spcAft>
                <a:spcPts val="0"/>
              </a:spcAft>
              <a:defRPr/>
            </a:pPr>
            <a:r>
              <a:rPr lang="es-EC" sz="1600" dirty="0" smtClean="0">
                <a:solidFill>
                  <a:schemeClr val="tx1"/>
                </a:solidFill>
                <a:latin typeface="Arial"/>
                <a:ea typeface="Times New Roman"/>
              </a:rPr>
              <a:t>Para la verificación de las tolerancias dimensionales se realiza un control estadístico en las medidas de producción de las piezas fabricadas en las matrices.</a:t>
            </a:r>
            <a:endParaRPr lang="es-EC" sz="1600" dirty="0" smtClean="0">
              <a:solidFill>
                <a:schemeClr val="tx1"/>
              </a:solidFill>
              <a:latin typeface="Times New Roman"/>
              <a:ea typeface="Times New Roman"/>
            </a:endParaRPr>
          </a:p>
          <a:p>
            <a:pPr algn="just">
              <a:lnSpc>
                <a:spcPct val="150000"/>
              </a:lnSpc>
              <a:defRPr/>
            </a:pPr>
            <a:r>
              <a:rPr lang="es-EC" sz="1600" dirty="0" smtClean="0">
                <a:solidFill>
                  <a:schemeClr val="tx1"/>
                </a:solidFill>
                <a:latin typeface="Arial" pitchFamily="34" charset="0"/>
                <a:cs typeface="Arial" pitchFamily="34" charset="0"/>
              </a:rPr>
              <a:t>El control está basado en determinar si las piezas cumplen con la especificación dimensional indicada en el plano de cada pieza (± 0.1 mm).</a:t>
            </a:r>
          </a:p>
          <a:p>
            <a:pPr algn="just">
              <a:lnSpc>
                <a:spcPct val="150000"/>
              </a:lnSpc>
              <a:defRPr/>
            </a:pPr>
            <a:r>
              <a:rPr lang="es-EC" sz="1600" dirty="0" smtClean="0">
                <a:solidFill>
                  <a:schemeClr val="tx1"/>
                </a:solidFill>
                <a:latin typeface="Arial" pitchFamily="34" charset="0"/>
                <a:cs typeface="Arial" pitchFamily="34" charset="0"/>
              </a:rPr>
              <a:t>Como un ejemplo del proceso antes mencionado, se realiza el estudio del Soporte Inferior en sus dimensiones de largo y ancho.</a:t>
            </a:r>
          </a:p>
          <a:p>
            <a:pPr algn="just">
              <a:lnSpc>
                <a:spcPct val="150000"/>
              </a:lnSpc>
              <a:spcAft>
                <a:spcPts val="0"/>
              </a:spcAft>
              <a:defRPr/>
            </a:pPr>
            <a:r>
              <a:rPr lang="es-ES" sz="1600" dirty="0" smtClean="0">
                <a:latin typeface="Arial" pitchFamily="34" charset="0"/>
                <a:cs typeface="Arial" pitchFamily="34" charset="0"/>
              </a:rPr>
              <a:t> </a:t>
            </a:r>
          </a:p>
          <a:p>
            <a:pPr algn="just">
              <a:lnSpc>
                <a:spcPct val="150000"/>
              </a:lnSpc>
              <a:spcAft>
                <a:spcPts val="0"/>
              </a:spcAft>
              <a:defRPr/>
            </a:pPr>
            <a:endParaRPr lang="es-EC" sz="1600" dirty="0" smtClean="0">
              <a:latin typeface="Arial" pitchFamily="34" charset="0"/>
              <a:cs typeface="Arial" pitchFamily="34" charset="0"/>
            </a:endParaRPr>
          </a:p>
          <a:p>
            <a:pPr algn="just">
              <a:lnSpc>
                <a:spcPct val="150000"/>
              </a:lnSpc>
              <a:spcAft>
                <a:spcPts val="0"/>
              </a:spcAft>
              <a:defRPr/>
            </a:pPr>
            <a:r>
              <a:rPr lang="es-ES" sz="1600" dirty="0" smtClean="0">
                <a:latin typeface="Arial" pitchFamily="34" charset="0"/>
                <a:ea typeface="Times New Roman"/>
                <a:cs typeface="Arial" pitchFamily="34" charset="0"/>
              </a:rPr>
              <a:t> </a:t>
            </a:r>
            <a:endParaRPr lang="es-EC" sz="1600" dirty="0" smtClean="0">
              <a:solidFill>
                <a:schemeClr val="tx1"/>
              </a:solidFill>
              <a:latin typeface="Arial" pitchFamily="34" charset="0"/>
              <a:ea typeface="Times New Roman"/>
              <a:cs typeface="Arial" pitchFamily="34" charset="0"/>
            </a:endParaRPr>
          </a:p>
          <a:p>
            <a:pPr>
              <a:defRPr/>
            </a:pPr>
            <a:endParaRPr lang="es-EC" dirty="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Imagen 21"/>
          <p:cNvPicPr>
            <a:picLocks noChangeAspect="1" noChangeArrowheads="1"/>
          </p:cNvPicPr>
          <p:nvPr/>
        </p:nvPicPr>
        <p:blipFill>
          <a:blip r:embed="rId2"/>
          <a:srcRect/>
          <a:stretch>
            <a:fillRect/>
          </a:stretch>
        </p:blipFill>
        <p:spPr bwMode="auto">
          <a:xfrm>
            <a:off x="4067175" y="549275"/>
            <a:ext cx="4859338" cy="2614613"/>
          </a:xfrm>
          <a:prstGeom prst="rect">
            <a:avLst/>
          </a:prstGeom>
          <a:noFill/>
          <a:ln w="9525">
            <a:noFill/>
            <a:miter lim="800000"/>
            <a:headEnd/>
            <a:tailEnd/>
          </a:ln>
        </p:spPr>
      </p:pic>
      <p:sp>
        <p:nvSpPr>
          <p:cNvPr id="106498" name="4 CuadroTexto"/>
          <p:cNvSpPr txBox="1">
            <a:spLocks noChangeArrowheads="1"/>
          </p:cNvSpPr>
          <p:nvPr/>
        </p:nvSpPr>
        <p:spPr bwMode="auto">
          <a:xfrm>
            <a:off x="4000500" y="260350"/>
            <a:ext cx="5143500" cy="336550"/>
          </a:xfrm>
          <a:prstGeom prst="rect">
            <a:avLst/>
          </a:prstGeom>
          <a:noFill/>
          <a:ln w="9525">
            <a:noFill/>
            <a:miter lim="800000"/>
            <a:headEnd/>
            <a:tailEnd/>
          </a:ln>
        </p:spPr>
        <p:txBody>
          <a:bodyPr>
            <a:spAutoFit/>
          </a:bodyPr>
          <a:lstStyle/>
          <a:p>
            <a:pPr algn="ctr"/>
            <a:r>
              <a:rPr lang="es-EC" sz="1600" b="1" dirty="0"/>
              <a:t>Carta X media longitud del soporte inferior</a:t>
            </a:r>
            <a:endParaRPr lang="es-EC" sz="1600" dirty="0"/>
          </a:p>
        </p:txBody>
      </p:sp>
      <p:sp>
        <p:nvSpPr>
          <p:cNvPr id="106499" name="5 CuadroTexto"/>
          <p:cNvSpPr txBox="1">
            <a:spLocks noChangeArrowheads="1"/>
          </p:cNvSpPr>
          <p:nvPr/>
        </p:nvSpPr>
        <p:spPr bwMode="auto">
          <a:xfrm>
            <a:off x="0" y="3141663"/>
            <a:ext cx="5214938" cy="336550"/>
          </a:xfrm>
          <a:prstGeom prst="rect">
            <a:avLst/>
          </a:prstGeom>
          <a:noFill/>
          <a:ln w="9525">
            <a:noFill/>
            <a:miter lim="800000"/>
            <a:headEnd/>
            <a:tailEnd/>
          </a:ln>
        </p:spPr>
        <p:txBody>
          <a:bodyPr>
            <a:spAutoFit/>
          </a:bodyPr>
          <a:lstStyle/>
          <a:p>
            <a:pPr algn="ctr"/>
            <a:r>
              <a:rPr lang="es-EC" sz="1600" b="1" dirty="0"/>
              <a:t>Carta S media longitud del soporte inferior</a:t>
            </a:r>
            <a:endParaRPr lang="es-EC" sz="1600" dirty="0"/>
          </a:p>
        </p:txBody>
      </p:sp>
      <p:pic>
        <p:nvPicPr>
          <p:cNvPr id="106500" name="Imagen 53"/>
          <p:cNvPicPr>
            <a:picLocks noChangeAspect="1" noChangeArrowheads="1"/>
          </p:cNvPicPr>
          <p:nvPr/>
        </p:nvPicPr>
        <p:blipFill>
          <a:blip r:embed="rId3"/>
          <a:srcRect/>
          <a:stretch>
            <a:fillRect/>
          </a:stretch>
        </p:blipFill>
        <p:spPr bwMode="auto">
          <a:xfrm>
            <a:off x="323850" y="3500438"/>
            <a:ext cx="4752975" cy="27352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1 CuadroTexto"/>
          <p:cNvSpPr txBox="1">
            <a:spLocks noChangeArrowheads="1"/>
          </p:cNvSpPr>
          <p:nvPr/>
        </p:nvSpPr>
        <p:spPr bwMode="auto">
          <a:xfrm>
            <a:off x="500063" y="500063"/>
            <a:ext cx="8429625" cy="784225"/>
          </a:xfrm>
          <a:prstGeom prst="rect">
            <a:avLst/>
          </a:prstGeom>
          <a:noFill/>
          <a:ln w="9525">
            <a:noFill/>
            <a:miter lim="800000"/>
            <a:headEnd/>
            <a:tailEnd/>
          </a:ln>
        </p:spPr>
        <p:txBody>
          <a:bodyPr>
            <a:spAutoFit/>
          </a:bodyPr>
          <a:lstStyle/>
          <a:p>
            <a:pPr algn="ctr">
              <a:lnSpc>
                <a:spcPct val="150000"/>
              </a:lnSpc>
            </a:pPr>
            <a:r>
              <a:rPr lang="es-EC" b="1">
                <a:cs typeface="Times New Roman" pitchFamily="18" charset="0"/>
              </a:rPr>
              <a:t>Índices de capacidad del proceso respecto a la longitud del soporte inferior</a:t>
            </a:r>
            <a:endParaRPr lang="es-EC">
              <a:latin typeface="Times New Roman" pitchFamily="18" charset="0"/>
              <a:cs typeface="Times New Roman" pitchFamily="18" charset="0"/>
            </a:endParaRPr>
          </a:p>
          <a:p>
            <a:endParaRPr lang="es-EC"/>
          </a:p>
        </p:txBody>
      </p:sp>
      <p:graphicFrame>
        <p:nvGraphicFramePr>
          <p:cNvPr id="110594" name="Object 2"/>
          <p:cNvGraphicFramePr>
            <a:graphicFrameLocks noChangeAspect="1"/>
          </p:cNvGraphicFramePr>
          <p:nvPr/>
        </p:nvGraphicFramePr>
        <p:xfrm>
          <a:off x="-142908" y="1071545"/>
          <a:ext cx="9022330" cy="1643075"/>
        </p:xfrm>
        <a:graphic>
          <a:graphicData uri="http://schemas.openxmlformats.org/presentationml/2006/ole">
            <p:oleObj spid="_x0000_s110594" name="Documento" r:id="rId3" imgW="5623233" imgH="1004593" progId="Word.Document.12">
              <p:embed/>
            </p:oleObj>
          </a:graphicData>
        </a:graphic>
      </p:graphicFrame>
      <p:sp>
        <p:nvSpPr>
          <p:cNvPr id="110597" name="3 CuadroTexto"/>
          <p:cNvSpPr txBox="1">
            <a:spLocks noChangeArrowheads="1"/>
          </p:cNvSpPr>
          <p:nvPr/>
        </p:nvSpPr>
        <p:spPr bwMode="auto">
          <a:xfrm>
            <a:off x="500063" y="2349500"/>
            <a:ext cx="8643937" cy="641350"/>
          </a:xfrm>
          <a:prstGeom prst="rect">
            <a:avLst/>
          </a:prstGeom>
          <a:noFill/>
          <a:ln w="9525">
            <a:noFill/>
            <a:miter lim="800000"/>
            <a:headEnd/>
            <a:tailEnd/>
          </a:ln>
        </p:spPr>
        <p:txBody>
          <a:bodyPr>
            <a:spAutoFit/>
          </a:bodyPr>
          <a:lstStyle/>
          <a:p>
            <a:pPr algn="ctr"/>
            <a:r>
              <a:rPr lang="es-EC" b="1"/>
              <a:t>Proporción de productos fuera de especificación respecto a la longitud del soporte inferior</a:t>
            </a:r>
            <a:endParaRPr lang="es-EC"/>
          </a:p>
        </p:txBody>
      </p:sp>
      <p:graphicFrame>
        <p:nvGraphicFramePr>
          <p:cNvPr id="110595" name="Object 3"/>
          <p:cNvGraphicFramePr>
            <a:graphicFrameLocks noChangeAspect="1"/>
          </p:cNvGraphicFramePr>
          <p:nvPr/>
        </p:nvGraphicFramePr>
        <p:xfrm>
          <a:off x="785786" y="3000372"/>
          <a:ext cx="7932035" cy="623891"/>
        </p:xfrm>
        <a:graphic>
          <a:graphicData uri="http://schemas.openxmlformats.org/presentationml/2006/ole">
            <p:oleObj spid="_x0000_s110595" name="Hoja de cálculo" r:id="rId4" imgW="5004598" imgH="394340" progId="Excel.Sheet.12">
              <p:embed/>
            </p:oleObj>
          </a:graphicData>
        </a:graphic>
      </p:graphicFrame>
      <p:sp>
        <p:nvSpPr>
          <p:cNvPr id="6" name="5 CuadroTexto"/>
          <p:cNvSpPr txBox="1"/>
          <p:nvPr/>
        </p:nvSpPr>
        <p:spPr>
          <a:xfrm>
            <a:off x="755650" y="3716338"/>
            <a:ext cx="8064500" cy="2430462"/>
          </a:xfrm>
          <a:prstGeom prst="rect">
            <a:avLst/>
          </a:prstGeom>
          <a:noFill/>
        </p:spPr>
        <p:txBody>
          <a:bodyPr>
            <a:spAutoFit/>
          </a:bodyPr>
          <a:lstStyle/>
          <a:p>
            <a:pPr algn="just">
              <a:lnSpc>
                <a:spcPct val="150000"/>
              </a:lnSpc>
              <a:spcAft>
                <a:spcPts val="0"/>
              </a:spcAft>
              <a:defRPr/>
            </a:pPr>
            <a:r>
              <a:rPr lang="es-EC" dirty="0">
                <a:latin typeface="Arial"/>
                <a:ea typeface="Times New Roman"/>
              </a:rPr>
              <a:t>Analizando los gráficos anteriores podemos concluir:</a:t>
            </a:r>
            <a:endParaRPr lang="es-EC" dirty="0">
              <a:latin typeface="Times New Roman"/>
              <a:ea typeface="Times New Roman"/>
            </a:endParaRPr>
          </a:p>
          <a:p>
            <a:pPr marL="342900" indent="-342900" algn="just">
              <a:lnSpc>
                <a:spcPct val="150000"/>
              </a:lnSpc>
              <a:spcAft>
                <a:spcPts val="0"/>
              </a:spcAft>
              <a:buFont typeface="Symbol"/>
              <a:buChar char=""/>
              <a:tabLst>
                <a:tab pos="457200" algn="l"/>
              </a:tabLst>
              <a:defRPr/>
            </a:pPr>
            <a:r>
              <a:rPr lang="es-EC" dirty="0">
                <a:latin typeface="Arial"/>
                <a:ea typeface="Times New Roman"/>
              </a:rPr>
              <a:t>El proceso se encuentra dentro de control estadístico ya que las medias de los valores tomados, están entre los límites de control superior e inferior (</a:t>
            </a:r>
            <a:r>
              <a:rPr lang="es-EC" dirty="0" err="1">
                <a:latin typeface="Arial"/>
                <a:ea typeface="Times New Roman"/>
              </a:rPr>
              <a:t>UCLx</a:t>
            </a:r>
            <a:r>
              <a:rPr lang="es-EC" dirty="0">
                <a:latin typeface="Arial"/>
                <a:ea typeface="Times New Roman"/>
              </a:rPr>
              <a:t>, </a:t>
            </a:r>
            <a:r>
              <a:rPr lang="es-EC" dirty="0" err="1">
                <a:latin typeface="Arial"/>
                <a:ea typeface="Times New Roman"/>
              </a:rPr>
              <a:t>LCLx</a:t>
            </a:r>
            <a:r>
              <a:rPr lang="es-EC" dirty="0">
                <a:latin typeface="Arial"/>
                <a:ea typeface="Times New Roman"/>
              </a:rPr>
              <a:t>, </a:t>
            </a:r>
            <a:r>
              <a:rPr lang="es-EC" dirty="0" err="1">
                <a:latin typeface="Arial"/>
                <a:ea typeface="Times New Roman"/>
              </a:rPr>
              <a:t>UCLs</a:t>
            </a:r>
            <a:r>
              <a:rPr lang="es-EC" dirty="0">
                <a:latin typeface="Arial"/>
                <a:ea typeface="Times New Roman"/>
              </a:rPr>
              <a:t> y </a:t>
            </a:r>
            <a:r>
              <a:rPr lang="es-EC" dirty="0" err="1">
                <a:latin typeface="Arial"/>
                <a:ea typeface="Times New Roman"/>
              </a:rPr>
              <a:t>LCLs</a:t>
            </a:r>
            <a:r>
              <a:rPr lang="es-EC" dirty="0">
                <a:latin typeface="Arial"/>
                <a:ea typeface="Times New Roman"/>
              </a:rPr>
              <a:t>).</a:t>
            </a:r>
            <a:endParaRPr lang="es-EC" dirty="0">
              <a:latin typeface="Times New Roman"/>
              <a:ea typeface="Times New Roman"/>
            </a:endParaRPr>
          </a:p>
          <a:p>
            <a:pPr marL="342900" indent="-342900" algn="just">
              <a:lnSpc>
                <a:spcPct val="150000"/>
              </a:lnSpc>
              <a:spcAft>
                <a:spcPts val="0"/>
              </a:spcAft>
              <a:buFont typeface="Symbol"/>
              <a:buChar char=""/>
              <a:tabLst>
                <a:tab pos="457200" algn="l"/>
              </a:tabLst>
              <a:defRPr/>
            </a:pPr>
            <a:r>
              <a:rPr lang="es-EC" dirty="0">
                <a:latin typeface="Arial"/>
                <a:ea typeface="Times New Roman"/>
              </a:rPr>
              <a:t>El proceso es capaz de cumplir especificaciones ya que </a:t>
            </a:r>
            <a:r>
              <a:rPr lang="es-EC" dirty="0" err="1">
                <a:latin typeface="Arial"/>
                <a:ea typeface="Times New Roman"/>
              </a:rPr>
              <a:t>Cpk</a:t>
            </a:r>
            <a:r>
              <a:rPr lang="es-EC" dirty="0">
                <a:latin typeface="Arial"/>
                <a:ea typeface="Times New Roman"/>
              </a:rPr>
              <a:t> &gt; 1.67. </a:t>
            </a:r>
            <a:endParaRPr lang="es-EC" dirty="0">
              <a:latin typeface="Times New Roman"/>
              <a:ea typeface="Times New Roman"/>
            </a:endParaRPr>
          </a:p>
          <a:p>
            <a:pPr>
              <a:defRPr/>
            </a:pPr>
            <a:endParaRPr lang="es-EC" dirty="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1 Título"/>
          <p:cNvSpPr>
            <a:spLocks noGrp="1"/>
          </p:cNvSpPr>
          <p:nvPr>
            <p:ph type="title"/>
          </p:nvPr>
        </p:nvSpPr>
        <p:spPr>
          <a:xfrm>
            <a:off x="755650" y="765175"/>
            <a:ext cx="7772400" cy="450850"/>
          </a:xfrm>
        </p:spPr>
        <p:txBody>
          <a:bodyPr/>
          <a:lstStyle/>
          <a:p>
            <a:pPr marL="342900" indent="-342900" algn="ctr">
              <a:lnSpc>
                <a:spcPct val="150000"/>
              </a:lnSpc>
              <a:tabLst>
                <a:tab pos="457200" algn="l"/>
              </a:tabLst>
            </a:pPr>
            <a:r>
              <a:rPr lang="es-ES" sz="2000" cap="none" smtClean="0">
                <a:latin typeface="Arial" charset="0"/>
                <a:cs typeface="Times New Roman" pitchFamily="18" charset="0"/>
              </a:rPr>
              <a:t>PESO DEL CONJUNTO Y DE LAS PIEZAS CONSTITUTIVAS</a:t>
            </a:r>
            <a:r>
              <a:rPr lang="es-EC" sz="2000" b="0" cap="none" smtClean="0">
                <a:latin typeface="Times New Roman" pitchFamily="18" charset="0"/>
                <a:cs typeface="Times New Roman" pitchFamily="18" charset="0"/>
              </a:rPr>
              <a:t/>
            </a:r>
            <a:br>
              <a:rPr lang="es-EC" sz="2000" b="0" cap="none" smtClean="0">
                <a:latin typeface="Times New Roman" pitchFamily="18" charset="0"/>
                <a:cs typeface="Times New Roman" pitchFamily="18" charset="0"/>
              </a:rPr>
            </a:br>
            <a:endParaRPr lang="es-EC" sz="2000" b="0" cap="none" smtClean="0"/>
          </a:p>
        </p:txBody>
      </p:sp>
      <p:sp>
        <p:nvSpPr>
          <p:cNvPr id="3" name="2 Marcador de texto"/>
          <p:cNvSpPr>
            <a:spLocks noGrp="1"/>
          </p:cNvSpPr>
          <p:nvPr>
            <p:ph type="body" idx="1"/>
          </p:nvPr>
        </p:nvSpPr>
        <p:spPr>
          <a:xfrm>
            <a:off x="684213" y="4149725"/>
            <a:ext cx="7772400" cy="1500188"/>
          </a:xfrm>
        </p:spPr>
        <p:txBody>
          <a:bodyPr/>
          <a:lstStyle/>
          <a:p>
            <a:pPr algn="just">
              <a:lnSpc>
                <a:spcPct val="150000"/>
              </a:lnSpc>
            </a:pPr>
            <a:r>
              <a:rPr lang="es-EC" sz="1800" smtClean="0">
                <a:solidFill>
                  <a:schemeClr val="tx1"/>
                </a:solidFill>
                <a:latin typeface="Arial" charset="0"/>
                <a:cs typeface="Times New Roman" pitchFamily="18" charset="0"/>
              </a:rPr>
              <a:t>Para la verificación del  peso del conjunto y sus piezas constitutivas se realiza un control estadístico del peso de las piezas fabricadas en las matrices y del arnés completo.</a:t>
            </a:r>
            <a:endParaRPr lang="es-EC" sz="1800" smtClean="0">
              <a:solidFill>
                <a:schemeClr val="tx1"/>
              </a:solidFill>
              <a:latin typeface="Times New Roman" pitchFamily="18" charset="0"/>
              <a:cs typeface="Times New Roman" pitchFamily="18" charset="0"/>
            </a:endParaRPr>
          </a:p>
          <a:p>
            <a:pPr algn="just">
              <a:lnSpc>
                <a:spcPct val="150000"/>
              </a:lnSpc>
            </a:pPr>
            <a:r>
              <a:rPr lang="es-EC" sz="1800" smtClean="0">
                <a:solidFill>
                  <a:schemeClr val="tx1"/>
                </a:solidFill>
                <a:latin typeface="Arial" charset="0"/>
                <a:cs typeface="Times New Roman" pitchFamily="18" charset="0"/>
              </a:rPr>
              <a:t>El control está basado en determinar si las piezas y el arnés ensamblado cumplen con la especificación indicada, es decir, 1 ± 0.2 Kg para el conjunto.</a:t>
            </a:r>
            <a:endParaRPr lang="es-EC" sz="1800" smtClean="0">
              <a:solidFill>
                <a:schemeClr val="tx1"/>
              </a:solidFill>
              <a:latin typeface="Times New Roman" pitchFamily="18" charset="0"/>
              <a:cs typeface="Times New Roman" pitchFamily="18" charset="0"/>
            </a:endParaRPr>
          </a:p>
          <a:p>
            <a:pPr algn="just">
              <a:lnSpc>
                <a:spcPct val="150000"/>
              </a:lnSpc>
            </a:pPr>
            <a:r>
              <a:rPr lang="es-EC" sz="1800" smtClean="0">
                <a:solidFill>
                  <a:schemeClr val="tx1"/>
                </a:solidFill>
                <a:latin typeface="Arial" charset="0"/>
                <a:cs typeface="Times New Roman" pitchFamily="18" charset="0"/>
              </a:rPr>
              <a:t>Como un ejemplo del proceso antes mencionado, se realiza el estudio del  peso de la pieza soporte inferior y a continuación del arnés terminado.</a:t>
            </a:r>
            <a:endParaRPr lang="es-EC" sz="1800" smtClean="0">
              <a:solidFill>
                <a:schemeClr val="tx1"/>
              </a:solidFill>
              <a:latin typeface="Times New Roman" pitchFamily="18" charset="0"/>
              <a:cs typeface="Times New Roman" pitchFamily="18" charset="0"/>
            </a:endParaRPr>
          </a:p>
          <a:p>
            <a:endParaRPr lang="es-EC" sz="1800" smtClean="0">
              <a:solidFill>
                <a:srgbClr val="898989"/>
              </a:solidFill>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1 CuadroTexto"/>
          <p:cNvSpPr txBox="1">
            <a:spLocks noChangeArrowheads="1"/>
          </p:cNvSpPr>
          <p:nvPr/>
        </p:nvSpPr>
        <p:spPr bwMode="auto">
          <a:xfrm>
            <a:off x="500063" y="500063"/>
            <a:ext cx="8429625" cy="784225"/>
          </a:xfrm>
          <a:prstGeom prst="rect">
            <a:avLst/>
          </a:prstGeom>
          <a:noFill/>
          <a:ln w="9525">
            <a:noFill/>
            <a:miter lim="800000"/>
            <a:headEnd/>
            <a:tailEnd/>
          </a:ln>
        </p:spPr>
        <p:txBody>
          <a:bodyPr>
            <a:spAutoFit/>
          </a:bodyPr>
          <a:lstStyle/>
          <a:p>
            <a:pPr algn="ctr">
              <a:lnSpc>
                <a:spcPct val="150000"/>
              </a:lnSpc>
            </a:pPr>
            <a:r>
              <a:rPr lang="es-EC" b="1" dirty="0">
                <a:cs typeface="Times New Roman" pitchFamily="18" charset="0"/>
              </a:rPr>
              <a:t>Índices de capacidad del proceso respecto </a:t>
            </a:r>
            <a:r>
              <a:rPr lang="es-EC" b="1" dirty="0" smtClean="0">
                <a:cs typeface="Times New Roman" pitchFamily="18" charset="0"/>
              </a:rPr>
              <a:t>al peso </a:t>
            </a:r>
            <a:r>
              <a:rPr lang="es-EC" b="1" dirty="0">
                <a:cs typeface="Times New Roman" pitchFamily="18" charset="0"/>
              </a:rPr>
              <a:t>del soporte inferior</a:t>
            </a:r>
            <a:endParaRPr lang="es-EC" dirty="0">
              <a:latin typeface="Times New Roman" pitchFamily="18" charset="0"/>
              <a:cs typeface="Times New Roman" pitchFamily="18" charset="0"/>
            </a:endParaRPr>
          </a:p>
          <a:p>
            <a:endParaRPr lang="es-EC" dirty="0"/>
          </a:p>
        </p:txBody>
      </p:sp>
      <p:sp>
        <p:nvSpPr>
          <p:cNvPr id="110597" name="3 CuadroTexto"/>
          <p:cNvSpPr txBox="1">
            <a:spLocks noChangeArrowheads="1"/>
          </p:cNvSpPr>
          <p:nvPr/>
        </p:nvSpPr>
        <p:spPr bwMode="auto">
          <a:xfrm>
            <a:off x="500063" y="2349500"/>
            <a:ext cx="8643937" cy="641350"/>
          </a:xfrm>
          <a:prstGeom prst="rect">
            <a:avLst/>
          </a:prstGeom>
          <a:noFill/>
          <a:ln w="9525">
            <a:noFill/>
            <a:miter lim="800000"/>
            <a:headEnd/>
            <a:tailEnd/>
          </a:ln>
        </p:spPr>
        <p:txBody>
          <a:bodyPr>
            <a:spAutoFit/>
          </a:bodyPr>
          <a:lstStyle/>
          <a:p>
            <a:pPr algn="ctr"/>
            <a:r>
              <a:rPr lang="es-EC" b="1" dirty="0"/>
              <a:t>Proporción de productos fuera de especificación respecto </a:t>
            </a:r>
            <a:r>
              <a:rPr lang="es-EC" b="1" dirty="0" smtClean="0"/>
              <a:t>al peso </a:t>
            </a:r>
            <a:r>
              <a:rPr lang="es-EC" b="1" dirty="0"/>
              <a:t>del soporte inferior</a:t>
            </a:r>
            <a:endParaRPr lang="es-EC" dirty="0"/>
          </a:p>
        </p:txBody>
      </p:sp>
      <p:sp>
        <p:nvSpPr>
          <p:cNvPr id="6" name="5 CuadroTexto"/>
          <p:cNvSpPr txBox="1"/>
          <p:nvPr/>
        </p:nvSpPr>
        <p:spPr>
          <a:xfrm>
            <a:off x="755650" y="3716338"/>
            <a:ext cx="8064500" cy="2430462"/>
          </a:xfrm>
          <a:prstGeom prst="rect">
            <a:avLst/>
          </a:prstGeom>
          <a:noFill/>
        </p:spPr>
        <p:txBody>
          <a:bodyPr>
            <a:spAutoFit/>
          </a:bodyPr>
          <a:lstStyle/>
          <a:p>
            <a:pPr algn="just">
              <a:lnSpc>
                <a:spcPct val="150000"/>
              </a:lnSpc>
              <a:spcAft>
                <a:spcPts val="0"/>
              </a:spcAft>
              <a:defRPr/>
            </a:pPr>
            <a:r>
              <a:rPr lang="es-EC" dirty="0">
                <a:latin typeface="Arial"/>
                <a:ea typeface="Times New Roman"/>
              </a:rPr>
              <a:t>Analizando los gráficos anteriores podemos concluir:</a:t>
            </a:r>
            <a:endParaRPr lang="es-EC" dirty="0">
              <a:latin typeface="Times New Roman"/>
              <a:ea typeface="Times New Roman"/>
            </a:endParaRPr>
          </a:p>
          <a:p>
            <a:pPr marL="342900" indent="-342900" algn="just">
              <a:lnSpc>
                <a:spcPct val="150000"/>
              </a:lnSpc>
              <a:spcAft>
                <a:spcPts val="0"/>
              </a:spcAft>
              <a:buFont typeface="Symbol"/>
              <a:buChar char=""/>
              <a:tabLst>
                <a:tab pos="457200" algn="l"/>
              </a:tabLst>
              <a:defRPr/>
            </a:pPr>
            <a:r>
              <a:rPr lang="es-EC" dirty="0">
                <a:latin typeface="Arial"/>
                <a:ea typeface="Times New Roman"/>
              </a:rPr>
              <a:t>El proceso se encuentra dentro de control estadístico ya que las medias de los valores tomados, están entre los límites de control superior e inferior (</a:t>
            </a:r>
            <a:r>
              <a:rPr lang="es-EC" dirty="0" err="1">
                <a:latin typeface="Arial"/>
                <a:ea typeface="Times New Roman"/>
              </a:rPr>
              <a:t>UCLx</a:t>
            </a:r>
            <a:r>
              <a:rPr lang="es-EC" dirty="0">
                <a:latin typeface="Arial"/>
                <a:ea typeface="Times New Roman"/>
              </a:rPr>
              <a:t>, </a:t>
            </a:r>
            <a:r>
              <a:rPr lang="es-EC" dirty="0" err="1">
                <a:latin typeface="Arial"/>
                <a:ea typeface="Times New Roman"/>
              </a:rPr>
              <a:t>LCLx</a:t>
            </a:r>
            <a:r>
              <a:rPr lang="es-EC" dirty="0">
                <a:latin typeface="Arial"/>
                <a:ea typeface="Times New Roman"/>
              </a:rPr>
              <a:t>, </a:t>
            </a:r>
            <a:r>
              <a:rPr lang="es-EC" dirty="0" err="1">
                <a:latin typeface="Arial"/>
                <a:ea typeface="Times New Roman"/>
              </a:rPr>
              <a:t>UCLs</a:t>
            </a:r>
            <a:r>
              <a:rPr lang="es-EC" dirty="0">
                <a:latin typeface="Arial"/>
                <a:ea typeface="Times New Roman"/>
              </a:rPr>
              <a:t> y </a:t>
            </a:r>
            <a:r>
              <a:rPr lang="es-EC" dirty="0" err="1">
                <a:latin typeface="Arial"/>
                <a:ea typeface="Times New Roman"/>
              </a:rPr>
              <a:t>LCLs</a:t>
            </a:r>
            <a:r>
              <a:rPr lang="es-EC" dirty="0">
                <a:latin typeface="Arial"/>
                <a:ea typeface="Times New Roman"/>
              </a:rPr>
              <a:t>).</a:t>
            </a:r>
            <a:endParaRPr lang="es-EC" dirty="0">
              <a:latin typeface="Times New Roman"/>
              <a:ea typeface="Times New Roman"/>
            </a:endParaRPr>
          </a:p>
          <a:p>
            <a:pPr marL="342900" indent="-342900" algn="just">
              <a:lnSpc>
                <a:spcPct val="150000"/>
              </a:lnSpc>
              <a:spcAft>
                <a:spcPts val="0"/>
              </a:spcAft>
              <a:buFont typeface="Symbol"/>
              <a:buChar char=""/>
              <a:tabLst>
                <a:tab pos="457200" algn="l"/>
              </a:tabLst>
              <a:defRPr/>
            </a:pPr>
            <a:r>
              <a:rPr lang="es-EC" dirty="0">
                <a:latin typeface="Arial"/>
                <a:ea typeface="Times New Roman"/>
              </a:rPr>
              <a:t>El proceso es capaz de cumplir especificaciones ya que </a:t>
            </a:r>
            <a:r>
              <a:rPr lang="es-EC" dirty="0" err="1">
                <a:latin typeface="Arial"/>
                <a:ea typeface="Times New Roman"/>
              </a:rPr>
              <a:t>Cpk</a:t>
            </a:r>
            <a:r>
              <a:rPr lang="es-EC" dirty="0">
                <a:latin typeface="Arial"/>
                <a:ea typeface="Times New Roman"/>
              </a:rPr>
              <a:t> &gt; 1.67. </a:t>
            </a:r>
            <a:endParaRPr lang="es-EC" dirty="0">
              <a:latin typeface="Times New Roman"/>
              <a:ea typeface="Times New Roman"/>
            </a:endParaRPr>
          </a:p>
          <a:p>
            <a:pPr>
              <a:defRPr/>
            </a:pPr>
            <a:endParaRPr lang="es-EC" dirty="0"/>
          </a:p>
        </p:txBody>
      </p:sp>
      <p:graphicFrame>
        <p:nvGraphicFramePr>
          <p:cNvPr id="246788" name="Object 4"/>
          <p:cNvGraphicFramePr>
            <a:graphicFrameLocks noChangeAspect="1"/>
          </p:cNvGraphicFramePr>
          <p:nvPr/>
        </p:nvGraphicFramePr>
        <p:xfrm>
          <a:off x="194161" y="1000108"/>
          <a:ext cx="9021309" cy="1643074"/>
        </p:xfrm>
        <a:graphic>
          <a:graphicData uri="http://schemas.openxmlformats.org/presentationml/2006/ole">
            <p:oleObj spid="_x0000_s246788" name="Documento" r:id="rId3" imgW="5623233" imgH="1004593" progId="Word.Document.12">
              <p:embed/>
            </p:oleObj>
          </a:graphicData>
        </a:graphic>
      </p:graphicFrame>
      <p:graphicFrame>
        <p:nvGraphicFramePr>
          <p:cNvPr id="246789" name="Object 5"/>
          <p:cNvGraphicFramePr>
            <a:graphicFrameLocks noChangeAspect="1"/>
          </p:cNvGraphicFramePr>
          <p:nvPr/>
        </p:nvGraphicFramePr>
        <p:xfrm>
          <a:off x="1092279" y="3143248"/>
          <a:ext cx="7265935" cy="571504"/>
        </p:xfrm>
        <a:graphic>
          <a:graphicData uri="http://schemas.openxmlformats.org/presentationml/2006/ole">
            <p:oleObj spid="_x0000_s246789" name="Hoja de cálculo" r:id="rId4" imgW="5004598" imgH="394340" progId="Excel.Sheet.12">
              <p:embed/>
            </p:oleObj>
          </a:graphicData>
        </a:graphic>
      </p:graphicFrame>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765175"/>
            <a:ext cx="7772400" cy="450850"/>
          </a:xfrm>
        </p:spPr>
        <p:txBody>
          <a:bodyPr/>
          <a:lstStyle/>
          <a:p>
            <a:pPr algn="ctr">
              <a:defRPr/>
            </a:pPr>
            <a:r>
              <a:rPr lang="es-ES" sz="2800" dirty="0" smtClean="0">
                <a:latin typeface="Arial"/>
                <a:ea typeface="Times New Roman"/>
              </a:rPr>
              <a:t>PROCESO DE PINTURA ELECTROSTÁTICA</a:t>
            </a:r>
            <a:endParaRPr lang="es-EC" sz="2800" dirty="0"/>
          </a:p>
        </p:txBody>
      </p:sp>
      <p:sp>
        <p:nvSpPr>
          <p:cNvPr id="3" name="2 Marcador de texto"/>
          <p:cNvSpPr>
            <a:spLocks noGrp="1"/>
          </p:cNvSpPr>
          <p:nvPr>
            <p:ph type="body" idx="1"/>
          </p:nvPr>
        </p:nvSpPr>
        <p:spPr>
          <a:xfrm>
            <a:off x="722313" y="3929063"/>
            <a:ext cx="7772400" cy="1876425"/>
          </a:xfrm>
        </p:spPr>
        <p:txBody>
          <a:bodyPr/>
          <a:lstStyle/>
          <a:p>
            <a:pPr>
              <a:lnSpc>
                <a:spcPct val="150000"/>
              </a:lnSpc>
              <a:defRPr/>
            </a:pPr>
            <a:r>
              <a:rPr lang="es-ES" sz="1600" dirty="0" smtClean="0">
                <a:solidFill>
                  <a:schemeClr val="tx1"/>
                </a:solidFill>
                <a:latin typeface="Arial"/>
                <a:ea typeface="Times New Roman"/>
              </a:rPr>
              <a:t>El análisis de las propiedades de la pintura electrostática aplicada en los arneses requiere, al ser propiedades cuantitativas, la utilización de cartas de control por atributos</a:t>
            </a:r>
          </a:p>
          <a:p>
            <a:pPr algn="just">
              <a:lnSpc>
                <a:spcPct val="150000"/>
              </a:lnSpc>
              <a:spcAft>
                <a:spcPts val="0"/>
              </a:spcAft>
              <a:defRPr/>
            </a:pPr>
            <a:r>
              <a:rPr lang="es-ES" sz="1600" dirty="0" smtClean="0">
                <a:solidFill>
                  <a:schemeClr val="tx1"/>
                </a:solidFill>
                <a:latin typeface="Arial"/>
                <a:ea typeface="Times New Roman"/>
              </a:rPr>
              <a:t>La carta de control u es la que más se ajusta a las características de la muestra: análisis de propiedad cuantitativa, muestra pequeña del total, las muestras no presentan tamaños iguales.</a:t>
            </a:r>
          </a:p>
          <a:p>
            <a:pPr algn="just">
              <a:lnSpc>
                <a:spcPct val="150000"/>
              </a:lnSpc>
              <a:spcAft>
                <a:spcPts val="0"/>
              </a:spcAft>
              <a:defRPr/>
            </a:pPr>
            <a:r>
              <a:rPr lang="es-ES" sz="1600" b="1" dirty="0" smtClean="0">
                <a:solidFill>
                  <a:schemeClr val="tx1"/>
                </a:solidFill>
                <a:latin typeface="Arial"/>
                <a:ea typeface="Times New Roman"/>
              </a:rPr>
              <a:t>Propiedades cuantitativas consideradas</a:t>
            </a:r>
            <a:r>
              <a:rPr lang="en-US" sz="1600" b="1" dirty="0" smtClean="0">
                <a:solidFill>
                  <a:schemeClr val="tx1"/>
                </a:solidFill>
                <a:latin typeface="Arial"/>
                <a:ea typeface="Times New Roman"/>
              </a:rPr>
              <a:t>:</a:t>
            </a:r>
          </a:p>
          <a:p>
            <a:pPr marL="342900" indent="-342900" algn="just">
              <a:lnSpc>
                <a:spcPct val="150000"/>
              </a:lnSpc>
              <a:spcAft>
                <a:spcPts val="0"/>
              </a:spcAft>
              <a:buFont typeface="+mj-lt"/>
              <a:buAutoNum type="alphaLcParenR"/>
              <a:defRPr/>
            </a:pPr>
            <a:r>
              <a:rPr lang="en-US" sz="1600" dirty="0" err="1" smtClean="0">
                <a:solidFill>
                  <a:schemeClr val="tx1"/>
                </a:solidFill>
                <a:latin typeface="Arial"/>
                <a:ea typeface="Times New Roman"/>
              </a:rPr>
              <a:t>Recubrimiento</a:t>
            </a:r>
            <a:r>
              <a:rPr lang="en-US" sz="1600" dirty="0" smtClean="0">
                <a:solidFill>
                  <a:schemeClr val="tx1"/>
                </a:solidFill>
                <a:latin typeface="Arial"/>
                <a:ea typeface="Times New Roman"/>
              </a:rPr>
              <a:t> y </a:t>
            </a:r>
            <a:r>
              <a:rPr lang="en-US" sz="1600" dirty="0" err="1" smtClean="0">
                <a:solidFill>
                  <a:schemeClr val="tx1"/>
                </a:solidFill>
                <a:latin typeface="Arial"/>
                <a:ea typeface="Times New Roman"/>
              </a:rPr>
              <a:t>fijaci</a:t>
            </a:r>
            <a:r>
              <a:rPr lang="es-EC" sz="1600" dirty="0" err="1" smtClean="0">
                <a:solidFill>
                  <a:schemeClr val="tx1"/>
                </a:solidFill>
                <a:latin typeface="Arial"/>
                <a:ea typeface="Times New Roman"/>
              </a:rPr>
              <a:t>ón</a:t>
            </a:r>
            <a:endParaRPr lang="es-EC" sz="1600" dirty="0" smtClean="0">
              <a:solidFill>
                <a:schemeClr val="tx1"/>
              </a:solidFill>
              <a:latin typeface="Arial"/>
              <a:ea typeface="Times New Roman"/>
            </a:endParaRPr>
          </a:p>
          <a:p>
            <a:pPr marL="342900" indent="-342900" algn="just">
              <a:lnSpc>
                <a:spcPct val="150000"/>
              </a:lnSpc>
              <a:spcAft>
                <a:spcPts val="0"/>
              </a:spcAft>
              <a:buFont typeface="+mj-lt"/>
              <a:buAutoNum type="alphaLcParenR"/>
              <a:defRPr/>
            </a:pPr>
            <a:r>
              <a:rPr lang="es-EC" sz="1600" dirty="0" smtClean="0">
                <a:solidFill>
                  <a:schemeClr val="tx1"/>
                </a:solidFill>
                <a:latin typeface="Arial"/>
                <a:ea typeface="Times New Roman"/>
              </a:rPr>
              <a:t>Propiedades visuales (tonalidad de color)</a:t>
            </a:r>
          </a:p>
          <a:p>
            <a:pPr marL="342900" indent="-342900" algn="just">
              <a:lnSpc>
                <a:spcPct val="150000"/>
              </a:lnSpc>
              <a:spcAft>
                <a:spcPts val="0"/>
              </a:spcAft>
              <a:buFont typeface="+mj-lt"/>
              <a:buAutoNum type="alphaLcParenR"/>
              <a:defRPr/>
            </a:pPr>
            <a:r>
              <a:rPr lang="es-EC" sz="1600" dirty="0" smtClean="0">
                <a:solidFill>
                  <a:schemeClr val="tx1"/>
                </a:solidFill>
                <a:latin typeface="Arial"/>
                <a:ea typeface="Times New Roman"/>
              </a:rPr>
              <a:t>Propiedades superficiales (aspereza)</a:t>
            </a:r>
            <a:endParaRPr lang="es-EC" sz="1600" dirty="0" smtClean="0">
              <a:solidFill>
                <a:schemeClr val="tx1"/>
              </a:solidFill>
              <a:latin typeface="Times New Roman"/>
              <a:ea typeface="Times New Roman"/>
            </a:endParaRPr>
          </a:p>
          <a:p>
            <a:pPr>
              <a:defRPr/>
            </a:pPr>
            <a:endParaRPr lang="es-EC"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71414"/>
            <a:ext cx="7772400" cy="450850"/>
          </a:xfrm>
        </p:spPr>
        <p:txBody>
          <a:bodyPr/>
          <a:lstStyle/>
          <a:p>
            <a:pPr algn="ctr">
              <a:defRPr/>
            </a:pPr>
            <a:r>
              <a:rPr lang="es-EC" dirty="0" smtClean="0"/>
              <a:t>Recubrimiento</a:t>
            </a:r>
            <a:endParaRPr lang="es-EC" dirty="0"/>
          </a:p>
        </p:txBody>
      </p:sp>
      <p:sp>
        <p:nvSpPr>
          <p:cNvPr id="3" name="2 Marcador de texto"/>
          <p:cNvSpPr>
            <a:spLocks noGrp="1"/>
          </p:cNvSpPr>
          <p:nvPr>
            <p:ph type="body" idx="1"/>
          </p:nvPr>
        </p:nvSpPr>
        <p:spPr>
          <a:xfrm>
            <a:off x="722313" y="1214438"/>
            <a:ext cx="7772400" cy="1214437"/>
          </a:xfrm>
        </p:spPr>
        <p:txBody>
          <a:bodyPr/>
          <a:lstStyle/>
          <a:p>
            <a:pPr marL="342900" indent="-342900" algn="just">
              <a:lnSpc>
                <a:spcPct val="150000"/>
              </a:lnSpc>
              <a:spcAft>
                <a:spcPts val="0"/>
              </a:spcAft>
              <a:tabLst>
                <a:tab pos="457200" algn="l"/>
              </a:tabLst>
              <a:defRPr/>
            </a:pPr>
            <a:r>
              <a:rPr lang="es-ES" sz="1600" dirty="0" smtClean="0">
                <a:solidFill>
                  <a:schemeClr val="tx1"/>
                </a:solidFill>
                <a:latin typeface="Arial" pitchFamily="34" charset="0"/>
                <a:ea typeface="Times New Roman"/>
                <a:cs typeface="Arial" pitchFamily="34" charset="0"/>
              </a:rPr>
              <a:t>Se realizó una toma de datos en los cinco primeros días de producción, con una</a:t>
            </a:r>
          </a:p>
          <a:p>
            <a:pPr marL="342900" indent="-342900" algn="just">
              <a:lnSpc>
                <a:spcPct val="150000"/>
              </a:lnSpc>
              <a:spcAft>
                <a:spcPts val="0"/>
              </a:spcAft>
              <a:tabLst>
                <a:tab pos="457200" algn="l"/>
              </a:tabLst>
              <a:defRPr/>
            </a:pPr>
            <a:r>
              <a:rPr lang="es-ES" sz="1600" dirty="0" smtClean="0">
                <a:solidFill>
                  <a:schemeClr val="tx1"/>
                </a:solidFill>
                <a:latin typeface="Arial" pitchFamily="34" charset="0"/>
                <a:ea typeface="Times New Roman"/>
                <a:cs typeface="Arial" pitchFamily="34" charset="0"/>
              </a:rPr>
              <a:t>muestra de 80 arneses diarios producidos (n=80) para la propiedad de</a:t>
            </a:r>
          </a:p>
          <a:p>
            <a:pPr marL="342900" indent="-342900" algn="just">
              <a:lnSpc>
                <a:spcPct val="150000"/>
              </a:lnSpc>
              <a:spcAft>
                <a:spcPts val="0"/>
              </a:spcAft>
              <a:tabLst>
                <a:tab pos="457200" algn="l"/>
              </a:tabLst>
              <a:defRPr/>
            </a:pPr>
            <a:r>
              <a:rPr lang="es-ES" sz="1600" dirty="0" smtClean="0">
                <a:solidFill>
                  <a:schemeClr val="tx1"/>
                </a:solidFill>
                <a:latin typeface="Arial" pitchFamily="34" charset="0"/>
                <a:ea typeface="Times New Roman"/>
                <a:cs typeface="Arial" pitchFamily="34" charset="0"/>
              </a:rPr>
              <a:t>recubrimiento, los cuales arrojaron los resultados expuestos a continuación:</a:t>
            </a:r>
            <a:endParaRPr lang="es-EC" sz="1600" dirty="0" smtClean="0">
              <a:solidFill>
                <a:schemeClr val="tx1"/>
              </a:solidFill>
              <a:latin typeface="Arial" pitchFamily="34" charset="0"/>
              <a:ea typeface="Times New Roman"/>
              <a:cs typeface="Arial" pitchFamily="34" charset="0"/>
            </a:endParaRPr>
          </a:p>
          <a:p>
            <a:pPr>
              <a:defRPr/>
            </a:pPr>
            <a:endParaRPr lang="es-EC" dirty="0"/>
          </a:p>
        </p:txBody>
      </p:sp>
      <p:sp>
        <p:nvSpPr>
          <p:cNvPr id="112646" name="3 CuadroTexto"/>
          <p:cNvSpPr txBox="1">
            <a:spLocks noChangeArrowheads="1"/>
          </p:cNvSpPr>
          <p:nvPr/>
        </p:nvSpPr>
        <p:spPr bwMode="auto">
          <a:xfrm>
            <a:off x="1979613" y="2276475"/>
            <a:ext cx="5429250" cy="779463"/>
          </a:xfrm>
          <a:prstGeom prst="rect">
            <a:avLst/>
          </a:prstGeom>
          <a:noFill/>
          <a:ln w="9525">
            <a:noFill/>
            <a:miter lim="800000"/>
            <a:headEnd/>
            <a:tailEnd/>
          </a:ln>
        </p:spPr>
        <p:txBody>
          <a:bodyPr>
            <a:spAutoFit/>
          </a:bodyPr>
          <a:lstStyle/>
          <a:p>
            <a:pPr algn="ctr">
              <a:lnSpc>
                <a:spcPct val="150000"/>
              </a:lnSpc>
            </a:pPr>
            <a:r>
              <a:rPr lang="es-ES" b="1">
                <a:cs typeface="Times New Roman" pitchFamily="18" charset="0"/>
              </a:rPr>
              <a:t>Defectos por unidad para recubrimiento</a:t>
            </a:r>
            <a:endParaRPr lang="es-EC">
              <a:latin typeface="Times New Roman" pitchFamily="18" charset="0"/>
              <a:cs typeface="Times New Roman" pitchFamily="18" charset="0"/>
            </a:endParaRPr>
          </a:p>
          <a:p>
            <a:endParaRPr lang="es-EC"/>
          </a:p>
        </p:txBody>
      </p:sp>
      <p:graphicFrame>
        <p:nvGraphicFramePr>
          <p:cNvPr id="112642" name="Object 2"/>
          <p:cNvGraphicFramePr>
            <a:graphicFrameLocks noChangeAspect="1"/>
          </p:cNvGraphicFramePr>
          <p:nvPr/>
        </p:nvGraphicFramePr>
        <p:xfrm>
          <a:off x="1835150" y="2924175"/>
          <a:ext cx="5508625" cy="2351088"/>
        </p:xfrm>
        <a:graphic>
          <a:graphicData uri="http://schemas.openxmlformats.org/presentationml/2006/ole">
            <p:oleObj spid="_x0000_s112642" name="Documento" r:id="rId3" imgW="5623233" imgH="2354143" progId="Word.Document.12">
              <p:embed/>
            </p:oleObj>
          </a:graphicData>
        </a:graphic>
      </p:graphicFrame>
      <p:sp>
        <p:nvSpPr>
          <p:cNvPr id="112647" name="5 CuadroTexto"/>
          <p:cNvSpPr txBox="1">
            <a:spLocks noChangeArrowheads="1"/>
          </p:cNvSpPr>
          <p:nvPr/>
        </p:nvSpPr>
        <p:spPr bwMode="auto">
          <a:xfrm>
            <a:off x="2339975" y="5157788"/>
            <a:ext cx="4857750" cy="366712"/>
          </a:xfrm>
          <a:prstGeom prst="rect">
            <a:avLst/>
          </a:prstGeom>
          <a:noFill/>
          <a:ln w="9525">
            <a:noFill/>
            <a:miter lim="800000"/>
            <a:headEnd/>
            <a:tailEnd/>
          </a:ln>
        </p:spPr>
        <p:txBody>
          <a:bodyPr>
            <a:spAutoFit/>
          </a:bodyPr>
          <a:lstStyle/>
          <a:p>
            <a:r>
              <a:rPr lang="es-ES" b="1">
                <a:cs typeface="Times New Roman" pitchFamily="18" charset="0"/>
              </a:rPr>
              <a:t>Limites de control para recubrimiento</a:t>
            </a:r>
            <a:endParaRPr lang="es-EC"/>
          </a:p>
        </p:txBody>
      </p:sp>
      <p:graphicFrame>
        <p:nvGraphicFramePr>
          <p:cNvPr id="112643" name="Object 3"/>
          <p:cNvGraphicFramePr>
            <a:graphicFrameLocks noChangeAspect="1"/>
          </p:cNvGraphicFramePr>
          <p:nvPr/>
        </p:nvGraphicFramePr>
        <p:xfrm>
          <a:off x="2115136" y="5589588"/>
          <a:ext cx="4600004" cy="554056"/>
        </p:xfrm>
        <a:graphic>
          <a:graphicData uri="http://schemas.openxmlformats.org/presentationml/2006/ole">
            <p:oleObj spid="_x0000_s112643" name="Hoja de cálculo" r:id="rId4" imgW="3268382" imgH="394340" progId="Excel.Sheet.12">
              <p:embed/>
            </p:oleObj>
          </a:graphicData>
        </a:graphic>
      </p:graphicFrame>
      <p:sp>
        <p:nvSpPr>
          <p:cNvPr id="112650" name="Line 10"/>
          <p:cNvSpPr>
            <a:spLocks noChangeShapeType="1"/>
          </p:cNvSpPr>
          <p:nvPr/>
        </p:nvSpPr>
        <p:spPr bwMode="auto">
          <a:xfrm>
            <a:off x="3059113" y="4797425"/>
            <a:ext cx="2952750" cy="0"/>
          </a:xfrm>
          <a:prstGeom prst="line">
            <a:avLst/>
          </a:prstGeom>
          <a:noFill/>
          <a:ln w="9525">
            <a:solidFill>
              <a:schemeClr val="tx1"/>
            </a:solidFill>
            <a:round/>
            <a:headEnd/>
            <a:tailEnd/>
          </a:ln>
          <a:effectLst/>
        </p:spPr>
        <p:txBody>
          <a:bodyPr/>
          <a:lstStyle/>
          <a:p>
            <a:endParaRPr lang="es-EC"/>
          </a:p>
        </p:txBody>
      </p:sp>
      <p:sp>
        <p:nvSpPr>
          <p:cNvPr id="112651" name="Line 11"/>
          <p:cNvSpPr>
            <a:spLocks noChangeShapeType="1"/>
          </p:cNvSpPr>
          <p:nvPr/>
        </p:nvSpPr>
        <p:spPr bwMode="auto">
          <a:xfrm>
            <a:off x="2916238" y="5589588"/>
            <a:ext cx="1655762" cy="0"/>
          </a:xfrm>
          <a:prstGeom prst="line">
            <a:avLst/>
          </a:prstGeom>
          <a:noFill/>
          <a:ln w="9525">
            <a:solidFill>
              <a:schemeClr val="tx1"/>
            </a:solidFill>
            <a:round/>
            <a:headEnd/>
            <a:tailEnd/>
          </a:ln>
          <a:effectLst/>
        </p:spPr>
        <p:txBody>
          <a:bodyPr/>
          <a:lstStyle/>
          <a:p>
            <a:endParaRPr lang="es-EC"/>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Imagen 32"/>
          <p:cNvPicPr>
            <a:picLocks noChangeAspect="1" noChangeArrowheads="1"/>
          </p:cNvPicPr>
          <p:nvPr/>
        </p:nvPicPr>
        <p:blipFill>
          <a:blip r:embed="rId2"/>
          <a:srcRect/>
          <a:stretch>
            <a:fillRect/>
          </a:stretch>
        </p:blipFill>
        <p:spPr bwMode="auto">
          <a:xfrm>
            <a:off x="2195513" y="620713"/>
            <a:ext cx="5230812" cy="2754312"/>
          </a:xfrm>
          <a:prstGeom prst="rect">
            <a:avLst/>
          </a:prstGeom>
          <a:noFill/>
          <a:ln w="9525">
            <a:noFill/>
            <a:miter lim="800000"/>
            <a:headEnd/>
            <a:tailEnd/>
          </a:ln>
        </p:spPr>
      </p:pic>
      <p:sp>
        <p:nvSpPr>
          <p:cNvPr id="119810" name="4 CuadroTexto"/>
          <p:cNvSpPr txBox="1">
            <a:spLocks noChangeArrowheads="1"/>
          </p:cNvSpPr>
          <p:nvPr/>
        </p:nvSpPr>
        <p:spPr bwMode="auto">
          <a:xfrm>
            <a:off x="1928813" y="142875"/>
            <a:ext cx="5857875" cy="369888"/>
          </a:xfrm>
          <a:prstGeom prst="rect">
            <a:avLst/>
          </a:prstGeom>
          <a:noFill/>
          <a:ln w="9525">
            <a:noFill/>
            <a:miter lim="800000"/>
            <a:headEnd/>
            <a:tailEnd/>
          </a:ln>
        </p:spPr>
        <p:txBody>
          <a:bodyPr>
            <a:spAutoFit/>
          </a:bodyPr>
          <a:lstStyle/>
          <a:p>
            <a:r>
              <a:rPr lang="es-ES" b="1">
                <a:cs typeface="Times New Roman" pitchFamily="18" charset="0"/>
              </a:rPr>
              <a:t>Carta por atributos para propiedad recubrimiento</a:t>
            </a:r>
            <a:endParaRPr lang="es-EC"/>
          </a:p>
        </p:txBody>
      </p:sp>
      <p:sp>
        <p:nvSpPr>
          <p:cNvPr id="119811" name="5 CuadroTexto"/>
          <p:cNvSpPr txBox="1">
            <a:spLocks noChangeArrowheads="1"/>
          </p:cNvSpPr>
          <p:nvPr/>
        </p:nvSpPr>
        <p:spPr bwMode="auto">
          <a:xfrm>
            <a:off x="250825" y="3429000"/>
            <a:ext cx="8642350" cy="3055938"/>
          </a:xfrm>
          <a:prstGeom prst="rect">
            <a:avLst/>
          </a:prstGeom>
          <a:noFill/>
          <a:ln w="9525">
            <a:noFill/>
            <a:miter lim="800000"/>
            <a:headEnd/>
            <a:tailEnd/>
          </a:ln>
        </p:spPr>
        <p:txBody>
          <a:bodyPr>
            <a:spAutoFit/>
          </a:bodyPr>
          <a:lstStyle/>
          <a:p>
            <a:pPr algn="just"/>
            <a:r>
              <a:rPr lang="es-ES" sz="1600"/>
              <a:t>En la grafica se puede analizar que el límite superior, es decir, el porcentaje máximo de producto defectuoso esperado es del 19%; el porcentaje mínimo es del 0%, es decir, cero defectos. Se observa así mismo una media de 9% de producto defectuoso para las muestras tomadas la primera semana de producción. El índice más importante a tomar en cuenta es los defectos por unidad, este nos demuestra que la propiedad recubrimiento va mejorando con el avance del proyecto, es decir, se espera llegar al límite inferior (0 defectos) para la segunda semana de producción.</a:t>
            </a:r>
            <a:endParaRPr lang="es-EC" sz="1600"/>
          </a:p>
          <a:p>
            <a:pPr algn="just"/>
            <a:r>
              <a:rPr lang="es-ES" sz="1600"/>
              <a:t>Se debe tomar en cuenta que la propiedad recubrimiento depende de la habilidad del operador para depositar la pintura sobre toda la superficie del arnés; con las correcciones necesarias, se espera que los defectos encontrados sean superados para la producción en serie de los arneses.</a:t>
            </a:r>
            <a:endParaRPr lang="es-EC" sz="1600"/>
          </a:p>
          <a:p>
            <a:endParaRPr lang="es-EC"/>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714375" y="571486"/>
            <a:ext cx="7772400" cy="857250"/>
          </a:xfrm>
        </p:spPr>
        <p:txBody>
          <a:bodyPr/>
          <a:lstStyle/>
          <a:p>
            <a:pPr marL="342900" indent="-342900" algn="ctr"/>
            <a:r>
              <a:rPr lang="es-EC" sz="3500" cap="none" dirty="0" smtClean="0"/>
              <a:t>PINTURA ELECTROSTÁTICA</a:t>
            </a:r>
            <a:r>
              <a:rPr lang="es-EC" b="0" cap="none" dirty="0" smtClean="0"/>
              <a:t/>
            </a:r>
            <a:br>
              <a:rPr lang="es-EC" b="0" cap="none" dirty="0" smtClean="0"/>
            </a:br>
            <a:endParaRPr lang="es-EC" sz="3500" b="0" cap="none" dirty="0" smtClean="0"/>
          </a:p>
        </p:txBody>
      </p:sp>
      <p:sp>
        <p:nvSpPr>
          <p:cNvPr id="3" name="2 Marcador de texto"/>
          <p:cNvSpPr>
            <a:spLocks noGrp="1"/>
          </p:cNvSpPr>
          <p:nvPr>
            <p:ph type="body" idx="1"/>
          </p:nvPr>
        </p:nvSpPr>
        <p:spPr>
          <a:xfrm>
            <a:off x="684213" y="4786332"/>
            <a:ext cx="8064500" cy="1500188"/>
          </a:xfrm>
        </p:spPr>
        <p:txBody>
          <a:bodyPr/>
          <a:lstStyle/>
          <a:p>
            <a:pPr algn="just"/>
            <a:r>
              <a:rPr lang="es-EC" sz="1400" dirty="0" smtClean="0">
                <a:solidFill>
                  <a:schemeClr val="tx1"/>
                </a:solidFill>
                <a:latin typeface="Arial" charset="0"/>
                <a:cs typeface="Arial" charset="0"/>
              </a:rPr>
              <a:t>La pintura electrostática en polvo, es un proceso alternativo a la pintura liquida, mediante la aplicación de una carga electrostática a la pieza, La pintura que tiene una carga opuesta, se adhiere en toda la superficie por atracción aún en las partes más escondidas de la misma pieza, eliminando de esta manera zonas ciegas de pintura sin aplicar.</a:t>
            </a:r>
          </a:p>
          <a:p>
            <a:pPr algn="just"/>
            <a:endParaRPr lang="es-EC" sz="1400" dirty="0" smtClean="0">
              <a:solidFill>
                <a:schemeClr val="tx1"/>
              </a:solidFill>
              <a:latin typeface="Arial" charset="0"/>
              <a:cs typeface="Arial" charset="0"/>
            </a:endParaRPr>
          </a:p>
          <a:p>
            <a:pPr algn="just"/>
            <a:r>
              <a:rPr lang="es-EC" sz="1400" dirty="0" smtClean="0">
                <a:solidFill>
                  <a:schemeClr val="tx1"/>
                </a:solidFill>
                <a:latin typeface="Arial" charset="0"/>
                <a:cs typeface="Arial" charset="0"/>
              </a:rPr>
              <a:t>Posteriormente pasa a un horno de curado en donde la pintura se funde y fija, logrando con esto una adherencia y resistencia insuperables.</a:t>
            </a:r>
          </a:p>
          <a:p>
            <a:pPr algn="just">
              <a:lnSpc>
                <a:spcPct val="150000"/>
              </a:lnSpc>
              <a:spcAft>
                <a:spcPts val="775"/>
              </a:spcAft>
            </a:pPr>
            <a:r>
              <a:rPr lang="es-ES" sz="1400" dirty="0" smtClean="0">
                <a:solidFill>
                  <a:schemeClr val="tx1"/>
                </a:solidFill>
                <a:latin typeface="Arial" charset="0"/>
                <a:cs typeface="Times New Roman" pitchFamily="18" charset="0"/>
              </a:rPr>
              <a:t>Para cumplir con los requerimientos de los arneses ofertados por FMSB SANTA BARBARA S.A. se ha decidido utilizar la pintura en polvo poliéster, ya que presenta características como:</a:t>
            </a:r>
            <a:endParaRPr lang="es-EC" sz="1400" dirty="0" smtClean="0">
              <a:solidFill>
                <a:schemeClr val="tx1"/>
              </a:solidFill>
              <a:cs typeface="Times New Roman" pitchFamily="18" charset="0"/>
            </a:endParaRPr>
          </a:p>
          <a:p>
            <a:pPr marL="573088" lvl="1" indent="-220663" algn="just">
              <a:lnSpc>
                <a:spcPct val="150000"/>
              </a:lnSpc>
              <a:buFont typeface="Calibri" pitchFamily="34" charset="0"/>
              <a:buAutoNum type="alphaLcPeriod"/>
            </a:pPr>
            <a:r>
              <a:rPr lang="es-EC" sz="1400" dirty="0" smtClean="0">
                <a:solidFill>
                  <a:schemeClr val="tx1"/>
                </a:solidFill>
                <a:latin typeface="Arial" charset="0"/>
                <a:cs typeface="Times New Roman" pitchFamily="18" charset="0"/>
              </a:rPr>
              <a:t>Excelentes propiedades mecánicas: </a:t>
            </a:r>
            <a:endParaRPr lang="es-EC" sz="1400" dirty="0" smtClean="0">
              <a:solidFill>
                <a:schemeClr val="tx1"/>
              </a:solidFill>
              <a:cs typeface="Times New Roman" pitchFamily="18" charset="0"/>
            </a:endParaRPr>
          </a:p>
          <a:p>
            <a:pPr marL="573088" lvl="1" indent="-220663" algn="just">
              <a:lnSpc>
                <a:spcPct val="150000"/>
              </a:lnSpc>
              <a:spcAft>
                <a:spcPts val="775"/>
              </a:spcAft>
              <a:buFont typeface="Calibri" pitchFamily="34" charset="0"/>
              <a:buAutoNum type="alphaLcPeriod"/>
            </a:pPr>
            <a:r>
              <a:rPr lang="es-EC" sz="1400" dirty="0" smtClean="0">
                <a:solidFill>
                  <a:schemeClr val="tx1"/>
                </a:solidFill>
                <a:latin typeface="Arial" charset="0"/>
                <a:cs typeface="Times New Roman" pitchFamily="18" charset="0"/>
              </a:rPr>
              <a:t>Muy buena resistencia a la intemperie y los rayos ultravioletas. </a:t>
            </a:r>
            <a:endParaRPr lang="es-EC" sz="1400" dirty="0" smtClean="0">
              <a:solidFill>
                <a:schemeClr val="tx1"/>
              </a:solidFill>
              <a:cs typeface="Times New Roman" pitchFamily="18" charset="0"/>
            </a:endParaRPr>
          </a:p>
          <a:p>
            <a:pPr algn="just">
              <a:lnSpc>
                <a:spcPct val="150000"/>
              </a:lnSpc>
              <a:spcAft>
                <a:spcPts val="775"/>
              </a:spcAft>
            </a:pPr>
            <a:r>
              <a:rPr lang="es-ES" sz="1400" dirty="0" smtClean="0">
                <a:solidFill>
                  <a:schemeClr val="tx1"/>
                </a:solidFill>
                <a:latin typeface="Arial" charset="0"/>
                <a:cs typeface="Times New Roman" pitchFamily="18" charset="0"/>
              </a:rPr>
              <a:t>Este tipo de pintura </a:t>
            </a:r>
            <a:r>
              <a:rPr lang="es-EC" sz="1400" dirty="0" smtClean="0">
                <a:solidFill>
                  <a:schemeClr val="tx1"/>
                </a:solidFill>
                <a:latin typeface="Arial" charset="0"/>
                <a:cs typeface="Times New Roman" pitchFamily="18" charset="0"/>
              </a:rPr>
              <a:t>requiere que sobre la superficie a pintar se realice pre limpieza, desengrasado y posiblemente tratamiento químico (fosfatado en aluminio) para asegurar las características sobre las superficies.</a:t>
            </a:r>
            <a:endParaRPr lang="es-EC" sz="1400" dirty="0" smtClean="0">
              <a:solidFill>
                <a:schemeClr val="tx1"/>
              </a:solidFill>
              <a:cs typeface="Times New Roman" pitchFamily="18" charset="0"/>
            </a:endParaRPr>
          </a:p>
          <a:p>
            <a:pPr algn="just"/>
            <a:endParaRPr lang="es-EC" sz="1400" dirty="0" smtClean="0">
              <a:solidFill>
                <a:schemeClr val="tx1"/>
              </a:solidFill>
              <a:latin typeface="Arial" charset="0"/>
              <a:cs typeface="Arial" charset="0"/>
            </a:endParaRPr>
          </a:p>
          <a:p>
            <a:pPr algn="just"/>
            <a:endParaRPr lang="es-EC" sz="1400" dirty="0" smtClean="0">
              <a:solidFill>
                <a:schemeClr val="tx1"/>
              </a:solidFill>
              <a:latin typeface="Arial"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3" y="142852"/>
            <a:ext cx="7772400" cy="522288"/>
          </a:xfrm>
        </p:spPr>
        <p:txBody>
          <a:bodyPr/>
          <a:lstStyle/>
          <a:p>
            <a:pPr algn="ctr"/>
            <a:r>
              <a:rPr lang="es-ES" cap="none" dirty="0" smtClean="0">
                <a:latin typeface="Arial" charset="0"/>
                <a:cs typeface="Times New Roman" pitchFamily="18" charset="0"/>
              </a:rPr>
              <a:t>CONCLUSIÓN DEL ANÁLISIS</a:t>
            </a:r>
            <a:endParaRPr lang="es-EC" cap="none" dirty="0" smtClean="0"/>
          </a:p>
        </p:txBody>
      </p:sp>
      <p:sp>
        <p:nvSpPr>
          <p:cNvPr id="3" name="2 Marcador de texto"/>
          <p:cNvSpPr>
            <a:spLocks noGrp="1"/>
          </p:cNvSpPr>
          <p:nvPr>
            <p:ph type="body" idx="1"/>
          </p:nvPr>
        </p:nvSpPr>
        <p:spPr>
          <a:xfrm>
            <a:off x="468313" y="908050"/>
            <a:ext cx="8424862" cy="2163763"/>
          </a:xfrm>
        </p:spPr>
        <p:txBody>
          <a:bodyPr/>
          <a:lstStyle/>
          <a:p>
            <a:pPr algn="just">
              <a:lnSpc>
                <a:spcPct val="150000"/>
              </a:lnSpc>
            </a:pPr>
            <a:r>
              <a:rPr lang="es-ES" sz="1400" smtClean="0">
                <a:solidFill>
                  <a:schemeClr val="tx1"/>
                </a:solidFill>
                <a:latin typeface="Arial" charset="0"/>
                <a:cs typeface="Times New Roman" pitchFamily="18" charset="0"/>
              </a:rPr>
              <a:t>Una vez evaluadas las propiedades cualitativas y cuantitativas de la producción de la primera semana, se afirma que el proceso de fabricación está en capacidad de entregar productos con las especificaciones requeridas para los arneses.</a:t>
            </a:r>
            <a:endParaRPr lang="es-EC" sz="1400" smtClean="0">
              <a:solidFill>
                <a:schemeClr val="tx1"/>
              </a:solidFill>
              <a:latin typeface="Times New Roman" pitchFamily="18" charset="0"/>
              <a:cs typeface="Times New Roman" pitchFamily="18" charset="0"/>
            </a:endParaRPr>
          </a:p>
          <a:p>
            <a:pPr algn="just">
              <a:lnSpc>
                <a:spcPct val="150000"/>
              </a:lnSpc>
            </a:pPr>
            <a:r>
              <a:rPr lang="es-ES" sz="1400" smtClean="0">
                <a:solidFill>
                  <a:schemeClr val="tx1"/>
                </a:solidFill>
                <a:latin typeface="Arial" charset="0"/>
                <a:cs typeface="Times New Roman" pitchFamily="18" charset="0"/>
              </a:rPr>
              <a:t>Lo anterior se verifica en que el proceso es capaz de cumplir con la especificación para los valores cuantitativos y que el proceso puede cumplir con los requerimientos cuantitativos del arnés.</a:t>
            </a:r>
            <a:endParaRPr lang="es-EC" sz="1400" smtClean="0">
              <a:solidFill>
                <a:schemeClr val="tx1"/>
              </a:solidFill>
              <a:latin typeface="Times New Roman" pitchFamily="18" charset="0"/>
              <a:cs typeface="Times New Roman" pitchFamily="18" charset="0"/>
            </a:endParaRPr>
          </a:p>
          <a:p>
            <a:pPr algn="just">
              <a:lnSpc>
                <a:spcPct val="150000"/>
              </a:lnSpc>
            </a:pPr>
            <a:r>
              <a:rPr lang="es-ES" sz="1400" smtClean="0">
                <a:solidFill>
                  <a:schemeClr val="tx1"/>
                </a:solidFill>
                <a:latin typeface="Arial" charset="0"/>
                <a:cs typeface="Times New Roman" pitchFamily="18" charset="0"/>
              </a:rPr>
              <a:t>En las siguientes tablas se resume estos factores tanto para propiedades cuantitativas como cualitativas.</a:t>
            </a:r>
            <a:endParaRPr lang="es-EC" sz="1400" smtClean="0">
              <a:solidFill>
                <a:schemeClr val="tx1"/>
              </a:solidFill>
              <a:latin typeface="Times New Roman" pitchFamily="18" charset="0"/>
              <a:cs typeface="Times New Roman" pitchFamily="18" charset="0"/>
            </a:endParaRPr>
          </a:p>
          <a:p>
            <a:endParaRPr lang="es-EC" sz="1400" smtClean="0">
              <a:solidFill>
                <a:srgbClr val="898989"/>
              </a:solidFill>
            </a:endParaRPr>
          </a:p>
        </p:txBody>
      </p:sp>
      <p:sp>
        <p:nvSpPr>
          <p:cNvPr id="114693" name="3 CuadroTexto"/>
          <p:cNvSpPr txBox="1">
            <a:spLocks noChangeArrowheads="1"/>
          </p:cNvSpPr>
          <p:nvPr/>
        </p:nvSpPr>
        <p:spPr bwMode="auto">
          <a:xfrm>
            <a:off x="1908175" y="2852738"/>
            <a:ext cx="5929313" cy="504825"/>
          </a:xfrm>
          <a:prstGeom prst="rect">
            <a:avLst/>
          </a:prstGeom>
          <a:noFill/>
          <a:ln w="9525">
            <a:noFill/>
            <a:miter lim="800000"/>
            <a:headEnd/>
            <a:tailEnd/>
          </a:ln>
        </p:spPr>
        <p:txBody>
          <a:bodyPr>
            <a:spAutoFit/>
          </a:bodyPr>
          <a:lstStyle/>
          <a:p>
            <a:pPr algn="ctr">
              <a:lnSpc>
                <a:spcPct val="150000"/>
              </a:lnSpc>
            </a:pPr>
            <a:r>
              <a:rPr lang="es-ES" b="1">
                <a:cs typeface="Times New Roman" pitchFamily="18" charset="0"/>
              </a:rPr>
              <a:t>Capacidad del proceso para fabricación de matrices</a:t>
            </a:r>
            <a:endParaRPr lang="es-EC">
              <a:latin typeface="Times New Roman" pitchFamily="18" charset="0"/>
              <a:cs typeface="Times New Roman" pitchFamily="18" charset="0"/>
            </a:endParaRPr>
          </a:p>
        </p:txBody>
      </p:sp>
      <p:graphicFrame>
        <p:nvGraphicFramePr>
          <p:cNvPr id="114690" name="Object 2"/>
          <p:cNvGraphicFramePr>
            <a:graphicFrameLocks noChangeAspect="1"/>
          </p:cNvGraphicFramePr>
          <p:nvPr/>
        </p:nvGraphicFramePr>
        <p:xfrm>
          <a:off x="1979613" y="3429000"/>
          <a:ext cx="5551487" cy="2582863"/>
        </p:xfrm>
        <a:graphic>
          <a:graphicData uri="http://schemas.openxmlformats.org/presentationml/2006/ole">
            <p:oleObj spid="_x0000_s114690" name="Documento" r:id="rId3" imgW="5856122" imgH="2582528" progId="Word.Document.12">
              <p:embed/>
            </p:oleObj>
          </a:graphicData>
        </a:graphic>
      </p:graphicFrame>
      <p:sp>
        <p:nvSpPr>
          <p:cNvPr id="114696" name="Line 8"/>
          <p:cNvSpPr>
            <a:spLocks noChangeShapeType="1"/>
          </p:cNvSpPr>
          <p:nvPr/>
        </p:nvSpPr>
        <p:spPr bwMode="auto">
          <a:xfrm>
            <a:off x="2051050" y="3429000"/>
            <a:ext cx="0" cy="2376488"/>
          </a:xfrm>
          <a:prstGeom prst="line">
            <a:avLst/>
          </a:prstGeom>
          <a:noFill/>
          <a:ln w="9525">
            <a:solidFill>
              <a:schemeClr val="tx1"/>
            </a:solidFill>
            <a:round/>
            <a:headEnd/>
            <a:tailEnd/>
          </a:ln>
          <a:effectLst/>
        </p:spPr>
        <p:txBody>
          <a:bodyPr/>
          <a:lstStyle/>
          <a:p>
            <a:endParaRPr lang="es-EC"/>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3 CuadroTexto"/>
          <p:cNvSpPr txBox="1">
            <a:spLocks noChangeArrowheads="1"/>
          </p:cNvSpPr>
          <p:nvPr/>
        </p:nvSpPr>
        <p:spPr bwMode="auto">
          <a:xfrm>
            <a:off x="1643063" y="558800"/>
            <a:ext cx="6357937" cy="369888"/>
          </a:xfrm>
          <a:prstGeom prst="rect">
            <a:avLst/>
          </a:prstGeom>
          <a:noFill/>
          <a:ln w="9525">
            <a:noFill/>
            <a:miter lim="800000"/>
            <a:headEnd/>
            <a:tailEnd/>
          </a:ln>
        </p:spPr>
        <p:txBody>
          <a:bodyPr>
            <a:spAutoFit/>
          </a:bodyPr>
          <a:lstStyle/>
          <a:p>
            <a:r>
              <a:rPr lang="es-ES" b="1">
                <a:cs typeface="Times New Roman" pitchFamily="18" charset="0"/>
              </a:rPr>
              <a:t>Capacidad del proceso para fabricación de arneses</a:t>
            </a:r>
            <a:endParaRPr lang="es-EC"/>
          </a:p>
        </p:txBody>
      </p:sp>
      <p:graphicFrame>
        <p:nvGraphicFramePr>
          <p:cNvPr id="115714" name="Object 2"/>
          <p:cNvGraphicFramePr>
            <a:graphicFrameLocks noChangeAspect="1"/>
          </p:cNvGraphicFramePr>
          <p:nvPr/>
        </p:nvGraphicFramePr>
        <p:xfrm>
          <a:off x="1785938" y="928688"/>
          <a:ext cx="5551487" cy="2325687"/>
        </p:xfrm>
        <a:graphic>
          <a:graphicData uri="http://schemas.openxmlformats.org/presentationml/2006/ole">
            <p:oleObj spid="_x0000_s115714" name="Documento" r:id="rId3" imgW="5703266" imgH="2328550" progId="Word.Document.12">
              <p:embed/>
            </p:oleObj>
          </a:graphicData>
        </a:graphic>
      </p:graphicFrame>
      <p:sp>
        <p:nvSpPr>
          <p:cNvPr id="115717" name="5 CuadroTexto"/>
          <p:cNvSpPr txBox="1">
            <a:spLocks noChangeArrowheads="1"/>
          </p:cNvSpPr>
          <p:nvPr/>
        </p:nvSpPr>
        <p:spPr bwMode="auto">
          <a:xfrm>
            <a:off x="1428750" y="3357563"/>
            <a:ext cx="6357938" cy="369887"/>
          </a:xfrm>
          <a:prstGeom prst="rect">
            <a:avLst/>
          </a:prstGeom>
          <a:noFill/>
          <a:ln w="9525">
            <a:noFill/>
            <a:miter lim="800000"/>
            <a:headEnd/>
            <a:tailEnd/>
          </a:ln>
        </p:spPr>
        <p:txBody>
          <a:bodyPr>
            <a:spAutoFit/>
          </a:bodyPr>
          <a:lstStyle/>
          <a:p>
            <a:r>
              <a:rPr lang="es-ES" b="1">
                <a:cs typeface="Times New Roman" pitchFamily="18" charset="0"/>
              </a:rPr>
              <a:t>Control de atributos para pintura electrostática (carta U)</a:t>
            </a:r>
            <a:endParaRPr lang="es-EC"/>
          </a:p>
        </p:txBody>
      </p:sp>
      <p:graphicFrame>
        <p:nvGraphicFramePr>
          <p:cNvPr id="115715" name="Object 3"/>
          <p:cNvGraphicFramePr>
            <a:graphicFrameLocks noChangeAspect="1"/>
          </p:cNvGraphicFramePr>
          <p:nvPr/>
        </p:nvGraphicFramePr>
        <p:xfrm>
          <a:off x="1795463" y="3970338"/>
          <a:ext cx="5551487" cy="1530350"/>
        </p:xfrm>
        <a:graphic>
          <a:graphicData uri="http://schemas.openxmlformats.org/presentationml/2006/ole">
            <p:oleObj spid="_x0000_s115715" name="Documento" r:id="rId4" imgW="5703266" imgH="1532301" progId="Word.Document.12">
              <p:embed/>
            </p:oleObj>
          </a:graphicData>
        </a:graphic>
      </p:graphicFrame>
      <p:sp>
        <p:nvSpPr>
          <p:cNvPr id="115720" name="Line 8"/>
          <p:cNvSpPr>
            <a:spLocks noChangeShapeType="1"/>
          </p:cNvSpPr>
          <p:nvPr/>
        </p:nvSpPr>
        <p:spPr bwMode="auto">
          <a:xfrm>
            <a:off x="1763713" y="908050"/>
            <a:ext cx="0" cy="2160588"/>
          </a:xfrm>
          <a:prstGeom prst="line">
            <a:avLst/>
          </a:prstGeom>
          <a:noFill/>
          <a:ln w="9525">
            <a:solidFill>
              <a:schemeClr val="tx1"/>
            </a:solidFill>
            <a:round/>
            <a:headEnd/>
            <a:tailEnd/>
          </a:ln>
          <a:effectLst/>
        </p:spPr>
        <p:txBody>
          <a:bodyPr/>
          <a:lstStyle/>
          <a:p>
            <a:endParaRPr lang="es-EC"/>
          </a:p>
        </p:txBody>
      </p:sp>
      <p:sp>
        <p:nvSpPr>
          <p:cNvPr id="115722" name="Line 10"/>
          <p:cNvSpPr>
            <a:spLocks noChangeShapeType="1"/>
          </p:cNvSpPr>
          <p:nvPr/>
        </p:nvSpPr>
        <p:spPr bwMode="auto">
          <a:xfrm>
            <a:off x="1763713" y="4005263"/>
            <a:ext cx="0" cy="1295400"/>
          </a:xfrm>
          <a:prstGeom prst="line">
            <a:avLst/>
          </a:prstGeom>
          <a:noFill/>
          <a:ln w="9525">
            <a:solidFill>
              <a:schemeClr val="tx1"/>
            </a:solidFill>
            <a:round/>
            <a:headEnd/>
            <a:tailEnd/>
          </a:ln>
          <a:effectLst/>
        </p:spPr>
        <p:txBody>
          <a:bodyPr/>
          <a:lstStyle/>
          <a:p>
            <a:endParaRPr lang="es-EC"/>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642938"/>
            <a:ext cx="7772400" cy="571500"/>
          </a:xfrm>
        </p:spPr>
        <p:txBody>
          <a:bodyPr/>
          <a:lstStyle/>
          <a:p>
            <a:pPr algn="ctr">
              <a:defRPr/>
            </a:pPr>
            <a:r>
              <a:rPr lang="es-ES" dirty="0" smtClean="0"/>
              <a:t>ANALISIS FINANCIERO </a:t>
            </a:r>
            <a:r>
              <a:rPr lang="en-US" dirty="0" smtClean="0"/>
              <a:t>– </a:t>
            </a:r>
            <a:r>
              <a:rPr lang="es-ES" dirty="0" smtClean="0"/>
              <a:t>ECON</a:t>
            </a:r>
            <a:r>
              <a:rPr lang="es-EC" dirty="0" smtClean="0"/>
              <a:t>Ó</a:t>
            </a:r>
            <a:r>
              <a:rPr lang="es-ES" dirty="0" smtClean="0"/>
              <a:t>MICO</a:t>
            </a:r>
            <a:endParaRPr lang="es-EC" dirty="0"/>
          </a:p>
        </p:txBody>
      </p:sp>
      <p:sp>
        <p:nvSpPr>
          <p:cNvPr id="3" name="2 Marcador de texto"/>
          <p:cNvSpPr>
            <a:spLocks noGrp="1"/>
          </p:cNvSpPr>
          <p:nvPr>
            <p:ph type="body" idx="1"/>
          </p:nvPr>
        </p:nvSpPr>
        <p:spPr>
          <a:xfrm>
            <a:off x="722313" y="5286375"/>
            <a:ext cx="7772400" cy="1500188"/>
          </a:xfrm>
        </p:spPr>
        <p:txBody>
          <a:bodyPr/>
          <a:lstStyle/>
          <a:p>
            <a:pPr algn="just">
              <a:lnSpc>
                <a:spcPct val="150000"/>
              </a:lnSpc>
              <a:spcAft>
                <a:spcPts val="0"/>
              </a:spcAft>
              <a:defRPr/>
            </a:pPr>
            <a:r>
              <a:rPr lang="es-ES" dirty="0" smtClean="0">
                <a:solidFill>
                  <a:schemeClr val="tx1"/>
                </a:solidFill>
                <a:latin typeface="Arial"/>
                <a:ea typeface="Times New Roman"/>
              </a:rPr>
              <a:t>El presente análisis tiene como objetivo evaluar la conveniencia del proyecto: “FABRICACION DE MATRICES E IMPLEMENTACION DE PINTURA ELECTROSTATICA PARA EL PROCESO DE FABRICACION DE ARNESES METALICOS PARA MOCHILA MILITAR” para los intereses  de la FMSB SANTA BARBARA S.A., así mismo se pretende cuantificar los posibles beneficios económicos, sociales y ambientales que el presente proyecto brinde, al ser una herramienta eficiente en la movilización de las tropas ecuatorianas.</a:t>
            </a:r>
          </a:p>
          <a:p>
            <a:pPr algn="just">
              <a:lnSpc>
                <a:spcPct val="150000"/>
              </a:lnSpc>
              <a:spcAft>
                <a:spcPts val="0"/>
              </a:spcAft>
              <a:defRPr/>
            </a:pPr>
            <a:r>
              <a:rPr lang="es-ES" dirty="0" smtClean="0">
                <a:solidFill>
                  <a:schemeClr val="tx1"/>
                </a:solidFill>
                <a:latin typeface="Arial"/>
                <a:ea typeface="Times New Roman"/>
              </a:rPr>
              <a:t>En la evaluación del proyecto, es preciso identificar: </a:t>
            </a:r>
            <a:endParaRPr lang="es-EC" dirty="0" smtClean="0">
              <a:solidFill>
                <a:schemeClr val="tx1"/>
              </a:solidFill>
              <a:latin typeface="Times New Roman"/>
              <a:ea typeface="Times New Roman"/>
            </a:endParaRPr>
          </a:p>
          <a:p>
            <a:pPr marL="342900" indent="-342900" algn="just">
              <a:lnSpc>
                <a:spcPct val="150000"/>
              </a:lnSpc>
              <a:spcAft>
                <a:spcPts val="0"/>
              </a:spcAft>
              <a:buFont typeface="Symbol"/>
              <a:buChar char=""/>
              <a:tabLst>
                <a:tab pos="457200" algn="l"/>
              </a:tabLst>
              <a:defRPr/>
            </a:pPr>
            <a:r>
              <a:rPr lang="es-ES" dirty="0" smtClean="0">
                <a:solidFill>
                  <a:schemeClr val="tx1"/>
                </a:solidFill>
                <a:latin typeface="Arial"/>
                <a:ea typeface="Times New Roman"/>
              </a:rPr>
              <a:t>La parte financiera, que trata del análisis de precios de mercado e interesa principalmente, a la FMSB SANTA BARBARA S.A.  </a:t>
            </a:r>
            <a:endParaRPr lang="es-EC" dirty="0" smtClean="0">
              <a:solidFill>
                <a:schemeClr val="tx1"/>
              </a:solidFill>
              <a:latin typeface="Times New Roman"/>
              <a:ea typeface="Times New Roman"/>
            </a:endParaRPr>
          </a:p>
          <a:p>
            <a:pPr marL="342900" indent="-342900" algn="just">
              <a:lnSpc>
                <a:spcPct val="150000"/>
              </a:lnSpc>
              <a:spcAft>
                <a:spcPts val="0"/>
              </a:spcAft>
              <a:buFont typeface="Symbol"/>
              <a:buChar char=""/>
              <a:tabLst>
                <a:tab pos="457200" algn="l"/>
              </a:tabLst>
              <a:defRPr/>
            </a:pPr>
            <a:r>
              <a:rPr lang="es-ES" dirty="0" smtClean="0">
                <a:solidFill>
                  <a:schemeClr val="tx1"/>
                </a:solidFill>
                <a:latin typeface="Arial"/>
                <a:ea typeface="Times New Roman"/>
              </a:rPr>
              <a:t>La evaluación económica</a:t>
            </a:r>
            <a:r>
              <a:rPr lang="es-ES" i="1" dirty="0" smtClean="0">
                <a:solidFill>
                  <a:schemeClr val="tx1"/>
                </a:solidFill>
                <a:latin typeface="Arial"/>
                <a:ea typeface="Times New Roman"/>
              </a:rPr>
              <a:t>, </a:t>
            </a:r>
            <a:r>
              <a:rPr lang="es-ES" dirty="0" smtClean="0">
                <a:solidFill>
                  <a:schemeClr val="tx1"/>
                </a:solidFill>
                <a:latin typeface="Arial"/>
                <a:ea typeface="Times New Roman"/>
              </a:rPr>
              <a:t>que transforma el análisis financiero a precios económicos, o sea a precios que representan el verdadero valor para la economía del país, el efecto del proyecto en su área de aplicación (micro) con respecto a toda la economía (macro) y finalmente, la parte del análisis social o análisis distributivo.</a:t>
            </a:r>
            <a:endParaRPr lang="es-EC" dirty="0" smtClean="0">
              <a:solidFill>
                <a:schemeClr val="tx1"/>
              </a:solidFill>
              <a:latin typeface="Times New Roman"/>
              <a:ea typeface="Times New Roman"/>
            </a:endParaRPr>
          </a:p>
          <a:p>
            <a:pPr algn="just">
              <a:lnSpc>
                <a:spcPct val="150000"/>
              </a:lnSpc>
              <a:spcAft>
                <a:spcPts val="0"/>
              </a:spcAft>
              <a:defRPr/>
            </a:pPr>
            <a:endParaRPr lang="es-EC" sz="1600" dirty="0" smtClean="0">
              <a:solidFill>
                <a:schemeClr val="tx1"/>
              </a:solidFill>
              <a:latin typeface="Times New Roman"/>
              <a:ea typeface="Times New Roman"/>
            </a:endParaRPr>
          </a:p>
          <a:p>
            <a:pPr>
              <a:defRPr/>
            </a:pPr>
            <a:endParaRPr lang="es-EC" dirty="0"/>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title"/>
          </p:nvPr>
        </p:nvSpPr>
        <p:spPr>
          <a:xfrm>
            <a:off x="871566" y="549259"/>
            <a:ext cx="7772400" cy="593725"/>
          </a:xfrm>
        </p:spPr>
        <p:txBody>
          <a:bodyPr/>
          <a:lstStyle/>
          <a:p>
            <a:pPr marL="342900" indent="-342900" algn="ctr">
              <a:tabLst>
                <a:tab pos="295275" algn="l"/>
              </a:tabLst>
            </a:pPr>
            <a:r>
              <a:rPr lang="es-ES" sz="3600" cap="none" dirty="0" smtClean="0">
                <a:latin typeface="Arial" charset="0"/>
                <a:cs typeface="Times New Roman" pitchFamily="18" charset="0"/>
              </a:rPr>
              <a:t>ANÁLISIS FINANCIERO</a:t>
            </a:r>
            <a:endParaRPr lang="es-EC" sz="3500" b="0" cap="none" dirty="0" smtClean="0"/>
          </a:p>
        </p:txBody>
      </p:sp>
      <p:sp>
        <p:nvSpPr>
          <p:cNvPr id="3" name="2 Marcador de texto"/>
          <p:cNvSpPr>
            <a:spLocks noGrp="1"/>
          </p:cNvSpPr>
          <p:nvPr>
            <p:ph type="body" idx="1"/>
          </p:nvPr>
        </p:nvSpPr>
        <p:spPr>
          <a:xfrm>
            <a:off x="722313" y="1500188"/>
            <a:ext cx="7772400" cy="571500"/>
          </a:xfrm>
        </p:spPr>
        <p:txBody>
          <a:bodyPr/>
          <a:lstStyle/>
          <a:p>
            <a:pPr marL="1143000" lvl="2" indent="-228600">
              <a:spcAft>
                <a:spcPts val="0"/>
              </a:spcAft>
              <a:tabLst>
                <a:tab pos="457200" algn="l"/>
              </a:tabLst>
              <a:defRPr/>
            </a:pPr>
            <a:endParaRPr lang="es-ES" sz="1400" b="1" dirty="0" smtClean="0">
              <a:latin typeface="Arial"/>
              <a:ea typeface="Times New Roman"/>
              <a:cs typeface="Times New Roman"/>
            </a:endParaRPr>
          </a:p>
          <a:p>
            <a:pPr marL="1143000" lvl="2" indent="-228600">
              <a:spcAft>
                <a:spcPts val="0"/>
              </a:spcAft>
              <a:tabLst>
                <a:tab pos="457200" algn="l"/>
              </a:tabLst>
              <a:defRPr/>
            </a:pPr>
            <a:endParaRPr lang="es-ES" sz="1400" b="1" dirty="0" smtClean="0">
              <a:latin typeface="Arial"/>
              <a:ea typeface="Times New Roman"/>
              <a:cs typeface="Times New Roman"/>
            </a:endParaRPr>
          </a:p>
          <a:p>
            <a:pPr marL="1143000" lvl="2" indent="-228600">
              <a:spcAft>
                <a:spcPts val="0"/>
              </a:spcAft>
              <a:tabLst>
                <a:tab pos="457200" algn="l"/>
              </a:tabLst>
              <a:defRPr/>
            </a:pPr>
            <a:endParaRPr lang="es-ES" sz="1400" b="1" dirty="0" smtClean="0">
              <a:latin typeface="Arial"/>
              <a:ea typeface="Times New Roman"/>
              <a:cs typeface="Times New Roman"/>
            </a:endParaRPr>
          </a:p>
          <a:p>
            <a:pPr marL="1143000" lvl="2" indent="-228600">
              <a:spcAft>
                <a:spcPts val="0"/>
              </a:spcAft>
              <a:tabLst>
                <a:tab pos="457200" algn="l"/>
              </a:tabLst>
              <a:defRPr/>
            </a:pPr>
            <a:endParaRPr lang="es-ES" sz="1400" b="1" dirty="0" smtClean="0">
              <a:latin typeface="Arial"/>
              <a:ea typeface="Times New Roman"/>
              <a:cs typeface="Times New Roman"/>
            </a:endParaRPr>
          </a:p>
          <a:p>
            <a:pPr marL="0" lvl="2">
              <a:defRPr/>
            </a:pPr>
            <a:r>
              <a:rPr lang="es-ES" sz="1800" b="1" dirty="0" smtClean="0">
                <a:solidFill>
                  <a:schemeClr val="tx1"/>
                </a:solidFill>
                <a:latin typeface="Arial"/>
                <a:ea typeface="Times New Roman"/>
                <a:cs typeface="Times New Roman"/>
              </a:rPr>
              <a:t>INGRESOS</a:t>
            </a:r>
          </a:p>
          <a:p>
            <a:pPr marL="0" lvl="2" algn="ctr">
              <a:defRPr/>
            </a:pPr>
            <a:r>
              <a:rPr lang="es-ES" sz="1800" b="1" dirty="0" smtClean="0">
                <a:solidFill>
                  <a:schemeClr val="tx1"/>
                </a:solidFill>
                <a:latin typeface="Arial" pitchFamily="34" charset="0"/>
                <a:cs typeface="Arial" pitchFamily="34" charset="0"/>
              </a:rPr>
              <a:t>Ingresos estimados</a:t>
            </a:r>
            <a:endParaRPr lang="es-EC" sz="1800" dirty="0" smtClean="0">
              <a:solidFill>
                <a:schemeClr val="tx1"/>
              </a:solidFill>
              <a:latin typeface="Arial" pitchFamily="34" charset="0"/>
              <a:ea typeface="Times New Roman"/>
              <a:cs typeface="Arial" pitchFamily="34" charset="0"/>
            </a:endParaRPr>
          </a:p>
          <a:p>
            <a:pPr>
              <a:defRPr/>
            </a:pPr>
            <a:endParaRPr lang="es-EC" dirty="0"/>
          </a:p>
        </p:txBody>
      </p:sp>
      <p:graphicFrame>
        <p:nvGraphicFramePr>
          <p:cNvPr id="118786" name="Object 2"/>
          <p:cNvGraphicFramePr>
            <a:graphicFrameLocks noChangeAspect="1"/>
          </p:cNvGraphicFramePr>
          <p:nvPr/>
        </p:nvGraphicFramePr>
        <p:xfrm>
          <a:off x="928688" y="1889125"/>
          <a:ext cx="7326312" cy="4278313"/>
        </p:xfrm>
        <a:graphic>
          <a:graphicData uri="http://schemas.openxmlformats.org/presentationml/2006/ole">
            <p:oleObj spid="_x0000_s118786" name="Documento" r:id="rId3" imgW="5629722" imgH="3225006" progId="Word.Document.12">
              <p:embed/>
            </p:oleObj>
          </a:graphicData>
        </a:graphic>
      </p:graphicFrame>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1 Título"/>
          <p:cNvSpPr>
            <a:spLocks noGrp="1"/>
          </p:cNvSpPr>
          <p:nvPr>
            <p:ph type="title"/>
          </p:nvPr>
        </p:nvSpPr>
        <p:spPr>
          <a:xfrm>
            <a:off x="722313" y="71438"/>
            <a:ext cx="7772400" cy="576262"/>
          </a:xfrm>
        </p:spPr>
        <p:txBody>
          <a:bodyPr/>
          <a:lstStyle/>
          <a:p>
            <a:pPr marL="342900" indent="-342900" algn="ctr"/>
            <a:r>
              <a:rPr lang="es-EC" sz="3600" cap="none" smtClean="0"/>
              <a:t>EGRESOS</a:t>
            </a:r>
            <a:endParaRPr lang="es-EC" sz="3500" b="0" cap="none" smtClean="0"/>
          </a:p>
        </p:txBody>
      </p:sp>
      <p:sp>
        <p:nvSpPr>
          <p:cNvPr id="3" name="2 Marcador de texto"/>
          <p:cNvSpPr>
            <a:spLocks noGrp="1"/>
          </p:cNvSpPr>
          <p:nvPr>
            <p:ph type="body" idx="1"/>
          </p:nvPr>
        </p:nvSpPr>
        <p:spPr>
          <a:xfrm>
            <a:off x="657252" y="5286398"/>
            <a:ext cx="7772400" cy="1500188"/>
          </a:xfrm>
        </p:spPr>
        <p:txBody>
          <a:bodyPr/>
          <a:lstStyle/>
          <a:p>
            <a:pPr algn="just">
              <a:spcAft>
                <a:spcPts val="0"/>
              </a:spcAft>
              <a:defRPr/>
            </a:pPr>
            <a:endParaRPr lang="es-EC" sz="1400" dirty="0" smtClean="0">
              <a:solidFill>
                <a:schemeClr val="tx1"/>
              </a:solidFill>
              <a:latin typeface="Times New Roman"/>
              <a:ea typeface="Times New Roman"/>
            </a:endParaRPr>
          </a:p>
          <a:p>
            <a:pPr algn="just">
              <a:lnSpc>
                <a:spcPct val="150000"/>
              </a:lnSpc>
              <a:spcAft>
                <a:spcPts val="0"/>
              </a:spcAft>
              <a:defRPr/>
            </a:pPr>
            <a:r>
              <a:rPr lang="es-EC" sz="1400" dirty="0" smtClean="0">
                <a:solidFill>
                  <a:schemeClr val="tx1"/>
                </a:solidFill>
                <a:latin typeface="Arial"/>
                <a:ea typeface="Times New Roman"/>
              </a:rPr>
              <a:t>El primer egreso evaluado es el costo de puesta en marcha del proyecto, es decir, la fabricación de herramientas (materia prima y mano de obra), y adquisición de equipos, para lo cual se invirtió 25000 USD de los 30000 USD facilitados por la empresa para este rubro.</a:t>
            </a:r>
            <a:endParaRPr lang="es-EC" sz="1400" dirty="0" smtClean="0">
              <a:solidFill>
                <a:schemeClr val="tx1"/>
              </a:solidFill>
              <a:latin typeface="Times New Roman"/>
              <a:ea typeface="Times New Roman"/>
            </a:endParaRPr>
          </a:p>
          <a:p>
            <a:pPr algn="just">
              <a:lnSpc>
                <a:spcPct val="150000"/>
              </a:lnSpc>
              <a:spcAft>
                <a:spcPts val="0"/>
              </a:spcAft>
              <a:defRPr/>
            </a:pPr>
            <a:r>
              <a:rPr lang="es-EC" sz="1400" dirty="0" smtClean="0">
                <a:solidFill>
                  <a:schemeClr val="tx1"/>
                </a:solidFill>
                <a:latin typeface="Arial"/>
                <a:ea typeface="Times New Roman"/>
              </a:rPr>
              <a:t> </a:t>
            </a:r>
            <a:endParaRPr lang="es-EC" sz="1400" dirty="0" smtClean="0">
              <a:solidFill>
                <a:schemeClr val="tx1"/>
              </a:solidFill>
              <a:latin typeface="Times New Roman"/>
              <a:ea typeface="Times New Roman"/>
            </a:endParaRPr>
          </a:p>
          <a:p>
            <a:pPr algn="just">
              <a:lnSpc>
                <a:spcPct val="150000"/>
              </a:lnSpc>
              <a:spcAft>
                <a:spcPts val="0"/>
              </a:spcAft>
              <a:defRPr/>
            </a:pPr>
            <a:r>
              <a:rPr lang="es-EC" sz="1400" dirty="0" smtClean="0">
                <a:solidFill>
                  <a:schemeClr val="tx1"/>
                </a:solidFill>
                <a:latin typeface="Arial"/>
                <a:ea typeface="Times New Roman"/>
              </a:rPr>
              <a:t>Los siguientes egresos son los involucrados en la producción de los arneses, es decir, materia prima directa (MPD), mano de obra directa (MOD), mano de obra indirecta (MOI), servicios (agua, luz, teléfono), gastos administrativos (25%), mantenimiento (preventivo, correctivo) y depreciación del equipo.</a:t>
            </a:r>
          </a:p>
          <a:p>
            <a:pPr algn="just">
              <a:lnSpc>
                <a:spcPct val="150000"/>
              </a:lnSpc>
              <a:spcAft>
                <a:spcPts val="0"/>
              </a:spcAft>
              <a:defRPr/>
            </a:pPr>
            <a:r>
              <a:rPr lang="es-EC" sz="1400" dirty="0" smtClean="0">
                <a:solidFill>
                  <a:schemeClr val="tx1"/>
                </a:solidFill>
                <a:latin typeface="Arial" pitchFamily="34" charset="0"/>
                <a:ea typeface="Times New Roman"/>
                <a:cs typeface="Arial" pitchFamily="34" charset="0"/>
              </a:rPr>
              <a:t>La depreciación se analizó para el equipo de pintura electrostática adquirido por la fabrica para este proyecto, ya que el resto de maquinaria tiene ya varios años operativos y por lo tanto no sería aplicable el análisis de su  depreciación dentro de este proyecto.</a:t>
            </a:r>
          </a:p>
          <a:p>
            <a:pPr algn="just">
              <a:lnSpc>
                <a:spcPct val="150000"/>
              </a:lnSpc>
              <a:spcAft>
                <a:spcPts val="0"/>
              </a:spcAft>
              <a:defRPr/>
            </a:pPr>
            <a:endParaRPr lang="es-EC" sz="1400" dirty="0" smtClean="0">
              <a:solidFill>
                <a:schemeClr val="tx1"/>
              </a:solidFill>
              <a:latin typeface="Arial" pitchFamily="34" charset="0"/>
              <a:ea typeface="Times New Roman"/>
              <a:cs typeface="Arial" pitchFamily="34" charset="0"/>
            </a:endParaRPr>
          </a:p>
          <a:p>
            <a:pPr algn="just">
              <a:lnSpc>
                <a:spcPct val="150000"/>
              </a:lnSpc>
              <a:spcAft>
                <a:spcPts val="0"/>
              </a:spcAft>
              <a:defRPr/>
            </a:pPr>
            <a:r>
              <a:rPr lang="es-EC" sz="1400" dirty="0" smtClean="0">
                <a:solidFill>
                  <a:schemeClr val="tx1"/>
                </a:solidFill>
                <a:latin typeface="Arial" pitchFamily="34" charset="0"/>
                <a:cs typeface="Arial" pitchFamily="34" charset="0"/>
              </a:rPr>
              <a:t>Para el análisis de egresos se considero la depreciación por suma de dígitos, por ser la que más se ajusta a la realidad, lo que se puede observar en los gráficos a continuación.</a:t>
            </a:r>
          </a:p>
          <a:p>
            <a:pPr algn="just">
              <a:lnSpc>
                <a:spcPct val="150000"/>
              </a:lnSpc>
              <a:spcAft>
                <a:spcPts val="0"/>
              </a:spcAft>
              <a:defRPr/>
            </a:pPr>
            <a:r>
              <a:rPr lang="es-EC" sz="1600" dirty="0" smtClean="0">
                <a:solidFill>
                  <a:schemeClr val="tx1"/>
                </a:solidFill>
                <a:latin typeface="Arial"/>
                <a:ea typeface="Times New Roman"/>
              </a:rPr>
              <a:t> </a:t>
            </a:r>
            <a:endParaRPr lang="es-EC" sz="1600" dirty="0" smtClean="0">
              <a:solidFill>
                <a:schemeClr val="tx1"/>
              </a:solidFill>
              <a:latin typeface="Times New Roman"/>
              <a:ea typeface="Times New Roman"/>
            </a:endParaRPr>
          </a:p>
          <a:p>
            <a:pPr algn="just">
              <a:lnSpc>
                <a:spcPct val="150000"/>
              </a:lnSpc>
              <a:spcAft>
                <a:spcPts val="0"/>
              </a:spcAft>
              <a:defRPr/>
            </a:pPr>
            <a:endParaRPr lang="es-EC" sz="1600" dirty="0" smtClean="0">
              <a:solidFill>
                <a:schemeClr val="tx1"/>
              </a:solidFill>
              <a:latin typeface="Times New Roman"/>
              <a:ea typeface="Times New Roman"/>
            </a:endParaRPr>
          </a:p>
          <a:p>
            <a:pPr algn="just">
              <a:lnSpc>
                <a:spcPct val="150000"/>
              </a:lnSpc>
              <a:spcAft>
                <a:spcPts val="0"/>
              </a:spcAft>
              <a:defRPr/>
            </a:pPr>
            <a:r>
              <a:rPr lang="es-EC" sz="1600" dirty="0" smtClean="0">
                <a:solidFill>
                  <a:schemeClr val="tx1"/>
                </a:solidFill>
                <a:latin typeface="Arial"/>
                <a:ea typeface="Times New Roman"/>
              </a:rPr>
              <a:t> </a:t>
            </a:r>
            <a:endParaRPr lang="es-EC" sz="1600" dirty="0" smtClean="0">
              <a:solidFill>
                <a:schemeClr val="tx1"/>
              </a:solidFill>
              <a:latin typeface="Times New Roman"/>
              <a:ea typeface="Times New Roman"/>
            </a:endParaRP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p:cNvPicPr>
            <a:picLocks noChangeAspect="1" noChangeArrowheads="1"/>
          </p:cNvPicPr>
          <p:nvPr/>
        </p:nvPicPr>
        <p:blipFill>
          <a:blip r:embed="rId2"/>
          <a:srcRect/>
          <a:stretch>
            <a:fillRect/>
          </a:stretch>
        </p:blipFill>
        <p:spPr bwMode="auto">
          <a:xfrm>
            <a:off x="1035050" y="776288"/>
            <a:ext cx="7224713" cy="52244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spect="1" noChangeArrowheads="1"/>
          </p:cNvPicPr>
          <p:nvPr/>
        </p:nvPicPr>
        <p:blipFill>
          <a:blip r:embed="rId2"/>
          <a:srcRect/>
          <a:stretch>
            <a:fillRect/>
          </a:stretch>
        </p:blipFill>
        <p:spPr bwMode="auto">
          <a:xfrm>
            <a:off x="1071563" y="642938"/>
            <a:ext cx="7002462" cy="53228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571500"/>
            <a:ext cx="7772400" cy="593725"/>
          </a:xfrm>
        </p:spPr>
        <p:txBody>
          <a:bodyPr/>
          <a:lstStyle/>
          <a:p>
            <a:pPr algn="ctr">
              <a:defRPr/>
            </a:pPr>
            <a:r>
              <a:rPr lang="es-EC" dirty="0" smtClean="0">
                <a:latin typeface="Arial"/>
                <a:ea typeface="Times New Roman"/>
              </a:rPr>
              <a:t>Egresos estimados</a:t>
            </a:r>
            <a:endParaRPr lang="es-EC" dirty="0"/>
          </a:p>
        </p:txBody>
      </p:sp>
      <p:pic>
        <p:nvPicPr>
          <p:cNvPr id="126978" name="Picture 2"/>
          <p:cNvPicPr>
            <a:picLocks noChangeAspect="1" noChangeArrowheads="1"/>
          </p:cNvPicPr>
          <p:nvPr/>
        </p:nvPicPr>
        <p:blipFill>
          <a:blip r:embed="rId3"/>
          <a:srcRect/>
          <a:stretch>
            <a:fillRect/>
          </a:stretch>
        </p:blipFill>
        <p:spPr bwMode="auto">
          <a:xfrm>
            <a:off x="214313" y="1643063"/>
            <a:ext cx="8786812" cy="3143250"/>
          </a:xfrm>
          <a:prstGeom prst="rect">
            <a:avLst/>
          </a:prstGeom>
          <a:noFill/>
          <a:ln w="9525">
            <a:noFill/>
            <a:miter lim="800000"/>
            <a:headEnd/>
            <a:tailEnd/>
          </a:ln>
        </p:spPr>
      </p:pic>
      <p:sp>
        <p:nvSpPr>
          <p:cNvPr id="126979" name="4 CuadroTexto"/>
          <p:cNvSpPr txBox="1">
            <a:spLocks noChangeArrowheads="1"/>
          </p:cNvSpPr>
          <p:nvPr/>
        </p:nvSpPr>
        <p:spPr bwMode="auto">
          <a:xfrm>
            <a:off x="214313" y="4808538"/>
            <a:ext cx="8643937" cy="1477962"/>
          </a:xfrm>
          <a:prstGeom prst="rect">
            <a:avLst/>
          </a:prstGeom>
          <a:noFill/>
          <a:ln w="9525">
            <a:noFill/>
            <a:miter lim="800000"/>
            <a:headEnd/>
            <a:tailEnd/>
          </a:ln>
        </p:spPr>
        <p:txBody>
          <a:bodyPr>
            <a:spAutoFit/>
          </a:bodyPr>
          <a:lstStyle/>
          <a:p>
            <a:pPr algn="just">
              <a:lnSpc>
                <a:spcPct val="150000"/>
              </a:lnSpc>
            </a:pPr>
            <a:r>
              <a:rPr lang="es-EC" sz="1600">
                <a:cs typeface="Times New Roman" pitchFamily="18" charset="0"/>
              </a:rPr>
              <a:t>Los egresos para los diez años suman un total de </a:t>
            </a:r>
            <a:r>
              <a:rPr lang="es-EC" sz="1600">
                <a:solidFill>
                  <a:srgbClr val="000000"/>
                </a:solidFill>
                <a:cs typeface="Times New Roman" pitchFamily="18" charset="0"/>
              </a:rPr>
              <a:t>687229,72 </a:t>
            </a:r>
            <a:r>
              <a:rPr lang="es-EC" sz="1600">
                <a:cs typeface="Times New Roman" pitchFamily="18" charset="0"/>
              </a:rPr>
              <a:t>USD y el flujo neto de caja arroja un saldo positivo total de </a:t>
            </a:r>
            <a:r>
              <a:rPr lang="es-EC" sz="1600">
                <a:solidFill>
                  <a:srgbClr val="000000"/>
                </a:solidFill>
                <a:cs typeface="Times New Roman" pitchFamily="18" charset="0"/>
              </a:rPr>
              <a:t>111495,28 </a:t>
            </a:r>
            <a:r>
              <a:rPr lang="es-EC" sz="1600">
                <a:cs typeface="Times New Roman" pitchFamily="18" charset="0"/>
              </a:rPr>
              <a:t>USD, es decir, se tienen ganancias netas por un 371,65% del monto invertido inicialmente. </a:t>
            </a:r>
            <a:endParaRPr lang="es-EC" sz="1600">
              <a:latin typeface="Times New Roman" pitchFamily="18" charset="0"/>
              <a:cs typeface="Times New Roman" pitchFamily="18" charset="0"/>
            </a:endParaRPr>
          </a:p>
          <a:p>
            <a:endParaRPr lang="es-EC"/>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1 Título"/>
          <p:cNvSpPr>
            <a:spLocks noGrp="1"/>
          </p:cNvSpPr>
          <p:nvPr>
            <p:ph type="title"/>
          </p:nvPr>
        </p:nvSpPr>
        <p:spPr>
          <a:xfrm>
            <a:off x="300038" y="226996"/>
            <a:ext cx="8375650" cy="844550"/>
          </a:xfrm>
        </p:spPr>
        <p:txBody>
          <a:bodyPr/>
          <a:lstStyle/>
          <a:p>
            <a:pPr marL="342900" indent="-342900" algn="ctr">
              <a:tabLst>
                <a:tab pos="457200" algn="l"/>
              </a:tabLst>
            </a:pPr>
            <a:r>
              <a:rPr lang="es-EC" sz="2000" cap="none" dirty="0" smtClean="0">
                <a:latin typeface="Arial" charset="0"/>
                <a:cs typeface="Times New Roman" pitchFamily="18" charset="0"/>
              </a:rPr>
              <a:t>CÁLCULO DE LA TASA INTERNA DE RETORNO (TIR) Y DEL VALOR ACTUAL NETO (VAN)</a:t>
            </a:r>
            <a:endParaRPr lang="es-EC" sz="3500" b="0" cap="none" dirty="0" smtClean="0"/>
          </a:p>
        </p:txBody>
      </p:sp>
      <p:sp>
        <p:nvSpPr>
          <p:cNvPr id="121861" name="3 CuadroTexto"/>
          <p:cNvSpPr txBox="1">
            <a:spLocks noChangeArrowheads="1"/>
          </p:cNvSpPr>
          <p:nvPr/>
        </p:nvSpPr>
        <p:spPr bwMode="auto">
          <a:xfrm>
            <a:off x="1571625" y="1357313"/>
            <a:ext cx="6215063" cy="923925"/>
          </a:xfrm>
          <a:prstGeom prst="rect">
            <a:avLst/>
          </a:prstGeom>
          <a:noFill/>
          <a:ln w="9525">
            <a:noFill/>
            <a:miter lim="800000"/>
            <a:headEnd/>
            <a:tailEnd/>
          </a:ln>
        </p:spPr>
        <p:txBody>
          <a:bodyPr>
            <a:spAutoFit/>
          </a:bodyPr>
          <a:lstStyle/>
          <a:p>
            <a:pPr algn="ctr"/>
            <a:r>
              <a:rPr lang="es-EC" b="1">
                <a:cs typeface="Times New Roman" pitchFamily="18" charset="0"/>
              </a:rPr>
              <a:t>Tasa interna de retorno-Valor actual neto (análisis financiero)</a:t>
            </a:r>
            <a:endParaRPr lang="es-EC">
              <a:latin typeface="Times New Roman" pitchFamily="18" charset="0"/>
              <a:cs typeface="Times New Roman" pitchFamily="18" charset="0"/>
            </a:endParaRPr>
          </a:p>
          <a:p>
            <a:endParaRPr lang="es-EC"/>
          </a:p>
        </p:txBody>
      </p:sp>
      <p:graphicFrame>
        <p:nvGraphicFramePr>
          <p:cNvPr id="121858" name="Object 2"/>
          <p:cNvGraphicFramePr>
            <a:graphicFrameLocks noChangeAspect="1"/>
          </p:cNvGraphicFramePr>
          <p:nvPr/>
        </p:nvGraphicFramePr>
        <p:xfrm>
          <a:off x="1643063" y="2066925"/>
          <a:ext cx="6238875" cy="1790700"/>
        </p:xfrm>
        <a:graphic>
          <a:graphicData uri="http://schemas.openxmlformats.org/presentationml/2006/ole">
            <p:oleObj spid="_x0000_s121858" name="Documento" r:id="rId3" imgW="5623233" imgH="1583126" progId="Word.Document.12">
              <p:embed/>
            </p:oleObj>
          </a:graphicData>
        </a:graphic>
      </p:graphicFrame>
      <p:sp>
        <p:nvSpPr>
          <p:cNvPr id="121862" name="5 CuadroTexto"/>
          <p:cNvSpPr txBox="1">
            <a:spLocks noChangeArrowheads="1"/>
          </p:cNvSpPr>
          <p:nvPr/>
        </p:nvSpPr>
        <p:spPr bwMode="auto">
          <a:xfrm>
            <a:off x="2214563" y="3929063"/>
            <a:ext cx="5143500" cy="923925"/>
          </a:xfrm>
          <a:prstGeom prst="rect">
            <a:avLst/>
          </a:prstGeom>
          <a:noFill/>
          <a:ln w="9525">
            <a:noFill/>
            <a:miter lim="800000"/>
            <a:headEnd/>
            <a:tailEnd/>
          </a:ln>
        </p:spPr>
        <p:txBody>
          <a:bodyPr>
            <a:spAutoFit/>
          </a:bodyPr>
          <a:lstStyle/>
          <a:p>
            <a:pPr algn="ctr"/>
            <a:r>
              <a:rPr lang="es-EC" b="1">
                <a:cs typeface="Times New Roman" pitchFamily="18" charset="0"/>
              </a:rPr>
              <a:t>Tabla de valores r-VAN a graficar (análisis financiero)</a:t>
            </a:r>
            <a:endParaRPr lang="es-EC">
              <a:latin typeface="Times New Roman" pitchFamily="18" charset="0"/>
              <a:cs typeface="Times New Roman" pitchFamily="18" charset="0"/>
            </a:endParaRPr>
          </a:p>
          <a:p>
            <a:endParaRPr lang="es-EC"/>
          </a:p>
        </p:txBody>
      </p:sp>
      <p:graphicFrame>
        <p:nvGraphicFramePr>
          <p:cNvPr id="121859" name="Object 3"/>
          <p:cNvGraphicFramePr>
            <a:graphicFrameLocks noChangeAspect="1"/>
          </p:cNvGraphicFramePr>
          <p:nvPr/>
        </p:nvGraphicFramePr>
        <p:xfrm>
          <a:off x="1670050" y="4643438"/>
          <a:ext cx="6188075" cy="1143000"/>
        </p:xfrm>
        <a:graphic>
          <a:graphicData uri="http://schemas.openxmlformats.org/presentationml/2006/ole">
            <p:oleObj spid="_x0000_s121859" name="Documento" r:id="rId4" imgW="5623233" imgH="1019011" progId="Word.Document.12">
              <p:embed/>
            </p:oleObj>
          </a:graphicData>
        </a:graphic>
      </p:graphicFrame>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2 Marcador de texto"/>
          <p:cNvSpPr>
            <a:spLocks noGrp="1"/>
          </p:cNvSpPr>
          <p:nvPr>
            <p:ph type="body" idx="1"/>
          </p:nvPr>
        </p:nvSpPr>
        <p:spPr>
          <a:xfrm>
            <a:off x="755650" y="0"/>
            <a:ext cx="7772400" cy="549275"/>
          </a:xfrm>
        </p:spPr>
        <p:txBody>
          <a:bodyPr/>
          <a:lstStyle/>
          <a:p>
            <a:pPr algn="ctr"/>
            <a:r>
              <a:rPr lang="es-EC" sz="2000" b="1" dirty="0" smtClean="0">
                <a:solidFill>
                  <a:schemeClr val="tx1"/>
                </a:solidFill>
                <a:latin typeface="Arial" charset="0"/>
                <a:cs typeface="Times New Roman" pitchFamily="18" charset="0"/>
              </a:rPr>
              <a:t> Gráfica VAN vs. TIR (análisis financiero)</a:t>
            </a:r>
            <a:endParaRPr lang="es-EC" sz="2000" dirty="0" smtClean="0">
              <a:solidFill>
                <a:schemeClr val="tx1"/>
              </a:solidFill>
            </a:endParaRPr>
          </a:p>
        </p:txBody>
      </p:sp>
      <p:pic>
        <p:nvPicPr>
          <p:cNvPr id="141314" name="Picture 3"/>
          <p:cNvPicPr>
            <a:picLocks noChangeAspect="1" noChangeArrowheads="1"/>
          </p:cNvPicPr>
          <p:nvPr/>
        </p:nvPicPr>
        <p:blipFill>
          <a:blip r:embed="rId2"/>
          <a:srcRect/>
          <a:stretch>
            <a:fillRect/>
          </a:stretch>
        </p:blipFill>
        <p:spPr bwMode="auto">
          <a:xfrm>
            <a:off x="1835150" y="620713"/>
            <a:ext cx="5616575" cy="3009900"/>
          </a:xfrm>
          <a:prstGeom prst="rect">
            <a:avLst/>
          </a:prstGeom>
          <a:noFill/>
          <a:ln w="9525">
            <a:noFill/>
            <a:miter lim="800000"/>
            <a:headEnd/>
            <a:tailEnd/>
          </a:ln>
        </p:spPr>
      </p:pic>
      <p:sp>
        <p:nvSpPr>
          <p:cNvPr id="141315" name="7 CuadroTexto"/>
          <p:cNvSpPr txBox="1">
            <a:spLocks noChangeArrowheads="1"/>
          </p:cNvSpPr>
          <p:nvPr/>
        </p:nvSpPr>
        <p:spPr bwMode="auto">
          <a:xfrm>
            <a:off x="357188" y="3714750"/>
            <a:ext cx="8715375" cy="2832100"/>
          </a:xfrm>
          <a:prstGeom prst="rect">
            <a:avLst/>
          </a:prstGeom>
          <a:noFill/>
          <a:ln w="9525">
            <a:noFill/>
            <a:miter lim="800000"/>
            <a:headEnd/>
            <a:tailEnd/>
          </a:ln>
        </p:spPr>
        <p:txBody>
          <a:bodyPr>
            <a:spAutoFit/>
          </a:bodyPr>
          <a:lstStyle/>
          <a:p>
            <a:r>
              <a:rPr lang="es-EC" sz="1600"/>
              <a:t>Del análisis del grafico de  la relación  VAN vs. TIR, podemos argumentar que:</a:t>
            </a:r>
          </a:p>
          <a:p>
            <a:r>
              <a:rPr lang="es-ES" sz="1600"/>
              <a:t>Con TIR= 47 %, VAN = 1094,28; VAN &gt; 0 → el proyecto es rentable.</a:t>
            </a:r>
            <a:endParaRPr lang="es-EC" sz="1600"/>
          </a:p>
          <a:p>
            <a:r>
              <a:rPr lang="es-ES" sz="1600"/>
              <a:t>Con TIR= 48 %, VAN = 508,80; VAN &gt; 0 → el proyecto es rentable.</a:t>
            </a:r>
            <a:endParaRPr lang="es-EC" sz="1600"/>
          </a:p>
          <a:p>
            <a:r>
              <a:rPr lang="es-ES" sz="1600"/>
              <a:t>Con TIR= 49 %, VAN = -59,02; VAN &lt; 0 → el proyecto no es rentable.</a:t>
            </a:r>
            <a:endParaRPr lang="es-EC" sz="1600"/>
          </a:p>
          <a:p>
            <a:r>
              <a:rPr lang="es-ES" sz="1600"/>
              <a:t>Se necesita saber el punto exacto donde el retorno de capital es igual a la inversión inicial, es decir, el punto de equilibrio donde la empresa no pierde ni gana con el proyecto, de la tabla anterior interpolando, se obtiene que ese punto de equilibrio se da para un valor de TIR= 0,4889.</a:t>
            </a:r>
            <a:endParaRPr lang="es-EC" sz="1600"/>
          </a:p>
          <a:p>
            <a:r>
              <a:rPr lang="es-ES" sz="1600"/>
              <a:t>Con una TIR= 48,89 %, VAN = 0; VAN = 0 → el proyecto se encuentra en equilibrio, no hay perdidas ni ganancias.</a:t>
            </a:r>
            <a:endParaRPr lang="es-EC" sz="1600"/>
          </a:p>
          <a:p>
            <a:endParaRPr lang="es-EC"/>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rrowheads="1"/>
          </p:cNvPicPr>
          <p:nvPr/>
        </p:nvPicPr>
        <p:blipFill>
          <a:blip r:embed="rId2"/>
          <a:srcRect/>
          <a:stretch>
            <a:fillRect/>
          </a:stretch>
        </p:blipFill>
        <p:spPr bwMode="auto">
          <a:xfrm>
            <a:off x="928687" y="571480"/>
            <a:ext cx="7215213" cy="5572145"/>
          </a:xfrm>
          <a:prstGeom prst="rect">
            <a:avLst/>
          </a:prstGeom>
          <a:noFill/>
          <a:ln w="9525">
            <a:noFill/>
            <a:miter lim="800000"/>
            <a:headEnd/>
            <a:tailEnd/>
          </a:ln>
        </p:spPr>
      </p:pic>
      <p:sp>
        <p:nvSpPr>
          <p:cNvPr id="46082" name="1 Título"/>
          <p:cNvSpPr>
            <a:spLocks noGrp="1"/>
          </p:cNvSpPr>
          <p:nvPr>
            <p:ph type="title"/>
          </p:nvPr>
        </p:nvSpPr>
        <p:spPr>
          <a:xfrm>
            <a:off x="755650" y="71419"/>
            <a:ext cx="7772400" cy="642937"/>
          </a:xfrm>
        </p:spPr>
        <p:txBody>
          <a:bodyPr/>
          <a:lstStyle/>
          <a:p>
            <a:pPr marL="342900" indent="-342900" algn="ctr"/>
            <a:r>
              <a:rPr lang="es-ES" sz="3400" cap="none" dirty="0" smtClean="0">
                <a:latin typeface="Arial" charset="0"/>
                <a:cs typeface="Arial" charset="0"/>
              </a:rPr>
              <a:t>PROPUESTA</a:t>
            </a:r>
            <a:r>
              <a:rPr lang="es-EC" sz="3400" b="0" cap="none" dirty="0" smtClean="0"/>
              <a:t/>
            </a:r>
            <a:br>
              <a:rPr lang="es-EC" sz="3400" b="0" cap="none" dirty="0" smtClean="0"/>
            </a:br>
            <a:endParaRPr lang="es-EC" sz="3400" b="0" cap="none" dirty="0" smtClean="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1 Título"/>
          <p:cNvSpPr>
            <a:spLocks noGrp="1"/>
          </p:cNvSpPr>
          <p:nvPr>
            <p:ph type="title"/>
          </p:nvPr>
        </p:nvSpPr>
        <p:spPr>
          <a:xfrm>
            <a:off x="755650" y="71414"/>
            <a:ext cx="7772400" cy="571500"/>
          </a:xfrm>
        </p:spPr>
        <p:txBody>
          <a:bodyPr/>
          <a:lstStyle/>
          <a:p>
            <a:pPr marL="342900" indent="-342900" algn="ctr"/>
            <a:r>
              <a:rPr lang="es-ES_tradnl" cap="none" dirty="0" smtClean="0"/>
              <a:t>RELACIÓN BENEFICIO-COSTO (B/C)</a:t>
            </a:r>
            <a:r>
              <a:rPr lang="es-EC" b="0" cap="none" dirty="0" smtClean="0"/>
              <a:t/>
            </a:r>
            <a:br>
              <a:rPr lang="es-EC" b="0" cap="none" dirty="0" smtClean="0"/>
            </a:br>
            <a:endParaRPr lang="es-EC" b="0" cap="none" dirty="0" smtClean="0"/>
          </a:p>
        </p:txBody>
      </p:sp>
      <p:pic>
        <p:nvPicPr>
          <p:cNvPr id="131074" name="Picture 2"/>
          <p:cNvPicPr>
            <a:picLocks noChangeAspect="1" noChangeArrowheads="1"/>
          </p:cNvPicPr>
          <p:nvPr/>
        </p:nvPicPr>
        <p:blipFill>
          <a:blip r:embed="rId3"/>
          <a:srcRect/>
          <a:stretch>
            <a:fillRect/>
          </a:stretch>
        </p:blipFill>
        <p:spPr bwMode="auto">
          <a:xfrm>
            <a:off x="3348038" y="771511"/>
            <a:ext cx="2425700" cy="657225"/>
          </a:xfrm>
          <a:prstGeom prst="rect">
            <a:avLst/>
          </a:prstGeom>
          <a:noFill/>
          <a:ln w="9525">
            <a:noFill/>
            <a:miter lim="800000"/>
            <a:headEnd/>
            <a:tailEnd/>
          </a:ln>
        </p:spPr>
      </p:pic>
      <p:sp>
        <p:nvSpPr>
          <p:cNvPr id="131075" name="4 CuadroTexto"/>
          <p:cNvSpPr txBox="1">
            <a:spLocks noChangeArrowheads="1"/>
          </p:cNvSpPr>
          <p:nvPr/>
        </p:nvSpPr>
        <p:spPr bwMode="auto">
          <a:xfrm>
            <a:off x="395288" y="1628775"/>
            <a:ext cx="8143875" cy="519113"/>
          </a:xfrm>
          <a:prstGeom prst="rect">
            <a:avLst/>
          </a:prstGeom>
          <a:noFill/>
          <a:ln w="9525">
            <a:noFill/>
            <a:miter lim="800000"/>
            <a:headEnd/>
            <a:tailEnd/>
          </a:ln>
        </p:spPr>
        <p:txBody>
          <a:bodyPr>
            <a:spAutoFit/>
          </a:bodyPr>
          <a:lstStyle/>
          <a:p>
            <a:pPr algn="ctr">
              <a:lnSpc>
                <a:spcPts val="1200"/>
              </a:lnSpc>
            </a:pPr>
            <a:r>
              <a:rPr lang="es-ES_tradnl" b="1">
                <a:cs typeface="Times New Roman" pitchFamily="18" charset="0"/>
              </a:rPr>
              <a:t>Relación beneficio-Costo para TIR 15% (análisis financiero)</a:t>
            </a:r>
            <a:endParaRPr lang="es-EC">
              <a:latin typeface="Times New Roman" pitchFamily="18" charset="0"/>
              <a:cs typeface="Times New Roman" pitchFamily="18" charset="0"/>
            </a:endParaRPr>
          </a:p>
          <a:p>
            <a:endParaRPr lang="es-EC"/>
          </a:p>
        </p:txBody>
      </p:sp>
      <p:graphicFrame>
        <p:nvGraphicFramePr>
          <p:cNvPr id="263169" name="Object 1"/>
          <p:cNvGraphicFramePr>
            <a:graphicFrameLocks noChangeAspect="1"/>
          </p:cNvGraphicFramePr>
          <p:nvPr/>
        </p:nvGraphicFramePr>
        <p:xfrm>
          <a:off x="1327926" y="1928802"/>
          <a:ext cx="6387346" cy="4500594"/>
        </p:xfrm>
        <a:graphic>
          <a:graphicData uri="http://schemas.openxmlformats.org/presentationml/2006/ole">
            <p:oleObj spid="_x0000_s263169" name="Documento" r:id="rId4" imgW="5508951" imgH="3882119" progId="Word.Document.12">
              <p:embed/>
            </p:oleObj>
          </a:graphicData>
        </a:graphic>
      </p:graphicFrame>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1 Título"/>
          <p:cNvSpPr>
            <a:spLocks noGrp="1"/>
          </p:cNvSpPr>
          <p:nvPr>
            <p:ph type="title"/>
          </p:nvPr>
        </p:nvSpPr>
        <p:spPr>
          <a:xfrm>
            <a:off x="468313" y="692150"/>
            <a:ext cx="8229600" cy="720725"/>
          </a:xfrm>
        </p:spPr>
        <p:txBody>
          <a:bodyPr/>
          <a:lstStyle/>
          <a:p>
            <a:pPr marL="342900" indent="-342900" algn="ctr">
              <a:tabLst>
                <a:tab pos="295275" algn="l"/>
              </a:tabLst>
            </a:pPr>
            <a:r>
              <a:rPr lang="es-EC" sz="3600" cap="none" smtClean="0">
                <a:latin typeface="Arial" charset="0"/>
                <a:cs typeface="Times New Roman" pitchFamily="18" charset="0"/>
              </a:rPr>
              <a:t>ANALISIS ECONÓMICO</a:t>
            </a:r>
            <a:r>
              <a:rPr lang="es-EC" b="0" cap="none" smtClean="0">
                <a:latin typeface="Times New Roman" pitchFamily="18" charset="0"/>
                <a:cs typeface="Times New Roman" pitchFamily="18" charset="0"/>
              </a:rPr>
              <a:t/>
            </a:r>
            <a:br>
              <a:rPr lang="es-EC" b="0" cap="none" smtClean="0">
                <a:latin typeface="Times New Roman" pitchFamily="18" charset="0"/>
                <a:cs typeface="Times New Roman" pitchFamily="18" charset="0"/>
              </a:rPr>
            </a:br>
            <a:endParaRPr lang="es-EC" sz="3500" b="0" cap="none" smtClean="0"/>
          </a:p>
        </p:txBody>
      </p:sp>
      <p:sp>
        <p:nvSpPr>
          <p:cNvPr id="137220" name="Rectangle 4"/>
          <p:cNvSpPr>
            <a:spLocks noGrp="1"/>
          </p:cNvSpPr>
          <p:nvPr>
            <p:ph type="body" sz="half" idx="4294967295"/>
          </p:nvPr>
        </p:nvSpPr>
        <p:spPr>
          <a:xfrm>
            <a:off x="4643438" y="1617681"/>
            <a:ext cx="4105275" cy="4525963"/>
          </a:xfrm>
        </p:spPr>
        <p:txBody>
          <a:bodyPr/>
          <a:lstStyle/>
          <a:p>
            <a:pPr algn="ctr">
              <a:buFont typeface="Arial" charset="0"/>
              <a:buNone/>
            </a:pPr>
            <a:r>
              <a:rPr lang="es-EC" sz="1800" b="1" dirty="0" smtClean="0">
                <a:latin typeface="Arial" charset="0"/>
              </a:rPr>
              <a:t>EGRESOS</a:t>
            </a:r>
          </a:p>
          <a:p>
            <a:pPr algn="ctr">
              <a:buFont typeface="Arial" charset="0"/>
              <a:buNone/>
            </a:pPr>
            <a:endParaRPr lang="es-EC" sz="1800" b="1" dirty="0" smtClean="0">
              <a:latin typeface="Arial" charset="0"/>
            </a:endParaRPr>
          </a:p>
          <a:p>
            <a:pPr algn="just">
              <a:spcAft>
                <a:spcPts val="0"/>
              </a:spcAft>
              <a:buNone/>
            </a:pPr>
            <a:r>
              <a:rPr lang="es-EC" sz="1800" dirty="0" smtClean="0">
                <a:latin typeface="Arial"/>
                <a:ea typeface="Times New Roman"/>
              </a:rPr>
              <a:t>    Como se citó al inicio de este capítulo, para realizar un análisis económico acorde a la realidad nacional, es necesario, sino imprescindible realizar un ajuste de los valores considerados en los gastos que implica el proyecto. Estos “precios sombra” nos permitirán evaluar el impacto real del proyecto sobre la economía nacional.</a:t>
            </a:r>
            <a:endParaRPr lang="es-EC" sz="1800" dirty="0" smtClean="0">
              <a:latin typeface="Times New Roman"/>
              <a:ea typeface="Times New Roman"/>
            </a:endParaRPr>
          </a:p>
          <a:p>
            <a:pPr>
              <a:buFont typeface="Arial" charset="0"/>
              <a:buNone/>
            </a:pPr>
            <a:endParaRPr lang="es-EC" sz="1800" dirty="0" smtClean="0">
              <a:latin typeface="Arial" charset="0"/>
            </a:endParaRPr>
          </a:p>
        </p:txBody>
      </p:sp>
      <p:sp>
        <p:nvSpPr>
          <p:cNvPr id="137221" name="Rectangle 5"/>
          <p:cNvSpPr>
            <a:spLocks noGrp="1"/>
          </p:cNvSpPr>
          <p:nvPr>
            <p:ph type="body" sz="half" idx="4294967295"/>
          </p:nvPr>
        </p:nvSpPr>
        <p:spPr>
          <a:xfrm>
            <a:off x="250825" y="1628775"/>
            <a:ext cx="4038600" cy="4525963"/>
          </a:xfrm>
        </p:spPr>
        <p:txBody>
          <a:bodyPr/>
          <a:lstStyle/>
          <a:p>
            <a:pPr algn="ctr">
              <a:buFont typeface="Arial" charset="0"/>
              <a:buNone/>
            </a:pPr>
            <a:r>
              <a:rPr lang="es-EC" sz="1800" b="1" dirty="0" smtClean="0">
                <a:latin typeface="Arial" charset="0"/>
              </a:rPr>
              <a:t>INGRESOS</a:t>
            </a:r>
          </a:p>
          <a:p>
            <a:pPr>
              <a:buFont typeface="Arial" charset="0"/>
              <a:buNone/>
            </a:pPr>
            <a:endParaRPr lang="es-EC" sz="1800" dirty="0" smtClean="0">
              <a:latin typeface="Arial" charset="0"/>
            </a:endParaRPr>
          </a:p>
          <a:p>
            <a:pPr algn="just">
              <a:spcAft>
                <a:spcPct val="20000"/>
              </a:spcAft>
              <a:buFont typeface="Arial" charset="0"/>
              <a:buNone/>
            </a:pPr>
            <a:r>
              <a:rPr lang="es-EC" sz="1800" dirty="0" smtClean="0">
                <a:latin typeface="Arial" charset="0"/>
              </a:rPr>
              <a:t>	Para el análisis económico, no es aplicable realizar un ajuste de los ingresos que tiene la empresa, esto se debe a dentro de los precios de venta, la empresa ya incluye los impuestos a pagar al estado como beneficio global de las ventas que se registren, de aquí que para este análisis se utilizará la tabla 9.1 utilizada también en el análisis financiero.</a:t>
            </a:r>
            <a:endParaRPr lang="es-ES" sz="1800" dirty="0" smtClean="0">
              <a:latin typeface="Arial"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088" y="765175"/>
            <a:ext cx="7772400" cy="428625"/>
          </a:xfrm>
        </p:spPr>
        <p:txBody>
          <a:bodyPr/>
          <a:lstStyle/>
          <a:p>
            <a:pPr algn="ctr">
              <a:defRPr/>
            </a:pPr>
            <a:r>
              <a:rPr lang="es-EC" sz="2400" dirty="0" smtClean="0">
                <a:latin typeface="Arial"/>
                <a:ea typeface="Times New Roman"/>
              </a:rPr>
              <a:t>Coeficientes de ajuste económico-social</a:t>
            </a:r>
            <a:endParaRPr lang="es-EC" sz="2400" dirty="0"/>
          </a:p>
        </p:txBody>
      </p:sp>
      <p:graphicFrame>
        <p:nvGraphicFramePr>
          <p:cNvPr id="130050" name="Object 2"/>
          <p:cNvGraphicFramePr>
            <a:graphicFrameLocks noChangeAspect="1"/>
          </p:cNvGraphicFramePr>
          <p:nvPr/>
        </p:nvGraphicFramePr>
        <p:xfrm>
          <a:off x="1187450" y="2420938"/>
          <a:ext cx="7178675" cy="2714625"/>
        </p:xfrm>
        <a:graphic>
          <a:graphicData uri="http://schemas.openxmlformats.org/presentationml/2006/ole">
            <p:oleObj spid="_x0000_s130050" name="Documento" r:id="rId3" imgW="5623233" imgH="1756506" progId="Word.Document.12">
              <p:embed/>
            </p:oleObj>
          </a:graphicData>
        </a:graphic>
      </p:graphicFrame>
      <p:sp>
        <p:nvSpPr>
          <p:cNvPr id="130052" name="4 CuadroTexto"/>
          <p:cNvSpPr txBox="1">
            <a:spLocks noChangeArrowheads="1"/>
          </p:cNvSpPr>
          <p:nvPr/>
        </p:nvSpPr>
        <p:spPr bwMode="auto">
          <a:xfrm>
            <a:off x="1187450" y="5084763"/>
            <a:ext cx="7286625" cy="915987"/>
          </a:xfrm>
          <a:prstGeom prst="rect">
            <a:avLst/>
          </a:prstGeom>
          <a:noFill/>
          <a:ln w="9525">
            <a:noFill/>
            <a:miter lim="800000"/>
            <a:headEnd/>
            <a:tailEnd/>
          </a:ln>
        </p:spPr>
        <p:txBody>
          <a:bodyPr>
            <a:spAutoFit/>
          </a:bodyPr>
          <a:lstStyle/>
          <a:p>
            <a:pPr algn="just"/>
            <a:r>
              <a:rPr lang="es-ES"/>
              <a:t>Fuente: Departamento de Manejo de Proyectos Banco Central del Ecuador</a:t>
            </a:r>
            <a:endParaRPr lang="es-EC" b="1"/>
          </a:p>
          <a:p>
            <a:endParaRPr lang="es-EC"/>
          </a:p>
        </p:txBody>
      </p:sp>
      <p:sp>
        <p:nvSpPr>
          <p:cNvPr id="130054" name="Rectangle 6"/>
          <p:cNvSpPr>
            <a:spLocks noChangeArrowheads="1"/>
          </p:cNvSpPr>
          <p:nvPr/>
        </p:nvSpPr>
        <p:spPr bwMode="auto">
          <a:xfrm>
            <a:off x="827088" y="1484313"/>
            <a:ext cx="7777162" cy="641350"/>
          </a:xfrm>
          <a:prstGeom prst="rect">
            <a:avLst/>
          </a:prstGeom>
          <a:noFill/>
          <a:ln w="9525">
            <a:noFill/>
            <a:miter lim="800000"/>
            <a:headEnd/>
            <a:tailEnd/>
          </a:ln>
          <a:effectLst/>
        </p:spPr>
        <p:txBody>
          <a:bodyPr>
            <a:spAutoFit/>
          </a:bodyPr>
          <a:lstStyle/>
          <a:p>
            <a:r>
              <a:rPr lang="es-EC"/>
              <a:t>Los coeficientes para calcular los “precios sombra” considerados para</a:t>
            </a:r>
          </a:p>
          <a:p>
            <a:r>
              <a:rPr lang="es-EC"/>
              <a:t>este proyecto son:</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1000125"/>
            <a:ext cx="7772400" cy="620713"/>
          </a:xfrm>
        </p:spPr>
        <p:txBody>
          <a:bodyPr/>
          <a:lstStyle/>
          <a:p>
            <a:pPr algn="ctr"/>
            <a:r>
              <a:rPr lang="es-EC" sz="1800" b="1" smtClean="0">
                <a:solidFill>
                  <a:schemeClr val="tx1"/>
                </a:solidFill>
                <a:latin typeface="Arial" charset="0"/>
                <a:ea typeface="Times New Roman" pitchFamily="18" charset="0"/>
                <a:cs typeface="Arial" charset="0"/>
              </a:rPr>
              <a:t>Egresos corregidos estimados</a:t>
            </a:r>
            <a:endParaRPr lang="es-EC" sz="1800" smtClean="0">
              <a:solidFill>
                <a:schemeClr val="tx1"/>
              </a:solidFill>
              <a:latin typeface="Arial" charset="0"/>
              <a:ea typeface="Times New Roman" pitchFamily="18" charset="0"/>
              <a:cs typeface="Arial" charset="0"/>
            </a:endParaRPr>
          </a:p>
          <a:p>
            <a:endParaRPr lang="es-EC" smtClean="0">
              <a:solidFill>
                <a:srgbClr val="898989"/>
              </a:solidFill>
              <a:ea typeface="Times New Roman" pitchFamily="18" charset="0"/>
              <a:cs typeface="Arial" charset="0"/>
            </a:endParaRPr>
          </a:p>
        </p:txBody>
      </p:sp>
      <p:pic>
        <p:nvPicPr>
          <p:cNvPr id="143362" name="Picture 2"/>
          <p:cNvPicPr>
            <a:picLocks noChangeAspect="1" noChangeArrowheads="1"/>
          </p:cNvPicPr>
          <p:nvPr/>
        </p:nvPicPr>
        <p:blipFill>
          <a:blip r:embed="rId2"/>
          <a:srcRect/>
          <a:stretch>
            <a:fillRect/>
          </a:stretch>
        </p:blipFill>
        <p:spPr bwMode="auto">
          <a:xfrm>
            <a:off x="285750" y="1857375"/>
            <a:ext cx="8615363" cy="31607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4 CuadroTexto"/>
          <p:cNvSpPr txBox="1">
            <a:spLocks noChangeArrowheads="1"/>
          </p:cNvSpPr>
          <p:nvPr/>
        </p:nvSpPr>
        <p:spPr bwMode="auto">
          <a:xfrm>
            <a:off x="1643085" y="58716"/>
            <a:ext cx="6215063" cy="369888"/>
          </a:xfrm>
          <a:prstGeom prst="rect">
            <a:avLst/>
          </a:prstGeom>
          <a:noFill/>
          <a:ln w="9525">
            <a:noFill/>
            <a:miter lim="800000"/>
            <a:headEnd/>
            <a:tailEnd/>
          </a:ln>
        </p:spPr>
        <p:txBody>
          <a:bodyPr>
            <a:spAutoFit/>
          </a:bodyPr>
          <a:lstStyle/>
          <a:p>
            <a:pPr algn="ctr"/>
            <a:r>
              <a:rPr lang="es-EC" b="1" dirty="0">
                <a:cs typeface="Times New Roman" pitchFamily="18" charset="0"/>
              </a:rPr>
              <a:t>Grafica VAN vs. TIR (análisis económico)</a:t>
            </a:r>
            <a:endParaRPr lang="es-EC" dirty="0"/>
          </a:p>
        </p:txBody>
      </p:sp>
      <p:pic>
        <p:nvPicPr>
          <p:cNvPr id="133125" name="Picture 3"/>
          <p:cNvPicPr>
            <a:picLocks noChangeAspect="1" noChangeArrowheads="1"/>
          </p:cNvPicPr>
          <p:nvPr/>
        </p:nvPicPr>
        <p:blipFill>
          <a:blip r:embed="rId2"/>
          <a:srcRect/>
          <a:stretch>
            <a:fillRect/>
          </a:stretch>
        </p:blipFill>
        <p:spPr bwMode="auto">
          <a:xfrm>
            <a:off x="1928794" y="407445"/>
            <a:ext cx="5357850" cy="2950117"/>
          </a:xfrm>
          <a:prstGeom prst="rect">
            <a:avLst/>
          </a:prstGeom>
          <a:noFill/>
          <a:ln w="9525">
            <a:noFill/>
            <a:miter lim="800000"/>
            <a:headEnd/>
            <a:tailEnd/>
          </a:ln>
        </p:spPr>
      </p:pic>
      <p:sp>
        <p:nvSpPr>
          <p:cNvPr id="7" name="6 CuadroTexto"/>
          <p:cNvSpPr txBox="1"/>
          <p:nvPr/>
        </p:nvSpPr>
        <p:spPr>
          <a:xfrm>
            <a:off x="71406" y="3354877"/>
            <a:ext cx="8929686" cy="3431709"/>
          </a:xfrm>
          <a:prstGeom prst="rect">
            <a:avLst/>
          </a:prstGeom>
          <a:noFill/>
        </p:spPr>
        <p:txBody>
          <a:bodyPr wrap="square" rtlCol="0">
            <a:spAutoFit/>
          </a:bodyPr>
          <a:lstStyle/>
          <a:p>
            <a:pPr algn="just">
              <a:lnSpc>
                <a:spcPct val="150000"/>
              </a:lnSpc>
            </a:pPr>
            <a:r>
              <a:rPr lang="es-EC" sz="1400" dirty="0" smtClean="0">
                <a:cs typeface="Times New Roman" pitchFamily="18" charset="0"/>
              </a:rPr>
              <a:t>Del análisis de la  grafica  de  la relación  VAN vs. TIR, podemos argumentar que:</a:t>
            </a:r>
            <a:endParaRPr lang="es-EC" sz="1400" dirty="0" smtClean="0">
              <a:latin typeface="Times New Roman" pitchFamily="18" charset="0"/>
              <a:cs typeface="Times New Roman" pitchFamily="18" charset="0"/>
            </a:endParaRPr>
          </a:p>
          <a:p>
            <a:pPr algn="just">
              <a:lnSpc>
                <a:spcPct val="150000"/>
              </a:lnSpc>
            </a:pPr>
            <a:r>
              <a:rPr lang="es-ES" sz="1400" dirty="0" smtClean="0">
                <a:cs typeface="Times New Roman" pitchFamily="18" charset="0"/>
              </a:rPr>
              <a:t>Con TIR= 29 %, VAN = 1497,19; VAN &gt; 0 → el proyecto es rentable.</a:t>
            </a:r>
            <a:endParaRPr lang="es-EC" sz="1400" dirty="0" smtClean="0">
              <a:latin typeface="Times New Roman" pitchFamily="18" charset="0"/>
              <a:cs typeface="Times New Roman" pitchFamily="18" charset="0"/>
            </a:endParaRPr>
          </a:p>
          <a:p>
            <a:pPr algn="just">
              <a:lnSpc>
                <a:spcPct val="150000"/>
              </a:lnSpc>
            </a:pPr>
            <a:r>
              <a:rPr lang="es-ES" sz="1400" dirty="0" smtClean="0">
                <a:cs typeface="Times New Roman" pitchFamily="18" charset="0"/>
              </a:rPr>
              <a:t>Con TIR= 30 %, VAN = 721,68; VAN &gt; 0 → el proyecto es rentable.</a:t>
            </a:r>
            <a:endParaRPr lang="es-EC" sz="1400" dirty="0" smtClean="0">
              <a:latin typeface="Times New Roman" pitchFamily="18" charset="0"/>
              <a:cs typeface="Times New Roman" pitchFamily="18" charset="0"/>
            </a:endParaRPr>
          </a:p>
          <a:p>
            <a:pPr algn="just">
              <a:lnSpc>
                <a:spcPct val="150000"/>
              </a:lnSpc>
            </a:pPr>
            <a:r>
              <a:rPr lang="es-ES" sz="1400" dirty="0" smtClean="0">
                <a:cs typeface="Times New Roman" pitchFamily="18" charset="0"/>
              </a:rPr>
              <a:t>Con TIR= 31 %, VAN = -25,74; VAN &lt; 0 → el proyecto no es rentable.</a:t>
            </a:r>
            <a:endParaRPr lang="es-EC" sz="1400" dirty="0" smtClean="0">
              <a:latin typeface="Times New Roman" pitchFamily="18" charset="0"/>
              <a:cs typeface="Times New Roman" pitchFamily="18" charset="0"/>
            </a:endParaRPr>
          </a:p>
          <a:p>
            <a:pPr algn="just">
              <a:lnSpc>
                <a:spcPct val="150000"/>
              </a:lnSpc>
            </a:pPr>
            <a:r>
              <a:rPr lang="es-ES" sz="1400" dirty="0" smtClean="0">
                <a:cs typeface="Times New Roman" pitchFamily="18" charset="0"/>
              </a:rPr>
              <a:t>Con TIR= 30,96 %, VAN = 0; VAN = 0 → el proyecto se encuentra en equilibrio, no hay perdidas ni ganancias.</a:t>
            </a:r>
          </a:p>
          <a:p>
            <a:pPr algn="just">
              <a:lnSpc>
                <a:spcPct val="150000"/>
              </a:lnSpc>
            </a:pPr>
            <a:r>
              <a:rPr lang="es-ES" sz="1400" dirty="0" smtClean="0">
                <a:cs typeface="Times New Roman" pitchFamily="18" charset="0"/>
              </a:rPr>
              <a:t>Se observa que la TIR del análisis económico es inferior a la calculada para el análisis financiero, esto ya que en el análisis económico se incluyen los costos sociales en los que incurre el proyecto, es decir, el beneficio neto que tendrá el mismo sobre la economía nacional.</a:t>
            </a:r>
            <a:endParaRPr lang="es-EC" sz="1400" dirty="0" smtClean="0">
              <a:latin typeface="Times New Roman" pitchFamily="18" charset="0"/>
              <a:cs typeface="Times New Roman" pitchFamily="18" charset="0"/>
            </a:endParaRPr>
          </a:p>
          <a:p>
            <a:pPr algn="just">
              <a:lnSpc>
                <a:spcPct val="150000"/>
              </a:lnSpc>
            </a:pPr>
            <a:endParaRPr lang="es-EC" sz="1400" dirty="0" smtClean="0">
              <a:latin typeface="Times New Roman" pitchFamily="18" charset="0"/>
              <a:cs typeface="Times New Roman" pitchFamily="18" charset="0"/>
            </a:endParaRPr>
          </a:p>
          <a:p>
            <a:endParaRPr lang="es-EC" sz="1400" dirty="0" smtClean="0">
              <a:solidFill>
                <a:srgbClr val="898989"/>
              </a:solidFill>
            </a:endParaRPr>
          </a:p>
          <a:p>
            <a:endParaRPr lang="es-EC" sz="1400" dirty="0"/>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1 Título"/>
          <p:cNvSpPr>
            <a:spLocks noGrp="1"/>
          </p:cNvSpPr>
          <p:nvPr>
            <p:ph type="title"/>
          </p:nvPr>
        </p:nvSpPr>
        <p:spPr>
          <a:xfrm>
            <a:off x="722313" y="642938"/>
            <a:ext cx="7772400" cy="522287"/>
          </a:xfrm>
        </p:spPr>
        <p:txBody>
          <a:bodyPr/>
          <a:lstStyle/>
          <a:p>
            <a:pPr marL="342900" indent="-342900" algn="ctr"/>
            <a:r>
              <a:rPr lang="es-ES_tradnl" cap="none" smtClean="0">
                <a:latin typeface="Arial" charset="0"/>
                <a:cs typeface="Arial" charset="0"/>
              </a:rPr>
              <a:t>RELACIÓN BENEFICIO-COSTO (B/C)</a:t>
            </a:r>
            <a:r>
              <a:rPr lang="es-EC" sz="3600" b="0" cap="none" smtClean="0"/>
              <a:t/>
            </a:r>
            <a:br>
              <a:rPr lang="es-EC" sz="3600" b="0" cap="none" smtClean="0"/>
            </a:br>
            <a:endParaRPr lang="es-EC" sz="3500" b="0" cap="none" smtClean="0"/>
          </a:p>
        </p:txBody>
      </p:sp>
      <p:sp>
        <p:nvSpPr>
          <p:cNvPr id="3" name="2 Marcador de texto"/>
          <p:cNvSpPr>
            <a:spLocks noGrp="1"/>
          </p:cNvSpPr>
          <p:nvPr>
            <p:ph type="body" idx="1"/>
          </p:nvPr>
        </p:nvSpPr>
        <p:spPr>
          <a:xfrm>
            <a:off x="722313" y="1143000"/>
            <a:ext cx="7772400" cy="906463"/>
          </a:xfrm>
        </p:spPr>
        <p:txBody>
          <a:bodyPr/>
          <a:lstStyle/>
          <a:p>
            <a:pPr algn="ctr">
              <a:lnSpc>
                <a:spcPts val="1200"/>
              </a:lnSpc>
              <a:spcAft>
                <a:spcPts val="0"/>
              </a:spcAft>
              <a:defRPr/>
            </a:pPr>
            <a:r>
              <a:rPr lang="es-ES_tradnl" sz="1600" b="1" dirty="0" smtClean="0">
                <a:solidFill>
                  <a:schemeClr val="tx1"/>
                </a:solidFill>
                <a:latin typeface="Arial"/>
                <a:ea typeface="Times New Roman"/>
              </a:rPr>
              <a:t>Relación beneficio-Costo para TIR 15% </a:t>
            </a:r>
            <a:endParaRPr lang="es-EC" sz="1600" dirty="0" smtClean="0">
              <a:solidFill>
                <a:schemeClr val="tx1"/>
              </a:solidFill>
              <a:latin typeface="Times New Roman"/>
              <a:ea typeface="Times New Roman"/>
            </a:endParaRPr>
          </a:p>
          <a:p>
            <a:pPr algn="ctr">
              <a:lnSpc>
                <a:spcPts val="1200"/>
              </a:lnSpc>
              <a:spcAft>
                <a:spcPts val="0"/>
              </a:spcAft>
              <a:defRPr/>
            </a:pPr>
            <a:r>
              <a:rPr lang="es-ES_tradnl" sz="1600" b="1" dirty="0" smtClean="0">
                <a:solidFill>
                  <a:schemeClr val="tx1"/>
                </a:solidFill>
                <a:latin typeface="Arial"/>
                <a:ea typeface="Times New Roman"/>
              </a:rPr>
              <a:t>(análisis económico)</a:t>
            </a:r>
            <a:endParaRPr lang="es-EC" sz="1600" dirty="0" smtClean="0">
              <a:solidFill>
                <a:schemeClr val="tx1"/>
              </a:solidFill>
              <a:latin typeface="Times New Roman"/>
              <a:ea typeface="Times New Roman"/>
            </a:endParaRPr>
          </a:p>
          <a:p>
            <a:pPr>
              <a:defRPr/>
            </a:pPr>
            <a:endParaRPr lang="es-EC" dirty="0"/>
          </a:p>
        </p:txBody>
      </p:sp>
      <p:graphicFrame>
        <p:nvGraphicFramePr>
          <p:cNvPr id="134146" name="Object 2"/>
          <p:cNvGraphicFramePr>
            <a:graphicFrameLocks noChangeAspect="1"/>
          </p:cNvGraphicFramePr>
          <p:nvPr/>
        </p:nvGraphicFramePr>
        <p:xfrm>
          <a:off x="1428728" y="1857374"/>
          <a:ext cx="6289568" cy="4429146"/>
        </p:xfrm>
        <a:graphic>
          <a:graphicData uri="http://schemas.openxmlformats.org/presentationml/2006/ole">
            <p:oleObj spid="_x0000_s134146" name="Documento" r:id="rId3" imgW="5626477" imgH="3886444" progId="Word.Document.12">
              <p:embed/>
            </p:oleObj>
          </a:graphicData>
        </a:graphic>
      </p:graphicFrame>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1 Título"/>
          <p:cNvSpPr>
            <a:spLocks noGrp="1"/>
          </p:cNvSpPr>
          <p:nvPr>
            <p:ph type="title"/>
          </p:nvPr>
        </p:nvSpPr>
        <p:spPr>
          <a:xfrm>
            <a:off x="722313" y="642938"/>
            <a:ext cx="7772400" cy="500062"/>
          </a:xfrm>
        </p:spPr>
        <p:txBody>
          <a:bodyPr/>
          <a:lstStyle/>
          <a:p>
            <a:pPr marL="342900" indent="-342900" algn="ctr"/>
            <a:r>
              <a:rPr lang="es-EC" sz="2400" cap="none" smtClean="0"/>
              <a:t>CÁLCULO DEL APORTE ECONOMICO-SOCIAL DEL PROYECTO</a:t>
            </a:r>
            <a:r>
              <a:rPr lang="es-EC" sz="3600" b="0" cap="none" smtClean="0"/>
              <a:t/>
            </a:r>
            <a:br>
              <a:rPr lang="es-EC" sz="3600" b="0" cap="none" smtClean="0"/>
            </a:br>
            <a:endParaRPr lang="es-EC" sz="3500" b="0" cap="none" smtClean="0"/>
          </a:p>
        </p:txBody>
      </p:sp>
      <p:sp>
        <p:nvSpPr>
          <p:cNvPr id="3" name="2 Marcador de texto"/>
          <p:cNvSpPr>
            <a:spLocks noGrp="1"/>
          </p:cNvSpPr>
          <p:nvPr>
            <p:ph type="body" idx="1"/>
          </p:nvPr>
        </p:nvSpPr>
        <p:spPr>
          <a:xfrm>
            <a:off x="722313" y="2906713"/>
            <a:ext cx="7772400" cy="1500187"/>
          </a:xfrm>
        </p:spPr>
        <p:txBody>
          <a:bodyPr/>
          <a:lstStyle/>
          <a:p>
            <a:pPr>
              <a:lnSpc>
                <a:spcPct val="150000"/>
              </a:lnSpc>
              <a:spcAft>
                <a:spcPts val="0"/>
              </a:spcAft>
              <a:defRPr/>
            </a:pPr>
            <a:r>
              <a:rPr lang="es-EC" sz="1600" dirty="0" smtClean="0">
                <a:solidFill>
                  <a:schemeClr val="tx1"/>
                </a:solidFill>
                <a:latin typeface="Arial"/>
                <a:ea typeface="Times New Roman"/>
              </a:rPr>
              <a:t>Este cálculo corresponde a cuantificar el valor real en USD que tendrá el proyecto sobre la sociedad ecuatoriana, y no es más que la diferencia entre el FNC calculado para el análisis financiero y el FNC calculado para el análisis económico.</a:t>
            </a:r>
            <a:endParaRPr lang="es-EC" sz="1600" dirty="0" smtClean="0">
              <a:solidFill>
                <a:schemeClr val="tx1"/>
              </a:solidFill>
              <a:latin typeface="Times New Roman"/>
              <a:ea typeface="Times New Roman"/>
            </a:endParaRPr>
          </a:p>
          <a:p>
            <a:pPr>
              <a:lnSpc>
                <a:spcPct val="150000"/>
              </a:lnSpc>
              <a:spcAft>
                <a:spcPts val="0"/>
              </a:spcAft>
              <a:defRPr/>
            </a:pPr>
            <a:r>
              <a:rPr lang="es-EC" sz="1600" dirty="0" smtClean="0">
                <a:solidFill>
                  <a:schemeClr val="tx1"/>
                </a:solidFill>
                <a:latin typeface="Arial"/>
                <a:ea typeface="Times New Roman"/>
              </a:rPr>
              <a:t> Dentro de este valor estarán incluidos implícitamente los siguientes valores:</a:t>
            </a:r>
          </a:p>
          <a:p>
            <a:pPr algn="ctr">
              <a:lnSpc>
                <a:spcPct val="150000"/>
              </a:lnSpc>
              <a:spcAft>
                <a:spcPts val="0"/>
              </a:spcAft>
              <a:defRPr/>
            </a:pPr>
            <a:endParaRPr lang="es-EC" sz="1600" b="1" dirty="0" smtClean="0">
              <a:solidFill>
                <a:schemeClr val="tx1"/>
              </a:solidFill>
              <a:latin typeface="Arial"/>
              <a:ea typeface="Times New Roman"/>
            </a:endParaRPr>
          </a:p>
          <a:p>
            <a:pPr algn="ctr">
              <a:lnSpc>
                <a:spcPct val="150000"/>
              </a:lnSpc>
              <a:spcAft>
                <a:spcPts val="0"/>
              </a:spcAft>
              <a:defRPr/>
            </a:pPr>
            <a:r>
              <a:rPr lang="es-EC" sz="1600" b="1" dirty="0" smtClean="0">
                <a:solidFill>
                  <a:schemeClr val="tx1"/>
                </a:solidFill>
                <a:latin typeface="Arial"/>
                <a:ea typeface="Times New Roman"/>
              </a:rPr>
              <a:t>Beneficio económico-social</a:t>
            </a:r>
          </a:p>
          <a:p>
            <a:pPr algn="ctr">
              <a:lnSpc>
                <a:spcPct val="150000"/>
              </a:lnSpc>
              <a:spcAft>
                <a:spcPts val="0"/>
              </a:spcAft>
              <a:defRPr/>
            </a:pPr>
            <a:endParaRPr lang="es-EC" sz="1600" dirty="0" smtClean="0">
              <a:solidFill>
                <a:schemeClr val="tx1"/>
              </a:solidFill>
              <a:latin typeface="Times New Roman"/>
              <a:ea typeface="Times New Roman"/>
            </a:endParaRPr>
          </a:p>
          <a:p>
            <a:pPr>
              <a:defRPr/>
            </a:pPr>
            <a:endParaRPr lang="es-EC" dirty="0" smtClean="0"/>
          </a:p>
          <a:p>
            <a:pPr>
              <a:defRPr/>
            </a:pPr>
            <a:endParaRPr lang="es-EC" dirty="0"/>
          </a:p>
        </p:txBody>
      </p:sp>
      <p:graphicFrame>
        <p:nvGraphicFramePr>
          <p:cNvPr id="135170" name="Object 2"/>
          <p:cNvGraphicFramePr>
            <a:graphicFrameLocks noChangeAspect="1"/>
          </p:cNvGraphicFramePr>
          <p:nvPr/>
        </p:nvGraphicFramePr>
        <p:xfrm>
          <a:off x="1214414" y="3429000"/>
          <a:ext cx="6811962" cy="1643063"/>
        </p:xfrm>
        <a:graphic>
          <a:graphicData uri="http://schemas.openxmlformats.org/presentationml/2006/ole">
            <p:oleObj spid="_x0000_s135170" name="Documento" r:id="rId3" imgW="5508951" imgH="1328643" progId="Word.Document.12">
              <p:embed/>
            </p:oleObj>
          </a:graphicData>
        </a:graphic>
      </p:graphicFrame>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49192"/>
            <a:ext cx="7772400" cy="450850"/>
          </a:xfrm>
        </p:spPr>
        <p:txBody>
          <a:bodyPr/>
          <a:lstStyle/>
          <a:p>
            <a:pPr algn="ctr">
              <a:defRPr/>
            </a:pPr>
            <a:r>
              <a:rPr lang="es-EC" dirty="0" smtClean="0"/>
              <a:t>Desglose de beneficios</a:t>
            </a:r>
            <a:endParaRPr lang="es-EC" dirty="0"/>
          </a:p>
        </p:txBody>
      </p:sp>
      <p:graphicFrame>
        <p:nvGraphicFramePr>
          <p:cNvPr id="136194" name="Object 2"/>
          <p:cNvGraphicFramePr>
            <a:graphicFrameLocks noChangeAspect="1"/>
          </p:cNvGraphicFramePr>
          <p:nvPr/>
        </p:nvGraphicFramePr>
        <p:xfrm>
          <a:off x="1714480" y="635928"/>
          <a:ext cx="5143536" cy="5722030"/>
        </p:xfrm>
        <a:graphic>
          <a:graphicData uri="http://schemas.openxmlformats.org/presentationml/2006/ole">
            <p:oleObj spid="_x0000_s136194" name="Documento" r:id="rId3" imgW="5623233" imgH="6952489" progId="Word.Document.12">
              <p:embed/>
            </p:oleObj>
          </a:graphicData>
        </a:graphic>
      </p:graphicFrame>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0113" y="404813"/>
            <a:ext cx="7772400" cy="736600"/>
          </a:xfrm>
        </p:spPr>
        <p:txBody>
          <a:bodyPr/>
          <a:lstStyle/>
          <a:p>
            <a:pPr algn="ctr">
              <a:lnSpc>
                <a:spcPct val="150000"/>
              </a:lnSpc>
              <a:spcAft>
                <a:spcPts val="1000"/>
              </a:spcAft>
            </a:pPr>
            <a:r>
              <a:rPr lang="es-EC" sz="2800" cap="none" dirty="0" smtClean="0">
                <a:latin typeface="Arial" charset="0"/>
                <a:cs typeface="Times New Roman" pitchFamily="18" charset="0"/>
              </a:rPr>
              <a:t>CONCLUSIONES</a:t>
            </a:r>
            <a:endParaRPr lang="es-EC" cap="none" dirty="0" smtClean="0"/>
          </a:p>
        </p:txBody>
      </p:sp>
      <p:sp>
        <p:nvSpPr>
          <p:cNvPr id="145414" name="Rectangle 6"/>
          <p:cNvSpPr>
            <a:spLocks noChangeArrowheads="1"/>
          </p:cNvSpPr>
          <p:nvPr/>
        </p:nvSpPr>
        <p:spPr bwMode="auto">
          <a:xfrm>
            <a:off x="468313" y="1142984"/>
            <a:ext cx="8064500" cy="5268109"/>
          </a:xfrm>
          <a:prstGeom prst="rect">
            <a:avLst/>
          </a:prstGeom>
          <a:noFill/>
          <a:ln w="9525">
            <a:noFill/>
            <a:miter lim="800000"/>
            <a:headEnd/>
            <a:tailEnd/>
          </a:ln>
          <a:effectLst/>
        </p:spPr>
        <p:txBody>
          <a:bodyPr>
            <a:spAutoFit/>
          </a:bodyPr>
          <a:lstStyle/>
          <a:p>
            <a:pPr marL="342900" lvl="0" indent="-342900" algn="just">
              <a:lnSpc>
                <a:spcPct val="150000"/>
              </a:lnSpc>
              <a:spcAft>
                <a:spcPts val="0"/>
              </a:spcAft>
              <a:buFont typeface="+mj-lt"/>
              <a:buAutoNum type="arabicPeriod"/>
            </a:pPr>
            <a:r>
              <a:rPr lang="es-EC" sz="1600" dirty="0" smtClean="0">
                <a:latin typeface="Arial"/>
                <a:ea typeface="Times New Roman"/>
                <a:cs typeface="Times New Roman"/>
              </a:rPr>
              <a:t>Se diseño y construyó, para la fabricación y el ensamblaje del arnés un total de 23 matrices (7 matrices de corte y perforado, 14 matrices de doblado, 1 matriz de embutido, y 1 matriz de ensamblaje),</a:t>
            </a:r>
            <a:r>
              <a:rPr lang="es-EC" sz="1600" b="1" dirty="0" smtClean="0">
                <a:latin typeface="Arial"/>
                <a:ea typeface="Times New Roman"/>
                <a:cs typeface="Times New Roman"/>
              </a:rPr>
              <a:t> </a:t>
            </a:r>
            <a:r>
              <a:rPr lang="es-EC" sz="1600" dirty="0" smtClean="0">
                <a:latin typeface="Arial"/>
                <a:ea typeface="Times New Roman"/>
                <a:cs typeface="Times New Roman"/>
              </a:rPr>
              <a:t>obteniéndose los siguientes resultados en la simulación realizada: fuerza máxima (</a:t>
            </a:r>
            <a:r>
              <a:rPr lang="es-EC" sz="1600" dirty="0" smtClean="0">
                <a:solidFill>
                  <a:srgbClr val="000000"/>
                </a:solidFill>
                <a:latin typeface="Arial"/>
                <a:ea typeface="Times New Roman"/>
                <a:cs typeface="Times New Roman"/>
              </a:rPr>
              <a:t>fuerza de corte materia prima) = 46092,15 Kg. – soporte inferior -</a:t>
            </a:r>
            <a:r>
              <a:rPr lang="es-EC" sz="1600" dirty="0" smtClean="0">
                <a:latin typeface="Arial"/>
                <a:ea typeface="Times New Roman"/>
                <a:cs typeface="Times New Roman"/>
              </a:rPr>
              <a:t> , fuerza mínima (fuerza de doblado doblez ángulo)</a:t>
            </a:r>
            <a:r>
              <a:rPr lang="es-EC" sz="1600" dirty="0" smtClean="0">
                <a:solidFill>
                  <a:srgbClr val="000000"/>
                </a:solidFill>
                <a:latin typeface="Arial"/>
                <a:ea typeface="Times New Roman"/>
                <a:cs typeface="Times New Roman"/>
              </a:rPr>
              <a:t> = 6,020 Kg. – tubo bastidor -, </a:t>
            </a:r>
            <a:r>
              <a:rPr lang="es-EC" sz="1600" dirty="0" smtClean="0">
                <a:latin typeface="Arial"/>
                <a:ea typeface="Times New Roman"/>
                <a:cs typeface="Times New Roman"/>
              </a:rPr>
              <a:t>esfuerzo máximo (esfuerzo matriz de corte 1) = 3866,1 </a:t>
            </a:r>
            <a:r>
              <a:rPr lang="es-EC" sz="1600" dirty="0" err="1" smtClean="0">
                <a:latin typeface="Arial"/>
                <a:ea typeface="Times New Roman"/>
                <a:cs typeface="Times New Roman"/>
              </a:rPr>
              <a:t>MPa</a:t>
            </a:r>
            <a:r>
              <a:rPr lang="es-EC" sz="1600" dirty="0" smtClean="0">
                <a:solidFill>
                  <a:srgbClr val="000000"/>
                </a:solidFill>
                <a:latin typeface="Arial"/>
                <a:ea typeface="Times New Roman"/>
                <a:cs typeface="Times New Roman"/>
              </a:rPr>
              <a:t>. – soporte inferior -</a:t>
            </a:r>
            <a:r>
              <a:rPr lang="es-EC" sz="1600" dirty="0" smtClean="0">
                <a:latin typeface="Arial"/>
                <a:ea typeface="Times New Roman"/>
                <a:cs typeface="Times New Roman"/>
              </a:rPr>
              <a:t> , esfuerzo  mínimo (esfuerzo punzón de corte perfil) = 0,003 </a:t>
            </a:r>
            <a:r>
              <a:rPr lang="es-EC" sz="1600" dirty="0" err="1" smtClean="0">
                <a:latin typeface="Arial"/>
                <a:ea typeface="Times New Roman"/>
                <a:cs typeface="Times New Roman"/>
              </a:rPr>
              <a:t>MPa</a:t>
            </a:r>
            <a:r>
              <a:rPr lang="es-EC" sz="1600" dirty="0" smtClean="0">
                <a:latin typeface="Arial"/>
                <a:ea typeface="Times New Roman"/>
                <a:cs typeface="Times New Roman"/>
              </a:rPr>
              <a:t> </a:t>
            </a:r>
            <a:r>
              <a:rPr lang="es-EC" sz="1600" dirty="0" smtClean="0">
                <a:solidFill>
                  <a:srgbClr val="000000"/>
                </a:solidFill>
                <a:latin typeface="Arial"/>
                <a:ea typeface="Times New Roman"/>
                <a:cs typeface="Times New Roman"/>
              </a:rPr>
              <a:t>– acople L -; por lo que se aseguró que las matrices estaban aptas para la producción de los arneses</a:t>
            </a:r>
            <a:r>
              <a:rPr lang="es-EC" sz="1600" dirty="0" smtClean="0">
                <a:latin typeface="Arial"/>
                <a:ea typeface="Times New Roman"/>
                <a:cs typeface="Times New Roman"/>
              </a:rPr>
              <a:t> </a:t>
            </a:r>
            <a:endParaRPr lang="es-EC" sz="1600" dirty="0" smtClean="0">
              <a:latin typeface="Calibri"/>
              <a:ea typeface="Times New Roman"/>
              <a:cs typeface="Times New Roman"/>
            </a:endParaRPr>
          </a:p>
          <a:p>
            <a:pPr marL="342900" lvl="0" indent="-342900" algn="just">
              <a:lnSpc>
                <a:spcPct val="150000"/>
              </a:lnSpc>
              <a:spcAft>
                <a:spcPts val="1000"/>
              </a:spcAft>
              <a:buFont typeface="+mj-lt"/>
              <a:buAutoNum type="arabicPeriod"/>
            </a:pPr>
            <a:r>
              <a:rPr lang="es-EC" sz="1600" dirty="0" smtClean="0">
                <a:latin typeface="Arial"/>
                <a:ea typeface="Times New Roman"/>
                <a:cs typeface="Times New Roman"/>
              </a:rPr>
              <a:t>Se implementó el proceso de pintura electrostática en la F.M.S.B Santa Bárbara S.A., empezando por la readecuación de la cabina de pintura existente a una cabina de pintura electrostática; adquisición de un equipo de pintura electrostática, y compra de pintura poliéster en polvo a un proveedor certificado</a:t>
            </a:r>
            <a:endParaRPr lang="es-EC" sz="1600" dirty="0" smtClean="0">
              <a:latin typeface="Calibri"/>
              <a:ea typeface="Times New Roman"/>
              <a:cs typeface="Times New Roman"/>
            </a:endParaRPr>
          </a:p>
          <a:p>
            <a:pPr marL="273050" indent="-273050" algn="just">
              <a:buFont typeface="Arial" pitchFamily="34" charset="0"/>
              <a:buChar char="•"/>
            </a:pPr>
            <a:endParaRPr lang="es-EC" sz="1600" dirty="0" smtClean="0"/>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p:cNvSpPr>
          <p:nvPr>
            <p:ph type="body" idx="1"/>
          </p:nvPr>
        </p:nvSpPr>
        <p:spPr>
          <a:xfrm>
            <a:off x="457200" y="981075"/>
            <a:ext cx="8229600" cy="5145088"/>
          </a:xfrm>
        </p:spPr>
        <p:txBody>
          <a:bodyPr/>
          <a:lstStyle/>
          <a:p>
            <a:pPr marL="342900" lvl="0" indent="-342900" algn="just">
              <a:lnSpc>
                <a:spcPct val="150000"/>
              </a:lnSpc>
              <a:spcAft>
                <a:spcPts val="0"/>
              </a:spcAft>
              <a:buFont typeface="+mj-lt"/>
              <a:buAutoNum type="arabicPeriod" startAt="3"/>
            </a:pPr>
            <a:r>
              <a:rPr lang="es-EC" sz="1300" dirty="0" smtClean="0">
                <a:latin typeface="Arial"/>
                <a:ea typeface="Times New Roman"/>
                <a:cs typeface="Times New Roman"/>
              </a:rPr>
              <a:t>Dadas las condiciones de uso a las que va a estar expuesto el arnés metálico para mochila militar (condiciones ambientales, sobrecarga, golpes, vibraciones, etc.), se realizó una simulación del diseño con una carga total de 50 Kg. que excede en un 30% a la carga especificada por el Ejército Ecuatoriano,</a:t>
            </a:r>
          </a:p>
          <a:p>
            <a:pPr marL="342900" lvl="0" indent="-342900" algn="just">
              <a:lnSpc>
                <a:spcPct val="150000"/>
              </a:lnSpc>
              <a:spcAft>
                <a:spcPts val="0"/>
              </a:spcAft>
              <a:buNone/>
            </a:pPr>
            <a:r>
              <a:rPr lang="es-EC" sz="1300" dirty="0" smtClean="0">
                <a:latin typeface="Arial"/>
                <a:ea typeface="Times New Roman"/>
                <a:cs typeface="Times New Roman"/>
              </a:rPr>
              <a:t>        Evaluando los resultados obtenidos  de la simulación realizada: fuerza máxima </a:t>
            </a:r>
            <a:r>
              <a:rPr lang="es-EC" sz="1300" dirty="0" err="1" smtClean="0">
                <a:solidFill>
                  <a:srgbClr val="000000"/>
                </a:solidFill>
                <a:latin typeface="Arial"/>
                <a:ea typeface="Times New Roman"/>
                <a:cs typeface="Times New Roman"/>
              </a:rPr>
              <a:t>Pzn</a:t>
            </a:r>
            <a:r>
              <a:rPr lang="es-EC" sz="1300" dirty="0" smtClean="0">
                <a:solidFill>
                  <a:srgbClr val="000000"/>
                </a:solidFill>
                <a:latin typeface="Arial"/>
                <a:ea typeface="Times New Roman"/>
                <a:cs typeface="Times New Roman"/>
              </a:rPr>
              <a:t> = 658,88 Kg. -  nodo 13 -</a:t>
            </a:r>
            <a:r>
              <a:rPr lang="es-EC" sz="1300" dirty="0" smtClean="0">
                <a:latin typeface="Arial"/>
                <a:ea typeface="Times New Roman"/>
                <a:cs typeface="Times New Roman"/>
              </a:rPr>
              <a:t> , fuerza mínima </a:t>
            </a:r>
            <a:r>
              <a:rPr lang="es-EC" sz="1300" dirty="0" err="1" smtClean="0">
                <a:solidFill>
                  <a:srgbClr val="000000"/>
                </a:solidFill>
                <a:latin typeface="Arial"/>
                <a:ea typeface="Times New Roman"/>
                <a:cs typeface="Times New Roman"/>
              </a:rPr>
              <a:t>Pτrn</a:t>
            </a:r>
            <a:r>
              <a:rPr lang="es-EC" sz="1300" dirty="0" smtClean="0">
                <a:solidFill>
                  <a:srgbClr val="000000"/>
                </a:solidFill>
                <a:latin typeface="Arial"/>
                <a:ea typeface="Times New Roman"/>
                <a:cs typeface="Times New Roman"/>
              </a:rPr>
              <a:t> = 0,04 Kg. - nodo 5 -, </a:t>
            </a:r>
            <a:r>
              <a:rPr lang="es-EC" sz="1300" dirty="0" smtClean="0">
                <a:latin typeface="Arial"/>
                <a:ea typeface="Times New Roman"/>
                <a:cs typeface="Times New Roman"/>
              </a:rPr>
              <a:t>esfuerzo máximo </a:t>
            </a:r>
            <a:r>
              <a:rPr lang="es-EC" sz="1300" dirty="0" err="1" smtClean="0">
                <a:latin typeface="Arial"/>
                <a:ea typeface="Times New Roman"/>
                <a:cs typeface="Times New Roman"/>
              </a:rPr>
              <a:t>σbn</a:t>
            </a:r>
            <a:r>
              <a:rPr lang="es-EC" sz="1300" dirty="0" smtClean="0">
                <a:latin typeface="Arial"/>
                <a:ea typeface="Times New Roman"/>
                <a:cs typeface="Times New Roman"/>
              </a:rPr>
              <a:t> = 45,1 </a:t>
            </a:r>
            <a:r>
              <a:rPr lang="es-EC" sz="1300" dirty="0" err="1" smtClean="0">
                <a:latin typeface="Arial"/>
                <a:ea typeface="Times New Roman"/>
                <a:cs typeface="Times New Roman"/>
              </a:rPr>
              <a:t>MPa</a:t>
            </a:r>
            <a:r>
              <a:rPr lang="es-EC" sz="1300" dirty="0" smtClean="0">
                <a:solidFill>
                  <a:srgbClr val="000000"/>
                </a:solidFill>
                <a:latin typeface="Arial"/>
                <a:ea typeface="Times New Roman"/>
                <a:cs typeface="Times New Roman"/>
              </a:rPr>
              <a:t>. - nodo 10 -</a:t>
            </a:r>
            <a:r>
              <a:rPr lang="es-EC" sz="1300" dirty="0" smtClean="0">
                <a:latin typeface="Arial"/>
                <a:ea typeface="Times New Roman"/>
                <a:cs typeface="Times New Roman"/>
              </a:rPr>
              <a:t> , esfuerzo  mínimo </a:t>
            </a:r>
            <a:r>
              <a:rPr lang="es-EC" sz="1300" dirty="0" err="1" smtClean="0">
                <a:latin typeface="Arial"/>
                <a:ea typeface="Times New Roman"/>
                <a:cs typeface="Times New Roman"/>
              </a:rPr>
              <a:t>τrn</a:t>
            </a:r>
            <a:r>
              <a:rPr lang="es-EC" sz="1300" dirty="0" smtClean="0">
                <a:latin typeface="Arial"/>
                <a:ea typeface="Times New Roman"/>
                <a:cs typeface="Times New Roman"/>
              </a:rPr>
              <a:t> = 0,02 </a:t>
            </a:r>
            <a:r>
              <a:rPr lang="es-EC" sz="1300" dirty="0" err="1" smtClean="0">
                <a:latin typeface="Arial"/>
                <a:ea typeface="Times New Roman"/>
                <a:cs typeface="Times New Roman"/>
              </a:rPr>
              <a:t>MPa</a:t>
            </a:r>
            <a:r>
              <a:rPr lang="es-EC" sz="1300" dirty="0" smtClean="0">
                <a:latin typeface="Arial"/>
                <a:ea typeface="Times New Roman"/>
                <a:cs typeface="Times New Roman"/>
              </a:rPr>
              <a:t> </a:t>
            </a:r>
            <a:r>
              <a:rPr lang="es-EC" sz="1300" dirty="0" smtClean="0">
                <a:solidFill>
                  <a:srgbClr val="000000"/>
                </a:solidFill>
                <a:latin typeface="Arial"/>
                <a:ea typeface="Times New Roman"/>
                <a:cs typeface="Times New Roman"/>
              </a:rPr>
              <a:t>- nodo 5 -; </a:t>
            </a:r>
            <a:r>
              <a:rPr lang="es-EC" sz="1300" dirty="0" smtClean="0">
                <a:latin typeface="Arial"/>
                <a:ea typeface="Times New Roman"/>
                <a:cs typeface="Times New Roman"/>
              </a:rPr>
              <a:t>se asegura que el arnés metálico cumplirá las exigencias implicadas en la movilización de las tropas ecuatorianas</a:t>
            </a:r>
            <a:endParaRPr lang="es-EC" sz="1300" dirty="0" smtClean="0">
              <a:ea typeface="Times New Roman"/>
              <a:cs typeface="Times New Roman"/>
            </a:endParaRPr>
          </a:p>
          <a:p>
            <a:pPr marL="342900" lvl="0" indent="-342900" algn="just">
              <a:lnSpc>
                <a:spcPct val="150000"/>
              </a:lnSpc>
              <a:spcAft>
                <a:spcPts val="1000"/>
              </a:spcAft>
              <a:buFont typeface="+mj-lt"/>
              <a:buAutoNum type="arabicPeriod" startAt="4"/>
            </a:pPr>
            <a:r>
              <a:rPr lang="es-EC" sz="1300" dirty="0" smtClean="0">
                <a:latin typeface="Arial"/>
                <a:ea typeface="Times New Roman"/>
                <a:cs typeface="Times New Roman"/>
              </a:rPr>
              <a:t>El diseño realizado para la fabricación de los 6600 arneses metálicos requeridos por el Ejército Ecuatoriano, cumple satisfactoriamente los límites de especificación dimensionales impuestos por FAME S.A, con medias de: Largo = 324,5mm., Ancho = 145,1mm., Altura = 524,2 mm., y capacidad del proceso </a:t>
            </a:r>
            <a:r>
              <a:rPr lang="es-EC" sz="1300" dirty="0" err="1" smtClean="0">
                <a:latin typeface="Arial"/>
                <a:ea typeface="Times New Roman"/>
                <a:cs typeface="Times New Roman"/>
              </a:rPr>
              <a:t>Cpk</a:t>
            </a:r>
            <a:r>
              <a:rPr lang="es-EC" sz="1300" dirty="0" smtClean="0">
                <a:latin typeface="Arial"/>
                <a:ea typeface="Times New Roman"/>
                <a:cs typeface="Times New Roman"/>
              </a:rPr>
              <a:t> &gt; 1,67 ,lo cual asegura un adecuado acoplamiento con las mochilas que se ofertan</a:t>
            </a:r>
          </a:p>
          <a:p>
            <a:pPr marL="342900" lvl="0" indent="-342900" algn="just">
              <a:lnSpc>
                <a:spcPct val="150000"/>
              </a:lnSpc>
              <a:spcAft>
                <a:spcPts val="1000"/>
              </a:spcAft>
              <a:buFont typeface="+mj-lt"/>
              <a:buAutoNum type="arabicPeriod" startAt="5"/>
            </a:pPr>
            <a:r>
              <a:rPr lang="es-EC" sz="1300" dirty="0" smtClean="0">
                <a:latin typeface="Arial"/>
                <a:ea typeface="Times New Roman"/>
              </a:rPr>
              <a:t>El peso del arnés metálico para mochila militar es un aspecto importante para la comodidad del usuario; asumiendo lo antes mencionado, el diseño cumple con la especificación planteada, teniendo un peso promedio de 0,824 Kg. y capacidad del proceso </a:t>
            </a:r>
            <a:r>
              <a:rPr lang="es-EC" sz="1300" dirty="0" err="1" smtClean="0">
                <a:latin typeface="Arial"/>
                <a:ea typeface="Times New Roman"/>
              </a:rPr>
              <a:t>Cpk</a:t>
            </a:r>
            <a:r>
              <a:rPr lang="es-EC" sz="1300" dirty="0" smtClean="0">
                <a:latin typeface="Arial"/>
                <a:ea typeface="Times New Roman"/>
              </a:rPr>
              <a:t> &gt; 1,67, lo cual asegura la salud física del usuario </a:t>
            </a:r>
            <a:endParaRPr lang="es-EC" sz="1300" dirty="0" smtClean="0">
              <a:latin typeface="Arial" charset="0"/>
            </a:endParaRPr>
          </a:p>
        </p:txBody>
      </p:sp>
      <p:sp>
        <p:nvSpPr>
          <p:cNvPr id="3" name="2 CuadroTexto"/>
          <p:cNvSpPr txBox="1"/>
          <p:nvPr/>
        </p:nvSpPr>
        <p:spPr>
          <a:xfrm>
            <a:off x="1500166" y="119698"/>
            <a:ext cx="6715172" cy="523220"/>
          </a:xfrm>
          <a:prstGeom prst="rect">
            <a:avLst/>
          </a:prstGeom>
          <a:noFill/>
        </p:spPr>
        <p:txBody>
          <a:bodyPr wrap="square" rtlCol="0">
            <a:spAutoFit/>
          </a:bodyPr>
          <a:lstStyle/>
          <a:p>
            <a:r>
              <a:rPr lang="es-EC" sz="2800" b="1" dirty="0" smtClean="0">
                <a:solidFill>
                  <a:prstClr val="black"/>
                </a:solidFill>
                <a:ea typeface="+mj-ea"/>
                <a:cs typeface="Times New Roman" pitchFamily="18" charset="0"/>
              </a:rPr>
              <a:t>CONCLUSIONES (CONTINUACIÓN)</a:t>
            </a:r>
            <a:endParaRPr lang="es-EC"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20713"/>
            <a:ext cx="8229600" cy="1143000"/>
          </a:xfrm>
        </p:spPr>
        <p:txBody>
          <a:bodyPr/>
          <a:lstStyle/>
          <a:p>
            <a:pPr algn="ctr">
              <a:defRPr/>
            </a:pPr>
            <a:r>
              <a:rPr lang="es-ES" dirty="0" smtClean="0">
                <a:latin typeface="Arial" pitchFamily="34" charset="0"/>
                <a:cs typeface="Arial" pitchFamily="34" charset="0"/>
              </a:rPr>
              <a:t>LEVANTAMIENTO TÉCNICO</a:t>
            </a:r>
            <a:r>
              <a:rPr lang="es-EC" dirty="0" smtClean="0"/>
              <a:t/>
            </a:r>
            <a:br>
              <a:rPr lang="es-EC" dirty="0" smtClean="0"/>
            </a:br>
            <a:endParaRPr lang="es-EC" dirty="0"/>
          </a:p>
        </p:txBody>
      </p:sp>
      <p:sp>
        <p:nvSpPr>
          <p:cNvPr id="3" name="2 Marcador de texto"/>
          <p:cNvSpPr>
            <a:spLocks noGrp="1"/>
          </p:cNvSpPr>
          <p:nvPr>
            <p:ph type="body" idx="1"/>
          </p:nvPr>
        </p:nvSpPr>
        <p:spPr>
          <a:xfrm>
            <a:off x="457200" y="1600200"/>
            <a:ext cx="4038600" cy="4525963"/>
          </a:xfrm>
        </p:spPr>
        <p:txBody>
          <a:bodyPr/>
          <a:lstStyle/>
          <a:p>
            <a:r>
              <a:rPr lang="es-ES" sz="1800" b="1" dirty="0" smtClean="0">
                <a:solidFill>
                  <a:schemeClr val="tx1"/>
                </a:solidFill>
                <a:latin typeface="Arial" charset="0"/>
                <a:cs typeface="Arial" charset="0"/>
              </a:rPr>
              <a:t>ESTADO OPERATIVO DE LOS EQUIPOS</a:t>
            </a:r>
          </a:p>
          <a:p>
            <a:endParaRPr lang="es-EC" sz="1800" dirty="0" smtClean="0">
              <a:solidFill>
                <a:schemeClr val="tx1"/>
              </a:solidFill>
              <a:latin typeface="Arial" charset="0"/>
              <a:cs typeface="Arial" charset="0"/>
            </a:endParaRPr>
          </a:p>
          <a:p>
            <a:pPr>
              <a:buFont typeface="Calibri" pitchFamily="34" charset="0"/>
              <a:buAutoNum type="alphaLcParenR"/>
            </a:pPr>
            <a:r>
              <a:rPr lang="es-ES" sz="1600" dirty="0" smtClean="0">
                <a:solidFill>
                  <a:schemeClr val="tx1"/>
                </a:solidFill>
                <a:latin typeface="Arial" charset="0"/>
                <a:cs typeface="Arial" charset="0"/>
              </a:rPr>
              <a:t>  ÁREA PRENSAS </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Prensa  Hidráulica </a:t>
            </a:r>
            <a:r>
              <a:rPr lang="es-ES" sz="1600" dirty="0" err="1" smtClean="0">
                <a:solidFill>
                  <a:schemeClr val="tx1"/>
                </a:solidFill>
                <a:latin typeface="Arial" charset="0"/>
                <a:cs typeface="Arial" charset="0"/>
              </a:rPr>
              <a:t>Voguel</a:t>
            </a:r>
            <a:r>
              <a:rPr lang="es-ES" sz="1600" dirty="0" smtClean="0">
                <a:solidFill>
                  <a:schemeClr val="tx1"/>
                </a:solidFill>
                <a:latin typeface="Arial" charset="0"/>
                <a:cs typeface="Arial" charset="0"/>
              </a:rPr>
              <a:t> &amp; CO </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Prensa  Hidráulica </a:t>
            </a:r>
            <a:r>
              <a:rPr lang="es-ES" sz="1600" dirty="0" err="1" smtClean="0">
                <a:solidFill>
                  <a:schemeClr val="tx1"/>
                </a:solidFill>
                <a:latin typeface="Arial" charset="0"/>
                <a:cs typeface="Arial" charset="0"/>
              </a:rPr>
              <a:t>Himapel</a:t>
            </a:r>
            <a:r>
              <a:rPr lang="es-ES" sz="1600" dirty="0" smtClean="0">
                <a:solidFill>
                  <a:schemeClr val="tx1"/>
                </a:solidFill>
                <a:latin typeface="Arial" charset="0"/>
                <a:cs typeface="Arial" charset="0"/>
              </a:rPr>
              <a:t> Ltda. Sao    Leopoldo R.G.S </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Prensa  Hidráulica Fritz </a:t>
            </a:r>
            <a:r>
              <a:rPr lang="es-ES" sz="1600" dirty="0" err="1" smtClean="0">
                <a:solidFill>
                  <a:schemeClr val="tx1"/>
                </a:solidFill>
                <a:latin typeface="Arial" charset="0"/>
                <a:cs typeface="Arial" charset="0"/>
              </a:rPr>
              <a:t>Müller</a:t>
            </a:r>
            <a:r>
              <a:rPr lang="es-ES" sz="1600" dirty="0" smtClean="0">
                <a:solidFill>
                  <a:schemeClr val="tx1"/>
                </a:solidFill>
                <a:latin typeface="Arial" charset="0"/>
                <a:cs typeface="Arial" charset="0"/>
              </a:rPr>
              <a:t>, </a:t>
            </a:r>
            <a:r>
              <a:rPr lang="es-ES" sz="1600" dirty="0" err="1" smtClean="0">
                <a:solidFill>
                  <a:schemeClr val="tx1"/>
                </a:solidFill>
                <a:latin typeface="Arial" charset="0"/>
                <a:cs typeface="Arial" charset="0"/>
              </a:rPr>
              <a:t>Pressenfabrik</a:t>
            </a:r>
            <a:r>
              <a:rPr lang="es-ES" sz="1600" dirty="0" smtClean="0">
                <a:solidFill>
                  <a:schemeClr val="tx1"/>
                </a:solidFill>
                <a:latin typeface="Arial" charset="0"/>
                <a:cs typeface="Arial" charset="0"/>
              </a:rPr>
              <a:t> </a:t>
            </a:r>
            <a:r>
              <a:rPr lang="es-ES" sz="1600" dirty="0" err="1" smtClean="0">
                <a:solidFill>
                  <a:schemeClr val="tx1"/>
                </a:solidFill>
                <a:latin typeface="Arial" charset="0"/>
                <a:cs typeface="Arial" charset="0"/>
              </a:rPr>
              <a:t>Esslingen</a:t>
            </a:r>
            <a:r>
              <a:rPr lang="es-ES" sz="1600" dirty="0" smtClean="0">
                <a:solidFill>
                  <a:schemeClr val="tx1"/>
                </a:solidFill>
                <a:latin typeface="Arial" charset="0"/>
                <a:cs typeface="Arial" charset="0"/>
              </a:rPr>
              <a:t> </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Prensa  Hidráulica </a:t>
            </a:r>
            <a:r>
              <a:rPr lang="es-ES" sz="1600" dirty="0" err="1" smtClean="0">
                <a:solidFill>
                  <a:schemeClr val="tx1"/>
                </a:solidFill>
                <a:latin typeface="Arial" charset="0"/>
                <a:cs typeface="Arial" charset="0"/>
              </a:rPr>
              <a:t>Heilbronn</a:t>
            </a:r>
            <a:r>
              <a:rPr lang="es-ES" sz="1600" dirty="0" smtClean="0">
                <a:solidFill>
                  <a:schemeClr val="tx1"/>
                </a:solidFill>
                <a:latin typeface="Arial" charset="0"/>
                <a:cs typeface="Arial" charset="0"/>
              </a:rPr>
              <a:t> 35 Ton</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Prensa  Hidráulica </a:t>
            </a:r>
            <a:r>
              <a:rPr lang="es-ES" sz="1600" dirty="0" err="1" smtClean="0">
                <a:solidFill>
                  <a:schemeClr val="tx1"/>
                </a:solidFill>
                <a:latin typeface="Arial" charset="0"/>
                <a:cs typeface="Arial" charset="0"/>
              </a:rPr>
              <a:t>Heilbronn</a:t>
            </a:r>
            <a:r>
              <a:rPr lang="es-ES" sz="1600" dirty="0" smtClean="0">
                <a:solidFill>
                  <a:schemeClr val="tx1"/>
                </a:solidFill>
                <a:latin typeface="Arial" charset="0"/>
                <a:cs typeface="Arial" charset="0"/>
              </a:rPr>
              <a:t> 15 Ton </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Remachadora </a:t>
            </a:r>
            <a:r>
              <a:rPr lang="es-ES" sz="1600" dirty="0" err="1" smtClean="0">
                <a:solidFill>
                  <a:schemeClr val="tx1"/>
                </a:solidFill>
                <a:latin typeface="Arial" charset="0"/>
                <a:cs typeface="Arial" charset="0"/>
              </a:rPr>
              <a:t>Dunkes</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Cizalla </a:t>
            </a:r>
            <a:r>
              <a:rPr lang="es-ES" sz="1600" dirty="0" err="1" smtClean="0">
                <a:solidFill>
                  <a:schemeClr val="tx1"/>
                </a:solidFill>
                <a:latin typeface="Arial" charset="0"/>
                <a:cs typeface="Arial" charset="0"/>
              </a:rPr>
              <a:t>Fasti</a:t>
            </a:r>
            <a:r>
              <a:rPr lang="es-ES" sz="1600" dirty="0" smtClean="0">
                <a:solidFill>
                  <a:schemeClr val="tx1"/>
                </a:solidFill>
                <a:latin typeface="Arial" charset="0"/>
                <a:cs typeface="Arial" charset="0"/>
              </a:rPr>
              <a:t> </a:t>
            </a:r>
            <a:r>
              <a:rPr lang="es-ES" sz="1600" dirty="0" err="1" smtClean="0">
                <a:solidFill>
                  <a:schemeClr val="tx1"/>
                </a:solidFill>
                <a:latin typeface="Arial" charset="0"/>
                <a:cs typeface="Arial" charset="0"/>
              </a:rPr>
              <a:t>Werk</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Pulidora S/N</a:t>
            </a:r>
            <a:endParaRPr lang="es-EC" sz="1600" dirty="0" smtClean="0">
              <a:solidFill>
                <a:schemeClr val="tx1"/>
              </a:solidFill>
              <a:latin typeface="Arial" charset="0"/>
              <a:cs typeface="Arial" charset="0"/>
            </a:endParaRPr>
          </a:p>
          <a:p>
            <a:pPr>
              <a:buFont typeface="Arial" charset="0"/>
              <a:buChar char="•"/>
            </a:pPr>
            <a:r>
              <a:rPr lang="es-ES" sz="1600" dirty="0" smtClean="0">
                <a:solidFill>
                  <a:schemeClr val="tx1"/>
                </a:solidFill>
                <a:latin typeface="Arial" charset="0"/>
                <a:cs typeface="Arial" charset="0"/>
              </a:rPr>
              <a:t>    Sierra Universal </a:t>
            </a:r>
            <a:r>
              <a:rPr lang="es-ES" sz="1600" dirty="0" err="1" smtClean="0">
                <a:solidFill>
                  <a:schemeClr val="tx1"/>
                </a:solidFill>
                <a:latin typeface="Arial" charset="0"/>
                <a:cs typeface="Arial" charset="0"/>
              </a:rPr>
              <a:t>Selec</a:t>
            </a:r>
            <a:endParaRPr lang="es-EC" sz="1600" dirty="0" smtClean="0">
              <a:solidFill>
                <a:schemeClr val="tx1"/>
              </a:solidFill>
              <a:latin typeface="Arial" charset="0"/>
              <a:cs typeface="Arial" charset="0"/>
            </a:endParaRPr>
          </a:p>
          <a:p>
            <a:r>
              <a:rPr lang="es-ES" sz="1600" dirty="0" smtClean="0">
                <a:solidFill>
                  <a:schemeClr val="tx1"/>
                </a:solidFill>
                <a:latin typeface="Arial" charset="0"/>
                <a:cs typeface="Arial" charset="0"/>
              </a:rPr>
              <a:t> </a:t>
            </a:r>
            <a:endParaRPr lang="es-EC" sz="1600" dirty="0" smtClean="0">
              <a:solidFill>
                <a:schemeClr val="tx1"/>
              </a:solidFill>
              <a:latin typeface="Arial" charset="0"/>
              <a:cs typeface="Arial" charset="0"/>
            </a:endParaRPr>
          </a:p>
        </p:txBody>
      </p:sp>
      <p:sp>
        <p:nvSpPr>
          <p:cNvPr id="47108" name="Rectangle 4"/>
          <p:cNvSpPr>
            <a:spLocks noGrp="1"/>
          </p:cNvSpPr>
          <p:nvPr>
            <p:ph type="body" sz="half" idx="4294967295"/>
          </p:nvPr>
        </p:nvSpPr>
        <p:spPr>
          <a:xfrm>
            <a:off x="4643438" y="1268413"/>
            <a:ext cx="4038600" cy="4525962"/>
          </a:xfrm>
        </p:spPr>
        <p:txBody>
          <a:bodyPr/>
          <a:lstStyle/>
          <a:p>
            <a:pPr marL="361950" indent="-361950">
              <a:lnSpc>
                <a:spcPct val="80000"/>
              </a:lnSpc>
              <a:buFont typeface="Calibri" pitchFamily="34" charset="0"/>
              <a:buAutoNum type="alphaLcParenR" startAt="2"/>
            </a:pPr>
            <a:r>
              <a:rPr lang="es-ES" sz="1600" dirty="0" smtClean="0">
                <a:latin typeface="Arial" charset="0"/>
                <a:cs typeface="Arial" charset="0"/>
              </a:rPr>
              <a:t>ÁREA MÁQUINAS HERRAMIENTAS</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Sierra </a:t>
            </a:r>
            <a:r>
              <a:rPr lang="pt-BR" sz="1600" dirty="0" smtClean="0">
                <a:latin typeface="Arial" charset="0"/>
                <a:cs typeface="Arial" charset="0"/>
              </a:rPr>
              <a:t>alternativa AEG </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Fresadora  Fritz Werner 1800</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Fresadora Fritz Werner 1400</a:t>
            </a:r>
          </a:p>
          <a:p>
            <a:pPr marL="361950" indent="-361950">
              <a:lnSpc>
                <a:spcPct val="80000"/>
              </a:lnSpc>
            </a:pPr>
            <a:r>
              <a:rPr lang="es-ES" sz="1600" dirty="0" smtClean="0">
                <a:latin typeface="Arial" charset="0"/>
                <a:cs typeface="Arial" charset="0"/>
              </a:rPr>
              <a:t>Torno Gema LZ 170 </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Torno </a:t>
            </a:r>
            <a:r>
              <a:rPr lang="es-ES" sz="1600" dirty="0" err="1" smtClean="0">
                <a:latin typeface="Arial" charset="0"/>
                <a:cs typeface="Arial" charset="0"/>
              </a:rPr>
              <a:t>Weipert</a:t>
            </a:r>
            <a:r>
              <a:rPr lang="es-ES" sz="1600" dirty="0" smtClean="0">
                <a:latin typeface="Arial" charset="0"/>
                <a:cs typeface="Arial" charset="0"/>
              </a:rPr>
              <a:t> WG 325 </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Rectificadora Cilíndrica con copiador Fritz Werner</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Rectificadora Plana Fritz Werner</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Taladro de pedestal Fritz Werner</a:t>
            </a:r>
            <a:endParaRPr lang="es-EC" sz="1600" dirty="0" smtClean="0">
              <a:latin typeface="Arial" charset="0"/>
              <a:cs typeface="Arial" charset="0"/>
            </a:endParaRPr>
          </a:p>
          <a:p>
            <a:pPr marL="361950" indent="-361950">
              <a:lnSpc>
                <a:spcPct val="80000"/>
              </a:lnSpc>
            </a:pPr>
            <a:r>
              <a:rPr lang="es-ES" sz="1600" dirty="0" err="1" smtClean="0">
                <a:latin typeface="Arial" charset="0"/>
                <a:cs typeface="Arial" charset="0"/>
              </a:rPr>
              <a:t>Cepilladora</a:t>
            </a:r>
            <a:r>
              <a:rPr lang="es-ES" sz="1600" dirty="0" smtClean="0">
                <a:latin typeface="Arial" charset="0"/>
                <a:cs typeface="Arial" charset="0"/>
              </a:rPr>
              <a:t> mecánica Atlas</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Esmeril Fritz Werner</a:t>
            </a:r>
            <a:endParaRPr lang="es-EC" sz="1600" dirty="0" smtClean="0">
              <a:latin typeface="Arial" charset="0"/>
              <a:cs typeface="Arial" charset="0"/>
            </a:endParaRPr>
          </a:p>
          <a:p>
            <a:pPr marL="361950" indent="-361950">
              <a:lnSpc>
                <a:spcPct val="80000"/>
              </a:lnSpc>
              <a:buFont typeface="Arial" charset="0"/>
              <a:buNone/>
            </a:pPr>
            <a:r>
              <a:rPr lang="es-ES" sz="1600" dirty="0" smtClean="0">
                <a:latin typeface="Arial" charset="0"/>
                <a:cs typeface="Arial" charset="0"/>
              </a:rPr>
              <a:t> </a:t>
            </a:r>
            <a:endParaRPr lang="es-EC" sz="1600" dirty="0" smtClean="0">
              <a:latin typeface="Arial" charset="0"/>
              <a:cs typeface="Arial" charset="0"/>
            </a:endParaRPr>
          </a:p>
          <a:p>
            <a:pPr marL="361950" indent="-361950">
              <a:lnSpc>
                <a:spcPct val="80000"/>
              </a:lnSpc>
              <a:buFont typeface="Calibri" pitchFamily="34" charset="0"/>
              <a:buAutoNum type="alphaLcParenR" startAt="3"/>
            </a:pPr>
            <a:r>
              <a:rPr lang="es-ES" sz="1600" dirty="0" smtClean="0">
                <a:latin typeface="Arial" charset="0"/>
                <a:cs typeface="Arial" charset="0"/>
              </a:rPr>
              <a:t>ÁREA TRATAMIENTOS SUPERFICIALES</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Cabina de Pintura Electrostática </a:t>
            </a:r>
            <a:r>
              <a:rPr lang="es-ES" sz="1600" dirty="0" err="1" smtClean="0">
                <a:latin typeface="Arial" charset="0"/>
                <a:cs typeface="Arial" charset="0"/>
              </a:rPr>
              <a:t>Devilbiss</a:t>
            </a:r>
            <a:r>
              <a:rPr lang="es-ES" sz="1600" dirty="0" smtClean="0">
                <a:latin typeface="Arial" charset="0"/>
                <a:cs typeface="Arial" charset="0"/>
              </a:rPr>
              <a:t> </a:t>
            </a:r>
            <a:r>
              <a:rPr lang="es-ES" sz="1600" dirty="0" err="1" smtClean="0">
                <a:latin typeface="Arial" charset="0"/>
                <a:cs typeface="Arial" charset="0"/>
              </a:rPr>
              <a:t>Dynaclean</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Tinas de lavado S/N</a:t>
            </a:r>
            <a:endParaRPr lang="es-EC" sz="1600" dirty="0" smtClean="0">
              <a:latin typeface="Arial" charset="0"/>
              <a:cs typeface="Arial" charset="0"/>
            </a:endParaRPr>
          </a:p>
          <a:p>
            <a:pPr marL="361950" indent="-361950">
              <a:lnSpc>
                <a:spcPct val="80000"/>
              </a:lnSpc>
            </a:pPr>
            <a:r>
              <a:rPr lang="es-ES" sz="1600" dirty="0" smtClean="0">
                <a:latin typeface="Arial" charset="0"/>
                <a:cs typeface="Arial" charset="0"/>
              </a:rPr>
              <a:t>Horno de secado </a:t>
            </a:r>
            <a:r>
              <a:rPr lang="es-ES" sz="1600" dirty="0" err="1" smtClean="0">
                <a:latin typeface="Arial" charset="0"/>
                <a:cs typeface="Arial" charset="0"/>
              </a:rPr>
              <a:t>Masser</a:t>
            </a:r>
            <a:endParaRPr lang="es-EC" sz="1600" dirty="0" smtClean="0">
              <a:latin typeface="Arial" charset="0"/>
              <a:cs typeface="Arial" charset="0"/>
            </a:endParaRPr>
          </a:p>
          <a:p>
            <a:pPr marL="361950" indent="-361950">
              <a:lnSpc>
                <a:spcPct val="80000"/>
              </a:lnSpc>
              <a:buFont typeface="Arial" charset="0"/>
              <a:buNone/>
            </a:pPr>
            <a:endParaRPr lang="es-EC" sz="1600" dirty="0" smtClean="0">
              <a:solidFill>
                <a:srgbClr val="898989"/>
              </a:solidFill>
            </a:endParaRPr>
          </a:p>
          <a:p>
            <a:pPr marL="361950" indent="-361950">
              <a:lnSpc>
                <a:spcPct val="80000"/>
              </a:lnSpc>
            </a:pPr>
            <a:endParaRPr lang="es-ES" sz="1600" dirty="0" smtClean="0"/>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1 Título"/>
          <p:cNvSpPr>
            <a:spLocks noGrp="1"/>
          </p:cNvSpPr>
          <p:nvPr>
            <p:ph type="title"/>
          </p:nvPr>
        </p:nvSpPr>
        <p:spPr>
          <a:xfrm>
            <a:off x="827088" y="-22245"/>
            <a:ext cx="7772400" cy="593725"/>
          </a:xfrm>
        </p:spPr>
        <p:txBody>
          <a:bodyPr/>
          <a:lstStyle/>
          <a:p>
            <a:pPr marL="342900" indent="-342900" algn="ctr"/>
            <a:r>
              <a:rPr lang="es-EC" sz="3600" cap="none" dirty="0" smtClean="0"/>
              <a:t>RECOMENDACIONES</a:t>
            </a:r>
            <a:endParaRPr lang="es-EC" sz="3500" b="0" cap="none" dirty="0" smtClean="0"/>
          </a:p>
        </p:txBody>
      </p:sp>
      <p:sp>
        <p:nvSpPr>
          <p:cNvPr id="146437" name="Rectangle 5"/>
          <p:cNvSpPr>
            <a:spLocks noChangeArrowheads="1"/>
          </p:cNvSpPr>
          <p:nvPr/>
        </p:nvSpPr>
        <p:spPr bwMode="auto">
          <a:xfrm>
            <a:off x="539750" y="571480"/>
            <a:ext cx="8064500" cy="6222216"/>
          </a:xfrm>
          <a:prstGeom prst="rect">
            <a:avLst/>
          </a:prstGeom>
          <a:noFill/>
          <a:ln w="9525">
            <a:noFill/>
            <a:miter lim="800000"/>
            <a:headEnd/>
            <a:tailEnd/>
          </a:ln>
          <a:effectLst/>
        </p:spPr>
        <p:txBody>
          <a:bodyPr>
            <a:spAutoFit/>
          </a:bodyPr>
          <a:lstStyle/>
          <a:p>
            <a:pPr marL="342900" lvl="0" indent="-342900" algn="just">
              <a:lnSpc>
                <a:spcPct val="150000"/>
              </a:lnSpc>
              <a:spcAft>
                <a:spcPts val="0"/>
              </a:spcAft>
              <a:buFont typeface="+mj-lt"/>
              <a:buAutoNum type="arabicPeriod"/>
            </a:pPr>
            <a:r>
              <a:rPr lang="es-EC" sz="1300" dirty="0" smtClean="0">
                <a:latin typeface="Arial"/>
                <a:ea typeface="Times New Roman"/>
                <a:cs typeface="Times New Roman"/>
              </a:rPr>
              <a:t>Se recomienda que para el diseño de un elemento mecánico, se utilice  normas y software adecuado para asegurar  su correcto funcionamiento. En el diseño de matrices se debe enfatizar la utilización de tolerancias geométricas y  dimensionales en los elementos constitutivos, que aseguren el acoplamiento para el corte o doblado del material. Para la construcción se recomienda la utilización de la maquinaria adecuada para asegurar las tolerancias especificadas por los diseñadores</a:t>
            </a:r>
            <a:endParaRPr lang="es-EC" sz="1300" dirty="0" smtClean="0">
              <a:latin typeface="Calibri"/>
              <a:ea typeface="Times New Roman"/>
              <a:cs typeface="Times New Roman"/>
            </a:endParaRPr>
          </a:p>
          <a:p>
            <a:pPr marL="342900" lvl="0" indent="-342900" algn="just">
              <a:lnSpc>
                <a:spcPct val="150000"/>
              </a:lnSpc>
              <a:spcAft>
                <a:spcPts val="0"/>
              </a:spcAft>
              <a:buFont typeface="+mj-lt"/>
              <a:buAutoNum type="arabicPeriod"/>
            </a:pPr>
            <a:r>
              <a:rPr lang="es-EC" sz="1300" dirty="0" smtClean="0">
                <a:latin typeface="Arial"/>
                <a:ea typeface="Times New Roman"/>
                <a:cs typeface="Times New Roman"/>
              </a:rPr>
              <a:t>Cada proceso de pintura tiene una aplicación especifica, por lo que se recomienda realizar una investigación de las ventajas y desventajas en un trabajo determinado, se recomienda por lo tanto el uso de pintura electrostática para artículos producidos en serie</a:t>
            </a:r>
            <a:endParaRPr lang="es-EC" sz="1300" dirty="0" smtClean="0">
              <a:latin typeface="Calibri"/>
              <a:ea typeface="Times New Roman"/>
              <a:cs typeface="Times New Roman"/>
            </a:endParaRPr>
          </a:p>
          <a:p>
            <a:pPr marL="342900" lvl="0" indent="-342900" algn="just">
              <a:lnSpc>
                <a:spcPct val="150000"/>
              </a:lnSpc>
              <a:spcAft>
                <a:spcPts val="0"/>
              </a:spcAft>
              <a:buFont typeface="+mj-lt"/>
              <a:buAutoNum type="arabicPeriod"/>
            </a:pPr>
            <a:r>
              <a:rPr lang="es-EC" sz="1300" dirty="0" smtClean="0">
                <a:latin typeface="Arial"/>
                <a:ea typeface="Times New Roman"/>
                <a:cs typeface="Times New Roman"/>
              </a:rPr>
              <a:t>Se deben tomar en cuenta las condiciones a las que estará expuesto el producto a diseñar, sobre todo aquellas condiciones extremas que puedan afectar el funcionamiento adecuado del mismo. Una buena práctica es manejar en un inicio factores de seguridad conservadores para en el transcurso del diseño perfeccionarlos a factores de seguridad optimistas.</a:t>
            </a:r>
            <a:endParaRPr lang="es-EC" sz="1300" dirty="0" smtClean="0">
              <a:latin typeface="Calibri"/>
              <a:ea typeface="Times New Roman"/>
              <a:cs typeface="Times New Roman"/>
            </a:endParaRPr>
          </a:p>
          <a:p>
            <a:pPr marL="342900" lvl="0" indent="-342900" algn="just">
              <a:lnSpc>
                <a:spcPct val="150000"/>
              </a:lnSpc>
              <a:spcAft>
                <a:spcPts val="0"/>
              </a:spcAft>
              <a:buFont typeface="+mj-lt"/>
              <a:buAutoNum type="arabicPeriod"/>
            </a:pPr>
            <a:r>
              <a:rPr lang="es-EC" sz="1300" dirty="0" smtClean="0">
                <a:latin typeface="Arial"/>
                <a:ea typeface="Times New Roman"/>
                <a:cs typeface="Times New Roman"/>
              </a:rPr>
              <a:t>Cuando se maneja proyectos conjuntos, se recomienda coordinar el diseño de los artículos que van a ser acoplados, es decir respetar las dimensiones establecidas, esto para evitar problemas de tiempo y costos de producción.</a:t>
            </a:r>
            <a:endParaRPr lang="es-EC" sz="1300" dirty="0" smtClean="0">
              <a:latin typeface="Calibri"/>
              <a:ea typeface="Times New Roman"/>
              <a:cs typeface="Times New Roman"/>
            </a:endParaRPr>
          </a:p>
          <a:p>
            <a:pPr marL="342900" lvl="0" indent="-342900" algn="just">
              <a:lnSpc>
                <a:spcPct val="150000"/>
              </a:lnSpc>
              <a:spcAft>
                <a:spcPts val="1000"/>
              </a:spcAft>
              <a:buFont typeface="+mj-lt"/>
              <a:buAutoNum type="arabicPeriod"/>
            </a:pPr>
            <a:r>
              <a:rPr lang="es-EC" sz="1300" dirty="0" smtClean="0">
                <a:latin typeface="Arial"/>
                <a:ea typeface="Times New Roman"/>
                <a:cs typeface="Times New Roman"/>
              </a:rPr>
              <a:t>En el diseño se recomienda tomar en cuenta que la utilización del producto no afecte la salud del usuario y la conservación del ambiente, es decir, se debe plantear restricciones para el peso, dimensión, textura, materiales contaminantes, procesos contaminantes, sustancias peligrosas, etc. Así mismo de debe verificar que se pueda cumplir con la capacidad de proceso</a:t>
            </a:r>
            <a:endParaRPr lang="es-EC" sz="1300" dirty="0" smtClean="0">
              <a:latin typeface="Calibri"/>
              <a:ea typeface="Times New Roman"/>
              <a:cs typeface="Times New Roman"/>
            </a:endParaRPr>
          </a:p>
          <a:p>
            <a:pPr marL="273050" lvl="0" indent="-273050" algn="just">
              <a:spcBef>
                <a:spcPct val="50000"/>
              </a:spcBef>
              <a:buFontTx/>
              <a:buChar char="•"/>
            </a:pPr>
            <a:endParaRPr lang="es-EC" sz="1300"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22" y="571480"/>
            <a:ext cx="7772401" cy="1362076"/>
          </a:xfrm>
        </p:spPr>
        <p:txBody>
          <a:bodyPr/>
          <a:lstStyle/>
          <a:p>
            <a:pPr algn="ctr"/>
            <a:r>
              <a:rPr lang="es-EC" sz="4800" dirty="0" smtClean="0"/>
              <a:t>PREGUNTAS</a:t>
            </a:r>
            <a:endParaRPr lang="es-EC" sz="4800" dirty="0"/>
          </a:p>
        </p:txBody>
      </p:sp>
      <p:pic>
        <p:nvPicPr>
          <p:cNvPr id="312322" name="Picture 2" descr="C:\Program Files\Microsoft Office\MEDIA\CAGCAT10\j0299125.wmf"/>
          <p:cNvPicPr>
            <a:picLocks noChangeAspect="1" noChangeArrowheads="1"/>
          </p:cNvPicPr>
          <p:nvPr/>
        </p:nvPicPr>
        <p:blipFill>
          <a:blip r:embed="rId2"/>
          <a:srcRect/>
          <a:stretch>
            <a:fillRect/>
          </a:stretch>
        </p:blipFill>
        <p:spPr bwMode="auto">
          <a:xfrm>
            <a:off x="3286116" y="1643050"/>
            <a:ext cx="2455881" cy="4029345"/>
          </a:xfrm>
          <a:prstGeom prst="rect">
            <a:avLst/>
          </a:prstGeom>
          <a:noFill/>
        </p:spPr>
      </p:pic>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530" y="2219918"/>
            <a:ext cx="9956380" cy="923330"/>
          </a:xfrm>
          <a:prstGeom prst="rect">
            <a:avLst/>
          </a:prstGeom>
          <a:noFill/>
          <a:scene3d>
            <a:camera prst="perspectiveContrastingRightFacing"/>
            <a:lightRig rig="threePt" dir="t"/>
          </a:scene3d>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POR SU ATENCIÓN</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68290" name="Picture 2" descr="C:\Users\Jose\Desktop\Foto de presentación.jpg"/>
          <p:cNvPicPr>
            <a:picLocks noChangeAspect="1" noChangeArrowheads="1"/>
          </p:cNvPicPr>
          <p:nvPr/>
        </p:nvPicPr>
        <p:blipFill>
          <a:blip r:embed="rId2" cstate="print"/>
          <a:srcRect/>
          <a:stretch>
            <a:fillRect/>
          </a:stretch>
        </p:blipFill>
        <p:spPr bwMode="auto">
          <a:xfrm>
            <a:off x="6500826" y="2714620"/>
            <a:ext cx="2023547" cy="3312598"/>
          </a:xfrm>
          <a:prstGeom prst="rect">
            <a:avLst/>
          </a:prstGeom>
          <a:noFill/>
        </p:spPr>
      </p:pic>
      <p:sp>
        <p:nvSpPr>
          <p:cNvPr id="7" name="6 Rayo">
            <a:hlinkClick r:id="rId3" action="ppaction://hlinkfile"/>
          </p:cNvPr>
          <p:cNvSpPr/>
          <p:nvPr/>
        </p:nvSpPr>
        <p:spPr>
          <a:xfrm>
            <a:off x="2428860" y="4143380"/>
            <a:ext cx="857256" cy="85725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6658" name="Picture 2"/>
          <p:cNvPicPr>
            <a:picLocks noChangeAspect="1" noChangeArrowheads="1"/>
          </p:cNvPicPr>
          <p:nvPr/>
        </p:nvPicPr>
        <p:blipFill>
          <a:blip r:embed="rId4"/>
          <a:srcRect/>
          <a:stretch>
            <a:fillRect/>
          </a:stretch>
        </p:blipFill>
        <p:spPr bwMode="auto">
          <a:xfrm>
            <a:off x="642910" y="571480"/>
            <a:ext cx="2000264" cy="220267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srcRect/>
          <a:stretch>
            <a:fillRect/>
          </a:stretch>
        </p:blipFill>
        <p:spPr bwMode="auto">
          <a:xfrm>
            <a:off x="285750" y="695325"/>
            <a:ext cx="8658225" cy="52768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750" y="620713"/>
            <a:ext cx="8229600" cy="1143000"/>
          </a:xfrm>
        </p:spPr>
        <p:txBody>
          <a:bodyPr/>
          <a:lstStyle/>
          <a:p>
            <a:pPr algn="ctr"/>
            <a:r>
              <a:rPr lang="es-EC" sz="3400" cap="none" smtClean="0">
                <a:latin typeface="Arial" charset="0"/>
                <a:cs typeface="Arial" charset="0"/>
              </a:rPr>
              <a:t>DISEÑO</a:t>
            </a:r>
            <a:r>
              <a:rPr lang="es-EC" sz="3400" cap="none" smtClean="0"/>
              <a:t/>
            </a:r>
            <a:br>
              <a:rPr lang="es-EC" sz="3400" cap="none" smtClean="0"/>
            </a:br>
            <a:endParaRPr lang="es-EC" sz="3400" cap="none" smtClean="0"/>
          </a:p>
        </p:txBody>
      </p:sp>
      <p:sp>
        <p:nvSpPr>
          <p:cNvPr id="3" name="2 Marcador de texto"/>
          <p:cNvSpPr>
            <a:spLocks noGrp="1"/>
          </p:cNvSpPr>
          <p:nvPr>
            <p:ph type="body" idx="1"/>
          </p:nvPr>
        </p:nvSpPr>
        <p:spPr>
          <a:xfrm>
            <a:off x="457200" y="1600200"/>
            <a:ext cx="4038600" cy="4525963"/>
          </a:xfrm>
        </p:spPr>
        <p:txBody>
          <a:bodyPr/>
          <a:lstStyle/>
          <a:p>
            <a:pPr algn="just">
              <a:lnSpc>
                <a:spcPct val="150000"/>
              </a:lnSpc>
              <a:spcAft>
                <a:spcPts val="1000"/>
              </a:spcAft>
            </a:pPr>
            <a:endParaRPr lang="es-EC" sz="1600" b="1" smtClean="0">
              <a:solidFill>
                <a:schemeClr val="tx1"/>
              </a:solidFill>
              <a:latin typeface="Times New Roman" pitchFamily="18" charset="0"/>
              <a:cs typeface="Times New Roman" pitchFamily="18" charset="0"/>
            </a:endParaRPr>
          </a:p>
          <a:p>
            <a:pPr algn="just">
              <a:lnSpc>
                <a:spcPct val="150000"/>
              </a:lnSpc>
              <a:spcAft>
                <a:spcPts val="1000"/>
              </a:spcAft>
            </a:pPr>
            <a:r>
              <a:rPr lang="es-ES" sz="1600" b="1" smtClean="0">
                <a:solidFill>
                  <a:schemeClr val="tx1"/>
                </a:solidFill>
                <a:latin typeface="Arial" charset="0"/>
                <a:cs typeface="Times New Roman" pitchFamily="18" charset="0"/>
              </a:rPr>
              <a:t>DISEÑO DE MATRICES</a:t>
            </a:r>
            <a:endParaRPr lang="es-EC" sz="1600" smtClean="0">
              <a:solidFill>
                <a:schemeClr val="tx1"/>
              </a:solidFill>
              <a:latin typeface="Times New Roman" pitchFamily="18" charset="0"/>
              <a:cs typeface="Times New Roman" pitchFamily="18" charset="0"/>
            </a:endParaRPr>
          </a:p>
          <a:p>
            <a:pPr algn="just">
              <a:lnSpc>
                <a:spcPct val="150000"/>
              </a:lnSpc>
            </a:pPr>
            <a:r>
              <a:rPr lang="es-ES" sz="1600" b="1" smtClean="0">
                <a:solidFill>
                  <a:schemeClr val="tx1"/>
                </a:solidFill>
                <a:latin typeface="Arial" charset="0"/>
                <a:cs typeface="Times New Roman" pitchFamily="18" charset="0"/>
              </a:rPr>
              <a:t>Pasos a seguir en el diseño de una matriz </a:t>
            </a:r>
            <a:endParaRPr lang="es-EC" sz="1600" smtClean="0">
              <a:solidFill>
                <a:schemeClr val="tx1"/>
              </a:solidFill>
              <a:latin typeface="Times New Roman" pitchFamily="18" charset="0"/>
              <a:cs typeface="Times New Roman" pitchFamily="18" charset="0"/>
            </a:endParaRPr>
          </a:p>
          <a:p>
            <a:pPr algn="just">
              <a:lnSpc>
                <a:spcPct val="150000"/>
              </a:lnSpc>
              <a:buFont typeface="Calibri" pitchFamily="34" charset="0"/>
              <a:buAutoNum type="arabicParenR"/>
            </a:pPr>
            <a:r>
              <a:rPr lang="es-ES" sz="1600" smtClean="0">
                <a:solidFill>
                  <a:schemeClr val="tx1"/>
                </a:solidFill>
                <a:latin typeface="Arial" charset="0"/>
                <a:cs typeface="Times New Roman" pitchFamily="18" charset="0"/>
              </a:rPr>
              <a:t>   Diseño de la pieza</a:t>
            </a:r>
            <a:endParaRPr lang="es-EC" sz="1600" smtClean="0">
              <a:solidFill>
                <a:schemeClr val="tx1"/>
              </a:solidFill>
              <a:latin typeface="Times New Roman" pitchFamily="18" charset="0"/>
              <a:cs typeface="Times New Roman" pitchFamily="18" charset="0"/>
            </a:endParaRPr>
          </a:p>
          <a:p>
            <a:pPr algn="just">
              <a:lnSpc>
                <a:spcPct val="150000"/>
              </a:lnSpc>
              <a:buFont typeface="Calibri" pitchFamily="34" charset="0"/>
              <a:buAutoNum type="arabicParenR"/>
            </a:pPr>
            <a:r>
              <a:rPr lang="es-ES" sz="1600" smtClean="0">
                <a:solidFill>
                  <a:schemeClr val="tx1"/>
                </a:solidFill>
                <a:latin typeface="Arial" charset="0"/>
                <a:cs typeface="Times New Roman" pitchFamily="18" charset="0"/>
              </a:rPr>
              <a:t>   Establecer la tira de material exactamente tal como aparecerá en la parte inferior de la carrera</a:t>
            </a:r>
          </a:p>
          <a:p>
            <a:pPr algn="just">
              <a:lnSpc>
                <a:spcPct val="150000"/>
              </a:lnSpc>
              <a:buFont typeface="Calibri" pitchFamily="34" charset="0"/>
              <a:buAutoNum type="arabicParenR"/>
            </a:pPr>
            <a:r>
              <a:rPr lang="es-ES" sz="1600" smtClean="0">
                <a:solidFill>
                  <a:schemeClr val="tx1"/>
                </a:solidFill>
                <a:latin typeface="Arial" charset="0"/>
                <a:cs typeface="Times New Roman" pitchFamily="18" charset="0"/>
              </a:rPr>
              <a:t>   Diseño de la placa matriz</a:t>
            </a:r>
            <a:endParaRPr lang="es-EC" sz="1600" smtClean="0">
              <a:solidFill>
                <a:schemeClr val="tx1"/>
              </a:solidFill>
              <a:latin typeface="Times New Roman" pitchFamily="18" charset="0"/>
              <a:cs typeface="Times New Roman" pitchFamily="18" charset="0"/>
            </a:endParaRPr>
          </a:p>
          <a:p>
            <a:pPr algn="just">
              <a:lnSpc>
                <a:spcPct val="150000"/>
              </a:lnSpc>
              <a:buFont typeface="Calibri" pitchFamily="34" charset="0"/>
              <a:buAutoNum type="arabicParenR"/>
            </a:pPr>
            <a:r>
              <a:rPr lang="es-ES" sz="1600" smtClean="0">
                <a:solidFill>
                  <a:schemeClr val="tx1"/>
                </a:solidFill>
                <a:latin typeface="Arial" charset="0"/>
                <a:cs typeface="Times New Roman" pitchFamily="18" charset="0"/>
              </a:rPr>
              <a:t>   Diseño del punzón recortador</a:t>
            </a:r>
            <a:endParaRPr lang="es-EC" sz="1600" smtClean="0">
              <a:solidFill>
                <a:schemeClr val="tx1"/>
              </a:solidFill>
              <a:latin typeface="Times New Roman" pitchFamily="18" charset="0"/>
              <a:cs typeface="Times New Roman" pitchFamily="18" charset="0"/>
            </a:endParaRPr>
          </a:p>
          <a:p>
            <a:pPr algn="just">
              <a:lnSpc>
                <a:spcPct val="150000"/>
              </a:lnSpc>
              <a:buFont typeface="Calibri" pitchFamily="34" charset="0"/>
              <a:buAutoNum type="arabicParenR"/>
            </a:pPr>
            <a:r>
              <a:rPr lang="es-ES" sz="1600" smtClean="0">
                <a:solidFill>
                  <a:schemeClr val="tx1"/>
                </a:solidFill>
                <a:latin typeface="Arial" charset="0"/>
                <a:cs typeface="Times New Roman" pitchFamily="18" charset="0"/>
              </a:rPr>
              <a:t>   Diseño de punzones perforadores</a:t>
            </a:r>
            <a:endParaRPr lang="es-EC" sz="1600" smtClean="0">
              <a:solidFill>
                <a:schemeClr val="tx1"/>
              </a:solidFill>
              <a:latin typeface="Times New Roman" pitchFamily="18" charset="0"/>
              <a:cs typeface="Times New Roman" pitchFamily="18" charset="0"/>
            </a:endParaRPr>
          </a:p>
          <a:p>
            <a:pPr algn="just">
              <a:lnSpc>
                <a:spcPct val="150000"/>
              </a:lnSpc>
              <a:buFont typeface="Calibri" pitchFamily="34" charset="0"/>
              <a:buAutoNum type="arabicParenR"/>
            </a:pPr>
            <a:r>
              <a:rPr lang="es-ES" sz="1600" smtClean="0">
                <a:solidFill>
                  <a:schemeClr val="tx1"/>
                </a:solidFill>
                <a:latin typeface="Arial" charset="0"/>
                <a:cs typeface="Times New Roman" pitchFamily="18" charset="0"/>
              </a:rPr>
              <a:t>   Diseño de la placa porta punzones que retiene los punzones perforadores</a:t>
            </a:r>
            <a:endParaRPr lang="es-EC" sz="1600" smtClean="0">
              <a:solidFill>
                <a:srgbClr val="898989"/>
              </a:solidFill>
            </a:endParaRPr>
          </a:p>
        </p:txBody>
      </p:sp>
      <p:sp>
        <p:nvSpPr>
          <p:cNvPr id="49156" name="Rectangle 4"/>
          <p:cNvSpPr>
            <a:spLocks noGrp="1"/>
          </p:cNvSpPr>
          <p:nvPr>
            <p:ph type="body" sz="half" idx="4294967295"/>
          </p:nvPr>
        </p:nvSpPr>
        <p:spPr>
          <a:xfrm>
            <a:off x="4643438" y="1484313"/>
            <a:ext cx="4038600" cy="4525962"/>
          </a:xfrm>
        </p:spPr>
        <p:txBody>
          <a:bodyPr/>
          <a:lstStyle/>
          <a:p>
            <a:pPr marL="400050" indent="-400050" algn="just">
              <a:lnSpc>
                <a:spcPct val="150000"/>
              </a:lnSpc>
              <a:buFont typeface="Calibri" pitchFamily="34" charset="0"/>
              <a:buAutoNum type="arabicParenR" startAt="7"/>
            </a:pPr>
            <a:r>
              <a:rPr lang="es-ES" sz="1600" smtClean="0">
                <a:latin typeface="Arial" charset="0"/>
                <a:cs typeface="Times New Roman" pitchFamily="18" charset="0"/>
              </a:rPr>
              <a:t>Pilotos </a:t>
            </a:r>
            <a:endParaRPr lang="es-EC" sz="1600" smtClean="0">
              <a:latin typeface="Times New Roman" pitchFamily="18" charset="0"/>
              <a:cs typeface="Times New Roman" pitchFamily="18" charset="0"/>
            </a:endParaRPr>
          </a:p>
          <a:p>
            <a:pPr marL="400050" indent="-400050">
              <a:lnSpc>
                <a:spcPct val="150000"/>
              </a:lnSpc>
              <a:buFont typeface="Calibri" pitchFamily="34" charset="0"/>
              <a:buAutoNum type="arabicParenR" startAt="7"/>
            </a:pPr>
            <a:r>
              <a:rPr lang="es-ES" sz="1600" smtClean="0">
                <a:latin typeface="Arial" charset="0"/>
                <a:cs typeface="Times New Roman" pitchFamily="18" charset="0"/>
              </a:rPr>
              <a:t>Diseño de guías</a:t>
            </a:r>
            <a:endParaRPr lang="es-EC" sz="1600" smtClean="0">
              <a:latin typeface="Times New Roman" pitchFamily="18" charset="0"/>
              <a:cs typeface="Times New Roman" pitchFamily="18" charset="0"/>
            </a:endParaRPr>
          </a:p>
          <a:p>
            <a:pPr marL="400050" indent="-400050" algn="just">
              <a:lnSpc>
                <a:spcPct val="150000"/>
              </a:lnSpc>
              <a:buFont typeface="Calibri" pitchFamily="34" charset="0"/>
              <a:buAutoNum type="arabicParenR" startAt="7"/>
            </a:pPr>
            <a:r>
              <a:rPr lang="es-ES" sz="1600" smtClean="0">
                <a:latin typeface="Arial" charset="0"/>
                <a:cs typeface="Times New Roman" pitchFamily="18" charset="0"/>
              </a:rPr>
              <a:t>Diseño de tope manual</a:t>
            </a:r>
            <a:endParaRPr lang="es-EC" sz="1600" smtClean="0">
              <a:latin typeface="Times New Roman" pitchFamily="18" charset="0"/>
              <a:cs typeface="Times New Roman" pitchFamily="18" charset="0"/>
            </a:endParaRPr>
          </a:p>
          <a:p>
            <a:pPr marL="400050" indent="-400050" algn="just">
              <a:lnSpc>
                <a:spcPct val="150000"/>
              </a:lnSpc>
              <a:buFont typeface="Calibri" pitchFamily="34" charset="0"/>
              <a:buAutoNum type="arabicParenR" startAt="7"/>
            </a:pPr>
            <a:r>
              <a:rPr lang="es-ES" sz="1600" smtClean="0">
                <a:latin typeface="Arial" charset="0"/>
                <a:cs typeface="Times New Roman" pitchFamily="18" charset="0"/>
              </a:rPr>
              <a:t> Diseño del tope automático </a:t>
            </a:r>
            <a:endParaRPr lang="es-EC" sz="1600" smtClean="0">
              <a:latin typeface="Times New Roman" pitchFamily="18" charset="0"/>
              <a:cs typeface="Times New Roman" pitchFamily="18" charset="0"/>
            </a:endParaRPr>
          </a:p>
          <a:p>
            <a:pPr marL="400050" indent="-400050" algn="just">
              <a:lnSpc>
                <a:spcPct val="150000"/>
              </a:lnSpc>
              <a:buFont typeface="Calibri" pitchFamily="34" charset="0"/>
              <a:buAutoNum type="arabicParenR" startAt="7"/>
            </a:pPr>
            <a:r>
              <a:rPr lang="es-ES" sz="1600" smtClean="0">
                <a:latin typeface="Arial" charset="0"/>
                <a:cs typeface="Times New Roman" pitchFamily="18" charset="0"/>
              </a:rPr>
              <a:t>Diseño de la placa expulsora</a:t>
            </a:r>
            <a:endParaRPr lang="es-EC" sz="1600" smtClean="0">
              <a:latin typeface="Times New Roman" pitchFamily="18" charset="0"/>
              <a:cs typeface="Times New Roman" pitchFamily="18" charset="0"/>
            </a:endParaRPr>
          </a:p>
          <a:p>
            <a:pPr marL="400050" indent="-400050" algn="just">
              <a:lnSpc>
                <a:spcPct val="150000"/>
              </a:lnSpc>
              <a:buFont typeface="Calibri" pitchFamily="34" charset="0"/>
              <a:buAutoNum type="arabicParenR" startAt="7"/>
            </a:pPr>
            <a:r>
              <a:rPr lang="es-ES" sz="1600" smtClean="0">
                <a:latin typeface="Arial" charset="0"/>
                <a:cs typeface="Times New Roman" pitchFamily="18" charset="0"/>
              </a:rPr>
              <a:t> Determinar los elementos de unión </a:t>
            </a:r>
            <a:endParaRPr lang="es-EC" sz="1600" smtClean="0">
              <a:latin typeface="Times New Roman" pitchFamily="18" charset="0"/>
              <a:cs typeface="Times New Roman" pitchFamily="18" charset="0"/>
            </a:endParaRPr>
          </a:p>
          <a:p>
            <a:pPr marL="400050" indent="-400050" algn="just">
              <a:lnSpc>
                <a:spcPct val="150000"/>
              </a:lnSpc>
              <a:buFont typeface="Calibri" pitchFamily="34" charset="0"/>
              <a:buAutoNum type="arabicParenR" startAt="7"/>
            </a:pPr>
            <a:r>
              <a:rPr lang="es-ES" sz="1600" smtClean="0">
                <a:latin typeface="Arial" charset="0"/>
                <a:cs typeface="Times New Roman" pitchFamily="18" charset="0"/>
              </a:rPr>
              <a:t> Diseñar las placas portapunzón y portamatriz</a:t>
            </a:r>
            <a:endParaRPr lang="es-EC" sz="1600" smtClean="0">
              <a:latin typeface="Times New Roman" pitchFamily="18" charset="0"/>
              <a:cs typeface="Times New Roman" pitchFamily="18" charset="0"/>
            </a:endParaRPr>
          </a:p>
          <a:p>
            <a:pPr marL="400050" indent="-400050" algn="just">
              <a:lnSpc>
                <a:spcPct val="150000"/>
              </a:lnSpc>
              <a:buFont typeface="Calibri" pitchFamily="34" charset="0"/>
              <a:buAutoNum type="arabicParenR" startAt="7"/>
            </a:pPr>
            <a:r>
              <a:rPr lang="es-ES" sz="1600" smtClean="0">
                <a:latin typeface="Arial" charset="0"/>
                <a:cs typeface="Times New Roman" pitchFamily="18" charset="0"/>
              </a:rPr>
              <a:t>Determinar todas las dimensiones y notas</a:t>
            </a:r>
            <a:endParaRPr lang="es-EC" sz="1600" smtClean="0">
              <a:latin typeface="Times New Roman" pitchFamily="18" charset="0"/>
              <a:cs typeface="Times New Roman" pitchFamily="18" charset="0"/>
            </a:endParaRPr>
          </a:p>
          <a:p>
            <a:pPr marL="400050" indent="-400050" algn="just">
              <a:lnSpc>
                <a:spcPct val="150000"/>
              </a:lnSpc>
              <a:buFont typeface="Calibri" pitchFamily="34" charset="0"/>
              <a:buAutoNum type="arabicParenR" startAt="7"/>
            </a:pPr>
            <a:r>
              <a:rPr lang="es-ES" sz="1600" smtClean="0">
                <a:latin typeface="Arial" charset="0"/>
                <a:cs typeface="Times New Roman" pitchFamily="18" charset="0"/>
              </a:rPr>
              <a:t>Realizar la lista de material</a:t>
            </a:r>
            <a:endParaRPr lang="es-EC" sz="1600" smtClean="0">
              <a:latin typeface="Times New Roman" pitchFamily="18" charset="0"/>
              <a:cs typeface="Times New Roman" pitchFamily="18" charset="0"/>
            </a:endParaRPr>
          </a:p>
          <a:p>
            <a:pPr marL="400050" indent="-400050">
              <a:lnSpc>
                <a:spcPct val="90000"/>
              </a:lnSpc>
            </a:pPr>
            <a:endParaRPr lang="es-ES" sz="1700" smtClean="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908" y="138099"/>
            <a:ext cx="9001188" cy="576257"/>
          </a:xfrm>
        </p:spPr>
        <p:txBody>
          <a:bodyPr/>
          <a:lstStyle/>
          <a:p>
            <a:pPr algn="ctr">
              <a:defRPr/>
            </a:pPr>
            <a:r>
              <a:rPr lang="es-EC" sz="2800" dirty="0" smtClean="0">
                <a:latin typeface="Arial" pitchFamily="34" charset="0"/>
                <a:cs typeface="Arial" pitchFamily="34" charset="0"/>
              </a:rPr>
              <a:t>PRUEBAS Y VERIFICACIÓN DE DISEÑO</a:t>
            </a:r>
            <a:br>
              <a:rPr lang="es-EC" sz="2800" dirty="0" smtClean="0">
                <a:latin typeface="Arial" pitchFamily="34" charset="0"/>
                <a:cs typeface="Arial" pitchFamily="34" charset="0"/>
              </a:rPr>
            </a:br>
            <a:endParaRPr lang="es-EC" sz="2800" dirty="0">
              <a:latin typeface="Arial" pitchFamily="34" charset="0"/>
              <a:cs typeface="Arial" pitchFamily="34" charset="0"/>
            </a:endParaRPr>
          </a:p>
        </p:txBody>
      </p:sp>
      <p:sp>
        <p:nvSpPr>
          <p:cNvPr id="51202" name="2 Marcador de texto"/>
          <p:cNvSpPr>
            <a:spLocks noGrp="1"/>
          </p:cNvSpPr>
          <p:nvPr>
            <p:ph type="body" idx="1"/>
          </p:nvPr>
        </p:nvSpPr>
        <p:spPr>
          <a:xfrm>
            <a:off x="722313" y="1000108"/>
            <a:ext cx="7772400" cy="1071576"/>
          </a:xfrm>
        </p:spPr>
        <p:txBody>
          <a:bodyPr/>
          <a:lstStyle/>
          <a:p>
            <a:r>
              <a:rPr lang="es-EC" sz="1600" b="1" dirty="0" smtClean="0">
                <a:solidFill>
                  <a:schemeClr val="tx1"/>
                </a:solidFill>
                <a:latin typeface="Arial" charset="0"/>
              </a:rPr>
              <a:t>ANÁLISIS DE CARGAS Y ESFUERZOS</a:t>
            </a:r>
          </a:p>
          <a:p>
            <a:endParaRPr lang="es-EC" b="1" dirty="0" smtClean="0">
              <a:solidFill>
                <a:schemeClr val="tx1"/>
              </a:solidFill>
              <a:latin typeface="Arial" charset="0"/>
              <a:cs typeface="Arial" charset="0"/>
            </a:endParaRPr>
          </a:p>
          <a:p>
            <a:pPr>
              <a:buFont typeface="Arial" charset="0"/>
              <a:buChar char="•"/>
            </a:pPr>
            <a:r>
              <a:rPr lang="es-EC" sz="1600" b="1" dirty="0" smtClean="0">
                <a:solidFill>
                  <a:schemeClr val="tx1"/>
                </a:solidFill>
                <a:latin typeface="Arial" charset="0"/>
              </a:rPr>
              <a:t>     Cargas y esfuerzos del arnés</a:t>
            </a:r>
          </a:p>
          <a:p>
            <a:r>
              <a:rPr lang="es-EC" sz="1600" b="1" dirty="0" smtClean="0">
                <a:solidFill>
                  <a:schemeClr val="tx1"/>
                </a:solidFill>
                <a:latin typeface="Arial" charset="0"/>
              </a:rPr>
              <a:t>                  Cálculo de fuerzas                                         Diagrama de cuerpo libre</a:t>
            </a:r>
          </a:p>
          <a:p>
            <a:pPr>
              <a:buFont typeface="Arial" charset="0"/>
              <a:buChar char="•"/>
            </a:pPr>
            <a:endParaRPr lang="es-EC" dirty="0" smtClean="0">
              <a:solidFill>
                <a:schemeClr val="tx1"/>
              </a:solidFill>
              <a:latin typeface="Arial" charset="0"/>
              <a:cs typeface="Arial" charset="0"/>
            </a:endParaRPr>
          </a:p>
        </p:txBody>
      </p:sp>
      <p:pic>
        <p:nvPicPr>
          <p:cNvPr id="5" name="Picture 2"/>
          <p:cNvPicPr>
            <a:picLocks noChangeAspect="1" noChangeArrowheads="1"/>
          </p:cNvPicPr>
          <p:nvPr/>
        </p:nvPicPr>
        <p:blipFill>
          <a:blip r:embed="rId2"/>
          <a:srcRect/>
          <a:stretch>
            <a:fillRect/>
          </a:stretch>
        </p:blipFill>
        <p:spPr bwMode="auto">
          <a:xfrm>
            <a:off x="5000628" y="1785925"/>
            <a:ext cx="4035742" cy="4887954"/>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928662" y="1785925"/>
            <a:ext cx="3643338" cy="481661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3751</TotalTime>
  <Words>3515</Words>
  <Application>Microsoft Office PowerPoint</Application>
  <PresentationFormat>Presentación en pantalla (4:3)</PresentationFormat>
  <Paragraphs>362</Paragraphs>
  <Slides>62</Slides>
  <Notes>1</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62</vt:i4>
      </vt:variant>
    </vt:vector>
  </HeadingPairs>
  <TitlesOfParts>
    <vt:vector size="66" baseType="lpstr">
      <vt:lpstr>Tema de Office</vt:lpstr>
      <vt:lpstr>CorelDRAW</vt:lpstr>
      <vt:lpstr>Documento</vt:lpstr>
      <vt:lpstr>Hoja de cálculo</vt:lpstr>
      <vt:lpstr>Diapositiva 1</vt:lpstr>
      <vt:lpstr>OBJETIVOS </vt:lpstr>
      <vt:lpstr>ALCANCE Y JUSTIFICACIÓN </vt:lpstr>
      <vt:lpstr>PINTURA ELECTROSTÁTICA </vt:lpstr>
      <vt:lpstr>PROPUESTA </vt:lpstr>
      <vt:lpstr>LEVANTAMIENTO TÉCNICO </vt:lpstr>
      <vt:lpstr>Diapositiva 7</vt:lpstr>
      <vt:lpstr>DISEÑO </vt:lpstr>
      <vt:lpstr>PRUEBAS Y VERIFICACIÓN DE DISEÑO </vt:lpstr>
      <vt:lpstr>ESFUERZOS Y VERIFICACIÓN DE DISEÑO</vt:lpstr>
      <vt:lpstr>Resumen de cálculos </vt:lpstr>
      <vt:lpstr>Diapositiva 12</vt:lpstr>
      <vt:lpstr>Diapositiva 13</vt:lpstr>
      <vt:lpstr>CONSTRUCCIÓN</vt:lpstr>
      <vt:lpstr>IMPLEMENTACIÓN DE PROCESOS </vt:lpstr>
      <vt:lpstr>Diapositiva 16</vt:lpstr>
      <vt:lpstr>Diapositiva 17</vt:lpstr>
      <vt:lpstr>Diapositiva 18</vt:lpstr>
      <vt:lpstr>Diapositiva 19</vt:lpstr>
      <vt:lpstr>DIAGRAMAS DE PROCESO DE ENSAMBLAJE  DE MATRICES </vt:lpstr>
      <vt:lpstr>PROCESO DE FABRICACIÓN DEL ARNÉS </vt:lpstr>
      <vt:lpstr>ENSAMBLAJE DE PIEZAS </vt:lpstr>
      <vt:lpstr>PROCESO DE PINTURA ELECTROSTÁTICA </vt:lpstr>
      <vt:lpstr>Diapositiva 24</vt:lpstr>
      <vt:lpstr>PROCESO DE PINTURA DEL ARNÉS METÁLICO </vt:lpstr>
      <vt:lpstr>Diapositiva 26</vt:lpstr>
      <vt:lpstr>Proceso de acabado final y embalaje </vt:lpstr>
      <vt:lpstr>ANÁLISIS DE RESULTADOS </vt:lpstr>
      <vt:lpstr>Diapositiva 29</vt:lpstr>
      <vt:lpstr>FUNCIONABILIDAD</vt:lpstr>
      <vt:lpstr>Diapositiva 31</vt:lpstr>
      <vt:lpstr>PROCESO DE PRODUCCIÓN DE LOS ARNESES </vt:lpstr>
      <vt:lpstr>Diapositiva 33</vt:lpstr>
      <vt:lpstr>Diapositiva 34</vt:lpstr>
      <vt:lpstr>PESO DEL CONJUNTO Y DE LAS PIEZAS CONSTITUTIVAS </vt:lpstr>
      <vt:lpstr>Diapositiva 36</vt:lpstr>
      <vt:lpstr>PROCESO DE PINTURA ELECTROSTÁTICA</vt:lpstr>
      <vt:lpstr>Recubrimiento</vt:lpstr>
      <vt:lpstr>Diapositiva 39</vt:lpstr>
      <vt:lpstr>CONCLUSIÓN DEL ANÁLISIS</vt:lpstr>
      <vt:lpstr>Diapositiva 41</vt:lpstr>
      <vt:lpstr>ANALISIS FINANCIERO – ECONÓMICO</vt:lpstr>
      <vt:lpstr>ANÁLISIS FINANCIERO</vt:lpstr>
      <vt:lpstr>EGRESOS</vt:lpstr>
      <vt:lpstr>Diapositiva 45</vt:lpstr>
      <vt:lpstr>Diapositiva 46</vt:lpstr>
      <vt:lpstr>Egresos estimados</vt:lpstr>
      <vt:lpstr>CÁLCULO DE LA TASA INTERNA DE RETORNO (TIR) Y DEL VALOR ACTUAL NETO (VAN)</vt:lpstr>
      <vt:lpstr>Diapositiva 49</vt:lpstr>
      <vt:lpstr>RELACIÓN BENEFICIO-COSTO (B/C) </vt:lpstr>
      <vt:lpstr>ANALISIS ECONÓMICO </vt:lpstr>
      <vt:lpstr>Coeficientes de ajuste económico-social</vt:lpstr>
      <vt:lpstr>Diapositiva 53</vt:lpstr>
      <vt:lpstr>Diapositiva 54</vt:lpstr>
      <vt:lpstr>RELACIÓN BENEFICIO-COSTO (B/C) </vt:lpstr>
      <vt:lpstr>CÁLCULO DEL APORTE ECONOMICO-SOCIAL DEL PROYECTO </vt:lpstr>
      <vt:lpstr>Desglose de beneficios</vt:lpstr>
      <vt:lpstr>CONCLUSIONES</vt:lpstr>
      <vt:lpstr>Diapositiva 59</vt:lpstr>
      <vt:lpstr>RECOMENDACIONES</vt:lpstr>
      <vt:lpstr>PREGUNTAS</vt:lpstr>
      <vt:lpstr>Diapositiva 62</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Jose</cp:lastModifiedBy>
  <cp:revision>297</cp:revision>
  <dcterms:created xsi:type="dcterms:W3CDTF">2008-02-13T16:07:44Z</dcterms:created>
  <dcterms:modified xsi:type="dcterms:W3CDTF">2009-11-17T21:50:26Z</dcterms:modified>
</cp:coreProperties>
</file>