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05" r:id="rId1"/>
  </p:sldMasterIdLst>
  <p:notesMasterIdLst>
    <p:notesMasterId r:id="rId130"/>
  </p:notesMasterIdLst>
  <p:sldIdLst>
    <p:sldId id="257" r:id="rId2"/>
    <p:sldId id="371" r:id="rId3"/>
    <p:sldId id="264" r:id="rId4"/>
    <p:sldId id="270" r:id="rId5"/>
    <p:sldId id="271" r:id="rId6"/>
    <p:sldId id="372" r:id="rId7"/>
    <p:sldId id="281" r:id="rId8"/>
    <p:sldId id="373" r:id="rId9"/>
    <p:sldId id="308" r:id="rId10"/>
    <p:sldId id="309" r:id="rId11"/>
    <p:sldId id="310" r:id="rId12"/>
    <p:sldId id="321" r:id="rId13"/>
    <p:sldId id="329" r:id="rId14"/>
    <p:sldId id="330" r:id="rId15"/>
    <p:sldId id="331" r:id="rId16"/>
    <p:sldId id="332" r:id="rId17"/>
    <p:sldId id="333" r:id="rId18"/>
    <p:sldId id="336" r:id="rId19"/>
    <p:sldId id="339" r:id="rId20"/>
    <p:sldId id="337" r:id="rId21"/>
    <p:sldId id="338" r:id="rId22"/>
    <p:sldId id="387" r:id="rId23"/>
    <p:sldId id="389" r:id="rId24"/>
    <p:sldId id="393" r:id="rId25"/>
    <p:sldId id="396" r:id="rId26"/>
    <p:sldId id="399" r:id="rId27"/>
    <p:sldId id="402" r:id="rId28"/>
    <p:sldId id="403" r:id="rId29"/>
    <p:sldId id="407" r:id="rId30"/>
    <p:sldId id="353" r:id="rId31"/>
    <p:sldId id="408" r:id="rId32"/>
    <p:sldId id="420" r:id="rId33"/>
    <p:sldId id="431" r:id="rId34"/>
    <p:sldId id="357" r:id="rId35"/>
    <p:sldId id="429" r:id="rId36"/>
    <p:sldId id="455" r:id="rId37"/>
    <p:sldId id="466" r:id="rId38"/>
    <p:sldId id="457" r:id="rId39"/>
    <p:sldId id="458" r:id="rId40"/>
    <p:sldId id="473" r:id="rId41"/>
    <p:sldId id="474" r:id="rId42"/>
    <p:sldId id="475" r:id="rId43"/>
    <p:sldId id="368" r:id="rId44"/>
    <p:sldId id="483" r:id="rId45"/>
    <p:sldId id="480" r:id="rId46"/>
    <p:sldId id="476" r:id="rId47"/>
    <p:sldId id="477" r:id="rId48"/>
    <p:sldId id="478" r:id="rId49"/>
    <p:sldId id="479" r:id="rId50"/>
    <p:sldId id="376" r:id="rId51"/>
    <p:sldId id="377" r:id="rId52"/>
    <p:sldId id="378" r:id="rId53"/>
    <p:sldId id="379" r:id="rId54"/>
    <p:sldId id="380" r:id="rId55"/>
    <p:sldId id="381" r:id="rId56"/>
    <p:sldId id="382" r:id="rId57"/>
    <p:sldId id="383" r:id="rId58"/>
    <p:sldId id="384" r:id="rId59"/>
    <p:sldId id="388" r:id="rId60"/>
    <p:sldId id="385" r:id="rId61"/>
    <p:sldId id="386" r:id="rId62"/>
    <p:sldId id="390" r:id="rId63"/>
    <p:sldId id="391" r:id="rId64"/>
    <p:sldId id="392" r:id="rId65"/>
    <p:sldId id="394" r:id="rId66"/>
    <p:sldId id="395" r:id="rId67"/>
    <p:sldId id="397" r:id="rId68"/>
    <p:sldId id="398" r:id="rId69"/>
    <p:sldId id="400" r:id="rId70"/>
    <p:sldId id="401" r:id="rId71"/>
    <p:sldId id="404" r:id="rId72"/>
    <p:sldId id="405" r:id="rId73"/>
    <p:sldId id="406" r:id="rId74"/>
    <p:sldId id="412" r:id="rId75"/>
    <p:sldId id="413" r:id="rId76"/>
    <p:sldId id="414" r:id="rId77"/>
    <p:sldId id="415" r:id="rId78"/>
    <p:sldId id="416" r:id="rId79"/>
    <p:sldId id="417" r:id="rId80"/>
    <p:sldId id="418" r:id="rId81"/>
    <p:sldId id="419" r:id="rId82"/>
    <p:sldId id="421" r:id="rId83"/>
    <p:sldId id="422" r:id="rId84"/>
    <p:sldId id="425" r:id="rId85"/>
    <p:sldId id="423" r:id="rId86"/>
    <p:sldId id="424" r:id="rId87"/>
    <p:sldId id="427" r:id="rId88"/>
    <p:sldId id="426" r:id="rId89"/>
    <p:sldId id="428" r:id="rId90"/>
    <p:sldId id="430" r:id="rId91"/>
    <p:sldId id="432" r:id="rId92"/>
    <p:sldId id="433" r:id="rId93"/>
    <p:sldId id="434" r:id="rId94"/>
    <p:sldId id="435" r:id="rId95"/>
    <p:sldId id="437" r:id="rId96"/>
    <p:sldId id="481" r:id="rId97"/>
    <p:sldId id="438" r:id="rId98"/>
    <p:sldId id="439" r:id="rId99"/>
    <p:sldId id="440" r:id="rId100"/>
    <p:sldId id="441" r:id="rId101"/>
    <p:sldId id="442" r:id="rId102"/>
    <p:sldId id="443" r:id="rId103"/>
    <p:sldId id="444" r:id="rId104"/>
    <p:sldId id="445" r:id="rId105"/>
    <p:sldId id="446" r:id="rId106"/>
    <p:sldId id="447" r:id="rId107"/>
    <p:sldId id="448" r:id="rId108"/>
    <p:sldId id="449" r:id="rId109"/>
    <p:sldId id="450" r:id="rId110"/>
    <p:sldId id="451" r:id="rId111"/>
    <p:sldId id="452" r:id="rId112"/>
    <p:sldId id="453" r:id="rId113"/>
    <p:sldId id="454" r:id="rId114"/>
    <p:sldId id="456" r:id="rId115"/>
    <p:sldId id="482" r:id="rId116"/>
    <p:sldId id="459" r:id="rId117"/>
    <p:sldId id="460" r:id="rId118"/>
    <p:sldId id="461" r:id="rId119"/>
    <p:sldId id="462" r:id="rId120"/>
    <p:sldId id="463" r:id="rId121"/>
    <p:sldId id="464" r:id="rId122"/>
    <p:sldId id="465" r:id="rId123"/>
    <p:sldId id="467" r:id="rId124"/>
    <p:sldId id="469" r:id="rId125"/>
    <p:sldId id="468" r:id="rId126"/>
    <p:sldId id="470" r:id="rId127"/>
    <p:sldId id="471" r:id="rId128"/>
    <p:sldId id="472" r:id="rId129"/>
  </p:sldIdLst>
  <p:sldSz cx="9144000" cy="6858000" type="screen4x3"/>
  <p:notesSz cx="6781800" cy="90678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5AD"/>
    <a:srgbClr val="6699FF"/>
    <a:srgbClr val="993366"/>
    <a:srgbClr val="FFA3FF"/>
    <a:srgbClr val="B0DD7F"/>
    <a:srgbClr val="C2E49C"/>
    <a:srgbClr val="FF7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60"/>
  </p:normalViewPr>
  <p:slideViewPr>
    <p:cSldViewPr>
      <p:cViewPr>
        <p:scale>
          <a:sx n="70" d="100"/>
          <a:sy n="70" d="100"/>
        </p:scale>
        <p:origin x="-142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E1AD7-551F-4CBE-8D56-1F34E36F768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644334DD-539C-43CC-B1CC-6B1AA61DDE39}">
      <dgm:prSet phldrT="[Texto]"/>
      <dgm:spPr/>
      <dgm:t>
        <a:bodyPr/>
        <a:lstStyle/>
        <a:p>
          <a:r>
            <a:rPr lang="es-ES" dirty="0" smtClean="0"/>
            <a:t>Industria Chocolatera</a:t>
          </a:r>
          <a:endParaRPr lang="es-EC" dirty="0"/>
        </a:p>
      </dgm:t>
    </dgm:pt>
    <dgm:pt modelId="{8857D852-A29D-40A9-B06B-A08DCE3A8A0C}" type="parTrans" cxnId="{D9BA6601-489E-4734-A395-8C072534FE50}">
      <dgm:prSet/>
      <dgm:spPr/>
      <dgm:t>
        <a:bodyPr/>
        <a:lstStyle/>
        <a:p>
          <a:endParaRPr lang="es-EC"/>
        </a:p>
      </dgm:t>
    </dgm:pt>
    <dgm:pt modelId="{A27EB666-B31B-47B1-826F-C1D5605EBE34}" type="sibTrans" cxnId="{D9BA6601-489E-4734-A395-8C072534FE50}">
      <dgm:prSet/>
      <dgm:spPr/>
      <dgm:t>
        <a:bodyPr/>
        <a:lstStyle/>
        <a:p>
          <a:endParaRPr lang="es-EC"/>
        </a:p>
      </dgm:t>
    </dgm:pt>
    <dgm:pt modelId="{BD8C7CF6-A3D5-46C6-B556-7FCAE40DDC32}">
      <dgm:prSet phldrT="[Texto]"/>
      <dgm:spPr/>
      <dgm:t>
        <a:bodyPr/>
        <a:lstStyle/>
        <a:p>
          <a:r>
            <a:rPr lang="es-ES" smtClean="0"/>
            <a:t>Regulación</a:t>
          </a:r>
          <a:endParaRPr lang="es-EC" dirty="0"/>
        </a:p>
      </dgm:t>
    </dgm:pt>
    <dgm:pt modelId="{2242BD3C-BFD6-4E41-BC3A-1D643F7122C9}" type="parTrans" cxnId="{E7047A01-3319-4766-88DE-1EBE840BF23E}">
      <dgm:prSet/>
      <dgm:spPr/>
      <dgm:t>
        <a:bodyPr/>
        <a:lstStyle/>
        <a:p>
          <a:endParaRPr lang="es-EC"/>
        </a:p>
      </dgm:t>
    </dgm:pt>
    <dgm:pt modelId="{907A5EA3-E9EB-46E5-9D0F-6708A8AE8B4B}" type="sibTrans" cxnId="{E7047A01-3319-4766-88DE-1EBE840BF23E}">
      <dgm:prSet/>
      <dgm:spPr/>
      <dgm:t>
        <a:bodyPr/>
        <a:lstStyle/>
        <a:p>
          <a:endParaRPr lang="es-EC"/>
        </a:p>
      </dgm:t>
    </dgm:pt>
    <dgm:pt modelId="{C303486B-7EF4-4D03-B40E-98CE66F6749C}">
      <dgm:prSet phldrT="[Texto]"/>
      <dgm:spPr/>
      <dgm:t>
        <a:bodyPr/>
        <a:lstStyle/>
        <a:p>
          <a:r>
            <a:rPr lang="es-ES" dirty="0" smtClean="0"/>
            <a:t>Organigramas</a:t>
          </a:r>
          <a:endParaRPr lang="es-EC" dirty="0"/>
        </a:p>
      </dgm:t>
    </dgm:pt>
    <dgm:pt modelId="{BA3B2CDC-9DE6-4215-A7D2-E5AE14527C8E}" type="parTrans" cxnId="{1F4851C8-E45D-44A1-846B-50B6C9DB78BB}">
      <dgm:prSet/>
      <dgm:spPr/>
      <dgm:t>
        <a:bodyPr/>
        <a:lstStyle/>
        <a:p>
          <a:endParaRPr lang="es-EC"/>
        </a:p>
      </dgm:t>
    </dgm:pt>
    <dgm:pt modelId="{E43EC654-66DE-469E-8FF9-DADCF7EEED9E}" type="sibTrans" cxnId="{1F4851C8-E45D-44A1-846B-50B6C9DB78BB}">
      <dgm:prSet/>
      <dgm:spPr/>
      <dgm:t>
        <a:bodyPr/>
        <a:lstStyle/>
        <a:p>
          <a:endParaRPr lang="es-EC"/>
        </a:p>
      </dgm:t>
    </dgm:pt>
    <dgm:pt modelId="{29873227-4A08-4FAA-885A-45AD588422A8}" type="pres">
      <dgm:prSet presAssocID="{F86E1AD7-551F-4CBE-8D56-1F34E36F7687}" presName="linear" presStyleCnt="0">
        <dgm:presLayoutVars>
          <dgm:dir/>
          <dgm:animLvl val="lvl"/>
          <dgm:resizeHandles val="exact"/>
        </dgm:presLayoutVars>
      </dgm:prSet>
      <dgm:spPr/>
      <dgm:t>
        <a:bodyPr/>
        <a:lstStyle/>
        <a:p>
          <a:endParaRPr lang="es-EC"/>
        </a:p>
      </dgm:t>
    </dgm:pt>
    <dgm:pt modelId="{84535AF0-AB7C-476E-AE40-D18379A2840D}" type="pres">
      <dgm:prSet presAssocID="{644334DD-539C-43CC-B1CC-6B1AA61DDE39}" presName="parentLin" presStyleCnt="0"/>
      <dgm:spPr/>
    </dgm:pt>
    <dgm:pt modelId="{DEEA40B8-70F6-4C04-9975-3F9244C5728E}" type="pres">
      <dgm:prSet presAssocID="{644334DD-539C-43CC-B1CC-6B1AA61DDE39}" presName="parentLeftMargin" presStyleLbl="node1" presStyleIdx="0" presStyleCnt="3"/>
      <dgm:spPr/>
      <dgm:t>
        <a:bodyPr/>
        <a:lstStyle/>
        <a:p>
          <a:endParaRPr lang="es-EC"/>
        </a:p>
      </dgm:t>
    </dgm:pt>
    <dgm:pt modelId="{45FF9165-4C60-45C6-8965-828E55E2AC49}" type="pres">
      <dgm:prSet presAssocID="{644334DD-539C-43CC-B1CC-6B1AA61DDE39}" presName="parentText" presStyleLbl="node1" presStyleIdx="0" presStyleCnt="3">
        <dgm:presLayoutVars>
          <dgm:chMax val="0"/>
          <dgm:bulletEnabled val="1"/>
        </dgm:presLayoutVars>
      </dgm:prSet>
      <dgm:spPr/>
      <dgm:t>
        <a:bodyPr/>
        <a:lstStyle/>
        <a:p>
          <a:endParaRPr lang="es-EC"/>
        </a:p>
      </dgm:t>
    </dgm:pt>
    <dgm:pt modelId="{C8381DFB-C3DC-4FBB-B5D6-7535CE8C8766}" type="pres">
      <dgm:prSet presAssocID="{644334DD-539C-43CC-B1CC-6B1AA61DDE39}" presName="negativeSpace" presStyleCnt="0"/>
      <dgm:spPr/>
    </dgm:pt>
    <dgm:pt modelId="{D957D079-A5D0-48BF-AE48-53CAC34A1824}" type="pres">
      <dgm:prSet presAssocID="{644334DD-539C-43CC-B1CC-6B1AA61DDE39}" presName="childText" presStyleLbl="conFgAcc1" presStyleIdx="0" presStyleCnt="3">
        <dgm:presLayoutVars>
          <dgm:bulletEnabled val="1"/>
        </dgm:presLayoutVars>
      </dgm:prSet>
      <dgm:spPr/>
    </dgm:pt>
    <dgm:pt modelId="{D4437C08-F702-4B2A-B545-EDBAC32C0791}" type="pres">
      <dgm:prSet presAssocID="{A27EB666-B31B-47B1-826F-C1D5605EBE34}" presName="spaceBetweenRectangles" presStyleCnt="0"/>
      <dgm:spPr/>
    </dgm:pt>
    <dgm:pt modelId="{5DE8312D-F192-481F-8A3F-B3F32B030698}" type="pres">
      <dgm:prSet presAssocID="{BD8C7CF6-A3D5-46C6-B556-7FCAE40DDC32}" presName="parentLin" presStyleCnt="0"/>
      <dgm:spPr/>
    </dgm:pt>
    <dgm:pt modelId="{2FA97871-7B69-437A-A26E-AF9B59F18170}" type="pres">
      <dgm:prSet presAssocID="{BD8C7CF6-A3D5-46C6-B556-7FCAE40DDC32}" presName="parentLeftMargin" presStyleLbl="node1" presStyleIdx="0" presStyleCnt="3"/>
      <dgm:spPr/>
      <dgm:t>
        <a:bodyPr/>
        <a:lstStyle/>
        <a:p>
          <a:endParaRPr lang="es-EC"/>
        </a:p>
      </dgm:t>
    </dgm:pt>
    <dgm:pt modelId="{0277C8CC-599A-4EC5-8F39-C36B67C20843}" type="pres">
      <dgm:prSet presAssocID="{BD8C7CF6-A3D5-46C6-B556-7FCAE40DDC32}" presName="parentText" presStyleLbl="node1" presStyleIdx="1" presStyleCnt="3">
        <dgm:presLayoutVars>
          <dgm:chMax val="0"/>
          <dgm:bulletEnabled val="1"/>
        </dgm:presLayoutVars>
      </dgm:prSet>
      <dgm:spPr/>
      <dgm:t>
        <a:bodyPr/>
        <a:lstStyle/>
        <a:p>
          <a:endParaRPr lang="es-EC"/>
        </a:p>
      </dgm:t>
    </dgm:pt>
    <dgm:pt modelId="{42072C39-BBC6-42E4-806A-D654FA0AC818}" type="pres">
      <dgm:prSet presAssocID="{BD8C7CF6-A3D5-46C6-B556-7FCAE40DDC32}" presName="negativeSpace" presStyleCnt="0"/>
      <dgm:spPr/>
    </dgm:pt>
    <dgm:pt modelId="{483179C4-1BF4-484D-AD69-743EA85C4255}" type="pres">
      <dgm:prSet presAssocID="{BD8C7CF6-A3D5-46C6-B556-7FCAE40DDC32}" presName="childText" presStyleLbl="conFgAcc1" presStyleIdx="1" presStyleCnt="3">
        <dgm:presLayoutVars>
          <dgm:bulletEnabled val="1"/>
        </dgm:presLayoutVars>
      </dgm:prSet>
      <dgm:spPr/>
    </dgm:pt>
    <dgm:pt modelId="{CB315D32-5607-4DE9-9789-4891BDDC2174}" type="pres">
      <dgm:prSet presAssocID="{907A5EA3-E9EB-46E5-9D0F-6708A8AE8B4B}" presName="spaceBetweenRectangles" presStyleCnt="0"/>
      <dgm:spPr/>
    </dgm:pt>
    <dgm:pt modelId="{F3AF886C-F360-4E4B-A21F-A4D96673A0AA}" type="pres">
      <dgm:prSet presAssocID="{C303486B-7EF4-4D03-B40E-98CE66F6749C}" presName="parentLin" presStyleCnt="0"/>
      <dgm:spPr/>
    </dgm:pt>
    <dgm:pt modelId="{B05D2209-A20A-4982-8899-BB5159DE5879}" type="pres">
      <dgm:prSet presAssocID="{C303486B-7EF4-4D03-B40E-98CE66F6749C}" presName="parentLeftMargin" presStyleLbl="node1" presStyleIdx="1" presStyleCnt="3"/>
      <dgm:spPr/>
      <dgm:t>
        <a:bodyPr/>
        <a:lstStyle/>
        <a:p>
          <a:endParaRPr lang="es-EC"/>
        </a:p>
      </dgm:t>
    </dgm:pt>
    <dgm:pt modelId="{D736F247-FDE8-45BE-BC2A-F0732F96C6D7}" type="pres">
      <dgm:prSet presAssocID="{C303486B-7EF4-4D03-B40E-98CE66F6749C}" presName="parentText" presStyleLbl="node1" presStyleIdx="2" presStyleCnt="3">
        <dgm:presLayoutVars>
          <dgm:chMax val="0"/>
          <dgm:bulletEnabled val="1"/>
        </dgm:presLayoutVars>
      </dgm:prSet>
      <dgm:spPr/>
      <dgm:t>
        <a:bodyPr/>
        <a:lstStyle/>
        <a:p>
          <a:endParaRPr lang="es-EC"/>
        </a:p>
      </dgm:t>
    </dgm:pt>
    <dgm:pt modelId="{4F9C3709-F435-406A-BDDC-A95098C28D0B}" type="pres">
      <dgm:prSet presAssocID="{C303486B-7EF4-4D03-B40E-98CE66F6749C}" presName="negativeSpace" presStyleCnt="0"/>
      <dgm:spPr/>
    </dgm:pt>
    <dgm:pt modelId="{9B2B9D44-13DE-47BF-91B6-944A27F7A018}" type="pres">
      <dgm:prSet presAssocID="{C303486B-7EF4-4D03-B40E-98CE66F6749C}" presName="childText" presStyleLbl="conFgAcc1" presStyleIdx="2" presStyleCnt="3">
        <dgm:presLayoutVars>
          <dgm:bulletEnabled val="1"/>
        </dgm:presLayoutVars>
      </dgm:prSet>
      <dgm:spPr/>
    </dgm:pt>
  </dgm:ptLst>
  <dgm:cxnLst>
    <dgm:cxn modelId="{89028B22-48EE-4612-988A-EBBCBFFECDD5}" type="presOf" srcId="{644334DD-539C-43CC-B1CC-6B1AA61DDE39}" destId="{45FF9165-4C60-45C6-8965-828E55E2AC49}" srcOrd="1" destOrd="0" presId="urn:microsoft.com/office/officeart/2005/8/layout/list1"/>
    <dgm:cxn modelId="{5C3EF6D6-6141-4553-8AE4-F769FC26320A}" type="presOf" srcId="{BD8C7CF6-A3D5-46C6-B556-7FCAE40DDC32}" destId="{0277C8CC-599A-4EC5-8F39-C36B67C20843}" srcOrd="1" destOrd="0" presId="urn:microsoft.com/office/officeart/2005/8/layout/list1"/>
    <dgm:cxn modelId="{D9BA6601-489E-4734-A395-8C072534FE50}" srcId="{F86E1AD7-551F-4CBE-8D56-1F34E36F7687}" destId="{644334DD-539C-43CC-B1CC-6B1AA61DDE39}" srcOrd="0" destOrd="0" parTransId="{8857D852-A29D-40A9-B06B-A08DCE3A8A0C}" sibTransId="{A27EB666-B31B-47B1-826F-C1D5605EBE34}"/>
    <dgm:cxn modelId="{6F20C45B-9349-4684-BE84-177AA34B2CE8}" type="presOf" srcId="{BD8C7CF6-A3D5-46C6-B556-7FCAE40DDC32}" destId="{2FA97871-7B69-437A-A26E-AF9B59F18170}" srcOrd="0" destOrd="0" presId="urn:microsoft.com/office/officeart/2005/8/layout/list1"/>
    <dgm:cxn modelId="{E3EC69EE-5769-4229-B588-7BE049096F58}" type="presOf" srcId="{F86E1AD7-551F-4CBE-8D56-1F34E36F7687}" destId="{29873227-4A08-4FAA-885A-45AD588422A8}" srcOrd="0" destOrd="0" presId="urn:microsoft.com/office/officeart/2005/8/layout/list1"/>
    <dgm:cxn modelId="{7E253B64-B4B2-4F88-92A3-BE238AFA420B}" type="presOf" srcId="{644334DD-539C-43CC-B1CC-6B1AA61DDE39}" destId="{DEEA40B8-70F6-4C04-9975-3F9244C5728E}" srcOrd="0" destOrd="0" presId="urn:microsoft.com/office/officeart/2005/8/layout/list1"/>
    <dgm:cxn modelId="{E7047A01-3319-4766-88DE-1EBE840BF23E}" srcId="{F86E1AD7-551F-4CBE-8D56-1F34E36F7687}" destId="{BD8C7CF6-A3D5-46C6-B556-7FCAE40DDC32}" srcOrd="1" destOrd="0" parTransId="{2242BD3C-BFD6-4E41-BC3A-1D643F7122C9}" sibTransId="{907A5EA3-E9EB-46E5-9D0F-6708A8AE8B4B}"/>
    <dgm:cxn modelId="{B0E0638F-1DA7-4FD0-A6F1-F89BCA81DEBA}" type="presOf" srcId="{C303486B-7EF4-4D03-B40E-98CE66F6749C}" destId="{B05D2209-A20A-4982-8899-BB5159DE5879}" srcOrd="0" destOrd="0" presId="urn:microsoft.com/office/officeart/2005/8/layout/list1"/>
    <dgm:cxn modelId="{1F4851C8-E45D-44A1-846B-50B6C9DB78BB}" srcId="{F86E1AD7-551F-4CBE-8D56-1F34E36F7687}" destId="{C303486B-7EF4-4D03-B40E-98CE66F6749C}" srcOrd="2" destOrd="0" parTransId="{BA3B2CDC-9DE6-4215-A7D2-E5AE14527C8E}" sibTransId="{E43EC654-66DE-469E-8FF9-DADCF7EEED9E}"/>
    <dgm:cxn modelId="{1CF429B9-0CB8-4D0C-B0BD-185F9CE2F762}" type="presOf" srcId="{C303486B-7EF4-4D03-B40E-98CE66F6749C}" destId="{D736F247-FDE8-45BE-BC2A-F0732F96C6D7}" srcOrd="1" destOrd="0" presId="urn:microsoft.com/office/officeart/2005/8/layout/list1"/>
    <dgm:cxn modelId="{EA3C5602-1085-447F-B121-76362F8043F4}" type="presParOf" srcId="{29873227-4A08-4FAA-885A-45AD588422A8}" destId="{84535AF0-AB7C-476E-AE40-D18379A2840D}" srcOrd="0" destOrd="0" presId="urn:microsoft.com/office/officeart/2005/8/layout/list1"/>
    <dgm:cxn modelId="{FBB451B7-F89F-42B5-B4E8-60EEDBB05B29}" type="presParOf" srcId="{84535AF0-AB7C-476E-AE40-D18379A2840D}" destId="{DEEA40B8-70F6-4C04-9975-3F9244C5728E}" srcOrd="0" destOrd="0" presId="urn:microsoft.com/office/officeart/2005/8/layout/list1"/>
    <dgm:cxn modelId="{ECE6D953-314A-4391-A9A2-5546CDB0F3A7}" type="presParOf" srcId="{84535AF0-AB7C-476E-AE40-D18379A2840D}" destId="{45FF9165-4C60-45C6-8965-828E55E2AC49}" srcOrd="1" destOrd="0" presId="urn:microsoft.com/office/officeart/2005/8/layout/list1"/>
    <dgm:cxn modelId="{D44F8DBE-88E3-48E1-B122-1BF84BD44940}" type="presParOf" srcId="{29873227-4A08-4FAA-885A-45AD588422A8}" destId="{C8381DFB-C3DC-4FBB-B5D6-7535CE8C8766}" srcOrd="1" destOrd="0" presId="urn:microsoft.com/office/officeart/2005/8/layout/list1"/>
    <dgm:cxn modelId="{CAD591A5-C648-48CC-9099-C4240E281986}" type="presParOf" srcId="{29873227-4A08-4FAA-885A-45AD588422A8}" destId="{D957D079-A5D0-48BF-AE48-53CAC34A1824}" srcOrd="2" destOrd="0" presId="urn:microsoft.com/office/officeart/2005/8/layout/list1"/>
    <dgm:cxn modelId="{907677EC-4D84-4EEF-A411-A08AB389F61B}" type="presParOf" srcId="{29873227-4A08-4FAA-885A-45AD588422A8}" destId="{D4437C08-F702-4B2A-B545-EDBAC32C0791}" srcOrd="3" destOrd="0" presId="urn:microsoft.com/office/officeart/2005/8/layout/list1"/>
    <dgm:cxn modelId="{5AEEF4D9-4BE2-4CF8-94E6-E730C4AD3296}" type="presParOf" srcId="{29873227-4A08-4FAA-885A-45AD588422A8}" destId="{5DE8312D-F192-481F-8A3F-B3F32B030698}" srcOrd="4" destOrd="0" presId="urn:microsoft.com/office/officeart/2005/8/layout/list1"/>
    <dgm:cxn modelId="{4ECB4A81-0373-4ACF-9462-F66A79FCF98B}" type="presParOf" srcId="{5DE8312D-F192-481F-8A3F-B3F32B030698}" destId="{2FA97871-7B69-437A-A26E-AF9B59F18170}" srcOrd="0" destOrd="0" presId="urn:microsoft.com/office/officeart/2005/8/layout/list1"/>
    <dgm:cxn modelId="{7CC831E0-74DE-46BD-8931-58820D60514B}" type="presParOf" srcId="{5DE8312D-F192-481F-8A3F-B3F32B030698}" destId="{0277C8CC-599A-4EC5-8F39-C36B67C20843}" srcOrd="1" destOrd="0" presId="urn:microsoft.com/office/officeart/2005/8/layout/list1"/>
    <dgm:cxn modelId="{A00191CE-5A76-4E02-8FB7-24A6299B9E04}" type="presParOf" srcId="{29873227-4A08-4FAA-885A-45AD588422A8}" destId="{42072C39-BBC6-42E4-806A-D654FA0AC818}" srcOrd="5" destOrd="0" presId="urn:microsoft.com/office/officeart/2005/8/layout/list1"/>
    <dgm:cxn modelId="{CC876101-0FDC-493D-B96D-5255CBEC7911}" type="presParOf" srcId="{29873227-4A08-4FAA-885A-45AD588422A8}" destId="{483179C4-1BF4-484D-AD69-743EA85C4255}" srcOrd="6" destOrd="0" presId="urn:microsoft.com/office/officeart/2005/8/layout/list1"/>
    <dgm:cxn modelId="{D8D14D92-0B0A-4A25-B2F7-CF0A1B8A8A49}" type="presParOf" srcId="{29873227-4A08-4FAA-885A-45AD588422A8}" destId="{CB315D32-5607-4DE9-9789-4891BDDC2174}" srcOrd="7" destOrd="0" presId="urn:microsoft.com/office/officeart/2005/8/layout/list1"/>
    <dgm:cxn modelId="{82C4CD4B-F6F0-4B11-97EE-6E3899DB82B7}" type="presParOf" srcId="{29873227-4A08-4FAA-885A-45AD588422A8}" destId="{F3AF886C-F360-4E4B-A21F-A4D96673A0AA}" srcOrd="8" destOrd="0" presId="urn:microsoft.com/office/officeart/2005/8/layout/list1"/>
    <dgm:cxn modelId="{F40871E9-72D1-4229-8FE8-56708397A5B9}" type="presParOf" srcId="{F3AF886C-F360-4E4B-A21F-A4D96673A0AA}" destId="{B05D2209-A20A-4982-8899-BB5159DE5879}" srcOrd="0" destOrd="0" presId="urn:microsoft.com/office/officeart/2005/8/layout/list1"/>
    <dgm:cxn modelId="{8C3001E8-EF95-4B96-89CB-5E0068720A36}" type="presParOf" srcId="{F3AF886C-F360-4E4B-A21F-A4D96673A0AA}" destId="{D736F247-FDE8-45BE-BC2A-F0732F96C6D7}" srcOrd="1" destOrd="0" presId="urn:microsoft.com/office/officeart/2005/8/layout/list1"/>
    <dgm:cxn modelId="{08EB2F24-83F5-44F5-9D0D-7D9ED38FEA81}" type="presParOf" srcId="{29873227-4A08-4FAA-885A-45AD588422A8}" destId="{4F9C3709-F435-406A-BDDC-A95098C28D0B}" srcOrd="9" destOrd="0" presId="urn:microsoft.com/office/officeart/2005/8/layout/list1"/>
    <dgm:cxn modelId="{846A0FB5-DE38-4A21-8B66-CC178A468956}" type="presParOf" srcId="{29873227-4A08-4FAA-885A-45AD588422A8}" destId="{9B2B9D44-13DE-47BF-91B6-944A27F7A0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C94199-557E-4C8D-AF12-C096847505ED}" type="doc">
      <dgm:prSet loTypeId="urn:microsoft.com/office/officeart/2005/8/layout/vList6" loCatId="process" qsTypeId="urn:microsoft.com/office/officeart/2005/8/quickstyle/3d1" qsCatId="3D" csTypeId="urn:microsoft.com/office/officeart/2005/8/colors/accent1_2" csCatId="accent1" phldr="1"/>
      <dgm:spPr/>
      <dgm:t>
        <a:bodyPr/>
        <a:lstStyle/>
        <a:p>
          <a:endParaRPr lang="es-EC"/>
        </a:p>
      </dgm:t>
    </dgm:pt>
    <dgm:pt modelId="{2CE6E2EE-E514-4901-80FE-119C6BE0BC95}">
      <dgm:prSet phldrT="[Texto]" custT="1"/>
      <dgm:spPr/>
      <dgm:t>
        <a:bodyPr/>
        <a:lstStyle/>
        <a:p>
          <a:r>
            <a:rPr lang="es-ES" sz="3200" b="1" dirty="0" smtClean="0"/>
            <a:t>Objetivo General </a:t>
          </a:r>
          <a:endParaRPr lang="es-EC" sz="3200" dirty="0"/>
        </a:p>
      </dgm:t>
    </dgm:pt>
    <dgm:pt modelId="{530E5F8A-5E6D-4F11-BDD4-6AFB60255AD7}" type="parTrans" cxnId="{DB580D43-7E1E-43EE-AEE1-42D22B1EB34F}">
      <dgm:prSet/>
      <dgm:spPr/>
      <dgm:t>
        <a:bodyPr/>
        <a:lstStyle/>
        <a:p>
          <a:endParaRPr lang="es-EC"/>
        </a:p>
      </dgm:t>
    </dgm:pt>
    <dgm:pt modelId="{FD63ED60-7F85-44BD-BDDC-8E6E8F2C3828}" type="sibTrans" cxnId="{DB580D43-7E1E-43EE-AEE1-42D22B1EB34F}">
      <dgm:prSet/>
      <dgm:spPr/>
      <dgm:t>
        <a:bodyPr/>
        <a:lstStyle/>
        <a:p>
          <a:endParaRPr lang="es-EC"/>
        </a:p>
      </dgm:t>
    </dgm:pt>
    <dgm:pt modelId="{B83546ED-9A62-47C4-AA28-B2EEAB6088D6}">
      <dgm:prSet phldrT="[Texto]" custT="1"/>
      <dgm:spPr/>
      <dgm:t>
        <a:bodyPr/>
        <a:lstStyle/>
        <a:p>
          <a:pPr algn="just"/>
          <a:r>
            <a:rPr lang="es-ES" sz="1600" dirty="0" smtClean="0"/>
            <a:t>Realizar una auditoría de gestión al macro proceso de compras y a los procesos que lo componen a fin de determinar las oportunidades de mejora y poder presentar a la gerencia un informe que apoye la toma de decisiones.</a:t>
          </a:r>
          <a:endParaRPr lang="es-EC" sz="1600" dirty="0"/>
        </a:p>
      </dgm:t>
    </dgm:pt>
    <dgm:pt modelId="{C93EEB42-391B-4E52-81CA-1CA3BEB4D8B1}" type="parTrans" cxnId="{698A4C80-661D-4B3E-87BE-68E246335E78}">
      <dgm:prSet/>
      <dgm:spPr/>
      <dgm:t>
        <a:bodyPr/>
        <a:lstStyle/>
        <a:p>
          <a:endParaRPr lang="es-EC"/>
        </a:p>
      </dgm:t>
    </dgm:pt>
    <dgm:pt modelId="{1B8383F1-1A4E-4449-B25C-298F96E49ACD}" type="sibTrans" cxnId="{698A4C80-661D-4B3E-87BE-68E246335E78}">
      <dgm:prSet/>
      <dgm:spPr/>
      <dgm:t>
        <a:bodyPr/>
        <a:lstStyle/>
        <a:p>
          <a:endParaRPr lang="es-EC"/>
        </a:p>
      </dgm:t>
    </dgm:pt>
    <dgm:pt modelId="{47E1F2F7-E56A-4C36-956D-2742B0371ACA}">
      <dgm:prSet phldrT="[Texto]" custT="1"/>
      <dgm:spPr/>
      <dgm:t>
        <a:bodyPr/>
        <a:lstStyle/>
        <a:p>
          <a:r>
            <a:rPr lang="es-ES" sz="3200" b="1" dirty="0" smtClean="0"/>
            <a:t>Objetivos Específicos</a:t>
          </a:r>
          <a:endParaRPr lang="es-EC" sz="3200" dirty="0"/>
        </a:p>
      </dgm:t>
    </dgm:pt>
    <dgm:pt modelId="{755A311C-386D-4869-8676-32F64A15E669}" type="parTrans" cxnId="{C3BF4DDB-DD71-4DC7-B356-972AD59345AA}">
      <dgm:prSet/>
      <dgm:spPr/>
      <dgm:t>
        <a:bodyPr/>
        <a:lstStyle/>
        <a:p>
          <a:endParaRPr lang="es-EC"/>
        </a:p>
      </dgm:t>
    </dgm:pt>
    <dgm:pt modelId="{6E6D4DEC-C4EF-4C9A-A2E5-FDBF02F6B131}" type="sibTrans" cxnId="{C3BF4DDB-DD71-4DC7-B356-972AD59345AA}">
      <dgm:prSet/>
      <dgm:spPr/>
      <dgm:t>
        <a:bodyPr/>
        <a:lstStyle/>
        <a:p>
          <a:endParaRPr lang="es-EC"/>
        </a:p>
      </dgm:t>
    </dgm:pt>
    <dgm:pt modelId="{7513EEE1-124D-4843-BA53-52D3BCF0D8B5}">
      <dgm:prSet phldrT="[Texto]"/>
      <dgm:spPr/>
      <dgm:t>
        <a:bodyPr/>
        <a:lstStyle/>
        <a:p>
          <a:pPr algn="just"/>
          <a:r>
            <a:rPr lang="es-ES" dirty="0" smtClean="0"/>
            <a:t>Diseñar los indicadores de eficiencia y eficacia con los cuales de evaluarán los procesos.</a:t>
          </a:r>
          <a:endParaRPr lang="es-EC" dirty="0"/>
        </a:p>
      </dgm:t>
    </dgm:pt>
    <dgm:pt modelId="{E639E321-A974-4237-838E-65E069D7CDCF}" type="parTrans" cxnId="{15FA25F9-0142-4F2C-A92E-9E1CDD7CE3F3}">
      <dgm:prSet/>
      <dgm:spPr/>
      <dgm:t>
        <a:bodyPr/>
        <a:lstStyle/>
        <a:p>
          <a:endParaRPr lang="es-EC"/>
        </a:p>
      </dgm:t>
    </dgm:pt>
    <dgm:pt modelId="{1C118138-E1A3-456B-87E0-4FD2AED7EA40}" type="sibTrans" cxnId="{15FA25F9-0142-4F2C-A92E-9E1CDD7CE3F3}">
      <dgm:prSet/>
      <dgm:spPr/>
      <dgm:t>
        <a:bodyPr/>
        <a:lstStyle/>
        <a:p>
          <a:endParaRPr lang="es-EC"/>
        </a:p>
      </dgm:t>
    </dgm:pt>
    <dgm:pt modelId="{5F8CD720-8B50-43A9-A249-D89FFF837210}">
      <dgm:prSet phldrT="[Texto]"/>
      <dgm:spPr/>
      <dgm:t>
        <a:bodyPr/>
        <a:lstStyle/>
        <a:p>
          <a:pPr algn="just"/>
          <a:r>
            <a:rPr lang="es-ES" dirty="0" smtClean="0"/>
            <a:t>Evaluar el sistema de control interno del macro proceso de compras de la empresa Ferrero del Ecuador S.A. a fin de determinar las debilidades de los mismos.</a:t>
          </a:r>
          <a:endParaRPr lang="es-EC" dirty="0"/>
        </a:p>
      </dgm:t>
    </dgm:pt>
    <dgm:pt modelId="{D1B3A79A-9186-4F32-9D1F-51022F952393}" type="parTrans" cxnId="{55ACDBE2-4E40-4B9C-936D-204A772E021B}">
      <dgm:prSet/>
      <dgm:spPr/>
      <dgm:t>
        <a:bodyPr/>
        <a:lstStyle/>
        <a:p>
          <a:endParaRPr lang="es-EC"/>
        </a:p>
      </dgm:t>
    </dgm:pt>
    <dgm:pt modelId="{3FE8F2A1-6033-4B50-A248-17CFB35C9711}" type="sibTrans" cxnId="{55ACDBE2-4E40-4B9C-936D-204A772E021B}">
      <dgm:prSet/>
      <dgm:spPr/>
      <dgm:t>
        <a:bodyPr/>
        <a:lstStyle/>
        <a:p>
          <a:endParaRPr lang="es-EC"/>
        </a:p>
      </dgm:t>
    </dgm:pt>
    <dgm:pt modelId="{800AC78E-81C4-4707-A749-5AFBA2113EDA}">
      <dgm:prSet phldrT="[Texto]"/>
      <dgm:spPr/>
      <dgm:t>
        <a:bodyPr/>
        <a:lstStyle/>
        <a:p>
          <a:pPr algn="just"/>
          <a:r>
            <a:rPr lang="es-ES" dirty="0" smtClean="0"/>
            <a:t>Aplicar procedimientos de auditoría que permitan determinar si los procesos que se sigue en las diferentes áreas de adquisición de bienes y/o servicios son eficientes y eficaces.</a:t>
          </a:r>
          <a:endParaRPr lang="es-EC" dirty="0"/>
        </a:p>
      </dgm:t>
    </dgm:pt>
    <dgm:pt modelId="{7E656544-3BE9-440B-8DB2-E7AA796BF8DE}" type="parTrans" cxnId="{7AFA2BD5-8140-4ADF-8265-15DAE1080F69}">
      <dgm:prSet/>
      <dgm:spPr/>
      <dgm:t>
        <a:bodyPr/>
        <a:lstStyle/>
        <a:p>
          <a:endParaRPr lang="es-EC"/>
        </a:p>
      </dgm:t>
    </dgm:pt>
    <dgm:pt modelId="{B08A878F-4C52-4F7F-8A7F-F529E19E14F1}" type="sibTrans" cxnId="{7AFA2BD5-8140-4ADF-8265-15DAE1080F69}">
      <dgm:prSet/>
      <dgm:spPr/>
      <dgm:t>
        <a:bodyPr/>
        <a:lstStyle/>
        <a:p>
          <a:endParaRPr lang="es-EC"/>
        </a:p>
      </dgm:t>
    </dgm:pt>
    <dgm:pt modelId="{279009A6-E6F1-4470-84BF-1B23DE8EFC57}" type="pres">
      <dgm:prSet presAssocID="{86C94199-557E-4C8D-AF12-C096847505ED}" presName="Name0" presStyleCnt="0">
        <dgm:presLayoutVars>
          <dgm:dir/>
          <dgm:animLvl val="lvl"/>
          <dgm:resizeHandles/>
        </dgm:presLayoutVars>
      </dgm:prSet>
      <dgm:spPr/>
      <dgm:t>
        <a:bodyPr/>
        <a:lstStyle/>
        <a:p>
          <a:endParaRPr lang="es-EC"/>
        </a:p>
      </dgm:t>
    </dgm:pt>
    <dgm:pt modelId="{8226DC50-7238-4333-8E36-3EC2A8B887EC}" type="pres">
      <dgm:prSet presAssocID="{2CE6E2EE-E514-4901-80FE-119C6BE0BC95}" presName="linNode" presStyleCnt="0"/>
      <dgm:spPr/>
    </dgm:pt>
    <dgm:pt modelId="{837698E0-211E-47FA-946B-0BF93E190F81}" type="pres">
      <dgm:prSet presAssocID="{2CE6E2EE-E514-4901-80FE-119C6BE0BC95}" presName="parentShp" presStyleLbl="node1" presStyleIdx="0" presStyleCnt="2" custScaleY="51411">
        <dgm:presLayoutVars>
          <dgm:bulletEnabled val="1"/>
        </dgm:presLayoutVars>
      </dgm:prSet>
      <dgm:spPr/>
      <dgm:t>
        <a:bodyPr/>
        <a:lstStyle/>
        <a:p>
          <a:endParaRPr lang="es-EC"/>
        </a:p>
      </dgm:t>
    </dgm:pt>
    <dgm:pt modelId="{4E8144CA-1324-47E7-8B62-03871E028F88}" type="pres">
      <dgm:prSet presAssocID="{2CE6E2EE-E514-4901-80FE-119C6BE0BC95}" presName="childShp" presStyleLbl="bgAccFollowNode1" presStyleIdx="0" presStyleCnt="2" custScaleY="55485">
        <dgm:presLayoutVars>
          <dgm:bulletEnabled val="1"/>
        </dgm:presLayoutVars>
      </dgm:prSet>
      <dgm:spPr/>
      <dgm:t>
        <a:bodyPr/>
        <a:lstStyle/>
        <a:p>
          <a:endParaRPr lang="es-EC"/>
        </a:p>
      </dgm:t>
    </dgm:pt>
    <dgm:pt modelId="{BBCBD462-152F-4EF8-9F5E-E7BE329CE295}" type="pres">
      <dgm:prSet presAssocID="{FD63ED60-7F85-44BD-BDDC-8E6E8F2C3828}" presName="spacing" presStyleCnt="0"/>
      <dgm:spPr/>
    </dgm:pt>
    <dgm:pt modelId="{CD751A83-EA4C-46F4-8D5A-39DA6421E10D}" type="pres">
      <dgm:prSet presAssocID="{47E1F2F7-E56A-4C36-956D-2742B0371ACA}" presName="linNode" presStyleCnt="0"/>
      <dgm:spPr/>
    </dgm:pt>
    <dgm:pt modelId="{DB795CFE-DEBB-4B1A-8C7B-428291B7CBE5}" type="pres">
      <dgm:prSet presAssocID="{47E1F2F7-E56A-4C36-956D-2742B0371ACA}" presName="parentShp" presStyleLbl="node1" presStyleIdx="1" presStyleCnt="2" custScaleY="83152">
        <dgm:presLayoutVars>
          <dgm:bulletEnabled val="1"/>
        </dgm:presLayoutVars>
      </dgm:prSet>
      <dgm:spPr/>
      <dgm:t>
        <a:bodyPr/>
        <a:lstStyle/>
        <a:p>
          <a:endParaRPr lang="es-EC"/>
        </a:p>
      </dgm:t>
    </dgm:pt>
    <dgm:pt modelId="{FB8FF46A-A252-407D-A4EB-C222F54081F4}" type="pres">
      <dgm:prSet presAssocID="{47E1F2F7-E56A-4C36-956D-2742B0371ACA}" presName="childShp" presStyleLbl="bgAccFollowNode1" presStyleIdx="1" presStyleCnt="2" custScaleY="87570">
        <dgm:presLayoutVars>
          <dgm:bulletEnabled val="1"/>
        </dgm:presLayoutVars>
      </dgm:prSet>
      <dgm:spPr/>
      <dgm:t>
        <a:bodyPr/>
        <a:lstStyle/>
        <a:p>
          <a:endParaRPr lang="es-EC"/>
        </a:p>
      </dgm:t>
    </dgm:pt>
  </dgm:ptLst>
  <dgm:cxnLst>
    <dgm:cxn modelId="{C3BF4DDB-DD71-4DC7-B356-972AD59345AA}" srcId="{86C94199-557E-4C8D-AF12-C096847505ED}" destId="{47E1F2F7-E56A-4C36-956D-2742B0371ACA}" srcOrd="1" destOrd="0" parTransId="{755A311C-386D-4869-8676-32F64A15E669}" sibTransId="{6E6D4DEC-C4EF-4C9A-A2E5-FDBF02F6B131}"/>
    <dgm:cxn modelId="{3B86BF11-21E0-4487-9A20-1B28A49D5CD2}" type="presOf" srcId="{5F8CD720-8B50-43A9-A249-D89FFF837210}" destId="{FB8FF46A-A252-407D-A4EB-C222F54081F4}" srcOrd="0" destOrd="1" presId="urn:microsoft.com/office/officeart/2005/8/layout/vList6"/>
    <dgm:cxn modelId="{6D951E2E-3CEB-4F6D-806A-F2D611464B83}" type="presOf" srcId="{7513EEE1-124D-4843-BA53-52D3BCF0D8B5}" destId="{FB8FF46A-A252-407D-A4EB-C222F54081F4}" srcOrd="0" destOrd="0" presId="urn:microsoft.com/office/officeart/2005/8/layout/vList6"/>
    <dgm:cxn modelId="{55ACDBE2-4E40-4B9C-936D-204A772E021B}" srcId="{47E1F2F7-E56A-4C36-956D-2742B0371ACA}" destId="{5F8CD720-8B50-43A9-A249-D89FFF837210}" srcOrd="1" destOrd="0" parTransId="{D1B3A79A-9186-4F32-9D1F-51022F952393}" sibTransId="{3FE8F2A1-6033-4B50-A248-17CFB35C9711}"/>
    <dgm:cxn modelId="{6DC1B27E-9049-4497-A0C9-6A9AF515680B}" type="presOf" srcId="{800AC78E-81C4-4707-A749-5AFBA2113EDA}" destId="{FB8FF46A-A252-407D-A4EB-C222F54081F4}" srcOrd="0" destOrd="2" presId="urn:microsoft.com/office/officeart/2005/8/layout/vList6"/>
    <dgm:cxn modelId="{DB580D43-7E1E-43EE-AEE1-42D22B1EB34F}" srcId="{86C94199-557E-4C8D-AF12-C096847505ED}" destId="{2CE6E2EE-E514-4901-80FE-119C6BE0BC95}" srcOrd="0" destOrd="0" parTransId="{530E5F8A-5E6D-4F11-BDD4-6AFB60255AD7}" sibTransId="{FD63ED60-7F85-44BD-BDDC-8E6E8F2C3828}"/>
    <dgm:cxn modelId="{15FA25F9-0142-4F2C-A92E-9E1CDD7CE3F3}" srcId="{47E1F2F7-E56A-4C36-956D-2742B0371ACA}" destId="{7513EEE1-124D-4843-BA53-52D3BCF0D8B5}" srcOrd="0" destOrd="0" parTransId="{E639E321-A974-4237-838E-65E069D7CDCF}" sibTransId="{1C118138-E1A3-456B-87E0-4FD2AED7EA40}"/>
    <dgm:cxn modelId="{94A2CA8F-2FC0-4225-BA4A-4D17F5A73C75}" type="presOf" srcId="{2CE6E2EE-E514-4901-80FE-119C6BE0BC95}" destId="{837698E0-211E-47FA-946B-0BF93E190F81}" srcOrd="0" destOrd="0" presId="urn:microsoft.com/office/officeart/2005/8/layout/vList6"/>
    <dgm:cxn modelId="{7AFA2BD5-8140-4ADF-8265-15DAE1080F69}" srcId="{47E1F2F7-E56A-4C36-956D-2742B0371ACA}" destId="{800AC78E-81C4-4707-A749-5AFBA2113EDA}" srcOrd="2" destOrd="0" parTransId="{7E656544-3BE9-440B-8DB2-E7AA796BF8DE}" sibTransId="{B08A878F-4C52-4F7F-8A7F-F529E19E14F1}"/>
    <dgm:cxn modelId="{21F4EE5B-BB2D-4E71-B902-A789DBC44BB3}" type="presOf" srcId="{B83546ED-9A62-47C4-AA28-B2EEAB6088D6}" destId="{4E8144CA-1324-47E7-8B62-03871E028F88}" srcOrd="0" destOrd="0" presId="urn:microsoft.com/office/officeart/2005/8/layout/vList6"/>
    <dgm:cxn modelId="{CAD22E24-A1E8-43F2-850E-A3A2564E9F23}" type="presOf" srcId="{86C94199-557E-4C8D-AF12-C096847505ED}" destId="{279009A6-E6F1-4470-84BF-1B23DE8EFC57}" srcOrd="0" destOrd="0" presId="urn:microsoft.com/office/officeart/2005/8/layout/vList6"/>
    <dgm:cxn modelId="{698A4C80-661D-4B3E-87BE-68E246335E78}" srcId="{2CE6E2EE-E514-4901-80FE-119C6BE0BC95}" destId="{B83546ED-9A62-47C4-AA28-B2EEAB6088D6}" srcOrd="0" destOrd="0" parTransId="{C93EEB42-391B-4E52-81CA-1CA3BEB4D8B1}" sibTransId="{1B8383F1-1A4E-4449-B25C-298F96E49ACD}"/>
    <dgm:cxn modelId="{F539EF0C-C85D-453F-BA32-586B4A0FAEF4}" type="presOf" srcId="{47E1F2F7-E56A-4C36-956D-2742B0371ACA}" destId="{DB795CFE-DEBB-4B1A-8C7B-428291B7CBE5}" srcOrd="0" destOrd="0" presId="urn:microsoft.com/office/officeart/2005/8/layout/vList6"/>
    <dgm:cxn modelId="{2A5723B0-8CF5-4DE5-AED0-5FDCA6FA54BA}" type="presParOf" srcId="{279009A6-E6F1-4470-84BF-1B23DE8EFC57}" destId="{8226DC50-7238-4333-8E36-3EC2A8B887EC}" srcOrd="0" destOrd="0" presId="urn:microsoft.com/office/officeart/2005/8/layout/vList6"/>
    <dgm:cxn modelId="{615FBC38-50F5-4354-AD4F-2FCB5B95618D}" type="presParOf" srcId="{8226DC50-7238-4333-8E36-3EC2A8B887EC}" destId="{837698E0-211E-47FA-946B-0BF93E190F81}" srcOrd="0" destOrd="0" presId="urn:microsoft.com/office/officeart/2005/8/layout/vList6"/>
    <dgm:cxn modelId="{D7F176BC-E02B-48D4-AC0E-78C9CE66FC56}" type="presParOf" srcId="{8226DC50-7238-4333-8E36-3EC2A8B887EC}" destId="{4E8144CA-1324-47E7-8B62-03871E028F88}" srcOrd="1" destOrd="0" presId="urn:microsoft.com/office/officeart/2005/8/layout/vList6"/>
    <dgm:cxn modelId="{39965D3F-A929-47E6-BF29-FDD817438735}" type="presParOf" srcId="{279009A6-E6F1-4470-84BF-1B23DE8EFC57}" destId="{BBCBD462-152F-4EF8-9F5E-E7BE329CE295}" srcOrd="1" destOrd="0" presId="urn:microsoft.com/office/officeart/2005/8/layout/vList6"/>
    <dgm:cxn modelId="{6099CCA1-84E8-4B6F-9F82-6DBE42D5D80B}" type="presParOf" srcId="{279009A6-E6F1-4470-84BF-1B23DE8EFC57}" destId="{CD751A83-EA4C-46F4-8D5A-39DA6421E10D}" srcOrd="2" destOrd="0" presId="urn:microsoft.com/office/officeart/2005/8/layout/vList6"/>
    <dgm:cxn modelId="{C7BD42A4-E428-4126-AF66-710FF24B63DC}" type="presParOf" srcId="{CD751A83-EA4C-46F4-8D5A-39DA6421E10D}" destId="{DB795CFE-DEBB-4B1A-8C7B-428291B7CBE5}" srcOrd="0" destOrd="0" presId="urn:microsoft.com/office/officeart/2005/8/layout/vList6"/>
    <dgm:cxn modelId="{58E76CD6-ADAA-46B5-AEF3-7F0001079AF2}" type="presParOf" srcId="{CD751A83-EA4C-46F4-8D5A-39DA6421E10D}" destId="{FB8FF46A-A252-407D-A4EB-C222F54081F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C991F-CFCB-4D41-9315-C899E47F6EA8}" type="doc">
      <dgm:prSet loTypeId="urn:microsoft.com/office/officeart/2005/8/layout/process1" loCatId="process" qsTypeId="urn:microsoft.com/office/officeart/2005/8/quickstyle/3d1" qsCatId="3D" csTypeId="urn:microsoft.com/office/officeart/2005/8/colors/accent1_2" csCatId="accent1" phldr="1"/>
      <dgm:spPr/>
    </dgm:pt>
    <dgm:pt modelId="{C2939B20-13AF-4DE1-BB29-9E275612BFE7}">
      <dgm:prSet phldrT="[Texto]"/>
      <dgm:spPr/>
      <dgm:t>
        <a:bodyPr/>
        <a:lstStyle/>
        <a:p>
          <a:r>
            <a:rPr lang="es-ES" dirty="0" smtClean="0"/>
            <a:t>Alba</a:t>
          </a:r>
          <a:endParaRPr lang="es-ES" dirty="0"/>
        </a:p>
      </dgm:t>
    </dgm:pt>
    <dgm:pt modelId="{A76E702D-15B2-4989-A1C0-8A68533070D0}" type="parTrans" cxnId="{A2E4B5F4-7C65-498C-AF21-4F71A567E29C}">
      <dgm:prSet/>
      <dgm:spPr/>
      <dgm:t>
        <a:bodyPr/>
        <a:lstStyle/>
        <a:p>
          <a:endParaRPr lang="es-ES"/>
        </a:p>
      </dgm:t>
    </dgm:pt>
    <dgm:pt modelId="{DB5F6C29-CC0A-4F3E-9F3F-FABA71F1B625}" type="sibTrans" cxnId="{A2E4B5F4-7C65-498C-AF21-4F71A567E29C}">
      <dgm:prSet/>
      <dgm:spPr/>
      <dgm:t>
        <a:bodyPr/>
        <a:lstStyle/>
        <a:p>
          <a:endParaRPr lang="es-ES"/>
        </a:p>
      </dgm:t>
    </dgm:pt>
    <dgm:pt modelId="{2DDAF687-D3EF-4478-98FD-4F269B8F7B59}">
      <dgm:prSet phldrT="[Texto]"/>
      <dgm:spPr/>
      <dgm:t>
        <a:bodyPr/>
        <a:lstStyle/>
        <a:p>
          <a:r>
            <a:rPr lang="es-ES" dirty="0" smtClean="0"/>
            <a:t>Segunda Guerra Mundial</a:t>
          </a:r>
          <a:endParaRPr lang="es-ES" dirty="0"/>
        </a:p>
      </dgm:t>
    </dgm:pt>
    <dgm:pt modelId="{803E60D1-4FA6-4E40-975A-BCCE844C38F5}" type="parTrans" cxnId="{51651B8F-9976-4C42-8AE8-6F0B38F31602}">
      <dgm:prSet/>
      <dgm:spPr/>
      <dgm:t>
        <a:bodyPr/>
        <a:lstStyle/>
        <a:p>
          <a:endParaRPr lang="es-ES"/>
        </a:p>
      </dgm:t>
    </dgm:pt>
    <dgm:pt modelId="{37F5E6E4-50F9-418F-A0C3-7990A87F334A}" type="sibTrans" cxnId="{51651B8F-9976-4C42-8AE8-6F0B38F31602}">
      <dgm:prSet/>
      <dgm:spPr/>
      <dgm:t>
        <a:bodyPr/>
        <a:lstStyle/>
        <a:p>
          <a:endParaRPr lang="es-ES"/>
        </a:p>
      </dgm:t>
    </dgm:pt>
    <dgm:pt modelId="{C3C962A6-0921-409E-8B27-56C6F56A48EA}">
      <dgm:prSet phldrT="[Texto]"/>
      <dgm:spPr/>
      <dgm:t>
        <a:bodyPr/>
        <a:lstStyle/>
        <a:p>
          <a:r>
            <a:rPr lang="es-ES" dirty="0" smtClean="0"/>
            <a:t>Pasta Gianduja</a:t>
          </a:r>
          <a:endParaRPr lang="es-ES" dirty="0"/>
        </a:p>
      </dgm:t>
    </dgm:pt>
    <dgm:pt modelId="{692F8B87-E01C-415F-9514-111A32CF0C2F}" type="parTrans" cxnId="{4BCBAC8D-96B4-4414-B0F3-1DDE7B10AB80}">
      <dgm:prSet/>
      <dgm:spPr/>
      <dgm:t>
        <a:bodyPr/>
        <a:lstStyle/>
        <a:p>
          <a:endParaRPr lang="es-ES"/>
        </a:p>
      </dgm:t>
    </dgm:pt>
    <dgm:pt modelId="{443D3968-9B3C-437F-808D-1DD643482854}" type="sibTrans" cxnId="{4BCBAC8D-96B4-4414-B0F3-1DDE7B10AB80}">
      <dgm:prSet/>
      <dgm:spPr/>
      <dgm:t>
        <a:bodyPr/>
        <a:lstStyle/>
        <a:p>
          <a:endParaRPr lang="es-ES"/>
        </a:p>
      </dgm:t>
    </dgm:pt>
    <dgm:pt modelId="{3FD001FB-ACE9-4875-8591-03005E7C3767}" type="pres">
      <dgm:prSet presAssocID="{38BC991F-CFCB-4D41-9315-C899E47F6EA8}" presName="Name0" presStyleCnt="0">
        <dgm:presLayoutVars>
          <dgm:dir/>
          <dgm:resizeHandles val="exact"/>
        </dgm:presLayoutVars>
      </dgm:prSet>
      <dgm:spPr/>
    </dgm:pt>
    <dgm:pt modelId="{30186523-1210-479C-BF89-B87A27455567}" type="pres">
      <dgm:prSet presAssocID="{C2939B20-13AF-4DE1-BB29-9E275612BFE7}" presName="node" presStyleLbl="node1" presStyleIdx="0" presStyleCnt="3">
        <dgm:presLayoutVars>
          <dgm:bulletEnabled val="1"/>
        </dgm:presLayoutVars>
      </dgm:prSet>
      <dgm:spPr/>
      <dgm:t>
        <a:bodyPr/>
        <a:lstStyle/>
        <a:p>
          <a:endParaRPr lang="es-ES"/>
        </a:p>
      </dgm:t>
    </dgm:pt>
    <dgm:pt modelId="{C8E70F8E-1E5F-4B9A-96B2-807DF8ADA0D2}" type="pres">
      <dgm:prSet presAssocID="{DB5F6C29-CC0A-4F3E-9F3F-FABA71F1B625}" presName="sibTrans" presStyleLbl="sibTrans2D1" presStyleIdx="0" presStyleCnt="2"/>
      <dgm:spPr/>
      <dgm:t>
        <a:bodyPr/>
        <a:lstStyle/>
        <a:p>
          <a:endParaRPr lang="es-ES"/>
        </a:p>
      </dgm:t>
    </dgm:pt>
    <dgm:pt modelId="{15D47853-5555-46AB-90C0-ED80F0C6866D}" type="pres">
      <dgm:prSet presAssocID="{DB5F6C29-CC0A-4F3E-9F3F-FABA71F1B625}" presName="connectorText" presStyleLbl="sibTrans2D1" presStyleIdx="0" presStyleCnt="2"/>
      <dgm:spPr/>
      <dgm:t>
        <a:bodyPr/>
        <a:lstStyle/>
        <a:p>
          <a:endParaRPr lang="es-ES"/>
        </a:p>
      </dgm:t>
    </dgm:pt>
    <dgm:pt modelId="{8E424ECF-4B6D-40C6-B1C4-4400D83B6888}" type="pres">
      <dgm:prSet presAssocID="{2DDAF687-D3EF-4478-98FD-4F269B8F7B59}" presName="node" presStyleLbl="node1" presStyleIdx="1" presStyleCnt="3">
        <dgm:presLayoutVars>
          <dgm:bulletEnabled val="1"/>
        </dgm:presLayoutVars>
      </dgm:prSet>
      <dgm:spPr/>
      <dgm:t>
        <a:bodyPr/>
        <a:lstStyle/>
        <a:p>
          <a:endParaRPr lang="es-ES"/>
        </a:p>
      </dgm:t>
    </dgm:pt>
    <dgm:pt modelId="{1C3E5246-C940-4797-972B-D86CA4AA9A0F}" type="pres">
      <dgm:prSet presAssocID="{37F5E6E4-50F9-418F-A0C3-7990A87F334A}" presName="sibTrans" presStyleLbl="sibTrans2D1" presStyleIdx="1" presStyleCnt="2"/>
      <dgm:spPr/>
      <dgm:t>
        <a:bodyPr/>
        <a:lstStyle/>
        <a:p>
          <a:endParaRPr lang="es-ES"/>
        </a:p>
      </dgm:t>
    </dgm:pt>
    <dgm:pt modelId="{F49F0814-34EF-4D32-80BF-B2D047A729B0}" type="pres">
      <dgm:prSet presAssocID="{37F5E6E4-50F9-418F-A0C3-7990A87F334A}" presName="connectorText" presStyleLbl="sibTrans2D1" presStyleIdx="1" presStyleCnt="2"/>
      <dgm:spPr/>
      <dgm:t>
        <a:bodyPr/>
        <a:lstStyle/>
        <a:p>
          <a:endParaRPr lang="es-ES"/>
        </a:p>
      </dgm:t>
    </dgm:pt>
    <dgm:pt modelId="{FDC537BE-0DD7-46AE-9691-55399BAC0D24}" type="pres">
      <dgm:prSet presAssocID="{C3C962A6-0921-409E-8B27-56C6F56A48EA}" presName="node" presStyleLbl="node1" presStyleIdx="2" presStyleCnt="3">
        <dgm:presLayoutVars>
          <dgm:bulletEnabled val="1"/>
        </dgm:presLayoutVars>
      </dgm:prSet>
      <dgm:spPr/>
      <dgm:t>
        <a:bodyPr/>
        <a:lstStyle/>
        <a:p>
          <a:endParaRPr lang="es-ES"/>
        </a:p>
      </dgm:t>
    </dgm:pt>
  </dgm:ptLst>
  <dgm:cxnLst>
    <dgm:cxn modelId="{A6ADFC44-03FD-4DC0-9254-57BCC25DAD77}" type="presOf" srcId="{38BC991F-CFCB-4D41-9315-C899E47F6EA8}" destId="{3FD001FB-ACE9-4875-8591-03005E7C3767}" srcOrd="0" destOrd="0" presId="urn:microsoft.com/office/officeart/2005/8/layout/process1"/>
    <dgm:cxn modelId="{8ED4017A-FE52-4180-A09D-D7257EF203F6}" type="presOf" srcId="{DB5F6C29-CC0A-4F3E-9F3F-FABA71F1B625}" destId="{15D47853-5555-46AB-90C0-ED80F0C6866D}" srcOrd="1" destOrd="0" presId="urn:microsoft.com/office/officeart/2005/8/layout/process1"/>
    <dgm:cxn modelId="{4BCBAC8D-96B4-4414-B0F3-1DDE7B10AB80}" srcId="{38BC991F-CFCB-4D41-9315-C899E47F6EA8}" destId="{C3C962A6-0921-409E-8B27-56C6F56A48EA}" srcOrd="2" destOrd="0" parTransId="{692F8B87-E01C-415F-9514-111A32CF0C2F}" sibTransId="{443D3968-9B3C-437F-808D-1DD643482854}"/>
    <dgm:cxn modelId="{A2E4B5F4-7C65-498C-AF21-4F71A567E29C}" srcId="{38BC991F-CFCB-4D41-9315-C899E47F6EA8}" destId="{C2939B20-13AF-4DE1-BB29-9E275612BFE7}" srcOrd="0" destOrd="0" parTransId="{A76E702D-15B2-4989-A1C0-8A68533070D0}" sibTransId="{DB5F6C29-CC0A-4F3E-9F3F-FABA71F1B625}"/>
    <dgm:cxn modelId="{CCC1698A-C3C5-4533-93CB-0B78C46CA43F}" type="presOf" srcId="{C2939B20-13AF-4DE1-BB29-9E275612BFE7}" destId="{30186523-1210-479C-BF89-B87A27455567}" srcOrd="0" destOrd="0" presId="urn:microsoft.com/office/officeart/2005/8/layout/process1"/>
    <dgm:cxn modelId="{51651B8F-9976-4C42-8AE8-6F0B38F31602}" srcId="{38BC991F-CFCB-4D41-9315-C899E47F6EA8}" destId="{2DDAF687-D3EF-4478-98FD-4F269B8F7B59}" srcOrd="1" destOrd="0" parTransId="{803E60D1-4FA6-4E40-975A-BCCE844C38F5}" sibTransId="{37F5E6E4-50F9-418F-A0C3-7990A87F334A}"/>
    <dgm:cxn modelId="{4B413276-ED28-4E6F-A4A5-82F4FA1769D0}" type="presOf" srcId="{37F5E6E4-50F9-418F-A0C3-7990A87F334A}" destId="{1C3E5246-C940-4797-972B-D86CA4AA9A0F}" srcOrd="0" destOrd="0" presId="urn:microsoft.com/office/officeart/2005/8/layout/process1"/>
    <dgm:cxn modelId="{DFD690D2-533C-4D8D-9227-4B68375165C3}" type="presOf" srcId="{C3C962A6-0921-409E-8B27-56C6F56A48EA}" destId="{FDC537BE-0DD7-46AE-9691-55399BAC0D24}" srcOrd="0" destOrd="0" presId="urn:microsoft.com/office/officeart/2005/8/layout/process1"/>
    <dgm:cxn modelId="{F75B3EAD-9381-4C85-AD68-FF5251838EFF}" type="presOf" srcId="{DB5F6C29-CC0A-4F3E-9F3F-FABA71F1B625}" destId="{C8E70F8E-1E5F-4B9A-96B2-807DF8ADA0D2}" srcOrd="0" destOrd="0" presId="urn:microsoft.com/office/officeart/2005/8/layout/process1"/>
    <dgm:cxn modelId="{231D5F02-8B6F-4154-800E-170CFF216354}" type="presOf" srcId="{2DDAF687-D3EF-4478-98FD-4F269B8F7B59}" destId="{8E424ECF-4B6D-40C6-B1C4-4400D83B6888}" srcOrd="0" destOrd="0" presId="urn:microsoft.com/office/officeart/2005/8/layout/process1"/>
    <dgm:cxn modelId="{C9216ADD-416F-4B01-B370-835AB865BB97}" type="presOf" srcId="{37F5E6E4-50F9-418F-A0C3-7990A87F334A}" destId="{F49F0814-34EF-4D32-80BF-B2D047A729B0}" srcOrd="1" destOrd="0" presId="urn:microsoft.com/office/officeart/2005/8/layout/process1"/>
    <dgm:cxn modelId="{5176541B-BBEF-4D6E-A6DA-93FDE7D37FDF}" type="presParOf" srcId="{3FD001FB-ACE9-4875-8591-03005E7C3767}" destId="{30186523-1210-479C-BF89-B87A27455567}" srcOrd="0" destOrd="0" presId="urn:microsoft.com/office/officeart/2005/8/layout/process1"/>
    <dgm:cxn modelId="{B4D72A05-0769-4A36-BEAF-414214571F30}" type="presParOf" srcId="{3FD001FB-ACE9-4875-8591-03005E7C3767}" destId="{C8E70F8E-1E5F-4B9A-96B2-807DF8ADA0D2}" srcOrd="1" destOrd="0" presId="urn:microsoft.com/office/officeart/2005/8/layout/process1"/>
    <dgm:cxn modelId="{81141D03-543A-436C-AC41-E9457CEAD786}" type="presParOf" srcId="{C8E70F8E-1E5F-4B9A-96B2-807DF8ADA0D2}" destId="{15D47853-5555-46AB-90C0-ED80F0C6866D}" srcOrd="0" destOrd="0" presId="urn:microsoft.com/office/officeart/2005/8/layout/process1"/>
    <dgm:cxn modelId="{46E1B759-40EE-4BEF-B2BA-5B1807CBD9B4}" type="presParOf" srcId="{3FD001FB-ACE9-4875-8591-03005E7C3767}" destId="{8E424ECF-4B6D-40C6-B1C4-4400D83B6888}" srcOrd="2" destOrd="0" presId="urn:microsoft.com/office/officeart/2005/8/layout/process1"/>
    <dgm:cxn modelId="{061F6276-F27A-4638-A66D-41A0EC5123EF}" type="presParOf" srcId="{3FD001FB-ACE9-4875-8591-03005E7C3767}" destId="{1C3E5246-C940-4797-972B-D86CA4AA9A0F}" srcOrd="3" destOrd="0" presId="urn:microsoft.com/office/officeart/2005/8/layout/process1"/>
    <dgm:cxn modelId="{CF861969-7DE0-4CF3-A22A-5B8D9B5ED8E0}" type="presParOf" srcId="{1C3E5246-C940-4797-972B-D86CA4AA9A0F}" destId="{F49F0814-34EF-4D32-80BF-B2D047A729B0}" srcOrd="0" destOrd="0" presId="urn:microsoft.com/office/officeart/2005/8/layout/process1"/>
    <dgm:cxn modelId="{EADE169A-3D8F-4F0A-8C6B-0CB273CCA03B}" type="presParOf" srcId="{3FD001FB-ACE9-4875-8591-03005E7C3767}" destId="{FDC537BE-0DD7-46AE-9691-55399BAC0D2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2D85D2-2A28-4EEC-B511-E8B12723C0F6}"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s-ES"/>
        </a:p>
      </dgm:t>
    </dgm:pt>
    <dgm:pt modelId="{BF5BDC91-0E53-425D-81D0-84FC010A7E15}">
      <dgm:prSet phldrT="[Texto]"/>
      <dgm:spPr/>
      <dgm:t>
        <a:bodyPr/>
        <a:lstStyle/>
        <a:p>
          <a:r>
            <a:rPr lang="es-ES" dirty="0" smtClean="0"/>
            <a:t>1960 Tic Tac</a:t>
          </a:r>
          <a:endParaRPr lang="es-ES" dirty="0"/>
        </a:p>
      </dgm:t>
    </dgm:pt>
    <dgm:pt modelId="{EA3BA1C9-777F-437C-BA7C-0A249E236626}" type="parTrans" cxnId="{0FAF5A5A-BA5E-4F08-90BB-3B6CED8ECACF}">
      <dgm:prSet/>
      <dgm:spPr/>
      <dgm:t>
        <a:bodyPr/>
        <a:lstStyle/>
        <a:p>
          <a:endParaRPr lang="es-ES"/>
        </a:p>
      </dgm:t>
    </dgm:pt>
    <dgm:pt modelId="{12E0C0CB-BA1D-4725-8FDA-7955B1D7923D}" type="sibTrans" cxnId="{0FAF5A5A-BA5E-4F08-90BB-3B6CED8ECACF}">
      <dgm:prSet/>
      <dgm:spPr/>
      <dgm:t>
        <a:bodyPr/>
        <a:lstStyle/>
        <a:p>
          <a:endParaRPr lang="es-ES"/>
        </a:p>
      </dgm:t>
    </dgm:pt>
    <dgm:pt modelId="{935CA833-AA9A-4623-9705-A5575B04DBE6}">
      <dgm:prSet phldrT="[Texto]"/>
      <dgm:spPr/>
      <dgm:t>
        <a:bodyPr/>
        <a:lstStyle/>
        <a:p>
          <a:r>
            <a:rPr lang="es-ES" dirty="0" smtClean="0"/>
            <a:t>1964 </a:t>
          </a:r>
          <a:r>
            <a:rPr lang="es-ES" dirty="0" err="1" smtClean="0"/>
            <a:t>Nutella</a:t>
          </a:r>
          <a:endParaRPr lang="es-ES" dirty="0"/>
        </a:p>
      </dgm:t>
    </dgm:pt>
    <dgm:pt modelId="{0D8CBF8B-D544-4BA8-AE67-EBBC528DB1BF}" type="parTrans" cxnId="{4094EA55-4FE1-4D5C-8538-877D1F0AA1D8}">
      <dgm:prSet/>
      <dgm:spPr/>
      <dgm:t>
        <a:bodyPr/>
        <a:lstStyle/>
        <a:p>
          <a:endParaRPr lang="es-ES"/>
        </a:p>
      </dgm:t>
    </dgm:pt>
    <dgm:pt modelId="{B4305C58-5EBA-4AA8-9E40-7A1F8C4B6FC9}" type="sibTrans" cxnId="{4094EA55-4FE1-4D5C-8538-877D1F0AA1D8}">
      <dgm:prSet/>
      <dgm:spPr/>
      <dgm:t>
        <a:bodyPr/>
        <a:lstStyle/>
        <a:p>
          <a:endParaRPr lang="es-ES"/>
        </a:p>
      </dgm:t>
    </dgm:pt>
    <dgm:pt modelId="{C4057C67-0B6A-4AAB-A18C-F286FBB162BB}">
      <dgm:prSet phldrT="[Texto]"/>
      <dgm:spPr/>
      <dgm:t>
        <a:bodyPr/>
        <a:lstStyle/>
        <a:p>
          <a:r>
            <a:rPr lang="es-ES" dirty="0" smtClean="0"/>
            <a:t>1974 Kínder Sorpresa </a:t>
          </a:r>
          <a:endParaRPr lang="es-ES" dirty="0"/>
        </a:p>
      </dgm:t>
    </dgm:pt>
    <dgm:pt modelId="{41E4D2C6-AF8C-40DC-93A1-7DDFA7C1AF6C}" type="parTrans" cxnId="{91A33E22-889B-403D-85FC-75CB6EF9442E}">
      <dgm:prSet/>
      <dgm:spPr/>
      <dgm:t>
        <a:bodyPr/>
        <a:lstStyle/>
        <a:p>
          <a:endParaRPr lang="es-ES"/>
        </a:p>
      </dgm:t>
    </dgm:pt>
    <dgm:pt modelId="{4086E31B-A9CA-4857-8A3F-B520EE987E18}" type="sibTrans" cxnId="{91A33E22-889B-403D-85FC-75CB6EF9442E}">
      <dgm:prSet/>
      <dgm:spPr/>
      <dgm:t>
        <a:bodyPr/>
        <a:lstStyle/>
        <a:p>
          <a:endParaRPr lang="es-ES"/>
        </a:p>
      </dgm:t>
    </dgm:pt>
    <dgm:pt modelId="{BB0D5C35-8BDF-42F2-9C9B-2EDC309FAC59}">
      <dgm:prSet phldrT="[Texto]"/>
      <dgm:spPr/>
      <dgm:t>
        <a:bodyPr/>
        <a:lstStyle/>
        <a:p>
          <a:r>
            <a:rPr lang="es-ES" dirty="0" smtClean="0"/>
            <a:t>1982 Ferrero Rocher</a:t>
          </a:r>
          <a:endParaRPr lang="es-ES" dirty="0"/>
        </a:p>
      </dgm:t>
    </dgm:pt>
    <dgm:pt modelId="{7AEB1506-C7E9-440E-B308-914389CF8DA4}" type="parTrans" cxnId="{4B9F8C91-52DD-4353-8E2F-61A0F7115508}">
      <dgm:prSet/>
      <dgm:spPr/>
      <dgm:t>
        <a:bodyPr/>
        <a:lstStyle/>
        <a:p>
          <a:endParaRPr lang="es-ES"/>
        </a:p>
      </dgm:t>
    </dgm:pt>
    <dgm:pt modelId="{9C15B4EA-8473-41ED-90E1-C6D6A4208319}" type="sibTrans" cxnId="{4B9F8C91-52DD-4353-8E2F-61A0F7115508}">
      <dgm:prSet/>
      <dgm:spPr/>
      <dgm:t>
        <a:bodyPr/>
        <a:lstStyle/>
        <a:p>
          <a:endParaRPr lang="es-ES"/>
        </a:p>
      </dgm:t>
    </dgm:pt>
    <dgm:pt modelId="{7AD132F9-2729-438F-82CC-55737FD52DF2}" type="pres">
      <dgm:prSet presAssocID="{F92D85D2-2A28-4EEC-B511-E8B12723C0F6}" presName="linear" presStyleCnt="0">
        <dgm:presLayoutVars>
          <dgm:dir/>
          <dgm:animLvl val="lvl"/>
          <dgm:resizeHandles val="exact"/>
        </dgm:presLayoutVars>
      </dgm:prSet>
      <dgm:spPr/>
      <dgm:t>
        <a:bodyPr/>
        <a:lstStyle/>
        <a:p>
          <a:endParaRPr lang="es-ES"/>
        </a:p>
      </dgm:t>
    </dgm:pt>
    <dgm:pt modelId="{1F87B90A-CBEF-441C-AC1F-D574FB3DC831}" type="pres">
      <dgm:prSet presAssocID="{BF5BDC91-0E53-425D-81D0-84FC010A7E15}" presName="parentLin" presStyleCnt="0"/>
      <dgm:spPr/>
      <dgm:t>
        <a:bodyPr/>
        <a:lstStyle/>
        <a:p>
          <a:endParaRPr lang="es-EC"/>
        </a:p>
      </dgm:t>
    </dgm:pt>
    <dgm:pt modelId="{51F5E2D0-9943-43C9-9293-6DF64A5017A3}" type="pres">
      <dgm:prSet presAssocID="{BF5BDC91-0E53-425D-81D0-84FC010A7E15}" presName="parentLeftMargin" presStyleLbl="node1" presStyleIdx="0" presStyleCnt="4"/>
      <dgm:spPr/>
      <dgm:t>
        <a:bodyPr/>
        <a:lstStyle/>
        <a:p>
          <a:endParaRPr lang="es-ES"/>
        </a:p>
      </dgm:t>
    </dgm:pt>
    <dgm:pt modelId="{91D8F1D5-FDD6-4439-87E8-FF0D047E6A8F}" type="pres">
      <dgm:prSet presAssocID="{BF5BDC91-0E53-425D-81D0-84FC010A7E15}" presName="parentText" presStyleLbl="node1" presStyleIdx="0" presStyleCnt="4">
        <dgm:presLayoutVars>
          <dgm:chMax val="0"/>
          <dgm:bulletEnabled val="1"/>
        </dgm:presLayoutVars>
      </dgm:prSet>
      <dgm:spPr/>
      <dgm:t>
        <a:bodyPr/>
        <a:lstStyle/>
        <a:p>
          <a:endParaRPr lang="es-ES"/>
        </a:p>
      </dgm:t>
    </dgm:pt>
    <dgm:pt modelId="{CCC20F93-BECB-4E46-8D0C-DF6FCE486590}" type="pres">
      <dgm:prSet presAssocID="{BF5BDC91-0E53-425D-81D0-84FC010A7E15}" presName="negativeSpace" presStyleCnt="0"/>
      <dgm:spPr/>
      <dgm:t>
        <a:bodyPr/>
        <a:lstStyle/>
        <a:p>
          <a:endParaRPr lang="es-EC"/>
        </a:p>
      </dgm:t>
    </dgm:pt>
    <dgm:pt modelId="{A9CCBCC2-0C5B-4872-968C-DBED5D4CBE63}" type="pres">
      <dgm:prSet presAssocID="{BF5BDC91-0E53-425D-81D0-84FC010A7E15}" presName="childText" presStyleLbl="conFgAcc1" presStyleIdx="0" presStyleCnt="4">
        <dgm:presLayoutVars>
          <dgm:bulletEnabled val="1"/>
        </dgm:presLayoutVars>
      </dgm:prSet>
      <dgm:spPr/>
      <dgm:t>
        <a:bodyPr/>
        <a:lstStyle/>
        <a:p>
          <a:endParaRPr lang="es-EC"/>
        </a:p>
      </dgm:t>
    </dgm:pt>
    <dgm:pt modelId="{612D9F44-2693-42A0-AF44-B1FA50BD36DC}" type="pres">
      <dgm:prSet presAssocID="{12E0C0CB-BA1D-4725-8FDA-7955B1D7923D}" presName="spaceBetweenRectangles" presStyleCnt="0"/>
      <dgm:spPr/>
      <dgm:t>
        <a:bodyPr/>
        <a:lstStyle/>
        <a:p>
          <a:endParaRPr lang="es-EC"/>
        </a:p>
      </dgm:t>
    </dgm:pt>
    <dgm:pt modelId="{D985E691-F602-44E2-8543-0E83B91842F0}" type="pres">
      <dgm:prSet presAssocID="{935CA833-AA9A-4623-9705-A5575B04DBE6}" presName="parentLin" presStyleCnt="0"/>
      <dgm:spPr/>
      <dgm:t>
        <a:bodyPr/>
        <a:lstStyle/>
        <a:p>
          <a:endParaRPr lang="es-EC"/>
        </a:p>
      </dgm:t>
    </dgm:pt>
    <dgm:pt modelId="{DCD94F5B-F08F-4C70-A17D-825855FF9513}" type="pres">
      <dgm:prSet presAssocID="{935CA833-AA9A-4623-9705-A5575B04DBE6}" presName="parentLeftMargin" presStyleLbl="node1" presStyleIdx="0" presStyleCnt="4"/>
      <dgm:spPr/>
      <dgm:t>
        <a:bodyPr/>
        <a:lstStyle/>
        <a:p>
          <a:endParaRPr lang="es-ES"/>
        </a:p>
      </dgm:t>
    </dgm:pt>
    <dgm:pt modelId="{3D9A9EF3-2EDC-4888-B254-C43BEB11AF5D}" type="pres">
      <dgm:prSet presAssocID="{935CA833-AA9A-4623-9705-A5575B04DBE6}" presName="parentText" presStyleLbl="node1" presStyleIdx="1" presStyleCnt="4">
        <dgm:presLayoutVars>
          <dgm:chMax val="0"/>
          <dgm:bulletEnabled val="1"/>
        </dgm:presLayoutVars>
      </dgm:prSet>
      <dgm:spPr/>
      <dgm:t>
        <a:bodyPr/>
        <a:lstStyle/>
        <a:p>
          <a:endParaRPr lang="es-ES"/>
        </a:p>
      </dgm:t>
    </dgm:pt>
    <dgm:pt modelId="{6C53B68A-5DF7-4538-B66F-30A7F3799D7C}" type="pres">
      <dgm:prSet presAssocID="{935CA833-AA9A-4623-9705-A5575B04DBE6}" presName="negativeSpace" presStyleCnt="0"/>
      <dgm:spPr/>
      <dgm:t>
        <a:bodyPr/>
        <a:lstStyle/>
        <a:p>
          <a:endParaRPr lang="es-EC"/>
        </a:p>
      </dgm:t>
    </dgm:pt>
    <dgm:pt modelId="{2D1E4DB3-BAE2-4949-9C4D-D55F06DDF3B2}" type="pres">
      <dgm:prSet presAssocID="{935CA833-AA9A-4623-9705-A5575B04DBE6}" presName="childText" presStyleLbl="conFgAcc1" presStyleIdx="1" presStyleCnt="4">
        <dgm:presLayoutVars>
          <dgm:bulletEnabled val="1"/>
        </dgm:presLayoutVars>
      </dgm:prSet>
      <dgm:spPr/>
      <dgm:t>
        <a:bodyPr/>
        <a:lstStyle/>
        <a:p>
          <a:endParaRPr lang="es-EC"/>
        </a:p>
      </dgm:t>
    </dgm:pt>
    <dgm:pt modelId="{FBAA6C15-FA0A-4711-81B0-91C2C07F9F15}" type="pres">
      <dgm:prSet presAssocID="{B4305C58-5EBA-4AA8-9E40-7A1F8C4B6FC9}" presName="spaceBetweenRectangles" presStyleCnt="0"/>
      <dgm:spPr/>
      <dgm:t>
        <a:bodyPr/>
        <a:lstStyle/>
        <a:p>
          <a:endParaRPr lang="es-EC"/>
        </a:p>
      </dgm:t>
    </dgm:pt>
    <dgm:pt modelId="{01726539-6539-41F0-822B-9F9FDC69BA24}" type="pres">
      <dgm:prSet presAssocID="{C4057C67-0B6A-4AAB-A18C-F286FBB162BB}" presName="parentLin" presStyleCnt="0"/>
      <dgm:spPr/>
      <dgm:t>
        <a:bodyPr/>
        <a:lstStyle/>
        <a:p>
          <a:endParaRPr lang="es-EC"/>
        </a:p>
      </dgm:t>
    </dgm:pt>
    <dgm:pt modelId="{8DB793BB-C756-4058-A697-316ABA89CDFA}" type="pres">
      <dgm:prSet presAssocID="{C4057C67-0B6A-4AAB-A18C-F286FBB162BB}" presName="parentLeftMargin" presStyleLbl="node1" presStyleIdx="1" presStyleCnt="4"/>
      <dgm:spPr/>
      <dgm:t>
        <a:bodyPr/>
        <a:lstStyle/>
        <a:p>
          <a:endParaRPr lang="es-ES"/>
        </a:p>
      </dgm:t>
    </dgm:pt>
    <dgm:pt modelId="{23AAE48D-F372-447E-B3EF-36AA439F0F36}" type="pres">
      <dgm:prSet presAssocID="{C4057C67-0B6A-4AAB-A18C-F286FBB162BB}" presName="parentText" presStyleLbl="node1" presStyleIdx="2" presStyleCnt="4">
        <dgm:presLayoutVars>
          <dgm:chMax val="0"/>
          <dgm:bulletEnabled val="1"/>
        </dgm:presLayoutVars>
      </dgm:prSet>
      <dgm:spPr/>
      <dgm:t>
        <a:bodyPr/>
        <a:lstStyle/>
        <a:p>
          <a:endParaRPr lang="es-ES"/>
        </a:p>
      </dgm:t>
    </dgm:pt>
    <dgm:pt modelId="{175856B2-4168-4AA2-ABFE-56A9A3B1F5C1}" type="pres">
      <dgm:prSet presAssocID="{C4057C67-0B6A-4AAB-A18C-F286FBB162BB}" presName="negativeSpace" presStyleCnt="0"/>
      <dgm:spPr/>
      <dgm:t>
        <a:bodyPr/>
        <a:lstStyle/>
        <a:p>
          <a:endParaRPr lang="es-EC"/>
        </a:p>
      </dgm:t>
    </dgm:pt>
    <dgm:pt modelId="{F5CB5C4B-06BA-48C2-BD71-0667A7661AB9}" type="pres">
      <dgm:prSet presAssocID="{C4057C67-0B6A-4AAB-A18C-F286FBB162BB}" presName="childText" presStyleLbl="conFgAcc1" presStyleIdx="2" presStyleCnt="4">
        <dgm:presLayoutVars>
          <dgm:bulletEnabled val="1"/>
        </dgm:presLayoutVars>
      </dgm:prSet>
      <dgm:spPr/>
      <dgm:t>
        <a:bodyPr/>
        <a:lstStyle/>
        <a:p>
          <a:endParaRPr lang="es-EC"/>
        </a:p>
      </dgm:t>
    </dgm:pt>
    <dgm:pt modelId="{51CD10A8-B0E5-4B81-AB15-03350D19BFCF}" type="pres">
      <dgm:prSet presAssocID="{4086E31B-A9CA-4857-8A3F-B520EE987E18}" presName="spaceBetweenRectangles" presStyleCnt="0"/>
      <dgm:spPr/>
      <dgm:t>
        <a:bodyPr/>
        <a:lstStyle/>
        <a:p>
          <a:endParaRPr lang="es-EC"/>
        </a:p>
      </dgm:t>
    </dgm:pt>
    <dgm:pt modelId="{231949AB-E910-400E-860C-2020B7EEF44A}" type="pres">
      <dgm:prSet presAssocID="{BB0D5C35-8BDF-42F2-9C9B-2EDC309FAC59}" presName="parentLin" presStyleCnt="0"/>
      <dgm:spPr/>
      <dgm:t>
        <a:bodyPr/>
        <a:lstStyle/>
        <a:p>
          <a:endParaRPr lang="es-EC"/>
        </a:p>
      </dgm:t>
    </dgm:pt>
    <dgm:pt modelId="{6F6A23D3-C7D6-4FCB-94E2-1DEF042AD9C2}" type="pres">
      <dgm:prSet presAssocID="{BB0D5C35-8BDF-42F2-9C9B-2EDC309FAC59}" presName="parentLeftMargin" presStyleLbl="node1" presStyleIdx="2" presStyleCnt="4"/>
      <dgm:spPr/>
      <dgm:t>
        <a:bodyPr/>
        <a:lstStyle/>
        <a:p>
          <a:endParaRPr lang="es-ES"/>
        </a:p>
      </dgm:t>
    </dgm:pt>
    <dgm:pt modelId="{6EC0F846-1058-420D-8916-E63B31CA9F80}" type="pres">
      <dgm:prSet presAssocID="{BB0D5C35-8BDF-42F2-9C9B-2EDC309FAC59}" presName="parentText" presStyleLbl="node1" presStyleIdx="3" presStyleCnt="4">
        <dgm:presLayoutVars>
          <dgm:chMax val="0"/>
          <dgm:bulletEnabled val="1"/>
        </dgm:presLayoutVars>
      </dgm:prSet>
      <dgm:spPr/>
      <dgm:t>
        <a:bodyPr/>
        <a:lstStyle/>
        <a:p>
          <a:endParaRPr lang="es-ES"/>
        </a:p>
      </dgm:t>
    </dgm:pt>
    <dgm:pt modelId="{33B815FA-4ECF-4F24-B1AD-D9DD59EF0093}" type="pres">
      <dgm:prSet presAssocID="{BB0D5C35-8BDF-42F2-9C9B-2EDC309FAC59}" presName="negativeSpace" presStyleCnt="0"/>
      <dgm:spPr/>
      <dgm:t>
        <a:bodyPr/>
        <a:lstStyle/>
        <a:p>
          <a:endParaRPr lang="es-EC"/>
        </a:p>
      </dgm:t>
    </dgm:pt>
    <dgm:pt modelId="{71302628-F394-4BCE-B15E-31892F2159D9}" type="pres">
      <dgm:prSet presAssocID="{BB0D5C35-8BDF-42F2-9C9B-2EDC309FAC59}" presName="childText" presStyleLbl="conFgAcc1" presStyleIdx="3" presStyleCnt="4">
        <dgm:presLayoutVars>
          <dgm:bulletEnabled val="1"/>
        </dgm:presLayoutVars>
      </dgm:prSet>
      <dgm:spPr/>
      <dgm:t>
        <a:bodyPr/>
        <a:lstStyle/>
        <a:p>
          <a:endParaRPr lang="es-EC"/>
        </a:p>
      </dgm:t>
    </dgm:pt>
  </dgm:ptLst>
  <dgm:cxnLst>
    <dgm:cxn modelId="{4094EA55-4FE1-4D5C-8538-877D1F0AA1D8}" srcId="{F92D85D2-2A28-4EEC-B511-E8B12723C0F6}" destId="{935CA833-AA9A-4623-9705-A5575B04DBE6}" srcOrd="1" destOrd="0" parTransId="{0D8CBF8B-D544-4BA8-AE67-EBBC528DB1BF}" sibTransId="{B4305C58-5EBA-4AA8-9E40-7A1F8C4B6FC9}"/>
    <dgm:cxn modelId="{0C113640-7370-4DBA-AAFB-7934927C8BDA}" type="presOf" srcId="{BB0D5C35-8BDF-42F2-9C9B-2EDC309FAC59}" destId="{6EC0F846-1058-420D-8916-E63B31CA9F80}" srcOrd="1" destOrd="0" presId="urn:microsoft.com/office/officeart/2005/8/layout/list1"/>
    <dgm:cxn modelId="{3A6AAEC8-72B7-42A6-8668-85ED0BA46AFB}" type="presOf" srcId="{BF5BDC91-0E53-425D-81D0-84FC010A7E15}" destId="{91D8F1D5-FDD6-4439-87E8-FF0D047E6A8F}" srcOrd="1" destOrd="0" presId="urn:microsoft.com/office/officeart/2005/8/layout/list1"/>
    <dgm:cxn modelId="{EC97F2A5-CE0E-480C-B7AD-344C78075C78}" type="presOf" srcId="{C4057C67-0B6A-4AAB-A18C-F286FBB162BB}" destId="{23AAE48D-F372-447E-B3EF-36AA439F0F36}" srcOrd="1" destOrd="0" presId="urn:microsoft.com/office/officeart/2005/8/layout/list1"/>
    <dgm:cxn modelId="{91A33E22-889B-403D-85FC-75CB6EF9442E}" srcId="{F92D85D2-2A28-4EEC-B511-E8B12723C0F6}" destId="{C4057C67-0B6A-4AAB-A18C-F286FBB162BB}" srcOrd="2" destOrd="0" parTransId="{41E4D2C6-AF8C-40DC-93A1-7DDFA7C1AF6C}" sibTransId="{4086E31B-A9CA-4857-8A3F-B520EE987E18}"/>
    <dgm:cxn modelId="{3E9CD3E7-E470-41F5-B794-B653C9E8428F}" type="presOf" srcId="{935CA833-AA9A-4623-9705-A5575B04DBE6}" destId="{3D9A9EF3-2EDC-4888-B254-C43BEB11AF5D}" srcOrd="1" destOrd="0" presId="urn:microsoft.com/office/officeart/2005/8/layout/list1"/>
    <dgm:cxn modelId="{A864E79A-282B-4BC3-8FF8-9FAC4120A1A7}" type="presOf" srcId="{BF5BDC91-0E53-425D-81D0-84FC010A7E15}" destId="{51F5E2D0-9943-43C9-9293-6DF64A5017A3}" srcOrd="0" destOrd="0" presId="urn:microsoft.com/office/officeart/2005/8/layout/list1"/>
    <dgm:cxn modelId="{61186772-A796-4F1B-B036-45792AACB74B}" type="presOf" srcId="{935CA833-AA9A-4623-9705-A5575B04DBE6}" destId="{DCD94F5B-F08F-4C70-A17D-825855FF9513}" srcOrd="0" destOrd="0" presId="urn:microsoft.com/office/officeart/2005/8/layout/list1"/>
    <dgm:cxn modelId="{893A4FE9-8E57-425F-A382-FAC78537890F}" type="presOf" srcId="{BB0D5C35-8BDF-42F2-9C9B-2EDC309FAC59}" destId="{6F6A23D3-C7D6-4FCB-94E2-1DEF042AD9C2}" srcOrd="0" destOrd="0" presId="urn:microsoft.com/office/officeart/2005/8/layout/list1"/>
    <dgm:cxn modelId="{4B7026F4-385D-4942-84E5-F943237BD984}" type="presOf" srcId="{C4057C67-0B6A-4AAB-A18C-F286FBB162BB}" destId="{8DB793BB-C756-4058-A697-316ABA89CDFA}" srcOrd="0" destOrd="0" presId="urn:microsoft.com/office/officeart/2005/8/layout/list1"/>
    <dgm:cxn modelId="{4B9F8C91-52DD-4353-8E2F-61A0F7115508}" srcId="{F92D85D2-2A28-4EEC-B511-E8B12723C0F6}" destId="{BB0D5C35-8BDF-42F2-9C9B-2EDC309FAC59}" srcOrd="3" destOrd="0" parTransId="{7AEB1506-C7E9-440E-B308-914389CF8DA4}" sibTransId="{9C15B4EA-8473-41ED-90E1-C6D6A4208319}"/>
    <dgm:cxn modelId="{0FAF5A5A-BA5E-4F08-90BB-3B6CED8ECACF}" srcId="{F92D85D2-2A28-4EEC-B511-E8B12723C0F6}" destId="{BF5BDC91-0E53-425D-81D0-84FC010A7E15}" srcOrd="0" destOrd="0" parTransId="{EA3BA1C9-777F-437C-BA7C-0A249E236626}" sibTransId="{12E0C0CB-BA1D-4725-8FDA-7955B1D7923D}"/>
    <dgm:cxn modelId="{9F23C6CD-3A24-4D10-AD4B-50534711B9B5}" type="presOf" srcId="{F92D85D2-2A28-4EEC-B511-E8B12723C0F6}" destId="{7AD132F9-2729-438F-82CC-55737FD52DF2}" srcOrd="0" destOrd="0" presId="urn:microsoft.com/office/officeart/2005/8/layout/list1"/>
    <dgm:cxn modelId="{0F5C5040-8492-4436-B5CA-459E6425152E}" type="presParOf" srcId="{7AD132F9-2729-438F-82CC-55737FD52DF2}" destId="{1F87B90A-CBEF-441C-AC1F-D574FB3DC831}" srcOrd="0" destOrd="0" presId="urn:microsoft.com/office/officeart/2005/8/layout/list1"/>
    <dgm:cxn modelId="{7C8C6936-5C21-4A5D-AF93-BBE2BB674E9B}" type="presParOf" srcId="{1F87B90A-CBEF-441C-AC1F-D574FB3DC831}" destId="{51F5E2D0-9943-43C9-9293-6DF64A5017A3}" srcOrd="0" destOrd="0" presId="urn:microsoft.com/office/officeart/2005/8/layout/list1"/>
    <dgm:cxn modelId="{FBF713E9-F0BE-48B5-9867-32A2F43D94F7}" type="presParOf" srcId="{1F87B90A-CBEF-441C-AC1F-D574FB3DC831}" destId="{91D8F1D5-FDD6-4439-87E8-FF0D047E6A8F}" srcOrd="1" destOrd="0" presId="urn:microsoft.com/office/officeart/2005/8/layout/list1"/>
    <dgm:cxn modelId="{42909863-390D-4799-885E-8B3F0EF94B65}" type="presParOf" srcId="{7AD132F9-2729-438F-82CC-55737FD52DF2}" destId="{CCC20F93-BECB-4E46-8D0C-DF6FCE486590}" srcOrd="1" destOrd="0" presId="urn:microsoft.com/office/officeart/2005/8/layout/list1"/>
    <dgm:cxn modelId="{CCE95E0D-397D-48AF-BB3A-88E75CF8EC91}" type="presParOf" srcId="{7AD132F9-2729-438F-82CC-55737FD52DF2}" destId="{A9CCBCC2-0C5B-4872-968C-DBED5D4CBE63}" srcOrd="2" destOrd="0" presId="urn:microsoft.com/office/officeart/2005/8/layout/list1"/>
    <dgm:cxn modelId="{B8DF087F-BBF5-452C-A685-AB6DDC2B000F}" type="presParOf" srcId="{7AD132F9-2729-438F-82CC-55737FD52DF2}" destId="{612D9F44-2693-42A0-AF44-B1FA50BD36DC}" srcOrd="3" destOrd="0" presId="urn:microsoft.com/office/officeart/2005/8/layout/list1"/>
    <dgm:cxn modelId="{656F9F12-C053-449B-91E1-670839CD6776}" type="presParOf" srcId="{7AD132F9-2729-438F-82CC-55737FD52DF2}" destId="{D985E691-F602-44E2-8543-0E83B91842F0}" srcOrd="4" destOrd="0" presId="urn:microsoft.com/office/officeart/2005/8/layout/list1"/>
    <dgm:cxn modelId="{244CFCDF-F2A5-45A9-81D0-F9F12A72AB70}" type="presParOf" srcId="{D985E691-F602-44E2-8543-0E83B91842F0}" destId="{DCD94F5B-F08F-4C70-A17D-825855FF9513}" srcOrd="0" destOrd="0" presId="urn:microsoft.com/office/officeart/2005/8/layout/list1"/>
    <dgm:cxn modelId="{D398C4D9-A829-4E06-81DA-1F336C47B05A}" type="presParOf" srcId="{D985E691-F602-44E2-8543-0E83B91842F0}" destId="{3D9A9EF3-2EDC-4888-B254-C43BEB11AF5D}" srcOrd="1" destOrd="0" presId="urn:microsoft.com/office/officeart/2005/8/layout/list1"/>
    <dgm:cxn modelId="{291415F9-0118-4530-ACEC-BE67C6AFF0F5}" type="presParOf" srcId="{7AD132F9-2729-438F-82CC-55737FD52DF2}" destId="{6C53B68A-5DF7-4538-B66F-30A7F3799D7C}" srcOrd="5" destOrd="0" presId="urn:microsoft.com/office/officeart/2005/8/layout/list1"/>
    <dgm:cxn modelId="{1234189A-2CC6-430A-BD00-88BBB2CDC66F}" type="presParOf" srcId="{7AD132F9-2729-438F-82CC-55737FD52DF2}" destId="{2D1E4DB3-BAE2-4949-9C4D-D55F06DDF3B2}" srcOrd="6" destOrd="0" presId="urn:microsoft.com/office/officeart/2005/8/layout/list1"/>
    <dgm:cxn modelId="{97810E69-C853-452D-8EE1-A5ADB6C4E584}" type="presParOf" srcId="{7AD132F9-2729-438F-82CC-55737FD52DF2}" destId="{FBAA6C15-FA0A-4711-81B0-91C2C07F9F15}" srcOrd="7" destOrd="0" presId="urn:microsoft.com/office/officeart/2005/8/layout/list1"/>
    <dgm:cxn modelId="{885DF696-F34E-44BF-AC3A-7FE259F5A30F}" type="presParOf" srcId="{7AD132F9-2729-438F-82CC-55737FD52DF2}" destId="{01726539-6539-41F0-822B-9F9FDC69BA24}" srcOrd="8" destOrd="0" presId="urn:microsoft.com/office/officeart/2005/8/layout/list1"/>
    <dgm:cxn modelId="{AA257C98-D1E2-415E-A597-E56F9A683CB7}" type="presParOf" srcId="{01726539-6539-41F0-822B-9F9FDC69BA24}" destId="{8DB793BB-C756-4058-A697-316ABA89CDFA}" srcOrd="0" destOrd="0" presId="urn:microsoft.com/office/officeart/2005/8/layout/list1"/>
    <dgm:cxn modelId="{F7C5F40E-1FE9-4749-8E5B-8D87A1D63624}" type="presParOf" srcId="{01726539-6539-41F0-822B-9F9FDC69BA24}" destId="{23AAE48D-F372-447E-B3EF-36AA439F0F36}" srcOrd="1" destOrd="0" presId="urn:microsoft.com/office/officeart/2005/8/layout/list1"/>
    <dgm:cxn modelId="{89B47C1B-0F2D-4DAC-AE19-4B815C437838}" type="presParOf" srcId="{7AD132F9-2729-438F-82CC-55737FD52DF2}" destId="{175856B2-4168-4AA2-ABFE-56A9A3B1F5C1}" srcOrd="9" destOrd="0" presId="urn:microsoft.com/office/officeart/2005/8/layout/list1"/>
    <dgm:cxn modelId="{EE6E8DB5-A003-44DC-B2F4-9080BBB59DB0}" type="presParOf" srcId="{7AD132F9-2729-438F-82CC-55737FD52DF2}" destId="{F5CB5C4B-06BA-48C2-BD71-0667A7661AB9}" srcOrd="10" destOrd="0" presId="urn:microsoft.com/office/officeart/2005/8/layout/list1"/>
    <dgm:cxn modelId="{2AAB780F-FBC9-43B2-B09B-9A65F0B5153F}" type="presParOf" srcId="{7AD132F9-2729-438F-82CC-55737FD52DF2}" destId="{51CD10A8-B0E5-4B81-AB15-03350D19BFCF}" srcOrd="11" destOrd="0" presId="urn:microsoft.com/office/officeart/2005/8/layout/list1"/>
    <dgm:cxn modelId="{4401855A-5ED2-4D58-AF02-A1C4782D16DA}" type="presParOf" srcId="{7AD132F9-2729-438F-82CC-55737FD52DF2}" destId="{231949AB-E910-400E-860C-2020B7EEF44A}" srcOrd="12" destOrd="0" presId="urn:microsoft.com/office/officeart/2005/8/layout/list1"/>
    <dgm:cxn modelId="{2DD2FBC5-3345-4F36-9900-0DCB35AD2007}" type="presParOf" srcId="{231949AB-E910-400E-860C-2020B7EEF44A}" destId="{6F6A23D3-C7D6-4FCB-94E2-1DEF042AD9C2}" srcOrd="0" destOrd="0" presId="urn:microsoft.com/office/officeart/2005/8/layout/list1"/>
    <dgm:cxn modelId="{7E857EFF-4BD4-4E66-9AC3-588E4277A294}" type="presParOf" srcId="{231949AB-E910-400E-860C-2020B7EEF44A}" destId="{6EC0F846-1058-420D-8916-E63B31CA9F80}" srcOrd="1" destOrd="0" presId="urn:microsoft.com/office/officeart/2005/8/layout/list1"/>
    <dgm:cxn modelId="{EFAEB16D-5135-494A-A6DA-70AC5D95CCA9}" type="presParOf" srcId="{7AD132F9-2729-438F-82CC-55737FD52DF2}" destId="{33B815FA-4ECF-4F24-B1AD-D9DD59EF0093}" srcOrd="13" destOrd="0" presId="urn:microsoft.com/office/officeart/2005/8/layout/list1"/>
    <dgm:cxn modelId="{72CBB6FE-CF19-48B2-AECD-D3D975359A41}" type="presParOf" srcId="{7AD132F9-2729-438F-82CC-55737FD52DF2}" destId="{71302628-F394-4BCE-B15E-31892F2159D9}"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E00EA-5D7A-4978-A3E0-5872B73989A4}"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s-ES"/>
        </a:p>
      </dgm:t>
    </dgm:pt>
    <dgm:pt modelId="{5F04D0E0-C2ED-4926-9C47-A9047969B4B4}">
      <dgm:prSet phldrT="[Texto]"/>
      <dgm:spPr/>
      <dgm:t>
        <a:bodyPr/>
        <a:lstStyle/>
        <a:p>
          <a:r>
            <a:rPr lang="es-ES" dirty="0" smtClean="0"/>
            <a:t>MISIÓN </a:t>
          </a:r>
          <a:endParaRPr lang="es-ES" dirty="0"/>
        </a:p>
      </dgm:t>
    </dgm:pt>
    <dgm:pt modelId="{64115A9F-FA28-4CDF-B7C2-07BEC308B819}" type="parTrans" cxnId="{1E53195C-329B-421A-8FDA-30E676AB2A39}">
      <dgm:prSet/>
      <dgm:spPr/>
      <dgm:t>
        <a:bodyPr/>
        <a:lstStyle/>
        <a:p>
          <a:endParaRPr lang="es-ES"/>
        </a:p>
      </dgm:t>
    </dgm:pt>
    <dgm:pt modelId="{4EE1A599-DBCA-44F2-A3DB-CEEEF2170569}" type="sibTrans" cxnId="{1E53195C-329B-421A-8FDA-30E676AB2A39}">
      <dgm:prSet/>
      <dgm:spPr/>
      <dgm:t>
        <a:bodyPr/>
        <a:lstStyle/>
        <a:p>
          <a:endParaRPr lang="es-ES"/>
        </a:p>
      </dgm:t>
    </dgm:pt>
    <dgm:pt modelId="{ED170197-F315-4D5F-AB8F-8C150F31BDC3}">
      <dgm:prSet phldrT="[Texto]"/>
      <dgm:spPr/>
      <dgm:t>
        <a:bodyPr/>
        <a:lstStyle/>
        <a:p>
          <a:pPr algn="just"/>
          <a:r>
            <a:rPr lang="es-ES" dirty="0" smtClean="0"/>
            <a:t>Ferrero del Ecuador satisface la demanda de especialidades únicas de confitería del mercado latinoamericano, aplicando una rigurosa política de calidad y frescura, que garantiza la fidelidad de los consumidores; contamos con un equipo humano comprometido y eficiente sistema de gestión que nos aseguran una privilegiada posición competitiva.</a:t>
          </a:r>
          <a:endParaRPr lang="es-ES" dirty="0"/>
        </a:p>
      </dgm:t>
    </dgm:pt>
    <dgm:pt modelId="{36D94380-47D0-4978-B6F1-9743E6C38D16}" type="parTrans" cxnId="{AD5D9F24-C384-4A28-B1B3-9B798D77728C}">
      <dgm:prSet/>
      <dgm:spPr/>
      <dgm:t>
        <a:bodyPr/>
        <a:lstStyle/>
        <a:p>
          <a:endParaRPr lang="es-ES"/>
        </a:p>
      </dgm:t>
    </dgm:pt>
    <dgm:pt modelId="{B89DBC91-01B6-4A3B-8E77-CE473CCF31AE}" type="sibTrans" cxnId="{AD5D9F24-C384-4A28-B1B3-9B798D77728C}">
      <dgm:prSet/>
      <dgm:spPr/>
      <dgm:t>
        <a:bodyPr/>
        <a:lstStyle/>
        <a:p>
          <a:endParaRPr lang="es-ES"/>
        </a:p>
      </dgm:t>
    </dgm:pt>
    <dgm:pt modelId="{43D00445-4352-4A99-AF0D-099DD301223D}">
      <dgm:prSet phldrT="[Texto]"/>
      <dgm:spPr/>
      <dgm:t>
        <a:bodyPr/>
        <a:lstStyle/>
        <a:p>
          <a:r>
            <a:rPr lang="es-ES" dirty="0" smtClean="0"/>
            <a:t>VISIÓN </a:t>
          </a:r>
          <a:endParaRPr lang="es-ES" dirty="0"/>
        </a:p>
      </dgm:t>
    </dgm:pt>
    <dgm:pt modelId="{F1C45A42-4599-45DD-BCEC-0E4D2B5F5DCD}" type="parTrans" cxnId="{9B6BFF78-7A1E-4C1A-8F7A-F65F9B6670DD}">
      <dgm:prSet/>
      <dgm:spPr/>
      <dgm:t>
        <a:bodyPr/>
        <a:lstStyle/>
        <a:p>
          <a:endParaRPr lang="es-ES"/>
        </a:p>
      </dgm:t>
    </dgm:pt>
    <dgm:pt modelId="{D58EB37F-8385-4D28-9C79-FBD6156F6BCC}" type="sibTrans" cxnId="{9B6BFF78-7A1E-4C1A-8F7A-F65F9B6670DD}">
      <dgm:prSet/>
      <dgm:spPr/>
      <dgm:t>
        <a:bodyPr/>
        <a:lstStyle/>
        <a:p>
          <a:endParaRPr lang="es-ES"/>
        </a:p>
      </dgm:t>
    </dgm:pt>
    <dgm:pt modelId="{5BBF25A9-B890-4120-BB4C-36C490CFF769}">
      <dgm:prSet phldrT="[Texto]"/>
      <dgm:spPr/>
      <dgm:t>
        <a:bodyPr/>
        <a:lstStyle/>
        <a:p>
          <a:pPr algn="just"/>
          <a:r>
            <a:rPr lang="es-ES" dirty="0" smtClean="0"/>
            <a:t>Ser reconocidos como Modelo de Organización Empresarial capaz de proporcionar experiencias de gusto inigualables.</a:t>
          </a:r>
          <a:endParaRPr lang="es-ES" dirty="0"/>
        </a:p>
      </dgm:t>
    </dgm:pt>
    <dgm:pt modelId="{471B3D4F-D45A-441B-BB46-66C923C4B539}" type="parTrans" cxnId="{20F624F8-8385-47C2-B03C-79D23764BDB9}">
      <dgm:prSet/>
      <dgm:spPr/>
      <dgm:t>
        <a:bodyPr/>
        <a:lstStyle/>
        <a:p>
          <a:endParaRPr lang="es-ES"/>
        </a:p>
      </dgm:t>
    </dgm:pt>
    <dgm:pt modelId="{2C7B30B4-C210-486F-B5E3-1A1FA0B3D524}" type="sibTrans" cxnId="{20F624F8-8385-47C2-B03C-79D23764BDB9}">
      <dgm:prSet/>
      <dgm:spPr/>
      <dgm:t>
        <a:bodyPr/>
        <a:lstStyle/>
        <a:p>
          <a:endParaRPr lang="es-ES"/>
        </a:p>
      </dgm:t>
    </dgm:pt>
    <dgm:pt modelId="{B0414C5E-B6EB-4701-BD3D-DFE523BDE9CD}">
      <dgm:prSet phldrT="[Texto]"/>
      <dgm:spPr/>
      <dgm:t>
        <a:bodyPr/>
        <a:lstStyle/>
        <a:p>
          <a:r>
            <a:rPr lang="es-ES" dirty="0" smtClean="0"/>
            <a:t>POLÍTICAS</a:t>
          </a:r>
          <a:endParaRPr lang="es-ES" dirty="0"/>
        </a:p>
      </dgm:t>
    </dgm:pt>
    <dgm:pt modelId="{861FA932-BB25-4F62-B623-F87115927EFB}" type="parTrans" cxnId="{787BCAFB-CB56-4B28-98A2-646586785563}">
      <dgm:prSet/>
      <dgm:spPr/>
      <dgm:t>
        <a:bodyPr/>
        <a:lstStyle/>
        <a:p>
          <a:endParaRPr lang="es-ES"/>
        </a:p>
      </dgm:t>
    </dgm:pt>
    <dgm:pt modelId="{C953B7BF-9A30-45C3-9AD5-A8A3DF107E34}" type="sibTrans" cxnId="{787BCAFB-CB56-4B28-98A2-646586785563}">
      <dgm:prSet/>
      <dgm:spPr/>
      <dgm:t>
        <a:bodyPr/>
        <a:lstStyle/>
        <a:p>
          <a:endParaRPr lang="es-ES"/>
        </a:p>
      </dgm:t>
    </dgm:pt>
    <dgm:pt modelId="{55EA53FC-BE5B-4432-9084-F81C6BD5CADE}">
      <dgm:prSet phldrT="[Texto]"/>
      <dgm:spPr/>
      <dgm:t>
        <a:bodyPr/>
        <a:lstStyle/>
        <a:p>
          <a:r>
            <a:rPr lang="es-ES" dirty="0" smtClean="0"/>
            <a:t>POLÍTICAS DE RECURSOS HUMANOS</a:t>
          </a:r>
        </a:p>
      </dgm:t>
    </dgm:pt>
    <dgm:pt modelId="{DC83B96B-5452-4BAD-BF67-F651F47F1882}" type="parTrans" cxnId="{B2DC2814-BCD9-4BFE-87C1-708714AAF5A4}">
      <dgm:prSet/>
      <dgm:spPr/>
      <dgm:t>
        <a:bodyPr/>
        <a:lstStyle/>
        <a:p>
          <a:endParaRPr lang="es-ES"/>
        </a:p>
      </dgm:t>
    </dgm:pt>
    <dgm:pt modelId="{D355A410-6917-4BC7-99E7-759F59728A57}" type="sibTrans" cxnId="{B2DC2814-BCD9-4BFE-87C1-708714AAF5A4}">
      <dgm:prSet/>
      <dgm:spPr/>
      <dgm:t>
        <a:bodyPr/>
        <a:lstStyle/>
        <a:p>
          <a:endParaRPr lang="es-ES"/>
        </a:p>
      </dgm:t>
    </dgm:pt>
    <dgm:pt modelId="{0BB435E1-A7BD-4AE1-A2FF-CF1A3BA2AC8B}">
      <dgm:prSet phldrT="[Texto]"/>
      <dgm:spPr/>
      <dgm:t>
        <a:bodyPr/>
        <a:lstStyle/>
        <a:p>
          <a:r>
            <a:rPr lang="es-ES" dirty="0" smtClean="0"/>
            <a:t>POLÍTICAS MEDIOAMBIENTALES</a:t>
          </a:r>
        </a:p>
      </dgm:t>
    </dgm:pt>
    <dgm:pt modelId="{BD3EF682-4B73-4C9B-94D9-EB00CA956BCB}" type="parTrans" cxnId="{F3443ADE-0E6B-4D9A-9ADC-C075E90ABD84}">
      <dgm:prSet/>
      <dgm:spPr/>
      <dgm:t>
        <a:bodyPr/>
        <a:lstStyle/>
        <a:p>
          <a:endParaRPr lang="es-ES"/>
        </a:p>
      </dgm:t>
    </dgm:pt>
    <dgm:pt modelId="{6807389B-FF87-46AB-933B-284841AF22DD}" type="sibTrans" cxnId="{F3443ADE-0E6B-4D9A-9ADC-C075E90ABD84}">
      <dgm:prSet/>
      <dgm:spPr/>
      <dgm:t>
        <a:bodyPr/>
        <a:lstStyle/>
        <a:p>
          <a:endParaRPr lang="es-ES"/>
        </a:p>
      </dgm:t>
    </dgm:pt>
    <dgm:pt modelId="{0B885B4C-360E-4936-8BB0-444C211E142E}">
      <dgm:prSet phldrT="[Texto]"/>
      <dgm:spPr/>
      <dgm:t>
        <a:bodyPr/>
        <a:lstStyle/>
        <a:p>
          <a:r>
            <a:rPr lang="es-ES" dirty="0" smtClean="0"/>
            <a:t>POLÍTICAS DE CONDUCTA</a:t>
          </a:r>
        </a:p>
      </dgm:t>
    </dgm:pt>
    <dgm:pt modelId="{C43BAC12-3B0C-40C4-9848-303F70DC2442}" type="parTrans" cxnId="{0A46CD3E-1870-4F3B-B7D9-FDA3E0B2E634}">
      <dgm:prSet/>
      <dgm:spPr/>
      <dgm:t>
        <a:bodyPr/>
        <a:lstStyle/>
        <a:p>
          <a:endParaRPr lang="es-ES"/>
        </a:p>
      </dgm:t>
    </dgm:pt>
    <dgm:pt modelId="{7D2F7784-9E2C-4A23-BCC8-B53193F7B823}" type="sibTrans" cxnId="{0A46CD3E-1870-4F3B-B7D9-FDA3E0B2E634}">
      <dgm:prSet/>
      <dgm:spPr/>
      <dgm:t>
        <a:bodyPr/>
        <a:lstStyle/>
        <a:p>
          <a:endParaRPr lang="es-ES"/>
        </a:p>
      </dgm:t>
    </dgm:pt>
    <dgm:pt modelId="{D8AB783B-7043-4989-84ED-5D0AD899941C}" type="pres">
      <dgm:prSet presAssocID="{E9CE00EA-5D7A-4978-A3E0-5872B73989A4}" presName="linearFlow" presStyleCnt="0">
        <dgm:presLayoutVars>
          <dgm:dir/>
          <dgm:animLvl val="lvl"/>
          <dgm:resizeHandles val="exact"/>
        </dgm:presLayoutVars>
      </dgm:prSet>
      <dgm:spPr/>
      <dgm:t>
        <a:bodyPr/>
        <a:lstStyle/>
        <a:p>
          <a:endParaRPr lang="es-ES"/>
        </a:p>
      </dgm:t>
    </dgm:pt>
    <dgm:pt modelId="{F99D3A40-7454-4990-A15F-82937BFA8269}" type="pres">
      <dgm:prSet presAssocID="{5F04D0E0-C2ED-4926-9C47-A9047969B4B4}" presName="composite" presStyleCnt="0"/>
      <dgm:spPr/>
      <dgm:t>
        <a:bodyPr/>
        <a:lstStyle/>
        <a:p>
          <a:endParaRPr lang="es-EC"/>
        </a:p>
      </dgm:t>
    </dgm:pt>
    <dgm:pt modelId="{D6D64C55-5B45-4CE1-A47F-5EE0AFB5000E}" type="pres">
      <dgm:prSet presAssocID="{5F04D0E0-C2ED-4926-9C47-A9047969B4B4}" presName="parentText" presStyleLbl="alignNode1" presStyleIdx="0" presStyleCnt="3">
        <dgm:presLayoutVars>
          <dgm:chMax val="1"/>
          <dgm:bulletEnabled val="1"/>
        </dgm:presLayoutVars>
      </dgm:prSet>
      <dgm:spPr/>
      <dgm:t>
        <a:bodyPr/>
        <a:lstStyle/>
        <a:p>
          <a:endParaRPr lang="es-ES"/>
        </a:p>
      </dgm:t>
    </dgm:pt>
    <dgm:pt modelId="{28DBB258-B49B-431A-B452-15BDDB699487}" type="pres">
      <dgm:prSet presAssocID="{5F04D0E0-C2ED-4926-9C47-A9047969B4B4}" presName="descendantText" presStyleLbl="alignAcc1" presStyleIdx="0" presStyleCnt="3">
        <dgm:presLayoutVars>
          <dgm:bulletEnabled val="1"/>
        </dgm:presLayoutVars>
      </dgm:prSet>
      <dgm:spPr/>
      <dgm:t>
        <a:bodyPr/>
        <a:lstStyle/>
        <a:p>
          <a:endParaRPr lang="es-ES"/>
        </a:p>
      </dgm:t>
    </dgm:pt>
    <dgm:pt modelId="{30E40D7F-E553-40C5-AFA6-81A7508F450B}" type="pres">
      <dgm:prSet presAssocID="{4EE1A599-DBCA-44F2-A3DB-CEEEF2170569}" presName="sp" presStyleCnt="0"/>
      <dgm:spPr/>
      <dgm:t>
        <a:bodyPr/>
        <a:lstStyle/>
        <a:p>
          <a:endParaRPr lang="es-EC"/>
        </a:p>
      </dgm:t>
    </dgm:pt>
    <dgm:pt modelId="{8C262BE6-5491-4CDE-8FDF-036550085303}" type="pres">
      <dgm:prSet presAssocID="{43D00445-4352-4A99-AF0D-099DD301223D}" presName="composite" presStyleCnt="0"/>
      <dgm:spPr/>
      <dgm:t>
        <a:bodyPr/>
        <a:lstStyle/>
        <a:p>
          <a:endParaRPr lang="es-EC"/>
        </a:p>
      </dgm:t>
    </dgm:pt>
    <dgm:pt modelId="{64C4306C-A528-4285-9616-827266D2805B}" type="pres">
      <dgm:prSet presAssocID="{43D00445-4352-4A99-AF0D-099DD301223D}" presName="parentText" presStyleLbl="alignNode1" presStyleIdx="1" presStyleCnt="3">
        <dgm:presLayoutVars>
          <dgm:chMax val="1"/>
          <dgm:bulletEnabled val="1"/>
        </dgm:presLayoutVars>
      </dgm:prSet>
      <dgm:spPr/>
      <dgm:t>
        <a:bodyPr/>
        <a:lstStyle/>
        <a:p>
          <a:endParaRPr lang="es-ES"/>
        </a:p>
      </dgm:t>
    </dgm:pt>
    <dgm:pt modelId="{204BD9D0-0188-425C-AD50-F394D8B1D264}" type="pres">
      <dgm:prSet presAssocID="{43D00445-4352-4A99-AF0D-099DD301223D}" presName="descendantText" presStyleLbl="alignAcc1" presStyleIdx="1" presStyleCnt="3">
        <dgm:presLayoutVars>
          <dgm:bulletEnabled val="1"/>
        </dgm:presLayoutVars>
      </dgm:prSet>
      <dgm:spPr/>
      <dgm:t>
        <a:bodyPr/>
        <a:lstStyle/>
        <a:p>
          <a:endParaRPr lang="es-ES"/>
        </a:p>
      </dgm:t>
    </dgm:pt>
    <dgm:pt modelId="{F4D6CFE5-CC2E-4F64-AD7D-ABAEB54D9DE6}" type="pres">
      <dgm:prSet presAssocID="{D58EB37F-8385-4D28-9C79-FBD6156F6BCC}" presName="sp" presStyleCnt="0"/>
      <dgm:spPr/>
      <dgm:t>
        <a:bodyPr/>
        <a:lstStyle/>
        <a:p>
          <a:endParaRPr lang="es-EC"/>
        </a:p>
      </dgm:t>
    </dgm:pt>
    <dgm:pt modelId="{8C3D0F1A-9E5F-496F-B2A3-14BF10F57D0B}" type="pres">
      <dgm:prSet presAssocID="{B0414C5E-B6EB-4701-BD3D-DFE523BDE9CD}" presName="composite" presStyleCnt="0"/>
      <dgm:spPr/>
      <dgm:t>
        <a:bodyPr/>
        <a:lstStyle/>
        <a:p>
          <a:endParaRPr lang="es-EC"/>
        </a:p>
      </dgm:t>
    </dgm:pt>
    <dgm:pt modelId="{F7575644-6027-48BA-BE66-6864DDD6B1EB}" type="pres">
      <dgm:prSet presAssocID="{B0414C5E-B6EB-4701-BD3D-DFE523BDE9CD}" presName="parentText" presStyleLbl="alignNode1" presStyleIdx="2" presStyleCnt="3">
        <dgm:presLayoutVars>
          <dgm:chMax val="1"/>
          <dgm:bulletEnabled val="1"/>
        </dgm:presLayoutVars>
      </dgm:prSet>
      <dgm:spPr/>
      <dgm:t>
        <a:bodyPr/>
        <a:lstStyle/>
        <a:p>
          <a:endParaRPr lang="es-ES"/>
        </a:p>
      </dgm:t>
    </dgm:pt>
    <dgm:pt modelId="{D1A6062F-2AF1-4D4F-BA3C-68E6D6330B29}" type="pres">
      <dgm:prSet presAssocID="{B0414C5E-B6EB-4701-BD3D-DFE523BDE9CD}" presName="descendantText" presStyleLbl="alignAcc1" presStyleIdx="2" presStyleCnt="3">
        <dgm:presLayoutVars>
          <dgm:bulletEnabled val="1"/>
        </dgm:presLayoutVars>
      </dgm:prSet>
      <dgm:spPr/>
      <dgm:t>
        <a:bodyPr/>
        <a:lstStyle/>
        <a:p>
          <a:endParaRPr lang="es-ES"/>
        </a:p>
      </dgm:t>
    </dgm:pt>
  </dgm:ptLst>
  <dgm:cxnLst>
    <dgm:cxn modelId="{20F624F8-8385-47C2-B03C-79D23764BDB9}" srcId="{43D00445-4352-4A99-AF0D-099DD301223D}" destId="{5BBF25A9-B890-4120-BB4C-36C490CFF769}" srcOrd="0" destOrd="0" parTransId="{471B3D4F-D45A-441B-BB46-66C923C4B539}" sibTransId="{2C7B30B4-C210-486F-B5E3-1A1FA0B3D524}"/>
    <dgm:cxn modelId="{9B6BFF78-7A1E-4C1A-8F7A-F65F9B6670DD}" srcId="{E9CE00EA-5D7A-4978-A3E0-5872B73989A4}" destId="{43D00445-4352-4A99-AF0D-099DD301223D}" srcOrd="1" destOrd="0" parTransId="{F1C45A42-4599-45DD-BCEC-0E4D2B5F5DCD}" sibTransId="{D58EB37F-8385-4D28-9C79-FBD6156F6BCC}"/>
    <dgm:cxn modelId="{158757EB-9F19-4C38-938E-42721D7E4BC1}" type="presOf" srcId="{5F04D0E0-C2ED-4926-9C47-A9047969B4B4}" destId="{D6D64C55-5B45-4CE1-A47F-5EE0AFB5000E}" srcOrd="0" destOrd="0" presId="urn:microsoft.com/office/officeart/2005/8/layout/chevron2"/>
    <dgm:cxn modelId="{1E53195C-329B-421A-8FDA-30E676AB2A39}" srcId="{E9CE00EA-5D7A-4978-A3E0-5872B73989A4}" destId="{5F04D0E0-C2ED-4926-9C47-A9047969B4B4}" srcOrd="0" destOrd="0" parTransId="{64115A9F-FA28-4CDF-B7C2-07BEC308B819}" sibTransId="{4EE1A599-DBCA-44F2-A3DB-CEEEF2170569}"/>
    <dgm:cxn modelId="{DF46290D-83D7-44D4-AF38-32946D466A66}" type="presOf" srcId="{55EA53FC-BE5B-4432-9084-F81C6BD5CADE}" destId="{D1A6062F-2AF1-4D4F-BA3C-68E6D6330B29}" srcOrd="0" destOrd="0" presId="urn:microsoft.com/office/officeart/2005/8/layout/chevron2"/>
    <dgm:cxn modelId="{80F40725-8414-428B-8EC8-3062FEFC2B04}" type="presOf" srcId="{43D00445-4352-4A99-AF0D-099DD301223D}" destId="{64C4306C-A528-4285-9616-827266D2805B}" srcOrd="0" destOrd="0" presId="urn:microsoft.com/office/officeart/2005/8/layout/chevron2"/>
    <dgm:cxn modelId="{09F33D3B-2C9E-47D0-94F1-DFFFD586FF8B}" type="presOf" srcId="{B0414C5E-B6EB-4701-BD3D-DFE523BDE9CD}" destId="{F7575644-6027-48BA-BE66-6864DDD6B1EB}" srcOrd="0" destOrd="0" presId="urn:microsoft.com/office/officeart/2005/8/layout/chevron2"/>
    <dgm:cxn modelId="{0A46CD3E-1870-4F3B-B7D9-FDA3E0B2E634}" srcId="{B0414C5E-B6EB-4701-BD3D-DFE523BDE9CD}" destId="{0B885B4C-360E-4936-8BB0-444C211E142E}" srcOrd="1" destOrd="0" parTransId="{C43BAC12-3B0C-40C4-9848-303F70DC2442}" sibTransId="{7D2F7784-9E2C-4A23-BCC8-B53193F7B823}"/>
    <dgm:cxn modelId="{D0007BD6-6431-44F4-A14C-BCDFCDFEA801}" type="presOf" srcId="{0B885B4C-360E-4936-8BB0-444C211E142E}" destId="{D1A6062F-2AF1-4D4F-BA3C-68E6D6330B29}" srcOrd="0" destOrd="1" presId="urn:microsoft.com/office/officeart/2005/8/layout/chevron2"/>
    <dgm:cxn modelId="{787BCAFB-CB56-4B28-98A2-646586785563}" srcId="{E9CE00EA-5D7A-4978-A3E0-5872B73989A4}" destId="{B0414C5E-B6EB-4701-BD3D-DFE523BDE9CD}" srcOrd="2" destOrd="0" parTransId="{861FA932-BB25-4F62-B623-F87115927EFB}" sibTransId="{C953B7BF-9A30-45C3-9AD5-A8A3DF107E34}"/>
    <dgm:cxn modelId="{F3443ADE-0E6B-4D9A-9ADC-C075E90ABD84}" srcId="{B0414C5E-B6EB-4701-BD3D-DFE523BDE9CD}" destId="{0BB435E1-A7BD-4AE1-A2FF-CF1A3BA2AC8B}" srcOrd="2" destOrd="0" parTransId="{BD3EF682-4B73-4C9B-94D9-EB00CA956BCB}" sibTransId="{6807389B-FF87-46AB-933B-284841AF22DD}"/>
    <dgm:cxn modelId="{0B3704F7-0974-4048-9985-C46327879E38}" type="presOf" srcId="{ED170197-F315-4D5F-AB8F-8C150F31BDC3}" destId="{28DBB258-B49B-431A-B452-15BDDB699487}" srcOrd="0" destOrd="0" presId="urn:microsoft.com/office/officeart/2005/8/layout/chevron2"/>
    <dgm:cxn modelId="{3DE4F1AC-8456-4ECB-A53A-CE8E3A609ADD}" type="presOf" srcId="{5BBF25A9-B890-4120-BB4C-36C490CFF769}" destId="{204BD9D0-0188-425C-AD50-F394D8B1D264}" srcOrd="0" destOrd="0" presId="urn:microsoft.com/office/officeart/2005/8/layout/chevron2"/>
    <dgm:cxn modelId="{79A0B827-59F7-4E71-96F9-FEE780DB6F09}" type="presOf" srcId="{0BB435E1-A7BD-4AE1-A2FF-CF1A3BA2AC8B}" destId="{D1A6062F-2AF1-4D4F-BA3C-68E6D6330B29}" srcOrd="0" destOrd="2" presId="urn:microsoft.com/office/officeart/2005/8/layout/chevron2"/>
    <dgm:cxn modelId="{674D7A94-A6A0-4CC7-87F1-8D6C1865208A}" type="presOf" srcId="{E9CE00EA-5D7A-4978-A3E0-5872B73989A4}" destId="{D8AB783B-7043-4989-84ED-5D0AD899941C}" srcOrd="0" destOrd="0" presId="urn:microsoft.com/office/officeart/2005/8/layout/chevron2"/>
    <dgm:cxn modelId="{AD5D9F24-C384-4A28-B1B3-9B798D77728C}" srcId="{5F04D0E0-C2ED-4926-9C47-A9047969B4B4}" destId="{ED170197-F315-4D5F-AB8F-8C150F31BDC3}" srcOrd="0" destOrd="0" parTransId="{36D94380-47D0-4978-B6F1-9743E6C38D16}" sibTransId="{B89DBC91-01B6-4A3B-8E77-CE473CCF31AE}"/>
    <dgm:cxn modelId="{B2DC2814-BCD9-4BFE-87C1-708714AAF5A4}" srcId="{B0414C5E-B6EB-4701-BD3D-DFE523BDE9CD}" destId="{55EA53FC-BE5B-4432-9084-F81C6BD5CADE}" srcOrd="0" destOrd="0" parTransId="{DC83B96B-5452-4BAD-BF67-F651F47F1882}" sibTransId="{D355A410-6917-4BC7-99E7-759F59728A57}"/>
    <dgm:cxn modelId="{65558834-70E7-4828-B937-C0F897543DD7}" type="presParOf" srcId="{D8AB783B-7043-4989-84ED-5D0AD899941C}" destId="{F99D3A40-7454-4990-A15F-82937BFA8269}" srcOrd="0" destOrd="0" presId="urn:microsoft.com/office/officeart/2005/8/layout/chevron2"/>
    <dgm:cxn modelId="{C47FE9B7-60E1-40DC-8097-EA5E05D93E8A}" type="presParOf" srcId="{F99D3A40-7454-4990-A15F-82937BFA8269}" destId="{D6D64C55-5B45-4CE1-A47F-5EE0AFB5000E}" srcOrd="0" destOrd="0" presId="urn:microsoft.com/office/officeart/2005/8/layout/chevron2"/>
    <dgm:cxn modelId="{74D24506-A2EF-4B28-8063-13C97D6FE88F}" type="presParOf" srcId="{F99D3A40-7454-4990-A15F-82937BFA8269}" destId="{28DBB258-B49B-431A-B452-15BDDB699487}" srcOrd="1" destOrd="0" presId="urn:microsoft.com/office/officeart/2005/8/layout/chevron2"/>
    <dgm:cxn modelId="{191387E8-91E5-414A-A96B-08C24880E339}" type="presParOf" srcId="{D8AB783B-7043-4989-84ED-5D0AD899941C}" destId="{30E40D7F-E553-40C5-AFA6-81A7508F450B}" srcOrd="1" destOrd="0" presId="urn:microsoft.com/office/officeart/2005/8/layout/chevron2"/>
    <dgm:cxn modelId="{0AE437EE-15B0-499E-AC4A-6C6B4B9CDDDF}" type="presParOf" srcId="{D8AB783B-7043-4989-84ED-5D0AD899941C}" destId="{8C262BE6-5491-4CDE-8FDF-036550085303}" srcOrd="2" destOrd="0" presId="urn:microsoft.com/office/officeart/2005/8/layout/chevron2"/>
    <dgm:cxn modelId="{5E6A8A69-6C62-4F0B-94FD-D4922E8CF8A7}" type="presParOf" srcId="{8C262BE6-5491-4CDE-8FDF-036550085303}" destId="{64C4306C-A528-4285-9616-827266D2805B}" srcOrd="0" destOrd="0" presId="urn:microsoft.com/office/officeart/2005/8/layout/chevron2"/>
    <dgm:cxn modelId="{CE43236B-8D01-4F5B-B9BF-E9C641A5D7EE}" type="presParOf" srcId="{8C262BE6-5491-4CDE-8FDF-036550085303}" destId="{204BD9D0-0188-425C-AD50-F394D8B1D264}" srcOrd="1" destOrd="0" presId="urn:microsoft.com/office/officeart/2005/8/layout/chevron2"/>
    <dgm:cxn modelId="{C8CE44F6-F2B7-468E-8D23-780F1D70D6CE}" type="presParOf" srcId="{D8AB783B-7043-4989-84ED-5D0AD899941C}" destId="{F4D6CFE5-CC2E-4F64-AD7D-ABAEB54D9DE6}" srcOrd="3" destOrd="0" presId="urn:microsoft.com/office/officeart/2005/8/layout/chevron2"/>
    <dgm:cxn modelId="{D9CFE77A-5522-40C6-9A1D-281C8C0767CE}" type="presParOf" srcId="{D8AB783B-7043-4989-84ED-5D0AD899941C}" destId="{8C3D0F1A-9E5F-496F-B2A3-14BF10F57D0B}" srcOrd="4" destOrd="0" presId="urn:microsoft.com/office/officeart/2005/8/layout/chevron2"/>
    <dgm:cxn modelId="{BEF08A15-A602-4F32-9091-FA728F00BF65}" type="presParOf" srcId="{8C3D0F1A-9E5F-496F-B2A3-14BF10F57D0B}" destId="{F7575644-6027-48BA-BE66-6864DDD6B1EB}" srcOrd="0" destOrd="0" presId="urn:microsoft.com/office/officeart/2005/8/layout/chevron2"/>
    <dgm:cxn modelId="{4E008047-A2E3-4EED-96D6-3C62AAE87D7D}" type="presParOf" srcId="{8C3D0F1A-9E5F-496F-B2A3-14BF10F57D0B}" destId="{D1A6062F-2AF1-4D4F-BA3C-68E6D6330B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1950E1-944F-4805-BF87-F0557BD87238}"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s-ES"/>
        </a:p>
      </dgm:t>
    </dgm:pt>
    <dgm:pt modelId="{65C9345E-D20C-4788-9973-E287E8CA8621}">
      <dgm:prSet phldrT="[Texto]"/>
      <dgm:spPr/>
      <dgm:t>
        <a:bodyPr/>
        <a:lstStyle/>
        <a:p>
          <a:r>
            <a:rPr lang="es-ES" dirty="0" smtClean="0"/>
            <a:t>Ofrecer información clara</a:t>
          </a:r>
          <a:endParaRPr lang="es-ES" dirty="0"/>
        </a:p>
      </dgm:t>
    </dgm:pt>
    <dgm:pt modelId="{A5C526E6-4B6B-4749-8D55-3EDE7D6E2006}" type="parTrans" cxnId="{B201FA51-25B2-4077-B0E2-9944340A46C1}">
      <dgm:prSet/>
      <dgm:spPr/>
      <dgm:t>
        <a:bodyPr/>
        <a:lstStyle/>
        <a:p>
          <a:endParaRPr lang="es-ES"/>
        </a:p>
      </dgm:t>
    </dgm:pt>
    <dgm:pt modelId="{573FE2D1-173E-4088-A512-164268C6F4E1}" type="sibTrans" cxnId="{B201FA51-25B2-4077-B0E2-9944340A46C1}">
      <dgm:prSet/>
      <dgm:spPr/>
      <dgm:t>
        <a:bodyPr/>
        <a:lstStyle/>
        <a:p>
          <a:endParaRPr lang="es-ES"/>
        </a:p>
      </dgm:t>
    </dgm:pt>
    <dgm:pt modelId="{49CC4FFF-B22F-444E-96D9-907A05D9C11A}">
      <dgm:prSet phldrT="[Texto]"/>
      <dgm:spPr/>
      <dgm:t>
        <a:bodyPr/>
        <a:lstStyle/>
        <a:p>
          <a:r>
            <a:rPr lang="es-ES" dirty="0" smtClean="0"/>
            <a:t>Publicidad responsable</a:t>
          </a:r>
          <a:endParaRPr lang="es-ES" dirty="0"/>
        </a:p>
      </dgm:t>
    </dgm:pt>
    <dgm:pt modelId="{03D21BB8-1996-4D18-9CD8-053FA4893A4A}" type="parTrans" cxnId="{0D8A16EA-4AFD-4DA3-8CAC-99546EF4A1A4}">
      <dgm:prSet/>
      <dgm:spPr/>
      <dgm:t>
        <a:bodyPr/>
        <a:lstStyle/>
        <a:p>
          <a:endParaRPr lang="es-ES"/>
        </a:p>
      </dgm:t>
    </dgm:pt>
    <dgm:pt modelId="{5CBB202E-6984-4CC3-A061-1F7D5587854E}" type="sibTrans" cxnId="{0D8A16EA-4AFD-4DA3-8CAC-99546EF4A1A4}">
      <dgm:prSet/>
      <dgm:spPr/>
      <dgm:t>
        <a:bodyPr/>
        <a:lstStyle/>
        <a:p>
          <a:endParaRPr lang="es-ES"/>
        </a:p>
      </dgm:t>
    </dgm:pt>
    <dgm:pt modelId="{F7368B63-72BB-498C-AC96-4C37E4921771}">
      <dgm:prSet phldrT="[Texto]"/>
      <dgm:spPr/>
      <dgm:t>
        <a:bodyPr/>
        <a:lstStyle/>
        <a:p>
          <a:r>
            <a:rPr lang="es-ES" dirty="0" smtClean="0"/>
            <a:t>Productos con altos estándares de calidad </a:t>
          </a:r>
          <a:endParaRPr lang="es-ES" dirty="0"/>
        </a:p>
      </dgm:t>
    </dgm:pt>
    <dgm:pt modelId="{C1AC9D39-C9B5-44AB-B01F-74756FED5891}" type="parTrans" cxnId="{9109DAF7-08CA-4064-B7FB-2D86D1E08D90}">
      <dgm:prSet/>
      <dgm:spPr/>
      <dgm:t>
        <a:bodyPr/>
        <a:lstStyle/>
        <a:p>
          <a:endParaRPr lang="es-ES"/>
        </a:p>
      </dgm:t>
    </dgm:pt>
    <dgm:pt modelId="{93281031-4D81-4C7B-94B7-4114E27D973C}" type="sibTrans" cxnId="{9109DAF7-08CA-4064-B7FB-2D86D1E08D90}">
      <dgm:prSet/>
      <dgm:spPr/>
      <dgm:t>
        <a:bodyPr/>
        <a:lstStyle/>
        <a:p>
          <a:endParaRPr lang="es-ES"/>
        </a:p>
      </dgm:t>
    </dgm:pt>
    <dgm:pt modelId="{05207245-4113-4F88-9F61-DDE6483AF7B9}">
      <dgm:prSet phldrT="[Texto]"/>
      <dgm:spPr/>
      <dgm:t>
        <a:bodyPr/>
        <a:lstStyle/>
        <a:p>
          <a:r>
            <a:rPr lang="es-ES" dirty="0" smtClean="0"/>
            <a:t>Escuchar  a los consumidores</a:t>
          </a:r>
          <a:endParaRPr lang="es-ES" dirty="0"/>
        </a:p>
      </dgm:t>
    </dgm:pt>
    <dgm:pt modelId="{90779400-FA57-426B-94C9-BE861DD7FEA8}" type="parTrans" cxnId="{6627B2F5-54F9-47BB-BF60-2BB78A4480D7}">
      <dgm:prSet/>
      <dgm:spPr/>
      <dgm:t>
        <a:bodyPr/>
        <a:lstStyle/>
        <a:p>
          <a:endParaRPr lang="es-ES"/>
        </a:p>
      </dgm:t>
    </dgm:pt>
    <dgm:pt modelId="{ECEAF43C-5521-4575-BA47-513CCC0C6A31}" type="sibTrans" cxnId="{6627B2F5-54F9-47BB-BF60-2BB78A4480D7}">
      <dgm:prSet/>
      <dgm:spPr/>
      <dgm:t>
        <a:bodyPr/>
        <a:lstStyle/>
        <a:p>
          <a:endParaRPr lang="es-ES"/>
        </a:p>
      </dgm:t>
    </dgm:pt>
    <dgm:pt modelId="{9E7852C9-B863-4DBE-AADB-B3BCD435776F}">
      <dgm:prSet phldrT="[Texto]"/>
      <dgm:spPr/>
      <dgm:t>
        <a:bodyPr/>
        <a:lstStyle/>
        <a:p>
          <a:r>
            <a:rPr lang="es-ES" dirty="0" smtClean="0"/>
            <a:t>Incrementar la eficacia de la organización</a:t>
          </a:r>
          <a:endParaRPr lang="es-ES" dirty="0"/>
        </a:p>
      </dgm:t>
    </dgm:pt>
    <dgm:pt modelId="{0DFF6473-DAC7-47B2-80F9-E2C7A835DF5A}" type="parTrans" cxnId="{10BF3B4B-F7C6-44C5-8A9F-5E460EE3391C}">
      <dgm:prSet/>
      <dgm:spPr/>
      <dgm:t>
        <a:bodyPr/>
        <a:lstStyle/>
        <a:p>
          <a:endParaRPr lang="es-ES"/>
        </a:p>
      </dgm:t>
    </dgm:pt>
    <dgm:pt modelId="{4278C240-36E4-4FB0-A74A-D2FE2C84A3E5}" type="sibTrans" cxnId="{10BF3B4B-F7C6-44C5-8A9F-5E460EE3391C}">
      <dgm:prSet/>
      <dgm:spPr/>
      <dgm:t>
        <a:bodyPr/>
        <a:lstStyle/>
        <a:p>
          <a:endParaRPr lang="es-ES"/>
        </a:p>
      </dgm:t>
    </dgm:pt>
    <dgm:pt modelId="{CB5C8DA1-C0AF-4595-AEEE-BBF83A3CABBB}">
      <dgm:prSet/>
      <dgm:spPr/>
      <dgm:t>
        <a:bodyPr/>
        <a:lstStyle/>
        <a:p>
          <a:r>
            <a:rPr lang="es-ES" dirty="0" smtClean="0"/>
            <a:t>Relaciones duraderas laboralmente </a:t>
          </a:r>
          <a:endParaRPr lang="es-ES" dirty="0"/>
        </a:p>
      </dgm:t>
    </dgm:pt>
    <dgm:pt modelId="{3C2F81F2-CD72-4421-AF22-983CCB927EDA}" type="parTrans" cxnId="{7CD6A7E8-5E85-4004-B7F6-7FC6CC9FEC04}">
      <dgm:prSet/>
      <dgm:spPr/>
      <dgm:t>
        <a:bodyPr/>
        <a:lstStyle/>
        <a:p>
          <a:endParaRPr lang="es-ES"/>
        </a:p>
      </dgm:t>
    </dgm:pt>
    <dgm:pt modelId="{DD2EE50A-B210-4C46-9C0C-B919CFDCD32E}" type="sibTrans" cxnId="{7CD6A7E8-5E85-4004-B7F6-7FC6CC9FEC04}">
      <dgm:prSet/>
      <dgm:spPr/>
      <dgm:t>
        <a:bodyPr/>
        <a:lstStyle/>
        <a:p>
          <a:endParaRPr lang="es-ES"/>
        </a:p>
      </dgm:t>
    </dgm:pt>
    <dgm:pt modelId="{D0D5AD52-D78F-455A-BAD8-80816943ED79}" type="pres">
      <dgm:prSet presAssocID="{3D1950E1-944F-4805-BF87-F0557BD87238}" presName="cycle" presStyleCnt="0">
        <dgm:presLayoutVars>
          <dgm:dir/>
          <dgm:resizeHandles val="exact"/>
        </dgm:presLayoutVars>
      </dgm:prSet>
      <dgm:spPr/>
      <dgm:t>
        <a:bodyPr/>
        <a:lstStyle/>
        <a:p>
          <a:endParaRPr lang="es-ES"/>
        </a:p>
      </dgm:t>
    </dgm:pt>
    <dgm:pt modelId="{FA1F3634-9A97-408C-A8B8-EF020D47AB82}" type="pres">
      <dgm:prSet presAssocID="{65C9345E-D20C-4788-9973-E287E8CA8621}" presName="node" presStyleLbl="node1" presStyleIdx="0" presStyleCnt="6">
        <dgm:presLayoutVars>
          <dgm:bulletEnabled val="1"/>
        </dgm:presLayoutVars>
      </dgm:prSet>
      <dgm:spPr/>
      <dgm:t>
        <a:bodyPr/>
        <a:lstStyle/>
        <a:p>
          <a:endParaRPr lang="es-ES"/>
        </a:p>
      </dgm:t>
    </dgm:pt>
    <dgm:pt modelId="{0D286E11-B3BF-4756-A16C-0DE88E403B7D}" type="pres">
      <dgm:prSet presAssocID="{65C9345E-D20C-4788-9973-E287E8CA8621}" presName="spNode" presStyleCnt="0"/>
      <dgm:spPr/>
      <dgm:t>
        <a:bodyPr/>
        <a:lstStyle/>
        <a:p>
          <a:endParaRPr lang="es-EC"/>
        </a:p>
      </dgm:t>
    </dgm:pt>
    <dgm:pt modelId="{D0CC0404-6605-4A1F-865B-31BE11CF2854}" type="pres">
      <dgm:prSet presAssocID="{573FE2D1-173E-4088-A512-164268C6F4E1}" presName="sibTrans" presStyleLbl="sibTrans1D1" presStyleIdx="0" presStyleCnt="6"/>
      <dgm:spPr/>
      <dgm:t>
        <a:bodyPr/>
        <a:lstStyle/>
        <a:p>
          <a:endParaRPr lang="es-ES"/>
        </a:p>
      </dgm:t>
    </dgm:pt>
    <dgm:pt modelId="{B04EA4F5-FADC-4706-B07F-582108950459}" type="pres">
      <dgm:prSet presAssocID="{49CC4FFF-B22F-444E-96D9-907A05D9C11A}" presName="node" presStyleLbl="node1" presStyleIdx="1" presStyleCnt="6">
        <dgm:presLayoutVars>
          <dgm:bulletEnabled val="1"/>
        </dgm:presLayoutVars>
      </dgm:prSet>
      <dgm:spPr/>
      <dgm:t>
        <a:bodyPr/>
        <a:lstStyle/>
        <a:p>
          <a:endParaRPr lang="es-ES"/>
        </a:p>
      </dgm:t>
    </dgm:pt>
    <dgm:pt modelId="{590DE2AB-8659-4606-9BBA-57FCD465C7B9}" type="pres">
      <dgm:prSet presAssocID="{49CC4FFF-B22F-444E-96D9-907A05D9C11A}" presName="spNode" presStyleCnt="0"/>
      <dgm:spPr/>
      <dgm:t>
        <a:bodyPr/>
        <a:lstStyle/>
        <a:p>
          <a:endParaRPr lang="es-EC"/>
        </a:p>
      </dgm:t>
    </dgm:pt>
    <dgm:pt modelId="{ECD9C4EB-F885-46D8-A6AD-AD542F35EEC9}" type="pres">
      <dgm:prSet presAssocID="{5CBB202E-6984-4CC3-A061-1F7D5587854E}" presName="sibTrans" presStyleLbl="sibTrans1D1" presStyleIdx="1" presStyleCnt="6"/>
      <dgm:spPr/>
      <dgm:t>
        <a:bodyPr/>
        <a:lstStyle/>
        <a:p>
          <a:endParaRPr lang="es-ES"/>
        </a:p>
      </dgm:t>
    </dgm:pt>
    <dgm:pt modelId="{603249A0-39A5-4557-8F29-7BEAFFEAEDB1}" type="pres">
      <dgm:prSet presAssocID="{F7368B63-72BB-498C-AC96-4C37E4921771}" presName="node" presStyleLbl="node1" presStyleIdx="2" presStyleCnt="6">
        <dgm:presLayoutVars>
          <dgm:bulletEnabled val="1"/>
        </dgm:presLayoutVars>
      </dgm:prSet>
      <dgm:spPr/>
      <dgm:t>
        <a:bodyPr/>
        <a:lstStyle/>
        <a:p>
          <a:endParaRPr lang="es-ES"/>
        </a:p>
      </dgm:t>
    </dgm:pt>
    <dgm:pt modelId="{B6CC40F0-E4EC-4D8E-8CC3-C9949D67E7D2}" type="pres">
      <dgm:prSet presAssocID="{F7368B63-72BB-498C-AC96-4C37E4921771}" presName="spNode" presStyleCnt="0"/>
      <dgm:spPr/>
      <dgm:t>
        <a:bodyPr/>
        <a:lstStyle/>
        <a:p>
          <a:endParaRPr lang="es-EC"/>
        </a:p>
      </dgm:t>
    </dgm:pt>
    <dgm:pt modelId="{9584AE42-6567-4A32-9944-AE55AEB9798D}" type="pres">
      <dgm:prSet presAssocID="{93281031-4D81-4C7B-94B7-4114E27D973C}" presName="sibTrans" presStyleLbl="sibTrans1D1" presStyleIdx="2" presStyleCnt="6"/>
      <dgm:spPr/>
      <dgm:t>
        <a:bodyPr/>
        <a:lstStyle/>
        <a:p>
          <a:endParaRPr lang="es-ES"/>
        </a:p>
      </dgm:t>
    </dgm:pt>
    <dgm:pt modelId="{85BC74A1-91FD-4C66-8D3E-54A1FE3A065B}" type="pres">
      <dgm:prSet presAssocID="{05207245-4113-4F88-9F61-DDE6483AF7B9}" presName="node" presStyleLbl="node1" presStyleIdx="3" presStyleCnt="6">
        <dgm:presLayoutVars>
          <dgm:bulletEnabled val="1"/>
        </dgm:presLayoutVars>
      </dgm:prSet>
      <dgm:spPr/>
      <dgm:t>
        <a:bodyPr/>
        <a:lstStyle/>
        <a:p>
          <a:endParaRPr lang="es-ES"/>
        </a:p>
      </dgm:t>
    </dgm:pt>
    <dgm:pt modelId="{91FBB529-9DA8-47CD-A0A7-E3DF30BF63BB}" type="pres">
      <dgm:prSet presAssocID="{05207245-4113-4F88-9F61-DDE6483AF7B9}" presName="spNode" presStyleCnt="0"/>
      <dgm:spPr/>
      <dgm:t>
        <a:bodyPr/>
        <a:lstStyle/>
        <a:p>
          <a:endParaRPr lang="es-EC"/>
        </a:p>
      </dgm:t>
    </dgm:pt>
    <dgm:pt modelId="{F630CE43-AD93-4C87-8036-981F6C2FF12C}" type="pres">
      <dgm:prSet presAssocID="{ECEAF43C-5521-4575-BA47-513CCC0C6A31}" presName="sibTrans" presStyleLbl="sibTrans1D1" presStyleIdx="3" presStyleCnt="6"/>
      <dgm:spPr/>
      <dgm:t>
        <a:bodyPr/>
        <a:lstStyle/>
        <a:p>
          <a:endParaRPr lang="es-ES"/>
        </a:p>
      </dgm:t>
    </dgm:pt>
    <dgm:pt modelId="{E51D22B7-6E4E-4145-8C07-2BA68C8D3A23}" type="pres">
      <dgm:prSet presAssocID="{9E7852C9-B863-4DBE-AADB-B3BCD435776F}" presName="node" presStyleLbl="node1" presStyleIdx="4" presStyleCnt="6">
        <dgm:presLayoutVars>
          <dgm:bulletEnabled val="1"/>
        </dgm:presLayoutVars>
      </dgm:prSet>
      <dgm:spPr/>
      <dgm:t>
        <a:bodyPr/>
        <a:lstStyle/>
        <a:p>
          <a:endParaRPr lang="es-ES"/>
        </a:p>
      </dgm:t>
    </dgm:pt>
    <dgm:pt modelId="{CCF3E88D-487C-4BA6-8D6D-5387C744602A}" type="pres">
      <dgm:prSet presAssocID="{9E7852C9-B863-4DBE-AADB-B3BCD435776F}" presName="spNode" presStyleCnt="0"/>
      <dgm:spPr/>
      <dgm:t>
        <a:bodyPr/>
        <a:lstStyle/>
        <a:p>
          <a:endParaRPr lang="es-EC"/>
        </a:p>
      </dgm:t>
    </dgm:pt>
    <dgm:pt modelId="{2EFA7F87-1D5B-4132-AECC-24667CC7B847}" type="pres">
      <dgm:prSet presAssocID="{4278C240-36E4-4FB0-A74A-D2FE2C84A3E5}" presName="sibTrans" presStyleLbl="sibTrans1D1" presStyleIdx="4" presStyleCnt="6"/>
      <dgm:spPr/>
      <dgm:t>
        <a:bodyPr/>
        <a:lstStyle/>
        <a:p>
          <a:endParaRPr lang="es-ES"/>
        </a:p>
      </dgm:t>
    </dgm:pt>
    <dgm:pt modelId="{0059E5F8-1042-4167-9D0E-45DB57A26570}" type="pres">
      <dgm:prSet presAssocID="{CB5C8DA1-C0AF-4595-AEEE-BBF83A3CABBB}" presName="node" presStyleLbl="node1" presStyleIdx="5" presStyleCnt="6">
        <dgm:presLayoutVars>
          <dgm:bulletEnabled val="1"/>
        </dgm:presLayoutVars>
      </dgm:prSet>
      <dgm:spPr/>
      <dgm:t>
        <a:bodyPr/>
        <a:lstStyle/>
        <a:p>
          <a:endParaRPr lang="es-ES"/>
        </a:p>
      </dgm:t>
    </dgm:pt>
    <dgm:pt modelId="{BFB69D4E-0399-4FC0-83A1-9D84922D1555}" type="pres">
      <dgm:prSet presAssocID="{CB5C8DA1-C0AF-4595-AEEE-BBF83A3CABBB}" presName="spNode" presStyleCnt="0"/>
      <dgm:spPr/>
      <dgm:t>
        <a:bodyPr/>
        <a:lstStyle/>
        <a:p>
          <a:endParaRPr lang="es-EC"/>
        </a:p>
      </dgm:t>
    </dgm:pt>
    <dgm:pt modelId="{6D81709B-151B-494C-AB30-15FF3BB55F89}" type="pres">
      <dgm:prSet presAssocID="{DD2EE50A-B210-4C46-9C0C-B919CFDCD32E}" presName="sibTrans" presStyleLbl="sibTrans1D1" presStyleIdx="5" presStyleCnt="6"/>
      <dgm:spPr/>
      <dgm:t>
        <a:bodyPr/>
        <a:lstStyle/>
        <a:p>
          <a:endParaRPr lang="es-ES"/>
        </a:p>
      </dgm:t>
    </dgm:pt>
  </dgm:ptLst>
  <dgm:cxnLst>
    <dgm:cxn modelId="{5D89AC43-D953-46C5-8EA9-5FC1F4E41DF3}" type="presOf" srcId="{9E7852C9-B863-4DBE-AADB-B3BCD435776F}" destId="{E51D22B7-6E4E-4145-8C07-2BA68C8D3A23}" srcOrd="0" destOrd="0" presId="urn:microsoft.com/office/officeart/2005/8/layout/cycle6"/>
    <dgm:cxn modelId="{6627B2F5-54F9-47BB-BF60-2BB78A4480D7}" srcId="{3D1950E1-944F-4805-BF87-F0557BD87238}" destId="{05207245-4113-4F88-9F61-DDE6483AF7B9}" srcOrd="3" destOrd="0" parTransId="{90779400-FA57-426B-94C9-BE861DD7FEA8}" sibTransId="{ECEAF43C-5521-4575-BA47-513CCC0C6A31}"/>
    <dgm:cxn modelId="{13079B62-37E1-4BBB-A571-74E4CBD852EA}" type="presOf" srcId="{4278C240-36E4-4FB0-A74A-D2FE2C84A3E5}" destId="{2EFA7F87-1D5B-4132-AECC-24667CC7B847}" srcOrd="0" destOrd="0" presId="urn:microsoft.com/office/officeart/2005/8/layout/cycle6"/>
    <dgm:cxn modelId="{B201FA51-25B2-4077-B0E2-9944340A46C1}" srcId="{3D1950E1-944F-4805-BF87-F0557BD87238}" destId="{65C9345E-D20C-4788-9973-E287E8CA8621}" srcOrd="0" destOrd="0" parTransId="{A5C526E6-4B6B-4749-8D55-3EDE7D6E2006}" sibTransId="{573FE2D1-173E-4088-A512-164268C6F4E1}"/>
    <dgm:cxn modelId="{60B34A2D-6146-4EAC-8487-3EC88CB4B566}" type="presOf" srcId="{5CBB202E-6984-4CC3-A061-1F7D5587854E}" destId="{ECD9C4EB-F885-46D8-A6AD-AD542F35EEC9}" srcOrd="0" destOrd="0" presId="urn:microsoft.com/office/officeart/2005/8/layout/cycle6"/>
    <dgm:cxn modelId="{1CF8BC39-95F8-42F0-A369-2C53B7CA7B88}" type="presOf" srcId="{ECEAF43C-5521-4575-BA47-513CCC0C6A31}" destId="{F630CE43-AD93-4C87-8036-981F6C2FF12C}" srcOrd="0" destOrd="0" presId="urn:microsoft.com/office/officeart/2005/8/layout/cycle6"/>
    <dgm:cxn modelId="{1C777F15-AAEB-411B-845E-56EB182FD765}" type="presOf" srcId="{49CC4FFF-B22F-444E-96D9-907A05D9C11A}" destId="{B04EA4F5-FADC-4706-B07F-582108950459}" srcOrd="0" destOrd="0" presId="urn:microsoft.com/office/officeart/2005/8/layout/cycle6"/>
    <dgm:cxn modelId="{7CD6A7E8-5E85-4004-B7F6-7FC6CC9FEC04}" srcId="{3D1950E1-944F-4805-BF87-F0557BD87238}" destId="{CB5C8DA1-C0AF-4595-AEEE-BBF83A3CABBB}" srcOrd="5" destOrd="0" parTransId="{3C2F81F2-CD72-4421-AF22-983CCB927EDA}" sibTransId="{DD2EE50A-B210-4C46-9C0C-B919CFDCD32E}"/>
    <dgm:cxn modelId="{9109DAF7-08CA-4064-B7FB-2D86D1E08D90}" srcId="{3D1950E1-944F-4805-BF87-F0557BD87238}" destId="{F7368B63-72BB-498C-AC96-4C37E4921771}" srcOrd="2" destOrd="0" parTransId="{C1AC9D39-C9B5-44AB-B01F-74756FED5891}" sibTransId="{93281031-4D81-4C7B-94B7-4114E27D973C}"/>
    <dgm:cxn modelId="{B7BE5379-4D92-4B40-A2D5-7F1F45DE9F0D}" type="presOf" srcId="{3D1950E1-944F-4805-BF87-F0557BD87238}" destId="{D0D5AD52-D78F-455A-BAD8-80816943ED79}" srcOrd="0" destOrd="0" presId="urn:microsoft.com/office/officeart/2005/8/layout/cycle6"/>
    <dgm:cxn modelId="{7674D97B-0F8C-4E1C-9839-AEA16D647D70}" type="presOf" srcId="{05207245-4113-4F88-9F61-DDE6483AF7B9}" destId="{85BC74A1-91FD-4C66-8D3E-54A1FE3A065B}" srcOrd="0" destOrd="0" presId="urn:microsoft.com/office/officeart/2005/8/layout/cycle6"/>
    <dgm:cxn modelId="{683B6486-1660-4B2B-96DC-7F52918A188C}" type="presOf" srcId="{F7368B63-72BB-498C-AC96-4C37E4921771}" destId="{603249A0-39A5-4557-8F29-7BEAFFEAEDB1}" srcOrd="0" destOrd="0" presId="urn:microsoft.com/office/officeart/2005/8/layout/cycle6"/>
    <dgm:cxn modelId="{ABAF7DD8-656E-4F5F-AA45-89A6DC171FC0}" type="presOf" srcId="{DD2EE50A-B210-4C46-9C0C-B919CFDCD32E}" destId="{6D81709B-151B-494C-AB30-15FF3BB55F89}" srcOrd="0" destOrd="0" presId="urn:microsoft.com/office/officeart/2005/8/layout/cycle6"/>
    <dgm:cxn modelId="{59B73925-DB14-4962-A3F0-B065C8C454D9}" type="presOf" srcId="{CB5C8DA1-C0AF-4595-AEEE-BBF83A3CABBB}" destId="{0059E5F8-1042-4167-9D0E-45DB57A26570}" srcOrd="0" destOrd="0" presId="urn:microsoft.com/office/officeart/2005/8/layout/cycle6"/>
    <dgm:cxn modelId="{2ADA5DEF-7F81-4A08-8DF6-ED4E1AC2AFE5}" type="presOf" srcId="{93281031-4D81-4C7B-94B7-4114E27D973C}" destId="{9584AE42-6567-4A32-9944-AE55AEB9798D}" srcOrd="0" destOrd="0" presId="urn:microsoft.com/office/officeart/2005/8/layout/cycle6"/>
    <dgm:cxn modelId="{F0F2D8A7-2419-498A-A1D4-6E2CA188B477}" type="presOf" srcId="{65C9345E-D20C-4788-9973-E287E8CA8621}" destId="{FA1F3634-9A97-408C-A8B8-EF020D47AB82}" srcOrd="0" destOrd="0" presId="urn:microsoft.com/office/officeart/2005/8/layout/cycle6"/>
    <dgm:cxn modelId="{6B83A42F-0455-4866-A8C6-1E2D73A8F16A}" type="presOf" srcId="{573FE2D1-173E-4088-A512-164268C6F4E1}" destId="{D0CC0404-6605-4A1F-865B-31BE11CF2854}" srcOrd="0" destOrd="0" presId="urn:microsoft.com/office/officeart/2005/8/layout/cycle6"/>
    <dgm:cxn modelId="{10BF3B4B-F7C6-44C5-8A9F-5E460EE3391C}" srcId="{3D1950E1-944F-4805-BF87-F0557BD87238}" destId="{9E7852C9-B863-4DBE-AADB-B3BCD435776F}" srcOrd="4" destOrd="0" parTransId="{0DFF6473-DAC7-47B2-80F9-E2C7A835DF5A}" sibTransId="{4278C240-36E4-4FB0-A74A-D2FE2C84A3E5}"/>
    <dgm:cxn modelId="{0D8A16EA-4AFD-4DA3-8CAC-99546EF4A1A4}" srcId="{3D1950E1-944F-4805-BF87-F0557BD87238}" destId="{49CC4FFF-B22F-444E-96D9-907A05D9C11A}" srcOrd="1" destOrd="0" parTransId="{03D21BB8-1996-4D18-9CD8-053FA4893A4A}" sibTransId="{5CBB202E-6984-4CC3-A061-1F7D5587854E}"/>
    <dgm:cxn modelId="{CD316B72-6E18-4BC0-9BCB-0C00C2FED3F6}" type="presParOf" srcId="{D0D5AD52-D78F-455A-BAD8-80816943ED79}" destId="{FA1F3634-9A97-408C-A8B8-EF020D47AB82}" srcOrd="0" destOrd="0" presId="urn:microsoft.com/office/officeart/2005/8/layout/cycle6"/>
    <dgm:cxn modelId="{AC8DD86E-F3AF-489A-B76C-64300DAB9A49}" type="presParOf" srcId="{D0D5AD52-D78F-455A-BAD8-80816943ED79}" destId="{0D286E11-B3BF-4756-A16C-0DE88E403B7D}" srcOrd="1" destOrd="0" presId="urn:microsoft.com/office/officeart/2005/8/layout/cycle6"/>
    <dgm:cxn modelId="{729C5719-5A64-4806-A327-E78055694833}" type="presParOf" srcId="{D0D5AD52-D78F-455A-BAD8-80816943ED79}" destId="{D0CC0404-6605-4A1F-865B-31BE11CF2854}" srcOrd="2" destOrd="0" presId="urn:microsoft.com/office/officeart/2005/8/layout/cycle6"/>
    <dgm:cxn modelId="{2B4285E9-4294-402E-8785-D433F55B1607}" type="presParOf" srcId="{D0D5AD52-D78F-455A-BAD8-80816943ED79}" destId="{B04EA4F5-FADC-4706-B07F-582108950459}" srcOrd="3" destOrd="0" presId="urn:microsoft.com/office/officeart/2005/8/layout/cycle6"/>
    <dgm:cxn modelId="{35068430-32F5-49F8-8630-A6738707777B}" type="presParOf" srcId="{D0D5AD52-D78F-455A-BAD8-80816943ED79}" destId="{590DE2AB-8659-4606-9BBA-57FCD465C7B9}" srcOrd="4" destOrd="0" presId="urn:microsoft.com/office/officeart/2005/8/layout/cycle6"/>
    <dgm:cxn modelId="{000F6D27-B2C3-44F6-88A8-4E8F46C2FA88}" type="presParOf" srcId="{D0D5AD52-D78F-455A-BAD8-80816943ED79}" destId="{ECD9C4EB-F885-46D8-A6AD-AD542F35EEC9}" srcOrd="5" destOrd="0" presId="urn:microsoft.com/office/officeart/2005/8/layout/cycle6"/>
    <dgm:cxn modelId="{AA4F0B40-7A29-46FE-AA51-7CB52D3229F2}" type="presParOf" srcId="{D0D5AD52-D78F-455A-BAD8-80816943ED79}" destId="{603249A0-39A5-4557-8F29-7BEAFFEAEDB1}" srcOrd="6" destOrd="0" presId="urn:microsoft.com/office/officeart/2005/8/layout/cycle6"/>
    <dgm:cxn modelId="{C7BB1E83-9ECA-4F08-9517-BF302074DEF9}" type="presParOf" srcId="{D0D5AD52-D78F-455A-BAD8-80816943ED79}" destId="{B6CC40F0-E4EC-4D8E-8CC3-C9949D67E7D2}" srcOrd="7" destOrd="0" presId="urn:microsoft.com/office/officeart/2005/8/layout/cycle6"/>
    <dgm:cxn modelId="{E79A984E-C120-4275-9AA5-AA80EEFCA850}" type="presParOf" srcId="{D0D5AD52-D78F-455A-BAD8-80816943ED79}" destId="{9584AE42-6567-4A32-9944-AE55AEB9798D}" srcOrd="8" destOrd="0" presId="urn:microsoft.com/office/officeart/2005/8/layout/cycle6"/>
    <dgm:cxn modelId="{2B701D57-FEE9-41E7-B217-00B85F9741CE}" type="presParOf" srcId="{D0D5AD52-D78F-455A-BAD8-80816943ED79}" destId="{85BC74A1-91FD-4C66-8D3E-54A1FE3A065B}" srcOrd="9" destOrd="0" presId="urn:microsoft.com/office/officeart/2005/8/layout/cycle6"/>
    <dgm:cxn modelId="{EB01A3DB-FB02-4CC5-A232-DCF08E72CCDF}" type="presParOf" srcId="{D0D5AD52-D78F-455A-BAD8-80816943ED79}" destId="{91FBB529-9DA8-47CD-A0A7-E3DF30BF63BB}" srcOrd="10" destOrd="0" presId="urn:microsoft.com/office/officeart/2005/8/layout/cycle6"/>
    <dgm:cxn modelId="{E7737D34-5620-4CCA-8B1A-8746AADD1832}" type="presParOf" srcId="{D0D5AD52-D78F-455A-BAD8-80816943ED79}" destId="{F630CE43-AD93-4C87-8036-981F6C2FF12C}" srcOrd="11" destOrd="0" presId="urn:microsoft.com/office/officeart/2005/8/layout/cycle6"/>
    <dgm:cxn modelId="{5D55DCEE-E771-497F-91E5-EDFDD1393C52}" type="presParOf" srcId="{D0D5AD52-D78F-455A-BAD8-80816943ED79}" destId="{E51D22B7-6E4E-4145-8C07-2BA68C8D3A23}" srcOrd="12" destOrd="0" presId="urn:microsoft.com/office/officeart/2005/8/layout/cycle6"/>
    <dgm:cxn modelId="{F66321C1-F09D-45ED-A1FB-7D7D679CD67B}" type="presParOf" srcId="{D0D5AD52-D78F-455A-BAD8-80816943ED79}" destId="{CCF3E88D-487C-4BA6-8D6D-5387C744602A}" srcOrd="13" destOrd="0" presId="urn:microsoft.com/office/officeart/2005/8/layout/cycle6"/>
    <dgm:cxn modelId="{49832745-56E0-4A40-9901-1627CE16C083}" type="presParOf" srcId="{D0D5AD52-D78F-455A-BAD8-80816943ED79}" destId="{2EFA7F87-1D5B-4132-AECC-24667CC7B847}" srcOrd="14" destOrd="0" presId="urn:microsoft.com/office/officeart/2005/8/layout/cycle6"/>
    <dgm:cxn modelId="{922CAE7F-0CE7-4DC5-9575-1419BCF4FD44}" type="presParOf" srcId="{D0D5AD52-D78F-455A-BAD8-80816943ED79}" destId="{0059E5F8-1042-4167-9D0E-45DB57A26570}" srcOrd="15" destOrd="0" presId="urn:microsoft.com/office/officeart/2005/8/layout/cycle6"/>
    <dgm:cxn modelId="{DF5CD03E-39F7-4E37-A5DF-DBA435A672D9}" type="presParOf" srcId="{D0D5AD52-D78F-455A-BAD8-80816943ED79}" destId="{BFB69D4E-0399-4FC0-83A1-9D84922D1555}" srcOrd="16" destOrd="0" presId="urn:microsoft.com/office/officeart/2005/8/layout/cycle6"/>
    <dgm:cxn modelId="{DF0703B9-EB39-485B-A1BC-619C86C3D3F1}" type="presParOf" srcId="{D0D5AD52-D78F-455A-BAD8-80816943ED79}" destId="{6D81709B-151B-494C-AB30-15FF3BB55F89}"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79972B-6B90-43FA-803A-061BE3B59D0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s-EC"/>
        </a:p>
      </dgm:t>
    </dgm:pt>
    <dgm:pt modelId="{813F094B-7677-4849-8762-D6D59BA3D4A2}">
      <dgm:prSet phldrT="[Texto]" custT="1"/>
      <dgm:spPr/>
      <dgm:t>
        <a:bodyPr/>
        <a:lstStyle/>
        <a:p>
          <a:pPr algn="ctr"/>
          <a:r>
            <a:rPr lang="es-ES" sz="2800" dirty="0" smtClean="0"/>
            <a:t>Macro proceso de compras</a:t>
          </a:r>
          <a:endParaRPr lang="es-EC" sz="2800" dirty="0"/>
        </a:p>
      </dgm:t>
    </dgm:pt>
    <dgm:pt modelId="{BA343B0B-8CB3-457A-81ED-00C5FEAE0D74}" type="parTrans" cxnId="{83A93962-33F1-46C7-9A0F-9E9FABE125EC}">
      <dgm:prSet/>
      <dgm:spPr/>
      <dgm:t>
        <a:bodyPr/>
        <a:lstStyle/>
        <a:p>
          <a:endParaRPr lang="es-EC" sz="2000"/>
        </a:p>
      </dgm:t>
    </dgm:pt>
    <dgm:pt modelId="{17DE3410-6436-4A71-B9BC-B1C0D429C056}" type="sibTrans" cxnId="{83A93962-33F1-46C7-9A0F-9E9FABE125EC}">
      <dgm:prSet/>
      <dgm:spPr/>
      <dgm:t>
        <a:bodyPr/>
        <a:lstStyle/>
        <a:p>
          <a:endParaRPr lang="es-EC" sz="2000"/>
        </a:p>
      </dgm:t>
    </dgm:pt>
    <dgm:pt modelId="{3F5EC9BF-33DE-4F5F-9F53-71E30EB2B36C}">
      <dgm:prSet phldrT="[Texto]" custT="1"/>
      <dgm:spPr/>
      <dgm:t>
        <a:bodyPr/>
        <a:lstStyle/>
        <a:p>
          <a:pPr algn="just"/>
          <a:r>
            <a:rPr lang="es-ES" sz="1400" dirty="0" smtClean="0"/>
            <a:t>Adquisición de repuestos para maquinaria</a:t>
          </a:r>
          <a:endParaRPr lang="es-EC" sz="1400" dirty="0"/>
        </a:p>
      </dgm:t>
    </dgm:pt>
    <dgm:pt modelId="{12B8E08C-B2B0-4A1D-860D-C9F902CAF2CF}" type="parTrans" cxnId="{DD9600E4-1228-4F4A-9D9C-7551882741C2}">
      <dgm:prSet/>
      <dgm:spPr/>
      <dgm:t>
        <a:bodyPr/>
        <a:lstStyle/>
        <a:p>
          <a:endParaRPr lang="es-EC" sz="2000"/>
        </a:p>
      </dgm:t>
    </dgm:pt>
    <dgm:pt modelId="{27BD2636-17EB-4590-AA79-28B59E5DBAEE}" type="sibTrans" cxnId="{DD9600E4-1228-4F4A-9D9C-7551882741C2}">
      <dgm:prSet/>
      <dgm:spPr/>
      <dgm:t>
        <a:bodyPr/>
        <a:lstStyle/>
        <a:p>
          <a:endParaRPr lang="es-EC" sz="2000"/>
        </a:p>
      </dgm:t>
    </dgm:pt>
    <dgm:pt modelId="{963413BC-0BDF-4A3A-914D-6F043C405363}">
      <dgm:prSet phldrT="[Texto]" custT="1"/>
      <dgm:spPr/>
      <dgm:t>
        <a:bodyPr/>
        <a:lstStyle/>
        <a:p>
          <a:pPr algn="just"/>
          <a:r>
            <a:rPr lang="es-ES" sz="1400" dirty="0" smtClean="0"/>
            <a:t>Adquisición de servicios de comercio exterior</a:t>
          </a:r>
          <a:endParaRPr lang="es-EC" sz="1400" dirty="0"/>
        </a:p>
      </dgm:t>
    </dgm:pt>
    <dgm:pt modelId="{1EB36561-252C-428C-B677-C2E8A676DADD}" type="parTrans" cxnId="{30CB1FE3-C41C-4D04-9332-94D22CDE6DE0}">
      <dgm:prSet/>
      <dgm:spPr/>
      <dgm:t>
        <a:bodyPr/>
        <a:lstStyle/>
        <a:p>
          <a:endParaRPr lang="es-EC" sz="2000"/>
        </a:p>
      </dgm:t>
    </dgm:pt>
    <dgm:pt modelId="{128C268E-0E78-40CE-BE7C-9EAF2894CB28}" type="sibTrans" cxnId="{30CB1FE3-C41C-4D04-9332-94D22CDE6DE0}">
      <dgm:prSet/>
      <dgm:spPr/>
      <dgm:t>
        <a:bodyPr/>
        <a:lstStyle/>
        <a:p>
          <a:endParaRPr lang="es-EC" sz="2000"/>
        </a:p>
      </dgm:t>
    </dgm:pt>
    <dgm:pt modelId="{628896A2-BA81-47C2-9900-2617D94DF52B}">
      <dgm:prSet phldrT="[Texto]" custT="1"/>
      <dgm:spPr/>
      <dgm:t>
        <a:bodyPr/>
        <a:lstStyle/>
        <a:p>
          <a:pPr algn="just"/>
          <a:r>
            <a:rPr lang="es-ES" sz="1400" dirty="0" smtClean="0"/>
            <a:t>Adquisición de materia prima</a:t>
          </a:r>
          <a:endParaRPr lang="es-EC" sz="1400" dirty="0"/>
        </a:p>
      </dgm:t>
    </dgm:pt>
    <dgm:pt modelId="{DC80C892-4A9B-4452-B530-2F4B2A7FA0F2}" type="parTrans" cxnId="{3F20F1A3-EFE0-4CBD-9E44-A27D72724A84}">
      <dgm:prSet/>
      <dgm:spPr/>
      <dgm:t>
        <a:bodyPr/>
        <a:lstStyle/>
        <a:p>
          <a:endParaRPr lang="es-EC" sz="2000"/>
        </a:p>
      </dgm:t>
    </dgm:pt>
    <dgm:pt modelId="{FC777DAA-72DF-4D6A-BCFB-8FCA4EAB92BD}" type="sibTrans" cxnId="{3F20F1A3-EFE0-4CBD-9E44-A27D72724A84}">
      <dgm:prSet/>
      <dgm:spPr/>
      <dgm:t>
        <a:bodyPr/>
        <a:lstStyle/>
        <a:p>
          <a:endParaRPr lang="es-EC" sz="2000"/>
        </a:p>
      </dgm:t>
    </dgm:pt>
    <dgm:pt modelId="{FE819254-11A3-4E5A-BF7F-A85A70E67D2D}">
      <dgm:prSet phldrT="[Texto]" custT="1"/>
      <dgm:spPr/>
      <dgm:t>
        <a:bodyPr/>
        <a:lstStyle/>
        <a:p>
          <a:pPr algn="just"/>
          <a:r>
            <a:rPr lang="es-ES" sz="1400" dirty="0" smtClean="0"/>
            <a:t>Adquisición de bienes y servicios para el personal</a:t>
          </a:r>
          <a:endParaRPr lang="es-EC" sz="1400" dirty="0"/>
        </a:p>
      </dgm:t>
    </dgm:pt>
    <dgm:pt modelId="{93F67623-63A5-48BF-B1F8-90C7EA19105C}" type="parTrans" cxnId="{949C1DD1-30B2-46F7-9674-58D94912AD6C}">
      <dgm:prSet/>
      <dgm:spPr/>
      <dgm:t>
        <a:bodyPr/>
        <a:lstStyle/>
        <a:p>
          <a:endParaRPr lang="es-EC" sz="2000"/>
        </a:p>
      </dgm:t>
    </dgm:pt>
    <dgm:pt modelId="{A686DC01-858A-4D41-BCE2-5AC227FA8B5D}" type="sibTrans" cxnId="{949C1DD1-30B2-46F7-9674-58D94912AD6C}">
      <dgm:prSet/>
      <dgm:spPr/>
      <dgm:t>
        <a:bodyPr/>
        <a:lstStyle/>
        <a:p>
          <a:endParaRPr lang="es-EC" sz="2000"/>
        </a:p>
      </dgm:t>
    </dgm:pt>
    <dgm:pt modelId="{AB7B42C2-593E-46DC-9714-851E6BA1D5DC}" type="pres">
      <dgm:prSet presAssocID="{C979972B-6B90-43FA-803A-061BE3B59D03}" presName="composite" presStyleCnt="0">
        <dgm:presLayoutVars>
          <dgm:chMax val="1"/>
          <dgm:dir/>
          <dgm:resizeHandles val="exact"/>
        </dgm:presLayoutVars>
      </dgm:prSet>
      <dgm:spPr/>
      <dgm:t>
        <a:bodyPr/>
        <a:lstStyle/>
        <a:p>
          <a:endParaRPr lang="es-EC"/>
        </a:p>
      </dgm:t>
    </dgm:pt>
    <dgm:pt modelId="{8B51EA09-367B-464E-BC7F-0BC997CCFA34}" type="pres">
      <dgm:prSet presAssocID="{C979972B-6B90-43FA-803A-061BE3B59D03}" presName="radial" presStyleCnt="0">
        <dgm:presLayoutVars>
          <dgm:animLvl val="ctr"/>
        </dgm:presLayoutVars>
      </dgm:prSet>
      <dgm:spPr/>
    </dgm:pt>
    <dgm:pt modelId="{EBA83A0F-D411-487C-A7E0-F456AB1BF127}" type="pres">
      <dgm:prSet presAssocID="{813F094B-7677-4849-8762-D6D59BA3D4A2}" presName="centerShape" presStyleLbl="vennNode1" presStyleIdx="0" presStyleCnt="5" custScaleX="87874" custScaleY="71619"/>
      <dgm:spPr/>
      <dgm:t>
        <a:bodyPr/>
        <a:lstStyle/>
        <a:p>
          <a:endParaRPr lang="es-EC"/>
        </a:p>
      </dgm:t>
    </dgm:pt>
    <dgm:pt modelId="{F26B05FA-E6C6-4974-A2B7-4C4AA068836A}" type="pres">
      <dgm:prSet presAssocID="{3F5EC9BF-33DE-4F5F-9F53-71E30EB2B36C}" presName="node" presStyleLbl="vennNode1" presStyleIdx="1" presStyleCnt="5" custRadScaleRad="92443" custRadScaleInc="0">
        <dgm:presLayoutVars>
          <dgm:bulletEnabled val="1"/>
        </dgm:presLayoutVars>
      </dgm:prSet>
      <dgm:spPr/>
      <dgm:t>
        <a:bodyPr/>
        <a:lstStyle/>
        <a:p>
          <a:endParaRPr lang="es-EC"/>
        </a:p>
      </dgm:t>
    </dgm:pt>
    <dgm:pt modelId="{09C80B5C-F2DA-4B8A-96EF-3BA26D93D673}" type="pres">
      <dgm:prSet presAssocID="{963413BC-0BDF-4A3A-914D-6F043C405363}" presName="node" presStyleLbl="vennNode1" presStyleIdx="2" presStyleCnt="5" custRadScaleRad="104373" custRadScaleInc="-872">
        <dgm:presLayoutVars>
          <dgm:bulletEnabled val="1"/>
        </dgm:presLayoutVars>
      </dgm:prSet>
      <dgm:spPr/>
      <dgm:t>
        <a:bodyPr/>
        <a:lstStyle/>
        <a:p>
          <a:endParaRPr lang="es-EC"/>
        </a:p>
      </dgm:t>
    </dgm:pt>
    <dgm:pt modelId="{A24D1DA0-E5EF-41B7-B4D5-B05BC2E5A7E9}" type="pres">
      <dgm:prSet presAssocID="{628896A2-BA81-47C2-9900-2617D94DF52B}" presName="node" presStyleLbl="vennNode1" presStyleIdx="3" presStyleCnt="5" custRadScaleRad="93376" custRadScaleInc="0">
        <dgm:presLayoutVars>
          <dgm:bulletEnabled val="1"/>
        </dgm:presLayoutVars>
      </dgm:prSet>
      <dgm:spPr/>
      <dgm:t>
        <a:bodyPr/>
        <a:lstStyle/>
        <a:p>
          <a:endParaRPr lang="es-EC"/>
        </a:p>
      </dgm:t>
    </dgm:pt>
    <dgm:pt modelId="{980625CF-20C7-40A9-833A-275BC45AA257}" type="pres">
      <dgm:prSet presAssocID="{FE819254-11A3-4E5A-BF7F-A85A70E67D2D}" presName="node" presStyleLbl="vennNode1" presStyleIdx="4" presStyleCnt="5" custRadScaleRad="104219" custRadScaleInc="873">
        <dgm:presLayoutVars>
          <dgm:bulletEnabled val="1"/>
        </dgm:presLayoutVars>
      </dgm:prSet>
      <dgm:spPr/>
      <dgm:t>
        <a:bodyPr/>
        <a:lstStyle/>
        <a:p>
          <a:endParaRPr lang="es-EC"/>
        </a:p>
      </dgm:t>
    </dgm:pt>
  </dgm:ptLst>
  <dgm:cxnLst>
    <dgm:cxn modelId="{3F20F1A3-EFE0-4CBD-9E44-A27D72724A84}" srcId="{813F094B-7677-4849-8762-D6D59BA3D4A2}" destId="{628896A2-BA81-47C2-9900-2617D94DF52B}" srcOrd="2" destOrd="0" parTransId="{DC80C892-4A9B-4452-B530-2F4B2A7FA0F2}" sibTransId="{FC777DAA-72DF-4D6A-BCFB-8FCA4EAB92BD}"/>
    <dgm:cxn modelId="{F0388CDA-739A-4E04-BE44-18F978913400}" type="presOf" srcId="{813F094B-7677-4849-8762-D6D59BA3D4A2}" destId="{EBA83A0F-D411-487C-A7E0-F456AB1BF127}" srcOrd="0" destOrd="0" presId="urn:microsoft.com/office/officeart/2005/8/layout/radial3"/>
    <dgm:cxn modelId="{A6E9BDA2-D22D-473C-B8CF-856DD44A2EC4}" type="presOf" srcId="{963413BC-0BDF-4A3A-914D-6F043C405363}" destId="{09C80B5C-F2DA-4B8A-96EF-3BA26D93D673}" srcOrd="0" destOrd="0" presId="urn:microsoft.com/office/officeart/2005/8/layout/radial3"/>
    <dgm:cxn modelId="{0F62E6B8-CA00-4881-B0E2-3D320D818AD8}" type="presOf" srcId="{C979972B-6B90-43FA-803A-061BE3B59D03}" destId="{AB7B42C2-593E-46DC-9714-851E6BA1D5DC}" srcOrd="0" destOrd="0" presId="urn:microsoft.com/office/officeart/2005/8/layout/radial3"/>
    <dgm:cxn modelId="{DD9600E4-1228-4F4A-9D9C-7551882741C2}" srcId="{813F094B-7677-4849-8762-D6D59BA3D4A2}" destId="{3F5EC9BF-33DE-4F5F-9F53-71E30EB2B36C}" srcOrd="0" destOrd="0" parTransId="{12B8E08C-B2B0-4A1D-860D-C9F902CAF2CF}" sibTransId="{27BD2636-17EB-4590-AA79-28B59E5DBAEE}"/>
    <dgm:cxn modelId="{83A93962-33F1-46C7-9A0F-9E9FABE125EC}" srcId="{C979972B-6B90-43FA-803A-061BE3B59D03}" destId="{813F094B-7677-4849-8762-D6D59BA3D4A2}" srcOrd="0" destOrd="0" parTransId="{BA343B0B-8CB3-457A-81ED-00C5FEAE0D74}" sibTransId="{17DE3410-6436-4A71-B9BC-B1C0D429C056}"/>
    <dgm:cxn modelId="{30CB1FE3-C41C-4D04-9332-94D22CDE6DE0}" srcId="{813F094B-7677-4849-8762-D6D59BA3D4A2}" destId="{963413BC-0BDF-4A3A-914D-6F043C405363}" srcOrd="1" destOrd="0" parTransId="{1EB36561-252C-428C-B677-C2E8A676DADD}" sibTransId="{128C268E-0E78-40CE-BE7C-9EAF2894CB28}"/>
    <dgm:cxn modelId="{9A729983-7165-424B-9DF5-C16CE704A9C5}" type="presOf" srcId="{628896A2-BA81-47C2-9900-2617D94DF52B}" destId="{A24D1DA0-E5EF-41B7-B4D5-B05BC2E5A7E9}" srcOrd="0" destOrd="0" presId="urn:microsoft.com/office/officeart/2005/8/layout/radial3"/>
    <dgm:cxn modelId="{949C1DD1-30B2-46F7-9674-58D94912AD6C}" srcId="{813F094B-7677-4849-8762-D6D59BA3D4A2}" destId="{FE819254-11A3-4E5A-BF7F-A85A70E67D2D}" srcOrd="3" destOrd="0" parTransId="{93F67623-63A5-48BF-B1F8-90C7EA19105C}" sibTransId="{A686DC01-858A-4D41-BCE2-5AC227FA8B5D}"/>
    <dgm:cxn modelId="{A7223DAA-E7DC-413C-86CB-90BB1A3F55E5}" type="presOf" srcId="{FE819254-11A3-4E5A-BF7F-A85A70E67D2D}" destId="{980625CF-20C7-40A9-833A-275BC45AA257}" srcOrd="0" destOrd="0" presId="urn:microsoft.com/office/officeart/2005/8/layout/radial3"/>
    <dgm:cxn modelId="{596CB85A-82E2-4A9F-8E4C-EAC8DDD9A6F4}" type="presOf" srcId="{3F5EC9BF-33DE-4F5F-9F53-71E30EB2B36C}" destId="{F26B05FA-E6C6-4974-A2B7-4C4AA068836A}" srcOrd="0" destOrd="0" presId="urn:microsoft.com/office/officeart/2005/8/layout/radial3"/>
    <dgm:cxn modelId="{072C68ED-B3B9-4DA8-87BE-0EF63FFFEBFD}" type="presParOf" srcId="{AB7B42C2-593E-46DC-9714-851E6BA1D5DC}" destId="{8B51EA09-367B-464E-BC7F-0BC997CCFA34}" srcOrd="0" destOrd="0" presId="urn:microsoft.com/office/officeart/2005/8/layout/radial3"/>
    <dgm:cxn modelId="{EEDE28BB-1068-4316-A46C-80FFCBE28BB7}" type="presParOf" srcId="{8B51EA09-367B-464E-BC7F-0BC997CCFA34}" destId="{EBA83A0F-D411-487C-A7E0-F456AB1BF127}" srcOrd="0" destOrd="0" presId="urn:microsoft.com/office/officeart/2005/8/layout/radial3"/>
    <dgm:cxn modelId="{D4329EA6-21A8-4A1D-AEB5-A106CF1CD17D}" type="presParOf" srcId="{8B51EA09-367B-464E-BC7F-0BC997CCFA34}" destId="{F26B05FA-E6C6-4974-A2B7-4C4AA068836A}" srcOrd="1" destOrd="0" presId="urn:microsoft.com/office/officeart/2005/8/layout/radial3"/>
    <dgm:cxn modelId="{96C12E2B-2929-4538-919B-03D09079E07D}" type="presParOf" srcId="{8B51EA09-367B-464E-BC7F-0BC997CCFA34}" destId="{09C80B5C-F2DA-4B8A-96EF-3BA26D93D673}" srcOrd="2" destOrd="0" presId="urn:microsoft.com/office/officeart/2005/8/layout/radial3"/>
    <dgm:cxn modelId="{21BDD077-2976-4703-858F-A1E9F49776C6}" type="presParOf" srcId="{8B51EA09-367B-464E-BC7F-0BC997CCFA34}" destId="{A24D1DA0-E5EF-41B7-B4D5-B05BC2E5A7E9}" srcOrd="3" destOrd="0" presId="urn:microsoft.com/office/officeart/2005/8/layout/radial3"/>
    <dgm:cxn modelId="{D5F68849-4B14-4400-9B1D-C06C86B82631}" type="presParOf" srcId="{8B51EA09-367B-464E-BC7F-0BC997CCFA34}" destId="{980625CF-20C7-40A9-833A-275BC45AA257}"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43F8BB-309B-4F2A-BF87-4A97369F2E3A}"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EC"/>
        </a:p>
      </dgm:t>
    </dgm:pt>
    <dgm:pt modelId="{CF3FA7D0-57CB-4013-ACF5-BC482A6C20F1}">
      <dgm:prSet phldrT="[Texto]"/>
      <dgm:spPr/>
      <dgm:t>
        <a:bodyPr/>
        <a:lstStyle/>
        <a:p>
          <a:r>
            <a:rPr lang="es-ES" dirty="0" smtClean="0">
              <a:solidFill>
                <a:schemeClr val="tx1"/>
              </a:solidFill>
            </a:rPr>
            <a:t>Visita a las instalaciones de la organización </a:t>
          </a:r>
          <a:endParaRPr lang="es-EC" dirty="0">
            <a:solidFill>
              <a:schemeClr val="tx1"/>
            </a:solidFill>
          </a:endParaRPr>
        </a:p>
      </dgm:t>
    </dgm:pt>
    <dgm:pt modelId="{F2D4A474-4AD0-4994-9538-763F80895963}" type="parTrans" cxnId="{B5A174DF-9C8B-41A4-8911-E599192683FA}">
      <dgm:prSet/>
      <dgm:spPr/>
      <dgm:t>
        <a:bodyPr/>
        <a:lstStyle/>
        <a:p>
          <a:endParaRPr lang="es-EC">
            <a:solidFill>
              <a:schemeClr val="tx1"/>
            </a:solidFill>
          </a:endParaRPr>
        </a:p>
      </dgm:t>
    </dgm:pt>
    <dgm:pt modelId="{C9A6FCF6-BA41-4665-A599-3C929BD21B4E}" type="sibTrans" cxnId="{B5A174DF-9C8B-41A4-8911-E599192683FA}">
      <dgm:prSet/>
      <dgm:spPr/>
      <dgm:t>
        <a:bodyPr/>
        <a:lstStyle/>
        <a:p>
          <a:endParaRPr lang="es-EC">
            <a:solidFill>
              <a:schemeClr val="tx1"/>
            </a:solidFill>
          </a:endParaRPr>
        </a:p>
      </dgm:t>
    </dgm:pt>
    <dgm:pt modelId="{96649299-4674-4E25-99E8-F665A8BF0D9D}">
      <dgm:prSet phldrT="[Texto]"/>
      <dgm:spPr/>
      <dgm:t>
        <a:bodyPr/>
        <a:lstStyle/>
        <a:p>
          <a:r>
            <a:rPr lang="es-ES" dirty="0" smtClean="0">
              <a:solidFill>
                <a:schemeClr val="tx1"/>
              </a:solidFill>
            </a:rPr>
            <a:t>Entrevista a los Gerentes y personal de áreas</a:t>
          </a:r>
          <a:endParaRPr lang="es-EC" dirty="0">
            <a:solidFill>
              <a:schemeClr val="tx1"/>
            </a:solidFill>
          </a:endParaRPr>
        </a:p>
      </dgm:t>
    </dgm:pt>
    <dgm:pt modelId="{E4C8AAAA-E894-41E0-9D8A-8BFE2E08352A}" type="parTrans" cxnId="{6FF717B6-F5E8-4B49-B392-8296CCBD9132}">
      <dgm:prSet/>
      <dgm:spPr/>
      <dgm:t>
        <a:bodyPr/>
        <a:lstStyle/>
        <a:p>
          <a:endParaRPr lang="es-EC">
            <a:solidFill>
              <a:schemeClr val="tx1"/>
            </a:solidFill>
          </a:endParaRPr>
        </a:p>
      </dgm:t>
    </dgm:pt>
    <dgm:pt modelId="{F0317FD0-49BD-4532-BE2B-13AA1A84C092}" type="sibTrans" cxnId="{6FF717B6-F5E8-4B49-B392-8296CCBD9132}">
      <dgm:prSet/>
      <dgm:spPr/>
      <dgm:t>
        <a:bodyPr/>
        <a:lstStyle/>
        <a:p>
          <a:endParaRPr lang="es-EC">
            <a:solidFill>
              <a:schemeClr val="tx1"/>
            </a:solidFill>
          </a:endParaRPr>
        </a:p>
      </dgm:t>
    </dgm:pt>
    <dgm:pt modelId="{EC15094A-30DF-4EBE-A9FE-3D6E996FA649}">
      <dgm:prSet phldrT="[Texto]"/>
      <dgm:spPr/>
      <dgm:t>
        <a:bodyPr/>
        <a:lstStyle/>
        <a:p>
          <a:r>
            <a:rPr lang="es-ES" dirty="0" smtClean="0">
              <a:solidFill>
                <a:schemeClr val="tx1"/>
              </a:solidFill>
            </a:rPr>
            <a:t>Revisa y Recopila  legislación</a:t>
          </a:r>
          <a:endParaRPr lang="es-EC" dirty="0">
            <a:solidFill>
              <a:schemeClr val="tx1"/>
            </a:solidFill>
          </a:endParaRPr>
        </a:p>
      </dgm:t>
    </dgm:pt>
    <dgm:pt modelId="{CE2D56CA-5522-40A6-A980-E46D45C083EE}" type="parTrans" cxnId="{C42E3C6D-D048-4730-8022-FBA837A685E5}">
      <dgm:prSet/>
      <dgm:spPr/>
      <dgm:t>
        <a:bodyPr/>
        <a:lstStyle/>
        <a:p>
          <a:endParaRPr lang="es-EC">
            <a:solidFill>
              <a:schemeClr val="tx1"/>
            </a:solidFill>
          </a:endParaRPr>
        </a:p>
      </dgm:t>
    </dgm:pt>
    <dgm:pt modelId="{2772D90A-2C8A-47C2-B1F3-C8295272F12F}" type="sibTrans" cxnId="{C42E3C6D-D048-4730-8022-FBA837A685E5}">
      <dgm:prSet/>
      <dgm:spPr/>
      <dgm:t>
        <a:bodyPr/>
        <a:lstStyle/>
        <a:p>
          <a:endParaRPr lang="es-EC">
            <a:solidFill>
              <a:schemeClr val="tx1"/>
            </a:solidFill>
          </a:endParaRPr>
        </a:p>
      </dgm:t>
    </dgm:pt>
    <dgm:pt modelId="{C63AEF89-7C86-43D0-A2BA-CA8507716C80}">
      <dgm:prSet phldrT="[Texto]"/>
      <dgm:spPr/>
      <dgm:t>
        <a:bodyPr/>
        <a:lstStyle/>
        <a:p>
          <a:r>
            <a:rPr lang="es-ES" dirty="0" smtClean="0">
              <a:solidFill>
                <a:schemeClr val="tx1"/>
              </a:solidFill>
            </a:rPr>
            <a:t>Establece lugar de trabajo</a:t>
          </a:r>
          <a:endParaRPr lang="es-EC" dirty="0">
            <a:solidFill>
              <a:schemeClr val="tx1"/>
            </a:solidFill>
          </a:endParaRPr>
        </a:p>
      </dgm:t>
    </dgm:pt>
    <dgm:pt modelId="{8CC8DAC4-BE9B-4FD9-BF1B-23D36E7F60FB}" type="parTrans" cxnId="{A4DE5877-4534-4818-9656-DA1317FA5F09}">
      <dgm:prSet/>
      <dgm:spPr/>
      <dgm:t>
        <a:bodyPr/>
        <a:lstStyle/>
        <a:p>
          <a:endParaRPr lang="es-EC">
            <a:solidFill>
              <a:schemeClr val="tx1"/>
            </a:solidFill>
          </a:endParaRPr>
        </a:p>
      </dgm:t>
    </dgm:pt>
    <dgm:pt modelId="{5405D330-2D54-4A4D-B0CA-C2A5B6E6C4A2}" type="sibTrans" cxnId="{A4DE5877-4534-4818-9656-DA1317FA5F09}">
      <dgm:prSet/>
      <dgm:spPr/>
      <dgm:t>
        <a:bodyPr/>
        <a:lstStyle/>
        <a:p>
          <a:endParaRPr lang="es-EC">
            <a:solidFill>
              <a:schemeClr val="tx1"/>
            </a:solidFill>
          </a:endParaRPr>
        </a:p>
      </dgm:t>
    </dgm:pt>
    <dgm:pt modelId="{730BB23E-7D81-45C8-973C-FC7D5A780987}" type="pres">
      <dgm:prSet presAssocID="{FA43F8BB-309B-4F2A-BF87-4A97369F2E3A}" presName="diagram" presStyleCnt="0">
        <dgm:presLayoutVars>
          <dgm:dir/>
          <dgm:resizeHandles val="exact"/>
        </dgm:presLayoutVars>
      </dgm:prSet>
      <dgm:spPr/>
      <dgm:t>
        <a:bodyPr/>
        <a:lstStyle/>
        <a:p>
          <a:endParaRPr lang="es-EC"/>
        </a:p>
      </dgm:t>
    </dgm:pt>
    <dgm:pt modelId="{1C04D06B-D8ED-4C33-B59D-5621729E4135}" type="pres">
      <dgm:prSet presAssocID="{CF3FA7D0-57CB-4013-ACF5-BC482A6C20F1}" presName="node" presStyleLbl="node1" presStyleIdx="0" presStyleCnt="4" custLinFactNeighborX="2678">
        <dgm:presLayoutVars>
          <dgm:bulletEnabled val="1"/>
        </dgm:presLayoutVars>
      </dgm:prSet>
      <dgm:spPr/>
      <dgm:t>
        <a:bodyPr/>
        <a:lstStyle/>
        <a:p>
          <a:endParaRPr lang="es-EC"/>
        </a:p>
      </dgm:t>
    </dgm:pt>
    <dgm:pt modelId="{44BD8D04-87A7-4BC1-A082-0E7DF6696563}" type="pres">
      <dgm:prSet presAssocID="{C9A6FCF6-BA41-4665-A599-3C929BD21B4E}" presName="sibTrans" presStyleCnt="0"/>
      <dgm:spPr/>
    </dgm:pt>
    <dgm:pt modelId="{63633F80-4793-4820-BE83-D6CA0B45BA93}" type="pres">
      <dgm:prSet presAssocID="{96649299-4674-4E25-99E8-F665A8BF0D9D}" presName="node" presStyleLbl="node1" presStyleIdx="1" presStyleCnt="4">
        <dgm:presLayoutVars>
          <dgm:bulletEnabled val="1"/>
        </dgm:presLayoutVars>
      </dgm:prSet>
      <dgm:spPr/>
      <dgm:t>
        <a:bodyPr/>
        <a:lstStyle/>
        <a:p>
          <a:endParaRPr lang="es-EC"/>
        </a:p>
      </dgm:t>
    </dgm:pt>
    <dgm:pt modelId="{48A18D1D-2F68-41F2-ACF3-D66827AC01A7}" type="pres">
      <dgm:prSet presAssocID="{F0317FD0-49BD-4532-BE2B-13AA1A84C092}" presName="sibTrans" presStyleCnt="0"/>
      <dgm:spPr/>
    </dgm:pt>
    <dgm:pt modelId="{2534B0C8-F3A6-425C-B860-233438A5EA02}" type="pres">
      <dgm:prSet presAssocID="{EC15094A-30DF-4EBE-A9FE-3D6E996FA649}" presName="node" presStyleLbl="node1" presStyleIdx="2" presStyleCnt="4">
        <dgm:presLayoutVars>
          <dgm:bulletEnabled val="1"/>
        </dgm:presLayoutVars>
      </dgm:prSet>
      <dgm:spPr/>
      <dgm:t>
        <a:bodyPr/>
        <a:lstStyle/>
        <a:p>
          <a:endParaRPr lang="es-EC"/>
        </a:p>
      </dgm:t>
    </dgm:pt>
    <dgm:pt modelId="{B4AEA834-51A5-40B8-985E-D91D5146CED9}" type="pres">
      <dgm:prSet presAssocID="{2772D90A-2C8A-47C2-B1F3-C8295272F12F}" presName="sibTrans" presStyleCnt="0"/>
      <dgm:spPr/>
    </dgm:pt>
    <dgm:pt modelId="{AF9FAE2D-26DB-405A-96DC-8340682F9238}" type="pres">
      <dgm:prSet presAssocID="{C63AEF89-7C86-43D0-A2BA-CA8507716C80}" presName="node" presStyleLbl="node1" presStyleIdx="3" presStyleCnt="4">
        <dgm:presLayoutVars>
          <dgm:bulletEnabled val="1"/>
        </dgm:presLayoutVars>
      </dgm:prSet>
      <dgm:spPr/>
      <dgm:t>
        <a:bodyPr/>
        <a:lstStyle/>
        <a:p>
          <a:endParaRPr lang="es-EC"/>
        </a:p>
      </dgm:t>
    </dgm:pt>
  </dgm:ptLst>
  <dgm:cxnLst>
    <dgm:cxn modelId="{5C4A8E41-34F1-48C5-915B-87A98A8069C1}" type="presOf" srcId="{EC15094A-30DF-4EBE-A9FE-3D6E996FA649}" destId="{2534B0C8-F3A6-425C-B860-233438A5EA02}" srcOrd="0" destOrd="0" presId="urn:microsoft.com/office/officeart/2005/8/layout/default#2"/>
    <dgm:cxn modelId="{C42E3C6D-D048-4730-8022-FBA837A685E5}" srcId="{FA43F8BB-309B-4F2A-BF87-4A97369F2E3A}" destId="{EC15094A-30DF-4EBE-A9FE-3D6E996FA649}" srcOrd="2" destOrd="0" parTransId="{CE2D56CA-5522-40A6-A980-E46D45C083EE}" sibTransId="{2772D90A-2C8A-47C2-B1F3-C8295272F12F}"/>
    <dgm:cxn modelId="{B5A174DF-9C8B-41A4-8911-E599192683FA}" srcId="{FA43F8BB-309B-4F2A-BF87-4A97369F2E3A}" destId="{CF3FA7D0-57CB-4013-ACF5-BC482A6C20F1}" srcOrd="0" destOrd="0" parTransId="{F2D4A474-4AD0-4994-9538-763F80895963}" sibTransId="{C9A6FCF6-BA41-4665-A599-3C929BD21B4E}"/>
    <dgm:cxn modelId="{A4DE5877-4534-4818-9656-DA1317FA5F09}" srcId="{FA43F8BB-309B-4F2A-BF87-4A97369F2E3A}" destId="{C63AEF89-7C86-43D0-A2BA-CA8507716C80}" srcOrd="3" destOrd="0" parTransId="{8CC8DAC4-BE9B-4FD9-BF1B-23D36E7F60FB}" sibTransId="{5405D330-2D54-4A4D-B0CA-C2A5B6E6C4A2}"/>
    <dgm:cxn modelId="{38327D0D-4A0C-4A5F-AD3C-F31F0CDDD119}" type="presOf" srcId="{FA43F8BB-309B-4F2A-BF87-4A97369F2E3A}" destId="{730BB23E-7D81-45C8-973C-FC7D5A780987}" srcOrd="0" destOrd="0" presId="urn:microsoft.com/office/officeart/2005/8/layout/default#2"/>
    <dgm:cxn modelId="{AA87709D-5967-489F-B150-056876F750CC}" type="presOf" srcId="{C63AEF89-7C86-43D0-A2BA-CA8507716C80}" destId="{AF9FAE2D-26DB-405A-96DC-8340682F9238}" srcOrd="0" destOrd="0" presId="urn:microsoft.com/office/officeart/2005/8/layout/default#2"/>
    <dgm:cxn modelId="{6FF717B6-F5E8-4B49-B392-8296CCBD9132}" srcId="{FA43F8BB-309B-4F2A-BF87-4A97369F2E3A}" destId="{96649299-4674-4E25-99E8-F665A8BF0D9D}" srcOrd="1" destOrd="0" parTransId="{E4C8AAAA-E894-41E0-9D8A-8BFE2E08352A}" sibTransId="{F0317FD0-49BD-4532-BE2B-13AA1A84C092}"/>
    <dgm:cxn modelId="{0BD28286-4E09-4DF6-8256-6059D829E04A}" type="presOf" srcId="{96649299-4674-4E25-99E8-F665A8BF0D9D}" destId="{63633F80-4793-4820-BE83-D6CA0B45BA93}" srcOrd="0" destOrd="0" presId="urn:microsoft.com/office/officeart/2005/8/layout/default#2"/>
    <dgm:cxn modelId="{2BE49921-B909-47DE-A17D-D0E52D63A7CA}" type="presOf" srcId="{CF3FA7D0-57CB-4013-ACF5-BC482A6C20F1}" destId="{1C04D06B-D8ED-4C33-B59D-5621729E4135}" srcOrd="0" destOrd="0" presId="urn:microsoft.com/office/officeart/2005/8/layout/default#2"/>
    <dgm:cxn modelId="{095D5B4D-AE10-4D6B-B0C7-8214D7BDAE10}" type="presParOf" srcId="{730BB23E-7D81-45C8-973C-FC7D5A780987}" destId="{1C04D06B-D8ED-4C33-B59D-5621729E4135}" srcOrd="0" destOrd="0" presId="urn:microsoft.com/office/officeart/2005/8/layout/default#2"/>
    <dgm:cxn modelId="{756B8F54-72F9-40EC-B1B1-51218C2AE9AB}" type="presParOf" srcId="{730BB23E-7D81-45C8-973C-FC7D5A780987}" destId="{44BD8D04-87A7-4BC1-A082-0E7DF6696563}" srcOrd="1" destOrd="0" presId="urn:microsoft.com/office/officeart/2005/8/layout/default#2"/>
    <dgm:cxn modelId="{3E1B921D-F8F7-4010-91D2-BB9E9EA1ABC0}" type="presParOf" srcId="{730BB23E-7D81-45C8-973C-FC7D5A780987}" destId="{63633F80-4793-4820-BE83-D6CA0B45BA93}" srcOrd="2" destOrd="0" presId="urn:microsoft.com/office/officeart/2005/8/layout/default#2"/>
    <dgm:cxn modelId="{FE644474-3E1F-4621-89D2-933E63996E37}" type="presParOf" srcId="{730BB23E-7D81-45C8-973C-FC7D5A780987}" destId="{48A18D1D-2F68-41F2-ACF3-D66827AC01A7}" srcOrd="3" destOrd="0" presId="urn:microsoft.com/office/officeart/2005/8/layout/default#2"/>
    <dgm:cxn modelId="{7A6076A5-B646-4139-A4B0-6EF70E76FF50}" type="presParOf" srcId="{730BB23E-7D81-45C8-973C-FC7D5A780987}" destId="{2534B0C8-F3A6-425C-B860-233438A5EA02}" srcOrd="4" destOrd="0" presId="urn:microsoft.com/office/officeart/2005/8/layout/default#2"/>
    <dgm:cxn modelId="{4F83125C-09BC-4DEC-890F-B25D7E762929}" type="presParOf" srcId="{730BB23E-7D81-45C8-973C-FC7D5A780987}" destId="{B4AEA834-51A5-40B8-985E-D91D5146CED9}" srcOrd="5" destOrd="0" presId="urn:microsoft.com/office/officeart/2005/8/layout/default#2"/>
    <dgm:cxn modelId="{999728CC-0D77-46A5-ADA8-759940174BF8}" type="presParOf" srcId="{730BB23E-7D81-45C8-973C-FC7D5A780987}" destId="{AF9FAE2D-26DB-405A-96DC-8340682F9238}"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AD340F-874B-4C8A-8FA0-7BF9AE92DE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8AE1D16B-51F8-4463-94EE-595821F579C0}">
      <dgm:prSet phldrT="[Texto]" custT="1"/>
      <dgm:spPr/>
      <dgm:t>
        <a:bodyPr/>
        <a:lstStyle/>
        <a:p>
          <a:r>
            <a:rPr lang="es-ES" sz="1600" dirty="0" smtClean="0"/>
            <a:t>MOTIVO</a:t>
          </a:r>
          <a:endParaRPr lang="es-EC" sz="1600" dirty="0"/>
        </a:p>
      </dgm:t>
    </dgm:pt>
    <dgm:pt modelId="{725A6C00-95F2-4415-AC7C-30C5A41428BB}" type="parTrans" cxnId="{077EAF99-4D90-47DB-859B-21D3B51E4CA2}">
      <dgm:prSet/>
      <dgm:spPr/>
      <dgm:t>
        <a:bodyPr/>
        <a:lstStyle/>
        <a:p>
          <a:endParaRPr lang="es-EC"/>
        </a:p>
      </dgm:t>
    </dgm:pt>
    <dgm:pt modelId="{427C7C8F-FEB5-4EAC-AA12-B8D3EC0A5E19}" type="sibTrans" cxnId="{077EAF99-4D90-47DB-859B-21D3B51E4CA2}">
      <dgm:prSet/>
      <dgm:spPr/>
      <dgm:t>
        <a:bodyPr/>
        <a:lstStyle/>
        <a:p>
          <a:endParaRPr lang="es-EC"/>
        </a:p>
      </dgm:t>
    </dgm:pt>
    <dgm:pt modelId="{C4C7DCF2-93EE-4083-AA53-9C27608CDE80}">
      <dgm:prSet phldrT="[Texto]" custT="1"/>
      <dgm:spPr/>
      <dgm:t>
        <a:bodyPr/>
        <a:lstStyle/>
        <a:p>
          <a:pPr algn="just"/>
          <a:r>
            <a:rPr lang="es-ES" sz="1600" dirty="0" smtClean="0"/>
            <a:t>Detalla la razón por la cual se está realizando el trabajo de auditoría.</a:t>
          </a:r>
          <a:endParaRPr lang="es-EC" sz="1600" dirty="0"/>
        </a:p>
      </dgm:t>
    </dgm:pt>
    <dgm:pt modelId="{02B4021C-33C6-4F65-9F20-377375B0472D}" type="parTrans" cxnId="{7D751D65-31CA-4752-9120-46EEEB913E5B}">
      <dgm:prSet/>
      <dgm:spPr/>
      <dgm:t>
        <a:bodyPr/>
        <a:lstStyle/>
        <a:p>
          <a:endParaRPr lang="es-EC"/>
        </a:p>
      </dgm:t>
    </dgm:pt>
    <dgm:pt modelId="{054DFBB2-991D-449C-B953-3447B130DF12}" type="sibTrans" cxnId="{7D751D65-31CA-4752-9120-46EEEB913E5B}">
      <dgm:prSet/>
      <dgm:spPr/>
      <dgm:t>
        <a:bodyPr/>
        <a:lstStyle/>
        <a:p>
          <a:endParaRPr lang="es-EC"/>
        </a:p>
      </dgm:t>
    </dgm:pt>
    <dgm:pt modelId="{EBA14E2D-4CB0-4E32-9800-42F643F90E92}">
      <dgm:prSet phldrT="[Texto]" custT="1"/>
      <dgm:spPr/>
      <dgm:t>
        <a:bodyPr/>
        <a:lstStyle/>
        <a:p>
          <a:r>
            <a:rPr lang="es-ES" sz="1600" dirty="0" smtClean="0"/>
            <a:t>OBJETIVO</a:t>
          </a:r>
          <a:endParaRPr lang="es-EC" sz="1600" dirty="0"/>
        </a:p>
      </dgm:t>
    </dgm:pt>
    <dgm:pt modelId="{F28FF928-7930-45C3-8A74-46AA226632F0}" type="parTrans" cxnId="{2064042A-BBC2-498A-B3CC-C2ABC2678E82}">
      <dgm:prSet/>
      <dgm:spPr/>
      <dgm:t>
        <a:bodyPr/>
        <a:lstStyle/>
        <a:p>
          <a:endParaRPr lang="es-EC"/>
        </a:p>
      </dgm:t>
    </dgm:pt>
    <dgm:pt modelId="{BED086D7-5404-4F19-AAE3-611E2F1F7F5D}" type="sibTrans" cxnId="{2064042A-BBC2-498A-B3CC-C2ABC2678E82}">
      <dgm:prSet/>
      <dgm:spPr/>
      <dgm:t>
        <a:bodyPr/>
        <a:lstStyle/>
        <a:p>
          <a:endParaRPr lang="es-EC"/>
        </a:p>
      </dgm:t>
    </dgm:pt>
    <dgm:pt modelId="{E7A7431E-121D-4C62-B0CD-D3E97DA74AFB}">
      <dgm:prSet phldrT="[Texto]" custT="1"/>
      <dgm:spPr/>
      <dgm:t>
        <a:bodyPr/>
        <a:lstStyle/>
        <a:p>
          <a:pPr algn="just"/>
          <a:r>
            <a:rPr lang="es-ES" sz="1600" dirty="0" smtClean="0"/>
            <a:t>Refiere a lo que la empresa se propone alcanzar con el trabajo de auditoría.</a:t>
          </a:r>
          <a:endParaRPr lang="es-EC" sz="1600" dirty="0"/>
        </a:p>
      </dgm:t>
    </dgm:pt>
    <dgm:pt modelId="{8C66464A-CEF9-4749-8EAB-16C4AFF31E2B}" type="parTrans" cxnId="{9536C5B4-4F23-4FC6-8B10-C99AA119BE9F}">
      <dgm:prSet/>
      <dgm:spPr/>
      <dgm:t>
        <a:bodyPr/>
        <a:lstStyle/>
        <a:p>
          <a:endParaRPr lang="es-EC"/>
        </a:p>
      </dgm:t>
    </dgm:pt>
    <dgm:pt modelId="{16486926-8EC9-4619-8F26-AA212A9D202B}" type="sibTrans" cxnId="{9536C5B4-4F23-4FC6-8B10-C99AA119BE9F}">
      <dgm:prSet/>
      <dgm:spPr/>
      <dgm:t>
        <a:bodyPr/>
        <a:lstStyle/>
        <a:p>
          <a:endParaRPr lang="es-EC"/>
        </a:p>
      </dgm:t>
    </dgm:pt>
    <dgm:pt modelId="{F599A305-242D-469E-9042-3BE29FCEC560}">
      <dgm:prSet phldrT="[Texto]" custT="1"/>
      <dgm:spPr/>
      <dgm:t>
        <a:bodyPr/>
        <a:lstStyle/>
        <a:p>
          <a:r>
            <a:rPr lang="es-ES" sz="1600" dirty="0" smtClean="0"/>
            <a:t>ALCANCE</a:t>
          </a:r>
          <a:endParaRPr lang="es-EC" sz="1600" dirty="0"/>
        </a:p>
      </dgm:t>
    </dgm:pt>
    <dgm:pt modelId="{B56F162B-6B60-487F-93D5-49AE603C457E}" type="parTrans" cxnId="{799A2FD1-4BF4-463C-9F94-66ACD08DA4BB}">
      <dgm:prSet/>
      <dgm:spPr/>
      <dgm:t>
        <a:bodyPr/>
        <a:lstStyle/>
        <a:p>
          <a:endParaRPr lang="es-EC"/>
        </a:p>
      </dgm:t>
    </dgm:pt>
    <dgm:pt modelId="{3E222F65-96A4-4C94-974E-E0AA4C880215}" type="sibTrans" cxnId="{799A2FD1-4BF4-463C-9F94-66ACD08DA4BB}">
      <dgm:prSet/>
      <dgm:spPr/>
      <dgm:t>
        <a:bodyPr/>
        <a:lstStyle/>
        <a:p>
          <a:endParaRPr lang="es-EC"/>
        </a:p>
      </dgm:t>
    </dgm:pt>
    <dgm:pt modelId="{E4A4BD68-2922-4C7D-A5D6-891C296DF22E}">
      <dgm:prSet phldrT="[Texto]" custT="1"/>
      <dgm:spPr/>
      <dgm:t>
        <a:bodyPr/>
        <a:lstStyle/>
        <a:p>
          <a:pPr algn="just"/>
          <a:r>
            <a:rPr lang="es-ES" sz="1600" dirty="0" smtClean="0"/>
            <a:t>Extensión que va a tener la auditoría, también se describe el periodo que va a ser objeto de análisis.</a:t>
          </a:r>
          <a:endParaRPr lang="es-EC" sz="1600" dirty="0"/>
        </a:p>
      </dgm:t>
    </dgm:pt>
    <dgm:pt modelId="{422CB0EB-3145-4CF6-A270-9FBFC5D794EE}" type="parTrans" cxnId="{95D743A6-7231-4E8F-9A6C-7FE55CA1FA83}">
      <dgm:prSet/>
      <dgm:spPr/>
      <dgm:t>
        <a:bodyPr/>
        <a:lstStyle/>
        <a:p>
          <a:endParaRPr lang="es-EC"/>
        </a:p>
      </dgm:t>
    </dgm:pt>
    <dgm:pt modelId="{5372A183-DB48-4FC7-B4D8-2F9B032DF1A1}" type="sibTrans" cxnId="{95D743A6-7231-4E8F-9A6C-7FE55CA1FA83}">
      <dgm:prSet/>
      <dgm:spPr/>
      <dgm:t>
        <a:bodyPr/>
        <a:lstStyle/>
        <a:p>
          <a:endParaRPr lang="es-EC"/>
        </a:p>
      </dgm:t>
    </dgm:pt>
    <dgm:pt modelId="{7B42A0F7-7EE0-4726-BE5C-0B8BFC186101}">
      <dgm:prSet phldrT="[Texto]" custT="1"/>
      <dgm:spPr/>
      <dgm:t>
        <a:bodyPr/>
        <a:lstStyle/>
        <a:p>
          <a:pPr algn="just"/>
          <a:r>
            <a:rPr lang="es-ES" sz="1500" dirty="0" smtClean="0"/>
            <a:t>Normativa interna como: reglamentos, disposiciones. También incluye leyes en las que se basa la entidad.</a:t>
          </a:r>
          <a:endParaRPr lang="es-EC" sz="1500" dirty="0"/>
        </a:p>
      </dgm:t>
    </dgm:pt>
    <dgm:pt modelId="{646D1118-03BE-40C4-B887-20980D3A4A7F}" type="parTrans" cxnId="{C193F7F7-74E2-47CE-97A3-2A317414DDBE}">
      <dgm:prSet/>
      <dgm:spPr/>
      <dgm:t>
        <a:bodyPr/>
        <a:lstStyle/>
        <a:p>
          <a:endParaRPr lang="es-EC"/>
        </a:p>
      </dgm:t>
    </dgm:pt>
    <dgm:pt modelId="{CDC443B1-A0E2-424D-950E-13ADAC64D192}" type="sibTrans" cxnId="{C193F7F7-74E2-47CE-97A3-2A317414DDBE}">
      <dgm:prSet/>
      <dgm:spPr/>
      <dgm:t>
        <a:bodyPr/>
        <a:lstStyle/>
        <a:p>
          <a:endParaRPr lang="es-EC"/>
        </a:p>
      </dgm:t>
    </dgm:pt>
    <dgm:pt modelId="{91688453-0D77-41F6-B5DA-2DDC242346A1}">
      <dgm:prSet phldrT="[Texto]" custT="1"/>
      <dgm:spPr/>
      <dgm:t>
        <a:bodyPr/>
        <a:lstStyle/>
        <a:p>
          <a:r>
            <a:rPr lang="es-ES" sz="1600" dirty="0" smtClean="0"/>
            <a:t>BASE LEGAL</a:t>
          </a:r>
          <a:endParaRPr lang="es-EC" sz="1600" dirty="0"/>
        </a:p>
      </dgm:t>
    </dgm:pt>
    <dgm:pt modelId="{7A1B6871-6698-4FDF-99BD-D6FED47CCF82}" type="parTrans" cxnId="{163D587F-44FC-490A-9486-D8D0B2A89B88}">
      <dgm:prSet/>
      <dgm:spPr/>
      <dgm:t>
        <a:bodyPr/>
        <a:lstStyle/>
        <a:p>
          <a:endParaRPr lang="es-EC"/>
        </a:p>
      </dgm:t>
    </dgm:pt>
    <dgm:pt modelId="{6FD48801-BF86-47CE-A621-40A94589A1E0}" type="sibTrans" cxnId="{163D587F-44FC-490A-9486-D8D0B2A89B88}">
      <dgm:prSet/>
      <dgm:spPr/>
      <dgm:t>
        <a:bodyPr/>
        <a:lstStyle/>
        <a:p>
          <a:endParaRPr lang="es-EC"/>
        </a:p>
      </dgm:t>
    </dgm:pt>
    <dgm:pt modelId="{D13678AE-EAB7-4FAB-A6CA-D2E9D52F34B1}">
      <dgm:prSet phldrT="[Texto]" custT="1"/>
      <dgm:spPr/>
      <dgm:t>
        <a:bodyPr/>
        <a:lstStyle/>
        <a:p>
          <a:pPr algn="just"/>
          <a:r>
            <a:rPr lang="es-ES" sz="1600" dirty="0" smtClean="0"/>
            <a:t>Personal que va a realizar el trabajo de auditoría.</a:t>
          </a:r>
          <a:endParaRPr lang="es-EC" sz="1600" dirty="0"/>
        </a:p>
      </dgm:t>
    </dgm:pt>
    <dgm:pt modelId="{20366152-F6CA-48F6-A9FE-A0BDDA5F763C}" type="parTrans" cxnId="{9F787956-F88F-453B-8810-8E00B8BEED95}">
      <dgm:prSet/>
      <dgm:spPr/>
      <dgm:t>
        <a:bodyPr/>
        <a:lstStyle/>
        <a:p>
          <a:endParaRPr lang="es-EC"/>
        </a:p>
      </dgm:t>
    </dgm:pt>
    <dgm:pt modelId="{E0743CC8-42CA-422B-B6BF-2E7AD06AED81}" type="sibTrans" cxnId="{9F787956-F88F-453B-8810-8E00B8BEED95}">
      <dgm:prSet/>
      <dgm:spPr/>
      <dgm:t>
        <a:bodyPr/>
        <a:lstStyle/>
        <a:p>
          <a:endParaRPr lang="es-EC"/>
        </a:p>
      </dgm:t>
    </dgm:pt>
    <dgm:pt modelId="{8AC56586-9019-44DD-964B-434F99149D04}">
      <dgm:prSet phldrT="[Texto]" custT="1"/>
      <dgm:spPr/>
      <dgm:t>
        <a:bodyPr/>
        <a:lstStyle/>
        <a:p>
          <a:pPr algn="just"/>
          <a:r>
            <a:rPr lang="es-ES" sz="1500" dirty="0" smtClean="0"/>
            <a:t>Material que se necesita para desarrollar la auditoría. Además se considera la capacitación y apoyo de servicios externos.</a:t>
          </a:r>
          <a:endParaRPr lang="es-EC" sz="1500" dirty="0"/>
        </a:p>
      </dgm:t>
    </dgm:pt>
    <dgm:pt modelId="{0849390F-8263-4A26-AD00-0CF2F1EFA3E3}" type="parTrans" cxnId="{762C53CB-3BCD-4DE0-A2EB-09AF6E46BEE5}">
      <dgm:prSet/>
      <dgm:spPr/>
      <dgm:t>
        <a:bodyPr/>
        <a:lstStyle/>
        <a:p>
          <a:endParaRPr lang="es-EC"/>
        </a:p>
      </dgm:t>
    </dgm:pt>
    <dgm:pt modelId="{6A42B774-781E-4896-A533-DEC168376159}" type="sibTrans" cxnId="{762C53CB-3BCD-4DE0-A2EB-09AF6E46BEE5}">
      <dgm:prSet/>
      <dgm:spPr/>
      <dgm:t>
        <a:bodyPr/>
        <a:lstStyle/>
        <a:p>
          <a:endParaRPr lang="es-EC"/>
        </a:p>
      </dgm:t>
    </dgm:pt>
    <dgm:pt modelId="{58E23FE6-586F-4EA5-8DDD-2F7D9D821CC1}">
      <dgm:prSet phldrT="[Texto]" custT="1"/>
      <dgm:spPr/>
      <dgm:t>
        <a:bodyPr/>
        <a:lstStyle/>
        <a:p>
          <a:r>
            <a:rPr lang="es-ES" sz="1600" dirty="0" smtClean="0"/>
            <a:t>PERSONAL TÉCNICO</a:t>
          </a:r>
          <a:endParaRPr lang="es-EC" sz="1600" dirty="0"/>
        </a:p>
      </dgm:t>
    </dgm:pt>
    <dgm:pt modelId="{156CCCE5-2F3C-44D6-88A4-8F87B73491B4}" type="parTrans" cxnId="{5372BC0F-94B2-4FA4-8D34-94A52B8F0DF9}">
      <dgm:prSet/>
      <dgm:spPr/>
      <dgm:t>
        <a:bodyPr/>
        <a:lstStyle/>
        <a:p>
          <a:endParaRPr lang="es-EC"/>
        </a:p>
      </dgm:t>
    </dgm:pt>
    <dgm:pt modelId="{9579E910-8D6E-4AD5-963B-223D7953E364}" type="sibTrans" cxnId="{5372BC0F-94B2-4FA4-8D34-94A52B8F0DF9}">
      <dgm:prSet/>
      <dgm:spPr/>
      <dgm:t>
        <a:bodyPr/>
        <a:lstStyle/>
        <a:p>
          <a:endParaRPr lang="es-EC"/>
        </a:p>
      </dgm:t>
    </dgm:pt>
    <dgm:pt modelId="{C8B5C3D3-6058-4410-AD33-7BE9C7CE1A22}">
      <dgm:prSet phldrT="[Texto]"/>
      <dgm:spPr/>
      <dgm:t>
        <a:bodyPr/>
        <a:lstStyle/>
        <a:p>
          <a:r>
            <a:rPr lang="es-ES" dirty="0" smtClean="0"/>
            <a:t>RECURSOS MATERIALES FINANCIEROS Y HUMANOS</a:t>
          </a:r>
          <a:endParaRPr lang="es-EC" dirty="0"/>
        </a:p>
      </dgm:t>
    </dgm:pt>
    <dgm:pt modelId="{1009E770-2167-4C4B-A042-E0A2DE8A8D47}" type="parTrans" cxnId="{EB75C412-50E0-4341-B756-78DE1820BF19}">
      <dgm:prSet/>
      <dgm:spPr/>
      <dgm:t>
        <a:bodyPr/>
        <a:lstStyle/>
        <a:p>
          <a:endParaRPr lang="es-EC"/>
        </a:p>
      </dgm:t>
    </dgm:pt>
    <dgm:pt modelId="{65D417EC-BD77-4BD0-992F-8D6688FD71FB}" type="sibTrans" cxnId="{EB75C412-50E0-4341-B756-78DE1820BF19}">
      <dgm:prSet/>
      <dgm:spPr/>
      <dgm:t>
        <a:bodyPr/>
        <a:lstStyle/>
        <a:p>
          <a:endParaRPr lang="es-EC"/>
        </a:p>
      </dgm:t>
    </dgm:pt>
    <dgm:pt modelId="{B212844B-2649-4C67-B353-CD30A80B38AD}">
      <dgm:prSet phldrT="[Texto]" custT="1"/>
      <dgm:spPr/>
      <dgm:t>
        <a:bodyPr/>
        <a:lstStyle/>
        <a:p>
          <a:pPr algn="just"/>
          <a:r>
            <a:rPr lang="es-ES" sz="1500" dirty="0" smtClean="0"/>
            <a:t>Incluye la planeación por cada intervención individual de auditoría, y el compendio de auditorías a practicar.</a:t>
          </a:r>
          <a:endParaRPr lang="es-EC" sz="1500" dirty="0"/>
        </a:p>
      </dgm:t>
    </dgm:pt>
    <dgm:pt modelId="{4B5522BC-5764-44A7-9D98-6FCA4C828856}" type="parTrans" cxnId="{D0B57F0F-DA50-4B3A-9874-A8CE73F930AF}">
      <dgm:prSet/>
      <dgm:spPr/>
      <dgm:t>
        <a:bodyPr/>
        <a:lstStyle/>
        <a:p>
          <a:endParaRPr lang="es-EC"/>
        </a:p>
      </dgm:t>
    </dgm:pt>
    <dgm:pt modelId="{47E6F10A-09DB-4BC2-9EBA-DD41B7F2ABC3}" type="sibTrans" cxnId="{D0B57F0F-DA50-4B3A-9874-A8CE73F930AF}">
      <dgm:prSet/>
      <dgm:spPr/>
      <dgm:t>
        <a:bodyPr/>
        <a:lstStyle/>
        <a:p>
          <a:endParaRPr lang="es-EC"/>
        </a:p>
      </dgm:t>
    </dgm:pt>
    <dgm:pt modelId="{4E099AAA-2E19-4355-966E-DCC8CE65D037}">
      <dgm:prSet phldrT="[Texto]" custT="1"/>
      <dgm:spPr/>
      <dgm:t>
        <a:bodyPr/>
        <a:lstStyle/>
        <a:p>
          <a:r>
            <a:rPr lang="es-ES" sz="1600" dirty="0" smtClean="0"/>
            <a:t>DISTRIBUCIÓN DE TIEMPO Y TRABAJO</a:t>
          </a:r>
          <a:endParaRPr lang="es-EC" sz="1600" dirty="0"/>
        </a:p>
      </dgm:t>
    </dgm:pt>
    <dgm:pt modelId="{29BFF30D-A889-4FE9-AE05-0B50CC157CCE}" type="parTrans" cxnId="{849FE18C-3FCC-49A6-95E2-97DC4561EBF5}">
      <dgm:prSet/>
      <dgm:spPr/>
      <dgm:t>
        <a:bodyPr/>
        <a:lstStyle/>
        <a:p>
          <a:endParaRPr lang="es-EC"/>
        </a:p>
      </dgm:t>
    </dgm:pt>
    <dgm:pt modelId="{83ADE6BF-6293-4BBC-B672-453E2091D017}" type="sibTrans" cxnId="{849FE18C-3FCC-49A6-95E2-97DC4561EBF5}">
      <dgm:prSet/>
      <dgm:spPr/>
      <dgm:t>
        <a:bodyPr/>
        <a:lstStyle/>
        <a:p>
          <a:endParaRPr lang="es-EC"/>
        </a:p>
      </dgm:t>
    </dgm:pt>
    <dgm:pt modelId="{87120C5E-CEA1-49C5-B514-D3669C3933B2}" type="pres">
      <dgm:prSet presAssocID="{F8AD340F-874B-4C8A-8FA0-7BF9AE92DE92}" presName="Name0" presStyleCnt="0">
        <dgm:presLayoutVars>
          <dgm:dir/>
          <dgm:animLvl val="lvl"/>
          <dgm:resizeHandles val="exact"/>
        </dgm:presLayoutVars>
      </dgm:prSet>
      <dgm:spPr/>
      <dgm:t>
        <a:bodyPr/>
        <a:lstStyle/>
        <a:p>
          <a:endParaRPr lang="es-EC"/>
        </a:p>
      </dgm:t>
    </dgm:pt>
    <dgm:pt modelId="{174D88CF-5CFC-4755-AF27-B954E0BE4919}" type="pres">
      <dgm:prSet presAssocID="{8AE1D16B-51F8-4463-94EE-595821F579C0}" presName="linNode" presStyleCnt="0"/>
      <dgm:spPr/>
    </dgm:pt>
    <dgm:pt modelId="{28648F2F-ACDB-4538-A765-1B63B1EA9183}" type="pres">
      <dgm:prSet presAssocID="{8AE1D16B-51F8-4463-94EE-595821F579C0}" presName="parentText" presStyleLbl="node1" presStyleIdx="0" presStyleCnt="7" custScaleX="81624">
        <dgm:presLayoutVars>
          <dgm:chMax val="1"/>
          <dgm:bulletEnabled val="1"/>
        </dgm:presLayoutVars>
      </dgm:prSet>
      <dgm:spPr/>
      <dgm:t>
        <a:bodyPr/>
        <a:lstStyle/>
        <a:p>
          <a:endParaRPr lang="es-EC"/>
        </a:p>
      </dgm:t>
    </dgm:pt>
    <dgm:pt modelId="{C2E255A0-36D2-401D-82A0-087C0F39BB82}" type="pres">
      <dgm:prSet presAssocID="{8AE1D16B-51F8-4463-94EE-595821F579C0}" presName="descendantText" presStyleLbl="alignAccFollowNode1" presStyleIdx="0" presStyleCnt="7" custScaleX="110444">
        <dgm:presLayoutVars>
          <dgm:bulletEnabled val="1"/>
        </dgm:presLayoutVars>
      </dgm:prSet>
      <dgm:spPr/>
      <dgm:t>
        <a:bodyPr/>
        <a:lstStyle/>
        <a:p>
          <a:endParaRPr lang="es-EC"/>
        </a:p>
      </dgm:t>
    </dgm:pt>
    <dgm:pt modelId="{1F52017C-5D02-46EF-9A14-A89A69573DAE}" type="pres">
      <dgm:prSet presAssocID="{427C7C8F-FEB5-4EAC-AA12-B8D3EC0A5E19}" presName="sp" presStyleCnt="0"/>
      <dgm:spPr/>
    </dgm:pt>
    <dgm:pt modelId="{110B6160-B6E1-409D-965D-3D759F2EDF18}" type="pres">
      <dgm:prSet presAssocID="{EBA14E2D-4CB0-4E32-9800-42F643F90E92}" presName="linNode" presStyleCnt="0"/>
      <dgm:spPr/>
    </dgm:pt>
    <dgm:pt modelId="{D890D08F-EF17-400C-9A55-59375A0915AF}" type="pres">
      <dgm:prSet presAssocID="{EBA14E2D-4CB0-4E32-9800-42F643F90E92}" presName="parentText" presStyleLbl="node1" presStyleIdx="1" presStyleCnt="7" custScaleX="81624">
        <dgm:presLayoutVars>
          <dgm:chMax val="1"/>
          <dgm:bulletEnabled val="1"/>
        </dgm:presLayoutVars>
      </dgm:prSet>
      <dgm:spPr/>
      <dgm:t>
        <a:bodyPr/>
        <a:lstStyle/>
        <a:p>
          <a:endParaRPr lang="es-EC"/>
        </a:p>
      </dgm:t>
    </dgm:pt>
    <dgm:pt modelId="{7EBB8035-D229-4686-ACE2-BF77BFF6A59C}" type="pres">
      <dgm:prSet presAssocID="{EBA14E2D-4CB0-4E32-9800-42F643F90E92}" presName="descendantText" presStyleLbl="alignAccFollowNode1" presStyleIdx="1" presStyleCnt="7" custScaleX="110057">
        <dgm:presLayoutVars>
          <dgm:bulletEnabled val="1"/>
        </dgm:presLayoutVars>
      </dgm:prSet>
      <dgm:spPr/>
      <dgm:t>
        <a:bodyPr/>
        <a:lstStyle/>
        <a:p>
          <a:endParaRPr lang="es-EC"/>
        </a:p>
      </dgm:t>
    </dgm:pt>
    <dgm:pt modelId="{3AD61982-5B6A-45F7-8EF7-C0FA721688AC}" type="pres">
      <dgm:prSet presAssocID="{BED086D7-5404-4F19-AAE3-611E2F1F7F5D}" presName="sp" presStyleCnt="0"/>
      <dgm:spPr/>
    </dgm:pt>
    <dgm:pt modelId="{1D7E4987-7642-4713-8A48-7C332FB700F2}" type="pres">
      <dgm:prSet presAssocID="{F599A305-242D-469E-9042-3BE29FCEC560}" presName="linNode" presStyleCnt="0"/>
      <dgm:spPr/>
    </dgm:pt>
    <dgm:pt modelId="{D5D09C64-7D02-4ACE-8FF4-2D55141B388D}" type="pres">
      <dgm:prSet presAssocID="{F599A305-242D-469E-9042-3BE29FCEC560}" presName="parentText" presStyleLbl="node1" presStyleIdx="2" presStyleCnt="7" custScaleX="89421">
        <dgm:presLayoutVars>
          <dgm:chMax val="1"/>
          <dgm:bulletEnabled val="1"/>
        </dgm:presLayoutVars>
      </dgm:prSet>
      <dgm:spPr/>
      <dgm:t>
        <a:bodyPr/>
        <a:lstStyle/>
        <a:p>
          <a:endParaRPr lang="es-EC"/>
        </a:p>
      </dgm:t>
    </dgm:pt>
    <dgm:pt modelId="{75423FE5-CEB1-4E01-866F-D405CFEC64D0}" type="pres">
      <dgm:prSet presAssocID="{F599A305-242D-469E-9042-3BE29FCEC560}" presName="descendantText" presStyleLbl="alignAccFollowNode1" presStyleIdx="2" presStyleCnt="7" custScaleX="120747" custLinFactNeighborX="1411" custLinFactNeighborY="-1281">
        <dgm:presLayoutVars>
          <dgm:bulletEnabled val="1"/>
        </dgm:presLayoutVars>
      </dgm:prSet>
      <dgm:spPr/>
      <dgm:t>
        <a:bodyPr/>
        <a:lstStyle/>
        <a:p>
          <a:endParaRPr lang="es-EC"/>
        </a:p>
      </dgm:t>
    </dgm:pt>
    <dgm:pt modelId="{2AC6AC24-1C9C-4B1E-825C-8163D7A1D8C9}" type="pres">
      <dgm:prSet presAssocID="{3E222F65-96A4-4C94-974E-E0AA4C880215}" presName="sp" presStyleCnt="0"/>
      <dgm:spPr/>
    </dgm:pt>
    <dgm:pt modelId="{B1586781-05B3-49C9-A699-2C56696A7823}" type="pres">
      <dgm:prSet presAssocID="{91688453-0D77-41F6-B5DA-2DDC242346A1}" presName="linNode" presStyleCnt="0"/>
      <dgm:spPr/>
    </dgm:pt>
    <dgm:pt modelId="{22195355-482B-4995-AA1E-5C4CFB1DF9DB}" type="pres">
      <dgm:prSet presAssocID="{91688453-0D77-41F6-B5DA-2DDC242346A1}" presName="parentText" presStyleLbl="node1" presStyleIdx="3" presStyleCnt="7" custScaleX="81624">
        <dgm:presLayoutVars>
          <dgm:chMax val="1"/>
          <dgm:bulletEnabled val="1"/>
        </dgm:presLayoutVars>
      </dgm:prSet>
      <dgm:spPr/>
      <dgm:t>
        <a:bodyPr/>
        <a:lstStyle/>
        <a:p>
          <a:endParaRPr lang="es-EC"/>
        </a:p>
      </dgm:t>
    </dgm:pt>
    <dgm:pt modelId="{750AB409-68A8-4EA0-88A1-83FCC6B98052}" type="pres">
      <dgm:prSet presAssocID="{91688453-0D77-41F6-B5DA-2DDC242346A1}" presName="descendantText" presStyleLbl="alignAccFollowNode1" presStyleIdx="3" presStyleCnt="7" custScaleX="110057">
        <dgm:presLayoutVars>
          <dgm:bulletEnabled val="1"/>
        </dgm:presLayoutVars>
      </dgm:prSet>
      <dgm:spPr/>
      <dgm:t>
        <a:bodyPr/>
        <a:lstStyle/>
        <a:p>
          <a:endParaRPr lang="es-EC"/>
        </a:p>
      </dgm:t>
    </dgm:pt>
    <dgm:pt modelId="{7D6DB902-BDE7-4E28-B50D-2FAD2B005BA2}" type="pres">
      <dgm:prSet presAssocID="{6FD48801-BF86-47CE-A621-40A94589A1E0}" presName="sp" presStyleCnt="0"/>
      <dgm:spPr/>
    </dgm:pt>
    <dgm:pt modelId="{56096536-1A41-4301-A01E-FEA0C38163F1}" type="pres">
      <dgm:prSet presAssocID="{58E23FE6-586F-4EA5-8DDD-2F7D9D821CC1}" presName="linNode" presStyleCnt="0"/>
      <dgm:spPr/>
    </dgm:pt>
    <dgm:pt modelId="{577D91F8-6EB8-4DC5-90C5-FE3B61A56B49}" type="pres">
      <dgm:prSet presAssocID="{58E23FE6-586F-4EA5-8DDD-2F7D9D821CC1}" presName="parentText" presStyleLbl="node1" presStyleIdx="4" presStyleCnt="7" custScaleX="81624">
        <dgm:presLayoutVars>
          <dgm:chMax val="1"/>
          <dgm:bulletEnabled val="1"/>
        </dgm:presLayoutVars>
      </dgm:prSet>
      <dgm:spPr/>
      <dgm:t>
        <a:bodyPr/>
        <a:lstStyle/>
        <a:p>
          <a:endParaRPr lang="es-EC"/>
        </a:p>
      </dgm:t>
    </dgm:pt>
    <dgm:pt modelId="{61CD8E7E-1FDB-48F8-855E-FEE11A775A2E}" type="pres">
      <dgm:prSet presAssocID="{58E23FE6-586F-4EA5-8DDD-2F7D9D821CC1}" presName="descendantText" presStyleLbl="alignAccFollowNode1" presStyleIdx="4" presStyleCnt="7" custScaleX="111223">
        <dgm:presLayoutVars>
          <dgm:bulletEnabled val="1"/>
        </dgm:presLayoutVars>
      </dgm:prSet>
      <dgm:spPr/>
      <dgm:t>
        <a:bodyPr/>
        <a:lstStyle/>
        <a:p>
          <a:endParaRPr lang="es-EC"/>
        </a:p>
      </dgm:t>
    </dgm:pt>
    <dgm:pt modelId="{4E79DDB2-B662-4330-8492-3164D93F4FFA}" type="pres">
      <dgm:prSet presAssocID="{9579E910-8D6E-4AD5-963B-223D7953E364}" presName="sp" presStyleCnt="0"/>
      <dgm:spPr/>
    </dgm:pt>
    <dgm:pt modelId="{C82D40BC-D8D8-4177-85D4-7C1184ADC967}" type="pres">
      <dgm:prSet presAssocID="{C8B5C3D3-6058-4410-AD33-7BE9C7CE1A22}" presName="linNode" presStyleCnt="0"/>
      <dgm:spPr/>
    </dgm:pt>
    <dgm:pt modelId="{9F017746-D88B-43D9-9A55-0A55B8751AAA}" type="pres">
      <dgm:prSet presAssocID="{C8B5C3D3-6058-4410-AD33-7BE9C7CE1A22}" presName="parentText" presStyleLbl="node1" presStyleIdx="5" presStyleCnt="7" custScaleX="82562" custLinFactNeighborY="62">
        <dgm:presLayoutVars>
          <dgm:chMax val="1"/>
          <dgm:bulletEnabled val="1"/>
        </dgm:presLayoutVars>
      </dgm:prSet>
      <dgm:spPr/>
      <dgm:t>
        <a:bodyPr/>
        <a:lstStyle/>
        <a:p>
          <a:endParaRPr lang="es-EC"/>
        </a:p>
      </dgm:t>
    </dgm:pt>
    <dgm:pt modelId="{4CE01A98-BF14-49BA-A33E-A32EB3783239}" type="pres">
      <dgm:prSet presAssocID="{C8B5C3D3-6058-4410-AD33-7BE9C7CE1A22}" presName="descendantText" presStyleLbl="alignAccFollowNode1" presStyleIdx="5" presStyleCnt="7" custScaleX="109769" custLinFactNeighborY="77">
        <dgm:presLayoutVars>
          <dgm:bulletEnabled val="1"/>
        </dgm:presLayoutVars>
      </dgm:prSet>
      <dgm:spPr/>
      <dgm:t>
        <a:bodyPr/>
        <a:lstStyle/>
        <a:p>
          <a:endParaRPr lang="es-EC"/>
        </a:p>
      </dgm:t>
    </dgm:pt>
    <dgm:pt modelId="{E5802A4D-96C6-4D25-BDEA-D4B267F7F657}" type="pres">
      <dgm:prSet presAssocID="{65D417EC-BD77-4BD0-992F-8D6688FD71FB}" presName="sp" presStyleCnt="0"/>
      <dgm:spPr/>
    </dgm:pt>
    <dgm:pt modelId="{38B80F41-7618-454A-B375-D59010D8C335}" type="pres">
      <dgm:prSet presAssocID="{4E099AAA-2E19-4355-966E-DCC8CE65D037}" presName="linNode" presStyleCnt="0"/>
      <dgm:spPr/>
    </dgm:pt>
    <dgm:pt modelId="{C8FD1130-E132-41AB-A671-27BEDFC226A5}" type="pres">
      <dgm:prSet presAssocID="{4E099AAA-2E19-4355-966E-DCC8CE65D037}" presName="parentText" presStyleLbl="node1" presStyleIdx="6" presStyleCnt="7" custScaleX="83974" custLinFactNeighborY="62">
        <dgm:presLayoutVars>
          <dgm:chMax val="1"/>
          <dgm:bulletEnabled val="1"/>
        </dgm:presLayoutVars>
      </dgm:prSet>
      <dgm:spPr/>
      <dgm:t>
        <a:bodyPr/>
        <a:lstStyle/>
        <a:p>
          <a:endParaRPr lang="es-EC"/>
        </a:p>
      </dgm:t>
    </dgm:pt>
    <dgm:pt modelId="{4630683F-704A-436D-A5FE-7555E1F58E3A}" type="pres">
      <dgm:prSet presAssocID="{4E099AAA-2E19-4355-966E-DCC8CE65D037}" presName="descendantText" presStyleLbl="alignAccFollowNode1" presStyleIdx="6" presStyleCnt="7" custScaleX="113381" custLinFactNeighborX="23" custLinFactNeighborY="4797">
        <dgm:presLayoutVars>
          <dgm:bulletEnabled val="1"/>
        </dgm:presLayoutVars>
      </dgm:prSet>
      <dgm:spPr/>
      <dgm:t>
        <a:bodyPr/>
        <a:lstStyle/>
        <a:p>
          <a:endParaRPr lang="es-EC"/>
        </a:p>
      </dgm:t>
    </dgm:pt>
  </dgm:ptLst>
  <dgm:cxnLst>
    <dgm:cxn modelId="{791AAD15-06B7-4A22-8C8A-B5755132F456}" type="presOf" srcId="{B212844B-2649-4C67-B353-CD30A80B38AD}" destId="{4630683F-704A-436D-A5FE-7555E1F58E3A}" srcOrd="0" destOrd="0" presId="urn:microsoft.com/office/officeart/2005/8/layout/vList5"/>
    <dgm:cxn modelId="{E18CE410-AC26-46A3-B301-5DE2C31559F6}" type="presOf" srcId="{4E099AAA-2E19-4355-966E-DCC8CE65D037}" destId="{C8FD1130-E132-41AB-A671-27BEDFC226A5}" srcOrd="0" destOrd="0" presId="urn:microsoft.com/office/officeart/2005/8/layout/vList5"/>
    <dgm:cxn modelId="{68F75437-E0DF-459D-85DE-41B099FFBA6F}" type="presOf" srcId="{8AE1D16B-51F8-4463-94EE-595821F579C0}" destId="{28648F2F-ACDB-4538-A765-1B63B1EA9183}" srcOrd="0" destOrd="0" presId="urn:microsoft.com/office/officeart/2005/8/layout/vList5"/>
    <dgm:cxn modelId="{7D751D65-31CA-4752-9120-46EEEB913E5B}" srcId="{8AE1D16B-51F8-4463-94EE-595821F579C0}" destId="{C4C7DCF2-93EE-4083-AA53-9C27608CDE80}" srcOrd="0" destOrd="0" parTransId="{02B4021C-33C6-4F65-9F20-377375B0472D}" sibTransId="{054DFBB2-991D-449C-B953-3447B130DF12}"/>
    <dgm:cxn modelId="{11B1248A-7D46-486A-9A34-8C5C65AFD311}" type="presOf" srcId="{91688453-0D77-41F6-B5DA-2DDC242346A1}" destId="{22195355-482B-4995-AA1E-5C4CFB1DF9DB}" srcOrd="0" destOrd="0" presId="urn:microsoft.com/office/officeart/2005/8/layout/vList5"/>
    <dgm:cxn modelId="{4A8E3836-8D3E-496F-B503-E2F419482098}" type="presOf" srcId="{EBA14E2D-4CB0-4E32-9800-42F643F90E92}" destId="{D890D08F-EF17-400C-9A55-59375A0915AF}" srcOrd="0" destOrd="0" presId="urn:microsoft.com/office/officeart/2005/8/layout/vList5"/>
    <dgm:cxn modelId="{45B71943-3820-4960-A0B1-8B42B9D7ECB2}" type="presOf" srcId="{C8B5C3D3-6058-4410-AD33-7BE9C7CE1A22}" destId="{9F017746-D88B-43D9-9A55-0A55B8751AAA}" srcOrd="0" destOrd="0" presId="urn:microsoft.com/office/officeart/2005/8/layout/vList5"/>
    <dgm:cxn modelId="{077EAF99-4D90-47DB-859B-21D3B51E4CA2}" srcId="{F8AD340F-874B-4C8A-8FA0-7BF9AE92DE92}" destId="{8AE1D16B-51F8-4463-94EE-595821F579C0}" srcOrd="0" destOrd="0" parTransId="{725A6C00-95F2-4415-AC7C-30C5A41428BB}" sibTransId="{427C7C8F-FEB5-4EAC-AA12-B8D3EC0A5E19}"/>
    <dgm:cxn modelId="{F8626B30-477D-4EB4-A19C-181751D6CF87}" type="presOf" srcId="{58E23FE6-586F-4EA5-8DDD-2F7D9D821CC1}" destId="{577D91F8-6EB8-4DC5-90C5-FE3B61A56B49}" srcOrd="0" destOrd="0" presId="urn:microsoft.com/office/officeart/2005/8/layout/vList5"/>
    <dgm:cxn modelId="{0ED80D3E-45DB-43CB-828F-26281B42B072}" type="presOf" srcId="{7B42A0F7-7EE0-4726-BE5C-0B8BFC186101}" destId="{750AB409-68A8-4EA0-88A1-83FCC6B98052}" srcOrd="0" destOrd="0" presId="urn:microsoft.com/office/officeart/2005/8/layout/vList5"/>
    <dgm:cxn modelId="{A922A77A-FCD6-483E-98A6-C1870564F240}" type="presOf" srcId="{E7A7431E-121D-4C62-B0CD-D3E97DA74AFB}" destId="{7EBB8035-D229-4686-ACE2-BF77BFF6A59C}" srcOrd="0" destOrd="0" presId="urn:microsoft.com/office/officeart/2005/8/layout/vList5"/>
    <dgm:cxn modelId="{762C53CB-3BCD-4DE0-A2EB-09AF6E46BEE5}" srcId="{C8B5C3D3-6058-4410-AD33-7BE9C7CE1A22}" destId="{8AC56586-9019-44DD-964B-434F99149D04}" srcOrd="0" destOrd="0" parTransId="{0849390F-8263-4A26-AD00-0CF2F1EFA3E3}" sibTransId="{6A42B774-781E-4896-A533-DEC168376159}"/>
    <dgm:cxn modelId="{2064042A-BBC2-498A-B3CC-C2ABC2678E82}" srcId="{F8AD340F-874B-4C8A-8FA0-7BF9AE92DE92}" destId="{EBA14E2D-4CB0-4E32-9800-42F643F90E92}" srcOrd="1" destOrd="0" parTransId="{F28FF928-7930-45C3-8A74-46AA226632F0}" sibTransId="{BED086D7-5404-4F19-AAE3-611E2F1F7F5D}"/>
    <dgm:cxn modelId="{24ADE1AC-DC2D-40BF-AA19-4AA81441533D}" type="presOf" srcId="{D13678AE-EAB7-4FAB-A6CA-D2E9D52F34B1}" destId="{61CD8E7E-1FDB-48F8-855E-FEE11A775A2E}" srcOrd="0" destOrd="0" presId="urn:microsoft.com/office/officeart/2005/8/layout/vList5"/>
    <dgm:cxn modelId="{59237AA8-A709-498B-92B3-BF5461CE2012}" type="presOf" srcId="{F8AD340F-874B-4C8A-8FA0-7BF9AE92DE92}" destId="{87120C5E-CEA1-49C5-B514-D3669C3933B2}" srcOrd="0" destOrd="0" presId="urn:microsoft.com/office/officeart/2005/8/layout/vList5"/>
    <dgm:cxn modelId="{9F787956-F88F-453B-8810-8E00B8BEED95}" srcId="{58E23FE6-586F-4EA5-8DDD-2F7D9D821CC1}" destId="{D13678AE-EAB7-4FAB-A6CA-D2E9D52F34B1}" srcOrd="0" destOrd="0" parTransId="{20366152-F6CA-48F6-A9FE-A0BDDA5F763C}" sibTransId="{E0743CC8-42CA-422B-B6BF-2E7AD06AED81}"/>
    <dgm:cxn modelId="{891843D2-C53D-4AF9-9FF7-EFDA607B738C}" type="presOf" srcId="{E4A4BD68-2922-4C7D-A5D6-891C296DF22E}" destId="{75423FE5-CEB1-4E01-866F-D405CFEC64D0}" srcOrd="0" destOrd="0" presId="urn:microsoft.com/office/officeart/2005/8/layout/vList5"/>
    <dgm:cxn modelId="{C80161AB-1A1C-4F87-B838-4EBA82114FDC}" type="presOf" srcId="{F599A305-242D-469E-9042-3BE29FCEC560}" destId="{D5D09C64-7D02-4ACE-8FF4-2D55141B388D}" srcOrd="0" destOrd="0" presId="urn:microsoft.com/office/officeart/2005/8/layout/vList5"/>
    <dgm:cxn modelId="{163D587F-44FC-490A-9486-D8D0B2A89B88}" srcId="{F8AD340F-874B-4C8A-8FA0-7BF9AE92DE92}" destId="{91688453-0D77-41F6-B5DA-2DDC242346A1}" srcOrd="3" destOrd="0" parTransId="{7A1B6871-6698-4FDF-99BD-D6FED47CCF82}" sibTransId="{6FD48801-BF86-47CE-A621-40A94589A1E0}"/>
    <dgm:cxn modelId="{D0B57F0F-DA50-4B3A-9874-A8CE73F930AF}" srcId="{4E099AAA-2E19-4355-966E-DCC8CE65D037}" destId="{B212844B-2649-4C67-B353-CD30A80B38AD}" srcOrd="0" destOrd="0" parTransId="{4B5522BC-5764-44A7-9D98-6FCA4C828856}" sibTransId="{47E6F10A-09DB-4BC2-9EBA-DD41B7F2ABC3}"/>
    <dgm:cxn modelId="{5372BC0F-94B2-4FA4-8D34-94A52B8F0DF9}" srcId="{F8AD340F-874B-4C8A-8FA0-7BF9AE92DE92}" destId="{58E23FE6-586F-4EA5-8DDD-2F7D9D821CC1}" srcOrd="4" destOrd="0" parTransId="{156CCCE5-2F3C-44D6-88A4-8F87B73491B4}" sibTransId="{9579E910-8D6E-4AD5-963B-223D7953E364}"/>
    <dgm:cxn modelId="{03856ED6-0631-4E7C-B298-7D109DD2D8FA}" type="presOf" srcId="{8AC56586-9019-44DD-964B-434F99149D04}" destId="{4CE01A98-BF14-49BA-A33E-A32EB3783239}" srcOrd="0" destOrd="0" presId="urn:microsoft.com/office/officeart/2005/8/layout/vList5"/>
    <dgm:cxn modelId="{95D743A6-7231-4E8F-9A6C-7FE55CA1FA83}" srcId="{F599A305-242D-469E-9042-3BE29FCEC560}" destId="{E4A4BD68-2922-4C7D-A5D6-891C296DF22E}" srcOrd="0" destOrd="0" parTransId="{422CB0EB-3145-4CF6-A270-9FBFC5D794EE}" sibTransId="{5372A183-DB48-4FC7-B4D8-2F9B032DF1A1}"/>
    <dgm:cxn modelId="{799A2FD1-4BF4-463C-9F94-66ACD08DA4BB}" srcId="{F8AD340F-874B-4C8A-8FA0-7BF9AE92DE92}" destId="{F599A305-242D-469E-9042-3BE29FCEC560}" srcOrd="2" destOrd="0" parTransId="{B56F162B-6B60-487F-93D5-49AE603C457E}" sibTransId="{3E222F65-96A4-4C94-974E-E0AA4C880215}"/>
    <dgm:cxn modelId="{849FE18C-3FCC-49A6-95E2-97DC4561EBF5}" srcId="{F8AD340F-874B-4C8A-8FA0-7BF9AE92DE92}" destId="{4E099AAA-2E19-4355-966E-DCC8CE65D037}" srcOrd="6" destOrd="0" parTransId="{29BFF30D-A889-4FE9-AE05-0B50CC157CCE}" sibTransId="{83ADE6BF-6293-4BBC-B672-453E2091D017}"/>
    <dgm:cxn modelId="{BC225988-558A-4A86-9711-7E71FEA21CA6}" type="presOf" srcId="{C4C7DCF2-93EE-4083-AA53-9C27608CDE80}" destId="{C2E255A0-36D2-401D-82A0-087C0F39BB82}" srcOrd="0" destOrd="0" presId="urn:microsoft.com/office/officeart/2005/8/layout/vList5"/>
    <dgm:cxn modelId="{9536C5B4-4F23-4FC6-8B10-C99AA119BE9F}" srcId="{EBA14E2D-4CB0-4E32-9800-42F643F90E92}" destId="{E7A7431E-121D-4C62-B0CD-D3E97DA74AFB}" srcOrd="0" destOrd="0" parTransId="{8C66464A-CEF9-4749-8EAB-16C4AFF31E2B}" sibTransId="{16486926-8EC9-4619-8F26-AA212A9D202B}"/>
    <dgm:cxn modelId="{EB75C412-50E0-4341-B756-78DE1820BF19}" srcId="{F8AD340F-874B-4C8A-8FA0-7BF9AE92DE92}" destId="{C8B5C3D3-6058-4410-AD33-7BE9C7CE1A22}" srcOrd="5" destOrd="0" parTransId="{1009E770-2167-4C4B-A042-E0A2DE8A8D47}" sibTransId="{65D417EC-BD77-4BD0-992F-8D6688FD71FB}"/>
    <dgm:cxn modelId="{C193F7F7-74E2-47CE-97A3-2A317414DDBE}" srcId="{91688453-0D77-41F6-B5DA-2DDC242346A1}" destId="{7B42A0F7-7EE0-4726-BE5C-0B8BFC186101}" srcOrd="0" destOrd="0" parTransId="{646D1118-03BE-40C4-B887-20980D3A4A7F}" sibTransId="{CDC443B1-A0E2-424D-950E-13ADAC64D192}"/>
    <dgm:cxn modelId="{C9A49061-978E-4008-8A34-68132E3936A2}" type="presParOf" srcId="{87120C5E-CEA1-49C5-B514-D3669C3933B2}" destId="{174D88CF-5CFC-4755-AF27-B954E0BE4919}" srcOrd="0" destOrd="0" presId="urn:microsoft.com/office/officeart/2005/8/layout/vList5"/>
    <dgm:cxn modelId="{40CF1A02-0A75-4FDC-8586-AE05BAB4584A}" type="presParOf" srcId="{174D88CF-5CFC-4755-AF27-B954E0BE4919}" destId="{28648F2F-ACDB-4538-A765-1B63B1EA9183}" srcOrd="0" destOrd="0" presId="urn:microsoft.com/office/officeart/2005/8/layout/vList5"/>
    <dgm:cxn modelId="{A717B3B7-8764-4A6C-BDAB-5259B3721D4D}" type="presParOf" srcId="{174D88CF-5CFC-4755-AF27-B954E0BE4919}" destId="{C2E255A0-36D2-401D-82A0-087C0F39BB82}" srcOrd="1" destOrd="0" presId="urn:microsoft.com/office/officeart/2005/8/layout/vList5"/>
    <dgm:cxn modelId="{19CE6C64-438B-46EE-888C-9F373E407F0D}" type="presParOf" srcId="{87120C5E-CEA1-49C5-B514-D3669C3933B2}" destId="{1F52017C-5D02-46EF-9A14-A89A69573DAE}" srcOrd="1" destOrd="0" presId="urn:microsoft.com/office/officeart/2005/8/layout/vList5"/>
    <dgm:cxn modelId="{644CB085-3477-4B5B-ADA9-6093E1E4EB03}" type="presParOf" srcId="{87120C5E-CEA1-49C5-B514-D3669C3933B2}" destId="{110B6160-B6E1-409D-965D-3D759F2EDF18}" srcOrd="2" destOrd="0" presId="urn:microsoft.com/office/officeart/2005/8/layout/vList5"/>
    <dgm:cxn modelId="{EC44CA19-479E-4181-BAF4-F8BC5B0542BD}" type="presParOf" srcId="{110B6160-B6E1-409D-965D-3D759F2EDF18}" destId="{D890D08F-EF17-400C-9A55-59375A0915AF}" srcOrd="0" destOrd="0" presId="urn:microsoft.com/office/officeart/2005/8/layout/vList5"/>
    <dgm:cxn modelId="{9F27855C-D694-454F-91E1-8D664406E80F}" type="presParOf" srcId="{110B6160-B6E1-409D-965D-3D759F2EDF18}" destId="{7EBB8035-D229-4686-ACE2-BF77BFF6A59C}" srcOrd="1" destOrd="0" presId="urn:microsoft.com/office/officeart/2005/8/layout/vList5"/>
    <dgm:cxn modelId="{6ABBBFAF-AA5D-4D7F-890A-715E2932AFD3}" type="presParOf" srcId="{87120C5E-CEA1-49C5-B514-D3669C3933B2}" destId="{3AD61982-5B6A-45F7-8EF7-C0FA721688AC}" srcOrd="3" destOrd="0" presId="urn:microsoft.com/office/officeart/2005/8/layout/vList5"/>
    <dgm:cxn modelId="{6555B569-F898-4300-A5E8-8612259B855E}" type="presParOf" srcId="{87120C5E-CEA1-49C5-B514-D3669C3933B2}" destId="{1D7E4987-7642-4713-8A48-7C332FB700F2}" srcOrd="4" destOrd="0" presId="urn:microsoft.com/office/officeart/2005/8/layout/vList5"/>
    <dgm:cxn modelId="{DA03FE3E-C37F-4F03-B6E6-F5AE4C69AE66}" type="presParOf" srcId="{1D7E4987-7642-4713-8A48-7C332FB700F2}" destId="{D5D09C64-7D02-4ACE-8FF4-2D55141B388D}" srcOrd="0" destOrd="0" presId="urn:microsoft.com/office/officeart/2005/8/layout/vList5"/>
    <dgm:cxn modelId="{0E648722-D95F-4B3B-8310-11EA8C0C5F7B}" type="presParOf" srcId="{1D7E4987-7642-4713-8A48-7C332FB700F2}" destId="{75423FE5-CEB1-4E01-866F-D405CFEC64D0}" srcOrd="1" destOrd="0" presId="urn:microsoft.com/office/officeart/2005/8/layout/vList5"/>
    <dgm:cxn modelId="{ABB014C7-0AE6-446D-BEF5-576A81D2DF31}" type="presParOf" srcId="{87120C5E-CEA1-49C5-B514-D3669C3933B2}" destId="{2AC6AC24-1C9C-4B1E-825C-8163D7A1D8C9}" srcOrd="5" destOrd="0" presId="urn:microsoft.com/office/officeart/2005/8/layout/vList5"/>
    <dgm:cxn modelId="{A1B3D2E5-2DE8-4AAC-8433-A7DDA2ABD9F6}" type="presParOf" srcId="{87120C5E-CEA1-49C5-B514-D3669C3933B2}" destId="{B1586781-05B3-49C9-A699-2C56696A7823}" srcOrd="6" destOrd="0" presId="urn:microsoft.com/office/officeart/2005/8/layout/vList5"/>
    <dgm:cxn modelId="{6460E98A-0D30-4EC9-8521-C2C707715089}" type="presParOf" srcId="{B1586781-05B3-49C9-A699-2C56696A7823}" destId="{22195355-482B-4995-AA1E-5C4CFB1DF9DB}" srcOrd="0" destOrd="0" presId="urn:microsoft.com/office/officeart/2005/8/layout/vList5"/>
    <dgm:cxn modelId="{9366C47D-2378-4CAA-B0C7-87C5B18D26E4}" type="presParOf" srcId="{B1586781-05B3-49C9-A699-2C56696A7823}" destId="{750AB409-68A8-4EA0-88A1-83FCC6B98052}" srcOrd="1" destOrd="0" presId="urn:microsoft.com/office/officeart/2005/8/layout/vList5"/>
    <dgm:cxn modelId="{A8E0505A-81D1-44E8-9414-7E96C2C94CA6}" type="presParOf" srcId="{87120C5E-CEA1-49C5-B514-D3669C3933B2}" destId="{7D6DB902-BDE7-4E28-B50D-2FAD2B005BA2}" srcOrd="7" destOrd="0" presId="urn:microsoft.com/office/officeart/2005/8/layout/vList5"/>
    <dgm:cxn modelId="{F0367A9B-C0F9-4043-8CDD-C82D2E746CAF}" type="presParOf" srcId="{87120C5E-CEA1-49C5-B514-D3669C3933B2}" destId="{56096536-1A41-4301-A01E-FEA0C38163F1}" srcOrd="8" destOrd="0" presId="urn:microsoft.com/office/officeart/2005/8/layout/vList5"/>
    <dgm:cxn modelId="{FCD216D4-E377-48E4-86B8-B7018F502726}" type="presParOf" srcId="{56096536-1A41-4301-A01E-FEA0C38163F1}" destId="{577D91F8-6EB8-4DC5-90C5-FE3B61A56B49}" srcOrd="0" destOrd="0" presId="urn:microsoft.com/office/officeart/2005/8/layout/vList5"/>
    <dgm:cxn modelId="{D66DECB0-7FBF-4A66-AE9D-69388AC0B597}" type="presParOf" srcId="{56096536-1A41-4301-A01E-FEA0C38163F1}" destId="{61CD8E7E-1FDB-48F8-855E-FEE11A775A2E}" srcOrd="1" destOrd="0" presId="urn:microsoft.com/office/officeart/2005/8/layout/vList5"/>
    <dgm:cxn modelId="{C5A6CD97-02B6-4A97-BFFD-CD086EED30EC}" type="presParOf" srcId="{87120C5E-CEA1-49C5-B514-D3669C3933B2}" destId="{4E79DDB2-B662-4330-8492-3164D93F4FFA}" srcOrd="9" destOrd="0" presId="urn:microsoft.com/office/officeart/2005/8/layout/vList5"/>
    <dgm:cxn modelId="{BB4F6D10-6FB9-40CF-9B00-9FAB8390430C}" type="presParOf" srcId="{87120C5E-CEA1-49C5-B514-D3669C3933B2}" destId="{C82D40BC-D8D8-4177-85D4-7C1184ADC967}" srcOrd="10" destOrd="0" presId="urn:microsoft.com/office/officeart/2005/8/layout/vList5"/>
    <dgm:cxn modelId="{FA7DE5AC-AC44-4A9F-BA26-270572C0E439}" type="presParOf" srcId="{C82D40BC-D8D8-4177-85D4-7C1184ADC967}" destId="{9F017746-D88B-43D9-9A55-0A55B8751AAA}" srcOrd="0" destOrd="0" presId="urn:microsoft.com/office/officeart/2005/8/layout/vList5"/>
    <dgm:cxn modelId="{9A4134F3-CFAF-4D56-863C-729464F7938B}" type="presParOf" srcId="{C82D40BC-D8D8-4177-85D4-7C1184ADC967}" destId="{4CE01A98-BF14-49BA-A33E-A32EB3783239}" srcOrd="1" destOrd="0" presId="urn:microsoft.com/office/officeart/2005/8/layout/vList5"/>
    <dgm:cxn modelId="{6FA667E4-6907-44FF-ABD8-760B54A9925B}" type="presParOf" srcId="{87120C5E-CEA1-49C5-B514-D3669C3933B2}" destId="{E5802A4D-96C6-4D25-BDEA-D4B267F7F657}" srcOrd="11" destOrd="0" presId="urn:microsoft.com/office/officeart/2005/8/layout/vList5"/>
    <dgm:cxn modelId="{081E16B4-F900-445A-BB78-D4518E1FECD6}" type="presParOf" srcId="{87120C5E-CEA1-49C5-B514-D3669C3933B2}" destId="{38B80F41-7618-454A-B375-D59010D8C335}" srcOrd="12" destOrd="0" presId="urn:microsoft.com/office/officeart/2005/8/layout/vList5"/>
    <dgm:cxn modelId="{7F98B9CB-C2EF-42BE-A47D-CB2D4EEEE2D5}" type="presParOf" srcId="{38B80F41-7618-454A-B375-D59010D8C335}" destId="{C8FD1130-E132-41AB-A671-27BEDFC226A5}" srcOrd="0" destOrd="0" presId="urn:microsoft.com/office/officeart/2005/8/layout/vList5"/>
    <dgm:cxn modelId="{F5DD7B53-5CCB-411A-A5F6-0500DB6E3D78}" type="presParOf" srcId="{38B80F41-7618-454A-B375-D59010D8C335}" destId="{4630683F-704A-436D-A5FE-7555E1F58E3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DBB52B-3CD9-4FDE-B62B-98D7844460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1060A36A-CBCD-49EA-858B-05692E0AB11F}">
      <dgm:prSet phldrT="[Texto]"/>
      <dgm:spPr/>
      <dgm:t>
        <a:bodyPr/>
        <a:lstStyle/>
        <a:p>
          <a:r>
            <a:rPr lang="es-ES" dirty="0" smtClean="0"/>
            <a:t>Aplicación del Programa de Trabajo. </a:t>
          </a:r>
          <a:endParaRPr lang="es-EC" dirty="0"/>
        </a:p>
      </dgm:t>
    </dgm:pt>
    <dgm:pt modelId="{475A4E7C-0130-4AA9-BF64-E2069D94F6CD}" type="parTrans" cxnId="{D99A7E72-B541-49A1-824A-EAFAAA1C4F02}">
      <dgm:prSet/>
      <dgm:spPr/>
      <dgm:t>
        <a:bodyPr/>
        <a:lstStyle/>
        <a:p>
          <a:endParaRPr lang="es-EC"/>
        </a:p>
      </dgm:t>
    </dgm:pt>
    <dgm:pt modelId="{CB7F843D-9E02-45F6-800C-C7F114896301}" type="sibTrans" cxnId="{D99A7E72-B541-49A1-824A-EAFAAA1C4F02}">
      <dgm:prSet/>
      <dgm:spPr/>
      <dgm:t>
        <a:bodyPr/>
        <a:lstStyle/>
        <a:p>
          <a:endParaRPr lang="es-EC"/>
        </a:p>
      </dgm:t>
    </dgm:pt>
    <dgm:pt modelId="{64205B44-1A3A-416F-9101-46A875C6E45E}">
      <dgm:prSet/>
      <dgm:spPr/>
      <dgm:t>
        <a:bodyPr/>
        <a:lstStyle/>
        <a:p>
          <a:r>
            <a:rPr lang="es-ES" dirty="0" smtClean="0"/>
            <a:t>Preparación y aplicación de pruebas de auditoría a través de técnicas</a:t>
          </a:r>
          <a:endParaRPr lang="es-EC" dirty="0"/>
        </a:p>
      </dgm:t>
    </dgm:pt>
    <dgm:pt modelId="{CB1C894E-ACF1-4F93-8704-1FC67A01B14B}" type="parTrans" cxnId="{BA9D30A8-6D94-4A00-987F-DFBDFA70A4AB}">
      <dgm:prSet/>
      <dgm:spPr/>
      <dgm:t>
        <a:bodyPr/>
        <a:lstStyle/>
        <a:p>
          <a:endParaRPr lang="es-EC"/>
        </a:p>
      </dgm:t>
    </dgm:pt>
    <dgm:pt modelId="{C145B674-DD7C-408E-8D62-06951630C7A1}" type="sibTrans" cxnId="{BA9D30A8-6D94-4A00-987F-DFBDFA70A4AB}">
      <dgm:prSet/>
      <dgm:spPr/>
      <dgm:t>
        <a:bodyPr/>
        <a:lstStyle/>
        <a:p>
          <a:endParaRPr lang="es-EC"/>
        </a:p>
      </dgm:t>
    </dgm:pt>
    <dgm:pt modelId="{050FE6BA-DEC8-4DA5-B484-5A38A1EA681D}">
      <dgm:prSet/>
      <dgm:spPr/>
      <dgm:t>
        <a:bodyPr/>
        <a:lstStyle/>
        <a:p>
          <a:r>
            <a:rPr lang="es-ES" dirty="0" smtClean="0"/>
            <a:t>Preparación y </a:t>
          </a:r>
          <a:r>
            <a:rPr lang="es-ES" dirty="0" smtClean="0"/>
            <a:t>elaboración </a:t>
          </a:r>
          <a:r>
            <a:rPr lang="es-ES" dirty="0" smtClean="0"/>
            <a:t>de papeles de trabajo. </a:t>
          </a:r>
          <a:endParaRPr lang="es-EC" dirty="0"/>
        </a:p>
      </dgm:t>
    </dgm:pt>
    <dgm:pt modelId="{44E8C04D-888A-4D8A-8EF4-B2D77789188E}" type="parTrans" cxnId="{2EB4FF47-F736-40FB-AB45-8540D4280BA4}">
      <dgm:prSet/>
      <dgm:spPr/>
      <dgm:t>
        <a:bodyPr/>
        <a:lstStyle/>
        <a:p>
          <a:endParaRPr lang="es-EC"/>
        </a:p>
      </dgm:t>
    </dgm:pt>
    <dgm:pt modelId="{B63F3113-C7D2-4CD8-87F9-52D158AE7B22}" type="sibTrans" cxnId="{2EB4FF47-F736-40FB-AB45-8540D4280BA4}">
      <dgm:prSet/>
      <dgm:spPr/>
      <dgm:t>
        <a:bodyPr/>
        <a:lstStyle/>
        <a:p>
          <a:endParaRPr lang="es-EC"/>
        </a:p>
      </dgm:t>
    </dgm:pt>
    <dgm:pt modelId="{60D161A3-CAF6-478C-850C-32D68D3C117D}">
      <dgm:prSet/>
      <dgm:spPr/>
      <dgm:t>
        <a:bodyPr/>
        <a:lstStyle/>
        <a:p>
          <a:r>
            <a:rPr lang="es-ES" dirty="0" smtClean="0"/>
            <a:t>Implementación de indicadores de gestión.</a:t>
          </a:r>
          <a:endParaRPr lang="es-EC" dirty="0"/>
        </a:p>
      </dgm:t>
    </dgm:pt>
    <dgm:pt modelId="{05D28889-18A3-4CAA-BA39-65550DBB85EC}" type="parTrans" cxnId="{0C71BBA8-4556-45E4-989D-723326770090}">
      <dgm:prSet/>
      <dgm:spPr/>
      <dgm:t>
        <a:bodyPr/>
        <a:lstStyle/>
        <a:p>
          <a:endParaRPr lang="es-EC"/>
        </a:p>
      </dgm:t>
    </dgm:pt>
    <dgm:pt modelId="{EC03879F-8FE9-4951-AC4B-36DE69C29D8B}" type="sibTrans" cxnId="{0C71BBA8-4556-45E4-989D-723326770090}">
      <dgm:prSet/>
      <dgm:spPr/>
      <dgm:t>
        <a:bodyPr/>
        <a:lstStyle/>
        <a:p>
          <a:endParaRPr lang="es-EC"/>
        </a:p>
      </dgm:t>
    </dgm:pt>
    <dgm:pt modelId="{A59D5C33-C514-40B7-86B0-C4AB16007C2B}">
      <dgm:prSet/>
      <dgm:spPr/>
      <dgm:t>
        <a:bodyPr/>
        <a:lstStyle/>
        <a:p>
          <a:r>
            <a:rPr lang="es-ES" smtClean="0"/>
            <a:t>Realización </a:t>
          </a:r>
          <a:r>
            <a:rPr lang="es-ES" dirty="0" smtClean="0"/>
            <a:t>de hojas de hallazgos. </a:t>
          </a:r>
          <a:endParaRPr lang="es-EC" dirty="0"/>
        </a:p>
      </dgm:t>
    </dgm:pt>
    <dgm:pt modelId="{C2A16009-E478-4AF1-B737-F819670BBAD7}" type="parTrans" cxnId="{E3CB535A-F0D7-4A25-B94E-BF494B1CACED}">
      <dgm:prSet/>
      <dgm:spPr/>
      <dgm:t>
        <a:bodyPr/>
        <a:lstStyle/>
        <a:p>
          <a:endParaRPr lang="es-EC"/>
        </a:p>
      </dgm:t>
    </dgm:pt>
    <dgm:pt modelId="{3FD450BC-1143-4AB8-817C-54401454DA1E}" type="sibTrans" cxnId="{E3CB535A-F0D7-4A25-B94E-BF494B1CACED}">
      <dgm:prSet/>
      <dgm:spPr/>
      <dgm:t>
        <a:bodyPr/>
        <a:lstStyle/>
        <a:p>
          <a:endParaRPr lang="es-EC"/>
        </a:p>
      </dgm:t>
    </dgm:pt>
    <dgm:pt modelId="{8DF50DE5-4BE2-4972-82D8-E66F372BDEE1}" type="pres">
      <dgm:prSet presAssocID="{5FDBB52B-3CD9-4FDE-B62B-98D78444608A}" presName="outerComposite" presStyleCnt="0">
        <dgm:presLayoutVars>
          <dgm:chMax val="5"/>
          <dgm:dir/>
          <dgm:resizeHandles val="exact"/>
        </dgm:presLayoutVars>
      </dgm:prSet>
      <dgm:spPr/>
      <dgm:t>
        <a:bodyPr/>
        <a:lstStyle/>
        <a:p>
          <a:endParaRPr lang="es-EC"/>
        </a:p>
      </dgm:t>
    </dgm:pt>
    <dgm:pt modelId="{5033051B-EB0A-434A-956B-142635937658}" type="pres">
      <dgm:prSet presAssocID="{5FDBB52B-3CD9-4FDE-B62B-98D78444608A}" presName="dummyMaxCanvas" presStyleCnt="0">
        <dgm:presLayoutVars/>
      </dgm:prSet>
      <dgm:spPr/>
    </dgm:pt>
    <dgm:pt modelId="{7D16E69C-F987-4B62-A142-52544E91315B}" type="pres">
      <dgm:prSet presAssocID="{5FDBB52B-3CD9-4FDE-B62B-98D78444608A}" presName="FiveNodes_1" presStyleLbl="node1" presStyleIdx="0" presStyleCnt="5">
        <dgm:presLayoutVars>
          <dgm:bulletEnabled val="1"/>
        </dgm:presLayoutVars>
      </dgm:prSet>
      <dgm:spPr/>
      <dgm:t>
        <a:bodyPr/>
        <a:lstStyle/>
        <a:p>
          <a:endParaRPr lang="es-EC"/>
        </a:p>
      </dgm:t>
    </dgm:pt>
    <dgm:pt modelId="{A19E544B-7689-4DC0-84E5-80B0379A3FD0}" type="pres">
      <dgm:prSet presAssocID="{5FDBB52B-3CD9-4FDE-B62B-98D78444608A}" presName="FiveNodes_2" presStyleLbl="node1" presStyleIdx="1" presStyleCnt="5">
        <dgm:presLayoutVars>
          <dgm:bulletEnabled val="1"/>
        </dgm:presLayoutVars>
      </dgm:prSet>
      <dgm:spPr/>
      <dgm:t>
        <a:bodyPr/>
        <a:lstStyle/>
        <a:p>
          <a:endParaRPr lang="es-EC"/>
        </a:p>
      </dgm:t>
    </dgm:pt>
    <dgm:pt modelId="{83142C10-CBD3-4D21-8EA7-58CCCE4550D0}" type="pres">
      <dgm:prSet presAssocID="{5FDBB52B-3CD9-4FDE-B62B-98D78444608A}" presName="FiveNodes_3" presStyleLbl="node1" presStyleIdx="2" presStyleCnt="5">
        <dgm:presLayoutVars>
          <dgm:bulletEnabled val="1"/>
        </dgm:presLayoutVars>
      </dgm:prSet>
      <dgm:spPr/>
      <dgm:t>
        <a:bodyPr/>
        <a:lstStyle/>
        <a:p>
          <a:endParaRPr lang="es-EC"/>
        </a:p>
      </dgm:t>
    </dgm:pt>
    <dgm:pt modelId="{35DCF6E2-EBFB-4111-A314-0B1E8FC2EDA0}" type="pres">
      <dgm:prSet presAssocID="{5FDBB52B-3CD9-4FDE-B62B-98D78444608A}" presName="FiveNodes_4" presStyleLbl="node1" presStyleIdx="3" presStyleCnt="5">
        <dgm:presLayoutVars>
          <dgm:bulletEnabled val="1"/>
        </dgm:presLayoutVars>
      </dgm:prSet>
      <dgm:spPr/>
      <dgm:t>
        <a:bodyPr/>
        <a:lstStyle/>
        <a:p>
          <a:endParaRPr lang="es-EC"/>
        </a:p>
      </dgm:t>
    </dgm:pt>
    <dgm:pt modelId="{B6F6D976-4CFD-482E-B449-81B35D43C13F}" type="pres">
      <dgm:prSet presAssocID="{5FDBB52B-3CD9-4FDE-B62B-98D78444608A}" presName="FiveNodes_5" presStyleLbl="node1" presStyleIdx="4" presStyleCnt="5">
        <dgm:presLayoutVars>
          <dgm:bulletEnabled val="1"/>
        </dgm:presLayoutVars>
      </dgm:prSet>
      <dgm:spPr/>
      <dgm:t>
        <a:bodyPr/>
        <a:lstStyle/>
        <a:p>
          <a:endParaRPr lang="es-EC"/>
        </a:p>
      </dgm:t>
    </dgm:pt>
    <dgm:pt modelId="{D79AEB82-A9C8-4244-8BC2-331EDFE2C67F}" type="pres">
      <dgm:prSet presAssocID="{5FDBB52B-3CD9-4FDE-B62B-98D78444608A}" presName="FiveConn_1-2" presStyleLbl="fgAccFollowNode1" presStyleIdx="0" presStyleCnt="4">
        <dgm:presLayoutVars>
          <dgm:bulletEnabled val="1"/>
        </dgm:presLayoutVars>
      </dgm:prSet>
      <dgm:spPr/>
      <dgm:t>
        <a:bodyPr/>
        <a:lstStyle/>
        <a:p>
          <a:endParaRPr lang="es-EC"/>
        </a:p>
      </dgm:t>
    </dgm:pt>
    <dgm:pt modelId="{AE1F4669-A1E5-4A3E-8916-80D94676335D}" type="pres">
      <dgm:prSet presAssocID="{5FDBB52B-3CD9-4FDE-B62B-98D78444608A}" presName="FiveConn_2-3" presStyleLbl="fgAccFollowNode1" presStyleIdx="1" presStyleCnt="4">
        <dgm:presLayoutVars>
          <dgm:bulletEnabled val="1"/>
        </dgm:presLayoutVars>
      </dgm:prSet>
      <dgm:spPr/>
      <dgm:t>
        <a:bodyPr/>
        <a:lstStyle/>
        <a:p>
          <a:endParaRPr lang="es-EC"/>
        </a:p>
      </dgm:t>
    </dgm:pt>
    <dgm:pt modelId="{093910BD-B3D4-4661-9FBB-822B1F9AEA41}" type="pres">
      <dgm:prSet presAssocID="{5FDBB52B-3CD9-4FDE-B62B-98D78444608A}" presName="FiveConn_3-4" presStyleLbl="fgAccFollowNode1" presStyleIdx="2" presStyleCnt="4">
        <dgm:presLayoutVars>
          <dgm:bulletEnabled val="1"/>
        </dgm:presLayoutVars>
      </dgm:prSet>
      <dgm:spPr/>
      <dgm:t>
        <a:bodyPr/>
        <a:lstStyle/>
        <a:p>
          <a:endParaRPr lang="es-EC"/>
        </a:p>
      </dgm:t>
    </dgm:pt>
    <dgm:pt modelId="{3696DA8B-4358-447C-B089-3FEA9C4B083F}" type="pres">
      <dgm:prSet presAssocID="{5FDBB52B-3CD9-4FDE-B62B-98D78444608A}" presName="FiveConn_4-5" presStyleLbl="fgAccFollowNode1" presStyleIdx="3" presStyleCnt="4">
        <dgm:presLayoutVars>
          <dgm:bulletEnabled val="1"/>
        </dgm:presLayoutVars>
      </dgm:prSet>
      <dgm:spPr/>
      <dgm:t>
        <a:bodyPr/>
        <a:lstStyle/>
        <a:p>
          <a:endParaRPr lang="es-EC"/>
        </a:p>
      </dgm:t>
    </dgm:pt>
    <dgm:pt modelId="{B21583DF-CFCF-4432-9BE0-3E9554228729}" type="pres">
      <dgm:prSet presAssocID="{5FDBB52B-3CD9-4FDE-B62B-98D78444608A}" presName="FiveNodes_1_text" presStyleLbl="node1" presStyleIdx="4" presStyleCnt="5">
        <dgm:presLayoutVars>
          <dgm:bulletEnabled val="1"/>
        </dgm:presLayoutVars>
      </dgm:prSet>
      <dgm:spPr/>
      <dgm:t>
        <a:bodyPr/>
        <a:lstStyle/>
        <a:p>
          <a:endParaRPr lang="es-EC"/>
        </a:p>
      </dgm:t>
    </dgm:pt>
    <dgm:pt modelId="{090ADD5C-929F-4EE9-B9AA-295AD273AC8E}" type="pres">
      <dgm:prSet presAssocID="{5FDBB52B-3CD9-4FDE-B62B-98D78444608A}" presName="FiveNodes_2_text" presStyleLbl="node1" presStyleIdx="4" presStyleCnt="5">
        <dgm:presLayoutVars>
          <dgm:bulletEnabled val="1"/>
        </dgm:presLayoutVars>
      </dgm:prSet>
      <dgm:spPr/>
      <dgm:t>
        <a:bodyPr/>
        <a:lstStyle/>
        <a:p>
          <a:endParaRPr lang="es-EC"/>
        </a:p>
      </dgm:t>
    </dgm:pt>
    <dgm:pt modelId="{15036773-5135-4E65-9A3E-8E07D9751574}" type="pres">
      <dgm:prSet presAssocID="{5FDBB52B-3CD9-4FDE-B62B-98D78444608A}" presName="FiveNodes_3_text" presStyleLbl="node1" presStyleIdx="4" presStyleCnt="5">
        <dgm:presLayoutVars>
          <dgm:bulletEnabled val="1"/>
        </dgm:presLayoutVars>
      </dgm:prSet>
      <dgm:spPr/>
      <dgm:t>
        <a:bodyPr/>
        <a:lstStyle/>
        <a:p>
          <a:endParaRPr lang="es-EC"/>
        </a:p>
      </dgm:t>
    </dgm:pt>
    <dgm:pt modelId="{FAFF6D57-A784-4DB4-9DE3-6A8A740FCC1C}" type="pres">
      <dgm:prSet presAssocID="{5FDBB52B-3CD9-4FDE-B62B-98D78444608A}" presName="FiveNodes_4_text" presStyleLbl="node1" presStyleIdx="4" presStyleCnt="5">
        <dgm:presLayoutVars>
          <dgm:bulletEnabled val="1"/>
        </dgm:presLayoutVars>
      </dgm:prSet>
      <dgm:spPr/>
      <dgm:t>
        <a:bodyPr/>
        <a:lstStyle/>
        <a:p>
          <a:endParaRPr lang="es-EC"/>
        </a:p>
      </dgm:t>
    </dgm:pt>
    <dgm:pt modelId="{FDC08839-2E13-41A9-9CC2-2219779F23FA}" type="pres">
      <dgm:prSet presAssocID="{5FDBB52B-3CD9-4FDE-B62B-98D78444608A}" presName="FiveNodes_5_text" presStyleLbl="node1" presStyleIdx="4" presStyleCnt="5">
        <dgm:presLayoutVars>
          <dgm:bulletEnabled val="1"/>
        </dgm:presLayoutVars>
      </dgm:prSet>
      <dgm:spPr/>
      <dgm:t>
        <a:bodyPr/>
        <a:lstStyle/>
        <a:p>
          <a:endParaRPr lang="es-EC"/>
        </a:p>
      </dgm:t>
    </dgm:pt>
  </dgm:ptLst>
  <dgm:cxnLst>
    <dgm:cxn modelId="{B29CAFA1-EAAE-45EB-9D40-8A5D894E110B}" type="presOf" srcId="{A59D5C33-C514-40B7-86B0-C4AB16007C2B}" destId="{FDC08839-2E13-41A9-9CC2-2219779F23FA}" srcOrd="1" destOrd="0" presId="urn:microsoft.com/office/officeart/2005/8/layout/vProcess5"/>
    <dgm:cxn modelId="{E88AAFEC-BA53-47DC-A68C-6F3CAB8726EC}" type="presOf" srcId="{C145B674-DD7C-408E-8D62-06951630C7A1}" destId="{AE1F4669-A1E5-4A3E-8916-80D94676335D}" srcOrd="0" destOrd="0" presId="urn:microsoft.com/office/officeart/2005/8/layout/vProcess5"/>
    <dgm:cxn modelId="{42EEB21C-8999-4659-AC06-45C5B01AAF9D}" type="presOf" srcId="{1060A36A-CBCD-49EA-858B-05692E0AB11F}" destId="{B21583DF-CFCF-4432-9BE0-3E9554228729}" srcOrd="1" destOrd="0" presId="urn:microsoft.com/office/officeart/2005/8/layout/vProcess5"/>
    <dgm:cxn modelId="{174994C9-E7BB-4B2F-B075-846E3ABF726A}" type="presOf" srcId="{64205B44-1A3A-416F-9101-46A875C6E45E}" destId="{A19E544B-7689-4DC0-84E5-80B0379A3FD0}" srcOrd="0" destOrd="0" presId="urn:microsoft.com/office/officeart/2005/8/layout/vProcess5"/>
    <dgm:cxn modelId="{0AFB64ED-A5FE-49AE-929C-C39B2D522C4F}" type="presOf" srcId="{60D161A3-CAF6-478C-850C-32D68D3C117D}" destId="{FAFF6D57-A784-4DB4-9DE3-6A8A740FCC1C}" srcOrd="1" destOrd="0" presId="urn:microsoft.com/office/officeart/2005/8/layout/vProcess5"/>
    <dgm:cxn modelId="{88B6027D-9EF3-4603-B0E2-7DB13C8DF0B4}" type="presOf" srcId="{050FE6BA-DEC8-4DA5-B484-5A38A1EA681D}" destId="{15036773-5135-4E65-9A3E-8E07D9751574}" srcOrd="1" destOrd="0" presId="urn:microsoft.com/office/officeart/2005/8/layout/vProcess5"/>
    <dgm:cxn modelId="{8E80C608-E216-4964-AF97-D030D30F5EA3}" type="presOf" srcId="{EC03879F-8FE9-4951-AC4B-36DE69C29D8B}" destId="{3696DA8B-4358-447C-B089-3FEA9C4B083F}" srcOrd="0" destOrd="0" presId="urn:microsoft.com/office/officeart/2005/8/layout/vProcess5"/>
    <dgm:cxn modelId="{0C71BBA8-4556-45E4-989D-723326770090}" srcId="{5FDBB52B-3CD9-4FDE-B62B-98D78444608A}" destId="{60D161A3-CAF6-478C-850C-32D68D3C117D}" srcOrd="3" destOrd="0" parTransId="{05D28889-18A3-4CAA-BA39-65550DBB85EC}" sibTransId="{EC03879F-8FE9-4951-AC4B-36DE69C29D8B}"/>
    <dgm:cxn modelId="{EA6CA343-E50C-4CA6-B152-63792BF4D05F}" type="presOf" srcId="{1060A36A-CBCD-49EA-858B-05692E0AB11F}" destId="{7D16E69C-F987-4B62-A142-52544E91315B}" srcOrd="0" destOrd="0" presId="urn:microsoft.com/office/officeart/2005/8/layout/vProcess5"/>
    <dgm:cxn modelId="{939E1153-4459-4794-B175-A6B92293048A}" type="presOf" srcId="{60D161A3-CAF6-478C-850C-32D68D3C117D}" destId="{35DCF6E2-EBFB-4111-A314-0B1E8FC2EDA0}" srcOrd="0" destOrd="0" presId="urn:microsoft.com/office/officeart/2005/8/layout/vProcess5"/>
    <dgm:cxn modelId="{36FDBA73-C4F0-4876-93F5-35AA7EC40499}" type="presOf" srcId="{CB7F843D-9E02-45F6-800C-C7F114896301}" destId="{D79AEB82-A9C8-4244-8BC2-331EDFE2C67F}" srcOrd="0" destOrd="0" presId="urn:microsoft.com/office/officeart/2005/8/layout/vProcess5"/>
    <dgm:cxn modelId="{2DC55747-DBD2-4C0E-AB48-AF8A20F9D92D}" type="presOf" srcId="{B63F3113-C7D2-4CD8-87F9-52D158AE7B22}" destId="{093910BD-B3D4-4661-9FBB-822B1F9AEA41}" srcOrd="0" destOrd="0" presId="urn:microsoft.com/office/officeart/2005/8/layout/vProcess5"/>
    <dgm:cxn modelId="{BA9D30A8-6D94-4A00-987F-DFBDFA70A4AB}" srcId="{5FDBB52B-3CD9-4FDE-B62B-98D78444608A}" destId="{64205B44-1A3A-416F-9101-46A875C6E45E}" srcOrd="1" destOrd="0" parTransId="{CB1C894E-ACF1-4F93-8704-1FC67A01B14B}" sibTransId="{C145B674-DD7C-408E-8D62-06951630C7A1}"/>
    <dgm:cxn modelId="{D99A7E72-B541-49A1-824A-EAFAAA1C4F02}" srcId="{5FDBB52B-3CD9-4FDE-B62B-98D78444608A}" destId="{1060A36A-CBCD-49EA-858B-05692E0AB11F}" srcOrd="0" destOrd="0" parTransId="{475A4E7C-0130-4AA9-BF64-E2069D94F6CD}" sibTransId="{CB7F843D-9E02-45F6-800C-C7F114896301}"/>
    <dgm:cxn modelId="{152E5ED0-DDC4-4FDF-B89C-1776188CBC77}" type="presOf" srcId="{5FDBB52B-3CD9-4FDE-B62B-98D78444608A}" destId="{8DF50DE5-4BE2-4972-82D8-E66F372BDEE1}" srcOrd="0" destOrd="0" presId="urn:microsoft.com/office/officeart/2005/8/layout/vProcess5"/>
    <dgm:cxn modelId="{1D569385-0667-4DEA-ADFF-B2B4C84A1591}" type="presOf" srcId="{64205B44-1A3A-416F-9101-46A875C6E45E}" destId="{090ADD5C-929F-4EE9-B9AA-295AD273AC8E}" srcOrd="1" destOrd="0" presId="urn:microsoft.com/office/officeart/2005/8/layout/vProcess5"/>
    <dgm:cxn modelId="{E3CB535A-F0D7-4A25-B94E-BF494B1CACED}" srcId="{5FDBB52B-3CD9-4FDE-B62B-98D78444608A}" destId="{A59D5C33-C514-40B7-86B0-C4AB16007C2B}" srcOrd="4" destOrd="0" parTransId="{C2A16009-E478-4AF1-B737-F819670BBAD7}" sibTransId="{3FD450BC-1143-4AB8-817C-54401454DA1E}"/>
    <dgm:cxn modelId="{CC49C0AC-9991-4C88-8486-3070327DDEBC}" type="presOf" srcId="{A59D5C33-C514-40B7-86B0-C4AB16007C2B}" destId="{B6F6D976-4CFD-482E-B449-81B35D43C13F}" srcOrd="0" destOrd="0" presId="urn:microsoft.com/office/officeart/2005/8/layout/vProcess5"/>
    <dgm:cxn modelId="{2EB4FF47-F736-40FB-AB45-8540D4280BA4}" srcId="{5FDBB52B-3CD9-4FDE-B62B-98D78444608A}" destId="{050FE6BA-DEC8-4DA5-B484-5A38A1EA681D}" srcOrd="2" destOrd="0" parTransId="{44E8C04D-888A-4D8A-8EF4-B2D77789188E}" sibTransId="{B63F3113-C7D2-4CD8-87F9-52D158AE7B22}"/>
    <dgm:cxn modelId="{1EC02262-F695-4D5F-9398-E2F5CBCC8B77}" type="presOf" srcId="{050FE6BA-DEC8-4DA5-B484-5A38A1EA681D}" destId="{83142C10-CBD3-4D21-8EA7-58CCCE4550D0}" srcOrd="0" destOrd="0" presId="urn:microsoft.com/office/officeart/2005/8/layout/vProcess5"/>
    <dgm:cxn modelId="{664F67AA-B944-4BC6-8B29-26CF5AEEC033}" type="presParOf" srcId="{8DF50DE5-4BE2-4972-82D8-E66F372BDEE1}" destId="{5033051B-EB0A-434A-956B-142635937658}" srcOrd="0" destOrd="0" presId="urn:microsoft.com/office/officeart/2005/8/layout/vProcess5"/>
    <dgm:cxn modelId="{8ED8A0E2-44C9-4210-9797-7B48EF2327C2}" type="presParOf" srcId="{8DF50DE5-4BE2-4972-82D8-E66F372BDEE1}" destId="{7D16E69C-F987-4B62-A142-52544E91315B}" srcOrd="1" destOrd="0" presId="urn:microsoft.com/office/officeart/2005/8/layout/vProcess5"/>
    <dgm:cxn modelId="{820C4708-8A99-4F50-9E4E-4A36174ED949}" type="presParOf" srcId="{8DF50DE5-4BE2-4972-82D8-E66F372BDEE1}" destId="{A19E544B-7689-4DC0-84E5-80B0379A3FD0}" srcOrd="2" destOrd="0" presId="urn:microsoft.com/office/officeart/2005/8/layout/vProcess5"/>
    <dgm:cxn modelId="{5F371E0B-BBE0-4C44-839A-DF835D8157D2}" type="presParOf" srcId="{8DF50DE5-4BE2-4972-82D8-E66F372BDEE1}" destId="{83142C10-CBD3-4D21-8EA7-58CCCE4550D0}" srcOrd="3" destOrd="0" presId="urn:microsoft.com/office/officeart/2005/8/layout/vProcess5"/>
    <dgm:cxn modelId="{FAF6B64B-9AD7-477B-811C-75D5A55CADCF}" type="presParOf" srcId="{8DF50DE5-4BE2-4972-82D8-E66F372BDEE1}" destId="{35DCF6E2-EBFB-4111-A314-0B1E8FC2EDA0}" srcOrd="4" destOrd="0" presId="urn:microsoft.com/office/officeart/2005/8/layout/vProcess5"/>
    <dgm:cxn modelId="{88CD730F-90F7-43EA-9340-B576BBACBA1A}" type="presParOf" srcId="{8DF50DE5-4BE2-4972-82D8-E66F372BDEE1}" destId="{B6F6D976-4CFD-482E-B449-81B35D43C13F}" srcOrd="5" destOrd="0" presId="urn:microsoft.com/office/officeart/2005/8/layout/vProcess5"/>
    <dgm:cxn modelId="{DE0AB739-4537-4C9F-95BD-0B28842EC456}" type="presParOf" srcId="{8DF50DE5-4BE2-4972-82D8-E66F372BDEE1}" destId="{D79AEB82-A9C8-4244-8BC2-331EDFE2C67F}" srcOrd="6" destOrd="0" presId="urn:microsoft.com/office/officeart/2005/8/layout/vProcess5"/>
    <dgm:cxn modelId="{0245EED3-E149-4720-B593-571C8A3DD6B8}" type="presParOf" srcId="{8DF50DE5-4BE2-4972-82D8-E66F372BDEE1}" destId="{AE1F4669-A1E5-4A3E-8916-80D94676335D}" srcOrd="7" destOrd="0" presId="urn:microsoft.com/office/officeart/2005/8/layout/vProcess5"/>
    <dgm:cxn modelId="{36021395-9CC2-4D44-B747-103A65729FE7}" type="presParOf" srcId="{8DF50DE5-4BE2-4972-82D8-E66F372BDEE1}" destId="{093910BD-B3D4-4661-9FBB-822B1F9AEA41}" srcOrd="8" destOrd="0" presId="urn:microsoft.com/office/officeart/2005/8/layout/vProcess5"/>
    <dgm:cxn modelId="{70BB05CC-BBD4-423C-A515-044BBDD7E859}" type="presParOf" srcId="{8DF50DE5-4BE2-4972-82D8-E66F372BDEE1}" destId="{3696DA8B-4358-447C-B089-3FEA9C4B083F}" srcOrd="9" destOrd="0" presId="urn:microsoft.com/office/officeart/2005/8/layout/vProcess5"/>
    <dgm:cxn modelId="{7947FA4C-851E-48B8-AAAE-CFF682AF9EBF}" type="presParOf" srcId="{8DF50DE5-4BE2-4972-82D8-E66F372BDEE1}" destId="{B21583DF-CFCF-4432-9BE0-3E9554228729}" srcOrd="10" destOrd="0" presId="urn:microsoft.com/office/officeart/2005/8/layout/vProcess5"/>
    <dgm:cxn modelId="{DCE5E93E-26F9-4F36-9AFB-353879A92F0C}" type="presParOf" srcId="{8DF50DE5-4BE2-4972-82D8-E66F372BDEE1}" destId="{090ADD5C-929F-4EE9-B9AA-295AD273AC8E}" srcOrd="11" destOrd="0" presId="urn:microsoft.com/office/officeart/2005/8/layout/vProcess5"/>
    <dgm:cxn modelId="{11E54578-5985-4E1F-9C0D-973E567433DF}" type="presParOf" srcId="{8DF50DE5-4BE2-4972-82D8-E66F372BDEE1}" destId="{15036773-5135-4E65-9A3E-8E07D9751574}" srcOrd="12" destOrd="0" presId="urn:microsoft.com/office/officeart/2005/8/layout/vProcess5"/>
    <dgm:cxn modelId="{DFA1E7B5-0896-408D-8B34-904738643B68}" type="presParOf" srcId="{8DF50DE5-4BE2-4972-82D8-E66F372BDEE1}" destId="{FAFF6D57-A784-4DB4-9DE3-6A8A740FCC1C}" srcOrd="13" destOrd="0" presId="urn:microsoft.com/office/officeart/2005/8/layout/vProcess5"/>
    <dgm:cxn modelId="{6B96CED7-4F7E-442F-851B-78E69508E02F}" type="presParOf" srcId="{8DF50DE5-4BE2-4972-82D8-E66F372BDEE1}" destId="{FDC08839-2E13-41A9-9CC2-2219779F23F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7D079-A5D0-48BF-AE48-53CAC34A1824}">
      <dsp:nvSpPr>
        <dsp:cNvPr id="0" name=""/>
        <dsp:cNvSpPr/>
      </dsp:nvSpPr>
      <dsp:spPr>
        <a:xfrm>
          <a:off x="0" y="406423"/>
          <a:ext cx="4848200" cy="680400"/>
        </a:xfrm>
        <a:prstGeom prst="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F9165-4C60-45C6-8965-828E55E2AC49}">
      <dsp:nvSpPr>
        <dsp:cNvPr id="0" name=""/>
        <dsp:cNvSpPr/>
      </dsp:nvSpPr>
      <dsp:spPr>
        <a:xfrm>
          <a:off x="242410" y="7903"/>
          <a:ext cx="3393740" cy="797040"/>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75" tIns="0" rIns="128275" bIns="0" numCol="1" spcCol="1270" anchor="ctr" anchorCtr="0">
          <a:noAutofit/>
        </a:bodyPr>
        <a:lstStyle/>
        <a:p>
          <a:pPr lvl="0" algn="l" defTabSz="1200150">
            <a:lnSpc>
              <a:spcPct val="90000"/>
            </a:lnSpc>
            <a:spcBef>
              <a:spcPct val="0"/>
            </a:spcBef>
            <a:spcAft>
              <a:spcPct val="35000"/>
            </a:spcAft>
          </a:pPr>
          <a:r>
            <a:rPr lang="es-ES" sz="2700" kern="1200" dirty="0" smtClean="0"/>
            <a:t>Industria Chocolatera</a:t>
          </a:r>
          <a:endParaRPr lang="es-EC" sz="2700" kern="1200" dirty="0"/>
        </a:p>
      </dsp:txBody>
      <dsp:txXfrm>
        <a:off x="281318" y="46811"/>
        <a:ext cx="3315924" cy="719224"/>
      </dsp:txXfrm>
    </dsp:sp>
    <dsp:sp modelId="{483179C4-1BF4-484D-AD69-743EA85C4255}">
      <dsp:nvSpPr>
        <dsp:cNvPr id="0" name=""/>
        <dsp:cNvSpPr/>
      </dsp:nvSpPr>
      <dsp:spPr>
        <a:xfrm>
          <a:off x="0" y="1631143"/>
          <a:ext cx="4848200" cy="680400"/>
        </a:xfrm>
        <a:prstGeom prst="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77C8CC-599A-4EC5-8F39-C36B67C20843}">
      <dsp:nvSpPr>
        <dsp:cNvPr id="0" name=""/>
        <dsp:cNvSpPr/>
      </dsp:nvSpPr>
      <dsp:spPr>
        <a:xfrm>
          <a:off x="242410" y="1232623"/>
          <a:ext cx="3393740" cy="797040"/>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75" tIns="0" rIns="128275" bIns="0" numCol="1" spcCol="1270" anchor="ctr" anchorCtr="0">
          <a:noAutofit/>
        </a:bodyPr>
        <a:lstStyle/>
        <a:p>
          <a:pPr lvl="0" algn="l" defTabSz="1200150">
            <a:lnSpc>
              <a:spcPct val="90000"/>
            </a:lnSpc>
            <a:spcBef>
              <a:spcPct val="0"/>
            </a:spcBef>
            <a:spcAft>
              <a:spcPct val="35000"/>
            </a:spcAft>
          </a:pPr>
          <a:r>
            <a:rPr lang="es-ES" sz="2700" kern="1200" smtClean="0"/>
            <a:t>Regulación</a:t>
          </a:r>
          <a:endParaRPr lang="es-EC" sz="2700" kern="1200" dirty="0"/>
        </a:p>
      </dsp:txBody>
      <dsp:txXfrm>
        <a:off x="281318" y="1271531"/>
        <a:ext cx="3315924" cy="719224"/>
      </dsp:txXfrm>
    </dsp:sp>
    <dsp:sp modelId="{9B2B9D44-13DE-47BF-91B6-944A27F7A018}">
      <dsp:nvSpPr>
        <dsp:cNvPr id="0" name=""/>
        <dsp:cNvSpPr/>
      </dsp:nvSpPr>
      <dsp:spPr>
        <a:xfrm>
          <a:off x="0" y="2855864"/>
          <a:ext cx="4848200" cy="680400"/>
        </a:xfrm>
        <a:prstGeom prst="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36F247-FDE8-45BE-BC2A-F0732F96C6D7}">
      <dsp:nvSpPr>
        <dsp:cNvPr id="0" name=""/>
        <dsp:cNvSpPr/>
      </dsp:nvSpPr>
      <dsp:spPr>
        <a:xfrm>
          <a:off x="242410" y="2457344"/>
          <a:ext cx="3393740" cy="797040"/>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75" tIns="0" rIns="128275" bIns="0" numCol="1" spcCol="1270" anchor="ctr" anchorCtr="0">
          <a:noAutofit/>
        </a:bodyPr>
        <a:lstStyle/>
        <a:p>
          <a:pPr lvl="0" algn="l" defTabSz="1200150">
            <a:lnSpc>
              <a:spcPct val="90000"/>
            </a:lnSpc>
            <a:spcBef>
              <a:spcPct val="0"/>
            </a:spcBef>
            <a:spcAft>
              <a:spcPct val="35000"/>
            </a:spcAft>
          </a:pPr>
          <a:r>
            <a:rPr lang="es-ES" sz="2700" kern="1200" dirty="0" smtClean="0"/>
            <a:t>Organigramas</a:t>
          </a:r>
          <a:endParaRPr lang="es-EC" sz="2700" kern="1200" dirty="0"/>
        </a:p>
      </dsp:txBody>
      <dsp:txXfrm>
        <a:off x="281318" y="2496252"/>
        <a:ext cx="3315924" cy="7192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144CA-1324-47E7-8B62-03871E028F88}">
      <dsp:nvSpPr>
        <dsp:cNvPr id="0" name=""/>
        <dsp:cNvSpPr/>
      </dsp:nvSpPr>
      <dsp:spPr>
        <a:xfrm>
          <a:off x="3456384" y="163"/>
          <a:ext cx="5184576" cy="1957689"/>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smtClean="0"/>
            <a:t>Realizar una auditoría de gestión al macro proceso de compras y a los procesos que lo componen a fin de determinar las oportunidades de mejora y poder presentar a la gerencia un informe que apoye la toma de decisiones.</a:t>
          </a:r>
          <a:endParaRPr lang="es-EC" sz="1600" kern="1200" dirty="0"/>
        </a:p>
      </dsp:txBody>
      <dsp:txXfrm>
        <a:off x="3456384" y="244874"/>
        <a:ext cx="4450443" cy="1468267"/>
      </dsp:txXfrm>
    </dsp:sp>
    <dsp:sp modelId="{837698E0-211E-47FA-946B-0BF93E190F81}">
      <dsp:nvSpPr>
        <dsp:cNvPr id="0" name=""/>
        <dsp:cNvSpPr/>
      </dsp:nvSpPr>
      <dsp:spPr>
        <a:xfrm>
          <a:off x="0" y="72035"/>
          <a:ext cx="3456384" cy="1813945"/>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b="1" kern="1200" dirty="0" smtClean="0"/>
            <a:t>Objetivo General </a:t>
          </a:r>
          <a:endParaRPr lang="es-EC" sz="3200" kern="1200" dirty="0"/>
        </a:p>
      </dsp:txBody>
      <dsp:txXfrm>
        <a:off x="88549" y="160584"/>
        <a:ext cx="3279286" cy="1636847"/>
      </dsp:txXfrm>
    </dsp:sp>
    <dsp:sp modelId="{FB8FF46A-A252-407D-A4EB-C222F54081F4}">
      <dsp:nvSpPr>
        <dsp:cNvPr id="0" name=""/>
        <dsp:cNvSpPr/>
      </dsp:nvSpPr>
      <dsp:spPr>
        <a:xfrm>
          <a:off x="3456384" y="2310685"/>
          <a:ext cx="5184576" cy="308975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smtClean="0"/>
            <a:t>Diseñar los indicadores de eficiencia y eficacia con los cuales de evaluarán los procesos.</a:t>
          </a:r>
          <a:endParaRPr lang="es-EC" sz="1600" kern="1200" dirty="0"/>
        </a:p>
        <a:p>
          <a:pPr marL="171450" lvl="1" indent="-171450" algn="just" defTabSz="711200">
            <a:lnSpc>
              <a:spcPct val="90000"/>
            </a:lnSpc>
            <a:spcBef>
              <a:spcPct val="0"/>
            </a:spcBef>
            <a:spcAft>
              <a:spcPct val="15000"/>
            </a:spcAft>
            <a:buChar char="••"/>
          </a:pPr>
          <a:r>
            <a:rPr lang="es-ES" sz="1600" kern="1200" dirty="0" smtClean="0"/>
            <a:t>Evaluar el sistema de control interno del macro proceso de compras de la empresa Ferrero del Ecuador S.A. a fin de determinar las debilidades de los mismos.</a:t>
          </a:r>
          <a:endParaRPr lang="es-EC" sz="1600" kern="1200" dirty="0"/>
        </a:p>
        <a:p>
          <a:pPr marL="171450" lvl="1" indent="-171450" algn="just" defTabSz="711200">
            <a:lnSpc>
              <a:spcPct val="90000"/>
            </a:lnSpc>
            <a:spcBef>
              <a:spcPct val="0"/>
            </a:spcBef>
            <a:spcAft>
              <a:spcPct val="15000"/>
            </a:spcAft>
            <a:buChar char="••"/>
          </a:pPr>
          <a:r>
            <a:rPr lang="es-ES" sz="1600" kern="1200" dirty="0" smtClean="0"/>
            <a:t>Aplicar procedimientos de auditoría que permitan determinar si los procesos que se sigue en las diferentes áreas de adquisición de bienes y/o servicios son eficientes y eficaces.</a:t>
          </a:r>
          <a:endParaRPr lang="es-EC" sz="1600" kern="1200" dirty="0"/>
        </a:p>
      </dsp:txBody>
      <dsp:txXfrm>
        <a:off x="3456384" y="2696904"/>
        <a:ext cx="4025919" cy="2317313"/>
      </dsp:txXfrm>
    </dsp:sp>
    <dsp:sp modelId="{DB795CFE-DEBB-4B1A-8C7B-428291B7CBE5}">
      <dsp:nvSpPr>
        <dsp:cNvPr id="0" name=""/>
        <dsp:cNvSpPr/>
      </dsp:nvSpPr>
      <dsp:spPr>
        <a:xfrm>
          <a:off x="0" y="2388625"/>
          <a:ext cx="3456384" cy="293387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b="1" kern="1200" dirty="0" smtClean="0"/>
            <a:t>Objetivos Específicos</a:t>
          </a:r>
          <a:endParaRPr lang="es-EC" sz="3200" kern="1200" dirty="0"/>
        </a:p>
      </dsp:txBody>
      <dsp:txXfrm>
        <a:off x="143220" y="2531845"/>
        <a:ext cx="3169944" cy="2647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86523-1210-479C-BF89-B87A27455567}">
      <dsp:nvSpPr>
        <dsp:cNvPr id="0" name=""/>
        <dsp:cNvSpPr/>
      </dsp:nvSpPr>
      <dsp:spPr>
        <a:xfrm>
          <a:off x="4834" y="490736"/>
          <a:ext cx="1445015" cy="90765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Alba</a:t>
          </a:r>
          <a:endParaRPr lang="es-ES" sz="1800" kern="1200" dirty="0"/>
        </a:p>
      </dsp:txBody>
      <dsp:txXfrm>
        <a:off x="31418" y="517320"/>
        <a:ext cx="1391847" cy="854482"/>
      </dsp:txXfrm>
    </dsp:sp>
    <dsp:sp modelId="{C8E70F8E-1E5F-4B9A-96B2-807DF8ADA0D2}">
      <dsp:nvSpPr>
        <dsp:cNvPr id="0" name=""/>
        <dsp:cNvSpPr/>
      </dsp:nvSpPr>
      <dsp:spPr>
        <a:xfrm>
          <a:off x="1594351" y="765380"/>
          <a:ext cx="306343" cy="35836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1594351" y="837053"/>
        <a:ext cx="214440" cy="215017"/>
      </dsp:txXfrm>
    </dsp:sp>
    <dsp:sp modelId="{8E424ECF-4B6D-40C6-B1C4-4400D83B6888}">
      <dsp:nvSpPr>
        <dsp:cNvPr id="0" name=""/>
        <dsp:cNvSpPr/>
      </dsp:nvSpPr>
      <dsp:spPr>
        <a:xfrm>
          <a:off x="2027855" y="490736"/>
          <a:ext cx="1445015" cy="90765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Segunda Guerra Mundial</a:t>
          </a:r>
          <a:endParaRPr lang="es-ES" sz="1800" kern="1200" dirty="0"/>
        </a:p>
      </dsp:txBody>
      <dsp:txXfrm>
        <a:off x="2054439" y="517320"/>
        <a:ext cx="1391847" cy="854482"/>
      </dsp:txXfrm>
    </dsp:sp>
    <dsp:sp modelId="{1C3E5246-C940-4797-972B-D86CA4AA9A0F}">
      <dsp:nvSpPr>
        <dsp:cNvPr id="0" name=""/>
        <dsp:cNvSpPr/>
      </dsp:nvSpPr>
      <dsp:spPr>
        <a:xfrm>
          <a:off x="3617372" y="765380"/>
          <a:ext cx="306343" cy="358363"/>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3617372" y="837053"/>
        <a:ext cx="214440" cy="215017"/>
      </dsp:txXfrm>
    </dsp:sp>
    <dsp:sp modelId="{FDC537BE-0DD7-46AE-9691-55399BAC0D24}">
      <dsp:nvSpPr>
        <dsp:cNvPr id="0" name=""/>
        <dsp:cNvSpPr/>
      </dsp:nvSpPr>
      <dsp:spPr>
        <a:xfrm>
          <a:off x="4050877" y="490736"/>
          <a:ext cx="1445015" cy="90765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Pasta Gianduja</a:t>
          </a:r>
          <a:endParaRPr lang="es-ES" sz="1800" kern="1200" dirty="0"/>
        </a:p>
      </dsp:txBody>
      <dsp:txXfrm>
        <a:off x="4077461" y="517320"/>
        <a:ext cx="1391847" cy="854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CBCC2-0C5B-4872-968C-DBED5D4CBE63}">
      <dsp:nvSpPr>
        <dsp:cNvPr id="0" name=""/>
        <dsp:cNvSpPr/>
      </dsp:nvSpPr>
      <dsp:spPr>
        <a:xfrm>
          <a:off x="0" y="347020"/>
          <a:ext cx="2762248"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91D8F1D5-FDD6-4439-87E8-FF0D047E6A8F}">
      <dsp:nvSpPr>
        <dsp:cNvPr id="0" name=""/>
        <dsp:cNvSpPr/>
      </dsp:nvSpPr>
      <dsp:spPr>
        <a:xfrm>
          <a:off x="138112" y="7539"/>
          <a:ext cx="1933573" cy="67896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3084" tIns="0" rIns="73084" bIns="0" numCol="1" spcCol="1270" anchor="ctr" anchorCtr="0">
          <a:noAutofit/>
        </a:bodyPr>
        <a:lstStyle/>
        <a:p>
          <a:pPr lvl="0" algn="l" defTabSz="1022350">
            <a:lnSpc>
              <a:spcPct val="90000"/>
            </a:lnSpc>
            <a:spcBef>
              <a:spcPct val="0"/>
            </a:spcBef>
            <a:spcAft>
              <a:spcPct val="35000"/>
            </a:spcAft>
          </a:pPr>
          <a:r>
            <a:rPr lang="es-ES" sz="2300" kern="1200" dirty="0" smtClean="0"/>
            <a:t>1960 Tic Tac</a:t>
          </a:r>
          <a:endParaRPr lang="es-ES" sz="2300" kern="1200" dirty="0"/>
        </a:p>
      </dsp:txBody>
      <dsp:txXfrm>
        <a:off x="171256" y="40683"/>
        <a:ext cx="1867285" cy="612672"/>
      </dsp:txXfrm>
    </dsp:sp>
    <dsp:sp modelId="{2D1E4DB3-BAE2-4949-9C4D-D55F06DDF3B2}">
      <dsp:nvSpPr>
        <dsp:cNvPr id="0" name=""/>
        <dsp:cNvSpPr/>
      </dsp:nvSpPr>
      <dsp:spPr>
        <a:xfrm>
          <a:off x="0" y="1390300"/>
          <a:ext cx="2762248"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3D9A9EF3-2EDC-4888-B254-C43BEB11AF5D}">
      <dsp:nvSpPr>
        <dsp:cNvPr id="0" name=""/>
        <dsp:cNvSpPr/>
      </dsp:nvSpPr>
      <dsp:spPr>
        <a:xfrm>
          <a:off x="138112" y="1050819"/>
          <a:ext cx="1933573" cy="67896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3084" tIns="0" rIns="73084" bIns="0" numCol="1" spcCol="1270" anchor="ctr" anchorCtr="0">
          <a:noAutofit/>
        </a:bodyPr>
        <a:lstStyle/>
        <a:p>
          <a:pPr lvl="0" algn="l" defTabSz="1022350">
            <a:lnSpc>
              <a:spcPct val="90000"/>
            </a:lnSpc>
            <a:spcBef>
              <a:spcPct val="0"/>
            </a:spcBef>
            <a:spcAft>
              <a:spcPct val="35000"/>
            </a:spcAft>
          </a:pPr>
          <a:r>
            <a:rPr lang="es-ES" sz="2300" kern="1200" dirty="0" smtClean="0"/>
            <a:t>1964 </a:t>
          </a:r>
          <a:r>
            <a:rPr lang="es-ES" sz="2300" kern="1200" dirty="0" err="1" smtClean="0"/>
            <a:t>Nutella</a:t>
          </a:r>
          <a:endParaRPr lang="es-ES" sz="2300" kern="1200" dirty="0"/>
        </a:p>
      </dsp:txBody>
      <dsp:txXfrm>
        <a:off x="171256" y="1083963"/>
        <a:ext cx="1867285" cy="612672"/>
      </dsp:txXfrm>
    </dsp:sp>
    <dsp:sp modelId="{F5CB5C4B-06BA-48C2-BD71-0667A7661AB9}">
      <dsp:nvSpPr>
        <dsp:cNvPr id="0" name=""/>
        <dsp:cNvSpPr/>
      </dsp:nvSpPr>
      <dsp:spPr>
        <a:xfrm>
          <a:off x="0" y="2433580"/>
          <a:ext cx="2762248"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23AAE48D-F372-447E-B3EF-36AA439F0F36}">
      <dsp:nvSpPr>
        <dsp:cNvPr id="0" name=""/>
        <dsp:cNvSpPr/>
      </dsp:nvSpPr>
      <dsp:spPr>
        <a:xfrm>
          <a:off x="138112" y="2094100"/>
          <a:ext cx="1933573" cy="67896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3084" tIns="0" rIns="73084" bIns="0" numCol="1" spcCol="1270" anchor="ctr" anchorCtr="0">
          <a:noAutofit/>
        </a:bodyPr>
        <a:lstStyle/>
        <a:p>
          <a:pPr lvl="0" algn="l" defTabSz="1022350">
            <a:lnSpc>
              <a:spcPct val="90000"/>
            </a:lnSpc>
            <a:spcBef>
              <a:spcPct val="0"/>
            </a:spcBef>
            <a:spcAft>
              <a:spcPct val="35000"/>
            </a:spcAft>
          </a:pPr>
          <a:r>
            <a:rPr lang="es-ES" sz="2300" kern="1200" dirty="0" smtClean="0"/>
            <a:t>1974 Kínder Sorpresa </a:t>
          </a:r>
          <a:endParaRPr lang="es-ES" sz="2300" kern="1200" dirty="0"/>
        </a:p>
      </dsp:txBody>
      <dsp:txXfrm>
        <a:off x="171256" y="2127244"/>
        <a:ext cx="1867285" cy="612672"/>
      </dsp:txXfrm>
    </dsp:sp>
    <dsp:sp modelId="{71302628-F394-4BCE-B15E-31892F2159D9}">
      <dsp:nvSpPr>
        <dsp:cNvPr id="0" name=""/>
        <dsp:cNvSpPr/>
      </dsp:nvSpPr>
      <dsp:spPr>
        <a:xfrm>
          <a:off x="0" y="3476860"/>
          <a:ext cx="2762248"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6EC0F846-1058-420D-8916-E63B31CA9F80}">
      <dsp:nvSpPr>
        <dsp:cNvPr id="0" name=""/>
        <dsp:cNvSpPr/>
      </dsp:nvSpPr>
      <dsp:spPr>
        <a:xfrm>
          <a:off x="138112" y="3137380"/>
          <a:ext cx="1933573" cy="67896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3084" tIns="0" rIns="73084" bIns="0" numCol="1" spcCol="1270" anchor="ctr" anchorCtr="0">
          <a:noAutofit/>
        </a:bodyPr>
        <a:lstStyle/>
        <a:p>
          <a:pPr lvl="0" algn="l" defTabSz="1022350">
            <a:lnSpc>
              <a:spcPct val="90000"/>
            </a:lnSpc>
            <a:spcBef>
              <a:spcPct val="0"/>
            </a:spcBef>
            <a:spcAft>
              <a:spcPct val="35000"/>
            </a:spcAft>
          </a:pPr>
          <a:r>
            <a:rPr lang="es-ES" sz="2300" kern="1200" dirty="0" smtClean="0"/>
            <a:t>1982 Ferrero Rocher</a:t>
          </a:r>
          <a:endParaRPr lang="es-ES" sz="2300" kern="1200" dirty="0"/>
        </a:p>
      </dsp:txBody>
      <dsp:txXfrm>
        <a:off x="171256" y="3170524"/>
        <a:ext cx="1867285"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64C55-5B45-4CE1-A47F-5EE0AFB5000E}">
      <dsp:nvSpPr>
        <dsp:cNvPr id="0" name=""/>
        <dsp:cNvSpPr/>
      </dsp:nvSpPr>
      <dsp:spPr>
        <a:xfrm rot="5400000">
          <a:off x="-229984" y="232423"/>
          <a:ext cx="1533231" cy="1073261"/>
        </a:xfrm>
        <a:prstGeom prst="chevron">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w="15875" cap="flat" cmpd="sng" algn="ctr">
          <a:solidFill>
            <a:schemeClr val="accent1">
              <a:hueOff val="0"/>
              <a:satOff val="0"/>
              <a:lumOff val="0"/>
              <a:alphaOff val="0"/>
            </a:schemeClr>
          </a:solidFill>
          <a:prstDash val="solid"/>
        </a:ln>
        <a:effectLst>
          <a:outerShdw blurRad="50800" dist="12700" dir="528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MISIÓN </a:t>
          </a:r>
          <a:endParaRPr lang="es-ES" sz="1600" kern="1200" dirty="0"/>
        </a:p>
      </dsp:txBody>
      <dsp:txXfrm rot="-5400000">
        <a:off x="2" y="539069"/>
        <a:ext cx="1073261" cy="459970"/>
      </dsp:txXfrm>
    </dsp:sp>
    <dsp:sp modelId="{28DBB258-B49B-431A-B452-15BDDB699487}">
      <dsp:nvSpPr>
        <dsp:cNvPr id="0" name=""/>
        <dsp:cNvSpPr/>
      </dsp:nvSpPr>
      <dsp:spPr>
        <a:xfrm rot="5400000">
          <a:off x="3431636" y="-2355936"/>
          <a:ext cx="996600" cy="571334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just" defTabSz="577850">
            <a:lnSpc>
              <a:spcPct val="90000"/>
            </a:lnSpc>
            <a:spcBef>
              <a:spcPct val="0"/>
            </a:spcBef>
            <a:spcAft>
              <a:spcPct val="15000"/>
            </a:spcAft>
            <a:buChar char="••"/>
          </a:pPr>
          <a:r>
            <a:rPr lang="es-ES" sz="1300" kern="1200" dirty="0" smtClean="0"/>
            <a:t>Ferrero del Ecuador satisface la demanda de especialidades únicas de confitería del mercado latinoamericano, aplicando una rigurosa política de calidad y frescura, que garantiza la fidelidad de los consumidores; contamos con un equipo humano comprometido y eficiente sistema de gestión que nos aseguran una privilegiada posición competitiva.</a:t>
          </a:r>
          <a:endParaRPr lang="es-ES" sz="1300" kern="1200" dirty="0"/>
        </a:p>
      </dsp:txBody>
      <dsp:txXfrm rot="-5400000">
        <a:off x="1073262" y="51088"/>
        <a:ext cx="5664699" cy="899300"/>
      </dsp:txXfrm>
    </dsp:sp>
    <dsp:sp modelId="{64C4306C-A528-4285-9616-827266D2805B}">
      <dsp:nvSpPr>
        <dsp:cNvPr id="0" name=""/>
        <dsp:cNvSpPr/>
      </dsp:nvSpPr>
      <dsp:spPr>
        <a:xfrm rot="5400000">
          <a:off x="-229984" y="1570790"/>
          <a:ext cx="1533231" cy="1073261"/>
        </a:xfrm>
        <a:prstGeom prst="chevron">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w="15875" cap="flat" cmpd="sng" algn="ctr">
          <a:solidFill>
            <a:schemeClr val="accent1">
              <a:hueOff val="0"/>
              <a:satOff val="0"/>
              <a:lumOff val="0"/>
              <a:alphaOff val="0"/>
            </a:schemeClr>
          </a:solidFill>
          <a:prstDash val="solid"/>
        </a:ln>
        <a:effectLst>
          <a:outerShdw blurRad="50800" dist="12700" dir="528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VISIÓN </a:t>
          </a:r>
          <a:endParaRPr lang="es-ES" sz="1600" kern="1200" dirty="0"/>
        </a:p>
      </dsp:txBody>
      <dsp:txXfrm rot="-5400000">
        <a:off x="2" y="1877436"/>
        <a:ext cx="1073261" cy="459970"/>
      </dsp:txXfrm>
    </dsp:sp>
    <dsp:sp modelId="{204BD9D0-0188-425C-AD50-F394D8B1D264}">
      <dsp:nvSpPr>
        <dsp:cNvPr id="0" name=""/>
        <dsp:cNvSpPr/>
      </dsp:nvSpPr>
      <dsp:spPr>
        <a:xfrm rot="5400000">
          <a:off x="3431636" y="-1017569"/>
          <a:ext cx="996600" cy="571334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just" defTabSz="577850">
            <a:lnSpc>
              <a:spcPct val="90000"/>
            </a:lnSpc>
            <a:spcBef>
              <a:spcPct val="0"/>
            </a:spcBef>
            <a:spcAft>
              <a:spcPct val="15000"/>
            </a:spcAft>
            <a:buChar char="••"/>
          </a:pPr>
          <a:r>
            <a:rPr lang="es-ES" sz="1300" kern="1200" dirty="0" smtClean="0"/>
            <a:t>Ser reconocidos como Modelo de Organización Empresarial capaz de proporcionar experiencias de gusto inigualables.</a:t>
          </a:r>
          <a:endParaRPr lang="es-ES" sz="1300" kern="1200" dirty="0"/>
        </a:p>
      </dsp:txBody>
      <dsp:txXfrm rot="-5400000">
        <a:off x="1073262" y="1389455"/>
        <a:ext cx="5664699" cy="899300"/>
      </dsp:txXfrm>
    </dsp:sp>
    <dsp:sp modelId="{F7575644-6027-48BA-BE66-6864DDD6B1EB}">
      <dsp:nvSpPr>
        <dsp:cNvPr id="0" name=""/>
        <dsp:cNvSpPr/>
      </dsp:nvSpPr>
      <dsp:spPr>
        <a:xfrm rot="5400000">
          <a:off x="-229984" y="2909157"/>
          <a:ext cx="1533231" cy="1073261"/>
        </a:xfrm>
        <a:prstGeom prst="chevron">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w="15875" cap="flat" cmpd="sng" algn="ctr">
          <a:solidFill>
            <a:schemeClr val="accent1">
              <a:hueOff val="0"/>
              <a:satOff val="0"/>
              <a:lumOff val="0"/>
              <a:alphaOff val="0"/>
            </a:schemeClr>
          </a:solidFill>
          <a:prstDash val="solid"/>
        </a:ln>
        <a:effectLst>
          <a:outerShdw blurRad="50800" dist="12700" dir="528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POLÍTICAS</a:t>
          </a:r>
          <a:endParaRPr lang="es-ES" sz="1600" kern="1200" dirty="0"/>
        </a:p>
      </dsp:txBody>
      <dsp:txXfrm rot="-5400000">
        <a:off x="2" y="3215803"/>
        <a:ext cx="1073261" cy="459970"/>
      </dsp:txXfrm>
    </dsp:sp>
    <dsp:sp modelId="{D1A6062F-2AF1-4D4F-BA3C-68E6D6330B29}">
      <dsp:nvSpPr>
        <dsp:cNvPr id="0" name=""/>
        <dsp:cNvSpPr/>
      </dsp:nvSpPr>
      <dsp:spPr>
        <a:xfrm rot="5400000">
          <a:off x="3431636" y="320797"/>
          <a:ext cx="996600" cy="571334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POLÍTICAS DE RECURSOS HUMANOS</a:t>
          </a:r>
        </a:p>
        <a:p>
          <a:pPr marL="114300" lvl="1" indent="-114300" algn="l" defTabSz="577850">
            <a:lnSpc>
              <a:spcPct val="90000"/>
            </a:lnSpc>
            <a:spcBef>
              <a:spcPct val="0"/>
            </a:spcBef>
            <a:spcAft>
              <a:spcPct val="15000"/>
            </a:spcAft>
            <a:buChar char="••"/>
          </a:pPr>
          <a:r>
            <a:rPr lang="es-ES" sz="1300" kern="1200" dirty="0" smtClean="0"/>
            <a:t>POLÍTICAS DE CONDUCTA</a:t>
          </a:r>
        </a:p>
        <a:p>
          <a:pPr marL="114300" lvl="1" indent="-114300" algn="l" defTabSz="577850">
            <a:lnSpc>
              <a:spcPct val="90000"/>
            </a:lnSpc>
            <a:spcBef>
              <a:spcPct val="0"/>
            </a:spcBef>
            <a:spcAft>
              <a:spcPct val="15000"/>
            </a:spcAft>
            <a:buChar char="••"/>
          </a:pPr>
          <a:r>
            <a:rPr lang="es-ES" sz="1300" kern="1200" dirty="0" smtClean="0"/>
            <a:t>POLÍTICAS MEDIOAMBIENTALES</a:t>
          </a:r>
        </a:p>
      </dsp:txBody>
      <dsp:txXfrm rot="-5400000">
        <a:off x="1073262" y="2727821"/>
        <a:ext cx="5664699" cy="899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F3634-9A97-408C-A8B8-EF020D47AB82}">
      <dsp:nvSpPr>
        <dsp:cNvPr id="0" name=""/>
        <dsp:cNvSpPr/>
      </dsp:nvSpPr>
      <dsp:spPr>
        <a:xfrm>
          <a:off x="3124392" y="2513"/>
          <a:ext cx="1537957" cy="999672"/>
        </a:xfrm>
        <a:prstGeom prst="round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Ofrecer información clara</a:t>
          </a:r>
          <a:endParaRPr lang="es-ES" sz="1600" kern="1200" dirty="0"/>
        </a:p>
      </dsp:txBody>
      <dsp:txXfrm>
        <a:off x="3173192" y="51313"/>
        <a:ext cx="1440357" cy="902072"/>
      </dsp:txXfrm>
    </dsp:sp>
    <dsp:sp modelId="{D0CC0404-6605-4A1F-865B-31BE11CF2854}">
      <dsp:nvSpPr>
        <dsp:cNvPr id="0" name=""/>
        <dsp:cNvSpPr/>
      </dsp:nvSpPr>
      <dsp:spPr>
        <a:xfrm>
          <a:off x="1538200" y="502349"/>
          <a:ext cx="4710341" cy="4710341"/>
        </a:xfrm>
        <a:custGeom>
          <a:avLst/>
          <a:gdLst/>
          <a:ahLst/>
          <a:cxnLst/>
          <a:rect l="0" t="0" r="0" b="0"/>
          <a:pathLst>
            <a:path>
              <a:moveTo>
                <a:pt x="3133977" y="132494"/>
              </a:moveTo>
              <a:arcTo wR="2355170" hR="2355170" stAng="17358602" swAng="1501213"/>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4EA4F5-FADC-4706-B07F-582108950459}">
      <dsp:nvSpPr>
        <dsp:cNvPr id="0" name=""/>
        <dsp:cNvSpPr/>
      </dsp:nvSpPr>
      <dsp:spPr>
        <a:xfrm>
          <a:off x="5164030" y="1180098"/>
          <a:ext cx="1537957" cy="999672"/>
        </a:xfrm>
        <a:prstGeom prst="round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Publicidad responsable</a:t>
          </a:r>
          <a:endParaRPr lang="es-ES" sz="1600" kern="1200" dirty="0"/>
        </a:p>
      </dsp:txBody>
      <dsp:txXfrm>
        <a:off x="5212830" y="1228898"/>
        <a:ext cx="1440357" cy="902072"/>
      </dsp:txXfrm>
    </dsp:sp>
    <dsp:sp modelId="{ECD9C4EB-F885-46D8-A6AD-AD542F35EEC9}">
      <dsp:nvSpPr>
        <dsp:cNvPr id="0" name=""/>
        <dsp:cNvSpPr/>
      </dsp:nvSpPr>
      <dsp:spPr>
        <a:xfrm>
          <a:off x="1538200" y="502349"/>
          <a:ext cx="4710341" cy="4710341"/>
        </a:xfrm>
        <a:custGeom>
          <a:avLst/>
          <a:gdLst/>
          <a:ahLst/>
          <a:cxnLst/>
          <a:rect l="0" t="0" r="0" b="0"/>
          <a:pathLst>
            <a:path>
              <a:moveTo>
                <a:pt x="4614579" y="1690414"/>
              </a:moveTo>
              <a:arcTo wR="2355170" hR="2355170" stAng="20616314" swAng="1967373"/>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3249A0-39A5-4557-8F29-7BEAFFEAEDB1}">
      <dsp:nvSpPr>
        <dsp:cNvPr id="0" name=""/>
        <dsp:cNvSpPr/>
      </dsp:nvSpPr>
      <dsp:spPr>
        <a:xfrm>
          <a:off x="5164030" y="3535268"/>
          <a:ext cx="1537957" cy="999672"/>
        </a:xfrm>
        <a:prstGeom prst="round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Productos con altos estándares de calidad </a:t>
          </a:r>
          <a:endParaRPr lang="es-ES" sz="1600" kern="1200" dirty="0"/>
        </a:p>
      </dsp:txBody>
      <dsp:txXfrm>
        <a:off x="5212830" y="3584068"/>
        <a:ext cx="1440357" cy="902072"/>
      </dsp:txXfrm>
    </dsp:sp>
    <dsp:sp modelId="{9584AE42-6567-4A32-9944-AE55AEB9798D}">
      <dsp:nvSpPr>
        <dsp:cNvPr id="0" name=""/>
        <dsp:cNvSpPr/>
      </dsp:nvSpPr>
      <dsp:spPr>
        <a:xfrm>
          <a:off x="1538200" y="502349"/>
          <a:ext cx="4710341" cy="4710341"/>
        </a:xfrm>
        <a:custGeom>
          <a:avLst/>
          <a:gdLst/>
          <a:ahLst/>
          <a:cxnLst/>
          <a:rect l="0" t="0" r="0" b="0"/>
          <a:pathLst>
            <a:path>
              <a:moveTo>
                <a:pt x="4000947" y="4039880"/>
              </a:moveTo>
              <a:arcTo wR="2355170" hR="2355170" stAng="2740185" swAng="1501213"/>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BC74A1-91FD-4C66-8D3E-54A1FE3A065B}">
      <dsp:nvSpPr>
        <dsp:cNvPr id="0" name=""/>
        <dsp:cNvSpPr/>
      </dsp:nvSpPr>
      <dsp:spPr>
        <a:xfrm>
          <a:off x="3124392" y="4712854"/>
          <a:ext cx="1537957" cy="999672"/>
        </a:xfrm>
        <a:prstGeom prst="round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Escuchar  a los consumidores</a:t>
          </a:r>
          <a:endParaRPr lang="es-ES" sz="1600" kern="1200" dirty="0"/>
        </a:p>
      </dsp:txBody>
      <dsp:txXfrm>
        <a:off x="3173192" y="4761654"/>
        <a:ext cx="1440357" cy="902072"/>
      </dsp:txXfrm>
    </dsp:sp>
    <dsp:sp modelId="{F630CE43-AD93-4C87-8036-981F6C2FF12C}">
      <dsp:nvSpPr>
        <dsp:cNvPr id="0" name=""/>
        <dsp:cNvSpPr/>
      </dsp:nvSpPr>
      <dsp:spPr>
        <a:xfrm>
          <a:off x="1538200" y="502349"/>
          <a:ext cx="4710341" cy="4710341"/>
        </a:xfrm>
        <a:custGeom>
          <a:avLst/>
          <a:gdLst/>
          <a:ahLst/>
          <a:cxnLst/>
          <a:rect l="0" t="0" r="0" b="0"/>
          <a:pathLst>
            <a:path>
              <a:moveTo>
                <a:pt x="1576363" y="4577846"/>
              </a:moveTo>
              <a:arcTo wR="2355170" hR="2355170" stAng="6558602" swAng="1501213"/>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1D22B7-6E4E-4145-8C07-2BA68C8D3A23}">
      <dsp:nvSpPr>
        <dsp:cNvPr id="0" name=""/>
        <dsp:cNvSpPr/>
      </dsp:nvSpPr>
      <dsp:spPr>
        <a:xfrm>
          <a:off x="1084755" y="3535268"/>
          <a:ext cx="1537957" cy="999672"/>
        </a:xfrm>
        <a:prstGeom prst="round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Incrementar la eficacia de la organización</a:t>
          </a:r>
          <a:endParaRPr lang="es-ES" sz="1600" kern="1200" dirty="0"/>
        </a:p>
      </dsp:txBody>
      <dsp:txXfrm>
        <a:off x="1133555" y="3584068"/>
        <a:ext cx="1440357" cy="902072"/>
      </dsp:txXfrm>
    </dsp:sp>
    <dsp:sp modelId="{2EFA7F87-1D5B-4132-AECC-24667CC7B847}">
      <dsp:nvSpPr>
        <dsp:cNvPr id="0" name=""/>
        <dsp:cNvSpPr/>
      </dsp:nvSpPr>
      <dsp:spPr>
        <a:xfrm>
          <a:off x="1538200" y="502349"/>
          <a:ext cx="4710341" cy="4710341"/>
        </a:xfrm>
        <a:custGeom>
          <a:avLst/>
          <a:gdLst/>
          <a:ahLst/>
          <a:cxnLst/>
          <a:rect l="0" t="0" r="0" b="0"/>
          <a:pathLst>
            <a:path>
              <a:moveTo>
                <a:pt x="95761" y="3019926"/>
              </a:moveTo>
              <a:arcTo wR="2355170" hR="2355170" stAng="9816314" swAng="1967373"/>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59E5F8-1042-4167-9D0E-45DB57A26570}">
      <dsp:nvSpPr>
        <dsp:cNvPr id="0" name=""/>
        <dsp:cNvSpPr/>
      </dsp:nvSpPr>
      <dsp:spPr>
        <a:xfrm>
          <a:off x="1084755" y="1180098"/>
          <a:ext cx="1537957" cy="999672"/>
        </a:xfrm>
        <a:prstGeom prst="round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Relaciones duraderas laboralmente </a:t>
          </a:r>
          <a:endParaRPr lang="es-ES" sz="1600" kern="1200" dirty="0"/>
        </a:p>
      </dsp:txBody>
      <dsp:txXfrm>
        <a:off x="1133555" y="1228898"/>
        <a:ext cx="1440357" cy="902072"/>
      </dsp:txXfrm>
    </dsp:sp>
    <dsp:sp modelId="{6D81709B-151B-494C-AB30-15FF3BB55F89}">
      <dsp:nvSpPr>
        <dsp:cNvPr id="0" name=""/>
        <dsp:cNvSpPr/>
      </dsp:nvSpPr>
      <dsp:spPr>
        <a:xfrm>
          <a:off x="1538200" y="502349"/>
          <a:ext cx="4710341" cy="4710341"/>
        </a:xfrm>
        <a:custGeom>
          <a:avLst/>
          <a:gdLst/>
          <a:ahLst/>
          <a:cxnLst/>
          <a:rect l="0" t="0" r="0" b="0"/>
          <a:pathLst>
            <a:path>
              <a:moveTo>
                <a:pt x="709393" y="670460"/>
              </a:moveTo>
              <a:arcTo wR="2355170" hR="2355170" stAng="13540185" swAng="1501213"/>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83A0F-D411-487C-A7E0-F456AB1BF127}">
      <dsp:nvSpPr>
        <dsp:cNvPr id="0" name=""/>
        <dsp:cNvSpPr/>
      </dsp:nvSpPr>
      <dsp:spPr>
        <a:xfrm>
          <a:off x="2285999" y="1584172"/>
          <a:ext cx="2562196" cy="2088239"/>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dirty="0" smtClean="0"/>
            <a:t>Macro proceso de compras</a:t>
          </a:r>
          <a:endParaRPr lang="es-EC" sz="2800" kern="1200" dirty="0"/>
        </a:p>
      </dsp:txBody>
      <dsp:txXfrm>
        <a:off x="2661224" y="1889988"/>
        <a:ext cx="1811746" cy="1476607"/>
      </dsp:txXfrm>
    </dsp:sp>
    <dsp:sp modelId="{F26B05FA-E6C6-4974-A2B7-4C4AA068836A}">
      <dsp:nvSpPr>
        <dsp:cNvPr id="0" name=""/>
        <dsp:cNvSpPr/>
      </dsp:nvSpPr>
      <dsp:spPr>
        <a:xfrm>
          <a:off x="2838157" y="144015"/>
          <a:ext cx="1457880" cy="145788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S" sz="1400" kern="1200" dirty="0" smtClean="0"/>
            <a:t>Adquisición de repuestos para maquinaria</a:t>
          </a:r>
          <a:endParaRPr lang="es-EC" sz="1400" kern="1200" dirty="0"/>
        </a:p>
      </dsp:txBody>
      <dsp:txXfrm>
        <a:off x="3051659" y="357517"/>
        <a:ext cx="1030876" cy="1030876"/>
      </dsp:txXfrm>
    </dsp:sp>
    <dsp:sp modelId="{09C80B5C-F2DA-4B8A-96EF-3BA26D93D673}">
      <dsp:nvSpPr>
        <dsp:cNvPr id="0" name=""/>
        <dsp:cNvSpPr/>
      </dsp:nvSpPr>
      <dsp:spPr>
        <a:xfrm>
          <a:off x="4819838" y="1872206"/>
          <a:ext cx="1457880" cy="145788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S" sz="1400" kern="1200" dirty="0" smtClean="0"/>
            <a:t>Adquisición de servicios de comercio exterior</a:t>
          </a:r>
          <a:endParaRPr lang="es-EC" sz="1400" kern="1200" dirty="0"/>
        </a:p>
      </dsp:txBody>
      <dsp:txXfrm>
        <a:off x="5033340" y="2085708"/>
        <a:ext cx="1030876" cy="1030876"/>
      </dsp:txXfrm>
    </dsp:sp>
    <dsp:sp modelId="{A24D1DA0-E5EF-41B7-B4D5-B05BC2E5A7E9}">
      <dsp:nvSpPr>
        <dsp:cNvPr id="0" name=""/>
        <dsp:cNvSpPr/>
      </dsp:nvSpPr>
      <dsp:spPr>
        <a:xfrm>
          <a:off x="2838157" y="3672404"/>
          <a:ext cx="1457880" cy="145788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S" sz="1400" kern="1200" dirty="0" smtClean="0"/>
            <a:t>Adquisición de materia prima</a:t>
          </a:r>
          <a:endParaRPr lang="es-EC" sz="1400" kern="1200" dirty="0"/>
        </a:p>
      </dsp:txBody>
      <dsp:txXfrm>
        <a:off x="3051659" y="3885906"/>
        <a:ext cx="1030876" cy="1030876"/>
      </dsp:txXfrm>
    </dsp:sp>
    <dsp:sp modelId="{980625CF-20C7-40A9-833A-275BC45AA257}">
      <dsp:nvSpPr>
        <dsp:cNvPr id="0" name=""/>
        <dsp:cNvSpPr/>
      </dsp:nvSpPr>
      <dsp:spPr>
        <a:xfrm>
          <a:off x="859400" y="1872215"/>
          <a:ext cx="1457880" cy="145788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S" sz="1400" kern="1200" dirty="0" smtClean="0"/>
            <a:t>Adquisición de bienes y servicios para el personal</a:t>
          </a:r>
          <a:endParaRPr lang="es-EC" sz="1400" kern="1200" dirty="0"/>
        </a:p>
      </dsp:txBody>
      <dsp:txXfrm>
        <a:off x="1072902" y="2085717"/>
        <a:ext cx="1030876" cy="10308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4D06B-D8ED-4C33-B59D-5621729E4135}">
      <dsp:nvSpPr>
        <dsp:cNvPr id="0" name=""/>
        <dsp:cNvSpPr/>
      </dsp:nvSpPr>
      <dsp:spPr>
        <a:xfrm>
          <a:off x="52610" y="222950"/>
          <a:ext cx="1876224" cy="1125734"/>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Visita a las instalaciones de la organización </a:t>
          </a:r>
          <a:endParaRPr lang="es-EC" sz="1900" kern="1200" dirty="0">
            <a:solidFill>
              <a:schemeClr val="tx1"/>
            </a:solidFill>
          </a:endParaRPr>
        </a:p>
      </dsp:txBody>
      <dsp:txXfrm>
        <a:off x="52610" y="222950"/>
        <a:ext cx="1876224" cy="1125734"/>
      </dsp:txXfrm>
    </dsp:sp>
    <dsp:sp modelId="{63633F80-4793-4820-BE83-D6CA0B45BA93}">
      <dsp:nvSpPr>
        <dsp:cNvPr id="0" name=""/>
        <dsp:cNvSpPr/>
      </dsp:nvSpPr>
      <dsp:spPr>
        <a:xfrm>
          <a:off x="2066211" y="222950"/>
          <a:ext cx="1876224" cy="1125734"/>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Entrevista a los Gerentes y personal de áreas</a:t>
          </a:r>
          <a:endParaRPr lang="es-EC" sz="1900" kern="1200" dirty="0">
            <a:solidFill>
              <a:schemeClr val="tx1"/>
            </a:solidFill>
          </a:endParaRPr>
        </a:p>
      </dsp:txBody>
      <dsp:txXfrm>
        <a:off x="2066211" y="222950"/>
        <a:ext cx="1876224" cy="1125734"/>
      </dsp:txXfrm>
    </dsp:sp>
    <dsp:sp modelId="{2534B0C8-F3A6-425C-B860-233438A5EA02}">
      <dsp:nvSpPr>
        <dsp:cNvPr id="0" name=""/>
        <dsp:cNvSpPr/>
      </dsp:nvSpPr>
      <dsp:spPr>
        <a:xfrm>
          <a:off x="4130058" y="222950"/>
          <a:ext cx="1876224" cy="1125734"/>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Revisa y Recopila  legislación</a:t>
          </a:r>
          <a:endParaRPr lang="es-EC" sz="1900" kern="1200" dirty="0">
            <a:solidFill>
              <a:schemeClr val="tx1"/>
            </a:solidFill>
          </a:endParaRPr>
        </a:p>
      </dsp:txBody>
      <dsp:txXfrm>
        <a:off x="4130058" y="222950"/>
        <a:ext cx="1876224" cy="1125734"/>
      </dsp:txXfrm>
    </dsp:sp>
    <dsp:sp modelId="{AF9FAE2D-26DB-405A-96DC-8340682F9238}">
      <dsp:nvSpPr>
        <dsp:cNvPr id="0" name=""/>
        <dsp:cNvSpPr/>
      </dsp:nvSpPr>
      <dsp:spPr>
        <a:xfrm>
          <a:off x="6193904" y="222950"/>
          <a:ext cx="1876224" cy="1125734"/>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Establece lugar de trabajo</a:t>
          </a:r>
          <a:endParaRPr lang="es-EC" sz="1900" kern="1200" dirty="0">
            <a:solidFill>
              <a:schemeClr val="tx1"/>
            </a:solidFill>
          </a:endParaRPr>
        </a:p>
      </dsp:txBody>
      <dsp:txXfrm>
        <a:off x="6193904" y="222950"/>
        <a:ext cx="1876224" cy="11257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255A0-36D2-401D-82A0-087C0F39BB82}">
      <dsp:nvSpPr>
        <dsp:cNvPr id="0" name=""/>
        <dsp:cNvSpPr/>
      </dsp:nvSpPr>
      <dsp:spPr>
        <a:xfrm rot="5400000">
          <a:off x="4685108" y="-2375576"/>
          <a:ext cx="516613" cy="5397726"/>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Detalla la razón por la cual se está realizando el trabajo de auditoría.</a:t>
          </a:r>
          <a:endParaRPr lang="es-EC" sz="1600" kern="1200" dirty="0"/>
        </a:p>
      </dsp:txBody>
      <dsp:txXfrm rot="-5400000">
        <a:off x="2244552" y="90199"/>
        <a:ext cx="5372507" cy="466175"/>
      </dsp:txXfrm>
    </dsp:sp>
    <dsp:sp modelId="{28648F2F-ACDB-4538-A765-1B63B1EA9183}">
      <dsp:nvSpPr>
        <dsp:cNvPr id="0" name=""/>
        <dsp:cNvSpPr/>
      </dsp:nvSpPr>
      <dsp:spPr>
        <a:xfrm>
          <a:off x="623" y="402"/>
          <a:ext cx="2243929" cy="64576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MOTIVO</a:t>
          </a:r>
          <a:endParaRPr lang="es-EC" sz="1600" kern="1200" dirty="0"/>
        </a:p>
      </dsp:txBody>
      <dsp:txXfrm>
        <a:off x="32147" y="31926"/>
        <a:ext cx="2180881" cy="582719"/>
      </dsp:txXfrm>
    </dsp:sp>
    <dsp:sp modelId="{7EBB8035-D229-4686-ACE2-BF77BFF6A59C}">
      <dsp:nvSpPr>
        <dsp:cNvPr id="0" name=""/>
        <dsp:cNvSpPr/>
      </dsp:nvSpPr>
      <dsp:spPr>
        <a:xfrm rot="5400000">
          <a:off x="4680473" y="-1690692"/>
          <a:ext cx="516613" cy="5384070"/>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Refiere a lo que la empresa se propone alcanzar con el trabajo de auditoría.</a:t>
          </a:r>
          <a:endParaRPr lang="es-EC" sz="1600" kern="1200" dirty="0"/>
        </a:p>
      </dsp:txBody>
      <dsp:txXfrm rot="-5400000">
        <a:off x="2246745" y="768255"/>
        <a:ext cx="5358851" cy="466175"/>
      </dsp:txXfrm>
    </dsp:sp>
    <dsp:sp modelId="{D890D08F-EF17-400C-9A55-59375A0915AF}">
      <dsp:nvSpPr>
        <dsp:cNvPr id="0" name=""/>
        <dsp:cNvSpPr/>
      </dsp:nvSpPr>
      <dsp:spPr>
        <a:xfrm>
          <a:off x="623" y="678458"/>
          <a:ext cx="2246122" cy="64576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OBJETIVO</a:t>
          </a:r>
          <a:endParaRPr lang="es-EC" sz="1600" kern="1200" dirty="0"/>
        </a:p>
      </dsp:txBody>
      <dsp:txXfrm>
        <a:off x="32147" y="709982"/>
        <a:ext cx="2183074" cy="582719"/>
      </dsp:txXfrm>
    </dsp:sp>
    <dsp:sp modelId="{75423FE5-CEB1-4E01-866F-D405CFEC64D0}">
      <dsp:nvSpPr>
        <dsp:cNvPr id="0" name=""/>
        <dsp:cNvSpPr/>
      </dsp:nvSpPr>
      <dsp:spPr>
        <a:xfrm rot="5400000">
          <a:off x="4688744" y="-1024033"/>
          <a:ext cx="516613" cy="5393628"/>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Extensión que va a tener la auditoría, también se describe el periodo que va a ser objeto de análisis.</a:t>
          </a:r>
          <a:endParaRPr lang="es-EC" sz="1600" kern="1200" dirty="0"/>
        </a:p>
      </dsp:txBody>
      <dsp:txXfrm rot="-5400000">
        <a:off x="2250237" y="1439693"/>
        <a:ext cx="5368409" cy="466175"/>
      </dsp:txXfrm>
    </dsp:sp>
    <dsp:sp modelId="{D5D09C64-7D02-4ACE-8FF4-2D55141B388D}">
      <dsp:nvSpPr>
        <dsp:cNvPr id="0" name=""/>
        <dsp:cNvSpPr/>
      </dsp:nvSpPr>
      <dsp:spPr>
        <a:xfrm>
          <a:off x="623" y="1356514"/>
          <a:ext cx="2246812" cy="64576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ALCANCE</a:t>
          </a:r>
          <a:endParaRPr lang="es-EC" sz="1600" kern="1200" dirty="0"/>
        </a:p>
      </dsp:txBody>
      <dsp:txXfrm>
        <a:off x="32147" y="1388038"/>
        <a:ext cx="2183764" cy="582719"/>
      </dsp:txXfrm>
    </dsp:sp>
    <dsp:sp modelId="{750AB409-68A8-4EA0-88A1-83FCC6B98052}">
      <dsp:nvSpPr>
        <dsp:cNvPr id="0" name=""/>
        <dsp:cNvSpPr/>
      </dsp:nvSpPr>
      <dsp:spPr>
        <a:xfrm rot="5400000">
          <a:off x="4680473" y="-334581"/>
          <a:ext cx="516613" cy="5384070"/>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smtClean="0"/>
            <a:t>Normativa interna como: reglamentos, disposiciones. También incluye leyes en las que se basa la entidad.</a:t>
          </a:r>
          <a:endParaRPr lang="es-EC" sz="1500" kern="1200" dirty="0"/>
        </a:p>
      </dsp:txBody>
      <dsp:txXfrm rot="-5400000">
        <a:off x="2246745" y="2124366"/>
        <a:ext cx="5358851" cy="466175"/>
      </dsp:txXfrm>
    </dsp:sp>
    <dsp:sp modelId="{22195355-482B-4995-AA1E-5C4CFB1DF9DB}">
      <dsp:nvSpPr>
        <dsp:cNvPr id="0" name=""/>
        <dsp:cNvSpPr/>
      </dsp:nvSpPr>
      <dsp:spPr>
        <a:xfrm>
          <a:off x="623" y="2034570"/>
          <a:ext cx="2246122" cy="64576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BASE LEGAL</a:t>
          </a:r>
          <a:endParaRPr lang="es-EC" sz="1600" kern="1200" dirty="0"/>
        </a:p>
      </dsp:txBody>
      <dsp:txXfrm>
        <a:off x="32147" y="2066094"/>
        <a:ext cx="2183074" cy="582719"/>
      </dsp:txXfrm>
    </dsp:sp>
    <dsp:sp modelId="{61CD8E7E-1FDB-48F8-855E-FEE11A775A2E}">
      <dsp:nvSpPr>
        <dsp:cNvPr id="0" name=""/>
        <dsp:cNvSpPr/>
      </dsp:nvSpPr>
      <dsp:spPr>
        <a:xfrm rot="5400000">
          <a:off x="4679892" y="330894"/>
          <a:ext cx="516613" cy="5409230"/>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Personal que va a realizar el trabajo de auditoría.</a:t>
          </a:r>
          <a:endParaRPr lang="es-EC" sz="1600" kern="1200" dirty="0"/>
        </a:p>
      </dsp:txBody>
      <dsp:txXfrm rot="-5400000">
        <a:off x="2233584" y="2802422"/>
        <a:ext cx="5384011" cy="466175"/>
      </dsp:txXfrm>
    </dsp:sp>
    <dsp:sp modelId="{577D91F8-6EB8-4DC5-90C5-FE3B61A56B49}">
      <dsp:nvSpPr>
        <dsp:cNvPr id="0" name=""/>
        <dsp:cNvSpPr/>
      </dsp:nvSpPr>
      <dsp:spPr>
        <a:xfrm>
          <a:off x="623" y="2712626"/>
          <a:ext cx="2232961" cy="64576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PERSONAL TÉCNICO</a:t>
          </a:r>
          <a:endParaRPr lang="es-EC" sz="1600" kern="1200" dirty="0"/>
        </a:p>
      </dsp:txBody>
      <dsp:txXfrm>
        <a:off x="32147" y="2744150"/>
        <a:ext cx="2169913" cy="582719"/>
      </dsp:txXfrm>
    </dsp:sp>
    <dsp:sp modelId="{4CE01A98-BF14-49BA-A33E-A32EB3783239}">
      <dsp:nvSpPr>
        <dsp:cNvPr id="0" name=""/>
        <dsp:cNvSpPr/>
      </dsp:nvSpPr>
      <dsp:spPr>
        <a:xfrm rot="5400000">
          <a:off x="4699241" y="1028972"/>
          <a:ext cx="516613" cy="5369980"/>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smtClean="0"/>
            <a:t>Material que se necesita para desarrollar la auditoría. Además se considera la capacitación y apoyo de servicios externos.</a:t>
          </a:r>
          <a:endParaRPr lang="es-EC" sz="1500" kern="1200" dirty="0"/>
        </a:p>
      </dsp:txBody>
      <dsp:txXfrm rot="-5400000">
        <a:off x="2272558" y="3480875"/>
        <a:ext cx="5344761" cy="466175"/>
      </dsp:txXfrm>
    </dsp:sp>
    <dsp:sp modelId="{9F017746-D88B-43D9-9A55-0A55B8751AAA}">
      <dsp:nvSpPr>
        <dsp:cNvPr id="0" name=""/>
        <dsp:cNvSpPr/>
      </dsp:nvSpPr>
      <dsp:spPr>
        <a:xfrm>
          <a:off x="623" y="3391082"/>
          <a:ext cx="2271934" cy="64576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t>RECURSOS MATERIALES FINANCIEROS Y HUMANOS</a:t>
          </a:r>
          <a:endParaRPr lang="es-EC" sz="1300" kern="1200" dirty="0"/>
        </a:p>
      </dsp:txBody>
      <dsp:txXfrm>
        <a:off x="32147" y="3422606"/>
        <a:ext cx="2208886" cy="582719"/>
      </dsp:txXfrm>
    </dsp:sp>
    <dsp:sp modelId="{4630683F-704A-436D-A5FE-7555E1F58E3A}">
      <dsp:nvSpPr>
        <dsp:cNvPr id="0" name=""/>
        <dsp:cNvSpPr/>
      </dsp:nvSpPr>
      <dsp:spPr>
        <a:xfrm rot="5400000">
          <a:off x="4688043" y="1718895"/>
          <a:ext cx="516613" cy="5395015"/>
        </a:xfrm>
        <a:prstGeom prst="round2Same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smtClean="0"/>
            <a:t>Incluye la planeación por cada intervención individual de auditoría, y el compendio de auditorías a practicar.</a:t>
          </a:r>
          <a:endParaRPr lang="es-EC" sz="1500" kern="1200" dirty="0"/>
        </a:p>
      </dsp:txBody>
      <dsp:txXfrm rot="-5400000">
        <a:off x="2248843" y="4183315"/>
        <a:ext cx="5369796" cy="466175"/>
      </dsp:txXfrm>
    </dsp:sp>
    <dsp:sp modelId="{C8FD1130-E132-41AB-A671-27BEDFC226A5}">
      <dsp:nvSpPr>
        <dsp:cNvPr id="0" name=""/>
        <dsp:cNvSpPr/>
      </dsp:nvSpPr>
      <dsp:spPr>
        <a:xfrm>
          <a:off x="623" y="4069138"/>
          <a:ext cx="2247603" cy="645767"/>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kern="1200" dirty="0" smtClean="0"/>
            <a:t>DISTRIBUCIÓN DE TIEMPO Y TRABAJO</a:t>
          </a:r>
          <a:endParaRPr lang="es-EC" sz="1600" kern="1200" dirty="0"/>
        </a:p>
      </dsp:txBody>
      <dsp:txXfrm>
        <a:off x="32147" y="4100662"/>
        <a:ext cx="2184555" cy="5827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6E69C-F987-4B62-A142-52544E91315B}">
      <dsp:nvSpPr>
        <dsp:cNvPr id="0" name=""/>
        <dsp:cNvSpPr/>
      </dsp:nvSpPr>
      <dsp:spPr>
        <a:xfrm>
          <a:off x="0" y="0"/>
          <a:ext cx="4786591" cy="646295"/>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Aplicación del Programa de Trabajo. </a:t>
          </a:r>
          <a:endParaRPr lang="es-EC" sz="1700" kern="1200" dirty="0"/>
        </a:p>
      </dsp:txBody>
      <dsp:txXfrm>
        <a:off x="18929" y="18929"/>
        <a:ext cx="4013572" cy="608437"/>
      </dsp:txXfrm>
    </dsp:sp>
    <dsp:sp modelId="{A19E544B-7689-4DC0-84E5-80B0379A3FD0}">
      <dsp:nvSpPr>
        <dsp:cNvPr id="0" name=""/>
        <dsp:cNvSpPr/>
      </dsp:nvSpPr>
      <dsp:spPr>
        <a:xfrm>
          <a:off x="357440" y="736058"/>
          <a:ext cx="4786591" cy="646295"/>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Preparación y aplicación de pruebas de auditoría a través de técnicas</a:t>
          </a:r>
          <a:endParaRPr lang="es-EC" sz="1700" kern="1200" dirty="0"/>
        </a:p>
      </dsp:txBody>
      <dsp:txXfrm>
        <a:off x="376369" y="754987"/>
        <a:ext cx="3971201" cy="608437"/>
      </dsp:txXfrm>
    </dsp:sp>
    <dsp:sp modelId="{83142C10-CBD3-4D21-8EA7-58CCCE4550D0}">
      <dsp:nvSpPr>
        <dsp:cNvPr id="0" name=""/>
        <dsp:cNvSpPr/>
      </dsp:nvSpPr>
      <dsp:spPr>
        <a:xfrm>
          <a:off x="714880" y="1472116"/>
          <a:ext cx="4786591" cy="646295"/>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Preparación y </a:t>
          </a:r>
          <a:r>
            <a:rPr lang="es-ES" sz="1700" kern="1200" dirty="0" smtClean="0"/>
            <a:t>elaboración </a:t>
          </a:r>
          <a:r>
            <a:rPr lang="es-ES" sz="1700" kern="1200" dirty="0" smtClean="0"/>
            <a:t>de papeles de trabajo. </a:t>
          </a:r>
          <a:endParaRPr lang="es-EC" sz="1700" kern="1200" dirty="0"/>
        </a:p>
      </dsp:txBody>
      <dsp:txXfrm>
        <a:off x="733809" y="1491045"/>
        <a:ext cx="3971201" cy="608437"/>
      </dsp:txXfrm>
    </dsp:sp>
    <dsp:sp modelId="{35DCF6E2-EBFB-4111-A314-0B1E8FC2EDA0}">
      <dsp:nvSpPr>
        <dsp:cNvPr id="0" name=""/>
        <dsp:cNvSpPr/>
      </dsp:nvSpPr>
      <dsp:spPr>
        <a:xfrm>
          <a:off x="1072320" y="2208174"/>
          <a:ext cx="4786591" cy="646295"/>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Implementación de indicadores de gestión.</a:t>
          </a:r>
          <a:endParaRPr lang="es-EC" sz="1700" kern="1200" dirty="0"/>
        </a:p>
      </dsp:txBody>
      <dsp:txXfrm>
        <a:off x="1091249" y="2227103"/>
        <a:ext cx="3971201" cy="608437"/>
      </dsp:txXfrm>
    </dsp:sp>
    <dsp:sp modelId="{B6F6D976-4CFD-482E-B449-81B35D43C13F}">
      <dsp:nvSpPr>
        <dsp:cNvPr id="0" name=""/>
        <dsp:cNvSpPr/>
      </dsp:nvSpPr>
      <dsp:spPr>
        <a:xfrm>
          <a:off x="1429760" y="2944232"/>
          <a:ext cx="4786591" cy="646295"/>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smtClean="0"/>
            <a:t>Realización </a:t>
          </a:r>
          <a:r>
            <a:rPr lang="es-ES" sz="1700" kern="1200" dirty="0" smtClean="0"/>
            <a:t>de hojas de hallazgos. </a:t>
          </a:r>
          <a:endParaRPr lang="es-EC" sz="1700" kern="1200" dirty="0"/>
        </a:p>
      </dsp:txBody>
      <dsp:txXfrm>
        <a:off x="1448689" y="2963161"/>
        <a:ext cx="3971201" cy="608437"/>
      </dsp:txXfrm>
    </dsp:sp>
    <dsp:sp modelId="{D79AEB82-A9C8-4244-8BC2-331EDFE2C67F}">
      <dsp:nvSpPr>
        <dsp:cNvPr id="0" name=""/>
        <dsp:cNvSpPr/>
      </dsp:nvSpPr>
      <dsp:spPr>
        <a:xfrm>
          <a:off x="4366499" y="472154"/>
          <a:ext cx="420091" cy="420091"/>
        </a:xfrm>
        <a:prstGeom prst="downArrow">
          <a:avLst>
            <a:gd name="adj1" fmla="val 55000"/>
            <a:gd name="adj2" fmla="val 45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4461019" y="472154"/>
        <a:ext cx="231051" cy="316118"/>
      </dsp:txXfrm>
    </dsp:sp>
    <dsp:sp modelId="{AE1F4669-A1E5-4A3E-8916-80D94676335D}">
      <dsp:nvSpPr>
        <dsp:cNvPr id="0" name=""/>
        <dsp:cNvSpPr/>
      </dsp:nvSpPr>
      <dsp:spPr>
        <a:xfrm>
          <a:off x="4723939" y="1208212"/>
          <a:ext cx="420091" cy="420091"/>
        </a:xfrm>
        <a:prstGeom prst="downArrow">
          <a:avLst>
            <a:gd name="adj1" fmla="val 55000"/>
            <a:gd name="adj2" fmla="val 45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4818459" y="1208212"/>
        <a:ext cx="231051" cy="316118"/>
      </dsp:txXfrm>
    </dsp:sp>
    <dsp:sp modelId="{093910BD-B3D4-4661-9FBB-822B1F9AEA41}">
      <dsp:nvSpPr>
        <dsp:cNvPr id="0" name=""/>
        <dsp:cNvSpPr/>
      </dsp:nvSpPr>
      <dsp:spPr>
        <a:xfrm>
          <a:off x="5081379" y="1933499"/>
          <a:ext cx="420091" cy="420091"/>
        </a:xfrm>
        <a:prstGeom prst="downArrow">
          <a:avLst>
            <a:gd name="adj1" fmla="val 55000"/>
            <a:gd name="adj2" fmla="val 45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5175899" y="1933499"/>
        <a:ext cx="231051" cy="316118"/>
      </dsp:txXfrm>
    </dsp:sp>
    <dsp:sp modelId="{3696DA8B-4358-447C-B089-3FEA9C4B083F}">
      <dsp:nvSpPr>
        <dsp:cNvPr id="0" name=""/>
        <dsp:cNvSpPr/>
      </dsp:nvSpPr>
      <dsp:spPr>
        <a:xfrm>
          <a:off x="5438819" y="2676738"/>
          <a:ext cx="420091" cy="420091"/>
        </a:xfrm>
        <a:prstGeom prst="downArrow">
          <a:avLst>
            <a:gd name="adj1" fmla="val 55000"/>
            <a:gd name="adj2" fmla="val 45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5533339" y="2676738"/>
        <a:ext cx="231051" cy="3161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38780" cy="453390"/>
          </a:xfrm>
          <a:prstGeom prst="rect">
            <a:avLst/>
          </a:prstGeom>
        </p:spPr>
        <p:txBody>
          <a:bodyPr vert="horz" lIns="90562" tIns="45281" rIns="90562" bIns="45281" rtlCol="0"/>
          <a:lstStyle>
            <a:lvl1pPr algn="l">
              <a:defRPr sz="1200"/>
            </a:lvl1pPr>
          </a:lstStyle>
          <a:p>
            <a:endParaRPr lang="es-ES"/>
          </a:p>
        </p:txBody>
      </p:sp>
      <p:sp>
        <p:nvSpPr>
          <p:cNvPr id="3" name="2 Marcador de fecha"/>
          <p:cNvSpPr>
            <a:spLocks noGrp="1"/>
          </p:cNvSpPr>
          <p:nvPr>
            <p:ph type="dt" idx="1"/>
          </p:nvPr>
        </p:nvSpPr>
        <p:spPr>
          <a:xfrm>
            <a:off x="3841451" y="0"/>
            <a:ext cx="2938780" cy="453390"/>
          </a:xfrm>
          <a:prstGeom prst="rect">
            <a:avLst/>
          </a:prstGeom>
        </p:spPr>
        <p:txBody>
          <a:bodyPr vert="horz" lIns="90562" tIns="45281" rIns="90562" bIns="45281" rtlCol="0"/>
          <a:lstStyle>
            <a:lvl1pPr algn="r">
              <a:defRPr sz="1200"/>
            </a:lvl1pPr>
          </a:lstStyle>
          <a:p>
            <a:fld id="{B29272C7-D770-45E5-A9AE-C182E580D064}" type="datetimeFigureOut">
              <a:rPr lang="es-ES" smtClean="0"/>
              <a:pPr/>
              <a:t>14/03/2011</a:t>
            </a:fld>
            <a:endParaRPr lang="es-ES"/>
          </a:p>
        </p:txBody>
      </p:sp>
      <p:sp>
        <p:nvSpPr>
          <p:cNvPr id="4" name="3 Marcador de imagen de diapositiva"/>
          <p:cNvSpPr>
            <a:spLocks noGrp="1" noRot="1" noChangeAspect="1"/>
          </p:cNvSpPr>
          <p:nvPr>
            <p:ph type="sldImg" idx="2"/>
          </p:nvPr>
        </p:nvSpPr>
        <p:spPr>
          <a:xfrm>
            <a:off x="1123950" y="679450"/>
            <a:ext cx="4533900" cy="3400425"/>
          </a:xfrm>
          <a:prstGeom prst="rect">
            <a:avLst/>
          </a:prstGeom>
          <a:noFill/>
          <a:ln w="12700">
            <a:solidFill>
              <a:prstClr val="black"/>
            </a:solidFill>
          </a:ln>
        </p:spPr>
        <p:txBody>
          <a:bodyPr vert="horz" lIns="90562" tIns="45281" rIns="90562" bIns="45281" rtlCol="0" anchor="ctr"/>
          <a:lstStyle/>
          <a:p>
            <a:endParaRPr lang="es-ES"/>
          </a:p>
        </p:txBody>
      </p:sp>
      <p:sp>
        <p:nvSpPr>
          <p:cNvPr id="5" name="4 Marcador de notas"/>
          <p:cNvSpPr>
            <a:spLocks noGrp="1"/>
          </p:cNvSpPr>
          <p:nvPr>
            <p:ph type="body" sz="quarter" idx="3"/>
          </p:nvPr>
        </p:nvSpPr>
        <p:spPr>
          <a:xfrm>
            <a:off x="678180" y="4307205"/>
            <a:ext cx="5425440" cy="4080510"/>
          </a:xfrm>
          <a:prstGeom prst="rect">
            <a:avLst/>
          </a:prstGeom>
        </p:spPr>
        <p:txBody>
          <a:bodyPr vert="horz" lIns="90562" tIns="45281" rIns="90562" bIns="4528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12836"/>
            <a:ext cx="2938780" cy="453390"/>
          </a:xfrm>
          <a:prstGeom prst="rect">
            <a:avLst/>
          </a:prstGeom>
        </p:spPr>
        <p:txBody>
          <a:bodyPr vert="horz" lIns="90562" tIns="45281" rIns="90562" bIns="45281"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1451" y="8612836"/>
            <a:ext cx="2938780" cy="453390"/>
          </a:xfrm>
          <a:prstGeom prst="rect">
            <a:avLst/>
          </a:prstGeom>
        </p:spPr>
        <p:txBody>
          <a:bodyPr vert="horz" lIns="90562" tIns="45281" rIns="90562" bIns="45281" rtlCol="0" anchor="b"/>
          <a:lstStyle>
            <a:lvl1pPr algn="r">
              <a:defRPr sz="1200"/>
            </a:lvl1pPr>
          </a:lstStyle>
          <a:p>
            <a:fld id="{00E339DB-C412-436F-9581-E23D5089ACE3}" type="slidenum">
              <a:rPr lang="es-ES" smtClean="0"/>
              <a:pPr/>
              <a:t>‹Nº›</a:t>
            </a:fld>
            <a:endParaRPr lang="es-ES"/>
          </a:p>
        </p:txBody>
      </p:sp>
    </p:spTree>
    <p:extLst>
      <p:ext uri="{BB962C8B-B14F-4D97-AF65-F5344CB8AC3E}">
        <p14:creationId xmlns:p14="http://schemas.microsoft.com/office/powerpoint/2010/main" val="263769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23950" y="679450"/>
            <a:ext cx="4533900" cy="3400425"/>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0E339DB-C412-436F-9581-E23D5089ACE3}" type="slidenum">
              <a:rPr lang="es-ES" smtClean="0"/>
              <a:pPr/>
              <a:t>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0E339DB-C412-436F-9581-E23D5089ACE3}" type="slidenum">
              <a:rPr lang="es-ES" smtClean="0"/>
              <a:pPr/>
              <a:t>46</a:t>
            </a:fld>
            <a:endParaRPr lang="es-ES"/>
          </a:p>
        </p:txBody>
      </p:sp>
    </p:spTree>
    <p:extLst>
      <p:ext uri="{BB962C8B-B14F-4D97-AF65-F5344CB8AC3E}">
        <p14:creationId xmlns:p14="http://schemas.microsoft.com/office/powerpoint/2010/main" val="21935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0E339DB-C412-436F-9581-E23D5089ACE3}" type="slidenum">
              <a:rPr lang="es-ES" smtClean="0"/>
              <a:pPr/>
              <a:t>49</a:t>
            </a:fld>
            <a:endParaRPr lang="es-ES"/>
          </a:p>
        </p:txBody>
      </p:sp>
    </p:spTree>
    <p:extLst>
      <p:ext uri="{BB962C8B-B14F-4D97-AF65-F5344CB8AC3E}">
        <p14:creationId xmlns:p14="http://schemas.microsoft.com/office/powerpoint/2010/main" val="303465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8C8813-8629-4CEB-B0CB-0F3A1B8B27F9}" type="slidenum">
              <a:rPr lang="es-ES" smtClean="0"/>
              <a:pPr/>
              <a:t>‹Nº›</a:t>
            </a:fld>
            <a:endParaRPr lang="es-E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8C8813-8629-4CEB-B0CB-0F3A1B8B27F9}" type="slidenum">
              <a:rPr lang="es-ES" smtClean="0"/>
              <a:pPr/>
              <a:t>‹Nº›</a:t>
            </a:fld>
            <a:endParaRPr lang="es-E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8C8813-8629-4CEB-B0CB-0F3A1B8B27F9}" type="slidenum">
              <a:rPr lang="es-ES" smtClean="0"/>
              <a:pPr/>
              <a:t>‹Nº›</a:t>
            </a:fld>
            <a:endParaRPr lang="es-E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8C8813-8629-4CEB-B0CB-0F3A1B8B27F9}" type="slidenum">
              <a:rPr lang="es-ES" smtClean="0"/>
              <a:pPr/>
              <a:t>‹Nº›</a:t>
            </a:fld>
            <a:endParaRPr lang="es-E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8C8813-8629-4CEB-B0CB-0F3A1B8B27F9}" type="slidenum">
              <a:rPr lang="es-ES" smtClean="0"/>
              <a:pPr/>
              <a:t>‹Nº›</a:t>
            </a:fld>
            <a:endParaRPr lang="es-E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8C8813-8629-4CEB-B0CB-0F3A1B8B27F9}" type="slidenum">
              <a:rPr lang="es-ES" smtClean="0"/>
              <a:pPr/>
              <a:t>‹Nº›</a:t>
            </a:fld>
            <a:endParaRPr lang="es-E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68C8813-8629-4CEB-B0CB-0F3A1B8B27F9}" type="slidenum">
              <a:rPr lang="es-ES" smtClean="0"/>
              <a:pPr/>
              <a:t>‹Nº›</a:t>
            </a:fld>
            <a:endParaRPr lang="es-E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68C8813-8629-4CEB-B0CB-0F3A1B8B27F9}" type="slidenum">
              <a:rPr lang="es-ES" smtClean="0"/>
              <a:pPr/>
              <a:t>‹Nº›</a:t>
            </a:fld>
            <a:endParaRPr lang="es-E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68C8813-8629-4CEB-B0CB-0F3A1B8B27F9}" type="slidenum">
              <a:rPr lang="es-ES" smtClean="0"/>
              <a:pPr/>
              <a:t>‹Nº›</a:t>
            </a:fld>
            <a:endParaRPr lang="es-E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8C8813-8629-4CEB-B0CB-0F3A1B8B27F9}" type="slidenum">
              <a:rPr lang="es-ES" smtClean="0"/>
              <a:pPr/>
              <a:t>‹Nº›</a:t>
            </a:fld>
            <a:endParaRPr lang="es-E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1FFA22-5440-4620-95BD-71099C8CFD65}" type="datetimeFigureOut">
              <a:rPr lang="es-ES" smtClean="0"/>
              <a:pPr/>
              <a:t>14/03/2011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8C8813-8629-4CEB-B0CB-0F3A1B8B27F9}" type="slidenum">
              <a:rPr lang="es-ES" smtClean="0"/>
              <a:pPr/>
              <a:t>‹Nº›</a:t>
            </a:fld>
            <a:endParaRPr lang="es-E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21FFA22-5440-4620-95BD-71099C8CFD65}" type="datetimeFigureOut">
              <a:rPr lang="es-ES" smtClean="0"/>
              <a:pPr/>
              <a:t>14/03/2011</a:t>
            </a:fld>
            <a:endParaRPr lang="es-E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E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68C8813-8629-4CEB-B0CB-0F3A1B8B27F9}" type="slidenum">
              <a:rPr lang="es-ES" smtClean="0"/>
              <a:pPr/>
              <a:t>‹Nº›</a:t>
            </a:fld>
            <a:endParaRPr lang="es-E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p:random/>
  </p:transition>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hyperlink" Target="mailto:hfernandezvepamil@hotmail.com" TargetMode="Externa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0.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3.xml"/></Relationships>
</file>

<file path=ppt/slides/_rels/slide19.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19.xml"/><Relationship Id="rId2" Type="http://schemas.openxmlformats.org/officeDocument/2006/relationships/slide" Target="slide50.xml"/><Relationship Id="rId1" Type="http://schemas.openxmlformats.org/officeDocument/2006/relationships/slideLayout" Target="../slideLayouts/slideLayout7.xml"/><Relationship Id="rId6" Type="http://schemas.openxmlformats.org/officeDocument/2006/relationships/slide" Target="slide54.xml"/><Relationship Id="rId5" Type="http://schemas.openxmlformats.org/officeDocument/2006/relationships/slide" Target="slide29.xml"/><Relationship Id="rId4" Type="http://schemas.openxmlformats.org/officeDocument/2006/relationships/slide" Target="slide53.xml"/></Relationships>
</file>

<file path=ppt/slides/_rels/slide21.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3.xml"/><Relationship Id="rId7" Type="http://schemas.openxmlformats.org/officeDocument/2006/relationships/slide" Target="slide26.xml"/><Relationship Id="rId2"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slide" Target="slide18.xml"/><Relationship Id="rId5" Type="http://schemas.openxmlformats.org/officeDocument/2006/relationships/slide" Target="slide67.xml"/><Relationship Id="rId10" Type="http://schemas.openxmlformats.org/officeDocument/2006/relationships/slide" Target="slide73.xml"/><Relationship Id="rId4" Type="http://schemas.openxmlformats.org/officeDocument/2006/relationships/slide" Target="slide24.xml"/><Relationship Id="rId9" Type="http://schemas.openxmlformats.org/officeDocument/2006/relationships/slide" Target="slide28.xml"/></Relationships>
</file>

<file path=ppt/slides/_rels/slide2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60.xml"/><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3.xml"/><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66.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6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6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70.xml"/><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7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7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hyperlink" Target="http://www.google.com.ec/imgres?imgurl=http://1.bp.blogspot.com/_6b2vLP1kVT4/TJOcjHrvFgI/AAAAAAAAAGI/IKwDi4QxfKE/s1600/Nutella.jpg&amp;imgrefurl=http://emokorex100pre.blogspot.com/2010/09/debilidad-x-los-dulces-y-almidon.html&amp;usg=__j7WOjnkoARA-lVg5xRnpkGwhOIw=&amp;h=1290&amp;w=991&amp;sz=64&amp;hl=es&amp;start=1&amp;zoom=1&amp;itbs=1&amp;tbnid=U52I3I58vbnphM:&amp;tbnh=150&amp;tbnw=115&amp;prev=/images?q=nutella&amp;hl=es&amp;gbv=2&amp;tbs=isch:1" TargetMode="Externa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5.jpeg"/><Relationship Id="rId17" Type="http://schemas.openxmlformats.org/officeDocument/2006/relationships/image" Target="../media/image8.jpeg"/><Relationship Id="rId2" Type="http://schemas.openxmlformats.org/officeDocument/2006/relationships/diagramData" Target="../diagrams/data2.xml"/><Relationship Id="rId16" Type="http://schemas.openxmlformats.org/officeDocument/2006/relationships/hyperlink" Target="http://www.google.com.ec/imgres?imgurl=http://infokioscos.com.ar/wp-content/gallery/infokioscos/ferrero-rocher.jpg&amp;imgrefurl=http://infokioscos.com.ar/328/para-estas-fiestas-envia-postales-con-ferrero-rocher.html&amp;usg=__wQsJZ9MuKKSJC3hW7VWGpqCRRYI=&amp;h=584&amp;w=811&amp;sz=369&amp;hl=es&amp;start=1&amp;zoom=1&amp;itbs=1&amp;tbnid=F7lLtbwZCrLrpM:&amp;tbnh=104&amp;tbnw=144&amp;prev=/images?q=ferrero+rocher&amp;hl=es&amp;gbv=2&amp;tbs=isch:1" TargetMode="Externa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image" Target="../media/image7.jpeg"/><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slide" Target="slide75.xml"/><Relationship Id="rId7" Type="http://schemas.openxmlformats.org/officeDocument/2006/relationships/slide" Target="slide85.xml"/><Relationship Id="rId2" Type="http://schemas.openxmlformats.org/officeDocument/2006/relationships/slide" Target="slide74.xml"/><Relationship Id="rId1" Type="http://schemas.openxmlformats.org/officeDocument/2006/relationships/slideLayout" Target="../slideLayouts/slideLayout7.xml"/><Relationship Id="rId6" Type="http://schemas.openxmlformats.org/officeDocument/2006/relationships/slide" Target="slide82.xml"/><Relationship Id="rId5" Type="http://schemas.openxmlformats.org/officeDocument/2006/relationships/slide" Target="slide78.xml"/><Relationship Id="rId10" Type="http://schemas.openxmlformats.org/officeDocument/2006/relationships/slide" Target="slide18.xml"/><Relationship Id="rId4" Type="http://schemas.openxmlformats.org/officeDocument/2006/relationships/slide" Target="slide31.xml"/><Relationship Id="rId9"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slide" Target="slide88.xml"/><Relationship Id="rId1" Type="http://schemas.openxmlformats.org/officeDocument/2006/relationships/slideLayout" Target="../slideLayouts/slideLayout7.xml"/><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91.xml"/><Relationship Id="rId7" Type="http://schemas.openxmlformats.org/officeDocument/2006/relationships/slide" Target="slide18.xml"/><Relationship Id="rId2" Type="http://schemas.openxmlformats.org/officeDocument/2006/relationships/slide" Target="slide90.xml"/><Relationship Id="rId1" Type="http://schemas.openxmlformats.org/officeDocument/2006/relationships/slideLayout" Target="../slideLayouts/slideLayout7.xml"/><Relationship Id="rId6" Type="http://schemas.openxmlformats.org/officeDocument/2006/relationships/slide" Target="slide95.xml"/><Relationship Id="rId5" Type="http://schemas.openxmlformats.org/officeDocument/2006/relationships/slide" Target="slide33.xml"/><Relationship Id="rId4" Type="http://schemas.openxmlformats.org/officeDocument/2006/relationships/slide" Target="slide94.xml"/></Relationships>
</file>

<file path=ppt/slides/_rels/slide35.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102.xml"/><Relationship Id="rId7" Type="http://schemas.openxmlformats.org/officeDocument/2006/relationships/slide" Target="slide112.xml"/><Relationship Id="rId2" Type="http://schemas.openxmlformats.org/officeDocument/2006/relationships/slide" Target="slide100.xml"/><Relationship Id="rId1" Type="http://schemas.openxmlformats.org/officeDocument/2006/relationships/slideLayout" Target="../slideLayouts/slideLayout7.xml"/><Relationship Id="rId6" Type="http://schemas.openxmlformats.org/officeDocument/2006/relationships/slide" Target="slide107.xml"/><Relationship Id="rId5" Type="http://schemas.openxmlformats.org/officeDocument/2006/relationships/slide" Target="slide105.xml"/><Relationship Id="rId10" Type="http://schemas.openxmlformats.org/officeDocument/2006/relationships/slide" Target="slide18.xml"/><Relationship Id="rId4" Type="http://schemas.openxmlformats.org/officeDocument/2006/relationships/slide" Target="slide104.xml"/><Relationship Id="rId9"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1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116.xml"/><Relationship Id="rId7" Type="http://schemas.openxmlformats.org/officeDocument/2006/relationships/slide" Target="slide18.xml"/><Relationship Id="rId2" Type="http://schemas.openxmlformats.org/officeDocument/2006/relationships/slide" Target="slide115.xml"/><Relationship Id="rId1" Type="http://schemas.openxmlformats.org/officeDocument/2006/relationships/slideLayout" Target="../slideLayouts/slideLayout7.xml"/><Relationship Id="rId6" Type="http://schemas.openxmlformats.org/officeDocument/2006/relationships/slide" Target="slide119.xml"/><Relationship Id="rId5" Type="http://schemas.openxmlformats.org/officeDocument/2006/relationships/slide" Target="slide37.xml"/><Relationship Id="rId4" Type="http://schemas.openxmlformats.org/officeDocument/2006/relationships/slide" Target="slide118.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slide" Target="slide18.xml"/><Relationship Id="rId2" Type="http://schemas.openxmlformats.org/officeDocument/2006/relationships/slide" Target="slide40.xml"/><Relationship Id="rId1" Type="http://schemas.openxmlformats.org/officeDocument/2006/relationships/slideLayout" Target="../slideLayouts/slideLayout7.xml"/><Relationship Id="rId6" Type="http://schemas.openxmlformats.org/officeDocument/2006/relationships/slide" Target="slide128.xml"/><Relationship Id="rId5" Type="http://schemas.openxmlformats.org/officeDocument/2006/relationships/slide" Target="slide42.xml"/><Relationship Id="rId4" Type="http://schemas.openxmlformats.org/officeDocument/2006/relationships/slide" Target="slide1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slide" Target="slide39.xml"/><Relationship Id="rId1" Type="http://schemas.openxmlformats.org/officeDocument/2006/relationships/slideLayout" Target="../slideLayouts/slideLayout7.xml"/><Relationship Id="rId5" Type="http://schemas.openxmlformats.org/officeDocument/2006/relationships/slide" Target="slide124.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14348" y="3083808"/>
            <a:ext cx="8156448" cy="777240"/>
          </a:xfrm>
        </p:spPr>
        <p:txBody>
          <a:bodyPr/>
          <a:lstStyle/>
          <a:p>
            <a:pPr algn="ctr"/>
            <a:r>
              <a:rPr lang="es-EC" sz="2200" dirty="0" smtClean="0">
                <a:latin typeface="Cambria" pitchFamily="18" charset="0"/>
              </a:rPr>
              <a:t>AUDITORÍA DE GESTIÓN AL MACROPROCESO DE COMPRAS DE FERRERO DEL ECUADOR S.A. </a:t>
            </a:r>
            <a:endParaRPr lang="es-ES" sz="2200" dirty="0">
              <a:latin typeface="Cambria" pitchFamily="18" charset="0"/>
            </a:endParaRPr>
          </a:p>
        </p:txBody>
      </p:sp>
      <p:sp>
        <p:nvSpPr>
          <p:cNvPr id="5" name="4 Marcador de texto"/>
          <p:cNvSpPr>
            <a:spLocks noGrp="1"/>
          </p:cNvSpPr>
          <p:nvPr>
            <p:ph type="body" idx="1"/>
          </p:nvPr>
        </p:nvSpPr>
        <p:spPr>
          <a:xfrm>
            <a:off x="642910" y="4214818"/>
            <a:ext cx="6715172" cy="477420"/>
          </a:xfrm>
        </p:spPr>
        <p:txBody>
          <a:bodyPr/>
          <a:lstStyle/>
          <a:p>
            <a:r>
              <a:rPr lang="es-ES" sz="1800" b="1" dirty="0" smtClean="0"/>
              <a:t>AUTOR: JÉSSICA VANESSA ERAS ORDOÑEZ</a:t>
            </a:r>
            <a:endParaRPr lang="es-ES" sz="1800" b="1" dirty="0"/>
          </a:p>
        </p:txBody>
      </p:sp>
      <p:sp>
        <p:nvSpPr>
          <p:cNvPr id="3073" name="Rectangle 1"/>
          <p:cNvSpPr>
            <a:spLocks noChangeArrowheads="1"/>
          </p:cNvSpPr>
          <p:nvPr/>
        </p:nvSpPr>
        <p:spPr bwMode="auto">
          <a:xfrm>
            <a:off x="1285852" y="500043"/>
            <a:ext cx="650085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Cambria" pitchFamily="18" charset="0"/>
                <a:ea typeface="Calibri" pitchFamily="34" charset="0"/>
                <a:cs typeface="Arial" pitchFamily="34" charset="0"/>
              </a:rPr>
              <a:t>ESCUELA POLITÉCNICA DEL EJÉRCITO</a:t>
            </a:r>
            <a:endParaRPr kumimoji="0" lang="es-ES" sz="3200" b="0" i="0" u="none" strike="noStrike" cap="none" normalizeH="0" baseline="0" dirty="0" smtClean="0">
              <a:ln>
                <a:noFill/>
              </a:ln>
              <a:solidFill>
                <a:schemeClr val="tx1"/>
              </a:solidFill>
              <a:effectLst/>
              <a:latin typeface="Cambria" pitchFamily="18" charset="0"/>
              <a:cs typeface="Arial" pitchFamily="34" charset="0"/>
            </a:endParaRPr>
          </a:p>
        </p:txBody>
      </p:sp>
      <p:pic>
        <p:nvPicPr>
          <p:cNvPr id="6" name="5 Imagen"/>
          <p:cNvPicPr/>
          <p:nvPr/>
        </p:nvPicPr>
        <p:blipFill>
          <a:blip r:embed="rId2"/>
          <a:srcRect/>
          <a:stretch>
            <a:fillRect/>
          </a:stretch>
        </p:blipFill>
        <p:spPr bwMode="auto">
          <a:xfrm>
            <a:off x="4000497" y="1142984"/>
            <a:ext cx="1785951" cy="1714512"/>
          </a:xfrm>
          <a:prstGeom prst="rect">
            <a:avLst/>
          </a:prstGeom>
          <a:noFill/>
          <a:ln w="9525">
            <a:noFill/>
            <a:miter lim="800000"/>
            <a:headEnd/>
            <a:tailEnd/>
          </a:ln>
        </p:spPr>
      </p:pic>
      <p:sp>
        <p:nvSpPr>
          <p:cNvPr id="3074" name="Rectangle 2"/>
          <p:cNvSpPr>
            <a:spLocks noChangeArrowheads="1"/>
          </p:cNvSpPr>
          <p:nvPr/>
        </p:nvSpPr>
        <p:spPr bwMode="auto">
          <a:xfrm>
            <a:off x="714348" y="5500702"/>
            <a:ext cx="8215371" cy="6340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eaLnBrk="1" fontAlgn="base" latinLnBrk="0" hangingPunct="1">
              <a:lnSpc>
                <a:spcPct val="100000"/>
              </a:lnSpc>
              <a:spcBef>
                <a:spcPct val="20000"/>
              </a:spcBef>
              <a:spcAft>
                <a:spcPct val="0"/>
              </a:spcAft>
              <a:buClrTx/>
              <a:buSzTx/>
              <a:tabLst/>
            </a:pPr>
            <a:r>
              <a:rPr lang="es-ES" sz="1600" b="1" dirty="0" smtClean="0"/>
              <a:t>     Ing. Sonia Bueno  		 	             Ing. Wilson Guillén</a:t>
            </a:r>
          </a:p>
          <a:p>
            <a:pPr marR="0" lvl="0" defTabSz="914400" eaLnBrk="0" fontAlgn="base" latinLnBrk="0" hangingPunct="0">
              <a:lnSpc>
                <a:spcPct val="100000"/>
              </a:lnSpc>
              <a:spcBef>
                <a:spcPct val="20000"/>
              </a:spcBef>
              <a:spcAft>
                <a:spcPct val="0"/>
              </a:spcAft>
              <a:buClrTx/>
              <a:buSzTx/>
              <a:tabLst/>
            </a:pPr>
            <a:r>
              <a:rPr lang="es-ES" sz="1600" b="1" dirty="0" smtClean="0"/>
              <a:t>DIRECTORA DE TESIS 			         CODIRECTOR DE TESIS</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628800"/>
            <a:ext cx="8229600" cy="714380"/>
          </a:xfrm>
        </p:spPr>
        <p:txBody>
          <a:bodyPr/>
          <a:lstStyle/>
          <a:p>
            <a:pPr algn="just"/>
            <a:r>
              <a:rPr lang="es-ES" sz="1800" dirty="0" smtClean="0">
                <a:latin typeface="Arial" pitchFamily="34" charset="0"/>
                <a:cs typeface="Arial" pitchFamily="34" charset="0"/>
              </a:rPr>
              <a:t>Permite conocer la naturaleza del negocio y sirve de instrumento para la ejecución planificada de la auditoría.</a:t>
            </a:r>
            <a:endParaRPr lang="es-EC" sz="1800" dirty="0">
              <a:latin typeface="Arial" pitchFamily="34" charset="0"/>
              <a:cs typeface="Arial" pitchFamily="34" charset="0"/>
            </a:endParaRPr>
          </a:p>
        </p:txBody>
      </p:sp>
      <p:sp>
        <p:nvSpPr>
          <p:cNvPr id="5" name="2 Marcador de contenido"/>
          <p:cNvSpPr txBox="1">
            <a:spLocks/>
          </p:cNvSpPr>
          <p:nvPr/>
        </p:nvSpPr>
        <p:spPr bwMode="auto">
          <a:xfrm>
            <a:off x="428596" y="3500438"/>
            <a:ext cx="8229600" cy="1071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just" fontAlgn="base">
              <a:spcBef>
                <a:spcPct val="20000"/>
              </a:spcBef>
              <a:spcAft>
                <a:spcPct val="0"/>
              </a:spcAft>
              <a:buFontTx/>
              <a:buChar char="•"/>
            </a:pPr>
            <a:r>
              <a:rPr lang="es-ES" kern="0" dirty="0" smtClean="0">
                <a:latin typeface="Arial" pitchFamily="34" charset="0"/>
                <a:cs typeface="Arial" pitchFamily="34" charset="0"/>
              </a:rPr>
              <a:t>A</a:t>
            </a:r>
            <a:r>
              <a:rPr lang="es-ES" dirty="0" smtClean="0">
                <a:latin typeface="Arial" pitchFamily="34" charset="0"/>
                <a:cs typeface="Arial" pitchFamily="34" charset="0"/>
              </a:rPr>
              <a:t>yuda al cumplimiento ordenado de las actividades planificadas, para esto se requieren objetivos claros y precisos.</a:t>
            </a:r>
          </a:p>
          <a:p>
            <a:pPr marL="342900" lvl="0" indent="-342900" algn="just" fontAlgn="base">
              <a:spcBef>
                <a:spcPct val="20000"/>
              </a:spcBef>
              <a:spcAft>
                <a:spcPct val="0"/>
              </a:spcAft>
              <a:buFontTx/>
              <a:buChar char="•"/>
            </a:pPr>
            <a:r>
              <a:rPr kumimoji="0" lang="es-ES" sz="1800" b="0" i="0" u="none" strike="noStrike" kern="0" cap="none" spc="0" normalizeH="0" baseline="0" noProof="0" dirty="0" smtClean="0">
                <a:ln>
                  <a:noFill/>
                </a:ln>
                <a:solidFill>
                  <a:schemeClr val="tx1"/>
                </a:solidFill>
                <a:effectLst/>
                <a:uLnTx/>
                <a:uFillTx/>
                <a:latin typeface="Arial" pitchFamily="34" charset="0"/>
                <a:cs typeface="Arial" pitchFamily="34" charset="0"/>
              </a:rPr>
              <a:t>Permite tener</a:t>
            </a:r>
            <a:r>
              <a:rPr kumimoji="0" lang="es-ES" sz="1800" b="0" i="0" u="none" strike="noStrike" kern="0" cap="none" spc="0" normalizeH="0" noProof="0" dirty="0" smtClean="0">
                <a:ln>
                  <a:noFill/>
                </a:ln>
                <a:solidFill>
                  <a:schemeClr val="tx1"/>
                </a:solidFill>
                <a:effectLst/>
                <a:uLnTx/>
                <a:uFillTx/>
                <a:latin typeface="Arial" pitchFamily="34" charset="0"/>
                <a:cs typeface="Arial" pitchFamily="34" charset="0"/>
              </a:rPr>
              <a:t> un visión global a través de la ejecución de acciones como:</a:t>
            </a:r>
            <a:endParaRPr kumimoji="0" lang="es-EC"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8" name="1 Título"/>
          <p:cNvSpPr txBox="1">
            <a:spLocks/>
          </p:cNvSpPr>
          <p:nvPr/>
        </p:nvSpPr>
        <p:spPr bwMode="auto">
          <a:xfrm>
            <a:off x="639170" y="2621000"/>
            <a:ext cx="5429288" cy="4286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2400" kern="0" dirty="0" smtClean="0">
                <a:solidFill>
                  <a:schemeClr val="tx2"/>
                </a:solidFill>
                <a:latin typeface="+mj-lt"/>
                <a:ea typeface="+mj-ea"/>
                <a:cs typeface="+mj-cs"/>
              </a:rPr>
              <a:t>PLANIFICACIÓN PRELIMINAR </a:t>
            </a:r>
            <a:endParaRPr kumimoji="0" lang="es-EC" sz="2400" b="0" i="0" u="none" strike="noStrike" kern="0" cap="none" spc="0" normalizeH="0" baseline="0" noProof="0" dirty="0">
              <a:ln>
                <a:noFill/>
              </a:ln>
              <a:solidFill>
                <a:schemeClr val="tx2"/>
              </a:solidFill>
              <a:effectLst/>
              <a:uLnTx/>
              <a:uFillTx/>
              <a:latin typeface="+mj-lt"/>
              <a:ea typeface="+mj-ea"/>
              <a:cs typeface="+mj-cs"/>
            </a:endParaRPr>
          </a:p>
        </p:txBody>
      </p:sp>
      <p:sp>
        <p:nvSpPr>
          <p:cNvPr id="13" name="1 Título"/>
          <p:cNvSpPr txBox="1">
            <a:spLocks/>
          </p:cNvSpPr>
          <p:nvPr/>
        </p:nvSpPr>
        <p:spPr bwMode="auto">
          <a:xfrm>
            <a:off x="609600" y="565935"/>
            <a:ext cx="8229600" cy="7254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200" kern="0" dirty="0" smtClean="0">
                <a:solidFill>
                  <a:schemeClr val="tx2"/>
                </a:solidFill>
                <a:latin typeface="+mj-lt"/>
                <a:ea typeface="+mj-ea"/>
                <a:cs typeface="+mj-cs"/>
              </a:rPr>
              <a:t>PLANIFICACIÓN</a:t>
            </a:r>
            <a:endParaRPr kumimoji="0" lang="es-EC" sz="3200" b="0" i="0" u="none" strike="noStrike" kern="0" cap="none" spc="0" normalizeH="0" baseline="0" noProof="0" dirty="0">
              <a:ln>
                <a:noFill/>
              </a:ln>
              <a:solidFill>
                <a:schemeClr val="tx2"/>
              </a:solidFill>
              <a:effectLst/>
              <a:uLnTx/>
              <a:uFillTx/>
              <a:latin typeface="+mj-lt"/>
              <a:ea typeface="+mj-ea"/>
              <a:cs typeface="+mj-cs"/>
            </a:endParaRPr>
          </a:p>
        </p:txBody>
      </p:sp>
      <p:graphicFrame>
        <p:nvGraphicFramePr>
          <p:cNvPr id="16" name="15 Diagrama"/>
          <p:cNvGraphicFramePr/>
          <p:nvPr/>
        </p:nvGraphicFramePr>
        <p:xfrm>
          <a:off x="571472" y="4572008"/>
          <a:ext cx="8072494" cy="15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521982"/>
      </p:ext>
    </p:extLst>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790778245"/>
              </p:ext>
            </p:extLst>
          </p:nvPr>
        </p:nvGraphicFramePr>
        <p:xfrm>
          <a:off x="1043608" y="548681"/>
          <a:ext cx="7128791" cy="5326360"/>
        </p:xfrm>
        <a:graphic>
          <a:graphicData uri="http://schemas.openxmlformats.org/drawingml/2006/table">
            <a:tbl>
              <a:tblPr firstRow="1" firstCol="1" bandRow="1">
                <a:tableStyleId>{E8B1032C-EA38-4F05-BA0D-38AFFFC7BED3}</a:tableStyleId>
              </a:tblPr>
              <a:tblGrid>
                <a:gridCol w="1508752"/>
                <a:gridCol w="3593619"/>
                <a:gridCol w="2026420"/>
              </a:tblGrid>
              <a:tr h="1295234">
                <a:tc gridSpan="3">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200" dirty="0">
                          <a:effectLst/>
                        </a:rPr>
                        <a:t>PAPELES DE TRABAJO</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PROCESO DE ADQUISICIÓN DE MATERIA PRIMA</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PERIODO SEPTIEMBRE 2009 - AGOSTO 2010</a:t>
                      </a:r>
                      <a:endParaRPr lang="es-EC" sz="1200" dirty="0">
                        <a:effectLst/>
                        <a:latin typeface="Times New Roman"/>
                        <a:ea typeface="Times New Roman"/>
                        <a:cs typeface="Times New Roman"/>
                      </a:endParaRPr>
                    </a:p>
                  </a:txBody>
                  <a:tcPr marL="23529" marR="23529" marT="0" marB="0" anchor="ctr"/>
                </a:tc>
                <a:tc hMerge="1">
                  <a:txBody>
                    <a:bodyPr/>
                    <a:lstStyle/>
                    <a:p>
                      <a:endParaRPr lang="es-EC"/>
                    </a:p>
                  </a:txBody>
                  <a:tcPr/>
                </a:tc>
                <a:tc hMerge="1">
                  <a:txBody>
                    <a:bodyPr/>
                    <a:lstStyle/>
                    <a:p>
                      <a:endParaRPr lang="es-EC"/>
                    </a:p>
                  </a:txBody>
                  <a:tcPr/>
                </a:tc>
              </a:tr>
              <a:tr h="370736">
                <a:tc>
                  <a:txBody>
                    <a:bodyPr/>
                    <a:lstStyle/>
                    <a:p>
                      <a:pPr>
                        <a:lnSpc>
                          <a:spcPct val="115000"/>
                        </a:lnSpc>
                        <a:spcAft>
                          <a:spcPts val="0"/>
                        </a:spcAft>
                      </a:pPr>
                      <a:r>
                        <a:rPr lang="es-EC" sz="1200">
                          <a:effectLst/>
                        </a:rPr>
                        <a:t>Proceso</a:t>
                      </a:r>
                      <a:endParaRPr lang="es-EC" sz="1200">
                        <a:effectLst/>
                        <a:latin typeface="Times New Roman"/>
                        <a:ea typeface="Times New Roman"/>
                        <a:cs typeface="Times New Roman"/>
                      </a:endParaRPr>
                    </a:p>
                  </a:txBody>
                  <a:tcPr marL="23529" marR="23529" marT="0" marB="0" anchor="ctr"/>
                </a:tc>
                <a:tc>
                  <a:txBody>
                    <a:bodyPr/>
                    <a:lstStyle/>
                    <a:p>
                      <a:pPr algn="just">
                        <a:lnSpc>
                          <a:spcPct val="115000"/>
                        </a:lnSpc>
                        <a:spcAft>
                          <a:spcPts val="0"/>
                        </a:spcAft>
                      </a:pPr>
                      <a:r>
                        <a:rPr lang="es-EC" sz="1200">
                          <a:effectLst/>
                        </a:rPr>
                        <a:t>Adquisición de materia prima</a:t>
                      </a:r>
                      <a:endParaRPr lang="es-EC" sz="1200">
                        <a:effectLst/>
                        <a:latin typeface="Times New Roman"/>
                        <a:ea typeface="Times New Roman"/>
                        <a:cs typeface="Times New Roman"/>
                      </a:endParaRPr>
                    </a:p>
                  </a:txBody>
                  <a:tcPr marL="23529" marR="23529" marT="0" marB="0" anchor="ctr"/>
                </a:tc>
                <a:tc>
                  <a:txBody>
                    <a:bodyPr/>
                    <a:lstStyle/>
                    <a:p>
                      <a:pPr algn="ctr">
                        <a:lnSpc>
                          <a:spcPct val="115000"/>
                        </a:lnSpc>
                        <a:spcAft>
                          <a:spcPts val="0"/>
                        </a:spcAft>
                      </a:pPr>
                      <a:r>
                        <a:rPr lang="es-EC" sz="1200" dirty="0">
                          <a:effectLst/>
                        </a:rPr>
                        <a:t>Hallazgos</a:t>
                      </a:r>
                      <a:endParaRPr lang="es-EC" sz="1200" dirty="0">
                        <a:effectLst/>
                        <a:latin typeface="Times New Roman"/>
                        <a:ea typeface="Times New Roman"/>
                        <a:cs typeface="Times New Roman"/>
                      </a:endParaRPr>
                    </a:p>
                  </a:txBody>
                  <a:tcPr marL="23529" marR="23529" marT="0" marB="0" anchor="ctr"/>
                </a:tc>
              </a:tr>
              <a:tr h="566844">
                <a:tc>
                  <a:txBody>
                    <a:bodyPr/>
                    <a:lstStyle/>
                    <a:p>
                      <a:pPr>
                        <a:lnSpc>
                          <a:spcPct val="115000"/>
                        </a:lnSpc>
                        <a:spcAft>
                          <a:spcPts val="0"/>
                        </a:spcAft>
                      </a:pPr>
                      <a:r>
                        <a:rPr lang="es-EC" sz="1200">
                          <a:effectLst/>
                        </a:rPr>
                        <a:t>Procedimiento Nº 1</a:t>
                      </a:r>
                      <a:endParaRPr lang="es-EC" sz="1200">
                        <a:effectLst/>
                        <a:latin typeface="Times New Roman"/>
                        <a:ea typeface="Times New Roman"/>
                        <a:cs typeface="Times New Roman"/>
                      </a:endParaRPr>
                    </a:p>
                  </a:txBody>
                  <a:tcPr marL="23529" marR="23529" marT="0" marB="0" anchor="ctr"/>
                </a:tc>
                <a:tc>
                  <a:txBody>
                    <a:bodyPr/>
                    <a:lstStyle/>
                    <a:p>
                      <a:pPr algn="just">
                        <a:lnSpc>
                          <a:spcPct val="115000"/>
                        </a:lnSpc>
                        <a:spcAft>
                          <a:spcPts val="0"/>
                        </a:spcAft>
                      </a:pPr>
                      <a:r>
                        <a:rPr lang="es-EC" sz="1200">
                          <a:effectLst/>
                        </a:rPr>
                        <a:t>Verificar si se realiza selección de proveedores.</a:t>
                      </a:r>
                      <a:endParaRPr lang="es-EC" sz="1200">
                        <a:effectLst/>
                        <a:latin typeface="Times New Roman"/>
                        <a:ea typeface="Times New Roman"/>
                        <a:cs typeface="Times New Roman"/>
                      </a:endParaRPr>
                    </a:p>
                  </a:txBody>
                  <a:tcPr marL="23529" marR="23529" marT="0" marB="0" anchor="ctr"/>
                </a:tc>
                <a:tc>
                  <a:txBody>
                    <a:bodyPr/>
                    <a:lstStyle/>
                    <a:p>
                      <a:pPr algn="ctr">
                        <a:lnSpc>
                          <a:spcPct val="115000"/>
                        </a:lnSpc>
                        <a:spcAft>
                          <a:spcPts val="0"/>
                        </a:spcAft>
                      </a:pPr>
                      <a:r>
                        <a:rPr lang="es-EC" sz="1200">
                          <a:effectLst/>
                        </a:rPr>
                        <a:t> </a:t>
                      </a:r>
                      <a:endParaRPr lang="es-EC" sz="1200">
                        <a:effectLst/>
                        <a:latin typeface="Times New Roman"/>
                        <a:ea typeface="Times New Roman"/>
                        <a:cs typeface="Times New Roman"/>
                      </a:endParaRPr>
                    </a:p>
                  </a:txBody>
                  <a:tcPr marL="23529" marR="23529" marT="0" marB="0" anchor="ctr"/>
                </a:tc>
              </a:tr>
              <a:tr h="2628959">
                <a:tc>
                  <a:txBody>
                    <a:bodyPr/>
                    <a:lstStyle/>
                    <a:p>
                      <a:pPr>
                        <a:lnSpc>
                          <a:spcPct val="115000"/>
                        </a:lnSpc>
                        <a:spcAft>
                          <a:spcPts val="0"/>
                        </a:spcAft>
                      </a:pPr>
                      <a:r>
                        <a:rPr lang="es-EC" sz="1200">
                          <a:effectLst/>
                        </a:rPr>
                        <a:t>Aplicación:</a:t>
                      </a:r>
                      <a:endParaRPr lang="es-EC" sz="1200">
                        <a:effectLst/>
                        <a:latin typeface="Times New Roman"/>
                        <a:ea typeface="Times New Roman"/>
                        <a:cs typeface="Times New Roman"/>
                      </a:endParaRPr>
                    </a:p>
                  </a:txBody>
                  <a:tcPr marL="23529" marR="23529" marT="0" marB="0" anchor="ctr"/>
                </a:tc>
                <a:tc>
                  <a:txBody>
                    <a:bodyPr/>
                    <a:lstStyle/>
                    <a:p>
                      <a:pPr algn="just">
                        <a:lnSpc>
                          <a:spcPct val="115000"/>
                        </a:lnSpc>
                        <a:spcAft>
                          <a:spcPts val="0"/>
                        </a:spcAft>
                      </a:pPr>
                      <a:r>
                        <a:rPr lang="es-EC" sz="1200">
                          <a:effectLst/>
                        </a:rPr>
                        <a:t>En el momento que se requiere de un nuevo proveedor se realiza una selección exhaustiva, si el proveedor es del exterior la casa matriz es la encargada de homologar el producto y autorizar la nueva incursión esto en caso de productos como esencias, aromas, etc.; y en el caso de los proveedores nacionales el departamento de compras realiza esta selección basando su análisis en parámetros como logística, infraestructura del proveedor y capacidad de producción, se piden muestras y una vez realizado esto se establecen lotes mínimos de compra y la negociación a largo plazo.</a:t>
                      </a:r>
                      <a:endParaRPr lang="es-EC" sz="1200">
                        <a:effectLst/>
                        <a:latin typeface="Times New Roman"/>
                        <a:ea typeface="Times New Roman"/>
                        <a:cs typeface="Times New Roman"/>
                      </a:endParaRPr>
                    </a:p>
                  </a:txBody>
                  <a:tcPr marL="23529" marR="23529" marT="0" marB="0" anchor="ctr"/>
                </a:tc>
                <a:tc>
                  <a:txBody>
                    <a:bodyPr/>
                    <a:lstStyle/>
                    <a:p>
                      <a:pPr algn="just">
                        <a:lnSpc>
                          <a:spcPct val="115000"/>
                        </a:lnSpc>
                        <a:spcAft>
                          <a:spcPts val="0"/>
                        </a:spcAft>
                      </a:pPr>
                      <a:r>
                        <a:rPr lang="es-EC" sz="1200">
                          <a:effectLst/>
                        </a:rPr>
                        <a:t>Aplicados los procedimientos y técnicas de auditoría no se encontraron hallazgos.</a:t>
                      </a:r>
                      <a:endParaRPr lang="es-EC" sz="1200">
                        <a:effectLst/>
                        <a:latin typeface="Times New Roman"/>
                        <a:ea typeface="Times New Roman"/>
                        <a:cs typeface="Times New Roman"/>
                      </a:endParaRPr>
                    </a:p>
                  </a:txBody>
                  <a:tcPr marL="23529" marR="23529" marT="0" marB="0" anchor="ctr"/>
                </a:tc>
              </a:tr>
              <a:tr h="464587">
                <a:tc>
                  <a:txBody>
                    <a:bodyPr/>
                    <a:lstStyle/>
                    <a:p>
                      <a:pPr>
                        <a:lnSpc>
                          <a:spcPct val="115000"/>
                        </a:lnSpc>
                        <a:spcAft>
                          <a:spcPts val="0"/>
                        </a:spcAft>
                      </a:pPr>
                      <a:r>
                        <a:rPr lang="es-EC" sz="1200">
                          <a:effectLst/>
                        </a:rPr>
                        <a:t>Elaborado por:</a:t>
                      </a:r>
                      <a:endParaRPr lang="es-EC" sz="1200">
                        <a:effectLst/>
                        <a:latin typeface="Times New Roman"/>
                        <a:ea typeface="Times New Roman"/>
                        <a:cs typeface="Times New Roman"/>
                      </a:endParaRPr>
                    </a:p>
                  </a:txBody>
                  <a:tcPr marL="23529" marR="23529" marT="0" marB="0" anchor="ctr"/>
                </a:tc>
                <a:tc>
                  <a:txBody>
                    <a:bodyPr/>
                    <a:lstStyle/>
                    <a:p>
                      <a:pPr>
                        <a:lnSpc>
                          <a:spcPct val="115000"/>
                        </a:lnSpc>
                        <a:spcAft>
                          <a:spcPts val="0"/>
                        </a:spcAft>
                      </a:pPr>
                      <a:r>
                        <a:rPr lang="es-EC" sz="1200">
                          <a:effectLst/>
                        </a:rPr>
                        <a:t>Jéssica Eras</a:t>
                      </a:r>
                      <a:endParaRPr lang="es-EC" sz="1200">
                        <a:effectLst/>
                        <a:latin typeface="Times New Roman"/>
                        <a:ea typeface="Times New Roman"/>
                        <a:cs typeface="Times New Roman"/>
                      </a:endParaRPr>
                    </a:p>
                  </a:txBody>
                  <a:tcPr marL="23529" marR="23529" marT="0" marB="0" anchor="ctr"/>
                </a:tc>
                <a:tc>
                  <a:txBody>
                    <a:bodyPr/>
                    <a:lstStyle/>
                    <a:p>
                      <a:pPr>
                        <a:lnSpc>
                          <a:spcPct val="115000"/>
                        </a:lnSpc>
                        <a:spcAft>
                          <a:spcPts val="0"/>
                        </a:spcAft>
                      </a:pPr>
                      <a:r>
                        <a:rPr lang="es-EC" sz="1200" dirty="0">
                          <a:effectLst/>
                        </a:rPr>
                        <a:t>Fecha: 1 Febrero 2011</a:t>
                      </a:r>
                      <a:endParaRPr lang="es-EC" sz="1200" dirty="0">
                        <a:effectLst/>
                        <a:latin typeface="Times New Roman"/>
                        <a:ea typeface="Times New Roman"/>
                        <a:cs typeface="Times New Roman"/>
                      </a:endParaRPr>
                    </a:p>
                  </a:txBody>
                  <a:tcPr marL="23529" marR="23529" marT="0" marB="0" anchor="ctr"/>
                </a:tc>
              </a:tr>
            </a:tbl>
          </a:graphicData>
        </a:graphic>
      </p:graphicFrame>
      <p:sp>
        <p:nvSpPr>
          <p:cNvPr id="3" name="2 Rectángulo"/>
          <p:cNvSpPr>
            <a:spLocks/>
          </p:cNvSpPr>
          <p:nvPr/>
        </p:nvSpPr>
        <p:spPr>
          <a:xfrm>
            <a:off x="7236296" y="692696"/>
            <a:ext cx="722312"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PTM</a:t>
            </a:r>
            <a:r>
              <a:rPr lang="es-ES" sz="1200" b="1" dirty="0">
                <a:solidFill>
                  <a:srgbClr val="FF0000"/>
                </a:solidFill>
                <a:effectLst/>
                <a:latin typeface="Times New Roman"/>
                <a:ea typeface="Times New Roman"/>
              </a:rPr>
              <a:t>. 7</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1/2</a:t>
            </a:r>
            <a:endParaRPr lang="es-EC" sz="1200" dirty="0">
              <a:effectLst/>
              <a:latin typeface="Times New Roman"/>
              <a:ea typeface="Times New Roman"/>
            </a:endParaRPr>
          </a:p>
        </p:txBody>
      </p:sp>
    </p:spTree>
    <p:extLst>
      <p:ext uri="{BB962C8B-B14F-4D97-AF65-F5344CB8AC3E}">
        <p14:creationId xmlns:p14="http://schemas.microsoft.com/office/powerpoint/2010/main" val="4018229107"/>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384"/>
          <p:cNvSpPr txBox="1">
            <a:spLocks noChangeArrowheads="1"/>
          </p:cNvSpPr>
          <p:nvPr/>
        </p:nvSpPr>
        <p:spPr bwMode="auto">
          <a:xfrm>
            <a:off x="755576" y="69439"/>
            <a:ext cx="7992888" cy="65999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92100" algn="just">
              <a:spcAft>
                <a:spcPts val="0"/>
              </a:spcAft>
            </a:pPr>
            <a:r>
              <a:rPr lang="es-ES" sz="1000" b="1" dirty="0" smtClean="0">
                <a:effectLst/>
                <a:latin typeface="Arial"/>
                <a:ea typeface="Times New Roman"/>
              </a:rPr>
              <a:t>RUC:0990270236001</a:t>
            </a:r>
            <a:endParaRPr lang="es-EC" sz="1200" dirty="0">
              <a:latin typeface="Times New Roman"/>
              <a:ea typeface="Times New Roman"/>
            </a:endParaRPr>
          </a:p>
          <a:p>
            <a:pPr marL="292100" algn="just">
              <a:spcAft>
                <a:spcPts val="0"/>
              </a:spcAft>
            </a:pPr>
            <a:r>
              <a:rPr lang="es-ES" sz="1000" b="1" dirty="0" smtClean="0">
                <a:effectLst/>
                <a:latin typeface="Arial"/>
                <a:ea typeface="Times New Roman"/>
              </a:rPr>
              <a:t>Contribuyente </a:t>
            </a:r>
            <a:r>
              <a:rPr lang="es-ES" sz="1000" b="1" dirty="0">
                <a:effectLst/>
                <a:latin typeface="Arial"/>
                <a:ea typeface="Times New Roman"/>
              </a:rPr>
              <a:t>especial</a:t>
            </a:r>
            <a:endParaRPr lang="es-EC" sz="1200" dirty="0">
              <a:effectLst/>
              <a:latin typeface="Times New Roman"/>
              <a:ea typeface="Times New Roman"/>
            </a:endParaRPr>
          </a:p>
          <a:p>
            <a:pPr marL="292100" algn="just">
              <a:spcAft>
                <a:spcPts val="0"/>
              </a:spcAft>
            </a:pPr>
            <a:r>
              <a:rPr lang="es-ES" sz="1000" b="1" dirty="0">
                <a:effectLst/>
                <a:latin typeface="Arial"/>
                <a:ea typeface="Times New Roman"/>
              </a:rPr>
              <a:t> </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Señores.-</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 </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Jefes</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Departamento de Adquisiciones</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 </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 </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Presente.-</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 </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Reciban un cordial saludo de quienes conformamos la Empresa </a:t>
            </a:r>
            <a:r>
              <a:rPr lang="es-ES" sz="1000" b="1" dirty="0" err="1">
                <a:effectLst/>
                <a:latin typeface="Arial"/>
                <a:ea typeface="Times New Roman"/>
              </a:rPr>
              <a:t>VEPAMIL</a:t>
            </a:r>
            <a:r>
              <a:rPr lang="es-ES" sz="1000" b="1" dirty="0">
                <a:effectLst/>
                <a:latin typeface="Arial"/>
                <a:ea typeface="Times New Roman"/>
              </a:rPr>
              <a:t> 3M </a:t>
            </a:r>
            <a:r>
              <a:rPr lang="es-ES" sz="1000" dirty="0">
                <a:effectLst/>
                <a:latin typeface="Arial"/>
                <a:ea typeface="Times New Roman"/>
              </a:rPr>
              <a:t>, el motivo de esta carta de presentación es para darles a conocer la gama de productos , cotizaciones ,descuentos en nuestras líneas, </a:t>
            </a:r>
            <a:r>
              <a:rPr lang="es-ES" sz="1000" b="1" dirty="0" err="1">
                <a:effectLst/>
                <a:latin typeface="Arial"/>
                <a:ea typeface="Times New Roman"/>
              </a:rPr>
              <a:t>VEPAMIL</a:t>
            </a:r>
            <a:r>
              <a:rPr lang="es-ES" sz="1000" b="1" dirty="0">
                <a:effectLst/>
                <a:latin typeface="Arial"/>
                <a:ea typeface="Times New Roman"/>
              </a:rPr>
              <a:t> 3M </a:t>
            </a:r>
            <a:r>
              <a:rPr lang="es-ES" sz="1000" dirty="0">
                <a:effectLst/>
                <a:latin typeface="Arial"/>
                <a:ea typeface="Times New Roman"/>
              </a:rPr>
              <a:t>es una de las empresas que se ha caracterizado en salvaguardar la seguridad personal e industrial en todos los campos con su Matriz en Guayaquil y sus sucursales en Quito y Cuenca, hemos y seguiremos dando protección personal e industrial a continuación damos a conocer nuestros productos:</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 </a:t>
            </a:r>
            <a:endParaRPr lang="es-EC" sz="1200" dirty="0">
              <a:effectLst/>
              <a:latin typeface="Times New Roman"/>
              <a:ea typeface="Times New Roman"/>
            </a:endParaRPr>
          </a:p>
          <a:p>
            <a:pPr marL="472440" indent="-228600" algn="just">
              <a:spcAft>
                <a:spcPts val="0"/>
              </a:spcAft>
            </a:pPr>
            <a:r>
              <a:rPr lang="en-US" sz="1000" dirty="0" err="1">
                <a:effectLst/>
                <a:latin typeface="Arial"/>
                <a:ea typeface="Times New Roman"/>
              </a:rPr>
              <a:t>Guantes</a:t>
            </a:r>
            <a:r>
              <a:rPr lang="en-US" sz="1000" dirty="0">
                <a:effectLst/>
                <a:latin typeface="Arial"/>
                <a:ea typeface="Times New Roman"/>
              </a:rPr>
              <a:t> maraca ANSELL 3M.			-  Casco’s Omega, Hard Top 3M.</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Gafas &amp; Lentes 3M.                                      	-  Protección Auditiva (Tapones, Orejeras) 3M.</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Mascarillas, Respiradores, Filtros 3M.             	-  Cintas </a:t>
            </a:r>
            <a:r>
              <a:rPr lang="es-ES" sz="1000" dirty="0" err="1">
                <a:effectLst/>
                <a:latin typeface="Arial"/>
                <a:ea typeface="Times New Roman"/>
              </a:rPr>
              <a:t>Reflectivas</a:t>
            </a:r>
            <a:r>
              <a:rPr lang="es-ES" sz="1000" dirty="0">
                <a:effectLst/>
                <a:latin typeface="Arial"/>
                <a:ea typeface="Times New Roman"/>
              </a:rPr>
              <a:t> &amp;  Aislantes 3M.</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Tinas &amp; Tachos Industriales, Pallets 3M.         	-  Esponjas, Paños, Cordones absorbentes 3M.</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Telas </a:t>
            </a:r>
            <a:r>
              <a:rPr lang="es-ES" sz="1000" dirty="0" err="1">
                <a:effectLst/>
                <a:latin typeface="Arial"/>
                <a:ea typeface="Times New Roman"/>
              </a:rPr>
              <a:t>Reflectivas</a:t>
            </a:r>
            <a:r>
              <a:rPr lang="es-ES" sz="1000" dirty="0">
                <a:effectLst/>
                <a:latin typeface="Arial"/>
                <a:ea typeface="Times New Roman"/>
              </a:rPr>
              <a:t> 3M.                                	-  Cintas </a:t>
            </a:r>
            <a:r>
              <a:rPr lang="es-ES" sz="1000" dirty="0" err="1">
                <a:effectLst/>
                <a:latin typeface="Arial"/>
                <a:ea typeface="Times New Roman"/>
              </a:rPr>
              <a:t>fotoluminicentes</a:t>
            </a:r>
            <a:r>
              <a:rPr lang="es-ES" sz="1000" dirty="0">
                <a:effectLst/>
                <a:latin typeface="Arial"/>
                <a:ea typeface="Times New Roman"/>
              </a:rPr>
              <a:t> 3M.</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Cintas para Embalaje 3M.			-  Chalecos, ponchos </a:t>
            </a:r>
            <a:r>
              <a:rPr lang="es-ES" sz="1000" dirty="0" err="1">
                <a:effectLst/>
                <a:latin typeface="Arial"/>
                <a:ea typeface="Times New Roman"/>
              </a:rPr>
              <a:t>reflectivos</a:t>
            </a:r>
            <a:r>
              <a:rPr lang="es-ES" sz="1000" dirty="0">
                <a:effectLst/>
                <a:latin typeface="Arial"/>
                <a:ea typeface="Times New Roman"/>
              </a:rPr>
              <a:t>.</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Botas de cuero y caucho puntas acero 3M.	-  </a:t>
            </a:r>
            <a:r>
              <a:rPr lang="es-ES" sz="1000" dirty="0" err="1">
                <a:effectLst/>
                <a:latin typeface="Arial"/>
                <a:ea typeface="Times New Roman"/>
              </a:rPr>
              <a:t>STYCKYBAC</a:t>
            </a:r>
            <a:r>
              <a:rPr lang="es-ES" sz="1000" dirty="0">
                <a:effectLst/>
                <a:latin typeface="Arial"/>
                <a:ea typeface="Times New Roman"/>
              </a:rPr>
              <a:t> en toda medida 3M.</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Químicos y Adhesivos en Aerosol 3M.     	-  Selladores y Aplicadores  3M.</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Cintas industriales/adhesivo doble lado 3M  	-  </a:t>
            </a:r>
            <a:r>
              <a:rPr lang="es-ES" sz="1000" dirty="0" err="1">
                <a:effectLst/>
                <a:latin typeface="Arial"/>
                <a:ea typeface="Times New Roman"/>
              </a:rPr>
              <a:t>CRYOVAC</a:t>
            </a:r>
            <a:r>
              <a:rPr lang="es-ES" sz="1000" dirty="0">
                <a:effectLst/>
                <a:latin typeface="Arial"/>
                <a:ea typeface="Times New Roman"/>
              </a:rPr>
              <a:t> 3M.</a:t>
            </a:r>
            <a:endParaRPr lang="es-EC" sz="1200" dirty="0">
              <a:effectLst/>
              <a:latin typeface="Times New Roman"/>
              <a:ea typeface="Times New Roman"/>
            </a:endParaRPr>
          </a:p>
          <a:p>
            <a:pPr marL="457200" indent="-228600" algn="just">
              <a:spcAft>
                <a:spcPts val="0"/>
              </a:spcAft>
            </a:pPr>
            <a:r>
              <a:rPr lang="es-ES" sz="1000" dirty="0" err="1">
                <a:effectLst/>
                <a:latin typeface="Arial"/>
                <a:ea typeface="Times New Roman"/>
              </a:rPr>
              <a:t>Viniles</a:t>
            </a:r>
            <a:r>
              <a:rPr lang="es-ES" sz="1000" dirty="0">
                <a:effectLst/>
                <a:latin typeface="Arial"/>
                <a:ea typeface="Times New Roman"/>
              </a:rPr>
              <a:t> en stock 3M.                    		-  Silicón Lubricante 3M.</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Pegamento para caucho y metal 3M.  		-  Limpiador para frenos y carburador 3M.</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Pulimentos para vehículos 3M.  		-  Lija  de agua y hierro 3M.</a:t>
            </a:r>
            <a:endParaRPr lang="es-EC" sz="1200" dirty="0">
              <a:effectLst/>
              <a:latin typeface="Times New Roman"/>
              <a:ea typeface="Times New Roman"/>
            </a:endParaRPr>
          </a:p>
          <a:p>
            <a:pPr marL="457200" indent="-228600" algn="just">
              <a:spcAft>
                <a:spcPts val="0"/>
              </a:spcAft>
            </a:pPr>
            <a:r>
              <a:rPr lang="es-ES" sz="1000" dirty="0">
                <a:effectLst/>
                <a:latin typeface="Arial"/>
                <a:ea typeface="Times New Roman"/>
              </a:rPr>
              <a:t>Plásticos </a:t>
            </a:r>
            <a:r>
              <a:rPr lang="es-ES" sz="1000" dirty="0" err="1">
                <a:effectLst/>
                <a:latin typeface="Arial"/>
                <a:ea typeface="Times New Roman"/>
              </a:rPr>
              <a:t>Termoencojible</a:t>
            </a:r>
            <a:r>
              <a:rPr lang="es-ES" sz="1000" dirty="0">
                <a:effectLst/>
                <a:latin typeface="Arial"/>
                <a:ea typeface="Times New Roman"/>
              </a:rPr>
              <a:t> 3M.			-  Lubricantes Móvil y más productos.</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 </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Esperando su respuesta positiva me despido deseándole suerte y felicidades en su carrera profesional.</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 </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 </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Atentamente.</a:t>
            </a:r>
            <a:endParaRPr lang="es-EC" sz="1200" dirty="0">
              <a:effectLst/>
              <a:latin typeface="Times New Roman"/>
              <a:ea typeface="Times New Roman"/>
            </a:endParaRPr>
          </a:p>
          <a:p>
            <a:pPr marL="292100" algn="just">
              <a:spcAft>
                <a:spcPts val="0"/>
              </a:spcAft>
            </a:pPr>
            <a:r>
              <a:rPr lang="es-ES" sz="1000" dirty="0">
                <a:effectLst/>
                <a:latin typeface="Arial"/>
                <a:ea typeface="Times New Roman"/>
              </a:rPr>
              <a:t> </a:t>
            </a:r>
            <a:endParaRPr lang="es-EC" sz="1200" dirty="0">
              <a:effectLst/>
              <a:latin typeface="Times New Roman"/>
              <a:ea typeface="Times New Roman"/>
            </a:endParaRPr>
          </a:p>
          <a:p>
            <a:pPr marL="292100" algn="just">
              <a:spcAft>
                <a:spcPts val="0"/>
              </a:spcAft>
            </a:pPr>
            <a:r>
              <a:rPr lang="es-ES" sz="1000" b="1" dirty="0">
                <a:effectLst/>
                <a:latin typeface="Arial"/>
                <a:ea typeface="Times New Roman"/>
              </a:rPr>
              <a:t>Henry Fernández M.</a:t>
            </a:r>
            <a:endParaRPr lang="es-EC" sz="1200" dirty="0">
              <a:effectLst/>
              <a:latin typeface="Times New Roman"/>
              <a:ea typeface="Times New Roman"/>
            </a:endParaRPr>
          </a:p>
          <a:p>
            <a:pPr marL="292100" algn="just">
              <a:spcAft>
                <a:spcPts val="0"/>
              </a:spcAft>
            </a:pPr>
            <a:r>
              <a:rPr lang="es-ES" sz="1000" b="1" dirty="0">
                <a:effectLst/>
                <a:latin typeface="Arial"/>
                <a:ea typeface="Times New Roman"/>
              </a:rPr>
              <a:t>División Comercial  E  Industrial</a:t>
            </a:r>
            <a:endParaRPr lang="es-EC" sz="1200" dirty="0">
              <a:effectLst/>
              <a:latin typeface="Times New Roman"/>
              <a:ea typeface="Times New Roman"/>
            </a:endParaRPr>
          </a:p>
          <a:p>
            <a:pPr marL="292100" algn="just">
              <a:spcAft>
                <a:spcPts val="0"/>
              </a:spcAft>
            </a:pPr>
            <a:r>
              <a:rPr lang="en-US" sz="1000" u="sng" dirty="0">
                <a:solidFill>
                  <a:srgbClr val="0248B0"/>
                </a:solidFill>
                <a:effectLst/>
                <a:latin typeface="Times New Roman"/>
                <a:ea typeface="Times New Roman"/>
                <a:cs typeface="Arial"/>
                <a:hlinkClick r:id="rId2"/>
              </a:rPr>
              <a:t>hfernandezvepamil@hotmail.com</a:t>
            </a:r>
            <a:endParaRPr lang="es-EC" sz="1200" dirty="0">
              <a:effectLst/>
              <a:latin typeface="Times New Roman"/>
              <a:ea typeface="Times New Roman"/>
            </a:endParaRPr>
          </a:p>
          <a:p>
            <a:pPr>
              <a:spcAft>
                <a:spcPts val="0"/>
              </a:spcAft>
            </a:pPr>
            <a:r>
              <a:rPr lang="en-US" sz="1100" dirty="0">
                <a:effectLst/>
                <a:latin typeface="Calibri"/>
                <a:ea typeface="Times New Roman"/>
                <a:cs typeface="Times New Roman"/>
              </a:rPr>
              <a:t> </a:t>
            </a:r>
            <a:endParaRPr lang="es-EC" sz="1200" dirty="0">
              <a:effectLst/>
              <a:latin typeface="Times New Roman"/>
              <a:ea typeface="Times New Roman"/>
            </a:endParaRPr>
          </a:p>
          <a:p>
            <a:pPr marL="292100" algn="ctr">
              <a:spcAft>
                <a:spcPts val="0"/>
              </a:spcAft>
            </a:pPr>
            <a:r>
              <a:rPr lang="en-US" sz="1000" b="1" dirty="0" err="1">
                <a:effectLst/>
                <a:latin typeface="Bookman Old Style"/>
                <a:ea typeface="Times New Roman"/>
                <a:cs typeface="Arial"/>
              </a:rPr>
              <a:t>P.B.X</a:t>
            </a:r>
            <a:r>
              <a:rPr lang="en-US" sz="1000" b="1" dirty="0">
                <a:effectLst/>
                <a:latin typeface="Bookman Old Style"/>
                <a:ea typeface="Times New Roman"/>
                <a:cs typeface="Arial"/>
              </a:rPr>
              <a:t> 02-3239058 --- 02-3239059 ext. 117</a:t>
            </a:r>
            <a:endParaRPr lang="es-EC" sz="1200" dirty="0">
              <a:effectLst/>
              <a:latin typeface="Times New Roman"/>
              <a:ea typeface="Times New Roman"/>
            </a:endParaRPr>
          </a:p>
          <a:p>
            <a:pPr marL="292100" algn="ctr">
              <a:spcAft>
                <a:spcPts val="0"/>
              </a:spcAft>
            </a:pPr>
            <a:r>
              <a:rPr lang="es-ES" sz="1000" b="1" dirty="0">
                <a:effectLst/>
                <a:latin typeface="Bookman Old Style"/>
                <a:ea typeface="Times New Roman"/>
                <a:cs typeface="Arial"/>
              </a:rPr>
              <a:t>Av. Orellana N.-877 y Pinzón Edificio La Viña 2do Piso</a:t>
            </a:r>
            <a:endParaRPr lang="es-EC" sz="1200" dirty="0">
              <a:effectLst/>
              <a:latin typeface="Times New Roman"/>
              <a:ea typeface="Times New Roman"/>
            </a:endParaRPr>
          </a:p>
          <a:p>
            <a:pPr marL="292100" algn="ctr">
              <a:spcAft>
                <a:spcPts val="0"/>
              </a:spcAft>
            </a:pPr>
            <a:r>
              <a:rPr lang="es-ES" sz="1000" b="1" dirty="0">
                <a:effectLst/>
                <a:latin typeface="Bookman Old Style"/>
                <a:ea typeface="Times New Roman"/>
                <a:cs typeface="Arial"/>
              </a:rPr>
              <a:t>Quito-Ecuador</a:t>
            </a:r>
            <a:endParaRPr lang="es-EC" sz="1200" dirty="0">
              <a:effectLst/>
              <a:latin typeface="Times New Roman"/>
              <a:ea typeface="Times New Roman"/>
            </a:endParaRPr>
          </a:p>
        </p:txBody>
      </p:sp>
      <p:sp>
        <p:nvSpPr>
          <p:cNvPr id="3" name="2 Rectángulo">
            <a:hlinkClick r:id="rId3" action="ppaction://hlinksldjump"/>
          </p:cNvPr>
          <p:cNvSpPr>
            <a:spLocks/>
          </p:cNvSpPr>
          <p:nvPr/>
        </p:nvSpPr>
        <p:spPr>
          <a:xfrm>
            <a:off x="7740352" y="260648"/>
            <a:ext cx="722630" cy="5416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PTM</a:t>
            </a:r>
            <a:r>
              <a:rPr lang="es-ES" sz="1200" b="1" dirty="0">
                <a:solidFill>
                  <a:srgbClr val="FF0000"/>
                </a:solidFill>
                <a:effectLst/>
                <a:latin typeface="Times New Roman"/>
                <a:ea typeface="Times New Roman"/>
              </a:rPr>
              <a:t>. 7</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2/2</a:t>
            </a:r>
            <a:endParaRPr lang="es-EC" sz="1200" dirty="0">
              <a:effectLst/>
              <a:latin typeface="Times New Roman"/>
              <a:ea typeface="Times New Roman"/>
            </a:endParaRPr>
          </a:p>
        </p:txBody>
      </p:sp>
    </p:spTree>
    <p:extLst>
      <p:ext uri="{BB962C8B-B14F-4D97-AF65-F5344CB8AC3E}">
        <p14:creationId xmlns:p14="http://schemas.microsoft.com/office/powerpoint/2010/main" val="929308925"/>
      </p:ext>
    </p:ext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293112970"/>
              </p:ext>
            </p:extLst>
          </p:nvPr>
        </p:nvGraphicFramePr>
        <p:xfrm>
          <a:off x="971601" y="432338"/>
          <a:ext cx="6912768" cy="5271948"/>
        </p:xfrm>
        <a:graphic>
          <a:graphicData uri="http://schemas.openxmlformats.org/drawingml/2006/table">
            <a:tbl>
              <a:tblPr firstRow="1" firstCol="1" bandRow="1">
                <a:tableStyleId>{E8B1032C-EA38-4F05-BA0D-38AFFFC7BED3}</a:tableStyleId>
              </a:tblPr>
              <a:tblGrid>
                <a:gridCol w="1277340"/>
                <a:gridCol w="3649164"/>
                <a:gridCol w="1986264"/>
              </a:tblGrid>
              <a:tr h="1552879">
                <a:tc gridSpan="3">
                  <a:txBody>
                    <a:bodyPr/>
                    <a:lstStyle/>
                    <a:p>
                      <a:pPr algn="ctr">
                        <a:lnSpc>
                          <a:spcPct val="115000"/>
                        </a:lnSpc>
                        <a:spcAft>
                          <a:spcPts val="0"/>
                        </a:spcAft>
                      </a:pPr>
                      <a:endParaRPr lang="es-EC" sz="1400" dirty="0">
                        <a:effectLst/>
                      </a:endParaRPr>
                    </a:p>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MATERIA PRIMA</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25731" marR="25731" marT="0" marB="0" anchor="ctr"/>
                </a:tc>
                <a:tc hMerge="1">
                  <a:txBody>
                    <a:bodyPr/>
                    <a:lstStyle/>
                    <a:p>
                      <a:endParaRPr lang="es-EC"/>
                    </a:p>
                  </a:txBody>
                  <a:tcPr/>
                </a:tc>
                <a:tc hMerge="1">
                  <a:txBody>
                    <a:bodyPr/>
                    <a:lstStyle/>
                    <a:p>
                      <a:endParaRPr lang="es-EC"/>
                    </a:p>
                  </a:txBody>
                  <a:tcPr/>
                </a:tc>
              </a:tr>
              <a:tr h="377878">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25731" marR="25731" marT="0" marB="0" anchor="ctr"/>
                </a:tc>
                <a:tc>
                  <a:txBody>
                    <a:bodyPr/>
                    <a:lstStyle/>
                    <a:p>
                      <a:pPr algn="just">
                        <a:lnSpc>
                          <a:spcPct val="115000"/>
                        </a:lnSpc>
                        <a:spcAft>
                          <a:spcPts val="0"/>
                        </a:spcAft>
                      </a:pPr>
                      <a:r>
                        <a:rPr lang="es-EC" sz="1400">
                          <a:effectLst/>
                        </a:rPr>
                        <a:t>Adquisición de materia prima</a:t>
                      </a:r>
                      <a:endParaRPr lang="es-EC" sz="1400">
                        <a:effectLst/>
                        <a:latin typeface="Times New Roman"/>
                        <a:ea typeface="Times New Roman"/>
                        <a:cs typeface="Times New Roman"/>
                      </a:endParaRPr>
                    </a:p>
                  </a:txBody>
                  <a:tcPr marL="25731" marR="25731"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25731" marR="25731" marT="0" marB="0" anchor="ctr"/>
                </a:tc>
              </a:tr>
              <a:tr h="734377">
                <a:tc>
                  <a:txBody>
                    <a:bodyPr/>
                    <a:lstStyle/>
                    <a:p>
                      <a:pPr>
                        <a:lnSpc>
                          <a:spcPct val="115000"/>
                        </a:lnSpc>
                        <a:spcAft>
                          <a:spcPts val="0"/>
                        </a:spcAft>
                      </a:pPr>
                      <a:r>
                        <a:rPr lang="es-EC" sz="1400">
                          <a:effectLst/>
                        </a:rPr>
                        <a:t>Procedimiento Nº 2</a:t>
                      </a:r>
                      <a:endParaRPr lang="es-EC" sz="1400">
                        <a:effectLst/>
                        <a:latin typeface="Times New Roman"/>
                        <a:ea typeface="Times New Roman"/>
                        <a:cs typeface="Times New Roman"/>
                      </a:endParaRPr>
                    </a:p>
                  </a:txBody>
                  <a:tcPr marL="25731" marR="25731" marT="0" marB="0" anchor="ctr"/>
                </a:tc>
                <a:tc>
                  <a:txBody>
                    <a:bodyPr/>
                    <a:lstStyle/>
                    <a:p>
                      <a:pPr algn="just">
                        <a:lnSpc>
                          <a:spcPct val="115000"/>
                        </a:lnSpc>
                        <a:spcAft>
                          <a:spcPts val="0"/>
                        </a:spcAft>
                      </a:pPr>
                      <a:r>
                        <a:rPr lang="es-EC" sz="1400">
                          <a:effectLst/>
                        </a:rPr>
                        <a:t>Revisar si los precios de productos de los principales proveedores del departamento se encuentran de acuerdo al mercado.</a:t>
                      </a:r>
                      <a:endParaRPr lang="es-EC" sz="1400">
                        <a:effectLst/>
                        <a:latin typeface="Times New Roman"/>
                        <a:ea typeface="Times New Roman"/>
                        <a:cs typeface="Times New Roman"/>
                      </a:endParaRPr>
                    </a:p>
                  </a:txBody>
                  <a:tcPr marL="25731" marR="25731"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25731" marR="25731" marT="0" marB="0" anchor="ctr"/>
                </a:tc>
              </a:tr>
              <a:tr h="1314122">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25731" marR="25731" marT="0" marB="0" anchor="ctr"/>
                </a:tc>
                <a:tc>
                  <a:txBody>
                    <a:bodyPr/>
                    <a:lstStyle/>
                    <a:p>
                      <a:pPr algn="just">
                        <a:lnSpc>
                          <a:spcPct val="115000"/>
                        </a:lnSpc>
                        <a:spcAft>
                          <a:spcPts val="0"/>
                        </a:spcAft>
                      </a:pPr>
                      <a:r>
                        <a:rPr lang="es-EC" sz="1400">
                          <a:effectLst/>
                        </a:rPr>
                        <a:t>Se ha revisado los precios de los principales proveedores del departamento y al haber pasado por un proceso de selección se encontraron precios acorde al mercado, con descuentos lo que optimiza los recursos de la empresa</a:t>
                      </a:r>
                      <a:endParaRPr lang="es-EC" sz="1400">
                        <a:effectLst/>
                        <a:latin typeface="Times New Roman"/>
                        <a:ea typeface="Times New Roman"/>
                        <a:cs typeface="Times New Roman"/>
                      </a:endParaRPr>
                    </a:p>
                  </a:txBody>
                  <a:tcPr marL="25731" marR="25731" marT="0" marB="0" anchor="ctr"/>
                </a:tc>
                <a:tc>
                  <a:txBody>
                    <a:bodyPr/>
                    <a:lstStyle/>
                    <a:p>
                      <a:pPr algn="just">
                        <a:lnSpc>
                          <a:spcPct val="115000"/>
                        </a:lnSpc>
                        <a:spcAft>
                          <a:spcPts val="0"/>
                        </a:spcAft>
                      </a:pPr>
                      <a:r>
                        <a:rPr lang="es-EC" sz="1400">
                          <a:effectLst/>
                        </a:rPr>
                        <a:t>Aplicados los procedimientos y técnicas de auditoría no se encontraron hallazgos.</a:t>
                      </a:r>
                      <a:endParaRPr lang="es-EC" sz="1400">
                        <a:effectLst/>
                        <a:latin typeface="Times New Roman"/>
                        <a:ea typeface="Times New Roman"/>
                        <a:cs typeface="Times New Roman"/>
                      </a:endParaRPr>
                    </a:p>
                  </a:txBody>
                  <a:tcPr marL="25731" marR="25731" marT="0" marB="0" anchor="ctr"/>
                </a:tc>
              </a:tr>
              <a:tr h="722443">
                <a:tc>
                  <a:txBody>
                    <a:bodyPr/>
                    <a:lstStyle/>
                    <a:p>
                      <a:pPr>
                        <a:lnSpc>
                          <a:spcPct val="115000"/>
                        </a:lnSpc>
                        <a:spcAft>
                          <a:spcPts val="0"/>
                        </a:spcAft>
                      </a:pPr>
                      <a:r>
                        <a:rPr lang="es-EC" sz="1400">
                          <a:effectLst/>
                        </a:rPr>
                        <a:t>Calculo de indicador de gestión:</a:t>
                      </a:r>
                      <a:endParaRPr lang="es-EC" sz="1400">
                        <a:effectLst/>
                        <a:latin typeface="Times New Roman"/>
                        <a:ea typeface="Times New Roman"/>
                        <a:cs typeface="Times New Roman"/>
                      </a:endParaRPr>
                    </a:p>
                  </a:txBody>
                  <a:tcPr marL="25731" marR="25731" marT="0" marB="0" anchor="ctr"/>
                </a:tc>
                <a:tc gridSpan="2">
                  <a:txBody>
                    <a:bodyPr/>
                    <a:lstStyle/>
                    <a:p>
                      <a:pPr>
                        <a:lnSpc>
                          <a:spcPct val="115000"/>
                        </a:lnSpc>
                        <a:spcAft>
                          <a:spcPts val="0"/>
                        </a:spcAft>
                      </a:pPr>
                      <a:endParaRPr lang="es-EC" sz="1200">
                        <a:solidFill>
                          <a:srgbClr val="000000"/>
                        </a:solidFill>
                        <a:effectLst/>
                        <a:latin typeface="Calibri"/>
                        <a:ea typeface="Times New Roman"/>
                        <a:cs typeface="Times New Roman"/>
                      </a:endParaRPr>
                    </a:p>
                  </a:txBody>
                  <a:tcPr marL="25731" marR="25731" marT="0" marB="0" anchor="b"/>
                </a:tc>
                <a:tc hMerge="1">
                  <a:txBody>
                    <a:bodyPr/>
                    <a:lstStyle/>
                    <a:p>
                      <a:endParaRPr lang="es-EC"/>
                    </a:p>
                  </a:txBody>
                  <a:tcPr/>
                </a:tc>
              </a:tr>
              <a:tr h="554885">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25731" marR="25731" marT="0" marB="0" anchor="ctr"/>
                </a:tc>
                <a:tc>
                  <a:txBody>
                    <a:bodyPr/>
                    <a:lstStyle/>
                    <a:p>
                      <a:pPr>
                        <a:lnSpc>
                          <a:spcPct val="115000"/>
                        </a:lnSpc>
                        <a:spcAft>
                          <a:spcPts val="0"/>
                        </a:spcAft>
                      </a:pPr>
                      <a:r>
                        <a:rPr lang="es-EC" sz="1400" dirty="0">
                          <a:effectLst/>
                        </a:rPr>
                        <a:t>Jéssica Eras</a:t>
                      </a:r>
                      <a:endParaRPr lang="es-EC" sz="1400" dirty="0">
                        <a:effectLst/>
                        <a:latin typeface="Times New Roman"/>
                        <a:ea typeface="Times New Roman"/>
                        <a:cs typeface="Times New Roman"/>
                      </a:endParaRPr>
                    </a:p>
                  </a:txBody>
                  <a:tcPr marL="25731" marR="25731" marT="0" marB="0" anchor="ctr"/>
                </a:tc>
                <a:tc>
                  <a:txBody>
                    <a:bodyPr/>
                    <a:lstStyle/>
                    <a:p>
                      <a:pPr>
                        <a:lnSpc>
                          <a:spcPct val="115000"/>
                        </a:lnSpc>
                        <a:spcAft>
                          <a:spcPts val="0"/>
                        </a:spcAft>
                      </a:pPr>
                      <a:r>
                        <a:rPr lang="es-EC" sz="1400" dirty="0">
                          <a:effectLst/>
                        </a:rPr>
                        <a:t>Fecha: 2 Febrero 2011</a:t>
                      </a:r>
                      <a:endParaRPr lang="es-EC" sz="1400" dirty="0">
                        <a:effectLst/>
                        <a:latin typeface="Times New Roman"/>
                        <a:ea typeface="Times New Roman"/>
                        <a:cs typeface="Times New Roman"/>
                      </a:endParaRPr>
                    </a:p>
                  </a:txBody>
                  <a:tcPr marL="25731" marR="25731" marT="0" marB="0" anchor="ctr"/>
                </a:tc>
              </a:tr>
            </a:tbl>
          </a:graphicData>
        </a:graphic>
      </p:graphicFrame>
      <p:pic>
        <p:nvPicPr>
          <p:cNvPr id="8196" name="Imagen 38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4537722"/>
            <a:ext cx="2847975" cy="42862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a:spLocks/>
          </p:cNvSpPr>
          <p:nvPr/>
        </p:nvSpPr>
        <p:spPr>
          <a:xfrm>
            <a:off x="7090047" y="483444"/>
            <a:ext cx="722313"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8</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1/2</a:t>
            </a:r>
            <a:endParaRPr lang="es-EC" sz="1200">
              <a:effectLst/>
              <a:latin typeface="Times New Roman"/>
              <a:ea typeface="Times New Roman"/>
            </a:endParaRPr>
          </a:p>
        </p:txBody>
      </p:sp>
    </p:spTree>
    <p:extLst>
      <p:ext uri="{BB962C8B-B14F-4D97-AF65-F5344CB8AC3E}">
        <p14:creationId xmlns:p14="http://schemas.microsoft.com/office/powerpoint/2010/main" val="1089284349"/>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26364" y="548680"/>
            <a:ext cx="9017635" cy="5550177"/>
          </a:xfrm>
          <a:prstGeom prst="rect">
            <a:avLst/>
          </a:prstGeom>
          <a:noFill/>
          <a:ln>
            <a:noFill/>
          </a:ln>
        </p:spPr>
      </p:pic>
      <p:sp>
        <p:nvSpPr>
          <p:cNvPr id="3" name="2 Rectángulo">
            <a:hlinkClick r:id="rId3" action="ppaction://hlinksldjump"/>
          </p:cNvPr>
          <p:cNvSpPr>
            <a:spLocks/>
          </p:cNvSpPr>
          <p:nvPr/>
        </p:nvSpPr>
        <p:spPr>
          <a:xfrm>
            <a:off x="7916192" y="548680"/>
            <a:ext cx="722630" cy="47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PTM</a:t>
            </a:r>
            <a:r>
              <a:rPr lang="es-ES" sz="1200" b="1" dirty="0">
                <a:solidFill>
                  <a:srgbClr val="FF0000"/>
                </a:solidFill>
                <a:effectLst/>
                <a:latin typeface="Times New Roman"/>
                <a:ea typeface="Times New Roman"/>
              </a:rPr>
              <a:t>. 8</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2/2</a:t>
            </a:r>
            <a:endParaRPr lang="es-EC" sz="1200" dirty="0">
              <a:effectLst/>
              <a:latin typeface="Times New Roman"/>
              <a:ea typeface="Times New Roman"/>
            </a:endParaRPr>
          </a:p>
        </p:txBody>
      </p:sp>
    </p:spTree>
    <p:extLst>
      <p:ext uri="{BB962C8B-B14F-4D97-AF65-F5344CB8AC3E}">
        <p14:creationId xmlns:p14="http://schemas.microsoft.com/office/powerpoint/2010/main" val="2812308129"/>
      </p:ext>
    </p:extLst>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36260329"/>
              </p:ext>
            </p:extLst>
          </p:nvPr>
        </p:nvGraphicFramePr>
        <p:xfrm>
          <a:off x="611560" y="548680"/>
          <a:ext cx="7920878" cy="5589888"/>
        </p:xfrm>
        <a:graphic>
          <a:graphicData uri="http://schemas.openxmlformats.org/drawingml/2006/table">
            <a:tbl>
              <a:tblPr firstRow="1" firstCol="1" bandRow="1">
                <a:tableStyleId>{E8B1032C-EA38-4F05-BA0D-38AFFFC7BED3}</a:tableStyleId>
              </a:tblPr>
              <a:tblGrid>
                <a:gridCol w="1763430"/>
                <a:gridCol w="4045517"/>
                <a:gridCol w="2111931"/>
              </a:tblGrid>
              <a:tr h="1332661">
                <a:tc gridSpan="3">
                  <a:txBody>
                    <a:bodyPr/>
                    <a:lstStyle/>
                    <a:p>
                      <a:pPr algn="ctr">
                        <a:lnSpc>
                          <a:spcPct val="115000"/>
                        </a:lnSpc>
                      </a:pPr>
                      <a:r>
                        <a:rPr lang="es-EC" sz="1400" dirty="0" smtClean="0">
                          <a:effectLst/>
                        </a:rPr>
                        <a:t>FERRERO </a:t>
                      </a:r>
                      <a:r>
                        <a:rPr lang="es-EC" sz="1400" dirty="0">
                          <a:effectLst/>
                        </a:rPr>
                        <a:t>DEL ECUADOR S.A. </a:t>
                      </a:r>
                      <a:endParaRPr lang="es-EC" sz="14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MATERIA PRIMA</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22499" marR="22499" marT="0" marB="0" anchor="ctr"/>
                </a:tc>
                <a:tc hMerge="1">
                  <a:txBody>
                    <a:bodyPr/>
                    <a:lstStyle/>
                    <a:p>
                      <a:endParaRPr lang="es-EC"/>
                    </a:p>
                  </a:txBody>
                  <a:tcPr/>
                </a:tc>
                <a:tc hMerge="1">
                  <a:txBody>
                    <a:bodyPr/>
                    <a:lstStyle/>
                    <a:p>
                      <a:endParaRPr lang="es-EC"/>
                    </a:p>
                  </a:txBody>
                  <a:tcPr/>
                </a:tc>
              </a:tr>
              <a:tr h="323179">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22499" marR="22499" marT="0" marB="0" anchor="ctr"/>
                </a:tc>
                <a:tc>
                  <a:txBody>
                    <a:bodyPr/>
                    <a:lstStyle/>
                    <a:p>
                      <a:pPr algn="just">
                        <a:lnSpc>
                          <a:spcPct val="115000"/>
                        </a:lnSpc>
                        <a:spcAft>
                          <a:spcPts val="0"/>
                        </a:spcAft>
                      </a:pPr>
                      <a:r>
                        <a:rPr lang="es-EC" sz="1400">
                          <a:effectLst/>
                        </a:rPr>
                        <a:t>Adquisición de materia prima</a:t>
                      </a:r>
                      <a:endParaRPr lang="es-EC" sz="1400">
                        <a:effectLst/>
                        <a:latin typeface="Times New Roman"/>
                        <a:ea typeface="Times New Roman"/>
                        <a:cs typeface="Times New Roman"/>
                      </a:endParaRPr>
                    </a:p>
                  </a:txBody>
                  <a:tcPr marL="22499" marR="22499"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22499" marR="22499" marT="0" marB="0" anchor="ctr"/>
                </a:tc>
              </a:tr>
              <a:tr h="691362">
                <a:tc>
                  <a:txBody>
                    <a:bodyPr/>
                    <a:lstStyle/>
                    <a:p>
                      <a:pPr>
                        <a:lnSpc>
                          <a:spcPct val="115000"/>
                        </a:lnSpc>
                        <a:spcAft>
                          <a:spcPts val="0"/>
                        </a:spcAft>
                      </a:pPr>
                      <a:r>
                        <a:rPr lang="es-EC" sz="1400">
                          <a:effectLst/>
                        </a:rPr>
                        <a:t>Procedimiento Nº 3</a:t>
                      </a:r>
                      <a:endParaRPr lang="es-EC" sz="1400">
                        <a:effectLst/>
                        <a:latin typeface="Times New Roman"/>
                        <a:ea typeface="Times New Roman"/>
                        <a:cs typeface="Times New Roman"/>
                      </a:endParaRPr>
                    </a:p>
                  </a:txBody>
                  <a:tcPr marL="22499" marR="22499" marT="0" marB="0" anchor="ctr"/>
                </a:tc>
                <a:tc>
                  <a:txBody>
                    <a:bodyPr/>
                    <a:lstStyle/>
                    <a:p>
                      <a:pPr algn="just">
                        <a:lnSpc>
                          <a:spcPct val="115000"/>
                        </a:lnSpc>
                        <a:spcAft>
                          <a:spcPts val="0"/>
                        </a:spcAft>
                      </a:pPr>
                      <a:r>
                        <a:rPr lang="es-EC" sz="1400">
                          <a:effectLst/>
                        </a:rPr>
                        <a:t>Verificar si al momento de recepción de la materia prima el encargado de la bodega revisa la factura con el pedido que se realizó.</a:t>
                      </a:r>
                      <a:endParaRPr lang="es-EC" sz="1400">
                        <a:effectLst/>
                        <a:latin typeface="Times New Roman"/>
                        <a:ea typeface="Times New Roman"/>
                        <a:cs typeface="Times New Roman"/>
                      </a:endParaRPr>
                    </a:p>
                  </a:txBody>
                  <a:tcPr marL="22499" marR="22499"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22499" marR="22499" marT="0" marB="0" anchor="ctr"/>
                </a:tc>
              </a:tr>
              <a:tr h="1845461">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22499" marR="22499" marT="0" marB="0" anchor="ctr"/>
                </a:tc>
                <a:tc>
                  <a:txBody>
                    <a:bodyPr/>
                    <a:lstStyle/>
                    <a:p>
                      <a:pPr algn="just">
                        <a:lnSpc>
                          <a:spcPct val="115000"/>
                        </a:lnSpc>
                        <a:spcAft>
                          <a:spcPts val="0"/>
                        </a:spcAft>
                      </a:pPr>
                      <a:r>
                        <a:rPr lang="es-EC" sz="1400">
                          <a:effectLst/>
                        </a:rPr>
                        <a:t>En el momento que llega la materia prima el asistente de la bodega Sr. Carlos Cadena en conjunto con el comprador Sr. Fernando Parreño del departamento de compras revisan la mercadería con la factura entregada versus el pedido u orden de compra que se realiza para determinar diferencias, también se revisan las condiciones en que llega la mercadería para luego  analizarse los estándares de calidad y finalmente pasar a ser almacenada en la bodega.</a:t>
                      </a:r>
                      <a:endParaRPr lang="es-EC" sz="1400">
                        <a:effectLst/>
                        <a:latin typeface="Times New Roman"/>
                        <a:ea typeface="Times New Roman"/>
                        <a:cs typeface="Times New Roman"/>
                      </a:endParaRPr>
                    </a:p>
                  </a:txBody>
                  <a:tcPr marL="22499" marR="22499" marT="0" marB="0" anchor="ctr"/>
                </a:tc>
                <a:tc>
                  <a:txBody>
                    <a:bodyPr/>
                    <a:lstStyle/>
                    <a:p>
                      <a:pPr algn="just">
                        <a:lnSpc>
                          <a:spcPct val="115000"/>
                        </a:lnSpc>
                        <a:spcAft>
                          <a:spcPts val="0"/>
                        </a:spcAft>
                      </a:pPr>
                      <a:r>
                        <a:rPr lang="es-EC" sz="1400" dirty="0">
                          <a:effectLst/>
                        </a:rPr>
                        <a:t>Aplicados los procedimientos y técnicas de auditoría no se encontraron hallazgos.</a:t>
                      </a:r>
                      <a:endParaRPr lang="es-EC" sz="1400" dirty="0">
                        <a:effectLst/>
                        <a:latin typeface="Times New Roman"/>
                        <a:ea typeface="Times New Roman"/>
                        <a:cs typeface="Times New Roman"/>
                      </a:endParaRPr>
                    </a:p>
                  </a:txBody>
                  <a:tcPr marL="22499" marR="22499" marT="0" marB="0" anchor="ctr"/>
                </a:tc>
              </a:tr>
              <a:tr h="594494">
                <a:tc>
                  <a:txBody>
                    <a:bodyPr/>
                    <a:lstStyle/>
                    <a:p>
                      <a:pPr>
                        <a:lnSpc>
                          <a:spcPct val="115000"/>
                        </a:lnSpc>
                        <a:spcAft>
                          <a:spcPts val="0"/>
                        </a:spcAft>
                      </a:pPr>
                      <a:r>
                        <a:rPr lang="es-EC" sz="1400">
                          <a:effectLst/>
                        </a:rPr>
                        <a:t>Calculo de indicador de gestión:</a:t>
                      </a:r>
                      <a:endParaRPr lang="es-EC" sz="1400">
                        <a:effectLst/>
                        <a:latin typeface="Times New Roman"/>
                        <a:ea typeface="Times New Roman"/>
                        <a:cs typeface="Times New Roman"/>
                      </a:endParaRPr>
                    </a:p>
                  </a:txBody>
                  <a:tcPr marL="22499" marR="22499" marT="0" marB="0" anchor="ctr"/>
                </a:tc>
                <a:tc gridSpan="2">
                  <a:txBody>
                    <a:bodyPr/>
                    <a:lstStyle/>
                    <a:p>
                      <a:pPr>
                        <a:lnSpc>
                          <a:spcPct val="115000"/>
                        </a:lnSpc>
                        <a:spcAft>
                          <a:spcPts val="0"/>
                        </a:spcAft>
                      </a:pPr>
                      <a:endParaRPr lang="es-EC" sz="1400">
                        <a:solidFill>
                          <a:srgbClr val="000000"/>
                        </a:solidFill>
                        <a:effectLst/>
                        <a:latin typeface="Calibri"/>
                        <a:ea typeface="Times New Roman"/>
                        <a:cs typeface="Times New Roman"/>
                      </a:endParaRPr>
                    </a:p>
                  </a:txBody>
                  <a:tcPr marL="22499" marR="22499" marT="0" marB="0" anchor="b"/>
                </a:tc>
                <a:tc hMerge="1">
                  <a:txBody>
                    <a:bodyPr/>
                    <a:lstStyle/>
                    <a:p>
                      <a:endParaRPr lang="es-EC"/>
                    </a:p>
                  </a:txBody>
                  <a:tcPr/>
                </a:tc>
              </a:tr>
              <a:tr h="395186">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22499" marR="22499" marT="0" marB="0" anchor="ctr"/>
                </a:tc>
                <a:tc>
                  <a:txBody>
                    <a:bodyPr/>
                    <a:lstStyle/>
                    <a:p>
                      <a:pPr>
                        <a:lnSpc>
                          <a:spcPct val="115000"/>
                        </a:lnSpc>
                        <a:spcAft>
                          <a:spcPts val="0"/>
                        </a:spcAft>
                      </a:pPr>
                      <a:r>
                        <a:rPr lang="es-EC" sz="1400">
                          <a:effectLst/>
                        </a:rPr>
                        <a:t>Jéssica Eras</a:t>
                      </a:r>
                      <a:endParaRPr lang="es-EC" sz="1400">
                        <a:effectLst/>
                        <a:latin typeface="Times New Roman"/>
                        <a:ea typeface="Times New Roman"/>
                        <a:cs typeface="Times New Roman"/>
                      </a:endParaRPr>
                    </a:p>
                  </a:txBody>
                  <a:tcPr marL="22499" marR="22499" marT="0" marB="0" anchor="ctr"/>
                </a:tc>
                <a:tc>
                  <a:txBody>
                    <a:bodyPr/>
                    <a:lstStyle/>
                    <a:p>
                      <a:pPr>
                        <a:lnSpc>
                          <a:spcPct val="115000"/>
                        </a:lnSpc>
                        <a:spcAft>
                          <a:spcPts val="0"/>
                        </a:spcAft>
                      </a:pPr>
                      <a:r>
                        <a:rPr lang="es-EC" sz="1400" dirty="0">
                          <a:effectLst/>
                        </a:rPr>
                        <a:t>Fecha: 3 Febrero 2011</a:t>
                      </a:r>
                      <a:endParaRPr lang="es-EC" sz="1400" dirty="0">
                        <a:effectLst/>
                        <a:latin typeface="Times New Roman"/>
                        <a:ea typeface="Times New Roman"/>
                        <a:cs typeface="Times New Roman"/>
                      </a:endParaRPr>
                    </a:p>
                  </a:txBody>
                  <a:tcPr marL="22499" marR="22499" marT="0" marB="0" anchor="ctr"/>
                </a:tc>
              </a:tr>
            </a:tbl>
          </a:graphicData>
        </a:graphic>
      </p:graphicFrame>
      <p:pic>
        <p:nvPicPr>
          <p:cNvPr id="9217" name="Imagen 39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5301208"/>
            <a:ext cx="2343150" cy="37147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a:hlinkClick r:id="rId3" action="ppaction://hlinksldjump"/>
          </p:cNvPr>
          <p:cNvSpPr>
            <a:spLocks/>
          </p:cNvSpPr>
          <p:nvPr/>
        </p:nvSpPr>
        <p:spPr>
          <a:xfrm>
            <a:off x="7668344" y="620688"/>
            <a:ext cx="722312"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9</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3087469514"/>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99869172"/>
              </p:ext>
            </p:extLst>
          </p:nvPr>
        </p:nvGraphicFramePr>
        <p:xfrm>
          <a:off x="467544" y="332656"/>
          <a:ext cx="8208912" cy="5764465"/>
        </p:xfrm>
        <a:graphic>
          <a:graphicData uri="http://schemas.openxmlformats.org/drawingml/2006/table">
            <a:tbl>
              <a:tblPr firstRow="1" firstCol="1" bandRow="1">
                <a:tableStyleId>{E8B1032C-EA38-4F05-BA0D-38AFFFC7BED3}</a:tableStyleId>
              </a:tblPr>
              <a:tblGrid>
                <a:gridCol w="1737147"/>
                <a:gridCol w="4273172"/>
                <a:gridCol w="2198593"/>
              </a:tblGrid>
              <a:tr h="1343171">
                <a:tc gridSpan="3">
                  <a:txBody>
                    <a:bodyPr/>
                    <a:lstStyle/>
                    <a:p>
                      <a:pPr algn="ctr">
                        <a:lnSpc>
                          <a:spcPct val="115000"/>
                        </a:lnSpc>
                      </a:pPr>
                      <a:r>
                        <a:rPr lang="es-EC" sz="1400" dirty="0" smtClean="0">
                          <a:effectLst/>
                        </a:rPr>
                        <a:t>FERRERO </a:t>
                      </a:r>
                      <a:r>
                        <a:rPr lang="es-EC" sz="1400" dirty="0">
                          <a:effectLst/>
                        </a:rPr>
                        <a:t>DEL ECUADOR S.A. </a:t>
                      </a:r>
                      <a:endParaRPr lang="es-EC" sz="14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MATERIA PRIMA</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22611" marR="22611" marT="0" marB="0" anchor="ctr"/>
                </a:tc>
                <a:tc hMerge="1">
                  <a:txBody>
                    <a:bodyPr/>
                    <a:lstStyle/>
                    <a:p>
                      <a:endParaRPr lang="es-EC"/>
                    </a:p>
                  </a:txBody>
                  <a:tcPr/>
                </a:tc>
                <a:tc hMerge="1">
                  <a:txBody>
                    <a:bodyPr/>
                    <a:lstStyle/>
                    <a:p>
                      <a:endParaRPr lang="es-EC"/>
                    </a:p>
                  </a:txBody>
                  <a:tcPr/>
                </a:tc>
              </a:tr>
              <a:tr h="431885">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22611" marR="22611" marT="0" marB="0" anchor="ctr"/>
                </a:tc>
                <a:tc>
                  <a:txBody>
                    <a:bodyPr/>
                    <a:lstStyle/>
                    <a:p>
                      <a:pPr algn="just">
                        <a:lnSpc>
                          <a:spcPct val="115000"/>
                        </a:lnSpc>
                        <a:spcAft>
                          <a:spcPts val="0"/>
                        </a:spcAft>
                      </a:pPr>
                      <a:r>
                        <a:rPr lang="es-EC" sz="1400">
                          <a:effectLst/>
                        </a:rPr>
                        <a:t>Adquisición de materia prima</a:t>
                      </a:r>
                      <a:endParaRPr lang="es-EC" sz="1400">
                        <a:effectLst/>
                        <a:latin typeface="Times New Roman"/>
                        <a:ea typeface="Times New Roman"/>
                        <a:cs typeface="Times New Roman"/>
                      </a:endParaRPr>
                    </a:p>
                  </a:txBody>
                  <a:tcPr marL="22611" marR="22611"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22611" marR="22611" marT="0" marB="0" anchor="ctr"/>
                </a:tc>
              </a:tr>
              <a:tr h="710445">
                <a:tc>
                  <a:txBody>
                    <a:bodyPr/>
                    <a:lstStyle/>
                    <a:p>
                      <a:pPr>
                        <a:lnSpc>
                          <a:spcPct val="115000"/>
                        </a:lnSpc>
                        <a:spcAft>
                          <a:spcPts val="0"/>
                        </a:spcAft>
                      </a:pPr>
                      <a:r>
                        <a:rPr lang="es-EC" sz="1400">
                          <a:effectLst/>
                        </a:rPr>
                        <a:t>Procedimiento Nº 4</a:t>
                      </a:r>
                      <a:endParaRPr lang="es-EC" sz="1400">
                        <a:effectLst/>
                        <a:latin typeface="Times New Roman"/>
                        <a:ea typeface="Times New Roman"/>
                        <a:cs typeface="Times New Roman"/>
                      </a:endParaRPr>
                    </a:p>
                  </a:txBody>
                  <a:tcPr marL="22611" marR="22611" marT="0" marB="0" anchor="ctr"/>
                </a:tc>
                <a:tc>
                  <a:txBody>
                    <a:bodyPr/>
                    <a:lstStyle/>
                    <a:p>
                      <a:pPr algn="just">
                        <a:lnSpc>
                          <a:spcPct val="115000"/>
                        </a:lnSpc>
                        <a:spcAft>
                          <a:spcPts val="0"/>
                        </a:spcAft>
                      </a:pPr>
                      <a:r>
                        <a:rPr lang="es-EC" sz="1400">
                          <a:effectLst/>
                        </a:rPr>
                        <a:t>Comprobar que una vez que llega la materia prima se revisa que cumpla con los estándares de aceptación de la empresa.</a:t>
                      </a:r>
                      <a:endParaRPr lang="es-EC" sz="1400">
                        <a:effectLst/>
                        <a:latin typeface="Times New Roman"/>
                        <a:ea typeface="Times New Roman"/>
                        <a:cs typeface="Times New Roman"/>
                      </a:endParaRPr>
                    </a:p>
                  </a:txBody>
                  <a:tcPr marL="22611" marR="22611"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22611" marR="22611" marT="0" marB="0" anchor="ctr"/>
                </a:tc>
              </a:tr>
              <a:tr h="2744907">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22611" marR="22611" marT="0" marB="0" anchor="ctr"/>
                </a:tc>
                <a:tc>
                  <a:txBody>
                    <a:bodyPr/>
                    <a:lstStyle/>
                    <a:p>
                      <a:pPr algn="just">
                        <a:lnSpc>
                          <a:spcPct val="115000"/>
                        </a:lnSpc>
                        <a:spcAft>
                          <a:spcPts val="0"/>
                        </a:spcAft>
                      </a:pPr>
                      <a:r>
                        <a:rPr lang="es-EC" sz="1400">
                          <a:effectLst/>
                        </a:rPr>
                        <a:t>Los estándares de aceptación de la materia prima se encuentran por escrito, donde se detallan las características que debe cumplir la mercadería para ser aceptada. La empresa realiza una revisión externa del material que recibe; después se realiza un análisis físico químico donde se determina PH, humedad, cenizas, y morfología; luego un análisis microbiológico donde se verifica que no tenga bacterias, mohos, levaduras, coliformes y dependiendo el material se compara con estándares establecidos en normas INEN; y finalmente se realiza un informe de estos análisis donde se indica la aceptación o rechazo de determinada materia prima.</a:t>
                      </a:r>
                      <a:endParaRPr lang="es-EC" sz="1400">
                        <a:effectLst/>
                        <a:latin typeface="Times New Roman"/>
                        <a:ea typeface="Times New Roman"/>
                        <a:cs typeface="Times New Roman"/>
                      </a:endParaRPr>
                    </a:p>
                  </a:txBody>
                  <a:tcPr marL="22611" marR="22611" marT="0" marB="0" anchor="ctr"/>
                </a:tc>
                <a:tc>
                  <a:txBody>
                    <a:bodyPr/>
                    <a:lstStyle/>
                    <a:p>
                      <a:pPr algn="just">
                        <a:lnSpc>
                          <a:spcPct val="115000"/>
                        </a:lnSpc>
                        <a:spcAft>
                          <a:spcPts val="0"/>
                        </a:spcAft>
                      </a:pPr>
                      <a:r>
                        <a:rPr lang="es-EC" sz="1400">
                          <a:effectLst/>
                        </a:rPr>
                        <a:t>Aplicados los procedimientos y técnicas de auditoría no se encontraron hallazgos.</a:t>
                      </a:r>
                      <a:endParaRPr lang="es-EC" sz="1400">
                        <a:effectLst/>
                        <a:latin typeface="Times New Roman"/>
                        <a:ea typeface="Times New Roman"/>
                        <a:cs typeface="Times New Roman"/>
                      </a:endParaRPr>
                    </a:p>
                  </a:txBody>
                  <a:tcPr marL="22611" marR="22611" marT="0" marB="0" anchor="ctr"/>
                </a:tc>
              </a:tr>
              <a:tr h="308949">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22611" marR="22611" marT="0" marB="0" anchor="ctr"/>
                </a:tc>
                <a:tc>
                  <a:txBody>
                    <a:bodyPr/>
                    <a:lstStyle/>
                    <a:p>
                      <a:pPr>
                        <a:lnSpc>
                          <a:spcPct val="115000"/>
                        </a:lnSpc>
                        <a:spcAft>
                          <a:spcPts val="0"/>
                        </a:spcAft>
                      </a:pPr>
                      <a:r>
                        <a:rPr lang="es-EC" sz="1400">
                          <a:effectLst/>
                        </a:rPr>
                        <a:t>Jéssica Eras</a:t>
                      </a:r>
                      <a:endParaRPr lang="es-EC" sz="1400">
                        <a:effectLst/>
                        <a:latin typeface="Times New Roman"/>
                        <a:ea typeface="Times New Roman"/>
                        <a:cs typeface="Times New Roman"/>
                      </a:endParaRPr>
                    </a:p>
                  </a:txBody>
                  <a:tcPr marL="22611" marR="22611" marT="0" marB="0" anchor="ctr"/>
                </a:tc>
                <a:tc>
                  <a:txBody>
                    <a:bodyPr/>
                    <a:lstStyle/>
                    <a:p>
                      <a:pPr>
                        <a:lnSpc>
                          <a:spcPct val="115000"/>
                        </a:lnSpc>
                        <a:spcAft>
                          <a:spcPts val="0"/>
                        </a:spcAft>
                      </a:pPr>
                      <a:r>
                        <a:rPr lang="es-EC" sz="1400" dirty="0">
                          <a:effectLst/>
                        </a:rPr>
                        <a:t>Fecha: 3 Febrero 2011</a:t>
                      </a:r>
                      <a:endParaRPr lang="es-EC" sz="1400" dirty="0">
                        <a:effectLst/>
                        <a:latin typeface="Times New Roman"/>
                        <a:ea typeface="Times New Roman"/>
                        <a:cs typeface="Times New Roman"/>
                      </a:endParaRPr>
                    </a:p>
                  </a:txBody>
                  <a:tcPr marL="22611" marR="22611" marT="0" marB="0" anchor="ctr"/>
                </a:tc>
              </a:tr>
            </a:tbl>
          </a:graphicData>
        </a:graphic>
      </p:graphicFrame>
      <p:sp>
        <p:nvSpPr>
          <p:cNvPr id="3" name="2 Rectángulo"/>
          <p:cNvSpPr>
            <a:spLocks/>
          </p:cNvSpPr>
          <p:nvPr/>
        </p:nvSpPr>
        <p:spPr>
          <a:xfrm>
            <a:off x="7740352" y="476672"/>
            <a:ext cx="828675" cy="5429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10</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1/2</a:t>
            </a:r>
            <a:endParaRPr lang="es-EC" sz="1200">
              <a:effectLst/>
              <a:latin typeface="Times New Roman"/>
              <a:ea typeface="Times New Roman"/>
            </a:endParaRPr>
          </a:p>
        </p:txBody>
      </p:sp>
    </p:spTree>
    <p:extLst>
      <p:ext uri="{BB962C8B-B14F-4D97-AF65-F5344CB8AC3E}">
        <p14:creationId xmlns:p14="http://schemas.microsoft.com/office/powerpoint/2010/main" val="87989599"/>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259632" y="0"/>
            <a:ext cx="6192687" cy="6858000"/>
          </a:xfrm>
          <a:prstGeom prst="rect">
            <a:avLst/>
          </a:prstGeom>
          <a:noFill/>
          <a:ln>
            <a:noFill/>
          </a:ln>
        </p:spPr>
      </p:pic>
      <p:sp>
        <p:nvSpPr>
          <p:cNvPr id="3" name="2 Rectángulo">
            <a:hlinkClick r:id="rId3" action="ppaction://hlinksldjump"/>
          </p:cNvPr>
          <p:cNvSpPr>
            <a:spLocks/>
          </p:cNvSpPr>
          <p:nvPr/>
        </p:nvSpPr>
        <p:spPr>
          <a:xfrm>
            <a:off x="6460653" y="116632"/>
            <a:ext cx="828675" cy="5416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PTM</a:t>
            </a:r>
            <a:r>
              <a:rPr lang="es-ES" sz="1200" b="1" dirty="0">
                <a:solidFill>
                  <a:srgbClr val="FF0000"/>
                </a:solidFill>
                <a:effectLst/>
                <a:latin typeface="Times New Roman"/>
                <a:ea typeface="Times New Roman"/>
              </a:rPr>
              <a:t>. 10</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2/2</a:t>
            </a:r>
            <a:endParaRPr lang="es-EC" sz="1200" dirty="0">
              <a:effectLst/>
              <a:latin typeface="Times New Roman"/>
              <a:ea typeface="Times New Roman"/>
            </a:endParaRPr>
          </a:p>
        </p:txBody>
      </p:sp>
    </p:spTree>
    <p:extLst>
      <p:ext uri="{BB962C8B-B14F-4D97-AF65-F5344CB8AC3E}">
        <p14:creationId xmlns:p14="http://schemas.microsoft.com/office/powerpoint/2010/main" val="1159343737"/>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14265501"/>
              </p:ext>
            </p:extLst>
          </p:nvPr>
        </p:nvGraphicFramePr>
        <p:xfrm>
          <a:off x="611560" y="633585"/>
          <a:ext cx="8280920" cy="5143196"/>
        </p:xfrm>
        <a:graphic>
          <a:graphicData uri="http://schemas.openxmlformats.org/drawingml/2006/table">
            <a:tbl>
              <a:tblPr firstRow="1" firstCol="1" bandRow="1">
                <a:tableStyleId>{E8B1032C-EA38-4F05-BA0D-38AFFFC7BED3}</a:tableStyleId>
              </a:tblPr>
              <a:tblGrid>
                <a:gridCol w="1572276"/>
                <a:gridCol w="4564803"/>
                <a:gridCol w="2143841"/>
              </a:tblGrid>
              <a:tr h="1512973">
                <a:tc gridSpan="3">
                  <a:txBody>
                    <a:bodyPr/>
                    <a:lstStyle/>
                    <a:p>
                      <a:pPr algn="ctr">
                        <a:lnSpc>
                          <a:spcPct val="115000"/>
                        </a:lnSpc>
                        <a:spcAft>
                          <a:spcPts val="0"/>
                        </a:spcAft>
                      </a:pPr>
                      <a:endParaRPr lang="es-EC" sz="1600" dirty="0">
                        <a:effectLst/>
                      </a:endParaRPr>
                    </a:p>
                    <a:p>
                      <a:pPr algn="ctr">
                        <a:lnSpc>
                          <a:spcPct val="115000"/>
                        </a:lnSpc>
                      </a:pPr>
                      <a:r>
                        <a:rPr lang="es-EC" sz="1400" dirty="0" smtClean="0">
                          <a:effectLst/>
                        </a:rPr>
                        <a:t>FERRERO </a:t>
                      </a:r>
                      <a:r>
                        <a:rPr lang="es-EC" sz="1400" dirty="0">
                          <a:effectLst/>
                        </a:rPr>
                        <a:t>DEL ECUADOR S.A. </a:t>
                      </a:r>
                      <a:endParaRPr lang="es-EC" sz="1400" dirty="0">
                        <a:effectLst/>
                        <a:latin typeface="Calibri"/>
                        <a:cs typeface="Times New Roman"/>
                      </a:endParaRPr>
                    </a:p>
                    <a:p>
                      <a:pPr algn="ctr">
                        <a:lnSpc>
                          <a:spcPct val="115000"/>
                        </a:lnSpc>
                        <a:spcAft>
                          <a:spcPts val="0"/>
                        </a:spcAft>
                      </a:pPr>
                      <a:r>
                        <a:rPr lang="es-EC" sz="1600" dirty="0">
                          <a:effectLst/>
                        </a:rPr>
                        <a:t>PAPELES DE TRABAJO</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PROCESO DE ADQUISICIÓN DE MATERIA PRIMA</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PERIODO SEPTIEMBRE 2009 - AGOSTO 2010</a:t>
                      </a:r>
                      <a:endParaRPr lang="es-EC" sz="1600" dirty="0">
                        <a:effectLst/>
                        <a:latin typeface="Times New Roman"/>
                        <a:ea typeface="Times New Roman"/>
                        <a:cs typeface="Times New Roman"/>
                      </a:endParaRPr>
                    </a:p>
                  </a:txBody>
                  <a:tcPr marL="28154" marR="28154" marT="0" marB="0" anchor="ctr"/>
                </a:tc>
                <a:tc hMerge="1">
                  <a:txBody>
                    <a:bodyPr/>
                    <a:lstStyle/>
                    <a:p>
                      <a:endParaRPr lang="es-EC"/>
                    </a:p>
                  </a:txBody>
                  <a:tcPr/>
                </a:tc>
                <a:tc hMerge="1">
                  <a:txBody>
                    <a:bodyPr/>
                    <a:lstStyle/>
                    <a:p>
                      <a:endParaRPr lang="es-EC"/>
                    </a:p>
                  </a:txBody>
                  <a:tcPr/>
                </a:tc>
              </a:tr>
              <a:tr h="470817">
                <a:tc>
                  <a:txBody>
                    <a:bodyPr/>
                    <a:lstStyle/>
                    <a:p>
                      <a:pPr>
                        <a:lnSpc>
                          <a:spcPct val="115000"/>
                        </a:lnSpc>
                        <a:spcAft>
                          <a:spcPts val="0"/>
                        </a:spcAft>
                      </a:pPr>
                      <a:r>
                        <a:rPr lang="es-EC" sz="1600">
                          <a:effectLst/>
                        </a:rPr>
                        <a:t>Proceso</a:t>
                      </a:r>
                      <a:endParaRPr lang="es-EC" sz="1600">
                        <a:effectLst/>
                        <a:latin typeface="Times New Roman"/>
                        <a:ea typeface="Times New Roman"/>
                        <a:cs typeface="Times New Roman"/>
                      </a:endParaRPr>
                    </a:p>
                  </a:txBody>
                  <a:tcPr marL="28154" marR="28154" marT="0" marB="0" anchor="ctr"/>
                </a:tc>
                <a:tc>
                  <a:txBody>
                    <a:bodyPr/>
                    <a:lstStyle/>
                    <a:p>
                      <a:pPr algn="just">
                        <a:lnSpc>
                          <a:spcPct val="115000"/>
                        </a:lnSpc>
                        <a:spcAft>
                          <a:spcPts val="0"/>
                        </a:spcAft>
                      </a:pPr>
                      <a:r>
                        <a:rPr lang="es-EC" sz="1600">
                          <a:effectLst/>
                        </a:rPr>
                        <a:t>Adquisición de materia prima</a:t>
                      </a:r>
                      <a:endParaRPr lang="es-EC" sz="1600">
                        <a:effectLst/>
                        <a:latin typeface="Times New Roman"/>
                        <a:ea typeface="Times New Roman"/>
                        <a:cs typeface="Times New Roman"/>
                      </a:endParaRPr>
                    </a:p>
                  </a:txBody>
                  <a:tcPr marL="28154" marR="28154" marT="0" marB="0" anchor="ctr"/>
                </a:tc>
                <a:tc>
                  <a:txBody>
                    <a:bodyPr/>
                    <a:lstStyle/>
                    <a:p>
                      <a:pPr algn="ctr">
                        <a:lnSpc>
                          <a:spcPct val="115000"/>
                        </a:lnSpc>
                        <a:spcAft>
                          <a:spcPts val="0"/>
                        </a:spcAft>
                      </a:pPr>
                      <a:r>
                        <a:rPr lang="es-EC" sz="1600">
                          <a:effectLst/>
                        </a:rPr>
                        <a:t>Hallazgos</a:t>
                      </a:r>
                      <a:endParaRPr lang="es-EC" sz="1600">
                        <a:effectLst/>
                        <a:latin typeface="Times New Roman"/>
                        <a:ea typeface="Times New Roman"/>
                        <a:cs typeface="Times New Roman"/>
                      </a:endParaRPr>
                    </a:p>
                  </a:txBody>
                  <a:tcPr marL="28154" marR="28154" marT="0" marB="0" anchor="ctr"/>
                </a:tc>
              </a:tr>
              <a:tr h="750614">
                <a:tc>
                  <a:txBody>
                    <a:bodyPr/>
                    <a:lstStyle/>
                    <a:p>
                      <a:pPr>
                        <a:lnSpc>
                          <a:spcPct val="115000"/>
                        </a:lnSpc>
                        <a:spcAft>
                          <a:spcPts val="0"/>
                        </a:spcAft>
                      </a:pPr>
                      <a:r>
                        <a:rPr lang="es-EC" sz="1600">
                          <a:effectLst/>
                        </a:rPr>
                        <a:t>Procedimiento Nº 5</a:t>
                      </a:r>
                      <a:endParaRPr lang="es-EC" sz="1600">
                        <a:effectLst/>
                        <a:latin typeface="Times New Roman"/>
                        <a:ea typeface="Times New Roman"/>
                        <a:cs typeface="Times New Roman"/>
                      </a:endParaRPr>
                    </a:p>
                  </a:txBody>
                  <a:tcPr marL="28154" marR="28154" marT="0" marB="0" anchor="ctr"/>
                </a:tc>
                <a:tc>
                  <a:txBody>
                    <a:bodyPr/>
                    <a:lstStyle/>
                    <a:p>
                      <a:pPr algn="just">
                        <a:lnSpc>
                          <a:spcPct val="115000"/>
                        </a:lnSpc>
                        <a:spcAft>
                          <a:spcPts val="0"/>
                        </a:spcAft>
                      </a:pPr>
                      <a:r>
                        <a:rPr lang="es-EC" sz="1600">
                          <a:effectLst/>
                        </a:rPr>
                        <a:t>Inspeccionar  que se realicen constataciones físicas de forma periódica.</a:t>
                      </a:r>
                      <a:endParaRPr lang="es-EC" sz="1600">
                        <a:effectLst/>
                        <a:latin typeface="Times New Roman"/>
                        <a:ea typeface="Times New Roman"/>
                        <a:cs typeface="Times New Roman"/>
                      </a:endParaRPr>
                    </a:p>
                  </a:txBody>
                  <a:tcPr marL="28154" marR="28154" marT="0" marB="0" anchor="ctr"/>
                </a:tc>
                <a:tc>
                  <a:txBody>
                    <a:bodyPr/>
                    <a:lstStyle/>
                    <a:p>
                      <a:pPr algn="ctr">
                        <a:lnSpc>
                          <a:spcPct val="115000"/>
                        </a:lnSpc>
                        <a:spcAft>
                          <a:spcPts val="0"/>
                        </a:spcAft>
                      </a:pPr>
                      <a:r>
                        <a:rPr lang="es-EC" sz="1600">
                          <a:effectLst/>
                        </a:rPr>
                        <a:t> </a:t>
                      </a:r>
                      <a:endParaRPr lang="es-EC" sz="1600">
                        <a:effectLst/>
                        <a:latin typeface="Times New Roman"/>
                        <a:ea typeface="Times New Roman"/>
                        <a:cs typeface="Times New Roman"/>
                      </a:endParaRPr>
                    </a:p>
                  </a:txBody>
                  <a:tcPr marL="28154" marR="28154" marT="0" marB="0" anchor="ctr"/>
                </a:tc>
              </a:tr>
              <a:tr h="1655838">
                <a:tc>
                  <a:txBody>
                    <a:bodyPr/>
                    <a:lstStyle/>
                    <a:p>
                      <a:pPr>
                        <a:lnSpc>
                          <a:spcPct val="115000"/>
                        </a:lnSpc>
                        <a:spcAft>
                          <a:spcPts val="0"/>
                        </a:spcAft>
                      </a:pPr>
                      <a:r>
                        <a:rPr lang="es-EC" sz="1600">
                          <a:effectLst/>
                        </a:rPr>
                        <a:t>Aplicación:</a:t>
                      </a:r>
                      <a:endParaRPr lang="es-EC" sz="1600">
                        <a:effectLst/>
                        <a:latin typeface="Times New Roman"/>
                        <a:ea typeface="Times New Roman"/>
                        <a:cs typeface="Times New Roman"/>
                      </a:endParaRPr>
                    </a:p>
                  </a:txBody>
                  <a:tcPr marL="28154" marR="28154" marT="0" marB="0" anchor="ctr"/>
                </a:tc>
                <a:tc>
                  <a:txBody>
                    <a:bodyPr/>
                    <a:lstStyle/>
                    <a:p>
                      <a:pPr algn="just">
                        <a:lnSpc>
                          <a:spcPct val="115000"/>
                        </a:lnSpc>
                        <a:spcAft>
                          <a:spcPts val="0"/>
                        </a:spcAft>
                      </a:pPr>
                      <a:r>
                        <a:rPr lang="es-EC" sz="1600">
                          <a:effectLst/>
                        </a:rPr>
                        <a:t>Se realiza una constatación física al momento que llega la mercadería por parte del Sr. Fernando Parreño, después se ingresa al sistema y finalmente la empresa realiza tomas físicas del inventario de materia prima 2 veces al año en Agosto y Diciembre de todo el material que se encuentra en las bodega, planta tic tac, planta chocolate y semielaborados.</a:t>
                      </a:r>
                      <a:endParaRPr lang="es-EC" sz="1600">
                        <a:effectLst/>
                        <a:latin typeface="Times New Roman"/>
                        <a:ea typeface="Times New Roman"/>
                        <a:cs typeface="Times New Roman"/>
                      </a:endParaRPr>
                    </a:p>
                  </a:txBody>
                  <a:tcPr marL="28154" marR="28154" marT="0" marB="0" anchor="ctr"/>
                </a:tc>
                <a:tc>
                  <a:txBody>
                    <a:bodyPr/>
                    <a:lstStyle/>
                    <a:p>
                      <a:pPr algn="just">
                        <a:lnSpc>
                          <a:spcPct val="115000"/>
                        </a:lnSpc>
                        <a:spcAft>
                          <a:spcPts val="0"/>
                        </a:spcAft>
                      </a:pPr>
                      <a:r>
                        <a:rPr lang="es-EC" sz="1600">
                          <a:effectLst/>
                        </a:rPr>
                        <a:t>Aplicados los procedimientos y técnicas de auditoría no se encontraron hallazgos.</a:t>
                      </a:r>
                      <a:endParaRPr lang="es-EC" sz="1600">
                        <a:effectLst/>
                        <a:latin typeface="Times New Roman"/>
                        <a:ea typeface="Times New Roman"/>
                        <a:cs typeface="Times New Roman"/>
                      </a:endParaRPr>
                    </a:p>
                  </a:txBody>
                  <a:tcPr marL="28154" marR="28154" marT="0" marB="0" anchor="ctr"/>
                </a:tc>
              </a:tr>
              <a:tr h="445880">
                <a:tc>
                  <a:txBody>
                    <a:bodyPr/>
                    <a:lstStyle/>
                    <a:p>
                      <a:pPr>
                        <a:lnSpc>
                          <a:spcPct val="115000"/>
                        </a:lnSpc>
                        <a:spcAft>
                          <a:spcPts val="0"/>
                        </a:spcAft>
                      </a:pPr>
                      <a:r>
                        <a:rPr lang="es-EC" sz="1600">
                          <a:effectLst/>
                        </a:rPr>
                        <a:t>Elaborado por:</a:t>
                      </a:r>
                      <a:endParaRPr lang="es-EC" sz="1600">
                        <a:effectLst/>
                        <a:latin typeface="Times New Roman"/>
                        <a:ea typeface="Times New Roman"/>
                        <a:cs typeface="Times New Roman"/>
                      </a:endParaRPr>
                    </a:p>
                  </a:txBody>
                  <a:tcPr marL="28154" marR="28154" marT="0" marB="0" anchor="ctr"/>
                </a:tc>
                <a:tc>
                  <a:txBody>
                    <a:bodyPr/>
                    <a:lstStyle/>
                    <a:p>
                      <a:pPr>
                        <a:lnSpc>
                          <a:spcPct val="115000"/>
                        </a:lnSpc>
                        <a:spcAft>
                          <a:spcPts val="0"/>
                        </a:spcAft>
                      </a:pPr>
                      <a:r>
                        <a:rPr lang="es-EC" sz="1600">
                          <a:effectLst/>
                        </a:rPr>
                        <a:t>Jéssica Eras</a:t>
                      </a:r>
                      <a:endParaRPr lang="es-EC" sz="1600">
                        <a:effectLst/>
                        <a:latin typeface="Times New Roman"/>
                        <a:ea typeface="Times New Roman"/>
                        <a:cs typeface="Times New Roman"/>
                      </a:endParaRPr>
                    </a:p>
                  </a:txBody>
                  <a:tcPr marL="28154" marR="28154" marT="0" marB="0" anchor="ctr"/>
                </a:tc>
                <a:tc>
                  <a:txBody>
                    <a:bodyPr/>
                    <a:lstStyle/>
                    <a:p>
                      <a:pPr>
                        <a:lnSpc>
                          <a:spcPct val="115000"/>
                        </a:lnSpc>
                        <a:spcAft>
                          <a:spcPts val="0"/>
                        </a:spcAft>
                      </a:pPr>
                      <a:r>
                        <a:rPr lang="es-EC" sz="1600" dirty="0">
                          <a:effectLst/>
                        </a:rPr>
                        <a:t>Fecha: 4 Febrero 2011</a:t>
                      </a:r>
                      <a:endParaRPr lang="es-EC" sz="1600" dirty="0">
                        <a:effectLst/>
                        <a:latin typeface="Times New Roman"/>
                        <a:ea typeface="Times New Roman"/>
                        <a:cs typeface="Times New Roman"/>
                      </a:endParaRPr>
                    </a:p>
                  </a:txBody>
                  <a:tcPr marL="28154" marR="28154" marT="0" marB="0" anchor="ctr"/>
                </a:tc>
              </a:tr>
            </a:tbl>
          </a:graphicData>
        </a:graphic>
      </p:graphicFrame>
      <p:sp>
        <p:nvSpPr>
          <p:cNvPr id="3" name="2 Rectángulo"/>
          <p:cNvSpPr>
            <a:spLocks/>
          </p:cNvSpPr>
          <p:nvPr/>
        </p:nvSpPr>
        <p:spPr>
          <a:xfrm>
            <a:off x="7812360" y="764704"/>
            <a:ext cx="828675"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11</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1/5</a:t>
            </a:r>
            <a:endParaRPr lang="es-EC" sz="1200">
              <a:effectLst/>
              <a:latin typeface="Times New Roman"/>
              <a:ea typeface="Times New Roman"/>
            </a:endParaRPr>
          </a:p>
        </p:txBody>
      </p:sp>
    </p:spTree>
    <p:extLst>
      <p:ext uri="{BB962C8B-B14F-4D97-AF65-F5344CB8AC3E}">
        <p14:creationId xmlns:p14="http://schemas.microsoft.com/office/powerpoint/2010/main" val="289384606"/>
      </p:ext>
    </p:extLst>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01" t="22015" r="15246" b="12873"/>
          <a:stretch/>
        </p:blipFill>
        <p:spPr bwMode="auto">
          <a:xfrm>
            <a:off x="0" y="692696"/>
            <a:ext cx="901234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877507"/>
      </p:ext>
    </p:extLst>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95" t="23507" r="15561" b="11194"/>
          <a:stretch/>
        </p:blipFill>
        <p:spPr bwMode="auto">
          <a:xfrm>
            <a:off x="179512" y="764704"/>
            <a:ext cx="882982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530186"/>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752476" y="1071546"/>
            <a:ext cx="7707956" cy="6429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fontAlgn="base">
              <a:spcBef>
                <a:spcPct val="20000"/>
              </a:spcBef>
              <a:spcAft>
                <a:spcPct val="0"/>
              </a:spcAft>
            </a:pPr>
            <a:r>
              <a:rPr lang="es-ES" kern="0" dirty="0" smtClean="0"/>
              <a:t>Evalúa</a:t>
            </a:r>
            <a:r>
              <a:rPr lang="es-ES" dirty="0" smtClean="0"/>
              <a:t> el control interno, determina el nivel de riesgo, confianza y selecciona la oportunidad, extensión y profundidad de las pruebas.</a:t>
            </a:r>
          </a:p>
        </p:txBody>
      </p:sp>
      <p:sp>
        <p:nvSpPr>
          <p:cNvPr id="5" name="1 Título"/>
          <p:cNvSpPr txBox="1">
            <a:spLocks/>
          </p:cNvSpPr>
          <p:nvPr/>
        </p:nvSpPr>
        <p:spPr bwMode="auto">
          <a:xfrm>
            <a:off x="752476" y="500042"/>
            <a:ext cx="4962532" cy="4286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2400" kern="0" dirty="0" smtClean="0">
                <a:solidFill>
                  <a:schemeClr val="tx2"/>
                </a:solidFill>
                <a:latin typeface="+mj-lt"/>
                <a:ea typeface="+mj-ea"/>
                <a:cs typeface="+mj-cs"/>
              </a:rPr>
              <a:t>PLANIFICACIÓN ESPECÍFICA</a:t>
            </a:r>
            <a:endParaRPr kumimoji="0" lang="es-EC" sz="2400" b="0" i="0" u="none" strike="noStrike" kern="0" cap="none" spc="0" normalizeH="0" baseline="0" noProof="0" dirty="0">
              <a:ln>
                <a:noFill/>
              </a:ln>
              <a:solidFill>
                <a:schemeClr val="tx2"/>
              </a:solidFill>
              <a:effectLst/>
              <a:uLnTx/>
              <a:uFillTx/>
              <a:latin typeface="+mj-lt"/>
              <a:ea typeface="+mj-ea"/>
              <a:cs typeface="+mj-cs"/>
            </a:endParaRPr>
          </a:p>
        </p:txBody>
      </p:sp>
      <p:graphicFrame>
        <p:nvGraphicFramePr>
          <p:cNvPr id="7" name="6 Diagrama"/>
          <p:cNvGraphicFramePr/>
          <p:nvPr>
            <p:extLst>
              <p:ext uri="{D42A27DB-BD31-4B8C-83A1-F6EECF244321}">
                <p14:modId xmlns:p14="http://schemas.microsoft.com/office/powerpoint/2010/main" val="3573297356"/>
              </p:ext>
            </p:extLst>
          </p:nvPr>
        </p:nvGraphicFramePr>
        <p:xfrm>
          <a:off x="714348" y="1785926"/>
          <a:ext cx="764386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203346"/>
      </p:ext>
    </p:extLst>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96" t="24627" r="15666" b="10447"/>
          <a:stretch/>
        </p:blipFill>
        <p:spPr bwMode="auto">
          <a:xfrm>
            <a:off x="179511" y="620688"/>
            <a:ext cx="886629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878513"/>
      </p:ext>
    </p:extLst>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85" t="25933" r="15981" b="10262"/>
          <a:stretch/>
        </p:blipFill>
        <p:spPr bwMode="auto">
          <a:xfrm>
            <a:off x="2070" y="638783"/>
            <a:ext cx="903442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110478"/>
      </p:ext>
    </p:extLst>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159680384"/>
              </p:ext>
            </p:extLst>
          </p:nvPr>
        </p:nvGraphicFramePr>
        <p:xfrm>
          <a:off x="539552" y="668324"/>
          <a:ext cx="8064896" cy="5208948"/>
        </p:xfrm>
        <a:graphic>
          <a:graphicData uri="http://schemas.openxmlformats.org/drawingml/2006/table">
            <a:tbl>
              <a:tblPr firstRow="1" firstCol="1" bandRow="1">
                <a:tableStyleId>{E8B1032C-EA38-4F05-BA0D-38AFFFC7BED3}</a:tableStyleId>
              </a:tblPr>
              <a:tblGrid>
                <a:gridCol w="1547686"/>
                <a:gridCol w="4445476"/>
                <a:gridCol w="2071734"/>
              </a:tblGrid>
              <a:tr h="1152128">
                <a:tc gridSpan="3">
                  <a:txBody>
                    <a:bodyPr/>
                    <a:lstStyle/>
                    <a:p>
                      <a:pPr algn="ctr">
                        <a:lnSpc>
                          <a:spcPct val="115000"/>
                        </a:lnSpc>
                      </a:pPr>
                      <a:r>
                        <a:rPr lang="es-EC" sz="1400" dirty="0" smtClean="0">
                          <a:effectLst/>
                        </a:rPr>
                        <a:t>FERRERO </a:t>
                      </a:r>
                      <a:r>
                        <a:rPr lang="es-EC" sz="1400" dirty="0">
                          <a:effectLst/>
                        </a:rPr>
                        <a:t>DEL ECUADOR S.A. </a:t>
                      </a:r>
                      <a:endParaRPr lang="es-EC" sz="1400" dirty="0">
                        <a:effectLst/>
                        <a:latin typeface="Calibri"/>
                        <a:cs typeface="Times New Roman"/>
                      </a:endParaRPr>
                    </a:p>
                    <a:p>
                      <a:pPr algn="ctr">
                        <a:lnSpc>
                          <a:spcPct val="115000"/>
                        </a:lnSpc>
                        <a:spcAft>
                          <a:spcPts val="0"/>
                        </a:spcAft>
                      </a:pPr>
                      <a:r>
                        <a:rPr lang="es-EC" sz="1600" dirty="0">
                          <a:effectLst/>
                        </a:rPr>
                        <a:t>PAPELES DE TRABAJO</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PROCESO DE ADQUISICIÓN DE MATERIA PRIMA</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PERIODO SEPTIEMBRE 2009 - AGOSTO 2010</a:t>
                      </a:r>
                      <a:endParaRPr lang="es-EC" sz="1600" dirty="0">
                        <a:effectLst/>
                        <a:latin typeface="Times New Roman"/>
                        <a:ea typeface="Times New Roman"/>
                        <a:cs typeface="Times New Roman"/>
                      </a:endParaRPr>
                    </a:p>
                  </a:txBody>
                  <a:tcPr marL="28336" marR="28336" marT="0" marB="0" anchor="ctr"/>
                </a:tc>
                <a:tc hMerge="1">
                  <a:txBody>
                    <a:bodyPr/>
                    <a:lstStyle/>
                    <a:p>
                      <a:endParaRPr lang="es-EC"/>
                    </a:p>
                  </a:txBody>
                  <a:tcPr/>
                </a:tc>
                <a:tc hMerge="1">
                  <a:txBody>
                    <a:bodyPr/>
                    <a:lstStyle/>
                    <a:p>
                      <a:endParaRPr lang="es-EC"/>
                    </a:p>
                  </a:txBody>
                  <a:tcPr/>
                </a:tc>
              </a:tr>
              <a:tr h="523368">
                <a:tc>
                  <a:txBody>
                    <a:bodyPr/>
                    <a:lstStyle/>
                    <a:p>
                      <a:pPr>
                        <a:lnSpc>
                          <a:spcPct val="115000"/>
                        </a:lnSpc>
                        <a:spcAft>
                          <a:spcPts val="0"/>
                        </a:spcAft>
                      </a:pPr>
                      <a:r>
                        <a:rPr lang="es-EC" sz="1600" dirty="0">
                          <a:effectLst/>
                        </a:rPr>
                        <a:t>Proceso</a:t>
                      </a:r>
                      <a:endParaRPr lang="es-EC" sz="1600" dirty="0">
                        <a:effectLst/>
                        <a:latin typeface="Times New Roman"/>
                        <a:ea typeface="Times New Roman"/>
                        <a:cs typeface="Times New Roman"/>
                      </a:endParaRPr>
                    </a:p>
                  </a:txBody>
                  <a:tcPr marL="28336" marR="28336" marT="0" marB="0" anchor="ctr"/>
                </a:tc>
                <a:tc>
                  <a:txBody>
                    <a:bodyPr/>
                    <a:lstStyle/>
                    <a:p>
                      <a:pPr algn="just">
                        <a:lnSpc>
                          <a:spcPct val="115000"/>
                        </a:lnSpc>
                        <a:spcAft>
                          <a:spcPts val="0"/>
                        </a:spcAft>
                      </a:pPr>
                      <a:r>
                        <a:rPr lang="es-EC" sz="1600">
                          <a:effectLst/>
                        </a:rPr>
                        <a:t>Adquisición de materia prima</a:t>
                      </a:r>
                      <a:endParaRPr lang="es-EC" sz="1600">
                        <a:effectLst/>
                        <a:latin typeface="Times New Roman"/>
                        <a:ea typeface="Times New Roman"/>
                        <a:cs typeface="Times New Roman"/>
                      </a:endParaRPr>
                    </a:p>
                  </a:txBody>
                  <a:tcPr marL="28336" marR="28336" marT="0" marB="0" anchor="ctr"/>
                </a:tc>
                <a:tc>
                  <a:txBody>
                    <a:bodyPr/>
                    <a:lstStyle/>
                    <a:p>
                      <a:pPr algn="ctr">
                        <a:lnSpc>
                          <a:spcPct val="115000"/>
                        </a:lnSpc>
                        <a:spcAft>
                          <a:spcPts val="0"/>
                        </a:spcAft>
                      </a:pPr>
                      <a:r>
                        <a:rPr lang="es-EC" sz="1600">
                          <a:effectLst/>
                        </a:rPr>
                        <a:t>Hallazgos</a:t>
                      </a:r>
                      <a:endParaRPr lang="es-EC" sz="1600">
                        <a:effectLst/>
                        <a:latin typeface="Times New Roman"/>
                        <a:ea typeface="Times New Roman"/>
                        <a:cs typeface="Times New Roman"/>
                      </a:endParaRPr>
                    </a:p>
                  </a:txBody>
                  <a:tcPr marL="28336" marR="28336" marT="0" marB="0" anchor="ctr"/>
                </a:tc>
              </a:tr>
              <a:tr h="755668">
                <a:tc>
                  <a:txBody>
                    <a:bodyPr/>
                    <a:lstStyle/>
                    <a:p>
                      <a:pPr>
                        <a:lnSpc>
                          <a:spcPct val="115000"/>
                        </a:lnSpc>
                        <a:spcAft>
                          <a:spcPts val="0"/>
                        </a:spcAft>
                      </a:pPr>
                      <a:r>
                        <a:rPr lang="es-EC" sz="1600" dirty="0">
                          <a:effectLst/>
                        </a:rPr>
                        <a:t>Procedimiento Nº 6</a:t>
                      </a:r>
                      <a:endParaRPr lang="es-EC" sz="1600" dirty="0">
                        <a:effectLst/>
                        <a:latin typeface="Times New Roman"/>
                        <a:ea typeface="Times New Roman"/>
                        <a:cs typeface="Times New Roman"/>
                      </a:endParaRPr>
                    </a:p>
                  </a:txBody>
                  <a:tcPr marL="28336" marR="28336" marT="0" marB="0" anchor="ctr"/>
                </a:tc>
                <a:tc>
                  <a:txBody>
                    <a:bodyPr/>
                    <a:lstStyle/>
                    <a:p>
                      <a:pPr algn="just">
                        <a:lnSpc>
                          <a:spcPct val="115000"/>
                        </a:lnSpc>
                        <a:spcAft>
                          <a:spcPts val="0"/>
                        </a:spcAft>
                      </a:pPr>
                      <a:r>
                        <a:rPr lang="es-EC" sz="1600">
                          <a:effectLst/>
                        </a:rPr>
                        <a:t>Verificar que el inventario de materia prima se encuentre organizado por producto y por grupos.</a:t>
                      </a:r>
                      <a:endParaRPr lang="es-EC" sz="1600">
                        <a:effectLst/>
                        <a:latin typeface="Times New Roman"/>
                        <a:ea typeface="Times New Roman"/>
                        <a:cs typeface="Times New Roman"/>
                      </a:endParaRPr>
                    </a:p>
                  </a:txBody>
                  <a:tcPr marL="28336" marR="28336" marT="0" marB="0" anchor="ctr"/>
                </a:tc>
                <a:tc>
                  <a:txBody>
                    <a:bodyPr/>
                    <a:lstStyle/>
                    <a:p>
                      <a:pPr algn="ctr">
                        <a:lnSpc>
                          <a:spcPct val="115000"/>
                        </a:lnSpc>
                        <a:spcAft>
                          <a:spcPts val="0"/>
                        </a:spcAft>
                      </a:pPr>
                      <a:r>
                        <a:rPr lang="es-EC" sz="1600">
                          <a:effectLst/>
                        </a:rPr>
                        <a:t> </a:t>
                      </a:r>
                      <a:endParaRPr lang="es-EC" sz="1600">
                        <a:effectLst/>
                        <a:latin typeface="Times New Roman"/>
                        <a:ea typeface="Times New Roman"/>
                        <a:cs typeface="Times New Roman"/>
                      </a:endParaRPr>
                    </a:p>
                  </a:txBody>
                  <a:tcPr marL="28336" marR="28336" marT="0" marB="0" anchor="ctr"/>
                </a:tc>
              </a:tr>
              <a:tr h="1998113">
                <a:tc>
                  <a:txBody>
                    <a:bodyPr/>
                    <a:lstStyle/>
                    <a:p>
                      <a:pPr>
                        <a:lnSpc>
                          <a:spcPct val="115000"/>
                        </a:lnSpc>
                        <a:spcAft>
                          <a:spcPts val="0"/>
                        </a:spcAft>
                      </a:pPr>
                      <a:r>
                        <a:rPr lang="es-EC" sz="1600">
                          <a:effectLst/>
                        </a:rPr>
                        <a:t>Aplicación:</a:t>
                      </a:r>
                      <a:endParaRPr lang="es-EC" sz="1600">
                        <a:effectLst/>
                        <a:latin typeface="Times New Roman"/>
                        <a:ea typeface="Times New Roman"/>
                        <a:cs typeface="Times New Roman"/>
                      </a:endParaRPr>
                    </a:p>
                  </a:txBody>
                  <a:tcPr marL="28336" marR="28336" marT="0" marB="0" anchor="ctr"/>
                </a:tc>
                <a:tc>
                  <a:txBody>
                    <a:bodyPr/>
                    <a:lstStyle/>
                    <a:p>
                      <a:pPr algn="just">
                        <a:lnSpc>
                          <a:spcPct val="115000"/>
                        </a:lnSpc>
                        <a:spcAft>
                          <a:spcPts val="0"/>
                        </a:spcAft>
                      </a:pPr>
                      <a:r>
                        <a:rPr lang="es-EC" sz="1600">
                          <a:effectLst/>
                        </a:rPr>
                        <a:t>Al realizar la verificación física del inventario de materia prima se constató que el mismo se encuentra ubicado en una bodega con las condiciones adecuadas para cada material, todo lo que se encuentra almacenado esta ordenado por grupos, codificados y rotulados, por motivos de políticas de la empresa no se puede evidenciar esto a través de fotos.</a:t>
                      </a:r>
                      <a:endParaRPr lang="es-EC" sz="1600">
                        <a:effectLst/>
                        <a:latin typeface="Times New Roman"/>
                        <a:ea typeface="Times New Roman"/>
                        <a:cs typeface="Times New Roman"/>
                      </a:endParaRPr>
                    </a:p>
                  </a:txBody>
                  <a:tcPr marL="28336" marR="28336" marT="0" marB="0" anchor="ctr"/>
                </a:tc>
                <a:tc>
                  <a:txBody>
                    <a:bodyPr/>
                    <a:lstStyle/>
                    <a:p>
                      <a:pPr algn="just">
                        <a:lnSpc>
                          <a:spcPct val="115000"/>
                        </a:lnSpc>
                        <a:spcAft>
                          <a:spcPts val="0"/>
                        </a:spcAft>
                      </a:pPr>
                      <a:r>
                        <a:rPr lang="es-EC" sz="1600">
                          <a:effectLst/>
                        </a:rPr>
                        <a:t>Aplicados los procedimientos y técnicas de auditoría no se encontraron hallazgos.</a:t>
                      </a:r>
                      <a:endParaRPr lang="es-EC" sz="1600">
                        <a:effectLst/>
                        <a:latin typeface="Times New Roman"/>
                        <a:ea typeface="Times New Roman"/>
                        <a:cs typeface="Times New Roman"/>
                      </a:endParaRPr>
                    </a:p>
                  </a:txBody>
                  <a:tcPr marL="28336" marR="28336" marT="0" marB="0" anchor="ctr"/>
                </a:tc>
              </a:tr>
              <a:tr h="534456">
                <a:tc>
                  <a:txBody>
                    <a:bodyPr/>
                    <a:lstStyle/>
                    <a:p>
                      <a:pPr>
                        <a:lnSpc>
                          <a:spcPct val="115000"/>
                        </a:lnSpc>
                        <a:spcAft>
                          <a:spcPts val="0"/>
                        </a:spcAft>
                      </a:pPr>
                      <a:r>
                        <a:rPr lang="es-EC" sz="1600">
                          <a:effectLst/>
                        </a:rPr>
                        <a:t>Elaborado por:</a:t>
                      </a:r>
                      <a:endParaRPr lang="es-EC" sz="1600">
                        <a:effectLst/>
                        <a:latin typeface="Times New Roman"/>
                        <a:ea typeface="Times New Roman"/>
                        <a:cs typeface="Times New Roman"/>
                      </a:endParaRPr>
                    </a:p>
                  </a:txBody>
                  <a:tcPr marL="28336" marR="28336" marT="0" marB="0" anchor="ctr"/>
                </a:tc>
                <a:tc>
                  <a:txBody>
                    <a:bodyPr/>
                    <a:lstStyle/>
                    <a:p>
                      <a:pPr>
                        <a:lnSpc>
                          <a:spcPct val="115000"/>
                        </a:lnSpc>
                        <a:spcAft>
                          <a:spcPts val="0"/>
                        </a:spcAft>
                      </a:pPr>
                      <a:r>
                        <a:rPr lang="es-EC" sz="1600">
                          <a:effectLst/>
                        </a:rPr>
                        <a:t>Jéssica Eras</a:t>
                      </a:r>
                      <a:endParaRPr lang="es-EC" sz="1600">
                        <a:effectLst/>
                        <a:latin typeface="Times New Roman"/>
                        <a:ea typeface="Times New Roman"/>
                        <a:cs typeface="Times New Roman"/>
                      </a:endParaRPr>
                    </a:p>
                  </a:txBody>
                  <a:tcPr marL="28336" marR="28336" marT="0" marB="0" anchor="ctr"/>
                </a:tc>
                <a:tc>
                  <a:txBody>
                    <a:bodyPr/>
                    <a:lstStyle/>
                    <a:p>
                      <a:pPr>
                        <a:lnSpc>
                          <a:spcPct val="115000"/>
                        </a:lnSpc>
                        <a:spcAft>
                          <a:spcPts val="0"/>
                        </a:spcAft>
                      </a:pPr>
                      <a:r>
                        <a:rPr lang="es-EC" sz="1600" dirty="0">
                          <a:effectLst/>
                        </a:rPr>
                        <a:t>Fecha: 4 Febrero 2011</a:t>
                      </a:r>
                      <a:endParaRPr lang="es-EC" sz="1600" dirty="0">
                        <a:effectLst/>
                        <a:latin typeface="Times New Roman"/>
                        <a:ea typeface="Times New Roman"/>
                        <a:cs typeface="Times New Roman"/>
                      </a:endParaRPr>
                    </a:p>
                  </a:txBody>
                  <a:tcPr marL="28336" marR="28336" marT="0" marB="0" anchor="ctr"/>
                </a:tc>
              </a:tr>
            </a:tbl>
          </a:graphicData>
        </a:graphic>
      </p:graphicFrame>
      <p:sp>
        <p:nvSpPr>
          <p:cNvPr id="3" name="2 Rectángulo">
            <a:hlinkClick r:id="rId2" action="ppaction://hlinksldjump"/>
          </p:cNvPr>
          <p:cNvSpPr>
            <a:spLocks/>
          </p:cNvSpPr>
          <p:nvPr/>
        </p:nvSpPr>
        <p:spPr>
          <a:xfrm>
            <a:off x="7668344" y="836712"/>
            <a:ext cx="828675"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12</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106176357"/>
      </p:ext>
    </p:extLst>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506284522"/>
              </p:ext>
            </p:extLst>
          </p:nvPr>
        </p:nvGraphicFramePr>
        <p:xfrm>
          <a:off x="1043608" y="548680"/>
          <a:ext cx="7272808" cy="5533686"/>
        </p:xfrm>
        <a:graphic>
          <a:graphicData uri="http://schemas.openxmlformats.org/drawingml/2006/table">
            <a:tbl>
              <a:tblPr firstRow="1" firstCol="1" bandRow="1">
                <a:tableStyleId>{E8B1032C-EA38-4F05-BA0D-38AFFFC7BED3}</a:tableStyleId>
              </a:tblPr>
              <a:tblGrid>
                <a:gridCol w="1452033"/>
                <a:gridCol w="3805471"/>
                <a:gridCol w="2015304"/>
              </a:tblGrid>
              <a:tr h="1341517">
                <a:tc gridSpan="3">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MATERIA PRIMA</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25065" marR="25065" marT="0" marB="0" anchor="ctr"/>
                </a:tc>
                <a:tc hMerge="1">
                  <a:txBody>
                    <a:bodyPr/>
                    <a:lstStyle/>
                    <a:p>
                      <a:endParaRPr lang="es-EC"/>
                    </a:p>
                  </a:txBody>
                  <a:tcPr/>
                </a:tc>
                <a:tc hMerge="1">
                  <a:txBody>
                    <a:bodyPr/>
                    <a:lstStyle/>
                    <a:p>
                      <a:endParaRPr lang="es-EC"/>
                    </a:p>
                  </a:txBody>
                  <a:tcPr/>
                </a:tc>
              </a:tr>
              <a:tr h="456346">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25065" marR="25065" marT="0" marB="0" anchor="ctr"/>
                </a:tc>
                <a:tc>
                  <a:txBody>
                    <a:bodyPr/>
                    <a:lstStyle/>
                    <a:p>
                      <a:pPr algn="just">
                        <a:lnSpc>
                          <a:spcPct val="115000"/>
                        </a:lnSpc>
                        <a:spcAft>
                          <a:spcPts val="0"/>
                        </a:spcAft>
                      </a:pPr>
                      <a:r>
                        <a:rPr lang="es-EC" sz="1400">
                          <a:effectLst/>
                        </a:rPr>
                        <a:t>Adquisición de materia prima</a:t>
                      </a:r>
                      <a:endParaRPr lang="es-EC" sz="1400">
                        <a:effectLst/>
                        <a:latin typeface="Times New Roman"/>
                        <a:ea typeface="Times New Roman"/>
                        <a:cs typeface="Times New Roman"/>
                      </a:endParaRPr>
                    </a:p>
                  </a:txBody>
                  <a:tcPr marL="25065" marR="25065"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25065" marR="25065" marT="0" marB="0" anchor="ctr"/>
                </a:tc>
              </a:tr>
              <a:tr h="808173">
                <a:tc>
                  <a:txBody>
                    <a:bodyPr/>
                    <a:lstStyle/>
                    <a:p>
                      <a:pPr>
                        <a:lnSpc>
                          <a:spcPct val="115000"/>
                        </a:lnSpc>
                        <a:spcAft>
                          <a:spcPts val="0"/>
                        </a:spcAft>
                      </a:pPr>
                      <a:r>
                        <a:rPr lang="es-EC" sz="1400">
                          <a:effectLst/>
                        </a:rPr>
                        <a:t>Procedimiento Nº 7</a:t>
                      </a:r>
                      <a:endParaRPr lang="es-EC" sz="1400">
                        <a:effectLst/>
                        <a:latin typeface="Times New Roman"/>
                        <a:ea typeface="Times New Roman"/>
                        <a:cs typeface="Times New Roman"/>
                      </a:endParaRPr>
                    </a:p>
                  </a:txBody>
                  <a:tcPr marL="25065" marR="25065" marT="0" marB="0" anchor="ctr"/>
                </a:tc>
                <a:tc>
                  <a:txBody>
                    <a:bodyPr/>
                    <a:lstStyle/>
                    <a:p>
                      <a:pPr algn="just">
                        <a:lnSpc>
                          <a:spcPct val="115000"/>
                        </a:lnSpc>
                        <a:spcAft>
                          <a:spcPts val="0"/>
                        </a:spcAft>
                      </a:pPr>
                      <a:r>
                        <a:rPr lang="es-EC" sz="1400">
                          <a:effectLst/>
                        </a:rPr>
                        <a:t>Comprobar que la empresa cuente con controles de acceso hacia la bodega de materia prima</a:t>
                      </a:r>
                      <a:endParaRPr lang="es-EC" sz="1400">
                        <a:effectLst/>
                        <a:latin typeface="Times New Roman"/>
                        <a:ea typeface="Times New Roman"/>
                        <a:cs typeface="Times New Roman"/>
                      </a:endParaRPr>
                    </a:p>
                  </a:txBody>
                  <a:tcPr marL="25065" marR="25065"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25065" marR="25065" marT="0" marB="0" anchor="ctr"/>
                </a:tc>
              </a:tr>
              <a:tr h="2248360">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25065" marR="25065" marT="0" marB="0" anchor="ctr"/>
                </a:tc>
                <a:tc>
                  <a:txBody>
                    <a:bodyPr/>
                    <a:lstStyle/>
                    <a:p>
                      <a:pPr algn="just">
                        <a:lnSpc>
                          <a:spcPct val="115000"/>
                        </a:lnSpc>
                        <a:spcAft>
                          <a:spcPts val="0"/>
                        </a:spcAft>
                      </a:pPr>
                      <a:r>
                        <a:rPr lang="es-EC" sz="1400">
                          <a:effectLst/>
                        </a:rPr>
                        <a:t>El control de acceso que se pudo evidenciar se da de la siguiente manera: La bodega cuenta con controles electrónicos y puertas lanfor, estos controles permiten el acceso a las siguientes personas: Ing. Isabel Baldeon jefa del departamento de compras y planificación, Sr. Fernando Parreño comprador industrial, Sr. Gonzalo Vela jefe de bodega y Sr. Carlos Cadena asistente de bodega; por lo que se constató los controles restringidos que existen al interior de la misma.</a:t>
                      </a:r>
                      <a:endParaRPr lang="es-EC" sz="1400">
                        <a:effectLst/>
                        <a:latin typeface="Times New Roman"/>
                        <a:ea typeface="Times New Roman"/>
                        <a:cs typeface="Times New Roman"/>
                      </a:endParaRPr>
                    </a:p>
                  </a:txBody>
                  <a:tcPr marL="25065" marR="25065" marT="0" marB="0" anchor="ctr"/>
                </a:tc>
                <a:tc>
                  <a:txBody>
                    <a:bodyPr/>
                    <a:lstStyle/>
                    <a:p>
                      <a:pPr algn="just">
                        <a:lnSpc>
                          <a:spcPct val="115000"/>
                        </a:lnSpc>
                        <a:spcAft>
                          <a:spcPts val="0"/>
                        </a:spcAft>
                      </a:pPr>
                      <a:r>
                        <a:rPr lang="es-EC" sz="1400" dirty="0">
                          <a:effectLst/>
                        </a:rPr>
                        <a:t>Aplicados los procedimientos y técnicas de auditoría no se encontraron hallazgos.</a:t>
                      </a:r>
                      <a:endParaRPr lang="es-EC" sz="1400" dirty="0">
                        <a:effectLst/>
                        <a:latin typeface="Times New Roman"/>
                        <a:ea typeface="Times New Roman"/>
                        <a:cs typeface="Times New Roman"/>
                      </a:endParaRPr>
                    </a:p>
                  </a:txBody>
                  <a:tcPr marL="25065" marR="25065" marT="0" marB="0" anchor="ctr"/>
                </a:tc>
              </a:tr>
              <a:tr h="474010">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25065" marR="25065" marT="0" marB="0" anchor="ctr"/>
                </a:tc>
                <a:tc>
                  <a:txBody>
                    <a:bodyPr/>
                    <a:lstStyle/>
                    <a:p>
                      <a:pPr>
                        <a:lnSpc>
                          <a:spcPct val="115000"/>
                        </a:lnSpc>
                        <a:spcAft>
                          <a:spcPts val="0"/>
                        </a:spcAft>
                      </a:pPr>
                      <a:r>
                        <a:rPr lang="es-EC" sz="1400" dirty="0">
                          <a:effectLst/>
                        </a:rPr>
                        <a:t>Jéssica Eras</a:t>
                      </a:r>
                      <a:endParaRPr lang="es-EC" sz="1400" dirty="0">
                        <a:effectLst/>
                        <a:latin typeface="Times New Roman"/>
                        <a:ea typeface="Times New Roman"/>
                        <a:cs typeface="Times New Roman"/>
                      </a:endParaRPr>
                    </a:p>
                  </a:txBody>
                  <a:tcPr marL="25065" marR="25065" marT="0" marB="0" anchor="ctr"/>
                </a:tc>
                <a:tc>
                  <a:txBody>
                    <a:bodyPr/>
                    <a:lstStyle/>
                    <a:p>
                      <a:pPr>
                        <a:lnSpc>
                          <a:spcPct val="115000"/>
                        </a:lnSpc>
                        <a:spcAft>
                          <a:spcPts val="0"/>
                        </a:spcAft>
                      </a:pPr>
                      <a:r>
                        <a:rPr lang="es-EC" sz="1400" dirty="0">
                          <a:effectLst/>
                        </a:rPr>
                        <a:t>Fecha: 4 Febrero 2011</a:t>
                      </a:r>
                      <a:endParaRPr lang="es-EC" sz="1400" dirty="0">
                        <a:effectLst/>
                        <a:latin typeface="Times New Roman"/>
                        <a:ea typeface="Times New Roman"/>
                        <a:cs typeface="Times New Roman"/>
                      </a:endParaRPr>
                    </a:p>
                  </a:txBody>
                  <a:tcPr marL="25065" marR="25065" marT="0" marB="0" anchor="ctr"/>
                </a:tc>
              </a:tr>
            </a:tbl>
          </a:graphicData>
        </a:graphic>
      </p:graphicFrame>
      <p:sp>
        <p:nvSpPr>
          <p:cNvPr id="3" name="2 Rectángulo">
            <a:hlinkClick r:id="rId2" action="ppaction://hlinksldjump"/>
          </p:cNvPr>
          <p:cNvSpPr>
            <a:spLocks/>
          </p:cNvSpPr>
          <p:nvPr/>
        </p:nvSpPr>
        <p:spPr>
          <a:xfrm>
            <a:off x="7380312" y="627227"/>
            <a:ext cx="828675"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PTM</a:t>
            </a:r>
            <a:r>
              <a:rPr lang="es-ES" sz="1200" b="1" dirty="0">
                <a:solidFill>
                  <a:srgbClr val="FF0000"/>
                </a:solidFill>
                <a:effectLst/>
                <a:latin typeface="Times New Roman"/>
                <a:ea typeface="Times New Roman"/>
              </a:rPr>
              <a:t>. 13</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1/1</a:t>
            </a:r>
            <a:endParaRPr lang="es-EC" sz="1200" dirty="0">
              <a:effectLst/>
              <a:latin typeface="Times New Roman"/>
              <a:ea typeface="Times New Roman"/>
            </a:endParaRPr>
          </a:p>
        </p:txBody>
      </p:sp>
    </p:spTree>
    <p:extLst>
      <p:ext uri="{BB962C8B-B14F-4D97-AF65-F5344CB8AC3E}">
        <p14:creationId xmlns:p14="http://schemas.microsoft.com/office/powerpoint/2010/main" val="3267860057"/>
      </p:ext>
    </p:extLst>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91861553"/>
              </p:ext>
            </p:extLst>
          </p:nvPr>
        </p:nvGraphicFramePr>
        <p:xfrm>
          <a:off x="323528" y="476672"/>
          <a:ext cx="8352928" cy="5616842"/>
        </p:xfrm>
        <a:graphic>
          <a:graphicData uri="http://schemas.openxmlformats.org/drawingml/2006/table">
            <a:tbl>
              <a:tblPr>
                <a:tableStyleId>{E8B1032C-EA38-4F05-BA0D-38AFFFC7BED3}</a:tableStyleId>
              </a:tblPr>
              <a:tblGrid>
                <a:gridCol w="7056784"/>
                <a:gridCol w="1296144"/>
              </a:tblGrid>
              <a:tr h="496323">
                <a:tc gridSpan="2">
                  <a:txBody>
                    <a:bodyPr/>
                    <a:lstStyle/>
                    <a:p>
                      <a:pPr algn="ctr" fontAlgn="ctr"/>
                      <a:r>
                        <a:rPr lang="es-EC" sz="1400" b="1" u="none" strike="noStrike" dirty="0">
                          <a:effectLst/>
                        </a:rPr>
                        <a:t>FERRERO DEL ECUADOR S.A.</a:t>
                      </a:r>
                      <a:endParaRPr lang="es-EC" sz="1400" b="1" i="0" u="none" strike="noStrike" dirty="0">
                        <a:solidFill>
                          <a:srgbClr val="000000"/>
                        </a:solidFill>
                        <a:effectLst/>
                        <a:latin typeface="Arial"/>
                      </a:endParaRPr>
                    </a:p>
                    <a:p>
                      <a:pPr algn="ctr" fontAlgn="ctr"/>
                      <a:r>
                        <a:rPr lang="es-EC" sz="1400" b="1" u="none" strike="noStrike" dirty="0">
                          <a:effectLst/>
                        </a:rPr>
                        <a:t>HOJA DE HALLAZGOS</a:t>
                      </a:r>
                      <a:endParaRPr lang="es-EC" sz="1400" b="1" i="0" u="none" strike="noStrike" dirty="0">
                        <a:solidFill>
                          <a:srgbClr val="000000"/>
                        </a:solidFill>
                        <a:effectLst/>
                        <a:latin typeface="Arial"/>
                      </a:endParaRPr>
                    </a:p>
                    <a:p>
                      <a:pPr algn="ctr" fontAlgn="ctr"/>
                      <a:r>
                        <a:rPr lang="es-EC" sz="1400" b="1" u="none" strike="noStrike" dirty="0">
                          <a:effectLst/>
                        </a:rPr>
                        <a:t>PROCESO DE ADQUISICIÓN DE MATERIA PRIMA</a:t>
                      </a:r>
                      <a:endParaRPr lang="es-EC" sz="1400" b="1" i="0" u="none" strike="noStrike" dirty="0">
                        <a:solidFill>
                          <a:srgbClr val="000000"/>
                        </a:solidFill>
                        <a:effectLst/>
                        <a:latin typeface="Arial"/>
                      </a:endParaRPr>
                    </a:p>
                    <a:p>
                      <a:pPr algn="ctr" fontAlgn="ctr"/>
                      <a:r>
                        <a:rPr lang="es-EC" sz="1400" b="1" u="none" strike="noStrike" dirty="0">
                          <a:effectLst/>
                        </a:rPr>
                        <a:t>PERIODO SEPTIEMBRE 2009 - AGOSTO 2010</a:t>
                      </a:r>
                      <a:endParaRPr lang="es-EC" sz="1400" b="1" i="0" u="none" strike="noStrike" dirty="0">
                        <a:solidFill>
                          <a:srgbClr val="000000"/>
                        </a:solidFill>
                        <a:effectLst/>
                        <a:latin typeface="Arial"/>
                      </a:endParaRPr>
                    </a:p>
                  </a:txBody>
                  <a:tcPr marL="4963" marR="4963" marT="4963" marB="0" anchor="ctr"/>
                </a:tc>
                <a:tc hMerge="1">
                  <a:txBody>
                    <a:bodyPr/>
                    <a:lstStyle/>
                    <a:p>
                      <a:endParaRPr lang="es-EC"/>
                    </a:p>
                  </a:txBody>
                  <a:tcPr/>
                </a:tc>
              </a:tr>
              <a:tr h="104228">
                <a:tc rowSpan="2">
                  <a:txBody>
                    <a:bodyPr/>
                    <a:lstStyle/>
                    <a:p>
                      <a:pPr algn="ctr" fontAlgn="ctr"/>
                      <a:r>
                        <a:rPr lang="es-EC" sz="1600" u="none" strike="noStrike" dirty="0">
                          <a:effectLst/>
                        </a:rPr>
                        <a:t>PLANIFICACIÓN Y COMPRAS</a:t>
                      </a:r>
                      <a:endParaRPr lang="es-EC" sz="1600" b="1" i="0" u="none" strike="noStrike" dirty="0">
                        <a:solidFill>
                          <a:srgbClr val="000000"/>
                        </a:solidFill>
                        <a:effectLst/>
                        <a:latin typeface="Arial"/>
                      </a:endParaRPr>
                    </a:p>
                  </a:txBody>
                  <a:tcPr marL="4963" marR="4963" marT="4963" marB="0" anchor="ctr"/>
                </a:tc>
                <a:tc>
                  <a:txBody>
                    <a:bodyPr/>
                    <a:lstStyle/>
                    <a:p>
                      <a:pPr algn="ctr" fontAlgn="ctr"/>
                      <a:r>
                        <a:rPr lang="es-EC" sz="1400" u="none" strike="noStrike">
                          <a:effectLst/>
                        </a:rPr>
                        <a:t>REF. P/T</a:t>
                      </a:r>
                      <a:endParaRPr lang="es-EC" sz="1400" b="1" i="0" u="none" strike="noStrike">
                        <a:solidFill>
                          <a:srgbClr val="000000"/>
                        </a:solidFill>
                        <a:effectLst/>
                        <a:latin typeface="Arial"/>
                      </a:endParaRPr>
                    </a:p>
                  </a:txBody>
                  <a:tcPr marL="4963" marR="4963" marT="4963" marB="0" anchor="ctr"/>
                </a:tc>
              </a:tr>
              <a:tr h="104228">
                <a:tc vMerge="1">
                  <a:txBody>
                    <a:bodyPr/>
                    <a:lstStyle/>
                    <a:p>
                      <a:endParaRPr lang="es-EC"/>
                    </a:p>
                  </a:txBody>
                  <a:tcPr/>
                </a:tc>
                <a:tc>
                  <a:txBody>
                    <a:bodyPr/>
                    <a:lstStyle/>
                    <a:p>
                      <a:pPr algn="ctr" fontAlgn="ctr"/>
                      <a:r>
                        <a:rPr lang="es-EC" sz="1400" u="none" strike="noStrike">
                          <a:effectLst/>
                        </a:rPr>
                        <a:t>HHM. 1</a:t>
                      </a:r>
                      <a:endParaRPr lang="es-EC" sz="1400" b="1" i="0" u="none" strike="noStrike">
                        <a:solidFill>
                          <a:srgbClr val="FF0000"/>
                        </a:solidFill>
                        <a:effectLst/>
                        <a:latin typeface="Arial"/>
                      </a:endParaRPr>
                    </a:p>
                  </a:txBody>
                  <a:tcPr marL="4963" marR="4963" marT="4963" marB="0" anchor="ctr"/>
                </a:tc>
              </a:tr>
              <a:tr h="104228">
                <a:tc>
                  <a:txBody>
                    <a:bodyPr/>
                    <a:lstStyle/>
                    <a:p>
                      <a:pPr algn="l" fontAlgn="ctr"/>
                      <a:r>
                        <a:rPr lang="es-EC" sz="1600" b="1" u="none" strike="noStrike" dirty="0">
                          <a:effectLst/>
                        </a:rPr>
                        <a:t>Procedimiento Nº 8</a:t>
                      </a:r>
                      <a:endParaRPr lang="es-EC" sz="1600" b="1" i="0" u="none" strike="noStrike" dirty="0">
                        <a:solidFill>
                          <a:srgbClr val="000000"/>
                        </a:solidFill>
                        <a:effectLst/>
                        <a:latin typeface="Arial"/>
                      </a:endParaRPr>
                    </a:p>
                  </a:txBody>
                  <a:tcPr marL="4963" marR="4963" marT="4963" marB="0" anchor="ctr"/>
                </a:tc>
                <a:tc rowSpan="10">
                  <a:txBody>
                    <a:bodyPr/>
                    <a:lstStyle/>
                    <a:p>
                      <a:pPr algn="ctr" fontAlgn="ctr"/>
                      <a:r>
                        <a:rPr lang="es-EC" sz="1400" u="none" strike="noStrike" dirty="0" err="1">
                          <a:effectLst/>
                          <a:hlinkClick r:id="rId2" action="ppaction://hlinksldjump"/>
                        </a:rPr>
                        <a:t>PTM</a:t>
                      </a:r>
                      <a:r>
                        <a:rPr lang="es-EC" sz="1400" u="none" strike="noStrike" dirty="0">
                          <a:effectLst/>
                          <a:hlinkClick r:id="rId2" action="ppaction://hlinksldjump"/>
                        </a:rPr>
                        <a:t>. 14                          1/1   </a:t>
                      </a:r>
                      <a:endParaRPr lang="es-EC" sz="1400" b="1" i="0" u="none" strike="noStrike" dirty="0">
                        <a:solidFill>
                          <a:srgbClr val="FF0000"/>
                        </a:solidFill>
                        <a:effectLst/>
                        <a:latin typeface="Arial"/>
                      </a:endParaRPr>
                    </a:p>
                  </a:txBody>
                  <a:tcPr marL="4963" marR="4963" marT="4963" marB="0" anchor="ctr"/>
                </a:tc>
              </a:tr>
              <a:tr h="198529">
                <a:tc>
                  <a:txBody>
                    <a:bodyPr/>
                    <a:lstStyle/>
                    <a:p>
                      <a:pPr algn="just" fontAlgn="ctr"/>
                      <a:r>
                        <a:rPr lang="es-EC" sz="1600" u="none" strike="noStrike" dirty="0">
                          <a:effectLst/>
                        </a:rPr>
                        <a:t>Comprobar que existe rotación de funciones entre el personal del mismo departamento.</a:t>
                      </a:r>
                      <a:endParaRPr lang="es-EC" sz="1600" b="0" i="0" u="none" strike="noStrike" dirty="0">
                        <a:solidFill>
                          <a:srgbClr val="000000"/>
                        </a:solidFill>
                        <a:effectLst/>
                        <a:latin typeface="Arial"/>
                      </a:endParaRPr>
                    </a:p>
                  </a:txBody>
                  <a:tcPr marL="4963" marR="4963" marT="4963" marB="0" anchor="ctr"/>
                </a:tc>
                <a:tc vMerge="1">
                  <a:txBody>
                    <a:bodyPr/>
                    <a:lstStyle/>
                    <a:p>
                      <a:endParaRPr lang="es-EC"/>
                    </a:p>
                  </a:txBody>
                  <a:tcPr/>
                </a:tc>
              </a:tr>
              <a:tr h="104228">
                <a:tc>
                  <a:txBody>
                    <a:bodyPr/>
                    <a:lstStyle/>
                    <a:p>
                      <a:pPr algn="l" fontAlgn="ctr"/>
                      <a:r>
                        <a:rPr lang="es-EC" sz="1600" b="1" u="none" strike="noStrike" dirty="0">
                          <a:effectLst/>
                        </a:rPr>
                        <a:t>Condición:</a:t>
                      </a:r>
                      <a:endParaRPr lang="es-EC" sz="1600" b="1" i="0" u="none" strike="noStrike" dirty="0">
                        <a:solidFill>
                          <a:srgbClr val="000000"/>
                        </a:solidFill>
                        <a:effectLst/>
                        <a:latin typeface="Arial"/>
                      </a:endParaRPr>
                    </a:p>
                  </a:txBody>
                  <a:tcPr marL="4963" marR="4963" marT="4963" marB="0" anchor="ctr"/>
                </a:tc>
                <a:tc vMerge="1">
                  <a:txBody>
                    <a:bodyPr/>
                    <a:lstStyle/>
                    <a:p>
                      <a:endParaRPr lang="es-EC"/>
                    </a:p>
                  </a:txBody>
                  <a:tcPr/>
                </a:tc>
              </a:tr>
              <a:tr h="575733">
                <a:tc>
                  <a:txBody>
                    <a:bodyPr/>
                    <a:lstStyle/>
                    <a:p>
                      <a:pPr algn="just" fontAlgn="ctr"/>
                      <a:r>
                        <a:rPr lang="es-EC" sz="1600" u="none" strike="noStrike" dirty="0">
                          <a:effectLst/>
                        </a:rPr>
                        <a:t>En el departamento de planificación y compras existen 4 personas que tienen los puestos de compradores industriales y planificadores, mismos que en el orden jerárquico se encuentran en el mismo nivel, pero no existe rotación entre los mismos.</a:t>
                      </a:r>
                      <a:endParaRPr lang="es-EC" sz="1600" b="0" i="0" u="none" strike="noStrike" dirty="0">
                        <a:solidFill>
                          <a:srgbClr val="000000"/>
                        </a:solidFill>
                        <a:effectLst/>
                        <a:latin typeface="Arial"/>
                      </a:endParaRPr>
                    </a:p>
                  </a:txBody>
                  <a:tcPr marL="4963" marR="4963" marT="4963" marB="0" anchor="ctr"/>
                </a:tc>
                <a:tc vMerge="1">
                  <a:txBody>
                    <a:bodyPr/>
                    <a:lstStyle/>
                    <a:p>
                      <a:endParaRPr lang="es-EC"/>
                    </a:p>
                  </a:txBody>
                  <a:tcPr/>
                </a:tc>
              </a:tr>
              <a:tr h="104228">
                <a:tc>
                  <a:txBody>
                    <a:bodyPr/>
                    <a:lstStyle/>
                    <a:p>
                      <a:pPr algn="l" fontAlgn="ctr"/>
                      <a:r>
                        <a:rPr lang="es-EC" sz="1600" b="1" u="none" strike="noStrike" dirty="0">
                          <a:effectLst/>
                        </a:rPr>
                        <a:t>Criterio</a:t>
                      </a:r>
                      <a:r>
                        <a:rPr lang="es-EC" sz="1600" u="none" strike="noStrike" dirty="0">
                          <a:effectLst/>
                        </a:rPr>
                        <a:t>:</a:t>
                      </a:r>
                      <a:endParaRPr lang="es-EC" sz="1600" b="1" i="0" u="none" strike="noStrike" dirty="0">
                        <a:solidFill>
                          <a:srgbClr val="000000"/>
                        </a:solidFill>
                        <a:effectLst/>
                        <a:latin typeface="Arial"/>
                      </a:endParaRPr>
                    </a:p>
                  </a:txBody>
                  <a:tcPr marL="4963" marR="4963" marT="4963" marB="0" anchor="ctr"/>
                </a:tc>
                <a:tc vMerge="1">
                  <a:txBody>
                    <a:bodyPr/>
                    <a:lstStyle/>
                    <a:p>
                      <a:endParaRPr lang="es-EC"/>
                    </a:p>
                  </a:txBody>
                  <a:tcPr/>
                </a:tc>
              </a:tr>
              <a:tr h="297793">
                <a:tc>
                  <a:txBody>
                    <a:bodyPr/>
                    <a:lstStyle/>
                    <a:p>
                      <a:pPr algn="just" fontAlgn="ctr"/>
                      <a:r>
                        <a:rPr lang="es-EC" sz="1600" u="none" strike="noStrike" dirty="0">
                          <a:effectLst/>
                        </a:rPr>
                        <a:t>Las normas fundamentales de control interno señalan que debe haber rotación de personal, para disminuir el nivel de riesgo al interior de cada área.</a:t>
                      </a:r>
                      <a:endParaRPr lang="es-EC" sz="1600" b="0" i="0" u="none" strike="noStrike" dirty="0">
                        <a:solidFill>
                          <a:srgbClr val="000000"/>
                        </a:solidFill>
                        <a:effectLst/>
                        <a:latin typeface="Arial"/>
                      </a:endParaRPr>
                    </a:p>
                  </a:txBody>
                  <a:tcPr marL="4963" marR="4963" marT="4963" marB="0" anchor="ctr"/>
                </a:tc>
                <a:tc vMerge="1">
                  <a:txBody>
                    <a:bodyPr/>
                    <a:lstStyle/>
                    <a:p>
                      <a:endParaRPr lang="es-EC"/>
                    </a:p>
                  </a:txBody>
                  <a:tcPr/>
                </a:tc>
              </a:tr>
              <a:tr h="104228">
                <a:tc>
                  <a:txBody>
                    <a:bodyPr/>
                    <a:lstStyle/>
                    <a:p>
                      <a:pPr algn="l" fontAlgn="ctr"/>
                      <a:r>
                        <a:rPr lang="es-EC" sz="1600" u="none" strike="noStrike" dirty="0">
                          <a:effectLst/>
                        </a:rPr>
                        <a:t>Causa:</a:t>
                      </a:r>
                      <a:endParaRPr lang="es-EC" sz="1600" b="1" i="0" u="none" strike="noStrike" dirty="0">
                        <a:solidFill>
                          <a:srgbClr val="000000"/>
                        </a:solidFill>
                        <a:effectLst/>
                        <a:latin typeface="Arial"/>
                      </a:endParaRPr>
                    </a:p>
                  </a:txBody>
                  <a:tcPr marL="4963" marR="4963" marT="4963" marB="0" anchor="ctr"/>
                </a:tc>
                <a:tc vMerge="1">
                  <a:txBody>
                    <a:bodyPr/>
                    <a:lstStyle/>
                    <a:p>
                      <a:endParaRPr lang="es-EC"/>
                    </a:p>
                  </a:txBody>
                  <a:tcPr/>
                </a:tc>
              </a:tr>
              <a:tr h="104228">
                <a:tc>
                  <a:txBody>
                    <a:bodyPr/>
                    <a:lstStyle/>
                    <a:p>
                      <a:pPr algn="just" fontAlgn="ctr"/>
                      <a:r>
                        <a:rPr lang="es-EC" sz="1600" u="none" strike="noStrike" dirty="0">
                          <a:effectLst/>
                        </a:rPr>
                        <a:t>No se da rotación entre el personal del departamento.</a:t>
                      </a:r>
                      <a:endParaRPr lang="es-EC" sz="1600" b="0" i="0" u="none" strike="noStrike" dirty="0">
                        <a:solidFill>
                          <a:srgbClr val="000000"/>
                        </a:solidFill>
                        <a:effectLst/>
                        <a:latin typeface="Arial"/>
                      </a:endParaRPr>
                    </a:p>
                  </a:txBody>
                  <a:tcPr marL="4963" marR="4963" marT="4963" marB="0" anchor="ctr"/>
                </a:tc>
                <a:tc vMerge="1">
                  <a:txBody>
                    <a:bodyPr/>
                    <a:lstStyle/>
                    <a:p>
                      <a:endParaRPr lang="es-EC"/>
                    </a:p>
                  </a:txBody>
                  <a:tcPr/>
                </a:tc>
              </a:tr>
              <a:tr h="104228">
                <a:tc>
                  <a:txBody>
                    <a:bodyPr/>
                    <a:lstStyle/>
                    <a:p>
                      <a:pPr algn="l" fontAlgn="ctr"/>
                      <a:r>
                        <a:rPr lang="es-EC" sz="1600" b="1" u="none" strike="noStrike" dirty="0">
                          <a:effectLst/>
                        </a:rPr>
                        <a:t>Efecto:</a:t>
                      </a:r>
                      <a:endParaRPr lang="es-EC" sz="1600" b="1" i="0" u="none" strike="noStrike" dirty="0">
                        <a:solidFill>
                          <a:srgbClr val="000000"/>
                        </a:solidFill>
                        <a:effectLst/>
                        <a:latin typeface="Arial"/>
                      </a:endParaRPr>
                    </a:p>
                  </a:txBody>
                  <a:tcPr marL="4963" marR="4963" marT="4963" marB="0" anchor="ctr"/>
                </a:tc>
                <a:tc vMerge="1">
                  <a:txBody>
                    <a:bodyPr/>
                    <a:lstStyle/>
                    <a:p>
                      <a:endParaRPr lang="es-EC"/>
                    </a:p>
                  </a:txBody>
                  <a:tcPr/>
                </a:tc>
              </a:tr>
              <a:tr h="397057">
                <a:tc>
                  <a:txBody>
                    <a:bodyPr/>
                    <a:lstStyle/>
                    <a:p>
                      <a:pPr algn="just" fontAlgn="ctr"/>
                      <a:r>
                        <a:rPr lang="es-EC" sz="1600" u="none" strike="noStrike" dirty="0">
                          <a:effectLst/>
                        </a:rPr>
                        <a:t>Cada persona solo conoce las funciones de su puesto, por lo que al existir ausencia de alguno nadie puede sustituir esas funciones, por otro lado los empleados no pueden desarrollar un plan de carrera profesional.</a:t>
                      </a:r>
                      <a:endParaRPr lang="es-EC" sz="1600" b="0" i="0" u="none" strike="noStrike" dirty="0">
                        <a:solidFill>
                          <a:srgbClr val="000000"/>
                        </a:solidFill>
                        <a:effectLst/>
                        <a:latin typeface="Arial"/>
                      </a:endParaRPr>
                    </a:p>
                  </a:txBody>
                  <a:tcPr marL="4963" marR="4963" marT="4963" marB="0" anchor="ctr"/>
                </a:tc>
                <a:tc vMerge="1">
                  <a:txBody>
                    <a:bodyPr/>
                    <a:lstStyle/>
                    <a:p>
                      <a:endParaRPr lang="es-EC"/>
                    </a:p>
                  </a:txBody>
                  <a:tcPr/>
                </a:tc>
              </a:tr>
              <a:tr h="104228">
                <a:tc>
                  <a:txBody>
                    <a:bodyPr/>
                    <a:lstStyle/>
                    <a:p>
                      <a:pPr algn="l" fontAlgn="ctr"/>
                      <a:r>
                        <a:rPr lang="es-EC" sz="1400" u="none" strike="noStrike" dirty="0">
                          <a:effectLst/>
                        </a:rPr>
                        <a:t>Elaborado por: Jessica Eras</a:t>
                      </a:r>
                      <a:endParaRPr lang="es-EC" sz="1400" b="0" i="0" u="none" strike="noStrike" dirty="0">
                        <a:solidFill>
                          <a:srgbClr val="000000"/>
                        </a:solidFill>
                        <a:effectLst/>
                        <a:latin typeface="Arial"/>
                      </a:endParaRPr>
                    </a:p>
                  </a:txBody>
                  <a:tcPr marL="4963" marR="4963" marT="4963" marB="0" anchor="ctr"/>
                </a:tc>
                <a:tc>
                  <a:txBody>
                    <a:bodyPr/>
                    <a:lstStyle/>
                    <a:p>
                      <a:pPr algn="l" fontAlgn="ctr"/>
                      <a:r>
                        <a:rPr lang="es-EC" sz="1200" u="none" strike="noStrike" dirty="0">
                          <a:effectLst/>
                        </a:rPr>
                        <a:t>Fecha: 4 Febrero 2011</a:t>
                      </a:r>
                      <a:endParaRPr lang="es-EC" sz="1200" b="0" i="0" u="none" strike="noStrike" dirty="0">
                        <a:solidFill>
                          <a:srgbClr val="000000"/>
                        </a:solidFill>
                        <a:effectLst/>
                        <a:latin typeface="Arial"/>
                      </a:endParaRPr>
                    </a:p>
                  </a:txBody>
                  <a:tcPr marL="4963" marR="4963" marT="4963" marB="0" anchor="ctr"/>
                </a:tc>
              </a:tr>
            </a:tbl>
          </a:graphicData>
        </a:graphic>
      </p:graphicFrame>
    </p:spTree>
    <p:extLst>
      <p:ext uri="{BB962C8B-B14F-4D97-AF65-F5344CB8AC3E}">
        <p14:creationId xmlns:p14="http://schemas.microsoft.com/office/powerpoint/2010/main" val="434147139"/>
      </p:ext>
    </p:extLst>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99"/>
          <p:cNvSpPr txBox="1">
            <a:spLocks noChangeArrowheads="1"/>
          </p:cNvSpPr>
          <p:nvPr/>
        </p:nvSpPr>
        <p:spPr bwMode="auto">
          <a:xfrm>
            <a:off x="251520" y="764705"/>
            <a:ext cx="8640960" cy="53285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50" b="1" dirty="0" smtClean="0">
                <a:solidFill>
                  <a:srgbClr val="000000"/>
                </a:solidFill>
                <a:effectLst/>
                <a:latin typeface="Arial"/>
                <a:ea typeface="Calibri"/>
              </a:rPr>
              <a:t>FERRERO </a:t>
            </a:r>
            <a:r>
              <a:rPr lang="es-EC" sz="1150" b="1" dirty="0">
                <a:solidFill>
                  <a:srgbClr val="000000"/>
                </a:solidFill>
                <a:effectLst/>
                <a:latin typeface="Arial"/>
                <a:ea typeface="Calibri"/>
              </a:rPr>
              <a:t>DEL ECUADOR S.A.</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VISITA A LAS INSTALACIONES - DEPARTAMENTO SERVICIOS GENERALES</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Al realizar la visita a las instalaciones del departamento de Servicios Generales se nos informó que se encargan de coordinar el cumplimiento de los requerimientos del personal administrativo, cada departamento realiza su planificación anual de gastos ya sean bienes o servicios, y después se pide al departamento de servicios generales realizar el proceso de selección y órdenes de compra para adquirir algún material o servicio.</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La jefa del departamento es la Ing. María Isabel Jaramillo, quien es la encargada de coordinar estos procedimientos para que todos los requerimientos y necesidades del personal sean cubiertos en lo posible.</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La planificación de cada gasto o requerimiento se lo realiza al interior de cada departamento solicitante, servicios generales se encarga de realizar el trámite, buscar el proveedor, realizar cotizaciones y verificar la mercadería, pero los encargados de autorizar cada orden de compra son los jefes de cada departamento.</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En el departamento trabajan 3 personas incluida la jefa del mismo, ellas se encargan de todo el funcionamiento al interior de este</a:t>
            </a:r>
            <a:r>
              <a:rPr lang="es-EC" sz="1200" dirty="0" smtClean="0">
                <a:solidFill>
                  <a:srgbClr val="000000"/>
                </a:solidFill>
                <a:effectLst/>
                <a:latin typeface="Arial"/>
                <a:ea typeface="Calibri"/>
              </a:rPr>
              <a:t>.</a:t>
            </a:r>
            <a:endParaRPr lang="es-EC" sz="1200" dirty="0">
              <a:effectLst/>
              <a:latin typeface="Times New Roman"/>
              <a:ea typeface="Times New Roman"/>
            </a:endParaRPr>
          </a:p>
        </p:txBody>
      </p:sp>
      <p:sp>
        <p:nvSpPr>
          <p:cNvPr id="3" name="2 Rectángulo">
            <a:hlinkClick r:id="rId2" action="ppaction://hlinksldjump"/>
          </p:cNvPr>
          <p:cNvSpPr>
            <a:spLocks/>
          </p:cNvSpPr>
          <p:nvPr/>
        </p:nvSpPr>
        <p:spPr>
          <a:xfrm>
            <a:off x="7956376" y="908720"/>
            <a:ext cx="722630" cy="488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PTB. 1</a:t>
            </a:r>
            <a:endParaRPr lang="es-EC" sz="1200">
              <a:effectLst/>
              <a:latin typeface="Times New Roman"/>
              <a:ea typeface="Times New Roman"/>
            </a:endParaRPr>
          </a:p>
          <a:p>
            <a:pPr algn="ctr">
              <a:spcAft>
                <a:spcPts val="0"/>
              </a:spcAft>
            </a:pPr>
            <a:r>
              <a:rPr lang="es-ES" sz="1200" b="1">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2286448568"/>
      </p:ext>
    </p:extLst>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97"/>
          <p:cNvSpPr txBox="1">
            <a:spLocks noChangeArrowheads="1"/>
          </p:cNvSpPr>
          <p:nvPr/>
        </p:nvSpPr>
        <p:spPr bwMode="auto">
          <a:xfrm>
            <a:off x="448305" y="404664"/>
            <a:ext cx="8208912" cy="56269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00" b="1" dirty="0">
                <a:solidFill>
                  <a:srgbClr val="000000"/>
                </a:solidFill>
                <a:effectLst/>
                <a:latin typeface="Arial"/>
                <a:ea typeface="Calibri"/>
              </a:rPr>
              <a:t> </a:t>
            </a:r>
            <a:r>
              <a:rPr lang="es-EC" sz="1100" b="1" dirty="0" smtClean="0">
                <a:solidFill>
                  <a:srgbClr val="000000"/>
                </a:solidFill>
                <a:effectLst/>
                <a:latin typeface="Arial"/>
                <a:ea typeface="Calibri"/>
              </a:rPr>
              <a:t>FERRERO </a:t>
            </a:r>
            <a:r>
              <a:rPr lang="es-EC" sz="1100" b="1" dirty="0">
                <a:solidFill>
                  <a:srgbClr val="000000"/>
                </a:solidFill>
                <a:effectLst/>
                <a:latin typeface="Arial"/>
                <a:ea typeface="Calibri"/>
              </a:rPr>
              <a:t>DEL ECUADOR S.A.</a:t>
            </a:r>
            <a:endParaRPr lang="es-EC" sz="1100" dirty="0">
              <a:effectLst/>
              <a:latin typeface="Times New Roman"/>
              <a:ea typeface="Times New Roman"/>
            </a:endParaRPr>
          </a:p>
          <a:p>
            <a:pPr algn="ctr">
              <a:lnSpc>
                <a:spcPct val="150000"/>
              </a:lnSpc>
              <a:spcAft>
                <a:spcPts val="0"/>
              </a:spcAft>
            </a:pPr>
            <a:r>
              <a:rPr lang="es-ES" sz="1100" b="1" dirty="0">
                <a:effectLst/>
                <a:latin typeface="Arial"/>
                <a:ea typeface="Times New Roman"/>
              </a:rPr>
              <a:t>ENTREVISTA A LA JEFA DEL DEPARTAMENTO DE SERVICIOS GENERALES</a:t>
            </a:r>
            <a:endParaRPr lang="es-EC" sz="1100" dirty="0">
              <a:effectLst/>
              <a:latin typeface="Times New Roman"/>
              <a:ea typeface="Times New Roman"/>
            </a:endParaRPr>
          </a:p>
          <a:p>
            <a:pPr algn="ctr">
              <a:lnSpc>
                <a:spcPct val="150000"/>
              </a:lnSpc>
              <a:spcAft>
                <a:spcPts val="0"/>
              </a:spcAft>
            </a:pPr>
            <a:r>
              <a:rPr lang="es-EC" sz="1100" b="1" dirty="0">
                <a:solidFill>
                  <a:srgbClr val="000000"/>
                </a:solidFill>
                <a:effectLst/>
                <a:latin typeface="Arial"/>
                <a:ea typeface="Calibri"/>
              </a:rPr>
              <a:t>PERIODO SEPTIEMBRE 2009 - AGOSTO 2010</a:t>
            </a:r>
            <a:endParaRPr lang="es-EC" sz="1100" dirty="0">
              <a:effectLst/>
              <a:latin typeface="Times New Roman"/>
              <a:ea typeface="Times New Roman"/>
            </a:endParaRPr>
          </a:p>
          <a:p>
            <a:pPr algn="just">
              <a:lnSpc>
                <a:spcPct val="150000"/>
              </a:lnSpc>
              <a:spcAft>
                <a:spcPts val="0"/>
              </a:spcAft>
            </a:pPr>
            <a:r>
              <a:rPr lang="es-EC" sz="1100" b="1" dirty="0">
                <a:solidFill>
                  <a:srgbClr val="000000"/>
                </a:solidFill>
                <a:effectLst/>
                <a:latin typeface="Arial"/>
                <a:ea typeface="Calibri"/>
              </a:rPr>
              <a:t> </a:t>
            </a:r>
            <a:endParaRPr lang="es-EC" sz="1100" dirty="0">
              <a:effectLst/>
              <a:latin typeface="Times New Roman"/>
              <a:ea typeface="Times New Roman"/>
            </a:endParaRPr>
          </a:p>
          <a:p>
            <a:pPr algn="just">
              <a:lnSpc>
                <a:spcPct val="150000"/>
              </a:lnSpc>
              <a:spcAft>
                <a:spcPts val="0"/>
              </a:spcAft>
            </a:pPr>
            <a:r>
              <a:rPr lang="es-EC" sz="1050" b="1" dirty="0">
                <a:solidFill>
                  <a:srgbClr val="000000"/>
                </a:solidFill>
                <a:effectLst/>
                <a:latin typeface="Arial"/>
                <a:ea typeface="Calibri"/>
              </a:rPr>
              <a:t>Nombre de la Entrevistada: </a:t>
            </a:r>
            <a:r>
              <a:rPr lang="es-EC" sz="1100" dirty="0">
                <a:solidFill>
                  <a:srgbClr val="000000"/>
                </a:solidFill>
                <a:effectLst/>
                <a:latin typeface="Arial"/>
                <a:ea typeface="Calibri"/>
              </a:rPr>
              <a:t>Ing. María Isabel Jaramillo</a:t>
            </a:r>
            <a:endParaRPr lang="es-EC" sz="1100" dirty="0">
              <a:effectLst/>
              <a:latin typeface="Times New Roman"/>
              <a:ea typeface="Times New Roman"/>
            </a:endParaRPr>
          </a:p>
          <a:p>
            <a:pPr algn="just">
              <a:lnSpc>
                <a:spcPct val="150000"/>
              </a:lnSpc>
              <a:spcAft>
                <a:spcPts val="0"/>
              </a:spcAft>
            </a:pPr>
            <a:r>
              <a:rPr lang="es-EC" sz="1050" b="1" dirty="0">
                <a:solidFill>
                  <a:srgbClr val="000000"/>
                </a:solidFill>
                <a:effectLst/>
                <a:latin typeface="Arial"/>
                <a:ea typeface="Calibri"/>
              </a:rPr>
              <a:t>Cargo:</a:t>
            </a:r>
            <a:r>
              <a:rPr lang="es-EC" sz="1100" dirty="0">
                <a:solidFill>
                  <a:srgbClr val="000000"/>
                </a:solidFill>
                <a:effectLst/>
                <a:latin typeface="Arial"/>
                <a:ea typeface="Calibri"/>
              </a:rPr>
              <a:t> Jefa del departamento de Servicios Generales.</a:t>
            </a:r>
            <a:endParaRPr lang="es-EC" sz="1100" dirty="0">
              <a:effectLst/>
              <a:latin typeface="Times New Roman"/>
              <a:ea typeface="Times New Roman"/>
            </a:endParaRPr>
          </a:p>
          <a:p>
            <a:pPr algn="just">
              <a:lnSpc>
                <a:spcPct val="150000"/>
              </a:lnSpc>
              <a:spcAft>
                <a:spcPts val="0"/>
              </a:spcAft>
            </a:pPr>
            <a:r>
              <a:rPr lang="es-EC" sz="1050" b="1" dirty="0">
                <a:solidFill>
                  <a:srgbClr val="000000"/>
                </a:solidFill>
                <a:effectLst/>
                <a:latin typeface="Arial"/>
                <a:ea typeface="Calibri"/>
              </a:rPr>
              <a:t>Objetivo de la entrevista: </a:t>
            </a:r>
            <a:r>
              <a:rPr lang="es-EC" sz="1100" dirty="0">
                <a:solidFill>
                  <a:srgbClr val="000000"/>
                </a:solidFill>
                <a:effectLst/>
                <a:latin typeface="Arial"/>
                <a:ea typeface="Calibri"/>
              </a:rPr>
              <a:t>Hacer conocer el inicio de la auditoría de gestión al departamento de servicios generales de conformidad con el plan anual de auditoría, que evaluará la eficiencia, efectividad, economía, ética y ecología del macro proceso de compras.</a:t>
            </a:r>
            <a:endParaRPr lang="es-EC" sz="1100" dirty="0">
              <a:effectLst/>
              <a:latin typeface="Times New Roman"/>
              <a:ea typeface="Times New Roman"/>
            </a:endParaRPr>
          </a:p>
          <a:p>
            <a:pPr algn="just">
              <a:spcAft>
                <a:spcPts val="0"/>
              </a:spcAft>
            </a:pPr>
            <a:r>
              <a:rPr lang="es-EC" sz="1100" dirty="0">
                <a:solidFill>
                  <a:srgbClr val="000000"/>
                </a:solidFill>
                <a:effectLst/>
                <a:latin typeface="Arial"/>
                <a:ea typeface="Calibri"/>
              </a:rPr>
              <a:t> </a:t>
            </a:r>
            <a:endParaRPr lang="es-EC" sz="1100" dirty="0">
              <a:effectLst/>
              <a:latin typeface="Times New Roman"/>
              <a:ea typeface="Times New Roman"/>
            </a:endParaRPr>
          </a:p>
          <a:p>
            <a:pPr algn="just">
              <a:lnSpc>
                <a:spcPct val="150000"/>
              </a:lnSpc>
              <a:spcAft>
                <a:spcPts val="0"/>
              </a:spcAft>
            </a:pPr>
            <a:r>
              <a:rPr lang="es-EC" sz="1100" dirty="0">
                <a:solidFill>
                  <a:srgbClr val="000000"/>
                </a:solidFill>
                <a:effectLst/>
                <a:latin typeface="Arial"/>
                <a:ea typeface="Calibri"/>
              </a:rPr>
              <a:t>Se procedió a realizar la entrevista a la jefa del departamento de servicios generales Ing. María Isabel Jaramillo y  se le realizaron las siguientes preguntas:</a:t>
            </a:r>
            <a:endParaRPr lang="es-EC" sz="1100" dirty="0">
              <a:effectLst/>
              <a:latin typeface="Times New Roman"/>
              <a:ea typeface="Times New Roman"/>
            </a:endParaRPr>
          </a:p>
          <a:p>
            <a:pPr algn="just">
              <a:lnSpc>
                <a:spcPct val="150000"/>
              </a:lnSpc>
              <a:spcAft>
                <a:spcPts val="0"/>
              </a:spcAft>
            </a:pPr>
            <a:r>
              <a:rPr lang="es-EC" sz="1100" dirty="0">
                <a:solidFill>
                  <a:srgbClr val="000000"/>
                </a:solidFill>
                <a:effectLst/>
                <a:latin typeface="Arial"/>
                <a:ea typeface="Calibri"/>
              </a:rPr>
              <a:t> </a:t>
            </a:r>
            <a:endParaRPr lang="es-EC" sz="1100" dirty="0">
              <a:effectLst/>
              <a:latin typeface="Times New Roman"/>
              <a:ea typeface="Times New Roman"/>
            </a:endParaRPr>
          </a:p>
          <a:p>
            <a:pPr marL="342900" lvl="0" indent="-342900" algn="just">
              <a:lnSpc>
                <a:spcPct val="150000"/>
              </a:lnSpc>
              <a:spcAft>
                <a:spcPts val="0"/>
              </a:spcAft>
              <a:buFont typeface="+mj-lt"/>
              <a:buAutoNum type="arabicPeriod"/>
            </a:pPr>
            <a:r>
              <a:rPr lang="es-EC" sz="1100" b="1" dirty="0">
                <a:solidFill>
                  <a:srgbClr val="000000"/>
                </a:solidFill>
                <a:effectLst/>
                <a:latin typeface="Arial"/>
                <a:ea typeface="Calibri"/>
              </a:rPr>
              <a:t>¿Cuáles son las funciones que realiza usted?</a:t>
            </a:r>
            <a:endParaRPr lang="es-EC" sz="1100" dirty="0">
              <a:effectLst/>
              <a:latin typeface="Times New Roman"/>
              <a:ea typeface="Times New Roman"/>
            </a:endParaRPr>
          </a:p>
          <a:p>
            <a:pPr algn="just">
              <a:lnSpc>
                <a:spcPct val="150000"/>
              </a:lnSpc>
              <a:spcAft>
                <a:spcPts val="0"/>
              </a:spcAft>
            </a:pPr>
            <a:r>
              <a:rPr lang="es-EC" sz="1100" dirty="0">
                <a:solidFill>
                  <a:srgbClr val="000000"/>
                </a:solidFill>
                <a:effectLst/>
                <a:latin typeface="Arial"/>
                <a:ea typeface="Calibri"/>
              </a:rPr>
              <a:t>Verificación de las necesidades del personal para coordinar y suplir las mismas, tanto en implementos de ayuda al trabajo así como servicios por ejemplo capacitación, asesorías, etc.</a:t>
            </a:r>
            <a:endParaRPr lang="es-EC" sz="1100" dirty="0">
              <a:effectLst/>
              <a:latin typeface="Times New Roman"/>
              <a:ea typeface="Times New Roman"/>
            </a:endParaRPr>
          </a:p>
          <a:p>
            <a:pPr marL="342900" lvl="0" indent="-342900" algn="just">
              <a:lnSpc>
                <a:spcPct val="150000"/>
              </a:lnSpc>
              <a:spcAft>
                <a:spcPts val="0"/>
              </a:spcAft>
              <a:buFont typeface="+mj-lt"/>
              <a:buAutoNum type="arabicPeriod"/>
            </a:pPr>
            <a:r>
              <a:rPr lang="es-EC" sz="1100" b="1" dirty="0">
                <a:solidFill>
                  <a:srgbClr val="000000"/>
                </a:solidFill>
                <a:effectLst/>
                <a:latin typeface="Arial"/>
                <a:ea typeface="Calibri"/>
              </a:rPr>
              <a:t>¿Cuál es el enfoque del departamento?</a:t>
            </a:r>
            <a:endParaRPr lang="es-EC" sz="1100" dirty="0">
              <a:effectLst/>
              <a:latin typeface="Times New Roman"/>
              <a:ea typeface="Times New Roman"/>
            </a:endParaRPr>
          </a:p>
          <a:p>
            <a:pPr algn="just">
              <a:lnSpc>
                <a:spcPct val="150000"/>
              </a:lnSpc>
              <a:spcAft>
                <a:spcPts val="0"/>
              </a:spcAft>
            </a:pPr>
            <a:r>
              <a:rPr lang="es-EC" sz="1100" dirty="0">
                <a:solidFill>
                  <a:srgbClr val="000000"/>
                </a:solidFill>
                <a:effectLst/>
                <a:latin typeface="Arial"/>
                <a:ea typeface="Calibri"/>
              </a:rPr>
              <a:t>El enfoque del departamento es básicamente la tramitación y la dotación de servicios y bienes que necesitan tanto el personal de la planta como el de administración, para las personas de producción se realiza la tramitación de los insumos para su trabajo como mascarillas, guantes, etc.; y para el personal administrativo se atiende los requerimientos que cada departamento necesita.</a:t>
            </a:r>
            <a:endParaRPr lang="es-EC" sz="1100" dirty="0">
              <a:effectLst/>
              <a:latin typeface="Times New Roman"/>
              <a:ea typeface="Times New Roman"/>
            </a:endParaRPr>
          </a:p>
          <a:p>
            <a:pPr marL="342900" lvl="0" indent="-342900" algn="just">
              <a:lnSpc>
                <a:spcPct val="150000"/>
              </a:lnSpc>
              <a:spcAft>
                <a:spcPts val="0"/>
              </a:spcAft>
              <a:buFont typeface="+mj-lt"/>
              <a:buAutoNum type="arabicPeriod"/>
            </a:pPr>
            <a:r>
              <a:rPr lang="es-EC" sz="1100" b="1" dirty="0">
                <a:solidFill>
                  <a:srgbClr val="000000"/>
                </a:solidFill>
                <a:effectLst/>
                <a:latin typeface="Arial"/>
                <a:ea typeface="Calibri"/>
              </a:rPr>
              <a:t>¿Qué tiempo trabaja en la empresa?</a:t>
            </a:r>
            <a:endParaRPr lang="es-EC" sz="1100" dirty="0">
              <a:effectLst/>
              <a:latin typeface="Times New Roman"/>
              <a:ea typeface="Times New Roman"/>
            </a:endParaRPr>
          </a:p>
          <a:p>
            <a:pPr algn="just">
              <a:lnSpc>
                <a:spcPct val="150000"/>
              </a:lnSpc>
              <a:spcAft>
                <a:spcPts val="0"/>
              </a:spcAft>
            </a:pPr>
            <a:r>
              <a:rPr lang="es-EC" sz="1100" dirty="0">
                <a:solidFill>
                  <a:srgbClr val="000000"/>
                </a:solidFill>
                <a:effectLst/>
                <a:latin typeface="Arial"/>
                <a:ea typeface="Calibri"/>
              </a:rPr>
              <a:t>5 años.</a:t>
            </a:r>
            <a:endParaRPr lang="es-EC" sz="1100" dirty="0">
              <a:effectLst/>
              <a:latin typeface="Times New Roman"/>
              <a:ea typeface="Times New Roman"/>
            </a:endParaRPr>
          </a:p>
          <a:p>
            <a:pPr algn="just">
              <a:lnSpc>
                <a:spcPct val="150000"/>
              </a:lnSpc>
              <a:spcAft>
                <a:spcPts val="0"/>
              </a:spcAft>
            </a:pPr>
            <a:r>
              <a:rPr lang="es-EC" sz="1100" dirty="0">
                <a:solidFill>
                  <a:srgbClr val="000000"/>
                </a:solidFill>
                <a:effectLst/>
                <a:latin typeface="Arial"/>
                <a:ea typeface="Calibri"/>
              </a:rPr>
              <a:t> </a:t>
            </a:r>
            <a:endParaRPr lang="es-EC" sz="1100" dirty="0">
              <a:effectLst/>
              <a:latin typeface="Times New Roman"/>
              <a:ea typeface="Times New Roman"/>
            </a:endParaRPr>
          </a:p>
        </p:txBody>
      </p:sp>
      <p:sp>
        <p:nvSpPr>
          <p:cNvPr id="3" name="2 Rectángulo">
            <a:hlinkClick r:id="rId2" action="ppaction://hlinksldjump"/>
          </p:cNvPr>
          <p:cNvSpPr>
            <a:spLocks/>
          </p:cNvSpPr>
          <p:nvPr/>
        </p:nvSpPr>
        <p:spPr>
          <a:xfrm>
            <a:off x="7668344" y="554174"/>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PTB. 2</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1/2</a:t>
            </a:r>
            <a:endParaRPr lang="es-EC" sz="1200">
              <a:effectLst/>
              <a:latin typeface="Times New Roman"/>
              <a:ea typeface="Times New Roman"/>
            </a:endParaRPr>
          </a:p>
        </p:txBody>
      </p:sp>
    </p:spTree>
    <p:extLst>
      <p:ext uri="{BB962C8B-B14F-4D97-AF65-F5344CB8AC3E}">
        <p14:creationId xmlns:p14="http://schemas.microsoft.com/office/powerpoint/2010/main" val="2723839859"/>
      </p:ext>
    </p:extLst>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95"/>
          <p:cNvSpPr txBox="1">
            <a:spLocks noChangeArrowheads="1"/>
          </p:cNvSpPr>
          <p:nvPr/>
        </p:nvSpPr>
        <p:spPr bwMode="auto">
          <a:xfrm>
            <a:off x="998768" y="507356"/>
            <a:ext cx="7284194" cy="30656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FERRERO DEL ECUADOR S.A.</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ENTREVISTA A LA JEFA DEL DEPARTAMENTO DE SERVICIOS GENERALES</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marL="342900" lvl="0" indent="-342900" algn="just">
              <a:lnSpc>
                <a:spcPct val="150000"/>
              </a:lnSpc>
              <a:spcAft>
                <a:spcPts val="0"/>
              </a:spcAft>
              <a:buFont typeface="+mj-lt"/>
              <a:buAutoNum type="arabicPeriod"/>
            </a:pPr>
            <a:r>
              <a:rPr lang="es-EC" sz="1200" b="1" dirty="0">
                <a:solidFill>
                  <a:srgbClr val="000000"/>
                </a:solidFill>
                <a:effectLst/>
                <a:latin typeface="Arial"/>
                <a:ea typeface="Calibri"/>
              </a:rPr>
              <a:t>¿Qué tipo de controles se manejan al interior del departamento?</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En si los controles del sistema en cuanto a órdenes de compra y cada departamento es el responsable de los gastos que realiza con las firmas de autorización de cada jefe.</a:t>
            </a:r>
            <a:endParaRPr lang="es-EC" sz="1200" dirty="0">
              <a:effectLst/>
              <a:latin typeface="Times New Roman"/>
              <a:ea typeface="Times New Roman"/>
            </a:endParaRPr>
          </a:p>
          <a:p>
            <a:pPr marL="342900" lvl="0" indent="-342900" algn="just">
              <a:lnSpc>
                <a:spcPct val="150000"/>
              </a:lnSpc>
              <a:spcAft>
                <a:spcPts val="0"/>
              </a:spcAft>
              <a:buFont typeface="+mj-lt"/>
              <a:buAutoNum type="arabicPeriod"/>
            </a:pPr>
            <a:r>
              <a:rPr lang="es-EC" sz="1200" b="1" dirty="0">
                <a:solidFill>
                  <a:srgbClr val="000000"/>
                </a:solidFill>
                <a:effectLst/>
                <a:latin typeface="Arial"/>
                <a:ea typeface="Calibri"/>
              </a:rPr>
              <a:t>¿Cómo da seguimiento a las observaciones hechas por la auditoría externa?</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No se nos ha informado sobre estas observaciones que usted menciona.</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p:txBody>
      </p:sp>
      <p:sp>
        <p:nvSpPr>
          <p:cNvPr id="4" name="3 Rectángulo">
            <a:hlinkClick r:id="rId2" action="ppaction://hlinksldjump"/>
          </p:cNvPr>
          <p:cNvSpPr>
            <a:spLocks/>
          </p:cNvSpPr>
          <p:nvPr/>
        </p:nvSpPr>
        <p:spPr>
          <a:xfrm>
            <a:off x="7380312" y="620688"/>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PTB</a:t>
            </a:r>
            <a:r>
              <a:rPr lang="es-ES" sz="1200" b="1" dirty="0">
                <a:solidFill>
                  <a:srgbClr val="FF0000"/>
                </a:solidFill>
                <a:effectLst/>
                <a:latin typeface="Times New Roman"/>
                <a:ea typeface="Times New Roman"/>
              </a:rPr>
              <a:t>. 2</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2/2</a:t>
            </a:r>
            <a:endParaRPr lang="es-EC" sz="1200" dirty="0">
              <a:effectLst/>
              <a:latin typeface="Times New Roman"/>
              <a:ea typeface="Times New Roman"/>
            </a:endParaRPr>
          </a:p>
        </p:txBody>
      </p:sp>
      <p:sp>
        <p:nvSpPr>
          <p:cNvPr id="5" name="4 Rectángulo"/>
          <p:cNvSpPr/>
          <p:nvPr/>
        </p:nvSpPr>
        <p:spPr>
          <a:xfrm>
            <a:off x="989764" y="3717032"/>
            <a:ext cx="7284194" cy="2462213"/>
          </a:xfrm>
          <a:prstGeom prst="rect">
            <a:avLst/>
          </a:prstGeom>
        </p:spPr>
        <p:txBody>
          <a:bodyPr wrap="square">
            <a:spAutoFit/>
          </a:bodyPr>
          <a:lstStyle/>
          <a:p>
            <a:pPr algn="just"/>
            <a:r>
              <a:rPr lang="es-ES" sz="1400" b="1" dirty="0"/>
              <a:t>Observaciones de la entrevista:</a:t>
            </a:r>
            <a:endParaRPr lang="es-EC" sz="1400" dirty="0"/>
          </a:p>
          <a:p>
            <a:pPr algn="just"/>
            <a:r>
              <a:rPr lang="es-ES" sz="1400" b="1" dirty="0"/>
              <a:t> </a:t>
            </a:r>
            <a:endParaRPr lang="es-EC" sz="1400" dirty="0"/>
          </a:p>
          <a:p>
            <a:pPr algn="just"/>
            <a:r>
              <a:rPr lang="es-ES" sz="1400" dirty="0"/>
              <a:t>Se realizó la entrevista a la Jefa del departamento de Servicios Generales y se tienen las siguientes observaciones:</a:t>
            </a:r>
            <a:endParaRPr lang="es-EC" sz="1400" dirty="0"/>
          </a:p>
          <a:p>
            <a:pPr algn="just"/>
            <a:r>
              <a:rPr lang="es-ES" sz="1400" dirty="0"/>
              <a:t> </a:t>
            </a:r>
            <a:endParaRPr lang="es-EC" sz="1400" dirty="0"/>
          </a:p>
          <a:p>
            <a:pPr marL="285750" lvl="0" indent="-285750" algn="just">
              <a:buFont typeface="Arial" pitchFamily="34" charset="0"/>
              <a:buChar char="•"/>
            </a:pPr>
            <a:r>
              <a:rPr lang="es-ES" sz="1400" dirty="0"/>
              <a:t>Es un departamento de servicio que funciona para consolidar los requerimientos de cada departamento.</a:t>
            </a:r>
            <a:endParaRPr lang="es-EC" sz="1400" dirty="0"/>
          </a:p>
          <a:p>
            <a:pPr marL="285750" lvl="0" indent="-285750" algn="just">
              <a:buFont typeface="Arial" pitchFamily="34" charset="0"/>
              <a:buChar char="•"/>
            </a:pPr>
            <a:r>
              <a:rPr lang="es-ES" sz="1400" dirty="0"/>
              <a:t>No existen mayores controles para las actividades de adquisición del departamento debido a que el jefe de cada área tiene que autorizar una compra.</a:t>
            </a:r>
            <a:endParaRPr lang="es-EC" sz="1400" dirty="0"/>
          </a:p>
          <a:p>
            <a:pPr marL="285750" indent="-285750" algn="just">
              <a:buFont typeface="Arial" pitchFamily="34" charset="0"/>
              <a:buChar char="•"/>
            </a:pPr>
            <a:r>
              <a:rPr lang="es-ES" sz="1400" dirty="0"/>
              <a:t>No se han realizado observaciones por parte de la auditoría externa que contrata Ferrero del Ecuador </a:t>
            </a:r>
            <a:r>
              <a:rPr lang="es-ES" sz="1400" dirty="0" err="1"/>
              <a:t>S.A</a:t>
            </a:r>
            <a:endParaRPr lang="es-EC" sz="1400" dirty="0"/>
          </a:p>
        </p:txBody>
      </p:sp>
    </p:spTree>
    <p:extLst>
      <p:ext uri="{BB962C8B-B14F-4D97-AF65-F5344CB8AC3E}">
        <p14:creationId xmlns:p14="http://schemas.microsoft.com/office/powerpoint/2010/main" val="4182348148"/>
      </p:ext>
    </p:extLst>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88"/>
          <p:cNvSpPr txBox="1">
            <a:spLocks noChangeArrowheads="1"/>
          </p:cNvSpPr>
          <p:nvPr/>
        </p:nvSpPr>
        <p:spPr bwMode="auto">
          <a:xfrm>
            <a:off x="1475656" y="764704"/>
            <a:ext cx="5858510" cy="5018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FERRERO DEL ECUADOR S.A.</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CONOCIMIENTO DE LA NORMATIVIDAD</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DEPARTAMENTO DE SERVICIOS GENERALES</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El departamento de Servicios Generales de Ferrero del Ecuador S.A. tiene la siguientes normatividad:</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Código Ético Ferrero.</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Proceso para la adquisición de bienes y servicios para el personal.</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p:txBody>
      </p:sp>
      <p:sp>
        <p:nvSpPr>
          <p:cNvPr id="3" name="2 Rectángulo">
            <a:hlinkClick r:id="rId2" action="ppaction://hlinksldjump"/>
          </p:cNvPr>
          <p:cNvSpPr>
            <a:spLocks/>
          </p:cNvSpPr>
          <p:nvPr/>
        </p:nvSpPr>
        <p:spPr>
          <a:xfrm>
            <a:off x="6444208" y="908720"/>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PTB. 3</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4011664224"/>
      </p:ext>
    </p:extLst>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37094159"/>
              </p:ext>
            </p:extLst>
          </p:nvPr>
        </p:nvGraphicFramePr>
        <p:xfrm>
          <a:off x="467545" y="685799"/>
          <a:ext cx="8496944" cy="5241525"/>
        </p:xfrm>
        <a:graphic>
          <a:graphicData uri="http://schemas.openxmlformats.org/drawingml/2006/table">
            <a:tbl>
              <a:tblPr>
                <a:tableStyleId>{5C22544A-7EE6-4342-B048-85BDC9FD1C3A}</a:tableStyleId>
              </a:tblPr>
              <a:tblGrid>
                <a:gridCol w="471438"/>
                <a:gridCol w="3480543"/>
                <a:gridCol w="475123"/>
                <a:gridCol w="648229"/>
                <a:gridCol w="677692"/>
                <a:gridCol w="677692"/>
                <a:gridCol w="2066227"/>
              </a:tblGrid>
              <a:tr h="146649">
                <a:tc gridSpan="7">
                  <a:txBody>
                    <a:bodyPr/>
                    <a:lstStyle/>
                    <a:p>
                      <a:pPr algn="ctr" fontAlgn="ctr"/>
                      <a:r>
                        <a:rPr lang="es-EC" sz="1050" u="none" strike="noStrike">
                          <a:effectLst/>
                        </a:rPr>
                        <a:t>FERRERO DEL ECUADOR S.A.</a:t>
                      </a:r>
                      <a:endParaRPr lang="es-EC" sz="1050" b="1" i="0" u="none" strike="noStrike">
                        <a:solidFill>
                          <a:srgbClr val="000000"/>
                        </a:solidFill>
                        <a:effectLst/>
                        <a:latin typeface="Arial"/>
                      </a:endParaRPr>
                    </a:p>
                  </a:txBody>
                  <a:tcPr marL="5237" marR="5237" marT="523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6649">
                <a:tc gridSpan="7">
                  <a:txBody>
                    <a:bodyPr/>
                    <a:lstStyle/>
                    <a:p>
                      <a:pPr algn="ctr" fontAlgn="ctr"/>
                      <a:r>
                        <a:rPr lang="es-EC" sz="1050" u="none" strike="noStrike">
                          <a:effectLst/>
                        </a:rPr>
                        <a:t>CUESTIONARIO DE EVALUACIÓN DE CONTROL INTERNO</a:t>
                      </a:r>
                      <a:endParaRPr lang="es-EC" sz="1050" b="1" i="0" u="none" strike="noStrike">
                        <a:solidFill>
                          <a:srgbClr val="000000"/>
                        </a:solidFill>
                        <a:effectLst/>
                        <a:latin typeface="Arial"/>
                      </a:endParaRPr>
                    </a:p>
                  </a:txBody>
                  <a:tcPr marL="5237" marR="5237" marT="523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6649">
                <a:tc gridSpan="7">
                  <a:txBody>
                    <a:bodyPr/>
                    <a:lstStyle/>
                    <a:p>
                      <a:pPr algn="ctr" fontAlgn="ctr"/>
                      <a:r>
                        <a:rPr lang="es-EC" sz="1050" u="none" strike="noStrike">
                          <a:effectLst/>
                        </a:rPr>
                        <a:t>PROCESO DE ADQUISICIÓN DE BIENES Y SERVICIOS PARA EL PERSONAL</a:t>
                      </a:r>
                      <a:endParaRPr lang="es-EC" sz="1050" b="1" i="0" u="none" strike="noStrike">
                        <a:solidFill>
                          <a:srgbClr val="000000"/>
                        </a:solidFill>
                        <a:effectLst/>
                        <a:latin typeface="Arial"/>
                      </a:endParaRPr>
                    </a:p>
                  </a:txBody>
                  <a:tcPr marL="5237" marR="5237" marT="523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6649">
                <a:tc gridSpan="7">
                  <a:txBody>
                    <a:bodyPr/>
                    <a:lstStyle/>
                    <a:p>
                      <a:pPr algn="ctr" fontAlgn="ctr"/>
                      <a:r>
                        <a:rPr lang="es-EC" sz="1050" u="none" strike="noStrike">
                          <a:effectLst/>
                        </a:rPr>
                        <a:t>PERIODO SEPTIEMBRE 2009 - AGOSTO 2010</a:t>
                      </a:r>
                      <a:endParaRPr lang="es-EC" sz="1050" b="1" i="0" u="none" strike="noStrike">
                        <a:solidFill>
                          <a:srgbClr val="000000"/>
                        </a:solidFill>
                        <a:effectLst/>
                        <a:latin typeface="Arial"/>
                      </a:endParaRPr>
                    </a:p>
                  </a:txBody>
                  <a:tcPr marL="5237" marR="5237" marT="523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0937">
                <a:tc gridSpan="3">
                  <a:txBody>
                    <a:bodyPr/>
                    <a:lstStyle/>
                    <a:p>
                      <a:pPr algn="l" fontAlgn="ctr"/>
                      <a:r>
                        <a:rPr lang="es-EC" sz="1050" u="none" strike="noStrike">
                          <a:effectLst/>
                        </a:rPr>
                        <a:t>Nombre del personal entrevistado: Ing. María Isabel Jaramillo</a:t>
                      </a:r>
                      <a:endParaRPr lang="es-EC" sz="1050" b="0" i="0" u="none" strike="noStrike">
                        <a:solidFill>
                          <a:srgbClr val="000000"/>
                        </a:solidFill>
                        <a:effectLst/>
                        <a:latin typeface="Arial"/>
                      </a:endParaRPr>
                    </a:p>
                  </a:txBody>
                  <a:tcPr marL="5237" marR="5237" marT="5237" marB="0" anchor="ctr"/>
                </a:tc>
                <a:tc hMerge="1">
                  <a:txBody>
                    <a:bodyPr/>
                    <a:lstStyle/>
                    <a:p>
                      <a:endParaRPr lang="es-EC"/>
                    </a:p>
                  </a:txBody>
                  <a:tcPr/>
                </a:tc>
                <a:tc hMerge="1">
                  <a:txBody>
                    <a:bodyPr/>
                    <a:lstStyle/>
                    <a:p>
                      <a:endParaRPr lang="es-EC"/>
                    </a:p>
                  </a:txBody>
                  <a:tcPr/>
                </a:tc>
                <a:tc>
                  <a:txBody>
                    <a:bodyPr/>
                    <a:lstStyle/>
                    <a:p>
                      <a:pPr algn="l" fontAlgn="ctr"/>
                      <a:endParaRPr lang="es-EC" sz="1050" b="0" i="0" u="none" strike="noStrike">
                        <a:solidFill>
                          <a:srgbClr val="000000"/>
                        </a:solidFill>
                        <a:effectLst/>
                        <a:latin typeface="Arial"/>
                      </a:endParaRPr>
                    </a:p>
                  </a:txBody>
                  <a:tcPr marL="5237" marR="5237" marT="5237" marB="0" anchor="ctr"/>
                </a:tc>
                <a:tc>
                  <a:txBody>
                    <a:bodyPr/>
                    <a:lstStyle/>
                    <a:p>
                      <a:pPr algn="l" fontAlgn="ctr"/>
                      <a:endParaRPr lang="es-EC" sz="1050" b="0" i="0" u="none" strike="noStrike">
                        <a:solidFill>
                          <a:srgbClr val="000000"/>
                        </a:solidFill>
                        <a:effectLst/>
                        <a:latin typeface="Arial"/>
                      </a:endParaRPr>
                    </a:p>
                  </a:txBody>
                  <a:tcPr marL="5237" marR="5237" marT="5237" marB="0" anchor="ctr"/>
                </a:tc>
                <a:tc>
                  <a:txBody>
                    <a:bodyPr/>
                    <a:lstStyle/>
                    <a:p>
                      <a:pPr algn="l" fontAlgn="ctr"/>
                      <a:endParaRPr lang="es-EC" sz="1050" b="0" i="0" u="none" strike="noStrike">
                        <a:solidFill>
                          <a:srgbClr val="000000"/>
                        </a:solidFill>
                        <a:effectLst/>
                        <a:latin typeface="Arial"/>
                      </a:endParaRPr>
                    </a:p>
                  </a:txBody>
                  <a:tcPr marL="5237" marR="5237" marT="5237" marB="0" anchor="ctr"/>
                </a:tc>
                <a:tc>
                  <a:txBody>
                    <a:bodyPr/>
                    <a:lstStyle/>
                    <a:p>
                      <a:pPr algn="l"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r>
              <a:tr h="130937">
                <a:tc gridSpan="7">
                  <a:txBody>
                    <a:bodyPr/>
                    <a:lstStyle/>
                    <a:p>
                      <a:pPr algn="l" fontAlgn="ctr"/>
                      <a:r>
                        <a:rPr lang="es-EC" sz="1050" u="none" strike="noStrike">
                          <a:effectLst/>
                        </a:rPr>
                        <a:t>Cargo del personal entrevistado: Jefa del departamento de servicios generales</a:t>
                      </a:r>
                      <a:endParaRPr lang="es-EC" sz="1050" b="0" i="0" u="none" strike="noStrike">
                        <a:solidFill>
                          <a:srgbClr val="000000"/>
                        </a:solidFill>
                        <a:effectLst/>
                        <a:latin typeface="Arial"/>
                      </a:endParaRPr>
                    </a:p>
                  </a:txBody>
                  <a:tcPr marL="5237" marR="5237" marT="523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5224">
                <a:tc rowSpan="2">
                  <a:txBody>
                    <a:bodyPr/>
                    <a:lstStyle/>
                    <a:p>
                      <a:pPr algn="ctr" fontAlgn="ctr"/>
                      <a:r>
                        <a:rPr lang="es-EC" sz="1000" u="sng" strike="noStrike">
                          <a:effectLst/>
                        </a:rPr>
                        <a:t>Nº</a:t>
                      </a:r>
                      <a:endParaRPr lang="es-EC" sz="1000" b="1" i="0" u="sng" strike="noStrike">
                        <a:solidFill>
                          <a:srgbClr val="000000"/>
                        </a:solidFill>
                        <a:effectLst/>
                        <a:latin typeface="Arial"/>
                      </a:endParaRPr>
                    </a:p>
                  </a:txBody>
                  <a:tcPr marL="5237" marR="5237" marT="5237" marB="0" anchor="ctr"/>
                </a:tc>
                <a:tc rowSpan="2">
                  <a:txBody>
                    <a:bodyPr/>
                    <a:lstStyle/>
                    <a:p>
                      <a:pPr algn="ctr" fontAlgn="ctr"/>
                      <a:r>
                        <a:rPr lang="pt-BR" sz="1000" u="sng" strike="noStrike">
                          <a:effectLst/>
                        </a:rPr>
                        <a:t>P R E G U N T A S</a:t>
                      </a:r>
                      <a:endParaRPr lang="pt-BR" sz="1000" b="1" i="0" u="sng" strike="noStrike">
                        <a:solidFill>
                          <a:srgbClr val="000000"/>
                        </a:solidFill>
                        <a:effectLst/>
                        <a:latin typeface="Arial"/>
                      </a:endParaRPr>
                    </a:p>
                  </a:txBody>
                  <a:tcPr marL="5237" marR="5237" marT="5237" marB="0" anchor="ctr"/>
                </a:tc>
                <a:tc gridSpan="2">
                  <a:txBody>
                    <a:bodyPr/>
                    <a:lstStyle/>
                    <a:p>
                      <a:pPr algn="ctr" fontAlgn="ctr"/>
                      <a:r>
                        <a:rPr lang="es-EC" sz="1000" u="sng" strike="noStrike">
                          <a:effectLst/>
                        </a:rPr>
                        <a:t>RESPUESTAS</a:t>
                      </a:r>
                      <a:endParaRPr lang="es-EC" sz="1000" b="1" i="0" u="sng" strike="noStrike">
                        <a:solidFill>
                          <a:srgbClr val="000000"/>
                        </a:solidFill>
                        <a:effectLst/>
                        <a:latin typeface="Arial"/>
                      </a:endParaRPr>
                    </a:p>
                  </a:txBody>
                  <a:tcPr marL="5237" marR="5237" marT="5237" marB="0" anchor="ctr"/>
                </a:tc>
                <a:tc hMerge="1">
                  <a:txBody>
                    <a:bodyPr/>
                    <a:lstStyle/>
                    <a:p>
                      <a:endParaRPr lang="es-EC"/>
                    </a:p>
                  </a:txBody>
                  <a:tcPr/>
                </a:tc>
                <a:tc gridSpan="2">
                  <a:txBody>
                    <a:bodyPr/>
                    <a:lstStyle/>
                    <a:p>
                      <a:pPr algn="ctr" fontAlgn="ctr"/>
                      <a:r>
                        <a:rPr lang="es-EC" sz="1000" u="sng" strike="noStrike">
                          <a:effectLst/>
                        </a:rPr>
                        <a:t>PUNTAJES</a:t>
                      </a:r>
                      <a:endParaRPr lang="es-EC" sz="1000" b="1" i="0" u="sng" strike="noStrike">
                        <a:solidFill>
                          <a:srgbClr val="000000"/>
                        </a:solidFill>
                        <a:effectLst/>
                        <a:latin typeface="Arial"/>
                      </a:endParaRPr>
                    </a:p>
                  </a:txBody>
                  <a:tcPr marL="5237" marR="5237" marT="5237" marB="0" anchor="ctr"/>
                </a:tc>
                <a:tc hMerge="1">
                  <a:txBody>
                    <a:bodyPr/>
                    <a:lstStyle/>
                    <a:p>
                      <a:endParaRPr lang="es-EC"/>
                    </a:p>
                  </a:txBody>
                  <a:tcPr/>
                </a:tc>
                <a:tc rowSpan="2">
                  <a:txBody>
                    <a:bodyPr/>
                    <a:lstStyle/>
                    <a:p>
                      <a:pPr algn="ctr" fontAlgn="ctr"/>
                      <a:r>
                        <a:rPr lang="es-EC" sz="1000" u="sng" strike="noStrike">
                          <a:effectLst/>
                        </a:rPr>
                        <a:t>OBSERVACIONES</a:t>
                      </a:r>
                      <a:endParaRPr lang="es-EC" sz="1000" b="1" i="0" u="sng" strike="noStrike">
                        <a:solidFill>
                          <a:srgbClr val="000000"/>
                        </a:solidFill>
                        <a:effectLst/>
                        <a:latin typeface="Arial"/>
                      </a:endParaRPr>
                    </a:p>
                  </a:txBody>
                  <a:tcPr marL="5237" marR="5237" marT="5237" marB="0" anchor="ctr"/>
                </a:tc>
              </a:tr>
              <a:tr h="235686">
                <a:tc vMerge="1">
                  <a:txBody>
                    <a:bodyPr/>
                    <a:lstStyle/>
                    <a:p>
                      <a:endParaRPr lang="es-EC"/>
                    </a:p>
                  </a:txBody>
                  <a:tcPr/>
                </a:tc>
                <a:tc vMerge="1">
                  <a:txBody>
                    <a:bodyPr/>
                    <a:lstStyle/>
                    <a:p>
                      <a:endParaRPr lang="es-EC"/>
                    </a:p>
                  </a:txBody>
                  <a:tcPr/>
                </a:tc>
                <a:tc>
                  <a:txBody>
                    <a:bodyPr/>
                    <a:lstStyle/>
                    <a:p>
                      <a:pPr algn="ctr" fontAlgn="ctr"/>
                      <a:r>
                        <a:rPr lang="es-EC" sz="1000" u="sng" strike="noStrike">
                          <a:effectLst/>
                        </a:rPr>
                        <a:t>SÍ</a:t>
                      </a:r>
                      <a:endParaRPr lang="es-EC" sz="1000" b="1" i="0" u="sng" strike="noStrike">
                        <a:solidFill>
                          <a:srgbClr val="000000"/>
                        </a:solidFill>
                        <a:effectLst/>
                        <a:latin typeface="Arial"/>
                      </a:endParaRPr>
                    </a:p>
                  </a:txBody>
                  <a:tcPr marL="5237" marR="5237" marT="5237" marB="0" anchor="ctr"/>
                </a:tc>
                <a:tc>
                  <a:txBody>
                    <a:bodyPr/>
                    <a:lstStyle/>
                    <a:p>
                      <a:pPr algn="ctr" fontAlgn="ctr"/>
                      <a:r>
                        <a:rPr lang="es-EC" sz="1000" u="sng" strike="noStrike">
                          <a:effectLst/>
                        </a:rPr>
                        <a:t>NO</a:t>
                      </a:r>
                      <a:endParaRPr lang="es-EC" sz="1000" b="1" i="0" u="sng" strike="noStrike">
                        <a:solidFill>
                          <a:srgbClr val="000000"/>
                        </a:solidFill>
                        <a:effectLst/>
                        <a:latin typeface="Arial"/>
                      </a:endParaRPr>
                    </a:p>
                  </a:txBody>
                  <a:tcPr marL="5237" marR="5237" marT="5237" marB="0" anchor="ctr"/>
                </a:tc>
                <a:tc>
                  <a:txBody>
                    <a:bodyPr/>
                    <a:lstStyle/>
                    <a:p>
                      <a:pPr algn="ctr" fontAlgn="ctr"/>
                      <a:r>
                        <a:rPr lang="es-EC" sz="1000" u="sng" strike="noStrike">
                          <a:effectLst/>
                        </a:rPr>
                        <a:t>PUNTAJE OBTENIDO</a:t>
                      </a:r>
                      <a:endParaRPr lang="es-EC" sz="1000" b="1" i="0" u="sng" strike="noStrike">
                        <a:solidFill>
                          <a:srgbClr val="000000"/>
                        </a:solidFill>
                        <a:effectLst/>
                        <a:latin typeface="Arial"/>
                      </a:endParaRPr>
                    </a:p>
                  </a:txBody>
                  <a:tcPr marL="5237" marR="5237" marT="5237" marB="0" anchor="ctr"/>
                </a:tc>
                <a:tc>
                  <a:txBody>
                    <a:bodyPr/>
                    <a:lstStyle/>
                    <a:p>
                      <a:pPr algn="ctr" fontAlgn="ctr"/>
                      <a:r>
                        <a:rPr lang="es-EC" sz="1000" u="sng" strike="noStrike">
                          <a:effectLst/>
                        </a:rPr>
                        <a:t>PUNTAJE ÓPTIMO</a:t>
                      </a:r>
                      <a:endParaRPr lang="es-EC" sz="1000" b="1" i="0" u="sng" strike="noStrike">
                        <a:solidFill>
                          <a:srgbClr val="000000"/>
                        </a:solidFill>
                        <a:effectLst/>
                        <a:latin typeface="Arial"/>
                      </a:endParaRPr>
                    </a:p>
                  </a:txBody>
                  <a:tcPr marL="5237" marR="5237" marT="5237" marB="0" anchor="ctr"/>
                </a:tc>
                <a:tc vMerge="1">
                  <a:txBody>
                    <a:bodyPr/>
                    <a:lstStyle/>
                    <a:p>
                      <a:endParaRPr lang="es-EC"/>
                    </a:p>
                  </a:txBody>
                  <a:tcPr/>
                </a:tc>
              </a:tr>
              <a:tr h="209499">
                <a:tc>
                  <a:txBody>
                    <a:bodyPr/>
                    <a:lstStyle/>
                    <a:p>
                      <a:pPr algn="ctr" fontAlgn="ctr"/>
                      <a:r>
                        <a:rPr lang="es-EC" sz="1050" u="none" strike="noStrike">
                          <a:effectLst/>
                        </a:rPr>
                        <a:t>1.</a:t>
                      </a:r>
                      <a:endParaRPr lang="es-EC" sz="1050" b="1"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AMBIENTE DE CONTROL</a:t>
                      </a:r>
                      <a:endParaRPr lang="es-EC" sz="1050" b="1" i="0" u="none" strike="noStrike">
                        <a:solidFill>
                          <a:srgbClr val="000000"/>
                        </a:solidFill>
                        <a:effectLst/>
                        <a:latin typeface="Arial"/>
                      </a:endParaRPr>
                    </a:p>
                  </a:txBody>
                  <a:tcPr marL="5237" marR="5237" marT="5237" marB="0" anchor="ctr"/>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5237" marR="5237" marT="5237"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5237" marR="5237" marT="5237"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5237" marR="5237" marT="5237" marB="0" anchor="b"/>
                </a:tc>
                <a:tc>
                  <a:txBody>
                    <a:bodyPr/>
                    <a:lstStyle/>
                    <a:p>
                      <a:pPr algn="ctr" fontAlgn="b"/>
                      <a:r>
                        <a:rPr lang="es-EC" sz="1050" u="none" strike="noStrike">
                          <a:effectLst/>
                        </a:rPr>
                        <a:t> </a:t>
                      </a:r>
                      <a:endParaRPr lang="es-EC" sz="1050" b="1" i="0" u="none" strike="noStrike">
                        <a:solidFill>
                          <a:srgbClr val="000000"/>
                        </a:solidFill>
                        <a:effectLst/>
                        <a:latin typeface="Arial"/>
                      </a:endParaRPr>
                    </a:p>
                  </a:txBody>
                  <a:tcPr marL="5237" marR="5237" marT="5237" marB="0" anchor="b"/>
                </a:tc>
                <a:tc>
                  <a:txBody>
                    <a:bodyPr/>
                    <a:lstStyle/>
                    <a:p>
                      <a:pPr algn="l" fontAlgn="b"/>
                      <a:r>
                        <a:rPr lang="es-EC" sz="1050" u="none" strike="noStrike">
                          <a:effectLst/>
                        </a:rPr>
                        <a:t> </a:t>
                      </a:r>
                      <a:endParaRPr lang="es-EC" sz="1050" b="0" i="0" u="none" strike="noStrike">
                        <a:solidFill>
                          <a:srgbClr val="000000"/>
                        </a:solidFill>
                        <a:effectLst/>
                        <a:latin typeface="Arial"/>
                      </a:endParaRPr>
                    </a:p>
                  </a:txBody>
                  <a:tcPr marL="5237" marR="5237" marT="5237" marB="0" anchor="b"/>
                </a:tc>
              </a:tr>
              <a:tr h="267111">
                <a:tc>
                  <a:txBody>
                    <a:bodyPr/>
                    <a:lstStyle/>
                    <a:p>
                      <a:pPr algn="ctr" fontAlgn="ctr"/>
                      <a:r>
                        <a:rPr lang="es-EC" sz="1050" u="none" strike="noStrike">
                          <a:effectLst/>
                        </a:rPr>
                        <a:t>1.1</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¿El departamento de servicios generales cuenta con documentos normativos debidamente aprobados como Procedimientos o Procesos?</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just" fontAlgn="t"/>
                      <a:r>
                        <a:rPr lang="es-EC" sz="1050" u="none" strike="noStrike">
                          <a:effectLst/>
                        </a:rPr>
                        <a:t> </a:t>
                      </a:r>
                      <a:endParaRPr lang="es-EC" sz="1050" b="1" i="0" u="none" strike="noStrike">
                        <a:solidFill>
                          <a:srgbClr val="000000"/>
                        </a:solidFill>
                        <a:effectLst/>
                        <a:latin typeface="Arial"/>
                      </a:endParaRPr>
                    </a:p>
                  </a:txBody>
                  <a:tcPr marL="5237" marR="5237" marT="5237" marB="0"/>
                </a:tc>
              </a:tr>
              <a:tr h="178074">
                <a:tc>
                  <a:txBody>
                    <a:bodyPr/>
                    <a:lstStyle/>
                    <a:p>
                      <a:pPr algn="ctr" fontAlgn="ctr"/>
                      <a:r>
                        <a:rPr lang="es-EC" sz="1050" u="none" strike="noStrike">
                          <a:effectLst/>
                        </a:rPr>
                        <a:t>1.2</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¿Los Documentos Normativos se han actualizado en el último año?</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r>
              <a:tr h="178074">
                <a:tc>
                  <a:txBody>
                    <a:bodyPr/>
                    <a:lstStyle/>
                    <a:p>
                      <a:pPr algn="ctr" fontAlgn="ctr"/>
                      <a:r>
                        <a:rPr lang="es-EC" sz="1050" u="none" strike="noStrike">
                          <a:effectLst/>
                        </a:rPr>
                        <a:t>1.3</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¿Los Documentos Normativos son del conocimiento de todo el personal?</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r>
              <a:tr h="356148">
                <a:tc>
                  <a:txBody>
                    <a:bodyPr/>
                    <a:lstStyle/>
                    <a:p>
                      <a:pPr algn="ctr" fontAlgn="ctr"/>
                      <a:r>
                        <a:rPr lang="es-EC" sz="1050" u="none" strike="noStrike">
                          <a:effectLst/>
                        </a:rPr>
                        <a:t>1.4</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¿La jefa del departamento supervisa que los empleados bajo su dependencia conozcan las funciones y deberes descritos en los Documentos Normativos?</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r>
              <a:tr h="246161">
                <a:tc>
                  <a:txBody>
                    <a:bodyPr/>
                    <a:lstStyle/>
                    <a:p>
                      <a:pPr algn="ctr" fontAlgn="ctr"/>
                      <a:r>
                        <a:rPr lang="es-EC" sz="1050" u="none" strike="noStrike">
                          <a:effectLst/>
                        </a:rPr>
                        <a:t>1.5</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¿El departamento de servicios generales cuenta con una estructura orgánica aprobada?</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r>
              <a:tr h="267111">
                <a:tc>
                  <a:txBody>
                    <a:bodyPr/>
                    <a:lstStyle/>
                    <a:p>
                      <a:pPr algn="ctr" fontAlgn="ctr"/>
                      <a:r>
                        <a:rPr lang="es-EC" sz="1050" u="none" strike="noStrike">
                          <a:effectLst/>
                        </a:rPr>
                        <a:t>1.6</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¿La negociación directa con proveedores está basada en la honestidad y equidad?</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r>
              <a:tr h="288061">
                <a:tc>
                  <a:txBody>
                    <a:bodyPr/>
                    <a:lstStyle/>
                    <a:p>
                      <a:pPr algn="ctr" fontAlgn="ctr"/>
                      <a:r>
                        <a:rPr lang="es-EC" sz="1050" u="none" strike="noStrike">
                          <a:effectLst/>
                        </a:rPr>
                        <a:t>1.7</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¿Ha existido rotación del personal de supervisión del departamento?</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No existe rotación desde hace 3 años.</a:t>
                      </a:r>
                      <a:endParaRPr lang="es-EC" sz="1050" b="0" i="0" u="none" strike="noStrike">
                        <a:solidFill>
                          <a:srgbClr val="000000"/>
                        </a:solidFill>
                        <a:effectLst/>
                        <a:latin typeface="Arial"/>
                      </a:endParaRPr>
                    </a:p>
                  </a:txBody>
                  <a:tcPr marL="5237" marR="5237" marT="5237" marB="0" anchor="ctr"/>
                </a:tc>
              </a:tr>
              <a:tr h="219974">
                <a:tc>
                  <a:txBody>
                    <a:bodyPr/>
                    <a:lstStyle/>
                    <a:p>
                      <a:pPr algn="ctr" fontAlgn="ctr"/>
                      <a:r>
                        <a:rPr lang="es-EC" sz="1050" u="none" strike="noStrike">
                          <a:effectLst/>
                        </a:rPr>
                        <a:t>1.8</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¿El jefe del departamento revisa frecuentemente las operaciones que se dan al interior del mismo?</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r>
              <a:tr h="219974">
                <a:tc>
                  <a:txBody>
                    <a:bodyPr/>
                    <a:lstStyle/>
                    <a:p>
                      <a:pPr algn="ctr" fontAlgn="ctr"/>
                      <a:r>
                        <a:rPr lang="es-EC" sz="1050" u="none" strike="noStrike">
                          <a:effectLst/>
                        </a:rPr>
                        <a:t>1.9</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¿Se realizan inventarios físicos periódicamente de las existencias de bodega?</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5</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El departamento no maneja inventarios, ni bodegas.</a:t>
                      </a:r>
                      <a:endParaRPr lang="es-EC" sz="1050" b="0" i="0" u="none" strike="noStrike">
                        <a:solidFill>
                          <a:srgbClr val="000000"/>
                        </a:solidFill>
                        <a:effectLst/>
                        <a:latin typeface="Arial"/>
                      </a:endParaRPr>
                    </a:p>
                  </a:txBody>
                  <a:tcPr marL="5237" marR="5237" marT="5237" marB="0" anchor="ctr"/>
                </a:tc>
              </a:tr>
              <a:tr h="256636">
                <a:tc>
                  <a:txBody>
                    <a:bodyPr/>
                    <a:lstStyle/>
                    <a:p>
                      <a:pPr algn="ctr" fontAlgn="ctr"/>
                      <a:r>
                        <a:rPr lang="es-EC" sz="1050" u="none" strike="noStrike">
                          <a:effectLst/>
                        </a:rPr>
                        <a:t>1.10</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a:effectLst/>
                        </a:rPr>
                        <a:t>¿La jefa del departamento de servicios generales tiene experiencia profesional en su cargo?</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37" marR="5237" marT="5237" marB="0" anchor="ctr"/>
                </a:tc>
                <a:tc>
                  <a:txBody>
                    <a:bodyPr/>
                    <a:lstStyle/>
                    <a:p>
                      <a:pPr algn="just" fontAlgn="ctr"/>
                      <a:r>
                        <a:rPr lang="es-EC" sz="1050" u="none" strike="noStrike" dirty="0">
                          <a:effectLst/>
                        </a:rPr>
                        <a:t> </a:t>
                      </a:r>
                      <a:endParaRPr lang="es-EC" sz="1050" b="0" i="0" u="none" strike="noStrike" dirty="0">
                        <a:solidFill>
                          <a:srgbClr val="000000"/>
                        </a:solidFill>
                        <a:effectLst/>
                        <a:latin typeface="Arial"/>
                      </a:endParaRPr>
                    </a:p>
                  </a:txBody>
                  <a:tcPr marL="5237" marR="5237" marT="5237" marB="0" anchor="ctr"/>
                </a:tc>
              </a:tr>
            </a:tbl>
          </a:graphicData>
        </a:graphic>
      </p:graphicFrame>
      <p:sp>
        <p:nvSpPr>
          <p:cNvPr id="3" name="2 Rectángulo"/>
          <p:cNvSpPr>
            <a:spLocks/>
          </p:cNvSpPr>
          <p:nvPr/>
        </p:nvSpPr>
        <p:spPr>
          <a:xfrm>
            <a:off x="7956376" y="836712"/>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PTB.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1/4</a:t>
            </a:r>
            <a:endParaRPr lang="es-EC" sz="1200">
              <a:effectLst/>
              <a:latin typeface="Times New Roman"/>
              <a:ea typeface="Times New Roman"/>
            </a:endParaRPr>
          </a:p>
        </p:txBody>
      </p:sp>
    </p:spTree>
    <p:extLst>
      <p:ext uri="{BB962C8B-B14F-4D97-AF65-F5344CB8AC3E}">
        <p14:creationId xmlns:p14="http://schemas.microsoft.com/office/powerpoint/2010/main" val="1280754130"/>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609600" y="565935"/>
            <a:ext cx="8229600" cy="7254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200" kern="0" dirty="0" smtClean="0">
                <a:solidFill>
                  <a:schemeClr val="tx2"/>
                </a:solidFill>
                <a:latin typeface="+mj-lt"/>
                <a:ea typeface="+mj-ea"/>
                <a:cs typeface="+mj-cs"/>
              </a:rPr>
              <a:t>EJECUCIÓN</a:t>
            </a:r>
            <a:endParaRPr kumimoji="0" lang="es-EC" sz="3200" b="0" i="0" u="none" strike="noStrike" kern="0" cap="none" spc="0" normalizeH="0" baseline="0" noProof="0" dirty="0">
              <a:ln>
                <a:noFill/>
              </a:ln>
              <a:solidFill>
                <a:schemeClr val="tx2"/>
              </a:solidFill>
              <a:effectLst/>
              <a:uLnTx/>
              <a:uFillTx/>
              <a:latin typeface="+mj-lt"/>
              <a:ea typeface="+mj-ea"/>
              <a:cs typeface="+mj-cs"/>
            </a:endParaRPr>
          </a:p>
        </p:txBody>
      </p:sp>
      <p:sp>
        <p:nvSpPr>
          <p:cNvPr id="5" name="4 Rectángulo"/>
          <p:cNvSpPr/>
          <p:nvPr/>
        </p:nvSpPr>
        <p:spPr>
          <a:xfrm>
            <a:off x="971600" y="1291405"/>
            <a:ext cx="7416824" cy="923330"/>
          </a:xfrm>
          <a:prstGeom prst="rect">
            <a:avLst/>
          </a:prstGeom>
        </p:spPr>
        <p:txBody>
          <a:bodyPr wrap="square">
            <a:spAutoFit/>
          </a:bodyPr>
          <a:lstStyle/>
          <a:p>
            <a:pPr algn="just"/>
            <a:r>
              <a:rPr lang="es-ES" dirty="0" smtClean="0"/>
              <a:t>Se realiza </a:t>
            </a:r>
            <a:r>
              <a:rPr lang="es-ES" dirty="0"/>
              <a:t>todos los procedimientos y pruebas apoyadas con técnicas de auditoría que han sido planificados con el objetivo de identificar el grado de cumplimiento de los componentes que están siendo objeto de la evaluación </a:t>
            </a:r>
            <a:endParaRPr lang="es-EC" dirty="0"/>
          </a:p>
        </p:txBody>
      </p:sp>
      <p:graphicFrame>
        <p:nvGraphicFramePr>
          <p:cNvPr id="6" name="5 Diagrama"/>
          <p:cNvGraphicFramePr/>
          <p:nvPr>
            <p:extLst>
              <p:ext uri="{D42A27DB-BD31-4B8C-83A1-F6EECF244321}">
                <p14:modId xmlns:p14="http://schemas.microsoft.com/office/powerpoint/2010/main" val="3186413521"/>
              </p:ext>
            </p:extLst>
          </p:nvPr>
        </p:nvGraphicFramePr>
        <p:xfrm>
          <a:off x="1571836" y="2245828"/>
          <a:ext cx="6216352" cy="359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0068457"/>
      </p:ext>
    </p:extLst>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2871277"/>
              </p:ext>
            </p:extLst>
          </p:nvPr>
        </p:nvGraphicFramePr>
        <p:xfrm>
          <a:off x="251519" y="670726"/>
          <a:ext cx="8712968" cy="5618926"/>
        </p:xfrm>
        <a:graphic>
          <a:graphicData uri="http://schemas.openxmlformats.org/drawingml/2006/table">
            <a:tbl>
              <a:tblPr>
                <a:tableStyleId>{5C22544A-7EE6-4342-B048-85BDC9FD1C3A}</a:tableStyleId>
              </a:tblPr>
              <a:tblGrid>
                <a:gridCol w="483424"/>
                <a:gridCol w="3569032"/>
                <a:gridCol w="487202"/>
                <a:gridCol w="664709"/>
                <a:gridCol w="694921"/>
                <a:gridCol w="694921"/>
                <a:gridCol w="2118759"/>
              </a:tblGrid>
              <a:tr h="152733">
                <a:tc gridSpan="7">
                  <a:txBody>
                    <a:bodyPr/>
                    <a:lstStyle/>
                    <a:p>
                      <a:pPr algn="ctr" fontAlgn="ctr"/>
                      <a:r>
                        <a:rPr lang="es-EC" sz="1000" u="none" strike="noStrike" dirty="0">
                          <a:effectLst/>
                        </a:rPr>
                        <a:t>FERRERO DEL ECUADOR S.A.</a:t>
                      </a:r>
                      <a:endParaRPr lang="es-EC" sz="1000" b="1" i="0" u="none" strike="noStrike" dirty="0">
                        <a:solidFill>
                          <a:srgbClr val="000000"/>
                        </a:solidFill>
                        <a:effectLst/>
                        <a:latin typeface="Arial"/>
                      </a:endParaRPr>
                    </a:p>
                  </a:txBody>
                  <a:tcPr marL="4243" marR="4243" marT="424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2733">
                <a:tc gridSpan="7">
                  <a:txBody>
                    <a:bodyPr/>
                    <a:lstStyle/>
                    <a:p>
                      <a:pPr algn="ctr" fontAlgn="ctr"/>
                      <a:r>
                        <a:rPr lang="es-EC" sz="1000" u="none" strike="noStrike">
                          <a:effectLst/>
                        </a:rPr>
                        <a:t>CUESTIONARIO DE EVALUACIÓN DE CONTROL INTERNO</a:t>
                      </a:r>
                      <a:endParaRPr lang="es-EC" sz="1000" b="1" i="0" u="none" strike="noStrike">
                        <a:solidFill>
                          <a:srgbClr val="000000"/>
                        </a:solidFill>
                        <a:effectLst/>
                        <a:latin typeface="Arial"/>
                      </a:endParaRPr>
                    </a:p>
                  </a:txBody>
                  <a:tcPr marL="4243" marR="4243" marT="424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2733">
                <a:tc gridSpan="7">
                  <a:txBody>
                    <a:bodyPr/>
                    <a:lstStyle/>
                    <a:p>
                      <a:pPr algn="ctr" fontAlgn="ctr"/>
                      <a:r>
                        <a:rPr lang="es-EC" sz="1000" u="none" strike="noStrike">
                          <a:effectLst/>
                        </a:rPr>
                        <a:t>PROCESO DE ADQUISICIÓN DE BIENES Y SERVICIOS PARA EL PERSONAL</a:t>
                      </a:r>
                      <a:endParaRPr lang="es-EC" sz="1000" b="1" i="0" u="none" strike="noStrike">
                        <a:solidFill>
                          <a:srgbClr val="000000"/>
                        </a:solidFill>
                        <a:effectLst/>
                        <a:latin typeface="Arial"/>
                      </a:endParaRPr>
                    </a:p>
                  </a:txBody>
                  <a:tcPr marL="4243" marR="4243" marT="424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2733">
                <a:tc gridSpan="7">
                  <a:txBody>
                    <a:bodyPr/>
                    <a:lstStyle/>
                    <a:p>
                      <a:pPr algn="ctr" fontAlgn="ctr"/>
                      <a:r>
                        <a:rPr lang="es-EC" sz="1000" u="none" strike="noStrike">
                          <a:effectLst/>
                        </a:rPr>
                        <a:t>PERIODO SEPTIEMBRE 2009 - AGOSTO 2010</a:t>
                      </a:r>
                      <a:endParaRPr lang="es-EC" sz="1000" b="1" i="0" u="none" strike="noStrike">
                        <a:solidFill>
                          <a:srgbClr val="000000"/>
                        </a:solidFill>
                        <a:effectLst/>
                        <a:latin typeface="Arial"/>
                      </a:endParaRPr>
                    </a:p>
                  </a:txBody>
                  <a:tcPr marL="4243" marR="4243" marT="424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1822">
                <a:tc rowSpan="2">
                  <a:txBody>
                    <a:bodyPr/>
                    <a:lstStyle/>
                    <a:p>
                      <a:pPr algn="ctr" fontAlgn="ctr"/>
                      <a:r>
                        <a:rPr lang="es-EC" sz="1000" u="sng" strike="noStrike">
                          <a:effectLst/>
                        </a:rPr>
                        <a:t>Nº</a:t>
                      </a:r>
                      <a:endParaRPr lang="es-EC" sz="1000" b="1" i="0" u="sng" strike="noStrike">
                        <a:solidFill>
                          <a:srgbClr val="000000"/>
                        </a:solidFill>
                        <a:effectLst/>
                        <a:latin typeface="Arial"/>
                      </a:endParaRPr>
                    </a:p>
                  </a:txBody>
                  <a:tcPr marL="4243" marR="4243" marT="4243" marB="0" anchor="ctr"/>
                </a:tc>
                <a:tc rowSpan="2">
                  <a:txBody>
                    <a:bodyPr/>
                    <a:lstStyle/>
                    <a:p>
                      <a:pPr algn="ctr" fontAlgn="ctr"/>
                      <a:r>
                        <a:rPr lang="pt-BR" sz="1000" u="sng" strike="noStrike">
                          <a:effectLst/>
                        </a:rPr>
                        <a:t>P R E G U N T A S</a:t>
                      </a:r>
                      <a:endParaRPr lang="pt-BR" sz="1000" b="1" i="0" u="sng" strike="noStrike">
                        <a:solidFill>
                          <a:srgbClr val="000000"/>
                        </a:solidFill>
                        <a:effectLst/>
                        <a:latin typeface="Arial"/>
                      </a:endParaRPr>
                    </a:p>
                  </a:txBody>
                  <a:tcPr marL="4243" marR="4243" marT="4243" marB="0" anchor="ctr"/>
                </a:tc>
                <a:tc gridSpan="2">
                  <a:txBody>
                    <a:bodyPr/>
                    <a:lstStyle/>
                    <a:p>
                      <a:pPr algn="ctr" fontAlgn="ctr"/>
                      <a:r>
                        <a:rPr lang="es-EC" sz="1000" u="sng" strike="noStrike">
                          <a:effectLst/>
                        </a:rPr>
                        <a:t>RESPUESTAS</a:t>
                      </a:r>
                      <a:endParaRPr lang="es-EC" sz="1000" b="1" i="0" u="sng" strike="noStrike">
                        <a:solidFill>
                          <a:srgbClr val="000000"/>
                        </a:solidFill>
                        <a:effectLst/>
                        <a:latin typeface="Arial"/>
                      </a:endParaRPr>
                    </a:p>
                  </a:txBody>
                  <a:tcPr marL="4243" marR="4243" marT="4243" marB="0" anchor="ctr"/>
                </a:tc>
                <a:tc hMerge="1">
                  <a:txBody>
                    <a:bodyPr/>
                    <a:lstStyle/>
                    <a:p>
                      <a:endParaRPr lang="es-EC"/>
                    </a:p>
                  </a:txBody>
                  <a:tcPr/>
                </a:tc>
                <a:tc gridSpan="2">
                  <a:txBody>
                    <a:bodyPr/>
                    <a:lstStyle/>
                    <a:p>
                      <a:pPr algn="ctr" fontAlgn="ctr"/>
                      <a:r>
                        <a:rPr lang="es-EC" sz="1000" u="sng" strike="noStrike">
                          <a:effectLst/>
                        </a:rPr>
                        <a:t>PUNTAJES</a:t>
                      </a:r>
                      <a:endParaRPr lang="es-EC" sz="1000" b="1" i="0" u="sng" strike="noStrike">
                        <a:solidFill>
                          <a:srgbClr val="000000"/>
                        </a:solidFill>
                        <a:effectLst/>
                        <a:latin typeface="Arial"/>
                      </a:endParaRPr>
                    </a:p>
                  </a:txBody>
                  <a:tcPr marL="4243" marR="4243" marT="4243" marB="0" anchor="ctr"/>
                </a:tc>
                <a:tc hMerge="1">
                  <a:txBody>
                    <a:bodyPr/>
                    <a:lstStyle/>
                    <a:p>
                      <a:endParaRPr lang="es-EC"/>
                    </a:p>
                  </a:txBody>
                  <a:tcPr/>
                </a:tc>
                <a:tc rowSpan="2">
                  <a:txBody>
                    <a:bodyPr/>
                    <a:lstStyle/>
                    <a:p>
                      <a:pPr algn="ctr" fontAlgn="ctr"/>
                      <a:r>
                        <a:rPr lang="es-EC" sz="1000" u="sng" strike="noStrike">
                          <a:effectLst/>
                        </a:rPr>
                        <a:t>OBSERVACIONES</a:t>
                      </a:r>
                      <a:endParaRPr lang="es-EC" sz="1000" b="1" i="0" u="sng" strike="noStrike">
                        <a:solidFill>
                          <a:srgbClr val="000000"/>
                        </a:solidFill>
                        <a:effectLst/>
                        <a:latin typeface="Arial"/>
                      </a:endParaRPr>
                    </a:p>
                  </a:txBody>
                  <a:tcPr marL="4243" marR="4243" marT="4243" marB="0" anchor="ctr"/>
                </a:tc>
              </a:tr>
              <a:tr h="156975">
                <a:tc vMerge="1">
                  <a:txBody>
                    <a:bodyPr/>
                    <a:lstStyle/>
                    <a:p>
                      <a:endParaRPr lang="es-EC"/>
                    </a:p>
                  </a:txBody>
                  <a:tcPr/>
                </a:tc>
                <a:tc vMerge="1">
                  <a:txBody>
                    <a:bodyPr/>
                    <a:lstStyle/>
                    <a:p>
                      <a:endParaRPr lang="es-EC"/>
                    </a:p>
                  </a:txBody>
                  <a:tcPr/>
                </a:tc>
                <a:tc>
                  <a:txBody>
                    <a:bodyPr/>
                    <a:lstStyle/>
                    <a:p>
                      <a:pPr algn="ctr" fontAlgn="ctr"/>
                      <a:r>
                        <a:rPr lang="es-EC" sz="1000" u="sng" strike="noStrike">
                          <a:effectLst/>
                        </a:rPr>
                        <a:t>SÍ</a:t>
                      </a:r>
                      <a:endParaRPr lang="es-EC" sz="1000" b="1" i="0" u="sng" strike="noStrike">
                        <a:solidFill>
                          <a:srgbClr val="000000"/>
                        </a:solidFill>
                        <a:effectLst/>
                        <a:latin typeface="Arial"/>
                      </a:endParaRPr>
                    </a:p>
                  </a:txBody>
                  <a:tcPr marL="4243" marR="4243" marT="4243" marB="0" anchor="ctr"/>
                </a:tc>
                <a:tc>
                  <a:txBody>
                    <a:bodyPr/>
                    <a:lstStyle/>
                    <a:p>
                      <a:pPr algn="ctr" fontAlgn="ctr"/>
                      <a:r>
                        <a:rPr lang="es-EC" sz="1000" u="sng" strike="noStrike">
                          <a:effectLst/>
                        </a:rPr>
                        <a:t>NO</a:t>
                      </a:r>
                      <a:endParaRPr lang="es-EC" sz="1000" b="1" i="0" u="sng" strike="noStrike">
                        <a:solidFill>
                          <a:srgbClr val="000000"/>
                        </a:solidFill>
                        <a:effectLst/>
                        <a:latin typeface="Arial"/>
                      </a:endParaRPr>
                    </a:p>
                  </a:txBody>
                  <a:tcPr marL="4243" marR="4243" marT="4243" marB="0" anchor="ctr"/>
                </a:tc>
                <a:tc>
                  <a:txBody>
                    <a:bodyPr/>
                    <a:lstStyle/>
                    <a:p>
                      <a:pPr algn="ctr" fontAlgn="ctr"/>
                      <a:r>
                        <a:rPr lang="es-EC" sz="1000" u="sng" strike="noStrike">
                          <a:effectLst/>
                        </a:rPr>
                        <a:t>PUNTAJE OBTENIDO</a:t>
                      </a:r>
                      <a:endParaRPr lang="es-EC" sz="1000" b="1" i="0" u="sng" strike="noStrike">
                        <a:solidFill>
                          <a:srgbClr val="000000"/>
                        </a:solidFill>
                        <a:effectLst/>
                        <a:latin typeface="Arial"/>
                      </a:endParaRPr>
                    </a:p>
                  </a:txBody>
                  <a:tcPr marL="4243" marR="4243" marT="4243" marB="0" anchor="ctr"/>
                </a:tc>
                <a:tc>
                  <a:txBody>
                    <a:bodyPr/>
                    <a:lstStyle/>
                    <a:p>
                      <a:pPr algn="ctr" fontAlgn="ctr"/>
                      <a:r>
                        <a:rPr lang="es-EC" sz="1000" u="sng" strike="noStrike">
                          <a:effectLst/>
                        </a:rPr>
                        <a:t>PUNTAJE ÓPTIMO</a:t>
                      </a:r>
                      <a:endParaRPr lang="es-EC" sz="1000" b="1" i="0" u="sng" strike="noStrike">
                        <a:solidFill>
                          <a:srgbClr val="000000"/>
                        </a:solidFill>
                        <a:effectLst/>
                        <a:latin typeface="Arial"/>
                      </a:endParaRPr>
                    </a:p>
                  </a:txBody>
                  <a:tcPr marL="4243" marR="4243" marT="4243" marB="0" anchor="ctr"/>
                </a:tc>
                <a:tc vMerge="1">
                  <a:txBody>
                    <a:bodyPr/>
                    <a:lstStyle/>
                    <a:p>
                      <a:endParaRPr lang="es-EC"/>
                    </a:p>
                  </a:txBody>
                  <a:tcPr/>
                </a:tc>
              </a:tr>
              <a:tr h="114550">
                <a:tc>
                  <a:txBody>
                    <a:bodyPr/>
                    <a:lstStyle/>
                    <a:p>
                      <a:pPr algn="ctr" fontAlgn="ctr"/>
                      <a:r>
                        <a:rPr lang="es-EC" sz="1000" u="none" strike="noStrike">
                          <a:effectLst/>
                        </a:rPr>
                        <a:t>2.</a:t>
                      </a:r>
                      <a:endParaRPr lang="es-EC" sz="1000" b="1"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ESTABLECIMIENTO DE OBJETIVOS</a:t>
                      </a:r>
                      <a:endParaRPr lang="es-EC" sz="1000" b="1" i="0" u="none" strike="noStrike">
                        <a:solidFill>
                          <a:srgbClr val="000000"/>
                        </a:solidFill>
                        <a:effectLst/>
                        <a:latin typeface="Arial"/>
                      </a:endParaRPr>
                    </a:p>
                  </a:txBody>
                  <a:tcPr marL="4243" marR="4243" marT="4243"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4243" marR="4243" marT="4243" marB="0" anchor="b"/>
                </a:tc>
              </a:tr>
              <a:tr h="207886">
                <a:tc>
                  <a:txBody>
                    <a:bodyPr/>
                    <a:lstStyle/>
                    <a:p>
                      <a:pPr algn="ctr" fontAlgn="ctr"/>
                      <a:r>
                        <a:rPr lang="es-EC" sz="1000" u="none" strike="noStrike">
                          <a:effectLst/>
                        </a:rPr>
                        <a:t>2.1</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¿Existe coherencia entre los objetivos globales de la empresa, versus los objetivos del departamento?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4243" marR="4243" marT="4243" marB="0"/>
                </a:tc>
              </a:tr>
              <a:tr h="169703">
                <a:tc>
                  <a:txBody>
                    <a:bodyPr/>
                    <a:lstStyle/>
                    <a:p>
                      <a:pPr algn="ctr" fontAlgn="ctr"/>
                      <a:r>
                        <a:rPr lang="es-EC" sz="1000" u="none" strike="noStrike">
                          <a:effectLst/>
                        </a:rPr>
                        <a:t>2.2</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¿Los objetivos establecidos por la empresa son claros y medibles?</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4243" marR="4243" marT="4243" marB="0"/>
                </a:tc>
              </a:tr>
              <a:tr h="169703">
                <a:tc>
                  <a:txBody>
                    <a:bodyPr/>
                    <a:lstStyle/>
                    <a:p>
                      <a:pPr algn="ctr" fontAlgn="ctr"/>
                      <a:r>
                        <a:rPr lang="es-EC" sz="1000" u="none" strike="noStrike">
                          <a:effectLst/>
                        </a:rPr>
                        <a:t>2.3</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¿Se establecen objetivos, metas  y acciones en el tiempo para asegurar el éxito?</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4243" marR="4243" marT="4243" marB="0"/>
                </a:tc>
              </a:tr>
              <a:tr h="233342">
                <a:tc>
                  <a:txBody>
                    <a:bodyPr/>
                    <a:lstStyle/>
                    <a:p>
                      <a:pPr algn="ctr" fontAlgn="ctr"/>
                      <a:r>
                        <a:rPr lang="es-EC" sz="1000" u="none" strike="noStrike">
                          <a:effectLst/>
                        </a:rPr>
                        <a:t>2.4</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¿El sistema contable de la empresa, suministra información oportuna, completa y exacta de los resultados operativos del departamento?</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No suministra informes de todas las órdenes de compra que se realizan.</a:t>
                      </a:r>
                      <a:endParaRPr lang="es-EC" sz="1000" b="0" i="0" u="none" strike="noStrike">
                        <a:solidFill>
                          <a:srgbClr val="000000"/>
                        </a:solidFill>
                        <a:effectLst/>
                        <a:latin typeface="Arial"/>
                      </a:endParaRPr>
                    </a:p>
                  </a:txBody>
                  <a:tcPr marL="4243" marR="4243" marT="4243" marB="0" anchor="ctr"/>
                </a:tc>
              </a:tr>
              <a:tr h="169703">
                <a:tc>
                  <a:txBody>
                    <a:bodyPr/>
                    <a:lstStyle/>
                    <a:p>
                      <a:pPr algn="ctr" fontAlgn="ctr"/>
                      <a:r>
                        <a:rPr lang="es-EC" sz="1000" u="none" strike="noStrike">
                          <a:effectLst/>
                        </a:rPr>
                        <a:t>3.</a:t>
                      </a:r>
                      <a:endParaRPr lang="es-EC" sz="1000" b="1"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IDENTIFICACIÓN DE EVENTOS</a:t>
                      </a:r>
                      <a:endParaRPr lang="es-EC" sz="1000" b="1" i="0" u="none" strike="noStrike">
                        <a:solidFill>
                          <a:srgbClr val="000000"/>
                        </a:solidFill>
                        <a:effectLst/>
                        <a:latin typeface="Arial"/>
                      </a:endParaRPr>
                    </a:p>
                  </a:txBody>
                  <a:tcPr marL="4243" marR="4243" marT="4243"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4243" marR="4243" marT="4243" marB="0" anchor="b"/>
                </a:tc>
              </a:tr>
              <a:tr h="169703">
                <a:tc>
                  <a:txBody>
                    <a:bodyPr/>
                    <a:lstStyle/>
                    <a:p>
                      <a:pPr algn="ctr" fontAlgn="ctr"/>
                      <a:r>
                        <a:rPr lang="es-EC" sz="1000" u="none" strike="noStrike">
                          <a:effectLst/>
                        </a:rPr>
                        <a:t>3.1</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¿Es efectiva la capacidad de reacción del departamento ante la presencia de un problema?</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r>
              <a:tr h="216371">
                <a:tc>
                  <a:txBody>
                    <a:bodyPr/>
                    <a:lstStyle/>
                    <a:p>
                      <a:pPr algn="ctr" fontAlgn="ctr"/>
                      <a:r>
                        <a:rPr lang="es-EC" sz="1000" u="none" strike="noStrike">
                          <a:effectLst/>
                        </a:rPr>
                        <a:t>3.2</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Se realizan estudios para verificar que los precios se encuentran de acuerdo al mercado.</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Se realizan las adquisiciones de forma inmediata por lo que no se realizan estos estudio.</a:t>
                      </a:r>
                      <a:endParaRPr lang="es-EC" sz="1000" b="0" i="0" u="none" strike="noStrike">
                        <a:solidFill>
                          <a:srgbClr val="000000"/>
                        </a:solidFill>
                        <a:effectLst/>
                        <a:latin typeface="Arial"/>
                      </a:endParaRPr>
                    </a:p>
                  </a:txBody>
                  <a:tcPr marL="4243" marR="4243" marT="4243" marB="0" anchor="ctr"/>
                </a:tc>
              </a:tr>
              <a:tr h="267282">
                <a:tc>
                  <a:txBody>
                    <a:bodyPr/>
                    <a:lstStyle/>
                    <a:p>
                      <a:pPr algn="ctr" fontAlgn="ctr"/>
                      <a:r>
                        <a:rPr lang="es-EC" sz="1000" u="none" strike="noStrike">
                          <a:effectLst/>
                        </a:rPr>
                        <a:t>3.3</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¿Existen medidas de prevención para desastres naturales?, así como provisión de recursos financieros para hacer frente a estos desastres</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r>
              <a:tr h="169703">
                <a:tc>
                  <a:txBody>
                    <a:bodyPr/>
                    <a:lstStyle/>
                    <a:p>
                      <a:pPr algn="ctr" fontAlgn="ctr"/>
                      <a:r>
                        <a:rPr lang="es-EC" sz="1000" u="none" strike="noStrike">
                          <a:effectLst/>
                        </a:rPr>
                        <a:t>3.4</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¿Existen planes de contingencia en cuanto a la seguridad industrial del departamento?</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r>
              <a:tr h="169703">
                <a:tc>
                  <a:txBody>
                    <a:bodyPr/>
                    <a:lstStyle/>
                    <a:p>
                      <a:pPr algn="ctr" fontAlgn="ctr"/>
                      <a:r>
                        <a:rPr lang="es-EC" sz="1000" u="none" strike="noStrike">
                          <a:effectLst/>
                        </a:rPr>
                        <a:t>4.</a:t>
                      </a:r>
                      <a:endParaRPr lang="es-EC" sz="1000" b="1"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EVALUACIÓN DE RIESGOS</a:t>
                      </a:r>
                      <a:endParaRPr lang="es-EC" sz="1000" b="1" i="0" u="none" strike="noStrike">
                        <a:solidFill>
                          <a:srgbClr val="000000"/>
                        </a:solidFill>
                        <a:effectLst/>
                        <a:latin typeface="Arial"/>
                      </a:endParaRPr>
                    </a:p>
                  </a:txBody>
                  <a:tcPr marL="4243" marR="4243" marT="4243"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4243" marR="4243" marT="4243"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4243" marR="4243" marT="4243" marB="0" anchor="b"/>
                </a:tc>
              </a:tr>
              <a:tr h="216371">
                <a:tc>
                  <a:txBody>
                    <a:bodyPr/>
                    <a:lstStyle/>
                    <a:p>
                      <a:pPr algn="ctr" fontAlgn="ctr"/>
                      <a:r>
                        <a:rPr lang="es-EC" sz="1000" u="none" strike="noStrike">
                          <a:effectLst/>
                        </a:rPr>
                        <a:t>4.1</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¿Existen objetivos constantes del departamento durante el lapso de un año?</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r>
              <a:tr h="169703">
                <a:tc>
                  <a:txBody>
                    <a:bodyPr/>
                    <a:lstStyle/>
                    <a:p>
                      <a:pPr algn="ctr" fontAlgn="ctr"/>
                      <a:r>
                        <a:rPr lang="es-EC" sz="1000" u="none" strike="noStrike">
                          <a:effectLst/>
                        </a:rPr>
                        <a:t>4.2</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¿Se han  efectuado procesos de identificación y evaluación de riesgos?</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r>
              <a:tr h="233342">
                <a:tc>
                  <a:txBody>
                    <a:bodyPr/>
                    <a:lstStyle/>
                    <a:p>
                      <a:pPr algn="ctr" fontAlgn="ctr"/>
                      <a:r>
                        <a:rPr lang="es-EC" sz="1000" u="none" strike="noStrike">
                          <a:effectLst/>
                        </a:rPr>
                        <a:t>4.3</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¿La normatividad del departamento  permaneció constante en el último año?</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r>
              <a:tr h="169703">
                <a:tc>
                  <a:txBody>
                    <a:bodyPr/>
                    <a:lstStyle/>
                    <a:p>
                      <a:pPr algn="ctr" fontAlgn="ctr"/>
                      <a:r>
                        <a:rPr lang="es-EC" sz="1000" u="none" strike="noStrike">
                          <a:effectLst/>
                        </a:rPr>
                        <a:t>4.4</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¿Ha existido rotación o ingreso de nuevo personal al departamento en el último año?</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No se da rotación entre las personas del mismo nivel.</a:t>
                      </a:r>
                      <a:endParaRPr lang="es-EC" sz="1000" b="0" i="0" u="none" strike="noStrike">
                        <a:solidFill>
                          <a:srgbClr val="000000"/>
                        </a:solidFill>
                        <a:effectLst/>
                        <a:latin typeface="Arial"/>
                      </a:endParaRPr>
                    </a:p>
                  </a:txBody>
                  <a:tcPr marL="4243" marR="4243" marT="4243" marB="0" anchor="ctr"/>
                </a:tc>
              </a:tr>
              <a:tr h="169703">
                <a:tc>
                  <a:txBody>
                    <a:bodyPr/>
                    <a:lstStyle/>
                    <a:p>
                      <a:pPr algn="ctr" fontAlgn="ctr"/>
                      <a:r>
                        <a:rPr lang="es-EC" sz="1000" u="none" strike="noStrike">
                          <a:effectLst/>
                        </a:rPr>
                        <a:t>4.5</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a:effectLst/>
                        </a:rPr>
                        <a:t>¿Se ha brindado capacitación al personal del departamento en el último año?</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4243" marR="4243" marT="4243" marB="0" anchor="ctr"/>
                </a:tc>
                <a:tc>
                  <a:txBody>
                    <a:bodyPr/>
                    <a:lstStyle/>
                    <a:p>
                      <a:pPr algn="just" fontAlgn="ctr"/>
                      <a:r>
                        <a:rPr lang="es-EC" sz="1000" u="none" strike="noStrike" dirty="0">
                          <a:effectLst/>
                        </a:rPr>
                        <a:t> </a:t>
                      </a:r>
                      <a:endParaRPr lang="es-EC" sz="1000" b="0" i="0" u="none" strike="noStrike" dirty="0">
                        <a:solidFill>
                          <a:srgbClr val="000000"/>
                        </a:solidFill>
                        <a:effectLst/>
                        <a:latin typeface="Arial"/>
                      </a:endParaRPr>
                    </a:p>
                  </a:txBody>
                  <a:tcPr marL="4243" marR="4243" marT="4243" marB="0" anchor="ctr"/>
                </a:tc>
              </a:tr>
            </a:tbl>
          </a:graphicData>
        </a:graphic>
      </p:graphicFrame>
      <p:sp>
        <p:nvSpPr>
          <p:cNvPr id="3" name="2 Rectángulo">
            <a:hlinkClick r:id="rId2" action="ppaction://hlinksldjump"/>
          </p:cNvPr>
          <p:cNvSpPr>
            <a:spLocks/>
          </p:cNvSpPr>
          <p:nvPr/>
        </p:nvSpPr>
        <p:spPr>
          <a:xfrm>
            <a:off x="8100392" y="718036"/>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PTB.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2/4</a:t>
            </a:r>
            <a:endParaRPr lang="es-EC" sz="1200">
              <a:effectLst/>
              <a:latin typeface="Times New Roman"/>
              <a:ea typeface="Times New Roman"/>
            </a:endParaRPr>
          </a:p>
        </p:txBody>
      </p:sp>
    </p:spTree>
    <p:extLst>
      <p:ext uri="{BB962C8B-B14F-4D97-AF65-F5344CB8AC3E}">
        <p14:creationId xmlns:p14="http://schemas.microsoft.com/office/powerpoint/2010/main" val="2168172252"/>
      </p:ext>
    </p:extLst>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223368693"/>
              </p:ext>
            </p:extLst>
          </p:nvPr>
        </p:nvGraphicFramePr>
        <p:xfrm>
          <a:off x="323528" y="682007"/>
          <a:ext cx="8640960" cy="5507949"/>
        </p:xfrm>
        <a:graphic>
          <a:graphicData uri="http://schemas.openxmlformats.org/drawingml/2006/table">
            <a:tbl>
              <a:tblPr>
                <a:tableStyleId>{5C22544A-7EE6-4342-B048-85BDC9FD1C3A}</a:tableStyleId>
              </a:tblPr>
              <a:tblGrid>
                <a:gridCol w="479429"/>
                <a:gridCol w="3539535"/>
                <a:gridCol w="483175"/>
                <a:gridCol w="659216"/>
                <a:gridCol w="689179"/>
                <a:gridCol w="689179"/>
                <a:gridCol w="2101247"/>
              </a:tblGrid>
              <a:tr h="133531">
                <a:tc gridSpan="7">
                  <a:txBody>
                    <a:bodyPr/>
                    <a:lstStyle/>
                    <a:p>
                      <a:pPr algn="ctr" fontAlgn="ctr"/>
                      <a:r>
                        <a:rPr lang="es-EC" sz="1100" u="none" strike="noStrike" dirty="0">
                          <a:effectLst/>
                        </a:rPr>
                        <a:t>FERRERO DEL ECUADOR S.A.</a:t>
                      </a:r>
                      <a:endParaRPr lang="es-EC" sz="1100" b="1" i="0" u="none" strike="noStrike" dirty="0">
                        <a:solidFill>
                          <a:srgbClr val="000000"/>
                        </a:solidFill>
                        <a:effectLst/>
                        <a:latin typeface="Arial"/>
                      </a:endParaRPr>
                    </a:p>
                  </a:txBody>
                  <a:tcPr marL="4605" marR="4605" marT="460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3531">
                <a:tc gridSpan="7">
                  <a:txBody>
                    <a:bodyPr/>
                    <a:lstStyle/>
                    <a:p>
                      <a:pPr algn="ctr" fontAlgn="ctr"/>
                      <a:r>
                        <a:rPr lang="es-EC" sz="1100" u="none" strike="noStrike">
                          <a:effectLst/>
                        </a:rPr>
                        <a:t>CUESTIONARIO DE EVALUACIÓN DE CONTROL INTERNO</a:t>
                      </a:r>
                      <a:endParaRPr lang="es-EC" sz="1100" b="1" i="0" u="none" strike="noStrike">
                        <a:solidFill>
                          <a:srgbClr val="000000"/>
                        </a:solidFill>
                        <a:effectLst/>
                        <a:latin typeface="Arial"/>
                      </a:endParaRPr>
                    </a:p>
                  </a:txBody>
                  <a:tcPr marL="4605" marR="4605" marT="460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3531">
                <a:tc gridSpan="7">
                  <a:txBody>
                    <a:bodyPr/>
                    <a:lstStyle/>
                    <a:p>
                      <a:pPr algn="ctr" fontAlgn="ctr"/>
                      <a:r>
                        <a:rPr lang="es-EC" sz="1100" u="none" strike="noStrike">
                          <a:effectLst/>
                        </a:rPr>
                        <a:t>PROCESO DE ADQUISICIÓN DE BIENES Y SERVICIOS PARA EL PERSONAL</a:t>
                      </a:r>
                      <a:endParaRPr lang="es-EC" sz="1100" b="1" i="0" u="none" strike="noStrike">
                        <a:solidFill>
                          <a:srgbClr val="000000"/>
                        </a:solidFill>
                        <a:effectLst/>
                        <a:latin typeface="Arial"/>
                      </a:endParaRPr>
                    </a:p>
                  </a:txBody>
                  <a:tcPr marL="4605" marR="4605" marT="460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3531">
                <a:tc gridSpan="7">
                  <a:txBody>
                    <a:bodyPr/>
                    <a:lstStyle/>
                    <a:p>
                      <a:pPr algn="ctr" fontAlgn="ctr"/>
                      <a:r>
                        <a:rPr lang="es-EC" sz="1100" u="none" strike="noStrike">
                          <a:effectLst/>
                        </a:rPr>
                        <a:t>PERIODO SEPTIEMBRE 2009 - AGOSTO 2010</a:t>
                      </a:r>
                      <a:endParaRPr lang="es-EC" sz="1100" b="1" i="0" u="none" strike="noStrike">
                        <a:solidFill>
                          <a:srgbClr val="000000"/>
                        </a:solidFill>
                        <a:effectLst/>
                        <a:latin typeface="Arial"/>
                      </a:endParaRPr>
                    </a:p>
                  </a:txBody>
                  <a:tcPr marL="4605" marR="4605" marT="460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1158">
                <a:tc rowSpan="2">
                  <a:txBody>
                    <a:bodyPr/>
                    <a:lstStyle/>
                    <a:p>
                      <a:pPr algn="ctr" fontAlgn="ctr"/>
                      <a:r>
                        <a:rPr lang="es-EC" sz="1050" u="sng" strike="noStrike">
                          <a:effectLst/>
                        </a:rPr>
                        <a:t>Nº</a:t>
                      </a:r>
                      <a:endParaRPr lang="es-EC" sz="1050" b="1" i="0" u="sng" strike="noStrike">
                        <a:solidFill>
                          <a:srgbClr val="000000"/>
                        </a:solidFill>
                        <a:effectLst/>
                        <a:latin typeface="Arial"/>
                      </a:endParaRPr>
                    </a:p>
                  </a:txBody>
                  <a:tcPr marL="4605" marR="4605" marT="4605" marB="0" anchor="ctr"/>
                </a:tc>
                <a:tc rowSpan="2">
                  <a:txBody>
                    <a:bodyPr/>
                    <a:lstStyle/>
                    <a:p>
                      <a:pPr algn="ctr" fontAlgn="ctr"/>
                      <a:r>
                        <a:rPr lang="pt-BR" sz="1050" u="sng" strike="noStrike">
                          <a:effectLst/>
                        </a:rPr>
                        <a:t>P R E G U N T A S</a:t>
                      </a:r>
                      <a:endParaRPr lang="pt-BR" sz="1050" b="1" i="0" u="sng" strike="noStrike">
                        <a:solidFill>
                          <a:srgbClr val="000000"/>
                        </a:solidFill>
                        <a:effectLst/>
                        <a:latin typeface="Arial"/>
                      </a:endParaRPr>
                    </a:p>
                  </a:txBody>
                  <a:tcPr marL="4605" marR="4605" marT="4605" marB="0" anchor="ctr"/>
                </a:tc>
                <a:tc gridSpan="2">
                  <a:txBody>
                    <a:bodyPr/>
                    <a:lstStyle/>
                    <a:p>
                      <a:pPr algn="ctr" fontAlgn="ctr"/>
                      <a:r>
                        <a:rPr lang="es-EC" sz="1050" u="sng" strike="noStrike">
                          <a:effectLst/>
                        </a:rPr>
                        <a:t>RESPUESTAS</a:t>
                      </a:r>
                      <a:endParaRPr lang="es-EC" sz="1050" b="1" i="0" u="sng" strike="noStrike">
                        <a:solidFill>
                          <a:srgbClr val="000000"/>
                        </a:solidFill>
                        <a:effectLst/>
                        <a:latin typeface="Arial"/>
                      </a:endParaRPr>
                    </a:p>
                  </a:txBody>
                  <a:tcPr marL="4605" marR="4605" marT="4605" marB="0" anchor="ctr"/>
                </a:tc>
                <a:tc hMerge="1">
                  <a:txBody>
                    <a:bodyPr/>
                    <a:lstStyle/>
                    <a:p>
                      <a:endParaRPr lang="es-EC"/>
                    </a:p>
                  </a:txBody>
                  <a:tcPr/>
                </a:tc>
                <a:tc gridSpan="2">
                  <a:txBody>
                    <a:bodyPr/>
                    <a:lstStyle/>
                    <a:p>
                      <a:pPr algn="ctr" fontAlgn="ctr"/>
                      <a:r>
                        <a:rPr lang="es-EC" sz="1050" u="sng" strike="noStrike">
                          <a:effectLst/>
                        </a:rPr>
                        <a:t>PUNTAJES</a:t>
                      </a:r>
                      <a:endParaRPr lang="es-EC" sz="1050" b="1" i="0" u="sng" strike="noStrike">
                        <a:solidFill>
                          <a:srgbClr val="000000"/>
                        </a:solidFill>
                        <a:effectLst/>
                        <a:latin typeface="Arial"/>
                      </a:endParaRPr>
                    </a:p>
                  </a:txBody>
                  <a:tcPr marL="4605" marR="4605" marT="4605" marB="0" anchor="ctr"/>
                </a:tc>
                <a:tc hMerge="1">
                  <a:txBody>
                    <a:bodyPr/>
                    <a:lstStyle/>
                    <a:p>
                      <a:endParaRPr lang="es-EC"/>
                    </a:p>
                  </a:txBody>
                  <a:tcPr/>
                </a:tc>
                <a:tc rowSpan="2">
                  <a:txBody>
                    <a:bodyPr/>
                    <a:lstStyle/>
                    <a:p>
                      <a:pPr algn="ctr" fontAlgn="ctr"/>
                      <a:r>
                        <a:rPr lang="es-EC" sz="1050" u="sng" strike="noStrike">
                          <a:effectLst/>
                        </a:rPr>
                        <a:t>OBSERVACIONES</a:t>
                      </a:r>
                      <a:endParaRPr lang="es-EC" sz="1050" b="1" i="0" u="sng" strike="noStrike">
                        <a:solidFill>
                          <a:srgbClr val="000000"/>
                        </a:solidFill>
                        <a:effectLst/>
                        <a:latin typeface="Arial"/>
                      </a:endParaRPr>
                    </a:p>
                  </a:txBody>
                  <a:tcPr marL="4605" marR="4605" marT="4605" marB="0" anchor="ctr"/>
                </a:tc>
              </a:tr>
              <a:tr h="188785">
                <a:tc vMerge="1">
                  <a:txBody>
                    <a:bodyPr/>
                    <a:lstStyle/>
                    <a:p>
                      <a:endParaRPr lang="es-EC"/>
                    </a:p>
                  </a:txBody>
                  <a:tcPr/>
                </a:tc>
                <a:tc vMerge="1">
                  <a:txBody>
                    <a:bodyPr/>
                    <a:lstStyle/>
                    <a:p>
                      <a:endParaRPr lang="es-EC"/>
                    </a:p>
                  </a:txBody>
                  <a:tcPr/>
                </a:tc>
                <a:tc>
                  <a:txBody>
                    <a:bodyPr/>
                    <a:lstStyle/>
                    <a:p>
                      <a:pPr algn="ctr" fontAlgn="ctr"/>
                      <a:r>
                        <a:rPr lang="es-EC" sz="1050" u="sng" strike="noStrike">
                          <a:effectLst/>
                        </a:rPr>
                        <a:t>SÍ</a:t>
                      </a:r>
                      <a:endParaRPr lang="es-EC" sz="1050" b="1" i="0" u="sng" strike="noStrike">
                        <a:solidFill>
                          <a:srgbClr val="000000"/>
                        </a:solidFill>
                        <a:effectLst/>
                        <a:latin typeface="Arial"/>
                      </a:endParaRPr>
                    </a:p>
                  </a:txBody>
                  <a:tcPr marL="4605" marR="4605" marT="4605" marB="0" anchor="ctr"/>
                </a:tc>
                <a:tc>
                  <a:txBody>
                    <a:bodyPr/>
                    <a:lstStyle/>
                    <a:p>
                      <a:pPr algn="ctr" fontAlgn="ctr"/>
                      <a:r>
                        <a:rPr lang="es-EC" sz="1050" u="sng" strike="noStrike">
                          <a:effectLst/>
                        </a:rPr>
                        <a:t>NO</a:t>
                      </a:r>
                      <a:endParaRPr lang="es-EC" sz="1050" b="1" i="0" u="sng" strike="noStrike">
                        <a:solidFill>
                          <a:srgbClr val="000000"/>
                        </a:solidFill>
                        <a:effectLst/>
                        <a:latin typeface="Arial"/>
                      </a:endParaRPr>
                    </a:p>
                  </a:txBody>
                  <a:tcPr marL="4605" marR="4605" marT="4605" marB="0" anchor="ctr"/>
                </a:tc>
                <a:tc>
                  <a:txBody>
                    <a:bodyPr/>
                    <a:lstStyle/>
                    <a:p>
                      <a:pPr algn="ctr" fontAlgn="ctr"/>
                      <a:r>
                        <a:rPr lang="es-EC" sz="1050" u="sng" strike="noStrike">
                          <a:effectLst/>
                        </a:rPr>
                        <a:t>PUNTAJE OBTENIDO</a:t>
                      </a:r>
                      <a:endParaRPr lang="es-EC" sz="1050" b="1" i="0" u="sng" strike="noStrike">
                        <a:solidFill>
                          <a:srgbClr val="000000"/>
                        </a:solidFill>
                        <a:effectLst/>
                        <a:latin typeface="Arial"/>
                      </a:endParaRPr>
                    </a:p>
                  </a:txBody>
                  <a:tcPr marL="4605" marR="4605" marT="4605" marB="0" anchor="ctr"/>
                </a:tc>
                <a:tc>
                  <a:txBody>
                    <a:bodyPr/>
                    <a:lstStyle/>
                    <a:p>
                      <a:pPr algn="ctr" fontAlgn="ctr"/>
                      <a:r>
                        <a:rPr lang="es-EC" sz="1050" u="sng" strike="noStrike">
                          <a:effectLst/>
                        </a:rPr>
                        <a:t>PUNTAJE ÓPTIMO</a:t>
                      </a:r>
                      <a:endParaRPr lang="es-EC" sz="1050" b="1" i="0" u="sng" strike="noStrike">
                        <a:solidFill>
                          <a:srgbClr val="000000"/>
                        </a:solidFill>
                        <a:effectLst/>
                        <a:latin typeface="Arial"/>
                      </a:endParaRPr>
                    </a:p>
                  </a:txBody>
                  <a:tcPr marL="4605" marR="4605" marT="4605" marB="0" anchor="ctr"/>
                </a:tc>
                <a:tc vMerge="1">
                  <a:txBody>
                    <a:bodyPr/>
                    <a:lstStyle/>
                    <a:p>
                      <a:endParaRPr lang="es-EC"/>
                    </a:p>
                  </a:txBody>
                  <a:tcPr/>
                </a:tc>
              </a:tr>
              <a:tr h="184180">
                <a:tc>
                  <a:txBody>
                    <a:bodyPr/>
                    <a:lstStyle/>
                    <a:p>
                      <a:pPr algn="ctr" fontAlgn="ctr"/>
                      <a:r>
                        <a:rPr lang="es-EC" sz="1050" u="none" strike="noStrike">
                          <a:effectLst/>
                        </a:rPr>
                        <a:t>5.</a:t>
                      </a:r>
                      <a:endParaRPr lang="es-EC" sz="1050" b="1" i="0" u="none" strike="noStrike">
                        <a:solidFill>
                          <a:srgbClr val="000000"/>
                        </a:solidFill>
                        <a:effectLst/>
                        <a:latin typeface="Arial"/>
                      </a:endParaRPr>
                    </a:p>
                  </a:txBody>
                  <a:tcPr marL="4605" marR="4605" marT="4605" marB="0" anchor="ctr"/>
                </a:tc>
                <a:tc>
                  <a:txBody>
                    <a:bodyPr/>
                    <a:lstStyle/>
                    <a:p>
                      <a:pPr algn="ctr" fontAlgn="ctr"/>
                      <a:r>
                        <a:rPr lang="es-EC" sz="1050" u="none" strike="noStrike">
                          <a:effectLst/>
                        </a:rPr>
                        <a:t>RESPUESTA AL RIESGO</a:t>
                      </a:r>
                      <a:endParaRPr lang="es-EC" sz="1050" b="1" i="0" u="none" strike="noStrike">
                        <a:solidFill>
                          <a:srgbClr val="000000"/>
                        </a:solidFill>
                        <a:effectLst/>
                        <a:latin typeface="Arial"/>
                      </a:endParaRPr>
                    </a:p>
                  </a:txBody>
                  <a:tcPr marL="4605" marR="4605" marT="4605" marB="0" anchor="ctr"/>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4605" marR="4605" marT="4605"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4605" marR="4605" marT="4605"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4605" marR="4605" marT="4605" marB="0" anchor="b"/>
                </a:tc>
                <a:tc>
                  <a:txBody>
                    <a:bodyPr/>
                    <a:lstStyle/>
                    <a:p>
                      <a:pPr algn="ctr" fontAlgn="b"/>
                      <a:r>
                        <a:rPr lang="es-EC" sz="1050" u="none" strike="noStrike">
                          <a:effectLst/>
                        </a:rPr>
                        <a:t> </a:t>
                      </a:r>
                      <a:endParaRPr lang="es-EC" sz="1050" b="1" i="0" u="none" strike="noStrike">
                        <a:solidFill>
                          <a:srgbClr val="000000"/>
                        </a:solidFill>
                        <a:effectLst/>
                        <a:latin typeface="Arial"/>
                      </a:endParaRPr>
                    </a:p>
                  </a:txBody>
                  <a:tcPr marL="4605" marR="4605" marT="4605" marB="0" anchor="b"/>
                </a:tc>
                <a:tc>
                  <a:txBody>
                    <a:bodyPr/>
                    <a:lstStyle/>
                    <a:p>
                      <a:pPr algn="l" fontAlgn="b"/>
                      <a:r>
                        <a:rPr lang="es-EC" sz="1050" u="none" strike="noStrike">
                          <a:effectLst/>
                        </a:rPr>
                        <a:t> </a:t>
                      </a:r>
                      <a:endParaRPr lang="es-EC" sz="1050" b="0" i="0" u="none" strike="noStrike">
                        <a:solidFill>
                          <a:srgbClr val="000000"/>
                        </a:solidFill>
                        <a:effectLst/>
                        <a:latin typeface="Arial"/>
                      </a:endParaRPr>
                    </a:p>
                  </a:txBody>
                  <a:tcPr marL="4605" marR="4605" marT="4605" marB="0" anchor="b"/>
                </a:tc>
              </a:tr>
              <a:tr h="469659">
                <a:tc>
                  <a:txBody>
                    <a:bodyPr/>
                    <a:lstStyle/>
                    <a:p>
                      <a:pPr algn="ctr" fontAlgn="ctr"/>
                      <a:r>
                        <a:rPr lang="es-EC" sz="1100" u="none" strike="noStrike">
                          <a:effectLst/>
                        </a:rPr>
                        <a:t>5.1</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Se realizan exámenes periódicos de salud a los empleados del departamento de mantenimiento?</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5</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Los empleados no requieren estos exámenes, no tienen contacto con materiales tóxicos ni químicos, por otro lado cuentan con seguro médico.</a:t>
                      </a:r>
                      <a:endParaRPr lang="es-EC" sz="1100" b="0" i="0" u="none" strike="noStrike">
                        <a:solidFill>
                          <a:srgbClr val="000000"/>
                        </a:solidFill>
                        <a:effectLst/>
                        <a:latin typeface="Arial"/>
                      </a:endParaRPr>
                    </a:p>
                  </a:txBody>
                  <a:tcPr marL="4605" marR="4605" marT="4605" marB="0" anchor="ctr"/>
                </a:tc>
              </a:tr>
              <a:tr h="234830">
                <a:tc>
                  <a:txBody>
                    <a:bodyPr/>
                    <a:lstStyle/>
                    <a:p>
                      <a:pPr algn="ctr" fontAlgn="ctr"/>
                      <a:r>
                        <a:rPr lang="es-EC" sz="1100" u="none" strike="noStrike">
                          <a:effectLst/>
                        </a:rPr>
                        <a:t>5.2</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El departamento de recursos humanos, establece un plan de capacitación para los empleados del departamento?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r>
              <a:tr h="271666">
                <a:tc>
                  <a:txBody>
                    <a:bodyPr/>
                    <a:lstStyle/>
                    <a:p>
                      <a:pPr algn="ctr" fontAlgn="ctr"/>
                      <a:r>
                        <a:rPr lang="es-EC" sz="1100" u="none" strike="noStrike">
                          <a:effectLst/>
                        </a:rPr>
                        <a:t>5.3</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¿Las operaciones se realizan dentro de horarios de trabajo, es decir, no exceden la capacidad del departamento?</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r>
              <a:tr h="234830">
                <a:tc>
                  <a:txBody>
                    <a:bodyPr/>
                    <a:lstStyle/>
                    <a:p>
                      <a:pPr algn="ctr" fontAlgn="ctr"/>
                      <a:r>
                        <a:rPr lang="es-EC" sz="1100" u="none" strike="noStrike">
                          <a:effectLst/>
                        </a:rPr>
                        <a:t>5.4</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¿Existen estándares claramente definidos para aceptar o rechazar los repuestos?</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0</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pt-BR" sz="1100" u="none" strike="noStrike">
                          <a:effectLst/>
                        </a:rPr>
                        <a:t>Simplemente se verifica características solicitadas por cada departamento.</a:t>
                      </a:r>
                      <a:endParaRPr lang="pt-BR" sz="1100" b="0" i="0" u="none" strike="noStrike">
                        <a:solidFill>
                          <a:srgbClr val="000000"/>
                        </a:solidFill>
                        <a:effectLst/>
                        <a:latin typeface="Arial"/>
                      </a:endParaRPr>
                    </a:p>
                  </a:txBody>
                  <a:tcPr marL="4605" marR="4605" marT="4605" marB="0" anchor="ctr"/>
                </a:tc>
              </a:tr>
              <a:tr h="225621">
                <a:tc>
                  <a:txBody>
                    <a:bodyPr/>
                    <a:lstStyle/>
                    <a:p>
                      <a:pPr algn="ctr" fontAlgn="ctr"/>
                      <a:r>
                        <a:rPr lang="es-EC" sz="1100" u="none" strike="noStrike">
                          <a:effectLst/>
                        </a:rPr>
                        <a:t>5.5</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¿El departamento cuenta con la cantidad de personal necesaria, es decir no existe déficit ni exceso?</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r>
              <a:tr h="184180">
                <a:tc>
                  <a:txBody>
                    <a:bodyPr/>
                    <a:lstStyle/>
                    <a:p>
                      <a:pPr algn="ctr" fontAlgn="ctr"/>
                      <a:r>
                        <a:rPr lang="es-EC" sz="1050" u="none" strike="noStrike">
                          <a:effectLst/>
                        </a:rPr>
                        <a:t>6</a:t>
                      </a:r>
                      <a:endParaRPr lang="es-EC" sz="1050" b="1" i="0" u="none" strike="noStrike">
                        <a:solidFill>
                          <a:srgbClr val="000000"/>
                        </a:solidFill>
                        <a:effectLst/>
                        <a:latin typeface="Arial"/>
                      </a:endParaRPr>
                    </a:p>
                  </a:txBody>
                  <a:tcPr marL="4605" marR="4605" marT="4605" marB="0" anchor="ctr"/>
                </a:tc>
                <a:tc>
                  <a:txBody>
                    <a:bodyPr/>
                    <a:lstStyle/>
                    <a:p>
                      <a:pPr algn="ctr" fontAlgn="ctr"/>
                      <a:r>
                        <a:rPr lang="es-EC" sz="1050" u="none" strike="noStrike">
                          <a:effectLst/>
                        </a:rPr>
                        <a:t>ACTIVIDADES DE CONTROL</a:t>
                      </a:r>
                      <a:endParaRPr lang="es-EC" sz="1050" b="1" i="0" u="none" strike="noStrike">
                        <a:solidFill>
                          <a:srgbClr val="000000"/>
                        </a:solidFill>
                        <a:effectLst/>
                        <a:latin typeface="Arial"/>
                      </a:endParaRPr>
                    </a:p>
                  </a:txBody>
                  <a:tcPr marL="4605" marR="4605" marT="4605" marB="0" anchor="ctr"/>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4605" marR="4605" marT="4605"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4605" marR="4605" marT="4605"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4605" marR="4605" marT="4605" marB="0" anchor="b"/>
                </a:tc>
                <a:tc>
                  <a:txBody>
                    <a:bodyPr/>
                    <a:lstStyle/>
                    <a:p>
                      <a:pPr algn="ctr" fontAlgn="b"/>
                      <a:r>
                        <a:rPr lang="es-EC" sz="1050" u="none" strike="noStrike">
                          <a:effectLst/>
                        </a:rPr>
                        <a:t> </a:t>
                      </a:r>
                      <a:endParaRPr lang="es-EC" sz="1050" b="1" i="0" u="none" strike="noStrike">
                        <a:solidFill>
                          <a:srgbClr val="000000"/>
                        </a:solidFill>
                        <a:effectLst/>
                        <a:latin typeface="Arial"/>
                      </a:endParaRPr>
                    </a:p>
                  </a:txBody>
                  <a:tcPr marL="4605" marR="4605" marT="4605" marB="0" anchor="b"/>
                </a:tc>
                <a:tc>
                  <a:txBody>
                    <a:bodyPr/>
                    <a:lstStyle/>
                    <a:p>
                      <a:pPr algn="l" fontAlgn="b"/>
                      <a:r>
                        <a:rPr lang="es-EC" sz="1050" u="none" strike="noStrike">
                          <a:effectLst/>
                        </a:rPr>
                        <a:t> </a:t>
                      </a:r>
                      <a:endParaRPr lang="es-EC" sz="1050" b="0" i="0" u="none" strike="noStrike">
                        <a:solidFill>
                          <a:srgbClr val="000000"/>
                        </a:solidFill>
                        <a:effectLst/>
                        <a:latin typeface="Arial"/>
                      </a:endParaRPr>
                    </a:p>
                  </a:txBody>
                  <a:tcPr marL="4605" marR="4605" marT="4605" marB="0" anchor="b"/>
                </a:tc>
              </a:tr>
              <a:tr h="239434">
                <a:tc>
                  <a:txBody>
                    <a:bodyPr/>
                    <a:lstStyle/>
                    <a:p>
                      <a:pPr algn="ctr" fontAlgn="ctr"/>
                      <a:r>
                        <a:rPr lang="es-EC" sz="1100" u="none" strike="noStrike">
                          <a:effectLst/>
                        </a:rPr>
                        <a:t>6.1</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¿Sabe qué labores desempeña cada uno de los empleados que trabaja con  Ud.?</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r>
              <a:tr h="239434">
                <a:tc>
                  <a:txBody>
                    <a:bodyPr/>
                    <a:lstStyle/>
                    <a:p>
                      <a:pPr algn="ctr" fontAlgn="ctr"/>
                      <a:r>
                        <a:rPr lang="es-EC" sz="1100" u="none" strike="noStrike">
                          <a:effectLst/>
                        </a:rPr>
                        <a:t>6.2</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¿Tienen diversificadas las funciones, es decir que no se tenga a una sola persona con el control absoluto de todo el proceso?</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r>
              <a:tr h="239434">
                <a:tc>
                  <a:txBody>
                    <a:bodyPr/>
                    <a:lstStyle/>
                    <a:p>
                      <a:pPr algn="ctr" fontAlgn="ctr"/>
                      <a:r>
                        <a:rPr lang="es-EC" sz="1100" u="none" strike="noStrike">
                          <a:effectLst/>
                        </a:rPr>
                        <a:t>6.3</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¿Se elaboran presupuestos y se comparan frecuentemente con los gastos reales?</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r>
              <a:tr h="239434">
                <a:tc>
                  <a:txBody>
                    <a:bodyPr/>
                    <a:lstStyle/>
                    <a:p>
                      <a:pPr algn="ctr" fontAlgn="ctr"/>
                      <a:r>
                        <a:rPr lang="es-EC" sz="1100" u="none" strike="noStrike">
                          <a:effectLst/>
                        </a:rPr>
                        <a:t>6.4</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¿Se compara la factura contra la guía de remisión al momento que ingresa la mercadería?</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r>
              <a:tr h="239434">
                <a:tc>
                  <a:txBody>
                    <a:bodyPr/>
                    <a:lstStyle/>
                    <a:p>
                      <a:pPr algn="ctr" fontAlgn="ctr"/>
                      <a:r>
                        <a:rPr lang="es-EC" sz="1100" u="none" strike="noStrike">
                          <a:effectLst/>
                        </a:rPr>
                        <a:t>6.5</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a:effectLst/>
                        </a:rPr>
                        <a:t>¿Se revisa la condición en que se recibe la mercadería?</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605" marR="4605" marT="4605" marB="0" anchor="ctr"/>
                </a:tc>
                <a:tc>
                  <a:txBody>
                    <a:bodyPr/>
                    <a:lstStyle/>
                    <a:p>
                      <a:pPr algn="just" fontAlgn="ctr"/>
                      <a:r>
                        <a:rPr lang="es-EC" sz="1100" u="none" strike="noStrike" dirty="0">
                          <a:effectLst/>
                        </a:rPr>
                        <a:t> </a:t>
                      </a:r>
                      <a:endParaRPr lang="es-EC" sz="1100" b="0" i="0" u="none" strike="noStrike" dirty="0">
                        <a:solidFill>
                          <a:srgbClr val="000000"/>
                        </a:solidFill>
                        <a:effectLst/>
                        <a:latin typeface="Arial"/>
                      </a:endParaRPr>
                    </a:p>
                  </a:txBody>
                  <a:tcPr marL="4605" marR="4605" marT="4605" marB="0" anchor="ctr"/>
                </a:tc>
              </a:tr>
            </a:tbl>
          </a:graphicData>
        </a:graphic>
      </p:graphicFrame>
      <p:sp>
        <p:nvSpPr>
          <p:cNvPr id="3" name="2 Rectángulo"/>
          <p:cNvSpPr>
            <a:spLocks/>
          </p:cNvSpPr>
          <p:nvPr/>
        </p:nvSpPr>
        <p:spPr>
          <a:xfrm>
            <a:off x="8028384" y="764704"/>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PTB</a:t>
            </a:r>
            <a:r>
              <a:rPr lang="es-ES" sz="1200" b="1" dirty="0">
                <a:solidFill>
                  <a:srgbClr val="FF0000"/>
                </a:solidFill>
                <a:effectLst/>
                <a:latin typeface="Times New Roman"/>
                <a:ea typeface="Times New Roman"/>
              </a:rPr>
              <a:t>. 5</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3/4</a:t>
            </a:r>
            <a:endParaRPr lang="es-EC" sz="1200" dirty="0">
              <a:effectLst/>
              <a:latin typeface="Times New Roman"/>
              <a:ea typeface="Times New Roman"/>
            </a:endParaRPr>
          </a:p>
        </p:txBody>
      </p:sp>
    </p:spTree>
    <p:extLst>
      <p:ext uri="{BB962C8B-B14F-4D97-AF65-F5344CB8AC3E}">
        <p14:creationId xmlns:p14="http://schemas.microsoft.com/office/powerpoint/2010/main" val="656097948"/>
      </p:ext>
    </p:extLst>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183860100"/>
              </p:ext>
            </p:extLst>
          </p:nvPr>
        </p:nvGraphicFramePr>
        <p:xfrm>
          <a:off x="107504" y="607946"/>
          <a:ext cx="8928992" cy="6230932"/>
        </p:xfrm>
        <a:graphic>
          <a:graphicData uri="http://schemas.openxmlformats.org/drawingml/2006/table">
            <a:tbl>
              <a:tblPr>
                <a:tableStyleId>{5C22544A-7EE6-4342-B048-85BDC9FD1C3A}</a:tableStyleId>
              </a:tblPr>
              <a:tblGrid>
                <a:gridCol w="495412"/>
                <a:gridCol w="3657522"/>
                <a:gridCol w="499278"/>
                <a:gridCol w="681189"/>
                <a:gridCol w="712151"/>
                <a:gridCol w="712151"/>
                <a:gridCol w="2171289"/>
              </a:tblGrid>
              <a:tr h="125910">
                <a:tc gridSpan="7">
                  <a:txBody>
                    <a:bodyPr/>
                    <a:lstStyle/>
                    <a:p>
                      <a:pPr algn="ctr" fontAlgn="ctr"/>
                      <a:r>
                        <a:rPr lang="es-EC" sz="1000" u="none" strike="noStrike" dirty="0">
                          <a:effectLst/>
                        </a:rPr>
                        <a:t>FERRERO DEL ECUADOR S.A.</a:t>
                      </a:r>
                      <a:endParaRPr lang="es-EC" sz="1000" b="1" i="0" u="none" strike="noStrike" dirty="0">
                        <a:solidFill>
                          <a:srgbClr val="000000"/>
                        </a:solidFill>
                        <a:effectLst/>
                        <a:latin typeface="Arial"/>
                      </a:endParaRPr>
                    </a:p>
                  </a:txBody>
                  <a:tcPr marL="3403" marR="3403" marT="340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5910">
                <a:tc gridSpan="7">
                  <a:txBody>
                    <a:bodyPr/>
                    <a:lstStyle/>
                    <a:p>
                      <a:pPr algn="ctr" fontAlgn="ctr"/>
                      <a:r>
                        <a:rPr lang="es-EC" sz="1000" u="none" strike="noStrike">
                          <a:effectLst/>
                        </a:rPr>
                        <a:t>CUESTIONARIO DE EVALUACIÓN DE CONTROL INTERNO</a:t>
                      </a:r>
                      <a:endParaRPr lang="es-EC" sz="1000" b="1" i="0" u="none" strike="noStrike">
                        <a:solidFill>
                          <a:srgbClr val="000000"/>
                        </a:solidFill>
                        <a:effectLst/>
                        <a:latin typeface="Arial"/>
                      </a:endParaRPr>
                    </a:p>
                  </a:txBody>
                  <a:tcPr marL="3403" marR="3403" marT="340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5910">
                <a:tc gridSpan="7">
                  <a:txBody>
                    <a:bodyPr/>
                    <a:lstStyle/>
                    <a:p>
                      <a:pPr algn="ctr" fontAlgn="ctr"/>
                      <a:r>
                        <a:rPr lang="es-EC" sz="1000" u="none" strike="noStrike">
                          <a:effectLst/>
                        </a:rPr>
                        <a:t>PROCESO DE ADQUISICIÓN DE BIENES Y SERVICIOS PARA EL PERSONAL</a:t>
                      </a:r>
                      <a:endParaRPr lang="es-EC" sz="1000" b="1" i="0" u="none" strike="noStrike">
                        <a:solidFill>
                          <a:srgbClr val="000000"/>
                        </a:solidFill>
                        <a:effectLst/>
                        <a:latin typeface="Arial"/>
                      </a:endParaRPr>
                    </a:p>
                  </a:txBody>
                  <a:tcPr marL="3403" marR="3403" marT="340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5910">
                <a:tc gridSpan="7">
                  <a:txBody>
                    <a:bodyPr/>
                    <a:lstStyle/>
                    <a:p>
                      <a:pPr algn="ctr" fontAlgn="ctr"/>
                      <a:r>
                        <a:rPr lang="es-EC" sz="1000" u="none" strike="noStrike">
                          <a:effectLst/>
                        </a:rPr>
                        <a:t>PERIODO SEPTIEMBRE 2009 - AGOSTO 2010</a:t>
                      </a:r>
                      <a:endParaRPr lang="es-EC" sz="1000" b="1" i="0" u="none" strike="noStrike">
                        <a:solidFill>
                          <a:srgbClr val="000000"/>
                        </a:solidFill>
                        <a:effectLst/>
                        <a:latin typeface="Arial"/>
                      </a:endParaRPr>
                    </a:p>
                  </a:txBody>
                  <a:tcPr marL="3403" marR="3403" marT="340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5283">
                <a:tc rowSpan="2">
                  <a:txBody>
                    <a:bodyPr/>
                    <a:lstStyle/>
                    <a:p>
                      <a:pPr algn="ctr" fontAlgn="ctr"/>
                      <a:r>
                        <a:rPr lang="es-EC" sz="900" u="sng" strike="noStrike">
                          <a:effectLst/>
                        </a:rPr>
                        <a:t>Nº</a:t>
                      </a:r>
                      <a:endParaRPr lang="es-EC" sz="900" b="1" i="0" u="sng" strike="noStrike">
                        <a:solidFill>
                          <a:srgbClr val="000000"/>
                        </a:solidFill>
                        <a:effectLst/>
                        <a:latin typeface="Arial"/>
                      </a:endParaRPr>
                    </a:p>
                  </a:txBody>
                  <a:tcPr marL="3403" marR="3403" marT="3403" marB="0" anchor="ctr"/>
                </a:tc>
                <a:tc rowSpan="2">
                  <a:txBody>
                    <a:bodyPr/>
                    <a:lstStyle/>
                    <a:p>
                      <a:pPr algn="ctr" fontAlgn="ctr"/>
                      <a:r>
                        <a:rPr lang="pt-BR" sz="900" u="sng" strike="noStrike">
                          <a:effectLst/>
                        </a:rPr>
                        <a:t>P R E G U N T A S</a:t>
                      </a:r>
                      <a:endParaRPr lang="pt-BR" sz="900" b="1" i="0" u="sng" strike="noStrike">
                        <a:solidFill>
                          <a:srgbClr val="000000"/>
                        </a:solidFill>
                        <a:effectLst/>
                        <a:latin typeface="Arial"/>
                      </a:endParaRPr>
                    </a:p>
                  </a:txBody>
                  <a:tcPr marL="3403" marR="3403" marT="3403" marB="0" anchor="ctr"/>
                </a:tc>
                <a:tc gridSpan="2">
                  <a:txBody>
                    <a:bodyPr/>
                    <a:lstStyle/>
                    <a:p>
                      <a:pPr algn="ctr" fontAlgn="ctr"/>
                      <a:r>
                        <a:rPr lang="es-EC" sz="900" u="sng" strike="noStrike">
                          <a:effectLst/>
                        </a:rPr>
                        <a:t>RESPUESTAS</a:t>
                      </a:r>
                      <a:endParaRPr lang="es-EC" sz="900" b="1" i="0" u="sng" strike="noStrike">
                        <a:solidFill>
                          <a:srgbClr val="000000"/>
                        </a:solidFill>
                        <a:effectLst/>
                        <a:latin typeface="Arial"/>
                      </a:endParaRPr>
                    </a:p>
                  </a:txBody>
                  <a:tcPr marL="3403" marR="3403" marT="3403" marB="0" anchor="ctr"/>
                </a:tc>
                <a:tc hMerge="1">
                  <a:txBody>
                    <a:bodyPr/>
                    <a:lstStyle/>
                    <a:p>
                      <a:endParaRPr lang="es-EC"/>
                    </a:p>
                  </a:txBody>
                  <a:tcPr/>
                </a:tc>
                <a:tc gridSpan="2">
                  <a:txBody>
                    <a:bodyPr/>
                    <a:lstStyle/>
                    <a:p>
                      <a:pPr algn="ctr" fontAlgn="ctr"/>
                      <a:r>
                        <a:rPr lang="es-EC" sz="900" u="sng" strike="noStrike">
                          <a:effectLst/>
                        </a:rPr>
                        <a:t>PUNTAJES</a:t>
                      </a:r>
                      <a:endParaRPr lang="es-EC" sz="900" b="1" i="0" u="sng" strike="noStrike">
                        <a:solidFill>
                          <a:srgbClr val="000000"/>
                        </a:solidFill>
                        <a:effectLst/>
                        <a:latin typeface="Arial"/>
                      </a:endParaRPr>
                    </a:p>
                  </a:txBody>
                  <a:tcPr marL="3403" marR="3403" marT="3403" marB="0" anchor="ctr"/>
                </a:tc>
                <a:tc hMerge="1">
                  <a:txBody>
                    <a:bodyPr/>
                    <a:lstStyle/>
                    <a:p>
                      <a:endParaRPr lang="es-EC"/>
                    </a:p>
                  </a:txBody>
                  <a:tcPr/>
                </a:tc>
                <a:tc rowSpan="2">
                  <a:txBody>
                    <a:bodyPr/>
                    <a:lstStyle/>
                    <a:p>
                      <a:pPr algn="ctr" fontAlgn="ctr"/>
                      <a:r>
                        <a:rPr lang="es-EC" sz="900" u="sng" strike="noStrike">
                          <a:effectLst/>
                        </a:rPr>
                        <a:t>OBSERVACIONES</a:t>
                      </a:r>
                      <a:endParaRPr lang="es-EC" sz="900" b="1" i="0" u="sng" strike="noStrike">
                        <a:solidFill>
                          <a:srgbClr val="000000"/>
                        </a:solidFill>
                        <a:effectLst/>
                        <a:latin typeface="Arial"/>
                      </a:endParaRPr>
                    </a:p>
                  </a:txBody>
                  <a:tcPr marL="3403" marR="3403" marT="3403" marB="0" anchor="ctr"/>
                </a:tc>
              </a:tr>
              <a:tr h="153134">
                <a:tc vMerge="1">
                  <a:txBody>
                    <a:bodyPr/>
                    <a:lstStyle/>
                    <a:p>
                      <a:endParaRPr lang="es-EC"/>
                    </a:p>
                  </a:txBody>
                  <a:tcPr/>
                </a:tc>
                <a:tc vMerge="1">
                  <a:txBody>
                    <a:bodyPr/>
                    <a:lstStyle/>
                    <a:p>
                      <a:endParaRPr lang="es-EC"/>
                    </a:p>
                  </a:txBody>
                  <a:tcPr/>
                </a:tc>
                <a:tc>
                  <a:txBody>
                    <a:bodyPr/>
                    <a:lstStyle/>
                    <a:p>
                      <a:pPr algn="ctr" fontAlgn="ctr"/>
                      <a:r>
                        <a:rPr lang="es-EC" sz="900" u="sng" strike="noStrike">
                          <a:effectLst/>
                        </a:rPr>
                        <a:t>SÍ</a:t>
                      </a:r>
                      <a:endParaRPr lang="es-EC" sz="900" b="1" i="0" u="sng" strike="noStrike">
                        <a:solidFill>
                          <a:srgbClr val="000000"/>
                        </a:solidFill>
                        <a:effectLst/>
                        <a:latin typeface="Arial"/>
                      </a:endParaRPr>
                    </a:p>
                  </a:txBody>
                  <a:tcPr marL="3403" marR="3403" marT="3403" marB="0" anchor="ctr"/>
                </a:tc>
                <a:tc>
                  <a:txBody>
                    <a:bodyPr/>
                    <a:lstStyle/>
                    <a:p>
                      <a:pPr algn="ctr" fontAlgn="ctr"/>
                      <a:r>
                        <a:rPr lang="es-EC" sz="900" u="sng" strike="noStrike">
                          <a:effectLst/>
                        </a:rPr>
                        <a:t>NO</a:t>
                      </a:r>
                      <a:endParaRPr lang="es-EC" sz="900" b="1" i="0" u="sng" strike="noStrike">
                        <a:solidFill>
                          <a:srgbClr val="000000"/>
                        </a:solidFill>
                        <a:effectLst/>
                        <a:latin typeface="Arial"/>
                      </a:endParaRPr>
                    </a:p>
                  </a:txBody>
                  <a:tcPr marL="3403" marR="3403" marT="3403" marB="0" anchor="ctr"/>
                </a:tc>
                <a:tc>
                  <a:txBody>
                    <a:bodyPr/>
                    <a:lstStyle/>
                    <a:p>
                      <a:pPr algn="ctr" fontAlgn="ctr"/>
                      <a:r>
                        <a:rPr lang="es-EC" sz="900" u="sng" strike="noStrike">
                          <a:effectLst/>
                        </a:rPr>
                        <a:t>PUNTAJE OBTENIDO</a:t>
                      </a:r>
                      <a:endParaRPr lang="es-EC" sz="900" b="1" i="0" u="sng" strike="noStrike">
                        <a:solidFill>
                          <a:srgbClr val="000000"/>
                        </a:solidFill>
                        <a:effectLst/>
                        <a:latin typeface="Arial"/>
                      </a:endParaRPr>
                    </a:p>
                  </a:txBody>
                  <a:tcPr marL="3403" marR="3403" marT="3403" marB="0" anchor="ctr"/>
                </a:tc>
                <a:tc>
                  <a:txBody>
                    <a:bodyPr/>
                    <a:lstStyle/>
                    <a:p>
                      <a:pPr algn="ctr" fontAlgn="ctr"/>
                      <a:r>
                        <a:rPr lang="es-EC" sz="900" u="sng" strike="noStrike">
                          <a:effectLst/>
                        </a:rPr>
                        <a:t>PUNTAJE ÓPTIMO</a:t>
                      </a:r>
                      <a:endParaRPr lang="es-EC" sz="900" b="1" i="0" u="sng" strike="noStrike">
                        <a:solidFill>
                          <a:srgbClr val="000000"/>
                        </a:solidFill>
                        <a:effectLst/>
                        <a:latin typeface="Arial"/>
                      </a:endParaRPr>
                    </a:p>
                  </a:txBody>
                  <a:tcPr marL="3403" marR="3403" marT="3403" marB="0" anchor="ctr"/>
                </a:tc>
                <a:tc vMerge="1">
                  <a:txBody>
                    <a:bodyPr/>
                    <a:lstStyle/>
                    <a:p>
                      <a:endParaRPr lang="es-EC"/>
                    </a:p>
                  </a:txBody>
                  <a:tcPr/>
                </a:tc>
              </a:tr>
              <a:tr h="85074">
                <a:tc>
                  <a:txBody>
                    <a:bodyPr/>
                    <a:lstStyle/>
                    <a:p>
                      <a:pPr algn="ctr" fontAlgn="ctr"/>
                      <a:r>
                        <a:rPr lang="es-EC" sz="900" u="none" strike="noStrike">
                          <a:effectLst/>
                        </a:rPr>
                        <a:t>7.</a:t>
                      </a:r>
                      <a:endParaRPr lang="es-EC" sz="900" b="1" i="0" u="none" strike="noStrike">
                        <a:solidFill>
                          <a:srgbClr val="000000"/>
                        </a:solidFill>
                        <a:effectLst/>
                        <a:latin typeface="Arial"/>
                      </a:endParaRPr>
                    </a:p>
                  </a:txBody>
                  <a:tcPr marL="3403" marR="3403" marT="3403" marB="0" anchor="ctr"/>
                </a:tc>
                <a:tc>
                  <a:txBody>
                    <a:bodyPr/>
                    <a:lstStyle/>
                    <a:p>
                      <a:pPr algn="ctr" fontAlgn="ctr"/>
                      <a:r>
                        <a:rPr lang="es-EC" sz="900" u="none" strike="noStrike">
                          <a:effectLst/>
                        </a:rPr>
                        <a:t>INFORMACIÓN Y COMUNICACIÓN</a:t>
                      </a:r>
                      <a:endParaRPr lang="es-EC" sz="900" b="1" i="0" u="none" strike="noStrike">
                        <a:solidFill>
                          <a:srgbClr val="000000"/>
                        </a:solidFill>
                        <a:effectLst/>
                        <a:latin typeface="Arial"/>
                      </a:endParaRPr>
                    </a:p>
                  </a:txBody>
                  <a:tcPr marL="3403" marR="3403" marT="3403" marB="0" anchor="ctr"/>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03" marR="3403" marT="3403"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03" marR="3403" marT="3403"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03" marR="3403" marT="3403"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3403" marR="3403" marT="3403"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3403" marR="3403" marT="3403" marB="0" anchor="b"/>
                </a:tc>
              </a:tr>
              <a:tr h="200776">
                <a:tc>
                  <a:txBody>
                    <a:bodyPr/>
                    <a:lstStyle/>
                    <a:p>
                      <a:pPr algn="ctr" fontAlgn="ctr"/>
                      <a:r>
                        <a:rPr lang="es-EC" sz="1000" u="none" strike="noStrike">
                          <a:effectLst/>
                        </a:rPr>
                        <a:t>7.1</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¿Todos los listados  o reportes que emite el sistema informático son de utilidad y oportunos?</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Existe faltante de informes</a:t>
                      </a:r>
                      <a:endParaRPr lang="es-EC" sz="1000" b="0" i="0" u="none" strike="noStrike">
                        <a:solidFill>
                          <a:srgbClr val="000000"/>
                        </a:solidFill>
                        <a:effectLst/>
                        <a:latin typeface="Arial"/>
                      </a:endParaRPr>
                    </a:p>
                  </a:txBody>
                  <a:tcPr marL="3403" marR="3403" marT="3403" marB="0" anchor="ctr"/>
                </a:tc>
              </a:tr>
              <a:tr h="176955">
                <a:tc>
                  <a:txBody>
                    <a:bodyPr/>
                    <a:lstStyle/>
                    <a:p>
                      <a:pPr algn="ctr" fontAlgn="ctr"/>
                      <a:r>
                        <a:rPr lang="es-EC" sz="1000" u="none" strike="noStrike">
                          <a:effectLst/>
                        </a:rPr>
                        <a:t>7.2</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¿Son satisfactorios los sistemas de información computarizados implantados en  el proceso y manejo de la  información?</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139522">
                <a:tc>
                  <a:txBody>
                    <a:bodyPr/>
                    <a:lstStyle/>
                    <a:p>
                      <a:pPr algn="ctr" fontAlgn="ctr"/>
                      <a:r>
                        <a:rPr lang="es-EC" sz="1000" u="none" strike="noStrike">
                          <a:effectLst/>
                        </a:rPr>
                        <a:t>7.3</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¿Se tiene back up de la información procesada?</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176955">
                <a:tc>
                  <a:txBody>
                    <a:bodyPr/>
                    <a:lstStyle/>
                    <a:p>
                      <a:pPr algn="ctr" fontAlgn="ctr"/>
                      <a:r>
                        <a:rPr lang="es-EC" sz="1000" u="none" strike="noStrike">
                          <a:effectLst/>
                        </a:rPr>
                        <a:t>7.4</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¿La información recibida es suficiente y oportuna para las actividades y procesos?</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Existe faltante de informes</a:t>
                      </a:r>
                      <a:endParaRPr lang="es-EC" sz="1000" b="0" i="0" u="none" strike="noStrike">
                        <a:solidFill>
                          <a:srgbClr val="000000"/>
                        </a:solidFill>
                        <a:effectLst/>
                        <a:latin typeface="Arial"/>
                      </a:endParaRPr>
                    </a:p>
                  </a:txBody>
                  <a:tcPr marL="3403" marR="3403" marT="3403" marB="0" anchor="ctr"/>
                </a:tc>
              </a:tr>
              <a:tr h="200776">
                <a:tc>
                  <a:txBody>
                    <a:bodyPr/>
                    <a:lstStyle/>
                    <a:p>
                      <a:pPr algn="ctr" fontAlgn="ctr"/>
                      <a:r>
                        <a:rPr lang="es-EC" sz="1000" u="none" strike="noStrike">
                          <a:effectLst/>
                        </a:rPr>
                        <a:t>7.5</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¿La información que se brinda es de calidad, permitiendo una adecuada y oportuna toma de decisiones?</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176955">
                <a:tc>
                  <a:txBody>
                    <a:bodyPr/>
                    <a:lstStyle/>
                    <a:p>
                      <a:pPr algn="ctr" fontAlgn="ctr"/>
                      <a:r>
                        <a:rPr lang="es-EC" sz="1000" u="none" strike="noStrike">
                          <a:effectLst/>
                        </a:rPr>
                        <a:t>7.6</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¿Se han establecido líneas de comunicación para la denuncia de posibles actos indebidos?</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176955">
                <a:tc>
                  <a:txBody>
                    <a:bodyPr/>
                    <a:lstStyle/>
                    <a:p>
                      <a:pPr algn="ctr" fontAlgn="ctr"/>
                      <a:r>
                        <a:rPr lang="es-EC" sz="1000" u="none" strike="noStrike">
                          <a:effectLst/>
                        </a:rPr>
                        <a:t>7.7</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¿Existe una comunicación eficaz al personal sobre sus funciones y responsabilidades de control?</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dirty="0">
                          <a:effectLst/>
                        </a:rPr>
                        <a:t> </a:t>
                      </a:r>
                      <a:endParaRPr lang="es-EC" sz="1000" b="0" i="0" u="none" strike="noStrike" dirty="0">
                        <a:solidFill>
                          <a:srgbClr val="000000"/>
                        </a:solidFill>
                        <a:effectLst/>
                        <a:latin typeface="Arial"/>
                      </a:endParaRPr>
                    </a:p>
                  </a:txBody>
                  <a:tcPr marL="3403" marR="3403" marT="3403" marB="0" anchor="ctr"/>
                </a:tc>
              </a:tr>
              <a:tr h="176955">
                <a:tc>
                  <a:txBody>
                    <a:bodyPr/>
                    <a:lstStyle/>
                    <a:p>
                      <a:pPr algn="ctr" fontAlgn="ctr"/>
                      <a:r>
                        <a:rPr lang="es-EC" sz="1000" u="none" strike="noStrike">
                          <a:effectLst/>
                        </a:rPr>
                        <a:t>7.8</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¿Cuándo a usted le supervisan le indican las desviaciones que existen para mejorar sus labores?</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200776">
                <a:tc>
                  <a:txBody>
                    <a:bodyPr/>
                    <a:lstStyle/>
                    <a:p>
                      <a:pPr algn="ctr" fontAlgn="ctr"/>
                      <a:r>
                        <a:rPr lang="es-EC" sz="1000" u="none" strike="noStrike">
                          <a:effectLst/>
                        </a:rPr>
                        <a:t>7.9</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¿Los empleados entienden cómo el incumplimiento de sus obligaciones afectan a la empresa?</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176955">
                <a:tc>
                  <a:txBody>
                    <a:bodyPr/>
                    <a:lstStyle/>
                    <a:p>
                      <a:pPr algn="ctr" fontAlgn="ctr"/>
                      <a:r>
                        <a:rPr lang="es-EC" sz="1000" u="none" strike="noStrike">
                          <a:effectLst/>
                        </a:rPr>
                        <a:t>7.10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¿Existe una manera de comunicar los problemas o inquietudes a la gerencia?</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Esto se lo realiza a través de la jefa del departamento</a:t>
                      </a:r>
                      <a:endParaRPr lang="es-EC" sz="1000" b="0" i="0" u="none" strike="noStrike">
                        <a:solidFill>
                          <a:srgbClr val="000000"/>
                        </a:solidFill>
                        <a:effectLst/>
                        <a:latin typeface="Arial"/>
                      </a:endParaRPr>
                    </a:p>
                  </a:txBody>
                  <a:tcPr marL="3403" marR="3403" marT="3403" marB="0" anchor="ctr"/>
                </a:tc>
              </a:tr>
              <a:tr h="85074">
                <a:tc>
                  <a:txBody>
                    <a:bodyPr/>
                    <a:lstStyle/>
                    <a:p>
                      <a:pPr algn="ctr" fontAlgn="ctr"/>
                      <a:r>
                        <a:rPr lang="es-EC" sz="900" u="none" strike="noStrike">
                          <a:effectLst/>
                        </a:rPr>
                        <a:t>8.</a:t>
                      </a:r>
                      <a:endParaRPr lang="es-EC" sz="900" b="1" i="0" u="none" strike="noStrike">
                        <a:solidFill>
                          <a:srgbClr val="000000"/>
                        </a:solidFill>
                        <a:effectLst/>
                        <a:latin typeface="Arial"/>
                      </a:endParaRPr>
                    </a:p>
                  </a:txBody>
                  <a:tcPr marL="3403" marR="3403" marT="3403" marB="0" anchor="ctr"/>
                </a:tc>
                <a:tc>
                  <a:txBody>
                    <a:bodyPr/>
                    <a:lstStyle/>
                    <a:p>
                      <a:pPr algn="ctr" fontAlgn="ctr"/>
                      <a:r>
                        <a:rPr lang="es-EC" sz="900" u="none" strike="noStrike">
                          <a:effectLst/>
                        </a:rPr>
                        <a:t>MONITOREO</a:t>
                      </a:r>
                      <a:endParaRPr lang="es-EC" sz="900" b="1" i="0" u="none" strike="noStrike">
                        <a:solidFill>
                          <a:srgbClr val="000000"/>
                        </a:solidFill>
                        <a:effectLst/>
                        <a:latin typeface="Arial"/>
                      </a:endParaRPr>
                    </a:p>
                  </a:txBody>
                  <a:tcPr marL="3403" marR="3403" marT="3403" marB="0" anchor="ctr"/>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03" marR="3403" marT="3403"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03" marR="3403" marT="3403"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03" marR="3403" marT="3403"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3403" marR="3403" marT="3403"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3403" marR="3403" marT="3403" marB="0" anchor="b"/>
                </a:tc>
              </a:tr>
              <a:tr h="200776">
                <a:tc>
                  <a:txBody>
                    <a:bodyPr/>
                    <a:lstStyle/>
                    <a:p>
                      <a:pPr algn="ctr" fontAlgn="ctr"/>
                      <a:r>
                        <a:rPr lang="es-EC" sz="1000" u="none" strike="noStrike">
                          <a:effectLst/>
                        </a:rPr>
                        <a:t>8.1</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¿El Gerente General, efectúa un proceso de monitoreo de la gestión a fin de prevenir y  corregir eventuales desviaciones o deficiencias?</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176955">
                <a:tc>
                  <a:txBody>
                    <a:bodyPr/>
                    <a:lstStyle/>
                    <a:p>
                      <a:pPr algn="ctr" fontAlgn="ctr"/>
                      <a:r>
                        <a:rPr lang="es-EC" sz="1000" u="none" strike="noStrike">
                          <a:effectLst/>
                        </a:rPr>
                        <a:t>8.2</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¿El Gerente General realiza con periodicidad el proceso de monitoreo mencionado en el punto anterior?</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139522">
                <a:tc>
                  <a:txBody>
                    <a:bodyPr/>
                    <a:lstStyle/>
                    <a:p>
                      <a:pPr algn="ctr" fontAlgn="ctr"/>
                      <a:r>
                        <a:rPr lang="es-EC" sz="1000" u="none" strike="noStrike">
                          <a:effectLst/>
                        </a:rPr>
                        <a:t>8.3</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¿Existen entidades externas para realizar monitoreos sobre la calidad de las actividades?</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258626">
                <a:tc>
                  <a:txBody>
                    <a:bodyPr/>
                    <a:lstStyle/>
                    <a:p>
                      <a:pPr algn="ctr" fontAlgn="ctr"/>
                      <a:r>
                        <a:rPr lang="es-EC" sz="1000" u="none" strike="noStrike">
                          <a:effectLst/>
                        </a:rPr>
                        <a:t>8.4</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¿Se consideran las comunicaciones de terceros para corroborar la información generada internamente. Por ejemplo, los reclamos de proveedores, etc.?</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156537">
                <a:tc>
                  <a:txBody>
                    <a:bodyPr/>
                    <a:lstStyle/>
                    <a:p>
                      <a:pPr algn="ctr" fontAlgn="ctr"/>
                      <a:r>
                        <a:rPr lang="es-EC" sz="1000" u="none" strike="noStrike">
                          <a:effectLst/>
                        </a:rPr>
                        <a:t>8.5</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¿Se utilizan indicadores para detectar ineficiencias o abusos?</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03" marR="3403" marT="3403"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03" marR="3403" marT="3403" marB="0" anchor="ctr"/>
                </a:tc>
              </a:tr>
              <a:tr h="57851">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3403" marR="3403" marT="3403" marB="0" anchor="b"/>
                </a:tc>
                <a:tc>
                  <a:txBody>
                    <a:bodyPr/>
                    <a:lstStyle/>
                    <a:p>
                      <a:pPr algn="ctr" fontAlgn="t"/>
                      <a:r>
                        <a:rPr lang="es-EC" sz="1000" u="none" strike="noStrike">
                          <a:effectLst/>
                        </a:rPr>
                        <a:t>TOTAL</a:t>
                      </a:r>
                      <a:endParaRPr lang="es-EC" sz="1000" b="1" i="0" u="none" strike="noStrike">
                        <a:solidFill>
                          <a:srgbClr val="000000"/>
                        </a:solidFill>
                        <a:effectLst/>
                        <a:latin typeface="Arial"/>
                      </a:endParaRPr>
                    </a:p>
                  </a:txBody>
                  <a:tcPr marL="3403" marR="3403" marT="3403" marB="0"/>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403" marR="3403" marT="3403" marB="0"/>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403" marR="3403" marT="3403" marB="0"/>
                </a:tc>
                <a:tc>
                  <a:txBody>
                    <a:bodyPr/>
                    <a:lstStyle/>
                    <a:p>
                      <a:pPr algn="ctr" fontAlgn="b"/>
                      <a:r>
                        <a:rPr lang="es-EC" sz="1000" u="none" strike="noStrike">
                          <a:effectLst/>
                        </a:rPr>
                        <a:t>390</a:t>
                      </a:r>
                      <a:endParaRPr lang="es-EC" sz="1000" b="1" i="0" u="none" strike="noStrike">
                        <a:solidFill>
                          <a:srgbClr val="000000"/>
                        </a:solidFill>
                        <a:effectLst/>
                        <a:latin typeface="Arial"/>
                      </a:endParaRPr>
                    </a:p>
                  </a:txBody>
                  <a:tcPr marL="3403" marR="3403" marT="3403" marB="0" anchor="b"/>
                </a:tc>
                <a:tc>
                  <a:txBody>
                    <a:bodyPr/>
                    <a:lstStyle/>
                    <a:p>
                      <a:pPr algn="ctr" fontAlgn="b"/>
                      <a:r>
                        <a:rPr lang="es-EC" sz="1000" u="none" strike="noStrike">
                          <a:effectLst/>
                        </a:rPr>
                        <a:t>480</a:t>
                      </a:r>
                      <a:endParaRPr lang="es-EC" sz="1000" b="1" i="0" u="none" strike="noStrike">
                        <a:solidFill>
                          <a:srgbClr val="000000"/>
                        </a:solidFill>
                        <a:effectLst/>
                        <a:latin typeface="Arial"/>
                      </a:endParaRPr>
                    </a:p>
                  </a:txBody>
                  <a:tcPr marL="3403" marR="3403" marT="3403" marB="0" anchor="b"/>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403" marR="3403" marT="3403" marB="0"/>
                </a:tc>
              </a:tr>
              <a:tr h="85074">
                <a:tc>
                  <a:txBody>
                    <a:bodyPr/>
                    <a:lstStyle/>
                    <a:p>
                      <a:pPr algn="ctr" fontAlgn="ctr"/>
                      <a:r>
                        <a:rPr lang="es-EC" sz="900" u="none" strike="noStrike">
                          <a:effectLst/>
                        </a:rPr>
                        <a:t> </a:t>
                      </a:r>
                      <a:endParaRPr lang="es-EC" sz="900" b="1" i="0" u="none" strike="noStrike">
                        <a:solidFill>
                          <a:srgbClr val="000000"/>
                        </a:solidFill>
                        <a:effectLst/>
                        <a:latin typeface="Arial"/>
                      </a:endParaRPr>
                    </a:p>
                  </a:txBody>
                  <a:tcPr marL="3403" marR="3403" marT="3403" marB="0" anchor="ctr"/>
                </a:tc>
                <a:tc>
                  <a:txBody>
                    <a:bodyPr/>
                    <a:lstStyle/>
                    <a:p>
                      <a:pPr algn="l" fontAlgn="ctr"/>
                      <a:r>
                        <a:rPr lang="es-EC" sz="900" u="none" strike="noStrike">
                          <a:effectLst/>
                        </a:rPr>
                        <a:t>ELABORADO POR: JESSICA ERAS</a:t>
                      </a:r>
                      <a:endParaRPr lang="es-EC" sz="900" b="1" i="0" u="none" strike="noStrike">
                        <a:solidFill>
                          <a:srgbClr val="000000"/>
                        </a:solidFill>
                        <a:effectLst/>
                        <a:latin typeface="Arial"/>
                      </a:endParaRPr>
                    </a:p>
                  </a:txBody>
                  <a:tcPr marL="3403" marR="3403" marT="3403" marB="0" anchor="ctr"/>
                </a:tc>
                <a:tc gridSpan="5">
                  <a:txBody>
                    <a:bodyPr/>
                    <a:lstStyle/>
                    <a:p>
                      <a:pPr algn="l" fontAlgn="ctr"/>
                      <a:r>
                        <a:rPr lang="es-EC" sz="900" u="none" strike="noStrike" dirty="0">
                          <a:effectLst/>
                        </a:rPr>
                        <a:t>REVISADO POR: </a:t>
                      </a:r>
                      <a:r>
                        <a:rPr lang="es-EC" sz="900" u="none" strike="noStrike" dirty="0" smtClean="0">
                          <a:effectLst/>
                        </a:rPr>
                        <a:t>S B</a:t>
                      </a:r>
                      <a:endParaRPr lang="es-EC" sz="900" b="1" i="0" u="none" strike="noStrike" dirty="0">
                        <a:solidFill>
                          <a:srgbClr val="000000"/>
                        </a:solidFill>
                        <a:effectLst/>
                        <a:latin typeface="Arial"/>
                      </a:endParaRPr>
                    </a:p>
                  </a:txBody>
                  <a:tcPr marL="3403" marR="3403" marT="340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5074">
                <a:tc>
                  <a:txBody>
                    <a:bodyPr/>
                    <a:lstStyle/>
                    <a:p>
                      <a:pPr algn="ctr" fontAlgn="ctr"/>
                      <a:r>
                        <a:rPr lang="es-EC" sz="900" u="none" strike="noStrike">
                          <a:effectLst/>
                        </a:rPr>
                        <a:t> </a:t>
                      </a:r>
                      <a:endParaRPr lang="es-EC" sz="900" b="1" i="0" u="none" strike="noStrike">
                        <a:solidFill>
                          <a:srgbClr val="000000"/>
                        </a:solidFill>
                        <a:effectLst/>
                        <a:latin typeface="Arial"/>
                      </a:endParaRPr>
                    </a:p>
                  </a:txBody>
                  <a:tcPr marL="3403" marR="3403" marT="3403" marB="0" anchor="ctr"/>
                </a:tc>
                <a:tc>
                  <a:txBody>
                    <a:bodyPr/>
                    <a:lstStyle/>
                    <a:p>
                      <a:pPr algn="l" fontAlgn="ctr"/>
                      <a:r>
                        <a:rPr lang="es-EC" sz="900" u="none" strike="noStrike">
                          <a:effectLst/>
                        </a:rPr>
                        <a:t>FECHA: 8 Febrero 2011</a:t>
                      </a:r>
                      <a:endParaRPr lang="es-EC" sz="900" b="1" i="0" u="none" strike="noStrike">
                        <a:solidFill>
                          <a:srgbClr val="000000"/>
                        </a:solidFill>
                        <a:effectLst/>
                        <a:latin typeface="Arial"/>
                      </a:endParaRPr>
                    </a:p>
                  </a:txBody>
                  <a:tcPr marL="3403" marR="3403" marT="3403" marB="0" anchor="ctr"/>
                </a:tc>
                <a:tc gridSpan="5">
                  <a:txBody>
                    <a:bodyPr/>
                    <a:lstStyle/>
                    <a:p>
                      <a:pPr algn="l" fontAlgn="ctr"/>
                      <a:r>
                        <a:rPr lang="es-EC" sz="900" u="none" strike="noStrike" dirty="0">
                          <a:effectLst/>
                        </a:rPr>
                        <a:t>FECHA: 8 Febrero 2011</a:t>
                      </a:r>
                      <a:endParaRPr lang="es-EC" sz="900" b="1" i="0" u="none" strike="noStrike" dirty="0">
                        <a:solidFill>
                          <a:srgbClr val="000000"/>
                        </a:solidFill>
                        <a:effectLst/>
                        <a:latin typeface="Arial"/>
                      </a:endParaRPr>
                    </a:p>
                  </a:txBody>
                  <a:tcPr marL="3403" marR="3403" marT="3403"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4" name="3 Rectángulo">
            <a:hlinkClick r:id="rId2" action="ppaction://hlinksldjump"/>
          </p:cNvPr>
          <p:cNvSpPr>
            <a:spLocks/>
          </p:cNvSpPr>
          <p:nvPr/>
        </p:nvSpPr>
        <p:spPr>
          <a:xfrm>
            <a:off x="8173675" y="646028"/>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PTB</a:t>
            </a:r>
            <a:r>
              <a:rPr lang="es-ES" sz="1200" b="1" dirty="0">
                <a:solidFill>
                  <a:srgbClr val="FF0000"/>
                </a:solidFill>
                <a:effectLst/>
                <a:latin typeface="Times New Roman"/>
                <a:ea typeface="Times New Roman"/>
              </a:rPr>
              <a:t>. 5</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4/4</a:t>
            </a:r>
            <a:endParaRPr lang="es-EC" sz="1200" dirty="0">
              <a:effectLst/>
              <a:latin typeface="Times New Roman"/>
              <a:ea typeface="Times New Roman"/>
            </a:endParaRPr>
          </a:p>
        </p:txBody>
      </p:sp>
    </p:spTree>
    <p:extLst>
      <p:ext uri="{BB962C8B-B14F-4D97-AF65-F5344CB8AC3E}">
        <p14:creationId xmlns:p14="http://schemas.microsoft.com/office/powerpoint/2010/main" val="1814686957"/>
      </p:ext>
    </p:extLst>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838366893"/>
              </p:ext>
            </p:extLst>
          </p:nvPr>
        </p:nvGraphicFramePr>
        <p:xfrm>
          <a:off x="323529" y="404664"/>
          <a:ext cx="8568951" cy="6209124"/>
        </p:xfrm>
        <a:graphic>
          <a:graphicData uri="http://schemas.openxmlformats.org/drawingml/2006/table">
            <a:tbl>
              <a:tblPr>
                <a:tableStyleId>{E8B1032C-EA38-4F05-BA0D-38AFFFC7BED3}</a:tableStyleId>
              </a:tblPr>
              <a:tblGrid>
                <a:gridCol w="7272807"/>
                <a:gridCol w="1296144"/>
              </a:tblGrid>
              <a:tr h="312984">
                <a:tc gridSpan="2">
                  <a:txBody>
                    <a:bodyPr/>
                    <a:lstStyle/>
                    <a:p>
                      <a:pPr algn="ctr" fontAlgn="ctr"/>
                      <a:r>
                        <a:rPr lang="es-EC" sz="1400" b="1" u="none" strike="noStrike" dirty="0">
                          <a:effectLst/>
                        </a:rPr>
                        <a:t>FERRERO DEL ECUADOR S.A.</a:t>
                      </a:r>
                      <a:endParaRPr lang="es-EC" sz="1400" b="1" i="0" u="none" strike="noStrike" dirty="0">
                        <a:solidFill>
                          <a:srgbClr val="000000"/>
                        </a:solidFill>
                        <a:effectLst/>
                        <a:latin typeface="Arial"/>
                      </a:endParaRPr>
                    </a:p>
                    <a:p>
                      <a:pPr algn="ctr" fontAlgn="ctr"/>
                      <a:r>
                        <a:rPr lang="es-EC" sz="1400" b="1" u="none" strike="noStrike" dirty="0">
                          <a:effectLst/>
                        </a:rPr>
                        <a:t>HOJA DE HALLAZGOS</a:t>
                      </a:r>
                      <a:endParaRPr lang="es-EC" sz="1400" b="1" i="0" u="none" strike="noStrike" dirty="0">
                        <a:solidFill>
                          <a:srgbClr val="000000"/>
                        </a:solidFill>
                        <a:effectLst/>
                        <a:latin typeface="Arial"/>
                      </a:endParaRPr>
                    </a:p>
                    <a:p>
                      <a:pPr algn="ctr" fontAlgn="ctr"/>
                      <a:r>
                        <a:rPr lang="es-EC" sz="1400" b="1" u="none" strike="noStrike" dirty="0">
                          <a:effectLst/>
                        </a:rPr>
                        <a:t>PROCESO DE ADQUISICIÓN DE BIENES Y SERVICIOS PARA EL PERSONAL</a:t>
                      </a:r>
                      <a:endParaRPr lang="es-EC" sz="1400" b="1" i="0" u="none" strike="noStrike" dirty="0">
                        <a:solidFill>
                          <a:srgbClr val="000000"/>
                        </a:solidFill>
                        <a:effectLst/>
                        <a:latin typeface="Arial"/>
                      </a:endParaRPr>
                    </a:p>
                    <a:p>
                      <a:pPr algn="ctr" fontAlgn="ctr"/>
                      <a:r>
                        <a:rPr lang="es-EC" sz="1400" b="1" u="none" strike="noStrike" dirty="0">
                          <a:effectLst/>
                        </a:rPr>
                        <a:t>PERIODO SEPTIEMBRE 2009 - AGOSTO 2010</a:t>
                      </a:r>
                      <a:endParaRPr lang="es-EC" sz="1400" b="1" i="0" u="none" strike="noStrike" dirty="0">
                        <a:solidFill>
                          <a:srgbClr val="000000"/>
                        </a:solidFill>
                        <a:effectLst/>
                        <a:latin typeface="Arial"/>
                      </a:endParaRPr>
                    </a:p>
                  </a:txBody>
                  <a:tcPr marL="3726" marR="3726" marT="3726" marB="0" anchor="ctr"/>
                </a:tc>
                <a:tc hMerge="1">
                  <a:txBody>
                    <a:bodyPr/>
                    <a:lstStyle/>
                    <a:p>
                      <a:endParaRPr lang="es-EC"/>
                    </a:p>
                  </a:txBody>
                  <a:tcPr/>
                </a:tc>
              </a:tr>
              <a:tr h="78246">
                <a:tc rowSpan="2">
                  <a:txBody>
                    <a:bodyPr/>
                    <a:lstStyle/>
                    <a:p>
                      <a:pPr algn="ctr" fontAlgn="ctr"/>
                      <a:r>
                        <a:rPr lang="es-EC" sz="1400" u="none" strike="noStrike" dirty="0">
                          <a:effectLst/>
                        </a:rPr>
                        <a:t>SERVICIOS GENERALES</a:t>
                      </a:r>
                      <a:endParaRPr lang="es-EC" sz="1400" b="1" i="0" u="none" strike="noStrike" dirty="0">
                        <a:solidFill>
                          <a:srgbClr val="000000"/>
                        </a:solidFill>
                        <a:effectLst/>
                        <a:latin typeface="Arial"/>
                      </a:endParaRPr>
                    </a:p>
                  </a:txBody>
                  <a:tcPr marL="3726" marR="3726" marT="3726" marB="0" anchor="ctr"/>
                </a:tc>
                <a:tc>
                  <a:txBody>
                    <a:bodyPr/>
                    <a:lstStyle/>
                    <a:p>
                      <a:pPr algn="ctr" fontAlgn="ctr"/>
                      <a:r>
                        <a:rPr lang="es-EC" sz="1400" u="none" strike="noStrike">
                          <a:effectLst/>
                        </a:rPr>
                        <a:t>REF. P/T</a:t>
                      </a:r>
                      <a:endParaRPr lang="es-EC" sz="1400" b="1" i="0" u="none" strike="noStrike">
                        <a:solidFill>
                          <a:srgbClr val="000000"/>
                        </a:solidFill>
                        <a:effectLst/>
                        <a:latin typeface="Arial"/>
                      </a:endParaRPr>
                    </a:p>
                  </a:txBody>
                  <a:tcPr marL="3726" marR="3726" marT="3726" marB="0" anchor="ctr"/>
                </a:tc>
              </a:tr>
              <a:tr h="78246">
                <a:tc vMerge="1">
                  <a:txBody>
                    <a:bodyPr/>
                    <a:lstStyle/>
                    <a:p>
                      <a:endParaRPr lang="es-EC"/>
                    </a:p>
                  </a:txBody>
                  <a:tcPr/>
                </a:tc>
                <a:tc>
                  <a:txBody>
                    <a:bodyPr/>
                    <a:lstStyle/>
                    <a:p>
                      <a:pPr algn="ctr" fontAlgn="ctr"/>
                      <a:r>
                        <a:rPr lang="es-EC" sz="1400" u="none" strike="noStrike">
                          <a:effectLst/>
                        </a:rPr>
                        <a:t>HHB. 1</a:t>
                      </a:r>
                      <a:endParaRPr lang="es-EC" sz="1400" b="1" i="0" u="none" strike="noStrike">
                        <a:solidFill>
                          <a:srgbClr val="FF0000"/>
                        </a:solidFill>
                        <a:effectLst/>
                        <a:latin typeface="Arial"/>
                      </a:endParaRPr>
                    </a:p>
                  </a:txBody>
                  <a:tcPr marL="3726" marR="3726" marT="3726" marB="0" anchor="ctr"/>
                </a:tc>
              </a:tr>
              <a:tr h="78246">
                <a:tc>
                  <a:txBody>
                    <a:bodyPr/>
                    <a:lstStyle/>
                    <a:p>
                      <a:pPr algn="l" fontAlgn="ctr"/>
                      <a:r>
                        <a:rPr lang="es-EC" sz="1400" b="1" u="none" strike="noStrike" dirty="0">
                          <a:effectLst/>
                        </a:rPr>
                        <a:t>Procedimiento Nº 1</a:t>
                      </a:r>
                      <a:endParaRPr lang="es-EC" sz="1400" b="1" i="0" u="none" strike="noStrike" dirty="0">
                        <a:solidFill>
                          <a:srgbClr val="000000"/>
                        </a:solidFill>
                        <a:effectLst/>
                        <a:latin typeface="Arial"/>
                      </a:endParaRPr>
                    </a:p>
                  </a:txBody>
                  <a:tcPr marL="3726" marR="3726" marT="3726" marB="0" anchor="ctr"/>
                </a:tc>
                <a:tc rowSpan="10">
                  <a:txBody>
                    <a:bodyPr/>
                    <a:lstStyle/>
                    <a:p>
                      <a:pPr algn="ctr" fontAlgn="ctr"/>
                      <a:r>
                        <a:rPr lang="es-EC" sz="1400" u="none" strike="noStrike" dirty="0" err="1">
                          <a:effectLst/>
                          <a:hlinkClick r:id="rId2" action="ppaction://hlinksldjump"/>
                        </a:rPr>
                        <a:t>PTB</a:t>
                      </a:r>
                      <a:r>
                        <a:rPr lang="es-EC" sz="1400" u="none" strike="noStrike" dirty="0">
                          <a:effectLst/>
                          <a:hlinkClick r:id="rId2" action="ppaction://hlinksldjump"/>
                        </a:rPr>
                        <a:t>. 7                          1/2                             </a:t>
                      </a:r>
                      <a:endParaRPr lang="es-EC" sz="1400" b="1" i="0" u="none" strike="noStrike" dirty="0">
                        <a:solidFill>
                          <a:srgbClr val="FF0000"/>
                        </a:solidFill>
                        <a:effectLst/>
                        <a:latin typeface="Arial"/>
                      </a:endParaRPr>
                    </a:p>
                  </a:txBody>
                  <a:tcPr marL="3726" marR="3726" marT="3726" marB="0" anchor="ctr"/>
                </a:tc>
              </a:tr>
              <a:tr h="119231">
                <a:tc>
                  <a:txBody>
                    <a:bodyPr/>
                    <a:lstStyle/>
                    <a:p>
                      <a:pPr algn="just" fontAlgn="ctr"/>
                      <a:r>
                        <a:rPr lang="es-EC" sz="1400" u="none" strike="noStrike">
                          <a:effectLst/>
                        </a:rPr>
                        <a:t>Verificar si se realiza selección de proveedores.</a:t>
                      </a:r>
                      <a:endParaRPr lang="es-EC" sz="1400" b="0" i="0" u="none" strike="noStrike">
                        <a:solidFill>
                          <a:srgbClr val="000000"/>
                        </a:solidFill>
                        <a:effectLst/>
                        <a:latin typeface="Arial"/>
                      </a:endParaRPr>
                    </a:p>
                  </a:txBody>
                  <a:tcPr marL="3726" marR="3726" marT="3726" marB="0" anchor="ctr"/>
                </a:tc>
                <a:tc vMerge="1">
                  <a:txBody>
                    <a:bodyPr/>
                    <a:lstStyle/>
                    <a:p>
                      <a:endParaRPr lang="es-EC"/>
                    </a:p>
                  </a:txBody>
                  <a:tcPr/>
                </a:tc>
              </a:tr>
              <a:tr h="78246">
                <a:tc>
                  <a:txBody>
                    <a:bodyPr/>
                    <a:lstStyle/>
                    <a:p>
                      <a:pPr algn="l" fontAlgn="ctr"/>
                      <a:r>
                        <a:rPr lang="es-EC" sz="1400" b="1" u="none" strike="noStrike" dirty="0">
                          <a:effectLst/>
                        </a:rPr>
                        <a:t>Condición:</a:t>
                      </a:r>
                      <a:endParaRPr lang="es-EC" sz="1400" b="1" i="0" u="none" strike="noStrike" dirty="0">
                        <a:solidFill>
                          <a:srgbClr val="000000"/>
                        </a:solidFill>
                        <a:effectLst/>
                        <a:latin typeface="Arial"/>
                      </a:endParaRPr>
                    </a:p>
                  </a:txBody>
                  <a:tcPr marL="3726" marR="3726" marT="3726" marB="0" anchor="ctr"/>
                </a:tc>
                <a:tc vMerge="1">
                  <a:txBody>
                    <a:bodyPr/>
                    <a:lstStyle/>
                    <a:p>
                      <a:endParaRPr lang="es-EC"/>
                    </a:p>
                  </a:txBody>
                  <a:tcPr/>
                </a:tc>
              </a:tr>
              <a:tr h="447118">
                <a:tc>
                  <a:txBody>
                    <a:bodyPr/>
                    <a:lstStyle/>
                    <a:p>
                      <a:pPr algn="just" fontAlgn="ctr"/>
                      <a:r>
                        <a:rPr lang="es-EC" sz="1400" u="none" strike="noStrike">
                          <a:effectLst/>
                        </a:rPr>
                        <a:t>Se realiza las órdenes de compra a proveedores que existen en la base de datos del departamento, si se requiere un nuevo proveedor no se realiza una selección adecuada del mismo ya que no se solicita ningún requisito, la empresa no cuenta con un manual escrito para la aplicación de este procedimiento.</a:t>
                      </a:r>
                      <a:endParaRPr lang="es-EC" sz="1400" b="0" i="0" u="none" strike="noStrike">
                        <a:solidFill>
                          <a:srgbClr val="000000"/>
                        </a:solidFill>
                        <a:effectLst/>
                        <a:latin typeface="Arial"/>
                      </a:endParaRPr>
                    </a:p>
                  </a:txBody>
                  <a:tcPr marL="3726" marR="3726" marT="3726" marB="0" anchor="ctr"/>
                </a:tc>
                <a:tc vMerge="1">
                  <a:txBody>
                    <a:bodyPr/>
                    <a:lstStyle/>
                    <a:p>
                      <a:endParaRPr lang="es-EC"/>
                    </a:p>
                  </a:txBody>
                  <a:tcPr/>
                </a:tc>
              </a:tr>
              <a:tr h="78246">
                <a:tc>
                  <a:txBody>
                    <a:bodyPr/>
                    <a:lstStyle/>
                    <a:p>
                      <a:pPr algn="l" fontAlgn="ctr"/>
                      <a:r>
                        <a:rPr lang="es-EC" sz="1400" b="1" u="none" strike="noStrike" dirty="0">
                          <a:effectLst/>
                        </a:rPr>
                        <a:t>Criterio:</a:t>
                      </a:r>
                      <a:endParaRPr lang="es-EC" sz="1400" b="1" i="0" u="none" strike="noStrike" dirty="0">
                        <a:solidFill>
                          <a:srgbClr val="000000"/>
                        </a:solidFill>
                        <a:effectLst/>
                        <a:latin typeface="Arial"/>
                      </a:endParaRPr>
                    </a:p>
                  </a:txBody>
                  <a:tcPr marL="3726" marR="3726" marT="3726" marB="0" anchor="ctr"/>
                </a:tc>
                <a:tc vMerge="1">
                  <a:txBody>
                    <a:bodyPr/>
                    <a:lstStyle/>
                    <a:p>
                      <a:endParaRPr lang="es-EC"/>
                    </a:p>
                  </a:txBody>
                  <a:tcPr/>
                </a:tc>
              </a:tr>
              <a:tr h="558897">
                <a:tc>
                  <a:txBody>
                    <a:bodyPr/>
                    <a:lstStyle/>
                    <a:p>
                      <a:pPr algn="just" fontAlgn="ctr"/>
                      <a:r>
                        <a:rPr lang="es-EC" sz="1400" u="none" strike="noStrike">
                          <a:effectLst/>
                        </a:rPr>
                        <a:t>Par la gestión de una empresa se recomienda que se realice una adecuada selección de proveedores tomando en cuenta para esta acción criterios como: Precio, calidad, formas de pago, entrega, servicio post venta, experiencia, reputación, localización, convenios, servicio al cliente, tamaño, situación económica, etc.</a:t>
                      </a:r>
                      <a:endParaRPr lang="es-EC" sz="1400" b="0" i="0" u="none" strike="noStrike">
                        <a:solidFill>
                          <a:srgbClr val="000000"/>
                        </a:solidFill>
                        <a:effectLst/>
                        <a:latin typeface="Arial"/>
                      </a:endParaRPr>
                    </a:p>
                  </a:txBody>
                  <a:tcPr marL="3726" marR="3726" marT="3726" marB="0" anchor="ctr"/>
                </a:tc>
                <a:tc vMerge="1">
                  <a:txBody>
                    <a:bodyPr/>
                    <a:lstStyle/>
                    <a:p>
                      <a:endParaRPr lang="es-EC"/>
                    </a:p>
                  </a:txBody>
                  <a:tcPr/>
                </a:tc>
              </a:tr>
              <a:tr h="78246">
                <a:tc>
                  <a:txBody>
                    <a:bodyPr/>
                    <a:lstStyle/>
                    <a:p>
                      <a:pPr algn="l" fontAlgn="ctr"/>
                      <a:r>
                        <a:rPr lang="es-EC" sz="1400" b="1" u="none" strike="noStrike" dirty="0">
                          <a:effectLst/>
                        </a:rPr>
                        <a:t>Causa:</a:t>
                      </a:r>
                      <a:endParaRPr lang="es-EC" sz="1400" b="1" i="0" u="none" strike="noStrike" dirty="0">
                        <a:solidFill>
                          <a:srgbClr val="000000"/>
                        </a:solidFill>
                        <a:effectLst/>
                        <a:latin typeface="Arial"/>
                      </a:endParaRPr>
                    </a:p>
                  </a:txBody>
                  <a:tcPr marL="3726" marR="3726" marT="3726" marB="0" anchor="ctr"/>
                </a:tc>
                <a:tc vMerge="1">
                  <a:txBody>
                    <a:bodyPr/>
                    <a:lstStyle/>
                    <a:p>
                      <a:endParaRPr lang="es-EC"/>
                    </a:p>
                  </a:txBody>
                  <a:tcPr/>
                </a:tc>
              </a:tr>
              <a:tr h="547719">
                <a:tc>
                  <a:txBody>
                    <a:bodyPr/>
                    <a:lstStyle/>
                    <a:p>
                      <a:pPr algn="just" fontAlgn="ctr"/>
                      <a:r>
                        <a:rPr lang="es-EC" sz="1400" u="none" strike="noStrike">
                          <a:effectLst/>
                        </a:rPr>
                        <a:t>La empresa no cuenta con un manual escrito para las adquisiciones de bienes y servicios para el personal en donde se indiquen los pasos a seguir y los procedimientos a realizar en el caso de requerir nuevos proveedores, ni los requisitos de cumplimiento para poder ingresar a la base de proveedores de Ferrero del Ecuador S.A.</a:t>
                      </a:r>
                      <a:endParaRPr lang="es-EC" sz="1400" b="0" i="0" u="none" strike="noStrike">
                        <a:solidFill>
                          <a:srgbClr val="000000"/>
                        </a:solidFill>
                        <a:effectLst/>
                        <a:latin typeface="Arial"/>
                      </a:endParaRPr>
                    </a:p>
                  </a:txBody>
                  <a:tcPr marL="3726" marR="3726" marT="3726" marB="0" anchor="ctr"/>
                </a:tc>
                <a:tc vMerge="1">
                  <a:txBody>
                    <a:bodyPr/>
                    <a:lstStyle/>
                    <a:p>
                      <a:endParaRPr lang="es-EC"/>
                    </a:p>
                  </a:txBody>
                  <a:tcPr/>
                </a:tc>
              </a:tr>
              <a:tr h="78246">
                <a:tc>
                  <a:txBody>
                    <a:bodyPr/>
                    <a:lstStyle/>
                    <a:p>
                      <a:pPr algn="l" fontAlgn="ctr"/>
                      <a:r>
                        <a:rPr lang="es-EC" sz="1400" b="1" u="none" strike="noStrike" dirty="0">
                          <a:effectLst/>
                        </a:rPr>
                        <a:t>Efecto:</a:t>
                      </a:r>
                      <a:endParaRPr lang="es-EC" sz="1400" b="1" i="0" u="none" strike="noStrike" dirty="0">
                        <a:solidFill>
                          <a:srgbClr val="000000"/>
                        </a:solidFill>
                        <a:effectLst/>
                        <a:latin typeface="Arial"/>
                      </a:endParaRPr>
                    </a:p>
                  </a:txBody>
                  <a:tcPr marL="3726" marR="3726" marT="3726" marB="0" anchor="ctr"/>
                </a:tc>
                <a:tc vMerge="1">
                  <a:txBody>
                    <a:bodyPr/>
                    <a:lstStyle/>
                    <a:p>
                      <a:endParaRPr lang="es-EC"/>
                    </a:p>
                  </a:txBody>
                  <a:tcPr/>
                </a:tc>
              </a:tr>
              <a:tr h="372598">
                <a:tc>
                  <a:txBody>
                    <a:bodyPr/>
                    <a:lstStyle/>
                    <a:p>
                      <a:pPr algn="just" fontAlgn="ctr"/>
                      <a:r>
                        <a:rPr lang="es-EC" sz="1400" u="none" strike="noStrike">
                          <a:effectLst/>
                        </a:rPr>
                        <a:t>Existen una base no depurada y muy amplia de  proveedores ya que cada departamento solicitante tiene determinada cantidad de los mismos y no se tiene la certeza de que la calidad y precios son los más óptimos.</a:t>
                      </a:r>
                      <a:endParaRPr lang="es-EC" sz="1400" b="0" i="0" u="none" strike="noStrike">
                        <a:solidFill>
                          <a:srgbClr val="000000"/>
                        </a:solidFill>
                        <a:effectLst/>
                        <a:latin typeface="Arial"/>
                      </a:endParaRPr>
                    </a:p>
                  </a:txBody>
                  <a:tcPr marL="3726" marR="3726" marT="3726" marB="0" anchor="ctr"/>
                </a:tc>
                <a:tc vMerge="1">
                  <a:txBody>
                    <a:bodyPr/>
                    <a:lstStyle/>
                    <a:p>
                      <a:endParaRPr lang="es-EC"/>
                    </a:p>
                  </a:txBody>
                  <a:tcPr/>
                </a:tc>
              </a:tr>
              <a:tr h="78246">
                <a:tc>
                  <a:txBody>
                    <a:bodyPr/>
                    <a:lstStyle/>
                    <a:p>
                      <a:pPr algn="l" fontAlgn="ctr"/>
                      <a:r>
                        <a:rPr lang="es-EC" sz="1200" u="none" strike="noStrike" dirty="0">
                          <a:effectLst/>
                        </a:rPr>
                        <a:t>Elaborado por: Jessica Eras</a:t>
                      </a:r>
                      <a:endParaRPr lang="es-EC" sz="1200" b="0" i="0" u="none" strike="noStrike" dirty="0">
                        <a:solidFill>
                          <a:srgbClr val="000000"/>
                        </a:solidFill>
                        <a:effectLst/>
                        <a:latin typeface="Arial"/>
                      </a:endParaRPr>
                    </a:p>
                  </a:txBody>
                  <a:tcPr marL="3726" marR="3726" marT="3726" marB="0" anchor="ctr"/>
                </a:tc>
                <a:tc>
                  <a:txBody>
                    <a:bodyPr/>
                    <a:lstStyle/>
                    <a:p>
                      <a:pPr algn="l" fontAlgn="ctr"/>
                      <a:r>
                        <a:rPr lang="es-EC" sz="1400" u="none" strike="noStrike" dirty="0">
                          <a:effectLst/>
                        </a:rPr>
                        <a:t>Fecha:</a:t>
                      </a:r>
                      <a:r>
                        <a:rPr lang="es-EC" sz="1200" u="none" strike="noStrike" dirty="0">
                          <a:effectLst/>
                        </a:rPr>
                        <a:t> 8 Febrero 2011</a:t>
                      </a:r>
                      <a:endParaRPr lang="es-EC" sz="1400" b="0" i="0" u="none" strike="noStrike" dirty="0">
                        <a:solidFill>
                          <a:srgbClr val="000000"/>
                        </a:solidFill>
                        <a:effectLst/>
                        <a:latin typeface="Arial"/>
                      </a:endParaRPr>
                    </a:p>
                  </a:txBody>
                  <a:tcPr marL="3726" marR="3726" marT="3726" marB="0" anchor="ctr"/>
                </a:tc>
              </a:tr>
            </a:tbl>
          </a:graphicData>
        </a:graphic>
      </p:graphicFrame>
    </p:spTree>
    <p:extLst>
      <p:ext uri="{BB962C8B-B14F-4D97-AF65-F5344CB8AC3E}">
        <p14:creationId xmlns:p14="http://schemas.microsoft.com/office/powerpoint/2010/main" val="129778977"/>
      </p:ext>
    </p:extLst>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75013602"/>
              </p:ext>
            </p:extLst>
          </p:nvPr>
        </p:nvGraphicFramePr>
        <p:xfrm>
          <a:off x="827584" y="565415"/>
          <a:ext cx="7368327" cy="5817568"/>
        </p:xfrm>
        <a:graphic>
          <a:graphicData uri="http://schemas.openxmlformats.org/drawingml/2006/table">
            <a:tbl>
              <a:tblPr firstRow="1" firstCol="1" bandRow="1">
                <a:tableStyleId>{E8B1032C-EA38-4F05-BA0D-38AFFFC7BED3}</a:tableStyleId>
              </a:tblPr>
              <a:tblGrid>
                <a:gridCol w="1258183"/>
                <a:gridCol w="2630249"/>
                <a:gridCol w="424823"/>
                <a:gridCol w="1527536"/>
                <a:gridCol w="1527536"/>
              </a:tblGrid>
              <a:tr h="876743">
                <a:tc gridSpan="5">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200" dirty="0">
                          <a:effectLst/>
                        </a:rPr>
                        <a:t>PAPELES DE TRABAJO</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PROCESO DE ADQUISICIÓN DE BIENES Y SERVICIOS PARA EL PERSONAL</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PERIODO SEPTIEMBRE 2009 - AGOSTO 2010</a:t>
                      </a:r>
                      <a:endParaRPr lang="es-EC" sz="1200" dirty="0">
                        <a:effectLst/>
                        <a:latin typeface="Times New Roman"/>
                        <a:ea typeface="Times New Roman"/>
                        <a:cs typeface="Times New Roman"/>
                      </a:endParaRPr>
                    </a:p>
                  </a:txBody>
                  <a:tcPr marL="3224" marR="322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0628">
                <a:tc>
                  <a:txBody>
                    <a:bodyPr/>
                    <a:lstStyle/>
                    <a:p>
                      <a:pPr algn="ctr">
                        <a:lnSpc>
                          <a:spcPct val="115000"/>
                        </a:lnSpc>
                        <a:spcAft>
                          <a:spcPts val="0"/>
                        </a:spcAft>
                      </a:pPr>
                      <a:r>
                        <a:rPr lang="es-EC" sz="1200">
                          <a:effectLst/>
                        </a:rPr>
                        <a:t>Nº ORDEN</a:t>
                      </a:r>
                      <a:endParaRPr lang="es-EC" sz="1200">
                        <a:effectLst/>
                        <a:latin typeface="Times New Roman"/>
                        <a:ea typeface="Times New Roman"/>
                        <a:cs typeface="Times New Roman"/>
                      </a:endParaRPr>
                    </a:p>
                  </a:txBody>
                  <a:tcPr marL="3224" marR="3224" marT="0" marB="0" anchor="ctr"/>
                </a:tc>
                <a:tc>
                  <a:txBody>
                    <a:bodyPr/>
                    <a:lstStyle/>
                    <a:p>
                      <a:pPr algn="ctr">
                        <a:lnSpc>
                          <a:spcPct val="115000"/>
                        </a:lnSpc>
                        <a:spcAft>
                          <a:spcPts val="0"/>
                        </a:spcAft>
                      </a:pPr>
                      <a:r>
                        <a:rPr lang="es-EC" sz="1200">
                          <a:effectLst/>
                        </a:rPr>
                        <a:t>SOLICITUD</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COTIZACIONES ADJUNTAS</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NUMERO COTIZACIONES</a:t>
                      </a:r>
                      <a:endParaRPr lang="es-EC" sz="1200">
                        <a:effectLst/>
                        <a:latin typeface="Times New Roman"/>
                        <a:ea typeface="Times New Roman"/>
                        <a:cs typeface="Times New Roman"/>
                      </a:endParaRPr>
                    </a:p>
                  </a:txBody>
                  <a:tcPr marL="3224" marR="3224" marT="0" marB="0" anchor="ctr"/>
                </a:tc>
              </a:tr>
              <a:tr h="151310">
                <a:tc>
                  <a:txBody>
                    <a:bodyPr/>
                    <a:lstStyle/>
                    <a:p>
                      <a:pPr algn="ctr">
                        <a:lnSpc>
                          <a:spcPct val="115000"/>
                        </a:lnSpc>
                        <a:spcAft>
                          <a:spcPts val="0"/>
                        </a:spcAft>
                      </a:pPr>
                      <a:r>
                        <a:rPr lang="es-EC" sz="1200" b="0">
                          <a:effectLst/>
                        </a:rPr>
                        <a:t>34562</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Útiles de oficina</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NO</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0</a:t>
                      </a:r>
                      <a:endParaRPr lang="es-EC" sz="1200">
                        <a:effectLst/>
                        <a:latin typeface="Times New Roman"/>
                        <a:ea typeface="Times New Roman"/>
                        <a:cs typeface="Times New Roman"/>
                      </a:endParaRPr>
                    </a:p>
                  </a:txBody>
                  <a:tcPr marL="3224" marR="3224" marT="0" marB="0" anchor="ctr"/>
                </a:tc>
              </a:tr>
              <a:tr h="290628">
                <a:tc>
                  <a:txBody>
                    <a:bodyPr/>
                    <a:lstStyle/>
                    <a:p>
                      <a:pPr algn="ctr">
                        <a:lnSpc>
                          <a:spcPct val="115000"/>
                        </a:lnSpc>
                        <a:spcAft>
                          <a:spcPts val="0"/>
                        </a:spcAft>
                      </a:pPr>
                      <a:r>
                        <a:rPr lang="es-EC" sz="1200" b="0" dirty="0">
                          <a:effectLst/>
                        </a:rPr>
                        <a:t>34563</a:t>
                      </a:r>
                      <a:endParaRPr lang="es-EC" sz="1200" b="0" dirty="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Teclado multimedia GENIUS</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dirty="0">
                          <a:effectLst/>
                        </a:rPr>
                        <a:t>SI</a:t>
                      </a:r>
                      <a:endParaRPr lang="es-EC" sz="1200" dirty="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dirty="0">
                          <a:effectLst/>
                        </a:rPr>
                        <a:t>2</a:t>
                      </a:r>
                      <a:endParaRPr lang="es-EC" sz="1200" dirty="0">
                        <a:effectLst/>
                        <a:latin typeface="Times New Roman"/>
                        <a:ea typeface="Times New Roman"/>
                        <a:cs typeface="Times New Roman"/>
                      </a:endParaRPr>
                    </a:p>
                  </a:txBody>
                  <a:tcPr marL="3224" marR="3224" marT="0" marB="0" anchor="ctr"/>
                </a:tc>
              </a:tr>
              <a:tr h="179786">
                <a:tc>
                  <a:txBody>
                    <a:bodyPr/>
                    <a:lstStyle/>
                    <a:p>
                      <a:pPr algn="ctr">
                        <a:lnSpc>
                          <a:spcPct val="115000"/>
                        </a:lnSpc>
                        <a:spcAft>
                          <a:spcPts val="0"/>
                        </a:spcAft>
                      </a:pPr>
                      <a:r>
                        <a:rPr lang="es-EC" sz="1200" b="0">
                          <a:effectLst/>
                        </a:rPr>
                        <a:t>34564</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Servicio asesoría auditores</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NO</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0</a:t>
                      </a:r>
                      <a:endParaRPr lang="es-EC" sz="1200">
                        <a:effectLst/>
                        <a:latin typeface="Times New Roman"/>
                        <a:ea typeface="Times New Roman"/>
                        <a:cs typeface="Times New Roman"/>
                      </a:endParaRPr>
                    </a:p>
                  </a:txBody>
                  <a:tcPr marL="3224" marR="3224" marT="0" marB="0" anchor="ctr"/>
                </a:tc>
              </a:tr>
              <a:tr h="292924">
                <a:tc>
                  <a:txBody>
                    <a:bodyPr/>
                    <a:lstStyle/>
                    <a:p>
                      <a:pPr algn="ctr">
                        <a:lnSpc>
                          <a:spcPct val="115000"/>
                        </a:lnSpc>
                        <a:spcAft>
                          <a:spcPts val="0"/>
                        </a:spcAft>
                      </a:pPr>
                      <a:r>
                        <a:rPr lang="es-EC" sz="1200" b="0">
                          <a:effectLst/>
                        </a:rPr>
                        <a:t>34565</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Servicio de mantenimiento áreas verdes</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NO</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0</a:t>
                      </a:r>
                      <a:endParaRPr lang="es-EC" sz="1200">
                        <a:effectLst/>
                        <a:latin typeface="Times New Roman"/>
                        <a:ea typeface="Times New Roman"/>
                        <a:cs typeface="Times New Roman"/>
                      </a:endParaRPr>
                    </a:p>
                  </a:txBody>
                  <a:tcPr marL="3224" marR="3224" marT="0" marB="0" anchor="ctr"/>
                </a:tc>
              </a:tr>
              <a:tr h="292924">
                <a:tc>
                  <a:txBody>
                    <a:bodyPr/>
                    <a:lstStyle/>
                    <a:p>
                      <a:pPr algn="ctr">
                        <a:lnSpc>
                          <a:spcPct val="115000"/>
                        </a:lnSpc>
                        <a:spcAft>
                          <a:spcPts val="0"/>
                        </a:spcAft>
                      </a:pPr>
                      <a:r>
                        <a:rPr lang="es-EC" sz="1200" b="0">
                          <a:effectLst/>
                        </a:rPr>
                        <a:t>34566</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Servicio de fumigación de plagas</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SI</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1</a:t>
                      </a:r>
                      <a:endParaRPr lang="es-EC" sz="1200">
                        <a:effectLst/>
                        <a:latin typeface="Times New Roman"/>
                        <a:ea typeface="Times New Roman"/>
                        <a:cs typeface="Times New Roman"/>
                      </a:endParaRPr>
                    </a:p>
                  </a:txBody>
                  <a:tcPr marL="3224" marR="3224" marT="0" marB="0" anchor="ctr"/>
                </a:tc>
              </a:tr>
              <a:tr h="179786">
                <a:tc>
                  <a:txBody>
                    <a:bodyPr/>
                    <a:lstStyle/>
                    <a:p>
                      <a:pPr algn="ctr">
                        <a:lnSpc>
                          <a:spcPct val="115000"/>
                        </a:lnSpc>
                        <a:spcAft>
                          <a:spcPts val="0"/>
                        </a:spcAft>
                      </a:pPr>
                      <a:r>
                        <a:rPr lang="es-EC" sz="1200" b="0">
                          <a:effectLst/>
                        </a:rPr>
                        <a:t>34567</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Servicio de publicidad</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NO</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0</a:t>
                      </a:r>
                      <a:endParaRPr lang="es-EC" sz="1200">
                        <a:effectLst/>
                        <a:latin typeface="Times New Roman"/>
                        <a:ea typeface="Times New Roman"/>
                        <a:cs typeface="Times New Roman"/>
                      </a:endParaRPr>
                    </a:p>
                  </a:txBody>
                  <a:tcPr marL="3224" marR="3224" marT="0" marB="0" anchor="ctr"/>
                </a:tc>
              </a:tr>
              <a:tr h="151310">
                <a:tc>
                  <a:txBody>
                    <a:bodyPr/>
                    <a:lstStyle/>
                    <a:p>
                      <a:pPr algn="ctr">
                        <a:lnSpc>
                          <a:spcPct val="115000"/>
                        </a:lnSpc>
                        <a:spcAft>
                          <a:spcPts val="0"/>
                        </a:spcAft>
                      </a:pPr>
                      <a:r>
                        <a:rPr lang="es-EC" sz="1200" b="0">
                          <a:effectLst/>
                        </a:rPr>
                        <a:t>34568</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Monitor Lcd IBM</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SI</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3</a:t>
                      </a:r>
                      <a:endParaRPr lang="es-EC" sz="1200">
                        <a:effectLst/>
                        <a:latin typeface="Times New Roman"/>
                        <a:ea typeface="Times New Roman"/>
                        <a:cs typeface="Times New Roman"/>
                      </a:endParaRPr>
                    </a:p>
                  </a:txBody>
                  <a:tcPr marL="3224" marR="3224" marT="0" marB="0" anchor="ctr"/>
                </a:tc>
              </a:tr>
              <a:tr h="154103">
                <a:tc>
                  <a:txBody>
                    <a:bodyPr/>
                    <a:lstStyle/>
                    <a:p>
                      <a:pPr algn="ctr">
                        <a:lnSpc>
                          <a:spcPct val="115000"/>
                        </a:lnSpc>
                        <a:spcAft>
                          <a:spcPts val="0"/>
                        </a:spcAft>
                      </a:pPr>
                      <a:r>
                        <a:rPr lang="es-EC" sz="1200" b="0">
                          <a:effectLst/>
                        </a:rPr>
                        <a:t>34569</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Útiles de oficina varios</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NO</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0</a:t>
                      </a:r>
                      <a:endParaRPr lang="es-EC" sz="1200">
                        <a:effectLst/>
                        <a:latin typeface="Times New Roman"/>
                        <a:ea typeface="Times New Roman"/>
                        <a:cs typeface="Times New Roman"/>
                      </a:endParaRPr>
                    </a:p>
                  </a:txBody>
                  <a:tcPr marL="3224" marR="3224" marT="0" marB="0" anchor="ctr"/>
                </a:tc>
              </a:tr>
              <a:tr h="359574">
                <a:tc>
                  <a:txBody>
                    <a:bodyPr/>
                    <a:lstStyle/>
                    <a:p>
                      <a:pPr algn="ctr">
                        <a:lnSpc>
                          <a:spcPct val="115000"/>
                        </a:lnSpc>
                        <a:spcAft>
                          <a:spcPts val="0"/>
                        </a:spcAft>
                      </a:pPr>
                      <a:r>
                        <a:rPr lang="es-EC" sz="1200" b="0">
                          <a:effectLst/>
                        </a:rPr>
                        <a:t>34570</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Servicio de seguro médico personal administrativo</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NO</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0</a:t>
                      </a:r>
                      <a:endParaRPr lang="es-EC" sz="1200">
                        <a:effectLst/>
                        <a:latin typeface="Times New Roman"/>
                        <a:ea typeface="Times New Roman"/>
                        <a:cs typeface="Times New Roman"/>
                      </a:endParaRPr>
                    </a:p>
                  </a:txBody>
                  <a:tcPr marL="3224" marR="3224" marT="0" marB="0" anchor="ctr"/>
                </a:tc>
              </a:tr>
              <a:tr h="308205">
                <a:tc>
                  <a:txBody>
                    <a:bodyPr/>
                    <a:lstStyle/>
                    <a:p>
                      <a:pPr algn="ctr">
                        <a:lnSpc>
                          <a:spcPct val="115000"/>
                        </a:lnSpc>
                        <a:spcAft>
                          <a:spcPts val="0"/>
                        </a:spcAft>
                      </a:pPr>
                      <a:r>
                        <a:rPr lang="es-EC" sz="1200" b="0">
                          <a:effectLst/>
                        </a:rPr>
                        <a:t>34571</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Servicio de seguro médico personal planta</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NO</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0</a:t>
                      </a:r>
                      <a:endParaRPr lang="es-EC" sz="1200">
                        <a:effectLst/>
                        <a:latin typeface="Times New Roman"/>
                        <a:ea typeface="Times New Roman"/>
                        <a:cs typeface="Times New Roman"/>
                      </a:endParaRPr>
                    </a:p>
                  </a:txBody>
                  <a:tcPr marL="3224" marR="3224" marT="0" marB="0" anchor="ctr"/>
                </a:tc>
              </a:tr>
              <a:tr h="372416">
                <a:tc>
                  <a:txBody>
                    <a:bodyPr/>
                    <a:lstStyle/>
                    <a:p>
                      <a:pPr algn="ctr">
                        <a:lnSpc>
                          <a:spcPct val="115000"/>
                        </a:lnSpc>
                        <a:spcAft>
                          <a:spcPts val="0"/>
                        </a:spcAft>
                      </a:pPr>
                      <a:r>
                        <a:rPr lang="es-EC" sz="1200" b="0">
                          <a:effectLst/>
                        </a:rPr>
                        <a:t>34572</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Servicio de seguro de vida personal administrativo</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NO</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0</a:t>
                      </a:r>
                      <a:endParaRPr lang="es-EC" sz="1200">
                        <a:effectLst/>
                        <a:latin typeface="Times New Roman"/>
                        <a:ea typeface="Times New Roman"/>
                        <a:cs typeface="Times New Roman"/>
                      </a:endParaRPr>
                    </a:p>
                  </a:txBody>
                  <a:tcPr marL="3224" marR="3224" marT="0" marB="0" anchor="ctr"/>
                </a:tc>
              </a:tr>
              <a:tr h="321048">
                <a:tc>
                  <a:txBody>
                    <a:bodyPr/>
                    <a:lstStyle/>
                    <a:p>
                      <a:pPr algn="ctr">
                        <a:lnSpc>
                          <a:spcPct val="115000"/>
                        </a:lnSpc>
                        <a:spcAft>
                          <a:spcPts val="0"/>
                        </a:spcAft>
                      </a:pPr>
                      <a:r>
                        <a:rPr lang="es-EC" sz="1200" b="0">
                          <a:effectLst/>
                        </a:rPr>
                        <a:t>34573</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Servicio de seguro de vida personal planta</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NO</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0</a:t>
                      </a:r>
                      <a:endParaRPr lang="es-EC" sz="1200">
                        <a:effectLst/>
                        <a:latin typeface="Times New Roman"/>
                        <a:ea typeface="Times New Roman"/>
                        <a:cs typeface="Times New Roman"/>
                      </a:endParaRPr>
                    </a:p>
                  </a:txBody>
                  <a:tcPr marL="3224" marR="3224" marT="0" marB="0" anchor="ctr"/>
                </a:tc>
              </a:tr>
              <a:tr h="151310">
                <a:tc>
                  <a:txBody>
                    <a:bodyPr/>
                    <a:lstStyle/>
                    <a:p>
                      <a:pPr algn="ctr">
                        <a:lnSpc>
                          <a:spcPct val="115000"/>
                        </a:lnSpc>
                        <a:spcAft>
                          <a:spcPts val="0"/>
                        </a:spcAft>
                      </a:pPr>
                      <a:r>
                        <a:rPr lang="es-EC" sz="1200" b="0">
                          <a:effectLst/>
                        </a:rPr>
                        <a:t>34574</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Tonner hp</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SI</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2</a:t>
                      </a:r>
                      <a:endParaRPr lang="es-EC" sz="1200">
                        <a:effectLst/>
                        <a:latin typeface="Times New Roman"/>
                        <a:ea typeface="Times New Roman"/>
                        <a:cs typeface="Times New Roman"/>
                      </a:endParaRPr>
                    </a:p>
                  </a:txBody>
                  <a:tcPr marL="3224" marR="3224" marT="0" marB="0" anchor="ctr"/>
                </a:tc>
              </a:tr>
              <a:tr h="179786">
                <a:tc>
                  <a:txBody>
                    <a:bodyPr/>
                    <a:lstStyle/>
                    <a:p>
                      <a:pPr algn="ctr">
                        <a:lnSpc>
                          <a:spcPct val="115000"/>
                        </a:lnSpc>
                        <a:spcAft>
                          <a:spcPts val="0"/>
                        </a:spcAft>
                      </a:pPr>
                      <a:r>
                        <a:rPr lang="es-EC" sz="1200" b="0">
                          <a:effectLst/>
                        </a:rPr>
                        <a:t>34575</a:t>
                      </a:r>
                      <a:endParaRPr lang="es-EC" sz="1200" b="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Suministros de limpieza</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SI</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2</a:t>
                      </a:r>
                      <a:endParaRPr lang="es-EC" sz="1200">
                        <a:effectLst/>
                        <a:latin typeface="Times New Roman"/>
                        <a:ea typeface="Times New Roman"/>
                        <a:cs typeface="Times New Roman"/>
                      </a:endParaRPr>
                    </a:p>
                  </a:txBody>
                  <a:tcPr marL="3224" marR="3224" marT="0" marB="0" anchor="ctr"/>
                </a:tc>
              </a:tr>
              <a:tr h="151310">
                <a:tc>
                  <a:txBody>
                    <a:bodyPr/>
                    <a:lstStyle/>
                    <a:p>
                      <a:pPr algn="ctr">
                        <a:lnSpc>
                          <a:spcPct val="115000"/>
                        </a:lnSpc>
                        <a:spcAft>
                          <a:spcPts val="0"/>
                        </a:spcAft>
                      </a:pPr>
                      <a:r>
                        <a:rPr lang="es-EC" sz="1200" b="0" dirty="0">
                          <a:effectLst/>
                        </a:rPr>
                        <a:t>34576</a:t>
                      </a:r>
                      <a:endParaRPr lang="es-EC" sz="1200" b="0" dirty="0">
                        <a:effectLst/>
                        <a:latin typeface="Times New Roman"/>
                        <a:ea typeface="Times New Roman"/>
                        <a:cs typeface="Times New Roman"/>
                      </a:endParaRPr>
                    </a:p>
                  </a:txBody>
                  <a:tcPr marL="3224" marR="3224" marT="0" marB="0" anchor="ctr"/>
                </a:tc>
                <a:tc>
                  <a:txBody>
                    <a:bodyPr/>
                    <a:lstStyle/>
                    <a:p>
                      <a:pPr>
                        <a:lnSpc>
                          <a:spcPct val="115000"/>
                        </a:lnSpc>
                        <a:spcAft>
                          <a:spcPts val="0"/>
                        </a:spcAft>
                      </a:pPr>
                      <a:r>
                        <a:rPr lang="es-EC" sz="1200">
                          <a:effectLst/>
                        </a:rPr>
                        <a:t>Artículos de ferretería</a:t>
                      </a:r>
                      <a:endParaRPr lang="es-EC" sz="1200">
                        <a:effectLst/>
                        <a:latin typeface="Times New Roman"/>
                        <a:ea typeface="Times New Roman"/>
                        <a:cs typeface="Times New Roman"/>
                      </a:endParaRPr>
                    </a:p>
                  </a:txBody>
                  <a:tcPr marL="3224" marR="3224" marT="0" marB="0" anchor="ctr"/>
                </a:tc>
                <a:tc gridSpan="2">
                  <a:txBody>
                    <a:bodyPr/>
                    <a:lstStyle/>
                    <a:p>
                      <a:pPr algn="ctr">
                        <a:lnSpc>
                          <a:spcPct val="115000"/>
                        </a:lnSpc>
                        <a:spcAft>
                          <a:spcPts val="0"/>
                        </a:spcAft>
                      </a:pPr>
                      <a:r>
                        <a:rPr lang="es-EC" sz="1200">
                          <a:effectLst/>
                        </a:rPr>
                        <a:t>NO</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a:txBody>
                    <a:bodyPr/>
                    <a:lstStyle/>
                    <a:p>
                      <a:pPr algn="ctr">
                        <a:lnSpc>
                          <a:spcPct val="115000"/>
                        </a:lnSpc>
                        <a:spcAft>
                          <a:spcPts val="0"/>
                        </a:spcAft>
                      </a:pPr>
                      <a:r>
                        <a:rPr lang="es-EC" sz="1200">
                          <a:effectLst/>
                        </a:rPr>
                        <a:t>0</a:t>
                      </a:r>
                      <a:endParaRPr lang="es-EC" sz="1200">
                        <a:effectLst/>
                        <a:latin typeface="Times New Roman"/>
                        <a:ea typeface="Times New Roman"/>
                        <a:cs typeface="Times New Roman"/>
                      </a:endParaRPr>
                    </a:p>
                  </a:txBody>
                  <a:tcPr marL="3224" marR="3224" marT="0" marB="0" anchor="ctr"/>
                </a:tc>
              </a:tr>
              <a:tr h="151310">
                <a:tc>
                  <a:txBody>
                    <a:bodyPr/>
                    <a:lstStyle/>
                    <a:p>
                      <a:pPr algn="r">
                        <a:lnSpc>
                          <a:spcPct val="115000"/>
                        </a:lnSpc>
                        <a:spcAft>
                          <a:spcPts val="0"/>
                        </a:spcAft>
                      </a:pPr>
                      <a:r>
                        <a:rPr lang="es-EC" sz="1600" dirty="0">
                          <a:solidFill>
                            <a:srgbClr val="FF0000"/>
                          </a:solidFill>
                          <a:effectLst/>
                        </a:rPr>
                        <a:t>@</a:t>
                      </a:r>
                      <a:endParaRPr lang="es-EC" sz="1600" dirty="0">
                        <a:solidFill>
                          <a:srgbClr val="FF0000"/>
                        </a:solidFill>
                        <a:effectLst/>
                        <a:latin typeface="Times New Roman"/>
                        <a:ea typeface="Times New Roman"/>
                        <a:cs typeface="Times New Roman"/>
                      </a:endParaRPr>
                    </a:p>
                  </a:txBody>
                  <a:tcPr marL="3224" marR="3224" marT="0" marB="0" anchor="ctr"/>
                </a:tc>
                <a:tc gridSpan="4">
                  <a:txBody>
                    <a:bodyPr/>
                    <a:lstStyle/>
                    <a:p>
                      <a:pPr>
                        <a:lnSpc>
                          <a:spcPct val="115000"/>
                        </a:lnSpc>
                        <a:spcAft>
                          <a:spcPts val="0"/>
                        </a:spcAft>
                      </a:pPr>
                      <a:r>
                        <a:rPr lang="es-EC" sz="1200" dirty="0">
                          <a:effectLst/>
                        </a:rPr>
                        <a:t>Datos tomados departamento de mantenimiento de Ferrero del Ecuador S.A.</a:t>
                      </a:r>
                      <a:endParaRPr lang="es-EC" sz="1200" dirty="0">
                        <a:effectLst/>
                        <a:latin typeface="Times New Roman"/>
                        <a:ea typeface="Times New Roman"/>
                        <a:cs typeface="Times New Roman"/>
                      </a:endParaRPr>
                    </a:p>
                  </a:txBody>
                  <a:tcPr marL="3224" marR="3224"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51310">
                <a:tc gridSpan="3">
                  <a:txBody>
                    <a:bodyPr/>
                    <a:lstStyle/>
                    <a:p>
                      <a:pPr>
                        <a:lnSpc>
                          <a:spcPct val="115000"/>
                        </a:lnSpc>
                        <a:spcAft>
                          <a:spcPts val="0"/>
                        </a:spcAft>
                      </a:pPr>
                      <a:r>
                        <a:rPr lang="es-EC" sz="1200">
                          <a:effectLst/>
                        </a:rPr>
                        <a:t>Elaborado por: Jessica Eras</a:t>
                      </a:r>
                      <a:endParaRPr lang="es-EC" sz="1200">
                        <a:effectLst/>
                        <a:latin typeface="Times New Roman"/>
                        <a:ea typeface="Times New Roman"/>
                        <a:cs typeface="Times New Roman"/>
                      </a:endParaRPr>
                    </a:p>
                  </a:txBody>
                  <a:tcPr marL="3224" marR="3224" marT="0" marB="0" anchor="ctr"/>
                </a:tc>
                <a:tc hMerge="1">
                  <a:txBody>
                    <a:bodyPr/>
                    <a:lstStyle/>
                    <a:p>
                      <a:endParaRPr lang="es-EC"/>
                    </a:p>
                  </a:txBody>
                  <a:tcPr/>
                </a:tc>
                <a:tc hMerge="1">
                  <a:txBody>
                    <a:bodyPr/>
                    <a:lstStyle/>
                    <a:p>
                      <a:endParaRPr lang="es-EC"/>
                    </a:p>
                  </a:txBody>
                  <a:tcPr/>
                </a:tc>
                <a:tc gridSpan="2">
                  <a:txBody>
                    <a:bodyPr/>
                    <a:lstStyle/>
                    <a:p>
                      <a:pPr>
                        <a:lnSpc>
                          <a:spcPct val="115000"/>
                        </a:lnSpc>
                        <a:spcAft>
                          <a:spcPts val="0"/>
                        </a:spcAft>
                      </a:pPr>
                      <a:r>
                        <a:rPr lang="es-EC" sz="1200" dirty="0">
                          <a:effectLst/>
                        </a:rPr>
                        <a:t>Fecha: 9 Febrero 2011</a:t>
                      </a:r>
                      <a:endParaRPr lang="es-EC" sz="1200" dirty="0">
                        <a:effectLst/>
                        <a:latin typeface="Times New Roman"/>
                        <a:ea typeface="Times New Roman"/>
                        <a:cs typeface="Times New Roman"/>
                      </a:endParaRPr>
                    </a:p>
                  </a:txBody>
                  <a:tcPr marL="3224" marR="3224" marT="0" marB="0" anchor="ctr"/>
                </a:tc>
                <a:tc hMerge="1">
                  <a:txBody>
                    <a:bodyPr/>
                    <a:lstStyle/>
                    <a:p>
                      <a:endParaRPr lang="es-EC"/>
                    </a:p>
                  </a:txBody>
                  <a:tcPr/>
                </a:tc>
              </a:tr>
            </a:tbl>
          </a:graphicData>
        </a:graphic>
      </p:graphicFrame>
      <p:sp>
        <p:nvSpPr>
          <p:cNvPr id="6" name="5 Cerrar llave"/>
          <p:cNvSpPr/>
          <p:nvPr/>
        </p:nvSpPr>
        <p:spPr>
          <a:xfrm>
            <a:off x="8207844" y="1844824"/>
            <a:ext cx="180579" cy="3744416"/>
          </a:xfrm>
          <a:prstGeom prst="rightBrace">
            <a:avLst>
              <a:gd name="adj1" fmla="val 4537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p>
            <a:endParaRPr lang="es-EC"/>
          </a:p>
        </p:txBody>
      </p:sp>
      <p:sp>
        <p:nvSpPr>
          <p:cNvPr id="7" name="6 Rectángulo">
            <a:hlinkClick r:id="rId2" action="ppaction://hlinksldjump"/>
          </p:cNvPr>
          <p:cNvSpPr>
            <a:spLocks/>
          </p:cNvSpPr>
          <p:nvPr/>
        </p:nvSpPr>
        <p:spPr>
          <a:xfrm>
            <a:off x="7433205" y="548680"/>
            <a:ext cx="722313"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PTB. 8</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2/2</a:t>
            </a:r>
            <a:endParaRPr lang="es-EC" sz="1200">
              <a:effectLst/>
              <a:latin typeface="Times New Roman"/>
              <a:ea typeface="Times New Roman"/>
            </a:endParaRPr>
          </a:p>
        </p:txBody>
      </p:sp>
      <p:graphicFrame>
        <p:nvGraphicFramePr>
          <p:cNvPr id="8" name="7 Tabla"/>
          <p:cNvGraphicFramePr>
            <a:graphicFrameLocks noGrp="1"/>
          </p:cNvGraphicFramePr>
          <p:nvPr>
            <p:extLst>
              <p:ext uri="{D42A27DB-BD31-4B8C-83A1-F6EECF244321}">
                <p14:modId xmlns:p14="http://schemas.microsoft.com/office/powerpoint/2010/main" val="405531832"/>
              </p:ext>
            </p:extLst>
          </p:nvPr>
        </p:nvGraphicFramePr>
        <p:xfrm>
          <a:off x="8510557" y="3645024"/>
          <a:ext cx="309915" cy="210312"/>
        </p:xfrm>
        <a:graphic>
          <a:graphicData uri="http://schemas.openxmlformats.org/drawingml/2006/table">
            <a:tbl>
              <a:tblPr firstRow="1" firstCol="1" bandRow="1">
                <a:tableStyleId>{10A1B5D5-9B99-4C35-A422-299274C87663}</a:tableStyleId>
              </a:tblPr>
              <a:tblGrid>
                <a:gridCol w="309915"/>
              </a:tblGrid>
              <a:tr h="188620">
                <a:tc>
                  <a:txBody>
                    <a:bodyPr/>
                    <a:lstStyle/>
                    <a:p>
                      <a:pPr algn="r">
                        <a:lnSpc>
                          <a:spcPct val="115000"/>
                        </a:lnSpc>
                        <a:spcAft>
                          <a:spcPts val="0"/>
                        </a:spcAft>
                      </a:pPr>
                      <a:r>
                        <a:rPr lang="es-EC" sz="1200" dirty="0">
                          <a:effectLst/>
                        </a:rPr>
                        <a:t>@</a:t>
                      </a:r>
                      <a:endParaRPr lang="es-EC" sz="1200" dirty="0">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3448349470"/>
      </p:ext>
    </p:extLst>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028092887"/>
              </p:ext>
            </p:extLst>
          </p:nvPr>
        </p:nvGraphicFramePr>
        <p:xfrm>
          <a:off x="107504" y="685800"/>
          <a:ext cx="8964488" cy="5481860"/>
        </p:xfrm>
        <a:graphic>
          <a:graphicData uri="http://schemas.openxmlformats.org/drawingml/2006/table">
            <a:tbl>
              <a:tblPr>
                <a:tableStyleId>{E8B1032C-EA38-4F05-BA0D-38AFFFC7BED3}</a:tableStyleId>
              </a:tblPr>
              <a:tblGrid>
                <a:gridCol w="7630927"/>
                <a:gridCol w="1333561"/>
              </a:tblGrid>
              <a:tr h="509348">
                <a:tc gridSpan="2">
                  <a:txBody>
                    <a:bodyPr/>
                    <a:lstStyle/>
                    <a:p>
                      <a:pPr algn="ctr" fontAlgn="ctr"/>
                      <a:r>
                        <a:rPr lang="es-EC" sz="1400" u="none" strike="noStrike" dirty="0">
                          <a:effectLst/>
                        </a:rPr>
                        <a:t>FERRERO DEL ECUADOR S.A.</a:t>
                      </a:r>
                    </a:p>
                    <a:p>
                      <a:pPr algn="ctr" fontAlgn="ctr"/>
                      <a:r>
                        <a:rPr lang="es-EC" sz="1400" u="none" strike="noStrike" dirty="0">
                          <a:effectLst/>
                        </a:rPr>
                        <a:t>HOJA DE HALLAZGOS</a:t>
                      </a:r>
                    </a:p>
                    <a:p>
                      <a:pPr algn="ctr" fontAlgn="ctr"/>
                      <a:r>
                        <a:rPr lang="es-EC" sz="1400" u="none" strike="noStrike" dirty="0">
                          <a:effectLst/>
                        </a:rPr>
                        <a:t>PROCESO DE ADQUISICIÓN DE BIENES Y SERVICIOS PARA EL PERSONAL</a:t>
                      </a:r>
                    </a:p>
                    <a:p>
                      <a:pPr algn="ctr" fontAlgn="ctr"/>
                      <a:r>
                        <a:rPr lang="es-EC" sz="1400" u="none" strike="noStrike" dirty="0">
                          <a:effectLst/>
                        </a:rPr>
                        <a:t>PERIODO SEPTIEMBRE 2009 - AGOSTO 2010</a:t>
                      </a:r>
                      <a:endParaRPr lang="es-EC" sz="1400" b="1" i="0" u="none" strike="noStrike" dirty="0">
                        <a:solidFill>
                          <a:srgbClr val="000000"/>
                        </a:solidFill>
                        <a:effectLst/>
                        <a:latin typeface="Arial"/>
                      </a:endParaRPr>
                    </a:p>
                  </a:txBody>
                  <a:tcPr marL="4030" marR="4030" marT="4030" marB="0" anchor="ctr"/>
                </a:tc>
                <a:tc hMerge="1">
                  <a:txBody>
                    <a:bodyPr/>
                    <a:lstStyle/>
                    <a:p>
                      <a:endParaRPr lang="es-EC"/>
                    </a:p>
                  </a:txBody>
                  <a:tcPr/>
                </a:tc>
              </a:tr>
              <a:tr h="84623">
                <a:tc rowSpan="2">
                  <a:txBody>
                    <a:bodyPr/>
                    <a:lstStyle/>
                    <a:p>
                      <a:pPr algn="ctr" fontAlgn="ctr"/>
                      <a:r>
                        <a:rPr lang="es-EC" sz="1600" u="none" strike="noStrike">
                          <a:effectLst/>
                        </a:rPr>
                        <a:t>SERVICIOS GENERALES</a:t>
                      </a:r>
                      <a:endParaRPr lang="es-EC" sz="1600" b="1" i="0" u="none" strike="noStrike">
                        <a:solidFill>
                          <a:srgbClr val="000000"/>
                        </a:solidFill>
                        <a:effectLst/>
                        <a:latin typeface="Arial"/>
                      </a:endParaRPr>
                    </a:p>
                  </a:txBody>
                  <a:tcPr marL="4030" marR="4030" marT="4030" marB="0" anchor="ctr"/>
                </a:tc>
                <a:tc>
                  <a:txBody>
                    <a:bodyPr/>
                    <a:lstStyle/>
                    <a:p>
                      <a:pPr algn="ctr" fontAlgn="ctr"/>
                      <a:r>
                        <a:rPr lang="es-EC" sz="1600" u="none" strike="noStrike">
                          <a:effectLst/>
                        </a:rPr>
                        <a:t>REF. P/T</a:t>
                      </a:r>
                      <a:endParaRPr lang="es-EC" sz="1600" b="1" i="0" u="none" strike="noStrike">
                        <a:solidFill>
                          <a:srgbClr val="000000"/>
                        </a:solidFill>
                        <a:effectLst/>
                        <a:latin typeface="Arial"/>
                      </a:endParaRPr>
                    </a:p>
                  </a:txBody>
                  <a:tcPr marL="4030" marR="4030" marT="4030" marB="0" anchor="ctr"/>
                </a:tc>
              </a:tr>
              <a:tr h="84623">
                <a:tc vMerge="1">
                  <a:txBody>
                    <a:bodyPr/>
                    <a:lstStyle/>
                    <a:p>
                      <a:endParaRPr lang="es-EC"/>
                    </a:p>
                  </a:txBody>
                  <a:tcPr/>
                </a:tc>
                <a:tc>
                  <a:txBody>
                    <a:bodyPr/>
                    <a:lstStyle/>
                    <a:p>
                      <a:pPr algn="ctr" fontAlgn="ctr"/>
                      <a:r>
                        <a:rPr lang="es-EC" sz="1600" u="none" strike="noStrike">
                          <a:effectLst/>
                        </a:rPr>
                        <a:t>HHB. 2</a:t>
                      </a:r>
                      <a:endParaRPr lang="es-EC" sz="1600" b="1" i="0" u="none" strike="noStrike">
                        <a:solidFill>
                          <a:srgbClr val="FF0000"/>
                        </a:solidFill>
                        <a:effectLst/>
                        <a:latin typeface="Arial"/>
                      </a:endParaRPr>
                    </a:p>
                  </a:txBody>
                  <a:tcPr marL="4030" marR="4030" marT="4030" marB="0" anchor="ctr"/>
                </a:tc>
              </a:tr>
              <a:tr h="84623">
                <a:tc>
                  <a:txBody>
                    <a:bodyPr/>
                    <a:lstStyle/>
                    <a:p>
                      <a:pPr algn="l" fontAlgn="ctr"/>
                      <a:r>
                        <a:rPr lang="es-EC" sz="1600" b="1" u="none" strike="noStrike" dirty="0">
                          <a:effectLst/>
                        </a:rPr>
                        <a:t>Procedimiento Nº 2</a:t>
                      </a:r>
                      <a:endParaRPr lang="es-EC" sz="1600" b="1" i="0" u="none" strike="noStrike" dirty="0">
                        <a:solidFill>
                          <a:srgbClr val="000000"/>
                        </a:solidFill>
                        <a:effectLst/>
                        <a:latin typeface="Arial"/>
                      </a:endParaRPr>
                    </a:p>
                  </a:txBody>
                  <a:tcPr marL="4030" marR="4030" marT="4030" marB="0" anchor="ctr"/>
                </a:tc>
                <a:tc rowSpan="10">
                  <a:txBody>
                    <a:bodyPr/>
                    <a:lstStyle/>
                    <a:p>
                      <a:pPr algn="ctr" fontAlgn="ctr"/>
                      <a:r>
                        <a:rPr lang="es-EC" sz="1600" u="none" strike="noStrike" dirty="0" err="1">
                          <a:effectLst/>
                          <a:hlinkClick r:id="rId2" action="ppaction://hlinksldjump"/>
                        </a:rPr>
                        <a:t>PTB</a:t>
                      </a:r>
                      <a:r>
                        <a:rPr lang="es-EC" sz="1600" u="none" strike="noStrike" dirty="0">
                          <a:effectLst/>
                          <a:hlinkClick r:id="rId2" action="ppaction://hlinksldjump"/>
                        </a:rPr>
                        <a:t>. 8                      1/2                        </a:t>
                      </a:r>
                      <a:endParaRPr lang="es-EC" sz="1600" b="1" i="0" u="none" strike="noStrike" dirty="0">
                        <a:solidFill>
                          <a:srgbClr val="FF0000"/>
                        </a:solidFill>
                        <a:effectLst/>
                        <a:latin typeface="Arial"/>
                      </a:endParaRPr>
                    </a:p>
                  </a:txBody>
                  <a:tcPr marL="4030" marR="4030" marT="4030" marB="0" anchor="ctr"/>
                </a:tc>
              </a:tr>
              <a:tr h="161186">
                <a:tc>
                  <a:txBody>
                    <a:bodyPr/>
                    <a:lstStyle/>
                    <a:p>
                      <a:pPr algn="just" fontAlgn="ctr"/>
                      <a:r>
                        <a:rPr lang="es-EC" sz="1600" u="none" strike="noStrike">
                          <a:effectLst/>
                        </a:rPr>
                        <a:t>Analizar si se realiza cotizaciones para decidir el proveedor.</a:t>
                      </a:r>
                      <a:endParaRPr lang="es-EC" sz="1600" b="0" i="0" u="none" strike="noStrike">
                        <a:solidFill>
                          <a:srgbClr val="000000"/>
                        </a:solidFill>
                        <a:effectLst/>
                        <a:latin typeface="Arial"/>
                      </a:endParaRPr>
                    </a:p>
                  </a:txBody>
                  <a:tcPr marL="4030" marR="4030" marT="4030" marB="0" anchor="ctr"/>
                </a:tc>
                <a:tc vMerge="1">
                  <a:txBody>
                    <a:bodyPr/>
                    <a:lstStyle/>
                    <a:p>
                      <a:endParaRPr lang="es-EC"/>
                    </a:p>
                  </a:txBody>
                  <a:tcPr/>
                </a:tc>
              </a:tr>
              <a:tr h="84623">
                <a:tc>
                  <a:txBody>
                    <a:bodyPr/>
                    <a:lstStyle/>
                    <a:p>
                      <a:pPr algn="l" fontAlgn="ctr"/>
                      <a:r>
                        <a:rPr lang="es-EC" sz="1600" b="1" u="none" strike="noStrike" dirty="0">
                          <a:effectLst/>
                        </a:rPr>
                        <a:t>Condición:</a:t>
                      </a:r>
                      <a:endParaRPr lang="es-EC" sz="1600" b="1" i="0" u="none" strike="noStrike" dirty="0">
                        <a:solidFill>
                          <a:srgbClr val="000000"/>
                        </a:solidFill>
                        <a:effectLst/>
                        <a:latin typeface="Arial"/>
                      </a:endParaRPr>
                    </a:p>
                  </a:txBody>
                  <a:tcPr marL="4030" marR="4030" marT="4030" marB="0" anchor="ctr"/>
                </a:tc>
                <a:tc vMerge="1">
                  <a:txBody>
                    <a:bodyPr/>
                    <a:lstStyle/>
                    <a:p>
                      <a:endParaRPr lang="es-EC"/>
                    </a:p>
                  </a:txBody>
                  <a:tcPr/>
                </a:tc>
              </a:tr>
              <a:tr h="402966">
                <a:tc>
                  <a:txBody>
                    <a:bodyPr/>
                    <a:lstStyle/>
                    <a:p>
                      <a:pPr algn="just" fontAlgn="ctr"/>
                      <a:r>
                        <a:rPr lang="es-EC" sz="1600" u="none" strike="noStrike">
                          <a:effectLst/>
                        </a:rPr>
                        <a:t>Cuando cada jefe departamental autoriza las órdenes de compra se deben anexar las cotizaciones solicitadas, pero no siempre se realiza este procedimiento en algunas compras no se tiene ninguna cotización.</a:t>
                      </a:r>
                      <a:endParaRPr lang="es-EC" sz="1600" b="0" i="0" u="none" strike="noStrike">
                        <a:solidFill>
                          <a:srgbClr val="000000"/>
                        </a:solidFill>
                        <a:effectLst/>
                        <a:latin typeface="Arial"/>
                      </a:endParaRPr>
                    </a:p>
                  </a:txBody>
                  <a:tcPr marL="4030" marR="4030" marT="4030" marB="0" anchor="ctr"/>
                </a:tc>
                <a:tc vMerge="1">
                  <a:txBody>
                    <a:bodyPr/>
                    <a:lstStyle/>
                    <a:p>
                      <a:endParaRPr lang="es-EC"/>
                    </a:p>
                  </a:txBody>
                  <a:tcPr/>
                </a:tc>
              </a:tr>
              <a:tr h="84623">
                <a:tc>
                  <a:txBody>
                    <a:bodyPr/>
                    <a:lstStyle/>
                    <a:p>
                      <a:pPr algn="l" fontAlgn="ctr"/>
                      <a:r>
                        <a:rPr lang="es-EC" sz="1600" b="1" u="none" strike="noStrike" dirty="0">
                          <a:effectLst/>
                        </a:rPr>
                        <a:t>Criterio:</a:t>
                      </a:r>
                      <a:endParaRPr lang="es-EC" sz="1600" b="1" i="0" u="none" strike="noStrike" dirty="0">
                        <a:solidFill>
                          <a:srgbClr val="000000"/>
                        </a:solidFill>
                        <a:effectLst/>
                        <a:latin typeface="Arial"/>
                      </a:endParaRPr>
                    </a:p>
                  </a:txBody>
                  <a:tcPr marL="4030" marR="4030" marT="4030" marB="0" anchor="ctr"/>
                </a:tc>
                <a:tc vMerge="1">
                  <a:txBody>
                    <a:bodyPr/>
                    <a:lstStyle/>
                    <a:p>
                      <a:endParaRPr lang="es-EC"/>
                    </a:p>
                  </a:txBody>
                  <a:tcPr/>
                </a:tc>
              </a:tr>
              <a:tr h="322372">
                <a:tc>
                  <a:txBody>
                    <a:bodyPr/>
                    <a:lstStyle/>
                    <a:p>
                      <a:pPr algn="just" fontAlgn="ctr"/>
                      <a:r>
                        <a:rPr lang="es-EC" sz="1600" u="none" strike="noStrike">
                          <a:effectLst/>
                        </a:rPr>
                        <a:t>La cotización es el procedimiento de contratación mediante el cual se escoge la oferta más favorable para la empresa, presentada por los proveedores ms óptimos.</a:t>
                      </a:r>
                      <a:endParaRPr lang="es-EC" sz="1600" b="0" i="0" u="none" strike="noStrike">
                        <a:solidFill>
                          <a:srgbClr val="000000"/>
                        </a:solidFill>
                        <a:effectLst/>
                        <a:latin typeface="Arial"/>
                      </a:endParaRPr>
                    </a:p>
                  </a:txBody>
                  <a:tcPr marL="4030" marR="4030" marT="4030" marB="0" anchor="ctr"/>
                </a:tc>
                <a:tc vMerge="1">
                  <a:txBody>
                    <a:bodyPr/>
                    <a:lstStyle/>
                    <a:p>
                      <a:endParaRPr lang="es-EC"/>
                    </a:p>
                  </a:txBody>
                  <a:tcPr/>
                </a:tc>
              </a:tr>
              <a:tr h="84623">
                <a:tc>
                  <a:txBody>
                    <a:bodyPr/>
                    <a:lstStyle/>
                    <a:p>
                      <a:pPr algn="l" fontAlgn="ctr"/>
                      <a:r>
                        <a:rPr lang="es-EC" sz="1600" u="none" strike="noStrike">
                          <a:effectLst/>
                        </a:rPr>
                        <a:t>Causa:</a:t>
                      </a:r>
                      <a:endParaRPr lang="es-EC" sz="1600" b="1" i="0" u="none" strike="noStrike">
                        <a:solidFill>
                          <a:srgbClr val="000000"/>
                        </a:solidFill>
                        <a:effectLst/>
                        <a:latin typeface="Arial"/>
                      </a:endParaRPr>
                    </a:p>
                  </a:txBody>
                  <a:tcPr marL="4030" marR="4030" marT="4030" marB="0" anchor="ctr"/>
                </a:tc>
                <a:tc vMerge="1">
                  <a:txBody>
                    <a:bodyPr/>
                    <a:lstStyle/>
                    <a:p>
                      <a:endParaRPr lang="es-EC"/>
                    </a:p>
                  </a:txBody>
                  <a:tcPr/>
                </a:tc>
              </a:tr>
              <a:tr h="265957">
                <a:tc>
                  <a:txBody>
                    <a:bodyPr/>
                    <a:lstStyle/>
                    <a:p>
                      <a:pPr algn="just" fontAlgn="ctr"/>
                      <a:r>
                        <a:rPr lang="es-EC" sz="1600" u="none" strike="noStrike">
                          <a:effectLst/>
                        </a:rPr>
                        <a:t>Los jefes de cada departamento no exigen este requisito cuando se autoriza una orden de compra.</a:t>
                      </a:r>
                      <a:endParaRPr lang="es-EC" sz="1600" b="0" i="0" u="none" strike="noStrike">
                        <a:solidFill>
                          <a:srgbClr val="000000"/>
                        </a:solidFill>
                        <a:effectLst/>
                        <a:latin typeface="Arial"/>
                      </a:endParaRPr>
                    </a:p>
                  </a:txBody>
                  <a:tcPr marL="4030" marR="4030" marT="4030" marB="0" anchor="ctr"/>
                </a:tc>
                <a:tc vMerge="1">
                  <a:txBody>
                    <a:bodyPr/>
                    <a:lstStyle/>
                    <a:p>
                      <a:endParaRPr lang="es-EC"/>
                    </a:p>
                  </a:txBody>
                  <a:tcPr/>
                </a:tc>
              </a:tr>
              <a:tr h="84623">
                <a:tc>
                  <a:txBody>
                    <a:bodyPr/>
                    <a:lstStyle/>
                    <a:p>
                      <a:pPr algn="l" fontAlgn="ctr"/>
                      <a:r>
                        <a:rPr lang="es-EC" sz="1600" b="1" u="none" strike="noStrike" dirty="0">
                          <a:effectLst/>
                        </a:rPr>
                        <a:t>Efecto:</a:t>
                      </a:r>
                      <a:endParaRPr lang="es-EC" sz="1600" b="1" i="0" u="none" strike="noStrike" dirty="0">
                        <a:solidFill>
                          <a:srgbClr val="000000"/>
                        </a:solidFill>
                        <a:effectLst/>
                        <a:latin typeface="Arial"/>
                      </a:endParaRPr>
                    </a:p>
                  </a:txBody>
                  <a:tcPr marL="4030" marR="4030" marT="4030" marB="0" anchor="ctr"/>
                </a:tc>
                <a:tc vMerge="1">
                  <a:txBody>
                    <a:bodyPr/>
                    <a:lstStyle/>
                    <a:p>
                      <a:endParaRPr lang="es-EC"/>
                    </a:p>
                  </a:txBody>
                  <a:tcPr/>
                </a:tc>
              </a:tr>
              <a:tr h="402966">
                <a:tc>
                  <a:txBody>
                    <a:bodyPr/>
                    <a:lstStyle/>
                    <a:p>
                      <a:pPr algn="just" fontAlgn="ctr"/>
                      <a:r>
                        <a:rPr lang="es-EC" sz="1600" u="none" strike="noStrike">
                          <a:effectLst/>
                        </a:rPr>
                        <a:t>Existen compras en las cuales no se ha realizado el análisis respectivo por, lo que no se tiene la seguridad de que el proveedor está brindando las mejores opciones para la empresa.</a:t>
                      </a:r>
                      <a:endParaRPr lang="es-EC" sz="1600" b="0" i="0" u="none" strike="noStrike">
                        <a:solidFill>
                          <a:srgbClr val="000000"/>
                        </a:solidFill>
                        <a:effectLst/>
                        <a:latin typeface="Arial"/>
                      </a:endParaRPr>
                    </a:p>
                  </a:txBody>
                  <a:tcPr marL="4030" marR="4030" marT="4030" marB="0" anchor="ctr"/>
                </a:tc>
                <a:tc vMerge="1">
                  <a:txBody>
                    <a:bodyPr/>
                    <a:lstStyle/>
                    <a:p>
                      <a:endParaRPr lang="es-EC"/>
                    </a:p>
                  </a:txBody>
                  <a:tcPr/>
                </a:tc>
              </a:tr>
              <a:tr h="84623">
                <a:tc>
                  <a:txBody>
                    <a:bodyPr/>
                    <a:lstStyle/>
                    <a:p>
                      <a:pPr algn="l" fontAlgn="ctr"/>
                      <a:r>
                        <a:rPr lang="es-EC" sz="1400" u="none" strike="noStrike" dirty="0">
                          <a:effectLst/>
                        </a:rPr>
                        <a:t>Elaborado por: Jessica Eras</a:t>
                      </a:r>
                      <a:endParaRPr lang="es-EC" sz="1400" b="0" i="0" u="none" strike="noStrike" dirty="0">
                        <a:solidFill>
                          <a:srgbClr val="000000"/>
                        </a:solidFill>
                        <a:effectLst/>
                        <a:latin typeface="Arial"/>
                      </a:endParaRPr>
                    </a:p>
                  </a:txBody>
                  <a:tcPr marL="4030" marR="4030" marT="4030" marB="0" anchor="ctr"/>
                </a:tc>
                <a:tc>
                  <a:txBody>
                    <a:bodyPr/>
                    <a:lstStyle/>
                    <a:p>
                      <a:pPr algn="l" fontAlgn="ctr"/>
                      <a:r>
                        <a:rPr lang="es-EC" sz="1400" u="none" strike="noStrike" dirty="0">
                          <a:effectLst/>
                        </a:rPr>
                        <a:t>Fecha: 9 Febrero 2011</a:t>
                      </a:r>
                      <a:endParaRPr lang="es-EC" sz="1400" b="0" i="0" u="none" strike="noStrike" dirty="0">
                        <a:solidFill>
                          <a:srgbClr val="000000"/>
                        </a:solidFill>
                        <a:effectLst/>
                        <a:latin typeface="Arial"/>
                      </a:endParaRPr>
                    </a:p>
                  </a:txBody>
                  <a:tcPr marL="4030" marR="4030" marT="4030" marB="0" anchor="ctr"/>
                </a:tc>
              </a:tr>
            </a:tbl>
          </a:graphicData>
        </a:graphic>
      </p:graphicFrame>
    </p:spTree>
    <p:extLst>
      <p:ext uri="{BB962C8B-B14F-4D97-AF65-F5344CB8AC3E}">
        <p14:creationId xmlns:p14="http://schemas.microsoft.com/office/powerpoint/2010/main" val="1652011675"/>
      </p:ext>
    </p:extLst>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22356556"/>
              </p:ext>
            </p:extLst>
          </p:nvPr>
        </p:nvGraphicFramePr>
        <p:xfrm>
          <a:off x="755575" y="608012"/>
          <a:ext cx="7992890" cy="5183020"/>
        </p:xfrm>
        <a:graphic>
          <a:graphicData uri="http://schemas.openxmlformats.org/drawingml/2006/table">
            <a:tbl>
              <a:tblPr firstRow="1" firstCol="1" bandRow="1">
                <a:tableStyleId>{E8B1032C-EA38-4F05-BA0D-38AFFFC7BED3}</a:tableStyleId>
              </a:tblPr>
              <a:tblGrid>
                <a:gridCol w="1664917"/>
                <a:gridCol w="4271474"/>
                <a:gridCol w="2056499"/>
              </a:tblGrid>
              <a:tr h="1236812">
                <a:tc gridSpan="3">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BIENES Y SERVICIOS PARA EL PERSONAL</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24264" marR="24264" marT="0" marB="0" anchor="ctr"/>
                </a:tc>
                <a:tc hMerge="1">
                  <a:txBody>
                    <a:bodyPr/>
                    <a:lstStyle/>
                    <a:p>
                      <a:endParaRPr lang="es-EC"/>
                    </a:p>
                  </a:txBody>
                  <a:tcPr/>
                </a:tc>
                <a:tc hMerge="1">
                  <a:txBody>
                    <a:bodyPr/>
                    <a:lstStyle/>
                    <a:p>
                      <a:endParaRPr lang="es-EC"/>
                    </a:p>
                  </a:txBody>
                  <a:tcPr/>
                </a:tc>
              </a:tr>
              <a:tr h="526950">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24264" marR="24264" marT="0" marB="0" anchor="ctr"/>
                </a:tc>
                <a:tc>
                  <a:txBody>
                    <a:bodyPr/>
                    <a:lstStyle/>
                    <a:p>
                      <a:pPr algn="just">
                        <a:lnSpc>
                          <a:spcPct val="115000"/>
                        </a:lnSpc>
                        <a:spcAft>
                          <a:spcPts val="0"/>
                        </a:spcAft>
                      </a:pPr>
                      <a:r>
                        <a:rPr lang="es-EC" sz="1400">
                          <a:effectLst/>
                        </a:rPr>
                        <a:t>Adquisición de bienes y servicios para el personal</a:t>
                      </a:r>
                      <a:endParaRPr lang="es-EC" sz="1400">
                        <a:effectLst/>
                        <a:latin typeface="Times New Roman"/>
                        <a:ea typeface="Times New Roman"/>
                        <a:cs typeface="Times New Roman"/>
                      </a:endParaRPr>
                    </a:p>
                  </a:txBody>
                  <a:tcPr marL="24264" marR="24264"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24264" marR="24264" marT="0" marB="0" anchor="ctr"/>
                </a:tc>
              </a:tr>
              <a:tr h="991738">
                <a:tc>
                  <a:txBody>
                    <a:bodyPr/>
                    <a:lstStyle/>
                    <a:p>
                      <a:pPr>
                        <a:lnSpc>
                          <a:spcPct val="115000"/>
                        </a:lnSpc>
                        <a:spcAft>
                          <a:spcPts val="0"/>
                        </a:spcAft>
                      </a:pPr>
                      <a:r>
                        <a:rPr lang="es-EC" sz="1400">
                          <a:effectLst/>
                        </a:rPr>
                        <a:t>Procedimiento Nº 3</a:t>
                      </a:r>
                      <a:endParaRPr lang="es-EC" sz="1400">
                        <a:effectLst/>
                        <a:latin typeface="Times New Roman"/>
                        <a:ea typeface="Times New Roman"/>
                        <a:cs typeface="Times New Roman"/>
                      </a:endParaRPr>
                    </a:p>
                  </a:txBody>
                  <a:tcPr marL="24264" marR="24264" marT="0" marB="0" anchor="ctr"/>
                </a:tc>
                <a:tc>
                  <a:txBody>
                    <a:bodyPr/>
                    <a:lstStyle/>
                    <a:p>
                      <a:pPr algn="just">
                        <a:lnSpc>
                          <a:spcPct val="115000"/>
                        </a:lnSpc>
                        <a:spcAft>
                          <a:spcPts val="0"/>
                        </a:spcAft>
                      </a:pPr>
                      <a:r>
                        <a:rPr lang="es-EC" sz="1400" dirty="0">
                          <a:effectLst/>
                        </a:rPr>
                        <a:t>Inspeccionar si al momento de recepción de la mercadería, la encargada de la realización de las órdenes de compra compara la factura con el pedido que se realizó.</a:t>
                      </a:r>
                      <a:endParaRPr lang="es-EC" sz="1400" dirty="0">
                        <a:effectLst/>
                        <a:latin typeface="Times New Roman"/>
                        <a:ea typeface="Times New Roman"/>
                        <a:cs typeface="Times New Roman"/>
                      </a:endParaRPr>
                    </a:p>
                  </a:txBody>
                  <a:tcPr marL="24264" marR="24264"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24264" marR="24264" marT="0" marB="0" anchor="ctr"/>
                </a:tc>
              </a:tr>
              <a:tr h="1198788">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24264" marR="24264" marT="0" marB="0" anchor="ctr"/>
                </a:tc>
                <a:tc>
                  <a:txBody>
                    <a:bodyPr/>
                    <a:lstStyle/>
                    <a:p>
                      <a:pPr algn="just">
                        <a:lnSpc>
                          <a:spcPct val="115000"/>
                        </a:lnSpc>
                        <a:spcAft>
                          <a:spcPts val="0"/>
                        </a:spcAft>
                      </a:pPr>
                      <a:r>
                        <a:rPr lang="es-EC" sz="1400">
                          <a:effectLst/>
                        </a:rPr>
                        <a:t>En el momento que llegan la mercadería la encargada de realizar las órdenes de compra Sra. Ximena Cáceres revisa los artículos con la factura entregada versus el pedido u orden de compra que se realiza para determinar diferenciar y comunicar a cada departamento.</a:t>
                      </a:r>
                      <a:endParaRPr lang="es-EC" sz="1400">
                        <a:effectLst/>
                        <a:latin typeface="Times New Roman"/>
                        <a:ea typeface="Times New Roman"/>
                        <a:cs typeface="Times New Roman"/>
                      </a:endParaRPr>
                    </a:p>
                  </a:txBody>
                  <a:tcPr marL="24264" marR="24264" marT="0" marB="0" anchor="ctr"/>
                </a:tc>
                <a:tc>
                  <a:txBody>
                    <a:bodyPr/>
                    <a:lstStyle/>
                    <a:p>
                      <a:pPr algn="just">
                        <a:lnSpc>
                          <a:spcPct val="115000"/>
                        </a:lnSpc>
                        <a:spcAft>
                          <a:spcPts val="0"/>
                        </a:spcAft>
                      </a:pPr>
                      <a:r>
                        <a:rPr lang="es-EC" sz="1400">
                          <a:effectLst/>
                        </a:rPr>
                        <a:t>Aplicados los procedimientos y técnicas de auditoría no se encontraron hallazgos.</a:t>
                      </a:r>
                      <a:endParaRPr lang="es-EC" sz="1400">
                        <a:effectLst/>
                        <a:latin typeface="Times New Roman"/>
                        <a:ea typeface="Times New Roman"/>
                        <a:cs typeface="Times New Roman"/>
                      </a:endParaRPr>
                    </a:p>
                  </a:txBody>
                  <a:tcPr marL="24264" marR="24264" marT="0" marB="0" anchor="ctr"/>
                </a:tc>
              </a:tr>
              <a:tr h="684270">
                <a:tc>
                  <a:txBody>
                    <a:bodyPr/>
                    <a:lstStyle/>
                    <a:p>
                      <a:pPr>
                        <a:lnSpc>
                          <a:spcPct val="115000"/>
                        </a:lnSpc>
                        <a:spcAft>
                          <a:spcPts val="0"/>
                        </a:spcAft>
                      </a:pPr>
                      <a:r>
                        <a:rPr lang="es-EC" sz="1400">
                          <a:effectLst/>
                        </a:rPr>
                        <a:t>Calculo de indicador de gestión:</a:t>
                      </a:r>
                      <a:endParaRPr lang="es-EC" sz="1400">
                        <a:effectLst/>
                        <a:latin typeface="Times New Roman"/>
                        <a:ea typeface="Times New Roman"/>
                        <a:cs typeface="Times New Roman"/>
                      </a:endParaRPr>
                    </a:p>
                  </a:txBody>
                  <a:tcPr marL="24264" marR="24264" marT="0" marB="0" anchor="ctr"/>
                </a:tc>
                <a:tc gridSpan="2">
                  <a:txBody>
                    <a:bodyPr/>
                    <a:lstStyle/>
                    <a:p>
                      <a:pPr>
                        <a:lnSpc>
                          <a:spcPct val="115000"/>
                        </a:lnSpc>
                        <a:spcAft>
                          <a:spcPts val="0"/>
                        </a:spcAft>
                      </a:pPr>
                      <a:endParaRPr lang="es-EC" sz="1400" dirty="0">
                        <a:effectLst/>
                      </a:endParaRPr>
                    </a:p>
                    <a:p>
                      <a:pPr>
                        <a:lnSpc>
                          <a:spcPct val="115000"/>
                        </a:lnSpc>
                        <a:spcAft>
                          <a:spcPts val="0"/>
                        </a:spcAft>
                      </a:pPr>
                      <a:r>
                        <a:rPr lang="es-EC" sz="1400" dirty="0">
                          <a:effectLst/>
                        </a:rPr>
                        <a:t> </a:t>
                      </a:r>
                      <a:endParaRPr lang="es-EC" sz="1400" dirty="0">
                        <a:effectLst/>
                        <a:latin typeface="Times New Roman"/>
                        <a:ea typeface="Times New Roman"/>
                        <a:cs typeface="Times New Roman"/>
                      </a:endParaRPr>
                    </a:p>
                  </a:txBody>
                  <a:tcPr marL="24264" marR="24264" marT="0" marB="0" anchor="b"/>
                </a:tc>
                <a:tc hMerge="1">
                  <a:txBody>
                    <a:bodyPr/>
                    <a:lstStyle/>
                    <a:p>
                      <a:endParaRPr lang="es-EC"/>
                    </a:p>
                  </a:txBody>
                  <a:tcPr/>
                </a:tc>
              </a:tr>
              <a:tr h="516430">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24264" marR="24264" marT="0" marB="0" anchor="ctr"/>
                </a:tc>
                <a:tc>
                  <a:txBody>
                    <a:bodyPr/>
                    <a:lstStyle/>
                    <a:p>
                      <a:pPr>
                        <a:lnSpc>
                          <a:spcPct val="115000"/>
                        </a:lnSpc>
                        <a:spcAft>
                          <a:spcPts val="0"/>
                        </a:spcAft>
                      </a:pPr>
                      <a:r>
                        <a:rPr lang="es-EC" sz="1400">
                          <a:effectLst/>
                        </a:rPr>
                        <a:t>Jéssica Eras</a:t>
                      </a:r>
                      <a:endParaRPr lang="es-EC" sz="1400">
                        <a:effectLst/>
                        <a:latin typeface="Times New Roman"/>
                        <a:ea typeface="Times New Roman"/>
                        <a:cs typeface="Times New Roman"/>
                      </a:endParaRPr>
                    </a:p>
                  </a:txBody>
                  <a:tcPr marL="24264" marR="24264" marT="0" marB="0" anchor="ctr"/>
                </a:tc>
                <a:tc>
                  <a:txBody>
                    <a:bodyPr/>
                    <a:lstStyle/>
                    <a:p>
                      <a:pPr>
                        <a:lnSpc>
                          <a:spcPct val="115000"/>
                        </a:lnSpc>
                        <a:spcAft>
                          <a:spcPts val="0"/>
                        </a:spcAft>
                      </a:pPr>
                      <a:r>
                        <a:rPr lang="es-EC" sz="1400" dirty="0">
                          <a:effectLst/>
                        </a:rPr>
                        <a:t>Fecha: 9 Febrero 2011</a:t>
                      </a:r>
                      <a:endParaRPr lang="es-EC" sz="1400" dirty="0">
                        <a:effectLst/>
                        <a:latin typeface="Times New Roman"/>
                        <a:ea typeface="Times New Roman"/>
                        <a:cs typeface="Times New Roman"/>
                      </a:endParaRPr>
                    </a:p>
                  </a:txBody>
                  <a:tcPr marL="24264" marR="24264" marT="0" marB="0" anchor="ctr"/>
                </a:tc>
              </a:tr>
            </a:tbl>
          </a:graphicData>
        </a:graphic>
      </p:graphicFrame>
      <p:sp>
        <p:nvSpPr>
          <p:cNvPr id="3" name="2 Rectángulo">
            <a:hlinkClick r:id="rId2" action="ppaction://hlinksldjump"/>
          </p:cNvPr>
          <p:cNvSpPr>
            <a:spLocks/>
          </p:cNvSpPr>
          <p:nvPr/>
        </p:nvSpPr>
        <p:spPr>
          <a:xfrm>
            <a:off x="7884368" y="692696"/>
            <a:ext cx="723900"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PTB. 9</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pic>
        <p:nvPicPr>
          <p:cNvPr id="26625" name="Imagen 4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4725144"/>
            <a:ext cx="2664296" cy="42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445423"/>
      </p:ext>
    </p:extLst>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p:cNvSpPr>
          <p:nvPr/>
        </p:nvSpPr>
        <p:spPr>
          <a:xfrm>
            <a:off x="7740352" y="620687"/>
            <a:ext cx="776287" cy="5429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PTB. 10</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graphicFrame>
        <p:nvGraphicFramePr>
          <p:cNvPr id="4" name="3 Tabla"/>
          <p:cNvGraphicFramePr>
            <a:graphicFrameLocks noGrp="1"/>
          </p:cNvGraphicFramePr>
          <p:nvPr>
            <p:extLst>
              <p:ext uri="{D42A27DB-BD31-4B8C-83A1-F6EECF244321}">
                <p14:modId xmlns:p14="http://schemas.microsoft.com/office/powerpoint/2010/main" val="1466245805"/>
              </p:ext>
            </p:extLst>
          </p:nvPr>
        </p:nvGraphicFramePr>
        <p:xfrm>
          <a:off x="323529" y="548680"/>
          <a:ext cx="8280919" cy="5483050"/>
        </p:xfrm>
        <a:graphic>
          <a:graphicData uri="http://schemas.openxmlformats.org/drawingml/2006/table">
            <a:tbl>
              <a:tblPr>
                <a:tableStyleId>{E8B1032C-EA38-4F05-BA0D-38AFFFC7BED3}</a:tableStyleId>
              </a:tblPr>
              <a:tblGrid>
                <a:gridCol w="7056784"/>
                <a:gridCol w="1224135"/>
              </a:tblGrid>
              <a:tr h="699214">
                <a:tc gridSpan="2">
                  <a:txBody>
                    <a:bodyPr/>
                    <a:lstStyle/>
                    <a:p>
                      <a:pPr algn="ctr" fontAlgn="ctr"/>
                      <a:r>
                        <a:rPr lang="es-EC" sz="1200" b="1" u="none" strike="noStrike" dirty="0">
                          <a:effectLst/>
                        </a:rPr>
                        <a:t>FERRERO DEL ECUADOR S.A.</a:t>
                      </a:r>
                      <a:endParaRPr lang="es-EC" sz="1200" b="1" i="0" u="none" strike="noStrike" dirty="0">
                        <a:solidFill>
                          <a:srgbClr val="000000"/>
                        </a:solidFill>
                        <a:effectLst/>
                        <a:latin typeface="Arial"/>
                      </a:endParaRPr>
                    </a:p>
                    <a:p>
                      <a:pPr algn="ctr" fontAlgn="ctr"/>
                      <a:r>
                        <a:rPr lang="es-EC" sz="1200" b="1" u="none" strike="noStrike" dirty="0">
                          <a:effectLst/>
                        </a:rPr>
                        <a:t>HOJA DE HALLAZGOS</a:t>
                      </a:r>
                      <a:endParaRPr lang="es-EC" sz="1200" b="1" i="0" u="none" strike="noStrike" dirty="0">
                        <a:solidFill>
                          <a:srgbClr val="000000"/>
                        </a:solidFill>
                        <a:effectLst/>
                        <a:latin typeface="Arial"/>
                      </a:endParaRPr>
                    </a:p>
                    <a:p>
                      <a:pPr algn="ctr" fontAlgn="ctr"/>
                      <a:r>
                        <a:rPr lang="es-EC" sz="1200" b="1" u="none" strike="noStrike" dirty="0">
                          <a:effectLst/>
                        </a:rPr>
                        <a:t>PROCESO DE ADQUISICIÓN DE BIENES Y SERVICIOS PARA EL PERSONAL</a:t>
                      </a:r>
                      <a:endParaRPr lang="es-EC" sz="1200" b="1" i="0" u="none" strike="noStrike" dirty="0">
                        <a:solidFill>
                          <a:srgbClr val="000000"/>
                        </a:solidFill>
                        <a:effectLst/>
                        <a:latin typeface="Arial"/>
                      </a:endParaRPr>
                    </a:p>
                    <a:p>
                      <a:pPr algn="ctr" fontAlgn="ctr"/>
                      <a:r>
                        <a:rPr lang="es-EC" sz="1200" b="1" u="none" strike="noStrike" dirty="0">
                          <a:effectLst/>
                        </a:rPr>
                        <a:t>PERIODO SEPTIEMBRE 2009 - AGOSTO 2010</a:t>
                      </a:r>
                      <a:endParaRPr lang="es-EC" sz="1200" b="1" i="0" u="none" strike="noStrike" dirty="0">
                        <a:solidFill>
                          <a:srgbClr val="000000"/>
                        </a:solidFill>
                        <a:effectLst/>
                        <a:latin typeface="Arial"/>
                      </a:endParaRPr>
                    </a:p>
                  </a:txBody>
                  <a:tcPr marL="4115" marR="4115" marT="4115" marB="0" anchor="ctr"/>
                </a:tc>
                <a:tc hMerge="1">
                  <a:txBody>
                    <a:bodyPr/>
                    <a:lstStyle/>
                    <a:p>
                      <a:endParaRPr lang="es-EC"/>
                    </a:p>
                  </a:txBody>
                  <a:tcPr/>
                </a:tc>
              </a:tr>
              <a:tr h="206708">
                <a:tc rowSpan="2">
                  <a:txBody>
                    <a:bodyPr/>
                    <a:lstStyle/>
                    <a:p>
                      <a:pPr algn="ctr" fontAlgn="ctr"/>
                      <a:r>
                        <a:rPr lang="es-EC" sz="1400" b="1" u="none" strike="noStrike" dirty="0">
                          <a:effectLst/>
                        </a:rPr>
                        <a:t>SERVICIOS GENERALES</a:t>
                      </a:r>
                      <a:endParaRPr lang="es-EC" sz="1400" b="1" i="0" u="none" strike="noStrike" dirty="0">
                        <a:solidFill>
                          <a:srgbClr val="000000"/>
                        </a:solidFill>
                        <a:effectLst/>
                        <a:latin typeface="Arial"/>
                      </a:endParaRPr>
                    </a:p>
                  </a:txBody>
                  <a:tcPr marL="4115" marR="4115" marT="4115" marB="0" anchor="ctr"/>
                </a:tc>
                <a:tc>
                  <a:txBody>
                    <a:bodyPr/>
                    <a:lstStyle/>
                    <a:p>
                      <a:pPr algn="ctr" fontAlgn="ctr"/>
                      <a:r>
                        <a:rPr lang="es-EC" sz="1400" u="none" strike="noStrike">
                          <a:effectLst/>
                        </a:rPr>
                        <a:t>REF. P/T</a:t>
                      </a:r>
                      <a:endParaRPr lang="es-EC" sz="1400" b="1" i="0" u="none" strike="noStrike">
                        <a:solidFill>
                          <a:srgbClr val="000000"/>
                        </a:solidFill>
                        <a:effectLst/>
                        <a:latin typeface="Arial"/>
                      </a:endParaRPr>
                    </a:p>
                  </a:txBody>
                  <a:tcPr marL="4115" marR="4115" marT="4115" marB="0" anchor="ctr"/>
                </a:tc>
              </a:tr>
              <a:tr h="206708">
                <a:tc vMerge="1">
                  <a:txBody>
                    <a:bodyPr/>
                    <a:lstStyle/>
                    <a:p>
                      <a:endParaRPr lang="es-EC"/>
                    </a:p>
                  </a:txBody>
                  <a:tcPr/>
                </a:tc>
                <a:tc>
                  <a:txBody>
                    <a:bodyPr/>
                    <a:lstStyle/>
                    <a:p>
                      <a:pPr algn="ctr" fontAlgn="ctr"/>
                      <a:r>
                        <a:rPr lang="es-EC" sz="1400" u="none" strike="noStrike">
                          <a:effectLst/>
                        </a:rPr>
                        <a:t>HHB. 3</a:t>
                      </a:r>
                      <a:endParaRPr lang="es-EC" sz="1400" b="1" i="0" u="none" strike="noStrike">
                        <a:solidFill>
                          <a:srgbClr val="FF0000"/>
                        </a:solidFill>
                        <a:effectLst/>
                        <a:latin typeface="Arial"/>
                      </a:endParaRPr>
                    </a:p>
                  </a:txBody>
                  <a:tcPr marL="4115" marR="4115" marT="4115" marB="0" anchor="ctr"/>
                </a:tc>
              </a:tr>
              <a:tr h="235679">
                <a:tc>
                  <a:txBody>
                    <a:bodyPr/>
                    <a:lstStyle/>
                    <a:p>
                      <a:pPr algn="l" fontAlgn="ctr"/>
                      <a:r>
                        <a:rPr lang="es-EC" sz="1600" b="1" u="none" strike="noStrike" dirty="0">
                          <a:effectLst/>
                        </a:rPr>
                        <a:t>Procedimiento Nº 4</a:t>
                      </a:r>
                      <a:endParaRPr lang="es-EC" sz="1600" b="1" i="0" u="none" strike="noStrike" dirty="0">
                        <a:solidFill>
                          <a:srgbClr val="000000"/>
                        </a:solidFill>
                        <a:effectLst/>
                        <a:latin typeface="Arial"/>
                      </a:endParaRPr>
                    </a:p>
                  </a:txBody>
                  <a:tcPr marL="4115" marR="4115" marT="4115" marB="0" anchor="ctr"/>
                </a:tc>
                <a:tc rowSpan="10">
                  <a:txBody>
                    <a:bodyPr/>
                    <a:lstStyle/>
                    <a:p>
                      <a:pPr algn="ctr" fontAlgn="ctr"/>
                      <a:r>
                        <a:rPr lang="es-EC" sz="1400" u="none" strike="noStrike" dirty="0" err="1">
                          <a:effectLst/>
                          <a:hlinkClick r:id="rId2" action="ppaction://hlinksldjump"/>
                        </a:rPr>
                        <a:t>PTB</a:t>
                      </a:r>
                      <a:r>
                        <a:rPr lang="es-EC" sz="1400" u="none" strike="noStrike" dirty="0">
                          <a:effectLst/>
                          <a:hlinkClick r:id="rId2" action="ppaction://hlinksldjump"/>
                        </a:rPr>
                        <a:t>. 10                         1/1</a:t>
                      </a:r>
                      <a:endParaRPr lang="es-EC" sz="1400" b="1" i="0" u="none" strike="noStrike" dirty="0">
                        <a:solidFill>
                          <a:srgbClr val="FF0000"/>
                        </a:solidFill>
                        <a:effectLst/>
                        <a:latin typeface="Arial"/>
                      </a:endParaRPr>
                    </a:p>
                  </a:txBody>
                  <a:tcPr marL="4115" marR="4115" marT="4115" marB="0" anchor="ctr"/>
                </a:tc>
              </a:tr>
              <a:tr h="467447">
                <a:tc>
                  <a:txBody>
                    <a:bodyPr/>
                    <a:lstStyle/>
                    <a:p>
                      <a:pPr algn="just" fontAlgn="ctr"/>
                      <a:r>
                        <a:rPr lang="es-EC" sz="1600" u="none" strike="noStrike">
                          <a:effectLst/>
                        </a:rPr>
                        <a:t>Comprobar que una vez que llegan los pedidos se revisa que cumpla con los estándares de aceptación de la empresa.</a:t>
                      </a:r>
                      <a:endParaRPr lang="es-EC" sz="1600" b="0" i="0" u="none" strike="noStrike">
                        <a:solidFill>
                          <a:srgbClr val="000000"/>
                        </a:solidFill>
                        <a:effectLst/>
                        <a:latin typeface="Arial"/>
                      </a:endParaRPr>
                    </a:p>
                  </a:txBody>
                  <a:tcPr marL="4115" marR="4115" marT="4115" marB="0" anchor="ctr"/>
                </a:tc>
                <a:tc vMerge="1">
                  <a:txBody>
                    <a:bodyPr/>
                    <a:lstStyle/>
                    <a:p>
                      <a:endParaRPr lang="es-EC"/>
                    </a:p>
                  </a:txBody>
                  <a:tcPr/>
                </a:tc>
              </a:tr>
              <a:tr h="235679">
                <a:tc>
                  <a:txBody>
                    <a:bodyPr/>
                    <a:lstStyle/>
                    <a:p>
                      <a:pPr algn="l" fontAlgn="ctr"/>
                      <a:r>
                        <a:rPr lang="es-EC" sz="1600" b="1" u="none" strike="noStrike" dirty="0">
                          <a:effectLst/>
                        </a:rPr>
                        <a:t>Condición:</a:t>
                      </a:r>
                      <a:endParaRPr lang="es-EC" sz="1600" b="1" i="0" u="none" strike="noStrike" dirty="0">
                        <a:solidFill>
                          <a:srgbClr val="000000"/>
                        </a:solidFill>
                        <a:effectLst/>
                        <a:latin typeface="Arial"/>
                      </a:endParaRPr>
                    </a:p>
                  </a:txBody>
                  <a:tcPr marL="4115" marR="4115" marT="4115" marB="0" anchor="ctr"/>
                </a:tc>
                <a:tc vMerge="1">
                  <a:txBody>
                    <a:bodyPr/>
                    <a:lstStyle/>
                    <a:p>
                      <a:endParaRPr lang="es-EC"/>
                    </a:p>
                  </a:txBody>
                  <a:tcPr/>
                </a:tc>
              </a:tr>
              <a:tr h="699214">
                <a:tc>
                  <a:txBody>
                    <a:bodyPr/>
                    <a:lstStyle/>
                    <a:p>
                      <a:pPr algn="just" fontAlgn="ctr"/>
                      <a:r>
                        <a:rPr lang="es-EC" sz="1600" u="none" strike="noStrike">
                          <a:effectLst/>
                        </a:rPr>
                        <a:t>Se revisa que los productos que son adquiridos se encuentren en buen estado, pero la empresa no tiene definidos cuáles son los estándares de aceptación de la mercadería sino que se lo realiza en base a la experiencia y a las características solicitadas.</a:t>
                      </a:r>
                      <a:endParaRPr lang="es-EC" sz="1600" b="0" i="0" u="none" strike="noStrike">
                        <a:solidFill>
                          <a:srgbClr val="000000"/>
                        </a:solidFill>
                        <a:effectLst/>
                        <a:latin typeface="Arial"/>
                      </a:endParaRPr>
                    </a:p>
                  </a:txBody>
                  <a:tcPr marL="4115" marR="4115" marT="4115" marB="0" anchor="ctr"/>
                </a:tc>
                <a:tc vMerge="1">
                  <a:txBody>
                    <a:bodyPr/>
                    <a:lstStyle/>
                    <a:p>
                      <a:endParaRPr lang="es-EC"/>
                    </a:p>
                  </a:txBody>
                  <a:tcPr/>
                </a:tc>
              </a:tr>
              <a:tr h="235679">
                <a:tc>
                  <a:txBody>
                    <a:bodyPr/>
                    <a:lstStyle/>
                    <a:p>
                      <a:pPr algn="l" fontAlgn="ctr"/>
                      <a:r>
                        <a:rPr lang="es-EC" sz="1600" b="1" u="none" strike="noStrike" dirty="0">
                          <a:effectLst/>
                        </a:rPr>
                        <a:t>Criterio:</a:t>
                      </a:r>
                      <a:endParaRPr lang="es-EC" sz="1600" b="1" i="0" u="none" strike="noStrike" dirty="0">
                        <a:solidFill>
                          <a:srgbClr val="000000"/>
                        </a:solidFill>
                        <a:effectLst/>
                        <a:latin typeface="Arial"/>
                      </a:endParaRPr>
                    </a:p>
                  </a:txBody>
                  <a:tcPr marL="4115" marR="4115" marT="4115" marB="0" anchor="ctr"/>
                </a:tc>
                <a:tc vMerge="1">
                  <a:txBody>
                    <a:bodyPr/>
                    <a:lstStyle/>
                    <a:p>
                      <a:endParaRPr lang="es-EC"/>
                    </a:p>
                  </a:txBody>
                  <a:tcPr/>
                </a:tc>
              </a:tr>
              <a:tr h="467447">
                <a:tc>
                  <a:txBody>
                    <a:bodyPr/>
                    <a:lstStyle/>
                    <a:p>
                      <a:pPr algn="just" fontAlgn="ctr"/>
                      <a:r>
                        <a:rPr lang="es-EC" sz="1600" u="none" strike="noStrike">
                          <a:effectLst/>
                        </a:rPr>
                        <a:t>Los criterios o estándares de aceptación deben ser analizados al momento de recibir el material.</a:t>
                      </a:r>
                      <a:endParaRPr lang="es-EC" sz="1600" b="0" i="0" u="none" strike="noStrike">
                        <a:solidFill>
                          <a:srgbClr val="000000"/>
                        </a:solidFill>
                        <a:effectLst/>
                        <a:latin typeface="Arial"/>
                      </a:endParaRPr>
                    </a:p>
                  </a:txBody>
                  <a:tcPr marL="4115" marR="4115" marT="4115" marB="0" anchor="ctr"/>
                </a:tc>
                <a:tc vMerge="1">
                  <a:txBody>
                    <a:bodyPr/>
                    <a:lstStyle/>
                    <a:p>
                      <a:endParaRPr lang="es-EC"/>
                    </a:p>
                  </a:txBody>
                  <a:tcPr/>
                </a:tc>
              </a:tr>
              <a:tr h="235679">
                <a:tc>
                  <a:txBody>
                    <a:bodyPr/>
                    <a:lstStyle/>
                    <a:p>
                      <a:pPr algn="l" fontAlgn="ctr"/>
                      <a:r>
                        <a:rPr lang="es-EC" sz="1600" b="1" u="none" strike="noStrike" dirty="0">
                          <a:effectLst/>
                        </a:rPr>
                        <a:t>Causa:</a:t>
                      </a:r>
                      <a:endParaRPr lang="es-EC" sz="1600" b="1" i="0" u="none" strike="noStrike" dirty="0">
                        <a:solidFill>
                          <a:srgbClr val="000000"/>
                        </a:solidFill>
                        <a:effectLst/>
                        <a:latin typeface="Arial"/>
                      </a:endParaRPr>
                    </a:p>
                  </a:txBody>
                  <a:tcPr marL="4115" marR="4115" marT="4115" marB="0" anchor="ctr"/>
                </a:tc>
                <a:tc vMerge="1">
                  <a:txBody>
                    <a:bodyPr/>
                    <a:lstStyle/>
                    <a:p>
                      <a:endParaRPr lang="es-EC"/>
                    </a:p>
                  </a:txBody>
                  <a:tcPr/>
                </a:tc>
              </a:tr>
              <a:tr h="699214">
                <a:tc>
                  <a:txBody>
                    <a:bodyPr/>
                    <a:lstStyle/>
                    <a:p>
                      <a:pPr algn="just" fontAlgn="ctr"/>
                      <a:r>
                        <a:rPr lang="es-EC" sz="1600" u="none" strike="noStrike">
                          <a:effectLst/>
                        </a:rPr>
                        <a:t>No existen previamente determinados los estándares sobre los cuales se analiza el material comprado, debido a que esta actividad se la realiza en base a la experiencia obtenida a través de los años de funcionamiento de la empresa.</a:t>
                      </a:r>
                      <a:endParaRPr lang="es-EC" sz="1600" b="0" i="0" u="none" strike="noStrike">
                        <a:solidFill>
                          <a:srgbClr val="000000"/>
                        </a:solidFill>
                        <a:effectLst/>
                        <a:latin typeface="Arial"/>
                      </a:endParaRPr>
                    </a:p>
                  </a:txBody>
                  <a:tcPr marL="4115" marR="4115" marT="4115" marB="0" anchor="ctr"/>
                </a:tc>
                <a:tc vMerge="1">
                  <a:txBody>
                    <a:bodyPr/>
                    <a:lstStyle/>
                    <a:p>
                      <a:endParaRPr lang="es-EC"/>
                    </a:p>
                  </a:txBody>
                  <a:tcPr/>
                </a:tc>
              </a:tr>
              <a:tr h="235679">
                <a:tc>
                  <a:txBody>
                    <a:bodyPr/>
                    <a:lstStyle/>
                    <a:p>
                      <a:pPr algn="l" fontAlgn="ctr"/>
                      <a:r>
                        <a:rPr lang="es-EC" sz="1600" b="1" u="none" strike="noStrike" dirty="0">
                          <a:effectLst/>
                        </a:rPr>
                        <a:t>Efecto:</a:t>
                      </a:r>
                      <a:endParaRPr lang="es-EC" sz="1600" b="1" i="0" u="none" strike="noStrike" dirty="0">
                        <a:solidFill>
                          <a:srgbClr val="000000"/>
                        </a:solidFill>
                        <a:effectLst/>
                        <a:latin typeface="Arial"/>
                      </a:endParaRPr>
                    </a:p>
                  </a:txBody>
                  <a:tcPr marL="4115" marR="4115" marT="4115" marB="0" anchor="ctr"/>
                </a:tc>
                <a:tc vMerge="1">
                  <a:txBody>
                    <a:bodyPr/>
                    <a:lstStyle/>
                    <a:p>
                      <a:endParaRPr lang="es-EC"/>
                    </a:p>
                  </a:txBody>
                  <a:tcPr/>
                </a:tc>
              </a:tr>
              <a:tr h="235679">
                <a:tc>
                  <a:txBody>
                    <a:bodyPr/>
                    <a:lstStyle/>
                    <a:p>
                      <a:pPr algn="just" fontAlgn="ctr"/>
                      <a:r>
                        <a:rPr lang="es-EC" sz="1600" u="none" strike="noStrike">
                          <a:effectLst/>
                        </a:rPr>
                        <a:t>Baja la calidad de los productos recibidos, falta de controles y registros adecuados.</a:t>
                      </a:r>
                      <a:endParaRPr lang="es-EC" sz="1600" b="0" i="0" u="none" strike="noStrike">
                        <a:solidFill>
                          <a:srgbClr val="000000"/>
                        </a:solidFill>
                        <a:effectLst/>
                        <a:latin typeface="Arial"/>
                      </a:endParaRPr>
                    </a:p>
                  </a:txBody>
                  <a:tcPr marL="4115" marR="4115" marT="4115" marB="0" anchor="ctr"/>
                </a:tc>
                <a:tc vMerge="1">
                  <a:txBody>
                    <a:bodyPr/>
                    <a:lstStyle/>
                    <a:p>
                      <a:endParaRPr lang="es-EC"/>
                    </a:p>
                  </a:txBody>
                  <a:tcPr/>
                </a:tc>
              </a:tr>
              <a:tr h="351563">
                <a:tc>
                  <a:txBody>
                    <a:bodyPr/>
                    <a:lstStyle/>
                    <a:p>
                      <a:pPr algn="l" fontAlgn="ctr"/>
                      <a:r>
                        <a:rPr lang="es-EC" sz="1400" u="none" strike="noStrike" dirty="0">
                          <a:effectLst/>
                        </a:rPr>
                        <a:t>Elaborado por: Jessica Eras</a:t>
                      </a:r>
                      <a:endParaRPr lang="es-EC" sz="1400" b="0" i="0" u="none" strike="noStrike" dirty="0">
                        <a:solidFill>
                          <a:srgbClr val="000000"/>
                        </a:solidFill>
                        <a:effectLst/>
                        <a:latin typeface="Arial"/>
                      </a:endParaRPr>
                    </a:p>
                  </a:txBody>
                  <a:tcPr marL="4115" marR="4115" marT="4115" marB="0" anchor="ctr"/>
                </a:tc>
                <a:tc>
                  <a:txBody>
                    <a:bodyPr/>
                    <a:lstStyle/>
                    <a:p>
                      <a:pPr algn="l" fontAlgn="ctr"/>
                      <a:r>
                        <a:rPr lang="es-EC" sz="1200" u="none" strike="noStrike" dirty="0">
                          <a:effectLst/>
                        </a:rPr>
                        <a:t>Fecha: 10 Febrero 2011</a:t>
                      </a:r>
                      <a:endParaRPr lang="es-EC" sz="1200" b="0" i="0" u="none" strike="noStrike" dirty="0">
                        <a:solidFill>
                          <a:srgbClr val="000000"/>
                        </a:solidFill>
                        <a:effectLst/>
                        <a:latin typeface="Arial"/>
                      </a:endParaRPr>
                    </a:p>
                  </a:txBody>
                  <a:tcPr marL="4115" marR="4115" marT="4115" marB="0" anchor="ctr"/>
                </a:tc>
              </a:tr>
            </a:tbl>
          </a:graphicData>
        </a:graphic>
      </p:graphicFrame>
    </p:spTree>
    <p:extLst>
      <p:ext uri="{BB962C8B-B14F-4D97-AF65-F5344CB8AC3E}">
        <p14:creationId xmlns:p14="http://schemas.microsoft.com/office/powerpoint/2010/main" val="1531567572"/>
      </p:ext>
    </p:extLst>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648681073"/>
              </p:ext>
            </p:extLst>
          </p:nvPr>
        </p:nvGraphicFramePr>
        <p:xfrm>
          <a:off x="539552" y="606425"/>
          <a:ext cx="8352928" cy="5015586"/>
        </p:xfrm>
        <a:graphic>
          <a:graphicData uri="http://schemas.openxmlformats.org/drawingml/2006/table">
            <a:tbl>
              <a:tblPr firstRow="1" firstCol="1" bandRow="1">
                <a:tableStyleId>{E8B1032C-EA38-4F05-BA0D-38AFFFC7BED3}</a:tableStyleId>
              </a:tblPr>
              <a:tblGrid>
                <a:gridCol w="1937785"/>
                <a:gridCol w="3862915"/>
                <a:gridCol w="2552228"/>
              </a:tblGrid>
              <a:tr h="1094383">
                <a:tc gridSpan="3">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BIENES Y SERVICIOS PARA EL PERSONAL</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24474" marR="24474" marT="0" marB="0" anchor="ctr"/>
                </a:tc>
                <a:tc hMerge="1">
                  <a:txBody>
                    <a:bodyPr/>
                    <a:lstStyle/>
                    <a:p>
                      <a:endParaRPr lang="es-EC"/>
                    </a:p>
                  </a:txBody>
                  <a:tcPr/>
                </a:tc>
                <a:tc hMerge="1">
                  <a:txBody>
                    <a:bodyPr/>
                    <a:lstStyle/>
                    <a:p>
                      <a:endParaRPr lang="es-EC"/>
                    </a:p>
                  </a:txBody>
                  <a:tcPr/>
                </a:tc>
              </a:tr>
              <a:tr h="429688">
                <a:tc>
                  <a:txBody>
                    <a:bodyPr/>
                    <a:lstStyle/>
                    <a:p>
                      <a:pPr>
                        <a:lnSpc>
                          <a:spcPct val="115000"/>
                        </a:lnSpc>
                        <a:spcAft>
                          <a:spcPts val="0"/>
                        </a:spcAft>
                      </a:pPr>
                      <a:r>
                        <a:rPr lang="es-EC" sz="1600">
                          <a:effectLst/>
                        </a:rPr>
                        <a:t>Proceso</a:t>
                      </a:r>
                      <a:endParaRPr lang="es-EC" sz="1600">
                        <a:effectLst/>
                        <a:latin typeface="Times New Roman"/>
                        <a:ea typeface="Times New Roman"/>
                        <a:cs typeface="Times New Roman"/>
                      </a:endParaRPr>
                    </a:p>
                  </a:txBody>
                  <a:tcPr marL="24474" marR="24474" marT="0" marB="0" anchor="ctr"/>
                </a:tc>
                <a:tc>
                  <a:txBody>
                    <a:bodyPr/>
                    <a:lstStyle/>
                    <a:p>
                      <a:pPr algn="just">
                        <a:lnSpc>
                          <a:spcPct val="115000"/>
                        </a:lnSpc>
                        <a:spcAft>
                          <a:spcPts val="0"/>
                        </a:spcAft>
                      </a:pPr>
                      <a:r>
                        <a:rPr lang="es-EC" sz="1600">
                          <a:effectLst/>
                        </a:rPr>
                        <a:t>Adquisición de bienes y servicios para el personal</a:t>
                      </a:r>
                      <a:endParaRPr lang="es-EC" sz="1600">
                        <a:effectLst/>
                        <a:latin typeface="Times New Roman"/>
                        <a:ea typeface="Times New Roman"/>
                        <a:cs typeface="Times New Roman"/>
                      </a:endParaRPr>
                    </a:p>
                  </a:txBody>
                  <a:tcPr marL="24474" marR="24474" marT="0" marB="0" anchor="ctr"/>
                </a:tc>
                <a:tc>
                  <a:txBody>
                    <a:bodyPr/>
                    <a:lstStyle/>
                    <a:p>
                      <a:pPr algn="ctr">
                        <a:lnSpc>
                          <a:spcPct val="115000"/>
                        </a:lnSpc>
                        <a:spcAft>
                          <a:spcPts val="0"/>
                        </a:spcAft>
                      </a:pPr>
                      <a:r>
                        <a:rPr lang="es-EC" sz="1600" dirty="0">
                          <a:effectLst/>
                        </a:rPr>
                        <a:t>Hallazgos</a:t>
                      </a:r>
                      <a:endParaRPr lang="es-EC" sz="1600" dirty="0">
                        <a:effectLst/>
                        <a:latin typeface="Times New Roman"/>
                        <a:ea typeface="Times New Roman"/>
                        <a:cs typeface="Times New Roman"/>
                      </a:endParaRPr>
                    </a:p>
                  </a:txBody>
                  <a:tcPr marL="24474" marR="24474" marT="0" marB="0" anchor="ctr"/>
                </a:tc>
              </a:tr>
              <a:tr h="620005">
                <a:tc>
                  <a:txBody>
                    <a:bodyPr/>
                    <a:lstStyle/>
                    <a:p>
                      <a:pPr>
                        <a:lnSpc>
                          <a:spcPct val="115000"/>
                        </a:lnSpc>
                        <a:spcAft>
                          <a:spcPts val="0"/>
                        </a:spcAft>
                      </a:pPr>
                      <a:r>
                        <a:rPr lang="es-EC" sz="1600">
                          <a:effectLst/>
                        </a:rPr>
                        <a:t>Procedimiento Nº 5</a:t>
                      </a:r>
                      <a:endParaRPr lang="es-EC" sz="1600">
                        <a:effectLst/>
                        <a:latin typeface="Times New Roman"/>
                        <a:ea typeface="Times New Roman"/>
                        <a:cs typeface="Times New Roman"/>
                      </a:endParaRPr>
                    </a:p>
                  </a:txBody>
                  <a:tcPr marL="24474" marR="24474" marT="0" marB="0" anchor="ctr"/>
                </a:tc>
                <a:tc>
                  <a:txBody>
                    <a:bodyPr/>
                    <a:lstStyle/>
                    <a:p>
                      <a:pPr algn="just">
                        <a:lnSpc>
                          <a:spcPct val="115000"/>
                        </a:lnSpc>
                        <a:spcAft>
                          <a:spcPts val="0"/>
                        </a:spcAft>
                      </a:pPr>
                      <a:r>
                        <a:rPr lang="es-EC" sz="1600">
                          <a:effectLst/>
                        </a:rPr>
                        <a:t>Verificar si se lleva un registro de los pedidos entregados a cada departamento. </a:t>
                      </a:r>
                      <a:endParaRPr lang="es-EC" sz="1600">
                        <a:effectLst/>
                        <a:latin typeface="Times New Roman"/>
                        <a:ea typeface="Times New Roman"/>
                        <a:cs typeface="Times New Roman"/>
                      </a:endParaRPr>
                    </a:p>
                  </a:txBody>
                  <a:tcPr marL="24474" marR="24474" marT="0" marB="0" anchor="ctr"/>
                </a:tc>
                <a:tc>
                  <a:txBody>
                    <a:bodyPr/>
                    <a:lstStyle/>
                    <a:p>
                      <a:pPr algn="just">
                        <a:lnSpc>
                          <a:spcPct val="115000"/>
                        </a:lnSpc>
                        <a:spcAft>
                          <a:spcPts val="0"/>
                        </a:spcAft>
                      </a:pPr>
                      <a:r>
                        <a:rPr lang="es-EC" sz="1600">
                          <a:effectLst/>
                        </a:rPr>
                        <a:t> </a:t>
                      </a:r>
                      <a:endParaRPr lang="es-EC" sz="1600">
                        <a:effectLst/>
                        <a:latin typeface="Times New Roman"/>
                        <a:ea typeface="Times New Roman"/>
                        <a:cs typeface="Times New Roman"/>
                      </a:endParaRPr>
                    </a:p>
                  </a:txBody>
                  <a:tcPr marL="24474" marR="24474" marT="0" marB="0" anchor="ctr"/>
                </a:tc>
              </a:tr>
              <a:tr h="1496188">
                <a:tc>
                  <a:txBody>
                    <a:bodyPr/>
                    <a:lstStyle/>
                    <a:p>
                      <a:pPr>
                        <a:lnSpc>
                          <a:spcPct val="115000"/>
                        </a:lnSpc>
                        <a:spcAft>
                          <a:spcPts val="0"/>
                        </a:spcAft>
                      </a:pPr>
                      <a:r>
                        <a:rPr lang="es-EC" sz="1600">
                          <a:effectLst/>
                        </a:rPr>
                        <a:t>Aplicación:</a:t>
                      </a:r>
                      <a:endParaRPr lang="es-EC" sz="1600">
                        <a:effectLst/>
                        <a:latin typeface="Times New Roman"/>
                        <a:ea typeface="Times New Roman"/>
                        <a:cs typeface="Times New Roman"/>
                      </a:endParaRPr>
                    </a:p>
                  </a:txBody>
                  <a:tcPr marL="24474" marR="24474" marT="0" marB="0" anchor="ctr"/>
                </a:tc>
                <a:tc>
                  <a:txBody>
                    <a:bodyPr/>
                    <a:lstStyle/>
                    <a:p>
                      <a:pPr algn="just">
                        <a:lnSpc>
                          <a:spcPct val="115000"/>
                        </a:lnSpc>
                        <a:spcAft>
                          <a:spcPts val="0"/>
                        </a:spcAft>
                      </a:pPr>
                      <a:r>
                        <a:rPr lang="es-EC" sz="1600">
                          <a:effectLst/>
                        </a:rPr>
                        <a:t>Cuando se entrega los pedidos a los departamentos solicitantes se llena un registro en el mismo que firman las partes que entregan y las que reciben como constancia de que están de acuerdo con los artículos que se han recibido.</a:t>
                      </a:r>
                      <a:endParaRPr lang="es-EC" sz="1600">
                        <a:effectLst/>
                        <a:latin typeface="Times New Roman"/>
                        <a:ea typeface="Times New Roman"/>
                        <a:cs typeface="Times New Roman"/>
                      </a:endParaRPr>
                    </a:p>
                  </a:txBody>
                  <a:tcPr marL="24474" marR="24474" marT="0" marB="0" anchor="ctr"/>
                </a:tc>
                <a:tc>
                  <a:txBody>
                    <a:bodyPr/>
                    <a:lstStyle/>
                    <a:p>
                      <a:pPr algn="just">
                        <a:lnSpc>
                          <a:spcPct val="115000"/>
                        </a:lnSpc>
                        <a:spcAft>
                          <a:spcPts val="0"/>
                        </a:spcAft>
                      </a:pPr>
                      <a:r>
                        <a:rPr lang="es-EC" sz="1600">
                          <a:effectLst/>
                        </a:rPr>
                        <a:t>Aplicados los procedimientos y técnicas de auditoría no se encontraron hallazgos.</a:t>
                      </a:r>
                      <a:endParaRPr lang="es-EC" sz="1600">
                        <a:effectLst/>
                        <a:latin typeface="Times New Roman"/>
                        <a:ea typeface="Times New Roman"/>
                        <a:cs typeface="Times New Roman"/>
                      </a:endParaRPr>
                    </a:p>
                  </a:txBody>
                  <a:tcPr marL="24474" marR="24474" marT="0" marB="0" anchor="ctr"/>
                </a:tc>
              </a:tr>
              <a:tr h="640899">
                <a:tc>
                  <a:txBody>
                    <a:bodyPr/>
                    <a:lstStyle/>
                    <a:p>
                      <a:pPr>
                        <a:lnSpc>
                          <a:spcPct val="115000"/>
                        </a:lnSpc>
                        <a:spcAft>
                          <a:spcPts val="0"/>
                        </a:spcAft>
                      </a:pPr>
                      <a:r>
                        <a:rPr lang="es-EC" sz="1600">
                          <a:effectLst/>
                        </a:rPr>
                        <a:t>Calculo de indicador de gestión:</a:t>
                      </a:r>
                      <a:endParaRPr lang="es-EC" sz="1600">
                        <a:effectLst/>
                        <a:latin typeface="Times New Roman"/>
                        <a:ea typeface="Times New Roman"/>
                        <a:cs typeface="Times New Roman"/>
                      </a:endParaRPr>
                    </a:p>
                  </a:txBody>
                  <a:tcPr marL="24474" marR="24474" marT="0" marB="0" anchor="ctr"/>
                </a:tc>
                <a:tc gridSpan="2">
                  <a:txBody>
                    <a:bodyPr/>
                    <a:lstStyle/>
                    <a:p>
                      <a:pPr>
                        <a:lnSpc>
                          <a:spcPct val="115000"/>
                        </a:lnSpc>
                        <a:spcAft>
                          <a:spcPts val="0"/>
                        </a:spcAft>
                      </a:pPr>
                      <a:endParaRPr lang="es-EC" sz="1400">
                        <a:solidFill>
                          <a:srgbClr val="000000"/>
                        </a:solidFill>
                        <a:effectLst/>
                        <a:latin typeface="Calibri"/>
                        <a:ea typeface="Times New Roman"/>
                        <a:cs typeface="Times New Roman"/>
                      </a:endParaRPr>
                    </a:p>
                  </a:txBody>
                  <a:tcPr marL="24474" marR="24474" marT="0" marB="0" anchor="b"/>
                </a:tc>
                <a:tc hMerge="1">
                  <a:txBody>
                    <a:bodyPr/>
                    <a:lstStyle/>
                    <a:p>
                      <a:endParaRPr lang="es-EC"/>
                    </a:p>
                  </a:txBody>
                  <a:tcPr/>
                </a:tc>
              </a:tr>
              <a:tr h="416971">
                <a:tc>
                  <a:txBody>
                    <a:bodyPr/>
                    <a:lstStyle/>
                    <a:p>
                      <a:pPr>
                        <a:lnSpc>
                          <a:spcPct val="115000"/>
                        </a:lnSpc>
                        <a:spcAft>
                          <a:spcPts val="0"/>
                        </a:spcAft>
                      </a:pPr>
                      <a:r>
                        <a:rPr lang="es-EC" sz="1600">
                          <a:effectLst/>
                        </a:rPr>
                        <a:t>Elaborado por:</a:t>
                      </a:r>
                      <a:endParaRPr lang="es-EC" sz="1600">
                        <a:effectLst/>
                        <a:latin typeface="Times New Roman"/>
                        <a:ea typeface="Times New Roman"/>
                        <a:cs typeface="Times New Roman"/>
                      </a:endParaRPr>
                    </a:p>
                  </a:txBody>
                  <a:tcPr marL="24474" marR="24474" marT="0" marB="0" anchor="ctr"/>
                </a:tc>
                <a:tc>
                  <a:txBody>
                    <a:bodyPr/>
                    <a:lstStyle/>
                    <a:p>
                      <a:pPr>
                        <a:lnSpc>
                          <a:spcPct val="115000"/>
                        </a:lnSpc>
                        <a:spcAft>
                          <a:spcPts val="0"/>
                        </a:spcAft>
                      </a:pPr>
                      <a:r>
                        <a:rPr lang="es-EC" sz="1600">
                          <a:effectLst/>
                        </a:rPr>
                        <a:t>Jéssica Eras</a:t>
                      </a:r>
                      <a:endParaRPr lang="es-EC" sz="1600">
                        <a:effectLst/>
                        <a:latin typeface="Times New Roman"/>
                        <a:ea typeface="Times New Roman"/>
                        <a:cs typeface="Times New Roman"/>
                      </a:endParaRPr>
                    </a:p>
                  </a:txBody>
                  <a:tcPr marL="24474" marR="24474" marT="0" marB="0" anchor="ctr"/>
                </a:tc>
                <a:tc>
                  <a:txBody>
                    <a:bodyPr/>
                    <a:lstStyle/>
                    <a:p>
                      <a:pPr>
                        <a:lnSpc>
                          <a:spcPct val="115000"/>
                        </a:lnSpc>
                        <a:spcAft>
                          <a:spcPts val="0"/>
                        </a:spcAft>
                      </a:pPr>
                      <a:r>
                        <a:rPr lang="es-EC" sz="1600" dirty="0">
                          <a:effectLst/>
                        </a:rPr>
                        <a:t>Fecha: 11 Febrero 2011</a:t>
                      </a:r>
                      <a:endParaRPr lang="es-EC" sz="1600" dirty="0">
                        <a:effectLst/>
                        <a:latin typeface="Times New Roman"/>
                        <a:ea typeface="Times New Roman"/>
                        <a:cs typeface="Times New Roman"/>
                      </a:endParaRPr>
                    </a:p>
                  </a:txBody>
                  <a:tcPr marL="24474" marR="24474" marT="0" marB="0" anchor="ctr"/>
                </a:tc>
              </a:tr>
            </a:tbl>
          </a:graphicData>
        </a:graphic>
      </p:graphicFrame>
      <p:pic>
        <p:nvPicPr>
          <p:cNvPr id="28673" name="Imagen 42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4725144"/>
            <a:ext cx="2343150" cy="37147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a:hlinkClick r:id="rId3" action="ppaction://hlinksldjump"/>
          </p:cNvPr>
          <p:cNvSpPr>
            <a:spLocks/>
          </p:cNvSpPr>
          <p:nvPr/>
        </p:nvSpPr>
        <p:spPr>
          <a:xfrm>
            <a:off x="8028384" y="764704"/>
            <a:ext cx="774700"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PTB. 11</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2770574435"/>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180530" y="1294313"/>
            <a:ext cx="6840761" cy="4286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3"/>
            <a:r>
              <a:rPr lang="es-ES" sz="2400" kern="0" dirty="0" smtClean="0">
                <a:solidFill>
                  <a:schemeClr val="tx2"/>
                </a:solidFill>
                <a:latin typeface="+mj-lt"/>
                <a:ea typeface="+mj-ea"/>
                <a:cs typeface="+mj-cs"/>
              </a:rPr>
              <a:t>INFORME AUDITORÍA DE GESTIÓN</a:t>
            </a:r>
            <a:endParaRPr lang="es-EC" sz="2400" kern="0" dirty="0">
              <a:solidFill>
                <a:schemeClr val="tx2"/>
              </a:solidFill>
              <a:latin typeface="+mj-lt"/>
              <a:ea typeface="+mj-ea"/>
              <a:cs typeface="+mj-cs"/>
            </a:endParaRPr>
          </a:p>
        </p:txBody>
      </p:sp>
      <p:sp>
        <p:nvSpPr>
          <p:cNvPr id="4" name="3 Rectángulo"/>
          <p:cNvSpPr/>
          <p:nvPr/>
        </p:nvSpPr>
        <p:spPr>
          <a:xfrm>
            <a:off x="1619672" y="1722941"/>
            <a:ext cx="6840760" cy="3970318"/>
          </a:xfrm>
          <a:prstGeom prst="rect">
            <a:avLst/>
          </a:prstGeom>
        </p:spPr>
        <p:txBody>
          <a:bodyPr wrap="square">
            <a:spAutoFit/>
          </a:bodyPr>
          <a:lstStyle/>
          <a:p>
            <a:pPr marL="285750" lvl="0" indent="-285750">
              <a:buFont typeface="Arial" pitchFamily="34" charset="0"/>
              <a:buChar char="•"/>
            </a:pPr>
            <a:r>
              <a:rPr lang="es-ES" dirty="0" smtClean="0"/>
              <a:t>INTRODUCCIÓN</a:t>
            </a:r>
            <a:endParaRPr lang="es-ES" dirty="0"/>
          </a:p>
          <a:p>
            <a:pPr marL="285750" lvl="0" indent="-285750">
              <a:buFont typeface="Arial" pitchFamily="34" charset="0"/>
              <a:buChar char="•"/>
            </a:pPr>
            <a:endParaRPr lang="es-ES" dirty="0" smtClean="0"/>
          </a:p>
          <a:p>
            <a:pPr marL="285750" indent="-285750">
              <a:buFont typeface="Arial" pitchFamily="34" charset="0"/>
              <a:buChar char="•"/>
            </a:pPr>
            <a:r>
              <a:rPr lang="es-ES" dirty="0" smtClean="0"/>
              <a:t>CUERPO DEL INFORME</a:t>
            </a:r>
            <a:endParaRPr lang="es-EC" dirty="0" smtClean="0"/>
          </a:p>
          <a:p>
            <a:pPr marL="285750" lvl="0" indent="-285750">
              <a:buFont typeface="Arial" pitchFamily="34" charset="0"/>
              <a:buChar char="•"/>
            </a:pPr>
            <a:endParaRPr lang="es-ES" dirty="0" smtClean="0"/>
          </a:p>
          <a:p>
            <a:pPr marL="285750" indent="-285750">
              <a:buFont typeface="Arial" pitchFamily="34" charset="0"/>
              <a:buChar char="•"/>
            </a:pPr>
            <a:r>
              <a:rPr lang="es-ES" dirty="0" smtClean="0"/>
              <a:t>CONCLUSIONES</a:t>
            </a:r>
          </a:p>
          <a:p>
            <a:endParaRPr lang="es-EC" dirty="0" smtClean="0"/>
          </a:p>
          <a:p>
            <a:pPr marL="285750" lvl="0" indent="-285750">
              <a:buFont typeface="Arial" pitchFamily="34" charset="0"/>
              <a:buChar char="•"/>
            </a:pPr>
            <a:r>
              <a:rPr lang="es-ES" dirty="0" smtClean="0"/>
              <a:t>RECOMENDACIONES</a:t>
            </a:r>
          </a:p>
          <a:p>
            <a:pPr marL="285750" indent="-285750">
              <a:buFont typeface="Arial" pitchFamily="34" charset="0"/>
              <a:buChar char="•"/>
            </a:pPr>
            <a:endParaRPr lang="es-ES" dirty="0" smtClean="0"/>
          </a:p>
          <a:p>
            <a:pPr marL="285750" indent="-285750">
              <a:buFont typeface="Arial" pitchFamily="34" charset="0"/>
              <a:buChar char="•"/>
            </a:pPr>
            <a:r>
              <a:rPr lang="es-ES" dirty="0" smtClean="0"/>
              <a:t>ANEXOS</a:t>
            </a:r>
            <a:endParaRPr lang="es-EC" dirty="0" smtClean="0"/>
          </a:p>
          <a:p>
            <a:pPr marL="285750" indent="-285750">
              <a:buFont typeface="Arial" pitchFamily="34" charset="0"/>
              <a:buChar char="•"/>
            </a:pPr>
            <a:endParaRPr lang="es-ES" dirty="0" smtClean="0"/>
          </a:p>
          <a:p>
            <a:pPr marL="285750" indent="-285750">
              <a:buFont typeface="Arial" pitchFamily="34" charset="0"/>
              <a:buChar char="•"/>
            </a:pPr>
            <a:r>
              <a:rPr lang="es-ES" dirty="0" smtClean="0"/>
              <a:t>SÍNTESIS</a:t>
            </a:r>
            <a:endParaRPr lang="es-EC" dirty="0" smtClean="0"/>
          </a:p>
          <a:p>
            <a:pPr marL="285750" indent="-285750">
              <a:buFont typeface="Arial" pitchFamily="34" charset="0"/>
              <a:buChar char="•"/>
            </a:pPr>
            <a:endParaRPr lang="es-ES" dirty="0" smtClean="0"/>
          </a:p>
          <a:p>
            <a:pPr marL="285750" indent="-285750">
              <a:buFont typeface="Arial" pitchFamily="34" charset="0"/>
              <a:buChar char="•"/>
            </a:pPr>
            <a:r>
              <a:rPr lang="es-ES" dirty="0" smtClean="0"/>
              <a:t>SEGUIMIENTO</a:t>
            </a:r>
            <a:endParaRPr lang="es-EC" dirty="0" smtClean="0"/>
          </a:p>
          <a:p>
            <a:pPr lvl="0"/>
            <a:endParaRPr lang="es-EC" dirty="0"/>
          </a:p>
        </p:txBody>
      </p:sp>
      <p:sp>
        <p:nvSpPr>
          <p:cNvPr id="5" name="1 Título"/>
          <p:cNvSpPr txBox="1">
            <a:spLocks/>
          </p:cNvSpPr>
          <p:nvPr/>
        </p:nvSpPr>
        <p:spPr bwMode="auto">
          <a:xfrm>
            <a:off x="467544" y="325556"/>
            <a:ext cx="8229600" cy="7254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200" kern="0" dirty="0" smtClean="0">
                <a:solidFill>
                  <a:schemeClr val="tx2"/>
                </a:solidFill>
                <a:latin typeface="+mj-lt"/>
                <a:ea typeface="+mj-ea"/>
                <a:cs typeface="+mj-cs"/>
              </a:rPr>
              <a:t>COMUNICACIÓN DE RESULTADOS</a:t>
            </a:r>
            <a:endParaRPr kumimoji="0" lang="es-EC" sz="32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58895965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85675" y="836712"/>
            <a:ext cx="5886400" cy="1477328"/>
          </a:xfrm>
          <a:prstGeom prst="rect">
            <a:avLst/>
          </a:prstGeom>
        </p:spPr>
        <p:txBody>
          <a:bodyPr wrap="square">
            <a:spAutoFit/>
          </a:bodyPr>
          <a:lstStyle/>
          <a:p>
            <a:pPr lvl="0" algn="just"/>
            <a:r>
              <a:rPr lang="es-ES" b="1" dirty="0"/>
              <a:t>AUDITORÍA DE GESTIÓN AL MACRO PROCESO DE COMPRAS DE LA EMPRESA “FERRERO DEL ECUADOR S.A.” UBICADA  EN TUMBACO PROVINCIA DE PICHINCHA POR EL PERÍODO SEPTIEMBRE 2009 – AGOSTO 2010.</a:t>
            </a:r>
            <a:endParaRPr lang="es-EC" dirty="0"/>
          </a:p>
        </p:txBody>
      </p:sp>
      <p:pic>
        <p:nvPicPr>
          <p:cNvPr id="8194" name="Picture 2" descr="http://contadoresalatorremena.com.mx/wp-content/servicio-de-auditoria-con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41296">
            <a:off x="2723875" y="2976602"/>
            <a:ext cx="38100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916664"/>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180529" y="836712"/>
            <a:ext cx="6840761" cy="4286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3"/>
            <a:r>
              <a:rPr lang="es-ES" sz="2400" kern="0" dirty="0" smtClean="0">
                <a:solidFill>
                  <a:schemeClr val="tx2"/>
                </a:solidFill>
                <a:latin typeface="+mj-lt"/>
                <a:ea typeface="+mj-ea"/>
                <a:cs typeface="+mj-cs"/>
              </a:rPr>
              <a:t>PLANIFICACIÓN PRELIMINAR</a:t>
            </a:r>
            <a:endParaRPr lang="es-EC" sz="2400" kern="0" dirty="0">
              <a:solidFill>
                <a:schemeClr val="tx2"/>
              </a:solidFill>
              <a:latin typeface="+mj-lt"/>
              <a:ea typeface="+mj-ea"/>
              <a:cs typeface="+mj-cs"/>
            </a:endParaRPr>
          </a:p>
        </p:txBody>
      </p:sp>
      <p:sp>
        <p:nvSpPr>
          <p:cNvPr id="3" name="2 Rectángulo"/>
          <p:cNvSpPr/>
          <p:nvPr/>
        </p:nvSpPr>
        <p:spPr>
          <a:xfrm>
            <a:off x="1835696" y="1556792"/>
            <a:ext cx="4243534" cy="369332"/>
          </a:xfrm>
          <a:prstGeom prst="rect">
            <a:avLst/>
          </a:prstGeom>
        </p:spPr>
        <p:txBody>
          <a:bodyPr wrap="none">
            <a:spAutoFit/>
          </a:bodyPr>
          <a:lstStyle/>
          <a:p>
            <a:r>
              <a:rPr lang="es-ES" b="1" dirty="0"/>
              <a:t>Notificación de Comienzo de la Auditoría</a:t>
            </a:r>
            <a:endParaRPr lang="es-EC" dirty="0"/>
          </a:p>
        </p:txBody>
      </p:sp>
      <p:sp>
        <p:nvSpPr>
          <p:cNvPr id="4" name="1 Título"/>
          <p:cNvSpPr txBox="1">
            <a:spLocks/>
          </p:cNvSpPr>
          <p:nvPr/>
        </p:nvSpPr>
        <p:spPr bwMode="auto">
          <a:xfrm>
            <a:off x="-6425" y="2348880"/>
            <a:ext cx="6840761" cy="4286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3"/>
            <a:r>
              <a:rPr lang="es-ES" sz="2400" kern="0" dirty="0" smtClean="0">
                <a:solidFill>
                  <a:schemeClr val="tx2"/>
                </a:solidFill>
                <a:latin typeface="+mj-lt"/>
                <a:ea typeface="+mj-ea"/>
                <a:cs typeface="+mj-cs"/>
              </a:rPr>
              <a:t>PLANIFICACIÓN ESPECÍFICA</a:t>
            </a:r>
            <a:endParaRPr lang="es-EC" sz="2400" kern="0" dirty="0">
              <a:solidFill>
                <a:schemeClr val="tx2"/>
              </a:solidFill>
              <a:latin typeface="+mj-lt"/>
              <a:ea typeface="+mj-ea"/>
              <a:cs typeface="+mj-cs"/>
            </a:endParaRPr>
          </a:p>
        </p:txBody>
      </p:sp>
      <p:sp>
        <p:nvSpPr>
          <p:cNvPr id="5" name="4 Rectángulo"/>
          <p:cNvSpPr/>
          <p:nvPr/>
        </p:nvSpPr>
        <p:spPr>
          <a:xfrm>
            <a:off x="683568" y="3125867"/>
            <a:ext cx="7488832" cy="2031325"/>
          </a:xfrm>
          <a:prstGeom prst="rect">
            <a:avLst/>
          </a:prstGeom>
        </p:spPr>
        <p:txBody>
          <a:bodyPr wrap="square">
            <a:spAutoFit/>
          </a:bodyPr>
          <a:lstStyle/>
          <a:p>
            <a:pPr lvl="3"/>
            <a:r>
              <a:rPr lang="es-ES" b="1" dirty="0"/>
              <a:t>Motivo de la Auditoría de Gestión</a:t>
            </a:r>
            <a:endParaRPr lang="es-EC" dirty="0"/>
          </a:p>
          <a:p>
            <a:r>
              <a:rPr lang="es-ES" dirty="0"/>
              <a:t> </a:t>
            </a:r>
            <a:endParaRPr lang="es-EC" dirty="0"/>
          </a:p>
          <a:p>
            <a:pPr algn="just"/>
            <a:r>
              <a:rPr lang="es-ES" dirty="0"/>
              <a:t>Al realizar la auditoría de gestión a los procesos que componen el macro proceso de compras de “Ferrero del Ecuador S.A.” se podrá determinar la eficiencia y eficacia que tiene el macro proceso y cada área involucrada en el mismo, de tal manera que pueda emitir recomendaciones y ayude a la toma de decisiones acertadas para el mejor desempeño y crecimiento de la empresa.</a:t>
            </a:r>
            <a:endParaRPr lang="es-EC" dirty="0"/>
          </a:p>
        </p:txBody>
      </p:sp>
    </p:spTree>
    <p:extLst>
      <p:ext uri="{BB962C8B-B14F-4D97-AF65-F5344CB8AC3E}">
        <p14:creationId xmlns:p14="http://schemas.microsoft.com/office/powerpoint/2010/main" val="2419859942"/>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620688"/>
            <a:ext cx="6984776" cy="1477328"/>
          </a:xfrm>
          <a:prstGeom prst="rect">
            <a:avLst/>
          </a:prstGeom>
        </p:spPr>
        <p:txBody>
          <a:bodyPr wrap="square">
            <a:spAutoFit/>
          </a:bodyPr>
          <a:lstStyle/>
          <a:p>
            <a:pPr algn="just"/>
            <a:r>
              <a:rPr lang="es-ES" b="1" dirty="0"/>
              <a:t> </a:t>
            </a:r>
            <a:endParaRPr lang="es-EC" dirty="0"/>
          </a:p>
          <a:p>
            <a:pPr algn="just"/>
            <a:r>
              <a:rPr lang="es-ES" dirty="0"/>
              <a:t> </a:t>
            </a:r>
            <a:endParaRPr lang="es-EC" dirty="0"/>
          </a:p>
          <a:p>
            <a:pPr algn="just"/>
            <a:r>
              <a:rPr lang="es-ES" dirty="0"/>
              <a:t> </a:t>
            </a:r>
            <a:endParaRPr lang="es-EC" dirty="0"/>
          </a:p>
          <a:p>
            <a:pPr lvl="0" algn="just"/>
            <a:endParaRPr lang="es-EC" dirty="0"/>
          </a:p>
          <a:p>
            <a:pPr algn="just"/>
            <a:r>
              <a:rPr lang="es-ES" dirty="0"/>
              <a:t> </a:t>
            </a:r>
            <a:endParaRPr lang="es-EC" dirty="0"/>
          </a:p>
        </p:txBody>
      </p:sp>
      <p:graphicFrame>
        <p:nvGraphicFramePr>
          <p:cNvPr id="4" name="3 Diagrama"/>
          <p:cNvGraphicFramePr/>
          <p:nvPr>
            <p:extLst>
              <p:ext uri="{D42A27DB-BD31-4B8C-83A1-F6EECF244321}">
                <p14:modId xmlns:p14="http://schemas.microsoft.com/office/powerpoint/2010/main" val="3123647215"/>
              </p:ext>
            </p:extLst>
          </p:nvPr>
        </p:nvGraphicFramePr>
        <p:xfrm>
          <a:off x="179512" y="656572"/>
          <a:ext cx="864096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109301"/>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1058" y="1772816"/>
            <a:ext cx="8352928" cy="2431435"/>
          </a:xfrm>
          <a:prstGeom prst="rect">
            <a:avLst/>
          </a:prstGeom>
        </p:spPr>
        <p:txBody>
          <a:bodyPr wrap="square">
            <a:spAutoFit/>
          </a:bodyPr>
          <a:lstStyle/>
          <a:p>
            <a:pPr lvl="3" algn="ctr"/>
            <a:r>
              <a:rPr lang="es-ES" sz="2400" b="1" dirty="0"/>
              <a:t>Alcance de la Auditoría de Gestión</a:t>
            </a:r>
            <a:endParaRPr lang="es-EC" sz="2400" dirty="0"/>
          </a:p>
          <a:p>
            <a:pPr algn="just"/>
            <a:r>
              <a:rPr lang="es-ES" sz="1600" b="1" dirty="0"/>
              <a:t> </a:t>
            </a:r>
            <a:endParaRPr lang="es-EC" sz="1600" dirty="0"/>
          </a:p>
          <a:p>
            <a:pPr algn="just"/>
            <a:r>
              <a:rPr lang="es-ES" sz="1600" dirty="0"/>
              <a:t>Se realizará la Auditoría de Gestión al macro proceso de compras y a los 4  procesos que lo componen: proceso de adquisición de repuestos para maquinaria, proceso de servicios de comercio exterior,  proceso de adquisición de bienes y servicios para personal y proceso de adquisición de materia prima de la empresa Ferrero del Ecuador S.A. por el periodo septiembre 2009 – agosto 2010. El trabajo de auditoría se realizará desde el 1 de Enero del 2011, y se cuenta con una planificación de 160 horas para el desarrollo del trabajo y para cada una de las áreas objeto de análisis</a:t>
            </a:r>
            <a:r>
              <a:rPr lang="es-ES" sz="1600" dirty="0" smtClean="0"/>
              <a:t>.</a:t>
            </a:r>
            <a:endParaRPr lang="es-EC" sz="1600" dirty="0"/>
          </a:p>
        </p:txBody>
      </p:sp>
    </p:spTree>
    <p:extLst>
      <p:ext uri="{BB962C8B-B14F-4D97-AF65-F5344CB8AC3E}">
        <p14:creationId xmlns:p14="http://schemas.microsoft.com/office/powerpoint/2010/main" val="1289076042"/>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lstStyle/>
          <a:p>
            <a:r>
              <a:rPr lang="es-ES" sz="3200" dirty="0" smtClean="0"/>
              <a:t>EJECUCIÓN DE LA AUDITORÍA</a:t>
            </a:r>
            <a:endParaRPr lang="es-EC" sz="3200" dirty="0"/>
          </a:p>
        </p:txBody>
      </p:sp>
      <p:sp>
        <p:nvSpPr>
          <p:cNvPr id="13" name="1 Título">
            <a:hlinkClick r:id="rId2" action="ppaction://hlinksldjump"/>
          </p:cNvPr>
          <p:cNvSpPr txBox="1">
            <a:spLocks/>
          </p:cNvSpPr>
          <p:nvPr/>
        </p:nvSpPr>
        <p:spPr bwMode="auto">
          <a:xfrm>
            <a:off x="827584" y="1326801"/>
            <a:ext cx="6696744" cy="725470"/>
          </a:xfrm>
          <a:prstGeom prst="rect">
            <a:avLst/>
          </a:prstGeom>
          <a:solidFill>
            <a:schemeClr val="accent1">
              <a:lumMod val="60000"/>
              <a:lumOff val="40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just" fontAlgn="base">
              <a:spcBef>
                <a:spcPct val="0"/>
              </a:spcBef>
              <a:spcAft>
                <a:spcPct val="0"/>
              </a:spcAft>
              <a:defRPr/>
            </a:pPr>
            <a:r>
              <a:rPr lang="es-ES" b="1" dirty="0" smtClean="0"/>
              <a:t>1. AUDITORÍA </a:t>
            </a:r>
            <a:r>
              <a:rPr lang="es-ES" b="1" dirty="0"/>
              <a:t>DE GESTIÓN AL PROCESO DE ADQUISICIÓN DE REPUESTOS PARA </a:t>
            </a:r>
            <a:r>
              <a:rPr lang="es-ES" b="1" dirty="0" smtClean="0"/>
              <a:t>MAQUINARIA</a:t>
            </a:r>
            <a:endParaRPr lang="es-EC" dirty="0"/>
          </a:p>
        </p:txBody>
      </p:sp>
      <p:sp>
        <p:nvSpPr>
          <p:cNvPr id="7" name="1 Título">
            <a:hlinkClick r:id="rId3" action="ppaction://hlinksldjump"/>
          </p:cNvPr>
          <p:cNvSpPr txBox="1">
            <a:spLocks/>
          </p:cNvSpPr>
          <p:nvPr/>
        </p:nvSpPr>
        <p:spPr bwMode="auto">
          <a:xfrm>
            <a:off x="979984" y="2564904"/>
            <a:ext cx="6696744" cy="725470"/>
          </a:xfrm>
          <a:prstGeom prst="rect">
            <a:avLst/>
          </a:prstGeom>
          <a:solidFill>
            <a:schemeClr val="accent1">
              <a:lumMod val="60000"/>
              <a:lumOff val="40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just" fontAlgn="base">
              <a:spcBef>
                <a:spcPct val="0"/>
              </a:spcBef>
              <a:spcAft>
                <a:spcPct val="0"/>
              </a:spcAft>
              <a:defRPr/>
            </a:pPr>
            <a:r>
              <a:rPr lang="es-ES" b="1" dirty="0"/>
              <a:t>2</a:t>
            </a:r>
            <a:r>
              <a:rPr lang="es-ES" b="1" dirty="0" smtClean="0"/>
              <a:t>. AUDITORÍA </a:t>
            </a:r>
            <a:r>
              <a:rPr lang="es-ES" b="1" dirty="0"/>
              <a:t>DE GESTIÓN AL PROCESO DE ADQUISICIÓN DE </a:t>
            </a:r>
            <a:r>
              <a:rPr lang="es-ES" b="1" dirty="0" smtClean="0"/>
              <a:t>SERVICIOS DE COMERCIO EXTERIOR</a:t>
            </a:r>
            <a:endParaRPr lang="es-EC" dirty="0"/>
          </a:p>
        </p:txBody>
      </p:sp>
      <p:sp>
        <p:nvSpPr>
          <p:cNvPr id="8" name="1 Título">
            <a:hlinkClick r:id="rId4" action="ppaction://hlinksldjump"/>
          </p:cNvPr>
          <p:cNvSpPr txBox="1">
            <a:spLocks/>
          </p:cNvSpPr>
          <p:nvPr/>
        </p:nvSpPr>
        <p:spPr bwMode="auto">
          <a:xfrm>
            <a:off x="1547664" y="3719727"/>
            <a:ext cx="6696744" cy="725470"/>
          </a:xfrm>
          <a:prstGeom prst="rect">
            <a:avLst/>
          </a:prstGeom>
          <a:solidFill>
            <a:schemeClr val="accent1">
              <a:lumMod val="60000"/>
              <a:lumOff val="40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just" fontAlgn="base">
              <a:spcBef>
                <a:spcPct val="0"/>
              </a:spcBef>
              <a:spcAft>
                <a:spcPct val="0"/>
              </a:spcAft>
              <a:defRPr/>
            </a:pPr>
            <a:r>
              <a:rPr lang="es-ES" b="1" dirty="0"/>
              <a:t>3</a:t>
            </a:r>
            <a:r>
              <a:rPr lang="es-ES" b="1" dirty="0" smtClean="0"/>
              <a:t>. AUDITORÍA </a:t>
            </a:r>
            <a:r>
              <a:rPr lang="es-ES" b="1" dirty="0"/>
              <a:t>DE GESTIÓN AL PROCESO DE ADQUISICIÓN DE </a:t>
            </a:r>
            <a:r>
              <a:rPr lang="es-ES" b="1" dirty="0" smtClean="0"/>
              <a:t>MATERIA PRIMA</a:t>
            </a:r>
            <a:endParaRPr lang="es-EC" dirty="0"/>
          </a:p>
        </p:txBody>
      </p:sp>
      <p:sp>
        <p:nvSpPr>
          <p:cNvPr id="11" name="1 Título">
            <a:hlinkClick r:id="rId5" action="ppaction://hlinksldjump"/>
          </p:cNvPr>
          <p:cNvSpPr txBox="1">
            <a:spLocks/>
          </p:cNvSpPr>
          <p:nvPr/>
        </p:nvSpPr>
        <p:spPr bwMode="auto">
          <a:xfrm>
            <a:off x="1981659" y="4871104"/>
            <a:ext cx="6696744" cy="725470"/>
          </a:xfrm>
          <a:prstGeom prst="rect">
            <a:avLst/>
          </a:prstGeom>
          <a:solidFill>
            <a:schemeClr val="accent1">
              <a:lumMod val="60000"/>
              <a:lumOff val="40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just" fontAlgn="base">
              <a:spcBef>
                <a:spcPct val="0"/>
              </a:spcBef>
              <a:spcAft>
                <a:spcPct val="0"/>
              </a:spcAft>
              <a:defRPr/>
            </a:pPr>
            <a:r>
              <a:rPr lang="es-ES" b="1" dirty="0"/>
              <a:t>4</a:t>
            </a:r>
            <a:r>
              <a:rPr lang="es-ES" b="1" dirty="0" smtClean="0"/>
              <a:t>. AUDITORÍA </a:t>
            </a:r>
            <a:r>
              <a:rPr lang="es-ES" b="1" dirty="0"/>
              <a:t>DE GESTIÓN AL PROCESO DE ADQUISICIÓN DE </a:t>
            </a:r>
            <a:r>
              <a:rPr lang="es-ES" b="1" dirty="0" smtClean="0"/>
              <a:t>BIENES Y SERVICIOS PARA EL PERSONAL</a:t>
            </a:r>
            <a:endParaRPr lang="es-EC" dirty="0"/>
          </a:p>
        </p:txBody>
      </p:sp>
    </p:spTree>
    <p:extLst>
      <p:ext uri="{BB962C8B-B14F-4D97-AF65-F5344CB8AC3E}">
        <p14:creationId xmlns:p14="http://schemas.microsoft.com/office/powerpoint/2010/main" val="3622402699"/>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187866767"/>
              </p:ext>
            </p:extLst>
          </p:nvPr>
        </p:nvGraphicFramePr>
        <p:xfrm>
          <a:off x="755576" y="1219347"/>
          <a:ext cx="7920880" cy="3577805"/>
        </p:xfrm>
        <a:graphic>
          <a:graphicData uri="http://schemas.openxmlformats.org/drawingml/2006/table">
            <a:tbl>
              <a:tblPr firstRow="1" firstCol="1" bandRow="1">
                <a:tableStyleId>{E8B1032C-EA38-4F05-BA0D-38AFFFC7BED3}</a:tableStyleId>
              </a:tblPr>
              <a:tblGrid>
                <a:gridCol w="4068006"/>
                <a:gridCol w="3852874"/>
              </a:tblGrid>
              <a:tr h="432949">
                <a:tc>
                  <a:txBody>
                    <a:bodyPr/>
                    <a:lstStyle/>
                    <a:p>
                      <a:pPr algn="ctr">
                        <a:spcBef>
                          <a:spcPts val="1200"/>
                        </a:spcBef>
                        <a:spcAft>
                          <a:spcPts val="0"/>
                        </a:spcAft>
                      </a:pPr>
                      <a:r>
                        <a:rPr lang="es-ES" sz="1800" b="1" u="sng" dirty="0">
                          <a:effectLst/>
                        </a:rPr>
                        <a:t>DEFINICIÓN</a:t>
                      </a:r>
                      <a:endParaRPr lang="es-EC" sz="2000" b="1" u="sng" dirty="0">
                        <a:effectLst/>
                        <a:latin typeface="Times New Roman"/>
                        <a:ea typeface="Times New Roman"/>
                        <a:cs typeface="Times New Roman"/>
                      </a:endParaRPr>
                    </a:p>
                  </a:txBody>
                  <a:tcPr marL="68580" marR="68580" marT="0" marB="0"/>
                </a:tc>
                <a:tc>
                  <a:txBody>
                    <a:bodyPr/>
                    <a:lstStyle/>
                    <a:p>
                      <a:pPr algn="ctr">
                        <a:spcBef>
                          <a:spcPts val="1200"/>
                        </a:spcBef>
                        <a:spcAft>
                          <a:spcPts val="0"/>
                        </a:spcAft>
                      </a:pPr>
                      <a:r>
                        <a:rPr lang="es-ES" sz="1800" b="1" u="sng" dirty="0">
                          <a:effectLst/>
                        </a:rPr>
                        <a:t>RESULTADO</a:t>
                      </a:r>
                      <a:endParaRPr lang="es-EC" sz="2000" b="1" u="sng" dirty="0">
                        <a:effectLst/>
                        <a:latin typeface="Times New Roman"/>
                        <a:ea typeface="Times New Roman"/>
                        <a:cs typeface="Times New Roman"/>
                      </a:endParaRPr>
                    </a:p>
                  </a:txBody>
                  <a:tcPr marL="68580" marR="68580" marT="0" marB="0"/>
                </a:tc>
              </a:tr>
              <a:tr h="688545">
                <a:tc>
                  <a:txBody>
                    <a:bodyPr/>
                    <a:lstStyle/>
                    <a:p>
                      <a:pPr>
                        <a:spcBef>
                          <a:spcPts val="1200"/>
                        </a:spcBef>
                        <a:spcAft>
                          <a:spcPts val="0"/>
                        </a:spcAft>
                      </a:pPr>
                      <a:r>
                        <a:rPr lang="es-ES" sz="1800" b="0" dirty="0">
                          <a:effectLst/>
                        </a:rPr>
                        <a:t>Expectativa antes de considerar el Control Interno</a:t>
                      </a:r>
                      <a:endParaRPr lang="es-EC" sz="2000" b="0" dirty="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Probabilidad mediana que existan errores.</a:t>
                      </a:r>
                      <a:endParaRPr lang="es-EC" sz="2000" b="0">
                        <a:effectLst/>
                        <a:latin typeface="Times New Roman"/>
                        <a:ea typeface="Times New Roman"/>
                        <a:cs typeface="Times New Roman"/>
                      </a:endParaRPr>
                    </a:p>
                  </a:txBody>
                  <a:tcPr marL="68580" marR="68580" marT="0" marB="0" anchor="ctr"/>
                </a:tc>
              </a:tr>
              <a:tr h="390674">
                <a:tc>
                  <a:txBody>
                    <a:bodyPr/>
                    <a:lstStyle/>
                    <a:p>
                      <a:pPr>
                        <a:spcBef>
                          <a:spcPts val="1200"/>
                        </a:spcBef>
                        <a:spcAft>
                          <a:spcPts val="0"/>
                        </a:spcAft>
                      </a:pPr>
                      <a:r>
                        <a:rPr lang="es-ES" sz="1800" b="0">
                          <a:effectLst/>
                        </a:rPr>
                        <a:t>Riesgo Inherente</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40%</a:t>
                      </a:r>
                      <a:endParaRPr lang="es-EC" sz="2000" b="0">
                        <a:effectLst/>
                        <a:latin typeface="Times New Roman"/>
                        <a:ea typeface="Times New Roman"/>
                        <a:cs typeface="Times New Roman"/>
                      </a:endParaRPr>
                    </a:p>
                  </a:txBody>
                  <a:tcPr marL="68580" marR="68580" marT="0" marB="0" anchor="ctr"/>
                </a:tc>
              </a:tr>
              <a:tr h="344273">
                <a:tc>
                  <a:txBody>
                    <a:bodyPr/>
                    <a:lstStyle/>
                    <a:p>
                      <a:pPr>
                        <a:spcBef>
                          <a:spcPts val="1200"/>
                        </a:spcBef>
                        <a:spcAft>
                          <a:spcPts val="0"/>
                        </a:spcAft>
                      </a:pPr>
                      <a:r>
                        <a:rPr lang="es-ES" sz="1800" b="0">
                          <a:effectLst/>
                        </a:rPr>
                        <a:t>Confianza en el Control Interno</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Confianza Media Alta</a:t>
                      </a:r>
                      <a:endParaRPr lang="es-EC" sz="2000" b="0">
                        <a:effectLst/>
                        <a:latin typeface="Times New Roman"/>
                        <a:ea typeface="Times New Roman"/>
                        <a:cs typeface="Times New Roman"/>
                      </a:endParaRPr>
                    </a:p>
                  </a:txBody>
                  <a:tcPr marL="68580" marR="68580" marT="0" marB="0" anchor="ctr"/>
                </a:tc>
              </a:tr>
              <a:tr h="344273">
                <a:tc>
                  <a:txBody>
                    <a:bodyPr/>
                    <a:lstStyle/>
                    <a:p>
                      <a:pPr>
                        <a:spcBef>
                          <a:spcPts val="1200"/>
                        </a:spcBef>
                        <a:spcAft>
                          <a:spcPts val="0"/>
                        </a:spcAft>
                      </a:pPr>
                      <a:r>
                        <a:rPr lang="es-ES" sz="1800" b="0">
                          <a:effectLst/>
                        </a:rPr>
                        <a:t>Riesgo de Control</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dirty="0">
                          <a:effectLst/>
                          <a:hlinkClick r:id="rId2" action="ppaction://hlinksldjump"/>
                        </a:rPr>
                        <a:t>46%</a:t>
                      </a:r>
                      <a:endParaRPr lang="es-EC" sz="2000" b="0" dirty="0">
                        <a:effectLst/>
                        <a:latin typeface="Times New Roman"/>
                        <a:ea typeface="Times New Roman"/>
                        <a:cs typeface="Times New Roman"/>
                      </a:endParaRPr>
                    </a:p>
                  </a:txBody>
                  <a:tcPr marL="68580" marR="68580" marT="0" marB="0" anchor="ctr"/>
                </a:tc>
              </a:tr>
              <a:tr h="688545">
                <a:tc>
                  <a:txBody>
                    <a:bodyPr/>
                    <a:lstStyle/>
                    <a:p>
                      <a:pPr>
                        <a:spcBef>
                          <a:spcPts val="1200"/>
                        </a:spcBef>
                        <a:spcAft>
                          <a:spcPts val="0"/>
                        </a:spcAft>
                      </a:pPr>
                      <a:r>
                        <a:rPr lang="es-ES" sz="1800" b="0">
                          <a:effectLst/>
                        </a:rPr>
                        <a:t>Disponibilidad del auditor para permitir que existan errores importantes</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Disponibilidad baja</a:t>
                      </a:r>
                      <a:endParaRPr lang="es-EC" sz="2000" b="0">
                        <a:effectLst/>
                        <a:latin typeface="Times New Roman"/>
                        <a:ea typeface="Times New Roman"/>
                        <a:cs typeface="Times New Roman"/>
                      </a:endParaRPr>
                    </a:p>
                  </a:txBody>
                  <a:tcPr marL="68580" marR="68580" marT="0" marB="0" anchor="ctr"/>
                </a:tc>
              </a:tr>
              <a:tr h="344273">
                <a:tc>
                  <a:txBody>
                    <a:bodyPr/>
                    <a:lstStyle/>
                    <a:p>
                      <a:pPr>
                        <a:spcBef>
                          <a:spcPts val="1200"/>
                        </a:spcBef>
                        <a:spcAft>
                          <a:spcPts val="0"/>
                        </a:spcAft>
                      </a:pPr>
                      <a:r>
                        <a:rPr lang="es-ES" sz="1800" b="0">
                          <a:effectLst/>
                        </a:rPr>
                        <a:t>Riesgo de Detección</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25%</a:t>
                      </a:r>
                      <a:endParaRPr lang="es-EC" sz="2000" b="0">
                        <a:effectLst/>
                        <a:latin typeface="Times New Roman"/>
                        <a:ea typeface="Times New Roman"/>
                        <a:cs typeface="Times New Roman"/>
                      </a:endParaRPr>
                    </a:p>
                  </a:txBody>
                  <a:tcPr marL="68580" marR="68580" marT="0" marB="0" anchor="ctr"/>
                </a:tc>
              </a:tr>
              <a:tr h="344273">
                <a:tc>
                  <a:txBody>
                    <a:bodyPr/>
                    <a:lstStyle/>
                    <a:p>
                      <a:pPr>
                        <a:spcBef>
                          <a:spcPts val="1200"/>
                        </a:spcBef>
                        <a:spcAft>
                          <a:spcPts val="0"/>
                        </a:spcAft>
                      </a:pPr>
                      <a:r>
                        <a:rPr lang="es-ES" sz="1800" b="0">
                          <a:effectLst/>
                        </a:rPr>
                        <a:t>Nivel de pruebas de auditoría </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dirty="0">
                          <a:effectLst/>
                        </a:rPr>
                        <a:t>Alto</a:t>
                      </a:r>
                      <a:endParaRPr lang="es-EC" sz="2000" b="0" dirty="0">
                        <a:effectLst/>
                        <a:latin typeface="Times New Roman"/>
                        <a:ea typeface="Times New Roman"/>
                        <a:cs typeface="Times New Roman"/>
                      </a:endParaRPr>
                    </a:p>
                  </a:txBody>
                  <a:tcPr marL="68580" marR="68580" marT="0" marB="0" anchor="ctr"/>
                </a:tc>
              </a:tr>
            </a:tbl>
          </a:graphicData>
        </a:graphic>
      </p:graphicFrame>
      <p:sp>
        <p:nvSpPr>
          <p:cNvPr id="4" name="3 Rectángulo"/>
          <p:cNvSpPr/>
          <p:nvPr/>
        </p:nvSpPr>
        <p:spPr>
          <a:xfrm>
            <a:off x="899592" y="4869160"/>
            <a:ext cx="4572000" cy="1200329"/>
          </a:xfrm>
          <a:prstGeom prst="rect">
            <a:avLst/>
          </a:prstGeom>
        </p:spPr>
        <p:txBody>
          <a:bodyPr>
            <a:spAutoFit/>
          </a:bodyPr>
          <a:lstStyle/>
          <a:p>
            <a:r>
              <a:rPr lang="es-EC" dirty="0"/>
              <a:t>RA = </a:t>
            </a:r>
            <a:r>
              <a:rPr lang="es-EC" dirty="0" err="1"/>
              <a:t>RI</a:t>
            </a:r>
            <a:r>
              <a:rPr lang="es-EC" dirty="0"/>
              <a:t>*</a:t>
            </a:r>
            <a:r>
              <a:rPr lang="es-EC" dirty="0" err="1"/>
              <a:t>RC</a:t>
            </a:r>
            <a:r>
              <a:rPr lang="es-EC" dirty="0"/>
              <a:t>*RD</a:t>
            </a:r>
          </a:p>
          <a:p>
            <a:r>
              <a:rPr lang="es-EC" dirty="0"/>
              <a:t>RA = 0.40*0.46*0.25</a:t>
            </a:r>
          </a:p>
          <a:p>
            <a:r>
              <a:rPr lang="es-EC" dirty="0"/>
              <a:t>RA = 0.0451*100</a:t>
            </a:r>
          </a:p>
          <a:p>
            <a:r>
              <a:rPr lang="es-ES" dirty="0"/>
              <a:t>RA = </a:t>
            </a:r>
            <a:r>
              <a:rPr lang="es-ES" b="1" dirty="0"/>
              <a:t>4.60%</a:t>
            </a:r>
            <a:r>
              <a:rPr lang="es-ES" dirty="0"/>
              <a:t> </a:t>
            </a:r>
            <a:endParaRPr lang="es-EC" dirty="0"/>
          </a:p>
        </p:txBody>
      </p:sp>
      <p:sp>
        <p:nvSpPr>
          <p:cNvPr id="5" name="4 Rectángulo"/>
          <p:cNvSpPr/>
          <p:nvPr/>
        </p:nvSpPr>
        <p:spPr>
          <a:xfrm>
            <a:off x="0" y="404664"/>
            <a:ext cx="8892480" cy="584775"/>
          </a:xfrm>
          <a:prstGeom prst="rect">
            <a:avLst/>
          </a:prstGeom>
        </p:spPr>
        <p:txBody>
          <a:bodyPr wrap="square">
            <a:spAutoFit/>
          </a:bodyPr>
          <a:lstStyle/>
          <a:p>
            <a:pPr algn="just" fontAlgn="base">
              <a:spcBef>
                <a:spcPct val="0"/>
              </a:spcBef>
              <a:spcAft>
                <a:spcPct val="0"/>
              </a:spcAft>
              <a:defRPr/>
            </a:pPr>
            <a:r>
              <a:rPr lang="es-ES" sz="1600" b="1" dirty="0"/>
              <a:t>1. AUDITORÍA DE GESTIÓN AL PROCESO DE ADQUISICIÓN DE REPUESTOS PARA MAQUINARIA</a:t>
            </a:r>
            <a:endParaRPr lang="es-EC" sz="1600" dirty="0"/>
          </a:p>
        </p:txBody>
      </p:sp>
    </p:spTree>
    <p:extLst>
      <p:ext uri="{BB962C8B-B14F-4D97-AF65-F5344CB8AC3E}">
        <p14:creationId xmlns:p14="http://schemas.microsoft.com/office/powerpoint/2010/main" val="2463170215"/>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023899247"/>
              </p:ext>
            </p:extLst>
          </p:nvPr>
        </p:nvGraphicFramePr>
        <p:xfrm>
          <a:off x="683568" y="1700808"/>
          <a:ext cx="4848200"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4" descr="http://www.fepe55.com.ar/blog/wp-content/uploads/2007/07/confites.jpg"/>
          <p:cNvSpPr>
            <a:spLocks noChangeAspect="1" noChangeArrowheads="1"/>
          </p:cNvSpPr>
          <p:nvPr/>
        </p:nvSpPr>
        <p:spPr bwMode="auto">
          <a:xfrm>
            <a:off x="63500" y="-136525"/>
            <a:ext cx="4762500" cy="3171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6" descr="http://www.fepe55.com.ar/blog/wp-content/uploads/2007/07/confites.jpg"/>
          <p:cNvSpPr>
            <a:spLocks noChangeAspect="1" noChangeArrowheads="1"/>
          </p:cNvSpPr>
          <p:nvPr/>
        </p:nvSpPr>
        <p:spPr bwMode="auto">
          <a:xfrm>
            <a:off x="215900" y="15875"/>
            <a:ext cx="4762500" cy="3171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5 Título"/>
          <p:cNvSpPr txBox="1">
            <a:spLocks/>
          </p:cNvSpPr>
          <p:nvPr/>
        </p:nvSpPr>
        <p:spPr bwMode="auto">
          <a:xfrm>
            <a:off x="357159" y="500042"/>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3200" u="sng" kern="0" dirty="0" smtClean="0">
                <a:solidFill>
                  <a:schemeClr val="tx2"/>
                </a:solidFill>
                <a:latin typeface="+mj-lt"/>
                <a:ea typeface="+mj-ea"/>
                <a:cs typeface="+mj-cs"/>
              </a:rPr>
              <a:t>ANTECEDENTES</a:t>
            </a:r>
            <a:endParaRPr kumimoji="0" lang="es-ES" sz="3200" b="0" i="0" u="sng" strike="noStrike" kern="0" cap="none" spc="0" normalizeH="0" baseline="0" noProof="0" dirty="0">
              <a:ln>
                <a:noFill/>
              </a:ln>
              <a:solidFill>
                <a:schemeClr val="tx2"/>
              </a:solidFill>
              <a:effectLst/>
              <a:uLnTx/>
              <a:uFillTx/>
              <a:latin typeface="+mj-lt"/>
              <a:ea typeface="+mj-ea"/>
              <a:cs typeface="+mj-cs"/>
            </a:endParaRPr>
          </a:p>
        </p:txBody>
      </p:sp>
      <p:pic>
        <p:nvPicPr>
          <p:cNvPr id="1038" name="Picture 14" descr="http://blog.espol.edu.ec/vicenteriofrio/files/2009/08/chocolates_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18931">
            <a:off x="6372200" y="1916832"/>
            <a:ext cx="2214559" cy="16609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40" name="Picture 16" descr="http://www.blogdeturismo.com/wp-content/uploads/chocolat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748636">
            <a:off x="6325659" y="4033083"/>
            <a:ext cx="1780248" cy="17090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483543"/>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96189118"/>
              </p:ext>
            </p:extLst>
          </p:nvPr>
        </p:nvGraphicFramePr>
        <p:xfrm>
          <a:off x="467544" y="908720"/>
          <a:ext cx="8208912" cy="5275883"/>
        </p:xfrm>
        <a:graphic>
          <a:graphicData uri="http://schemas.openxmlformats.org/drawingml/2006/table">
            <a:tbl>
              <a:tblPr firstRow="1" firstCol="1" bandRow="1">
                <a:tableStyleId>{E8B1032C-EA38-4F05-BA0D-38AFFFC7BED3}</a:tableStyleId>
              </a:tblPr>
              <a:tblGrid>
                <a:gridCol w="616632"/>
                <a:gridCol w="4027376"/>
                <a:gridCol w="1079106"/>
                <a:gridCol w="1098375"/>
                <a:gridCol w="1387423"/>
              </a:tblGrid>
              <a:tr h="900072">
                <a:tc gridSpan="5">
                  <a:txBody>
                    <a:bodyPr/>
                    <a:lstStyle/>
                    <a:p>
                      <a:pPr algn="ctr">
                        <a:lnSpc>
                          <a:spcPct val="115000"/>
                        </a:lnSpc>
                      </a:pPr>
                      <a:r>
                        <a:rPr lang="es-EC" sz="1400" b="1" dirty="0" smtClean="0">
                          <a:effectLst/>
                        </a:rPr>
                        <a:t>FERRERO </a:t>
                      </a:r>
                      <a:r>
                        <a:rPr lang="es-EC" sz="1400" b="1" dirty="0">
                          <a:effectLst/>
                        </a:rPr>
                        <a:t>DEL ECUADOR S.A. </a:t>
                      </a:r>
                    </a:p>
                    <a:p>
                      <a:pPr algn="ctr">
                        <a:lnSpc>
                          <a:spcPct val="115000"/>
                        </a:lnSpc>
                        <a:spcAft>
                          <a:spcPts val="0"/>
                        </a:spcAft>
                      </a:pPr>
                      <a:r>
                        <a:rPr lang="es-EC" sz="1200" b="1" dirty="0">
                          <a:effectLst/>
                        </a:rPr>
                        <a:t>PROGRAMA DE TRABAJO DE AUDITORÍA</a:t>
                      </a:r>
                      <a:endParaRPr lang="es-EC" sz="1600" b="1" dirty="0">
                        <a:effectLst/>
                      </a:endParaRPr>
                    </a:p>
                    <a:p>
                      <a:pPr algn="ctr">
                        <a:lnSpc>
                          <a:spcPct val="115000"/>
                        </a:lnSpc>
                        <a:spcAft>
                          <a:spcPts val="0"/>
                        </a:spcAft>
                      </a:pPr>
                      <a:r>
                        <a:rPr lang="es-EC" sz="1200" b="1" dirty="0">
                          <a:effectLst/>
                        </a:rPr>
                        <a:t>PROCESO DE ADQUISICIÓN DE REPUESTOS PARA MAQUINARIA</a:t>
                      </a:r>
                      <a:endParaRPr lang="es-EC" sz="1600" b="1" dirty="0">
                        <a:effectLst/>
                      </a:endParaRPr>
                    </a:p>
                    <a:p>
                      <a:pPr algn="ctr">
                        <a:lnSpc>
                          <a:spcPct val="115000"/>
                        </a:lnSpc>
                        <a:spcAft>
                          <a:spcPts val="0"/>
                        </a:spcAft>
                      </a:pPr>
                      <a:r>
                        <a:rPr lang="es-EC" sz="1200" b="1" dirty="0">
                          <a:effectLst/>
                        </a:rPr>
                        <a:t>PERIODO SEPTIEMBRE 2009 - AGOSTO 2010</a:t>
                      </a:r>
                      <a:endParaRPr lang="es-EC" sz="1600" b="1" dirty="0">
                        <a:effectLst/>
                        <a:latin typeface="Times New Roman"/>
                        <a:ea typeface="Times New Roman"/>
                        <a:cs typeface="Times New Roman"/>
                      </a:endParaRPr>
                    </a:p>
                  </a:txBody>
                  <a:tcPr marL="25072" marR="2507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73573">
                <a:tc gridSpan="5">
                  <a:txBody>
                    <a:bodyPr/>
                    <a:lstStyle/>
                    <a:p>
                      <a:pPr>
                        <a:lnSpc>
                          <a:spcPct val="115000"/>
                        </a:lnSpc>
                        <a:spcAft>
                          <a:spcPts val="0"/>
                        </a:spcAft>
                      </a:pPr>
                      <a:r>
                        <a:rPr lang="es-EC" sz="1400" b="1" dirty="0">
                          <a:effectLst/>
                        </a:rPr>
                        <a:t>Objetivo:</a:t>
                      </a:r>
                      <a:endParaRPr lang="es-EC" sz="1600" b="1" dirty="0">
                        <a:effectLst/>
                        <a:latin typeface="Times New Roman"/>
                        <a:ea typeface="Times New Roman"/>
                        <a:cs typeface="Times New Roman"/>
                      </a:endParaRPr>
                    </a:p>
                    <a:p>
                      <a:pPr algn="just">
                        <a:lnSpc>
                          <a:spcPct val="115000"/>
                        </a:lnSpc>
                        <a:spcAft>
                          <a:spcPts val="0"/>
                        </a:spcAft>
                      </a:pPr>
                      <a:r>
                        <a:rPr lang="es-EC" sz="1400" b="0" dirty="0">
                          <a:effectLst/>
                        </a:rPr>
                        <a:t>1. Obtener el marco legal, normas y políticas para un conocimiento de la empresa, haciendo énfasis en el departamento de mantenimiento.</a:t>
                      </a:r>
                      <a:endParaRPr lang="es-EC" sz="1600" b="0" dirty="0">
                        <a:effectLst/>
                        <a:latin typeface="Times New Roman"/>
                        <a:ea typeface="Times New Roman"/>
                        <a:cs typeface="Times New Roman"/>
                      </a:endParaRPr>
                    </a:p>
                    <a:p>
                      <a:pPr algn="just">
                        <a:lnSpc>
                          <a:spcPct val="115000"/>
                        </a:lnSpc>
                        <a:spcAft>
                          <a:spcPts val="0"/>
                        </a:spcAft>
                      </a:pPr>
                      <a:r>
                        <a:rPr lang="es-EC" sz="1400" b="0" dirty="0">
                          <a:effectLst/>
                        </a:rPr>
                        <a:t>2. Medir el riesgo inherente y analizar sus resultados.</a:t>
                      </a:r>
                      <a:endParaRPr lang="es-EC" sz="1600" b="0" dirty="0">
                        <a:effectLst/>
                        <a:latin typeface="Times New Roman"/>
                        <a:ea typeface="Times New Roman"/>
                        <a:cs typeface="Times New Roman"/>
                      </a:endParaRPr>
                    </a:p>
                    <a:p>
                      <a:pPr algn="just">
                        <a:lnSpc>
                          <a:spcPct val="115000"/>
                        </a:lnSpc>
                        <a:spcAft>
                          <a:spcPts val="0"/>
                        </a:spcAft>
                      </a:pPr>
                      <a:r>
                        <a:rPr lang="es-EC" sz="1400" b="0" dirty="0">
                          <a:effectLst/>
                        </a:rPr>
                        <a:t>3. Evaluar el control interno y determinar el nivel de riesgo y el nivel de confianza, a fin de seleccionar la oportunidad, extensión y profundidad de las pruebas mediante la aplicación de procedimientos y técnicas de auditoría a ser aplicados.</a:t>
                      </a:r>
                      <a:endParaRPr lang="es-EC" sz="1600" b="0" dirty="0">
                        <a:effectLst/>
                        <a:latin typeface="Times New Roman"/>
                        <a:ea typeface="Times New Roman"/>
                        <a:cs typeface="Times New Roman"/>
                      </a:endParaRPr>
                    </a:p>
                  </a:txBody>
                  <a:tcPr marL="25072" marR="2507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6391">
                <a:tc>
                  <a:txBody>
                    <a:bodyPr/>
                    <a:lstStyle/>
                    <a:p>
                      <a:pPr algn="ctr">
                        <a:lnSpc>
                          <a:spcPct val="115000"/>
                        </a:lnSpc>
                        <a:spcAft>
                          <a:spcPts val="0"/>
                        </a:spcAft>
                      </a:pPr>
                      <a:r>
                        <a:rPr lang="es-EC" sz="1200" b="0" u="sng">
                          <a:effectLst/>
                        </a:rPr>
                        <a:t>Nº</a:t>
                      </a:r>
                      <a:endParaRPr lang="es-EC" sz="1600" b="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u="sng">
                          <a:effectLst/>
                        </a:rPr>
                        <a:t>ACTIVIDADES REALIZADAS</a:t>
                      </a:r>
                      <a:endParaRPr lang="es-EC" sz="1600" b="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u="sng">
                          <a:effectLst/>
                        </a:rPr>
                        <a:t>REF. P/T</a:t>
                      </a:r>
                      <a:endParaRPr lang="es-EC" sz="1600" b="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u="sng">
                          <a:effectLst/>
                        </a:rPr>
                        <a:t>ELABORADO POR</a:t>
                      </a:r>
                      <a:endParaRPr lang="es-EC" sz="1600" b="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u="sng">
                          <a:effectLst/>
                        </a:rPr>
                        <a:t>OBSERVACIONES</a:t>
                      </a:r>
                      <a:endParaRPr lang="es-EC" sz="1600" b="0">
                        <a:effectLst/>
                        <a:latin typeface="Times New Roman"/>
                        <a:ea typeface="Times New Roman"/>
                        <a:cs typeface="Times New Roman"/>
                      </a:endParaRPr>
                    </a:p>
                  </a:txBody>
                  <a:tcPr marL="25072" marR="25072" marT="0" marB="0" anchor="ctr"/>
                </a:tc>
              </a:tr>
              <a:tr h="118196">
                <a:tc gridSpan="5">
                  <a:txBody>
                    <a:bodyPr/>
                    <a:lstStyle/>
                    <a:p>
                      <a:pPr algn="ctr">
                        <a:lnSpc>
                          <a:spcPct val="115000"/>
                        </a:lnSpc>
                        <a:spcAft>
                          <a:spcPts val="0"/>
                        </a:spcAft>
                      </a:pPr>
                      <a:r>
                        <a:rPr lang="es-EC" sz="1200" b="0">
                          <a:effectLst/>
                        </a:rPr>
                        <a:t>CONOCIMIENTO PRELIMINAR DEL PROCESO</a:t>
                      </a:r>
                      <a:endParaRPr lang="es-EC" sz="1600" b="0">
                        <a:effectLst/>
                        <a:latin typeface="Times New Roman"/>
                        <a:ea typeface="Times New Roman"/>
                        <a:cs typeface="Times New Roman"/>
                      </a:endParaRPr>
                    </a:p>
                  </a:txBody>
                  <a:tcPr marL="25072" marR="2507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0274">
                <a:tc>
                  <a:txBody>
                    <a:bodyPr/>
                    <a:lstStyle/>
                    <a:p>
                      <a:pPr algn="ctr">
                        <a:lnSpc>
                          <a:spcPct val="115000"/>
                        </a:lnSpc>
                        <a:spcAft>
                          <a:spcPts val="0"/>
                        </a:spcAft>
                      </a:pPr>
                      <a:r>
                        <a:rPr lang="es-EC" sz="1400" b="0">
                          <a:effectLst/>
                        </a:rPr>
                        <a:t>1</a:t>
                      </a:r>
                      <a:endParaRPr lang="es-EC" sz="1600" b="0">
                        <a:effectLst/>
                        <a:latin typeface="Times New Roman"/>
                        <a:ea typeface="Times New Roman"/>
                        <a:cs typeface="Times New Roman"/>
                      </a:endParaRPr>
                    </a:p>
                  </a:txBody>
                  <a:tcPr marL="25072" marR="25072" marT="0" marB="0" anchor="ctr"/>
                </a:tc>
                <a:tc>
                  <a:txBody>
                    <a:bodyPr/>
                    <a:lstStyle/>
                    <a:p>
                      <a:pPr algn="just">
                        <a:lnSpc>
                          <a:spcPct val="115000"/>
                        </a:lnSpc>
                        <a:spcAft>
                          <a:spcPts val="0"/>
                        </a:spcAft>
                      </a:pPr>
                      <a:r>
                        <a:rPr lang="es-EC" sz="1400" b="0" dirty="0">
                          <a:effectLst/>
                        </a:rPr>
                        <a:t>Visita al departamento de mantenimiento</a:t>
                      </a:r>
                      <a:endParaRPr lang="es-EC" sz="1600" b="0" dirty="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dirty="0" err="1">
                          <a:effectLst/>
                          <a:hlinkClick r:id="rId2" action="ppaction://hlinksldjump"/>
                        </a:rPr>
                        <a:t>PTR</a:t>
                      </a:r>
                      <a:r>
                        <a:rPr lang="es-EC" sz="1200" b="0" dirty="0">
                          <a:effectLst/>
                          <a:hlinkClick r:id="rId2" action="ppaction://hlinksldjump"/>
                        </a:rPr>
                        <a:t>. 1</a:t>
                      </a:r>
                      <a:endParaRPr lang="es-EC" sz="1600" b="0" dirty="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a:effectLst/>
                        </a:rPr>
                        <a:t>JE</a:t>
                      </a:r>
                      <a:endParaRPr lang="es-EC" sz="1600" b="0">
                        <a:effectLst/>
                        <a:latin typeface="Times New Roman"/>
                        <a:ea typeface="Times New Roman"/>
                        <a:cs typeface="Times New Roman"/>
                      </a:endParaRPr>
                    </a:p>
                  </a:txBody>
                  <a:tcPr marL="25072" marR="25072" marT="0" marB="0" anchor="ctr"/>
                </a:tc>
                <a:tc>
                  <a:txBody>
                    <a:bodyPr/>
                    <a:lstStyle/>
                    <a:p>
                      <a:pPr>
                        <a:lnSpc>
                          <a:spcPct val="115000"/>
                        </a:lnSpc>
                        <a:spcAft>
                          <a:spcPts val="0"/>
                        </a:spcAft>
                      </a:pPr>
                      <a:r>
                        <a:rPr lang="es-EC" sz="1400" b="0">
                          <a:effectLst/>
                        </a:rPr>
                        <a:t> </a:t>
                      </a:r>
                      <a:endParaRPr lang="es-EC" sz="1600" b="0">
                        <a:effectLst/>
                        <a:latin typeface="Times New Roman"/>
                        <a:ea typeface="Times New Roman"/>
                        <a:cs typeface="Times New Roman"/>
                      </a:endParaRPr>
                    </a:p>
                  </a:txBody>
                  <a:tcPr marL="25072" marR="25072" marT="0" marB="0" anchor="ctr"/>
                </a:tc>
              </a:tr>
              <a:tr h="275790">
                <a:tc>
                  <a:txBody>
                    <a:bodyPr/>
                    <a:lstStyle/>
                    <a:p>
                      <a:pPr algn="ctr">
                        <a:lnSpc>
                          <a:spcPct val="115000"/>
                        </a:lnSpc>
                        <a:spcAft>
                          <a:spcPts val="0"/>
                        </a:spcAft>
                      </a:pPr>
                      <a:r>
                        <a:rPr lang="es-EC" sz="1400" b="0">
                          <a:effectLst/>
                        </a:rPr>
                        <a:t>2</a:t>
                      </a:r>
                      <a:endParaRPr lang="es-EC" sz="1600" b="0">
                        <a:effectLst/>
                        <a:latin typeface="Times New Roman"/>
                        <a:ea typeface="Times New Roman"/>
                        <a:cs typeface="Times New Roman"/>
                      </a:endParaRPr>
                    </a:p>
                  </a:txBody>
                  <a:tcPr marL="25072" marR="25072" marT="0" marB="0" anchor="ctr"/>
                </a:tc>
                <a:tc>
                  <a:txBody>
                    <a:bodyPr/>
                    <a:lstStyle/>
                    <a:p>
                      <a:pPr algn="just">
                        <a:lnSpc>
                          <a:spcPct val="115000"/>
                        </a:lnSpc>
                        <a:spcAft>
                          <a:spcPts val="0"/>
                        </a:spcAft>
                      </a:pPr>
                      <a:r>
                        <a:rPr lang="es-EC" sz="1400" b="0">
                          <a:effectLst/>
                        </a:rPr>
                        <a:t>Entrevista al Jefe del departamento de mantenimiento</a:t>
                      </a:r>
                      <a:endParaRPr lang="es-EC" sz="1600" b="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dirty="0" err="1">
                          <a:effectLst/>
                          <a:hlinkClick r:id="rId3" action="ppaction://hlinksldjump"/>
                        </a:rPr>
                        <a:t>PTR</a:t>
                      </a:r>
                      <a:r>
                        <a:rPr lang="es-EC" sz="1200" b="0" dirty="0">
                          <a:effectLst/>
                          <a:hlinkClick r:id="rId3" action="ppaction://hlinksldjump"/>
                        </a:rPr>
                        <a:t>. 2</a:t>
                      </a:r>
                      <a:endParaRPr lang="es-EC" sz="1600" b="0" dirty="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a:effectLst/>
                        </a:rPr>
                        <a:t>JE</a:t>
                      </a:r>
                      <a:endParaRPr lang="es-EC" sz="1600" b="0">
                        <a:effectLst/>
                        <a:latin typeface="Times New Roman"/>
                        <a:ea typeface="Times New Roman"/>
                        <a:cs typeface="Times New Roman"/>
                      </a:endParaRPr>
                    </a:p>
                  </a:txBody>
                  <a:tcPr marL="25072" marR="25072" marT="0" marB="0" anchor="ctr"/>
                </a:tc>
                <a:tc>
                  <a:txBody>
                    <a:bodyPr/>
                    <a:lstStyle/>
                    <a:p>
                      <a:pPr>
                        <a:lnSpc>
                          <a:spcPct val="115000"/>
                        </a:lnSpc>
                        <a:spcAft>
                          <a:spcPts val="0"/>
                        </a:spcAft>
                      </a:pPr>
                      <a:r>
                        <a:rPr lang="es-EC" sz="1400" b="0">
                          <a:effectLst/>
                        </a:rPr>
                        <a:t> </a:t>
                      </a:r>
                      <a:endParaRPr lang="es-EC" sz="1600" b="0">
                        <a:effectLst/>
                        <a:latin typeface="Times New Roman"/>
                        <a:ea typeface="Times New Roman"/>
                        <a:cs typeface="Times New Roman"/>
                      </a:endParaRPr>
                    </a:p>
                  </a:txBody>
                  <a:tcPr marL="25072" marR="25072" marT="0" marB="0" anchor="ctr"/>
                </a:tc>
              </a:tr>
              <a:tr h="220274">
                <a:tc>
                  <a:txBody>
                    <a:bodyPr/>
                    <a:lstStyle/>
                    <a:p>
                      <a:pPr algn="ctr">
                        <a:lnSpc>
                          <a:spcPct val="115000"/>
                        </a:lnSpc>
                        <a:spcAft>
                          <a:spcPts val="0"/>
                        </a:spcAft>
                      </a:pPr>
                      <a:r>
                        <a:rPr lang="es-EC" sz="1400" b="0">
                          <a:effectLst/>
                        </a:rPr>
                        <a:t>3</a:t>
                      </a:r>
                      <a:endParaRPr lang="es-EC" sz="1600" b="0">
                        <a:effectLst/>
                        <a:latin typeface="Times New Roman"/>
                        <a:ea typeface="Times New Roman"/>
                        <a:cs typeface="Times New Roman"/>
                      </a:endParaRPr>
                    </a:p>
                  </a:txBody>
                  <a:tcPr marL="25072" marR="25072" marT="0" marB="0" anchor="ctr"/>
                </a:tc>
                <a:tc>
                  <a:txBody>
                    <a:bodyPr/>
                    <a:lstStyle/>
                    <a:p>
                      <a:pPr algn="just">
                        <a:lnSpc>
                          <a:spcPct val="115000"/>
                        </a:lnSpc>
                        <a:spcAft>
                          <a:spcPts val="0"/>
                        </a:spcAft>
                      </a:pPr>
                      <a:r>
                        <a:rPr lang="es-EC" sz="1400" b="0">
                          <a:effectLst/>
                        </a:rPr>
                        <a:t>Conocimiento de la normatividad</a:t>
                      </a:r>
                      <a:endParaRPr lang="es-EC" sz="1600" b="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dirty="0" err="1">
                          <a:effectLst/>
                          <a:hlinkClick r:id="rId4" action="ppaction://hlinksldjump"/>
                        </a:rPr>
                        <a:t>PTR</a:t>
                      </a:r>
                      <a:r>
                        <a:rPr lang="es-EC" sz="1200" b="0" dirty="0">
                          <a:effectLst/>
                          <a:hlinkClick r:id="rId4" action="ppaction://hlinksldjump"/>
                        </a:rPr>
                        <a:t>. 3</a:t>
                      </a:r>
                      <a:endParaRPr lang="es-EC" sz="1600" b="0" dirty="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a:effectLst/>
                        </a:rPr>
                        <a:t>JE</a:t>
                      </a:r>
                      <a:endParaRPr lang="es-EC" sz="1600" b="0">
                        <a:effectLst/>
                        <a:latin typeface="Times New Roman"/>
                        <a:ea typeface="Times New Roman"/>
                        <a:cs typeface="Times New Roman"/>
                      </a:endParaRPr>
                    </a:p>
                  </a:txBody>
                  <a:tcPr marL="25072" marR="25072" marT="0" marB="0" anchor="ctr"/>
                </a:tc>
                <a:tc>
                  <a:txBody>
                    <a:bodyPr/>
                    <a:lstStyle/>
                    <a:p>
                      <a:pPr>
                        <a:lnSpc>
                          <a:spcPct val="115000"/>
                        </a:lnSpc>
                        <a:spcAft>
                          <a:spcPts val="0"/>
                        </a:spcAft>
                      </a:pPr>
                      <a:r>
                        <a:rPr lang="es-EC" sz="1400" b="0">
                          <a:effectLst/>
                        </a:rPr>
                        <a:t> </a:t>
                      </a:r>
                      <a:endParaRPr lang="es-EC" sz="1600" b="0">
                        <a:effectLst/>
                        <a:latin typeface="Times New Roman"/>
                        <a:ea typeface="Times New Roman"/>
                        <a:cs typeface="Times New Roman"/>
                      </a:endParaRPr>
                    </a:p>
                  </a:txBody>
                  <a:tcPr marL="25072" marR="25072" marT="0" marB="0" anchor="ctr"/>
                </a:tc>
              </a:tr>
              <a:tr h="220274">
                <a:tc>
                  <a:txBody>
                    <a:bodyPr/>
                    <a:lstStyle/>
                    <a:p>
                      <a:pPr algn="ctr">
                        <a:lnSpc>
                          <a:spcPct val="115000"/>
                        </a:lnSpc>
                        <a:spcAft>
                          <a:spcPts val="0"/>
                        </a:spcAft>
                      </a:pPr>
                      <a:r>
                        <a:rPr lang="es-EC" sz="1400" b="0">
                          <a:effectLst/>
                        </a:rPr>
                        <a:t>4</a:t>
                      </a:r>
                      <a:endParaRPr lang="es-EC" sz="1600" b="0">
                        <a:effectLst/>
                        <a:latin typeface="Times New Roman"/>
                        <a:ea typeface="Times New Roman"/>
                        <a:cs typeface="Times New Roman"/>
                      </a:endParaRPr>
                    </a:p>
                  </a:txBody>
                  <a:tcPr marL="25072" marR="25072" marT="0" marB="0" anchor="ctr"/>
                </a:tc>
                <a:tc>
                  <a:txBody>
                    <a:bodyPr/>
                    <a:lstStyle/>
                    <a:p>
                      <a:pPr algn="just">
                        <a:lnSpc>
                          <a:spcPct val="115000"/>
                        </a:lnSpc>
                        <a:spcAft>
                          <a:spcPts val="0"/>
                        </a:spcAft>
                      </a:pPr>
                      <a:r>
                        <a:rPr lang="es-EC" sz="1400" b="0">
                          <a:effectLst/>
                        </a:rPr>
                        <a:t>Medición del riesgo inherente</a:t>
                      </a:r>
                      <a:endParaRPr lang="es-EC" sz="1600" b="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dirty="0" err="1">
                          <a:effectLst/>
                          <a:hlinkClick r:id="rId5" action="ppaction://hlinksldjump"/>
                        </a:rPr>
                        <a:t>PTR</a:t>
                      </a:r>
                      <a:r>
                        <a:rPr lang="es-EC" sz="1200" b="0" dirty="0">
                          <a:effectLst/>
                          <a:hlinkClick r:id="rId5" action="ppaction://hlinksldjump"/>
                        </a:rPr>
                        <a:t>. 4</a:t>
                      </a:r>
                      <a:endParaRPr lang="es-EC" sz="1600" b="0" dirty="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a:effectLst/>
                        </a:rPr>
                        <a:t>JE</a:t>
                      </a:r>
                      <a:endParaRPr lang="es-EC" sz="1600" b="0">
                        <a:effectLst/>
                        <a:latin typeface="Times New Roman"/>
                        <a:ea typeface="Times New Roman"/>
                        <a:cs typeface="Times New Roman"/>
                      </a:endParaRPr>
                    </a:p>
                  </a:txBody>
                  <a:tcPr marL="25072" marR="25072" marT="0" marB="0" anchor="ctr"/>
                </a:tc>
                <a:tc>
                  <a:txBody>
                    <a:bodyPr/>
                    <a:lstStyle/>
                    <a:p>
                      <a:pPr>
                        <a:lnSpc>
                          <a:spcPct val="115000"/>
                        </a:lnSpc>
                        <a:spcAft>
                          <a:spcPts val="0"/>
                        </a:spcAft>
                      </a:pPr>
                      <a:r>
                        <a:rPr lang="es-EC" sz="1400" b="0">
                          <a:effectLst/>
                        </a:rPr>
                        <a:t> </a:t>
                      </a:r>
                      <a:endParaRPr lang="es-EC" sz="1600" b="0">
                        <a:effectLst/>
                        <a:latin typeface="Times New Roman"/>
                        <a:ea typeface="Times New Roman"/>
                        <a:cs typeface="Times New Roman"/>
                      </a:endParaRPr>
                    </a:p>
                  </a:txBody>
                  <a:tcPr marL="25072" marR="25072" marT="0" marB="0" anchor="ctr"/>
                </a:tc>
              </a:tr>
              <a:tr h="220274">
                <a:tc gridSpan="5">
                  <a:txBody>
                    <a:bodyPr/>
                    <a:lstStyle/>
                    <a:p>
                      <a:pPr algn="ctr">
                        <a:lnSpc>
                          <a:spcPct val="115000"/>
                        </a:lnSpc>
                        <a:spcAft>
                          <a:spcPts val="0"/>
                        </a:spcAft>
                      </a:pPr>
                      <a:r>
                        <a:rPr lang="es-EC" sz="1200" b="0">
                          <a:effectLst/>
                        </a:rPr>
                        <a:t>CONOCIMIENTO ESPECÍFICO DEL PROCESO</a:t>
                      </a:r>
                      <a:endParaRPr lang="es-EC" sz="1600" b="0">
                        <a:effectLst/>
                        <a:latin typeface="Times New Roman"/>
                        <a:ea typeface="Times New Roman"/>
                        <a:cs typeface="Times New Roman"/>
                      </a:endParaRPr>
                    </a:p>
                  </a:txBody>
                  <a:tcPr marL="25072" marR="2507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5274">
                <a:tc>
                  <a:txBody>
                    <a:bodyPr/>
                    <a:lstStyle/>
                    <a:p>
                      <a:pPr algn="ctr">
                        <a:lnSpc>
                          <a:spcPct val="115000"/>
                        </a:lnSpc>
                        <a:spcAft>
                          <a:spcPts val="0"/>
                        </a:spcAft>
                      </a:pPr>
                      <a:r>
                        <a:rPr lang="es-EC" sz="1400" b="0">
                          <a:effectLst/>
                        </a:rPr>
                        <a:t>1</a:t>
                      </a:r>
                      <a:endParaRPr lang="es-EC" sz="1600" b="0">
                        <a:effectLst/>
                        <a:latin typeface="Times New Roman"/>
                        <a:ea typeface="Times New Roman"/>
                        <a:cs typeface="Times New Roman"/>
                      </a:endParaRPr>
                    </a:p>
                  </a:txBody>
                  <a:tcPr marL="25072" marR="25072" marT="0" marB="0" anchor="ctr"/>
                </a:tc>
                <a:tc>
                  <a:txBody>
                    <a:bodyPr/>
                    <a:lstStyle/>
                    <a:p>
                      <a:pPr algn="just">
                        <a:lnSpc>
                          <a:spcPct val="115000"/>
                        </a:lnSpc>
                        <a:spcAft>
                          <a:spcPts val="0"/>
                        </a:spcAft>
                      </a:pPr>
                      <a:r>
                        <a:rPr lang="es-EC" sz="1400" b="0">
                          <a:effectLst/>
                        </a:rPr>
                        <a:t>Preparación, aplicación del cuestionario de control interno y evaluación de las respuestas</a:t>
                      </a:r>
                      <a:endParaRPr lang="es-EC" sz="1600" b="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dirty="0" err="1">
                          <a:effectLst/>
                          <a:hlinkClick r:id="rId6" action="ppaction://hlinksldjump"/>
                        </a:rPr>
                        <a:t>PTR</a:t>
                      </a:r>
                      <a:r>
                        <a:rPr lang="es-EC" sz="1200" b="0" dirty="0">
                          <a:effectLst/>
                          <a:hlinkClick r:id="rId6" action="ppaction://hlinksldjump"/>
                        </a:rPr>
                        <a:t>. 5</a:t>
                      </a:r>
                      <a:endParaRPr lang="es-EC" sz="1600" b="0" dirty="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a:effectLst/>
                        </a:rPr>
                        <a:t>JE</a:t>
                      </a:r>
                      <a:endParaRPr lang="es-EC" sz="1600" b="0">
                        <a:effectLst/>
                        <a:latin typeface="Times New Roman"/>
                        <a:ea typeface="Times New Roman"/>
                        <a:cs typeface="Times New Roman"/>
                      </a:endParaRPr>
                    </a:p>
                  </a:txBody>
                  <a:tcPr marL="25072" marR="25072" marT="0" marB="0" anchor="ctr"/>
                </a:tc>
                <a:tc>
                  <a:txBody>
                    <a:bodyPr/>
                    <a:lstStyle/>
                    <a:p>
                      <a:pPr>
                        <a:lnSpc>
                          <a:spcPct val="115000"/>
                        </a:lnSpc>
                        <a:spcAft>
                          <a:spcPts val="0"/>
                        </a:spcAft>
                      </a:pPr>
                      <a:r>
                        <a:rPr lang="es-EC" sz="1400" b="0">
                          <a:effectLst/>
                        </a:rPr>
                        <a:t> </a:t>
                      </a:r>
                      <a:endParaRPr lang="es-EC" sz="1600" b="0">
                        <a:effectLst/>
                        <a:latin typeface="Times New Roman"/>
                        <a:ea typeface="Times New Roman"/>
                        <a:cs typeface="Times New Roman"/>
                      </a:endParaRPr>
                    </a:p>
                  </a:txBody>
                  <a:tcPr marL="25072" marR="25072" marT="0" marB="0" anchor="ctr"/>
                </a:tc>
              </a:tr>
              <a:tr h="304443">
                <a:tc>
                  <a:txBody>
                    <a:bodyPr/>
                    <a:lstStyle/>
                    <a:p>
                      <a:pPr algn="ctr">
                        <a:lnSpc>
                          <a:spcPct val="115000"/>
                        </a:lnSpc>
                        <a:spcAft>
                          <a:spcPts val="0"/>
                        </a:spcAft>
                      </a:pPr>
                      <a:r>
                        <a:rPr lang="es-EC" sz="1400" b="0">
                          <a:effectLst/>
                        </a:rPr>
                        <a:t>2</a:t>
                      </a:r>
                      <a:endParaRPr lang="es-EC" sz="1600" b="0">
                        <a:effectLst/>
                        <a:latin typeface="Times New Roman"/>
                        <a:ea typeface="Times New Roman"/>
                        <a:cs typeface="Times New Roman"/>
                      </a:endParaRPr>
                    </a:p>
                  </a:txBody>
                  <a:tcPr marL="25072" marR="25072" marT="0" marB="0" anchor="ctr"/>
                </a:tc>
                <a:tc>
                  <a:txBody>
                    <a:bodyPr/>
                    <a:lstStyle/>
                    <a:p>
                      <a:pPr algn="just">
                        <a:lnSpc>
                          <a:spcPct val="115000"/>
                        </a:lnSpc>
                        <a:spcAft>
                          <a:spcPts val="0"/>
                        </a:spcAft>
                      </a:pPr>
                      <a:r>
                        <a:rPr lang="es-EC" sz="1400" b="0">
                          <a:effectLst/>
                        </a:rPr>
                        <a:t>Medición de Riesgos</a:t>
                      </a:r>
                      <a:endParaRPr lang="es-EC" sz="1600" b="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dirty="0" err="1">
                          <a:effectLst/>
                          <a:hlinkClick r:id="rId7" action="ppaction://hlinksldjump"/>
                        </a:rPr>
                        <a:t>PTR</a:t>
                      </a:r>
                      <a:r>
                        <a:rPr lang="es-EC" sz="1200" b="0" dirty="0">
                          <a:effectLst/>
                          <a:hlinkClick r:id="rId7" action="ppaction://hlinksldjump"/>
                        </a:rPr>
                        <a:t>. 6</a:t>
                      </a:r>
                      <a:endParaRPr lang="es-EC" sz="1600" b="0" dirty="0">
                        <a:effectLst/>
                        <a:latin typeface="Times New Roman"/>
                        <a:ea typeface="Times New Roman"/>
                        <a:cs typeface="Times New Roman"/>
                      </a:endParaRPr>
                    </a:p>
                  </a:txBody>
                  <a:tcPr marL="25072" marR="25072" marT="0" marB="0" anchor="ctr"/>
                </a:tc>
                <a:tc>
                  <a:txBody>
                    <a:bodyPr/>
                    <a:lstStyle/>
                    <a:p>
                      <a:pPr algn="ctr">
                        <a:lnSpc>
                          <a:spcPct val="115000"/>
                        </a:lnSpc>
                        <a:spcAft>
                          <a:spcPts val="0"/>
                        </a:spcAft>
                      </a:pPr>
                      <a:r>
                        <a:rPr lang="es-EC" sz="1200" b="0">
                          <a:effectLst/>
                        </a:rPr>
                        <a:t>JE</a:t>
                      </a:r>
                      <a:endParaRPr lang="es-EC" sz="1600" b="0">
                        <a:effectLst/>
                        <a:latin typeface="Times New Roman"/>
                        <a:ea typeface="Times New Roman"/>
                        <a:cs typeface="Times New Roman"/>
                      </a:endParaRPr>
                    </a:p>
                  </a:txBody>
                  <a:tcPr marL="25072" marR="25072" marT="0" marB="0" anchor="ctr"/>
                </a:tc>
                <a:tc>
                  <a:txBody>
                    <a:bodyPr/>
                    <a:lstStyle/>
                    <a:p>
                      <a:pPr>
                        <a:lnSpc>
                          <a:spcPct val="115000"/>
                        </a:lnSpc>
                        <a:spcAft>
                          <a:spcPts val="0"/>
                        </a:spcAft>
                      </a:pPr>
                      <a:r>
                        <a:rPr lang="es-EC" sz="1400" b="0" dirty="0">
                          <a:effectLst/>
                        </a:rPr>
                        <a:t> </a:t>
                      </a:r>
                      <a:endParaRPr lang="es-EC" sz="1600" b="0" dirty="0">
                        <a:effectLst/>
                        <a:latin typeface="Times New Roman"/>
                        <a:ea typeface="Times New Roman"/>
                        <a:cs typeface="Times New Roman"/>
                      </a:endParaRPr>
                    </a:p>
                  </a:txBody>
                  <a:tcPr marL="25072" marR="25072" marT="0" marB="0" anchor="ctr"/>
                </a:tc>
              </a:tr>
            </a:tbl>
          </a:graphicData>
        </a:graphic>
      </p:graphicFrame>
      <p:sp>
        <p:nvSpPr>
          <p:cNvPr id="7" name="53 Rectángulo"/>
          <p:cNvSpPr/>
          <p:nvPr/>
        </p:nvSpPr>
        <p:spPr>
          <a:xfrm>
            <a:off x="7740352" y="1124744"/>
            <a:ext cx="722312" cy="6270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PAR</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1/2</a:t>
            </a:r>
            <a:endParaRPr lang="es-EC" sz="1200">
              <a:effectLst/>
              <a:latin typeface="Times New Roman"/>
              <a:ea typeface="Times New Roman"/>
            </a:endParaRPr>
          </a:p>
        </p:txBody>
      </p:sp>
    </p:spTree>
    <p:extLst>
      <p:ext uri="{BB962C8B-B14F-4D97-AF65-F5344CB8AC3E}">
        <p14:creationId xmlns:p14="http://schemas.microsoft.com/office/powerpoint/2010/main" val="2588644544"/>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84750378"/>
              </p:ext>
            </p:extLst>
          </p:nvPr>
        </p:nvGraphicFramePr>
        <p:xfrm>
          <a:off x="395536" y="692696"/>
          <a:ext cx="8424937" cy="5327545"/>
        </p:xfrm>
        <a:graphic>
          <a:graphicData uri="http://schemas.openxmlformats.org/drawingml/2006/table">
            <a:tbl>
              <a:tblPr firstRow="1" firstCol="1" bandRow="1">
                <a:tableStyleId>{E8B1032C-EA38-4F05-BA0D-38AFFFC7BED3}</a:tableStyleId>
              </a:tblPr>
              <a:tblGrid>
                <a:gridCol w="632860"/>
                <a:gridCol w="5055772"/>
                <a:gridCol w="936104"/>
                <a:gridCol w="720080"/>
                <a:gridCol w="1080121"/>
              </a:tblGrid>
              <a:tr h="1014538">
                <a:tc gridSpan="5">
                  <a:txBody>
                    <a:bodyPr/>
                    <a:lstStyle/>
                    <a:p>
                      <a:pPr marL="0" algn="ctr" defTabSz="914400" rtl="0" eaLnBrk="1" latinLnBrk="0" hangingPunct="1">
                        <a:lnSpc>
                          <a:spcPct val="115000"/>
                        </a:lnSpc>
                        <a:spcAft>
                          <a:spcPts val="0"/>
                        </a:spcAft>
                      </a:pPr>
                      <a:r>
                        <a:rPr lang="es-EC" sz="1200" kern="1200" dirty="0" smtClean="0">
                          <a:effectLst/>
                        </a:rPr>
                        <a:t>FERRERO </a:t>
                      </a:r>
                      <a:r>
                        <a:rPr lang="es-EC" sz="1200" kern="1200" dirty="0">
                          <a:effectLst/>
                        </a:rPr>
                        <a:t>DEL ECUADOR S.A. </a:t>
                      </a:r>
                    </a:p>
                    <a:p>
                      <a:pPr marL="0" algn="ctr" defTabSz="914400" rtl="0" eaLnBrk="1" latinLnBrk="0" hangingPunct="1">
                        <a:lnSpc>
                          <a:spcPct val="115000"/>
                        </a:lnSpc>
                        <a:spcAft>
                          <a:spcPts val="0"/>
                        </a:spcAft>
                      </a:pPr>
                      <a:r>
                        <a:rPr lang="es-EC" sz="1200" kern="1200" dirty="0">
                          <a:effectLst/>
                        </a:rPr>
                        <a:t>PROGRAMA DE TRABAJO DE AUDITORÍA</a:t>
                      </a:r>
                    </a:p>
                    <a:p>
                      <a:pPr marL="0" algn="ctr" defTabSz="914400" rtl="0" eaLnBrk="1" latinLnBrk="0" hangingPunct="1">
                        <a:lnSpc>
                          <a:spcPct val="115000"/>
                        </a:lnSpc>
                        <a:spcAft>
                          <a:spcPts val="0"/>
                        </a:spcAft>
                      </a:pPr>
                      <a:r>
                        <a:rPr lang="es-EC" sz="1200" kern="1200" dirty="0">
                          <a:effectLst/>
                        </a:rPr>
                        <a:t>PROCESO DE ADQUISICIÓN DE REPUESTOS PARA MAQUINARIA</a:t>
                      </a:r>
                    </a:p>
                    <a:p>
                      <a:pPr marL="0" algn="ctr" defTabSz="914400" rtl="0" eaLnBrk="1" latinLnBrk="0" hangingPunct="1">
                        <a:lnSpc>
                          <a:spcPct val="115000"/>
                        </a:lnSpc>
                        <a:spcAft>
                          <a:spcPts val="0"/>
                        </a:spcAft>
                      </a:pPr>
                      <a:r>
                        <a:rPr lang="es-EC" sz="1200" kern="1200" dirty="0">
                          <a:effectLst/>
                        </a:rPr>
                        <a:t>PERIODO SEPTIEMBRE 2009 - AGOSTO 2010</a:t>
                      </a:r>
                      <a:endParaRPr lang="es-EC" sz="1200" b="0" kern="1200" dirty="0">
                        <a:solidFill>
                          <a:schemeClr val="tx1"/>
                        </a:solidFill>
                        <a:effectLst/>
                        <a:latin typeface="+mn-lt"/>
                        <a:ea typeface="+mn-ea"/>
                        <a:cs typeface="+mn-cs"/>
                      </a:endParaRPr>
                    </a:p>
                  </a:txBody>
                  <a:tcPr marL="22134" marR="2213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6792">
                <a:tc gridSpan="5">
                  <a:txBody>
                    <a:bodyPr/>
                    <a:lstStyle/>
                    <a:p>
                      <a:pPr marL="0" algn="ctr" defTabSz="914400" rtl="0" eaLnBrk="1" latinLnBrk="0" hangingPunct="1">
                        <a:lnSpc>
                          <a:spcPct val="115000"/>
                        </a:lnSpc>
                        <a:spcAft>
                          <a:spcPts val="0"/>
                        </a:spcAft>
                      </a:pPr>
                      <a:r>
                        <a:rPr lang="es-EC" sz="1050" dirty="0">
                          <a:effectLst/>
                        </a:rPr>
                        <a:t>EJECUCIÓN AUDITORÍA AL PROCESO</a:t>
                      </a:r>
                      <a:endParaRPr lang="es-EC" sz="1200" dirty="0">
                        <a:effectLst/>
                        <a:latin typeface="Times New Roman"/>
                        <a:ea typeface="Times New Roman"/>
                        <a:cs typeface="Times New Roman"/>
                      </a:endParaRPr>
                    </a:p>
                  </a:txBody>
                  <a:tcPr marL="22134" marR="2213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62689">
                <a:tc>
                  <a:txBody>
                    <a:bodyPr/>
                    <a:lstStyle/>
                    <a:p>
                      <a:pPr algn="ctr">
                        <a:lnSpc>
                          <a:spcPct val="115000"/>
                        </a:lnSpc>
                        <a:spcAft>
                          <a:spcPts val="0"/>
                        </a:spcAft>
                      </a:pPr>
                      <a:r>
                        <a:rPr lang="es-EC" sz="1400" dirty="0">
                          <a:effectLst/>
                        </a:rPr>
                        <a:t>1</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dirty="0">
                          <a:effectLst/>
                        </a:rPr>
                        <a:t>Verificar si se realiza selección de proveedores.</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err="1">
                          <a:effectLst/>
                          <a:hlinkClick r:id="rId2" action="ppaction://hlinksldjump"/>
                        </a:rPr>
                        <a:t>PTR</a:t>
                      </a:r>
                      <a:r>
                        <a:rPr lang="es-EC" sz="1200" dirty="0">
                          <a:effectLst/>
                          <a:hlinkClick r:id="rId2" action="ppaction://hlinksldjump"/>
                        </a:rPr>
                        <a:t>. 7</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a:effectLst/>
                        </a:rPr>
                        <a:t>IV</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a:effectLst/>
                        </a:rPr>
                        <a:t> </a:t>
                      </a:r>
                      <a:endParaRPr lang="es-EC" sz="1600">
                        <a:effectLst/>
                        <a:latin typeface="Times New Roman"/>
                        <a:ea typeface="Times New Roman"/>
                        <a:cs typeface="Times New Roman"/>
                      </a:endParaRPr>
                    </a:p>
                  </a:txBody>
                  <a:tcPr marL="22134" marR="22134" marT="0" marB="0" anchor="ctr"/>
                </a:tc>
              </a:tr>
              <a:tr h="274352">
                <a:tc>
                  <a:txBody>
                    <a:bodyPr/>
                    <a:lstStyle/>
                    <a:p>
                      <a:pPr algn="ctr">
                        <a:lnSpc>
                          <a:spcPct val="115000"/>
                        </a:lnSpc>
                        <a:spcAft>
                          <a:spcPts val="0"/>
                        </a:spcAft>
                      </a:pPr>
                      <a:r>
                        <a:rPr lang="es-EC" sz="1400">
                          <a:effectLst/>
                        </a:rPr>
                        <a:t>2</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dirty="0">
                          <a:effectLst/>
                        </a:rPr>
                        <a:t>Analizar si se realiza 3 cotizaciones para decidir el proveedor.</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err="1">
                          <a:effectLst/>
                          <a:hlinkClick r:id="rId3" action="ppaction://hlinksldjump"/>
                        </a:rPr>
                        <a:t>PTR</a:t>
                      </a:r>
                      <a:r>
                        <a:rPr lang="es-EC" sz="1200" dirty="0">
                          <a:effectLst/>
                          <a:hlinkClick r:id="rId3" action="ppaction://hlinksldjump"/>
                        </a:rPr>
                        <a:t>. 8</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a:effectLst/>
                        </a:rPr>
                        <a:t>IV</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a:effectLst/>
                        </a:rPr>
                        <a:t> </a:t>
                      </a:r>
                      <a:endParaRPr lang="es-EC" sz="1600">
                        <a:effectLst/>
                        <a:latin typeface="Times New Roman"/>
                        <a:ea typeface="Times New Roman"/>
                        <a:cs typeface="Times New Roman"/>
                      </a:endParaRPr>
                    </a:p>
                  </a:txBody>
                  <a:tcPr marL="22134" marR="22134" marT="0" marB="0" anchor="ctr"/>
                </a:tc>
              </a:tr>
              <a:tr h="414115">
                <a:tc>
                  <a:txBody>
                    <a:bodyPr/>
                    <a:lstStyle/>
                    <a:p>
                      <a:pPr algn="ctr">
                        <a:lnSpc>
                          <a:spcPct val="115000"/>
                        </a:lnSpc>
                        <a:spcAft>
                          <a:spcPts val="0"/>
                        </a:spcAft>
                      </a:pPr>
                      <a:r>
                        <a:rPr lang="es-EC" sz="1400">
                          <a:effectLst/>
                        </a:rPr>
                        <a:t>3</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dirty="0">
                          <a:effectLst/>
                        </a:rPr>
                        <a:t>Revisar si los precios de productos de los principales proveedores del departamento se encuentran de acuerdo al mercado.</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err="1">
                          <a:effectLst/>
                          <a:hlinkClick r:id="rId4" action="ppaction://hlinksldjump"/>
                        </a:rPr>
                        <a:t>PTR</a:t>
                      </a:r>
                      <a:r>
                        <a:rPr lang="es-EC" sz="1200" dirty="0">
                          <a:effectLst/>
                          <a:hlinkClick r:id="rId4" action="ppaction://hlinksldjump"/>
                        </a:rPr>
                        <a:t>. 9</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a:effectLst/>
                        </a:rPr>
                        <a:t>IV, SP</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a:effectLst/>
                        </a:rPr>
                        <a:t> </a:t>
                      </a:r>
                      <a:endParaRPr lang="es-EC" sz="1600">
                        <a:effectLst/>
                        <a:latin typeface="Times New Roman"/>
                        <a:ea typeface="Times New Roman"/>
                        <a:cs typeface="Times New Roman"/>
                      </a:endParaRPr>
                    </a:p>
                  </a:txBody>
                  <a:tcPr marL="22134" marR="22134" marT="0" marB="0" anchor="ctr"/>
                </a:tc>
              </a:tr>
              <a:tr h="438185">
                <a:tc>
                  <a:txBody>
                    <a:bodyPr/>
                    <a:lstStyle/>
                    <a:p>
                      <a:pPr algn="ctr">
                        <a:lnSpc>
                          <a:spcPct val="115000"/>
                        </a:lnSpc>
                        <a:spcAft>
                          <a:spcPts val="0"/>
                        </a:spcAft>
                      </a:pPr>
                      <a:r>
                        <a:rPr lang="es-EC" sz="1400">
                          <a:effectLst/>
                        </a:rPr>
                        <a:t>4</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dirty="0">
                          <a:effectLst/>
                        </a:rPr>
                        <a:t>Verificar si al momento de recepción de los repuestos, el encargado de la bodega revisa la factura con el pedido que se realizó.</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err="1">
                          <a:effectLst/>
                          <a:hlinkClick r:id="rId5" action="ppaction://hlinksldjump"/>
                        </a:rPr>
                        <a:t>PTR</a:t>
                      </a:r>
                      <a:r>
                        <a:rPr lang="es-EC" sz="1200" dirty="0">
                          <a:effectLst/>
                          <a:hlinkClick r:id="rId5" action="ppaction://hlinksldjump"/>
                        </a:rPr>
                        <a:t>. 10</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a:effectLst/>
                        </a:rPr>
                        <a:t>IV, </a:t>
                      </a:r>
                      <a:r>
                        <a:rPr lang="es-EC" sz="1200" dirty="0" err="1">
                          <a:effectLst/>
                        </a:rPr>
                        <a:t>SP</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a:effectLst/>
                        </a:rPr>
                        <a:t> </a:t>
                      </a:r>
                      <a:endParaRPr lang="es-EC" sz="1600">
                        <a:effectLst/>
                        <a:latin typeface="Times New Roman"/>
                        <a:ea typeface="Times New Roman"/>
                        <a:cs typeface="Times New Roman"/>
                      </a:endParaRPr>
                    </a:p>
                  </a:txBody>
                  <a:tcPr marL="22134" marR="22134" marT="0" marB="0" anchor="ctr"/>
                </a:tc>
              </a:tr>
              <a:tr h="414115">
                <a:tc>
                  <a:txBody>
                    <a:bodyPr/>
                    <a:lstStyle/>
                    <a:p>
                      <a:pPr algn="ctr">
                        <a:lnSpc>
                          <a:spcPct val="115000"/>
                        </a:lnSpc>
                        <a:spcAft>
                          <a:spcPts val="0"/>
                        </a:spcAft>
                      </a:pPr>
                      <a:r>
                        <a:rPr lang="es-EC" sz="1400">
                          <a:effectLst/>
                        </a:rPr>
                        <a:t>5</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dirty="0">
                          <a:effectLst/>
                        </a:rPr>
                        <a:t>Comprobar que una vez que llegan los repuestos se revisa que cumpla con los estándares de aceptación de la empresa.</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err="1">
                          <a:effectLst/>
                          <a:hlinkClick r:id="rId6" action="ppaction://hlinksldjump"/>
                        </a:rPr>
                        <a:t>PTR</a:t>
                      </a:r>
                      <a:r>
                        <a:rPr lang="es-EC" sz="1200" dirty="0">
                          <a:effectLst/>
                          <a:hlinkClick r:id="rId6" action="ppaction://hlinksldjump"/>
                        </a:rPr>
                        <a:t>. 11</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a:effectLst/>
                        </a:rPr>
                        <a:t>IV</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a:effectLst/>
                        </a:rPr>
                        <a:t> </a:t>
                      </a:r>
                      <a:endParaRPr lang="es-EC" sz="1600">
                        <a:effectLst/>
                        <a:latin typeface="Times New Roman"/>
                        <a:ea typeface="Times New Roman"/>
                        <a:cs typeface="Times New Roman"/>
                      </a:endParaRPr>
                    </a:p>
                  </a:txBody>
                  <a:tcPr marL="22134" marR="22134" marT="0" marB="0" anchor="ctr"/>
                </a:tc>
              </a:tr>
              <a:tr h="273574">
                <a:tc>
                  <a:txBody>
                    <a:bodyPr/>
                    <a:lstStyle/>
                    <a:p>
                      <a:pPr algn="ctr">
                        <a:lnSpc>
                          <a:spcPct val="115000"/>
                        </a:lnSpc>
                        <a:spcAft>
                          <a:spcPts val="0"/>
                        </a:spcAft>
                      </a:pPr>
                      <a:r>
                        <a:rPr lang="es-EC" sz="1400">
                          <a:effectLst/>
                        </a:rPr>
                        <a:t>6</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dirty="0">
                          <a:effectLst/>
                        </a:rPr>
                        <a:t>Verificar que se realicen constataciones físicas de forma periódica.</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err="1">
                          <a:effectLst/>
                          <a:hlinkClick r:id="rId7" action="ppaction://hlinksldjump"/>
                        </a:rPr>
                        <a:t>PTR</a:t>
                      </a:r>
                      <a:r>
                        <a:rPr lang="es-EC" sz="1200" dirty="0">
                          <a:effectLst/>
                          <a:hlinkClick r:id="rId7" action="ppaction://hlinksldjump"/>
                        </a:rPr>
                        <a:t>. 12</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a:effectLst/>
                        </a:rPr>
                        <a:t>JE</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a:effectLst/>
                        </a:rPr>
                        <a:t> </a:t>
                      </a:r>
                      <a:endParaRPr lang="es-EC" sz="1600">
                        <a:effectLst/>
                        <a:latin typeface="Times New Roman"/>
                        <a:ea typeface="Times New Roman"/>
                        <a:cs typeface="Times New Roman"/>
                      </a:endParaRPr>
                    </a:p>
                  </a:txBody>
                  <a:tcPr marL="22134" marR="22134" marT="0" marB="0" anchor="ctr"/>
                </a:tc>
              </a:tr>
              <a:tr h="414115">
                <a:tc>
                  <a:txBody>
                    <a:bodyPr/>
                    <a:lstStyle/>
                    <a:p>
                      <a:pPr algn="ctr">
                        <a:lnSpc>
                          <a:spcPct val="115000"/>
                        </a:lnSpc>
                        <a:spcAft>
                          <a:spcPts val="0"/>
                        </a:spcAft>
                      </a:pPr>
                      <a:r>
                        <a:rPr lang="es-EC" sz="1400">
                          <a:effectLst/>
                        </a:rPr>
                        <a:t>7</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a:effectLst/>
                        </a:rPr>
                        <a:t>Verificar que el inventario de repuestos se encuentre organizado por producto y por grupos.</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err="1">
                          <a:effectLst/>
                          <a:hlinkClick r:id="rId8" action="ppaction://hlinksldjump"/>
                        </a:rPr>
                        <a:t>PTR</a:t>
                      </a:r>
                      <a:r>
                        <a:rPr lang="es-EC" sz="1200" dirty="0">
                          <a:effectLst/>
                          <a:hlinkClick r:id="rId8" action="ppaction://hlinksldjump"/>
                        </a:rPr>
                        <a:t>. 13</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a:effectLst/>
                        </a:rPr>
                        <a:t>JE, IV</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a:effectLst/>
                        </a:rPr>
                        <a:t> </a:t>
                      </a:r>
                      <a:endParaRPr lang="es-EC" sz="1600">
                        <a:effectLst/>
                        <a:latin typeface="Times New Roman"/>
                        <a:ea typeface="Times New Roman"/>
                        <a:cs typeface="Times New Roman"/>
                      </a:endParaRPr>
                    </a:p>
                  </a:txBody>
                  <a:tcPr marL="22134" marR="22134" marT="0" marB="0" anchor="ctr"/>
                </a:tc>
              </a:tr>
              <a:tr h="414115">
                <a:tc>
                  <a:txBody>
                    <a:bodyPr/>
                    <a:lstStyle/>
                    <a:p>
                      <a:pPr algn="ctr">
                        <a:lnSpc>
                          <a:spcPct val="115000"/>
                        </a:lnSpc>
                        <a:spcAft>
                          <a:spcPts val="0"/>
                        </a:spcAft>
                      </a:pPr>
                      <a:r>
                        <a:rPr lang="es-EC" sz="1400">
                          <a:effectLst/>
                        </a:rPr>
                        <a:t>8</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dirty="0">
                          <a:effectLst/>
                        </a:rPr>
                        <a:t>Comprobar que la empresa cuente con controles de acceso hacia la bodega de repuestos</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err="1">
                          <a:effectLst/>
                          <a:hlinkClick r:id="rId9" action="ppaction://hlinksldjump"/>
                        </a:rPr>
                        <a:t>PTR</a:t>
                      </a:r>
                      <a:r>
                        <a:rPr lang="es-EC" sz="1200" dirty="0">
                          <a:effectLst/>
                          <a:hlinkClick r:id="rId9" action="ppaction://hlinksldjump"/>
                        </a:rPr>
                        <a:t>. 14</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err="1">
                          <a:effectLst/>
                        </a:rPr>
                        <a:t>SP</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dirty="0">
                          <a:effectLst/>
                        </a:rPr>
                        <a:t> </a:t>
                      </a:r>
                      <a:endParaRPr lang="es-EC" sz="1600" dirty="0">
                        <a:effectLst/>
                        <a:latin typeface="Times New Roman"/>
                        <a:ea typeface="Times New Roman"/>
                        <a:cs typeface="Times New Roman"/>
                      </a:endParaRPr>
                    </a:p>
                  </a:txBody>
                  <a:tcPr marL="22134" marR="22134" marT="0" marB="0" anchor="ctr"/>
                </a:tc>
              </a:tr>
              <a:tr h="326888">
                <a:tc>
                  <a:txBody>
                    <a:bodyPr/>
                    <a:lstStyle/>
                    <a:p>
                      <a:pPr algn="ctr">
                        <a:lnSpc>
                          <a:spcPct val="115000"/>
                        </a:lnSpc>
                        <a:spcAft>
                          <a:spcPts val="0"/>
                        </a:spcAft>
                      </a:pPr>
                      <a:r>
                        <a:rPr lang="es-EC" sz="1400">
                          <a:effectLst/>
                        </a:rPr>
                        <a:t>9</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a:effectLst/>
                        </a:rPr>
                        <a:t>Verificar si se lleva un registro de los repuestos que se utilizan. </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err="1">
                          <a:effectLst/>
                          <a:hlinkClick r:id="rId10" action="ppaction://hlinksldjump"/>
                        </a:rPr>
                        <a:t>PTR</a:t>
                      </a:r>
                      <a:r>
                        <a:rPr lang="es-EC" sz="1200" dirty="0">
                          <a:effectLst/>
                          <a:hlinkClick r:id="rId10" action="ppaction://hlinksldjump"/>
                        </a:rPr>
                        <a:t>. 15</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a:effectLst/>
                        </a:rPr>
                        <a:t>IV</a:t>
                      </a:r>
                      <a:endParaRPr lang="es-EC" sz="1600" dirty="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400" dirty="0">
                          <a:effectLst/>
                        </a:rPr>
                        <a:t> </a:t>
                      </a:r>
                      <a:endParaRPr lang="es-EC" sz="1600" dirty="0">
                        <a:effectLst/>
                        <a:latin typeface="Times New Roman"/>
                        <a:ea typeface="Times New Roman"/>
                        <a:cs typeface="Times New Roman"/>
                      </a:endParaRPr>
                    </a:p>
                  </a:txBody>
                  <a:tcPr marL="22134" marR="22134" marT="0" marB="0" anchor="ctr"/>
                </a:tc>
              </a:tr>
              <a:tr h="215980">
                <a:tc>
                  <a:txBody>
                    <a:bodyPr/>
                    <a:lstStyle/>
                    <a:p>
                      <a:pPr algn="ctr">
                        <a:lnSpc>
                          <a:spcPct val="115000"/>
                        </a:lnSpc>
                        <a:spcAft>
                          <a:spcPts val="0"/>
                        </a:spcAft>
                      </a:pPr>
                      <a:r>
                        <a:rPr lang="es-EC" sz="1200">
                          <a:effectLst/>
                        </a:rPr>
                        <a:t> </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dirty="0">
                          <a:effectLst/>
                        </a:rPr>
                        <a:t>ELABORADO POR: </a:t>
                      </a:r>
                      <a:r>
                        <a:rPr lang="es-EC" sz="1200" dirty="0" smtClean="0">
                          <a:effectLst/>
                        </a:rPr>
                        <a:t>JE</a:t>
                      </a:r>
                      <a:endParaRPr lang="es-EC" sz="1600" dirty="0">
                        <a:effectLst/>
                        <a:latin typeface="Times New Roman"/>
                        <a:ea typeface="Times New Roman"/>
                        <a:cs typeface="Times New Roman"/>
                      </a:endParaRPr>
                    </a:p>
                  </a:txBody>
                  <a:tcPr marL="22134" marR="22134" marT="0" marB="0" anchor="ctr"/>
                </a:tc>
                <a:tc gridSpan="3">
                  <a:txBody>
                    <a:bodyPr/>
                    <a:lstStyle/>
                    <a:p>
                      <a:pPr marL="0" algn="l" defTabSz="914400" rtl="0" eaLnBrk="1" latinLnBrk="0" hangingPunct="1">
                        <a:lnSpc>
                          <a:spcPct val="115000"/>
                        </a:lnSpc>
                        <a:spcAft>
                          <a:spcPts val="0"/>
                        </a:spcAft>
                      </a:pPr>
                      <a:r>
                        <a:rPr lang="es-EC" sz="1200" dirty="0">
                          <a:effectLst/>
                        </a:rPr>
                        <a:t>REVISADO POR: </a:t>
                      </a:r>
                      <a:r>
                        <a:rPr lang="es-EC" sz="1200" dirty="0" smtClean="0">
                          <a:effectLst/>
                        </a:rPr>
                        <a:t>S B</a:t>
                      </a:r>
                      <a:endParaRPr lang="es-EC" sz="1600" dirty="0">
                        <a:effectLst/>
                        <a:latin typeface="Times New Roman"/>
                        <a:ea typeface="Times New Roman"/>
                        <a:cs typeface="Times New Roman"/>
                      </a:endParaRPr>
                    </a:p>
                  </a:txBody>
                  <a:tcPr marL="22134" marR="22134" marT="0" marB="0" anchor="ctr"/>
                </a:tc>
                <a:tc hMerge="1">
                  <a:txBody>
                    <a:bodyPr/>
                    <a:lstStyle/>
                    <a:p>
                      <a:endParaRPr lang="es-EC"/>
                    </a:p>
                  </a:txBody>
                  <a:tcPr/>
                </a:tc>
                <a:tc hMerge="1">
                  <a:txBody>
                    <a:bodyPr/>
                    <a:lstStyle/>
                    <a:p>
                      <a:endParaRPr lang="es-EC"/>
                    </a:p>
                  </a:txBody>
                  <a:tcPr/>
                </a:tc>
              </a:tr>
              <a:tr h="219092">
                <a:tc>
                  <a:txBody>
                    <a:bodyPr/>
                    <a:lstStyle/>
                    <a:p>
                      <a:pPr algn="ctr">
                        <a:lnSpc>
                          <a:spcPct val="115000"/>
                        </a:lnSpc>
                        <a:spcAft>
                          <a:spcPts val="0"/>
                        </a:spcAft>
                      </a:pPr>
                      <a:r>
                        <a:rPr lang="es-EC" sz="1200">
                          <a:effectLst/>
                        </a:rPr>
                        <a:t> </a:t>
                      </a:r>
                      <a:endParaRPr lang="es-EC" sz="1600">
                        <a:effectLst/>
                        <a:latin typeface="Times New Roman"/>
                        <a:ea typeface="Times New Roman"/>
                        <a:cs typeface="Times New Roman"/>
                      </a:endParaRPr>
                    </a:p>
                  </a:txBody>
                  <a:tcPr marL="22134" marR="22134" marT="0" marB="0" anchor="ctr"/>
                </a:tc>
                <a:tc>
                  <a:txBody>
                    <a:bodyPr/>
                    <a:lstStyle/>
                    <a:p>
                      <a:pPr marL="0" algn="l" defTabSz="914400" rtl="0" eaLnBrk="1" latinLnBrk="0" hangingPunct="1">
                        <a:lnSpc>
                          <a:spcPct val="115000"/>
                        </a:lnSpc>
                        <a:spcAft>
                          <a:spcPts val="0"/>
                        </a:spcAft>
                      </a:pPr>
                      <a:r>
                        <a:rPr lang="es-EC" sz="1200">
                          <a:effectLst/>
                        </a:rPr>
                        <a:t>FECHA: 1 Enero 2011</a:t>
                      </a:r>
                      <a:endParaRPr lang="es-EC" sz="1600">
                        <a:effectLst/>
                        <a:latin typeface="Times New Roman"/>
                        <a:ea typeface="Times New Roman"/>
                        <a:cs typeface="Times New Roman"/>
                      </a:endParaRPr>
                    </a:p>
                  </a:txBody>
                  <a:tcPr marL="22134" marR="22134" marT="0" marB="0" anchor="ctr"/>
                </a:tc>
                <a:tc gridSpan="3">
                  <a:txBody>
                    <a:bodyPr/>
                    <a:lstStyle/>
                    <a:p>
                      <a:pPr marL="0" algn="l" defTabSz="914400" rtl="0" eaLnBrk="1" latinLnBrk="0" hangingPunct="1">
                        <a:lnSpc>
                          <a:spcPct val="115000"/>
                        </a:lnSpc>
                        <a:spcAft>
                          <a:spcPts val="0"/>
                        </a:spcAft>
                      </a:pPr>
                      <a:r>
                        <a:rPr lang="es-EC" sz="1200" dirty="0">
                          <a:effectLst/>
                        </a:rPr>
                        <a:t>FECHA: 1 Enero 2011</a:t>
                      </a:r>
                      <a:endParaRPr lang="es-EC" sz="1600" dirty="0">
                        <a:effectLst/>
                        <a:latin typeface="Times New Roman"/>
                        <a:ea typeface="Times New Roman"/>
                        <a:cs typeface="Times New Roman"/>
                      </a:endParaRPr>
                    </a:p>
                  </a:txBody>
                  <a:tcPr marL="22134" marR="22134" marT="0" marB="0" anchor="ctr"/>
                </a:tc>
                <a:tc hMerge="1">
                  <a:txBody>
                    <a:bodyPr/>
                    <a:lstStyle/>
                    <a:p>
                      <a:endParaRPr lang="es-EC"/>
                    </a:p>
                  </a:txBody>
                  <a:tcPr/>
                </a:tc>
                <a:tc hMerge="1">
                  <a:txBody>
                    <a:bodyPr/>
                    <a:lstStyle/>
                    <a:p>
                      <a:endParaRPr lang="es-EC"/>
                    </a:p>
                  </a:txBody>
                  <a:tcPr/>
                </a:tc>
              </a:tr>
            </a:tbl>
          </a:graphicData>
        </a:graphic>
      </p:graphicFrame>
      <p:sp>
        <p:nvSpPr>
          <p:cNvPr id="6" name="73 Rectángulo">
            <a:hlinkClick r:id="rId11" action="ppaction://hlinksldjump"/>
          </p:cNvPr>
          <p:cNvSpPr/>
          <p:nvPr/>
        </p:nvSpPr>
        <p:spPr>
          <a:xfrm>
            <a:off x="7956376" y="908720"/>
            <a:ext cx="722313" cy="6270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PAR</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2/2</a:t>
            </a:r>
            <a:endParaRPr lang="es-EC" sz="1200">
              <a:effectLst/>
              <a:latin typeface="Times New Roman"/>
              <a:ea typeface="Times New Roman"/>
            </a:endParaRPr>
          </a:p>
        </p:txBody>
      </p:sp>
    </p:spTree>
    <p:extLst>
      <p:ext uri="{BB962C8B-B14F-4D97-AF65-F5344CB8AC3E}">
        <p14:creationId xmlns:p14="http://schemas.microsoft.com/office/powerpoint/2010/main" val="1971540686"/>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91469282"/>
              </p:ext>
            </p:extLst>
          </p:nvPr>
        </p:nvGraphicFramePr>
        <p:xfrm>
          <a:off x="251519" y="404664"/>
          <a:ext cx="5472609" cy="5747050"/>
        </p:xfrm>
        <a:graphic>
          <a:graphicData uri="http://schemas.openxmlformats.org/drawingml/2006/table">
            <a:tbl>
              <a:tblPr firstRow="1" firstCol="1" bandRow="1">
                <a:tableStyleId>{E8B1032C-EA38-4F05-BA0D-38AFFFC7BED3}</a:tableStyleId>
              </a:tblPr>
              <a:tblGrid>
                <a:gridCol w="1152129"/>
                <a:gridCol w="3024336"/>
                <a:gridCol w="1296144"/>
              </a:tblGrid>
              <a:tr h="1627758">
                <a:tc gridSpan="3">
                  <a:txBody>
                    <a:bodyPr/>
                    <a:lstStyle/>
                    <a:p>
                      <a:pPr algn="ctr">
                        <a:lnSpc>
                          <a:spcPct val="115000"/>
                        </a:lnSpc>
                      </a:pPr>
                      <a:r>
                        <a:rPr lang="es-EC" sz="1100" dirty="0" smtClean="0">
                          <a:effectLst/>
                        </a:rPr>
                        <a:t>FERRERO </a:t>
                      </a:r>
                      <a:r>
                        <a:rPr lang="es-EC" sz="1100" dirty="0">
                          <a:effectLst/>
                        </a:rPr>
                        <a:t>DEL ECUADOR S.A. </a:t>
                      </a:r>
                    </a:p>
                    <a:p>
                      <a:pPr algn="ctr">
                        <a:lnSpc>
                          <a:spcPct val="115000"/>
                        </a:lnSpc>
                        <a:spcAft>
                          <a:spcPts val="0"/>
                        </a:spcAft>
                      </a:pPr>
                      <a:r>
                        <a:rPr lang="es-EC" sz="1200" dirty="0">
                          <a:effectLst/>
                        </a:rPr>
                        <a:t>PAPELES DE TRABAJO</a:t>
                      </a:r>
                    </a:p>
                    <a:p>
                      <a:pPr algn="ctr">
                        <a:lnSpc>
                          <a:spcPct val="115000"/>
                        </a:lnSpc>
                        <a:spcAft>
                          <a:spcPts val="0"/>
                        </a:spcAft>
                      </a:pPr>
                      <a:r>
                        <a:rPr lang="es-EC" sz="1200" dirty="0">
                          <a:effectLst/>
                        </a:rPr>
                        <a:t>PROCESO DE ADQUISICIÓN DE REPUESTOS PARA MAQUINARIA</a:t>
                      </a:r>
                    </a:p>
                    <a:p>
                      <a:pPr algn="ctr">
                        <a:lnSpc>
                          <a:spcPct val="115000"/>
                        </a:lnSpc>
                        <a:spcAft>
                          <a:spcPts val="0"/>
                        </a:spcAft>
                      </a:pPr>
                      <a:r>
                        <a:rPr lang="es-EC" sz="1200" dirty="0">
                          <a:effectLst/>
                        </a:rPr>
                        <a:t>PERIODO SEPTIEMBRE 2009 - AGOSTO 2010</a:t>
                      </a:r>
                      <a:endParaRPr lang="es-EC" sz="1200" dirty="0">
                        <a:effectLst/>
                        <a:latin typeface="Times New Roman"/>
                        <a:ea typeface="Times New Roman"/>
                        <a:cs typeface="Times New Roman"/>
                      </a:endParaRPr>
                    </a:p>
                  </a:txBody>
                  <a:tcPr marL="31749" marR="31749" marT="0" marB="0" anchor="ctr"/>
                </a:tc>
                <a:tc hMerge="1">
                  <a:txBody>
                    <a:bodyPr/>
                    <a:lstStyle/>
                    <a:p>
                      <a:endParaRPr lang="es-EC"/>
                    </a:p>
                  </a:txBody>
                  <a:tcPr/>
                </a:tc>
                <a:tc hMerge="1">
                  <a:txBody>
                    <a:bodyPr/>
                    <a:lstStyle/>
                    <a:p>
                      <a:endParaRPr lang="es-EC"/>
                    </a:p>
                  </a:txBody>
                  <a:tcPr/>
                </a:tc>
              </a:tr>
              <a:tr h="423831">
                <a:tc>
                  <a:txBody>
                    <a:bodyPr/>
                    <a:lstStyle/>
                    <a:p>
                      <a:pPr>
                        <a:lnSpc>
                          <a:spcPct val="115000"/>
                        </a:lnSpc>
                        <a:spcAft>
                          <a:spcPts val="0"/>
                        </a:spcAft>
                      </a:pPr>
                      <a:r>
                        <a:rPr lang="es-EC" sz="1200">
                          <a:effectLst/>
                        </a:rPr>
                        <a:t>Proceso</a:t>
                      </a:r>
                      <a:endParaRPr lang="es-EC" sz="1200">
                        <a:effectLst/>
                        <a:latin typeface="Times New Roman"/>
                        <a:ea typeface="Times New Roman"/>
                        <a:cs typeface="Times New Roman"/>
                      </a:endParaRPr>
                    </a:p>
                  </a:txBody>
                  <a:tcPr marL="31749" marR="31749" marT="0" marB="0" anchor="ctr"/>
                </a:tc>
                <a:tc>
                  <a:txBody>
                    <a:bodyPr/>
                    <a:lstStyle/>
                    <a:p>
                      <a:pPr algn="just">
                        <a:lnSpc>
                          <a:spcPct val="115000"/>
                        </a:lnSpc>
                        <a:spcAft>
                          <a:spcPts val="0"/>
                        </a:spcAft>
                      </a:pPr>
                      <a:r>
                        <a:rPr lang="es-EC" sz="1400">
                          <a:effectLst/>
                        </a:rPr>
                        <a:t>Adquisición de repuestos para maquinaria</a:t>
                      </a:r>
                      <a:endParaRPr lang="es-EC" sz="1400">
                        <a:effectLst/>
                        <a:latin typeface="Times New Roman"/>
                        <a:ea typeface="Times New Roman"/>
                        <a:cs typeface="Times New Roman"/>
                      </a:endParaRPr>
                    </a:p>
                  </a:txBody>
                  <a:tcPr marL="31749" marR="31749" marT="0" marB="0" anchor="ctr"/>
                </a:tc>
                <a:tc>
                  <a:txBody>
                    <a:bodyPr/>
                    <a:lstStyle/>
                    <a:p>
                      <a:pPr algn="ctr">
                        <a:lnSpc>
                          <a:spcPct val="115000"/>
                        </a:lnSpc>
                        <a:spcAft>
                          <a:spcPts val="0"/>
                        </a:spcAft>
                      </a:pPr>
                      <a:r>
                        <a:rPr lang="es-EC" sz="1200">
                          <a:effectLst/>
                        </a:rPr>
                        <a:t>Hallazgos</a:t>
                      </a:r>
                      <a:endParaRPr lang="es-EC" sz="1200">
                        <a:effectLst/>
                        <a:latin typeface="Times New Roman"/>
                        <a:ea typeface="Times New Roman"/>
                        <a:cs typeface="Times New Roman"/>
                      </a:endParaRPr>
                    </a:p>
                  </a:txBody>
                  <a:tcPr marL="31749" marR="31749" marT="0" marB="0" anchor="ctr"/>
                </a:tc>
              </a:tr>
              <a:tr h="700467">
                <a:tc>
                  <a:txBody>
                    <a:bodyPr/>
                    <a:lstStyle/>
                    <a:p>
                      <a:pPr>
                        <a:lnSpc>
                          <a:spcPct val="115000"/>
                        </a:lnSpc>
                        <a:spcAft>
                          <a:spcPts val="0"/>
                        </a:spcAft>
                      </a:pPr>
                      <a:r>
                        <a:rPr lang="es-EC" sz="1200">
                          <a:effectLst/>
                        </a:rPr>
                        <a:t>Procedimiento Nº 1</a:t>
                      </a:r>
                      <a:endParaRPr lang="es-EC" sz="1200">
                        <a:effectLst/>
                        <a:latin typeface="Times New Roman"/>
                        <a:ea typeface="Times New Roman"/>
                        <a:cs typeface="Times New Roman"/>
                      </a:endParaRPr>
                    </a:p>
                  </a:txBody>
                  <a:tcPr marL="31749" marR="31749" marT="0" marB="0" anchor="ctr"/>
                </a:tc>
                <a:tc>
                  <a:txBody>
                    <a:bodyPr/>
                    <a:lstStyle/>
                    <a:p>
                      <a:pPr algn="just">
                        <a:lnSpc>
                          <a:spcPct val="115000"/>
                        </a:lnSpc>
                        <a:spcAft>
                          <a:spcPts val="0"/>
                        </a:spcAft>
                      </a:pPr>
                      <a:r>
                        <a:rPr lang="es-EC" sz="1400">
                          <a:effectLst/>
                        </a:rPr>
                        <a:t>Verificar si se realiza selección de proveedores.</a:t>
                      </a:r>
                      <a:endParaRPr lang="es-EC" sz="1400">
                        <a:effectLst/>
                        <a:latin typeface="Times New Roman"/>
                        <a:ea typeface="Times New Roman"/>
                        <a:cs typeface="Times New Roman"/>
                      </a:endParaRPr>
                    </a:p>
                  </a:txBody>
                  <a:tcPr marL="31749" marR="31749" marT="0" marB="0" anchor="ctr"/>
                </a:tc>
                <a:tc>
                  <a:txBody>
                    <a:bodyPr/>
                    <a:lstStyle/>
                    <a:p>
                      <a:pPr algn="ctr">
                        <a:lnSpc>
                          <a:spcPct val="115000"/>
                        </a:lnSpc>
                        <a:spcAft>
                          <a:spcPts val="0"/>
                        </a:spcAft>
                      </a:pPr>
                      <a:r>
                        <a:rPr lang="es-EC" sz="1200">
                          <a:effectLst/>
                        </a:rPr>
                        <a:t> </a:t>
                      </a:r>
                      <a:endParaRPr lang="es-EC" sz="1200">
                        <a:effectLst/>
                        <a:latin typeface="Times New Roman"/>
                        <a:ea typeface="Times New Roman"/>
                        <a:cs typeface="Times New Roman"/>
                      </a:endParaRPr>
                    </a:p>
                  </a:txBody>
                  <a:tcPr marL="31749" marR="31749" marT="0" marB="0" anchor="ctr"/>
                </a:tc>
              </a:tr>
              <a:tr h="2144747">
                <a:tc>
                  <a:txBody>
                    <a:bodyPr/>
                    <a:lstStyle/>
                    <a:p>
                      <a:pPr>
                        <a:lnSpc>
                          <a:spcPct val="115000"/>
                        </a:lnSpc>
                        <a:spcAft>
                          <a:spcPts val="0"/>
                        </a:spcAft>
                      </a:pPr>
                      <a:r>
                        <a:rPr lang="es-EC" sz="1200">
                          <a:effectLst/>
                        </a:rPr>
                        <a:t>Aplicación:</a:t>
                      </a:r>
                      <a:endParaRPr lang="es-EC" sz="1200">
                        <a:effectLst/>
                        <a:latin typeface="Times New Roman"/>
                        <a:ea typeface="Times New Roman"/>
                        <a:cs typeface="Times New Roman"/>
                      </a:endParaRPr>
                    </a:p>
                  </a:txBody>
                  <a:tcPr marL="31749" marR="31749" marT="0" marB="0" anchor="ctr"/>
                </a:tc>
                <a:tc>
                  <a:txBody>
                    <a:bodyPr/>
                    <a:lstStyle/>
                    <a:p>
                      <a:pPr algn="just">
                        <a:lnSpc>
                          <a:spcPct val="115000"/>
                        </a:lnSpc>
                        <a:spcAft>
                          <a:spcPts val="0"/>
                        </a:spcAft>
                      </a:pPr>
                      <a:r>
                        <a:rPr lang="es-EC" sz="1400" dirty="0">
                          <a:effectLst/>
                        </a:rPr>
                        <a:t>Se acudió al departamento de mantenimiento donde se constató que no existe un manual para la selección de proveedores por lo que el departamento no solicita ningún requisito a las personas naturales o jurídicas a excepción que se emitan las facturas, para constar en la base de datos de la empresa.</a:t>
                      </a:r>
                      <a:endParaRPr lang="es-EC" sz="1400" dirty="0">
                        <a:effectLst/>
                        <a:latin typeface="Times New Roman"/>
                        <a:ea typeface="Times New Roman"/>
                        <a:cs typeface="Times New Roman"/>
                      </a:endParaRPr>
                    </a:p>
                  </a:txBody>
                  <a:tcPr marL="31749" marR="31749" marT="0" marB="0" anchor="ctr"/>
                </a:tc>
                <a:tc>
                  <a:txBody>
                    <a:bodyPr/>
                    <a:lstStyle/>
                    <a:p>
                      <a:pPr algn="ctr">
                        <a:lnSpc>
                          <a:spcPct val="115000"/>
                        </a:lnSpc>
                        <a:spcAft>
                          <a:spcPts val="0"/>
                        </a:spcAft>
                      </a:pPr>
                      <a:r>
                        <a:rPr lang="es-EC" sz="1200" dirty="0" err="1">
                          <a:effectLst/>
                          <a:hlinkClick r:id="rId2" action="ppaction://hlinksldjump"/>
                        </a:rPr>
                        <a:t>HHR</a:t>
                      </a:r>
                      <a:r>
                        <a:rPr lang="es-EC" sz="1200" dirty="0">
                          <a:effectLst/>
                          <a:hlinkClick r:id="rId2" action="ppaction://hlinksldjump"/>
                        </a:rPr>
                        <a:t>. 1</a:t>
                      </a:r>
                      <a:endParaRPr lang="es-EC" sz="1200" dirty="0">
                        <a:effectLst/>
                        <a:latin typeface="Times New Roman"/>
                        <a:ea typeface="Times New Roman"/>
                        <a:cs typeface="Times New Roman"/>
                      </a:endParaRPr>
                    </a:p>
                  </a:txBody>
                  <a:tcPr marL="31749" marR="31749" marT="0" marB="0" anchor="ctr"/>
                </a:tc>
              </a:tr>
              <a:tr h="719821">
                <a:tc>
                  <a:txBody>
                    <a:bodyPr/>
                    <a:lstStyle/>
                    <a:p>
                      <a:pPr>
                        <a:lnSpc>
                          <a:spcPct val="115000"/>
                        </a:lnSpc>
                        <a:spcAft>
                          <a:spcPts val="0"/>
                        </a:spcAft>
                      </a:pPr>
                      <a:r>
                        <a:rPr lang="es-EC" sz="1200">
                          <a:effectLst/>
                        </a:rPr>
                        <a:t>Elaborado por:</a:t>
                      </a:r>
                      <a:endParaRPr lang="es-EC" sz="1200">
                        <a:effectLst/>
                        <a:latin typeface="Times New Roman"/>
                        <a:ea typeface="Times New Roman"/>
                        <a:cs typeface="Times New Roman"/>
                      </a:endParaRPr>
                    </a:p>
                  </a:txBody>
                  <a:tcPr marL="31749" marR="31749" marT="0" marB="0" anchor="ctr"/>
                </a:tc>
                <a:tc>
                  <a:txBody>
                    <a:bodyPr/>
                    <a:lstStyle/>
                    <a:p>
                      <a:pPr>
                        <a:lnSpc>
                          <a:spcPct val="115000"/>
                        </a:lnSpc>
                        <a:spcAft>
                          <a:spcPts val="0"/>
                        </a:spcAft>
                      </a:pPr>
                      <a:r>
                        <a:rPr lang="es-EC" sz="1200">
                          <a:effectLst/>
                        </a:rPr>
                        <a:t>Jéssica Eras</a:t>
                      </a:r>
                      <a:endParaRPr lang="es-EC" sz="1200">
                        <a:effectLst/>
                        <a:latin typeface="Times New Roman"/>
                        <a:ea typeface="Times New Roman"/>
                        <a:cs typeface="Times New Roman"/>
                      </a:endParaRPr>
                    </a:p>
                  </a:txBody>
                  <a:tcPr marL="31749" marR="31749" marT="0" marB="0" anchor="ctr"/>
                </a:tc>
                <a:tc>
                  <a:txBody>
                    <a:bodyPr/>
                    <a:lstStyle/>
                    <a:p>
                      <a:pPr>
                        <a:lnSpc>
                          <a:spcPct val="115000"/>
                        </a:lnSpc>
                        <a:spcAft>
                          <a:spcPts val="0"/>
                        </a:spcAft>
                      </a:pPr>
                      <a:r>
                        <a:rPr lang="es-EC" sz="1200" dirty="0">
                          <a:effectLst/>
                        </a:rPr>
                        <a:t>Fecha: 4 Enero 2011</a:t>
                      </a:r>
                      <a:endParaRPr lang="es-EC" sz="1200" dirty="0">
                        <a:effectLst/>
                        <a:latin typeface="Times New Roman"/>
                        <a:ea typeface="Times New Roman"/>
                        <a:cs typeface="Times New Roman"/>
                      </a:endParaRPr>
                    </a:p>
                  </a:txBody>
                  <a:tcPr marL="31749" marR="31749" marT="0" marB="0" anchor="ctr"/>
                </a:tc>
              </a:tr>
            </a:tbl>
          </a:graphicData>
        </a:graphic>
      </p:graphicFrame>
      <p:sp>
        <p:nvSpPr>
          <p:cNvPr id="3" name="325 Rectángulo">
            <a:hlinkClick r:id="rId3" action="ppaction://hlinksldjump"/>
          </p:cNvPr>
          <p:cNvSpPr/>
          <p:nvPr/>
        </p:nvSpPr>
        <p:spPr>
          <a:xfrm>
            <a:off x="4860032" y="548680"/>
            <a:ext cx="733425"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PTR</a:t>
            </a:r>
            <a:r>
              <a:rPr lang="es-ES" sz="1200" b="1" dirty="0">
                <a:solidFill>
                  <a:srgbClr val="FF0000"/>
                </a:solidFill>
                <a:effectLst/>
                <a:latin typeface="Times New Roman"/>
                <a:ea typeface="Times New Roman"/>
              </a:rPr>
              <a:t>. 7 </a:t>
            </a:r>
            <a:r>
              <a:rPr lang="es-ES" sz="1200" dirty="0">
                <a:solidFill>
                  <a:srgbClr val="FF0000"/>
                </a:solidFill>
                <a:effectLst/>
                <a:latin typeface="Times New Roman"/>
                <a:ea typeface="Times New Roman"/>
              </a:rPr>
              <a:t>1/2</a:t>
            </a:r>
            <a:endParaRPr lang="es-EC" sz="1200" dirty="0">
              <a:effectLst/>
              <a:latin typeface="Times New Roman"/>
              <a:ea typeface="Times New Roman"/>
            </a:endParaRPr>
          </a:p>
        </p:txBody>
      </p:sp>
      <p:sp>
        <p:nvSpPr>
          <p:cNvPr id="4" name="3 Rectángulo redondeado">
            <a:hlinkClick r:id="rId4" action="ppaction://hlinksldjump"/>
          </p:cNvPr>
          <p:cNvSpPr/>
          <p:nvPr/>
        </p:nvSpPr>
        <p:spPr>
          <a:xfrm>
            <a:off x="5881489" y="588603"/>
            <a:ext cx="3227015" cy="26243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endParaRPr lang="es-EC" sz="1400" dirty="0" smtClean="0"/>
          </a:p>
          <a:p>
            <a:pPr algn="just"/>
            <a:r>
              <a:rPr lang="es-EC" sz="1400" dirty="0" smtClean="0"/>
              <a:t>Para realizar el proceso de adquisiciones de repuestos no existe un manual escrito donde indiquen los requisitos en el caso de ingreso de nuevos proveedores por lo que los principales proveedores del departamento son personas naturales o empresas que no tienen trayectoria en el mercado.</a:t>
            </a:r>
            <a:endParaRPr lang="es-EC" sz="1400" dirty="0"/>
          </a:p>
        </p:txBody>
      </p:sp>
      <p:sp>
        <p:nvSpPr>
          <p:cNvPr id="5" name="4 Rectángulo redondeado"/>
          <p:cNvSpPr/>
          <p:nvPr/>
        </p:nvSpPr>
        <p:spPr>
          <a:xfrm>
            <a:off x="5881488" y="3645024"/>
            <a:ext cx="3082999" cy="18722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RECOMENDACIÓN:</a:t>
            </a:r>
          </a:p>
          <a:p>
            <a:pPr algn="just"/>
            <a:endParaRPr lang="es-EC" sz="1400" dirty="0" smtClean="0"/>
          </a:p>
          <a:p>
            <a:pPr algn="just"/>
            <a:r>
              <a:rPr lang="es-EC" sz="1400" dirty="0"/>
              <a:t>A la Gerencia General: Disponer la realización de un manual donde se establezcan los requisitos para el ingreso de nuevos proveedores en la empresa.</a:t>
            </a:r>
          </a:p>
        </p:txBody>
      </p:sp>
    </p:spTree>
    <p:extLst>
      <p:ext uri="{BB962C8B-B14F-4D97-AF65-F5344CB8AC3E}">
        <p14:creationId xmlns:p14="http://schemas.microsoft.com/office/powerpoint/2010/main" val="2945580667"/>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834174165"/>
              </p:ext>
            </p:extLst>
          </p:nvPr>
        </p:nvGraphicFramePr>
        <p:xfrm>
          <a:off x="179512" y="538162"/>
          <a:ext cx="5544616" cy="5595899"/>
        </p:xfrm>
        <a:graphic>
          <a:graphicData uri="http://schemas.openxmlformats.org/drawingml/2006/table">
            <a:tbl>
              <a:tblPr firstRow="1" firstCol="1" bandRow="1">
                <a:tableStyleId>{E8B1032C-EA38-4F05-BA0D-38AFFFC7BED3}</a:tableStyleId>
              </a:tblPr>
              <a:tblGrid>
                <a:gridCol w="1242871"/>
                <a:gridCol w="3424465"/>
                <a:gridCol w="877280"/>
              </a:tblGrid>
              <a:tr h="1715956">
                <a:tc gridSpan="3">
                  <a:txBody>
                    <a:bodyPr/>
                    <a:lstStyle/>
                    <a:p>
                      <a:pPr algn="ctr">
                        <a:lnSpc>
                          <a:spcPct val="115000"/>
                        </a:lnSpc>
                      </a:pPr>
                      <a:r>
                        <a:rPr lang="es-EC" sz="1400" dirty="0" smtClean="0">
                          <a:effectLst/>
                        </a:rPr>
                        <a:t>FERRERO </a:t>
                      </a:r>
                      <a:r>
                        <a:rPr lang="es-EC" sz="1400" dirty="0">
                          <a:effectLst/>
                        </a:rPr>
                        <a:t>DEL ECUADOR S.A. </a:t>
                      </a:r>
                      <a:endParaRPr lang="es-EC" sz="14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REPUESTOS PARA MAQUINARIA</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27461" marR="27461" marT="0" marB="0" anchor="ctr"/>
                </a:tc>
                <a:tc hMerge="1">
                  <a:txBody>
                    <a:bodyPr/>
                    <a:lstStyle/>
                    <a:p>
                      <a:endParaRPr lang="es-EC"/>
                    </a:p>
                  </a:txBody>
                  <a:tcPr/>
                </a:tc>
                <a:tc hMerge="1">
                  <a:txBody>
                    <a:bodyPr/>
                    <a:lstStyle/>
                    <a:p>
                      <a:endParaRPr lang="es-EC"/>
                    </a:p>
                  </a:txBody>
                  <a:tcPr/>
                </a:tc>
              </a:tr>
              <a:tr h="382794">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27461" marR="27461" marT="0" marB="0" anchor="ctr"/>
                </a:tc>
                <a:tc>
                  <a:txBody>
                    <a:bodyPr/>
                    <a:lstStyle/>
                    <a:p>
                      <a:pPr algn="just">
                        <a:lnSpc>
                          <a:spcPct val="115000"/>
                        </a:lnSpc>
                        <a:spcAft>
                          <a:spcPts val="0"/>
                        </a:spcAft>
                      </a:pPr>
                      <a:r>
                        <a:rPr lang="es-EC" sz="1400">
                          <a:effectLst/>
                        </a:rPr>
                        <a:t>Adquisición de repuestos para maquinaria</a:t>
                      </a:r>
                      <a:endParaRPr lang="es-EC" sz="1400">
                        <a:effectLst/>
                        <a:latin typeface="Times New Roman"/>
                        <a:ea typeface="Times New Roman"/>
                        <a:cs typeface="Times New Roman"/>
                      </a:endParaRPr>
                    </a:p>
                  </a:txBody>
                  <a:tcPr marL="27461" marR="27461"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27461" marR="27461" marT="0" marB="0" anchor="ctr"/>
                </a:tc>
              </a:tr>
              <a:tr h="677086">
                <a:tc>
                  <a:txBody>
                    <a:bodyPr/>
                    <a:lstStyle/>
                    <a:p>
                      <a:pPr>
                        <a:lnSpc>
                          <a:spcPct val="115000"/>
                        </a:lnSpc>
                        <a:spcAft>
                          <a:spcPts val="0"/>
                        </a:spcAft>
                      </a:pPr>
                      <a:r>
                        <a:rPr lang="es-EC" sz="1400">
                          <a:effectLst/>
                        </a:rPr>
                        <a:t>Procedimiento Nº 2</a:t>
                      </a:r>
                      <a:endParaRPr lang="es-EC" sz="1400">
                        <a:effectLst/>
                        <a:latin typeface="Times New Roman"/>
                        <a:ea typeface="Times New Roman"/>
                        <a:cs typeface="Times New Roman"/>
                      </a:endParaRPr>
                    </a:p>
                  </a:txBody>
                  <a:tcPr marL="27461" marR="27461" marT="0" marB="0" anchor="ctr"/>
                </a:tc>
                <a:tc>
                  <a:txBody>
                    <a:bodyPr/>
                    <a:lstStyle/>
                    <a:p>
                      <a:pPr algn="just">
                        <a:lnSpc>
                          <a:spcPct val="115000"/>
                        </a:lnSpc>
                        <a:spcAft>
                          <a:spcPts val="0"/>
                        </a:spcAft>
                      </a:pPr>
                      <a:r>
                        <a:rPr lang="es-EC" sz="1400">
                          <a:effectLst/>
                        </a:rPr>
                        <a:t>Analizar si se realiza 3 cotizaciones para decidir el proveedor.</a:t>
                      </a:r>
                      <a:endParaRPr lang="es-EC" sz="1400">
                        <a:effectLst/>
                        <a:latin typeface="Times New Roman"/>
                        <a:ea typeface="Times New Roman"/>
                        <a:cs typeface="Times New Roman"/>
                      </a:endParaRPr>
                    </a:p>
                  </a:txBody>
                  <a:tcPr marL="27461" marR="27461" marT="0" marB="0" anchor="ctr"/>
                </a:tc>
                <a:tc>
                  <a:txBody>
                    <a:bodyPr/>
                    <a:lstStyle/>
                    <a:p>
                      <a:pPr algn="ctr">
                        <a:lnSpc>
                          <a:spcPct val="115000"/>
                        </a:lnSpc>
                        <a:spcAft>
                          <a:spcPts val="0"/>
                        </a:spcAft>
                      </a:pPr>
                      <a:r>
                        <a:rPr lang="es-EC" sz="1400" dirty="0">
                          <a:effectLst/>
                        </a:rPr>
                        <a:t> </a:t>
                      </a:r>
                      <a:endParaRPr lang="es-EC" sz="1400" dirty="0">
                        <a:effectLst/>
                        <a:latin typeface="Times New Roman"/>
                        <a:ea typeface="Times New Roman"/>
                        <a:cs typeface="Times New Roman"/>
                      </a:endParaRPr>
                    </a:p>
                  </a:txBody>
                  <a:tcPr marL="27461" marR="27461" marT="0" marB="0" anchor="ctr"/>
                </a:tc>
              </a:tr>
              <a:tr h="1593243">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27461" marR="27461" marT="0" marB="0" anchor="ctr"/>
                </a:tc>
                <a:tc>
                  <a:txBody>
                    <a:bodyPr/>
                    <a:lstStyle/>
                    <a:p>
                      <a:pPr algn="just">
                        <a:lnSpc>
                          <a:spcPct val="115000"/>
                        </a:lnSpc>
                        <a:spcAft>
                          <a:spcPts val="0"/>
                        </a:spcAft>
                      </a:pPr>
                      <a:r>
                        <a:rPr lang="es-EC" sz="1400">
                          <a:effectLst/>
                        </a:rPr>
                        <a:t>Para realizar las órdenes de compra, se solicitan cotizaciones para comparar precios, características, marcas, series de los diferentes productos o servicios; se procedió a verificar las órdenes de compra para comprobar si constan con 3 cotizaciones de respaldo. </a:t>
                      </a:r>
                      <a:endParaRPr lang="es-EC" sz="1400">
                        <a:effectLst/>
                        <a:latin typeface="Times New Roman"/>
                        <a:ea typeface="Times New Roman"/>
                        <a:cs typeface="Times New Roman"/>
                      </a:endParaRPr>
                    </a:p>
                  </a:txBody>
                  <a:tcPr marL="27461" marR="27461" marT="0" marB="0" anchor="ctr"/>
                </a:tc>
                <a:tc>
                  <a:txBody>
                    <a:bodyPr/>
                    <a:lstStyle/>
                    <a:p>
                      <a:pPr algn="ctr">
                        <a:lnSpc>
                          <a:spcPct val="115000"/>
                        </a:lnSpc>
                        <a:spcAft>
                          <a:spcPts val="0"/>
                        </a:spcAft>
                      </a:pPr>
                      <a:r>
                        <a:rPr lang="es-EC" sz="1400" dirty="0" err="1">
                          <a:effectLst/>
                          <a:hlinkClick r:id="rId2" action="ppaction://hlinksldjump"/>
                        </a:rPr>
                        <a:t>HHR</a:t>
                      </a:r>
                      <a:r>
                        <a:rPr lang="es-EC" sz="1400" dirty="0">
                          <a:effectLst/>
                          <a:hlinkClick r:id="rId2" action="ppaction://hlinksldjump"/>
                        </a:rPr>
                        <a:t>. 2</a:t>
                      </a:r>
                      <a:endParaRPr lang="es-EC" sz="1400" dirty="0">
                        <a:effectLst/>
                        <a:latin typeface="Times New Roman"/>
                        <a:ea typeface="Times New Roman"/>
                        <a:cs typeface="Times New Roman"/>
                      </a:endParaRPr>
                    </a:p>
                  </a:txBody>
                  <a:tcPr marL="27461" marR="27461" marT="0" marB="0" anchor="ctr"/>
                </a:tc>
              </a:tr>
              <a:tr h="542071">
                <a:tc>
                  <a:txBody>
                    <a:bodyPr/>
                    <a:lstStyle/>
                    <a:p>
                      <a:pPr>
                        <a:lnSpc>
                          <a:spcPct val="115000"/>
                        </a:lnSpc>
                        <a:spcAft>
                          <a:spcPts val="0"/>
                        </a:spcAft>
                      </a:pPr>
                      <a:r>
                        <a:rPr lang="es-EC" sz="1400">
                          <a:effectLst/>
                        </a:rPr>
                        <a:t>Calculo de indicador de gestión:</a:t>
                      </a:r>
                      <a:endParaRPr lang="es-EC" sz="1400">
                        <a:effectLst/>
                        <a:latin typeface="Times New Roman"/>
                        <a:ea typeface="Times New Roman"/>
                        <a:cs typeface="Times New Roman"/>
                      </a:endParaRPr>
                    </a:p>
                  </a:txBody>
                  <a:tcPr marL="27461" marR="27461" marT="0" marB="0" anchor="ctr"/>
                </a:tc>
                <a:tc gridSpan="2">
                  <a:txBody>
                    <a:bodyPr/>
                    <a:lstStyle/>
                    <a:p>
                      <a:pPr>
                        <a:lnSpc>
                          <a:spcPct val="115000"/>
                        </a:lnSpc>
                        <a:spcAft>
                          <a:spcPts val="0"/>
                        </a:spcAft>
                      </a:pPr>
                      <a:r>
                        <a:rPr lang="es-EC" sz="1400">
                          <a:effectLst/>
                        </a:rPr>
                        <a:t> </a:t>
                      </a:r>
                      <a:endParaRPr lang="es-EC" sz="1400">
                        <a:effectLst/>
                        <a:latin typeface="Times New Roman"/>
                        <a:ea typeface="Times New Roman"/>
                        <a:cs typeface="Times New Roman"/>
                      </a:endParaRPr>
                    </a:p>
                  </a:txBody>
                  <a:tcPr marL="27461" marR="27461" marT="0" marB="0" anchor="b"/>
                </a:tc>
                <a:tc hMerge="1">
                  <a:txBody>
                    <a:bodyPr/>
                    <a:lstStyle/>
                    <a:p>
                      <a:endParaRPr lang="es-EC"/>
                    </a:p>
                  </a:txBody>
                  <a:tcPr/>
                </a:tc>
              </a:tr>
              <a:tr h="373930">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27461" marR="27461" marT="0" marB="0" anchor="ctr"/>
                </a:tc>
                <a:tc>
                  <a:txBody>
                    <a:bodyPr/>
                    <a:lstStyle/>
                    <a:p>
                      <a:pPr>
                        <a:lnSpc>
                          <a:spcPct val="115000"/>
                        </a:lnSpc>
                        <a:spcAft>
                          <a:spcPts val="0"/>
                        </a:spcAft>
                      </a:pPr>
                      <a:r>
                        <a:rPr lang="es-EC" sz="1400">
                          <a:effectLst/>
                        </a:rPr>
                        <a:t>Jéssica Eras</a:t>
                      </a:r>
                      <a:endParaRPr lang="es-EC" sz="1400">
                        <a:effectLst/>
                        <a:latin typeface="Times New Roman"/>
                        <a:ea typeface="Times New Roman"/>
                        <a:cs typeface="Times New Roman"/>
                      </a:endParaRPr>
                    </a:p>
                  </a:txBody>
                  <a:tcPr marL="27461" marR="27461" marT="0" marB="0" anchor="ctr"/>
                </a:tc>
                <a:tc>
                  <a:txBody>
                    <a:bodyPr/>
                    <a:lstStyle/>
                    <a:p>
                      <a:pPr>
                        <a:lnSpc>
                          <a:spcPct val="115000"/>
                        </a:lnSpc>
                        <a:spcAft>
                          <a:spcPts val="0"/>
                        </a:spcAft>
                      </a:pPr>
                      <a:r>
                        <a:rPr lang="es-EC" sz="1400" dirty="0">
                          <a:effectLst/>
                        </a:rPr>
                        <a:t>Fecha: 6 Enero 2011</a:t>
                      </a:r>
                      <a:endParaRPr lang="es-EC" sz="1400" dirty="0">
                        <a:effectLst/>
                        <a:latin typeface="Times New Roman"/>
                        <a:ea typeface="Times New Roman"/>
                        <a:cs typeface="Times New Roman"/>
                      </a:endParaRPr>
                    </a:p>
                  </a:txBody>
                  <a:tcPr marL="27461" marR="27461" marT="0" marB="0" anchor="ctr"/>
                </a:tc>
              </a:tr>
            </a:tbl>
          </a:graphicData>
        </a:graphic>
      </p:graphicFrame>
      <p:sp>
        <p:nvSpPr>
          <p:cNvPr id="3" name="75 Rectángulo">
            <a:hlinkClick r:id="rId3" action="ppaction://hlinksldjump"/>
          </p:cNvPr>
          <p:cNvSpPr/>
          <p:nvPr/>
        </p:nvSpPr>
        <p:spPr>
          <a:xfrm>
            <a:off x="4932040" y="620688"/>
            <a:ext cx="722313"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8</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1/3</a:t>
            </a:r>
            <a:endParaRPr lang="es-EC" sz="1200">
              <a:effectLst/>
              <a:latin typeface="Times New Roman"/>
              <a:ea typeface="Times New Roman"/>
            </a:endParaRPr>
          </a:p>
        </p:txBody>
      </p:sp>
      <p:pic>
        <p:nvPicPr>
          <p:cNvPr id="20481" name="Imagen 30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5157192"/>
            <a:ext cx="3238500" cy="37147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a:hlinkClick r:id="rId5" action="ppaction://hlinksldjump"/>
          </p:cNvPr>
          <p:cNvSpPr/>
          <p:nvPr/>
        </p:nvSpPr>
        <p:spPr>
          <a:xfrm>
            <a:off x="5881489" y="548680"/>
            <a:ext cx="3227015" cy="1800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endParaRPr lang="es-ES" sz="1400" dirty="0"/>
          </a:p>
          <a:p>
            <a:pPr algn="just"/>
            <a:r>
              <a:rPr lang="es-EC" sz="1400" dirty="0"/>
              <a:t>En algunas ocasiones no se solicita 3 cotizaciones a los proveedores por lo que no existen estos documentos de respaldo y la empresa no tiene la seguridad de que está comprando las mejores opciones</a:t>
            </a:r>
            <a:r>
              <a:rPr lang="es-EC" sz="1400" dirty="0" smtClean="0"/>
              <a:t>.</a:t>
            </a:r>
          </a:p>
        </p:txBody>
      </p:sp>
      <p:sp>
        <p:nvSpPr>
          <p:cNvPr id="6" name="5 Rectángulo redondeado"/>
          <p:cNvSpPr/>
          <p:nvPr/>
        </p:nvSpPr>
        <p:spPr>
          <a:xfrm>
            <a:off x="5953497" y="2492896"/>
            <a:ext cx="3082999" cy="35962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RECOMENDACIONES:</a:t>
            </a:r>
          </a:p>
          <a:p>
            <a:pPr algn="just"/>
            <a:endParaRPr lang="es-ES" sz="1400" dirty="0"/>
          </a:p>
          <a:p>
            <a:pPr algn="just"/>
            <a:r>
              <a:rPr lang="es-EC" sz="1400" dirty="0"/>
              <a:t>A la gerencia: Formar un comité de adquisiciones con empleados de varias áreas y con una persona del departamento financiero donde se decidan las diferentes compras para la empresa, y se revise el presupuesto</a:t>
            </a:r>
            <a:r>
              <a:rPr lang="es-EC" sz="1400" dirty="0" smtClean="0"/>
              <a:t>.</a:t>
            </a:r>
          </a:p>
          <a:p>
            <a:pPr algn="just"/>
            <a:endParaRPr lang="es-ES" sz="1400" dirty="0"/>
          </a:p>
          <a:p>
            <a:pPr algn="just"/>
            <a:r>
              <a:rPr lang="es-EC" sz="1400" dirty="0"/>
              <a:t>A la gerencia industrial: Pedir siempre mínimo tres cotizaciones con un cuadro comparativo para tomar una decisión y autorizar las compras.</a:t>
            </a:r>
            <a:endParaRPr lang="es-EC" sz="1400" dirty="0" smtClean="0"/>
          </a:p>
          <a:p>
            <a:pPr algn="just"/>
            <a:endParaRPr lang="es-EC" sz="1400" dirty="0" smtClean="0"/>
          </a:p>
        </p:txBody>
      </p:sp>
    </p:spTree>
    <p:extLst>
      <p:ext uri="{BB962C8B-B14F-4D97-AF65-F5344CB8AC3E}">
        <p14:creationId xmlns:p14="http://schemas.microsoft.com/office/powerpoint/2010/main" val="1921767187"/>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53677756"/>
              </p:ext>
            </p:extLst>
          </p:nvPr>
        </p:nvGraphicFramePr>
        <p:xfrm>
          <a:off x="179512" y="493712"/>
          <a:ext cx="4968552" cy="6209096"/>
        </p:xfrm>
        <a:graphic>
          <a:graphicData uri="http://schemas.openxmlformats.org/drawingml/2006/table">
            <a:tbl>
              <a:tblPr firstRow="1" firstCol="1" bandRow="1">
                <a:tableStyleId>{E8B1032C-EA38-4F05-BA0D-38AFFFC7BED3}</a:tableStyleId>
              </a:tblPr>
              <a:tblGrid>
                <a:gridCol w="1073173"/>
                <a:gridCol w="2982923"/>
                <a:gridCol w="912456"/>
              </a:tblGrid>
              <a:tr h="1524175">
                <a:tc gridSpan="3">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200" dirty="0">
                          <a:effectLst/>
                        </a:rPr>
                        <a:t>PAPELES DE TRABAJO</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PROCESO DE ADQUISICIÓN DE REPUESTOS PARA MAQUINARIA</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PERIODO SEPTIEMBRE 2009 - AGOSTO 2010</a:t>
                      </a:r>
                      <a:endParaRPr lang="es-EC" sz="1200" dirty="0">
                        <a:effectLst/>
                        <a:latin typeface="Times New Roman"/>
                        <a:ea typeface="Times New Roman"/>
                        <a:cs typeface="Times New Roman"/>
                      </a:endParaRPr>
                    </a:p>
                  </a:txBody>
                  <a:tcPr marL="27423" marR="27423" marT="0" marB="0" anchor="ctr"/>
                </a:tc>
                <a:tc hMerge="1">
                  <a:txBody>
                    <a:bodyPr/>
                    <a:lstStyle/>
                    <a:p>
                      <a:endParaRPr lang="es-EC"/>
                    </a:p>
                  </a:txBody>
                  <a:tcPr/>
                </a:tc>
                <a:tc hMerge="1">
                  <a:txBody>
                    <a:bodyPr/>
                    <a:lstStyle/>
                    <a:p>
                      <a:endParaRPr lang="es-EC"/>
                    </a:p>
                  </a:txBody>
                  <a:tcPr/>
                </a:tc>
              </a:tr>
              <a:tr h="403260">
                <a:tc>
                  <a:txBody>
                    <a:bodyPr/>
                    <a:lstStyle/>
                    <a:p>
                      <a:pPr>
                        <a:lnSpc>
                          <a:spcPct val="115000"/>
                        </a:lnSpc>
                        <a:spcAft>
                          <a:spcPts val="0"/>
                        </a:spcAft>
                      </a:pPr>
                      <a:r>
                        <a:rPr lang="es-EC" sz="1200">
                          <a:effectLst/>
                        </a:rPr>
                        <a:t>Proceso</a:t>
                      </a:r>
                      <a:endParaRPr lang="es-EC" sz="1200">
                        <a:effectLst/>
                        <a:latin typeface="Times New Roman"/>
                        <a:ea typeface="Times New Roman"/>
                        <a:cs typeface="Times New Roman"/>
                      </a:endParaRPr>
                    </a:p>
                  </a:txBody>
                  <a:tcPr marL="27423" marR="27423" marT="0" marB="0" anchor="ctr"/>
                </a:tc>
                <a:tc>
                  <a:txBody>
                    <a:bodyPr/>
                    <a:lstStyle/>
                    <a:p>
                      <a:pPr algn="just">
                        <a:lnSpc>
                          <a:spcPct val="115000"/>
                        </a:lnSpc>
                        <a:spcAft>
                          <a:spcPts val="0"/>
                        </a:spcAft>
                      </a:pPr>
                      <a:r>
                        <a:rPr lang="es-EC" sz="1200">
                          <a:effectLst/>
                        </a:rPr>
                        <a:t>Adquisición de repuestos para maquinaria</a:t>
                      </a:r>
                      <a:endParaRPr lang="es-EC" sz="1200">
                        <a:effectLst/>
                        <a:latin typeface="Times New Roman"/>
                        <a:ea typeface="Times New Roman"/>
                        <a:cs typeface="Times New Roman"/>
                      </a:endParaRPr>
                    </a:p>
                  </a:txBody>
                  <a:tcPr marL="27423" marR="27423" marT="0" marB="0" anchor="ctr"/>
                </a:tc>
                <a:tc>
                  <a:txBody>
                    <a:bodyPr/>
                    <a:lstStyle/>
                    <a:p>
                      <a:pPr algn="ctr">
                        <a:lnSpc>
                          <a:spcPct val="115000"/>
                        </a:lnSpc>
                        <a:spcAft>
                          <a:spcPts val="0"/>
                        </a:spcAft>
                      </a:pPr>
                      <a:r>
                        <a:rPr lang="es-EC" sz="1200">
                          <a:effectLst/>
                        </a:rPr>
                        <a:t>Hallazgos</a:t>
                      </a:r>
                      <a:endParaRPr lang="es-EC" sz="1200">
                        <a:effectLst/>
                        <a:latin typeface="Times New Roman"/>
                        <a:ea typeface="Times New Roman"/>
                        <a:cs typeface="Times New Roman"/>
                      </a:endParaRPr>
                    </a:p>
                  </a:txBody>
                  <a:tcPr marL="27423" marR="27423" marT="0" marB="0" anchor="ctr"/>
                </a:tc>
              </a:tr>
              <a:tr h="773352">
                <a:tc>
                  <a:txBody>
                    <a:bodyPr/>
                    <a:lstStyle/>
                    <a:p>
                      <a:pPr>
                        <a:lnSpc>
                          <a:spcPct val="115000"/>
                        </a:lnSpc>
                        <a:spcAft>
                          <a:spcPts val="0"/>
                        </a:spcAft>
                      </a:pPr>
                      <a:r>
                        <a:rPr lang="es-EC" sz="1200">
                          <a:effectLst/>
                        </a:rPr>
                        <a:t>Procedimiento Nº 3</a:t>
                      </a:r>
                      <a:endParaRPr lang="es-EC" sz="1200">
                        <a:effectLst/>
                        <a:latin typeface="Times New Roman"/>
                        <a:ea typeface="Times New Roman"/>
                        <a:cs typeface="Times New Roman"/>
                      </a:endParaRPr>
                    </a:p>
                  </a:txBody>
                  <a:tcPr marL="27423" marR="27423" marT="0" marB="0" anchor="ctr"/>
                </a:tc>
                <a:tc>
                  <a:txBody>
                    <a:bodyPr/>
                    <a:lstStyle/>
                    <a:p>
                      <a:pPr algn="just">
                        <a:lnSpc>
                          <a:spcPct val="115000"/>
                        </a:lnSpc>
                        <a:spcAft>
                          <a:spcPts val="0"/>
                        </a:spcAft>
                      </a:pPr>
                      <a:r>
                        <a:rPr lang="es-EC" sz="1200">
                          <a:effectLst/>
                        </a:rPr>
                        <a:t>Revisar si los precios de productos de los principales proveedores del departamento se encuentran de acuerdo al mercado.</a:t>
                      </a:r>
                      <a:endParaRPr lang="es-EC" sz="1200">
                        <a:effectLst/>
                        <a:latin typeface="Times New Roman"/>
                        <a:ea typeface="Times New Roman"/>
                        <a:cs typeface="Times New Roman"/>
                      </a:endParaRPr>
                    </a:p>
                  </a:txBody>
                  <a:tcPr marL="27423" marR="27423" marT="0" marB="0" anchor="ctr"/>
                </a:tc>
                <a:tc>
                  <a:txBody>
                    <a:bodyPr/>
                    <a:lstStyle/>
                    <a:p>
                      <a:pPr algn="ctr">
                        <a:lnSpc>
                          <a:spcPct val="115000"/>
                        </a:lnSpc>
                        <a:spcAft>
                          <a:spcPts val="0"/>
                        </a:spcAft>
                      </a:pPr>
                      <a:r>
                        <a:rPr lang="es-EC" sz="1200">
                          <a:effectLst/>
                        </a:rPr>
                        <a:t> </a:t>
                      </a:r>
                      <a:endParaRPr lang="es-EC" sz="1200">
                        <a:effectLst/>
                        <a:latin typeface="Times New Roman"/>
                        <a:ea typeface="Times New Roman"/>
                        <a:cs typeface="Times New Roman"/>
                      </a:endParaRPr>
                    </a:p>
                  </a:txBody>
                  <a:tcPr marL="27423" marR="27423" marT="0" marB="0" anchor="ctr"/>
                </a:tc>
              </a:tr>
              <a:tr h="1711230">
                <a:tc>
                  <a:txBody>
                    <a:bodyPr/>
                    <a:lstStyle/>
                    <a:p>
                      <a:pPr>
                        <a:lnSpc>
                          <a:spcPct val="115000"/>
                        </a:lnSpc>
                        <a:spcAft>
                          <a:spcPts val="0"/>
                        </a:spcAft>
                      </a:pPr>
                      <a:r>
                        <a:rPr lang="es-EC" sz="1200">
                          <a:effectLst/>
                        </a:rPr>
                        <a:t>Aplicación:</a:t>
                      </a:r>
                      <a:endParaRPr lang="es-EC" sz="1200">
                        <a:effectLst/>
                        <a:latin typeface="Times New Roman"/>
                        <a:ea typeface="Times New Roman"/>
                        <a:cs typeface="Times New Roman"/>
                      </a:endParaRPr>
                    </a:p>
                  </a:txBody>
                  <a:tcPr marL="27423" marR="27423" marT="0" marB="0" anchor="ctr"/>
                </a:tc>
                <a:tc>
                  <a:txBody>
                    <a:bodyPr/>
                    <a:lstStyle/>
                    <a:p>
                      <a:pPr algn="just">
                        <a:lnSpc>
                          <a:spcPct val="115000"/>
                        </a:lnSpc>
                        <a:spcAft>
                          <a:spcPts val="0"/>
                        </a:spcAft>
                      </a:pPr>
                      <a:r>
                        <a:rPr lang="es-EC" sz="1200" dirty="0">
                          <a:effectLst/>
                        </a:rPr>
                        <a:t>Se ha revisado que los principales proveedores del departamento no tienen trayectoria en el mercado por lo que se procedió a verificar si los precios de los productos que compra la empresa se encuentran de acuerdo a precios de mercado.</a:t>
                      </a:r>
                      <a:endParaRPr lang="es-EC" sz="1200" dirty="0">
                        <a:effectLst/>
                        <a:latin typeface="Times New Roman"/>
                        <a:ea typeface="Times New Roman"/>
                        <a:cs typeface="Times New Roman"/>
                      </a:endParaRPr>
                    </a:p>
                  </a:txBody>
                  <a:tcPr marL="27423" marR="27423" marT="0" marB="0" anchor="ctr"/>
                </a:tc>
                <a:tc>
                  <a:txBody>
                    <a:bodyPr/>
                    <a:lstStyle/>
                    <a:p>
                      <a:pPr algn="ctr">
                        <a:lnSpc>
                          <a:spcPct val="115000"/>
                        </a:lnSpc>
                        <a:spcAft>
                          <a:spcPts val="0"/>
                        </a:spcAft>
                      </a:pPr>
                      <a:r>
                        <a:rPr lang="es-EC" sz="1200" dirty="0" err="1">
                          <a:effectLst/>
                          <a:hlinkClick r:id="rId2" action="ppaction://hlinksldjump"/>
                        </a:rPr>
                        <a:t>HHR</a:t>
                      </a:r>
                      <a:r>
                        <a:rPr lang="es-EC" sz="1200" dirty="0">
                          <a:effectLst/>
                          <a:hlinkClick r:id="rId2" action="ppaction://hlinksldjump"/>
                        </a:rPr>
                        <a:t>. 3</a:t>
                      </a:r>
                      <a:endParaRPr lang="es-EC" sz="1200" dirty="0">
                        <a:effectLst/>
                        <a:latin typeface="Times New Roman"/>
                        <a:ea typeface="Times New Roman"/>
                        <a:cs typeface="Times New Roman"/>
                      </a:endParaRPr>
                    </a:p>
                  </a:txBody>
                  <a:tcPr marL="27423" marR="27423" marT="0" marB="0" anchor="ctr"/>
                </a:tc>
              </a:tr>
              <a:tr h="1259575">
                <a:tc>
                  <a:txBody>
                    <a:bodyPr/>
                    <a:lstStyle/>
                    <a:p>
                      <a:pPr>
                        <a:lnSpc>
                          <a:spcPct val="115000"/>
                        </a:lnSpc>
                        <a:spcAft>
                          <a:spcPts val="0"/>
                        </a:spcAft>
                      </a:pPr>
                      <a:r>
                        <a:rPr lang="es-EC" sz="1200">
                          <a:effectLst/>
                        </a:rPr>
                        <a:t>Calculo de indicador de gestión:</a:t>
                      </a:r>
                      <a:endParaRPr lang="es-EC" sz="1200">
                        <a:effectLst/>
                        <a:latin typeface="Times New Roman"/>
                        <a:ea typeface="Times New Roman"/>
                        <a:cs typeface="Times New Roman"/>
                      </a:endParaRPr>
                    </a:p>
                  </a:txBody>
                  <a:tcPr marL="27423" marR="27423" marT="0" marB="0" anchor="ctr"/>
                </a:tc>
                <a:tc gridSpan="2">
                  <a:txBody>
                    <a:bodyPr/>
                    <a:lstStyle/>
                    <a:p>
                      <a:pPr>
                        <a:lnSpc>
                          <a:spcPct val="115000"/>
                        </a:lnSpc>
                        <a:spcAft>
                          <a:spcPts val="0"/>
                        </a:spcAft>
                      </a:pPr>
                      <a:endParaRPr lang="es-EC" sz="1200" dirty="0">
                        <a:solidFill>
                          <a:srgbClr val="000000"/>
                        </a:solidFill>
                        <a:effectLst/>
                        <a:latin typeface="Calibri"/>
                        <a:ea typeface="Times New Roman"/>
                        <a:cs typeface="Times New Roman"/>
                      </a:endParaRPr>
                    </a:p>
                  </a:txBody>
                  <a:tcPr marL="27423" marR="27423" marT="0" marB="0" anchor="b"/>
                </a:tc>
                <a:tc hMerge="1">
                  <a:txBody>
                    <a:bodyPr/>
                    <a:lstStyle/>
                    <a:p>
                      <a:endParaRPr lang="es-EC"/>
                    </a:p>
                  </a:txBody>
                  <a:tcPr/>
                </a:tc>
              </a:tr>
              <a:tr h="537504">
                <a:tc>
                  <a:txBody>
                    <a:bodyPr/>
                    <a:lstStyle/>
                    <a:p>
                      <a:pPr>
                        <a:lnSpc>
                          <a:spcPct val="115000"/>
                        </a:lnSpc>
                        <a:spcAft>
                          <a:spcPts val="0"/>
                        </a:spcAft>
                      </a:pPr>
                      <a:r>
                        <a:rPr lang="es-EC" sz="1200">
                          <a:effectLst/>
                        </a:rPr>
                        <a:t>Elaborado por:</a:t>
                      </a:r>
                      <a:endParaRPr lang="es-EC" sz="1200">
                        <a:effectLst/>
                        <a:latin typeface="Times New Roman"/>
                        <a:ea typeface="Times New Roman"/>
                        <a:cs typeface="Times New Roman"/>
                      </a:endParaRPr>
                    </a:p>
                  </a:txBody>
                  <a:tcPr marL="27423" marR="27423" marT="0" marB="0" anchor="ctr"/>
                </a:tc>
                <a:tc>
                  <a:txBody>
                    <a:bodyPr/>
                    <a:lstStyle/>
                    <a:p>
                      <a:pPr>
                        <a:lnSpc>
                          <a:spcPct val="115000"/>
                        </a:lnSpc>
                        <a:spcAft>
                          <a:spcPts val="0"/>
                        </a:spcAft>
                      </a:pPr>
                      <a:r>
                        <a:rPr lang="es-EC" sz="1200" dirty="0">
                          <a:effectLst/>
                        </a:rPr>
                        <a:t>Jéssica Eras</a:t>
                      </a:r>
                      <a:endParaRPr lang="es-EC" sz="1200" dirty="0">
                        <a:effectLst/>
                        <a:latin typeface="Times New Roman"/>
                        <a:ea typeface="Times New Roman"/>
                        <a:cs typeface="Times New Roman"/>
                      </a:endParaRPr>
                    </a:p>
                  </a:txBody>
                  <a:tcPr marL="27423" marR="27423" marT="0" marB="0" anchor="ctr"/>
                </a:tc>
                <a:tc>
                  <a:txBody>
                    <a:bodyPr/>
                    <a:lstStyle/>
                    <a:p>
                      <a:pPr>
                        <a:lnSpc>
                          <a:spcPct val="115000"/>
                        </a:lnSpc>
                        <a:spcAft>
                          <a:spcPts val="0"/>
                        </a:spcAft>
                      </a:pPr>
                      <a:r>
                        <a:rPr lang="es-EC" sz="1200" dirty="0">
                          <a:effectLst/>
                        </a:rPr>
                        <a:t>Fecha: 7 Enero 2011</a:t>
                      </a:r>
                      <a:endParaRPr lang="es-EC" sz="1200" dirty="0">
                        <a:effectLst/>
                        <a:latin typeface="Times New Roman"/>
                        <a:ea typeface="Times New Roman"/>
                        <a:cs typeface="Times New Roman"/>
                      </a:endParaRPr>
                    </a:p>
                  </a:txBody>
                  <a:tcPr marL="27423" marR="27423" marT="0" marB="0" anchor="ctr"/>
                </a:tc>
              </a:tr>
            </a:tbl>
          </a:graphicData>
        </a:graphic>
      </p:graphicFrame>
      <p:pic>
        <p:nvPicPr>
          <p:cNvPr id="25602" name="Imagen 33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8422" y="5085184"/>
            <a:ext cx="268605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5601" name="Imagen 33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9691" y="5661248"/>
            <a:ext cx="3086100" cy="371475"/>
          </a:xfrm>
          <a:prstGeom prst="rect">
            <a:avLst/>
          </a:prstGeom>
          <a:noFill/>
          <a:extLst>
            <a:ext uri="{909E8E84-426E-40DD-AFC4-6F175D3DCCD1}">
              <a14:hiddenFill xmlns:a14="http://schemas.microsoft.com/office/drawing/2010/main">
                <a:solidFill>
                  <a:srgbClr val="FFFFFF"/>
                </a:solidFill>
              </a14:hiddenFill>
            </a:ext>
          </a:extLst>
        </p:spPr>
      </p:pic>
      <p:sp>
        <p:nvSpPr>
          <p:cNvPr id="5" name="340 Rectángulo">
            <a:hlinkClick r:id="rId5" action="ppaction://hlinksldjump"/>
          </p:cNvPr>
          <p:cNvSpPr/>
          <p:nvPr/>
        </p:nvSpPr>
        <p:spPr>
          <a:xfrm>
            <a:off x="4284472" y="616454"/>
            <a:ext cx="722312"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PTR</a:t>
            </a:r>
            <a:r>
              <a:rPr lang="es-ES" sz="1200" b="1" dirty="0">
                <a:solidFill>
                  <a:srgbClr val="FF0000"/>
                </a:solidFill>
                <a:effectLst/>
                <a:latin typeface="Times New Roman"/>
                <a:ea typeface="Times New Roman"/>
              </a:rPr>
              <a:t>. 9</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1/3</a:t>
            </a:r>
            <a:endParaRPr lang="es-EC" sz="1200" dirty="0">
              <a:effectLst/>
              <a:latin typeface="Times New Roman"/>
              <a:ea typeface="Times New Roman"/>
            </a:endParaRPr>
          </a:p>
        </p:txBody>
      </p:sp>
      <p:sp>
        <p:nvSpPr>
          <p:cNvPr id="6" name="5 Rectángulo redondeado">
            <a:hlinkClick r:id="rId6" action="ppaction://hlinksldjump"/>
          </p:cNvPr>
          <p:cNvSpPr/>
          <p:nvPr/>
        </p:nvSpPr>
        <p:spPr>
          <a:xfrm>
            <a:off x="5364088" y="548680"/>
            <a:ext cx="3744417" cy="24482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r>
              <a:rPr lang="es-EC" sz="1400" dirty="0"/>
              <a:t>En el departamento de mantenimiento se realizan las  compras a proveedores minoristas por lo que estos no ofrecen precios de acuerdo al mercado y la empresa debería tener precios competitivos para optimizar los recursos y mejorar el tratamiento de las compras, de la muestra tomada se determinó que al aplicar precios adecuados se hubiese ahorrado un 51%</a:t>
            </a:r>
            <a:endParaRPr lang="es-ES" sz="1400" dirty="0"/>
          </a:p>
        </p:txBody>
      </p:sp>
      <p:sp>
        <p:nvSpPr>
          <p:cNvPr id="7" name="6 Rectángulo redondeado"/>
          <p:cNvSpPr/>
          <p:nvPr/>
        </p:nvSpPr>
        <p:spPr>
          <a:xfrm>
            <a:off x="5364089" y="3212976"/>
            <a:ext cx="3672408" cy="28761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RECOMENDACIONES:</a:t>
            </a:r>
          </a:p>
          <a:p>
            <a:pPr algn="just"/>
            <a:endParaRPr lang="es-ES" sz="1400" dirty="0"/>
          </a:p>
          <a:p>
            <a:pPr algn="just"/>
            <a:r>
              <a:rPr lang="es-EC" sz="1400" dirty="0"/>
              <a:t>A la supervisión del departamento de mantenimiento: Realizar un estudio de los proveedores que mantienen en la base de datos y seleccionar a los que ofrecen precios razonables.</a:t>
            </a:r>
            <a:endParaRPr lang="es-ES" sz="1400" dirty="0"/>
          </a:p>
          <a:p>
            <a:pPr algn="just"/>
            <a:endParaRPr lang="es-ES" sz="1400" dirty="0" smtClean="0"/>
          </a:p>
          <a:p>
            <a:pPr algn="just"/>
            <a:r>
              <a:rPr lang="es-EC" sz="1400" dirty="0"/>
              <a:t>A la supervisión del departamento de mantenimiento: Verificar periódicamente que los precios emitidos son los mejores.</a:t>
            </a:r>
            <a:endParaRPr lang="es-EC" sz="1400" dirty="0" smtClean="0"/>
          </a:p>
        </p:txBody>
      </p:sp>
    </p:spTree>
    <p:extLst>
      <p:ext uri="{BB962C8B-B14F-4D97-AF65-F5344CB8AC3E}">
        <p14:creationId xmlns:p14="http://schemas.microsoft.com/office/powerpoint/2010/main" val="295698034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77461506"/>
              </p:ext>
            </p:extLst>
          </p:nvPr>
        </p:nvGraphicFramePr>
        <p:xfrm>
          <a:off x="251520" y="567755"/>
          <a:ext cx="4824536" cy="6089021"/>
        </p:xfrm>
        <a:graphic>
          <a:graphicData uri="http://schemas.openxmlformats.org/drawingml/2006/table">
            <a:tbl>
              <a:tblPr firstRow="1" firstCol="1" bandRow="1">
                <a:tableStyleId>{E8B1032C-EA38-4F05-BA0D-38AFFFC7BED3}</a:tableStyleId>
              </a:tblPr>
              <a:tblGrid>
                <a:gridCol w="1023232"/>
                <a:gridCol w="2677844"/>
                <a:gridCol w="1123460"/>
              </a:tblGrid>
              <a:tr h="1427105">
                <a:tc gridSpan="3">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REPUESTOS PARA MAQUINARIA</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29178" marR="29178" marT="0" marB="0" anchor="ctr"/>
                </a:tc>
                <a:tc hMerge="1">
                  <a:txBody>
                    <a:bodyPr/>
                    <a:lstStyle/>
                    <a:p>
                      <a:endParaRPr lang="es-EC"/>
                    </a:p>
                  </a:txBody>
                  <a:tcPr/>
                </a:tc>
                <a:tc hMerge="1">
                  <a:txBody>
                    <a:bodyPr/>
                    <a:lstStyle/>
                    <a:p>
                      <a:endParaRPr lang="es-EC"/>
                    </a:p>
                  </a:txBody>
                  <a:tcPr/>
                </a:tc>
              </a:tr>
              <a:tr h="320960">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29178" marR="29178" marT="0" marB="0" anchor="ctr"/>
                </a:tc>
                <a:tc>
                  <a:txBody>
                    <a:bodyPr/>
                    <a:lstStyle/>
                    <a:p>
                      <a:pPr algn="just">
                        <a:lnSpc>
                          <a:spcPct val="115000"/>
                        </a:lnSpc>
                        <a:spcAft>
                          <a:spcPts val="0"/>
                        </a:spcAft>
                      </a:pPr>
                      <a:r>
                        <a:rPr lang="es-EC" sz="1400">
                          <a:effectLst/>
                        </a:rPr>
                        <a:t>Adquisición de repuestos para maquinaria</a:t>
                      </a:r>
                      <a:endParaRPr lang="es-EC" sz="1400">
                        <a:effectLst/>
                        <a:latin typeface="Times New Roman"/>
                        <a:ea typeface="Times New Roman"/>
                        <a:cs typeface="Times New Roman"/>
                      </a:endParaRPr>
                    </a:p>
                  </a:txBody>
                  <a:tcPr marL="29178" marR="29178"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29178" marR="29178" marT="0" marB="0" anchor="ctr"/>
                </a:tc>
              </a:tr>
              <a:tr h="560638">
                <a:tc>
                  <a:txBody>
                    <a:bodyPr/>
                    <a:lstStyle/>
                    <a:p>
                      <a:pPr>
                        <a:lnSpc>
                          <a:spcPct val="115000"/>
                        </a:lnSpc>
                        <a:spcAft>
                          <a:spcPts val="0"/>
                        </a:spcAft>
                      </a:pPr>
                      <a:r>
                        <a:rPr lang="es-EC" sz="1400">
                          <a:effectLst/>
                        </a:rPr>
                        <a:t>Procedimiento Nº 5</a:t>
                      </a:r>
                      <a:endParaRPr lang="es-EC" sz="1400">
                        <a:effectLst/>
                        <a:latin typeface="Times New Roman"/>
                        <a:ea typeface="Times New Roman"/>
                        <a:cs typeface="Times New Roman"/>
                      </a:endParaRPr>
                    </a:p>
                  </a:txBody>
                  <a:tcPr marL="29178" marR="29178" marT="0" marB="0" anchor="ctr"/>
                </a:tc>
                <a:tc>
                  <a:txBody>
                    <a:bodyPr/>
                    <a:lstStyle/>
                    <a:p>
                      <a:pPr algn="just">
                        <a:lnSpc>
                          <a:spcPct val="115000"/>
                        </a:lnSpc>
                        <a:spcAft>
                          <a:spcPts val="0"/>
                        </a:spcAft>
                      </a:pPr>
                      <a:r>
                        <a:rPr lang="es-EC" sz="1400">
                          <a:effectLst/>
                        </a:rPr>
                        <a:t>Comprobar que una vez que llegan los repuestos se revisa que cumpla con los estándares de aceptación de la empresa.</a:t>
                      </a:r>
                      <a:endParaRPr lang="es-EC" sz="1400">
                        <a:effectLst/>
                        <a:latin typeface="Times New Roman"/>
                        <a:ea typeface="Times New Roman"/>
                        <a:cs typeface="Times New Roman"/>
                      </a:endParaRPr>
                    </a:p>
                  </a:txBody>
                  <a:tcPr marL="29178" marR="29178"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29178" marR="29178" marT="0" marB="0" anchor="ctr"/>
                </a:tc>
              </a:tr>
              <a:tr h="1263832">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29178" marR="29178" marT="0" marB="0" anchor="ctr"/>
                </a:tc>
                <a:tc>
                  <a:txBody>
                    <a:bodyPr/>
                    <a:lstStyle/>
                    <a:p>
                      <a:pPr algn="just">
                        <a:lnSpc>
                          <a:spcPct val="115000"/>
                        </a:lnSpc>
                        <a:spcAft>
                          <a:spcPts val="0"/>
                        </a:spcAft>
                      </a:pPr>
                      <a:r>
                        <a:rPr lang="es-EC" sz="1400">
                          <a:effectLst/>
                        </a:rPr>
                        <a:t>No se encuentran por escrito los estándares de aceptación de un producto, en el que se detalle las características que debe cumplir para ser aceptado. La empresa realiza una revisión del material que recibe, verificando que este se encuentre en buen estado para ser ingresado a bodega, basándose en la experiencia adquirida a través del tiempo.</a:t>
                      </a:r>
                      <a:endParaRPr lang="es-EC" sz="1400">
                        <a:effectLst/>
                        <a:latin typeface="Times New Roman"/>
                        <a:ea typeface="Times New Roman"/>
                        <a:cs typeface="Times New Roman"/>
                      </a:endParaRPr>
                    </a:p>
                  </a:txBody>
                  <a:tcPr marL="29178" marR="29178" marT="0" marB="0" anchor="ctr"/>
                </a:tc>
                <a:tc>
                  <a:txBody>
                    <a:bodyPr/>
                    <a:lstStyle/>
                    <a:p>
                      <a:pPr algn="ctr">
                        <a:lnSpc>
                          <a:spcPct val="115000"/>
                        </a:lnSpc>
                        <a:spcAft>
                          <a:spcPts val="0"/>
                        </a:spcAft>
                      </a:pPr>
                      <a:r>
                        <a:rPr lang="es-EC" sz="1400" dirty="0" err="1">
                          <a:effectLst/>
                          <a:hlinkClick r:id="rId2" action="ppaction://hlinksldjump"/>
                        </a:rPr>
                        <a:t>HHR</a:t>
                      </a:r>
                      <a:r>
                        <a:rPr lang="es-EC" sz="1400" dirty="0">
                          <a:effectLst/>
                          <a:hlinkClick r:id="rId2" action="ppaction://hlinksldjump"/>
                        </a:rPr>
                        <a:t>. 4</a:t>
                      </a:r>
                      <a:endParaRPr lang="es-EC" sz="1400" dirty="0">
                        <a:effectLst/>
                        <a:latin typeface="Times New Roman"/>
                        <a:ea typeface="Times New Roman"/>
                        <a:cs typeface="Times New Roman"/>
                      </a:endParaRPr>
                    </a:p>
                  </a:txBody>
                  <a:tcPr marL="29178" marR="29178" marT="0" marB="0" anchor="ctr"/>
                </a:tc>
              </a:tr>
              <a:tr h="457681">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29178" marR="29178" marT="0" marB="0" anchor="ctr"/>
                </a:tc>
                <a:tc>
                  <a:txBody>
                    <a:bodyPr/>
                    <a:lstStyle/>
                    <a:p>
                      <a:pPr>
                        <a:lnSpc>
                          <a:spcPct val="115000"/>
                        </a:lnSpc>
                        <a:spcAft>
                          <a:spcPts val="0"/>
                        </a:spcAft>
                      </a:pPr>
                      <a:r>
                        <a:rPr lang="es-EC" sz="1400">
                          <a:effectLst/>
                        </a:rPr>
                        <a:t>Jéssica Eras</a:t>
                      </a:r>
                      <a:endParaRPr lang="es-EC" sz="1400">
                        <a:effectLst/>
                        <a:latin typeface="Times New Roman"/>
                        <a:ea typeface="Times New Roman"/>
                        <a:cs typeface="Times New Roman"/>
                      </a:endParaRPr>
                    </a:p>
                  </a:txBody>
                  <a:tcPr marL="29178" marR="29178" marT="0" marB="0" anchor="ctr"/>
                </a:tc>
                <a:tc>
                  <a:txBody>
                    <a:bodyPr/>
                    <a:lstStyle/>
                    <a:p>
                      <a:pPr>
                        <a:lnSpc>
                          <a:spcPct val="115000"/>
                        </a:lnSpc>
                        <a:spcAft>
                          <a:spcPts val="0"/>
                        </a:spcAft>
                      </a:pPr>
                      <a:r>
                        <a:rPr lang="es-EC" sz="1400" dirty="0">
                          <a:effectLst/>
                        </a:rPr>
                        <a:t>Fecha: 11 Enero 2011</a:t>
                      </a:r>
                      <a:endParaRPr lang="es-EC" sz="1400" dirty="0">
                        <a:effectLst/>
                        <a:latin typeface="Times New Roman"/>
                        <a:ea typeface="Times New Roman"/>
                        <a:cs typeface="Times New Roman"/>
                      </a:endParaRPr>
                    </a:p>
                  </a:txBody>
                  <a:tcPr marL="29178" marR="29178" marT="0" marB="0" anchor="ctr"/>
                </a:tc>
              </a:tr>
            </a:tbl>
          </a:graphicData>
        </a:graphic>
      </p:graphicFrame>
      <p:sp>
        <p:nvSpPr>
          <p:cNvPr id="3" name="354 Rectángulo"/>
          <p:cNvSpPr/>
          <p:nvPr/>
        </p:nvSpPr>
        <p:spPr>
          <a:xfrm>
            <a:off x="4211960" y="620688"/>
            <a:ext cx="817562"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11</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
        <p:nvSpPr>
          <p:cNvPr id="5" name="4 Rectángulo redondeado">
            <a:hlinkClick r:id="rId3" action="ppaction://hlinksldjump"/>
          </p:cNvPr>
          <p:cNvSpPr/>
          <p:nvPr/>
        </p:nvSpPr>
        <p:spPr>
          <a:xfrm>
            <a:off x="5364088" y="858146"/>
            <a:ext cx="3744417" cy="24482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endParaRPr lang="es-ES" sz="1400" dirty="0"/>
          </a:p>
          <a:p>
            <a:pPr algn="just"/>
            <a:r>
              <a:rPr lang="es-EC" sz="1400" dirty="0"/>
              <a:t>No existen previamente determinados los estándares de controles y registros sobre los cuales se analiza el material comprado, esta actividad se la realiza basada en la experiencia adquirida a través del tiempo, provocando que se acepten productos que no se tiene la certeza de lo que se necesita para el funcionamiento de la maquinaria</a:t>
            </a:r>
            <a:endParaRPr lang="es-EC" sz="1400" dirty="0" smtClean="0"/>
          </a:p>
        </p:txBody>
      </p:sp>
      <p:sp>
        <p:nvSpPr>
          <p:cNvPr id="6" name="5 Rectángulo redondeado"/>
          <p:cNvSpPr/>
          <p:nvPr/>
        </p:nvSpPr>
        <p:spPr>
          <a:xfrm>
            <a:off x="5364089" y="3573016"/>
            <a:ext cx="3672408" cy="23042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RECOMENDACIÓN:</a:t>
            </a:r>
          </a:p>
          <a:p>
            <a:pPr algn="just"/>
            <a:endParaRPr lang="es-ES" sz="1400" dirty="0"/>
          </a:p>
          <a:p>
            <a:pPr algn="just"/>
            <a:r>
              <a:rPr lang="es-EC" sz="1400" dirty="0"/>
              <a:t>Al Gerente Industrial y Jefe del departamento: Realizar un manual en el que se señale los parámetros de aceptación y de rechazo de los productos.</a:t>
            </a:r>
            <a:endParaRPr lang="es-EC" sz="1400" dirty="0" smtClean="0"/>
          </a:p>
          <a:p>
            <a:pPr algn="just"/>
            <a:endParaRPr lang="es-ES" sz="1400" dirty="0"/>
          </a:p>
        </p:txBody>
      </p:sp>
    </p:spTree>
    <p:extLst>
      <p:ext uri="{BB962C8B-B14F-4D97-AF65-F5344CB8AC3E}">
        <p14:creationId xmlns:p14="http://schemas.microsoft.com/office/powerpoint/2010/main" val="1887942495"/>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64281693"/>
              </p:ext>
            </p:extLst>
          </p:nvPr>
        </p:nvGraphicFramePr>
        <p:xfrm>
          <a:off x="323528" y="476672"/>
          <a:ext cx="4824536" cy="5539697"/>
        </p:xfrm>
        <a:graphic>
          <a:graphicData uri="http://schemas.openxmlformats.org/drawingml/2006/table">
            <a:tbl>
              <a:tblPr firstRow="1" firstCol="1" bandRow="1">
                <a:tableStyleId>{E8B1032C-EA38-4F05-BA0D-38AFFFC7BED3}</a:tableStyleId>
              </a:tblPr>
              <a:tblGrid>
                <a:gridCol w="1296144"/>
                <a:gridCol w="2592288"/>
                <a:gridCol w="936104"/>
              </a:tblGrid>
              <a:tr h="1285857">
                <a:tc gridSpan="3">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200" dirty="0">
                          <a:effectLst/>
                        </a:rPr>
                        <a:t>PAPELES DE TRABAJO</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PROCESO DE ADQUISICIÓN DE REPUESTOS PARA MAQUINARIA</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PERIODO SEPTIEMBRE 2009 - AGOSTO 2010</a:t>
                      </a:r>
                      <a:endParaRPr lang="es-EC" sz="1200" dirty="0">
                        <a:effectLst/>
                        <a:latin typeface="Times New Roman"/>
                        <a:ea typeface="Times New Roman"/>
                        <a:cs typeface="Times New Roman"/>
                      </a:endParaRPr>
                    </a:p>
                  </a:txBody>
                  <a:tcPr marL="30368" marR="30368" marT="0" marB="0" anchor="ctr"/>
                </a:tc>
                <a:tc hMerge="1">
                  <a:txBody>
                    <a:bodyPr/>
                    <a:lstStyle/>
                    <a:p>
                      <a:endParaRPr lang="es-EC"/>
                    </a:p>
                  </a:txBody>
                  <a:tcPr/>
                </a:tc>
                <a:tc hMerge="1">
                  <a:txBody>
                    <a:bodyPr/>
                    <a:lstStyle/>
                    <a:p>
                      <a:endParaRPr lang="es-EC"/>
                    </a:p>
                  </a:txBody>
                  <a:tcPr/>
                </a:tc>
              </a:tr>
              <a:tr h="514343">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30368" marR="30368" marT="0" marB="0" anchor="ctr"/>
                </a:tc>
                <a:tc>
                  <a:txBody>
                    <a:bodyPr/>
                    <a:lstStyle/>
                    <a:p>
                      <a:pPr algn="just">
                        <a:lnSpc>
                          <a:spcPct val="115000"/>
                        </a:lnSpc>
                        <a:spcAft>
                          <a:spcPts val="0"/>
                        </a:spcAft>
                      </a:pPr>
                      <a:r>
                        <a:rPr lang="es-EC" sz="1400">
                          <a:effectLst/>
                        </a:rPr>
                        <a:t>Adquisición de repuestos para maquinaria</a:t>
                      </a:r>
                      <a:endParaRPr lang="es-EC" sz="1400">
                        <a:effectLst/>
                        <a:latin typeface="Times New Roman"/>
                        <a:ea typeface="Times New Roman"/>
                        <a:cs typeface="Times New Roman"/>
                      </a:endParaRPr>
                    </a:p>
                  </a:txBody>
                  <a:tcPr marL="30368" marR="30368"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30368" marR="30368" marT="0" marB="0" anchor="ctr"/>
                </a:tc>
              </a:tr>
              <a:tr h="771514">
                <a:tc>
                  <a:txBody>
                    <a:bodyPr/>
                    <a:lstStyle/>
                    <a:p>
                      <a:pPr>
                        <a:lnSpc>
                          <a:spcPct val="115000"/>
                        </a:lnSpc>
                        <a:spcAft>
                          <a:spcPts val="0"/>
                        </a:spcAft>
                      </a:pPr>
                      <a:r>
                        <a:rPr lang="es-EC" sz="1400">
                          <a:effectLst/>
                        </a:rPr>
                        <a:t>Procedimiento Nº 6</a:t>
                      </a:r>
                      <a:endParaRPr lang="es-EC" sz="1400">
                        <a:effectLst/>
                        <a:latin typeface="Times New Roman"/>
                        <a:ea typeface="Times New Roman"/>
                        <a:cs typeface="Times New Roman"/>
                      </a:endParaRPr>
                    </a:p>
                  </a:txBody>
                  <a:tcPr marL="30368" marR="30368" marT="0" marB="0" anchor="ctr"/>
                </a:tc>
                <a:tc>
                  <a:txBody>
                    <a:bodyPr/>
                    <a:lstStyle/>
                    <a:p>
                      <a:pPr algn="just">
                        <a:lnSpc>
                          <a:spcPct val="115000"/>
                        </a:lnSpc>
                        <a:spcAft>
                          <a:spcPts val="0"/>
                        </a:spcAft>
                      </a:pPr>
                      <a:r>
                        <a:rPr lang="es-EC" sz="1400" dirty="0">
                          <a:effectLst/>
                        </a:rPr>
                        <a:t>Verificar que se realicen constataciones físicas de forma periódica.</a:t>
                      </a:r>
                      <a:endParaRPr lang="es-EC" sz="1400" dirty="0">
                        <a:effectLst/>
                        <a:latin typeface="Times New Roman"/>
                        <a:ea typeface="Times New Roman"/>
                        <a:cs typeface="Times New Roman"/>
                      </a:endParaRPr>
                    </a:p>
                  </a:txBody>
                  <a:tcPr marL="30368" marR="30368"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30368" marR="30368" marT="0" marB="0" anchor="ctr"/>
                </a:tc>
              </a:tr>
              <a:tr h="2314543">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30368" marR="30368" marT="0" marB="0" anchor="ctr"/>
                </a:tc>
                <a:tc>
                  <a:txBody>
                    <a:bodyPr/>
                    <a:lstStyle/>
                    <a:p>
                      <a:pPr algn="just">
                        <a:lnSpc>
                          <a:spcPct val="115000"/>
                        </a:lnSpc>
                        <a:spcAft>
                          <a:spcPts val="0"/>
                        </a:spcAft>
                      </a:pPr>
                      <a:r>
                        <a:rPr lang="es-EC" sz="1400">
                          <a:effectLst/>
                        </a:rPr>
                        <a:t>Se realiza una constatación física por parte del Jefe del departamento de forma quincenal, y por otro lado la empresa realiza tomas físicas del inventario de repuestos codificados 2 veces al año en Agosto y Diciembre, para los repuestos que ingresan como gasto no existe esta toma física ya que no consta en el sistema.</a:t>
                      </a:r>
                      <a:endParaRPr lang="es-EC" sz="1400">
                        <a:effectLst/>
                        <a:latin typeface="Times New Roman"/>
                        <a:ea typeface="Times New Roman"/>
                        <a:cs typeface="Times New Roman"/>
                      </a:endParaRPr>
                    </a:p>
                  </a:txBody>
                  <a:tcPr marL="30368" marR="30368" marT="0" marB="0" anchor="ctr"/>
                </a:tc>
                <a:tc>
                  <a:txBody>
                    <a:bodyPr/>
                    <a:lstStyle/>
                    <a:p>
                      <a:pPr algn="ctr">
                        <a:lnSpc>
                          <a:spcPct val="115000"/>
                        </a:lnSpc>
                        <a:spcAft>
                          <a:spcPts val="0"/>
                        </a:spcAft>
                      </a:pPr>
                      <a:r>
                        <a:rPr lang="es-EC" sz="1400" dirty="0" err="1">
                          <a:effectLst/>
                          <a:hlinkClick r:id="rId2" action="ppaction://hlinksldjump"/>
                        </a:rPr>
                        <a:t>HHR</a:t>
                      </a:r>
                      <a:r>
                        <a:rPr lang="es-EC" sz="1400" dirty="0">
                          <a:effectLst/>
                          <a:hlinkClick r:id="rId2" action="ppaction://hlinksldjump"/>
                        </a:rPr>
                        <a:t>. 5</a:t>
                      </a:r>
                      <a:endParaRPr lang="es-EC" sz="1400" dirty="0">
                        <a:effectLst/>
                        <a:latin typeface="Times New Roman"/>
                        <a:ea typeface="Times New Roman"/>
                        <a:cs typeface="Times New Roman"/>
                      </a:endParaRPr>
                    </a:p>
                  </a:txBody>
                  <a:tcPr marL="30368" marR="30368" marT="0" marB="0" anchor="ctr"/>
                </a:tc>
              </a:tr>
              <a:tr h="514343">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30368" marR="30368" marT="0" marB="0" anchor="ctr"/>
                </a:tc>
                <a:tc>
                  <a:txBody>
                    <a:bodyPr/>
                    <a:lstStyle/>
                    <a:p>
                      <a:pPr>
                        <a:lnSpc>
                          <a:spcPct val="115000"/>
                        </a:lnSpc>
                        <a:spcAft>
                          <a:spcPts val="0"/>
                        </a:spcAft>
                      </a:pPr>
                      <a:r>
                        <a:rPr lang="es-EC" sz="1400">
                          <a:effectLst/>
                        </a:rPr>
                        <a:t>Jéssica Eras</a:t>
                      </a:r>
                      <a:endParaRPr lang="es-EC" sz="1400">
                        <a:effectLst/>
                        <a:latin typeface="Times New Roman"/>
                        <a:ea typeface="Times New Roman"/>
                        <a:cs typeface="Times New Roman"/>
                      </a:endParaRPr>
                    </a:p>
                  </a:txBody>
                  <a:tcPr marL="30368" marR="30368" marT="0" marB="0" anchor="ctr"/>
                </a:tc>
                <a:tc>
                  <a:txBody>
                    <a:bodyPr/>
                    <a:lstStyle/>
                    <a:p>
                      <a:pPr>
                        <a:lnSpc>
                          <a:spcPct val="115000"/>
                        </a:lnSpc>
                        <a:spcAft>
                          <a:spcPts val="0"/>
                        </a:spcAft>
                      </a:pPr>
                      <a:r>
                        <a:rPr lang="es-EC" sz="1400" dirty="0">
                          <a:effectLst/>
                        </a:rPr>
                        <a:t>Fecha: 14 Enero 2011</a:t>
                      </a:r>
                      <a:endParaRPr lang="es-EC" sz="1400" dirty="0">
                        <a:effectLst/>
                        <a:latin typeface="Times New Roman"/>
                        <a:ea typeface="Times New Roman"/>
                        <a:cs typeface="Times New Roman"/>
                      </a:endParaRPr>
                    </a:p>
                  </a:txBody>
                  <a:tcPr marL="30368" marR="30368" marT="0" marB="0" anchor="ctr"/>
                </a:tc>
              </a:tr>
            </a:tbl>
          </a:graphicData>
        </a:graphic>
      </p:graphicFrame>
      <p:sp>
        <p:nvSpPr>
          <p:cNvPr id="3" name="355 Rectángulo">
            <a:hlinkClick r:id="rId3" action="ppaction://hlinksldjump"/>
          </p:cNvPr>
          <p:cNvSpPr/>
          <p:nvPr/>
        </p:nvSpPr>
        <p:spPr>
          <a:xfrm>
            <a:off x="4330501" y="476672"/>
            <a:ext cx="817563"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PTR</a:t>
            </a:r>
            <a:r>
              <a:rPr lang="es-ES" sz="1200" b="1" dirty="0">
                <a:solidFill>
                  <a:srgbClr val="FF0000"/>
                </a:solidFill>
                <a:effectLst/>
                <a:latin typeface="Times New Roman"/>
                <a:ea typeface="Times New Roman"/>
              </a:rPr>
              <a:t>. 12</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1/2</a:t>
            </a:r>
            <a:endParaRPr lang="es-EC" sz="1200" dirty="0">
              <a:effectLst/>
              <a:latin typeface="Times New Roman"/>
              <a:ea typeface="Times New Roman"/>
            </a:endParaRPr>
          </a:p>
        </p:txBody>
      </p:sp>
      <p:sp>
        <p:nvSpPr>
          <p:cNvPr id="4" name="3 Rectángulo redondeado">
            <a:hlinkClick r:id="rId4" action="ppaction://hlinksldjump"/>
          </p:cNvPr>
          <p:cNvSpPr/>
          <p:nvPr/>
        </p:nvSpPr>
        <p:spPr>
          <a:xfrm>
            <a:off x="5364088" y="858146"/>
            <a:ext cx="3744417" cy="24482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endParaRPr lang="es-ES" sz="1400" dirty="0" smtClean="0"/>
          </a:p>
          <a:p>
            <a:pPr algn="just"/>
            <a:r>
              <a:rPr lang="es-EC" sz="1400" dirty="0"/>
              <a:t>Las constataciones físicas se las realiza de forma quincenal de forma visual y dos veces al año a través del sistema únicamente de repuestos codificados por lo que no se tiene un control total de todo el inventario. </a:t>
            </a:r>
            <a:endParaRPr lang="es-ES" sz="1400" dirty="0"/>
          </a:p>
        </p:txBody>
      </p:sp>
      <p:sp>
        <p:nvSpPr>
          <p:cNvPr id="5" name="4 Rectángulo redondeado"/>
          <p:cNvSpPr/>
          <p:nvPr/>
        </p:nvSpPr>
        <p:spPr>
          <a:xfrm>
            <a:off x="5364089" y="3573016"/>
            <a:ext cx="3672408" cy="23042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RECOMENDACIONES:</a:t>
            </a:r>
          </a:p>
          <a:p>
            <a:pPr algn="just"/>
            <a:endParaRPr lang="es-EC" sz="1400" dirty="0" smtClean="0"/>
          </a:p>
          <a:p>
            <a:pPr algn="just"/>
            <a:r>
              <a:rPr lang="es-EC" sz="1400" dirty="0"/>
              <a:t>Al jefe del departamento de mantenimiento: Elaborar actas de constatación física</a:t>
            </a:r>
            <a:r>
              <a:rPr lang="es-EC" sz="1400" dirty="0" smtClean="0"/>
              <a:t>.</a:t>
            </a:r>
          </a:p>
          <a:p>
            <a:pPr algn="just"/>
            <a:endParaRPr lang="es-ES" sz="1400" dirty="0"/>
          </a:p>
          <a:p>
            <a:pPr algn="just"/>
            <a:r>
              <a:rPr lang="es-EC" sz="1400" dirty="0"/>
              <a:t>Al gerente industrial: Disponer que se lleve un control de todos los artículos que no se encuentran codificados.</a:t>
            </a:r>
            <a:endParaRPr lang="es-ES" sz="1400" dirty="0"/>
          </a:p>
        </p:txBody>
      </p:sp>
    </p:spTree>
    <p:extLst>
      <p:ext uri="{BB962C8B-B14F-4D97-AF65-F5344CB8AC3E}">
        <p14:creationId xmlns:p14="http://schemas.microsoft.com/office/powerpoint/2010/main" val="3940005398"/>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81002790"/>
              </p:ext>
            </p:extLst>
          </p:nvPr>
        </p:nvGraphicFramePr>
        <p:xfrm>
          <a:off x="323528" y="620688"/>
          <a:ext cx="4752528" cy="5976664"/>
        </p:xfrm>
        <a:graphic>
          <a:graphicData uri="http://schemas.openxmlformats.org/drawingml/2006/table">
            <a:tbl>
              <a:tblPr firstRow="1" firstCol="1" bandRow="1">
                <a:tableStyleId>{E8B1032C-EA38-4F05-BA0D-38AFFFC7BED3}</a:tableStyleId>
              </a:tblPr>
              <a:tblGrid>
                <a:gridCol w="1080120"/>
                <a:gridCol w="2736304"/>
                <a:gridCol w="936104"/>
              </a:tblGrid>
              <a:tr h="1174844">
                <a:tc gridSpan="3">
                  <a:txBody>
                    <a:bodyPr/>
                    <a:lstStyle/>
                    <a:p>
                      <a:pPr algn="ctr">
                        <a:lnSpc>
                          <a:spcPct val="115000"/>
                        </a:lnSpc>
                      </a:pPr>
                      <a:r>
                        <a:rPr lang="es-EC" sz="1100" dirty="0" smtClean="0">
                          <a:effectLst/>
                        </a:rPr>
                        <a:t>FERRERO </a:t>
                      </a:r>
                      <a:r>
                        <a:rPr lang="es-EC" sz="1100" dirty="0">
                          <a:effectLst/>
                        </a:rPr>
                        <a:t>DEL ECUADOR S.A. </a:t>
                      </a:r>
                      <a:endParaRPr lang="es-EC" sz="1100" dirty="0">
                        <a:effectLst/>
                        <a:latin typeface="Calibri"/>
                        <a:cs typeface="Times New Roman"/>
                      </a:endParaRPr>
                    </a:p>
                    <a:p>
                      <a:pPr algn="ctr">
                        <a:lnSpc>
                          <a:spcPct val="115000"/>
                        </a:lnSpc>
                        <a:spcAft>
                          <a:spcPts val="0"/>
                        </a:spcAft>
                      </a:pPr>
                      <a:r>
                        <a:rPr lang="es-EC" sz="1200" dirty="0">
                          <a:effectLst/>
                        </a:rPr>
                        <a:t>PAPELES DE TRABAJO</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PROCESO DE ADQUISICIÓN DE REPUESTOS PARA MAQUINARIA</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PERIODO SEPTIEMBRE 2009 - AGOSTO 2010</a:t>
                      </a:r>
                      <a:endParaRPr lang="es-EC" sz="1200" dirty="0">
                        <a:effectLst/>
                        <a:latin typeface="Times New Roman"/>
                        <a:ea typeface="Times New Roman"/>
                        <a:cs typeface="Times New Roman"/>
                      </a:endParaRPr>
                    </a:p>
                  </a:txBody>
                  <a:tcPr marL="25204" marR="25204" marT="0" marB="0" anchor="ctr"/>
                </a:tc>
                <a:tc hMerge="1">
                  <a:txBody>
                    <a:bodyPr/>
                    <a:lstStyle/>
                    <a:p>
                      <a:endParaRPr lang="es-EC"/>
                    </a:p>
                  </a:txBody>
                  <a:tcPr/>
                </a:tc>
                <a:tc hMerge="1">
                  <a:txBody>
                    <a:bodyPr/>
                    <a:lstStyle/>
                    <a:p>
                      <a:endParaRPr lang="es-EC"/>
                    </a:p>
                  </a:txBody>
                  <a:tcPr/>
                </a:tc>
              </a:tr>
              <a:tr h="480794">
                <a:tc>
                  <a:txBody>
                    <a:bodyPr/>
                    <a:lstStyle/>
                    <a:p>
                      <a:pPr>
                        <a:lnSpc>
                          <a:spcPct val="115000"/>
                        </a:lnSpc>
                        <a:spcAft>
                          <a:spcPts val="0"/>
                        </a:spcAft>
                      </a:pPr>
                      <a:r>
                        <a:rPr lang="es-EC" sz="1200">
                          <a:effectLst/>
                        </a:rPr>
                        <a:t>Proceso</a:t>
                      </a:r>
                      <a:endParaRPr lang="es-EC" sz="1200">
                        <a:effectLst/>
                        <a:latin typeface="Times New Roman"/>
                        <a:ea typeface="Times New Roman"/>
                        <a:cs typeface="Times New Roman"/>
                      </a:endParaRPr>
                    </a:p>
                  </a:txBody>
                  <a:tcPr marL="25204" marR="25204" marT="0" marB="0" anchor="ctr"/>
                </a:tc>
                <a:tc>
                  <a:txBody>
                    <a:bodyPr/>
                    <a:lstStyle/>
                    <a:p>
                      <a:pPr algn="just">
                        <a:lnSpc>
                          <a:spcPct val="115000"/>
                        </a:lnSpc>
                        <a:spcAft>
                          <a:spcPts val="0"/>
                        </a:spcAft>
                      </a:pPr>
                      <a:r>
                        <a:rPr lang="es-EC" sz="1200">
                          <a:effectLst/>
                        </a:rPr>
                        <a:t>Adquisición de repuestos para maquinaria</a:t>
                      </a:r>
                      <a:endParaRPr lang="es-EC" sz="1200">
                        <a:effectLst/>
                        <a:latin typeface="Times New Roman"/>
                        <a:ea typeface="Times New Roman"/>
                        <a:cs typeface="Times New Roman"/>
                      </a:endParaRPr>
                    </a:p>
                  </a:txBody>
                  <a:tcPr marL="25204" marR="25204" marT="0" marB="0" anchor="ctr"/>
                </a:tc>
                <a:tc>
                  <a:txBody>
                    <a:bodyPr/>
                    <a:lstStyle/>
                    <a:p>
                      <a:pPr algn="ctr">
                        <a:lnSpc>
                          <a:spcPct val="115000"/>
                        </a:lnSpc>
                        <a:spcAft>
                          <a:spcPts val="0"/>
                        </a:spcAft>
                      </a:pPr>
                      <a:r>
                        <a:rPr lang="es-EC" sz="1200">
                          <a:effectLst/>
                        </a:rPr>
                        <a:t>Hallazgos</a:t>
                      </a:r>
                      <a:endParaRPr lang="es-EC" sz="1200">
                        <a:effectLst/>
                        <a:latin typeface="Times New Roman"/>
                        <a:ea typeface="Times New Roman"/>
                        <a:cs typeface="Times New Roman"/>
                      </a:endParaRPr>
                    </a:p>
                  </a:txBody>
                  <a:tcPr marL="25204" marR="25204" marT="0" marB="0" anchor="ctr"/>
                </a:tc>
              </a:tr>
              <a:tr h="727849">
                <a:tc>
                  <a:txBody>
                    <a:bodyPr/>
                    <a:lstStyle/>
                    <a:p>
                      <a:pPr>
                        <a:lnSpc>
                          <a:spcPct val="115000"/>
                        </a:lnSpc>
                        <a:spcAft>
                          <a:spcPts val="0"/>
                        </a:spcAft>
                      </a:pPr>
                      <a:r>
                        <a:rPr lang="es-EC" sz="1200">
                          <a:effectLst/>
                        </a:rPr>
                        <a:t>Procedimiento Nº 7</a:t>
                      </a:r>
                      <a:endParaRPr lang="es-EC" sz="1200">
                        <a:effectLst/>
                        <a:latin typeface="Times New Roman"/>
                        <a:ea typeface="Times New Roman"/>
                        <a:cs typeface="Times New Roman"/>
                      </a:endParaRPr>
                    </a:p>
                  </a:txBody>
                  <a:tcPr marL="25204" marR="25204" marT="0" marB="0" anchor="ctr"/>
                </a:tc>
                <a:tc>
                  <a:txBody>
                    <a:bodyPr/>
                    <a:lstStyle/>
                    <a:p>
                      <a:pPr algn="just">
                        <a:lnSpc>
                          <a:spcPct val="115000"/>
                        </a:lnSpc>
                        <a:spcAft>
                          <a:spcPts val="0"/>
                        </a:spcAft>
                      </a:pPr>
                      <a:r>
                        <a:rPr lang="es-EC" sz="1200">
                          <a:effectLst/>
                        </a:rPr>
                        <a:t>Verificar que el inventario de repuestos se encuentre organizado por producto y por grupos.</a:t>
                      </a:r>
                      <a:endParaRPr lang="es-EC" sz="1200">
                        <a:effectLst/>
                        <a:latin typeface="Times New Roman"/>
                        <a:ea typeface="Times New Roman"/>
                        <a:cs typeface="Times New Roman"/>
                      </a:endParaRPr>
                    </a:p>
                  </a:txBody>
                  <a:tcPr marL="25204" marR="25204" marT="0" marB="0" anchor="ctr"/>
                </a:tc>
                <a:tc>
                  <a:txBody>
                    <a:bodyPr/>
                    <a:lstStyle/>
                    <a:p>
                      <a:pPr algn="ctr">
                        <a:lnSpc>
                          <a:spcPct val="115000"/>
                        </a:lnSpc>
                        <a:spcAft>
                          <a:spcPts val="0"/>
                        </a:spcAft>
                      </a:pPr>
                      <a:r>
                        <a:rPr lang="es-EC" sz="1200">
                          <a:effectLst/>
                        </a:rPr>
                        <a:t> </a:t>
                      </a:r>
                      <a:endParaRPr lang="es-EC" sz="1200">
                        <a:effectLst/>
                        <a:latin typeface="Times New Roman"/>
                        <a:ea typeface="Times New Roman"/>
                        <a:cs typeface="Times New Roman"/>
                      </a:endParaRPr>
                    </a:p>
                  </a:txBody>
                  <a:tcPr marL="25204" marR="25204" marT="0" marB="0" anchor="ctr"/>
                </a:tc>
              </a:tr>
              <a:tr h="3149580">
                <a:tc>
                  <a:txBody>
                    <a:bodyPr/>
                    <a:lstStyle/>
                    <a:p>
                      <a:pPr>
                        <a:lnSpc>
                          <a:spcPct val="115000"/>
                        </a:lnSpc>
                        <a:spcAft>
                          <a:spcPts val="0"/>
                        </a:spcAft>
                      </a:pPr>
                      <a:r>
                        <a:rPr lang="es-EC" sz="1200">
                          <a:effectLst/>
                        </a:rPr>
                        <a:t>Aplicación:</a:t>
                      </a:r>
                      <a:endParaRPr lang="es-EC" sz="1200">
                        <a:effectLst/>
                        <a:latin typeface="Times New Roman"/>
                        <a:ea typeface="Times New Roman"/>
                        <a:cs typeface="Times New Roman"/>
                      </a:endParaRPr>
                    </a:p>
                  </a:txBody>
                  <a:tcPr marL="25204" marR="25204" marT="0" marB="0" anchor="ctr"/>
                </a:tc>
                <a:tc>
                  <a:txBody>
                    <a:bodyPr/>
                    <a:lstStyle/>
                    <a:p>
                      <a:pPr algn="just">
                        <a:lnSpc>
                          <a:spcPct val="115000"/>
                        </a:lnSpc>
                        <a:spcAft>
                          <a:spcPts val="0"/>
                        </a:spcAft>
                      </a:pPr>
                      <a:r>
                        <a:rPr lang="es-EC" sz="1200">
                          <a:effectLst/>
                        </a:rPr>
                        <a:t>Al realizar la verificación física del inventario de repuestos se constató que el mismo se encuentra ubicado en una bodega del departamento de mantenimiento, los materiales no se encuentran organizados por productos, esto lo aducen a que dicho inventario está compuesto de materiales usados y desconocen lo que realmente poseen. El inventario debe ser organizado y registrado adecuadamente a fin de evitar usos indebidos del mismo, por motivos de políticas de la empresa no se puede evidenciar esto a través fotos.</a:t>
                      </a:r>
                      <a:endParaRPr lang="es-EC" sz="1200">
                        <a:effectLst/>
                        <a:latin typeface="Times New Roman"/>
                        <a:ea typeface="Times New Roman"/>
                        <a:cs typeface="Times New Roman"/>
                      </a:endParaRPr>
                    </a:p>
                  </a:txBody>
                  <a:tcPr marL="25204" marR="25204" marT="0" marB="0" anchor="ctr"/>
                </a:tc>
                <a:tc>
                  <a:txBody>
                    <a:bodyPr/>
                    <a:lstStyle/>
                    <a:p>
                      <a:pPr algn="ctr">
                        <a:lnSpc>
                          <a:spcPct val="115000"/>
                        </a:lnSpc>
                        <a:spcAft>
                          <a:spcPts val="0"/>
                        </a:spcAft>
                      </a:pPr>
                      <a:r>
                        <a:rPr lang="es-EC" sz="1200" dirty="0" err="1">
                          <a:effectLst/>
                          <a:hlinkClick r:id="rId2" action="ppaction://hlinksldjump"/>
                        </a:rPr>
                        <a:t>HHR</a:t>
                      </a:r>
                      <a:r>
                        <a:rPr lang="es-EC" sz="1200" dirty="0">
                          <a:effectLst/>
                          <a:hlinkClick r:id="rId2" action="ppaction://hlinksldjump"/>
                        </a:rPr>
                        <a:t>. 6</a:t>
                      </a:r>
                      <a:endParaRPr lang="es-EC" sz="1200" dirty="0">
                        <a:effectLst/>
                        <a:latin typeface="Times New Roman"/>
                        <a:ea typeface="Times New Roman"/>
                        <a:cs typeface="Times New Roman"/>
                      </a:endParaRPr>
                    </a:p>
                  </a:txBody>
                  <a:tcPr marL="25204" marR="25204" marT="0" marB="0" anchor="ctr"/>
                </a:tc>
              </a:tr>
              <a:tr h="443597">
                <a:tc>
                  <a:txBody>
                    <a:bodyPr/>
                    <a:lstStyle/>
                    <a:p>
                      <a:pPr>
                        <a:lnSpc>
                          <a:spcPct val="115000"/>
                        </a:lnSpc>
                        <a:spcAft>
                          <a:spcPts val="0"/>
                        </a:spcAft>
                      </a:pPr>
                      <a:r>
                        <a:rPr lang="es-EC" sz="1200">
                          <a:effectLst/>
                        </a:rPr>
                        <a:t>Elaborado por:</a:t>
                      </a:r>
                      <a:endParaRPr lang="es-EC" sz="1200">
                        <a:effectLst/>
                        <a:latin typeface="Times New Roman"/>
                        <a:ea typeface="Times New Roman"/>
                        <a:cs typeface="Times New Roman"/>
                      </a:endParaRPr>
                    </a:p>
                  </a:txBody>
                  <a:tcPr marL="25204" marR="25204" marT="0" marB="0" anchor="ctr"/>
                </a:tc>
                <a:tc>
                  <a:txBody>
                    <a:bodyPr/>
                    <a:lstStyle/>
                    <a:p>
                      <a:pPr>
                        <a:lnSpc>
                          <a:spcPct val="115000"/>
                        </a:lnSpc>
                        <a:spcAft>
                          <a:spcPts val="0"/>
                        </a:spcAft>
                      </a:pPr>
                      <a:r>
                        <a:rPr lang="es-EC" sz="1200">
                          <a:effectLst/>
                        </a:rPr>
                        <a:t>Jéssica Eras</a:t>
                      </a:r>
                      <a:endParaRPr lang="es-EC" sz="1200">
                        <a:effectLst/>
                        <a:latin typeface="Times New Roman"/>
                        <a:ea typeface="Times New Roman"/>
                        <a:cs typeface="Times New Roman"/>
                      </a:endParaRPr>
                    </a:p>
                  </a:txBody>
                  <a:tcPr marL="25204" marR="25204" marT="0" marB="0" anchor="ctr"/>
                </a:tc>
                <a:tc>
                  <a:txBody>
                    <a:bodyPr/>
                    <a:lstStyle/>
                    <a:p>
                      <a:pPr>
                        <a:lnSpc>
                          <a:spcPct val="115000"/>
                        </a:lnSpc>
                        <a:spcAft>
                          <a:spcPts val="0"/>
                        </a:spcAft>
                      </a:pPr>
                      <a:r>
                        <a:rPr lang="es-EC" sz="1200" dirty="0">
                          <a:effectLst/>
                        </a:rPr>
                        <a:t>Fecha: 17 Enero 2011</a:t>
                      </a:r>
                      <a:endParaRPr lang="es-EC" sz="1200" dirty="0">
                        <a:effectLst/>
                        <a:latin typeface="Times New Roman"/>
                        <a:ea typeface="Times New Roman"/>
                        <a:cs typeface="Times New Roman"/>
                      </a:endParaRPr>
                    </a:p>
                  </a:txBody>
                  <a:tcPr marL="25204" marR="25204" marT="0" marB="0" anchor="ctr"/>
                </a:tc>
              </a:tr>
            </a:tbl>
          </a:graphicData>
        </a:graphic>
      </p:graphicFrame>
      <p:sp>
        <p:nvSpPr>
          <p:cNvPr id="3" name="328 Rectángulo"/>
          <p:cNvSpPr/>
          <p:nvPr/>
        </p:nvSpPr>
        <p:spPr>
          <a:xfrm>
            <a:off x="4258493" y="620688"/>
            <a:ext cx="817563"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13</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
        <p:nvSpPr>
          <p:cNvPr id="4" name="3 Rectángulo redondeado">
            <a:hlinkClick r:id="rId3" action="ppaction://hlinksldjump"/>
          </p:cNvPr>
          <p:cNvSpPr/>
          <p:nvPr/>
        </p:nvSpPr>
        <p:spPr>
          <a:xfrm>
            <a:off x="5292079" y="548680"/>
            <a:ext cx="3744417" cy="15841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endParaRPr lang="es-ES" sz="1400" dirty="0"/>
          </a:p>
          <a:p>
            <a:pPr algn="just"/>
            <a:r>
              <a:rPr lang="es-EC" sz="1400" dirty="0"/>
              <a:t>El inventario que no es codificado en su mayoría no se encuentra organizado lo que ocasiona que se incurra en gastos innecesarios al no tener un control detallado del mismo</a:t>
            </a:r>
            <a:r>
              <a:rPr lang="es-EC" sz="1400" dirty="0" smtClean="0"/>
              <a:t>.</a:t>
            </a:r>
            <a:endParaRPr lang="es-ES" sz="1400" dirty="0" smtClean="0"/>
          </a:p>
        </p:txBody>
      </p:sp>
      <p:sp>
        <p:nvSpPr>
          <p:cNvPr id="5" name="4 Rectángulo redondeado"/>
          <p:cNvSpPr/>
          <p:nvPr/>
        </p:nvSpPr>
        <p:spPr>
          <a:xfrm>
            <a:off x="5328083" y="2348880"/>
            <a:ext cx="3672408" cy="38164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RECOMENDACIONES:</a:t>
            </a:r>
          </a:p>
          <a:p>
            <a:pPr algn="just"/>
            <a:endParaRPr lang="es-ES" sz="1400" dirty="0"/>
          </a:p>
          <a:p>
            <a:pPr algn="just"/>
            <a:r>
              <a:rPr lang="es-EC" sz="1400" dirty="0"/>
              <a:t>Al gerente industrial: Establecer políticas para organizar el inventario de repuestos</a:t>
            </a:r>
            <a:r>
              <a:rPr lang="es-EC" sz="1400" dirty="0" smtClean="0"/>
              <a:t>.</a:t>
            </a:r>
          </a:p>
          <a:p>
            <a:pPr algn="just"/>
            <a:endParaRPr lang="es-ES" sz="1400" dirty="0"/>
          </a:p>
          <a:p>
            <a:pPr algn="just"/>
            <a:r>
              <a:rPr lang="es-EC" sz="1400" dirty="0"/>
              <a:t>Al gerente general y gerente financiero: Realizar una política para la activación de repuestos codificados y no codificados. </a:t>
            </a:r>
            <a:endParaRPr lang="es-EC" sz="1400" dirty="0" smtClean="0"/>
          </a:p>
          <a:p>
            <a:pPr algn="just"/>
            <a:endParaRPr lang="es-ES" sz="1400" dirty="0"/>
          </a:p>
          <a:p>
            <a:pPr algn="just"/>
            <a:r>
              <a:rPr lang="es-EC" sz="1400" dirty="0"/>
              <a:t>Al gerente general: Revisar el contrato de seguros para garantizar que todos los bienes codificados se encuentran cubiertos</a:t>
            </a:r>
            <a:r>
              <a:rPr lang="es-EC" sz="1400" dirty="0" smtClean="0"/>
              <a:t>.</a:t>
            </a:r>
          </a:p>
          <a:p>
            <a:pPr algn="just"/>
            <a:r>
              <a:rPr lang="es-EC" sz="1400" dirty="0"/>
              <a:t>Disponer el registro contable los sobrantes y establecer el verdadero saldo de inventarios.</a:t>
            </a:r>
            <a:endParaRPr lang="es-EC" sz="1400" dirty="0" smtClean="0"/>
          </a:p>
          <a:p>
            <a:pPr algn="just"/>
            <a:endParaRPr lang="es-EC" sz="1400" dirty="0" smtClean="0"/>
          </a:p>
        </p:txBody>
      </p:sp>
    </p:spTree>
    <p:extLst>
      <p:ext uri="{BB962C8B-B14F-4D97-AF65-F5344CB8AC3E}">
        <p14:creationId xmlns:p14="http://schemas.microsoft.com/office/powerpoint/2010/main" val="2353905385"/>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42176527"/>
              </p:ext>
            </p:extLst>
          </p:nvPr>
        </p:nvGraphicFramePr>
        <p:xfrm>
          <a:off x="251520" y="404664"/>
          <a:ext cx="4824537" cy="6264696"/>
        </p:xfrm>
        <a:graphic>
          <a:graphicData uri="http://schemas.openxmlformats.org/drawingml/2006/table">
            <a:tbl>
              <a:tblPr firstRow="1" firstCol="1" bandRow="1">
                <a:tableStyleId>{E8B1032C-EA38-4F05-BA0D-38AFFFC7BED3}</a:tableStyleId>
              </a:tblPr>
              <a:tblGrid>
                <a:gridCol w="1033829"/>
                <a:gridCol w="2843030"/>
                <a:gridCol w="947678"/>
              </a:tblGrid>
              <a:tr h="1295774">
                <a:tc gridSpan="3">
                  <a:txBody>
                    <a:bodyPr/>
                    <a:lstStyle/>
                    <a:p>
                      <a:pPr algn="ctr">
                        <a:lnSpc>
                          <a:spcPct val="115000"/>
                        </a:lnSpc>
                      </a:pPr>
                      <a:r>
                        <a:rPr lang="es-EC" sz="1100" dirty="0" smtClean="0">
                          <a:effectLst/>
                        </a:rPr>
                        <a:t>FERRERO </a:t>
                      </a:r>
                      <a:r>
                        <a:rPr lang="es-EC" sz="1100" dirty="0">
                          <a:effectLst/>
                        </a:rPr>
                        <a:t>DEL ECUADOR S.A. </a:t>
                      </a:r>
                    </a:p>
                    <a:p>
                      <a:pPr algn="ctr">
                        <a:lnSpc>
                          <a:spcPct val="115000"/>
                        </a:lnSpc>
                        <a:spcAft>
                          <a:spcPts val="0"/>
                        </a:spcAft>
                      </a:pPr>
                      <a:r>
                        <a:rPr lang="es-EC" sz="1200" dirty="0">
                          <a:effectLst/>
                        </a:rPr>
                        <a:t>PAPELES DE TRABAJO</a:t>
                      </a:r>
                    </a:p>
                    <a:p>
                      <a:pPr algn="ctr">
                        <a:lnSpc>
                          <a:spcPct val="115000"/>
                        </a:lnSpc>
                        <a:spcAft>
                          <a:spcPts val="0"/>
                        </a:spcAft>
                      </a:pPr>
                      <a:r>
                        <a:rPr lang="es-EC" sz="1200" dirty="0">
                          <a:effectLst/>
                        </a:rPr>
                        <a:t>PROCESO DE ADQUISICIÓN DE REPUESTOS PARA MAQUINARIA</a:t>
                      </a:r>
                    </a:p>
                    <a:p>
                      <a:pPr algn="ctr">
                        <a:lnSpc>
                          <a:spcPct val="115000"/>
                        </a:lnSpc>
                        <a:spcAft>
                          <a:spcPts val="0"/>
                        </a:spcAft>
                      </a:pPr>
                      <a:r>
                        <a:rPr lang="es-EC" sz="1200" dirty="0">
                          <a:effectLst/>
                        </a:rPr>
                        <a:t>PERIODO SEPTIEMBRE 2009 - AGOSTO 2010</a:t>
                      </a:r>
                      <a:endParaRPr lang="es-EC" sz="1200" dirty="0">
                        <a:effectLst/>
                        <a:latin typeface="Times New Roman"/>
                        <a:ea typeface="Times New Roman"/>
                        <a:cs typeface="Times New Roman"/>
                      </a:endParaRPr>
                    </a:p>
                  </a:txBody>
                  <a:tcPr marL="24902" marR="24902" marT="0" marB="0" anchor="ctr"/>
                </a:tc>
                <a:tc hMerge="1">
                  <a:txBody>
                    <a:bodyPr/>
                    <a:lstStyle/>
                    <a:p>
                      <a:endParaRPr lang="es-EC"/>
                    </a:p>
                  </a:txBody>
                  <a:tcPr/>
                </a:tc>
                <a:tc hMerge="1">
                  <a:txBody>
                    <a:bodyPr/>
                    <a:lstStyle/>
                    <a:p>
                      <a:endParaRPr lang="es-EC"/>
                    </a:p>
                  </a:txBody>
                  <a:tcPr/>
                </a:tc>
              </a:tr>
              <a:tr h="523044">
                <a:tc>
                  <a:txBody>
                    <a:bodyPr/>
                    <a:lstStyle/>
                    <a:p>
                      <a:pPr>
                        <a:lnSpc>
                          <a:spcPct val="115000"/>
                        </a:lnSpc>
                        <a:spcAft>
                          <a:spcPts val="0"/>
                        </a:spcAft>
                      </a:pPr>
                      <a:r>
                        <a:rPr lang="es-EC" sz="1200">
                          <a:effectLst/>
                        </a:rPr>
                        <a:t>Proceso</a:t>
                      </a:r>
                      <a:endParaRPr lang="es-EC" sz="1200">
                        <a:effectLst/>
                        <a:latin typeface="Times New Roman"/>
                        <a:ea typeface="Times New Roman"/>
                        <a:cs typeface="Times New Roman"/>
                      </a:endParaRPr>
                    </a:p>
                  </a:txBody>
                  <a:tcPr marL="24902" marR="24902" marT="0" marB="0" anchor="ctr"/>
                </a:tc>
                <a:tc>
                  <a:txBody>
                    <a:bodyPr/>
                    <a:lstStyle/>
                    <a:p>
                      <a:pPr algn="just">
                        <a:lnSpc>
                          <a:spcPct val="115000"/>
                        </a:lnSpc>
                        <a:spcAft>
                          <a:spcPts val="0"/>
                        </a:spcAft>
                      </a:pPr>
                      <a:r>
                        <a:rPr lang="es-EC" sz="1200">
                          <a:effectLst/>
                        </a:rPr>
                        <a:t>Adquisición de repuestos para maquinaria</a:t>
                      </a:r>
                      <a:endParaRPr lang="es-EC" sz="1200">
                        <a:effectLst/>
                        <a:latin typeface="Times New Roman"/>
                        <a:ea typeface="Times New Roman"/>
                        <a:cs typeface="Times New Roman"/>
                      </a:endParaRPr>
                    </a:p>
                  </a:txBody>
                  <a:tcPr marL="24902" marR="24902" marT="0" marB="0" anchor="ctr"/>
                </a:tc>
                <a:tc>
                  <a:txBody>
                    <a:bodyPr/>
                    <a:lstStyle/>
                    <a:p>
                      <a:pPr algn="ctr">
                        <a:lnSpc>
                          <a:spcPct val="115000"/>
                        </a:lnSpc>
                        <a:spcAft>
                          <a:spcPts val="0"/>
                        </a:spcAft>
                      </a:pPr>
                      <a:r>
                        <a:rPr lang="es-EC" sz="1200">
                          <a:effectLst/>
                        </a:rPr>
                        <a:t>Hallazgos</a:t>
                      </a:r>
                      <a:endParaRPr lang="es-EC" sz="1200">
                        <a:effectLst/>
                        <a:latin typeface="Times New Roman"/>
                        <a:ea typeface="Times New Roman"/>
                        <a:cs typeface="Times New Roman"/>
                      </a:endParaRPr>
                    </a:p>
                  </a:txBody>
                  <a:tcPr marL="24902" marR="24902" marT="0" marB="0" anchor="ctr"/>
                </a:tc>
              </a:tr>
              <a:tr h="784567">
                <a:tc>
                  <a:txBody>
                    <a:bodyPr/>
                    <a:lstStyle/>
                    <a:p>
                      <a:pPr>
                        <a:lnSpc>
                          <a:spcPct val="115000"/>
                        </a:lnSpc>
                        <a:spcAft>
                          <a:spcPts val="0"/>
                        </a:spcAft>
                      </a:pPr>
                      <a:r>
                        <a:rPr lang="es-EC" sz="1200">
                          <a:effectLst/>
                        </a:rPr>
                        <a:t>Procedimiento Nº 8</a:t>
                      </a:r>
                      <a:endParaRPr lang="es-EC" sz="1200">
                        <a:effectLst/>
                        <a:latin typeface="Times New Roman"/>
                        <a:ea typeface="Times New Roman"/>
                        <a:cs typeface="Times New Roman"/>
                      </a:endParaRPr>
                    </a:p>
                  </a:txBody>
                  <a:tcPr marL="24902" marR="24902" marT="0" marB="0" anchor="ctr"/>
                </a:tc>
                <a:tc>
                  <a:txBody>
                    <a:bodyPr/>
                    <a:lstStyle/>
                    <a:p>
                      <a:pPr algn="just">
                        <a:lnSpc>
                          <a:spcPct val="115000"/>
                        </a:lnSpc>
                        <a:spcAft>
                          <a:spcPts val="0"/>
                        </a:spcAft>
                      </a:pPr>
                      <a:r>
                        <a:rPr lang="es-EC" sz="1200">
                          <a:effectLst/>
                        </a:rPr>
                        <a:t>Comprobar que la empresa cuente con controles de acceso hacia la bodega de repuestos.</a:t>
                      </a:r>
                      <a:endParaRPr lang="es-EC" sz="1200">
                        <a:effectLst/>
                        <a:latin typeface="Times New Roman"/>
                        <a:ea typeface="Times New Roman"/>
                        <a:cs typeface="Times New Roman"/>
                      </a:endParaRPr>
                    </a:p>
                  </a:txBody>
                  <a:tcPr marL="24902" marR="24902" marT="0" marB="0" anchor="ctr"/>
                </a:tc>
                <a:tc>
                  <a:txBody>
                    <a:bodyPr/>
                    <a:lstStyle/>
                    <a:p>
                      <a:pPr algn="ctr">
                        <a:lnSpc>
                          <a:spcPct val="115000"/>
                        </a:lnSpc>
                        <a:spcAft>
                          <a:spcPts val="0"/>
                        </a:spcAft>
                      </a:pPr>
                      <a:r>
                        <a:rPr lang="es-EC" sz="1200">
                          <a:effectLst/>
                        </a:rPr>
                        <a:t> </a:t>
                      </a:r>
                      <a:endParaRPr lang="es-EC" sz="1200">
                        <a:effectLst/>
                        <a:latin typeface="Times New Roman"/>
                        <a:ea typeface="Times New Roman"/>
                        <a:cs typeface="Times New Roman"/>
                      </a:endParaRPr>
                    </a:p>
                  </a:txBody>
                  <a:tcPr marL="24902" marR="24902" marT="0" marB="0" anchor="ctr"/>
                </a:tc>
              </a:tr>
              <a:tr h="3138267">
                <a:tc>
                  <a:txBody>
                    <a:bodyPr/>
                    <a:lstStyle/>
                    <a:p>
                      <a:pPr>
                        <a:lnSpc>
                          <a:spcPct val="115000"/>
                        </a:lnSpc>
                        <a:spcAft>
                          <a:spcPts val="0"/>
                        </a:spcAft>
                      </a:pPr>
                      <a:r>
                        <a:rPr lang="es-EC" sz="1200">
                          <a:effectLst/>
                        </a:rPr>
                        <a:t>Aplicación:</a:t>
                      </a:r>
                      <a:endParaRPr lang="es-EC" sz="1200">
                        <a:effectLst/>
                        <a:latin typeface="Times New Roman"/>
                        <a:ea typeface="Times New Roman"/>
                        <a:cs typeface="Times New Roman"/>
                      </a:endParaRPr>
                    </a:p>
                  </a:txBody>
                  <a:tcPr marL="24902" marR="24902" marT="0" marB="0" anchor="ctr"/>
                </a:tc>
                <a:tc>
                  <a:txBody>
                    <a:bodyPr/>
                    <a:lstStyle/>
                    <a:p>
                      <a:pPr algn="just">
                        <a:lnSpc>
                          <a:spcPct val="115000"/>
                        </a:lnSpc>
                        <a:spcAft>
                          <a:spcPts val="0"/>
                        </a:spcAft>
                      </a:pPr>
                      <a:r>
                        <a:rPr lang="es-EC" sz="1200">
                          <a:effectLst/>
                        </a:rPr>
                        <a:t>El control de acceso que se pudo evidenciar es de la siguiente manera: El Jefe del departamento es el único que maneja las llaves de la bodega, donde se encuentran los repuestos codificados, pero existe una bodega anexa donde se encuentran herramientas y repuestos no codificados la misma que no tiene control en el acceso, por lo que no existe un conocimiento exacto de donde se encuentra cada cosa.</a:t>
                      </a:r>
                      <a:endParaRPr lang="es-EC" sz="1200">
                        <a:effectLst/>
                        <a:latin typeface="Times New Roman"/>
                        <a:ea typeface="Times New Roman"/>
                        <a:cs typeface="Times New Roman"/>
                      </a:endParaRPr>
                    </a:p>
                  </a:txBody>
                  <a:tcPr marL="24902" marR="24902" marT="0" marB="0" anchor="ctr"/>
                </a:tc>
                <a:tc>
                  <a:txBody>
                    <a:bodyPr/>
                    <a:lstStyle/>
                    <a:p>
                      <a:pPr algn="ctr">
                        <a:lnSpc>
                          <a:spcPct val="115000"/>
                        </a:lnSpc>
                        <a:spcAft>
                          <a:spcPts val="0"/>
                        </a:spcAft>
                      </a:pPr>
                      <a:r>
                        <a:rPr lang="es-EC" sz="1200" dirty="0" err="1">
                          <a:effectLst/>
                          <a:hlinkClick r:id="rId2" action="ppaction://hlinksldjump"/>
                        </a:rPr>
                        <a:t>HHR</a:t>
                      </a:r>
                      <a:r>
                        <a:rPr lang="es-EC" sz="1200" dirty="0">
                          <a:effectLst/>
                          <a:hlinkClick r:id="rId2" action="ppaction://hlinksldjump"/>
                        </a:rPr>
                        <a:t>. 7</a:t>
                      </a:r>
                      <a:endParaRPr lang="es-EC" sz="1200" dirty="0">
                        <a:effectLst/>
                        <a:latin typeface="Times New Roman"/>
                        <a:ea typeface="Times New Roman"/>
                        <a:cs typeface="Times New Roman"/>
                      </a:endParaRPr>
                    </a:p>
                  </a:txBody>
                  <a:tcPr marL="24902" marR="24902" marT="0" marB="0" anchor="ctr"/>
                </a:tc>
              </a:tr>
              <a:tr h="523044">
                <a:tc>
                  <a:txBody>
                    <a:bodyPr/>
                    <a:lstStyle/>
                    <a:p>
                      <a:pPr>
                        <a:lnSpc>
                          <a:spcPct val="115000"/>
                        </a:lnSpc>
                        <a:spcAft>
                          <a:spcPts val="0"/>
                        </a:spcAft>
                      </a:pPr>
                      <a:r>
                        <a:rPr lang="es-EC" sz="1200">
                          <a:effectLst/>
                        </a:rPr>
                        <a:t>Elaborado por:</a:t>
                      </a:r>
                      <a:endParaRPr lang="es-EC" sz="1200">
                        <a:effectLst/>
                        <a:latin typeface="Times New Roman"/>
                        <a:ea typeface="Times New Roman"/>
                        <a:cs typeface="Times New Roman"/>
                      </a:endParaRPr>
                    </a:p>
                  </a:txBody>
                  <a:tcPr marL="24902" marR="24902" marT="0" marB="0" anchor="ctr"/>
                </a:tc>
                <a:tc>
                  <a:txBody>
                    <a:bodyPr/>
                    <a:lstStyle/>
                    <a:p>
                      <a:pPr>
                        <a:lnSpc>
                          <a:spcPct val="115000"/>
                        </a:lnSpc>
                        <a:spcAft>
                          <a:spcPts val="0"/>
                        </a:spcAft>
                      </a:pPr>
                      <a:r>
                        <a:rPr lang="es-EC" sz="1200" dirty="0">
                          <a:effectLst/>
                        </a:rPr>
                        <a:t>Jéssica Eras</a:t>
                      </a:r>
                      <a:endParaRPr lang="es-EC" sz="1200" dirty="0">
                        <a:effectLst/>
                        <a:latin typeface="Times New Roman"/>
                        <a:ea typeface="Times New Roman"/>
                        <a:cs typeface="Times New Roman"/>
                      </a:endParaRPr>
                    </a:p>
                  </a:txBody>
                  <a:tcPr marL="24902" marR="24902" marT="0" marB="0" anchor="ctr"/>
                </a:tc>
                <a:tc>
                  <a:txBody>
                    <a:bodyPr/>
                    <a:lstStyle/>
                    <a:p>
                      <a:pPr>
                        <a:lnSpc>
                          <a:spcPct val="115000"/>
                        </a:lnSpc>
                        <a:spcAft>
                          <a:spcPts val="0"/>
                        </a:spcAft>
                      </a:pPr>
                      <a:r>
                        <a:rPr lang="es-EC" sz="1200" dirty="0">
                          <a:effectLst/>
                        </a:rPr>
                        <a:t>Fecha: 18 Enero 2011</a:t>
                      </a:r>
                      <a:endParaRPr lang="es-EC" sz="1200" dirty="0">
                        <a:effectLst/>
                        <a:latin typeface="Times New Roman"/>
                        <a:ea typeface="Times New Roman"/>
                        <a:cs typeface="Times New Roman"/>
                      </a:endParaRPr>
                    </a:p>
                  </a:txBody>
                  <a:tcPr marL="24902" marR="24902" marT="0" marB="0" anchor="ctr"/>
                </a:tc>
              </a:tr>
            </a:tbl>
          </a:graphicData>
        </a:graphic>
      </p:graphicFrame>
      <p:sp>
        <p:nvSpPr>
          <p:cNvPr id="3" name="329 Rectángulo"/>
          <p:cNvSpPr/>
          <p:nvPr/>
        </p:nvSpPr>
        <p:spPr>
          <a:xfrm>
            <a:off x="4258493" y="404664"/>
            <a:ext cx="817563"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14</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
        <p:nvSpPr>
          <p:cNvPr id="4" name="3 Rectángulo redondeado">
            <a:hlinkClick r:id="rId3" action="ppaction://hlinksldjump"/>
          </p:cNvPr>
          <p:cNvSpPr/>
          <p:nvPr/>
        </p:nvSpPr>
        <p:spPr>
          <a:xfrm>
            <a:off x="5251557" y="1335266"/>
            <a:ext cx="3744417" cy="15841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endParaRPr lang="es-EC" sz="1400" dirty="0" smtClean="0"/>
          </a:p>
          <a:p>
            <a:pPr algn="just"/>
            <a:r>
              <a:rPr lang="es-EC" sz="1400" dirty="0"/>
              <a:t>No existe control en el acceso para los repuestos no codificados y herramientas, los que causa confusión en la ubicación de los repuestos no codificados y en las herramientas.</a:t>
            </a:r>
            <a:endParaRPr lang="es-ES" sz="1400" dirty="0"/>
          </a:p>
        </p:txBody>
      </p:sp>
      <p:sp>
        <p:nvSpPr>
          <p:cNvPr id="5" name="4 Rectángulo redondeado"/>
          <p:cNvSpPr/>
          <p:nvPr/>
        </p:nvSpPr>
        <p:spPr>
          <a:xfrm>
            <a:off x="5328083" y="3573016"/>
            <a:ext cx="3672408" cy="2160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RECOMENDACIÓN:</a:t>
            </a:r>
          </a:p>
          <a:p>
            <a:pPr algn="just"/>
            <a:endParaRPr lang="es-ES" sz="1400" dirty="0"/>
          </a:p>
          <a:p>
            <a:pPr algn="just"/>
            <a:r>
              <a:rPr lang="es-EC" sz="1400" dirty="0"/>
              <a:t>Al gerente industrial: Establecer controles en toda la bodega para limitar el acceso a la misma.</a:t>
            </a:r>
            <a:endParaRPr lang="es-EC" sz="1400" dirty="0" smtClean="0"/>
          </a:p>
          <a:p>
            <a:pPr algn="just"/>
            <a:endParaRPr lang="es-EC" sz="1400" dirty="0" smtClean="0"/>
          </a:p>
        </p:txBody>
      </p:sp>
    </p:spTree>
    <p:extLst>
      <p:ext uri="{BB962C8B-B14F-4D97-AF65-F5344CB8AC3E}">
        <p14:creationId xmlns:p14="http://schemas.microsoft.com/office/powerpoint/2010/main" val="60298371"/>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803493571"/>
              </p:ext>
            </p:extLst>
          </p:nvPr>
        </p:nvGraphicFramePr>
        <p:xfrm>
          <a:off x="1043608" y="1159629"/>
          <a:ext cx="7416824" cy="3349491"/>
        </p:xfrm>
        <a:graphic>
          <a:graphicData uri="http://schemas.openxmlformats.org/drawingml/2006/table">
            <a:tbl>
              <a:tblPr firstRow="1" firstCol="1" bandRow="1">
                <a:tableStyleId>{E8B1032C-EA38-4F05-BA0D-38AFFFC7BED3}</a:tableStyleId>
              </a:tblPr>
              <a:tblGrid>
                <a:gridCol w="3707983"/>
                <a:gridCol w="3708841"/>
              </a:tblGrid>
              <a:tr h="504056">
                <a:tc>
                  <a:txBody>
                    <a:bodyPr/>
                    <a:lstStyle/>
                    <a:p>
                      <a:pPr algn="ctr">
                        <a:spcBef>
                          <a:spcPts val="1200"/>
                        </a:spcBef>
                        <a:spcAft>
                          <a:spcPts val="0"/>
                        </a:spcAft>
                      </a:pPr>
                      <a:r>
                        <a:rPr lang="es-ES" sz="1800" u="sng" dirty="0">
                          <a:effectLst/>
                        </a:rPr>
                        <a:t>DEFINICIÓN</a:t>
                      </a:r>
                      <a:endParaRPr lang="es-EC" sz="2000" u="sng" dirty="0">
                        <a:effectLst/>
                        <a:latin typeface="Times New Roman"/>
                        <a:ea typeface="Times New Roman"/>
                        <a:cs typeface="Times New Roman"/>
                      </a:endParaRPr>
                    </a:p>
                  </a:txBody>
                  <a:tcPr marL="68580" marR="68580" marT="0" marB="0" anchor="ctr"/>
                </a:tc>
                <a:tc>
                  <a:txBody>
                    <a:bodyPr/>
                    <a:lstStyle/>
                    <a:p>
                      <a:pPr algn="ctr">
                        <a:spcBef>
                          <a:spcPts val="1200"/>
                        </a:spcBef>
                        <a:spcAft>
                          <a:spcPts val="0"/>
                        </a:spcAft>
                      </a:pPr>
                      <a:r>
                        <a:rPr lang="es-ES" sz="1800" u="sng" dirty="0">
                          <a:effectLst/>
                        </a:rPr>
                        <a:t>RESULTADO</a:t>
                      </a:r>
                      <a:endParaRPr lang="es-EC" sz="2000" u="sng" dirty="0">
                        <a:effectLst/>
                        <a:latin typeface="Times New Roman"/>
                        <a:ea typeface="Times New Roman"/>
                        <a:cs typeface="Times New Roman"/>
                      </a:endParaRPr>
                    </a:p>
                  </a:txBody>
                  <a:tcPr marL="68580" marR="68580" marT="0" marB="0" anchor="ctr"/>
                </a:tc>
              </a:tr>
              <a:tr h="0">
                <a:tc>
                  <a:txBody>
                    <a:bodyPr/>
                    <a:lstStyle/>
                    <a:p>
                      <a:pPr>
                        <a:spcBef>
                          <a:spcPts val="1200"/>
                        </a:spcBef>
                        <a:spcAft>
                          <a:spcPts val="0"/>
                        </a:spcAft>
                      </a:pPr>
                      <a:r>
                        <a:rPr lang="es-ES" sz="1800" b="0" dirty="0">
                          <a:effectLst/>
                        </a:rPr>
                        <a:t>Expectativa antes de considerar el Control Interno</a:t>
                      </a:r>
                      <a:endParaRPr lang="es-EC" sz="2000" b="0" dirty="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dirty="0">
                          <a:effectLst/>
                        </a:rPr>
                        <a:t>Probabilidad mediana que existan errores.</a:t>
                      </a:r>
                      <a:endParaRPr lang="es-EC" sz="2000" b="0" dirty="0">
                        <a:effectLst/>
                        <a:latin typeface="Times New Roman"/>
                        <a:ea typeface="Times New Roman"/>
                        <a:cs typeface="Times New Roman"/>
                      </a:endParaRPr>
                    </a:p>
                  </a:txBody>
                  <a:tcPr marL="68580" marR="68580" marT="0" marB="0" anchor="ctr"/>
                </a:tc>
              </a:tr>
              <a:tr h="376555">
                <a:tc>
                  <a:txBody>
                    <a:bodyPr/>
                    <a:lstStyle/>
                    <a:p>
                      <a:pPr>
                        <a:spcBef>
                          <a:spcPts val="1200"/>
                        </a:spcBef>
                        <a:spcAft>
                          <a:spcPts val="0"/>
                        </a:spcAft>
                      </a:pPr>
                      <a:r>
                        <a:rPr lang="es-ES" sz="1800" b="0">
                          <a:effectLst/>
                        </a:rPr>
                        <a:t>Riesgo Inherente</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20%</a:t>
                      </a:r>
                      <a:endParaRPr lang="es-EC" sz="2000" b="0">
                        <a:effectLst/>
                        <a:latin typeface="Times New Roman"/>
                        <a:ea typeface="Times New Roman"/>
                        <a:cs typeface="Times New Roman"/>
                      </a:endParaRPr>
                    </a:p>
                  </a:txBody>
                  <a:tcPr marL="68580" marR="68580" marT="0" marB="0" anchor="ctr"/>
                </a:tc>
              </a:tr>
              <a:tr h="0">
                <a:tc>
                  <a:txBody>
                    <a:bodyPr/>
                    <a:lstStyle/>
                    <a:p>
                      <a:pPr>
                        <a:spcBef>
                          <a:spcPts val="1200"/>
                        </a:spcBef>
                        <a:spcAft>
                          <a:spcPts val="0"/>
                        </a:spcAft>
                      </a:pPr>
                      <a:r>
                        <a:rPr lang="es-ES" sz="1800" b="0">
                          <a:effectLst/>
                        </a:rPr>
                        <a:t>Confianza en el Control Interno</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Confianza Media Alta</a:t>
                      </a:r>
                      <a:endParaRPr lang="es-EC" sz="2000" b="0">
                        <a:effectLst/>
                        <a:latin typeface="Times New Roman"/>
                        <a:ea typeface="Times New Roman"/>
                        <a:cs typeface="Times New Roman"/>
                      </a:endParaRPr>
                    </a:p>
                  </a:txBody>
                  <a:tcPr marL="68580" marR="68580" marT="0" marB="0" anchor="ctr"/>
                </a:tc>
              </a:tr>
              <a:tr h="0">
                <a:tc>
                  <a:txBody>
                    <a:bodyPr/>
                    <a:lstStyle/>
                    <a:p>
                      <a:pPr>
                        <a:spcBef>
                          <a:spcPts val="1200"/>
                        </a:spcBef>
                        <a:spcAft>
                          <a:spcPts val="0"/>
                        </a:spcAft>
                      </a:pPr>
                      <a:r>
                        <a:rPr lang="es-ES" sz="1800" b="0">
                          <a:effectLst/>
                        </a:rPr>
                        <a:t>Riesgo de Control</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dirty="0">
                          <a:effectLst/>
                          <a:hlinkClick r:id="rId2" action="ppaction://hlinksldjump"/>
                        </a:rPr>
                        <a:t>21%</a:t>
                      </a:r>
                      <a:endParaRPr lang="es-EC" sz="2000" b="0" dirty="0">
                        <a:effectLst/>
                        <a:latin typeface="Times New Roman"/>
                        <a:ea typeface="Times New Roman"/>
                        <a:cs typeface="Times New Roman"/>
                      </a:endParaRPr>
                    </a:p>
                  </a:txBody>
                  <a:tcPr marL="68580" marR="68580" marT="0" marB="0" anchor="ctr"/>
                </a:tc>
              </a:tr>
              <a:tr h="48895">
                <a:tc>
                  <a:txBody>
                    <a:bodyPr/>
                    <a:lstStyle/>
                    <a:p>
                      <a:pPr>
                        <a:spcBef>
                          <a:spcPts val="1200"/>
                        </a:spcBef>
                        <a:spcAft>
                          <a:spcPts val="0"/>
                        </a:spcAft>
                      </a:pPr>
                      <a:r>
                        <a:rPr lang="es-ES" sz="1800" b="0">
                          <a:effectLst/>
                        </a:rPr>
                        <a:t>Disponibilidad del auditor para permitir que existan errores importantes</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Disponibilidad baja</a:t>
                      </a:r>
                      <a:endParaRPr lang="es-EC" sz="2000" b="0">
                        <a:effectLst/>
                        <a:latin typeface="Times New Roman"/>
                        <a:ea typeface="Times New Roman"/>
                        <a:cs typeface="Times New Roman"/>
                      </a:endParaRPr>
                    </a:p>
                  </a:txBody>
                  <a:tcPr marL="68580" marR="68580" marT="0" marB="0" anchor="ctr"/>
                </a:tc>
              </a:tr>
              <a:tr h="48895">
                <a:tc>
                  <a:txBody>
                    <a:bodyPr/>
                    <a:lstStyle/>
                    <a:p>
                      <a:pPr>
                        <a:spcBef>
                          <a:spcPts val="1200"/>
                        </a:spcBef>
                        <a:spcAft>
                          <a:spcPts val="0"/>
                        </a:spcAft>
                      </a:pPr>
                      <a:r>
                        <a:rPr lang="es-ES" sz="1800" b="0">
                          <a:effectLst/>
                        </a:rPr>
                        <a:t>Riesgo de Detección</a:t>
                      </a:r>
                      <a:endParaRPr lang="es-EC" sz="20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25%</a:t>
                      </a:r>
                      <a:endParaRPr lang="es-EC" sz="2000" b="0">
                        <a:effectLst/>
                        <a:latin typeface="Times New Roman"/>
                        <a:ea typeface="Times New Roman"/>
                        <a:cs typeface="Times New Roman"/>
                      </a:endParaRPr>
                    </a:p>
                  </a:txBody>
                  <a:tcPr marL="68580" marR="68580" marT="0" marB="0" anchor="ctr"/>
                </a:tc>
              </a:tr>
              <a:tr h="48895">
                <a:tc>
                  <a:txBody>
                    <a:bodyPr/>
                    <a:lstStyle/>
                    <a:p>
                      <a:pPr>
                        <a:spcBef>
                          <a:spcPts val="1200"/>
                        </a:spcBef>
                        <a:spcAft>
                          <a:spcPts val="0"/>
                        </a:spcAft>
                      </a:pPr>
                      <a:r>
                        <a:rPr lang="es-ES" sz="1800" b="0" dirty="0">
                          <a:effectLst/>
                        </a:rPr>
                        <a:t>Nivel de pruebas de auditoría </a:t>
                      </a:r>
                      <a:endParaRPr lang="es-EC" sz="2000" b="0" dirty="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dirty="0">
                          <a:effectLst/>
                        </a:rPr>
                        <a:t>Bajo</a:t>
                      </a:r>
                      <a:endParaRPr lang="es-EC" sz="2000" b="0" dirty="0">
                        <a:effectLst/>
                        <a:latin typeface="Times New Roman"/>
                        <a:ea typeface="Times New Roman"/>
                        <a:cs typeface="Times New Roman"/>
                      </a:endParaRPr>
                    </a:p>
                  </a:txBody>
                  <a:tcPr marL="68580" marR="68580" marT="0" marB="0" anchor="ctr"/>
                </a:tc>
              </a:tr>
            </a:tbl>
          </a:graphicData>
        </a:graphic>
      </p:graphicFrame>
      <p:sp>
        <p:nvSpPr>
          <p:cNvPr id="4" name="3 Rectángulo"/>
          <p:cNvSpPr/>
          <p:nvPr/>
        </p:nvSpPr>
        <p:spPr>
          <a:xfrm>
            <a:off x="1043608" y="4509120"/>
            <a:ext cx="4572000" cy="1200329"/>
          </a:xfrm>
          <a:prstGeom prst="rect">
            <a:avLst/>
          </a:prstGeom>
        </p:spPr>
        <p:txBody>
          <a:bodyPr>
            <a:spAutoFit/>
          </a:bodyPr>
          <a:lstStyle/>
          <a:p>
            <a:r>
              <a:rPr lang="es-EC" dirty="0"/>
              <a:t>RA = </a:t>
            </a:r>
            <a:r>
              <a:rPr lang="es-EC" dirty="0" err="1"/>
              <a:t>RI</a:t>
            </a:r>
            <a:r>
              <a:rPr lang="es-EC" dirty="0"/>
              <a:t>*</a:t>
            </a:r>
            <a:r>
              <a:rPr lang="es-EC" dirty="0" err="1"/>
              <a:t>RC</a:t>
            </a:r>
            <a:r>
              <a:rPr lang="es-EC" dirty="0"/>
              <a:t>*RD</a:t>
            </a:r>
          </a:p>
          <a:p>
            <a:r>
              <a:rPr lang="es-EC" dirty="0"/>
              <a:t>RA = 0.20*0.21*0.25</a:t>
            </a:r>
          </a:p>
          <a:p>
            <a:r>
              <a:rPr lang="es-EC" dirty="0"/>
              <a:t>RA = 0.0105*100</a:t>
            </a:r>
          </a:p>
          <a:p>
            <a:r>
              <a:rPr lang="es-ES" dirty="0"/>
              <a:t>RA = </a:t>
            </a:r>
            <a:r>
              <a:rPr lang="es-ES" b="1" dirty="0"/>
              <a:t>1.05%</a:t>
            </a:r>
            <a:r>
              <a:rPr lang="es-ES" dirty="0"/>
              <a:t> </a:t>
            </a:r>
            <a:endParaRPr lang="es-EC" dirty="0"/>
          </a:p>
        </p:txBody>
      </p:sp>
      <p:sp>
        <p:nvSpPr>
          <p:cNvPr id="5" name="4 Rectángulo"/>
          <p:cNvSpPr/>
          <p:nvPr/>
        </p:nvSpPr>
        <p:spPr>
          <a:xfrm>
            <a:off x="230583" y="404663"/>
            <a:ext cx="8892480" cy="584775"/>
          </a:xfrm>
          <a:prstGeom prst="rect">
            <a:avLst/>
          </a:prstGeom>
        </p:spPr>
        <p:txBody>
          <a:bodyPr wrap="square">
            <a:spAutoFit/>
          </a:bodyPr>
          <a:lstStyle/>
          <a:p>
            <a:pPr algn="just" fontAlgn="base">
              <a:spcBef>
                <a:spcPct val="0"/>
              </a:spcBef>
              <a:spcAft>
                <a:spcPct val="0"/>
              </a:spcAft>
              <a:defRPr/>
            </a:pPr>
            <a:r>
              <a:rPr lang="es-ES" sz="1600" b="1" dirty="0" smtClean="0"/>
              <a:t>2. </a:t>
            </a:r>
            <a:r>
              <a:rPr lang="es-ES" sz="1600" b="1" dirty="0"/>
              <a:t>AUDITORÍA DE GESTIÓN AL PROCESO DE ADQUISICIÓN DE </a:t>
            </a:r>
            <a:r>
              <a:rPr lang="es-ES" sz="1600" b="1" dirty="0" smtClean="0"/>
              <a:t>SERVICIOS COMERCIO EXTERIOR</a:t>
            </a:r>
            <a:endParaRPr lang="es-EC" sz="1600" dirty="0"/>
          </a:p>
        </p:txBody>
      </p:sp>
    </p:spTree>
    <p:extLst>
      <p:ext uri="{BB962C8B-B14F-4D97-AF65-F5344CB8AC3E}">
        <p14:creationId xmlns:p14="http://schemas.microsoft.com/office/powerpoint/2010/main" val="41197283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Título"/>
          <p:cNvSpPr txBox="1">
            <a:spLocks/>
          </p:cNvSpPr>
          <p:nvPr/>
        </p:nvSpPr>
        <p:spPr bwMode="auto">
          <a:xfrm>
            <a:off x="357159" y="500042"/>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0" u="sng" strike="noStrike" kern="0" cap="none" spc="0" normalizeH="0" baseline="0" noProof="0" dirty="0" smtClean="0">
                <a:ln>
                  <a:noFill/>
                </a:ln>
                <a:solidFill>
                  <a:schemeClr val="tx2"/>
                </a:solidFill>
                <a:effectLst/>
                <a:uLnTx/>
                <a:uFillTx/>
                <a:latin typeface="+mj-lt"/>
                <a:ea typeface="+mj-ea"/>
                <a:cs typeface="+mj-cs"/>
              </a:rPr>
              <a:t>RESEÑA HISTÓRICA</a:t>
            </a:r>
            <a:endParaRPr kumimoji="0" lang="es-ES" sz="3200" b="0" i="0" u="sng" strike="noStrike" kern="0" cap="none" spc="0" normalizeH="0" baseline="0" noProof="0" dirty="0">
              <a:ln>
                <a:noFill/>
              </a:ln>
              <a:solidFill>
                <a:schemeClr val="tx2"/>
              </a:solidFill>
              <a:effectLst/>
              <a:uLnTx/>
              <a:uFillTx/>
              <a:latin typeface="+mj-lt"/>
              <a:ea typeface="+mj-ea"/>
              <a:cs typeface="+mj-cs"/>
            </a:endParaRPr>
          </a:p>
        </p:txBody>
      </p:sp>
      <p:graphicFrame>
        <p:nvGraphicFramePr>
          <p:cNvPr id="4" name="3 Diagrama"/>
          <p:cNvGraphicFramePr/>
          <p:nvPr>
            <p:extLst>
              <p:ext uri="{D42A27DB-BD31-4B8C-83A1-F6EECF244321}">
                <p14:modId xmlns:p14="http://schemas.microsoft.com/office/powerpoint/2010/main" val="2276235834"/>
              </p:ext>
            </p:extLst>
          </p:nvPr>
        </p:nvGraphicFramePr>
        <p:xfrm>
          <a:off x="214282" y="1357298"/>
          <a:ext cx="5500727" cy="1889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1576214990"/>
              </p:ext>
            </p:extLst>
          </p:nvPr>
        </p:nvGraphicFramePr>
        <p:xfrm>
          <a:off x="5857884" y="2571745"/>
          <a:ext cx="276224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9 Imagen" descr="C:\Users\Owner\Desktop\TESIS\CUADROS MIOS\fotos\hoja0023.JPG"/>
          <p:cNvPicPr/>
          <p:nvPr/>
        </p:nvPicPr>
        <p:blipFill>
          <a:blip r:embed="rId12"/>
          <a:srcRect l="15500" t="7960" r="54880" b="53616"/>
          <a:stretch>
            <a:fillRect/>
          </a:stretch>
        </p:blipFill>
        <p:spPr bwMode="auto">
          <a:xfrm>
            <a:off x="1457256" y="3115739"/>
            <a:ext cx="1055573" cy="1935126"/>
          </a:xfrm>
          <a:prstGeom prst="rect">
            <a:avLst/>
          </a:prstGeom>
          <a:noFill/>
          <a:ln w="9525">
            <a:solidFill>
              <a:schemeClr val="tx1"/>
            </a:solidFill>
            <a:miter lim="800000"/>
            <a:headEnd/>
            <a:tailEnd/>
          </a:ln>
        </p:spPr>
      </p:pic>
      <p:pic>
        <p:nvPicPr>
          <p:cNvPr id="11" name="10 Imagen" descr="http://t0.gstatic.com/images?q=tbn:U52I3I58vbnphM:">
            <a:hlinkClick r:id="rId13"/>
          </p:cNvPr>
          <p:cNvPicPr/>
          <p:nvPr/>
        </p:nvPicPr>
        <p:blipFill>
          <a:blip r:embed="rId14"/>
          <a:srcRect/>
          <a:stretch>
            <a:fillRect/>
          </a:stretch>
        </p:blipFill>
        <p:spPr bwMode="auto">
          <a:xfrm>
            <a:off x="527971" y="3003278"/>
            <a:ext cx="929285" cy="1212111"/>
          </a:xfrm>
          <a:prstGeom prst="rect">
            <a:avLst/>
          </a:prstGeom>
          <a:noFill/>
          <a:ln w="9525">
            <a:solidFill>
              <a:schemeClr val="tx1"/>
            </a:solidFill>
            <a:miter lim="800000"/>
            <a:headEnd/>
            <a:tailEnd/>
          </a:ln>
        </p:spPr>
      </p:pic>
      <p:pic>
        <p:nvPicPr>
          <p:cNvPr id="12" name="11 Imagen" descr="C:\Users\Owner\Desktop\TESIS\CUADROS MIOS\fotos\hoja0029.JPG"/>
          <p:cNvPicPr/>
          <p:nvPr/>
        </p:nvPicPr>
        <p:blipFill>
          <a:blip r:embed="rId15"/>
          <a:srcRect l="14723" t="7879" r="41103" b="61159"/>
          <a:stretch>
            <a:fillRect/>
          </a:stretch>
        </p:blipFill>
        <p:spPr bwMode="auto">
          <a:xfrm>
            <a:off x="2507569" y="4353436"/>
            <a:ext cx="1022941" cy="1003641"/>
          </a:xfrm>
          <a:prstGeom prst="rect">
            <a:avLst/>
          </a:prstGeom>
          <a:noFill/>
          <a:ln w="9525">
            <a:solidFill>
              <a:schemeClr val="tx1"/>
            </a:solidFill>
            <a:miter lim="800000"/>
            <a:headEnd/>
            <a:tailEnd/>
          </a:ln>
        </p:spPr>
      </p:pic>
      <p:pic>
        <p:nvPicPr>
          <p:cNvPr id="13" name="12 Imagen" descr="http://t3.gstatic.com/images?q=tbn:F7lLtbwZCrLrpM:">
            <a:hlinkClick r:id="rId16"/>
          </p:cNvPr>
          <p:cNvPicPr/>
          <p:nvPr/>
        </p:nvPicPr>
        <p:blipFill>
          <a:blip r:embed="rId17"/>
          <a:srcRect/>
          <a:stretch>
            <a:fillRect/>
          </a:stretch>
        </p:blipFill>
        <p:spPr bwMode="auto">
          <a:xfrm>
            <a:off x="3530510" y="5050865"/>
            <a:ext cx="1371600" cy="990600"/>
          </a:xfrm>
          <a:prstGeom prst="rect">
            <a:avLst/>
          </a:prstGeom>
          <a:noFill/>
          <a:ln w="9525">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403450130"/>
              </p:ext>
            </p:extLst>
          </p:nvPr>
        </p:nvGraphicFramePr>
        <p:xfrm>
          <a:off x="251520" y="764705"/>
          <a:ext cx="8640959" cy="6020322"/>
        </p:xfrm>
        <a:graphic>
          <a:graphicData uri="http://schemas.openxmlformats.org/drawingml/2006/table">
            <a:tbl>
              <a:tblPr firstRow="1" firstCol="1" bandRow="1">
                <a:tableStyleId>{E8B1032C-EA38-4F05-BA0D-38AFFFC7BED3}</a:tableStyleId>
              </a:tblPr>
              <a:tblGrid>
                <a:gridCol w="576064"/>
                <a:gridCol w="5112568"/>
                <a:gridCol w="720080"/>
                <a:gridCol w="1152128"/>
                <a:gridCol w="1080119"/>
              </a:tblGrid>
              <a:tr h="747259">
                <a:tc gridSpan="5">
                  <a:txBody>
                    <a:bodyPr/>
                    <a:lstStyle/>
                    <a:p>
                      <a:pPr algn="ctr">
                        <a:lnSpc>
                          <a:spcPct val="115000"/>
                        </a:lnSpc>
                      </a:pPr>
                      <a:r>
                        <a:rPr lang="es-EC" sz="1100" dirty="0" smtClean="0">
                          <a:effectLst/>
                        </a:rPr>
                        <a:t>FERRERO </a:t>
                      </a:r>
                      <a:r>
                        <a:rPr lang="es-EC" sz="1100" dirty="0">
                          <a:effectLst/>
                        </a:rPr>
                        <a:t>DEL ECUADOR S.A. </a:t>
                      </a:r>
                      <a:endParaRPr lang="es-EC" sz="1100" dirty="0">
                        <a:effectLst/>
                        <a:latin typeface="Calibri"/>
                        <a:cs typeface="Times New Roman"/>
                      </a:endParaRPr>
                    </a:p>
                    <a:p>
                      <a:pPr algn="ctr">
                        <a:lnSpc>
                          <a:spcPct val="115000"/>
                        </a:lnSpc>
                        <a:spcAft>
                          <a:spcPts val="0"/>
                        </a:spcAft>
                      </a:pPr>
                      <a:r>
                        <a:rPr lang="es-EC" sz="1100" dirty="0">
                          <a:effectLst/>
                        </a:rPr>
                        <a:t>PROGRAMA DE TRABAJO DE AUDITORÍA</a:t>
                      </a:r>
                      <a:endParaRPr lang="es-EC" sz="1200" dirty="0">
                        <a:effectLst/>
                        <a:latin typeface="Times New Roman"/>
                        <a:ea typeface="Times New Roman"/>
                        <a:cs typeface="Times New Roman"/>
                      </a:endParaRPr>
                    </a:p>
                    <a:p>
                      <a:pPr algn="ctr">
                        <a:lnSpc>
                          <a:spcPct val="115000"/>
                        </a:lnSpc>
                        <a:spcAft>
                          <a:spcPts val="0"/>
                        </a:spcAft>
                      </a:pPr>
                      <a:r>
                        <a:rPr lang="es-EC" sz="1100" dirty="0">
                          <a:effectLst/>
                        </a:rPr>
                        <a:t>PROCESO DE ADQUISICIÓN DESERVICIOS DE COMERCIO EXTERIOR</a:t>
                      </a:r>
                      <a:endParaRPr lang="es-EC" sz="1200" dirty="0">
                        <a:effectLst/>
                        <a:latin typeface="Times New Roman"/>
                        <a:ea typeface="Times New Roman"/>
                        <a:cs typeface="Times New Roman"/>
                      </a:endParaRPr>
                    </a:p>
                    <a:p>
                      <a:pPr algn="ctr">
                        <a:lnSpc>
                          <a:spcPct val="115000"/>
                        </a:lnSpc>
                        <a:spcAft>
                          <a:spcPts val="0"/>
                        </a:spcAft>
                      </a:pPr>
                      <a:r>
                        <a:rPr lang="es-EC" sz="1100" dirty="0">
                          <a:effectLst/>
                        </a:rPr>
                        <a:t>PERIODO SEPTIEMBRE 2009 - AGOSTO 2010</a:t>
                      </a:r>
                      <a:endParaRPr lang="es-EC" sz="1200" dirty="0">
                        <a:effectLst/>
                        <a:latin typeface="Times New Roman"/>
                        <a:ea typeface="Times New Roman"/>
                        <a:cs typeface="Times New Roman"/>
                      </a:endParaRPr>
                    </a:p>
                  </a:txBody>
                  <a:tcPr marL="17451" marR="1745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8324">
                <a:tc gridSpan="5">
                  <a:txBody>
                    <a:bodyPr/>
                    <a:lstStyle/>
                    <a:p>
                      <a:pPr>
                        <a:lnSpc>
                          <a:spcPct val="115000"/>
                        </a:lnSpc>
                        <a:spcAft>
                          <a:spcPts val="0"/>
                        </a:spcAft>
                      </a:pPr>
                      <a:r>
                        <a:rPr lang="es-EC" sz="1050">
                          <a:effectLst/>
                        </a:rPr>
                        <a:t>Objetivo:</a:t>
                      </a:r>
                      <a:endParaRPr lang="es-EC" sz="1100">
                        <a:effectLst/>
                        <a:latin typeface="Times New Roman"/>
                        <a:ea typeface="Times New Roman"/>
                        <a:cs typeface="Times New Roman"/>
                      </a:endParaRPr>
                    </a:p>
                  </a:txBody>
                  <a:tcPr marL="17451" marR="1745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47259">
                <a:tc gridSpan="5">
                  <a:txBody>
                    <a:bodyPr/>
                    <a:lstStyle/>
                    <a:p>
                      <a:pPr algn="just">
                        <a:lnSpc>
                          <a:spcPct val="115000"/>
                        </a:lnSpc>
                        <a:spcAft>
                          <a:spcPts val="0"/>
                        </a:spcAft>
                      </a:pPr>
                      <a:r>
                        <a:rPr lang="es-EC" sz="1100" b="0" dirty="0">
                          <a:effectLst/>
                        </a:rPr>
                        <a:t>1. Obtener el marco legal, normas y políticas para un conocimiento de la empresa, haciendo énfasis en el departamento de Supply </a:t>
                      </a:r>
                      <a:r>
                        <a:rPr lang="es-EC" sz="1100" b="0" dirty="0" err="1">
                          <a:effectLst/>
                        </a:rPr>
                        <a:t>Chain</a:t>
                      </a:r>
                      <a:endParaRPr lang="es-EC" sz="1200" b="0" dirty="0">
                        <a:effectLst/>
                        <a:latin typeface="Times New Roman"/>
                        <a:ea typeface="Times New Roman"/>
                        <a:cs typeface="Times New Roman"/>
                      </a:endParaRPr>
                    </a:p>
                    <a:p>
                      <a:pPr algn="just">
                        <a:lnSpc>
                          <a:spcPct val="115000"/>
                        </a:lnSpc>
                        <a:spcAft>
                          <a:spcPts val="0"/>
                        </a:spcAft>
                      </a:pPr>
                      <a:r>
                        <a:rPr lang="es-EC" sz="1100" b="0" dirty="0">
                          <a:effectLst/>
                        </a:rPr>
                        <a:t>2. Medir el riesgo inherente y analizar sus resultados.</a:t>
                      </a:r>
                      <a:endParaRPr lang="es-EC" sz="1200" b="0" dirty="0">
                        <a:effectLst/>
                        <a:latin typeface="Times New Roman"/>
                        <a:ea typeface="Times New Roman"/>
                        <a:cs typeface="Times New Roman"/>
                      </a:endParaRPr>
                    </a:p>
                    <a:p>
                      <a:pPr algn="just">
                        <a:lnSpc>
                          <a:spcPct val="115000"/>
                        </a:lnSpc>
                        <a:spcAft>
                          <a:spcPts val="0"/>
                        </a:spcAft>
                      </a:pPr>
                      <a:r>
                        <a:rPr lang="es-EC" sz="1100" b="0" dirty="0">
                          <a:effectLst/>
                        </a:rPr>
                        <a:t>3. Evaluar el control interno y determinar el nivel de riesgo y el nivel de confianza, a fin de seleccionar la oportunidad, extensión y profundidad de las pruebas mediante la aplicación de procedimientos y técnicas de auditoría a ser aplicados.</a:t>
                      </a:r>
                      <a:endParaRPr lang="es-EC" sz="1200" b="0" dirty="0">
                        <a:effectLst/>
                        <a:latin typeface="Times New Roman"/>
                        <a:ea typeface="Times New Roman"/>
                        <a:cs typeface="Times New Roman"/>
                      </a:endParaRPr>
                    </a:p>
                  </a:txBody>
                  <a:tcPr marL="17451" marR="1745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0559">
                <a:tc>
                  <a:txBody>
                    <a:bodyPr/>
                    <a:lstStyle/>
                    <a:p>
                      <a:pPr algn="ctr">
                        <a:lnSpc>
                          <a:spcPct val="115000"/>
                        </a:lnSpc>
                        <a:spcAft>
                          <a:spcPts val="0"/>
                        </a:spcAft>
                      </a:pPr>
                      <a:r>
                        <a:rPr lang="es-EC" sz="900" b="1" u="sng">
                          <a:effectLst/>
                        </a:rPr>
                        <a:t>Nº</a:t>
                      </a:r>
                      <a:endParaRPr lang="es-EC" sz="1050" b="1">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000" b="1" u="sng" dirty="0">
                          <a:effectLst/>
                        </a:rPr>
                        <a:t>ACTIVIDADES REALIZADAS</a:t>
                      </a:r>
                      <a:endParaRPr lang="es-EC" sz="1100" b="1"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900" b="1" u="sng" dirty="0">
                          <a:effectLst/>
                        </a:rPr>
                        <a:t>REF. P/T</a:t>
                      </a:r>
                      <a:endParaRPr lang="es-EC" sz="1050" b="1"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900" b="1" u="sng" dirty="0">
                          <a:effectLst/>
                        </a:rPr>
                        <a:t>ELABORADO POR</a:t>
                      </a:r>
                      <a:endParaRPr lang="es-EC" sz="1050" b="1"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900" b="1" u="sng" dirty="0">
                          <a:effectLst/>
                        </a:rPr>
                        <a:t>OBSERVACIONES</a:t>
                      </a:r>
                      <a:endParaRPr lang="es-EC" sz="1050" b="1" dirty="0">
                        <a:effectLst/>
                        <a:latin typeface="Times New Roman"/>
                        <a:ea typeface="Times New Roman"/>
                        <a:cs typeface="Times New Roman"/>
                      </a:endParaRPr>
                    </a:p>
                  </a:txBody>
                  <a:tcPr marL="17451" marR="17451" marT="0" marB="0" anchor="ctr"/>
                </a:tc>
              </a:tr>
              <a:tr h="178324">
                <a:tc gridSpan="5">
                  <a:txBody>
                    <a:bodyPr/>
                    <a:lstStyle/>
                    <a:p>
                      <a:pPr algn="ctr">
                        <a:lnSpc>
                          <a:spcPct val="115000"/>
                        </a:lnSpc>
                        <a:spcAft>
                          <a:spcPts val="0"/>
                        </a:spcAft>
                      </a:pPr>
                      <a:r>
                        <a:rPr lang="es-EC" sz="1050" dirty="0">
                          <a:effectLst/>
                        </a:rPr>
                        <a:t>CONOCIMIENTO PRELIMINAR DEL PROCESO</a:t>
                      </a:r>
                      <a:endParaRPr lang="es-EC" sz="1200" dirty="0">
                        <a:effectLst/>
                        <a:latin typeface="Times New Roman"/>
                        <a:ea typeface="Times New Roman"/>
                        <a:cs typeface="Times New Roman"/>
                      </a:endParaRPr>
                    </a:p>
                  </a:txBody>
                  <a:tcPr marL="17451" marR="1745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3798">
                <a:tc>
                  <a:txBody>
                    <a:bodyPr/>
                    <a:lstStyle/>
                    <a:p>
                      <a:pPr algn="ctr">
                        <a:lnSpc>
                          <a:spcPct val="115000"/>
                        </a:lnSpc>
                        <a:spcAft>
                          <a:spcPts val="0"/>
                        </a:spcAft>
                      </a:pPr>
                      <a:r>
                        <a:rPr lang="es-EC" sz="1200" b="0" dirty="0">
                          <a:effectLst/>
                        </a:rPr>
                        <a:t>1</a:t>
                      </a:r>
                      <a:endParaRPr lang="es-EC" sz="1400" b="0" dirty="0">
                        <a:effectLst/>
                        <a:latin typeface="Times New Roman"/>
                        <a:ea typeface="Times New Roman"/>
                        <a:cs typeface="Times New Roman"/>
                      </a:endParaRPr>
                    </a:p>
                  </a:txBody>
                  <a:tcPr marL="17451" marR="17451" marT="0" marB="0" anchor="ctr"/>
                </a:tc>
                <a:tc>
                  <a:txBody>
                    <a:bodyPr/>
                    <a:lstStyle/>
                    <a:p>
                      <a:pPr algn="just">
                        <a:lnSpc>
                          <a:spcPct val="115000"/>
                        </a:lnSpc>
                        <a:spcAft>
                          <a:spcPts val="0"/>
                        </a:spcAft>
                      </a:pPr>
                      <a:r>
                        <a:rPr lang="es-EC" sz="1200" dirty="0">
                          <a:effectLst/>
                        </a:rPr>
                        <a:t>Visita al departamento de Supply </a:t>
                      </a:r>
                      <a:r>
                        <a:rPr lang="es-EC" sz="1200" dirty="0" err="1">
                          <a:effectLst/>
                        </a:rPr>
                        <a:t>Chain</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err="1">
                          <a:effectLst/>
                          <a:hlinkClick r:id="rId2" action="ppaction://hlinksldjump"/>
                        </a:rPr>
                        <a:t>PTC</a:t>
                      </a:r>
                      <a:r>
                        <a:rPr lang="es-EC" sz="1100" dirty="0">
                          <a:effectLst/>
                          <a:hlinkClick r:id="rId2" action="ppaction://hlinksldjump"/>
                        </a:rPr>
                        <a:t> 1</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a:effectLst/>
                        </a:rPr>
                        <a:t>JE</a:t>
                      </a:r>
                      <a:endParaRPr lang="es-EC" sz="1400" dirty="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dirty="0">
                          <a:effectLst/>
                        </a:rPr>
                        <a:t> </a:t>
                      </a:r>
                      <a:endParaRPr lang="es-EC" sz="1400" dirty="0">
                        <a:effectLst/>
                        <a:latin typeface="Times New Roman"/>
                        <a:ea typeface="Times New Roman"/>
                        <a:cs typeface="Times New Roman"/>
                      </a:endParaRPr>
                    </a:p>
                  </a:txBody>
                  <a:tcPr marL="17451" marR="17451" marT="0" marB="0" anchor="ctr"/>
                </a:tc>
              </a:tr>
              <a:tr h="203798">
                <a:tc>
                  <a:txBody>
                    <a:bodyPr/>
                    <a:lstStyle/>
                    <a:p>
                      <a:pPr algn="ctr">
                        <a:lnSpc>
                          <a:spcPct val="115000"/>
                        </a:lnSpc>
                        <a:spcAft>
                          <a:spcPts val="0"/>
                        </a:spcAft>
                      </a:pPr>
                      <a:r>
                        <a:rPr lang="es-EC" sz="1200" b="0" dirty="0">
                          <a:effectLst/>
                        </a:rPr>
                        <a:t>2</a:t>
                      </a:r>
                      <a:endParaRPr lang="es-EC" sz="1400" b="0" dirty="0">
                        <a:effectLst/>
                        <a:latin typeface="Times New Roman"/>
                        <a:ea typeface="Times New Roman"/>
                        <a:cs typeface="Times New Roman"/>
                      </a:endParaRPr>
                    </a:p>
                  </a:txBody>
                  <a:tcPr marL="17451" marR="17451" marT="0" marB="0" anchor="ctr"/>
                </a:tc>
                <a:tc>
                  <a:txBody>
                    <a:bodyPr/>
                    <a:lstStyle/>
                    <a:p>
                      <a:pPr algn="just">
                        <a:lnSpc>
                          <a:spcPct val="115000"/>
                        </a:lnSpc>
                        <a:spcAft>
                          <a:spcPts val="0"/>
                        </a:spcAft>
                      </a:pPr>
                      <a:r>
                        <a:rPr lang="es-EC" sz="1200" dirty="0">
                          <a:effectLst/>
                        </a:rPr>
                        <a:t>Entrevista al Jefe del departamento de Supply </a:t>
                      </a:r>
                      <a:r>
                        <a:rPr lang="es-EC" sz="1200" dirty="0" err="1">
                          <a:effectLst/>
                        </a:rPr>
                        <a:t>Chain</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err="1">
                          <a:effectLst/>
                          <a:hlinkClick r:id="rId3" action="ppaction://hlinksldjump"/>
                        </a:rPr>
                        <a:t>PTC</a:t>
                      </a:r>
                      <a:r>
                        <a:rPr lang="es-EC" sz="1100" dirty="0">
                          <a:effectLst/>
                          <a:hlinkClick r:id="rId3" action="ppaction://hlinksldjump"/>
                        </a:rPr>
                        <a:t> 2</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a:effectLst/>
                        </a:rPr>
                        <a:t>JE</a:t>
                      </a:r>
                      <a:endParaRPr lang="es-EC" sz="140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a:effectLst/>
                        </a:rPr>
                        <a:t> </a:t>
                      </a:r>
                      <a:endParaRPr lang="es-EC" sz="1400">
                        <a:effectLst/>
                        <a:latin typeface="Times New Roman"/>
                        <a:ea typeface="Times New Roman"/>
                        <a:cs typeface="Times New Roman"/>
                      </a:endParaRPr>
                    </a:p>
                  </a:txBody>
                  <a:tcPr marL="17451" marR="17451" marT="0" marB="0" anchor="ctr"/>
                </a:tc>
              </a:tr>
              <a:tr h="203798">
                <a:tc>
                  <a:txBody>
                    <a:bodyPr/>
                    <a:lstStyle/>
                    <a:p>
                      <a:pPr algn="ctr">
                        <a:lnSpc>
                          <a:spcPct val="115000"/>
                        </a:lnSpc>
                        <a:spcAft>
                          <a:spcPts val="0"/>
                        </a:spcAft>
                      </a:pPr>
                      <a:r>
                        <a:rPr lang="es-EC" sz="1200" b="0" dirty="0">
                          <a:effectLst/>
                        </a:rPr>
                        <a:t>3</a:t>
                      </a:r>
                      <a:endParaRPr lang="es-EC" sz="1400" b="0" dirty="0">
                        <a:effectLst/>
                        <a:latin typeface="Times New Roman"/>
                        <a:ea typeface="Times New Roman"/>
                        <a:cs typeface="Times New Roman"/>
                      </a:endParaRPr>
                    </a:p>
                  </a:txBody>
                  <a:tcPr marL="17451" marR="17451" marT="0" marB="0" anchor="ctr"/>
                </a:tc>
                <a:tc>
                  <a:txBody>
                    <a:bodyPr/>
                    <a:lstStyle/>
                    <a:p>
                      <a:pPr algn="just">
                        <a:lnSpc>
                          <a:spcPct val="115000"/>
                        </a:lnSpc>
                        <a:spcAft>
                          <a:spcPts val="0"/>
                        </a:spcAft>
                      </a:pPr>
                      <a:r>
                        <a:rPr lang="es-EC" sz="1200" dirty="0">
                          <a:effectLst/>
                        </a:rPr>
                        <a:t>Conocimiento de la normatividad</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err="1">
                          <a:effectLst/>
                          <a:hlinkClick r:id="rId4" action="ppaction://hlinksldjump"/>
                        </a:rPr>
                        <a:t>PTC</a:t>
                      </a:r>
                      <a:r>
                        <a:rPr lang="es-EC" sz="1100" dirty="0">
                          <a:effectLst/>
                          <a:hlinkClick r:id="rId4" action="ppaction://hlinksldjump"/>
                        </a:rPr>
                        <a:t> 3</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a:effectLst/>
                        </a:rPr>
                        <a:t>JE</a:t>
                      </a:r>
                      <a:endParaRPr lang="es-EC" sz="1400" dirty="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a:effectLst/>
                        </a:rPr>
                        <a:t> </a:t>
                      </a:r>
                      <a:endParaRPr lang="es-EC" sz="1400">
                        <a:effectLst/>
                        <a:latin typeface="Times New Roman"/>
                        <a:ea typeface="Times New Roman"/>
                        <a:cs typeface="Times New Roman"/>
                      </a:endParaRPr>
                    </a:p>
                  </a:txBody>
                  <a:tcPr marL="17451" marR="17451" marT="0" marB="0" anchor="ctr"/>
                </a:tc>
              </a:tr>
              <a:tr h="203798">
                <a:tc>
                  <a:txBody>
                    <a:bodyPr/>
                    <a:lstStyle/>
                    <a:p>
                      <a:pPr algn="ctr">
                        <a:lnSpc>
                          <a:spcPct val="115000"/>
                        </a:lnSpc>
                        <a:spcAft>
                          <a:spcPts val="0"/>
                        </a:spcAft>
                      </a:pPr>
                      <a:r>
                        <a:rPr lang="es-EC" sz="1200" b="0" dirty="0">
                          <a:effectLst/>
                        </a:rPr>
                        <a:t>4</a:t>
                      </a:r>
                      <a:endParaRPr lang="es-EC" sz="1400" b="0" dirty="0">
                        <a:effectLst/>
                        <a:latin typeface="Times New Roman"/>
                        <a:ea typeface="Times New Roman"/>
                        <a:cs typeface="Times New Roman"/>
                      </a:endParaRPr>
                    </a:p>
                  </a:txBody>
                  <a:tcPr marL="17451" marR="17451" marT="0" marB="0" anchor="ctr"/>
                </a:tc>
                <a:tc>
                  <a:txBody>
                    <a:bodyPr/>
                    <a:lstStyle/>
                    <a:p>
                      <a:pPr algn="just">
                        <a:lnSpc>
                          <a:spcPct val="115000"/>
                        </a:lnSpc>
                        <a:spcAft>
                          <a:spcPts val="0"/>
                        </a:spcAft>
                      </a:pPr>
                      <a:r>
                        <a:rPr lang="es-EC" sz="1200" dirty="0">
                          <a:effectLst/>
                        </a:rPr>
                        <a:t>Medición del riesgo inherente</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a:effectLst/>
                        </a:rPr>
                        <a:t>PTC 4</a:t>
                      </a:r>
                      <a:endParaRPr lang="es-EC" sz="140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a:effectLst/>
                        </a:rPr>
                        <a:t>JE</a:t>
                      </a:r>
                      <a:endParaRPr lang="es-EC" sz="140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a:effectLst/>
                        </a:rPr>
                        <a:t> </a:t>
                      </a:r>
                      <a:endParaRPr lang="es-EC" sz="1400">
                        <a:effectLst/>
                        <a:latin typeface="Times New Roman"/>
                        <a:ea typeface="Times New Roman"/>
                        <a:cs typeface="Times New Roman"/>
                      </a:endParaRPr>
                    </a:p>
                  </a:txBody>
                  <a:tcPr marL="17451" marR="17451" marT="0" marB="0" anchor="ctr"/>
                </a:tc>
              </a:tr>
              <a:tr h="186815">
                <a:tc gridSpan="5">
                  <a:txBody>
                    <a:bodyPr/>
                    <a:lstStyle/>
                    <a:p>
                      <a:pPr algn="ctr">
                        <a:lnSpc>
                          <a:spcPct val="115000"/>
                        </a:lnSpc>
                        <a:spcAft>
                          <a:spcPts val="0"/>
                        </a:spcAft>
                      </a:pPr>
                      <a:r>
                        <a:rPr lang="es-EC" sz="1100" dirty="0">
                          <a:effectLst/>
                        </a:rPr>
                        <a:t>CONOCIMIENTO ESPECÍFICO DEL PROCESO</a:t>
                      </a:r>
                      <a:endParaRPr lang="es-EC" sz="1400" dirty="0">
                        <a:effectLst/>
                        <a:latin typeface="Times New Roman"/>
                        <a:ea typeface="Times New Roman"/>
                        <a:cs typeface="Times New Roman"/>
                      </a:endParaRPr>
                    </a:p>
                  </a:txBody>
                  <a:tcPr marL="17451" marR="1745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07596">
                <a:tc>
                  <a:txBody>
                    <a:bodyPr/>
                    <a:lstStyle/>
                    <a:p>
                      <a:pPr algn="ctr">
                        <a:lnSpc>
                          <a:spcPct val="115000"/>
                        </a:lnSpc>
                        <a:spcAft>
                          <a:spcPts val="0"/>
                        </a:spcAft>
                      </a:pPr>
                      <a:r>
                        <a:rPr lang="es-EC" sz="1200" b="0" dirty="0">
                          <a:effectLst/>
                        </a:rPr>
                        <a:t>1</a:t>
                      </a:r>
                      <a:endParaRPr lang="es-EC" sz="1400" b="0" dirty="0">
                        <a:effectLst/>
                        <a:latin typeface="Times New Roman"/>
                        <a:ea typeface="Times New Roman"/>
                        <a:cs typeface="Times New Roman"/>
                      </a:endParaRPr>
                    </a:p>
                  </a:txBody>
                  <a:tcPr marL="17451" marR="17451" marT="0" marB="0" anchor="ctr"/>
                </a:tc>
                <a:tc>
                  <a:txBody>
                    <a:bodyPr/>
                    <a:lstStyle/>
                    <a:p>
                      <a:pPr algn="just">
                        <a:lnSpc>
                          <a:spcPct val="115000"/>
                        </a:lnSpc>
                        <a:spcAft>
                          <a:spcPts val="0"/>
                        </a:spcAft>
                      </a:pPr>
                      <a:r>
                        <a:rPr lang="es-EC" sz="1200" dirty="0">
                          <a:effectLst/>
                        </a:rPr>
                        <a:t>Preparación, aplicación del cuestionario de control interno y evaluación de las respuestas</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err="1">
                          <a:effectLst/>
                          <a:hlinkClick r:id="rId5" action="ppaction://hlinksldjump"/>
                        </a:rPr>
                        <a:t>PTC</a:t>
                      </a:r>
                      <a:r>
                        <a:rPr lang="es-EC" sz="1100" dirty="0">
                          <a:effectLst/>
                          <a:hlinkClick r:id="rId5" action="ppaction://hlinksldjump"/>
                        </a:rPr>
                        <a:t> 5</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a:effectLst/>
                        </a:rPr>
                        <a:t>JE</a:t>
                      </a:r>
                      <a:endParaRPr lang="es-EC" sz="1400" dirty="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dirty="0">
                          <a:effectLst/>
                        </a:rPr>
                        <a:t> </a:t>
                      </a:r>
                      <a:endParaRPr lang="es-EC" sz="1400" dirty="0">
                        <a:effectLst/>
                        <a:latin typeface="Times New Roman"/>
                        <a:ea typeface="Times New Roman"/>
                        <a:cs typeface="Times New Roman"/>
                      </a:endParaRPr>
                    </a:p>
                  </a:txBody>
                  <a:tcPr marL="17451" marR="17451" marT="0" marB="0" anchor="ctr"/>
                </a:tc>
              </a:tr>
              <a:tr h="203798">
                <a:tc>
                  <a:txBody>
                    <a:bodyPr/>
                    <a:lstStyle/>
                    <a:p>
                      <a:pPr algn="ctr">
                        <a:lnSpc>
                          <a:spcPct val="115000"/>
                        </a:lnSpc>
                        <a:spcAft>
                          <a:spcPts val="0"/>
                        </a:spcAft>
                      </a:pPr>
                      <a:r>
                        <a:rPr lang="es-EC" sz="1200" b="0" dirty="0">
                          <a:effectLst/>
                        </a:rPr>
                        <a:t>2</a:t>
                      </a:r>
                      <a:endParaRPr lang="es-EC" sz="1400" b="0" dirty="0">
                        <a:effectLst/>
                        <a:latin typeface="Times New Roman"/>
                        <a:ea typeface="Times New Roman"/>
                        <a:cs typeface="Times New Roman"/>
                      </a:endParaRPr>
                    </a:p>
                  </a:txBody>
                  <a:tcPr marL="17451" marR="17451" marT="0" marB="0" anchor="ctr"/>
                </a:tc>
                <a:tc>
                  <a:txBody>
                    <a:bodyPr/>
                    <a:lstStyle/>
                    <a:p>
                      <a:pPr algn="just">
                        <a:lnSpc>
                          <a:spcPct val="115000"/>
                        </a:lnSpc>
                        <a:spcAft>
                          <a:spcPts val="0"/>
                        </a:spcAft>
                      </a:pPr>
                      <a:r>
                        <a:rPr lang="es-EC" sz="1200" dirty="0">
                          <a:effectLst/>
                        </a:rPr>
                        <a:t>Medición de Riesgos</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a:effectLst/>
                        </a:rPr>
                        <a:t>PTC 6</a:t>
                      </a:r>
                      <a:endParaRPr lang="es-EC" sz="140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a:effectLst/>
                        </a:rPr>
                        <a:t>JE</a:t>
                      </a:r>
                      <a:endParaRPr lang="es-EC" sz="140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a:effectLst/>
                        </a:rPr>
                        <a:t> </a:t>
                      </a:r>
                      <a:endParaRPr lang="es-EC" sz="1400">
                        <a:effectLst/>
                        <a:latin typeface="Times New Roman"/>
                        <a:ea typeface="Times New Roman"/>
                        <a:cs typeface="Times New Roman"/>
                      </a:endParaRPr>
                    </a:p>
                  </a:txBody>
                  <a:tcPr marL="17451" marR="17451" marT="0" marB="0" anchor="ctr"/>
                </a:tc>
              </a:tr>
              <a:tr h="186815">
                <a:tc gridSpan="5">
                  <a:txBody>
                    <a:bodyPr/>
                    <a:lstStyle/>
                    <a:p>
                      <a:pPr algn="ctr">
                        <a:lnSpc>
                          <a:spcPct val="115000"/>
                        </a:lnSpc>
                        <a:spcAft>
                          <a:spcPts val="0"/>
                        </a:spcAft>
                      </a:pPr>
                      <a:r>
                        <a:rPr lang="es-EC" sz="1100" dirty="0">
                          <a:effectLst/>
                        </a:rPr>
                        <a:t>EJECUCIÓN AUDITORÍA AL PROCESO</a:t>
                      </a:r>
                      <a:endParaRPr lang="es-EC" sz="1400" dirty="0">
                        <a:effectLst/>
                        <a:latin typeface="Times New Roman"/>
                        <a:ea typeface="Times New Roman"/>
                        <a:cs typeface="Times New Roman"/>
                      </a:endParaRPr>
                    </a:p>
                  </a:txBody>
                  <a:tcPr marL="17451" marR="1745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7897">
                <a:tc>
                  <a:txBody>
                    <a:bodyPr/>
                    <a:lstStyle/>
                    <a:p>
                      <a:pPr algn="ctr">
                        <a:lnSpc>
                          <a:spcPct val="115000"/>
                        </a:lnSpc>
                        <a:spcAft>
                          <a:spcPts val="0"/>
                        </a:spcAft>
                      </a:pPr>
                      <a:r>
                        <a:rPr lang="es-EC" sz="1200" b="0" dirty="0">
                          <a:effectLst/>
                        </a:rPr>
                        <a:t>1</a:t>
                      </a:r>
                      <a:endParaRPr lang="es-EC" sz="1400" b="0" dirty="0">
                        <a:effectLst/>
                        <a:latin typeface="Times New Roman"/>
                        <a:ea typeface="Times New Roman"/>
                        <a:cs typeface="Times New Roman"/>
                      </a:endParaRPr>
                    </a:p>
                  </a:txBody>
                  <a:tcPr marL="17451" marR="17451" marT="0" marB="0" anchor="ctr"/>
                </a:tc>
                <a:tc>
                  <a:txBody>
                    <a:bodyPr/>
                    <a:lstStyle/>
                    <a:p>
                      <a:pPr algn="just">
                        <a:lnSpc>
                          <a:spcPct val="115000"/>
                        </a:lnSpc>
                        <a:spcAft>
                          <a:spcPts val="0"/>
                        </a:spcAft>
                      </a:pPr>
                      <a:r>
                        <a:rPr lang="es-EC" sz="1200" dirty="0">
                          <a:effectLst/>
                        </a:rPr>
                        <a:t>Revisar si los precios de los servicios de comercio exterior se encuentran de acuerdo al mercado.</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200" dirty="0" err="1">
                          <a:effectLst/>
                          <a:hlinkClick r:id="rId6" action="ppaction://hlinksldjump"/>
                        </a:rPr>
                        <a:t>PTC</a:t>
                      </a:r>
                      <a:r>
                        <a:rPr lang="es-EC" sz="1200" dirty="0">
                          <a:effectLst/>
                          <a:hlinkClick r:id="rId6" action="ppaction://hlinksldjump"/>
                        </a:rPr>
                        <a:t> 7</a:t>
                      </a:r>
                      <a:endParaRPr lang="es-EC" sz="16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a:effectLst/>
                        </a:rPr>
                        <a:t>IV, </a:t>
                      </a:r>
                      <a:r>
                        <a:rPr lang="es-EC" sz="1100" dirty="0" err="1">
                          <a:effectLst/>
                        </a:rPr>
                        <a:t>SP</a:t>
                      </a:r>
                      <a:endParaRPr lang="es-EC" sz="1400" dirty="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dirty="0">
                          <a:effectLst/>
                        </a:rPr>
                        <a:t> </a:t>
                      </a:r>
                      <a:endParaRPr lang="es-EC" sz="1400" dirty="0">
                        <a:effectLst/>
                        <a:latin typeface="Times New Roman"/>
                        <a:ea typeface="Times New Roman"/>
                        <a:cs typeface="Times New Roman"/>
                      </a:endParaRPr>
                    </a:p>
                  </a:txBody>
                  <a:tcPr marL="17451" marR="17451" marT="0" marB="0" anchor="ctr"/>
                </a:tc>
              </a:tr>
              <a:tr h="397897">
                <a:tc>
                  <a:txBody>
                    <a:bodyPr/>
                    <a:lstStyle/>
                    <a:p>
                      <a:pPr algn="ctr">
                        <a:lnSpc>
                          <a:spcPct val="115000"/>
                        </a:lnSpc>
                        <a:spcAft>
                          <a:spcPts val="0"/>
                        </a:spcAft>
                      </a:pPr>
                      <a:r>
                        <a:rPr lang="es-EC" sz="1200" b="0" dirty="0">
                          <a:effectLst/>
                        </a:rPr>
                        <a:t>2</a:t>
                      </a:r>
                      <a:endParaRPr lang="es-EC" sz="1400" b="0" dirty="0">
                        <a:effectLst/>
                        <a:latin typeface="Times New Roman"/>
                        <a:ea typeface="Times New Roman"/>
                        <a:cs typeface="Times New Roman"/>
                      </a:endParaRPr>
                    </a:p>
                  </a:txBody>
                  <a:tcPr marL="17451" marR="17451" marT="0" marB="0" anchor="ctr"/>
                </a:tc>
                <a:tc>
                  <a:txBody>
                    <a:bodyPr/>
                    <a:lstStyle/>
                    <a:p>
                      <a:pPr algn="just">
                        <a:lnSpc>
                          <a:spcPct val="115000"/>
                        </a:lnSpc>
                        <a:spcAft>
                          <a:spcPts val="0"/>
                        </a:spcAft>
                      </a:pPr>
                      <a:r>
                        <a:rPr lang="es-EC" sz="1200" dirty="0">
                          <a:effectLst/>
                        </a:rPr>
                        <a:t>Verificar que los diferentes procesos de importaciones y exportaciones se encuentren debidamente archivados.</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err="1">
                          <a:effectLst/>
                          <a:hlinkClick r:id="rId7" action="ppaction://hlinksldjump"/>
                        </a:rPr>
                        <a:t>PTC</a:t>
                      </a:r>
                      <a:r>
                        <a:rPr lang="es-EC" sz="1100" dirty="0">
                          <a:effectLst/>
                          <a:hlinkClick r:id="rId7" action="ppaction://hlinksldjump"/>
                        </a:rPr>
                        <a:t> 8</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a:effectLst/>
                        </a:rPr>
                        <a:t>IV</a:t>
                      </a:r>
                      <a:endParaRPr lang="es-EC" sz="1400" dirty="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dirty="0">
                          <a:effectLst/>
                        </a:rPr>
                        <a:t> </a:t>
                      </a:r>
                      <a:endParaRPr lang="es-EC" sz="1400" dirty="0">
                        <a:effectLst/>
                        <a:latin typeface="Times New Roman"/>
                        <a:ea typeface="Times New Roman"/>
                        <a:cs typeface="Times New Roman"/>
                      </a:endParaRPr>
                    </a:p>
                  </a:txBody>
                  <a:tcPr marL="17451" marR="17451" marT="0" marB="0" anchor="ctr"/>
                </a:tc>
              </a:tr>
              <a:tr h="407596">
                <a:tc>
                  <a:txBody>
                    <a:bodyPr/>
                    <a:lstStyle/>
                    <a:p>
                      <a:pPr algn="ctr">
                        <a:lnSpc>
                          <a:spcPct val="115000"/>
                        </a:lnSpc>
                        <a:spcAft>
                          <a:spcPts val="0"/>
                        </a:spcAft>
                      </a:pPr>
                      <a:r>
                        <a:rPr lang="es-EC" sz="1200" b="0" dirty="0">
                          <a:effectLst/>
                        </a:rPr>
                        <a:t>3</a:t>
                      </a:r>
                      <a:endParaRPr lang="es-EC" sz="1400" b="0" dirty="0">
                        <a:effectLst/>
                        <a:latin typeface="Times New Roman"/>
                        <a:ea typeface="Times New Roman"/>
                        <a:cs typeface="Times New Roman"/>
                      </a:endParaRPr>
                    </a:p>
                  </a:txBody>
                  <a:tcPr marL="17451" marR="17451" marT="0" marB="0" anchor="ctr"/>
                </a:tc>
                <a:tc>
                  <a:txBody>
                    <a:bodyPr/>
                    <a:lstStyle/>
                    <a:p>
                      <a:pPr algn="just">
                        <a:lnSpc>
                          <a:spcPct val="115000"/>
                        </a:lnSpc>
                        <a:spcAft>
                          <a:spcPts val="0"/>
                        </a:spcAft>
                      </a:pPr>
                      <a:r>
                        <a:rPr lang="es-EC" sz="1200">
                          <a:effectLst/>
                        </a:rPr>
                        <a:t>Inspeccionar que la empresa cuente con controles de acceso hacia la el archivo del departamento.</a:t>
                      </a:r>
                      <a:endParaRPr lang="es-EC" sz="140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err="1">
                          <a:effectLst/>
                          <a:hlinkClick r:id="rId8" action="ppaction://hlinksldjump"/>
                        </a:rPr>
                        <a:t>PTC</a:t>
                      </a:r>
                      <a:r>
                        <a:rPr lang="es-EC" sz="1100" dirty="0">
                          <a:effectLst/>
                          <a:hlinkClick r:id="rId8" action="ppaction://hlinksldjump"/>
                        </a:rPr>
                        <a:t> 9</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a:effectLst/>
                        </a:rPr>
                        <a:t>JE</a:t>
                      </a:r>
                      <a:endParaRPr lang="es-EC" sz="1400" dirty="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dirty="0">
                          <a:effectLst/>
                        </a:rPr>
                        <a:t> </a:t>
                      </a:r>
                      <a:endParaRPr lang="es-EC" sz="1400" dirty="0">
                        <a:effectLst/>
                        <a:latin typeface="Times New Roman"/>
                        <a:ea typeface="Times New Roman"/>
                        <a:cs typeface="Times New Roman"/>
                      </a:endParaRPr>
                    </a:p>
                  </a:txBody>
                  <a:tcPr marL="17451" marR="17451" marT="0" marB="0" anchor="ctr"/>
                </a:tc>
              </a:tr>
              <a:tr h="266703">
                <a:tc>
                  <a:txBody>
                    <a:bodyPr/>
                    <a:lstStyle/>
                    <a:p>
                      <a:pPr algn="ctr">
                        <a:lnSpc>
                          <a:spcPct val="115000"/>
                        </a:lnSpc>
                        <a:spcAft>
                          <a:spcPts val="0"/>
                        </a:spcAft>
                      </a:pPr>
                      <a:r>
                        <a:rPr lang="es-EC" sz="1200" b="0" dirty="0">
                          <a:effectLst/>
                        </a:rPr>
                        <a:t>4</a:t>
                      </a:r>
                      <a:endParaRPr lang="es-EC" sz="1400" b="0" dirty="0">
                        <a:effectLst/>
                        <a:latin typeface="Times New Roman"/>
                        <a:ea typeface="Times New Roman"/>
                        <a:cs typeface="Times New Roman"/>
                      </a:endParaRPr>
                    </a:p>
                  </a:txBody>
                  <a:tcPr marL="17451" marR="17451" marT="0" marB="0" anchor="ctr"/>
                </a:tc>
                <a:tc>
                  <a:txBody>
                    <a:bodyPr/>
                    <a:lstStyle/>
                    <a:p>
                      <a:pPr algn="just">
                        <a:lnSpc>
                          <a:spcPct val="115000"/>
                        </a:lnSpc>
                        <a:spcAft>
                          <a:spcPts val="0"/>
                        </a:spcAft>
                      </a:pPr>
                      <a:r>
                        <a:rPr lang="es-EC" sz="1200">
                          <a:effectLst/>
                        </a:rPr>
                        <a:t>Verificar si se lleva un registro de control para cada trámite de comercio exterior.</a:t>
                      </a:r>
                      <a:endParaRPr lang="es-EC" sz="140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dirty="0" err="1">
                          <a:effectLst/>
                          <a:hlinkClick r:id="rId9" action="ppaction://hlinksldjump"/>
                        </a:rPr>
                        <a:t>PTC</a:t>
                      </a:r>
                      <a:r>
                        <a:rPr lang="es-EC" sz="1100" dirty="0">
                          <a:effectLst/>
                          <a:hlinkClick r:id="rId9" action="ppaction://hlinksldjump"/>
                        </a:rPr>
                        <a:t> 10</a:t>
                      </a:r>
                      <a:endParaRPr lang="es-EC" sz="1400" dirty="0">
                        <a:effectLst/>
                        <a:latin typeface="Times New Roman"/>
                        <a:ea typeface="Times New Roman"/>
                        <a:cs typeface="Times New Roman"/>
                      </a:endParaRPr>
                    </a:p>
                  </a:txBody>
                  <a:tcPr marL="17451" marR="17451" marT="0" marB="0" anchor="ctr"/>
                </a:tc>
                <a:tc>
                  <a:txBody>
                    <a:bodyPr/>
                    <a:lstStyle/>
                    <a:p>
                      <a:pPr algn="ctr">
                        <a:lnSpc>
                          <a:spcPct val="115000"/>
                        </a:lnSpc>
                        <a:spcAft>
                          <a:spcPts val="0"/>
                        </a:spcAft>
                      </a:pPr>
                      <a:r>
                        <a:rPr lang="es-EC" sz="1100">
                          <a:effectLst/>
                        </a:rPr>
                        <a:t>JE, IV</a:t>
                      </a:r>
                      <a:endParaRPr lang="es-EC" sz="140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dirty="0">
                          <a:effectLst/>
                        </a:rPr>
                        <a:t> </a:t>
                      </a:r>
                      <a:endParaRPr lang="es-EC" sz="1400" dirty="0">
                        <a:effectLst/>
                        <a:latin typeface="Times New Roman"/>
                        <a:ea typeface="Times New Roman"/>
                        <a:cs typeface="Times New Roman"/>
                      </a:endParaRPr>
                    </a:p>
                  </a:txBody>
                  <a:tcPr marL="17451" marR="17451" marT="0" marB="0" anchor="ctr"/>
                </a:tc>
              </a:tr>
              <a:tr h="203798">
                <a:tc>
                  <a:txBody>
                    <a:bodyPr/>
                    <a:lstStyle/>
                    <a:p>
                      <a:pPr algn="ctr">
                        <a:lnSpc>
                          <a:spcPct val="115000"/>
                        </a:lnSpc>
                        <a:spcAft>
                          <a:spcPts val="0"/>
                        </a:spcAft>
                      </a:pPr>
                      <a:r>
                        <a:rPr lang="es-EC" sz="1100" dirty="0">
                          <a:effectLst/>
                        </a:rPr>
                        <a:t> </a:t>
                      </a:r>
                      <a:endParaRPr lang="es-EC" sz="1400" dirty="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200" dirty="0">
                          <a:effectLst/>
                        </a:rPr>
                        <a:t>ELABORADO POR: </a:t>
                      </a:r>
                      <a:r>
                        <a:rPr lang="es-EC" sz="1200" dirty="0" smtClean="0">
                          <a:effectLst/>
                        </a:rPr>
                        <a:t>J E</a:t>
                      </a:r>
                      <a:endParaRPr lang="es-EC" sz="1400" dirty="0">
                        <a:effectLst/>
                        <a:latin typeface="Times New Roman"/>
                        <a:ea typeface="Times New Roman"/>
                        <a:cs typeface="Times New Roman"/>
                      </a:endParaRPr>
                    </a:p>
                  </a:txBody>
                  <a:tcPr marL="17451" marR="17451" marT="0" marB="0" anchor="ctr"/>
                </a:tc>
                <a:tc gridSpan="3">
                  <a:txBody>
                    <a:bodyPr/>
                    <a:lstStyle/>
                    <a:p>
                      <a:pPr>
                        <a:lnSpc>
                          <a:spcPct val="115000"/>
                        </a:lnSpc>
                        <a:spcAft>
                          <a:spcPts val="0"/>
                        </a:spcAft>
                      </a:pPr>
                      <a:r>
                        <a:rPr lang="es-EC" sz="1200" dirty="0">
                          <a:effectLst/>
                        </a:rPr>
                        <a:t>REVISADO POR: </a:t>
                      </a:r>
                      <a:r>
                        <a:rPr lang="es-EC" sz="1200" dirty="0" smtClean="0">
                          <a:effectLst/>
                        </a:rPr>
                        <a:t>S B</a:t>
                      </a:r>
                      <a:endParaRPr lang="es-EC" sz="1400" dirty="0">
                        <a:effectLst/>
                        <a:latin typeface="Times New Roman"/>
                        <a:ea typeface="Times New Roman"/>
                        <a:cs typeface="Times New Roman"/>
                      </a:endParaRPr>
                    </a:p>
                  </a:txBody>
                  <a:tcPr marL="17451" marR="17451" marT="0" marB="0" anchor="ctr"/>
                </a:tc>
                <a:tc hMerge="1">
                  <a:txBody>
                    <a:bodyPr/>
                    <a:lstStyle/>
                    <a:p>
                      <a:endParaRPr lang="es-EC"/>
                    </a:p>
                  </a:txBody>
                  <a:tcPr/>
                </a:tc>
                <a:tc hMerge="1">
                  <a:txBody>
                    <a:bodyPr/>
                    <a:lstStyle/>
                    <a:p>
                      <a:endParaRPr lang="es-EC"/>
                    </a:p>
                  </a:txBody>
                  <a:tcPr/>
                </a:tc>
              </a:tr>
              <a:tr h="186815">
                <a:tc>
                  <a:txBody>
                    <a:bodyPr/>
                    <a:lstStyle/>
                    <a:p>
                      <a:pPr algn="ctr">
                        <a:lnSpc>
                          <a:spcPct val="115000"/>
                        </a:lnSpc>
                        <a:spcAft>
                          <a:spcPts val="0"/>
                        </a:spcAft>
                      </a:pPr>
                      <a:r>
                        <a:rPr lang="es-EC" sz="1050">
                          <a:effectLst/>
                        </a:rPr>
                        <a:t> </a:t>
                      </a:r>
                      <a:endParaRPr lang="es-EC" sz="1200">
                        <a:effectLst/>
                        <a:latin typeface="Times New Roman"/>
                        <a:ea typeface="Times New Roman"/>
                        <a:cs typeface="Times New Roman"/>
                      </a:endParaRPr>
                    </a:p>
                  </a:txBody>
                  <a:tcPr marL="17451" marR="17451" marT="0" marB="0" anchor="ctr"/>
                </a:tc>
                <a:tc>
                  <a:txBody>
                    <a:bodyPr/>
                    <a:lstStyle/>
                    <a:p>
                      <a:pPr>
                        <a:lnSpc>
                          <a:spcPct val="115000"/>
                        </a:lnSpc>
                        <a:spcAft>
                          <a:spcPts val="0"/>
                        </a:spcAft>
                      </a:pPr>
                      <a:r>
                        <a:rPr lang="es-EC" sz="1100" dirty="0">
                          <a:effectLst/>
                        </a:rPr>
                        <a:t>FECHA: 14 Enero 2011</a:t>
                      </a:r>
                      <a:endParaRPr lang="es-EC" sz="1200" dirty="0">
                        <a:effectLst/>
                        <a:latin typeface="Times New Roman"/>
                        <a:ea typeface="Times New Roman"/>
                        <a:cs typeface="Times New Roman"/>
                      </a:endParaRPr>
                    </a:p>
                  </a:txBody>
                  <a:tcPr marL="17451" marR="17451" marT="0" marB="0" anchor="ctr"/>
                </a:tc>
                <a:tc gridSpan="3">
                  <a:txBody>
                    <a:bodyPr/>
                    <a:lstStyle/>
                    <a:p>
                      <a:pPr>
                        <a:lnSpc>
                          <a:spcPct val="115000"/>
                        </a:lnSpc>
                        <a:spcAft>
                          <a:spcPts val="0"/>
                        </a:spcAft>
                      </a:pPr>
                      <a:r>
                        <a:rPr lang="es-EC" sz="1100" dirty="0">
                          <a:effectLst/>
                        </a:rPr>
                        <a:t>FECHA: 14 Enero 2011</a:t>
                      </a:r>
                      <a:endParaRPr lang="es-EC" sz="1200" dirty="0">
                        <a:effectLst/>
                        <a:latin typeface="Times New Roman"/>
                        <a:ea typeface="Times New Roman"/>
                        <a:cs typeface="Times New Roman"/>
                      </a:endParaRPr>
                    </a:p>
                  </a:txBody>
                  <a:tcPr marL="17451" marR="17451" marT="0" marB="0" anchor="ctr"/>
                </a:tc>
                <a:tc hMerge="1">
                  <a:txBody>
                    <a:bodyPr/>
                    <a:lstStyle/>
                    <a:p>
                      <a:endParaRPr lang="es-EC"/>
                    </a:p>
                  </a:txBody>
                  <a:tcPr/>
                </a:tc>
                <a:tc hMerge="1">
                  <a:txBody>
                    <a:bodyPr/>
                    <a:lstStyle/>
                    <a:p>
                      <a:endParaRPr lang="es-EC"/>
                    </a:p>
                  </a:txBody>
                  <a:tcPr/>
                </a:tc>
              </a:tr>
            </a:tbl>
          </a:graphicData>
        </a:graphic>
      </p:graphicFrame>
      <p:sp>
        <p:nvSpPr>
          <p:cNvPr id="4" name="335 Rectángulo">
            <a:hlinkClick r:id="rId10" action="ppaction://hlinksldjump"/>
          </p:cNvPr>
          <p:cNvSpPr/>
          <p:nvPr/>
        </p:nvSpPr>
        <p:spPr>
          <a:xfrm>
            <a:off x="8100392" y="836712"/>
            <a:ext cx="636587"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PAC</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1/1</a:t>
            </a:r>
            <a:endParaRPr lang="es-EC" sz="1200" dirty="0">
              <a:effectLst/>
              <a:latin typeface="Times New Roman"/>
              <a:ea typeface="Times New Roman"/>
            </a:endParaRPr>
          </a:p>
        </p:txBody>
      </p:sp>
    </p:spTree>
    <p:extLst>
      <p:ext uri="{BB962C8B-B14F-4D97-AF65-F5344CB8AC3E}">
        <p14:creationId xmlns:p14="http://schemas.microsoft.com/office/powerpoint/2010/main" val="1328121049"/>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1797050" y="188640"/>
            <a:ext cx="5549900" cy="36724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50" b="1" dirty="0" smtClean="0">
                <a:solidFill>
                  <a:srgbClr val="000000"/>
                </a:solidFill>
                <a:effectLst/>
                <a:latin typeface="Arial"/>
                <a:ea typeface="Calibri"/>
              </a:rPr>
              <a:t>FERRERO </a:t>
            </a:r>
            <a:r>
              <a:rPr lang="es-EC" sz="1150" b="1" dirty="0">
                <a:solidFill>
                  <a:srgbClr val="000000"/>
                </a:solidFill>
                <a:effectLst/>
                <a:latin typeface="Arial"/>
                <a:ea typeface="Calibri"/>
              </a:rPr>
              <a:t>DEL ECUADOR S.A.</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CONOCIMIENTO DE LA NORMATIVIDAD</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DEPARTAMENTO DE </a:t>
            </a:r>
            <a:r>
              <a:rPr lang="es-ES" sz="1200" b="1" dirty="0" err="1">
                <a:effectLst/>
                <a:latin typeface="Arial"/>
                <a:ea typeface="Times New Roman"/>
              </a:rPr>
              <a:t>SUPPLY</a:t>
            </a:r>
            <a:r>
              <a:rPr lang="es-ES" sz="1200" b="1" dirty="0">
                <a:effectLst/>
                <a:latin typeface="Arial"/>
                <a:ea typeface="Times New Roman"/>
              </a:rPr>
              <a:t> </a:t>
            </a:r>
            <a:r>
              <a:rPr lang="es-ES" sz="1200" b="1" dirty="0" err="1">
                <a:effectLst/>
                <a:latin typeface="Arial"/>
                <a:ea typeface="Times New Roman"/>
              </a:rPr>
              <a:t>CHAIN</a:t>
            </a:r>
            <a:r>
              <a:rPr lang="es-ES" sz="1150" b="1" dirty="0">
                <a:solidFill>
                  <a:srgbClr val="000000"/>
                </a:solidFill>
                <a:effectLst/>
                <a:latin typeface="Arial"/>
                <a:ea typeface="Calibri"/>
              </a:rPr>
              <a:t> </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El departamento de </a:t>
            </a:r>
            <a:r>
              <a:rPr lang="es-EC" sz="1200" dirty="0" err="1">
                <a:solidFill>
                  <a:srgbClr val="000000"/>
                </a:solidFill>
                <a:effectLst/>
                <a:latin typeface="Arial"/>
                <a:ea typeface="Calibri"/>
              </a:rPr>
              <a:t>Supply</a:t>
            </a:r>
            <a:r>
              <a:rPr lang="es-EC" sz="1200" dirty="0">
                <a:solidFill>
                  <a:srgbClr val="000000"/>
                </a:solidFill>
                <a:effectLst/>
                <a:latin typeface="Arial"/>
                <a:ea typeface="Calibri"/>
              </a:rPr>
              <a:t> </a:t>
            </a:r>
            <a:r>
              <a:rPr lang="es-EC" sz="1200" dirty="0" err="1">
                <a:solidFill>
                  <a:srgbClr val="000000"/>
                </a:solidFill>
                <a:effectLst/>
                <a:latin typeface="Arial"/>
                <a:ea typeface="Calibri"/>
              </a:rPr>
              <a:t>Chain</a:t>
            </a:r>
            <a:r>
              <a:rPr lang="es-EC" sz="1200" dirty="0">
                <a:solidFill>
                  <a:srgbClr val="000000"/>
                </a:solidFill>
                <a:effectLst/>
                <a:latin typeface="Arial"/>
                <a:ea typeface="Calibri"/>
              </a:rPr>
              <a:t> de Ferrero del Ecuador S.A. tiene la siguientes normatividad:</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Código Ético Ferrero.</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Políticas de casa matriz</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Procedimientos para importaciones y exportaciones.</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Ley de comercio exterior e inversiones (</a:t>
            </a:r>
            <a:r>
              <a:rPr lang="es-EC" sz="1200" dirty="0" err="1">
                <a:solidFill>
                  <a:srgbClr val="000000"/>
                </a:solidFill>
                <a:effectLst/>
                <a:latin typeface="Arial"/>
                <a:ea typeface="Calibri"/>
              </a:rPr>
              <a:t>LEXI</a:t>
            </a:r>
            <a:r>
              <a:rPr lang="es-EC" sz="1200" dirty="0">
                <a:solidFill>
                  <a:srgbClr val="000000"/>
                </a:solidFill>
                <a:effectLst/>
                <a:latin typeface="Arial"/>
                <a:ea typeface="Calibri"/>
              </a:rPr>
              <a:t>)</a:t>
            </a:r>
            <a:endParaRPr lang="es-EC" sz="1200" dirty="0">
              <a:effectLst/>
              <a:latin typeface="Times New Roman"/>
              <a:ea typeface="Times New Roman"/>
            </a:endParaRPr>
          </a:p>
          <a:p>
            <a:pPr marL="228600"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p:txBody>
      </p:sp>
      <p:sp>
        <p:nvSpPr>
          <p:cNvPr id="3" name="84 Rectángulo">
            <a:hlinkClick r:id="rId2" action="ppaction://hlinksldjump"/>
          </p:cNvPr>
          <p:cNvSpPr/>
          <p:nvPr/>
        </p:nvSpPr>
        <p:spPr>
          <a:xfrm>
            <a:off x="6465803" y="332656"/>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PTC</a:t>
            </a:r>
            <a:r>
              <a:rPr lang="es-ES" sz="1200" b="1" dirty="0">
                <a:solidFill>
                  <a:srgbClr val="FF0000"/>
                </a:solidFill>
                <a:effectLst/>
                <a:latin typeface="Times New Roman"/>
                <a:ea typeface="Times New Roman"/>
              </a:rPr>
              <a:t>. 3</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1/1</a:t>
            </a:r>
            <a:endParaRPr lang="es-EC" sz="1200" dirty="0">
              <a:effectLst/>
              <a:latin typeface="Times New Roman"/>
              <a:ea typeface="Times New Roman"/>
            </a:endParaRPr>
          </a:p>
        </p:txBody>
      </p:sp>
      <p:sp>
        <p:nvSpPr>
          <p:cNvPr id="4" name="3 Rectángulo"/>
          <p:cNvSpPr/>
          <p:nvPr/>
        </p:nvSpPr>
        <p:spPr>
          <a:xfrm>
            <a:off x="1331640" y="3894613"/>
            <a:ext cx="6984776" cy="830997"/>
          </a:xfrm>
          <a:prstGeom prst="rect">
            <a:avLst/>
          </a:prstGeom>
        </p:spPr>
        <p:txBody>
          <a:bodyPr wrap="square">
            <a:spAutoFit/>
          </a:bodyPr>
          <a:lstStyle/>
          <a:p>
            <a:pPr algn="r"/>
            <a:r>
              <a:rPr lang="es-ES" sz="1600" b="1" dirty="0" smtClean="0">
                <a:hlinkClick r:id="rId3" action="ppaction://hlinksldjump"/>
              </a:rPr>
              <a:t>HHC.1</a:t>
            </a:r>
            <a:endParaRPr lang="es-EC" sz="1600" dirty="0"/>
          </a:p>
          <a:p>
            <a:pPr algn="r"/>
            <a:endParaRPr lang="es-ES" sz="1600" b="1" dirty="0"/>
          </a:p>
          <a:p>
            <a:pPr algn="r"/>
            <a:endParaRPr lang="es-ES" sz="1600" b="1" dirty="0" smtClean="0"/>
          </a:p>
        </p:txBody>
      </p:sp>
      <p:graphicFrame>
        <p:nvGraphicFramePr>
          <p:cNvPr id="5" name="4 Tabla"/>
          <p:cNvGraphicFramePr>
            <a:graphicFrameLocks noGrp="1"/>
          </p:cNvGraphicFramePr>
          <p:nvPr>
            <p:extLst>
              <p:ext uri="{D42A27DB-BD31-4B8C-83A1-F6EECF244321}">
                <p14:modId xmlns:p14="http://schemas.microsoft.com/office/powerpoint/2010/main" val="1580641371"/>
              </p:ext>
            </p:extLst>
          </p:nvPr>
        </p:nvGraphicFramePr>
        <p:xfrm>
          <a:off x="1835552" y="4221088"/>
          <a:ext cx="5760784" cy="1840230"/>
        </p:xfrm>
        <a:graphic>
          <a:graphicData uri="http://schemas.openxmlformats.org/drawingml/2006/table">
            <a:tbl>
              <a:tblPr>
                <a:tableStyleId>{E8B1032C-EA38-4F05-BA0D-38AFFFC7BED3}</a:tableStyleId>
              </a:tblPr>
              <a:tblGrid>
                <a:gridCol w="5760784"/>
              </a:tblGrid>
              <a:tr h="200025">
                <a:tc>
                  <a:txBody>
                    <a:bodyPr/>
                    <a:lstStyle/>
                    <a:p>
                      <a:pPr algn="l" fontAlgn="ctr"/>
                      <a:r>
                        <a:rPr lang="es-EC" sz="1600" b="1" u="none" strike="noStrike" dirty="0">
                          <a:effectLst/>
                        </a:rPr>
                        <a:t>Conclusión</a:t>
                      </a:r>
                      <a:r>
                        <a:rPr lang="es-EC" sz="1600" b="0" u="none" strike="noStrike" dirty="0">
                          <a:effectLst/>
                        </a:rPr>
                        <a:t>:</a:t>
                      </a:r>
                      <a:endParaRPr lang="es-EC" sz="1600" b="0" i="0" u="none" strike="noStrike" dirty="0">
                        <a:solidFill>
                          <a:srgbClr val="000000"/>
                        </a:solidFill>
                        <a:effectLst/>
                        <a:latin typeface="Arial"/>
                      </a:endParaRPr>
                    </a:p>
                  </a:txBody>
                  <a:tcPr marL="9525" marR="9525" marT="9525" marB="0" anchor="ctr"/>
                </a:tc>
              </a:tr>
              <a:tr h="762000">
                <a:tc>
                  <a:txBody>
                    <a:bodyPr/>
                    <a:lstStyle/>
                    <a:p>
                      <a:pPr algn="just" fontAlgn="ctr"/>
                      <a:r>
                        <a:rPr lang="es-EC" sz="1600" b="0" u="none" strike="noStrike" dirty="0">
                          <a:effectLst/>
                        </a:rPr>
                        <a:t>Al no existir el proceso para la adquisición de servicios de comercio exterior provoca confusión en el desarrollo de las actividades y retraso de tiempos.</a:t>
                      </a:r>
                      <a:endParaRPr lang="es-EC" sz="1600" b="0" i="0" u="none" strike="noStrike" dirty="0">
                        <a:solidFill>
                          <a:srgbClr val="000000"/>
                        </a:solidFill>
                        <a:effectLst/>
                        <a:latin typeface="Arial"/>
                      </a:endParaRPr>
                    </a:p>
                  </a:txBody>
                  <a:tcPr marL="9525" marR="9525" marT="9525" marB="0" anchor="ctr"/>
                </a:tc>
              </a:tr>
              <a:tr h="200025">
                <a:tc>
                  <a:txBody>
                    <a:bodyPr/>
                    <a:lstStyle/>
                    <a:p>
                      <a:pPr algn="l" fontAlgn="ctr"/>
                      <a:r>
                        <a:rPr lang="es-EC" sz="1600" b="1" u="none" strike="noStrike" dirty="0">
                          <a:effectLst/>
                        </a:rPr>
                        <a:t>Recomendaciones</a:t>
                      </a:r>
                      <a:r>
                        <a:rPr lang="es-EC" sz="1600" b="0" u="none" strike="noStrike" dirty="0">
                          <a:effectLst/>
                        </a:rPr>
                        <a:t>:</a:t>
                      </a:r>
                      <a:endParaRPr lang="es-EC" sz="1600" b="0" i="0" u="none" strike="noStrike" dirty="0">
                        <a:solidFill>
                          <a:srgbClr val="000000"/>
                        </a:solidFill>
                        <a:effectLst/>
                        <a:latin typeface="Arial"/>
                      </a:endParaRPr>
                    </a:p>
                  </a:txBody>
                  <a:tcPr marL="9525" marR="9525" marT="9525" marB="0" anchor="ctr"/>
                </a:tc>
              </a:tr>
              <a:tr h="571500">
                <a:tc>
                  <a:txBody>
                    <a:bodyPr/>
                    <a:lstStyle/>
                    <a:p>
                      <a:pPr algn="just" fontAlgn="ctr"/>
                      <a:r>
                        <a:rPr lang="es-EC" sz="1600" b="0" u="none" strike="noStrike" dirty="0">
                          <a:effectLst/>
                        </a:rPr>
                        <a:t>Al jefe de departamento: Disponer el levantamiento del proceso de adquisición de servicios de comercio exterior.</a:t>
                      </a:r>
                      <a:endParaRPr lang="es-EC" sz="16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1268287794"/>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65247131"/>
              </p:ext>
            </p:extLst>
          </p:nvPr>
        </p:nvGraphicFramePr>
        <p:xfrm>
          <a:off x="179512" y="548679"/>
          <a:ext cx="5256584" cy="5625525"/>
        </p:xfrm>
        <a:graphic>
          <a:graphicData uri="http://schemas.openxmlformats.org/drawingml/2006/table">
            <a:tbl>
              <a:tblPr firstRow="1" firstCol="1" bandRow="1">
                <a:tableStyleId>{E8B1032C-EA38-4F05-BA0D-38AFFFC7BED3}</a:tableStyleId>
              </a:tblPr>
              <a:tblGrid>
                <a:gridCol w="1020825"/>
                <a:gridCol w="3360795"/>
                <a:gridCol w="874964"/>
              </a:tblGrid>
              <a:tr h="1256981">
                <a:tc gridSpan="3">
                  <a:txBody>
                    <a:bodyPr/>
                    <a:lstStyle/>
                    <a:p>
                      <a:pPr algn="ctr">
                        <a:lnSpc>
                          <a:spcPct val="115000"/>
                        </a:lnSpc>
                      </a:pPr>
                      <a:r>
                        <a:rPr lang="es-EC" sz="1100" dirty="0" smtClean="0">
                          <a:effectLst/>
                        </a:rPr>
                        <a:t>FERRERO </a:t>
                      </a:r>
                      <a:r>
                        <a:rPr lang="es-EC" sz="1100" dirty="0">
                          <a:effectLst/>
                        </a:rPr>
                        <a:t>DEL ECUADOR S.A. </a:t>
                      </a:r>
                      <a:endParaRPr lang="es-EC" sz="1100" dirty="0">
                        <a:effectLst/>
                        <a:latin typeface="Calibri"/>
                        <a:cs typeface="Times New Roman"/>
                      </a:endParaRPr>
                    </a:p>
                    <a:p>
                      <a:pPr algn="ctr">
                        <a:lnSpc>
                          <a:spcPct val="115000"/>
                        </a:lnSpc>
                        <a:spcAft>
                          <a:spcPts val="0"/>
                        </a:spcAft>
                      </a:pPr>
                      <a:r>
                        <a:rPr lang="es-EC" sz="1200" dirty="0">
                          <a:effectLst/>
                        </a:rPr>
                        <a:t>PAPELES DE TRABAJO</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PROCESO DE ADQUISICIÓN DE SERVICIOS DE COMERCIO EXTERIOR</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PERIODO SEPTIEMBRE 2009 - AGOSTO 2010</a:t>
                      </a:r>
                      <a:endParaRPr lang="es-EC" sz="1200" dirty="0">
                        <a:effectLst/>
                        <a:latin typeface="Times New Roman"/>
                        <a:ea typeface="Times New Roman"/>
                        <a:cs typeface="Times New Roman"/>
                      </a:endParaRPr>
                    </a:p>
                  </a:txBody>
                  <a:tcPr marL="27836" marR="27836" marT="0" marB="0" anchor="ctr"/>
                </a:tc>
                <a:tc hMerge="1">
                  <a:txBody>
                    <a:bodyPr/>
                    <a:lstStyle/>
                    <a:p>
                      <a:endParaRPr lang="es-EC"/>
                    </a:p>
                  </a:txBody>
                  <a:tcPr/>
                </a:tc>
                <a:tc hMerge="1">
                  <a:txBody>
                    <a:bodyPr/>
                    <a:lstStyle/>
                    <a:p>
                      <a:endParaRPr lang="es-EC"/>
                    </a:p>
                  </a:txBody>
                  <a:tcPr/>
                </a:tc>
              </a:tr>
              <a:tr h="466724">
                <a:tc>
                  <a:txBody>
                    <a:bodyPr/>
                    <a:lstStyle/>
                    <a:p>
                      <a:pPr>
                        <a:lnSpc>
                          <a:spcPct val="115000"/>
                        </a:lnSpc>
                        <a:spcAft>
                          <a:spcPts val="0"/>
                        </a:spcAft>
                      </a:pPr>
                      <a:r>
                        <a:rPr lang="es-EC" sz="1200">
                          <a:effectLst/>
                        </a:rPr>
                        <a:t>Proceso</a:t>
                      </a:r>
                      <a:endParaRPr lang="es-EC" sz="1200">
                        <a:effectLst/>
                        <a:latin typeface="Times New Roman"/>
                        <a:ea typeface="Times New Roman"/>
                        <a:cs typeface="Times New Roman"/>
                      </a:endParaRPr>
                    </a:p>
                  </a:txBody>
                  <a:tcPr marL="27836" marR="27836" marT="0" marB="0" anchor="ctr"/>
                </a:tc>
                <a:tc>
                  <a:txBody>
                    <a:bodyPr/>
                    <a:lstStyle/>
                    <a:p>
                      <a:pPr algn="just">
                        <a:lnSpc>
                          <a:spcPct val="115000"/>
                        </a:lnSpc>
                        <a:spcAft>
                          <a:spcPts val="0"/>
                        </a:spcAft>
                      </a:pPr>
                      <a:r>
                        <a:rPr lang="es-EC" sz="1400" dirty="0">
                          <a:effectLst/>
                        </a:rPr>
                        <a:t>Adquisición de servicios de comercio exterior</a:t>
                      </a:r>
                      <a:endParaRPr lang="es-EC" sz="1400" dirty="0">
                        <a:effectLst/>
                        <a:latin typeface="Times New Roman"/>
                        <a:ea typeface="Times New Roman"/>
                        <a:cs typeface="Times New Roman"/>
                      </a:endParaRPr>
                    </a:p>
                  </a:txBody>
                  <a:tcPr marL="27836" marR="27836" marT="0" marB="0" anchor="ctr"/>
                </a:tc>
                <a:tc>
                  <a:txBody>
                    <a:bodyPr/>
                    <a:lstStyle/>
                    <a:p>
                      <a:pPr algn="ctr">
                        <a:lnSpc>
                          <a:spcPct val="115000"/>
                        </a:lnSpc>
                        <a:spcAft>
                          <a:spcPts val="0"/>
                        </a:spcAft>
                      </a:pPr>
                      <a:r>
                        <a:rPr lang="es-EC" sz="1200">
                          <a:effectLst/>
                        </a:rPr>
                        <a:t>Hallazgos</a:t>
                      </a:r>
                      <a:endParaRPr lang="es-EC" sz="1200">
                        <a:effectLst/>
                        <a:latin typeface="Times New Roman"/>
                        <a:ea typeface="Times New Roman"/>
                        <a:cs typeface="Times New Roman"/>
                      </a:endParaRPr>
                    </a:p>
                  </a:txBody>
                  <a:tcPr marL="27836" marR="27836" marT="0" marB="0" anchor="ctr"/>
                </a:tc>
              </a:tr>
              <a:tr h="481832">
                <a:tc>
                  <a:txBody>
                    <a:bodyPr/>
                    <a:lstStyle/>
                    <a:p>
                      <a:pPr>
                        <a:lnSpc>
                          <a:spcPct val="115000"/>
                        </a:lnSpc>
                        <a:spcAft>
                          <a:spcPts val="0"/>
                        </a:spcAft>
                      </a:pPr>
                      <a:r>
                        <a:rPr lang="es-EC" sz="1200">
                          <a:effectLst/>
                        </a:rPr>
                        <a:t>Procedimiento Nº 4</a:t>
                      </a:r>
                      <a:endParaRPr lang="es-EC" sz="1200">
                        <a:effectLst/>
                        <a:latin typeface="Times New Roman"/>
                        <a:ea typeface="Times New Roman"/>
                        <a:cs typeface="Times New Roman"/>
                      </a:endParaRPr>
                    </a:p>
                  </a:txBody>
                  <a:tcPr marL="27836" marR="27836" marT="0" marB="0" anchor="ctr"/>
                </a:tc>
                <a:tc>
                  <a:txBody>
                    <a:bodyPr/>
                    <a:lstStyle/>
                    <a:p>
                      <a:pPr algn="just">
                        <a:lnSpc>
                          <a:spcPct val="115000"/>
                        </a:lnSpc>
                        <a:spcAft>
                          <a:spcPts val="0"/>
                        </a:spcAft>
                      </a:pPr>
                      <a:r>
                        <a:rPr lang="es-EC" sz="1400" dirty="0">
                          <a:effectLst/>
                        </a:rPr>
                        <a:t>Verificar si se lleva un registro de control para cada trámite de comercio exterior.</a:t>
                      </a:r>
                      <a:endParaRPr lang="es-EC" sz="1400" dirty="0">
                        <a:effectLst/>
                        <a:latin typeface="Times New Roman"/>
                        <a:ea typeface="Times New Roman"/>
                        <a:cs typeface="Times New Roman"/>
                      </a:endParaRPr>
                    </a:p>
                  </a:txBody>
                  <a:tcPr marL="27836" marR="27836" marT="0" marB="0" anchor="ctr"/>
                </a:tc>
                <a:tc>
                  <a:txBody>
                    <a:bodyPr/>
                    <a:lstStyle/>
                    <a:p>
                      <a:pPr algn="ctr">
                        <a:lnSpc>
                          <a:spcPct val="115000"/>
                        </a:lnSpc>
                        <a:spcAft>
                          <a:spcPts val="0"/>
                        </a:spcAft>
                      </a:pPr>
                      <a:r>
                        <a:rPr lang="es-EC" sz="1200">
                          <a:effectLst/>
                        </a:rPr>
                        <a:t> </a:t>
                      </a:r>
                      <a:endParaRPr lang="es-EC" sz="1200">
                        <a:effectLst/>
                        <a:latin typeface="Times New Roman"/>
                        <a:ea typeface="Times New Roman"/>
                        <a:cs typeface="Times New Roman"/>
                      </a:endParaRPr>
                    </a:p>
                  </a:txBody>
                  <a:tcPr marL="27836" marR="27836" marT="0" marB="0" anchor="ctr"/>
                </a:tc>
              </a:tr>
              <a:tr h="2800346">
                <a:tc>
                  <a:txBody>
                    <a:bodyPr/>
                    <a:lstStyle/>
                    <a:p>
                      <a:pPr>
                        <a:lnSpc>
                          <a:spcPct val="115000"/>
                        </a:lnSpc>
                        <a:spcAft>
                          <a:spcPts val="0"/>
                        </a:spcAft>
                      </a:pPr>
                      <a:r>
                        <a:rPr lang="es-EC" sz="1200">
                          <a:effectLst/>
                        </a:rPr>
                        <a:t>Aplicación:</a:t>
                      </a:r>
                      <a:endParaRPr lang="es-EC" sz="1200">
                        <a:effectLst/>
                        <a:latin typeface="Times New Roman"/>
                        <a:ea typeface="Times New Roman"/>
                        <a:cs typeface="Times New Roman"/>
                      </a:endParaRPr>
                    </a:p>
                  </a:txBody>
                  <a:tcPr marL="27836" marR="27836" marT="0" marB="0" anchor="ctr"/>
                </a:tc>
                <a:tc>
                  <a:txBody>
                    <a:bodyPr/>
                    <a:lstStyle/>
                    <a:p>
                      <a:pPr algn="just">
                        <a:lnSpc>
                          <a:spcPct val="115000"/>
                        </a:lnSpc>
                        <a:spcAft>
                          <a:spcPts val="0"/>
                        </a:spcAft>
                      </a:pPr>
                      <a:r>
                        <a:rPr lang="es-EC" sz="1400" dirty="0">
                          <a:effectLst/>
                        </a:rPr>
                        <a:t>Cada trámite de importación o exportación contiene una serie de facturas por lo que en este departamento se lleva un control incompleto ya que únicamente se realiza cuadros en Excel en los cuales se registra el número de factura que llega y el valor, omitiéndose el detalle, no existe un sistema informático que agilite este procedimiento, además el archivo Excel lo manejan varias personas por lo que en ocasiones existen confusiones en el registro de determinado trámite  </a:t>
                      </a:r>
                      <a:endParaRPr lang="es-EC" sz="1400" dirty="0">
                        <a:effectLst/>
                        <a:latin typeface="Times New Roman"/>
                        <a:ea typeface="Times New Roman"/>
                        <a:cs typeface="Times New Roman"/>
                      </a:endParaRPr>
                    </a:p>
                  </a:txBody>
                  <a:tcPr marL="27836" marR="27836" marT="0" marB="0" anchor="ctr"/>
                </a:tc>
                <a:tc>
                  <a:txBody>
                    <a:bodyPr/>
                    <a:lstStyle/>
                    <a:p>
                      <a:pPr algn="ctr">
                        <a:lnSpc>
                          <a:spcPct val="115000"/>
                        </a:lnSpc>
                        <a:spcAft>
                          <a:spcPts val="0"/>
                        </a:spcAft>
                      </a:pPr>
                      <a:r>
                        <a:rPr lang="es-EC" sz="1200" dirty="0" err="1">
                          <a:effectLst/>
                          <a:hlinkClick r:id="rId2" action="ppaction://hlinksldjump"/>
                        </a:rPr>
                        <a:t>HHC</a:t>
                      </a:r>
                      <a:r>
                        <a:rPr lang="es-EC" sz="1200" dirty="0">
                          <a:effectLst/>
                          <a:hlinkClick r:id="rId2" action="ppaction://hlinksldjump"/>
                        </a:rPr>
                        <a:t>. 2</a:t>
                      </a:r>
                      <a:endParaRPr lang="es-EC" sz="1200" dirty="0">
                        <a:effectLst/>
                        <a:latin typeface="Times New Roman"/>
                        <a:ea typeface="Times New Roman"/>
                        <a:cs typeface="Times New Roman"/>
                      </a:endParaRPr>
                    </a:p>
                  </a:txBody>
                  <a:tcPr marL="27836" marR="27836" marT="0" marB="0" anchor="ctr"/>
                </a:tc>
              </a:tr>
              <a:tr h="466724">
                <a:tc>
                  <a:txBody>
                    <a:bodyPr/>
                    <a:lstStyle/>
                    <a:p>
                      <a:pPr>
                        <a:lnSpc>
                          <a:spcPct val="115000"/>
                        </a:lnSpc>
                        <a:spcAft>
                          <a:spcPts val="0"/>
                        </a:spcAft>
                      </a:pPr>
                      <a:r>
                        <a:rPr lang="es-EC" sz="1200">
                          <a:effectLst/>
                        </a:rPr>
                        <a:t>Elaborado por:</a:t>
                      </a:r>
                      <a:endParaRPr lang="es-EC" sz="1200">
                        <a:effectLst/>
                        <a:latin typeface="Times New Roman"/>
                        <a:ea typeface="Times New Roman"/>
                        <a:cs typeface="Times New Roman"/>
                      </a:endParaRPr>
                    </a:p>
                  </a:txBody>
                  <a:tcPr marL="27836" marR="27836" marT="0" marB="0" anchor="ctr"/>
                </a:tc>
                <a:tc>
                  <a:txBody>
                    <a:bodyPr/>
                    <a:lstStyle/>
                    <a:p>
                      <a:pPr>
                        <a:lnSpc>
                          <a:spcPct val="115000"/>
                        </a:lnSpc>
                        <a:spcAft>
                          <a:spcPts val="0"/>
                        </a:spcAft>
                      </a:pPr>
                      <a:r>
                        <a:rPr lang="es-EC" sz="1200" dirty="0">
                          <a:effectLst/>
                        </a:rPr>
                        <a:t>Jéssica Eras</a:t>
                      </a:r>
                      <a:endParaRPr lang="es-EC" sz="1200" dirty="0">
                        <a:effectLst/>
                        <a:latin typeface="Times New Roman"/>
                        <a:ea typeface="Times New Roman"/>
                        <a:cs typeface="Times New Roman"/>
                      </a:endParaRPr>
                    </a:p>
                  </a:txBody>
                  <a:tcPr marL="27836" marR="27836" marT="0" marB="0" anchor="ctr"/>
                </a:tc>
                <a:tc>
                  <a:txBody>
                    <a:bodyPr/>
                    <a:lstStyle/>
                    <a:p>
                      <a:pPr>
                        <a:lnSpc>
                          <a:spcPct val="115000"/>
                        </a:lnSpc>
                        <a:spcAft>
                          <a:spcPts val="0"/>
                        </a:spcAft>
                      </a:pPr>
                      <a:r>
                        <a:rPr lang="es-EC" sz="1200" dirty="0">
                          <a:effectLst/>
                        </a:rPr>
                        <a:t>Fecha: 18 Enero 2011</a:t>
                      </a:r>
                      <a:endParaRPr lang="es-EC" sz="1200" dirty="0">
                        <a:effectLst/>
                        <a:latin typeface="Times New Roman"/>
                        <a:ea typeface="Times New Roman"/>
                        <a:cs typeface="Times New Roman"/>
                      </a:endParaRPr>
                    </a:p>
                  </a:txBody>
                  <a:tcPr marL="27836" marR="27836" marT="0" marB="0" anchor="ctr"/>
                </a:tc>
              </a:tr>
            </a:tbl>
          </a:graphicData>
        </a:graphic>
      </p:graphicFrame>
      <p:sp>
        <p:nvSpPr>
          <p:cNvPr id="3" name="379 Rectángulo">
            <a:hlinkClick r:id="rId3" action="ppaction://hlinksldjump"/>
          </p:cNvPr>
          <p:cNvSpPr/>
          <p:nvPr/>
        </p:nvSpPr>
        <p:spPr>
          <a:xfrm>
            <a:off x="4572000" y="572775"/>
            <a:ext cx="817562" cy="5635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PTC</a:t>
            </a:r>
            <a:r>
              <a:rPr lang="es-ES" sz="1200" b="1" dirty="0">
                <a:solidFill>
                  <a:srgbClr val="FF0000"/>
                </a:solidFill>
                <a:effectLst/>
                <a:latin typeface="Times New Roman"/>
                <a:ea typeface="Times New Roman"/>
              </a:rPr>
              <a:t>. 10</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1/2</a:t>
            </a:r>
            <a:endParaRPr lang="es-EC" sz="1200" dirty="0">
              <a:effectLst/>
              <a:latin typeface="Times New Roman"/>
              <a:ea typeface="Times New Roman"/>
            </a:endParaRPr>
          </a:p>
        </p:txBody>
      </p:sp>
      <p:sp>
        <p:nvSpPr>
          <p:cNvPr id="6" name="5 Rectángulo redondeado">
            <a:hlinkClick r:id="rId4" action="ppaction://hlinksldjump"/>
          </p:cNvPr>
          <p:cNvSpPr/>
          <p:nvPr/>
        </p:nvSpPr>
        <p:spPr>
          <a:xfrm>
            <a:off x="5580113" y="572775"/>
            <a:ext cx="3456384" cy="15841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endParaRPr lang="es-EC" sz="1400" dirty="0" smtClean="0"/>
          </a:p>
          <a:p>
            <a:pPr algn="just"/>
            <a:r>
              <a:rPr lang="es-EC" sz="1400" dirty="0"/>
              <a:t>El control que se lleva para registrar las facturas de cada trámite de importación o exportación presenta dificultades debido a que no refleja toda la información que se necesita.</a:t>
            </a:r>
          </a:p>
        </p:txBody>
      </p:sp>
      <p:sp>
        <p:nvSpPr>
          <p:cNvPr id="7" name="6 Rectángulo redondeado"/>
          <p:cNvSpPr/>
          <p:nvPr/>
        </p:nvSpPr>
        <p:spPr>
          <a:xfrm>
            <a:off x="5580113" y="3429000"/>
            <a:ext cx="3456383" cy="2160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RECOMENDACIÓN:</a:t>
            </a:r>
          </a:p>
          <a:p>
            <a:pPr algn="just"/>
            <a:endParaRPr lang="es-ES" sz="1400" dirty="0"/>
          </a:p>
          <a:p>
            <a:pPr algn="just"/>
            <a:r>
              <a:rPr lang="es-EC" sz="1400" dirty="0"/>
              <a:t>Al Jefe del departamento </a:t>
            </a:r>
            <a:r>
              <a:rPr lang="es-EC" sz="1400" dirty="0" err="1"/>
              <a:t>Supply</a:t>
            </a:r>
            <a:r>
              <a:rPr lang="es-EC" sz="1400" dirty="0"/>
              <a:t> </a:t>
            </a:r>
            <a:r>
              <a:rPr lang="es-EC" sz="1400" dirty="0" err="1"/>
              <a:t>Chain</a:t>
            </a:r>
            <a:r>
              <a:rPr lang="es-EC" sz="1400" dirty="0"/>
              <a:t> y de sistemas: Analizar y disponer la creación de un sistema informático para incursionar en este procedimiento.</a:t>
            </a:r>
            <a:endParaRPr lang="es-EC" sz="1400" dirty="0" smtClean="0"/>
          </a:p>
        </p:txBody>
      </p:sp>
    </p:spTree>
    <p:extLst>
      <p:ext uri="{BB962C8B-B14F-4D97-AF65-F5344CB8AC3E}">
        <p14:creationId xmlns:p14="http://schemas.microsoft.com/office/powerpoint/2010/main" val="2885008201"/>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031234997"/>
              </p:ext>
            </p:extLst>
          </p:nvPr>
        </p:nvGraphicFramePr>
        <p:xfrm>
          <a:off x="1763688" y="1443288"/>
          <a:ext cx="6480720" cy="3137840"/>
        </p:xfrm>
        <a:graphic>
          <a:graphicData uri="http://schemas.openxmlformats.org/drawingml/2006/table">
            <a:tbl>
              <a:tblPr firstRow="1" firstCol="1" bandRow="1">
                <a:tableStyleId>{E8B1032C-EA38-4F05-BA0D-38AFFFC7BED3}</a:tableStyleId>
              </a:tblPr>
              <a:tblGrid>
                <a:gridCol w="3239985"/>
                <a:gridCol w="3240735"/>
              </a:tblGrid>
              <a:tr h="238010">
                <a:tc>
                  <a:txBody>
                    <a:bodyPr/>
                    <a:lstStyle/>
                    <a:p>
                      <a:pPr algn="ctr">
                        <a:spcBef>
                          <a:spcPts val="1200"/>
                        </a:spcBef>
                        <a:spcAft>
                          <a:spcPts val="0"/>
                        </a:spcAft>
                      </a:pPr>
                      <a:r>
                        <a:rPr lang="es-ES" sz="1600" u="sng" dirty="0">
                          <a:effectLst/>
                        </a:rPr>
                        <a:t>DEFINICIÓN</a:t>
                      </a:r>
                      <a:endParaRPr lang="es-EC" sz="1800" u="sng" dirty="0">
                        <a:effectLst/>
                        <a:latin typeface="Times New Roman"/>
                        <a:ea typeface="Times New Roman"/>
                        <a:cs typeface="Times New Roman"/>
                      </a:endParaRPr>
                    </a:p>
                  </a:txBody>
                  <a:tcPr marL="68580" marR="68580" marT="0" marB="0"/>
                </a:tc>
                <a:tc>
                  <a:txBody>
                    <a:bodyPr/>
                    <a:lstStyle/>
                    <a:p>
                      <a:pPr algn="ctr">
                        <a:spcBef>
                          <a:spcPts val="1200"/>
                        </a:spcBef>
                        <a:spcAft>
                          <a:spcPts val="0"/>
                        </a:spcAft>
                      </a:pPr>
                      <a:r>
                        <a:rPr lang="es-ES" sz="1600" u="sng" dirty="0">
                          <a:effectLst/>
                        </a:rPr>
                        <a:t>RESULTADO</a:t>
                      </a:r>
                      <a:endParaRPr lang="es-EC" sz="1800" u="sng" dirty="0">
                        <a:effectLst/>
                        <a:latin typeface="Times New Roman"/>
                        <a:ea typeface="Times New Roman"/>
                        <a:cs typeface="Times New Roman"/>
                      </a:endParaRPr>
                    </a:p>
                  </a:txBody>
                  <a:tcPr marL="68580" marR="68580" marT="0" marB="0"/>
                </a:tc>
              </a:tr>
              <a:tr h="412933">
                <a:tc>
                  <a:txBody>
                    <a:bodyPr/>
                    <a:lstStyle/>
                    <a:p>
                      <a:pPr>
                        <a:spcBef>
                          <a:spcPts val="1200"/>
                        </a:spcBef>
                        <a:spcAft>
                          <a:spcPts val="0"/>
                        </a:spcAft>
                      </a:pPr>
                      <a:r>
                        <a:rPr lang="es-ES" sz="1800" b="0">
                          <a:effectLst/>
                        </a:rPr>
                        <a:t>Expectativa antes de considerar el Control Interno</a:t>
                      </a:r>
                      <a:endParaRPr lang="es-EC" sz="18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dirty="0">
                          <a:effectLst/>
                        </a:rPr>
                        <a:t>Probabilidad mediana que existan errores.</a:t>
                      </a:r>
                      <a:endParaRPr lang="es-EC" sz="1800" b="0" dirty="0">
                        <a:effectLst/>
                        <a:latin typeface="Times New Roman"/>
                        <a:ea typeface="Times New Roman"/>
                        <a:cs typeface="Times New Roman"/>
                      </a:endParaRPr>
                    </a:p>
                  </a:txBody>
                  <a:tcPr marL="68580" marR="68580" marT="0" marB="0" anchor="ctr"/>
                </a:tc>
              </a:tr>
              <a:tr h="425120">
                <a:tc>
                  <a:txBody>
                    <a:bodyPr/>
                    <a:lstStyle/>
                    <a:p>
                      <a:pPr>
                        <a:spcBef>
                          <a:spcPts val="1200"/>
                        </a:spcBef>
                        <a:spcAft>
                          <a:spcPts val="0"/>
                        </a:spcAft>
                      </a:pPr>
                      <a:r>
                        <a:rPr lang="es-ES" sz="1800" b="0">
                          <a:effectLst/>
                        </a:rPr>
                        <a:t>Riesgo Inherente</a:t>
                      </a:r>
                      <a:endParaRPr lang="es-EC" sz="18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20%</a:t>
                      </a:r>
                      <a:endParaRPr lang="es-EC" sz="1800" b="0">
                        <a:effectLst/>
                        <a:latin typeface="Times New Roman"/>
                        <a:ea typeface="Times New Roman"/>
                        <a:cs typeface="Times New Roman"/>
                      </a:endParaRPr>
                    </a:p>
                  </a:txBody>
                  <a:tcPr marL="68580" marR="68580" marT="0" marB="0" anchor="ctr"/>
                </a:tc>
              </a:tr>
              <a:tr h="206466">
                <a:tc>
                  <a:txBody>
                    <a:bodyPr/>
                    <a:lstStyle/>
                    <a:p>
                      <a:pPr>
                        <a:spcBef>
                          <a:spcPts val="1200"/>
                        </a:spcBef>
                        <a:spcAft>
                          <a:spcPts val="0"/>
                        </a:spcAft>
                      </a:pPr>
                      <a:r>
                        <a:rPr lang="es-ES" sz="1800" b="0">
                          <a:effectLst/>
                        </a:rPr>
                        <a:t>Confianza en el Control Interno</a:t>
                      </a:r>
                      <a:endParaRPr lang="es-EC" sz="18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Confianza Media Alta</a:t>
                      </a:r>
                      <a:endParaRPr lang="es-EC" sz="1800" b="0">
                        <a:effectLst/>
                        <a:latin typeface="Times New Roman"/>
                        <a:ea typeface="Times New Roman"/>
                        <a:cs typeface="Times New Roman"/>
                      </a:endParaRPr>
                    </a:p>
                  </a:txBody>
                  <a:tcPr marL="68580" marR="68580" marT="0" marB="0" anchor="ctr"/>
                </a:tc>
              </a:tr>
              <a:tr h="206466">
                <a:tc>
                  <a:txBody>
                    <a:bodyPr/>
                    <a:lstStyle/>
                    <a:p>
                      <a:pPr>
                        <a:spcBef>
                          <a:spcPts val="1200"/>
                        </a:spcBef>
                        <a:spcAft>
                          <a:spcPts val="0"/>
                        </a:spcAft>
                      </a:pPr>
                      <a:r>
                        <a:rPr lang="es-ES" sz="1800" b="0">
                          <a:effectLst/>
                        </a:rPr>
                        <a:t>Riesgo de Control</a:t>
                      </a:r>
                      <a:endParaRPr lang="es-EC" sz="18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dirty="0">
                          <a:effectLst/>
                          <a:hlinkClick r:id="rId2" action="ppaction://hlinksldjump"/>
                        </a:rPr>
                        <a:t>13%</a:t>
                      </a:r>
                      <a:endParaRPr lang="es-EC" sz="1800" b="0" dirty="0">
                        <a:effectLst/>
                        <a:latin typeface="Times New Roman"/>
                        <a:ea typeface="Times New Roman"/>
                        <a:cs typeface="Times New Roman"/>
                      </a:endParaRPr>
                    </a:p>
                  </a:txBody>
                  <a:tcPr marL="68580" marR="68580" marT="0" marB="0" anchor="ctr"/>
                </a:tc>
              </a:tr>
              <a:tr h="619399">
                <a:tc>
                  <a:txBody>
                    <a:bodyPr/>
                    <a:lstStyle/>
                    <a:p>
                      <a:pPr>
                        <a:spcBef>
                          <a:spcPts val="1200"/>
                        </a:spcBef>
                        <a:spcAft>
                          <a:spcPts val="0"/>
                        </a:spcAft>
                      </a:pPr>
                      <a:r>
                        <a:rPr lang="es-ES" sz="1800" b="0" dirty="0">
                          <a:effectLst/>
                        </a:rPr>
                        <a:t>Disponibilidad del auditor para permitir que existan errores importantes</a:t>
                      </a:r>
                      <a:endParaRPr lang="es-EC" sz="1800" b="0" dirty="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dirty="0">
                          <a:effectLst/>
                        </a:rPr>
                        <a:t>Disponibilidad baja</a:t>
                      </a:r>
                      <a:endParaRPr lang="es-EC" sz="1800" b="0" dirty="0">
                        <a:effectLst/>
                        <a:latin typeface="Times New Roman"/>
                        <a:ea typeface="Times New Roman"/>
                        <a:cs typeface="Times New Roman"/>
                      </a:endParaRPr>
                    </a:p>
                  </a:txBody>
                  <a:tcPr marL="68580" marR="68580" marT="0" marB="0" anchor="ctr"/>
                </a:tc>
              </a:tr>
              <a:tr h="206466">
                <a:tc>
                  <a:txBody>
                    <a:bodyPr/>
                    <a:lstStyle/>
                    <a:p>
                      <a:pPr>
                        <a:spcBef>
                          <a:spcPts val="1200"/>
                        </a:spcBef>
                        <a:spcAft>
                          <a:spcPts val="0"/>
                        </a:spcAft>
                      </a:pPr>
                      <a:r>
                        <a:rPr lang="es-ES" sz="1800" b="0">
                          <a:effectLst/>
                        </a:rPr>
                        <a:t>Riesgo de Detección</a:t>
                      </a:r>
                      <a:endParaRPr lang="es-EC" sz="18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a:effectLst/>
                        </a:rPr>
                        <a:t>25%</a:t>
                      </a:r>
                      <a:endParaRPr lang="es-EC" sz="1800" b="0">
                        <a:effectLst/>
                        <a:latin typeface="Times New Roman"/>
                        <a:ea typeface="Times New Roman"/>
                        <a:cs typeface="Times New Roman"/>
                      </a:endParaRPr>
                    </a:p>
                  </a:txBody>
                  <a:tcPr marL="68580" marR="68580" marT="0" marB="0" anchor="ctr"/>
                </a:tc>
              </a:tr>
              <a:tr h="206466">
                <a:tc>
                  <a:txBody>
                    <a:bodyPr/>
                    <a:lstStyle/>
                    <a:p>
                      <a:pPr>
                        <a:spcBef>
                          <a:spcPts val="1200"/>
                        </a:spcBef>
                        <a:spcAft>
                          <a:spcPts val="0"/>
                        </a:spcAft>
                      </a:pPr>
                      <a:r>
                        <a:rPr lang="es-ES" sz="1800" b="0" dirty="0">
                          <a:effectLst/>
                        </a:rPr>
                        <a:t>Nivel de pruebas de auditoría </a:t>
                      </a:r>
                      <a:endParaRPr lang="es-EC" sz="1800" b="0" dirty="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800" b="0" dirty="0">
                          <a:effectLst/>
                        </a:rPr>
                        <a:t>Bajo</a:t>
                      </a:r>
                      <a:endParaRPr lang="es-EC" sz="1800" b="0" dirty="0">
                        <a:effectLst/>
                        <a:latin typeface="Times New Roman"/>
                        <a:ea typeface="Times New Roman"/>
                        <a:cs typeface="Times New Roman"/>
                      </a:endParaRPr>
                    </a:p>
                  </a:txBody>
                  <a:tcPr marL="68580" marR="68580" marT="0" marB="0" anchor="ctr"/>
                </a:tc>
              </a:tr>
            </a:tbl>
          </a:graphicData>
        </a:graphic>
      </p:graphicFrame>
      <p:sp>
        <p:nvSpPr>
          <p:cNvPr id="5" name="4 Rectángulo"/>
          <p:cNvSpPr/>
          <p:nvPr/>
        </p:nvSpPr>
        <p:spPr>
          <a:xfrm>
            <a:off x="1907704" y="4748951"/>
            <a:ext cx="4572000" cy="1200329"/>
          </a:xfrm>
          <a:prstGeom prst="rect">
            <a:avLst/>
          </a:prstGeom>
        </p:spPr>
        <p:txBody>
          <a:bodyPr>
            <a:spAutoFit/>
          </a:bodyPr>
          <a:lstStyle/>
          <a:p>
            <a:r>
              <a:rPr lang="es-EC" dirty="0"/>
              <a:t>RA = </a:t>
            </a:r>
            <a:r>
              <a:rPr lang="es-EC" dirty="0" err="1"/>
              <a:t>RI</a:t>
            </a:r>
            <a:r>
              <a:rPr lang="es-EC" dirty="0"/>
              <a:t>*</a:t>
            </a:r>
            <a:r>
              <a:rPr lang="es-EC" dirty="0" err="1"/>
              <a:t>RC</a:t>
            </a:r>
            <a:r>
              <a:rPr lang="es-EC" dirty="0"/>
              <a:t>*RD</a:t>
            </a:r>
          </a:p>
          <a:p>
            <a:r>
              <a:rPr lang="es-EC" dirty="0"/>
              <a:t>RA = 0.20*0.13*0.25</a:t>
            </a:r>
          </a:p>
          <a:p>
            <a:r>
              <a:rPr lang="es-EC" dirty="0"/>
              <a:t>RA = 0.0065*100</a:t>
            </a:r>
          </a:p>
          <a:p>
            <a:r>
              <a:rPr lang="es-ES" dirty="0"/>
              <a:t>RA = </a:t>
            </a:r>
            <a:r>
              <a:rPr lang="es-ES" b="1" dirty="0"/>
              <a:t>0.65%</a:t>
            </a:r>
            <a:endParaRPr lang="es-EC" dirty="0"/>
          </a:p>
        </p:txBody>
      </p:sp>
      <p:sp>
        <p:nvSpPr>
          <p:cNvPr id="6" name="5 Rectángulo"/>
          <p:cNvSpPr/>
          <p:nvPr/>
        </p:nvSpPr>
        <p:spPr>
          <a:xfrm>
            <a:off x="395536" y="660032"/>
            <a:ext cx="8892480" cy="338554"/>
          </a:xfrm>
          <a:prstGeom prst="rect">
            <a:avLst/>
          </a:prstGeom>
        </p:spPr>
        <p:txBody>
          <a:bodyPr wrap="square">
            <a:spAutoFit/>
          </a:bodyPr>
          <a:lstStyle/>
          <a:p>
            <a:pPr algn="just" fontAlgn="base">
              <a:spcBef>
                <a:spcPct val="0"/>
              </a:spcBef>
              <a:spcAft>
                <a:spcPct val="0"/>
              </a:spcAft>
              <a:defRPr/>
            </a:pPr>
            <a:r>
              <a:rPr lang="es-ES" sz="1600" b="1" dirty="0" smtClean="0"/>
              <a:t>3. </a:t>
            </a:r>
            <a:r>
              <a:rPr lang="es-ES" sz="1600" b="1" dirty="0"/>
              <a:t>AUDITORÍA DE GESTIÓN AL PROCESO DE ADQUISICIÓN </a:t>
            </a:r>
            <a:r>
              <a:rPr lang="es-ES" sz="1600" b="1" dirty="0" smtClean="0"/>
              <a:t>DE MATERIA PRIMA</a:t>
            </a:r>
            <a:endParaRPr lang="es-EC" sz="1600" dirty="0"/>
          </a:p>
        </p:txBody>
      </p:sp>
    </p:spTree>
    <p:extLst>
      <p:ext uri="{BB962C8B-B14F-4D97-AF65-F5344CB8AC3E}">
        <p14:creationId xmlns:p14="http://schemas.microsoft.com/office/powerpoint/2010/main" val="3902698781"/>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578662343"/>
              </p:ext>
            </p:extLst>
          </p:nvPr>
        </p:nvGraphicFramePr>
        <p:xfrm>
          <a:off x="467544" y="620688"/>
          <a:ext cx="8136904" cy="5539854"/>
        </p:xfrm>
        <a:graphic>
          <a:graphicData uri="http://schemas.openxmlformats.org/drawingml/2006/table">
            <a:tbl>
              <a:tblPr firstRow="1" firstCol="1" bandRow="1">
                <a:tableStyleId>{E8B1032C-EA38-4F05-BA0D-38AFFFC7BED3}</a:tableStyleId>
              </a:tblPr>
              <a:tblGrid>
                <a:gridCol w="751888"/>
                <a:gridCol w="3917433"/>
                <a:gridCol w="1049647"/>
                <a:gridCol w="1068391"/>
                <a:gridCol w="1349545"/>
              </a:tblGrid>
              <a:tr h="1012689">
                <a:tc gridSpan="5">
                  <a:txBody>
                    <a:bodyPr/>
                    <a:lstStyle/>
                    <a:p>
                      <a:pPr algn="ctr">
                        <a:lnSpc>
                          <a:spcPct val="115000"/>
                        </a:lnSpc>
                      </a:pPr>
                      <a:r>
                        <a:rPr lang="es-EC" sz="1400" dirty="0" smtClean="0">
                          <a:effectLst/>
                        </a:rPr>
                        <a:t>FERRERO </a:t>
                      </a:r>
                      <a:r>
                        <a:rPr lang="es-EC" sz="1400" dirty="0">
                          <a:effectLst/>
                        </a:rPr>
                        <a:t>DEL ECUADOR S.A.</a:t>
                      </a:r>
                      <a:r>
                        <a:rPr lang="es-EC" sz="1600" dirty="0">
                          <a:effectLst/>
                        </a:rPr>
                        <a:t> </a:t>
                      </a:r>
                      <a:endParaRPr lang="es-EC" sz="1600" dirty="0">
                        <a:effectLst/>
                        <a:latin typeface="Calibri"/>
                        <a:cs typeface="Times New Roman"/>
                      </a:endParaRPr>
                    </a:p>
                    <a:p>
                      <a:pPr algn="ctr">
                        <a:lnSpc>
                          <a:spcPct val="115000"/>
                        </a:lnSpc>
                        <a:spcAft>
                          <a:spcPts val="0"/>
                        </a:spcAft>
                      </a:pPr>
                      <a:r>
                        <a:rPr lang="es-EC" sz="1200" dirty="0">
                          <a:effectLst/>
                        </a:rPr>
                        <a:t>PROGRAMA DE TRABAJO DE AUDITORÍA</a:t>
                      </a:r>
                      <a:endParaRPr lang="es-EC" sz="1600" dirty="0">
                        <a:effectLst/>
                        <a:latin typeface="Times New Roman"/>
                        <a:ea typeface="Times New Roman"/>
                        <a:cs typeface="Times New Roman"/>
                      </a:endParaRPr>
                    </a:p>
                    <a:p>
                      <a:pPr algn="ctr">
                        <a:lnSpc>
                          <a:spcPct val="115000"/>
                        </a:lnSpc>
                        <a:spcAft>
                          <a:spcPts val="0"/>
                        </a:spcAft>
                      </a:pPr>
                      <a:r>
                        <a:rPr lang="es-EC" sz="1200" dirty="0">
                          <a:effectLst/>
                        </a:rPr>
                        <a:t>PROCESO DE ADQUISICIÓN DE MATERIA PRIMA</a:t>
                      </a:r>
                      <a:endParaRPr lang="es-EC" sz="1600" dirty="0">
                        <a:effectLst/>
                        <a:latin typeface="Times New Roman"/>
                        <a:ea typeface="Times New Roman"/>
                        <a:cs typeface="Times New Roman"/>
                      </a:endParaRPr>
                    </a:p>
                    <a:p>
                      <a:pPr algn="ctr">
                        <a:lnSpc>
                          <a:spcPct val="115000"/>
                        </a:lnSpc>
                        <a:spcAft>
                          <a:spcPts val="0"/>
                        </a:spcAft>
                      </a:pPr>
                      <a:r>
                        <a:rPr lang="es-EC" sz="1200" dirty="0">
                          <a:effectLst/>
                        </a:rPr>
                        <a:t>PERIODO SEPTIEMBRE 2009 - AGOSTO 2010</a:t>
                      </a:r>
                      <a:endParaRPr lang="es-EC" sz="1600" dirty="0">
                        <a:effectLst/>
                        <a:latin typeface="Times New Roman"/>
                        <a:ea typeface="Times New Roman"/>
                        <a:cs typeface="Times New Roman"/>
                      </a:endParaRPr>
                    </a:p>
                  </a:txBody>
                  <a:tcPr marL="26554" marR="2655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5183">
                <a:tc gridSpan="5">
                  <a:txBody>
                    <a:bodyPr/>
                    <a:lstStyle/>
                    <a:p>
                      <a:pPr>
                        <a:lnSpc>
                          <a:spcPct val="115000"/>
                        </a:lnSpc>
                        <a:spcAft>
                          <a:spcPts val="0"/>
                        </a:spcAft>
                      </a:pPr>
                      <a:r>
                        <a:rPr lang="es-EC" sz="1600">
                          <a:effectLst/>
                        </a:rPr>
                        <a:t>Objetivo:</a:t>
                      </a:r>
                      <a:endParaRPr lang="es-EC" sz="1600">
                        <a:effectLst/>
                        <a:latin typeface="Times New Roman"/>
                        <a:ea typeface="Times New Roman"/>
                        <a:cs typeface="Times New Roman"/>
                      </a:endParaRPr>
                    </a:p>
                  </a:txBody>
                  <a:tcPr marL="26554" marR="2655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6225">
                <a:tc gridSpan="5">
                  <a:txBody>
                    <a:bodyPr/>
                    <a:lstStyle/>
                    <a:p>
                      <a:pPr algn="just">
                        <a:lnSpc>
                          <a:spcPct val="115000"/>
                        </a:lnSpc>
                        <a:spcAft>
                          <a:spcPts val="0"/>
                        </a:spcAft>
                      </a:pPr>
                      <a:r>
                        <a:rPr lang="es-EC" sz="1400" b="0" dirty="0">
                          <a:effectLst/>
                        </a:rPr>
                        <a:t>1. Obtener el marco legal, normas y políticas para un conocimiento de la empresa, haciendo énfasis en el departamento de planificación y compras</a:t>
                      </a:r>
                      <a:endParaRPr lang="es-EC" sz="1600" b="0" dirty="0">
                        <a:effectLst/>
                        <a:latin typeface="Times New Roman"/>
                        <a:ea typeface="Times New Roman"/>
                        <a:cs typeface="Times New Roman"/>
                      </a:endParaRPr>
                    </a:p>
                  </a:txBody>
                  <a:tcPr marL="26554" marR="2655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3633">
                <a:tc gridSpan="5">
                  <a:txBody>
                    <a:bodyPr/>
                    <a:lstStyle/>
                    <a:p>
                      <a:pPr algn="just">
                        <a:lnSpc>
                          <a:spcPct val="115000"/>
                        </a:lnSpc>
                        <a:spcAft>
                          <a:spcPts val="0"/>
                        </a:spcAft>
                      </a:pPr>
                      <a:r>
                        <a:rPr lang="es-EC" sz="1400" b="0">
                          <a:effectLst/>
                        </a:rPr>
                        <a:t>2. Medir el riesgo inherente y analizar sus resultados.</a:t>
                      </a:r>
                      <a:endParaRPr lang="es-EC" sz="1600" b="0">
                        <a:effectLst/>
                        <a:latin typeface="Times New Roman"/>
                        <a:ea typeface="Times New Roman"/>
                        <a:cs typeface="Times New Roman"/>
                      </a:endParaRPr>
                    </a:p>
                  </a:txBody>
                  <a:tcPr marL="26554" marR="2655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245">
                <a:tc gridSpan="5">
                  <a:txBody>
                    <a:bodyPr/>
                    <a:lstStyle/>
                    <a:p>
                      <a:pPr algn="just">
                        <a:lnSpc>
                          <a:spcPct val="115000"/>
                        </a:lnSpc>
                        <a:spcAft>
                          <a:spcPts val="0"/>
                        </a:spcAft>
                      </a:pPr>
                      <a:r>
                        <a:rPr lang="es-EC" sz="1400" b="0" dirty="0">
                          <a:effectLst/>
                        </a:rPr>
                        <a:t>3. Evaluar el control interno y determinar el nivel de riesgo y el nivel de confianza, a fin de seleccionar la oportunidad, extensión y profundidad de las pruebas mediante la aplicación de procedimientos y técnicas de auditoría a ser aplicados.</a:t>
                      </a:r>
                      <a:endParaRPr lang="es-EC" sz="1600" b="0" dirty="0">
                        <a:effectLst/>
                        <a:latin typeface="Times New Roman"/>
                        <a:ea typeface="Times New Roman"/>
                        <a:cs typeface="Times New Roman"/>
                      </a:endParaRPr>
                    </a:p>
                  </a:txBody>
                  <a:tcPr marL="26554" marR="2655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0365">
                <a:tc>
                  <a:txBody>
                    <a:bodyPr/>
                    <a:lstStyle/>
                    <a:p>
                      <a:pPr algn="ctr">
                        <a:lnSpc>
                          <a:spcPct val="115000"/>
                        </a:lnSpc>
                        <a:spcAft>
                          <a:spcPts val="0"/>
                        </a:spcAft>
                      </a:pPr>
                      <a:r>
                        <a:rPr lang="es-EC" sz="1050" b="1" u="sng" dirty="0">
                          <a:effectLst/>
                        </a:rPr>
                        <a:t>Nº</a:t>
                      </a:r>
                      <a:endParaRPr lang="es-EC" sz="1200" b="1"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050" b="1" u="sng" dirty="0">
                          <a:effectLst/>
                        </a:rPr>
                        <a:t>ACTIVIDADES REALIZADAS</a:t>
                      </a:r>
                      <a:endParaRPr lang="es-EC" sz="1200" b="1"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050" b="1" u="sng" dirty="0">
                          <a:effectLst/>
                        </a:rPr>
                        <a:t>REF. P/T</a:t>
                      </a:r>
                      <a:endParaRPr lang="es-EC" sz="1200" b="1"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050" b="1" u="sng" dirty="0">
                          <a:effectLst/>
                        </a:rPr>
                        <a:t>ELABORADO POR</a:t>
                      </a:r>
                      <a:endParaRPr lang="es-EC" sz="1200" b="1"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050" b="1" u="sng" dirty="0">
                          <a:effectLst/>
                        </a:rPr>
                        <a:t>OBSERVACIONES</a:t>
                      </a:r>
                      <a:endParaRPr lang="es-EC" sz="1200" b="1" dirty="0">
                        <a:effectLst/>
                        <a:latin typeface="Times New Roman"/>
                        <a:ea typeface="Times New Roman"/>
                        <a:cs typeface="Times New Roman"/>
                      </a:endParaRPr>
                    </a:p>
                  </a:txBody>
                  <a:tcPr marL="26554" marR="26554" marT="0" marB="0" anchor="ctr"/>
                </a:tc>
              </a:tr>
              <a:tr h="125183">
                <a:tc gridSpan="5">
                  <a:txBody>
                    <a:bodyPr/>
                    <a:lstStyle/>
                    <a:p>
                      <a:pPr algn="ctr">
                        <a:lnSpc>
                          <a:spcPct val="115000"/>
                        </a:lnSpc>
                        <a:spcAft>
                          <a:spcPts val="0"/>
                        </a:spcAft>
                      </a:pPr>
                      <a:r>
                        <a:rPr lang="es-EC" sz="1200" dirty="0">
                          <a:effectLst/>
                        </a:rPr>
                        <a:t>CONOCIMIENTO PRELIMINAR DEL PROCESO</a:t>
                      </a:r>
                      <a:endParaRPr lang="es-EC" sz="1600" dirty="0">
                        <a:effectLst/>
                        <a:latin typeface="Times New Roman"/>
                        <a:ea typeface="Times New Roman"/>
                        <a:cs typeface="Times New Roman"/>
                      </a:endParaRPr>
                    </a:p>
                  </a:txBody>
                  <a:tcPr marL="26554" marR="2655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3295">
                <a:tc>
                  <a:txBody>
                    <a:bodyPr/>
                    <a:lstStyle/>
                    <a:p>
                      <a:pPr algn="ctr">
                        <a:lnSpc>
                          <a:spcPct val="115000"/>
                        </a:lnSpc>
                        <a:spcAft>
                          <a:spcPts val="0"/>
                        </a:spcAft>
                      </a:pPr>
                      <a:r>
                        <a:rPr lang="es-EC" sz="1400">
                          <a:effectLst/>
                        </a:rPr>
                        <a:t>1</a:t>
                      </a:r>
                      <a:endParaRPr lang="es-EC" sz="1600">
                        <a:effectLst/>
                        <a:latin typeface="Times New Roman"/>
                        <a:ea typeface="Times New Roman"/>
                        <a:cs typeface="Times New Roman"/>
                      </a:endParaRPr>
                    </a:p>
                  </a:txBody>
                  <a:tcPr marL="26554" marR="26554" marT="0" marB="0" anchor="ctr"/>
                </a:tc>
                <a:tc>
                  <a:txBody>
                    <a:bodyPr/>
                    <a:lstStyle/>
                    <a:p>
                      <a:pPr algn="just">
                        <a:lnSpc>
                          <a:spcPct val="115000"/>
                        </a:lnSpc>
                        <a:spcAft>
                          <a:spcPts val="0"/>
                        </a:spcAft>
                      </a:pPr>
                      <a:r>
                        <a:rPr lang="es-EC" sz="1400">
                          <a:effectLst/>
                        </a:rPr>
                        <a:t>Visita al departamento de planificación y compras</a:t>
                      </a:r>
                      <a:endParaRPr lang="es-EC" sz="160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dirty="0" err="1">
                          <a:effectLst/>
                          <a:hlinkClick r:id="rId2" action="ppaction://hlinksldjump"/>
                        </a:rPr>
                        <a:t>PTM</a:t>
                      </a:r>
                      <a:r>
                        <a:rPr lang="es-EC" sz="1200" dirty="0">
                          <a:effectLst/>
                          <a:hlinkClick r:id="rId2" action="ppaction://hlinksldjump"/>
                        </a:rPr>
                        <a:t>. 1</a:t>
                      </a:r>
                      <a:endParaRPr lang="es-EC" sz="1600"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a:effectLst/>
                        </a:rPr>
                        <a:t>JE</a:t>
                      </a:r>
                      <a:endParaRPr lang="es-EC" sz="1600">
                        <a:effectLst/>
                        <a:latin typeface="Times New Roman"/>
                        <a:ea typeface="Times New Roman"/>
                        <a:cs typeface="Times New Roman"/>
                      </a:endParaRPr>
                    </a:p>
                  </a:txBody>
                  <a:tcPr marL="26554" marR="26554"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554" marR="26554" marT="0" marB="0" anchor="ctr"/>
                </a:tc>
              </a:tr>
              <a:tr h="233295">
                <a:tc>
                  <a:txBody>
                    <a:bodyPr/>
                    <a:lstStyle/>
                    <a:p>
                      <a:pPr algn="ctr">
                        <a:lnSpc>
                          <a:spcPct val="115000"/>
                        </a:lnSpc>
                        <a:spcAft>
                          <a:spcPts val="0"/>
                        </a:spcAft>
                      </a:pPr>
                      <a:r>
                        <a:rPr lang="es-EC" sz="1400">
                          <a:effectLst/>
                        </a:rPr>
                        <a:t>2</a:t>
                      </a:r>
                      <a:endParaRPr lang="es-EC" sz="1600">
                        <a:effectLst/>
                        <a:latin typeface="Times New Roman"/>
                        <a:ea typeface="Times New Roman"/>
                        <a:cs typeface="Times New Roman"/>
                      </a:endParaRPr>
                    </a:p>
                  </a:txBody>
                  <a:tcPr marL="26554" marR="26554" marT="0" marB="0" anchor="ctr"/>
                </a:tc>
                <a:tc>
                  <a:txBody>
                    <a:bodyPr/>
                    <a:lstStyle/>
                    <a:p>
                      <a:pPr algn="just">
                        <a:lnSpc>
                          <a:spcPct val="115000"/>
                        </a:lnSpc>
                        <a:spcAft>
                          <a:spcPts val="0"/>
                        </a:spcAft>
                      </a:pPr>
                      <a:r>
                        <a:rPr lang="es-EC" sz="1400" dirty="0">
                          <a:effectLst/>
                        </a:rPr>
                        <a:t>Entrevista al Jefe del departamento planificación y compras</a:t>
                      </a:r>
                      <a:endParaRPr lang="es-EC" sz="1600"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dirty="0" err="1">
                          <a:effectLst/>
                          <a:hlinkClick r:id="rId3" action="ppaction://hlinksldjump"/>
                        </a:rPr>
                        <a:t>PTM</a:t>
                      </a:r>
                      <a:r>
                        <a:rPr lang="es-EC" sz="1200" dirty="0">
                          <a:effectLst/>
                          <a:hlinkClick r:id="rId3" action="ppaction://hlinksldjump"/>
                        </a:rPr>
                        <a:t>. 2</a:t>
                      </a:r>
                      <a:endParaRPr lang="es-EC" sz="1600"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a:effectLst/>
                        </a:rPr>
                        <a:t>JE</a:t>
                      </a:r>
                      <a:endParaRPr lang="es-EC" sz="1600">
                        <a:effectLst/>
                        <a:latin typeface="Times New Roman"/>
                        <a:ea typeface="Times New Roman"/>
                        <a:cs typeface="Times New Roman"/>
                      </a:endParaRPr>
                    </a:p>
                  </a:txBody>
                  <a:tcPr marL="26554" marR="26554"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554" marR="26554" marT="0" marB="0" anchor="ctr"/>
                </a:tc>
              </a:tr>
              <a:tr h="233295">
                <a:tc>
                  <a:txBody>
                    <a:bodyPr/>
                    <a:lstStyle/>
                    <a:p>
                      <a:pPr algn="ctr">
                        <a:lnSpc>
                          <a:spcPct val="115000"/>
                        </a:lnSpc>
                        <a:spcAft>
                          <a:spcPts val="0"/>
                        </a:spcAft>
                      </a:pPr>
                      <a:r>
                        <a:rPr lang="es-EC" sz="1400">
                          <a:effectLst/>
                        </a:rPr>
                        <a:t>3</a:t>
                      </a:r>
                      <a:endParaRPr lang="es-EC" sz="1600">
                        <a:effectLst/>
                        <a:latin typeface="Times New Roman"/>
                        <a:ea typeface="Times New Roman"/>
                        <a:cs typeface="Times New Roman"/>
                      </a:endParaRPr>
                    </a:p>
                  </a:txBody>
                  <a:tcPr marL="26554" marR="26554" marT="0" marB="0" anchor="ctr"/>
                </a:tc>
                <a:tc>
                  <a:txBody>
                    <a:bodyPr/>
                    <a:lstStyle/>
                    <a:p>
                      <a:pPr algn="just">
                        <a:lnSpc>
                          <a:spcPct val="115000"/>
                        </a:lnSpc>
                        <a:spcAft>
                          <a:spcPts val="0"/>
                        </a:spcAft>
                      </a:pPr>
                      <a:r>
                        <a:rPr lang="es-EC" sz="1400">
                          <a:effectLst/>
                        </a:rPr>
                        <a:t>Conocimiento de la normatividad</a:t>
                      </a:r>
                      <a:endParaRPr lang="es-EC" sz="160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dirty="0" err="1">
                          <a:effectLst/>
                          <a:hlinkClick r:id="rId4" action="ppaction://hlinksldjump"/>
                        </a:rPr>
                        <a:t>PTM</a:t>
                      </a:r>
                      <a:r>
                        <a:rPr lang="es-EC" sz="1200" dirty="0">
                          <a:effectLst/>
                          <a:hlinkClick r:id="rId4" action="ppaction://hlinksldjump"/>
                        </a:rPr>
                        <a:t>. 3</a:t>
                      </a:r>
                      <a:endParaRPr lang="es-EC" sz="1600"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a:effectLst/>
                        </a:rPr>
                        <a:t>JE</a:t>
                      </a:r>
                      <a:endParaRPr lang="es-EC" sz="1600">
                        <a:effectLst/>
                        <a:latin typeface="Times New Roman"/>
                        <a:ea typeface="Times New Roman"/>
                        <a:cs typeface="Times New Roman"/>
                      </a:endParaRPr>
                    </a:p>
                  </a:txBody>
                  <a:tcPr marL="26554" marR="26554"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554" marR="26554" marT="0" marB="0" anchor="ctr"/>
                </a:tc>
              </a:tr>
              <a:tr h="233295">
                <a:tc>
                  <a:txBody>
                    <a:bodyPr/>
                    <a:lstStyle/>
                    <a:p>
                      <a:pPr algn="ctr">
                        <a:lnSpc>
                          <a:spcPct val="115000"/>
                        </a:lnSpc>
                        <a:spcAft>
                          <a:spcPts val="0"/>
                        </a:spcAft>
                      </a:pPr>
                      <a:r>
                        <a:rPr lang="es-EC" sz="1400">
                          <a:effectLst/>
                        </a:rPr>
                        <a:t>4</a:t>
                      </a:r>
                      <a:endParaRPr lang="es-EC" sz="1600">
                        <a:effectLst/>
                        <a:latin typeface="Times New Roman"/>
                        <a:ea typeface="Times New Roman"/>
                        <a:cs typeface="Times New Roman"/>
                      </a:endParaRPr>
                    </a:p>
                  </a:txBody>
                  <a:tcPr marL="26554" marR="26554" marT="0" marB="0" anchor="ctr"/>
                </a:tc>
                <a:tc>
                  <a:txBody>
                    <a:bodyPr/>
                    <a:lstStyle/>
                    <a:p>
                      <a:pPr algn="just">
                        <a:lnSpc>
                          <a:spcPct val="115000"/>
                        </a:lnSpc>
                        <a:spcAft>
                          <a:spcPts val="0"/>
                        </a:spcAft>
                      </a:pPr>
                      <a:r>
                        <a:rPr lang="es-EC" sz="1400" dirty="0">
                          <a:effectLst/>
                        </a:rPr>
                        <a:t>Medición del riesgo inherente</a:t>
                      </a:r>
                      <a:endParaRPr lang="es-EC" sz="1600"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dirty="0" err="1">
                          <a:effectLst/>
                          <a:hlinkClick r:id="rId5" action="ppaction://hlinksldjump"/>
                        </a:rPr>
                        <a:t>PTM</a:t>
                      </a:r>
                      <a:r>
                        <a:rPr lang="es-EC" sz="1200" dirty="0">
                          <a:effectLst/>
                          <a:hlinkClick r:id="rId5" action="ppaction://hlinksldjump"/>
                        </a:rPr>
                        <a:t>. 4</a:t>
                      </a:r>
                      <a:endParaRPr lang="es-EC" sz="1600"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a:effectLst/>
                        </a:rPr>
                        <a:t>JE</a:t>
                      </a:r>
                      <a:endParaRPr lang="es-EC" sz="1600">
                        <a:effectLst/>
                        <a:latin typeface="Times New Roman"/>
                        <a:ea typeface="Times New Roman"/>
                        <a:cs typeface="Times New Roman"/>
                      </a:endParaRPr>
                    </a:p>
                  </a:txBody>
                  <a:tcPr marL="26554" marR="26554"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554" marR="26554" marT="0" marB="0" anchor="ctr"/>
                </a:tc>
              </a:tr>
              <a:tr h="233295">
                <a:tc gridSpan="5">
                  <a:txBody>
                    <a:bodyPr/>
                    <a:lstStyle/>
                    <a:p>
                      <a:pPr algn="ctr">
                        <a:lnSpc>
                          <a:spcPct val="115000"/>
                        </a:lnSpc>
                        <a:spcAft>
                          <a:spcPts val="0"/>
                        </a:spcAft>
                      </a:pPr>
                      <a:r>
                        <a:rPr lang="es-EC" sz="1200">
                          <a:effectLst/>
                        </a:rPr>
                        <a:t>CONOCIMIENTO ESPECÍFICO DEL PROCESO</a:t>
                      </a:r>
                      <a:endParaRPr lang="es-EC" sz="1600">
                        <a:effectLst/>
                        <a:latin typeface="Times New Roman"/>
                        <a:ea typeface="Times New Roman"/>
                        <a:cs typeface="Times New Roman"/>
                      </a:endParaRPr>
                    </a:p>
                  </a:txBody>
                  <a:tcPr marL="26554" marR="2655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3295">
                <a:tc>
                  <a:txBody>
                    <a:bodyPr/>
                    <a:lstStyle/>
                    <a:p>
                      <a:pPr algn="ctr">
                        <a:lnSpc>
                          <a:spcPct val="115000"/>
                        </a:lnSpc>
                        <a:spcAft>
                          <a:spcPts val="0"/>
                        </a:spcAft>
                      </a:pPr>
                      <a:r>
                        <a:rPr lang="es-EC" sz="1400">
                          <a:effectLst/>
                        </a:rPr>
                        <a:t>1</a:t>
                      </a:r>
                      <a:endParaRPr lang="es-EC" sz="1600">
                        <a:effectLst/>
                        <a:latin typeface="Times New Roman"/>
                        <a:ea typeface="Times New Roman"/>
                        <a:cs typeface="Times New Roman"/>
                      </a:endParaRPr>
                    </a:p>
                  </a:txBody>
                  <a:tcPr marL="26554" marR="26554" marT="0" marB="0" anchor="ctr"/>
                </a:tc>
                <a:tc>
                  <a:txBody>
                    <a:bodyPr/>
                    <a:lstStyle/>
                    <a:p>
                      <a:pPr algn="just">
                        <a:lnSpc>
                          <a:spcPct val="115000"/>
                        </a:lnSpc>
                        <a:spcAft>
                          <a:spcPts val="0"/>
                        </a:spcAft>
                      </a:pPr>
                      <a:r>
                        <a:rPr lang="es-EC" sz="1400">
                          <a:effectLst/>
                        </a:rPr>
                        <a:t>Preparación, aplicación del cuestionario de control interno y evaluación de las respuestas</a:t>
                      </a:r>
                      <a:endParaRPr lang="es-EC" sz="160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dirty="0" err="1">
                          <a:effectLst/>
                          <a:hlinkClick r:id="rId6" action="ppaction://hlinksldjump"/>
                        </a:rPr>
                        <a:t>PTM</a:t>
                      </a:r>
                      <a:r>
                        <a:rPr lang="es-EC" sz="1200" dirty="0">
                          <a:effectLst/>
                          <a:hlinkClick r:id="rId6" action="ppaction://hlinksldjump"/>
                        </a:rPr>
                        <a:t>. 5</a:t>
                      </a:r>
                      <a:endParaRPr lang="es-EC" sz="1600"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a:effectLst/>
                        </a:rPr>
                        <a:t>JE</a:t>
                      </a:r>
                      <a:endParaRPr lang="es-EC" sz="1600">
                        <a:effectLst/>
                        <a:latin typeface="Times New Roman"/>
                        <a:ea typeface="Times New Roman"/>
                        <a:cs typeface="Times New Roman"/>
                      </a:endParaRPr>
                    </a:p>
                  </a:txBody>
                  <a:tcPr marL="26554" marR="26554"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554" marR="26554" marT="0" marB="0" anchor="ctr"/>
                </a:tc>
              </a:tr>
              <a:tr h="233295">
                <a:tc>
                  <a:txBody>
                    <a:bodyPr/>
                    <a:lstStyle/>
                    <a:p>
                      <a:pPr algn="ctr">
                        <a:lnSpc>
                          <a:spcPct val="115000"/>
                        </a:lnSpc>
                        <a:spcAft>
                          <a:spcPts val="0"/>
                        </a:spcAft>
                      </a:pPr>
                      <a:r>
                        <a:rPr lang="es-EC" sz="1400">
                          <a:effectLst/>
                        </a:rPr>
                        <a:t>2</a:t>
                      </a:r>
                      <a:endParaRPr lang="es-EC" sz="1600">
                        <a:effectLst/>
                        <a:latin typeface="Times New Roman"/>
                        <a:ea typeface="Times New Roman"/>
                        <a:cs typeface="Times New Roman"/>
                      </a:endParaRPr>
                    </a:p>
                  </a:txBody>
                  <a:tcPr marL="26554" marR="26554" marT="0" marB="0" anchor="ctr"/>
                </a:tc>
                <a:tc>
                  <a:txBody>
                    <a:bodyPr/>
                    <a:lstStyle/>
                    <a:p>
                      <a:pPr algn="just">
                        <a:lnSpc>
                          <a:spcPct val="115000"/>
                        </a:lnSpc>
                        <a:spcAft>
                          <a:spcPts val="0"/>
                        </a:spcAft>
                      </a:pPr>
                      <a:r>
                        <a:rPr lang="es-EC" sz="1400">
                          <a:effectLst/>
                        </a:rPr>
                        <a:t>Medición de Riesgos</a:t>
                      </a:r>
                      <a:endParaRPr lang="es-EC" sz="160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dirty="0" err="1">
                          <a:effectLst/>
                          <a:hlinkClick r:id="rId5" action="ppaction://hlinksldjump"/>
                        </a:rPr>
                        <a:t>PTM</a:t>
                      </a:r>
                      <a:r>
                        <a:rPr lang="es-EC" sz="1200" dirty="0">
                          <a:effectLst/>
                          <a:hlinkClick r:id="rId5" action="ppaction://hlinksldjump"/>
                        </a:rPr>
                        <a:t>. 6</a:t>
                      </a:r>
                      <a:endParaRPr lang="es-EC" sz="1600" dirty="0">
                        <a:effectLst/>
                        <a:latin typeface="Times New Roman"/>
                        <a:ea typeface="Times New Roman"/>
                        <a:cs typeface="Times New Roman"/>
                      </a:endParaRPr>
                    </a:p>
                  </a:txBody>
                  <a:tcPr marL="26554" marR="26554" marT="0" marB="0" anchor="ctr"/>
                </a:tc>
                <a:tc>
                  <a:txBody>
                    <a:bodyPr/>
                    <a:lstStyle/>
                    <a:p>
                      <a:pPr algn="ctr">
                        <a:lnSpc>
                          <a:spcPct val="115000"/>
                        </a:lnSpc>
                        <a:spcAft>
                          <a:spcPts val="0"/>
                        </a:spcAft>
                      </a:pPr>
                      <a:r>
                        <a:rPr lang="es-EC" sz="1200">
                          <a:effectLst/>
                        </a:rPr>
                        <a:t>JE</a:t>
                      </a:r>
                      <a:endParaRPr lang="es-EC" sz="1600">
                        <a:effectLst/>
                        <a:latin typeface="Times New Roman"/>
                        <a:ea typeface="Times New Roman"/>
                        <a:cs typeface="Times New Roman"/>
                      </a:endParaRPr>
                    </a:p>
                  </a:txBody>
                  <a:tcPr marL="26554" marR="26554" marT="0" marB="0" anchor="ctr"/>
                </a:tc>
                <a:tc>
                  <a:txBody>
                    <a:bodyPr/>
                    <a:lstStyle/>
                    <a:p>
                      <a:pPr>
                        <a:lnSpc>
                          <a:spcPct val="115000"/>
                        </a:lnSpc>
                        <a:spcAft>
                          <a:spcPts val="0"/>
                        </a:spcAft>
                      </a:pPr>
                      <a:r>
                        <a:rPr lang="es-EC" sz="1400" dirty="0">
                          <a:effectLst/>
                        </a:rPr>
                        <a:t> </a:t>
                      </a:r>
                      <a:endParaRPr lang="es-EC" sz="1600" dirty="0">
                        <a:effectLst/>
                        <a:latin typeface="Times New Roman"/>
                        <a:ea typeface="Times New Roman"/>
                        <a:cs typeface="Times New Roman"/>
                      </a:endParaRPr>
                    </a:p>
                  </a:txBody>
                  <a:tcPr marL="26554" marR="26554" marT="0" marB="0" anchor="ctr"/>
                </a:tc>
              </a:tr>
            </a:tbl>
          </a:graphicData>
        </a:graphic>
      </p:graphicFrame>
      <p:sp>
        <p:nvSpPr>
          <p:cNvPr id="4" name="336 Rectángulo">
            <a:hlinkClick r:id="rId7" action="ppaction://hlinksldjump"/>
          </p:cNvPr>
          <p:cNvSpPr/>
          <p:nvPr/>
        </p:nvSpPr>
        <p:spPr>
          <a:xfrm>
            <a:off x="7668344" y="698947"/>
            <a:ext cx="817563" cy="5635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PAM</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1/2</a:t>
            </a:r>
            <a:endParaRPr lang="es-EC" sz="1200">
              <a:effectLst/>
              <a:latin typeface="Times New Roman"/>
              <a:ea typeface="Times New Roman"/>
            </a:endParaRPr>
          </a:p>
        </p:txBody>
      </p:sp>
    </p:spTree>
    <p:extLst>
      <p:ext uri="{BB962C8B-B14F-4D97-AF65-F5344CB8AC3E}">
        <p14:creationId xmlns:p14="http://schemas.microsoft.com/office/powerpoint/2010/main" val="3818528487"/>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01749996"/>
              </p:ext>
            </p:extLst>
          </p:nvPr>
        </p:nvGraphicFramePr>
        <p:xfrm>
          <a:off x="827584" y="441810"/>
          <a:ext cx="7632849" cy="6155542"/>
        </p:xfrm>
        <a:graphic>
          <a:graphicData uri="http://schemas.openxmlformats.org/drawingml/2006/table">
            <a:tbl>
              <a:tblPr firstRow="1" firstCol="1" bandRow="1">
                <a:tableStyleId>{E8B1032C-EA38-4F05-BA0D-38AFFFC7BED3}</a:tableStyleId>
              </a:tblPr>
              <a:tblGrid>
                <a:gridCol w="573358"/>
                <a:gridCol w="3744756"/>
                <a:gridCol w="1003379"/>
                <a:gridCol w="1021297"/>
                <a:gridCol w="1290059"/>
              </a:tblGrid>
              <a:tr h="990257">
                <a:tc gridSpan="5">
                  <a:txBody>
                    <a:bodyPr/>
                    <a:lstStyle/>
                    <a:p>
                      <a:pPr algn="ctr">
                        <a:lnSpc>
                          <a:spcPct val="115000"/>
                        </a:lnSpc>
                      </a:pPr>
                      <a:r>
                        <a:rPr lang="es-EC" sz="1400" dirty="0" smtClean="0">
                          <a:effectLst/>
                        </a:rPr>
                        <a:t>FERRERO </a:t>
                      </a:r>
                      <a:r>
                        <a:rPr lang="es-EC" sz="1400" dirty="0">
                          <a:effectLst/>
                        </a:rPr>
                        <a:t>DEL ECUADOR S.A.</a:t>
                      </a:r>
                      <a:r>
                        <a:rPr lang="es-EC" sz="1600" dirty="0">
                          <a:effectLst/>
                        </a:rPr>
                        <a:t> </a:t>
                      </a:r>
                      <a:endParaRPr lang="es-EC" sz="1600" dirty="0">
                        <a:effectLst/>
                        <a:latin typeface="Calibri"/>
                        <a:cs typeface="Times New Roman"/>
                      </a:endParaRPr>
                    </a:p>
                    <a:p>
                      <a:pPr algn="ctr">
                        <a:lnSpc>
                          <a:spcPct val="115000"/>
                        </a:lnSpc>
                        <a:spcAft>
                          <a:spcPts val="0"/>
                        </a:spcAft>
                      </a:pPr>
                      <a:r>
                        <a:rPr lang="es-EC" sz="1200" dirty="0">
                          <a:effectLst/>
                        </a:rPr>
                        <a:t>PROGRAMA DE TRABAJO DE AUDITORÍA</a:t>
                      </a:r>
                      <a:endParaRPr lang="es-EC" sz="1600" dirty="0">
                        <a:effectLst/>
                        <a:latin typeface="Times New Roman"/>
                        <a:ea typeface="Times New Roman"/>
                        <a:cs typeface="Times New Roman"/>
                      </a:endParaRPr>
                    </a:p>
                    <a:p>
                      <a:pPr algn="ctr">
                        <a:lnSpc>
                          <a:spcPct val="115000"/>
                        </a:lnSpc>
                        <a:spcAft>
                          <a:spcPts val="0"/>
                        </a:spcAft>
                      </a:pPr>
                      <a:r>
                        <a:rPr lang="es-EC" sz="1200" dirty="0">
                          <a:effectLst/>
                        </a:rPr>
                        <a:t>PROCESO DE ADQUISICIÓN DE MATERIA PRIMA</a:t>
                      </a:r>
                      <a:endParaRPr lang="es-EC" sz="1600" dirty="0">
                        <a:effectLst/>
                        <a:latin typeface="Times New Roman"/>
                        <a:ea typeface="Times New Roman"/>
                        <a:cs typeface="Times New Roman"/>
                      </a:endParaRPr>
                    </a:p>
                    <a:p>
                      <a:pPr algn="ctr">
                        <a:lnSpc>
                          <a:spcPct val="115000"/>
                        </a:lnSpc>
                        <a:spcAft>
                          <a:spcPts val="0"/>
                        </a:spcAft>
                      </a:pPr>
                      <a:r>
                        <a:rPr lang="es-EC" sz="1200" dirty="0">
                          <a:effectLst/>
                        </a:rPr>
                        <a:t>PERIODO SEPTIEMBRE 2009 - AGOSTO 2010</a:t>
                      </a:r>
                      <a:endParaRPr lang="es-EC" sz="1600" dirty="0">
                        <a:effectLst/>
                        <a:latin typeface="Times New Roman"/>
                        <a:ea typeface="Times New Roman"/>
                        <a:cs typeface="Times New Roman"/>
                      </a:endParaRPr>
                    </a:p>
                  </a:txBody>
                  <a:tcPr marL="26740" marR="2674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2294">
                <a:tc gridSpan="5">
                  <a:txBody>
                    <a:bodyPr/>
                    <a:lstStyle/>
                    <a:p>
                      <a:pPr algn="ctr">
                        <a:lnSpc>
                          <a:spcPct val="115000"/>
                        </a:lnSpc>
                        <a:spcAft>
                          <a:spcPts val="0"/>
                        </a:spcAft>
                      </a:pPr>
                      <a:r>
                        <a:rPr lang="es-EC" sz="1200">
                          <a:effectLst/>
                        </a:rPr>
                        <a:t>EJECUCIÓN AUDITORÍA AL PROCESO</a:t>
                      </a:r>
                      <a:endParaRPr lang="es-EC" sz="1600">
                        <a:effectLst/>
                        <a:latin typeface="Times New Roman"/>
                        <a:ea typeface="Times New Roman"/>
                        <a:cs typeface="Times New Roman"/>
                      </a:endParaRPr>
                    </a:p>
                  </a:txBody>
                  <a:tcPr marL="26740" marR="2674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1179">
                <a:tc>
                  <a:txBody>
                    <a:bodyPr/>
                    <a:lstStyle/>
                    <a:p>
                      <a:pPr algn="ctr">
                        <a:lnSpc>
                          <a:spcPct val="115000"/>
                        </a:lnSpc>
                        <a:spcAft>
                          <a:spcPts val="0"/>
                        </a:spcAft>
                      </a:pPr>
                      <a:r>
                        <a:rPr lang="es-EC" sz="1400">
                          <a:effectLst/>
                        </a:rPr>
                        <a:t>1</a:t>
                      </a:r>
                      <a:endParaRPr lang="es-EC" sz="1600">
                        <a:effectLst/>
                        <a:latin typeface="Times New Roman"/>
                        <a:ea typeface="Times New Roman"/>
                        <a:cs typeface="Times New Roman"/>
                      </a:endParaRPr>
                    </a:p>
                  </a:txBody>
                  <a:tcPr marL="26740" marR="26740" marT="0" marB="0" anchor="ctr"/>
                </a:tc>
                <a:tc>
                  <a:txBody>
                    <a:bodyPr/>
                    <a:lstStyle/>
                    <a:p>
                      <a:pPr algn="just">
                        <a:lnSpc>
                          <a:spcPct val="115000"/>
                        </a:lnSpc>
                        <a:spcAft>
                          <a:spcPts val="0"/>
                        </a:spcAft>
                      </a:pPr>
                      <a:r>
                        <a:rPr lang="es-EC" sz="1400">
                          <a:effectLst/>
                        </a:rPr>
                        <a:t>Verificar si se realiza selección de proveedores.</a:t>
                      </a:r>
                      <a:endParaRPr lang="es-EC" sz="160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dirty="0" err="1">
                          <a:effectLst/>
                          <a:hlinkClick r:id="rId2" action="ppaction://hlinksldjump"/>
                        </a:rPr>
                        <a:t>PTM</a:t>
                      </a:r>
                      <a:r>
                        <a:rPr lang="es-EC" sz="1200" dirty="0">
                          <a:effectLst/>
                          <a:hlinkClick r:id="rId2" action="ppaction://hlinksldjump"/>
                        </a:rPr>
                        <a:t>. 7</a:t>
                      </a:r>
                      <a:endParaRPr lang="es-EC" sz="1600" dirty="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a:effectLst/>
                        </a:rPr>
                        <a:t>IV</a:t>
                      </a:r>
                      <a:endParaRPr lang="es-EC" sz="1600">
                        <a:effectLst/>
                        <a:latin typeface="Times New Roman"/>
                        <a:ea typeface="Times New Roman"/>
                        <a:cs typeface="Times New Roman"/>
                      </a:endParaRPr>
                    </a:p>
                  </a:txBody>
                  <a:tcPr marL="26740" marR="26740"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740" marR="26740" marT="0" marB="0" anchor="ctr"/>
                </a:tc>
              </a:tr>
              <a:tr h="718960">
                <a:tc>
                  <a:txBody>
                    <a:bodyPr/>
                    <a:lstStyle/>
                    <a:p>
                      <a:pPr algn="ctr">
                        <a:lnSpc>
                          <a:spcPct val="115000"/>
                        </a:lnSpc>
                        <a:spcAft>
                          <a:spcPts val="0"/>
                        </a:spcAft>
                      </a:pPr>
                      <a:r>
                        <a:rPr lang="es-EC" sz="1400">
                          <a:effectLst/>
                        </a:rPr>
                        <a:t>2</a:t>
                      </a:r>
                      <a:endParaRPr lang="es-EC" sz="1600">
                        <a:effectLst/>
                        <a:latin typeface="Times New Roman"/>
                        <a:ea typeface="Times New Roman"/>
                        <a:cs typeface="Times New Roman"/>
                      </a:endParaRPr>
                    </a:p>
                  </a:txBody>
                  <a:tcPr marL="26740" marR="26740" marT="0" marB="0" anchor="ctr"/>
                </a:tc>
                <a:tc>
                  <a:txBody>
                    <a:bodyPr/>
                    <a:lstStyle/>
                    <a:p>
                      <a:pPr algn="just">
                        <a:lnSpc>
                          <a:spcPct val="115000"/>
                        </a:lnSpc>
                        <a:spcAft>
                          <a:spcPts val="0"/>
                        </a:spcAft>
                      </a:pPr>
                      <a:r>
                        <a:rPr lang="es-EC" sz="1400">
                          <a:effectLst/>
                        </a:rPr>
                        <a:t>Revisar si los precios de productos de los principales proveedores del departamento se encuentran de acuerdo al mercado.</a:t>
                      </a:r>
                      <a:endParaRPr lang="es-EC" sz="160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dirty="0" err="1">
                          <a:effectLst/>
                          <a:hlinkClick r:id="rId3" action="ppaction://hlinksldjump"/>
                        </a:rPr>
                        <a:t>PTM</a:t>
                      </a:r>
                      <a:r>
                        <a:rPr lang="es-EC" sz="1200" dirty="0">
                          <a:effectLst/>
                          <a:hlinkClick r:id="rId3" action="ppaction://hlinksldjump"/>
                        </a:rPr>
                        <a:t>. 8</a:t>
                      </a:r>
                      <a:endParaRPr lang="es-EC" sz="1600" dirty="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a:effectLst/>
                        </a:rPr>
                        <a:t>IV, SP</a:t>
                      </a:r>
                      <a:endParaRPr lang="es-EC" sz="1600">
                        <a:effectLst/>
                        <a:latin typeface="Times New Roman"/>
                        <a:ea typeface="Times New Roman"/>
                        <a:cs typeface="Times New Roman"/>
                      </a:endParaRPr>
                    </a:p>
                  </a:txBody>
                  <a:tcPr marL="26740" marR="26740" marT="0" marB="0" anchor="ctr"/>
                </a:tc>
                <a:tc>
                  <a:txBody>
                    <a:bodyPr/>
                    <a:lstStyle/>
                    <a:p>
                      <a:pPr>
                        <a:lnSpc>
                          <a:spcPct val="115000"/>
                        </a:lnSpc>
                        <a:spcAft>
                          <a:spcPts val="0"/>
                        </a:spcAft>
                      </a:pPr>
                      <a:r>
                        <a:rPr lang="es-EC" sz="1400" dirty="0">
                          <a:effectLst/>
                        </a:rPr>
                        <a:t> </a:t>
                      </a:r>
                      <a:endParaRPr lang="es-EC" sz="1600" dirty="0">
                        <a:effectLst/>
                        <a:latin typeface="Times New Roman"/>
                        <a:ea typeface="Times New Roman"/>
                        <a:cs typeface="Times New Roman"/>
                      </a:endParaRPr>
                    </a:p>
                  </a:txBody>
                  <a:tcPr marL="26740" marR="26740" marT="0" marB="0" anchor="ctr"/>
                </a:tc>
              </a:tr>
              <a:tr h="718960">
                <a:tc>
                  <a:txBody>
                    <a:bodyPr/>
                    <a:lstStyle/>
                    <a:p>
                      <a:pPr algn="ctr">
                        <a:lnSpc>
                          <a:spcPct val="115000"/>
                        </a:lnSpc>
                        <a:spcAft>
                          <a:spcPts val="0"/>
                        </a:spcAft>
                      </a:pPr>
                      <a:r>
                        <a:rPr lang="es-EC" sz="1400">
                          <a:effectLst/>
                        </a:rPr>
                        <a:t>3</a:t>
                      </a:r>
                      <a:endParaRPr lang="es-EC" sz="1600">
                        <a:effectLst/>
                        <a:latin typeface="Times New Roman"/>
                        <a:ea typeface="Times New Roman"/>
                        <a:cs typeface="Times New Roman"/>
                      </a:endParaRPr>
                    </a:p>
                  </a:txBody>
                  <a:tcPr marL="26740" marR="26740" marT="0" marB="0" anchor="ctr"/>
                </a:tc>
                <a:tc>
                  <a:txBody>
                    <a:bodyPr/>
                    <a:lstStyle/>
                    <a:p>
                      <a:pPr algn="just">
                        <a:lnSpc>
                          <a:spcPct val="115000"/>
                        </a:lnSpc>
                        <a:spcAft>
                          <a:spcPts val="0"/>
                        </a:spcAft>
                      </a:pPr>
                      <a:r>
                        <a:rPr lang="es-EC" sz="1400">
                          <a:effectLst/>
                        </a:rPr>
                        <a:t>Verificar si al momento de recepción de la materia prima el encargado de la bodega revisa la factura con el pedido que se realizó.</a:t>
                      </a:r>
                      <a:endParaRPr lang="es-EC" sz="160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dirty="0" err="1">
                          <a:effectLst/>
                          <a:hlinkClick r:id="rId4" action="ppaction://hlinksldjump"/>
                        </a:rPr>
                        <a:t>PTM</a:t>
                      </a:r>
                      <a:r>
                        <a:rPr lang="es-EC" sz="1200" dirty="0">
                          <a:effectLst/>
                          <a:hlinkClick r:id="rId4" action="ppaction://hlinksldjump"/>
                        </a:rPr>
                        <a:t>. 9</a:t>
                      </a:r>
                      <a:endParaRPr lang="es-EC" sz="1600" dirty="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a:effectLst/>
                        </a:rPr>
                        <a:t>IV, SP</a:t>
                      </a:r>
                      <a:endParaRPr lang="es-EC" sz="1600">
                        <a:effectLst/>
                        <a:latin typeface="Times New Roman"/>
                        <a:ea typeface="Times New Roman"/>
                        <a:cs typeface="Times New Roman"/>
                      </a:endParaRPr>
                    </a:p>
                  </a:txBody>
                  <a:tcPr marL="26740" marR="26740"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740" marR="26740" marT="0" marB="0" anchor="ctr"/>
                </a:tc>
              </a:tr>
              <a:tr h="718960">
                <a:tc>
                  <a:txBody>
                    <a:bodyPr/>
                    <a:lstStyle/>
                    <a:p>
                      <a:pPr algn="ctr">
                        <a:lnSpc>
                          <a:spcPct val="115000"/>
                        </a:lnSpc>
                        <a:spcAft>
                          <a:spcPts val="0"/>
                        </a:spcAft>
                      </a:pPr>
                      <a:r>
                        <a:rPr lang="es-EC" sz="1400">
                          <a:effectLst/>
                        </a:rPr>
                        <a:t>4</a:t>
                      </a:r>
                      <a:endParaRPr lang="es-EC" sz="1600">
                        <a:effectLst/>
                        <a:latin typeface="Times New Roman"/>
                        <a:ea typeface="Times New Roman"/>
                        <a:cs typeface="Times New Roman"/>
                      </a:endParaRPr>
                    </a:p>
                  </a:txBody>
                  <a:tcPr marL="26740" marR="26740" marT="0" marB="0" anchor="ctr"/>
                </a:tc>
                <a:tc>
                  <a:txBody>
                    <a:bodyPr/>
                    <a:lstStyle/>
                    <a:p>
                      <a:pPr algn="just">
                        <a:lnSpc>
                          <a:spcPct val="115000"/>
                        </a:lnSpc>
                        <a:spcAft>
                          <a:spcPts val="0"/>
                        </a:spcAft>
                      </a:pPr>
                      <a:r>
                        <a:rPr lang="es-EC" sz="1400">
                          <a:effectLst/>
                        </a:rPr>
                        <a:t>Comprobar que una vez que llega la materia prima se revisa que cumpla con los estándares de aceptación de la empresa.</a:t>
                      </a:r>
                      <a:endParaRPr lang="es-EC" sz="160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dirty="0" err="1">
                          <a:effectLst/>
                          <a:hlinkClick r:id="rId5" action="ppaction://hlinksldjump"/>
                        </a:rPr>
                        <a:t>PTM</a:t>
                      </a:r>
                      <a:r>
                        <a:rPr lang="es-EC" sz="1200" dirty="0">
                          <a:effectLst/>
                          <a:hlinkClick r:id="rId5" action="ppaction://hlinksldjump"/>
                        </a:rPr>
                        <a:t>. 10</a:t>
                      </a:r>
                      <a:endParaRPr lang="es-EC" sz="1600" dirty="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a:effectLst/>
                        </a:rPr>
                        <a:t>IV</a:t>
                      </a:r>
                      <a:endParaRPr lang="es-EC" sz="1600">
                        <a:effectLst/>
                        <a:latin typeface="Times New Roman"/>
                        <a:ea typeface="Times New Roman"/>
                        <a:cs typeface="Times New Roman"/>
                      </a:endParaRPr>
                    </a:p>
                  </a:txBody>
                  <a:tcPr marL="26740" marR="26740"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740" marR="26740" marT="0" marB="0" anchor="ctr"/>
                </a:tc>
              </a:tr>
              <a:tr h="479307">
                <a:tc>
                  <a:txBody>
                    <a:bodyPr/>
                    <a:lstStyle/>
                    <a:p>
                      <a:pPr algn="ctr">
                        <a:lnSpc>
                          <a:spcPct val="115000"/>
                        </a:lnSpc>
                        <a:spcAft>
                          <a:spcPts val="0"/>
                        </a:spcAft>
                      </a:pPr>
                      <a:r>
                        <a:rPr lang="es-EC" sz="1400">
                          <a:effectLst/>
                        </a:rPr>
                        <a:t>5</a:t>
                      </a:r>
                      <a:endParaRPr lang="es-EC" sz="1600">
                        <a:effectLst/>
                        <a:latin typeface="Times New Roman"/>
                        <a:ea typeface="Times New Roman"/>
                        <a:cs typeface="Times New Roman"/>
                      </a:endParaRPr>
                    </a:p>
                  </a:txBody>
                  <a:tcPr marL="26740" marR="26740" marT="0" marB="0" anchor="ctr"/>
                </a:tc>
                <a:tc>
                  <a:txBody>
                    <a:bodyPr/>
                    <a:lstStyle/>
                    <a:p>
                      <a:pPr algn="just">
                        <a:lnSpc>
                          <a:spcPct val="115000"/>
                        </a:lnSpc>
                        <a:spcAft>
                          <a:spcPts val="0"/>
                        </a:spcAft>
                      </a:pPr>
                      <a:r>
                        <a:rPr lang="es-EC" sz="1400">
                          <a:effectLst/>
                        </a:rPr>
                        <a:t>Inspeccionar  que se realicen constataciones físicas de forma periódica.</a:t>
                      </a:r>
                      <a:endParaRPr lang="es-EC" sz="160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dirty="0" err="1">
                          <a:effectLst/>
                          <a:hlinkClick r:id="rId6" action="ppaction://hlinksldjump"/>
                        </a:rPr>
                        <a:t>PTM</a:t>
                      </a:r>
                      <a:r>
                        <a:rPr lang="es-EC" sz="1200" dirty="0">
                          <a:effectLst/>
                          <a:hlinkClick r:id="rId6" action="ppaction://hlinksldjump"/>
                        </a:rPr>
                        <a:t>. 11</a:t>
                      </a:r>
                      <a:endParaRPr lang="es-EC" sz="1600" dirty="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a:effectLst/>
                        </a:rPr>
                        <a:t>JE</a:t>
                      </a:r>
                      <a:endParaRPr lang="es-EC" sz="1600">
                        <a:effectLst/>
                        <a:latin typeface="Times New Roman"/>
                        <a:ea typeface="Times New Roman"/>
                        <a:cs typeface="Times New Roman"/>
                      </a:endParaRPr>
                    </a:p>
                  </a:txBody>
                  <a:tcPr marL="26740" marR="26740"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740" marR="26740" marT="0" marB="0" anchor="ctr"/>
                </a:tc>
              </a:tr>
              <a:tr h="479307">
                <a:tc>
                  <a:txBody>
                    <a:bodyPr/>
                    <a:lstStyle/>
                    <a:p>
                      <a:pPr algn="ctr">
                        <a:lnSpc>
                          <a:spcPct val="115000"/>
                        </a:lnSpc>
                        <a:spcAft>
                          <a:spcPts val="0"/>
                        </a:spcAft>
                      </a:pPr>
                      <a:r>
                        <a:rPr lang="es-EC" sz="1400">
                          <a:effectLst/>
                        </a:rPr>
                        <a:t>6</a:t>
                      </a:r>
                      <a:endParaRPr lang="es-EC" sz="1600">
                        <a:effectLst/>
                        <a:latin typeface="Times New Roman"/>
                        <a:ea typeface="Times New Roman"/>
                        <a:cs typeface="Times New Roman"/>
                      </a:endParaRPr>
                    </a:p>
                  </a:txBody>
                  <a:tcPr marL="26740" marR="26740" marT="0" marB="0" anchor="ctr"/>
                </a:tc>
                <a:tc>
                  <a:txBody>
                    <a:bodyPr/>
                    <a:lstStyle/>
                    <a:p>
                      <a:pPr algn="just">
                        <a:lnSpc>
                          <a:spcPct val="115000"/>
                        </a:lnSpc>
                        <a:spcAft>
                          <a:spcPts val="0"/>
                        </a:spcAft>
                      </a:pPr>
                      <a:r>
                        <a:rPr lang="es-EC" sz="1400">
                          <a:effectLst/>
                        </a:rPr>
                        <a:t>Verificar que el inventario de materia prima se encuentre organizado por producto y por grupos.</a:t>
                      </a:r>
                      <a:endParaRPr lang="es-EC" sz="160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dirty="0" err="1">
                          <a:effectLst/>
                          <a:hlinkClick r:id="rId7" action="ppaction://hlinksldjump"/>
                        </a:rPr>
                        <a:t>PTM</a:t>
                      </a:r>
                      <a:r>
                        <a:rPr lang="es-EC" sz="1200" dirty="0">
                          <a:effectLst/>
                          <a:hlinkClick r:id="rId7" action="ppaction://hlinksldjump"/>
                        </a:rPr>
                        <a:t>. 12</a:t>
                      </a:r>
                      <a:endParaRPr lang="es-EC" sz="1600" dirty="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a:effectLst/>
                        </a:rPr>
                        <a:t>JE, IV</a:t>
                      </a:r>
                      <a:endParaRPr lang="es-EC" sz="1600">
                        <a:effectLst/>
                        <a:latin typeface="Times New Roman"/>
                        <a:ea typeface="Times New Roman"/>
                        <a:cs typeface="Times New Roman"/>
                      </a:endParaRPr>
                    </a:p>
                  </a:txBody>
                  <a:tcPr marL="26740" marR="26740"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740" marR="26740" marT="0" marB="0" anchor="ctr"/>
                </a:tc>
              </a:tr>
              <a:tr h="479307">
                <a:tc>
                  <a:txBody>
                    <a:bodyPr/>
                    <a:lstStyle/>
                    <a:p>
                      <a:pPr algn="ctr">
                        <a:lnSpc>
                          <a:spcPct val="115000"/>
                        </a:lnSpc>
                        <a:spcAft>
                          <a:spcPts val="0"/>
                        </a:spcAft>
                      </a:pPr>
                      <a:r>
                        <a:rPr lang="es-EC" sz="1400">
                          <a:effectLst/>
                        </a:rPr>
                        <a:t>7</a:t>
                      </a:r>
                      <a:endParaRPr lang="es-EC" sz="1600">
                        <a:effectLst/>
                        <a:latin typeface="Times New Roman"/>
                        <a:ea typeface="Times New Roman"/>
                        <a:cs typeface="Times New Roman"/>
                      </a:endParaRPr>
                    </a:p>
                  </a:txBody>
                  <a:tcPr marL="26740" marR="26740" marT="0" marB="0" anchor="ctr"/>
                </a:tc>
                <a:tc>
                  <a:txBody>
                    <a:bodyPr/>
                    <a:lstStyle/>
                    <a:p>
                      <a:pPr algn="just">
                        <a:lnSpc>
                          <a:spcPct val="115000"/>
                        </a:lnSpc>
                        <a:spcAft>
                          <a:spcPts val="0"/>
                        </a:spcAft>
                      </a:pPr>
                      <a:r>
                        <a:rPr lang="es-EC" sz="1400">
                          <a:effectLst/>
                        </a:rPr>
                        <a:t>Revisar que la empresa cuente con controles de acceso hacia la bodega de materia prima</a:t>
                      </a:r>
                      <a:endParaRPr lang="es-EC" sz="160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dirty="0" err="1">
                          <a:effectLst/>
                          <a:hlinkClick r:id="rId8" action="ppaction://hlinksldjump"/>
                        </a:rPr>
                        <a:t>PTM</a:t>
                      </a:r>
                      <a:r>
                        <a:rPr lang="es-EC" sz="1200" dirty="0">
                          <a:effectLst/>
                          <a:hlinkClick r:id="rId8" action="ppaction://hlinksldjump"/>
                        </a:rPr>
                        <a:t>. 13</a:t>
                      </a:r>
                      <a:endParaRPr lang="es-EC" sz="1600" dirty="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a:effectLst/>
                        </a:rPr>
                        <a:t>SP</a:t>
                      </a:r>
                      <a:endParaRPr lang="es-EC" sz="1600">
                        <a:effectLst/>
                        <a:latin typeface="Times New Roman"/>
                        <a:ea typeface="Times New Roman"/>
                        <a:cs typeface="Times New Roman"/>
                      </a:endParaRPr>
                    </a:p>
                  </a:txBody>
                  <a:tcPr marL="26740" marR="26740"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740" marR="26740" marT="0" marB="0" anchor="ctr"/>
                </a:tc>
              </a:tr>
              <a:tr h="479307">
                <a:tc>
                  <a:txBody>
                    <a:bodyPr/>
                    <a:lstStyle/>
                    <a:p>
                      <a:pPr algn="ctr">
                        <a:lnSpc>
                          <a:spcPct val="115000"/>
                        </a:lnSpc>
                        <a:spcAft>
                          <a:spcPts val="0"/>
                        </a:spcAft>
                      </a:pPr>
                      <a:r>
                        <a:rPr lang="es-EC" sz="1400">
                          <a:effectLst/>
                        </a:rPr>
                        <a:t>8</a:t>
                      </a:r>
                      <a:endParaRPr lang="es-EC" sz="1600">
                        <a:effectLst/>
                        <a:latin typeface="Times New Roman"/>
                        <a:ea typeface="Times New Roman"/>
                        <a:cs typeface="Times New Roman"/>
                      </a:endParaRPr>
                    </a:p>
                  </a:txBody>
                  <a:tcPr marL="26740" marR="26740" marT="0" marB="0" anchor="ctr"/>
                </a:tc>
                <a:tc>
                  <a:txBody>
                    <a:bodyPr/>
                    <a:lstStyle/>
                    <a:p>
                      <a:pPr algn="just">
                        <a:lnSpc>
                          <a:spcPct val="115000"/>
                        </a:lnSpc>
                        <a:spcAft>
                          <a:spcPts val="0"/>
                        </a:spcAft>
                      </a:pPr>
                      <a:r>
                        <a:rPr lang="es-EC" sz="1400">
                          <a:effectLst/>
                        </a:rPr>
                        <a:t>Comprobar que existe rotación de funciones entre el personal del mismo departamento.</a:t>
                      </a:r>
                      <a:endParaRPr lang="es-EC" sz="160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dirty="0" err="1">
                          <a:effectLst/>
                          <a:hlinkClick r:id="rId9" action="ppaction://hlinksldjump"/>
                        </a:rPr>
                        <a:t>PTM</a:t>
                      </a:r>
                      <a:r>
                        <a:rPr lang="es-EC" sz="1200" dirty="0">
                          <a:effectLst/>
                          <a:hlinkClick r:id="rId9" action="ppaction://hlinksldjump"/>
                        </a:rPr>
                        <a:t>. 14</a:t>
                      </a:r>
                      <a:endParaRPr lang="es-EC" sz="1600" dirty="0">
                        <a:effectLst/>
                        <a:latin typeface="Times New Roman"/>
                        <a:ea typeface="Times New Roman"/>
                        <a:cs typeface="Times New Roman"/>
                      </a:endParaRPr>
                    </a:p>
                  </a:txBody>
                  <a:tcPr marL="26740" marR="26740" marT="0" marB="0" anchor="ctr"/>
                </a:tc>
                <a:tc>
                  <a:txBody>
                    <a:bodyPr/>
                    <a:lstStyle/>
                    <a:p>
                      <a:pPr algn="ctr">
                        <a:lnSpc>
                          <a:spcPct val="115000"/>
                        </a:lnSpc>
                        <a:spcAft>
                          <a:spcPts val="0"/>
                        </a:spcAft>
                      </a:pPr>
                      <a:r>
                        <a:rPr lang="es-EC" sz="1200">
                          <a:effectLst/>
                        </a:rPr>
                        <a:t>SP</a:t>
                      </a:r>
                      <a:endParaRPr lang="es-EC" sz="1600">
                        <a:effectLst/>
                        <a:latin typeface="Times New Roman"/>
                        <a:ea typeface="Times New Roman"/>
                        <a:cs typeface="Times New Roman"/>
                      </a:endParaRPr>
                    </a:p>
                  </a:txBody>
                  <a:tcPr marL="26740" marR="26740" marT="0" marB="0" anchor="ctr"/>
                </a:tc>
                <a:tc>
                  <a:txBody>
                    <a:bodyPr/>
                    <a:lstStyle/>
                    <a:p>
                      <a:pPr>
                        <a:lnSpc>
                          <a:spcPct val="115000"/>
                        </a:lnSpc>
                        <a:spcAft>
                          <a:spcPts val="0"/>
                        </a:spcAft>
                      </a:pPr>
                      <a:r>
                        <a:rPr lang="es-EC" sz="1400">
                          <a:effectLst/>
                        </a:rPr>
                        <a:t> </a:t>
                      </a:r>
                      <a:endParaRPr lang="es-EC" sz="1600">
                        <a:effectLst/>
                        <a:latin typeface="Times New Roman"/>
                        <a:ea typeface="Times New Roman"/>
                        <a:cs typeface="Times New Roman"/>
                      </a:endParaRPr>
                    </a:p>
                  </a:txBody>
                  <a:tcPr marL="26740" marR="26740" marT="0" marB="0" anchor="ctr"/>
                </a:tc>
              </a:tr>
              <a:tr h="205417">
                <a:tc>
                  <a:txBody>
                    <a:bodyPr/>
                    <a:lstStyle/>
                    <a:p>
                      <a:pPr algn="ctr">
                        <a:lnSpc>
                          <a:spcPct val="115000"/>
                        </a:lnSpc>
                        <a:spcAft>
                          <a:spcPts val="0"/>
                        </a:spcAft>
                      </a:pPr>
                      <a:r>
                        <a:rPr lang="es-EC" sz="1200">
                          <a:effectLst/>
                        </a:rPr>
                        <a:t> </a:t>
                      </a:r>
                      <a:endParaRPr lang="es-EC" sz="1600">
                        <a:effectLst/>
                        <a:latin typeface="Times New Roman"/>
                        <a:ea typeface="Times New Roman"/>
                        <a:cs typeface="Times New Roman"/>
                      </a:endParaRPr>
                    </a:p>
                  </a:txBody>
                  <a:tcPr marL="26740" marR="26740" marT="0" marB="0" anchor="ctr"/>
                </a:tc>
                <a:tc>
                  <a:txBody>
                    <a:bodyPr/>
                    <a:lstStyle/>
                    <a:p>
                      <a:pPr>
                        <a:lnSpc>
                          <a:spcPct val="115000"/>
                        </a:lnSpc>
                        <a:spcAft>
                          <a:spcPts val="0"/>
                        </a:spcAft>
                      </a:pPr>
                      <a:r>
                        <a:rPr lang="es-EC" sz="1200" dirty="0">
                          <a:effectLst/>
                        </a:rPr>
                        <a:t>ELABORADO POR: </a:t>
                      </a:r>
                      <a:r>
                        <a:rPr lang="es-EC" sz="1200" dirty="0" smtClean="0">
                          <a:effectLst/>
                        </a:rPr>
                        <a:t>JE</a:t>
                      </a:r>
                      <a:endParaRPr lang="es-EC" sz="1600" dirty="0">
                        <a:effectLst/>
                        <a:latin typeface="Times New Roman"/>
                        <a:ea typeface="Times New Roman"/>
                        <a:cs typeface="Times New Roman"/>
                      </a:endParaRPr>
                    </a:p>
                  </a:txBody>
                  <a:tcPr marL="26740" marR="26740" marT="0" marB="0" anchor="ctr"/>
                </a:tc>
                <a:tc gridSpan="3">
                  <a:txBody>
                    <a:bodyPr/>
                    <a:lstStyle/>
                    <a:p>
                      <a:pPr>
                        <a:lnSpc>
                          <a:spcPct val="115000"/>
                        </a:lnSpc>
                        <a:spcAft>
                          <a:spcPts val="0"/>
                        </a:spcAft>
                      </a:pPr>
                      <a:r>
                        <a:rPr lang="es-EC" sz="1200" dirty="0">
                          <a:effectLst/>
                        </a:rPr>
                        <a:t>REVISADO POR: </a:t>
                      </a:r>
                      <a:r>
                        <a:rPr lang="es-EC" sz="1200" dirty="0" smtClean="0">
                          <a:effectLst/>
                        </a:rPr>
                        <a:t>SB</a:t>
                      </a:r>
                      <a:endParaRPr lang="es-EC" sz="1600" dirty="0">
                        <a:effectLst/>
                        <a:latin typeface="Times New Roman"/>
                        <a:ea typeface="Times New Roman"/>
                        <a:cs typeface="Times New Roman"/>
                      </a:endParaRPr>
                    </a:p>
                  </a:txBody>
                  <a:tcPr marL="26740" marR="26740" marT="0" marB="0" anchor="ctr"/>
                </a:tc>
                <a:tc hMerge="1">
                  <a:txBody>
                    <a:bodyPr/>
                    <a:lstStyle/>
                    <a:p>
                      <a:endParaRPr lang="es-EC"/>
                    </a:p>
                  </a:txBody>
                  <a:tcPr/>
                </a:tc>
                <a:tc hMerge="1">
                  <a:txBody>
                    <a:bodyPr/>
                    <a:lstStyle/>
                    <a:p>
                      <a:endParaRPr lang="es-EC"/>
                    </a:p>
                  </a:txBody>
                  <a:tcPr/>
                </a:tc>
              </a:tr>
              <a:tr h="205417">
                <a:tc>
                  <a:txBody>
                    <a:bodyPr/>
                    <a:lstStyle/>
                    <a:p>
                      <a:pPr algn="ctr">
                        <a:lnSpc>
                          <a:spcPct val="115000"/>
                        </a:lnSpc>
                        <a:spcAft>
                          <a:spcPts val="0"/>
                        </a:spcAft>
                      </a:pPr>
                      <a:r>
                        <a:rPr lang="es-EC" sz="1200">
                          <a:effectLst/>
                        </a:rPr>
                        <a:t> </a:t>
                      </a:r>
                      <a:endParaRPr lang="es-EC" sz="1600">
                        <a:effectLst/>
                        <a:latin typeface="Times New Roman"/>
                        <a:ea typeface="Times New Roman"/>
                        <a:cs typeface="Times New Roman"/>
                      </a:endParaRPr>
                    </a:p>
                  </a:txBody>
                  <a:tcPr marL="26740" marR="26740" marT="0" marB="0" anchor="ctr"/>
                </a:tc>
                <a:tc>
                  <a:txBody>
                    <a:bodyPr/>
                    <a:lstStyle/>
                    <a:p>
                      <a:pPr>
                        <a:lnSpc>
                          <a:spcPct val="115000"/>
                        </a:lnSpc>
                        <a:spcAft>
                          <a:spcPts val="0"/>
                        </a:spcAft>
                      </a:pPr>
                      <a:r>
                        <a:rPr lang="es-EC" sz="1200">
                          <a:effectLst/>
                        </a:rPr>
                        <a:t>FECHA: 31 Enero 2011</a:t>
                      </a:r>
                      <a:endParaRPr lang="es-EC" sz="1600">
                        <a:effectLst/>
                        <a:latin typeface="Times New Roman"/>
                        <a:ea typeface="Times New Roman"/>
                        <a:cs typeface="Times New Roman"/>
                      </a:endParaRPr>
                    </a:p>
                  </a:txBody>
                  <a:tcPr marL="26740" marR="26740" marT="0" marB="0" anchor="ctr"/>
                </a:tc>
                <a:tc gridSpan="3">
                  <a:txBody>
                    <a:bodyPr/>
                    <a:lstStyle/>
                    <a:p>
                      <a:pPr>
                        <a:lnSpc>
                          <a:spcPct val="115000"/>
                        </a:lnSpc>
                        <a:spcAft>
                          <a:spcPts val="0"/>
                        </a:spcAft>
                      </a:pPr>
                      <a:r>
                        <a:rPr lang="es-EC" sz="1200" dirty="0">
                          <a:effectLst/>
                        </a:rPr>
                        <a:t>FECHA: 31 Enero 2011</a:t>
                      </a:r>
                      <a:endParaRPr lang="es-EC" sz="1600" dirty="0">
                        <a:effectLst/>
                        <a:latin typeface="Times New Roman"/>
                        <a:ea typeface="Times New Roman"/>
                        <a:cs typeface="Times New Roman"/>
                      </a:endParaRPr>
                    </a:p>
                  </a:txBody>
                  <a:tcPr marL="26740" marR="26740" marT="0" marB="0" anchor="ctr"/>
                </a:tc>
                <a:tc hMerge="1">
                  <a:txBody>
                    <a:bodyPr/>
                    <a:lstStyle/>
                    <a:p>
                      <a:endParaRPr lang="es-EC"/>
                    </a:p>
                  </a:txBody>
                  <a:tcPr/>
                </a:tc>
                <a:tc hMerge="1">
                  <a:txBody>
                    <a:bodyPr/>
                    <a:lstStyle/>
                    <a:p>
                      <a:endParaRPr lang="es-EC"/>
                    </a:p>
                  </a:txBody>
                  <a:tcPr/>
                </a:tc>
              </a:tr>
            </a:tbl>
          </a:graphicData>
        </a:graphic>
      </p:graphicFrame>
      <p:sp>
        <p:nvSpPr>
          <p:cNvPr id="3" name="357 Rectángulo">
            <a:hlinkClick r:id="rId10" action="ppaction://hlinksldjump"/>
          </p:cNvPr>
          <p:cNvSpPr/>
          <p:nvPr/>
        </p:nvSpPr>
        <p:spPr>
          <a:xfrm>
            <a:off x="7524328" y="632371"/>
            <a:ext cx="817562" cy="5635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PAM</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2/2</a:t>
            </a:r>
            <a:endParaRPr lang="es-EC" sz="1200">
              <a:effectLst/>
              <a:latin typeface="Times New Roman"/>
              <a:ea typeface="Times New Roman"/>
            </a:endParaRPr>
          </a:p>
        </p:txBody>
      </p:sp>
    </p:spTree>
    <p:extLst>
      <p:ext uri="{BB962C8B-B14F-4D97-AF65-F5344CB8AC3E}">
        <p14:creationId xmlns:p14="http://schemas.microsoft.com/office/powerpoint/2010/main" val="2341758620"/>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a:hlinkClick r:id="rId2" action="ppaction://hlinksldjump"/>
          </p:cNvPr>
          <p:cNvSpPr/>
          <p:nvPr/>
        </p:nvSpPr>
        <p:spPr>
          <a:xfrm>
            <a:off x="5508104" y="476672"/>
            <a:ext cx="3456384" cy="15841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r>
              <a:rPr lang="es-EC" sz="1400" dirty="0"/>
              <a:t>En el departamento de planificación y compras no existe rotación de personal por lo que cada empleado conoce únicamente sus funciones, y tampoco puede desarrollar un plan de carrera.</a:t>
            </a:r>
            <a:endParaRPr lang="es-EC" sz="1400" dirty="0" smtClean="0"/>
          </a:p>
        </p:txBody>
      </p:sp>
      <p:sp>
        <p:nvSpPr>
          <p:cNvPr id="4" name="3 Rectángulo redondeado"/>
          <p:cNvSpPr/>
          <p:nvPr/>
        </p:nvSpPr>
        <p:spPr>
          <a:xfrm>
            <a:off x="5488471" y="2924944"/>
            <a:ext cx="3392735" cy="19228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RECOMENDACIÓN:</a:t>
            </a:r>
          </a:p>
          <a:p>
            <a:pPr algn="just"/>
            <a:endParaRPr lang="es-EC" sz="1400" dirty="0" smtClean="0"/>
          </a:p>
          <a:p>
            <a:pPr algn="just"/>
            <a:r>
              <a:rPr lang="es-EC" sz="1400" dirty="0"/>
              <a:t>Al gerente de recursos humanos: Realizar un plan de rotación del personal entre los empleados del mismo nivel y que tengan la misma especialización</a:t>
            </a:r>
            <a:endParaRPr lang="es-ES" sz="1400" dirty="0"/>
          </a:p>
        </p:txBody>
      </p:sp>
      <p:graphicFrame>
        <p:nvGraphicFramePr>
          <p:cNvPr id="7" name="6 Tabla"/>
          <p:cNvGraphicFramePr>
            <a:graphicFrameLocks noGrp="1"/>
          </p:cNvGraphicFramePr>
          <p:nvPr>
            <p:extLst>
              <p:ext uri="{D42A27DB-BD31-4B8C-83A1-F6EECF244321}">
                <p14:modId xmlns:p14="http://schemas.microsoft.com/office/powerpoint/2010/main" val="2334422243"/>
              </p:ext>
            </p:extLst>
          </p:nvPr>
        </p:nvGraphicFramePr>
        <p:xfrm>
          <a:off x="107505" y="260648"/>
          <a:ext cx="5256584" cy="5891328"/>
        </p:xfrm>
        <a:graphic>
          <a:graphicData uri="http://schemas.openxmlformats.org/drawingml/2006/table">
            <a:tbl>
              <a:tblPr firstRow="1" firstCol="1" bandRow="1">
                <a:tableStyleId>{E8B1032C-EA38-4F05-BA0D-38AFFFC7BED3}</a:tableStyleId>
              </a:tblPr>
              <a:tblGrid>
                <a:gridCol w="1229733"/>
                <a:gridCol w="2874722"/>
                <a:gridCol w="1152129"/>
              </a:tblGrid>
              <a:tr h="1224136">
                <a:tc gridSpan="3">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MATERIA PRIMA</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28558" marR="28558" marT="0" marB="0" anchor="ctr"/>
                </a:tc>
                <a:tc hMerge="1">
                  <a:txBody>
                    <a:bodyPr/>
                    <a:lstStyle/>
                    <a:p>
                      <a:endParaRPr lang="es-EC"/>
                    </a:p>
                  </a:txBody>
                  <a:tcPr/>
                </a:tc>
                <a:tc hMerge="1">
                  <a:txBody>
                    <a:bodyPr/>
                    <a:lstStyle/>
                    <a:p>
                      <a:endParaRPr lang="es-EC"/>
                    </a:p>
                  </a:txBody>
                  <a:tcPr/>
                </a:tc>
              </a:tr>
              <a:tr h="429052">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28558" marR="28558" marT="0" marB="0" anchor="ctr"/>
                </a:tc>
                <a:tc>
                  <a:txBody>
                    <a:bodyPr/>
                    <a:lstStyle/>
                    <a:p>
                      <a:pPr algn="just">
                        <a:lnSpc>
                          <a:spcPct val="115000"/>
                        </a:lnSpc>
                        <a:spcAft>
                          <a:spcPts val="0"/>
                        </a:spcAft>
                      </a:pPr>
                      <a:r>
                        <a:rPr lang="es-EC" sz="1400">
                          <a:effectLst/>
                        </a:rPr>
                        <a:t>Adquisición de materia prima</a:t>
                      </a:r>
                      <a:endParaRPr lang="es-EC" sz="1400">
                        <a:effectLst/>
                        <a:latin typeface="Times New Roman"/>
                        <a:ea typeface="Times New Roman"/>
                        <a:cs typeface="Times New Roman"/>
                      </a:endParaRPr>
                    </a:p>
                  </a:txBody>
                  <a:tcPr marL="28558" marR="28558"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28558" marR="28558" marT="0" marB="0" anchor="ctr"/>
                </a:tc>
              </a:tr>
              <a:tr h="947342">
                <a:tc>
                  <a:txBody>
                    <a:bodyPr/>
                    <a:lstStyle/>
                    <a:p>
                      <a:pPr>
                        <a:lnSpc>
                          <a:spcPct val="115000"/>
                        </a:lnSpc>
                        <a:spcAft>
                          <a:spcPts val="0"/>
                        </a:spcAft>
                      </a:pPr>
                      <a:r>
                        <a:rPr lang="es-EC" sz="1400">
                          <a:effectLst/>
                        </a:rPr>
                        <a:t>Procedimiento Nº 8</a:t>
                      </a:r>
                      <a:endParaRPr lang="es-EC" sz="1400">
                        <a:effectLst/>
                        <a:latin typeface="Times New Roman"/>
                        <a:ea typeface="Times New Roman"/>
                        <a:cs typeface="Times New Roman"/>
                      </a:endParaRPr>
                    </a:p>
                  </a:txBody>
                  <a:tcPr marL="28558" marR="28558" marT="0" marB="0" anchor="ctr"/>
                </a:tc>
                <a:tc>
                  <a:txBody>
                    <a:bodyPr/>
                    <a:lstStyle/>
                    <a:p>
                      <a:pPr algn="just">
                        <a:lnSpc>
                          <a:spcPct val="115000"/>
                        </a:lnSpc>
                        <a:spcAft>
                          <a:spcPts val="0"/>
                        </a:spcAft>
                      </a:pPr>
                      <a:r>
                        <a:rPr lang="es-EC" sz="1400">
                          <a:effectLst/>
                        </a:rPr>
                        <a:t>Comprobar que existe rotación de funciones entre el personal del mismo departamento.</a:t>
                      </a:r>
                      <a:endParaRPr lang="es-EC" sz="1400">
                        <a:effectLst/>
                        <a:latin typeface="Times New Roman"/>
                        <a:ea typeface="Times New Roman"/>
                        <a:cs typeface="Times New Roman"/>
                      </a:endParaRPr>
                    </a:p>
                  </a:txBody>
                  <a:tcPr marL="28558" marR="28558"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28558" marR="28558" marT="0" marB="0" anchor="ctr"/>
                </a:tc>
              </a:tr>
              <a:tr h="2800070">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28558" marR="28558" marT="0" marB="0" anchor="ctr"/>
                </a:tc>
                <a:tc>
                  <a:txBody>
                    <a:bodyPr/>
                    <a:lstStyle/>
                    <a:p>
                      <a:pPr algn="just">
                        <a:lnSpc>
                          <a:spcPct val="115000"/>
                        </a:lnSpc>
                        <a:spcAft>
                          <a:spcPts val="0"/>
                        </a:spcAft>
                      </a:pPr>
                      <a:r>
                        <a:rPr lang="es-EC" sz="1400">
                          <a:effectLst/>
                        </a:rPr>
                        <a:t>En el departamento de planificación y compras existen 4 personas que realizan las funciones al interior de este, mismas que se encuentran al mismo nivel jerárquico, en la empresa no existe una política para que los empleados roten por lo que las personas que trabajan en este departamento han ingresado a sus respectivos puestos y ahí se han mantenido hasta la fecha actual.</a:t>
                      </a:r>
                      <a:endParaRPr lang="es-EC" sz="1400">
                        <a:effectLst/>
                        <a:latin typeface="Times New Roman"/>
                        <a:ea typeface="Times New Roman"/>
                        <a:cs typeface="Times New Roman"/>
                      </a:endParaRPr>
                    </a:p>
                  </a:txBody>
                  <a:tcPr marL="28558" marR="28558" marT="0" marB="0" anchor="ctr"/>
                </a:tc>
                <a:tc>
                  <a:txBody>
                    <a:bodyPr/>
                    <a:lstStyle/>
                    <a:p>
                      <a:pPr algn="ctr">
                        <a:lnSpc>
                          <a:spcPct val="115000"/>
                        </a:lnSpc>
                        <a:spcAft>
                          <a:spcPts val="0"/>
                        </a:spcAft>
                      </a:pPr>
                      <a:r>
                        <a:rPr lang="es-EC" sz="1400" dirty="0" err="1">
                          <a:effectLst/>
                          <a:hlinkClick r:id="rId3" action="ppaction://hlinksldjump"/>
                        </a:rPr>
                        <a:t>HHM</a:t>
                      </a:r>
                      <a:r>
                        <a:rPr lang="es-EC" sz="1400" dirty="0">
                          <a:effectLst/>
                          <a:hlinkClick r:id="rId3" action="ppaction://hlinksldjump"/>
                        </a:rPr>
                        <a:t>. 1</a:t>
                      </a:r>
                      <a:endParaRPr lang="es-EC" sz="1400" dirty="0">
                        <a:effectLst/>
                        <a:latin typeface="Times New Roman"/>
                        <a:ea typeface="Times New Roman"/>
                        <a:cs typeface="Times New Roman"/>
                      </a:endParaRPr>
                    </a:p>
                  </a:txBody>
                  <a:tcPr marL="28558" marR="28558" marT="0" marB="0" anchor="ctr"/>
                </a:tc>
              </a:tr>
              <a:tr h="288032">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28558" marR="28558" marT="0" marB="0" anchor="ctr"/>
                </a:tc>
                <a:tc>
                  <a:txBody>
                    <a:bodyPr/>
                    <a:lstStyle/>
                    <a:p>
                      <a:pPr>
                        <a:lnSpc>
                          <a:spcPct val="115000"/>
                        </a:lnSpc>
                        <a:spcAft>
                          <a:spcPts val="0"/>
                        </a:spcAft>
                      </a:pPr>
                      <a:r>
                        <a:rPr lang="es-EC" sz="1400">
                          <a:effectLst/>
                        </a:rPr>
                        <a:t>Jéssica Eras</a:t>
                      </a:r>
                      <a:endParaRPr lang="es-EC" sz="1400">
                        <a:effectLst/>
                        <a:latin typeface="Times New Roman"/>
                        <a:ea typeface="Times New Roman"/>
                        <a:cs typeface="Times New Roman"/>
                      </a:endParaRPr>
                    </a:p>
                  </a:txBody>
                  <a:tcPr marL="28558" marR="28558" marT="0" marB="0" anchor="ctr"/>
                </a:tc>
                <a:tc>
                  <a:txBody>
                    <a:bodyPr/>
                    <a:lstStyle/>
                    <a:p>
                      <a:pPr>
                        <a:lnSpc>
                          <a:spcPct val="115000"/>
                        </a:lnSpc>
                        <a:spcAft>
                          <a:spcPts val="0"/>
                        </a:spcAft>
                      </a:pPr>
                      <a:r>
                        <a:rPr lang="es-EC" sz="1400" dirty="0">
                          <a:effectLst/>
                        </a:rPr>
                        <a:t>Fecha: 4 Febrero 2011</a:t>
                      </a:r>
                      <a:endParaRPr lang="es-EC" sz="1400" dirty="0">
                        <a:effectLst/>
                        <a:latin typeface="Times New Roman"/>
                        <a:ea typeface="Times New Roman"/>
                        <a:cs typeface="Times New Roman"/>
                      </a:endParaRPr>
                    </a:p>
                  </a:txBody>
                  <a:tcPr marL="28558" marR="28558" marT="0" marB="0" anchor="ctr"/>
                </a:tc>
              </a:tr>
            </a:tbl>
          </a:graphicData>
        </a:graphic>
      </p:graphicFrame>
      <p:sp>
        <p:nvSpPr>
          <p:cNvPr id="8" name="7 Rectángulo"/>
          <p:cNvSpPr>
            <a:spLocks/>
          </p:cNvSpPr>
          <p:nvPr/>
        </p:nvSpPr>
        <p:spPr>
          <a:xfrm>
            <a:off x="4499992" y="332656"/>
            <a:ext cx="828675"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14</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3580703789"/>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28079181"/>
              </p:ext>
            </p:extLst>
          </p:nvPr>
        </p:nvGraphicFramePr>
        <p:xfrm>
          <a:off x="1475656" y="1460683"/>
          <a:ext cx="6696744" cy="3336469"/>
        </p:xfrm>
        <a:graphic>
          <a:graphicData uri="http://schemas.openxmlformats.org/drawingml/2006/table">
            <a:tbl>
              <a:tblPr firstRow="1" firstCol="1" bandRow="1">
                <a:tableStyleId>{E8B1032C-EA38-4F05-BA0D-38AFFFC7BED3}</a:tableStyleId>
              </a:tblPr>
              <a:tblGrid>
                <a:gridCol w="3347985"/>
                <a:gridCol w="3348759"/>
              </a:tblGrid>
              <a:tr h="312974">
                <a:tc>
                  <a:txBody>
                    <a:bodyPr/>
                    <a:lstStyle/>
                    <a:p>
                      <a:pPr algn="ctr">
                        <a:spcBef>
                          <a:spcPts val="1200"/>
                        </a:spcBef>
                        <a:spcAft>
                          <a:spcPts val="0"/>
                        </a:spcAft>
                      </a:pPr>
                      <a:r>
                        <a:rPr lang="es-ES" sz="1400" u="sng" strike="noStrike" dirty="0">
                          <a:effectLst/>
                        </a:rPr>
                        <a:t>DEFINICIÓN</a:t>
                      </a:r>
                      <a:endParaRPr lang="es-EC" sz="1600" u="sng" strike="noStrike" dirty="0">
                        <a:effectLst/>
                        <a:latin typeface="Times New Roman"/>
                        <a:ea typeface="Times New Roman"/>
                        <a:cs typeface="Times New Roman"/>
                      </a:endParaRPr>
                    </a:p>
                  </a:txBody>
                  <a:tcPr marL="68580" marR="68580" marT="0" marB="0"/>
                </a:tc>
                <a:tc>
                  <a:txBody>
                    <a:bodyPr/>
                    <a:lstStyle/>
                    <a:p>
                      <a:pPr algn="ctr">
                        <a:spcBef>
                          <a:spcPts val="1200"/>
                        </a:spcBef>
                        <a:spcAft>
                          <a:spcPts val="0"/>
                        </a:spcAft>
                      </a:pPr>
                      <a:r>
                        <a:rPr lang="es-ES" sz="1400" u="sng" strike="noStrike" dirty="0">
                          <a:effectLst/>
                        </a:rPr>
                        <a:t>RESULTADO</a:t>
                      </a:r>
                      <a:endParaRPr lang="es-EC" sz="1600" u="sng" strike="noStrike" dirty="0">
                        <a:effectLst/>
                        <a:latin typeface="Times New Roman"/>
                        <a:ea typeface="Times New Roman"/>
                        <a:cs typeface="Times New Roman"/>
                      </a:endParaRPr>
                    </a:p>
                  </a:txBody>
                  <a:tcPr marL="68580" marR="68580" marT="0" marB="0"/>
                </a:tc>
              </a:tr>
              <a:tr h="547662">
                <a:tc>
                  <a:txBody>
                    <a:bodyPr/>
                    <a:lstStyle/>
                    <a:p>
                      <a:pPr>
                        <a:spcBef>
                          <a:spcPts val="1200"/>
                        </a:spcBef>
                        <a:spcAft>
                          <a:spcPts val="0"/>
                        </a:spcAft>
                      </a:pPr>
                      <a:r>
                        <a:rPr lang="es-ES" sz="1600" b="0" dirty="0">
                          <a:effectLst/>
                        </a:rPr>
                        <a:t>Expectativa antes de considerar el Control Interno</a:t>
                      </a:r>
                      <a:endParaRPr lang="es-EC" sz="1600" b="0" dirty="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600" b="0" dirty="0">
                          <a:effectLst/>
                        </a:rPr>
                        <a:t>Probabilidad mediana que existan errores.</a:t>
                      </a:r>
                      <a:endParaRPr lang="es-EC" sz="1600" b="0" dirty="0">
                        <a:effectLst/>
                        <a:latin typeface="Times New Roman"/>
                        <a:ea typeface="Times New Roman"/>
                        <a:cs typeface="Times New Roman"/>
                      </a:endParaRPr>
                    </a:p>
                  </a:txBody>
                  <a:tcPr marL="68580" marR="68580" marT="0" marB="0" anchor="ctr"/>
                </a:tc>
              </a:tr>
              <a:tr h="559016">
                <a:tc>
                  <a:txBody>
                    <a:bodyPr/>
                    <a:lstStyle/>
                    <a:p>
                      <a:pPr>
                        <a:spcBef>
                          <a:spcPts val="1200"/>
                        </a:spcBef>
                        <a:spcAft>
                          <a:spcPts val="0"/>
                        </a:spcAft>
                      </a:pPr>
                      <a:r>
                        <a:rPr lang="es-ES" sz="1600" b="0">
                          <a:effectLst/>
                        </a:rPr>
                        <a:t>Riesgo Inherente</a:t>
                      </a:r>
                      <a:endParaRPr lang="es-EC" sz="16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600" b="0">
                          <a:effectLst/>
                        </a:rPr>
                        <a:t>35%</a:t>
                      </a:r>
                      <a:endParaRPr lang="es-EC" sz="1600" b="0">
                        <a:effectLst/>
                        <a:latin typeface="Times New Roman"/>
                        <a:ea typeface="Times New Roman"/>
                        <a:cs typeface="Times New Roman"/>
                      </a:endParaRPr>
                    </a:p>
                  </a:txBody>
                  <a:tcPr marL="68580" marR="68580" marT="0" marB="0" anchor="ctr"/>
                </a:tc>
              </a:tr>
              <a:tr h="273831">
                <a:tc>
                  <a:txBody>
                    <a:bodyPr/>
                    <a:lstStyle/>
                    <a:p>
                      <a:pPr>
                        <a:spcBef>
                          <a:spcPts val="1200"/>
                        </a:spcBef>
                        <a:spcAft>
                          <a:spcPts val="0"/>
                        </a:spcAft>
                      </a:pPr>
                      <a:r>
                        <a:rPr lang="es-ES" sz="1600" b="0">
                          <a:effectLst/>
                        </a:rPr>
                        <a:t>Confianza en el Control Interno</a:t>
                      </a:r>
                      <a:endParaRPr lang="es-EC" sz="16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600" b="0">
                          <a:effectLst/>
                        </a:rPr>
                        <a:t>Confianza Media Alta</a:t>
                      </a:r>
                      <a:endParaRPr lang="es-EC" sz="1600" b="0">
                        <a:effectLst/>
                        <a:latin typeface="Times New Roman"/>
                        <a:ea typeface="Times New Roman"/>
                        <a:cs typeface="Times New Roman"/>
                      </a:endParaRPr>
                    </a:p>
                  </a:txBody>
                  <a:tcPr marL="68580" marR="68580" marT="0" marB="0" anchor="ctr"/>
                </a:tc>
              </a:tr>
              <a:tr h="273831">
                <a:tc>
                  <a:txBody>
                    <a:bodyPr/>
                    <a:lstStyle/>
                    <a:p>
                      <a:pPr>
                        <a:spcBef>
                          <a:spcPts val="1200"/>
                        </a:spcBef>
                        <a:spcAft>
                          <a:spcPts val="0"/>
                        </a:spcAft>
                      </a:pPr>
                      <a:r>
                        <a:rPr lang="es-ES" sz="1600" b="0">
                          <a:effectLst/>
                        </a:rPr>
                        <a:t>Riesgo de Control</a:t>
                      </a:r>
                      <a:endParaRPr lang="es-EC" sz="16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600" b="0" dirty="0">
                          <a:effectLst/>
                          <a:hlinkClick r:id="rId2" action="ppaction://hlinksldjump"/>
                        </a:rPr>
                        <a:t>19%</a:t>
                      </a:r>
                      <a:endParaRPr lang="es-EC" sz="1600" b="0" dirty="0">
                        <a:effectLst/>
                        <a:latin typeface="Times New Roman"/>
                        <a:ea typeface="Times New Roman"/>
                        <a:cs typeface="Times New Roman"/>
                      </a:endParaRPr>
                    </a:p>
                  </a:txBody>
                  <a:tcPr marL="68580" marR="68580" marT="0" marB="0" anchor="ctr"/>
                </a:tc>
              </a:tr>
              <a:tr h="821493">
                <a:tc>
                  <a:txBody>
                    <a:bodyPr/>
                    <a:lstStyle/>
                    <a:p>
                      <a:pPr>
                        <a:spcBef>
                          <a:spcPts val="1200"/>
                        </a:spcBef>
                        <a:spcAft>
                          <a:spcPts val="0"/>
                        </a:spcAft>
                      </a:pPr>
                      <a:r>
                        <a:rPr lang="es-ES" sz="1600" b="0">
                          <a:effectLst/>
                        </a:rPr>
                        <a:t>Disponibilidad del auditor para permitir que existan errores importantes</a:t>
                      </a:r>
                      <a:endParaRPr lang="es-EC" sz="16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600" b="0">
                          <a:effectLst/>
                        </a:rPr>
                        <a:t>Disponibilidad baja</a:t>
                      </a:r>
                      <a:endParaRPr lang="es-EC" sz="1600" b="0">
                        <a:effectLst/>
                        <a:latin typeface="Times New Roman"/>
                        <a:ea typeface="Times New Roman"/>
                        <a:cs typeface="Times New Roman"/>
                      </a:endParaRPr>
                    </a:p>
                  </a:txBody>
                  <a:tcPr marL="68580" marR="68580" marT="0" marB="0" anchor="ctr"/>
                </a:tc>
              </a:tr>
              <a:tr h="273831">
                <a:tc>
                  <a:txBody>
                    <a:bodyPr/>
                    <a:lstStyle/>
                    <a:p>
                      <a:pPr>
                        <a:spcBef>
                          <a:spcPts val="1200"/>
                        </a:spcBef>
                        <a:spcAft>
                          <a:spcPts val="0"/>
                        </a:spcAft>
                      </a:pPr>
                      <a:r>
                        <a:rPr lang="es-ES" sz="1600" b="0">
                          <a:effectLst/>
                        </a:rPr>
                        <a:t>Riesgo de Detección</a:t>
                      </a:r>
                      <a:endParaRPr lang="es-EC" sz="1600" b="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600" b="0">
                          <a:effectLst/>
                        </a:rPr>
                        <a:t>25%</a:t>
                      </a:r>
                      <a:endParaRPr lang="es-EC" sz="1600" b="0">
                        <a:effectLst/>
                        <a:latin typeface="Times New Roman"/>
                        <a:ea typeface="Times New Roman"/>
                        <a:cs typeface="Times New Roman"/>
                      </a:endParaRPr>
                    </a:p>
                  </a:txBody>
                  <a:tcPr marL="68580" marR="68580" marT="0" marB="0" anchor="ctr"/>
                </a:tc>
              </a:tr>
              <a:tr h="273831">
                <a:tc>
                  <a:txBody>
                    <a:bodyPr/>
                    <a:lstStyle/>
                    <a:p>
                      <a:pPr>
                        <a:spcBef>
                          <a:spcPts val="1200"/>
                        </a:spcBef>
                        <a:spcAft>
                          <a:spcPts val="0"/>
                        </a:spcAft>
                      </a:pPr>
                      <a:r>
                        <a:rPr lang="es-ES" sz="1600" b="0" dirty="0">
                          <a:effectLst/>
                        </a:rPr>
                        <a:t>Nivel de pruebas de auditoría </a:t>
                      </a:r>
                      <a:endParaRPr lang="es-EC" sz="1600" b="0" dirty="0">
                        <a:effectLst/>
                        <a:latin typeface="Times New Roman"/>
                        <a:ea typeface="Times New Roman"/>
                        <a:cs typeface="Times New Roman"/>
                      </a:endParaRPr>
                    </a:p>
                  </a:txBody>
                  <a:tcPr marL="68580" marR="68580" marT="0" marB="0" anchor="ctr"/>
                </a:tc>
                <a:tc>
                  <a:txBody>
                    <a:bodyPr/>
                    <a:lstStyle/>
                    <a:p>
                      <a:pPr>
                        <a:spcBef>
                          <a:spcPts val="1200"/>
                        </a:spcBef>
                        <a:spcAft>
                          <a:spcPts val="0"/>
                        </a:spcAft>
                      </a:pPr>
                      <a:r>
                        <a:rPr lang="es-ES" sz="1600" b="0" dirty="0">
                          <a:effectLst/>
                        </a:rPr>
                        <a:t>Bajo</a:t>
                      </a:r>
                      <a:endParaRPr lang="es-EC" sz="1600" b="0" dirty="0">
                        <a:effectLst/>
                        <a:latin typeface="Times New Roman"/>
                        <a:ea typeface="Times New Roman"/>
                        <a:cs typeface="Times New Roman"/>
                      </a:endParaRPr>
                    </a:p>
                  </a:txBody>
                  <a:tcPr marL="68580" marR="68580" marT="0" marB="0" anchor="ctr"/>
                </a:tc>
              </a:tr>
            </a:tbl>
          </a:graphicData>
        </a:graphic>
      </p:graphicFrame>
      <p:sp>
        <p:nvSpPr>
          <p:cNvPr id="3" name="2 Rectángulo"/>
          <p:cNvSpPr/>
          <p:nvPr/>
        </p:nvSpPr>
        <p:spPr>
          <a:xfrm>
            <a:off x="1614474" y="4964975"/>
            <a:ext cx="4572000" cy="1200329"/>
          </a:xfrm>
          <a:prstGeom prst="rect">
            <a:avLst/>
          </a:prstGeom>
        </p:spPr>
        <p:txBody>
          <a:bodyPr>
            <a:spAutoFit/>
          </a:bodyPr>
          <a:lstStyle/>
          <a:p>
            <a:r>
              <a:rPr lang="es-EC" dirty="0"/>
              <a:t>RA = </a:t>
            </a:r>
            <a:r>
              <a:rPr lang="es-EC" dirty="0" err="1"/>
              <a:t>RI</a:t>
            </a:r>
            <a:r>
              <a:rPr lang="es-EC" dirty="0"/>
              <a:t>*</a:t>
            </a:r>
            <a:r>
              <a:rPr lang="es-EC" dirty="0" err="1"/>
              <a:t>RC</a:t>
            </a:r>
            <a:r>
              <a:rPr lang="es-EC" dirty="0"/>
              <a:t>*RD</a:t>
            </a:r>
          </a:p>
          <a:p>
            <a:r>
              <a:rPr lang="es-EC" dirty="0"/>
              <a:t>RA = 0.35*0.19*0.25</a:t>
            </a:r>
          </a:p>
          <a:p>
            <a:r>
              <a:rPr lang="es-EC" dirty="0"/>
              <a:t>RA = 0.01663*100</a:t>
            </a:r>
          </a:p>
          <a:p>
            <a:r>
              <a:rPr lang="es-ES" dirty="0"/>
              <a:t>RA = </a:t>
            </a:r>
            <a:r>
              <a:rPr lang="es-ES" b="1" dirty="0"/>
              <a:t>1.66%</a:t>
            </a:r>
            <a:endParaRPr lang="es-EC" dirty="0"/>
          </a:p>
        </p:txBody>
      </p:sp>
      <p:sp>
        <p:nvSpPr>
          <p:cNvPr id="4" name="3 Rectángulo"/>
          <p:cNvSpPr/>
          <p:nvPr/>
        </p:nvSpPr>
        <p:spPr>
          <a:xfrm>
            <a:off x="-7289" y="404664"/>
            <a:ext cx="9036496" cy="584775"/>
          </a:xfrm>
          <a:prstGeom prst="rect">
            <a:avLst/>
          </a:prstGeom>
        </p:spPr>
        <p:txBody>
          <a:bodyPr wrap="square">
            <a:spAutoFit/>
          </a:bodyPr>
          <a:lstStyle/>
          <a:p>
            <a:pPr algn="just" fontAlgn="base">
              <a:spcBef>
                <a:spcPct val="0"/>
              </a:spcBef>
              <a:spcAft>
                <a:spcPct val="0"/>
              </a:spcAft>
              <a:defRPr/>
            </a:pPr>
            <a:r>
              <a:rPr lang="es-ES" sz="1600" b="1" dirty="0"/>
              <a:t>4</a:t>
            </a:r>
            <a:r>
              <a:rPr lang="es-ES" sz="1600" b="1" dirty="0" smtClean="0"/>
              <a:t>. </a:t>
            </a:r>
            <a:r>
              <a:rPr lang="es-ES" sz="1600" b="1" dirty="0"/>
              <a:t>AUDITORÍA DE GESTIÓN AL PROCESO DE ADQUISICIÓN </a:t>
            </a:r>
            <a:r>
              <a:rPr lang="es-ES" sz="1600" b="1" dirty="0" smtClean="0"/>
              <a:t>DE BIENES Y SERVICIOS PARA EL PERSONAL</a:t>
            </a:r>
            <a:endParaRPr lang="es-EC" sz="1600" dirty="0"/>
          </a:p>
        </p:txBody>
      </p:sp>
    </p:spTree>
    <p:extLst>
      <p:ext uri="{BB962C8B-B14F-4D97-AF65-F5344CB8AC3E}">
        <p14:creationId xmlns:p14="http://schemas.microsoft.com/office/powerpoint/2010/main" val="2592725544"/>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80972342"/>
              </p:ext>
            </p:extLst>
          </p:nvPr>
        </p:nvGraphicFramePr>
        <p:xfrm>
          <a:off x="395536" y="1090017"/>
          <a:ext cx="8496944" cy="5120390"/>
        </p:xfrm>
        <a:graphic>
          <a:graphicData uri="http://schemas.openxmlformats.org/drawingml/2006/table">
            <a:tbl>
              <a:tblPr firstRow="1" firstCol="1" bandRow="1">
                <a:tableStyleId>{E8B1032C-EA38-4F05-BA0D-38AFFFC7BED3}</a:tableStyleId>
              </a:tblPr>
              <a:tblGrid>
                <a:gridCol w="638268"/>
                <a:gridCol w="4168688"/>
                <a:gridCol w="1116970"/>
                <a:gridCol w="1136915"/>
                <a:gridCol w="1436103"/>
              </a:tblGrid>
              <a:tr h="886292">
                <a:tc gridSpan="5">
                  <a:txBody>
                    <a:bodyPr/>
                    <a:lstStyle/>
                    <a:p>
                      <a:pPr algn="ctr">
                        <a:lnSpc>
                          <a:spcPct val="115000"/>
                        </a:lnSpc>
                      </a:pPr>
                      <a:r>
                        <a:rPr lang="es-EC" sz="1200" dirty="0" smtClean="0">
                          <a:effectLst/>
                        </a:rPr>
                        <a:t>FERRERO </a:t>
                      </a:r>
                      <a:r>
                        <a:rPr lang="es-EC" sz="1200" dirty="0">
                          <a:effectLst/>
                        </a:rPr>
                        <a:t>DEL ECUADOR S.A.</a:t>
                      </a:r>
                      <a:r>
                        <a:rPr lang="es-EC" sz="1400" dirty="0">
                          <a:effectLst/>
                        </a:rPr>
                        <a:t> </a:t>
                      </a:r>
                      <a:endParaRPr lang="es-EC" sz="1400" dirty="0">
                        <a:effectLst/>
                        <a:latin typeface="Calibri"/>
                        <a:cs typeface="Times New Roman"/>
                      </a:endParaRPr>
                    </a:p>
                    <a:p>
                      <a:pPr algn="ctr">
                        <a:lnSpc>
                          <a:spcPct val="115000"/>
                        </a:lnSpc>
                        <a:spcAft>
                          <a:spcPts val="0"/>
                        </a:spcAft>
                      </a:pPr>
                      <a:r>
                        <a:rPr lang="es-EC" sz="1100" dirty="0">
                          <a:effectLst/>
                        </a:rPr>
                        <a:t>PROGRAMA DE TRABAJO DE AUDITORÍA</a:t>
                      </a:r>
                      <a:endParaRPr lang="es-EC" sz="1400" dirty="0">
                        <a:effectLst/>
                        <a:latin typeface="Times New Roman"/>
                        <a:ea typeface="Times New Roman"/>
                        <a:cs typeface="Times New Roman"/>
                      </a:endParaRPr>
                    </a:p>
                    <a:p>
                      <a:pPr algn="ctr">
                        <a:lnSpc>
                          <a:spcPct val="115000"/>
                        </a:lnSpc>
                        <a:spcAft>
                          <a:spcPts val="0"/>
                        </a:spcAft>
                      </a:pPr>
                      <a:r>
                        <a:rPr lang="es-EC" sz="1100" dirty="0">
                          <a:effectLst/>
                        </a:rPr>
                        <a:t>PROCESO DE ADQUISICIÓN DE BIENES Y SERVICIOS PARA EL PERSONAL</a:t>
                      </a:r>
                      <a:endParaRPr lang="es-EC" sz="1400" dirty="0">
                        <a:effectLst/>
                        <a:latin typeface="Times New Roman"/>
                        <a:ea typeface="Times New Roman"/>
                        <a:cs typeface="Times New Roman"/>
                      </a:endParaRPr>
                    </a:p>
                    <a:p>
                      <a:pPr algn="ctr">
                        <a:lnSpc>
                          <a:spcPct val="115000"/>
                        </a:lnSpc>
                        <a:spcAft>
                          <a:spcPts val="0"/>
                        </a:spcAft>
                      </a:pPr>
                      <a:r>
                        <a:rPr lang="es-EC" sz="1100" dirty="0">
                          <a:effectLst/>
                        </a:rPr>
                        <a:t>PERIODO SEPTIEMBRE 2009 - AGOSTO 2010</a:t>
                      </a:r>
                      <a:endParaRPr lang="es-EC" sz="1400" dirty="0">
                        <a:effectLst/>
                        <a:latin typeface="Times New Roman"/>
                        <a:ea typeface="Times New Roman"/>
                        <a:cs typeface="Times New Roman"/>
                      </a:endParaRPr>
                    </a:p>
                  </a:txBody>
                  <a:tcPr marL="26268" marR="2626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5441">
                <a:tc gridSpan="5">
                  <a:txBody>
                    <a:bodyPr/>
                    <a:lstStyle/>
                    <a:p>
                      <a:pPr>
                        <a:lnSpc>
                          <a:spcPct val="115000"/>
                        </a:lnSpc>
                        <a:spcAft>
                          <a:spcPts val="0"/>
                        </a:spcAft>
                      </a:pPr>
                      <a:r>
                        <a:rPr lang="es-EC" sz="1400" b="0">
                          <a:effectLst/>
                        </a:rPr>
                        <a:t>Objetivo:</a:t>
                      </a:r>
                      <a:endParaRPr lang="es-EC" sz="1400" b="0">
                        <a:effectLst/>
                        <a:latin typeface="Times New Roman"/>
                        <a:ea typeface="Times New Roman"/>
                        <a:cs typeface="Times New Roman"/>
                      </a:endParaRPr>
                    </a:p>
                  </a:txBody>
                  <a:tcPr marL="26268" marR="2626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4411">
                <a:tc gridSpan="5">
                  <a:txBody>
                    <a:bodyPr/>
                    <a:lstStyle/>
                    <a:p>
                      <a:pPr algn="just">
                        <a:lnSpc>
                          <a:spcPct val="115000"/>
                        </a:lnSpc>
                        <a:spcAft>
                          <a:spcPts val="0"/>
                        </a:spcAft>
                      </a:pPr>
                      <a:r>
                        <a:rPr lang="es-EC" sz="1200" b="0">
                          <a:effectLst/>
                        </a:rPr>
                        <a:t>1. Obtener el marco legal, normas y políticas para un conocimiento de la empresa, haciendo énfasis en el departamento de servicios generales</a:t>
                      </a:r>
                      <a:endParaRPr lang="es-EC" sz="1400" b="0">
                        <a:effectLst/>
                        <a:latin typeface="Times New Roman"/>
                        <a:ea typeface="Times New Roman"/>
                        <a:cs typeface="Times New Roman"/>
                      </a:endParaRPr>
                    </a:p>
                  </a:txBody>
                  <a:tcPr marL="26268" marR="2626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6654">
                <a:tc gridSpan="5">
                  <a:txBody>
                    <a:bodyPr/>
                    <a:lstStyle/>
                    <a:p>
                      <a:pPr algn="just">
                        <a:lnSpc>
                          <a:spcPct val="115000"/>
                        </a:lnSpc>
                        <a:spcAft>
                          <a:spcPts val="0"/>
                        </a:spcAft>
                      </a:pPr>
                      <a:r>
                        <a:rPr lang="es-EC" sz="1200" b="0">
                          <a:effectLst/>
                        </a:rPr>
                        <a:t>2. Medir el riesgo inherente y analizar sus resultados.</a:t>
                      </a:r>
                      <a:endParaRPr lang="es-EC" sz="1400" b="0">
                        <a:effectLst/>
                        <a:latin typeface="Times New Roman"/>
                        <a:ea typeface="Times New Roman"/>
                        <a:cs typeface="Times New Roman"/>
                      </a:endParaRPr>
                    </a:p>
                  </a:txBody>
                  <a:tcPr marL="26268" marR="2626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08593">
                <a:tc gridSpan="5">
                  <a:txBody>
                    <a:bodyPr/>
                    <a:lstStyle/>
                    <a:p>
                      <a:pPr algn="just">
                        <a:lnSpc>
                          <a:spcPct val="115000"/>
                        </a:lnSpc>
                        <a:spcAft>
                          <a:spcPts val="0"/>
                        </a:spcAft>
                      </a:pPr>
                      <a:r>
                        <a:rPr lang="es-EC" sz="1200" b="0" dirty="0">
                          <a:effectLst/>
                        </a:rPr>
                        <a:t>3. Evaluar el control interno y determinar el nivel de riesgo y el nivel de confianza, a fin de seleccionar la oportunidad, extensión y profundidad de las pruebas mediante la aplicación de procedimientos y técnicas de auditoría a ser aplicados.</a:t>
                      </a:r>
                      <a:endParaRPr lang="es-EC" sz="1400" b="0" dirty="0">
                        <a:effectLst/>
                        <a:latin typeface="Times New Roman"/>
                        <a:ea typeface="Times New Roman"/>
                        <a:cs typeface="Times New Roman"/>
                      </a:endParaRPr>
                    </a:p>
                  </a:txBody>
                  <a:tcPr marL="26268" marR="2626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4522">
                <a:tc>
                  <a:txBody>
                    <a:bodyPr/>
                    <a:lstStyle/>
                    <a:p>
                      <a:pPr algn="ctr">
                        <a:lnSpc>
                          <a:spcPct val="115000"/>
                        </a:lnSpc>
                        <a:spcAft>
                          <a:spcPts val="0"/>
                        </a:spcAft>
                      </a:pPr>
                      <a:r>
                        <a:rPr lang="es-EC" sz="1100" u="sng">
                          <a:effectLst/>
                        </a:rPr>
                        <a:t>Nº</a:t>
                      </a:r>
                      <a:endParaRPr lang="es-EC" sz="140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u="sng">
                          <a:effectLst/>
                        </a:rPr>
                        <a:t>ACTIVIDADES REALIZADAS</a:t>
                      </a:r>
                      <a:endParaRPr lang="es-EC" sz="140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u="sng">
                          <a:effectLst/>
                        </a:rPr>
                        <a:t>REF. P/T</a:t>
                      </a:r>
                      <a:endParaRPr lang="es-EC" sz="140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u="sng">
                          <a:effectLst/>
                        </a:rPr>
                        <a:t>ELABORADO POR</a:t>
                      </a:r>
                      <a:endParaRPr lang="es-EC" sz="140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u="sng" dirty="0">
                          <a:effectLst/>
                        </a:rPr>
                        <a:t>OBSERVACIONES</a:t>
                      </a:r>
                      <a:endParaRPr lang="es-EC" sz="1400" dirty="0">
                        <a:effectLst/>
                        <a:latin typeface="Times New Roman"/>
                        <a:ea typeface="Times New Roman"/>
                        <a:cs typeface="Times New Roman"/>
                      </a:endParaRPr>
                    </a:p>
                  </a:txBody>
                  <a:tcPr marL="26268" marR="26268" marT="0" marB="0" anchor="ctr"/>
                </a:tc>
              </a:tr>
              <a:tr h="197261">
                <a:tc gridSpan="5">
                  <a:txBody>
                    <a:bodyPr/>
                    <a:lstStyle/>
                    <a:p>
                      <a:pPr algn="ctr">
                        <a:lnSpc>
                          <a:spcPct val="115000"/>
                        </a:lnSpc>
                        <a:spcAft>
                          <a:spcPts val="0"/>
                        </a:spcAft>
                      </a:pPr>
                      <a:r>
                        <a:rPr lang="es-EC" sz="1100">
                          <a:effectLst/>
                        </a:rPr>
                        <a:t>CONOCIMIENTO PRELIMINAR DEL PROCESO</a:t>
                      </a:r>
                      <a:endParaRPr lang="es-EC" sz="1400">
                        <a:effectLst/>
                        <a:latin typeface="Times New Roman"/>
                        <a:ea typeface="Times New Roman"/>
                        <a:cs typeface="Times New Roman"/>
                      </a:endParaRPr>
                    </a:p>
                  </a:txBody>
                  <a:tcPr marL="26268" marR="2626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6133">
                <a:tc>
                  <a:txBody>
                    <a:bodyPr/>
                    <a:lstStyle/>
                    <a:p>
                      <a:pPr algn="ctr">
                        <a:lnSpc>
                          <a:spcPct val="115000"/>
                        </a:lnSpc>
                        <a:spcAft>
                          <a:spcPts val="0"/>
                        </a:spcAft>
                      </a:pPr>
                      <a:r>
                        <a:rPr lang="es-EC" sz="1200">
                          <a:effectLst/>
                        </a:rPr>
                        <a:t>1</a:t>
                      </a:r>
                      <a:endParaRPr lang="es-EC" sz="1400">
                        <a:effectLst/>
                        <a:latin typeface="Times New Roman"/>
                        <a:ea typeface="Times New Roman"/>
                        <a:cs typeface="Times New Roman"/>
                      </a:endParaRPr>
                    </a:p>
                  </a:txBody>
                  <a:tcPr marL="26268" marR="26268" marT="0" marB="0" anchor="ctr"/>
                </a:tc>
                <a:tc>
                  <a:txBody>
                    <a:bodyPr/>
                    <a:lstStyle/>
                    <a:p>
                      <a:pPr algn="just">
                        <a:lnSpc>
                          <a:spcPct val="115000"/>
                        </a:lnSpc>
                        <a:spcAft>
                          <a:spcPts val="0"/>
                        </a:spcAft>
                      </a:pPr>
                      <a:r>
                        <a:rPr lang="es-EC" sz="1200">
                          <a:effectLst/>
                        </a:rPr>
                        <a:t>Visita al departamento de servicios generales</a:t>
                      </a:r>
                      <a:endParaRPr lang="es-EC" sz="140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dirty="0" err="1">
                          <a:effectLst/>
                          <a:hlinkClick r:id="rId2" action="ppaction://hlinksldjump"/>
                        </a:rPr>
                        <a:t>PTB</a:t>
                      </a:r>
                      <a:r>
                        <a:rPr lang="es-EC" sz="1100" dirty="0">
                          <a:effectLst/>
                          <a:hlinkClick r:id="rId2" action="ppaction://hlinksldjump"/>
                        </a:rPr>
                        <a:t>. 1</a:t>
                      </a:r>
                      <a:endParaRPr lang="es-EC" sz="1400" dirty="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a:effectLst/>
                        </a:rPr>
                        <a:t>JE</a:t>
                      </a:r>
                      <a:endParaRPr lang="es-EC" sz="1400">
                        <a:effectLst/>
                        <a:latin typeface="Times New Roman"/>
                        <a:ea typeface="Times New Roman"/>
                        <a:cs typeface="Times New Roman"/>
                      </a:endParaRPr>
                    </a:p>
                  </a:txBody>
                  <a:tcPr marL="26268" marR="26268" marT="0" marB="0" anchor="ctr"/>
                </a:tc>
                <a:tc>
                  <a:txBody>
                    <a:bodyPr/>
                    <a:lstStyle/>
                    <a:p>
                      <a:pPr>
                        <a:lnSpc>
                          <a:spcPct val="115000"/>
                        </a:lnSpc>
                        <a:spcAft>
                          <a:spcPts val="0"/>
                        </a:spcAft>
                      </a:pPr>
                      <a:r>
                        <a:rPr lang="es-EC" sz="1200" dirty="0">
                          <a:effectLst/>
                        </a:rPr>
                        <a:t> </a:t>
                      </a:r>
                      <a:endParaRPr lang="es-EC" sz="1400" dirty="0">
                        <a:effectLst/>
                        <a:latin typeface="Times New Roman"/>
                        <a:ea typeface="Times New Roman"/>
                        <a:cs typeface="Times New Roman"/>
                      </a:endParaRPr>
                    </a:p>
                  </a:txBody>
                  <a:tcPr marL="26268" marR="26268" marT="0" marB="0" anchor="ctr"/>
                </a:tc>
              </a:tr>
              <a:tr h="306133">
                <a:tc>
                  <a:txBody>
                    <a:bodyPr/>
                    <a:lstStyle/>
                    <a:p>
                      <a:pPr algn="ctr">
                        <a:lnSpc>
                          <a:spcPct val="115000"/>
                        </a:lnSpc>
                        <a:spcAft>
                          <a:spcPts val="0"/>
                        </a:spcAft>
                      </a:pPr>
                      <a:r>
                        <a:rPr lang="es-EC" sz="1200">
                          <a:effectLst/>
                        </a:rPr>
                        <a:t>2</a:t>
                      </a:r>
                      <a:endParaRPr lang="es-EC" sz="1400">
                        <a:effectLst/>
                        <a:latin typeface="Times New Roman"/>
                        <a:ea typeface="Times New Roman"/>
                        <a:cs typeface="Times New Roman"/>
                      </a:endParaRPr>
                    </a:p>
                  </a:txBody>
                  <a:tcPr marL="26268" marR="26268" marT="0" marB="0" anchor="ctr"/>
                </a:tc>
                <a:tc>
                  <a:txBody>
                    <a:bodyPr/>
                    <a:lstStyle/>
                    <a:p>
                      <a:pPr algn="just">
                        <a:lnSpc>
                          <a:spcPct val="115000"/>
                        </a:lnSpc>
                        <a:spcAft>
                          <a:spcPts val="0"/>
                        </a:spcAft>
                      </a:pPr>
                      <a:r>
                        <a:rPr lang="es-EC" sz="1200">
                          <a:effectLst/>
                        </a:rPr>
                        <a:t>Entrevista al Jefe del departamento de servicios generales</a:t>
                      </a:r>
                      <a:endParaRPr lang="es-EC" sz="140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dirty="0" err="1">
                          <a:effectLst/>
                          <a:hlinkClick r:id="rId3" action="ppaction://hlinksldjump"/>
                        </a:rPr>
                        <a:t>PTB</a:t>
                      </a:r>
                      <a:r>
                        <a:rPr lang="es-EC" sz="1100" dirty="0">
                          <a:effectLst/>
                          <a:hlinkClick r:id="rId3" action="ppaction://hlinksldjump"/>
                        </a:rPr>
                        <a:t>. 2</a:t>
                      </a:r>
                      <a:endParaRPr lang="es-EC" sz="1400" dirty="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a:effectLst/>
                        </a:rPr>
                        <a:t>JE</a:t>
                      </a:r>
                      <a:endParaRPr lang="es-EC" sz="1400">
                        <a:effectLst/>
                        <a:latin typeface="Times New Roman"/>
                        <a:ea typeface="Times New Roman"/>
                        <a:cs typeface="Times New Roman"/>
                      </a:endParaRPr>
                    </a:p>
                  </a:txBody>
                  <a:tcPr marL="26268" marR="26268" marT="0" marB="0" anchor="ctr"/>
                </a:tc>
                <a:tc>
                  <a:txBody>
                    <a:bodyPr/>
                    <a:lstStyle/>
                    <a:p>
                      <a:pPr>
                        <a:lnSpc>
                          <a:spcPct val="115000"/>
                        </a:lnSpc>
                        <a:spcAft>
                          <a:spcPts val="0"/>
                        </a:spcAft>
                      </a:pPr>
                      <a:r>
                        <a:rPr lang="es-EC" sz="1200" dirty="0">
                          <a:effectLst/>
                        </a:rPr>
                        <a:t> </a:t>
                      </a:r>
                      <a:endParaRPr lang="es-EC" sz="1400" dirty="0">
                        <a:effectLst/>
                        <a:latin typeface="Times New Roman"/>
                        <a:ea typeface="Times New Roman"/>
                        <a:cs typeface="Times New Roman"/>
                      </a:endParaRPr>
                    </a:p>
                  </a:txBody>
                  <a:tcPr marL="26268" marR="26268" marT="0" marB="0" anchor="ctr"/>
                </a:tc>
              </a:tr>
              <a:tr h="306133">
                <a:tc>
                  <a:txBody>
                    <a:bodyPr/>
                    <a:lstStyle/>
                    <a:p>
                      <a:pPr algn="ctr">
                        <a:lnSpc>
                          <a:spcPct val="115000"/>
                        </a:lnSpc>
                        <a:spcAft>
                          <a:spcPts val="0"/>
                        </a:spcAft>
                      </a:pPr>
                      <a:r>
                        <a:rPr lang="es-EC" sz="1200">
                          <a:effectLst/>
                        </a:rPr>
                        <a:t>3</a:t>
                      </a:r>
                      <a:endParaRPr lang="es-EC" sz="1400">
                        <a:effectLst/>
                        <a:latin typeface="Times New Roman"/>
                        <a:ea typeface="Times New Roman"/>
                        <a:cs typeface="Times New Roman"/>
                      </a:endParaRPr>
                    </a:p>
                  </a:txBody>
                  <a:tcPr marL="26268" marR="26268" marT="0" marB="0" anchor="ctr"/>
                </a:tc>
                <a:tc>
                  <a:txBody>
                    <a:bodyPr/>
                    <a:lstStyle/>
                    <a:p>
                      <a:pPr algn="just">
                        <a:lnSpc>
                          <a:spcPct val="115000"/>
                        </a:lnSpc>
                        <a:spcAft>
                          <a:spcPts val="0"/>
                        </a:spcAft>
                      </a:pPr>
                      <a:r>
                        <a:rPr lang="es-EC" sz="1200">
                          <a:effectLst/>
                        </a:rPr>
                        <a:t>Conocimiento de la normatividad</a:t>
                      </a:r>
                      <a:endParaRPr lang="es-EC" sz="140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dirty="0" err="1">
                          <a:effectLst/>
                          <a:hlinkClick r:id="rId4" action="ppaction://hlinksldjump"/>
                        </a:rPr>
                        <a:t>PTB</a:t>
                      </a:r>
                      <a:r>
                        <a:rPr lang="es-EC" sz="1100" dirty="0">
                          <a:effectLst/>
                          <a:hlinkClick r:id="rId4" action="ppaction://hlinksldjump"/>
                        </a:rPr>
                        <a:t>. 3</a:t>
                      </a:r>
                      <a:endParaRPr lang="es-EC" sz="1400" dirty="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a:effectLst/>
                        </a:rPr>
                        <a:t>JE</a:t>
                      </a:r>
                      <a:endParaRPr lang="es-EC" sz="1400">
                        <a:effectLst/>
                        <a:latin typeface="Times New Roman"/>
                        <a:ea typeface="Times New Roman"/>
                        <a:cs typeface="Times New Roman"/>
                      </a:endParaRPr>
                    </a:p>
                  </a:txBody>
                  <a:tcPr marL="26268" marR="26268" marT="0" marB="0" anchor="ctr"/>
                </a:tc>
                <a:tc>
                  <a:txBody>
                    <a:bodyPr/>
                    <a:lstStyle/>
                    <a:p>
                      <a:pPr>
                        <a:lnSpc>
                          <a:spcPct val="115000"/>
                        </a:lnSpc>
                        <a:spcAft>
                          <a:spcPts val="0"/>
                        </a:spcAft>
                      </a:pPr>
                      <a:r>
                        <a:rPr lang="es-EC" sz="1200">
                          <a:effectLst/>
                        </a:rPr>
                        <a:t> </a:t>
                      </a:r>
                      <a:endParaRPr lang="es-EC" sz="1400">
                        <a:effectLst/>
                        <a:latin typeface="Times New Roman"/>
                        <a:ea typeface="Times New Roman"/>
                        <a:cs typeface="Times New Roman"/>
                      </a:endParaRPr>
                    </a:p>
                  </a:txBody>
                  <a:tcPr marL="26268" marR="26268" marT="0" marB="0" anchor="ctr"/>
                </a:tc>
              </a:tr>
              <a:tr h="306133">
                <a:tc>
                  <a:txBody>
                    <a:bodyPr/>
                    <a:lstStyle/>
                    <a:p>
                      <a:pPr algn="ctr">
                        <a:lnSpc>
                          <a:spcPct val="115000"/>
                        </a:lnSpc>
                        <a:spcAft>
                          <a:spcPts val="0"/>
                        </a:spcAft>
                      </a:pPr>
                      <a:r>
                        <a:rPr lang="es-EC" sz="1200">
                          <a:effectLst/>
                        </a:rPr>
                        <a:t>4</a:t>
                      </a:r>
                      <a:endParaRPr lang="es-EC" sz="1400">
                        <a:effectLst/>
                        <a:latin typeface="Times New Roman"/>
                        <a:ea typeface="Times New Roman"/>
                        <a:cs typeface="Times New Roman"/>
                      </a:endParaRPr>
                    </a:p>
                  </a:txBody>
                  <a:tcPr marL="26268" marR="26268" marT="0" marB="0" anchor="ctr"/>
                </a:tc>
                <a:tc>
                  <a:txBody>
                    <a:bodyPr/>
                    <a:lstStyle/>
                    <a:p>
                      <a:pPr algn="just">
                        <a:lnSpc>
                          <a:spcPct val="115000"/>
                        </a:lnSpc>
                        <a:spcAft>
                          <a:spcPts val="0"/>
                        </a:spcAft>
                      </a:pPr>
                      <a:r>
                        <a:rPr lang="es-EC" sz="1200">
                          <a:effectLst/>
                        </a:rPr>
                        <a:t>Medición del riesgo inherente</a:t>
                      </a:r>
                      <a:endParaRPr lang="es-EC" sz="140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dirty="0" err="1">
                          <a:effectLst/>
                          <a:hlinkClick r:id="rId5" action="ppaction://hlinksldjump"/>
                        </a:rPr>
                        <a:t>PTB</a:t>
                      </a:r>
                      <a:r>
                        <a:rPr lang="es-EC" sz="1100" dirty="0">
                          <a:effectLst/>
                          <a:hlinkClick r:id="rId5" action="ppaction://hlinksldjump"/>
                        </a:rPr>
                        <a:t>. 4</a:t>
                      </a:r>
                      <a:endParaRPr lang="es-EC" sz="1400" dirty="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a:effectLst/>
                        </a:rPr>
                        <a:t>JE</a:t>
                      </a:r>
                      <a:endParaRPr lang="es-EC" sz="1400">
                        <a:effectLst/>
                        <a:latin typeface="Times New Roman"/>
                        <a:ea typeface="Times New Roman"/>
                        <a:cs typeface="Times New Roman"/>
                      </a:endParaRPr>
                    </a:p>
                  </a:txBody>
                  <a:tcPr marL="26268" marR="26268" marT="0" marB="0" anchor="ctr"/>
                </a:tc>
                <a:tc>
                  <a:txBody>
                    <a:bodyPr/>
                    <a:lstStyle/>
                    <a:p>
                      <a:pPr>
                        <a:lnSpc>
                          <a:spcPct val="115000"/>
                        </a:lnSpc>
                        <a:spcAft>
                          <a:spcPts val="0"/>
                        </a:spcAft>
                      </a:pPr>
                      <a:r>
                        <a:rPr lang="es-EC" sz="1200">
                          <a:effectLst/>
                        </a:rPr>
                        <a:t> </a:t>
                      </a:r>
                      <a:endParaRPr lang="es-EC" sz="1400">
                        <a:effectLst/>
                        <a:latin typeface="Times New Roman"/>
                        <a:ea typeface="Times New Roman"/>
                        <a:cs typeface="Times New Roman"/>
                      </a:endParaRPr>
                    </a:p>
                  </a:txBody>
                  <a:tcPr marL="26268" marR="26268" marT="0" marB="0" anchor="ctr"/>
                </a:tc>
              </a:tr>
              <a:tr h="306133">
                <a:tc gridSpan="5">
                  <a:txBody>
                    <a:bodyPr/>
                    <a:lstStyle/>
                    <a:p>
                      <a:pPr algn="ctr">
                        <a:lnSpc>
                          <a:spcPct val="115000"/>
                        </a:lnSpc>
                        <a:spcAft>
                          <a:spcPts val="0"/>
                        </a:spcAft>
                      </a:pPr>
                      <a:r>
                        <a:rPr lang="es-EC" sz="1100">
                          <a:effectLst/>
                        </a:rPr>
                        <a:t>CONOCIMIENTO ESPECÍFICO DEL PROCESO</a:t>
                      </a:r>
                      <a:endParaRPr lang="es-EC" sz="1400">
                        <a:effectLst/>
                        <a:latin typeface="Times New Roman"/>
                        <a:ea typeface="Times New Roman"/>
                        <a:cs typeface="Times New Roman"/>
                      </a:endParaRPr>
                    </a:p>
                  </a:txBody>
                  <a:tcPr marL="26268" marR="2626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3308">
                <a:tc>
                  <a:txBody>
                    <a:bodyPr/>
                    <a:lstStyle/>
                    <a:p>
                      <a:pPr algn="ctr">
                        <a:lnSpc>
                          <a:spcPct val="115000"/>
                        </a:lnSpc>
                        <a:spcAft>
                          <a:spcPts val="0"/>
                        </a:spcAft>
                      </a:pPr>
                      <a:r>
                        <a:rPr lang="es-EC" sz="1200">
                          <a:effectLst/>
                        </a:rPr>
                        <a:t>1</a:t>
                      </a:r>
                      <a:endParaRPr lang="es-EC" sz="1400">
                        <a:effectLst/>
                        <a:latin typeface="Times New Roman"/>
                        <a:ea typeface="Times New Roman"/>
                        <a:cs typeface="Times New Roman"/>
                      </a:endParaRPr>
                    </a:p>
                  </a:txBody>
                  <a:tcPr marL="26268" marR="26268" marT="0" marB="0" anchor="ctr"/>
                </a:tc>
                <a:tc>
                  <a:txBody>
                    <a:bodyPr/>
                    <a:lstStyle/>
                    <a:p>
                      <a:pPr algn="just">
                        <a:lnSpc>
                          <a:spcPct val="115000"/>
                        </a:lnSpc>
                        <a:spcAft>
                          <a:spcPts val="0"/>
                        </a:spcAft>
                      </a:pPr>
                      <a:r>
                        <a:rPr lang="es-EC" sz="1200">
                          <a:effectLst/>
                        </a:rPr>
                        <a:t>Preparación, aplicación del cuestionario de control interno y evaluación de las respuestas</a:t>
                      </a:r>
                      <a:endParaRPr lang="es-EC" sz="140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dirty="0" err="1">
                          <a:effectLst/>
                          <a:hlinkClick r:id="rId6" action="ppaction://hlinksldjump"/>
                        </a:rPr>
                        <a:t>PTB</a:t>
                      </a:r>
                      <a:r>
                        <a:rPr lang="es-EC" sz="1100" dirty="0">
                          <a:effectLst/>
                          <a:hlinkClick r:id="rId6" action="ppaction://hlinksldjump"/>
                        </a:rPr>
                        <a:t>. 5</a:t>
                      </a:r>
                      <a:endParaRPr lang="es-EC" sz="1400" dirty="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a:effectLst/>
                        </a:rPr>
                        <a:t>JE</a:t>
                      </a:r>
                      <a:endParaRPr lang="es-EC" sz="1400">
                        <a:effectLst/>
                        <a:latin typeface="Times New Roman"/>
                        <a:ea typeface="Times New Roman"/>
                        <a:cs typeface="Times New Roman"/>
                      </a:endParaRPr>
                    </a:p>
                  </a:txBody>
                  <a:tcPr marL="26268" marR="26268" marT="0" marB="0" anchor="ctr"/>
                </a:tc>
                <a:tc>
                  <a:txBody>
                    <a:bodyPr/>
                    <a:lstStyle/>
                    <a:p>
                      <a:pPr>
                        <a:lnSpc>
                          <a:spcPct val="115000"/>
                        </a:lnSpc>
                        <a:spcAft>
                          <a:spcPts val="0"/>
                        </a:spcAft>
                      </a:pPr>
                      <a:r>
                        <a:rPr lang="es-EC" sz="1200">
                          <a:effectLst/>
                        </a:rPr>
                        <a:t> </a:t>
                      </a:r>
                      <a:endParaRPr lang="es-EC" sz="1400">
                        <a:effectLst/>
                        <a:latin typeface="Times New Roman"/>
                        <a:ea typeface="Times New Roman"/>
                        <a:cs typeface="Times New Roman"/>
                      </a:endParaRPr>
                    </a:p>
                  </a:txBody>
                  <a:tcPr marL="26268" marR="26268" marT="0" marB="0" anchor="ctr"/>
                </a:tc>
              </a:tr>
              <a:tr h="306133">
                <a:tc>
                  <a:txBody>
                    <a:bodyPr/>
                    <a:lstStyle/>
                    <a:p>
                      <a:pPr algn="ctr">
                        <a:lnSpc>
                          <a:spcPct val="115000"/>
                        </a:lnSpc>
                        <a:spcAft>
                          <a:spcPts val="0"/>
                        </a:spcAft>
                      </a:pPr>
                      <a:r>
                        <a:rPr lang="es-EC" sz="1200">
                          <a:effectLst/>
                        </a:rPr>
                        <a:t>2</a:t>
                      </a:r>
                      <a:endParaRPr lang="es-EC" sz="1400">
                        <a:effectLst/>
                        <a:latin typeface="Times New Roman"/>
                        <a:ea typeface="Times New Roman"/>
                        <a:cs typeface="Times New Roman"/>
                      </a:endParaRPr>
                    </a:p>
                  </a:txBody>
                  <a:tcPr marL="26268" marR="26268" marT="0" marB="0" anchor="ctr"/>
                </a:tc>
                <a:tc>
                  <a:txBody>
                    <a:bodyPr/>
                    <a:lstStyle/>
                    <a:p>
                      <a:pPr algn="just">
                        <a:lnSpc>
                          <a:spcPct val="115000"/>
                        </a:lnSpc>
                        <a:spcAft>
                          <a:spcPts val="0"/>
                        </a:spcAft>
                      </a:pPr>
                      <a:r>
                        <a:rPr lang="es-EC" sz="1200">
                          <a:effectLst/>
                        </a:rPr>
                        <a:t>Medición de Riesgos</a:t>
                      </a:r>
                      <a:endParaRPr lang="es-EC" sz="140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dirty="0" err="1">
                          <a:effectLst/>
                          <a:hlinkClick r:id="rId5" action="ppaction://hlinksldjump"/>
                        </a:rPr>
                        <a:t>PTB</a:t>
                      </a:r>
                      <a:r>
                        <a:rPr lang="es-EC" sz="1100" dirty="0">
                          <a:effectLst/>
                          <a:hlinkClick r:id="rId5" action="ppaction://hlinksldjump"/>
                        </a:rPr>
                        <a:t>. 6</a:t>
                      </a:r>
                      <a:endParaRPr lang="es-EC" sz="1400" dirty="0">
                        <a:effectLst/>
                        <a:latin typeface="Times New Roman"/>
                        <a:ea typeface="Times New Roman"/>
                        <a:cs typeface="Times New Roman"/>
                      </a:endParaRPr>
                    </a:p>
                  </a:txBody>
                  <a:tcPr marL="26268" marR="26268" marT="0" marB="0" anchor="ctr"/>
                </a:tc>
                <a:tc>
                  <a:txBody>
                    <a:bodyPr/>
                    <a:lstStyle/>
                    <a:p>
                      <a:pPr algn="ctr">
                        <a:lnSpc>
                          <a:spcPct val="115000"/>
                        </a:lnSpc>
                        <a:spcAft>
                          <a:spcPts val="0"/>
                        </a:spcAft>
                      </a:pPr>
                      <a:r>
                        <a:rPr lang="es-EC" sz="1100">
                          <a:effectLst/>
                        </a:rPr>
                        <a:t>JE</a:t>
                      </a:r>
                      <a:endParaRPr lang="es-EC" sz="1400">
                        <a:effectLst/>
                        <a:latin typeface="Times New Roman"/>
                        <a:ea typeface="Times New Roman"/>
                        <a:cs typeface="Times New Roman"/>
                      </a:endParaRPr>
                    </a:p>
                  </a:txBody>
                  <a:tcPr marL="26268" marR="26268" marT="0" marB="0" anchor="ctr"/>
                </a:tc>
                <a:tc>
                  <a:txBody>
                    <a:bodyPr/>
                    <a:lstStyle/>
                    <a:p>
                      <a:pPr>
                        <a:lnSpc>
                          <a:spcPct val="115000"/>
                        </a:lnSpc>
                        <a:spcAft>
                          <a:spcPts val="0"/>
                        </a:spcAft>
                      </a:pPr>
                      <a:r>
                        <a:rPr lang="es-EC" sz="1200" dirty="0">
                          <a:effectLst/>
                        </a:rPr>
                        <a:t> </a:t>
                      </a:r>
                      <a:endParaRPr lang="es-EC" sz="1400" dirty="0">
                        <a:effectLst/>
                        <a:latin typeface="Times New Roman"/>
                        <a:ea typeface="Times New Roman"/>
                        <a:cs typeface="Times New Roman"/>
                      </a:endParaRPr>
                    </a:p>
                  </a:txBody>
                  <a:tcPr marL="26268" marR="26268" marT="0" marB="0" anchor="ctr"/>
                </a:tc>
              </a:tr>
            </a:tbl>
          </a:graphicData>
        </a:graphic>
      </p:graphicFrame>
      <p:sp>
        <p:nvSpPr>
          <p:cNvPr id="3" name="2 Rectángulo">
            <a:hlinkClick r:id="rId7" action="ppaction://hlinksldjump"/>
          </p:cNvPr>
          <p:cNvSpPr>
            <a:spLocks/>
          </p:cNvSpPr>
          <p:nvPr/>
        </p:nvSpPr>
        <p:spPr>
          <a:xfrm>
            <a:off x="7938665" y="1183747"/>
            <a:ext cx="828675"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PAB</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1/2</a:t>
            </a:r>
            <a:endParaRPr lang="es-EC" sz="1200">
              <a:effectLst/>
              <a:latin typeface="Times New Roman"/>
              <a:ea typeface="Times New Roman"/>
            </a:endParaRPr>
          </a:p>
        </p:txBody>
      </p:sp>
    </p:spTree>
    <p:extLst>
      <p:ext uri="{BB962C8B-B14F-4D97-AF65-F5344CB8AC3E}">
        <p14:creationId xmlns:p14="http://schemas.microsoft.com/office/powerpoint/2010/main" val="792945930"/>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79145212"/>
              </p:ext>
            </p:extLst>
          </p:nvPr>
        </p:nvGraphicFramePr>
        <p:xfrm>
          <a:off x="467544" y="620688"/>
          <a:ext cx="8424936" cy="5472607"/>
        </p:xfrm>
        <a:graphic>
          <a:graphicData uri="http://schemas.openxmlformats.org/drawingml/2006/table">
            <a:tbl>
              <a:tblPr firstRow="1" firstCol="1" bandRow="1">
                <a:tableStyleId>{E8B1032C-EA38-4F05-BA0D-38AFFFC7BED3}</a:tableStyleId>
              </a:tblPr>
              <a:tblGrid>
                <a:gridCol w="632859"/>
                <a:gridCol w="4133362"/>
                <a:gridCol w="1107503"/>
                <a:gridCol w="1127280"/>
                <a:gridCol w="1423932"/>
              </a:tblGrid>
              <a:tr h="1146819">
                <a:tc gridSpan="5">
                  <a:txBody>
                    <a:bodyPr/>
                    <a:lstStyle/>
                    <a:p>
                      <a:pPr algn="ctr">
                        <a:lnSpc>
                          <a:spcPct val="115000"/>
                        </a:lnSpc>
                      </a:pPr>
                      <a:r>
                        <a:rPr lang="es-EC" sz="1400" dirty="0" smtClean="0">
                          <a:effectLst/>
                        </a:rPr>
                        <a:t>FERRERO </a:t>
                      </a:r>
                      <a:r>
                        <a:rPr lang="es-EC" sz="1400" dirty="0">
                          <a:effectLst/>
                        </a:rPr>
                        <a:t>DEL ECUADOR S.A.</a:t>
                      </a:r>
                      <a:r>
                        <a:rPr lang="es-EC" sz="1600" dirty="0">
                          <a:effectLst/>
                        </a:rPr>
                        <a:t> </a:t>
                      </a:r>
                      <a:endParaRPr lang="es-EC" sz="1600" dirty="0">
                        <a:effectLst/>
                        <a:latin typeface="Calibri"/>
                        <a:cs typeface="Times New Roman"/>
                      </a:endParaRPr>
                    </a:p>
                    <a:p>
                      <a:pPr algn="ctr">
                        <a:lnSpc>
                          <a:spcPct val="115000"/>
                        </a:lnSpc>
                        <a:spcAft>
                          <a:spcPts val="0"/>
                        </a:spcAft>
                      </a:pPr>
                      <a:r>
                        <a:rPr lang="es-EC" sz="1400" dirty="0">
                          <a:effectLst/>
                        </a:rPr>
                        <a:t>PROGRAMA DE TRABAJO DE AUDITORÍA</a:t>
                      </a:r>
                      <a:endParaRPr lang="es-EC" sz="18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BIENES Y SERVICIOS PARA EL PERSONAL</a:t>
                      </a:r>
                      <a:endParaRPr lang="es-EC" sz="18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800" dirty="0">
                        <a:effectLst/>
                        <a:latin typeface="Times New Roman"/>
                        <a:ea typeface="Times New Roman"/>
                        <a:cs typeface="Times New Roman"/>
                      </a:endParaRPr>
                    </a:p>
                  </a:txBody>
                  <a:tcPr marL="28762" marR="2876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5318">
                <a:tc gridSpan="5">
                  <a:txBody>
                    <a:bodyPr/>
                    <a:lstStyle/>
                    <a:p>
                      <a:pPr algn="ctr">
                        <a:lnSpc>
                          <a:spcPct val="115000"/>
                        </a:lnSpc>
                        <a:spcAft>
                          <a:spcPts val="0"/>
                        </a:spcAft>
                      </a:pPr>
                      <a:r>
                        <a:rPr lang="es-EC" sz="1200">
                          <a:effectLst/>
                        </a:rPr>
                        <a:t>EJECUCIÓN AUDITORÍA AL PROCESO</a:t>
                      </a:r>
                      <a:endParaRPr lang="es-EC" sz="1800">
                        <a:effectLst/>
                        <a:latin typeface="Times New Roman"/>
                        <a:ea typeface="Times New Roman"/>
                        <a:cs typeface="Times New Roman"/>
                      </a:endParaRPr>
                    </a:p>
                  </a:txBody>
                  <a:tcPr marL="28762" marR="2876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0562">
                <a:tc>
                  <a:txBody>
                    <a:bodyPr/>
                    <a:lstStyle/>
                    <a:p>
                      <a:pPr algn="ctr">
                        <a:lnSpc>
                          <a:spcPct val="115000"/>
                        </a:lnSpc>
                        <a:spcAft>
                          <a:spcPts val="0"/>
                        </a:spcAft>
                      </a:pPr>
                      <a:r>
                        <a:rPr lang="es-EC" sz="1400">
                          <a:effectLst/>
                        </a:rPr>
                        <a:t>1</a:t>
                      </a:r>
                      <a:endParaRPr lang="es-EC" sz="1800">
                        <a:effectLst/>
                        <a:latin typeface="Times New Roman"/>
                        <a:ea typeface="Times New Roman"/>
                        <a:cs typeface="Times New Roman"/>
                      </a:endParaRPr>
                    </a:p>
                  </a:txBody>
                  <a:tcPr marL="28762" marR="28762" marT="0" marB="0" anchor="ctr"/>
                </a:tc>
                <a:tc>
                  <a:txBody>
                    <a:bodyPr/>
                    <a:lstStyle/>
                    <a:p>
                      <a:pPr algn="just">
                        <a:lnSpc>
                          <a:spcPct val="115000"/>
                        </a:lnSpc>
                        <a:spcAft>
                          <a:spcPts val="0"/>
                        </a:spcAft>
                      </a:pPr>
                      <a:r>
                        <a:rPr lang="es-EC" sz="1400">
                          <a:effectLst/>
                        </a:rPr>
                        <a:t>Verificar si se realiza selección de proveedores.</a:t>
                      </a:r>
                      <a:endParaRPr lang="es-EC" sz="1800">
                        <a:effectLst/>
                        <a:latin typeface="Times New Roman"/>
                        <a:ea typeface="Times New Roman"/>
                        <a:cs typeface="Times New Roman"/>
                      </a:endParaRPr>
                    </a:p>
                  </a:txBody>
                  <a:tcPr marL="28762" marR="28762" marT="0" marB="0" anchor="ctr"/>
                </a:tc>
                <a:tc>
                  <a:txBody>
                    <a:bodyPr/>
                    <a:lstStyle/>
                    <a:p>
                      <a:pPr algn="ctr">
                        <a:lnSpc>
                          <a:spcPct val="115000"/>
                        </a:lnSpc>
                        <a:spcAft>
                          <a:spcPts val="0"/>
                        </a:spcAft>
                      </a:pPr>
                      <a:r>
                        <a:rPr lang="es-EC" sz="1200" dirty="0" err="1">
                          <a:effectLst/>
                          <a:hlinkClick r:id="rId2" action="ppaction://hlinksldjump"/>
                        </a:rPr>
                        <a:t>PTB</a:t>
                      </a:r>
                      <a:r>
                        <a:rPr lang="es-EC" sz="1200" dirty="0">
                          <a:effectLst/>
                          <a:hlinkClick r:id="rId2" action="ppaction://hlinksldjump"/>
                        </a:rPr>
                        <a:t>. 7</a:t>
                      </a:r>
                      <a:endParaRPr lang="es-EC" sz="1800" dirty="0">
                        <a:effectLst/>
                        <a:latin typeface="Times New Roman"/>
                        <a:ea typeface="Times New Roman"/>
                        <a:cs typeface="Times New Roman"/>
                      </a:endParaRPr>
                    </a:p>
                  </a:txBody>
                  <a:tcPr marL="28762" marR="28762" marT="0" marB="0" anchor="ctr"/>
                </a:tc>
                <a:tc>
                  <a:txBody>
                    <a:bodyPr/>
                    <a:lstStyle/>
                    <a:p>
                      <a:pPr algn="ctr">
                        <a:lnSpc>
                          <a:spcPct val="115000"/>
                        </a:lnSpc>
                        <a:spcAft>
                          <a:spcPts val="0"/>
                        </a:spcAft>
                      </a:pPr>
                      <a:r>
                        <a:rPr lang="es-EC" sz="1200">
                          <a:effectLst/>
                        </a:rPr>
                        <a:t>IV</a:t>
                      </a:r>
                      <a:endParaRPr lang="es-EC" sz="1800">
                        <a:effectLst/>
                        <a:latin typeface="Times New Roman"/>
                        <a:ea typeface="Times New Roman"/>
                        <a:cs typeface="Times New Roman"/>
                      </a:endParaRPr>
                    </a:p>
                  </a:txBody>
                  <a:tcPr marL="28762" marR="28762" marT="0" marB="0" anchor="ctr"/>
                </a:tc>
                <a:tc>
                  <a:txBody>
                    <a:bodyPr/>
                    <a:lstStyle/>
                    <a:p>
                      <a:pPr>
                        <a:lnSpc>
                          <a:spcPct val="115000"/>
                        </a:lnSpc>
                        <a:spcAft>
                          <a:spcPts val="0"/>
                        </a:spcAft>
                      </a:pPr>
                      <a:r>
                        <a:rPr lang="es-EC" sz="1400">
                          <a:effectLst/>
                        </a:rPr>
                        <a:t> </a:t>
                      </a:r>
                      <a:endParaRPr lang="es-EC" sz="1800">
                        <a:effectLst/>
                        <a:latin typeface="Times New Roman"/>
                        <a:ea typeface="Times New Roman"/>
                        <a:cs typeface="Times New Roman"/>
                      </a:endParaRPr>
                    </a:p>
                  </a:txBody>
                  <a:tcPr marL="28762" marR="28762" marT="0" marB="0" anchor="ctr"/>
                </a:tc>
              </a:tr>
              <a:tr h="521031">
                <a:tc>
                  <a:txBody>
                    <a:bodyPr/>
                    <a:lstStyle/>
                    <a:p>
                      <a:pPr algn="ctr">
                        <a:lnSpc>
                          <a:spcPct val="115000"/>
                        </a:lnSpc>
                        <a:spcAft>
                          <a:spcPts val="0"/>
                        </a:spcAft>
                      </a:pPr>
                      <a:r>
                        <a:rPr lang="es-EC" sz="1400">
                          <a:effectLst/>
                        </a:rPr>
                        <a:t>2</a:t>
                      </a:r>
                      <a:endParaRPr lang="es-EC" sz="1800">
                        <a:effectLst/>
                        <a:latin typeface="Times New Roman"/>
                        <a:ea typeface="Times New Roman"/>
                        <a:cs typeface="Times New Roman"/>
                      </a:endParaRPr>
                    </a:p>
                  </a:txBody>
                  <a:tcPr marL="28762" marR="28762" marT="0" marB="0" anchor="ctr"/>
                </a:tc>
                <a:tc>
                  <a:txBody>
                    <a:bodyPr/>
                    <a:lstStyle/>
                    <a:p>
                      <a:pPr algn="just">
                        <a:lnSpc>
                          <a:spcPct val="115000"/>
                        </a:lnSpc>
                        <a:spcAft>
                          <a:spcPts val="0"/>
                        </a:spcAft>
                      </a:pPr>
                      <a:r>
                        <a:rPr lang="es-EC" sz="1400">
                          <a:effectLst/>
                        </a:rPr>
                        <a:t>Analizar si se realiza cotizaciones para decidir el proveedor.</a:t>
                      </a:r>
                      <a:endParaRPr lang="es-EC" sz="1800">
                        <a:effectLst/>
                        <a:latin typeface="Times New Roman"/>
                        <a:ea typeface="Times New Roman"/>
                        <a:cs typeface="Times New Roman"/>
                      </a:endParaRPr>
                    </a:p>
                  </a:txBody>
                  <a:tcPr marL="28762" marR="28762" marT="0" marB="0" anchor="ctr"/>
                </a:tc>
                <a:tc>
                  <a:txBody>
                    <a:bodyPr/>
                    <a:lstStyle/>
                    <a:p>
                      <a:pPr algn="ctr">
                        <a:lnSpc>
                          <a:spcPct val="115000"/>
                        </a:lnSpc>
                        <a:spcAft>
                          <a:spcPts val="0"/>
                        </a:spcAft>
                      </a:pPr>
                      <a:r>
                        <a:rPr lang="es-EC" sz="1200" dirty="0" err="1">
                          <a:effectLst/>
                          <a:hlinkClick r:id="rId3" action="ppaction://hlinksldjump"/>
                        </a:rPr>
                        <a:t>PTB</a:t>
                      </a:r>
                      <a:r>
                        <a:rPr lang="es-EC" sz="1200" dirty="0">
                          <a:effectLst/>
                          <a:hlinkClick r:id="rId3" action="ppaction://hlinksldjump"/>
                        </a:rPr>
                        <a:t>. 8</a:t>
                      </a:r>
                      <a:endParaRPr lang="es-EC" sz="1800" dirty="0">
                        <a:effectLst/>
                        <a:latin typeface="Times New Roman"/>
                        <a:ea typeface="Times New Roman"/>
                        <a:cs typeface="Times New Roman"/>
                      </a:endParaRPr>
                    </a:p>
                  </a:txBody>
                  <a:tcPr marL="28762" marR="28762" marT="0" marB="0" anchor="ctr"/>
                </a:tc>
                <a:tc>
                  <a:txBody>
                    <a:bodyPr/>
                    <a:lstStyle/>
                    <a:p>
                      <a:pPr algn="ctr">
                        <a:lnSpc>
                          <a:spcPct val="115000"/>
                        </a:lnSpc>
                        <a:spcAft>
                          <a:spcPts val="0"/>
                        </a:spcAft>
                      </a:pPr>
                      <a:r>
                        <a:rPr lang="es-EC" sz="1200">
                          <a:effectLst/>
                        </a:rPr>
                        <a:t>IV</a:t>
                      </a:r>
                      <a:endParaRPr lang="es-EC" sz="1800">
                        <a:effectLst/>
                        <a:latin typeface="Times New Roman"/>
                        <a:ea typeface="Times New Roman"/>
                        <a:cs typeface="Times New Roman"/>
                      </a:endParaRPr>
                    </a:p>
                  </a:txBody>
                  <a:tcPr marL="28762" marR="28762" marT="0" marB="0" anchor="ctr"/>
                </a:tc>
                <a:tc>
                  <a:txBody>
                    <a:bodyPr/>
                    <a:lstStyle/>
                    <a:p>
                      <a:pPr>
                        <a:lnSpc>
                          <a:spcPct val="115000"/>
                        </a:lnSpc>
                        <a:spcAft>
                          <a:spcPts val="0"/>
                        </a:spcAft>
                      </a:pPr>
                      <a:r>
                        <a:rPr lang="es-EC" sz="1400">
                          <a:effectLst/>
                        </a:rPr>
                        <a:t> </a:t>
                      </a:r>
                      <a:endParaRPr lang="es-EC" sz="1800">
                        <a:effectLst/>
                        <a:latin typeface="Times New Roman"/>
                        <a:ea typeface="Times New Roman"/>
                        <a:cs typeface="Times New Roman"/>
                      </a:endParaRPr>
                    </a:p>
                  </a:txBody>
                  <a:tcPr marL="28762" marR="28762" marT="0" marB="0" anchor="ctr"/>
                </a:tc>
              </a:tr>
              <a:tr h="1042062">
                <a:tc>
                  <a:txBody>
                    <a:bodyPr/>
                    <a:lstStyle/>
                    <a:p>
                      <a:pPr algn="ctr">
                        <a:lnSpc>
                          <a:spcPct val="115000"/>
                        </a:lnSpc>
                        <a:spcAft>
                          <a:spcPts val="0"/>
                        </a:spcAft>
                      </a:pPr>
                      <a:r>
                        <a:rPr lang="es-EC" sz="1400">
                          <a:effectLst/>
                        </a:rPr>
                        <a:t>3</a:t>
                      </a:r>
                      <a:endParaRPr lang="es-EC" sz="1800">
                        <a:effectLst/>
                        <a:latin typeface="Times New Roman"/>
                        <a:ea typeface="Times New Roman"/>
                        <a:cs typeface="Times New Roman"/>
                      </a:endParaRPr>
                    </a:p>
                  </a:txBody>
                  <a:tcPr marL="28762" marR="28762" marT="0" marB="0" anchor="ctr"/>
                </a:tc>
                <a:tc>
                  <a:txBody>
                    <a:bodyPr/>
                    <a:lstStyle/>
                    <a:p>
                      <a:pPr algn="just">
                        <a:lnSpc>
                          <a:spcPct val="115000"/>
                        </a:lnSpc>
                        <a:spcAft>
                          <a:spcPts val="0"/>
                        </a:spcAft>
                      </a:pPr>
                      <a:r>
                        <a:rPr lang="es-EC" sz="1400">
                          <a:effectLst/>
                        </a:rPr>
                        <a:t>Inspeccionar si al momento de recepción de la mercadería, la encargada de la realización de las órdenes de compra compara la factura con el pedido que se realizó.</a:t>
                      </a:r>
                      <a:endParaRPr lang="es-EC" sz="1800">
                        <a:effectLst/>
                        <a:latin typeface="Times New Roman"/>
                        <a:ea typeface="Times New Roman"/>
                        <a:cs typeface="Times New Roman"/>
                      </a:endParaRPr>
                    </a:p>
                  </a:txBody>
                  <a:tcPr marL="28762" marR="28762" marT="0" marB="0" anchor="ctr"/>
                </a:tc>
                <a:tc>
                  <a:txBody>
                    <a:bodyPr/>
                    <a:lstStyle/>
                    <a:p>
                      <a:pPr algn="ctr">
                        <a:lnSpc>
                          <a:spcPct val="115000"/>
                        </a:lnSpc>
                        <a:spcAft>
                          <a:spcPts val="0"/>
                        </a:spcAft>
                      </a:pPr>
                      <a:r>
                        <a:rPr lang="es-EC" sz="1200" dirty="0" err="1">
                          <a:effectLst/>
                          <a:hlinkClick r:id="rId4" action="ppaction://hlinksldjump"/>
                        </a:rPr>
                        <a:t>PTB</a:t>
                      </a:r>
                      <a:r>
                        <a:rPr lang="es-EC" sz="1200" dirty="0">
                          <a:effectLst/>
                          <a:hlinkClick r:id="rId4" action="ppaction://hlinksldjump"/>
                        </a:rPr>
                        <a:t>. 9</a:t>
                      </a:r>
                      <a:endParaRPr lang="es-EC" sz="1800" dirty="0">
                        <a:effectLst/>
                        <a:latin typeface="Times New Roman"/>
                        <a:ea typeface="Times New Roman"/>
                        <a:cs typeface="Times New Roman"/>
                      </a:endParaRPr>
                    </a:p>
                  </a:txBody>
                  <a:tcPr marL="28762" marR="28762" marT="0" marB="0" anchor="ctr"/>
                </a:tc>
                <a:tc>
                  <a:txBody>
                    <a:bodyPr/>
                    <a:lstStyle/>
                    <a:p>
                      <a:pPr algn="ctr">
                        <a:lnSpc>
                          <a:spcPct val="115000"/>
                        </a:lnSpc>
                        <a:spcAft>
                          <a:spcPts val="0"/>
                        </a:spcAft>
                      </a:pPr>
                      <a:r>
                        <a:rPr lang="es-EC" sz="1200">
                          <a:effectLst/>
                        </a:rPr>
                        <a:t>IV, SP</a:t>
                      </a:r>
                      <a:endParaRPr lang="es-EC" sz="1800">
                        <a:effectLst/>
                        <a:latin typeface="Times New Roman"/>
                        <a:ea typeface="Times New Roman"/>
                        <a:cs typeface="Times New Roman"/>
                      </a:endParaRPr>
                    </a:p>
                  </a:txBody>
                  <a:tcPr marL="28762" marR="28762" marT="0" marB="0" anchor="ctr"/>
                </a:tc>
                <a:tc>
                  <a:txBody>
                    <a:bodyPr/>
                    <a:lstStyle/>
                    <a:p>
                      <a:pPr>
                        <a:lnSpc>
                          <a:spcPct val="115000"/>
                        </a:lnSpc>
                        <a:spcAft>
                          <a:spcPts val="0"/>
                        </a:spcAft>
                      </a:pPr>
                      <a:r>
                        <a:rPr lang="es-EC" sz="1400">
                          <a:effectLst/>
                        </a:rPr>
                        <a:t> </a:t>
                      </a:r>
                      <a:endParaRPr lang="es-EC" sz="1800">
                        <a:effectLst/>
                        <a:latin typeface="Times New Roman"/>
                        <a:ea typeface="Times New Roman"/>
                        <a:cs typeface="Times New Roman"/>
                      </a:endParaRPr>
                    </a:p>
                  </a:txBody>
                  <a:tcPr marL="28762" marR="28762" marT="0" marB="0" anchor="ctr"/>
                </a:tc>
              </a:tr>
              <a:tr h="781547">
                <a:tc>
                  <a:txBody>
                    <a:bodyPr/>
                    <a:lstStyle/>
                    <a:p>
                      <a:pPr algn="ctr">
                        <a:lnSpc>
                          <a:spcPct val="115000"/>
                        </a:lnSpc>
                        <a:spcAft>
                          <a:spcPts val="0"/>
                        </a:spcAft>
                      </a:pPr>
                      <a:r>
                        <a:rPr lang="es-EC" sz="1400">
                          <a:effectLst/>
                        </a:rPr>
                        <a:t>4</a:t>
                      </a:r>
                      <a:endParaRPr lang="es-EC" sz="1800">
                        <a:effectLst/>
                        <a:latin typeface="Times New Roman"/>
                        <a:ea typeface="Times New Roman"/>
                        <a:cs typeface="Times New Roman"/>
                      </a:endParaRPr>
                    </a:p>
                  </a:txBody>
                  <a:tcPr marL="28762" marR="28762" marT="0" marB="0" anchor="ctr"/>
                </a:tc>
                <a:tc>
                  <a:txBody>
                    <a:bodyPr/>
                    <a:lstStyle/>
                    <a:p>
                      <a:pPr algn="just">
                        <a:lnSpc>
                          <a:spcPct val="115000"/>
                        </a:lnSpc>
                        <a:spcAft>
                          <a:spcPts val="0"/>
                        </a:spcAft>
                      </a:pPr>
                      <a:r>
                        <a:rPr lang="es-EC" sz="1400">
                          <a:effectLst/>
                        </a:rPr>
                        <a:t>Comprobar que una vez que llegan los pedidos se revisa que cumpla con los estándares de aceptación de la empresa.</a:t>
                      </a:r>
                      <a:endParaRPr lang="es-EC" sz="1800">
                        <a:effectLst/>
                        <a:latin typeface="Times New Roman"/>
                        <a:ea typeface="Times New Roman"/>
                        <a:cs typeface="Times New Roman"/>
                      </a:endParaRPr>
                    </a:p>
                  </a:txBody>
                  <a:tcPr marL="28762" marR="28762" marT="0" marB="0" anchor="ctr"/>
                </a:tc>
                <a:tc>
                  <a:txBody>
                    <a:bodyPr/>
                    <a:lstStyle/>
                    <a:p>
                      <a:pPr algn="ctr">
                        <a:lnSpc>
                          <a:spcPct val="115000"/>
                        </a:lnSpc>
                        <a:spcAft>
                          <a:spcPts val="0"/>
                        </a:spcAft>
                      </a:pPr>
                      <a:r>
                        <a:rPr lang="es-EC" sz="1200" dirty="0" err="1">
                          <a:effectLst/>
                          <a:hlinkClick r:id="rId5" action="ppaction://hlinksldjump"/>
                        </a:rPr>
                        <a:t>PTB</a:t>
                      </a:r>
                      <a:r>
                        <a:rPr lang="es-EC" sz="1200" dirty="0">
                          <a:effectLst/>
                          <a:hlinkClick r:id="rId5" action="ppaction://hlinksldjump"/>
                        </a:rPr>
                        <a:t>. 10</a:t>
                      </a:r>
                      <a:endParaRPr lang="es-EC" sz="1800" dirty="0">
                        <a:effectLst/>
                        <a:latin typeface="Times New Roman"/>
                        <a:ea typeface="Times New Roman"/>
                        <a:cs typeface="Times New Roman"/>
                      </a:endParaRPr>
                    </a:p>
                  </a:txBody>
                  <a:tcPr marL="28762" marR="28762" marT="0" marB="0" anchor="ctr"/>
                </a:tc>
                <a:tc>
                  <a:txBody>
                    <a:bodyPr/>
                    <a:lstStyle/>
                    <a:p>
                      <a:pPr algn="ctr">
                        <a:lnSpc>
                          <a:spcPct val="115000"/>
                        </a:lnSpc>
                        <a:spcAft>
                          <a:spcPts val="0"/>
                        </a:spcAft>
                      </a:pPr>
                      <a:r>
                        <a:rPr lang="es-EC" sz="1200">
                          <a:effectLst/>
                        </a:rPr>
                        <a:t>IV</a:t>
                      </a:r>
                      <a:endParaRPr lang="es-EC" sz="1800">
                        <a:effectLst/>
                        <a:latin typeface="Times New Roman"/>
                        <a:ea typeface="Times New Roman"/>
                        <a:cs typeface="Times New Roman"/>
                      </a:endParaRPr>
                    </a:p>
                  </a:txBody>
                  <a:tcPr marL="28762" marR="28762" marT="0" marB="0" anchor="ctr"/>
                </a:tc>
                <a:tc>
                  <a:txBody>
                    <a:bodyPr/>
                    <a:lstStyle/>
                    <a:p>
                      <a:pPr>
                        <a:lnSpc>
                          <a:spcPct val="115000"/>
                        </a:lnSpc>
                        <a:spcAft>
                          <a:spcPts val="0"/>
                        </a:spcAft>
                      </a:pPr>
                      <a:r>
                        <a:rPr lang="es-EC" sz="1400">
                          <a:effectLst/>
                        </a:rPr>
                        <a:t> </a:t>
                      </a:r>
                      <a:endParaRPr lang="es-EC" sz="1800">
                        <a:effectLst/>
                        <a:latin typeface="Times New Roman"/>
                        <a:ea typeface="Times New Roman"/>
                        <a:cs typeface="Times New Roman"/>
                      </a:endParaRPr>
                    </a:p>
                  </a:txBody>
                  <a:tcPr marL="28762" marR="28762" marT="0" marB="0" anchor="ctr"/>
                </a:tc>
              </a:tr>
              <a:tr h="598819">
                <a:tc>
                  <a:txBody>
                    <a:bodyPr/>
                    <a:lstStyle/>
                    <a:p>
                      <a:pPr algn="ctr">
                        <a:lnSpc>
                          <a:spcPct val="115000"/>
                        </a:lnSpc>
                        <a:spcAft>
                          <a:spcPts val="0"/>
                        </a:spcAft>
                      </a:pPr>
                      <a:r>
                        <a:rPr lang="es-EC" sz="1400">
                          <a:effectLst/>
                        </a:rPr>
                        <a:t>5</a:t>
                      </a:r>
                      <a:endParaRPr lang="es-EC" sz="1800">
                        <a:effectLst/>
                        <a:latin typeface="Times New Roman"/>
                        <a:ea typeface="Times New Roman"/>
                        <a:cs typeface="Times New Roman"/>
                      </a:endParaRPr>
                    </a:p>
                  </a:txBody>
                  <a:tcPr marL="28762" marR="28762" marT="0" marB="0" anchor="ctr"/>
                </a:tc>
                <a:tc>
                  <a:txBody>
                    <a:bodyPr/>
                    <a:lstStyle/>
                    <a:p>
                      <a:pPr algn="just">
                        <a:lnSpc>
                          <a:spcPct val="115000"/>
                        </a:lnSpc>
                        <a:spcAft>
                          <a:spcPts val="0"/>
                        </a:spcAft>
                      </a:pPr>
                      <a:r>
                        <a:rPr lang="es-EC" sz="1400">
                          <a:effectLst/>
                        </a:rPr>
                        <a:t>Verificar si se lleva un registro de los pedidos entregados a cada departamento. </a:t>
                      </a:r>
                      <a:endParaRPr lang="es-EC" sz="1800">
                        <a:effectLst/>
                        <a:latin typeface="Times New Roman"/>
                        <a:ea typeface="Times New Roman"/>
                        <a:cs typeface="Times New Roman"/>
                      </a:endParaRPr>
                    </a:p>
                  </a:txBody>
                  <a:tcPr marL="28762" marR="28762" marT="0" marB="0" anchor="ctr"/>
                </a:tc>
                <a:tc>
                  <a:txBody>
                    <a:bodyPr/>
                    <a:lstStyle/>
                    <a:p>
                      <a:pPr algn="ctr">
                        <a:lnSpc>
                          <a:spcPct val="115000"/>
                        </a:lnSpc>
                        <a:spcAft>
                          <a:spcPts val="0"/>
                        </a:spcAft>
                      </a:pPr>
                      <a:r>
                        <a:rPr lang="es-EC" sz="1200" dirty="0" err="1">
                          <a:effectLst/>
                          <a:hlinkClick r:id="rId6" action="ppaction://hlinksldjump"/>
                        </a:rPr>
                        <a:t>PTB</a:t>
                      </a:r>
                      <a:r>
                        <a:rPr lang="es-EC" sz="1200" dirty="0">
                          <a:effectLst/>
                          <a:hlinkClick r:id="rId6" action="ppaction://hlinksldjump"/>
                        </a:rPr>
                        <a:t>. 11</a:t>
                      </a:r>
                      <a:endParaRPr lang="es-EC" sz="1800" dirty="0">
                        <a:effectLst/>
                        <a:latin typeface="Times New Roman"/>
                        <a:ea typeface="Times New Roman"/>
                        <a:cs typeface="Times New Roman"/>
                      </a:endParaRPr>
                    </a:p>
                  </a:txBody>
                  <a:tcPr marL="28762" marR="28762" marT="0" marB="0" anchor="ctr"/>
                </a:tc>
                <a:tc>
                  <a:txBody>
                    <a:bodyPr/>
                    <a:lstStyle/>
                    <a:p>
                      <a:pPr algn="ctr">
                        <a:lnSpc>
                          <a:spcPct val="115000"/>
                        </a:lnSpc>
                        <a:spcAft>
                          <a:spcPts val="0"/>
                        </a:spcAft>
                      </a:pPr>
                      <a:r>
                        <a:rPr lang="es-EC" sz="1200" dirty="0">
                          <a:effectLst/>
                        </a:rPr>
                        <a:t>IV</a:t>
                      </a:r>
                      <a:endParaRPr lang="es-EC" sz="1800" dirty="0">
                        <a:effectLst/>
                        <a:latin typeface="Times New Roman"/>
                        <a:ea typeface="Times New Roman"/>
                        <a:cs typeface="Times New Roman"/>
                      </a:endParaRPr>
                    </a:p>
                  </a:txBody>
                  <a:tcPr marL="28762" marR="28762" marT="0" marB="0" anchor="ctr"/>
                </a:tc>
                <a:tc>
                  <a:txBody>
                    <a:bodyPr/>
                    <a:lstStyle/>
                    <a:p>
                      <a:pPr>
                        <a:lnSpc>
                          <a:spcPct val="115000"/>
                        </a:lnSpc>
                        <a:spcAft>
                          <a:spcPts val="0"/>
                        </a:spcAft>
                      </a:pPr>
                      <a:r>
                        <a:rPr lang="es-EC" sz="1400">
                          <a:effectLst/>
                        </a:rPr>
                        <a:t> </a:t>
                      </a:r>
                      <a:endParaRPr lang="es-EC" sz="1800">
                        <a:effectLst/>
                        <a:latin typeface="Times New Roman"/>
                        <a:ea typeface="Times New Roman"/>
                        <a:cs typeface="Times New Roman"/>
                      </a:endParaRPr>
                    </a:p>
                  </a:txBody>
                  <a:tcPr marL="28762" marR="28762" marT="0" marB="0" anchor="ctr"/>
                </a:tc>
              </a:tr>
              <a:tr h="286791">
                <a:tc>
                  <a:txBody>
                    <a:bodyPr/>
                    <a:lstStyle/>
                    <a:p>
                      <a:pPr algn="ctr">
                        <a:lnSpc>
                          <a:spcPct val="115000"/>
                        </a:lnSpc>
                        <a:spcAft>
                          <a:spcPts val="0"/>
                        </a:spcAft>
                      </a:pPr>
                      <a:r>
                        <a:rPr lang="es-EC" sz="1200">
                          <a:effectLst/>
                        </a:rPr>
                        <a:t> </a:t>
                      </a:r>
                      <a:endParaRPr lang="es-EC" sz="1800">
                        <a:effectLst/>
                        <a:latin typeface="Times New Roman"/>
                        <a:ea typeface="Times New Roman"/>
                        <a:cs typeface="Times New Roman"/>
                      </a:endParaRPr>
                    </a:p>
                  </a:txBody>
                  <a:tcPr marL="28762" marR="28762" marT="0" marB="0" anchor="ctr"/>
                </a:tc>
                <a:tc>
                  <a:txBody>
                    <a:bodyPr/>
                    <a:lstStyle/>
                    <a:p>
                      <a:pPr>
                        <a:lnSpc>
                          <a:spcPct val="115000"/>
                        </a:lnSpc>
                        <a:spcAft>
                          <a:spcPts val="0"/>
                        </a:spcAft>
                      </a:pPr>
                      <a:r>
                        <a:rPr lang="es-EC" sz="1400">
                          <a:effectLst/>
                        </a:rPr>
                        <a:t>ELABORADO POR: JESSICA ERAS</a:t>
                      </a:r>
                      <a:endParaRPr lang="es-EC" sz="1800">
                        <a:effectLst/>
                        <a:latin typeface="Times New Roman"/>
                        <a:ea typeface="Times New Roman"/>
                        <a:cs typeface="Times New Roman"/>
                      </a:endParaRPr>
                    </a:p>
                  </a:txBody>
                  <a:tcPr marL="28762" marR="28762" marT="0" marB="0" anchor="ctr"/>
                </a:tc>
                <a:tc gridSpan="3">
                  <a:txBody>
                    <a:bodyPr/>
                    <a:lstStyle/>
                    <a:p>
                      <a:pPr>
                        <a:lnSpc>
                          <a:spcPct val="115000"/>
                        </a:lnSpc>
                        <a:spcAft>
                          <a:spcPts val="0"/>
                        </a:spcAft>
                      </a:pPr>
                      <a:r>
                        <a:rPr lang="es-EC" sz="1400" dirty="0">
                          <a:effectLst/>
                        </a:rPr>
                        <a:t>REVISADO POR: </a:t>
                      </a:r>
                      <a:r>
                        <a:rPr lang="es-EC" sz="1400" dirty="0" smtClean="0">
                          <a:effectLst/>
                        </a:rPr>
                        <a:t>S B</a:t>
                      </a:r>
                      <a:endParaRPr lang="es-EC" sz="1800" dirty="0">
                        <a:effectLst/>
                        <a:latin typeface="Times New Roman"/>
                        <a:ea typeface="Times New Roman"/>
                        <a:cs typeface="Times New Roman"/>
                      </a:endParaRPr>
                    </a:p>
                  </a:txBody>
                  <a:tcPr marL="28762" marR="28762" marT="0" marB="0" anchor="ctr"/>
                </a:tc>
                <a:tc hMerge="1">
                  <a:txBody>
                    <a:bodyPr/>
                    <a:lstStyle/>
                    <a:p>
                      <a:endParaRPr lang="es-EC"/>
                    </a:p>
                  </a:txBody>
                  <a:tcPr/>
                </a:tc>
                <a:tc hMerge="1">
                  <a:txBody>
                    <a:bodyPr/>
                    <a:lstStyle/>
                    <a:p>
                      <a:endParaRPr lang="es-EC"/>
                    </a:p>
                  </a:txBody>
                  <a:tcPr/>
                </a:tc>
              </a:tr>
              <a:tr h="289658">
                <a:tc>
                  <a:txBody>
                    <a:bodyPr/>
                    <a:lstStyle/>
                    <a:p>
                      <a:pPr algn="ctr">
                        <a:lnSpc>
                          <a:spcPct val="115000"/>
                        </a:lnSpc>
                        <a:spcAft>
                          <a:spcPts val="0"/>
                        </a:spcAft>
                      </a:pPr>
                      <a:r>
                        <a:rPr lang="es-EC" sz="1200">
                          <a:effectLst/>
                        </a:rPr>
                        <a:t> </a:t>
                      </a:r>
                      <a:endParaRPr lang="es-EC" sz="1800">
                        <a:effectLst/>
                        <a:latin typeface="Times New Roman"/>
                        <a:ea typeface="Times New Roman"/>
                        <a:cs typeface="Times New Roman"/>
                      </a:endParaRPr>
                    </a:p>
                  </a:txBody>
                  <a:tcPr marL="28762" marR="28762" marT="0" marB="0" anchor="ctr"/>
                </a:tc>
                <a:tc>
                  <a:txBody>
                    <a:bodyPr/>
                    <a:lstStyle/>
                    <a:p>
                      <a:pPr>
                        <a:lnSpc>
                          <a:spcPct val="115000"/>
                        </a:lnSpc>
                        <a:spcAft>
                          <a:spcPts val="0"/>
                        </a:spcAft>
                      </a:pPr>
                      <a:r>
                        <a:rPr lang="es-EC" sz="1400" dirty="0">
                          <a:effectLst/>
                        </a:rPr>
                        <a:t>FECHA: 7 Febrero 2011</a:t>
                      </a:r>
                      <a:endParaRPr lang="es-EC" sz="1800" dirty="0">
                        <a:effectLst/>
                        <a:latin typeface="Times New Roman"/>
                        <a:ea typeface="Times New Roman"/>
                        <a:cs typeface="Times New Roman"/>
                      </a:endParaRPr>
                    </a:p>
                  </a:txBody>
                  <a:tcPr marL="28762" marR="28762" marT="0" marB="0" anchor="ctr"/>
                </a:tc>
                <a:tc gridSpan="3">
                  <a:txBody>
                    <a:bodyPr/>
                    <a:lstStyle/>
                    <a:p>
                      <a:pPr>
                        <a:lnSpc>
                          <a:spcPct val="115000"/>
                        </a:lnSpc>
                        <a:spcAft>
                          <a:spcPts val="0"/>
                        </a:spcAft>
                      </a:pPr>
                      <a:r>
                        <a:rPr lang="es-EC" sz="1400" dirty="0">
                          <a:effectLst/>
                        </a:rPr>
                        <a:t>FECHA: 7 Febrero 2011</a:t>
                      </a:r>
                      <a:endParaRPr lang="es-EC" sz="1800" dirty="0">
                        <a:effectLst/>
                        <a:latin typeface="Times New Roman"/>
                        <a:ea typeface="Times New Roman"/>
                        <a:cs typeface="Times New Roman"/>
                      </a:endParaRPr>
                    </a:p>
                  </a:txBody>
                  <a:tcPr marL="28762" marR="28762" marT="0" marB="0" anchor="ctr"/>
                </a:tc>
                <a:tc hMerge="1">
                  <a:txBody>
                    <a:bodyPr/>
                    <a:lstStyle/>
                    <a:p>
                      <a:endParaRPr lang="es-EC"/>
                    </a:p>
                  </a:txBody>
                  <a:tcPr/>
                </a:tc>
                <a:tc hMerge="1">
                  <a:txBody>
                    <a:bodyPr/>
                    <a:lstStyle/>
                    <a:p>
                      <a:endParaRPr lang="es-EC"/>
                    </a:p>
                  </a:txBody>
                  <a:tcPr/>
                </a:tc>
              </a:tr>
            </a:tbl>
          </a:graphicData>
        </a:graphic>
      </p:graphicFrame>
      <p:sp>
        <p:nvSpPr>
          <p:cNvPr id="3" name="2 Rectángulo">
            <a:hlinkClick r:id="rId7" action="ppaction://hlinksldjump"/>
          </p:cNvPr>
          <p:cNvSpPr>
            <a:spLocks/>
          </p:cNvSpPr>
          <p:nvPr/>
        </p:nvSpPr>
        <p:spPr>
          <a:xfrm>
            <a:off x="7991797" y="727422"/>
            <a:ext cx="828675"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PAB</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2/2</a:t>
            </a:r>
            <a:endParaRPr lang="es-EC" sz="1200">
              <a:effectLst/>
              <a:latin typeface="Times New Roman"/>
              <a:ea typeface="Times New Roman"/>
            </a:endParaRPr>
          </a:p>
        </p:txBody>
      </p:sp>
    </p:spTree>
    <p:extLst>
      <p:ext uri="{BB962C8B-B14F-4D97-AF65-F5344CB8AC3E}">
        <p14:creationId xmlns:p14="http://schemas.microsoft.com/office/powerpoint/2010/main" val="4035134866"/>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43556838"/>
              </p:ext>
            </p:extLst>
          </p:nvPr>
        </p:nvGraphicFramePr>
        <p:xfrm>
          <a:off x="2214545" y="1714488"/>
          <a:ext cx="6786611"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6" name="AutoShape 2" descr="data:image/jpg;base64,/9j/4AAQSkZJRgABAQAAAQABAAD/2wBDAAkGBwgHBgkIBwgKCgkLDRYPDQwMDRsUFRAWIB0iIiAdHx8kKDQsJCYxJx8fLT0tMTU3Ojo6Iys/RD84QzQ5Ojf/2wBDAQoKCg0MDRoPDxo3JR8lNzc3Nzc3Nzc3Nzc3Nzc3Nzc3Nzc3Nzc3Nzc3Nzc3Nzc3Nzc3Nzc3Nzc3Nzc3Nzc3Nzf/wAARCAB+AE4DASIAAhEBAxEB/8QAHAAAAQQDAQAAAAAAAAAAAAAABgIEBQcAAQMI/8QAOBAAAQMDAwEGBAQDCQAAAAAAAQIDBAAFEQYSITEHE0FRYXEUIiNCMoGhsQiR0RUmQ1JjksHw8f/EABQBAQAAAAAAAAAAAAAAAAAAAAD/xAAUEQEAAAAAAAAAAAAAAAAAAAAA/9oADAMBAAIRAxEAPwCyx1pVb28muapDCHAhTqQonAGaBLspmOtCXnAkrOEgnGTTpIB5FDWp298+1jx76iltPyj2oMTXQVpIpYHFBgrYrAK3igzFZit1lAwxyaFZ8KVHupkRW+82/OM0SzZjMJhb8hYQgDqahLXqu3zHJCn3G2EoXtQFqwVDzoGEi6t3G5WxBQpDiHfnBHTijdPKRigTUD9pmS43wk5hpxajlwKHHlmnem7+83LchT32Vttjh7ePm/rQGgHFKApDakrQFIIKSMgjxpYoN1lYelBN07TtP2y8KtshbpW2sIccSglKD6mgN8VmKbW24w7nHD8F9t5s/chWRTqgh7va2LrFUxJTx1GPA+dCdu0LFU7ITcVFYC/pqSrGR7UdkcUJXPTN1ky3Xot1caQtWQgZwn9aCMuOirSxOhtN95sdWQrCutP5ei7HAjKefdeQ0gcku8CoO46evzE2I2q6qW4tRCFkn5TXLUVj1THtL7ky5d/GCfnbHVQ/lQWlB7v4VsMq3NhI2qHORXegLs0g3yLHJuCiiGR9NpzlY/oPSjG8XONZ7a9Pmq2MMp3LUBnigdOna0pR8BmvKd2iybrqyRHjtlT8qWoIT6kmrF1F20KX3jNjhEJIIDzxx+YTVSrmSDMMwPLEkrK+8SrBCj4igt+4xL/o0MtaVuLdxeWAqTCSkKU3tTycA5pdj7akIStrUEBbTyONzIyM+RB5Bqn4twmxJfxcSU81J5+qlZCuevNFukuze9apQ5OkKVFYcG9Lroyp0k9ceXrQejqGL5rq1WOeqFLLnehIUdicjBqWvxniA4bZt77H3VXFvRPdekvqtTc90qAcU8nKgR4UD25doVplz4bzSXylleVfLjipV7tIsshhSNj5OOAW6H5cwMzYipOnENbCTsS3+P2qSOqrDtU2/ZXGFKGOWBQSWitbIuj3wMxspkclCkjhQ8/ShHtq1mw6yvTsFW5eQZKweEgc7fUmrFsWnIVrtazARh95BPeq5USelUBHhs2bXXdavaWplDylPkgqC85wr1HSgFvOtKoy7SNPRLRcGZtocQu2zgVtBJyEHqR7UGmgkNPW5V3vsG3o/wAd5KT7dT+gNet4bCIsVpltISlCAAB5YrydpCeLbqe2TCcJbkJ3exOD+hr1q2rcgKBzkUHLrxXNqMy0pbjaEpK/xcda26tLba1qPAHNV+dV3SY89DtzQU664e7Xn8KaCU1hdYttusF10b9mSUJxk8U3sou9+urU5+M3HtyM4aWgZWKbQtOLYvcN26u/Evu5UpKuQDViISlCQEjAHSg2kBICUgADwoS15oWDqyKCr6MxsfTfSOR6HzFF1boPJ2qtP3DTFwFuuC0q+Xe2UKJSR0zjw6VBmrP7ekkamiq/zRuP9xqssZ6UCRnIIPPhXrDQ9xF10rbZm7cpbCd5z92MH9RVV9lHZ5br1alXW8sqdSpwpZRuwnA8ce9XPbbfFtcNuJBZSywj8KEDAFAt+Oh9lbTgyhYwRURG0rbYkpuVGbU24joQTU/trMYoIGejN/hZ8EqqcxUPN51FEH+mo/tU1igTit4peKygoTt9H94befOOr96rKKy5IkIZaSVOLUEpAGSSatX+IJsJu1scx1aWP1FC/ZI207ru3h5AWAFqSCM4UE8Ggv8A0fahZdOQYGBuaaAWfXqamaWAMCswKBkLgz92R+VNJ8+blH9nx0OpIO4qVtIpe2M540pmK00vegn+dBDD49chMhyI8iQgFIXvChg+lEMISAgGQtJyOgGDXUL9q3vFB1zWlKCRk9K57seNVv2x6lnWiFEi2ySGnJKlJXt5Xt6ceXWgA+2jUbF51CiHGG5EEFCnB0Us4zj2xU72B2iM6ubdXE5faUGmyftGMnHrQTc9CXiBYJF7uWEBCkEIJypYV1JPhjNWF2APAW25s5+ZLwJ9imgtzdWd5iualACuCneetBEpcQk8GuwlAAYNQReWFcfvSu+WaCfEw0v4qh8PLH/tLEhf/TQT/wAVVYaihxbl2kQ35MhPcsoClpX0Ck9B+dGJfc9KgbpZGpktcqQ6rpylPFA81/cYk7SM6KzIZJU0QBuHp0qA7D1oj2icogBxUjBzxkYGP+ahJcVvvlpQkbQcDJyacWtT0F0LiqCDnkA8H3oLeMsHxrkp8E9aHbdPVKZSpScK6HnjNOVurHlQf//Z"/>
          <p:cNvSpPr>
            <a:spLocks noChangeAspect="1" noChangeArrowheads="1"/>
          </p:cNvSpPr>
          <p:nvPr/>
        </p:nvSpPr>
        <p:spPr bwMode="auto">
          <a:xfrm>
            <a:off x="155575" y="-571500"/>
            <a:ext cx="742951" cy="1200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48" name="AutoShape 4" descr="data:image/jpg;base64,/9j/4AAQSkZJRgABAQAAAQABAAD/2wBDAAkGBwgHBgkIBwgKCgkLDRYPDQwMDRsUFRAWIB0iIiAdHx8kKDQsJCYxJx8fLT0tMTU3Ojo6Iys/RD84QzQ5Ojf/2wBDAQoKCg0MDRoPDxo3JR8lNzc3Nzc3Nzc3Nzc3Nzc3Nzc3Nzc3Nzc3Nzc3Nzc3Nzc3Nzc3Nzc3Nzc3Nzc3Nzc3Nzf/wAARCAB+AE4DASIAAhEBAxEB/8QAHAAAAQQDAQAAAAAAAAAAAAAABgIEBQcAAQMI/8QAOBAAAQMDAwEGBAQDCQAAAAAAAQIDBAAFEQYSITEHE0FRYXEUIiNCMoGhsQiR0RUmQ1JjksHw8f/EABQBAQAAAAAAAAAAAAAAAAAAAAD/xAAUEQEAAAAAAAAAAAAAAAAAAAAA/9oADAMBAAIRAxEAPwCyx1pVb28muapDCHAhTqQonAGaBLspmOtCXnAkrOEgnGTTpIB5FDWp298+1jx76iltPyj2oMTXQVpIpYHFBgrYrAK3igzFZit1lAwxyaFZ8KVHupkRW+82/OM0SzZjMJhb8hYQgDqahLXqu3zHJCn3G2EoXtQFqwVDzoGEi6t3G5WxBQpDiHfnBHTijdPKRigTUD9pmS43wk5hpxajlwKHHlmnem7+83LchT32Vttjh7ePm/rQGgHFKApDakrQFIIKSMgjxpYoN1lYelBN07TtP2y8KtshbpW2sIccSglKD6mgN8VmKbW24w7nHD8F9t5s/chWRTqgh7va2LrFUxJTx1GPA+dCdu0LFU7ITcVFYC/pqSrGR7UdkcUJXPTN1ky3Xot1caQtWQgZwn9aCMuOirSxOhtN95sdWQrCutP5ei7HAjKefdeQ0gcku8CoO46evzE2I2q6qW4tRCFkn5TXLUVj1THtL7ky5d/GCfnbHVQ/lQWlB7v4VsMq3NhI2qHORXegLs0g3yLHJuCiiGR9NpzlY/oPSjG8XONZ7a9Pmq2MMp3LUBnigdOna0pR8BmvKd2iybrqyRHjtlT8qWoIT6kmrF1F20KX3jNjhEJIIDzxx+YTVSrmSDMMwPLEkrK+8SrBCj4igt+4xL/o0MtaVuLdxeWAqTCSkKU3tTycA5pdj7akIStrUEBbTyONzIyM+RB5Bqn4twmxJfxcSU81J5+qlZCuevNFukuze9apQ5OkKVFYcG9Lroyp0k9ceXrQejqGL5rq1WOeqFLLnehIUdicjBqWvxniA4bZt77H3VXFvRPdekvqtTc90qAcU8nKgR4UD25doVplz4bzSXylleVfLjipV7tIsshhSNj5OOAW6H5cwMzYipOnENbCTsS3+P2qSOqrDtU2/ZXGFKGOWBQSWitbIuj3wMxspkclCkjhQ8/ShHtq1mw6yvTsFW5eQZKweEgc7fUmrFsWnIVrtazARh95BPeq5USelUBHhs2bXXdavaWplDylPkgqC85wr1HSgFvOtKoy7SNPRLRcGZtocQu2zgVtBJyEHqR7UGmgkNPW5V3vsG3o/wAd5KT7dT+gNet4bCIsVpltISlCAAB5YrydpCeLbqe2TCcJbkJ3exOD+hr1q2rcgKBzkUHLrxXNqMy0pbjaEpK/xcda26tLba1qPAHNV+dV3SY89DtzQU664e7Xn8KaCU1hdYttusF10b9mSUJxk8U3sou9+urU5+M3HtyM4aWgZWKbQtOLYvcN26u/Evu5UpKuQDViISlCQEjAHSg2kBICUgADwoS15oWDqyKCr6MxsfTfSOR6HzFF1boPJ2qtP3DTFwFuuC0q+Xe2UKJSR0zjw6VBmrP7ekkamiq/zRuP9xqssZ6UCRnIIPPhXrDQ9xF10rbZm7cpbCd5z92MH9RVV9lHZ5br1alXW8sqdSpwpZRuwnA8ce9XPbbfFtcNuJBZSywj8KEDAFAt+Oh9lbTgyhYwRURG0rbYkpuVGbU24joQTU/trMYoIGejN/hZ8EqqcxUPN51FEH+mo/tU1igTit4peKygoTt9H94befOOr96rKKy5IkIZaSVOLUEpAGSSatX+IJsJu1scx1aWP1FC/ZI207ru3h5AWAFqSCM4UE8Ggv8A0fahZdOQYGBuaaAWfXqamaWAMCswKBkLgz92R+VNJ8+blH9nx0OpIO4qVtIpe2M540pmK00vegn+dBDD49chMhyI8iQgFIXvChg+lEMISAgGQtJyOgGDXUL9q3vFB1zWlKCRk9K57seNVv2x6lnWiFEi2ySGnJKlJXt5Xt6ceXWgA+2jUbF51CiHGG5EEFCnB0Us4zj2xU72B2iM6ubdXE5faUGmyftGMnHrQTc9CXiBYJF7uWEBCkEIJypYV1JPhjNWF2APAW25s5+ZLwJ9imgtzdWd5iualACuCneetBEpcQk8GuwlAAYNQReWFcfvSu+WaCfEw0v4qh8PLH/tLEhf/TQT/wAVVYaihxbl2kQ35MhPcsoClpX0Ck9B+dGJfc9KgbpZGpktcqQ6rpylPFA81/cYk7SM6KzIZJU0QBuHp0qA7D1oj2icogBxUjBzxkYGP+ahJcVvvlpQkbQcDJyacWtT0F0LiqCDnkA8H3oLeMsHxrkp8E9aHbdPVKZSpScK6HnjNOVurHlQf//Z"/>
          <p:cNvSpPr>
            <a:spLocks noChangeAspect="1" noChangeArrowheads="1"/>
          </p:cNvSpPr>
          <p:nvPr/>
        </p:nvSpPr>
        <p:spPr bwMode="auto">
          <a:xfrm>
            <a:off x="155575" y="-571500"/>
            <a:ext cx="742951" cy="1200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0" name="AutoShape 6" descr="data:image/jpg;base64,/9j/4AAQSkZJRgABAQAAAQABAAD/2wBDAAkGBwgHBgkIBwgKCgkLDRYPDQwMDRsUFRAWIB0iIiAdHx8kKDQsJCYxJx8fLT0tMTU3Ojo6Iys/RD84QzQ5Ojf/2wBDAQoKCg0MDRoPDxo3JR8lNzc3Nzc3Nzc3Nzc3Nzc3Nzc3Nzc3Nzc3Nzc3Nzc3Nzc3Nzc3Nzc3Nzc3Nzc3Nzc3Nzf/wAARCAB+AE4DASIAAhEBAxEB/8QAHAAAAQQDAQAAAAAAAAAAAAAABgIEBQcAAQMI/8QAOBAAAQMDAwEGBAQDCQAAAAAAAQIDBAAFEQYSITEHE0FRYXEUIiNCMoGhsQiR0RUmQ1JjksHw8f/EABQBAQAAAAAAAAAAAAAAAAAAAAD/xAAUEQEAAAAAAAAAAAAAAAAAAAAA/9oADAMBAAIRAxEAPwCyx1pVb28muapDCHAhTqQonAGaBLspmOtCXnAkrOEgnGTTpIB5FDWp298+1jx76iltPyj2oMTXQVpIpYHFBgrYrAK3igzFZit1lAwxyaFZ8KVHupkRW+82/OM0SzZjMJhb8hYQgDqahLXqu3zHJCn3G2EoXtQFqwVDzoGEi6t3G5WxBQpDiHfnBHTijdPKRigTUD9pmS43wk5hpxajlwKHHlmnem7+83LchT32Vttjh7ePm/rQGgHFKApDakrQFIIKSMgjxpYoN1lYelBN07TtP2y8KtshbpW2sIccSglKD6mgN8VmKbW24w7nHD8F9t5s/chWRTqgh7va2LrFUxJTx1GPA+dCdu0LFU7ITcVFYC/pqSrGR7UdkcUJXPTN1ky3Xot1caQtWQgZwn9aCMuOirSxOhtN95sdWQrCutP5ei7HAjKefdeQ0gcku8CoO46evzE2I2q6qW4tRCFkn5TXLUVj1THtL7ky5d/GCfnbHVQ/lQWlB7v4VsMq3NhI2qHORXegLs0g3yLHJuCiiGR9NpzlY/oPSjG8XONZ7a9Pmq2MMp3LUBnigdOna0pR8BmvKd2iybrqyRHjtlT8qWoIT6kmrF1F20KX3jNjhEJIIDzxx+YTVSrmSDMMwPLEkrK+8SrBCj4igt+4xL/o0MtaVuLdxeWAqTCSkKU3tTycA5pdj7akIStrUEBbTyONzIyM+RB5Bqn4twmxJfxcSU81J5+qlZCuevNFukuze9apQ5OkKVFYcG9Lroyp0k9ceXrQejqGL5rq1WOeqFLLnehIUdicjBqWvxniA4bZt77H3VXFvRPdekvqtTc90qAcU8nKgR4UD25doVplz4bzSXylleVfLjipV7tIsshhSNj5OOAW6H5cwMzYipOnENbCTsS3+P2qSOqrDtU2/ZXGFKGOWBQSWitbIuj3wMxspkclCkjhQ8/ShHtq1mw6yvTsFW5eQZKweEgc7fUmrFsWnIVrtazARh95BPeq5USelUBHhs2bXXdavaWplDylPkgqC85wr1HSgFvOtKoy7SNPRLRcGZtocQu2zgVtBJyEHqR7UGmgkNPW5V3vsG3o/wAd5KT7dT+gNet4bCIsVpltISlCAAB5YrydpCeLbqe2TCcJbkJ3exOD+hr1q2rcgKBzkUHLrxXNqMy0pbjaEpK/xcda26tLba1qPAHNV+dV3SY89DtzQU664e7Xn8KaCU1hdYttusF10b9mSUJxk8U3sou9+urU5+M3HtyM4aWgZWKbQtOLYvcN26u/Evu5UpKuQDViISlCQEjAHSg2kBICUgADwoS15oWDqyKCr6MxsfTfSOR6HzFF1boPJ2qtP3DTFwFuuC0q+Xe2UKJSR0zjw6VBmrP7ekkamiq/zRuP9xqssZ6UCRnIIPPhXrDQ9xF10rbZm7cpbCd5z92MH9RVV9lHZ5br1alXW8sqdSpwpZRuwnA8ce9XPbbfFtcNuJBZSywj8KEDAFAt+Oh9lbTgyhYwRURG0rbYkpuVGbU24joQTU/trMYoIGejN/hZ8EqqcxUPN51FEH+mo/tU1igTit4peKygoTt9H94befOOr96rKKy5IkIZaSVOLUEpAGSSatX+IJsJu1scx1aWP1FC/ZI207ru3h5AWAFqSCM4UE8Ggv8A0fahZdOQYGBuaaAWfXqamaWAMCswKBkLgz92R+VNJ8+blH9nx0OpIO4qVtIpe2M540pmK00vegn+dBDD49chMhyI8iQgFIXvChg+lEMISAgGQtJyOgGDXUL9q3vFB1zWlKCRk9K57seNVv2x6lnWiFEi2ySGnJKlJXt5Xt6ceXWgA+2jUbF51CiHGG5EEFCnB0Us4zj2xU72B2iM6ubdXE5faUGmyftGMnHrQTc9CXiBYJF7uWEBCkEIJypYV1JPhjNWF2APAW25s5+ZLwJ9imgtzdWd5iualACuCneetBEpcQk8GuwlAAYNQReWFcfvSu+WaCfEw0v4qh8PLH/tLEhf/TQT/wAVVYaihxbl2kQ35MhPcsoClpX0Ck9B+dGJfc9KgbpZGpktcqQ6rpylPFA81/cYk7SM6KzIZJU0QBuHp0qA7D1oj2icogBxUjBzxkYGP+ahJcVvvlpQkbQcDJyacWtT0F0LiqCDnkA8H3oLeMsHxrkp8E9aHbdPVKZSpScK6HnjNOVurHlQf//Z"/>
          <p:cNvSpPr>
            <a:spLocks noChangeAspect="1" noChangeArrowheads="1"/>
          </p:cNvSpPr>
          <p:nvPr/>
        </p:nvSpPr>
        <p:spPr bwMode="auto">
          <a:xfrm>
            <a:off x="155575" y="-571500"/>
            <a:ext cx="742951" cy="1200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2" name="AutoShape 8" descr="data:image/jpg;base64,/9j/4AAQSkZJRgABAQAAAQABAAD/2wBDAAkGBwgHBgkIBwgKCgkLDRYPDQwMDRsUFRAWIB0iIiAdHx8kKDQsJCYxJx8fLT0tMTU3Ojo6Iys/RD84QzQ5Ojf/2wBDAQoKCg0MDRoPDxo3JR8lNzc3Nzc3Nzc3Nzc3Nzc3Nzc3Nzc3Nzc3Nzc3Nzc3Nzc3Nzc3Nzc3Nzc3Nzc3Nzc3Nzf/wAARCAB+AE4DASIAAhEBAxEB/8QAHAAAAQQDAQAAAAAAAAAAAAAABgIEBQcAAQMI/8QAOBAAAQMDAwEGBAQDCQAAAAAAAQIDBAAFEQYSITEHE0FRYXEUIiNCMoGhsQiR0RUmQ1JjksHw8f/EABQBAQAAAAAAAAAAAAAAAAAAAAD/xAAUEQEAAAAAAAAAAAAAAAAAAAAA/9oADAMBAAIRAxEAPwCyx1pVb28muapDCHAhTqQonAGaBLspmOtCXnAkrOEgnGTTpIB5FDWp298+1jx76iltPyj2oMTXQVpIpYHFBgrYrAK3igzFZit1lAwxyaFZ8KVHupkRW+82/OM0SzZjMJhb8hYQgDqahLXqu3zHJCn3G2EoXtQFqwVDzoGEi6t3G5WxBQpDiHfnBHTijdPKRigTUD9pmS43wk5hpxajlwKHHlmnem7+83LchT32Vttjh7ePm/rQGgHFKApDakrQFIIKSMgjxpYoN1lYelBN07TtP2y8KtshbpW2sIccSglKD6mgN8VmKbW24w7nHD8F9t5s/chWRTqgh7va2LrFUxJTx1GPA+dCdu0LFU7ITcVFYC/pqSrGR7UdkcUJXPTN1ky3Xot1caQtWQgZwn9aCMuOirSxOhtN95sdWQrCutP5ei7HAjKefdeQ0gcku8CoO46evzE2I2q6qW4tRCFkn5TXLUVj1THtL7ky5d/GCfnbHVQ/lQWlB7v4VsMq3NhI2qHORXegLs0g3yLHJuCiiGR9NpzlY/oPSjG8XONZ7a9Pmq2MMp3LUBnigdOna0pR8BmvKd2iybrqyRHjtlT8qWoIT6kmrF1F20KX3jNjhEJIIDzxx+YTVSrmSDMMwPLEkrK+8SrBCj4igt+4xL/o0MtaVuLdxeWAqTCSkKU3tTycA5pdj7akIStrUEBbTyONzIyM+RB5Bqn4twmxJfxcSU81J5+qlZCuevNFukuze9apQ5OkKVFYcG9Lroyp0k9ceXrQejqGL5rq1WOeqFLLnehIUdicjBqWvxniA4bZt77H3VXFvRPdekvqtTc90qAcU8nKgR4UD25doVplz4bzSXylleVfLjipV7tIsshhSNj5OOAW6H5cwMzYipOnENbCTsS3+P2qSOqrDtU2/ZXGFKGOWBQSWitbIuj3wMxspkclCkjhQ8/ShHtq1mw6yvTsFW5eQZKweEgc7fUmrFsWnIVrtazARh95BPeq5USelUBHhs2bXXdavaWplDylPkgqC85wr1HSgFvOtKoy7SNPRLRcGZtocQu2zgVtBJyEHqR7UGmgkNPW5V3vsG3o/wAd5KT7dT+gNet4bCIsVpltISlCAAB5YrydpCeLbqe2TCcJbkJ3exOD+hr1q2rcgKBzkUHLrxXNqMy0pbjaEpK/xcda26tLba1qPAHNV+dV3SY89DtzQU664e7Xn8KaCU1hdYttusF10b9mSUJxk8U3sou9+urU5+M3HtyM4aWgZWKbQtOLYvcN26u/Evu5UpKuQDViISlCQEjAHSg2kBICUgADwoS15oWDqyKCr6MxsfTfSOR6HzFF1boPJ2qtP3DTFwFuuC0q+Xe2UKJSR0zjw6VBmrP7ekkamiq/zRuP9xqssZ6UCRnIIPPhXrDQ9xF10rbZm7cpbCd5z92MH9RVV9lHZ5br1alXW8sqdSpwpZRuwnA8ce9XPbbfFtcNuJBZSywj8KEDAFAt+Oh9lbTgyhYwRURG0rbYkpuVGbU24joQTU/trMYoIGejN/hZ8EqqcxUPN51FEH+mo/tU1igTit4peKygoTt9H94befOOr96rKKy5IkIZaSVOLUEpAGSSatX+IJsJu1scx1aWP1FC/ZI207ru3h5AWAFqSCM4UE8Ggv8A0fahZdOQYGBuaaAWfXqamaWAMCswKBkLgz92R+VNJ8+blH9nx0OpIO4qVtIpe2M540pmK00vegn+dBDD49chMhyI8iQgFIXvChg+lEMISAgGQtJyOgGDXUL9q3vFB1zWlKCRk9K57seNVv2x6lnWiFEi2ySGnJKlJXt5Xt6ceXWgA+2jUbF51CiHGG5EEFCnB0Us4zj2xU72B2iM6ubdXE5faUGmyftGMnHrQTc9CXiBYJF7uWEBCkEIJypYV1JPhjNWF2APAW25s5+ZLwJ9imgtzdWd5iualACuCneetBEpcQk8GuwlAAYNQReWFcfvSu+WaCfEw0v4qh8PLH/tLEhf/TQT/wAVVYaihxbl2kQ35MhPcsoClpX0Ck9B+dGJfc9KgbpZGpktcqQ6rpylPFA81/cYk7SM6KzIZJU0QBuHp0qA7D1oj2icogBxUjBzxkYGP+ahJcVvvlpQkbQcDJyacWtT0F0LiqCDnkA8H3oLeMsHxrkp8E9aHbdPVKZSpScK6HnjNOVurHlQf//Z"/>
          <p:cNvSpPr>
            <a:spLocks noChangeAspect="1" noChangeArrowheads="1"/>
          </p:cNvSpPr>
          <p:nvPr/>
        </p:nvSpPr>
        <p:spPr bwMode="auto">
          <a:xfrm>
            <a:off x="155575" y="-571500"/>
            <a:ext cx="742951" cy="1200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153" name="Picture 9" descr="C:\Users\Owner\Pictures\deberes\imf2944.jpg"/>
          <p:cNvPicPr>
            <a:picLocks noChangeAspect="1" noChangeArrowheads="1"/>
          </p:cNvPicPr>
          <p:nvPr/>
        </p:nvPicPr>
        <p:blipFill>
          <a:blip r:embed="rId7"/>
          <a:srcRect/>
          <a:stretch>
            <a:fillRect/>
          </a:stretch>
        </p:blipFill>
        <p:spPr bwMode="auto">
          <a:xfrm>
            <a:off x="155575" y="2060848"/>
            <a:ext cx="1728076" cy="3260701"/>
          </a:xfrm>
          <a:prstGeom prst="rect">
            <a:avLst/>
          </a:prstGeom>
          <a:noFill/>
          <a:ln w="9525">
            <a:solidFill>
              <a:schemeClr val="tx1"/>
            </a:solidFill>
            <a:miter lim="800000"/>
            <a:headEnd/>
            <a:tailEnd/>
          </a:ln>
        </p:spPr>
      </p:pic>
      <p:sp>
        <p:nvSpPr>
          <p:cNvPr id="8" name="5 Título"/>
          <p:cNvSpPr txBox="1">
            <a:spLocks/>
          </p:cNvSpPr>
          <p:nvPr/>
        </p:nvSpPr>
        <p:spPr bwMode="auto">
          <a:xfrm>
            <a:off x="357159" y="500042"/>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0" u="sng" strike="noStrike" kern="0" cap="none" spc="0" normalizeH="0" baseline="0" noProof="0" dirty="0" smtClean="0">
                <a:ln>
                  <a:noFill/>
                </a:ln>
                <a:solidFill>
                  <a:schemeClr val="tx2"/>
                </a:solidFill>
                <a:effectLst/>
                <a:uLnTx/>
                <a:uFillTx/>
                <a:latin typeface="+mj-lt"/>
                <a:ea typeface="+mj-ea"/>
                <a:cs typeface="+mj-cs"/>
              </a:rPr>
              <a:t>DIRECCIONAMIENTO ESTRATÉGICO</a:t>
            </a:r>
            <a:endParaRPr kumimoji="0" lang="es-ES" sz="3200" b="0" i="0" u="sng"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a:hlinkClick r:id="rId2" action="ppaction://hlinksldjump"/>
          </p:cNvPr>
          <p:cNvSpPr/>
          <p:nvPr/>
        </p:nvSpPr>
        <p:spPr>
          <a:xfrm>
            <a:off x="5724128" y="620688"/>
            <a:ext cx="3347864" cy="25202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200" dirty="0" smtClean="0"/>
              <a:t>CONCLUSIÓN:</a:t>
            </a:r>
          </a:p>
          <a:p>
            <a:pPr algn="just"/>
            <a:endParaRPr lang="es-EC" sz="1200" dirty="0" smtClean="0"/>
          </a:p>
          <a:p>
            <a:pPr algn="just"/>
            <a:r>
              <a:rPr lang="es-EC" sz="1400" dirty="0" smtClean="0"/>
              <a:t>Para </a:t>
            </a:r>
            <a:r>
              <a:rPr lang="es-EC" sz="1400" dirty="0"/>
              <a:t>realizar el proceso de adquisiciones de bienes y servicios para el personal no existe un manual escrito donde indiquen los requisitos en el caso de ingreso de nuevos proveedores por lo que existe una base muy extensa de los mismos y un gran porcentaje son personas naturales o empresas que no tienen trayectoria en el mercado.</a:t>
            </a:r>
            <a:endParaRPr lang="es-EC" sz="1400" dirty="0" smtClean="0"/>
          </a:p>
        </p:txBody>
      </p:sp>
      <p:sp>
        <p:nvSpPr>
          <p:cNvPr id="4" name="3 Rectángulo redondeado"/>
          <p:cNvSpPr/>
          <p:nvPr/>
        </p:nvSpPr>
        <p:spPr>
          <a:xfrm>
            <a:off x="5724128" y="3450332"/>
            <a:ext cx="3392735" cy="19228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RECOMENDACIÓN:</a:t>
            </a:r>
          </a:p>
          <a:p>
            <a:pPr algn="just"/>
            <a:endParaRPr lang="es-EC" sz="1400" dirty="0" smtClean="0"/>
          </a:p>
          <a:p>
            <a:pPr algn="just"/>
            <a:r>
              <a:rPr lang="es-EC" sz="1400" dirty="0"/>
              <a:t>A la gerencia: Realizar un manual de adquisiciones donde se establezcan los requisitos para el ingreso de nuevos proveedores en la empresa</a:t>
            </a:r>
            <a:endParaRPr lang="es-EC" sz="1400" dirty="0" smtClean="0"/>
          </a:p>
        </p:txBody>
      </p:sp>
      <p:graphicFrame>
        <p:nvGraphicFramePr>
          <p:cNvPr id="5" name="4 Tabla"/>
          <p:cNvGraphicFramePr>
            <a:graphicFrameLocks noGrp="1"/>
          </p:cNvGraphicFramePr>
          <p:nvPr>
            <p:extLst>
              <p:ext uri="{D42A27DB-BD31-4B8C-83A1-F6EECF244321}">
                <p14:modId xmlns:p14="http://schemas.microsoft.com/office/powerpoint/2010/main" val="1233762656"/>
              </p:ext>
            </p:extLst>
          </p:nvPr>
        </p:nvGraphicFramePr>
        <p:xfrm>
          <a:off x="251520" y="548680"/>
          <a:ext cx="5328592" cy="5518745"/>
        </p:xfrm>
        <a:graphic>
          <a:graphicData uri="http://schemas.openxmlformats.org/drawingml/2006/table">
            <a:tbl>
              <a:tblPr firstRow="1" firstCol="1" bandRow="1">
                <a:tableStyleId>{E8B1032C-EA38-4F05-BA0D-38AFFFC7BED3}</a:tableStyleId>
              </a:tblPr>
              <a:tblGrid>
                <a:gridCol w="1224136"/>
                <a:gridCol w="2880320"/>
                <a:gridCol w="1224136"/>
              </a:tblGrid>
              <a:tr h="1483257">
                <a:tc gridSpan="3">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BIENES Y SERVICIOS PARA EL PERSONAL</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30012" marR="30012" marT="0" marB="0" anchor="ctr"/>
                </a:tc>
                <a:tc hMerge="1">
                  <a:txBody>
                    <a:bodyPr/>
                    <a:lstStyle/>
                    <a:p>
                      <a:endParaRPr lang="es-EC"/>
                    </a:p>
                  </a:txBody>
                  <a:tcPr/>
                </a:tc>
                <a:tc hMerge="1">
                  <a:txBody>
                    <a:bodyPr/>
                    <a:lstStyle/>
                    <a:p>
                      <a:endParaRPr lang="es-EC"/>
                    </a:p>
                  </a:txBody>
                  <a:tcPr/>
                </a:tc>
              </a:tr>
              <a:tr h="538065">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30012" marR="30012" marT="0" marB="0" anchor="ctr"/>
                </a:tc>
                <a:tc>
                  <a:txBody>
                    <a:bodyPr/>
                    <a:lstStyle/>
                    <a:p>
                      <a:pPr algn="just">
                        <a:lnSpc>
                          <a:spcPct val="115000"/>
                        </a:lnSpc>
                        <a:spcAft>
                          <a:spcPts val="0"/>
                        </a:spcAft>
                      </a:pPr>
                      <a:r>
                        <a:rPr lang="es-EC" sz="1400">
                          <a:effectLst/>
                        </a:rPr>
                        <a:t>Adquisición de bienes y servicios para el personal</a:t>
                      </a:r>
                      <a:endParaRPr lang="es-EC" sz="1400">
                        <a:effectLst/>
                        <a:latin typeface="Times New Roman"/>
                        <a:ea typeface="Times New Roman"/>
                        <a:cs typeface="Times New Roman"/>
                      </a:endParaRPr>
                    </a:p>
                  </a:txBody>
                  <a:tcPr marL="30012" marR="30012"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30012" marR="30012" marT="0" marB="0" anchor="ctr"/>
                </a:tc>
              </a:tr>
              <a:tr h="538065">
                <a:tc>
                  <a:txBody>
                    <a:bodyPr/>
                    <a:lstStyle/>
                    <a:p>
                      <a:pPr>
                        <a:lnSpc>
                          <a:spcPct val="115000"/>
                        </a:lnSpc>
                        <a:spcAft>
                          <a:spcPts val="0"/>
                        </a:spcAft>
                      </a:pPr>
                      <a:r>
                        <a:rPr lang="es-EC" sz="1400">
                          <a:effectLst/>
                        </a:rPr>
                        <a:t>Procedimiento Nº 1</a:t>
                      </a:r>
                      <a:endParaRPr lang="es-EC" sz="1400">
                        <a:effectLst/>
                        <a:latin typeface="Times New Roman"/>
                        <a:ea typeface="Times New Roman"/>
                        <a:cs typeface="Times New Roman"/>
                      </a:endParaRPr>
                    </a:p>
                  </a:txBody>
                  <a:tcPr marL="30012" marR="30012" marT="0" marB="0" anchor="ctr"/>
                </a:tc>
                <a:tc>
                  <a:txBody>
                    <a:bodyPr/>
                    <a:lstStyle/>
                    <a:p>
                      <a:pPr algn="just">
                        <a:lnSpc>
                          <a:spcPct val="115000"/>
                        </a:lnSpc>
                        <a:spcAft>
                          <a:spcPts val="0"/>
                        </a:spcAft>
                      </a:pPr>
                      <a:r>
                        <a:rPr lang="es-EC" sz="1400">
                          <a:effectLst/>
                        </a:rPr>
                        <a:t>Verificar si se realiza selección de proveedores.</a:t>
                      </a:r>
                      <a:endParaRPr lang="es-EC" sz="1400">
                        <a:effectLst/>
                        <a:latin typeface="Times New Roman"/>
                        <a:ea typeface="Times New Roman"/>
                        <a:cs typeface="Times New Roman"/>
                      </a:endParaRPr>
                    </a:p>
                  </a:txBody>
                  <a:tcPr marL="30012" marR="30012"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30012" marR="30012" marT="0" marB="0" anchor="ctr"/>
                </a:tc>
              </a:tr>
              <a:tr h="2421293">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30012" marR="30012" marT="0" marB="0" anchor="ctr"/>
                </a:tc>
                <a:tc>
                  <a:txBody>
                    <a:bodyPr/>
                    <a:lstStyle/>
                    <a:p>
                      <a:pPr algn="just">
                        <a:lnSpc>
                          <a:spcPct val="115000"/>
                        </a:lnSpc>
                        <a:spcAft>
                          <a:spcPts val="0"/>
                        </a:spcAft>
                      </a:pPr>
                      <a:r>
                        <a:rPr lang="es-EC" sz="1400" dirty="0">
                          <a:effectLst/>
                        </a:rPr>
                        <a:t>Se acudió al departamento de servicios generales donde se constató que no existe un manual para la selección de proveedores por lo que el departamento no solicita ningún requisito a las personas naturales o jurídicas a excepción que se emitan las facturas, para constar en la base de datos de la empresa.</a:t>
                      </a:r>
                      <a:endParaRPr lang="es-EC" sz="1400" dirty="0">
                        <a:effectLst/>
                        <a:latin typeface="Times New Roman"/>
                        <a:ea typeface="Times New Roman"/>
                        <a:cs typeface="Times New Roman"/>
                      </a:endParaRPr>
                    </a:p>
                  </a:txBody>
                  <a:tcPr marL="30012" marR="30012" marT="0" marB="0" anchor="ctr"/>
                </a:tc>
                <a:tc>
                  <a:txBody>
                    <a:bodyPr/>
                    <a:lstStyle/>
                    <a:p>
                      <a:pPr algn="ctr">
                        <a:lnSpc>
                          <a:spcPct val="115000"/>
                        </a:lnSpc>
                        <a:spcAft>
                          <a:spcPts val="0"/>
                        </a:spcAft>
                      </a:pPr>
                      <a:r>
                        <a:rPr lang="es-EC" sz="1400" dirty="0" err="1" smtClean="0">
                          <a:effectLst/>
                          <a:hlinkClick r:id="rId3" action="ppaction://hlinksldjump"/>
                        </a:rPr>
                        <a:t>HHB</a:t>
                      </a:r>
                      <a:r>
                        <a:rPr lang="es-EC" sz="1400" dirty="0" smtClean="0">
                          <a:effectLst/>
                          <a:hlinkClick r:id="rId3" action="ppaction://hlinksldjump"/>
                        </a:rPr>
                        <a:t>. 1</a:t>
                      </a:r>
                      <a:endParaRPr lang="es-EC" sz="1400" dirty="0">
                        <a:effectLst/>
                        <a:latin typeface="Times New Roman"/>
                        <a:ea typeface="Times New Roman"/>
                        <a:cs typeface="Times New Roman"/>
                      </a:endParaRPr>
                    </a:p>
                  </a:txBody>
                  <a:tcPr marL="30012" marR="30012" marT="0" marB="0" anchor="ctr"/>
                </a:tc>
              </a:tr>
              <a:tr h="538065">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30012" marR="30012" marT="0" marB="0" anchor="ctr"/>
                </a:tc>
                <a:tc>
                  <a:txBody>
                    <a:bodyPr/>
                    <a:lstStyle/>
                    <a:p>
                      <a:pPr>
                        <a:lnSpc>
                          <a:spcPct val="115000"/>
                        </a:lnSpc>
                        <a:spcAft>
                          <a:spcPts val="0"/>
                        </a:spcAft>
                      </a:pPr>
                      <a:r>
                        <a:rPr lang="es-EC" sz="1400" dirty="0">
                          <a:effectLst/>
                        </a:rPr>
                        <a:t>Jéssica Eras</a:t>
                      </a:r>
                      <a:endParaRPr lang="es-EC" sz="1400" dirty="0">
                        <a:effectLst/>
                        <a:latin typeface="Times New Roman"/>
                        <a:ea typeface="Times New Roman"/>
                        <a:cs typeface="Times New Roman"/>
                      </a:endParaRPr>
                    </a:p>
                  </a:txBody>
                  <a:tcPr marL="30012" marR="30012" marT="0" marB="0" anchor="ctr"/>
                </a:tc>
                <a:tc>
                  <a:txBody>
                    <a:bodyPr/>
                    <a:lstStyle/>
                    <a:p>
                      <a:pPr>
                        <a:lnSpc>
                          <a:spcPct val="115000"/>
                        </a:lnSpc>
                        <a:spcAft>
                          <a:spcPts val="0"/>
                        </a:spcAft>
                      </a:pPr>
                      <a:r>
                        <a:rPr lang="es-EC" sz="1400" dirty="0">
                          <a:effectLst/>
                        </a:rPr>
                        <a:t>Fecha: 8 Febrero 2011</a:t>
                      </a:r>
                      <a:endParaRPr lang="es-EC" sz="1400" dirty="0">
                        <a:effectLst/>
                        <a:latin typeface="Times New Roman"/>
                        <a:ea typeface="Times New Roman"/>
                        <a:cs typeface="Times New Roman"/>
                      </a:endParaRPr>
                    </a:p>
                  </a:txBody>
                  <a:tcPr marL="30012" marR="30012" marT="0" marB="0" anchor="ctr"/>
                </a:tc>
              </a:tr>
            </a:tbl>
          </a:graphicData>
        </a:graphic>
      </p:graphicFrame>
      <p:sp>
        <p:nvSpPr>
          <p:cNvPr id="6" name="5 Rectángulo"/>
          <p:cNvSpPr>
            <a:spLocks/>
          </p:cNvSpPr>
          <p:nvPr/>
        </p:nvSpPr>
        <p:spPr>
          <a:xfrm>
            <a:off x="4788024" y="620688"/>
            <a:ext cx="722313" cy="5429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PTB. 7</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2038044513"/>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a:hlinkClick r:id="rId2" action="ppaction://hlinksldjump"/>
          </p:cNvPr>
          <p:cNvSpPr/>
          <p:nvPr/>
        </p:nvSpPr>
        <p:spPr>
          <a:xfrm>
            <a:off x="5796136" y="620688"/>
            <a:ext cx="3235300" cy="18722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endParaRPr lang="es-EC" sz="1400" dirty="0"/>
          </a:p>
          <a:p>
            <a:pPr algn="just"/>
            <a:r>
              <a:rPr lang="es-EC" sz="1400" dirty="0" smtClean="0"/>
              <a:t>En </a:t>
            </a:r>
            <a:r>
              <a:rPr lang="es-EC" sz="1400" dirty="0"/>
              <a:t>algunas ocasiones no se solicita cotizaciones a los proveedores por lo que no existen estos documentos de respaldo y la empresa no tiene la seguridad de que está comprando las mejores opciones.</a:t>
            </a:r>
            <a:endParaRPr lang="es-EC" sz="1400" dirty="0" smtClean="0"/>
          </a:p>
        </p:txBody>
      </p:sp>
      <p:sp>
        <p:nvSpPr>
          <p:cNvPr id="5" name="4 Rectángulo redondeado"/>
          <p:cNvSpPr/>
          <p:nvPr/>
        </p:nvSpPr>
        <p:spPr>
          <a:xfrm>
            <a:off x="5705669" y="2708920"/>
            <a:ext cx="3392735" cy="24989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RECOMENDACIÓN:</a:t>
            </a:r>
          </a:p>
          <a:p>
            <a:pPr algn="just"/>
            <a:endParaRPr lang="es-EC" sz="1400" dirty="0" smtClean="0"/>
          </a:p>
          <a:p>
            <a:pPr algn="just"/>
            <a:r>
              <a:rPr lang="es-EC" sz="1400" dirty="0"/>
              <a:t>A la Gerencia: Formar un comité de adquisiciones con empleados de varias áreas donde se decidan las diferentes compras para la </a:t>
            </a:r>
            <a:r>
              <a:rPr lang="es-EC" sz="1400" dirty="0" smtClean="0"/>
              <a:t>empresa.</a:t>
            </a:r>
          </a:p>
          <a:p>
            <a:pPr algn="just"/>
            <a:r>
              <a:rPr lang="es-EC" sz="1400" dirty="0"/>
              <a:t>A los jefes de cada departamento: Pedir siempre mínimo tres cotizaciones con un cuadro comparativo y presentarlo al comité de adquisiciones para tomar una decisión y autorizar las </a:t>
            </a:r>
            <a:r>
              <a:rPr lang="es-EC" sz="1400" dirty="0" smtClean="0"/>
              <a:t>compras.</a:t>
            </a:r>
          </a:p>
        </p:txBody>
      </p:sp>
      <p:graphicFrame>
        <p:nvGraphicFramePr>
          <p:cNvPr id="2" name="1 Tabla"/>
          <p:cNvGraphicFramePr>
            <a:graphicFrameLocks noGrp="1"/>
          </p:cNvGraphicFramePr>
          <p:nvPr>
            <p:extLst>
              <p:ext uri="{D42A27DB-BD31-4B8C-83A1-F6EECF244321}">
                <p14:modId xmlns:p14="http://schemas.microsoft.com/office/powerpoint/2010/main" val="1861261278"/>
              </p:ext>
            </p:extLst>
          </p:nvPr>
        </p:nvGraphicFramePr>
        <p:xfrm>
          <a:off x="323528" y="548680"/>
          <a:ext cx="5184576" cy="5585769"/>
        </p:xfrm>
        <a:graphic>
          <a:graphicData uri="http://schemas.openxmlformats.org/drawingml/2006/table">
            <a:tbl>
              <a:tblPr firstRow="1" firstCol="1" bandRow="1">
                <a:tableStyleId>{E8B1032C-EA38-4F05-BA0D-38AFFFC7BED3}</a:tableStyleId>
              </a:tblPr>
              <a:tblGrid>
                <a:gridCol w="1116938"/>
                <a:gridCol w="2794160"/>
                <a:gridCol w="1273478"/>
              </a:tblGrid>
              <a:tr h="1219566">
                <a:tc gridSpan="3">
                  <a:txBody>
                    <a:bodyPr/>
                    <a:lstStyle/>
                    <a:p>
                      <a:pPr algn="ctr">
                        <a:lnSpc>
                          <a:spcPct val="115000"/>
                        </a:lnSpc>
                      </a:pPr>
                      <a:r>
                        <a:rPr lang="es-EC" sz="1200" dirty="0" smtClean="0">
                          <a:effectLst/>
                        </a:rPr>
                        <a:t>FERRERO </a:t>
                      </a:r>
                      <a:r>
                        <a:rPr lang="es-EC" sz="1200" dirty="0">
                          <a:effectLst/>
                        </a:rPr>
                        <a:t>DEL ECUADOR S.A. </a:t>
                      </a:r>
                      <a:endParaRPr lang="es-EC" sz="12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BIENES Y SERVICIOS PARA EL PERSONAL</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25514" marR="25514" marT="0" marB="0" anchor="ctr"/>
                </a:tc>
                <a:tc hMerge="1">
                  <a:txBody>
                    <a:bodyPr/>
                    <a:lstStyle/>
                    <a:p>
                      <a:endParaRPr lang="es-EC"/>
                    </a:p>
                  </a:txBody>
                  <a:tcPr/>
                </a:tc>
                <a:tc hMerge="1">
                  <a:txBody>
                    <a:bodyPr/>
                    <a:lstStyle/>
                    <a:p>
                      <a:endParaRPr lang="es-EC"/>
                    </a:p>
                  </a:txBody>
                  <a:tcPr/>
                </a:tc>
              </a:tr>
              <a:tr h="490165">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25514" marR="25514" marT="0" marB="0" anchor="ctr"/>
                </a:tc>
                <a:tc>
                  <a:txBody>
                    <a:bodyPr/>
                    <a:lstStyle/>
                    <a:p>
                      <a:pPr algn="just">
                        <a:lnSpc>
                          <a:spcPct val="115000"/>
                        </a:lnSpc>
                        <a:spcAft>
                          <a:spcPts val="0"/>
                        </a:spcAft>
                      </a:pPr>
                      <a:r>
                        <a:rPr lang="es-EC" sz="1400">
                          <a:effectLst/>
                        </a:rPr>
                        <a:t>Adquisición de bienes y servicios para el personal</a:t>
                      </a:r>
                      <a:endParaRPr lang="es-EC" sz="1400">
                        <a:effectLst/>
                        <a:latin typeface="Times New Roman"/>
                        <a:ea typeface="Times New Roman"/>
                        <a:cs typeface="Times New Roman"/>
                      </a:endParaRPr>
                    </a:p>
                  </a:txBody>
                  <a:tcPr marL="25514" marR="25514"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25514" marR="25514" marT="0" marB="0" anchor="ctr"/>
                </a:tc>
              </a:tr>
              <a:tr h="617385">
                <a:tc>
                  <a:txBody>
                    <a:bodyPr/>
                    <a:lstStyle/>
                    <a:p>
                      <a:pPr>
                        <a:lnSpc>
                          <a:spcPct val="115000"/>
                        </a:lnSpc>
                        <a:spcAft>
                          <a:spcPts val="0"/>
                        </a:spcAft>
                      </a:pPr>
                      <a:r>
                        <a:rPr lang="es-EC" sz="1400">
                          <a:effectLst/>
                        </a:rPr>
                        <a:t>Procedimiento Nº 2</a:t>
                      </a:r>
                      <a:endParaRPr lang="es-EC" sz="1400">
                        <a:effectLst/>
                        <a:latin typeface="Times New Roman"/>
                        <a:ea typeface="Times New Roman"/>
                        <a:cs typeface="Times New Roman"/>
                      </a:endParaRPr>
                    </a:p>
                  </a:txBody>
                  <a:tcPr marL="25514" marR="25514" marT="0" marB="0" anchor="ctr"/>
                </a:tc>
                <a:tc>
                  <a:txBody>
                    <a:bodyPr/>
                    <a:lstStyle/>
                    <a:p>
                      <a:pPr algn="just">
                        <a:lnSpc>
                          <a:spcPct val="115000"/>
                        </a:lnSpc>
                        <a:spcAft>
                          <a:spcPts val="0"/>
                        </a:spcAft>
                      </a:pPr>
                      <a:r>
                        <a:rPr lang="es-EC" sz="1400">
                          <a:effectLst/>
                        </a:rPr>
                        <a:t>Analizar si se realiza cotizaciones para decidir el proveedor.</a:t>
                      </a:r>
                      <a:endParaRPr lang="es-EC" sz="1400">
                        <a:effectLst/>
                        <a:latin typeface="Times New Roman"/>
                        <a:ea typeface="Times New Roman"/>
                        <a:cs typeface="Times New Roman"/>
                      </a:endParaRPr>
                    </a:p>
                  </a:txBody>
                  <a:tcPr marL="25514" marR="25514"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25514" marR="25514" marT="0" marB="0" anchor="ctr"/>
                </a:tc>
              </a:tr>
              <a:tr h="2021906">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25514" marR="25514" marT="0" marB="0" anchor="ctr"/>
                </a:tc>
                <a:tc>
                  <a:txBody>
                    <a:bodyPr/>
                    <a:lstStyle/>
                    <a:p>
                      <a:pPr algn="just">
                        <a:lnSpc>
                          <a:spcPct val="115000"/>
                        </a:lnSpc>
                        <a:spcAft>
                          <a:spcPts val="0"/>
                        </a:spcAft>
                      </a:pPr>
                      <a:r>
                        <a:rPr lang="es-EC" sz="1400">
                          <a:effectLst/>
                        </a:rPr>
                        <a:t>Para realizar las órdenes de compra, se solicitan cotizaciones para comparar precios, características, marcas, series de los diferentes productos o servicios; se procedió a verificar las órdenes de compra para comprobar si constan con cotizaciones de respaldo. </a:t>
                      </a:r>
                      <a:endParaRPr lang="es-EC" sz="1400">
                        <a:effectLst/>
                        <a:latin typeface="Times New Roman"/>
                        <a:ea typeface="Times New Roman"/>
                        <a:cs typeface="Times New Roman"/>
                      </a:endParaRPr>
                    </a:p>
                  </a:txBody>
                  <a:tcPr marL="25514" marR="25514" marT="0" marB="0" anchor="ctr"/>
                </a:tc>
                <a:tc>
                  <a:txBody>
                    <a:bodyPr/>
                    <a:lstStyle/>
                    <a:p>
                      <a:pPr algn="ctr">
                        <a:lnSpc>
                          <a:spcPct val="115000"/>
                        </a:lnSpc>
                        <a:spcAft>
                          <a:spcPts val="0"/>
                        </a:spcAft>
                      </a:pPr>
                      <a:r>
                        <a:rPr lang="es-EC" sz="1400" dirty="0" err="1">
                          <a:effectLst/>
                          <a:hlinkClick r:id="rId3" action="ppaction://hlinksldjump"/>
                        </a:rPr>
                        <a:t>HHB</a:t>
                      </a:r>
                      <a:r>
                        <a:rPr lang="es-EC" sz="1400" dirty="0">
                          <a:effectLst/>
                          <a:hlinkClick r:id="rId3" action="ppaction://hlinksldjump"/>
                        </a:rPr>
                        <a:t>. 2</a:t>
                      </a:r>
                      <a:endParaRPr lang="es-EC" sz="1400" dirty="0">
                        <a:effectLst/>
                        <a:latin typeface="Times New Roman"/>
                        <a:ea typeface="Times New Roman"/>
                        <a:cs typeface="Times New Roman"/>
                      </a:endParaRPr>
                    </a:p>
                  </a:txBody>
                  <a:tcPr marL="25514" marR="25514" marT="0" marB="0" anchor="ctr"/>
                </a:tc>
              </a:tr>
              <a:tr h="745456">
                <a:tc>
                  <a:txBody>
                    <a:bodyPr/>
                    <a:lstStyle/>
                    <a:p>
                      <a:pPr>
                        <a:lnSpc>
                          <a:spcPct val="115000"/>
                        </a:lnSpc>
                        <a:spcAft>
                          <a:spcPts val="0"/>
                        </a:spcAft>
                      </a:pPr>
                      <a:r>
                        <a:rPr lang="es-EC" sz="1400">
                          <a:effectLst/>
                        </a:rPr>
                        <a:t>Calculo de indicador de gestión:</a:t>
                      </a:r>
                      <a:endParaRPr lang="es-EC" sz="1400">
                        <a:effectLst/>
                        <a:latin typeface="Times New Roman"/>
                        <a:ea typeface="Times New Roman"/>
                        <a:cs typeface="Times New Roman"/>
                      </a:endParaRPr>
                    </a:p>
                  </a:txBody>
                  <a:tcPr marL="25514" marR="25514" marT="0" marB="0" anchor="ctr"/>
                </a:tc>
                <a:tc gridSpan="2">
                  <a:txBody>
                    <a:bodyPr/>
                    <a:lstStyle/>
                    <a:p>
                      <a:pPr>
                        <a:lnSpc>
                          <a:spcPct val="115000"/>
                        </a:lnSpc>
                        <a:spcAft>
                          <a:spcPts val="0"/>
                        </a:spcAft>
                      </a:pPr>
                      <a:endParaRPr lang="es-EC" sz="1200">
                        <a:solidFill>
                          <a:srgbClr val="000000"/>
                        </a:solidFill>
                        <a:effectLst/>
                        <a:latin typeface="Calibri"/>
                        <a:ea typeface="Times New Roman"/>
                        <a:cs typeface="Times New Roman"/>
                      </a:endParaRPr>
                    </a:p>
                  </a:txBody>
                  <a:tcPr marL="25514" marR="25514" marT="0" marB="0" anchor="b"/>
                </a:tc>
                <a:tc hMerge="1">
                  <a:txBody>
                    <a:bodyPr/>
                    <a:lstStyle/>
                    <a:p>
                      <a:endParaRPr lang="es-EC"/>
                    </a:p>
                  </a:txBody>
                  <a:tcPr/>
                </a:tc>
              </a:tr>
              <a:tr h="490165">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25514" marR="25514" marT="0" marB="0" anchor="ctr"/>
                </a:tc>
                <a:tc>
                  <a:txBody>
                    <a:bodyPr/>
                    <a:lstStyle/>
                    <a:p>
                      <a:pPr>
                        <a:lnSpc>
                          <a:spcPct val="115000"/>
                        </a:lnSpc>
                        <a:spcAft>
                          <a:spcPts val="0"/>
                        </a:spcAft>
                      </a:pPr>
                      <a:r>
                        <a:rPr lang="es-EC" sz="1400">
                          <a:effectLst/>
                        </a:rPr>
                        <a:t>Jéssica Eras</a:t>
                      </a:r>
                      <a:endParaRPr lang="es-EC" sz="1400">
                        <a:effectLst/>
                        <a:latin typeface="Times New Roman"/>
                        <a:ea typeface="Times New Roman"/>
                        <a:cs typeface="Times New Roman"/>
                      </a:endParaRPr>
                    </a:p>
                  </a:txBody>
                  <a:tcPr marL="25514" marR="25514" marT="0" marB="0" anchor="ctr"/>
                </a:tc>
                <a:tc>
                  <a:txBody>
                    <a:bodyPr/>
                    <a:lstStyle/>
                    <a:p>
                      <a:pPr>
                        <a:lnSpc>
                          <a:spcPct val="115000"/>
                        </a:lnSpc>
                        <a:spcAft>
                          <a:spcPts val="0"/>
                        </a:spcAft>
                      </a:pPr>
                      <a:r>
                        <a:rPr lang="es-EC" sz="1400" dirty="0">
                          <a:effectLst/>
                        </a:rPr>
                        <a:t>Fecha: 9 Febrero 2011</a:t>
                      </a:r>
                      <a:endParaRPr lang="es-EC" sz="1400" dirty="0">
                        <a:effectLst/>
                        <a:latin typeface="Times New Roman"/>
                        <a:ea typeface="Times New Roman"/>
                        <a:cs typeface="Times New Roman"/>
                      </a:endParaRPr>
                    </a:p>
                  </a:txBody>
                  <a:tcPr marL="25514" marR="25514" marT="0" marB="0" anchor="ctr"/>
                </a:tc>
              </a:tr>
            </a:tbl>
          </a:graphicData>
        </a:graphic>
      </p:graphicFrame>
      <p:pic>
        <p:nvPicPr>
          <p:cNvPr id="2049" name="Imagen 42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1680" y="5207868"/>
            <a:ext cx="3238500" cy="371475"/>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a:hlinkClick r:id="rId5" action="ppaction://hlinksldjump"/>
          </p:cNvPr>
          <p:cNvSpPr>
            <a:spLocks/>
          </p:cNvSpPr>
          <p:nvPr/>
        </p:nvSpPr>
        <p:spPr>
          <a:xfrm>
            <a:off x="4788024" y="548680"/>
            <a:ext cx="722312"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PTB</a:t>
            </a:r>
            <a:r>
              <a:rPr lang="es-ES" sz="1200" b="1" dirty="0">
                <a:solidFill>
                  <a:srgbClr val="FF0000"/>
                </a:solidFill>
                <a:effectLst/>
                <a:latin typeface="Times New Roman"/>
                <a:ea typeface="Times New Roman"/>
              </a:rPr>
              <a:t>. 8</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1/2</a:t>
            </a:r>
            <a:endParaRPr lang="es-EC" sz="1200" dirty="0">
              <a:effectLst/>
              <a:latin typeface="Times New Roman"/>
              <a:ea typeface="Times New Roman"/>
            </a:endParaRPr>
          </a:p>
        </p:txBody>
      </p:sp>
    </p:spTree>
    <p:extLst>
      <p:ext uri="{BB962C8B-B14F-4D97-AF65-F5344CB8AC3E}">
        <p14:creationId xmlns:p14="http://schemas.microsoft.com/office/powerpoint/2010/main" val="4188381876"/>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a:hlinkClick r:id="rId2" action="ppaction://hlinksldjump"/>
          </p:cNvPr>
          <p:cNvSpPr/>
          <p:nvPr/>
        </p:nvSpPr>
        <p:spPr>
          <a:xfrm>
            <a:off x="5652120" y="692696"/>
            <a:ext cx="3424932" cy="22322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CONCLUSIÓN:</a:t>
            </a:r>
          </a:p>
          <a:p>
            <a:pPr algn="just"/>
            <a:endParaRPr lang="es-EC" sz="1400" dirty="0" smtClean="0"/>
          </a:p>
          <a:p>
            <a:pPr algn="just"/>
            <a:r>
              <a:rPr lang="es-EC" sz="1400" dirty="0"/>
              <a:t>No existen previamente determinados los estándares de controles y registros sobre los cuales se analiza el material comprado, esta actividad se la realiza basada en la experiencia adquirida a través del tiempo y las características solicitadas, provocando que se den rechazo en algunos productos recibidos. </a:t>
            </a:r>
          </a:p>
        </p:txBody>
      </p:sp>
      <p:sp>
        <p:nvSpPr>
          <p:cNvPr id="4" name="3 Rectángulo redondeado"/>
          <p:cNvSpPr/>
          <p:nvPr/>
        </p:nvSpPr>
        <p:spPr>
          <a:xfrm>
            <a:off x="5652120" y="3356992"/>
            <a:ext cx="3392735" cy="2066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400" dirty="0" smtClean="0"/>
              <a:t>RECOMENDACIÓN:</a:t>
            </a:r>
          </a:p>
          <a:p>
            <a:pPr algn="just"/>
            <a:endParaRPr lang="es-EC" sz="1400" dirty="0" smtClean="0"/>
          </a:p>
          <a:p>
            <a:pPr algn="just"/>
            <a:r>
              <a:rPr lang="es-EC" sz="1400" dirty="0"/>
              <a:t>Al Gerente General y Jefe del departamento: Disponer la realización de un manual en el que se señale los parámetros de aceptación y de rechazo de los productos.</a:t>
            </a:r>
            <a:endParaRPr lang="es-EC" sz="1400" dirty="0" smtClean="0"/>
          </a:p>
        </p:txBody>
      </p:sp>
      <p:graphicFrame>
        <p:nvGraphicFramePr>
          <p:cNvPr id="5" name="4 Tabla"/>
          <p:cNvGraphicFramePr>
            <a:graphicFrameLocks noGrp="1"/>
          </p:cNvGraphicFramePr>
          <p:nvPr>
            <p:extLst>
              <p:ext uri="{D42A27DB-BD31-4B8C-83A1-F6EECF244321}">
                <p14:modId xmlns:p14="http://schemas.microsoft.com/office/powerpoint/2010/main" val="2915627351"/>
              </p:ext>
            </p:extLst>
          </p:nvPr>
        </p:nvGraphicFramePr>
        <p:xfrm>
          <a:off x="179512" y="476672"/>
          <a:ext cx="5328592" cy="6145113"/>
        </p:xfrm>
        <a:graphic>
          <a:graphicData uri="http://schemas.openxmlformats.org/drawingml/2006/table">
            <a:tbl>
              <a:tblPr firstRow="1" firstCol="1" bandRow="1">
                <a:tableStyleId>{E8B1032C-EA38-4F05-BA0D-38AFFFC7BED3}</a:tableStyleId>
              </a:tblPr>
              <a:tblGrid>
                <a:gridCol w="1110510"/>
                <a:gridCol w="2855241"/>
                <a:gridCol w="1362841"/>
              </a:tblGrid>
              <a:tr h="1237833">
                <a:tc gridSpan="3">
                  <a:txBody>
                    <a:bodyPr/>
                    <a:lstStyle/>
                    <a:p>
                      <a:pPr algn="ctr">
                        <a:lnSpc>
                          <a:spcPct val="115000"/>
                        </a:lnSpc>
                      </a:pPr>
                      <a:r>
                        <a:rPr lang="es-EC" sz="1100" dirty="0" smtClean="0">
                          <a:effectLst/>
                        </a:rPr>
                        <a:t>FERRERO </a:t>
                      </a:r>
                      <a:r>
                        <a:rPr lang="es-EC" sz="1100" dirty="0">
                          <a:effectLst/>
                        </a:rPr>
                        <a:t>DEL ECUADOR S.A. </a:t>
                      </a:r>
                      <a:endParaRPr lang="es-EC" sz="1100" dirty="0">
                        <a:effectLst/>
                        <a:latin typeface="Calibri"/>
                        <a:cs typeface="Times New Roman"/>
                      </a:endParaRPr>
                    </a:p>
                    <a:p>
                      <a:pPr algn="ctr">
                        <a:lnSpc>
                          <a:spcPct val="115000"/>
                        </a:lnSpc>
                        <a:spcAft>
                          <a:spcPts val="0"/>
                        </a:spcAft>
                      </a:pPr>
                      <a:r>
                        <a:rPr lang="es-EC" sz="1100" dirty="0">
                          <a:effectLst/>
                        </a:rPr>
                        <a:t>PAPELES DE TRABAJO</a:t>
                      </a:r>
                      <a:endParaRPr lang="es-EC" sz="1100" dirty="0">
                        <a:effectLst/>
                        <a:latin typeface="Times New Roman"/>
                        <a:ea typeface="Times New Roman"/>
                        <a:cs typeface="Times New Roman"/>
                      </a:endParaRPr>
                    </a:p>
                    <a:p>
                      <a:pPr algn="ctr">
                        <a:lnSpc>
                          <a:spcPct val="115000"/>
                        </a:lnSpc>
                        <a:spcAft>
                          <a:spcPts val="0"/>
                        </a:spcAft>
                      </a:pPr>
                      <a:r>
                        <a:rPr lang="es-EC" sz="1100" dirty="0">
                          <a:effectLst/>
                        </a:rPr>
                        <a:t>PROCESO DE ADQUISICIÓN DE BIENES Y SERVICIOS PARA EL PERSONAL</a:t>
                      </a:r>
                      <a:endParaRPr lang="es-EC" sz="1100" dirty="0">
                        <a:effectLst/>
                        <a:latin typeface="Times New Roman"/>
                        <a:ea typeface="Times New Roman"/>
                        <a:cs typeface="Times New Roman"/>
                      </a:endParaRPr>
                    </a:p>
                    <a:p>
                      <a:pPr algn="ctr">
                        <a:lnSpc>
                          <a:spcPct val="115000"/>
                        </a:lnSpc>
                        <a:spcAft>
                          <a:spcPts val="0"/>
                        </a:spcAft>
                      </a:pPr>
                      <a:r>
                        <a:rPr lang="es-EC" sz="1100" dirty="0">
                          <a:effectLst/>
                        </a:rPr>
                        <a:t>PERIODO SEPTIEMBRE 2009 - AGOSTO 2010</a:t>
                      </a:r>
                      <a:endParaRPr lang="es-EC" sz="1100" dirty="0">
                        <a:effectLst/>
                        <a:latin typeface="Times New Roman"/>
                        <a:ea typeface="Times New Roman"/>
                        <a:cs typeface="Times New Roman"/>
                      </a:endParaRPr>
                    </a:p>
                  </a:txBody>
                  <a:tcPr marL="26303" marR="26303" marT="0" marB="0" anchor="ctr"/>
                </a:tc>
                <a:tc hMerge="1">
                  <a:txBody>
                    <a:bodyPr/>
                    <a:lstStyle/>
                    <a:p>
                      <a:endParaRPr lang="es-EC"/>
                    </a:p>
                  </a:txBody>
                  <a:tcPr/>
                </a:tc>
                <a:tc hMerge="1">
                  <a:txBody>
                    <a:bodyPr/>
                    <a:lstStyle/>
                    <a:p>
                      <a:endParaRPr lang="es-EC"/>
                    </a:p>
                  </a:txBody>
                  <a:tcPr/>
                </a:tc>
              </a:tr>
              <a:tr h="344949">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26303" marR="26303" marT="0" marB="0" anchor="ctr"/>
                </a:tc>
                <a:tc>
                  <a:txBody>
                    <a:bodyPr/>
                    <a:lstStyle/>
                    <a:p>
                      <a:pPr algn="just">
                        <a:lnSpc>
                          <a:spcPct val="115000"/>
                        </a:lnSpc>
                        <a:spcAft>
                          <a:spcPts val="0"/>
                        </a:spcAft>
                      </a:pPr>
                      <a:r>
                        <a:rPr lang="es-EC" sz="1400">
                          <a:effectLst/>
                        </a:rPr>
                        <a:t>Adquisición de bienes y servicios para el personal</a:t>
                      </a:r>
                      <a:endParaRPr lang="es-EC" sz="1400">
                        <a:effectLst/>
                        <a:latin typeface="Times New Roman"/>
                        <a:ea typeface="Times New Roman"/>
                        <a:cs typeface="Times New Roman"/>
                      </a:endParaRPr>
                    </a:p>
                  </a:txBody>
                  <a:tcPr marL="26303" marR="26303" marT="0" marB="0" anchor="ctr"/>
                </a:tc>
                <a:tc>
                  <a:txBody>
                    <a:bodyPr/>
                    <a:lstStyle/>
                    <a:p>
                      <a:pPr algn="ctr">
                        <a:lnSpc>
                          <a:spcPct val="115000"/>
                        </a:lnSpc>
                        <a:spcAft>
                          <a:spcPts val="0"/>
                        </a:spcAft>
                      </a:pPr>
                      <a:r>
                        <a:rPr lang="es-EC" sz="1400">
                          <a:effectLst/>
                        </a:rPr>
                        <a:t>Hallazgos</a:t>
                      </a:r>
                      <a:endParaRPr lang="es-EC" sz="1400">
                        <a:effectLst/>
                        <a:latin typeface="Times New Roman"/>
                        <a:ea typeface="Times New Roman"/>
                        <a:cs typeface="Times New Roman"/>
                      </a:endParaRPr>
                    </a:p>
                  </a:txBody>
                  <a:tcPr marL="26303" marR="26303" marT="0" marB="0" anchor="ctr"/>
                </a:tc>
              </a:tr>
              <a:tr h="550490">
                <a:tc>
                  <a:txBody>
                    <a:bodyPr/>
                    <a:lstStyle/>
                    <a:p>
                      <a:pPr>
                        <a:lnSpc>
                          <a:spcPct val="115000"/>
                        </a:lnSpc>
                        <a:spcAft>
                          <a:spcPts val="0"/>
                        </a:spcAft>
                      </a:pPr>
                      <a:r>
                        <a:rPr lang="es-EC" sz="1400">
                          <a:effectLst/>
                        </a:rPr>
                        <a:t>Procedimiento Nº 4</a:t>
                      </a:r>
                      <a:endParaRPr lang="es-EC" sz="1400">
                        <a:effectLst/>
                        <a:latin typeface="Times New Roman"/>
                        <a:ea typeface="Times New Roman"/>
                        <a:cs typeface="Times New Roman"/>
                      </a:endParaRPr>
                    </a:p>
                  </a:txBody>
                  <a:tcPr marL="26303" marR="26303" marT="0" marB="0" anchor="ctr"/>
                </a:tc>
                <a:tc>
                  <a:txBody>
                    <a:bodyPr/>
                    <a:lstStyle/>
                    <a:p>
                      <a:pPr algn="just">
                        <a:lnSpc>
                          <a:spcPct val="115000"/>
                        </a:lnSpc>
                        <a:spcAft>
                          <a:spcPts val="0"/>
                        </a:spcAft>
                      </a:pPr>
                      <a:r>
                        <a:rPr lang="es-EC" sz="1400">
                          <a:effectLst/>
                        </a:rPr>
                        <a:t>Comprobar que una vez que llegan los pedidos se revisa que cumpla con los estándares de aceptación de la empresa.</a:t>
                      </a:r>
                      <a:endParaRPr lang="es-EC" sz="1400">
                        <a:effectLst/>
                        <a:latin typeface="Times New Roman"/>
                        <a:ea typeface="Times New Roman"/>
                        <a:cs typeface="Times New Roman"/>
                      </a:endParaRPr>
                    </a:p>
                  </a:txBody>
                  <a:tcPr marL="26303" marR="26303"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26303" marR="26303" marT="0" marB="0" anchor="ctr"/>
                </a:tc>
              </a:tr>
              <a:tr h="1371153">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26303" marR="26303" marT="0" marB="0" anchor="ctr"/>
                </a:tc>
                <a:tc>
                  <a:txBody>
                    <a:bodyPr/>
                    <a:lstStyle/>
                    <a:p>
                      <a:pPr algn="just">
                        <a:lnSpc>
                          <a:spcPct val="115000"/>
                        </a:lnSpc>
                        <a:spcAft>
                          <a:spcPts val="0"/>
                        </a:spcAft>
                      </a:pPr>
                      <a:r>
                        <a:rPr lang="es-EC" sz="1400">
                          <a:effectLst/>
                        </a:rPr>
                        <a:t>No se encuentran por escrito los estándares de aceptación de un producto, en el que se detalle las características que debe cumplir para ser aceptado. La empresa realiza una revisión del material que recibe, verificando que este se encuentre en buen estado para ser entregado a cada departamento basándose en la experiencia adquirida a través del tiempo y en las características solicitadas.</a:t>
                      </a:r>
                      <a:endParaRPr lang="es-EC" sz="1400">
                        <a:effectLst/>
                        <a:latin typeface="Times New Roman"/>
                        <a:ea typeface="Times New Roman"/>
                        <a:cs typeface="Times New Roman"/>
                      </a:endParaRPr>
                    </a:p>
                  </a:txBody>
                  <a:tcPr marL="26303" marR="26303" marT="0" marB="0" anchor="ctr"/>
                </a:tc>
                <a:tc>
                  <a:txBody>
                    <a:bodyPr/>
                    <a:lstStyle/>
                    <a:p>
                      <a:pPr algn="ctr">
                        <a:lnSpc>
                          <a:spcPct val="115000"/>
                        </a:lnSpc>
                        <a:spcAft>
                          <a:spcPts val="0"/>
                        </a:spcAft>
                      </a:pPr>
                      <a:r>
                        <a:rPr lang="es-EC" sz="1400" dirty="0" err="1">
                          <a:effectLst/>
                          <a:hlinkClick r:id="rId3" action="ppaction://hlinksldjump"/>
                        </a:rPr>
                        <a:t>HHB</a:t>
                      </a:r>
                      <a:r>
                        <a:rPr lang="es-EC" sz="1400" dirty="0">
                          <a:effectLst/>
                          <a:hlinkClick r:id="rId3" action="ppaction://hlinksldjump"/>
                        </a:rPr>
                        <a:t>. 3</a:t>
                      </a:r>
                      <a:endParaRPr lang="es-EC" sz="1400" dirty="0">
                        <a:effectLst/>
                        <a:latin typeface="Times New Roman"/>
                        <a:ea typeface="Times New Roman"/>
                        <a:cs typeface="Times New Roman"/>
                      </a:endParaRPr>
                    </a:p>
                  </a:txBody>
                  <a:tcPr marL="26303" marR="26303" marT="0" marB="0" anchor="ctr"/>
                </a:tc>
              </a:tr>
              <a:tr h="381774">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26303" marR="26303" marT="0" marB="0" anchor="ctr"/>
                </a:tc>
                <a:tc>
                  <a:txBody>
                    <a:bodyPr/>
                    <a:lstStyle/>
                    <a:p>
                      <a:pPr>
                        <a:lnSpc>
                          <a:spcPct val="115000"/>
                        </a:lnSpc>
                        <a:spcAft>
                          <a:spcPts val="0"/>
                        </a:spcAft>
                      </a:pPr>
                      <a:r>
                        <a:rPr lang="es-EC" sz="1400">
                          <a:effectLst/>
                        </a:rPr>
                        <a:t>Jéssica Eras</a:t>
                      </a:r>
                      <a:endParaRPr lang="es-EC" sz="1400">
                        <a:effectLst/>
                        <a:latin typeface="Times New Roman"/>
                        <a:ea typeface="Times New Roman"/>
                        <a:cs typeface="Times New Roman"/>
                      </a:endParaRPr>
                    </a:p>
                  </a:txBody>
                  <a:tcPr marL="26303" marR="26303" marT="0" marB="0" anchor="ctr"/>
                </a:tc>
                <a:tc>
                  <a:txBody>
                    <a:bodyPr/>
                    <a:lstStyle/>
                    <a:p>
                      <a:pPr>
                        <a:lnSpc>
                          <a:spcPct val="115000"/>
                        </a:lnSpc>
                        <a:spcAft>
                          <a:spcPts val="0"/>
                        </a:spcAft>
                      </a:pPr>
                      <a:r>
                        <a:rPr lang="es-EC" sz="1400" dirty="0">
                          <a:effectLst/>
                        </a:rPr>
                        <a:t>Fecha: 10 Febrero 2011</a:t>
                      </a:r>
                      <a:endParaRPr lang="es-EC" sz="1400" dirty="0">
                        <a:effectLst/>
                        <a:latin typeface="Times New Roman"/>
                        <a:ea typeface="Times New Roman"/>
                        <a:cs typeface="Times New Roman"/>
                      </a:endParaRPr>
                    </a:p>
                  </a:txBody>
                  <a:tcPr marL="26303" marR="26303" marT="0" marB="0" anchor="ctr"/>
                </a:tc>
              </a:tr>
            </a:tbl>
          </a:graphicData>
        </a:graphic>
      </p:graphicFrame>
      <p:sp>
        <p:nvSpPr>
          <p:cNvPr id="6" name="5 Rectángulo"/>
          <p:cNvSpPr>
            <a:spLocks/>
          </p:cNvSpPr>
          <p:nvPr/>
        </p:nvSpPr>
        <p:spPr>
          <a:xfrm>
            <a:off x="4644008" y="509811"/>
            <a:ext cx="776287" cy="5429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PTB</a:t>
            </a:r>
            <a:r>
              <a:rPr lang="es-ES" sz="1200" b="1" dirty="0">
                <a:solidFill>
                  <a:srgbClr val="FF0000"/>
                </a:solidFill>
                <a:effectLst/>
                <a:latin typeface="Times New Roman"/>
                <a:ea typeface="Times New Roman"/>
              </a:rPr>
              <a:t>. 10</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1/1</a:t>
            </a:r>
            <a:endParaRPr lang="es-EC" sz="1200" dirty="0">
              <a:effectLst/>
              <a:latin typeface="Times New Roman"/>
              <a:ea typeface="Times New Roman"/>
            </a:endParaRPr>
          </a:p>
        </p:txBody>
      </p:sp>
    </p:spTree>
    <p:extLst>
      <p:ext uri="{BB962C8B-B14F-4D97-AF65-F5344CB8AC3E}">
        <p14:creationId xmlns:p14="http://schemas.microsoft.com/office/powerpoint/2010/main" val="1820519262"/>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979712" y="2398827"/>
            <a:ext cx="6696744" cy="725470"/>
          </a:xfrm>
          <a:prstGeom prst="rect">
            <a:avLst/>
          </a:prstGeom>
        </p:spPr>
        <p:txBody>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t>COMUNICACIÓN DE RESULTADOS</a:t>
            </a:r>
            <a:endParaRPr lang="es-EC" sz="3200" dirty="0"/>
          </a:p>
        </p:txBody>
      </p:sp>
    </p:spTree>
    <p:extLst>
      <p:ext uri="{BB962C8B-B14F-4D97-AF65-F5344CB8AC3E}">
        <p14:creationId xmlns:p14="http://schemas.microsoft.com/office/powerpoint/2010/main" val="2102435219"/>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914634216"/>
              </p:ext>
            </p:extLst>
          </p:nvPr>
        </p:nvGraphicFramePr>
        <p:xfrm>
          <a:off x="107504" y="1700808"/>
          <a:ext cx="8892480" cy="3083560"/>
        </p:xfrm>
        <a:graphic>
          <a:graphicData uri="http://schemas.openxmlformats.org/drawingml/2006/table">
            <a:tbl>
              <a:tblPr firstRow="1" bandRow="1">
                <a:tableStyleId>{E8B1032C-EA38-4F05-BA0D-38AFFFC7BED3}</a:tableStyleId>
              </a:tblPr>
              <a:tblGrid>
                <a:gridCol w="2448272"/>
                <a:gridCol w="6444208"/>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mn-ea"/>
                          <a:cs typeface="+mn-cs"/>
                        </a:rPr>
                        <a:t>CONCLUSIONES</a:t>
                      </a:r>
                      <a:r>
                        <a:rPr lang="es-ES" sz="1400" b="1" kern="1200" baseline="0" dirty="0" smtClean="0">
                          <a:solidFill>
                            <a:schemeClr val="tx1"/>
                          </a:solidFill>
                          <a:latin typeface="+mn-lt"/>
                          <a:ea typeface="+mn-ea"/>
                          <a:cs typeface="+mn-cs"/>
                        </a:rPr>
                        <a:t> GENERALES</a:t>
                      </a:r>
                      <a:endParaRPr lang="es-EC" sz="1400" b="1" kern="1200" dirty="0" smtClean="0">
                        <a:solidFill>
                          <a:schemeClr val="tx1"/>
                        </a:solidFill>
                        <a:latin typeface="+mn-lt"/>
                        <a:ea typeface="+mn-ea"/>
                        <a:cs typeface="+mn-cs"/>
                      </a:endParaRPr>
                    </a:p>
                  </a:txBody>
                  <a:tcPr/>
                </a:tc>
                <a:tc hMerge="1">
                  <a:txBody>
                    <a:bodyPr/>
                    <a:lstStyle/>
                    <a:p>
                      <a:pPr algn="just"/>
                      <a:endParaRPr lang="es-EC" sz="1400" kern="1200" dirty="0" smtClean="0">
                        <a:solidFill>
                          <a:schemeClr val="tx1"/>
                        </a:solidFill>
                        <a:effectLst/>
                        <a:latin typeface="+mn-lt"/>
                        <a:ea typeface="+mn-ea"/>
                        <a:cs typeface="+mn-cs"/>
                      </a:endParaRPr>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400" kern="1200" dirty="0" smtClean="0">
                          <a:solidFill>
                            <a:schemeClr val="tx1"/>
                          </a:solidFill>
                          <a:latin typeface="+mn-lt"/>
                          <a:ea typeface="+mn-ea"/>
                          <a:cs typeface="+mn-cs"/>
                        </a:rPr>
                        <a:t>En la empresa no existe un departamento de auditoría interna.</a:t>
                      </a:r>
                    </a:p>
                  </a:txBody>
                  <a:tcPr/>
                </a:tc>
                <a:tc>
                  <a:txBody>
                    <a:bodyPr/>
                    <a:lstStyle/>
                    <a:p>
                      <a:pPr algn="just"/>
                      <a:r>
                        <a:rPr lang="es-EC" sz="1400" kern="1200" dirty="0" smtClean="0">
                          <a:solidFill>
                            <a:schemeClr val="tx1"/>
                          </a:solidFill>
                          <a:effectLst/>
                          <a:latin typeface="+mn-lt"/>
                          <a:ea typeface="+mn-ea"/>
                          <a:cs typeface="+mn-cs"/>
                        </a:rPr>
                        <a:t>Al gerente general: Disponer y analizar la creación de un departamento de auditoría interna, mismo que se encargue de verificar, revisar y controlar todas las transacciones de los diferentes departamentos al interior de la empresa.</a:t>
                      </a:r>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400" kern="1200" dirty="0" smtClean="0">
                          <a:solidFill>
                            <a:schemeClr val="tx1"/>
                          </a:solidFill>
                          <a:latin typeface="+mn-lt"/>
                          <a:ea typeface="+mn-ea"/>
                          <a:cs typeface="+mn-cs"/>
                        </a:rPr>
                        <a:t>La empresa no tiene certificación de normas ISO 9001-2000.</a:t>
                      </a:r>
                    </a:p>
                  </a:txBody>
                  <a:tcPr/>
                </a:tc>
                <a:tc>
                  <a:txBody>
                    <a:bodyPr/>
                    <a:lstStyle/>
                    <a:p>
                      <a:pPr algn="just"/>
                      <a:r>
                        <a:rPr lang="es-EC" sz="1400" kern="1200" dirty="0" smtClean="0">
                          <a:solidFill>
                            <a:schemeClr val="tx1"/>
                          </a:solidFill>
                          <a:effectLst/>
                          <a:latin typeface="+mn-lt"/>
                          <a:ea typeface="+mn-ea"/>
                          <a:cs typeface="+mn-cs"/>
                        </a:rPr>
                        <a:t>Al gerente general: Analizar y disponer la certificación de todos los procesos de la empresa, para de esta manera manejar criterios, manuales, procedimientos políticas y estrategias unificadas.</a:t>
                      </a:r>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400" kern="1200" dirty="0" smtClean="0">
                          <a:solidFill>
                            <a:schemeClr val="tx1"/>
                          </a:solidFill>
                          <a:latin typeface="+mn-lt"/>
                          <a:ea typeface="+mn-ea"/>
                          <a:cs typeface="+mn-cs"/>
                        </a:rPr>
                        <a:t>La empresa no tiene un plan de capacitación</a:t>
                      </a:r>
                    </a:p>
                  </a:txBody>
                  <a:tcPr/>
                </a:tc>
                <a:tc>
                  <a:txBody>
                    <a:bodyPr/>
                    <a:lstStyle/>
                    <a:p>
                      <a:pPr algn="just"/>
                      <a:r>
                        <a:rPr lang="es-EC" sz="1400" kern="1200" dirty="0" smtClean="0">
                          <a:solidFill>
                            <a:schemeClr val="tx1"/>
                          </a:solidFill>
                          <a:effectLst/>
                          <a:latin typeface="+mn-lt"/>
                          <a:ea typeface="+mn-ea"/>
                          <a:cs typeface="+mn-cs"/>
                        </a:rPr>
                        <a:t>Al gerente de recursos humanos: Realizar un plan anual de capacitación que incluya a todos los departamentos y al personal que labora al interior de cada uno de estos.</a:t>
                      </a:r>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400" kern="1200" dirty="0" smtClean="0">
                          <a:solidFill>
                            <a:schemeClr val="tx1"/>
                          </a:solidFill>
                          <a:latin typeface="+mn-lt"/>
                          <a:ea typeface="+mn-ea"/>
                          <a:cs typeface="+mn-cs"/>
                        </a:rPr>
                        <a:t>La empresa tiene divididos los procesos para las diferentes adquisiciones.</a:t>
                      </a:r>
                    </a:p>
                  </a:txBody>
                  <a:tcPr/>
                </a:tc>
                <a:tc>
                  <a:txBody>
                    <a:bodyPr/>
                    <a:lstStyle/>
                    <a:p>
                      <a:pPr algn="just"/>
                      <a:r>
                        <a:rPr lang="es-EC" sz="1400" kern="1200" dirty="0" smtClean="0">
                          <a:solidFill>
                            <a:schemeClr val="tx1"/>
                          </a:solidFill>
                          <a:effectLst/>
                          <a:latin typeface="+mn-lt"/>
                          <a:ea typeface="+mn-ea"/>
                          <a:cs typeface="+mn-cs"/>
                        </a:rPr>
                        <a:t>Al gerente general: Disponer la creación de un departamento de compras donde se centralicen todos los procesos y se creen políticas y manuales para ser aplicados de forma unificada en el mismo. </a:t>
                      </a:r>
                    </a:p>
                  </a:txBody>
                  <a:tcPr/>
                </a:tc>
              </a:tr>
            </a:tbl>
          </a:graphicData>
        </a:graphic>
      </p:graphicFrame>
    </p:spTree>
    <p:extLst>
      <p:ext uri="{BB962C8B-B14F-4D97-AF65-F5344CB8AC3E}">
        <p14:creationId xmlns:p14="http://schemas.microsoft.com/office/powerpoint/2010/main" val="1008053324"/>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racias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643063"/>
            <a:ext cx="44640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2025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751424054"/>
              </p:ext>
            </p:extLst>
          </p:nvPr>
        </p:nvGraphicFramePr>
        <p:xfrm>
          <a:off x="107504" y="784696"/>
          <a:ext cx="8892480" cy="5308600"/>
        </p:xfrm>
        <a:graphic>
          <a:graphicData uri="http://schemas.openxmlformats.org/drawingml/2006/table">
            <a:tbl>
              <a:tblPr firstRow="1" bandRow="1">
                <a:tableStyleId>{E8B1032C-EA38-4F05-BA0D-38AFFFC7BED3}</a:tableStyleId>
              </a:tblPr>
              <a:tblGrid>
                <a:gridCol w="2448272"/>
                <a:gridCol w="6444208"/>
              </a:tblGrid>
              <a:tr h="370840">
                <a:tc gridSpan="2">
                  <a:txBody>
                    <a:bodyPr/>
                    <a:lstStyle/>
                    <a:p>
                      <a:pPr algn="ctr"/>
                      <a:r>
                        <a:rPr lang="es-ES" sz="1400" b="1" dirty="0" smtClean="0"/>
                        <a:t>MANTENIMIENTO</a:t>
                      </a:r>
                      <a:endParaRPr lang="es-EC" sz="1400" b="1" dirty="0"/>
                    </a:p>
                  </a:txBody>
                  <a:tcPr anchor="ctr"/>
                </a:tc>
                <a:tc hMerge="1">
                  <a:txBody>
                    <a:bodyPr/>
                    <a:lstStyle/>
                    <a:p>
                      <a:endParaRPr lang="es-EC"/>
                    </a:p>
                  </a:txBody>
                  <a:tcPr/>
                </a:tc>
              </a:tr>
              <a:tr h="370840">
                <a:tc>
                  <a:txBody>
                    <a:bodyPr/>
                    <a:lstStyle/>
                    <a:p>
                      <a:pPr algn="just"/>
                      <a:r>
                        <a:rPr lang="es-EC" sz="1400" dirty="0" smtClean="0"/>
                        <a:t>No se realiza selección de proveedores</a:t>
                      </a:r>
                      <a:endParaRPr lang="es-EC" sz="1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effectLst/>
                        </a:rPr>
                        <a:t>A la Gerencia: Disponer la realización de un manual donde se establezcan los requisitos para el ingreso de nuevos proveedores en la empresa.</a:t>
                      </a:r>
                      <a:endParaRPr lang="es-EC" sz="1400" kern="1200" dirty="0" smtClean="0">
                        <a:effectLst/>
                      </a:endParaRPr>
                    </a:p>
                  </a:txBody>
                  <a:tcPr anchor="ctr"/>
                </a:tc>
              </a:tr>
              <a:tr h="370840">
                <a:tc>
                  <a:txBody>
                    <a:bodyPr/>
                    <a:lstStyle/>
                    <a:p>
                      <a:pPr algn="just"/>
                      <a:r>
                        <a:rPr lang="es-EC" sz="1400" dirty="0" smtClean="0"/>
                        <a:t>No se solicita un número determinado de cotizaciones para adjuntar en las respectivas órdenes de compra.</a:t>
                      </a:r>
                      <a:endParaRPr lang="es-EC" sz="1400" dirty="0"/>
                    </a:p>
                  </a:txBody>
                  <a:tcPr anchor="ctr"/>
                </a:tc>
                <a:tc>
                  <a:txBody>
                    <a:bodyPr/>
                    <a:lstStyle/>
                    <a:p>
                      <a:pPr algn="just"/>
                      <a:r>
                        <a:rPr lang="es-ES" sz="1400" kern="1200" dirty="0" smtClean="0">
                          <a:solidFill>
                            <a:schemeClr val="tx1"/>
                          </a:solidFill>
                          <a:effectLst/>
                          <a:latin typeface="+mn-lt"/>
                          <a:ea typeface="+mn-ea"/>
                          <a:cs typeface="+mn-cs"/>
                        </a:rPr>
                        <a:t>A la Gerencia General: Formar un comité de adquisiciones con empleados de varias áreas y con una persona del departamento financiero donde se decidan las diferentes compras para la empresa, y se revise el presupuesto.</a:t>
                      </a:r>
                      <a:endParaRPr lang="es-EC" sz="1400" kern="1200" dirty="0" smtClean="0">
                        <a:solidFill>
                          <a:schemeClr val="tx1"/>
                        </a:solidFill>
                        <a:effectLst/>
                        <a:latin typeface="+mn-lt"/>
                        <a:ea typeface="+mn-ea"/>
                        <a:cs typeface="+mn-cs"/>
                      </a:endParaRPr>
                    </a:p>
                    <a:p>
                      <a:pPr algn="just"/>
                      <a:r>
                        <a:rPr lang="es-ES" sz="1400" kern="1200" dirty="0" smtClean="0">
                          <a:solidFill>
                            <a:schemeClr val="tx1"/>
                          </a:solidFill>
                          <a:effectLst/>
                          <a:latin typeface="+mn-lt"/>
                          <a:ea typeface="+mn-ea"/>
                          <a:cs typeface="+mn-cs"/>
                        </a:rPr>
                        <a:t> </a:t>
                      </a:r>
                      <a:endParaRPr lang="es-EC" sz="1400" kern="1200" dirty="0" smtClean="0">
                        <a:solidFill>
                          <a:schemeClr val="tx1"/>
                        </a:solidFill>
                        <a:effectLst/>
                        <a:latin typeface="+mn-lt"/>
                        <a:ea typeface="+mn-ea"/>
                        <a:cs typeface="+mn-cs"/>
                      </a:endParaRPr>
                    </a:p>
                    <a:p>
                      <a:pPr algn="just"/>
                      <a:r>
                        <a:rPr lang="es-ES" sz="1400" kern="1200" dirty="0" smtClean="0">
                          <a:solidFill>
                            <a:schemeClr val="tx1"/>
                          </a:solidFill>
                          <a:effectLst/>
                          <a:latin typeface="+mn-lt"/>
                          <a:ea typeface="+mn-ea"/>
                          <a:cs typeface="+mn-cs"/>
                        </a:rPr>
                        <a:t>A la gerencia industrial: Pedir siempre mínimo tres cotizaciones con un cuadro comparativo para tomar una decisión y autorizar las compras.</a:t>
                      </a:r>
                      <a:endParaRPr lang="es-EC" sz="1400" kern="1200" dirty="0" smtClean="0">
                        <a:solidFill>
                          <a:schemeClr val="tx1"/>
                        </a:solidFill>
                        <a:effectLst/>
                        <a:latin typeface="+mn-lt"/>
                        <a:ea typeface="+mn-ea"/>
                        <a:cs typeface="+mn-cs"/>
                      </a:endParaRPr>
                    </a:p>
                  </a:txBody>
                  <a:tcPr anchor="ctr"/>
                </a:tc>
              </a:tr>
              <a:tr h="0">
                <a:tc>
                  <a:txBody>
                    <a:bodyPr/>
                    <a:lstStyle/>
                    <a:p>
                      <a:pPr algn="just"/>
                      <a:r>
                        <a:rPr lang="es-EC" sz="1400" kern="1200" dirty="0" smtClean="0">
                          <a:solidFill>
                            <a:schemeClr val="tx1"/>
                          </a:solidFill>
                          <a:latin typeface="+mn-lt"/>
                          <a:ea typeface="+mn-ea"/>
                          <a:cs typeface="+mn-cs"/>
                        </a:rPr>
                        <a:t>Existen productos que han sido adquiridos con un precio sobrevalorado.</a:t>
                      </a:r>
                      <a:endParaRPr lang="es-EC" sz="1400" kern="1200" dirty="0">
                        <a:solidFill>
                          <a:schemeClr val="tx1"/>
                        </a:solidFill>
                        <a:latin typeface="+mn-lt"/>
                        <a:ea typeface="+mn-ea"/>
                        <a:cs typeface="+mn-cs"/>
                      </a:endParaRPr>
                    </a:p>
                  </a:txBody>
                  <a:tcPr anchor="ctr"/>
                </a:tc>
                <a:tc>
                  <a:txBody>
                    <a:bodyPr/>
                    <a:lstStyle/>
                    <a:p>
                      <a:pPr algn="just"/>
                      <a:r>
                        <a:rPr lang="es-ES" sz="1400" kern="1200" dirty="0" smtClean="0">
                          <a:solidFill>
                            <a:schemeClr val="tx1"/>
                          </a:solidFill>
                          <a:effectLst/>
                          <a:latin typeface="+mn-lt"/>
                          <a:ea typeface="+mn-ea"/>
                          <a:cs typeface="+mn-cs"/>
                        </a:rPr>
                        <a:t>A la supervisión del departamento de mantenimiento: Realizar un estudio de los proveedores que mantienen en la base de datos y seleccionar a los que ofrecen precios razonables.</a:t>
                      </a:r>
                      <a:endParaRPr lang="es-EC" sz="1400" kern="1200" dirty="0" smtClean="0">
                        <a:solidFill>
                          <a:schemeClr val="tx1"/>
                        </a:solidFill>
                        <a:effectLst/>
                        <a:latin typeface="+mn-lt"/>
                        <a:ea typeface="+mn-ea"/>
                        <a:cs typeface="+mn-cs"/>
                      </a:endParaRPr>
                    </a:p>
                    <a:p>
                      <a:pPr algn="just"/>
                      <a:r>
                        <a:rPr lang="es-ES" sz="1400" kern="1200" dirty="0" smtClean="0">
                          <a:solidFill>
                            <a:schemeClr val="tx1"/>
                          </a:solidFill>
                          <a:effectLst/>
                          <a:latin typeface="+mn-lt"/>
                          <a:ea typeface="+mn-ea"/>
                          <a:cs typeface="+mn-cs"/>
                        </a:rPr>
                        <a:t> </a:t>
                      </a:r>
                      <a:endParaRPr lang="es-EC" sz="1400" kern="1200" dirty="0" smtClean="0">
                        <a:solidFill>
                          <a:schemeClr val="tx1"/>
                        </a:solidFill>
                        <a:effectLst/>
                        <a:latin typeface="+mn-lt"/>
                        <a:ea typeface="+mn-ea"/>
                        <a:cs typeface="+mn-cs"/>
                      </a:endParaRPr>
                    </a:p>
                    <a:p>
                      <a:pPr algn="just"/>
                      <a:r>
                        <a:rPr lang="es-ES" sz="1400" kern="1200" dirty="0" smtClean="0">
                          <a:solidFill>
                            <a:schemeClr val="tx1"/>
                          </a:solidFill>
                          <a:effectLst/>
                          <a:latin typeface="+mn-lt"/>
                          <a:ea typeface="+mn-ea"/>
                          <a:cs typeface="+mn-cs"/>
                        </a:rPr>
                        <a:t>A la supervisión del departamento de mantenimiento: Verificar periódicamente que los precios emitidos son los mejores.</a:t>
                      </a:r>
                      <a:endParaRPr lang="es-EC" sz="1400" kern="1200" dirty="0" smtClean="0">
                        <a:solidFill>
                          <a:schemeClr val="tx1"/>
                        </a:solidFill>
                        <a:effectLst/>
                        <a:latin typeface="+mn-lt"/>
                        <a:ea typeface="+mn-ea"/>
                        <a:cs typeface="+mn-cs"/>
                      </a:endParaRPr>
                    </a:p>
                  </a:txBody>
                  <a:tcPr/>
                </a:tc>
              </a:tr>
              <a:tr h="370840">
                <a:tc>
                  <a:txBody>
                    <a:bodyPr/>
                    <a:lstStyle/>
                    <a:p>
                      <a:pPr algn="just"/>
                      <a:r>
                        <a:rPr lang="es-EC" sz="1400" kern="1200" dirty="0" smtClean="0">
                          <a:solidFill>
                            <a:schemeClr val="tx1"/>
                          </a:solidFill>
                          <a:latin typeface="+mn-lt"/>
                          <a:ea typeface="+mn-ea"/>
                          <a:cs typeface="+mn-cs"/>
                        </a:rPr>
                        <a:t>No existen estándares definidos para la recepción y aceptación de los repuestos.</a:t>
                      </a:r>
                      <a:endParaRPr lang="es-EC" sz="1400" kern="1200" dirty="0">
                        <a:solidFill>
                          <a:schemeClr val="tx1"/>
                        </a:solidFill>
                        <a:latin typeface="+mn-lt"/>
                        <a:ea typeface="+mn-ea"/>
                        <a:cs typeface="+mn-cs"/>
                      </a:endParaRPr>
                    </a:p>
                  </a:txBody>
                  <a:tcPr/>
                </a:tc>
                <a:tc>
                  <a:txBody>
                    <a:bodyPr/>
                    <a:lstStyle/>
                    <a:p>
                      <a:pPr algn="just"/>
                      <a:r>
                        <a:rPr lang="es-EC" sz="1400" kern="1200" dirty="0" smtClean="0">
                          <a:solidFill>
                            <a:schemeClr val="tx1"/>
                          </a:solidFill>
                          <a:effectLst/>
                          <a:latin typeface="+mn-lt"/>
                          <a:ea typeface="+mn-ea"/>
                          <a:cs typeface="+mn-cs"/>
                        </a:rPr>
                        <a:t>Al Gerente Industrial y Jefe del departamento: Realizar un manual en el que se señale los parámetros de aceptación y de rechazo de los productos.</a:t>
                      </a:r>
                    </a:p>
                  </a:txBody>
                  <a:tcPr/>
                </a:tc>
              </a:tr>
              <a:tr h="370840">
                <a:tc>
                  <a:txBody>
                    <a:bodyPr/>
                    <a:lstStyle/>
                    <a:p>
                      <a:pPr algn="just"/>
                      <a:r>
                        <a:rPr lang="es-EC" sz="1400" kern="1200" dirty="0" smtClean="0">
                          <a:solidFill>
                            <a:schemeClr val="tx1"/>
                          </a:solidFill>
                          <a:latin typeface="+mn-lt"/>
                          <a:ea typeface="+mn-ea"/>
                          <a:cs typeface="+mn-cs"/>
                        </a:rPr>
                        <a:t>Se</a:t>
                      </a:r>
                      <a:r>
                        <a:rPr lang="es-EC" sz="1400" kern="1200" baseline="0" dirty="0" smtClean="0">
                          <a:solidFill>
                            <a:schemeClr val="tx1"/>
                          </a:solidFill>
                          <a:latin typeface="+mn-lt"/>
                          <a:ea typeface="+mn-ea"/>
                          <a:cs typeface="+mn-cs"/>
                        </a:rPr>
                        <a:t> </a:t>
                      </a:r>
                      <a:r>
                        <a:rPr lang="es-EC" sz="1400" kern="1200" dirty="0" smtClean="0">
                          <a:solidFill>
                            <a:schemeClr val="tx1"/>
                          </a:solidFill>
                          <a:latin typeface="+mn-lt"/>
                          <a:ea typeface="+mn-ea"/>
                          <a:cs typeface="+mn-cs"/>
                        </a:rPr>
                        <a:t>realiza constataciones físicas únicamente de los repuestos codificados.</a:t>
                      </a:r>
                      <a:endParaRPr lang="es-EC" sz="1400" kern="1200" dirty="0">
                        <a:solidFill>
                          <a:schemeClr val="tx1"/>
                        </a:solidFill>
                        <a:latin typeface="+mn-lt"/>
                        <a:ea typeface="+mn-ea"/>
                        <a:cs typeface="+mn-cs"/>
                      </a:endParaRPr>
                    </a:p>
                  </a:txBody>
                  <a:tcPr/>
                </a:tc>
                <a:tc>
                  <a:txBody>
                    <a:bodyPr/>
                    <a:lstStyle/>
                    <a:p>
                      <a:pPr algn="just"/>
                      <a:r>
                        <a:rPr lang="es-EC" sz="1400" kern="1200" dirty="0" smtClean="0">
                          <a:solidFill>
                            <a:schemeClr val="tx1"/>
                          </a:solidFill>
                          <a:effectLst/>
                          <a:latin typeface="+mn-lt"/>
                          <a:ea typeface="+mn-ea"/>
                          <a:cs typeface="+mn-cs"/>
                        </a:rPr>
                        <a:t>Al jefe del departamento de mantenimiento: Elaborar actas de constatación física.</a:t>
                      </a:r>
                    </a:p>
                    <a:p>
                      <a:pPr algn="just"/>
                      <a:endParaRPr lang="es-EC" sz="1400" kern="1200" dirty="0" smtClean="0">
                        <a:solidFill>
                          <a:schemeClr val="tx1"/>
                        </a:solidFill>
                        <a:effectLst/>
                        <a:latin typeface="+mn-lt"/>
                        <a:ea typeface="+mn-ea"/>
                        <a:cs typeface="+mn-cs"/>
                      </a:endParaRPr>
                    </a:p>
                    <a:p>
                      <a:pPr algn="just"/>
                      <a:r>
                        <a:rPr lang="es-EC" sz="1400" kern="1200" dirty="0" smtClean="0">
                          <a:solidFill>
                            <a:schemeClr val="tx1"/>
                          </a:solidFill>
                          <a:effectLst/>
                          <a:latin typeface="+mn-lt"/>
                          <a:ea typeface="+mn-ea"/>
                          <a:cs typeface="+mn-cs"/>
                        </a:rPr>
                        <a:t>Al gerente industrial: Disponer que se lleve un control de todos los artículos que no se encuentran codificados.</a:t>
                      </a:r>
                    </a:p>
                  </a:txBody>
                  <a:tcPr/>
                </a:tc>
              </a:tr>
            </a:tbl>
          </a:graphicData>
        </a:graphic>
      </p:graphicFrame>
    </p:spTree>
    <p:extLst>
      <p:ext uri="{BB962C8B-B14F-4D97-AF65-F5344CB8AC3E}">
        <p14:creationId xmlns:p14="http://schemas.microsoft.com/office/powerpoint/2010/main" val="656619817"/>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93605454"/>
              </p:ext>
            </p:extLst>
          </p:nvPr>
        </p:nvGraphicFramePr>
        <p:xfrm>
          <a:off x="395536" y="1412776"/>
          <a:ext cx="8352928" cy="3261360"/>
        </p:xfrm>
        <a:graphic>
          <a:graphicData uri="http://schemas.openxmlformats.org/drawingml/2006/table">
            <a:tbl>
              <a:tblPr firstRow="1" bandRow="1">
                <a:tableStyleId>{E8B1032C-EA38-4F05-BA0D-38AFFFC7BED3}</a:tableStyleId>
              </a:tblPr>
              <a:tblGrid>
                <a:gridCol w="2299723"/>
                <a:gridCol w="6053205"/>
              </a:tblGrid>
              <a:tr h="246816">
                <a:tc gridSpan="2">
                  <a:txBody>
                    <a:bodyPr/>
                    <a:lstStyle/>
                    <a:p>
                      <a:pPr algn="ctr"/>
                      <a:r>
                        <a:rPr lang="es-ES" sz="1400" b="1" dirty="0" smtClean="0"/>
                        <a:t>MANTENIMIENTO</a:t>
                      </a:r>
                      <a:endParaRPr lang="es-EC" sz="1400" b="1" dirty="0"/>
                    </a:p>
                  </a:txBody>
                  <a:tcPr anchor="ctr"/>
                </a:tc>
                <a:tc hMerge="1">
                  <a:txBody>
                    <a:bodyPr/>
                    <a:lstStyle/>
                    <a:p>
                      <a:endParaRPr lang="es-EC"/>
                    </a:p>
                  </a:txBody>
                  <a:tcPr/>
                </a:tc>
              </a:tr>
              <a:tr h="370840">
                <a:tc>
                  <a:txBody>
                    <a:bodyPr/>
                    <a:lstStyle/>
                    <a:p>
                      <a:pPr algn="just"/>
                      <a:r>
                        <a:rPr lang="es-EC" sz="1400" dirty="0" smtClean="0"/>
                        <a:t>No tienen organizado los inventarios por grupos y por producto.</a:t>
                      </a:r>
                      <a:endParaRPr lang="es-EC" sz="1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400" kern="1200" dirty="0" smtClean="0">
                          <a:effectLst/>
                        </a:rPr>
                        <a:t>Al gerente industrial: Establecer políticas para organizar el inventario de repuestos.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400" kern="12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400" kern="1200" dirty="0" smtClean="0">
                          <a:effectLst/>
                        </a:rPr>
                        <a:t>Al gerente general y gerente financiero: Realizar una política para la activación de repuestos codificados y no codificados.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400" kern="12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400" kern="1200" dirty="0" smtClean="0">
                          <a:effectLst/>
                        </a:rPr>
                        <a:t>Al gerente general: Revisar el contrato de seguros para garantizar que todos los bienes codificados se encuentran cubiertos.</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400" kern="1200" dirty="0" smtClean="0">
                          <a:effectLst/>
                        </a:rPr>
                        <a:t>Disponer el registro contable los sobrantes y establecer el verdadero saldo de inventarios</a:t>
                      </a:r>
                    </a:p>
                  </a:txBody>
                  <a:tcPr anchor="ctr"/>
                </a:tc>
              </a:tr>
              <a:tr h="370840">
                <a:tc>
                  <a:txBody>
                    <a:bodyPr/>
                    <a:lstStyle/>
                    <a:p>
                      <a:pPr algn="just"/>
                      <a:r>
                        <a:rPr lang="es-EC" sz="1400" dirty="0" smtClean="0"/>
                        <a:t>No cuentan con controles de acceso a la bodega donde se almacenan los repuestos.</a:t>
                      </a:r>
                      <a:endParaRPr lang="es-EC" sz="1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tx1"/>
                          </a:solidFill>
                          <a:effectLst/>
                          <a:latin typeface="+mn-lt"/>
                          <a:ea typeface="+mn-ea"/>
                          <a:cs typeface="+mn-cs"/>
                        </a:rPr>
                        <a:t>Al gerente industrial: Establecer controles en toda la bodega para limitar el acceso a la misma.</a:t>
                      </a:r>
                      <a:endParaRPr lang="es-EC" sz="1400" kern="1200" dirty="0" smtClean="0">
                        <a:solidFill>
                          <a:schemeClr val="tx1"/>
                        </a:solidFill>
                        <a:effectLst/>
                        <a:latin typeface="+mn-lt"/>
                        <a:ea typeface="+mn-ea"/>
                        <a:cs typeface="+mn-cs"/>
                      </a:endParaRPr>
                    </a:p>
                  </a:txBody>
                  <a:tcPr anchor="ctr"/>
                </a:tc>
              </a:tr>
            </a:tbl>
          </a:graphicData>
        </a:graphic>
      </p:graphicFrame>
    </p:spTree>
    <p:extLst>
      <p:ext uri="{BB962C8B-B14F-4D97-AF65-F5344CB8AC3E}">
        <p14:creationId xmlns:p14="http://schemas.microsoft.com/office/powerpoint/2010/main" val="1426370047"/>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62681056"/>
              </p:ext>
            </p:extLst>
          </p:nvPr>
        </p:nvGraphicFramePr>
        <p:xfrm>
          <a:off x="35496" y="1628800"/>
          <a:ext cx="8892480" cy="3083560"/>
        </p:xfrm>
        <a:graphic>
          <a:graphicData uri="http://schemas.openxmlformats.org/drawingml/2006/table">
            <a:tbl>
              <a:tblPr firstRow="1" bandRow="1">
                <a:tableStyleId>{E8B1032C-EA38-4F05-BA0D-38AFFFC7BED3}</a:tableStyleId>
              </a:tblPr>
              <a:tblGrid>
                <a:gridCol w="2448272"/>
                <a:gridCol w="6444208"/>
              </a:tblGrid>
              <a:tr h="370840">
                <a:tc gridSpan="2">
                  <a:txBody>
                    <a:bodyPr/>
                    <a:lstStyle/>
                    <a:p>
                      <a:pPr algn="ctr"/>
                      <a:r>
                        <a:rPr lang="es-ES" sz="1400" b="1" dirty="0" err="1" smtClean="0"/>
                        <a:t>SUPPLY</a:t>
                      </a:r>
                      <a:r>
                        <a:rPr lang="es-ES" sz="1400" b="1" dirty="0" smtClean="0"/>
                        <a:t> </a:t>
                      </a:r>
                      <a:r>
                        <a:rPr lang="es-ES" sz="1400" b="1" dirty="0" err="1" smtClean="0"/>
                        <a:t>CHAIN</a:t>
                      </a:r>
                      <a:endParaRPr lang="es-EC" sz="1400" b="1" dirty="0"/>
                    </a:p>
                  </a:txBody>
                  <a:tcPr anchor="ctr"/>
                </a:tc>
                <a:tc hMerge="1">
                  <a:txBody>
                    <a:bodyPr/>
                    <a:lstStyle/>
                    <a:p>
                      <a:endParaRPr lang="es-EC"/>
                    </a:p>
                  </a:txBody>
                  <a:tcPr/>
                </a:tc>
              </a:tr>
              <a:tr h="370840">
                <a:tc>
                  <a:txBody>
                    <a:bodyPr/>
                    <a:lstStyle/>
                    <a:p>
                      <a:pPr algn="just"/>
                      <a:r>
                        <a:rPr lang="es-EC" sz="1400" dirty="0" smtClean="0"/>
                        <a:t>No se encuentra establecido el proceso para la adquisición de servicios de comercio exterior.</a:t>
                      </a:r>
                      <a:endParaRPr lang="es-EC" sz="1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tx1"/>
                          </a:solidFill>
                          <a:latin typeface="+mn-lt"/>
                          <a:ea typeface="+mn-ea"/>
                          <a:cs typeface="+mn-cs"/>
                        </a:rPr>
                        <a:t>Al jefe de departamento: Disponer el levantamiento del proceso de adquisición de servicios de comercio exterior.</a:t>
                      </a:r>
                      <a:endParaRPr lang="es-EC" sz="1400" kern="1200" dirty="0" smtClean="0">
                        <a:solidFill>
                          <a:schemeClr val="tx1"/>
                        </a:solidFill>
                        <a:latin typeface="+mn-lt"/>
                        <a:ea typeface="+mn-ea"/>
                        <a:cs typeface="+mn-cs"/>
                      </a:endParaRPr>
                    </a:p>
                  </a:txBody>
                  <a:tcPr anchor="ctr"/>
                </a:tc>
              </a:tr>
              <a:tr h="370840">
                <a:tc>
                  <a:txBody>
                    <a:bodyPr/>
                    <a:lstStyle/>
                    <a:p>
                      <a:pPr algn="just"/>
                      <a:r>
                        <a:rPr lang="es-EC" sz="1400" dirty="0" smtClean="0"/>
                        <a:t>No se tiene un sistema computarizado para llevar el control de todas las facturas que llegan de los trámites de importación y exportación.</a:t>
                      </a:r>
                      <a:endParaRPr lang="es-EC" sz="1400" dirty="0"/>
                    </a:p>
                  </a:txBody>
                  <a:tcPr anchor="ctr"/>
                </a:tc>
                <a:tc>
                  <a:txBody>
                    <a:bodyPr/>
                    <a:lstStyle/>
                    <a:p>
                      <a:pPr algn="just"/>
                      <a:r>
                        <a:rPr lang="es-EC" sz="1400" kern="1200" dirty="0" smtClean="0">
                          <a:solidFill>
                            <a:schemeClr val="tx1"/>
                          </a:solidFill>
                          <a:effectLst/>
                          <a:latin typeface="+mn-lt"/>
                          <a:ea typeface="+mn-ea"/>
                          <a:cs typeface="+mn-cs"/>
                        </a:rPr>
                        <a:t>Al Jefe del departamento </a:t>
                      </a:r>
                      <a:r>
                        <a:rPr lang="es-EC" sz="1400" kern="1200" dirty="0" err="1" smtClean="0">
                          <a:solidFill>
                            <a:schemeClr val="tx1"/>
                          </a:solidFill>
                          <a:effectLst/>
                          <a:latin typeface="+mn-lt"/>
                          <a:ea typeface="+mn-ea"/>
                          <a:cs typeface="+mn-cs"/>
                        </a:rPr>
                        <a:t>Supply</a:t>
                      </a:r>
                      <a:r>
                        <a:rPr lang="es-EC" sz="1400" kern="1200" dirty="0" smtClean="0">
                          <a:solidFill>
                            <a:schemeClr val="tx1"/>
                          </a:solidFill>
                          <a:effectLst/>
                          <a:latin typeface="+mn-lt"/>
                          <a:ea typeface="+mn-ea"/>
                          <a:cs typeface="+mn-cs"/>
                        </a:rPr>
                        <a:t> </a:t>
                      </a:r>
                      <a:r>
                        <a:rPr lang="es-EC" sz="1400" kern="1200" dirty="0" err="1" smtClean="0">
                          <a:solidFill>
                            <a:schemeClr val="tx1"/>
                          </a:solidFill>
                          <a:effectLst/>
                          <a:latin typeface="+mn-lt"/>
                          <a:ea typeface="+mn-ea"/>
                          <a:cs typeface="+mn-cs"/>
                        </a:rPr>
                        <a:t>Chain</a:t>
                      </a:r>
                      <a:r>
                        <a:rPr lang="es-EC" sz="1400" kern="1200" dirty="0" smtClean="0">
                          <a:solidFill>
                            <a:schemeClr val="tx1"/>
                          </a:solidFill>
                          <a:effectLst/>
                          <a:latin typeface="+mn-lt"/>
                          <a:ea typeface="+mn-ea"/>
                          <a:cs typeface="+mn-cs"/>
                        </a:rPr>
                        <a:t> y de sistemas: Analizar y disponer la creación de un sistema informático para incursionar en este procedimiento.</a:t>
                      </a:r>
                    </a:p>
                  </a:txBody>
                  <a:tcPr anchor="ctr"/>
                </a:tc>
              </a:tr>
              <a:tr h="0">
                <a:tc gridSpan="2">
                  <a:txBody>
                    <a:bodyPr/>
                    <a:lstStyle/>
                    <a:p>
                      <a:pPr algn="ctr"/>
                      <a:r>
                        <a:rPr lang="es-ES" sz="1400" b="1" kern="1200" dirty="0" smtClean="0">
                          <a:solidFill>
                            <a:schemeClr val="tx1"/>
                          </a:solidFill>
                          <a:latin typeface="+mn-lt"/>
                          <a:ea typeface="+mn-ea"/>
                          <a:cs typeface="+mn-cs"/>
                        </a:rPr>
                        <a:t>PLANIFICACIÓN Y COMPRAS</a:t>
                      </a:r>
                      <a:endParaRPr lang="es-EC" sz="1400" b="1" kern="1200" dirty="0">
                        <a:solidFill>
                          <a:schemeClr val="tx1"/>
                        </a:solidFill>
                        <a:latin typeface="+mn-lt"/>
                        <a:ea typeface="+mn-ea"/>
                        <a:cs typeface="+mn-cs"/>
                      </a:endParaRPr>
                    </a:p>
                  </a:txBody>
                  <a:tcPr anchor="ctr"/>
                </a:tc>
                <a:tc hMerge="1">
                  <a:txBody>
                    <a:bodyPr/>
                    <a:lstStyle/>
                    <a:p>
                      <a:pPr algn="just"/>
                      <a:endParaRPr lang="es-EC" sz="1400" kern="1200" dirty="0" smtClean="0">
                        <a:solidFill>
                          <a:schemeClr val="tx1"/>
                        </a:solidFill>
                        <a:effectLst/>
                        <a:latin typeface="+mn-lt"/>
                        <a:ea typeface="+mn-ea"/>
                        <a:cs typeface="+mn-cs"/>
                      </a:endParaRPr>
                    </a:p>
                  </a:txBody>
                  <a:tcPr/>
                </a:tc>
              </a:tr>
              <a:tr h="438944">
                <a:tc>
                  <a:txBody>
                    <a:bodyPr/>
                    <a:lstStyle/>
                    <a:p>
                      <a:pPr algn="just"/>
                      <a:r>
                        <a:rPr lang="es-EC" sz="1400" kern="1200" dirty="0" smtClean="0">
                          <a:solidFill>
                            <a:schemeClr val="tx1"/>
                          </a:solidFill>
                          <a:latin typeface="+mn-lt"/>
                          <a:ea typeface="+mn-ea"/>
                          <a:cs typeface="+mn-cs"/>
                        </a:rPr>
                        <a:t>No existe rotación del personal.</a:t>
                      </a:r>
                      <a:endParaRPr lang="es-EC" sz="1400" kern="1200" dirty="0">
                        <a:solidFill>
                          <a:schemeClr val="tx1"/>
                        </a:solidFill>
                        <a:latin typeface="+mn-lt"/>
                        <a:ea typeface="+mn-ea"/>
                        <a:cs typeface="+mn-cs"/>
                      </a:endParaRPr>
                    </a:p>
                  </a:txBody>
                  <a:tcPr anchor="ctr"/>
                </a:tc>
                <a:tc>
                  <a:txBody>
                    <a:bodyPr/>
                    <a:lstStyle/>
                    <a:p>
                      <a:pPr algn="just"/>
                      <a:r>
                        <a:rPr lang="es-EC" sz="1400" kern="1200" dirty="0" smtClean="0">
                          <a:solidFill>
                            <a:schemeClr val="tx1"/>
                          </a:solidFill>
                          <a:effectLst/>
                          <a:latin typeface="+mn-lt"/>
                          <a:ea typeface="+mn-ea"/>
                          <a:cs typeface="+mn-cs"/>
                        </a:rPr>
                        <a:t>Al gerente de recursos humanos: Realizar un plan de rotación del personal entre los empleados del mismo nivel y que tengan la misma especialización.</a:t>
                      </a:r>
                    </a:p>
                  </a:txBody>
                  <a:tcPr/>
                </a:tc>
              </a:tr>
            </a:tbl>
          </a:graphicData>
        </a:graphic>
      </p:graphicFrame>
    </p:spTree>
    <p:extLst>
      <p:ext uri="{BB962C8B-B14F-4D97-AF65-F5344CB8AC3E}">
        <p14:creationId xmlns:p14="http://schemas.microsoft.com/office/powerpoint/2010/main" val="1331531919"/>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972680393"/>
              </p:ext>
            </p:extLst>
          </p:nvPr>
        </p:nvGraphicFramePr>
        <p:xfrm>
          <a:off x="-8843" y="1268760"/>
          <a:ext cx="8892480" cy="3418840"/>
        </p:xfrm>
        <a:graphic>
          <a:graphicData uri="http://schemas.openxmlformats.org/drawingml/2006/table">
            <a:tbl>
              <a:tblPr firstRow="1" bandRow="1">
                <a:tableStyleId>{E8B1032C-EA38-4F05-BA0D-38AFFFC7BED3}</a:tableStyleId>
              </a:tblPr>
              <a:tblGrid>
                <a:gridCol w="2448272"/>
                <a:gridCol w="6444208"/>
              </a:tblGrid>
              <a:tr h="370840">
                <a:tc gridSpan="2">
                  <a:txBody>
                    <a:bodyPr/>
                    <a:lstStyle/>
                    <a:p>
                      <a:pPr algn="ctr"/>
                      <a:r>
                        <a:rPr lang="es-ES" sz="1400" b="1" kern="1200" dirty="0" smtClean="0">
                          <a:solidFill>
                            <a:schemeClr val="tx1"/>
                          </a:solidFill>
                          <a:latin typeface="+mn-lt"/>
                          <a:ea typeface="+mn-ea"/>
                          <a:cs typeface="+mn-cs"/>
                        </a:rPr>
                        <a:t>SERVICIOS GENERALES</a:t>
                      </a:r>
                      <a:endParaRPr lang="es-EC" sz="1400" b="1" kern="1200" dirty="0" smtClean="0">
                        <a:solidFill>
                          <a:schemeClr val="tx1"/>
                        </a:solidFill>
                        <a:latin typeface="+mn-lt"/>
                        <a:ea typeface="+mn-ea"/>
                        <a:cs typeface="+mn-cs"/>
                      </a:endParaRPr>
                    </a:p>
                  </a:txBody>
                  <a:tcPr/>
                </a:tc>
                <a:tc hMerge="1">
                  <a:txBody>
                    <a:bodyPr/>
                    <a:lstStyle/>
                    <a:p>
                      <a:pPr algn="just"/>
                      <a:endParaRPr lang="es-EC" sz="1400" kern="1200" dirty="0" smtClean="0">
                        <a:solidFill>
                          <a:schemeClr val="tx1"/>
                        </a:solidFill>
                        <a:effectLst/>
                        <a:latin typeface="+mn-lt"/>
                        <a:ea typeface="+mn-ea"/>
                        <a:cs typeface="+mn-cs"/>
                      </a:endParaRPr>
                    </a:p>
                  </a:txBody>
                  <a:tcPr/>
                </a:tc>
              </a:tr>
              <a:tr h="370840">
                <a:tc>
                  <a:txBody>
                    <a:bodyPr/>
                    <a:lstStyle/>
                    <a:p>
                      <a:pPr algn="just"/>
                      <a:r>
                        <a:rPr lang="es-EC" sz="1400" kern="1200" dirty="0" smtClean="0">
                          <a:solidFill>
                            <a:schemeClr val="tx1"/>
                          </a:solidFill>
                          <a:latin typeface="+mn-lt"/>
                          <a:ea typeface="+mn-ea"/>
                          <a:cs typeface="+mn-cs"/>
                        </a:rPr>
                        <a:t>No se realiza selección de proveedores.</a:t>
                      </a:r>
                      <a:endParaRPr lang="es-EC" sz="1400" kern="1200" dirty="0">
                        <a:solidFill>
                          <a:schemeClr val="tx1"/>
                        </a:solidFill>
                        <a:latin typeface="+mn-lt"/>
                        <a:ea typeface="+mn-ea"/>
                        <a:cs typeface="+mn-cs"/>
                      </a:endParaRPr>
                    </a:p>
                  </a:txBody>
                  <a:tcPr anchor="ctr"/>
                </a:tc>
                <a:tc>
                  <a:txBody>
                    <a:bodyPr/>
                    <a:lstStyle/>
                    <a:p>
                      <a:pPr algn="just"/>
                      <a:r>
                        <a:rPr lang="es-EC" sz="1400" kern="1200" dirty="0" smtClean="0">
                          <a:solidFill>
                            <a:schemeClr val="tx1"/>
                          </a:solidFill>
                          <a:effectLst/>
                          <a:latin typeface="+mn-lt"/>
                          <a:ea typeface="+mn-ea"/>
                          <a:cs typeface="+mn-cs"/>
                        </a:rPr>
                        <a:t>A la gerencia: Realizar un manual de adquisiciones donde se establezcan los requisitos para el ingreso de nuevos proveedores en la empresa.</a:t>
                      </a:r>
                    </a:p>
                  </a:txBody>
                  <a:tcPr/>
                </a:tc>
              </a:tr>
              <a:tr h="370840">
                <a:tc>
                  <a:txBody>
                    <a:bodyPr/>
                    <a:lstStyle/>
                    <a:p>
                      <a:pPr algn="just"/>
                      <a:r>
                        <a:rPr lang="es-EC" sz="1400" kern="1200" dirty="0" smtClean="0">
                          <a:solidFill>
                            <a:schemeClr val="tx1"/>
                          </a:solidFill>
                          <a:latin typeface="+mn-lt"/>
                          <a:ea typeface="+mn-ea"/>
                          <a:cs typeface="+mn-cs"/>
                        </a:rPr>
                        <a:t>No se solicita cotizaciones para adjuntar en las respectivas órdenes de compra.</a:t>
                      </a:r>
                      <a:endParaRPr lang="es-EC" sz="1400" kern="1200" dirty="0">
                        <a:solidFill>
                          <a:schemeClr val="tx1"/>
                        </a:solidFill>
                        <a:latin typeface="+mn-lt"/>
                        <a:ea typeface="+mn-ea"/>
                        <a:cs typeface="+mn-cs"/>
                      </a:endParaRPr>
                    </a:p>
                  </a:txBody>
                  <a:tcPr anchor="ctr"/>
                </a:tc>
                <a:tc>
                  <a:txBody>
                    <a:bodyPr/>
                    <a:lstStyle/>
                    <a:p>
                      <a:pPr algn="just"/>
                      <a:r>
                        <a:rPr lang="es-EC" sz="1400" kern="1200" dirty="0" smtClean="0">
                          <a:solidFill>
                            <a:schemeClr val="tx1"/>
                          </a:solidFill>
                          <a:effectLst/>
                          <a:latin typeface="+mn-lt"/>
                          <a:ea typeface="+mn-ea"/>
                          <a:cs typeface="+mn-cs"/>
                        </a:rPr>
                        <a:t>A la Gerencia: Formar un comité de adquisiciones con empleados de varias áreas donde se decidan las diferentes compras para la empresa.</a:t>
                      </a:r>
                    </a:p>
                    <a:p>
                      <a:pPr algn="just"/>
                      <a:endParaRPr lang="es-EC" sz="1400" kern="1200" dirty="0" smtClean="0">
                        <a:solidFill>
                          <a:schemeClr val="tx1"/>
                        </a:solidFill>
                        <a:effectLst/>
                        <a:latin typeface="+mn-lt"/>
                        <a:ea typeface="+mn-ea"/>
                        <a:cs typeface="+mn-cs"/>
                      </a:endParaRPr>
                    </a:p>
                    <a:p>
                      <a:pPr algn="just"/>
                      <a:r>
                        <a:rPr lang="es-EC" sz="1400" kern="1200" dirty="0" smtClean="0">
                          <a:solidFill>
                            <a:schemeClr val="tx1"/>
                          </a:solidFill>
                          <a:effectLst/>
                          <a:latin typeface="+mn-lt"/>
                          <a:ea typeface="+mn-ea"/>
                          <a:cs typeface="+mn-cs"/>
                        </a:rPr>
                        <a:t>A los jefes de cada departamento: Solicitar siempre mínimo tres cotizaciones con un cuadro comparativo y presentarlo al comité de adquisiciones para tomar una decisión y autorizar las compras.</a:t>
                      </a:r>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tx1"/>
                          </a:solidFill>
                          <a:latin typeface="+mn-lt"/>
                          <a:ea typeface="+mn-ea"/>
                          <a:cs typeface="+mn-cs"/>
                        </a:rPr>
                        <a:t>En el departamento de servicios generales no existen estándares definidos para la recepción y aceptación de los diferentes productos.</a:t>
                      </a:r>
                      <a:endParaRPr lang="es-EC" sz="1400" kern="1200" dirty="0" smtClean="0">
                        <a:solidFill>
                          <a:schemeClr val="tx1"/>
                        </a:solidFill>
                        <a:latin typeface="+mn-lt"/>
                        <a:ea typeface="+mn-ea"/>
                        <a:cs typeface="+mn-cs"/>
                      </a:endParaRPr>
                    </a:p>
                  </a:txBody>
                  <a:tcPr/>
                </a:tc>
                <a:tc>
                  <a:txBody>
                    <a:bodyPr/>
                    <a:lstStyle/>
                    <a:p>
                      <a:pPr algn="just"/>
                      <a:r>
                        <a:rPr lang="es-EC" sz="1400" kern="1200" dirty="0" smtClean="0">
                          <a:solidFill>
                            <a:schemeClr val="tx1"/>
                          </a:solidFill>
                          <a:effectLst/>
                          <a:latin typeface="+mn-lt"/>
                          <a:ea typeface="+mn-ea"/>
                          <a:cs typeface="+mn-cs"/>
                        </a:rPr>
                        <a:t>Al Gerente General y Jefe del departamento: Disponer la realización de un manual donde se señale los parámetros de aceptación y rechazo de productos.</a:t>
                      </a:r>
                    </a:p>
                  </a:txBody>
                  <a:tcPr anchor="ctr"/>
                </a:tc>
              </a:tr>
            </a:tbl>
          </a:graphicData>
        </a:graphic>
      </p:graphicFrame>
    </p:spTree>
    <p:extLst>
      <p:ext uri="{BB962C8B-B14F-4D97-AF65-F5344CB8AC3E}">
        <p14:creationId xmlns:p14="http://schemas.microsoft.com/office/powerpoint/2010/main" val="2181979355"/>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Título"/>
          <p:cNvSpPr txBox="1">
            <a:spLocks/>
          </p:cNvSpPr>
          <p:nvPr/>
        </p:nvSpPr>
        <p:spPr bwMode="auto">
          <a:xfrm>
            <a:off x="428596" y="116632"/>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s-ES" sz="3200" u="sng" kern="0" dirty="0" smtClean="0">
                <a:solidFill>
                  <a:schemeClr val="tx2"/>
                </a:solidFill>
                <a:latin typeface="+mj-lt"/>
                <a:ea typeface="+mj-ea"/>
                <a:cs typeface="+mj-cs"/>
              </a:rPr>
              <a:t>ESTRATEGIAS</a:t>
            </a:r>
          </a:p>
        </p:txBody>
      </p:sp>
      <p:graphicFrame>
        <p:nvGraphicFramePr>
          <p:cNvPr id="3" name="2 Diagrama"/>
          <p:cNvGraphicFramePr/>
          <p:nvPr>
            <p:extLst>
              <p:ext uri="{D42A27DB-BD31-4B8C-83A1-F6EECF244321}">
                <p14:modId xmlns:p14="http://schemas.microsoft.com/office/powerpoint/2010/main" val="2608339959"/>
              </p:ext>
            </p:extLst>
          </p:nvPr>
        </p:nvGraphicFramePr>
        <p:xfrm>
          <a:off x="571472" y="928671"/>
          <a:ext cx="7786743"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www.brandweek.com/bw/photos/stylus/46287-TicTac-2packs.jpg"/>
          <p:cNvPicPr>
            <a:picLocks noChangeAspect="1" noChangeArrowheads="1"/>
          </p:cNvPicPr>
          <p:nvPr/>
        </p:nvPicPr>
        <p:blipFill rotWithShape="1">
          <a:blip r:embed="rId8">
            <a:extLst>
              <a:ext uri="{28A0092B-C50C-407E-A947-70E740481C1C}">
                <a14:useLocalDpi xmlns:a14="http://schemas.microsoft.com/office/drawing/2010/main" val="0"/>
              </a:ext>
            </a:extLst>
          </a:blip>
          <a:srcRect l="15481" r="17079"/>
          <a:stretch/>
        </p:blipFill>
        <p:spPr bwMode="auto">
          <a:xfrm rot="1159943">
            <a:off x="396199" y="3012352"/>
            <a:ext cx="1190172" cy="15118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http://2.bp.blogspot.com/_4eOyWykz6Us/Sy9sXSk_rUI/AAAAAAAABvg/BKdmXlhA6QY/s400/ferrero_roch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895516">
            <a:off x="7100325" y="709386"/>
            <a:ext cx="1623455" cy="13528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539550" y="548680"/>
            <a:ext cx="8280922" cy="54726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200" b="1" dirty="0" smtClean="0">
                <a:solidFill>
                  <a:srgbClr val="000000"/>
                </a:solidFill>
                <a:effectLst/>
                <a:latin typeface="Arial"/>
                <a:ea typeface="Calibri"/>
              </a:rPr>
              <a:t>FERRERO </a:t>
            </a:r>
            <a:r>
              <a:rPr lang="es-EC" sz="1200" b="1" dirty="0">
                <a:solidFill>
                  <a:srgbClr val="000000"/>
                </a:solidFill>
                <a:effectLst/>
                <a:latin typeface="Arial"/>
                <a:ea typeface="Calibri"/>
              </a:rPr>
              <a:t>DEL ECUADOR S.A.</a:t>
            </a:r>
            <a:endParaRPr lang="es-EC" sz="1400" dirty="0">
              <a:effectLst/>
              <a:latin typeface="Times New Roman"/>
              <a:ea typeface="Times New Roman"/>
            </a:endParaRPr>
          </a:p>
          <a:p>
            <a:pPr algn="ctr">
              <a:lnSpc>
                <a:spcPct val="150000"/>
              </a:lnSpc>
              <a:spcAft>
                <a:spcPts val="0"/>
              </a:spcAft>
            </a:pPr>
            <a:r>
              <a:rPr lang="es-EC" sz="1200" b="1" dirty="0">
                <a:solidFill>
                  <a:srgbClr val="000000"/>
                </a:solidFill>
                <a:effectLst/>
                <a:latin typeface="Arial"/>
                <a:ea typeface="Calibri"/>
              </a:rPr>
              <a:t>VISITA A LAS INSTALACIONES - DEPARTAMENTO MANTENIMIENTO</a:t>
            </a:r>
            <a:endParaRPr lang="es-EC" sz="1400" dirty="0">
              <a:effectLst/>
              <a:latin typeface="Times New Roman"/>
              <a:ea typeface="Times New Roman"/>
            </a:endParaRPr>
          </a:p>
          <a:p>
            <a:pPr algn="ctr">
              <a:lnSpc>
                <a:spcPct val="150000"/>
              </a:lnSpc>
              <a:spcAft>
                <a:spcPts val="0"/>
              </a:spcAft>
            </a:pPr>
            <a:r>
              <a:rPr lang="es-EC" sz="1200" b="1" dirty="0">
                <a:solidFill>
                  <a:srgbClr val="000000"/>
                </a:solidFill>
                <a:effectLst/>
                <a:latin typeface="Arial"/>
                <a:ea typeface="Calibri"/>
              </a:rPr>
              <a:t>PERIODO SEPTIEMBRE 2009 - AGOSTO 2010</a:t>
            </a:r>
            <a:endParaRPr lang="es-EC" sz="1400" dirty="0">
              <a:effectLst/>
              <a:latin typeface="Times New Roman"/>
              <a:ea typeface="Times New Roman"/>
            </a:endParaRPr>
          </a:p>
          <a:p>
            <a:pPr algn="just">
              <a:lnSpc>
                <a:spcPct val="150000"/>
              </a:lnSpc>
              <a:spcAft>
                <a:spcPts val="0"/>
              </a:spcAft>
            </a:pPr>
            <a:r>
              <a:rPr lang="es-EC" sz="1200" b="1" dirty="0">
                <a:solidFill>
                  <a:srgbClr val="000000"/>
                </a:solidFill>
                <a:effectLst/>
                <a:latin typeface="Arial"/>
                <a:ea typeface="Calibri"/>
              </a:rPr>
              <a:t> </a:t>
            </a:r>
            <a:endParaRPr lang="es-EC" sz="14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Al realizar la visita a las instalaciones del departamento de mantenimiento se pudo constatar que existen dos grupos de repuestos: codificados que se ingresan como inventario y los no codificados que se ingresan como gasto, la pertenencia a cada grupo depende del tiempo de vida útil del repuesto, así menores a un año se consideran como gasto y mayores a un año como inventario. </a:t>
            </a:r>
            <a:endParaRPr lang="es-EC" sz="14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4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El jefe del departamento es el Sr. Carlos Hidalgo, quien es el encargado de coordinar la adquisición, almacenamiento y utilización de los repuestos en la fábrica; la realización de las órdenes de compra y la negociación con proveedores se encuentra a cargo de la Sra. Adriana Cáceres; la bodega de repuestos se encuentra a cargo del Sr. Luis Gómez; y finalmente existe un equipo de 20 personas que son los encargados del mantenimiento de la maquinaria.</a:t>
            </a:r>
            <a:endParaRPr lang="es-EC" sz="14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4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Se realizan dos tomas físicas del inventario al año en Agosto y Diciembre, esto únicamente de los repuestos codificados, y para los que son ingresados como gasto no existe un control.</a:t>
            </a:r>
            <a:endParaRPr lang="es-EC" sz="1400" dirty="0">
              <a:effectLst/>
              <a:latin typeface="Times New Roman"/>
              <a:ea typeface="Times New Roman"/>
            </a:endParaRPr>
          </a:p>
          <a:p>
            <a:pPr algn="just">
              <a:lnSpc>
                <a:spcPct val="150000"/>
              </a:lnSpc>
              <a:spcAft>
                <a:spcPts val="0"/>
              </a:spcAft>
            </a:pPr>
            <a:r>
              <a:rPr lang="es-EC" sz="1400" dirty="0">
                <a:solidFill>
                  <a:srgbClr val="000000"/>
                </a:solidFill>
                <a:effectLst/>
                <a:latin typeface="Arial"/>
                <a:ea typeface="Calibri"/>
              </a:rPr>
              <a:t> </a:t>
            </a:r>
            <a:endParaRPr lang="es-EC" sz="1400" dirty="0">
              <a:effectLst/>
              <a:latin typeface="Times New Roman"/>
              <a:ea typeface="Times New Roman"/>
            </a:endParaRPr>
          </a:p>
          <a:p>
            <a:pPr algn="just">
              <a:lnSpc>
                <a:spcPct val="150000"/>
              </a:lnSpc>
              <a:spcAft>
                <a:spcPts val="0"/>
              </a:spcAft>
            </a:pPr>
            <a:r>
              <a:rPr lang="es-EC" sz="1400" dirty="0">
                <a:solidFill>
                  <a:srgbClr val="000000"/>
                </a:solidFill>
                <a:effectLst/>
                <a:latin typeface="Arial"/>
                <a:ea typeface="Calibri"/>
              </a:rPr>
              <a:t>Por otro lado se observó que no existe un orden en al almacenamiento de repuestos por lo que les dificulta saber con exactitud la ubicación de cada uno de ellos.</a:t>
            </a:r>
            <a:endParaRPr lang="es-EC" sz="1400" dirty="0">
              <a:effectLst/>
              <a:latin typeface="Times New Roman"/>
              <a:ea typeface="Times New Roman"/>
            </a:endParaRPr>
          </a:p>
        </p:txBody>
      </p:sp>
      <p:sp>
        <p:nvSpPr>
          <p:cNvPr id="3" name="61 Rectángulo">
            <a:hlinkClick r:id="rId2" action="ppaction://hlinksldjump"/>
          </p:cNvPr>
          <p:cNvSpPr/>
          <p:nvPr/>
        </p:nvSpPr>
        <p:spPr>
          <a:xfrm>
            <a:off x="7884368" y="764704"/>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1</a:t>
            </a:r>
            <a:endParaRPr lang="es-EC" sz="1200">
              <a:effectLst/>
              <a:latin typeface="Times New Roman"/>
              <a:ea typeface="Times New Roman"/>
            </a:endParaRPr>
          </a:p>
          <a:p>
            <a:pPr algn="ctr">
              <a:spcAft>
                <a:spcPts val="0"/>
              </a:spcAft>
            </a:pPr>
            <a:r>
              <a:rPr lang="es-ES" sz="1200" b="1">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630057044"/>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251521" y="269291"/>
            <a:ext cx="8712967" cy="64000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50" b="1" dirty="0" smtClean="0">
                <a:solidFill>
                  <a:srgbClr val="000000"/>
                </a:solidFill>
                <a:effectLst/>
                <a:latin typeface="Arial"/>
                <a:ea typeface="Calibri"/>
              </a:rPr>
              <a:t>FERRERO </a:t>
            </a:r>
            <a:r>
              <a:rPr lang="es-EC" sz="1150" b="1" dirty="0">
                <a:solidFill>
                  <a:srgbClr val="000000"/>
                </a:solidFill>
                <a:effectLst/>
                <a:latin typeface="Arial"/>
                <a:ea typeface="Calibri"/>
              </a:rPr>
              <a:t>DEL ECUADOR S.A.</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ENTREVISTA AL JEFE DEL DEPARTAMENTO DE MANTENIMIENTO</a:t>
            </a:r>
            <a:r>
              <a:rPr lang="es-EC" sz="1150" b="1" dirty="0">
                <a:solidFill>
                  <a:srgbClr val="000000"/>
                </a:solidFill>
                <a:effectLst/>
                <a:latin typeface="Arial"/>
                <a:ea typeface="Calibri"/>
              </a:rPr>
              <a:t> </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just">
              <a:spcAft>
                <a:spcPts val="0"/>
              </a:spcAft>
            </a:pPr>
            <a:r>
              <a:rPr lang="es-EC" sz="1100" b="1" dirty="0">
                <a:solidFill>
                  <a:srgbClr val="000000"/>
                </a:solidFill>
                <a:effectLst/>
                <a:latin typeface="Arial"/>
                <a:ea typeface="Calibri"/>
              </a:rPr>
              <a:t>Nombre del Entrevistado:</a:t>
            </a:r>
            <a:r>
              <a:rPr lang="es-EC" sz="1100" dirty="0">
                <a:solidFill>
                  <a:srgbClr val="000000"/>
                </a:solidFill>
                <a:effectLst/>
                <a:latin typeface="Arial"/>
                <a:ea typeface="Calibri"/>
              </a:rPr>
              <a:t> </a:t>
            </a:r>
            <a:r>
              <a:rPr lang="es-EC" sz="1150" dirty="0">
                <a:solidFill>
                  <a:srgbClr val="000000"/>
                </a:solidFill>
                <a:effectLst/>
                <a:latin typeface="Arial"/>
                <a:ea typeface="Calibri"/>
              </a:rPr>
              <a:t>Carlos Hidalgo.</a:t>
            </a:r>
            <a:endParaRPr lang="es-EC" sz="1200" dirty="0">
              <a:effectLst/>
              <a:latin typeface="Times New Roman"/>
              <a:ea typeface="Times New Roman"/>
            </a:endParaRPr>
          </a:p>
          <a:p>
            <a:pPr algn="just">
              <a:spcAft>
                <a:spcPts val="0"/>
              </a:spcAft>
            </a:pPr>
            <a:r>
              <a:rPr lang="es-EC" sz="1100" b="1" dirty="0">
                <a:solidFill>
                  <a:srgbClr val="000000"/>
                </a:solidFill>
                <a:effectLst/>
                <a:latin typeface="Arial"/>
                <a:ea typeface="Calibri"/>
              </a:rPr>
              <a:t>Cargo:</a:t>
            </a:r>
            <a:r>
              <a:rPr lang="es-EC" sz="1150" dirty="0">
                <a:solidFill>
                  <a:srgbClr val="000000"/>
                </a:solidFill>
                <a:effectLst/>
                <a:latin typeface="Arial"/>
                <a:ea typeface="Calibri"/>
              </a:rPr>
              <a:t> Jefe del departamento de mantenimiento.</a:t>
            </a:r>
            <a:endParaRPr lang="es-EC" sz="1200" dirty="0">
              <a:effectLst/>
              <a:latin typeface="Times New Roman"/>
              <a:ea typeface="Times New Roman"/>
            </a:endParaRPr>
          </a:p>
          <a:p>
            <a:pPr algn="just">
              <a:spcAft>
                <a:spcPts val="0"/>
              </a:spcAft>
            </a:pPr>
            <a:r>
              <a:rPr lang="es-EC" sz="1100" b="1" dirty="0">
                <a:solidFill>
                  <a:srgbClr val="000000"/>
                </a:solidFill>
                <a:effectLst/>
                <a:latin typeface="Arial"/>
                <a:ea typeface="Calibri"/>
              </a:rPr>
              <a:t>Objetivo de la entrevista:</a:t>
            </a:r>
            <a:r>
              <a:rPr lang="es-EC" sz="1100" dirty="0">
                <a:solidFill>
                  <a:srgbClr val="000000"/>
                </a:solidFill>
                <a:effectLst/>
                <a:latin typeface="Arial"/>
                <a:ea typeface="Calibri"/>
              </a:rPr>
              <a:t> </a:t>
            </a:r>
            <a:r>
              <a:rPr lang="es-EC" sz="1150" dirty="0">
                <a:solidFill>
                  <a:srgbClr val="000000"/>
                </a:solidFill>
                <a:effectLst/>
                <a:latin typeface="Arial"/>
                <a:ea typeface="Calibri"/>
              </a:rPr>
              <a:t>Hacer conocer el inicio de la auditoría de gestión al departamento de mantenimiento de conformidad con el plan anual de auditoría, que evaluará la eficiencia, efectividad, economía, ética y ecología del macro proceso de compras.</a:t>
            </a:r>
            <a:endParaRPr lang="es-EC" sz="1200" dirty="0">
              <a:effectLst/>
              <a:latin typeface="Times New Roman"/>
              <a:ea typeface="Times New Roman"/>
            </a:endParaRPr>
          </a:p>
          <a:p>
            <a:pPr algn="just">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Se procedió a realizar la entrevista al jefe del departamento de mantenimiento Sr. Carlos Hidalgo y se le realizaron las siguientes preguntas:</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¿Cuáles son las funciones que realiza usted?</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Bueno, en primer lugar soy la persona que coordino toda la adquisición de los repuestos para que la maquinaria siempre este bien y por ende no se paralice la fábrica, también autorizo las órdenes de compra de las diferentes adquisiciones, hago el presupuesto anual, y superviso que todo el departamento funcione de manera adecuada.</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¿De qué forma interviene en el proceso?</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Atiendo los requerimientos que traen los mecánicos, y autorizo la elaboración de las órdenes de compra, supervisión en general del proceso. </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¿Qué tipo de controles se manejan al interior del departamento?</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Existen los controles que van de la mano con el sistema como es el control de los inventarios para tener todo contabilizado  y registrado, también se tienen comprobantes de egreso de bodega en las que firman la salida de los diferentes repuestos, las órdenes de compra se elaboran según los requerimientos yo las autorizo y después se las lleva a firmar al Sr. Perrone que es el gerente industrial, y finalmente se hace un seguimiento de la planificación anual para constatar que no tenemos brechas muy grandes</a:t>
            </a:r>
            <a:r>
              <a:rPr lang="es-EC" sz="1200" dirty="0" smtClean="0">
                <a:solidFill>
                  <a:srgbClr val="000000"/>
                </a:solidFill>
                <a:effectLst/>
                <a:latin typeface="Arial"/>
                <a:ea typeface="Calibri"/>
              </a:rPr>
              <a:t>.</a:t>
            </a:r>
            <a:r>
              <a:rPr lang="es-EC" sz="1200" dirty="0">
                <a:solidFill>
                  <a:srgbClr val="000000"/>
                </a:solidFill>
                <a:effectLst/>
                <a:latin typeface="Arial"/>
                <a:ea typeface="Calibri"/>
              </a:rPr>
              <a:t> </a:t>
            </a:r>
            <a:endParaRPr lang="es-EC" sz="1200" dirty="0">
              <a:effectLst/>
              <a:latin typeface="Times New Roman"/>
              <a:ea typeface="Times New Roman"/>
            </a:endParaRPr>
          </a:p>
        </p:txBody>
      </p:sp>
      <p:sp>
        <p:nvSpPr>
          <p:cNvPr id="3" name="60 Rectángulo"/>
          <p:cNvSpPr/>
          <p:nvPr/>
        </p:nvSpPr>
        <p:spPr>
          <a:xfrm>
            <a:off x="7956376" y="476672"/>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2</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1/2</a:t>
            </a:r>
            <a:endParaRPr lang="es-EC" sz="1200">
              <a:effectLst/>
              <a:latin typeface="Times New Roman"/>
              <a:ea typeface="Times New Roman"/>
            </a:endParaRPr>
          </a:p>
        </p:txBody>
      </p:sp>
    </p:spTree>
    <p:extLst>
      <p:ext uri="{BB962C8B-B14F-4D97-AF65-F5344CB8AC3E}">
        <p14:creationId xmlns:p14="http://schemas.microsoft.com/office/powerpoint/2010/main" val="3324048264"/>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404873" y="332656"/>
            <a:ext cx="8424936" cy="33843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50" b="1" dirty="0">
                <a:solidFill>
                  <a:srgbClr val="000000"/>
                </a:solidFill>
                <a:effectLst/>
                <a:latin typeface="Arial"/>
                <a:ea typeface="Calibri"/>
              </a:rPr>
              <a:t> </a:t>
            </a:r>
            <a:r>
              <a:rPr lang="es-EC" sz="1150" b="1" dirty="0" smtClean="0">
                <a:solidFill>
                  <a:srgbClr val="000000"/>
                </a:solidFill>
                <a:effectLst/>
                <a:latin typeface="Arial"/>
                <a:ea typeface="Calibri"/>
              </a:rPr>
              <a:t>FERRERO </a:t>
            </a:r>
            <a:r>
              <a:rPr lang="es-EC" sz="1150" b="1" dirty="0">
                <a:solidFill>
                  <a:srgbClr val="000000"/>
                </a:solidFill>
                <a:effectLst/>
                <a:latin typeface="Arial"/>
                <a:ea typeface="Calibri"/>
              </a:rPr>
              <a:t>DEL ECUADOR S.A.</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ENTREVISTA AL JEFE DEL DEPARTAMENTO DE MANTENIMIENTO</a:t>
            </a:r>
            <a:r>
              <a:rPr lang="es-EC" sz="1150" b="1" dirty="0">
                <a:solidFill>
                  <a:srgbClr val="000000"/>
                </a:solidFill>
                <a:effectLst/>
                <a:latin typeface="Arial"/>
                <a:ea typeface="Calibri"/>
              </a:rPr>
              <a:t> </a:t>
            </a:r>
            <a:endParaRPr lang="es-EC" sz="1200" dirty="0">
              <a:effectLst/>
              <a:latin typeface="Times New Roman"/>
              <a:ea typeface="Times New Roman"/>
            </a:endParaRPr>
          </a:p>
          <a:p>
            <a:pPr algn="ctr">
              <a:lnSpc>
                <a:spcPct val="150000"/>
              </a:lnSpc>
              <a:spcAft>
                <a:spcPts val="0"/>
              </a:spcAft>
            </a:pPr>
            <a:r>
              <a:rPr lang="es-EC" sz="1150" b="1" dirty="0" smtClean="0">
                <a:solidFill>
                  <a:srgbClr val="000000"/>
                </a:solidFill>
                <a:effectLst/>
                <a:latin typeface="Arial"/>
                <a:ea typeface="Calibri"/>
              </a:rPr>
              <a:t>PERIODO SEPTIEMBRE 2009 - AGOSTO 2010</a:t>
            </a:r>
            <a:endParaRPr lang="es-EC" sz="1200" dirty="0" smtClean="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¿Cómo da seguimiento a las observaciones hechas por la auditoría externa?</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Generalmente no nos han hecho observaciones en las auditorias porque ellos están presentes en los inventarios que se realizan y se les presenta toda la información que nos solicitan.</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¿Cómo mide el logro de las metas y objetivos?</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Se realiza la planificación anual y mensualmente acudimos a contabilidad para pedir los reportes de lo que ha gastado el departamento y vamos comparando con el presupuesto anual que tiene el departamento de mantenimiento.</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¿Qué tiempo trabaja en la empresa?</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30 años.</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endParaRPr lang="es-EC" sz="1200" dirty="0">
              <a:effectLst/>
              <a:latin typeface="Times New Roman"/>
              <a:ea typeface="Times New Roman"/>
            </a:endParaRPr>
          </a:p>
        </p:txBody>
      </p:sp>
      <p:sp>
        <p:nvSpPr>
          <p:cNvPr id="3" name="66 Rectángulo">
            <a:hlinkClick r:id="rId2" action="ppaction://hlinksldjump"/>
          </p:cNvPr>
          <p:cNvSpPr/>
          <p:nvPr/>
        </p:nvSpPr>
        <p:spPr>
          <a:xfrm>
            <a:off x="7884368" y="764704"/>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2</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2/2</a:t>
            </a:r>
            <a:endParaRPr lang="es-EC" sz="1200">
              <a:effectLst/>
              <a:latin typeface="Times New Roman"/>
              <a:ea typeface="Times New Roman"/>
            </a:endParaRPr>
          </a:p>
        </p:txBody>
      </p:sp>
      <p:sp>
        <p:nvSpPr>
          <p:cNvPr id="4" name="3 Rectángulo"/>
          <p:cNvSpPr/>
          <p:nvPr/>
        </p:nvSpPr>
        <p:spPr>
          <a:xfrm>
            <a:off x="412010" y="3861048"/>
            <a:ext cx="8211462" cy="2246769"/>
          </a:xfrm>
          <a:prstGeom prst="rect">
            <a:avLst/>
          </a:prstGeom>
        </p:spPr>
        <p:txBody>
          <a:bodyPr wrap="square">
            <a:spAutoFit/>
          </a:bodyPr>
          <a:lstStyle/>
          <a:p>
            <a:pPr algn="just"/>
            <a:r>
              <a:rPr lang="es-ES" sz="1400" b="1" dirty="0"/>
              <a:t>Observaciones de la entrevista:</a:t>
            </a:r>
            <a:endParaRPr lang="es-EC" sz="1400" dirty="0"/>
          </a:p>
          <a:p>
            <a:pPr algn="just"/>
            <a:r>
              <a:rPr lang="es-ES" sz="1400" b="1" dirty="0"/>
              <a:t> </a:t>
            </a:r>
            <a:endParaRPr lang="es-EC" sz="1400" dirty="0"/>
          </a:p>
          <a:p>
            <a:pPr algn="just"/>
            <a:r>
              <a:rPr lang="es-ES" sz="1400" dirty="0"/>
              <a:t>Se realizó la entrevista al Jefe del departamento de mantenimiento y se tienen las siguientes observaciones:</a:t>
            </a:r>
            <a:endParaRPr lang="es-EC" sz="1400" dirty="0"/>
          </a:p>
          <a:p>
            <a:pPr algn="just"/>
            <a:r>
              <a:rPr lang="es-ES" sz="1400" dirty="0"/>
              <a:t> </a:t>
            </a:r>
            <a:endParaRPr lang="es-EC" sz="1400" dirty="0"/>
          </a:p>
          <a:p>
            <a:pPr lvl="0" algn="just"/>
            <a:r>
              <a:rPr lang="es-ES" sz="1400" dirty="0"/>
              <a:t>El jefe de departamento de mantenimiento Sr. Carlos Hidalgo</a:t>
            </a:r>
            <a:r>
              <a:rPr lang="es-ES" sz="1400" b="1" dirty="0"/>
              <a:t> </a:t>
            </a:r>
            <a:r>
              <a:rPr lang="es-ES" sz="1400" dirty="0"/>
              <a:t>tiene su oficina en la planta donde se elabora el plástico, es mismo que está apartado del departamento de mantenimiento.</a:t>
            </a:r>
            <a:endParaRPr lang="es-EC" sz="1400" dirty="0"/>
          </a:p>
          <a:p>
            <a:pPr lvl="0" algn="just"/>
            <a:r>
              <a:rPr lang="es-ES" sz="1400" dirty="0"/>
              <a:t>La persona que realiza las órdenes de compra está en ese puesto hace medio año, antes estuvo el Sr. Jaime Flores quien renunció después de 20 años de trabajo por asuntos personales.</a:t>
            </a:r>
            <a:endParaRPr lang="es-EC" sz="1400" dirty="0"/>
          </a:p>
          <a:p>
            <a:pPr lvl="0" algn="just"/>
            <a:r>
              <a:rPr lang="es-ES" sz="1400" dirty="0"/>
              <a:t>No existe un control definido para los repuestos que son ingresados como gasto, únicamente se lleva el control de los repuestos codificados a través del sistema PRISMA.</a:t>
            </a:r>
            <a:endParaRPr lang="es-EC" sz="1400" dirty="0"/>
          </a:p>
        </p:txBody>
      </p:sp>
    </p:spTree>
    <p:extLst>
      <p:ext uri="{BB962C8B-B14F-4D97-AF65-F5344CB8AC3E}">
        <p14:creationId xmlns:p14="http://schemas.microsoft.com/office/powerpoint/2010/main" val="2763465438"/>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827584" y="764704"/>
            <a:ext cx="7776864" cy="44761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50000"/>
              </a:lnSpc>
              <a:spcAft>
                <a:spcPts val="0"/>
              </a:spcAft>
            </a:pPr>
            <a:r>
              <a:rPr lang="es-EC" sz="1150" b="1">
                <a:solidFill>
                  <a:srgbClr val="000000"/>
                </a:solidFill>
                <a:effectLst/>
                <a:latin typeface="Arial"/>
                <a:ea typeface="Calibri"/>
              </a:rPr>
              <a:t> </a:t>
            </a:r>
            <a:endParaRPr lang="es-EC" sz="1200">
              <a:effectLst/>
              <a:latin typeface="Times New Roman"/>
              <a:ea typeface="Times New Roman"/>
            </a:endParaRPr>
          </a:p>
          <a:p>
            <a:pPr>
              <a:lnSpc>
                <a:spcPct val="150000"/>
              </a:lnSpc>
              <a:spcAft>
                <a:spcPts val="0"/>
              </a:spcAft>
            </a:pPr>
            <a:r>
              <a:rPr lang="es-EC" sz="1150" b="1">
                <a:solidFill>
                  <a:srgbClr val="000000"/>
                </a:solidFill>
                <a:effectLst/>
                <a:latin typeface="Arial"/>
                <a:ea typeface="Calibri"/>
              </a:rPr>
              <a:t> </a:t>
            </a:r>
            <a:endParaRPr lang="es-EC" sz="1200">
              <a:effectLst/>
              <a:latin typeface="Times New Roman"/>
              <a:ea typeface="Times New Roman"/>
            </a:endParaRPr>
          </a:p>
          <a:p>
            <a:pPr algn="ctr">
              <a:lnSpc>
                <a:spcPct val="150000"/>
              </a:lnSpc>
              <a:spcAft>
                <a:spcPts val="0"/>
              </a:spcAft>
            </a:pPr>
            <a:r>
              <a:rPr lang="es-EC" sz="1150" b="1">
                <a:solidFill>
                  <a:srgbClr val="000000"/>
                </a:solidFill>
                <a:effectLst/>
                <a:latin typeface="Arial"/>
                <a:ea typeface="Calibri"/>
              </a:rPr>
              <a:t>FERRERO DEL ECUADOR S.A.</a:t>
            </a:r>
            <a:endParaRPr lang="es-EC" sz="1200">
              <a:effectLst/>
              <a:latin typeface="Times New Roman"/>
              <a:ea typeface="Times New Roman"/>
            </a:endParaRPr>
          </a:p>
          <a:p>
            <a:pPr algn="ctr">
              <a:lnSpc>
                <a:spcPct val="150000"/>
              </a:lnSpc>
              <a:spcAft>
                <a:spcPts val="0"/>
              </a:spcAft>
            </a:pPr>
            <a:r>
              <a:rPr lang="es-ES" sz="1200" b="1">
                <a:effectLst/>
                <a:latin typeface="Arial"/>
                <a:ea typeface="Times New Roman"/>
              </a:rPr>
              <a:t>CONOCIMIENTO DE LA NORMATIVIDAD</a:t>
            </a:r>
            <a:endParaRPr lang="es-EC" sz="1200">
              <a:effectLst/>
              <a:latin typeface="Times New Roman"/>
              <a:ea typeface="Times New Roman"/>
            </a:endParaRPr>
          </a:p>
          <a:p>
            <a:pPr algn="ctr">
              <a:lnSpc>
                <a:spcPct val="150000"/>
              </a:lnSpc>
              <a:spcAft>
                <a:spcPts val="0"/>
              </a:spcAft>
            </a:pPr>
            <a:r>
              <a:rPr lang="es-EC" sz="1150" b="1">
                <a:solidFill>
                  <a:srgbClr val="000000"/>
                </a:solidFill>
                <a:effectLst/>
                <a:latin typeface="Arial"/>
                <a:ea typeface="Calibri"/>
              </a:rPr>
              <a:t>PERIODO SEPTIEMBRE 2009 - AGOSTO 2010</a:t>
            </a:r>
            <a:endParaRPr lang="es-EC" sz="1200">
              <a:effectLst/>
              <a:latin typeface="Times New Roman"/>
              <a:ea typeface="Times New Roman"/>
            </a:endParaRPr>
          </a:p>
          <a:p>
            <a:pPr algn="just">
              <a:lnSpc>
                <a:spcPct val="150000"/>
              </a:lnSpc>
              <a:spcAft>
                <a:spcPts val="0"/>
              </a:spcAft>
            </a:pPr>
            <a:r>
              <a:rPr lang="es-EC" sz="1150" b="1">
                <a:solidFill>
                  <a:srgbClr val="000000"/>
                </a:solidFill>
                <a:effectLst/>
                <a:latin typeface="Arial"/>
                <a:ea typeface="Calibri"/>
              </a:rPr>
              <a:t> </a:t>
            </a:r>
            <a:endParaRPr lang="es-EC" sz="1200">
              <a:effectLst/>
              <a:latin typeface="Times New Roman"/>
              <a:ea typeface="Times New Roman"/>
            </a:endParaRPr>
          </a:p>
          <a:p>
            <a:pPr algn="just">
              <a:lnSpc>
                <a:spcPct val="150000"/>
              </a:lnSpc>
              <a:spcAft>
                <a:spcPts val="0"/>
              </a:spcAft>
            </a:pPr>
            <a:r>
              <a:rPr lang="es-EC" sz="1200">
                <a:solidFill>
                  <a:srgbClr val="000000"/>
                </a:solidFill>
                <a:effectLst/>
                <a:latin typeface="Arial"/>
                <a:ea typeface="Calibri"/>
              </a:rPr>
              <a:t> </a:t>
            </a:r>
            <a:endParaRPr lang="es-EC" sz="1200">
              <a:effectLst/>
              <a:latin typeface="Times New Roman"/>
              <a:ea typeface="Times New Roman"/>
            </a:endParaRPr>
          </a:p>
          <a:p>
            <a:pPr algn="just">
              <a:lnSpc>
                <a:spcPct val="150000"/>
              </a:lnSpc>
              <a:spcAft>
                <a:spcPts val="0"/>
              </a:spcAft>
            </a:pPr>
            <a:r>
              <a:rPr lang="es-EC" sz="1200">
                <a:solidFill>
                  <a:srgbClr val="000000"/>
                </a:solidFill>
                <a:effectLst/>
                <a:latin typeface="Arial"/>
                <a:ea typeface="Calibri"/>
              </a:rPr>
              <a:t>El departamento de mantenimiento de Ferrero del Ecuador S.A. tiene la siguientes normatividad:</a:t>
            </a:r>
            <a:endParaRPr lang="es-EC" sz="1200">
              <a:effectLst/>
              <a:latin typeface="Times New Roman"/>
              <a:ea typeface="Times New Roman"/>
            </a:endParaRPr>
          </a:p>
          <a:p>
            <a:pPr algn="just">
              <a:lnSpc>
                <a:spcPct val="150000"/>
              </a:lnSpc>
              <a:spcAft>
                <a:spcPts val="0"/>
              </a:spcAft>
            </a:pPr>
            <a:r>
              <a:rPr lang="es-EC" sz="1200">
                <a:solidFill>
                  <a:srgbClr val="000000"/>
                </a:solidFill>
                <a:effectLst/>
                <a:latin typeface="Arial"/>
                <a:ea typeface="Calibri"/>
              </a:rPr>
              <a:t> </a:t>
            </a:r>
            <a:endParaRPr lang="es-EC" sz="1200">
              <a:effectLst/>
              <a:latin typeface="Times New Roman"/>
              <a:ea typeface="Times New Roman"/>
            </a:endParaRPr>
          </a:p>
          <a:p>
            <a:pPr marL="457200" indent="-228600" algn="just">
              <a:lnSpc>
                <a:spcPct val="150000"/>
              </a:lnSpc>
              <a:spcAft>
                <a:spcPts val="0"/>
              </a:spcAft>
            </a:pPr>
            <a:r>
              <a:rPr lang="es-EC" sz="1200">
                <a:solidFill>
                  <a:srgbClr val="000000"/>
                </a:solidFill>
                <a:effectLst/>
                <a:latin typeface="Arial"/>
                <a:ea typeface="Calibri"/>
              </a:rPr>
              <a:t>Código Ético Ferrero.</a:t>
            </a:r>
            <a:endParaRPr lang="es-EC" sz="1200">
              <a:effectLst/>
              <a:latin typeface="Times New Roman"/>
              <a:ea typeface="Times New Roman"/>
            </a:endParaRPr>
          </a:p>
          <a:p>
            <a:pPr marL="457200" indent="-228600" algn="just">
              <a:lnSpc>
                <a:spcPct val="150000"/>
              </a:lnSpc>
              <a:spcAft>
                <a:spcPts val="0"/>
              </a:spcAft>
            </a:pPr>
            <a:r>
              <a:rPr lang="es-EC" sz="1200">
                <a:solidFill>
                  <a:srgbClr val="000000"/>
                </a:solidFill>
                <a:effectLst/>
                <a:latin typeface="Arial"/>
                <a:ea typeface="Calibri"/>
              </a:rPr>
              <a:t>Proceso de adquisiciones de repuestos para maquinaria.</a:t>
            </a:r>
            <a:endParaRPr lang="es-EC" sz="1200">
              <a:effectLst/>
              <a:latin typeface="Times New Roman"/>
              <a:ea typeface="Times New Roman"/>
            </a:endParaRPr>
          </a:p>
          <a:p>
            <a:pPr marL="457200" indent="-228600" algn="just">
              <a:lnSpc>
                <a:spcPct val="150000"/>
              </a:lnSpc>
              <a:spcAft>
                <a:spcPts val="0"/>
              </a:spcAft>
            </a:pPr>
            <a:r>
              <a:rPr lang="es-EC" sz="1200">
                <a:solidFill>
                  <a:srgbClr val="000000"/>
                </a:solidFill>
                <a:effectLst/>
                <a:latin typeface="Arial"/>
                <a:ea typeface="Calibri"/>
              </a:rPr>
              <a:t>Procedimientos.</a:t>
            </a:r>
            <a:endParaRPr lang="es-EC" sz="1200">
              <a:effectLst/>
              <a:latin typeface="Times New Roman"/>
              <a:ea typeface="Times New Roman"/>
            </a:endParaRPr>
          </a:p>
          <a:p>
            <a:pPr algn="just">
              <a:lnSpc>
                <a:spcPct val="150000"/>
              </a:lnSpc>
              <a:spcAft>
                <a:spcPts val="0"/>
              </a:spcAft>
            </a:pPr>
            <a:r>
              <a:rPr lang="es-EC" sz="1200">
                <a:solidFill>
                  <a:srgbClr val="000000"/>
                </a:solidFill>
                <a:effectLst/>
                <a:latin typeface="Arial"/>
                <a:ea typeface="Calibri"/>
              </a:rPr>
              <a:t> </a:t>
            </a:r>
            <a:endParaRPr lang="es-EC" sz="1200">
              <a:effectLst/>
              <a:latin typeface="Times New Roman"/>
              <a:ea typeface="Times New Roman"/>
            </a:endParaRPr>
          </a:p>
          <a:p>
            <a:pPr algn="just">
              <a:lnSpc>
                <a:spcPct val="150000"/>
              </a:lnSpc>
              <a:spcAft>
                <a:spcPts val="0"/>
              </a:spcAft>
            </a:pPr>
            <a:r>
              <a:rPr lang="es-EC" sz="1200">
                <a:solidFill>
                  <a:srgbClr val="000000"/>
                </a:solidFill>
                <a:effectLst/>
                <a:latin typeface="Arial"/>
                <a:ea typeface="Calibri"/>
              </a:rPr>
              <a:t> </a:t>
            </a:r>
            <a:endParaRPr lang="es-EC" sz="1200">
              <a:effectLst/>
              <a:latin typeface="Times New Roman"/>
              <a:ea typeface="Times New Roman"/>
            </a:endParaRPr>
          </a:p>
        </p:txBody>
      </p:sp>
      <p:sp>
        <p:nvSpPr>
          <p:cNvPr id="3" name="91 Rectángulo">
            <a:hlinkClick r:id="rId2" action="ppaction://hlinksldjump"/>
          </p:cNvPr>
          <p:cNvSpPr/>
          <p:nvPr/>
        </p:nvSpPr>
        <p:spPr>
          <a:xfrm>
            <a:off x="7668344" y="1052736"/>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3</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1661878894"/>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520742509"/>
              </p:ext>
            </p:extLst>
          </p:nvPr>
        </p:nvGraphicFramePr>
        <p:xfrm>
          <a:off x="251519" y="476669"/>
          <a:ext cx="8568954" cy="6048674"/>
        </p:xfrm>
        <a:graphic>
          <a:graphicData uri="http://schemas.openxmlformats.org/drawingml/2006/table">
            <a:tbl>
              <a:tblPr>
                <a:tableStyleId>{5C22544A-7EE6-4342-B048-85BDC9FD1C3A}</a:tableStyleId>
              </a:tblPr>
              <a:tblGrid>
                <a:gridCol w="515911"/>
                <a:gridCol w="3079343"/>
                <a:gridCol w="519940"/>
                <a:gridCol w="709379"/>
                <a:gridCol w="741621"/>
                <a:gridCol w="741621"/>
                <a:gridCol w="2261139"/>
              </a:tblGrid>
              <a:tr h="178249">
                <a:tc gridSpan="7">
                  <a:txBody>
                    <a:bodyPr/>
                    <a:lstStyle/>
                    <a:p>
                      <a:pPr algn="ctr" fontAlgn="ctr"/>
                      <a:r>
                        <a:rPr lang="es-EC" sz="1050" u="none" strike="noStrike" dirty="0">
                          <a:effectLst/>
                        </a:rPr>
                        <a:t>FERRERO DEL ECUADOR S.A.</a:t>
                      </a:r>
                      <a:endParaRPr lang="es-EC" sz="1050" b="1" i="0" u="none" strike="noStrike" dirty="0">
                        <a:solidFill>
                          <a:srgbClr val="000000"/>
                        </a:solidFill>
                        <a:effectLst/>
                        <a:latin typeface="Arial"/>
                      </a:endParaRPr>
                    </a:p>
                  </a:txBody>
                  <a:tcPr marL="4649" marR="4649" marT="4649"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8249">
                <a:tc gridSpan="7">
                  <a:txBody>
                    <a:bodyPr/>
                    <a:lstStyle/>
                    <a:p>
                      <a:pPr algn="ctr" fontAlgn="ctr"/>
                      <a:r>
                        <a:rPr lang="es-EC" sz="1050" u="none" strike="noStrike" dirty="0" smtClean="0">
                          <a:effectLst/>
                        </a:rPr>
                        <a:t>CUESTIONARIO DE EVALUACIÓN DE CONTROL INTERNO</a:t>
                      </a:r>
                      <a:endParaRPr lang="es-EC" sz="1050" b="1" i="0" u="none" strike="noStrike" dirty="0">
                        <a:solidFill>
                          <a:srgbClr val="000000"/>
                        </a:solidFill>
                        <a:effectLst/>
                        <a:latin typeface="Arial"/>
                      </a:endParaRPr>
                    </a:p>
                  </a:txBody>
                  <a:tcPr marL="4649" marR="4649" marT="4649"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8249">
                <a:tc gridSpan="7">
                  <a:txBody>
                    <a:bodyPr/>
                    <a:lstStyle/>
                    <a:p>
                      <a:pPr algn="ctr" fontAlgn="ctr"/>
                      <a:r>
                        <a:rPr lang="es-EC" sz="1050" u="none" strike="noStrike">
                          <a:effectLst/>
                        </a:rPr>
                        <a:t>PROCESO DE ADQUISICIÓN DE REPUESTOS PARA MAQUINARIA</a:t>
                      </a:r>
                      <a:endParaRPr lang="es-EC" sz="1050" b="1" i="0" u="none" strike="noStrike">
                        <a:solidFill>
                          <a:srgbClr val="000000"/>
                        </a:solidFill>
                        <a:effectLst/>
                        <a:latin typeface="Arial"/>
                      </a:endParaRPr>
                    </a:p>
                  </a:txBody>
                  <a:tcPr marL="4649" marR="4649" marT="4649"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8249">
                <a:tc gridSpan="7">
                  <a:txBody>
                    <a:bodyPr/>
                    <a:lstStyle/>
                    <a:p>
                      <a:pPr algn="ctr" fontAlgn="ctr"/>
                      <a:r>
                        <a:rPr lang="es-EC" sz="1050" u="none" strike="noStrike">
                          <a:effectLst/>
                        </a:rPr>
                        <a:t>PERIODO SEPTIEMBRE 2009 - AGOSTO 2010</a:t>
                      </a:r>
                      <a:endParaRPr lang="es-EC" sz="1050" b="1" i="0" u="none" strike="noStrike">
                        <a:solidFill>
                          <a:srgbClr val="000000"/>
                        </a:solidFill>
                        <a:effectLst/>
                        <a:latin typeface="Arial"/>
                      </a:endParaRPr>
                    </a:p>
                  </a:txBody>
                  <a:tcPr marL="4649" marR="4649" marT="4649"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8249">
                <a:tc gridSpan="3">
                  <a:txBody>
                    <a:bodyPr/>
                    <a:lstStyle/>
                    <a:p>
                      <a:pPr algn="l" fontAlgn="ctr"/>
                      <a:r>
                        <a:rPr lang="es-EC" sz="1050" u="none" strike="noStrike">
                          <a:effectLst/>
                        </a:rPr>
                        <a:t>Nombre del personal entrevistado: Sr. Carlos Hidalgo</a:t>
                      </a:r>
                      <a:endParaRPr lang="es-EC" sz="1050" b="0" i="0" u="none" strike="noStrike">
                        <a:solidFill>
                          <a:srgbClr val="000000"/>
                        </a:solidFill>
                        <a:effectLst/>
                        <a:latin typeface="Arial"/>
                      </a:endParaRPr>
                    </a:p>
                  </a:txBody>
                  <a:tcPr marL="4649" marR="4649" marT="4649" marB="0" anchor="ctr"/>
                </a:tc>
                <a:tc hMerge="1">
                  <a:txBody>
                    <a:bodyPr/>
                    <a:lstStyle/>
                    <a:p>
                      <a:endParaRPr lang="es-EC"/>
                    </a:p>
                  </a:txBody>
                  <a:tcPr/>
                </a:tc>
                <a:tc hMerge="1">
                  <a:txBody>
                    <a:bodyPr/>
                    <a:lstStyle/>
                    <a:p>
                      <a:endParaRPr lang="es-EC"/>
                    </a:p>
                  </a:txBody>
                  <a:tcPr/>
                </a:tc>
                <a:tc>
                  <a:txBody>
                    <a:bodyPr/>
                    <a:lstStyle/>
                    <a:p>
                      <a:pPr algn="l" fontAlgn="ctr"/>
                      <a:endParaRPr lang="es-EC" sz="1050" b="0" i="0" u="none" strike="noStrike">
                        <a:solidFill>
                          <a:srgbClr val="000000"/>
                        </a:solidFill>
                        <a:effectLst/>
                        <a:latin typeface="Arial"/>
                      </a:endParaRPr>
                    </a:p>
                  </a:txBody>
                  <a:tcPr marL="4649" marR="4649" marT="4649" marB="0" anchor="ctr"/>
                </a:tc>
                <a:tc>
                  <a:txBody>
                    <a:bodyPr/>
                    <a:lstStyle/>
                    <a:p>
                      <a:pPr algn="l" fontAlgn="ctr"/>
                      <a:endParaRPr lang="es-EC" sz="1050" b="0" i="0" u="none" strike="noStrike">
                        <a:solidFill>
                          <a:srgbClr val="000000"/>
                        </a:solidFill>
                        <a:effectLst/>
                        <a:latin typeface="Arial"/>
                      </a:endParaRPr>
                    </a:p>
                  </a:txBody>
                  <a:tcPr marL="4649" marR="4649" marT="4649" marB="0" anchor="ctr"/>
                </a:tc>
                <a:tc>
                  <a:txBody>
                    <a:bodyPr/>
                    <a:lstStyle/>
                    <a:p>
                      <a:pPr algn="l" fontAlgn="ctr"/>
                      <a:endParaRPr lang="es-EC" sz="1050" b="0" i="0" u="none" strike="noStrike">
                        <a:solidFill>
                          <a:srgbClr val="000000"/>
                        </a:solidFill>
                        <a:effectLst/>
                        <a:latin typeface="Arial"/>
                      </a:endParaRPr>
                    </a:p>
                  </a:txBody>
                  <a:tcPr marL="4649" marR="4649" marT="4649" marB="0" anchor="ctr"/>
                </a:tc>
                <a:tc>
                  <a:txBody>
                    <a:bodyPr/>
                    <a:lstStyle/>
                    <a:p>
                      <a:pPr algn="l"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r>
              <a:tr h="178249">
                <a:tc gridSpan="7">
                  <a:txBody>
                    <a:bodyPr/>
                    <a:lstStyle/>
                    <a:p>
                      <a:pPr algn="l" fontAlgn="ctr"/>
                      <a:r>
                        <a:rPr lang="es-EC" sz="1050" u="none" strike="noStrike">
                          <a:effectLst/>
                        </a:rPr>
                        <a:t>Cargo del personal entrevistado: Jefe del departamento de mantenimiento</a:t>
                      </a:r>
                      <a:endParaRPr lang="es-EC" sz="1050" b="0" i="0" u="none" strike="noStrike">
                        <a:solidFill>
                          <a:srgbClr val="000000"/>
                        </a:solidFill>
                        <a:effectLst/>
                        <a:latin typeface="Arial"/>
                      </a:endParaRPr>
                    </a:p>
                  </a:txBody>
                  <a:tcPr marL="4649" marR="4649" marT="4649"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8908">
                <a:tc rowSpan="2">
                  <a:txBody>
                    <a:bodyPr/>
                    <a:lstStyle/>
                    <a:p>
                      <a:pPr algn="ctr" fontAlgn="ctr"/>
                      <a:r>
                        <a:rPr lang="es-EC" sz="1000" u="sng" strike="noStrike">
                          <a:effectLst/>
                        </a:rPr>
                        <a:t>Nº</a:t>
                      </a:r>
                      <a:endParaRPr lang="es-EC" sz="1000" b="1" i="0" u="sng" strike="noStrike">
                        <a:solidFill>
                          <a:srgbClr val="000000"/>
                        </a:solidFill>
                        <a:effectLst/>
                        <a:latin typeface="Arial"/>
                      </a:endParaRPr>
                    </a:p>
                  </a:txBody>
                  <a:tcPr marL="4649" marR="4649" marT="4649" marB="0" anchor="ctr"/>
                </a:tc>
                <a:tc rowSpan="2">
                  <a:txBody>
                    <a:bodyPr/>
                    <a:lstStyle/>
                    <a:p>
                      <a:pPr algn="ctr" fontAlgn="ctr"/>
                      <a:r>
                        <a:rPr lang="pt-BR" sz="1000" u="sng" strike="noStrike">
                          <a:effectLst/>
                        </a:rPr>
                        <a:t>P R E G U N T A S</a:t>
                      </a:r>
                      <a:endParaRPr lang="pt-BR" sz="1000" b="1" i="0" u="sng" strike="noStrike">
                        <a:solidFill>
                          <a:srgbClr val="000000"/>
                        </a:solidFill>
                        <a:effectLst/>
                        <a:latin typeface="Arial"/>
                      </a:endParaRPr>
                    </a:p>
                  </a:txBody>
                  <a:tcPr marL="4649" marR="4649" marT="4649" marB="0" anchor="ctr"/>
                </a:tc>
                <a:tc gridSpan="2">
                  <a:txBody>
                    <a:bodyPr/>
                    <a:lstStyle/>
                    <a:p>
                      <a:pPr algn="ctr" fontAlgn="ctr"/>
                      <a:r>
                        <a:rPr lang="es-EC" sz="1000" u="sng" strike="noStrike">
                          <a:effectLst/>
                        </a:rPr>
                        <a:t>RESPUESTAS</a:t>
                      </a:r>
                      <a:endParaRPr lang="es-EC" sz="1000" b="1" i="0" u="sng" strike="noStrike">
                        <a:solidFill>
                          <a:srgbClr val="000000"/>
                        </a:solidFill>
                        <a:effectLst/>
                        <a:latin typeface="Arial"/>
                      </a:endParaRPr>
                    </a:p>
                  </a:txBody>
                  <a:tcPr marL="4649" marR="4649" marT="4649" marB="0" anchor="ctr"/>
                </a:tc>
                <a:tc hMerge="1">
                  <a:txBody>
                    <a:bodyPr/>
                    <a:lstStyle/>
                    <a:p>
                      <a:endParaRPr lang="es-EC"/>
                    </a:p>
                  </a:txBody>
                  <a:tcPr/>
                </a:tc>
                <a:tc gridSpan="2">
                  <a:txBody>
                    <a:bodyPr/>
                    <a:lstStyle/>
                    <a:p>
                      <a:pPr algn="ctr" fontAlgn="ctr"/>
                      <a:r>
                        <a:rPr lang="es-EC" sz="1000" u="sng" strike="noStrike">
                          <a:effectLst/>
                        </a:rPr>
                        <a:t>PUNTAJES</a:t>
                      </a:r>
                      <a:endParaRPr lang="es-EC" sz="1000" b="1" i="0" u="sng" strike="noStrike">
                        <a:solidFill>
                          <a:srgbClr val="000000"/>
                        </a:solidFill>
                        <a:effectLst/>
                        <a:latin typeface="Arial"/>
                      </a:endParaRPr>
                    </a:p>
                  </a:txBody>
                  <a:tcPr marL="4649" marR="4649" marT="4649" marB="0" anchor="ctr"/>
                </a:tc>
                <a:tc hMerge="1">
                  <a:txBody>
                    <a:bodyPr/>
                    <a:lstStyle/>
                    <a:p>
                      <a:endParaRPr lang="es-EC"/>
                    </a:p>
                  </a:txBody>
                  <a:tcPr/>
                </a:tc>
                <a:tc rowSpan="2">
                  <a:txBody>
                    <a:bodyPr/>
                    <a:lstStyle/>
                    <a:p>
                      <a:pPr algn="ctr" fontAlgn="ctr"/>
                      <a:r>
                        <a:rPr lang="es-EC" sz="1000" u="sng" strike="noStrike">
                          <a:effectLst/>
                        </a:rPr>
                        <a:t>OBSERVACIONES</a:t>
                      </a:r>
                      <a:endParaRPr lang="es-EC" sz="1000" b="1" i="0" u="sng" strike="noStrike">
                        <a:solidFill>
                          <a:srgbClr val="000000"/>
                        </a:solidFill>
                        <a:effectLst/>
                        <a:latin typeface="Arial"/>
                      </a:endParaRPr>
                    </a:p>
                  </a:txBody>
                  <a:tcPr marL="4649" marR="4649" marT="4649" marB="0" anchor="ctr"/>
                </a:tc>
              </a:tr>
              <a:tr h="294598">
                <a:tc vMerge="1">
                  <a:txBody>
                    <a:bodyPr/>
                    <a:lstStyle/>
                    <a:p>
                      <a:endParaRPr lang="es-EC"/>
                    </a:p>
                  </a:txBody>
                  <a:tcPr/>
                </a:tc>
                <a:tc vMerge="1">
                  <a:txBody>
                    <a:bodyPr/>
                    <a:lstStyle/>
                    <a:p>
                      <a:endParaRPr lang="es-EC"/>
                    </a:p>
                  </a:txBody>
                  <a:tcPr/>
                </a:tc>
                <a:tc>
                  <a:txBody>
                    <a:bodyPr/>
                    <a:lstStyle/>
                    <a:p>
                      <a:pPr algn="ctr" fontAlgn="ctr"/>
                      <a:r>
                        <a:rPr lang="es-EC" sz="1000" u="sng" strike="noStrike">
                          <a:effectLst/>
                        </a:rPr>
                        <a:t>SÍ</a:t>
                      </a:r>
                      <a:endParaRPr lang="es-EC" sz="1000" b="1" i="0" u="sng" strike="noStrike">
                        <a:solidFill>
                          <a:srgbClr val="000000"/>
                        </a:solidFill>
                        <a:effectLst/>
                        <a:latin typeface="Arial"/>
                      </a:endParaRPr>
                    </a:p>
                  </a:txBody>
                  <a:tcPr marL="4649" marR="4649" marT="4649" marB="0" anchor="ctr"/>
                </a:tc>
                <a:tc>
                  <a:txBody>
                    <a:bodyPr/>
                    <a:lstStyle/>
                    <a:p>
                      <a:pPr algn="ctr" fontAlgn="ctr"/>
                      <a:r>
                        <a:rPr lang="es-EC" sz="1000" u="sng" strike="noStrike">
                          <a:effectLst/>
                        </a:rPr>
                        <a:t>NO</a:t>
                      </a:r>
                      <a:endParaRPr lang="es-EC" sz="1000" b="1" i="0" u="sng" strike="noStrike">
                        <a:solidFill>
                          <a:srgbClr val="000000"/>
                        </a:solidFill>
                        <a:effectLst/>
                        <a:latin typeface="Arial"/>
                      </a:endParaRPr>
                    </a:p>
                  </a:txBody>
                  <a:tcPr marL="4649" marR="4649" marT="4649" marB="0" anchor="ctr"/>
                </a:tc>
                <a:tc>
                  <a:txBody>
                    <a:bodyPr/>
                    <a:lstStyle/>
                    <a:p>
                      <a:pPr algn="ctr" fontAlgn="ctr"/>
                      <a:r>
                        <a:rPr lang="es-EC" sz="1000" u="sng" strike="noStrike">
                          <a:effectLst/>
                        </a:rPr>
                        <a:t>OBTENIDO</a:t>
                      </a:r>
                      <a:endParaRPr lang="es-EC" sz="1000" b="1" i="0" u="sng" strike="noStrike">
                        <a:solidFill>
                          <a:srgbClr val="000000"/>
                        </a:solidFill>
                        <a:effectLst/>
                        <a:latin typeface="Arial"/>
                      </a:endParaRPr>
                    </a:p>
                  </a:txBody>
                  <a:tcPr marL="4649" marR="4649" marT="4649" marB="0" anchor="ctr"/>
                </a:tc>
                <a:tc>
                  <a:txBody>
                    <a:bodyPr/>
                    <a:lstStyle/>
                    <a:p>
                      <a:pPr algn="ctr" fontAlgn="ctr"/>
                      <a:r>
                        <a:rPr lang="es-EC" sz="1000" u="sng" strike="noStrike">
                          <a:effectLst/>
                        </a:rPr>
                        <a:t>ÓPTIMO</a:t>
                      </a:r>
                      <a:endParaRPr lang="es-EC" sz="1000" b="1" i="0" u="sng" strike="noStrike">
                        <a:solidFill>
                          <a:srgbClr val="000000"/>
                        </a:solidFill>
                        <a:effectLst/>
                        <a:latin typeface="Arial"/>
                      </a:endParaRPr>
                    </a:p>
                  </a:txBody>
                  <a:tcPr marL="4649" marR="4649" marT="4649" marB="0" anchor="ctr"/>
                </a:tc>
                <a:tc vMerge="1">
                  <a:txBody>
                    <a:bodyPr/>
                    <a:lstStyle/>
                    <a:p>
                      <a:endParaRPr lang="es-EC"/>
                    </a:p>
                  </a:txBody>
                  <a:tcPr/>
                </a:tc>
              </a:tr>
              <a:tr h="176760">
                <a:tc>
                  <a:txBody>
                    <a:bodyPr/>
                    <a:lstStyle/>
                    <a:p>
                      <a:pPr algn="ctr" fontAlgn="ctr"/>
                      <a:r>
                        <a:rPr lang="es-EC" sz="1000" u="none" strike="noStrike" dirty="0">
                          <a:effectLst/>
                        </a:rPr>
                        <a:t>1.</a:t>
                      </a:r>
                      <a:endParaRPr lang="es-EC" sz="1000" b="1" i="0" u="none" strike="noStrike" dirty="0">
                        <a:solidFill>
                          <a:srgbClr val="000000"/>
                        </a:solidFill>
                        <a:effectLst/>
                        <a:latin typeface="Arial"/>
                      </a:endParaRPr>
                    </a:p>
                  </a:txBody>
                  <a:tcPr marL="4649" marR="4649" marT="4649" marB="0" anchor="ctr"/>
                </a:tc>
                <a:tc>
                  <a:txBody>
                    <a:bodyPr/>
                    <a:lstStyle/>
                    <a:p>
                      <a:pPr algn="ctr" fontAlgn="ctr"/>
                      <a:r>
                        <a:rPr lang="es-EC" sz="1000" u="none" strike="noStrike">
                          <a:effectLst/>
                        </a:rPr>
                        <a:t>AMBIENTE DE CONTROL</a:t>
                      </a:r>
                      <a:endParaRPr lang="es-EC" sz="1000" b="1" i="0" u="none" strike="noStrike">
                        <a:solidFill>
                          <a:srgbClr val="000000"/>
                        </a:solidFill>
                        <a:effectLst/>
                        <a:latin typeface="Arial"/>
                      </a:endParaRPr>
                    </a:p>
                  </a:txBody>
                  <a:tcPr marL="4649" marR="4649" marT="4649"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649" marR="4649" marT="4649"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649" marR="4649" marT="4649"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649" marR="4649" marT="4649"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4649" marR="4649" marT="4649"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4649" marR="4649" marT="4649" marB="0" anchor="b"/>
                </a:tc>
              </a:tr>
              <a:tr h="530279">
                <a:tc>
                  <a:txBody>
                    <a:bodyPr/>
                    <a:lstStyle/>
                    <a:p>
                      <a:pPr algn="ctr" fontAlgn="ctr"/>
                      <a:r>
                        <a:rPr lang="es-EC" sz="1050" u="none" strike="noStrike" dirty="0">
                          <a:effectLst/>
                        </a:rPr>
                        <a:t>1.1</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a:effectLst/>
                        </a:rPr>
                        <a:t>¿El departamento de mantenimiento cuenta con documentos normativos debidamente aprobados como Manuales de Procedimientos u Operaciones?</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just" fontAlgn="t"/>
                      <a:r>
                        <a:rPr lang="es-EC" sz="1050" u="none" strike="noStrike">
                          <a:effectLst/>
                        </a:rPr>
                        <a:t> </a:t>
                      </a:r>
                      <a:endParaRPr lang="es-EC" sz="1050" b="1" i="0" u="none" strike="noStrike">
                        <a:solidFill>
                          <a:srgbClr val="000000"/>
                        </a:solidFill>
                        <a:effectLst/>
                        <a:latin typeface="Arial"/>
                      </a:endParaRPr>
                    </a:p>
                  </a:txBody>
                  <a:tcPr marL="4649" marR="4649" marT="4649" marB="0"/>
                </a:tc>
              </a:tr>
              <a:tr h="349950">
                <a:tc>
                  <a:txBody>
                    <a:bodyPr/>
                    <a:lstStyle/>
                    <a:p>
                      <a:pPr algn="ctr" fontAlgn="ctr"/>
                      <a:r>
                        <a:rPr lang="es-EC" sz="1050" u="none" strike="noStrike" dirty="0">
                          <a:effectLst/>
                        </a:rPr>
                        <a:t>1.2</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a:effectLst/>
                        </a:rPr>
                        <a:t>¿Los Documentos Normativos se han actualizado en el último año?</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just" fontAlgn="ctr"/>
                      <a:r>
                        <a:rPr lang="es-EC" sz="1050" u="none" strike="noStrike">
                          <a:effectLst/>
                        </a:rPr>
                        <a:t>La última actualización del reglamento es el año 2007</a:t>
                      </a:r>
                      <a:endParaRPr lang="es-EC" sz="1050" b="0" i="0" u="none" strike="noStrike">
                        <a:solidFill>
                          <a:srgbClr val="000000"/>
                        </a:solidFill>
                        <a:effectLst/>
                        <a:latin typeface="Arial"/>
                      </a:endParaRPr>
                    </a:p>
                  </a:txBody>
                  <a:tcPr marL="4649" marR="4649" marT="4649" marB="0" anchor="ctr"/>
                </a:tc>
              </a:tr>
              <a:tr h="349950">
                <a:tc>
                  <a:txBody>
                    <a:bodyPr/>
                    <a:lstStyle/>
                    <a:p>
                      <a:pPr algn="ctr" fontAlgn="ctr"/>
                      <a:r>
                        <a:rPr lang="es-EC" sz="1050" u="none" strike="noStrike" dirty="0">
                          <a:effectLst/>
                        </a:rPr>
                        <a:t>1.3</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a:effectLst/>
                        </a:rPr>
                        <a:t>¿Los Documentos Normativos son del conocimiento de todo el personal?</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dirty="0">
                          <a:effectLst/>
                        </a:rPr>
                        <a:t>x</a:t>
                      </a:r>
                      <a:endParaRPr lang="es-EC" sz="1050" b="0" i="0" u="none" strike="noStrike" dirty="0">
                        <a:solidFill>
                          <a:srgbClr val="000000"/>
                        </a:solidFill>
                        <a:effectLst/>
                        <a:latin typeface="Arial"/>
                      </a:endParaRPr>
                    </a:p>
                  </a:txBody>
                  <a:tcPr marL="4649" marR="4649" marT="4649"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just" fontAlgn="ctr"/>
                      <a:r>
                        <a:rPr lang="es-EC" sz="1050" u="none" strike="noStrike">
                          <a:effectLst/>
                        </a:rPr>
                        <a:t>No existe una difusión correcta, especialmente al personal de planta</a:t>
                      </a:r>
                      <a:endParaRPr lang="es-EC" sz="1050" b="0" i="0" u="none" strike="noStrike">
                        <a:solidFill>
                          <a:srgbClr val="000000"/>
                        </a:solidFill>
                        <a:effectLst/>
                        <a:latin typeface="Arial"/>
                      </a:endParaRPr>
                    </a:p>
                  </a:txBody>
                  <a:tcPr marL="4649" marR="4649" marT="4649" marB="0" anchor="ctr"/>
                </a:tc>
              </a:tr>
              <a:tr h="530279">
                <a:tc>
                  <a:txBody>
                    <a:bodyPr/>
                    <a:lstStyle/>
                    <a:p>
                      <a:pPr algn="ctr" fontAlgn="ctr"/>
                      <a:r>
                        <a:rPr lang="es-EC" sz="1050" u="none" strike="noStrike" dirty="0">
                          <a:effectLst/>
                        </a:rPr>
                        <a:t>1.4</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a:effectLst/>
                        </a:rPr>
                        <a:t>¿El jefe del departamento supervisa que los empleados bajo su dependencia conozcan las funciones y deberes descritos en los Documentos Normativos?</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r>
              <a:tr h="405891">
                <a:tc>
                  <a:txBody>
                    <a:bodyPr/>
                    <a:lstStyle/>
                    <a:p>
                      <a:pPr algn="ctr" fontAlgn="ctr"/>
                      <a:r>
                        <a:rPr lang="es-EC" sz="1050" u="none" strike="noStrike" dirty="0">
                          <a:effectLst/>
                        </a:rPr>
                        <a:t>1.5</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a:effectLst/>
                        </a:rPr>
                        <a:t>¿El departamento de mantenimiento cuenta con una estructura orgánica aprobada?</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r>
              <a:tr h="349950">
                <a:tc>
                  <a:txBody>
                    <a:bodyPr/>
                    <a:lstStyle/>
                    <a:p>
                      <a:pPr algn="ctr" fontAlgn="ctr"/>
                      <a:r>
                        <a:rPr lang="es-EC" sz="1050" u="none" strike="noStrike" dirty="0">
                          <a:effectLst/>
                        </a:rPr>
                        <a:t>1.6</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a:effectLst/>
                        </a:rPr>
                        <a:t>¿La negociación directa con proveedores está basada en la honestidad y equidad?</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5</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just" fontAlgn="ctr"/>
                      <a:r>
                        <a:rPr lang="es-EC" sz="1050" u="none" strike="noStrike">
                          <a:effectLst/>
                        </a:rPr>
                        <a:t>No existen indicadores que justifiquen esta aseveración.</a:t>
                      </a:r>
                      <a:endParaRPr lang="es-EC" sz="1050" b="0" i="0" u="none" strike="noStrike">
                        <a:solidFill>
                          <a:srgbClr val="000000"/>
                        </a:solidFill>
                        <a:effectLst/>
                        <a:latin typeface="Arial"/>
                      </a:endParaRPr>
                    </a:p>
                  </a:txBody>
                  <a:tcPr marL="4649" marR="4649" marT="4649" marB="0" anchor="ctr"/>
                </a:tc>
              </a:tr>
              <a:tr h="349950">
                <a:tc>
                  <a:txBody>
                    <a:bodyPr/>
                    <a:lstStyle/>
                    <a:p>
                      <a:pPr algn="ctr" fontAlgn="ctr"/>
                      <a:r>
                        <a:rPr lang="es-EC" sz="1050" u="none" strike="noStrike" dirty="0">
                          <a:effectLst/>
                        </a:rPr>
                        <a:t>1.7</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a:effectLst/>
                        </a:rPr>
                        <a:t>¿Ha existido rotación del personal de supervisión del departamento?</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just" fontAlgn="ctr"/>
                      <a:r>
                        <a:rPr lang="es-EC" sz="1050" u="none" strike="noStrike">
                          <a:effectLst/>
                        </a:rPr>
                        <a:t>La supervisión se encuentra en el puesto más de 30 años.</a:t>
                      </a:r>
                      <a:endParaRPr lang="es-EC" sz="1050" b="0" i="0" u="none" strike="noStrike">
                        <a:solidFill>
                          <a:srgbClr val="000000"/>
                        </a:solidFill>
                        <a:effectLst/>
                        <a:latin typeface="Arial"/>
                      </a:endParaRPr>
                    </a:p>
                  </a:txBody>
                  <a:tcPr marL="4649" marR="4649" marT="4649" marB="0" anchor="ctr"/>
                </a:tc>
              </a:tr>
              <a:tr h="392798">
                <a:tc>
                  <a:txBody>
                    <a:bodyPr/>
                    <a:lstStyle/>
                    <a:p>
                      <a:pPr algn="ctr" fontAlgn="ctr"/>
                      <a:r>
                        <a:rPr lang="es-EC" sz="1050" u="none" strike="noStrike" dirty="0">
                          <a:effectLst/>
                        </a:rPr>
                        <a:t>1.8</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a:effectLst/>
                        </a:rPr>
                        <a:t>¿El jefe del departamento visita frecuentemente las operaciones que se dan al interior del mismo?</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r>
              <a:tr h="392798">
                <a:tc>
                  <a:txBody>
                    <a:bodyPr/>
                    <a:lstStyle/>
                    <a:p>
                      <a:pPr algn="ctr" fontAlgn="ctr"/>
                      <a:r>
                        <a:rPr lang="es-EC" sz="1050" u="none" strike="noStrike" dirty="0">
                          <a:effectLst/>
                        </a:rPr>
                        <a:t>1.9</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a:effectLst/>
                        </a:rPr>
                        <a:t>¿Se realizan inventarios físicos periódicamente de las existencias de bodega?</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649" marR="4649" marT="4649"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r>
              <a:tr h="687069">
                <a:tc>
                  <a:txBody>
                    <a:bodyPr/>
                    <a:lstStyle/>
                    <a:p>
                      <a:pPr algn="ctr" fontAlgn="ctr"/>
                      <a:r>
                        <a:rPr lang="es-EC" sz="1050" u="none" strike="noStrike" dirty="0">
                          <a:effectLst/>
                        </a:rPr>
                        <a:t>1.10</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a:effectLst/>
                        </a:rPr>
                        <a:t>¿El Jefe del departamento de mantenimiento tiene experiencia profesional en su cargo?</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4649" marR="4649" marT="4649" marB="0" anchor="ctr"/>
                </a:tc>
                <a:tc>
                  <a:txBody>
                    <a:bodyPr/>
                    <a:lstStyle/>
                    <a:p>
                      <a:pPr algn="ctr" fontAlgn="ctr"/>
                      <a:r>
                        <a:rPr lang="es-EC" sz="1050" u="none" strike="noStrike" dirty="0">
                          <a:effectLst/>
                        </a:rPr>
                        <a:t>10</a:t>
                      </a:r>
                      <a:endParaRPr lang="es-EC" sz="1050" b="0" i="0" u="none" strike="noStrike" dirty="0">
                        <a:solidFill>
                          <a:srgbClr val="000000"/>
                        </a:solidFill>
                        <a:effectLst/>
                        <a:latin typeface="Arial"/>
                      </a:endParaRPr>
                    </a:p>
                  </a:txBody>
                  <a:tcPr marL="4649" marR="4649" marT="4649" marB="0" anchor="ctr"/>
                </a:tc>
                <a:tc>
                  <a:txBody>
                    <a:bodyPr/>
                    <a:lstStyle/>
                    <a:p>
                      <a:pPr algn="just" fontAlgn="ctr"/>
                      <a:r>
                        <a:rPr lang="es-EC" sz="1050" u="none" strike="noStrike" dirty="0">
                          <a:effectLst/>
                        </a:rPr>
                        <a:t>Todas las personas del departamento son mecánicos bachilleres o con experiencia aprendida a través del tiempo.</a:t>
                      </a:r>
                      <a:endParaRPr lang="es-EC" sz="1050" b="0" i="0" u="none" strike="noStrike" dirty="0">
                        <a:solidFill>
                          <a:srgbClr val="000000"/>
                        </a:solidFill>
                        <a:effectLst/>
                        <a:latin typeface="Arial"/>
                      </a:endParaRPr>
                    </a:p>
                  </a:txBody>
                  <a:tcPr marL="4649" marR="4649" marT="4649" marB="0" anchor="ctr"/>
                </a:tc>
              </a:tr>
            </a:tbl>
          </a:graphicData>
        </a:graphic>
      </p:graphicFrame>
      <p:sp>
        <p:nvSpPr>
          <p:cNvPr id="4" name="67 Rectángulo"/>
          <p:cNvSpPr/>
          <p:nvPr/>
        </p:nvSpPr>
        <p:spPr>
          <a:xfrm>
            <a:off x="7668344" y="620688"/>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1/5</a:t>
            </a:r>
            <a:endParaRPr lang="es-EC" sz="1200">
              <a:effectLst/>
              <a:latin typeface="Times New Roman"/>
              <a:ea typeface="Times New Roman"/>
            </a:endParaRPr>
          </a:p>
        </p:txBody>
      </p:sp>
    </p:spTree>
    <p:extLst>
      <p:ext uri="{BB962C8B-B14F-4D97-AF65-F5344CB8AC3E}">
        <p14:creationId xmlns:p14="http://schemas.microsoft.com/office/powerpoint/2010/main" val="303180184"/>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70796693"/>
              </p:ext>
            </p:extLst>
          </p:nvPr>
        </p:nvGraphicFramePr>
        <p:xfrm>
          <a:off x="251520" y="44624"/>
          <a:ext cx="8568951" cy="6624648"/>
        </p:xfrm>
        <a:graphic>
          <a:graphicData uri="http://schemas.openxmlformats.org/drawingml/2006/table">
            <a:tbl>
              <a:tblPr>
                <a:tableStyleId>{5C22544A-7EE6-4342-B048-85BDC9FD1C3A}</a:tableStyleId>
              </a:tblPr>
              <a:tblGrid>
                <a:gridCol w="515910"/>
                <a:gridCol w="3079339"/>
                <a:gridCol w="519940"/>
                <a:gridCol w="709377"/>
                <a:gridCol w="741622"/>
                <a:gridCol w="741622"/>
                <a:gridCol w="2261141"/>
              </a:tblGrid>
              <a:tr h="129332">
                <a:tc gridSpan="7">
                  <a:txBody>
                    <a:bodyPr/>
                    <a:lstStyle/>
                    <a:p>
                      <a:pPr algn="ctr" fontAlgn="ctr"/>
                      <a:r>
                        <a:rPr lang="es-EC" sz="1000" u="none" strike="noStrike" dirty="0">
                          <a:effectLst/>
                        </a:rPr>
                        <a:t>FERRERO DEL ECUADOR S.A.</a:t>
                      </a:r>
                      <a:endParaRPr lang="es-EC" sz="1000" b="1" i="0" u="none" strike="noStrike" dirty="0">
                        <a:solidFill>
                          <a:srgbClr val="000000"/>
                        </a:solidFill>
                        <a:effectLst/>
                        <a:latin typeface="Arial"/>
                      </a:endParaRPr>
                    </a:p>
                  </a:txBody>
                  <a:tcPr marL="3635" marR="3635" marT="363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332">
                <a:tc gridSpan="7">
                  <a:txBody>
                    <a:bodyPr/>
                    <a:lstStyle/>
                    <a:p>
                      <a:pPr algn="ctr" fontAlgn="ctr"/>
                      <a:r>
                        <a:rPr lang="es-EC" sz="1000" u="none" strike="noStrike">
                          <a:effectLst/>
                        </a:rPr>
                        <a:t>CUESTIONARIO DE EVALUACIÓN DE CONTROL INTERNO</a:t>
                      </a:r>
                      <a:endParaRPr lang="es-EC" sz="1000" b="1" i="0" u="none" strike="noStrike">
                        <a:solidFill>
                          <a:srgbClr val="000000"/>
                        </a:solidFill>
                        <a:effectLst/>
                        <a:latin typeface="Arial"/>
                      </a:endParaRPr>
                    </a:p>
                  </a:txBody>
                  <a:tcPr marL="3635" marR="3635" marT="363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332">
                <a:tc gridSpan="7">
                  <a:txBody>
                    <a:bodyPr/>
                    <a:lstStyle/>
                    <a:p>
                      <a:pPr algn="ctr" fontAlgn="ctr"/>
                      <a:r>
                        <a:rPr lang="es-EC" sz="1000" u="none" strike="noStrike">
                          <a:effectLst/>
                        </a:rPr>
                        <a:t>PROCESO DE ADQUISICIÓN DE REPUESTOS PARA MAQUINARIA</a:t>
                      </a:r>
                      <a:endParaRPr lang="es-EC" sz="1000" b="1" i="0" u="none" strike="noStrike">
                        <a:solidFill>
                          <a:srgbClr val="000000"/>
                        </a:solidFill>
                        <a:effectLst/>
                        <a:latin typeface="Arial"/>
                      </a:endParaRPr>
                    </a:p>
                  </a:txBody>
                  <a:tcPr marL="3635" marR="3635" marT="363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332">
                <a:tc gridSpan="7">
                  <a:txBody>
                    <a:bodyPr/>
                    <a:lstStyle/>
                    <a:p>
                      <a:pPr algn="ctr" fontAlgn="ctr"/>
                      <a:r>
                        <a:rPr lang="es-EC" sz="1000" u="none" strike="noStrike">
                          <a:effectLst/>
                        </a:rPr>
                        <a:t>PERIODO SEPTIEMBRE 2009 - AGOSTO 2010</a:t>
                      </a:r>
                      <a:endParaRPr lang="es-EC" sz="1000" b="1" i="0" u="none" strike="noStrike">
                        <a:solidFill>
                          <a:srgbClr val="000000"/>
                        </a:solidFill>
                        <a:effectLst/>
                        <a:latin typeface="Arial"/>
                      </a:endParaRPr>
                    </a:p>
                  </a:txBody>
                  <a:tcPr marL="3635" marR="3635" marT="363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332">
                <a:tc rowSpan="2">
                  <a:txBody>
                    <a:bodyPr/>
                    <a:lstStyle/>
                    <a:p>
                      <a:pPr algn="ctr" fontAlgn="ctr"/>
                      <a:r>
                        <a:rPr lang="es-EC" sz="900" u="sng" strike="noStrike">
                          <a:effectLst/>
                        </a:rPr>
                        <a:t>Nº</a:t>
                      </a:r>
                      <a:endParaRPr lang="es-EC" sz="900" b="1" i="0" u="sng" strike="noStrike">
                        <a:solidFill>
                          <a:srgbClr val="000000"/>
                        </a:solidFill>
                        <a:effectLst/>
                        <a:latin typeface="Arial"/>
                      </a:endParaRPr>
                    </a:p>
                  </a:txBody>
                  <a:tcPr marL="3635" marR="3635" marT="3635" marB="0" anchor="ctr"/>
                </a:tc>
                <a:tc rowSpan="2">
                  <a:txBody>
                    <a:bodyPr/>
                    <a:lstStyle/>
                    <a:p>
                      <a:pPr algn="ctr" fontAlgn="ctr"/>
                      <a:r>
                        <a:rPr lang="pt-BR" sz="900" u="sng" strike="noStrike">
                          <a:effectLst/>
                        </a:rPr>
                        <a:t>P R E G U N T A S</a:t>
                      </a:r>
                      <a:endParaRPr lang="pt-BR" sz="900" b="1" i="0" u="sng" strike="noStrike">
                        <a:solidFill>
                          <a:srgbClr val="000000"/>
                        </a:solidFill>
                        <a:effectLst/>
                        <a:latin typeface="Arial"/>
                      </a:endParaRPr>
                    </a:p>
                  </a:txBody>
                  <a:tcPr marL="3635" marR="3635" marT="3635" marB="0" anchor="ctr"/>
                </a:tc>
                <a:tc gridSpan="2">
                  <a:txBody>
                    <a:bodyPr/>
                    <a:lstStyle/>
                    <a:p>
                      <a:pPr algn="ctr" fontAlgn="ctr"/>
                      <a:r>
                        <a:rPr lang="es-EC" sz="900" u="sng" strike="noStrike">
                          <a:effectLst/>
                        </a:rPr>
                        <a:t>RESPUESTAS</a:t>
                      </a:r>
                      <a:endParaRPr lang="es-EC" sz="900" b="1" i="0" u="sng" strike="noStrike">
                        <a:solidFill>
                          <a:srgbClr val="000000"/>
                        </a:solidFill>
                        <a:effectLst/>
                        <a:latin typeface="Arial"/>
                      </a:endParaRPr>
                    </a:p>
                  </a:txBody>
                  <a:tcPr marL="3635" marR="3635" marT="3635" marB="0" anchor="ctr"/>
                </a:tc>
                <a:tc hMerge="1">
                  <a:txBody>
                    <a:bodyPr/>
                    <a:lstStyle/>
                    <a:p>
                      <a:endParaRPr lang="es-EC"/>
                    </a:p>
                  </a:txBody>
                  <a:tcPr/>
                </a:tc>
                <a:tc gridSpan="2">
                  <a:txBody>
                    <a:bodyPr/>
                    <a:lstStyle/>
                    <a:p>
                      <a:pPr algn="ctr" fontAlgn="ctr"/>
                      <a:r>
                        <a:rPr lang="es-EC" sz="900" u="sng" strike="noStrike">
                          <a:effectLst/>
                        </a:rPr>
                        <a:t>PUNTAJES</a:t>
                      </a:r>
                      <a:endParaRPr lang="es-EC" sz="900" b="1" i="0" u="sng" strike="noStrike">
                        <a:solidFill>
                          <a:srgbClr val="000000"/>
                        </a:solidFill>
                        <a:effectLst/>
                        <a:latin typeface="Arial"/>
                      </a:endParaRPr>
                    </a:p>
                  </a:txBody>
                  <a:tcPr marL="3635" marR="3635" marT="3635" marB="0" anchor="ctr"/>
                </a:tc>
                <a:tc hMerge="1">
                  <a:txBody>
                    <a:bodyPr/>
                    <a:lstStyle/>
                    <a:p>
                      <a:endParaRPr lang="es-EC"/>
                    </a:p>
                  </a:txBody>
                  <a:tcPr/>
                </a:tc>
                <a:tc rowSpan="2">
                  <a:txBody>
                    <a:bodyPr/>
                    <a:lstStyle/>
                    <a:p>
                      <a:pPr algn="ctr" fontAlgn="ctr"/>
                      <a:r>
                        <a:rPr lang="es-EC" sz="900" u="sng" strike="noStrike">
                          <a:effectLst/>
                        </a:rPr>
                        <a:t>OBSERVACIONES</a:t>
                      </a:r>
                      <a:endParaRPr lang="es-EC" sz="900" b="1" i="0" u="sng" strike="noStrike">
                        <a:solidFill>
                          <a:srgbClr val="000000"/>
                        </a:solidFill>
                        <a:effectLst/>
                        <a:latin typeface="Arial"/>
                      </a:endParaRPr>
                    </a:p>
                  </a:txBody>
                  <a:tcPr marL="3635" marR="3635" marT="3635" marB="0" anchor="ctr"/>
                </a:tc>
              </a:tr>
              <a:tr h="199386">
                <a:tc vMerge="1">
                  <a:txBody>
                    <a:bodyPr/>
                    <a:lstStyle/>
                    <a:p>
                      <a:endParaRPr lang="es-EC"/>
                    </a:p>
                  </a:txBody>
                  <a:tcPr/>
                </a:tc>
                <a:tc vMerge="1">
                  <a:txBody>
                    <a:bodyPr/>
                    <a:lstStyle/>
                    <a:p>
                      <a:endParaRPr lang="es-EC"/>
                    </a:p>
                  </a:txBody>
                  <a:tcPr/>
                </a:tc>
                <a:tc>
                  <a:txBody>
                    <a:bodyPr/>
                    <a:lstStyle/>
                    <a:p>
                      <a:pPr algn="ctr" fontAlgn="ctr"/>
                      <a:r>
                        <a:rPr lang="es-EC" sz="900" u="sng" strike="noStrike">
                          <a:effectLst/>
                        </a:rPr>
                        <a:t>SÍ</a:t>
                      </a:r>
                      <a:endParaRPr lang="es-EC" sz="900" b="1" i="0" u="sng" strike="noStrike">
                        <a:solidFill>
                          <a:srgbClr val="000000"/>
                        </a:solidFill>
                        <a:effectLst/>
                        <a:latin typeface="Arial"/>
                      </a:endParaRPr>
                    </a:p>
                  </a:txBody>
                  <a:tcPr marL="3635" marR="3635" marT="3635" marB="0" anchor="ctr"/>
                </a:tc>
                <a:tc>
                  <a:txBody>
                    <a:bodyPr/>
                    <a:lstStyle/>
                    <a:p>
                      <a:pPr algn="ctr" fontAlgn="ctr"/>
                      <a:r>
                        <a:rPr lang="es-EC" sz="900" u="sng" strike="noStrike">
                          <a:effectLst/>
                        </a:rPr>
                        <a:t>NO</a:t>
                      </a:r>
                      <a:endParaRPr lang="es-EC" sz="900" b="1" i="0" u="sng" strike="noStrike">
                        <a:solidFill>
                          <a:srgbClr val="000000"/>
                        </a:solidFill>
                        <a:effectLst/>
                        <a:latin typeface="Arial"/>
                      </a:endParaRPr>
                    </a:p>
                  </a:txBody>
                  <a:tcPr marL="3635" marR="3635" marT="3635" marB="0" anchor="ctr"/>
                </a:tc>
                <a:tc>
                  <a:txBody>
                    <a:bodyPr/>
                    <a:lstStyle/>
                    <a:p>
                      <a:pPr algn="ctr" fontAlgn="ctr"/>
                      <a:r>
                        <a:rPr lang="es-EC" sz="900" u="sng" strike="noStrike">
                          <a:effectLst/>
                        </a:rPr>
                        <a:t>OBTENIDO</a:t>
                      </a:r>
                      <a:endParaRPr lang="es-EC" sz="900" b="1" i="0" u="sng" strike="noStrike">
                        <a:solidFill>
                          <a:srgbClr val="000000"/>
                        </a:solidFill>
                        <a:effectLst/>
                        <a:latin typeface="Arial"/>
                      </a:endParaRPr>
                    </a:p>
                  </a:txBody>
                  <a:tcPr marL="3635" marR="3635" marT="3635" marB="0" anchor="ctr"/>
                </a:tc>
                <a:tc>
                  <a:txBody>
                    <a:bodyPr/>
                    <a:lstStyle/>
                    <a:p>
                      <a:pPr algn="ctr" fontAlgn="ctr"/>
                      <a:r>
                        <a:rPr lang="es-EC" sz="900" u="sng" strike="noStrike">
                          <a:effectLst/>
                        </a:rPr>
                        <a:t>ÓPTIMO</a:t>
                      </a:r>
                      <a:endParaRPr lang="es-EC" sz="900" b="1" i="0" u="sng" strike="noStrike">
                        <a:solidFill>
                          <a:srgbClr val="000000"/>
                        </a:solidFill>
                        <a:effectLst/>
                        <a:latin typeface="Arial"/>
                      </a:endParaRPr>
                    </a:p>
                  </a:txBody>
                  <a:tcPr marL="3635" marR="3635" marT="3635" marB="0" anchor="ctr"/>
                </a:tc>
                <a:tc vMerge="1">
                  <a:txBody>
                    <a:bodyPr/>
                    <a:lstStyle/>
                    <a:p>
                      <a:endParaRPr lang="es-EC"/>
                    </a:p>
                  </a:txBody>
                  <a:tcPr/>
                </a:tc>
              </a:tr>
              <a:tr h="145498">
                <a:tc>
                  <a:txBody>
                    <a:bodyPr/>
                    <a:lstStyle/>
                    <a:p>
                      <a:pPr algn="ctr" fontAlgn="ctr"/>
                      <a:r>
                        <a:rPr lang="es-EC" sz="900" u="none" strike="noStrike">
                          <a:effectLst/>
                        </a:rPr>
                        <a:t>2.</a:t>
                      </a:r>
                      <a:endParaRPr lang="es-EC" sz="900" b="1" i="0" u="none" strike="noStrike">
                        <a:solidFill>
                          <a:srgbClr val="000000"/>
                        </a:solidFill>
                        <a:effectLst/>
                        <a:latin typeface="Arial"/>
                      </a:endParaRPr>
                    </a:p>
                  </a:txBody>
                  <a:tcPr marL="3635" marR="3635" marT="3635" marB="0" anchor="ctr"/>
                </a:tc>
                <a:tc>
                  <a:txBody>
                    <a:bodyPr/>
                    <a:lstStyle/>
                    <a:p>
                      <a:pPr algn="ctr" fontAlgn="ctr"/>
                      <a:r>
                        <a:rPr lang="es-EC" sz="900" u="none" strike="noStrike">
                          <a:effectLst/>
                        </a:rPr>
                        <a:t>ESTABLECIMIENTO DE OBJETIVOS</a:t>
                      </a:r>
                      <a:endParaRPr lang="es-EC" sz="900" b="1" i="0" u="none" strike="noStrike">
                        <a:solidFill>
                          <a:srgbClr val="000000"/>
                        </a:solidFill>
                        <a:effectLst/>
                        <a:latin typeface="Arial"/>
                      </a:endParaRPr>
                    </a:p>
                  </a:txBody>
                  <a:tcPr marL="3635" marR="3635" marT="3635" marB="0" anchor="ctr"/>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3635" marR="3635" marT="3635" marB="0" anchor="b"/>
                </a:tc>
              </a:tr>
              <a:tr h="274829">
                <a:tc>
                  <a:txBody>
                    <a:bodyPr/>
                    <a:lstStyle/>
                    <a:p>
                      <a:pPr algn="ctr" fontAlgn="ctr"/>
                      <a:r>
                        <a:rPr lang="es-EC" sz="1000" u="none" strike="noStrike">
                          <a:effectLst/>
                        </a:rPr>
                        <a:t>2.1</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¿Existe coherencia entre los objetivos globales de la empresa, versus los objetivos del departamento?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635" marR="3635" marT="3635" marB="0"/>
                </a:tc>
              </a:tr>
              <a:tr h="215552">
                <a:tc>
                  <a:txBody>
                    <a:bodyPr/>
                    <a:lstStyle/>
                    <a:p>
                      <a:pPr algn="ctr" fontAlgn="ctr"/>
                      <a:r>
                        <a:rPr lang="es-EC" sz="1000" u="none" strike="noStrike">
                          <a:effectLst/>
                        </a:rPr>
                        <a:t>2.2</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¿Los objetivos establecidos por la empresa son claros y medibles?</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635" marR="3635" marT="3635" marB="0"/>
                </a:tc>
              </a:tr>
              <a:tr h="285607">
                <a:tc>
                  <a:txBody>
                    <a:bodyPr/>
                    <a:lstStyle/>
                    <a:p>
                      <a:pPr algn="ctr" fontAlgn="ctr"/>
                      <a:r>
                        <a:rPr lang="es-EC" sz="1000" u="none" strike="noStrike">
                          <a:effectLst/>
                        </a:rPr>
                        <a:t>2.3</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¿Se toma en cuenta las opciones tecnológicas y técnicas para la formulación de las metas y objetivos?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635" marR="3635" marT="3635" marB="0"/>
                </a:tc>
              </a:tr>
              <a:tr h="274829">
                <a:tc>
                  <a:txBody>
                    <a:bodyPr/>
                    <a:lstStyle/>
                    <a:p>
                      <a:pPr algn="ctr" fontAlgn="ctr"/>
                      <a:r>
                        <a:rPr lang="es-EC" sz="1000" u="none" strike="noStrike">
                          <a:effectLst/>
                        </a:rPr>
                        <a:t>2.4</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¿Se establecen objetivos, metas  y acciones en el tiempo para asegurar el éxito?</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635" marR="3635" marT="3635" marB="0"/>
                </a:tc>
              </a:tr>
              <a:tr h="366439">
                <a:tc>
                  <a:txBody>
                    <a:bodyPr/>
                    <a:lstStyle/>
                    <a:p>
                      <a:pPr algn="ctr" fontAlgn="ctr"/>
                      <a:r>
                        <a:rPr lang="es-EC" sz="1000" u="none" strike="noStrike">
                          <a:effectLst/>
                        </a:rPr>
                        <a:t>2.5</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¿El sistema contable de la empresa, suministra información oportuna, completa y exacta de los resultados operativos del departamento?</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No se tiene dato exacto de los repuestos que se ingresan como gasto.</a:t>
                      </a:r>
                      <a:endParaRPr lang="es-EC" sz="1000" b="0" i="0" u="none" strike="noStrike">
                        <a:solidFill>
                          <a:srgbClr val="000000"/>
                        </a:solidFill>
                        <a:effectLst/>
                        <a:latin typeface="Arial"/>
                      </a:endParaRPr>
                    </a:p>
                  </a:txBody>
                  <a:tcPr marL="3635" marR="3635" marT="3635" marB="0" anchor="ctr"/>
                </a:tc>
              </a:tr>
              <a:tr h="215552">
                <a:tc>
                  <a:txBody>
                    <a:bodyPr/>
                    <a:lstStyle/>
                    <a:p>
                      <a:pPr algn="ctr" fontAlgn="ctr"/>
                      <a:r>
                        <a:rPr lang="es-EC" sz="900" u="none" strike="noStrike">
                          <a:effectLst/>
                        </a:rPr>
                        <a:t>3.</a:t>
                      </a:r>
                      <a:endParaRPr lang="es-EC" sz="900" b="1" i="0" u="none" strike="noStrike">
                        <a:solidFill>
                          <a:srgbClr val="000000"/>
                        </a:solidFill>
                        <a:effectLst/>
                        <a:latin typeface="Arial"/>
                      </a:endParaRPr>
                    </a:p>
                  </a:txBody>
                  <a:tcPr marL="3635" marR="3635" marT="3635" marB="0" anchor="ctr"/>
                </a:tc>
                <a:tc>
                  <a:txBody>
                    <a:bodyPr/>
                    <a:lstStyle/>
                    <a:p>
                      <a:pPr algn="ctr" fontAlgn="ctr"/>
                      <a:r>
                        <a:rPr lang="es-EC" sz="900" u="none" strike="noStrike">
                          <a:effectLst/>
                        </a:rPr>
                        <a:t>IDENTIFICACIÓN DE EVENTOS</a:t>
                      </a:r>
                      <a:endParaRPr lang="es-EC" sz="900" b="1" i="0" u="none" strike="noStrike">
                        <a:solidFill>
                          <a:srgbClr val="000000"/>
                        </a:solidFill>
                        <a:effectLst/>
                        <a:latin typeface="Arial"/>
                      </a:endParaRPr>
                    </a:p>
                  </a:txBody>
                  <a:tcPr marL="3635" marR="3635" marT="3635" marB="0" anchor="ctr"/>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3635" marR="3635" marT="3635" marB="0" anchor="b"/>
                </a:tc>
              </a:tr>
              <a:tr h="274829">
                <a:tc>
                  <a:txBody>
                    <a:bodyPr/>
                    <a:lstStyle/>
                    <a:p>
                      <a:pPr algn="ctr" fontAlgn="ctr"/>
                      <a:r>
                        <a:rPr lang="es-EC" sz="1000" u="none" strike="noStrike">
                          <a:effectLst/>
                        </a:rPr>
                        <a:t>3.1</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¿Es efectiva la capacidad de reacción del departamento ante la presencia de un problema?</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r>
              <a:tr h="274829">
                <a:tc>
                  <a:txBody>
                    <a:bodyPr/>
                    <a:lstStyle/>
                    <a:p>
                      <a:pPr algn="ctr" fontAlgn="ctr"/>
                      <a:r>
                        <a:rPr lang="es-EC" sz="1000" u="none" strike="noStrike">
                          <a:effectLst/>
                        </a:rPr>
                        <a:t>3.2</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Se realizan estudios para verificar que los precios se encuentran de acuerdo al mercado.</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No se han realizado nunca estos estudios.</a:t>
                      </a:r>
                      <a:endParaRPr lang="es-EC" sz="1000" b="0" i="0" u="none" strike="noStrike">
                        <a:solidFill>
                          <a:srgbClr val="000000"/>
                        </a:solidFill>
                        <a:effectLst/>
                        <a:latin typeface="Arial"/>
                      </a:endParaRPr>
                    </a:p>
                  </a:txBody>
                  <a:tcPr marL="3635" marR="3635" marT="3635" marB="0" anchor="ctr"/>
                </a:tc>
              </a:tr>
              <a:tr h="382606">
                <a:tc>
                  <a:txBody>
                    <a:bodyPr/>
                    <a:lstStyle/>
                    <a:p>
                      <a:pPr algn="ctr" fontAlgn="ctr"/>
                      <a:r>
                        <a:rPr lang="es-EC" sz="1000" u="none" strike="noStrike">
                          <a:effectLst/>
                        </a:rPr>
                        <a:t>3.3</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¿Existen medidas de prevención para desastres naturales?, así como provisión de recursos financieros para hacer frente a estos desastres</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r>
              <a:tr h="366439">
                <a:tc>
                  <a:txBody>
                    <a:bodyPr/>
                    <a:lstStyle/>
                    <a:p>
                      <a:pPr algn="ctr" fontAlgn="ctr"/>
                      <a:r>
                        <a:rPr lang="es-EC" sz="1000" u="none" strike="noStrike">
                          <a:effectLst/>
                        </a:rPr>
                        <a:t>3.4</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¿Existe un sistema de control para las entradas y salidas de inventarios de bodega?</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Existen comprobantes de egreso de bodega pero no brindan un control real del inventario</a:t>
                      </a:r>
                      <a:endParaRPr lang="es-EC" sz="1000" b="0" i="0" u="none" strike="noStrike">
                        <a:solidFill>
                          <a:srgbClr val="000000"/>
                        </a:solidFill>
                        <a:effectLst/>
                        <a:latin typeface="Arial"/>
                      </a:endParaRPr>
                    </a:p>
                  </a:txBody>
                  <a:tcPr marL="3635" marR="3635" marT="3635" marB="0" anchor="ctr"/>
                </a:tc>
              </a:tr>
              <a:tr h="307163">
                <a:tc>
                  <a:txBody>
                    <a:bodyPr/>
                    <a:lstStyle/>
                    <a:p>
                      <a:pPr algn="ctr" fontAlgn="ctr"/>
                      <a:r>
                        <a:rPr lang="es-EC" sz="1000" u="none" strike="noStrike">
                          <a:effectLst/>
                        </a:rPr>
                        <a:t>3.5</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¿Existen planes de contingencia en cuanto a la seguridad industrial del departamento?</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r>
              <a:tr h="215552">
                <a:tc>
                  <a:txBody>
                    <a:bodyPr/>
                    <a:lstStyle/>
                    <a:p>
                      <a:pPr algn="ctr" fontAlgn="ctr"/>
                      <a:r>
                        <a:rPr lang="es-EC" sz="900" u="none" strike="noStrike">
                          <a:effectLst/>
                        </a:rPr>
                        <a:t>4.</a:t>
                      </a:r>
                      <a:endParaRPr lang="es-EC" sz="900" b="1" i="0" u="none" strike="noStrike">
                        <a:solidFill>
                          <a:srgbClr val="000000"/>
                        </a:solidFill>
                        <a:effectLst/>
                        <a:latin typeface="Arial"/>
                      </a:endParaRPr>
                    </a:p>
                  </a:txBody>
                  <a:tcPr marL="3635" marR="3635" marT="3635" marB="0" anchor="ctr"/>
                </a:tc>
                <a:tc>
                  <a:txBody>
                    <a:bodyPr/>
                    <a:lstStyle/>
                    <a:p>
                      <a:pPr algn="ctr" fontAlgn="ctr"/>
                      <a:r>
                        <a:rPr lang="es-EC" sz="900" u="none" strike="noStrike">
                          <a:effectLst/>
                        </a:rPr>
                        <a:t>EVALUACIÓN DE RIESGOS</a:t>
                      </a:r>
                      <a:endParaRPr lang="es-EC" sz="900" b="1" i="0" u="none" strike="noStrike">
                        <a:solidFill>
                          <a:srgbClr val="000000"/>
                        </a:solidFill>
                        <a:effectLst/>
                        <a:latin typeface="Arial"/>
                      </a:endParaRPr>
                    </a:p>
                  </a:txBody>
                  <a:tcPr marL="3635" marR="3635" marT="3635" marB="0" anchor="ctr"/>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3635" marR="3635" marT="3635"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3635" marR="3635" marT="3635" marB="0" anchor="b"/>
                </a:tc>
              </a:tr>
              <a:tr h="274829">
                <a:tc>
                  <a:txBody>
                    <a:bodyPr/>
                    <a:lstStyle/>
                    <a:p>
                      <a:pPr algn="ctr" fontAlgn="ctr"/>
                      <a:r>
                        <a:rPr lang="es-EC" sz="1000" u="none" strike="noStrike">
                          <a:effectLst/>
                        </a:rPr>
                        <a:t>4.1</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¿Existen objetivos constantes del departamento durante el lapso de un año?</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r>
              <a:tr h="215552">
                <a:tc>
                  <a:txBody>
                    <a:bodyPr/>
                    <a:lstStyle/>
                    <a:p>
                      <a:pPr algn="ctr" fontAlgn="ctr"/>
                      <a:r>
                        <a:rPr lang="es-EC" sz="1000" u="none" strike="noStrike">
                          <a:effectLst/>
                        </a:rPr>
                        <a:t>4.2</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¿Se han  efectuado procesos de identificación y evaluación de riesgos?</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r>
              <a:tr h="296385">
                <a:tc>
                  <a:txBody>
                    <a:bodyPr/>
                    <a:lstStyle/>
                    <a:p>
                      <a:pPr algn="ctr" fontAlgn="ctr"/>
                      <a:r>
                        <a:rPr lang="es-EC" sz="1000" u="none" strike="noStrike">
                          <a:effectLst/>
                        </a:rPr>
                        <a:t>4.3</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¿La normatividad del departamento  permaneció constante en el último año?</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No existe una normatividad específica para el proceso de compras.</a:t>
                      </a:r>
                      <a:endParaRPr lang="es-EC" sz="1000" b="0" i="0" u="none" strike="noStrike">
                        <a:solidFill>
                          <a:srgbClr val="000000"/>
                        </a:solidFill>
                        <a:effectLst/>
                        <a:latin typeface="Arial"/>
                      </a:endParaRPr>
                    </a:p>
                  </a:txBody>
                  <a:tcPr marL="3635" marR="3635" marT="3635" marB="0" anchor="ctr"/>
                </a:tc>
              </a:tr>
              <a:tr h="264052">
                <a:tc>
                  <a:txBody>
                    <a:bodyPr/>
                    <a:lstStyle/>
                    <a:p>
                      <a:pPr algn="ctr" fontAlgn="ctr"/>
                      <a:r>
                        <a:rPr lang="es-EC" sz="1000" u="none" strike="noStrike">
                          <a:effectLst/>
                        </a:rPr>
                        <a:t>4.4</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¿Ha existido rotación o ingreso de nuevo personal al departamento en el último año?</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r>
              <a:tr h="264052">
                <a:tc>
                  <a:txBody>
                    <a:bodyPr/>
                    <a:lstStyle/>
                    <a:p>
                      <a:pPr algn="ctr" fontAlgn="ctr"/>
                      <a:r>
                        <a:rPr lang="es-EC" sz="1000" u="none" strike="noStrike">
                          <a:effectLst/>
                        </a:rPr>
                        <a:t>4.5</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a:effectLst/>
                        </a:rPr>
                        <a:t>¿Se ha brindado capacitación al personal del departamento en el último año?</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35" marR="3635" marT="3635"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35" marR="3635" marT="3635" marB="0" anchor="ctr"/>
                </a:tc>
                <a:tc>
                  <a:txBody>
                    <a:bodyPr/>
                    <a:lstStyle/>
                    <a:p>
                      <a:pPr algn="just" fontAlgn="ctr"/>
                      <a:r>
                        <a:rPr lang="es-EC" sz="1000" u="none" strike="noStrike" dirty="0">
                          <a:effectLst/>
                        </a:rPr>
                        <a:t>No existe programas de capacitación</a:t>
                      </a:r>
                      <a:endParaRPr lang="es-EC" sz="1000" b="0" i="0" u="none" strike="noStrike" dirty="0">
                        <a:solidFill>
                          <a:srgbClr val="000000"/>
                        </a:solidFill>
                        <a:effectLst/>
                        <a:latin typeface="Arial"/>
                      </a:endParaRPr>
                    </a:p>
                  </a:txBody>
                  <a:tcPr marL="3635" marR="3635" marT="3635" marB="0" anchor="ctr"/>
                </a:tc>
              </a:tr>
            </a:tbl>
          </a:graphicData>
        </a:graphic>
      </p:graphicFrame>
      <p:sp>
        <p:nvSpPr>
          <p:cNvPr id="3" name="74 Rectángulo"/>
          <p:cNvSpPr/>
          <p:nvPr/>
        </p:nvSpPr>
        <p:spPr>
          <a:xfrm>
            <a:off x="7956376" y="116632"/>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2/5</a:t>
            </a:r>
            <a:endParaRPr lang="es-EC" sz="1200">
              <a:effectLst/>
              <a:latin typeface="Times New Roman"/>
              <a:ea typeface="Times New Roman"/>
            </a:endParaRPr>
          </a:p>
        </p:txBody>
      </p:sp>
    </p:spTree>
    <p:extLst>
      <p:ext uri="{BB962C8B-B14F-4D97-AF65-F5344CB8AC3E}">
        <p14:creationId xmlns:p14="http://schemas.microsoft.com/office/powerpoint/2010/main" val="399941343"/>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14557593"/>
              </p:ext>
            </p:extLst>
          </p:nvPr>
        </p:nvGraphicFramePr>
        <p:xfrm>
          <a:off x="395536" y="476672"/>
          <a:ext cx="8208912" cy="5898692"/>
        </p:xfrm>
        <a:graphic>
          <a:graphicData uri="http://schemas.openxmlformats.org/drawingml/2006/table">
            <a:tbl>
              <a:tblPr>
                <a:tableStyleId>{5C22544A-7EE6-4342-B048-85BDC9FD1C3A}</a:tableStyleId>
              </a:tblPr>
              <a:tblGrid>
                <a:gridCol w="494233"/>
                <a:gridCol w="2949957"/>
                <a:gridCol w="498094"/>
                <a:gridCol w="679573"/>
                <a:gridCol w="710460"/>
                <a:gridCol w="710460"/>
                <a:gridCol w="2166135"/>
              </a:tblGrid>
              <a:tr h="181365">
                <a:tc gridSpan="7">
                  <a:txBody>
                    <a:bodyPr/>
                    <a:lstStyle/>
                    <a:p>
                      <a:pPr algn="ctr" fontAlgn="ctr"/>
                      <a:r>
                        <a:rPr lang="es-EC" sz="1050" u="none" strike="noStrike">
                          <a:effectLst/>
                        </a:rPr>
                        <a:t>FERRERO DEL ECUADOR S.A.</a:t>
                      </a:r>
                      <a:endParaRPr lang="es-EC" sz="1050" b="1" i="0" u="none" strike="noStrike">
                        <a:solidFill>
                          <a:srgbClr val="000000"/>
                        </a:solidFill>
                        <a:effectLst/>
                        <a:latin typeface="Arial"/>
                      </a:endParaRPr>
                    </a:p>
                  </a:txBody>
                  <a:tcPr marL="4705" marR="4705" marT="470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365">
                <a:tc gridSpan="7">
                  <a:txBody>
                    <a:bodyPr/>
                    <a:lstStyle/>
                    <a:p>
                      <a:pPr algn="ctr" fontAlgn="ctr"/>
                      <a:r>
                        <a:rPr lang="es-EC" sz="1050" u="none" strike="noStrike">
                          <a:effectLst/>
                        </a:rPr>
                        <a:t>CUESTIONARIO DE EVALUACIÓN DE CONTROL INTERNO</a:t>
                      </a:r>
                      <a:endParaRPr lang="es-EC" sz="1050" b="1" i="0" u="none" strike="noStrike">
                        <a:solidFill>
                          <a:srgbClr val="000000"/>
                        </a:solidFill>
                        <a:effectLst/>
                        <a:latin typeface="Arial"/>
                      </a:endParaRPr>
                    </a:p>
                  </a:txBody>
                  <a:tcPr marL="4705" marR="4705" marT="470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5640">
                <a:tc gridSpan="7">
                  <a:txBody>
                    <a:bodyPr/>
                    <a:lstStyle/>
                    <a:p>
                      <a:pPr algn="ctr" fontAlgn="ctr"/>
                      <a:r>
                        <a:rPr lang="es-EC" sz="1050" u="none" strike="noStrike">
                          <a:effectLst/>
                        </a:rPr>
                        <a:t>PROCESO DE ADQUISICIÓN DE REPUESTOS PARA MAQUINARIA</a:t>
                      </a:r>
                      <a:endParaRPr lang="es-EC" sz="1050" b="1" i="0" u="none" strike="noStrike">
                        <a:solidFill>
                          <a:srgbClr val="000000"/>
                        </a:solidFill>
                        <a:effectLst/>
                        <a:latin typeface="Arial"/>
                      </a:endParaRPr>
                    </a:p>
                  </a:txBody>
                  <a:tcPr marL="4705" marR="4705" marT="470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2379">
                <a:tc gridSpan="7">
                  <a:txBody>
                    <a:bodyPr/>
                    <a:lstStyle/>
                    <a:p>
                      <a:pPr algn="ctr" fontAlgn="ctr"/>
                      <a:r>
                        <a:rPr lang="es-EC" sz="1050" u="none" strike="noStrike">
                          <a:effectLst/>
                        </a:rPr>
                        <a:t>PERIODO SEPTIEMBRE 2009 - AGOSTO 2010</a:t>
                      </a:r>
                      <a:endParaRPr lang="es-EC" sz="1050" b="1" i="0" u="none" strike="noStrike">
                        <a:solidFill>
                          <a:srgbClr val="000000"/>
                        </a:solidFill>
                        <a:effectLst/>
                        <a:latin typeface="Arial"/>
                      </a:endParaRPr>
                    </a:p>
                  </a:txBody>
                  <a:tcPr marL="4705" marR="4705" marT="470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5855">
                <a:tc rowSpan="2">
                  <a:txBody>
                    <a:bodyPr/>
                    <a:lstStyle/>
                    <a:p>
                      <a:pPr algn="ctr" fontAlgn="ctr"/>
                      <a:r>
                        <a:rPr lang="es-EC" sz="1000" u="sng" strike="noStrike">
                          <a:effectLst/>
                        </a:rPr>
                        <a:t>Nº</a:t>
                      </a:r>
                      <a:endParaRPr lang="es-EC" sz="1000" b="1" i="0" u="sng" strike="noStrike">
                        <a:solidFill>
                          <a:srgbClr val="000000"/>
                        </a:solidFill>
                        <a:effectLst/>
                        <a:latin typeface="Arial"/>
                      </a:endParaRPr>
                    </a:p>
                  </a:txBody>
                  <a:tcPr marL="4705" marR="4705" marT="4705" marB="0" anchor="ctr"/>
                </a:tc>
                <a:tc rowSpan="2">
                  <a:txBody>
                    <a:bodyPr/>
                    <a:lstStyle/>
                    <a:p>
                      <a:pPr algn="ctr" fontAlgn="ctr"/>
                      <a:r>
                        <a:rPr lang="pt-BR" sz="1000" u="sng" strike="noStrike">
                          <a:effectLst/>
                        </a:rPr>
                        <a:t>P R E G U N T A S</a:t>
                      </a:r>
                      <a:endParaRPr lang="pt-BR" sz="1000" b="1" i="0" u="sng" strike="noStrike">
                        <a:solidFill>
                          <a:srgbClr val="000000"/>
                        </a:solidFill>
                        <a:effectLst/>
                        <a:latin typeface="Arial"/>
                      </a:endParaRPr>
                    </a:p>
                  </a:txBody>
                  <a:tcPr marL="4705" marR="4705" marT="4705" marB="0" anchor="ctr"/>
                </a:tc>
                <a:tc gridSpan="2">
                  <a:txBody>
                    <a:bodyPr/>
                    <a:lstStyle/>
                    <a:p>
                      <a:pPr algn="ctr" fontAlgn="ctr"/>
                      <a:r>
                        <a:rPr lang="es-EC" sz="1000" u="sng" strike="noStrike">
                          <a:effectLst/>
                        </a:rPr>
                        <a:t>RESPUESTAS</a:t>
                      </a:r>
                      <a:endParaRPr lang="es-EC" sz="1000" b="1" i="0" u="sng" strike="noStrike">
                        <a:solidFill>
                          <a:srgbClr val="000000"/>
                        </a:solidFill>
                        <a:effectLst/>
                        <a:latin typeface="Arial"/>
                      </a:endParaRPr>
                    </a:p>
                  </a:txBody>
                  <a:tcPr marL="4705" marR="4705" marT="4705" marB="0" anchor="ctr"/>
                </a:tc>
                <a:tc hMerge="1">
                  <a:txBody>
                    <a:bodyPr/>
                    <a:lstStyle/>
                    <a:p>
                      <a:endParaRPr lang="es-EC"/>
                    </a:p>
                  </a:txBody>
                  <a:tcPr/>
                </a:tc>
                <a:tc gridSpan="2">
                  <a:txBody>
                    <a:bodyPr/>
                    <a:lstStyle/>
                    <a:p>
                      <a:pPr algn="ctr" fontAlgn="ctr"/>
                      <a:r>
                        <a:rPr lang="es-EC" sz="1000" u="sng" strike="noStrike">
                          <a:effectLst/>
                        </a:rPr>
                        <a:t>PUNTAJES</a:t>
                      </a:r>
                      <a:endParaRPr lang="es-EC" sz="1000" b="1" i="0" u="sng" strike="noStrike">
                        <a:solidFill>
                          <a:srgbClr val="000000"/>
                        </a:solidFill>
                        <a:effectLst/>
                        <a:latin typeface="Arial"/>
                      </a:endParaRPr>
                    </a:p>
                  </a:txBody>
                  <a:tcPr marL="4705" marR="4705" marT="4705" marB="0" anchor="ctr"/>
                </a:tc>
                <a:tc hMerge="1">
                  <a:txBody>
                    <a:bodyPr/>
                    <a:lstStyle/>
                    <a:p>
                      <a:endParaRPr lang="es-EC"/>
                    </a:p>
                  </a:txBody>
                  <a:tcPr/>
                </a:tc>
                <a:tc rowSpan="2">
                  <a:txBody>
                    <a:bodyPr/>
                    <a:lstStyle/>
                    <a:p>
                      <a:pPr algn="ctr" fontAlgn="ctr"/>
                      <a:r>
                        <a:rPr lang="es-EC" sz="1000" u="sng" strike="noStrike">
                          <a:effectLst/>
                        </a:rPr>
                        <a:t>OBSERVACIONES</a:t>
                      </a:r>
                      <a:endParaRPr lang="es-EC" sz="1000" b="1" i="0" u="sng" strike="noStrike">
                        <a:solidFill>
                          <a:srgbClr val="000000"/>
                        </a:solidFill>
                        <a:effectLst/>
                        <a:latin typeface="Arial"/>
                      </a:endParaRPr>
                    </a:p>
                  </a:txBody>
                  <a:tcPr marL="4705" marR="4705" marT="4705" marB="0" anchor="ctr"/>
                </a:tc>
              </a:tr>
              <a:tr h="276289">
                <a:tc vMerge="1">
                  <a:txBody>
                    <a:bodyPr/>
                    <a:lstStyle/>
                    <a:p>
                      <a:endParaRPr lang="es-EC"/>
                    </a:p>
                  </a:txBody>
                  <a:tcPr/>
                </a:tc>
                <a:tc vMerge="1">
                  <a:txBody>
                    <a:bodyPr/>
                    <a:lstStyle/>
                    <a:p>
                      <a:endParaRPr lang="es-EC"/>
                    </a:p>
                  </a:txBody>
                  <a:tcPr/>
                </a:tc>
                <a:tc>
                  <a:txBody>
                    <a:bodyPr/>
                    <a:lstStyle/>
                    <a:p>
                      <a:pPr algn="ctr" fontAlgn="ctr"/>
                      <a:r>
                        <a:rPr lang="es-EC" sz="1000" u="sng" strike="noStrike">
                          <a:effectLst/>
                        </a:rPr>
                        <a:t>SÍ</a:t>
                      </a:r>
                      <a:endParaRPr lang="es-EC" sz="1000" b="1" i="0" u="sng" strike="noStrike">
                        <a:solidFill>
                          <a:srgbClr val="000000"/>
                        </a:solidFill>
                        <a:effectLst/>
                        <a:latin typeface="Arial"/>
                      </a:endParaRPr>
                    </a:p>
                  </a:txBody>
                  <a:tcPr marL="4705" marR="4705" marT="4705" marB="0" anchor="ctr"/>
                </a:tc>
                <a:tc>
                  <a:txBody>
                    <a:bodyPr/>
                    <a:lstStyle/>
                    <a:p>
                      <a:pPr algn="ctr" fontAlgn="ctr"/>
                      <a:r>
                        <a:rPr lang="es-EC" sz="1000" u="sng" strike="noStrike">
                          <a:effectLst/>
                        </a:rPr>
                        <a:t>NO</a:t>
                      </a:r>
                      <a:endParaRPr lang="es-EC" sz="1000" b="1" i="0" u="sng" strike="noStrike">
                        <a:solidFill>
                          <a:srgbClr val="000000"/>
                        </a:solidFill>
                        <a:effectLst/>
                        <a:latin typeface="Arial"/>
                      </a:endParaRPr>
                    </a:p>
                  </a:txBody>
                  <a:tcPr marL="4705" marR="4705" marT="4705" marB="0" anchor="ctr"/>
                </a:tc>
                <a:tc>
                  <a:txBody>
                    <a:bodyPr/>
                    <a:lstStyle/>
                    <a:p>
                      <a:pPr algn="ctr" fontAlgn="ctr"/>
                      <a:r>
                        <a:rPr lang="es-EC" sz="1000" u="sng" strike="noStrike">
                          <a:effectLst/>
                        </a:rPr>
                        <a:t>OBTENIDO</a:t>
                      </a:r>
                      <a:endParaRPr lang="es-EC" sz="1000" b="1" i="0" u="sng" strike="noStrike">
                        <a:solidFill>
                          <a:srgbClr val="000000"/>
                        </a:solidFill>
                        <a:effectLst/>
                        <a:latin typeface="Arial"/>
                      </a:endParaRPr>
                    </a:p>
                  </a:txBody>
                  <a:tcPr marL="4705" marR="4705" marT="4705" marB="0" anchor="ctr"/>
                </a:tc>
                <a:tc>
                  <a:txBody>
                    <a:bodyPr/>
                    <a:lstStyle/>
                    <a:p>
                      <a:pPr algn="ctr" fontAlgn="ctr"/>
                      <a:r>
                        <a:rPr lang="es-EC" sz="1000" u="sng" strike="noStrike">
                          <a:effectLst/>
                        </a:rPr>
                        <a:t>ÓPTIMO</a:t>
                      </a:r>
                      <a:endParaRPr lang="es-EC" sz="1000" b="1" i="0" u="sng" strike="noStrike">
                        <a:solidFill>
                          <a:srgbClr val="000000"/>
                        </a:solidFill>
                        <a:effectLst/>
                        <a:latin typeface="Arial"/>
                      </a:endParaRPr>
                    </a:p>
                  </a:txBody>
                  <a:tcPr marL="4705" marR="4705" marT="4705" marB="0" anchor="ctr"/>
                </a:tc>
                <a:tc vMerge="1">
                  <a:txBody>
                    <a:bodyPr/>
                    <a:lstStyle/>
                    <a:p>
                      <a:endParaRPr lang="es-EC"/>
                    </a:p>
                  </a:txBody>
                  <a:tcPr/>
                </a:tc>
              </a:tr>
              <a:tr h="269550">
                <a:tc>
                  <a:txBody>
                    <a:bodyPr/>
                    <a:lstStyle/>
                    <a:p>
                      <a:pPr algn="ctr" fontAlgn="ctr"/>
                      <a:r>
                        <a:rPr lang="es-EC" sz="1000" u="none" strike="noStrike">
                          <a:effectLst/>
                        </a:rPr>
                        <a:t>5.</a:t>
                      </a:r>
                      <a:endParaRPr lang="es-EC" sz="1000" b="1" i="0" u="none" strike="noStrike">
                        <a:solidFill>
                          <a:srgbClr val="000000"/>
                        </a:solidFill>
                        <a:effectLst/>
                        <a:latin typeface="Arial"/>
                      </a:endParaRPr>
                    </a:p>
                  </a:txBody>
                  <a:tcPr marL="4705" marR="4705" marT="4705" marB="0" anchor="ctr"/>
                </a:tc>
                <a:tc>
                  <a:txBody>
                    <a:bodyPr/>
                    <a:lstStyle/>
                    <a:p>
                      <a:pPr algn="ctr" fontAlgn="ctr"/>
                      <a:r>
                        <a:rPr lang="es-EC" sz="1000" u="none" strike="noStrike">
                          <a:effectLst/>
                        </a:rPr>
                        <a:t>RESPUESTA AL RIESGO</a:t>
                      </a:r>
                      <a:endParaRPr lang="es-EC" sz="1000" b="1" i="0" u="none" strike="noStrike">
                        <a:solidFill>
                          <a:srgbClr val="000000"/>
                        </a:solidFill>
                        <a:effectLst/>
                        <a:latin typeface="Arial"/>
                      </a:endParaRPr>
                    </a:p>
                  </a:txBody>
                  <a:tcPr marL="4705" marR="4705" marT="4705"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705" marR="4705" marT="4705"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705" marR="4705" marT="4705"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4705" marR="4705" marT="4705"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4705" marR="4705" marT="4705"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4705" marR="4705" marT="4705" marB="0" anchor="b"/>
                </a:tc>
              </a:tr>
              <a:tr h="572794">
                <a:tc>
                  <a:txBody>
                    <a:bodyPr/>
                    <a:lstStyle/>
                    <a:p>
                      <a:pPr algn="ctr" fontAlgn="ctr"/>
                      <a:r>
                        <a:rPr lang="es-EC" sz="1050" u="none" strike="noStrike">
                          <a:effectLst/>
                        </a:rPr>
                        <a:t>5.1</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¿En particular se analiza la falla en los controles que puede haber provocado en el pasado la pérdida de recursos, errores en la información, o incumplimientos legales o normativos?</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Únicamente se compara presupuesto versus gastos reales.</a:t>
                      </a:r>
                      <a:endParaRPr lang="es-EC" sz="1050" b="0" i="0" u="none" strike="noStrike">
                        <a:solidFill>
                          <a:srgbClr val="000000"/>
                        </a:solidFill>
                        <a:effectLst/>
                        <a:latin typeface="Arial"/>
                      </a:endParaRPr>
                    </a:p>
                  </a:txBody>
                  <a:tcPr marL="4705" marR="4705" marT="4705" marB="0" anchor="ctr"/>
                </a:tc>
              </a:tr>
              <a:tr h="355991">
                <a:tc>
                  <a:txBody>
                    <a:bodyPr/>
                    <a:lstStyle/>
                    <a:p>
                      <a:pPr algn="ctr" fontAlgn="ctr"/>
                      <a:r>
                        <a:rPr lang="es-EC" sz="1050" u="none" strike="noStrike">
                          <a:effectLst/>
                        </a:rPr>
                        <a:t>5.2</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¿Se cuenta con alguna medida de seguridad para los registros de repuestos?</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5</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Únicamente de repuestos codificados</a:t>
                      </a:r>
                      <a:endParaRPr lang="es-EC" sz="1050" b="0" i="0" u="none" strike="noStrike">
                        <a:solidFill>
                          <a:srgbClr val="000000"/>
                        </a:solidFill>
                        <a:effectLst/>
                        <a:latin typeface="Arial"/>
                      </a:endParaRPr>
                    </a:p>
                  </a:txBody>
                  <a:tcPr marL="4705" marR="4705" marT="4705" marB="0" anchor="ctr"/>
                </a:tc>
              </a:tr>
              <a:tr h="316721">
                <a:tc>
                  <a:txBody>
                    <a:bodyPr/>
                    <a:lstStyle/>
                    <a:p>
                      <a:pPr algn="ctr" fontAlgn="ctr"/>
                      <a:r>
                        <a:rPr lang="es-EC" sz="1050" u="none" strike="noStrike">
                          <a:effectLst/>
                        </a:rPr>
                        <a:t>5.3</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¿El departamento maneja la detección, control y manejo de riesgos?</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Existe un departamento para ello.</a:t>
                      </a:r>
                      <a:endParaRPr lang="es-EC" sz="1050" b="0" i="0" u="none" strike="noStrike">
                        <a:solidFill>
                          <a:srgbClr val="000000"/>
                        </a:solidFill>
                        <a:effectLst/>
                        <a:latin typeface="Arial"/>
                      </a:endParaRPr>
                    </a:p>
                  </a:txBody>
                  <a:tcPr marL="4705" marR="4705" marT="4705" marB="0" anchor="ctr"/>
                </a:tc>
              </a:tr>
              <a:tr h="458234">
                <a:tc>
                  <a:txBody>
                    <a:bodyPr/>
                    <a:lstStyle/>
                    <a:p>
                      <a:pPr algn="ctr" fontAlgn="ctr"/>
                      <a:r>
                        <a:rPr lang="es-EC" sz="1050" u="none" strike="noStrike">
                          <a:effectLst/>
                        </a:rPr>
                        <a:t>5.4</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¿Existe periodicidad de reuniones de trabajo, para establecer las debilidades y amenazas de control y sus posibles soluciones?</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Una vez al mes</a:t>
                      </a:r>
                      <a:endParaRPr lang="es-EC" sz="1050" b="0" i="0" u="none" strike="noStrike">
                        <a:solidFill>
                          <a:srgbClr val="000000"/>
                        </a:solidFill>
                        <a:effectLst/>
                        <a:latin typeface="Arial"/>
                      </a:endParaRPr>
                    </a:p>
                  </a:txBody>
                  <a:tcPr marL="4705" marR="4705" marT="4705" marB="0" anchor="ctr"/>
                </a:tc>
              </a:tr>
              <a:tr h="350415">
                <a:tc>
                  <a:txBody>
                    <a:bodyPr/>
                    <a:lstStyle/>
                    <a:p>
                      <a:pPr algn="ctr" fontAlgn="ctr"/>
                      <a:r>
                        <a:rPr lang="es-EC" sz="1050" u="none" strike="noStrike">
                          <a:effectLst/>
                        </a:rPr>
                        <a:t>5.5</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En el último año se han establecido riesgos significativos?</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r>
              <a:tr h="424541">
                <a:tc>
                  <a:txBody>
                    <a:bodyPr/>
                    <a:lstStyle/>
                    <a:p>
                      <a:pPr algn="ctr" fontAlgn="ctr"/>
                      <a:r>
                        <a:rPr lang="es-EC" sz="1050" u="none" strike="noStrike">
                          <a:effectLst/>
                        </a:rPr>
                        <a:t>5.6</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Se realizan exámenes periódicos de salud a los empleados del departamento de mantenimiento?</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r>
              <a:tr h="355991">
                <a:tc>
                  <a:txBody>
                    <a:bodyPr/>
                    <a:lstStyle/>
                    <a:p>
                      <a:pPr algn="ctr" fontAlgn="ctr"/>
                      <a:r>
                        <a:rPr lang="es-EC" sz="1050" u="none" strike="noStrike">
                          <a:effectLst/>
                        </a:rPr>
                        <a:t>5.7</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El departamento de recursos humanos, establece un plan de capacitación para los empleados del departamento?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No se ha dado capacitación al personal del departamento.</a:t>
                      </a:r>
                      <a:endParaRPr lang="es-EC" sz="1050" b="0" i="0" u="none" strike="noStrike">
                        <a:solidFill>
                          <a:srgbClr val="000000"/>
                        </a:solidFill>
                        <a:effectLst/>
                        <a:latin typeface="Arial"/>
                      </a:endParaRPr>
                    </a:p>
                  </a:txBody>
                  <a:tcPr marL="4705" marR="4705" marT="4705" marB="0" anchor="ctr"/>
                </a:tc>
              </a:tr>
              <a:tr h="438018">
                <a:tc>
                  <a:txBody>
                    <a:bodyPr/>
                    <a:lstStyle/>
                    <a:p>
                      <a:pPr algn="ctr" fontAlgn="ctr"/>
                      <a:r>
                        <a:rPr lang="es-EC" sz="1050" u="none" strike="noStrike">
                          <a:effectLst/>
                        </a:rPr>
                        <a:t>5.8</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¿Las operaciones se realizan dentro de horarios de trabajo, es decir, no exceden la capacidad del departamento?</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Hay trabajos en horas extras y en ocasiones se envía a mecánicas externas.</a:t>
                      </a:r>
                      <a:endParaRPr lang="es-EC" sz="1050" b="0" i="0" u="none" strike="noStrike">
                        <a:solidFill>
                          <a:srgbClr val="000000"/>
                        </a:solidFill>
                        <a:effectLst/>
                        <a:latin typeface="Arial"/>
                      </a:endParaRPr>
                    </a:p>
                  </a:txBody>
                  <a:tcPr marL="4705" marR="4705" marT="4705" marB="0" anchor="ctr"/>
                </a:tc>
              </a:tr>
              <a:tr h="377369">
                <a:tc>
                  <a:txBody>
                    <a:bodyPr/>
                    <a:lstStyle/>
                    <a:p>
                      <a:pPr algn="ctr" fontAlgn="ctr"/>
                      <a:r>
                        <a:rPr lang="es-EC" sz="1050" u="none" strike="noStrike">
                          <a:effectLst/>
                        </a:rPr>
                        <a:t>5.9</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¿Existen estándares claramente definidos para aceptar o rechazar los repuestos?</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No existen estándares establecidos por escrito.</a:t>
                      </a:r>
                      <a:endParaRPr lang="es-EC" sz="1050" b="0" i="0" u="none" strike="noStrike">
                        <a:solidFill>
                          <a:srgbClr val="000000"/>
                        </a:solidFill>
                        <a:effectLst/>
                        <a:latin typeface="Arial"/>
                      </a:endParaRPr>
                    </a:p>
                  </a:txBody>
                  <a:tcPr marL="4705" marR="4705" marT="4705" marB="0" anchor="ctr"/>
                </a:tc>
              </a:tr>
              <a:tr h="384108">
                <a:tc>
                  <a:txBody>
                    <a:bodyPr/>
                    <a:lstStyle/>
                    <a:p>
                      <a:pPr algn="ctr" fontAlgn="ctr"/>
                      <a:r>
                        <a:rPr lang="es-EC" sz="1050" u="none" strike="noStrike">
                          <a:effectLst/>
                        </a:rPr>
                        <a:t>5.10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a:effectLst/>
                        </a:rPr>
                        <a:t>¿El departamento cuenta con la cantidad de personal necesaria, es decir no existe déficit ni exceso?</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6</a:t>
                      </a:r>
                      <a:endParaRPr lang="es-EC" sz="1050" b="0" i="0" u="none" strike="noStrike">
                        <a:solidFill>
                          <a:srgbClr val="000000"/>
                        </a:solidFill>
                        <a:effectLst/>
                        <a:latin typeface="Arial"/>
                      </a:endParaRPr>
                    </a:p>
                  </a:txBody>
                  <a:tcPr marL="4705" marR="4705" marT="4705"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4705" marR="4705" marT="4705" marB="0" anchor="ctr"/>
                </a:tc>
                <a:tc>
                  <a:txBody>
                    <a:bodyPr/>
                    <a:lstStyle/>
                    <a:p>
                      <a:pPr algn="just" fontAlgn="ctr"/>
                      <a:r>
                        <a:rPr lang="es-EC" sz="1050" u="none" strike="noStrike" dirty="0">
                          <a:effectLst/>
                        </a:rPr>
                        <a:t>Incurren en trabajo fuera del horario.</a:t>
                      </a:r>
                      <a:endParaRPr lang="es-EC" sz="1050" b="0" i="0" u="none" strike="noStrike" dirty="0">
                        <a:solidFill>
                          <a:srgbClr val="000000"/>
                        </a:solidFill>
                        <a:effectLst/>
                        <a:latin typeface="Arial"/>
                      </a:endParaRPr>
                    </a:p>
                  </a:txBody>
                  <a:tcPr marL="4705" marR="4705" marT="4705" marB="0" anchor="ctr"/>
                </a:tc>
              </a:tr>
            </a:tbl>
          </a:graphicData>
        </a:graphic>
      </p:graphicFrame>
      <p:sp>
        <p:nvSpPr>
          <p:cNvPr id="3" name="83 Rectángulo"/>
          <p:cNvSpPr/>
          <p:nvPr/>
        </p:nvSpPr>
        <p:spPr>
          <a:xfrm>
            <a:off x="7524328" y="548680"/>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3/5</a:t>
            </a:r>
            <a:endParaRPr lang="es-EC" sz="1200">
              <a:effectLst/>
              <a:latin typeface="Times New Roman"/>
              <a:ea typeface="Times New Roman"/>
            </a:endParaRPr>
          </a:p>
        </p:txBody>
      </p:sp>
    </p:spTree>
    <p:extLst>
      <p:ext uri="{BB962C8B-B14F-4D97-AF65-F5344CB8AC3E}">
        <p14:creationId xmlns:p14="http://schemas.microsoft.com/office/powerpoint/2010/main" val="226805349"/>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98609119"/>
              </p:ext>
            </p:extLst>
          </p:nvPr>
        </p:nvGraphicFramePr>
        <p:xfrm>
          <a:off x="395536" y="332656"/>
          <a:ext cx="8352928" cy="6408715"/>
        </p:xfrm>
        <a:graphic>
          <a:graphicData uri="http://schemas.openxmlformats.org/drawingml/2006/table">
            <a:tbl>
              <a:tblPr>
                <a:tableStyleId>{5C22544A-7EE6-4342-B048-85BDC9FD1C3A}</a:tableStyleId>
              </a:tblPr>
              <a:tblGrid>
                <a:gridCol w="502904"/>
                <a:gridCol w="3001711"/>
                <a:gridCol w="506835"/>
                <a:gridCol w="691494"/>
                <a:gridCol w="722924"/>
                <a:gridCol w="722924"/>
                <a:gridCol w="2204136"/>
              </a:tblGrid>
              <a:tr h="240781">
                <a:tc gridSpan="7">
                  <a:txBody>
                    <a:bodyPr/>
                    <a:lstStyle/>
                    <a:p>
                      <a:pPr algn="ctr" fontAlgn="ctr"/>
                      <a:r>
                        <a:rPr lang="es-EC" sz="1100" u="none" strike="noStrike">
                          <a:effectLst/>
                        </a:rPr>
                        <a:t>FERRERO DEL ECUADOR S.A.</a:t>
                      </a:r>
                      <a:endParaRPr lang="es-EC" sz="1100" b="1" i="0" u="none" strike="noStrike">
                        <a:solidFill>
                          <a:srgbClr val="000000"/>
                        </a:solidFill>
                        <a:effectLst/>
                        <a:latin typeface="Arial"/>
                      </a:endParaRPr>
                    </a:p>
                  </a:txBody>
                  <a:tcPr marL="4876" marR="4876" marT="487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7480">
                <a:tc gridSpan="7">
                  <a:txBody>
                    <a:bodyPr/>
                    <a:lstStyle/>
                    <a:p>
                      <a:pPr algn="ctr" fontAlgn="ctr"/>
                      <a:r>
                        <a:rPr lang="es-EC" sz="1100" u="none" strike="noStrike">
                          <a:effectLst/>
                        </a:rPr>
                        <a:t>CUESTIONARIO DE EVALUACIÓN DE CONTROL INTERNO</a:t>
                      </a:r>
                      <a:endParaRPr lang="es-EC" sz="1100" b="1" i="0" u="none" strike="noStrike">
                        <a:solidFill>
                          <a:srgbClr val="000000"/>
                        </a:solidFill>
                        <a:effectLst/>
                        <a:latin typeface="Arial"/>
                      </a:endParaRPr>
                    </a:p>
                  </a:txBody>
                  <a:tcPr marL="4876" marR="4876" marT="487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4189">
                <a:tc gridSpan="7">
                  <a:txBody>
                    <a:bodyPr/>
                    <a:lstStyle/>
                    <a:p>
                      <a:pPr algn="ctr" fontAlgn="ctr"/>
                      <a:r>
                        <a:rPr lang="es-EC" sz="1100" u="none" strike="noStrike">
                          <a:effectLst/>
                        </a:rPr>
                        <a:t>PROCESO DE ADQUISICIÓN DE REPUESTOS PARA MAQUINARIA</a:t>
                      </a:r>
                      <a:endParaRPr lang="es-EC" sz="1100" b="1" i="0" u="none" strike="noStrike">
                        <a:solidFill>
                          <a:srgbClr val="000000"/>
                        </a:solidFill>
                        <a:effectLst/>
                        <a:latin typeface="Arial"/>
                      </a:endParaRPr>
                    </a:p>
                  </a:txBody>
                  <a:tcPr marL="4876" marR="4876" marT="487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3014">
                <a:tc gridSpan="7">
                  <a:txBody>
                    <a:bodyPr/>
                    <a:lstStyle/>
                    <a:p>
                      <a:pPr algn="ctr" fontAlgn="ctr"/>
                      <a:r>
                        <a:rPr lang="es-EC" sz="1100" u="none" strike="noStrike">
                          <a:effectLst/>
                        </a:rPr>
                        <a:t>PERIODO SEPTIEMBRE 2009 - AGOSTO 2010</a:t>
                      </a:r>
                      <a:endParaRPr lang="es-EC" sz="1100" b="1" i="0" u="none" strike="noStrike">
                        <a:solidFill>
                          <a:srgbClr val="000000"/>
                        </a:solidFill>
                        <a:effectLst/>
                        <a:latin typeface="Arial"/>
                      </a:endParaRPr>
                    </a:p>
                  </a:txBody>
                  <a:tcPr marL="4876" marR="4876" marT="487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0685">
                <a:tc rowSpan="2">
                  <a:txBody>
                    <a:bodyPr/>
                    <a:lstStyle/>
                    <a:p>
                      <a:pPr algn="ctr" fontAlgn="ctr"/>
                      <a:r>
                        <a:rPr lang="es-EC" sz="1050" u="sng" strike="noStrike">
                          <a:effectLst/>
                        </a:rPr>
                        <a:t>Nº</a:t>
                      </a:r>
                      <a:endParaRPr lang="es-EC" sz="1050" b="1" i="0" u="sng" strike="noStrike">
                        <a:solidFill>
                          <a:srgbClr val="000000"/>
                        </a:solidFill>
                        <a:effectLst/>
                        <a:latin typeface="Arial"/>
                      </a:endParaRPr>
                    </a:p>
                  </a:txBody>
                  <a:tcPr marL="4876" marR="4876" marT="4876" marB="0" anchor="ctr"/>
                </a:tc>
                <a:tc rowSpan="2">
                  <a:txBody>
                    <a:bodyPr/>
                    <a:lstStyle/>
                    <a:p>
                      <a:pPr algn="ctr" fontAlgn="ctr"/>
                      <a:r>
                        <a:rPr lang="pt-BR" sz="1050" u="sng" strike="noStrike">
                          <a:effectLst/>
                        </a:rPr>
                        <a:t>P R E G U N T A S</a:t>
                      </a:r>
                      <a:endParaRPr lang="pt-BR" sz="1050" b="1" i="0" u="sng" strike="noStrike">
                        <a:solidFill>
                          <a:srgbClr val="000000"/>
                        </a:solidFill>
                        <a:effectLst/>
                        <a:latin typeface="Arial"/>
                      </a:endParaRPr>
                    </a:p>
                  </a:txBody>
                  <a:tcPr marL="4876" marR="4876" marT="4876" marB="0" anchor="ctr"/>
                </a:tc>
                <a:tc gridSpan="2">
                  <a:txBody>
                    <a:bodyPr/>
                    <a:lstStyle/>
                    <a:p>
                      <a:pPr algn="ctr" fontAlgn="ctr"/>
                      <a:r>
                        <a:rPr lang="es-EC" sz="1050" u="sng" strike="noStrike">
                          <a:effectLst/>
                        </a:rPr>
                        <a:t>RESPUESTAS</a:t>
                      </a:r>
                      <a:endParaRPr lang="es-EC" sz="1050" b="1" i="0" u="sng" strike="noStrike">
                        <a:solidFill>
                          <a:srgbClr val="000000"/>
                        </a:solidFill>
                        <a:effectLst/>
                        <a:latin typeface="Arial"/>
                      </a:endParaRPr>
                    </a:p>
                  </a:txBody>
                  <a:tcPr marL="4876" marR="4876" marT="4876" marB="0" anchor="ctr"/>
                </a:tc>
                <a:tc hMerge="1">
                  <a:txBody>
                    <a:bodyPr/>
                    <a:lstStyle/>
                    <a:p>
                      <a:endParaRPr lang="es-EC"/>
                    </a:p>
                  </a:txBody>
                  <a:tcPr/>
                </a:tc>
                <a:tc gridSpan="2">
                  <a:txBody>
                    <a:bodyPr/>
                    <a:lstStyle/>
                    <a:p>
                      <a:pPr algn="ctr" fontAlgn="ctr"/>
                      <a:r>
                        <a:rPr lang="es-EC" sz="1050" u="sng" strike="noStrike">
                          <a:effectLst/>
                        </a:rPr>
                        <a:t>PUNTAJES</a:t>
                      </a:r>
                      <a:endParaRPr lang="es-EC" sz="1050" b="1" i="0" u="sng" strike="noStrike">
                        <a:solidFill>
                          <a:srgbClr val="000000"/>
                        </a:solidFill>
                        <a:effectLst/>
                        <a:latin typeface="Arial"/>
                      </a:endParaRPr>
                    </a:p>
                  </a:txBody>
                  <a:tcPr marL="4876" marR="4876" marT="4876" marB="0" anchor="ctr"/>
                </a:tc>
                <a:tc hMerge="1">
                  <a:txBody>
                    <a:bodyPr/>
                    <a:lstStyle/>
                    <a:p>
                      <a:endParaRPr lang="es-EC"/>
                    </a:p>
                  </a:txBody>
                  <a:tcPr/>
                </a:tc>
                <a:tc rowSpan="2">
                  <a:txBody>
                    <a:bodyPr/>
                    <a:lstStyle/>
                    <a:p>
                      <a:pPr algn="ctr" fontAlgn="ctr"/>
                      <a:r>
                        <a:rPr lang="es-EC" sz="1050" u="sng" strike="noStrike">
                          <a:effectLst/>
                        </a:rPr>
                        <a:t>OBSERVACIONES</a:t>
                      </a:r>
                      <a:endParaRPr lang="es-EC" sz="1050" b="1" i="0" u="sng" strike="noStrike">
                        <a:solidFill>
                          <a:srgbClr val="000000"/>
                        </a:solidFill>
                        <a:effectLst/>
                        <a:latin typeface="Arial"/>
                      </a:endParaRPr>
                    </a:p>
                  </a:txBody>
                  <a:tcPr marL="4876" marR="4876" marT="4876" marB="0" anchor="ctr"/>
                </a:tc>
              </a:tr>
              <a:tr h="310685">
                <a:tc vMerge="1">
                  <a:txBody>
                    <a:bodyPr/>
                    <a:lstStyle/>
                    <a:p>
                      <a:endParaRPr lang="es-EC"/>
                    </a:p>
                  </a:txBody>
                  <a:tcPr/>
                </a:tc>
                <a:tc vMerge="1">
                  <a:txBody>
                    <a:bodyPr/>
                    <a:lstStyle/>
                    <a:p>
                      <a:endParaRPr lang="es-EC"/>
                    </a:p>
                  </a:txBody>
                  <a:tcPr/>
                </a:tc>
                <a:tc>
                  <a:txBody>
                    <a:bodyPr/>
                    <a:lstStyle/>
                    <a:p>
                      <a:pPr algn="ctr" fontAlgn="ctr"/>
                      <a:r>
                        <a:rPr lang="es-EC" sz="1050" u="sng" strike="noStrike">
                          <a:effectLst/>
                        </a:rPr>
                        <a:t>SÍ</a:t>
                      </a:r>
                      <a:endParaRPr lang="es-EC" sz="1050" b="1" i="0" u="sng" strike="noStrike">
                        <a:solidFill>
                          <a:srgbClr val="000000"/>
                        </a:solidFill>
                        <a:effectLst/>
                        <a:latin typeface="Arial"/>
                      </a:endParaRPr>
                    </a:p>
                  </a:txBody>
                  <a:tcPr marL="4876" marR="4876" marT="4876" marB="0" anchor="ctr"/>
                </a:tc>
                <a:tc>
                  <a:txBody>
                    <a:bodyPr/>
                    <a:lstStyle/>
                    <a:p>
                      <a:pPr algn="ctr" fontAlgn="ctr"/>
                      <a:r>
                        <a:rPr lang="es-EC" sz="1050" u="sng" strike="noStrike">
                          <a:effectLst/>
                        </a:rPr>
                        <a:t>NO</a:t>
                      </a:r>
                      <a:endParaRPr lang="es-EC" sz="1050" b="1" i="0" u="sng" strike="noStrike">
                        <a:solidFill>
                          <a:srgbClr val="000000"/>
                        </a:solidFill>
                        <a:effectLst/>
                        <a:latin typeface="Arial"/>
                      </a:endParaRPr>
                    </a:p>
                  </a:txBody>
                  <a:tcPr marL="4876" marR="4876" marT="4876" marB="0" anchor="ctr"/>
                </a:tc>
                <a:tc>
                  <a:txBody>
                    <a:bodyPr/>
                    <a:lstStyle/>
                    <a:p>
                      <a:pPr algn="ctr" fontAlgn="ctr"/>
                      <a:r>
                        <a:rPr lang="es-EC" sz="1050" u="sng" strike="noStrike">
                          <a:effectLst/>
                        </a:rPr>
                        <a:t>OBTENIDO</a:t>
                      </a:r>
                      <a:endParaRPr lang="es-EC" sz="1050" b="1" i="0" u="sng" strike="noStrike">
                        <a:solidFill>
                          <a:srgbClr val="000000"/>
                        </a:solidFill>
                        <a:effectLst/>
                        <a:latin typeface="Arial"/>
                      </a:endParaRPr>
                    </a:p>
                  </a:txBody>
                  <a:tcPr marL="4876" marR="4876" marT="4876" marB="0" anchor="ctr"/>
                </a:tc>
                <a:tc>
                  <a:txBody>
                    <a:bodyPr/>
                    <a:lstStyle/>
                    <a:p>
                      <a:pPr algn="ctr" fontAlgn="ctr"/>
                      <a:r>
                        <a:rPr lang="es-EC" sz="1050" u="sng" strike="noStrike">
                          <a:effectLst/>
                        </a:rPr>
                        <a:t>ÓPTIMO</a:t>
                      </a:r>
                      <a:endParaRPr lang="es-EC" sz="1050" b="1" i="0" u="sng" strike="noStrike">
                        <a:solidFill>
                          <a:srgbClr val="000000"/>
                        </a:solidFill>
                        <a:effectLst/>
                        <a:latin typeface="Arial"/>
                      </a:endParaRPr>
                    </a:p>
                  </a:txBody>
                  <a:tcPr marL="4876" marR="4876" marT="4876" marB="0" anchor="ctr"/>
                </a:tc>
                <a:tc vMerge="1">
                  <a:txBody>
                    <a:bodyPr/>
                    <a:lstStyle/>
                    <a:p>
                      <a:endParaRPr lang="es-EC"/>
                    </a:p>
                  </a:txBody>
                  <a:tcPr/>
                </a:tc>
              </a:tr>
              <a:tr h="194189">
                <a:tc>
                  <a:txBody>
                    <a:bodyPr/>
                    <a:lstStyle/>
                    <a:p>
                      <a:pPr algn="ctr" fontAlgn="ctr"/>
                      <a:r>
                        <a:rPr lang="es-EC" sz="1100" u="none" strike="noStrike">
                          <a:effectLst/>
                        </a:rPr>
                        <a:t>6</a:t>
                      </a:r>
                      <a:endParaRPr lang="es-EC" sz="1100" b="1"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ACTIVIDADES DE CONTROL</a:t>
                      </a:r>
                      <a:endParaRPr lang="es-EC" sz="1100" b="1" i="0" u="none" strike="noStrike">
                        <a:solidFill>
                          <a:srgbClr val="000000"/>
                        </a:solidFill>
                        <a:effectLst/>
                        <a:latin typeface="Arial"/>
                      </a:endParaRPr>
                    </a:p>
                  </a:txBody>
                  <a:tcPr marL="4876" marR="4876" marT="4876" marB="0" anchor="ctr"/>
                </a:tc>
                <a:tc>
                  <a:txBody>
                    <a:bodyPr/>
                    <a:lstStyle/>
                    <a:p>
                      <a:pPr algn="just" fontAlgn="b"/>
                      <a:r>
                        <a:rPr lang="es-EC" sz="1100" u="none" strike="noStrike">
                          <a:effectLst/>
                        </a:rPr>
                        <a:t> </a:t>
                      </a:r>
                      <a:endParaRPr lang="es-EC" sz="1100" b="1" i="0" u="none" strike="noStrike">
                        <a:solidFill>
                          <a:srgbClr val="000000"/>
                        </a:solidFill>
                        <a:effectLst/>
                        <a:latin typeface="Arial"/>
                      </a:endParaRPr>
                    </a:p>
                  </a:txBody>
                  <a:tcPr marL="4876" marR="4876" marT="4876" marB="0" anchor="b"/>
                </a:tc>
                <a:tc>
                  <a:txBody>
                    <a:bodyPr/>
                    <a:lstStyle/>
                    <a:p>
                      <a:pPr algn="just" fontAlgn="b"/>
                      <a:r>
                        <a:rPr lang="es-EC" sz="1100" u="none" strike="noStrike">
                          <a:effectLst/>
                        </a:rPr>
                        <a:t> </a:t>
                      </a:r>
                      <a:endParaRPr lang="es-EC" sz="1100" b="1" i="0" u="none" strike="noStrike">
                        <a:solidFill>
                          <a:srgbClr val="000000"/>
                        </a:solidFill>
                        <a:effectLst/>
                        <a:latin typeface="Arial"/>
                      </a:endParaRPr>
                    </a:p>
                  </a:txBody>
                  <a:tcPr marL="4876" marR="4876" marT="4876" marB="0" anchor="b"/>
                </a:tc>
                <a:tc>
                  <a:txBody>
                    <a:bodyPr/>
                    <a:lstStyle/>
                    <a:p>
                      <a:pPr algn="just" fontAlgn="b"/>
                      <a:r>
                        <a:rPr lang="es-EC" sz="1100" u="none" strike="noStrike">
                          <a:effectLst/>
                        </a:rPr>
                        <a:t> </a:t>
                      </a:r>
                      <a:endParaRPr lang="es-EC" sz="1100" b="1" i="0" u="none" strike="noStrike">
                        <a:solidFill>
                          <a:srgbClr val="000000"/>
                        </a:solidFill>
                        <a:effectLst/>
                        <a:latin typeface="Arial"/>
                      </a:endParaRPr>
                    </a:p>
                  </a:txBody>
                  <a:tcPr marL="4876" marR="4876" marT="4876" marB="0" anchor="b"/>
                </a:tc>
                <a:tc>
                  <a:txBody>
                    <a:bodyPr/>
                    <a:lstStyle/>
                    <a:p>
                      <a:pPr algn="ctr" fontAlgn="b"/>
                      <a:r>
                        <a:rPr lang="es-EC" sz="1100" u="none" strike="noStrike">
                          <a:effectLst/>
                        </a:rPr>
                        <a:t> </a:t>
                      </a:r>
                      <a:endParaRPr lang="es-EC" sz="1100" b="1" i="0" u="none" strike="noStrike">
                        <a:solidFill>
                          <a:srgbClr val="000000"/>
                        </a:solidFill>
                        <a:effectLst/>
                        <a:latin typeface="Arial"/>
                      </a:endParaRPr>
                    </a:p>
                  </a:txBody>
                  <a:tcPr marL="4876" marR="4876" marT="4876" marB="0" anchor="b"/>
                </a:tc>
                <a:tc>
                  <a:txBody>
                    <a:bodyPr/>
                    <a:lstStyle/>
                    <a:p>
                      <a:pPr algn="l" fontAlgn="b"/>
                      <a:r>
                        <a:rPr lang="es-EC" sz="1100" u="none" strike="noStrike">
                          <a:effectLst/>
                        </a:rPr>
                        <a:t> </a:t>
                      </a:r>
                      <a:endParaRPr lang="es-EC" sz="1100" b="0" i="0" u="none" strike="noStrike">
                        <a:solidFill>
                          <a:srgbClr val="000000"/>
                        </a:solidFill>
                        <a:effectLst/>
                        <a:latin typeface="Arial"/>
                      </a:endParaRPr>
                    </a:p>
                  </a:txBody>
                  <a:tcPr marL="4876" marR="4876" marT="4876" marB="0" anchor="b"/>
                </a:tc>
              </a:tr>
              <a:tr h="571085">
                <a:tc>
                  <a:txBody>
                    <a:bodyPr/>
                    <a:lstStyle/>
                    <a:p>
                      <a:pPr algn="ctr" fontAlgn="ctr"/>
                      <a:r>
                        <a:rPr lang="es-EC" sz="1100" u="none" strike="noStrike">
                          <a:effectLst/>
                        </a:rPr>
                        <a:t>6.1</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¿Los controles descritos en el manual de políticas son actualmente aplicados y la forma en que los aplican es la correcta?</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5</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Los manuales de políticas no son conocidos por todo el personal.</a:t>
                      </a:r>
                      <a:endParaRPr lang="es-EC" sz="1100" b="0" i="0" u="none" strike="noStrike">
                        <a:solidFill>
                          <a:srgbClr val="000000"/>
                        </a:solidFill>
                        <a:effectLst/>
                        <a:latin typeface="Arial"/>
                      </a:endParaRPr>
                    </a:p>
                  </a:txBody>
                  <a:tcPr marL="4876" marR="4876" marT="4876" marB="0" anchor="ctr"/>
                </a:tc>
              </a:tr>
              <a:tr h="403892">
                <a:tc>
                  <a:txBody>
                    <a:bodyPr/>
                    <a:lstStyle/>
                    <a:p>
                      <a:pPr algn="ctr" fontAlgn="ctr"/>
                      <a:r>
                        <a:rPr lang="es-EC" sz="1100" u="none" strike="noStrike">
                          <a:effectLst/>
                        </a:rPr>
                        <a:t>6.2</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¿Sabe qué labores desempeña cada uno de los empleados que trabaja con  Ud.?</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r>
              <a:tr h="571085">
                <a:tc>
                  <a:txBody>
                    <a:bodyPr/>
                    <a:lstStyle/>
                    <a:p>
                      <a:pPr algn="ctr" fontAlgn="ctr"/>
                      <a:r>
                        <a:rPr lang="es-EC" sz="1100" u="none" strike="noStrike">
                          <a:effectLst/>
                        </a:rPr>
                        <a:t>6.3</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¿Tienen diversificadas las funciones, es decir que no se tenga a una sola persona con el control absoluto de todo el proceso?</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r>
              <a:tr h="403892">
                <a:tc>
                  <a:txBody>
                    <a:bodyPr/>
                    <a:lstStyle/>
                    <a:p>
                      <a:pPr algn="ctr" fontAlgn="ctr"/>
                      <a:r>
                        <a:rPr lang="es-EC" sz="1100" u="none" strike="noStrike">
                          <a:effectLst/>
                        </a:rPr>
                        <a:t>6.4</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¿Se elaboran presupuestos y se comparan frecuentemente con los gastos reales?</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r>
              <a:tr h="403892">
                <a:tc>
                  <a:txBody>
                    <a:bodyPr/>
                    <a:lstStyle/>
                    <a:p>
                      <a:pPr algn="ctr" fontAlgn="ctr"/>
                      <a:r>
                        <a:rPr lang="es-EC" sz="1100" u="none" strike="noStrike">
                          <a:effectLst/>
                        </a:rPr>
                        <a:t>6.5</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¿Se compara la factura contra la guía de remisión al momento que ingresa la mercadería?</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r>
              <a:tr h="571085">
                <a:tc>
                  <a:txBody>
                    <a:bodyPr/>
                    <a:lstStyle/>
                    <a:p>
                      <a:pPr algn="ctr" fontAlgn="ctr"/>
                      <a:r>
                        <a:rPr lang="es-EC" sz="1100" u="none" strike="noStrike">
                          <a:effectLst/>
                        </a:rPr>
                        <a:t>6.6</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dirty="0">
                          <a:effectLst/>
                        </a:rPr>
                        <a:t>¿Existe control de acceso para el personal que ingresa a bodega?</a:t>
                      </a:r>
                      <a:endParaRPr lang="es-EC" sz="1100" b="0" i="0" u="none" strike="noStrike" dirty="0">
                        <a:solidFill>
                          <a:srgbClr val="000000"/>
                        </a:solidFill>
                        <a:effectLst/>
                        <a:latin typeface="Arial"/>
                      </a:endParaRPr>
                    </a:p>
                  </a:txBody>
                  <a:tcPr marL="4876" marR="4876" marT="4876"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5</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Solo existe control en la parte de la bodega donde se almacenan los repuestos codificados.</a:t>
                      </a:r>
                      <a:endParaRPr lang="es-EC" sz="1100" b="0" i="0" u="none" strike="noStrike">
                        <a:solidFill>
                          <a:srgbClr val="000000"/>
                        </a:solidFill>
                        <a:effectLst/>
                        <a:latin typeface="Arial"/>
                      </a:endParaRPr>
                    </a:p>
                  </a:txBody>
                  <a:tcPr marL="4876" marR="4876" marT="4876" marB="0" anchor="ctr"/>
                </a:tc>
              </a:tr>
              <a:tr h="571085">
                <a:tc>
                  <a:txBody>
                    <a:bodyPr/>
                    <a:lstStyle/>
                    <a:p>
                      <a:pPr algn="ctr" fontAlgn="ctr"/>
                      <a:r>
                        <a:rPr lang="es-EC" sz="1100" u="none" strike="noStrike">
                          <a:effectLst/>
                        </a:rPr>
                        <a:t>6.7</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¿Se lleva un control de ingresos y egresos de materiales que salen de la bodega?</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0</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No existe un control ya que los repuestos en su mayoría ingresan como gasto al sistema</a:t>
                      </a:r>
                      <a:endParaRPr lang="es-EC" sz="1100" b="0" i="0" u="none" strike="noStrike">
                        <a:solidFill>
                          <a:srgbClr val="000000"/>
                        </a:solidFill>
                        <a:effectLst/>
                        <a:latin typeface="Arial"/>
                      </a:endParaRPr>
                    </a:p>
                  </a:txBody>
                  <a:tcPr marL="4876" marR="4876" marT="4876" marB="0" anchor="ctr"/>
                </a:tc>
              </a:tr>
              <a:tr h="403892">
                <a:tc>
                  <a:txBody>
                    <a:bodyPr/>
                    <a:lstStyle/>
                    <a:p>
                      <a:pPr algn="ctr" fontAlgn="ctr"/>
                      <a:r>
                        <a:rPr lang="es-EC" sz="1100" u="none" strike="noStrike">
                          <a:effectLst/>
                        </a:rPr>
                        <a:t>6.8</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¿Existen stocks mínimos y máximos?</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0</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Se realizan las adquisiciones según los requerimientos.</a:t>
                      </a:r>
                      <a:endParaRPr lang="es-EC" sz="1100" b="0" i="0" u="none" strike="noStrike">
                        <a:solidFill>
                          <a:srgbClr val="000000"/>
                        </a:solidFill>
                        <a:effectLst/>
                        <a:latin typeface="Arial"/>
                      </a:endParaRPr>
                    </a:p>
                  </a:txBody>
                  <a:tcPr marL="4876" marR="4876" marT="4876" marB="0" anchor="ctr"/>
                </a:tc>
              </a:tr>
              <a:tr h="403892">
                <a:tc>
                  <a:txBody>
                    <a:bodyPr/>
                    <a:lstStyle/>
                    <a:p>
                      <a:pPr algn="ctr" fontAlgn="ctr"/>
                      <a:r>
                        <a:rPr lang="es-EC" sz="1100" u="none" strike="noStrike">
                          <a:effectLst/>
                        </a:rPr>
                        <a:t>6.9</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¿Se revisa la condición en que se recibe la mercadería?</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r>
              <a:tr h="403892">
                <a:tc>
                  <a:txBody>
                    <a:bodyPr/>
                    <a:lstStyle/>
                    <a:p>
                      <a:pPr algn="ctr" fontAlgn="ctr"/>
                      <a:r>
                        <a:rPr lang="es-EC" sz="1100" u="none" strike="noStrike">
                          <a:effectLst/>
                        </a:rPr>
                        <a:t>6.10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a:effectLst/>
                        </a:rPr>
                        <a:t>¿Cuenta la empresa con un lugar organizado por producto para almacenar los repuestos?</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5</a:t>
                      </a:r>
                      <a:endParaRPr lang="es-EC" sz="1100" b="0" i="0" u="none" strike="noStrike">
                        <a:solidFill>
                          <a:srgbClr val="000000"/>
                        </a:solidFill>
                        <a:effectLst/>
                        <a:latin typeface="Arial"/>
                      </a:endParaRPr>
                    </a:p>
                  </a:txBody>
                  <a:tcPr marL="4876" marR="4876" marT="4876"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4876" marR="4876" marT="4876" marB="0" anchor="ctr"/>
                </a:tc>
                <a:tc>
                  <a:txBody>
                    <a:bodyPr/>
                    <a:lstStyle/>
                    <a:p>
                      <a:pPr algn="just" fontAlgn="ctr"/>
                      <a:r>
                        <a:rPr lang="es-EC" sz="1100" u="none" strike="noStrike" dirty="0">
                          <a:effectLst/>
                        </a:rPr>
                        <a:t>Únicamente existe el lugar organizado para los repuestos codificados.</a:t>
                      </a:r>
                      <a:endParaRPr lang="es-EC" sz="1100" b="0" i="0" u="none" strike="noStrike" dirty="0">
                        <a:solidFill>
                          <a:srgbClr val="000000"/>
                        </a:solidFill>
                        <a:effectLst/>
                        <a:latin typeface="Arial"/>
                      </a:endParaRPr>
                    </a:p>
                  </a:txBody>
                  <a:tcPr marL="4876" marR="4876" marT="4876" marB="0" anchor="ctr"/>
                </a:tc>
              </a:tr>
            </a:tbl>
          </a:graphicData>
        </a:graphic>
      </p:graphicFrame>
      <p:sp>
        <p:nvSpPr>
          <p:cNvPr id="3" name="85 Rectángulo"/>
          <p:cNvSpPr/>
          <p:nvPr/>
        </p:nvSpPr>
        <p:spPr>
          <a:xfrm>
            <a:off x="7524328" y="476672"/>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4/5</a:t>
            </a:r>
            <a:endParaRPr lang="es-EC" sz="1200">
              <a:effectLst/>
              <a:latin typeface="Times New Roman"/>
              <a:ea typeface="Times New Roman"/>
            </a:endParaRPr>
          </a:p>
        </p:txBody>
      </p:sp>
    </p:spTree>
    <p:extLst>
      <p:ext uri="{BB962C8B-B14F-4D97-AF65-F5344CB8AC3E}">
        <p14:creationId xmlns:p14="http://schemas.microsoft.com/office/powerpoint/2010/main" val="3610041635"/>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031327422"/>
              </p:ext>
            </p:extLst>
          </p:nvPr>
        </p:nvGraphicFramePr>
        <p:xfrm>
          <a:off x="251520" y="183642"/>
          <a:ext cx="8496945" cy="6557726"/>
        </p:xfrm>
        <a:graphic>
          <a:graphicData uri="http://schemas.openxmlformats.org/drawingml/2006/table">
            <a:tbl>
              <a:tblPr>
                <a:tableStyleId>{5C22544A-7EE6-4342-B048-85BDC9FD1C3A}</a:tableStyleId>
              </a:tblPr>
              <a:tblGrid>
                <a:gridCol w="511574"/>
                <a:gridCol w="3053466"/>
                <a:gridCol w="515570"/>
                <a:gridCol w="703417"/>
                <a:gridCol w="735390"/>
                <a:gridCol w="735390"/>
                <a:gridCol w="2242138"/>
              </a:tblGrid>
              <a:tr h="153648">
                <a:tc gridSpan="7">
                  <a:txBody>
                    <a:bodyPr/>
                    <a:lstStyle/>
                    <a:p>
                      <a:pPr algn="ctr" fontAlgn="ctr"/>
                      <a:r>
                        <a:rPr lang="es-EC" sz="1000" u="none" strike="noStrike" dirty="0">
                          <a:effectLst/>
                        </a:rPr>
                        <a:t>FERRERO DEL ECUADOR S.A.</a:t>
                      </a:r>
                      <a:endParaRPr lang="es-EC" sz="1000" b="1" i="0" u="none" strike="noStrike" dirty="0">
                        <a:solidFill>
                          <a:srgbClr val="000000"/>
                        </a:solidFill>
                        <a:effectLst/>
                        <a:latin typeface="Arial"/>
                      </a:endParaRPr>
                    </a:p>
                  </a:txBody>
                  <a:tcPr marL="3691" marR="3691" marT="3691"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3648">
                <a:tc gridSpan="7">
                  <a:txBody>
                    <a:bodyPr/>
                    <a:lstStyle/>
                    <a:p>
                      <a:pPr algn="ctr" fontAlgn="ctr"/>
                      <a:r>
                        <a:rPr lang="es-EC" sz="1000" u="none" strike="noStrike">
                          <a:effectLst/>
                        </a:rPr>
                        <a:t>CUESTIONARIO DE EVALUACIÓN DE CONTROL INTERNO</a:t>
                      </a:r>
                      <a:endParaRPr lang="es-EC" sz="1000" b="1" i="0" u="none" strike="noStrike">
                        <a:solidFill>
                          <a:srgbClr val="000000"/>
                        </a:solidFill>
                        <a:effectLst/>
                        <a:latin typeface="Arial"/>
                      </a:endParaRPr>
                    </a:p>
                  </a:txBody>
                  <a:tcPr marL="3691" marR="3691" marT="3691"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3648">
                <a:tc gridSpan="7">
                  <a:txBody>
                    <a:bodyPr/>
                    <a:lstStyle/>
                    <a:p>
                      <a:pPr algn="ctr" fontAlgn="ctr"/>
                      <a:r>
                        <a:rPr lang="es-EC" sz="1000" u="none" strike="noStrike">
                          <a:effectLst/>
                        </a:rPr>
                        <a:t>PROCESO DE ADQUISICIÓN DE REPUESTOS PARA MAQUINARIA</a:t>
                      </a:r>
                      <a:endParaRPr lang="es-EC" sz="1000" b="1" i="0" u="none" strike="noStrike">
                        <a:solidFill>
                          <a:srgbClr val="000000"/>
                        </a:solidFill>
                        <a:effectLst/>
                        <a:latin typeface="Arial"/>
                      </a:endParaRPr>
                    </a:p>
                  </a:txBody>
                  <a:tcPr marL="3691" marR="3691" marT="3691"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3648">
                <a:tc gridSpan="7">
                  <a:txBody>
                    <a:bodyPr/>
                    <a:lstStyle/>
                    <a:p>
                      <a:pPr algn="ctr" fontAlgn="ctr"/>
                      <a:r>
                        <a:rPr lang="es-EC" sz="1000" u="none" strike="noStrike">
                          <a:effectLst/>
                        </a:rPr>
                        <a:t>PERIODO SEPTIEMBRE 2009 - AGOSTO 2010</a:t>
                      </a:r>
                      <a:endParaRPr lang="es-EC" sz="1000" b="1" i="0" u="none" strike="noStrike">
                        <a:solidFill>
                          <a:srgbClr val="000000"/>
                        </a:solidFill>
                        <a:effectLst/>
                        <a:latin typeface="Arial"/>
                      </a:endParaRPr>
                    </a:p>
                  </a:txBody>
                  <a:tcPr marL="3691" marR="3691" marT="3691"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8647">
                <a:tc rowSpan="2">
                  <a:txBody>
                    <a:bodyPr/>
                    <a:lstStyle/>
                    <a:p>
                      <a:pPr algn="ctr" fontAlgn="ctr"/>
                      <a:r>
                        <a:rPr lang="es-EC" sz="900" u="sng" strike="noStrike">
                          <a:effectLst/>
                        </a:rPr>
                        <a:t>Nº</a:t>
                      </a:r>
                      <a:endParaRPr lang="es-EC" sz="900" b="1" i="0" u="sng" strike="noStrike">
                        <a:solidFill>
                          <a:srgbClr val="000000"/>
                        </a:solidFill>
                        <a:effectLst/>
                        <a:latin typeface="Arial"/>
                      </a:endParaRPr>
                    </a:p>
                  </a:txBody>
                  <a:tcPr marL="3691" marR="3691" marT="3691" marB="0" anchor="ctr"/>
                </a:tc>
                <a:tc rowSpan="2">
                  <a:txBody>
                    <a:bodyPr/>
                    <a:lstStyle/>
                    <a:p>
                      <a:pPr algn="ctr" fontAlgn="ctr"/>
                      <a:r>
                        <a:rPr lang="pt-BR" sz="900" u="sng" strike="noStrike">
                          <a:effectLst/>
                        </a:rPr>
                        <a:t>P R E G U N T A S</a:t>
                      </a:r>
                      <a:endParaRPr lang="pt-BR" sz="900" b="1" i="0" u="sng" strike="noStrike">
                        <a:solidFill>
                          <a:srgbClr val="000000"/>
                        </a:solidFill>
                        <a:effectLst/>
                        <a:latin typeface="Arial"/>
                      </a:endParaRPr>
                    </a:p>
                  </a:txBody>
                  <a:tcPr marL="3691" marR="3691" marT="3691" marB="0" anchor="ctr"/>
                </a:tc>
                <a:tc gridSpan="2">
                  <a:txBody>
                    <a:bodyPr/>
                    <a:lstStyle/>
                    <a:p>
                      <a:pPr algn="ctr" fontAlgn="ctr"/>
                      <a:r>
                        <a:rPr lang="es-EC" sz="900" u="sng" strike="noStrike">
                          <a:effectLst/>
                        </a:rPr>
                        <a:t>RESPUESTAS</a:t>
                      </a:r>
                      <a:endParaRPr lang="es-EC" sz="900" b="1" i="0" u="sng" strike="noStrike">
                        <a:solidFill>
                          <a:srgbClr val="000000"/>
                        </a:solidFill>
                        <a:effectLst/>
                        <a:latin typeface="Arial"/>
                      </a:endParaRPr>
                    </a:p>
                  </a:txBody>
                  <a:tcPr marL="3691" marR="3691" marT="3691" marB="0" anchor="ctr"/>
                </a:tc>
                <a:tc hMerge="1">
                  <a:txBody>
                    <a:bodyPr/>
                    <a:lstStyle/>
                    <a:p>
                      <a:endParaRPr lang="es-EC"/>
                    </a:p>
                  </a:txBody>
                  <a:tcPr/>
                </a:tc>
                <a:tc gridSpan="2">
                  <a:txBody>
                    <a:bodyPr/>
                    <a:lstStyle/>
                    <a:p>
                      <a:pPr algn="ctr" fontAlgn="ctr"/>
                      <a:r>
                        <a:rPr lang="es-EC" sz="900" u="sng" strike="noStrike">
                          <a:effectLst/>
                        </a:rPr>
                        <a:t>PUNTAJES</a:t>
                      </a:r>
                      <a:endParaRPr lang="es-EC" sz="900" b="1" i="0" u="sng" strike="noStrike">
                        <a:solidFill>
                          <a:srgbClr val="000000"/>
                        </a:solidFill>
                        <a:effectLst/>
                        <a:latin typeface="Arial"/>
                      </a:endParaRPr>
                    </a:p>
                  </a:txBody>
                  <a:tcPr marL="3691" marR="3691" marT="3691" marB="0" anchor="ctr"/>
                </a:tc>
                <a:tc hMerge="1">
                  <a:txBody>
                    <a:bodyPr/>
                    <a:lstStyle/>
                    <a:p>
                      <a:endParaRPr lang="es-EC"/>
                    </a:p>
                  </a:txBody>
                  <a:tcPr/>
                </a:tc>
                <a:tc rowSpan="2">
                  <a:txBody>
                    <a:bodyPr/>
                    <a:lstStyle/>
                    <a:p>
                      <a:pPr algn="ctr" fontAlgn="ctr"/>
                      <a:r>
                        <a:rPr lang="es-EC" sz="900" u="sng" strike="noStrike">
                          <a:effectLst/>
                        </a:rPr>
                        <a:t>OBSERVACIONES</a:t>
                      </a:r>
                      <a:endParaRPr lang="es-EC" sz="900" b="1" i="0" u="sng" strike="noStrike">
                        <a:solidFill>
                          <a:srgbClr val="000000"/>
                        </a:solidFill>
                        <a:effectLst/>
                        <a:latin typeface="Arial"/>
                      </a:endParaRPr>
                    </a:p>
                  </a:txBody>
                  <a:tcPr marL="3691" marR="3691" marT="3691" marB="0" anchor="ctr"/>
                </a:tc>
              </a:tr>
              <a:tr h="138647">
                <a:tc vMerge="1">
                  <a:txBody>
                    <a:bodyPr/>
                    <a:lstStyle/>
                    <a:p>
                      <a:endParaRPr lang="es-EC"/>
                    </a:p>
                  </a:txBody>
                  <a:tcPr/>
                </a:tc>
                <a:tc vMerge="1">
                  <a:txBody>
                    <a:bodyPr/>
                    <a:lstStyle/>
                    <a:p>
                      <a:endParaRPr lang="es-EC"/>
                    </a:p>
                  </a:txBody>
                  <a:tcPr/>
                </a:tc>
                <a:tc>
                  <a:txBody>
                    <a:bodyPr/>
                    <a:lstStyle/>
                    <a:p>
                      <a:pPr algn="ctr" fontAlgn="ctr"/>
                      <a:r>
                        <a:rPr lang="es-EC" sz="900" u="sng" strike="noStrike">
                          <a:effectLst/>
                        </a:rPr>
                        <a:t>SÍ</a:t>
                      </a:r>
                      <a:endParaRPr lang="es-EC" sz="900" b="1" i="0" u="sng" strike="noStrike">
                        <a:solidFill>
                          <a:srgbClr val="000000"/>
                        </a:solidFill>
                        <a:effectLst/>
                        <a:latin typeface="Arial"/>
                      </a:endParaRPr>
                    </a:p>
                  </a:txBody>
                  <a:tcPr marL="3691" marR="3691" marT="3691" marB="0" anchor="ctr"/>
                </a:tc>
                <a:tc>
                  <a:txBody>
                    <a:bodyPr/>
                    <a:lstStyle/>
                    <a:p>
                      <a:pPr algn="ctr" fontAlgn="ctr"/>
                      <a:r>
                        <a:rPr lang="es-EC" sz="900" u="sng" strike="noStrike">
                          <a:effectLst/>
                        </a:rPr>
                        <a:t>NO</a:t>
                      </a:r>
                      <a:endParaRPr lang="es-EC" sz="900" b="1" i="0" u="sng" strike="noStrike">
                        <a:solidFill>
                          <a:srgbClr val="000000"/>
                        </a:solidFill>
                        <a:effectLst/>
                        <a:latin typeface="Arial"/>
                      </a:endParaRPr>
                    </a:p>
                  </a:txBody>
                  <a:tcPr marL="3691" marR="3691" marT="3691" marB="0" anchor="ctr"/>
                </a:tc>
                <a:tc>
                  <a:txBody>
                    <a:bodyPr/>
                    <a:lstStyle/>
                    <a:p>
                      <a:pPr algn="ctr" fontAlgn="ctr"/>
                      <a:r>
                        <a:rPr lang="es-EC" sz="900" u="sng" strike="noStrike">
                          <a:effectLst/>
                        </a:rPr>
                        <a:t>OBTENIDO</a:t>
                      </a:r>
                      <a:endParaRPr lang="es-EC" sz="900" b="1" i="0" u="sng" strike="noStrike">
                        <a:solidFill>
                          <a:srgbClr val="000000"/>
                        </a:solidFill>
                        <a:effectLst/>
                        <a:latin typeface="Arial"/>
                      </a:endParaRPr>
                    </a:p>
                  </a:txBody>
                  <a:tcPr marL="3691" marR="3691" marT="3691" marB="0" anchor="ctr"/>
                </a:tc>
                <a:tc>
                  <a:txBody>
                    <a:bodyPr/>
                    <a:lstStyle/>
                    <a:p>
                      <a:pPr algn="ctr" fontAlgn="ctr"/>
                      <a:r>
                        <a:rPr lang="es-EC" sz="900" u="sng" strike="noStrike">
                          <a:effectLst/>
                        </a:rPr>
                        <a:t>ÓPTIMO</a:t>
                      </a:r>
                      <a:endParaRPr lang="es-EC" sz="900" b="1" i="0" u="sng" strike="noStrike">
                        <a:solidFill>
                          <a:srgbClr val="000000"/>
                        </a:solidFill>
                        <a:effectLst/>
                        <a:latin typeface="Arial"/>
                      </a:endParaRPr>
                    </a:p>
                  </a:txBody>
                  <a:tcPr marL="3691" marR="3691" marT="3691" marB="0" anchor="ctr"/>
                </a:tc>
                <a:tc vMerge="1">
                  <a:txBody>
                    <a:bodyPr/>
                    <a:lstStyle/>
                    <a:p>
                      <a:endParaRPr lang="es-EC"/>
                    </a:p>
                  </a:txBody>
                  <a:tcPr/>
                </a:tc>
              </a:tr>
              <a:tr h="138647">
                <a:tc>
                  <a:txBody>
                    <a:bodyPr/>
                    <a:lstStyle/>
                    <a:p>
                      <a:pPr algn="ctr" fontAlgn="ctr"/>
                      <a:r>
                        <a:rPr lang="es-EC" sz="900" u="none" strike="noStrike">
                          <a:effectLst/>
                        </a:rPr>
                        <a:t>7.</a:t>
                      </a:r>
                      <a:endParaRPr lang="es-EC" sz="900" b="1" i="0" u="none" strike="noStrike">
                        <a:solidFill>
                          <a:srgbClr val="000000"/>
                        </a:solidFill>
                        <a:effectLst/>
                        <a:latin typeface="Arial"/>
                      </a:endParaRPr>
                    </a:p>
                  </a:txBody>
                  <a:tcPr marL="3691" marR="3691" marT="3691" marB="0" anchor="ctr"/>
                </a:tc>
                <a:tc>
                  <a:txBody>
                    <a:bodyPr/>
                    <a:lstStyle/>
                    <a:p>
                      <a:pPr algn="ctr" fontAlgn="ctr"/>
                      <a:r>
                        <a:rPr lang="es-EC" sz="900" u="none" strike="noStrike">
                          <a:effectLst/>
                        </a:rPr>
                        <a:t>INFORMACIÓN Y COMUNICACIÓN</a:t>
                      </a:r>
                      <a:endParaRPr lang="es-EC" sz="900" b="1" i="0" u="none" strike="noStrike">
                        <a:solidFill>
                          <a:srgbClr val="000000"/>
                        </a:solidFill>
                        <a:effectLst/>
                        <a:latin typeface="Arial"/>
                      </a:endParaRPr>
                    </a:p>
                  </a:txBody>
                  <a:tcPr marL="3691" marR="3691" marT="3691" marB="0" anchor="ctr"/>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91" marR="3691" marT="3691"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91" marR="3691" marT="3691"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91" marR="3691" marT="3691"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3691" marR="3691" marT="3691"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3691" marR="3691" marT="3691" marB="0" anchor="b"/>
                </a:tc>
              </a:tr>
              <a:tr h="303663">
                <a:tc>
                  <a:txBody>
                    <a:bodyPr/>
                    <a:lstStyle/>
                    <a:p>
                      <a:pPr algn="ctr" fontAlgn="ctr"/>
                      <a:r>
                        <a:rPr lang="es-EC" sz="1000" u="none" strike="noStrike">
                          <a:effectLst/>
                        </a:rPr>
                        <a:t>7.1</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¿Todos los listados  o reportes que emite el sistema informático son de utilidad y oportunos?</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5</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El sistema no brinda reportes sobre los repuestos que son ingresados como gasto.</a:t>
                      </a:r>
                      <a:endParaRPr lang="es-EC" sz="1000" b="0" i="0" u="none" strike="noStrike">
                        <a:solidFill>
                          <a:srgbClr val="000000"/>
                        </a:solidFill>
                        <a:effectLst/>
                        <a:latin typeface="Arial"/>
                      </a:endParaRPr>
                    </a:p>
                  </a:txBody>
                  <a:tcPr marL="3691" marR="3691" marT="3691" marB="0" anchor="ctr"/>
                </a:tc>
              </a:tr>
              <a:tr h="453678">
                <a:tc>
                  <a:txBody>
                    <a:bodyPr/>
                    <a:lstStyle/>
                    <a:p>
                      <a:pPr algn="ctr" fontAlgn="ctr"/>
                      <a:r>
                        <a:rPr lang="es-EC" sz="1000" u="none" strike="noStrike">
                          <a:effectLst/>
                        </a:rPr>
                        <a:t>7.2</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¿Son satisfactorios los sistemas de información computarizados implantados en  el proceso y manejo de la  información?</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No brindan todos los informes necesarios.</a:t>
                      </a:r>
                      <a:endParaRPr lang="es-EC" sz="1000" b="0" i="0" u="none" strike="noStrike">
                        <a:solidFill>
                          <a:srgbClr val="000000"/>
                        </a:solidFill>
                        <a:effectLst/>
                        <a:latin typeface="Arial"/>
                      </a:endParaRPr>
                    </a:p>
                  </a:txBody>
                  <a:tcPr marL="3691" marR="3691" marT="3691" marB="0" anchor="ctr"/>
                </a:tc>
              </a:tr>
              <a:tr h="153648">
                <a:tc>
                  <a:txBody>
                    <a:bodyPr/>
                    <a:lstStyle/>
                    <a:p>
                      <a:pPr algn="ctr" fontAlgn="ctr"/>
                      <a:r>
                        <a:rPr lang="es-EC" sz="1000" u="none" strike="noStrike">
                          <a:effectLst/>
                        </a:rPr>
                        <a:t>7.3</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¿Se tiene back up de la información procesada?</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r>
              <a:tr h="303663">
                <a:tc>
                  <a:txBody>
                    <a:bodyPr/>
                    <a:lstStyle/>
                    <a:p>
                      <a:pPr algn="ctr" fontAlgn="ctr"/>
                      <a:r>
                        <a:rPr lang="es-EC" sz="1000" u="none" strike="noStrike">
                          <a:effectLst/>
                        </a:rPr>
                        <a:t>7.4</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¿La información recibida es suficiente y oportuna para las actividades y procesos?</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No se realizan cotizaciones suficientes para el proceso.</a:t>
                      </a:r>
                      <a:endParaRPr lang="es-EC" sz="1000" b="0" i="0" u="none" strike="noStrike">
                        <a:solidFill>
                          <a:srgbClr val="000000"/>
                        </a:solidFill>
                        <a:effectLst/>
                        <a:latin typeface="Arial"/>
                      </a:endParaRPr>
                    </a:p>
                  </a:txBody>
                  <a:tcPr marL="3691" marR="3691" marT="3691" marB="0" anchor="ctr"/>
                </a:tc>
              </a:tr>
              <a:tr h="303663">
                <a:tc>
                  <a:txBody>
                    <a:bodyPr/>
                    <a:lstStyle/>
                    <a:p>
                      <a:pPr algn="ctr" fontAlgn="ctr"/>
                      <a:r>
                        <a:rPr lang="es-EC" sz="1000" u="none" strike="noStrike">
                          <a:effectLst/>
                        </a:rPr>
                        <a:t>7.5</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¿La información que se brinda es de calidad, permitiendo una adecuada y oportuna toma de decisiones?</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No informes adecuados, e información completa.</a:t>
                      </a:r>
                      <a:endParaRPr lang="es-EC" sz="1000" b="0" i="0" u="none" strike="noStrike">
                        <a:solidFill>
                          <a:srgbClr val="000000"/>
                        </a:solidFill>
                        <a:effectLst/>
                        <a:latin typeface="Arial"/>
                      </a:endParaRPr>
                    </a:p>
                  </a:txBody>
                  <a:tcPr marL="3691" marR="3691" marT="3691" marB="0" anchor="ctr"/>
                </a:tc>
              </a:tr>
              <a:tr h="303663">
                <a:tc>
                  <a:txBody>
                    <a:bodyPr/>
                    <a:lstStyle/>
                    <a:p>
                      <a:pPr algn="ctr" fontAlgn="ctr"/>
                      <a:r>
                        <a:rPr lang="es-EC" sz="1000" u="none" strike="noStrike">
                          <a:effectLst/>
                        </a:rPr>
                        <a:t>7.6</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¿Se han establecido líneas de comunicación para la denuncia de posibles actos indebidos?</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No existe apertura para la el personal que no es ejecutivo.</a:t>
                      </a:r>
                      <a:endParaRPr lang="es-EC" sz="1000" b="0" i="0" u="none" strike="noStrike">
                        <a:solidFill>
                          <a:srgbClr val="000000"/>
                        </a:solidFill>
                        <a:effectLst/>
                        <a:latin typeface="Arial"/>
                      </a:endParaRPr>
                    </a:p>
                  </a:txBody>
                  <a:tcPr marL="3691" marR="3691" marT="3691" marB="0" anchor="ctr"/>
                </a:tc>
              </a:tr>
              <a:tr h="303663">
                <a:tc>
                  <a:txBody>
                    <a:bodyPr/>
                    <a:lstStyle/>
                    <a:p>
                      <a:pPr algn="ctr" fontAlgn="ctr"/>
                      <a:r>
                        <a:rPr lang="es-EC" sz="1000" u="none" strike="noStrike">
                          <a:effectLst/>
                        </a:rPr>
                        <a:t>7.7</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¿Existe una comunicación eficaz al personal sobre sus funciones y responsabilidades de control?</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5</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No existe un control adecuado y mala comunicación de funciones.</a:t>
                      </a:r>
                      <a:endParaRPr lang="es-EC" sz="1000" b="0" i="0" u="none" strike="noStrike">
                        <a:solidFill>
                          <a:srgbClr val="000000"/>
                        </a:solidFill>
                        <a:effectLst/>
                        <a:latin typeface="Arial"/>
                      </a:endParaRPr>
                    </a:p>
                  </a:txBody>
                  <a:tcPr marL="3691" marR="3691" marT="3691" marB="0" anchor="ctr"/>
                </a:tc>
              </a:tr>
              <a:tr h="303663">
                <a:tc>
                  <a:txBody>
                    <a:bodyPr/>
                    <a:lstStyle/>
                    <a:p>
                      <a:pPr algn="ctr" fontAlgn="ctr"/>
                      <a:r>
                        <a:rPr lang="es-EC" sz="1000" u="none" strike="noStrike">
                          <a:effectLst/>
                        </a:rPr>
                        <a:t>7.8</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¿Cuándo a usted le supervisan le indican las desviaciones que existen para mejorar sus labores?</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r>
              <a:tr h="303663">
                <a:tc>
                  <a:txBody>
                    <a:bodyPr/>
                    <a:lstStyle/>
                    <a:p>
                      <a:pPr algn="ctr" fontAlgn="ctr"/>
                      <a:r>
                        <a:rPr lang="es-EC" sz="1000" u="none" strike="noStrike">
                          <a:effectLst/>
                        </a:rPr>
                        <a:t>7.9</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¿Los empleados entienden cómo el incumplimiento de sus obligaciones afectan a la empresa?</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5</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Su respuesta es realizada en base de suposiciones.</a:t>
                      </a:r>
                      <a:endParaRPr lang="es-EC" sz="1000" b="0" i="0" u="none" strike="noStrike">
                        <a:solidFill>
                          <a:srgbClr val="000000"/>
                        </a:solidFill>
                        <a:effectLst/>
                        <a:latin typeface="Arial"/>
                      </a:endParaRPr>
                    </a:p>
                  </a:txBody>
                  <a:tcPr marL="3691" marR="3691" marT="3691" marB="0" anchor="ctr"/>
                </a:tc>
              </a:tr>
              <a:tr h="303663">
                <a:tc>
                  <a:txBody>
                    <a:bodyPr/>
                    <a:lstStyle/>
                    <a:p>
                      <a:pPr algn="ctr" fontAlgn="ctr"/>
                      <a:r>
                        <a:rPr lang="es-EC" sz="1000" u="none" strike="noStrike">
                          <a:effectLst/>
                        </a:rPr>
                        <a:t>7.10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¿Existe una manera de comunicar los problemas o inquietudes a la gerencia?</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No existe apertura para la el personal que no es ejecutivo.</a:t>
                      </a:r>
                      <a:endParaRPr lang="es-EC" sz="1000" b="0" i="0" u="none" strike="noStrike">
                        <a:solidFill>
                          <a:srgbClr val="000000"/>
                        </a:solidFill>
                        <a:effectLst/>
                        <a:latin typeface="Arial"/>
                      </a:endParaRPr>
                    </a:p>
                  </a:txBody>
                  <a:tcPr marL="3691" marR="3691" marT="3691" marB="0" anchor="ctr"/>
                </a:tc>
              </a:tr>
              <a:tr h="138647">
                <a:tc>
                  <a:txBody>
                    <a:bodyPr/>
                    <a:lstStyle/>
                    <a:p>
                      <a:pPr algn="ctr" fontAlgn="ctr"/>
                      <a:r>
                        <a:rPr lang="es-EC" sz="900" u="none" strike="noStrike">
                          <a:effectLst/>
                        </a:rPr>
                        <a:t>8.</a:t>
                      </a:r>
                      <a:endParaRPr lang="es-EC" sz="900" b="1" i="0" u="none" strike="noStrike">
                        <a:solidFill>
                          <a:srgbClr val="000000"/>
                        </a:solidFill>
                        <a:effectLst/>
                        <a:latin typeface="Arial"/>
                      </a:endParaRPr>
                    </a:p>
                  </a:txBody>
                  <a:tcPr marL="3691" marR="3691" marT="3691" marB="0" anchor="ctr"/>
                </a:tc>
                <a:tc>
                  <a:txBody>
                    <a:bodyPr/>
                    <a:lstStyle/>
                    <a:p>
                      <a:pPr algn="ctr" fontAlgn="ctr"/>
                      <a:r>
                        <a:rPr lang="es-EC" sz="900" u="none" strike="noStrike">
                          <a:effectLst/>
                        </a:rPr>
                        <a:t>MONITOREO</a:t>
                      </a:r>
                      <a:endParaRPr lang="es-EC" sz="900" b="1" i="0" u="none" strike="noStrike">
                        <a:solidFill>
                          <a:srgbClr val="000000"/>
                        </a:solidFill>
                        <a:effectLst/>
                        <a:latin typeface="Arial"/>
                      </a:endParaRPr>
                    </a:p>
                  </a:txBody>
                  <a:tcPr marL="3691" marR="3691" marT="3691" marB="0" anchor="ctr"/>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91" marR="3691" marT="3691"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91" marR="3691" marT="3691"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691" marR="3691" marT="3691"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3691" marR="3691" marT="3691"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3691" marR="3691" marT="3691" marB="0" anchor="b"/>
                </a:tc>
              </a:tr>
              <a:tr h="453678">
                <a:tc>
                  <a:txBody>
                    <a:bodyPr/>
                    <a:lstStyle/>
                    <a:p>
                      <a:pPr algn="ctr" fontAlgn="ctr"/>
                      <a:r>
                        <a:rPr lang="es-EC" sz="1000" u="none" strike="noStrike">
                          <a:effectLst/>
                        </a:rPr>
                        <a:t>8.1</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¿El Gerente General, efectúa un proceso de monitoreo de la gestión a fin de prevenir y  corregir eventuales desviaciones o deficiencias?</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r>
              <a:tr h="303663">
                <a:tc>
                  <a:txBody>
                    <a:bodyPr/>
                    <a:lstStyle/>
                    <a:p>
                      <a:pPr algn="ctr" fontAlgn="ctr"/>
                      <a:r>
                        <a:rPr lang="es-EC" sz="1000" u="none" strike="noStrike">
                          <a:effectLst/>
                        </a:rPr>
                        <a:t>8.2</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¿El Gerente General realiza con periodicidad el proceso de monitoreo mencionado en el punto anterior?</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Cada año</a:t>
                      </a:r>
                      <a:endParaRPr lang="es-EC" sz="1000" b="0" i="0" u="none" strike="noStrike">
                        <a:solidFill>
                          <a:srgbClr val="000000"/>
                        </a:solidFill>
                        <a:effectLst/>
                        <a:latin typeface="Arial"/>
                      </a:endParaRPr>
                    </a:p>
                  </a:txBody>
                  <a:tcPr marL="3691" marR="3691" marT="3691" marB="0" anchor="ctr"/>
                </a:tc>
              </a:tr>
              <a:tr h="303663">
                <a:tc>
                  <a:txBody>
                    <a:bodyPr/>
                    <a:lstStyle/>
                    <a:p>
                      <a:pPr algn="ctr" fontAlgn="ctr"/>
                      <a:r>
                        <a:rPr lang="es-EC" sz="1000" u="none" strike="noStrike">
                          <a:effectLst/>
                        </a:rPr>
                        <a:t>8.3</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¿Existen entidades externas para realizar monitoreos sobre la calidad de las actividades?</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r>
              <a:tr h="453678">
                <a:tc>
                  <a:txBody>
                    <a:bodyPr/>
                    <a:lstStyle/>
                    <a:p>
                      <a:pPr algn="ctr" fontAlgn="ctr"/>
                      <a:r>
                        <a:rPr lang="es-EC" sz="1000" u="none" strike="noStrike">
                          <a:effectLst/>
                        </a:rPr>
                        <a:t>8.4</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¿Se consideran las comunicaciones de terceros para corroborar la información generada internamente. Por ejemplo, los reclamos de proveedores, etc.?</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r>
              <a:tr h="303663">
                <a:tc>
                  <a:txBody>
                    <a:bodyPr/>
                    <a:lstStyle/>
                    <a:p>
                      <a:pPr algn="ctr" fontAlgn="ctr"/>
                      <a:r>
                        <a:rPr lang="es-EC" sz="1000" u="none" strike="noStrike">
                          <a:effectLst/>
                        </a:rPr>
                        <a:t>8.5</a:t>
                      </a:r>
                      <a:endParaRPr lang="es-EC" sz="1000" b="0" i="0" u="none" strike="noStrike">
                        <a:solidFill>
                          <a:srgbClr val="000000"/>
                        </a:solidFill>
                        <a:effectLst/>
                        <a:latin typeface="Arial"/>
                      </a:endParaRPr>
                    </a:p>
                  </a:txBody>
                  <a:tcPr marL="3691" marR="3691" marT="3691" marB="0" anchor="ctr"/>
                </a:tc>
                <a:tc>
                  <a:txBody>
                    <a:bodyPr/>
                    <a:lstStyle/>
                    <a:p>
                      <a:pPr algn="just" fontAlgn="ctr"/>
                      <a:r>
                        <a:rPr lang="es-EC" sz="1000" u="none" strike="noStrike">
                          <a:effectLst/>
                        </a:rPr>
                        <a:t>¿Se utilizan indicadores para detectar ineficiencias o abusos?</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691" marR="3691" marT="3691" marB="0" anchor="ctr"/>
                </a:tc>
                <a:tc>
                  <a:txBody>
                    <a:bodyPr/>
                    <a:lstStyle/>
                    <a:p>
                      <a:pPr algn="ctr" fontAlgn="ctr"/>
                      <a:r>
                        <a:rPr lang="es-EC" sz="1000" u="none" strike="noStrike" dirty="0">
                          <a:effectLst/>
                        </a:rPr>
                        <a:t>10</a:t>
                      </a:r>
                      <a:endParaRPr lang="es-EC" sz="1000" b="0" i="0" u="none" strike="noStrike" dirty="0">
                        <a:solidFill>
                          <a:srgbClr val="000000"/>
                        </a:solidFill>
                        <a:effectLst/>
                        <a:latin typeface="Arial"/>
                      </a:endParaRPr>
                    </a:p>
                  </a:txBody>
                  <a:tcPr marL="3691" marR="3691" marT="3691"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691" marR="3691" marT="3691" marB="0" anchor="ctr"/>
                </a:tc>
              </a:tr>
              <a:tr h="153648">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3691" marR="3691" marT="3691" marB="0" anchor="b"/>
                </a:tc>
                <a:tc>
                  <a:txBody>
                    <a:bodyPr/>
                    <a:lstStyle/>
                    <a:p>
                      <a:pPr algn="ctr" fontAlgn="t"/>
                      <a:r>
                        <a:rPr lang="es-EC" sz="1000" u="none" strike="noStrike">
                          <a:effectLst/>
                        </a:rPr>
                        <a:t>TOTAL</a:t>
                      </a:r>
                      <a:endParaRPr lang="es-EC" sz="1000" b="1" i="0" u="none" strike="noStrike">
                        <a:solidFill>
                          <a:srgbClr val="000000"/>
                        </a:solidFill>
                        <a:effectLst/>
                        <a:latin typeface="Arial"/>
                      </a:endParaRPr>
                    </a:p>
                  </a:txBody>
                  <a:tcPr marL="3691" marR="3691" marT="3691" marB="0"/>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691" marR="3691" marT="3691" marB="0"/>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691" marR="3691" marT="3691" marB="0"/>
                </a:tc>
                <a:tc>
                  <a:txBody>
                    <a:bodyPr/>
                    <a:lstStyle/>
                    <a:p>
                      <a:pPr algn="ctr" fontAlgn="b"/>
                      <a:r>
                        <a:rPr lang="es-EC" sz="1000" u="none" strike="noStrike" dirty="0">
                          <a:effectLst/>
                          <a:hlinkClick r:id="rId2" action="ppaction://hlinksldjump"/>
                        </a:rPr>
                        <a:t>326</a:t>
                      </a:r>
                      <a:endParaRPr lang="es-EC" sz="1000" b="1" i="0" u="none" strike="noStrike" dirty="0">
                        <a:solidFill>
                          <a:srgbClr val="000000"/>
                        </a:solidFill>
                        <a:effectLst/>
                        <a:latin typeface="Arial"/>
                      </a:endParaRPr>
                    </a:p>
                  </a:txBody>
                  <a:tcPr marL="3691" marR="3691" marT="3691" marB="0" anchor="b"/>
                </a:tc>
                <a:tc>
                  <a:txBody>
                    <a:bodyPr/>
                    <a:lstStyle/>
                    <a:p>
                      <a:pPr algn="ctr" fontAlgn="b"/>
                      <a:r>
                        <a:rPr lang="es-EC" sz="1000" u="none" strike="noStrike" dirty="0">
                          <a:effectLst/>
                        </a:rPr>
                        <a:t>600</a:t>
                      </a:r>
                      <a:endParaRPr lang="es-EC" sz="1000" b="1" i="0" u="none" strike="noStrike" dirty="0">
                        <a:solidFill>
                          <a:srgbClr val="000000"/>
                        </a:solidFill>
                        <a:effectLst/>
                        <a:latin typeface="Arial"/>
                      </a:endParaRPr>
                    </a:p>
                  </a:txBody>
                  <a:tcPr marL="3691" marR="3691" marT="3691" marB="0" anchor="b"/>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691" marR="3691" marT="3691" marB="0"/>
                </a:tc>
              </a:tr>
              <a:tr h="138647">
                <a:tc>
                  <a:txBody>
                    <a:bodyPr/>
                    <a:lstStyle/>
                    <a:p>
                      <a:pPr algn="ctr" fontAlgn="ctr"/>
                      <a:r>
                        <a:rPr lang="es-EC" sz="900" u="none" strike="noStrike">
                          <a:effectLst/>
                        </a:rPr>
                        <a:t> </a:t>
                      </a:r>
                      <a:endParaRPr lang="es-EC" sz="900" b="1" i="0" u="none" strike="noStrike">
                        <a:solidFill>
                          <a:srgbClr val="000000"/>
                        </a:solidFill>
                        <a:effectLst/>
                        <a:latin typeface="Arial"/>
                      </a:endParaRPr>
                    </a:p>
                  </a:txBody>
                  <a:tcPr marL="3691" marR="3691" marT="3691" marB="0" anchor="ctr"/>
                </a:tc>
                <a:tc>
                  <a:txBody>
                    <a:bodyPr/>
                    <a:lstStyle/>
                    <a:p>
                      <a:pPr algn="l" fontAlgn="ctr"/>
                      <a:r>
                        <a:rPr lang="es-EC" sz="900" u="none" strike="noStrike">
                          <a:effectLst/>
                        </a:rPr>
                        <a:t>ELABORADO POR: JESSICA ERAS</a:t>
                      </a:r>
                      <a:endParaRPr lang="es-EC" sz="900" b="1" i="0" u="none" strike="noStrike">
                        <a:solidFill>
                          <a:srgbClr val="000000"/>
                        </a:solidFill>
                        <a:effectLst/>
                        <a:latin typeface="Arial"/>
                      </a:endParaRPr>
                    </a:p>
                  </a:txBody>
                  <a:tcPr marL="3691" marR="3691" marT="3691" marB="0" anchor="ctr"/>
                </a:tc>
                <a:tc gridSpan="5">
                  <a:txBody>
                    <a:bodyPr/>
                    <a:lstStyle/>
                    <a:p>
                      <a:pPr algn="l" fontAlgn="ctr"/>
                      <a:r>
                        <a:rPr lang="es-EC" sz="900" u="none" strike="noStrike">
                          <a:effectLst/>
                        </a:rPr>
                        <a:t>REVISADO POR: SONIA BUENO</a:t>
                      </a:r>
                      <a:endParaRPr lang="es-EC" sz="900" b="1" i="0" u="none" strike="noStrike">
                        <a:solidFill>
                          <a:srgbClr val="000000"/>
                        </a:solidFill>
                        <a:effectLst/>
                        <a:latin typeface="Arial"/>
                      </a:endParaRPr>
                    </a:p>
                  </a:txBody>
                  <a:tcPr marL="3691" marR="3691" marT="3691"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8647">
                <a:tc>
                  <a:txBody>
                    <a:bodyPr/>
                    <a:lstStyle/>
                    <a:p>
                      <a:pPr algn="ctr" fontAlgn="ctr"/>
                      <a:r>
                        <a:rPr lang="es-EC" sz="900" u="none" strike="noStrike">
                          <a:effectLst/>
                        </a:rPr>
                        <a:t> </a:t>
                      </a:r>
                      <a:endParaRPr lang="es-EC" sz="900" b="1" i="0" u="none" strike="noStrike">
                        <a:solidFill>
                          <a:srgbClr val="000000"/>
                        </a:solidFill>
                        <a:effectLst/>
                        <a:latin typeface="Arial"/>
                      </a:endParaRPr>
                    </a:p>
                  </a:txBody>
                  <a:tcPr marL="3691" marR="3691" marT="3691" marB="0" anchor="ctr"/>
                </a:tc>
                <a:tc>
                  <a:txBody>
                    <a:bodyPr/>
                    <a:lstStyle/>
                    <a:p>
                      <a:pPr algn="l" fontAlgn="ctr"/>
                      <a:r>
                        <a:rPr lang="es-EC" sz="900" u="none" strike="noStrike">
                          <a:effectLst/>
                        </a:rPr>
                        <a:t>FECHA: 3 Enero 2011</a:t>
                      </a:r>
                      <a:endParaRPr lang="es-EC" sz="900" b="1" i="0" u="none" strike="noStrike">
                        <a:solidFill>
                          <a:srgbClr val="000000"/>
                        </a:solidFill>
                        <a:effectLst/>
                        <a:latin typeface="Arial"/>
                      </a:endParaRPr>
                    </a:p>
                  </a:txBody>
                  <a:tcPr marL="3691" marR="3691" marT="3691" marB="0" anchor="ctr"/>
                </a:tc>
                <a:tc gridSpan="5">
                  <a:txBody>
                    <a:bodyPr/>
                    <a:lstStyle/>
                    <a:p>
                      <a:pPr algn="l" fontAlgn="ctr"/>
                      <a:r>
                        <a:rPr lang="es-EC" sz="900" u="none" strike="noStrike" dirty="0">
                          <a:effectLst/>
                        </a:rPr>
                        <a:t>FECHA: 3 Enero 2011</a:t>
                      </a:r>
                      <a:endParaRPr lang="es-EC" sz="900" b="1" i="0" u="none" strike="noStrike" dirty="0">
                        <a:solidFill>
                          <a:srgbClr val="000000"/>
                        </a:solidFill>
                        <a:effectLst/>
                        <a:latin typeface="Arial"/>
                      </a:endParaRPr>
                    </a:p>
                  </a:txBody>
                  <a:tcPr marL="3691" marR="3691" marT="3691"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4" name="87 Rectángulo">
            <a:hlinkClick r:id="rId3" action="ppaction://hlinksldjump"/>
          </p:cNvPr>
          <p:cNvSpPr/>
          <p:nvPr/>
        </p:nvSpPr>
        <p:spPr>
          <a:xfrm>
            <a:off x="7956376" y="188640"/>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5/5</a:t>
            </a:r>
            <a:endParaRPr lang="es-EC" sz="1200">
              <a:effectLst/>
              <a:latin typeface="Times New Roman"/>
              <a:ea typeface="Times New Roman"/>
            </a:endParaRPr>
          </a:p>
        </p:txBody>
      </p:sp>
    </p:spTree>
    <p:extLst>
      <p:ext uri="{BB962C8B-B14F-4D97-AF65-F5344CB8AC3E}">
        <p14:creationId xmlns:p14="http://schemas.microsoft.com/office/powerpoint/2010/main" val="4075623737"/>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52386875"/>
              </p:ext>
            </p:extLst>
          </p:nvPr>
        </p:nvGraphicFramePr>
        <p:xfrm>
          <a:off x="1979712" y="476672"/>
          <a:ext cx="4968552" cy="5664211"/>
        </p:xfrm>
        <a:graphic>
          <a:graphicData uri="http://schemas.openxmlformats.org/drawingml/2006/table">
            <a:tbl>
              <a:tblPr firstRow="1" firstCol="1" bandRow="1">
                <a:tableStyleId>{E8B1032C-EA38-4F05-BA0D-38AFFFC7BED3}</a:tableStyleId>
              </a:tblPr>
              <a:tblGrid>
                <a:gridCol w="2908621"/>
                <a:gridCol w="729072"/>
                <a:gridCol w="898811"/>
                <a:gridCol w="432048"/>
              </a:tblGrid>
              <a:tr h="985981">
                <a:tc gridSpan="4">
                  <a:txBody>
                    <a:bodyPr/>
                    <a:lstStyle/>
                    <a:p>
                      <a:pPr algn="ctr">
                        <a:lnSpc>
                          <a:spcPct val="115000"/>
                        </a:lnSpc>
                      </a:pPr>
                      <a:r>
                        <a:rPr lang="es-EC" sz="1100" dirty="0" smtClean="0">
                          <a:effectLst/>
                        </a:rPr>
                        <a:t>FERRERO </a:t>
                      </a:r>
                      <a:r>
                        <a:rPr lang="es-EC" sz="1100" dirty="0">
                          <a:effectLst/>
                        </a:rPr>
                        <a:t>DEL ECUADOR S.A. </a:t>
                      </a:r>
                      <a:endParaRPr lang="es-EC" sz="1100" dirty="0">
                        <a:effectLst/>
                        <a:latin typeface="Calibri"/>
                        <a:cs typeface="Times New Roman"/>
                      </a:endParaRPr>
                    </a:p>
                    <a:p>
                      <a:pPr algn="ctr">
                        <a:lnSpc>
                          <a:spcPct val="115000"/>
                        </a:lnSpc>
                        <a:spcAft>
                          <a:spcPts val="0"/>
                        </a:spcAft>
                      </a:pPr>
                      <a:r>
                        <a:rPr lang="es-EC" sz="1200" dirty="0">
                          <a:effectLst/>
                        </a:rPr>
                        <a:t>PAPELES DE TRABAJO</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PROCESO DE ADQUISICIÓN DE REPUESTOS PARA MAQUINARIA</a:t>
                      </a:r>
                      <a:endParaRPr lang="es-EC" sz="1200" dirty="0">
                        <a:effectLst/>
                        <a:latin typeface="Times New Roman"/>
                        <a:ea typeface="Times New Roman"/>
                        <a:cs typeface="Times New Roman"/>
                      </a:endParaRPr>
                    </a:p>
                    <a:p>
                      <a:pPr algn="ctr">
                        <a:lnSpc>
                          <a:spcPct val="115000"/>
                        </a:lnSpc>
                        <a:spcAft>
                          <a:spcPts val="0"/>
                        </a:spcAft>
                      </a:pPr>
                      <a:r>
                        <a:rPr lang="es-EC" sz="1200" dirty="0">
                          <a:effectLst/>
                        </a:rPr>
                        <a:t>PERIODO SEPTIEMBRE 2009 - AGOSTO 2010</a:t>
                      </a:r>
                      <a:endParaRPr lang="es-EC" sz="1200" dirty="0">
                        <a:effectLst/>
                        <a:latin typeface="Times New Roman"/>
                        <a:ea typeface="Times New Roman"/>
                        <a:cs typeface="Times New Roman"/>
                      </a:endParaRPr>
                    </a:p>
                  </a:txBody>
                  <a:tcPr marL="29109" marR="29109" marT="0" marB="0" anchor="ctr"/>
                </a:tc>
                <a:tc hMerge="1">
                  <a:txBody>
                    <a:bodyPr/>
                    <a:lstStyle/>
                    <a:p>
                      <a:endParaRPr lang="es-EC"/>
                    </a:p>
                  </a:txBody>
                  <a:tcPr/>
                </a:tc>
                <a:tc hMerge="1">
                  <a:txBody>
                    <a:bodyPr/>
                    <a:lstStyle/>
                    <a:p>
                      <a:endParaRPr lang="es-EC"/>
                    </a:p>
                  </a:txBody>
                  <a:tcPr/>
                </a:tc>
                <a:tc hMerge="1">
                  <a:txBody>
                    <a:bodyPr/>
                    <a:lstStyle/>
                    <a:p>
                      <a:pPr>
                        <a:lnSpc>
                          <a:spcPct val="115000"/>
                        </a:lnSpc>
                      </a:pPr>
                      <a:endParaRPr lang="es-EC" sz="700" dirty="0">
                        <a:effectLst/>
                        <a:latin typeface="Calibri"/>
                        <a:cs typeface="Times New Roman"/>
                      </a:endParaRPr>
                    </a:p>
                  </a:txBody>
                  <a:tcPr marL="29109" marR="29109" marT="0" marB="0" anchor="b"/>
                </a:tc>
              </a:tr>
              <a:tr h="224559">
                <a:tc>
                  <a:txBody>
                    <a:bodyPr/>
                    <a:lstStyle/>
                    <a:p>
                      <a:pPr algn="ctr">
                        <a:lnSpc>
                          <a:spcPct val="115000"/>
                        </a:lnSpc>
                        <a:spcAft>
                          <a:spcPts val="0"/>
                        </a:spcAft>
                      </a:pPr>
                      <a:r>
                        <a:rPr lang="es-EC" sz="1200" u="sng">
                          <a:effectLst/>
                        </a:rPr>
                        <a:t>PROVEEDORES MANTENIMIENTO</a:t>
                      </a:r>
                      <a:endParaRPr lang="es-EC" sz="1200">
                        <a:effectLst/>
                        <a:latin typeface="Times New Roman"/>
                        <a:ea typeface="Times New Roman"/>
                        <a:cs typeface="Times New Roman"/>
                      </a:endParaRPr>
                    </a:p>
                  </a:txBody>
                  <a:tcPr marL="29109" marR="29109" marT="0" marB="0" anchor="ctr"/>
                </a:tc>
                <a:tc gridSpan="2">
                  <a:txBody>
                    <a:bodyPr/>
                    <a:lstStyle/>
                    <a:p>
                      <a:pPr algn="ctr">
                        <a:lnSpc>
                          <a:spcPct val="115000"/>
                        </a:lnSpc>
                        <a:spcAft>
                          <a:spcPts val="0"/>
                        </a:spcAft>
                      </a:pPr>
                      <a:r>
                        <a:rPr lang="es-EC" sz="1200" b="1" u="sng" dirty="0">
                          <a:effectLst/>
                        </a:rPr>
                        <a:t>VALOR ANUAL PAGADO</a:t>
                      </a:r>
                      <a:endParaRPr lang="es-EC" sz="1200" b="1" dirty="0">
                        <a:effectLst/>
                        <a:latin typeface="Times New Roman"/>
                        <a:ea typeface="Times New Roman"/>
                        <a:cs typeface="Times New Roman"/>
                      </a:endParaRPr>
                    </a:p>
                  </a:txBody>
                  <a:tcPr marL="29109" marR="29109" marT="0" marB="0" anchor="ctr"/>
                </a:tc>
                <a:tc hMerge="1">
                  <a:txBody>
                    <a:bodyPr/>
                    <a:lstStyle/>
                    <a:p>
                      <a:pPr algn="ctr">
                        <a:lnSpc>
                          <a:spcPct val="115000"/>
                        </a:lnSpc>
                        <a:spcAft>
                          <a:spcPts val="0"/>
                        </a:spcAft>
                      </a:pPr>
                      <a:endParaRPr lang="es-EC" sz="1200">
                        <a:effectLst/>
                        <a:latin typeface="Times New Roman"/>
                        <a:ea typeface="Times New Roman"/>
                        <a:cs typeface="Times New Roman"/>
                      </a:endParaRPr>
                    </a:p>
                  </a:txBody>
                  <a:tcPr marL="29109" marR="29109" marT="0" marB="0" anchor="ctr"/>
                </a:tc>
                <a:tc>
                  <a:txBody>
                    <a:bodyPr/>
                    <a:lstStyle/>
                    <a:p>
                      <a:pPr>
                        <a:lnSpc>
                          <a:spcPct val="115000"/>
                        </a:lnSpc>
                        <a:spcAft>
                          <a:spcPts val="0"/>
                        </a:spcAft>
                      </a:pPr>
                      <a:r>
                        <a:rPr lang="es-EC" sz="1100">
                          <a:effectLst/>
                        </a:rPr>
                        <a:t> </a:t>
                      </a:r>
                      <a:endParaRPr lang="es-EC" sz="1200">
                        <a:effectLst/>
                        <a:latin typeface="Times New Roman"/>
                        <a:ea typeface="Times New Roman"/>
                        <a:cs typeface="Times New Roman"/>
                      </a:endParaRPr>
                    </a:p>
                  </a:txBody>
                  <a:tcPr marL="29109" marR="29109" marT="0" marB="0" anchor="b"/>
                </a:tc>
              </a:tr>
              <a:tr h="137729">
                <a:tc>
                  <a:txBody>
                    <a:bodyPr/>
                    <a:lstStyle/>
                    <a:p>
                      <a:pPr>
                        <a:lnSpc>
                          <a:spcPct val="115000"/>
                        </a:lnSpc>
                        <a:spcAft>
                          <a:spcPts val="0"/>
                        </a:spcAft>
                      </a:pPr>
                      <a:r>
                        <a:rPr lang="es-EC" sz="1200" b="0" dirty="0">
                          <a:effectLst/>
                        </a:rPr>
                        <a:t>GONZÁLEZ ROMERO PATRICIA MARGARITA</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209.093,90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spcAft>
                          <a:spcPts val="0"/>
                        </a:spcAft>
                      </a:pPr>
                      <a:endParaRPr lang="es-EC" sz="1200" b="0">
                        <a:solidFill>
                          <a:srgbClr val="000000"/>
                        </a:solidFill>
                        <a:effectLst/>
                        <a:latin typeface="Calibri"/>
                        <a:ea typeface="Times New Roman"/>
                        <a:cs typeface="Times New Roman"/>
                      </a:endParaRPr>
                    </a:p>
                  </a:txBody>
                  <a:tcPr marL="29109" marR="29109" marT="0" marB="0" anchor="b"/>
                </a:tc>
              </a:tr>
              <a:tr h="137729">
                <a:tc>
                  <a:txBody>
                    <a:bodyPr/>
                    <a:lstStyle/>
                    <a:p>
                      <a:pPr>
                        <a:lnSpc>
                          <a:spcPct val="115000"/>
                        </a:lnSpc>
                        <a:spcAft>
                          <a:spcPts val="0"/>
                        </a:spcAft>
                      </a:pPr>
                      <a:r>
                        <a:rPr lang="es-EC" sz="1200" b="0" dirty="0">
                          <a:effectLst/>
                        </a:rPr>
                        <a:t>DORIS PATRICIA MOLINA TORRES</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133.704,76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err="1">
                          <a:effectLst/>
                        </a:rPr>
                        <a:t>MATRYMEC</a:t>
                      </a:r>
                      <a:r>
                        <a:rPr lang="es-EC" sz="1200" b="0" dirty="0">
                          <a:effectLst/>
                        </a:rPr>
                        <a:t> CIA. LTDA.</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73.308,07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a:effectLst/>
                        </a:rPr>
                        <a:t>JOSÉ PATRICIO HIDALGO FLORES</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82.164,08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err="1">
                          <a:effectLst/>
                        </a:rPr>
                        <a:t>LINDANDRA</a:t>
                      </a:r>
                      <a:r>
                        <a:rPr lang="es-EC" sz="1200" b="0" dirty="0">
                          <a:effectLst/>
                        </a:rPr>
                        <a:t> </a:t>
                      </a:r>
                      <a:r>
                        <a:rPr lang="es-EC" sz="1200" b="0" dirty="0" err="1">
                          <a:effectLst/>
                        </a:rPr>
                        <a:t>S.A</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74.597,79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a:effectLst/>
                        </a:rPr>
                        <a:t>GONZÁLEZ </a:t>
                      </a:r>
                      <a:r>
                        <a:rPr lang="es-EC" sz="1200" b="0" dirty="0" err="1">
                          <a:effectLst/>
                        </a:rPr>
                        <a:t>GONZÁLEZ</a:t>
                      </a:r>
                      <a:r>
                        <a:rPr lang="es-EC" sz="1200" b="0" dirty="0">
                          <a:effectLst/>
                        </a:rPr>
                        <a:t> FRANCISCO JAVIER</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54.220,35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a:effectLst/>
                        </a:rPr>
                        <a:t>SERVIVAPOR </a:t>
                      </a:r>
                      <a:r>
                        <a:rPr lang="es-EC" sz="1200" b="0" dirty="0" err="1">
                          <a:effectLst/>
                        </a:rPr>
                        <a:t>CIA.LTDA</a:t>
                      </a:r>
                      <a:r>
                        <a:rPr lang="es-EC" sz="1200" b="0" dirty="0">
                          <a:effectLst/>
                        </a:rPr>
                        <a:t>.</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25.257,51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a:effectLst/>
                        </a:rPr>
                        <a:t>ECUATORIANA INDUSTRIAL </a:t>
                      </a:r>
                      <a:r>
                        <a:rPr lang="es-EC" sz="1200" b="0" dirty="0" err="1">
                          <a:effectLst/>
                        </a:rPr>
                        <a:t>TERMOVA</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28.280,02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gn="r">
                        <a:lnSpc>
                          <a:spcPct val="115000"/>
                        </a:lnSpc>
                        <a:spcAft>
                          <a:spcPts val="0"/>
                        </a:spcAft>
                      </a:pPr>
                      <a:r>
                        <a:rPr lang="es-EC" sz="1200" b="1" dirty="0">
                          <a:solidFill>
                            <a:srgbClr val="FF0000"/>
                          </a:solidFill>
                          <a:effectLst/>
                        </a:rPr>
                        <a:t>@</a:t>
                      </a:r>
                      <a:endParaRPr lang="es-EC" sz="1200" b="1" dirty="0">
                        <a:solidFill>
                          <a:srgbClr val="FF0000"/>
                        </a:solidFill>
                        <a:effectLst/>
                        <a:latin typeface="Times New Roman"/>
                        <a:ea typeface="Times New Roman"/>
                        <a:cs typeface="Times New Roman"/>
                      </a:endParaRPr>
                    </a:p>
                  </a:txBody>
                  <a:tcPr marL="29109" marR="29109" marT="0" marB="0" anchor="b"/>
                </a:tc>
              </a:tr>
              <a:tr h="137729">
                <a:tc>
                  <a:txBody>
                    <a:bodyPr/>
                    <a:lstStyle/>
                    <a:p>
                      <a:pPr>
                        <a:lnSpc>
                          <a:spcPct val="115000"/>
                        </a:lnSpc>
                        <a:spcAft>
                          <a:spcPts val="0"/>
                        </a:spcAft>
                      </a:pPr>
                      <a:r>
                        <a:rPr lang="es-EC" sz="1200" b="0" dirty="0" err="1">
                          <a:effectLst/>
                        </a:rPr>
                        <a:t>RECALDE</a:t>
                      </a:r>
                      <a:r>
                        <a:rPr lang="es-EC" sz="1200" b="0" dirty="0">
                          <a:effectLst/>
                        </a:rPr>
                        <a:t> EDGAR OLMEDO</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185.153,99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a:effectLst/>
                        </a:rPr>
                        <a:t>GLADYS CECILIA SÁNCHEZ </a:t>
                      </a:r>
                      <a:r>
                        <a:rPr lang="es-EC" sz="1200" b="0" dirty="0" err="1">
                          <a:effectLst/>
                        </a:rPr>
                        <a:t>HERBOZO</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7.081,08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err="1">
                          <a:effectLst/>
                        </a:rPr>
                        <a:t>PARCESHI</a:t>
                      </a:r>
                      <a:r>
                        <a:rPr lang="es-EC" sz="1200" b="0" dirty="0">
                          <a:effectLst/>
                        </a:rPr>
                        <a:t> </a:t>
                      </a:r>
                      <a:r>
                        <a:rPr lang="es-EC" sz="1200" b="0" dirty="0" err="1">
                          <a:effectLst/>
                        </a:rPr>
                        <a:t>S.A</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156.776,41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a:effectLst/>
                        </a:rPr>
                        <a:t>EDUARDO AGUSTÍN VELOZ GÁLVEZ</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51.997,76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a:effectLst/>
                        </a:rPr>
                        <a:t>LUIS JULIO CORTI </a:t>
                      </a:r>
                      <a:r>
                        <a:rPr lang="es-EC" sz="1200" b="0" dirty="0" err="1">
                          <a:effectLst/>
                        </a:rPr>
                        <a:t>TAGLIBUE</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15.444,85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a:effectLst/>
                        </a:rPr>
                        <a:t>CORONEL MIÑO MÓNICA ALEXANDRA</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13.835,24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err="1">
                          <a:effectLst/>
                        </a:rPr>
                        <a:t>IANDCECONTROL</a:t>
                      </a:r>
                      <a:r>
                        <a:rPr lang="es-EC" sz="1200" b="0" dirty="0">
                          <a:effectLst/>
                        </a:rPr>
                        <a:t> S.A.</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31.494,78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137729">
                <a:tc>
                  <a:txBody>
                    <a:bodyPr/>
                    <a:lstStyle/>
                    <a:p>
                      <a:pPr>
                        <a:lnSpc>
                          <a:spcPct val="115000"/>
                        </a:lnSpc>
                        <a:spcAft>
                          <a:spcPts val="0"/>
                        </a:spcAft>
                      </a:pPr>
                      <a:r>
                        <a:rPr lang="es-EC" sz="1200" b="0" dirty="0">
                          <a:effectLst/>
                        </a:rPr>
                        <a:t>TOTAL:</a:t>
                      </a:r>
                      <a:endParaRPr lang="es-EC" sz="1200" b="0" dirty="0">
                        <a:effectLst/>
                        <a:latin typeface="Times New Roman"/>
                        <a:ea typeface="Times New Roman"/>
                        <a:cs typeface="Times New Roman"/>
                      </a:endParaRPr>
                    </a:p>
                  </a:txBody>
                  <a:tcPr marL="29109" marR="29109" marT="0" marB="0" anchor="ctr"/>
                </a:tc>
                <a:tc gridSpan="2">
                  <a:txBody>
                    <a:bodyPr/>
                    <a:lstStyle/>
                    <a:p>
                      <a:pPr>
                        <a:lnSpc>
                          <a:spcPct val="115000"/>
                        </a:lnSpc>
                        <a:spcAft>
                          <a:spcPts val="0"/>
                        </a:spcAft>
                      </a:pPr>
                      <a:r>
                        <a:rPr lang="es-EC" sz="1200" b="0">
                          <a:effectLst/>
                        </a:rPr>
                        <a:t> $             1.142.410,59 </a:t>
                      </a:r>
                      <a:endParaRPr lang="es-EC" sz="1200" b="0">
                        <a:effectLst/>
                        <a:latin typeface="Times New Roman"/>
                        <a:ea typeface="Times New Roman"/>
                        <a:cs typeface="Times New Roman"/>
                      </a:endParaRPr>
                    </a:p>
                  </a:txBody>
                  <a:tcPr marL="29109" marR="29109" marT="0" marB="0" anchor="b"/>
                </a:tc>
                <a:tc hMerge="1">
                  <a:txBody>
                    <a:bodyPr/>
                    <a:lstStyle/>
                    <a:p>
                      <a:pPr>
                        <a:lnSpc>
                          <a:spcPct val="115000"/>
                        </a:lnSpc>
                        <a:spcAft>
                          <a:spcPts val="0"/>
                        </a:spcAft>
                      </a:pPr>
                      <a:endParaRPr lang="es-EC" sz="1200" b="0">
                        <a:effectLst/>
                        <a:latin typeface="Times New Roman"/>
                        <a:ea typeface="Times New Roman"/>
                        <a:cs typeface="Times New Roman"/>
                      </a:endParaRPr>
                    </a:p>
                  </a:txBody>
                  <a:tcPr marL="29109" marR="29109" marT="0" marB="0" anchor="b"/>
                </a:tc>
                <a:tc>
                  <a:txBody>
                    <a:bodyPr/>
                    <a:lstStyle/>
                    <a:p>
                      <a:pPr>
                        <a:lnSpc>
                          <a:spcPct val="115000"/>
                        </a:lnSpc>
                      </a:pPr>
                      <a:endParaRPr lang="es-EC" sz="1100" b="0">
                        <a:effectLst/>
                        <a:latin typeface="Calibri"/>
                        <a:cs typeface="Times New Roman"/>
                      </a:endParaRPr>
                    </a:p>
                  </a:txBody>
                  <a:tcPr marL="29109" marR="29109" marT="0" marB="0" anchor="b"/>
                </a:tc>
              </a:tr>
              <a:tr h="258659">
                <a:tc gridSpan="3">
                  <a:txBody>
                    <a:bodyPr/>
                    <a:lstStyle/>
                    <a:p>
                      <a:pPr>
                        <a:lnSpc>
                          <a:spcPct val="115000"/>
                        </a:lnSpc>
                        <a:spcAft>
                          <a:spcPts val="0"/>
                        </a:spcAft>
                      </a:pPr>
                      <a:r>
                        <a:rPr lang="es-EC" sz="1200" b="1" kern="1200" dirty="0">
                          <a:solidFill>
                            <a:srgbClr val="FF0000"/>
                          </a:solidFill>
                          <a:effectLst/>
                          <a:latin typeface="+mn-lt"/>
                          <a:ea typeface="+mn-ea"/>
                          <a:cs typeface="+mn-cs"/>
                        </a:rPr>
                        <a:t>@</a:t>
                      </a:r>
                      <a:r>
                        <a:rPr lang="es-EC" sz="1100" b="0" dirty="0">
                          <a:effectLst/>
                        </a:rPr>
                        <a:t> Datos tomados del departamento mantenimiento Ferrero del Ecuador S.A.</a:t>
                      </a:r>
                      <a:endParaRPr lang="es-EC" sz="1200" b="0" dirty="0">
                        <a:effectLst/>
                        <a:latin typeface="Times New Roman"/>
                        <a:ea typeface="Times New Roman"/>
                        <a:cs typeface="Times New Roman"/>
                      </a:endParaRPr>
                    </a:p>
                  </a:txBody>
                  <a:tcPr marL="29109" marR="29109" marT="0" marB="0" anchor="ctr"/>
                </a:tc>
                <a:tc hMerge="1">
                  <a:txBody>
                    <a:bodyPr/>
                    <a:lstStyle/>
                    <a:p>
                      <a:endParaRPr lang="es-EC"/>
                    </a:p>
                  </a:txBody>
                  <a:tcPr/>
                </a:tc>
                <a:tc hMerge="1">
                  <a:txBody>
                    <a:bodyPr/>
                    <a:lstStyle/>
                    <a:p>
                      <a:endParaRPr lang="es-EC"/>
                    </a:p>
                  </a:txBody>
                  <a:tcPr/>
                </a:tc>
                <a:tc>
                  <a:txBody>
                    <a:bodyPr/>
                    <a:lstStyle/>
                    <a:p>
                      <a:pPr>
                        <a:lnSpc>
                          <a:spcPct val="115000"/>
                        </a:lnSpc>
                      </a:pPr>
                      <a:endParaRPr lang="es-EC" sz="1100" b="0" dirty="0">
                        <a:effectLst/>
                        <a:latin typeface="Calibri"/>
                        <a:cs typeface="Times New Roman"/>
                      </a:endParaRPr>
                    </a:p>
                  </a:txBody>
                  <a:tcPr marL="29109" marR="29109" marT="0" marB="0" anchor="b"/>
                </a:tc>
              </a:tr>
              <a:tr h="213331">
                <a:tc gridSpan="2">
                  <a:txBody>
                    <a:bodyPr/>
                    <a:lstStyle/>
                    <a:p>
                      <a:pPr>
                        <a:lnSpc>
                          <a:spcPct val="115000"/>
                        </a:lnSpc>
                        <a:spcAft>
                          <a:spcPts val="0"/>
                        </a:spcAft>
                      </a:pPr>
                      <a:r>
                        <a:rPr lang="es-EC" sz="1100" b="0" dirty="0">
                          <a:effectLst/>
                        </a:rPr>
                        <a:t>Elaborado por: Jessica Eras</a:t>
                      </a:r>
                      <a:endParaRPr lang="es-EC" sz="1200" b="0" dirty="0">
                        <a:effectLst/>
                        <a:latin typeface="Times New Roman"/>
                        <a:ea typeface="Times New Roman"/>
                        <a:cs typeface="Times New Roman"/>
                      </a:endParaRPr>
                    </a:p>
                  </a:txBody>
                  <a:tcPr marL="29109" marR="29109" marT="0" marB="0" anchor="ctr"/>
                </a:tc>
                <a:tc hMerge="1">
                  <a:txBody>
                    <a:bodyPr/>
                    <a:lstStyle/>
                    <a:p>
                      <a:endParaRPr lang="es-EC"/>
                    </a:p>
                  </a:txBody>
                  <a:tcPr/>
                </a:tc>
                <a:tc gridSpan="2">
                  <a:txBody>
                    <a:bodyPr/>
                    <a:lstStyle/>
                    <a:p>
                      <a:pPr>
                        <a:lnSpc>
                          <a:spcPct val="115000"/>
                        </a:lnSpc>
                        <a:spcAft>
                          <a:spcPts val="0"/>
                        </a:spcAft>
                      </a:pPr>
                      <a:r>
                        <a:rPr lang="es-EC" sz="1100" dirty="0">
                          <a:effectLst/>
                        </a:rPr>
                        <a:t>Fecha: 4 Enero 2011</a:t>
                      </a:r>
                      <a:endParaRPr lang="es-EC" sz="1200" dirty="0">
                        <a:effectLst/>
                        <a:latin typeface="Times New Roman"/>
                        <a:ea typeface="Times New Roman"/>
                        <a:cs typeface="Times New Roman"/>
                      </a:endParaRPr>
                    </a:p>
                  </a:txBody>
                  <a:tcPr marL="29109" marR="29109" marT="0" marB="0" anchor="ctr"/>
                </a:tc>
                <a:tc hMerge="1">
                  <a:txBody>
                    <a:bodyPr/>
                    <a:lstStyle/>
                    <a:p>
                      <a:pPr>
                        <a:lnSpc>
                          <a:spcPct val="115000"/>
                        </a:lnSpc>
                      </a:pPr>
                      <a:endParaRPr lang="es-EC" sz="1100" dirty="0">
                        <a:effectLst/>
                        <a:latin typeface="Calibri"/>
                        <a:cs typeface="Times New Roman"/>
                      </a:endParaRPr>
                    </a:p>
                  </a:txBody>
                  <a:tcPr marL="29109" marR="29109" marT="0" marB="0" anchor="b"/>
                </a:tc>
              </a:tr>
            </a:tbl>
          </a:graphicData>
        </a:graphic>
      </p:graphicFrame>
      <p:sp>
        <p:nvSpPr>
          <p:cNvPr id="3" name="68 Rectángulo">
            <a:hlinkClick r:id="rId2" action="ppaction://hlinksldjump"/>
          </p:cNvPr>
          <p:cNvSpPr/>
          <p:nvPr/>
        </p:nvSpPr>
        <p:spPr>
          <a:xfrm>
            <a:off x="6084168" y="494036"/>
            <a:ext cx="733425" cy="4146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100" b="1" dirty="0" err="1">
                <a:solidFill>
                  <a:srgbClr val="FF0000"/>
                </a:solidFill>
                <a:effectLst/>
                <a:latin typeface="Times New Roman"/>
                <a:ea typeface="Times New Roman"/>
              </a:rPr>
              <a:t>PTR</a:t>
            </a:r>
            <a:r>
              <a:rPr lang="es-ES" sz="1100" b="1" dirty="0">
                <a:solidFill>
                  <a:srgbClr val="FF0000"/>
                </a:solidFill>
                <a:effectLst/>
                <a:latin typeface="Times New Roman"/>
                <a:ea typeface="Times New Roman"/>
              </a:rPr>
              <a:t>. 7 </a:t>
            </a:r>
            <a:r>
              <a:rPr lang="es-ES" sz="1100" dirty="0">
                <a:solidFill>
                  <a:srgbClr val="FF0000"/>
                </a:solidFill>
                <a:effectLst/>
                <a:latin typeface="Times New Roman"/>
                <a:ea typeface="Times New Roman"/>
              </a:rPr>
              <a:t>2/2</a:t>
            </a:r>
            <a:endParaRPr lang="es-EC" sz="1100" dirty="0">
              <a:effectLst/>
              <a:latin typeface="Times New Roman"/>
              <a:ea typeface="Times New Roman"/>
            </a:endParaRPr>
          </a:p>
        </p:txBody>
      </p:sp>
      <p:sp>
        <p:nvSpPr>
          <p:cNvPr id="4" name="3 Cerrar llave"/>
          <p:cNvSpPr/>
          <p:nvPr/>
        </p:nvSpPr>
        <p:spPr>
          <a:xfrm>
            <a:off x="6588224" y="2132856"/>
            <a:ext cx="109538" cy="3456384"/>
          </a:xfrm>
          <a:prstGeom prst="rightBrace">
            <a:avLst>
              <a:gd name="adj1" fmla="val 4537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p>
            <a:endParaRPr lang="es-EC"/>
          </a:p>
        </p:txBody>
      </p:sp>
    </p:spTree>
    <p:extLst>
      <p:ext uri="{BB962C8B-B14F-4D97-AF65-F5344CB8AC3E}">
        <p14:creationId xmlns:p14="http://schemas.microsoft.com/office/powerpoint/2010/main" val="3456727056"/>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Título"/>
          <p:cNvSpPr txBox="1">
            <a:spLocks/>
          </p:cNvSpPr>
          <p:nvPr/>
        </p:nvSpPr>
        <p:spPr bwMode="auto">
          <a:xfrm>
            <a:off x="428596" y="116632"/>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s-ES" sz="3200" u="sng" kern="0" dirty="0" smtClean="0">
                <a:solidFill>
                  <a:schemeClr val="tx2"/>
                </a:solidFill>
                <a:latin typeface="+mj-lt"/>
                <a:ea typeface="+mj-ea"/>
                <a:cs typeface="+mj-cs"/>
              </a:rPr>
              <a:t>ANÁLISIS INTERNO</a:t>
            </a:r>
          </a:p>
        </p:txBody>
      </p:sp>
      <p:graphicFrame>
        <p:nvGraphicFramePr>
          <p:cNvPr id="6" name="5 Diagrama"/>
          <p:cNvGraphicFramePr/>
          <p:nvPr>
            <p:extLst>
              <p:ext uri="{D42A27DB-BD31-4B8C-83A1-F6EECF244321}">
                <p14:modId xmlns:p14="http://schemas.microsoft.com/office/powerpoint/2010/main" val="1470631048"/>
              </p:ext>
            </p:extLst>
          </p:nvPr>
        </p:nvGraphicFramePr>
        <p:xfrm>
          <a:off x="976298" y="1196752"/>
          <a:ext cx="713419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descr="C:\Users\Owner\Pictures\deberes\news-nutella_ferrero.jpg"/>
          <p:cNvPicPr>
            <a:picLocks noChangeAspect="1" noChangeArrowheads="1"/>
          </p:cNvPicPr>
          <p:nvPr/>
        </p:nvPicPr>
        <p:blipFill>
          <a:blip r:embed="rId7"/>
          <a:srcRect/>
          <a:stretch>
            <a:fillRect/>
          </a:stretch>
        </p:blipFill>
        <p:spPr bwMode="auto">
          <a:xfrm rot="20880826">
            <a:off x="6266338" y="1226808"/>
            <a:ext cx="2320940" cy="1555030"/>
          </a:xfrm>
          <a:prstGeom prst="rect">
            <a:avLst/>
          </a:prstGeom>
          <a:noFill/>
          <a:ln w="9525">
            <a:solidFill>
              <a:schemeClr val="tx1"/>
            </a:solidFill>
            <a:miter lim="800000"/>
            <a:headEnd/>
            <a:tailEnd/>
          </a:ln>
        </p:spPr>
      </p:pic>
      <p:pic>
        <p:nvPicPr>
          <p:cNvPr id="8" name="Picture 2" descr="C:\Users\Owner\Pictures\deberes\chocolate.jpg"/>
          <p:cNvPicPr>
            <a:picLocks noChangeAspect="1" noChangeArrowheads="1"/>
          </p:cNvPicPr>
          <p:nvPr/>
        </p:nvPicPr>
        <p:blipFill>
          <a:blip r:embed="rId8"/>
          <a:srcRect/>
          <a:stretch>
            <a:fillRect/>
          </a:stretch>
        </p:blipFill>
        <p:spPr bwMode="auto">
          <a:xfrm rot="918407">
            <a:off x="415342" y="4665120"/>
            <a:ext cx="1929028" cy="150035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576754560"/>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78499587"/>
              </p:ext>
            </p:extLst>
          </p:nvPr>
        </p:nvGraphicFramePr>
        <p:xfrm>
          <a:off x="323528" y="116632"/>
          <a:ext cx="8640960" cy="6624828"/>
        </p:xfrm>
        <a:graphic>
          <a:graphicData uri="http://schemas.openxmlformats.org/drawingml/2006/table">
            <a:tbl>
              <a:tblPr firstRow="1" firstCol="1" bandRow="1">
                <a:tableStyleId>{E8B1032C-EA38-4F05-BA0D-38AFFFC7BED3}</a:tableStyleId>
              </a:tblPr>
              <a:tblGrid>
                <a:gridCol w="7632848"/>
                <a:gridCol w="1008112"/>
              </a:tblGrid>
              <a:tr h="483856">
                <a:tc gridSpan="2">
                  <a:txBody>
                    <a:bodyPr/>
                    <a:lstStyle/>
                    <a:p>
                      <a:pPr algn="ctr">
                        <a:lnSpc>
                          <a:spcPct val="115000"/>
                        </a:lnSpc>
                        <a:spcAft>
                          <a:spcPts val="0"/>
                        </a:spcAft>
                      </a:pPr>
                      <a:r>
                        <a:rPr lang="es-EC" sz="1400" b="1" dirty="0">
                          <a:effectLst/>
                        </a:rPr>
                        <a:t>FERRERO DEL ECUADOR S.A.</a:t>
                      </a:r>
                      <a:endParaRPr lang="es-EC" sz="1400" b="1" dirty="0">
                        <a:effectLst/>
                        <a:latin typeface="Times New Roman"/>
                        <a:ea typeface="Times New Roman"/>
                        <a:cs typeface="Times New Roman"/>
                      </a:endParaRPr>
                    </a:p>
                    <a:p>
                      <a:pPr algn="ctr">
                        <a:lnSpc>
                          <a:spcPct val="115000"/>
                        </a:lnSpc>
                        <a:spcAft>
                          <a:spcPts val="0"/>
                        </a:spcAft>
                      </a:pPr>
                      <a:r>
                        <a:rPr lang="es-EC" sz="1400" b="1" dirty="0">
                          <a:effectLst/>
                        </a:rPr>
                        <a:t>HOJA DE HALLAZGOS</a:t>
                      </a:r>
                      <a:endParaRPr lang="es-EC" sz="1400" b="1" dirty="0">
                        <a:effectLst/>
                        <a:latin typeface="Times New Roman"/>
                        <a:ea typeface="Times New Roman"/>
                        <a:cs typeface="Times New Roman"/>
                      </a:endParaRPr>
                    </a:p>
                    <a:p>
                      <a:pPr algn="ctr">
                        <a:lnSpc>
                          <a:spcPct val="115000"/>
                        </a:lnSpc>
                        <a:spcAft>
                          <a:spcPts val="0"/>
                        </a:spcAft>
                      </a:pPr>
                      <a:r>
                        <a:rPr lang="es-EC" sz="1400" b="1" dirty="0">
                          <a:effectLst/>
                        </a:rPr>
                        <a:t>PROCESO DE ADQUISICIÓN DE REPUESTOS PARA MAQUINARIA</a:t>
                      </a:r>
                      <a:endParaRPr lang="es-EC" sz="1400" b="1" dirty="0">
                        <a:effectLst/>
                        <a:latin typeface="Times New Roman"/>
                        <a:ea typeface="Times New Roman"/>
                        <a:cs typeface="Times New Roman"/>
                      </a:endParaRPr>
                    </a:p>
                    <a:p>
                      <a:pPr algn="ctr">
                        <a:lnSpc>
                          <a:spcPct val="115000"/>
                        </a:lnSpc>
                        <a:spcAft>
                          <a:spcPts val="0"/>
                        </a:spcAft>
                      </a:pPr>
                      <a:r>
                        <a:rPr lang="es-EC" sz="1400" b="1" dirty="0">
                          <a:effectLst/>
                        </a:rPr>
                        <a:t>PERIODO SEPTIEMBRE 2009 - AGOSTO 2010</a:t>
                      </a:r>
                      <a:endParaRPr lang="es-EC" sz="1400" b="1" dirty="0">
                        <a:effectLst/>
                        <a:latin typeface="Times New Roman"/>
                        <a:ea typeface="Times New Roman"/>
                        <a:cs typeface="Times New Roman"/>
                      </a:endParaRPr>
                    </a:p>
                  </a:txBody>
                  <a:tcPr marL="19465" marR="19465" marT="0" marB="0" anchor="ctr"/>
                </a:tc>
                <a:tc hMerge="1">
                  <a:txBody>
                    <a:bodyPr/>
                    <a:lstStyle/>
                    <a:p>
                      <a:endParaRPr lang="es-EC"/>
                    </a:p>
                  </a:txBody>
                  <a:tcPr/>
                </a:tc>
              </a:tr>
              <a:tr h="87595">
                <a:tc rowSpan="2">
                  <a:txBody>
                    <a:bodyPr/>
                    <a:lstStyle/>
                    <a:p>
                      <a:pPr algn="ctr">
                        <a:lnSpc>
                          <a:spcPct val="115000"/>
                        </a:lnSpc>
                        <a:spcAft>
                          <a:spcPts val="0"/>
                        </a:spcAft>
                      </a:pPr>
                      <a:r>
                        <a:rPr lang="es-EC" sz="1400" b="1" dirty="0">
                          <a:effectLst/>
                        </a:rPr>
                        <a:t>MANTENIMIENTO</a:t>
                      </a:r>
                      <a:endParaRPr lang="es-EC" sz="1400" b="1" dirty="0">
                        <a:effectLst/>
                        <a:latin typeface="Times New Roman"/>
                        <a:ea typeface="Times New Roman"/>
                        <a:cs typeface="Times New Roman"/>
                      </a:endParaRPr>
                    </a:p>
                  </a:txBody>
                  <a:tcPr marL="19465" marR="19465" marT="0" marB="0" anchor="ctr"/>
                </a:tc>
                <a:tc>
                  <a:txBody>
                    <a:bodyPr/>
                    <a:lstStyle/>
                    <a:p>
                      <a:pPr algn="ctr">
                        <a:lnSpc>
                          <a:spcPct val="115000"/>
                        </a:lnSpc>
                        <a:spcAft>
                          <a:spcPts val="0"/>
                        </a:spcAft>
                      </a:pPr>
                      <a:r>
                        <a:rPr lang="es-EC" sz="1400" b="0">
                          <a:effectLst/>
                        </a:rPr>
                        <a:t>REF. P/T</a:t>
                      </a:r>
                      <a:endParaRPr lang="es-EC" sz="1400" b="0">
                        <a:effectLst/>
                        <a:latin typeface="Times New Roman"/>
                        <a:ea typeface="Times New Roman"/>
                        <a:cs typeface="Times New Roman"/>
                      </a:endParaRPr>
                    </a:p>
                  </a:txBody>
                  <a:tcPr marL="19465" marR="19465" marT="0" marB="0" anchor="ctr"/>
                </a:tc>
              </a:tr>
              <a:tr h="147808">
                <a:tc vMerge="1">
                  <a:txBody>
                    <a:bodyPr/>
                    <a:lstStyle/>
                    <a:p>
                      <a:endParaRPr lang="es-EC"/>
                    </a:p>
                  </a:txBody>
                  <a:tcPr/>
                </a:tc>
                <a:tc>
                  <a:txBody>
                    <a:bodyPr/>
                    <a:lstStyle/>
                    <a:p>
                      <a:pPr algn="ctr">
                        <a:lnSpc>
                          <a:spcPct val="115000"/>
                        </a:lnSpc>
                        <a:spcAft>
                          <a:spcPts val="0"/>
                        </a:spcAft>
                      </a:pPr>
                      <a:r>
                        <a:rPr lang="es-EC" sz="1400" b="0">
                          <a:effectLst/>
                        </a:rPr>
                        <a:t>HHR. 1</a:t>
                      </a:r>
                      <a:endParaRPr lang="es-EC" sz="1400" b="0">
                        <a:effectLst/>
                        <a:latin typeface="Times New Roman"/>
                        <a:ea typeface="Times New Roman"/>
                        <a:cs typeface="Times New Roman"/>
                      </a:endParaRPr>
                    </a:p>
                  </a:txBody>
                  <a:tcPr marL="19465" marR="19465" marT="0" marB="0" anchor="ctr"/>
                </a:tc>
              </a:tr>
              <a:tr h="87595">
                <a:tc>
                  <a:txBody>
                    <a:bodyPr/>
                    <a:lstStyle/>
                    <a:p>
                      <a:pPr>
                        <a:lnSpc>
                          <a:spcPct val="115000"/>
                        </a:lnSpc>
                        <a:spcAft>
                          <a:spcPts val="0"/>
                        </a:spcAft>
                      </a:pPr>
                      <a:r>
                        <a:rPr lang="es-EC" sz="1400" b="0">
                          <a:effectLst/>
                        </a:rPr>
                        <a:t>Procedimiento Nº 1</a:t>
                      </a:r>
                      <a:endParaRPr lang="es-EC" sz="1400" b="0">
                        <a:effectLst/>
                        <a:latin typeface="Times New Roman"/>
                        <a:ea typeface="Times New Roman"/>
                        <a:cs typeface="Times New Roman"/>
                      </a:endParaRPr>
                    </a:p>
                  </a:txBody>
                  <a:tcPr marL="19465" marR="19465" marT="0" marB="0" anchor="ctr"/>
                </a:tc>
                <a:tc rowSpan="10">
                  <a:txBody>
                    <a:bodyPr/>
                    <a:lstStyle/>
                    <a:p>
                      <a:pPr algn="ctr">
                        <a:lnSpc>
                          <a:spcPct val="115000"/>
                        </a:lnSpc>
                        <a:spcAft>
                          <a:spcPts val="0"/>
                        </a:spcAft>
                      </a:pPr>
                      <a:r>
                        <a:rPr lang="es-EC" sz="1400" b="0" dirty="0" err="1">
                          <a:effectLst/>
                          <a:hlinkClick r:id="rId2" action="ppaction://hlinksldjump"/>
                        </a:rPr>
                        <a:t>PTR</a:t>
                      </a:r>
                      <a:r>
                        <a:rPr lang="es-EC" sz="1400" b="0" dirty="0">
                          <a:effectLst/>
                          <a:hlinkClick r:id="rId2" action="ppaction://hlinksldjump"/>
                        </a:rPr>
                        <a:t>. 7                          1/2 </a:t>
                      </a:r>
                      <a:r>
                        <a:rPr lang="es-EC" sz="1400" b="0" dirty="0">
                          <a:effectLst/>
                        </a:rPr>
                        <a:t>                            </a:t>
                      </a:r>
                      <a:endParaRPr lang="es-EC" sz="1400" b="0" dirty="0">
                        <a:effectLst/>
                        <a:latin typeface="Times New Roman"/>
                        <a:ea typeface="Times New Roman"/>
                        <a:cs typeface="Times New Roman"/>
                      </a:endParaRPr>
                    </a:p>
                  </a:txBody>
                  <a:tcPr marL="19465" marR="19465" marT="0" marB="0" anchor="ctr"/>
                </a:tc>
              </a:tr>
              <a:tr h="87595">
                <a:tc>
                  <a:txBody>
                    <a:bodyPr/>
                    <a:lstStyle/>
                    <a:p>
                      <a:pPr algn="just">
                        <a:lnSpc>
                          <a:spcPct val="115000"/>
                        </a:lnSpc>
                        <a:spcAft>
                          <a:spcPts val="0"/>
                        </a:spcAft>
                      </a:pPr>
                      <a:r>
                        <a:rPr lang="es-EC" sz="1400" b="0">
                          <a:effectLst/>
                        </a:rPr>
                        <a:t>Verificar si se realiza selección de proveedores.</a:t>
                      </a:r>
                      <a:endParaRPr lang="es-EC" sz="1400" b="0">
                        <a:effectLst/>
                        <a:latin typeface="Times New Roman"/>
                        <a:ea typeface="Times New Roman"/>
                        <a:cs typeface="Times New Roman"/>
                      </a:endParaRPr>
                    </a:p>
                  </a:txBody>
                  <a:tcPr marL="19465" marR="19465" marT="0" marB="0" anchor="ctr"/>
                </a:tc>
                <a:tc vMerge="1">
                  <a:txBody>
                    <a:bodyPr/>
                    <a:lstStyle/>
                    <a:p>
                      <a:endParaRPr lang="es-EC"/>
                    </a:p>
                  </a:txBody>
                  <a:tcPr/>
                </a:tc>
              </a:tr>
              <a:tr h="87595">
                <a:tc>
                  <a:txBody>
                    <a:bodyPr/>
                    <a:lstStyle/>
                    <a:p>
                      <a:pPr>
                        <a:lnSpc>
                          <a:spcPct val="115000"/>
                        </a:lnSpc>
                        <a:spcAft>
                          <a:spcPts val="0"/>
                        </a:spcAft>
                      </a:pPr>
                      <a:r>
                        <a:rPr lang="es-EC" sz="1400" b="0">
                          <a:effectLst/>
                        </a:rPr>
                        <a:t>Condición:</a:t>
                      </a:r>
                      <a:endParaRPr lang="es-EC" sz="1400" b="0">
                        <a:effectLst/>
                        <a:latin typeface="Times New Roman"/>
                        <a:ea typeface="Times New Roman"/>
                        <a:cs typeface="Times New Roman"/>
                      </a:endParaRPr>
                    </a:p>
                  </a:txBody>
                  <a:tcPr marL="19465" marR="19465" marT="0" marB="0" anchor="ctr"/>
                </a:tc>
                <a:tc vMerge="1">
                  <a:txBody>
                    <a:bodyPr/>
                    <a:lstStyle/>
                    <a:p>
                      <a:endParaRPr lang="es-EC"/>
                    </a:p>
                  </a:txBody>
                  <a:tcPr/>
                </a:tc>
              </a:tr>
              <a:tr h="422123">
                <a:tc>
                  <a:txBody>
                    <a:bodyPr/>
                    <a:lstStyle/>
                    <a:p>
                      <a:pPr algn="just">
                        <a:lnSpc>
                          <a:spcPct val="115000"/>
                        </a:lnSpc>
                        <a:spcAft>
                          <a:spcPts val="0"/>
                        </a:spcAft>
                      </a:pPr>
                      <a:r>
                        <a:rPr lang="es-EC" sz="1400" b="0">
                          <a:effectLst/>
                        </a:rPr>
                        <a:t>Se realiza las órdenes de compra a proveedores que existen en la base de datos del departamento, si se requiere un nuevo proveedor no se realiza una selección adecuada del mismo ya que no se solicita ningún requisito, la empresa no cuenta con un manual escrito para la aplicación de este procedimiento.</a:t>
                      </a:r>
                      <a:endParaRPr lang="es-EC" sz="1400" b="0">
                        <a:effectLst/>
                        <a:latin typeface="Times New Roman"/>
                        <a:ea typeface="Times New Roman"/>
                        <a:cs typeface="Times New Roman"/>
                      </a:endParaRPr>
                    </a:p>
                  </a:txBody>
                  <a:tcPr marL="19465" marR="19465" marT="0" marB="0" anchor="ctr"/>
                </a:tc>
                <a:tc vMerge="1">
                  <a:txBody>
                    <a:bodyPr/>
                    <a:lstStyle/>
                    <a:p>
                      <a:endParaRPr lang="es-EC"/>
                    </a:p>
                  </a:txBody>
                  <a:tcPr/>
                </a:tc>
              </a:tr>
              <a:tr h="84425">
                <a:tc>
                  <a:txBody>
                    <a:bodyPr/>
                    <a:lstStyle/>
                    <a:p>
                      <a:pPr>
                        <a:lnSpc>
                          <a:spcPct val="115000"/>
                        </a:lnSpc>
                        <a:spcAft>
                          <a:spcPts val="0"/>
                        </a:spcAft>
                      </a:pPr>
                      <a:r>
                        <a:rPr lang="es-EC" sz="1400" b="0">
                          <a:effectLst/>
                        </a:rPr>
                        <a:t>Criterio:</a:t>
                      </a:r>
                      <a:endParaRPr lang="es-EC" sz="1400" b="0">
                        <a:effectLst/>
                        <a:latin typeface="Times New Roman"/>
                        <a:ea typeface="Times New Roman"/>
                        <a:cs typeface="Times New Roman"/>
                      </a:endParaRPr>
                    </a:p>
                  </a:txBody>
                  <a:tcPr marL="19465" marR="19465" marT="0" marB="0" anchor="ctr"/>
                </a:tc>
                <a:tc vMerge="1">
                  <a:txBody>
                    <a:bodyPr/>
                    <a:lstStyle/>
                    <a:p>
                      <a:endParaRPr lang="es-EC"/>
                    </a:p>
                  </a:txBody>
                  <a:tcPr/>
                </a:tc>
              </a:tr>
              <a:tr h="422123">
                <a:tc>
                  <a:txBody>
                    <a:bodyPr/>
                    <a:lstStyle/>
                    <a:p>
                      <a:pPr algn="just">
                        <a:lnSpc>
                          <a:spcPct val="115000"/>
                        </a:lnSpc>
                        <a:spcAft>
                          <a:spcPts val="0"/>
                        </a:spcAft>
                      </a:pPr>
                      <a:r>
                        <a:rPr lang="es-EC" sz="1400" b="0" dirty="0">
                          <a:effectLst/>
                        </a:rPr>
                        <a:t>Par la gestión de una empresa se recomienda que se realice una adecuada selección de proveedores tomando en cuenta para esta acción criterios como: Precio, calidad, formas de pago, entrega, servicio post venta, experiencia, reputación, localización, convenios, servicio al cliente, tamaño, situación económica, etc.</a:t>
                      </a:r>
                      <a:endParaRPr lang="es-EC" sz="1400" b="0" dirty="0">
                        <a:effectLst/>
                        <a:latin typeface="Times New Roman"/>
                        <a:ea typeface="Times New Roman"/>
                        <a:cs typeface="Times New Roman"/>
                      </a:endParaRPr>
                    </a:p>
                  </a:txBody>
                  <a:tcPr marL="19465" marR="19465" marT="0" marB="0" anchor="ctr"/>
                </a:tc>
                <a:tc vMerge="1">
                  <a:txBody>
                    <a:bodyPr/>
                    <a:lstStyle/>
                    <a:p>
                      <a:endParaRPr lang="es-EC"/>
                    </a:p>
                  </a:txBody>
                  <a:tcPr/>
                </a:tc>
              </a:tr>
              <a:tr h="87595">
                <a:tc>
                  <a:txBody>
                    <a:bodyPr/>
                    <a:lstStyle/>
                    <a:p>
                      <a:pPr>
                        <a:lnSpc>
                          <a:spcPct val="115000"/>
                        </a:lnSpc>
                        <a:spcAft>
                          <a:spcPts val="0"/>
                        </a:spcAft>
                      </a:pPr>
                      <a:r>
                        <a:rPr lang="es-EC" sz="1400" b="0">
                          <a:effectLst/>
                        </a:rPr>
                        <a:t>Causa:</a:t>
                      </a:r>
                      <a:endParaRPr lang="es-EC" sz="1400" b="0">
                        <a:effectLst/>
                        <a:latin typeface="Times New Roman"/>
                        <a:ea typeface="Times New Roman"/>
                        <a:cs typeface="Times New Roman"/>
                      </a:endParaRPr>
                    </a:p>
                  </a:txBody>
                  <a:tcPr marL="19465" marR="19465" marT="0" marB="0" anchor="ctr"/>
                </a:tc>
                <a:tc vMerge="1">
                  <a:txBody>
                    <a:bodyPr/>
                    <a:lstStyle/>
                    <a:p>
                      <a:endParaRPr lang="es-EC"/>
                    </a:p>
                  </a:txBody>
                  <a:tcPr/>
                </a:tc>
              </a:tr>
              <a:tr h="422123">
                <a:tc>
                  <a:txBody>
                    <a:bodyPr/>
                    <a:lstStyle/>
                    <a:p>
                      <a:pPr algn="just">
                        <a:lnSpc>
                          <a:spcPct val="115000"/>
                        </a:lnSpc>
                        <a:spcAft>
                          <a:spcPts val="0"/>
                        </a:spcAft>
                      </a:pPr>
                      <a:r>
                        <a:rPr lang="es-EC" sz="1400" b="0">
                          <a:effectLst/>
                        </a:rPr>
                        <a:t>La empresa no cuenta con un manual escrito para las adquisiciones de repuestos en donde se indiquen los pasos a seguir y los procedimientos a realizar en el caso de requerir nuevos proveedores, ni los requisitos de cumplimiento para poder ingresar a la base de proveedores de Ferrero del Ecuador S.A.</a:t>
                      </a:r>
                      <a:endParaRPr lang="es-EC" sz="1400" b="0">
                        <a:effectLst/>
                        <a:latin typeface="Times New Roman"/>
                        <a:ea typeface="Times New Roman"/>
                        <a:cs typeface="Times New Roman"/>
                      </a:endParaRPr>
                    </a:p>
                  </a:txBody>
                  <a:tcPr marL="19465" marR="19465" marT="0" marB="0" anchor="ctr"/>
                </a:tc>
                <a:tc vMerge="1">
                  <a:txBody>
                    <a:bodyPr/>
                    <a:lstStyle/>
                    <a:p>
                      <a:endParaRPr lang="es-EC"/>
                    </a:p>
                  </a:txBody>
                  <a:tcPr/>
                </a:tc>
              </a:tr>
              <a:tr h="87595">
                <a:tc>
                  <a:txBody>
                    <a:bodyPr/>
                    <a:lstStyle/>
                    <a:p>
                      <a:pPr>
                        <a:lnSpc>
                          <a:spcPct val="115000"/>
                        </a:lnSpc>
                        <a:spcAft>
                          <a:spcPts val="0"/>
                        </a:spcAft>
                      </a:pPr>
                      <a:r>
                        <a:rPr lang="es-EC" sz="1400" b="0">
                          <a:effectLst/>
                        </a:rPr>
                        <a:t>Efecto:</a:t>
                      </a:r>
                      <a:endParaRPr lang="es-EC" sz="1400" b="0">
                        <a:effectLst/>
                        <a:latin typeface="Times New Roman"/>
                        <a:ea typeface="Times New Roman"/>
                        <a:cs typeface="Times New Roman"/>
                      </a:endParaRPr>
                    </a:p>
                  </a:txBody>
                  <a:tcPr marL="19465" marR="19465" marT="0" marB="0" anchor="ctr"/>
                </a:tc>
                <a:tc vMerge="1">
                  <a:txBody>
                    <a:bodyPr/>
                    <a:lstStyle/>
                    <a:p>
                      <a:endParaRPr lang="es-EC"/>
                    </a:p>
                  </a:txBody>
                  <a:tcPr/>
                </a:tc>
              </a:tr>
              <a:tr h="422123">
                <a:tc>
                  <a:txBody>
                    <a:bodyPr/>
                    <a:lstStyle/>
                    <a:p>
                      <a:pPr algn="just">
                        <a:lnSpc>
                          <a:spcPct val="115000"/>
                        </a:lnSpc>
                        <a:spcAft>
                          <a:spcPts val="0"/>
                        </a:spcAft>
                      </a:pPr>
                      <a:r>
                        <a:rPr lang="es-EC" sz="1400" b="0">
                          <a:effectLst/>
                        </a:rPr>
                        <a:t>Los 15 principales proveedores del departamento de mantenimiento a los mismos que se les ha pagado un la suma de alrededor de $1´000.000 son personas naturales o empresas nuevas que no tienen trayectoria en el mercado y no se tiene la certeza de que la calidad y precios son los más óptimos.</a:t>
                      </a:r>
                      <a:endParaRPr lang="es-EC" sz="1400" b="0">
                        <a:effectLst/>
                        <a:latin typeface="Times New Roman"/>
                        <a:ea typeface="Times New Roman"/>
                        <a:cs typeface="Times New Roman"/>
                      </a:endParaRPr>
                    </a:p>
                  </a:txBody>
                  <a:tcPr marL="19465" marR="19465" marT="0" marB="0" anchor="ctr"/>
                </a:tc>
                <a:tc vMerge="1">
                  <a:txBody>
                    <a:bodyPr/>
                    <a:lstStyle/>
                    <a:p>
                      <a:endParaRPr lang="es-EC"/>
                    </a:p>
                  </a:txBody>
                  <a:tcPr/>
                </a:tc>
              </a:tr>
              <a:tr h="168849">
                <a:tc>
                  <a:txBody>
                    <a:bodyPr/>
                    <a:lstStyle/>
                    <a:p>
                      <a:pPr>
                        <a:lnSpc>
                          <a:spcPct val="115000"/>
                        </a:lnSpc>
                        <a:spcAft>
                          <a:spcPts val="0"/>
                        </a:spcAft>
                      </a:pPr>
                      <a:r>
                        <a:rPr lang="es-EC" sz="1400" b="0" dirty="0">
                          <a:effectLst/>
                        </a:rPr>
                        <a:t>Elaborado por: Jessica Eras</a:t>
                      </a:r>
                      <a:endParaRPr lang="es-EC" sz="1400" b="0" dirty="0">
                        <a:effectLst/>
                        <a:latin typeface="Times New Roman"/>
                        <a:ea typeface="Times New Roman"/>
                        <a:cs typeface="Times New Roman"/>
                      </a:endParaRPr>
                    </a:p>
                  </a:txBody>
                  <a:tcPr marL="19465" marR="19465" marT="0" marB="0" anchor="ctr"/>
                </a:tc>
                <a:tc>
                  <a:txBody>
                    <a:bodyPr/>
                    <a:lstStyle/>
                    <a:p>
                      <a:pPr>
                        <a:lnSpc>
                          <a:spcPct val="115000"/>
                        </a:lnSpc>
                        <a:spcAft>
                          <a:spcPts val="0"/>
                        </a:spcAft>
                      </a:pPr>
                      <a:r>
                        <a:rPr lang="es-EC" sz="1400" b="0" dirty="0">
                          <a:effectLst/>
                        </a:rPr>
                        <a:t>Fecha: 4 Enero 2011</a:t>
                      </a:r>
                      <a:endParaRPr lang="es-EC" sz="1400" b="0" dirty="0">
                        <a:effectLst/>
                        <a:latin typeface="Times New Roman"/>
                        <a:ea typeface="Times New Roman"/>
                        <a:cs typeface="Times New Roman"/>
                      </a:endParaRPr>
                    </a:p>
                  </a:txBody>
                  <a:tcPr marL="19465" marR="19465" marT="0" marB="0" anchor="ctr"/>
                </a:tc>
              </a:tr>
            </a:tbl>
          </a:graphicData>
        </a:graphic>
      </p:graphicFrame>
    </p:spTree>
    <p:extLst>
      <p:ext uri="{BB962C8B-B14F-4D97-AF65-F5344CB8AC3E}">
        <p14:creationId xmlns:p14="http://schemas.microsoft.com/office/powerpoint/2010/main" val="2175772053"/>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2118799888"/>
              </p:ext>
            </p:extLst>
          </p:nvPr>
        </p:nvGraphicFramePr>
        <p:xfrm>
          <a:off x="179512" y="388078"/>
          <a:ext cx="8820471" cy="5786180"/>
        </p:xfrm>
        <a:graphic>
          <a:graphicData uri="http://schemas.openxmlformats.org/drawingml/2006/table">
            <a:tbl>
              <a:tblPr firstRow="1" firstCol="1" bandRow="1">
                <a:tableStyleId>{E8B1032C-EA38-4F05-BA0D-38AFFFC7BED3}</a:tableStyleId>
              </a:tblPr>
              <a:tblGrid>
                <a:gridCol w="720080"/>
                <a:gridCol w="2016224"/>
                <a:gridCol w="2526970"/>
                <a:gridCol w="2297566"/>
                <a:gridCol w="792088"/>
                <a:gridCol w="467543"/>
              </a:tblGrid>
              <a:tr h="697780">
                <a:tc gridSpan="6">
                  <a:txBody>
                    <a:bodyPr/>
                    <a:lstStyle/>
                    <a:p>
                      <a:pPr algn="ctr">
                        <a:lnSpc>
                          <a:spcPct val="115000"/>
                        </a:lnSpc>
                      </a:pPr>
                      <a:r>
                        <a:rPr lang="es-EC" sz="1050" dirty="0" smtClean="0">
                          <a:effectLst/>
                        </a:rPr>
                        <a:t>FERRERO </a:t>
                      </a:r>
                      <a:r>
                        <a:rPr lang="es-EC" sz="1050" dirty="0">
                          <a:effectLst/>
                        </a:rPr>
                        <a:t>DEL ECUADOR S.A. </a:t>
                      </a:r>
                      <a:endParaRPr lang="es-EC" sz="1050" dirty="0">
                        <a:effectLst/>
                        <a:latin typeface="Calibri"/>
                        <a:cs typeface="Times New Roman"/>
                      </a:endParaRPr>
                    </a:p>
                    <a:p>
                      <a:pPr algn="ctr">
                        <a:lnSpc>
                          <a:spcPct val="115000"/>
                        </a:lnSpc>
                        <a:spcAft>
                          <a:spcPts val="0"/>
                        </a:spcAft>
                      </a:pPr>
                      <a:r>
                        <a:rPr lang="es-EC" sz="1050" dirty="0">
                          <a:effectLst/>
                        </a:rPr>
                        <a:t>PAPELES DE TRABAJO</a:t>
                      </a:r>
                      <a:endParaRPr lang="es-EC" sz="1050" dirty="0">
                        <a:effectLst/>
                        <a:latin typeface="Times New Roman"/>
                        <a:ea typeface="Times New Roman"/>
                        <a:cs typeface="Times New Roman"/>
                      </a:endParaRPr>
                    </a:p>
                    <a:p>
                      <a:pPr algn="ctr">
                        <a:lnSpc>
                          <a:spcPct val="115000"/>
                        </a:lnSpc>
                        <a:spcAft>
                          <a:spcPts val="0"/>
                        </a:spcAft>
                      </a:pPr>
                      <a:r>
                        <a:rPr lang="es-EC" sz="1050" dirty="0">
                          <a:effectLst/>
                        </a:rPr>
                        <a:t>PROCESO DE ADQUISICIÓN DE REPUESTOS PARA MAQUINARIA</a:t>
                      </a:r>
                      <a:endParaRPr lang="es-EC" sz="1050" dirty="0">
                        <a:effectLst/>
                        <a:latin typeface="Times New Roman"/>
                        <a:ea typeface="Times New Roman"/>
                        <a:cs typeface="Times New Roman"/>
                      </a:endParaRPr>
                    </a:p>
                    <a:p>
                      <a:pPr algn="ctr">
                        <a:lnSpc>
                          <a:spcPct val="115000"/>
                        </a:lnSpc>
                        <a:spcAft>
                          <a:spcPts val="0"/>
                        </a:spcAft>
                      </a:pPr>
                      <a:r>
                        <a:rPr lang="es-EC" sz="1050" dirty="0">
                          <a:effectLst/>
                        </a:rPr>
                        <a:t>PERIODO SEPTIEMBRE 2009 - AGOSTO 2010</a:t>
                      </a:r>
                      <a:endParaRPr lang="es-EC" sz="1050" dirty="0">
                        <a:effectLst/>
                        <a:latin typeface="Times New Roman"/>
                        <a:ea typeface="Times New Roman"/>
                        <a:cs typeface="Times New Roman"/>
                      </a:endParaRPr>
                    </a:p>
                  </a:txBody>
                  <a:tcPr marL="2749" marR="274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nSpc>
                          <a:spcPct val="115000"/>
                        </a:lnSpc>
                      </a:pPr>
                      <a:endParaRPr lang="es-EC" sz="900">
                        <a:effectLst/>
                        <a:latin typeface="Calibri"/>
                        <a:cs typeface="Times New Roman"/>
                      </a:endParaRPr>
                    </a:p>
                  </a:txBody>
                  <a:tcPr marL="2749" marR="2749" marT="0" marB="0" anchor="b"/>
                </a:tc>
              </a:tr>
              <a:tr h="227792">
                <a:tc>
                  <a:txBody>
                    <a:bodyPr/>
                    <a:lstStyle/>
                    <a:p>
                      <a:pPr algn="ctr">
                        <a:lnSpc>
                          <a:spcPct val="115000"/>
                        </a:lnSpc>
                        <a:spcAft>
                          <a:spcPts val="0"/>
                        </a:spcAft>
                      </a:pPr>
                      <a:r>
                        <a:rPr lang="es-EC" sz="1050">
                          <a:effectLst/>
                        </a:rPr>
                        <a:t>Nº ORDEN</a:t>
                      </a:r>
                      <a:endParaRPr lang="es-EC" sz="1050">
                        <a:effectLst/>
                        <a:latin typeface="Times New Roman"/>
                        <a:ea typeface="Times New Roman"/>
                        <a:cs typeface="Times New Roman"/>
                      </a:endParaRPr>
                    </a:p>
                  </a:txBody>
                  <a:tcPr marL="2749" marR="2749" marT="0" marB="0" anchor="ctr"/>
                </a:tc>
                <a:tc>
                  <a:txBody>
                    <a:bodyPr/>
                    <a:lstStyle/>
                    <a:p>
                      <a:pPr algn="ctr">
                        <a:lnSpc>
                          <a:spcPct val="115000"/>
                        </a:lnSpc>
                        <a:spcAft>
                          <a:spcPts val="0"/>
                        </a:spcAft>
                      </a:pPr>
                      <a:r>
                        <a:rPr lang="es-EC" sz="1050">
                          <a:effectLst/>
                        </a:rPr>
                        <a:t>SOLICITUD</a:t>
                      </a:r>
                      <a:endParaRPr lang="es-EC" sz="1050">
                        <a:effectLst/>
                        <a:latin typeface="Times New Roman"/>
                        <a:ea typeface="Times New Roman"/>
                        <a:cs typeface="Times New Roman"/>
                      </a:endParaRPr>
                    </a:p>
                  </a:txBody>
                  <a:tcPr marL="2749" marR="2749" marT="0" marB="0" anchor="ctr"/>
                </a:tc>
                <a:tc>
                  <a:txBody>
                    <a:bodyPr/>
                    <a:lstStyle/>
                    <a:p>
                      <a:pPr algn="ctr">
                        <a:lnSpc>
                          <a:spcPct val="115000"/>
                        </a:lnSpc>
                        <a:spcAft>
                          <a:spcPts val="0"/>
                        </a:spcAft>
                      </a:pPr>
                      <a:r>
                        <a:rPr lang="es-EC" sz="1050">
                          <a:effectLst/>
                        </a:rPr>
                        <a:t>COTIZACIONES ADJUNTAS</a:t>
                      </a:r>
                      <a:endParaRPr lang="es-EC" sz="1050">
                        <a:effectLst/>
                        <a:latin typeface="Times New Roman"/>
                        <a:ea typeface="Times New Roman"/>
                        <a:cs typeface="Times New Roman"/>
                      </a:endParaRPr>
                    </a:p>
                  </a:txBody>
                  <a:tcPr marL="2749" marR="2749" marT="0" marB="0" anchor="ctr"/>
                </a:tc>
                <a:tc>
                  <a:txBody>
                    <a:bodyPr/>
                    <a:lstStyle/>
                    <a:p>
                      <a:pPr algn="ctr">
                        <a:lnSpc>
                          <a:spcPct val="115000"/>
                        </a:lnSpc>
                        <a:spcAft>
                          <a:spcPts val="0"/>
                        </a:spcAft>
                      </a:pPr>
                      <a:r>
                        <a:rPr lang="es-EC" sz="1050">
                          <a:effectLst/>
                        </a:rPr>
                        <a:t>DESCRIPCIÓN</a:t>
                      </a:r>
                      <a:endParaRPr lang="es-EC" sz="1050">
                        <a:effectLst/>
                        <a:latin typeface="Times New Roman"/>
                        <a:ea typeface="Times New Roman"/>
                        <a:cs typeface="Times New Roman"/>
                      </a:endParaRPr>
                    </a:p>
                  </a:txBody>
                  <a:tcPr marL="2749" marR="2749" marT="0" marB="0" anchor="ctr"/>
                </a:tc>
                <a:tc>
                  <a:txBody>
                    <a:bodyPr/>
                    <a:lstStyle/>
                    <a:p>
                      <a:pPr algn="ctr">
                        <a:lnSpc>
                          <a:spcPct val="115000"/>
                        </a:lnSpc>
                        <a:spcAft>
                          <a:spcPts val="0"/>
                        </a:spcAft>
                      </a:pPr>
                      <a:r>
                        <a:rPr lang="es-EC" sz="1050" dirty="0">
                          <a:effectLst/>
                        </a:rPr>
                        <a:t>VALORES</a:t>
                      </a:r>
                      <a:endParaRPr lang="es-EC" sz="1050" dirty="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dirty="0">
                          <a:effectLst/>
                        </a:rPr>
                        <a:t> </a:t>
                      </a:r>
                      <a:endParaRPr lang="es-EC" sz="1050" dirty="0">
                        <a:effectLst/>
                        <a:latin typeface="Times New Roman"/>
                        <a:ea typeface="Times New Roman"/>
                        <a:cs typeface="Times New Roman"/>
                      </a:endParaRPr>
                    </a:p>
                  </a:txBody>
                  <a:tcPr marL="2749" marR="2749" marT="0" marB="0" anchor="b"/>
                </a:tc>
              </a:tr>
              <a:tr h="174445">
                <a:tc>
                  <a:txBody>
                    <a:bodyPr/>
                    <a:lstStyle/>
                    <a:p>
                      <a:pPr>
                        <a:lnSpc>
                          <a:spcPct val="115000"/>
                        </a:lnSpc>
                        <a:spcAft>
                          <a:spcPts val="0"/>
                        </a:spcAft>
                      </a:pPr>
                      <a:endParaRPr lang="es-EC" sz="1050">
                        <a:solidFill>
                          <a:srgbClr val="000000"/>
                        </a:solidFill>
                        <a:effectLst/>
                        <a:latin typeface="Calibri"/>
                        <a:ea typeface="Times New Roman"/>
                        <a:cs typeface="Times New Roman"/>
                      </a:endParaRPr>
                    </a:p>
                  </a:txBody>
                  <a:tcPr marL="0" marR="0" marT="0" marB="0" anchor="b"/>
                </a:tc>
                <a:tc>
                  <a:txBody>
                    <a:bodyPr/>
                    <a:lstStyle/>
                    <a:p>
                      <a:endParaRPr lang="es-EC" sz="1050"/>
                    </a:p>
                  </a:txBody>
                  <a:tcPr marL="5656" marR="5656" marT="2828" marB="2828"/>
                </a:tc>
                <a:tc>
                  <a:txBody>
                    <a:bodyPr/>
                    <a:lstStyle/>
                    <a:p>
                      <a:endParaRPr lang="es-EC" sz="1050"/>
                    </a:p>
                  </a:txBody>
                  <a:tcPr marL="5656" marR="5656" marT="2828" marB="2828"/>
                </a:tc>
                <a:tc>
                  <a:txBody>
                    <a:bodyPr/>
                    <a:lstStyle/>
                    <a:p>
                      <a:endParaRPr lang="es-EC" sz="1050"/>
                    </a:p>
                  </a:txBody>
                  <a:tcPr marL="5656" marR="5656" marT="2828" marB="2828"/>
                </a:tc>
                <a:tc>
                  <a:txBody>
                    <a:bodyPr/>
                    <a:lstStyle/>
                    <a:p>
                      <a:endParaRPr lang="es-EC" sz="1050"/>
                    </a:p>
                  </a:txBody>
                  <a:tcPr marL="5656" marR="5656" marT="2828" marB="2828"/>
                </a:tc>
                <a:tc>
                  <a:txBody>
                    <a:bodyPr/>
                    <a:lstStyle/>
                    <a:p>
                      <a:endParaRPr lang="es-EC" sz="1050"/>
                    </a:p>
                  </a:txBody>
                  <a:tcPr marL="5656" marR="5656" marT="2828" marB="2828"/>
                </a:tc>
              </a:tr>
              <a:tr h="348890">
                <a:tc rowSpan="2">
                  <a:txBody>
                    <a:bodyPr/>
                    <a:lstStyle/>
                    <a:p>
                      <a:pPr>
                        <a:lnSpc>
                          <a:spcPct val="115000"/>
                        </a:lnSpc>
                        <a:spcAft>
                          <a:spcPts val="0"/>
                        </a:spcAft>
                      </a:pPr>
                      <a:r>
                        <a:rPr lang="es-EC" sz="1050">
                          <a:effectLst/>
                        </a:rPr>
                        <a:t>809876</a:t>
                      </a:r>
                      <a:endParaRPr lang="es-EC" sz="1050">
                        <a:effectLst/>
                        <a:latin typeface="Times New Roman"/>
                        <a:ea typeface="Times New Roman"/>
                        <a:cs typeface="Times New Roman"/>
                      </a:endParaRPr>
                    </a:p>
                  </a:txBody>
                  <a:tcPr marL="2749" marR="2749" marT="0" marB="0" anchor="ctr"/>
                </a:tc>
                <a:tc rowSpan="2">
                  <a:txBody>
                    <a:bodyPr/>
                    <a:lstStyle/>
                    <a:p>
                      <a:pPr>
                        <a:lnSpc>
                          <a:spcPct val="115000"/>
                        </a:lnSpc>
                        <a:spcAft>
                          <a:spcPts val="0"/>
                        </a:spcAft>
                      </a:pPr>
                      <a:r>
                        <a:rPr lang="es-EC" sz="1050">
                          <a:effectLst/>
                        </a:rPr>
                        <a:t>JUEGO DE DESARMADORES DE COPA</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RECALDE EDGAR OLMEDO</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JUEGO DE DESARMADORES DE COPA</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375,00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410025">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050">
                          <a:effectLst/>
                        </a:rPr>
                        <a:t>GONZÁLEZ ROMERO PATRICIA MARGARITA</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JUEGO DE DESARMADORES DE COPA DE 4 A 14 mm PROTO</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120,11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194223">
                <a:tc rowSpan="3">
                  <a:txBody>
                    <a:bodyPr/>
                    <a:lstStyle/>
                    <a:p>
                      <a:pPr>
                        <a:lnSpc>
                          <a:spcPct val="115000"/>
                        </a:lnSpc>
                        <a:spcAft>
                          <a:spcPts val="0"/>
                        </a:spcAft>
                      </a:pPr>
                      <a:r>
                        <a:rPr lang="es-EC" sz="1050">
                          <a:effectLst/>
                        </a:rPr>
                        <a:t>809877</a:t>
                      </a:r>
                      <a:endParaRPr lang="es-EC" sz="1050">
                        <a:effectLst/>
                        <a:latin typeface="Times New Roman"/>
                        <a:ea typeface="Times New Roman"/>
                        <a:cs typeface="Times New Roman"/>
                      </a:endParaRPr>
                    </a:p>
                  </a:txBody>
                  <a:tcPr marL="2749" marR="2749" marT="0" marB="0" anchor="ctr"/>
                </a:tc>
                <a:tc rowSpan="3">
                  <a:txBody>
                    <a:bodyPr/>
                    <a:lstStyle/>
                    <a:p>
                      <a:pPr>
                        <a:lnSpc>
                          <a:spcPct val="115000"/>
                        </a:lnSpc>
                        <a:spcAft>
                          <a:spcPts val="0"/>
                        </a:spcAft>
                      </a:pPr>
                      <a:r>
                        <a:rPr lang="es-EC" sz="1050">
                          <a:effectLst/>
                        </a:rPr>
                        <a:t>ALICATE DE 6" FACOM</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RECALDE EDGAR OLMEDO</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ALICATE DE 6" FACOM</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42,00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226594">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C" sz="1050">
                          <a:effectLst/>
                        </a:rPr>
                        <a:t>DORIS PATRICIA MOLINA TORRES</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ALICATE AISLADO 6" TRUPER</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4,33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348890">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C" sz="1050">
                          <a:effectLst/>
                        </a:rPr>
                        <a:t>GONZÁLEZ ROMERO PATRICIA MARGARITA</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ALICATE UNIVERSAL 165mm FACOM</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32,39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dirty="0">
                        <a:effectLst/>
                        <a:latin typeface="Calibri"/>
                        <a:cs typeface="Times New Roman"/>
                      </a:endParaRPr>
                    </a:p>
                  </a:txBody>
                  <a:tcPr marL="2749" marR="2749" marT="0" marB="0" anchor="b"/>
                </a:tc>
              </a:tr>
              <a:tr h="194223">
                <a:tc rowSpan="3">
                  <a:txBody>
                    <a:bodyPr/>
                    <a:lstStyle/>
                    <a:p>
                      <a:pPr>
                        <a:lnSpc>
                          <a:spcPct val="115000"/>
                        </a:lnSpc>
                        <a:spcAft>
                          <a:spcPts val="0"/>
                        </a:spcAft>
                      </a:pPr>
                      <a:r>
                        <a:rPr lang="es-EC" sz="1050">
                          <a:effectLst/>
                        </a:rPr>
                        <a:t>809878</a:t>
                      </a:r>
                      <a:endParaRPr lang="es-EC" sz="1050">
                        <a:effectLst/>
                        <a:latin typeface="Times New Roman"/>
                        <a:ea typeface="Times New Roman"/>
                        <a:cs typeface="Times New Roman"/>
                      </a:endParaRPr>
                    </a:p>
                  </a:txBody>
                  <a:tcPr marL="2749" marR="2749" marT="0" marB="0" anchor="ctr"/>
                </a:tc>
                <a:tc rowSpan="3">
                  <a:txBody>
                    <a:bodyPr/>
                    <a:lstStyle/>
                    <a:p>
                      <a:pPr>
                        <a:lnSpc>
                          <a:spcPct val="115000"/>
                        </a:lnSpc>
                        <a:spcAft>
                          <a:spcPts val="0"/>
                        </a:spcAft>
                      </a:pPr>
                      <a:r>
                        <a:rPr lang="es-EC" sz="1050">
                          <a:effectLst/>
                        </a:rPr>
                        <a:t>ENTENALLA DE 6" FORCE</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RECALDE EDGAR OLMEDO</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ENTENALLA DE 6" FORCE</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952,00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194223">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050">
                          <a:effectLst/>
                        </a:rPr>
                        <a:t>GRUPO PROINTEC CIA. LTDA.</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ENTENALLA DE 6" FORCE</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144,00 </a:t>
                      </a:r>
                      <a:endParaRPr lang="es-EC" sz="1050">
                        <a:effectLst/>
                        <a:latin typeface="Times New Roman"/>
                        <a:ea typeface="Times New Roman"/>
                        <a:cs typeface="Times New Roman"/>
                      </a:endParaRPr>
                    </a:p>
                  </a:txBody>
                  <a:tcPr marL="2749" marR="2749" marT="0" marB="0" anchor="ctr"/>
                </a:tc>
                <a:tc>
                  <a:txBody>
                    <a:bodyPr/>
                    <a:lstStyle/>
                    <a:p>
                      <a:pPr algn="r">
                        <a:lnSpc>
                          <a:spcPct val="115000"/>
                        </a:lnSpc>
                        <a:spcAft>
                          <a:spcPts val="0"/>
                        </a:spcAft>
                      </a:pPr>
                      <a:r>
                        <a:rPr lang="es-EC" sz="1400" b="1" dirty="0">
                          <a:solidFill>
                            <a:srgbClr val="FF0000"/>
                          </a:solidFill>
                          <a:effectLst/>
                        </a:rPr>
                        <a:t>@</a:t>
                      </a:r>
                      <a:endParaRPr lang="es-EC" sz="1400" b="1" dirty="0">
                        <a:solidFill>
                          <a:srgbClr val="FF0000"/>
                        </a:solidFill>
                        <a:effectLst/>
                        <a:latin typeface="Times New Roman"/>
                        <a:ea typeface="Times New Roman"/>
                        <a:cs typeface="Times New Roman"/>
                      </a:endParaRPr>
                    </a:p>
                  </a:txBody>
                  <a:tcPr marL="2749" marR="2749" marT="0" marB="0" anchor="b"/>
                </a:tc>
              </a:tr>
              <a:tr h="348890">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050">
                          <a:effectLst/>
                        </a:rPr>
                        <a:t>COMERCIAL KIWY S.A.</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ENTENALLA DE 8" FIJA SCHULZ</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97,54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348890">
                <a:tc rowSpan="3">
                  <a:txBody>
                    <a:bodyPr/>
                    <a:lstStyle/>
                    <a:p>
                      <a:pPr>
                        <a:lnSpc>
                          <a:spcPct val="115000"/>
                        </a:lnSpc>
                        <a:spcAft>
                          <a:spcPts val="0"/>
                        </a:spcAft>
                      </a:pPr>
                      <a:r>
                        <a:rPr lang="es-EC" sz="1050">
                          <a:effectLst/>
                        </a:rPr>
                        <a:t>809879</a:t>
                      </a:r>
                      <a:endParaRPr lang="es-EC" sz="1050">
                        <a:effectLst/>
                        <a:latin typeface="Times New Roman"/>
                        <a:ea typeface="Times New Roman"/>
                        <a:cs typeface="Times New Roman"/>
                      </a:endParaRPr>
                    </a:p>
                  </a:txBody>
                  <a:tcPr marL="2749" marR="2749" marT="0" marB="0" anchor="ctr"/>
                </a:tc>
                <a:tc rowSpan="3">
                  <a:txBody>
                    <a:bodyPr/>
                    <a:lstStyle/>
                    <a:p>
                      <a:pPr>
                        <a:lnSpc>
                          <a:spcPct val="115000"/>
                        </a:lnSpc>
                        <a:spcAft>
                          <a:spcPts val="0"/>
                        </a:spcAft>
                      </a:pPr>
                      <a:r>
                        <a:rPr lang="es-EC" sz="1050">
                          <a:effectLst/>
                        </a:rPr>
                        <a:t>JUEGO DE DADOS PARA TORQUIMETRO </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RECALDE EDGAR OLMEDO</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JUEGO DE DADOS PARA TORQUIMETRO </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485,00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523335">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050">
                          <a:effectLst/>
                        </a:rPr>
                        <a:t>GONZÁLEZ ROMERO PATRICIA MARGARITA</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JUEGO DE DADOS 3/4" AMSTRONG 17 PZAS 22mm A 50mm</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445,10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410025">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050">
                          <a:effectLst/>
                        </a:rPr>
                        <a:t>GUTIÉRREZ NAVAS SU FERRETERÍA CIA. LTDA.</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JUEGO DE DADOS STANLEY 10-32mm MANDO 1/2" 29 PZAS</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127,05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348890">
                <a:tc>
                  <a:txBody>
                    <a:bodyPr/>
                    <a:lstStyle/>
                    <a:p>
                      <a:pPr>
                        <a:lnSpc>
                          <a:spcPct val="115000"/>
                        </a:lnSpc>
                        <a:spcAft>
                          <a:spcPts val="0"/>
                        </a:spcAft>
                      </a:pPr>
                      <a:r>
                        <a:rPr lang="es-EC" sz="1050">
                          <a:effectLst/>
                        </a:rPr>
                        <a:t>809880</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FAJA  DE 3000 KG x 2MTS</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GONZÁLEZ ROMERO PATRICIA MARGARITA</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FAJA  DE 3000 KG x 2MTS</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115,00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348890">
                <a:tc>
                  <a:txBody>
                    <a:bodyPr/>
                    <a:lstStyle/>
                    <a:p>
                      <a:pPr>
                        <a:lnSpc>
                          <a:spcPct val="115000"/>
                        </a:lnSpc>
                        <a:spcAft>
                          <a:spcPts val="0"/>
                        </a:spcAft>
                      </a:pPr>
                      <a:r>
                        <a:rPr lang="es-EC" sz="1050">
                          <a:effectLst/>
                        </a:rPr>
                        <a:t>809881</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JUEGO DE DESARMADORES MICROTEH</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RECALDE EDGAR OLMEDO</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JUEGO DE DESARMADORES MICROTEH</a:t>
                      </a:r>
                      <a:endParaRPr lang="es-EC" sz="1050">
                        <a:effectLst/>
                        <a:latin typeface="Times New Roman"/>
                        <a:ea typeface="Times New Roman"/>
                        <a:cs typeface="Times New Roman"/>
                      </a:endParaRPr>
                    </a:p>
                  </a:txBody>
                  <a:tcPr marL="2749" marR="2749" marT="0" marB="0" anchor="ctr"/>
                </a:tc>
                <a:tc>
                  <a:txBody>
                    <a:bodyPr/>
                    <a:lstStyle/>
                    <a:p>
                      <a:pPr>
                        <a:lnSpc>
                          <a:spcPct val="115000"/>
                        </a:lnSpc>
                        <a:spcAft>
                          <a:spcPts val="0"/>
                        </a:spcAft>
                      </a:pPr>
                      <a:r>
                        <a:rPr lang="es-EC" sz="1050">
                          <a:effectLst/>
                        </a:rPr>
                        <a:t>           345,00 </a:t>
                      </a:r>
                      <a:endParaRPr lang="es-EC" sz="1050">
                        <a:effectLst/>
                        <a:latin typeface="Times New Roman"/>
                        <a:ea typeface="Times New Roman"/>
                        <a:cs typeface="Times New Roman"/>
                      </a:endParaRPr>
                    </a:p>
                  </a:txBody>
                  <a:tcPr marL="2749" marR="2749" marT="0" marB="0" anchor="ctr"/>
                </a:tc>
                <a:tc>
                  <a:txBody>
                    <a:bodyPr/>
                    <a:lstStyle/>
                    <a:p>
                      <a:pPr>
                        <a:lnSpc>
                          <a:spcPct val="115000"/>
                        </a:lnSpc>
                      </a:pPr>
                      <a:endParaRPr lang="es-EC" sz="1050">
                        <a:effectLst/>
                        <a:latin typeface="Calibri"/>
                        <a:cs typeface="Times New Roman"/>
                      </a:endParaRPr>
                    </a:p>
                  </a:txBody>
                  <a:tcPr marL="2749" marR="2749" marT="0" marB="0" anchor="b"/>
                </a:tc>
              </a:tr>
              <a:tr h="178409">
                <a:tc>
                  <a:txBody>
                    <a:bodyPr/>
                    <a:lstStyle/>
                    <a:p>
                      <a:pPr marL="0" algn="r" defTabSz="914400" rtl="0" eaLnBrk="1" latinLnBrk="0" hangingPunct="1">
                        <a:lnSpc>
                          <a:spcPct val="115000"/>
                        </a:lnSpc>
                        <a:spcAft>
                          <a:spcPts val="0"/>
                        </a:spcAft>
                      </a:pPr>
                      <a:r>
                        <a:rPr lang="es-EC" sz="1400" b="1" kern="1200" dirty="0">
                          <a:solidFill>
                            <a:srgbClr val="FF0000"/>
                          </a:solidFill>
                          <a:effectLst/>
                          <a:latin typeface="+mn-lt"/>
                          <a:ea typeface="+mn-ea"/>
                          <a:cs typeface="+mn-cs"/>
                        </a:rPr>
                        <a:t>@</a:t>
                      </a:r>
                    </a:p>
                  </a:txBody>
                  <a:tcPr marL="2749" marR="2749" marT="0" marB="0" anchor="ctr"/>
                </a:tc>
                <a:tc gridSpan="4">
                  <a:txBody>
                    <a:bodyPr/>
                    <a:lstStyle/>
                    <a:p>
                      <a:pPr marL="0" algn="l" defTabSz="914400" rtl="0" eaLnBrk="1" latinLnBrk="0" hangingPunct="1">
                        <a:lnSpc>
                          <a:spcPct val="115000"/>
                        </a:lnSpc>
                        <a:spcAft>
                          <a:spcPts val="0"/>
                        </a:spcAft>
                      </a:pPr>
                      <a:r>
                        <a:rPr lang="es-EC" sz="1400" b="0" kern="1200" dirty="0">
                          <a:solidFill>
                            <a:schemeClr val="tx1"/>
                          </a:solidFill>
                          <a:effectLst/>
                          <a:latin typeface="+mn-lt"/>
                          <a:ea typeface="+mn-ea"/>
                          <a:cs typeface="+mn-cs"/>
                        </a:rPr>
                        <a:t>Datos tomados departamento de mantenimiento de Ferrero del Ecuador S.A.</a:t>
                      </a:r>
                    </a:p>
                  </a:txBody>
                  <a:tcPr marL="2749" marR="274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lnSpc>
                          <a:spcPct val="115000"/>
                        </a:lnSpc>
                      </a:pPr>
                      <a:endParaRPr lang="es-EC" sz="1050" b="0" dirty="0">
                        <a:solidFill>
                          <a:schemeClr val="tx1"/>
                        </a:solidFill>
                        <a:effectLst/>
                        <a:latin typeface="Calibri"/>
                        <a:cs typeface="Times New Roman"/>
                      </a:endParaRPr>
                    </a:p>
                  </a:txBody>
                  <a:tcPr marL="2749" marR="2749" marT="0" marB="0" anchor="b"/>
                </a:tc>
              </a:tr>
            </a:tbl>
          </a:graphicData>
        </a:graphic>
      </p:graphicFrame>
      <p:sp>
        <p:nvSpPr>
          <p:cNvPr id="8" name="88 Rectángulo"/>
          <p:cNvSpPr/>
          <p:nvPr/>
        </p:nvSpPr>
        <p:spPr>
          <a:xfrm>
            <a:off x="8115340" y="511399"/>
            <a:ext cx="722312"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PTR</a:t>
            </a:r>
            <a:r>
              <a:rPr lang="es-ES" sz="1200" b="1" dirty="0">
                <a:solidFill>
                  <a:srgbClr val="FF0000"/>
                </a:solidFill>
                <a:effectLst/>
                <a:latin typeface="Times New Roman"/>
                <a:ea typeface="Times New Roman"/>
              </a:rPr>
              <a:t>. 8</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2/3</a:t>
            </a:r>
            <a:endParaRPr lang="es-EC" sz="1200" dirty="0">
              <a:effectLst/>
              <a:latin typeface="Times New Roman"/>
              <a:ea typeface="Times New Roman"/>
            </a:endParaRPr>
          </a:p>
        </p:txBody>
      </p:sp>
      <p:sp>
        <p:nvSpPr>
          <p:cNvPr id="9" name="8 Cerrar llave"/>
          <p:cNvSpPr/>
          <p:nvPr/>
        </p:nvSpPr>
        <p:spPr>
          <a:xfrm>
            <a:off x="8676456" y="1628800"/>
            <a:ext cx="138112" cy="4248472"/>
          </a:xfrm>
          <a:prstGeom prst="rightBrace">
            <a:avLst>
              <a:gd name="adj1" fmla="val 4537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p>
            <a:endParaRPr lang="es-EC"/>
          </a:p>
        </p:txBody>
      </p:sp>
    </p:spTree>
    <p:extLst>
      <p:ext uri="{BB962C8B-B14F-4D97-AF65-F5344CB8AC3E}">
        <p14:creationId xmlns:p14="http://schemas.microsoft.com/office/powerpoint/2010/main" val="3186772152"/>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397968701"/>
              </p:ext>
            </p:extLst>
          </p:nvPr>
        </p:nvGraphicFramePr>
        <p:xfrm>
          <a:off x="251521" y="404664"/>
          <a:ext cx="8548966" cy="5837844"/>
        </p:xfrm>
        <a:graphic>
          <a:graphicData uri="http://schemas.openxmlformats.org/drawingml/2006/table">
            <a:tbl>
              <a:tblPr firstRow="1" firstCol="1" bandRow="1">
                <a:tableStyleId>{E8B1032C-EA38-4F05-BA0D-38AFFFC7BED3}</a:tableStyleId>
              </a:tblPr>
              <a:tblGrid>
                <a:gridCol w="599847"/>
                <a:gridCol w="2208464"/>
                <a:gridCol w="1364111"/>
                <a:gridCol w="436089"/>
                <a:gridCol w="2814581"/>
                <a:gridCol w="749807"/>
                <a:gridCol w="376067"/>
              </a:tblGrid>
              <a:tr h="780829">
                <a:tc gridSpan="7">
                  <a:txBody>
                    <a:bodyPr/>
                    <a:lstStyle/>
                    <a:p>
                      <a:pPr algn="ctr">
                        <a:lnSpc>
                          <a:spcPct val="115000"/>
                        </a:lnSpc>
                      </a:pPr>
                      <a:r>
                        <a:rPr lang="es-EC" sz="1000" dirty="0" smtClean="0">
                          <a:effectLst/>
                        </a:rPr>
                        <a:t>FERRERO </a:t>
                      </a:r>
                      <a:r>
                        <a:rPr lang="es-EC" sz="1000" dirty="0">
                          <a:effectLst/>
                        </a:rPr>
                        <a:t>DEL ECUADOR S.A. </a:t>
                      </a:r>
                    </a:p>
                    <a:p>
                      <a:pPr algn="ctr">
                        <a:lnSpc>
                          <a:spcPct val="115000"/>
                        </a:lnSpc>
                        <a:spcAft>
                          <a:spcPts val="0"/>
                        </a:spcAft>
                      </a:pPr>
                      <a:r>
                        <a:rPr lang="es-EC" sz="1000" dirty="0">
                          <a:effectLst/>
                        </a:rPr>
                        <a:t>PAPELES DE TRABAJO</a:t>
                      </a:r>
                    </a:p>
                    <a:p>
                      <a:pPr algn="ctr">
                        <a:lnSpc>
                          <a:spcPct val="115000"/>
                        </a:lnSpc>
                        <a:spcAft>
                          <a:spcPts val="0"/>
                        </a:spcAft>
                      </a:pPr>
                      <a:r>
                        <a:rPr lang="es-EC" sz="1000" dirty="0">
                          <a:effectLst/>
                        </a:rPr>
                        <a:t>PROCESO DE ADQUISICIÓN DE REPUESTOS PARA MAQUINARIA</a:t>
                      </a:r>
                    </a:p>
                    <a:p>
                      <a:pPr algn="ctr">
                        <a:lnSpc>
                          <a:spcPct val="115000"/>
                        </a:lnSpc>
                        <a:spcAft>
                          <a:spcPts val="0"/>
                        </a:spcAft>
                      </a:pPr>
                      <a:r>
                        <a:rPr lang="es-EC" sz="1000" dirty="0">
                          <a:effectLst/>
                        </a:rPr>
                        <a:t>PERIODO SEPTIEMBRE 2009 - AGOSTO 2010</a:t>
                      </a:r>
                      <a:endParaRPr lang="es-EC" sz="1000" dirty="0">
                        <a:effectLst/>
                        <a:latin typeface="Times New Roman"/>
                        <a:ea typeface="Times New Roman"/>
                        <a:cs typeface="Times New Roman"/>
                      </a:endParaRPr>
                    </a:p>
                  </a:txBody>
                  <a:tcPr marL="2311" marR="231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nSpc>
                          <a:spcPct val="115000"/>
                        </a:lnSpc>
                      </a:pPr>
                      <a:endParaRPr lang="es-EC" sz="800">
                        <a:effectLst/>
                        <a:latin typeface="Calibri"/>
                        <a:cs typeface="Times New Roman"/>
                      </a:endParaRPr>
                    </a:p>
                  </a:txBody>
                  <a:tcPr marL="2311" marR="2311" marT="0" marB="0" anchor="b"/>
                </a:tc>
              </a:tr>
              <a:tr h="398390">
                <a:tc>
                  <a:txBody>
                    <a:bodyPr/>
                    <a:lstStyle/>
                    <a:p>
                      <a:pPr algn="ctr">
                        <a:lnSpc>
                          <a:spcPct val="115000"/>
                        </a:lnSpc>
                        <a:spcAft>
                          <a:spcPts val="0"/>
                        </a:spcAft>
                      </a:pPr>
                      <a:r>
                        <a:rPr lang="es-EC" sz="1000">
                          <a:effectLst/>
                        </a:rPr>
                        <a:t>Nº ORDEN</a:t>
                      </a:r>
                      <a:endParaRPr lang="es-EC" sz="1000">
                        <a:effectLst/>
                        <a:latin typeface="Times New Roman"/>
                        <a:ea typeface="Times New Roman"/>
                        <a:cs typeface="Times New Roman"/>
                      </a:endParaRPr>
                    </a:p>
                  </a:txBody>
                  <a:tcPr marL="2311" marR="2311" marT="0" marB="0" anchor="ctr"/>
                </a:tc>
                <a:tc>
                  <a:txBody>
                    <a:bodyPr/>
                    <a:lstStyle/>
                    <a:p>
                      <a:pPr algn="ctr">
                        <a:lnSpc>
                          <a:spcPct val="115000"/>
                        </a:lnSpc>
                        <a:spcAft>
                          <a:spcPts val="0"/>
                        </a:spcAft>
                      </a:pPr>
                      <a:r>
                        <a:rPr lang="es-EC" sz="1000">
                          <a:effectLst/>
                        </a:rPr>
                        <a:t>SOLICITUD</a:t>
                      </a:r>
                      <a:endParaRPr lang="es-EC" sz="1000">
                        <a:effectLst/>
                        <a:latin typeface="Times New Roman"/>
                        <a:ea typeface="Times New Roman"/>
                        <a:cs typeface="Times New Roman"/>
                      </a:endParaRPr>
                    </a:p>
                  </a:txBody>
                  <a:tcPr marL="2311" marR="2311" marT="0" marB="0" anchor="ctr"/>
                </a:tc>
                <a:tc gridSpan="2">
                  <a:txBody>
                    <a:bodyPr/>
                    <a:lstStyle/>
                    <a:p>
                      <a:pPr algn="ctr">
                        <a:lnSpc>
                          <a:spcPct val="115000"/>
                        </a:lnSpc>
                        <a:spcAft>
                          <a:spcPts val="0"/>
                        </a:spcAft>
                      </a:pPr>
                      <a:r>
                        <a:rPr lang="es-EC" sz="1000">
                          <a:effectLst/>
                        </a:rPr>
                        <a:t>COTIZACIONES ADJUNTAS</a:t>
                      </a:r>
                      <a:endParaRPr lang="es-EC" sz="1000">
                        <a:effectLst/>
                        <a:latin typeface="Times New Roman"/>
                        <a:ea typeface="Times New Roman"/>
                        <a:cs typeface="Times New Roman"/>
                      </a:endParaRPr>
                    </a:p>
                  </a:txBody>
                  <a:tcPr marL="2311" marR="2311" marT="0" marB="0" anchor="ctr"/>
                </a:tc>
                <a:tc hMerge="1">
                  <a:txBody>
                    <a:bodyPr/>
                    <a:lstStyle/>
                    <a:p>
                      <a:pPr algn="ct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gn="ctr">
                        <a:lnSpc>
                          <a:spcPct val="115000"/>
                        </a:lnSpc>
                        <a:spcAft>
                          <a:spcPts val="0"/>
                        </a:spcAft>
                      </a:pPr>
                      <a:r>
                        <a:rPr lang="es-EC" sz="1000">
                          <a:effectLst/>
                        </a:rPr>
                        <a:t>DESCRIPCIÓN</a:t>
                      </a:r>
                      <a:endParaRPr lang="es-EC" sz="1000">
                        <a:effectLst/>
                        <a:latin typeface="Times New Roman"/>
                        <a:ea typeface="Times New Roman"/>
                        <a:cs typeface="Times New Roman"/>
                      </a:endParaRPr>
                    </a:p>
                  </a:txBody>
                  <a:tcPr marL="2311" marR="2311" marT="0" marB="0" anchor="ctr"/>
                </a:tc>
                <a:tc>
                  <a:txBody>
                    <a:bodyPr/>
                    <a:lstStyle/>
                    <a:p>
                      <a:pPr algn="ctr">
                        <a:lnSpc>
                          <a:spcPct val="115000"/>
                        </a:lnSpc>
                        <a:spcAft>
                          <a:spcPts val="0"/>
                        </a:spcAft>
                      </a:pPr>
                      <a:r>
                        <a:rPr lang="es-EC" sz="1000">
                          <a:effectLst/>
                        </a:rPr>
                        <a:t>VALORES</a:t>
                      </a: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 </a:t>
                      </a:r>
                      <a:endParaRPr lang="es-EC" sz="1000">
                        <a:effectLst/>
                        <a:latin typeface="Times New Roman"/>
                        <a:ea typeface="Times New Roman"/>
                        <a:cs typeface="Times New Roman"/>
                      </a:endParaRPr>
                    </a:p>
                  </a:txBody>
                  <a:tcPr marL="2311" marR="2311" marT="0" marB="0" anchor="b"/>
                </a:tc>
              </a:tr>
              <a:tr h="398390">
                <a:tc rowSpan="3">
                  <a:txBody>
                    <a:bodyPr/>
                    <a:lstStyle/>
                    <a:p>
                      <a:pPr>
                        <a:lnSpc>
                          <a:spcPct val="115000"/>
                        </a:lnSpc>
                        <a:spcAft>
                          <a:spcPts val="0"/>
                        </a:spcAft>
                      </a:pPr>
                      <a:r>
                        <a:rPr lang="es-EC" sz="1000" dirty="0">
                          <a:effectLst/>
                        </a:rPr>
                        <a:t>809882</a:t>
                      </a:r>
                      <a:endParaRPr lang="es-EC" sz="1000" dirty="0">
                        <a:effectLst/>
                        <a:latin typeface="Times New Roman"/>
                        <a:ea typeface="Times New Roman"/>
                        <a:cs typeface="Times New Roman"/>
                      </a:endParaRPr>
                    </a:p>
                  </a:txBody>
                  <a:tcPr marL="2311" marR="2311" marT="0" marB="0" anchor="ctr"/>
                </a:tc>
                <a:tc rowSpan="3">
                  <a:txBody>
                    <a:bodyPr/>
                    <a:lstStyle/>
                    <a:p>
                      <a:pPr>
                        <a:lnSpc>
                          <a:spcPct val="115000"/>
                        </a:lnSpc>
                        <a:spcAft>
                          <a:spcPts val="0"/>
                        </a:spcAft>
                      </a:pPr>
                      <a:r>
                        <a:rPr lang="es-EC" sz="1000" dirty="0">
                          <a:effectLst/>
                        </a:rPr>
                        <a:t>COFRES PORTA HERRAMIENTAS CON 7 </a:t>
                      </a:r>
                      <a:r>
                        <a:rPr lang="es-EC" sz="1000" dirty="0" err="1">
                          <a:effectLst/>
                        </a:rPr>
                        <a:t>GABETAS</a:t>
                      </a:r>
                      <a:r>
                        <a:rPr lang="es-EC" sz="1000" dirty="0">
                          <a:effectLst/>
                        </a:rPr>
                        <a:t> </a:t>
                      </a:r>
                      <a:r>
                        <a:rPr lang="es-EC" sz="1000" dirty="0" err="1">
                          <a:effectLst/>
                        </a:rPr>
                        <a:t>WESTWARD</a:t>
                      </a:r>
                      <a:endParaRPr lang="es-EC" sz="1000" dirty="0">
                        <a:effectLst/>
                        <a:latin typeface="Times New Roman"/>
                        <a:ea typeface="Times New Roman"/>
                        <a:cs typeface="Times New Roman"/>
                      </a:endParaRPr>
                    </a:p>
                  </a:txBody>
                  <a:tcPr marL="2311" marR="2311" marT="0" marB="0" anchor="ctr"/>
                </a:tc>
                <a:tc gridSpan="2">
                  <a:txBody>
                    <a:bodyPr/>
                    <a:lstStyle/>
                    <a:p>
                      <a:pPr>
                        <a:lnSpc>
                          <a:spcPct val="115000"/>
                        </a:lnSpc>
                        <a:spcAft>
                          <a:spcPts val="0"/>
                        </a:spcAft>
                      </a:pPr>
                      <a:r>
                        <a:rPr lang="es-EC" sz="1000">
                          <a:effectLst/>
                        </a:rPr>
                        <a:t>RECALDE EDGAR OLMEDO</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COFRES PORTA HERRAMIENTAS CON 7 GABETAS WESTWARD</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1.750,00 </a:t>
                      </a:r>
                      <a:endParaRPr lang="es-EC" sz="1000" dirty="0">
                        <a:effectLst/>
                        <a:latin typeface="Times New Roman"/>
                        <a:ea typeface="Times New Roman"/>
                        <a:cs typeface="Times New Roman"/>
                      </a:endParaRPr>
                    </a:p>
                  </a:txBody>
                  <a:tcPr marL="2311" marR="2311" marT="0" marB="0" anchor="ctr"/>
                </a:tc>
                <a:tc>
                  <a:txBody>
                    <a:bodyPr/>
                    <a:lstStyle/>
                    <a:p>
                      <a:pPr>
                        <a:lnSpc>
                          <a:spcPct val="115000"/>
                        </a:lnSpc>
                        <a:spcAft>
                          <a:spcPts val="0"/>
                        </a:spcAft>
                      </a:pPr>
                      <a:endParaRPr lang="es-EC" sz="1000">
                        <a:solidFill>
                          <a:srgbClr val="000000"/>
                        </a:solidFill>
                        <a:effectLst/>
                        <a:latin typeface="Calibri"/>
                        <a:ea typeface="Times New Roman"/>
                        <a:cs typeface="Times New Roman"/>
                      </a:endParaRPr>
                    </a:p>
                  </a:txBody>
                  <a:tcPr marL="2311" marR="2311" marT="0" marB="0" anchor="b"/>
                </a:tc>
              </a:tr>
              <a:tr h="398390">
                <a:tc vMerge="1">
                  <a:txBody>
                    <a:bodyPr/>
                    <a:lstStyle/>
                    <a:p>
                      <a:endParaRPr lang="es-EC"/>
                    </a:p>
                  </a:txBody>
                  <a:tcPr/>
                </a:tc>
                <a:tc vMerge="1">
                  <a:txBody>
                    <a:bodyPr/>
                    <a:lstStyle/>
                    <a:p>
                      <a:endParaRPr lang="es-EC"/>
                    </a:p>
                  </a:txBody>
                  <a:tcPr/>
                </a:tc>
                <a:tc gridSpan="2">
                  <a:txBody>
                    <a:bodyPr/>
                    <a:lstStyle/>
                    <a:p>
                      <a:pPr>
                        <a:lnSpc>
                          <a:spcPct val="115000"/>
                        </a:lnSpc>
                        <a:spcAft>
                          <a:spcPts val="0"/>
                        </a:spcAft>
                      </a:pPr>
                      <a:r>
                        <a:rPr lang="es-EC" sz="1000">
                          <a:effectLst/>
                        </a:rPr>
                        <a:t>DORIS PATRICIA MOLINA TORRES</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COFRES PORTA HERRAMIENTAS CON 7 GABETAS WESTWARD</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372,30 </a:t>
                      </a:r>
                      <a:endParaRPr lang="es-EC" sz="1000" dirty="0">
                        <a:effectLst/>
                        <a:latin typeface="Times New Roman"/>
                        <a:ea typeface="Times New Roman"/>
                        <a:cs typeface="Times New Roman"/>
                      </a:endParaRPr>
                    </a:p>
                  </a:txBody>
                  <a:tcPr marL="2311" marR="2311" marT="0" marB="0" anchor="ctr"/>
                </a:tc>
                <a:tc>
                  <a:txBody>
                    <a:bodyPr/>
                    <a:lstStyle/>
                    <a:p>
                      <a:pPr>
                        <a:lnSpc>
                          <a:spcPct val="115000"/>
                        </a:lnSpc>
                      </a:pPr>
                      <a:endParaRPr lang="es-EC" sz="1000">
                        <a:effectLst/>
                        <a:latin typeface="Calibri"/>
                        <a:cs typeface="Times New Roman"/>
                      </a:endParaRPr>
                    </a:p>
                  </a:txBody>
                  <a:tcPr marL="2311" marR="2311" marT="0" marB="0" anchor="b"/>
                </a:tc>
              </a:tr>
              <a:tr h="398390">
                <a:tc vMerge="1">
                  <a:txBody>
                    <a:bodyPr/>
                    <a:lstStyle/>
                    <a:p>
                      <a:endParaRPr lang="es-EC"/>
                    </a:p>
                  </a:txBody>
                  <a:tcPr/>
                </a:tc>
                <a:tc vMerge="1">
                  <a:txBody>
                    <a:bodyPr/>
                    <a:lstStyle/>
                    <a:p>
                      <a:endParaRPr lang="es-EC"/>
                    </a:p>
                  </a:txBody>
                  <a:tcPr/>
                </a:tc>
                <a:tc gridSpan="2">
                  <a:txBody>
                    <a:bodyPr/>
                    <a:lstStyle/>
                    <a:p>
                      <a:pPr>
                        <a:lnSpc>
                          <a:spcPct val="115000"/>
                        </a:lnSpc>
                        <a:spcAft>
                          <a:spcPts val="0"/>
                        </a:spcAft>
                      </a:pPr>
                      <a:r>
                        <a:rPr lang="es-EC" sz="1000">
                          <a:effectLst/>
                        </a:rPr>
                        <a:t>COMERCIAL KIWY S.A.</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COFRES PORTA HERRAMIENTAS CON 6 GABETAS CON RUEDAS </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478,59 </a:t>
                      </a:r>
                      <a:endParaRPr lang="es-EC" sz="1000" dirty="0">
                        <a:effectLst/>
                        <a:latin typeface="Times New Roman"/>
                        <a:ea typeface="Times New Roman"/>
                        <a:cs typeface="Times New Roman"/>
                      </a:endParaRPr>
                    </a:p>
                  </a:txBody>
                  <a:tcPr marL="2311" marR="2311" marT="0" marB="0" anchor="ctr"/>
                </a:tc>
                <a:tc>
                  <a:txBody>
                    <a:bodyPr/>
                    <a:lstStyle/>
                    <a:p>
                      <a:pPr>
                        <a:lnSpc>
                          <a:spcPct val="115000"/>
                        </a:lnSpc>
                      </a:pPr>
                      <a:endParaRPr lang="es-EC" sz="1000">
                        <a:effectLst/>
                        <a:latin typeface="Calibri"/>
                        <a:cs typeface="Times New Roman"/>
                      </a:endParaRPr>
                    </a:p>
                  </a:txBody>
                  <a:tcPr marL="2311" marR="2311" marT="0" marB="0" anchor="b"/>
                </a:tc>
              </a:tr>
              <a:tr h="214331">
                <a:tc>
                  <a:txBody>
                    <a:bodyPr/>
                    <a:lstStyle/>
                    <a:p>
                      <a:pPr>
                        <a:lnSpc>
                          <a:spcPct val="115000"/>
                        </a:lnSpc>
                        <a:spcAft>
                          <a:spcPts val="0"/>
                        </a:spcAft>
                      </a:pPr>
                      <a:r>
                        <a:rPr lang="es-EC" sz="1000">
                          <a:effectLst/>
                        </a:rPr>
                        <a:t>809883</a:t>
                      </a: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MINI BROCHAS DE DIÁMETRO 15mm</a:t>
                      </a:r>
                      <a:endParaRPr lang="es-EC" sz="1000">
                        <a:effectLst/>
                        <a:latin typeface="Times New Roman"/>
                        <a:ea typeface="Times New Roman"/>
                        <a:cs typeface="Times New Roman"/>
                      </a:endParaRPr>
                    </a:p>
                  </a:txBody>
                  <a:tcPr marL="2311" marR="2311" marT="0" marB="0" anchor="ctr"/>
                </a:tc>
                <a:tc gridSpan="2">
                  <a:txBody>
                    <a:bodyPr/>
                    <a:lstStyle/>
                    <a:p>
                      <a:pPr>
                        <a:lnSpc>
                          <a:spcPct val="115000"/>
                        </a:lnSpc>
                        <a:spcAft>
                          <a:spcPts val="0"/>
                        </a:spcAft>
                      </a:pPr>
                      <a:r>
                        <a:rPr lang="es-EC" sz="1000">
                          <a:effectLst/>
                        </a:rPr>
                        <a:t>RECALDE EDGAR OLMEDO</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MINI BROCHAS DE DIÁMETRO 15mm</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a:effectLst/>
                        </a:rPr>
                        <a:t>             12,00 </a:t>
                      </a:r>
                      <a:endParaRPr lang="es-EC" sz="1000">
                        <a:effectLst/>
                        <a:latin typeface="Times New Roman"/>
                        <a:ea typeface="Times New Roman"/>
                        <a:cs typeface="Times New Roman"/>
                      </a:endParaRPr>
                    </a:p>
                  </a:txBody>
                  <a:tcPr marL="2311" marR="2311" marT="0" marB="0" anchor="ctr"/>
                </a:tc>
                <a:tc>
                  <a:txBody>
                    <a:bodyPr/>
                    <a:lstStyle/>
                    <a:p>
                      <a:pPr>
                        <a:lnSpc>
                          <a:spcPct val="115000"/>
                        </a:lnSpc>
                      </a:pPr>
                      <a:endParaRPr lang="es-EC" sz="1000">
                        <a:effectLst/>
                        <a:latin typeface="Calibri"/>
                        <a:cs typeface="Times New Roman"/>
                      </a:endParaRPr>
                    </a:p>
                  </a:txBody>
                  <a:tcPr marL="2311" marR="2311" marT="0" marB="0" anchor="b"/>
                </a:tc>
              </a:tr>
              <a:tr h="214331">
                <a:tc>
                  <a:txBody>
                    <a:bodyPr/>
                    <a:lstStyle/>
                    <a:p>
                      <a:pPr>
                        <a:lnSpc>
                          <a:spcPct val="115000"/>
                        </a:lnSpc>
                        <a:spcAft>
                          <a:spcPts val="0"/>
                        </a:spcAft>
                      </a:pPr>
                      <a:r>
                        <a:rPr lang="es-EC" sz="1000">
                          <a:effectLst/>
                        </a:rPr>
                        <a:t>809884</a:t>
                      </a: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MINI BROCHAS DE DIÁMETRO 19mm</a:t>
                      </a:r>
                      <a:endParaRPr lang="es-EC" sz="1000">
                        <a:effectLst/>
                        <a:latin typeface="Times New Roman"/>
                        <a:ea typeface="Times New Roman"/>
                        <a:cs typeface="Times New Roman"/>
                      </a:endParaRPr>
                    </a:p>
                  </a:txBody>
                  <a:tcPr marL="2311" marR="2311" marT="0" marB="0" anchor="ctr"/>
                </a:tc>
                <a:tc gridSpan="2">
                  <a:txBody>
                    <a:bodyPr/>
                    <a:lstStyle/>
                    <a:p>
                      <a:pPr>
                        <a:lnSpc>
                          <a:spcPct val="115000"/>
                        </a:lnSpc>
                        <a:spcAft>
                          <a:spcPts val="0"/>
                        </a:spcAft>
                      </a:pPr>
                      <a:r>
                        <a:rPr lang="es-EC" sz="1000">
                          <a:effectLst/>
                        </a:rPr>
                        <a:t>RECALDE EDGAR OLMEDO</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MINI BROCHAS DE DIÁMETRO 19mm</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9,00 </a:t>
                      </a:r>
                      <a:endParaRPr lang="es-EC" sz="1000" dirty="0">
                        <a:effectLst/>
                        <a:latin typeface="Times New Roman"/>
                        <a:ea typeface="Times New Roman"/>
                        <a:cs typeface="Times New Roman"/>
                      </a:endParaRPr>
                    </a:p>
                  </a:txBody>
                  <a:tcPr marL="2311" marR="2311" marT="0" marB="0" anchor="ctr"/>
                </a:tc>
                <a:tc>
                  <a:txBody>
                    <a:bodyPr/>
                    <a:lstStyle/>
                    <a:p>
                      <a:pPr>
                        <a:lnSpc>
                          <a:spcPct val="115000"/>
                        </a:lnSpc>
                      </a:pPr>
                      <a:endParaRPr lang="es-EC" sz="1000">
                        <a:effectLst/>
                        <a:latin typeface="Calibri"/>
                        <a:cs typeface="Times New Roman"/>
                      </a:endParaRPr>
                    </a:p>
                  </a:txBody>
                  <a:tcPr marL="2311" marR="2311" marT="0" marB="0" anchor="b"/>
                </a:tc>
              </a:tr>
              <a:tr h="214331">
                <a:tc>
                  <a:txBody>
                    <a:bodyPr/>
                    <a:lstStyle/>
                    <a:p>
                      <a:pPr>
                        <a:lnSpc>
                          <a:spcPct val="115000"/>
                        </a:lnSpc>
                        <a:spcAft>
                          <a:spcPts val="0"/>
                        </a:spcAft>
                      </a:pPr>
                      <a:r>
                        <a:rPr lang="es-EC" sz="1000">
                          <a:effectLst/>
                        </a:rPr>
                        <a:t>809885</a:t>
                      </a: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MINI BROCHAS DE DIÁMETRO 25mm</a:t>
                      </a:r>
                      <a:endParaRPr lang="es-EC" sz="1000">
                        <a:effectLst/>
                        <a:latin typeface="Times New Roman"/>
                        <a:ea typeface="Times New Roman"/>
                        <a:cs typeface="Times New Roman"/>
                      </a:endParaRPr>
                    </a:p>
                  </a:txBody>
                  <a:tcPr marL="2311" marR="2311" marT="0" marB="0" anchor="ctr"/>
                </a:tc>
                <a:tc gridSpan="2">
                  <a:txBody>
                    <a:bodyPr/>
                    <a:lstStyle/>
                    <a:p>
                      <a:pPr>
                        <a:lnSpc>
                          <a:spcPct val="115000"/>
                        </a:lnSpc>
                        <a:spcAft>
                          <a:spcPts val="0"/>
                        </a:spcAft>
                      </a:pPr>
                      <a:r>
                        <a:rPr lang="es-EC" sz="1000">
                          <a:effectLst/>
                        </a:rPr>
                        <a:t>RECALDE EDGAR OLMEDO</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MINI BROCHAS DE DIÁMETRO 25mm</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8,00 </a:t>
                      </a:r>
                      <a:endParaRPr lang="es-EC" sz="1000" dirty="0">
                        <a:effectLst/>
                        <a:latin typeface="Times New Roman"/>
                        <a:ea typeface="Times New Roman"/>
                        <a:cs typeface="Times New Roman"/>
                      </a:endParaRPr>
                    </a:p>
                  </a:txBody>
                  <a:tcPr marL="2311" marR="2311" marT="0" marB="0" anchor="ctr"/>
                </a:tc>
                <a:tc>
                  <a:txBody>
                    <a:bodyPr/>
                    <a:lstStyle/>
                    <a:p>
                      <a:pPr>
                        <a:lnSpc>
                          <a:spcPct val="115000"/>
                        </a:lnSpc>
                      </a:pPr>
                      <a:endParaRPr lang="es-EC" sz="1000">
                        <a:effectLst/>
                        <a:latin typeface="Calibri"/>
                        <a:cs typeface="Times New Roman"/>
                      </a:endParaRPr>
                    </a:p>
                  </a:txBody>
                  <a:tcPr marL="2311" marR="2311" marT="0" marB="0" anchor="b"/>
                </a:tc>
              </a:tr>
              <a:tr h="214331">
                <a:tc>
                  <a:txBody>
                    <a:bodyPr/>
                    <a:lstStyle/>
                    <a:p>
                      <a:pPr>
                        <a:lnSpc>
                          <a:spcPct val="115000"/>
                        </a:lnSpc>
                        <a:spcAft>
                          <a:spcPts val="0"/>
                        </a:spcAft>
                      </a:pPr>
                      <a:r>
                        <a:rPr lang="es-EC" sz="1000">
                          <a:effectLst/>
                        </a:rPr>
                        <a:t>809886</a:t>
                      </a: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MINI BROCHAS DE DIÁMETRO 30mm</a:t>
                      </a:r>
                      <a:endParaRPr lang="es-EC" sz="1000">
                        <a:effectLst/>
                        <a:latin typeface="Times New Roman"/>
                        <a:ea typeface="Times New Roman"/>
                        <a:cs typeface="Times New Roman"/>
                      </a:endParaRPr>
                    </a:p>
                  </a:txBody>
                  <a:tcPr marL="2311" marR="2311" marT="0" marB="0" anchor="ctr"/>
                </a:tc>
                <a:tc gridSpan="2">
                  <a:txBody>
                    <a:bodyPr/>
                    <a:lstStyle/>
                    <a:p>
                      <a:pPr>
                        <a:lnSpc>
                          <a:spcPct val="115000"/>
                        </a:lnSpc>
                        <a:spcAft>
                          <a:spcPts val="0"/>
                        </a:spcAft>
                      </a:pPr>
                      <a:r>
                        <a:rPr lang="es-EC" sz="1000">
                          <a:effectLst/>
                        </a:rPr>
                        <a:t>RECALDE EDGAR OLMEDO</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MINI BROCHAS DE DIÁMETRO 30mm</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7,50 </a:t>
                      </a:r>
                      <a:endParaRPr lang="es-EC" sz="1000" dirty="0">
                        <a:effectLst/>
                        <a:latin typeface="Times New Roman"/>
                        <a:ea typeface="Times New Roman"/>
                        <a:cs typeface="Times New Roman"/>
                      </a:endParaRPr>
                    </a:p>
                  </a:txBody>
                  <a:tcPr marL="2311" marR="2311" marT="0" marB="0" anchor="ctr"/>
                </a:tc>
                <a:tc>
                  <a:txBody>
                    <a:bodyPr/>
                    <a:lstStyle/>
                    <a:p>
                      <a:pPr algn="r">
                        <a:lnSpc>
                          <a:spcPct val="115000"/>
                        </a:lnSpc>
                        <a:spcAft>
                          <a:spcPts val="0"/>
                        </a:spcAft>
                      </a:pPr>
                      <a:r>
                        <a:rPr lang="es-EC" sz="1400" b="1" dirty="0">
                          <a:solidFill>
                            <a:schemeClr val="accent6">
                              <a:lumMod val="60000"/>
                              <a:lumOff val="40000"/>
                            </a:schemeClr>
                          </a:solidFill>
                          <a:effectLst/>
                        </a:rPr>
                        <a:t>@</a:t>
                      </a:r>
                      <a:endParaRPr lang="es-EC" sz="1400" b="1" dirty="0">
                        <a:solidFill>
                          <a:schemeClr val="accent6">
                            <a:lumMod val="60000"/>
                            <a:lumOff val="40000"/>
                          </a:schemeClr>
                        </a:solidFill>
                        <a:effectLst/>
                        <a:latin typeface="Times New Roman"/>
                        <a:ea typeface="Times New Roman"/>
                        <a:cs typeface="Times New Roman"/>
                      </a:endParaRPr>
                    </a:p>
                  </a:txBody>
                  <a:tcPr marL="2311" marR="2311" marT="0" marB="0" anchor="b"/>
                </a:tc>
              </a:tr>
              <a:tr h="597584">
                <a:tc>
                  <a:txBody>
                    <a:bodyPr/>
                    <a:lstStyle/>
                    <a:p>
                      <a:pPr>
                        <a:lnSpc>
                          <a:spcPct val="115000"/>
                        </a:lnSpc>
                        <a:spcAft>
                          <a:spcPts val="0"/>
                        </a:spcAft>
                      </a:pPr>
                      <a:r>
                        <a:rPr lang="es-EC" sz="1000">
                          <a:effectLst/>
                        </a:rPr>
                        <a:t>809887</a:t>
                      </a: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PASTAS DIAMOND PARA ABRILLANTAR DCC 1MS COLOR BLANCO</a:t>
                      </a:r>
                      <a:endParaRPr lang="es-EC" sz="1000">
                        <a:effectLst/>
                        <a:latin typeface="Times New Roman"/>
                        <a:ea typeface="Times New Roman"/>
                        <a:cs typeface="Times New Roman"/>
                      </a:endParaRPr>
                    </a:p>
                  </a:txBody>
                  <a:tcPr marL="2311" marR="2311" marT="0" marB="0" anchor="ctr"/>
                </a:tc>
                <a:tc gridSpan="2">
                  <a:txBody>
                    <a:bodyPr/>
                    <a:lstStyle/>
                    <a:p>
                      <a:pPr>
                        <a:lnSpc>
                          <a:spcPct val="115000"/>
                        </a:lnSpc>
                        <a:spcAft>
                          <a:spcPts val="0"/>
                        </a:spcAft>
                      </a:pPr>
                      <a:r>
                        <a:rPr lang="es-EC" sz="1000">
                          <a:effectLst/>
                        </a:rPr>
                        <a:t>RECALDE EDGAR OLMEDO</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PASTAS DIAMOND PARA ABRILLANTAR DCC 1MS COLOR BLANCO</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65,00 </a:t>
                      </a:r>
                      <a:endParaRPr lang="es-EC" sz="1000" dirty="0">
                        <a:effectLst/>
                        <a:latin typeface="Times New Roman"/>
                        <a:ea typeface="Times New Roman"/>
                        <a:cs typeface="Times New Roman"/>
                      </a:endParaRPr>
                    </a:p>
                  </a:txBody>
                  <a:tcPr marL="2311" marR="2311" marT="0" marB="0" anchor="ctr"/>
                </a:tc>
                <a:tc>
                  <a:txBody>
                    <a:bodyPr/>
                    <a:lstStyle/>
                    <a:p>
                      <a:pPr>
                        <a:lnSpc>
                          <a:spcPct val="115000"/>
                        </a:lnSpc>
                      </a:pPr>
                      <a:endParaRPr lang="es-EC" sz="1000">
                        <a:effectLst/>
                        <a:latin typeface="Calibri"/>
                        <a:cs typeface="Times New Roman"/>
                      </a:endParaRPr>
                    </a:p>
                  </a:txBody>
                  <a:tcPr marL="2311" marR="2311" marT="0" marB="0" anchor="b"/>
                </a:tc>
              </a:tr>
              <a:tr h="398390">
                <a:tc>
                  <a:txBody>
                    <a:bodyPr/>
                    <a:lstStyle/>
                    <a:p>
                      <a:pPr>
                        <a:lnSpc>
                          <a:spcPct val="115000"/>
                        </a:lnSpc>
                        <a:spcAft>
                          <a:spcPts val="0"/>
                        </a:spcAft>
                      </a:pPr>
                      <a:r>
                        <a:rPr lang="es-EC" sz="1000">
                          <a:effectLst/>
                        </a:rPr>
                        <a:t>809888</a:t>
                      </a: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PASTAS DIAMOND PARA DESBASTAR DCC 15M5 COLOR AZUL</a:t>
                      </a:r>
                      <a:endParaRPr lang="es-EC" sz="1000">
                        <a:effectLst/>
                        <a:latin typeface="Times New Roman"/>
                        <a:ea typeface="Times New Roman"/>
                        <a:cs typeface="Times New Roman"/>
                      </a:endParaRPr>
                    </a:p>
                  </a:txBody>
                  <a:tcPr marL="2311" marR="2311" marT="0" marB="0" anchor="ctr"/>
                </a:tc>
                <a:tc gridSpan="2">
                  <a:txBody>
                    <a:bodyPr/>
                    <a:lstStyle/>
                    <a:p>
                      <a:pPr>
                        <a:lnSpc>
                          <a:spcPct val="115000"/>
                        </a:lnSpc>
                        <a:spcAft>
                          <a:spcPts val="0"/>
                        </a:spcAft>
                      </a:pPr>
                      <a:r>
                        <a:rPr lang="es-EC" sz="1000">
                          <a:effectLst/>
                        </a:rPr>
                        <a:t>RECALDE EDGAR OLMEDO</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PASTAS DIAMOND PARA DESBASTAR DCC 15M5 COLOR AZUL</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125,00 </a:t>
                      </a:r>
                      <a:endParaRPr lang="es-EC" sz="1000" dirty="0">
                        <a:effectLst/>
                        <a:latin typeface="Times New Roman"/>
                        <a:ea typeface="Times New Roman"/>
                        <a:cs typeface="Times New Roman"/>
                      </a:endParaRPr>
                    </a:p>
                  </a:txBody>
                  <a:tcPr marL="2311" marR="2311" marT="0" marB="0" anchor="ctr"/>
                </a:tc>
                <a:tc>
                  <a:txBody>
                    <a:bodyPr/>
                    <a:lstStyle/>
                    <a:p>
                      <a:pPr>
                        <a:lnSpc>
                          <a:spcPct val="115000"/>
                        </a:lnSpc>
                      </a:pPr>
                      <a:endParaRPr lang="es-EC" sz="1000">
                        <a:effectLst/>
                        <a:latin typeface="Calibri"/>
                        <a:cs typeface="Times New Roman"/>
                      </a:endParaRPr>
                    </a:p>
                  </a:txBody>
                  <a:tcPr marL="2311" marR="2311" marT="0" marB="0" anchor="b"/>
                </a:tc>
              </a:tr>
              <a:tr h="251605">
                <a:tc rowSpan="3">
                  <a:txBody>
                    <a:bodyPr/>
                    <a:lstStyle/>
                    <a:p>
                      <a:pPr>
                        <a:lnSpc>
                          <a:spcPct val="115000"/>
                        </a:lnSpc>
                        <a:spcAft>
                          <a:spcPts val="0"/>
                        </a:spcAft>
                      </a:pPr>
                      <a:r>
                        <a:rPr lang="es-EC" sz="1000">
                          <a:effectLst/>
                        </a:rPr>
                        <a:t>809889</a:t>
                      </a:r>
                      <a:endParaRPr lang="es-EC" sz="1000">
                        <a:effectLst/>
                        <a:latin typeface="Times New Roman"/>
                        <a:ea typeface="Times New Roman"/>
                        <a:cs typeface="Times New Roman"/>
                      </a:endParaRPr>
                    </a:p>
                  </a:txBody>
                  <a:tcPr marL="2311" marR="2311" marT="0" marB="0" anchor="ctr"/>
                </a:tc>
                <a:tc rowSpan="3">
                  <a:txBody>
                    <a:bodyPr/>
                    <a:lstStyle/>
                    <a:p>
                      <a:pPr>
                        <a:lnSpc>
                          <a:spcPct val="115000"/>
                        </a:lnSpc>
                        <a:spcAft>
                          <a:spcPts val="0"/>
                        </a:spcAft>
                      </a:pPr>
                      <a:r>
                        <a:rPr lang="es-EC" sz="1000">
                          <a:effectLst/>
                        </a:rPr>
                        <a:t>TALADRO DE PEDESTAL MANDRIL DE 1/2</a:t>
                      </a:r>
                      <a:endParaRPr lang="es-EC" sz="1000">
                        <a:effectLst/>
                        <a:latin typeface="Times New Roman"/>
                        <a:ea typeface="Times New Roman"/>
                        <a:cs typeface="Times New Roman"/>
                      </a:endParaRPr>
                    </a:p>
                  </a:txBody>
                  <a:tcPr marL="2311" marR="2311" marT="0" marB="0" anchor="ctr"/>
                </a:tc>
                <a:tc gridSpan="2">
                  <a:txBody>
                    <a:bodyPr/>
                    <a:lstStyle/>
                    <a:p>
                      <a:pPr>
                        <a:lnSpc>
                          <a:spcPct val="115000"/>
                        </a:lnSpc>
                        <a:spcAft>
                          <a:spcPts val="0"/>
                        </a:spcAft>
                      </a:pPr>
                      <a:r>
                        <a:rPr lang="es-EC" sz="1000">
                          <a:effectLst/>
                        </a:rPr>
                        <a:t>RECALDE EDGAR OLMEDO</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TALADRO DE PEDESTAL MANDRIL DE 1/2</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2.750,00 </a:t>
                      </a:r>
                      <a:endParaRPr lang="es-EC" sz="1000" dirty="0">
                        <a:effectLst/>
                        <a:latin typeface="Times New Roman"/>
                        <a:ea typeface="Times New Roman"/>
                        <a:cs typeface="Times New Roman"/>
                      </a:endParaRPr>
                    </a:p>
                  </a:txBody>
                  <a:tcPr marL="2311" marR="2311" marT="0" marB="0" anchor="ctr"/>
                </a:tc>
                <a:tc>
                  <a:txBody>
                    <a:bodyPr/>
                    <a:lstStyle/>
                    <a:p>
                      <a:pPr>
                        <a:lnSpc>
                          <a:spcPct val="115000"/>
                        </a:lnSpc>
                      </a:pPr>
                      <a:endParaRPr lang="es-EC" sz="1000">
                        <a:effectLst/>
                        <a:latin typeface="Calibri"/>
                        <a:cs typeface="Times New Roman"/>
                      </a:endParaRPr>
                    </a:p>
                  </a:txBody>
                  <a:tcPr marL="2311" marR="2311" marT="0" marB="0" anchor="b"/>
                </a:tc>
              </a:tr>
              <a:tr h="484571">
                <a:tc vMerge="1">
                  <a:txBody>
                    <a:bodyPr/>
                    <a:lstStyle/>
                    <a:p>
                      <a:endParaRPr lang="es-EC"/>
                    </a:p>
                  </a:txBody>
                  <a:tcPr/>
                </a:tc>
                <a:tc vMerge="1">
                  <a:txBody>
                    <a:bodyPr/>
                    <a:lstStyle/>
                    <a:p>
                      <a:endParaRPr lang="es-EC"/>
                    </a:p>
                  </a:txBody>
                  <a:tcPr/>
                </a:tc>
                <a:tc gridSpan="2">
                  <a:txBody>
                    <a:bodyPr/>
                    <a:lstStyle/>
                    <a:p>
                      <a:pPr>
                        <a:lnSpc>
                          <a:spcPct val="115000"/>
                        </a:lnSpc>
                        <a:spcAft>
                          <a:spcPts val="0"/>
                        </a:spcAft>
                      </a:pPr>
                      <a:r>
                        <a:rPr lang="es-EC" sz="1000">
                          <a:effectLst/>
                        </a:rPr>
                        <a:t>COMERCIAL KIWY S.A.</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TALADRO DE PEDESTAL 1/3 Hp, 110v, DE 620 A 3100 RPM MANDRIL DE 13mm TW</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99,00 </a:t>
                      </a:r>
                      <a:endParaRPr lang="es-EC" sz="1000" dirty="0">
                        <a:effectLst/>
                        <a:latin typeface="Times New Roman"/>
                        <a:ea typeface="Times New Roman"/>
                        <a:cs typeface="Times New Roman"/>
                      </a:endParaRPr>
                    </a:p>
                  </a:txBody>
                  <a:tcPr marL="2311" marR="2311" marT="0" marB="0" anchor="ctr"/>
                </a:tc>
                <a:tc>
                  <a:txBody>
                    <a:bodyPr/>
                    <a:lstStyle/>
                    <a:p>
                      <a:pPr>
                        <a:lnSpc>
                          <a:spcPct val="115000"/>
                        </a:lnSpc>
                      </a:pPr>
                      <a:endParaRPr lang="es-EC" sz="1000">
                        <a:effectLst/>
                        <a:latin typeface="Calibri"/>
                        <a:cs typeface="Times New Roman"/>
                      </a:endParaRPr>
                    </a:p>
                  </a:txBody>
                  <a:tcPr marL="2311" marR="2311" marT="0" marB="0" anchor="b"/>
                </a:tc>
              </a:tr>
              <a:tr h="398390">
                <a:tc vMerge="1">
                  <a:txBody>
                    <a:bodyPr/>
                    <a:lstStyle/>
                    <a:p>
                      <a:endParaRPr lang="es-EC"/>
                    </a:p>
                  </a:txBody>
                  <a:tcPr/>
                </a:tc>
                <a:tc vMerge="1">
                  <a:txBody>
                    <a:bodyPr/>
                    <a:lstStyle/>
                    <a:p>
                      <a:endParaRPr lang="es-EC"/>
                    </a:p>
                  </a:txBody>
                  <a:tcPr/>
                </a:tc>
                <a:tc gridSpan="2">
                  <a:txBody>
                    <a:bodyPr/>
                    <a:lstStyle/>
                    <a:p>
                      <a:pPr>
                        <a:lnSpc>
                          <a:spcPct val="115000"/>
                        </a:lnSpc>
                        <a:spcAft>
                          <a:spcPts val="0"/>
                        </a:spcAft>
                      </a:pPr>
                      <a:r>
                        <a:rPr lang="es-EC" sz="1000">
                          <a:effectLst/>
                        </a:rPr>
                        <a:t>MATRIMEC S.A.</a:t>
                      </a:r>
                      <a:endParaRPr lang="es-EC" sz="1000">
                        <a:effectLst/>
                        <a:latin typeface="Times New Roman"/>
                        <a:ea typeface="Times New Roman"/>
                        <a:cs typeface="Times New Roman"/>
                      </a:endParaRPr>
                    </a:p>
                  </a:txBody>
                  <a:tcPr marL="2311" marR="2311" marT="0" marB="0" anchor="ctr"/>
                </a:tc>
                <a:tc hMerge="1">
                  <a:txBody>
                    <a:bodyPr/>
                    <a:lstStyle/>
                    <a:p>
                      <a:pPr>
                        <a:lnSpc>
                          <a:spcPct val="115000"/>
                        </a:lnSpc>
                        <a:spcAft>
                          <a:spcPts val="0"/>
                        </a:spcAft>
                      </a:pPr>
                      <a:endParaRPr lang="es-EC" sz="1000">
                        <a:effectLst/>
                        <a:latin typeface="Times New Roman"/>
                        <a:ea typeface="Times New Roman"/>
                        <a:cs typeface="Times New Roman"/>
                      </a:endParaRPr>
                    </a:p>
                  </a:txBody>
                  <a:tcPr marL="2311" marR="2311" marT="0" marB="0" anchor="ctr"/>
                </a:tc>
                <a:tc>
                  <a:txBody>
                    <a:bodyPr/>
                    <a:lstStyle/>
                    <a:p>
                      <a:pPr>
                        <a:lnSpc>
                          <a:spcPct val="115000"/>
                        </a:lnSpc>
                        <a:spcAft>
                          <a:spcPts val="0"/>
                        </a:spcAft>
                      </a:pPr>
                      <a:r>
                        <a:rPr lang="es-EC" sz="1000">
                          <a:effectLst/>
                        </a:rPr>
                        <a:t>TALADRO DE PEDESTAL 5/8" x 17" 1,5 HP TRUPER</a:t>
                      </a:r>
                      <a:endParaRPr lang="es-EC" sz="1000">
                        <a:effectLst/>
                        <a:latin typeface="Times New Roman"/>
                        <a:ea typeface="Times New Roman"/>
                        <a:cs typeface="Times New Roman"/>
                      </a:endParaRPr>
                    </a:p>
                  </a:txBody>
                  <a:tcPr marL="2311" marR="2311" marT="0" marB="0" anchor="ctr"/>
                </a:tc>
                <a:tc>
                  <a:txBody>
                    <a:bodyPr/>
                    <a:lstStyle/>
                    <a:p>
                      <a:pPr algn="just">
                        <a:lnSpc>
                          <a:spcPct val="115000"/>
                        </a:lnSpc>
                        <a:spcAft>
                          <a:spcPts val="0"/>
                        </a:spcAft>
                      </a:pPr>
                      <a:r>
                        <a:rPr lang="es-EC" sz="1000" dirty="0">
                          <a:effectLst/>
                        </a:rPr>
                        <a:t>           606,85 </a:t>
                      </a:r>
                      <a:endParaRPr lang="es-EC" sz="1000" dirty="0">
                        <a:effectLst/>
                        <a:latin typeface="Times New Roman"/>
                        <a:ea typeface="Times New Roman"/>
                        <a:cs typeface="Times New Roman"/>
                      </a:endParaRPr>
                    </a:p>
                  </a:txBody>
                  <a:tcPr marL="2311" marR="2311" marT="0" marB="0" anchor="ctr"/>
                </a:tc>
                <a:tc>
                  <a:txBody>
                    <a:bodyPr/>
                    <a:lstStyle/>
                    <a:p>
                      <a:pPr>
                        <a:lnSpc>
                          <a:spcPct val="115000"/>
                        </a:lnSpc>
                      </a:pPr>
                      <a:endParaRPr lang="es-EC" sz="1000">
                        <a:effectLst/>
                        <a:latin typeface="Calibri"/>
                        <a:cs typeface="Times New Roman"/>
                      </a:endParaRPr>
                    </a:p>
                  </a:txBody>
                  <a:tcPr marL="2311" marR="2311" marT="0" marB="0" anchor="b"/>
                </a:tc>
              </a:tr>
              <a:tr h="170951">
                <a:tc>
                  <a:txBody>
                    <a:bodyPr/>
                    <a:lstStyle/>
                    <a:p>
                      <a:pPr algn="r">
                        <a:lnSpc>
                          <a:spcPct val="115000"/>
                        </a:lnSpc>
                        <a:spcAft>
                          <a:spcPts val="0"/>
                        </a:spcAft>
                      </a:pPr>
                      <a:r>
                        <a:rPr lang="es-EC" sz="1400" b="1" kern="1200" dirty="0">
                          <a:solidFill>
                            <a:schemeClr val="accent6">
                              <a:lumMod val="60000"/>
                              <a:lumOff val="40000"/>
                            </a:schemeClr>
                          </a:solidFill>
                          <a:effectLst/>
                          <a:latin typeface="+mn-lt"/>
                          <a:ea typeface="+mn-ea"/>
                          <a:cs typeface="+mn-cs"/>
                        </a:rPr>
                        <a:t>@</a:t>
                      </a:r>
                    </a:p>
                  </a:txBody>
                  <a:tcPr marL="2311" marR="2311" marT="0" marB="0" anchor="ctr"/>
                </a:tc>
                <a:tc gridSpan="5">
                  <a:txBody>
                    <a:bodyPr/>
                    <a:lstStyle/>
                    <a:p>
                      <a:pPr algn="just">
                        <a:lnSpc>
                          <a:spcPct val="115000"/>
                        </a:lnSpc>
                        <a:spcAft>
                          <a:spcPts val="0"/>
                        </a:spcAft>
                      </a:pPr>
                      <a:r>
                        <a:rPr lang="es-EC" sz="1000" dirty="0">
                          <a:effectLst/>
                        </a:rPr>
                        <a:t>Datos tomados departamento de mantenimiento de Ferrero del Ecuador S.A.</a:t>
                      </a:r>
                      <a:endParaRPr lang="es-EC" sz="1000" dirty="0">
                        <a:effectLst/>
                        <a:latin typeface="Times New Roman"/>
                        <a:ea typeface="Times New Roman"/>
                        <a:cs typeface="Times New Roman"/>
                      </a:endParaRPr>
                    </a:p>
                  </a:txBody>
                  <a:tcPr marL="2311" marR="231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1000">
                        <a:effectLst/>
                        <a:latin typeface="Calibri"/>
                        <a:cs typeface="Times New Roman"/>
                      </a:endParaRPr>
                    </a:p>
                  </a:txBody>
                  <a:tcPr marL="2311" marR="2311" marT="0" marB="0" anchor="b"/>
                </a:tc>
              </a:tr>
              <a:tr h="199194">
                <a:tc gridSpan="3">
                  <a:txBody>
                    <a:bodyPr/>
                    <a:lstStyle/>
                    <a:p>
                      <a:pPr>
                        <a:lnSpc>
                          <a:spcPct val="115000"/>
                        </a:lnSpc>
                        <a:spcAft>
                          <a:spcPts val="0"/>
                        </a:spcAft>
                      </a:pPr>
                      <a:r>
                        <a:rPr lang="es-EC" sz="1000" dirty="0">
                          <a:effectLst/>
                        </a:rPr>
                        <a:t>Elaborado por: Jessica Eras</a:t>
                      </a:r>
                      <a:endParaRPr lang="es-EC" sz="1000" dirty="0">
                        <a:effectLst/>
                        <a:latin typeface="Times New Roman"/>
                        <a:ea typeface="Times New Roman"/>
                        <a:cs typeface="Times New Roman"/>
                      </a:endParaRPr>
                    </a:p>
                  </a:txBody>
                  <a:tcPr marL="2311" marR="2311" marT="0" marB="0" anchor="ctr"/>
                </a:tc>
                <a:tc hMerge="1">
                  <a:txBody>
                    <a:bodyPr/>
                    <a:lstStyle/>
                    <a:p>
                      <a:endParaRPr lang="es-EC"/>
                    </a:p>
                  </a:txBody>
                  <a:tcPr/>
                </a:tc>
                <a:tc hMerge="1">
                  <a:txBody>
                    <a:bodyPr/>
                    <a:lstStyle/>
                    <a:p>
                      <a:endParaRPr lang="es-EC"/>
                    </a:p>
                  </a:txBody>
                  <a:tcPr/>
                </a:tc>
                <a:tc gridSpan="3">
                  <a:txBody>
                    <a:bodyPr/>
                    <a:lstStyle/>
                    <a:p>
                      <a:pPr>
                        <a:lnSpc>
                          <a:spcPct val="115000"/>
                        </a:lnSpc>
                        <a:spcAft>
                          <a:spcPts val="0"/>
                        </a:spcAft>
                      </a:pPr>
                      <a:r>
                        <a:rPr lang="es-EC" sz="1000">
                          <a:effectLst/>
                        </a:rPr>
                        <a:t>Fecha: 6 Enero 2011</a:t>
                      </a:r>
                      <a:endParaRPr lang="es-EC" sz="1000">
                        <a:effectLst/>
                        <a:latin typeface="Times New Roman"/>
                        <a:ea typeface="Times New Roman"/>
                        <a:cs typeface="Times New Roman"/>
                      </a:endParaRPr>
                    </a:p>
                  </a:txBody>
                  <a:tcPr marL="2311" marR="2311" marT="0" marB="0" anchor="ctr"/>
                </a:tc>
                <a:tc hMerge="1">
                  <a:txBody>
                    <a:bodyPr/>
                    <a:lstStyle/>
                    <a:p>
                      <a:endParaRPr lang="es-EC"/>
                    </a:p>
                  </a:txBody>
                  <a:tcPr/>
                </a:tc>
                <a:tc hMerge="1">
                  <a:txBody>
                    <a:bodyPr/>
                    <a:lstStyle/>
                    <a:p>
                      <a:endParaRPr lang="es-EC"/>
                    </a:p>
                  </a:txBody>
                  <a:tcPr/>
                </a:tc>
                <a:tc>
                  <a:txBody>
                    <a:bodyPr/>
                    <a:lstStyle/>
                    <a:p>
                      <a:pPr>
                        <a:lnSpc>
                          <a:spcPct val="115000"/>
                        </a:lnSpc>
                      </a:pPr>
                      <a:endParaRPr lang="es-EC" sz="1000" dirty="0">
                        <a:effectLst/>
                        <a:latin typeface="Calibri"/>
                        <a:cs typeface="Times New Roman"/>
                      </a:endParaRPr>
                    </a:p>
                  </a:txBody>
                  <a:tcPr marL="2311" marR="2311" marT="0" marB="0" anchor="b"/>
                </a:tc>
              </a:tr>
            </a:tbl>
          </a:graphicData>
        </a:graphic>
      </p:graphicFrame>
      <p:sp>
        <p:nvSpPr>
          <p:cNvPr id="3" name="333 Rectángulo">
            <a:hlinkClick r:id="rId2" action="ppaction://hlinksldjump"/>
          </p:cNvPr>
          <p:cNvSpPr/>
          <p:nvPr/>
        </p:nvSpPr>
        <p:spPr>
          <a:xfrm>
            <a:off x="7890208" y="511399"/>
            <a:ext cx="722313"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PTR. 8</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3/3</a:t>
            </a:r>
            <a:endParaRPr lang="es-EC" sz="1200">
              <a:effectLst/>
              <a:latin typeface="Times New Roman"/>
              <a:ea typeface="Times New Roman"/>
            </a:endParaRPr>
          </a:p>
        </p:txBody>
      </p:sp>
      <p:sp>
        <p:nvSpPr>
          <p:cNvPr id="4" name="3 Cerrar llave"/>
          <p:cNvSpPr/>
          <p:nvPr/>
        </p:nvSpPr>
        <p:spPr>
          <a:xfrm>
            <a:off x="8488180" y="1628800"/>
            <a:ext cx="203011" cy="4104456"/>
          </a:xfrm>
          <a:prstGeom prst="rightBrace">
            <a:avLst>
              <a:gd name="adj1" fmla="val 4537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p>
            <a:endParaRPr lang="es-EC"/>
          </a:p>
        </p:txBody>
      </p:sp>
    </p:spTree>
    <p:extLst>
      <p:ext uri="{BB962C8B-B14F-4D97-AF65-F5344CB8AC3E}">
        <p14:creationId xmlns:p14="http://schemas.microsoft.com/office/powerpoint/2010/main" val="4183710318"/>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17081312"/>
              </p:ext>
            </p:extLst>
          </p:nvPr>
        </p:nvGraphicFramePr>
        <p:xfrm>
          <a:off x="467544" y="404664"/>
          <a:ext cx="8352928" cy="5739976"/>
        </p:xfrm>
        <a:graphic>
          <a:graphicData uri="http://schemas.openxmlformats.org/drawingml/2006/table">
            <a:tbl>
              <a:tblPr>
                <a:tableStyleId>{E8B1032C-EA38-4F05-BA0D-38AFFFC7BED3}</a:tableStyleId>
              </a:tblPr>
              <a:tblGrid>
                <a:gridCol w="7416824"/>
                <a:gridCol w="936104"/>
              </a:tblGrid>
              <a:tr h="631972">
                <a:tc gridSpan="2">
                  <a:txBody>
                    <a:bodyPr/>
                    <a:lstStyle/>
                    <a:p>
                      <a:pPr marL="0" algn="ctr" defTabSz="914400" rtl="0" eaLnBrk="1" fontAlgn="ctr" latinLnBrk="0" hangingPunct="1">
                        <a:lnSpc>
                          <a:spcPct val="115000"/>
                        </a:lnSpc>
                        <a:spcAft>
                          <a:spcPts val="0"/>
                        </a:spcAft>
                      </a:pPr>
                      <a:r>
                        <a:rPr lang="es-EC" sz="1400" b="1" kern="1200" dirty="0">
                          <a:solidFill>
                            <a:schemeClr val="tx1"/>
                          </a:solidFill>
                          <a:effectLst/>
                          <a:latin typeface="+mn-lt"/>
                          <a:ea typeface="+mn-ea"/>
                          <a:cs typeface="+mn-cs"/>
                        </a:rPr>
                        <a:t>FERRERO DEL ECUADOR S.A.</a:t>
                      </a:r>
                    </a:p>
                    <a:p>
                      <a:pPr marL="0" algn="ctr" defTabSz="914400" rtl="0" eaLnBrk="1" fontAlgn="ctr" latinLnBrk="0" hangingPunct="1">
                        <a:lnSpc>
                          <a:spcPct val="115000"/>
                        </a:lnSpc>
                        <a:spcAft>
                          <a:spcPts val="0"/>
                        </a:spcAft>
                      </a:pPr>
                      <a:r>
                        <a:rPr lang="es-EC" sz="1400" b="1" kern="1200" dirty="0">
                          <a:solidFill>
                            <a:schemeClr val="tx1"/>
                          </a:solidFill>
                          <a:effectLst/>
                          <a:latin typeface="+mn-lt"/>
                          <a:ea typeface="+mn-ea"/>
                          <a:cs typeface="+mn-cs"/>
                        </a:rPr>
                        <a:t>HOJA DE HALLAZGOS</a:t>
                      </a:r>
                    </a:p>
                    <a:p>
                      <a:pPr marL="0" algn="ctr" defTabSz="914400" rtl="0" eaLnBrk="1" fontAlgn="ctr" latinLnBrk="0" hangingPunct="1">
                        <a:lnSpc>
                          <a:spcPct val="115000"/>
                        </a:lnSpc>
                        <a:spcAft>
                          <a:spcPts val="0"/>
                        </a:spcAft>
                      </a:pPr>
                      <a:r>
                        <a:rPr lang="es-EC" sz="1400" b="1" kern="1200" dirty="0">
                          <a:solidFill>
                            <a:schemeClr val="tx1"/>
                          </a:solidFill>
                          <a:effectLst/>
                          <a:latin typeface="+mn-lt"/>
                          <a:ea typeface="+mn-ea"/>
                          <a:cs typeface="+mn-cs"/>
                        </a:rPr>
                        <a:t>PROCESO DE ADQUISICIÓN DE REPUESTOS PARA MAQUINARIA</a:t>
                      </a:r>
                    </a:p>
                    <a:p>
                      <a:pPr marL="0" algn="ctr" defTabSz="914400" rtl="0" eaLnBrk="1" fontAlgn="ctr" latinLnBrk="0" hangingPunct="1">
                        <a:lnSpc>
                          <a:spcPct val="115000"/>
                        </a:lnSpc>
                        <a:spcAft>
                          <a:spcPts val="0"/>
                        </a:spcAft>
                      </a:pPr>
                      <a:r>
                        <a:rPr lang="es-EC" sz="1400" b="1" kern="1200" dirty="0">
                          <a:solidFill>
                            <a:schemeClr val="tx1"/>
                          </a:solidFill>
                          <a:effectLst/>
                          <a:latin typeface="+mn-lt"/>
                          <a:ea typeface="+mn-ea"/>
                          <a:cs typeface="+mn-cs"/>
                        </a:rPr>
                        <a:t>PERIODO SEPTIEMBRE 2009 - AGOSTO 2010</a:t>
                      </a:r>
                    </a:p>
                  </a:txBody>
                  <a:tcPr marL="3863" marR="3863" marT="3863" marB="0" anchor="ctr"/>
                </a:tc>
                <a:tc hMerge="1">
                  <a:txBody>
                    <a:bodyPr/>
                    <a:lstStyle/>
                    <a:p>
                      <a:endParaRPr lang="es-EC"/>
                    </a:p>
                  </a:txBody>
                  <a:tcPr/>
                </a:tc>
              </a:tr>
              <a:tr h="114408">
                <a:tc rowSpan="2">
                  <a:txBody>
                    <a:bodyPr/>
                    <a:lstStyle/>
                    <a:p>
                      <a:pPr algn="ctr" fontAlgn="ctr"/>
                      <a:r>
                        <a:rPr lang="es-EC" sz="1400" b="1" u="none" strike="noStrike" dirty="0">
                          <a:effectLst/>
                        </a:rPr>
                        <a:t>MANTENIMIENTO</a:t>
                      </a:r>
                      <a:endParaRPr lang="es-EC" sz="1400" b="1" i="0" u="none" strike="noStrike" dirty="0">
                        <a:solidFill>
                          <a:srgbClr val="000000"/>
                        </a:solidFill>
                        <a:effectLst/>
                        <a:latin typeface="Arial"/>
                      </a:endParaRPr>
                    </a:p>
                  </a:txBody>
                  <a:tcPr marL="3863" marR="3863" marT="3863" marB="0" anchor="ctr"/>
                </a:tc>
                <a:tc>
                  <a:txBody>
                    <a:bodyPr/>
                    <a:lstStyle/>
                    <a:p>
                      <a:pPr algn="ctr" fontAlgn="ctr"/>
                      <a:r>
                        <a:rPr lang="es-EC" sz="1600" u="none" strike="noStrike">
                          <a:effectLst/>
                        </a:rPr>
                        <a:t>REF. P/T</a:t>
                      </a:r>
                      <a:endParaRPr lang="es-EC" sz="1600" b="1" i="0" u="none" strike="noStrike">
                        <a:solidFill>
                          <a:srgbClr val="000000"/>
                        </a:solidFill>
                        <a:effectLst/>
                        <a:latin typeface="Arial"/>
                      </a:endParaRPr>
                    </a:p>
                  </a:txBody>
                  <a:tcPr marL="3863" marR="3863" marT="3863" marB="0" anchor="ctr"/>
                </a:tc>
              </a:tr>
              <a:tr h="114408">
                <a:tc vMerge="1">
                  <a:txBody>
                    <a:bodyPr/>
                    <a:lstStyle/>
                    <a:p>
                      <a:endParaRPr lang="es-EC"/>
                    </a:p>
                  </a:txBody>
                  <a:tcPr/>
                </a:tc>
                <a:tc>
                  <a:txBody>
                    <a:bodyPr/>
                    <a:lstStyle/>
                    <a:p>
                      <a:pPr algn="ctr" fontAlgn="ctr"/>
                      <a:r>
                        <a:rPr lang="es-EC" sz="1600" u="none" strike="noStrike">
                          <a:effectLst/>
                        </a:rPr>
                        <a:t>HHR. 2</a:t>
                      </a:r>
                      <a:endParaRPr lang="es-EC" sz="1600" b="1" i="0" u="none" strike="noStrike">
                        <a:solidFill>
                          <a:srgbClr val="FF0000"/>
                        </a:solidFill>
                        <a:effectLst/>
                        <a:latin typeface="Arial"/>
                      </a:endParaRPr>
                    </a:p>
                  </a:txBody>
                  <a:tcPr marL="3863" marR="3863" marT="3863" marB="0" anchor="ctr"/>
                </a:tc>
              </a:tr>
              <a:tr h="114408">
                <a:tc>
                  <a:txBody>
                    <a:bodyPr/>
                    <a:lstStyle/>
                    <a:p>
                      <a:pPr algn="l" fontAlgn="ctr"/>
                      <a:r>
                        <a:rPr lang="es-EC" sz="1600" b="1" u="none" strike="noStrike" dirty="0">
                          <a:effectLst/>
                        </a:rPr>
                        <a:t>Procedimiento Nº 2</a:t>
                      </a:r>
                      <a:endParaRPr lang="es-EC" sz="1600" b="1" i="0" u="none" strike="noStrike" dirty="0">
                        <a:solidFill>
                          <a:srgbClr val="000000"/>
                        </a:solidFill>
                        <a:effectLst/>
                        <a:latin typeface="Arial"/>
                      </a:endParaRPr>
                    </a:p>
                  </a:txBody>
                  <a:tcPr marL="3863" marR="3863" marT="3863" marB="0" anchor="ctr"/>
                </a:tc>
                <a:tc rowSpan="10">
                  <a:txBody>
                    <a:bodyPr/>
                    <a:lstStyle/>
                    <a:p>
                      <a:pPr algn="ctr" fontAlgn="ctr"/>
                      <a:r>
                        <a:rPr lang="es-EC" sz="1600" u="none" strike="noStrike" dirty="0" err="1">
                          <a:effectLst/>
                          <a:hlinkClick r:id="rId2" action="ppaction://hlinksldjump"/>
                        </a:rPr>
                        <a:t>PTR</a:t>
                      </a:r>
                      <a:r>
                        <a:rPr lang="es-EC" sz="1600" u="none" strike="noStrike" dirty="0">
                          <a:effectLst/>
                          <a:hlinkClick r:id="rId2" action="ppaction://hlinksldjump"/>
                        </a:rPr>
                        <a:t>. 8                      1/3                        </a:t>
                      </a:r>
                      <a:endParaRPr lang="es-EC" sz="1600" b="1" i="0" u="none" strike="noStrike" dirty="0">
                        <a:solidFill>
                          <a:srgbClr val="FF0000"/>
                        </a:solidFill>
                        <a:effectLst/>
                        <a:latin typeface="Arial"/>
                      </a:endParaRPr>
                    </a:p>
                  </a:txBody>
                  <a:tcPr marL="3863" marR="3863" marT="3863" marB="0" anchor="ctr"/>
                </a:tc>
              </a:tr>
              <a:tr h="217921">
                <a:tc>
                  <a:txBody>
                    <a:bodyPr/>
                    <a:lstStyle/>
                    <a:p>
                      <a:pPr algn="just" fontAlgn="ctr"/>
                      <a:r>
                        <a:rPr lang="es-EC" sz="1600" u="none" strike="noStrike" dirty="0">
                          <a:effectLst/>
                        </a:rPr>
                        <a:t>Analizar si se realiza 3 cotizaciones para decidir el proveedor.</a:t>
                      </a:r>
                      <a:endParaRPr lang="es-EC" sz="1600" b="0" i="0" u="none" strike="noStrike" dirty="0">
                        <a:solidFill>
                          <a:srgbClr val="000000"/>
                        </a:solidFill>
                        <a:effectLst/>
                        <a:latin typeface="Arial"/>
                      </a:endParaRPr>
                    </a:p>
                  </a:txBody>
                  <a:tcPr marL="3863" marR="3863" marT="3863" marB="0" anchor="ctr"/>
                </a:tc>
                <a:tc vMerge="1">
                  <a:txBody>
                    <a:bodyPr/>
                    <a:lstStyle/>
                    <a:p>
                      <a:endParaRPr lang="es-EC"/>
                    </a:p>
                  </a:txBody>
                  <a:tcPr/>
                </a:tc>
              </a:tr>
              <a:tr h="114408">
                <a:tc>
                  <a:txBody>
                    <a:bodyPr/>
                    <a:lstStyle/>
                    <a:p>
                      <a:pPr marL="0" algn="l" defTabSz="914400" rtl="0" eaLnBrk="1" fontAlgn="ctr" latinLnBrk="0" hangingPunct="1"/>
                      <a:r>
                        <a:rPr lang="es-EC" sz="1600" b="1" u="none" strike="noStrike" kern="1200" dirty="0">
                          <a:solidFill>
                            <a:schemeClr val="tx1"/>
                          </a:solidFill>
                          <a:effectLst/>
                          <a:latin typeface="+mn-lt"/>
                          <a:ea typeface="+mn-ea"/>
                          <a:cs typeface="+mn-cs"/>
                        </a:rPr>
                        <a:t>Condición:</a:t>
                      </a:r>
                    </a:p>
                  </a:txBody>
                  <a:tcPr marL="3863" marR="3863" marT="3863" marB="0" anchor="ctr"/>
                </a:tc>
                <a:tc vMerge="1">
                  <a:txBody>
                    <a:bodyPr/>
                    <a:lstStyle/>
                    <a:p>
                      <a:endParaRPr lang="es-EC"/>
                    </a:p>
                  </a:txBody>
                  <a:tcPr/>
                </a:tc>
              </a:tr>
              <a:tr h="653764">
                <a:tc>
                  <a:txBody>
                    <a:bodyPr/>
                    <a:lstStyle/>
                    <a:p>
                      <a:pPr algn="just" fontAlgn="ctr"/>
                      <a:r>
                        <a:rPr lang="es-EC" sz="1600" u="none" strike="noStrike" dirty="0">
                          <a:effectLst/>
                        </a:rPr>
                        <a:t>Cuando se acude a la gerencia industrial para que autorice las órdenes de compra elaboradas con su respectiva firma se deben anexar las cotizaciones solicitadas, pero no siempre son tres en algunas compras solo se tiene la cotización de un solo proveedor.</a:t>
                      </a:r>
                      <a:endParaRPr lang="es-EC" sz="1600" b="0" i="0" u="none" strike="noStrike" dirty="0">
                        <a:solidFill>
                          <a:srgbClr val="000000"/>
                        </a:solidFill>
                        <a:effectLst/>
                        <a:latin typeface="Arial"/>
                      </a:endParaRPr>
                    </a:p>
                  </a:txBody>
                  <a:tcPr marL="3863" marR="3863" marT="3863" marB="0" anchor="ctr"/>
                </a:tc>
                <a:tc vMerge="1">
                  <a:txBody>
                    <a:bodyPr/>
                    <a:lstStyle/>
                    <a:p>
                      <a:endParaRPr lang="es-EC"/>
                    </a:p>
                  </a:txBody>
                  <a:tcPr/>
                </a:tc>
              </a:tr>
              <a:tr h="114408">
                <a:tc>
                  <a:txBody>
                    <a:bodyPr/>
                    <a:lstStyle/>
                    <a:p>
                      <a:pPr algn="l" fontAlgn="ctr"/>
                      <a:r>
                        <a:rPr lang="es-EC" sz="1600" b="1" u="none" strike="noStrike" kern="1200" dirty="0">
                          <a:solidFill>
                            <a:schemeClr val="tx1"/>
                          </a:solidFill>
                          <a:effectLst/>
                          <a:latin typeface="+mn-lt"/>
                          <a:ea typeface="+mn-ea"/>
                          <a:cs typeface="+mn-cs"/>
                        </a:rPr>
                        <a:t>Criterio</a:t>
                      </a:r>
                      <a:r>
                        <a:rPr lang="es-EC" sz="1600" u="none" strike="noStrike" dirty="0">
                          <a:effectLst/>
                        </a:rPr>
                        <a:t>:</a:t>
                      </a:r>
                      <a:endParaRPr lang="es-EC" sz="1600" b="1" i="0" u="none" strike="noStrike" dirty="0">
                        <a:solidFill>
                          <a:srgbClr val="000000"/>
                        </a:solidFill>
                        <a:effectLst/>
                        <a:latin typeface="Arial"/>
                      </a:endParaRPr>
                    </a:p>
                  </a:txBody>
                  <a:tcPr marL="3863" marR="3863" marT="3863" marB="0" anchor="ctr"/>
                </a:tc>
                <a:tc vMerge="1">
                  <a:txBody>
                    <a:bodyPr/>
                    <a:lstStyle/>
                    <a:p>
                      <a:endParaRPr lang="es-EC"/>
                    </a:p>
                  </a:txBody>
                  <a:tcPr/>
                </a:tc>
              </a:tr>
              <a:tr h="512115">
                <a:tc>
                  <a:txBody>
                    <a:bodyPr/>
                    <a:lstStyle/>
                    <a:p>
                      <a:pPr algn="just" fontAlgn="ctr"/>
                      <a:r>
                        <a:rPr lang="es-EC" sz="1600" u="none" strike="noStrike" dirty="0">
                          <a:effectLst/>
                        </a:rPr>
                        <a:t>La cotización es el procedimiento de contratación mediante el cual se escoge la oferta más favorable para la empresa, presentada por los proveedores más óptimos.</a:t>
                      </a:r>
                      <a:endParaRPr lang="es-EC" sz="1600" b="0" i="0" u="none" strike="noStrike" dirty="0">
                        <a:solidFill>
                          <a:srgbClr val="000000"/>
                        </a:solidFill>
                        <a:effectLst/>
                        <a:latin typeface="Arial"/>
                      </a:endParaRPr>
                    </a:p>
                  </a:txBody>
                  <a:tcPr marL="3863" marR="3863" marT="3863" marB="0" anchor="ctr"/>
                </a:tc>
                <a:tc vMerge="1">
                  <a:txBody>
                    <a:bodyPr/>
                    <a:lstStyle/>
                    <a:p>
                      <a:endParaRPr lang="es-EC"/>
                    </a:p>
                  </a:txBody>
                  <a:tcPr/>
                </a:tc>
              </a:tr>
              <a:tr h="114408">
                <a:tc>
                  <a:txBody>
                    <a:bodyPr/>
                    <a:lstStyle/>
                    <a:p>
                      <a:pPr algn="l" fontAlgn="ctr"/>
                      <a:r>
                        <a:rPr lang="es-EC" sz="1600" b="1" u="none" strike="noStrike" kern="1200" dirty="0">
                          <a:solidFill>
                            <a:schemeClr val="tx1"/>
                          </a:solidFill>
                          <a:effectLst/>
                          <a:latin typeface="+mn-lt"/>
                          <a:ea typeface="+mn-ea"/>
                          <a:cs typeface="+mn-cs"/>
                        </a:rPr>
                        <a:t>Causa:</a:t>
                      </a:r>
                    </a:p>
                  </a:txBody>
                  <a:tcPr marL="3863" marR="3863" marT="3863" marB="0" anchor="ctr"/>
                </a:tc>
                <a:tc vMerge="1">
                  <a:txBody>
                    <a:bodyPr/>
                    <a:lstStyle/>
                    <a:p>
                      <a:endParaRPr lang="es-EC"/>
                    </a:p>
                  </a:txBody>
                  <a:tcPr/>
                </a:tc>
              </a:tr>
              <a:tr h="359569">
                <a:tc>
                  <a:txBody>
                    <a:bodyPr/>
                    <a:lstStyle/>
                    <a:p>
                      <a:pPr algn="just" fontAlgn="ctr"/>
                      <a:r>
                        <a:rPr lang="es-EC" sz="1600" u="none" strike="noStrike" dirty="0">
                          <a:effectLst/>
                        </a:rPr>
                        <a:t>La gerencia industrial no exige este requisito cuando se autoriza una orden de compra.</a:t>
                      </a:r>
                      <a:endParaRPr lang="es-EC" sz="1600" b="0" i="0" u="none" strike="noStrike" dirty="0">
                        <a:solidFill>
                          <a:srgbClr val="000000"/>
                        </a:solidFill>
                        <a:effectLst/>
                        <a:latin typeface="Arial"/>
                      </a:endParaRPr>
                    </a:p>
                  </a:txBody>
                  <a:tcPr marL="3863" marR="3863" marT="3863" marB="0" anchor="ctr"/>
                </a:tc>
                <a:tc vMerge="1">
                  <a:txBody>
                    <a:bodyPr/>
                    <a:lstStyle/>
                    <a:p>
                      <a:endParaRPr lang="es-EC"/>
                    </a:p>
                  </a:txBody>
                  <a:tcPr/>
                </a:tc>
              </a:tr>
              <a:tr h="114408">
                <a:tc>
                  <a:txBody>
                    <a:bodyPr/>
                    <a:lstStyle/>
                    <a:p>
                      <a:pPr algn="l" fontAlgn="ctr"/>
                      <a:r>
                        <a:rPr lang="es-EC" sz="1600" b="1" u="none" strike="noStrike" kern="1200" dirty="0">
                          <a:solidFill>
                            <a:schemeClr val="tx1"/>
                          </a:solidFill>
                          <a:effectLst/>
                          <a:latin typeface="+mn-lt"/>
                          <a:ea typeface="+mn-ea"/>
                          <a:cs typeface="+mn-cs"/>
                        </a:rPr>
                        <a:t>Efecto:</a:t>
                      </a:r>
                    </a:p>
                  </a:txBody>
                  <a:tcPr marL="3863" marR="3863" marT="3863" marB="0" anchor="ctr"/>
                </a:tc>
                <a:tc vMerge="1">
                  <a:txBody>
                    <a:bodyPr/>
                    <a:lstStyle/>
                    <a:p>
                      <a:endParaRPr lang="es-EC"/>
                    </a:p>
                  </a:txBody>
                  <a:tcPr/>
                </a:tc>
              </a:tr>
              <a:tr h="544803">
                <a:tc>
                  <a:txBody>
                    <a:bodyPr/>
                    <a:lstStyle/>
                    <a:p>
                      <a:pPr algn="just" fontAlgn="ctr"/>
                      <a:r>
                        <a:rPr lang="es-EC" sz="1600" u="none" strike="noStrike" dirty="0">
                          <a:effectLst/>
                        </a:rPr>
                        <a:t>Existen compras en las cuales no se ha realizado el análisis respectivo por lo que no se tiene la seguridad de que el proveedor está brindando las mejores opciones para la empresa.</a:t>
                      </a:r>
                      <a:endParaRPr lang="es-EC" sz="1600" b="0" i="0" u="none" strike="noStrike" dirty="0">
                        <a:solidFill>
                          <a:srgbClr val="000000"/>
                        </a:solidFill>
                        <a:effectLst/>
                        <a:latin typeface="Arial"/>
                      </a:endParaRPr>
                    </a:p>
                  </a:txBody>
                  <a:tcPr marL="3863" marR="3863" marT="3863" marB="0" anchor="ctr"/>
                </a:tc>
                <a:tc vMerge="1">
                  <a:txBody>
                    <a:bodyPr/>
                    <a:lstStyle/>
                    <a:p>
                      <a:endParaRPr lang="es-EC"/>
                    </a:p>
                  </a:txBody>
                  <a:tcPr/>
                </a:tc>
              </a:tr>
              <a:tr h="114408">
                <a:tc>
                  <a:txBody>
                    <a:bodyPr/>
                    <a:lstStyle/>
                    <a:p>
                      <a:pPr algn="l" fontAlgn="ctr"/>
                      <a:r>
                        <a:rPr lang="es-EC" sz="1600" b="1" u="none" strike="noStrike" kern="1200" dirty="0">
                          <a:solidFill>
                            <a:schemeClr val="tx1"/>
                          </a:solidFill>
                          <a:effectLst/>
                          <a:latin typeface="+mn-lt"/>
                          <a:ea typeface="+mn-ea"/>
                          <a:cs typeface="+mn-cs"/>
                        </a:rPr>
                        <a:t>Elaborado por: </a:t>
                      </a:r>
                      <a:r>
                        <a:rPr lang="es-EC" sz="1400" u="none" strike="noStrike" dirty="0">
                          <a:effectLst/>
                        </a:rPr>
                        <a:t>Jessica Eras</a:t>
                      </a:r>
                      <a:endParaRPr lang="es-EC" sz="1400" b="0" i="0" u="none" strike="noStrike" dirty="0">
                        <a:solidFill>
                          <a:srgbClr val="000000"/>
                        </a:solidFill>
                        <a:effectLst/>
                        <a:latin typeface="Arial"/>
                      </a:endParaRPr>
                    </a:p>
                  </a:txBody>
                  <a:tcPr marL="3863" marR="3863" marT="3863" marB="0" anchor="ctr"/>
                </a:tc>
                <a:tc>
                  <a:txBody>
                    <a:bodyPr/>
                    <a:lstStyle/>
                    <a:p>
                      <a:pPr algn="l" fontAlgn="ctr"/>
                      <a:r>
                        <a:rPr lang="es-EC" sz="1400" u="none" strike="noStrike" dirty="0">
                          <a:effectLst/>
                        </a:rPr>
                        <a:t>Fecha: 6 Enero 2011</a:t>
                      </a:r>
                      <a:endParaRPr lang="es-EC" sz="1400" b="0" i="0" u="none" strike="noStrike" dirty="0">
                        <a:solidFill>
                          <a:srgbClr val="000000"/>
                        </a:solidFill>
                        <a:effectLst/>
                        <a:latin typeface="Arial"/>
                      </a:endParaRPr>
                    </a:p>
                  </a:txBody>
                  <a:tcPr marL="3863" marR="3863" marT="3863" marB="0" anchor="ctr"/>
                </a:tc>
              </a:tr>
            </a:tbl>
          </a:graphicData>
        </a:graphic>
      </p:graphicFrame>
    </p:spTree>
    <p:extLst>
      <p:ext uri="{BB962C8B-B14F-4D97-AF65-F5344CB8AC3E}">
        <p14:creationId xmlns:p14="http://schemas.microsoft.com/office/powerpoint/2010/main" val="3646653417"/>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75" t="22817" r="15220" b="13447"/>
          <a:stretch/>
        </p:blipFill>
        <p:spPr bwMode="auto">
          <a:xfrm>
            <a:off x="35496" y="764703"/>
            <a:ext cx="8978268" cy="511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14749"/>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42" t="24008" r="14996" b="9281"/>
          <a:stretch/>
        </p:blipFill>
        <p:spPr bwMode="auto">
          <a:xfrm>
            <a:off x="0" y="709852"/>
            <a:ext cx="910045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639355"/>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81148349"/>
              </p:ext>
            </p:extLst>
          </p:nvPr>
        </p:nvGraphicFramePr>
        <p:xfrm>
          <a:off x="251520" y="404664"/>
          <a:ext cx="8640960" cy="6267522"/>
        </p:xfrm>
        <a:graphic>
          <a:graphicData uri="http://schemas.openxmlformats.org/drawingml/2006/table">
            <a:tbl>
              <a:tblPr>
                <a:tableStyleId>{E8B1032C-EA38-4F05-BA0D-38AFFFC7BED3}</a:tableStyleId>
              </a:tblPr>
              <a:tblGrid>
                <a:gridCol w="7632848"/>
                <a:gridCol w="1008112"/>
              </a:tblGrid>
              <a:tr h="410940">
                <a:tc gridSpan="2">
                  <a:txBody>
                    <a:bodyPr/>
                    <a:lstStyle/>
                    <a:p>
                      <a:pPr algn="ctr" fontAlgn="ctr"/>
                      <a:r>
                        <a:rPr lang="es-EC" sz="1400" b="1" u="none" strike="noStrike" dirty="0">
                          <a:effectLst/>
                        </a:rPr>
                        <a:t>FERRERO DEL ECUADOR S.A.</a:t>
                      </a:r>
                      <a:endParaRPr lang="es-EC" sz="1400" b="1" i="0" u="none" strike="noStrike" dirty="0">
                        <a:solidFill>
                          <a:srgbClr val="000000"/>
                        </a:solidFill>
                        <a:effectLst/>
                        <a:latin typeface="Arial"/>
                      </a:endParaRPr>
                    </a:p>
                    <a:p>
                      <a:pPr algn="ctr" fontAlgn="ctr"/>
                      <a:r>
                        <a:rPr lang="es-EC" sz="1400" b="1" u="none" strike="noStrike" dirty="0">
                          <a:effectLst/>
                        </a:rPr>
                        <a:t>HOJA DE HALLAZGOS</a:t>
                      </a:r>
                      <a:endParaRPr lang="es-EC" sz="1400" b="1" i="0" u="none" strike="noStrike" dirty="0">
                        <a:solidFill>
                          <a:srgbClr val="000000"/>
                        </a:solidFill>
                        <a:effectLst/>
                        <a:latin typeface="Arial"/>
                      </a:endParaRPr>
                    </a:p>
                    <a:p>
                      <a:pPr algn="ctr" fontAlgn="ctr"/>
                      <a:r>
                        <a:rPr lang="es-EC" sz="1400" b="1" u="none" strike="noStrike" dirty="0">
                          <a:effectLst/>
                        </a:rPr>
                        <a:t>PROCESO DE ADQUISICIÓN DE REPUESTOS PARA MAQUINARIA</a:t>
                      </a:r>
                      <a:endParaRPr lang="es-EC" sz="1400" b="1" i="0" u="none" strike="noStrike" dirty="0">
                        <a:solidFill>
                          <a:srgbClr val="000000"/>
                        </a:solidFill>
                        <a:effectLst/>
                        <a:latin typeface="Arial"/>
                      </a:endParaRPr>
                    </a:p>
                    <a:p>
                      <a:pPr algn="ctr" fontAlgn="ctr"/>
                      <a:r>
                        <a:rPr lang="es-EC" sz="1400" b="1" u="none" strike="noStrike" dirty="0">
                          <a:effectLst/>
                        </a:rPr>
                        <a:t>PERIODO SEPTIEMBRE 2009 - AGOSTO 2010</a:t>
                      </a:r>
                      <a:endParaRPr lang="es-EC" sz="1400" b="1" i="0" u="none" strike="noStrike" dirty="0">
                        <a:solidFill>
                          <a:srgbClr val="000000"/>
                        </a:solidFill>
                        <a:effectLst/>
                        <a:latin typeface="Arial"/>
                      </a:endParaRPr>
                    </a:p>
                  </a:txBody>
                  <a:tcPr marL="3543" marR="3543" marT="3543" marB="0" anchor="ctr"/>
                </a:tc>
                <a:tc hMerge="1">
                  <a:txBody>
                    <a:bodyPr/>
                    <a:lstStyle/>
                    <a:p>
                      <a:endParaRPr lang="es-EC"/>
                    </a:p>
                  </a:txBody>
                  <a:tcPr/>
                </a:tc>
              </a:tr>
              <a:tr h="74394">
                <a:tc rowSpan="2">
                  <a:txBody>
                    <a:bodyPr/>
                    <a:lstStyle/>
                    <a:p>
                      <a:pPr algn="ctr" fontAlgn="ctr"/>
                      <a:r>
                        <a:rPr lang="es-EC" sz="1400" b="1" u="none" strike="noStrike" dirty="0">
                          <a:effectLst/>
                        </a:rPr>
                        <a:t>MANTENIMIENTO</a:t>
                      </a:r>
                      <a:endParaRPr lang="es-EC" sz="1400" b="1" i="0" u="none" strike="noStrike" dirty="0">
                        <a:solidFill>
                          <a:srgbClr val="000000"/>
                        </a:solidFill>
                        <a:effectLst/>
                        <a:latin typeface="Arial"/>
                      </a:endParaRPr>
                    </a:p>
                  </a:txBody>
                  <a:tcPr marL="3543" marR="3543" marT="3543" marB="0" anchor="ctr"/>
                </a:tc>
                <a:tc>
                  <a:txBody>
                    <a:bodyPr/>
                    <a:lstStyle/>
                    <a:p>
                      <a:pPr algn="ctr" fontAlgn="ctr"/>
                      <a:r>
                        <a:rPr lang="es-EC" sz="1600" u="none" strike="noStrike">
                          <a:effectLst/>
                        </a:rPr>
                        <a:t>REF. P/T</a:t>
                      </a:r>
                      <a:endParaRPr lang="es-EC" sz="1600" b="1" i="0" u="none" strike="noStrike">
                        <a:solidFill>
                          <a:srgbClr val="000000"/>
                        </a:solidFill>
                        <a:effectLst/>
                        <a:latin typeface="Arial"/>
                      </a:endParaRPr>
                    </a:p>
                  </a:txBody>
                  <a:tcPr marL="3543" marR="3543" marT="3543" marB="0" anchor="ctr"/>
                </a:tc>
              </a:tr>
              <a:tr h="69858">
                <a:tc vMerge="1">
                  <a:txBody>
                    <a:bodyPr/>
                    <a:lstStyle/>
                    <a:p>
                      <a:endParaRPr lang="es-EC"/>
                    </a:p>
                  </a:txBody>
                  <a:tcPr/>
                </a:tc>
                <a:tc>
                  <a:txBody>
                    <a:bodyPr/>
                    <a:lstStyle/>
                    <a:p>
                      <a:pPr algn="ctr" fontAlgn="ctr"/>
                      <a:r>
                        <a:rPr lang="es-EC" sz="1600" u="none" strike="noStrike">
                          <a:effectLst/>
                        </a:rPr>
                        <a:t>HHR. 3</a:t>
                      </a:r>
                      <a:endParaRPr lang="es-EC" sz="1600" b="1" i="0" u="none" strike="noStrike">
                        <a:solidFill>
                          <a:srgbClr val="FF0000"/>
                        </a:solidFill>
                        <a:effectLst/>
                        <a:latin typeface="Arial"/>
                      </a:endParaRPr>
                    </a:p>
                  </a:txBody>
                  <a:tcPr marL="3543" marR="3543" marT="3543" marB="0" anchor="ctr"/>
                </a:tc>
              </a:tr>
              <a:tr h="74394">
                <a:tc>
                  <a:txBody>
                    <a:bodyPr/>
                    <a:lstStyle/>
                    <a:p>
                      <a:pPr algn="l" fontAlgn="ctr"/>
                      <a:r>
                        <a:rPr lang="es-EC" sz="1600" b="1" u="none" strike="noStrike" dirty="0">
                          <a:effectLst/>
                        </a:rPr>
                        <a:t>Procedimiento Nº 3</a:t>
                      </a:r>
                      <a:endParaRPr lang="es-EC" sz="1600" b="1" i="0" u="none" strike="noStrike" dirty="0">
                        <a:solidFill>
                          <a:srgbClr val="000000"/>
                        </a:solidFill>
                        <a:effectLst/>
                        <a:latin typeface="Arial"/>
                      </a:endParaRPr>
                    </a:p>
                  </a:txBody>
                  <a:tcPr marL="3543" marR="3543" marT="3543" marB="0" anchor="ctr"/>
                </a:tc>
                <a:tc rowSpan="10">
                  <a:txBody>
                    <a:bodyPr/>
                    <a:lstStyle/>
                    <a:p>
                      <a:pPr algn="ctr" fontAlgn="ctr"/>
                      <a:r>
                        <a:rPr lang="es-EC" sz="1600" u="none" strike="noStrike" dirty="0" err="1">
                          <a:effectLst/>
                          <a:hlinkClick r:id="rId2" action="ppaction://hlinksldjump"/>
                        </a:rPr>
                        <a:t>PTR</a:t>
                      </a:r>
                      <a:r>
                        <a:rPr lang="es-EC" sz="1600" u="none" strike="noStrike" dirty="0">
                          <a:effectLst/>
                          <a:hlinkClick r:id="rId2" action="ppaction://hlinksldjump"/>
                        </a:rPr>
                        <a:t>. 9                      1/3                </a:t>
                      </a:r>
                      <a:endParaRPr lang="es-EC" sz="1600" b="1" i="0" u="none" strike="noStrike" dirty="0">
                        <a:solidFill>
                          <a:srgbClr val="FF0000"/>
                        </a:solidFill>
                        <a:effectLst/>
                        <a:latin typeface="Arial"/>
                      </a:endParaRPr>
                    </a:p>
                  </a:txBody>
                  <a:tcPr marL="3543" marR="3543" marT="3543" marB="0" anchor="ctr"/>
                </a:tc>
              </a:tr>
              <a:tr h="212554">
                <a:tc>
                  <a:txBody>
                    <a:bodyPr/>
                    <a:lstStyle/>
                    <a:p>
                      <a:pPr algn="just" fontAlgn="ctr"/>
                      <a:r>
                        <a:rPr lang="es-EC" sz="1600" u="none" strike="noStrike">
                          <a:effectLst/>
                        </a:rPr>
                        <a:t>Revisar si los precios de productos de los principales proveedores del departamento se encuentran de acuerdo al mercado.</a:t>
                      </a:r>
                      <a:endParaRPr lang="es-EC" sz="1600" b="0" i="0" u="none" strike="noStrike">
                        <a:solidFill>
                          <a:srgbClr val="000000"/>
                        </a:solidFill>
                        <a:effectLst/>
                        <a:latin typeface="Arial"/>
                      </a:endParaRPr>
                    </a:p>
                  </a:txBody>
                  <a:tcPr marL="3543" marR="3543" marT="3543" marB="0" anchor="ctr"/>
                </a:tc>
                <a:tc vMerge="1">
                  <a:txBody>
                    <a:bodyPr/>
                    <a:lstStyle/>
                    <a:p>
                      <a:endParaRPr lang="es-EC"/>
                    </a:p>
                  </a:txBody>
                  <a:tcPr/>
                </a:tc>
              </a:tr>
              <a:tr h="74394">
                <a:tc>
                  <a:txBody>
                    <a:bodyPr/>
                    <a:lstStyle/>
                    <a:p>
                      <a:pPr algn="l" fontAlgn="ctr"/>
                      <a:r>
                        <a:rPr lang="es-EC" sz="1600" b="1" u="none" strike="noStrike" dirty="0">
                          <a:effectLst/>
                        </a:rPr>
                        <a:t>Condición:</a:t>
                      </a:r>
                      <a:endParaRPr lang="es-EC" sz="1600" b="1" i="0" u="none" strike="noStrike" dirty="0">
                        <a:solidFill>
                          <a:srgbClr val="000000"/>
                        </a:solidFill>
                        <a:effectLst/>
                        <a:latin typeface="Arial"/>
                      </a:endParaRPr>
                    </a:p>
                  </a:txBody>
                  <a:tcPr marL="3543" marR="3543" marT="3543" marB="0" anchor="ctr"/>
                </a:tc>
                <a:tc vMerge="1">
                  <a:txBody>
                    <a:bodyPr/>
                    <a:lstStyle/>
                    <a:p>
                      <a:endParaRPr lang="es-EC"/>
                    </a:p>
                  </a:txBody>
                  <a:tcPr/>
                </a:tc>
              </a:tr>
              <a:tr h="283406">
                <a:tc>
                  <a:txBody>
                    <a:bodyPr/>
                    <a:lstStyle/>
                    <a:p>
                      <a:pPr algn="just" fontAlgn="ctr"/>
                      <a:r>
                        <a:rPr lang="es-EC" sz="1600" u="none" strike="noStrike">
                          <a:effectLst/>
                        </a:rPr>
                        <a:t>Se realizan compras a proveedores minoristas que no brindan los precios más bajos, no existe un concurso entre los proveedores por lo que se da especulación en los mismos.</a:t>
                      </a:r>
                      <a:endParaRPr lang="es-EC" sz="1600" b="0" i="0" u="none" strike="noStrike">
                        <a:solidFill>
                          <a:srgbClr val="000000"/>
                        </a:solidFill>
                        <a:effectLst/>
                        <a:latin typeface="Arial"/>
                      </a:endParaRPr>
                    </a:p>
                  </a:txBody>
                  <a:tcPr marL="3543" marR="3543" marT="3543" marB="0" anchor="ctr"/>
                </a:tc>
                <a:tc vMerge="1">
                  <a:txBody>
                    <a:bodyPr/>
                    <a:lstStyle/>
                    <a:p>
                      <a:endParaRPr lang="es-EC"/>
                    </a:p>
                  </a:txBody>
                  <a:tcPr/>
                </a:tc>
              </a:tr>
              <a:tr h="74394">
                <a:tc>
                  <a:txBody>
                    <a:bodyPr/>
                    <a:lstStyle/>
                    <a:p>
                      <a:pPr algn="l" fontAlgn="ctr"/>
                      <a:r>
                        <a:rPr lang="es-EC" sz="1600" b="1" u="none" strike="noStrike" dirty="0">
                          <a:effectLst/>
                        </a:rPr>
                        <a:t>Criterio:</a:t>
                      </a:r>
                      <a:endParaRPr lang="es-EC" sz="1600" b="1" i="0" u="none" strike="noStrike" dirty="0">
                        <a:solidFill>
                          <a:srgbClr val="000000"/>
                        </a:solidFill>
                        <a:effectLst/>
                        <a:latin typeface="Arial"/>
                      </a:endParaRPr>
                    </a:p>
                  </a:txBody>
                  <a:tcPr marL="3543" marR="3543" marT="3543" marB="0" anchor="ctr"/>
                </a:tc>
                <a:tc vMerge="1">
                  <a:txBody>
                    <a:bodyPr/>
                    <a:lstStyle/>
                    <a:p>
                      <a:endParaRPr lang="es-EC"/>
                    </a:p>
                  </a:txBody>
                  <a:tcPr/>
                </a:tc>
              </a:tr>
              <a:tr h="315289">
                <a:tc>
                  <a:txBody>
                    <a:bodyPr/>
                    <a:lstStyle/>
                    <a:p>
                      <a:pPr algn="just" fontAlgn="ctr"/>
                      <a:r>
                        <a:rPr lang="es-EC" sz="1600" u="none" strike="noStrike">
                          <a:effectLst/>
                        </a:rPr>
                        <a:t>La empresa debe tener en su base de datos proveedores mayoristas con trayectoria en el mercado, mismos que ofrezcan los mejores productos en precio, marcas, características, etc.</a:t>
                      </a:r>
                      <a:endParaRPr lang="es-EC" sz="1600" b="0" i="0" u="none" strike="noStrike">
                        <a:solidFill>
                          <a:srgbClr val="000000"/>
                        </a:solidFill>
                        <a:effectLst/>
                        <a:latin typeface="Arial"/>
                      </a:endParaRPr>
                    </a:p>
                  </a:txBody>
                  <a:tcPr marL="3543" marR="3543" marT="3543" marB="0" anchor="ctr"/>
                </a:tc>
                <a:tc vMerge="1">
                  <a:txBody>
                    <a:bodyPr/>
                    <a:lstStyle/>
                    <a:p>
                      <a:endParaRPr lang="es-EC"/>
                    </a:p>
                  </a:txBody>
                  <a:tcPr/>
                </a:tc>
              </a:tr>
              <a:tr h="74394">
                <a:tc>
                  <a:txBody>
                    <a:bodyPr/>
                    <a:lstStyle/>
                    <a:p>
                      <a:pPr algn="l" fontAlgn="ctr"/>
                      <a:r>
                        <a:rPr lang="es-EC" sz="1600" b="1" u="none" strike="noStrike" dirty="0">
                          <a:effectLst/>
                        </a:rPr>
                        <a:t>Causa:</a:t>
                      </a:r>
                      <a:endParaRPr lang="es-EC" sz="1600" b="1" i="0" u="none" strike="noStrike" dirty="0">
                        <a:solidFill>
                          <a:srgbClr val="000000"/>
                        </a:solidFill>
                        <a:effectLst/>
                        <a:latin typeface="Arial"/>
                      </a:endParaRPr>
                    </a:p>
                  </a:txBody>
                  <a:tcPr marL="3543" marR="3543" marT="3543" marB="0" anchor="ctr"/>
                </a:tc>
                <a:tc vMerge="1">
                  <a:txBody>
                    <a:bodyPr/>
                    <a:lstStyle/>
                    <a:p>
                      <a:endParaRPr lang="es-EC"/>
                    </a:p>
                  </a:txBody>
                  <a:tcPr/>
                </a:tc>
              </a:tr>
              <a:tr h="425108">
                <a:tc>
                  <a:txBody>
                    <a:bodyPr/>
                    <a:lstStyle/>
                    <a:p>
                      <a:pPr algn="just" fontAlgn="ctr"/>
                      <a:r>
                        <a:rPr lang="es-EC" sz="1600" u="none" strike="noStrike">
                          <a:effectLst/>
                        </a:rPr>
                        <a:t>Al realizar compras a proveedores minoristas que no tienen trayectoria en el mercado no se obtiene las mejores condiciones para una compra ya que a estos pequeños proveedores les toca competir con las grandes empresas, que venden grandes volúmenes al año, y existen precios sobrevalorados.</a:t>
                      </a:r>
                      <a:endParaRPr lang="es-EC" sz="1600" b="0" i="0" u="none" strike="noStrike">
                        <a:solidFill>
                          <a:srgbClr val="000000"/>
                        </a:solidFill>
                        <a:effectLst/>
                        <a:latin typeface="Arial"/>
                      </a:endParaRPr>
                    </a:p>
                  </a:txBody>
                  <a:tcPr marL="3543" marR="3543" marT="3543" marB="0" anchor="ctr"/>
                </a:tc>
                <a:tc vMerge="1">
                  <a:txBody>
                    <a:bodyPr/>
                    <a:lstStyle/>
                    <a:p>
                      <a:endParaRPr lang="es-EC"/>
                    </a:p>
                  </a:txBody>
                  <a:tcPr/>
                </a:tc>
              </a:tr>
              <a:tr h="74394">
                <a:tc>
                  <a:txBody>
                    <a:bodyPr/>
                    <a:lstStyle/>
                    <a:p>
                      <a:pPr algn="l" fontAlgn="ctr"/>
                      <a:r>
                        <a:rPr lang="es-EC" sz="1600" b="1" u="none" strike="noStrike" dirty="0">
                          <a:effectLst/>
                        </a:rPr>
                        <a:t>Efecto:</a:t>
                      </a:r>
                      <a:endParaRPr lang="es-EC" sz="1600" b="1" i="0" u="none" strike="noStrike" dirty="0">
                        <a:solidFill>
                          <a:srgbClr val="000000"/>
                        </a:solidFill>
                        <a:effectLst/>
                        <a:latin typeface="Arial"/>
                      </a:endParaRPr>
                    </a:p>
                  </a:txBody>
                  <a:tcPr marL="3543" marR="3543" marT="3543" marB="0" anchor="ctr"/>
                </a:tc>
                <a:tc vMerge="1">
                  <a:txBody>
                    <a:bodyPr/>
                    <a:lstStyle/>
                    <a:p>
                      <a:endParaRPr lang="es-EC"/>
                    </a:p>
                  </a:txBody>
                  <a:tcPr/>
                </a:tc>
              </a:tr>
              <a:tr h="354257">
                <a:tc>
                  <a:txBody>
                    <a:bodyPr/>
                    <a:lstStyle/>
                    <a:p>
                      <a:pPr algn="just" fontAlgn="ctr"/>
                      <a:r>
                        <a:rPr lang="es-EC" sz="1600" u="none" strike="noStrike">
                          <a:effectLst/>
                        </a:rPr>
                        <a:t>Existen productos de los principales proveedores que no tienen precios de acuerdo al mercado se constató una muestra y se obtuvo que un 48% se habían adquirido con precios superiores a los del mercado.</a:t>
                      </a:r>
                      <a:endParaRPr lang="es-EC" sz="1600" b="0" i="0" u="none" strike="noStrike">
                        <a:solidFill>
                          <a:srgbClr val="000000"/>
                        </a:solidFill>
                        <a:effectLst/>
                        <a:latin typeface="Arial"/>
                      </a:endParaRPr>
                    </a:p>
                  </a:txBody>
                  <a:tcPr marL="3543" marR="3543" marT="3543" marB="0" anchor="ctr"/>
                </a:tc>
                <a:tc vMerge="1">
                  <a:txBody>
                    <a:bodyPr/>
                    <a:lstStyle/>
                    <a:p>
                      <a:endParaRPr lang="es-EC"/>
                    </a:p>
                  </a:txBody>
                  <a:tcPr/>
                </a:tc>
              </a:tr>
              <a:tr h="74394">
                <a:tc>
                  <a:txBody>
                    <a:bodyPr/>
                    <a:lstStyle/>
                    <a:p>
                      <a:pPr algn="l" fontAlgn="ctr"/>
                      <a:r>
                        <a:rPr lang="es-EC" sz="1600" u="none" strike="noStrike" dirty="0">
                          <a:effectLst/>
                        </a:rPr>
                        <a:t>Elaborado por: Jessica Eras</a:t>
                      </a:r>
                      <a:endParaRPr lang="es-EC" sz="1600" b="0" i="0" u="none" strike="noStrike" dirty="0">
                        <a:solidFill>
                          <a:srgbClr val="000000"/>
                        </a:solidFill>
                        <a:effectLst/>
                        <a:latin typeface="Arial"/>
                      </a:endParaRPr>
                    </a:p>
                  </a:txBody>
                  <a:tcPr marL="3543" marR="3543" marT="3543" marB="0" anchor="ctr"/>
                </a:tc>
                <a:tc>
                  <a:txBody>
                    <a:bodyPr/>
                    <a:lstStyle/>
                    <a:p>
                      <a:pPr algn="l" fontAlgn="ctr"/>
                      <a:r>
                        <a:rPr lang="es-EC" sz="1600" u="none" strike="noStrike" dirty="0">
                          <a:effectLst/>
                        </a:rPr>
                        <a:t>Fecha: 7 Enero 2011</a:t>
                      </a:r>
                      <a:endParaRPr lang="es-EC" sz="1600" b="0" i="0" u="none" strike="noStrike" dirty="0">
                        <a:solidFill>
                          <a:srgbClr val="000000"/>
                        </a:solidFill>
                        <a:effectLst/>
                        <a:latin typeface="Arial"/>
                      </a:endParaRPr>
                    </a:p>
                  </a:txBody>
                  <a:tcPr marL="3543" marR="3543" marT="3543" marB="0" anchor="ctr"/>
                </a:tc>
              </a:tr>
            </a:tbl>
          </a:graphicData>
        </a:graphic>
      </p:graphicFrame>
    </p:spTree>
    <p:extLst>
      <p:ext uri="{BB962C8B-B14F-4D97-AF65-F5344CB8AC3E}">
        <p14:creationId xmlns:p14="http://schemas.microsoft.com/office/powerpoint/2010/main" val="3226421665"/>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24789490"/>
              </p:ext>
            </p:extLst>
          </p:nvPr>
        </p:nvGraphicFramePr>
        <p:xfrm>
          <a:off x="755576" y="476672"/>
          <a:ext cx="7776864" cy="5729425"/>
        </p:xfrm>
        <a:graphic>
          <a:graphicData uri="http://schemas.openxmlformats.org/drawingml/2006/table">
            <a:tbl>
              <a:tblPr firstRow="1" firstCol="1" bandRow="1">
                <a:tableStyleId>{E8B1032C-EA38-4F05-BA0D-38AFFFC7BED3}</a:tableStyleId>
              </a:tblPr>
              <a:tblGrid>
                <a:gridCol w="1440160"/>
                <a:gridCol w="4012327"/>
                <a:gridCol w="2324377"/>
              </a:tblGrid>
              <a:tr h="1390690">
                <a:tc gridSpan="3">
                  <a:txBody>
                    <a:bodyPr/>
                    <a:lstStyle/>
                    <a:p>
                      <a:pPr algn="ctr">
                        <a:lnSpc>
                          <a:spcPct val="115000"/>
                        </a:lnSpc>
                      </a:pPr>
                      <a:r>
                        <a:rPr lang="es-EC" sz="1400" dirty="0" smtClean="0">
                          <a:effectLst/>
                        </a:rPr>
                        <a:t>FERRERO </a:t>
                      </a:r>
                      <a:r>
                        <a:rPr lang="es-EC" sz="1400" dirty="0">
                          <a:effectLst/>
                        </a:rPr>
                        <a:t>DEL ECUADOR S.A. </a:t>
                      </a:r>
                      <a:endParaRPr lang="es-EC" sz="1400" dirty="0">
                        <a:effectLst/>
                        <a:latin typeface="Calibri"/>
                        <a:cs typeface="Times New Roman"/>
                      </a:endParaRPr>
                    </a:p>
                    <a:p>
                      <a:pPr algn="ctr">
                        <a:lnSpc>
                          <a:spcPct val="115000"/>
                        </a:lnSpc>
                        <a:spcAft>
                          <a:spcPts val="0"/>
                        </a:spcAft>
                      </a:pPr>
                      <a:r>
                        <a:rPr lang="es-EC" sz="1600" dirty="0">
                          <a:effectLst/>
                        </a:rPr>
                        <a:t>PAPELES DE TRABAJO</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PROCESO DE ADQUISICIÓN DE REPUESTOS PARA MAQUINARIA</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PERIODO SEPTIEMBRE 2009 - AGOSTO 2010</a:t>
                      </a:r>
                      <a:endParaRPr lang="es-EC" sz="1600" dirty="0">
                        <a:effectLst/>
                        <a:latin typeface="Times New Roman"/>
                        <a:ea typeface="Times New Roman"/>
                        <a:cs typeface="Times New Roman"/>
                      </a:endParaRPr>
                    </a:p>
                  </a:txBody>
                  <a:tcPr marL="25731" marR="25731" marT="0" marB="0" anchor="ctr"/>
                </a:tc>
                <a:tc hMerge="1">
                  <a:txBody>
                    <a:bodyPr/>
                    <a:lstStyle/>
                    <a:p>
                      <a:endParaRPr lang="es-EC"/>
                    </a:p>
                  </a:txBody>
                  <a:tcPr/>
                </a:tc>
                <a:tc hMerge="1">
                  <a:txBody>
                    <a:bodyPr/>
                    <a:lstStyle/>
                    <a:p>
                      <a:endParaRPr lang="es-EC"/>
                    </a:p>
                  </a:txBody>
                  <a:tcPr/>
                </a:tc>
              </a:tr>
              <a:tr h="393333">
                <a:tc>
                  <a:txBody>
                    <a:bodyPr/>
                    <a:lstStyle/>
                    <a:p>
                      <a:pPr>
                        <a:lnSpc>
                          <a:spcPct val="115000"/>
                        </a:lnSpc>
                        <a:spcAft>
                          <a:spcPts val="0"/>
                        </a:spcAft>
                      </a:pPr>
                      <a:r>
                        <a:rPr lang="es-EC" sz="1600">
                          <a:effectLst/>
                        </a:rPr>
                        <a:t>Proceso</a:t>
                      </a:r>
                      <a:endParaRPr lang="es-EC" sz="1600">
                        <a:effectLst/>
                        <a:latin typeface="Times New Roman"/>
                        <a:ea typeface="Times New Roman"/>
                        <a:cs typeface="Times New Roman"/>
                      </a:endParaRPr>
                    </a:p>
                  </a:txBody>
                  <a:tcPr marL="25731" marR="25731" marT="0" marB="0" anchor="ctr"/>
                </a:tc>
                <a:tc>
                  <a:txBody>
                    <a:bodyPr/>
                    <a:lstStyle/>
                    <a:p>
                      <a:pPr algn="just">
                        <a:lnSpc>
                          <a:spcPct val="115000"/>
                        </a:lnSpc>
                        <a:spcAft>
                          <a:spcPts val="0"/>
                        </a:spcAft>
                      </a:pPr>
                      <a:r>
                        <a:rPr lang="es-EC" sz="1600">
                          <a:effectLst/>
                        </a:rPr>
                        <a:t>Adquisición de repuestos para maquinaria</a:t>
                      </a:r>
                      <a:endParaRPr lang="es-EC" sz="1600">
                        <a:effectLst/>
                        <a:latin typeface="Times New Roman"/>
                        <a:ea typeface="Times New Roman"/>
                        <a:cs typeface="Times New Roman"/>
                      </a:endParaRPr>
                    </a:p>
                  </a:txBody>
                  <a:tcPr marL="25731" marR="25731" marT="0" marB="0" anchor="ctr"/>
                </a:tc>
                <a:tc>
                  <a:txBody>
                    <a:bodyPr/>
                    <a:lstStyle/>
                    <a:p>
                      <a:pPr algn="ctr">
                        <a:lnSpc>
                          <a:spcPct val="115000"/>
                        </a:lnSpc>
                        <a:spcAft>
                          <a:spcPts val="0"/>
                        </a:spcAft>
                      </a:pPr>
                      <a:r>
                        <a:rPr lang="es-EC" sz="1600">
                          <a:effectLst/>
                        </a:rPr>
                        <a:t>Hallazgos</a:t>
                      </a:r>
                      <a:endParaRPr lang="es-EC" sz="1600">
                        <a:effectLst/>
                        <a:latin typeface="Times New Roman"/>
                        <a:ea typeface="Times New Roman"/>
                        <a:cs typeface="Times New Roman"/>
                      </a:endParaRPr>
                    </a:p>
                  </a:txBody>
                  <a:tcPr marL="25731" marR="25731" marT="0" marB="0" anchor="ctr"/>
                </a:tc>
              </a:tr>
              <a:tr h="1007934">
                <a:tc>
                  <a:txBody>
                    <a:bodyPr/>
                    <a:lstStyle/>
                    <a:p>
                      <a:pPr>
                        <a:lnSpc>
                          <a:spcPct val="115000"/>
                        </a:lnSpc>
                        <a:spcAft>
                          <a:spcPts val="0"/>
                        </a:spcAft>
                      </a:pPr>
                      <a:r>
                        <a:rPr lang="es-EC" sz="1600">
                          <a:effectLst/>
                        </a:rPr>
                        <a:t>Procedimiento Nº 4</a:t>
                      </a:r>
                      <a:endParaRPr lang="es-EC" sz="1600">
                        <a:effectLst/>
                        <a:latin typeface="Times New Roman"/>
                        <a:ea typeface="Times New Roman"/>
                        <a:cs typeface="Times New Roman"/>
                      </a:endParaRPr>
                    </a:p>
                  </a:txBody>
                  <a:tcPr marL="25731" marR="25731" marT="0" marB="0" anchor="ctr"/>
                </a:tc>
                <a:tc>
                  <a:txBody>
                    <a:bodyPr/>
                    <a:lstStyle/>
                    <a:p>
                      <a:pPr algn="just">
                        <a:lnSpc>
                          <a:spcPct val="115000"/>
                        </a:lnSpc>
                        <a:spcAft>
                          <a:spcPts val="0"/>
                        </a:spcAft>
                      </a:pPr>
                      <a:r>
                        <a:rPr lang="es-EC" sz="1600">
                          <a:effectLst/>
                        </a:rPr>
                        <a:t>Verificar si al momento de recepción de los repuestos, el encargado de la bodega revisa la factura con el pedido que se realizó.</a:t>
                      </a:r>
                      <a:endParaRPr lang="es-EC" sz="1600">
                        <a:effectLst/>
                        <a:latin typeface="Times New Roman"/>
                        <a:ea typeface="Times New Roman"/>
                        <a:cs typeface="Times New Roman"/>
                      </a:endParaRPr>
                    </a:p>
                  </a:txBody>
                  <a:tcPr marL="25731" marR="25731" marT="0" marB="0" anchor="ctr"/>
                </a:tc>
                <a:tc>
                  <a:txBody>
                    <a:bodyPr/>
                    <a:lstStyle/>
                    <a:p>
                      <a:pPr algn="ctr">
                        <a:lnSpc>
                          <a:spcPct val="115000"/>
                        </a:lnSpc>
                        <a:spcAft>
                          <a:spcPts val="0"/>
                        </a:spcAft>
                      </a:pPr>
                      <a:r>
                        <a:rPr lang="es-EC" sz="1600">
                          <a:effectLst/>
                        </a:rPr>
                        <a:t> </a:t>
                      </a:r>
                      <a:endParaRPr lang="es-EC" sz="1600">
                        <a:effectLst/>
                        <a:latin typeface="Times New Roman"/>
                        <a:ea typeface="Times New Roman"/>
                        <a:cs typeface="Times New Roman"/>
                      </a:endParaRPr>
                    </a:p>
                  </a:txBody>
                  <a:tcPr marL="25731" marR="25731" marT="0" marB="0" anchor="ctr"/>
                </a:tc>
              </a:tr>
              <a:tr h="1622535">
                <a:tc>
                  <a:txBody>
                    <a:bodyPr/>
                    <a:lstStyle/>
                    <a:p>
                      <a:pPr>
                        <a:lnSpc>
                          <a:spcPct val="115000"/>
                        </a:lnSpc>
                        <a:spcAft>
                          <a:spcPts val="0"/>
                        </a:spcAft>
                      </a:pPr>
                      <a:r>
                        <a:rPr lang="es-EC" sz="1600">
                          <a:effectLst/>
                        </a:rPr>
                        <a:t>Aplicación:</a:t>
                      </a:r>
                      <a:endParaRPr lang="es-EC" sz="1600">
                        <a:effectLst/>
                        <a:latin typeface="Times New Roman"/>
                        <a:ea typeface="Times New Roman"/>
                        <a:cs typeface="Times New Roman"/>
                      </a:endParaRPr>
                    </a:p>
                  </a:txBody>
                  <a:tcPr marL="25731" marR="25731" marT="0" marB="0" anchor="ctr"/>
                </a:tc>
                <a:tc>
                  <a:txBody>
                    <a:bodyPr/>
                    <a:lstStyle/>
                    <a:p>
                      <a:pPr algn="just">
                        <a:lnSpc>
                          <a:spcPct val="115000"/>
                        </a:lnSpc>
                        <a:spcAft>
                          <a:spcPts val="0"/>
                        </a:spcAft>
                      </a:pPr>
                      <a:r>
                        <a:rPr lang="es-EC" sz="1600">
                          <a:effectLst/>
                        </a:rPr>
                        <a:t>En el momento que llegan los repuestos el encargado de la bodega Sr. Luis Gómez revisa la mercadería con la factura entregada versus el pedido u orden de compra que se realiza para determinar diferenciar y comunicar al departamento.</a:t>
                      </a:r>
                      <a:endParaRPr lang="es-EC" sz="1600">
                        <a:effectLst/>
                        <a:latin typeface="Times New Roman"/>
                        <a:ea typeface="Times New Roman"/>
                        <a:cs typeface="Times New Roman"/>
                      </a:endParaRPr>
                    </a:p>
                  </a:txBody>
                  <a:tcPr marL="25731" marR="25731" marT="0" marB="0" anchor="ctr"/>
                </a:tc>
                <a:tc>
                  <a:txBody>
                    <a:bodyPr/>
                    <a:lstStyle/>
                    <a:p>
                      <a:pPr algn="just">
                        <a:lnSpc>
                          <a:spcPct val="115000"/>
                        </a:lnSpc>
                        <a:spcAft>
                          <a:spcPts val="0"/>
                        </a:spcAft>
                      </a:pPr>
                      <a:r>
                        <a:rPr lang="es-EC" sz="1600">
                          <a:effectLst/>
                        </a:rPr>
                        <a:t>Aplicados los procedimientos y técnicas de auditoría no se encontraron hallazgos.</a:t>
                      </a:r>
                      <a:endParaRPr lang="es-EC" sz="1600">
                        <a:effectLst/>
                        <a:latin typeface="Times New Roman"/>
                        <a:ea typeface="Times New Roman"/>
                        <a:cs typeface="Times New Roman"/>
                      </a:endParaRPr>
                    </a:p>
                  </a:txBody>
                  <a:tcPr marL="25731" marR="25731" marT="0" marB="0" anchor="ctr"/>
                </a:tc>
              </a:tr>
              <a:tr h="598200">
                <a:tc>
                  <a:txBody>
                    <a:bodyPr/>
                    <a:lstStyle/>
                    <a:p>
                      <a:pPr>
                        <a:lnSpc>
                          <a:spcPct val="115000"/>
                        </a:lnSpc>
                        <a:spcAft>
                          <a:spcPts val="0"/>
                        </a:spcAft>
                      </a:pPr>
                      <a:r>
                        <a:rPr lang="es-EC" sz="1600">
                          <a:effectLst/>
                        </a:rPr>
                        <a:t>Calculo de indicador de gestión:</a:t>
                      </a:r>
                      <a:endParaRPr lang="es-EC" sz="1600">
                        <a:effectLst/>
                        <a:latin typeface="Times New Roman"/>
                        <a:ea typeface="Times New Roman"/>
                        <a:cs typeface="Times New Roman"/>
                      </a:endParaRPr>
                    </a:p>
                  </a:txBody>
                  <a:tcPr marL="25731" marR="25731" marT="0" marB="0" anchor="ctr"/>
                </a:tc>
                <a:tc gridSpan="2">
                  <a:txBody>
                    <a:bodyPr/>
                    <a:lstStyle/>
                    <a:p>
                      <a:pPr>
                        <a:lnSpc>
                          <a:spcPct val="115000"/>
                        </a:lnSpc>
                        <a:spcAft>
                          <a:spcPts val="0"/>
                        </a:spcAft>
                      </a:pPr>
                      <a:endParaRPr lang="es-EC" sz="1400">
                        <a:solidFill>
                          <a:srgbClr val="000000"/>
                        </a:solidFill>
                        <a:effectLst/>
                        <a:latin typeface="Calibri"/>
                        <a:ea typeface="Times New Roman"/>
                        <a:cs typeface="Times New Roman"/>
                      </a:endParaRPr>
                    </a:p>
                  </a:txBody>
                  <a:tcPr marL="25731" marR="25731" marT="0" marB="0" anchor="b"/>
                </a:tc>
                <a:tc hMerge="1">
                  <a:txBody>
                    <a:bodyPr/>
                    <a:lstStyle/>
                    <a:p>
                      <a:endParaRPr lang="es-EC"/>
                    </a:p>
                  </a:txBody>
                  <a:tcPr/>
                </a:tc>
              </a:tr>
              <a:tr h="413724">
                <a:tc>
                  <a:txBody>
                    <a:bodyPr/>
                    <a:lstStyle/>
                    <a:p>
                      <a:pPr>
                        <a:lnSpc>
                          <a:spcPct val="115000"/>
                        </a:lnSpc>
                        <a:spcAft>
                          <a:spcPts val="0"/>
                        </a:spcAft>
                      </a:pPr>
                      <a:r>
                        <a:rPr lang="es-EC" sz="1600">
                          <a:effectLst/>
                        </a:rPr>
                        <a:t>Elaborado por:</a:t>
                      </a:r>
                      <a:endParaRPr lang="es-EC" sz="1600">
                        <a:effectLst/>
                        <a:latin typeface="Times New Roman"/>
                        <a:ea typeface="Times New Roman"/>
                        <a:cs typeface="Times New Roman"/>
                      </a:endParaRPr>
                    </a:p>
                  </a:txBody>
                  <a:tcPr marL="25731" marR="25731" marT="0" marB="0" anchor="ctr"/>
                </a:tc>
                <a:tc>
                  <a:txBody>
                    <a:bodyPr/>
                    <a:lstStyle/>
                    <a:p>
                      <a:pPr>
                        <a:lnSpc>
                          <a:spcPct val="115000"/>
                        </a:lnSpc>
                        <a:spcAft>
                          <a:spcPts val="0"/>
                        </a:spcAft>
                      </a:pPr>
                      <a:r>
                        <a:rPr lang="es-EC" sz="1600">
                          <a:effectLst/>
                        </a:rPr>
                        <a:t>Jéssica Eras</a:t>
                      </a:r>
                      <a:endParaRPr lang="es-EC" sz="1600">
                        <a:effectLst/>
                        <a:latin typeface="Times New Roman"/>
                        <a:ea typeface="Times New Roman"/>
                        <a:cs typeface="Times New Roman"/>
                      </a:endParaRPr>
                    </a:p>
                  </a:txBody>
                  <a:tcPr marL="25731" marR="25731" marT="0" marB="0" anchor="ctr"/>
                </a:tc>
                <a:tc>
                  <a:txBody>
                    <a:bodyPr/>
                    <a:lstStyle/>
                    <a:p>
                      <a:pPr>
                        <a:lnSpc>
                          <a:spcPct val="115000"/>
                        </a:lnSpc>
                        <a:spcAft>
                          <a:spcPts val="0"/>
                        </a:spcAft>
                      </a:pPr>
                      <a:r>
                        <a:rPr lang="es-EC" sz="1600" dirty="0">
                          <a:effectLst/>
                        </a:rPr>
                        <a:t>Fecha: 10 Enero 2011</a:t>
                      </a:r>
                      <a:endParaRPr lang="es-EC" sz="1600" dirty="0">
                        <a:effectLst/>
                        <a:latin typeface="Times New Roman"/>
                        <a:ea typeface="Times New Roman"/>
                        <a:cs typeface="Times New Roman"/>
                      </a:endParaRPr>
                    </a:p>
                  </a:txBody>
                  <a:tcPr marL="25731" marR="25731" marT="0" marB="0" anchor="ctr"/>
                </a:tc>
              </a:tr>
            </a:tbl>
          </a:graphicData>
        </a:graphic>
      </p:graphicFrame>
      <p:pic>
        <p:nvPicPr>
          <p:cNvPr id="28673" name="Imagen 34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5856" y="5172476"/>
            <a:ext cx="2620175" cy="415394"/>
          </a:xfrm>
          <a:prstGeom prst="rect">
            <a:avLst/>
          </a:prstGeom>
          <a:noFill/>
          <a:extLst>
            <a:ext uri="{909E8E84-426E-40DD-AFC4-6F175D3DCCD1}">
              <a14:hiddenFill xmlns:a14="http://schemas.microsoft.com/office/drawing/2010/main">
                <a:solidFill>
                  <a:srgbClr val="FFFFFF"/>
                </a:solidFill>
              </a14:hiddenFill>
            </a:ext>
          </a:extLst>
        </p:spPr>
      </p:pic>
      <p:sp>
        <p:nvSpPr>
          <p:cNvPr id="4" name="353 Rectángulo">
            <a:hlinkClick r:id="rId3" action="ppaction://hlinksldjump"/>
          </p:cNvPr>
          <p:cNvSpPr/>
          <p:nvPr/>
        </p:nvSpPr>
        <p:spPr>
          <a:xfrm>
            <a:off x="7516300" y="595715"/>
            <a:ext cx="817562"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PTR</a:t>
            </a:r>
            <a:r>
              <a:rPr lang="es-ES" sz="1200" b="1" dirty="0">
                <a:solidFill>
                  <a:srgbClr val="FF0000"/>
                </a:solidFill>
                <a:effectLst/>
                <a:latin typeface="Times New Roman"/>
                <a:ea typeface="Times New Roman"/>
              </a:rPr>
              <a:t>. 10</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1/1</a:t>
            </a:r>
            <a:endParaRPr lang="es-EC" sz="1200" dirty="0">
              <a:effectLst/>
              <a:latin typeface="Times New Roman"/>
              <a:ea typeface="Times New Roman"/>
            </a:endParaRPr>
          </a:p>
        </p:txBody>
      </p:sp>
    </p:spTree>
    <p:extLst>
      <p:ext uri="{BB962C8B-B14F-4D97-AF65-F5344CB8AC3E}">
        <p14:creationId xmlns:p14="http://schemas.microsoft.com/office/powerpoint/2010/main" val="3035789450"/>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6802652"/>
              </p:ext>
            </p:extLst>
          </p:nvPr>
        </p:nvGraphicFramePr>
        <p:xfrm>
          <a:off x="179512" y="437770"/>
          <a:ext cx="8784976" cy="5727534"/>
        </p:xfrm>
        <a:graphic>
          <a:graphicData uri="http://schemas.openxmlformats.org/drawingml/2006/table">
            <a:tbl>
              <a:tblPr>
                <a:tableStyleId>{E8B1032C-EA38-4F05-BA0D-38AFFFC7BED3}</a:tableStyleId>
              </a:tblPr>
              <a:tblGrid>
                <a:gridCol w="7733782"/>
                <a:gridCol w="1051194"/>
              </a:tblGrid>
              <a:tr h="349508">
                <a:tc gridSpan="2">
                  <a:txBody>
                    <a:bodyPr/>
                    <a:lstStyle/>
                    <a:p>
                      <a:pPr algn="ctr" fontAlgn="ctr"/>
                      <a:r>
                        <a:rPr lang="es-EC" sz="1400" b="1" u="none" strike="noStrike" dirty="0">
                          <a:effectLst/>
                        </a:rPr>
                        <a:t>FERRERO DEL ECUADOR S.A.</a:t>
                      </a:r>
                      <a:endParaRPr lang="es-EC" sz="1400" b="1" i="0" u="none" strike="noStrike" dirty="0">
                        <a:solidFill>
                          <a:srgbClr val="000000"/>
                        </a:solidFill>
                        <a:effectLst/>
                        <a:latin typeface="Arial"/>
                      </a:endParaRPr>
                    </a:p>
                    <a:p>
                      <a:pPr algn="ctr" fontAlgn="ctr"/>
                      <a:r>
                        <a:rPr lang="es-EC" sz="1400" b="1" u="none" strike="noStrike" dirty="0">
                          <a:effectLst/>
                        </a:rPr>
                        <a:t>HOJA DE HALLAZGOS</a:t>
                      </a:r>
                      <a:endParaRPr lang="es-EC" sz="1400" b="1" i="0" u="none" strike="noStrike" dirty="0">
                        <a:solidFill>
                          <a:srgbClr val="000000"/>
                        </a:solidFill>
                        <a:effectLst/>
                        <a:latin typeface="Arial"/>
                      </a:endParaRPr>
                    </a:p>
                    <a:p>
                      <a:pPr algn="ctr" fontAlgn="ctr"/>
                      <a:r>
                        <a:rPr lang="es-EC" sz="1400" b="1" u="none" strike="noStrike" dirty="0">
                          <a:effectLst/>
                        </a:rPr>
                        <a:t>PROCESO DE ADQUISICIÓN DE REPUESTOS PARA MAQUINARIA</a:t>
                      </a:r>
                      <a:endParaRPr lang="es-EC" sz="1400" b="1" i="0" u="none" strike="noStrike" dirty="0">
                        <a:solidFill>
                          <a:srgbClr val="000000"/>
                        </a:solidFill>
                        <a:effectLst/>
                        <a:latin typeface="Arial"/>
                      </a:endParaRPr>
                    </a:p>
                    <a:p>
                      <a:pPr algn="ctr" fontAlgn="ctr"/>
                      <a:r>
                        <a:rPr lang="es-EC" sz="1400" b="1" u="none" strike="noStrike" dirty="0">
                          <a:effectLst/>
                        </a:rPr>
                        <a:t>PERIODO SEPTIEMBRE 2009 - AGOSTO 2010</a:t>
                      </a:r>
                      <a:endParaRPr lang="es-EC" sz="1400" b="1" i="0" u="none" strike="noStrike" dirty="0">
                        <a:solidFill>
                          <a:srgbClr val="000000"/>
                        </a:solidFill>
                        <a:effectLst/>
                        <a:latin typeface="Arial"/>
                      </a:endParaRPr>
                    </a:p>
                  </a:txBody>
                  <a:tcPr marL="4161" marR="4161" marT="4161" marB="0" anchor="ctr"/>
                </a:tc>
                <a:tc hMerge="1">
                  <a:txBody>
                    <a:bodyPr/>
                    <a:lstStyle/>
                    <a:p>
                      <a:endParaRPr lang="es-EC"/>
                    </a:p>
                  </a:txBody>
                  <a:tcPr/>
                </a:tc>
              </a:tr>
              <a:tr h="87377">
                <a:tc rowSpan="2">
                  <a:txBody>
                    <a:bodyPr/>
                    <a:lstStyle/>
                    <a:p>
                      <a:pPr algn="ctr" fontAlgn="ctr"/>
                      <a:r>
                        <a:rPr lang="es-EC" sz="1400" b="1" u="none" strike="noStrike" dirty="0">
                          <a:effectLst/>
                        </a:rPr>
                        <a:t>MANTENIMIENTO</a:t>
                      </a:r>
                      <a:endParaRPr lang="es-EC" sz="1400" b="1" i="0" u="none" strike="noStrike" dirty="0">
                        <a:solidFill>
                          <a:srgbClr val="000000"/>
                        </a:solidFill>
                        <a:effectLst/>
                        <a:latin typeface="Arial"/>
                      </a:endParaRPr>
                    </a:p>
                  </a:txBody>
                  <a:tcPr marL="4161" marR="4161" marT="4161" marB="0" anchor="ctr"/>
                </a:tc>
                <a:tc>
                  <a:txBody>
                    <a:bodyPr/>
                    <a:lstStyle/>
                    <a:p>
                      <a:pPr algn="ctr" fontAlgn="ctr"/>
                      <a:r>
                        <a:rPr lang="es-EC" sz="1600" u="none" strike="noStrike">
                          <a:effectLst/>
                        </a:rPr>
                        <a:t>REF. P/T</a:t>
                      </a:r>
                      <a:endParaRPr lang="es-EC" sz="1600" b="1" i="0" u="none" strike="noStrike">
                        <a:solidFill>
                          <a:srgbClr val="000000"/>
                        </a:solidFill>
                        <a:effectLst/>
                        <a:latin typeface="Arial"/>
                      </a:endParaRPr>
                    </a:p>
                  </a:txBody>
                  <a:tcPr marL="4161" marR="4161" marT="4161" marB="0" anchor="ctr"/>
                </a:tc>
              </a:tr>
              <a:tr h="87377">
                <a:tc vMerge="1">
                  <a:txBody>
                    <a:bodyPr/>
                    <a:lstStyle/>
                    <a:p>
                      <a:endParaRPr lang="es-EC"/>
                    </a:p>
                  </a:txBody>
                  <a:tcPr/>
                </a:tc>
                <a:tc>
                  <a:txBody>
                    <a:bodyPr/>
                    <a:lstStyle/>
                    <a:p>
                      <a:pPr algn="ctr" fontAlgn="ctr"/>
                      <a:r>
                        <a:rPr lang="es-EC" sz="1600" u="none" strike="noStrike">
                          <a:effectLst/>
                        </a:rPr>
                        <a:t>HHR. 4</a:t>
                      </a:r>
                      <a:endParaRPr lang="es-EC" sz="1600" b="1" i="0" u="none" strike="noStrike">
                        <a:solidFill>
                          <a:srgbClr val="FF0000"/>
                        </a:solidFill>
                        <a:effectLst/>
                        <a:latin typeface="Arial"/>
                      </a:endParaRPr>
                    </a:p>
                  </a:txBody>
                  <a:tcPr marL="4161" marR="4161" marT="4161" marB="0" anchor="ctr"/>
                </a:tc>
              </a:tr>
              <a:tr h="87377">
                <a:tc>
                  <a:txBody>
                    <a:bodyPr/>
                    <a:lstStyle/>
                    <a:p>
                      <a:pPr algn="l" fontAlgn="ctr"/>
                      <a:r>
                        <a:rPr lang="es-EC" sz="1600" b="1" u="none" strike="noStrike" dirty="0">
                          <a:effectLst/>
                        </a:rPr>
                        <a:t>Procedimiento Nº 5</a:t>
                      </a:r>
                      <a:endParaRPr lang="es-EC" sz="1600" b="1" i="0" u="none" strike="noStrike" dirty="0">
                        <a:solidFill>
                          <a:srgbClr val="000000"/>
                        </a:solidFill>
                        <a:effectLst/>
                        <a:latin typeface="Arial"/>
                      </a:endParaRPr>
                    </a:p>
                  </a:txBody>
                  <a:tcPr marL="4161" marR="4161" marT="4161" marB="0" anchor="ctr"/>
                </a:tc>
                <a:tc rowSpan="10">
                  <a:txBody>
                    <a:bodyPr/>
                    <a:lstStyle/>
                    <a:p>
                      <a:pPr algn="ctr" fontAlgn="ctr"/>
                      <a:r>
                        <a:rPr lang="es-EC" sz="1600" u="none" strike="noStrike" dirty="0" err="1">
                          <a:effectLst/>
                          <a:hlinkClick r:id="rId2" action="ppaction://hlinksldjump"/>
                        </a:rPr>
                        <a:t>PTR</a:t>
                      </a:r>
                      <a:r>
                        <a:rPr lang="es-EC" sz="1600" u="none" strike="noStrike" dirty="0">
                          <a:effectLst/>
                          <a:hlinkClick r:id="rId2" action="ppaction://hlinksldjump"/>
                        </a:rPr>
                        <a:t>. 11                         1/1</a:t>
                      </a:r>
                      <a:endParaRPr lang="es-EC" sz="1600" b="1" i="0" u="none" strike="noStrike" dirty="0">
                        <a:solidFill>
                          <a:srgbClr val="FF0000"/>
                        </a:solidFill>
                        <a:effectLst/>
                        <a:latin typeface="Arial"/>
                      </a:endParaRPr>
                    </a:p>
                  </a:txBody>
                  <a:tcPr marL="4161" marR="4161" marT="4161" marB="0" anchor="ctr"/>
                </a:tc>
              </a:tr>
              <a:tr h="249649">
                <a:tc>
                  <a:txBody>
                    <a:bodyPr/>
                    <a:lstStyle/>
                    <a:p>
                      <a:pPr algn="just" fontAlgn="ctr"/>
                      <a:r>
                        <a:rPr lang="es-EC" sz="1600" u="none" strike="noStrike">
                          <a:effectLst/>
                        </a:rPr>
                        <a:t>Comprobar que una vez que llegan los repuestos se revisa que cumpla con los estándares de aceptación de la empresa.</a:t>
                      </a:r>
                      <a:endParaRPr lang="es-EC" sz="1600" b="0" i="0" u="none" strike="noStrike">
                        <a:solidFill>
                          <a:srgbClr val="000000"/>
                        </a:solidFill>
                        <a:effectLst/>
                        <a:latin typeface="Arial"/>
                      </a:endParaRPr>
                    </a:p>
                  </a:txBody>
                  <a:tcPr marL="4161" marR="4161" marT="4161" marB="0" anchor="ctr"/>
                </a:tc>
                <a:tc vMerge="1">
                  <a:txBody>
                    <a:bodyPr/>
                    <a:lstStyle/>
                    <a:p>
                      <a:endParaRPr lang="es-EC"/>
                    </a:p>
                  </a:txBody>
                  <a:tcPr/>
                </a:tc>
              </a:tr>
              <a:tr h="87377">
                <a:tc>
                  <a:txBody>
                    <a:bodyPr/>
                    <a:lstStyle/>
                    <a:p>
                      <a:pPr algn="l" fontAlgn="ctr"/>
                      <a:r>
                        <a:rPr lang="es-EC" sz="1600" b="1" u="none" strike="noStrike" dirty="0">
                          <a:effectLst/>
                        </a:rPr>
                        <a:t>Condición:</a:t>
                      </a:r>
                      <a:endParaRPr lang="es-EC" sz="1600" b="1" i="0" u="none" strike="noStrike" dirty="0">
                        <a:solidFill>
                          <a:srgbClr val="000000"/>
                        </a:solidFill>
                        <a:effectLst/>
                        <a:latin typeface="Arial"/>
                      </a:endParaRPr>
                    </a:p>
                  </a:txBody>
                  <a:tcPr marL="4161" marR="4161" marT="4161" marB="0" anchor="ctr"/>
                </a:tc>
                <a:tc vMerge="1">
                  <a:txBody>
                    <a:bodyPr/>
                    <a:lstStyle/>
                    <a:p>
                      <a:endParaRPr lang="es-EC"/>
                    </a:p>
                  </a:txBody>
                  <a:tcPr/>
                </a:tc>
              </a:tr>
              <a:tr h="499298">
                <a:tc>
                  <a:txBody>
                    <a:bodyPr/>
                    <a:lstStyle/>
                    <a:p>
                      <a:pPr algn="just" fontAlgn="ctr"/>
                      <a:r>
                        <a:rPr lang="es-EC" sz="1600" u="none" strike="noStrike">
                          <a:effectLst/>
                        </a:rPr>
                        <a:t>Se revisa que los productos que son adquiridos se encuentren en buen estado, pero la empresa no tiene definidos cuáles son los estándares de aceptación de la mercadería sino que se lo realiza en base a la experiencia y al criterio del Jefe del departamento de mantenimiento</a:t>
                      </a:r>
                      <a:endParaRPr lang="es-EC" sz="1600" b="0" i="0" u="none" strike="noStrike">
                        <a:solidFill>
                          <a:srgbClr val="000000"/>
                        </a:solidFill>
                        <a:effectLst/>
                        <a:latin typeface="Arial"/>
                      </a:endParaRPr>
                    </a:p>
                  </a:txBody>
                  <a:tcPr marL="4161" marR="4161" marT="4161" marB="0" anchor="ctr"/>
                </a:tc>
                <a:tc vMerge="1">
                  <a:txBody>
                    <a:bodyPr/>
                    <a:lstStyle/>
                    <a:p>
                      <a:endParaRPr lang="es-EC"/>
                    </a:p>
                  </a:txBody>
                  <a:tcPr/>
                </a:tc>
              </a:tr>
              <a:tr h="87377">
                <a:tc>
                  <a:txBody>
                    <a:bodyPr/>
                    <a:lstStyle/>
                    <a:p>
                      <a:pPr algn="l" fontAlgn="ctr"/>
                      <a:r>
                        <a:rPr lang="es-EC" sz="1600" b="1" u="none" strike="noStrike" dirty="0">
                          <a:effectLst/>
                        </a:rPr>
                        <a:t>Criterio:</a:t>
                      </a:r>
                      <a:endParaRPr lang="es-EC" sz="1600" b="1" i="0" u="none" strike="noStrike" dirty="0">
                        <a:solidFill>
                          <a:srgbClr val="000000"/>
                        </a:solidFill>
                        <a:effectLst/>
                        <a:latin typeface="Arial"/>
                      </a:endParaRPr>
                    </a:p>
                  </a:txBody>
                  <a:tcPr marL="4161" marR="4161" marT="4161" marB="0" anchor="ctr"/>
                </a:tc>
                <a:tc vMerge="1">
                  <a:txBody>
                    <a:bodyPr/>
                    <a:lstStyle/>
                    <a:p>
                      <a:endParaRPr lang="es-EC"/>
                    </a:p>
                  </a:txBody>
                  <a:tcPr/>
                </a:tc>
              </a:tr>
              <a:tr h="249649">
                <a:tc>
                  <a:txBody>
                    <a:bodyPr/>
                    <a:lstStyle/>
                    <a:p>
                      <a:pPr algn="just" fontAlgn="ctr"/>
                      <a:r>
                        <a:rPr lang="es-EC" sz="1600" u="none" strike="noStrike">
                          <a:effectLst/>
                        </a:rPr>
                        <a:t>Los criterios o estándares de aceptación deben ser analizados al momento de recibir el material.</a:t>
                      </a:r>
                      <a:endParaRPr lang="es-EC" sz="1600" b="0" i="0" u="none" strike="noStrike">
                        <a:solidFill>
                          <a:srgbClr val="000000"/>
                        </a:solidFill>
                        <a:effectLst/>
                        <a:latin typeface="Arial"/>
                      </a:endParaRPr>
                    </a:p>
                  </a:txBody>
                  <a:tcPr marL="4161" marR="4161" marT="4161" marB="0" anchor="ctr"/>
                </a:tc>
                <a:tc vMerge="1">
                  <a:txBody>
                    <a:bodyPr/>
                    <a:lstStyle/>
                    <a:p>
                      <a:endParaRPr lang="es-EC"/>
                    </a:p>
                  </a:txBody>
                  <a:tcPr/>
                </a:tc>
              </a:tr>
              <a:tr h="87377">
                <a:tc>
                  <a:txBody>
                    <a:bodyPr/>
                    <a:lstStyle/>
                    <a:p>
                      <a:pPr algn="l" fontAlgn="ctr"/>
                      <a:r>
                        <a:rPr lang="es-EC" sz="1600" b="1" u="none" strike="noStrike" dirty="0">
                          <a:effectLst/>
                        </a:rPr>
                        <a:t>Causa:</a:t>
                      </a:r>
                      <a:endParaRPr lang="es-EC" sz="1600" b="1" i="0" u="none" strike="noStrike" dirty="0">
                        <a:solidFill>
                          <a:srgbClr val="000000"/>
                        </a:solidFill>
                        <a:effectLst/>
                        <a:latin typeface="Arial"/>
                      </a:endParaRPr>
                    </a:p>
                  </a:txBody>
                  <a:tcPr marL="4161" marR="4161" marT="4161" marB="0" anchor="ctr"/>
                </a:tc>
                <a:tc vMerge="1">
                  <a:txBody>
                    <a:bodyPr/>
                    <a:lstStyle/>
                    <a:p>
                      <a:endParaRPr lang="es-EC"/>
                    </a:p>
                  </a:txBody>
                  <a:tcPr/>
                </a:tc>
              </a:tr>
              <a:tr h="499298">
                <a:tc>
                  <a:txBody>
                    <a:bodyPr/>
                    <a:lstStyle/>
                    <a:p>
                      <a:pPr algn="just" fontAlgn="ctr"/>
                      <a:r>
                        <a:rPr lang="es-EC" sz="1600" u="none" strike="noStrike">
                          <a:effectLst/>
                        </a:rPr>
                        <a:t>No existen previamente determinados los estándares sobre los cuales se analiza el material comprado, debido a que esta actividad se la realiza en base a la experiencia obtenida a través de los años de funcionamiento de la empresa.</a:t>
                      </a:r>
                      <a:endParaRPr lang="es-EC" sz="1600" b="0" i="0" u="none" strike="noStrike">
                        <a:solidFill>
                          <a:srgbClr val="000000"/>
                        </a:solidFill>
                        <a:effectLst/>
                        <a:latin typeface="Arial"/>
                      </a:endParaRPr>
                    </a:p>
                  </a:txBody>
                  <a:tcPr marL="4161" marR="4161" marT="4161" marB="0" anchor="ctr"/>
                </a:tc>
                <a:tc vMerge="1">
                  <a:txBody>
                    <a:bodyPr/>
                    <a:lstStyle/>
                    <a:p>
                      <a:endParaRPr lang="es-EC"/>
                    </a:p>
                  </a:txBody>
                  <a:tcPr/>
                </a:tc>
              </a:tr>
              <a:tr h="87377">
                <a:tc>
                  <a:txBody>
                    <a:bodyPr/>
                    <a:lstStyle/>
                    <a:p>
                      <a:pPr algn="l" fontAlgn="ctr"/>
                      <a:r>
                        <a:rPr lang="es-EC" sz="1600" b="1" u="none" strike="noStrike" dirty="0">
                          <a:effectLst/>
                        </a:rPr>
                        <a:t>Efecto:</a:t>
                      </a:r>
                      <a:endParaRPr lang="es-EC" sz="1600" b="1" i="0" u="none" strike="noStrike" dirty="0">
                        <a:solidFill>
                          <a:srgbClr val="000000"/>
                        </a:solidFill>
                        <a:effectLst/>
                        <a:latin typeface="Arial"/>
                      </a:endParaRPr>
                    </a:p>
                  </a:txBody>
                  <a:tcPr marL="4161" marR="4161" marT="4161" marB="0" anchor="ctr"/>
                </a:tc>
                <a:tc vMerge="1">
                  <a:txBody>
                    <a:bodyPr/>
                    <a:lstStyle/>
                    <a:p>
                      <a:endParaRPr lang="es-EC"/>
                    </a:p>
                  </a:txBody>
                  <a:tcPr/>
                </a:tc>
              </a:tr>
              <a:tr h="166433">
                <a:tc>
                  <a:txBody>
                    <a:bodyPr/>
                    <a:lstStyle/>
                    <a:p>
                      <a:pPr algn="just" fontAlgn="ctr"/>
                      <a:r>
                        <a:rPr lang="es-EC" sz="1600" u="none" strike="noStrike">
                          <a:effectLst/>
                        </a:rPr>
                        <a:t>Baja la calidad de los productos recibidos, falta de controles y registros adecuados.</a:t>
                      </a:r>
                      <a:endParaRPr lang="es-EC" sz="1600" b="0" i="0" u="none" strike="noStrike">
                        <a:solidFill>
                          <a:srgbClr val="000000"/>
                        </a:solidFill>
                        <a:effectLst/>
                        <a:latin typeface="Arial"/>
                      </a:endParaRPr>
                    </a:p>
                  </a:txBody>
                  <a:tcPr marL="4161" marR="4161" marT="4161" marB="0" anchor="ctr"/>
                </a:tc>
                <a:tc vMerge="1">
                  <a:txBody>
                    <a:bodyPr/>
                    <a:lstStyle/>
                    <a:p>
                      <a:endParaRPr lang="es-EC"/>
                    </a:p>
                  </a:txBody>
                  <a:tcPr/>
                </a:tc>
              </a:tr>
              <a:tr h="87377">
                <a:tc>
                  <a:txBody>
                    <a:bodyPr/>
                    <a:lstStyle/>
                    <a:p>
                      <a:pPr algn="l" fontAlgn="ctr"/>
                      <a:r>
                        <a:rPr lang="es-EC" sz="1400" u="none" strike="noStrike" dirty="0">
                          <a:effectLst/>
                        </a:rPr>
                        <a:t>Elaborado por: Jessica Eras</a:t>
                      </a:r>
                      <a:endParaRPr lang="es-EC" sz="1400" b="0" i="0" u="none" strike="noStrike" dirty="0">
                        <a:solidFill>
                          <a:srgbClr val="000000"/>
                        </a:solidFill>
                        <a:effectLst/>
                        <a:latin typeface="Arial"/>
                      </a:endParaRPr>
                    </a:p>
                  </a:txBody>
                  <a:tcPr marL="4161" marR="4161" marT="4161" marB="0" anchor="ctr"/>
                </a:tc>
                <a:tc>
                  <a:txBody>
                    <a:bodyPr/>
                    <a:lstStyle/>
                    <a:p>
                      <a:pPr algn="l" fontAlgn="ctr"/>
                      <a:r>
                        <a:rPr lang="es-EC" sz="1400" u="none" strike="noStrike" dirty="0">
                          <a:effectLst/>
                        </a:rPr>
                        <a:t>Fecha: 11 Enero 2011</a:t>
                      </a:r>
                      <a:endParaRPr lang="es-EC" sz="1400" b="0" i="0" u="none" strike="noStrike" dirty="0">
                        <a:solidFill>
                          <a:srgbClr val="000000"/>
                        </a:solidFill>
                        <a:effectLst/>
                        <a:latin typeface="Arial"/>
                      </a:endParaRPr>
                    </a:p>
                  </a:txBody>
                  <a:tcPr marL="4161" marR="4161" marT="4161" marB="0" anchor="ctr"/>
                </a:tc>
              </a:tr>
            </a:tbl>
          </a:graphicData>
        </a:graphic>
      </p:graphicFrame>
    </p:spTree>
    <p:extLst>
      <p:ext uri="{BB962C8B-B14F-4D97-AF65-F5344CB8AC3E}">
        <p14:creationId xmlns:p14="http://schemas.microsoft.com/office/powerpoint/2010/main" val="3873728127"/>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00" t="40675" r="13722" b="19128"/>
          <a:stretch/>
        </p:blipFill>
        <p:spPr bwMode="auto">
          <a:xfrm>
            <a:off x="371011" y="1529069"/>
            <a:ext cx="8766628" cy="294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97050"/>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bwMode="auto">
          <a:xfrm>
            <a:off x="467544" y="326976"/>
            <a:ext cx="8229600" cy="6537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s-ES" sz="3200" u="sng" kern="0" dirty="0" smtClean="0">
                <a:solidFill>
                  <a:schemeClr val="tx2"/>
                </a:solidFill>
                <a:latin typeface="+mj-lt"/>
                <a:ea typeface="+mj-ea"/>
                <a:cs typeface="+mj-cs"/>
              </a:rPr>
              <a:t>ANÁLISIS EXTERNO</a:t>
            </a:r>
          </a:p>
        </p:txBody>
      </p:sp>
      <p:graphicFrame>
        <p:nvGraphicFramePr>
          <p:cNvPr id="4" name="3 Tabla"/>
          <p:cNvGraphicFramePr>
            <a:graphicFrameLocks noGrp="1"/>
          </p:cNvGraphicFramePr>
          <p:nvPr>
            <p:extLst>
              <p:ext uri="{D42A27DB-BD31-4B8C-83A1-F6EECF244321}">
                <p14:modId xmlns:p14="http://schemas.microsoft.com/office/powerpoint/2010/main" val="1909983463"/>
              </p:ext>
            </p:extLst>
          </p:nvPr>
        </p:nvGraphicFramePr>
        <p:xfrm>
          <a:off x="251520" y="895311"/>
          <a:ext cx="8784976" cy="5256584"/>
        </p:xfrm>
        <a:graphic>
          <a:graphicData uri="http://schemas.openxmlformats.org/drawingml/2006/table">
            <a:tbl>
              <a:tblPr firstRow="1" firstCol="1" bandRow="1">
                <a:tableStyleId>{E8B1032C-EA38-4F05-BA0D-38AFFFC7BED3}</a:tableStyleId>
              </a:tblPr>
              <a:tblGrid>
                <a:gridCol w="4446300"/>
                <a:gridCol w="4338676"/>
              </a:tblGrid>
              <a:tr h="274320">
                <a:tc>
                  <a:txBody>
                    <a:bodyPr/>
                    <a:lstStyle/>
                    <a:p>
                      <a:pPr algn="ctr">
                        <a:lnSpc>
                          <a:spcPct val="150000"/>
                        </a:lnSpc>
                        <a:spcAft>
                          <a:spcPts val="0"/>
                        </a:spcAft>
                      </a:pPr>
                      <a:r>
                        <a:rPr lang="es-ES" sz="1200" b="1" u="sng" dirty="0">
                          <a:effectLst/>
                        </a:rPr>
                        <a:t>FORTALEZAS</a:t>
                      </a:r>
                      <a:endParaRPr lang="es-EC" sz="1400" b="1" u="sng" dirty="0">
                        <a:effectLst/>
                        <a:latin typeface="Times New Roman"/>
                        <a:ea typeface="Times New Roman"/>
                        <a:cs typeface="Times New Roman"/>
                      </a:endParaRPr>
                    </a:p>
                  </a:txBody>
                  <a:tcPr marL="29590" marR="29590" marT="0" marB="0"/>
                </a:tc>
                <a:tc>
                  <a:txBody>
                    <a:bodyPr/>
                    <a:lstStyle/>
                    <a:p>
                      <a:pPr algn="ctr">
                        <a:lnSpc>
                          <a:spcPct val="150000"/>
                        </a:lnSpc>
                        <a:spcAft>
                          <a:spcPts val="0"/>
                        </a:spcAft>
                      </a:pPr>
                      <a:r>
                        <a:rPr lang="es-ES" sz="1200" b="1" u="sng" dirty="0">
                          <a:effectLst/>
                        </a:rPr>
                        <a:t>OPORTUNIDADES</a:t>
                      </a:r>
                      <a:endParaRPr lang="es-EC" sz="1400" b="1" u="sng" dirty="0">
                        <a:effectLst/>
                        <a:latin typeface="Times New Roman"/>
                        <a:ea typeface="Times New Roman"/>
                        <a:cs typeface="Times New Roman"/>
                      </a:endParaRPr>
                    </a:p>
                  </a:txBody>
                  <a:tcPr marL="29590" marR="29590" marT="0" marB="0"/>
                </a:tc>
              </a:tr>
              <a:tr h="4982264">
                <a:tc>
                  <a:txBody>
                    <a:bodyPr/>
                    <a:lstStyle/>
                    <a:p>
                      <a:pPr marL="342900" lvl="0" indent="-342900" algn="just">
                        <a:lnSpc>
                          <a:spcPct val="150000"/>
                        </a:lnSpc>
                        <a:spcAft>
                          <a:spcPts val="0"/>
                        </a:spcAft>
                        <a:buFont typeface="Symbol"/>
                        <a:buChar char=""/>
                      </a:pPr>
                      <a:r>
                        <a:rPr lang="es-ES" sz="1200" b="0" dirty="0">
                          <a:effectLst/>
                        </a:rPr>
                        <a:t>Productos de calidad con vitaminas y nutrientes.</a:t>
                      </a:r>
                      <a:endParaRPr lang="es-EC" sz="1200" b="0" dirty="0">
                        <a:effectLst/>
                      </a:endParaRPr>
                    </a:p>
                    <a:p>
                      <a:pPr marL="342900" lvl="0" indent="-342900" algn="just">
                        <a:lnSpc>
                          <a:spcPct val="150000"/>
                        </a:lnSpc>
                        <a:spcAft>
                          <a:spcPts val="0"/>
                        </a:spcAft>
                        <a:buFont typeface="Symbol"/>
                        <a:buChar char=""/>
                      </a:pPr>
                      <a:r>
                        <a:rPr lang="es-ES" sz="1200" b="0" dirty="0">
                          <a:effectLst/>
                        </a:rPr>
                        <a:t>Marca posicionada.</a:t>
                      </a:r>
                      <a:endParaRPr lang="es-EC" sz="1200" b="0" dirty="0">
                        <a:effectLst/>
                      </a:endParaRPr>
                    </a:p>
                    <a:p>
                      <a:pPr marL="342900" lvl="0" indent="-342900" algn="just">
                        <a:lnSpc>
                          <a:spcPct val="150000"/>
                        </a:lnSpc>
                        <a:spcAft>
                          <a:spcPts val="0"/>
                        </a:spcAft>
                        <a:buFont typeface="Symbol"/>
                        <a:buChar char=""/>
                      </a:pPr>
                      <a:r>
                        <a:rPr lang="es-ES" sz="1200" b="0" dirty="0">
                          <a:effectLst/>
                        </a:rPr>
                        <a:t>Compra de cacao totalmente nacional.</a:t>
                      </a:r>
                      <a:endParaRPr lang="es-EC" sz="1200" b="0" dirty="0">
                        <a:effectLst/>
                      </a:endParaRPr>
                    </a:p>
                    <a:p>
                      <a:pPr marL="342900" lvl="0" indent="-342900" algn="just">
                        <a:lnSpc>
                          <a:spcPct val="150000"/>
                        </a:lnSpc>
                        <a:spcAft>
                          <a:spcPts val="0"/>
                        </a:spcAft>
                        <a:buFont typeface="Symbol"/>
                        <a:buChar char=""/>
                      </a:pPr>
                      <a:r>
                        <a:rPr lang="es-ES" sz="1200" b="0" dirty="0">
                          <a:effectLst/>
                        </a:rPr>
                        <a:t>Cifras macroeconómicas positivas como: Inflación, PIB, Tasa de interés activa, PEA, y tasas de empleo.</a:t>
                      </a:r>
                      <a:endParaRPr lang="es-EC" sz="1200" b="0" dirty="0">
                        <a:effectLst/>
                      </a:endParaRPr>
                    </a:p>
                    <a:p>
                      <a:pPr marL="342900" lvl="0" indent="-342900" algn="just">
                        <a:lnSpc>
                          <a:spcPct val="150000"/>
                        </a:lnSpc>
                        <a:spcAft>
                          <a:spcPts val="0"/>
                        </a:spcAft>
                        <a:buFont typeface="Symbol"/>
                        <a:buChar char=""/>
                      </a:pPr>
                      <a:r>
                        <a:rPr lang="es-ES" sz="1200" b="0" dirty="0">
                          <a:effectLst/>
                        </a:rPr>
                        <a:t>Maquinaria exclusiva</a:t>
                      </a:r>
                      <a:r>
                        <a:rPr lang="es-ES" sz="1200" b="0" dirty="0" smtClean="0">
                          <a:effectLst/>
                        </a:rPr>
                        <a:t>.</a:t>
                      </a:r>
                    </a:p>
                    <a:p>
                      <a:pPr algn="just">
                        <a:lnSpc>
                          <a:spcPct val="150000"/>
                        </a:lnSpc>
                        <a:spcAft>
                          <a:spcPts val="0"/>
                        </a:spcAft>
                      </a:pPr>
                      <a:r>
                        <a:rPr lang="es-ES" sz="1400" b="1" dirty="0" smtClean="0">
                          <a:effectLst/>
                        </a:rPr>
                        <a:t>Mantenimiento</a:t>
                      </a:r>
                      <a:r>
                        <a:rPr lang="es-ES" sz="1400" b="1" dirty="0">
                          <a:effectLst/>
                        </a:rPr>
                        <a:t>:</a:t>
                      </a:r>
                      <a:endParaRPr lang="es-EC" sz="1400" b="1" dirty="0">
                        <a:effectLst/>
                      </a:endParaRPr>
                    </a:p>
                    <a:p>
                      <a:pPr marL="342900" lvl="0" indent="-342900" algn="just">
                        <a:lnSpc>
                          <a:spcPct val="150000"/>
                        </a:lnSpc>
                        <a:spcAft>
                          <a:spcPts val="0"/>
                        </a:spcAft>
                        <a:buFont typeface="Symbol"/>
                        <a:buChar char=""/>
                      </a:pPr>
                      <a:r>
                        <a:rPr lang="es-ES" sz="1200" b="0" dirty="0" smtClean="0">
                          <a:effectLst/>
                        </a:rPr>
                        <a:t>Observar</a:t>
                      </a:r>
                      <a:r>
                        <a:rPr lang="es-ES" sz="1200" b="0" baseline="0" dirty="0" smtClean="0">
                          <a:effectLst/>
                        </a:rPr>
                        <a:t> </a:t>
                      </a:r>
                      <a:r>
                        <a:rPr lang="es-ES" sz="1200" b="0" dirty="0" smtClean="0">
                          <a:effectLst/>
                        </a:rPr>
                        <a:t>de </a:t>
                      </a:r>
                      <a:r>
                        <a:rPr lang="es-ES" sz="1200" b="0" dirty="0">
                          <a:effectLst/>
                        </a:rPr>
                        <a:t>manera inmediata las necesidades de la maquinaria de la planta.</a:t>
                      </a:r>
                      <a:endParaRPr lang="es-EC" sz="1200" b="0" dirty="0">
                        <a:effectLst/>
                      </a:endParaRPr>
                    </a:p>
                    <a:p>
                      <a:pPr marL="0" algn="just" defTabSz="914400" rtl="0" eaLnBrk="1" latinLnBrk="0" hangingPunct="1">
                        <a:lnSpc>
                          <a:spcPct val="150000"/>
                        </a:lnSpc>
                        <a:spcAft>
                          <a:spcPts val="0"/>
                        </a:spcAft>
                      </a:pPr>
                      <a:r>
                        <a:rPr lang="es-ES" sz="1400" b="1" kern="1200" dirty="0" err="1">
                          <a:solidFill>
                            <a:schemeClr val="tx1"/>
                          </a:solidFill>
                          <a:effectLst/>
                          <a:latin typeface="+mn-lt"/>
                          <a:ea typeface="+mn-ea"/>
                          <a:cs typeface="+mn-cs"/>
                        </a:rPr>
                        <a:t>Supply</a:t>
                      </a:r>
                      <a:r>
                        <a:rPr lang="es-ES" sz="1400" b="1" kern="1200" dirty="0">
                          <a:solidFill>
                            <a:schemeClr val="tx1"/>
                          </a:solidFill>
                          <a:effectLst/>
                          <a:latin typeface="+mn-lt"/>
                          <a:ea typeface="+mn-ea"/>
                          <a:cs typeface="+mn-cs"/>
                        </a:rPr>
                        <a:t> </a:t>
                      </a:r>
                      <a:r>
                        <a:rPr lang="es-ES" sz="1400" b="1" kern="1200" dirty="0" err="1">
                          <a:solidFill>
                            <a:schemeClr val="tx1"/>
                          </a:solidFill>
                          <a:effectLst/>
                          <a:latin typeface="+mn-lt"/>
                          <a:ea typeface="+mn-ea"/>
                          <a:cs typeface="+mn-cs"/>
                        </a:rPr>
                        <a:t>Chain</a:t>
                      </a:r>
                      <a:r>
                        <a:rPr lang="es-ES" sz="1400" b="1" kern="1200" dirty="0">
                          <a:solidFill>
                            <a:schemeClr val="tx1"/>
                          </a:solidFill>
                          <a:effectLst/>
                          <a:latin typeface="+mn-lt"/>
                          <a:ea typeface="+mn-ea"/>
                          <a:cs typeface="+mn-cs"/>
                        </a:rPr>
                        <a:t>:</a:t>
                      </a:r>
                      <a:endParaRPr lang="es-EC" sz="1400" b="1" kern="1200" dirty="0">
                        <a:solidFill>
                          <a:schemeClr val="tx1"/>
                        </a:solidFill>
                        <a:effectLst/>
                        <a:latin typeface="+mn-lt"/>
                        <a:ea typeface="+mn-ea"/>
                        <a:cs typeface="+mn-cs"/>
                      </a:endParaRPr>
                    </a:p>
                    <a:p>
                      <a:pPr marL="342900" lvl="0" indent="-342900" algn="just">
                        <a:lnSpc>
                          <a:spcPct val="150000"/>
                        </a:lnSpc>
                        <a:spcAft>
                          <a:spcPts val="0"/>
                        </a:spcAft>
                        <a:buFont typeface="Symbol"/>
                        <a:buChar char=""/>
                      </a:pPr>
                      <a:r>
                        <a:rPr lang="es-ES" sz="1200" b="0" dirty="0">
                          <a:effectLst/>
                        </a:rPr>
                        <a:t>Coordina la logística del comercio exterior.</a:t>
                      </a:r>
                      <a:endParaRPr lang="es-EC" sz="1200" b="0" dirty="0">
                        <a:effectLst/>
                      </a:endParaRPr>
                    </a:p>
                    <a:p>
                      <a:pPr marL="342900" lvl="0" indent="-342900" algn="just">
                        <a:lnSpc>
                          <a:spcPct val="150000"/>
                        </a:lnSpc>
                        <a:spcAft>
                          <a:spcPts val="0"/>
                        </a:spcAft>
                        <a:buFont typeface="Symbol"/>
                        <a:buChar char=""/>
                      </a:pPr>
                      <a:r>
                        <a:rPr lang="es-ES" sz="1200" b="0" dirty="0">
                          <a:effectLst/>
                        </a:rPr>
                        <a:t>Control de todas las importaciones y exportaciones.</a:t>
                      </a:r>
                      <a:endParaRPr lang="es-EC" sz="1200" b="0" dirty="0">
                        <a:effectLst/>
                      </a:endParaRPr>
                    </a:p>
                    <a:p>
                      <a:pPr marL="0" algn="just" defTabSz="914400" rtl="0" eaLnBrk="1" latinLnBrk="0" hangingPunct="1">
                        <a:lnSpc>
                          <a:spcPct val="150000"/>
                        </a:lnSpc>
                        <a:spcAft>
                          <a:spcPts val="0"/>
                        </a:spcAft>
                      </a:pPr>
                      <a:r>
                        <a:rPr lang="es-ES" sz="1400" b="1" kern="1200" dirty="0">
                          <a:solidFill>
                            <a:schemeClr val="tx1"/>
                          </a:solidFill>
                          <a:effectLst/>
                          <a:latin typeface="+mn-lt"/>
                          <a:ea typeface="+mn-ea"/>
                          <a:cs typeface="+mn-cs"/>
                        </a:rPr>
                        <a:t>Compras y Planificación:</a:t>
                      </a:r>
                      <a:endParaRPr lang="es-EC" sz="1400" b="1" kern="1200" dirty="0">
                        <a:solidFill>
                          <a:schemeClr val="tx1"/>
                        </a:solidFill>
                        <a:effectLst/>
                        <a:latin typeface="+mn-lt"/>
                        <a:ea typeface="+mn-ea"/>
                        <a:cs typeface="+mn-cs"/>
                      </a:endParaRPr>
                    </a:p>
                    <a:p>
                      <a:pPr marL="342900" lvl="0" indent="-342900" algn="just">
                        <a:lnSpc>
                          <a:spcPct val="150000"/>
                        </a:lnSpc>
                        <a:spcAft>
                          <a:spcPts val="0"/>
                        </a:spcAft>
                        <a:buFont typeface="Symbol"/>
                        <a:buChar char=""/>
                      </a:pPr>
                      <a:r>
                        <a:rPr lang="es-ES" sz="1200" b="0" dirty="0">
                          <a:effectLst/>
                        </a:rPr>
                        <a:t>Rigurosa selección de proveedores.</a:t>
                      </a:r>
                      <a:endParaRPr lang="es-EC" sz="1200" b="0" dirty="0">
                        <a:effectLst/>
                      </a:endParaRPr>
                    </a:p>
                    <a:p>
                      <a:pPr marL="342900" lvl="0" indent="-342900" algn="just">
                        <a:lnSpc>
                          <a:spcPct val="150000"/>
                        </a:lnSpc>
                        <a:spcAft>
                          <a:spcPts val="0"/>
                        </a:spcAft>
                        <a:buFont typeface="Symbol"/>
                        <a:buChar char=""/>
                      </a:pPr>
                      <a:r>
                        <a:rPr lang="es-ES" sz="1200" b="0" dirty="0">
                          <a:effectLst/>
                        </a:rPr>
                        <a:t>Dotación de materia prima necesaria.</a:t>
                      </a:r>
                      <a:endParaRPr lang="es-EC" sz="1200" b="0" dirty="0">
                        <a:effectLst/>
                      </a:endParaRPr>
                    </a:p>
                    <a:p>
                      <a:pPr marL="0" algn="just" defTabSz="914400" rtl="0" eaLnBrk="1" latinLnBrk="0" hangingPunct="1">
                        <a:lnSpc>
                          <a:spcPct val="150000"/>
                        </a:lnSpc>
                        <a:spcAft>
                          <a:spcPts val="0"/>
                        </a:spcAft>
                      </a:pPr>
                      <a:r>
                        <a:rPr lang="es-ES" sz="1400" b="1" kern="1200" dirty="0">
                          <a:solidFill>
                            <a:schemeClr val="tx1"/>
                          </a:solidFill>
                          <a:effectLst/>
                          <a:latin typeface="+mn-lt"/>
                          <a:ea typeface="+mn-ea"/>
                          <a:cs typeface="+mn-cs"/>
                        </a:rPr>
                        <a:t>Servicios Generales:</a:t>
                      </a:r>
                      <a:endParaRPr lang="es-EC" sz="1400" b="1" kern="1200" dirty="0">
                        <a:solidFill>
                          <a:schemeClr val="tx1"/>
                        </a:solidFill>
                        <a:effectLst/>
                        <a:latin typeface="+mn-lt"/>
                        <a:ea typeface="+mn-ea"/>
                        <a:cs typeface="+mn-cs"/>
                      </a:endParaRPr>
                    </a:p>
                    <a:p>
                      <a:pPr marL="342900" lvl="0" indent="-342900" algn="just">
                        <a:lnSpc>
                          <a:spcPct val="150000"/>
                        </a:lnSpc>
                        <a:spcAft>
                          <a:spcPts val="0"/>
                        </a:spcAft>
                        <a:buFont typeface="Symbol"/>
                        <a:buChar char=""/>
                      </a:pPr>
                      <a:r>
                        <a:rPr lang="es-ES" sz="1200" b="0" dirty="0">
                          <a:effectLst/>
                        </a:rPr>
                        <a:t>Centralización de los requerimientos del </a:t>
                      </a:r>
                      <a:r>
                        <a:rPr lang="es-ES" sz="1200" b="0" dirty="0" smtClean="0">
                          <a:effectLst/>
                        </a:rPr>
                        <a:t>personal.</a:t>
                      </a:r>
                      <a:endParaRPr lang="es-EC" sz="1200" b="0" dirty="0">
                        <a:effectLst/>
                      </a:endParaRPr>
                    </a:p>
                  </a:txBody>
                  <a:tcPr marL="29590" marR="29590" marT="0" marB="0"/>
                </a:tc>
                <a:tc>
                  <a:txBody>
                    <a:bodyPr/>
                    <a:lstStyle/>
                    <a:p>
                      <a:pPr marL="342900" lvl="0" indent="-342900" algn="just">
                        <a:lnSpc>
                          <a:spcPct val="150000"/>
                        </a:lnSpc>
                        <a:spcAft>
                          <a:spcPts val="0"/>
                        </a:spcAft>
                        <a:buFont typeface="Symbol"/>
                        <a:buChar char=""/>
                      </a:pPr>
                      <a:r>
                        <a:rPr lang="es-ES" sz="1200" b="0" dirty="0">
                          <a:effectLst/>
                        </a:rPr>
                        <a:t>Tecnología de punta</a:t>
                      </a:r>
                      <a:endParaRPr lang="es-EC" sz="1200" b="0" dirty="0">
                        <a:effectLst/>
                      </a:endParaRPr>
                    </a:p>
                    <a:p>
                      <a:pPr marL="342900" lvl="0" indent="-342900" algn="just">
                        <a:lnSpc>
                          <a:spcPct val="150000"/>
                        </a:lnSpc>
                        <a:spcAft>
                          <a:spcPts val="0"/>
                        </a:spcAft>
                        <a:buFont typeface="Symbol"/>
                        <a:buChar char=""/>
                      </a:pPr>
                      <a:r>
                        <a:rPr lang="es-ES" sz="1200" b="0" dirty="0">
                          <a:effectLst/>
                        </a:rPr>
                        <a:t>Capacidad de investigación.</a:t>
                      </a:r>
                      <a:endParaRPr lang="es-EC" sz="1200" b="0" dirty="0">
                        <a:effectLst/>
                      </a:endParaRPr>
                    </a:p>
                    <a:p>
                      <a:pPr marL="342900" lvl="0" indent="-342900" algn="just">
                        <a:lnSpc>
                          <a:spcPct val="150000"/>
                        </a:lnSpc>
                        <a:spcAft>
                          <a:spcPts val="0"/>
                        </a:spcAft>
                        <a:buFont typeface="Symbol"/>
                        <a:buChar char=""/>
                      </a:pPr>
                      <a:r>
                        <a:rPr lang="es-ES" sz="1200" b="0" dirty="0">
                          <a:effectLst/>
                        </a:rPr>
                        <a:t>El chocolate no tiene productos sustitutos.</a:t>
                      </a:r>
                      <a:endParaRPr lang="es-EC" sz="1200" b="0" dirty="0">
                        <a:effectLst/>
                      </a:endParaRPr>
                    </a:p>
                    <a:p>
                      <a:pPr marL="342900" lvl="0" indent="-342900" algn="just">
                        <a:lnSpc>
                          <a:spcPct val="150000"/>
                        </a:lnSpc>
                        <a:spcAft>
                          <a:spcPts val="0"/>
                        </a:spcAft>
                        <a:buFont typeface="Symbol"/>
                        <a:buChar char=""/>
                      </a:pPr>
                      <a:r>
                        <a:rPr lang="es-ES" sz="1200" b="0" dirty="0">
                          <a:effectLst/>
                        </a:rPr>
                        <a:t>Relaciones con el Área Andina.</a:t>
                      </a:r>
                      <a:endParaRPr lang="es-EC" sz="1200" b="0" dirty="0">
                        <a:effectLst/>
                      </a:endParaRPr>
                    </a:p>
                    <a:p>
                      <a:pPr marL="342900" lvl="0" indent="-342900" algn="just">
                        <a:lnSpc>
                          <a:spcPct val="150000"/>
                        </a:lnSpc>
                        <a:spcAft>
                          <a:spcPts val="0"/>
                        </a:spcAft>
                        <a:buFont typeface="Symbol"/>
                        <a:buChar char=""/>
                      </a:pPr>
                      <a:r>
                        <a:rPr lang="es-ES" sz="1200" b="0" dirty="0">
                          <a:effectLst/>
                        </a:rPr>
                        <a:t>Mercado muy grandes no explotados </a:t>
                      </a:r>
                      <a:endParaRPr lang="es-ES" sz="1200" b="0" dirty="0" smtClean="0">
                        <a:effectLst/>
                      </a:endParaRPr>
                    </a:p>
                    <a:p>
                      <a:pPr marL="0" lvl="0" indent="0" algn="just">
                        <a:lnSpc>
                          <a:spcPct val="150000"/>
                        </a:lnSpc>
                        <a:spcAft>
                          <a:spcPts val="0"/>
                        </a:spcAft>
                        <a:buFont typeface="Symbol"/>
                        <a:buNone/>
                      </a:pPr>
                      <a:endParaRPr lang="es-ES" sz="1200" b="0" dirty="0" smtClean="0">
                        <a:effectLst/>
                      </a:endParaRPr>
                    </a:p>
                    <a:p>
                      <a:pPr marL="0" lvl="0" indent="0" algn="just">
                        <a:lnSpc>
                          <a:spcPct val="150000"/>
                        </a:lnSpc>
                        <a:spcAft>
                          <a:spcPts val="0"/>
                        </a:spcAft>
                        <a:buFont typeface="Symbol"/>
                        <a:buNone/>
                      </a:pPr>
                      <a:r>
                        <a:rPr lang="es-ES" sz="1400" b="1" dirty="0" smtClean="0">
                          <a:effectLst/>
                        </a:rPr>
                        <a:t>Mantenimiento</a:t>
                      </a:r>
                      <a:r>
                        <a:rPr lang="es-ES" sz="1400" b="1" dirty="0">
                          <a:effectLst/>
                        </a:rPr>
                        <a:t>:</a:t>
                      </a:r>
                      <a:endParaRPr lang="es-EC" sz="1400" b="1" dirty="0">
                        <a:effectLst/>
                      </a:endParaRPr>
                    </a:p>
                    <a:p>
                      <a:pPr marL="342900" lvl="0" indent="-342900" algn="just">
                        <a:lnSpc>
                          <a:spcPct val="150000"/>
                        </a:lnSpc>
                        <a:spcAft>
                          <a:spcPts val="0"/>
                        </a:spcAft>
                        <a:buFont typeface="Symbol"/>
                        <a:buChar char=""/>
                      </a:pPr>
                      <a:r>
                        <a:rPr lang="es-ES" sz="1200" b="0" dirty="0">
                          <a:effectLst/>
                        </a:rPr>
                        <a:t>Negociación con proveedores para mejorar precios.</a:t>
                      </a:r>
                      <a:endParaRPr lang="es-EC" sz="1200" b="0" dirty="0">
                        <a:effectLst/>
                      </a:endParaRPr>
                    </a:p>
                    <a:p>
                      <a:pPr marL="342900" lvl="0" indent="-342900" algn="just">
                        <a:lnSpc>
                          <a:spcPct val="150000"/>
                        </a:lnSpc>
                        <a:spcAft>
                          <a:spcPts val="0"/>
                        </a:spcAft>
                        <a:buFont typeface="Symbol"/>
                        <a:buChar char=""/>
                      </a:pPr>
                      <a:r>
                        <a:rPr lang="es-ES" sz="1200" b="0" dirty="0">
                          <a:effectLst/>
                        </a:rPr>
                        <a:t>Mejorar el mantenimiento a la planta.</a:t>
                      </a:r>
                      <a:endParaRPr lang="es-EC" sz="1200" b="0" dirty="0">
                        <a:effectLst/>
                      </a:endParaRPr>
                    </a:p>
                    <a:p>
                      <a:pPr algn="just">
                        <a:lnSpc>
                          <a:spcPct val="150000"/>
                        </a:lnSpc>
                        <a:spcAft>
                          <a:spcPts val="0"/>
                        </a:spcAft>
                      </a:pPr>
                      <a:r>
                        <a:rPr lang="es-ES" sz="1400" b="1" dirty="0" err="1">
                          <a:effectLst/>
                        </a:rPr>
                        <a:t>Supply</a:t>
                      </a:r>
                      <a:r>
                        <a:rPr lang="es-ES" sz="1400" b="1" dirty="0">
                          <a:effectLst/>
                        </a:rPr>
                        <a:t> </a:t>
                      </a:r>
                      <a:r>
                        <a:rPr lang="es-ES" sz="1400" b="1" dirty="0" err="1">
                          <a:effectLst/>
                        </a:rPr>
                        <a:t>Chain</a:t>
                      </a:r>
                      <a:r>
                        <a:rPr lang="es-ES" sz="1400" b="1" dirty="0">
                          <a:effectLst/>
                        </a:rPr>
                        <a:t>:</a:t>
                      </a:r>
                      <a:endParaRPr lang="es-EC" sz="1400" b="1" dirty="0">
                        <a:effectLst/>
                      </a:endParaRPr>
                    </a:p>
                    <a:p>
                      <a:pPr marL="342900" lvl="0" indent="-342900" algn="just">
                        <a:lnSpc>
                          <a:spcPct val="150000"/>
                        </a:lnSpc>
                        <a:spcAft>
                          <a:spcPts val="0"/>
                        </a:spcAft>
                        <a:buFont typeface="Symbol"/>
                        <a:buChar char=""/>
                      </a:pPr>
                      <a:r>
                        <a:rPr lang="es-ES" sz="1200" b="0" dirty="0">
                          <a:effectLst/>
                        </a:rPr>
                        <a:t>Cuenta con agencia de coordinación de importaciones y exportaciones.</a:t>
                      </a:r>
                      <a:endParaRPr lang="es-EC" sz="1200" b="0" dirty="0">
                        <a:effectLst/>
                      </a:endParaRPr>
                    </a:p>
                    <a:p>
                      <a:pPr marL="0" algn="just" defTabSz="914400" rtl="0" eaLnBrk="1" latinLnBrk="0" hangingPunct="1">
                        <a:lnSpc>
                          <a:spcPct val="150000"/>
                        </a:lnSpc>
                        <a:spcAft>
                          <a:spcPts val="0"/>
                        </a:spcAft>
                      </a:pPr>
                      <a:r>
                        <a:rPr lang="es-ES" sz="1400" b="1" kern="1200" dirty="0" smtClean="0">
                          <a:solidFill>
                            <a:schemeClr val="tx1"/>
                          </a:solidFill>
                          <a:effectLst/>
                          <a:latin typeface="+mn-lt"/>
                          <a:ea typeface="+mn-ea"/>
                          <a:cs typeface="+mn-cs"/>
                        </a:rPr>
                        <a:t>Compras </a:t>
                      </a:r>
                      <a:r>
                        <a:rPr lang="es-ES" sz="1400" b="1" kern="1200" dirty="0">
                          <a:solidFill>
                            <a:schemeClr val="tx1"/>
                          </a:solidFill>
                          <a:effectLst/>
                          <a:latin typeface="+mn-lt"/>
                          <a:ea typeface="+mn-ea"/>
                          <a:cs typeface="+mn-cs"/>
                        </a:rPr>
                        <a:t>y Planificación:</a:t>
                      </a:r>
                      <a:endParaRPr lang="es-EC" sz="1400" b="1" kern="1200" dirty="0">
                        <a:solidFill>
                          <a:schemeClr val="tx1"/>
                        </a:solidFill>
                        <a:effectLst/>
                        <a:latin typeface="+mn-lt"/>
                        <a:ea typeface="+mn-ea"/>
                        <a:cs typeface="+mn-cs"/>
                      </a:endParaRPr>
                    </a:p>
                    <a:p>
                      <a:pPr marL="342900" lvl="0" indent="-342900" algn="just">
                        <a:lnSpc>
                          <a:spcPct val="150000"/>
                        </a:lnSpc>
                        <a:spcAft>
                          <a:spcPts val="0"/>
                        </a:spcAft>
                        <a:buFont typeface="Symbol"/>
                        <a:buChar char=""/>
                      </a:pPr>
                      <a:r>
                        <a:rPr lang="es-ES" sz="1200" b="0" dirty="0">
                          <a:effectLst/>
                        </a:rPr>
                        <a:t>Proveedores </a:t>
                      </a:r>
                      <a:r>
                        <a:rPr lang="es-ES" sz="1200" b="0" dirty="0" smtClean="0">
                          <a:effectLst/>
                        </a:rPr>
                        <a:t>calificados.</a:t>
                      </a:r>
                      <a:endParaRPr lang="es-EC" sz="1200" b="0" dirty="0">
                        <a:effectLst/>
                      </a:endParaRPr>
                    </a:p>
                    <a:p>
                      <a:pPr marL="0" algn="just" defTabSz="914400" rtl="0" eaLnBrk="1" latinLnBrk="0" hangingPunct="1">
                        <a:lnSpc>
                          <a:spcPct val="150000"/>
                        </a:lnSpc>
                        <a:spcAft>
                          <a:spcPts val="0"/>
                        </a:spcAft>
                      </a:pPr>
                      <a:r>
                        <a:rPr lang="es-ES" sz="1400" b="1" kern="1200" dirty="0">
                          <a:solidFill>
                            <a:schemeClr val="tx1"/>
                          </a:solidFill>
                          <a:effectLst/>
                          <a:latin typeface="+mn-lt"/>
                          <a:ea typeface="+mn-ea"/>
                          <a:cs typeface="+mn-cs"/>
                        </a:rPr>
                        <a:t>Servicios Generales</a:t>
                      </a:r>
                      <a:r>
                        <a:rPr lang="es-ES" sz="1400" b="1" kern="1200" dirty="0" smtClean="0">
                          <a:solidFill>
                            <a:schemeClr val="tx1"/>
                          </a:solidFill>
                          <a:effectLst/>
                          <a:latin typeface="+mn-lt"/>
                          <a:ea typeface="+mn-ea"/>
                          <a:cs typeface="+mn-cs"/>
                        </a:rPr>
                        <a:t>:</a:t>
                      </a:r>
                      <a:endParaRPr lang="es-EC" sz="1400" b="1" kern="1200" dirty="0" smtClean="0">
                        <a:solidFill>
                          <a:schemeClr val="tx1"/>
                        </a:solidFill>
                        <a:effectLst/>
                        <a:latin typeface="+mn-lt"/>
                        <a:ea typeface="+mn-ea"/>
                        <a:cs typeface="+mn-cs"/>
                      </a:endParaRPr>
                    </a:p>
                    <a:p>
                      <a:pPr marL="342900" lvl="0" indent="-342900" algn="just">
                        <a:lnSpc>
                          <a:spcPct val="150000"/>
                        </a:lnSpc>
                        <a:spcAft>
                          <a:spcPts val="0"/>
                        </a:spcAft>
                        <a:buFont typeface="Symbol"/>
                        <a:buChar char=""/>
                      </a:pPr>
                      <a:r>
                        <a:rPr lang="es-ES" sz="1200" b="0" dirty="0" smtClean="0">
                          <a:effectLst/>
                        </a:rPr>
                        <a:t> </a:t>
                      </a:r>
                      <a:r>
                        <a:rPr lang="es-ES" sz="1200" b="0" dirty="0" smtClean="0">
                          <a:effectLst/>
                        </a:rPr>
                        <a:t>Negociaciones </a:t>
                      </a:r>
                      <a:endParaRPr lang="es-EC" sz="1200" b="0" dirty="0" smtClean="0">
                        <a:effectLst/>
                      </a:endParaRPr>
                    </a:p>
                    <a:p>
                      <a:pPr marL="228600" algn="just">
                        <a:lnSpc>
                          <a:spcPct val="150000"/>
                        </a:lnSpc>
                        <a:spcAft>
                          <a:spcPts val="0"/>
                        </a:spcAft>
                      </a:pPr>
                      <a:r>
                        <a:rPr lang="es-ES" sz="1100" b="0" dirty="0" smtClean="0">
                          <a:effectLst/>
                        </a:rPr>
                        <a:t> </a:t>
                      </a:r>
                      <a:endParaRPr lang="es-EC" sz="1100" b="0" dirty="0">
                        <a:effectLst/>
                        <a:latin typeface="Times New Roman"/>
                        <a:ea typeface="Times New Roman"/>
                        <a:cs typeface="Times New Roman"/>
                      </a:endParaRPr>
                    </a:p>
                  </a:txBody>
                  <a:tcPr marL="29590" marR="29590" marT="0" marB="0"/>
                </a:tc>
              </a:tr>
            </a:tbl>
          </a:graphicData>
        </a:graphic>
      </p:graphicFrame>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014873264"/>
              </p:ext>
            </p:extLst>
          </p:nvPr>
        </p:nvGraphicFramePr>
        <p:xfrm>
          <a:off x="467544" y="685798"/>
          <a:ext cx="8280920" cy="5335492"/>
        </p:xfrm>
        <a:graphic>
          <a:graphicData uri="http://schemas.openxmlformats.org/drawingml/2006/table">
            <a:tbl>
              <a:tblPr>
                <a:tableStyleId>{E8B1032C-EA38-4F05-BA0D-38AFFFC7BED3}</a:tableStyleId>
              </a:tblPr>
              <a:tblGrid>
                <a:gridCol w="6912768"/>
                <a:gridCol w="1368152"/>
              </a:tblGrid>
              <a:tr h="899324">
                <a:tc gridSpan="2">
                  <a:txBody>
                    <a:bodyPr/>
                    <a:lstStyle/>
                    <a:p>
                      <a:pPr algn="ctr" fontAlgn="ctr"/>
                      <a:r>
                        <a:rPr lang="es-EC" sz="1200" b="1" u="none" strike="noStrike" dirty="0">
                          <a:effectLst/>
                        </a:rPr>
                        <a:t>FERRERO DEL ECUADOR S.A.</a:t>
                      </a:r>
                      <a:endParaRPr lang="es-EC" sz="1200" b="1" i="0" u="none" strike="noStrike" dirty="0">
                        <a:solidFill>
                          <a:srgbClr val="000000"/>
                        </a:solidFill>
                        <a:effectLst/>
                        <a:latin typeface="Arial"/>
                      </a:endParaRPr>
                    </a:p>
                    <a:p>
                      <a:pPr algn="ctr" fontAlgn="ctr"/>
                      <a:r>
                        <a:rPr lang="es-EC" sz="1200" b="1" u="none" strike="noStrike" dirty="0">
                          <a:effectLst/>
                        </a:rPr>
                        <a:t>HOJA DE HALLAZGOS</a:t>
                      </a:r>
                      <a:endParaRPr lang="es-EC" sz="1200" b="1" i="0" u="none" strike="noStrike" dirty="0">
                        <a:solidFill>
                          <a:srgbClr val="000000"/>
                        </a:solidFill>
                        <a:effectLst/>
                        <a:latin typeface="Arial"/>
                      </a:endParaRPr>
                    </a:p>
                    <a:p>
                      <a:pPr algn="ctr" fontAlgn="ctr"/>
                      <a:r>
                        <a:rPr lang="es-EC" sz="1200" b="1" u="none" strike="noStrike" dirty="0">
                          <a:effectLst/>
                        </a:rPr>
                        <a:t>PROCESO DE ADQUISICIÓN DE REPUESTOS PARA MAQUINARIA</a:t>
                      </a:r>
                      <a:endParaRPr lang="es-EC" sz="1200" b="1" i="0" u="none" strike="noStrike" dirty="0">
                        <a:solidFill>
                          <a:srgbClr val="000000"/>
                        </a:solidFill>
                        <a:effectLst/>
                        <a:latin typeface="Arial"/>
                      </a:endParaRPr>
                    </a:p>
                    <a:p>
                      <a:pPr algn="ctr" fontAlgn="ctr"/>
                      <a:r>
                        <a:rPr lang="es-EC" sz="1200" b="1" u="none" strike="noStrike" dirty="0">
                          <a:effectLst/>
                        </a:rPr>
                        <a:t>PERIODO SEPTIEMBRE 2009 - AGOSTO 2010</a:t>
                      </a:r>
                      <a:endParaRPr lang="es-EC" sz="1200" b="1" i="0" u="none" strike="noStrike" dirty="0">
                        <a:solidFill>
                          <a:srgbClr val="000000"/>
                        </a:solidFill>
                        <a:effectLst/>
                        <a:latin typeface="Arial"/>
                      </a:endParaRPr>
                    </a:p>
                  </a:txBody>
                  <a:tcPr marL="3994" marR="3994" marT="3994" marB="0" anchor="ctr"/>
                </a:tc>
                <a:tc hMerge="1">
                  <a:txBody>
                    <a:bodyPr/>
                    <a:lstStyle/>
                    <a:p>
                      <a:endParaRPr lang="es-EC"/>
                    </a:p>
                  </a:txBody>
                  <a:tcPr/>
                </a:tc>
              </a:tr>
              <a:tr h="224831">
                <a:tc rowSpan="2">
                  <a:txBody>
                    <a:bodyPr/>
                    <a:lstStyle/>
                    <a:p>
                      <a:pPr algn="ctr" fontAlgn="ctr"/>
                      <a:r>
                        <a:rPr lang="es-EC" sz="1400" u="none" strike="noStrike">
                          <a:effectLst/>
                        </a:rPr>
                        <a:t>MANTENIMIENTO</a:t>
                      </a:r>
                      <a:endParaRPr lang="es-EC" sz="1400" b="1" i="0" u="none" strike="noStrike">
                        <a:solidFill>
                          <a:srgbClr val="000000"/>
                        </a:solidFill>
                        <a:effectLst/>
                        <a:latin typeface="Arial"/>
                      </a:endParaRPr>
                    </a:p>
                  </a:txBody>
                  <a:tcPr marL="3994" marR="3994" marT="3994" marB="0" anchor="ctr"/>
                </a:tc>
                <a:tc>
                  <a:txBody>
                    <a:bodyPr/>
                    <a:lstStyle/>
                    <a:p>
                      <a:pPr algn="ctr" fontAlgn="ctr"/>
                      <a:r>
                        <a:rPr lang="es-EC" sz="1400" u="none" strike="noStrike">
                          <a:effectLst/>
                        </a:rPr>
                        <a:t>REF. P/T</a:t>
                      </a:r>
                      <a:endParaRPr lang="es-EC" sz="1400" b="1" i="0" u="none" strike="noStrike">
                        <a:solidFill>
                          <a:srgbClr val="000000"/>
                        </a:solidFill>
                        <a:effectLst/>
                        <a:latin typeface="Arial"/>
                      </a:endParaRPr>
                    </a:p>
                  </a:txBody>
                  <a:tcPr marL="3994" marR="3994" marT="3994" marB="0" anchor="ctr"/>
                </a:tc>
              </a:tr>
              <a:tr h="224831">
                <a:tc vMerge="1">
                  <a:txBody>
                    <a:bodyPr/>
                    <a:lstStyle/>
                    <a:p>
                      <a:endParaRPr lang="es-EC"/>
                    </a:p>
                  </a:txBody>
                  <a:tcPr/>
                </a:tc>
                <a:tc>
                  <a:txBody>
                    <a:bodyPr/>
                    <a:lstStyle/>
                    <a:p>
                      <a:pPr algn="ctr" fontAlgn="ctr"/>
                      <a:r>
                        <a:rPr lang="es-EC" sz="1400" u="none" strike="noStrike">
                          <a:effectLst/>
                        </a:rPr>
                        <a:t>HHR. 5</a:t>
                      </a:r>
                      <a:endParaRPr lang="es-EC" sz="1400" b="1" i="0" u="none" strike="noStrike">
                        <a:solidFill>
                          <a:srgbClr val="FF0000"/>
                        </a:solidFill>
                        <a:effectLst/>
                        <a:latin typeface="Arial"/>
                      </a:endParaRPr>
                    </a:p>
                  </a:txBody>
                  <a:tcPr marL="3994" marR="3994" marT="3994" marB="0" anchor="ctr"/>
                </a:tc>
              </a:tr>
              <a:tr h="224831">
                <a:tc>
                  <a:txBody>
                    <a:bodyPr/>
                    <a:lstStyle/>
                    <a:p>
                      <a:pPr algn="l" fontAlgn="ctr"/>
                      <a:r>
                        <a:rPr lang="es-EC" sz="1400" b="1" u="none" strike="noStrike" dirty="0">
                          <a:effectLst/>
                        </a:rPr>
                        <a:t>Procedimiento Nº 6</a:t>
                      </a:r>
                      <a:endParaRPr lang="es-EC" sz="1400" b="1" i="0" u="none" strike="noStrike" dirty="0">
                        <a:solidFill>
                          <a:srgbClr val="000000"/>
                        </a:solidFill>
                        <a:effectLst/>
                        <a:latin typeface="Arial"/>
                      </a:endParaRPr>
                    </a:p>
                  </a:txBody>
                  <a:tcPr marL="3994" marR="3994" marT="3994" marB="0" anchor="ctr"/>
                </a:tc>
                <a:tc rowSpan="10">
                  <a:txBody>
                    <a:bodyPr/>
                    <a:lstStyle/>
                    <a:p>
                      <a:pPr algn="ctr" fontAlgn="ctr"/>
                      <a:r>
                        <a:rPr lang="es-EC" sz="1400" u="none" strike="noStrike" dirty="0" err="1">
                          <a:effectLst/>
                          <a:hlinkClick r:id="rId2" action="ppaction://hlinksldjump"/>
                        </a:rPr>
                        <a:t>PTR</a:t>
                      </a:r>
                      <a:r>
                        <a:rPr lang="es-EC" sz="1400" u="none" strike="noStrike" dirty="0">
                          <a:effectLst/>
                          <a:hlinkClick r:id="rId2" action="ppaction://hlinksldjump"/>
                        </a:rPr>
                        <a:t>. 12                            1/2</a:t>
                      </a:r>
                      <a:endParaRPr lang="es-EC" sz="1400" b="1" i="0" u="none" strike="noStrike" dirty="0">
                        <a:solidFill>
                          <a:srgbClr val="FF0000"/>
                        </a:solidFill>
                        <a:effectLst/>
                        <a:latin typeface="Arial"/>
                      </a:endParaRPr>
                    </a:p>
                  </a:txBody>
                  <a:tcPr marL="3994" marR="3994" marT="3994" marB="0" anchor="ctr"/>
                </a:tc>
              </a:tr>
              <a:tr h="224831">
                <a:tc>
                  <a:txBody>
                    <a:bodyPr/>
                    <a:lstStyle/>
                    <a:p>
                      <a:pPr algn="just" fontAlgn="ctr"/>
                      <a:r>
                        <a:rPr lang="es-EC" sz="1400" u="none" strike="noStrike">
                          <a:effectLst/>
                        </a:rPr>
                        <a:t>Verificar que se realicen constataciones físicas de forma periódica.</a:t>
                      </a:r>
                      <a:endParaRPr lang="es-EC" sz="1400" b="0" i="0" u="none" strike="noStrike">
                        <a:solidFill>
                          <a:srgbClr val="000000"/>
                        </a:solidFill>
                        <a:effectLst/>
                        <a:latin typeface="Arial"/>
                      </a:endParaRPr>
                    </a:p>
                  </a:txBody>
                  <a:tcPr marL="3994" marR="3994" marT="3994" marB="0" anchor="ctr"/>
                </a:tc>
                <a:tc vMerge="1">
                  <a:txBody>
                    <a:bodyPr/>
                    <a:lstStyle/>
                    <a:p>
                      <a:endParaRPr lang="es-EC"/>
                    </a:p>
                  </a:txBody>
                  <a:tcPr/>
                </a:tc>
              </a:tr>
              <a:tr h="224831">
                <a:tc>
                  <a:txBody>
                    <a:bodyPr/>
                    <a:lstStyle/>
                    <a:p>
                      <a:pPr algn="l" fontAlgn="ctr"/>
                      <a:r>
                        <a:rPr lang="es-EC" sz="1400" b="1" u="none" strike="noStrike" dirty="0">
                          <a:effectLst/>
                        </a:rPr>
                        <a:t>Condición:</a:t>
                      </a:r>
                      <a:endParaRPr lang="es-EC" sz="1400" b="1" i="0" u="none" strike="noStrike" dirty="0">
                        <a:solidFill>
                          <a:srgbClr val="000000"/>
                        </a:solidFill>
                        <a:effectLst/>
                        <a:latin typeface="Arial"/>
                      </a:endParaRPr>
                    </a:p>
                  </a:txBody>
                  <a:tcPr marL="3994" marR="3994" marT="3994" marB="0" anchor="ctr"/>
                </a:tc>
                <a:tc vMerge="1">
                  <a:txBody>
                    <a:bodyPr/>
                    <a:lstStyle/>
                    <a:p>
                      <a:endParaRPr lang="es-EC"/>
                    </a:p>
                  </a:txBody>
                  <a:tcPr/>
                </a:tc>
              </a:tr>
              <a:tr h="1107628">
                <a:tc>
                  <a:txBody>
                    <a:bodyPr/>
                    <a:lstStyle/>
                    <a:p>
                      <a:pPr algn="just" fontAlgn="ctr"/>
                      <a:r>
                        <a:rPr lang="es-EC" sz="1400" u="none" strike="noStrike">
                          <a:effectLst/>
                        </a:rPr>
                        <a:t>La constatación física la realiza el jefe del departamento Sr. Carlos Hidalgo de forma quincenal no existe registro por escrito de la toma de física de inventario debido a que el proceso se lo realiza visualmente y solamente de los productos que se consideran medibles, por otro lado la empresa en general con el apoyo del departamento financiero realiza dos constataciones físicas al año en los meses de Agosto y Diciembre, pero únicamente de los repuestos codificados.</a:t>
                      </a:r>
                      <a:endParaRPr lang="es-EC" sz="1400" b="0" i="0" u="none" strike="noStrike">
                        <a:solidFill>
                          <a:srgbClr val="000000"/>
                        </a:solidFill>
                        <a:effectLst/>
                        <a:latin typeface="Arial"/>
                      </a:endParaRPr>
                    </a:p>
                  </a:txBody>
                  <a:tcPr marL="3994" marR="3994" marT="3994" marB="0" anchor="ctr"/>
                </a:tc>
                <a:tc vMerge="1">
                  <a:txBody>
                    <a:bodyPr/>
                    <a:lstStyle/>
                    <a:p>
                      <a:endParaRPr lang="es-EC"/>
                    </a:p>
                  </a:txBody>
                  <a:tcPr/>
                </a:tc>
              </a:tr>
              <a:tr h="224831">
                <a:tc>
                  <a:txBody>
                    <a:bodyPr/>
                    <a:lstStyle/>
                    <a:p>
                      <a:pPr algn="l" fontAlgn="ctr"/>
                      <a:r>
                        <a:rPr lang="es-EC" sz="1400" b="1" u="none" strike="noStrike" dirty="0">
                          <a:effectLst/>
                        </a:rPr>
                        <a:t>Criterio:</a:t>
                      </a:r>
                      <a:endParaRPr lang="es-EC" sz="1400" b="1" i="0" u="none" strike="noStrike" dirty="0">
                        <a:solidFill>
                          <a:srgbClr val="000000"/>
                        </a:solidFill>
                        <a:effectLst/>
                        <a:latin typeface="Arial"/>
                      </a:endParaRPr>
                    </a:p>
                  </a:txBody>
                  <a:tcPr marL="3994" marR="3994" marT="3994" marB="0" anchor="ctr"/>
                </a:tc>
                <a:tc vMerge="1">
                  <a:txBody>
                    <a:bodyPr/>
                    <a:lstStyle/>
                    <a:p>
                      <a:endParaRPr lang="es-EC"/>
                    </a:p>
                  </a:txBody>
                  <a:tcPr/>
                </a:tc>
              </a:tr>
              <a:tr h="445530">
                <a:tc>
                  <a:txBody>
                    <a:bodyPr/>
                    <a:lstStyle/>
                    <a:p>
                      <a:pPr algn="just" fontAlgn="ctr"/>
                      <a:r>
                        <a:rPr lang="es-EC" sz="1400" u="none" strike="noStrike">
                          <a:effectLst/>
                        </a:rPr>
                        <a:t>Realizar constataciones físicas de existencias periódicamente cumpliendo con la norma de control de los repuestos sean o no codificados.</a:t>
                      </a:r>
                      <a:endParaRPr lang="es-EC" sz="1400" b="0" i="0" u="none" strike="noStrike">
                        <a:solidFill>
                          <a:srgbClr val="000000"/>
                        </a:solidFill>
                        <a:effectLst/>
                        <a:latin typeface="Arial"/>
                      </a:endParaRPr>
                    </a:p>
                  </a:txBody>
                  <a:tcPr marL="3994" marR="3994" marT="3994" marB="0" anchor="ctr"/>
                </a:tc>
                <a:tc vMerge="1">
                  <a:txBody>
                    <a:bodyPr/>
                    <a:lstStyle/>
                    <a:p>
                      <a:endParaRPr lang="es-EC"/>
                    </a:p>
                  </a:txBody>
                  <a:tcPr/>
                </a:tc>
              </a:tr>
              <a:tr h="224831">
                <a:tc>
                  <a:txBody>
                    <a:bodyPr/>
                    <a:lstStyle/>
                    <a:p>
                      <a:pPr algn="l" fontAlgn="ctr"/>
                      <a:r>
                        <a:rPr lang="es-EC" sz="1400" b="1" u="none" strike="noStrike" dirty="0">
                          <a:effectLst/>
                        </a:rPr>
                        <a:t>Causa:</a:t>
                      </a:r>
                      <a:endParaRPr lang="es-EC" sz="1400" b="1" i="0" u="none" strike="noStrike" dirty="0">
                        <a:solidFill>
                          <a:srgbClr val="000000"/>
                        </a:solidFill>
                        <a:effectLst/>
                        <a:latin typeface="Arial"/>
                      </a:endParaRPr>
                    </a:p>
                  </a:txBody>
                  <a:tcPr marL="3994" marR="3994" marT="3994" marB="0" anchor="ctr"/>
                </a:tc>
                <a:tc vMerge="1">
                  <a:txBody>
                    <a:bodyPr/>
                    <a:lstStyle/>
                    <a:p>
                      <a:endParaRPr lang="es-EC"/>
                    </a:p>
                  </a:txBody>
                  <a:tcPr/>
                </a:tc>
              </a:tr>
              <a:tr h="666229">
                <a:tc>
                  <a:txBody>
                    <a:bodyPr/>
                    <a:lstStyle/>
                    <a:p>
                      <a:pPr algn="just" fontAlgn="ctr"/>
                      <a:r>
                        <a:rPr lang="es-EC" sz="1400" u="none" strike="noStrike">
                          <a:effectLst/>
                        </a:rPr>
                        <a:t>No existe control de todo el inventario y las constataciones físicas solo se las realiza visualmente basándose en la experiencia adquirida a través del tiempo, y la constatación a través del sistema se realiza únicamente de los repuestos codificados.</a:t>
                      </a:r>
                      <a:endParaRPr lang="es-EC" sz="1400" b="0" i="0" u="none" strike="noStrike">
                        <a:solidFill>
                          <a:srgbClr val="000000"/>
                        </a:solidFill>
                        <a:effectLst/>
                        <a:latin typeface="Arial"/>
                      </a:endParaRPr>
                    </a:p>
                  </a:txBody>
                  <a:tcPr marL="3994" marR="3994" marT="3994" marB="0" anchor="ctr"/>
                </a:tc>
                <a:tc vMerge="1">
                  <a:txBody>
                    <a:bodyPr/>
                    <a:lstStyle/>
                    <a:p>
                      <a:endParaRPr lang="es-EC"/>
                    </a:p>
                  </a:txBody>
                  <a:tcPr/>
                </a:tc>
              </a:tr>
              <a:tr h="224831">
                <a:tc>
                  <a:txBody>
                    <a:bodyPr/>
                    <a:lstStyle/>
                    <a:p>
                      <a:pPr algn="l" fontAlgn="ctr"/>
                      <a:r>
                        <a:rPr lang="es-EC" sz="1400" b="1" u="none" strike="noStrike" dirty="0">
                          <a:effectLst/>
                        </a:rPr>
                        <a:t>Efecto:</a:t>
                      </a:r>
                      <a:endParaRPr lang="es-EC" sz="1400" b="1" i="0" u="none" strike="noStrike" dirty="0">
                        <a:solidFill>
                          <a:srgbClr val="000000"/>
                        </a:solidFill>
                        <a:effectLst/>
                        <a:latin typeface="Arial"/>
                      </a:endParaRPr>
                    </a:p>
                  </a:txBody>
                  <a:tcPr marL="3994" marR="3994" marT="3994" marB="0" anchor="ctr"/>
                </a:tc>
                <a:tc vMerge="1">
                  <a:txBody>
                    <a:bodyPr/>
                    <a:lstStyle/>
                    <a:p>
                      <a:endParaRPr lang="es-EC"/>
                    </a:p>
                  </a:txBody>
                  <a:tcPr/>
                </a:tc>
              </a:tr>
              <a:tr h="224831">
                <a:tc>
                  <a:txBody>
                    <a:bodyPr/>
                    <a:lstStyle/>
                    <a:p>
                      <a:pPr algn="just" fontAlgn="ctr"/>
                      <a:r>
                        <a:rPr lang="es-EC" sz="1400" u="none" strike="noStrike">
                          <a:effectLst/>
                        </a:rPr>
                        <a:t>No se determinan las existencias al final del período de los repuestos no codificados.</a:t>
                      </a:r>
                      <a:endParaRPr lang="es-EC" sz="1400" b="0" i="0" u="none" strike="noStrike">
                        <a:solidFill>
                          <a:srgbClr val="000000"/>
                        </a:solidFill>
                        <a:effectLst/>
                        <a:latin typeface="Arial"/>
                      </a:endParaRPr>
                    </a:p>
                  </a:txBody>
                  <a:tcPr marL="3994" marR="3994" marT="3994" marB="0" anchor="ctr"/>
                </a:tc>
                <a:tc vMerge="1">
                  <a:txBody>
                    <a:bodyPr/>
                    <a:lstStyle/>
                    <a:p>
                      <a:endParaRPr lang="es-EC"/>
                    </a:p>
                  </a:txBody>
                  <a:tcPr/>
                </a:tc>
              </a:tr>
              <a:tr h="193302">
                <a:tc>
                  <a:txBody>
                    <a:bodyPr/>
                    <a:lstStyle/>
                    <a:p>
                      <a:pPr algn="l" fontAlgn="ctr"/>
                      <a:r>
                        <a:rPr lang="es-EC" sz="1200" u="none" strike="noStrike" dirty="0">
                          <a:effectLst/>
                        </a:rPr>
                        <a:t>Elaborado por: Jessica Eras</a:t>
                      </a:r>
                      <a:endParaRPr lang="es-EC" sz="1200" b="0" i="0" u="none" strike="noStrike" dirty="0">
                        <a:solidFill>
                          <a:srgbClr val="000000"/>
                        </a:solidFill>
                        <a:effectLst/>
                        <a:latin typeface="Arial"/>
                      </a:endParaRPr>
                    </a:p>
                  </a:txBody>
                  <a:tcPr marL="3994" marR="3994" marT="3994" marB="0" anchor="ctr"/>
                </a:tc>
                <a:tc>
                  <a:txBody>
                    <a:bodyPr/>
                    <a:lstStyle/>
                    <a:p>
                      <a:pPr algn="l" fontAlgn="ctr"/>
                      <a:r>
                        <a:rPr lang="es-EC" sz="1200" u="none" strike="noStrike" dirty="0">
                          <a:effectLst/>
                        </a:rPr>
                        <a:t>Fecha: 14 Enero 2011</a:t>
                      </a:r>
                      <a:endParaRPr lang="es-EC" sz="1200" b="0" i="0" u="none" strike="noStrike" dirty="0">
                        <a:solidFill>
                          <a:srgbClr val="000000"/>
                        </a:solidFill>
                        <a:effectLst/>
                        <a:latin typeface="Arial"/>
                      </a:endParaRPr>
                    </a:p>
                  </a:txBody>
                  <a:tcPr marL="3994" marR="3994" marT="3994" marB="0" anchor="ctr"/>
                </a:tc>
              </a:tr>
            </a:tbl>
          </a:graphicData>
        </a:graphic>
      </p:graphicFrame>
    </p:spTree>
    <p:extLst>
      <p:ext uri="{BB962C8B-B14F-4D97-AF65-F5344CB8AC3E}">
        <p14:creationId xmlns:p14="http://schemas.microsoft.com/office/powerpoint/2010/main" val="683411071"/>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307755140"/>
              </p:ext>
            </p:extLst>
          </p:nvPr>
        </p:nvGraphicFramePr>
        <p:xfrm>
          <a:off x="827584" y="620688"/>
          <a:ext cx="7200800" cy="5089386"/>
        </p:xfrm>
        <a:graphic>
          <a:graphicData uri="http://schemas.openxmlformats.org/drawingml/2006/table">
            <a:tbl>
              <a:tblPr>
                <a:tableStyleId>{E8B1032C-EA38-4F05-BA0D-38AFFFC7BED3}</a:tableStyleId>
              </a:tblPr>
              <a:tblGrid>
                <a:gridCol w="5760640"/>
                <a:gridCol w="1440160"/>
              </a:tblGrid>
              <a:tr h="429890">
                <a:tc gridSpan="2">
                  <a:txBody>
                    <a:bodyPr/>
                    <a:lstStyle/>
                    <a:p>
                      <a:pPr algn="ctr" fontAlgn="ctr"/>
                      <a:r>
                        <a:rPr lang="es-EC" sz="1200" b="1" u="none" strike="noStrike" dirty="0">
                          <a:effectLst/>
                        </a:rPr>
                        <a:t>FERRERO DEL ECUADOR S.A.</a:t>
                      </a:r>
                      <a:endParaRPr lang="es-EC" sz="1200" b="1" i="0" u="none" strike="noStrike" dirty="0">
                        <a:solidFill>
                          <a:srgbClr val="000000"/>
                        </a:solidFill>
                        <a:effectLst/>
                        <a:latin typeface="Arial"/>
                      </a:endParaRPr>
                    </a:p>
                    <a:p>
                      <a:pPr algn="ctr" fontAlgn="ctr"/>
                      <a:r>
                        <a:rPr lang="es-EC" sz="1200" b="1" u="none" strike="noStrike" dirty="0">
                          <a:effectLst/>
                        </a:rPr>
                        <a:t>HOJA DE HALLAZGOS</a:t>
                      </a:r>
                      <a:endParaRPr lang="es-EC" sz="1200" b="1" i="0" u="none" strike="noStrike" dirty="0">
                        <a:solidFill>
                          <a:srgbClr val="000000"/>
                        </a:solidFill>
                        <a:effectLst/>
                        <a:latin typeface="Arial"/>
                      </a:endParaRPr>
                    </a:p>
                    <a:p>
                      <a:pPr algn="ctr" fontAlgn="ctr"/>
                      <a:r>
                        <a:rPr lang="es-EC" sz="1200" b="1" u="none" strike="noStrike" dirty="0">
                          <a:effectLst/>
                        </a:rPr>
                        <a:t>PROCESO DE ADQUISICIÓN DE REPUESTOS PARA MAQUINARIA</a:t>
                      </a:r>
                      <a:endParaRPr lang="es-EC" sz="1200" b="1" i="0" u="none" strike="noStrike" dirty="0">
                        <a:solidFill>
                          <a:srgbClr val="000000"/>
                        </a:solidFill>
                        <a:effectLst/>
                        <a:latin typeface="Arial"/>
                      </a:endParaRPr>
                    </a:p>
                    <a:p>
                      <a:pPr algn="ctr" fontAlgn="ctr"/>
                      <a:r>
                        <a:rPr lang="es-EC" sz="1200" b="1" u="none" strike="noStrike" dirty="0">
                          <a:effectLst/>
                        </a:rPr>
                        <a:t>PERIODO SEPTIEMBRE 2009 - AGOSTO 2010</a:t>
                      </a:r>
                      <a:endParaRPr lang="es-EC" sz="1200" b="1" i="0" u="none" strike="noStrike" dirty="0">
                        <a:solidFill>
                          <a:srgbClr val="000000"/>
                        </a:solidFill>
                        <a:effectLst/>
                        <a:latin typeface="Arial"/>
                      </a:endParaRPr>
                    </a:p>
                  </a:txBody>
                  <a:tcPr marL="4299" marR="4299" marT="4299" marB="0" anchor="ctr"/>
                </a:tc>
                <a:tc hMerge="1">
                  <a:txBody>
                    <a:bodyPr/>
                    <a:lstStyle/>
                    <a:p>
                      <a:endParaRPr lang="es-EC"/>
                    </a:p>
                  </a:txBody>
                  <a:tcPr/>
                </a:tc>
              </a:tr>
              <a:tr h="90277">
                <a:tc rowSpan="2">
                  <a:txBody>
                    <a:bodyPr/>
                    <a:lstStyle/>
                    <a:p>
                      <a:pPr algn="ctr" fontAlgn="ctr"/>
                      <a:r>
                        <a:rPr lang="es-EC" sz="1200" b="1" u="none" strike="noStrike" dirty="0">
                          <a:effectLst/>
                        </a:rPr>
                        <a:t>MANTENIMIENTO</a:t>
                      </a:r>
                      <a:endParaRPr lang="es-EC" sz="1200" b="1" i="0" u="none" strike="noStrike" dirty="0">
                        <a:solidFill>
                          <a:srgbClr val="000000"/>
                        </a:solidFill>
                        <a:effectLst/>
                        <a:latin typeface="Arial"/>
                      </a:endParaRPr>
                    </a:p>
                  </a:txBody>
                  <a:tcPr marL="4299" marR="4299" marT="4299" marB="0" anchor="ctr"/>
                </a:tc>
                <a:tc>
                  <a:txBody>
                    <a:bodyPr/>
                    <a:lstStyle/>
                    <a:p>
                      <a:pPr algn="ctr" fontAlgn="ctr"/>
                      <a:r>
                        <a:rPr lang="es-EC" sz="1400" u="none" strike="noStrike">
                          <a:effectLst/>
                        </a:rPr>
                        <a:t>REF. P/T</a:t>
                      </a:r>
                      <a:endParaRPr lang="es-EC" sz="1400" b="1" i="0" u="none" strike="noStrike">
                        <a:solidFill>
                          <a:srgbClr val="000000"/>
                        </a:solidFill>
                        <a:effectLst/>
                        <a:latin typeface="Arial"/>
                      </a:endParaRPr>
                    </a:p>
                  </a:txBody>
                  <a:tcPr marL="4299" marR="4299" marT="4299" marB="0" anchor="ctr"/>
                </a:tc>
              </a:tr>
              <a:tr h="90277">
                <a:tc vMerge="1">
                  <a:txBody>
                    <a:bodyPr/>
                    <a:lstStyle/>
                    <a:p>
                      <a:endParaRPr lang="es-EC"/>
                    </a:p>
                  </a:txBody>
                  <a:tcPr/>
                </a:tc>
                <a:tc>
                  <a:txBody>
                    <a:bodyPr/>
                    <a:lstStyle/>
                    <a:p>
                      <a:pPr algn="ctr" fontAlgn="ctr"/>
                      <a:r>
                        <a:rPr lang="es-EC" sz="1400" u="none" strike="noStrike">
                          <a:effectLst/>
                        </a:rPr>
                        <a:t>HHR. 6</a:t>
                      </a:r>
                      <a:endParaRPr lang="es-EC" sz="1400" b="1" i="0" u="none" strike="noStrike">
                        <a:solidFill>
                          <a:srgbClr val="FF0000"/>
                        </a:solidFill>
                        <a:effectLst/>
                        <a:latin typeface="Arial"/>
                      </a:endParaRPr>
                    </a:p>
                  </a:txBody>
                  <a:tcPr marL="4299" marR="4299" marT="4299" marB="0" anchor="ctr"/>
                </a:tc>
              </a:tr>
              <a:tr h="90277">
                <a:tc>
                  <a:txBody>
                    <a:bodyPr/>
                    <a:lstStyle/>
                    <a:p>
                      <a:pPr algn="l" fontAlgn="ctr"/>
                      <a:r>
                        <a:rPr lang="es-EC" sz="1600" u="none" strike="noStrike" dirty="0">
                          <a:effectLst/>
                        </a:rPr>
                        <a:t>Procedimiento Nº 7</a:t>
                      </a:r>
                      <a:endParaRPr lang="es-EC" sz="1600" b="1" i="0" u="none" strike="noStrike" dirty="0">
                        <a:solidFill>
                          <a:srgbClr val="000000"/>
                        </a:solidFill>
                        <a:effectLst/>
                        <a:latin typeface="Arial"/>
                      </a:endParaRPr>
                    </a:p>
                  </a:txBody>
                  <a:tcPr marL="4299" marR="4299" marT="4299" marB="0" anchor="ctr"/>
                </a:tc>
                <a:tc rowSpan="10">
                  <a:txBody>
                    <a:bodyPr/>
                    <a:lstStyle/>
                    <a:p>
                      <a:pPr algn="ctr" fontAlgn="ctr"/>
                      <a:r>
                        <a:rPr lang="es-EC" sz="1400" u="none" strike="noStrike" dirty="0" err="1">
                          <a:effectLst/>
                          <a:hlinkClick r:id="rId2" action="ppaction://hlinksldjump"/>
                        </a:rPr>
                        <a:t>PTR</a:t>
                      </a:r>
                      <a:r>
                        <a:rPr lang="es-EC" sz="1400" u="none" strike="noStrike" dirty="0">
                          <a:effectLst/>
                          <a:hlinkClick r:id="rId2" action="ppaction://hlinksldjump"/>
                        </a:rPr>
                        <a:t>. 13                        1/1  </a:t>
                      </a:r>
                      <a:endParaRPr lang="es-EC" sz="1400" b="1" i="0" u="none" strike="noStrike" dirty="0">
                        <a:solidFill>
                          <a:srgbClr val="FF0000"/>
                        </a:solidFill>
                        <a:effectLst/>
                        <a:latin typeface="Arial"/>
                      </a:endParaRPr>
                    </a:p>
                  </a:txBody>
                  <a:tcPr marL="4299" marR="4299" marT="4299" marB="0" anchor="ctr"/>
                </a:tc>
              </a:tr>
              <a:tr h="171956">
                <a:tc>
                  <a:txBody>
                    <a:bodyPr/>
                    <a:lstStyle/>
                    <a:p>
                      <a:pPr algn="just" fontAlgn="ctr"/>
                      <a:r>
                        <a:rPr lang="es-EC" sz="1400" u="none" strike="noStrike">
                          <a:effectLst/>
                        </a:rPr>
                        <a:t>Verificar que el inventario de repuestos se encuentre organizado por producto y por grupos.</a:t>
                      </a:r>
                      <a:endParaRPr lang="es-EC" sz="1400" b="0" i="0" u="none" strike="noStrike">
                        <a:solidFill>
                          <a:srgbClr val="000000"/>
                        </a:solidFill>
                        <a:effectLst/>
                        <a:latin typeface="Arial"/>
                      </a:endParaRPr>
                    </a:p>
                  </a:txBody>
                  <a:tcPr marL="4299" marR="4299" marT="4299" marB="0" anchor="ctr"/>
                </a:tc>
                <a:tc vMerge="1">
                  <a:txBody>
                    <a:bodyPr/>
                    <a:lstStyle/>
                    <a:p>
                      <a:endParaRPr lang="es-EC"/>
                    </a:p>
                  </a:txBody>
                  <a:tcPr/>
                </a:tc>
              </a:tr>
              <a:tr h="90277">
                <a:tc>
                  <a:txBody>
                    <a:bodyPr/>
                    <a:lstStyle/>
                    <a:p>
                      <a:pPr algn="l" fontAlgn="ctr"/>
                      <a:r>
                        <a:rPr lang="es-EC" sz="1400" b="1" u="none" strike="noStrike" dirty="0">
                          <a:effectLst/>
                        </a:rPr>
                        <a:t>Condición:</a:t>
                      </a:r>
                      <a:endParaRPr lang="es-EC" sz="1400" b="1" i="0" u="none" strike="noStrike" dirty="0">
                        <a:solidFill>
                          <a:srgbClr val="000000"/>
                        </a:solidFill>
                        <a:effectLst/>
                        <a:latin typeface="Arial"/>
                      </a:endParaRPr>
                    </a:p>
                  </a:txBody>
                  <a:tcPr marL="4299" marR="4299" marT="4299" marB="0" anchor="ctr"/>
                </a:tc>
                <a:tc vMerge="1">
                  <a:txBody>
                    <a:bodyPr/>
                    <a:lstStyle/>
                    <a:p>
                      <a:endParaRPr lang="es-EC"/>
                    </a:p>
                  </a:txBody>
                  <a:tcPr/>
                </a:tc>
              </a:tr>
              <a:tr h="171956">
                <a:tc>
                  <a:txBody>
                    <a:bodyPr/>
                    <a:lstStyle/>
                    <a:p>
                      <a:pPr algn="just" fontAlgn="ctr"/>
                      <a:r>
                        <a:rPr lang="es-EC" sz="1400" u="none" strike="noStrike">
                          <a:effectLst/>
                        </a:rPr>
                        <a:t>El inventario de repuestos no se encuentra organizado en la bodega en su gran mayoría.</a:t>
                      </a:r>
                      <a:endParaRPr lang="es-EC" sz="1400" b="0" i="0" u="none" strike="noStrike">
                        <a:solidFill>
                          <a:srgbClr val="000000"/>
                        </a:solidFill>
                        <a:effectLst/>
                        <a:latin typeface="Arial"/>
                      </a:endParaRPr>
                    </a:p>
                  </a:txBody>
                  <a:tcPr marL="4299" marR="4299" marT="4299" marB="0" anchor="ctr"/>
                </a:tc>
                <a:tc vMerge="1">
                  <a:txBody>
                    <a:bodyPr/>
                    <a:lstStyle/>
                    <a:p>
                      <a:endParaRPr lang="es-EC"/>
                    </a:p>
                  </a:txBody>
                  <a:tcPr/>
                </a:tc>
              </a:tr>
              <a:tr h="90277">
                <a:tc>
                  <a:txBody>
                    <a:bodyPr/>
                    <a:lstStyle/>
                    <a:p>
                      <a:pPr algn="l" fontAlgn="ctr"/>
                      <a:r>
                        <a:rPr lang="es-EC" sz="1400" b="1" u="none" strike="noStrike" dirty="0">
                          <a:effectLst/>
                        </a:rPr>
                        <a:t>Criterio:</a:t>
                      </a:r>
                      <a:endParaRPr lang="es-EC" sz="1400" b="1" i="0" u="none" strike="noStrike" dirty="0">
                        <a:solidFill>
                          <a:srgbClr val="000000"/>
                        </a:solidFill>
                        <a:effectLst/>
                        <a:latin typeface="Arial"/>
                      </a:endParaRPr>
                    </a:p>
                  </a:txBody>
                  <a:tcPr marL="4299" marR="4299" marT="4299" marB="0" anchor="ctr"/>
                </a:tc>
                <a:tc vMerge="1">
                  <a:txBody>
                    <a:bodyPr/>
                    <a:lstStyle/>
                    <a:p>
                      <a:endParaRPr lang="es-EC"/>
                    </a:p>
                  </a:txBody>
                  <a:tcPr/>
                </a:tc>
              </a:tr>
              <a:tr h="171956">
                <a:tc>
                  <a:txBody>
                    <a:bodyPr/>
                    <a:lstStyle/>
                    <a:p>
                      <a:pPr algn="just" fontAlgn="ctr"/>
                      <a:r>
                        <a:rPr lang="es-EC" sz="1400" u="none" strike="noStrike">
                          <a:effectLst/>
                        </a:rPr>
                        <a:t>El inventario de repuestos debe estar organizado y contabilizado.</a:t>
                      </a:r>
                      <a:endParaRPr lang="es-EC" sz="1400" b="0" i="0" u="none" strike="noStrike">
                        <a:solidFill>
                          <a:srgbClr val="000000"/>
                        </a:solidFill>
                        <a:effectLst/>
                        <a:latin typeface="Arial"/>
                      </a:endParaRPr>
                    </a:p>
                  </a:txBody>
                  <a:tcPr marL="4299" marR="4299" marT="4299" marB="0" anchor="ctr"/>
                </a:tc>
                <a:tc vMerge="1">
                  <a:txBody>
                    <a:bodyPr/>
                    <a:lstStyle/>
                    <a:p>
                      <a:endParaRPr lang="es-EC"/>
                    </a:p>
                  </a:txBody>
                  <a:tcPr/>
                </a:tc>
              </a:tr>
              <a:tr h="90277">
                <a:tc>
                  <a:txBody>
                    <a:bodyPr/>
                    <a:lstStyle/>
                    <a:p>
                      <a:pPr algn="l" fontAlgn="ctr"/>
                      <a:r>
                        <a:rPr lang="es-EC" sz="1400" b="1" u="none" strike="noStrike" dirty="0">
                          <a:effectLst/>
                        </a:rPr>
                        <a:t>Causa:</a:t>
                      </a:r>
                      <a:endParaRPr lang="es-EC" sz="1400" b="1" i="0" u="none" strike="noStrike" dirty="0">
                        <a:solidFill>
                          <a:srgbClr val="000000"/>
                        </a:solidFill>
                        <a:effectLst/>
                        <a:latin typeface="Arial"/>
                      </a:endParaRPr>
                    </a:p>
                  </a:txBody>
                  <a:tcPr marL="4299" marR="4299" marT="4299" marB="0" anchor="ctr"/>
                </a:tc>
                <a:tc vMerge="1">
                  <a:txBody>
                    <a:bodyPr/>
                    <a:lstStyle/>
                    <a:p>
                      <a:endParaRPr lang="es-EC"/>
                    </a:p>
                  </a:txBody>
                  <a:tcPr/>
                </a:tc>
              </a:tr>
              <a:tr h="429889">
                <a:tc>
                  <a:txBody>
                    <a:bodyPr/>
                    <a:lstStyle/>
                    <a:p>
                      <a:pPr algn="just" fontAlgn="ctr"/>
                      <a:r>
                        <a:rPr lang="es-EC" sz="1400" u="none" strike="noStrike">
                          <a:effectLst/>
                        </a:rPr>
                        <a:t>El inventario en su gran mayoría ingresa como gasto por lo que no se tiene un control de las existencias reales, también está compuesto por productos usados por lo que la empresa no tiene un registro de este último.</a:t>
                      </a:r>
                      <a:endParaRPr lang="es-EC" sz="1400" b="0" i="0" u="none" strike="noStrike">
                        <a:solidFill>
                          <a:srgbClr val="000000"/>
                        </a:solidFill>
                        <a:effectLst/>
                        <a:latin typeface="Arial"/>
                      </a:endParaRPr>
                    </a:p>
                  </a:txBody>
                  <a:tcPr marL="4299" marR="4299" marT="4299" marB="0" anchor="ctr"/>
                </a:tc>
                <a:tc vMerge="1">
                  <a:txBody>
                    <a:bodyPr/>
                    <a:lstStyle/>
                    <a:p>
                      <a:endParaRPr lang="es-EC"/>
                    </a:p>
                  </a:txBody>
                  <a:tcPr/>
                </a:tc>
              </a:tr>
              <a:tr h="90277">
                <a:tc>
                  <a:txBody>
                    <a:bodyPr/>
                    <a:lstStyle/>
                    <a:p>
                      <a:pPr algn="l" fontAlgn="ctr"/>
                      <a:r>
                        <a:rPr lang="es-EC" sz="1400" b="1" u="none" strike="noStrike" dirty="0">
                          <a:effectLst/>
                        </a:rPr>
                        <a:t>Efecto:</a:t>
                      </a:r>
                      <a:endParaRPr lang="es-EC" sz="1400" b="1" i="0" u="none" strike="noStrike" dirty="0">
                        <a:solidFill>
                          <a:srgbClr val="000000"/>
                        </a:solidFill>
                        <a:effectLst/>
                        <a:latin typeface="Arial"/>
                      </a:endParaRPr>
                    </a:p>
                  </a:txBody>
                  <a:tcPr marL="4299" marR="4299" marT="4299" marB="0" anchor="ctr"/>
                </a:tc>
                <a:tc vMerge="1">
                  <a:txBody>
                    <a:bodyPr/>
                    <a:lstStyle/>
                    <a:p>
                      <a:endParaRPr lang="es-EC"/>
                    </a:p>
                  </a:txBody>
                  <a:tcPr/>
                </a:tc>
              </a:tr>
              <a:tr h="343911">
                <a:tc>
                  <a:txBody>
                    <a:bodyPr/>
                    <a:lstStyle/>
                    <a:p>
                      <a:pPr algn="just" fontAlgn="ctr"/>
                      <a:r>
                        <a:rPr lang="es-EC" sz="1400" u="none" strike="noStrike">
                          <a:effectLst/>
                        </a:rPr>
                        <a:t>Desconocimiento de las existencias totales del inventario, también puede ocasionar que se incurra en doble gasto y pueden comprar repuestos que ya existen.</a:t>
                      </a:r>
                      <a:endParaRPr lang="es-EC" sz="1400" b="0" i="0" u="none" strike="noStrike">
                        <a:solidFill>
                          <a:srgbClr val="000000"/>
                        </a:solidFill>
                        <a:effectLst/>
                        <a:latin typeface="Arial"/>
                      </a:endParaRPr>
                    </a:p>
                  </a:txBody>
                  <a:tcPr marL="4299" marR="4299" marT="4299" marB="0" anchor="ctr"/>
                </a:tc>
                <a:tc vMerge="1">
                  <a:txBody>
                    <a:bodyPr/>
                    <a:lstStyle/>
                    <a:p>
                      <a:endParaRPr lang="es-EC"/>
                    </a:p>
                  </a:txBody>
                  <a:tcPr/>
                </a:tc>
              </a:tr>
              <a:tr h="150461">
                <a:tc>
                  <a:txBody>
                    <a:bodyPr/>
                    <a:lstStyle/>
                    <a:p>
                      <a:pPr algn="l" fontAlgn="ctr"/>
                      <a:r>
                        <a:rPr lang="es-EC" sz="1400" u="none" strike="noStrike" dirty="0">
                          <a:effectLst/>
                        </a:rPr>
                        <a:t>Elaborado por: Jessica Eras</a:t>
                      </a:r>
                      <a:endParaRPr lang="es-EC" sz="1400" b="0" i="0" u="none" strike="noStrike" dirty="0">
                        <a:solidFill>
                          <a:srgbClr val="000000"/>
                        </a:solidFill>
                        <a:effectLst/>
                        <a:latin typeface="Arial"/>
                      </a:endParaRPr>
                    </a:p>
                  </a:txBody>
                  <a:tcPr marL="4299" marR="4299" marT="4299" marB="0" anchor="ctr"/>
                </a:tc>
                <a:tc>
                  <a:txBody>
                    <a:bodyPr/>
                    <a:lstStyle/>
                    <a:p>
                      <a:pPr algn="l" fontAlgn="ctr"/>
                      <a:r>
                        <a:rPr lang="es-EC" sz="1400" u="none" strike="noStrike" dirty="0">
                          <a:effectLst/>
                        </a:rPr>
                        <a:t>Fecha: 17 Enero 2011</a:t>
                      </a:r>
                      <a:endParaRPr lang="es-EC" sz="1400" b="0" i="0" u="none" strike="noStrike" dirty="0">
                        <a:solidFill>
                          <a:srgbClr val="000000"/>
                        </a:solidFill>
                        <a:effectLst/>
                        <a:latin typeface="Arial"/>
                      </a:endParaRPr>
                    </a:p>
                  </a:txBody>
                  <a:tcPr marL="4299" marR="4299" marT="4299" marB="0" anchor="ctr"/>
                </a:tc>
              </a:tr>
            </a:tbl>
          </a:graphicData>
        </a:graphic>
      </p:graphicFrame>
    </p:spTree>
    <p:extLst>
      <p:ext uri="{BB962C8B-B14F-4D97-AF65-F5344CB8AC3E}">
        <p14:creationId xmlns:p14="http://schemas.microsoft.com/office/powerpoint/2010/main" val="3187441230"/>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16113186"/>
              </p:ext>
            </p:extLst>
          </p:nvPr>
        </p:nvGraphicFramePr>
        <p:xfrm>
          <a:off x="683568" y="764704"/>
          <a:ext cx="7920880" cy="4953067"/>
        </p:xfrm>
        <a:graphic>
          <a:graphicData uri="http://schemas.openxmlformats.org/drawingml/2006/table">
            <a:tbl>
              <a:tblPr>
                <a:tableStyleId>{E8B1032C-EA38-4F05-BA0D-38AFFFC7BED3}</a:tableStyleId>
              </a:tblPr>
              <a:tblGrid>
                <a:gridCol w="6624736"/>
                <a:gridCol w="1296144"/>
              </a:tblGrid>
              <a:tr h="864096">
                <a:tc gridSpan="2">
                  <a:txBody>
                    <a:bodyPr/>
                    <a:lstStyle/>
                    <a:p>
                      <a:pPr algn="ctr" fontAlgn="ctr"/>
                      <a:r>
                        <a:rPr lang="es-EC" sz="1200" b="1" u="none" strike="noStrike" dirty="0">
                          <a:effectLst/>
                        </a:rPr>
                        <a:t>FERRERO DEL ECUADOR S.A.</a:t>
                      </a:r>
                      <a:endParaRPr lang="es-EC" sz="1200" b="1" i="0" u="none" strike="noStrike" dirty="0">
                        <a:solidFill>
                          <a:srgbClr val="000000"/>
                        </a:solidFill>
                        <a:effectLst/>
                        <a:latin typeface="Arial"/>
                      </a:endParaRPr>
                    </a:p>
                    <a:p>
                      <a:pPr algn="ctr" fontAlgn="ctr"/>
                      <a:r>
                        <a:rPr lang="es-EC" sz="1200" b="1" u="none" strike="noStrike" dirty="0">
                          <a:effectLst/>
                        </a:rPr>
                        <a:t>HOJA DE HALLAZGOS</a:t>
                      </a:r>
                      <a:endParaRPr lang="es-EC" sz="1200" b="1" i="0" u="none" strike="noStrike" dirty="0">
                        <a:solidFill>
                          <a:srgbClr val="000000"/>
                        </a:solidFill>
                        <a:effectLst/>
                        <a:latin typeface="Arial"/>
                      </a:endParaRPr>
                    </a:p>
                    <a:p>
                      <a:pPr algn="ctr" fontAlgn="ctr"/>
                      <a:r>
                        <a:rPr lang="es-EC" sz="1200" b="1" u="none" strike="noStrike" dirty="0">
                          <a:effectLst/>
                        </a:rPr>
                        <a:t>PROCESO DE ADQUISICIÓN DE REPUESTOS PARA MAQUINARIA</a:t>
                      </a:r>
                      <a:endParaRPr lang="es-EC" sz="1200" b="1" i="0" u="none" strike="noStrike" dirty="0">
                        <a:solidFill>
                          <a:srgbClr val="000000"/>
                        </a:solidFill>
                        <a:effectLst/>
                        <a:latin typeface="Arial"/>
                      </a:endParaRPr>
                    </a:p>
                    <a:p>
                      <a:pPr algn="ctr" fontAlgn="ctr"/>
                      <a:r>
                        <a:rPr lang="es-EC" sz="1200" b="1" u="none" strike="noStrike" dirty="0">
                          <a:effectLst/>
                        </a:rPr>
                        <a:t>PERIODO SEPTIEMBRE 2009 - AGOSTO 2010</a:t>
                      </a:r>
                      <a:endParaRPr lang="es-EC" sz="1200" b="1" i="0" u="none" strike="noStrike" dirty="0">
                        <a:solidFill>
                          <a:srgbClr val="000000"/>
                        </a:solidFill>
                        <a:effectLst/>
                        <a:latin typeface="Arial"/>
                      </a:endParaRPr>
                    </a:p>
                  </a:txBody>
                  <a:tcPr marL="5047" marR="5047" marT="5047" marB="0" anchor="ctr"/>
                </a:tc>
                <a:tc hMerge="1">
                  <a:txBody>
                    <a:bodyPr/>
                    <a:lstStyle/>
                    <a:p>
                      <a:endParaRPr lang="es-EC"/>
                    </a:p>
                  </a:txBody>
                  <a:tcPr/>
                </a:tc>
              </a:tr>
              <a:tr h="105987">
                <a:tc rowSpan="2">
                  <a:txBody>
                    <a:bodyPr/>
                    <a:lstStyle/>
                    <a:p>
                      <a:pPr algn="ctr" fontAlgn="ctr"/>
                      <a:r>
                        <a:rPr lang="es-EC" sz="1200" b="1" u="none" strike="noStrike" dirty="0">
                          <a:effectLst/>
                        </a:rPr>
                        <a:t>MANTENIMIENTO</a:t>
                      </a:r>
                      <a:endParaRPr lang="es-EC" sz="1200" b="1" i="0" u="none" strike="noStrike" dirty="0">
                        <a:solidFill>
                          <a:srgbClr val="000000"/>
                        </a:solidFill>
                        <a:effectLst/>
                        <a:latin typeface="Arial"/>
                      </a:endParaRPr>
                    </a:p>
                  </a:txBody>
                  <a:tcPr marL="5047" marR="5047" marT="5047" marB="0" anchor="ctr"/>
                </a:tc>
                <a:tc>
                  <a:txBody>
                    <a:bodyPr/>
                    <a:lstStyle/>
                    <a:p>
                      <a:pPr algn="ctr" fontAlgn="ctr"/>
                      <a:r>
                        <a:rPr lang="es-EC" sz="1400" u="none" strike="noStrike">
                          <a:effectLst/>
                        </a:rPr>
                        <a:t>REF. P/T</a:t>
                      </a:r>
                      <a:endParaRPr lang="es-EC" sz="1400" b="1" i="0" u="none" strike="noStrike">
                        <a:solidFill>
                          <a:srgbClr val="000000"/>
                        </a:solidFill>
                        <a:effectLst/>
                        <a:latin typeface="Arial"/>
                      </a:endParaRPr>
                    </a:p>
                  </a:txBody>
                  <a:tcPr marL="5047" marR="5047" marT="5047" marB="0" anchor="ctr"/>
                </a:tc>
              </a:tr>
              <a:tr h="39145">
                <a:tc vMerge="1">
                  <a:txBody>
                    <a:bodyPr/>
                    <a:lstStyle/>
                    <a:p>
                      <a:endParaRPr lang="es-EC"/>
                    </a:p>
                  </a:txBody>
                  <a:tcPr/>
                </a:tc>
                <a:tc>
                  <a:txBody>
                    <a:bodyPr/>
                    <a:lstStyle/>
                    <a:p>
                      <a:pPr algn="ctr" fontAlgn="ctr"/>
                      <a:r>
                        <a:rPr lang="es-EC" sz="1400" u="none" strike="noStrike">
                          <a:effectLst/>
                        </a:rPr>
                        <a:t>HHR. 7</a:t>
                      </a:r>
                      <a:endParaRPr lang="es-EC" sz="1400" b="1" i="0" u="none" strike="noStrike">
                        <a:solidFill>
                          <a:srgbClr val="FF0000"/>
                        </a:solidFill>
                        <a:effectLst/>
                        <a:latin typeface="Arial"/>
                      </a:endParaRPr>
                    </a:p>
                  </a:txBody>
                  <a:tcPr marL="5047" marR="5047" marT="5047" marB="0" anchor="ctr"/>
                </a:tc>
              </a:tr>
              <a:tr h="105987">
                <a:tc>
                  <a:txBody>
                    <a:bodyPr/>
                    <a:lstStyle/>
                    <a:p>
                      <a:pPr algn="l" fontAlgn="ctr"/>
                      <a:r>
                        <a:rPr lang="es-EC" sz="1400" b="1" u="none" strike="noStrike" dirty="0">
                          <a:effectLst/>
                        </a:rPr>
                        <a:t>Procedimiento Nº 8</a:t>
                      </a:r>
                      <a:endParaRPr lang="es-EC" sz="1400" b="1" i="0" u="none" strike="noStrike" dirty="0">
                        <a:solidFill>
                          <a:srgbClr val="000000"/>
                        </a:solidFill>
                        <a:effectLst/>
                        <a:latin typeface="Arial"/>
                      </a:endParaRPr>
                    </a:p>
                  </a:txBody>
                  <a:tcPr marL="5047" marR="5047" marT="5047" marB="0" anchor="ctr"/>
                </a:tc>
                <a:tc rowSpan="10">
                  <a:txBody>
                    <a:bodyPr/>
                    <a:lstStyle/>
                    <a:p>
                      <a:pPr algn="ctr" fontAlgn="ctr"/>
                      <a:r>
                        <a:rPr lang="es-EC" sz="1400" u="none" strike="noStrike" dirty="0" err="1">
                          <a:effectLst/>
                          <a:hlinkClick r:id="rId2" action="ppaction://hlinksldjump"/>
                        </a:rPr>
                        <a:t>PTR</a:t>
                      </a:r>
                      <a:r>
                        <a:rPr lang="es-EC" sz="1400" u="none" strike="noStrike" dirty="0">
                          <a:effectLst/>
                          <a:hlinkClick r:id="rId2" action="ppaction://hlinksldjump"/>
                        </a:rPr>
                        <a:t>. 14                          1/1   </a:t>
                      </a:r>
                      <a:endParaRPr lang="es-EC" sz="1400" b="1" i="0" u="none" strike="noStrike" dirty="0">
                        <a:solidFill>
                          <a:srgbClr val="FF0000"/>
                        </a:solidFill>
                        <a:effectLst/>
                        <a:latin typeface="Arial"/>
                      </a:endParaRPr>
                    </a:p>
                  </a:txBody>
                  <a:tcPr marL="5047" marR="5047" marT="5047" marB="0" anchor="ctr"/>
                </a:tc>
              </a:tr>
              <a:tr h="201880">
                <a:tc>
                  <a:txBody>
                    <a:bodyPr/>
                    <a:lstStyle/>
                    <a:p>
                      <a:pPr algn="just" fontAlgn="ctr"/>
                      <a:r>
                        <a:rPr lang="es-EC" sz="1400" u="none" strike="noStrike">
                          <a:effectLst/>
                        </a:rPr>
                        <a:t>Comprobar que la empresa cuente con controles de acceso hacia la bodega de repuestos.</a:t>
                      </a:r>
                      <a:endParaRPr lang="es-EC" sz="1400" b="0" i="0" u="none" strike="noStrike">
                        <a:solidFill>
                          <a:srgbClr val="000000"/>
                        </a:solidFill>
                        <a:effectLst/>
                        <a:latin typeface="Arial"/>
                      </a:endParaRPr>
                    </a:p>
                  </a:txBody>
                  <a:tcPr marL="5047" marR="5047" marT="5047" marB="0" anchor="ctr"/>
                </a:tc>
                <a:tc vMerge="1">
                  <a:txBody>
                    <a:bodyPr/>
                    <a:lstStyle/>
                    <a:p>
                      <a:endParaRPr lang="es-EC"/>
                    </a:p>
                  </a:txBody>
                  <a:tcPr/>
                </a:tc>
              </a:tr>
              <a:tr h="105987">
                <a:tc>
                  <a:txBody>
                    <a:bodyPr/>
                    <a:lstStyle/>
                    <a:p>
                      <a:pPr algn="l" fontAlgn="ctr"/>
                      <a:r>
                        <a:rPr lang="es-EC" sz="1400" b="1" u="none" strike="noStrike" dirty="0">
                          <a:effectLst/>
                        </a:rPr>
                        <a:t>Condición:</a:t>
                      </a:r>
                      <a:endParaRPr lang="es-EC" sz="1400" b="1" i="0" u="none" strike="noStrike" dirty="0">
                        <a:solidFill>
                          <a:srgbClr val="000000"/>
                        </a:solidFill>
                        <a:effectLst/>
                        <a:latin typeface="Arial"/>
                      </a:endParaRPr>
                    </a:p>
                  </a:txBody>
                  <a:tcPr marL="5047" marR="5047" marT="5047" marB="0" anchor="ctr"/>
                </a:tc>
                <a:tc vMerge="1">
                  <a:txBody>
                    <a:bodyPr/>
                    <a:lstStyle/>
                    <a:p>
                      <a:endParaRPr lang="es-EC"/>
                    </a:p>
                  </a:txBody>
                  <a:tcPr/>
                </a:tc>
              </a:tr>
              <a:tr h="504701">
                <a:tc>
                  <a:txBody>
                    <a:bodyPr/>
                    <a:lstStyle/>
                    <a:p>
                      <a:pPr algn="just" fontAlgn="ctr"/>
                      <a:r>
                        <a:rPr lang="es-EC" sz="1400" u="none" strike="noStrike">
                          <a:effectLst/>
                        </a:rPr>
                        <a:t>Existen dos partes en la bodega la que tiene los repuestos codificados que tiene acceso limitado y la que tiene las herramientas y repuestos no codificados donde las personas del departamento ingresan sin ningún control.</a:t>
                      </a:r>
                      <a:endParaRPr lang="es-EC" sz="1400" b="0" i="0" u="none" strike="noStrike">
                        <a:solidFill>
                          <a:srgbClr val="000000"/>
                        </a:solidFill>
                        <a:effectLst/>
                        <a:latin typeface="Arial"/>
                      </a:endParaRPr>
                    </a:p>
                  </a:txBody>
                  <a:tcPr marL="5047" marR="5047" marT="5047" marB="0" anchor="ctr"/>
                </a:tc>
                <a:tc vMerge="1">
                  <a:txBody>
                    <a:bodyPr/>
                    <a:lstStyle/>
                    <a:p>
                      <a:endParaRPr lang="es-EC"/>
                    </a:p>
                  </a:txBody>
                  <a:tcPr/>
                </a:tc>
              </a:tr>
              <a:tr h="105987">
                <a:tc>
                  <a:txBody>
                    <a:bodyPr/>
                    <a:lstStyle/>
                    <a:p>
                      <a:pPr algn="l" fontAlgn="ctr"/>
                      <a:r>
                        <a:rPr lang="es-EC" sz="1400" b="1" u="none" strike="noStrike" dirty="0">
                          <a:effectLst/>
                        </a:rPr>
                        <a:t>Criterio:</a:t>
                      </a:r>
                      <a:endParaRPr lang="es-EC" sz="1400" b="1" i="0" u="none" strike="noStrike" dirty="0">
                        <a:solidFill>
                          <a:srgbClr val="000000"/>
                        </a:solidFill>
                        <a:effectLst/>
                        <a:latin typeface="Arial"/>
                      </a:endParaRPr>
                    </a:p>
                  </a:txBody>
                  <a:tcPr marL="5047" marR="5047" marT="5047" marB="0" anchor="ctr"/>
                </a:tc>
                <a:tc vMerge="1">
                  <a:txBody>
                    <a:bodyPr/>
                    <a:lstStyle/>
                    <a:p>
                      <a:endParaRPr lang="es-EC"/>
                    </a:p>
                  </a:txBody>
                  <a:tcPr/>
                </a:tc>
              </a:tr>
              <a:tr h="403761">
                <a:tc>
                  <a:txBody>
                    <a:bodyPr/>
                    <a:lstStyle/>
                    <a:p>
                      <a:pPr algn="just" fontAlgn="ctr"/>
                      <a:r>
                        <a:rPr lang="es-EC" sz="1400" u="none" strike="noStrike">
                          <a:effectLst/>
                        </a:rPr>
                        <a:t>La bodega en su totalidad debería tener un control en el acceso de esa manera se establecen responsabilidades y se define la ubicación de cada repuesto y herramienta.</a:t>
                      </a:r>
                      <a:endParaRPr lang="es-EC" sz="1400" b="0" i="0" u="none" strike="noStrike">
                        <a:solidFill>
                          <a:srgbClr val="000000"/>
                        </a:solidFill>
                        <a:effectLst/>
                        <a:latin typeface="Arial"/>
                      </a:endParaRPr>
                    </a:p>
                  </a:txBody>
                  <a:tcPr marL="5047" marR="5047" marT="5047" marB="0" anchor="ctr"/>
                </a:tc>
                <a:tc vMerge="1">
                  <a:txBody>
                    <a:bodyPr/>
                    <a:lstStyle/>
                    <a:p>
                      <a:endParaRPr lang="es-EC"/>
                    </a:p>
                  </a:txBody>
                  <a:tcPr/>
                </a:tc>
              </a:tr>
              <a:tr h="105987">
                <a:tc>
                  <a:txBody>
                    <a:bodyPr/>
                    <a:lstStyle/>
                    <a:p>
                      <a:pPr algn="l" fontAlgn="ctr"/>
                      <a:r>
                        <a:rPr lang="es-EC" sz="1600" u="none" strike="noStrike" dirty="0">
                          <a:effectLst/>
                        </a:rPr>
                        <a:t>Causa:</a:t>
                      </a:r>
                      <a:endParaRPr lang="es-EC" sz="1600" b="1" i="0" u="none" strike="noStrike" dirty="0">
                        <a:solidFill>
                          <a:srgbClr val="000000"/>
                        </a:solidFill>
                        <a:effectLst/>
                        <a:latin typeface="Arial"/>
                      </a:endParaRPr>
                    </a:p>
                  </a:txBody>
                  <a:tcPr marL="5047" marR="5047" marT="5047" marB="0" anchor="ctr"/>
                </a:tc>
                <a:tc vMerge="1">
                  <a:txBody>
                    <a:bodyPr/>
                    <a:lstStyle/>
                    <a:p>
                      <a:endParaRPr lang="es-EC"/>
                    </a:p>
                  </a:txBody>
                  <a:tcPr/>
                </a:tc>
              </a:tr>
              <a:tr h="302821">
                <a:tc>
                  <a:txBody>
                    <a:bodyPr/>
                    <a:lstStyle/>
                    <a:p>
                      <a:pPr algn="just" fontAlgn="ctr"/>
                      <a:r>
                        <a:rPr lang="es-EC" sz="1400" u="none" strike="noStrike">
                          <a:effectLst/>
                        </a:rPr>
                        <a:t>No existe una política que señale el control en el acceso para los repuestos no codificados y herramientas.</a:t>
                      </a:r>
                      <a:endParaRPr lang="es-EC" sz="1400" b="0" i="0" u="none" strike="noStrike">
                        <a:solidFill>
                          <a:srgbClr val="000000"/>
                        </a:solidFill>
                        <a:effectLst/>
                        <a:latin typeface="Arial"/>
                      </a:endParaRPr>
                    </a:p>
                  </a:txBody>
                  <a:tcPr marL="5047" marR="5047" marT="5047" marB="0" anchor="ctr"/>
                </a:tc>
                <a:tc vMerge="1">
                  <a:txBody>
                    <a:bodyPr/>
                    <a:lstStyle/>
                    <a:p>
                      <a:endParaRPr lang="es-EC"/>
                    </a:p>
                  </a:txBody>
                  <a:tcPr/>
                </a:tc>
              </a:tr>
              <a:tr h="105987">
                <a:tc>
                  <a:txBody>
                    <a:bodyPr/>
                    <a:lstStyle/>
                    <a:p>
                      <a:pPr algn="l" fontAlgn="ctr"/>
                      <a:r>
                        <a:rPr lang="es-EC" sz="1400" b="1" u="none" strike="noStrike" dirty="0">
                          <a:effectLst/>
                        </a:rPr>
                        <a:t>Efecto:</a:t>
                      </a:r>
                      <a:endParaRPr lang="es-EC" sz="1400" b="1" i="0" u="none" strike="noStrike" dirty="0">
                        <a:solidFill>
                          <a:srgbClr val="000000"/>
                        </a:solidFill>
                        <a:effectLst/>
                        <a:latin typeface="Arial"/>
                      </a:endParaRPr>
                    </a:p>
                  </a:txBody>
                  <a:tcPr marL="5047" marR="5047" marT="5047" marB="0" anchor="ctr"/>
                </a:tc>
                <a:tc vMerge="1">
                  <a:txBody>
                    <a:bodyPr/>
                    <a:lstStyle/>
                    <a:p>
                      <a:endParaRPr lang="es-EC"/>
                    </a:p>
                  </a:txBody>
                  <a:tcPr/>
                </a:tc>
              </a:tr>
              <a:tr h="302821">
                <a:tc>
                  <a:txBody>
                    <a:bodyPr/>
                    <a:lstStyle/>
                    <a:p>
                      <a:pPr algn="just" fontAlgn="ctr"/>
                      <a:r>
                        <a:rPr lang="es-EC" sz="1400" u="none" strike="noStrike">
                          <a:effectLst/>
                        </a:rPr>
                        <a:t>No se tiene un control de la ubicación de los repuestos no codificados y de las herramientas que utilizan los mecánicos.</a:t>
                      </a:r>
                      <a:endParaRPr lang="es-EC" sz="1400" b="0" i="0" u="none" strike="noStrike">
                        <a:solidFill>
                          <a:srgbClr val="000000"/>
                        </a:solidFill>
                        <a:effectLst/>
                        <a:latin typeface="Arial"/>
                      </a:endParaRPr>
                    </a:p>
                  </a:txBody>
                  <a:tcPr marL="5047" marR="5047" marT="5047" marB="0" anchor="ctr"/>
                </a:tc>
                <a:tc vMerge="1">
                  <a:txBody>
                    <a:bodyPr/>
                    <a:lstStyle/>
                    <a:p>
                      <a:endParaRPr lang="es-EC"/>
                    </a:p>
                  </a:txBody>
                  <a:tcPr/>
                </a:tc>
              </a:tr>
              <a:tr h="105987">
                <a:tc>
                  <a:txBody>
                    <a:bodyPr/>
                    <a:lstStyle/>
                    <a:p>
                      <a:pPr algn="l" fontAlgn="ctr"/>
                      <a:r>
                        <a:rPr lang="es-EC" sz="1200" u="none" strike="noStrike" dirty="0">
                          <a:effectLst/>
                        </a:rPr>
                        <a:t>Elaborado por: Jessica Eras</a:t>
                      </a:r>
                      <a:endParaRPr lang="es-EC" sz="1200" b="0" i="0" u="none" strike="noStrike" dirty="0">
                        <a:solidFill>
                          <a:srgbClr val="000000"/>
                        </a:solidFill>
                        <a:effectLst/>
                        <a:latin typeface="Arial"/>
                      </a:endParaRPr>
                    </a:p>
                  </a:txBody>
                  <a:tcPr marL="5047" marR="5047" marT="5047" marB="0" anchor="ctr"/>
                </a:tc>
                <a:tc>
                  <a:txBody>
                    <a:bodyPr/>
                    <a:lstStyle/>
                    <a:p>
                      <a:pPr algn="l" fontAlgn="ctr"/>
                      <a:r>
                        <a:rPr lang="es-EC" sz="1200" u="none" strike="noStrike" dirty="0">
                          <a:effectLst/>
                        </a:rPr>
                        <a:t>Fecha: 18 Enero 2011</a:t>
                      </a:r>
                      <a:endParaRPr lang="es-EC" sz="1200" b="0" i="0" u="none" strike="noStrike" dirty="0">
                        <a:solidFill>
                          <a:srgbClr val="000000"/>
                        </a:solidFill>
                        <a:effectLst/>
                        <a:latin typeface="Arial"/>
                      </a:endParaRPr>
                    </a:p>
                  </a:txBody>
                  <a:tcPr marL="5047" marR="5047" marT="5047" marB="0" anchor="ctr"/>
                </a:tc>
              </a:tr>
            </a:tbl>
          </a:graphicData>
        </a:graphic>
      </p:graphicFrame>
    </p:spTree>
    <p:extLst>
      <p:ext uri="{BB962C8B-B14F-4D97-AF65-F5344CB8AC3E}">
        <p14:creationId xmlns:p14="http://schemas.microsoft.com/office/powerpoint/2010/main" val="4186287140"/>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212179533"/>
              </p:ext>
            </p:extLst>
          </p:nvPr>
        </p:nvGraphicFramePr>
        <p:xfrm>
          <a:off x="899592" y="836712"/>
          <a:ext cx="7704856" cy="5642664"/>
        </p:xfrm>
        <a:graphic>
          <a:graphicData uri="http://schemas.openxmlformats.org/drawingml/2006/table">
            <a:tbl>
              <a:tblPr firstRow="1" firstCol="1" bandRow="1">
                <a:tableStyleId>{E8B1032C-EA38-4F05-BA0D-38AFFFC7BED3}</a:tableStyleId>
              </a:tblPr>
              <a:tblGrid>
                <a:gridCol w="1621271"/>
                <a:gridCol w="3860511"/>
                <a:gridCol w="2223074"/>
              </a:tblGrid>
              <a:tr h="1034994">
                <a:tc gridSpan="3">
                  <a:txBody>
                    <a:bodyPr/>
                    <a:lstStyle/>
                    <a:p>
                      <a:pPr algn="ctr">
                        <a:lnSpc>
                          <a:spcPct val="115000"/>
                        </a:lnSpc>
                      </a:pPr>
                      <a:r>
                        <a:rPr lang="es-EC" sz="1400" dirty="0" smtClean="0">
                          <a:effectLst/>
                        </a:rPr>
                        <a:t>FERRERO </a:t>
                      </a:r>
                      <a:r>
                        <a:rPr lang="es-EC" sz="1400" dirty="0">
                          <a:effectLst/>
                        </a:rPr>
                        <a:t>DEL ECUADOR S.A. </a:t>
                      </a:r>
                      <a:endParaRPr lang="es-EC" sz="1400" dirty="0">
                        <a:effectLst/>
                        <a:latin typeface="Calibri"/>
                        <a:cs typeface="Times New Roman"/>
                      </a:endParaRPr>
                    </a:p>
                    <a:p>
                      <a:pPr algn="ctr">
                        <a:lnSpc>
                          <a:spcPct val="115000"/>
                        </a:lnSpc>
                        <a:spcAft>
                          <a:spcPts val="0"/>
                        </a:spcAft>
                      </a:pPr>
                      <a:r>
                        <a:rPr lang="es-EC" sz="1600" dirty="0">
                          <a:effectLst/>
                        </a:rPr>
                        <a:t>PAPELES DE TRABAJO</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PROCESO DE ADQUISICIÓN DE REPUESTOS PARA MAQUINARIA</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PERIODO SEPTIEMBRE 2009 - AGOSTO 2010</a:t>
                      </a:r>
                      <a:endParaRPr lang="es-EC" sz="1600" dirty="0">
                        <a:effectLst/>
                        <a:latin typeface="Times New Roman"/>
                        <a:ea typeface="Times New Roman"/>
                        <a:cs typeface="Times New Roman"/>
                      </a:endParaRPr>
                    </a:p>
                  </a:txBody>
                  <a:tcPr marL="24591" marR="24591" marT="0" marB="0" anchor="ctr"/>
                </a:tc>
                <a:tc hMerge="1">
                  <a:txBody>
                    <a:bodyPr/>
                    <a:lstStyle/>
                    <a:p>
                      <a:endParaRPr lang="es-EC"/>
                    </a:p>
                  </a:txBody>
                  <a:tcPr/>
                </a:tc>
                <a:tc hMerge="1">
                  <a:txBody>
                    <a:bodyPr/>
                    <a:lstStyle/>
                    <a:p>
                      <a:endParaRPr lang="es-EC"/>
                    </a:p>
                  </a:txBody>
                  <a:tcPr/>
                </a:tc>
              </a:tr>
              <a:tr h="305629">
                <a:tc>
                  <a:txBody>
                    <a:bodyPr/>
                    <a:lstStyle/>
                    <a:p>
                      <a:pPr>
                        <a:lnSpc>
                          <a:spcPct val="115000"/>
                        </a:lnSpc>
                        <a:spcAft>
                          <a:spcPts val="0"/>
                        </a:spcAft>
                      </a:pPr>
                      <a:r>
                        <a:rPr lang="es-EC" sz="1600">
                          <a:effectLst/>
                        </a:rPr>
                        <a:t>Proceso</a:t>
                      </a:r>
                      <a:endParaRPr lang="es-EC" sz="1600">
                        <a:effectLst/>
                        <a:latin typeface="Times New Roman"/>
                        <a:ea typeface="Times New Roman"/>
                        <a:cs typeface="Times New Roman"/>
                      </a:endParaRPr>
                    </a:p>
                  </a:txBody>
                  <a:tcPr marL="24591" marR="24591" marT="0" marB="0" anchor="ctr"/>
                </a:tc>
                <a:tc>
                  <a:txBody>
                    <a:bodyPr/>
                    <a:lstStyle/>
                    <a:p>
                      <a:pPr algn="just">
                        <a:lnSpc>
                          <a:spcPct val="115000"/>
                        </a:lnSpc>
                        <a:spcAft>
                          <a:spcPts val="0"/>
                        </a:spcAft>
                      </a:pPr>
                      <a:r>
                        <a:rPr lang="es-EC" sz="1600">
                          <a:effectLst/>
                        </a:rPr>
                        <a:t>Adquisición de repuestos para maquinaria</a:t>
                      </a:r>
                      <a:endParaRPr lang="es-EC" sz="1600">
                        <a:effectLst/>
                        <a:latin typeface="Times New Roman"/>
                        <a:ea typeface="Times New Roman"/>
                        <a:cs typeface="Times New Roman"/>
                      </a:endParaRPr>
                    </a:p>
                  </a:txBody>
                  <a:tcPr marL="24591" marR="24591" marT="0" marB="0" anchor="ctr"/>
                </a:tc>
                <a:tc>
                  <a:txBody>
                    <a:bodyPr/>
                    <a:lstStyle/>
                    <a:p>
                      <a:pPr algn="ctr">
                        <a:lnSpc>
                          <a:spcPct val="115000"/>
                        </a:lnSpc>
                        <a:spcAft>
                          <a:spcPts val="0"/>
                        </a:spcAft>
                      </a:pPr>
                      <a:r>
                        <a:rPr lang="es-EC" sz="1600">
                          <a:effectLst/>
                        </a:rPr>
                        <a:t>Hallazgos</a:t>
                      </a:r>
                      <a:endParaRPr lang="es-EC" sz="1600">
                        <a:effectLst/>
                        <a:latin typeface="Times New Roman"/>
                        <a:ea typeface="Times New Roman"/>
                        <a:cs typeface="Times New Roman"/>
                      </a:endParaRPr>
                    </a:p>
                  </a:txBody>
                  <a:tcPr marL="24591" marR="24591" marT="0" marB="0" anchor="ctr"/>
                </a:tc>
              </a:tr>
              <a:tr h="462660">
                <a:tc>
                  <a:txBody>
                    <a:bodyPr/>
                    <a:lstStyle/>
                    <a:p>
                      <a:pPr>
                        <a:lnSpc>
                          <a:spcPct val="115000"/>
                        </a:lnSpc>
                        <a:spcAft>
                          <a:spcPts val="0"/>
                        </a:spcAft>
                      </a:pPr>
                      <a:r>
                        <a:rPr lang="es-EC" sz="1600">
                          <a:effectLst/>
                        </a:rPr>
                        <a:t>Procedimiento Nº 9</a:t>
                      </a:r>
                      <a:endParaRPr lang="es-EC" sz="1600">
                        <a:effectLst/>
                        <a:latin typeface="Times New Roman"/>
                        <a:ea typeface="Times New Roman"/>
                        <a:cs typeface="Times New Roman"/>
                      </a:endParaRPr>
                    </a:p>
                  </a:txBody>
                  <a:tcPr marL="24591" marR="24591" marT="0" marB="0" anchor="ctr"/>
                </a:tc>
                <a:tc>
                  <a:txBody>
                    <a:bodyPr/>
                    <a:lstStyle/>
                    <a:p>
                      <a:pPr algn="just">
                        <a:lnSpc>
                          <a:spcPct val="115000"/>
                        </a:lnSpc>
                        <a:spcAft>
                          <a:spcPts val="0"/>
                        </a:spcAft>
                      </a:pPr>
                      <a:r>
                        <a:rPr lang="es-EC" sz="1600">
                          <a:effectLst/>
                        </a:rPr>
                        <a:t>Verificar si se lleva un registro de los repuestos que se utilizan. </a:t>
                      </a:r>
                      <a:endParaRPr lang="es-EC" sz="1600">
                        <a:effectLst/>
                        <a:latin typeface="Times New Roman"/>
                        <a:ea typeface="Times New Roman"/>
                        <a:cs typeface="Times New Roman"/>
                      </a:endParaRPr>
                    </a:p>
                  </a:txBody>
                  <a:tcPr marL="24591" marR="24591" marT="0" marB="0" anchor="ctr"/>
                </a:tc>
                <a:tc>
                  <a:txBody>
                    <a:bodyPr/>
                    <a:lstStyle/>
                    <a:p>
                      <a:pPr algn="just">
                        <a:lnSpc>
                          <a:spcPct val="115000"/>
                        </a:lnSpc>
                        <a:spcAft>
                          <a:spcPts val="0"/>
                        </a:spcAft>
                      </a:pPr>
                      <a:r>
                        <a:rPr lang="es-EC" sz="1600">
                          <a:effectLst/>
                        </a:rPr>
                        <a:t> </a:t>
                      </a:r>
                      <a:endParaRPr lang="es-EC" sz="1600">
                        <a:effectLst/>
                        <a:latin typeface="Times New Roman"/>
                        <a:ea typeface="Times New Roman"/>
                        <a:cs typeface="Times New Roman"/>
                      </a:endParaRPr>
                    </a:p>
                  </a:txBody>
                  <a:tcPr marL="24591" marR="24591" marT="0" marB="0" anchor="ctr"/>
                </a:tc>
              </a:tr>
              <a:tr h="1279849">
                <a:tc>
                  <a:txBody>
                    <a:bodyPr/>
                    <a:lstStyle/>
                    <a:p>
                      <a:pPr>
                        <a:lnSpc>
                          <a:spcPct val="115000"/>
                        </a:lnSpc>
                        <a:spcAft>
                          <a:spcPts val="0"/>
                        </a:spcAft>
                      </a:pPr>
                      <a:r>
                        <a:rPr lang="es-EC" sz="1600">
                          <a:effectLst/>
                        </a:rPr>
                        <a:t>Aplicación:</a:t>
                      </a:r>
                      <a:endParaRPr lang="es-EC" sz="1600">
                        <a:effectLst/>
                        <a:latin typeface="Times New Roman"/>
                        <a:ea typeface="Times New Roman"/>
                        <a:cs typeface="Times New Roman"/>
                      </a:endParaRPr>
                    </a:p>
                  </a:txBody>
                  <a:tcPr marL="24591" marR="24591" marT="0" marB="0" anchor="ctr"/>
                </a:tc>
                <a:tc>
                  <a:txBody>
                    <a:bodyPr/>
                    <a:lstStyle/>
                    <a:p>
                      <a:pPr algn="just">
                        <a:lnSpc>
                          <a:spcPct val="115000"/>
                        </a:lnSpc>
                        <a:spcAft>
                          <a:spcPts val="0"/>
                        </a:spcAft>
                      </a:pPr>
                      <a:r>
                        <a:rPr lang="es-EC" sz="1600">
                          <a:effectLst/>
                        </a:rPr>
                        <a:t>Cuando se necesita un repuesto para su uso se pide al encargado de la bodega, el mismo busca el pedido y se pide que la persona que hizo el requerimiento llene un formato en donde se establece el material que está saliendo de la bodega o que se dio de baja, junto con la firma de responsabilidad, se analizó los pedidos para determinar el cumplimiento de este registro.</a:t>
                      </a:r>
                      <a:endParaRPr lang="es-EC" sz="1600">
                        <a:effectLst/>
                        <a:latin typeface="Times New Roman"/>
                        <a:ea typeface="Times New Roman"/>
                        <a:cs typeface="Times New Roman"/>
                      </a:endParaRPr>
                    </a:p>
                  </a:txBody>
                  <a:tcPr marL="24591" marR="24591" marT="0" marB="0" anchor="ctr"/>
                </a:tc>
                <a:tc>
                  <a:txBody>
                    <a:bodyPr/>
                    <a:lstStyle/>
                    <a:p>
                      <a:pPr algn="just">
                        <a:lnSpc>
                          <a:spcPct val="115000"/>
                        </a:lnSpc>
                        <a:spcAft>
                          <a:spcPts val="0"/>
                        </a:spcAft>
                      </a:pPr>
                      <a:r>
                        <a:rPr lang="es-EC" sz="1600">
                          <a:effectLst/>
                        </a:rPr>
                        <a:t>Aplicados los procedimientos y técnicas de auditoría no se encontraron hallazgos.</a:t>
                      </a:r>
                      <a:endParaRPr lang="es-EC" sz="1600">
                        <a:effectLst/>
                        <a:latin typeface="Times New Roman"/>
                        <a:ea typeface="Times New Roman"/>
                        <a:cs typeface="Times New Roman"/>
                      </a:endParaRPr>
                    </a:p>
                  </a:txBody>
                  <a:tcPr marL="24591" marR="24591" marT="0" marB="0" anchor="ctr"/>
                </a:tc>
              </a:tr>
              <a:tr h="478468">
                <a:tc>
                  <a:txBody>
                    <a:bodyPr/>
                    <a:lstStyle/>
                    <a:p>
                      <a:pPr>
                        <a:lnSpc>
                          <a:spcPct val="115000"/>
                        </a:lnSpc>
                        <a:spcAft>
                          <a:spcPts val="0"/>
                        </a:spcAft>
                      </a:pPr>
                      <a:r>
                        <a:rPr lang="es-EC" sz="1600">
                          <a:effectLst/>
                        </a:rPr>
                        <a:t>Calculo de indicador de gestión:</a:t>
                      </a:r>
                      <a:endParaRPr lang="es-EC" sz="1600">
                        <a:effectLst/>
                        <a:latin typeface="Times New Roman"/>
                        <a:ea typeface="Times New Roman"/>
                        <a:cs typeface="Times New Roman"/>
                      </a:endParaRPr>
                    </a:p>
                  </a:txBody>
                  <a:tcPr marL="24591" marR="24591" marT="0" marB="0" anchor="ctr"/>
                </a:tc>
                <a:tc gridSpan="2">
                  <a:txBody>
                    <a:bodyPr/>
                    <a:lstStyle/>
                    <a:p>
                      <a:pPr>
                        <a:lnSpc>
                          <a:spcPct val="115000"/>
                        </a:lnSpc>
                        <a:spcAft>
                          <a:spcPts val="0"/>
                        </a:spcAft>
                      </a:pPr>
                      <a:endParaRPr lang="es-EC" sz="1400" dirty="0">
                        <a:solidFill>
                          <a:srgbClr val="000000"/>
                        </a:solidFill>
                        <a:effectLst/>
                        <a:latin typeface="Calibri"/>
                        <a:ea typeface="Times New Roman"/>
                        <a:cs typeface="Times New Roman"/>
                      </a:endParaRPr>
                    </a:p>
                  </a:txBody>
                  <a:tcPr marL="24591" marR="24591" marT="0" marB="0" anchor="b"/>
                </a:tc>
                <a:tc hMerge="1">
                  <a:txBody>
                    <a:bodyPr/>
                    <a:lstStyle/>
                    <a:p>
                      <a:endParaRPr lang="es-EC"/>
                    </a:p>
                  </a:txBody>
                  <a:tcPr/>
                </a:tc>
              </a:tr>
              <a:tr h="324599">
                <a:tc>
                  <a:txBody>
                    <a:bodyPr/>
                    <a:lstStyle/>
                    <a:p>
                      <a:pPr>
                        <a:lnSpc>
                          <a:spcPct val="115000"/>
                        </a:lnSpc>
                        <a:spcAft>
                          <a:spcPts val="0"/>
                        </a:spcAft>
                      </a:pPr>
                      <a:r>
                        <a:rPr lang="es-EC" sz="1600">
                          <a:effectLst/>
                        </a:rPr>
                        <a:t>Elaborado por:</a:t>
                      </a:r>
                      <a:endParaRPr lang="es-EC" sz="1600">
                        <a:effectLst/>
                        <a:latin typeface="Times New Roman"/>
                        <a:ea typeface="Times New Roman"/>
                        <a:cs typeface="Times New Roman"/>
                      </a:endParaRPr>
                    </a:p>
                  </a:txBody>
                  <a:tcPr marL="24591" marR="24591" marT="0" marB="0" anchor="ctr"/>
                </a:tc>
                <a:tc>
                  <a:txBody>
                    <a:bodyPr/>
                    <a:lstStyle/>
                    <a:p>
                      <a:pPr>
                        <a:lnSpc>
                          <a:spcPct val="115000"/>
                        </a:lnSpc>
                        <a:spcAft>
                          <a:spcPts val="0"/>
                        </a:spcAft>
                      </a:pPr>
                      <a:r>
                        <a:rPr lang="es-EC" sz="1600">
                          <a:effectLst/>
                        </a:rPr>
                        <a:t>Jéssica Eras</a:t>
                      </a:r>
                      <a:endParaRPr lang="es-EC" sz="1600">
                        <a:effectLst/>
                        <a:latin typeface="Times New Roman"/>
                        <a:ea typeface="Times New Roman"/>
                        <a:cs typeface="Times New Roman"/>
                      </a:endParaRPr>
                    </a:p>
                  </a:txBody>
                  <a:tcPr marL="24591" marR="24591" marT="0" marB="0" anchor="ctr"/>
                </a:tc>
                <a:tc>
                  <a:txBody>
                    <a:bodyPr/>
                    <a:lstStyle/>
                    <a:p>
                      <a:pPr>
                        <a:lnSpc>
                          <a:spcPct val="115000"/>
                        </a:lnSpc>
                        <a:spcAft>
                          <a:spcPts val="0"/>
                        </a:spcAft>
                      </a:pPr>
                      <a:r>
                        <a:rPr lang="es-EC" sz="1600" dirty="0">
                          <a:effectLst/>
                        </a:rPr>
                        <a:t>Fecha: 20 Enero 2011</a:t>
                      </a:r>
                      <a:endParaRPr lang="es-EC" sz="1600" dirty="0">
                        <a:effectLst/>
                        <a:latin typeface="Times New Roman"/>
                        <a:ea typeface="Times New Roman"/>
                        <a:cs typeface="Times New Roman"/>
                      </a:endParaRPr>
                    </a:p>
                  </a:txBody>
                  <a:tcPr marL="24591" marR="24591" marT="0" marB="0" anchor="ctr"/>
                </a:tc>
              </a:tr>
            </a:tbl>
          </a:graphicData>
        </a:graphic>
      </p:graphicFrame>
      <p:pic>
        <p:nvPicPr>
          <p:cNvPr id="38913" name="Imagen 33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5589240"/>
            <a:ext cx="2343150" cy="371475"/>
          </a:xfrm>
          <a:prstGeom prst="rect">
            <a:avLst/>
          </a:prstGeom>
          <a:noFill/>
          <a:extLst>
            <a:ext uri="{909E8E84-426E-40DD-AFC4-6F175D3DCCD1}">
              <a14:hiddenFill xmlns:a14="http://schemas.microsoft.com/office/drawing/2010/main">
                <a:solidFill>
                  <a:srgbClr val="FFFFFF"/>
                </a:solidFill>
              </a14:hiddenFill>
            </a:ext>
          </a:extLst>
        </p:spPr>
      </p:pic>
      <p:sp>
        <p:nvSpPr>
          <p:cNvPr id="4" name="334 Rectángulo">
            <a:hlinkClick r:id="rId3" action="ppaction://hlinksldjump"/>
          </p:cNvPr>
          <p:cNvSpPr/>
          <p:nvPr/>
        </p:nvSpPr>
        <p:spPr>
          <a:xfrm>
            <a:off x="7740352" y="836712"/>
            <a:ext cx="817563" cy="5413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PTR</a:t>
            </a:r>
            <a:r>
              <a:rPr lang="es-ES" sz="1200" b="1" dirty="0">
                <a:solidFill>
                  <a:srgbClr val="FF0000"/>
                </a:solidFill>
                <a:effectLst/>
                <a:latin typeface="Times New Roman"/>
                <a:ea typeface="Times New Roman"/>
              </a:rPr>
              <a:t>. 15</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1/1</a:t>
            </a:r>
            <a:endParaRPr lang="es-EC" sz="1200" dirty="0">
              <a:effectLst/>
              <a:latin typeface="Times New Roman"/>
              <a:ea typeface="Times New Roman"/>
            </a:endParaRPr>
          </a:p>
        </p:txBody>
      </p:sp>
    </p:spTree>
    <p:extLst>
      <p:ext uri="{BB962C8B-B14F-4D97-AF65-F5344CB8AC3E}">
        <p14:creationId xmlns:p14="http://schemas.microsoft.com/office/powerpoint/2010/main" val="149273348"/>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546332" y="692696"/>
            <a:ext cx="8136904" cy="521999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50" b="1" dirty="0">
                <a:solidFill>
                  <a:srgbClr val="000000"/>
                </a:solidFill>
                <a:effectLst/>
                <a:latin typeface="Arial"/>
                <a:ea typeface="Calibri"/>
              </a:rPr>
              <a:t> </a:t>
            </a:r>
            <a:r>
              <a:rPr lang="es-EC" sz="1150" b="1" dirty="0" smtClean="0">
                <a:solidFill>
                  <a:srgbClr val="000000"/>
                </a:solidFill>
                <a:effectLst/>
                <a:latin typeface="Arial"/>
                <a:ea typeface="Calibri"/>
              </a:rPr>
              <a:t>FERRERO </a:t>
            </a:r>
            <a:r>
              <a:rPr lang="es-EC" sz="1150" b="1" dirty="0">
                <a:solidFill>
                  <a:srgbClr val="000000"/>
                </a:solidFill>
                <a:effectLst/>
                <a:latin typeface="Arial"/>
                <a:ea typeface="Calibri"/>
              </a:rPr>
              <a:t>DEL ECUADOR S.A.</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VISITA A LAS INSTALACIONES - DEPARTAMENTO SUPPLY </a:t>
            </a:r>
            <a:r>
              <a:rPr lang="es-EC" sz="1150" b="1" dirty="0" err="1">
                <a:solidFill>
                  <a:srgbClr val="000000"/>
                </a:solidFill>
                <a:effectLst/>
                <a:latin typeface="Arial"/>
                <a:ea typeface="Calibri"/>
              </a:rPr>
              <a:t>CHAIN</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Al realizar la visita a las instalaciones del departamento de Supply </a:t>
            </a:r>
            <a:r>
              <a:rPr lang="es-EC" sz="1150" dirty="0" err="1">
                <a:solidFill>
                  <a:srgbClr val="000000"/>
                </a:solidFill>
                <a:effectLst/>
                <a:latin typeface="Arial"/>
                <a:ea typeface="Calibri"/>
              </a:rPr>
              <a:t>Chain</a:t>
            </a:r>
            <a:r>
              <a:rPr lang="es-EC" sz="1150" dirty="0">
                <a:solidFill>
                  <a:srgbClr val="000000"/>
                </a:solidFill>
                <a:effectLst/>
                <a:latin typeface="Arial"/>
                <a:ea typeface="Calibri"/>
              </a:rPr>
              <a:t> se pudo constatar que al interior de este se desempeñan todas las operaciones de comercio exterior tanto en importaciones como en exportaciones.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El jefe del departamento es el Ing. Ricardo Rodríguez, quien es el encargado de coordinar la logística comercial e industrial para la empresa; y dentro del departamento existen 6 profesionales de comercio  exterior que tienen asignadas diferentes tareas y procedimientos de tal manera que las importaciones y exportaciones se den de forma exitosa.</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Ferrero del Ecuador S.A. coordina todo el comercio exterior a través de la empresa “Agencia Logística Andina de Servicio” y la misión del departamento es verificar y dar seguimiento a todos los tramites que realiza esta entidad, misma que es el único proveedor del departamento.</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También se pudo evidenciar que el departamento cuenta con un espacio físico para el archivo de los diferentes trámites correspondientes a importaciones y exportaciones</a:t>
            </a:r>
            <a:r>
              <a:rPr lang="es-EC" sz="1200" dirty="0" smtClean="0">
                <a:solidFill>
                  <a:srgbClr val="000000"/>
                </a:solidFill>
                <a:effectLst/>
                <a:latin typeface="Arial"/>
                <a:ea typeface="Calibri"/>
              </a:rPr>
              <a:t>.</a:t>
            </a:r>
            <a:endParaRPr lang="es-EC" sz="1200" dirty="0">
              <a:effectLst/>
              <a:latin typeface="Times New Roman"/>
              <a:ea typeface="Times New Roman"/>
            </a:endParaRPr>
          </a:p>
        </p:txBody>
      </p:sp>
      <p:sp>
        <p:nvSpPr>
          <p:cNvPr id="3" name="69 Rectángulo">
            <a:hlinkClick r:id="rId2" action="ppaction://hlinksldjump"/>
          </p:cNvPr>
          <p:cNvSpPr/>
          <p:nvPr/>
        </p:nvSpPr>
        <p:spPr>
          <a:xfrm>
            <a:off x="7812360" y="836712"/>
            <a:ext cx="722630" cy="488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PTC</a:t>
            </a:r>
            <a:r>
              <a:rPr lang="es-ES" sz="1200" b="1" dirty="0">
                <a:solidFill>
                  <a:srgbClr val="FF0000"/>
                </a:solidFill>
                <a:effectLst/>
                <a:latin typeface="Times New Roman"/>
                <a:ea typeface="Times New Roman"/>
              </a:rPr>
              <a:t>. 1</a:t>
            </a:r>
            <a:endParaRPr lang="es-EC" sz="1200" dirty="0">
              <a:effectLst/>
              <a:latin typeface="Times New Roman"/>
              <a:ea typeface="Times New Roman"/>
            </a:endParaRPr>
          </a:p>
          <a:p>
            <a:pPr algn="ctr">
              <a:spcAft>
                <a:spcPts val="0"/>
              </a:spcAft>
            </a:pPr>
            <a:r>
              <a:rPr lang="es-ES" sz="1200" b="1" dirty="0">
                <a:solidFill>
                  <a:srgbClr val="FF0000"/>
                </a:solidFill>
                <a:effectLst/>
                <a:latin typeface="Times New Roman"/>
                <a:ea typeface="Times New Roman"/>
              </a:rPr>
              <a:t>1/1</a:t>
            </a:r>
            <a:endParaRPr lang="es-EC" sz="1200" dirty="0">
              <a:effectLst/>
              <a:latin typeface="Times New Roman"/>
              <a:ea typeface="Times New Roman"/>
            </a:endParaRPr>
          </a:p>
        </p:txBody>
      </p:sp>
    </p:spTree>
    <p:extLst>
      <p:ext uri="{BB962C8B-B14F-4D97-AF65-F5344CB8AC3E}">
        <p14:creationId xmlns:p14="http://schemas.microsoft.com/office/powerpoint/2010/main" val="2339437249"/>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611560" y="260648"/>
            <a:ext cx="8136903" cy="64802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50" b="1" dirty="0">
                <a:solidFill>
                  <a:srgbClr val="000000"/>
                </a:solidFill>
                <a:effectLst/>
                <a:latin typeface="Arial"/>
                <a:ea typeface="Calibri"/>
              </a:rPr>
              <a:t> </a:t>
            </a:r>
            <a:r>
              <a:rPr lang="es-EC" sz="1150" b="1" dirty="0" smtClean="0">
                <a:solidFill>
                  <a:srgbClr val="000000"/>
                </a:solidFill>
                <a:effectLst/>
                <a:latin typeface="Arial"/>
                <a:ea typeface="Calibri"/>
              </a:rPr>
              <a:t>FERRERO </a:t>
            </a:r>
            <a:r>
              <a:rPr lang="es-EC" sz="1150" b="1" dirty="0">
                <a:solidFill>
                  <a:srgbClr val="000000"/>
                </a:solidFill>
                <a:effectLst/>
                <a:latin typeface="Arial"/>
                <a:ea typeface="Calibri"/>
              </a:rPr>
              <a:t>DEL ECUADOR S.A.</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ENTREVISTA AL JEFE DEL DEPARTAMENTO DE </a:t>
            </a:r>
            <a:r>
              <a:rPr lang="es-ES" sz="1200" b="1" dirty="0" err="1">
                <a:effectLst/>
                <a:latin typeface="Arial"/>
                <a:ea typeface="Times New Roman"/>
              </a:rPr>
              <a:t>SUPPLY</a:t>
            </a:r>
            <a:r>
              <a:rPr lang="es-ES" sz="1200" b="1" dirty="0">
                <a:effectLst/>
                <a:latin typeface="Arial"/>
                <a:ea typeface="Times New Roman"/>
              </a:rPr>
              <a:t> </a:t>
            </a:r>
            <a:r>
              <a:rPr lang="es-ES" sz="1200" b="1" dirty="0" err="1">
                <a:effectLst/>
                <a:latin typeface="Arial"/>
                <a:ea typeface="Times New Roman"/>
              </a:rPr>
              <a:t>CHAIN</a:t>
            </a:r>
            <a:r>
              <a:rPr lang="es-ES" sz="1150" b="1" dirty="0">
                <a:solidFill>
                  <a:srgbClr val="000000"/>
                </a:solidFill>
                <a:effectLst/>
                <a:latin typeface="Arial"/>
                <a:ea typeface="Calibri"/>
              </a:rPr>
              <a:t> </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just">
              <a:spcAft>
                <a:spcPts val="0"/>
              </a:spcAft>
            </a:pPr>
            <a:r>
              <a:rPr lang="es-EC" sz="1100" b="1" dirty="0">
                <a:solidFill>
                  <a:srgbClr val="000000"/>
                </a:solidFill>
                <a:effectLst/>
                <a:latin typeface="Arial"/>
                <a:ea typeface="Calibri"/>
              </a:rPr>
              <a:t>Nombre del Entrevistado:</a:t>
            </a:r>
            <a:r>
              <a:rPr lang="es-EC" sz="1100" dirty="0">
                <a:solidFill>
                  <a:srgbClr val="000000"/>
                </a:solidFill>
                <a:effectLst/>
                <a:latin typeface="Arial"/>
                <a:ea typeface="Calibri"/>
              </a:rPr>
              <a:t> </a:t>
            </a:r>
            <a:r>
              <a:rPr lang="es-EC" sz="1150" dirty="0">
                <a:solidFill>
                  <a:srgbClr val="000000"/>
                </a:solidFill>
                <a:effectLst/>
                <a:latin typeface="Arial"/>
                <a:ea typeface="Calibri"/>
              </a:rPr>
              <a:t>Ing. Ricardo Rodríguez</a:t>
            </a:r>
            <a:endParaRPr lang="es-EC" sz="1200" dirty="0">
              <a:effectLst/>
              <a:latin typeface="Times New Roman"/>
              <a:ea typeface="Times New Roman"/>
            </a:endParaRPr>
          </a:p>
          <a:p>
            <a:pPr algn="just">
              <a:spcAft>
                <a:spcPts val="0"/>
              </a:spcAft>
            </a:pPr>
            <a:r>
              <a:rPr lang="es-EC" sz="1100" b="1" dirty="0">
                <a:solidFill>
                  <a:srgbClr val="000000"/>
                </a:solidFill>
                <a:effectLst/>
                <a:latin typeface="Arial"/>
                <a:ea typeface="Calibri"/>
              </a:rPr>
              <a:t>Cargo:</a:t>
            </a:r>
            <a:r>
              <a:rPr lang="es-EC" sz="1150" dirty="0">
                <a:solidFill>
                  <a:srgbClr val="000000"/>
                </a:solidFill>
                <a:effectLst/>
                <a:latin typeface="Arial"/>
                <a:ea typeface="Calibri"/>
              </a:rPr>
              <a:t> Jefe del departamento de </a:t>
            </a:r>
            <a:r>
              <a:rPr lang="es-EC" sz="1150" dirty="0" err="1">
                <a:solidFill>
                  <a:srgbClr val="000000"/>
                </a:solidFill>
                <a:effectLst/>
                <a:latin typeface="Arial"/>
                <a:ea typeface="Calibri"/>
              </a:rPr>
              <a:t>Supply</a:t>
            </a:r>
            <a:r>
              <a:rPr lang="es-EC" sz="1150" dirty="0">
                <a:solidFill>
                  <a:srgbClr val="000000"/>
                </a:solidFill>
                <a:effectLst/>
                <a:latin typeface="Arial"/>
                <a:ea typeface="Calibri"/>
              </a:rPr>
              <a:t> </a:t>
            </a:r>
            <a:r>
              <a:rPr lang="es-EC" sz="1150" dirty="0" err="1">
                <a:solidFill>
                  <a:srgbClr val="000000"/>
                </a:solidFill>
                <a:effectLst/>
                <a:latin typeface="Arial"/>
                <a:ea typeface="Calibri"/>
              </a:rPr>
              <a:t>Chain</a:t>
            </a:r>
            <a:r>
              <a:rPr lang="es-EC" sz="1150" dirty="0">
                <a:solidFill>
                  <a:srgbClr val="000000"/>
                </a:solidFill>
                <a:effectLst/>
                <a:latin typeface="Arial"/>
                <a:ea typeface="Calibri"/>
              </a:rPr>
              <a:t>.</a:t>
            </a:r>
            <a:endParaRPr lang="es-EC" sz="1200" dirty="0">
              <a:effectLst/>
              <a:latin typeface="Times New Roman"/>
              <a:ea typeface="Times New Roman"/>
            </a:endParaRPr>
          </a:p>
          <a:p>
            <a:pPr algn="just">
              <a:spcAft>
                <a:spcPts val="0"/>
              </a:spcAft>
            </a:pPr>
            <a:r>
              <a:rPr lang="es-EC" sz="1100" b="1" dirty="0">
                <a:solidFill>
                  <a:srgbClr val="000000"/>
                </a:solidFill>
                <a:effectLst/>
                <a:latin typeface="Arial"/>
                <a:ea typeface="Calibri"/>
              </a:rPr>
              <a:t>Objetivo de la entrevista:</a:t>
            </a:r>
            <a:r>
              <a:rPr lang="es-EC" sz="1100" dirty="0">
                <a:solidFill>
                  <a:srgbClr val="000000"/>
                </a:solidFill>
                <a:effectLst/>
                <a:latin typeface="Arial"/>
                <a:ea typeface="Calibri"/>
              </a:rPr>
              <a:t> </a:t>
            </a:r>
            <a:r>
              <a:rPr lang="es-EC" sz="1150" dirty="0">
                <a:solidFill>
                  <a:srgbClr val="000000"/>
                </a:solidFill>
                <a:effectLst/>
                <a:latin typeface="Arial"/>
                <a:ea typeface="Calibri"/>
              </a:rPr>
              <a:t>Hacer conocer el inicio de la auditoría de gestión al departamento de </a:t>
            </a:r>
            <a:r>
              <a:rPr lang="es-EC" sz="1150" dirty="0" err="1">
                <a:solidFill>
                  <a:srgbClr val="000000"/>
                </a:solidFill>
                <a:effectLst/>
                <a:latin typeface="Arial"/>
                <a:ea typeface="Calibri"/>
              </a:rPr>
              <a:t>Supply</a:t>
            </a:r>
            <a:r>
              <a:rPr lang="es-EC" sz="1150" dirty="0">
                <a:solidFill>
                  <a:srgbClr val="000000"/>
                </a:solidFill>
                <a:effectLst/>
                <a:latin typeface="Arial"/>
                <a:ea typeface="Calibri"/>
              </a:rPr>
              <a:t> </a:t>
            </a:r>
            <a:r>
              <a:rPr lang="es-EC" sz="1150" dirty="0" err="1">
                <a:solidFill>
                  <a:srgbClr val="000000"/>
                </a:solidFill>
                <a:effectLst/>
                <a:latin typeface="Arial"/>
                <a:ea typeface="Calibri"/>
              </a:rPr>
              <a:t>Chain</a:t>
            </a:r>
            <a:r>
              <a:rPr lang="es-EC" sz="1150" dirty="0">
                <a:solidFill>
                  <a:srgbClr val="000000"/>
                </a:solidFill>
                <a:effectLst/>
                <a:latin typeface="Arial"/>
                <a:ea typeface="Calibri"/>
              </a:rPr>
              <a:t> de conformidad con el plan anual de auditoría, que evaluará la eficiencia, efectividad, economía, ética y ecología del macro proceso de compras.</a:t>
            </a:r>
            <a:endParaRPr lang="es-EC" sz="1200" dirty="0">
              <a:effectLst/>
              <a:latin typeface="Times New Roman"/>
              <a:ea typeface="Times New Roman"/>
            </a:endParaRPr>
          </a:p>
          <a:p>
            <a:pPr algn="just">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Se procedió a realizar la entrevista al jefe del departamento de </a:t>
            </a:r>
            <a:r>
              <a:rPr lang="es-EC" sz="1150" dirty="0" err="1">
                <a:solidFill>
                  <a:srgbClr val="000000"/>
                </a:solidFill>
                <a:effectLst/>
                <a:latin typeface="Arial"/>
                <a:ea typeface="Calibri"/>
              </a:rPr>
              <a:t>Supply</a:t>
            </a:r>
            <a:r>
              <a:rPr lang="es-EC" sz="1150" dirty="0">
                <a:solidFill>
                  <a:srgbClr val="000000"/>
                </a:solidFill>
                <a:effectLst/>
                <a:latin typeface="Arial"/>
                <a:ea typeface="Calibri"/>
              </a:rPr>
              <a:t> </a:t>
            </a:r>
            <a:r>
              <a:rPr lang="es-EC" sz="1150" dirty="0" err="1">
                <a:solidFill>
                  <a:srgbClr val="000000"/>
                </a:solidFill>
                <a:effectLst/>
                <a:latin typeface="Arial"/>
                <a:ea typeface="Calibri"/>
              </a:rPr>
              <a:t>Chain</a:t>
            </a:r>
            <a:r>
              <a:rPr lang="es-EC" sz="1150" dirty="0">
                <a:solidFill>
                  <a:srgbClr val="000000"/>
                </a:solidFill>
                <a:effectLst/>
                <a:latin typeface="Arial"/>
                <a:ea typeface="Calibri"/>
              </a:rPr>
              <a:t> Ing. Ricardo Rodríguez y se le realizaron las siguientes preguntas:</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¿Cuáles son las funciones que realiza usted?</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Soy la persona que coordina el funcionamiento del departamento de tal manera que los trámites de importación, exportación, logística comercial e industrial  se lleven a cabo de manera exitosa y con la mayor eficacia y eficiencia posible. </a:t>
            </a:r>
            <a:endParaRPr lang="es-EC" sz="1200" dirty="0">
              <a:effectLst/>
              <a:latin typeface="Times New Roman"/>
              <a:ea typeface="Times New Roman"/>
            </a:endParaRPr>
          </a:p>
          <a:p>
            <a:pPr marL="457200" indent="-228600">
              <a:spcAft>
                <a:spcPts val="0"/>
              </a:spcAft>
            </a:pPr>
            <a:r>
              <a:rPr lang="es-EC" sz="1200" b="1" dirty="0">
                <a:solidFill>
                  <a:srgbClr val="000000"/>
                </a:solidFill>
                <a:effectLst/>
                <a:latin typeface="Arial"/>
                <a:ea typeface="Calibri"/>
              </a:rPr>
              <a:t>¿Cuál es su visión del departamento?</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El departamento está bajo mi dirección, cuatro personas trabajan en lo que es importaciones y exportaciones bajo la coordinación de la Ing. Paulina Córdova, y la Srta. Cristina Núñez conjuntamente con Henry Blanco son los encargados de coordinar la logística tanto industrial como comercial de estas importaciones y exportaciones.</a:t>
            </a:r>
            <a:endParaRPr lang="es-EC" sz="1200" dirty="0">
              <a:effectLst/>
              <a:latin typeface="Times New Roman"/>
              <a:ea typeface="Times New Roman"/>
            </a:endParaRPr>
          </a:p>
          <a:p>
            <a:pPr marL="342900" lvl="0" indent="-342900" algn="just">
              <a:lnSpc>
                <a:spcPct val="150000"/>
              </a:lnSpc>
              <a:spcAft>
                <a:spcPts val="0"/>
              </a:spcAft>
              <a:buFont typeface="+mj-lt"/>
              <a:buAutoNum type="arabicPeriod" startAt="3"/>
            </a:pPr>
            <a:r>
              <a:rPr lang="es-EC" sz="1200" b="1" dirty="0">
                <a:solidFill>
                  <a:srgbClr val="000000"/>
                </a:solidFill>
                <a:effectLst/>
                <a:latin typeface="Arial"/>
                <a:ea typeface="Calibri"/>
              </a:rPr>
              <a:t>¿Cuál es el enfoque del departamento?</a:t>
            </a:r>
            <a:endParaRPr lang="es-EC" sz="1200" dirty="0">
              <a:solidFill>
                <a:srgbClr val="000000"/>
              </a:solidFill>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Está enfocado directamente en coordinar la logística comercial e industrial así como importaciones y exportaciones, el departamento no realiza los trámites directamente en la aduana, ministerios y otros sino que los realiza a través de la empresa Agencia Logística Andina de Servicio quien se encarga de realizar todos los trámites, y los integrantes del departamento de </a:t>
            </a:r>
            <a:r>
              <a:rPr lang="es-EC" sz="1200" dirty="0" err="1">
                <a:solidFill>
                  <a:srgbClr val="000000"/>
                </a:solidFill>
                <a:effectLst/>
                <a:latin typeface="Arial"/>
                <a:ea typeface="Calibri"/>
              </a:rPr>
              <a:t>Supply</a:t>
            </a:r>
            <a:r>
              <a:rPr lang="es-EC" sz="1200" dirty="0">
                <a:solidFill>
                  <a:srgbClr val="000000"/>
                </a:solidFill>
                <a:effectLst/>
                <a:latin typeface="Arial"/>
                <a:ea typeface="Calibri"/>
              </a:rPr>
              <a:t> </a:t>
            </a:r>
            <a:r>
              <a:rPr lang="es-EC" sz="1200" dirty="0" err="1">
                <a:solidFill>
                  <a:srgbClr val="000000"/>
                </a:solidFill>
                <a:effectLst/>
                <a:latin typeface="Arial"/>
                <a:ea typeface="Calibri"/>
              </a:rPr>
              <a:t>Chain</a:t>
            </a:r>
            <a:r>
              <a:rPr lang="es-EC" sz="1200" dirty="0">
                <a:solidFill>
                  <a:srgbClr val="000000"/>
                </a:solidFill>
                <a:effectLst/>
                <a:latin typeface="Arial"/>
                <a:ea typeface="Calibri"/>
              </a:rPr>
              <a:t> coordinan que estas operaciones estén en orden y se realicen de forma correcta.</a:t>
            </a:r>
            <a:endParaRPr lang="es-EC" sz="1200" dirty="0">
              <a:effectLst/>
              <a:latin typeface="Times New Roman"/>
              <a:ea typeface="Times New Roman"/>
            </a:endParaRPr>
          </a:p>
          <a:p>
            <a:pPr algn="just">
              <a:lnSpc>
                <a:spcPct val="150000"/>
              </a:lnSpc>
              <a:spcAft>
                <a:spcPts val="0"/>
              </a:spcAft>
            </a:pPr>
            <a:r>
              <a:rPr lang="es-ES"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p:txBody>
      </p:sp>
      <p:sp>
        <p:nvSpPr>
          <p:cNvPr id="3" name="291 Rectángulo"/>
          <p:cNvSpPr/>
          <p:nvPr/>
        </p:nvSpPr>
        <p:spPr>
          <a:xfrm>
            <a:off x="7884368" y="404664"/>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PTC. 2</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1/3</a:t>
            </a:r>
            <a:endParaRPr lang="es-EC" sz="1200">
              <a:effectLst/>
              <a:latin typeface="Times New Roman"/>
              <a:ea typeface="Times New Roman"/>
            </a:endParaRPr>
          </a:p>
        </p:txBody>
      </p:sp>
    </p:spTree>
    <p:extLst>
      <p:ext uri="{BB962C8B-B14F-4D97-AF65-F5344CB8AC3E}">
        <p14:creationId xmlns:p14="http://schemas.microsoft.com/office/powerpoint/2010/main" val="5985177"/>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395536" y="692696"/>
            <a:ext cx="8402051" cy="55943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50" b="1" dirty="0">
                <a:solidFill>
                  <a:srgbClr val="000000"/>
                </a:solidFill>
                <a:effectLst/>
                <a:latin typeface="Arial"/>
                <a:ea typeface="Calibri"/>
              </a:rPr>
              <a:t> </a:t>
            </a:r>
            <a:r>
              <a:rPr lang="es-EC" sz="1150" b="1" dirty="0" smtClean="0">
                <a:solidFill>
                  <a:srgbClr val="000000"/>
                </a:solidFill>
                <a:effectLst/>
                <a:latin typeface="Arial"/>
                <a:ea typeface="Calibri"/>
              </a:rPr>
              <a:t>FERRERO </a:t>
            </a:r>
            <a:r>
              <a:rPr lang="es-EC" sz="1150" b="1" dirty="0">
                <a:solidFill>
                  <a:srgbClr val="000000"/>
                </a:solidFill>
                <a:effectLst/>
                <a:latin typeface="Arial"/>
                <a:ea typeface="Calibri"/>
              </a:rPr>
              <a:t>DEL ECUADOR S.A.</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ENTREVISTA AL JEFE DEL DEPARTAMENTO DE </a:t>
            </a:r>
            <a:r>
              <a:rPr lang="es-ES" sz="1200" b="1" dirty="0" err="1">
                <a:effectLst/>
                <a:latin typeface="Arial"/>
                <a:ea typeface="Times New Roman"/>
              </a:rPr>
              <a:t>SUPPLY</a:t>
            </a:r>
            <a:r>
              <a:rPr lang="es-ES" sz="1200" b="1" dirty="0">
                <a:effectLst/>
                <a:latin typeface="Arial"/>
                <a:ea typeface="Times New Roman"/>
              </a:rPr>
              <a:t> </a:t>
            </a:r>
            <a:r>
              <a:rPr lang="es-ES" sz="1200" b="1" dirty="0" err="1">
                <a:effectLst/>
                <a:latin typeface="Arial"/>
                <a:ea typeface="Times New Roman"/>
              </a:rPr>
              <a:t>CHAIN</a:t>
            </a:r>
            <a:r>
              <a:rPr lang="es-ES" sz="1150" b="1" dirty="0">
                <a:solidFill>
                  <a:srgbClr val="000000"/>
                </a:solidFill>
                <a:effectLst/>
                <a:latin typeface="Arial"/>
                <a:ea typeface="Calibri"/>
              </a:rPr>
              <a:t> </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¿Qué tipo de controles se manejan al interior del departamento?</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Los controles son varios, primero tenemos los del sistema para coordinar las actividades, después se lleva un control con tablas pre elaboradas en Excel para saber las facturas que llegan por cada importación, por otro lado soy yo la persona que autorizo el registro y pago de cada factura del departamento y finalmente cada proceso de comercio exterior es liquidado por el departamento de costos como última instancia de control.</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¿Cómo da seguimiento a las observaciones hechas por la auditoría externa?</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Son pocas las observaciones de auditoría en general nos han pedido que desglosemos los gastos de cada importación se ha coordinado con sistemas para realizar este procedimiento.</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¿Cómo mide el logro de las metas y objetivos?</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Los objetivos del departamento se</a:t>
            </a:r>
            <a:r>
              <a:rPr lang="es-EC" sz="1200" b="1" dirty="0">
                <a:solidFill>
                  <a:srgbClr val="000000"/>
                </a:solidFill>
                <a:effectLst/>
                <a:latin typeface="Arial"/>
                <a:ea typeface="Calibri"/>
              </a:rPr>
              <a:t> </a:t>
            </a:r>
            <a:r>
              <a:rPr lang="es-EC" sz="1200" dirty="0">
                <a:solidFill>
                  <a:srgbClr val="000000"/>
                </a:solidFill>
                <a:effectLst/>
                <a:latin typeface="Arial"/>
                <a:ea typeface="Calibri"/>
              </a:rPr>
              <a:t>dan desde casa matriz y se hace un seguimiento a través de la aplicación de indicadores, por otro lado se tiene reglas estrictas en cuento al cumplimiento del presupuesto, y finalmente se evalúa a los integrantes del departamento según el cumplimiento de la planificación mensual y anual.</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¿Qué tiempo trabaja en la empresa?</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11 años.</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p:txBody>
      </p:sp>
      <p:sp>
        <p:nvSpPr>
          <p:cNvPr id="3" name="80 Rectángulo"/>
          <p:cNvSpPr/>
          <p:nvPr/>
        </p:nvSpPr>
        <p:spPr>
          <a:xfrm>
            <a:off x="7380312" y="908720"/>
            <a:ext cx="1101364" cy="4148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PTC. 2</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2/3</a:t>
            </a:r>
            <a:endParaRPr lang="es-EC" sz="1200">
              <a:effectLst/>
              <a:latin typeface="Times New Roman"/>
              <a:ea typeface="Times New Roman"/>
            </a:endParaRPr>
          </a:p>
        </p:txBody>
      </p:sp>
    </p:spTree>
    <p:extLst>
      <p:ext uri="{BB962C8B-B14F-4D97-AF65-F5344CB8AC3E}">
        <p14:creationId xmlns:p14="http://schemas.microsoft.com/office/powerpoint/2010/main" val="4044440427"/>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06" t="21829" r="24897" b="18470"/>
          <a:stretch/>
        </p:blipFill>
        <p:spPr bwMode="auto">
          <a:xfrm>
            <a:off x="1835696" y="836712"/>
            <a:ext cx="6127845" cy="436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56676"/>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36579080"/>
              </p:ext>
            </p:extLst>
          </p:nvPr>
        </p:nvGraphicFramePr>
        <p:xfrm>
          <a:off x="611560" y="554303"/>
          <a:ext cx="8136903" cy="6115057"/>
        </p:xfrm>
        <a:graphic>
          <a:graphicData uri="http://schemas.openxmlformats.org/drawingml/2006/table">
            <a:tbl>
              <a:tblPr>
                <a:tableStyleId>{5C22544A-7EE6-4342-B048-85BDC9FD1C3A}</a:tableStyleId>
              </a:tblPr>
              <a:tblGrid>
                <a:gridCol w="451463"/>
                <a:gridCol w="3333060"/>
                <a:gridCol w="454990"/>
                <a:gridCol w="620761"/>
                <a:gridCol w="648977"/>
                <a:gridCol w="648977"/>
                <a:gridCol w="1978675"/>
              </a:tblGrid>
              <a:tr h="107950">
                <a:tc gridSpan="7">
                  <a:txBody>
                    <a:bodyPr/>
                    <a:lstStyle/>
                    <a:p>
                      <a:pPr algn="ctr" fontAlgn="ctr"/>
                      <a:r>
                        <a:rPr lang="es-EC" sz="1200" u="none" strike="noStrike" dirty="0">
                          <a:effectLst/>
                        </a:rPr>
                        <a:t>FERRERO DEL ECUADOR S.A.</a:t>
                      </a:r>
                      <a:endParaRPr lang="es-EC" sz="1200" b="1" i="0" u="none" strike="noStrike" dirty="0">
                        <a:solidFill>
                          <a:srgbClr val="000000"/>
                        </a:solidFill>
                        <a:effectLst/>
                        <a:latin typeface="Arial"/>
                      </a:endParaRPr>
                    </a:p>
                  </a:txBody>
                  <a:tcPr marL="5682" marR="5682" marT="568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3632">
                <a:tc gridSpan="7">
                  <a:txBody>
                    <a:bodyPr/>
                    <a:lstStyle/>
                    <a:p>
                      <a:pPr algn="ctr" fontAlgn="ctr"/>
                      <a:r>
                        <a:rPr lang="es-EC" sz="1200" u="none" strike="noStrike">
                          <a:effectLst/>
                        </a:rPr>
                        <a:t>CUESTIONARIO DE EVALUACIÓN DE CONTROL INTERNO</a:t>
                      </a:r>
                      <a:endParaRPr lang="es-EC" sz="1200" b="1" i="0" u="none" strike="noStrike">
                        <a:solidFill>
                          <a:srgbClr val="000000"/>
                        </a:solidFill>
                        <a:effectLst/>
                        <a:latin typeface="Arial"/>
                      </a:endParaRPr>
                    </a:p>
                  </a:txBody>
                  <a:tcPr marL="5682" marR="5682" marT="568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3632">
                <a:tc gridSpan="7">
                  <a:txBody>
                    <a:bodyPr/>
                    <a:lstStyle/>
                    <a:p>
                      <a:pPr algn="ctr" fontAlgn="ctr"/>
                      <a:r>
                        <a:rPr lang="es-EC" sz="1200" u="none" strike="noStrike">
                          <a:effectLst/>
                        </a:rPr>
                        <a:t>PROCESO DE ADQUISICIÓN DESERVICIOS DE COMERCIO EXTERIOR</a:t>
                      </a:r>
                      <a:endParaRPr lang="es-EC" sz="1200" b="1" i="0" u="none" strike="noStrike">
                        <a:solidFill>
                          <a:srgbClr val="000000"/>
                        </a:solidFill>
                        <a:effectLst/>
                        <a:latin typeface="Arial"/>
                      </a:endParaRPr>
                    </a:p>
                  </a:txBody>
                  <a:tcPr marL="5682" marR="5682" marT="568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3632">
                <a:tc gridSpan="7">
                  <a:txBody>
                    <a:bodyPr/>
                    <a:lstStyle/>
                    <a:p>
                      <a:pPr algn="ctr" fontAlgn="ctr"/>
                      <a:r>
                        <a:rPr lang="es-EC" sz="1200" u="none" strike="noStrike">
                          <a:effectLst/>
                        </a:rPr>
                        <a:t>PERIODO SEPTIEMBRE 2009 - AGOSTO 2010</a:t>
                      </a:r>
                      <a:endParaRPr lang="es-EC" sz="1200" b="1" i="0" u="none" strike="noStrike">
                        <a:solidFill>
                          <a:srgbClr val="000000"/>
                        </a:solidFill>
                        <a:effectLst/>
                        <a:latin typeface="Arial"/>
                      </a:endParaRPr>
                    </a:p>
                  </a:txBody>
                  <a:tcPr marL="5682" marR="5682" marT="568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7492">
                <a:tc gridSpan="2">
                  <a:txBody>
                    <a:bodyPr/>
                    <a:lstStyle/>
                    <a:p>
                      <a:pPr algn="l" fontAlgn="ctr"/>
                      <a:r>
                        <a:rPr lang="es-EC" sz="1200" u="none" strike="noStrike">
                          <a:effectLst/>
                        </a:rPr>
                        <a:t>Nombre del personal entrevistado: Ing. Ricardo Rodríguez</a:t>
                      </a:r>
                      <a:endParaRPr lang="es-EC" sz="1200" b="0" i="0" u="none" strike="noStrike">
                        <a:solidFill>
                          <a:srgbClr val="000000"/>
                        </a:solidFill>
                        <a:effectLst/>
                        <a:latin typeface="Arial"/>
                      </a:endParaRPr>
                    </a:p>
                  </a:txBody>
                  <a:tcPr marL="5682" marR="5682" marT="5682" marB="0" anchor="ctr"/>
                </a:tc>
                <a:tc hMerge="1">
                  <a:txBody>
                    <a:bodyPr/>
                    <a:lstStyle/>
                    <a:p>
                      <a:endParaRPr lang="es-EC"/>
                    </a:p>
                  </a:txBody>
                  <a:tcPr/>
                </a:tc>
                <a:tc>
                  <a:txBody>
                    <a:bodyPr/>
                    <a:lstStyle/>
                    <a:p>
                      <a:pPr algn="l" fontAlgn="ctr"/>
                      <a:endParaRPr lang="es-EC" sz="1200" b="0" i="0" u="none" strike="noStrike">
                        <a:solidFill>
                          <a:srgbClr val="000000"/>
                        </a:solidFill>
                        <a:effectLst/>
                        <a:latin typeface="Arial"/>
                      </a:endParaRPr>
                    </a:p>
                  </a:txBody>
                  <a:tcPr marL="5682" marR="5682" marT="5682" marB="0" anchor="ctr"/>
                </a:tc>
                <a:tc>
                  <a:txBody>
                    <a:bodyPr/>
                    <a:lstStyle/>
                    <a:p>
                      <a:pPr algn="l" fontAlgn="ctr"/>
                      <a:endParaRPr lang="es-EC" sz="1200" b="0" i="0" u="none" strike="noStrike">
                        <a:solidFill>
                          <a:srgbClr val="000000"/>
                        </a:solidFill>
                        <a:effectLst/>
                        <a:latin typeface="Arial"/>
                      </a:endParaRPr>
                    </a:p>
                  </a:txBody>
                  <a:tcPr marL="5682" marR="5682" marT="5682" marB="0" anchor="ctr"/>
                </a:tc>
                <a:tc>
                  <a:txBody>
                    <a:bodyPr/>
                    <a:lstStyle/>
                    <a:p>
                      <a:pPr algn="l" fontAlgn="ctr"/>
                      <a:endParaRPr lang="es-EC" sz="1200" b="0" i="0" u="none" strike="noStrike">
                        <a:solidFill>
                          <a:srgbClr val="000000"/>
                        </a:solidFill>
                        <a:effectLst/>
                        <a:latin typeface="Arial"/>
                      </a:endParaRPr>
                    </a:p>
                  </a:txBody>
                  <a:tcPr marL="5682" marR="5682" marT="5682" marB="0" anchor="ctr"/>
                </a:tc>
                <a:tc>
                  <a:txBody>
                    <a:bodyPr/>
                    <a:lstStyle/>
                    <a:p>
                      <a:pPr algn="l" fontAlgn="ctr"/>
                      <a:endParaRPr lang="es-EC" sz="1200" b="0" i="0" u="none" strike="noStrike">
                        <a:solidFill>
                          <a:srgbClr val="000000"/>
                        </a:solidFill>
                        <a:effectLst/>
                        <a:latin typeface="Arial"/>
                      </a:endParaRPr>
                    </a:p>
                  </a:txBody>
                  <a:tcPr marL="5682" marR="5682" marT="5682" marB="0" anchor="ctr"/>
                </a:tc>
                <a:tc>
                  <a:txBody>
                    <a:bodyPr/>
                    <a:lstStyle/>
                    <a:p>
                      <a:pPr algn="l"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r>
              <a:tr h="142039">
                <a:tc gridSpan="7">
                  <a:txBody>
                    <a:bodyPr/>
                    <a:lstStyle/>
                    <a:p>
                      <a:pPr algn="l" fontAlgn="ctr"/>
                      <a:r>
                        <a:rPr lang="es-EC" sz="1200" u="none" strike="noStrike">
                          <a:effectLst/>
                        </a:rPr>
                        <a:t>Cargo del personal entrevistado: Jefe del departamento de Supply Chain</a:t>
                      </a:r>
                      <a:endParaRPr lang="es-EC" sz="1200" b="0" i="0" u="none" strike="noStrike">
                        <a:solidFill>
                          <a:srgbClr val="000000"/>
                        </a:solidFill>
                        <a:effectLst/>
                        <a:latin typeface="Arial"/>
                      </a:endParaRPr>
                    </a:p>
                  </a:txBody>
                  <a:tcPr marL="5682" marR="5682" marT="568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4995">
                <a:tc rowSpan="2">
                  <a:txBody>
                    <a:bodyPr/>
                    <a:lstStyle/>
                    <a:p>
                      <a:pPr algn="ctr" fontAlgn="ctr"/>
                      <a:r>
                        <a:rPr lang="es-EC" sz="1100" u="sng" strike="noStrike">
                          <a:effectLst/>
                        </a:rPr>
                        <a:t>Nº</a:t>
                      </a:r>
                      <a:endParaRPr lang="es-EC" sz="1100" b="1" i="0" u="sng" strike="noStrike">
                        <a:solidFill>
                          <a:srgbClr val="000000"/>
                        </a:solidFill>
                        <a:effectLst/>
                        <a:latin typeface="Arial"/>
                      </a:endParaRPr>
                    </a:p>
                  </a:txBody>
                  <a:tcPr marL="5682" marR="5682" marT="5682" marB="0" anchor="ctr"/>
                </a:tc>
                <a:tc rowSpan="2">
                  <a:txBody>
                    <a:bodyPr/>
                    <a:lstStyle/>
                    <a:p>
                      <a:pPr algn="ctr" fontAlgn="ctr"/>
                      <a:r>
                        <a:rPr lang="pt-BR" sz="1100" u="sng" strike="noStrike">
                          <a:effectLst/>
                        </a:rPr>
                        <a:t>P R E G U N T A S</a:t>
                      </a:r>
                      <a:endParaRPr lang="pt-BR" sz="1100" b="1" i="0" u="sng" strike="noStrike">
                        <a:solidFill>
                          <a:srgbClr val="000000"/>
                        </a:solidFill>
                        <a:effectLst/>
                        <a:latin typeface="Arial"/>
                      </a:endParaRPr>
                    </a:p>
                  </a:txBody>
                  <a:tcPr marL="5682" marR="5682" marT="5682" marB="0" anchor="ctr"/>
                </a:tc>
                <a:tc gridSpan="2">
                  <a:txBody>
                    <a:bodyPr/>
                    <a:lstStyle/>
                    <a:p>
                      <a:pPr algn="ctr" fontAlgn="ctr"/>
                      <a:r>
                        <a:rPr lang="es-EC" sz="1100" u="sng" strike="noStrike">
                          <a:effectLst/>
                        </a:rPr>
                        <a:t>RESPUESTAS</a:t>
                      </a:r>
                      <a:endParaRPr lang="es-EC" sz="1100" b="1" i="0" u="sng" strike="noStrike">
                        <a:solidFill>
                          <a:srgbClr val="000000"/>
                        </a:solidFill>
                        <a:effectLst/>
                        <a:latin typeface="Arial"/>
                      </a:endParaRPr>
                    </a:p>
                  </a:txBody>
                  <a:tcPr marL="5682" marR="5682" marT="5682" marB="0" anchor="ctr"/>
                </a:tc>
                <a:tc hMerge="1">
                  <a:txBody>
                    <a:bodyPr/>
                    <a:lstStyle/>
                    <a:p>
                      <a:endParaRPr lang="es-EC"/>
                    </a:p>
                  </a:txBody>
                  <a:tcPr/>
                </a:tc>
                <a:tc gridSpan="2">
                  <a:txBody>
                    <a:bodyPr/>
                    <a:lstStyle/>
                    <a:p>
                      <a:pPr algn="ctr" fontAlgn="ctr"/>
                      <a:r>
                        <a:rPr lang="es-EC" sz="1100" u="sng" strike="noStrike">
                          <a:effectLst/>
                        </a:rPr>
                        <a:t>PUNTAJES</a:t>
                      </a:r>
                      <a:endParaRPr lang="es-EC" sz="1100" b="1" i="0" u="sng" strike="noStrike">
                        <a:solidFill>
                          <a:srgbClr val="000000"/>
                        </a:solidFill>
                        <a:effectLst/>
                        <a:latin typeface="Arial"/>
                      </a:endParaRPr>
                    </a:p>
                  </a:txBody>
                  <a:tcPr marL="5682" marR="5682" marT="5682" marB="0" anchor="ctr"/>
                </a:tc>
                <a:tc hMerge="1">
                  <a:txBody>
                    <a:bodyPr/>
                    <a:lstStyle/>
                    <a:p>
                      <a:endParaRPr lang="es-EC"/>
                    </a:p>
                  </a:txBody>
                  <a:tcPr/>
                </a:tc>
                <a:tc rowSpan="2">
                  <a:txBody>
                    <a:bodyPr/>
                    <a:lstStyle/>
                    <a:p>
                      <a:pPr algn="ctr" fontAlgn="ctr"/>
                      <a:r>
                        <a:rPr lang="es-EC" sz="1100" u="sng" strike="noStrike">
                          <a:effectLst/>
                        </a:rPr>
                        <a:t>OBSERVACIONES</a:t>
                      </a:r>
                      <a:endParaRPr lang="es-EC" sz="1100" b="1" i="0" u="sng" strike="noStrike">
                        <a:solidFill>
                          <a:srgbClr val="000000"/>
                        </a:solidFill>
                        <a:effectLst/>
                        <a:latin typeface="Arial"/>
                      </a:endParaRPr>
                    </a:p>
                  </a:txBody>
                  <a:tcPr marL="5682" marR="5682" marT="5682" marB="0" anchor="ctr"/>
                </a:tc>
              </a:tr>
              <a:tr h="255671">
                <a:tc vMerge="1">
                  <a:txBody>
                    <a:bodyPr/>
                    <a:lstStyle/>
                    <a:p>
                      <a:endParaRPr lang="es-EC"/>
                    </a:p>
                  </a:txBody>
                  <a:tcPr/>
                </a:tc>
                <a:tc vMerge="1">
                  <a:txBody>
                    <a:bodyPr/>
                    <a:lstStyle/>
                    <a:p>
                      <a:endParaRPr lang="es-EC"/>
                    </a:p>
                  </a:txBody>
                  <a:tcPr/>
                </a:tc>
                <a:tc>
                  <a:txBody>
                    <a:bodyPr/>
                    <a:lstStyle/>
                    <a:p>
                      <a:pPr algn="ctr" fontAlgn="ctr"/>
                      <a:r>
                        <a:rPr lang="es-EC" sz="1100" u="sng" strike="noStrike">
                          <a:effectLst/>
                        </a:rPr>
                        <a:t>SÍ</a:t>
                      </a:r>
                      <a:endParaRPr lang="es-EC" sz="1100" b="1" i="0" u="sng" strike="noStrike">
                        <a:solidFill>
                          <a:srgbClr val="000000"/>
                        </a:solidFill>
                        <a:effectLst/>
                        <a:latin typeface="Arial"/>
                      </a:endParaRPr>
                    </a:p>
                  </a:txBody>
                  <a:tcPr marL="5682" marR="5682" marT="5682" marB="0" anchor="ctr"/>
                </a:tc>
                <a:tc>
                  <a:txBody>
                    <a:bodyPr/>
                    <a:lstStyle/>
                    <a:p>
                      <a:pPr algn="ctr" fontAlgn="ctr"/>
                      <a:r>
                        <a:rPr lang="es-EC" sz="1100" u="sng" strike="noStrike">
                          <a:effectLst/>
                        </a:rPr>
                        <a:t>NO</a:t>
                      </a:r>
                      <a:endParaRPr lang="es-EC" sz="1100" b="1" i="0" u="sng" strike="noStrike">
                        <a:solidFill>
                          <a:srgbClr val="000000"/>
                        </a:solidFill>
                        <a:effectLst/>
                        <a:latin typeface="Arial"/>
                      </a:endParaRPr>
                    </a:p>
                  </a:txBody>
                  <a:tcPr marL="5682" marR="5682" marT="5682" marB="0" anchor="ctr"/>
                </a:tc>
                <a:tc>
                  <a:txBody>
                    <a:bodyPr/>
                    <a:lstStyle/>
                    <a:p>
                      <a:pPr algn="ctr" fontAlgn="ctr"/>
                      <a:r>
                        <a:rPr lang="es-EC" sz="1100" u="sng" strike="noStrike">
                          <a:effectLst/>
                        </a:rPr>
                        <a:t>PUNTAJE OBTENIDO</a:t>
                      </a:r>
                      <a:endParaRPr lang="es-EC" sz="1100" b="1" i="0" u="sng" strike="noStrike">
                        <a:solidFill>
                          <a:srgbClr val="000000"/>
                        </a:solidFill>
                        <a:effectLst/>
                        <a:latin typeface="Arial"/>
                      </a:endParaRPr>
                    </a:p>
                  </a:txBody>
                  <a:tcPr marL="5682" marR="5682" marT="5682" marB="0" anchor="ctr"/>
                </a:tc>
                <a:tc>
                  <a:txBody>
                    <a:bodyPr/>
                    <a:lstStyle/>
                    <a:p>
                      <a:pPr algn="ctr" fontAlgn="ctr"/>
                      <a:r>
                        <a:rPr lang="es-EC" sz="1100" u="sng" strike="noStrike">
                          <a:effectLst/>
                        </a:rPr>
                        <a:t>PUNTAJE ÓPTIMO</a:t>
                      </a:r>
                      <a:endParaRPr lang="es-EC" sz="1100" b="1" i="0" u="sng" strike="noStrike">
                        <a:solidFill>
                          <a:srgbClr val="000000"/>
                        </a:solidFill>
                        <a:effectLst/>
                        <a:latin typeface="Arial"/>
                      </a:endParaRPr>
                    </a:p>
                  </a:txBody>
                  <a:tcPr marL="5682" marR="5682" marT="5682" marB="0" anchor="ctr"/>
                </a:tc>
                <a:tc vMerge="1">
                  <a:txBody>
                    <a:bodyPr/>
                    <a:lstStyle/>
                    <a:p>
                      <a:endParaRPr lang="es-EC"/>
                    </a:p>
                  </a:txBody>
                  <a:tcPr/>
                </a:tc>
              </a:tr>
              <a:tr h="227263">
                <a:tc>
                  <a:txBody>
                    <a:bodyPr/>
                    <a:lstStyle/>
                    <a:p>
                      <a:pPr algn="ctr" fontAlgn="ctr"/>
                      <a:r>
                        <a:rPr lang="es-EC" sz="1100" u="none" strike="noStrike">
                          <a:effectLst/>
                        </a:rPr>
                        <a:t>1.</a:t>
                      </a:r>
                      <a:endParaRPr lang="es-EC" sz="1100" b="1" i="0" u="none" strike="noStrike">
                        <a:solidFill>
                          <a:srgbClr val="000000"/>
                        </a:solidFill>
                        <a:effectLst/>
                        <a:latin typeface="Arial"/>
                      </a:endParaRPr>
                    </a:p>
                  </a:txBody>
                  <a:tcPr marL="5682" marR="5682" marT="5682" marB="0" anchor="ctr"/>
                </a:tc>
                <a:tc>
                  <a:txBody>
                    <a:bodyPr/>
                    <a:lstStyle/>
                    <a:p>
                      <a:pPr algn="ctr" fontAlgn="ctr"/>
                      <a:r>
                        <a:rPr lang="es-EC" sz="1100" u="none" strike="noStrike">
                          <a:effectLst/>
                        </a:rPr>
                        <a:t>AMBIENTE DE CONTROL</a:t>
                      </a:r>
                      <a:endParaRPr lang="es-EC" sz="1100" b="1" i="0" u="none" strike="noStrike">
                        <a:solidFill>
                          <a:srgbClr val="000000"/>
                        </a:solidFill>
                        <a:effectLst/>
                        <a:latin typeface="Arial"/>
                      </a:endParaRPr>
                    </a:p>
                  </a:txBody>
                  <a:tcPr marL="5682" marR="5682" marT="5682" marB="0" anchor="ctr"/>
                </a:tc>
                <a:tc>
                  <a:txBody>
                    <a:bodyPr/>
                    <a:lstStyle/>
                    <a:p>
                      <a:pPr algn="just" fontAlgn="b"/>
                      <a:r>
                        <a:rPr lang="es-EC" sz="1100" u="none" strike="noStrike">
                          <a:effectLst/>
                        </a:rPr>
                        <a:t> </a:t>
                      </a:r>
                      <a:endParaRPr lang="es-EC" sz="1100" b="1" i="0" u="none" strike="noStrike">
                        <a:solidFill>
                          <a:srgbClr val="000000"/>
                        </a:solidFill>
                        <a:effectLst/>
                        <a:latin typeface="Arial"/>
                      </a:endParaRPr>
                    </a:p>
                  </a:txBody>
                  <a:tcPr marL="5682" marR="5682" marT="5682" marB="0" anchor="b"/>
                </a:tc>
                <a:tc>
                  <a:txBody>
                    <a:bodyPr/>
                    <a:lstStyle/>
                    <a:p>
                      <a:pPr algn="just" fontAlgn="b"/>
                      <a:r>
                        <a:rPr lang="es-EC" sz="1100" u="none" strike="noStrike">
                          <a:effectLst/>
                        </a:rPr>
                        <a:t> </a:t>
                      </a:r>
                      <a:endParaRPr lang="es-EC" sz="1100" b="1" i="0" u="none" strike="noStrike">
                        <a:solidFill>
                          <a:srgbClr val="000000"/>
                        </a:solidFill>
                        <a:effectLst/>
                        <a:latin typeface="Arial"/>
                      </a:endParaRPr>
                    </a:p>
                  </a:txBody>
                  <a:tcPr marL="5682" marR="5682" marT="5682" marB="0" anchor="b"/>
                </a:tc>
                <a:tc>
                  <a:txBody>
                    <a:bodyPr/>
                    <a:lstStyle/>
                    <a:p>
                      <a:pPr algn="just" fontAlgn="b"/>
                      <a:r>
                        <a:rPr lang="es-EC" sz="1100" u="none" strike="noStrike">
                          <a:effectLst/>
                        </a:rPr>
                        <a:t> </a:t>
                      </a:r>
                      <a:endParaRPr lang="es-EC" sz="1100" b="1" i="0" u="none" strike="noStrike">
                        <a:solidFill>
                          <a:srgbClr val="000000"/>
                        </a:solidFill>
                        <a:effectLst/>
                        <a:latin typeface="Arial"/>
                      </a:endParaRPr>
                    </a:p>
                  </a:txBody>
                  <a:tcPr marL="5682" marR="5682" marT="5682" marB="0" anchor="b"/>
                </a:tc>
                <a:tc>
                  <a:txBody>
                    <a:bodyPr/>
                    <a:lstStyle/>
                    <a:p>
                      <a:pPr algn="ctr" fontAlgn="b"/>
                      <a:r>
                        <a:rPr lang="es-EC" sz="1100" u="none" strike="noStrike">
                          <a:effectLst/>
                        </a:rPr>
                        <a:t> </a:t>
                      </a:r>
                      <a:endParaRPr lang="es-EC" sz="1100" b="1" i="0" u="none" strike="noStrike">
                        <a:solidFill>
                          <a:srgbClr val="000000"/>
                        </a:solidFill>
                        <a:effectLst/>
                        <a:latin typeface="Arial"/>
                      </a:endParaRPr>
                    </a:p>
                  </a:txBody>
                  <a:tcPr marL="5682" marR="5682" marT="5682" marB="0" anchor="b"/>
                </a:tc>
                <a:tc>
                  <a:txBody>
                    <a:bodyPr/>
                    <a:lstStyle/>
                    <a:p>
                      <a:pPr algn="l" fontAlgn="b"/>
                      <a:r>
                        <a:rPr lang="es-EC" sz="1100" u="none" strike="noStrike">
                          <a:effectLst/>
                        </a:rPr>
                        <a:t> </a:t>
                      </a:r>
                      <a:endParaRPr lang="es-EC" sz="1100" b="0" i="0" u="none" strike="noStrike">
                        <a:solidFill>
                          <a:srgbClr val="000000"/>
                        </a:solidFill>
                        <a:effectLst/>
                        <a:latin typeface="Arial"/>
                      </a:endParaRPr>
                    </a:p>
                  </a:txBody>
                  <a:tcPr marL="5682" marR="5682" marT="5682" marB="0" anchor="b"/>
                </a:tc>
              </a:tr>
              <a:tr h="386347">
                <a:tc>
                  <a:txBody>
                    <a:bodyPr/>
                    <a:lstStyle/>
                    <a:p>
                      <a:pPr algn="ctr" fontAlgn="ctr"/>
                      <a:r>
                        <a:rPr lang="es-EC" sz="1200" u="none" strike="noStrike">
                          <a:effectLst/>
                        </a:rPr>
                        <a:t>1.1</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¿El departamento de Supply Chain cuenta con documentos normativos debidamente aprobados como Manuales de Procedimientos u Operaciones?</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5</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No existe el proceso establecido para la adquisición de servicios de comercio exterior</a:t>
                      </a:r>
                      <a:endParaRPr lang="es-EC" sz="1200" b="0" i="0" u="none" strike="noStrike">
                        <a:solidFill>
                          <a:srgbClr val="000000"/>
                        </a:solidFill>
                        <a:effectLst/>
                        <a:latin typeface="Arial"/>
                      </a:endParaRPr>
                    </a:p>
                  </a:txBody>
                  <a:tcPr marL="5682" marR="5682" marT="5682" marB="0" anchor="ctr"/>
                </a:tc>
              </a:tr>
              <a:tr h="193174">
                <a:tc>
                  <a:txBody>
                    <a:bodyPr/>
                    <a:lstStyle/>
                    <a:p>
                      <a:pPr algn="ctr" fontAlgn="ctr"/>
                      <a:r>
                        <a:rPr lang="es-EC" sz="1200" u="none" strike="noStrike">
                          <a:effectLst/>
                        </a:rPr>
                        <a:t>1.2</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¿Los Documentos Normativos se han actualizado en el último año?</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r>
              <a:tr h="193174">
                <a:tc>
                  <a:txBody>
                    <a:bodyPr/>
                    <a:lstStyle/>
                    <a:p>
                      <a:pPr algn="ctr" fontAlgn="ctr"/>
                      <a:r>
                        <a:rPr lang="es-EC" sz="1200" u="none" strike="noStrike">
                          <a:effectLst/>
                        </a:rPr>
                        <a:t>1.3</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¿Los Documentos Normativos son del conocimiento de todo el personal?</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r>
              <a:tr h="386347">
                <a:tc>
                  <a:txBody>
                    <a:bodyPr/>
                    <a:lstStyle/>
                    <a:p>
                      <a:pPr algn="ctr" fontAlgn="ctr"/>
                      <a:r>
                        <a:rPr lang="es-EC" sz="1200" u="none" strike="noStrike">
                          <a:effectLst/>
                        </a:rPr>
                        <a:t>1.4</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¿El jefe del departamento supervisa que los empleados bajo su dependencia conozcan las funciones y deberes descritos en los Documentos Normativos?</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r>
              <a:tr h="267034">
                <a:tc>
                  <a:txBody>
                    <a:bodyPr/>
                    <a:lstStyle/>
                    <a:p>
                      <a:pPr algn="ctr" fontAlgn="ctr"/>
                      <a:r>
                        <a:rPr lang="es-EC" sz="1200" u="none" strike="noStrike">
                          <a:effectLst/>
                        </a:rPr>
                        <a:t>1.5</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¿El departamento de Supply Chain cuenta con una estructura orgánica aprobada?</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r>
              <a:tr h="289761">
                <a:tc>
                  <a:txBody>
                    <a:bodyPr/>
                    <a:lstStyle/>
                    <a:p>
                      <a:pPr algn="ctr" fontAlgn="ctr"/>
                      <a:r>
                        <a:rPr lang="es-EC" sz="1200" u="none" strike="noStrike">
                          <a:effectLst/>
                        </a:rPr>
                        <a:t>1.6</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¿La negociación directa con proveedores está basada en la honestidad y equidad?</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r>
              <a:tr h="312487">
                <a:tc>
                  <a:txBody>
                    <a:bodyPr/>
                    <a:lstStyle/>
                    <a:p>
                      <a:pPr algn="ctr" fontAlgn="ctr"/>
                      <a:r>
                        <a:rPr lang="es-EC" sz="1200" u="none" strike="noStrike">
                          <a:effectLst/>
                        </a:rPr>
                        <a:t>1.7</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¿Ha existido rotación del personal de supervisión del departamento?</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0</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La supervisión se encuentra en el puesto más de 10 años.</a:t>
                      </a:r>
                      <a:endParaRPr lang="es-EC" sz="1200" b="0" i="0" u="none" strike="noStrike">
                        <a:solidFill>
                          <a:srgbClr val="000000"/>
                        </a:solidFill>
                        <a:effectLst/>
                        <a:latin typeface="Arial"/>
                      </a:endParaRPr>
                    </a:p>
                  </a:txBody>
                  <a:tcPr marL="5682" marR="5682" marT="5682" marB="0" anchor="ctr"/>
                </a:tc>
              </a:tr>
              <a:tr h="238626">
                <a:tc>
                  <a:txBody>
                    <a:bodyPr/>
                    <a:lstStyle/>
                    <a:p>
                      <a:pPr algn="ctr" fontAlgn="ctr"/>
                      <a:r>
                        <a:rPr lang="es-EC" sz="1200" u="none" strike="noStrike">
                          <a:effectLst/>
                        </a:rPr>
                        <a:t>1.8</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¿El jefe del departamento revisa frecuentemente las operaciones que se dan al interior del mismo?</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r>
              <a:tr h="232945">
                <a:tc>
                  <a:txBody>
                    <a:bodyPr/>
                    <a:lstStyle/>
                    <a:p>
                      <a:pPr algn="ctr" fontAlgn="ctr"/>
                      <a:r>
                        <a:rPr lang="es-EC" sz="1200" u="none" strike="noStrike">
                          <a:effectLst/>
                        </a:rPr>
                        <a:t>1.9</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a:effectLst/>
                        </a:rPr>
                        <a:t>¿El Jefe del departamento de Supply Chain tiene experiencia profesional en su cargo?</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682" marR="5682" marT="5682" marB="0" anchor="ctr"/>
                </a:tc>
                <a:tc>
                  <a:txBody>
                    <a:bodyPr/>
                    <a:lstStyle/>
                    <a:p>
                      <a:pPr algn="just" fontAlgn="ctr"/>
                      <a:r>
                        <a:rPr lang="es-EC" sz="1200" u="none" strike="noStrike" dirty="0">
                          <a:effectLst/>
                        </a:rPr>
                        <a:t> </a:t>
                      </a:r>
                      <a:endParaRPr lang="es-EC" sz="1200" b="0" i="0" u="none" strike="noStrike" dirty="0">
                        <a:solidFill>
                          <a:srgbClr val="000000"/>
                        </a:solidFill>
                        <a:effectLst/>
                        <a:latin typeface="Arial"/>
                      </a:endParaRPr>
                    </a:p>
                  </a:txBody>
                  <a:tcPr marL="5682" marR="5682" marT="5682" marB="0" anchor="ctr"/>
                </a:tc>
              </a:tr>
            </a:tbl>
          </a:graphicData>
        </a:graphic>
      </p:graphicFrame>
      <p:sp>
        <p:nvSpPr>
          <p:cNvPr id="3" name="341 Rectángulo">
            <a:hlinkClick r:id="rId2" action="ppaction://hlinksldjump"/>
          </p:cNvPr>
          <p:cNvSpPr/>
          <p:nvPr/>
        </p:nvSpPr>
        <p:spPr>
          <a:xfrm>
            <a:off x="7668344" y="620688"/>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PTC.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1/4</a:t>
            </a:r>
            <a:endParaRPr lang="es-EC" sz="1200">
              <a:effectLst/>
              <a:latin typeface="Times New Roman"/>
              <a:ea typeface="Times New Roman"/>
            </a:endParaRPr>
          </a:p>
        </p:txBody>
      </p:sp>
    </p:spTree>
    <p:extLst>
      <p:ext uri="{BB962C8B-B14F-4D97-AF65-F5344CB8AC3E}">
        <p14:creationId xmlns:p14="http://schemas.microsoft.com/office/powerpoint/2010/main" val="3937615267"/>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242050729"/>
              </p:ext>
            </p:extLst>
          </p:nvPr>
        </p:nvGraphicFramePr>
        <p:xfrm>
          <a:off x="179512" y="476672"/>
          <a:ext cx="8820473" cy="5859072"/>
        </p:xfrm>
        <a:graphic>
          <a:graphicData uri="http://schemas.openxmlformats.org/drawingml/2006/table">
            <a:tbl>
              <a:tblPr>
                <a:tableStyleId>{5C22544A-7EE6-4342-B048-85BDC9FD1C3A}</a:tableStyleId>
              </a:tblPr>
              <a:tblGrid>
                <a:gridCol w="489390"/>
                <a:gridCol w="3613067"/>
                <a:gridCol w="493213"/>
                <a:gridCol w="672910"/>
                <a:gridCol w="703496"/>
                <a:gridCol w="703496"/>
                <a:gridCol w="2144901"/>
              </a:tblGrid>
              <a:tr h="95956">
                <a:tc gridSpan="7">
                  <a:txBody>
                    <a:bodyPr/>
                    <a:lstStyle/>
                    <a:p>
                      <a:pPr algn="ctr" fontAlgn="ctr"/>
                      <a:r>
                        <a:rPr lang="es-EC" sz="1000" u="none" strike="noStrike" dirty="0">
                          <a:effectLst/>
                        </a:rPr>
                        <a:t>FERRERO DEL ECUADOR S.A.</a:t>
                      </a:r>
                      <a:endParaRPr lang="es-EC" sz="1000" b="1" i="0" u="none" strike="noStrike" dirty="0">
                        <a:solidFill>
                          <a:srgbClr val="000000"/>
                        </a:solidFill>
                        <a:effectLst/>
                        <a:latin typeface="Arial"/>
                      </a:endParaRPr>
                    </a:p>
                  </a:txBody>
                  <a:tcPr marL="3998" marR="3998" marT="399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5956">
                <a:tc gridSpan="7">
                  <a:txBody>
                    <a:bodyPr/>
                    <a:lstStyle/>
                    <a:p>
                      <a:pPr algn="ctr" fontAlgn="ctr"/>
                      <a:r>
                        <a:rPr lang="es-EC" sz="1000" u="none" strike="noStrike">
                          <a:effectLst/>
                        </a:rPr>
                        <a:t>CUESTIONARIO DE EVALUACIÓN DE CONTROL INTERNO</a:t>
                      </a:r>
                      <a:endParaRPr lang="es-EC" sz="1000" b="1" i="0" u="none" strike="noStrike">
                        <a:solidFill>
                          <a:srgbClr val="000000"/>
                        </a:solidFill>
                        <a:effectLst/>
                        <a:latin typeface="Arial"/>
                      </a:endParaRPr>
                    </a:p>
                  </a:txBody>
                  <a:tcPr marL="3998" marR="3998" marT="399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5956">
                <a:tc gridSpan="7">
                  <a:txBody>
                    <a:bodyPr/>
                    <a:lstStyle/>
                    <a:p>
                      <a:pPr algn="ctr" fontAlgn="ctr"/>
                      <a:r>
                        <a:rPr lang="es-EC" sz="1000" u="none" strike="noStrike">
                          <a:effectLst/>
                        </a:rPr>
                        <a:t>PROCESO DE ADQUISICIÓN DESERVICIOS DE COMERCIO EXTERIOR</a:t>
                      </a:r>
                      <a:endParaRPr lang="es-EC" sz="1000" b="1" i="0" u="none" strike="noStrike">
                        <a:solidFill>
                          <a:srgbClr val="000000"/>
                        </a:solidFill>
                        <a:effectLst/>
                        <a:latin typeface="Arial"/>
                      </a:endParaRPr>
                    </a:p>
                  </a:txBody>
                  <a:tcPr marL="3998" marR="3998" marT="399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5956">
                <a:tc gridSpan="7">
                  <a:txBody>
                    <a:bodyPr/>
                    <a:lstStyle/>
                    <a:p>
                      <a:pPr algn="ctr" fontAlgn="ctr"/>
                      <a:r>
                        <a:rPr lang="es-EC" sz="1000" u="none" strike="noStrike">
                          <a:effectLst/>
                        </a:rPr>
                        <a:t>PERIODO SEPTIEMBRE 2009 - AGOSTO 2010</a:t>
                      </a:r>
                      <a:endParaRPr lang="es-EC" sz="1000" b="1" i="0" u="none" strike="noStrike">
                        <a:solidFill>
                          <a:srgbClr val="000000"/>
                        </a:solidFill>
                        <a:effectLst/>
                        <a:latin typeface="Arial"/>
                      </a:endParaRPr>
                    </a:p>
                  </a:txBody>
                  <a:tcPr marL="3998" marR="3998" marT="3998"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5956">
                <a:tc rowSpan="2">
                  <a:txBody>
                    <a:bodyPr/>
                    <a:lstStyle/>
                    <a:p>
                      <a:pPr algn="ctr" fontAlgn="ctr"/>
                      <a:r>
                        <a:rPr lang="es-EC" sz="900" u="sng" strike="noStrike">
                          <a:effectLst/>
                        </a:rPr>
                        <a:t>Nº</a:t>
                      </a:r>
                      <a:endParaRPr lang="es-EC" sz="900" b="1" i="0" u="sng" strike="noStrike">
                        <a:solidFill>
                          <a:srgbClr val="000000"/>
                        </a:solidFill>
                        <a:effectLst/>
                        <a:latin typeface="Arial"/>
                      </a:endParaRPr>
                    </a:p>
                  </a:txBody>
                  <a:tcPr marL="3998" marR="3998" marT="3998" marB="0" anchor="ctr"/>
                </a:tc>
                <a:tc rowSpan="2">
                  <a:txBody>
                    <a:bodyPr/>
                    <a:lstStyle/>
                    <a:p>
                      <a:pPr algn="ctr" fontAlgn="ctr"/>
                      <a:r>
                        <a:rPr lang="pt-BR" sz="900" u="sng" strike="noStrike">
                          <a:effectLst/>
                        </a:rPr>
                        <a:t>P R E G U N T A S</a:t>
                      </a:r>
                      <a:endParaRPr lang="pt-BR" sz="900" b="1" i="0" u="sng" strike="noStrike">
                        <a:solidFill>
                          <a:srgbClr val="000000"/>
                        </a:solidFill>
                        <a:effectLst/>
                        <a:latin typeface="Arial"/>
                      </a:endParaRPr>
                    </a:p>
                  </a:txBody>
                  <a:tcPr marL="3998" marR="3998" marT="3998" marB="0" anchor="ctr"/>
                </a:tc>
                <a:tc gridSpan="2">
                  <a:txBody>
                    <a:bodyPr/>
                    <a:lstStyle/>
                    <a:p>
                      <a:pPr algn="ctr" fontAlgn="ctr"/>
                      <a:r>
                        <a:rPr lang="es-EC" sz="900" u="sng" strike="noStrike">
                          <a:effectLst/>
                        </a:rPr>
                        <a:t>RESPUESTAS</a:t>
                      </a:r>
                      <a:endParaRPr lang="es-EC" sz="900" b="1" i="0" u="sng" strike="noStrike">
                        <a:solidFill>
                          <a:srgbClr val="000000"/>
                        </a:solidFill>
                        <a:effectLst/>
                        <a:latin typeface="Arial"/>
                      </a:endParaRPr>
                    </a:p>
                  </a:txBody>
                  <a:tcPr marL="3998" marR="3998" marT="3998" marB="0" anchor="ctr"/>
                </a:tc>
                <a:tc hMerge="1">
                  <a:txBody>
                    <a:bodyPr/>
                    <a:lstStyle/>
                    <a:p>
                      <a:endParaRPr lang="es-EC"/>
                    </a:p>
                  </a:txBody>
                  <a:tcPr/>
                </a:tc>
                <a:tc gridSpan="2">
                  <a:txBody>
                    <a:bodyPr/>
                    <a:lstStyle/>
                    <a:p>
                      <a:pPr algn="ctr" fontAlgn="ctr"/>
                      <a:r>
                        <a:rPr lang="es-EC" sz="900" u="sng" strike="noStrike">
                          <a:effectLst/>
                        </a:rPr>
                        <a:t>PUNTAJES</a:t>
                      </a:r>
                      <a:endParaRPr lang="es-EC" sz="900" b="1" i="0" u="sng" strike="noStrike">
                        <a:solidFill>
                          <a:srgbClr val="000000"/>
                        </a:solidFill>
                        <a:effectLst/>
                        <a:latin typeface="Arial"/>
                      </a:endParaRPr>
                    </a:p>
                  </a:txBody>
                  <a:tcPr marL="3998" marR="3998" marT="3998" marB="0" anchor="ctr"/>
                </a:tc>
                <a:tc hMerge="1">
                  <a:txBody>
                    <a:bodyPr/>
                    <a:lstStyle/>
                    <a:p>
                      <a:endParaRPr lang="es-EC"/>
                    </a:p>
                  </a:txBody>
                  <a:tcPr/>
                </a:tc>
                <a:tc rowSpan="2">
                  <a:txBody>
                    <a:bodyPr/>
                    <a:lstStyle/>
                    <a:p>
                      <a:pPr algn="ctr" fontAlgn="ctr"/>
                      <a:r>
                        <a:rPr lang="es-EC" sz="900" u="sng" strike="noStrike">
                          <a:effectLst/>
                        </a:rPr>
                        <a:t>OBSERVACIONES</a:t>
                      </a:r>
                      <a:endParaRPr lang="es-EC" sz="900" b="1" i="0" u="sng" strike="noStrike">
                        <a:solidFill>
                          <a:srgbClr val="000000"/>
                        </a:solidFill>
                        <a:effectLst/>
                        <a:latin typeface="Arial"/>
                      </a:endParaRPr>
                    </a:p>
                  </a:txBody>
                  <a:tcPr marL="3998" marR="3998" marT="3998" marB="0" anchor="ctr"/>
                </a:tc>
              </a:tr>
              <a:tr h="147931">
                <a:tc vMerge="1">
                  <a:txBody>
                    <a:bodyPr/>
                    <a:lstStyle/>
                    <a:p>
                      <a:endParaRPr lang="es-EC"/>
                    </a:p>
                  </a:txBody>
                  <a:tcPr/>
                </a:tc>
                <a:tc vMerge="1">
                  <a:txBody>
                    <a:bodyPr/>
                    <a:lstStyle/>
                    <a:p>
                      <a:endParaRPr lang="es-EC"/>
                    </a:p>
                  </a:txBody>
                  <a:tcPr/>
                </a:tc>
                <a:tc>
                  <a:txBody>
                    <a:bodyPr/>
                    <a:lstStyle/>
                    <a:p>
                      <a:pPr algn="ctr" fontAlgn="ctr"/>
                      <a:r>
                        <a:rPr lang="es-EC" sz="900" u="sng" strike="noStrike">
                          <a:effectLst/>
                        </a:rPr>
                        <a:t>SÍ</a:t>
                      </a:r>
                      <a:endParaRPr lang="es-EC" sz="900" b="1" i="0" u="sng" strike="noStrike">
                        <a:solidFill>
                          <a:srgbClr val="000000"/>
                        </a:solidFill>
                        <a:effectLst/>
                        <a:latin typeface="Arial"/>
                      </a:endParaRPr>
                    </a:p>
                  </a:txBody>
                  <a:tcPr marL="3998" marR="3998" marT="3998" marB="0" anchor="ctr"/>
                </a:tc>
                <a:tc>
                  <a:txBody>
                    <a:bodyPr/>
                    <a:lstStyle/>
                    <a:p>
                      <a:pPr algn="ctr" fontAlgn="ctr"/>
                      <a:r>
                        <a:rPr lang="es-EC" sz="900" u="sng" strike="noStrike">
                          <a:effectLst/>
                        </a:rPr>
                        <a:t>NO</a:t>
                      </a:r>
                      <a:endParaRPr lang="es-EC" sz="900" b="1" i="0" u="sng" strike="noStrike">
                        <a:solidFill>
                          <a:srgbClr val="000000"/>
                        </a:solidFill>
                        <a:effectLst/>
                        <a:latin typeface="Arial"/>
                      </a:endParaRPr>
                    </a:p>
                  </a:txBody>
                  <a:tcPr marL="3998" marR="3998" marT="3998" marB="0" anchor="ctr"/>
                </a:tc>
                <a:tc>
                  <a:txBody>
                    <a:bodyPr/>
                    <a:lstStyle/>
                    <a:p>
                      <a:pPr algn="ctr" fontAlgn="ctr"/>
                      <a:r>
                        <a:rPr lang="es-EC" sz="900" u="sng" strike="noStrike">
                          <a:effectLst/>
                        </a:rPr>
                        <a:t>PUNTAJE OBTENIDO</a:t>
                      </a:r>
                      <a:endParaRPr lang="es-EC" sz="900" b="1" i="0" u="sng" strike="noStrike">
                        <a:solidFill>
                          <a:srgbClr val="000000"/>
                        </a:solidFill>
                        <a:effectLst/>
                        <a:latin typeface="Arial"/>
                      </a:endParaRPr>
                    </a:p>
                  </a:txBody>
                  <a:tcPr marL="3998" marR="3998" marT="3998" marB="0" anchor="ctr"/>
                </a:tc>
                <a:tc>
                  <a:txBody>
                    <a:bodyPr/>
                    <a:lstStyle/>
                    <a:p>
                      <a:pPr algn="ctr" fontAlgn="ctr"/>
                      <a:r>
                        <a:rPr lang="es-EC" sz="900" u="sng" strike="noStrike">
                          <a:effectLst/>
                        </a:rPr>
                        <a:t>PUNTAJE ÓPTIMO</a:t>
                      </a:r>
                      <a:endParaRPr lang="es-EC" sz="900" b="1" i="0" u="sng" strike="noStrike">
                        <a:solidFill>
                          <a:srgbClr val="000000"/>
                        </a:solidFill>
                        <a:effectLst/>
                        <a:latin typeface="Arial"/>
                      </a:endParaRPr>
                    </a:p>
                  </a:txBody>
                  <a:tcPr marL="3998" marR="3998" marT="3998" marB="0" anchor="ctr"/>
                </a:tc>
                <a:tc vMerge="1">
                  <a:txBody>
                    <a:bodyPr/>
                    <a:lstStyle/>
                    <a:p>
                      <a:endParaRPr lang="es-EC"/>
                    </a:p>
                  </a:txBody>
                  <a:tcPr/>
                </a:tc>
              </a:tr>
              <a:tr h="159926">
                <a:tc>
                  <a:txBody>
                    <a:bodyPr/>
                    <a:lstStyle/>
                    <a:p>
                      <a:pPr algn="ctr" fontAlgn="ctr"/>
                      <a:r>
                        <a:rPr lang="es-EC" sz="1000" u="none" strike="noStrike">
                          <a:effectLst/>
                        </a:rPr>
                        <a:t>2.</a:t>
                      </a:r>
                      <a:endParaRPr lang="es-EC" sz="1000" b="1"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ESTABLECIMIENTO DE OBJETIVOS</a:t>
                      </a:r>
                      <a:endParaRPr lang="es-EC" sz="1000" b="1" i="0" u="none" strike="noStrike">
                        <a:solidFill>
                          <a:srgbClr val="000000"/>
                        </a:solidFill>
                        <a:effectLst/>
                        <a:latin typeface="Arial"/>
                      </a:endParaRPr>
                    </a:p>
                  </a:txBody>
                  <a:tcPr marL="3998" marR="3998" marT="3998"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3998" marR="3998" marT="3998" marB="0" anchor="b"/>
                </a:tc>
              </a:tr>
              <a:tr h="195909">
                <a:tc>
                  <a:txBody>
                    <a:bodyPr/>
                    <a:lstStyle/>
                    <a:p>
                      <a:pPr algn="ctr" fontAlgn="ctr"/>
                      <a:r>
                        <a:rPr lang="es-EC" sz="1000" u="none" strike="noStrike">
                          <a:effectLst/>
                        </a:rPr>
                        <a:t>2.1</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¿Existe coherencia entre los objetivos globales de la empresa, versus los objetivos del departamento?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998" marR="3998" marT="3998" marB="0"/>
                </a:tc>
              </a:tr>
              <a:tr h="159926">
                <a:tc>
                  <a:txBody>
                    <a:bodyPr/>
                    <a:lstStyle/>
                    <a:p>
                      <a:pPr algn="ctr" fontAlgn="ctr"/>
                      <a:r>
                        <a:rPr lang="es-EC" sz="1000" u="none" strike="noStrike">
                          <a:effectLst/>
                        </a:rPr>
                        <a:t>2.2</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¿Los objetivos establecidos por la empresa son claros y medibles?</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998" marR="3998" marT="3998" marB="0"/>
                </a:tc>
              </a:tr>
              <a:tr h="211902">
                <a:tc>
                  <a:txBody>
                    <a:bodyPr/>
                    <a:lstStyle/>
                    <a:p>
                      <a:pPr algn="ctr" fontAlgn="ctr"/>
                      <a:r>
                        <a:rPr lang="es-EC" sz="1000" u="none" strike="noStrike">
                          <a:effectLst/>
                        </a:rPr>
                        <a:t>2.3</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¿Se toma en cuenta las opciones tecnológicas y técnicas para la formulación de las metas y objetivos?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998" marR="3998" marT="3998" marB="0"/>
                </a:tc>
              </a:tr>
              <a:tr h="159926">
                <a:tc>
                  <a:txBody>
                    <a:bodyPr/>
                    <a:lstStyle/>
                    <a:p>
                      <a:pPr algn="ctr" fontAlgn="ctr"/>
                      <a:r>
                        <a:rPr lang="es-EC" sz="1000" u="none" strike="noStrike">
                          <a:effectLst/>
                        </a:rPr>
                        <a:t>2.4</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¿Se establecen objetivos, metas  y acciones en el tiempo para asegurar el éxito?</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998" marR="3998" marT="3998" marB="0"/>
                </a:tc>
              </a:tr>
              <a:tr h="219898">
                <a:tc>
                  <a:txBody>
                    <a:bodyPr/>
                    <a:lstStyle/>
                    <a:p>
                      <a:pPr algn="ctr" fontAlgn="ctr"/>
                      <a:r>
                        <a:rPr lang="es-EC" sz="1000" u="none" strike="noStrike">
                          <a:effectLst/>
                        </a:rPr>
                        <a:t>2.5</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¿El sistema contable de la empresa, suministra información oportuna, completa y exacta de los resultados operativos del departamento?</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5</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No emiten informes sobre los documentos por cada proceso</a:t>
                      </a:r>
                      <a:endParaRPr lang="es-EC" sz="1000" b="0" i="0" u="none" strike="noStrike">
                        <a:solidFill>
                          <a:srgbClr val="000000"/>
                        </a:solidFill>
                        <a:effectLst/>
                        <a:latin typeface="Arial"/>
                      </a:endParaRPr>
                    </a:p>
                  </a:txBody>
                  <a:tcPr marL="3998" marR="3998" marT="3998" marB="0" anchor="ctr"/>
                </a:tc>
              </a:tr>
              <a:tr h="159926">
                <a:tc>
                  <a:txBody>
                    <a:bodyPr/>
                    <a:lstStyle/>
                    <a:p>
                      <a:pPr algn="ctr" fontAlgn="ctr"/>
                      <a:r>
                        <a:rPr lang="es-EC" sz="1000" u="none" strike="noStrike">
                          <a:effectLst/>
                        </a:rPr>
                        <a:t>3.</a:t>
                      </a:r>
                      <a:endParaRPr lang="es-EC" sz="1000" b="1"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IDENTIFICACIÓN DE EVENTOS</a:t>
                      </a:r>
                      <a:endParaRPr lang="es-EC" sz="1000" b="1" i="0" u="none" strike="noStrike">
                        <a:solidFill>
                          <a:srgbClr val="000000"/>
                        </a:solidFill>
                        <a:effectLst/>
                        <a:latin typeface="Arial"/>
                      </a:endParaRPr>
                    </a:p>
                  </a:txBody>
                  <a:tcPr marL="3998" marR="3998" marT="3998"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3998" marR="3998" marT="3998" marB="0" anchor="b"/>
                </a:tc>
              </a:tr>
              <a:tr h="159926">
                <a:tc>
                  <a:txBody>
                    <a:bodyPr/>
                    <a:lstStyle/>
                    <a:p>
                      <a:pPr algn="ctr" fontAlgn="ctr"/>
                      <a:r>
                        <a:rPr lang="es-EC" sz="1000" u="none" strike="noStrike">
                          <a:effectLst/>
                        </a:rPr>
                        <a:t>3.1</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¿Es efectiva la capacidad de reacción del departamento ante la presencia de un problema?</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r>
              <a:tr h="159926">
                <a:tc>
                  <a:txBody>
                    <a:bodyPr/>
                    <a:lstStyle/>
                    <a:p>
                      <a:pPr algn="ctr" fontAlgn="ctr"/>
                      <a:r>
                        <a:rPr lang="es-EC" sz="1000" u="none" strike="noStrike">
                          <a:effectLst/>
                        </a:rPr>
                        <a:t>3.2</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Se realizan estudios para verificar que los precios se encuentran de acuerdo al mercado.</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Existe un solo proveedor, con previo contrato</a:t>
                      </a:r>
                      <a:endParaRPr lang="es-EC" sz="1000" b="0" i="0" u="none" strike="noStrike">
                        <a:solidFill>
                          <a:srgbClr val="000000"/>
                        </a:solidFill>
                        <a:effectLst/>
                        <a:latin typeface="Arial"/>
                      </a:endParaRPr>
                    </a:p>
                  </a:txBody>
                  <a:tcPr marL="3998" marR="3998" marT="3998" marB="0" anchor="ctr"/>
                </a:tc>
              </a:tr>
              <a:tr h="251883">
                <a:tc>
                  <a:txBody>
                    <a:bodyPr/>
                    <a:lstStyle/>
                    <a:p>
                      <a:pPr algn="ctr" fontAlgn="ctr"/>
                      <a:r>
                        <a:rPr lang="es-EC" sz="1000" u="none" strike="noStrike">
                          <a:effectLst/>
                        </a:rPr>
                        <a:t>3.3</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¿Existen medidas de prevención para desastres naturales?, así como provisión de recursos financieros para hacer frente a estos desastres</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En la empresa existe un departamento de seguridad.</a:t>
                      </a:r>
                      <a:endParaRPr lang="es-EC" sz="1000" b="0" i="0" u="none" strike="noStrike">
                        <a:solidFill>
                          <a:srgbClr val="000000"/>
                        </a:solidFill>
                        <a:effectLst/>
                        <a:latin typeface="Arial"/>
                      </a:endParaRPr>
                    </a:p>
                  </a:txBody>
                  <a:tcPr marL="3998" marR="3998" marT="3998" marB="0" anchor="ctr"/>
                </a:tc>
              </a:tr>
              <a:tr h="195909">
                <a:tc>
                  <a:txBody>
                    <a:bodyPr/>
                    <a:lstStyle/>
                    <a:p>
                      <a:pPr algn="ctr" fontAlgn="ctr"/>
                      <a:r>
                        <a:rPr lang="es-EC" sz="1000" u="none" strike="noStrike">
                          <a:effectLst/>
                        </a:rPr>
                        <a:t>3.4</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¿Existe un sistema de control para los documentos que envía el proveedor del departamento?</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No existe un sistema computarizado.</a:t>
                      </a:r>
                      <a:endParaRPr lang="es-EC" sz="1000" b="0" i="0" u="none" strike="noStrike">
                        <a:solidFill>
                          <a:srgbClr val="000000"/>
                        </a:solidFill>
                        <a:effectLst/>
                        <a:latin typeface="Arial"/>
                      </a:endParaRPr>
                    </a:p>
                  </a:txBody>
                  <a:tcPr marL="3998" marR="3998" marT="3998" marB="0" anchor="ctr"/>
                </a:tc>
              </a:tr>
              <a:tr h="159926">
                <a:tc>
                  <a:txBody>
                    <a:bodyPr/>
                    <a:lstStyle/>
                    <a:p>
                      <a:pPr algn="ctr" fontAlgn="ctr"/>
                      <a:r>
                        <a:rPr lang="es-EC" sz="1000" u="none" strike="noStrike">
                          <a:effectLst/>
                        </a:rPr>
                        <a:t>3.5</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¿Existen planes de contingencia en cuanto a la seguridad del departamento?</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Únicamente seguridad de acceso, no planes.</a:t>
                      </a:r>
                      <a:endParaRPr lang="es-EC" sz="1000" b="0" i="0" u="none" strike="noStrike">
                        <a:solidFill>
                          <a:srgbClr val="000000"/>
                        </a:solidFill>
                        <a:effectLst/>
                        <a:latin typeface="Arial"/>
                      </a:endParaRPr>
                    </a:p>
                  </a:txBody>
                  <a:tcPr marL="3998" marR="3998" marT="3998" marB="0" anchor="ctr"/>
                </a:tc>
              </a:tr>
              <a:tr h="159926">
                <a:tc>
                  <a:txBody>
                    <a:bodyPr/>
                    <a:lstStyle/>
                    <a:p>
                      <a:pPr algn="ctr" fontAlgn="ctr"/>
                      <a:r>
                        <a:rPr lang="es-EC" sz="1000" u="none" strike="noStrike">
                          <a:effectLst/>
                        </a:rPr>
                        <a:t>4.</a:t>
                      </a:r>
                      <a:endParaRPr lang="es-EC" sz="1000" b="1"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EVALUACIÓN DE RIESGOS</a:t>
                      </a:r>
                      <a:endParaRPr lang="es-EC" sz="1000" b="1" i="0" u="none" strike="noStrike">
                        <a:solidFill>
                          <a:srgbClr val="000000"/>
                        </a:solidFill>
                        <a:effectLst/>
                        <a:latin typeface="Arial"/>
                      </a:endParaRPr>
                    </a:p>
                  </a:txBody>
                  <a:tcPr marL="3998" marR="3998" marT="3998"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3998" marR="3998" marT="3998"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3998" marR="3998" marT="3998" marB="0" anchor="b"/>
                </a:tc>
              </a:tr>
              <a:tr h="203906">
                <a:tc>
                  <a:txBody>
                    <a:bodyPr/>
                    <a:lstStyle/>
                    <a:p>
                      <a:pPr algn="ctr" fontAlgn="ctr"/>
                      <a:r>
                        <a:rPr lang="es-EC" sz="1000" u="none" strike="noStrike">
                          <a:effectLst/>
                        </a:rPr>
                        <a:t>4.1</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¿Existen objetivos constantes del departamento durante el lapso de un año?</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r>
              <a:tr h="159926">
                <a:tc>
                  <a:txBody>
                    <a:bodyPr/>
                    <a:lstStyle/>
                    <a:p>
                      <a:pPr algn="ctr" fontAlgn="ctr"/>
                      <a:r>
                        <a:rPr lang="es-EC" sz="1000" u="none" strike="noStrike">
                          <a:effectLst/>
                        </a:rPr>
                        <a:t>4.2</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¿Se han  efectuado procesos de identificación y evaluación de riesgos?</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r>
              <a:tr h="219898">
                <a:tc>
                  <a:txBody>
                    <a:bodyPr/>
                    <a:lstStyle/>
                    <a:p>
                      <a:pPr algn="ctr" fontAlgn="ctr"/>
                      <a:r>
                        <a:rPr lang="es-EC" sz="1000" u="none" strike="noStrike">
                          <a:effectLst/>
                        </a:rPr>
                        <a:t>4.3</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¿La normatividad del departamento  permaneció constante en el último año?</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r>
              <a:tr h="159926">
                <a:tc>
                  <a:txBody>
                    <a:bodyPr/>
                    <a:lstStyle/>
                    <a:p>
                      <a:pPr algn="ctr" fontAlgn="ctr"/>
                      <a:r>
                        <a:rPr lang="es-EC" sz="1000" u="none" strike="noStrike">
                          <a:effectLst/>
                        </a:rPr>
                        <a:t>4.4</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¿Ha existido rotación o ingreso de nuevo personal al departamento en el último año?</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r>
              <a:tr h="159926">
                <a:tc>
                  <a:txBody>
                    <a:bodyPr/>
                    <a:lstStyle/>
                    <a:p>
                      <a:pPr algn="ctr" fontAlgn="ctr"/>
                      <a:r>
                        <a:rPr lang="es-EC" sz="1000" u="none" strike="noStrike">
                          <a:effectLst/>
                        </a:rPr>
                        <a:t>4.5</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a:effectLst/>
                        </a:rPr>
                        <a:t>¿Se ha brindado capacitación al personal del departamento en el último año?</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998" marR="3998" marT="3998" marB="0" anchor="ctr"/>
                </a:tc>
                <a:tc>
                  <a:txBody>
                    <a:bodyPr/>
                    <a:lstStyle/>
                    <a:p>
                      <a:pPr algn="just" fontAlgn="ctr"/>
                      <a:r>
                        <a:rPr lang="es-EC" sz="1000" u="none" strike="noStrike" dirty="0">
                          <a:effectLst/>
                        </a:rPr>
                        <a:t> </a:t>
                      </a:r>
                      <a:endParaRPr lang="es-EC" sz="1000" b="0" i="0" u="none" strike="noStrike" dirty="0">
                        <a:solidFill>
                          <a:srgbClr val="000000"/>
                        </a:solidFill>
                        <a:effectLst/>
                        <a:latin typeface="Arial"/>
                      </a:endParaRPr>
                    </a:p>
                  </a:txBody>
                  <a:tcPr marL="3998" marR="3998" marT="3998" marB="0" anchor="ctr"/>
                </a:tc>
              </a:tr>
            </a:tbl>
          </a:graphicData>
        </a:graphic>
      </p:graphicFrame>
      <p:sp>
        <p:nvSpPr>
          <p:cNvPr id="3" name="345 Rectángulo">
            <a:hlinkClick r:id="rId2" action="ppaction://hlinksldjump"/>
          </p:cNvPr>
          <p:cNvSpPr/>
          <p:nvPr/>
        </p:nvSpPr>
        <p:spPr>
          <a:xfrm>
            <a:off x="8100392" y="548680"/>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PTC.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2/4</a:t>
            </a:r>
            <a:endParaRPr lang="es-EC" sz="1200">
              <a:effectLst/>
              <a:latin typeface="Times New Roman"/>
              <a:ea typeface="Times New Roman"/>
            </a:endParaRPr>
          </a:p>
        </p:txBody>
      </p:sp>
    </p:spTree>
    <p:extLst>
      <p:ext uri="{BB962C8B-B14F-4D97-AF65-F5344CB8AC3E}">
        <p14:creationId xmlns:p14="http://schemas.microsoft.com/office/powerpoint/2010/main" val="64592515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73979593"/>
              </p:ext>
            </p:extLst>
          </p:nvPr>
        </p:nvGraphicFramePr>
        <p:xfrm>
          <a:off x="395536" y="404664"/>
          <a:ext cx="8424936" cy="4070359"/>
        </p:xfrm>
        <a:graphic>
          <a:graphicData uri="http://schemas.openxmlformats.org/drawingml/2006/table">
            <a:tbl>
              <a:tblPr firstRow="1" firstCol="1" bandRow="1">
                <a:tableStyleId>{E8B1032C-EA38-4F05-BA0D-38AFFFC7BED3}</a:tableStyleId>
              </a:tblPr>
              <a:tblGrid>
                <a:gridCol w="4211981"/>
                <a:gridCol w="4212955"/>
              </a:tblGrid>
              <a:tr h="135881">
                <a:tc>
                  <a:txBody>
                    <a:bodyPr/>
                    <a:lstStyle/>
                    <a:p>
                      <a:pPr algn="ctr">
                        <a:lnSpc>
                          <a:spcPct val="150000"/>
                        </a:lnSpc>
                        <a:spcAft>
                          <a:spcPts val="0"/>
                        </a:spcAft>
                      </a:pPr>
                      <a:r>
                        <a:rPr lang="es-ES" sz="1400" b="1" u="sng" dirty="0">
                          <a:effectLst/>
                        </a:rPr>
                        <a:t>DEBILIDADES</a:t>
                      </a:r>
                      <a:endParaRPr lang="es-EC" sz="1600" b="1" u="sng" dirty="0">
                        <a:effectLst/>
                        <a:latin typeface="Times New Roman"/>
                        <a:ea typeface="Times New Roman"/>
                        <a:cs typeface="Times New Roman"/>
                      </a:endParaRPr>
                    </a:p>
                  </a:txBody>
                  <a:tcPr marL="40764" marR="40764" marT="0" marB="0"/>
                </a:tc>
                <a:tc>
                  <a:txBody>
                    <a:bodyPr/>
                    <a:lstStyle/>
                    <a:p>
                      <a:pPr algn="ctr">
                        <a:lnSpc>
                          <a:spcPct val="150000"/>
                        </a:lnSpc>
                        <a:spcAft>
                          <a:spcPts val="0"/>
                        </a:spcAft>
                      </a:pPr>
                      <a:r>
                        <a:rPr lang="es-ES" sz="1400" b="1" u="sng" dirty="0">
                          <a:effectLst/>
                        </a:rPr>
                        <a:t>AMENAZAS</a:t>
                      </a:r>
                      <a:endParaRPr lang="es-EC" sz="1600" b="1" u="sng" dirty="0">
                        <a:effectLst/>
                        <a:latin typeface="Times New Roman"/>
                        <a:ea typeface="Times New Roman"/>
                        <a:cs typeface="Times New Roman"/>
                      </a:endParaRPr>
                    </a:p>
                  </a:txBody>
                  <a:tcPr marL="40764" marR="40764" marT="0" marB="0"/>
                </a:tc>
              </a:tr>
              <a:tr h="3750319">
                <a:tc>
                  <a:txBody>
                    <a:bodyPr/>
                    <a:lstStyle/>
                    <a:p>
                      <a:pPr marL="342900" lvl="0" indent="-342900" algn="just">
                        <a:lnSpc>
                          <a:spcPct val="150000"/>
                        </a:lnSpc>
                        <a:spcAft>
                          <a:spcPts val="0"/>
                        </a:spcAft>
                        <a:buFont typeface="Symbol"/>
                        <a:buChar char=""/>
                      </a:pPr>
                      <a:r>
                        <a:rPr lang="es-ES" sz="1600" b="0" dirty="0">
                          <a:effectLst/>
                        </a:rPr>
                        <a:t>Algunos procesos no establecidos.</a:t>
                      </a:r>
                      <a:endParaRPr lang="es-EC" sz="1600" b="0" dirty="0">
                        <a:effectLst/>
                      </a:endParaRPr>
                    </a:p>
                    <a:p>
                      <a:pPr marL="342900" lvl="0" indent="-342900" algn="just">
                        <a:lnSpc>
                          <a:spcPct val="150000"/>
                        </a:lnSpc>
                        <a:spcAft>
                          <a:spcPts val="0"/>
                        </a:spcAft>
                        <a:buFont typeface="Symbol"/>
                        <a:buChar char=""/>
                      </a:pPr>
                      <a:r>
                        <a:rPr lang="es-ES" sz="1600" b="0" dirty="0">
                          <a:effectLst/>
                        </a:rPr>
                        <a:t>Reformas tributarias con alza de impuestos.</a:t>
                      </a:r>
                      <a:endParaRPr lang="es-EC" sz="1600" b="0" dirty="0">
                        <a:effectLst/>
                      </a:endParaRPr>
                    </a:p>
                    <a:p>
                      <a:pPr marL="342900" lvl="0" indent="-342900" algn="just">
                        <a:lnSpc>
                          <a:spcPct val="150000"/>
                        </a:lnSpc>
                        <a:spcAft>
                          <a:spcPts val="0"/>
                        </a:spcAft>
                        <a:buFont typeface="Symbol"/>
                        <a:buChar char=""/>
                      </a:pPr>
                      <a:r>
                        <a:rPr lang="es-ES" sz="1600" b="0" dirty="0">
                          <a:effectLst/>
                        </a:rPr>
                        <a:t>Préstamos a altas tasas de interés.</a:t>
                      </a:r>
                      <a:endParaRPr lang="es-EC" sz="1600" b="0" dirty="0">
                        <a:effectLst/>
                      </a:endParaRPr>
                    </a:p>
                    <a:p>
                      <a:pPr marL="342900" lvl="0" indent="-342900" algn="just">
                        <a:lnSpc>
                          <a:spcPct val="150000"/>
                        </a:lnSpc>
                        <a:spcAft>
                          <a:spcPts val="0"/>
                        </a:spcAft>
                        <a:buFont typeface="Symbol"/>
                        <a:buChar char=""/>
                      </a:pPr>
                      <a:r>
                        <a:rPr lang="es-ES" sz="1600" b="0" dirty="0">
                          <a:effectLst/>
                        </a:rPr>
                        <a:t>Reforma arancelaria que se dio en 2008.</a:t>
                      </a:r>
                      <a:endParaRPr lang="es-EC" sz="1600" b="0" dirty="0">
                        <a:effectLst/>
                      </a:endParaRPr>
                    </a:p>
                    <a:p>
                      <a:pPr marL="342900" lvl="0" indent="-342900" algn="just">
                        <a:lnSpc>
                          <a:spcPct val="150000"/>
                        </a:lnSpc>
                        <a:spcAft>
                          <a:spcPts val="0"/>
                        </a:spcAft>
                        <a:buFont typeface="Symbol"/>
                        <a:buChar char=""/>
                      </a:pPr>
                      <a:r>
                        <a:rPr lang="es-ES" sz="1600" b="0" dirty="0">
                          <a:effectLst/>
                        </a:rPr>
                        <a:t>Mayoría de materias primas importadas.</a:t>
                      </a:r>
                      <a:endParaRPr lang="es-EC" sz="1600" b="0" dirty="0">
                        <a:effectLst/>
                      </a:endParaRPr>
                    </a:p>
                    <a:p>
                      <a:pPr marL="342900" lvl="0" indent="-342900" algn="just">
                        <a:lnSpc>
                          <a:spcPct val="150000"/>
                        </a:lnSpc>
                        <a:spcAft>
                          <a:spcPts val="0"/>
                        </a:spcAft>
                        <a:buFont typeface="Symbol"/>
                        <a:buChar char=""/>
                      </a:pPr>
                      <a:r>
                        <a:rPr lang="es-ES" sz="1600" b="0" dirty="0">
                          <a:effectLst/>
                        </a:rPr>
                        <a:t>Tasa de interés pasiva.</a:t>
                      </a:r>
                      <a:endParaRPr lang="es-EC" sz="1600" b="0" dirty="0">
                        <a:effectLst/>
                      </a:endParaRPr>
                    </a:p>
                    <a:p>
                      <a:pPr algn="just">
                        <a:lnSpc>
                          <a:spcPct val="150000"/>
                        </a:lnSpc>
                        <a:spcAft>
                          <a:spcPts val="0"/>
                        </a:spcAft>
                      </a:pPr>
                      <a:endParaRPr lang="es-ES" sz="1600" b="1" i="0" dirty="0" smtClean="0">
                        <a:effectLst/>
                      </a:endParaRPr>
                    </a:p>
                    <a:p>
                      <a:pPr marL="36195" algn="just">
                        <a:lnSpc>
                          <a:spcPct val="150000"/>
                        </a:lnSpc>
                        <a:spcAft>
                          <a:spcPts val="0"/>
                        </a:spcAft>
                      </a:pPr>
                      <a:r>
                        <a:rPr lang="es-ES" sz="1600" b="0" dirty="0">
                          <a:effectLst/>
                        </a:rPr>
                        <a:t> </a:t>
                      </a:r>
                      <a:endParaRPr lang="es-EC" sz="1600" b="0" dirty="0">
                        <a:effectLst/>
                        <a:latin typeface="Times New Roman"/>
                        <a:ea typeface="Times New Roman"/>
                        <a:cs typeface="Times New Roman"/>
                      </a:endParaRPr>
                    </a:p>
                  </a:txBody>
                  <a:tcPr marL="40764" marR="40764" marT="0" marB="0"/>
                </a:tc>
                <a:tc>
                  <a:txBody>
                    <a:bodyPr/>
                    <a:lstStyle/>
                    <a:p>
                      <a:pPr marL="342900" lvl="0" indent="-342900" algn="just">
                        <a:lnSpc>
                          <a:spcPct val="150000"/>
                        </a:lnSpc>
                        <a:spcAft>
                          <a:spcPts val="0"/>
                        </a:spcAft>
                        <a:buFont typeface="Symbol"/>
                        <a:buChar char=""/>
                      </a:pPr>
                      <a:r>
                        <a:rPr lang="es-ES" sz="1600" b="0" dirty="0">
                          <a:effectLst/>
                        </a:rPr>
                        <a:t>Nueva reforma tributaria</a:t>
                      </a:r>
                      <a:endParaRPr lang="es-EC" sz="1600" b="0" dirty="0">
                        <a:effectLst/>
                      </a:endParaRPr>
                    </a:p>
                    <a:p>
                      <a:pPr marL="342900" lvl="0" indent="-342900" algn="just">
                        <a:lnSpc>
                          <a:spcPct val="150000"/>
                        </a:lnSpc>
                        <a:spcAft>
                          <a:spcPts val="0"/>
                        </a:spcAft>
                        <a:buFont typeface="Symbol"/>
                        <a:buChar char=""/>
                      </a:pPr>
                      <a:r>
                        <a:rPr lang="es-ES" sz="1600" b="0" dirty="0">
                          <a:effectLst/>
                        </a:rPr>
                        <a:t>Grandes multinacionales posicionadas.</a:t>
                      </a:r>
                      <a:endParaRPr lang="es-EC" sz="1600" b="0" dirty="0">
                        <a:effectLst/>
                      </a:endParaRPr>
                    </a:p>
                    <a:p>
                      <a:pPr marL="342900" lvl="0" indent="-342900" algn="just">
                        <a:lnSpc>
                          <a:spcPct val="150000"/>
                        </a:lnSpc>
                        <a:spcAft>
                          <a:spcPts val="0"/>
                        </a:spcAft>
                        <a:buFont typeface="Symbol"/>
                        <a:buChar char=""/>
                      </a:pPr>
                      <a:r>
                        <a:rPr lang="es-ES" sz="1600" b="0" dirty="0">
                          <a:effectLst/>
                        </a:rPr>
                        <a:t>Creación de nuevos productos sin azúcar, o para personas diabéticas o con insuficiencia renal.</a:t>
                      </a:r>
                      <a:endParaRPr lang="es-EC" sz="1600" b="0" dirty="0">
                        <a:effectLst/>
                      </a:endParaRPr>
                    </a:p>
                    <a:p>
                      <a:pPr marL="342900" lvl="0" indent="-342900" algn="just">
                        <a:lnSpc>
                          <a:spcPct val="150000"/>
                        </a:lnSpc>
                        <a:spcAft>
                          <a:spcPts val="0"/>
                        </a:spcAft>
                        <a:buFont typeface="Symbol"/>
                        <a:buChar char=""/>
                      </a:pPr>
                      <a:r>
                        <a:rPr lang="es-ES" sz="1600" b="0" dirty="0">
                          <a:effectLst/>
                        </a:rPr>
                        <a:t>Tendencias de consumo de productos light, sanos y naturales</a:t>
                      </a:r>
                      <a:r>
                        <a:rPr lang="es-ES" sz="1600" b="0" dirty="0" smtClean="0">
                          <a:effectLst/>
                        </a:rPr>
                        <a:t>.</a:t>
                      </a:r>
                      <a:endParaRPr lang="es-EC" sz="1600" b="0" dirty="0">
                        <a:effectLst/>
                      </a:endParaRPr>
                    </a:p>
                  </a:txBody>
                  <a:tcPr marL="40764" marR="40764" marT="0" marB="0"/>
                </a:tc>
              </a:tr>
            </a:tbl>
          </a:graphicData>
        </a:graphic>
      </p:graphicFrame>
    </p:spTree>
    <p:extLst>
      <p:ext uri="{BB962C8B-B14F-4D97-AF65-F5344CB8AC3E}">
        <p14:creationId xmlns:p14="http://schemas.microsoft.com/office/powerpoint/2010/main" val="3894238644"/>
      </p:ext>
    </p:extLst>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56054734"/>
              </p:ext>
            </p:extLst>
          </p:nvPr>
        </p:nvGraphicFramePr>
        <p:xfrm>
          <a:off x="251520" y="332656"/>
          <a:ext cx="8784975" cy="6321522"/>
        </p:xfrm>
        <a:graphic>
          <a:graphicData uri="http://schemas.openxmlformats.org/drawingml/2006/table">
            <a:tbl>
              <a:tblPr>
                <a:tableStyleId>{5C22544A-7EE6-4342-B048-85BDC9FD1C3A}</a:tableStyleId>
              </a:tblPr>
              <a:tblGrid>
                <a:gridCol w="487419"/>
                <a:gridCol w="3598528"/>
                <a:gridCol w="491229"/>
                <a:gridCol w="670203"/>
                <a:gridCol w="700663"/>
                <a:gridCol w="700663"/>
                <a:gridCol w="2136270"/>
              </a:tblGrid>
              <a:tr h="126144">
                <a:tc gridSpan="7">
                  <a:txBody>
                    <a:bodyPr/>
                    <a:lstStyle/>
                    <a:p>
                      <a:pPr algn="ctr" fontAlgn="ctr"/>
                      <a:r>
                        <a:rPr lang="es-EC" sz="1200" u="none" strike="noStrike">
                          <a:effectLst/>
                        </a:rPr>
                        <a:t>FERRERO DEL ECUADOR S.A.</a:t>
                      </a:r>
                      <a:endParaRPr lang="es-EC" sz="1200" b="1" i="0" u="none" strike="noStrike">
                        <a:solidFill>
                          <a:srgbClr val="000000"/>
                        </a:solidFill>
                        <a:effectLst/>
                        <a:latin typeface="Arial"/>
                      </a:endParaRPr>
                    </a:p>
                  </a:txBody>
                  <a:tcPr marL="4852" marR="4852" marT="485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6440">
                <a:tc gridSpan="7">
                  <a:txBody>
                    <a:bodyPr/>
                    <a:lstStyle/>
                    <a:p>
                      <a:pPr algn="ctr" fontAlgn="ctr"/>
                      <a:r>
                        <a:rPr lang="es-EC" sz="1200" u="none" strike="noStrike">
                          <a:effectLst/>
                        </a:rPr>
                        <a:t>CUESTIONARIO DE EVALUACIÓN DE CONTROL INTERNO</a:t>
                      </a:r>
                      <a:endParaRPr lang="es-EC" sz="1200" b="1" i="0" u="none" strike="noStrike">
                        <a:solidFill>
                          <a:srgbClr val="000000"/>
                        </a:solidFill>
                        <a:effectLst/>
                        <a:latin typeface="Arial"/>
                      </a:endParaRPr>
                    </a:p>
                  </a:txBody>
                  <a:tcPr marL="4852" marR="4852" marT="485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5254">
                <a:tc gridSpan="7">
                  <a:txBody>
                    <a:bodyPr/>
                    <a:lstStyle/>
                    <a:p>
                      <a:pPr algn="ctr" fontAlgn="ctr"/>
                      <a:r>
                        <a:rPr lang="es-EC" sz="1200" u="none" strike="noStrike">
                          <a:effectLst/>
                        </a:rPr>
                        <a:t>PROCESO DE ADQUISICIÓN DESERVICIOS DE COMERCIO EXTERIOR</a:t>
                      </a:r>
                      <a:endParaRPr lang="es-EC" sz="1200" b="1" i="0" u="none" strike="noStrike">
                        <a:solidFill>
                          <a:srgbClr val="000000"/>
                        </a:solidFill>
                        <a:effectLst/>
                        <a:latin typeface="Arial"/>
                      </a:endParaRPr>
                    </a:p>
                  </a:txBody>
                  <a:tcPr marL="4852" marR="4852" marT="485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0106">
                <a:tc gridSpan="7">
                  <a:txBody>
                    <a:bodyPr/>
                    <a:lstStyle/>
                    <a:p>
                      <a:pPr algn="ctr" fontAlgn="ctr"/>
                      <a:r>
                        <a:rPr lang="es-EC" sz="1200" u="none" strike="noStrike">
                          <a:effectLst/>
                        </a:rPr>
                        <a:t>PERIODO SEPTIEMBRE 2009 - AGOSTO 2010</a:t>
                      </a:r>
                      <a:endParaRPr lang="es-EC" sz="1200" b="1" i="0" u="none" strike="noStrike">
                        <a:solidFill>
                          <a:srgbClr val="000000"/>
                        </a:solidFill>
                        <a:effectLst/>
                        <a:latin typeface="Arial"/>
                      </a:endParaRPr>
                    </a:p>
                  </a:txBody>
                  <a:tcPr marL="4852" marR="4852" marT="485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809">
                <a:tc rowSpan="2">
                  <a:txBody>
                    <a:bodyPr/>
                    <a:lstStyle/>
                    <a:p>
                      <a:pPr algn="ctr" fontAlgn="ctr"/>
                      <a:r>
                        <a:rPr lang="es-EC" sz="1100" u="sng" strike="noStrike">
                          <a:effectLst/>
                        </a:rPr>
                        <a:t>Nº</a:t>
                      </a:r>
                      <a:endParaRPr lang="es-EC" sz="1100" b="1" i="0" u="sng" strike="noStrike">
                        <a:solidFill>
                          <a:srgbClr val="000000"/>
                        </a:solidFill>
                        <a:effectLst/>
                        <a:latin typeface="Arial"/>
                      </a:endParaRPr>
                    </a:p>
                  </a:txBody>
                  <a:tcPr marL="4852" marR="4852" marT="4852" marB="0" anchor="ctr"/>
                </a:tc>
                <a:tc rowSpan="2">
                  <a:txBody>
                    <a:bodyPr/>
                    <a:lstStyle/>
                    <a:p>
                      <a:pPr algn="ctr" fontAlgn="ctr"/>
                      <a:r>
                        <a:rPr lang="pt-BR" sz="1100" u="sng" strike="noStrike">
                          <a:effectLst/>
                        </a:rPr>
                        <a:t>P R E G U N T A S</a:t>
                      </a:r>
                      <a:endParaRPr lang="pt-BR" sz="1100" b="1" i="0" u="sng" strike="noStrike">
                        <a:solidFill>
                          <a:srgbClr val="000000"/>
                        </a:solidFill>
                        <a:effectLst/>
                        <a:latin typeface="Arial"/>
                      </a:endParaRPr>
                    </a:p>
                  </a:txBody>
                  <a:tcPr marL="4852" marR="4852" marT="4852" marB="0" anchor="ctr"/>
                </a:tc>
                <a:tc gridSpan="2">
                  <a:txBody>
                    <a:bodyPr/>
                    <a:lstStyle/>
                    <a:p>
                      <a:pPr algn="ctr" fontAlgn="ctr"/>
                      <a:r>
                        <a:rPr lang="es-EC" sz="1100" u="sng" strike="noStrike">
                          <a:effectLst/>
                        </a:rPr>
                        <a:t>RESPUESTAS</a:t>
                      </a:r>
                      <a:endParaRPr lang="es-EC" sz="1100" b="1" i="0" u="sng" strike="noStrike">
                        <a:solidFill>
                          <a:srgbClr val="000000"/>
                        </a:solidFill>
                        <a:effectLst/>
                        <a:latin typeface="Arial"/>
                      </a:endParaRPr>
                    </a:p>
                  </a:txBody>
                  <a:tcPr marL="4852" marR="4852" marT="4852" marB="0" anchor="ctr"/>
                </a:tc>
                <a:tc hMerge="1">
                  <a:txBody>
                    <a:bodyPr/>
                    <a:lstStyle/>
                    <a:p>
                      <a:endParaRPr lang="es-EC"/>
                    </a:p>
                  </a:txBody>
                  <a:tcPr/>
                </a:tc>
                <a:tc gridSpan="2">
                  <a:txBody>
                    <a:bodyPr/>
                    <a:lstStyle/>
                    <a:p>
                      <a:pPr algn="ctr" fontAlgn="ctr"/>
                      <a:r>
                        <a:rPr lang="es-EC" sz="1100" u="sng" strike="noStrike">
                          <a:effectLst/>
                        </a:rPr>
                        <a:t>PUNTAJES</a:t>
                      </a:r>
                      <a:endParaRPr lang="es-EC" sz="1100" b="1" i="0" u="sng" strike="noStrike">
                        <a:solidFill>
                          <a:srgbClr val="000000"/>
                        </a:solidFill>
                        <a:effectLst/>
                        <a:latin typeface="Arial"/>
                      </a:endParaRPr>
                    </a:p>
                  </a:txBody>
                  <a:tcPr marL="4852" marR="4852" marT="4852" marB="0" anchor="ctr"/>
                </a:tc>
                <a:tc hMerge="1">
                  <a:txBody>
                    <a:bodyPr/>
                    <a:lstStyle/>
                    <a:p>
                      <a:endParaRPr lang="es-EC"/>
                    </a:p>
                  </a:txBody>
                  <a:tcPr/>
                </a:tc>
                <a:tc rowSpan="2">
                  <a:txBody>
                    <a:bodyPr/>
                    <a:lstStyle/>
                    <a:p>
                      <a:pPr algn="ctr" fontAlgn="ctr"/>
                      <a:r>
                        <a:rPr lang="es-EC" sz="1100" u="sng" strike="noStrike">
                          <a:effectLst/>
                        </a:rPr>
                        <a:t>OBSERVACIONES</a:t>
                      </a:r>
                      <a:endParaRPr lang="es-EC" sz="1100" b="1" i="0" u="sng" strike="noStrike">
                        <a:solidFill>
                          <a:srgbClr val="000000"/>
                        </a:solidFill>
                        <a:effectLst/>
                        <a:latin typeface="Arial"/>
                      </a:endParaRPr>
                    </a:p>
                  </a:txBody>
                  <a:tcPr marL="4852" marR="4852" marT="4852" marB="0" anchor="ctr"/>
                </a:tc>
              </a:tr>
              <a:tr h="198919">
                <a:tc vMerge="1">
                  <a:txBody>
                    <a:bodyPr/>
                    <a:lstStyle/>
                    <a:p>
                      <a:endParaRPr lang="es-EC"/>
                    </a:p>
                  </a:txBody>
                  <a:tcPr/>
                </a:tc>
                <a:tc vMerge="1">
                  <a:txBody>
                    <a:bodyPr/>
                    <a:lstStyle/>
                    <a:p>
                      <a:endParaRPr lang="es-EC"/>
                    </a:p>
                  </a:txBody>
                  <a:tcPr/>
                </a:tc>
                <a:tc>
                  <a:txBody>
                    <a:bodyPr/>
                    <a:lstStyle/>
                    <a:p>
                      <a:pPr algn="ctr" fontAlgn="ctr"/>
                      <a:r>
                        <a:rPr lang="es-EC" sz="1100" u="sng" strike="noStrike">
                          <a:effectLst/>
                        </a:rPr>
                        <a:t>SÍ</a:t>
                      </a:r>
                      <a:endParaRPr lang="es-EC" sz="1100" b="1" i="0" u="sng" strike="noStrike">
                        <a:solidFill>
                          <a:srgbClr val="000000"/>
                        </a:solidFill>
                        <a:effectLst/>
                        <a:latin typeface="Arial"/>
                      </a:endParaRPr>
                    </a:p>
                  </a:txBody>
                  <a:tcPr marL="4852" marR="4852" marT="4852" marB="0" anchor="ctr"/>
                </a:tc>
                <a:tc>
                  <a:txBody>
                    <a:bodyPr/>
                    <a:lstStyle/>
                    <a:p>
                      <a:pPr algn="ctr" fontAlgn="ctr"/>
                      <a:r>
                        <a:rPr lang="es-EC" sz="1100" u="sng" strike="noStrike">
                          <a:effectLst/>
                        </a:rPr>
                        <a:t>NO</a:t>
                      </a:r>
                      <a:endParaRPr lang="es-EC" sz="1100" b="1" i="0" u="sng" strike="noStrike">
                        <a:solidFill>
                          <a:srgbClr val="000000"/>
                        </a:solidFill>
                        <a:effectLst/>
                        <a:latin typeface="Arial"/>
                      </a:endParaRPr>
                    </a:p>
                  </a:txBody>
                  <a:tcPr marL="4852" marR="4852" marT="4852" marB="0" anchor="ctr"/>
                </a:tc>
                <a:tc>
                  <a:txBody>
                    <a:bodyPr/>
                    <a:lstStyle/>
                    <a:p>
                      <a:pPr algn="ctr" fontAlgn="ctr"/>
                      <a:r>
                        <a:rPr lang="es-EC" sz="1100" u="sng" strike="noStrike">
                          <a:effectLst/>
                        </a:rPr>
                        <a:t>PUNTAJE OBTENIDO</a:t>
                      </a:r>
                      <a:endParaRPr lang="es-EC" sz="1100" b="1" i="0" u="sng" strike="noStrike">
                        <a:solidFill>
                          <a:srgbClr val="000000"/>
                        </a:solidFill>
                        <a:effectLst/>
                        <a:latin typeface="Arial"/>
                      </a:endParaRPr>
                    </a:p>
                  </a:txBody>
                  <a:tcPr marL="4852" marR="4852" marT="4852" marB="0" anchor="ctr"/>
                </a:tc>
                <a:tc>
                  <a:txBody>
                    <a:bodyPr/>
                    <a:lstStyle/>
                    <a:p>
                      <a:pPr algn="ctr" fontAlgn="ctr"/>
                      <a:r>
                        <a:rPr lang="es-EC" sz="1100" u="sng" strike="noStrike">
                          <a:effectLst/>
                        </a:rPr>
                        <a:t>PUNTAJE ÓPTIMO</a:t>
                      </a:r>
                      <a:endParaRPr lang="es-EC" sz="1100" b="1" i="0" u="sng" strike="noStrike">
                        <a:solidFill>
                          <a:srgbClr val="000000"/>
                        </a:solidFill>
                        <a:effectLst/>
                        <a:latin typeface="Arial"/>
                      </a:endParaRPr>
                    </a:p>
                  </a:txBody>
                  <a:tcPr marL="4852" marR="4852" marT="4852" marB="0" anchor="ctr"/>
                </a:tc>
                <a:tc vMerge="1">
                  <a:txBody>
                    <a:bodyPr/>
                    <a:lstStyle/>
                    <a:p>
                      <a:endParaRPr lang="es-EC"/>
                    </a:p>
                  </a:txBody>
                  <a:tcPr/>
                </a:tc>
              </a:tr>
              <a:tr h="194067">
                <a:tc>
                  <a:txBody>
                    <a:bodyPr/>
                    <a:lstStyle/>
                    <a:p>
                      <a:pPr algn="ctr" fontAlgn="ctr"/>
                      <a:r>
                        <a:rPr lang="es-EC" sz="1200" u="none" strike="noStrike">
                          <a:effectLst/>
                        </a:rPr>
                        <a:t>5.</a:t>
                      </a:r>
                      <a:endParaRPr lang="es-EC" sz="1200" b="1"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RESPUESTA AL RIESGO</a:t>
                      </a:r>
                      <a:endParaRPr lang="es-EC" sz="1200" b="1" i="0" u="none" strike="noStrike">
                        <a:solidFill>
                          <a:srgbClr val="000000"/>
                        </a:solidFill>
                        <a:effectLst/>
                        <a:latin typeface="Arial"/>
                      </a:endParaRPr>
                    </a:p>
                  </a:txBody>
                  <a:tcPr marL="4852" marR="4852" marT="4852" marB="0" anchor="ctr"/>
                </a:tc>
                <a:tc>
                  <a:txBody>
                    <a:bodyPr/>
                    <a:lstStyle/>
                    <a:p>
                      <a:pPr algn="just" fontAlgn="b"/>
                      <a:r>
                        <a:rPr lang="es-EC" sz="1200" u="none" strike="noStrike">
                          <a:effectLst/>
                        </a:rPr>
                        <a:t> </a:t>
                      </a:r>
                      <a:endParaRPr lang="es-EC" sz="1200" b="1" i="0" u="none" strike="noStrike">
                        <a:solidFill>
                          <a:srgbClr val="000000"/>
                        </a:solidFill>
                        <a:effectLst/>
                        <a:latin typeface="Arial"/>
                      </a:endParaRPr>
                    </a:p>
                  </a:txBody>
                  <a:tcPr marL="4852" marR="4852" marT="4852" marB="0" anchor="b"/>
                </a:tc>
                <a:tc>
                  <a:txBody>
                    <a:bodyPr/>
                    <a:lstStyle/>
                    <a:p>
                      <a:pPr algn="just" fontAlgn="b"/>
                      <a:r>
                        <a:rPr lang="es-EC" sz="1200" u="none" strike="noStrike">
                          <a:effectLst/>
                        </a:rPr>
                        <a:t> </a:t>
                      </a:r>
                      <a:endParaRPr lang="es-EC" sz="1200" b="1" i="0" u="none" strike="noStrike">
                        <a:solidFill>
                          <a:srgbClr val="000000"/>
                        </a:solidFill>
                        <a:effectLst/>
                        <a:latin typeface="Arial"/>
                      </a:endParaRPr>
                    </a:p>
                  </a:txBody>
                  <a:tcPr marL="4852" marR="4852" marT="4852" marB="0" anchor="b"/>
                </a:tc>
                <a:tc>
                  <a:txBody>
                    <a:bodyPr/>
                    <a:lstStyle/>
                    <a:p>
                      <a:pPr algn="just" fontAlgn="b"/>
                      <a:r>
                        <a:rPr lang="es-EC" sz="1200" u="none" strike="noStrike">
                          <a:effectLst/>
                        </a:rPr>
                        <a:t> </a:t>
                      </a:r>
                      <a:endParaRPr lang="es-EC" sz="1200" b="1" i="0" u="none" strike="noStrike">
                        <a:solidFill>
                          <a:srgbClr val="000000"/>
                        </a:solidFill>
                        <a:effectLst/>
                        <a:latin typeface="Arial"/>
                      </a:endParaRPr>
                    </a:p>
                  </a:txBody>
                  <a:tcPr marL="4852" marR="4852" marT="4852" marB="0" anchor="b"/>
                </a:tc>
                <a:tc>
                  <a:txBody>
                    <a:bodyPr/>
                    <a:lstStyle/>
                    <a:p>
                      <a:pPr algn="ctr" fontAlgn="b"/>
                      <a:r>
                        <a:rPr lang="es-EC" sz="1200" u="none" strike="noStrike">
                          <a:effectLst/>
                        </a:rPr>
                        <a:t> </a:t>
                      </a:r>
                      <a:endParaRPr lang="es-EC" sz="1200" b="1" i="0" u="none" strike="noStrike">
                        <a:solidFill>
                          <a:srgbClr val="000000"/>
                        </a:solidFill>
                        <a:effectLst/>
                        <a:latin typeface="Arial"/>
                      </a:endParaRPr>
                    </a:p>
                  </a:txBody>
                  <a:tcPr marL="4852" marR="4852" marT="4852" marB="0" anchor="b"/>
                </a:tc>
                <a:tc>
                  <a:txBody>
                    <a:bodyPr/>
                    <a:lstStyle/>
                    <a:p>
                      <a:pPr algn="l" fontAlgn="b"/>
                      <a:r>
                        <a:rPr lang="es-EC" sz="1200" u="none" strike="noStrike">
                          <a:effectLst/>
                        </a:rPr>
                        <a:t> </a:t>
                      </a:r>
                      <a:endParaRPr lang="es-EC" sz="1200" b="0" i="0" u="none" strike="noStrike">
                        <a:solidFill>
                          <a:srgbClr val="000000"/>
                        </a:solidFill>
                        <a:effectLst/>
                        <a:latin typeface="Arial"/>
                      </a:endParaRPr>
                    </a:p>
                  </a:txBody>
                  <a:tcPr marL="4852" marR="4852" marT="4852" marB="0" anchor="b"/>
                </a:tc>
              </a:tr>
              <a:tr h="368728">
                <a:tc>
                  <a:txBody>
                    <a:bodyPr/>
                    <a:lstStyle/>
                    <a:p>
                      <a:pPr algn="ctr" fontAlgn="ctr"/>
                      <a:r>
                        <a:rPr lang="es-EC" sz="1200" u="none" strike="noStrike">
                          <a:effectLst/>
                        </a:rPr>
                        <a:t>5.1</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¿En particular se analiza la falla en los controles que puede haber provocado en el pasado la pérdida de recursos, errores en la información, o incumplimientos legales o normativos?</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r>
              <a:tr h="257139">
                <a:tc>
                  <a:txBody>
                    <a:bodyPr/>
                    <a:lstStyle/>
                    <a:p>
                      <a:pPr algn="ctr" fontAlgn="ctr"/>
                      <a:r>
                        <a:rPr lang="es-EC" sz="1200" u="none" strike="noStrike">
                          <a:effectLst/>
                        </a:rPr>
                        <a:t>5.2</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¿Existe periodicidad de reuniones de trabajo, para establecer las debilidades y amenazas de control y sus posibles soluciones?</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r>
              <a:tr h="247436">
                <a:tc>
                  <a:txBody>
                    <a:bodyPr/>
                    <a:lstStyle/>
                    <a:p>
                      <a:pPr algn="ctr" fontAlgn="ctr"/>
                      <a:r>
                        <a:rPr lang="es-EC" sz="1200" u="none" strike="noStrike">
                          <a:effectLst/>
                        </a:rPr>
                        <a:t>5.3</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El departamento de recursos humanos, establece periódicamente un plan anual de capacitación?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5</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Cada departamento establecen la capacitación necesaria en un presupuesto.</a:t>
                      </a:r>
                      <a:endParaRPr lang="es-EC" sz="1200" b="0" i="0" u="none" strike="noStrike">
                        <a:solidFill>
                          <a:srgbClr val="000000"/>
                        </a:solidFill>
                        <a:effectLst/>
                        <a:latin typeface="Arial"/>
                      </a:endParaRPr>
                    </a:p>
                  </a:txBody>
                  <a:tcPr marL="4852" marR="4852" marT="4852" marB="0" anchor="ctr"/>
                </a:tc>
              </a:tr>
              <a:tr h="286249">
                <a:tc>
                  <a:txBody>
                    <a:bodyPr/>
                    <a:lstStyle/>
                    <a:p>
                      <a:pPr algn="ctr" fontAlgn="ctr"/>
                      <a:r>
                        <a:rPr lang="es-EC" sz="1200" u="none" strike="noStrike">
                          <a:effectLst/>
                        </a:rPr>
                        <a:t>5.4</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¿Las operaciones se realizan dentro de horarios de trabajo, es decir, no exceden la capacidad del departamento?</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0</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Se incurre constantemente en horas extras</a:t>
                      </a:r>
                      <a:endParaRPr lang="es-EC" sz="1200" b="0" i="0" u="none" strike="noStrike">
                        <a:solidFill>
                          <a:srgbClr val="000000"/>
                        </a:solidFill>
                        <a:effectLst/>
                        <a:latin typeface="Arial"/>
                      </a:endParaRPr>
                    </a:p>
                  </a:txBody>
                  <a:tcPr marL="4852" marR="4852" marT="4852" marB="0" anchor="ctr"/>
                </a:tc>
              </a:tr>
              <a:tr h="237733">
                <a:tc>
                  <a:txBody>
                    <a:bodyPr/>
                    <a:lstStyle/>
                    <a:p>
                      <a:pPr algn="ctr" fontAlgn="ctr"/>
                      <a:r>
                        <a:rPr lang="es-EC" sz="1200" u="none" strike="noStrike">
                          <a:effectLst/>
                        </a:rPr>
                        <a:t>5.5</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¿El departamento cuenta con la cantidad de personal necesaria, es decir no existe déficit ni exceso?</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0</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Al personal le falta tiempo para cumplir todas las tareas</a:t>
                      </a:r>
                      <a:endParaRPr lang="es-EC" sz="1200" b="0" i="0" u="none" strike="noStrike">
                        <a:solidFill>
                          <a:srgbClr val="000000"/>
                        </a:solidFill>
                        <a:effectLst/>
                        <a:latin typeface="Arial"/>
                      </a:endParaRPr>
                    </a:p>
                  </a:txBody>
                  <a:tcPr marL="4852" marR="4852" marT="4852" marB="0" anchor="ctr"/>
                </a:tc>
              </a:tr>
              <a:tr h="194067">
                <a:tc>
                  <a:txBody>
                    <a:bodyPr/>
                    <a:lstStyle/>
                    <a:p>
                      <a:pPr algn="ctr" fontAlgn="ctr"/>
                      <a:r>
                        <a:rPr lang="es-EC" sz="1200" u="none" strike="noStrike">
                          <a:effectLst/>
                        </a:rPr>
                        <a:t>6</a:t>
                      </a:r>
                      <a:endParaRPr lang="es-EC" sz="1200" b="1"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ACTIVIDADES DE CONTROL</a:t>
                      </a:r>
                      <a:endParaRPr lang="es-EC" sz="1200" b="1" i="0" u="none" strike="noStrike">
                        <a:solidFill>
                          <a:srgbClr val="000000"/>
                        </a:solidFill>
                        <a:effectLst/>
                        <a:latin typeface="Arial"/>
                      </a:endParaRPr>
                    </a:p>
                  </a:txBody>
                  <a:tcPr marL="4852" marR="4852" marT="4852" marB="0" anchor="ctr"/>
                </a:tc>
                <a:tc>
                  <a:txBody>
                    <a:bodyPr/>
                    <a:lstStyle/>
                    <a:p>
                      <a:pPr algn="just" fontAlgn="b"/>
                      <a:r>
                        <a:rPr lang="es-EC" sz="1200" u="none" strike="noStrike">
                          <a:effectLst/>
                        </a:rPr>
                        <a:t> </a:t>
                      </a:r>
                      <a:endParaRPr lang="es-EC" sz="1200" b="1" i="0" u="none" strike="noStrike">
                        <a:solidFill>
                          <a:srgbClr val="000000"/>
                        </a:solidFill>
                        <a:effectLst/>
                        <a:latin typeface="Arial"/>
                      </a:endParaRPr>
                    </a:p>
                  </a:txBody>
                  <a:tcPr marL="4852" marR="4852" marT="4852" marB="0" anchor="b"/>
                </a:tc>
                <a:tc>
                  <a:txBody>
                    <a:bodyPr/>
                    <a:lstStyle/>
                    <a:p>
                      <a:pPr algn="just" fontAlgn="b"/>
                      <a:r>
                        <a:rPr lang="es-EC" sz="1200" u="none" strike="noStrike">
                          <a:effectLst/>
                        </a:rPr>
                        <a:t> </a:t>
                      </a:r>
                      <a:endParaRPr lang="es-EC" sz="1200" b="1" i="0" u="none" strike="noStrike">
                        <a:solidFill>
                          <a:srgbClr val="000000"/>
                        </a:solidFill>
                        <a:effectLst/>
                        <a:latin typeface="Arial"/>
                      </a:endParaRPr>
                    </a:p>
                  </a:txBody>
                  <a:tcPr marL="4852" marR="4852" marT="4852" marB="0" anchor="b"/>
                </a:tc>
                <a:tc>
                  <a:txBody>
                    <a:bodyPr/>
                    <a:lstStyle/>
                    <a:p>
                      <a:pPr algn="just" fontAlgn="b"/>
                      <a:r>
                        <a:rPr lang="es-EC" sz="1200" u="none" strike="noStrike">
                          <a:effectLst/>
                        </a:rPr>
                        <a:t> </a:t>
                      </a:r>
                      <a:endParaRPr lang="es-EC" sz="1200" b="1" i="0" u="none" strike="noStrike">
                        <a:solidFill>
                          <a:srgbClr val="000000"/>
                        </a:solidFill>
                        <a:effectLst/>
                        <a:latin typeface="Arial"/>
                      </a:endParaRPr>
                    </a:p>
                  </a:txBody>
                  <a:tcPr marL="4852" marR="4852" marT="4852" marB="0" anchor="b"/>
                </a:tc>
                <a:tc>
                  <a:txBody>
                    <a:bodyPr/>
                    <a:lstStyle/>
                    <a:p>
                      <a:pPr algn="ctr" fontAlgn="b"/>
                      <a:r>
                        <a:rPr lang="es-EC" sz="1200" u="none" strike="noStrike">
                          <a:effectLst/>
                        </a:rPr>
                        <a:t> </a:t>
                      </a:r>
                      <a:endParaRPr lang="es-EC" sz="1200" b="1" i="0" u="none" strike="noStrike">
                        <a:solidFill>
                          <a:srgbClr val="000000"/>
                        </a:solidFill>
                        <a:effectLst/>
                        <a:latin typeface="Arial"/>
                      </a:endParaRPr>
                    </a:p>
                  </a:txBody>
                  <a:tcPr marL="4852" marR="4852" marT="4852" marB="0" anchor="b"/>
                </a:tc>
                <a:tc>
                  <a:txBody>
                    <a:bodyPr/>
                    <a:lstStyle/>
                    <a:p>
                      <a:pPr algn="l" fontAlgn="b"/>
                      <a:r>
                        <a:rPr lang="es-EC" sz="1200" u="none" strike="noStrike">
                          <a:effectLst/>
                        </a:rPr>
                        <a:t> </a:t>
                      </a:r>
                      <a:endParaRPr lang="es-EC" sz="1200" b="0" i="0" u="none" strike="noStrike">
                        <a:solidFill>
                          <a:srgbClr val="000000"/>
                        </a:solidFill>
                        <a:effectLst/>
                        <a:latin typeface="Arial"/>
                      </a:endParaRPr>
                    </a:p>
                  </a:txBody>
                  <a:tcPr marL="4852" marR="4852" marT="4852" marB="0" anchor="b"/>
                </a:tc>
              </a:tr>
              <a:tr h="252288">
                <a:tc>
                  <a:txBody>
                    <a:bodyPr/>
                    <a:lstStyle/>
                    <a:p>
                      <a:pPr algn="ctr" fontAlgn="ctr"/>
                      <a:r>
                        <a:rPr lang="es-EC" sz="1200" u="none" strike="noStrike">
                          <a:effectLst/>
                        </a:rPr>
                        <a:t>6.1</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¿Sabe qué labores desempeña cada uno de los empleados que trabaja con  Ud.?</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r>
              <a:tr h="252288">
                <a:tc>
                  <a:txBody>
                    <a:bodyPr/>
                    <a:lstStyle/>
                    <a:p>
                      <a:pPr algn="ctr" fontAlgn="ctr"/>
                      <a:r>
                        <a:rPr lang="es-EC" sz="1200" u="none" strike="noStrike">
                          <a:effectLst/>
                        </a:rPr>
                        <a:t>6.2</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¿Tienen diversificadas las funciones, es decir que no se tenga a una sola persona con el control absoluto de todo el proceso?</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r>
              <a:tr h="252288">
                <a:tc>
                  <a:txBody>
                    <a:bodyPr/>
                    <a:lstStyle/>
                    <a:p>
                      <a:pPr algn="ctr" fontAlgn="ctr"/>
                      <a:r>
                        <a:rPr lang="es-EC" sz="1200" u="none" strike="noStrike">
                          <a:effectLst/>
                        </a:rPr>
                        <a:t>6.3</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¿Se elaboran presupuestos y se comparan frecuentemente?</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r>
              <a:tr h="164957">
                <a:tc>
                  <a:txBody>
                    <a:bodyPr/>
                    <a:lstStyle/>
                    <a:p>
                      <a:pPr algn="ctr" fontAlgn="ctr"/>
                      <a:r>
                        <a:rPr lang="es-EC" sz="1200" u="none" strike="noStrike">
                          <a:effectLst/>
                        </a:rPr>
                        <a:t>6.4</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¿Existe control de acceso para el personal que ingresa al archivo del departamento?</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r>
              <a:tr h="252288">
                <a:tc>
                  <a:txBody>
                    <a:bodyPr/>
                    <a:lstStyle/>
                    <a:p>
                      <a:pPr algn="ctr" fontAlgn="ctr"/>
                      <a:r>
                        <a:rPr lang="es-EC" sz="1200" u="none" strike="noStrike">
                          <a:effectLst/>
                        </a:rPr>
                        <a:t>6.5</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a:effectLst/>
                        </a:rPr>
                        <a:t>¿Cuenta la empresa con un lugar organizado para archivar los diferentes procesos?</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4852" marR="4852" marT="4852" marB="0" anchor="ctr"/>
                </a:tc>
                <a:tc>
                  <a:txBody>
                    <a:bodyPr/>
                    <a:lstStyle/>
                    <a:p>
                      <a:pPr algn="just" fontAlgn="ctr"/>
                      <a:r>
                        <a:rPr lang="es-EC" sz="1200" u="none" strike="noStrike" dirty="0">
                          <a:effectLst/>
                        </a:rPr>
                        <a:t> </a:t>
                      </a:r>
                      <a:endParaRPr lang="es-EC" sz="1200" b="0" i="0" u="none" strike="noStrike" dirty="0">
                        <a:solidFill>
                          <a:srgbClr val="000000"/>
                        </a:solidFill>
                        <a:effectLst/>
                        <a:latin typeface="Arial"/>
                      </a:endParaRPr>
                    </a:p>
                  </a:txBody>
                  <a:tcPr marL="4852" marR="4852" marT="4852" marB="0" anchor="ctr"/>
                </a:tc>
              </a:tr>
            </a:tbl>
          </a:graphicData>
        </a:graphic>
      </p:graphicFrame>
      <p:sp>
        <p:nvSpPr>
          <p:cNvPr id="3" name="350 Rectángulo">
            <a:hlinkClick r:id="rId2" action="ppaction://hlinksldjump"/>
          </p:cNvPr>
          <p:cNvSpPr/>
          <p:nvPr/>
        </p:nvSpPr>
        <p:spPr>
          <a:xfrm>
            <a:off x="8028384" y="476672"/>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PTC.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3/4</a:t>
            </a:r>
            <a:endParaRPr lang="es-EC" sz="1200">
              <a:effectLst/>
              <a:latin typeface="Times New Roman"/>
              <a:ea typeface="Times New Roman"/>
            </a:endParaRPr>
          </a:p>
        </p:txBody>
      </p:sp>
    </p:spTree>
    <p:extLst>
      <p:ext uri="{BB962C8B-B14F-4D97-AF65-F5344CB8AC3E}">
        <p14:creationId xmlns:p14="http://schemas.microsoft.com/office/powerpoint/2010/main" val="1354556203"/>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79224175"/>
              </p:ext>
            </p:extLst>
          </p:nvPr>
        </p:nvGraphicFramePr>
        <p:xfrm>
          <a:off x="107504" y="166123"/>
          <a:ext cx="8964486" cy="6575245"/>
        </p:xfrm>
        <a:graphic>
          <a:graphicData uri="http://schemas.openxmlformats.org/drawingml/2006/table">
            <a:tbl>
              <a:tblPr>
                <a:tableStyleId>{5C22544A-7EE6-4342-B048-85BDC9FD1C3A}</a:tableStyleId>
              </a:tblPr>
              <a:tblGrid>
                <a:gridCol w="497380"/>
                <a:gridCol w="3672059"/>
                <a:gridCol w="501266"/>
                <a:gridCol w="683898"/>
                <a:gridCol w="714981"/>
                <a:gridCol w="714981"/>
                <a:gridCol w="2179921"/>
              </a:tblGrid>
              <a:tr h="112381">
                <a:tc gridSpan="7">
                  <a:txBody>
                    <a:bodyPr/>
                    <a:lstStyle/>
                    <a:p>
                      <a:pPr algn="ctr" fontAlgn="ctr"/>
                      <a:r>
                        <a:rPr lang="es-EC" sz="1100" u="none" strike="noStrike" dirty="0">
                          <a:effectLst/>
                        </a:rPr>
                        <a:t>FERRERO DEL ECUADOR S.A.</a:t>
                      </a:r>
                      <a:endParaRPr lang="es-EC" sz="1100" b="1" i="0" u="none" strike="noStrike" dirty="0">
                        <a:solidFill>
                          <a:srgbClr val="000000"/>
                        </a:solidFill>
                        <a:effectLst/>
                        <a:latin typeface="Arial"/>
                      </a:endParaRPr>
                    </a:p>
                  </a:txBody>
                  <a:tcPr marL="3625" marR="3625" marT="36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2381">
                <a:tc gridSpan="7">
                  <a:txBody>
                    <a:bodyPr/>
                    <a:lstStyle/>
                    <a:p>
                      <a:pPr algn="ctr" fontAlgn="ctr"/>
                      <a:r>
                        <a:rPr lang="es-EC" sz="1100" u="none" strike="noStrike">
                          <a:effectLst/>
                        </a:rPr>
                        <a:t>CUESTIONARIO DE EVALUACIÓN DE CONTROL INTERNO</a:t>
                      </a:r>
                      <a:endParaRPr lang="es-EC" sz="1100" b="1" i="0" u="none" strike="noStrike">
                        <a:solidFill>
                          <a:srgbClr val="000000"/>
                        </a:solidFill>
                        <a:effectLst/>
                        <a:latin typeface="Arial"/>
                      </a:endParaRPr>
                    </a:p>
                  </a:txBody>
                  <a:tcPr marL="3625" marR="3625" marT="36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2381">
                <a:tc gridSpan="7">
                  <a:txBody>
                    <a:bodyPr/>
                    <a:lstStyle/>
                    <a:p>
                      <a:pPr algn="ctr" fontAlgn="ctr"/>
                      <a:r>
                        <a:rPr lang="es-EC" sz="1100" u="none" strike="noStrike">
                          <a:effectLst/>
                        </a:rPr>
                        <a:t>PROCESO DE ADQUISICIÓN DESERVICIOS DE COMERCIO EXTERIOR</a:t>
                      </a:r>
                      <a:endParaRPr lang="es-EC" sz="1100" b="1" i="0" u="none" strike="noStrike">
                        <a:solidFill>
                          <a:srgbClr val="000000"/>
                        </a:solidFill>
                        <a:effectLst/>
                        <a:latin typeface="Arial"/>
                      </a:endParaRPr>
                    </a:p>
                  </a:txBody>
                  <a:tcPr marL="3625" marR="3625" marT="36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2381">
                <a:tc gridSpan="7">
                  <a:txBody>
                    <a:bodyPr/>
                    <a:lstStyle/>
                    <a:p>
                      <a:pPr algn="ctr" fontAlgn="ctr"/>
                      <a:r>
                        <a:rPr lang="es-EC" sz="1100" u="none" strike="noStrike">
                          <a:effectLst/>
                        </a:rPr>
                        <a:t>PERIODO SEPTIEMBRE 2009 - AGOSTO 2010</a:t>
                      </a:r>
                      <a:endParaRPr lang="es-EC" sz="1100" b="1" i="0" u="none" strike="noStrike">
                        <a:solidFill>
                          <a:srgbClr val="000000"/>
                        </a:solidFill>
                        <a:effectLst/>
                        <a:latin typeface="Arial"/>
                      </a:endParaRPr>
                    </a:p>
                  </a:txBody>
                  <a:tcPr marL="3625" marR="3625" marT="36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1505">
                <a:tc rowSpan="2">
                  <a:txBody>
                    <a:bodyPr/>
                    <a:lstStyle/>
                    <a:p>
                      <a:pPr algn="ctr" fontAlgn="ctr"/>
                      <a:r>
                        <a:rPr lang="es-EC" sz="1050" u="sng" strike="noStrike">
                          <a:effectLst/>
                        </a:rPr>
                        <a:t>Nº</a:t>
                      </a:r>
                      <a:endParaRPr lang="es-EC" sz="1050" b="1" i="0" u="sng" strike="noStrike">
                        <a:solidFill>
                          <a:srgbClr val="000000"/>
                        </a:solidFill>
                        <a:effectLst/>
                        <a:latin typeface="Arial"/>
                      </a:endParaRPr>
                    </a:p>
                  </a:txBody>
                  <a:tcPr marL="3625" marR="3625" marT="3625" marB="0" anchor="ctr"/>
                </a:tc>
                <a:tc rowSpan="2">
                  <a:txBody>
                    <a:bodyPr/>
                    <a:lstStyle/>
                    <a:p>
                      <a:pPr algn="ctr" fontAlgn="ctr"/>
                      <a:r>
                        <a:rPr lang="pt-BR" sz="1050" u="sng" strike="noStrike">
                          <a:effectLst/>
                        </a:rPr>
                        <a:t>P R E G U N T A S</a:t>
                      </a:r>
                      <a:endParaRPr lang="pt-BR" sz="1050" b="1" i="0" u="sng" strike="noStrike">
                        <a:solidFill>
                          <a:srgbClr val="000000"/>
                        </a:solidFill>
                        <a:effectLst/>
                        <a:latin typeface="Arial"/>
                      </a:endParaRPr>
                    </a:p>
                  </a:txBody>
                  <a:tcPr marL="3625" marR="3625" marT="3625" marB="0" anchor="ctr"/>
                </a:tc>
                <a:tc gridSpan="2">
                  <a:txBody>
                    <a:bodyPr/>
                    <a:lstStyle/>
                    <a:p>
                      <a:pPr algn="ctr" fontAlgn="ctr"/>
                      <a:r>
                        <a:rPr lang="es-EC" sz="1050" u="sng" strike="noStrike">
                          <a:effectLst/>
                        </a:rPr>
                        <a:t>RESPUESTAS</a:t>
                      </a:r>
                      <a:endParaRPr lang="es-EC" sz="1050" b="1" i="0" u="sng" strike="noStrike">
                        <a:solidFill>
                          <a:srgbClr val="000000"/>
                        </a:solidFill>
                        <a:effectLst/>
                        <a:latin typeface="Arial"/>
                      </a:endParaRPr>
                    </a:p>
                  </a:txBody>
                  <a:tcPr marL="3625" marR="3625" marT="3625" marB="0" anchor="ctr"/>
                </a:tc>
                <a:tc hMerge="1">
                  <a:txBody>
                    <a:bodyPr/>
                    <a:lstStyle/>
                    <a:p>
                      <a:endParaRPr lang="es-EC"/>
                    </a:p>
                  </a:txBody>
                  <a:tcPr/>
                </a:tc>
                <a:tc gridSpan="2">
                  <a:txBody>
                    <a:bodyPr/>
                    <a:lstStyle/>
                    <a:p>
                      <a:pPr algn="ctr" fontAlgn="ctr"/>
                      <a:r>
                        <a:rPr lang="es-EC" sz="1050" u="sng" strike="noStrike">
                          <a:effectLst/>
                        </a:rPr>
                        <a:t>PUNTAJES</a:t>
                      </a:r>
                      <a:endParaRPr lang="es-EC" sz="1050" b="1" i="0" u="sng" strike="noStrike">
                        <a:solidFill>
                          <a:srgbClr val="000000"/>
                        </a:solidFill>
                        <a:effectLst/>
                        <a:latin typeface="Arial"/>
                      </a:endParaRPr>
                    </a:p>
                  </a:txBody>
                  <a:tcPr marL="3625" marR="3625" marT="3625" marB="0" anchor="ctr"/>
                </a:tc>
                <a:tc hMerge="1">
                  <a:txBody>
                    <a:bodyPr/>
                    <a:lstStyle/>
                    <a:p>
                      <a:endParaRPr lang="es-EC"/>
                    </a:p>
                  </a:txBody>
                  <a:tcPr/>
                </a:tc>
                <a:tc rowSpan="2">
                  <a:txBody>
                    <a:bodyPr/>
                    <a:lstStyle/>
                    <a:p>
                      <a:pPr algn="ctr" fontAlgn="ctr"/>
                      <a:r>
                        <a:rPr lang="es-EC" sz="1050" u="sng" strike="noStrike">
                          <a:effectLst/>
                        </a:rPr>
                        <a:t>OBSERVACIONES</a:t>
                      </a:r>
                      <a:endParaRPr lang="es-EC" sz="1050" b="1" i="0" u="sng" strike="noStrike">
                        <a:solidFill>
                          <a:srgbClr val="000000"/>
                        </a:solidFill>
                        <a:effectLst/>
                        <a:latin typeface="Arial"/>
                      </a:endParaRPr>
                    </a:p>
                  </a:txBody>
                  <a:tcPr marL="3625" marR="3625" marT="3625" marB="0" anchor="ctr"/>
                </a:tc>
              </a:tr>
              <a:tr h="163133">
                <a:tc vMerge="1">
                  <a:txBody>
                    <a:bodyPr/>
                    <a:lstStyle/>
                    <a:p>
                      <a:endParaRPr lang="es-EC"/>
                    </a:p>
                  </a:txBody>
                  <a:tcPr/>
                </a:tc>
                <a:tc vMerge="1">
                  <a:txBody>
                    <a:bodyPr/>
                    <a:lstStyle/>
                    <a:p>
                      <a:endParaRPr lang="es-EC"/>
                    </a:p>
                  </a:txBody>
                  <a:tcPr/>
                </a:tc>
                <a:tc>
                  <a:txBody>
                    <a:bodyPr/>
                    <a:lstStyle/>
                    <a:p>
                      <a:pPr algn="ctr" fontAlgn="ctr"/>
                      <a:r>
                        <a:rPr lang="es-EC" sz="1050" u="sng" strike="noStrike">
                          <a:effectLst/>
                        </a:rPr>
                        <a:t>SÍ</a:t>
                      </a:r>
                      <a:endParaRPr lang="es-EC" sz="1050" b="1" i="0" u="sng" strike="noStrike">
                        <a:solidFill>
                          <a:srgbClr val="000000"/>
                        </a:solidFill>
                        <a:effectLst/>
                        <a:latin typeface="Arial"/>
                      </a:endParaRPr>
                    </a:p>
                  </a:txBody>
                  <a:tcPr marL="3625" marR="3625" marT="3625" marB="0" anchor="ctr"/>
                </a:tc>
                <a:tc>
                  <a:txBody>
                    <a:bodyPr/>
                    <a:lstStyle/>
                    <a:p>
                      <a:pPr algn="ctr" fontAlgn="ctr"/>
                      <a:r>
                        <a:rPr lang="es-EC" sz="1050" u="sng" strike="noStrike">
                          <a:effectLst/>
                        </a:rPr>
                        <a:t>NO</a:t>
                      </a:r>
                      <a:endParaRPr lang="es-EC" sz="1050" b="1" i="0" u="sng" strike="noStrike">
                        <a:solidFill>
                          <a:srgbClr val="000000"/>
                        </a:solidFill>
                        <a:effectLst/>
                        <a:latin typeface="Arial"/>
                      </a:endParaRPr>
                    </a:p>
                  </a:txBody>
                  <a:tcPr marL="3625" marR="3625" marT="3625" marB="0" anchor="ctr"/>
                </a:tc>
                <a:tc>
                  <a:txBody>
                    <a:bodyPr/>
                    <a:lstStyle/>
                    <a:p>
                      <a:pPr algn="ctr" fontAlgn="ctr"/>
                      <a:r>
                        <a:rPr lang="es-EC" sz="1050" u="sng" strike="noStrike">
                          <a:effectLst/>
                        </a:rPr>
                        <a:t>PUNTAJE OBTENIDO</a:t>
                      </a:r>
                      <a:endParaRPr lang="es-EC" sz="1050" b="1" i="0" u="sng" strike="noStrike">
                        <a:solidFill>
                          <a:srgbClr val="000000"/>
                        </a:solidFill>
                        <a:effectLst/>
                        <a:latin typeface="Arial"/>
                      </a:endParaRPr>
                    </a:p>
                  </a:txBody>
                  <a:tcPr marL="3625" marR="3625" marT="3625" marB="0" anchor="ctr"/>
                </a:tc>
                <a:tc>
                  <a:txBody>
                    <a:bodyPr/>
                    <a:lstStyle/>
                    <a:p>
                      <a:pPr algn="ctr" fontAlgn="ctr"/>
                      <a:r>
                        <a:rPr lang="es-EC" sz="1050" u="sng" strike="noStrike">
                          <a:effectLst/>
                        </a:rPr>
                        <a:t>PUNTAJE ÓPTIMO</a:t>
                      </a:r>
                      <a:endParaRPr lang="es-EC" sz="1050" b="1" i="0" u="sng" strike="noStrike">
                        <a:solidFill>
                          <a:srgbClr val="000000"/>
                        </a:solidFill>
                        <a:effectLst/>
                        <a:latin typeface="Arial"/>
                      </a:endParaRPr>
                    </a:p>
                  </a:txBody>
                  <a:tcPr marL="3625" marR="3625" marT="3625" marB="0" anchor="ctr"/>
                </a:tc>
                <a:tc vMerge="1">
                  <a:txBody>
                    <a:bodyPr/>
                    <a:lstStyle/>
                    <a:p>
                      <a:endParaRPr lang="es-EC"/>
                    </a:p>
                  </a:txBody>
                  <a:tcPr/>
                </a:tc>
              </a:tr>
              <a:tr h="145007">
                <a:tc>
                  <a:txBody>
                    <a:bodyPr/>
                    <a:lstStyle/>
                    <a:p>
                      <a:pPr algn="ctr" fontAlgn="ctr"/>
                      <a:r>
                        <a:rPr lang="es-EC" sz="1050" u="none" strike="noStrike">
                          <a:effectLst/>
                        </a:rPr>
                        <a:t>7.</a:t>
                      </a:r>
                      <a:endParaRPr lang="es-EC" sz="1050" b="1" i="0" u="none" strike="noStrike">
                        <a:solidFill>
                          <a:srgbClr val="000000"/>
                        </a:solidFill>
                        <a:effectLst/>
                        <a:latin typeface="Arial"/>
                      </a:endParaRPr>
                    </a:p>
                  </a:txBody>
                  <a:tcPr marL="3625" marR="3625" marT="3625" marB="0" anchor="ctr"/>
                </a:tc>
                <a:tc>
                  <a:txBody>
                    <a:bodyPr/>
                    <a:lstStyle/>
                    <a:p>
                      <a:pPr algn="ctr" fontAlgn="ctr"/>
                      <a:r>
                        <a:rPr lang="es-EC" sz="1050" u="none" strike="noStrike">
                          <a:effectLst/>
                        </a:rPr>
                        <a:t>INFORMACIÓN Y COMUNICACIÓN</a:t>
                      </a:r>
                      <a:endParaRPr lang="es-EC" sz="1050" b="1" i="0" u="none" strike="noStrike">
                        <a:solidFill>
                          <a:srgbClr val="000000"/>
                        </a:solidFill>
                        <a:effectLst/>
                        <a:latin typeface="Arial"/>
                      </a:endParaRPr>
                    </a:p>
                  </a:txBody>
                  <a:tcPr marL="3625" marR="3625" marT="3625" marB="0" anchor="ctr"/>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3625" marR="3625" marT="3625"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3625" marR="3625" marT="3625"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3625" marR="3625" marT="3625" marB="0" anchor="b"/>
                </a:tc>
                <a:tc>
                  <a:txBody>
                    <a:bodyPr/>
                    <a:lstStyle/>
                    <a:p>
                      <a:pPr algn="ctr" fontAlgn="b"/>
                      <a:r>
                        <a:rPr lang="es-EC" sz="1050" u="none" strike="noStrike">
                          <a:effectLst/>
                        </a:rPr>
                        <a:t> </a:t>
                      </a:r>
                      <a:endParaRPr lang="es-EC" sz="1050" b="1" i="0" u="none" strike="noStrike">
                        <a:solidFill>
                          <a:srgbClr val="000000"/>
                        </a:solidFill>
                        <a:effectLst/>
                        <a:latin typeface="Arial"/>
                      </a:endParaRPr>
                    </a:p>
                  </a:txBody>
                  <a:tcPr marL="3625" marR="3625" marT="3625" marB="0" anchor="b"/>
                </a:tc>
                <a:tc>
                  <a:txBody>
                    <a:bodyPr/>
                    <a:lstStyle/>
                    <a:p>
                      <a:pPr algn="l" fontAlgn="b"/>
                      <a:r>
                        <a:rPr lang="es-EC" sz="1050" u="none" strike="noStrike">
                          <a:effectLst/>
                        </a:rPr>
                        <a:t> </a:t>
                      </a:r>
                      <a:endParaRPr lang="es-EC" sz="1050" b="0" i="0" u="none" strike="noStrike">
                        <a:solidFill>
                          <a:srgbClr val="000000"/>
                        </a:solidFill>
                        <a:effectLst/>
                        <a:latin typeface="Arial"/>
                      </a:endParaRPr>
                    </a:p>
                  </a:txBody>
                  <a:tcPr marL="3625" marR="3625" marT="3625" marB="0" anchor="b"/>
                </a:tc>
              </a:tr>
              <a:tr h="213886">
                <a:tc>
                  <a:txBody>
                    <a:bodyPr/>
                    <a:lstStyle/>
                    <a:p>
                      <a:pPr algn="ctr" fontAlgn="ctr"/>
                      <a:r>
                        <a:rPr lang="es-EC" sz="1100" u="none" strike="noStrike">
                          <a:effectLst/>
                        </a:rPr>
                        <a:t>7.1</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¿Todos los listados  o reportes que emite el sistema informático son de utilidad y oportunos?</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5</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No se obtiene informes para llevar un control de las facturas emitidas</a:t>
                      </a:r>
                      <a:endParaRPr lang="es-EC" sz="1100" b="0" i="0" u="none" strike="noStrike">
                        <a:solidFill>
                          <a:srgbClr val="000000"/>
                        </a:solidFill>
                        <a:effectLst/>
                        <a:latin typeface="Arial"/>
                      </a:endParaRPr>
                    </a:p>
                  </a:txBody>
                  <a:tcPr marL="3625" marR="3625" marT="3625" marB="0" anchor="ctr"/>
                </a:tc>
              </a:tr>
              <a:tr h="188510">
                <a:tc>
                  <a:txBody>
                    <a:bodyPr/>
                    <a:lstStyle/>
                    <a:p>
                      <a:pPr algn="ctr" fontAlgn="ctr"/>
                      <a:r>
                        <a:rPr lang="es-EC" sz="1100" u="none" strike="noStrike">
                          <a:effectLst/>
                        </a:rPr>
                        <a:t>7.2</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¿Son satisfactorios los sistemas de información computarizados implantados en  el proceso y manejo de la  información?</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5</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Faltan informes</a:t>
                      </a:r>
                      <a:endParaRPr lang="es-EC" sz="1100" b="0" i="0" u="none" strike="noStrike">
                        <a:solidFill>
                          <a:srgbClr val="000000"/>
                        </a:solidFill>
                        <a:effectLst/>
                        <a:latin typeface="Arial"/>
                      </a:endParaRPr>
                    </a:p>
                  </a:txBody>
                  <a:tcPr marL="3625" marR="3625" marT="3625" marB="0" anchor="ctr"/>
                </a:tc>
              </a:tr>
              <a:tr h="148633">
                <a:tc>
                  <a:txBody>
                    <a:bodyPr/>
                    <a:lstStyle/>
                    <a:p>
                      <a:pPr algn="ctr" fontAlgn="ctr"/>
                      <a:r>
                        <a:rPr lang="es-EC" sz="1100" u="none" strike="noStrike">
                          <a:effectLst/>
                        </a:rPr>
                        <a:t>7.3</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¿Se tiene back up de la información procesada?</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188510">
                <a:tc>
                  <a:txBody>
                    <a:bodyPr/>
                    <a:lstStyle/>
                    <a:p>
                      <a:pPr algn="ctr" fontAlgn="ctr"/>
                      <a:r>
                        <a:rPr lang="es-EC" sz="1100" u="none" strike="noStrike">
                          <a:effectLst/>
                        </a:rPr>
                        <a:t>7.4</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¿La información recibida es suficiente y oportuna para las actividades y procesos?</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5</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No se tienen información suficiente de detalles de cada tramite</a:t>
                      </a:r>
                      <a:endParaRPr lang="es-EC" sz="1100" b="0" i="0" u="none" strike="noStrike">
                        <a:solidFill>
                          <a:srgbClr val="000000"/>
                        </a:solidFill>
                        <a:effectLst/>
                        <a:latin typeface="Arial"/>
                      </a:endParaRPr>
                    </a:p>
                  </a:txBody>
                  <a:tcPr marL="3625" marR="3625" marT="3625" marB="0" anchor="ctr"/>
                </a:tc>
              </a:tr>
              <a:tr h="213886">
                <a:tc>
                  <a:txBody>
                    <a:bodyPr/>
                    <a:lstStyle/>
                    <a:p>
                      <a:pPr algn="ctr" fontAlgn="ctr"/>
                      <a:r>
                        <a:rPr lang="es-EC" sz="1100" u="none" strike="noStrike">
                          <a:effectLst/>
                        </a:rPr>
                        <a:t>7.5</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¿La información que se brinda es de calidad, permitiendo una adecuada y oportuna toma de decisiones?</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188510">
                <a:tc>
                  <a:txBody>
                    <a:bodyPr/>
                    <a:lstStyle/>
                    <a:p>
                      <a:pPr algn="ctr" fontAlgn="ctr"/>
                      <a:r>
                        <a:rPr lang="es-EC" sz="1100" u="none" strike="noStrike">
                          <a:effectLst/>
                        </a:rPr>
                        <a:t>7.6</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¿Se han establecido líneas de comunicación para la denuncia de posibles actos indebidos?</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188510">
                <a:tc>
                  <a:txBody>
                    <a:bodyPr/>
                    <a:lstStyle/>
                    <a:p>
                      <a:pPr algn="ctr" fontAlgn="ctr"/>
                      <a:r>
                        <a:rPr lang="es-EC" sz="1100" u="none" strike="noStrike">
                          <a:effectLst/>
                        </a:rPr>
                        <a:t>7.7</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¿Existe una comunicación eficaz al personal sobre sus funciones y responsabilidades de control?</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188510">
                <a:tc>
                  <a:txBody>
                    <a:bodyPr/>
                    <a:lstStyle/>
                    <a:p>
                      <a:pPr algn="ctr" fontAlgn="ctr"/>
                      <a:r>
                        <a:rPr lang="es-EC" sz="1100" u="none" strike="noStrike">
                          <a:effectLst/>
                        </a:rPr>
                        <a:t>7.8</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¿Cuándo a usted le supervisan le indican las desviaciones que existen para mejorar sus labores?</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213886">
                <a:tc>
                  <a:txBody>
                    <a:bodyPr/>
                    <a:lstStyle/>
                    <a:p>
                      <a:pPr algn="ctr" fontAlgn="ctr"/>
                      <a:r>
                        <a:rPr lang="es-EC" sz="1100" u="none" strike="noStrike">
                          <a:effectLst/>
                        </a:rPr>
                        <a:t>7.9</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¿Los empleados entienden cómo el incumplimiento de sus obligaciones afectan a la empresa?</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188510">
                <a:tc>
                  <a:txBody>
                    <a:bodyPr/>
                    <a:lstStyle/>
                    <a:p>
                      <a:pPr algn="ctr" fontAlgn="ctr"/>
                      <a:r>
                        <a:rPr lang="es-EC" sz="1100" u="none" strike="noStrike">
                          <a:effectLst/>
                        </a:rPr>
                        <a:t>7.10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¿Existe una manera de comunicar los problemas o inquietudes a la gerencia?</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145007">
                <a:tc>
                  <a:txBody>
                    <a:bodyPr/>
                    <a:lstStyle/>
                    <a:p>
                      <a:pPr algn="ctr" fontAlgn="ctr"/>
                      <a:r>
                        <a:rPr lang="es-EC" sz="1050" u="none" strike="noStrike">
                          <a:effectLst/>
                        </a:rPr>
                        <a:t>8.</a:t>
                      </a:r>
                      <a:endParaRPr lang="es-EC" sz="1050" b="1" i="0" u="none" strike="noStrike">
                        <a:solidFill>
                          <a:srgbClr val="000000"/>
                        </a:solidFill>
                        <a:effectLst/>
                        <a:latin typeface="Arial"/>
                      </a:endParaRPr>
                    </a:p>
                  </a:txBody>
                  <a:tcPr marL="3625" marR="3625" marT="3625" marB="0" anchor="ctr"/>
                </a:tc>
                <a:tc>
                  <a:txBody>
                    <a:bodyPr/>
                    <a:lstStyle/>
                    <a:p>
                      <a:pPr algn="ctr" fontAlgn="ctr"/>
                      <a:r>
                        <a:rPr lang="es-EC" sz="1050" u="none" strike="noStrike">
                          <a:effectLst/>
                        </a:rPr>
                        <a:t>MONITOREO</a:t>
                      </a:r>
                      <a:endParaRPr lang="es-EC" sz="1050" b="1" i="0" u="none" strike="noStrike">
                        <a:solidFill>
                          <a:srgbClr val="000000"/>
                        </a:solidFill>
                        <a:effectLst/>
                        <a:latin typeface="Arial"/>
                      </a:endParaRPr>
                    </a:p>
                  </a:txBody>
                  <a:tcPr marL="3625" marR="3625" marT="3625" marB="0" anchor="ctr"/>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3625" marR="3625" marT="3625"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3625" marR="3625" marT="3625"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3625" marR="3625" marT="3625" marB="0" anchor="b"/>
                </a:tc>
                <a:tc>
                  <a:txBody>
                    <a:bodyPr/>
                    <a:lstStyle/>
                    <a:p>
                      <a:pPr algn="ctr" fontAlgn="b"/>
                      <a:r>
                        <a:rPr lang="es-EC" sz="1050" u="none" strike="noStrike">
                          <a:effectLst/>
                        </a:rPr>
                        <a:t> </a:t>
                      </a:r>
                      <a:endParaRPr lang="es-EC" sz="1050" b="1" i="0" u="none" strike="noStrike">
                        <a:solidFill>
                          <a:srgbClr val="000000"/>
                        </a:solidFill>
                        <a:effectLst/>
                        <a:latin typeface="Arial"/>
                      </a:endParaRPr>
                    </a:p>
                  </a:txBody>
                  <a:tcPr marL="3625" marR="3625" marT="3625" marB="0" anchor="b"/>
                </a:tc>
                <a:tc>
                  <a:txBody>
                    <a:bodyPr/>
                    <a:lstStyle/>
                    <a:p>
                      <a:pPr algn="l" fontAlgn="b"/>
                      <a:r>
                        <a:rPr lang="es-EC" sz="1050" u="none" strike="noStrike">
                          <a:effectLst/>
                        </a:rPr>
                        <a:t> </a:t>
                      </a:r>
                      <a:endParaRPr lang="es-EC" sz="1050" b="0" i="0" u="none" strike="noStrike">
                        <a:solidFill>
                          <a:srgbClr val="000000"/>
                        </a:solidFill>
                        <a:effectLst/>
                        <a:latin typeface="Arial"/>
                      </a:endParaRPr>
                    </a:p>
                  </a:txBody>
                  <a:tcPr marL="3625" marR="3625" marT="3625" marB="0" anchor="b"/>
                </a:tc>
              </a:tr>
              <a:tr h="213886">
                <a:tc>
                  <a:txBody>
                    <a:bodyPr/>
                    <a:lstStyle/>
                    <a:p>
                      <a:pPr algn="ctr" fontAlgn="ctr"/>
                      <a:r>
                        <a:rPr lang="es-EC" sz="1100" u="none" strike="noStrike">
                          <a:effectLst/>
                        </a:rPr>
                        <a:t>8.1</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¿El Gerente General, efectúa un proceso de monitoreo de la gestión a fin de prevenir y  corregir eventuales desviaciones o deficiencias?</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188510">
                <a:tc>
                  <a:txBody>
                    <a:bodyPr/>
                    <a:lstStyle/>
                    <a:p>
                      <a:pPr algn="ctr" fontAlgn="ctr"/>
                      <a:r>
                        <a:rPr lang="es-EC" sz="1100" u="none" strike="noStrike">
                          <a:effectLst/>
                        </a:rPr>
                        <a:t>8.2</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¿El Gerente General realiza con periodicidad el proceso de monitoreo mencionado en el punto anterior?</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148633">
                <a:tc>
                  <a:txBody>
                    <a:bodyPr/>
                    <a:lstStyle/>
                    <a:p>
                      <a:pPr algn="ctr" fontAlgn="ctr"/>
                      <a:r>
                        <a:rPr lang="es-EC" sz="1100" u="none" strike="noStrike">
                          <a:effectLst/>
                        </a:rPr>
                        <a:t>8.3</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¿Existen entidades externas para realizar monitoreos sobre la calidad de las actividades?</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166759">
                <a:tc>
                  <a:txBody>
                    <a:bodyPr/>
                    <a:lstStyle/>
                    <a:p>
                      <a:pPr algn="ctr" fontAlgn="ctr"/>
                      <a:r>
                        <a:rPr lang="es-EC" sz="1100" u="none" strike="noStrike">
                          <a:effectLst/>
                        </a:rPr>
                        <a:t>8.4</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¿Se utilizan indicadores para detectar ineficiencias o abusos?</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x</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ctr" fontAlgn="ctr"/>
                      <a:r>
                        <a:rPr lang="es-EC" sz="1100" u="none" strike="noStrike">
                          <a:effectLst/>
                        </a:rPr>
                        <a:t>10</a:t>
                      </a:r>
                      <a:endParaRPr lang="es-EC" sz="1100" b="0" i="0" u="none" strike="noStrike">
                        <a:solidFill>
                          <a:srgbClr val="000000"/>
                        </a:solidFill>
                        <a:effectLst/>
                        <a:latin typeface="Arial"/>
                      </a:endParaRPr>
                    </a:p>
                  </a:txBody>
                  <a:tcPr marL="3625" marR="3625" marT="3625" marB="0" anchor="ctr"/>
                </a:tc>
                <a:tc>
                  <a:txBody>
                    <a:bodyPr/>
                    <a:lstStyle/>
                    <a:p>
                      <a:pPr algn="just" fontAlgn="ctr"/>
                      <a:r>
                        <a:rPr lang="es-EC" sz="1100" u="none" strike="noStrike">
                          <a:effectLst/>
                        </a:rPr>
                        <a:t> </a:t>
                      </a:r>
                      <a:endParaRPr lang="es-EC" sz="1100" b="0" i="0" u="none" strike="noStrike">
                        <a:solidFill>
                          <a:srgbClr val="000000"/>
                        </a:solidFill>
                        <a:effectLst/>
                        <a:latin typeface="Arial"/>
                      </a:endParaRPr>
                    </a:p>
                  </a:txBody>
                  <a:tcPr marL="3625" marR="3625" marT="3625" marB="0" anchor="ctr"/>
                </a:tc>
              </a:tr>
              <a:tr h="61628">
                <a:tc>
                  <a:txBody>
                    <a:bodyPr/>
                    <a:lstStyle/>
                    <a:p>
                      <a:pPr algn="l" fontAlgn="b"/>
                      <a:r>
                        <a:rPr lang="es-EC" sz="1100" u="none" strike="noStrike">
                          <a:effectLst/>
                        </a:rPr>
                        <a:t> </a:t>
                      </a:r>
                      <a:endParaRPr lang="es-EC" sz="1100" b="0" i="0" u="none" strike="noStrike">
                        <a:solidFill>
                          <a:srgbClr val="000000"/>
                        </a:solidFill>
                        <a:effectLst/>
                        <a:latin typeface="Arial"/>
                      </a:endParaRPr>
                    </a:p>
                  </a:txBody>
                  <a:tcPr marL="3625" marR="3625" marT="3625" marB="0" anchor="b"/>
                </a:tc>
                <a:tc>
                  <a:txBody>
                    <a:bodyPr/>
                    <a:lstStyle/>
                    <a:p>
                      <a:pPr algn="ctr" fontAlgn="t"/>
                      <a:r>
                        <a:rPr lang="es-EC" sz="1100" u="none" strike="noStrike">
                          <a:effectLst/>
                        </a:rPr>
                        <a:t>TOTAL</a:t>
                      </a:r>
                      <a:endParaRPr lang="es-EC" sz="1100" b="1" i="0" u="none" strike="noStrike">
                        <a:solidFill>
                          <a:srgbClr val="000000"/>
                        </a:solidFill>
                        <a:effectLst/>
                        <a:latin typeface="Arial"/>
                      </a:endParaRPr>
                    </a:p>
                  </a:txBody>
                  <a:tcPr marL="3625" marR="3625" marT="3625" marB="0"/>
                </a:tc>
                <a:tc>
                  <a:txBody>
                    <a:bodyPr/>
                    <a:lstStyle/>
                    <a:p>
                      <a:pPr algn="just" fontAlgn="t"/>
                      <a:r>
                        <a:rPr lang="es-EC" sz="1100" u="none" strike="noStrike">
                          <a:effectLst/>
                        </a:rPr>
                        <a:t> </a:t>
                      </a:r>
                      <a:endParaRPr lang="es-EC" sz="1100" b="1" i="0" u="none" strike="noStrike">
                        <a:solidFill>
                          <a:srgbClr val="000000"/>
                        </a:solidFill>
                        <a:effectLst/>
                        <a:latin typeface="Arial"/>
                      </a:endParaRPr>
                    </a:p>
                  </a:txBody>
                  <a:tcPr marL="3625" marR="3625" marT="3625" marB="0"/>
                </a:tc>
                <a:tc>
                  <a:txBody>
                    <a:bodyPr/>
                    <a:lstStyle/>
                    <a:p>
                      <a:pPr algn="just" fontAlgn="t"/>
                      <a:r>
                        <a:rPr lang="es-EC" sz="1100" u="none" strike="noStrike">
                          <a:effectLst/>
                        </a:rPr>
                        <a:t> </a:t>
                      </a:r>
                      <a:endParaRPr lang="es-EC" sz="1100" b="1" i="0" u="none" strike="noStrike">
                        <a:solidFill>
                          <a:srgbClr val="000000"/>
                        </a:solidFill>
                        <a:effectLst/>
                        <a:latin typeface="Arial"/>
                      </a:endParaRPr>
                    </a:p>
                  </a:txBody>
                  <a:tcPr marL="3625" marR="3625" marT="3625" marB="0"/>
                </a:tc>
                <a:tc>
                  <a:txBody>
                    <a:bodyPr/>
                    <a:lstStyle/>
                    <a:p>
                      <a:pPr algn="ctr" fontAlgn="b"/>
                      <a:r>
                        <a:rPr lang="es-EC" sz="1100" u="none" strike="noStrike">
                          <a:effectLst/>
                        </a:rPr>
                        <a:t>380</a:t>
                      </a:r>
                      <a:endParaRPr lang="es-EC" sz="1100" b="1" i="0" u="none" strike="noStrike">
                        <a:solidFill>
                          <a:srgbClr val="000000"/>
                        </a:solidFill>
                        <a:effectLst/>
                        <a:latin typeface="Arial"/>
                      </a:endParaRPr>
                    </a:p>
                  </a:txBody>
                  <a:tcPr marL="3625" marR="3625" marT="3625" marB="0" anchor="b"/>
                </a:tc>
                <a:tc>
                  <a:txBody>
                    <a:bodyPr/>
                    <a:lstStyle/>
                    <a:p>
                      <a:pPr algn="ctr" fontAlgn="b"/>
                      <a:r>
                        <a:rPr lang="es-EC" sz="1100" u="none" strike="noStrike">
                          <a:effectLst/>
                        </a:rPr>
                        <a:t>480</a:t>
                      </a:r>
                      <a:endParaRPr lang="es-EC" sz="1100" b="1" i="0" u="none" strike="noStrike">
                        <a:solidFill>
                          <a:srgbClr val="000000"/>
                        </a:solidFill>
                        <a:effectLst/>
                        <a:latin typeface="Arial"/>
                      </a:endParaRPr>
                    </a:p>
                  </a:txBody>
                  <a:tcPr marL="3625" marR="3625" marT="3625" marB="0" anchor="b"/>
                </a:tc>
                <a:tc>
                  <a:txBody>
                    <a:bodyPr/>
                    <a:lstStyle/>
                    <a:p>
                      <a:pPr algn="just" fontAlgn="t"/>
                      <a:r>
                        <a:rPr lang="es-EC" sz="1100" u="none" strike="noStrike">
                          <a:effectLst/>
                        </a:rPr>
                        <a:t> </a:t>
                      </a:r>
                      <a:endParaRPr lang="es-EC" sz="1100" b="1" i="0" u="none" strike="noStrike">
                        <a:solidFill>
                          <a:srgbClr val="000000"/>
                        </a:solidFill>
                        <a:effectLst/>
                        <a:latin typeface="Arial"/>
                      </a:endParaRPr>
                    </a:p>
                  </a:txBody>
                  <a:tcPr marL="3625" marR="3625" marT="3625" marB="0"/>
                </a:tc>
              </a:tr>
              <a:tr h="90630">
                <a:tc>
                  <a:txBody>
                    <a:bodyPr/>
                    <a:lstStyle/>
                    <a:p>
                      <a:pPr algn="ctr" fontAlgn="ctr"/>
                      <a:r>
                        <a:rPr lang="es-EC" sz="1050" u="none" strike="noStrike">
                          <a:effectLst/>
                        </a:rPr>
                        <a:t> </a:t>
                      </a:r>
                      <a:endParaRPr lang="es-EC" sz="1050" b="1" i="0" u="none" strike="noStrike">
                        <a:solidFill>
                          <a:srgbClr val="000000"/>
                        </a:solidFill>
                        <a:effectLst/>
                        <a:latin typeface="Arial"/>
                      </a:endParaRPr>
                    </a:p>
                  </a:txBody>
                  <a:tcPr marL="3625" marR="3625" marT="3625" marB="0" anchor="ctr"/>
                </a:tc>
                <a:tc>
                  <a:txBody>
                    <a:bodyPr/>
                    <a:lstStyle/>
                    <a:p>
                      <a:pPr algn="l" fontAlgn="ctr"/>
                      <a:r>
                        <a:rPr lang="es-EC" sz="1050" u="none" strike="noStrike">
                          <a:effectLst/>
                        </a:rPr>
                        <a:t>ELABORADO POR: JESSICA ERAS</a:t>
                      </a:r>
                      <a:endParaRPr lang="es-EC" sz="1050" b="1" i="0" u="none" strike="noStrike">
                        <a:solidFill>
                          <a:srgbClr val="000000"/>
                        </a:solidFill>
                        <a:effectLst/>
                        <a:latin typeface="Arial"/>
                      </a:endParaRPr>
                    </a:p>
                  </a:txBody>
                  <a:tcPr marL="3625" marR="3625" marT="3625" marB="0" anchor="ctr"/>
                </a:tc>
                <a:tc gridSpan="5">
                  <a:txBody>
                    <a:bodyPr/>
                    <a:lstStyle/>
                    <a:p>
                      <a:pPr algn="l" fontAlgn="ctr"/>
                      <a:r>
                        <a:rPr lang="es-EC" sz="1050" u="none" strike="noStrike">
                          <a:effectLst/>
                        </a:rPr>
                        <a:t>REVISADO POR: SONIA BUENO</a:t>
                      </a:r>
                      <a:endParaRPr lang="es-EC" sz="1050" b="1" i="0" u="none" strike="noStrike">
                        <a:solidFill>
                          <a:srgbClr val="000000"/>
                        </a:solidFill>
                        <a:effectLst/>
                        <a:latin typeface="Arial"/>
                      </a:endParaRPr>
                    </a:p>
                  </a:txBody>
                  <a:tcPr marL="3625" marR="3625" marT="36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0630">
                <a:tc>
                  <a:txBody>
                    <a:bodyPr/>
                    <a:lstStyle/>
                    <a:p>
                      <a:pPr algn="ctr" fontAlgn="ctr"/>
                      <a:r>
                        <a:rPr lang="es-EC" sz="1050" u="none" strike="noStrike">
                          <a:effectLst/>
                        </a:rPr>
                        <a:t> </a:t>
                      </a:r>
                      <a:endParaRPr lang="es-EC" sz="1050" b="1" i="0" u="none" strike="noStrike">
                        <a:solidFill>
                          <a:srgbClr val="000000"/>
                        </a:solidFill>
                        <a:effectLst/>
                        <a:latin typeface="Arial"/>
                      </a:endParaRPr>
                    </a:p>
                  </a:txBody>
                  <a:tcPr marL="3625" marR="3625" marT="3625" marB="0" anchor="ctr"/>
                </a:tc>
                <a:tc>
                  <a:txBody>
                    <a:bodyPr/>
                    <a:lstStyle/>
                    <a:p>
                      <a:pPr algn="l" fontAlgn="ctr"/>
                      <a:r>
                        <a:rPr lang="es-EC" sz="1050" u="none" strike="noStrike" dirty="0">
                          <a:effectLst/>
                        </a:rPr>
                        <a:t>FECHA: 17 Enero 2011</a:t>
                      </a:r>
                      <a:endParaRPr lang="es-EC" sz="1050" b="1" i="0" u="none" strike="noStrike" dirty="0">
                        <a:solidFill>
                          <a:srgbClr val="000000"/>
                        </a:solidFill>
                        <a:effectLst/>
                        <a:latin typeface="Arial"/>
                      </a:endParaRPr>
                    </a:p>
                  </a:txBody>
                  <a:tcPr marL="3625" marR="3625" marT="3625" marB="0" anchor="ctr"/>
                </a:tc>
                <a:tc gridSpan="5">
                  <a:txBody>
                    <a:bodyPr/>
                    <a:lstStyle/>
                    <a:p>
                      <a:pPr algn="l" fontAlgn="ctr"/>
                      <a:r>
                        <a:rPr lang="es-EC" sz="1050" u="none" strike="noStrike" dirty="0">
                          <a:effectLst/>
                        </a:rPr>
                        <a:t>FECHA: 17 Enero 2011</a:t>
                      </a:r>
                      <a:endParaRPr lang="es-EC" sz="1050" b="1" i="0" u="none" strike="noStrike" dirty="0">
                        <a:solidFill>
                          <a:srgbClr val="000000"/>
                        </a:solidFill>
                        <a:effectLst/>
                        <a:latin typeface="Arial"/>
                      </a:endParaRPr>
                    </a:p>
                  </a:txBody>
                  <a:tcPr marL="3625" marR="3625" marT="36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3" name="352 Rectángulo">
            <a:hlinkClick r:id="rId2" action="ppaction://hlinksldjump"/>
          </p:cNvPr>
          <p:cNvSpPr/>
          <p:nvPr/>
        </p:nvSpPr>
        <p:spPr>
          <a:xfrm>
            <a:off x="8172400" y="260648"/>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PTC</a:t>
            </a:r>
            <a:r>
              <a:rPr lang="es-ES" sz="1200" b="1" dirty="0">
                <a:solidFill>
                  <a:srgbClr val="FF0000"/>
                </a:solidFill>
                <a:effectLst/>
                <a:latin typeface="Times New Roman"/>
                <a:ea typeface="Times New Roman"/>
              </a:rPr>
              <a:t>. 5</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4/4</a:t>
            </a:r>
            <a:endParaRPr lang="es-EC" sz="1200" dirty="0">
              <a:effectLst/>
              <a:latin typeface="Times New Roman"/>
              <a:ea typeface="Times New Roman"/>
            </a:endParaRPr>
          </a:p>
        </p:txBody>
      </p:sp>
    </p:spTree>
    <p:extLst>
      <p:ext uri="{BB962C8B-B14F-4D97-AF65-F5344CB8AC3E}">
        <p14:creationId xmlns:p14="http://schemas.microsoft.com/office/powerpoint/2010/main" val="2333803262"/>
      </p:ext>
    </p:extLst>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9503119"/>
              </p:ext>
            </p:extLst>
          </p:nvPr>
        </p:nvGraphicFramePr>
        <p:xfrm>
          <a:off x="539552" y="665924"/>
          <a:ext cx="7992888" cy="5124513"/>
        </p:xfrm>
        <a:graphic>
          <a:graphicData uri="http://schemas.openxmlformats.org/drawingml/2006/table">
            <a:tbl>
              <a:tblPr firstRow="1" firstCol="1" bandRow="1">
                <a:tableStyleId>{E8B1032C-EA38-4F05-BA0D-38AFFFC7BED3}</a:tableStyleId>
              </a:tblPr>
              <a:tblGrid>
                <a:gridCol w="1723903"/>
                <a:gridCol w="4323437"/>
                <a:gridCol w="1945548"/>
              </a:tblGrid>
              <a:tr h="1180024">
                <a:tc gridSpan="3">
                  <a:txBody>
                    <a:bodyPr/>
                    <a:lstStyle/>
                    <a:p>
                      <a:pPr algn="ctr">
                        <a:lnSpc>
                          <a:spcPct val="115000"/>
                        </a:lnSpc>
                      </a:pPr>
                      <a:r>
                        <a:rPr lang="es-EC" sz="1400" dirty="0" smtClean="0">
                          <a:effectLst/>
                        </a:rPr>
                        <a:t>FERRERO </a:t>
                      </a:r>
                      <a:r>
                        <a:rPr lang="es-EC" sz="1400" dirty="0">
                          <a:effectLst/>
                        </a:rPr>
                        <a:t>DEL ECUADOR S.A. </a:t>
                      </a:r>
                      <a:endParaRPr lang="es-EC" sz="1400" dirty="0">
                        <a:effectLst/>
                        <a:latin typeface="Calibri"/>
                        <a:cs typeface="Times New Roman"/>
                      </a:endParaRPr>
                    </a:p>
                    <a:p>
                      <a:pPr algn="ctr">
                        <a:lnSpc>
                          <a:spcPct val="115000"/>
                        </a:lnSpc>
                        <a:spcAft>
                          <a:spcPts val="0"/>
                        </a:spcAft>
                      </a:pPr>
                      <a:r>
                        <a:rPr lang="es-EC" sz="1600" dirty="0">
                          <a:effectLst/>
                        </a:rPr>
                        <a:t>PAPELES DE TRABAJO</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PROCESO DE ADQUISICIÓN DE SERVICIOS DE COMERCIO EXTERIOR</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PERIODO SEPTIEMBRE 2009 - AGOSTO 2010</a:t>
                      </a:r>
                      <a:endParaRPr lang="es-EC" sz="1600" dirty="0">
                        <a:effectLst/>
                        <a:latin typeface="Times New Roman"/>
                        <a:ea typeface="Times New Roman"/>
                        <a:cs typeface="Times New Roman"/>
                      </a:endParaRPr>
                    </a:p>
                  </a:txBody>
                  <a:tcPr marL="29404" marR="29404" marT="0" marB="0" anchor="ctr"/>
                </a:tc>
                <a:tc hMerge="1">
                  <a:txBody>
                    <a:bodyPr/>
                    <a:lstStyle/>
                    <a:p>
                      <a:endParaRPr lang="es-EC"/>
                    </a:p>
                  </a:txBody>
                  <a:tcPr/>
                </a:tc>
                <a:tc hMerge="1">
                  <a:txBody>
                    <a:bodyPr/>
                    <a:lstStyle/>
                    <a:p>
                      <a:endParaRPr lang="es-EC"/>
                    </a:p>
                  </a:txBody>
                  <a:tcPr/>
                </a:tc>
              </a:tr>
              <a:tr h="299081">
                <a:tc>
                  <a:txBody>
                    <a:bodyPr/>
                    <a:lstStyle/>
                    <a:p>
                      <a:pPr>
                        <a:lnSpc>
                          <a:spcPct val="115000"/>
                        </a:lnSpc>
                        <a:spcAft>
                          <a:spcPts val="0"/>
                        </a:spcAft>
                      </a:pPr>
                      <a:r>
                        <a:rPr lang="es-EC" sz="1600">
                          <a:effectLst/>
                        </a:rPr>
                        <a:t>Proceso</a:t>
                      </a:r>
                      <a:endParaRPr lang="es-EC" sz="1600">
                        <a:effectLst/>
                        <a:latin typeface="Times New Roman"/>
                        <a:ea typeface="Times New Roman"/>
                        <a:cs typeface="Times New Roman"/>
                      </a:endParaRPr>
                    </a:p>
                  </a:txBody>
                  <a:tcPr marL="29404" marR="29404" marT="0" marB="0" anchor="ctr"/>
                </a:tc>
                <a:tc>
                  <a:txBody>
                    <a:bodyPr/>
                    <a:lstStyle/>
                    <a:p>
                      <a:pPr algn="just">
                        <a:lnSpc>
                          <a:spcPct val="115000"/>
                        </a:lnSpc>
                        <a:spcAft>
                          <a:spcPts val="0"/>
                        </a:spcAft>
                      </a:pPr>
                      <a:r>
                        <a:rPr lang="es-EC" sz="1600">
                          <a:effectLst/>
                        </a:rPr>
                        <a:t>Adquisición de servicios de comercio exterior</a:t>
                      </a:r>
                      <a:endParaRPr lang="es-EC" sz="1600">
                        <a:effectLst/>
                        <a:latin typeface="Times New Roman"/>
                        <a:ea typeface="Times New Roman"/>
                        <a:cs typeface="Times New Roman"/>
                      </a:endParaRPr>
                    </a:p>
                  </a:txBody>
                  <a:tcPr marL="29404" marR="29404" marT="0" marB="0" anchor="ctr"/>
                </a:tc>
                <a:tc>
                  <a:txBody>
                    <a:bodyPr/>
                    <a:lstStyle/>
                    <a:p>
                      <a:pPr algn="ctr">
                        <a:lnSpc>
                          <a:spcPct val="115000"/>
                        </a:lnSpc>
                        <a:spcAft>
                          <a:spcPts val="0"/>
                        </a:spcAft>
                      </a:pPr>
                      <a:r>
                        <a:rPr lang="es-EC" sz="1600">
                          <a:effectLst/>
                        </a:rPr>
                        <a:t>Hallazgos</a:t>
                      </a:r>
                      <a:endParaRPr lang="es-EC" sz="1600">
                        <a:effectLst/>
                        <a:latin typeface="Times New Roman"/>
                        <a:ea typeface="Times New Roman"/>
                        <a:cs typeface="Times New Roman"/>
                      </a:endParaRPr>
                    </a:p>
                  </a:txBody>
                  <a:tcPr marL="29404" marR="29404" marT="0" marB="0" anchor="ctr"/>
                </a:tc>
              </a:tr>
              <a:tr h="421737">
                <a:tc>
                  <a:txBody>
                    <a:bodyPr/>
                    <a:lstStyle/>
                    <a:p>
                      <a:pPr>
                        <a:lnSpc>
                          <a:spcPct val="115000"/>
                        </a:lnSpc>
                        <a:spcAft>
                          <a:spcPts val="0"/>
                        </a:spcAft>
                      </a:pPr>
                      <a:r>
                        <a:rPr lang="es-EC" sz="1600">
                          <a:effectLst/>
                        </a:rPr>
                        <a:t>Procedimiento Nº 1</a:t>
                      </a:r>
                      <a:endParaRPr lang="es-EC" sz="1600">
                        <a:effectLst/>
                        <a:latin typeface="Times New Roman"/>
                        <a:ea typeface="Times New Roman"/>
                        <a:cs typeface="Times New Roman"/>
                      </a:endParaRPr>
                    </a:p>
                  </a:txBody>
                  <a:tcPr marL="29404" marR="29404" marT="0" marB="0" anchor="ctr"/>
                </a:tc>
                <a:tc>
                  <a:txBody>
                    <a:bodyPr/>
                    <a:lstStyle/>
                    <a:p>
                      <a:pPr algn="just">
                        <a:lnSpc>
                          <a:spcPct val="115000"/>
                        </a:lnSpc>
                        <a:spcAft>
                          <a:spcPts val="0"/>
                        </a:spcAft>
                      </a:pPr>
                      <a:r>
                        <a:rPr lang="es-EC" sz="1600">
                          <a:effectLst/>
                        </a:rPr>
                        <a:t>Revisar si los precios de los servicios de comercio exterior se encuentran de acuerdo al mercado.</a:t>
                      </a:r>
                      <a:endParaRPr lang="es-EC" sz="1600">
                        <a:effectLst/>
                        <a:latin typeface="Times New Roman"/>
                        <a:ea typeface="Times New Roman"/>
                        <a:cs typeface="Times New Roman"/>
                      </a:endParaRPr>
                    </a:p>
                  </a:txBody>
                  <a:tcPr marL="29404" marR="29404" marT="0" marB="0" anchor="ctr"/>
                </a:tc>
                <a:tc>
                  <a:txBody>
                    <a:bodyPr/>
                    <a:lstStyle/>
                    <a:p>
                      <a:pPr algn="ctr">
                        <a:lnSpc>
                          <a:spcPct val="115000"/>
                        </a:lnSpc>
                        <a:spcAft>
                          <a:spcPts val="0"/>
                        </a:spcAft>
                      </a:pPr>
                      <a:r>
                        <a:rPr lang="es-EC" sz="1600">
                          <a:effectLst/>
                        </a:rPr>
                        <a:t> </a:t>
                      </a:r>
                      <a:endParaRPr lang="es-EC" sz="1600">
                        <a:effectLst/>
                        <a:latin typeface="Times New Roman"/>
                        <a:ea typeface="Times New Roman"/>
                        <a:cs typeface="Times New Roman"/>
                      </a:endParaRPr>
                    </a:p>
                  </a:txBody>
                  <a:tcPr marL="29404" marR="29404" marT="0" marB="0" anchor="ctr"/>
                </a:tc>
              </a:tr>
              <a:tr h="1707112">
                <a:tc>
                  <a:txBody>
                    <a:bodyPr/>
                    <a:lstStyle/>
                    <a:p>
                      <a:pPr>
                        <a:lnSpc>
                          <a:spcPct val="115000"/>
                        </a:lnSpc>
                        <a:spcAft>
                          <a:spcPts val="0"/>
                        </a:spcAft>
                      </a:pPr>
                      <a:r>
                        <a:rPr lang="es-EC" sz="1600">
                          <a:effectLst/>
                        </a:rPr>
                        <a:t>Aplicación:</a:t>
                      </a:r>
                      <a:endParaRPr lang="es-EC" sz="1600">
                        <a:effectLst/>
                        <a:latin typeface="Times New Roman"/>
                        <a:ea typeface="Times New Roman"/>
                        <a:cs typeface="Times New Roman"/>
                      </a:endParaRPr>
                    </a:p>
                  </a:txBody>
                  <a:tcPr marL="29404" marR="29404" marT="0" marB="0" anchor="ctr"/>
                </a:tc>
                <a:tc>
                  <a:txBody>
                    <a:bodyPr/>
                    <a:lstStyle/>
                    <a:p>
                      <a:pPr algn="just">
                        <a:lnSpc>
                          <a:spcPct val="115000"/>
                        </a:lnSpc>
                        <a:spcAft>
                          <a:spcPts val="0"/>
                        </a:spcAft>
                      </a:pPr>
                      <a:r>
                        <a:rPr lang="es-EC" sz="1600">
                          <a:effectLst/>
                        </a:rPr>
                        <a:t>El departamento cuenta con un solo proveedor la Agencia Logística Andina de Servicio para realizar las gestiones de comercio exterior, ésta empresa realiza y paga los valores en cada dependencia como navieras, aduana, ministerios, etc. Y después se le cobra a Ferrero del Ecuador vía reembolso con una comisión que se encuentra establecida en un contrato firmado por ambas partes, estos precios se compararon con una agencia diferente para encontrar y analizar las diferencias.</a:t>
                      </a:r>
                      <a:endParaRPr lang="es-EC" sz="1600">
                        <a:effectLst/>
                        <a:latin typeface="Times New Roman"/>
                        <a:ea typeface="Times New Roman"/>
                        <a:cs typeface="Times New Roman"/>
                      </a:endParaRPr>
                    </a:p>
                  </a:txBody>
                  <a:tcPr marL="29404" marR="29404" marT="0" marB="0" anchor="ctr"/>
                </a:tc>
                <a:tc>
                  <a:txBody>
                    <a:bodyPr/>
                    <a:lstStyle/>
                    <a:p>
                      <a:pPr algn="just">
                        <a:lnSpc>
                          <a:spcPct val="115000"/>
                        </a:lnSpc>
                        <a:spcAft>
                          <a:spcPts val="0"/>
                        </a:spcAft>
                      </a:pPr>
                      <a:r>
                        <a:rPr lang="es-EC" sz="1600">
                          <a:effectLst/>
                        </a:rPr>
                        <a:t>Aplicados los procedimientos y técnicas de auditoría no se encontraron hallazgos.</a:t>
                      </a:r>
                      <a:endParaRPr lang="es-EC" sz="1600">
                        <a:effectLst/>
                        <a:latin typeface="Times New Roman"/>
                        <a:ea typeface="Times New Roman"/>
                        <a:cs typeface="Times New Roman"/>
                      </a:endParaRPr>
                    </a:p>
                  </a:txBody>
                  <a:tcPr marL="29404" marR="29404" marT="0" marB="0" anchor="ctr"/>
                </a:tc>
              </a:tr>
              <a:tr h="278246">
                <a:tc>
                  <a:txBody>
                    <a:bodyPr/>
                    <a:lstStyle/>
                    <a:p>
                      <a:pPr>
                        <a:lnSpc>
                          <a:spcPct val="115000"/>
                        </a:lnSpc>
                        <a:spcAft>
                          <a:spcPts val="0"/>
                        </a:spcAft>
                      </a:pPr>
                      <a:r>
                        <a:rPr lang="es-EC" sz="1600">
                          <a:effectLst/>
                        </a:rPr>
                        <a:t>Elaborado por:</a:t>
                      </a:r>
                      <a:endParaRPr lang="es-EC" sz="1600">
                        <a:effectLst/>
                        <a:latin typeface="Times New Roman"/>
                        <a:ea typeface="Times New Roman"/>
                        <a:cs typeface="Times New Roman"/>
                      </a:endParaRPr>
                    </a:p>
                  </a:txBody>
                  <a:tcPr marL="29404" marR="29404" marT="0" marB="0" anchor="ctr"/>
                </a:tc>
                <a:tc>
                  <a:txBody>
                    <a:bodyPr/>
                    <a:lstStyle/>
                    <a:p>
                      <a:pPr>
                        <a:lnSpc>
                          <a:spcPct val="115000"/>
                        </a:lnSpc>
                        <a:spcAft>
                          <a:spcPts val="0"/>
                        </a:spcAft>
                      </a:pPr>
                      <a:r>
                        <a:rPr lang="es-EC" sz="1600">
                          <a:effectLst/>
                        </a:rPr>
                        <a:t>Jéssica Eras</a:t>
                      </a:r>
                      <a:endParaRPr lang="es-EC" sz="1600">
                        <a:effectLst/>
                        <a:latin typeface="Times New Roman"/>
                        <a:ea typeface="Times New Roman"/>
                        <a:cs typeface="Times New Roman"/>
                      </a:endParaRPr>
                    </a:p>
                  </a:txBody>
                  <a:tcPr marL="29404" marR="29404" marT="0" marB="0" anchor="ctr"/>
                </a:tc>
                <a:tc>
                  <a:txBody>
                    <a:bodyPr/>
                    <a:lstStyle/>
                    <a:p>
                      <a:pPr>
                        <a:lnSpc>
                          <a:spcPct val="115000"/>
                        </a:lnSpc>
                        <a:spcAft>
                          <a:spcPts val="0"/>
                        </a:spcAft>
                      </a:pPr>
                      <a:r>
                        <a:rPr lang="es-EC" sz="1600" dirty="0">
                          <a:effectLst/>
                        </a:rPr>
                        <a:t>Fecha: 18 Enero 2011</a:t>
                      </a:r>
                      <a:endParaRPr lang="es-EC" sz="1600" dirty="0">
                        <a:effectLst/>
                        <a:latin typeface="Times New Roman"/>
                        <a:ea typeface="Times New Roman"/>
                        <a:cs typeface="Times New Roman"/>
                      </a:endParaRPr>
                    </a:p>
                  </a:txBody>
                  <a:tcPr marL="29404" marR="29404" marT="0" marB="0" anchor="ctr"/>
                </a:tc>
              </a:tr>
            </a:tbl>
          </a:graphicData>
        </a:graphic>
      </p:graphicFrame>
      <p:sp>
        <p:nvSpPr>
          <p:cNvPr id="3" name="356 Rectángulo">
            <a:hlinkClick r:id="rId2" action="ppaction://hlinksldjump"/>
          </p:cNvPr>
          <p:cNvSpPr/>
          <p:nvPr/>
        </p:nvSpPr>
        <p:spPr>
          <a:xfrm>
            <a:off x="7668344" y="692696"/>
            <a:ext cx="723900"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PTC</a:t>
            </a:r>
            <a:r>
              <a:rPr lang="es-ES" sz="1200" b="1" dirty="0">
                <a:solidFill>
                  <a:srgbClr val="FF0000"/>
                </a:solidFill>
                <a:effectLst/>
                <a:latin typeface="Times New Roman"/>
                <a:ea typeface="Times New Roman"/>
              </a:rPr>
              <a:t>. 7</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1/6</a:t>
            </a:r>
            <a:endParaRPr lang="es-EC" sz="1200" dirty="0">
              <a:effectLst/>
              <a:latin typeface="Times New Roman"/>
              <a:ea typeface="Times New Roman"/>
            </a:endParaRPr>
          </a:p>
        </p:txBody>
      </p:sp>
    </p:spTree>
    <p:extLst>
      <p:ext uri="{BB962C8B-B14F-4D97-AF65-F5344CB8AC3E}">
        <p14:creationId xmlns:p14="http://schemas.microsoft.com/office/powerpoint/2010/main" val="969695612"/>
      </p:ext>
    </p:extLst>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9897564"/>
              </p:ext>
            </p:extLst>
          </p:nvPr>
        </p:nvGraphicFramePr>
        <p:xfrm>
          <a:off x="467544" y="645904"/>
          <a:ext cx="8496944" cy="5305793"/>
        </p:xfrm>
        <a:graphic>
          <a:graphicData uri="http://schemas.openxmlformats.org/drawingml/2006/table">
            <a:tbl>
              <a:tblPr firstRow="1" firstCol="1" bandRow="1">
                <a:tableStyleId>{E8B1032C-EA38-4F05-BA0D-38AFFFC7BED3}</a:tableStyleId>
              </a:tblPr>
              <a:tblGrid>
                <a:gridCol w="1080120"/>
                <a:gridCol w="1368152"/>
                <a:gridCol w="1512168"/>
                <a:gridCol w="1296144"/>
                <a:gridCol w="1008112"/>
                <a:gridCol w="1584176"/>
                <a:gridCol w="648072"/>
              </a:tblGrid>
              <a:tr h="416060">
                <a:tc gridSpan="7">
                  <a:txBody>
                    <a:bodyPr/>
                    <a:lstStyle/>
                    <a:p>
                      <a:pPr algn="ctr">
                        <a:lnSpc>
                          <a:spcPct val="115000"/>
                        </a:lnSpc>
                      </a:pPr>
                      <a:r>
                        <a:rPr lang="es-EC" sz="1100" dirty="0" smtClean="0">
                          <a:effectLst/>
                        </a:rPr>
                        <a:t>FERRERO </a:t>
                      </a:r>
                      <a:r>
                        <a:rPr lang="es-EC" sz="1100" dirty="0">
                          <a:effectLst/>
                        </a:rPr>
                        <a:t>DEL ECUADOR S.A. </a:t>
                      </a:r>
                      <a:endParaRPr lang="es-EC" sz="1100" dirty="0">
                        <a:effectLst/>
                        <a:latin typeface="Calibri"/>
                        <a:cs typeface="Times New Roman"/>
                      </a:endParaRPr>
                    </a:p>
                    <a:p>
                      <a:pPr algn="ctr">
                        <a:lnSpc>
                          <a:spcPct val="115000"/>
                        </a:lnSpc>
                        <a:spcAft>
                          <a:spcPts val="0"/>
                        </a:spcAft>
                      </a:pPr>
                      <a:r>
                        <a:rPr lang="es-EC" sz="1100" dirty="0">
                          <a:effectLst/>
                        </a:rPr>
                        <a:t>PAPELES DE TRABAJO</a:t>
                      </a:r>
                      <a:endParaRPr lang="es-EC" sz="1100" dirty="0">
                        <a:effectLst/>
                        <a:latin typeface="Times New Roman"/>
                        <a:ea typeface="Times New Roman"/>
                        <a:cs typeface="Times New Roman"/>
                      </a:endParaRPr>
                    </a:p>
                    <a:p>
                      <a:pPr algn="ctr">
                        <a:lnSpc>
                          <a:spcPct val="115000"/>
                        </a:lnSpc>
                        <a:spcAft>
                          <a:spcPts val="0"/>
                        </a:spcAft>
                      </a:pPr>
                      <a:r>
                        <a:rPr lang="es-EC" sz="1100" dirty="0">
                          <a:effectLst/>
                        </a:rPr>
                        <a:t>PROCESO DE ADQUISICIÓN DE SERVICIOS DE COMERCIO EXTERIOR</a:t>
                      </a:r>
                      <a:endParaRPr lang="es-EC" sz="1100" dirty="0">
                        <a:effectLst/>
                        <a:latin typeface="Times New Roman"/>
                        <a:ea typeface="Times New Roman"/>
                        <a:cs typeface="Times New Roman"/>
                      </a:endParaRPr>
                    </a:p>
                    <a:p>
                      <a:pPr algn="ctr">
                        <a:lnSpc>
                          <a:spcPct val="115000"/>
                        </a:lnSpc>
                        <a:spcAft>
                          <a:spcPts val="0"/>
                        </a:spcAft>
                      </a:pPr>
                      <a:r>
                        <a:rPr lang="es-EC" sz="1100" dirty="0">
                          <a:effectLst/>
                        </a:rPr>
                        <a:t>PERIODO SEPTIEMBRE 2009 - AGOSTO 2010</a:t>
                      </a:r>
                      <a:endParaRPr lang="es-EC" sz="1100" dirty="0">
                        <a:effectLst/>
                        <a:latin typeface="Times New Roman"/>
                        <a:ea typeface="Times New Roman"/>
                        <a:cs typeface="Times New Roman"/>
                      </a:endParaRPr>
                    </a:p>
                  </a:txBody>
                  <a:tcPr marL="4931" marR="493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nSpc>
                          <a:spcPct val="115000"/>
                        </a:lnSpc>
                      </a:pPr>
                      <a:endParaRPr lang="es-EC" sz="1100">
                        <a:effectLst/>
                        <a:latin typeface="Calibri"/>
                        <a:cs typeface="Times New Roman"/>
                      </a:endParaRPr>
                    </a:p>
                  </a:txBody>
                  <a:tcPr marL="4931" marR="4931" marT="0" marB="0" anchor="b"/>
                </a:tc>
              </a:tr>
              <a:tr h="680470">
                <a:tc>
                  <a:txBody>
                    <a:bodyPr/>
                    <a:lstStyle/>
                    <a:p>
                      <a:pPr algn="ctr">
                        <a:lnSpc>
                          <a:spcPct val="115000"/>
                        </a:lnSpc>
                        <a:spcAft>
                          <a:spcPts val="0"/>
                        </a:spcAft>
                      </a:pPr>
                      <a:r>
                        <a:rPr lang="es-EC" sz="1100" b="0" dirty="0">
                          <a:effectLst/>
                        </a:rPr>
                        <a:t>DESCRIPCIÓN </a:t>
                      </a:r>
                      <a:endParaRPr lang="es-EC" sz="1100" b="0" dirty="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100" b="0" dirty="0">
                          <a:effectLst/>
                        </a:rPr>
                        <a:t>PRECIO AGENCIA LOGÍSTICA ANDINA DE SERVICIO</a:t>
                      </a:r>
                      <a:endParaRPr lang="es-EC" sz="1100" b="0" dirty="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100">
                          <a:effectLst/>
                        </a:rPr>
                        <a:t>PRECIO LOGÍSTICA INTEGRAL LIDERSERV</a:t>
                      </a:r>
                      <a:endParaRPr lang="es-EC" sz="11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100">
                          <a:effectLst/>
                        </a:rPr>
                        <a:t>DIFERENCIA</a:t>
                      </a:r>
                      <a:endParaRPr lang="es-EC" sz="11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100">
                          <a:effectLst/>
                        </a:rPr>
                        <a:t>PORCENTAJE</a:t>
                      </a:r>
                      <a:endParaRPr lang="es-EC" sz="11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100">
                          <a:effectLst/>
                        </a:rPr>
                        <a:t>OBSERVACIONES</a:t>
                      </a:r>
                      <a:endParaRPr lang="es-EC" sz="1100">
                        <a:effectLst/>
                        <a:latin typeface="Times New Roman"/>
                        <a:ea typeface="Times New Roman"/>
                        <a:cs typeface="Times New Roman"/>
                      </a:endParaRPr>
                    </a:p>
                  </a:txBody>
                  <a:tcPr marL="4931" marR="4931" marT="0" marB="0" anchor="ctr"/>
                </a:tc>
                <a:tc>
                  <a:txBody>
                    <a:bodyPr/>
                    <a:lstStyle/>
                    <a:p>
                      <a:pPr>
                        <a:lnSpc>
                          <a:spcPct val="115000"/>
                        </a:lnSpc>
                      </a:pPr>
                      <a:endParaRPr lang="es-EC" sz="1100">
                        <a:effectLst/>
                        <a:latin typeface="Calibri"/>
                        <a:cs typeface="Times New Roman"/>
                      </a:endParaRPr>
                    </a:p>
                  </a:txBody>
                  <a:tcPr marL="4931" marR="4931" marT="0" marB="0" anchor="b"/>
                </a:tc>
              </a:tr>
              <a:tr h="577427">
                <a:tc>
                  <a:txBody>
                    <a:bodyPr/>
                    <a:lstStyle/>
                    <a:p>
                      <a:pPr>
                        <a:lnSpc>
                          <a:spcPct val="115000"/>
                        </a:lnSpc>
                        <a:spcAft>
                          <a:spcPts val="0"/>
                        </a:spcAft>
                      </a:pPr>
                      <a:r>
                        <a:rPr lang="es-EC" sz="1400" b="0" dirty="0">
                          <a:effectLst/>
                        </a:rPr>
                        <a:t>Servicio de Custodia Armada</a:t>
                      </a:r>
                      <a:endParaRPr lang="es-EC" sz="1400" b="0" dirty="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490,00</a:t>
                      </a:r>
                      <a:endParaRPr lang="es-EC" sz="14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490,00</a:t>
                      </a:r>
                      <a:endParaRPr lang="es-EC" sz="14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                -   </a:t>
                      </a:r>
                      <a:endParaRPr lang="es-EC" sz="1400">
                        <a:effectLst/>
                        <a:latin typeface="Times New Roman"/>
                        <a:ea typeface="Times New Roman"/>
                        <a:cs typeface="Times New Roman"/>
                      </a:endParaRPr>
                    </a:p>
                  </a:txBody>
                  <a:tcPr marL="4931" marR="4931" marT="0" marB="0" anchor="ctr"/>
                </a:tc>
                <a:tc>
                  <a:txBody>
                    <a:bodyPr/>
                    <a:lstStyle/>
                    <a:p>
                      <a:pPr algn="r">
                        <a:lnSpc>
                          <a:spcPct val="115000"/>
                        </a:lnSpc>
                        <a:spcAft>
                          <a:spcPts val="0"/>
                        </a:spcAft>
                      </a:pPr>
                      <a:r>
                        <a:rPr lang="es-EC" sz="1400">
                          <a:effectLst/>
                        </a:rPr>
                        <a:t>0%</a:t>
                      </a:r>
                      <a:endParaRPr lang="es-EC" sz="1400">
                        <a:effectLst/>
                        <a:latin typeface="Times New Roman"/>
                        <a:ea typeface="Times New Roman"/>
                        <a:cs typeface="Times New Roman"/>
                      </a:endParaRPr>
                    </a:p>
                  </a:txBody>
                  <a:tcPr marL="4931" marR="4931" marT="0" marB="0" anchor="ctr"/>
                </a:tc>
                <a:tc>
                  <a:txBody>
                    <a:bodyPr/>
                    <a:lstStyle/>
                    <a:p>
                      <a:pPr>
                        <a:lnSpc>
                          <a:spcPct val="115000"/>
                        </a:lnSpc>
                        <a:spcAft>
                          <a:spcPts val="0"/>
                        </a:spcAft>
                      </a:pPr>
                      <a:r>
                        <a:rPr lang="es-EC" sz="1400">
                          <a:effectLst/>
                        </a:rPr>
                        <a:t> </a:t>
                      </a:r>
                      <a:endParaRPr lang="es-EC" sz="1400">
                        <a:effectLst/>
                        <a:latin typeface="Times New Roman"/>
                        <a:ea typeface="Times New Roman"/>
                        <a:cs typeface="Times New Roman"/>
                      </a:endParaRPr>
                    </a:p>
                  </a:txBody>
                  <a:tcPr marL="4931" marR="4931" marT="0" marB="0" anchor="ctr"/>
                </a:tc>
                <a:tc>
                  <a:txBody>
                    <a:bodyPr/>
                    <a:lstStyle/>
                    <a:p>
                      <a:pPr>
                        <a:lnSpc>
                          <a:spcPct val="115000"/>
                        </a:lnSpc>
                        <a:spcAft>
                          <a:spcPts val="0"/>
                        </a:spcAft>
                      </a:pPr>
                      <a:endParaRPr lang="es-EC" sz="1400" dirty="0">
                        <a:solidFill>
                          <a:srgbClr val="000000"/>
                        </a:solidFill>
                        <a:effectLst/>
                        <a:latin typeface="Calibri"/>
                        <a:ea typeface="Times New Roman"/>
                        <a:cs typeface="Times New Roman"/>
                      </a:endParaRPr>
                    </a:p>
                  </a:txBody>
                  <a:tcPr marL="4931" marR="4931" marT="0" marB="0" anchor="b"/>
                </a:tc>
              </a:tr>
              <a:tr h="40575">
                <a:tc>
                  <a:txBody>
                    <a:bodyPr/>
                    <a:lstStyle/>
                    <a:p>
                      <a:pPr>
                        <a:lnSpc>
                          <a:spcPct val="115000"/>
                        </a:lnSpc>
                      </a:pPr>
                      <a:endParaRPr lang="es-EC" sz="1400" b="0" dirty="0">
                        <a:effectLst/>
                        <a:latin typeface="Calibri"/>
                        <a:cs typeface="Times New Roman"/>
                      </a:endParaRPr>
                    </a:p>
                  </a:txBody>
                  <a:tcPr marL="0" marR="0" marT="0" marB="0" anchor="b"/>
                </a:tc>
                <a:tc>
                  <a:txBody>
                    <a:bodyPr/>
                    <a:lstStyle/>
                    <a:p>
                      <a:endParaRPr lang="es-EC" sz="1600"/>
                    </a:p>
                  </a:txBody>
                  <a:tcPr marL="10144" marR="10144" marT="5072" marB="5072"/>
                </a:tc>
                <a:tc>
                  <a:txBody>
                    <a:bodyPr/>
                    <a:lstStyle/>
                    <a:p>
                      <a:endParaRPr lang="es-EC" sz="1600"/>
                    </a:p>
                  </a:txBody>
                  <a:tcPr marL="10144" marR="10144" marT="5072" marB="5072"/>
                </a:tc>
                <a:tc>
                  <a:txBody>
                    <a:bodyPr/>
                    <a:lstStyle/>
                    <a:p>
                      <a:endParaRPr lang="es-EC" sz="2400"/>
                    </a:p>
                  </a:txBody>
                  <a:tcPr marL="10144" marR="10144" marT="5072" marB="5072"/>
                </a:tc>
                <a:tc>
                  <a:txBody>
                    <a:bodyPr/>
                    <a:lstStyle/>
                    <a:p>
                      <a:endParaRPr lang="es-EC" sz="1600"/>
                    </a:p>
                  </a:txBody>
                  <a:tcPr marL="10144" marR="10144" marT="5072" marB="5072"/>
                </a:tc>
                <a:tc>
                  <a:txBody>
                    <a:bodyPr/>
                    <a:lstStyle/>
                    <a:p>
                      <a:endParaRPr lang="es-EC" sz="1600"/>
                    </a:p>
                  </a:txBody>
                  <a:tcPr marL="10144" marR="10144" marT="5072" marB="5072"/>
                </a:tc>
                <a:tc>
                  <a:txBody>
                    <a:bodyPr/>
                    <a:lstStyle/>
                    <a:p>
                      <a:endParaRPr lang="es-EC" sz="1600" dirty="0"/>
                    </a:p>
                  </a:txBody>
                  <a:tcPr marL="10144" marR="10144" marT="5072" marB="5072"/>
                </a:tc>
              </a:tr>
              <a:tr h="470496">
                <a:tc>
                  <a:txBody>
                    <a:bodyPr/>
                    <a:lstStyle/>
                    <a:p>
                      <a:pPr>
                        <a:lnSpc>
                          <a:spcPct val="115000"/>
                        </a:lnSpc>
                        <a:spcAft>
                          <a:spcPts val="0"/>
                        </a:spcAft>
                      </a:pPr>
                      <a:r>
                        <a:rPr lang="es-EC" sz="1400" b="0" dirty="0">
                          <a:effectLst/>
                        </a:rPr>
                        <a:t>Servicio de Transporte</a:t>
                      </a:r>
                      <a:endParaRPr lang="es-EC" sz="1400" b="0" dirty="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690,00</a:t>
                      </a:r>
                      <a:endParaRPr lang="es-EC" sz="14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740,00</a:t>
                      </a:r>
                      <a:endParaRPr lang="es-EC" sz="14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         (50,00)</a:t>
                      </a:r>
                      <a:endParaRPr lang="es-EC" sz="1400">
                        <a:effectLst/>
                        <a:latin typeface="Times New Roman"/>
                        <a:ea typeface="Times New Roman"/>
                        <a:cs typeface="Times New Roman"/>
                      </a:endParaRPr>
                    </a:p>
                  </a:txBody>
                  <a:tcPr marL="4931" marR="4931" marT="0" marB="0" anchor="ctr"/>
                </a:tc>
                <a:tc>
                  <a:txBody>
                    <a:bodyPr/>
                    <a:lstStyle/>
                    <a:p>
                      <a:pPr algn="r">
                        <a:lnSpc>
                          <a:spcPct val="115000"/>
                        </a:lnSpc>
                        <a:spcAft>
                          <a:spcPts val="0"/>
                        </a:spcAft>
                      </a:pPr>
                      <a:r>
                        <a:rPr lang="es-EC" sz="1400">
                          <a:effectLst/>
                        </a:rPr>
                        <a:t>-7%</a:t>
                      </a:r>
                      <a:endParaRPr lang="es-EC" sz="1400">
                        <a:effectLst/>
                        <a:latin typeface="Times New Roman"/>
                        <a:ea typeface="Times New Roman"/>
                        <a:cs typeface="Times New Roman"/>
                      </a:endParaRPr>
                    </a:p>
                  </a:txBody>
                  <a:tcPr marL="4931" marR="4931" marT="0" marB="0" anchor="ctr"/>
                </a:tc>
                <a:tc>
                  <a:txBody>
                    <a:bodyPr/>
                    <a:lstStyle/>
                    <a:p>
                      <a:pPr>
                        <a:lnSpc>
                          <a:spcPct val="115000"/>
                        </a:lnSpc>
                        <a:spcAft>
                          <a:spcPts val="0"/>
                        </a:spcAft>
                      </a:pPr>
                      <a:r>
                        <a:rPr lang="es-EC" sz="1400">
                          <a:effectLst/>
                        </a:rPr>
                        <a:t> </a:t>
                      </a:r>
                      <a:endParaRPr lang="es-EC" sz="1400">
                        <a:effectLst/>
                        <a:latin typeface="Times New Roman"/>
                        <a:ea typeface="Times New Roman"/>
                        <a:cs typeface="Times New Roman"/>
                      </a:endParaRPr>
                    </a:p>
                  </a:txBody>
                  <a:tcPr marL="4931" marR="4931" marT="0" marB="0" anchor="ctr"/>
                </a:tc>
                <a:tc>
                  <a:txBody>
                    <a:bodyPr/>
                    <a:lstStyle/>
                    <a:p>
                      <a:pPr>
                        <a:lnSpc>
                          <a:spcPct val="115000"/>
                        </a:lnSpc>
                      </a:pPr>
                      <a:endParaRPr lang="es-EC" sz="1400" dirty="0">
                        <a:effectLst/>
                        <a:latin typeface="Calibri"/>
                        <a:cs typeface="Times New Roman"/>
                      </a:endParaRPr>
                    </a:p>
                  </a:txBody>
                  <a:tcPr marL="4931" marR="4931" marT="0" marB="0" anchor="b"/>
                </a:tc>
              </a:tr>
              <a:tr h="855448">
                <a:tc>
                  <a:txBody>
                    <a:bodyPr/>
                    <a:lstStyle/>
                    <a:p>
                      <a:pPr>
                        <a:lnSpc>
                          <a:spcPct val="115000"/>
                        </a:lnSpc>
                        <a:spcAft>
                          <a:spcPts val="0"/>
                        </a:spcAft>
                      </a:pPr>
                      <a:r>
                        <a:rPr lang="es-EC" sz="1400" b="0" dirty="0">
                          <a:effectLst/>
                        </a:rPr>
                        <a:t>Servicio de generación combustible</a:t>
                      </a:r>
                      <a:endParaRPr lang="es-EC" sz="1400" b="0" dirty="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351,75</a:t>
                      </a:r>
                      <a:endParaRPr lang="es-EC" sz="14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290,00</a:t>
                      </a:r>
                      <a:endParaRPr lang="es-EC" sz="14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           61,75 </a:t>
                      </a:r>
                      <a:endParaRPr lang="es-EC" sz="1400">
                        <a:effectLst/>
                        <a:latin typeface="Times New Roman"/>
                        <a:ea typeface="Times New Roman"/>
                        <a:cs typeface="Times New Roman"/>
                      </a:endParaRPr>
                    </a:p>
                  </a:txBody>
                  <a:tcPr marL="4931" marR="4931" marT="0" marB="0" anchor="ctr"/>
                </a:tc>
                <a:tc>
                  <a:txBody>
                    <a:bodyPr/>
                    <a:lstStyle/>
                    <a:p>
                      <a:pPr algn="r">
                        <a:lnSpc>
                          <a:spcPct val="115000"/>
                        </a:lnSpc>
                        <a:spcAft>
                          <a:spcPts val="0"/>
                        </a:spcAft>
                      </a:pPr>
                      <a:r>
                        <a:rPr lang="es-EC" sz="1400">
                          <a:effectLst/>
                        </a:rPr>
                        <a:t>18%</a:t>
                      </a:r>
                      <a:endParaRPr lang="es-EC" sz="1400">
                        <a:effectLst/>
                        <a:latin typeface="Times New Roman"/>
                        <a:ea typeface="Times New Roman"/>
                        <a:cs typeface="Times New Roman"/>
                      </a:endParaRPr>
                    </a:p>
                  </a:txBody>
                  <a:tcPr marL="4931" marR="4931" marT="0" marB="0" anchor="ctr"/>
                </a:tc>
                <a:tc>
                  <a:txBody>
                    <a:bodyPr/>
                    <a:lstStyle/>
                    <a:p>
                      <a:pPr>
                        <a:lnSpc>
                          <a:spcPct val="115000"/>
                        </a:lnSpc>
                        <a:spcAft>
                          <a:spcPts val="0"/>
                        </a:spcAft>
                      </a:pPr>
                      <a:r>
                        <a:rPr lang="es-EC" sz="1400">
                          <a:effectLst/>
                        </a:rPr>
                        <a:t>En Agencia Logística Andina ALAS incluye el servicio de clip on. </a:t>
                      </a:r>
                      <a:endParaRPr lang="es-EC" sz="14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600" b="1" dirty="0">
                          <a:solidFill>
                            <a:schemeClr val="accent6">
                              <a:lumMod val="60000"/>
                              <a:lumOff val="40000"/>
                            </a:schemeClr>
                          </a:solidFill>
                          <a:effectLst/>
                        </a:rPr>
                        <a:t>@</a:t>
                      </a:r>
                      <a:endParaRPr lang="es-EC" sz="1600" b="1" dirty="0">
                        <a:solidFill>
                          <a:schemeClr val="accent6">
                            <a:lumMod val="60000"/>
                            <a:lumOff val="40000"/>
                          </a:schemeClr>
                        </a:solidFill>
                        <a:effectLst/>
                        <a:latin typeface="Times New Roman"/>
                        <a:ea typeface="Times New Roman"/>
                        <a:cs typeface="Times New Roman"/>
                      </a:endParaRPr>
                    </a:p>
                  </a:txBody>
                  <a:tcPr marL="4931" marR="4931" marT="0" marB="0"/>
                </a:tc>
              </a:tr>
              <a:tr h="641586">
                <a:tc>
                  <a:txBody>
                    <a:bodyPr/>
                    <a:lstStyle/>
                    <a:p>
                      <a:pPr>
                        <a:lnSpc>
                          <a:spcPct val="115000"/>
                        </a:lnSpc>
                        <a:spcAft>
                          <a:spcPts val="0"/>
                        </a:spcAft>
                      </a:pPr>
                      <a:r>
                        <a:rPr lang="es-EC" sz="1400" b="0" dirty="0">
                          <a:effectLst/>
                        </a:rPr>
                        <a:t>Servicio de tramite/honorarios</a:t>
                      </a:r>
                      <a:endParaRPr lang="es-EC" sz="1400" b="0" dirty="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203,71</a:t>
                      </a:r>
                      <a:endParaRPr lang="es-EC" sz="14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280,00</a:t>
                      </a:r>
                      <a:endParaRPr lang="es-EC" sz="1400">
                        <a:effectLst/>
                        <a:latin typeface="Times New Roman"/>
                        <a:ea typeface="Times New Roman"/>
                        <a:cs typeface="Times New Roman"/>
                      </a:endParaRPr>
                    </a:p>
                  </a:txBody>
                  <a:tcPr marL="4931" marR="4931" marT="0" marB="0" anchor="ctr"/>
                </a:tc>
                <a:tc>
                  <a:txBody>
                    <a:bodyPr/>
                    <a:lstStyle/>
                    <a:p>
                      <a:pPr algn="ctr">
                        <a:lnSpc>
                          <a:spcPct val="115000"/>
                        </a:lnSpc>
                        <a:spcAft>
                          <a:spcPts val="0"/>
                        </a:spcAft>
                      </a:pPr>
                      <a:r>
                        <a:rPr lang="es-EC" sz="1400">
                          <a:effectLst/>
                        </a:rPr>
                        <a:t>         (76,29)</a:t>
                      </a:r>
                      <a:endParaRPr lang="es-EC" sz="1400">
                        <a:effectLst/>
                        <a:latin typeface="Times New Roman"/>
                        <a:ea typeface="Times New Roman"/>
                        <a:cs typeface="Times New Roman"/>
                      </a:endParaRPr>
                    </a:p>
                  </a:txBody>
                  <a:tcPr marL="4931" marR="4931" marT="0" marB="0" anchor="ctr"/>
                </a:tc>
                <a:tc>
                  <a:txBody>
                    <a:bodyPr/>
                    <a:lstStyle/>
                    <a:p>
                      <a:pPr algn="r">
                        <a:lnSpc>
                          <a:spcPct val="115000"/>
                        </a:lnSpc>
                        <a:spcAft>
                          <a:spcPts val="0"/>
                        </a:spcAft>
                      </a:pPr>
                      <a:r>
                        <a:rPr lang="es-EC" sz="1400">
                          <a:effectLst/>
                        </a:rPr>
                        <a:t>-37%</a:t>
                      </a:r>
                      <a:endParaRPr lang="es-EC" sz="1400">
                        <a:effectLst/>
                        <a:latin typeface="Times New Roman"/>
                        <a:ea typeface="Times New Roman"/>
                        <a:cs typeface="Times New Roman"/>
                      </a:endParaRPr>
                    </a:p>
                  </a:txBody>
                  <a:tcPr marL="4931" marR="4931" marT="0" marB="0" anchor="ctr"/>
                </a:tc>
                <a:tc>
                  <a:txBody>
                    <a:bodyPr/>
                    <a:lstStyle/>
                    <a:p>
                      <a:pPr>
                        <a:lnSpc>
                          <a:spcPct val="115000"/>
                        </a:lnSpc>
                        <a:spcAft>
                          <a:spcPts val="0"/>
                        </a:spcAft>
                      </a:pPr>
                      <a:r>
                        <a:rPr lang="es-EC" sz="1400" dirty="0">
                          <a:effectLst/>
                        </a:rPr>
                        <a:t> </a:t>
                      </a:r>
                      <a:endParaRPr lang="es-EC" sz="1400" dirty="0">
                        <a:effectLst/>
                        <a:latin typeface="Times New Roman"/>
                        <a:ea typeface="Times New Roman"/>
                        <a:cs typeface="Times New Roman"/>
                      </a:endParaRPr>
                    </a:p>
                  </a:txBody>
                  <a:tcPr marL="4931" marR="4931" marT="0" marB="0" anchor="ctr"/>
                </a:tc>
                <a:tc>
                  <a:txBody>
                    <a:bodyPr/>
                    <a:lstStyle/>
                    <a:p>
                      <a:pPr>
                        <a:lnSpc>
                          <a:spcPct val="115000"/>
                        </a:lnSpc>
                      </a:pPr>
                      <a:endParaRPr lang="es-EC" sz="1400" dirty="0">
                        <a:effectLst/>
                        <a:latin typeface="Calibri"/>
                        <a:cs typeface="Times New Roman"/>
                      </a:endParaRPr>
                    </a:p>
                  </a:txBody>
                  <a:tcPr marL="4931" marR="4931" marT="0" marB="0" anchor="b"/>
                </a:tc>
              </a:tr>
              <a:tr h="106931">
                <a:tc>
                  <a:txBody>
                    <a:bodyPr/>
                    <a:lstStyle/>
                    <a:p>
                      <a:pPr marL="0" algn="r" defTabSz="914400" rtl="0" eaLnBrk="1" latinLnBrk="0" hangingPunct="1">
                        <a:lnSpc>
                          <a:spcPct val="115000"/>
                        </a:lnSpc>
                        <a:spcAft>
                          <a:spcPts val="0"/>
                        </a:spcAft>
                      </a:pPr>
                      <a:r>
                        <a:rPr lang="es-EC" sz="1600" b="1" kern="1200" dirty="0">
                          <a:solidFill>
                            <a:schemeClr val="accent6">
                              <a:lumMod val="60000"/>
                              <a:lumOff val="40000"/>
                            </a:schemeClr>
                          </a:solidFill>
                          <a:effectLst/>
                          <a:latin typeface="+mn-lt"/>
                          <a:ea typeface="+mn-ea"/>
                          <a:cs typeface="+mn-cs"/>
                        </a:rPr>
                        <a:t>@</a:t>
                      </a:r>
                    </a:p>
                  </a:txBody>
                  <a:tcPr marL="4931" marR="4931" marT="0" marB="0" anchor="ctr"/>
                </a:tc>
                <a:tc gridSpan="5">
                  <a:txBody>
                    <a:bodyPr/>
                    <a:lstStyle/>
                    <a:p>
                      <a:pPr>
                        <a:lnSpc>
                          <a:spcPct val="115000"/>
                        </a:lnSpc>
                        <a:spcAft>
                          <a:spcPts val="0"/>
                        </a:spcAft>
                      </a:pPr>
                      <a:r>
                        <a:rPr lang="es-EC" sz="1100">
                          <a:effectLst/>
                        </a:rPr>
                        <a:t>Datos tomados departamento Supply Chain de Ferrero del Ecuador S.A.</a:t>
                      </a:r>
                      <a:endParaRPr lang="es-EC" sz="1100">
                        <a:effectLst/>
                        <a:latin typeface="Times New Roman"/>
                        <a:ea typeface="Times New Roman"/>
                        <a:cs typeface="Times New Roman"/>
                      </a:endParaRPr>
                    </a:p>
                  </a:txBody>
                  <a:tcPr marL="4931" marR="493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1100">
                        <a:effectLst/>
                        <a:latin typeface="Calibri"/>
                        <a:cs typeface="Times New Roman"/>
                      </a:endParaRPr>
                    </a:p>
                  </a:txBody>
                  <a:tcPr marL="4931" marR="4931" marT="0" marB="0" anchor="b"/>
                </a:tc>
              </a:tr>
              <a:tr h="253491">
                <a:tc gridSpan="3">
                  <a:txBody>
                    <a:bodyPr/>
                    <a:lstStyle/>
                    <a:p>
                      <a:pPr>
                        <a:lnSpc>
                          <a:spcPct val="115000"/>
                        </a:lnSpc>
                        <a:spcAft>
                          <a:spcPts val="0"/>
                        </a:spcAft>
                      </a:pPr>
                      <a:r>
                        <a:rPr lang="es-EC" sz="1400" b="0">
                          <a:effectLst/>
                        </a:rPr>
                        <a:t>Elaborado por: Jessica Eras</a:t>
                      </a:r>
                      <a:endParaRPr lang="es-EC" sz="1400" b="0">
                        <a:effectLst/>
                        <a:latin typeface="Times New Roman"/>
                        <a:ea typeface="Times New Roman"/>
                        <a:cs typeface="Times New Roman"/>
                      </a:endParaRPr>
                    </a:p>
                  </a:txBody>
                  <a:tcPr marL="4931" marR="4931" marT="0" marB="0" anchor="ctr"/>
                </a:tc>
                <a:tc hMerge="1">
                  <a:txBody>
                    <a:bodyPr/>
                    <a:lstStyle/>
                    <a:p>
                      <a:endParaRPr lang="es-EC"/>
                    </a:p>
                  </a:txBody>
                  <a:tcPr/>
                </a:tc>
                <a:tc hMerge="1">
                  <a:txBody>
                    <a:bodyPr/>
                    <a:lstStyle/>
                    <a:p>
                      <a:endParaRPr lang="es-EC"/>
                    </a:p>
                  </a:txBody>
                  <a:tcPr/>
                </a:tc>
                <a:tc gridSpan="3">
                  <a:txBody>
                    <a:bodyPr/>
                    <a:lstStyle/>
                    <a:p>
                      <a:pPr>
                        <a:lnSpc>
                          <a:spcPct val="115000"/>
                        </a:lnSpc>
                        <a:spcAft>
                          <a:spcPts val="0"/>
                        </a:spcAft>
                      </a:pPr>
                      <a:r>
                        <a:rPr lang="es-EC" sz="1400" b="0" dirty="0">
                          <a:effectLst/>
                        </a:rPr>
                        <a:t>Fecha: 18 Enero 2011</a:t>
                      </a:r>
                      <a:endParaRPr lang="es-EC" sz="1400" b="0" dirty="0">
                        <a:effectLst/>
                        <a:latin typeface="Times New Roman"/>
                        <a:ea typeface="Times New Roman"/>
                        <a:cs typeface="Times New Roman"/>
                      </a:endParaRPr>
                    </a:p>
                  </a:txBody>
                  <a:tcPr marL="4931" marR="4931" marT="0" marB="0" anchor="ctr"/>
                </a:tc>
                <a:tc hMerge="1">
                  <a:txBody>
                    <a:bodyPr/>
                    <a:lstStyle/>
                    <a:p>
                      <a:endParaRPr lang="es-EC"/>
                    </a:p>
                  </a:txBody>
                  <a:tcPr/>
                </a:tc>
                <a:tc hMerge="1">
                  <a:txBody>
                    <a:bodyPr/>
                    <a:lstStyle/>
                    <a:p>
                      <a:endParaRPr lang="es-EC"/>
                    </a:p>
                  </a:txBody>
                  <a:tcPr/>
                </a:tc>
                <a:tc>
                  <a:txBody>
                    <a:bodyPr/>
                    <a:lstStyle/>
                    <a:p>
                      <a:pPr>
                        <a:lnSpc>
                          <a:spcPct val="115000"/>
                        </a:lnSpc>
                      </a:pPr>
                      <a:endParaRPr lang="es-EC" sz="1100" dirty="0">
                        <a:effectLst/>
                        <a:latin typeface="Calibri"/>
                        <a:cs typeface="Times New Roman"/>
                      </a:endParaRPr>
                    </a:p>
                  </a:txBody>
                  <a:tcPr marL="4931" marR="4931" marT="0" marB="0" anchor="b"/>
                </a:tc>
              </a:tr>
            </a:tbl>
          </a:graphicData>
        </a:graphic>
      </p:graphicFrame>
      <p:sp>
        <p:nvSpPr>
          <p:cNvPr id="3" name="2 Cerrar llave"/>
          <p:cNvSpPr/>
          <p:nvPr/>
        </p:nvSpPr>
        <p:spPr>
          <a:xfrm>
            <a:off x="8356773" y="2204864"/>
            <a:ext cx="175667" cy="2592288"/>
          </a:xfrm>
          <a:prstGeom prst="rightBrace">
            <a:avLst>
              <a:gd name="adj1" fmla="val 4537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p>
            <a:endParaRPr lang="es-EC"/>
          </a:p>
        </p:txBody>
      </p:sp>
      <p:sp>
        <p:nvSpPr>
          <p:cNvPr id="4" name="359 Rectángulo">
            <a:hlinkClick r:id="rId2" action="ppaction://hlinksldjump"/>
          </p:cNvPr>
          <p:cNvSpPr/>
          <p:nvPr/>
        </p:nvSpPr>
        <p:spPr>
          <a:xfrm>
            <a:off x="8100392" y="764704"/>
            <a:ext cx="722313" cy="5413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PTC</a:t>
            </a:r>
            <a:r>
              <a:rPr lang="es-ES" sz="1200" b="1" dirty="0">
                <a:solidFill>
                  <a:srgbClr val="FF0000"/>
                </a:solidFill>
                <a:effectLst/>
                <a:latin typeface="Times New Roman"/>
                <a:ea typeface="Times New Roman"/>
              </a:rPr>
              <a:t>. 7</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2/6</a:t>
            </a:r>
            <a:endParaRPr lang="es-EC" sz="1200" dirty="0">
              <a:effectLst/>
              <a:latin typeface="Times New Roman"/>
              <a:ea typeface="Times New Roman"/>
            </a:endParaRPr>
          </a:p>
        </p:txBody>
      </p:sp>
    </p:spTree>
    <p:extLst>
      <p:ext uri="{BB962C8B-B14F-4D97-AF65-F5344CB8AC3E}">
        <p14:creationId xmlns:p14="http://schemas.microsoft.com/office/powerpoint/2010/main" val="182908415"/>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6672"/>
            <a:ext cx="7560840" cy="6336704"/>
          </a:xfrm>
          <a:prstGeom prst="rect">
            <a:avLst/>
          </a:prstGeom>
          <a:noFill/>
          <a:ln>
            <a:noFill/>
          </a:ln>
        </p:spPr>
      </p:pic>
      <p:sp>
        <p:nvSpPr>
          <p:cNvPr id="3" name="365 Rectángulo"/>
          <p:cNvSpPr/>
          <p:nvPr/>
        </p:nvSpPr>
        <p:spPr>
          <a:xfrm>
            <a:off x="7380312" y="476672"/>
            <a:ext cx="722630" cy="5416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PTC. 7</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3/6</a:t>
            </a:r>
            <a:endParaRPr lang="es-EC" sz="1200">
              <a:effectLst/>
              <a:latin typeface="Times New Roman"/>
              <a:ea typeface="Times New Roman"/>
            </a:endParaRPr>
          </a:p>
        </p:txBody>
      </p:sp>
    </p:spTree>
    <p:extLst>
      <p:ext uri="{BB962C8B-B14F-4D97-AF65-F5344CB8AC3E}">
        <p14:creationId xmlns:p14="http://schemas.microsoft.com/office/powerpoint/2010/main" val="2762112472"/>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293111226"/>
              </p:ext>
            </p:extLst>
          </p:nvPr>
        </p:nvGraphicFramePr>
        <p:xfrm>
          <a:off x="1187624" y="620688"/>
          <a:ext cx="7200800" cy="5490899"/>
        </p:xfrm>
        <a:graphic>
          <a:graphicData uri="http://schemas.openxmlformats.org/drawingml/2006/table">
            <a:tbl>
              <a:tblPr firstRow="1" firstCol="1" bandRow="1">
                <a:tableStyleId>{E8B1032C-EA38-4F05-BA0D-38AFFFC7BED3}</a:tableStyleId>
              </a:tblPr>
              <a:tblGrid>
                <a:gridCol w="1361102"/>
                <a:gridCol w="4050086"/>
                <a:gridCol w="1789612"/>
              </a:tblGrid>
              <a:tr h="1218048">
                <a:tc gridSpan="3">
                  <a:txBody>
                    <a:bodyPr/>
                    <a:lstStyle/>
                    <a:p>
                      <a:pPr algn="ctr">
                        <a:lnSpc>
                          <a:spcPct val="115000"/>
                        </a:lnSpc>
                      </a:pPr>
                      <a:r>
                        <a:rPr lang="es-EC" sz="1400" dirty="0" smtClean="0">
                          <a:effectLst/>
                        </a:rPr>
                        <a:t>FERRERO </a:t>
                      </a:r>
                      <a:r>
                        <a:rPr lang="es-EC" sz="1400" dirty="0">
                          <a:effectLst/>
                        </a:rPr>
                        <a:t>DEL ECUADOR S.A. </a:t>
                      </a:r>
                      <a:endParaRPr lang="es-EC" sz="1400" dirty="0">
                        <a:effectLst/>
                        <a:latin typeface="Calibri"/>
                        <a:cs typeface="Times New Roman"/>
                      </a:endParaRPr>
                    </a:p>
                    <a:p>
                      <a:pPr algn="ctr">
                        <a:lnSpc>
                          <a:spcPct val="115000"/>
                        </a:lnSpc>
                        <a:spcAft>
                          <a:spcPts val="0"/>
                        </a:spcAft>
                      </a:pPr>
                      <a:r>
                        <a:rPr lang="es-EC" sz="1600" dirty="0">
                          <a:effectLst/>
                        </a:rPr>
                        <a:t>PAPELES DE TRABAJO</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PROCESO DE ADQUISICIÓN DE SERVICIOS DE COMERCIO EXTERIOR</a:t>
                      </a:r>
                      <a:endParaRPr lang="es-EC" sz="1600" dirty="0">
                        <a:effectLst/>
                        <a:latin typeface="Times New Roman"/>
                        <a:ea typeface="Times New Roman"/>
                        <a:cs typeface="Times New Roman"/>
                      </a:endParaRPr>
                    </a:p>
                    <a:p>
                      <a:pPr algn="ctr">
                        <a:lnSpc>
                          <a:spcPct val="115000"/>
                        </a:lnSpc>
                        <a:spcAft>
                          <a:spcPts val="0"/>
                        </a:spcAft>
                      </a:pPr>
                      <a:r>
                        <a:rPr lang="es-EC" sz="1600" dirty="0">
                          <a:effectLst/>
                        </a:rPr>
                        <a:t>PERIODO SEPTIEMBRE 2009 - AGOSTO 2010</a:t>
                      </a:r>
                      <a:endParaRPr lang="es-EC" sz="1600" dirty="0">
                        <a:effectLst/>
                        <a:latin typeface="Times New Roman"/>
                        <a:ea typeface="Times New Roman"/>
                        <a:cs typeface="Times New Roman"/>
                      </a:endParaRPr>
                    </a:p>
                  </a:txBody>
                  <a:tcPr marL="29480" marR="29480" marT="0" marB="0" anchor="ctr"/>
                </a:tc>
                <a:tc hMerge="1">
                  <a:txBody>
                    <a:bodyPr/>
                    <a:lstStyle/>
                    <a:p>
                      <a:endParaRPr lang="es-EC"/>
                    </a:p>
                  </a:txBody>
                  <a:tcPr/>
                </a:tc>
                <a:tc hMerge="1">
                  <a:txBody>
                    <a:bodyPr/>
                    <a:lstStyle/>
                    <a:p>
                      <a:endParaRPr lang="es-EC"/>
                    </a:p>
                  </a:txBody>
                  <a:tcPr/>
                </a:tc>
              </a:tr>
              <a:tr h="347027">
                <a:tc>
                  <a:txBody>
                    <a:bodyPr/>
                    <a:lstStyle/>
                    <a:p>
                      <a:pPr>
                        <a:lnSpc>
                          <a:spcPct val="115000"/>
                        </a:lnSpc>
                        <a:spcAft>
                          <a:spcPts val="0"/>
                        </a:spcAft>
                      </a:pPr>
                      <a:r>
                        <a:rPr lang="es-EC" sz="1600">
                          <a:effectLst/>
                        </a:rPr>
                        <a:t>Proceso</a:t>
                      </a:r>
                      <a:endParaRPr lang="es-EC" sz="1600">
                        <a:effectLst/>
                        <a:latin typeface="Times New Roman"/>
                        <a:ea typeface="Times New Roman"/>
                        <a:cs typeface="Times New Roman"/>
                      </a:endParaRPr>
                    </a:p>
                  </a:txBody>
                  <a:tcPr marL="29480" marR="29480" marT="0" marB="0" anchor="ctr"/>
                </a:tc>
                <a:tc>
                  <a:txBody>
                    <a:bodyPr/>
                    <a:lstStyle/>
                    <a:p>
                      <a:pPr algn="just">
                        <a:lnSpc>
                          <a:spcPct val="115000"/>
                        </a:lnSpc>
                        <a:spcAft>
                          <a:spcPts val="0"/>
                        </a:spcAft>
                      </a:pPr>
                      <a:r>
                        <a:rPr lang="es-EC" sz="1600">
                          <a:effectLst/>
                        </a:rPr>
                        <a:t>Adquisición de servicios de comercio exterior</a:t>
                      </a:r>
                      <a:endParaRPr lang="es-EC" sz="1600">
                        <a:effectLst/>
                        <a:latin typeface="Times New Roman"/>
                        <a:ea typeface="Times New Roman"/>
                        <a:cs typeface="Times New Roman"/>
                      </a:endParaRPr>
                    </a:p>
                  </a:txBody>
                  <a:tcPr marL="29480" marR="29480" marT="0" marB="0" anchor="ctr"/>
                </a:tc>
                <a:tc>
                  <a:txBody>
                    <a:bodyPr/>
                    <a:lstStyle/>
                    <a:p>
                      <a:pPr algn="ctr">
                        <a:lnSpc>
                          <a:spcPct val="115000"/>
                        </a:lnSpc>
                        <a:spcAft>
                          <a:spcPts val="0"/>
                        </a:spcAft>
                      </a:pPr>
                      <a:r>
                        <a:rPr lang="es-EC" sz="1600">
                          <a:effectLst/>
                        </a:rPr>
                        <a:t>Hallazgos</a:t>
                      </a:r>
                      <a:endParaRPr lang="es-EC" sz="1600">
                        <a:effectLst/>
                        <a:latin typeface="Times New Roman"/>
                        <a:ea typeface="Times New Roman"/>
                        <a:cs typeface="Times New Roman"/>
                      </a:endParaRPr>
                    </a:p>
                  </a:txBody>
                  <a:tcPr marL="29480" marR="29480" marT="0" marB="0" anchor="ctr"/>
                </a:tc>
              </a:tr>
              <a:tr h="516751">
                <a:tc>
                  <a:txBody>
                    <a:bodyPr/>
                    <a:lstStyle/>
                    <a:p>
                      <a:pPr>
                        <a:lnSpc>
                          <a:spcPct val="115000"/>
                        </a:lnSpc>
                        <a:spcAft>
                          <a:spcPts val="0"/>
                        </a:spcAft>
                      </a:pPr>
                      <a:r>
                        <a:rPr lang="es-EC" sz="1600">
                          <a:effectLst/>
                        </a:rPr>
                        <a:t>Procedimiento Nº 2</a:t>
                      </a:r>
                      <a:endParaRPr lang="es-EC" sz="1600">
                        <a:effectLst/>
                        <a:latin typeface="Times New Roman"/>
                        <a:ea typeface="Times New Roman"/>
                        <a:cs typeface="Times New Roman"/>
                      </a:endParaRPr>
                    </a:p>
                  </a:txBody>
                  <a:tcPr marL="29480" marR="29480" marT="0" marB="0" anchor="ctr"/>
                </a:tc>
                <a:tc>
                  <a:txBody>
                    <a:bodyPr/>
                    <a:lstStyle/>
                    <a:p>
                      <a:pPr algn="just">
                        <a:lnSpc>
                          <a:spcPct val="115000"/>
                        </a:lnSpc>
                        <a:spcAft>
                          <a:spcPts val="0"/>
                        </a:spcAft>
                      </a:pPr>
                      <a:r>
                        <a:rPr lang="es-EC" sz="1600">
                          <a:effectLst/>
                        </a:rPr>
                        <a:t>Verificar que los diferentes procesos de importaciones y exportaciones se encuentren debidamente archivados.</a:t>
                      </a:r>
                      <a:endParaRPr lang="es-EC" sz="1600">
                        <a:effectLst/>
                        <a:latin typeface="Times New Roman"/>
                        <a:ea typeface="Times New Roman"/>
                        <a:cs typeface="Times New Roman"/>
                      </a:endParaRPr>
                    </a:p>
                  </a:txBody>
                  <a:tcPr marL="29480" marR="29480" marT="0" marB="0" anchor="ctr"/>
                </a:tc>
                <a:tc>
                  <a:txBody>
                    <a:bodyPr/>
                    <a:lstStyle/>
                    <a:p>
                      <a:pPr algn="ctr">
                        <a:lnSpc>
                          <a:spcPct val="115000"/>
                        </a:lnSpc>
                        <a:spcAft>
                          <a:spcPts val="0"/>
                        </a:spcAft>
                      </a:pPr>
                      <a:r>
                        <a:rPr lang="es-EC" sz="1600">
                          <a:effectLst/>
                        </a:rPr>
                        <a:t> </a:t>
                      </a:r>
                      <a:endParaRPr lang="es-EC" sz="1600">
                        <a:effectLst/>
                        <a:latin typeface="Times New Roman"/>
                        <a:ea typeface="Times New Roman"/>
                        <a:cs typeface="Times New Roman"/>
                      </a:endParaRPr>
                    </a:p>
                  </a:txBody>
                  <a:tcPr marL="29480" marR="29480" marT="0" marB="0" anchor="ctr"/>
                </a:tc>
              </a:tr>
              <a:tr h="1525404">
                <a:tc>
                  <a:txBody>
                    <a:bodyPr/>
                    <a:lstStyle/>
                    <a:p>
                      <a:pPr>
                        <a:lnSpc>
                          <a:spcPct val="115000"/>
                        </a:lnSpc>
                        <a:spcAft>
                          <a:spcPts val="0"/>
                        </a:spcAft>
                      </a:pPr>
                      <a:r>
                        <a:rPr lang="es-EC" sz="1600">
                          <a:effectLst/>
                        </a:rPr>
                        <a:t>Aplicación:</a:t>
                      </a:r>
                      <a:endParaRPr lang="es-EC" sz="1600">
                        <a:effectLst/>
                        <a:latin typeface="Times New Roman"/>
                        <a:ea typeface="Times New Roman"/>
                        <a:cs typeface="Times New Roman"/>
                      </a:endParaRPr>
                    </a:p>
                  </a:txBody>
                  <a:tcPr marL="29480" marR="29480" marT="0" marB="0" anchor="ctr"/>
                </a:tc>
                <a:tc>
                  <a:txBody>
                    <a:bodyPr/>
                    <a:lstStyle/>
                    <a:p>
                      <a:pPr algn="just">
                        <a:lnSpc>
                          <a:spcPct val="115000"/>
                        </a:lnSpc>
                        <a:spcAft>
                          <a:spcPts val="0"/>
                        </a:spcAft>
                      </a:pPr>
                      <a:r>
                        <a:rPr lang="es-EC" sz="1600">
                          <a:effectLst/>
                        </a:rPr>
                        <a:t>En el departamento existe un espacio físico para el archivo de los diferentes trámites ya sean importaciones o exportaciones, cada uno se encuentra en carpetas de cartón de diferentes colores según su naturaleza, así: Importaciones de materia prima (verdes), importaciones de activos fijos (rojas), importaciones de repuestos (amarillas), importaciones varios (tomates) y exportaciones (azules).</a:t>
                      </a:r>
                      <a:endParaRPr lang="es-EC" sz="1600">
                        <a:effectLst/>
                        <a:latin typeface="Times New Roman"/>
                        <a:ea typeface="Times New Roman"/>
                        <a:cs typeface="Times New Roman"/>
                      </a:endParaRPr>
                    </a:p>
                  </a:txBody>
                  <a:tcPr marL="29480" marR="29480" marT="0" marB="0" anchor="ctr"/>
                </a:tc>
                <a:tc>
                  <a:txBody>
                    <a:bodyPr/>
                    <a:lstStyle/>
                    <a:p>
                      <a:pPr algn="just">
                        <a:lnSpc>
                          <a:spcPct val="115000"/>
                        </a:lnSpc>
                        <a:spcAft>
                          <a:spcPts val="0"/>
                        </a:spcAft>
                      </a:pPr>
                      <a:r>
                        <a:rPr lang="es-EC" sz="1600">
                          <a:effectLst/>
                        </a:rPr>
                        <a:t>Aplicados los procedimientos y técnicas de auditoría no se encontraron hallazgos.</a:t>
                      </a:r>
                      <a:endParaRPr lang="es-EC" sz="1600">
                        <a:effectLst/>
                        <a:latin typeface="Times New Roman"/>
                        <a:ea typeface="Times New Roman"/>
                        <a:cs typeface="Times New Roman"/>
                      </a:endParaRPr>
                    </a:p>
                  </a:txBody>
                  <a:tcPr marL="29480" marR="29480" marT="0" marB="0" anchor="ctr"/>
                </a:tc>
              </a:tr>
              <a:tr h="278969">
                <a:tc>
                  <a:txBody>
                    <a:bodyPr/>
                    <a:lstStyle/>
                    <a:p>
                      <a:pPr>
                        <a:lnSpc>
                          <a:spcPct val="115000"/>
                        </a:lnSpc>
                        <a:spcAft>
                          <a:spcPts val="0"/>
                        </a:spcAft>
                      </a:pPr>
                      <a:r>
                        <a:rPr lang="es-EC" sz="1600">
                          <a:effectLst/>
                        </a:rPr>
                        <a:t>Elaborado por:</a:t>
                      </a:r>
                      <a:endParaRPr lang="es-EC" sz="1600">
                        <a:effectLst/>
                        <a:latin typeface="Times New Roman"/>
                        <a:ea typeface="Times New Roman"/>
                        <a:cs typeface="Times New Roman"/>
                      </a:endParaRPr>
                    </a:p>
                  </a:txBody>
                  <a:tcPr marL="29480" marR="29480" marT="0" marB="0" anchor="ctr"/>
                </a:tc>
                <a:tc>
                  <a:txBody>
                    <a:bodyPr/>
                    <a:lstStyle/>
                    <a:p>
                      <a:pPr>
                        <a:lnSpc>
                          <a:spcPct val="115000"/>
                        </a:lnSpc>
                        <a:spcAft>
                          <a:spcPts val="0"/>
                        </a:spcAft>
                      </a:pPr>
                      <a:r>
                        <a:rPr lang="es-EC" sz="1600">
                          <a:effectLst/>
                        </a:rPr>
                        <a:t>Jéssica Eras</a:t>
                      </a:r>
                      <a:endParaRPr lang="es-EC" sz="1600">
                        <a:effectLst/>
                        <a:latin typeface="Times New Roman"/>
                        <a:ea typeface="Times New Roman"/>
                        <a:cs typeface="Times New Roman"/>
                      </a:endParaRPr>
                    </a:p>
                  </a:txBody>
                  <a:tcPr marL="29480" marR="29480" marT="0" marB="0" anchor="ctr"/>
                </a:tc>
                <a:tc>
                  <a:txBody>
                    <a:bodyPr/>
                    <a:lstStyle/>
                    <a:p>
                      <a:pPr>
                        <a:lnSpc>
                          <a:spcPct val="115000"/>
                        </a:lnSpc>
                        <a:spcAft>
                          <a:spcPts val="0"/>
                        </a:spcAft>
                      </a:pPr>
                      <a:r>
                        <a:rPr lang="es-EC" sz="1600" dirty="0">
                          <a:effectLst/>
                        </a:rPr>
                        <a:t>Fecha: 18 Enero 2011</a:t>
                      </a:r>
                      <a:endParaRPr lang="es-EC" sz="1600" dirty="0">
                        <a:effectLst/>
                        <a:latin typeface="Times New Roman"/>
                        <a:ea typeface="Times New Roman"/>
                        <a:cs typeface="Times New Roman"/>
                      </a:endParaRPr>
                    </a:p>
                  </a:txBody>
                  <a:tcPr marL="29480" marR="29480" marT="0" marB="0" anchor="ctr"/>
                </a:tc>
              </a:tr>
            </a:tbl>
          </a:graphicData>
        </a:graphic>
      </p:graphicFrame>
      <p:sp>
        <p:nvSpPr>
          <p:cNvPr id="3" name="377 Rectángulo">
            <a:hlinkClick r:id="rId2" action="ppaction://hlinksldjump"/>
          </p:cNvPr>
          <p:cNvSpPr/>
          <p:nvPr/>
        </p:nvSpPr>
        <p:spPr>
          <a:xfrm>
            <a:off x="7524328" y="692696"/>
            <a:ext cx="722312" cy="466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PTC</a:t>
            </a:r>
            <a:r>
              <a:rPr lang="es-ES" sz="1200" b="1" dirty="0">
                <a:solidFill>
                  <a:srgbClr val="FF0000"/>
                </a:solidFill>
                <a:effectLst/>
                <a:latin typeface="Times New Roman"/>
                <a:ea typeface="Times New Roman"/>
              </a:rPr>
              <a:t>. 8</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1/1</a:t>
            </a:r>
            <a:endParaRPr lang="es-EC" sz="1200" dirty="0">
              <a:effectLst/>
              <a:latin typeface="Times New Roman"/>
              <a:ea typeface="Times New Roman"/>
            </a:endParaRPr>
          </a:p>
        </p:txBody>
      </p:sp>
    </p:spTree>
    <p:extLst>
      <p:ext uri="{BB962C8B-B14F-4D97-AF65-F5344CB8AC3E}">
        <p14:creationId xmlns:p14="http://schemas.microsoft.com/office/powerpoint/2010/main" val="1433262821"/>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41318884"/>
              </p:ext>
            </p:extLst>
          </p:nvPr>
        </p:nvGraphicFramePr>
        <p:xfrm>
          <a:off x="971600" y="685800"/>
          <a:ext cx="7488831" cy="5032885"/>
        </p:xfrm>
        <a:graphic>
          <a:graphicData uri="http://schemas.openxmlformats.org/drawingml/2006/table">
            <a:tbl>
              <a:tblPr firstRow="1" firstCol="1" bandRow="1">
                <a:tableStyleId>{E8B1032C-EA38-4F05-BA0D-38AFFFC7BED3}</a:tableStyleId>
              </a:tblPr>
              <a:tblGrid>
                <a:gridCol w="1415752"/>
                <a:gridCol w="4211709"/>
                <a:gridCol w="1861370"/>
              </a:tblGrid>
              <a:tr h="1523351">
                <a:tc gridSpan="3">
                  <a:txBody>
                    <a:bodyPr/>
                    <a:lstStyle/>
                    <a:p>
                      <a:pPr algn="ctr">
                        <a:lnSpc>
                          <a:spcPct val="115000"/>
                        </a:lnSpc>
                      </a:pPr>
                      <a:r>
                        <a:rPr lang="es-EC" sz="1400" dirty="0" smtClean="0">
                          <a:effectLst/>
                        </a:rPr>
                        <a:t>FERRERO </a:t>
                      </a:r>
                      <a:r>
                        <a:rPr lang="es-EC" sz="1400" dirty="0">
                          <a:effectLst/>
                        </a:rPr>
                        <a:t>DEL ECUADOR S.A. </a:t>
                      </a:r>
                      <a:endParaRPr lang="es-EC" sz="1400" dirty="0">
                        <a:effectLst/>
                        <a:latin typeface="Calibri"/>
                        <a:cs typeface="Times New Roman"/>
                      </a:endParaRPr>
                    </a:p>
                    <a:p>
                      <a:pPr algn="ctr">
                        <a:lnSpc>
                          <a:spcPct val="115000"/>
                        </a:lnSpc>
                        <a:spcAft>
                          <a:spcPts val="0"/>
                        </a:spcAft>
                      </a:pPr>
                      <a:r>
                        <a:rPr lang="es-EC" sz="1400" dirty="0">
                          <a:effectLst/>
                        </a:rPr>
                        <a:t>PAPELES DE TRABAJO</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PROCESO DE ADQUISICIÓN DE SERVICIOS DE COMERCIO EXTERIOR</a:t>
                      </a:r>
                      <a:endParaRPr lang="es-EC" sz="1400" dirty="0">
                        <a:effectLst/>
                        <a:latin typeface="Times New Roman"/>
                        <a:ea typeface="Times New Roman"/>
                        <a:cs typeface="Times New Roman"/>
                      </a:endParaRPr>
                    </a:p>
                    <a:p>
                      <a:pPr algn="ctr">
                        <a:lnSpc>
                          <a:spcPct val="115000"/>
                        </a:lnSpc>
                        <a:spcAft>
                          <a:spcPts val="0"/>
                        </a:spcAft>
                      </a:pPr>
                      <a:r>
                        <a:rPr lang="es-EC" sz="1400" dirty="0">
                          <a:effectLst/>
                        </a:rPr>
                        <a:t>PERIODO SEPTIEMBRE 2009 - AGOSTO 2010</a:t>
                      </a:r>
                      <a:endParaRPr lang="es-EC" sz="1400" dirty="0">
                        <a:effectLst/>
                        <a:latin typeface="Times New Roman"/>
                        <a:ea typeface="Times New Roman"/>
                        <a:cs typeface="Times New Roman"/>
                      </a:endParaRPr>
                    </a:p>
                  </a:txBody>
                  <a:tcPr marL="30329" marR="30329" marT="0" marB="0" anchor="ctr"/>
                </a:tc>
                <a:tc hMerge="1">
                  <a:txBody>
                    <a:bodyPr/>
                    <a:lstStyle/>
                    <a:p>
                      <a:endParaRPr lang="es-EC"/>
                    </a:p>
                  </a:txBody>
                  <a:tcPr/>
                </a:tc>
                <a:tc hMerge="1">
                  <a:txBody>
                    <a:bodyPr/>
                    <a:lstStyle/>
                    <a:p>
                      <a:endParaRPr lang="es-EC"/>
                    </a:p>
                  </a:txBody>
                  <a:tcPr/>
                </a:tc>
              </a:tr>
              <a:tr h="568040">
                <a:tc>
                  <a:txBody>
                    <a:bodyPr/>
                    <a:lstStyle/>
                    <a:p>
                      <a:pPr>
                        <a:lnSpc>
                          <a:spcPct val="115000"/>
                        </a:lnSpc>
                        <a:spcAft>
                          <a:spcPts val="0"/>
                        </a:spcAft>
                      </a:pPr>
                      <a:r>
                        <a:rPr lang="es-EC" sz="1400">
                          <a:effectLst/>
                        </a:rPr>
                        <a:t>Proceso</a:t>
                      </a:r>
                      <a:endParaRPr lang="es-EC" sz="1400">
                        <a:effectLst/>
                        <a:latin typeface="Times New Roman"/>
                        <a:ea typeface="Times New Roman"/>
                        <a:cs typeface="Times New Roman"/>
                      </a:endParaRPr>
                    </a:p>
                  </a:txBody>
                  <a:tcPr marL="30329" marR="30329" marT="0" marB="0" anchor="ctr"/>
                </a:tc>
                <a:tc>
                  <a:txBody>
                    <a:bodyPr/>
                    <a:lstStyle/>
                    <a:p>
                      <a:pPr algn="just">
                        <a:lnSpc>
                          <a:spcPct val="115000"/>
                        </a:lnSpc>
                        <a:spcAft>
                          <a:spcPts val="0"/>
                        </a:spcAft>
                      </a:pPr>
                      <a:r>
                        <a:rPr lang="es-EC" sz="1600">
                          <a:effectLst/>
                        </a:rPr>
                        <a:t>Adquisición de servicios de comercio exterior</a:t>
                      </a:r>
                      <a:endParaRPr lang="es-EC" sz="1600">
                        <a:effectLst/>
                        <a:latin typeface="Times New Roman"/>
                        <a:ea typeface="Times New Roman"/>
                        <a:cs typeface="Times New Roman"/>
                      </a:endParaRPr>
                    </a:p>
                  </a:txBody>
                  <a:tcPr marL="30329" marR="30329" marT="0" marB="0" anchor="ctr"/>
                </a:tc>
                <a:tc>
                  <a:txBody>
                    <a:bodyPr/>
                    <a:lstStyle/>
                    <a:p>
                      <a:pPr algn="ctr">
                        <a:lnSpc>
                          <a:spcPct val="115000"/>
                        </a:lnSpc>
                        <a:spcAft>
                          <a:spcPts val="0"/>
                        </a:spcAft>
                      </a:pPr>
                      <a:r>
                        <a:rPr lang="es-EC" sz="1600">
                          <a:effectLst/>
                        </a:rPr>
                        <a:t>Hallazgos</a:t>
                      </a:r>
                      <a:endParaRPr lang="es-EC" sz="1600">
                        <a:effectLst/>
                        <a:latin typeface="Times New Roman"/>
                        <a:ea typeface="Times New Roman"/>
                        <a:cs typeface="Times New Roman"/>
                      </a:endParaRPr>
                    </a:p>
                  </a:txBody>
                  <a:tcPr marL="30329" marR="30329" marT="0" marB="0" anchor="ctr"/>
                </a:tc>
              </a:tr>
              <a:tr h="811261">
                <a:tc>
                  <a:txBody>
                    <a:bodyPr/>
                    <a:lstStyle/>
                    <a:p>
                      <a:pPr>
                        <a:lnSpc>
                          <a:spcPct val="115000"/>
                        </a:lnSpc>
                        <a:spcAft>
                          <a:spcPts val="0"/>
                        </a:spcAft>
                      </a:pPr>
                      <a:r>
                        <a:rPr lang="es-EC" sz="1400">
                          <a:effectLst/>
                        </a:rPr>
                        <a:t>Procedimiento Nº 3</a:t>
                      </a:r>
                      <a:endParaRPr lang="es-EC" sz="1400">
                        <a:effectLst/>
                        <a:latin typeface="Times New Roman"/>
                        <a:ea typeface="Times New Roman"/>
                        <a:cs typeface="Times New Roman"/>
                      </a:endParaRPr>
                    </a:p>
                  </a:txBody>
                  <a:tcPr marL="30329" marR="30329" marT="0" marB="0" anchor="ctr"/>
                </a:tc>
                <a:tc>
                  <a:txBody>
                    <a:bodyPr/>
                    <a:lstStyle/>
                    <a:p>
                      <a:pPr algn="just">
                        <a:lnSpc>
                          <a:spcPct val="115000"/>
                        </a:lnSpc>
                        <a:spcAft>
                          <a:spcPts val="0"/>
                        </a:spcAft>
                      </a:pPr>
                      <a:r>
                        <a:rPr lang="es-EC" sz="1600">
                          <a:effectLst/>
                        </a:rPr>
                        <a:t>Inspeccionar que la empresa cuente con controles de acceso hacia el archivo del departamento.</a:t>
                      </a:r>
                      <a:endParaRPr lang="es-EC" sz="1600">
                        <a:effectLst/>
                        <a:latin typeface="Times New Roman"/>
                        <a:ea typeface="Times New Roman"/>
                        <a:cs typeface="Times New Roman"/>
                      </a:endParaRPr>
                    </a:p>
                  </a:txBody>
                  <a:tcPr marL="30329" marR="30329" marT="0" marB="0" anchor="ctr"/>
                </a:tc>
                <a:tc>
                  <a:txBody>
                    <a:bodyPr/>
                    <a:lstStyle/>
                    <a:p>
                      <a:pPr algn="ctr">
                        <a:lnSpc>
                          <a:spcPct val="115000"/>
                        </a:lnSpc>
                        <a:spcAft>
                          <a:spcPts val="0"/>
                        </a:spcAft>
                      </a:pPr>
                      <a:r>
                        <a:rPr lang="es-EC" sz="1600">
                          <a:effectLst/>
                        </a:rPr>
                        <a:t> </a:t>
                      </a:r>
                      <a:endParaRPr lang="es-EC" sz="1600">
                        <a:effectLst/>
                        <a:latin typeface="Times New Roman"/>
                        <a:ea typeface="Times New Roman"/>
                        <a:cs typeface="Times New Roman"/>
                      </a:endParaRPr>
                    </a:p>
                  </a:txBody>
                  <a:tcPr marL="30329" marR="30329" marT="0" marB="0" anchor="ctr"/>
                </a:tc>
              </a:tr>
              <a:tr h="1481043">
                <a:tc>
                  <a:txBody>
                    <a:bodyPr/>
                    <a:lstStyle/>
                    <a:p>
                      <a:pPr>
                        <a:lnSpc>
                          <a:spcPct val="115000"/>
                        </a:lnSpc>
                        <a:spcAft>
                          <a:spcPts val="0"/>
                        </a:spcAft>
                      </a:pPr>
                      <a:r>
                        <a:rPr lang="es-EC" sz="1400">
                          <a:effectLst/>
                        </a:rPr>
                        <a:t>Aplicación:</a:t>
                      </a:r>
                      <a:endParaRPr lang="es-EC" sz="1400">
                        <a:effectLst/>
                        <a:latin typeface="Times New Roman"/>
                        <a:ea typeface="Times New Roman"/>
                        <a:cs typeface="Times New Roman"/>
                      </a:endParaRPr>
                    </a:p>
                  </a:txBody>
                  <a:tcPr marL="30329" marR="30329" marT="0" marB="0" anchor="ctr"/>
                </a:tc>
                <a:tc>
                  <a:txBody>
                    <a:bodyPr/>
                    <a:lstStyle/>
                    <a:p>
                      <a:pPr algn="just">
                        <a:lnSpc>
                          <a:spcPct val="115000"/>
                        </a:lnSpc>
                        <a:spcAft>
                          <a:spcPts val="0"/>
                        </a:spcAft>
                      </a:pPr>
                      <a:r>
                        <a:rPr lang="es-EC" sz="1600">
                          <a:effectLst/>
                        </a:rPr>
                        <a:t>En el departamento existe un espacio físico para el archivo, el acceso a él es limitado ya que solo tienen las llaves de ingreso el Jefe del departamento Ing. Ricardo Rodríguez y Jefe de importaciones y exportaciones Ing. Paulina Córdova.</a:t>
                      </a:r>
                      <a:endParaRPr lang="es-EC" sz="1600">
                        <a:effectLst/>
                        <a:latin typeface="Times New Roman"/>
                        <a:ea typeface="Times New Roman"/>
                        <a:cs typeface="Times New Roman"/>
                      </a:endParaRPr>
                    </a:p>
                  </a:txBody>
                  <a:tcPr marL="30329" marR="30329" marT="0" marB="0" anchor="ctr"/>
                </a:tc>
                <a:tc>
                  <a:txBody>
                    <a:bodyPr/>
                    <a:lstStyle/>
                    <a:p>
                      <a:pPr algn="just">
                        <a:lnSpc>
                          <a:spcPct val="115000"/>
                        </a:lnSpc>
                        <a:spcAft>
                          <a:spcPts val="0"/>
                        </a:spcAft>
                      </a:pPr>
                      <a:r>
                        <a:rPr lang="es-EC" sz="1600" dirty="0">
                          <a:effectLst/>
                        </a:rPr>
                        <a:t>Aplicados los procedimientos y técnicas de auditoría no se encontraron hallazgos.</a:t>
                      </a:r>
                      <a:endParaRPr lang="es-EC" sz="1600" dirty="0">
                        <a:effectLst/>
                        <a:latin typeface="Times New Roman"/>
                        <a:ea typeface="Times New Roman"/>
                        <a:cs typeface="Times New Roman"/>
                      </a:endParaRPr>
                    </a:p>
                  </a:txBody>
                  <a:tcPr marL="30329" marR="30329" marT="0" marB="0" anchor="ctr"/>
                </a:tc>
              </a:tr>
              <a:tr h="447737">
                <a:tc>
                  <a:txBody>
                    <a:bodyPr/>
                    <a:lstStyle/>
                    <a:p>
                      <a:pPr>
                        <a:lnSpc>
                          <a:spcPct val="115000"/>
                        </a:lnSpc>
                        <a:spcAft>
                          <a:spcPts val="0"/>
                        </a:spcAft>
                      </a:pPr>
                      <a:r>
                        <a:rPr lang="es-EC" sz="1400">
                          <a:effectLst/>
                        </a:rPr>
                        <a:t>Elaborado por:</a:t>
                      </a:r>
                      <a:endParaRPr lang="es-EC" sz="1400">
                        <a:effectLst/>
                        <a:latin typeface="Times New Roman"/>
                        <a:ea typeface="Times New Roman"/>
                        <a:cs typeface="Times New Roman"/>
                      </a:endParaRPr>
                    </a:p>
                  </a:txBody>
                  <a:tcPr marL="30329" marR="30329" marT="0" marB="0" anchor="ctr"/>
                </a:tc>
                <a:tc>
                  <a:txBody>
                    <a:bodyPr/>
                    <a:lstStyle/>
                    <a:p>
                      <a:pPr>
                        <a:lnSpc>
                          <a:spcPct val="115000"/>
                        </a:lnSpc>
                        <a:spcAft>
                          <a:spcPts val="0"/>
                        </a:spcAft>
                      </a:pPr>
                      <a:r>
                        <a:rPr lang="es-EC" sz="1400">
                          <a:effectLst/>
                        </a:rPr>
                        <a:t>Jéssica Eras</a:t>
                      </a:r>
                      <a:endParaRPr lang="es-EC" sz="1400">
                        <a:effectLst/>
                        <a:latin typeface="Times New Roman"/>
                        <a:ea typeface="Times New Roman"/>
                        <a:cs typeface="Times New Roman"/>
                      </a:endParaRPr>
                    </a:p>
                  </a:txBody>
                  <a:tcPr marL="30329" marR="30329" marT="0" marB="0" anchor="ctr"/>
                </a:tc>
                <a:tc>
                  <a:txBody>
                    <a:bodyPr/>
                    <a:lstStyle/>
                    <a:p>
                      <a:pPr>
                        <a:lnSpc>
                          <a:spcPct val="115000"/>
                        </a:lnSpc>
                        <a:spcAft>
                          <a:spcPts val="0"/>
                        </a:spcAft>
                      </a:pPr>
                      <a:r>
                        <a:rPr lang="es-EC" sz="1400" dirty="0">
                          <a:effectLst/>
                        </a:rPr>
                        <a:t>Fecha: 18 Enero 2011</a:t>
                      </a:r>
                      <a:endParaRPr lang="es-EC" sz="1400" dirty="0">
                        <a:effectLst/>
                        <a:latin typeface="Times New Roman"/>
                        <a:ea typeface="Times New Roman"/>
                        <a:cs typeface="Times New Roman"/>
                      </a:endParaRPr>
                    </a:p>
                  </a:txBody>
                  <a:tcPr marL="30329" marR="30329" marT="0" marB="0" anchor="ctr"/>
                </a:tc>
              </a:tr>
            </a:tbl>
          </a:graphicData>
        </a:graphic>
      </p:graphicFrame>
      <p:sp>
        <p:nvSpPr>
          <p:cNvPr id="3" name="378 Rectángulo">
            <a:hlinkClick r:id="rId2" action="ppaction://hlinksldjump"/>
          </p:cNvPr>
          <p:cNvSpPr/>
          <p:nvPr/>
        </p:nvSpPr>
        <p:spPr>
          <a:xfrm>
            <a:off x="7596336" y="836712"/>
            <a:ext cx="723900" cy="466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PTC. 9</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2408579267"/>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36" t="45398" r="16842" b="23414"/>
          <a:stretch/>
        </p:blipFill>
        <p:spPr bwMode="auto">
          <a:xfrm>
            <a:off x="477671" y="2060848"/>
            <a:ext cx="8434317" cy="228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044841"/>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34631684"/>
              </p:ext>
            </p:extLst>
          </p:nvPr>
        </p:nvGraphicFramePr>
        <p:xfrm>
          <a:off x="1475656" y="548680"/>
          <a:ext cx="6336704" cy="5608190"/>
        </p:xfrm>
        <a:graphic>
          <a:graphicData uri="http://schemas.openxmlformats.org/drawingml/2006/table">
            <a:tbl>
              <a:tblPr>
                <a:tableStyleId>{E8B1032C-EA38-4F05-BA0D-38AFFFC7BED3}</a:tableStyleId>
              </a:tblPr>
              <a:tblGrid>
                <a:gridCol w="5381940"/>
                <a:gridCol w="954764"/>
              </a:tblGrid>
              <a:tr h="549212">
                <a:tc gridSpan="2">
                  <a:txBody>
                    <a:bodyPr/>
                    <a:lstStyle/>
                    <a:p>
                      <a:pPr algn="ctr" fontAlgn="ctr"/>
                      <a:r>
                        <a:rPr lang="es-EC" sz="1400" u="none" strike="noStrike" dirty="0">
                          <a:effectLst/>
                        </a:rPr>
                        <a:t>FERRERO DEL ECUADOR S.A.</a:t>
                      </a:r>
                      <a:endParaRPr lang="es-EC" sz="1400" b="1" i="0" u="none" strike="noStrike" dirty="0">
                        <a:solidFill>
                          <a:srgbClr val="000000"/>
                        </a:solidFill>
                        <a:effectLst/>
                        <a:latin typeface="Arial"/>
                      </a:endParaRPr>
                    </a:p>
                    <a:p>
                      <a:pPr algn="ctr" fontAlgn="ctr"/>
                      <a:r>
                        <a:rPr lang="es-EC" sz="1400" u="none" strike="noStrike" dirty="0">
                          <a:effectLst/>
                        </a:rPr>
                        <a:t>HOJA DE HALLAZGOS</a:t>
                      </a:r>
                      <a:endParaRPr lang="es-EC" sz="1400" b="1" i="0" u="none" strike="noStrike" dirty="0">
                        <a:solidFill>
                          <a:srgbClr val="000000"/>
                        </a:solidFill>
                        <a:effectLst/>
                        <a:latin typeface="Arial"/>
                      </a:endParaRPr>
                    </a:p>
                    <a:p>
                      <a:pPr algn="ctr" fontAlgn="ctr"/>
                      <a:r>
                        <a:rPr lang="es-EC" sz="1400" u="none" strike="noStrike" dirty="0">
                          <a:effectLst/>
                        </a:rPr>
                        <a:t>PROCESO DE ADQUISICIÓN DESERVICIOS DE COMERCIO EXTERIOR</a:t>
                      </a:r>
                      <a:endParaRPr lang="es-EC" sz="1400" b="1" i="0" u="none" strike="noStrike" dirty="0">
                        <a:solidFill>
                          <a:srgbClr val="000000"/>
                        </a:solidFill>
                        <a:effectLst/>
                        <a:latin typeface="Arial"/>
                      </a:endParaRPr>
                    </a:p>
                    <a:p>
                      <a:pPr algn="ctr" fontAlgn="ctr"/>
                      <a:r>
                        <a:rPr lang="es-EC" sz="1400" u="none" strike="noStrike" dirty="0">
                          <a:effectLst/>
                        </a:rPr>
                        <a:t>PERIODO SEPTIEMBRE 2009 - AGOSTO 2010</a:t>
                      </a:r>
                      <a:endParaRPr lang="es-EC" sz="1400" b="1" i="0" u="none" strike="noStrike" dirty="0">
                        <a:solidFill>
                          <a:srgbClr val="000000"/>
                        </a:solidFill>
                        <a:effectLst/>
                        <a:latin typeface="Arial"/>
                      </a:endParaRPr>
                    </a:p>
                  </a:txBody>
                  <a:tcPr marL="4345" marR="4345" marT="4345" marB="0" anchor="ctr"/>
                </a:tc>
                <a:tc hMerge="1">
                  <a:txBody>
                    <a:bodyPr/>
                    <a:lstStyle/>
                    <a:p>
                      <a:endParaRPr lang="es-EC"/>
                    </a:p>
                  </a:txBody>
                  <a:tcPr/>
                </a:tc>
              </a:tr>
              <a:tr h="91246">
                <a:tc rowSpan="2">
                  <a:txBody>
                    <a:bodyPr/>
                    <a:lstStyle/>
                    <a:p>
                      <a:pPr algn="ctr" fontAlgn="ctr"/>
                      <a:r>
                        <a:rPr lang="es-EC" sz="1400" u="none" strike="noStrike">
                          <a:effectLst/>
                        </a:rPr>
                        <a:t>SUPPLY CHAIN</a:t>
                      </a:r>
                      <a:endParaRPr lang="es-EC" sz="1400" b="1" i="0" u="none" strike="noStrike">
                        <a:solidFill>
                          <a:srgbClr val="000000"/>
                        </a:solidFill>
                        <a:effectLst/>
                        <a:latin typeface="Arial"/>
                      </a:endParaRPr>
                    </a:p>
                  </a:txBody>
                  <a:tcPr marL="4345" marR="4345" marT="4345" marB="0" anchor="ctr"/>
                </a:tc>
                <a:tc>
                  <a:txBody>
                    <a:bodyPr/>
                    <a:lstStyle/>
                    <a:p>
                      <a:pPr algn="ctr" fontAlgn="ctr"/>
                      <a:r>
                        <a:rPr lang="es-EC" sz="1400" u="none" strike="noStrike">
                          <a:effectLst/>
                        </a:rPr>
                        <a:t>REF. P/T</a:t>
                      </a:r>
                      <a:endParaRPr lang="es-EC" sz="1400" b="1" i="0" u="none" strike="noStrike">
                        <a:solidFill>
                          <a:srgbClr val="000000"/>
                        </a:solidFill>
                        <a:effectLst/>
                        <a:latin typeface="Arial"/>
                      </a:endParaRPr>
                    </a:p>
                  </a:txBody>
                  <a:tcPr marL="4345" marR="4345" marT="4345" marB="0" anchor="ctr"/>
                </a:tc>
              </a:tr>
              <a:tr h="91246">
                <a:tc vMerge="1">
                  <a:txBody>
                    <a:bodyPr/>
                    <a:lstStyle/>
                    <a:p>
                      <a:endParaRPr lang="es-EC"/>
                    </a:p>
                  </a:txBody>
                  <a:tcPr/>
                </a:tc>
                <a:tc>
                  <a:txBody>
                    <a:bodyPr/>
                    <a:lstStyle/>
                    <a:p>
                      <a:pPr algn="ctr" fontAlgn="ctr"/>
                      <a:r>
                        <a:rPr lang="es-EC" sz="1400" u="none" strike="noStrike">
                          <a:effectLst/>
                        </a:rPr>
                        <a:t>HHC. 2</a:t>
                      </a:r>
                      <a:endParaRPr lang="es-EC" sz="1400" b="1" i="0" u="none" strike="noStrike">
                        <a:solidFill>
                          <a:srgbClr val="FF0000"/>
                        </a:solidFill>
                        <a:effectLst/>
                        <a:latin typeface="Arial"/>
                      </a:endParaRPr>
                    </a:p>
                  </a:txBody>
                  <a:tcPr marL="4345" marR="4345" marT="4345" marB="0" anchor="ctr"/>
                </a:tc>
              </a:tr>
              <a:tr h="91246">
                <a:tc>
                  <a:txBody>
                    <a:bodyPr/>
                    <a:lstStyle/>
                    <a:p>
                      <a:pPr algn="l" fontAlgn="ctr"/>
                      <a:r>
                        <a:rPr lang="es-EC" sz="1400" b="1" u="none" strike="noStrike" dirty="0">
                          <a:effectLst/>
                        </a:rPr>
                        <a:t>Procedimiento Nº 4</a:t>
                      </a:r>
                      <a:endParaRPr lang="es-EC" sz="1400" b="1" i="0" u="none" strike="noStrike" dirty="0">
                        <a:solidFill>
                          <a:srgbClr val="000000"/>
                        </a:solidFill>
                        <a:effectLst/>
                        <a:latin typeface="Arial"/>
                      </a:endParaRPr>
                    </a:p>
                  </a:txBody>
                  <a:tcPr marL="4345" marR="4345" marT="4345" marB="0" anchor="ctr"/>
                </a:tc>
                <a:tc rowSpan="10">
                  <a:txBody>
                    <a:bodyPr/>
                    <a:lstStyle/>
                    <a:p>
                      <a:pPr algn="ctr" fontAlgn="ctr"/>
                      <a:r>
                        <a:rPr lang="es-EC" sz="1400" u="none" strike="noStrike" dirty="0" err="1">
                          <a:effectLst/>
                          <a:hlinkClick r:id="rId2" action="ppaction://hlinksldjump"/>
                        </a:rPr>
                        <a:t>PTC</a:t>
                      </a:r>
                      <a:r>
                        <a:rPr lang="es-EC" sz="1400" u="none" strike="noStrike" dirty="0">
                          <a:effectLst/>
                          <a:hlinkClick r:id="rId2" action="ppaction://hlinksldjump"/>
                        </a:rPr>
                        <a:t>. 10                         1/2  </a:t>
                      </a:r>
                      <a:r>
                        <a:rPr lang="es-EC" sz="1400" u="none" strike="noStrike" dirty="0">
                          <a:effectLst/>
                        </a:rPr>
                        <a:t>                           </a:t>
                      </a:r>
                      <a:endParaRPr lang="es-EC" sz="1400" b="1" i="0" u="none" strike="noStrike" dirty="0">
                        <a:solidFill>
                          <a:srgbClr val="FF0000"/>
                        </a:solidFill>
                        <a:effectLst/>
                        <a:latin typeface="Arial"/>
                      </a:endParaRPr>
                    </a:p>
                  </a:txBody>
                  <a:tcPr marL="4345" marR="4345" marT="4345" marB="0" anchor="ctr"/>
                </a:tc>
              </a:tr>
              <a:tr h="173801">
                <a:tc>
                  <a:txBody>
                    <a:bodyPr/>
                    <a:lstStyle/>
                    <a:p>
                      <a:pPr algn="just" fontAlgn="ctr"/>
                      <a:r>
                        <a:rPr lang="es-EC" sz="1400" u="none" strike="noStrike">
                          <a:effectLst/>
                        </a:rPr>
                        <a:t>Verificar si se lleva un registro de control para cada proceso de comercio exterior.</a:t>
                      </a:r>
                      <a:endParaRPr lang="es-EC" sz="1400" b="0" i="0" u="none" strike="noStrike">
                        <a:solidFill>
                          <a:srgbClr val="000000"/>
                        </a:solidFill>
                        <a:effectLst/>
                        <a:latin typeface="Arial"/>
                      </a:endParaRPr>
                    </a:p>
                  </a:txBody>
                  <a:tcPr marL="4345" marR="4345" marT="4345" marB="0" anchor="ctr"/>
                </a:tc>
                <a:tc vMerge="1">
                  <a:txBody>
                    <a:bodyPr/>
                    <a:lstStyle/>
                    <a:p>
                      <a:endParaRPr lang="es-EC"/>
                    </a:p>
                  </a:txBody>
                  <a:tcPr/>
                </a:tc>
              </a:tr>
              <a:tr h="91246">
                <a:tc>
                  <a:txBody>
                    <a:bodyPr/>
                    <a:lstStyle/>
                    <a:p>
                      <a:pPr algn="l" fontAlgn="ctr"/>
                      <a:r>
                        <a:rPr lang="es-EC" sz="1400" b="1" u="none" strike="noStrike" dirty="0">
                          <a:effectLst/>
                        </a:rPr>
                        <a:t>Condición:</a:t>
                      </a:r>
                      <a:endParaRPr lang="es-EC" sz="1400" b="1" i="0" u="none" strike="noStrike" dirty="0">
                        <a:solidFill>
                          <a:srgbClr val="000000"/>
                        </a:solidFill>
                        <a:effectLst/>
                        <a:latin typeface="Arial"/>
                      </a:endParaRPr>
                    </a:p>
                  </a:txBody>
                  <a:tcPr marL="4345" marR="4345" marT="4345" marB="0" anchor="ctr"/>
                </a:tc>
                <a:tc vMerge="1">
                  <a:txBody>
                    <a:bodyPr/>
                    <a:lstStyle/>
                    <a:p>
                      <a:endParaRPr lang="es-EC"/>
                    </a:p>
                  </a:txBody>
                  <a:tcPr/>
                </a:tc>
              </a:tr>
              <a:tr h="521404">
                <a:tc>
                  <a:txBody>
                    <a:bodyPr/>
                    <a:lstStyle/>
                    <a:p>
                      <a:pPr algn="just" fontAlgn="ctr"/>
                      <a:r>
                        <a:rPr lang="es-EC" sz="1400" u="none" strike="noStrike">
                          <a:effectLst/>
                        </a:rPr>
                        <a:t>Se lleva un control para los trámites de importaciones o exportaciones a través de cuadros Excel, en donde se detalla el trámite, proveedor, país, factura principal, orden de compra, y todas las facturas del trámite aduanero.</a:t>
                      </a:r>
                      <a:endParaRPr lang="es-EC" sz="1400" b="0" i="0" u="none" strike="noStrike">
                        <a:solidFill>
                          <a:srgbClr val="000000"/>
                        </a:solidFill>
                        <a:effectLst/>
                        <a:latin typeface="Arial"/>
                      </a:endParaRPr>
                    </a:p>
                  </a:txBody>
                  <a:tcPr marL="4345" marR="4345" marT="4345" marB="0" anchor="ctr"/>
                </a:tc>
                <a:tc vMerge="1">
                  <a:txBody>
                    <a:bodyPr/>
                    <a:lstStyle/>
                    <a:p>
                      <a:endParaRPr lang="es-EC"/>
                    </a:p>
                  </a:txBody>
                  <a:tcPr/>
                </a:tc>
              </a:tr>
              <a:tr h="91246">
                <a:tc>
                  <a:txBody>
                    <a:bodyPr/>
                    <a:lstStyle/>
                    <a:p>
                      <a:pPr algn="l" fontAlgn="ctr"/>
                      <a:r>
                        <a:rPr lang="es-EC" sz="1400" b="1" u="none" strike="noStrike" dirty="0">
                          <a:effectLst/>
                        </a:rPr>
                        <a:t>Criterio:</a:t>
                      </a:r>
                      <a:endParaRPr lang="es-EC" sz="1400" b="1" i="0" u="none" strike="noStrike" dirty="0">
                        <a:solidFill>
                          <a:srgbClr val="000000"/>
                        </a:solidFill>
                        <a:effectLst/>
                        <a:latin typeface="Arial"/>
                      </a:endParaRPr>
                    </a:p>
                  </a:txBody>
                  <a:tcPr marL="4345" marR="4345" marT="4345" marB="0" anchor="ctr"/>
                </a:tc>
                <a:tc vMerge="1">
                  <a:txBody>
                    <a:bodyPr/>
                    <a:lstStyle/>
                    <a:p>
                      <a:endParaRPr lang="es-EC"/>
                    </a:p>
                  </a:txBody>
                  <a:tcPr/>
                </a:tc>
              </a:tr>
              <a:tr h="425813">
                <a:tc>
                  <a:txBody>
                    <a:bodyPr/>
                    <a:lstStyle/>
                    <a:p>
                      <a:pPr algn="just" fontAlgn="ctr"/>
                      <a:r>
                        <a:rPr lang="es-EC" sz="1400" u="none" strike="noStrike">
                          <a:effectLst/>
                        </a:rPr>
                        <a:t>La empresa debe contar con un sistema informático, mismo que le permita reflejar que conceptos y que valores le están cobrando a la empresa por cada importación y exportación.</a:t>
                      </a:r>
                      <a:endParaRPr lang="es-EC" sz="1400" b="0" i="0" u="none" strike="noStrike">
                        <a:solidFill>
                          <a:srgbClr val="000000"/>
                        </a:solidFill>
                        <a:effectLst/>
                        <a:latin typeface="Arial"/>
                      </a:endParaRPr>
                    </a:p>
                  </a:txBody>
                  <a:tcPr marL="4345" marR="4345" marT="4345" marB="0" anchor="ctr"/>
                </a:tc>
                <a:tc vMerge="1">
                  <a:txBody>
                    <a:bodyPr/>
                    <a:lstStyle/>
                    <a:p>
                      <a:endParaRPr lang="es-EC"/>
                    </a:p>
                  </a:txBody>
                  <a:tcPr/>
                </a:tc>
              </a:tr>
              <a:tr h="91246">
                <a:tc>
                  <a:txBody>
                    <a:bodyPr/>
                    <a:lstStyle/>
                    <a:p>
                      <a:pPr algn="l" fontAlgn="ctr"/>
                      <a:r>
                        <a:rPr lang="es-EC" sz="1400" u="none" strike="noStrike">
                          <a:effectLst/>
                        </a:rPr>
                        <a:t>Causa:</a:t>
                      </a:r>
                      <a:endParaRPr lang="es-EC" sz="1400" b="1" i="0" u="none" strike="noStrike">
                        <a:solidFill>
                          <a:srgbClr val="000000"/>
                        </a:solidFill>
                        <a:effectLst/>
                        <a:latin typeface="Arial"/>
                      </a:endParaRPr>
                    </a:p>
                  </a:txBody>
                  <a:tcPr marL="4345" marR="4345" marT="4345" marB="0" anchor="ctr"/>
                </a:tc>
                <a:tc vMerge="1">
                  <a:txBody>
                    <a:bodyPr/>
                    <a:lstStyle/>
                    <a:p>
                      <a:endParaRPr lang="es-EC"/>
                    </a:p>
                  </a:txBody>
                  <a:tcPr/>
                </a:tc>
              </a:tr>
              <a:tr h="173801">
                <a:tc>
                  <a:txBody>
                    <a:bodyPr/>
                    <a:lstStyle/>
                    <a:p>
                      <a:pPr algn="just" fontAlgn="ctr"/>
                      <a:r>
                        <a:rPr lang="es-EC" sz="1400" u="none" strike="noStrike">
                          <a:effectLst/>
                        </a:rPr>
                        <a:t>El control se lo realiza únicamente a través de cuadros en Excel.</a:t>
                      </a:r>
                      <a:endParaRPr lang="es-EC" sz="1400" b="0" i="0" u="none" strike="noStrike">
                        <a:solidFill>
                          <a:srgbClr val="000000"/>
                        </a:solidFill>
                        <a:effectLst/>
                        <a:latin typeface="Arial"/>
                      </a:endParaRPr>
                    </a:p>
                  </a:txBody>
                  <a:tcPr marL="4345" marR="4345" marT="4345" marB="0" anchor="ctr"/>
                </a:tc>
                <a:tc vMerge="1">
                  <a:txBody>
                    <a:bodyPr/>
                    <a:lstStyle/>
                    <a:p>
                      <a:endParaRPr lang="es-EC"/>
                    </a:p>
                  </a:txBody>
                  <a:tcPr/>
                </a:tc>
              </a:tr>
              <a:tr h="91246">
                <a:tc>
                  <a:txBody>
                    <a:bodyPr/>
                    <a:lstStyle/>
                    <a:p>
                      <a:pPr algn="l" fontAlgn="ctr"/>
                      <a:r>
                        <a:rPr lang="es-EC" sz="1400" b="1" u="none" strike="noStrike" dirty="0">
                          <a:effectLst/>
                        </a:rPr>
                        <a:t>Efecto:</a:t>
                      </a:r>
                      <a:endParaRPr lang="es-EC" sz="1400" b="1" i="0" u="none" strike="noStrike" dirty="0">
                        <a:solidFill>
                          <a:srgbClr val="000000"/>
                        </a:solidFill>
                        <a:effectLst/>
                        <a:latin typeface="Arial"/>
                      </a:endParaRPr>
                    </a:p>
                  </a:txBody>
                  <a:tcPr marL="4345" marR="4345" marT="4345" marB="0" anchor="ctr"/>
                </a:tc>
                <a:tc vMerge="1">
                  <a:txBody>
                    <a:bodyPr/>
                    <a:lstStyle/>
                    <a:p>
                      <a:endParaRPr lang="es-EC"/>
                    </a:p>
                  </a:txBody>
                  <a:tcPr/>
                </a:tc>
              </a:tr>
              <a:tr h="434504">
                <a:tc>
                  <a:txBody>
                    <a:bodyPr/>
                    <a:lstStyle/>
                    <a:p>
                      <a:pPr algn="just" fontAlgn="ctr"/>
                      <a:r>
                        <a:rPr lang="es-EC" sz="1400" u="none" strike="noStrike">
                          <a:effectLst/>
                        </a:rPr>
                        <a:t>Con este cuadro en Excel no se puede definir los detalles de cada factura que llega ya que únicamente refleja valores, por otro lado varias personas manejan el mismo archivo ocasionando duplicidad de pagos.</a:t>
                      </a:r>
                      <a:endParaRPr lang="es-EC" sz="1400" b="0" i="0" u="none" strike="noStrike">
                        <a:solidFill>
                          <a:srgbClr val="000000"/>
                        </a:solidFill>
                        <a:effectLst/>
                        <a:latin typeface="Arial"/>
                      </a:endParaRPr>
                    </a:p>
                  </a:txBody>
                  <a:tcPr marL="4345" marR="4345" marT="4345" marB="0" anchor="ctr"/>
                </a:tc>
                <a:tc vMerge="1">
                  <a:txBody>
                    <a:bodyPr/>
                    <a:lstStyle/>
                    <a:p>
                      <a:endParaRPr lang="es-EC"/>
                    </a:p>
                  </a:txBody>
                  <a:tcPr/>
                </a:tc>
              </a:tr>
              <a:tr h="91246">
                <a:tc>
                  <a:txBody>
                    <a:bodyPr/>
                    <a:lstStyle/>
                    <a:p>
                      <a:pPr algn="l" fontAlgn="ctr"/>
                      <a:r>
                        <a:rPr lang="es-EC" sz="1400" u="none" strike="noStrike" dirty="0">
                          <a:effectLst/>
                        </a:rPr>
                        <a:t>Elaborado por: Jessica Eras</a:t>
                      </a:r>
                      <a:endParaRPr lang="es-EC" sz="1400" b="0" i="0" u="none" strike="noStrike" dirty="0">
                        <a:solidFill>
                          <a:srgbClr val="000000"/>
                        </a:solidFill>
                        <a:effectLst/>
                        <a:latin typeface="Arial"/>
                      </a:endParaRPr>
                    </a:p>
                  </a:txBody>
                  <a:tcPr marL="4345" marR="4345" marT="4345" marB="0" anchor="ctr"/>
                </a:tc>
                <a:tc>
                  <a:txBody>
                    <a:bodyPr/>
                    <a:lstStyle/>
                    <a:p>
                      <a:pPr algn="l" fontAlgn="ctr"/>
                      <a:r>
                        <a:rPr lang="es-EC" sz="1400" u="none" strike="noStrike" dirty="0">
                          <a:effectLst/>
                        </a:rPr>
                        <a:t>Fecha: 18 Enero 2011</a:t>
                      </a:r>
                      <a:endParaRPr lang="es-EC" sz="1400" b="1" i="0" u="none" strike="noStrike" dirty="0">
                        <a:solidFill>
                          <a:srgbClr val="000000"/>
                        </a:solidFill>
                        <a:effectLst/>
                        <a:latin typeface="Arial"/>
                      </a:endParaRPr>
                    </a:p>
                  </a:txBody>
                  <a:tcPr marL="4345" marR="4345" marT="4345" marB="0" anchor="ctr"/>
                </a:tc>
              </a:tr>
            </a:tbl>
          </a:graphicData>
        </a:graphic>
      </p:graphicFrame>
    </p:spTree>
    <p:extLst>
      <p:ext uri="{BB962C8B-B14F-4D97-AF65-F5344CB8AC3E}">
        <p14:creationId xmlns:p14="http://schemas.microsoft.com/office/powerpoint/2010/main" val="2080274545"/>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06742978"/>
              </p:ext>
            </p:extLst>
          </p:nvPr>
        </p:nvGraphicFramePr>
        <p:xfrm>
          <a:off x="683568" y="476672"/>
          <a:ext cx="8136904" cy="4511902"/>
        </p:xfrm>
        <a:graphic>
          <a:graphicData uri="http://schemas.openxmlformats.org/drawingml/2006/table">
            <a:tbl>
              <a:tblPr>
                <a:tableStyleId>{E8B1032C-EA38-4F05-BA0D-38AFFFC7BED3}</a:tableStyleId>
              </a:tblPr>
              <a:tblGrid>
                <a:gridCol w="6831929"/>
                <a:gridCol w="1304975"/>
              </a:tblGrid>
              <a:tr h="648414">
                <a:tc gridSpan="2">
                  <a:txBody>
                    <a:bodyPr/>
                    <a:lstStyle/>
                    <a:p>
                      <a:pPr algn="ctr" fontAlgn="ctr"/>
                      <a:r>
                        <a:rPr lang="es-EC" sz="1400" b="1" u="none" strike="noStrike" dirty="0">
                          <a:effectLst/>
                        </a:rPr>
                        <a:t>FERRERO DEL ECUADOR S.A.</a:t>
                      </a:r>
                      <a:endParaRPr lang="es-EC" sz="1400" b="1" i="0" u="none" strike="noStrike" dirty="0">
                        <a:solidFill>
                          <a:srgbClr val="000000"/>
                        </a:solidFill>
                        <a:effectLst/>
                        <a:latin typeface="Arial"/>
                      </a:endParaRPr>
                    </a:p>
                    <a:p>
                      <a:pPr algn="ctr" fontAlgn="ctr"/>
                      <a:r>
                        <a:rPr lang="es-EC" sz="1400" b="1" u="none" strike="noStrike" dirty="0">
                          <a:effectLst/>
                        </a:rPr>
                        <a:t>HOJA DE HALLAZGOS</a:t>
                      </a:r>
                      <a:endParaRPr lang="es-EC" sz="1400" b="1" i="0" u="none" strike="noStrike" dirty="0">
                        <a:solidFill>
                          <a:srgbClr val="000000"/>
                        </a:solidFill>
                        <a:effectLst/>
                        <a:latin typeface="Arial"/>
                      </a:endParaRPr>
                    </a:p>
                    <a:p>
                      <a:pPr algn="ctr" fontAlgn="ctr"/>
                      <a:r>
                        <a:rPr lang="es-EC" sz="1400" b="1" u="none" strike="noStrike" dirty="0">
                          <a:effectLst/>
                        </a:rPr>
                        <a:t>PROCESO DE ADQUISICIÓN DESERVICIOS DE COMERCIO EXTERIOR</a:t>
                      </a:r>
                      <a:endParaRPr lang="es-EC" sz="1400" b="1" i="0" u="none" strike="noStrike" dirty="0">
                        <a:solidFill>
                          <a:srgbClr val="000000"/>
                        </a:solidFill>
                        <a:effectLst/>
                        <a:latin typeface="Arial"/>
                      </a:endParaRPr>
                    </a:p>
                    <a:p>
                      <a:pPr algn="ctr" fontAlgn="ctr"/>
                      <a:r>
                        <a:rPr lang="es-EC" sz="1400" b="1" u="none" strike="noStrike" dirty="0">
                          <a:effectLst/>
                        </a:rPr>
                        <a:t>PERIODO SEPTIEMBRE 2009 - AGOSTO 2010</a:t>
                      </a:r>
                      <a:endParaRPr lang="es-EC" sz="1400" b="1" i="0" u="none" strike="noStrike" dirty="0">
                        <a:solidFill>
                          <a:srgbClr val="000000"/>
                        </a:solidFill>
                        <a:effectLst/>
                        <a:latin typeface="Arial"/>
                      </a:endParaRPr>
                    </a:p>
                  </a:txBody>
                  <a:tcPr marL="4720" marR="4720" marT="4720" marB="0" anchor="ctr"/>
                </a:tc>
                <a:tc hMerge="1">
                  <a:txBody>
                    <a:bodyPr/>
                    <a:lstStyle/>
                    <a:p>
                      <a:endParaRPr lang="es-EC"/>
                    </a:p>
                  </a:txBody>
                  <a:tcPr/>
                </a:tc>
              </a:tr>
              <a:tr h="99114">
                <a:tc rowSpan="2">
                  <a:txBody>
                    <a:bodyPr/>
                    <a:lstStyle/>
                    <a:p>
                      <a:pPr algn="ctr" fontAlgn="ctr"/>
                      <a:r>
                        <a:rPr lang="es-EC" sz="1400" u="none" strike="noStrike">
                          <a:effectLst/>
                        </a:rPr>
                        <a:t>SUPPLY CHAIN</a:t>
                      </a:r>
                      <a:endParaRPr lang="es-EC" sz="1400" b="1" i="0" u="none" strike="noStrike">
                        <a:solidFill>
                          <a:srgbClr val="000000"/>
                        </a:solidFill>
                        <a:effectLst/>
                        <a:latin typeface="Arial"/>
                      </a:endParaRPr>
                    </a:p>
                  </a:txBody>
                  <a:tcPr marL="4720" marR="4720" marT="4720" marB="0" anchor="ctr"/>
                </a:tc>
                <a:tc>
                  <a:txBody>
                    <a:bodyPr/>
                    <a:lstStyle/>
                    <a:p>
                      <a:pPr algn="ctr" fontAlgn="ctr"/>
                      <a:r>
                        <a:rPr lang="es-EC" sz="1400" u="none" strike="noStrike">
                          <a:effectLst/>
                        </a:rPr>
                        <a:t>REF. P/T</a:t>
                      </a:r>
                      <a:endParaRPr lang="es-EC" sz="1400" b="1" i="0" u="none" strike="noStrike">
                        <a:solidFill>
                          <a:srgbClr val="000000"/>
                        </a:solidFill>
                        <a:effectLst/>
                        <a:latin typeface="Arial"/>
                      </a:endParaRPr>
                    </a:p>
                  </a:txBody>
                  <a:tcPr marL="4720" marR="4720" marT="4720" marB="0" anchor="ctr"/>
                </a:tc>
              </a:tr>
              <a:tr h="99114">
                <a:tc vMerge="1">
                  <a:txBody>
                    <a:bodyPr/>
                    <a:lstStyle/>
                    <a:p>
                      <a:endParaRPr lang="es-EC"/>
                    </a:p>
                  </a:txBody>
                  <a:tcPr/>
                </a:tc>
                <a:tc>
                  <a:txBody>
                    <a:bodyPr/>
                    <a:lstStyle/>
                    <a:p>
                      <a:pPr algn="ctr" fontAlgn="ctr"/>
                      <a:r>
                        <a:rPr lang="es-EC" sz="1400" u="none" strike="noStrike">
                          <a:effectLst/>
                        </a:rPr>
                        <a:t>HHC.1</a:t>
                      </a:r>
                      <a:endParaRPr lang="es-EC" sz="1400" b="1" i="0" u="none" strike="noStrike">
                        <a:solidFill>
                          <a:srgbClr val="FF0000"/>
                        </a:solidFill>
                        <a:effectLst/>
                        <a:latin typeface="Arial"/>
                      </a:endParaRPr>
                    </a:p>
                  </a:txBody>
                  <a:tcPr marL="4720" marR="4720" marT="4720" marB="0" anchor="ctr"/>
                </a:tc>
              </a:tr>
              <a:tr h="99114">
                <a:tc>
                  <a:txBody>
                    <a:bodyPr/>
                    <a:lstStyle/>
                    <a:p>
                      <a:pPr algn="l" fontAlgn="ctr"/>
                      <a:r>
                        <a:rPr lang="es-EC" sz="1400" b="1" u="none" strike="noStrike" dirty="0">
                          <a:effectLst/>
                        </a:rPr>
                        <a:t>Procedimiento </a:t>
                      </a:r>
                      <a:endParaRPr lang="es-EC" sz="1400" b="1" i="0" u="none" strike="noStrike" dirty="0">
                        <a:solidFill>
                          <a:srgbClr val="000000"/>
                        </a:solidFill>
                        <a:effectLst/>
                        <a:latin typeface="Arial"/>
                      </a:endParaRPr>
                    </a:p>
                  </a:txBody>
                  <a:tcPr marL="4720" marR="4720" marT="4720" marB="0" anchor="ctr"/>
                </a:tc>
                <a:tc rowSpan="10">
                  <a:txBody>
                    <a:bodyPr/>
                    <a:lstStyle/>
                    <a:p>
                      <a:pPr algn="ctr" fontAlgn="ctr"/>
                      <a:r>
                        <a:rPr lang="es-EC" sz="1400" u="none" strike="noStrike" dirty="0" err="1">
                          <a:effectLst/>
                          <a:hlinkClick r:id="rId2" action="ppaction://hlinksldjump"/>
                        </a:rPr>
                        <a:t>PTC</a:t>
                      </a:r>
                      <a:r>
                        <a:rPr lang="es-EC" sz="1400" u="none" strike="noStrike" dirty="0">
                          <a:effectLst/>
                          <a:hlinkClick r:id="rId2" action="ppaction://hlinksldjump"/>
                        </a:rPr>
                        <a:t>. 3                     1/1                             </a:t>
                      </a:r>
                      <a:endParaRPr lang="es-EC" sz="1400" b="1" i="0" u="none" strike="noStrike" dirty="0">
                        <a:solidFill>
                          <a:srgbClr val="FF0000"/>
                        </a:solidFill>
                        <a:effectLst/>
                        <a:latin typeface="Arial"/>
                      </a:endParaRPr>
                    </a:p>
                  </a:txBody>
                  <a:tcPr marL="4720" marR="4720" marT="4720" marB="0" anchor="ctr"/>
                </a:tc>
              </a:tr>
              <a:tr h="99114">
                <a:tc>
                  <a:txBody>
                    <a:bodyPr/>
                    <a:lstStyle/>
                    <a:p>
                      <a:pPr algn="just" fontAlgn="ctr"/>
                      <a:r>
                        <a:rPr lang="es-EC" sz="1400" u="none" strike="noStrike">
                          <a:effectLst/>
                        </a:rPr>
                        <a:t>Conocimiento de la normatividad</a:t>
                      </a:r>
                      <a:endParaRPr lang="es-EC" sz="1400" b="0" i="0" u="none" strike="noStrike">
                        <a:solidFill>
                          <a:srgbClr val="000000"/>
                        </a:solidFill>
                        <a:effectLst/>
                        <a:latin typeface="Arial"/>
                      </a:endParaRPr>
                    </a:p>
                  </a:txBody>
                  <a:tcPr marL="4720" marR="4720" marT="4720" marB="0" anchor="ctr"/>
                </a:tc>
                <a:tc vMerge="1">
                  <a:txBody>
                    <a:bodyPr/>
                    <a:lstStyle/>
                    <a:p>
                      <a:endParaRPr lang="es-EC"/>
                    </a:p>
                  </a:txBody>
                  <a:tcPr/>
                </a:tc>
              </a:tr>
              <a:tr h="99114">
                <a:tc>
                  <a:txBody>
                    <a:bodyPr/>
                    <a:lstStyle/>
                    <a:p>
                      <a:pPr algn="l" fontAlgn="ctr"/>
                      <a:r>
                        <a:rPr lang="es-EC" sz="1400" b="1" u="none" strike="noStrike" dirty="0">
                          <a:effectLst/>
                        </a:rPr>
                        <a:t>Condición:</a:t>
                      </a:r>
                      <a:endParaRPr lang="es-EC" sz="1400" b="1" i="0" u="none" strike="noStrike" dirty="0">
                        <a:solidFill>
                          <a:srgbClr val="000000"/>
                        </a:solidFill>
                        <a:effectLst/>
                        <a:latin typeface="Arial"/>
                      </a:endParaRPr>
                    </a:p>
                  </a:txBody>
                  <a:tcPr marL="4720" marR="4720" marT="4720" marB="0" anchor="ctr"/>
                </a:tc>
                <a:tc vMerge="1">
                  <a:txBody>
                    <a:bodyPr/>
                    <a:lstStyle/>
                    <a:p>
                      <a:endParaRPr lang="es-EC"/>
                    </a:p>
                  </a:txBody>
                  <a:tcPr/>
                </a:tc>
              </a:tr>
              <a:tr h="707955">
                <a:tc>
                  <a:txBody>
                    <a:bodyPr/>
                    <a:lstStyle/>
                    <a:p>
                      <a:pPr algn="just" fontAlgn="ctr"/>
                      <a:r>
                        <a:rPr lang="es-EC" sz="1400" u="none" strike="noStrike" dirty="0">
                          <a:effectLst/>
                        </a:rPr>
                        <a:t>La normatividad para el departamento de </a:t>
                      </a:r>
                      <a:r>
                        <a:rPr lang="es-EC" sz="1400" u="none" strike="noStrike" dirty="0" err="1">
                          <a:effectLst/>
                        </a:rPr>
                        <a:t>Supply</a:t>
                      </a:r>
                      <a:r>
                        <a:rPr lang="es-EC" sz="1400" u="none" strike="noStrike" dirty="0">
                          <a:effectLst/>
                        </a:rPr>
                        <a:t> </a:t>
                      </a:r>
                      <a:r>
                        <a:rPr lang="es-EC" sz="1400" u="none" strike="noStrike" dirty="0" err="1">
                          <a:effectLst/>
                        </a:rPr>
                        <a:t>Chain</a:t>
                      </a:r>
                      <a:r>
                        <a:rPr lang="es-EC" sz="1400" u="none" strike="noStrike" dirty="0">
                          <a:effectLst/>
                        </a:rPr>
                        <a:t> simplemente se basa en la Ley de comercio exterior e inversiones, y en las políticas dictadas por casa matriz, pero no existe establecido el proceso para la adquisición de servicios de comercio exterior.</a:t>
                      </a:r>
                      <a:endParaRPr lang="es-EC" sz="1400" b="0" i="0" u="none" strike="noStrike" dirty="0">
                        <a:solidFill>
                          <a:srgbClr val="000000"/>
                        </a:solidFill>
                        <a:effectLst/>
                        <a:latin typeface="Arial"/>
                      </a:endParaRPr>
                    </a:p>
                  </a:txBody>
                  <a:tcPr marL="4720" marR="4720" marT="4720" marB="0" anchor="ctr"/>
                </a:tc>
                <a:tc vMerge="1">
                  <a:txBody>
                    <a:bodyPr/>
                    <a:lstStyle/>
                    <a:p>
                      <a:endParaRPr lang="es-EC"/>
                    </a:p>
                  </a:txBody>
                  <a:tcPr/>
                </a:tc>
              </a:tr>
              <a:tr h="99114">
                <a:tc>
                  <a:txBody>
                    <a:bodyPr/>
                    <a:lstStyle/>
                    <a:p>
                      <a:pPr algn="l" fontAlgn="ctr"/>
                      <a:r>
                        <a:rPr lang="es-EC" sz="1400" b="1" u="none" strike="noStrike" dirty="0">
                          <a:effectLst/>
                        </a:rPr>
                        <a:t>Criterio:</a:t>
                      </a:r>
                      <a:endParaRPr lang="es-EC" sz="1400" b="1" i="0" u="none" strike="noStrike" dirty="0">
                        <a:solidFill>
                          <a:srgbClr val="000000"/>
                        </a:solidFill>
                        <a:effectLst/>
                        <a:latin typeface="Arial"/>
                      </a:endParaRPr>
                    </a:p>
                  </a:txBody>
                  <a:tcPr marL="4720" marR="4720" marT="4720" marB="0" anchor="ctr"/>
                </a:tc>
                <a:tc vMerge="1">
                  <a:txBody>
                    <a:bodyPr/>
                    <a:lstStyle/>
                    <a:p>
                      <a:endParaRPr lang="es-EC"/>
                    </a:p>
                  </a:txBody>
                  <a:tcPr/>
                </a:tc>
              </a:tr>
              <a:tr h="283182">
                <a:tc>
                  <a:txBody>
                    <a:bodyPr/>
                    <a:lstStyle/>
                    <a:p>
                      <a:pPr algn="just" fontAlgn="ctr"/>
                      <a:r>
                        <a:rPr lang="es-EC" sz="1400" u="none" strike="noStrike">
                          <a:effectLst/>
                        </a:rPr>
                        <a:t>Todos los procesos de la empresa deben estar debidamente establecidos y escritos.</a:t>
                      </a:r>
                      <a:endParaRPr lang="es-EC" sz="1400" b="0" i="0" u="none" strike="noStrike">
                        <a:solidFill>
                          <a:srgbClr val="000000"/>
                        </a:solidFill>
                        <a:effectLst/>
                        <a:latin typeface="Arial"/>
                      </a:endParaRPr>
                    </a:p>
                  </a:txBody>
                  <a:tcPr marL="4720" marR="4720" marT="4720" marB="0" anchor="ctr"/>
                </a:tc>
                <a:tc vMerge="1">
                  <a:txBody>
                    <a:bodyPr/>
                    <a:lstStyle/>
                    <a:p>
                      <a:endParaRPr lang="es-EC"/>
                    </a:p>
                  </a:txBody>
                  <a:tcPr/>
                </a:tc>
              </a:tr>
              <a:tr h="99114">
                <a:tc>
                  <a:txBody>
                    <a:bodyPr/>
                    <a:lstStyle/>
                    <a:p>
                      <a:pPr algn="l" fontAlgn="ctr"/>
                      <a:r>
                        <a:rPr lang="es-EC" sz="1400" u="none" strike="noStrike">
                          <a:effectLst/>
                        </a:rPr>
                        <a:t>Causa:</a:t>
                      </a:r>
                      <a:endParaRPr lang="es-EC" sz="1400" b="1" i="0" u="none" strike="noStrike">
                        <a:solidFill>
                          <a:srgbClr val="000000"/>
                        </a:solidFill>
                        <a:effectLst/>
                        <a:latin typeface="Arial"/>
                      </a:endParaRPr>
                    </a:p>
                  </a:txBody>
                  <a:tcPr marL="4720" marR="4720" marT="4720" marB="0" anchor="ctr"/>
                </a:tc>
                <a:tc vMerge="1">
                  <a:txBody>
                    <a:bodyPr/>
                    <a:lstStyle/>
                    <a:p>
                      <a:endParaRPr lang="es-EC"/>
                    </a:p>
                  </a:txBody>
                  <a:tcPr/>
                </a:tc>
              </a:tr>
              <a:tr h="297341">
                <a:tc>
                  <a:txBody>
                    <a:bodyPr/>
                    <a:lstStyle/>
                    <a:p>
                      <a:pPr algn="just" fontAlgn="ctr"/>
                      <a:r>
                        <a:rPr lang="es-EC" sz="1400" u="none" strike="noStrike">
                          <a:effectLst/>
                        </a:rPr>
                        <a:t>No existe el proceso establecido y escrito para la adquisición de servicios de comercio exterior.</a:t>
                      </a:r>
                      <a:endParaRPr lang="es-EC" sz="1400" b="0" i="0" u="none" strike="noStrike">
                        <a:solidFill>
                          <a:srgbClr val="000000"/>
                        </a:solidFill>
                        <a:effectLst/>
                        <a:latin typeface="Arial"/>
                      </a:endParaRPr>
                    </a:p>
                  </a:txBody>
                  <a:tcPr marL="4720" marR="4720" marT="4720" marB="0" anchor="ctr"/>
                </a:tc>
                <a:tc vMerge="1">
                  <a:txBody>
                    <a:bodyPr/>
                    <a:lstStyle/>
                    <a:p>
                      <a:endParaRPr lang="es-EC"/>
                    </a:p>
                  </a:txBody>
                  <a:tcPr/>
                </a:tc>
              </a:tr>
              <a:tr h="99114">
                <a:tc>
                  <a:txBody>
                    <a:bodyPr/>
                    <a:lstStyle/>
                    <a:p>
                      <a:pPr algn="l" fontAlgn="ctr"/>
                      <a:r>
                        <a:rPr lang="es-EC" sz="1400" b="1" u="none" strike="noStrike" dirty="0">
                          <a:effectLst/>
                        </a:rPr>
                        <a:t>Efecto:</a:t>
                      </a:r>
                      <a:endParaRPr lang="es-EC" sz="1400" b="1" i="0" u="none" strike="noStrike" dirty="0">
                        <a:solidFill>
                          <a:srgbClr val="000000"/>
                        </a:solidFill>
                        <a:effectLst/>
                        <a:latin typeface="Arial"/>
                      </a:endParaRPr>
                    </a:p>
                  </a:txBody>
                  <a:tcPr marL="4720" marR="4720" marT="4720" marB="0" anchor="ctr"/>
                </a:tc>
                <a:tc vMerge="1">
                  <a:txBody>
                    <a:bodyPr/>
                    <a:lstStyle/>
                    <a:p>
                      <a:endParaRPr lang="es-EC"/>
                    </a:p>
                  </a:txBody>
                  <a:tcPr/>
                </a:tc>
              </a:tr>
              <a:tr h="250144">
                <a:tc>
                  <a:txBody>
                    <a:bodyPr/>
                    <a:lstStyle/>
                    <a:p>
                      <a:pPr algn="just" fontAlgn="ctr"/>
                      <a:r>
                        <a:rPr lang="es-EC" sz="1400" u="none" strike="noStrike">
                          <a:effectLst/>
                        </a:rPr>
                        <a:t>Existe confusión de determinadas tareas y se torna confuso, provocando pérdidas de tiempo.</a:t>
                      </a:r>
                      <a:endParaRPr lang="es-EC" sz="1400" b="0" i="0" u="none" strike="noStrike">
                        <a:solidFill>
                          <a:srgbClr val="000000"/>
                        </a:solidFill>
                        <a:effectLst/>
                        <a:latin typeface="Arial"/>
                      </a:endParaRPr>
                    </a:p>
                  </a:txBody>
                  <a:tcPr marL="4720" marR="4720" marT="4720" marB="0" anchor="ctr"/>
                </a:tc>
                <a:tc vMerge="1">
                  <a:txBody>
                    <a:bodyPr/>
                    <a:lstStyle/>
                    <a:p>
                      <a:endParaRPr lang="es-EC"/>
                    </a:p>
                  </a:txBody>
                  <a:tcPr/>
                </a:tc>
              </a:tr>
              <a:tr h="99114">
                <a:tc>
                  <a:txBody>
                    <a:bodyPr/>
                    <a:lstStyle/>
                    <a:p>
                      <a:pPr algn="l" fontAlgn="ctr"/>
                      <a:r>
                        <a:rPr lang="es-EC" sz="1200" u="none" strike="noStrike" dirty="0">
                          <a:effectLst/>
                        </a:rPr>
                        <a:t>Elaborado por: Jessica Eras</a:t>
                      </a:r>
                      <a:endParaRPr lang="es-EC" sz="1200" b="0" i="0" u="none" strike="noStrike" dirty="0">
                        <a:solidFill>
                          <a:srgbClr val="000000"/>
                        </a:solidFill>
                        <a:effectLst/>
                        <a:latin typeface="Arial"/>
                      </a:endParaRPr>
                    </a:p>
                  </a:txBody>
                  <a:tcPr marL="4720" marR="4720" marT="4720" marB="0" anchor="ctr"/>
                </a:tc>
                <a:tc>
                  <a:txBody>
                    <a:bodyPr/>
                    <a:lstStyle/>
                    <a:p>
                      <a:pPr algn="l" fontAlgn="ctr"/>
                      <a:r>
                        <a:rPr lang="es-EC" sz="1200" u="none" strike="noStrike" dirty="0">
                          <a:effectLst/>
                        </a:rPr>
                        <a:t>Fecha: 17 Enero 2011</a:t>
                      </a:r>
                      <a:endParaRPr lang="es-EC" sz="1200" b="1" i="0" u="none" strike="noStrike" dirty="0">
                        <a:solidFill>
                          <a:srgbClr val="000000"/>
                        </a:solidFill>
                        <a:effectLst/>
                        <a:latin typeface="Arial"/>
                      </a:endParaRPr>
                    </a:p>
                  </a:txBody>
                  <a:tcPr marL="4720" marR="4720" marT="4720" marB="0" anchor="ctr"/>
                </a:tc>
              </a:tr>
            </a:tbl>
          </a:graphicData>
        </a:graphic>
      </p:graphicFrame>
    </p:spTree>
    <p:extLst>
      <p:ext uri="{BB962C8B-B14F-4D97-AF65-F5344CB8AC3E}">
        <p14:creationId xmlns:p14="http://schemas.microsoft.com/office/powerpoint/2010/main" val="3626865647"/>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lstStyle/>
          <a:p>
            <a:r>
              <a:rPr lang="es-ES" sz="3200" dirty="0" smtClean="0"/>
              <a:t>FASES DE LA AUDITORIA</a:t>
            </a:r>
            <a:endParaRPr lang="es-EC" sz="3200" dirty="0"/>
          </a:p>
        </p:txBody>
      </p:sp>
      <p:sp>
        <p:nvSpPr>
          <p:cNvPr id="13" name="1 Título"/>
          <p:cNvSpPr txBox="1">
            <a:spLocks/>
          </p:cNvSpPr>
          <p:nvPr/>
        </p:nvSpPr>
        <p:spPr bwMode="auto">
          <a:xfrm>
            <a:off x="1187624" y="1772816"/>
            <a:ext cx="5400600" cy="725470"/>
          </a:xfrm>
          <a:prstGeom prst="rect">
            <a:avLst/>
          </a:prstGeom>
          <a:solidFill>
            <a:schemeClr val="accent1">
              <a:lumMod val="60000"/>
              <a:lumOff val="40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3200" kern="0" dirty="0" smtClean="0">
                <a:solidFill>
                  <a:schemeClr val="tx2"/>
                </a:solidFill>
                <a:latin typeface="+mj-lt"/>
                <a:ea typeface="+mj-ea"/>
                <a:cs typeface="+mj-cs"/>
              </a:rPr>
              <a:t>1. PLANIFICACIÓN</a:t>
            </a:r>
            <a:endParaRPr kumimoji="0" lang="es-EC" sz="3200" b="0" i="0" u="none" strike="noStrike" kern="0" cap="none" spc="0" normalizeH="0" baseline="0" noProof="0" dirty="0">
              <a:ln>
                <a:noFill/>
              </a:ln>
              <a:solidFill>
                <a:schemeClr val="tx2"/>
              </a:solidFill>
              <a:effectLst/>
              <a:uLnTx/>
              <a:uFillTx/>
              <a:latin typeface="+mj-lt"/>
              <a:ea typeface="+mj-ea"/>
              <a:cs typeface="+mj-cs"/>
            </a:endParaRPr>
          </a:p>
        </p:txBody>
      </p:sp>
      <p:sp>
        <p:nvSpPr>
          <p:cNvPr id="9" name="1 Título"/>
          <p:cNvSpPr txBox="1">
            <a:spLocks/>
          </p:cNvSpPr>
          <p:nvPr/>
        </p:nvSpPr>
        <p:spPr bwMode="auto">
          <a:xfrm>
            <a:off x="2051720" y="2852936"/>
            <a:ext cx="5472608" cy="725470"/>
          </a:xfrm>
          <a:prstGeom prst="rect">
            <a:avLst/>
          </a:prstGeom>
          <a:solidFill>
            <a:schemeClr val="accent1">
              <a:lumMod val="60000"/>
              <a:lumOff val="40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3200" kern="0" dirty="0">
                <a:solidFill>
                  <a:schemeClr val="tx2"/>
                </a:solidFill>
                <a:latin typeface="+mj-lt"/>
                <a:ea typeface="+mj-ea"/>
                <a:cs typeface="+mj-cs"/>
              </a:rPr>
              <a:t>2</a:t>
            </a:r>
            <a:r>
              <a:rPr lang="es-ES" sz="3200" kern="0" dirty="0" smtClean="0">
                <a:solidFill>
                  <a:schemeClr val="tx2"/>
                </a:solidFill>
                <a:latin typeface="+mj-lt"/>
                <a:ea typeface="+mj-ea"/>
                <a:cs typeface="+mj-cs"/>
              </a:rPr>
              <a:t>. EJECUCIÓN</a:t>
            </a:r>
            <a:endParaRPr kumimoji="0" lang="es-EC" sz="3200" b="0" i="0" u="none" strike="noStrike" kern="0" cap="none" spc="0" normalizeH="0" baseline="0" noProof="0" dirty="0">
              <a:ln>
                <a:noFill/>
              </a:ln>
              <a:solidFill>
                <a:schemeClr val="tx2"/>
              </a:solidFill>
              <a:effectLst/>
              <a:uLnTx/>
              <a:uFillTx/>
              <a:latin typeface="+mj-lt"/>
              <a:ea typeface="+mj-ea"/>
              <a:cs typeface="+mj-cs"/>
            </a:endParaRPr>
          </a:p>
        </p:txBody>
      </p:sp>
      <p:sp>
        <p:nvSpPr>
          <p:cNvPr id="10" name="1 Título"/>
          <p:cNvSpPr txBox="1">
            <a:spLocks/>
          </p:cNvSpPr>
          <p:nvPr/>
        </p:nvSpPr>
        <p:spPr bwMode="auto">
          <a:xfrm>
            <a:off x="2555776" y="3933056"/>
            <a:ext cx="5760640" cy="725470"/>
          </a:xfrm>
          <a:prstGeom prst="rect">
            <a:avLst/>
          </a:prstGeom>
          <a:solidFill>
            <a:schemeClr val="accent1">
              <a:lumMod val="60000"/>
              <a:lumOff val="40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3200" kern="0" dirty="0" smtClean="0">
                <a:solidFill>
                  <a:schemeClr val="tx2"/>
                </a:solidFill>
                <a:latin typeface="+mj-lt"/>
                <a:ea typeface="+mj-ea"/>
                <a:cs typeface="+mj-cs"/>
              </a:rPr>
              <a:t>3. COMUNICACIÓN DE RESULTADOS</a:t>
            </a:r>
            <a:endParaRPr kumimoji="0" lang="es-EC" sz="32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992600929"/>
      </p:ext>
    </p:extLst>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99"/>
          <p:cNvSpPr txBox="1">
            <a:spLocks noChangeArrowheads="1"/>
          </p:cNvSpPr>
          <p:nvPr/>
        </p:nvSpPr>
        <p:spPr bwMode="auto">
          <a:xfrm>
            <a:off x="467544" y="648072"/>
            <a:ext cx="8208912" cy="55172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50" b="1" dirty="0" smtClean="0">
                <a:solidFill>
                  <a:srgbClr val="000000"/>
                </a:solidFill>
                <a:effectLst/>
                <a:latin typeface="Arial"/>
                <a:ea typeface="Calibri"/>
              </a:rPr>
              <a:t>FERRERO </a:t>
            </a:r>
            <a:r>
              <a:rPr lang="es-EC" sz="1150" b="1" dirty="0">
                <a:solidFill>
                  <a:srgbClr val="000000"/>
                </a:solidFill>
                <a:effectLst/>
                <a:latin typeface="Arial"/>
                <a:ea typeface="Calibri"/>
              </a:rPr>
              <a:t>DEL ECUADOR S.A.</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VISITA A LAS INSTALACIONES - DEPARTAMENTO PLANIFICACIÓN Y COMPRAS</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Al realizar la visita a las instalaciones del departamento de Compras se pudo constatar que al interior de este se realiza toda la planificación, negociación y compras de la materia prima que va a ser utilizada en la elaboración de los diferentes productos.</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La jefa del departamento es la Ing. Isabel Baldeon, quien es la encargada de coordinar estos procedimientos para que la materia prima llegue en óptimas condiciones y nunca se dé un desabastecimiento en la producción  así como también no se puede exceder las compras.</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Existe una bodega muy amplia en donde se almacena toda la materia prima, la misma que se encuentra divida en dos secciones, en una se almacena los productos nacionales y en otra parte las materias primas importadas.</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Se realizan dos tomas físicas al año en Agosto y Diciembre, esto se efectúa de toda la materia prima que se encuentra en bodega, planta tic tac y planta chocolate.</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p:txBody>
      </p:sp>
      <p:sp>
        <p:nvSpPr>
          <p:cNvPr id="3" name="2 Rectángulo">
            <a:hlinkClick r:id="rId2" action="ppaction://hlinksldjump"/>
          </p:cNvPr>
          <p:cNvSpPr>
            <a:spLocks/>
          </p:cNvSpPr>
          <p:nvPr/>
        </p:nvSpPr>
        <p:spPr>
          <a:xfrm>
            <a:off x="7740352" y="827263"/>
            <a:ext cx="722630" cy="488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1</a:t>
            </a:r>
            <a:endParaRPr lang="es-EC" sz="1200">
              <a:effectLst/>
              <a:latin typeface="Times New Roman"/>
              <a:ea typeface="Times New Roman"/>
            </a:endParaRPr>
          </a:p>
          <a:p>
            <a:pPr algn="ctr">
              <a:spcAft>
                <a:spcPts val="0"/>
              </a:spcAft>
            </a:pPr>
            <a:r>
              <a:rPr lang="es-ES" sz="1200" b="1">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944192330"/>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97"/>
          <p:cNvSpPr txBox="1">
            <a:spLocks noChangeArrowheads="1"/>
          </p:cNvSpPr>
          <p:nvPr/>
        </p:nvSpPr>
        <p:spPr bwMode="auto">
          <a:xfrm>
            <a:off x="107504" y="476672"/>
            <a:ext cx="8784976" cy="612417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50" b="1" dirty="0" smtClean="0">
                <a:solidFill>
                  <a:srgbClr val="000000"/>
                </a:solidFill>
                <a:effectLst/>
                <a:latin typeface="Arial"/>
                <a:ea typeface="Calibri"/>
              </a:rPr>
              <a:t>FERRERO </a:t>
            </a:r>
            <a:r>
              <a:rPr lang="es-EC" sz="1150" b="1" dirty="0">
                <a:solidFill>
                  <a:srgbClr val="000000"/>
                </a:solidFill>
                <a:effectLst/>
                <a:latin typeface="Arial"/>
                <a:ea typeface="Calibri"/>
              </a:rPr>
              <a:t>DEL ECUADOR S.A.</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ENTREVISTA A LA JEFA DEL DEPARTAMENTO DE PLANIFICACIÓN Y COMPRAS</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just">
              <a:spcAft>
                <a:spcPts val="0"/>
              </a:spcAft>
            </a:pPr>
            <a:r>
              <a:rPr lang="es-EC" sz="1100" b="1" dirty="0">
                <a:solidFill>
                  <a:srgbClr val="000000"/>
                </a:solidFill>
                <a:effectLst/>
                <a:latin typeface="Arial"/>
                <a:ea typeface="Calibri"/>
              </a:rPr>
              <a:t>Nombre de la Entrevistada: </a:t>
            </a:r>
            <a:r>
              <a:rPr lang="es-EC" sz="1150" dirty="0">
                <a:solidFill>
                  <a:srgbClr val="000000"/>
                </a:solidFill>
                <a:effectLst/>
                <a:latin typeface="Arial"/>
                <a:ea typeface="Calibri"/>
              </a:rPr>
              <a:t>Ing. Isabel Baldeon</a:t>
            </a:r>
            <a:endParaRPr lang="es-EC" sz="1200" dirty="0">
              <a:effectLst/>
              <a:latin typeface="Times New Roman"/>
              <a:ea typeface="Times New Roman"/>
            </a:endParaRPr>
          </a:p>
          <a:p>
            <a:pPr algn="just">
              <a:spcAft>
                <a:spcPts val="0"/>
              </a:spcAft>
            </a:pPr>
            <a:r>
              <a:rPr lang="es-EC" sz="1100" b="1" dirty="0">
                <a:solidFill>
                  <a:srgbClr val="000000"/>
                </a:solidFill>
                <a:effectLst/>
                <a:latin typeface="Arial"/>
                <a:ea typeface="Calibri"/>
              </a:rPr>
              <a:t>Cargo:</a:t>
            </a:r>
            <a:r>
              <a:rPr lang="es-EC" sz="1150" dirty="0">
                <a:solidFill>
                  <a:srgbClr val="000000"/>
                </a:solidFill>
                <a:effectLst/>
                <a:latin typeface="Arial"/>
                <a:ea typeface="Calibri"/>
              </a:rPr>
              <a:t> Jefa del departamento de Compras.</a:t>
            </a:r>
            <a:endParaRPr lang="es-EC" sz="1200" dirty="0">
              <a:effectLst/>
              <a:latin typeface="Times New Roman"/>
              <a:ea typeface="Times New Roman"/>
            </a:endParaRPr>
          </a:p>
          <a:p>
            <a:pPr algn="just">
              <a:spcAft>
                <a:spcPts val="0"/>
              </a:spcAft>
            </a:pPr>
            <a:r>
              <a:rPr lang="es-EC" sz="1100" b="1" dirty="0">
                <a:solidFill>
                  <a:srgbClr val="000000"/>
                </a:solidFill>
                <a:effectLst/>
                <a:latin typeface="Arial"/>
                <a:ea typeface="Calibri"/>
              </a:rPr>
              <a:t>Objetivo de la entrevista: </a:t>
            </a:r>
            <a:r>
              <a:rPr lang="es-EC" sz="1150" dirty="0">
                <a:solidFill>
                  <a:srgbClr val="000000"/>
                </a:solidFill>
                <a:effectLst/>
                <a:latin typeface="Arial"/>
                <a:ea typeface="Calibri"/>
              </a:rPr>
              <a:t>Hacer conocer el inicio de la auditoría de gestión al departamento de Planificación y Compras de conformidad con el plan anual de auditoría, que evaluará la eficiencia, efectividad, economía, ética y ecología del macro proceso de compras.</a:t>
            </a:r>
            <a:endParaRPr lang="es-EC" sz="1200" dirty="0">
              <a:effectLst/>
              <a:latin typeface="Times New Roman"/>
              <a:ea typeface="Times New Roman"/>
            </a:endParaRPr>
          </a:p>
          <a:p>
            <a:pPr algn="just">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Se procedió a realizar la entrevista a la jefa del departamento de planificación y compras Ing. Isabel Baldeon y se le realizaron las siguientes preguntas:</a:t>
            </a:r>
            <a:endParaRPr lang="es-EC" sz="1200" dirty="0">
              <a:effectLst/>
              <a:latin typeface="Times New Roman"/>
              <a:ea typeface="Times New Roman"/>
            </a:endParaRPr>
          </a:p>
          <a:p>
            <a:pPr algn="just">
              <a:lnSpc>
                <a:spcPct val="150000"/>
              </a:lnSpc>
              <a:spcAft>
                <a:spcPts val="0"/>
              </a:spcAft>
            </a:pPr>
            <a:r>
              <a:rPr lang="es-EC" sz="1150" dirty="0">
                <a:solidFill>
                  <a:srgbClr val="000000"/>
                </a:solidFill>
                <a:effectLst/>
                <a:latin typeface="Arial"/>
                <a:ea typeface="Calibri"/>
              </a:rPr>
              <a:t> </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¿Cuáles son las funciones que realiza usted?</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Supervisión y coordinación de las funciones de cada persona del departamento para que de esta manera se cumplan los objetivos que tiene esta área.</a:t>
            </a:r>
            <a:endParaRPr lang="es-EC" sz="1200" dirty="0">
              <a:effectLst/>
              <a:latin typeface="Times New Roman"/>
              <a:ea typeface="Times New Roman"/>
            </a:endParaRPr>
          </a:p>
          <a:p>
            <a:pPr marL="457200" indent="-228600">
              <a:spcAft>
                <a:spcPts val="0"/>
              </a:spcAft>
            </a:pPr>
            <a:r>
              <a:rPr lang="es-EC" sz="1200" b="1" dirty="0">
                <a:solidFill>
                  <a:srgbClr val="000000"/>
                </a:solidFill>
                <a:effectLst/>
                <a:latin typeface="Arial"/>
                <a:ea typeface="Calibri"/>
              </a:rPr>
              <a:t>¿Cuál es su visión del departamento?</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En el departamento trabajamos 5 personas, 2 personas que son Julio Corella y Marlene Heredia que se encargan de toda la planificación y 2 personas Fernando Parreño y Oscar </a:t>
            </a:r>
            <a:r>
              <a:rPr lang="es-EC" sz="1200" dirty="0" err="1">
                <a:solidFill>
                  <a:srgbClr val="000000"/>
                </a:solidFill>
                <a:effectLst/>
                <a:latin typeface="Arial"/>
                <a:ea typeface="Calibri"/>
              </a:rPr>
              <a:t>Socasi</a:t>
            </a:r>
            <a:r>
              <a:rPr lang="es-EC" sz="1200" dirty="0">
                <a:solidFill>
                  <a:srgbClr val="000000"/>
                </a:solidFill>
                <a:effectLst/>
                <a:latin typeface="Arial"/>
                <a:ea typeface="Calibri"/>
              </a:rPr>
              <a:t> quienes se encargan de la negociación con los proveedores, y finalmente yo quien coordino todas estas operaciones.</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¿Cuál es el enfoque del departamento?</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En si como su nombre lo indica la misión del departamento en primer lugar  es planificar las compras exclusivamente de materia prima para que de esta manera la producción se dé correctamente y no nos falten materias ni sobren, y en segundo lugar  se negocia con los proveedores con ciertos requerimientos para que la materia sea de calidad y bajo los estándares de aceptación.</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p:txBody>
      </p:sp>
      <p:sp>
        <p:nvSpPr>
          <p:cNvPr id="3" name="2 Rectángulo"/>
          <p:cNvSpPr>
            <a:spLocks/>
          </p:cNvSpPr>
          <p:nvPr/>
        </p:nvSpPr>
        <p:spPr>
          <a:xfrm>
            <a:off x="7956376" y="620688"/>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2</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1/3</a:t>
            </a:r>
            <a:endParaRPr lang="es-EC" sz="1200">
              <a:effectLst/>
              <a:latin typeface="Times New Roman"/>
              <a:ea typeface="Times New Roman"/>
            </a:endParaRPr>
          </a:p>
        </p:txBody>
      </p:sp>
    </p:spTree>
    <p:extLst>
      <p:ext uri="{BB962C8B-B14F-4D97-AF65-F5344CB8AC3E}">
        <p14:creationId xmlns:p14="http://schemas.microsoft.com/office/powerpoint/2010/main" val="2143452282"/>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95"/>
          <p:cNvSpPr txBox="1">
            <a:spLocks noChangeArrowheads="1"/>
          </p:cNvSpPr>
          <p:nvPr/>
        </p:nvSpPr>
        <p:spPr bwMode="auto">
          <a:xfrm>
            <a:off x="323529" y="548680"/>
            <a:ext cx="8568951" cy="5040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50000"/>
              </a:lnSpc>
              <a:spcAft>
                <a:spcPts val="0"/>
              </a:spcAft>
            </a:pPr>
            <a:r>
              <a:rPr lang="es-EC" sz="1150" b="1" dirty="0" smtClean="0">
                <a:solidFill>
                  <a:srgbClr val="000000"/>
                </a:solidFill>
                <a:effectLst/>
                <a:latin typeface="Arial"/>
                <a:ea typeface="Calibri"/>
              </a:rPr>
              <a:t>FERRERO </a:t>
            </a:r>
            <a:r>
              <a:rPr lang="es-EC" sz="1150" b="1" dirty="0">
                <a:solidFill>
                  <a:srgbClr val="000000"/>
                </a:solidFill>
                <a:effectLst/>
                <a:latin typeface="Arial"/>
                <a:ea typeface="Calibri"/>
              </a:rPr>
              <a:t>DEL ECUADOR S.A.</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ENTREVISTA AL JEFE DEL DEPARTAMENTO DE PLANIFICACIÓN Y COMPRAS</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¿Qué tipo de controles se manejan al interior del departamento?</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Son algunos los controles que se manejan al interior del departamento primero están los del sistema en cuanto a existencias para la materia prima ya que nada ingresa a la bodega sin registrarse previamente en el sistema, por otro lado existen controles en cuanto a estándares que se envían desde el departamento de calidad porque las exigencias de las materias primas y proveedores de las mismas son muy altas.</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¿Cómo da seguimiento a las observaciones hechas por la auditoría externa?</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No nos han realizado observaciones, únicamente se coordina la toma física de los inventarios para que en esta actividad se encuentre presente una persona de la firma de auditoría.</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¿Cómo mide el logro de las metas y objetivos?</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Existen varios parámetros para esto ya que tenemos objetivos en cuanto a la planificación y esto se da a través de parámetros y comparaciones, por otro lao existen objetivos de abastecimiento y cumplimiento de la planificación en esto igual tenemos ciertos objetivos que se los va comparando con el real para medir el cumplimiento de los mismos. </a:t>
            </a:r>
            <a:endParaRPr lang="es-EC" sz="1200" dirty="0">
              <a:effectLst/>
              <a:latin typeface="Times New Roman"/>
              <a:ea typeface="Times New Roman"/>
            </a:endParaRPr>
          </a:p>
          <a:p>
            <a:pPr marL="457200" indent="-228600" algn="just">
              <a:lnSpc>
                <a:spcPct val="150000"/>
              </a:lnSpc>
              <a:spcAft>
                <a:spcPts val="0"/>
              </a:spcAft>
            </a:pPr>
            <a:r>
              <a:rPr lang="es-EC" sz="1200" b="1" dirty="0">
                <a:solidFill>
                  <a:srgbClr val="000000"/>
                </a:solidFill>
                <a:effectLst/>
                <a:latin typeface="Arial"/>
                <a:ea typeface="Calibri"/>
              </a:rPr>
              <a:t>¿Qué tiempo trabaja en la empresa?</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15 años.</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p:txBody>
      </p:sp>
      <p:sp>
        <p:nvSpPr>
          <p:cNvPr id="3" name="2 Rectángulo"/>
          <p:cNvSpPr>
            <a:spLocks/>
          </p:cNvSpPr>
          <p:nvPr/>
        </p:nvSpPr>
        <p:spPr>
          <a:xfrm>
            <a:off x="7956376" y="692696"/>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2</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2/3</a:t>
            </a:r>
            <a:endParaRPr lang="es-EC" sz="1200">
              <a:effectLst/>
              <a:latin typeface="Times New Roman"/>
              <a:ea typeface="Times New Roman"/>
            </a:endParaRPr>
          </a:p>
        </p:txBody>
      </p:sp>
    </p:spTree>
    <p:extLst>
      <p:ext uri="{BB962C8B-B14F-4D97-AF65-F5344CB8AC3E}">
        <p14:creationId xmlns:p14="http://schemas.microsoft.com/office/powerpoint/2010/main" val="223939347"/>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271402"/>
            <a:ext cx="7416824" cy="4524315"/>
          </a:xfrm>
          <a:prstGeom prst="rect">
            <a:avLst/>
          </a:prstGeom>
          <a:solidFill>
            <a:schemeClr val="bg1"/>
          </a:solidFill>
        </p:spPr>
        <p:txBody>
          <a:bodyPr wrap="square">
            <a:spAutoFit/>
          </a:bodyPr>
          <a:lstStyle/>
          <a:p>
            <a:pPr algn="just"/>
            <a:r>
              <a:rPr lang="es-ES" b="1" dirty="0"/>
              <a:t>Observaciones de la entrevista:</a:t>
            </a:r>
            <a:endParaRPr lang="es-EC" dirty="0"/>
          </a:p>
          <a:p>
            <a:pPr algn="just"/>
            <a:r>
              <a:rPr lang="es-ES" b="1" dirty="0"/>
              <a:t> </a:t>
            </a:r>
            <a:endParaRPr lang="es-EC" dirty="0"/>
          </a:p>
          <a:p>
            <a:pPr algn="just"/>
            <a:r>
              <a:rPr lang="es-ES" dirty="0"/>
              <a:t>Se realizó la entrevista a la Jefa del departamento de Compras y se tienen las siguientes observaciones:</a:t>
            </a:r>
            <a:endParaRPr lang="es-EC" dirty="0"/>
          </a:p>
          <a:p>
            <a:pPr algn="just"/>
            <a:r>
              <a:rPr lang="es-ES" dirty="0"/>
              <a:t> </a:t>
            </a:r>
            <a:endParaRPr lang="es-EC" dirty="0"/>
          </a:p>
          <a:p>
            <a:pPr lvl="0" algn="just"/>
            <a:r>
              <a:rPr lang="es-ES" dirty="0"/>
              <a:t>Se tienen estándares de calidad muy estrictos para la compra de la materia prima.</a:t>
            </a:r>
            <a:endParaRPr lang="es-EC" dirty="0"/>
          </a:p>
          <a:p>
            <a:pPr lvl="0" algn="just"/>
            <a:r>
              <a:rPr lang="es-ES" dirty="0"/>
              <a:t>Del trabajo de este departamento depende la dotación adecuada o el exceso de materia prima, para que la fábrica termine con éxito la producción de los diferentes productos.</a:t>
            </a:r>
            <a:endParaRPr lang="es-EC" dirty="0"/>
          </a:p>
          <a:p>
            <a:pPr lvl="0" algn="just"/>
            <a:r>
              <a:rPr lang="es-ES" dirty="0"/>
              <a:t>Se tienen varios controles al interior del departamento tanto de sistemas informáticos como desde casa matriz para toda la planificación en la materia prima.</a:t>
            </a:r>
            <a:endParaRPr lang="es-EC" dirty="0"/>
          </a:p>
          <a:p>
            <a:pPr lvl="0" algn="just"/>
            <a:r>
              <a:rPr lang="es-ES" dirty="0"/>
              <a:t>Existen pocas personas al interior del departamento por lo que en reiteradas ocasiones se exceden los horarios normales de trabajo.</a:t>
            </a:r>
            <a:endParaRPr lang="es-EC" dirty="0"/>
          </a:p>
          <a:p>
            <a:pPr algn="just"/>
            <a:r>
              <a:rPr lang="es-ES" dirty="0"/>
              <a:t> </a:t>
            </a:r>
            <a:endParaRPr lang="es-EC" dirty="0"/>
          </a:p>
        </p:txBody>
      </p:sp>
      <p:sp>
        <p:nvSpPr>
          <p:cNvPr id="3" name="2 Rectángulo">
            <a:hlinkClick r:id="rId2" action="ppaction://hlinksldjump"/>
          </p:cNvPr>
          <p:cNvSpPr>
            <a:spLocks/>
          </p:cNvSpPr>
          <p:nvPr/>
        </p:nvSpPr>
        <p:spPr>
          <a:xfrm>
            <a:off x="7344632" y="1205022"/>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2</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3/3</a:t>
            </a:r>
            <a:endParaRPr lang="es-EC" sz="1200">
              <a:effectLst/>
              <a:latin typeface="Times New Roman"/>
              <a:ea typeface="Times New Roman"/>
            </a:endParaRPr>
          </a:p>
        </p:txBody>
      </p:sp>
    </p:spTree>
    <p:extLst>
      <p:ext uri="{BB962C8B-B14F-4D97-AF65-F5344CB8AC3E}">
        <p14:creationId xmlns:p14="http://schemas.microsoft.com/office/powerpoint/2010/main" val="2479740345"/>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88"/>
          <p:cNvSpPr txBox="1">
            <a:spLocks noChangeArrowheads="1"/>
          </p:cNvSpPr>
          <p:nvPr/>
        </p:nvSpPr>
        <p:spPr bwMode="auto">
          <a:xfrm>
            <a:off x="1617717" y="548680"/>
            <a:ext cx="5858510" cy="5018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FERRERO DEL ECUADOR S.A.</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CONOCIMIENTO DE LA NORMATIVIDAD</a:t>
            </a:r>
            <a:endParaRPr lang="es-EC" sz="1200" dirty="0">
              <a:effectLst/>
              <a:latin typeface="Times New Roman"/>
              <a:ea typeface="Times New Roman"/>
            </a:endParaRPr>
          </a:p>
          <a:p>
            <a:pPr algn="ctr">
              <a:lnSpc>
                <a:spcPct val="150000"/>
              </a:lnSpc>
              <a:spcAft>
                <a:spcPts val="0"/>
              </a:spcAft>
            </a:pPr>
            <a:r>
              <a:rPr lang="es-ES" sz="1200" b="1" dirty="0">
                <a:effectLst/>
                <a:latin typeface="Arial"/>
                <a:ea typeface="Times New Roman"/>
              </a:rPr>
              <a:t>DEPARTAMENTO DE PLANIFICACIÓN Y COMPRAS</a:t>
            </a:r>
            <a:endParaRPr lang="es-EC" sz="1200" dirty="0">
              <a:effectLst/>
              <a:latin typeface="Times New Roman"/>
              <a:ea typeface="Times New Roman"/>
            </a:endParaRPr>
          </a:p>
          <a:p>
            <a:pPr algn="ctr">
              <a:lnSpc>
                <a:spcPct val="150000"/>
              </a:lnSpc>
              <a:spcAft>
                <a:spcPts val="0"/>
              </a:spcAft>
            </a:pPr>
            <a:r>
              <a:rPr lang="es-EC" sz="1150" b="1" dirty="0">
                <a:solidFill>
                  <a:srgbClr val="000000"/>
                </a:solidFill>
                <a:effectLst/>
                <a:latin typeface="Arial"/>
                <a:ea typeface="Calibri"/>
              </a:rPr>
              <a:t>PERIODO SEPTIEMBRE 2009 - AGOSTO 2010</a:t>
            </a:r>
            <a:endParaRPr lang="es-EC" sz="1200" dirty="0">
              <a:effectLst/>
              <a:latin typeface="Times New Roman"/>
              <a:ea typeface="Times New Roman"/>
            </a:endParaRPr>
          </a:p>
          <a:p>
            <a:pPr algn="just">
              <a:lnSpc>
                <a:spcPct val="150000"/>
              </a:lnSpc>
              <a:spcAft>
                <a:spcPts val="0"/>
              </a:spcAft>
            </a:pPr>
            <a:r>
              <a:rPr lang="es-EC" sz="1150" b="1"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El departamento de Compras de Ferrero del Ecuador S.A. tiene la siguientes normatividad:</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Código Ético Ferrero.</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Políticas de casa matriz para selección de proveedores.</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Políticas internas de selección de proveedores</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Proceso para la adquisición de materia prima.</a:t>
            </a:r>
            <a:endParaRPr lang="es-EC" sz="1200" dirty="0">
              <a:effectLst/>
              <a:latin typeface="Times New Roman"/>
              <a:ea typeface="Times New Roman"/>
            </a:endParaRPr>
          </a:p>
          <a:p>
            <a:pPr marL="457200" indent="-228600" algn="just">
              <a:lnSpc>
                <a:spcPct val="150000"/>
              </a:lnSpc>
              <a:spcAft>
                <a:spcPts val="0"/>
              </a:spcAft>
            </a:pPr>
            <a:r>
              <a:rPr lang="es-EC" sz="1200" dirty="0">
                <a:solidFill>
                  <a:srgbClr val="000000"/>
                </a:solidFill>
                <a:effectLst/>
                <a:latin typeface="Arial"/>
                <a:ea typeface="Calibri"/>
              </a:rPr>
              <a:t>Estándares de calidad.</a:t>
            </a:r>
            <a:endParaRPr lang="es-EC" sz="1200" dirty="0">
              <a:effectLst/>
              <a:latin typeface="Times New Roman"/>
              <a:ea typeface="Times New Roman"/>
            </a:endParaRPr>
          </a:p>
          <a:p>
            <a:pPr algn="just">
              <a:lnSpc>
                <a:spcPct val="150000"/>
              </a:lnSpc>
              <a:spcAft>
                <a:spcPts val="0"/>
              </a:spcAft>
            </a:pPr>
            <a:r>
              <a:rPr lang="es-EC" sz="1200" dirty="0">
                <a:solidFill>
                  <a:srgbClr val="000000"/>
                </a:solidFill>
                <a:effectLst/>
                <a:latin typeface="Arial"/>
                <a:ea typeface="Calibri"/>
              </a:rPr>
              <a:t> </a:t>
            </a:r>
            <a:endParaRPr lang="es-EC" sz="1200" dirty="0">
              <a:effectLst/>
              <a:latin typeface="Times New Roman"/>
              <a:ea typeface="Times New Roman"/>
            </a:endParaRPr>
          </a:p>
        </p:txBody>
      </p:sp>
      <p:sp>
        <p:nvSpPr>
          <p:cNvPr id="3" name="2 Rectángulo">
            <a:hlinkClick r:id="rId2" action="ppaction://hlinksldjump"/>
          </p:cNvPr>
          <p:cNvSpPr>
            <a:spLocks/>
          </p:cNvSpPr>
          <p:nvPr/>
        </p:nvSpPr>
        <p:spPr>
          <a:xfrm>
            <a:off x="6588224" y="692696"/>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3</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1/1</a:t>
            </a:r>
            <a:endParaRPr lang="es-EC" sz="1200">
              <a:effectLst/>
              <a:latin typeface="Times New Roman"/>
              <a:ea typeface="Times New Roman"/>
            </a:endParaRPr>
          </a:p>
        </p:txBody>
      </p:sp>
    </p:spTree>
    <p:extLst>
      <p:ext uri="{BB962C8B-B14F-4D97-AF65-F5344CB8AC3E}">
        <p14:creationId xmlns:p14="http://schemas.microsoft.com/office/powerpoint/2010/main" val="3768714017"/>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64787717"/>
              </p:ext>
            </p:extLst>
          </p:nvPr>
        </p:nvGraphicFramePr>
        <p:xfrm>
          <a:off x="395536" y="548680"/>
          <a:ext cx="8280919" cy="5791029"/>
        </p:xfrm>
        <a:graphic>
          <a:graphicData uri="http://schemas.openxmlformats.org/drawingml/2006/table">
            <a:tbl>
              <a:tblPr>
                <a:tableStyleId>{5C22544A-7EE6-4342-B048-85BDC9FD1C3A}</a:tableStyleId>
              </a:tblPr>
              <a:tblGrid>
                <a:gridCol w="453167"/>
                <a:gridCol w="3345646"/>
                <a:gridCol w="456707"/>
                <a:gridCol w="693913"/>
                <a:gridCol w="693913"/>
                <a:gridCol w="651427"/>
                <a:gridCol w="1986146"/>
              </a:tblGrid>
              <a:tr h="181043">
                <a:tc gridSpan="7">
                  <a:txBody>
                    <a:bodyPr/>
                    <a:lstStyle/>
                    <a:p>
                      <a:pPr algn="ctr" fontAlgn="ctr"/>
                      <a:r>
                        <a:rPr lang="es-EC" sz="1050" u="none" strike="noStrike" dirty="0">
                          <a:effectLst/>
                        </a:rPr>
                        <a:t>FERRERO DEL ECUADOR S.A.</a:t>
                      </a:r>
                      <a:endParaRPr lang="es-EC" sz="1050" b="1" i="0" u="none" strike="noStrike" dirty="0">
                        <a:solidFill>
                          <a:srgbClr val="000000"/>
                        </a:solidFill>
                        <a:effectLst/>
                        <a:latin typeface="Arial"/>
                      </a:endParaRPr>
                    </a:p>
                  </a:txBody>
                  <a:tcPr marL="5216" marR="5216" marT="521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043">
                <a:tc gridSpan="7">
                  <a:txBody>
                    <a:bodyPr/>
                    <a:lstStyle/>
                    <a:p>
                      <a:pPr algn="ctr" fontAlgn="ctr"/>
                      <a:r>
                        <a:rPr lang="es-EC" sz="1050" u="none" strike="noStrike">
                          <a:effectLst/>
                        </a:rPr>
                        <a:t>CUESTIONARIO DE EVALUACIÓN DE CONTROL INTERNO</a:t>
                      </a:r>
                      <a:endParaRPr lang="es-EC" sz="1050" b="1" i="0" u="none" strike="noStrike">
                        <a:solidFill>
                          <a:srgbClr val="000000"/>
                        </a:solidFill>
                        <a:effectLst/>
                        <a:latin typeface="Arial"/>
                      </a:endParaRPr>
                    </a:p>
                  </a:txBody>
                  <a:tcPr marL="5216" marR="5216" marT="521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043">
                <a:tc gridSpan="7">
                  <a:txBody>
                    <a:bodyPr/>
                    <a:lstStyle/>
                    <a:p>
                      <a:pPr algn="ctr" fontAlgn="ctr"/>
                      <a:r>
                        <a:rPr lang="es-EC" sz="1050" u="none" strike="noStrike" dirty="0">
                          <a:effectLst/>
                        </a:rPr>
                        <a:t>PROCESO DE ADQUISICIÓN DE MATERIA PRIMA</a:t>
                      </a:r>
                      <a:endParaRPr lang="es-EC" sz="1050" b="1" i="0" u="none" strike="noStrike" dirty="0">
                        <a:solidFill>
                          <a:srgbClr val="000000"/>
                        </a:solidFill>
                        <a:effectLst/>
                        <a:latin typeface="Arial"/>
                      </a:endParaRPr>
                    </a:p>
                  </a:txBody>
                  <a:tcPr marL="5216" marR="5216" marT="521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043">
                <a:tc gridSpan="7">
                  <a:txBody>
                    <a:bodyPr/>
                    <a:lstStyle/>
                    <a:p>
                      <a:pPr algn="ctr" fontAlgn="ctr"/>
                      <a:r>
                        <a:rPr lang="es-EC" sz="1050" u="none" strike="noStrike">
                          <a:effectLst/>
                        </a:rPr>
                        <a:t>PERIODO SEPTIEMBRE 2009 - AGOSTO 2010</a:t>
                      </a:r>
                      <a:endParaRPr lang="es-EC" sz="1050" b="1" i="0" u="none" strike="noStrike">
                        <a:solidFill>
                          <a:srgbClr val="000000"/>
                        </a:solidFill>
                        <a:effectLst/>
                        <a:latin typeface="Arial"/>
                      </a:endParaRPr>
                    </a:p>
                  </a:txBody>
                  <a:tcPr marL="5216" marR="5216" marT="521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043">
                <a:tc gridSpan="2">
                  <a:txBody>
                    <a:bodyPr/>
                    <a:lstStyle/>
                    <a:p>
                      <a:pPr algn="l" fontAlgn="ctr"/>
                      <a:r>
                        <a:rPr lang="es-EC" sz="1050" u="none" strike="noStrike">
                          <a:effectLst/>
                        </a:rPr>
                        <a:t>Nombre del personal entrevistado: Ing. Isabel Baldeon</a:t>
                      </a:r>
                      <a:endParaRPr lang="es-EC" sz="1050" b="0" i="0" u="none" strike="noStrike">
                        <a:solidFill>
                          <a:srgbClr val="000000"/>
                        </a:solidFill>
                        <a:effectLst/>
                        <a:latin typeface="Arial"/>
                      </a:endParaRPr>
                    </a:p>
                  </a:txBody>
                  <a:tcPr marL="5216" marR="5216" marT="5216" marB="0" anchor="ctr"/>
                </a:tc>
                <a:tc hMerge="1">
                  <a:txBody>
                    <a:bodyPr/>
                    <a:lstStyle/>
                    <a:p>
                      <a:endParaRPr lang="es-EC"/>
                    </a:p>
                  </a:txBody>
                  <a:tcPr/>
                </a:tc>
                <a:tc>
                  <a:txBody>
                    <a:bodyPr/>
                    <a:lstStyle/>
                    <a:p>
                      <a:pPr algn="l" fontAlgn="ctr"/>
                      <a:endParaRPr lang="es-EC" sz="1050" b="0" i="0" u="none" strike="noStrike">
                        <a:solidFill>
                          <a:srgbClr val="000000"/>
                        </a:solidFill>
                        <a:effectLst/>
                        <a:latin typeface="Arial"/>
                      </a:endParaRPr>
                    </a:p>
                  </a:txBody>
                  <a:tcPr marL="5216" marR="5216" marT="5216" marB="0" anchor="ctr"/>
                </a:tc>
                <a:tc>
                  <a:txBody>
                    <a:bodyPr/>
                    <a:lstStyle/>
                    <a:p>
                      <a:pPr algn="l" fontAlgn="ctr"/>
                      <a:endParaRPr lang="es-EC" sz="1050" b="0" i="0" u="none" strike="noStrike">
                        <a:solidFill>
                          <a:srgbClr val="000000"/>
                        </a:solidFill>
                        <a:effectLst/>
                        <a:latin typeface="Arial"/>
                      </a:endParaRPr>
                    </a:p>
                  </a:txBody>
                  <a:tcPr marL="5216" marR="5216" marT="5216" marB="0" anchor="ctr"/>
                </a:tc>
                <a:tc>
                  <a:txBody>
                    <a:bodyPr/>
                    <a:lstStyle/>
                    <a:p>
                      <a:pPr algn="l" fontAlgn="ctr"/>
                      <a:endParaRPr lang="es-EC" sz="1050" b="0" i="0" u="none" strike="noStrike">
                        <a:solidFill>
                          <a:srgbClr val="000000"/>
                        </a:solidFill>
                        <a:effectLst/>
                        <a:latin typeface="Arial"/>
                      </a:endParaRPr>
                    </a:p>
                  </a:txBody>
                  <a:tcPr marL="5216" marR="5216" marT="5216" marB="0" anchor="ctr"/>
                </a:tc>
                <a:tc>
                  <a:txBody>
                    <a:bodyPr/>
                    <a:lstStyle/>
                    <a:p>
                      <a:pPr algn="l" fontAlgn="ctr"/>
                      <a:endParaRPr lang="es-EC" sz="1050" b="0" i="0" u="none" strike="noStrike">
                        <a:solidFill>
                          <a:srgbClr val="000000"/>
                        </a:solidFill>
                        <a:effectLst/>
                        <a:latin typeface="Arial"/>
                      </a:endParaRPr>
                    </a:p>
                  </a:txBody>
                  <a:tcPr marL="5216" marR="5216" marT="5216" marB="0" anchor="ctr"/>
                </a:tc>
                <a:tc>
                  <a:txBody>
                    <a:bodyPr/>
                    <a:lstStyle/>
                    <a:p>
                      <a:pPr algn="l"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r>
              <a:tr h="181043">
                <a:tc gridSpan="7">
                  <a:txBody>
                    <a:bodyPr/>
                    <a:lstStyle/>
                    <a:p>
                      <a:pPr algn="l" fontAlgn="ctr"/>
                      <a:r>
                        <a:rPr lang="es-EC" sz="1050" u="none" strike="noStrike" dirty="0">
                          <a:effectLst/>
                        </a:rPr>
                        <a:t>Cargo del personal entrevistado: Jefa del departamento de compras</a:t>
                      </a:r>
                      <a:endParaRPr lang="es-EC" sz="1050" b="0" i="0" u="none" strike="noStrike" dirty="0">
                        <a:solidFill>
                          <a:srgbClr val="000000"/>
                        </a:solidFill>
                        <a:effectLst/>
                        <a:latin typeface="Arial"/>
                      </a:endParaRPr>
                    </a:p>
                  </a:txBody>
                  <a:tcPr marL="5216" marR="5216" marT="521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2694">
                <a:tc rowSpan="2">
                  <a:txBody>
                    <a:bodyPr/>
                    <a:lstStyle/>
                    <a:p>
                      <a:pPr algn="ctr" fontAlgn="ctr"/>
                      <a:r>
                        <a:rPr lang="es-EC" sz="1000" u="sng" strike="noStrike">
                          <a:effectLst/>
                        </a:rPr>
                        <a:t>Nº</a:t>
                      </a:r>
                      <a:endParaRPr lang="es-EC" sz="1000" b="1" i="0" u="sng" strike="noStrike">
                        <a:solidFill>
                          <a:srgbClr val="000000"/>
                        </a:solidFill>
                        <a:effectLst/>
                        <a:latin typeface="Arial"/>
                      </a:endParaRPr>
                    </a:p>
                  </a:txBody>
                  <a:tcPr marL="5216" marR="5216" marT="5216" marB="0" anchor="ctr"/>
                </a:tc>
                <a:tc rowSpan="2">
                  <a:txBody>
                    <a:bodyPr/>
                    <a:lstStyle/>
                    <a:p>
                      <a:pPr algn="ctr" fontAlgn="ctr"/>
                      <a:r>
                        <a:rPr lang="pt-BR" sz="1000" u="sng" strike="noStrike">
                          <a:effectLst/>
                        </a:rPr>
                        <a:t>P R E G U N T A S</a:t>
                      </a:r>
                      <a:endParaRPr lang="pt-BR" sz="1000" b="1" i="0" u="sng" strike="noStrike">
                        <a:solidFill>
                          <a:srgbClr val="000000"/>
                        </a:solidFill>
                        <a:effectLst/>
                        <a:latin typeface="Arial"/>
                      </a:endParaRPr>
                    </a:p>
                  </a:txBody>
                  <a:tcPr marL="5216" marR="5216" marT="5216" marB="0" anchor="ctr"/>
                </a:tc>
                <a:tc gridSpan="2">
                  <a:txBody>
                    <a:bodyPr/>
                    <a:lstStyle/>
                    <a:p>
                      <a:pPr algn="ctr" fontAlgn="ctr"/>
                      <a:r>
                        <a:rPr lang="es-EC" sz="1000" u="sng" strike="noStrike">
                          <a:effectLst/>
                        </a:rPr>
                        <a:t>RESPUESTAS</a:t>
                      </a:r>
                      <a:endParaRPr lang="es-EC" sz="1000" b="1" i="0" u="sng" strike="noStrike">
                        <a:solidFill>
                          <a:srgbClr val="000000"/>
                        </a:solidFill>
                        <a:effectLst/>
                        <a:latin typeface="Arial"/>
                      </a:endParaRPr>
                    </a:p>
                  </a:txBody>
                  <a:tcPr marL="5216" marR="5216" marT="5216" marB="0" anchor="ctr"/>
                </a:tc>
                <a:tc hMerge="1">
                  <a:txBody>
                    <a:bodyPr/>
                    <a:lstStyle/>
                    <a:p>
                      <a:endParaRPr lang="es-EC"/>
                    </a:p>
                  </a:txBody>
                  <a:tcPr/>
                </a:tc>
                <a:tc gridSpan="2">
                  <a:txBody>
                    <a:bodyPr/>
                    <a:lstStyle/>
                    <a:p>
                      <a:pPr algn="ctr" fontAlgn="ctr"/>
                      <a:r>
                        <a:rPr lang="es-EC" sz="1000" u="sng" strike="noStrike">
                          <a:effectLst/>
                        </a:rPr>
                        <a:t>PUNTAJES</a:t>
                      </a:r>
                      <a:endParaRPr lang="es-EC" sz="1000" b="1" i="0" u="sng" strike="noStrike">
                        <a:solidFill>
                          <a:srgbClr val="000000"/>
                        </a:solidFill>
                        <a:effectLst/>
                        <a:latin typeface="Arial"/>
                      </a:endParaRPr>
                    </a:p>
                  </a:txBody>
                  <a:tcPr marL="5216" marR="5216" marT="5216" marB="0" anchor="ctr"/>
                </a:tc>
                <a:tc hMerge="1">
                  <a:txBody>
                    <a:bodyPr/>
                    <a:lstStyle/>
                    <a:p>
                      <a:endParaRPr lang="es-EC"/>
                    </a:p>
                  </a:txBody>
                  <a:tcPr/>
                </a:tc>
                <a:tc rowSpan="2">
                  <a:txBody>
                    <a:bodyPr/>
                    <a:lstStyle/>
                    <a:p>
                      <a:pPr algn="ctr" fontAlgn="ctr"/>
                      <a:r>
                        <a:rPr lang="es-EC" sz="1000" u="sng" strike="noStrike">
                          <a:effectLst/>
                        </a:rPr>
                        <a:t>OBSERVACIONES</a:t>
                      </a:r>
                      <a:endParaRPr lang="es-EC" sz="1000" b="1" i="0" u="sng" strike="noStrike">
                        <a:solidFill>
                          <a:srgbClr val="000000"/>
                        </a:solidFill>
                        <a:effectLst/>
                        <a:latin typeface="Arial"/>
                      </a:endParaRPr>
                    </a:p>
                  </a:txBody>
                  <a:tcPr marL="5216" marR="5216" marT="5216" marB="0" anchor="ctr"/>
                </a:tc>
              </a:tr>
              <a:tr h="339673">
                <a:tc vMerge="1">
                  <a:txBody>
                    <a:bodyPr/>
                    <a:lstStyle/>
                    <a:p>
                      <a:endParaRPr lang="es-EC"/>
                    </a:p>
                  </a:txBody>
                  <a:tcPr/>
                </a:tc>
                <a:tc vMerge="1">
                  <a:txBody>
                    <a:bodyPr/>
                    <a:lstStyle/>
                    <a:p>
                      <a:endParaRPr lang="es-EC"/>
                    </a:p>
                  </a:txBody>
                  <a:tcPr/>
                </a:tc>
                <a:tc>
                  <a:txBody>
                    <a:bodyPr/>
                    <a:lstStyle/>
                    <a:p>
                      <a:pPr algn="ctr" fontAlgn="ctr"/>
                      <a:r>
                        <a:rPr lang="es-EC" sz="1000" u="sng" strike="noStrike">
                          <a:effectLst/>
                        </a:rPr>
                        <a:t>SÍ</a:t>
                      </a:r>
                      <a:endParaRPr lang="es-EC" sz="1000" b="1" i="0" u="sng" strike="noStrike">
                        <a:solidFill>
                          <a:srgbClr val="000000"/>
                        </a:solidFill>
                        <a:effectLst/>
                        <a:latin typeface="Arial"/>
                      </a:endParaRPr>
                    </a:p>
                  </a:txBody>
                  <a:tcPr marL="5216" marR="5216" marT="5216" marB="0" anchor="ctr"/>
                </a:tc>
                <a:tc>
                  <a:txBody>
                    <a:bodyPr/>
                    <a:lstStyle/>
                    <a:p>
                      <a:pPr algn="ctr" fontAlgn="ctr"/>
                      <a:r>
                        <a:rPr lang="es-EC" sz="1000" u="sng" strike="noStrike">
                          <a:effectLst/>
                        </a:rPr>
                        <a:t>NO</a:t>
                      </a:r>
                      <a:endParaRPr lang="es-EC" sz="1000" b="1" i="0" u="sng" strike="noStrike">
                        <a:solidFill>
                          <a:srgbClr val="000000"/>
                        </a:solidFill>
                        <a:effectLst/>
                        <a:latin typeface="Arial"/>
                      </a:endParaRPr>
                    </a:p>
                  </a:txBody>
                  <a:tcPr marL="5216" marR="5216" marT="5216" marB="0" anchor="ctr"/>
                </a:tc>
                <a:tc>
                  <a:txBody>
                    <a:bodyPr/>
                    <a:lstStyle/>
                    <a:p>
                      <a:pPr algn="ctr" fontAlgn="ctr"/>
                      <a:r>
                        <a:rPr lang="es-EC" sz="1000" u="sng" strike="noStrike">
                          <a:effectLst/>
                        </a:rPr>
                        <a:t>PUNTAJE OBTENIDO</a:t>
                      </a:r>
                      <a:endParaRPr lang="es-EC" sz="1000" b="1" i="0" u="sng" strike="noStrike">
                        <a:solidFill>
                          <a:srgbClr val="000000"/>
                        </a:solidFill>
                        <a:effectLst/>
                        <a:latin typeface="Arial"/>
                      </a:endParaRPr>
                    </a:p>
                  </a:txBody>
                  <a:tcPr marL="5216" marR="5216" marT="5216" marB="0" anchor="ctr"/>
                </a:tc>
                <a:tc>
                  <a:txBody>
                    <a:bodyPr/>
                    <a:lstStyle/>
                    <a:p>
                      <a:pPr algn="ctr" fontAlgn="ctr"/>
                      <a:r>
                        <a:rPr lang="es-EC" sz="1000" u="sng" strike="noStrike">
                          <a:effectLst/>
                        </a:rPr>
                        <a:t>PUNTAJE ÓPTIMO</a:t>
                      </a:r>
                      <a:endParaRPr lang="es-EC" sz="1000" b="1" i="0" u="sng" strike="noStrike">
                        <a:solidFill>
                          <a:srgbClr val="000000"/>
                        </a:solidFill>
                        <a:effectLst/>
                        <a:latin typeface="Arial"/>
                      </a:endParaRPr>
                    </a:p>
                  </a:txBody>
                  <a:tcPr marL="5216" marR="5216" marT="5216" marB="0" anchor="ctr"/>
                </a:tc>
                <a:tc vMerge="1">
                  <a:txBody>
                    <a:bodyPr/>
                    <a:lstStyle/>
                    <a:p>
                      <a:endParaRPr lang="es-EC"/>
                    </a:p>
                  </a:txBody>
                  <a:tcPr/>
                </a:tc>
              </a:tr>
              <a:tr h="228616">
                <a:tc>
                  <a:txBody>
                    <a:bodyPr/>
                    <a:lstStyle/>
                    <a:p>
                      <a:pPr algn="ctr" fontAlgn="ctr"/>
                      <a:r>
                        <a:rPr lang="es-EC" sz="1050" u="none" strike="noStrike">
                          <a:effectLst/>
                        </a:rPr>
                        <a:t>1.</a:t>
                      </a:r>
                      <a:endParaRPr lang="es-EC" sz="1050" b="1"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AMBIENTE DE CONTROL</a:t>
                      </a:r>
                      <a:endParaRPr lang="es-EC" sz="1050" b="1" i="0" u="none" strike="noStrike">
                        <a:solidFill>
                          <a:srgbClr val="000000"/>
                        </a:solidFill>
                        <a:effectLst/>
                        <a:latin typeface="Arial"/>
                      </a:endParaRPr>
                    </a:p>
                  </a:txBody>
                  <a:tcPr marL="5216" marR="5216" marT="5216" marB="0" anchor="ctr"/>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5216" marR="5216" marT="5216"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5216" marR="5216" marT="5216" marB="0" anchor="b"/>
                </a:tc>
                <a:tc>
                  <a:txBody>
                    <a:bodyPr/>
                    <a:lstStyle/>
                    <a:p>
                      <a:pPr algn="just" fontAlgn="b"/>
                      <a:r>
                        <a:rPr lang="es-EC" sz="1050" u="none" strike="noStrike">
                          <a:effectLst/>
                        </a:rPr>
                        <a:t> </a:t>
                      </a:r>
                      <a:endParaRPr lang="es-EC" sz="1050" b="1" i="0" u="none" strike="noStrike">
                        <a:solidFill>
                          <a:srgbClr val="000000"/>
                        </a:solidFill>
                        <a:effectLst/>
                        <a:latin typeface="Arial"/>
                      </a:endParaRPr>
                    </a:p>
                  </a:txBody>
                  <a:tcPr marL="5216" marR="5216" marT="5216" marB="0" anchor="b"/>
                </a:tc>
                <a:tc>
                  <a:txBody>
                    <a:bodyPr/>
                    <a:lstStyle/>
                    <a:p>
                      <a:pPr algn="ctr" fontAlgn="b"/>
                      <a:r>
                        <a:rPr lang="es-EC" sz="1050" u="none" strike="noStrike">
                          <a:effectLst/>
                        </a:rPr>
                        <a:t> </a:t>
                      </a:r>
                      <a:endParaRPr lang="es-EC" sz="1050" b="1" i="0" u="none" strike="noStrike">
                        <a:solidFill>
                          <a:srgbClr val="000000"/>
                        </a:solidFill>
                        <a:effectLst/>
                        <a:latin typeface="Arial"/>
                      </a:endParaRPr>
                    </a:p>
                  </a:txBody>
                  <a:tcPr marL="5216" marR="5216" marT="5216" marB="0" anchor="b"/>
                </a:tc>
                <a:tc>
                  <a:txBody>
                    <a:bodyPr/>
                    <a:lstStyle/>
                    <a:p>
                      <a:pPr algn="l" fontAlgn="b"/>
                      <a:r>
                        <a:rPr lang="es-EC" sz="1050" u="none" strike="noStrike">
                          <a:effectLst/>
                        </a:rPr>
                        <a:t> </a:t>
                      </a:r>
                      <a:endParaRPr lang="es-EC" sz="1050" b="0" i="0" u="none" strike="noStrike">
                        <a:solidFill>
                          <a:srgbClr val="000000"/>
                        </a:solidFill>
                        <a:effectLst/>
                        <a:latin typeface="Arial"/>
                      </a:endParaRPr>
                    </a:p>
                  </a:txBody>
                  <a:tcPr marL="5216" marR="5216" marT="5216" marB="0" anchor="b"/>
                </a:tc>
              </a:tr>
              <a:tr h="531699">
                <a:tc>
                  <a:txBody>
                    <a:bodyPr/>
                    <a:lstStyle/>
                    <a:p>
                      <a:pPr algn="ctr" fontAlgn="ctr"/>
                      <a:r>
                        <a:rPr lang="es-EC" sz="1050" u="none" strike="noStrike">
                          <a:effectLst/>
                        </a:rPr>
                        <a:t>1.1</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¿El departamento de compras cuenta con documentos normativos debidamente aprobados como Manuales de Procedimientos u Operaciones?</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just" fontAlgn="t"/>
                      <a:r>
                        <a:rPr lang="es-EC" sz="1050" u="none" strike="noStrike">
                          <a:effectLst/>
                        </a:rPr>
                        <a:t> </a:t>
                      </a:r>
                      <a:endParaRPr lang="es-EC" sz="1050" b="1" i="0" u="none" strike="noStrike">
                        <a:solidFill>
                          <a:srgbClr val="000000"/>
                        </a:solidFill>
                        <a:effectLst/>
                        <a:latin typeface="Arial"/>
                      </a:endParaRPr>
                    </a:p>
                  </a:txBody>
                  <a:tcPr marL="5216" marR="5216" marT="5216" marB="0"/>
                </a:tc>
              </a:tr>
              <a:tr h="356371">
                <a:tc>
                  <a:txBody>
                    <a:bodyPr/>
                    <a:lstStyle/>
                    <a:p>
                      <a:pPr algn="ctr" fontAlgn="ctr"/>
                      <a:r>
                        <a:rPr lang="es-EC" sz="1050" u="none" strike="noStrike">
                          <a:effectLst/>
                        </a:rPr>
                        <a:t>1.2</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¿Los Documentos Normativos se han actualizado en el último año?</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r>
              <a:tr h="356371">
                <a:tc>
                  <a:txBody>
                    <a:bodyPr/>
                    <a:lstStyle/>
                    <a:p>
                      <a:pPr algn="ctr" fontAlgn="ctr"/>
                      <a:r>
                        <a:rPr lang="es-EC" sz="1050" u="none" strike="noStrike">
                          <a:effectLst/>
                        </a:rPr>
                        <a:t>1.3</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¿Los Documentos Normativos son del conocimiento de todo el personal?</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r>
              <a:tr h="531699">
                <a:tc>
                  <a:txBody>
                    <a:bodyPr/>
                    <a:lstStyle/>
                    <a:p>
                      <a:pPr algn="ctr" fontAlgn="ctr"/>
                      <a:r>
                        <a:rPr lang="es-EC" sz="1050" u="none" strike="noStrike">
                          <a:effectLst/>
                        </a:rPr>
                        <a:t>1.4</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¿La jefe del departamento supervisa que los empleados bajo su dependencia conozcan las funciones y deberes descritos en los Documentos Normativos?</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r>
              <a:tr h="356371">
                <a:tc>
                  <a:txBody>
                    <a:bodyPr/>
                    <a:lstStyle/>
                    <a:p>
                      <a:pPr algn="ctr" fontAlgn="ctr"/>
                      <a:r>
                        <a:rPr lang="es-EC" sz="1050" u="none" strike="noStrike">
                          <a:effectLst/>
                        </a:rPr>
                        <a:t>1.5</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¿El departamento de compras cuenta con una estructura orgánica aprobada?</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r>
              <a:tr h="356371">
                <a:tc>
                  <a:txBody>
                    <a:bodyPr/>
                    <a:lstStyle/>
                    <a:p>
                      <a:pPr algn="ctr" fontAlgn="ctr"/>
                      <a:r>
                        <a:rPr lang="es-EC" sz="1050" u="none" strike="noStrike">
                          <a:effectLst/>
                        </a:rPr>
                        <a:t>1.6</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¿La negociación directa con proveedores está basada en la honestidad y equidad?</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r>
              <a:tr h="356371">
                <a:tc>
                  <a:txBody>
                    <a:bodyPr/>
                    <a:lstStyle/>
                    <a:p>
                      <a:pPr algn="ctr" fontAlgn="ctr"/>
                      <a:r>
                        <a:rPr lang="es-EC" sz="1050" u="none" strike="noStrike">
                          <a:effectLst/>
                        </a:rPr>
                        <a:t>1.7</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¿Ha existido rotación del personal de supervisión del departamento?</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0</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Se mantiene desde hace 5 años</a:t>
                      </a:r>
                      <a:endParaRPr lang="es-EC" sz="1050" b="0" i="0" u="none" strike="noStrike">
                        <a:solidFill>
                          <a:srgbClr val="000000"/>
                        </a:solidFill>
                        <a:effectLst/>
                        <a:latin typeface="Arial"/>
                      </a:endParaRPr>
                    </a:p>
                  </a:txBody>
                  <a:tcPr marL="5216" marR="5216" marT="5216" marB="0" anchor="ctr"/>
                </a:tc>
              </a:tr>
              <a:tr h="356371">
                <a:tc>
                  <a:txBody>
                    <a:bodyPr/>
                    <a:lstStyle/>
                    <a:p>
                      <a:pPr algn="ctr" fontAlgn="ctr"/>
                      <a:r>
                        <a:rPr lang="es-EC" sz="1050" u="none" strike="noStrike">
                          <a:effectLst/>
                        </a:rPr>
                        <a:t>1.8</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¿La jefe del departamento visita frecuentemente las operaciones que se dan al interior del mismo?</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r>
              <a:tr h="356371">
                <a:tc>
                  <a:txBody>
                    <a:bodyPr/>
                    <a:lstStyle/>
                    <a:p>
                      <a:pPr algn="ctr" fontAlgn="ctr"/>
                      <a:r>
                        <a:rPr lang="es-EC" sz="1050" u="none" strike="noStrike">
                          <a:effectLst/>
                        </a:rPr>
                        <a:t>1.9</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¿Se realizan inventarios físicos periódicamente de las existencias de bodega?</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r>
              <a:tr h="405793">
                <a:tc>
                  <a:txBody>
                    <a:bodyPr/>
                    <a:lstStyle/>
                    <a:p>
                      <a:pPr algn="ctr" fontAlgn="ctr"/>
                      <a:r>
                        <a:rPr lang="es-EC" sz="1050" u="none" strike="noStrike">
                          <a:effectLst/>
                        </a:rPr>
                        <a:t>1.10</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a:effectLst/>
                        </a:rPr>
                        <a:t>¿La Jefe del departamento de compras tiene experiencia profesional en su cargo?</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x</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 </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ctr" fontAlgn="ctr"/>
                      <a:r>
                        <a:rPr lang="es-EC" sz="1050" u="none" strike="noStrike">
                          <a:effectLst/>
                        </a:rPr>
                        <a:t>10</a:t>
                      </a:r>
                      <a:endParaRPr lang="es-EC" sz="1050" b="0" i="0" u="none" strike="noStrike">
                        <a:solidFill>
                          <a:srgbClr val="000000"/>
                        </a:solidFill>
                        <a:effectLst/>
                        <a:latin typeface="Arial"/>
                      </a:endParaRPr>
                    </a:p>
                  </a:txBody>
                  <a:tcPr marL="5216" marR="5216" marT="5216" marB="0" anchor="ctr"/>
                </a:tc>
                <a:tc>
                  <a:txBody>
                    <a:bodyPr/>
                    <a:lstStyle/>
                    <a:p>
                      <a:pPr algn="just" fontAlgn="ctr"/>
                      <a:r>
                        <a:rPr lang="es-EC" sz="1050" u="none" strike="noStrike" dirty="0">
                          <a:effectLst/>
                        </a:rPr>
                        <a:t> </a:t>
                      </a:r>
                      <a:endParaRPr lang="es-EC" sz="1050" b="0" i="0" u="none" strike="noStrike" dirty="0">
                        <a:solidFill>
                          <a:srgbClr val="000000"/>
                        </a:solidFill>
                        <a:effectLst/>
                        <a:latin typeface="Arial"/>
                      </a:endParaRPr>
                    </a:p>
                  </a:txBody>
                  <a:tcPr marL="5216" marR="5216" marT="5216" marB="0" anchor="ctr"/>
                </a:tc>
              </a:tr>
            </a:tbl>
          </a:graphicData>
        </a:graphic>
      </p:graphicFrame>
      <p:sp>
        <p:nvSpPr>
          <p:cNvPr id="6" name="5 Rectángulo">
            <a:hlinkClick r:id="rId2" action="ppaction://hlinksldjump"/>
          </p:cNvPr>
          <p:cNvSpPr>
            <a:spLocks/>
          </p:cNvSpPr>
          <p:nvPr/>
        </p:nvSpPr>
        <p:spPr>
          <a:xfrm>
            <a:off x="7668344" y="689356"/>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PTM</a:t>
            </a:r>
            <a:r>
              <a:rPr lang="es-ES" sz="1200" b="1" dirty="0">
                <a:solidFill>
                  <a:srgbClr val="FF0000"/>
                </a:solidFill>
                <a:effectLst/>
                <a:latin typeface="Times New Roman"/>
                <a:ea typeface="Times New Roman"/>
              </a:rPr>
              <a:t>. 5</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1/5</a:t>
            </a:r>
            <a:endParaRPr lang="es-EC" sz="1200" dirty="0">
              <a:effectLst/>
              <a:latin typeface="Times New Roman"/>
              <a:ea typeface="Times New Roman"/>
            </a:endParaRPr>
          </a:p>
        </p:txBody>
      </p:sp>
    </p:spTree>
    <p:extLst>
      <p:ext uri="{BB962C8B-B14F-4D97-AF65-F5344CB8AC3E}">
        <p14:creationId xmlns:p14="http://schemas.microsoft.com/office/powerpoint/2010/main" val="2101561947"/>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8474960"/>
              </p:ext>
            </p:extLst>
          </p:nvPr>
        </p:nvGraphicFramePr>
        <p:xfrm>
          <a:off x="323530" y="332656"/>
          <a:ext cx="8568949" cy="6446688"/>
        </p:xfrm>
        <a:graphic>
          <a:graphicData uri="http://schemas.openxmlformats.org/drawingml/2006/table">
            <a:tbl>
              <a:tblPr>
                <a:tableStyleId>{5C22544A-7EE6-4342-B048-85BDC9FD1C3A}</a:tableStyleId>
              </a:tblPr>
              <a:tblGrid>
                <a:gridCol w="468929"/>
                <a:gridCol w="3462020"/>
                <a:gridCol w="472591"/>
                <a:gridCol w="718048"/>
                <a:gridCol w="718048"/>
                <a:gridCol w="674085"/>
                <a:gridCol w="2055228"/>
              </a:tblGrid>
              <a:tr h="118342">
                <a:tc gridSpan="7">
                  <a:txBody>
                    <a:bodyPr/>
                    <a:lstStyle/>
                    <a:p>
                      <a:pPr algn="ctr" fontAlgn="ctr"/>
                      <a:r>
                        <a:rPr lang="es-EC" sz="1000" u="none" strike="noStrike" dirty="0">
                          <a:effectLst/>
                        </a:rPr>
                        <a:t>FERRERO DEL ECUADOR S.A.</a:t>
                      </a:r>
                      <a:endParaRPr lang="es-EC" sz="1000" b="1" i="0" u="none" strike="noStrike" dirty="0">
                        <a:solidFill>
                          <a:srgbClr val="000000"/>
                        </a:solidFill>
                        <a:effectLst/>
                        <a:latin typeface="Arial"/>
                      </a:endParaRPr>
                    </a:p>
                  </a:txBody>
                  <a:tcPr marL="3817" marR="3817" marT="381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0707">
                <a:tc gridSpan="7">
                  <a:txBody>
                    <a:bodyPr/>
                    <a:lstStyle/>
                    <a:p>
                      <a:pPr algn="ctr" fontAlgn="ctr"/>
                      <a:r>
                        <a:rPr lang="es-EC" sz="1000" u="none" strike="noStrike">
                          <a:effectLst/>
                        </a:rPr>
                        <a:t>CUESTIONARIO DE EVALUACIÓN DE CONTROL INTERNO</a:t>
                      </a:r>
                      <a:endParaRPr lang="es-EC" sz="1000" b="1" i="0" u="none" strike="noStrike">
                        <a:solidFill>
                          <a:srgbClr val="000000"/>
                        </a:solidFill>
                        <a:effectLst/>
                        <a:latin typeface="Arial"/>
                      </a:endParaRPr>
                    </a:p>
                  </a:txBody>
                  <a:tcPr marL="3817" marR="3817" marT="381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0707">
                <a:tc gridSpan="7">
                  <a:txBody>
                    <a:bodyPr/>
                    <a:lstStyle/>
                    <a:p>
                      <a:pPr algn="ctr" fontAlgn="ctr"/>
                      <a:r>
                        <a:rPr lang="es-EC" sz="1000" u="none" strike="noStrike">
                          <a:effectLst/>
                        </a:rPr>
                        <a:t>PROCESO DE ADQUISICIÓN DE MATERIA PRIMA</a:t>
                      </a:r>
                      <a:endParaRPr lang="es-EC" sz="1000" b="1" i="0" u="none" strike="noStrike">
                        <a:solidFill>
                          <a:srgbClr val="000000"/>
                        </a:solidFill>
                        <a:effectLst/>
                        <a:latin typeface="Arial"/>
                      </a:endParaRPr>
                    </a:p>
                  </a:txBody>
                  <a:tcPr marL="3817" marR="3817" marT="381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0707">
                <a:tc gridSpan="7">
                  <a:txBody>
                    <a:bodyPr/>
                    <a:lstStyle/>
                    <a:p>
                      <a:pPr algn="ctr" fontAlgn="ctr"/>
                      <a:r>
                        <a:rPr lang="es-EC" sz="1000" u="none" strike="noStrike">
                          <a:effectLst/>
                        </a:rPr>
                        <a:t>PERIODO SEPTIEMBRE 2009 - AGOSTO 2010</a:t>
                      </a:r>
                      <a:endParaRPr lang="es-EC" sz="1000" b="1" i="0" u="none" strike="noStrike">
                        <a:solidFill>
                          <a:srgbClr val="000000"/>
                        </a:solidFill>
                        <a:effectLst/>
                        <a:latin typeface="Arial"/>
                      </a:endParaRPr>
                    </a:p>
                  </a:txBody>
                  <a:tcPr marL="3817" marR="3817" marT="381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1620">
                <a:tc rowSpan="2">
                  <a:txBody>
                    <a:bodyPr/>
                    <a:lstStyle/>
                    <a:p>
                      <a:pPr algn="ctr" fontAlgn="ctr"/>
                      <a:r>
                        <a:rPr lang="es-EC" sz="900" u="sng" strike="noStrike">
                          <a:effectLst/>
                        </a:rPr>
                        <a:t>Nº</a:t>
                      </a:r>
                      <a:endParaRPr lang="es-EC" sz="900" b="1" i="0" u="sng" strike="noStrike">
                        <a:solidFill>
                          <a:srgbClr val="000000"/>
                        </a:solidFill>
                        <a:effectLst/>
                        <a:latin typeface="Arial"/>
                      </a:endParaRPr>
                    </a:p>
                  </a:txBody>
                  <a:tcPr marL="3817" marR="3817" marT="3817" marB="0" anchor="ctr"/>
                </a:tc>
                <a:tc rowSpan="2">
                  <a:txBody>
                    <a:bodyPr/>
                    <a:lstStyle/>
                    <a:p>
                      <a:pPr algn="ctr" fontAlgn="ctr"/>
                      <a:r>
                        <a:rPr lang="pt-BR" sz="900" u="sng" strike="noStrike">
                          <a:effectLst/>
                        </a:rPr>
                        <a:t>P R E G U N T A S</a:t>
                      </a:r>
                      <a:endParaRPr lang="pt-BR" sz="900" b="1" i="0" u="sng" strike="noStrike">
                        <a:solidFill>
                          <a:srgbClr val="000000"/>
                        </a:solidFill>
                        <a:effectLst/>
                        <a:latin typeface="Arial"/>
                      </a:endParaRPr>
                    </a:p>
                  </a:txBody>
                  <a:tcPr marL="3817" marR="3817" marT="3817" marB="0" anchor="ctr"/>
                </a:tc>
                <a:tc gridSpan="2">
                  <a:txBody>
                    <a:bodyPr/>
                    <a:lstStyle/>
                    <a:p>
                      <a:pPr algn="ctr" fontAlgn="ctr"/>
                      <a:r>
                        <a:rPr lang="es-EC" sz="900" u="sng" strike="noStrike">
                          <a:effectLst/>
                        </a:rPr>
                        <a:t>RESPUESTAS</a:t>
                      </a:r>
                      <a:endParaRPr lang="es-EC" sz="900" b="1" i="0" u="sng" strike="noStrike">
                        <a:solidFill>
                          <a:srgbClr val="000000"/>
                        </a:solidFill>
                        <a:effectLst/>
                        <a:latin typeface="Arial"/>
                      </a:endParaRPr>
                    </a:p>
                  </a:txBody>
                  <a:tcPr marL="3817" marR="3817" marT="3817" marB="0" anchor="ctr"/>
                </a:tc>
                <a:tc hMerge="1">
                  <a:txBody>
                    <a:bodyPr/>
                    <a:lstStyle/>
                    <a:p>
                      <a:endParaRPr lang="es-EC"/>
                    </a:p>
                  </a:txBody>
                  <a:tcPr/>
                </a:tc>
                <a:tc gridSpan="2">
                  <a:txBody>
                    <a:bodyPr/>
                    <a:lstStyle/>
                    <a:p>
                      <a:pPr algn="ctr" fontAlgn="ctr"/>
                      <a:r>
                        <a:rPr lang="es-EC" sz="900" u="sng" strike="noStrike">
                          <a:effectLst/>
                        </a:rPr>
                        <a:t>PUNTAJES</a:t>
                      </a:r>
                      <a:endParaRPr lang="es-EC" sz="900" b="1" i="0" u="sng" strike="noStrike">
                        <a:solidFill>
                          <a:srgbClr val="000000"/>
                        </a:solidFill>
                        <a:effectLst/>
                        <a:latin typeface="Arial"/>
                      </a:endParaRPr>
                    </a:p>
                  </a:txBody>
                  <a:tcPr marL="3817" marR="3817" marT="3817" marB="0" anchor="ctr"/>
                </a:tc>
                <a:tc hMerge="1">
                  <a:txBody>
                    <a:bodyPr/>
                    <a:lstStyle/>
                    <a:p>
                      <a:endParaRPr lang="es-EC"/>
                    </a:p>
                  </a:txBody>
                  <a:tcPr/>
                </a:tc>
                <a:tc rowSpan="2">
                  <a:txBody>
                    <a:bodyPr/>
                    <a:lstStyle/>
                    <a:p>
                      <a:pPr algn="ctr" fontAlgn="ctr"/>
                      <a:r>
                        <a:rPr lang="es-EC" sz="900" u="sng" strike="noStrike">
                          <a:effectLst/>
                        </a:rPr>
                        <a:t>OBSERVACIONES</a:t>
                      </a:r>
                      <a:endParaRPr lang="es-EC" sz="900" b="1" i="0" u="sng" strike="noStrike">
                        <a:solidFill>
                          <a:srgbClr val="000000"/>
                        </a:solidFill>
                        <a:effectLst/>
                        <a:latin typeface="Arial"/>
                      </a:endParaRPr>
                    </a:p>
                  </a:txBody>
                  <a:tcPr marL="3817" marR="3817" marT="3817" marB="0" anchor="ctr"/>
                </a:tc>
              </a:tr>
              <a:tr h="141247">
                <a:tc vMerge="1">
                  <a:txBody>
                    <a:bodyPr/>
                    <a:lstStyle/>
                    <a:p>
                      <a:endParaRPr lang="es-EC"/>
                    </a:p>
                  </a:txBody>
                  <a:tcPr/>
                </a:tc>
                <a:tc vMerge="1">
                  <a:txBody>
                    <a:bodyPr/>
                    <a:lstStyle/>
                    <a:p>
                      <a:endParaRPr lang="es-EC"/>
                    </a:p>
                  </a:txBody>
                  <a:tcPr/>
                </a:tc>
                <a:tc>
                  <a:txBody>
                    <a:bodyPr/>
                    <a:lstStyle/>
                    <a:p>
                      <a:pPr algn="ctr" fontAlgn="ctr"/>
                      <a:r>
                        <a:rPr lang="es-EC" sz="900" u="sng" strike="noStrike">
                          <a:effectLst/>
                        </a:rPr>
                        <a:t>SÍ</a:t>
                      </a:r>
                      <a:endParaRPr lang="es-EC" sz="900" b="1" i="0" u="sng" strike="noStrike">
                        <a:solidFill>
                          <a:srgbClr val="000000"/>
                        </a:solidFill>
                        <a:effectLst/>
                        <a:latin typeface="Arial"/>
                      </a:endParaRPr>
                    </a:p>
                  </a:txBody>
                  <a:tcPr marL="3817" marR="3817" marT="3817" marB="0" anchor="ctr"/>
                </a:tc>
                <a:tc>
                  <a:txBody>
                    <a:bodyPr/>
                    <a:lstStyle/>
                    <a:p>
                      <a:pPr algn="ctr" fontAlgn="ctr"/>
                      <a:r>
                        <a:rPr lang="es-EC" sz="900" u="sng" strike="noStrike">
                          <a:effectLst/>
                        </a:rPr>
                        <a:t>NO</a:t>
                      </a:r>
                      <a:endParaRPr lang="es-EC" sz="900" b="1" i="0" u="sng" strike="noStrike">
                        <a:solidFill>
                          <a:srgbClr val="000000"/>
                        </a:solidFill>
                        <a:effectLst/>
                        <a:latin typeface="Arial"/>
                      </a:endParaRPr>
                    </a:p>
                  </a:txBody>
                  <a:tcPr marL="3817" marR="3817" marT="3817" marB="0" anchor="ctr"/>
                </a:tc>
                <a:tc>
                  <a:txBody>
                    <a:bodyPr/>
                    <a:lstStyle/>
                    <a:p>
                      <a:pPr algn="ctr" fontAlgn="ctr"/>
                      <a:r>
                        <a:rPr lang="es-EC" sz="900" u="sng" strike="noStrike">
                          <a:effectLst/>
                        </a:rPr>
                        <a:t>PUNTAJE OBTENIDO</a:t>
                      </a:r>
                      <a:endParaRPr lang="es-EC" sz="900" b="1" i="0" u="sng" strike="noStrike">
                        <a:solidFill>
                          <a:srgbClr val="000000"/>
                        </a:solidFill>
                        <a:effectLst/>
                        <a:latin typeface="Arial"/>
                      </a:endParaRPr>
                    </a:p>
                  </a:txBody>
                  <a:tcPr marL="3817" marR="3817" marT="3817" marB="0" anchor="ctr"/>
                </a:tc>
                <a:tc>
                  <a:txBody>
                    <a:bodyPr/>
                    <a:lstStyle/>
                    <a:p>
                      <a:pPr algn="ctr" fontAlgn="ctr"/>
                      <a:r>
                        <a:rPr lang="es-EC" sz="900" u="sng" strike="noStrike">
                          <a:effectLst/>
                        </a:rPr>
                        <a:t>PUNTAJE ÓPTIMO</a:t>
                      </a:r>
                      <a:endParaRPr lang="es-EC" sz="900" b="1" i="0" u="sng" strike="noStrike">
                        <a:solidFill>
                          <a:srgbClr val="000000"/>
                        </a:solidFill>
                        <a:effectLst/>
                        <a:latin typeface="Arial"/>
                      </a:endParaRPr>
                    </a:p>
                  </a:txBody>
                  <a:tcPr marL="3817" marR="3817" marT="3817" marB="0" anchor="ctr"/>
                </a:tc>
                <a:tc vMerge="1">
                  <a:txBody>
                    <a:bodyPr/>
                    <a:lstStyle/>
                    <a:p>
                      <a:endParaRPr lang="es-EC"/>
                    </a:p>
                  </a:txBody>
                  <a:tcPr/>
                </a:tc>
              </a:tr>
              <a:tr h="152699">
                <a:tc>
                  <a:txBody>
                    <a:bodyPr/>
                    <a:lstStyle/>
                    <a:p>
                      <a:pPr algn="ctr" fontAlgn="ctr"/>
                      <a:r>
                        <a:rPr lang="es-EC" sz="1000" u="none" strike="noStrike">
                          <a:effectLst/>
                        </a:rPr>
                        <a:t>2.</a:t>
                      </a:r>
                      <a:endParaRPr lang="es-EC" sz="1000" b="1"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ESTABLECIMIENTO DE OBJETIVOS</a:t>
                      </a:r>
                      <a:endParaRPr lang="es-EC" sz="1000" b="1" i="0" u="none" strike="noStrike">
                        <a:solidFill>
                          <a:srgbClr val="000000"/>
                        </a:solidFill>
                        <a:effectLst/>
                        <a:latin typeface="Arial"/>
                      </a:endParaRPr>
                    </a:p>
                  </a:txBody>
                  <a:tcPr marL="3817" marR="3817" marT="3817"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3817" marR="3817" marT="3817" marB="0" anchor="b"/>
                </a:tc>
              </a:tr>
              <a:tr h="187057">
                <a:tc>
                  <a:txBody>
                    <a:bodyPr/>
                    <a:lstStyle/>
                    <a:p>
                      <a:pPr algn="ctr" fontAlgn="ctr"/>
                      <a:r>
                        <a:rPr lang="es-EC" sz="1000" u="none" strike="noStrike">
                          <a:effectLst/>
                        </a:rPr>
                        <a:t>2.1</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¿Existe coherencia entre los objetivos globales de la empresa, versus los objetivos del departamento?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817" marR="3817" marT="3817" marB="0"/>
                </a:tc>
              </a:tr>
              <a:tr h="152699">
                <a:tc>
                  <a:txBody>
                    <a:bodyPr/>
                    <a:lstStyle/>
                    <a:p>
                      <a:pPr algn="ctr" fontAlgn="ctr"/>
                      <a:r>
                        <a:rPr lang="es-EC" sz="1000" u="none" strike="noStrike">
                          <a:effectLst/>
                        </a:rPr>
                        <a:t>2.2</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¿Los objetivos establecidos por la empresa son claros y medibles?</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817" marR="3817" marT="3817" marB="0"/>
                </a:tc>
              </a:tr>
              <a:tr h="202327">
                <a:tc>
                  <a:txBody>
                    <a:bodyPr/>
                    <a:lstStyle/>
                    <a:p>
                      <a:pPr algn="ctr" fontAlgn="ctr"/>
                      <a:r>
                        <a:rPr lang="es-EC" sz="1000" u="none" strike="noStrike">
                          <a:effectLst/>
                        </a:rPr>
                        <a:t>2.3</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¿Se toma en cuenta las opciones tecnológicas y técnicas para la formulación de las metas y objetivos?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817" marR="3817" marT="3817" marB="0"/>
                </a:tc>
              </a:tr>
              <a:tr h="152699">
                <a:tc>
                  <a:txBody>
                    <a:bodyPr/>
                    <a:lstStyle/>
                    <a:p>
                      <a:pPr algn="ctr" fontAlgn="ctr"/>
                      <a:r>
                        <a:rPr lang="es-EC" sz="1000" u="none" strike="noStrike">
                          <a:effectLst/>
                        </a:rPr>
                        <a:t>2.4</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¿Se establecen objetivos, metas  y acciones en el tiempo para asegurar el éxito?</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817" marR="3817" marT="3817" marB="0"/>
                </a:tc>
              </a:tr>
              <a:tr h="209962">
                <a:tc>
                  <a:txBody>
                    <a:bodyPr/>
                    <a:lstStyle/>
                    <a:p>
                      <a:pPr algn="ctr" fontAlgn="ctr"/>
                      <a:r>
                        <a:rPr lang="es-EC" sz="1000" u="none" strike="noStrike">
                          <a:effectLst/>
                        </a:rPr>
                        <a:t>2.5</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¿El sistema contable de la empresa, suministra información oportuna, completa y exacta de los resultados operativos del departamento?</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r>
              <a:tr h="152699">
                <a:tc>
                  <a:txBody>
                    <a:bodyPr/>
                    <a:lstStyle/>
                    <a:p>
                      <a:pPr algn="ctr" fontAlgn="ctr"/>
                      <a:r>
                        <a:rPr lang="es-EC" sz="1000" u="none" strike="noStrike">
                          <a:effectLst/>
                        </a:rPr>
                        <a:t>3.</a:t>
                      </a:r>
                      <a:endParaRPr lang="es-EC" sz="1000" b="1"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IDENTIFICACIÓN DE EVENTOS</a:t>
                      </a:r>
                      <a:endParaRPr lang="es-EC" sz="1000" b="1" i="0" u="none" strike="noStrike">
                        <a:solidFill>
                          <a:srgbClr val="000000"/>
                        </a:solidFill>
                        <a:effectLst/>
                        <a:latin typeface="Arial"/>
                      </a:endParaRPr>
                    </a:p>
                  </a:txBody>
                  <a:tcPr marL="3817" marR="3817" marT="3817"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3817" marR="3817" marT="3817" marB="0" anchor="b"/>
                </a:tc>
              </a:tr>
              <a:tr h="152699">
                <a:tc>
                  <a:txBody>
                    <a:bodyPr/>
                    <a:lstStyle/>
                    <a:p>
                      <a:pPr algn="ctr" fontAlgn="ctr"/>
                      <a:r>
                        <a:rPr lang="es-EC" sz="1000" u="none" strike="noStrike">
                          <a:effectLst/>
                        </a:rPr>
                        <a:t>3.1</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¿Es efectiva la capacidad de reacción del departamento ante la presencia de un problema?</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r>
              <a:tr h="194692">
                <a:tc>
                  <a:txBody>
                    <a:bodyPr/>
                    <a:lstStyle/>
                    <a:p>
                      <a:pPr algn="ctr" fontAlgn="ctr"/>
                      <a:r>
                        <a:rPr lang="es-EC" sz="1000" u="none" strike="noStrike">
                          <a:effectLst/>
                        </a:rPr>
                        <a:t>3.2</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Se realizan estudios para verificar que los precios se encuentran de acuerdo al mercado.</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No se realiza estos estudios porque existe un selección que incluye esto.</a:t>
                      </a:r>
                      <a:endParaRPr lang="es-EC" sz="1000" b="0" i="0" u="none" strike="noStrike">
                        <a:solidFill>
                          <a:srgbClr val="000000"/>
                        </a:solidFill>
                        <a:effectLst/>
                        <a:latin typeface="Arial"/>
                      </a:endParaRPr>
                    </a:p>
                  </a:txBody>
                  <a:tcPr marL="3817" marR="3817" marT="3817" marB="0" anchor="ctr"/>
                </a:tc>
              </a:tr>
              <a:tr h="240502">
                <a:tc>
                  <a:txBody>
                    <a:bodyPr/>
                    <a:lstStyle/>
                    <a:p>
                      <a:pPr algn="ctr" fontAlgn="ctr"/>
                      <a:r>
                        <a:rPr lang="es-EC" sz="1000" u="none" strike="noStrike">
                          <a:effectLst/>
                        </a:rPr>
                        <a:t>3.3</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¿Existen medidas de prevención para desastres naturales?, así como provisión de recursos financieros para hacer frente a estos desastres</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r>
              <a:tr h="129794">
                <a:tc>
                  <a:txBody>
                    <a:bodyPr/>
                    <a:lstStyle/>
                    <a:p>
                      <a:pPr algn="ctr" fontAlgn="ctr"/>
                      <a:r>
                        <a:rPr lang="es-EC" sz="1000" u="none" strike="noStrike">
                          <a:effectLst/>
                        </a:rPr>
                        <a:t>3.4</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¿Existe un sistema de control para las entradas y salidas de inventarios de bodega?</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r>
              <a:tr h="152699">
                <a:tc>
                  <a:txBody>
                    <a:bodyPr/>
                    <a:lstStyle/>
                    <a:p>
                      <a:pPr algn="ctr" fontAlgn="ctr"/>
                      <a:r>
                        <a:rPr lang="es-EC" sz="1000" u="none" strike="noStrike">
                          <a:effectLst/>
                        </a:rPr>
                        <a:t>3.5</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¿Existen planes de contingencia en cuanto a la seguridad industrial del departamento?</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r>
              <a:tr h="152699">
                <a:tc>
                  <a:txBody>
                    <a:bodyPr/>
                    <a:lstStyle/>
                    <a:p>
                      <a:pPr algn="ctr" fontAlgn="ctr"/>
                      <a:r>
                        <a:rPr lang="es-EC" sz="1000" u="none" strike="noStrike">
                          <a:effectLst/>
                        </a:rPr>
                        <a:t>4.</a:t>
                      </a:r>
                      <a:endParaRPr lang="es-EC" sz="1000" b="1"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EVALUACIÓN DE RIESGOS</a:t>
                      </a:r>
                      <a:endParaRPr lang="es-EC" sz="1000" b="1" i="0" u="none" strike="noStrike">
                        <a:solidFill>
                          <a:srgbClr val="000000"/>
                        </a:solidFill>
                        <a:effectLst/>
                        <a:latin typeface="Arial"/>
                      </a:endParaRPr>
                    </a:p>
                  </a:txBody>
                  <a:tcPr marL="3817" marR="3817" marT="3817" marB="0" anchor="ctr"/>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just"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ctr" fontAlgn="b"/>
                      <a:r>
                        <a:rPr lang="es-EC" sz="1000" u="none" strike="noStrike">
                          <a:effectLst/>
                        </a:rPr>
                        <a:t> </a:t>
                      </a:r>
                      <a:endParaRPr lang="es-EC" sz="1000" b="1" i="0" u="none" strike="noStrike">
                        <a:solidFill>
                          <a:srgbClr val="000000"/>
                        </a:solidFill>
                        <a:effectLst/>
                        <a:latin typeface="Arial"/>
                      </a:endParaRPr>
                    </a:p>
                  </a:txBody>
                  <a:tcPr marL="3817" marR="3817" marT="3817" marB="0" anchor="b"/>
                </a:tc>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3817" marR="3817" marT="3817" marB="0" anchor="b"/>
                </a:tc>
              </a:tr>
              <a:tr h="194692">
                <a:tc>
                  <a:txBody>
                    <a:bodyPr/>
                    <a:lstStyle/>
                    <a:p>
                      <a:pPr algn="ctr" fontAlgn="ctr"/>
                      <a:r>
                        <a:rPr lang="es-EC" sz="1000" u="none" strike="noStrike">
                          <a:effectLst/>
                        </a:rPr>
                        <a:t>4.1</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¿Existen objetivos constantes del departamento durante el lapso de un año?</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r>
              <a:tr h="152699">
                <a:tc>
                  <a:txBody>
                    <a:bodyPr/>
                    <a:lstStyle/>
                    <a:p>
                      <a:pPr algn="ctr" fontAlgn="ctr"/>
                      <a:r>
                        <a:rPr lang="es-EC" sz="1000" u="none" strike="noStrike">
                          <a:effectLst/>
                        </a:rPr>
                        <a:t>4.2</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¿Se han  efectuado procesos de identificación y evaluación de riesgos?</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r>
              <a:tr h="209962">
                <a:tc>
                  <a:txBody>
                    <a:bodyPr/>
                    <a:lstStyle/>
                    <a:p>
                      <a:pPr algn="ctr" fontAlgn="ctr"/>
                      <a:r>
                        <a:rPr lang="es-EC" sz="1000" u="none" strike="noStrike">
                          <a:effectLst/>
                        </a:rPr>
                        <a:t>4.3</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¿La normatividad del departamento  permaneció constante en el último año?</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r>
              <a:tr h="259589">
                <a:tc>
                  <a:txBody>
                    <a:bodyPr/>
                    <a:lstStyle/>
                    <a:p>
                      <a:pPr algn="ctr" fontAlgn="ctr"/>
                      <a:r>
                        <a:rPr lang="es-EC" sz="1000" u="none" strike="noStrike">
                          <a:effectLst/>
                        </a:rPr>
                        <a:t>4.4</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¿Ha existido rotación o ingreso de nuevo personal al departamento en el último año?</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La ultima incursión de personal del departamento fue hace 3 años, y no existe rotación.</a:t>
                      </a:r>
                      <a:endParaRPr lang="es-EC" sz="1000" b="0" i="0" u="none" strike="noStrike">
                        <a:solidFill>
                          <a:srgbClr val="000000"/>
                        </a:solidFill>
                        <a:effectLst/>
                        <a:latin typeface="Arial"/>
                      </a:endParaRPr>
                    </a:p>
                  </a:txBody>
                  <a:tcPr marL="3817" marR="3817" marT="3817" marB="0" anchor="ctr"/>
                </a:tc>
              </a:tr>
              <a:tr h="152699">
                <a:tc>
                  <a:txBody>
                    <a:bodyPr/>
                    <a:lstStyle/>
                    <a:p>
                      <a:pPr algn="ctr" fontAlgn="ctr"/>
                      <a:r>
                        <a:rPr lang="es-EC" sz="1000" u="none" strike="noStrike">
                          <a:effectLst/>
                        </a:rPr>
                        <a:t>4.5</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a:effectLst/>
                        </a:rPr>
                        <a:t>¿Se ha brindado capacitación al personal del departamento en el último año?</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817" marR="3817" marT="3817" marB="0" anchor="ctr"/>
                </a:tc>
                <a:tc>
                  <a:txBody>
                    <a:bodyPr/>
                    <a:lstStyle/>
                    <a:p>
                      <a:pPr algn="just" fontAlgn="ctr"/>
                      <a:r>
                        <a:rPr lang="es-EC" sz="1000" u="none" strike="noStrike" dirty="0">
                          <a:effectLst/>
                        </a:rPr>
                        <a:t> </a:t>
                      </a:r>
                      <a:endParaRPr lang="es-EC" sz="1000" b="0" i="0" u="none" strike="noStrike" dirty="0">
                        <a:solidFill>
                          <a:srgbClr val="000000"/>
                        </a:solidFill>
                        <a:effectLst/>
                        <a:latin typeface="Arial"/>
                      </a:endParaRPr>
                    </a:p>
                  </a:txBody>
                  <a:tcPr marL="3817" marR="3817" marT="3817" marB="0" anchor="ctr"/>
                </a:tc>
              </a:tr>
            </a:tbl>
          </a:graphicData>
        </a:graphic>
      </p:graphicFrame>
      <p:sp>
        <p:nvSpPr>
          <p:cNvPr id="3" name="2 Rectángulo"/>
          <p:cNvSpPr>
            <a:spLocks/>
          </p:cNvSpPr>
          <p:nvPr/>
        </p:nvSpPr>
        <p:spPr>
          <a:xfrm>
            <a:off x="8097842" y="332656"/>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PTM</a:t>
            </a:r>
            <a:r>
              <a:rPr lang="es-ES" sz="1200" b="1" dirty="0">
                <a:solidFill>
                  <a:srgbClr val="FF0000"/>
                </a:solidFill>
                <a:effectLst/>
                <a:latin typeface="Times New Roman"/>
                <a:ea typeface="Times New Roman"/>
              </a:rPr>
              <a:t>. 5</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2/5</a:t>
            </a:r>
            <a:endParaRPr lang="es-EC" sz="1200" dirty="0">
              <a:effectLst/>
              <a:latin typeface="Times New Roman"/>
              <a:ea typeface="Times New Roman"/>
            </a:endParaRPr>
          </a:p>
        </p:txBody>
      </p:sp>
    </p:spTree>
    <p:extLst>
      <p:ext uri="{BB962C8B-B14F-4D97-AF65-F5344CB8AC3E}">
        <p14:creationId xmlns:p14="http://schemas.microsoft.com/office/powerpoint/2010/main" val="4038582901"/>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62114161"/>
              </p:ext>
            </p:extLst>
          </p:nvPr>
        </p:nvGraphicFramePr>
        <p:xfrm>
          <a:off x="251520" y="260648"/>
          <a:ext cx="8568953" cy="6445331"/>
        </p:xfrm>
        <a:graphic>
          <a:graphicData uri="http://schemas.openxmlformats.org/drawingml/2006/table">
            <a:tbl>
              <a:tblPr>
                <a:tableStyleId>{5C22544A-7EE6-4342-B048-85BDC9FD1C3A}</a:tableStyleId>
              </a:tblPr>
              <a:tblGrid>
                <a:gridCol w="468929"/>
                <a:gridCol w="3462018"/>
                <a:gridCol w="472593"/>
                <a:gridCol w="718050"/>
                <a:gridCol w="718050"/>
                <a:gridCol w="674084"/>
                <a:gridCol w="2055229"/>
              </a:tblGrid>
              <a:tr h="172270">
                <a:tc gridSpan="7">
                  <a:txBody>
                    <a:bodyPr/>
                    <a:lstStyle/>
                    <a:p>
                      <a:pPr algn="ctr" fontAlgn="ctr"/>
                      <a:r>
                        <a:rPr lang="es-EC" sz="1200" u="none" strike="noStrike" dirty="0">
                          <a:effectLst/>
                        </a:rPr>
                        <a:t>FERRERO DEL ECUADOR S.A.</a:t>
                      </a:r>
                      <a:endParaRPr lang="es-EC" sz="1200" b="1" i="0" u="none" strike="noStrike" dirty="0">
                        <a:solidFill>
                          <a:srgbClr val="000000"/>
                        </a:solidFill>
                        <a:effectLst/>
                        <a:latin typeface="Arial"/>
                      </a:endParaRPr>
                    </a:p>
                  </a:txBody>
                  <a:tcPr marL="5067" marR="5067" marT="506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7069">
                <a:tc gridSpan="7">
                  <a:txBody>
                    <a:bodyPr/>
                    <a:lstStyle/>
                    <a:p>
                      <a:pPr algn="ctr" fontAlgn="ctr"/>
                      <a:r>
                        <a:rPr lang="es-EC" sz="1200" u="none" strike="noStrike">
                          <a:effectLst/>
                        </a:rPr>
                        <a:t>CUESTIONARIO DE EVALUACIÓN DE CONTROL INTERNO</a:t>
                      </a:r>
                      <a:endParaRPr lang="es-EC" sz="1200" b="1" i="0" u="none" strike="noStrike">
                        <a:solidFill>
                          <a:srgbClr val="000000"/>
                        </a:solidFill>
                        <a:effectLst/>
                        <a:latin typeface="Arial"/>
                      </a:endParaRPr>
                    </a:p>
                  </a:txBody>
                  <a:tcPr marL="5067" marR="5067" marT="506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2136">
                <a:tc gridSpan="7">
                  <a:txBody>
                    <a:bodyPr/>
                    <a:lstStyle/>
                    <a:p>
                      <a:pPr algn="ctr" fontAlgn="ctr"/>
                      <a:r>
                        <a:rPr lang="es-EC" sz="1200" u="none" strike="noStrike">
                          <a:effectLst/>
                        </a:rPr>
                        <a:t>PROCESO DE ADQUISICIÓN DE MATERIA PRIMA</a:t>
                      </a:r>
                      <a:endParaRPr lang="es-EC" sz="1200" b="1" i="0" u="none" strike="noStrike">
                        <a:solidFill>
                          <a:srgbClr val="000000"/>
                        </a:solidFill>
                        <a:effectLst/>
                        <a:latin typeface="Arial"/>
                      </a:endParaRPr>
                    </a:p>
                  </a:txBody>
                  <a:tcPr marL="5067" marR="5067" marT="506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7203">
                <a:tc gridSpan="7">
                  <a:txBody>
                    <a:bodyPr/>
                    <a:lstStyle/>
                    <a:p>
                      <a:pPr algn="ctr" fontAlgn="ctr"/>
                      <a:r>
                        <a:rPr lang="es-EC" sz="1200" u="none" strike="noStrike">
                          <a:effectLst/>
                        </a:rPr>
                        <a:t>PERIODO SEPTIEMBRE 2009 - AGOSTO 2010</a:t>
                      </a:r>
                      <a:endParaRPr lang="es-EC" sz="1200" b="1" i="0" u="none" strike="noStrike">
                        <a:solidFill>
                          <a:srgbClr val="000000"/>
                        </a:solidFill>
                        <a:effectLst/>
                        <a:latin typeface="Arial"/>
                      </a:endParaRPr>
                    </a:p>
                  </a:txBody>
                  <a:tcPr marL="5067" marR="5067" marT="506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7336">
                <a:tc rowSpan="2">
                  <a:txBody>
                    <a:bodyPr/>
                    <a:lstStyle/>
                    <a:p>
                      <a:pPr algn="ctr" fontAlgn="ctr"/>
                      <a:r>
                        <a:rPr lang="es-EC" sz="1100" u="sng" strike="noStrike">
                          <a:effectLst/>
                        </a:rPr>
                        <a:t>Nº</a:t>
                      </a:r>
                      <a:endParaRPr lang="es-EC" sz="1100" b="1" i="0" u="sng" strike="noStrike">
                        <a:solidFill>
                          <a:srgbClr val="000000"/>
                        </a:solidFill>
                        <a:effectLst/>
                        <a:latin typeface="Arial"/>
                      </a:endParaRPr>
                    </a:p>
                  </a:txBody>
                  <a:tcPr marL="5067" marR="5067" marT="5067" marB="0" anchor="ctr"/>
                </a:tc>
                <a:tc rowSpan="2">
                  <a:txBody>
                    <a:bodyPr/>
                    <a:lstStyle/>
                    <a:p>
                      <a:pPr algn="ctr" fontAlgn="ctr"/>
                      <a:r>
                        <a:rPr lang="pt-BR" sz="1100" u="sng" strike="noStrike">
                          <a:effectLst/>
                        </a:rPr>
                        <a:t>P R E G U N T A S</a:t>
                      </a:r>
                      <a:endParaRPr lang="pt-BR" sz="1100" b="1" i="0" u="sng" strike="noStrike">
                        <a:solidFill>
                          <a:srgbClr val="000000"/>
                        </a:solidFill>
                        <a:effectLst/>
                        <a:latin typeface="Arial"/>
                      </a:endParaRPr>
                    </a:p>
                  </a:txBody>
                  <a:tcPr marL="5067" marR="5067" marT="5067" marB="0" anchor="ctr"/>
                </a:tc>
                <a:tc gridSpan="2">
                  <a:txBody>
                    <a:bodyPr/>
                    <a:lstStyle/>
                    <a:p>
                      <a:pPr algn="ctr" fontAlgn="ctr"/>
                      <a:r>
                        <a:rPr lang="es-EC" sz="1100" u="sng" strike="noStrike">
                          <a:effectLst/>
                        </a:rPr>
                        <a:t>RESPUESTAS</a:t>
                      </a:r>
                      <a:endParaRPr lang="es-EC" sz="1100" b="1" i="0" u="sng" strike="noStrike">
                        <a:solidFill>
                          <a:srgbClr val="000000"/>
                        </a:solidFill>
                        <a:effectLst/>
                        <a:latin typeface="Arial"/>
                      </a:endParaRPr>
                    </a:p>
                  </a:txBody>
                  <a:tcPr marL="5067" marR="5067" marT="5067" marB="0" anchor="ctr"/>
                </a:tc>
                <a:tc hMerge="1">
                  <a:txBody>
                    <a:bodyPr/>
                    <a:lstStyle/>
                    <a:p>
                      <a:endParaRPr lang="es-EC"/>
                    </a:p>
                  </a:txBody>
                  <a:tcPr/>
                </a:tc>
                <a:tc gridSpan="2">
                  <a:txBody>
                    <a:bodyPr/>
                    <a:lstStyle/>
                    <a:p>
                      <a:pPr algn="ctr" fontAlgn="ctr"/>
                      <a:r>
                        <a:rPr lang="es-EC" sz="1100" u="sng" strike="noStrike">
                          <a:effectLst/>
                        </a:rPr>
                        <a:t>PUNTAJES</a:t>
                      </a:r>
                      <a:endParaRPr lang="es-EC" sz="1100" b="1" i="0" u="sng" strike="noStrike">
                        <a:solidFill>
                          <a:srgbClr val="000000"/>
                        </a:solidFill>
                        <a:effectLst/>
                        <a:latin typeface="Arial"/>
                      </a:endParaRPr>
                    </a:p>
                  </a:txBody>
                  <a:tcPr marL="5067" marR="5067" marT="5067" marB="0" anchor="ctr"/>
                </a:tc>
                <a:tc hMerge="1">
                  <a:txBody>
                    <a:bodyPr/>
                    <a:lstStyle/>
                    <a:p>
                      <a:endParaRPr lang="es-EC"/>
                    </a:p>
                  </a:txBody>
                  <a:tcPr/>
                </a:tc>
                <a:tc rowSpan="2">
                  <a:txBody>
                    <a:bodyPr/>
                    <a:lstStyle/>
                    <a:p>
                      <a:pPr algn="ctr" fontAlgn="ctr"/>
                      <a:r>
                        <a:rPr lang="es-EC" sz="1100" u="sng" strike="noStrike">
                          <a:effectLst/>
                        </a:rPr>
                        <a:t>OBSERVACIONES</a:t>
                      </a:r>
                      <a:endParaRPr lang="es-EC" sz="1100" b="1" i="0" u="sng" strike="noStrike">
                        <a:solidFill>
                          <a:srgbClr val="000000"/>
                        </a:solidFill>
                        <a:effectLst/>
                        <a:latin typeface="Arial"/>
                      </a:endParaRPr>
                    </a:p>
                  </a:txBody>
                  <a:tcPr marL="5067" marR="5067" marT="5067" marB="0" anchor="ctr"/>
                </a:tc>
              </a:tr>
              <a:tr h="207737">
                <a:tc vMerge="1">
                  <a:txBody>
                    <a:bodyPr/>
                    <a:lstStyle/>
                    <a:p>
                      <a:endParaRPr lang="es-EC"/>
                    </a:p>
                  </a:txBody>
                  <a:tcPr/>
                </a:tc>
                <a:tc vMerge="1">
                  <a:txBody>
                    <a:bodyPr/>
                    <a:lstStyle/>
                    <a:p>
                      <a:endParaRPr lang="es-EC"/>
                    </a:p>
                  </a:txBody>
                  <a:tcPr/>
                </a:tc>
                <a:tc>
                  <a:txBody>
                    <a:bodyPr/>
                    <a:lstStyle/>
                    <a:p>
                      <a:pPr algn="ctr" fontAlgn="ctr"/>
                      <a:r>
                        <a:rPr lang="es-EC" sz="1100" u="sng" strike="noStrike">
                          <a:effectLst/>
                        </a:rPr>
                        <a:t>SÍ</a:t>
                      </a:r>
                      <a:endParaRPr lang="es-EC" sz="1100" b="1" i="0" u="sng" strike="noStrike">
                        <a:solidFill>
                          <a:srgbClr val="000000"/>
                        </a:solidFill>
                        <a:effectLst/>
                        <a:latin typeface="Arial"/>
                      </a:endParaRPr>
                    </a:p>
                  </a:txBody>
                  <a:tcPr marL="5067" marR="5067" marT="5067" marB="0" anchor="ctr"/>
                </a:tc>
                <a:tc>
                  <a:txBody>
                    <a:bodyPr/>
                    <a:lstStyle/>
                    <a:p>
                      <a:pPr algn="ctr" fontAlgn="ctr"/>
                      <a:r>
                        <a:rPr lang="es-EC" sz="1100" u="sng" strike="noStrike">
                          <a:effectLst/>
                        </a:rPr>
                        <a:t>NO</a:t>
                      </a:r>
                      <a:endParaRPr lang="es-EC" sz="1100" b="1" i="0" u="sng" strike="noStrike">
                        <a:solidFill>
                          <a:srgbClr val="000000"/>
                        </a:solidFill>
                        <a:effectLst/>
                        <a:latin typeface="Arial"/>
                      </a:endParaRPr>
                    </a:p>
                  </a:txBody>
                  <a:tcPr marL="5067" marR="5067" marT="5067" marB="0" anchor="ctr"/>
                </a:tc>
                <a:tc>
                  <a:txBody>
                    <a:bodyPr/>
                    <a:lstStyle/>
                    <a:p>
                      <a:pPr algn="ctr" fontAlgn="ctr"/>
                      <a:r>
                        <a:rPr lang="es-EC" sz="1100" u="sng" strike="noStrike">
                          <a:effectLst/>
                        </a:rPr>
                        <a:t>PUNTAJE OBTENIDO</a:t>
                      </a:r>
                      <a:endParaRPr lang="es-EC" sz="1100" b="1" i="0" u="sng" strike="noStrike">
                        <a:solidFill>
                          <a:srgbClr val="000000"/>
                        </a:solidFill>
                        <a:effectLst/>
                        <a:latin typeface="Arial"/>
                      </a:endParaRPr>
                    </a:p>
                  </a:txBody>
                  <a:tcPr marL="5067" marR="5067" marT="5067" marB="0" anchor="ctr"/>
                </a:tc>
                <a:tc>
                  <a:txBody>
                    <a:bodyPr/>
                    <a:lstStyle/>
                    <a:p>
                      <a:pPr algn="ctr" fontAlgn="ctr"/>
                      <a:r>
                        <a:rPr lang="es-EC" sz="1100" u="sng" strike="noStrike">
                          <a:effectLst/>
                        </a:rPr>
                        <a:t>PUNTAJE ÓPTIMO</a:t>
                      </a:r>
                      <a:endParaRPr lang="es-EC" sz="1100" b="1" i="0" u="sng" strike="noStrike">
                        <a:solidFill>
                          <a:srgbClr val="000000"/>
                        </a:solidFill>
                        <a:effectLst/>
                        <a:latin typeface="Arial"/>
                      </a:endParaRPr>
                    </a:p>
                  </a:txBody>
                  <a:tcPr marL="5067" marR="5067" marT="5067" marB="0" anchor="ctr"/>
                </a:tc>
                <a:tc vMerge="1">
                  <a:txBody>
                    <a:bodyPr/>
                    <a:lstStyle/>
                    <a:p>
                      <a:endParaRPr lang="es-EC"/>
                    </a:p>
                  </a:txBody>
                  <a:tcPr/>
                </a:tc>
              </a:tr>
              <a:tr h="202670">
                <a:tc>
                  <a:txBody>
                    <a:bodyPr/>
                    <a:lstStyle/>
                    <a:p>
                      <a:pPr algn="ctr" fontAlgn="ctr"/>
                      <a:r>
                        <a:rPr lang="es-EC" sz="1200" u="none" strike="noStrike">
                          <a:effectLst/>
                        </a:rPr>
                        <a:t>5.</a:t>
                      </a:r>
                      <a:endParaRPr lang="es-EC" sz="1200" b="1"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RESPUESTA AL RIESGO</a:t>
                      </a:r>
                      <a:endParaRPr lang="es-EC" sz="1200" b="1" i="0" u="none" strike="noStrike">
                        <a:solidFill>
                          <a:srgbClr val="000000"/>
                        </a:solidFill>
                        <a:effectLst/>
                        <a:latin typeface="Arial"/>
                      </a:endParaRPr>
                    </a:p>
                  </a:txBody>
                  <a:tcPr marL="5067" marR="5067" marT="5067" marB="0" anchor="ctr"/>
                </a:tc>
                <a:tc>
                  <a:txBody>
                    <a:bodyPr/>
                    <a:lstStyle/>
                    <a:p>
                      <a:pPr algn="just" fontAlgn="b"/>
                      <a:r>
                        <a:rPr lang="es-EC" sz="1200" u="none" strike="noStrike">
                          <a:effectLst/>
                        </a:rPr>
                        <a:t> </a:t>
                      </a:r>
                      <a:endParaRPr lang="es-EC" sz="1200" b="1" i="0" u="none" strike="noStrike">
                        <a:solidFill>
                          <a:srgbClr val="000000"/>
                        </a:solidFill>
                        <a:effectLst/>
                        <a:latin typeface="Arial"/>
                      </a:endParaRPr>
                    </a:p>
                  </a:txBody>
                  <a:tcPr marL="5067" marR="5067" marT="5067" marB="0" anchor="b"/>
                </a:tc>
                <a:tc>
                  <a:txBody>
                    <a:bodyPr/>
                    <a:lstStyle/>
                    <a:p>
                      <a:pPr algn="just" fontAlgn="b"/>
                      <a:r>
                        <a:rPr lang="es-EC" sz="1200" u="none" strike="noStrike">
                          <a:effectLst/>
                        </a:rPr>
                        <a:t> </a:t>
                      </a:r>
                      <a:endParaRPr lang="es-EC" sz="1200" b="1" i="0" u="none" strike="noStrike">
                        <a:solidFill>
                          <a:srgbClr val="000000"/>
                        </a:solidFill>
                        <a:effectLst/>
                        <a:latin typeface="Arial"/>
                      </a:endParaRPr>
                    </a:p>
                  </a:txBody>
                  <a:tcPr marL="5067" marR="5067" marT="5067" marB="0" anchor="b"/>
                </a:tc>
                <a:tc>
                  <a:txBody>
                    <a:bodyPr/>
                    <a:lstStyle/>
                    <a:p>
                      <a:pPr algn="just" fontAlgn="b"/>
                      <a:r>
                        <a:rPr lang="es-EC" sz="1200" u="none" strike="noStrike">
                          <a:effectLst/>
                        </a:rPr>
                        <a:t> </a:t>
                      </a:r>
                      <a:endParaRPr lang="es-EC" sz="1200" b="1" i="0" u="none" strike="noStrike">
                        <a:solidFill>
                          <a:srgbClr val="000000"/>
                        </a:solidFill>
                        <a:effectLst/>
                        <a:latin typeface="Arial"/>
                      </a:endParaRPr>
                    </a:p>
                  </a:txBody>
                  <a:tcPr marL="5067" marR="5067" marT="5067" marB="0" anchor="b"/>
                </a:tc>
                <a:tc>
                  <a:txBody>
                    <a:bodyPr/>
                    <a:lstStyle/>
                    <a:p>
                      <a:pPr algn="ctr" fontAlgn="b"/>
                      <a:r>
                        <a:rPr lang="es-EC" sz="1200" u="none" strike="noStrike">
                          <a:effectLst/>
                        </a:rPr>
                        <a:t> </a:t>
                      </a:r>
                      <a:endParaRPr lang="es-EC" sz="1200" b="1" i="0" u="none" strike="noStrike">
                        <a:solidFill>
                          <a:srgbClr val="000000"/>
                        </a:solidFill>
                        <a:effectLst/>
                        <a:latin typeface="Arial"/>
                      </a:endParaRPr>
                    </a:p>
                  </a:txBody>
                  <a:tcPr marL="5067" marR="5067" marT="5067" marB="0" anchor="b"/>
                </a:tc>
                <a:tc>
                  <a:txBody>
                    <a:bodyPr/>
                    <a:lstStyle/>
                    <a:p>
                      <a:pPr algn="l" fontAlgn="b"/>
                      <a:r>
                        <a:rPr lang="es-EC" sz="1200" u="none" strike="noStrike" dirty="0">
                          <a:effectLst/>
                        </a:rPr>
                        <a:t> </a:t>
                      </a:r>
                      <a:endParaRPr lang="es-EC" sz="1200" b="0" i="0" u="none" strike="noStrike" dirty="0">
                        <a:solidFill>
                          <a:srgbClr val="000000"/>
                        </a:solidFill>
                        <a:effectLst/>
                        <a:latin typeface="Arial"/>
                      </a:endParaRPr>
                    </a:p>
                  </a:txBody>
                  <a:tcPr marL="5067" marR="5067" marT="5067" marB="0" anchor="b"/>
                </a:tc>
              </a:tr>
              <a:tr h="385073">
                <a:tc>
                  <a:txBody>
                    <a:bodyPr/>
                    <a:lstStyle/>
                    <a:p>
                      <a:pPr algn="ctr" fontAlgn="ctr"/>
                      <a:r>
                        <a:rPr lang="es-EC" sz="1200" u="none" strike="noStrike">
                          <a:effectLst/>
                        </a:rPr>
                        <a:t>5.1</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¿En particular se analiza la falla en los controles que puede haber provocado en el pasado la pérdida de recursos, errores en la información, o incumplimientos legales o normativos?</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r>
              <a:tr h="202670">
                <a:tc>
                  <a:txBody>
                    <a:bodyPr/>
                    <a:lstStyle/>
                    <a:p>
                      <a:pPr algn="ctr" fontAlgn="ctr"/>
                      <a:r>
                        <a:rPr lang="es-EC" sz="1200" u="none" strike="noStrike">
                          <a:effectLst/>
                        </a:rPr>
                        <a:t>5.2</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¿Se cuenta con alguna medida de seguridad para los registros de materia prima?</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r>
              <a:tr h="217870">
                <a:tc>
                  <a:txBody>
                    <a:bodyPr/>
                    <a:lstStyle/>
                    <a:p>
                      <a:pPr algn="ctr" fontAlgn="ctr"/>
                      <a:r>
                        <a:rPr lang="es-EC" sz="1200" u="none" strike="noStrike">
                          <a:effectLst/>
                        </a:rPr>
                        <a:t>5.3</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¿Existe un departamento de detección, control y manejo de riesgos?</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r>
              <a:tr h="268538">
                <a:tc>
                  <a:txBody>
                    <a:bodyPr/>
                    <a:lstStyle/>
                    <a:p>
                      <a:pPr algn="ctr" fontAlgn="ctr"/>
                      <a:r>
                        <a:rPr lang="es-EC" sz="1200" u="none" strike="noStrike">
                          <a:effectLst/>
                        </a:rPr>
                        <a:t>5.4</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¿Existe periodicidad de reuniones de trabajo, para establecer las debilidades y amenazas de control y sus posibles soluciones?</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r>
              <a:tr h="278671">
                <a:tc>
                  <a:txBody>
                    <a:bodyPr/>
                    <a:lstStyle/>
                    <a:p>
                      <a:pPr algn="ctr" fontAlgn="ctr"/>
                      <a:r>
                        <a:rPr lang="es-EC" sz="1200" u="none" strike="noStrike">
                          <a:effectLst/>
                        </a:rPr>
                        <a:t>5.5</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En el último año se han establecido riesgos significativos?</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0</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Ha sido un periodo regular</a:t>
                      </a:r>
                      <a:endParaRPr lang="es-EC" sz="1200" b="0" i="0" u="none" strike="noStrike">
                        <a:solidFill>
                          <a:srgbClr val="000000"/>
                        </a:solidFill>
                        <a:effectLst/>
                        <a:latin typeface="Arial"/>
                      </a:endParaRPr>
                    </a:p>
                  </a:txBody>
                  <a:tcPr marL="5067" marR="5067" marT="5067" marB="0" anchor="ctr"/>
                </a:tc>
              </a:tr>
              <a:tr h="278671">
                <a:tc>
                  <a:txBody>
                    <a:bodyPr/>
                    <a:lstStyle/>
                    <a:p>
                      <a:pPr algn="ctr" fontAlgn="ctr"/>
                      <a:r>
                        <a:rPr lang="es-EC" sz="1200" u="none" strike="noStrike">
                          <a:effectLst/>
                        </a:rPr>
                        <a:t>5.6</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Se realizan exámenes periódicos de salud a los empleados del departamento?</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0</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Los empleados cuentan con seguro de salud, pero no es preventivo.</a:t>
                      </a:r>
                      <a:endParaRPr lang="es-EC" sz="1200" b="0" i="0" u="none" strike="noStrike">
                        <a:solidFill>
                          <a:srgbClr val="000000"/>
                        </a:solidFill>
                        <a:effectLst/>
                        <a:latin typeface="Arial"/>
                      </a:endParaRPr>
                    </a:p>
                  </a:txBody>
                  <a:tcPr marL="5067" marR="5067" marT="5067" marB="0" anchor="ctr"/>
                </a:tc>
              </a:tr>
              <a:tr h="258404">
                <a:tc>
                  <a:txBody>
                    <a:bodyPr/>
                    <a:lstStyle/>
                    <a:p>
                      <a:pPr algn="ctr" fontAlgn="ctr"/>
                      <a:r>
                        <a:rPr lang="es-EC" sz="1200" u="none" strike="noStrike">
                          <a:effectLst/>
                        </a:rPr>
                        <a:t>5.7</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El departamento de recursos humanos, establece periódicamente un plan de capacitación para los empleados?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r>
              <a:tr h="298938">
                <a:tc>
                  <a:txBody>
                    <a:bodyPr/>
                    <a:lstStyle/>
                    <a:p>
                      <a:pPr algn="ctr" fontAlgn="ctr"/>
                      <a:r>
                        <a:rPr lang="es-EC" sz="1200" u="none" strike="noStrike">
                          <a:effectLst/>
                        </a:rPr>
                        <a:t>5.8</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¿Las operaciones se realizan dentro de horarios de trabajo, es decir, no exceden la capacidad del departamento?</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0</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Se incurre en horas extras</a:t>
                      </a:r>
                      <a:endParaRPr lang="es-EC" sz="1200" b="0" i="0" u="none" strike="noStrike">
                        <a:solidFill>
                          <a:srgbClr val="000000"/>
                        </a:solidFill>
                        <a:effectLst/>
                        <a:latin typeface="Arial"/>
                      </a:endParaRPr>
                    </a:p>
                  </a:txBody>
                  <a:tcPr marL="5067" marR="5067" marT="5067" marB="0" anchor="ctr"/>
                </a:tc>
              </a:tr>
              <a:tr h="202670">
                <a:tc>
                  <a:txBody>
                    <a:bodyPr/>
                    <a:lstStyle/>
                    <a:p>
                      <a:pPr algn="ctr" fontAlgn="ctr"/>
                      <a:r>
                        <a:rPr lang="es-EC" sz="1200" u="none" strike="noStrike">
                          <a:effectLst/>
                        </a:rPr>
                        <a:t>5.9</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¿Existen estándares claramente definidos para aceptar o rechazar la materia prima?</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r>
              <a:tr h="248271">
                <a:tc>
                  <a:txBody>
                    <a:bodyPr/>
                    <a:lstStyle/>
                    <a:p>
                      <a:pPr algn="ctr" fontAlgn="ctr"/>
                      <a:r>
                        <a:rPr lang="es-EC" sz="1200" u="none" strike="noStrike">
                          <a:effectLst/>
                        </a:rPr>
                        <a:t>5.10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dirty="0">
                          <a:effectLst/>
                        </a:rPr>
                        <a:t>¿El departamento cuenta con la cantidad de personal necesaria, es decir no existe déficit ni exceso?</a:t>
                      </a:r>
                      <a:endParaRPr lang="es-EC" sz="1200" b="0" i="0" u="none" strike="noStrike" dirty="0">
                        <a:solidFill>
                          <a:srgbClr val="000000"/>
                        </a:solidFill>
                        <a:effectLst/>
                        <a:latin typeface="Arial"/>
                      </a:endParaRPr>
                    </a:p>
                  </a:txBody>
                  <a:tcPr marL="5067" marR="5067" marT="5067"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0</a:t>
                      </a:r>
                      <a:endParaRPr lang="es-EC" sz="1200" b="0" i="0" u="none" strike="noStrike">
                        <a:solidFill>
                          <a:srgbClr val="000000"/>
                        </a:solidFill>
                        <a:effectLst/>
                        <a:latin typeface="Arial"/>
                      </a:endParaRPr>
                    </a:p>
                  </a:txBody>
                  <a:tcPr marL="5067" marR="5067" marT="5067"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067" marR="5067" marT="5067" marB="0" anchor="ctr"/>
                </a:tc>
                <a:tc>
                  <a:txBody>
                    <a:bodyPr/>
                    <a:lstStyle/>
                    <a:p>
                      <a:pPr algn="just" fontAlgn="ctr"/>
                      <a:r>
                        <a:rPr lang="es-EC" sz="1200" u="none" strike="noStrike" dirty="0">
                          <a:effectLst/>
                        </a:rPr>
                        <a:t>Constantemente el personal trabaja fuera del horario normal</a:t>
                      </a:r>
                      <a:endParaRPr lang="es-EC" sz="1200" b="0" i="0" u="none" strike="noStrike" dirty="0">
                        <a:solidFill>
                          <a:srgbClr val="000000"/>
                        </a:solidFill>
                        <a:effectLst/>
                        <a:latin typeface="Arial"/>
                      </a:endParaRPr>
                    </a:p>
                  </a:txBody>
                  <a:tcPr marL="5067" marR="5067" marT="5067" marB="0" anchor="ctr"/>
                </a:tc>
              </a:tr>
            </a:tbl>
          </a:graphicData>
        </a:graphic>
      </p:graphicFrame>
      <p:sp>
        <p:nvSpPr>
          <p:cNvPr id="3" name="2 Rectángulo"/>
          <p:cNvSpPr>
            <a:spLocks/>
          </p:cNvSpPr>
          <p:nvPr/>
        </p:nvSpPr>
        <p:spPr>
          <a:xfrm>
            <a:off x="7812360" y="404664"/>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3/5</a:t>
            </a:r>
            <a:endParaRPr lang="es-EC" sz="1200">
              <a:effectLst/>
              <a:latin typeface="Times New Roman"/>
              <a:ea typeface="Times New Roman"/>
            </a:endParaRPr>
          </a:p>
        </p:txBody>
      </p:sp>
    </p:spTree>
    <p:extLst>
      <p:ext uri="{BB962C8B-B14F-4D97-AF65-F5344CB8AC3E}">
        <p14:creationId xmlns:p14="http://schemas.microsoft.com/office/powerpoint/2010/main" val="3177170985"/>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3293134"/>
              </p:ext>
            </p:extLst>
          </p:nvPr>
        </p:nvGraphicFramePr>
        <p:xfrm>
          <a:off x="611561" y="668617"/>
          <a:ext cx="8208910" cy="5674636"/>
        </p:xfrm>
        <a:graphic>
          <a:graphicData uri="http://schemas.openxmlformats.org/drawingml/2006/table">
            <a:tbl>
              <a:tblPr>
                <a:tableStyleId>{5C22544A-7EE6-4342-B048-85BDC9FD1C3A}</a:tableStyleId>
              </a:tblPr>
              <a:tblGrid>
                <a:gridCol w="449225"/>
                <a:gridCol w="3316556"/>
                <a:gridCol w="452735"/>
                <a:gridCol w="687879"/>
                <a:gridCol w="687879"/>
                <a:gridCol w="645762"/>
                <a:gridCol w="1968874"/>
              </a:tblGrid>
              <a:tr h="166169">
                <a:tc gridSpan="7">
                  <a:txBody>
                    <a:bodyPr/>
                    <a:lstStyle/>
                    <a:p>
                      <a:pPr algn="ctr" fontAlgn="ctr"/>
                      <a:r>
                        <a:rPr lang="es-EC" sz="1200" u="none" strike="noStrike" dirty="0">
                          <a:effectLst/>
                        </a:rPr>
                        <a:t>FERRERO DEL ECUADOR S.A.</a:t>
                      </a:r>
                      <a:endParaRPr lang="es-EC" sz="1200" b="1" i="0" u="none" strike="noStrike" dirty="0">
                        <a:solidFill>
                          <a:srgbClr val="000000"/>
                        </a:solidFill>
                        <a:effectLst/>
                        <a:latin typeface="Arial"/>
                      </a:endParaRPr>
                    </a:p>
                  </a:txBody>
                  <a:tcPr marL="5360" marR="5360" marT="536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0088">
                <a:tc gridSpan="7">
                  <a:txBody>
                    <a:bodyPr/>
                    <a:lstStyle/>
                    <a:p>
                      <a:pPr algn="ctr" fontAlgn="ctr"/>
                      <a:r>
                        <a:rPr lang="es-EC" sz="1200" u="none" strike="noStrike">
                          <a:effectLst/>
                        </a:rPr>
                        <a:t>CUESTIONARIO DE EVALUACIÓN DE CONTROL INTERNO</a:t>
                      </a:r>
                      <a:endParaRPr lang="es-EC" sz="1200" b="1" i="0" u="none" strike="noStrike">
                        <a:solidFill>
                          <a:srgbClr val="000000"/>
                        </a:solidFill>
                        <a:effectLst/>
                        <a:latin typeface="Arial"/>
                      </a:endParaRPr>
                    </a:p>
                  </a:txBody>
                  <a:tcPr marL="5360" marR="5360" marT="536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4007">
                <a:tc gridSpan="7">
                  <a:txBody>
                    <a:bodyPr/>
                    <a:lstStyle/>
                    <a:p>
                      <a:pPr algn="ctr" fontAlgn="ctr"/>
                      <a:r>
                        <a:rPr lang="es-EC" sz="1200" u="none" strike="noStrike">
                          <a:effectLst/>
                        </a:rPr>
                        <a:t>PROCESO DE ADQUISICIÓN DE MATERIA PRIMA</a:t>
                      </a:r>
                      <a:endParaRPr lang="es-EC" sz="1200" b="1" i="0" u="none" strike="noStrike">
                        <a:solidFill>
                          <a:srgbClr val="000000"/>
                        </a:solidFill>
                        <a:effectLst/>
                        <a:latin typeface="Arial"/>
                      </a:endParaRPr>
                    </a:p>
                  </a:txBody>
                  <a:tcPr marL="5360" marR="5360" marT="536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0808">
                <a:tc gridSpan="7">
                  <a:txBody>
                    <a:bodyPr/>
                    <a:lstStyle/>
                    <a:p>
                      <a:pPr algn="ctr" fontAlgn="ctr"/>
                      <a:r>
                        <a:rPr lang="es-EC" sz="1200" u="none" strike="noStrike">
                          <a:effectLst/>
                        </a:rPr>
                        <a:t>PERIODO SEPTIEMBRE 2009 - AGOSTO 2010</a:t>
                      </a:r>
                      <a:endParaRPr lang="es-EC" sz="1200" b="1" i="0" u="none" strike="noStrike">
                        <a:solidFill>
                          <a:srgbClr val="000000"/>
                        </a:solidFill>
                        <a:effectLst/>
                        <a:latin typeface="Arial"/>
                      </a:endParaRPr>
                    </a:p>
                  </a:txBody>
                  <a:tcPr marL="5360" marR="5360" marT="536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4411">
                <a:tc rowSpan="2">
                  <a:txBody>
                    <a:bodyPr/>
                    <a:lstStyle/>
                    <a:p>
                      <a:pPr algn="ctr" fontAlgn="ctr"/>
                      <a:r>
                        <a:rPr lang="es-EC" sz="1100" u="sng" strike="noStrike">
                          <a:effectLst/>
                        </a:rPr>
                        <a:t>Nº</a:t>
                      </a:r>
                      <a:endParaRPr lang="es-EC" sz="1100" b="1" i="0" u="sng" strike="noStrike">
                        <a:solidFill>
                          <a:srgbClr val="000000"/>
                        </a:solidFill>
                        <a:effectLst/>
                        <a:latin typeface="Arial"/>
                      </a:endParaRPr>
                    </a:p>
                  </a:txBody>
                  <a:tcPr marL="5360" marR="5360" marT="5360" marB="0" anchor="ctr"/>
                </a:tc>
                <a:tc rowSpan="2">
                  <a:txBody>
                    <a:bodyPr/>
                    <a:lstStyle/>
                    <a:p>
                      <a:pPr algn="ctr" fontAlgn="ctr"/>
                      <a:r>
                        <a:rPr lang="pt-BR" sz="1100" u="sng" strike="noStrike">
                          <a:effectLst/>
                        </a:rPr>
                        <a:t>P R E G U N T A S</a:t>
                      </a:r>
                      <a:endParaRPr lang="pt-BR" sz="1100" b="1" i="0" u="sng" strike="noStrike">
                        <a:solidFill>
                          <a:srgbClr val="000000"/>
                        </a:solidFill>
                        <a:effectLst/>
                        <a:latin typeface="Arial"/>
                      </a:endParaRPr>
                    </a:p>
                  </a:txBody>
                  <a:tcPr marL="5360" marR="5360" marT="5360" marB="0" anchor="ctr"/>
                </a:tc>
                <a:tc gridSpan="2">
                  <a:txBody>
                    <a:bodyPr/>
                    <a:lstStyle/>
                    <a:p>
                      <a:pPr algn="ctr" fontAlgn="ctr"/>
                      <a:r>
                        <a:rPr lang="es-EC" sz="1100" u="sng" strike="noStrike">
                          <a:effectLst/>
                        </a:rPr>
                        <a:t>RESPUESTAS</a:t>
                      </a:r>
                      <a:endParaRPr lang="es-EC" sz="1100" b="1" i="0" u="sng" strike="noStrike">
                        <a:solidFill>
                          <a:srgbClr val="000000"/>
                        </a:solidFill>
                        <a:effectLst/>
                        <a:latin typeface="Arial"/>
                      </a:endParaRPr>
                    </a:p>
                  </a:txBody>
                  <a:tcPr marL="5360" marR="5360" marT="5360" marB="0" anchor="ctr"/>
                </a:tc>
                <a:tc hMerge="1">
                  <a:txBody>
                    <a:bodyPr/>
                    <a:lstStyle/>
                    <a:p>
                      <a:endParaRPr lang="es-EC"/>
                    </a:p>
                  </a:txBody>
                  <a:tcPr/>
                </a:tc>
                <a:tc gridSpan="2">
                  <a:txBody>
                    <a:bodyPr/>
                    <a:lstStyle/>
                    <a:p>
                      <a:pPr algn="ctr" fontAlgn="ctr"/>
                      <a:r>
                        <a:rPr lang="es-EC" sz="1100" u="sng" strike="noStrike">
                          <a:effectLst/>
                        </a:rPr>
                        <a:t>PUNTAJES</a:t>
                      </a:r>
                      <a:endParaRPr lang="es-EC" sz="1100" b="1" i="0" u="sng" strike="noStrike">
                        <a:solidFill>
                          <a:srgbClr val="000000"/>
                        </a:solidFill>
                        <a:effectLst/>
                        <a:latin typeface="Arial"/>
                      </a:endParaRPr>
                    </a:p>
                  </a:txBody>
                  <a:tcPr marL="5360" marR="5360" marT="5360" marB="0" anchor="ctr"/>
                </a:tc>
                <a:tc hMerge="1">
                  <a:txBody>
                    <a:bodyPr/>
                    <a:lstStyle/>
                    <a:p>
                      <a:endParaRPr lang="es-EC"/>
                    </a:p>
                  </a:txBody>
                  <a:tcPr/>
                </a:tc>
                <a:tc rowSpan="2">
                  <a:txBody>
                    <a:bodyPr/>
                    <a:lstStyle/>
                    <a:p>
                      <a:pPr algn="ctr" fontAlgn="ctr"/>
                      <a:r>
                        <a:rPr lang="es-EC" sz="1100" u="sng" strike="noStrike">
                          <a:effectLst/>
                        </a:rPr>
                        <a:t>OBSERVACIONES</a:t>
                      </a:r>
                      <a:endParaRPr lang="es-EC" sz="1100" b="1" i="0" u="sng" strike="noStrike">
                        <a:solidFill>
                          <a:srgbClr val="000000"/>
                        </a:solidFill>
                        <a:effectLst/>
                        <a:latin typeface="Arial"/>
                      </a:endParaRPr>
                    </a:p>
                  </a:txBody>
                  <a:tcPr marL="5360" marR="5360" marT="5360" marB="0" anchor="ctr"/>
                </a:tc>
              </a:tr>
              <a:tr h="214411">
                <a:tc vMerge="1">
                  <a:txBody>
                    <a:bodyPr/>
                    <a:lstStyle/>
                    <a:p>
                      <a:endParaRPr lang="es-EC"/>
                    </a:p>
                  </a:txBody>
                  <a:tcPr/>
                </a:tc>
                <a:tc vMerge="1">
                  <a:txBody>
                    <a:bodyPr/>
                    <a:lstStyle/>
                    <a:p>
                      <a:endParaRPr lang="es-EC"/>
                    </a:p>
                  </a:txBody>
                  <a:tcPr/>
                </a:tc>
                <a:tc>
                  <a:txBody>
                    <a:bodyPr/>
                    <a:lstStyle/>
                    <a:p>
                      <a:pPr algn="ctr" fontAlgn="ctr"/>
                      <a:r>
                        <a:rPr lang="es-EC" sz="1100" u="sng" strike="noStrike">
                          <a:effectLst/>
                        </a:rPr>
                        <a:t>SÍ</a:t>
                      </a:r>
                      <a:endParaRPr lang="es-EC" sz="1100" b="1" i="0" u="sng" strike="noStrike">
                        <a:solidFill>
                          <a:srgbClr val="000000"/>
                        </a:solidFill>
                        <a:effectLst/>
                        <a:latin typeface="Arial"/>
                      </a:endParaRPr>
                    </a:p>
                  </a:txBody>
                  <a:tcPr marL="5360" marR="5360" marT="5360" marB="0" anchor="ctr"/>
                </a:tc>
                <a:tc>
                  <a:txBody>
                    <a:bodyPr/>
                    <a:lstStyle/>
                    <a:p>
                      <a:pPr algn="ctr" fontAlgn="ctr"/>
                      <a:r>
                        <a:rPr lang="es-EC" sz="1100" u="sng" strike="noStrike">
                          <a:effectLst/>
                        </a:rPr>
                        <a:t>NO</a:t>
                      </a:r>
                      <a:endParaRPr lang="es-EC" sz="1100" b="1" i="0" u="sng" strike="noStrike">
                        <a:solidFill>
                          <a:srgbClr val="000000"/>
                        </a:solidFill>
                        <a:effectLst/>
                        <a:latin typeface="Arial"/>
                      </a:endParaRPr>
                    </a:p>
                  </a:txBody>
                  <a:tcPr marL="5360" marR="5360" marT="5360" marB="0" anchor="ctr"/>
                </a:tc>
                <a:tc>
                  <a:txBody>
                    <a:bodyPr/>
                    <a:lstStyle/>
                    <a:p>
                      <a:pPr algn="ctr" fontAlgn="ctr"/>
                      <a:r>
                        <a:rPr lang="es-EC" sz="1100" u="sng" strike="noStrike">
                          <a:effectLst/>
                        </a:rPr>
                        <a:t>PUNTAJE OBTENIDO</a:t>
                      </a:r>
                      <a:endParaRPr lang="es-EC" sz="1100" b="1" i="0" u="sng" strike="noStrike">
                        <a:solidFill>
                          <a:srgbClr val="000000"/>
                        </a:solidFill>
                        <a:effectLst/>
                        <a:latin typeface="Arial"/>
                      </a:endParaRPr>
                    </a:p>
                  </a:txBody>
                  <a:tcPr marL="5360" marR="5360" marT="5360" marB="0" anchor="ctr"/>
                </a:tc>
                <a:tc>
                  <a:txBody>
                    <a:bodyPr/>
                    <a:lstStyle/>
                    <a:p>
                      <a:pPr algn="ctr" fontAlgn="ctr"/>
                      <a:r>
                        <a:rPr lang="es-EC" sz="1100" u="sng" strike="noStrike">
                          <a:effectLst/>
                        </a:rPr>
                        <a:t>PUNTAJE ÓPTIMO</a:t>
                      </a:r>
                      <a:endParaRPr lang="es-EC" sz="1100" b="1" i="0" u="sng" strike="noStrike">
                        <a:solidFill>
                          <a:srgbClr val="000000"/>
                        </a:solidFill>
                        <a:effectLst/>
                        <a:latin typeface="Arial"/>
                      </a:endParaRPr>
                    </a:p>
                  </a:txBody>
                  <a:tcPr marL="5360" marR="5360" marT="5360" marB="0" anchor="ctr"/>
                </a:tc>
                <a:tc vMerge="1">
                  <a:txBody>
                    <a:bodyPr/>
                    <a:lstStyle/>
                    <a:p>
                      <a:endParaRPr lang="es-EC"/>
                    </a:p>
                  </a:txBody>
                  <a:tcPr/>
                </a:tc>
              </a:tr>
              <a:tr h="214411">
                <a:tc>
                  <a:txBody>
                    <a:bodyPr/>
                    <a:lstStyle/>
                    <a:p>
                      <a:pPr algn="ctr" fontAlgn="ctr"/>
                      <a:r>
                        <a:rPr lang="es-EC" sz="1100" u="none" strike="noStrike">
                          <a:effectLst/>
                        </a:rPr>
                        <a:t>6</a:t>
                      </a:r>
                      <a:endParaRPr lang="es-EC" sz="1100" b="1" i="0" u="none" strike="noStrike">
                        <a:solidFill>
                          <a:srgbClr val="000000"/>
                        </a:solidFill>
                        <a:effectLst/>
                        <a:latin typeface="Arial"/>
                      </a:endParaRPr>
                    </a:p>
                  </a:txBody>
                  <a:tcPr marL="5360" marR="5360" marT="5360" marB="0" anchor="ctr"/>
                </a:tc>
                <a:tc>
                  <a:txBody>
                    <a:bodyPr/>
                    <a:lstStyle/>
                    <a:p>
                      <a:pPr algn="ctr" fontAlgn="ctr"/>
                      <a:r>
                        <a:rPr lang="es-EC" sz="1100" u="none" strike="noStrike">
                          <a:effectLst/>
                        </a:rPr>
                        <a:t>ACTIVIDADES DE CONTROL</a:t>
                      </a:r>
                      <a:endParaRPr lang="es-EC" sz="1100" b="1" i="0" u="none" strike="noStrike">
                        <a:solidFill>
                          <a:srgbClr val="000000"/>
                        </a:solidFill>
                        <a:effectLst/>
                        <a:latin typeface="Arial"/>
                      </a:endParaRPr>
                    </a:p>
                  </a:txBody>
                  <a:tcPr marL="5360" marR="5360" marT="5360" marB="0" anchor="ctr"/>
                </a:tc>
                <a:tc>
                  <a:txBody>
                    <a:bodyPr/>
                    <a:lstStyle/>
                    <a:p>
                      <a:pPr algn="just" fontAlgn="b"/>
                      <a:r>
                        <a:rPr lang="es-EC" sz="1100" u="none" strike="noStrike">
                          <a:effectLst/>
                        </a:rPr>
                        <a:t> </a:t>
                      </a:r>
                      <a:endParaRPr lang="es-EC" sz="1100" b="1" i="0" u="none" strike="noStrike">
                        <a:solidFill>
                          <a:srgbClr val="000000"/>
                        </a:solidFill>
                        <a:effectLst/>
                        <a:latin typeface="Arial"/>
                      </a:endParaRPr>
                    </a:p>
                  </a:txBody>
                  <a:tcPr marL="5360" marR="5360" marT="5360" marB="0" anchor="b"/>
                </a:tc>
                <a:tc>
                  <a:txBody>
                    <a:bodyPr/>
                    <a:lstStyle/>
                    <a:p>
                      <a:pPr algn="just" fontAlgn="b"/>
                      <a:r>
                        <a:rPr lang="es-EC" sz="1100" u="none" strike="noStrike">
                          <a:effectLst/>
                        </a:rPr>
                        <a:t> </a:t>
                      </a:r>
                      <a:endParaRPr lang="es-EC" sz="1100" b="1" i="0" u="none" strike="noStrike">
                        <a:solidFill>
                          <a:srgbClr val="000000"/>
                        </a:solidFill>
                        <a:effectLst/>
                        <a:latin typeface="Arial"/>
                      </a:endParaRPr>
                    </a:p>
                  </a:txBody>
                  <a:tcPr marL="5360" marR="5360" marT="5360" marB="0" anchor="b"/>
                </a:tc>
                <a:tc>
                  <a:txBody>
                    <a:bodyPr/>
                    <a:lstStyle/>
                    <a:p>
                      <a:pPr algn="just" fontAlgn="b"/>
                      <a:r>
                        <a:rPr lang="es-EC" sz="1100" u="none" strike="noStrike">
                          <a:effectLst/>
                        </a:rPr>
                        <a:t> </a:t>
                      </a:r>
                      <a:endParaRPr lang="es-EC" sz="1100" b="1" i="0" u="none" strike="noStrike">
                        <a:solidFill>
                          <a:srgbClr val="000000"/>
                        </a:solidFill>
                        <a:effectLst/>
                        <a:latin typeface="Arial"/>
                      </a:endParaRPr>
                    </a:p>
                  </a:txBody>
                  <a:tcPr marL="5360" marR="5360" marT="5360" marB="0" anchor="b"/>
                </a:tc>
                <a:tc>
                  <a:txBody>
                    <a:bodyPr/>
                    <a:lstStyle/>
                    <a:p>
                      <a:pPr algn="ctr" fontAlgn="b"/>
                      <a:r>
                        <a:rPr lang="es-EC" sz="1100" u="none" strike="noStrike">
                          <a:effectLst/>
                        </a:rPr>
                        <a:t> </a:t>
                      </a:r>
                      <a:endParaRPr lang="es-EC" sz="1100" b="1" i="0" u="none" strike="noStrike">
                        <a:solidFill>
                          <a:srgbClr val="000000"/>
                        </a:solidFill>
                        <a:effectLst/>
                        <a:latin typeface="Arial"/>
                      </a:endParaRPr>
                    </a:p>
                  </a:txBody>
                  <a:tcPr marL="5360" marR="5360" marT="5360" marB="0" anchor="b"/>
                </a:tc>
                <a:tc>
                  <a:txBody>
                    <a:bodyPr/>
                    <a:lstStyle/>
                    <a:p>
                      <a:pPr algn="l" fontAlgn="b"/>
                      <a:r>
                        <a:rPr lang="es-EC" sz="1100" u="none" strike="noStrike">
                          <a:effectLst/>
                        </a:rPr>
                        <a:t> </a:t>
                      </a:r>
                      <a:endParaRPr lang="es-EC" sz="1100" b="0" i="0" u="none" strike="noStrike">
                        <a:solidFill>
                          <a:srgbClr val="000000"/>
                        </a:solidFill>
                        <a:effectLst/>
                        <a:latin typeface="Arial"/>
                      </a:endParaRPr>
                    </a:p>
                  </a:txBody>
                  <a:tcPr marL="5360" marR="5360" marT="5360" marB="0" anchor="b"/>
                </a:tc>
              </a:tr>
              <a:tr h="316256">
                <a:tc>
                  <a:txBody>
                    <a:bodyPr/>
                    <a:lstStyle/>
                    <a:p>
                      <a:pPr algn="ctr" fontAlgn="ctr"/>
                      <a:r>
                        <a:rPr lang="es-EC" sz="1200" u="none" strike="noStrike">
                          <a:effectLst/>
                        </a:rPr>
                        <a:t>6.1</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¿Los controles descritos en el manual de políticas son actualmente aplicados y la forma en que los aplican es la correcta?</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dirty="0">
                          <a:effectLst/>
                        </a:rPr>
                        <a:t> </a:t>
                      </a:r>
                      <a:endParaRPr lang="es-EC" sz="1200" b="0" i="0" u="none" strike="noStrike" dirty="0">
                        <a:solidFill>
                          <a:srgbClr val="000000"/>
                        </a:solidFill>
                        <a:effectLst/>
                        <a:latin typeface="Arial"/>
                      </a:endParaRPr>
                    </a:p>
                  </a:txBody>
                  <a:tcPr marL="5360" marR="5360" marT="5360" marB="0" anchor="ctr"/>
                </a:tc>
              </a:tr>
              <a:tr h="278734">
                <a:tc>
                  <a:txBody>
                    <a:bodyPr/>
                    <a:lstStyle/>
                    <a:p>
                      <a:pPr algn="ctr" fontAlgn="ctr"/>
                      <a:r>
                        <a:rPr lang="es-EC" sz="1200" u="none" strike="noStrike">
                          <a:effectLst/>
                        </a:rPr>
                        <a:t>6.2</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¿Sabe qué labores desempeña cada uno de los empleados que trabaja con  Ud.?</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r>
              <a:tr h="278734">
                <a:tc>
                  <a:txBody>
                    <a:bodyPr/>
                    <a:lstStyle/>
                    <a:p>
                      <a:pPr algn="ctr" fontAlgn="ctr"/>
                      <a:r>
                        <a:rPr lang="es-EC" sz="1200" u="none" strike="noStrike">
                          <a:effectLst/>
                        </a:rPr>
                        <a:t>6.3</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¿Tienen diversificadas las funciones, es decir que no se tenga a una sola persona con el control absoluto de todo el proceso?</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r>
              <a:tr h="278734">
                <a:tc>
                  <a:txBody>
                    <a:bodyPr/>
                    <a:lstStyle/>
                    <a:p>
                      <a:pPr algn="ctr" fontAlgn="ctr"/>
                      <a:r>
                        <a:rPr lang="es-EC" sz="1200" u="none" strike="noStrike">
                          <a:effectLst/>
                        </a:rPr>
                        <a:t>6.4</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¿Se elaboran presupuestos y se comparan frecuentemente con los gastos reales?</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r>
              <a:tr h="278734">
                <a:tc>
                  <a:txBody>
                    <a:bodyPr/>
                    <a:lstStyle/>
                    <a:p>
                      <a:pPr algn="ctr" fontAlgn="ctr"/>
                      <a:r>
                        <a:rPr lang="es-EC" sz="1200" u="none" strike="noStrike">
                          <a:effectLst/>
                        </a:rPr>
                        <a:t>6.5</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¿Se compara la factura contra la guía de remisión al momento que ingresa la mercadería?</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r>
              <a:tr h="182249">
                <a:tc>
                  <a:txBody>
                    <a:bodyPr/>
                    <a:lstStyle/>
                    <a:p>
                      <a:pPr algn="ctr" fontAlgn="ctr"/>
                      <a:r>
                        <a:rPr lang="es-EC" sz="1200" u="none" strike="noStrike">
                          <a:effectLst/>
                        </a:rPr>
                        <a:t>6.6</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¿Existe control de acceso para el personal que ingresa a bodega?</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r>
              <a:tr h="182249">
                <a:tc>
                  <a:txBody>
                    <a:bodyPr/>
                    <a:lstStyle/>
                    <a:p>
                      <a:pPr algn="ctr" fontAlgn="ctr"/>
                      <a:r>
                        <a:rPr lang="es-EC" sz="1200" u="none" strike="noStrike">
                          <a:effectLst/>
                        </a:rPr>
                        <a:t>6.7</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¿Se lleva un control de ingresos y egresos de materiales que salen de la bodega?</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r>
              <a:tr h="278734">
                <a:tc>
                  <a:txBody>
                    <a:bodyPr/>
                    <a:lstStyle/>
                    <a:p>
                      <a:pPr algn="ctr" fontAlgn="ctr"/>
                      <a:r>
                        <a:rPr lang="es-EC" sz="1200" u="none" strike="noStrike">
                          <a:effectLst/>
                        </a:rPr>
                        <a:t>6.8</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¿Existen stocks mínimos y máximos?</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r>
              <a:tr h="278734">
                <a:tc>
                  <a:txBody>
                    <a:bodyPr/>
                    <a:lstStyle/>
                    <a:p>
                      <a:pPr algn="ctr" fontAlgn="ctr"/>
                      <a:r>
                        <a:rPr lang="es-EC" sz="1200" u="none" strike="noStrike">
                          <a:effectLst/>
                        </a:rPr>
                        <a:t>6.9</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¿Se revisa la condición en que se recibe la mercadería?</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r>
              <a:tr h="278734">
                <a:tc>
                  <a:txBody>
                    <a:bodyPr/>
                    <a:lstStyle/>
                    <a:p>
                      <a:pPr algn="ctr" fontAlgn="ctr"/>
                      <a:r>
                        <a:rPr lang="es-EC" sz="1200" u="none" strike="noStrike">
                          <a:effectLst/>
                        </a:rPr>
                        <a:t>6.10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a:effectLst/>
                        </a:rPr>
                        <a:t>¿Cuenta la empresa con un lugar organizado por producto para almacenar la materia prima?</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x</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 </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ctr" fontAlgn="ctr"/>
                      <a:r>
                        <a:rPr lang="es-EC" sz="1200" u="none" strike="noStrike">
                          <a:effectLst/>
                        </a:rPr>
                        <a:t>10</a:t>
                      </a:r>
                      <a:endParaRPr lang="es-EC" sz="1200" b="0" i="0" u="none" strike="noStrike">
                        <a:solidFill>
                          <a:srgbClr val="000000"/>
                        </a:solidFill>
                        <a:effectLst/>
                        <a:latin typeface="Arial"/>
                      </a:endParaRPr>
                    </a:p>
                  </a:txBody>
                  <a:tcPr marL="5360" marR="5360" marT="5360" marB="0" anchor="ctr"/>
                </a:tc>
                <a:tc>
                  <a:txBody>
                    <a:bodyPr/>
                    <a:lstStyle/>
                    <a:p>
                      <a:pPr algn="just" fontAlgn="ctr"/>
                      <a:r>
                        <a:rPr lang="es-EC" sz="1200" u="none" strike="noStrike" dirty="0">
                          <a:effectLst/>
                        </a:rPr>
                        <a:t> </a:t>
                      </a:r>
                      <a:endParaRPr lang="es-EC" sz="1200" b="0" i="0" u="none" strike="noStrike" dirty="0">
                        <a:solidFill>
                          <a:srgbClr val="000000"/>
                        </a:solidFill>
                        <a:effectLst/>
                        <a:latin typeface="Arial"/>
                      </a:endParaRPr>
                    </a:p>
                  </a:txBody>
                  <a:tcPr marL="5360" marR="5360" marT="5360" marB="0" anchor="ctr"/>
                </a:tc>
              </a:tr>
            </a:tbl>
          </a:graphicData>
        </a:graphic>
      </p:graphicFrame>
      <p:sp>
        <p:nvSpPr>
          <p:cNvPr id="3" name="2 Rectángulo"/>
          <p:cNvSpPr>
            <a:spLocks/>
          </p:cNvSpPr>
          <p:nvPr/>
        </p:nvSpPr>
        <p:spPr>
          <a:xfrm>
            <a:off x="7884368" y="718036"/>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a:solidFill>
                  <a:srgbClr val="FF0000"/>
                </a:solidFill>
                <a:effectLst/>
                <a:latin typeface="Times New Roman"/>
                <a:ea typeface="Times New Roman"/>
              </a:rPr>
              <a:t>PTM. 5</a:t>
            </a:r>
            <a:endParaRPr lang="es-EC" sz="1200">
              <a:effectLst/>
              <a:latin typeface="Times New Roman"/>
              <a:ea typeface="Times New Roman"/>
            </a:endParaRPr>
          </a:p>
          <a:p>
            <a:pPr algn="ctr">
              <a:spcAft>
                <a:spcPts val="0"/>
              </a:spcAft>
            </a:pPr>
            <a:r>
              <a:rPr lang="es-ES" sz="1200">
                <a:solidFill>
                  <a:srgbClr val="FF0000"/>
                </a:solidFill>
                <a:effectLst/>
                <a:latin typeface="Times New Roman"/>
                <a:ea typeface="Times New Roman"/>
              </a:rPr>
              <a:t>4/5</a:t>
            </a:r>
            <a:endParaRPr lang="es-EC" sz="1200">
              <a:effectLst/>
              <a:latin typeface="Times New Roman"/>
              <a:ea typeface="Times New Roman"/>
            </a:endParaRPr>
          </a:p>
        </p:txBody>
      </p:sp>
    </p:spTree>
    <p:extLst>
      <p:ext uri="{BB962C8B-B14F-4D97-AF65-F5344CB8AC3E}">
        <p14:creationId xmlns:p14="http://schemas.microsoft.com/office/powerpoint/2010/main" val="1342784878"/>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64906661"/>
              </p:ext>
            </p:extLst>
          </p:nvPr>
        </p:nvGraphicFramePr>
        <p:xfrm>
          <a:off x="179512" y="404664"/>
          <a:ext cx="8712966" cy="6232850"/>
        </p:xfrm>
        <a:graphic>
          <a:graphicData uri="http://schemas.openxmlformats.org/drawingml/2006/table">
            <a:tbl>
              <a:tblPr>
                <a:tableStyleId>{5C22544A-7EE6-4342-B048-85BDC9FD1C3A}</a:tableStyleId>
              </a:tblPr>
              <a:tblGrid>
                <a:gridCol w="476810"/>
                <a:gridCol w="3520202"/>
                <a:gridCol w="480534"/>
                <a:gridCol w="730116"/>
                <a:gridCol w="730116"/>
                <a:gridCol w="685416"/>
                <a:gridCol w="2089772"/>
              </a:tblGrid>
              <a:tr h="106330">
                <a:tc gridSpan="7">
                  <a:txBody>
                    <a:bodyPr/>
                    <a:lstStyle/>
                    <a:p>
                      <a:pPr algn="ctr" fontAlgn="ctr"/>
                      <a:r>
                        <a:rPr lang="es-EC" sz="1000" u="none" strike="noStrike" dirty="0">
                          <a:effectLst/>
                        </a:rPr>
                        <a:t>FERRERO DEL ECUADOR S.A.</a:t>
                      </a:r>
                      <a:endParaRPr lang="es-EC" sz="1000" b="1" i="0" u="none" strike="noStrike" dirty="0">
                        <a:solidFill>
                          <a:srgbClr val="000000"/>
                        </a:solidFill>
                        <a:effectLst/>
                        <a:latin typeface="Arial"/>
                      </a:endParaRPr>
                    </a:p>
                  </a:txBody>
                  <a:tcPr marL="3430" marR="3430" marT="343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6330">
                <a:tc gridSpan="7">
                  <a:txBody>
                    <a:bodyPr/>
                    <a:lstStyle/>
                    <a:p>
                      <a:pPr algn="ctr" fontAlgn="ctr"/>
                      <a:r>
                        <a:rPr lang="es-EC" sz="1000" u="none" strike="noStrike">
                          <a:effectLst/>
                        </a:rPr>
                        <a:t>CUESTIONARIO DE EVALUACIÓN DE CONTROL INTERNO</a:t>
                      </a:r>
                      <a:endParaRPr lang="es-EC" sz="1000" b="1" i="0" u="none" strike="noStrike">
                        <a:solidFill>
                          <a:srgbClr val="000000"/>
                        </a:solidFill>
                        <a:effectLst/>
                        <a:latin typeface="Arial"/>
                      </a:endParaRPr>
                    </a:p>
                  </a:txBody>
                  <a:tcPr marL="3430" marR="3430" marT="343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6330">
                <a:tc gridSpan="7">
                  <a:txBody>
                    <a:bodyPr/>
                    <a:lstStyle/>
                    <a:p>
                      <a:pPr algn="ctr" fontAlgn="ctr"/>
                      <a:r>
                        <a:rPr lang="es-EC" sz="1000" u="none" strike="noStrike">
                          <a:effectLst/>
                        </a:rPr>
                        <a:t>PROCESO DE ADQUISICIÓN DE MATERIA PRIMA</a:t>
                      </a:r>
                      <a:endParaRPr lang="es-EC" sz="1000" b="1" i="0" u="none" strike="noStrike">
                        <a:solidFill>
                          <a:srgbClr val="000000"/>
                        </a:solidFill>
                        <a:effectLst/>
                        <a:latin typeface="Arial"/>
                      </a:endParaRPr>
                    </a:p>
                  </a:txBody>
                  <a:tcPr marL="3430" marR="3430" marT="343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6330">
                <a:tc gridSpan="7">
                  <a:txBody>
                    <a:bodyPr/>
                    <a:lstStyle/>
                    <a:p>
                      <a:pPr algn="ctr" fontAlgn="ctr"/>
                      <a:r>
                        <a:rPr lang="es-EC" sz="1000" u="none" strike="noStrike">
                          <a:effectLst/>
                        </a:rPr>
                        <a:t>PERIODO SEPTIEMBRE 2009 - AGOSTO 2010</a:t>
                      </a:r>
                      <a:endParaRPr lang="es-EC" sz="1000" b="1" i="0" u="none" strike="noStrike">
                        <a:solidFill>
                          <a:srgbClr val="000000"/>
                        </a:solidFill>
                        <a:effectLst/>
                        <a:latin typeface="Arial"/>
                      </a:endParaRPr>
                    </a:p>
                  </a:txBody>
                  <a:tcPr marL="3430" marR="3430" marT="343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6040">
                <a:tc rowSpan="2">
                  <a:txBody>
                    <a:bodyPr/>
                    <a:lstStyle/>
                    <a:p>
                      <a:pPr algn="ctr" fontAlgn="ctr"/>
                      <a:r>
                        <a:rPr lang="es-EC" sz="900" u="sng" strike="noStrike">
                          <a:effectLst/>
                        </a:rPr>
                        <a:t>Nº</a:t>
                      </a:r>
                      <a:endParaRPr lang="es-EC" sz="900" b="1" i="0" u="sng" strike="noStrike">
                        <a:solidFill>
                          <a:srgbClr val="000000"/>
                        </a:solidFill>
                        <a:effectLst/>
                        <a:latin typeface="Arial"/>
                      </a:endParaRPr>
                    </a:p>
                  </a:txBody>
                  <a:tcPr marL="3430" marR="3430" marT="3430" marB="0" anchor="ctr"/>
                </a:tc>
                <a:tc rowSpan="2">
                  <a:txBody>
                    <a:bodyPr/>
                    <a:lstStyle/>
                    <a:p>
                      <a:pPr algn="ctr" fontAlgn="ctr"/>
                      <a:r>
                        <a:rPr lang="pt-BR" sz="900" u="sng" strike="noStrike">
                          <a:effectLst/>
                        </a:rPr>
                        <a:t>P R E G U N T A S</a:t>
                      </a:r>
                      <a:endParaRPr lang="pt-BR" sz="900" b="1" i="0" u="sng" strike="noStrike">
                        <a:solidFill>
                          <a:srgbClr val="000000"/>
                        </a:solidFill>
                        <a:effectLst/>
                        <a:latin typeface="Arial"/>
                      </a:endParaRPr>
                    </a:p>
                  </a:txBody>
                  <a:tcPr marL="3430" marR="3430" marT="3430" marB="0" anchor="ctr"/>
                </a:tc>
                <a:tc gridSpan="2">
                  <a:txBody>
                    <a:bodyPr/>
                    <a:lstStyle/>
                    <a:p>
                      <a:pPr algn="ctr" fontAlgn="ctr"/>
                      <a:r>
                        <a:rPr lang="es-EC" sz="900" u="sng" strike="noStrike">
                          <a:effectLst/>
                        </a:rPr>
                        <a:t>RESPUESTAS</a:t>
                      </a:r>
                      <a:endParaRPr lang="es-EC" sz="900" b="1" i="0" u="sng" strike="noStrike">
                        <a:solidFill>
                          <a:srgbClr val="000000"/>
                        </a:solidFill>
                        <a:effectLst/>
                        <a:latin typeface="Arial"/>
                      </a:endParaRPr>
                    </a:p>
                  </a:txBody>
                  <a:tcPr marL="3430" marR="3430" marT="3430" marB="0" anchor="ctr"/>
                </a:tc>
                <a:tc hMerge="1">
                  <a:txBody>
                    <a:bodyPr/>
                    <a:lstStyle/>
                    <a:p>
                      <a:endParaRPr lang="es-EC"/>
                    </a:p>
                  </a:txBody>
                  <a:tcPr/>
                </a:tc>
                <a:tc gridSpan="2">
                  <a:txBody>
                    <a:bodyPr/>
                    <a:lstStyle/>
                    <a:p>
                      <a:pPr algn="ctr" fontAlgn="ctr"/>
                      <a:r>
                        <a:rPr lang="es-EC" sz="900" u="sng" strike="noStrike">
                          <a:effectLst/>
                        </a:rPr>
                        <a:t>PUNTAJES</a:t>
                      </a:r>
                      <a:endParaRPr lang="es-EC" sz="900" b="1" i="0" u="sng" strike="noStrike">
                        <a:solidFill>
                          <a:srgbClr val="000000"/>
                        </a:solidFill>
                        <a:effectLst/>
                        <a:latin typeface="Arial"/>
                      </a:endParaRPr>
                    </a:p>
                  </a:txBody>
                  <a:tcPr marL="3430" marR="3430" marT="3430" marB="0" anchor="ctr"/>
                </a:tc>
                <a:tc hMerge="1">
                  <a:txBody>
                    <a:bodyPr/>
                    <a:lstStyle/>
                    <a:p>
                      <a:endParaRPr lang="es-EC"/>
                    </a:p>
                  </a:txBody>
                  <a:tcPr/>
                </a:tc>
                <a:tc rowSpan="2">
                  <a:txBody>
                    <a:bodyPr/>
                    <a:lstStyle/>
                    <a:p>
                      <a:pPr algn="ctr" fontAlgn="ctr"/>
                      <a:r>
                        <a:rPr lang="es-EC" sz="900" u="sng" strike="noStrike">
                          <a:effectLst/>
                        </a:rPr>
                        <a:t>OBSERVACIONES</a:t>
                      </a:r>
                      <a:endParaRPr lang="es-EC" sz="900" b="1" i="0" u="sng" strike="noStrike">
                        <a:solidFill>
                          <a:srgbClr val="000000"/>
                        </a:solidFill>
                        <a:effectLst/>
                        <a:latin typeface="Arial"/>
                      </a:endParaRPr>
                    </a:p>
                  </a:txBody>
                  <a:tcPr marL="3430" marR="3430" marT="3430" marB="0" anchor="ctr"/>
                </a:tc>
              </a:tr>
              <a:tr h="102900">
                <a:tc vMerge="1">
                  <a:txBody>
                    <a:bodyPr/>
                    <a:lstStyle/>
                    <a:p>
                      <a:endParaRPr lang="es-EC"/>
                    </a:p>
                  </a:txBody>
                  <a:tcPr/>
                </a:tc>
                <a:tc vMerge="1">
                  <a:txBody>
                    <a:bodyPr/>
                    <a:lstStyle/>
                    <a:p>
                      <a:endParaRPr lang="es-EC"/>
                    </a:p>
                  </a:txBody>
                  <a:tcPr/>
                </a:tc>
                <a:tc>
                  <a:txBody>
                    <a:bodyPr/>
                    <a:lstStyle/>
                    <a:p>
                      <a:pPr algn="ctr" fontAlgn="ctr"/>
                      <a:r>
                        <a:rPr lang="es-EC" sz="900" u="sng" strike="noStrike">
                          <a:effectLst/>
                        </a:rPr>
                        <a:t>SÍ</a:t>
                      </a:r>
                      <a:endParaRPr lang="es-EC" sz="900" b="1" i="0" u="sng" strike="noStrike">
                        <a:solidFill>
                          <a:srgbClr val="000000"/>
                        </a:solidFill>
                        <a:effectLst/>
                        <a:latin typeface="Arial"/>
                      </a:endParaRPr>
                    </a:p>
                  </a:txBody>
                  <a:tcPr marL="3430" marR="3430" marT="3430" marB="0" anchor="ctr"/>
                </a:tc>
                <a:tc>
                  <a:txBody>
                    <a:bodyPr/>
                    <a:lstStyle/>
                    <a:p>
                      <a:pPr algn="ctr" fontAlgn="ctr"/>
                      <a:r>
                        <a:rPr lang="es-EC" sz="900" u="sng" strike="noStrike">
                          <a:effectLst/>
                        </a:rPr>
                        <a:t>NO</a:t>
                      </a:r>
                      <a:endParaRPr lang="es-EC" sz="900" b="1" i="0" u="sng" strike="noStrike">
                        <a:solidFill>
                          <a:srgbClr val="000000"/>
                        </a:solidFill>
                        <a:effectLst/>
                        <a:latin typeface="Arial"/>
                      </a:endParaRPr>
                    </a:p>
                  </a:txBody>
                  <a:tcPr marL="3430" marR="3430" marT="3430" marB="0" anchor="ctr"/>
                </a:tc>
                <a:tc>
                  <a:txBody>
                    <a:bodyPr/>
                    <a:lstStyle/>
                    <a:p>
                      <a:pPr algn="ctr" fontAlgn="ctr"/>
                      <a:r>
                        <a:rPr lang="es-EC" sz="900" u="sng" strike="noStrike">
                          <a:effectLst/>
                        </a:rPr>
                        <a:t>PUNTAJE OBTENIDO</a:t>
                      </a:r>
                      <a:endParaRPr lang="es-EC" sz="900" b="1" i="0" u="sng" strike="noStrike">
                        <a:solidFill>
                          <a:srgbClr val="000000"/>
                        </a:solidFill>
                        <a:effectLst/>
                        <a:latin typeface="Arial"/>
                      </a:endParaRPr>
                    </a:p>
                  </a:txBody>
                  <a:tcPr marL="3430" marR="3430" marT="3430" marB="0" anchor="ctr"/>
                </a:tc>
                <a:tc>
                  <a:txBody>
                    <a:bodyPr/>
                    <a:lstStyle/>
                    <a:p>
                      <a:pPr algn="ctr" fontAlgn="ctr"/>
                      <a:r>
                        <a:rPr lang="es-EC" sz="900" u="sng" strike="noStrike">
                          <a:effectLst/>
                        </a:rPr>
                        <a:t>PUNTAJE ÓPTIMO</a:t>
                      </a:r>
                      <a:endParaRPr lang="es-EC" sz="900" b="1" i="0" u="sng" strike="noStrike">
                        <a:solidFill>
                          <a:srgbClr val="000000"/>
                        </a:solidFill>
                        <a:effectLst/>
                        <a:latin typeface="Arial"/>
                      </a:endParaRPr>
                    </a:p>
                  </a:txBody>
                  <a:tcPr marL="3430" marR="3430" marT="3430" marB="0" anchor="ctr"/>
                </a:tc>
                <a:tc vMerge="1">
                  <a:txBody>
                    <a:bodyPr/>
                    <a:lstStyle/>
                    <a:p>
                      <a:endParaRPr lang="es-EC"/>
                    </a:p>
                  </a:txBody>
                  <a:tcPr/>
                </a:tc>
              </a:tr>
              <a:tr h="137200">
                <a:tc>
                  <a:txBody>
                    <a:bodyPr/>
                    <a:lstStyle/>
                    <a:p>
                      <a:pPr algn="ctr" fontAlgn="ctr"/>
                      <a:r>
                        <a:rPr lang="es-EC" sz="900" u="none" strike="noStrike">
                          <a:effectLst/>
                        </a:rPr>
                        <a:t>7.</a:t>
                      </a:r>
                      <a:endParaRPr lang="es-EC" sz="900" b="1" i="0" u="none" strike="noStrike">
                        <a:solidFill>
                          <a:srgbClr val="000000"/>
                        </a:solidFill>
                        <a:effectLst/>
                        <a:latin typeface="Arial"/>
                      </a:endParaRPr>
                    </a:p>
                  </a:txBody>
                  <a:tcPr marL="3430" marR="3430" marT="3430" marB="0" anchor="ctr"/>
                </a:tc>
                <a:tc>
                  <a:txBody>
                    <a:bodyPr/>
                    <a:lstStyle/>
                    <a:p>
                      <a:pPr algn="ctr" fontAlgn="ctr"/>
                      <a:r>
                        <a:rPr lang="es-EC" sz="900" u="none" strike="noStrike">
                          <a:effectLst/>
                        </a:rPr>
                        <a:t>INFORMACIÓN Y COMUNICACIÓN</a:t>
                      </a:r>
                      <a:endParaRPr lang="es-EC" sz="900" b="1" i="0" u="none" strike="noStrike">
                        <a:solidFill>
                          <a:srgbClr val="000000"/>
                        </a:solidFill>
                        <a:effectLst/>
                        <a:latin typeface="Arial"/>
                      </a:endParaRPr>
                    </a:p>
                  </a:txBody>
                  <a:tcPr marL="3430" marR="3430" marT="3430" marB="0" anchor="ctr"/>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30" marR="3430" marT="3430"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30" marR="3430" marT="3430"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30" marR="3430" marT="3430"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3430" marR="3430" marT="343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3430" marR="3430" marT="3430" marB="0" anchor="b"/>
                </a:tc>
              </a:tr>
              <a:tr h="202370">
                <a:tc>
                  <a:txBody>
                    <a:bodyPr/>
                    <a:lstStyle/>
                    <a:p>
                      <a:pPr algn="ctr" fontAlgn="ctr"/>
                      <a:r>
                        <a:rPr lang="es-EC" sz="1000" u="none" strike="noStrike">
                          <a:effectLst/>
                        </a:rPr>
                        <a:t>7.1</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¿Todos los listados  o reportes que emite el sistema informático son de utilidad y oportunos?</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178360">
                <a:tc>
                  <a:txBody>
                    <a:bodyPr/>
                    <a:lstStyle/>
                    <a:p>
                      <a:pPr algn="ctr" fontAlgn="ctr"/>
                      <a:r>
                        <a:rPr lang="es-EC" sz="1000" u="none" strike="noStrike">
                          <a:effectLst/>
                        </a:rPr>
                        <a:t>7.2</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¿Son satisfactorios los sistemas de información computarizados implantados en  el proceso y manejo de la  información?</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140630">
                <a:tc>
                  <a:txBody>
                    <a:bodyPr/>
                    <a:lstStyle/>
                    <a:p>
                      <a:pPr algn="ctr" fontAlgn="ctr"/>
                      <a:r>
                        <a:rPr lang="es-EC" sz="1000" u="none" strike="noStrike">
                          <a:effectLst/>
                        </a:rPr>
                        <a:t>7.3</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¿Se tiene back up de la información procesada?</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178360">
                <a:tc>
                  <a:txBody>
                    <a:bodyPr/>
                    <a:lstStyle/>
                    <a:p>
                      <a:pPr algn="ctr" fontAlgn="ctr"/>
                      <a:r>
                        <a:rPr lang="es-EC" sz="1000" u="none" strike="noStrike">
                          <a:effectLst/>
                        </a:rPr>
                        <a:t>7.4</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¿La información recibida es suficiente y oportuna para las actividades y procesos?</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202370">
                <a:tc>
                  <a:txBody>
                    <a:bodyPr/>
                    <a:lstStyle/>
                    <a:p>
                      <a:pPr algn="ctr" fontAlgn="ctr"/>
                      <a:r>
                        <a:rPr lang="es-EC" sz="1000" u="none" strike="noStrike">
                          <a:effectLst/>
                        </a:rPr>
                        <a:t>7.5</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¿La información que se brinda es de calidad, permitiendo una adecuada y oportuna toma de decisiones?</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178360">
                <a:tc>
                  <a:txBody>
                    <a:bodyPr/>
                    <a:lstStyle/>
                    <a:p>
                      <a:pPr algn="ctr" fontAlgn="ctr"/>
                      <a:r>
                        <a:rPr lang="es-EC" sz="1000" u="none" strike="noStrike">
                          <a:effectLst/>
                        </a:rPr>
                        <a:t>7.6</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¿Se han establecido líneas de comunicación para la denuncia de posibles actos indebidos?</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dirty="0">
                          <a:effectLst/>
                        </a:rPr>
                        <a:t> </a:t>
                      </a:r>
                      <a:endParaRPr lang="es-EC" sz="1000" b="0" i="0" u="none" strike="noStrike" dirty="0">
                        <a:solidFill>
                          <a:srgbClr val="000000"/>
                        </a:solidFill>
                        <a:effectLst/>
                        <a:latin typeface="Arial"/>
                      </a:endParaRPr>
                    </a:p>
                  </a:txBody>
                  <a:tcPr marL="3430" marR="3430" marT="3430" marB="0" anchor="ctr"/>
                </a:tc>
              </a:tr>
              <a:tr h="178360">
                <a:tc>
                  <a:txBody>
                    <a:bodyPr/>
                    <a:lstStyle/>
                    <a:p>
                      <a:pPr algn="ctr" fontAlgn="ctr"/>
                      <a:r>
                        <a:rPr lang="es-EC" sz="1000" u="none" strike="noStrike">
                          <a:effectLst/>
                        </a:rPr>
                        <a:t>7.7</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¿Existe una comunicación eficaz al personal sobre sus funciones y responsabilidades de control?</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dirty="0">
                          <a:effectLst/>
                        </a:rPr>
                        <a:t> </a:t>
                      </a:r>
                      <a:endParaRPr lang="es-EC" sz="1000" b="0" i="0" u="none" strike="noStrike" dirty="0">
                        <a:solidFill>
                          <a:srgbClr val="000000"/>
                        </a:solidFill>
                        <a:effectLst/>
                        <a:latin typeface="Arial"/>
                      </a:endParaRPr>
                    </a:p>
                  </a:txBody>
                  <a:tcPr marL="3430" marR="3430" marT="3430" marB="0" anchor="ctr"/>
                </a:tc>
              </a:tr>
              <a:tr h="178360">
                <a:tc>
                  <a:txBody>
                    <a:bodyPr/>
                    <a:lstStyle/>
                    <a:p>
                      <a:pPr algn="ctr" fontAlgn="ctr"/>
                      <a:r>
                        <a:rPr lang="es-EC" sz="1000" u="none" strike="noStrike">
                          <a:effectLst/>
                        </a:rPr>
                        <a:t>7.8</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¿Cuándo a usted le supervisan le indican las desviaciones que existen para mejorar sus labores?</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dirty="0">
                          <a:effectLst/>
                        </a:rPr>
                        <a:t> </a:t>
                      </a:r>
                      <a:endParaRPr lang="es-EC" sz="1000" b="0" i="0" u="none" strike="noStrike" dirty="0">
                        <a:solidFill>
                          <a:srgbClr val="000000"/>
                        </a:solidFill>
                        <a:effectLst/>
                        <a:latin typeface="Arial"/>
                      </a:endParaRPr>
                    </a:p>
                  </a:txBody>
                  <a:tcPr marL="3430" marR="3430" marT="3430" marB="0" anchor="ctr"/>
                </a:tc>
              </a:tr>
              <a:tr h="202370">
                <a:tc>
                  <a:txBody>
                    <a:bodyPr/>
                    <a:lstStyle/>
                    <a:p>
                      <a:pPr algn="ctr" fontAlgn="ctr"/>
                      <a:r>
                        <a:rPr lang="es-EC" sz="1000" u="none" strike="noStrike">
                          <a:effectLst/>
                        </a:rPr>
                        <a:t>7.9</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¿Los empleados entienden cómo el incumplimiento de sus obligaciones afectan a la empresa?</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178360">
                <a:tc>
                  <a:txBody>
                    <a:bodyPr/>
                    <a:lstStyle/>
                    <a:p>
                      <a:pPr algn="ctr" fontAlgn="ctr"/>
                      <a:r>
                        <a:rPr lang="es-EC" sz="1000" u="none" strike="noStrike">
                          <a:effectLst/>
                        </a:rPr>
                        <a:t>7.10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¿Existe una manera de comunicar los problemas o inquietudes a la gerencia?</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No existe apertura directa a la gerencia</a:t>
                      </a:r>
                      <a:endParaRPr lang="es-EC" sz="1000" b="0" i="0" u="none" strike="noStrike">
                        <a:solidFill>
                          <a:srgbClr val="000000"/>
                        </a:solidFill>
                        <a:effectLst/>
                        <a:latin typeface="Arial"/>
                      </a:endParaRPr>
                    </a:p>
                  </a:txBody>
                  <a:tcPr marL="3430" marR="3430" marT="3430" marB="0" anchor="ctr"/>
                </a:tc>
              </a:tr>
              <a:tr h="137200">
                <a:tc>
                  <a:txBody>
                    <a:bodyPr/>
                    <a:lstStyle/>
                    <a:p>
                      <a:pPr algn="ctr" fontAlgn="ctr"/>
                      <a:r>
                        <a:rPr lang="es-EC" sz="900" u="none" strike="noStrike">
                          <a:effectLst/>
                        </a:rPr>
                        <a:t>8.</a:t>
                      </a:r>
                      <a:endParaRPr lang="es-EC" sz="900" b="1" i="0" u="none" strike="noStrike">
                        <a:solidFill>
                          <a:srgbClr val="000000"/>
                        </a:solidFill>
                        <a:effectLst/>
                        <a:latin typeface="Arial"/>
                      </a:endParaRPr>
                    </a:p>
                  </a:txBody>
                  <a:tcPr marL="3430" marR="3430" marT="3430" marB="0" anchor="ctr"/>
                </a:tc>
                <a:tc>
                  <a:txBody>
                    <a:bodyPr/>
                    <a:lstStyle/>
                    <a:p>
                      <a:pPr algn="ctr" fontAlgn="ctr"/>
                      <a:r>
                        <a:rPr lang="es-EC" sz="900" u="none" strike="noStrike">
                          <a:effectLst/>
                        </a:rPr>
                        <a:t>MONITOREO</a:t>
                      </a:r>
                      <a:endParaRPr lang="es-EC" sz="900" b="1" i="0" u="none" strike="noStrike">
                        <a:solidFill>
                          <a:srgbClr val="000000"/>
                        </a:solidFill>
                        <a:effectLst/>
                        <a:latin typeface="Arial"/>
                      </a:endParaRPr>
                    </a:p>
                  </a:txBody>
                  <a:tcPr marL="3430" marR="3430" marT="3430" marB="0" anchor="ctr"/>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30" marR="3430" marT="3430"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30" marR="3430" marT="3430" marB="0" anchor="b"/>
                </a:tc>
                <a:tc>
                  <a:txBody>
                    <a:bodyPr/>
                    <a:lstStyle/>
                    <a:p>
                      <a:pPr algn="just" fontAlgn="b"/>
                      <a:r>
                        <a:rPr lang="es-EC" sz="900" u="none" strike="noStrike">
                          <a:effectLst/>
                        </a:rPr>
                        <a:t> </a:t>
                      </a:r>
                      <a:endParaRPr lang="es-EC" sz="900" b="1" i="0" u="none" strike="noStrike">
                        <a:solidFill>
                          <a:srgbClr val="000000"/>
                        </a:solidFill>
                        <a:effectLst/>
                        <a:latin typeface="Arial"/>
                      </a:endParaRPr>
                    </a:p>
                  </a:txBody>
                  <a:tcPr marL="3430" marR="3430" marT="3430"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3430" marR="3430" marT="3430"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3430" marR="3430" marT="3430" marB="0" anchor="b"/>
                </a:tc>
              </a:tr>
              <a:tr h="202370">
                <a:tc>
                  <a:txBody>
                    <a:bodyPr/>
                    <a:lstStyle/>
                    <a:p>
                      <a:pPr algn="ctr" fontAlgn="ctr"/>
                      <a:r>
                        <a:rPr lang="es-EC" sz="1000" u="none" strike="noStrike">
                          <a:effectLst/>
                        </a:rPr>
                        <a:t>8.1</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¿El Gerente General, efectúa un proceso de monitoreo de la gestión a fin de prevenir y  corregir eventuales desviaciones o deficiencias?</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178360">
                <a:tc>
                  <a:txBody>
                    <a:bodyPr/>
                    <a:lstStyle/>
                    <a:p>
                      <a:pPr algn="ctr" fontAlgn="ctr"/>
                      <a:r>
                        <a:rPr lang="es-EC" sz="1000" u="none" strike="noStrike">
                          <a:effectLst/>
                        </a:rPr>
                        <a:t>8.2</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¿El Gerente General realiza con periodicidad el proceso de monitoreo mencionado en el punto anterior?</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140630">
                <a:tc>
                  <a:txBody>
                    <a:bodyPr/>
                    <a:lstStyle/>
                    <a:p>
                      <a:pPr algn="ctr" fontAlgn="ctr"/>
                      <a:r>
                        <a:rPr lang="es-EC" sz="1000" u="none" strike="noStrike">
                          <a:effectLst/>
                        </a:rPr>
                        <a:t>8.3</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¿Existen entidades externas para realizar monitoreos sobre la calidad de las actividades?</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260681">
                <a:tc>
                  <a:txBody>
                    <a:bodyPr/>
                    <a:lstStyle/>
                    <a:p>
                      <a:pPr algn="ctr" fontAlgn="ctr"/>
                      <a:r>
                        <a:rPr lang="es-EC" sz="1000" u="none" strike="noStrike">
                          <a:effectLst/>
                        </a:rPr>
                        <a:t>8.4</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¿Se consideran las comunicaciones de terceros para corroborar la información generada internamente. Por ejemplo, los reclamos de proveedores, etc.?</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157780">
                <a:tc>
                  <a:txBody>
                    <a:bodyPr/>
                    <a:lstStyle/>
                    <a:p>
                      <a:pPr algn="ctr" fontAlgn="ctr"/>
                      <a:r>
                        <a:rPr lang="es-EC" sz="1000" u="none" strike="noStrike">
                          <a:effectLst/>
                        </a:rPr>
                        <a:t>8.5</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¿Se utilizan indicadores para detectar ineficiencias o abusos?</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x</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ctr" fontAlgn="ctr"/>
                      <a:r>
                        <a:rPr lang="es-EC" sz="1000" u="none" strike="noStrike">
                          <a:effectLst/>
                        </a:rPr>
                        <a:t>10</a:t>
                      </a:r>
                      <a:endParaRPr lang="es-EC" sz="1000" b="0" i="0" u="none" strike="noStrike">
                        <a:solidFill>
                          <a:srgbClr val="000000"/>
                        </a:solidFill>
                        <a:effectLst/>
                        <a:latin typeface="Arial"/>
                      </a:endParaRPr>
                    </a:p>
                  </a:txBody>
                  <a:tcPr marL="3430" marR="3430" marT="3430" marB="0" anchor="ctr"/>
                </a:tc>
                <a:tc>
                  <a:txBody>
                    <a:bodyPr/>
                    <a:lstStyle/>
                    <a:p>
                      <a:pPr algn="just" fontAlgn="ctr"/>
                      <a:r>
                        <a:rPr lang="es-EC" sz="1000" u="none" strike="noStrike">
                          <a:effectLst/>
                        </a:rPr>
                        <a:t> </a:t>
                      </a:r>
                      <a:endParaRPr lang="es-EC" sz="1000" b="0" i="0" u="none" strike="noStrike">
                        <a:solidFill>
                          <a:srgbClr val="000000"/>
                        </a:solidFill>
                        <a:effectLst/>
                        <a:latin typeface="Arial"/>
                      </a:endParaRPr>
                    </a:p>
                  </a:txBody>
                  <a:tcPr marL="3430" marR="3430" marT="3430" marB="0" anchor="ctr"/>
                </a:tc>
              </a:tr>
              <a:tr h="58310">
                <a:tc>
                  <a:txBody>
                    <a:bodyPr/>
                    <a:lstStyle/>
                    <a:p>
                      <a:pPr algn="l" fontAlgn="b"/>
                      <a:r>
                        <a:rPr lang="es-EC" sz="1000" u="none" strike="noStrike">
                          <a:effectLst/>
                        </a:rPr>
                        <a:t> </a:t>
                      </a:r>
                      <a:endParaRPr lang="es-EC" sz="1000" b="0" i="0" u="none" strike="noStrike">
                        <a:solidFill>
                          <a:srgbClr val="000000"/>
                        </a:solidFill>
                        <a:effectLst/>
                        <a:latin typeface="Arial"/>
                      </a:endParaRPr>
                    </a:p>
                  </a:txBody>
                  <a:tcPr marL="3430" marR="3430" marT="3430" marB="0" anchor="b"/>
                </a:tc>
                <a:tc>
                  <a:txBody>
                    <a:bodyPr/>
                    <a:lstStyle/>
                    <a:p>
                      <a:pPr algn="ctr" fontAlgn="t"/>
                      <a:r>
                        <a:rPr lang="es-EC" sz="1000" u="none" strike="noStrike">
                          <a:effectLst/>
                        </a:rPr>
                        <a:t>TOTAL</a:t>
                      </a:r>
                      <a:endParaRPr lang="es-EC" sz="1000" b="1" i="0" u="none" strike="noStrike">
                        <a:solidFill>
                          <a:srgbClr val="000000"/>
                        </a:solidFill>
                        <a:effectLst/>
                        <a:latin typeface="Arial"/>
                      </a:endParaRPr>
                    </a:p>
                  </a:txBody>
                  <a:tcPr marL="3430" marR="3430" marT="3430" marB="0"/>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430" marR="3430" marT="3430" marB="0"/>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430" marR="3430" marT="3430" marB="0"/>
                </a:tc>
                <a:tc>
                  <a:txBody>
                    <a:bodyPr/>
                    <a:lstStyle/>
                    <a:p>
                      <a:pPr algn="ctr" fontAlgn="b"/>
                      <a:r>
                        <a:rPr lang="es-EC" sz="1000" u="none" strike="noStrike" dirty="0">
                          <a:effectLst/>
                          <a:hlinkClick r:id="rId2" action="ppaction://hlinksldjump"/>
                        </a:rPr>
                        <a:t>520</a:t>
                      </a:r>
                      <a:endParaRPr lang="es-EC" sz="1000" b="1" i="0" u="none" strike="noStrike" dirty="0">
                        <a:solidFill>
                          <a:srgbClr val="000000"/>
                        </a:solidFill>
                        <a:effectLst/>
                        <a:latin typeface="Arial"/>
                      </a:endParaRPr>
                    </a:p>
                  </a:txBody>
                  <a:tcPr marL="3430" marR="3430" marT="3430" marB="0" anchor="b"/>
                </a:tc>
                <a:tc>
                  <a:txBody>
                    <a:bodyPr/>
                    <a:lstStyle/>
                    <a:p>
                      <a:pPr algn="ctr" fontAlgn="b"/>
                      <a:r>
                        <a:rPr lang="es-EC" sz="1000" u="none" strike="noStrike">
                          <a:effectLst/>
                        </a:rPr>
                        <a:t>600</a:t>
                      </a:r>
                      <a:endParaRPr lang="es-EC" sz="1000" b="1" i="0" u="none" strike="noStrike">
                        <a:solidFill>
                          <a:srgbClr val="000000"/>
                        </a:solidFill>
                        <a:effectLst/>
                        <a:latin typeface="Arial"/>
                      </a:endParaRPr>
                    </a:p>
                  </a:txBody>
                  <a:tcPr marL="3430" marR="3430" marT="3430" marB="0" anchor="b"/>
                </a:tc>
                <a:tc>
                  <a:txBody>
                    <a:bodyPr/>
                    <a:lstStyle/>
                    <a:p>
                      <a:pPr algn="just" fontAlgn="t"/>
                      <a:r>
                        <a:rPr lang="es-EC" sz="1000" u="none" strike="noStrike">
                          <a:effectLst/>
                        </a:rPr>
                        <a:t> </a:t>
                      </a:r>
                      <a:endParaRPr lang="es-EC" sz="1000" b="1" i="0" u="none" strike="noStrike">
                        <a:solidFill>
                          <a:srgbClr val="000000"/>
                        </a:solidFill>
                        <a:effectLst/>
                        <a:latin typeface="Arial"/>
                      </a:endParaRPr>
                    </a:p>
                  </a:txBody>
                  <a:tcPr marL="3430" marR="3430" marT="3430" marB="0"/>
                </a:tc>
              </a:tr>
              <a:tr h="85750">
                <a:tc>
                  <a:txBody>
                    <a:bodyPr/>
                    <a:lstStyle/>
                    <a:p>
                      <a:pPr algn="ctr" fontAlgn="ctr"/>
                      <a:r>
                        <a:rPr lang="es-EC" sz="900" u="none" strike="noStrike">
                          <a:effectLst/>
                        </a:rPr>
                        <a:t> </a:t>
                      </a:r>
                      <a:endParaRPr lang="es-EC" sz="900" b="1" i="0" u="none" strike="noStrike">
                        <a:solidFill>
                          <a:srgbClr val="000000"/>
                        </a:solidFill>
                        <a:effectLst/>
                        <a:latin typeface="Arial"/>
                      </a:endParaRPr>
                    </a:p>
                  </a:txBody>
                  <a:tcPr marL="3430" marR="3430" marT="3430" marB="0" anchor="ctr"/>
                </a:tc>
                <a:tc>
                  <a:txBody>
                    <a:bodyPr/>
                    <a:lstStyle/>
                    <a:p>
                      <a:pPr algn="l" fontAlgn="ctr"/>
                      <a:r>
                        <a:rPr lang="es-EC" sz="900" u="none" strike="noStrike">
                          <a:effectLst/>
                        </a:rPr>
                        <a:t>ELABORADO POR: JESSICA ERAS</a:t>
                      </a:r>
                      <a:endParaRPr lang="es-EC" sz="900" b="1" i="0" u="none" strike="noStrike">
                        <a:solidFill>
                          <a:srgbClr val="000000"/>
                        </a:solidFill>
                        <a:effectLst/>
                        <a:latin typeface="Arial"/>
                      </a:endParaRPr>
                    </a:p>
                  </a:txBody>
                  <a:tcPr marL="3430" marR="3430" marT="3430" marB="0" anchor="ctr"/>
                </a:tc>
                <a:tc gridSpan="5">
                  <a:txBody>
                    <a:bodyPr/>
                    <a:lstStyle/>
                    <a:p>
                      <a:pPr algn="l" fontAlgn="ctr"/>
                      <a:r>
                        <a:rPr lang="es-EC" sz="900" u="none" strike="noStrike">
                          <a:effectLst/>
                        </a:rPr>
                        <a:t>REVISADO POR: S B</a:t>
                      </a:r>
                      <a:endParaRPr lang="es-EC" sz="900" b="1" i="0" u="none" strike="noStrike">
                        <a:solidFill>
                          <a:srgbClr val="000000"/>
                        </a:solidFill>
                        <a:effectLst/>
                        <a:latin typeface="Arial"/>
                      </a:endParaRPr>
                    </a:p>
                  </a:txBody>
                  <a:tcPr marL="3430" marR="3430" marT="343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5750">
                <a:tc>
                  <a:txBody>
                    <a:bodyPr/>
                    <a:lstStyle/>
                    <a:p>
                      <a:pPr algn="ctr" fontAlgn="ctr"/>
                      <a:r>
                        <a:rPr lang="es-EC" sz="900" u="none" strike="noStrike">
                          <a:effectLst/>
                        </a:rPr>
                        <a:t> </a:t>
                      </a:r>
                      <a:endParaRPr lang="es-EC" sz="900" b="1" i="0" u="none" strike="noStrike">
                        <a:solidFill>
                          <a:srgbClr val="000000"/>
                        </a:solidFill>
                        <a:effectLst/>
                        <a:latin typeface="Arial"/>
                      </a:endParaRPr>
                    </a:p>
                  </a:txBody>
                  <a:tcPr marL="3430" marR="3430" marT="3430" marB="0" anchor="ctr"/>
                </a:tc>
                <a:tc>
                  <a:txBody>
                    <a:bodyPr/>
                    <a:lstStyle/>
                    <a:p>
                      <a:pPr algn="l" fontAlgn="ctr"/>
                      <a:r>
                        <a:rPr lang="es-EC" sz="900" u="none" strike="noStrike">
                          <a:effectLst/>
                        </a:rPr>
                        <a:t>FECHA: 1 Febrero 2011</a:t>
                      </a:r>
                      <a:endParaRPr lang="es-EC" sz="900" b="1" i="0" u="none" strike="noStrike">
                        <a:solidFill>
                          <a:srgbClr val="000000"/>
                        </a:solidFill>
                        <a:effectLst/>
                        <a:latin typeface="Arial"/>
                      </a:endParaRPr>
                    </a:p>
                  </a:txBody>
                  <a:tcPr marL="3430" marR="3430" marT="3430" marB="0" anchor="ctr"/>
                </a:tc>
                <a:tc gridSpan="5">
                  <a:txBody>
                    <a:bodyPr/>
                    <a:lstStyle/>
                    <a:p>
                      <a:pPr algn="l" fontAlgn="ctr"/>
                      <a:r>
                        <a:rPr lang="es-EC" sz="900" u="none" strike="noStrike" dirty="0">
                          <a:effectLst/>
                        </a:rPr>
                        <a:t>FECHA: 1 Febrero 2011</a:t>
                      </a:r>
                      <a:endParaRPr lang="es-EC" sz="900" b="1" i="0" u="none" strike="noStrike" dirty="0">
                        <a:solidFill>
                          <a:srgbClr val="000000"/>
                        </a:solidFill>
                        <a:effectLst/>
                        <a:latin typeface="Arial"/>
                      </a:endParaRPr>
                    </a:p>
                  </a:txBody>
                  <a:tcPr marL="3430" marR="3430" marT="343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3" name="2 Rectángulo">
            <a:hlinkClick r:id="rId3" action="ppaction://hlinksldjump"/>
          </p:cNvPr>
          <p:cNvSpPr>
            <a:spLocks/>
          </p:cNvSpPr>
          <p:nvPr/>
        </p:nvSpPr>
        <p:spPr>
          <a:xfrm>
            <a:off x="8100392" y="404664"/>
            <a:ext cx="722630" cy="626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err="1">
                <a:solidFill>
                  <a:srgbClr val="FF0000"/>
                </a:solidFill>
                <a:effectLst/>
                <a:latin typeface="Times New Roman"/>
                <a:ea typeface="Times New Roman"/>
              </a:rPr>
              <a:t>PTM</a:t>
            </a:r>
            <a:r>
              <a:rPr lang="es-ES" sz="1200" b="1" dirty="0">
                <a:solidFill>
                  <a:srgbClr val="FF0000"/>
                </a:solidFill>
                <a:effectLst/>
                <a:latin typeface="Times New Roman"/>
                <a:ea typeface="Times New Roman"/>
              </a:rPr>
              <a:t>. 5</a:t>
            </a:r>
            <a:endParaRPr lang="es-EC" sz="1200" dirty="0">
              <a:effectLst/>
              <a:latin typeface="Times New Roman"/>
              <a:ea typeface="Times New Roman"/>
            </a:endParaRPr>
          </a:p>
          <a:p>
            <a:pPr algn="ctr">
              <a:spcAft>
                <a:spcPts val="0"/>
              </a:spcAft>
            </a:pPr>
            <a:r>
              <a:rPr lang="es-ES" sz="1200" dirty="0">
                <a:solidFill>
                  <a:srgbClr val="FF0000"/>
                </a:solidFill>
                <a:effectLst/>
                <a:latin typeface="Times New Roman"/>
                <a:ea typeface="Times New Roman"/>
              </a:rPr>
              <a:t>5/5</a:t>
            </a:r>
            <a:endParaRPr lang="es-EC" sz="1200" dirty="0">
              <a:effectLst/>
              <a:latin typeface="Times New Roman"/>
              <a:ea typeface="Times New Roman"/>
            </a:endParaRPr>
          </a:p>
        </p:txBody>
      </p:sp>
    </p:spTree>
    <p:extLst>
      <p:ext uri="{BB962C8B-B14F-4D97-AF65-F5344CB8AC3E}">
        <p14:creationId xmlns:p14="http://schemas.microsoft.com/office/powerpoint/2010/main" val="3194108579"/>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3225</TotalTime>
  <Words>18016</Words>
  <Application>Microsoft Office PowerPoint</Application>
  <PresentationFormat>Presentación en pantalla (4:3)</PresentationFormat>
  <Paragraphs>4196</Paragraphs>
  <Slides>128</Slides>
  <Notes>3</Notes>
  <HiddenSlides>0</HiddenSlides>
  <MMClips>0</MMClips>
  <ScaleCrop>false</ScaleCrop>
  <HeadingPairs>
    <vt:vector size="4" baseType="variant">
      <vt:variant>
        <vt:lpstr>Tema</vt:lpstr>
      </vt:variant>
      <vt:variant>
        <vt:i4>1</vt:i4>
      </vt:variant>
      <vt:variant>
        <vt:lpstr>Títulos de diapositiva</vt:lpstr>
      </vt:variant>
      <vt:variant>
        <vt:i4>128</vt:i4>
      </vt:variant>
    </vt:vector>
  </HeadingPairs>
  <TitlesOfParts>
    <vt:vector size="129" baseType="lpstr">
      <vt:lpstr>NewsPrint</vt:lpstr>
      <vt:lpstr>AUDITORÍA DE GESTIÓN AL MACROPROCESO DE COMPRAS DE FERRERO DEL ECUADOR S.A.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FASES DE LA AUDITORIA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EJECUCIÓN DE LA AUDITORÍA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erasjess1</dc:creator>
  <cp:lastModifiedBy>VANE</cp:lastModifiedBy>
  <cp:revision>183</cp:revision>
  <dcterms:created xsi:type="dcterms:W3CDTF">2010-12-09T19:54:53Z</dcterms:created>
  <dcterms:modified xsi:type="dcterms:W3CDTF">2011-03-15T00:21:41Z</dcterms:modified>
</cp:coreProperties>
</file>