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3"/>
  </p:notesMasterIdLst>
  <p:sldIdLst>
    <p:sldId id="256" r:id="rId2"/>
    <p:sldId id="259" r:id="rId3"/>
    <p:sldId id="257" r:id="rId4"/>
    <p:sldId id="284" r:id="rId5"/>
    <p:sldId id="285" r:id="rId6"/>
    <p:sldId id="289" r:id="rId7"/>
    <p:sldId id="261" r:id="rId8"/>
    <p:sldId id="262" r:id="rId9"/>
    <p:sldId id="286" r:id="rId10"/>
    <p:sldId id="287" r:id="rId11"/>
    <p:sldId id="288" r:id="rId12"/>
    <p:sldId id="263" r:id="rId13"/>
    <p:sldId id="265" r:id="rId14"/>
    <p:sldId id="277" r:id="rId15"/>
    <p:sldId id="276" r:id="rId16"/>
    <p:sldId id="279" r:id="rId17"/>
    <p:sldId id="275" r:id="rId18"/>
    <p:sldId id="280" r:id="rId19"/>
    <p:sldId id="281" r:id="rId20"/>
    <p:sldId id="264" r:id="rId21"/>
    <p:sldId id="267" r:id="rId22"/>
    <p:sldId id="272" r:id="rId23"/>
    <p:sldId id="274" r:id="rId24"/>
    <p:sldId id="273" r:id="rId25"/>
    <p:sldId id="282" r:id="rId26"/>
    <p:sldId id="283" r:id="rId27"/>
    <p:sldId id="266" r:id="rId28"/>
    <p:sldId id="268" r:id="rId29"/>
    <p:sldId id="270" r:id="rId30"/>
    <p:sldId id="269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AE8EA-8897-44D3-8276-40CD0D3855C4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81936-3961-4B46-8993-02BF4D20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1936-3961-4B46-8993-02BF4D2039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7138C4-454A-445C-84C6-4D80758C576A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23CAD8-E24A-4EDC-952B-EB55C6B4EE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124744"/>
            <a:ext cx="7772400" cy="2448272"/>
          </a:xfrm>
        </p:spPr>
        <p:txBody>
          <a:bodyPr>
            <a:noAutofit/>
          </a:bodyPr>
          <a:lstStyle/>
          <a:p>
            <a:r>
              <a:rPr lang="es-ES_tradnl" sz="2800" b="1" dirty="0">
                <a:solidFill>
                  <a:schemeClr val="tx1"/>
                </a:solidFill>
              </a:rPr>
              <a:t>RECUPERACIÓN DE DATOS DEL SISTEMA DE CONTROL DE LA ESTACIÓN DE BOMBEO DEL POLIDUCTO QUITO-AMBATO-RIOBAMBA Y DISEÑO DE UN SISTEMA DE REGISTRO DE DATOS BASADO EN INSQL CON UNA INTERFAZ HMI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4869160"/>
            <a:ext cx="3736504" cy="576064"/>
          </a:xfrm>
        </p:spPr>
        <p:txBody>
          <a:bodyPr/>
          <a:lstStyle/>
          <a:p>
            <a:r>
              <a:rPr lang="es-ES_tradnl" dirty="0" smtClean="0"/>
              <a:t>Ana María Granizo H.</a:t>
            </a:r>
          </a:p>
        </p:txBody>
      </p:sp>
      <p:pic>
        <p:nvPicPr>
          <p:cNvPr id="4" name="6 Imagen" descr="CONTROL.bmp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827584" y="4149080"/>
            <a:ext cx="2121547" cy="1973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Visión de la consola ArchestrA</a:t>
            </a:r>
            <a:endParaRPr lang="en-US" dirty="0">
              <a:solidFill>
                <a:srgbClr val="4F2292"/>
              </a:solidFill>
            </a:endParaRPr>
          </a:p>
        </p:txBody>
      </p:sp>
      <p:pic>
        <p:nvPicPr>
          <p:cNvPr id="5123" name="Picture 3" descr="untitled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828" y="1772816"/>
            <a:ext cx="70145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4F2292"/>
                </a:solidFill>
              </a:rPr>
              <a:t>Conexión Física del Sistema de Control</a:t>
            </a:r>
            <a:endParaRPr lang="en-US" dirty="0">
              <a:solidFill>
                <a:srgbClr val="4F2292"/>
              </a:solidFill>
            </a:endParaRPr>
          </a:p>
        </p:txBody>
      </p:sp>
      <p:pic>
        <p:nvPicPr>
          <p:cNvPr id="7170" name="Imagen 1"/>
          <p:cNvPicPr>
            <a:picLocks noChangeAspect="1" noChangeArrowheads="1"/>
          </p:cNvPicPr>
          <p:nvPr/>
        </p:nvPicPr>
        <p:blipFill>
          <a:blip r:embed="rId3" cstate="print"/>
          <a:srcRect l="20622" t="15198" r="17432" b="10855"/>
          <a:stretch>
            <a:fillRect/>
          </a:stretch>
        </p:blipFill>
        <p:spPr bwMode="auto">
          <a:xfrm>
            <a:off x="1331640" y="1988840"/>
            <a:ext cx="6120680" cy="456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4F2292"/>
                </a:solidFill>
              </a:rPr>
              <a:t>ESQUEMA DE LA PRESENTACIÓN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363272" cy="37977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INTRODUCCIÓN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INSTALACIÓN Y CONFIGURACIÓN DE LA BASE DE DATOS</a:t>
            </a:r>
          </a:p>
          <a:p>
            <a:pPr>
              <a:lnSpc>
                <a:spcPct val="150000"/>
              </a:lnSpc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 LOS FORMATOS PARA LOS REPORTES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CONFIGURACIÓN DE LA INTERFAZ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CONCLUSIONES Y RECOMENDACIONES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61864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4F2292"/>
                </a:solidFill>
              </a:rPr>
              <a:t>DISEÑO DE LOS FORMATOS PARA LOS REPORTES CON ACTIVEFACTORY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3640"/>
            <a:ext cx="8229600" cy="3615680"/>
          </a:xfrm>
        </p:spPr>
        <p:txBody>
          <a:bodyPr/>
          <a:lstStyle/>
          <a:p>
            <a:pPr algn="just"/>
            <a:r>
              <a:rPr lang="es-ES_tradnl" dirty="0" smtClean="0"/>
              <a:t>La estación de bombeo Beaterio contaba con una hoja de tamaño A2 para almacenar los datos de ciertas variables cada hora. </a:t>
            </a:r>
          </a:p>
          <a:p>
            <a:pPr algn="just">
              <a:buNone/>
            </a:pPr>
            <a:endParaRPr lang="es-ES_tradnl" dirty="0" smtClean="0"/>
          </a:p>
          <a:p>
            <a:pPr algn="just"/>
            <a:r>
              <a:rPr lang="es-ES_tradnl" dirty="0" smtClean="0"/>
              <a:t>Para mejorar este formato se creo tres hojas de tamaño A4 que muestran los valores que se considera es importante tener un registro cada hora.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bujo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016" y="421184"/>
            <a:ext cx="8892480" cy="6104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bujo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359" y="404664"/>
            <a:ext cx="9075145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bujo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6434" y="404664"/>
            <a:ext cx="7668994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8368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Selección de Etiquetas</a:t>
            </a:r>
            <a:endParaRPr lang="en-US" dirty="0">
              <a:solidFill>
                <a:srgbClr val="4F229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93585"/>
            <a:ext cx="7704856" cy="431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8368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Programación de Reportes</a:t>
            </a:r>
            <a:endParaRPr lang="en-US" dirty="0">
              <a:solidFill>
                <a:srgbClr val="4F229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40010"/>
            <a:ext cx="6696744" cy="485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8368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Programación de Reportes</a:t>
            </a:r>
            <a:endParaRPr lang="en-US" dirty="0">
              <a:solidFill>
                <a:srgbClr val="4F229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696744" cy="486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4F2292"/>
                </a:solidFill>
              </a:rPr>
              <a:t>ESQUEMA DE LA PRESENTACIÓN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7977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INSTALACIÓN Y CONFIGURACIÓN DE LA BASE DE DATOS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DISEÑO DE LOS FORMATOS PARA LOS REPORTES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CONFIGURACIÓN DE LA INTERFAZ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CONCLUSIONES Y RECOMENDACIONES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4F2292"/>
                </a:solidFill>
              </a:rPr>
              <a:t>ESQUEMA DE LA PRESENTACIÓN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7977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INTRODUCCIÓN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INSTALACIÓN Y CONFIGURACIÓN DE LA BASE DE DATOS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DISEÑO DE LOS FORMATOS PARA LOS REPORTES</a:t>
            </a:r>
          </a:p>
          <a:p>
            <a:pPr>
              <a:lnSpc>
                <a:spcPct val="150000"/>
              </a:lnSpc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CONFIGURACIÓN DE LA INTERFAZ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CONCLUSIONES Y RECOMENDACIONES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4F2292"/>
                </a:solidFill>
              </a:rPr>
              <a:t>CONFIGURACIÓN DE LA INTERFAZ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Para crear una interfaz con la base de datos se adicionó cuatro ventanas a la aplicación de InTouch existente.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Estas ventanas proporcionan la capacidad de escoger una fecha y realizar el reporte deseado.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También es posible acceder a las aplicaciones Query y Trend de ActiveFactory.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dirty="0" smtClean="0">
                <a:solidFill>
                  <a:srgbClr val="4F2292"/>
                </a:solidFill>
              </a:rPr>
              <a:t>Ventana para Generar Reportes</a:t>
            </a:r>
            <a:endParaRPr lang="en-US" sz="4800" dirty="0">
              <a:solidFill>
                <a:srgbClr val="4F2292"/>
              </a:solidFill>
            </a:endParaRPr>
          </a:p>
        </p:txBody>
      </p:sp>
      <p:pic>
        <p:nvPicPr>
          <p:cNvPr id="4" name="Content Placeholder 3" descr="untitled999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33641"/>
            <a:ext cx="8229600" cy="3792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225" y="1253479"/>
            <a:ext cx="7221175" cy="5415881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73616" cy="782960"/>
          </a:xfrm>
        </p:spPr>
        <p:txBody>
          <a:bodyPr>
            <a:normAutofit fontScale="90000"/>
          </a:bodyPr>
          <a:lstStyle/>
          <a:p>
            <a:r>
              <a:rPr lang="es-ES_tradnl" sz="4800" dirty="0" smtClean="0">
                <a:solidFill>
                  <a:srgbClr val="4F2292"/>
                </a:solidFill>
              </a:rPr>
              <a:t>Ventana de Visualización de Reportes</a:t>
            </a:r>
            <a:endParaRPr lang="en-US" sz="4800" dirty="0">
              <a:solidFill>
                <a:srgbClr val="4F22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7200800" cy="54006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73616" cy="782960"/>
          </a:xfrm>
        </p:spPr>
        <p:txBody>
          <a:bodyPr>
            <a:normAutofit fontScale="90000"/>
          </a:bodyPr>
          <a:lstStyle/>
          <a:p>
            <a:r>
              <a:rPr lang="es-ES_tradnl" sz="4800" dirty="0" smtClean="0">
                <a:solidFill>
                  <a:srgbClr val="4F2292"/>
                </a:solidFill>
              </a:rPr>
              <a:t>Ventana de Visualización de Reportes</a:t>
            </a:r>
            <a:endParaRPr lang="en-US" sz="4800" dirty="0">
              <a:solidFill>
                <a:srgbClr val="4F22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898" y="1196752"/>
            <a:ext cx="720650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73616" cy="782960"/>
          </a:xfrm>
        </p:spPr>
        <p:txBody>
          <a:bodyPr>
            <a:normAutofit/>
          </a:bodyPr>
          <a:lstStyle/>
          <a:p>
            <a:r>
              <a:rPr lang="es-ES_tradnl" sz="4800" dirty="0" smtClean="0">
                <a:solidFill>
                  <a:srgbClr val="4F2292"/>
                </a:solidFill>
              </a:rPr>
              <a:t>Aplicación de Tendencias</a:t>
            </a:r>
            <a:endParaRPr lang="en-US" sz="4800" dirty="0">
              <a:solidFill>
                <a:srgbClr val="4F22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3426"/>
            <a:ext cx="7200800" cy="533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373616" cy="782960"/>
          </a:xfrm>
        </p:spPr>
        <p:txBody>
          <a:bodyPr>
            <a:normAutofit/>
          </a:bodyPr>
          <a:lstStyle/>
          <a:p>
            <a:r>
              <a:rPr lang="es-ES_tradnl" sz="4800" dirty="0" smtClean="0">
                <a:solidFill>
                  <a:srgbClr val="4F2292"/>
                </a:solidFill>
              </a:rPr>
              <a:t>Aplicación de Consultas</a:t>
            </a:r>
            <a:endParaRPr lang="en-US" sz="4800" dirty="0">
              <a:solidFill>
                <a:srgbClr val="4F22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4F2292"/>
                </a:solidFill>
              </a:rPr>
              <a:t>ESQUEMA DE LA PRESENTACIÓN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7977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INTRODUCCIÓN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INSTALACIÓN Y CONFIGURACIÓN DE LA BASE DE DATOS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DISEÑO DE LOS FORMATOS PARA LOS REPORTES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CONFIGURACIÓN DE LA INTERFAZ</a:t>
            </a:r>
          </a:p>
          <a:p>
            <a:pPr>
              <a:lnSpc>
                <a:spcPct val="150000"/>
              </a:lnSpc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Y RECOMENDACIONES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4448"/>
            <a:ext cx="8229600" cy="938368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CONCLUSIONES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3204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dirty="0" smtClean="0"/>
              <a:t>El trabajo se realizó en su totalidad y cumpliendo con los objetivos planteados al inicio.</a:t>
            </a:r>
          </a:p>
          <a:p>
            <a:pPr lvl="0" algn="just">
              <a:buNone/>
            </a:pPr>
            <a:endParaRPr lang="es-EC" dirty="0" smtClean="0"/>
          </a:p>
          <a:p>
            <a:pPr lvl="0" algn="just"/>
            <a:r>
              <a:rPr lang="es-EC" dirty="0" smtClean="0"/>
              <a:t>IndustrialSQL Server permite el almacenamiento y recuperación de datos a una gran velocidad.</a:t>
            </a:r>
            <a:endParaRPr lang="en-US" dirty="0" smtClean="0"/>
          </a:p>
          <a:p>
            <a:pPr algn="just">
              <a:buNone/>
            </a:pPr>
            <a:r>
              <a:rPr lang="es-EC" dirty="0" smtClean="0"/>
              <a:t> </a:t>
            </a:r>
            <a:endParaRPr lang="en-US" dirty="0" smtClean="0"/>
          </a:p>
          <a:p>
            <a:pPr lvl="0" algn="just"/>
            <a:r>
              <a:rPr lang="es-EC" dirty="0" smtClean="0"/>
              <a:t>La instalación de un servidor que proporcione el almacenamiento de datos ofrece un registro completo de las variables de la misma.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lvl="0" algn="just"/>
            <a:r>
              <a:rPr lang="es-EC" dirty="0" smtClean="0"/>
              <a:t>La consola de administración del sistema ArchestrA proporciona una interfaz gráfica y fácil de utilizar.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CONCLUSIONES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C" dirty="0" smtClean="0"/>
              <a:t>Las aplicaciones de ActiveFactory presentan gran facilidad de utilización y requieren poco conocimiento sobre sistemas de bases de datos.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lvl="0" algn="just"/>
            <a:r>
              <a:rPr lang="es-EC" dirty="0" smtClean="0"/>
              <a:t>La interacción entre InTouch y Workbook puede ocasionar una saturación en la red, lo que puede causar inestabilidad en el sistema.</a:t>
            </a:r>
          </a:p>
          <a:p>
            <a:pPr lvl="0" algn="just"/>
            <a:endParaRPr lang="es-EC" dirty="0" smtClean="0"/>
          </a:p>
          <a:p>
            <a:pPr lvl="0" algn="just"/>
            <a:r>
              <a:rPr lang="es-EC" dirty="0" smtClean="0"/>
              <a:t>La demora en la generación de los reporte va a depender de la cantidad de datos de los que se esté realizando el reporte.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lvl="0" algn="just"/>
            <a:r>
              <a:rPr lang="es-EC" dirty="0" smtClean="0"/>
              <a:t>Realizar una discriminación en los datos reduce la pérdida de tiempo, evitando examinar todos los valores almacenados.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XHIDALGO\Desktop\Anita temp\fotos\Otras\Paisajes\21102010387.jpg"/>
          <p:cNvPicPr>
            <a:picLocks noChangeAspect="1" noChangeArrowheads="1"/>
          </p:cNvPicPr>
          <p:nvPr/>
        </p:nvPicPr>
        <p:blipFill>
          <a:blip r:embed="rId3" cstate="print">
            <a:lum bright="50000" contrast="-20000"/>
          </a:blip>
          <a:srcRect/>
          <a:stretch>
            <a:fillRect/>
          </a:stretch>
        </p:blipFill>
        <p:spPr bwMode="auto">
          <a:xfrm>
            <a:off x="1259632" y="1268760"/>
            <a:ext cx="6792755" cy="50945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INTRODUCCIÓN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597032"/>
          </a:xfrm>
        </p:spPr>
        <p:txBody>
          <a:bodyPr/>
          <a:lstStyle/>
          <a:p>
            <a:pPr algn="just"/>
            <a:r>
              <a:rPr lang="es-ES_tradnl" dirty="0" smtClean="0"/>
              <a:t>La estación de bombeo del PQAR es la encargada de enviar productos limpios a la ciudad de Ambato y posteriormente a Riobamba.</a:t>
            </a:r>
          </a:p>
          <a:p>
            <a:endParaRPr lang="es-ES_tradnl" dirty="0" smtClean="0"/>
          </a:p>
          <a:p>
            <a:pPr algn="just"/>
            <a:r>
              <a:rPr lang="es-ES_tradnl" dirty="0" smtClean="0"/>
              <a:t>Cuenta con tres grupos de bombeo a diesel y un grupo de bombeo eléctrico, los cuales se encargan de impulsar el combustible hasta que llegue a Ambato.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RECOMENDACIONES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752528"/>
          </a:xfrm>
        </p:spPr>
        <p:txBody>
          <a:bodyPr>
            <a:noAutofit/>
          </a:bodyPr>
          <a:lstStyle/>
          <a:p>
            <a:pPr lvl="0" algn="just"/>
            <a:r>
              <a:rPr lang="es-EC" sz="2400" dirty="0" smtClean="0"/>
              <a:t>No se debe desconectar el servidor de los clientes al momento en que se encuentre una consulta en proceso ya que puede producir que el sistema se cuelgue.</a:t>
            </a:r>
            <a:endParaRPr lang="en-US" sz="2400" dirty="0" smtClean="0"/>
          </a:p>
          <a:p>
            <a:pPr algn="just">
              <a:buNone/>
            </a:pPr>
            <a:r>
              <a:rPr lang="es-EC" sz="2400" dirty="0" smtClean="0"/>
              <a:t> </a:t>
            </a:r>
            <a:endParaRPr lang="en-US" sz="2400" dirty="0" smtClean="0"/>
          </a:p>
          <a:p>
            <a:pPr lvl="0" algn="just"/>
            <a:r>
              <a:rPr lang="es-EC" sz="2400" dirty="0" smtClean="0"/>
              <a:t>No realizar consultas de reportes en rangos de fecha antes del 4 de enero del 2011.</a:t>
            </a: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s-EC" sz="2400" dirty="0" smtClean="0"/>
              <a:t>Es recomendable contar con equipos computacionales de características iguales o superiores a las siguientes: Pentium 4, 3.0 GHz de disco duro, 2 GB RAM y tarjeta de red de 1 GB, debido a que los programas pueden ocasionar que las computadoras sean más lentas y se demore de sobremanera realizar un reporte.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304256"/>
          </a:xfrm>
        </p:spPr>
        <p:txBody>
          <a:bodyPr>
            <a:noAutofit/>
          </a:bodyPr>
          <a:lstStyle/>
          <a:p>
            <a:pPr algn="ctr"/>
            <a:r>
              <a:rPr lang="es-ES_tradnl" sz="13800" b="1" dirty="0" smtClean="0">
                <a:solidFill>
                  <a:schemeClr val="tx1"/>
                </a:solidFill>
              </a:rPr>
              <a:t>GRACIAS</a:t>
            </a:r>
            <a:endParaRPr lang="en-US" sz="1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Visión General de la Estación</a:t>
            </a:r>
            <a:endParaRPr lang="en-US" dirty="0">
              <a:solidFill>
                <a:srgbClr val="4F229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7839075" cy="46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Planteamiento del Problema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4697760"/>
            <a:ext cx="6264696" cy="1899592"/>
          </a:xfrm>
        </p:spPr>
        <p:txBody>
          <a:bodyPr>
            <a:normAutofit fontScale="92500" lnSpcReduction="10000"/>
          </a:bodyPr>
          <a:lstStyle/>
          <a:p>
            <a:pPr marL="182563" indent="-182563" algn="just"/>
            <a:r>
              <a:rPr lang="es-ES_tradnl" dirty="0" smtClean="0"/>
              <a:t>Contar con un registro completo de las variables de la planta para evitar inconvenientes.</a:t>
            </a:r>
            <a:endParaRPr lang="en-US" dirty="0" smtClean="0"/>
          </a:p>
          <a:p>
            <a:pPr marL="182563" indent="-182563" algn="just"/>
            <a:r>
              <a:rPr lang="es-ES_tradnl" dirty="0" smtClean="0"/>
              <a:t>La necesidad de proveer de combustible a la ciudad de Ambato.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520" y="1916832"/>
            <a:ext cx="2304256" cy="792088"/>
            <a:chOff x="539552" y="2060848"/>
            <a:chExt cx="2304256" cy="792088"/>
          </a:xfrm>
        </p:grpSpPr>
        <p:sp>
          <p:nvSpPr>
            <p:cNvPr id="4" name="Rounded Rectangle 3"/>
            <p:cNvSpPr/>
            <p:nvPr/>
          </p:nvSpPr>
          <p:spPr>
            <a:xfrm>
              <a:off x="539552" y="2060848"/>
              <a:ext cx="2232248" cy="7920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1560" y="2204864"/>
              <a:ext cx="2232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_tradnl" sz="2800" dirty="0" smtClean="0"/>
                <a:t>El Problema: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520" y="3356992"/>
            <a:ext cx="2304256" cy="792088"/>
            <a:chOff x="539552" y="2060848"/>
            <a:chExt cx="2304256" cy="792088"/>
          </a:xfrm>
        </p:grpSpPr>
        <p:sp>
          <p:nvSpPr>
            <p:cNvPr id="8" name="Rounded Rectangle 7"/>
            <p:cNvSpPr/>
            <p:nvPr/>
          </p:nvSpPr>
          <p:spPr>
            <a:xfrm>
              <a:off x="539552" y="2060848"/>
              <a:ext cx="2232248" cy="7920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568" y="2204864"/>
              <a:ext cx="21602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/>
                <a:t>Solución: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520" y="4725144"/>
            <a:ext cx="2304256" cy="792088"/>
            <a:chOff x="539552" y="2060848"/>
            <a:chExt cx="2304256" cy="792088"/>
          </a:xfrm>
        </p:grpSpPr>
        <p:sp>
          <p:nvSpPr>
            <p:cNvPr id="11" name="Rounded Rectangle 10"/>
            <p:cNvSpPr/>
            <p:nvPr/>
          </p:nvSpPr>
          <p:spPr>
            <a:xfrm>
              <a:off x="539552" y="2060848"/>
              <a:ext cx="2232248" cy="7920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552" y="2204864"/>
              <a:ext cx="23042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/>
                <a:t>Importancia:</a:t>
              </a:r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27784" y="1700808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/>
              <a:t>Se desea aumentar el monitoreo sobre las variables de la estación de bombeo y mejorara la forma en la que se realizan los reportes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236783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/>
              <a:t>Implementar un sistema de registro de datos y una interfaz en los que se muestren los reportes.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Objetivos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_tradnl" dirty="0" smtClean="0"/>
              <a:t>Implementar </a:t>
            </a:r>
            <a:r>
              <a:rPr lang="es-ES_tradnl" dirty="0" smtClean="0"/>
              <a:t>y configurar una base de datos usando </a:t>
            </a:r>
            <a:r>
              <a:rPr lang="es-ES_tradnl" dirty="0" smtClean="0"/>
              <a:t>IndustrialSQL Server en </a:t>
            </a:r>
            <a:r>
              <a:rPr lang="es-ES_tradnl" dirty="0" smtClean="0"/>
              <a:t>un servidor ubicado en la estación el beaterio.</a:t>
            </a:r>
            <a:endParaRPr lang="en-US" dirty="0" smtClean="0"/>
          </a:p>
          <a:p>
            <a:pPr algn="just"/>
            <a:r>
              <a:rPr lang="es-ES_tradnl" dirty="0" smtClean="0"/>
              <a:t>Instalar </a:t>
            </a:r>
            <a:r>
              <a:rPr lang="es-ES_tradnl" dirty="0" smtClean="0"/>
              <a:t>y configurar ActiveFactory de Wonderware </a:t>
            </a:r>
            <a:r>
              <a:rPr lang="es-ES_tradnl" dirty="0" smtClean="0"/>
              <a:t>en las computadoras clientes  </a:t>
            </a:r>
            <a:r>
              <a:rPr lang="es-ES_tradnl" dirty="0" smtClean="0"/>
              <a:t>para realizar reportes.</a:t>
            </a:r>
            <a:endParaRPr lang="en-US" dirty="0" smtClean="0"/>
          </a:p>
          <a:p>
            <a:pPr algn="just"/>
            <a:r>
              <a:rPr lang="es-ES_tradnl" dirty="0" smtClean="0"/>
              <a:t>Obtener </a:t>
            </a:r>
            <a:r>
              <a:rPr lang="es-ES_tradnl" dirty="0" smtClean="0"/>
              <a:t>plantillas de reportes en Excel usando ActiveFactory de Wonderware de: los parámetros de los equipos de </a:t>
            </a:r>
            <a:r>
              <a:rPr lang="es-ES_tradnl" dirty="0" smtClean="0"/>
              <a:t>bombeo, </a:t>
            </a:r>
            <a:r>
              <a:rPr lang="es-ES_tradnl" dirty="0" smtClean="0"/>
              <a:t>de los parámetros de </a:t>
            </a:r>
            <a:r>
              <a:rPr lang="es-ES_tradnl" dirty="0" smtClean="0"/>
              <a:t>línea, </a:t>
            </a:r>
            <a:r>
              <a:rPr lang="es-ES_tradnl" dirty="0" smtClean="0"/>
              <a:t>de las partidas de </a:t>
            </a:r>
            <a:r>
              <a:rPr lang="es-ES_tradnl" dirty="0" smtClean="0"/>
              <a:t>producto.</a:t>
            </a:r>
            <a:endParaRPr lang="en-US" dirty="0" smtClean="0"/>
          </a:p>
          <a:p>
            <a:pPr algn="just"/>
            <a:r>
              <a:rPr lang="es-ES_tradnl" dirty="0" smtClean="0"/>
              <a:t>Realizar </a:t>
            </a:r>
            <a:r>
              <a:rPr lang="es-ES_tradnl" dirty="0" smtClean="0"/>
              <a:t>una interfaz utilizando </a:t>
            </a:r>
            <a:r>
              <a:rPr lang="es-ES_tradnl" dirty="0" smtClean="0"/>
              <a:t>InTouch que </a:t>
            </a:r>
            <a:r>
              <a:rPr lang="es-ES_tradnl" dirty="0" smtClean="0"/>
              <a:t>muestre los parámetros de la base de datos, de acuerdo a los requerimientos del operador.</a:t>
            </a:r>
            <a:endParaRPr lang="en-US" dirty="0" smtClean="0"/>
          </a:p>
          <a:p>
            <a:pPr algn="just"/>
            <a:r>
              <a:rPr lang="es-ES_tradnl" dirty="0" smtClean="0"/>
              <a:t>Realizar </a:t>
            </a:r>
            <a:r>
              <a:rPr lang="es-ES_tradnl" dirty="0" smtClean="0"/>
              <a:t>un manual de usuario que sirva como guía del funcionamiento del sistema para nuevos operarios.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4F2292"/>
                </a:solidFill>
              </a:rPr>
              <a:t>ESQUEMA DE LA PRESENTACIÓN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7977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INTRODUCCIÓN</a:t>
            </a:r>
          </a:p>
          <a:p>
            <a:pPr>
              <a:lnSpc>
                <a:spcPct val="150000"/>
              </a:lnSpc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INSTALACIÓN Y CONFIGURACIÓN DE LA BASE DE DATOS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DISEÑO DE LOS FORMATOS PARA LOS REPORTES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CONFIGURACIÓN DE LA INTERFAZ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CONCLUSIONES Y RECOMENDACIONES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4F2292"/>
                </a:solidFill>
              </a:rPr>
              <a:t>INSTALACIÓN Y CONFIGURACIÓN DE LA BASE DE DATOS</a:t>
            </a:r>
            <a:endParaRPr lang="en-US" dirty="0">
              <a:solidFill>
                <a:srgbClr val="4F2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16424"/>
          </a:xfrm>
        </p:spPr>
        <p:txBody>
          <a:bodyPr/>
          <a:lstStyle/>
          <a:p>
            <a:pPr algn="just"/>
            <a:r>
              <a:rPr lang="es-ES_tradnl" dirty="0" smtClean="0"/>
              <a:t>Para la instalación y configuración de la base de datos se utilizó el programa IndustrialSQL Server.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La base de datos se relaciona con la base de datos de Microsoft SQL Server.</a:t>
            </a:r>
          </a:p>
          <a:p>
            <a:pPr algn="just">
              <a:buNone/>
            </a:pPr>
            <a:endParaRPr lang="es-ES_tradnl" dirty="0" smtClean="0"/>
          </a:p>
          <a:p>
            <a:pPr algn="just"/>
            <a:r>
              <a:rPr lang="es-ES_tradnl" dirty="0" smtClean="0"/>
              <a:t>Para la configuración de la base de datos se utiliza la consola de administración del sistema ArchestrA.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4F2292"/>
                </a:solidFill>
              </a:rPr>
              <a:t>Visión de la consola ArchestrA</a:t>
            </a:r>
            <a:endParaRPr lang="en-US" dirty="0">
              <a:solidFill>
                <a:srgbClr val="4F2292"/>
              </a:solidFill>
            </a:endParaRPr>
          </a:p>
        </p:txBody>
      </p:sp>
      <p:pic>
        <p:nvPicPr>
          <p:cNvPr id="4098" name="Picture 2" descr="untitle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5927"/>
            <a:ext cx="6552728" cy="474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2266</TotalTime>
  <Words>809</Words>
  <Application>Microsoft Office PowerPoint</Application>
  <PresentationFormat>On-screen Show (4:3)</PresentationFormat>
  <Paragraphs>132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RECUPERACIÓN DE DATOS DEL SISTEMA DE CONTROL DE LA ESTACIÓN DE BOMBEO DEL POLIDUCTO QUITO-AMBATO-RIOBAMBA Y DISEÑO DE UN SISTEMA DE REGISTRO DE DATOS BASADO EN INSQL CON UNA INTERFAZ HMI</vt:lpstr>
      <vt:lpstr>ESQUEMA DE LA PRESENTACIÓN</vt:lpstr>
      <vt:lpstr>INTRODUCCIÓN</vt:lpstr>
      <vt:lpstr>Visión General de la Estación</vt:lpstr>
      <vt:lpstr>Planteamiento del Problema</vt:lpstr>
      <vt:lpstr>Objetivos</vt:lpstr>
      <vt:lpstr>ESQUEMA DE LA PRESENTACIÓN</vt:lpstr>
      <vt:lpstr>INSTALACIÓN Y CONFIGURACIÓN DE LA BASE DE DATOS</vt:lpstr>
      <vt:lpstr>Visión de la consola ArchestrA</vt:lpstr>
      <vt:lpstr>Visión de la consola ArchestrA</vt:lpstr>
      <vt:lpstr>Conexión Física del Sistema de Control</vt:lpstr>
      <vt:lpstr>ESQUEMA DE LA PRESENTACIÓN</vt:lpstr>
      <vt:lpstr>DISEÑO DE LOS FORMATOS PARA LOS REPORTES CON ACTIVEFACTORY</vt:lpstr>
      <vt:lpstr>Slide 14</vt:lpstr>
      <vt:lpstr>Slide 15</vt:lpstr>
      <vt:lpstr>Slide 16</vt:lpstr>
      <vt:lpstr>Selección de Etiquetas</vt:lpstr>
      <vt:lpstr>Programación de Reportes</vt:lpstr>
      <vt:lpstr>Programación de Reportes</vt:lpstr>
      <vt:lpstr>ESQUEMA DE LA PRESENTACIÓN</vt:lpstr>
      <vt:lpstr>CONFIGURACIÓN DE LA INTERFAZ</vt:lpstr>
      <vt:lpstr>Ventana para Generar Reportes</vt:lpstr>
      <vt:lpstr>Ventana de Visualización de Reportes</vt:lpstr>
      <vt:lpstr>Ventana de Visualización de Reportes</vt:lpstr>
      <vt:lpstr>Aplicación de Tendencias</vt:lpstr>
      <vt:lpstr>Aplicación de Consultas</vt:lpstr>
      <vt:lpstr>ESQUEMA DE LA PRESENTACIÓN</vt:lpstr>
      <vt:lpstr>CONCLUSIONES</vt:lpstr>
      <vt:lpstr>CONCLUSIONES</vt:lpstr>
      <vt:lpstr>RECOMENDACIONES</vt:lpstr>
      <vt:lpstr>GRACIAS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RECUPERACIÓN DE DATOS DEL SISTEMA DE CONTROL DE LA ESTACIÓN DE BOMBEO DEL POLIDUCTO QUITO-AMBATO-RIOBAMBA Y DISEÑO DE UN SISTEMA DE REGISTRO DE DATOS BASADO EN INSQL CON UNA INTERFAZ HMI</dc:title>
  <dc:creator>Valued Acer Customer</dc:creator>
  <cp:lastModifiedBy>Valued Acer Customer</cp:lastModifiedBy>
  <cp:revision>92</cp:revision>
  <dcterms:created xsi:type="dcterms:W3CDTF">2011-03-30T21:03:58Z</dcterms:created>
  <dcterms:modified xsi:type="dcterms:W3CDTF">2011-04-06T19:39:57Z</dcterms:modified>
</cp:coreProperties>
</file>