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charts/chart7.xml" ContentType="application/vnd.openxmlformats-officedocument.drawingml.chart+xml"/>
  <Override PartName="/ppt/diagrams/layout1.xml" ContentType="application/vnd.openxmlformats-officedocument.drawingml.diagramLayout+xml"/>
  <Override PartName="/ppt/diagrams/data2.xml" ContentType="application/vnd.openxmlformats-officedocument.drawingml.diagramData+xml"/>
  <Override PartName="/ppt/charts/chart3.xml" ContentType="application/vnd.openxmlformats-officedocument.drawingml.char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charts/chart8.xml" ContentType="application/vnd.openxmlformats-officedocument.drawingml.chart+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charts/chart6.xml" ContentType="application/vnd.openxmlformats-officedocument.drawingml.chart+xml"/>
  <Override PartName="/ppt/diagrams/data3.xml" ContentType="application/vnd.openxmlformats-officedocument.drawingml.diagramData+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charts/chart2.xml" ContentType="application/vnd.openxmlformats-officedocument.drawingml.chart+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diagrams/colors2.xml" ContentType="application/vnd.openxmlformats-officedocument.drawingml.diagramColor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rawings/drawing1.xml" ContentType="application/vnd.openxmlformats-officedocument.drawingml.chartshapes+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25" r:id="rId4"/>
  </p:sldMasterIdLst>
  <p:notesMasterIdLst>
    <p:notesMasterId r:id="rId66"/>
  </p:notesMasterIdLst>
  <p:sldIdLst>
    <p:sldId id="323" r:id="rId5"/>
    <p:sldId id="358" r:id="rId6"/>
    <p:sldId id="258" r:id="rId7"/>
    <p:sldId id="260" r:id="rId8"/>
    <p:sldId id="261" r:id="rId9"/>
    <p:sldId id="324" r:id="rId10"/>
    <p:sldId id="275" r:id="rId11"/>
    <p:sldId id="326" r:id="rId12"/>
    <p:sldId id="265" r:id="rId13"/>
    <p:sldId id="266" r:id="rId14"/>
    <p:sldId id="264" r:id="rId15"/>
    <p:sldId id="277" r:id="rId16"/>
    <p:sldId id="278" r:id="rId17"/>
    <p:sldId id="327" r:id="rId18"/>
    <p:sldId id="280" r:id="rId19"/>
    <p:sldId id="279" r:id="rId20"/>
    <p:sldId id="281" r:id="rId21"/>
    <p:sldId id="282" r:id="rId22"/>
    <p:sldId id="283" r:id="rId23"/>
    <p:sldId id="328" r:id="rId24"/>
    <p:sldId id="286" r:id="rId25"/>
    <p:sldId id="284" r:id="rId26"/>
    <p:sldId id="329" r:id="rId27"/>
    <p:sldId id="330" r:id="rId28"/>
    <p:sldId id="285" r:id="rId29"/>
    <p:sldId id="287" r:id="rId30"/>
    <p:sldId id="270" r:id="rId31"/>
    <p:sldId id="290" r:id="rId32"/>
    <p:sldId id="322" r:id="rId33"/>
    <p:sldId id="331" r:id="rId34"/>
    <p:sldId id="288" r:id="rId35"/>
    <p:sldId id="332" r:id="rId36"/>
    <p:sldId id="291" r:id="rId37"/>
    <p:sldId id="269" r:id="rId38"/>
    <p:sldId id="293" r:id="rId39"/>
    <p:sldId id="292" r:id="rId40"/>
    <p:sldId id="296" r:id="rId41"/>
    <p:sldId id="297" r:id="rId42"/>
    <p:sldId id="299" r:id="rId43"/>
    <p:sldId id="298" r:id="rId44"/>
    <p:sldId id="300" r:id="rId45"/>
    <p:sldId id="333" r:id="rId46"/>
    <p:sldId id="334" r:id="rId47"/>
    <p:sldId id="335" r:id="rId48"/>
    <p:sldId id="336" r:id="rId49"/>
    <p:sldId id="337" r:id="rId50"/>
    <p:sldId id="338" r:id="rId51"/>
    <p:sldId id="339" r:id="rId52"/>
    <p:sldId id="351" r:id="rId53"/>
    <p:sldId id="352" r:id="rId54"/>
    <p:sldId id="353" r:id="rId55"/>
    <p:sldId id="354" r:id="rId56"/>
    <p:sldId id="355" r:id="rId57"/>
    <p:sldId id="357" r:id="rId58"/>
    <p:sldId id="356" r:id="rId59"/>
    <p:sldId id="359" r:id="rId60"/>
    <p:sldId id="360" r:id="rId61"/>
    <p:sldId id="341" r:id="rId62"/>
    <p:sldId id="343" r:id="rId63"/>
    <p:sldId id="344" r:id="rId64"/>
    <p:sldId id="319" r:id="rId6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99" autoAdjust="0"/>
    <p:restoredTop sz="9460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lejandra\Desktop\tabulaci&#243;n%20de%20dato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lejandra\Desktop\tabulaci&#243;n%20de%20datos.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Alejandra\Desktop\tabulaci&#243;n%20de%20dato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Alejandra\Desktop\tabulaci&#243;n%20de%20dato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Alejandra\Desktop\tabulaci&#243;n%20de%20dato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Alejandra\Desktop\tabulaci&#243;n%20de%20dato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Alejandra\Desktop\tabulaci&#243;n%20de%20dato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Alejandra\Desktop\tabulaci&#243;n%20de%20dato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C"/>
  <c:style val="42"/>
  <c:chart>
    <c:title>
      <c:tx>
        <c:rich>
          <a:bodyPr/>
          <a:lstStyle/>
          <a:p>
            <a:pPr>
              <a:defRPr sz="1400">
                <a:latin typeface="Times New Roman" pitchFamily="18" charset="0"/>
                <a:cs typeface="Times New Roman" pitchFamily="18" charset="0"/>
              </a:defRPr>
            </a:pPr>
            <a:r>
              <a:rPr lang="es-EC" sz="1400">
                <a:latin typeface="Times New Roman" pitchFamily="18" charset="0"/>
                <a:cs typeface="Times New Roman" pitchFamily="18" charset="0"/>
              </a:rPr>
              <a:t>CON QUIÉN VIAJA</a:t>
            </a:r>
          </a:p>
        </c:rich>
      </c:tx>
    </c:title>
    <c:view3D>
      <c:rotX val="30"/>
      <c:perspective val="30"/>
    </c:view3D>
    <c:plotArea>
      <c:layout/>
      <c:pie3DChart>
        <c:varyColors val="1"/>
        <c:ser>
          <c:idx val="0"/>
          <c:order val="0"/>
          <c:explosion val="25"/>
          <c:cat>
            <c:strRef>
              <c:f>Hoja1!$AP$179:$AS$179</c:f>
              <c:strCache>
                <c:ptCount val="4"/>
                <c:pt idx="0">
                  <c:v>Solo</c:v>
                </c:pt>
                <c:pt idx="1">
                  <c:v>Pareja</c:v>
                </c:pt>
                <c:pt idx="2">
                  <c:v>Familia</c:v>
                </c:pt>
                <c:pt idx="3">
                  <c:v>Amigos</c:v>
                </c:pt>
              </c:strCache>
            </c:strRef>
          </c:cat>
          <c:val>
            <c:numRef>
              <c:f>Hoja1!$AP$180:$AS$180</c:f>
              <c:numCache>
                <c:formatCode>General</c:formatCode>
                <c:ptCount val="4"/>
                <c:pt idx="0">
                  <c:v>9</c:v>
                </c:pt>
                <c:pt idx="1">
                  <c:v>29</c:v>
                </c:pt>
                <c:pt idx="2">
                  <c:v>94</c:v>
                </c:pt>
                <c:pt idx="3">
                  <c:v>34</c:v>
                </c:pt>
              </c:numCache>
            </c:numRef>
          </c:val>
        </c:ser>
        <c:dLbls>
          <c:showPercent val="1"/>
        </c:dLbls>
      </c:pie3DChart>
    </c:plotArea>
    <c:legend>
      <c:legendPos val="r"/>
      <c:layout>
        <c:manualLayout>
          <c:xMode val="edge"/>
          <c:yMode val="edge"/>
          <c:x val="0.77720075319260051"/>
          <c:y val="0.32556321084865292"/>
          <c:w val="0.18668794564638624"/>
          <c:h val="0.38942398975907166"/>
        </c:manualLayout>
      </c:layout>
      <c:txPr>
        <a:bodyPr/>
        <a:lstStyle/>
        <a:p>
          <a:pPr>
            <a:defRPr>
              <a:latin typeface="Times New Roman" pitchFamily="18" charset="0"/>
              <a:cs typeface="Times New Roman" pitchFamily="18" charset="0"/>
            </a:defRPr>
          </a:pPr>
          <a:endParaRPr lang="es-EC"/>
        </a:p>
      </c:txPr>
    </c:legend>
    <c:plotVisOnly val="1"/>
  </c:chart>
  <c:spPr>
    <a:solidFill>
      <a:sysClr val="windowText" lastClr="000000"/>
    </a:solidFill>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EC"/>
  <c:style val="42"/>
  <c:chart>
    <c:title>
      <c:tx>
        <c:rich>
          <a:bodyPr/>
          <a:lstStyle/>
          <a:p>
            <a:pPr>
              <a:defRPr sz="1200">
                <a:latin typeface="Times New Roman" pitchFamily="18" charset="0"/>
                <a:cs typeface="Times New Roman" pitchFamily="18" charset="0"/>
              </a:defRPr>
            </a:pPr>
            <a:r>
              <a:rPr lang="es-EC" sz="1200">
                <a:latin typeface="Times New Roman" pitchFamily="18" charset="0"/>
                <a:cs typeface="Times New Roman" pitchFamily="18" charset="0"/>
              </a:rPr>
              <a:t>GASTO</a:t>
            </a:r>
            <a:r>
              <a:rPr lang="es-EC" sz="1200" baseline="0">
                <a:latin typeface="Times New Roman" pitchFamily="18" charset="0"/>
                <a:cs typeface="Times New Roman" pitchFamily="18" charset="0"/>
              </a:rPr>
              <a:t> EN </a:t>
            </a:r>
            <a:r>
              <a:rPr lang="es-EC" sz="1200">
                <a:latin typeface="Times New Roman" pitchFamily="18" charset="0"/>
                <a:cs typeface="Times New Roman" pitchFamily="18" charset="0"/>
              </a:rPr>
              <a:t>ALIMENTACIÓN IND</a:t>
            </a:r>
          </a:p>
        </c:rich>
      </c:tx>
      <c:layout>
        <c:manualLayout>
          <c:xMode val="edge"/>
          <c:yMode val="edge"/>
          <c:x val="0.16227370433657617"/>
          <c:y val="3.9626352015732544E-2"/>
        </c:manualLayout>
      </c:layout>
    </c:title>
    <c:view3D>
      <c:rotX val="30"/>
      <c:perspective val="30"/>
    </c:view3D>
    <c:plotArea>
      <c:layout>
        <c:manualLayout>
          <c:layoutTarget val="inner"/>
          <c:xMode val="edge"/>
          <c:yMode val="edge"/>
          <c:x val="8.7922172067333063E-2"/>
          <c:y val="0.30482804424427046"/>
          <c:w val="0.79510172450524652"/>
          <c:h val="0.4498802070913005"/>
        </c:manualLayout>
      </c:layout>
      <c:pie3DChart>
        <c:varyColors val="1"/>
        <c:ser>
          <c:idx val="0"/>
          <c:order val="0"/>
          <c:explosion val="25"/>
          <c:cat>
            <c:strRef>
              <c:f>Hoja1!$BC$179:$BF$179</c:f>
              <c:strCache>
                <c:ptCount val="4"/>
                <c:pt idx="0">
                  <c:v>&lt; $ 5</c:v>
                </c:pt>
                <c:pt idx="1">
                  <c:v>de $ 5 - $ 7</c:v>
                </c:pt>
                <c:pt idx="2">
                  <c:v>de $ 7 - $ 10</c:v>
                </c:pt>
                <c:pt idx="3">
                  <c:v>Más de $ 10</c:v>
                </c:pt>
              </c:strCache>
            </c:strRef>
          </c:cat>
          <c:val>
            <c:numRef>
              <c:f>Hoja1!$BC$180:$BF$180</c:f>
              <c:numCache>
                <c:formatCode>General</c:formatCode>
                <c:ptCount val="4"/>
                <c:pt idx="0">
                  <c:v>31</c:v>
                </c:pt>
                <c:pt idx="1">
                  <c:v>62</c:v>
                </c:pt>
                <c:pt idx="2">
                  <c:v>48</c:v>
                </c:pt>
                <c:pt idx="3">
                  <c:v>25</c:v>
                </c:pt>
              </c:numCache>
            </c:numRef>
          </c:val>
        </c:ser>
        <c:dLbls>
          <c:showPercent val="1"/>
        </c:dLbls>
      </c:pie3DChart>
    </c:plotArea>
    <c:legend>
      <c:legendPos val="b"/>
      <c:layout>
        <c:manualLayout>
          <c:xMode val="edge"/>
          <c:yMode val="edge"/>
          <c:x val="3.9111281418495285E-2"/>
          <c:y val="0.85817856832430361"/>
          <c:w val="0.9"/>
          <c:h val="9.6442204724409453E-2"/>
        </c:manualLayout>
      </c:layout>
    </c:legend>
    <c:plotVisOnly val="1"/>
  </c:chart>
  <c:spPr>
    <a:ln>
      <a:solidFill>
        <a:sysClr val="windowText" lastClr="000000"/>
      </a:solidFill>
    </a:ln>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s-EC"/>
  <c:style val="42"/>
  <c:chart>
    <c:autoTitleDeleted val="1"/>
    <c:view3D>
      <c:rotX val="30"/>
      <c:perspective val="30"/>
    </c:view3D>
    <c:plotArea>
      <c:layout>
        <c:manualLayout>
          <c:layoutTarget val="inner"/>
          <c:xMode val="edge"/>
          <c:yMode val="edge"/>
          <c:x val="3.0981143412986516E-2"/>
          <c:y val="0.15356881216863744"/>
          <c:w val="0.90598154457053903"/>
          <c:h val="0.44873610451871959"/>
        </c:manualLayout>
      </c:layout>
      <c:pie3DChart>
        <c:varyColors val="1"/>
        <c:ser>
          <c:idx val="0"/>
          <c:order val="0"/>
          <c:explosion val="25"/>
          <c:cat>
            <c:strRef>
              <c:f>Hoja1!$AK$179:$AO$179</c:f>
              <c:strCache>
                <c:ptCount val="5"/>
                <c:pt idx="0">
                  <c:v>tránsito hacia otros lugares</c:v>
                </c:pt>
                <c:pt idx="1">
                  <c:v>Visita familiar</c:v>
                </c:pt>
                <c:pt idx="2">
                  <c:v>Trabajo</c:v>
                </c:pt>
                <c:pt idx="3">
                  <c:v>Residente en Puéllaro o Anejos</c:v>
                </c:pt>
                <c:pt idx="4">
                  <c:v>Turismo en Puéllaro</c:v>
                </c:pt>
              </c:strCache>
            </c:strRef>
          </c:cat>
          <c:val>
            <c:numRef>
              <c:f>Hoja1!$AK$180:$AO$180</c:f>
              <c:numCache>
                <c:formatCode>General</c:formatCode>
                <c:ptCount val="5"/>
                <c:pt idx="0">
                  <c:v>25</c:v>
                </c:pt>
                <c:pt idx="1">
                  <c:v>31</c:v>
                </c:pt>
                <c:pt idx="2">
                  <c:v>10</c:v>
                </c:pt>
                <c:pt idx="3">
                  <c:v>22</c:v>
                </c:pt>
                <c:pt idx="4">
                  <c:v>78</c:v>
                </c:pt>
              </c:numCache>
            </c:numRef>
          </c:val>
        </c:ser>
        <c:dLbls>
          <c:showPercent val="1"/>
        </c:dLbls>
      </c:pie3DChart>
    </c:plotArea>
    <c:legend>
      <c:legendPos val="b"/>
      <c:layout>
        <c:manualLayout>
          <c:xMode val="edge"/>
          <c:yMode val="edge"/>
          <c:x val="5.3320799954784913E-2"/>
          <c:y val="0.65948327789143513"/>
          <c:w val="0.90523340026622756"/>
          <c:h val="0.23003738936492793"/>
        </c:manualLayout>
      </c:layout>
      <c:txPr>
        <a:bodyPr/>
        <a:lstStyle/>
        <a:p>
          <a:pPr>
            <a:defRPr>
              <a:latin typeface="Times New Roman" pitchFamily="18" charset="0"/>
              <a:cs typeface="Times New Roman" pitchFamily="18" charset="0"/>
            </a:defRPr>
          </a:pPr>
          <a:endParaRPr lang="es-EC"/>
        </a:p>
      </c:txPr>
    </c:legend>
    <c:plotVisOnly val="1"/>
  </c:chart>
  <c:spPr>
    <a:solidFill>
      <a:sysClr val="windowText" lastClr="000000"/>
    </a:solidFill>
  </c:sp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s-EC"/>
  <c:style val="42"/>
  <c:chart>
    <c:title>
      <c:tx>
        <c:rich>
          <a:bodyPr/>
          <a:lstStyle/>
          <a:p>
            <a:pPr>
              <a:defRPr sz="1200">
                <a:latin typeface="Times New Roman" pitchFamily="18" charset="0"/>
                <a:cs typeface="Times New Roman" pitchFamily="18" charset="0"/>
              </a:defRPr>
            </a:pPr>
            <a:r>
              <a:rPr lang="es-EC" sz="1200">
                <a:latin typeface="Times New Roman" pitchFamily="18" charset="0"/>
                <a:cs typeface="Times New Roman" pitchFamily="18" charset="0"/>
              </a:rPr>
              <a:t>PREFERENCIAS EN COMIDA</a:t>
            </a:r>
          </a:p>
        </c:rich>
      </c:tx>
    </c:title>
    <c:view3D>
      <c:rotX val="30"/>
      <c:perspective val="30"/>
    </c:view3D>
    <c:plotArea>
      <c:layout/>
      <c:pie3DChart>
        <c:varyColors val="1"/>
        <c:ser>
          <c:idx val="0"/>
          <c:order val="0"/>
          <c:explosion val="25"/>
          <c:cat>
            <c:strRef>
              <c:f>Hoja1!$AY$179:$BB$179</c:f>
              <c:strCache>
                <c:ptCount val="4"/>
                <c:pt idx="0">
                  <c:v>Comida Usual</c:v>
                </c:pt>
                <c:pt idx="1">
                  <c:v>Comida internacional</c:v>
                </c:pt>
                <c:pt idx="2">
                  <c:v>Comida típica</c:v>
                </c:pt>
                <c:pt idx="3">
                  <c:v>Comida Rápida</c:v>
                </c:pt>
              </c:strCache>
            </c:strRef>
          </c:cat>
          <c:val>
            <c:numRef>
              <c:f>Hoja1!$AY$180:$BB$180</c:f>
              <c:numCache>
                <c:formatCode>General</c:formatCode>
                <c:ptCount val="4"/>
                <c:pt idx="0">
                  <c:v>19</c:v>
                </c:pt>
                <c:pt idx="1">
                  <c:v>2</c:v>
                </c:pt>
                <c:pt idx="2">
                  <c:v>135</c:v>
                </c:pt>
                <c:pt idx="3">
                  <c:v>10</c:v>
                </c:pt>
              </c:numCache>
            </c:numRef>
          </c:val>
        </c:ser>
        <c:dLbls>
          <c:showPercent val="1"/>
        </c:dLbls>
      </c:pie3DChart>
    </c:plotArea>
    <c:legend>
      <c:legendPos val="b"/>
    </c:legend>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s-EC"/>
  <c:style val="42"/>
  <c:chart>
    <c:title>
      <c:tx>
        <c:rich>
          <a:bodyPr/>
          <a:lstStyle/>
          <a:p>
            <a:pPr>
              <a:defRPr sz="1100">
                <a:latin typeface="Times New Roman" pitchFamily="18" charset="0"/>
                <a:cs typeface="Times New Roman" pitchFamily="18" charset="0"/>
              </a:defRPr>
            </a:pPr>
            <a:r>
              <a:rPr lang="es-EC" sz="1100">
                <a:latin typeface="Times New Roman" pitchFamily="18" charset="0"/>
                <a:cs typeface="Times New Roman" pitchFamily="18" charset="0"/>
              </a:rPr>
              <a:t>RESTAURANTES</a:t>
            </a:r>
            <a:r>
              <a:rPr lang="es-EC" sz="1100" baseline="0">
                <a:latin typeface="Times New Roman" pitchFamily="18" charset="0"/>
                <a:cs typeface="Times New Roman" pitchFamily="18" charset="0"/>
              </a:rPr>
              <a:t> VISITADOS</a:t>
            </a:r>
            <a:endParaRPr lang="es-EC" sz="1100">
              <a:latin typeface="Times New Roman" pitchFamily="18" charset="0"/>
              <a:cs typeface="Times New Roman" pitchFamily="18" charset="0"/>
            </a:endParaRPr>
          </a:p>
        </c:rich>
      </c:tx>
    </c:title>
    <c:view3D>
      <c:rotX val="30"/>
      <c:perspective val="30"/>
    </c:view3D>
    <c:plotArea>
      <c:layout>
        <c:manualLayout>
          <c:layoutTarget val="inner"/>
          <c:xMode val="edge"/>
          <c:yMode val="edge"/>
          <c:x val="1.3887516480662557E-3"/>
          <c:y val="0.14211498702327041"/>
          <c:w val="0.97638888888888964"/>
          <c:h val="0.51341462525517645"/>
        </c:manualLayout>
      </c:layout>
      <c:pie3DChart>
        <c:varyColors val="1"/>
        <c:ser>
          <c:idx val="0"/>
          <c:order val="0"/>
          <c:cat>
            <c:strRef>
              <c:f>Hoja1!$BP$179:$BU$179</c:f>
              <c:strCache>
                <c:ptCount val="6"/>
                <c:pt idx="0">
                  <c:v>Restaurante Gaby</c:v>
                </c:pt>
                <c:pt idx="1">
                  <c:v>Comidas Nacionales e Internacionales</c:v>
                </c:pt>
                <c:pt idx="2">
                  <c:v>La casa de Aurora</c:v>
                </c:pt>
                <c:pt idx="3">
                  <c:v>Ceviches Puéllaro</c:v>
                </c:pt>
                <c:pt idx="4">
                  <c:v>Rincón Puellareño</c:v>
                </c:pt>
                <c:pt idx="5">
                  <c:v>Ninguno</c:v>
                </c:pt>
              </c:strCache>
            </c:strRef>
          </c:cat>
          <c:val>
            <c:numRef>
              <c:f>Hoja1!$BP$180:$BU$180</c:f>
              <c:numCache>
                <c:formatCode>General</c:formatCode>
                <c:ptCount val="6"/>
                <c:pt idx="0">
                  <c:v>26</c:v>
                </c:pt>
                <c:pt idx="1">
                  <c:v>5</c:v>
                </c:pt>
                <c:pt idx="2">
                  <c:v>7</c:v>
                </c:pt>
                <c:pt idx="3">
                  <c:v>2</c:v>
                </c:pt>
                <c:pt idx="4">
                  <c:v>86</c:v>
                </c:pt>
                <c:pt idx="5">
                  <c:v>40</c:v>
                </c:pt>
              </c:numCache>
            </c:numRef>
          </c:val>
        </c:ser>
        <c:dLbls>
          <c:showPercent val="1"/>
        </c:dLbls>
      </c:pie3DChart>
    </c:plotArea>
    <c:legend>
      <c:legendPos val="b"/>
      <c:layout>
        <c:manualLayout>
          <c:xMode val="edge"/>
          <c:yMode val="edge"/>
          <c:x val="1.2170700884611646E-3"/>
          <c:y val="0.66309645566606001"/>
          <c:w val="0.9987829299115234"/>
          <c:h val="0.23257386253948303"/>
        </c:manualLayout>
      </c:layout>
      <c:txPr>
        <a:bodyPr/>
        <a:lstStyle/>
        <a:p>
          <a:pPr>
            <a:defRPr>
              <a:latin typeface="Times New Roman" pitchFamily="18" charset="0"/>
              <a:cs typeface="Times New Roman" pitchFamily="18" charset="0"/>
            </a:defRPr>
          </a:pPr>
          <a:endParaRPr lang="es-EC"/>
        </a:p>
      </c:txPr>
    </c:legend>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s-EC"/>
  <c:style val="42"/>
  <c:chart>
    <c:autoTitleDeleted val="1"/>
    <c:view3D>
      <c:rotX val="30"/>
      <c:perspective val="30"/>
    </c:view3D>
    <c:plotArea>
      <c:layout>
        <c:manualLayout>
          <c:layoutTarget val="inner"/>
          <c:xMode val="edge"/>
          <c:yMode val="edge"/>
          <c:x val="1.0441938000993101E-3"/>
          <c:y val="0.36214822238129335"/>
          <c:w val="0.97398500863068105"/>
          <c:h val="0.60666113099498964"/>
        </c:manualLayout>
      </c:layout>
      <c:pie3DChart>
        <c:varyColors val="1"/>
        <c:ser>
          <c:idx val="0"/>
          <c:order val="0"/>
          <c:cat>
            <c:strRef>
              <c:f>Hoja1!$BZ$179:$CE$179</c:f>
              <c:strCache>
                <c:ptCount val="6"/>
                <c:pt idx="0">
                  <c:v>Internet</c:v>
                </c:pt>
                <c:pt idx="1">
                  <c:v>Publicidad en vallas</c:v>
                </c:pt>
                <c:pt idx="2">
                  <c:v>Radio</c:v>
                </c:pt>
                <c:pt idx="3">
                  <c:v>televisión</c:v>
                </c:pt>
                <c:pt idx="4">
                  <c:v>Amigos/familiares</c:v>
                </c:pt>
                <c:pt idx="5">
                  <c:v>Volantes en la carretera</c:v>
                </c:pt>
              </c:strCache>
            </c:strRef>
          </c:cat>
          <c:val>
            <c:numRef>
              <c:f>Hoja1!$BZ$180:$CE$180</c:f>
              <c:numCache>
                <c:formatCode>General</c:formatCode>
                <c:ptCount val="6"/>
                <c:pt idx="0">
                  <c:v>38</c:v>
                </c:pt>
                <c:pt idx="1">
                  <c:v>34</c:v>
                </c:pt>
                <c:pt idx="2">
                  <c:v>0</c:v>
                </c:pt>
                <c:pt idx="3">
                  <c:v>2</c:v>
                </c:pt>
                <c:pt idx="4">
                  <c:v>85</c:v>
                </c:pt>
                <c:pt idx="5">
                  <c:v>7</c:v>
                </c:pt>
              </c:numCache>
            </c:numRef>
          </c:val>
        </c:ser>
        <c:dLbls>
          <c:showPercent val="1"/>
        </c:dLbls>
      </c:pie3DChart>
    </c:plotArea>
    <c:legend>
      <c:legendPos val="t"/>
      <c:layout>
        <c:manualLayout>
          <c:xMode val="edge"/>
          <c:yMode val="edge"/>
          <c:x val="0"/>
          <c:y val="0.12971146480800391"/>
          <c:w val="0.9700995567022177"/>
          <c:h val="0.19283813299561331"/>
        </c:manualLayout>
      </c:layout>
    </c:legend>
    <c:plotVisOnly val="1"/>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s-EC"/>
  <c:style val="42"/>
  <c:chart>
    <c:autoTitleDeleted val="1"/>
    <c:view3D>
      <c:rotX val="30"/>
      <c:perspective val="30"/>
    </c:view3D>
    <c:plotArea>
      <c:layout>
        <c:manualLayout>
          <c:layoutTarget val="inner"/>
          <c:xMode val="edge"/>
          <c:yMode val="edge"/>
          <c:x val="4.1163493268384976E-2"/>
          <c:y val="0.37836674303455847"/>
          <c:w val="0.9060806023925676"/>
          <c:h val="0.56665380456847225"/>
        </c:manualLayout>
      </c:layout>
      <c:pie3DChart>
        <c:varyColors val="1"/>
        <c:ser>
          <c:idx val="0"/>
          <c:order val="0"/>
          <c:explosion val="25"/>
          <c:cat>
            <c:strRef>
              <c:f>Hoja2!$I$187:$M$187</c:f>
              <c:strCache>
                <c:ptCount val="5"/>
                <c:pt idx="0">
                  <c:v>PRODUCTOS DE CALIDAD </c:v>
                </c:pt>
                <c:pt idx="1">
                  <c:v>BUEN SERVICIO</c:v>
                </c:pt>
                <c:pt idx="2">
                  <c:v>HIGIENE</c:v>
                </c:pt>
                <c:pt idx="3">
                  <c:v>TRANQUILIDAD</c:v>
                </c:pt>
                <c:pt idx="4">
                  <c:v>VARIEDAD DE PALTOS</c:v>
                </c:pt>
              </c:strCache>
            </c:strRef>
          </c:cat>
          <c:val>
            <c:numRef>
              <c:f>Hoja2!$I$188:$M$188</c:f>
              <c:numCache>
                <c:formatCode>0</c:formatCode>
                <c:ptCount val="5"/>
                <c:pt idx="0">
                  <c:v>33</c:v>
                </c:pt>
                <c:pt idx="1">
                  <c:v>19</c:v>
                </c:pt>
                <c:pt idx="2">
                  <c:v>31</c:v>
                </c:pt>
                <c:pt idx="3">
                  <c:v>4</c:v>
                </c:pt>
                <c:pt idx="4">
                  <c:v>13</c:v>
                </c:pt>
              </c:numCache>
            </c:numRef>
          </c:val>
        </c:ser>
        <c:dLbls>
          <c:showPercent val="1"/>
        </c:dLbls>
      </c:pie3DChart>
    </c:plotArea>
    <c:legend>
      <c:legendPos val="t"/>
      <c:layout>
        <c:manualLayout>
          <c:xMode val="edge"/>
          <c:yMode val="edge"/>
          <c:x val="1.7096993972056954E-2"/>
          <c:y val="0.1078525058777253"/>
          <c:w val="0.9634693788276304"/>
          <c:h val="0.21179972295130131"/>
        </c:manualLayout>
      </c:layout>
    </c:legend>
    <c:plotVisOnly val="1"/>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s-EC"/>
  <c:style val="42"/>
  <c:chart>
    <c:autoTitleDeleted val="1"/>
    <c:view3D>
      <c:rotX val="30"/>
      <c:perspective val="30"/>
    </c:view3D>
    <c:plotArea>
      <c:layout>
        <c:manualLayout>
          <c:layoutTarget val="inner"/>
          <c:xMode val="edge"/>
          <c:yMode val="edge"/>
          <c:x val="9.4453496936554471E-2"/>
          <c:y val="0.40153158658047006"/>
          <c:w val="0.81109315583918062"/>
          <c:h val="0.58225684422899049"/>
        </c:manualLayout>
      </c:layout>
      <c:pie3DChart>
        <c:varyColors val="1"/>
        <c:ser>
          <c:idx val="0"/>
          <c:order val="0"/>
          <c:explosion val="25"/>
          <c:cat>
            <c:strRef>
              <c:f>Hoja2!$AA$173:$AF$173</c:f>
              <c:strCache>
                <c:ptCount val="6"/>
                <c:pt idx="0">
                  <c:v>PARQUEADERO</c:v>
                </c:pt>
                <c:pt idx="1">
                  <c:v>ESPACIOS VERDES</c:v>
                </c:pt>
                <c:pt idx="2">
                  <c:v>JUEGOS PARA NIÑOS</c:v>
                </c:pt>
                <c:pt idx="3">
                  <c:v>MUSICA EN VIVO</c:v>
                </c:pt>
                <c:pt idx="4">
                  <c:v>HOSPEDAJE</c:v>
                </c:pt>
                <c:pt idx="5">
                  <c:v>TELÉFONO</c:v>
                </c:pt>
              </c:strCache>
            </c:strRef>
          </c:cat>
          <c:val>
            <c:numRef>
              <c:f>Hoja2!$AA$174:$AF$174</c:f>
              <c:numCache>
                <c:formatCode>General</c:formatCode>
                <c:ptCount val="6"/>
                <c:pt idx="0">
                  <c:v>50</c:v>
                </c:pt>
                <c:pt idx="1">
                  <c:v>33</c:v>
                </c:pt>
                <c:pt idx="2">
                  <c:v>5</c:v>
                </c:pt>
                <c:pt idx="3">
                  <c:v>4</c:v>
                </c:pt>
                <c:pt idx="4">
                  <c:v>6</c:v>
                </c:pt>
                <c:pt idx="5">
                  <c:v>2</c:v>
                </c:pt>
              </c:numCache>
            </c:numRef>
          </c:val>
        </c:ser>
        <c:dLbls>
          <c:showPercent val="1"/>
        </c:dLbls>
      </c:pie3DChart>
    </c:plotArea>
    <c:legend>
      <c:legendPos val="t"/>
      <c:layout>
        <c:manualLayout>
          <c:xMode val="edge"/>
          <c:yMode val="edge"/>
          <c:x val="9.737858344957542E-3"/>
          <c:y val="0.10771550908757897"/>
          <c:w val="0.99026202974625022"/>
          <c:h val="0.19224613808827729"/>
        </c:manualLayout>
      </c:layout>
    </c:legend>
    <c:plotVisOnly val="1"/>
  </c:chart>
  <c:spPr>
    <a:solidFill>
      <a:sysClr val="windowText" lastClr="000000"/>
    </a:solidFill>
  </c:spPr>
  <c:externalData r:id="rId1"/>
</c:chartSpace>
</file>

<file path=ppt/diagrams/_rels/data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iagrams/_rels/data4.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slide" Target="../slides/slide40.xml"/><Relationship Id="rId1" Type="http://schemas.openxmlformats.org/officeDocument/2006/relationships/slide" Target="../slides/slide37.xml"/><Relationship Id="rId4" Type="http://schemas.openxmlformats.org/officeDocument/2006/relationships/slide" Target="../slides/slide41.xml"/></Relationships>
</file>

<file path=ppt/diagrams/_rels/drawing3.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image" Target="../media/image291.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5666C9-2639-4D9B-AC70-325EC28B5CE9}" type="doc">
      <dgm:prSet loTypeId="urn:microsoft.com/office/officeart/2005/8/layout/vList5" loCatId="list" qsTypeId="urn:microsoft.com/office/officeart/2005/8/quickstyle/simple4" qsCatId="simple" csTypeId="urn:microsoft.com/office/officeart/2005/8/colors/accent2_1" csCatId="accent2" phldr="1"/>
      <dgm:spPr/>
      <dgm:t>
        <a:bodyPr/>
        <a:lstStyle/>
        <a:p>
          <a:endParaRPr lang="es-EC"/>
        </a:p>
      </dgm:t>
    </dgm:pt>
    <dgm:pt modelId="{7297DF6E-CDB1-48F2-9413-BCCA16FEEE2F}">
      <dgm:prSet phldrT="[Texto]"/>
      <dgm:spPr/>
      <dgm:t>
        <a:bodyPr/>
        <a:lstStyle/>
        <a:p>
          <a:r>
            <a:rPr lang="es-EC" b="1" dirty="0" smtClean="0">
              <a:effectLst>
                <a:outerShdw blurRad="38100" dist="38100" dir="2700000" algn="tl">
                  <a:srgbClr val="000000">
                    <a:alpha val="43137"/>
                  </a:srgbClr>
                </a:outerShdw>
              </a:effectLst>
              <a:latin typeface="Arial" pitchFamily="34" charset="0"/>
              <a:cs typeface="Arial" pitchFamily="34" charset="0"/>
            </a:rPr>
            <a:t>General</a:t>
          </a:r>
          <a:endParaRPr lang="es-EC" b="1" dirty="0">
            <a:effectLst>
              <a:outerShdw blurRad="38100" dist="38100" dir="2700000" algn="tl">
                <a:srgbClr val="000000">
                  <a:alpha val="43137"/>
                </a:srgbClr>
              </a:outerShdw>
            </a:effectLst>
            <a:latin typeface="Arial" pitchFamily="34" charset="0"/>
            <a:cs typeface="Arial" pitchFamily="34" charset="0"/>
          </a:endParaRPr>
        </a:p>
      </dgm:t>
    </dgm:pt>
    <dgm:pt modelId="{D35B6234-B171-4A78-9F51-5ADBC6895597}" type="parTrans" cxnId="{DD7F193B-5E25-4E27-B0C8-FBA22DE13E57}">
      <dgm:prSet/>
      <dgm:spPr/>
      <dgm:t>
        <a:bodyPr/>
        <a:lstStyle/>
        <a:p>
          <a:endParaRPr lang="es-EC"/>
        </a:p>
      </dgm:t>
    </dgm:pt>
    <dgm:pt modelId="{E64581AA-DD0E-4E40-8B23-9DE08A38C860}" type="sibTrans" cxnId="{DD7F193B-5E25-4E27-B0C8-FBA22DE13E57}">
      <dgm:prSet/>
      <dgm:spPr/>
      <dgm:t>
        <a:bodyPr/>
        <a:lstStyle/>
        <a:p>
          <a:endParaRPr lang="es-EC"/>
        </a:p>
      </dgm:t>
    </dgm:pt>
    <dgm:pt modelId="{FBD2D76E-0D0F-4100-AAC4-C083CDFC0266}">
      <dgm:prSet phldrT="[Texto]"/>
      <dgm:spPr/>
      <dgm:t>
        <a:bodyPr/>
        <a:lstStyle/>
        <a:p>
          <a:r>
            <a:rPr lang="es-EC" b="1" dirty="0" smtClean="0">
              <a:effectLst>
                <a:outerShdw blurRad="38100" dist="38100" dir="2700000" algn="tl">
                  <a:srgbClr val="000000">
                    <a:alpha val="43137"/>
                  </a:srgbClr>
                </a:outerShdw>
              </a:effectLst>
              <a:latin typeface="Arial" pitchFamily="34" charset="0"/>
              <a:cs typeface="Arial" pitchFamily="34" charset="0"/>
            </a:rPr>
            <a:t>Específicos</a:t>
          </a:r>
          <a:endParaRPr lang="es-EC" b="1" dirty="0">
            <a:effectLst>
              <a:outerShdw blurRad="38100" dist="38100" dir="2700000" algn="tl">
                <a:srgbClr val="000000">
                  <a:alpha val="43137"/>
                </a:srgbClr>
              </a:outerShdw>
            </a:effectLst>
            <a:latin typeface="Arial" pitchFamily="34" charset="0"/>
            <a:cs typeface="Arial" pitchFamily="34" charset="0"/>
          </a:endParaRPr>
        </a:p>
      </dgm:t>
    </dgm:pt>
    <dgm:pt modelId="{0A2454B7-9E7B-4AFE-BA65-5CAAF490EA07}" type="parTrans" cxnId="{E8D5B643-5F1C-44EB-9A9D-CECFB4ED6325}">
      <dgm:prSet/>
      <dgm:spPr/>
      <dgm:t>
        <a:bodyPr/>
        <a:lstStyle/>
        <a:p>
          <a:endParaRPr lang="es-EC"/>
        </a:p>
      </dgm:t>
    </dgm:pt>
    <dgm:pt modelId="{E2BE9753-4FA3-40C3-AFCE-A12991399017}" type="sibTrans" cxnId="{E8D5B643-5F1C-44EB-9A9D-CECFB4ED6325}">
      <dgm:prSet/>
      <dgm:spPr/>
      <dgm:t>
        <a:bodyPr/>
        <a:lstStyle/>
        <a:p>
          <a:endParaRPr lang="es-EC"/>
        </a:p>
      </dgm:t>
    </dgm:pt>
    <dgm:pt modelId="{479611CA-21F3-496D-8F72-BC787040C6A7}">
      <dgm:prSet phldrT="[Texto]" custT="1"/>
      <dgm:spPr/>
      <dgm:t>
        <a:bodyPr/>
        <a:lstStyle/>
        <a:p>
          <a:r>
            <a:rPr lang="es-EC" sz="1400" dirty="0" smtClean="0">
              <a:latin typeface="Arial" pitchFamily="34" charset="0"/>
              <a:cs typeface="Arial" pitchFamily="34" charset="0"/>
            </a:rPr>
            <a:t>Análisis Situacional</a:t>
          </a:r>
          <a:endParaRPr lang="es-EC" sz="1400" dirty="0">
            <a:latin typeface="Arial" pitchFamily="34" charset="0"/>
            <a:cs typeface="Arial" pitchFamily="34" charset="0"/>
          </a:endParaRPr>
        </a:p>
      </dgm:t>
    </dgm:pt>
    <dgm:pt modelId="{B52010A3-FB81-49C4-B8C7-3505AC7392F1}" type="parTrans" cxnId="{21AC0245-07EA-4B00-9BAD-253B1E87AFEA}">
      <dgm:prSet/>
      <dgm:spPr/>
      <dgm:t>
        <a:bodyPr/>
        <a:lstStyle/>
        <a:p>
          <a:endParaRPr lang="es-EC"/>
        </a:p>
      </dgm:t>
    </dgm:pt>
    <dgm:pt modelId="{096169B9-1AF8-4963-8D7D-0F9FFA1DD17F}" type="sibTrans" cxnId="{21AC0245-07EA-4B00-9BAD-253B1E87AFEA}">
      <dgm:prSet/>
      <dgm:spPr/>
      <dgm:t>
        <a:bodyPr/>
        <a:lstStyle/>
        <a:p>
          <a:endParaRPr lang="es-EC"/>
        </a:p>
      </dgm:t>
    </dgm:pt>
    <dgm:pt modelId="{66E6F756-2DF1-4CEA-9E31-626D807B16A7}">
      <dgm:prSet phldrT="[Texto]" custT="1"/>
      <dgm:spPr/>
      <dgm:t>
        <a:bodyPr/>
        <a:lstStyle/>
        <a:p>
          <a:r>
            <a:rPr lang="es-EC" sz="1400" dirty="0" smtClean="0">
              <a:latin typeface="Arial" pitchFamily="34" charset="0"/>
              <a:cs typeface="Arial" pitchFamily="34" charset="0"/>
            </a:rPr>
            <a:t>Estudio de Mercado</a:t>
          </a:r>
          <a:endParaRPr lang="es-EC" sz="1400" dirty="0">
            <a:latin typeface="Arial" pitchFamily="34" charset="0"/>
            <a:cs typeface="Arial" pitchFamily="34" charset="0"/>
          </a:endParaRPr>
        </a:p>
      </dgm:t>
    </dgm:pt>
    <dgm:pt modelId="{F86867CB-2074-426E-9F23-5F2E97309C85}" type="parTrans" cxnId="{B69B0997-70D5-4E73-8FDD-DED1B571ADE0}">
      <dgm:prSet/>
      <dgm:spPr/>
      <dgm:t>
        <a:bodyPr/>
        <a:lstStyle/>
        <a:p>
          <a:endParaRPr lang="es-EC"/>
        </a:p>
      </dgm:t>
    </dgm:pt>
    <dgm:pt modelId="{28D5EA67-69F9-41ED-81EE-6203EC04F60D}" type="sibTrans" cxnId="{B69B0997-70D5-4E73-8FDD-DED1B571ADE0}">
      <dgm:prSet/>
      <dgm:spPr/>
      <dgm:t>
        <a:bodyPr/>
        <a:lstStyle/>
        <a:p>
          <a:endParaRPr lang="es-EC"/>
        </a:p>
      </dgm:t>
    </dgm:pt>
    <dgm:pt modelId="{93F0D137-A81B-4166-BA71-80677B57092D}">
      <dgm:prSet phldrT="[Texto]" custT="1"/>
      <dgm:spPr/>
      <dgm:t>
        <a:bodyPr/>
        <a:lstStyle/>
        <a:p>
          <a:pPr algn="just"/>
          <a:r>
            <a:rPr lang="es-EC" sz="1400" dirty="0" smtClean="0">
              <a:latin typeface="Arial" pitchFamily="34" charset="0"/>
              <a:cs typeface="Arial" pitchFamily="34" charset="0"/>
            </a:rPr>
            <a:t>Realizar una propuesta estratégica de marketing para el restaurante “RINCON PUELLAREÑO”, en el Distrito Metropolitano de Quito con el propósito de posicionar a la empresa en el mercado e incrementar las ventas.</a:t>
          </a:r>
          <a:endParaRPr lang="es-EC" sz="1400" dirty="0"/>
        </a:p>
      </dgm:t>
    </dgm:pt>
    <dgm:pt modelId="{4C968E91-662F-4E22-916A-C7F3E96D5327}" type="sibTrans" cxnId="{5296B7FA-A137-4EC0-B023-2EB4B896AC5E}">
      <dgm:prSet/>
      <dgm:spPr/>
      <dgm:t>
        <a:bodyPr/>
        <a:lstStyle/>
        <a:p>
          <a:endParaRPr lang="es-EC"/>
        </a:p>
      </dgm:t>
    </dgm:pt>
    <dgm:pt modelId="{4365F38D-7A2B-41B7-BD19-328A91F5D3B6}" type="parTrans" cxnId="{5296B7FA-A137-4EC0-B023-2EB4B896AC5E}">
      <dgm:prSet/>
      <dgm:spPr/>
      <dgm:t>
        <a:bodyPr/>
        <a:lstStyle/>
        <a:p>
          <a:endParaRPr lang="es-EC"/>
        </a:p>
      </dgm:t>
    </dgm:pt>
    <dgm:pt modelId="{AF09A7D0-B767-48A6-8772-39ACB59BD5BE}">
      <dgm:prSet phldrT="[Texto]" custT="1"/>
      <dgm:spPr/>
      <dgm:t>
        <a:bodyPr/>
        <a:lstStyle/>
        <a:p>
          <a:r>
            <a:rPr lang="es-EC" sz="1400" dirty="0" smtClean="0">
              <a:latin typeface="Arial" pitchFamily="34" charset="0"/>
              <a:cs typeface="Arial" pitchFamily="34" charset="0"/>
            </a:rPr>
            <a:t>Direccionamiento Estratégico</a:t>
          </a:r>
          <a:endParaRPr lang="es-EC" sz="1400" dirty="0">
            <a:latin typeface="Arial" pitchFamily="34" charset="0"/>
            <a:cs typeface="Arial" pitchFamily="34" charset="0"/>
          </a:endParaRPr>
        </a:p>
      </dgm:t>
    </dgm:pt>
    <dgm:pt modelId="{6C55231D-808D-49CE-8FEE-3C01083D8AD8}" type="parTrans" cxnId="{112EC165-0B8F-4B36-8144-CD2B30B6DFDF}">
      <dgm:prSet/>
      <dgm:spPr/>
      <dgm:t>
        <a:bodyPr/>
        <a:lstStyle/>
        <a:p>
          <a:endParaRPr lang="es-EC"/>
        </a:p>
      </dgm:t>
    </dgm:pt>
    <dgm:pt modelId="{376F6D95-794C-4646-8647-C0FEEB9F5282}" type="sibTrans" cxnId="{112EC165-0B8F-4B36-8144-CD2B30B6DFDF}">
      <dgm:prSet/>
      <dgm:spPr/>
      <dgm:t>
        <a:bodyPr/>
        <a:lstStyle/>
        <a:p>
          <a:endParaRPr lang="es-EC"/>
        </a:p>
      </dgm:t>
    </dgm:pt>
    <dgm:pt modelId="{9EA6BCA4-24DC-480C-8B48-6170A1E473A3}">
      <dgm:prSet phldrT="[Texto]" custT="1"/>
      <dgm:spPr/>
      <dgm:t>
        <a:bodyPr/>
        <a:lstStyle/>
        <a:p>
          <a:r>
            <a:rPr lang="es-EC" sz="1400" dirty="0" smtClean="0">
              <a:latin typeface="Arial" pitchFamily="34" charset="0"/>
              <a:cs typeface="Arial" pitchFamily="34" charset="0"/>
            </a:rPr>
            <a:t>Estrategias de Marketing </a:t>
          </a:r>
          <a:r>
            <a:rPr lang="es-EC" sz="1400" dirty="0" err="1" smtClean="0">
              <a:latin typeface="Arial" pitchFamily="34" charset="0"/>
              <a:cs typeface="Arial" pitchFamily="34" charset="0"/>
            </a:rPr>
            <a:t>Mix</a:t>
          </a:r>
          <a:endParaRPr lang="es-EC" sz="1400" dirty="0">
            <a:latin typeface="Arial" pitchFamily="34" charset="0"/>
            <a:cs typeface="Arial" pitchFamily="34" charset="0"/>
          </a:endParaRPr>
        </a:p>
      </dgm:t>
    </dgm:pt>
    <dgm:pt modelId="{2338C049-9D4C-491B-817A-75F33A61E15B}" type="parTrans" cxnId="{81F241D2-EA8E-49C2-9BCA-89B2C9557701}">
      <dgm:prSet/>
      <dgm:spPr/>
      <dgm:t>
        <a:bodyPr/>
        <a:lstStyle/>
        <a:p>
          <a:endParaRPr lang="es-EC"/>
        </a:p>
      </dgm:t>
    </dgm:pt>
    <dgm:pt modelId="{EAAE65CE-D3AF-4E68-B676-5D90F5B14435}" type="sibTrans" cxnId="{81F241D2-EA8E-49C2-9BCA-89B2C9557701}">
      <dgm:prSet/>
      <dgm:spPr/>
      <dgm:t>
        <a:bodyPr/>
        <a:lstStyle/>
        <a:p>
          <a:endParaRPr lang="es-EC"/>
        </a:p>
      </dgm:t>
    </dgm:pt>
    <dgm:pt modelId="{1F497700-D915-490F-83E2-5449EAA12EAC}">
      <dgm:prSet phldrT="[Texto]" custT="1"/>
      <dgm:spPr/>
      <dgm:t>
        <a:bodyPr/>
        <a:lstStyle/>
        <a:p>
          <a:r>
            <a:rPr lang="es-EC" sz="1400" dirty="0" smtClean="0">
              <a:latin typeface="Arial" pitchFamily="34" charset="0"/>
              <a:cs typeface="Arial" pitchFamily="34" charset="0"/>
            </a:rPr>
            <a:t>Evaluación Financiera</a:t>
          </a:r>
          <a:endParaRPr lang="es-EC" sz="1400" dirty="0">
            <a:latin typeface="Arial" pitchFamily="34" charset="0"/>
            <a:cs typeface="Arial" pitchFamily="34" charset="0"/>
          </a:endParaRPr>
        </a:p>
      </dgm:t>
    </dgm:pt>
    <dgm:pt modelId="{03ABAB6F-B03C-4617-A5C2-6D029B97B00F}" type="parTrans" cxnId="{C31B3265-1142-4F71-9B9E-5D39F01671B6}">
      <dgm:prSet/>
      <dgm:spPr/>
      <dgm:t>
        <a:bodyPr/>
        <a:lstStyle/>
        <a:p>
          <a:endParaRPr lang="es-EC"/>
        </a:p>
      </dgm:t>
    </dgm:pt>
    <dgm:pt modelId="{37F80A2C-C306-405F-AAEE-FDEB51293973}" type="sibTrans" cxnId="{C31B3265-1142-4F71-9B9E-5D39F01671B6}">
      <dgm:prSet/>
      <dgm:spPr/>
      <dgm:t>
        <a:bodyPr/>
        <a:lstStyle/>
        <a:p>
          <a:endParaRPr lang="es-EC"/>
        </a:p>
      </dgm:t>
    </dgm:pt>
    <dgm:pt modelId="{6DBC54FE-27E9-4B70-A305-7B23F318AC37}" type="pres">
      <dgm:prSet presAssocID="{905666C9-2639-4D9B-AC70-325EC28B5CE9}" presName="Name0" presStyleCnt="0">
        <dgm:presLayoutVars>
          <dgm:dir/>
          <dgm:animLvl val="lvl"/>
          <dgm:resizeHandles val="exact"/>
        </dgm:presLayoutVars>
      </dgm:prSet>
      <dgm:spPr/>
      <dgm:t>
        <a:bodyPr/>
        <a:lstStyle/>
        <a:p>
          <a:endParaRPr lang="es-EC"/>
        </a:p>
      </dgm:t>
    </dgm:pt>
    <dgm:pt modelId="{904168DB-0C71-4ECD-AD22-A6868FE17F0E}" type="pres">
      <dgm:prSet presAssocID="{7297DF6E-CDB1-48F2-9413-BCCA16FEEE2F}" presName="linNode" presStyleCnt="0"/>
      <dgm:spPr/>
      <dgm:t>
        <a:bodyPr/>
        <a:lstStyle/>
        <a:p>
          <a:endParaRPr lang="es-EC"/>
        </a:p>
      </dgm:t>
    </dgm:pt>
    <dgm:pt modelId="{29BAA6FB-C6E0-4A71-AC2B-05B2944B939C}" type="pres">
      <dgm:prSet presAssocID="{7297DF6E-CDB1-48F2-9413-BCCA16FEEE2F}" presName="parentText" presStyleLbl="node1" presStyleIdx="0" presStyleCnt="2" custScaleX="77831">
        <dgm:presLayoutVars>
          <dgm:chMax val="1"/>
          <dgm:bulletEnabled val="1"/>
        </dgm:presLayoutVars>
      </dgm:prSet>
      <dgm:spPr/>
      <dgm:t>
        <a:bodyPr/>
        <a:lstStyle/>
        <a:p>
          <a:endParaRPr lang="es-EC"/>
        </a:p>
      </dgm:t>
    </dgm:pt>
    <dgm:pt modelId="{F40F36E1-CC82-4AAA-9011-B2B5E1DB6229}" type="pres">
      <dgm:prSet presAssocID="{7297DF6E-CDB1-48F2-9413-BCCA16FEEE2F}" presName="descendantText" presStyleLbl="alignAccFollowNode1" presStyleIdx="0" presStyleCnt="2" custScaleX="178733">
        <dgm:presLayoutVars>
          <dgm:bulletEnabled val="1"/>
        </dgm:presLayoutVars>
      </dgm:prSet>
      <dgm:spPr/>
      <dgm:t>
        <a:bodyPr/>
        <a:lstStyle/>
        <a:p>
          <a:endParaRPr lang="es-EC"/>
        </a:p>
      </dgm:t>
    </dgm:pt>
    <dgm:pt modelId="{284E687B-3F48-4E83-ADD1-33784D775601}" type="pres">
      <dgm:prSet presAssocID="{E64581AA-DD0E-4E40-8B23-9DE08A38C860}" presName="sp" presStyleCnt="0"/>
      <dgm:spPr/>
      <dgm:t>
        <a:bodyPr/>
        <a:lstStyle/>
        <a:p>
          <a:endParaRPr lang="es-EC"/>
        </a:p>
      </dgm:t>
    </dgm:pt>
    <dgm:pt modelId="{A8E20404-11BE-4EEB-8580-92B25B6AF7CA}" type="pres">
      <dgm:prSet presAssocID="{FBD2D76E-0D0F-4100-AAC4-C083CDFC0266}" presName="linNode" presStyleCnt="0"/>
      <dgm:spPr/>
      <dgm:t>
        <a:bodyPr/>
        <a:lstStyle/>
        <a:p>
          <a:endParaRPr lang="es-EC"/>
        </a:p>
      </dgm:t>
    </dgm:pt>
    <dgm:pt modelId="{0D222FC8-597A-4DE0-9531-98B91AA99A48}" type="pres">
      <dgm:prSet presAssocID="{FBD2D76E-0D0F-4100-AAC4-C083CDFC0266}" presName="parentText" presStyleLbl="node1" presStyleIdx="1" presStyleCnt="2" custScaleX="53061">
        <dgm:presLayoutVars>
          <dgm:chMax val="1"/>
          <dgm:bulletEnabled val="1"/>
        </dgm:presLayoutVars>
      </dgm:prSet>
      <dgm:spPr/>
      <dgm:t>
        <a:bodyPr/>
        <a:lstStyle/>
        <a:p>
          <a:endParaRPr lang="es-EC"/>
        </a:p>
      </dgm:t>
    </dgm:pt>
    <dgm:pt modelId="{F65904B3-0D22-47B6-A9B1-4826CB1696A8}" type="pres">
      <dgm:prSet presAssocID="{FBD2D76E-0D0F-4100-AAC4-C083CDFC0266}" presName="descendantText" presStyleLbl="alignAccFollowNode1" presStyleIdx="1" presStyleCnt="2" custScaleX="124539">
        <dgm:presLayoutVars>
          <dgm:bulletEnabled val="1"/>
        </dgm:presLayoutVars>
      </dgm:prSet>
      <dgm:spPr/>
      <dgm:t>
        <a:bodyPr/>
        <a:lstStyle/>
        <a:p>
          <a:endParaRPr lang="es-EC"/>
        </a:p>
      </dgm:t>
    </dgm:pt>
  </dgm:ptLst>
  <dgm:cxnLst>
    <dgm:cxn modelId="{C5B7E2B0-DFD3-4EAE-8DA2-140E66A90F61}" type="presOf" srcId="{9EA6BCA4-24DC-480C-8B48-6170A1E473A3}" destId="{F65904B3-0D22-47B6-A9B1-4826CB1696A8}" srcOrd="0" destOrd="3" presId="urn:microsoft.com/office/officeart/2005/8/layout/vList5"/>
    <dgm:cxn modelId="{B69B0997-70D5-4E73-8FDD-DED1B571ADE0}" srcId="{FBD2D76E-0D0F-4100-AAC4-C083CDFC0266}" destId="{66E6F756-2DF1-4CEA-9E31-626D807B16A7}" srcOrd="1" destOrd="0" parTransId="{F86867CB-2074-426E-9F23-5F2E97309C85}" sibTransId="{28D5EA67-69F9-41ED-81EE-6203EC04F60D}"/>
    <dgm:cxn modelId="{573A90DA-32F8-4AAE-BCCF-80BF8FEB266A}" type="presOf" srcId="{FBD2D76E-0D0F-4100-AAC4-C083CDFC0266}" destId="{0D222FC8-597A-4DE0-9531-98B91AA99A48}" srcOrd="0" destOrd="0" presId="urn:microsoft.com/office/officeart/2005/8/layout/vList5"/>
    <dgm:cxn modelId="{FCE560A4-7168-42FE-8F47-22A325E6ACA0}" type="presOf" srcId="{1F497700-D915-490F-83E2-5449EAA12EAC}" destId="{F65904B3-0D22-47B6-A9B1-4826CB1696A8}" srcOrd="0" destOrd="4" presId="urn:microsoft.com/office/officeart/2005/8/layout/vList5"/>
    <dgm:cxn modelId="{54928A94-E568-4FFA-8187-2C8CAA625459}" type="presOf" srcId="{66E6F756-2DF1-4CEA-9E31-626D807B16A7}" destId="{F65904B3-0D22-47B6-A9B1-4826CB1696A8}" srcOrd="0" destOrd="1" presId="urn:microsoft.com/office/officeart/2005/8/layout/vList5"/>
    <dgm:cxn modelId="{5E99D47B-A815-49A7-B6FE-EAECC8972679}" type="presOf" srcId="{AF09A7D0-B767-48A6-8772-39ACB59BD5BE}" destId="{F65904B3-0D22-47B6-A9B1-4826CB1696A8}" srcOrd="0" destOrd="2" presId="urn:microsoft.com/office/officeart/2005/8/layout/vList5"/>
    <dgm:cxn modelId="{21AC0245-07EA-4B00-9BAD-253B1E87AFEA}" srcId="{FBD2D76E-0D0F-4100-AAC4-C083CDFC0266}" destId="{479611CA-21F3-496D-8F72-BC787040C6A7}" srcOrd="0" destOrd="0" parTransId="{B52010A3-FB81-49C4-B8C7-3505AC7392F1}" sibTransId="{096169B9-1AF8-4963-8D7D-0F9FFA1DD17F}"/>
    <dgm:cxn modelId="{E8D5B643-5F1C-44EB-9A9D-CECFB4ED6325}" srcId="{905666C9-2639-4D9B-AC70-325EC28B5CE9}" destId="{FBD2D76E-0D0F-4100-AAC4-C083CDFC0266}" srcOrd="1" destOrd="0" parTransId="{0A2454B7-9E7B-4AFE-BA65-5CAAF490EA07}" sibTransId="{E2BE9753-4FA3-40C3-AFCE-A12991399017}"/>
    <dgm:cxn modelId="{C31B3265-1142-4F71-9B9E-5D39F01671B6}" srcId="{FBD2D76E-0D0F-4100-AAC4-C083CDFC0266}" destId="{1F497700-D915-490F-83E2-5449EAA12EAC}" srcOrd="4" destOrd="0" parTransId="{03ABAB6F-B03C-4617-A5C2-6D029B97B00F}" sibTransId="{37F80A2C-C306-405F-AAEE-FDEB51293973}"/>
    <dgm:cxn modelId="{112EC165-0B8F-4B36-8144-CD2B30B6DFDF}" srcId="{FBD2D76E-0D0F-4100-AAC4-C083CDFC0266}" destId="{AF09A7D0-B767-48A6-8772-39ACB59BD5BE}" srcOrd="2" destOrd="0" parTransId="{6C55231D-808D-49CE-8FEE-3C01083D8AD8}" sibTransId="{376F6D95-794C-4646-8647-C0FEEB9F5282}"/>
    <dgm:cxn modelId="{7729715E-DD92-4E94-8ACE-4DFA27AFB677}" type="presOf" srcId="{479611CA-21F3-496D-8F72-BC787040C6A7}" destId="{F65904B3-0D22-47B6-A9B1-4826CB1696A8}" srcOrd="0" destOrd="0" presId="urn:microsoft.com/office/officeart/2005/8/layout/vList5"/>
    <dgm:cxn modelId="{C82C14D0-9CE2-4741-84AF-4488F82CD061}" type="presOf" srcId="{905666C9-2639-4D9B-AC70-325EC28B5CE9}" destId="{6DBC54FE-27E9-4B70-A305-7B23F318AC37}" srcOrd="0" destOrd="0" presId="urn:microsoft.com/office/officeart/2005/8/layout/vList5"/>
    <dgm:cxn modelId="{5296B7FA-A137-4EC0-B023-2EB4B896AC5E}" srcId="{7297DF6E-CDB1-48F2-9413-BCCA16FEEE2F}" destId="{93F0D137-A81B-4166-BA71-80677B57092D}" srcOrd="0" destOrd="0" parTransId="{4365F38D-7A2B-41B7-BD19-328A91F5D3B6}" sibTransId="{4C968E91-662F-4E22-916A-C7F3E96D5327}"/>
    <dgm:cxn modelId="{6140F73C-F3FD-4747-8C65-2229497F3D5D}" type="presOf" srcId="{7297DF6E-CDB1-48F2-9413-BCCA16FEEE2F}" destId="{29BAA6FB-C6E0-4A71-AC2B-05B2944B939C}" srcOrd="0" destOrd="0" presId="urn:microsoft.com/office/officeart/2005/8/layout/vList5"/>
    <dgm:cxn modelId="{BE44BA58-4C7A-4F9D-ABB4-25C9A8270211}" type="presOf" srcId="{93F0D137-A81B-4166-BA71-80677B57092D}" destId="{F40F36E1-CC82-4AAA-9011-B2B5E1DB6229}" srcOrd="0" destOrd="0" presId="urn:microsoft.com/office/officeart/2005/8/layout/vList5"/>
    <dgm:cxn modelId="{81F241D2-EA8E-49C2-9BCA-89B2C9557701}" srcId="{FBD2D76E-0D0F-4100-AAC4-C083CDFC0266}" destId="{9EA6BCA4-24DC-480C-8B48-6170A1E473A3}" srcOrd="3" destOrd="0" parTransId="{2338C049-9D4C-491B-817A-75F33A61E15B}" sibTransId="{EAAE65CE-D3AF-4E68-B676-5D90F5B14435}"/>
    <dgm:cxn modelId="{DD7F193B-5E25-4E27-B0C8-FBA22DE13E57}" srcId="{905666C9-2639-4D9B-AC70-325EC28B5CE9}" destId="{7297DF6E-CDB1-48F2-9413-BCCA16FEEE2F}" srcOrd="0" destOrd="0" parTransId="{D35B6234-B171-4A78-9F51-5ADBC6895597}" sibTransId="{E64581AA-DD0E-4E40-8B23-9DE08A38C860}"/>
    <dgm:cxn modelId="{DE2D2AE4-AD46-4B06-BC64-FD154C9EAB3D}" type="presParOf" srcId="{6DBC54FE-27E9-4B70-A305-7B23F318AC37}" destId="{904168DB-0C71-4ECD-AD22-A6868FE17F0E}" srcOrd="0" destOrd="0" presId="urn:microsoft.com/office/officeart/2005/8/layout/vList5"/>
    <dgm:cxn modelId="{0B1CB61C-92FD-459A-BEAB-65F027553A67}" type="presParOf" srcId="{904168DB-0C71-4ECD-AD22-A6868FE17F0E}" destId="{29BAA6FB-C6E0-4A71-AC2B-05B2944B939C}" srcOrd="0" destOrd="0" presId="urn:microsoft.com/office/officeart/2005/8/layout/vList5"/>
    <dgm:cxn modelId="{C5A456AF-4575-4F60-99F5-3CFBF152F1A4}" type="presParOf" srcId="{904168DB-0C71-4ECD-AD22-A6868FE17F0E}" destId="{F40F36E1-CC82-4AAA-9011-B2B5E1DB6229}" srcOrd="1" destOrd="0" presId="urn:microsoft.com/office/officeart/2005/8/layout/vList5"/>
    <dgm:cxn modelId="{0D8467D1-1A24-450A-8828-36653FB63F67}" type="presParOf" srcId="{6DBC54FE-27E9-4B70-A305-7B23F318AC37}" destId="{284E687B-3F48-4E83-ADD1-33784D775601}" srcOrd="1" destOrd="0" presId="urn:microsoft.com/office/officeart/2005/8/layout/vList5"/>
    <dgm:cxn modelId="{6CB46F64-2824-4303-A72A-DC83B41CE00D}" type="presParOf" srcId="{6DBC54FE-27E9-4B70-A305-7B23F318AC37}" destId="{A8E20404-11BE-4EEB-8580-92B25B6AF7CA}" srcOrd="2" destOrd="0" presId="urn:microsoft.com/office/officeart/2005/8/layout/vList5"/>
    <dgm:cxn modelId="{04E076AF-13E0-4F46-841D-B6D0874759AC}" type="presParOf" srcId="{A8E20404-11BE-4EEB-8580-92B25B6AF7CA}" destId="{0D222FC8-597A-4DE0-9531-98B91AA99A48}" srcOrd="0" destOrd="0" presId="urn:microsoft.com/office/officeart/2005/8/layout/vList5"/>
    <dgm:cxn modelId="{C4CFFC23-674B-4BC4-9B7D-8D50CEEF6A47}" type="presParOf" srcId="{A8E20404-11BE-4EEB-8580-92B25B6AF7CA}" destId="{F65904B3-0D22-47B6-A9B1-4826CB1696A8}" srcOrd="1" destOrd="0" presId="urn:microsoft.com/office/officeart/2005/8/layout/vList5"/>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EC7059-2B3F-4B7E-A03A-6CAE8B053A7D}" type="doc">
      <dgm:prSet loTypeId="urn:microsoft.com/office/officeart/2008/layout/HorizontalMultiLevelHierarchy" loCatId="hierarchy" qsTypeId="urn:microsoft.com/office/officeart/2005/8/quickstyle/simple3" qsCatId="simple" csTypeId="urn:microsoft.com/office/officeart/2005/8/colors/accent4_5" csCatId="accent4" phldr="1"/>
      <dgm:spPr/>
      <dgm:t>
        <a:bodyPr/>
        <a:lstStyle/>
        <a:p>
          <a:endParaRPr lang="es-EC"/>
        </a:p>
      </dgm:t>
    </dgm:pt>
    <dgm:pt modelId="{730E2893-A1DC-4DB6-8297-0E899AED0CBA}">
      <dgm:prSet phldrT="[Texto]" custT="1"/>
      <dgm:spPr/>
      <dgm:t>
        <a:bodyPr/>
        <a:lstStyle/>
        <a:p>
          <a:pPr algn="ctr"/>
          <a:r>
            <a:rPr lang="es-EC" sz="1200" b="1" dirty="0">
              <a:latin typeface="Arial" pitchFamily="34" charset="0"/>
              <a:cs typeface="Arial" pitchFamily="34" charset="0"/>
            </a:rPr>
            <a:t>Análisis Externo</a:t>
          </a:r>
        </a:p>
      </dgm:t>
    </dgm:pt>
    <dgm:pt modelId="{94697790-62DF-4097-BAB3-9953032F2C18}" type="parTrans" cxnId="{A59BE7C4-39E2-4578-BA04-002496CA8564}">
      <dgm:prSet custT="1"/>
      <dgm:spPr/>
      <dgm:t>
        <a:bodyPr/>
        <a:lstStyle/>
        <a:p>
          <a:pPr algn="ctr"/>
          <a:endParaRPr lang="es-EC" sz="1200">
            <a:latin typeface="Arial" pitchFamily="34" charset="0"/>
            <a:cs typeface="Arial" pitchFamily="34" charset="0"/>
          </a:endParaRPr>
        </a:p>
      </dgm:t>
    </dgm:pt>
    <dgm:pt modelId="{8EF65DF0-B2CE-49F5-91AE-9F11FD762204}" type="sibTrans" cxnId="{A59BE7C4-39E2-4578-BA04-002496CA8564}">
      <dgm:prSet/>
      <dgm:spPr/>
      <dgm:t>
        <a:bodyPr/>
        <a:lstStyle/>
        <a:p>
          <a:pPr algn="ctr"/>
          <a:endParaRPr lang="es-EC" sz="1200">
            <a:latin typeface="Arial" pitchFamily="34" charset="0"/>
            <a:cs typeface="Arial" pitchFamily="34" charset="0"/>
          </a:endParaRPr>
        </a:p>
      </dgm:t>
    </dgm:pt>
    <dgm:pt modelId="{1801B7BC-32B2-4DFA-9F68-FC527288422B}">
      <dgm:prSet phldrT="[Texto]" custT="1"/>
      <dgm:spPr/>
      <dgm:t>
        <a:bodyPr/>
        <a:lstStyle/>
        <a:p>
          <a:pPr algn="ctr"/>
          <a:r>
            <a:rPr lang="es-EC" sz="1200" dirty="0" smtClean="0">
              <a:latin typeface="Arial" pitchFamily="34" charset="0"/>
              <a:cs typeface="Arial" pitchFamily="34" charset="0"/>
            </a:rPr>
            <a:t>Económicas, Político, Social, Cultural, Ecológico, Tecnológico, Seguridad Pública, </a:t>
          </a:r>
          <a:endParaRPr lang="es-EC" sz="1200" dirty="0">
            <a:latin typeface="Arial" pitchFamily="34" charset="0"/>
            <a:cs typeface="Arial" pitchFamily="34" charset="0"/>
          </a:endParaRPr>
        </a:p>
      </dgm:t>
    </dgm:pt>
    <dgm:pt modelId="{80D9000D-53BA-4938-8ED8-FA361FAA6C74}" type="parTrans" cxnId="{99601607-C0D9-453A-B5F6-02A8C3C2EAB4}">
      <dgm:prSet custT="1"/>
      <dgm:spPr/>
      <dgm:t>
        <a:bodyPr/>
        <a:lstStyle/>
        <a:p>
          <a:pPr algn="ctr"/>
          <a:endParaRPr lang="es-EC" sz="1200">
            <a:latin typeface="Arial" pitchFamily="34" charset="0"/>
            <a:cs typeface="Arial" pitchFamily="34" charset="0"/>
          </a:endParaRPr>
        </a:p>
      </dgm:t>
    </dgm:pt>
    <dgm:pt modelId="{A5E24669-6223-421A-B06F-A4EBBBE8CA57}" type="sibTrans" cxnId="{99601607-C0D9-453A-B5F6-02A8C3C2EAB4}">
      <dgm:prSet/>
      <dgm:spPr/>
      <dgm:t>
        <a:bodyPr/>
        <a:lstStyle/>
        <a:p>
          <a:pPr algn="ctr"/>
          <a:endParaRPr lang="es-EC" sz="1200">
            <a:latin typeface="Arial" pitchFamily="34" charset="0"/>
            <a:cs typeface="Arial" pitchFamily="34" charset="0"/>
          </a:endParaRPr>
        </a:p>
      </dgm:t>
    </dgm:pt>
    <dgm:pt modelId="{7F558806-DF2D-45D4-89D3-2D73D51B41BB}">
      <dgm:prSet phldrT="[Texto]" custT="1"/>
      <dgm:spPr/>
      <dgm:t>
        <a:bodyPr/>
        <a:lstStyle/>
        <a:p>
          <a:pPr algn="ctr"/>
          <a:r>
            <a:rPr lang="es-EC" sz="1200" b="1" dirty="0" smtClean="0">
              <a:latin typeface="Arial" pitchFamily="34" charset="0"/>
              <a:cs typeface="Arial" pitchFamily="34" charset="0"/>
            </a:rPr>
            <a:t>Macroambiente</a:t>
          </a:r>
          <a:endParaRPr lang="es-EC" sz="1200" b="1" dirty="0">
            <a:latin typeface="Arial" pitchFamily="34" charset="0"/>
            <a:cs typeface="Arial" pitchFamily="34" charset="0"/>
          </a:endParaRPr>
        </a:p>
      </dgm:t>
    </dgm:pt>
    <dgm:pt modelId="{C5156C42-1630-4EB1-960D-90B1059F44D1}" type="parTrans" cxnId="{A414EEE8-2C24-4F72-87E1-64397E442A4E}">
      <dgm:prSet custT="1"/>
      <dgm:spPr/>
      <dgm:t>
        <a:bodyPr/>
        <a:lstStyle/>
        <a:p>
          <a:endParaRPr lang="es-EC" sz="1200">
            <a:latin typeface="Arial" pitchFamily="34" charset="0"/>
            <a:cs typeface="Arial" pitchFamily="34" charset="0"/>
          </a:endParaRPr>
        </a:p>
      </dgm:t>
    </dgm:pt>
    <dgm:pt modelId="{2FFB3A3A-E7F4-431A-A712-BE2A85C18718}" type="sibTrans" cxnId="{A414EEE8-2C24-4F72-87E1-64397E442A4E}">
      <dgm:prSet/>
      <dgm:spPr/>
      <dgm:t>
        <a:bodyPr/>
        <a:lstStyle/>
        <a:p>
          <a:endParaRPr lang="es-EC" sz="1200">
            <a:latin typeface="Arial" pitchFamily="34" charset="0"/>
            <a:cs typeface="Arial" pitchFamily="34" charset="0"/>
          </a:endParaRPr>
        </a:p>
      </dgm:t>
    </dgm:pt>
    <dgm:pt modelId="{2C4C92FE-1F0B-41C7-9B00-14BD5F4D9A88}">
      <dgm:prSet phldrT="[Texto]" custT="1"/>
      <dgm:spPr/>
      <dgm:t>
        <a:bodyPr/>
        <a:lstStyle/>
        <a:p>
          <a:pPr algn="ctr"/>
          <a:r>
            <a:rPr lang="es-EC" sz="1200" b="1" dirty="0" smtClean="0">
              <a:latin typeface="Arial" pitchFamily="34" charset="0"/>
              <a:cs typeface="Arial" pitchFamily="34" charset="0"/>
            </a:rPr>
            <a:t>Microambiente</a:t>
          </a:r>
          <a:endParaRPr lang="es-EC" sz="1200" b="1" dirty="0">
            <a:latin typeface="Arial" pitchFamily="34" charset="0"/>
            <a:cs typeface="Arial" pitchFamily="34" charset="0"/>
          </a:endParaRPr>
        </a:p>
      </dgm:t>
    </dgm:pt>
    <dgm:pt modelId="{411695E8-3B59-4782-BF3F-49239CACA6B6}" type="parTrans" cxnId="{43C3F9F7-7FB8-4C99-A1CD-40CE08215672}">
      <dgm:prSet custT="1"/>
      <dgm:spPr/>
      <dgm:t>
        <a:bodyPr/>
        <a:lstStyle/>
        <a:p>
          <a:endParaRPr lang="es-EC" sz="1200">
            <a:latin typeface="Arial" pitchFamily="34" charset="0"/>
            <a:cs typeface="Arial" pitchFamily="34" charset="0"/>
          </a:endParaRPr>
        </a:p>
      </dgm:t>
    </dgm:pt>
    <dgm:pt modelId="{90E84DCE-1A7D-472C-9212-5DB4E9D51EBC}" type="sibTrans" cxnId="{43C3F9F7-7FB8-4C99-A1CD-40CE08215672}">
      <dgm:prSet/>
      <dgm:spPr/>
      <dgm:t>
        <a:bodyPr/>
        <a:lstStyle/>
        <a:p>
          <a:endParaRPr lang="es-EC" sz="1200">
            <a:latin typeface="Arial" pitchFamily="34" charset="0"/>
            <a:cs typeface="Arial" pitchFamily="34" charset="0"/>
          </a:endParaRPr>
        </a:p>
      </dgm:t>
    </dgm:pt>
    <dgm:pt modelId="{310B7944-CA4F-4492-9ED0-643C9D2CD810}">
      <dgm:prSet phldrT="[Texto]" custT="1"/>
      <dgm:spPr/>
      <dgm:t>
        <a:bodyPr/>
        <a:lstStyle/>
        <a:p>
          <a:pPr algn="ctr"/>
          <a:r>
            <a:rPr lang="es-EC" sz="1200" dirty="0" smtClean="0">
              <a:latin typeface="Arial" pitchFamily="34" charset="0"/>
              <a:cs typeface="Arial" pitchFamily="34" charset="0"/>
            </a:rPr>
            <a:t>Clientes, Proveedores, Competencia, Organismos que actúan en el sector, Atractivo competitivo del sector</a:t>
          </a:r>
          <a:endParaRPr lang="es-EC" sz="1200" dirty="0">
            <a:latin typeface="Arial" pitchFamily="34" charset="0"/>
            <a:cs typeface="Arial" pitchFamily="34" charset="0"/>
          </a:endParaRPr>
        </a:p>
      </dgm:t>
    </dgm:pt>
    <dgm:pt modelId="{022438E0-8602-43E5-9EF8-06DE27AC0C08}" type="parTrans" cxnId="{4051DFBF-FB47-43DC-B27D-A22B0CD7B331}">
      <dgm:prSet custT="1"/>
      <dgm:spPr/>
      <dgm:t>
        <a:bodyPr/>
        <a:lstStyle/>
        <a:p>
          <a:endParaRPr lang="es-EC" sz="1200">
            <a:latin typeface="Arial" pitchFamily="34" charset="0"/>
            <a:cs typeface="Arial" pitchFamily="34" charset="0"/>
          </a:endParaRPr>
        </a:p>
      </dgm:t>
    </dgm:pt>
    <dgm:pt modelId="{735229C6-B90D-4525-830C-212C23FD323B}" type="sibTrans" cxnId="{4051DFBF-FB47-43DC-B27D-A22B0CD7B331}">
      <dgm:prSet/>
      <dgm:spPr/>
      <dgm:t>
        <a:bodyPr/>
        <a:lstStyle/>
        <a:p>
          <a:endParaRPr lang="es-EC" sz="1200">
            <a:latin typeface="Arial" pitchFamily="34" charset="0"/>
            <a:cs typeface="Arial" pitchFamily="34" charset="0"/>
          </a:endParaRPr>
        </a:p>
      </dgm:t>
    </dgm:pt>
    <dgm:pt modelId="{D005B33F-DEDD-42D0-8F5C-E97A8E38ED2E}">
      <dgm:prSet phldrT="[Texto]" custT="1"/>
      <dgm:spPr/>
      <dgm:t>
        <a:bodyPr/>
        <a:lstStyle/>
        <a:p>
          <a:r>
            <a:rPr lang="es-EC" sz="1200" b="1" dirty="0">
              <a:latin typeface="Arial" pitchFamily="34" charset="0"/>
              <a:cs typeface="Arial" pitchFamily="34" charset="0"/>
            </a:rPr>
            <a:t>Aspectos Organizacionales</a:t>
          </a:r>
        </a:p>
      </dgm:t>
    </dgm:pt>
    <dgm:pt modelId="{1319F107-4F64-44C5-8C0F-E5014C9C6F60}" type="parTrans" cxnId="{E0CAC85E-EB30-49F1-B01D-86388DC957EB}">
      <dgm:prSet custT="1"/>
      <dgm:spPr/>
      <dgm:t>
        <a:bodyPr/>
        <a:lstStyle/>
        <a:p>
          <a:endParaRPr lang="es-EC" sz="1200">
            <a:latin typeface="Arial" pitchFamily="34" charset="0"/>
            <a:cs typeface="Arial" pitchFamily="34" charset="0"/>
          </a:endParaRPr>
        </a:p>
      </dgm:t>
    </dgm:pt>
    <dgm:pt modelId="{3E823D0D-965D-4C76-8B14-020A199E7E46}" type="sibTrans" cxnId="{E0CAC85E-EB30-49F1-B01D-86388DC957EB}">
      <dgm:prSet/>
      <dgm:spPr/>
      <dgm:t>
        <a:bodyPr/>
        <a:lstStyle/>
        <a:p>
          <a:endParaRPr lang="es-EC" sz="1200">
            <a:latin typeface="Arial" pitchFamily="34" charset="0"/>
            <a:cs typeface="Arial" pitchFamily="34" charset="0"/>
          </a:endParaRPr>
        </a:p>
      </dgm:t>
    </dgm:pt>
    <dgm:pt modelId="{8F90954F-27AA-4D18-AFD2-411D5B54784B}">
      <dgm:prSet phldrT="[Texto]" custT="1"/>
      <dgm:spPr/>
      <dgm:t>
        <a:bodyPr/>
        <a:lstStyle/>
        <a:p>
          <a:r>
            <a:rPr lang="es-EC" sz="1200" b="1" dirty="0">
              <a:latin typeface="Arial" pitchFamily="34" charset="0"/>
              <a:cs typeface="Arial" pitchFamily="34" charset="0"/>
            </a:rPr>
            <a:t>Áreas Funcionales</a:t>
          </a:r>
        </a:p>
      </dgm:t>
    </dgm:pt>
    <dgm:pt modelId="{8BC3F52C-5F32-499F-98A5-7E72B7211C57}" type="parTrans" cxnId="{ACEDFA05-634B-4461-A299-A0FC88A412A5}">
      <dgm:prSet custT="1"/>
      <dgm:spPr/>
      <dgm:t>
        <a:bodyPr/>
        <a:lstStyle/>
        <a:p>
          <a:endParaRPr lang="es-EC" sz="1200">
            <a:latin typeface="Arial" pitchFamily="34" charset="0"/>
            <a:cs typeface="Arial" pitchFamily="34" charset="0"/>
          </a:endParaRPr>
        </a:p>
      </dgm:t>
    </dgm:pt>
    <dgm:pt modelId="{C6084FAA-641A-4069-AF61-07EFA4AA04B3}" type="sibTrans" cxnId="{ACEDFA05-634B-4461-A299-A0FC88A412A5}">
      <dgm:prSet/>
      <dgm:spPr/>
      <dgm:t>
        <a:bodyPr/>
        <a:lstStyle/>
        <a:p>
          <a:endParaRPr lang="es-EC" sz="1200">
            <a:latin typeface="Arial" pitchFamily="34" charset="0"/>
            <a:cs typeface="Arial" pitchFamily="34" charset="0"/>
          </a:endParaRPr>
        </a:p>
      </dgm:t>
    </dgm:pt>
    <dgm:pt modelId="{1BB13C4E-60E6-4D99-AC7E-D96197540184}">
      <dgm:prSet phldrT="[Texto]" custT="1"/>
      <dgm:spPr/>
      <dgm:t>
        <a:bodyPr/>
        <a:lstStyle/>
        <a:p>
          <a:pPr algn="ctr"/>
          <a:r>
            <a:rPr lang="es-EC" sz="1200" b="1" dirty="0">
              <a:latin typeface="Arial" pitchFamily="34" charset="0"/>
              <a:cs typeface="Arial" pitchFamily="34" charset="0"/>
            </a:rPr>
            <a:t>Análisis </a:t>
          </a:r>
          <a:endParaRPr lang="es-EC" sz="1200" b="1" dirty="0" smtClean="0">
            <a:latin typeface="Arial" pitchFamily="34" charset="0"/>
            <a:cs typeface="Arial" pitchFamily="34" charset="0"/>
          </a:endParaRPr>
        </a:p>
        <a:p>
          <a:pPr algn="ctr"/>
          <a:r>
            <a:rPr lang="es-EC" sz="1200" b="1" dirty="0" smtClean="0">
              <a:latin typeface="Arial" pitchFamily="34" charset="0"/>
              <a:cs typeface="Arial" pitchFamily="34" charset="0"/>
            </a:rPr>
            <a:t>del </a:t>
          </a:r>
          <a:r>
            <a:rPr lang="es-EC" sz="1200" b="1" dirty="0">
              <a:latin typeface="Arial" pitchFamily="34" charset="0"/>
              <a:cs typeface="Arial" pitchFamily="34" charset="0"/>
            </a:rPr>
            <a:t>Entorno</a:t>
          </a:r>
        </a:p>
      </dgm:t>
    </dgm:pt>
    <dgm:pt modelId="{D58C3BB3-0224-46A8-84DD-2B91FF23C7E2}" type="sibTrans" cxnId="{3733E0C7-421C-4797-BFC1-C43FCA3D89A2}">
      <dgm:prSet/>
      <dgm:spPr/>
      <dgm:t>
        <a:bodyPr/>
        <a:lstStyle/>
        <a:p>
          <a:pPr algn="ctr"/>
          <a:endParaRPr lang="es-EC" sz="1200">
            <a:latin typeface="Arial" pitchFamily="34" charset="0"/>
            <a:cs typeface="Arial" pitchFamily="34" charset="0"/>
          </a:endParaRPr>
        </a:p>
      </dgm:t>
    </dgm:pt>
    <dgm:pt modelId="{94050EC4-C407-43DD-9CA9-EA9C068E0E36}" type="parTrans" cxnId="{3733E0C7-421C-4797-BFC1-C43FCA3D89A2}">
      <dgm:prSet/>
      <dgm:spPr/>
      <dgm:t>
        <a:bodyPr/>
        <a:lstStyle/>
        <a:p>
          <a:pPr algn="ctr"/>
          <a:endParaRPr lang="es-EC" sz="1200">
            <a:latin typeface="Arial" pitchFamily="34" charset="0"/>
            <a:cs typeface="Arial" pitchFamily="34" charset="0"/>
          </a:endParaRPr>
        </a:p>
      </dgm:t>
    </dgm:pt>
    <dgm:pt modelId="{1F553E2A-98F8-4248-9E9F-71235A8FCD62}">
      <dgm:prSet phldrT="[Texto]" custT="1"/>
      <dgm:spPr/>
      <dgm:t>
        <a:bodyPr/>
        <a:lstStyle/>
        <a:p>
          <a:pPr algn="ctr"/>
          <a:r>
            <a:rPr lang="es-EC" sz="1200" b="1" dirty="0">
              <a:latin typeface="Arial" pitchFamily="34" charset="0"/>
              <a:cs typeface="Arial" pitchFamily="34" charset="0"/>
            </a:rPr>
            <a:t>Análisis Interno</a:t>
          </a:r>
        </a:p>
      </dgm:t>
    </dgm:pt>
    <dgm:pt modelId="{C8566338-5F4F-4079-BE2E-27AACF352EFE}" type="sibTrans" cxnId="{72D6CB1B-A200-4DC1-8130-6A6C359C7EAA}">
      <dgm:prSet/>
      <dgm:spPr/>
      <dgm:t>
        <a:bodyPr/>
        <a:lstStyle/>
        <a:p>
          <a:pPr algn="ctr"/>
          <a:endParaRPr lang="es-EC" sz="1200">
            <a:latin typeface="Arial" pitchFamily="34" charset="0"/>
            <a:cs typeface="Arial" pitchFamily="34" charset="0"/>
          </a:endParaRPr>
        </a:p>
      </dgm:t>
    </dgm:pt>
    <dgm:pt modelId="{E8B80504-6B56-46F8-8D1E-79F2F1E9659B}" type="parTrans" cxnId="{72D6CB1B-A200-4DC1-8130-6A6C359C7EAA}">
      <dgm:prSet custT="1"/>
      <dgm:spPr/>
      <dgm:t>
        <a:bodyPr/>
        <a:lstStyle/>
        <a:p>
          <a:pPr algn="ctr"/>
          <a:endParaRPr lang="es-EC" sz="1200">
            <a:latin typeface="Arial" pitchFamily="34" charset="0"/>
            <a:cs typeface="Arial" pitchFamily="34" charset="0"/>
          </a:endParaRPr>
        </a:p>
      </dgm:t>
    </dgm:pt>
    <dgm:pt modelId="{011FCCE2-8712-4D66-B379-0BB17F72B0CA}">
      <dgm:prSet phldrT="[Texto]" custT="1"/>
      <dgm:spPr/>
      <dgm:t>
        <a:bodyPr/>
        <a:lstStyle/>
        <a:p>
          <a:pPr algn="ctr"/>
          <a:r>
            <a:rPr lang="es-EC" sz="1200" b="1" dirty="0" smtClean="0">
              <a:latin typeface="Arial" pitchFamily="34" charset="0"/>
              <a:cs typeface="Arial" pitchFamily="34" charset="0"/>
            </a:rPr>
            <a:t>Aspectos Jurídicos</a:t>
          </a:r>
          <a:endParaRPr lang="es-EC" sz="1200" b="1" dirty="0">
            <a:latin typeface="Arial" pitchFamily="34" charset="0"/>
            <a:cs typeface="Arial" pitchFamily="34" charset="0"/>
          </a:endParaRPr>
        </a:p>
      </dgm:t>
    </dgm:pt>
    <dgm:pt modelId="{0C4065EC-425F-4DF8-BD2C-1CBC64D78A91}" type="sibTrans" cxnId="{78DA2DE2-3BD8-4015-B7EA-86C3CF8917FD}">
      <dgm:prSet/>
      <dgm:spPr/>
      <dgm:t>
        <a:bodyPr/>
        <a:lstStyle/>
        <a:p>
          <a:pPr algn="ctr"/>
          <a:endParaRPr lang="es-EC" sz="1200">
            <a:latin typeface="Arial" pitchFamily="34" charset="0"/>
            <a:cs typeface="Arial" pitchFamily="34" charset="0"/>
          </a:endParaRPr>
        </a:p>
      </dgm:t>
    </dgm:pt>
    <dgm:pt modelId="{9B08ABC9-75DC-46C0-8D00-A8B66EFC7D7A}" type="parTrans" cxnId="{78DA2DE2-3BD8-4015-B7EA-86C3CF8917FD}">
      <dgm:prSet custT="1"/>
      <dgm:spPr/>
      <dgm:t>
        <a:bodyPr/>
        <a:lstStyle/>
        <a:p>
          <a:pPr algn="ctr"/>
          <a:endParaRPr lang="es-EC" sz="1200">
            <a:latin typeface="Arial" pitchFamily="34" charset="0"/>
            <a:cs typeface="Arial" pitchFamily="34" charset="0"/>
          </a:endParaRPr>
        </a:p>
      </dgm:t>
    </dgm:pt>
    <dgm:pt modelId="{6FB90392-5AED-4A6A-9AC8-BB929AC24458}">
      <dgm:prSet phldrT="[Texto]" custT="1"/>
      <dgm:spPr/>
      <dgm:t>
        <a:bodyPr/>
        <a:lstStyle/>
        <a:p>
          <a:r>
            <a:rPr lang="es-EC" sz="1200" dirty="0">
              <a:latin typeface="Arial" pitchFamily="34" charset="0"/>
              <a:cs typeface="Arial" pitchFamily="34" charset="0"/>
            </a:rPr>
            <a:t>Cultura de Calidad</a:t>
          </a:r>
        </a:p>
      </dgm:t>
    </dgm:pt>
    <dgm:pt modelId="{126AA839-C668-4D6E-BB9F-A2C677CDFFA7}" type="sibTrans" cxnId="{60B2EBC8-CE30-451B-9635-3C85B68D0B41}">
      <dgm:prSet/>
      <dgm:spPr/>
      <dgm:t>
        <a:bodyPr/>
        <a:lstStyle/>
        <a:p>
          <a:endParaRPr lang="es-EC" sz="1200">
            <a:latin typeface="Arial" pitchFamily="34" charset="0"/>
            <a:cs typeface="Arial" pitchFamily="34" charset="0"/>
          </a:endParaRPr>
        </a:p>
      </dgm:t>
    </dgm:pt>
    <dgm:pt modelId="{52B31908-70E7-425D-BDD8-F66826063158}" type="parTrans" cxnId="{60B2EBC8-CE30-451B-9635-3C85B68D0B41}">
      <dgm:prSet custT="1"/>
      <dgm:spPr/>
      <dgm:t>
        <a:bodyPr/>
        <a:lstStyle/>
        <a:p>
          <a:endParaRPr lang="es-EC" sz="1200">
            <a:latin typeface="Arial" pitchFamily="34" charset="0"/>
            <a:cs typeface="Arial" pitchFamily="34" charset="0"/>
          </a:endParaRPr>
        </a:p>
      </dgm:t>
    </dgm:pt>
    <dgm:pt modelId="{4929D9C8-FC65-4AB7-A4BB-3B1D25EC1BD3}">
      <dgm:prSet phldrT="[Texto]" custT="1"/>
      <dgm:spPr/>
      <dgm:t>
        <a:bodyPr/>
        <a:lstStyle/>
        <a:p>
          <a:r>
            <a:rPr lang="es-EC" sz="1200" dirty="0" smtClean="0">
              <a:latin typeface="Arial" pitchFamily="34" charset="0"/>
              <a:cs typeface="Arial" pitchFamily="34" charset="0"/>
            </a:rPr>
            <a:t>Orientación al cliente</a:t>
          </a:r>
          <a:endParaRPr lang="es-EC" sz="1200" dirty="0">
            <a:latin typeface="Arial" pitchFamily="34" charset="0"/>
            <a:cs typeface="Arial" pitchFamily="34" charset="0"/>
          </a:endParaRPr>
        </a:p>
      </dgm:t>
    </dgm:pt>
    <dgm:pt modelId="{342C0CE3-58C5-4FC2-9BDF-6769E9DCAB0C}" type="sibTrans" cxnId="{4FC33F9F-BF1A-4A87-81CA-71432987F667}">
      <dgm:prSet/>
      <dgm:spPr/>
      <dgm:t>
        <a:bodyPr/>
        <a:lstStyle/>
        <a:p>
          <a:endParaRPr lang="es-EC" sz="1200">
            <a:latin typeface="Arial" pitchFamily="34" charset="0"/>
            <a:cs typeface="Arial" pitchFamily="34" charset="0"/>
          </a:endParaRPr>
        </a:p>
      </dgm:t>
    </dgm:pt>
    <dgm:pt modelId="{F13BAD93-24CE-4262-810A-7C0705B77282}" type="parTrans" cxnId="{4FC33F9F-BF1A-4A87-81CA-71432987F667}">
      <dgm:prSet custT="1"/>
      <dgm:spPr/>
      <dgm:t>
        <a:bodyPr/>
        <a:lstStyle/>
        <a:p>
          <a:endParaRPr lang="es-EC" sz="1200">
            <a:latin typeface="Arial" pitchFamily="34" charset="0"/>
            <a:cs typeface="Arial" pitchFamily="34" charset="0"/>
          </a:endParaRPr>
        </a:p>
      </dgm:t>
    </dgm:pt>
    <dgm:pt modelId="{664653A0-CB7F-4658-B45E-5F7665517CA1}">
      <dgm:prSet phldrT="[Texto]" custT="1"/>
      <dgm:spPr/>
      <dgm:t>
        <a:bodyPr/>
        <a:lstStyle/>
        <a:p>
          <a:r>
            <a:rPr lang="es-EC" sz="1200" dirty="0">
              <a:latin typeface="Arial" pitchFamily="34" charset="0"/>
              <a:cs typeface="Arial" pitchFamily="34" charset="0"/>
            </a:rPr>
            <a:t>Cultura de Planificación</a:t>
          </a:r>
        </a:p>
      </dgm:t>
    </dgm:pt>
    <dgm:pt modelId="{4F9A7FA9-801F-427C-BAEF-53DA91990BEF}" type="sibTrans" cxnId="{AFB2F50A-0350-4082-8E42-94B78CEA8E58}">
      <dgm:prSet/>
      <dgm:spPr/>
      <dgm:t>
        <a:bodyPr/>
        <a:lstStyle/>
        <a:p>
          <a:endParaRPr lang="es-EC" sz="1200">
            <a:latin typeface="Arial" pitchFamily="34" charset="0"/>
            <a:cs typeface="Arial" pitchFamily="34" charset="0"/>
          </a:endParaRPr>
        </a:p>
      </dgm:t>
    </dgm:pt>
    <dgm:pt modelId="{14E8F2E1-6DA9-4619-94D3-DD8F6B92A333}" type="parTrans" cxnId="{AFB2F50A-0350-4082-8E42-94B78CEA8E58}">
      <dgm:prSet custT="1"/>
      <dgm:spPr/>
      <dgm:t>
        <a:bodyPr/>
        <a:lstStyle/>
        <a:p>
          <a:endParaRPr lang="es-EC" sz="1200">
            <a:latin typeface="Arial" pitchFamily="34" charset="0"/>
            <a:cs typeface="Arial" pitchFamily="34" charset="0"/>
          </a:endParaRPr>
        </a:p>
      </dgm:t>
    </dgm:pt>
    <dgm:pt modelId="{D5B5E236-FBF0-4917-8CC6-26DE3863FB7D}">
      <dgm:prSet phldrT="[Texto]" custT="1"/>
      <dgm:spPr/>
      <dgm:t>
        <a:bodyPr/>
        <a:lstStyle/>
        <a:p>
          <a:r>
            <a:rPr lang="es-EC" sz="1200" b="1" dirty="0" smtClean="0">
              <a:latin typeface="Arial" pitchFamily="34" charset="0"/>
              <a:cs typeface="Arial" pitchFamily="34" charset="0"/>
            </a:rPr>
            <a:t>Competencia Directiva</a:t>
          </a:r>
          <a:endParaRPr lang="es-EC" sz="1200" b="1" dirty="0">
            <a:latin typeface="Arial" pitchFamily="34" charset="0"/>
            <a:cs typeface="Arial" pitchFamily="34" charset="0"/>
          </a:endParaRPr>
        </a:p>
      </dgm:t>
    </dgm:pt>
    <dgm:pt modelId="{784894EB-359D-4DD8-A272-905F468E27E6}" type="parTrans" cxnId="{E14AED28-0F0E-4ED9-A13B-EF0CA123CEE4}">
      <dgm:prSet/>
      <dgm:spPr/>
      <dgm:t>
        <a:bodyPr/>
        <a:lstStyle/>
        <a:p>
          <a:endParaRPr lang="es-EC"/>
        </a:p>
      </dgm:t>
    </dgm:pt>
    <dgm:pt modelId="{BB1412AA-D1E3-45AD-B40F-BB8989055AC2}" type="sibTrans" cxnId="{E14AED28-0F0E-4ED9-A13B-EF0CA123CEE4}">
      <dgm:prSet/>
      <dgm:spPr/>
      <dgm:t>
        <a:bodyPr/>
        <a:lstStyle/>
        <a:p>
          <a:endParaRPr lang="es-EC"/>
        </a:p>
      </dgm:t>
    </dgm:pt>
    <dgm:pt modelId="{4DF03F96-5A77-4FD7-A32A-55B12C9B95CD}" type="pres">
      <dgm:prSet presAssocID="{72EC7059-2B3F-4B7E-A03A-6CAE8B053A7D}" presName="Name0" presStyleCnt="0">
        <dgm:presLayoutVars>
          <dgm:chPref val="1"/>
          <dgm:dir/>
          <dgm:animOne val="branch"/>
          <dgm:animLvl val="lvl"/>
          <dgm:resizeHandles val="exact"/>
        </dgm:presLayoutVars>
      </dgm:prSet>
      <dgm:spPr/>
      <dgm:t>
        <a:bodyPr/>
        <a:lstStyle/>
        <a:p>
          <a:endParaRPr lang="es-EC"/>
        </a:p>
      </dgm:t>
    </dgm:pt>
    <dgm:pt modelId="{8F809673-FB86-46B1-B0C8-522A125F5F6E}" type="pres">
      <dgm:prSet presAssocID="{1BB13C4E-60E6-4D99-AC7E-D96197540184}" presName="root1" presStyleCnt="0"/>
      <dgm:spPr/>
      <dgm:t>
        <a:bodyPr/>
        <a:lstStyle/>
        <a:p>
          <a:endParaRPr lang="es-EC"/>
        </a:p>
      </dgm:t>
    </dgm:pt>
    <dgm:pt modelId="{679C388E-8DDD-4500-AEF5-2805D574FA6E}" type="pres">
      <dgm:prSet presAssocID="{1BB13C4E-60E6-4D99-AC7E-D96197540184}" presName="LevelOneTextNode" presStyleLbl="node0" presStyleIdx="0" presStyleCnt="1" custAng="5400000" custScaleY="43099" custLinFactNeighborX="29006" custLinFactNeighborY="10542">
        <dgm:presLayoutVars>
          <dgm:chPref val="3"/>
        </dgm:presLayoutVars>
      </dgm:prSet>
      <dgm:spPr/>
      <dgm:t>
        <a:bodyPr/>
        <a:lstStyle/>
        <a:p>
          <a:endParaRPr lang="es-EC"/>
        </a:p>
      </dgm:t>
    </dgm:pt>
    <dgm:pt modelId="{9F550A28-73A2-46D9-8960-EC73FC51BBF7}" type="pres">
      <dgm:prSet presAssocID="{1BB13C4E-60E6-4D99-AC7E-D96197540184}" presName="level2hierChild" presStyleCnt="0"/>
      <dgm:spPr/>
      <dgm:t>
        <a:bodyPr/>
        <a:lstStyle/>
        <a:p>
          <a:endParaRPr lang="es-EC"/>
        </a:p>
      </dgm:t>
    </dgm:pt>
    <dgm:pt modelId="{0C74482A-C9F1-4571-80D0-1077FA2D4126}" type="pres">
      <dgm:prSet presAssocID="{94697790-62DF-4097-BAB3-9953032F2C18}" presName="conn2-1" presStyleLbl="parChTrans1D2" presStyleIdx="0" presStyleCnt="2"/>
      <dgm:spPr/>
      <dgm:t>
        <a:bodyPr/>
        <a:lstStyle/>
        <a:p>
          <a:endParaRPr lang="es-EC"/>
        </a:p>
      </dgm:t>
    </dgm:pt>
    <dgm:pt modelId="{A7F9BAB2-5A7D-46F5-85AB-3A50E447DF8E}" type="pres">
      <dgm:prSet presAssocID="{94697790-62DF-4097-BAB3-9953032F2C18}" presName="connTx" presStyleLbl="parChTrans1D2" presStyleIdx="0" presStyleCnt="2"/>
      <dgm:spPr/>
      <dgm:t>
        <a:bodyPr/>
        <a:lstStyle/>
        <a:p>
          <a:endParaRPr lang="es-EC"/>
        </a:p>
      </dgm:t>
    </dgm:pt>
    <dgm:pt modelId="{C2516F21-E1F9-4474-9206-9DDB56683ACF}" type="pres">
      <dgm:prSet presAssocID="{730E2893-A1DC-4DB6-8297-0E899AED0CBA}" presName="root2" presStyleCnt="0"/>
      <dgm:spPr/>
      <dgm:t>
        <a:bodyPr/>
        <a:lstStyle/>
        <a:p>
          <a:endParaRPr lang="es-EC"/>
        </a:p>
      </dgm:t>
    </dgm:pt>
    <dgm:pt modelId="{AFA9310D-4519-4AFA-9B9B-E0E53D106D42}" type="pres">
      <dgm:prSet presAssocID="{730E2893-A1DC-4DB6-8297-0E899AED0CBA}" presName="LevelTwoTextNode" presStyleLbl="node2" presStyleIdx="0" presStyleCnt="2" custScaleY="127231" custLinFactNeighborY="11941">
        <dgm:presLayoutVars>
          <dgm:chPref val="3"/>
        </dgm:presLayoutVars>
      </dgm:prSet>
      <dgm:spPr/>
      <dgm:t>
        <a:bodyPr/>
        <a:lstStyle/>
        <a:p>
          <a:endParaRPr lang="es-EC"/>
        </a:p>
      </dgm:t>
    </dgm:pt>
    <dgm:pt modelId="{7E60B420-8841-4E1B-8F0E-3F9590E61C91}" type="pres">
      <dgm:prSet presAssocID="{730E2893-A1DC-4DB6-8297-0E899AED0CBA}" presName="level3hierChild" presStyleCnt="0"/>
      <dgm:spPr/>
      <dgm:t>
        <a:bodyPr/>
        <a:lstStyle/>
        <a:p>
          <a:endParaRPr lang="es-EC"/>
        </a:p>
      </dgm:t>
    </dgm:pt>
    <dgm:pt modelId="{88763854-AB0C-4CE9-8306-479C9920A944}" type="pres">
      <dgm:prSet presAssocID="{C5156C42-1630-4EB1-960D-90B1059F44D1}" presName="conn2-1" presStyleLbl="parChTrans1D3" presStyleIdx="0" presStyleCnt="6"/>
      <dgm:spPr/>
      <dgm:t>
        <a:bodyPr/>
        <a:lstStyle/>
        <a:p>
          <a:endParaRPr lang="es-EC"/>
        </a:p>
      </dgm:t>
    </dgm:pt>
    <dgm:pt modelId="{5F38C10A-BBC9-4F8D-988A-8ECF53ABE916}" type="pres">
      <dgm:prSet presAssocID="{C5156C42-1630-4EB1-960D-90B1059F44D1}" presName="connTx" presStyleLbl="parChTrans1D3" presStyleIdx="0" presStyleCnt="6"/>
      <dgm:spPr/>
      <dgm:t>
        <a:bodyPr/>
        <a:lstStyle/>
        <a:p>
          <a:endParaRPr lang="es-EC"/>
        </a:p>
      </dgm:t>
    </dgm:pt>
    <dgm:pt modelId="{3D116E61-3339-478B-A485-5879CA2D6B38}" type="pres">
      <dgm:prSet presAssocID="{7F558806-DF2D-45D4-89D3-2D73D51B41BB}" presName="root2" presStyleCnt="0"/>
      <dgm:spPr/>
      <dgm:t>
        <a:bodyPr/>
        <a:lstStyle/>
        <a:p>
          <a:endParaRPr lang="es-EC"/>
        </a:p>
      </dgm:t>
    </dgm:pt>
    <dgm:pt modelId="{1A436382-666F-4688-99A5-6C952D0EA95C}" type="pres">
      <dgm:prSet presAssocID="{7F558806-DF2D-45D4-89D3-2D73D51B41BB}" presName="LevelTwoTextNode" presStyleLbl="node3" presStyleIdx="0" presStyleCnt="6" custScaleX="114503" custScaleY="127231">
        <dgm:presLayoutVars>
          <dgm:chPref val="3"/>
        </dgm:presLayoutVars>
      </dgm:prSet>
      <dgm:spPr/>
      <dgm:t>
        <a:bodyPr/>
        <a:lstStyle/>
        <a:p>
          <a:endParaRPr lang="es-EC"/>
        </a:p>
      </dgm:t>
    </dgm:pt>
    <dgm:pt modelId="{82CC979E-A0F8-4E02-9405-C293DFB4F739}" type="pres">
      <dgm:prSet presAssocID="{7F558806-DF2D-45D4-89D3-2D73D51B41BB}" presName="level3hierChild" presStyleCnt="0"/>
      <dgm:spPr/>
      <dgm:t>
        <a:bodyPr/>
        <a:lstStyle/>
        <a:p>
          <a:endParaRPr lang="es-EC"/>
        </a:p>
      </dgm:t>
    </dgm:pt>
    <dgm:pt modelId="{1405D767-122A-464F-8011-6A513CE769D3}" type="pres">
      <dgm:prSet presAssocID="{80D9000D-53BA-4938-8ED8-FA361FAA6C74}" presName="conn2-1" presStyleLbl="parChTrans1D4" presStyleIdx="0" presStyleCnt="5"/>
      <dgm:spPr/>
      <dgm:t>
        <a:bodyPr/>
        <a:lstStyle/>
        <a:p>
          <a:endParaRPr lang="es-EC"/>
        </a:p>
      </dgm:t>
    </dgm:pt>
    <dgm:pt modelId="{1CF3A91F-5386-470E-8E51-C3E6BB01C50D}" type="pres">
      <dgm:prSet presAssocID="{80D9000D-53BA-4938-8ED8-FA361FAA6C74}" presName="connTx" presStyleLbl="parChTrans1D4" presStyleIdx="0" presStyleCnt="5"/>
      <dgm:spPr/>
      <dgm:t>
        <a:bodyPr/>
        <a:lstStyle/>
        <a:p>
          <a:endParaRPr lang="es-EC"/>
        </a:p>
      </dgm:t>
    </dgm:pt>
    <dgm:pt modelId="{B3585537-DD9F-49F8-8621-8AE2C4EF0754}" type="pres">
      <dgm:prSet presAssocID="{1801B7BC-32B2-4DFA-9F68-FC527288422B}" presName="root2" presStyleCnt="0"/>
      <dgm:spPr/>
      <dgm:t>
        <a:bodyPr/>
        <a:lstStyle/>
        <a:p>
          <a:endParaRPr lang="es-EC"/>
        </a:p>
      </dgm:t>
    </dgm:pt>
    <dgm:pt modelId="{FEC76A07-9FC7-4998-AD94-E02EC7AA99B9}" type="pres">
      <dgm:prSet presAssocID="{1801B7BC-32B2-4DFA-9F68-FC527288422B}" presName="LevelTwoTextNode" presStyleLbl="node4" presStyleIdx="0" presStyleCnt="5" custScaleX="285211" custScaleY="132976">
        <dgm:presLayoutVars>
          <dgm:chPref val="3"/>
        </dgm:presLayoutVars>
      </dgm:prSet>
      <dgm:spPr/>
      <dgm:t>
        <a:bodyPr/>
        <a:lstStyle/>
        <a:p>
          <a:endParaRPr lang="es-EC"/>
        </a:p>
      </dgm:t>
    </dgm:pt>
    <dgm:pt modelId="{38EA7126-5B1E-474B-B8E3-A6FC1048608E}" type="pres">
      <dgm:prSet presAssocID="{1801B7BC-32B2-4DFA-9F68-FC527288422B}" presName="level3hierChild" presStyleCnt="0"/>
      <dgm:spPr/>
      <dgm:t>
        <a:bodyPr/>
        <a:lstStyle/>
        <a:p>
          <a:endParaRPr lang="es-EC"/>
        </a:p>
      </dgm:t>
    </dgm:pt>
    <dgm:pt modelId="{1547B2DC-DCF4-498B-95AA-67432BED6C2D}" type="pres">
      <dgm:prSet presAssocID="{411695E8-3B59-4782-BF3F-49239CACA6B6}" presName="conn2-1" presStyleLbl="parChTrans1D3" presStyleIdx="1" presStyleCnt="6"/>
      <dgm:spPr/>
      <dgm:t>
        <a:bodyPr/>
        <a:lstStyle/>
        <a:p>
          <a:endParaRPr lang="es-EC"/>
        </a:p>
      </dgm:t>
    </dgm:pt>
    <dgm:pt modelId="{8CDEE6A3-3A1C-48E5-A4AF-B67DBE2029B3}" type="pres">
      <dgm:prSet presAssocID="{411695E8-3B59-4782-BF3F-49239CACA6B6}" presName="connTx" presStyleLbl="parChTrans1D3" presStyleIdx="1" presStyleCnt="6"/>
      <dgm:spPr/>
      <dgm:t>
        <a:bodyPr/>
        <a:lstStyle/>
        <a:p>
          <a:endParaRPr lang="es-EC"/>
        </a:p>
      </dgm:t>
    </dgm:pt>
    <dgm:pt modelId="{5652027C-9557-4F2F-8E6D-AB25F7020187}" type="pres">
      <dgm:prSet presAssocID="{2C4C92FE-1F0B-41C7-9B00-14BD5F4D9A88}" presName="root2" presStyleCnt="0"/>
      <dgm:spPr/>
      <dgm:t>
        <a:bodyPr/>
        <a:lstStyle/>
        <a:p>
          <a:endParaRPr lang="es-EC"/>
        </a:p>
      </dgm:t>
    </dgm:pt>
    <dgm:pt modelId="{1FA76028-15A8-4727-9143-5DE5F908A517}" type="pres">
      <dgm:prSet presAssocID="{2C4C92FE-1F0B-41C7-9B00-14BD5F4D9A88}" presName="LevelTwoTextNode" presStyleLbl="node3" presStyleIdx="1" presStyleCnt="6" custScaleX="114503" custScaleY="127231">
        <dgm:presLayoutVars>
          <dgm:chPref val="3"/>
        </dgm:presLayoutVars>
      </dgm:prSet>
      <dgm:spPr/>
      <dgm:t>
        <a:bodyPr/>
        <a:lstStyle/>
        <a:p>
          <a:endParaRPr lang="es-EC"/>
        </a:p>
      </dgm:t>
    </dgm:pt>
    <dgm:pt modelId="{7BFE0D68-EECE-4916-84CF-FF1DB6A44694}" type="pres">
      <dgm:prSet presAssocID="{2C4C92FE-1F0B-41C7-9B00-14BD5F4D9A88}" presName="level3hierChild" presStyleCnt="0"/>
      <dgm:spPr/>
      <dgm:t>
        <a:bodyPr/>
        <a:lstStyle/>
        <a:p>
          <a:endParaRPr lang="es-EC"/>
        </a:p>
      </dgm:t>
    </dgm:pt>
    <dgm:pt modelId="{F8E2A39C-ADC3-4B9A-9B58-D64C1573523A}" type="pres">
      <dgm:prSet presAssocID="{022438E0-8602-43E5-9EF8-06DE27AC0C08}" presName="conn2-1" presStyleLbl="parChTrans1D4" presStyleIdx="1" presStyleCnt="5"/>
      <dgm:spPr/>
      <dgm:t>
        <a:bodyPr/>
        <a:lstStyle/>
        <a:p>
          <a:endParaRPr lang="es-EC"/>
        </a:p>
      </dgm:t>
    </dgm:pt>
    <dgm:pt modelId="{825B08A3-4BA4-440F-B868-FF636E39B534}" type="pres">
      <dgm:prSet presAssocID="{022438E0-8602-43E5-9EF8-06DE27AC0C08}" presName="connTx" presStyleLbl="parChTrans1D4" presStyleIdx="1" presStyleCnt="5"/>
      <dgm:spPr/>
      <dgm:t>
        <a:bodyPr/>
        <a:lstStyle/>
        <a:p>
          <a:endParaRPr lang="es-EC"/>
        </a:p>
      </dgm:t>
    </dgm:pt>
    <dgm:pt modelId="{003BC54B-38EF-493B-8F3B-A8E9BA7C4A41}" type="pres">
      <dgm:prSet presAssocID="{310B7944-CA4F-4492-9ED0-643C9D2CD810}" presName="root2" presStyleCnt="0"/>
      <dgm:spPr/>
      <dgm:t>
        <a:bodyPr/>
        <a:lstStyle/>
        <a:p>
          <a:endParaRPr lang="es-EC"/>
        </a:p>
      </dgm:t>
    </dgm:pt>
    <dgm:pt modelId="{198EE7BD-7948-4A0C-8489-D2C623A53983}" type="pres">
      <dgm:prSet presAssocID="{310B7944-CA4F-4492-9ED0-643C9D2CD810}" presName="LevelTwoTextNode" presStyleLbl="node4" presStyleIdx="1" presStyleCnt="5" custScaleX="285211" custScaleY="150908">
        <dgm:presLayoutVars>
          <dgm:chPref val="3"/>
        </dgm:presLayoutVars>
      </dgm:prSet>
      <dgm:spPr/>
      <dgm:t>
        <a:bodyPr/>
        <a:lstStyle/>
        <a:p>
          <a:endParaRPr lang="es-EC"/>
        </a:p>
      </dgm:t>
    </dgm:pt>
    <dgm:pt modelId="{B7DE337E-2475-410C-905F-A5D138C7EE7A}" type="pres">
      <dgm:prSet presAssocID="{310B7944-CA4F-4492-9ED0-643C9D2CD810}" presName="level3hierChild" presStyleCnt="0"/>
      <dgm:spPr/>
      <dgm:t>
        <a:bodyPr/>
        <a:lstStyle/>
        <a:p>
          <a:endParaRPr lang="es-EC"/>
        </a:p>
      </dgm:t>
    </dgm:pt>
    <dgm:pt modelId="{9CEC7F9A-BBC3-48B0-94AD-57407DF49368}" type="pres">
      <dgm:prSet presAssocID="{E8B80504-6B56-46F8-8D1E-79F2F1E9659B}" presName="conn2-1" presStyleLbl="parChTrans1D2" presStyleIdx="1" presStyleCnt="2"/>
      <dgm:spPr/>
      <dgm:t>
        <a:bodyPr/>
        <a:lstStyle/>
        <a:p>
          <a:endParaRPr lang="es-EC"/>
        </a:p>
      </dgm:t>
    </dgm:pt>
    <dgm:pt modelId="{85AB5223-CCD6-4CF5-9A37-1B2EB1BFF7C9}" type="pres">
      <dgm:prSet presAssocID="{E8B80504-6B56-46F8-8D1E-79F2F1E9659B}" presName="connTx" presStyleLbl="parChTrans1D2" presStyleIdx="1" presStyleCnt="2"/>
      <dgm:spPr/>
      <dgm:t>
        <a:bodyPr/>
        <a:lstStyle/>
        <a:p>
          <a:endParaRPr lang="es-EC"/>
        </a:p>
      </dgm:t>
    </dgm:pt>
    <dgm:pt modelId="{3CFDAE3D-DEF1-4C5D-A8EC-D3A916087901}" type="pres">
      <dgm:prSet presAssocID="{1F553E2A-98F8-4248-9E9F-71235A8FCD62}" presName="root2" presStyleCnt="0"/>
      <dgm:spPr/>
      <dgm:t>
        <a:bodyPr/>
        <a:lstStyle/>
        <a:p>
          <a:endParaRPr lang="es-EC"/>
        </a:p>
      </dgm:t>
    </dgm:pt>
    <dgm:pt modelId="{4C1B29B3-8142-47B1-B6CA-4686DF0F0CFF}" type="pres">
      <dgm:prSet presAssocID="{1F553E2A-98F8-4248-9E9F-71235A8FCD62}" presName="LevelTwoTextNode" presStyleLbl="node2" presStyleIdx="1" presStyleCnt="2" custScaleY="127231" custLinFactY="84100" custLinFactNeighborY="100000">
        <dgm:presLayoutVars>
          <dgm:chPref val="3"/>
        </dgm:presLayoutVars>
      </dgm:prSet>
      <dgm:spPr/>
      <dgm:t>
        <a:bodyPr/>
        <a:lstStyle/>
        <a:p>
          <a:endParaRPr lang="es-EC"/>
        </a:p>
      </dgm:t>
    </dgm:pt>
    <dgm:pt modelId="{40293459-E066-4671-B25C-FE20981E31D3}" type="pres">
      <dgm:prSet presAssocID="{1F553E2A-98F8-4248-9E9F-71235A8FCD62}" presName="level3hierChild" presStyleCnt="0"/>
      <dgm:spPr/>
      <dgm:t>
        <a:bodyPr/>
        <a:lstStyle/>
        <a:p>
          <a:endParaRPr lang="es-EC"/>
        </a:p>
      </dgm:t>
    </dgm:pt>
    <dgm:pt modelId="{7B491FC5-93D5-428E-B269-F48F87793897}" type="pres">
      <dgm:prSet presAssocID="{9B08ABC9-75DC-46C0-8D00-A8B66EFC7D7A}" presName="conn2-1" presStyleLbl="parChTrans1D3" presStyleIdx="2" presStyleCnt="6"/>
      <dgm:spPr/>
      <dgm:t>
        <a:bodyPr/>
        <a:lstStyle/>
        <a:p>
          <a:endParaRPr lang="es-EC"/>
        </a:p>
      </dgm:t>
    </dgm:pt>
    <dgm:pt modelId="{DCBFE621-C0B8-4AAE-A08F-8E8C4D9256D3}" type="pres">
      <dgm:prSet presAssocID="{9B08ABC9-75DC-46C0-8D00-A8B66EFC7D7A}" presName="connTx" presStyleLbl="parChTrans1D3" presStyleIdx="2" presStyleCnt="6"/>
      <dgm:spPr/>
      <dgm:t>
        <a:bodyPr/>
        <a:lstStyle/>
        <a:p>
          <a:endParaRPr lang="es-EC"/>
        </a:p>
      </dgm:t>
    </dgm:pt>
    <dgm:pt modelId="{A2117594-6406-4CAB-A7BF-4B7A2A0990F6}" type="pres">
      <dgm:prSet presAssocID="{011FCCE2-8712-4D66-B379-0BB17F72B0CA}" presName="root2" presStyleCnt="0"/>
      <dgm:spPr/>
      <dgm:t>
        <a:bodyPr/>
        <a:lstStyle/>
        <a:p>
          <a:endParaRPr lang="es-EC"/>
        </a:p>
      </dgm:t>
    </dgm:pt>
    <dgm:pt modelId="{2FDD0925-27CF-4297-9A19-3AB7C1A6ED08}" type="pres">
      <dgm:prSet presAssocID="{011FCCE2-8712-4D66-B379-0BB17F72B0CA}" presName="LevelTwoTextNode" presStyleLbl="node3" presStyleIdx="2" presStyleCnt="6" custScaleX="130297" custScaleY="127231" custLinFactY="43167" custLinFactNeighborY="100000">
        <dgm:presLayoutVars>
          <dgm:chPref val="3"/>
        </dgm:presLayoutVars>
      </dgm:prSet>
      <dgm:spPr/>
      <dgm:t>
        <a:bodyPr/>
        <a:lstStyle/>
        <a:p>
          <a:endParaRPr lang="es-EC"/>
        </a:p>
      </dgm:t>
    </dgm:pt>
    <dgm:pt modelId="{DB9E2DBB-7A41-4E7C-AAEA-5F9827FA5F36}" type="pres">
      <dgm:prSet presAssocID="{011FCCE2-8712-4D66-B379-0BB17F72B0CA}" presName="level3hierChild" presStyleCnt="0"/>
      <dgm:spPr/>
      <dgm:t>
        <a:bodyPr/>
        <a:lstStyle/>
        <a:p>
          <a:endParaRPr lang="es-EC"/>
        </a:p>
      </dgm:t>
    </dgm:pt>
    <dgm:pt modelId="{1207FA5A-B855-4074-B1E4-11A57F32AD6D}" type="pres">
      <dgm:prSet presAssocID="{1319F107-4F64-44C5-8C0F-E5014C9C6F60}" presName="conn2-1" presStyleLbl="parChTrans1D3" presStyleIdx="3" presStyleCnt="6"/>
      <dgm:spPr/>
      <dgm:t>
        <a:bodyPr/>
        <a:lstStyle/>
        <a:p>
          <a:endParaRPr lang="es-EC"/>
        </a:p>
      </dgm:t>
    </dgm:pt>
    <dgm:pt modelId="{F18BC559-1D40-4597-BD63-1583FD175B1E}" type="pres">
      <dgm:prSet presAssocID="{1319F107-4F64-44C5-8C0F-E5014C9C6F60}" presName="connTx" presStyleLbl="parChTrans1D3" presStyleIdx="3" presStyleCnt="6"/>
      <dgm:spPr/>
      <dgm:t>
        <a:bodyPr/>
        <a:lstStyle/>
        <a:p>
          <a:endParaRPr lang="es-EC"/>
        </a:p>
      </dgm:t>
    </dgm:pt>
    <dgm:pt modelId="{499E7A04-220B-45DF-8B5B-1B6E3277C71F}" type="pres">
      <dgm:prSet presAssocID="{D005B33F-DEDD-42D0-8F5C-E97A8E38ED2E}" presName="root2" presStyleCnt="0"/>
      <dgm:spPr/>
      <dgm:t>
        <a:bodyPr/>
        <a:lstStyle/>
        <a:p>
          <a:endParaRPr lang="es-EC"/>
        </a:p>
      </dgm:t>
    </dgm:pt>
    <dgm:pt modelId="{E754C1C0-558E-4A39-B793-D9F79F9FB7B0}" type="pres">
      <dgm:prSet presAssocID="{D005B33F-DEDD-42D0-8F5C-E97A8E38ED2E}" presName="LevelTwoTextNode" presStyleLbl="node3" presStyleIdx="3" presStyleCnt="6" custScaleX="130297" custScaleY="127231" custLinFactY="43167" custLinFactNeighborY="100000">
        <dgm:presLayoutVars>
          <dgm:chPref val="3"/>
        </dgm:presLayoutVars>
      </dgm:prSet>
      <dgm:spPr/>
      <dgm:t>
        <a:bodyPr/>
        <a:lstStyle/>
        <a:p>
          <a:endParaRPr lang="es-EC"/>
        </a:p>
      </dgm:t>
    </dgm:pt>
    <dgm:pt modelId="{9CECEE53-2D2A-4972-A2B6-9C3DC7324F40}" type="pres">
      <dgm:prSet presAssocID="{D005B33F-DEDD-42D0-8F5C-E97A8E38ED2E}" presName="level3hierChild" presStyleCnt="0"/>
      <dgm:spPr/>
      <dgm:t>
        <a:bodyPr/>
        <a:lstStyle/>
        <a:p>
          <a:endParaRPr lang="es-EC"/>
        </a:p>
      </dgm:t>
    </dgm:pt>
    <dgm:pt modelId="{EC2BAE7A-908D-4D86-9D3E-11D7BBA79919}" type="pres">
      <dgm:prSet presAssocID="{8BC3F52C-5F32-499F-98A5-7E72B7211C57}" presName="conn2-1" presStyleLbl="parChTrans1D3" presStyleIdx="4" presStyleCnt="6"/>
      <dgm:spPr/>
      <dgm:t>
        <a:bodyPr/>
        <a:lstStyle/>
        <a:p>
          <a:endParaRPr lang="es-EC"/>
        </a:p>
      </dgm:t>
    </dgm:pt>
    <dgm:pt modelId="{5A5D8DA6-F6B1-4104-871F-EC24EEA6FE33}" type="pres">
      <dgm:prSet presAssocID="{8BC3F52C-5F32-499F-98A5-7E72B7211C57}" presName="connTx" presStyleLbl="parChTrans1D3" presStyleIdx="4" presStyleCnt="6"/>
      <dgm:spPr/>
      <dgm:t>
        <a:bodyPr/>
        <a:lstStyle/>
        <a:p>
          <a:endParaRPr lang="es-EC"/>
        </a:p>
      </dgm:t>
    </dgm:pt>
    <dgm:pt modelId="{98A1877E-22F2-4451-A040-D6B41A01F607}" type="pres">
      <dgm:prSet presAssocID="{8F90954F-27AA-4D18-AFD2-411D5B54784B}" presName="root2" presStyleCnt="0"/>
      <dgm:spPr/>
      <dgm:t>
        <a:bodyPr/>
        <a:lstStyle/>
        <a:p>
          <a:endParaRPr lang="es-EC"/>
        </a:p>
      </dgm:t>
    </dgm:pt>
    <dgm:pt modelId="{A1A0FEDD-5B15-44CA-9E69-7B4F13C7F257}" type="pres">
      <dgm:prSet presAssocID="{8F90954F-27AA-4D18-AFD2-411D5B54784B}" presName="LevelTwoTextNode" presStyleLbl="node3" presStyleIdx="4" presStyleCnt="6" custScaleX="130297" custScaleY="127231" custLinFactY="50118" custLinFactNeighborY="100000">
        <dgm:presLayoutVars>
          <dgm:chPref val="3"/>
        </dgm:presLayoutVars>
      </dgm:prSet>
      <dgm:spPr/>
      <dgm:t>
        <a:bodyPr/>
        <a:lstStyle/>
        <a:p>
          <a:endParaRPr lang="es-EC"/>
        </a:p>
      </dgm:t>
    </dgm:pt>
    <dgm:pt modelId="{970B9E77-D15B-4229-BCEC-D21CBF810789}" type="pres">
      <dgm:prSet presAssocID="{8F90954F-27AA-4D18-AFD2-411D5B54784B}" presName="level3hierChild" presStyleCnt="0"/>
      <dgm:spPr/>
      <dgm:t>
        <a:bodyPr/>
        <a:lstStyle/>
        <a:p>
          <a:endParaRPr lang="es-EC"/>
        </a:p>
      </dgm:t>
    </dgm:pt>
    <dgm:pt modelId="{5DAE93AE-227A-4622-8761-F860AE78D7EB}" type="pres">
      <dgm:prSet presAssocID="{784894EB-359D-4DD8-A272-905F468E27E6}" presName="conn2-1" presStyleLbl="parChTrans1D3" presStyleIdx="5" presStyleCnt="6"/>
      <dgm:spPr/>
      <dgm:t>
        <a:bodyPr/>
        <a:lstStyle/>
        <a:p>
          <a:endParaRPr lang="es-EC"/>
        </a:p>
      </dgm:t>
    </dgm:pt>
    <dgm:pt modelId="{D7EF8782-1B6D-46C4-B3AC-E5623FCD5FDC}" type="pres">
      <dgm:prSet presAssocID="{784894EB-359D-4DD8-A272-905F468E27E6}" presName="connTx" presStyleLbl="parChTrans1D3" presStyleIdx="5" presStyleCnt="6"/>
      <dgm:spPr/>
      <dgm:t>
        <a:bodyPr/>
        <a:lstStyle/>
        <a:p>
          <a:endParaRPr lang="es-EC"/>
        </a:p>
      </dgm:t>
    </dgm:pt>
    <dgm:pt modelId="{C04198CA-5083-4511-B3E1-8D90EC6E7E35}" type="pres">
      <dgm:prSet presAssocID="{D5B5E236-FBF0-4917-8CC6-26DE3863FB7D}" presName="root2" presStyleCnt="0"/>
      <dgm:spPr/>
      <dgm:t>
        <a:bodyPr/>
        <a:lstStyle/>
        <a:p>
          <a:endParaRPr lang="es-EC"/>
        </a:p>
      </dgm:t>
    </dgm:pt>
    <dgm:pt modelId="{794D757E-2EF1-4CEE-BC88-F52E6FCA264A}" type="pres">
      <dgm:prSet presAssocID="{D5B5E236-FBF0-4917-8CC6-26DE3863FB7D}" presName="LevelTwoTextNode" presStyleLbl="node3" presStyleIdx="5" presStyleCnt="6" custLinFactY="61244" custLinFactNeighborX="-216" custLinFactNeighborY="100000">
        <dgm:presLayoutVars>
          <dgm:chPref val="3"/>
        </dgm:presLayoutVars>
      </dgm:prSet>
      <dgm:spPr/>
      <dgm:t>
        <a:bodyPr/>
        <a:lstStyle/>
        <a:p>
          <a:endParaRPr lang="es-EC"/>
        </a:p>
      </dgm:t>
    </dgm:pt>
    <dgm:pt modelId="{2E670932-0CB6-47CD-BF67-615CFB5B83EB}" type="pres">
      <dgm:prSet presAssocID="{D5B5E236-FBF0-4917-8CC6-26DE3863FB7D}" presName="level3hierChild" presStyleCnt="0"/>
      <dgm:spPr/>
      <dgm:t>
        <a:bodyPr/>
        <a:lstStyle/>
        <a:p>
          <a:endParaRPr lang="es-EC"/>
        </a:p>
      </dgm:t>
    </dgm:pt>
    <dgm:pt modelId="{9EB224B4-F895-401D-A66F-A016266A6D43}" type="pres">
      <dgm:prSet presAssocID="{14E8F2E1-6DA9-4619-94D3-DD8F6B92A333}" presName="conn2-1" presStyleLbl="parChTrans1D4" presStyleIdx="2" presStyleCnt="5"/>
      <dgm:spPr/>
      <dgm:t>
        <a:bodyPr/>
        <a:lstStyle/>
        <a:p>
          <a:endParaRPr lang="es-EC"/>
        </a:p>
      </dgm:t>
    </dgm:pt>
    <dgm:pt modelId="{606E8ADC-3FC7-47CF-9AAF-BC2A12ABF1B5}" type="pres">
      <dgm:prSet presAssocID="{14E8F2E1-6DA9-4619-94D3-DD8F6B92A333}" presName="connTx" presStyleLbl="parChTrans1D4" presStyleIdx="2" presStyleCnt="5"/>
      <dgm:spPr/>
      <dgm:t>
        <a:bodyPr/>
        <a:lstStyle/>
        <a:p>
          <a:endParaRPr lang="es-EC"/>
        </a:p>
      </dgm:t>
    </dgm:pt>
    <dgm:pt modelId="{BEB365DE-C945-444B-A18C-D164AA442309}" type="pres">
      <dgm:prSet presAssocID="{664653A0-CB7F-4658-B45E-5F7665517CA1}" presName="root2" presStyleCnt="0"/>
      <dgm:spPr/>
      <dgm:t>
        <a:bodyPr/>
        <a:lstStyle/>
        <a:p>
          <a:endParaRPr lang="es-EC"/>
        </a:p>
      </dgm:t>
    </dgm:pt>
    <dgm:pt modelId="{784430A0-485E-4695-A9C6-19C194BDB41C}" type="pres">
      <dgm:prSet presAssocID="{664653A0-CB7F-4658-B45E-5F7665517CA1}" presName="LevelTwoTextNode" presStyleLbl="node4" presStyleIdx="2" presStyleCnt="5" custScaleX="161884" custScaleY="66076" custLinFactY="89377" custLinFactNeighborY="100000">
        <dgm:presLayoutVars>
          <dgm:chPref val="3"/>
        </dgm:presLayoutVars>
      </dgm:prSet>
      <dgm:spPr/>
      <dgm:t>
        <a:bodyPr/>
        <a:lstStyle/>
        <a:p>
          <a:endParaRPr lang="es-EC"/>
        </a:p>
      </dgm:t>
    </dgm:pt>
    <dgm:pt modelId="{715DEDDB-D8C8-4BCD-ADB1-81683204B6A7}" type="pres">
      <dgm:prSet presAssocID="{664653A0-CB7F-4658-B45E-5F7665517CA1}" presName="level3hierChild" presStyleCnt="0"/>
      <dgm:spPr/>
      <dgm:t>
        <a:bodyPr/>
        <a:lstStyle/>
        <a:p>
          <a:endParaRPr lang="es-EC"/>
        </a:p>
      </dgm:t>
    </dgm:pt>
    <dgm:pt modelId="{3BD4981F-87EF-4E17-9695-948E851320F0}" type="pres">
      <dgm:prSet presAssocID="{F13BAD93-24CE-4262-810A-7C0705B77282}" presName="conn2-1" presStyleLbl="parChTrans1D4" presStyleIdx="3" presStyleCnt="5"/>
      <dgm:spPr/>
      <dgm:t>
        <a:bodyPr/>
        <a:lstStyle/>
        <a:p>
          <a:endParaRPr lang="es-EC"/>
        </a:p>
      </dgm:t>
    </dgm:pt>
    <dgm:pt modelId="{63A7041C-F049-4218-BAB7-8C1AB7B7C0EB}" type="pres">
      <dgm:prSet presAssocID="{F13BAD93-24CE-4262-810A-7C0705B77282}" presName="connTx" presStyleLbl="parChTrans1D4" presStyleIdx="3" presStyleCnt="5"/>
      <dgm:spPr/>
      <dgm:t>
        <a:bodyPr/>
        <a:lstStyle/>
        <a:p>
          <a:endParaRPr lang="es-EC"/>
        </a:p>
      </dgm:t>
    </dgm:pt>
    <dgm:pt modelId="{7B8A57CD-2814-488F-8AD3-7C1C7C18F0B9}" type="pres">
      <dgm:prSet presAssocID="{4929D9C8-FC65-4AB7-A4BB-3B1D25EC1BD3}" presName="root2" presStyleCnt="0"/>
      <dgm:spPr/>
      <dgm:t>
        <a:bodyPr/>
        <a:lstStyle/>
        <a:p>
          <a:endParaRPr lang="es-EC"/>
        </a:p>
      </dgm:t>
    </dgm:pt>
    <dgm:pt modelId="{E3058DAB-785B-49FB-862F-C9511FD14596}" type="pres">
      <dgm:prSet presAssocID="{4929D9C8-FC65-4AB7-A4BB-3B1D25EC1BD3}" presName="LevelTwoTextNode" presStyleLbl="node4" presStyleIdx="3" presStyleCnt="5" custScaleX="161884" custScaleY="85699" custLinFactY="89377" custLinFactNeighborY="100000">
        <dgm:presLayoutVars>
          <dgm:chPref val="3"/>
        </dgm:presLayoutVars>
      </dgm:prSet>
      <dgm:spPr/>
      <dgm:t>
        <a:bodyPr/>
        <a:lstStyle/>
        <a:p>
          <a:endParaRPr lang="es-EC"/>
        </a:p>
      </dgm:t>
    </dgm:pt>
    <dgm:pt modelId="{C1AB6FE6-9AC5-4BD5-BFAD-66172983A92A}" type="pres">
      <dgm:prSet presAssocID="{4929D9C8-FC65-4AB7-A4BB-3B1D25EC1BD3}" presName="level3hierChild" presStyleCnt="0"/>
      <dgm:spPr/>
      <dgm:t>
        <a:bodyPr/>
        <a:lstStyle/>
        <a:p>
          <a:endParaRPr lang="es-EC"/>
        </a:p>
      </dgm:t>
    </dgm:pt>
    <dgm:pt modelId="{4167DC7C-EA64-43D5-B793-BE7BA5D99F9B}" type="pres">
      <dgm:prSet presAssocID="{52B31908-70E7-425D-BDD8-F66826063158}" presName="conn2-1" presStyleLbl="parChTrans1D4" presStyleIdx="4" presStyleCnt="5"/>
      <dgm:spPr/>
      <dgm:t>
        <a:bodyPr/>
        <a:lstStyle/>
        <a:p>
          <a:endParaRPr lang="es-EC"/>
        </a:p>
      </dgm:t>
    </dgm:pt>
    <dgm:pt modelId="{F6589357-1BAD-4742-8E7D-F248093AE526}" type="pres">
      <dgm:prSet presAssocID="{52B31908-70E7-425D-BDD8-F66826063158}" presName="connTx" presStyleLbl="parChTrans1D4" presStyleIdx="4" presStyleCnt="5"/>
      <dgm:spPr/>
      <dgm:t>
        <a:bodyPr/>
        <a:lstStyle/>
        <a:p>
          <a:endParaRPr lang="es-EC"/>
        </a:p>
      </dgm:t>
    </dgm:pt>
    <dgm:pt modelId="{BE5C354D-AB1A-4AB7-87EB-5B1115EEAB10}" type="pres">
      <dgm:prSet presAssocID="{6FB90392-5AED-4A6A-9AC8-BB929AC24458}" presName="root2" presStyleCnt="0"/>
      <dgm:spPr/>
      <dgm:t>
        <a:bodyPr/>
        <a:lstStyle/>
        <a:p>
          <a:endParaRPr lang="es-EC"/>
        </a:p>
      </dgm:t>
    </dgm:pt>
    <dgm:pt modelId="{87B09A44-C236-4E64-A755-14EC55F7694F}" type="pres">
      <dgm:prSet presAssocID="{6FB90392-5AED-4A6A-9AC8-BB929AC24458}" presName="LevelTwoTextNode" presStyleLbl="node4" presStyleIdx="4" presStyleCnt="5" custScaleX="161884" custScaleY="87473" custLinFactY="100000" custLinFactNeighborX="-1301" custLinFactNeighborY="100074">
        <dgm:presLayoutVars>
          <dgm:chPref val="3"/>
        </dgm:presLayoutVars>
      </dgm:prSet>
      <dgm:spPr/>
      <dgm:t>
        <a:bodyPr/>
        <a:lstStyle/>
        <a:p>
          <a:endParaRPr lang="es-EC"/>
        </a:p>
      </dgm:t>
    </dgm:pt>
    <dgm:pt modelId="{A5958F84-3FE1-4B3A-8167-DF944999D999}" type="pres">
      <dgm:prSet presAssocID="{6FB90392-5AED-4A6A-9AC8-BB929AC24458}" presName="level3hierChild" presStyleCnt="0"/>
      <dgm:spPr/>
      <dgm:t>
        <a:bodyPr/>
        <a:lstStyle/>
        <a:p>
          <a:endParaRPr lang="es-EC"/>
        </a:p>
      </dgm:t>
    </dgm:pt>
  </dgm:ptLst>
  <dgm:cxnLst>
    <dgm:cxn modelId="{41A2EE88-A63B-4733-8C5A-862CEC9D5871}" type="presOf" srcId="{80D9000D-53BA-4938-8ED8-FA361FAA6C74}" destId="{1405D767-122A-464F-8011-6A513CE769D3}" srcOrd="0" destOrd="0" presId="urn:microsoft.com/office/officeart/2008/layout/HorizontalMultiLevelHierarchy"/>
    <dgm:cxn modelId="{9450F42E-BA61-46F3-8AE6-BE04A20B7678}" type="presOf" srcId="{9B08ABC9-75DC-46C0-8D00-A8B66EFC7D7A}" destId="{DCBFE621-C0B8-4AAE-A08F-8E8C4D9256D3}" srcOrd="1" destOrd="0" presId="urn:microsoft.com/office/officeart/2008/layout/HorizontalMultiLevelHierarchy"/>
    <dgm:cxn modelId="{1D98656C-9F91-4235-AA2C-EA247179E666}" type="presOf" srcId="{52B31908-70E7-425D-BDD8-F66826063158}" destId="{F6589357-1BAD-4742-8E7D-F248093AE526}" srcOrd="1" destOrd="0" presId="urn:microsoft.com/office/officeart/2008/layout/HorizontalMultiLevelHierarchy"/>
    <dgm:cxn modelId="{99601607-C0D9-453A-B5F6-02A8C3C2EAB4}" srcId="{7F558806-DF2D-45D4-89D3-2D73D51B41BB}" destId="{1801B7BC-32B2-4DFA-9F68-FC527288422B}" srcOrd="0" destOrd="0" parTransId="{80D9000D-53BA-4938-8ED8-FA361FAA6C74}" sibTransId="{A5E24669-6223-421A-B06F-A4EBBBE8CA57}"/>
    <dgm:cxn modelId="{3B6B14D4-4BCF-4167-9AA4-4A4DE979E91E}" type="presOf" srcId="{52B31908-70E7-425D-BDD8-F66826063158}" destId="{4167DC7C-EA64-43D5-B793-BE7BA5D99F9B}" srcOrd="0" destOrd="0" presId="urn:microsoft.com/office/officeart/2008/layout/HorizontalMultiLevelHierarchy"/>
    <dgm:cxn modelId="{522012D1-FAD2-4501-85DC-329B5C33B81A}" type="presOf" srcId="{C5156C42-1630-4EB1-960D-90B1059F44D1}" destId="{5F38C10A-BBC9-4F8D-988A-8ECF53ABE916}" srcOrd="1" destOrd="0" presId="urn:microsoft.com/office/officeart/2008/layout/HorizontalMultiLevelHierarchy"/>
    <dgm:cxn modelId="{428A51AB-5B6A-42C2-AB35-E743A775B051}" type="presOf" srcId="{784894EB-359D-4DD8-A272-905F468E27E6}" destId="{5DAE93AE-227A-4622-8761-F860AE78D7EB}" srcOrd="0" destOrd="0" presId="urn:microsoft.com/office/officeart/2008/layout/HorizontalMultiLevelHierarchy"/>
    <dgm:cxn modelId="{A9A4D284-6CBC-42CE-B4B4-DBDA4C9E529E}" type="presOf" srcId="{4929D9C8-FC65-4AB7-A4BB-3B1D25EC1BD3}" destId="{E3058DAB-785B-49FB-862F-C9511FD14596}" srcOrd="0" destOrd="0" presId="urn:microsoft.com/office/officeart/2008/layout/HorizontalMultiLevelHierarchy"/>
    <dgm:cxn modelId="{3733E0C7-421C-4797-BFC1-C43FCA3D89A2}" srcId="{72EC7059-2B3F-4B7E-A03A-6CAE8B053A7D}" destId="{1BB13C4E-60E6-4D99-AC7E-D96197540184}" srcOrd="0" destOrd="0" parTransId="{94050EC4-C407-43DD-9CA9-EA9C068E0E36}" sibTransId="{D58C3BB3-0224-46A8-84DD-2B91FF23C7E2}"/>
    <dgm:cxn modelId="{F61EB374-A15E-4145-B8FE-9CF1775541A2}" type="presOf" srcId="{1BB13C4E-60E6-4D99-AC7E-D96197540184}" destId="{679C388E-8DDD-4500-AEF5-2805D574FA6E}" srcOrd="0" destOrd="0" presId="urn:microsoft.com/office/officeart/2008/layout/HorizontalMultiLevelHierarchy"/>
    <dgm:cxn modelId="{43C3F9F7-7FB8-4C99-A1CD-40CE08215672}" srcId="{730E2893-A1DC-4DB6-8297-0E899AED0CBA}" destId="{2C4C92FE-1F0B-41C7-9B00-14BD5F4D9A88}" srcOrd="1" destOrd="0" parTransId="{411695E8-3B59-4782-BF3F-49239CACA6B6}" sibTransId="{90E84DCE-1A7D-472C-9212-5DB4E9D51EBC}"/>
    <dgm:cxn modelId="{B7164101-6CEE-4D60-8A7C-39F06F448426}" type="presOf" srcId="{E8B80504-6B56-46F8-8D1E-79F2F1E9659B}" destId="{85AB5223-CCD6-4CF5-9A37-1B2EB1BFF7C9}" srcOrd="1" destOrd="0" presId="urn:microsoft.com/office/officeart/2008/layout/HorizontalMultiLevelHierarchy"/>
    <dgm:cxn modelId="{ACEDFA05-634B-4461-A299-A0FC88A412A5}" srcId="{1F553E2A-98F8-4248-9E9F-71235A8FCD62}" destId="{8F90954F-27AA-4D18-AFD2-411D5B54784B}" srcOrd="2" destOrd="0" parTransId="{8BC3F52C-5F32-499F-98A5-7E72B7211C57}" sibTransId="{C6084FAA-641A-4069-AF61-07EFA4AA04B3}"/>
    <dgm:cxn modelId="{DE199C07-CCB2-4794-A958-EB01996C2281}" type="presOf" srcId="{730E2893-A1DC-4DB6-8297-0E899AED0CBA}" destId="{AFA9310D-4519-4AFA-9B9B-E0E53D106D42}" srcOrd="0" destOrd="0" presId="urn:microsoft.com/office/officeart/2008/layout/HorizontalMultiLevelHierarchy"/>
    <dgm:cxn modelId="{D3678BC6-E0C7-4965-A66D-830227BEEF7A}" type="presOf" srcId="{1F553E2A-98F8-4248-9E9F-71235A8FCD62}" destId="{4C1B29B3-8142-47B1-B6CA-4686DF0F0CFF}" srcOrd="0" destOrd="0" presId="urn:microsoft.com/office/officeart/2008/layout/HorizontalMultiLevelHierarchy"/>
    <dgm:cxn modelId="{72D6CB1B-A200-4DC1-8130-6A6C359C7EAA}" srcId="{1BB13C4E-60E6-4D99-AC7E-D96197540184}" destId="{1F553E2A-98F8-4248-9E9F-71235A8FCD62}" srcOrd="1" destOrd="0" parTransId="{E8B80504-6B56-46F8-8D1E-79F2F1E9659B}" sibTransId="{C8566338-5F4F-4079-BE2E-27AACF352EFE}"/>
    <dgm:cxn modelId="{F3E4C4E0-03A3-47FE-8998-E389532B752B}" type="presOf" srcId="{F13BAD93-24CE-4262-810A-7C0705B77282}" destId="{3BD4981F-87EF-4E17-9695-948E851320F0}" srcOrd="0" destOrd="0" presId="urn:microsoft.com/office/officeart/2008/layout/HorizontalMultiLevelHierarchy"/>
    <dgm:cxn modelId="{4FC33F9F-BF1A-4A87-81CA-71432987F667}" srcId="{D5B5E236-FBF0-4917-8CC6-26DE3863FB7D}" destId="{4929D9C8-FC65-4AB7-A4BB-3B1D25EC1BD3}" srcOrd="1" destOrd="0" parTransId="{F13BAD93-24CE-4262-810A-7C0705B77282}" sibTransId="{342C0CE3-58C5-4FC2-9BDF-6769E9DCAB0C}"/>
    <dgm:cxn modelId="{E0CAC85E-EB30-49F1-B01D-86388DC957EB}" srcId="{1F553E2A-98F8-4248-9E9F-71235A8FCD62}" destId="{D005B33F-DEDD-42D0-8F5C-E97A8E38ED2E}" srcOrd="1" destOrd="0" parTransId="{1319F107-4F64-44C5-8C0F-E5014C9C6F60}" sibTransId="{3E823D0D-965D-4C76-8B14-020A199E7E46}"/>
    <dgm:cxn modelId="{A59BE7C4-39E2-4578-BA04-002496CA8564}" srcId="{1BB13C4E-60E6-4D99-AC7E-D96197540184}" destId="{730E2893-A1DC-4DB6-8297-0E899AED0CBA}" srcOrd="0" destOrd="0" parTransId="{94697790-62DF-4097-BAB3-9953032F2C18}" sibTransId="{8EF65DF0-B2CE-49F5-91AE-9F11FD762204}"/>
    <dgm:cxn modelId="{1943F578-C663-417C-9137-F0635EDB3006}" type="presOf" srcId="{80D9000D-53BA-4938-8ED8-FA361FAA6C74}" destId="{1CF3A91F-5386-470E-8E51-C3E6BB01C50D}" srcOrd="1" destOrd="0" presId="urn:microsoft.com/office/officeart/2008/layout/HorizontalMultiLevelHierarchy"/>
    <dgm:cxn modelId="{FC5C3BE4-A964-4D3C-A377-63D55FA4F86D}" type="presOf" srcId="{411695E8-3B59-4782-BF3F-49239CACA6B6}" destId="{8CDEE6A3-3A1C-48E5-A4AF-B67DBE2029B3}" srcOrd="1" destOrd="0" presId="urn:microsoft.com/office/officeart/2008/layout/HorizontalMultiLevelHierarchy"/>
    <dgm:cxn modelId="{18D0A767-65B9-4C5F-BA45-A9D0DE997DDF}" type="presOf" srcId="{94697790-62DF-4097-BAB3-9953032F2C18}" destId="{0C74482A-C9F1-4571-80D0-1077FA2D4126}" srcOrd="0" destOrd="0" presId="urn:microsoft.com/office/officeart/2008/layout/HorizontalMultiLevelHierarchy"/>
    <dgm:cxn modelId="{DBAC8E86-238F-4002-AFF2-35409B3EE1D3}" type="presOf" srcId="{2C4C92FE-1F0B-41C7-9B00-14BD5F4D9A88}" destId="{1FA76028-15A8-4727-9143-5DE5F908A517}" srcOrd="0" destOrd="0" presId="urn:microsoft.com/office/officeart/2008/layout/HorizontalMultiLevelHierarchy"/>
    <dgm:cxn modelId="{DE084A10-84BC-4850-B5D0-E3C23F5409DA}" type="presOf" srcId="{D005B33F-DEDD-42D0-8F5C-E97A8E38ED2E}" destId="{E754C1C0-558E-4A39-B793-D9F79F9FB7B0}" srcOrd="0" destOrd="0" presId="urn:microsoft.com/office/officeart/2008/layout/HorizontalMultiLevelHierarchy"/>
    <dgm:cxn modelId="{547B0E13-1C96-4734-9472-95DDC81436AA}" type="presOf" srcId="{022438E0-8602-43E5-9EF8-06DE27AC0C08}" destId="{F8E2A39C-ADC3-4B9A-9B58-D64C1573523A}" srcOrd="0" destOrd="0" presId="urn:microsoft.com/office/officeart/2008/layout/HorizontalMultiLevelHierarchy"/>
    <dgm:cxn modelId="{A414EEE8-2C24-4F72-87E1-64397E442A4E}" srcId="{730E2893-A1DC-4DB6-8297-0E899AED0CBA}" destId="{7F558806-DF2D-45D4-89D3-2D73D51B41BB}" srcOrd="0" destOrd="0" parTransId="{C5156C42-1630-4EB1-960D-90B1059F44D1}" sibTransId="{2FFB3A3A-E7F4-431A-A712-BE2A85C18718}"/>
    <dgm:cxn modelId="{D7922ED6-1F89-4753-8D8C-30BE06768411}" type="presOf" srcId="{8BC3F52C-5F32-499F-98A5-7E72B7211C57}" destId="{5A5D8DA6-F6B1-4104-871F-EC24EEA6FE33}" srcOrd="1" destOrd="0" presId="urn:microsoft.com/office/officeart/2008/layout/HorizontalMultiLevelHierarchy"/>
    <dgm:cxn modelId="{E14AED28-0F0E-4ED9-A13B-EF0CA123CEE4}" srcId="{1F553E2A-98F8-4248-9E9F-71235A8FCD62}" destId="{D5B5E236-FBF0-4917-8CC6-26DE3863FB7D}" srcOrd="3" destOrd="0" parTransId="{784894EB-359D-4DD8-A272-905F468E27E6}" sibTransId="{BB1412AA-D1E3-45AD-B40F-BB8989055AC2}"/>
    <dgm:cxn modelId="{62AE738C-9E72-4C1B-A61F-DC53E6C0C93D}" type="presOf" srcId="{D5B5E236-FBF0-4917-8CC6-26DE3863FB7D}" destId="{794D757E-2EF1-4CEE-BC88-F52E6FCA264A}" srcOrd="0" destOrd="0" presId="urn:microsoft.com/office/officeart/2008/layout/HorizontalMultiLevelHierarchy"/>
    <dgm:cxn modelId="{AFB2F50A-0350-4082-8E42-94B78CEA8E58}" srcId="{D5B5E236-FBF0-4917-8CC6-26DE3863FB7D}" destId="{664653A0-CB7F-4658-B45E-5F7665517CA1}" srcOrd="0" destOrd="0" parTransId="{14E8F2E1-6DA9-4619-94D3-DD8F6B92A333}" sibTransId="{4F9A7FA9-801F-427C-BAEF-53DA91990BEF}"/>
    <dgm:cxn modelId="{8C910017-41E8-4032-B7CA-9286154A5832}" type="presOf" srcId="{9B08ABC9-75DC-46C0-8D00-A8B66EFC7D7A}" destId="{7B491FC5-93D5-428E-B269-F48F87793897}" srcOrd="0" destOrd="0" presId="urn:microsoft.com/office/officeart/2008/layout/HorizontalMultiLevelHierarchy"/>
    <dgm:cxn modelId="{760C38F2-DC43-4305-B520-B38BA4392891}" type="presOf" srcId="{310B7944-CA4F-4492-9ED0-643C9D2CD810}" destId="{198EE7BD-7948-4A0C-8489-D2C623A53983}" srcOrd="0" destOrd="0" presId="urn:microsoft.com/office/officeart/2008/layout/HorizontalMultiLevelHierarchy"/>
    <dgm:cxn modelId="{A4D5EA6F-6678-4DB5-B0F0-E6D948003B51}" type="presOf" srcId="{14E8F2E1-6DA9-4619-94D3-DD8F6B92A333}" destId="{9EB224B4-F895-401D-A66F-A016266A6D43}" srcOrd="0" destOrd="0" presId="urn:microsoft.com/office/officeart/2008/layout/HorizontalMultiLevelHierarchy"/>
    <dgm:cxn modelId="{4051DFBF-FB47-43DC-B27D-A22B0CD7B331}" srcId="{2C4C92FE-1F0B-41C7-9B00-14BD5F4D9A88}" destId="{310B7944-CA4F-4492-9ED0-643C9D2CD810}" srcOrd="0" destOrd="0" parTransId="{022438E0-8602-43E5-9EF8-06DE27AC0C08}" sibTransId="{735229C6-B90D-4525-830C-212C23FD323B}"/>
    <dgm:cxn modelId="{7C5510F2-5777-42B1-8750-BC548F58C555}" type="presOf" srcId="{1319F107-4F64-44C5-8C0F-E5014C9C6F60}" destId="{F18BC559-1D40-4597-BD63-1583FD175B1E}" srcOrd="1" destOrd="0" presId="urn:microsoft.com/office/officeart/2008/layout/HorizontalMultiLevelHierarchy"/>
    <dgm:cxn modelId="{27168DA5-CBF4-4E07-BA7A-874A8F488D03}" type="presOf" srcId="{14E8F2E1-6DA9-4619-94D3-DD8F6B92A333}" destId="{606E8ADC-3FC7-47CF-9AAF-BC2A12ABF1B5}" srcOrd="1" destOrd="0" presId="urn:microsoft.com/office/officeart/2008/layout/HorizontalMultiLevelHierarchy"/>
    <dgm:cxn modelId="{D812CD28-836D-4054-8A5C-3B7192EF4C92}" type="presOf" srcId="{F13BAD93-24CE-4262-810A-7C0705B77282}" destId="{63A7041C-F049-4218-BAB7-8C1AB7B7C0EB}" srcOrd="1" destOrd="0" presId="urn:microsoft.com/office/officeart/2008/layout/HorizontalMultiLevelHierarchy"/>
    <dgm:cxn modelId="{DABCED2F-6E7C-497A-A690-E855F2DF4A00}" type="presOf" srcId="{011FCCE2-8712-4D66-B379-0BB17F72B0CA}" destId="{2FDD0925-27CF-4297-9A19-3AB7C1A6ED08}" srcOrd="0" destOrd="0" presId="urn:microsoft.com/office/officeart/2008/layout/HorizontalMultiLevelHierarchy"/>
    <dgm:cxn modelId="{F0CFFC15-E866-4D4D-9DA5-57CDB290ADC5}" type="presOf" srcId="{411695E8-3B59-4782-BF3F-49239CACA6B6}" destId="{1547B2DC-DCF4-498B-95AA-67432BED6C2D}" srcOrd="0" destOrd="0" presId="urn:microsoft.com/office/officeart/2008/layout/HorizontalMultiLevelHierarchy"/>
    <dgm:cxn modelId="{6D203210-DE93-452D-9F42-F60B7FA21D63}" type="presOf" srcId="{8BC3F52C-5F32-499F-98A5-7E72B7211C57}" destId="{EC2BAE7A-908D-4D86-9D3E-11D7BBA79919}" srcOrd="0" destOrd="0" presId="urn:microsoft.com/office/officeart/2008/layout/HorizontalMultiLevelHierarchy"/>
    <dgm:cxn modelId="{7115994D-A7A4-4F57-9E13-4578AFCD547E}" type="presOf" srcId="{664653A0-CB7F-4658-B45E-5F7665517CA1}" destId="{784430A0-485E-4695-A9C6-19C194BDB41C}" srcOrd="0" destOrd="0" presId="urn:microsoft.com/office/officeart/2008/layout/HorizontalMultiLevelHierarchy"/>
    <dgm:cxn modelId="{E2221E0A-14C8-4711-B6BD-BB882FDBC138}" type="presOf" srcId="{94697790-62DF-4097-BAB3-9953032F2C18}" destId="{A7F9BAB2-5A7D-46F5-85AB-3A50E447DF8E}" srcOrd="1" destOrd="0" presId="urn:microsoft.com/office/officeart/2008/layout/HorizontalMultiLevelHierarchy"/>
    <dgm:cxn modelId="{57F45433-C2E6-44C6-B6E8-551DB470506B}" type="presOf" srcId="{7F558806-DF2D-45D4-89D3-2D73D51B41BB}" destId="{1A436382-666F-4688-99A5-6C952D0EA95C}" srcOrd="0" destOrd="0" presId="urn:microsoft.com/office/officeart/2008/layout/HorizontalMultiLevelHierarchy"/>
    <dgm:cxn modelId="{56A5C615-51FD-4399-89DE-BE5A7D879635}" type="presOf" srcId="{1319F107-4F64-44C5-8C0F-E5014C9C6F60}" destId="{1207FA5A-B855-4074-B1E4-11A57F32AD6D}" srcOrd="0" destOrd="0" presId="urn:microsoft.com/office/officeart/2008/layout/HorizontalMultiLevelHierarchy"/>
    <dgm:cxn modelId="{9D68DF1C-BA11-4EFB-A5FA-888537DF0358}" type="presOf" srcId="{72EC7059-2B3F-4B7E-A03A-6CAE8B053A7D}" destId="{4DF03F96-5A77-4FD7-A32A-55B12C9B95CD}" srcOrd="0" destOrd="0" presId="urn:microsoft.com/office/officeart/2008/layout/HorizontalMultiLevelHierarchy"/>
    <dgm:cxn modelId="{C1F7DDBD-D50C-4813-9CFA-0F3B56D7CBFA}" type="presOf" srcId="{C5156C42-1630-4EB1-960D-90B1059F44D1}" destId="{88763854-AB0C-4CE9-8306-479C9920A944}" srcOrd="0" destOrd="0" presId="urn:microsoft.com/office/officeart/2008/layout/HorizontalMultiLevelHierarchy"/>
    <dgm:cxn modelId="{EF59BF05-CDE7-4FF6-8138-C7A026631F8A}" type="presOf" srcId="{022438E0-8602-43E5-9EF8-06DE27AC0C08}" destId="{825B08A3-4BA4-440F-B868-FF636E39B534}" srcOrd="1" destOrd="0" presId="urn:microsoft.com/office/officeart/2008/layout/HorizontalMultiLevelHierarchy"/>
    <dgm:cxn modelId="{78DA2DE2-3BD8-4015-B7EA-86C3CF8917FD}" srcId="{1F553E2A-98F8-4248-9E9F-71235A8FCD62}" destId="{011FCCE2-8712-4D66-B379-0BB17F72B0CA}" srcOrd="0" destOrd="0" parTransId="{9B08ABC9-75DC-46C0-8D00-A8B66EFC7D7A}" sibTransId="{0C4065EC-425F-4DF8-BD2C-1CBC64D78A91}"/>
    <dgm:cxn modelId="{7B189CF9-5411-420F-8DAE-575568FE7C70}" type="presOf" srcId="{1801B7BC-32B2-4DFA-9F68-FC527288422B}" destId="{FEC76A07-9FC7-4998-AD94-E02EC7AA99B9}" srcOrd="0" destOrd="0" presId="urn:microsoft.com/office/officeart/2008/layout/HorizontalMultiLevelHierarchy"/>
    <dgm:cxn modelId="{60B2EBC8-CE30-451B-9635-3C85B68D0B41}" srcId="{D5B5E236-FBF0-4917-8CC6-26DE3863FB7D}" destId="{6FB90392-5AED-4A6A-9AC8-BB929AC24458}" srcOrd="2" destOrd="0" parTransId="{52B31908-70E7-425D-BDD8-F66826063158}" sibTransId="{126AA839-C668-4D6E-BB9F-A2C677CDFFA7}"/>
    <dgm:cxn modelId="{801F52CC-2E75-479D-83C8-7699EAB48A27}" type="presOf" srcId="{6FB90392-5AED-4A6A-9AC8-BB929AC24458}" destId="{87B09A44-C236-4E64-A755-14EC55F7694F}" srcOrd="0" destOrd="0" presId="urn:microsoft.com/office/officeart/2008/layout/HorizontalMultiLevelHierarchy"/>
    <dgm:cxn modelId="{85C9DB68-1F89-4339-AFB5-C2A2BD3B2664}" type="presOf" srcId="{E8B80504-6B56-46F8-8D1E-79F2F1E9659B}" destId="{9CEC7F9A-BBC3-48B0-94AD-57407DF49368}" srcOrd="0" destOrd="0" presId="urn:microsoft.com/office/officeart/2008/layout/HorizontalMultiLevelHierarchy"/>
    <dgm:cxn modelId="{668D6347-4987-4BB5-BB1E-133ED15EBC3F}" type="presOf" srcId="{8F90954F-27AA-4D18-AFD2-411D5B54784B}" destId="{A1A0FEDD-5B15-44CA-9E69-7B4F13C7F257}" srcOrd="0" destOrd="0" presId="urn:microsoft.com/office/officeart/2008/layout/HorizontalMultiLevelHierarchy"/>
    <dgm:cxn modelId="{202EE86F-4604-4300-880E-36A2CC0178A8}" type="presOf" srcId="{784894EB-359D-4DD8-A272-905F468E27E6}" destId="{D7EF8782-1B6D-46C4-B3AC-E5623FCD5FDC}" srcOrd="1" destOrd="0" presId="urn:microsoft.com/office/officeart/2008/layout/HorizontalMultiLevelHierarchy"/>
    <dgm:cxn modelId="{3CD6A518-EFF2-4613-A378-3CE9F245414D}" type="presParOf" srcId="{4DF03F96-5A77-4FD7-A32A-55B12C9B95CD}" destId="{8F809673-FB86-46B1-B0C8-522A125F5F6E}" srcOrd="0" destOrd="0" presId="urn:microsoft.com/office/officeart/2008/layout/HorizontalMultiLevelHierarchy"/>
    <dgm:cxn modelId="{BC35C73E-6EAE-4EA2-B5DD-3821993B1B7E}" type="presParOf" srcId="{8F809673-FB86-46B1-B0C8-522A125F5F6E}" destId="{679C388E-8DDD-4500-AEF5-2805D574FA6E}" srcOrd="0" destOrd="0" presId="urn:microsoft.com/office/officeart/2008/layout/HorizontalMultiLevelHierarchy"/>
    <dgm:cxn modelId="{76C57119-3C31-4619-99E5-8B244B737AC8}" type="presParOf" srcId="{8F809673-FB86-46B1-B0C8-522A125F5F6E}" destId="{9F550A28-73A2-46D9-8960-EC73FC51BBF7}" srcOrd="1" destOrd="0" presId="urn:microsoft.com/office/officeart/2008/layout/HorizontalMultiLevelHierarchy"/>
    <dgm:cxn modelId="{28385F00-7F6F-4448-88A5-2D3F407BF9D4}" type="presParOf" srcId="{9F550A28-73A2-46D9-8960-EC73FC51BBF7}" destId="{0C74482A-C9F1-4571-80D0-1077FA2D4126}" srcOrd="0" destOrd="0" presId="urn:microsoft.com/office/officeart/2008/layout/HorizontalMultiLevelHierarchy"/>
    <dgm:cxn modelId="{23E41B78-B39A-4B8A-910B-1E6D86A20676}" type="presParOf" srcId="{0C74482A-C9F1-4571-80D0-1077FA2D4126}" destId="{A7F9BAB2-5A7D-46F5-85AB-3A50E447DF8E}" srcOrd="0" destOrd="0" presId="urn:microsoft.com/office/officeart/2008/layout/HorizontalMultiLevelHierarchy"/>
    <dgm:cxn modelId="{C064ADE2-355E-4076-B238-0BF6EECB93F0}" type="presParOf" srcId="{9F550A28-73A2-46D9-8960-EC73FC51BBF7}" destId="{C2516F21-E1F9-4474-9206-9DDB56683ACF}" srcOrd="1" destOrd="0" presId="urn:microsoft.com/office/officeart/2008/layout/HorizontalMultiLevelHierarchy"/>
    <dgm:cxn modelId="{B85B0044-1438-4EF8-8D1B-79222D962072}" type="presParOf" srcId="{C2516F21-E1F9-4474-9206-9DDB56683ACF}" destId="{AFA9310D-4519-4AFA-9B9B-E0E53D106D42}" srcOrd="0" destOrd="0" presId="urn:microsoft.com/office/officeart/2008/layout/HorizontalMultiLevelHierarchy"/>
    <dgm:cxn modelId="{1710C8AC-0C87-49A2-B09E-AE74FE6B97B0}" type="presParOf" srcId="{C2516F21-E1F9-4474-9206-9DDB56683ACF}" destId="{7E60B420-8841-4E1B-8F0E-3F9590E61C91}" srcOrd="1" destOrd="0" presId="urn:microsoft.com/office/officeart/2008/layout/HorizontalMultiLevelHierarchy"/>
    <dgm:cxn modelId="{928881F2-386F-4632-A0BA-621732491E4F}" type="presParOf" srcId="{7E60B420-8841-4E1B-8F0E-3F9590E61C91}" destId="{88763854-AB0C-4CE9-8306-479C9920A944}" srcOrd="0" destOrd="0" presId="urn:microsoft.com/office/officeart/2008/layout/HorizontalMultiLevelHierarchy"/>
    <dgm:cxn modelId="{AEEF4105-7C69-4B75-96E4-F3748BDE83E5}" type="presParOf" srcId="{88763854-AB0C-4CE9-8306-479C9920A944}" destId="{5F38C10A-BBC9-4F8D-988A-8ECF53ABE916}" srcOrd="0" destOrd="0" presId="urn:microsoft.com/office/officeart/2008/layout/HorizontalMultiLevelHierarchy"/>
    <dgm:cxn modelId="{2BDFE037-5B23-43BC-82E0-262E77D2967C}" type="presParOf" srcId="{7E60B420-8841-4E1B-8F0E-3F9590E61C91}" destId="{3D116E61-3339-478B-A485-5879CA2D6B38}" srcOrd="1" destOrd="0" presId="urn:microsoft.com/office/officeart/2008/layout/HorizontalMultiLevelHierarchy"/>
    <dgm:cxn modelId="{2BC595A7-8F1B-4B24-8546-D462AFFBA2C0}" type="presParOf" srcId="{3D116E61-3339-478B-A485-5879CA2D6B38}" destId="{1A436382-666F-4688-99A5-6C952D0EA95C}" srcOrd="0" destOrd="0" presId="urn:microsoft.com/office/officeart/2008/layout/HorizontalMultiLevelHierarchy"/>
    <dgm:cxn modelId="{88E0C3B1-F857-487D-8086-E03F9ED3197E}" type="presParOf" srcId="{3D116E61-3339-478B-A485-5879CA2D6B38}" destId="{82CC979E-A0F8-4E02-9405-C293DFB4F739}" srcOrd="1" destOrd="0" presId="urn:microsoft.com/office/officeart/2008/layout/HorizontalMultiLevelHierarchy"/>
    <dgm:cxn modelId="{D325B0E3-A244-44DE-9274-849176F697A1}" type="presParOf" srcId="{82CC979E-A0F8-4E02-9405-C293DFB4F739}" destId="{1405D767-122A-464F-8011-6A513CE769D3}" srcOrd="0" destOrd="0" presId="urn:microsoft.com/office/officeart/2008/layout/HorizontalMultiLevelHierarchy"/>
    <dgm:cxn modelId="{D48397DC-2F5B-40DB-8DE2-F40646A0D531}" type="presParOf" srcId="{1405D767-122A-464F-8011-6A513CE769D3}" destId="{1CF3A91F-5386-470E-8E51-C3E6BB01C50D}" srcOrd="0" destOrd="0" presId="urn:microsoft.com/office/officeart/2008/layout/HorizontalMultiLevelHierarchy"/>
    <dgm:cxn modelId="{D2DC0314-C91C-43EB-81B9-A0B7FCC21877}" type="presParOf" srcId="{82CC979E-A0F8-4E02-9405-C293DFB4F739}" destId="{B3585537-DD9F-49F8-8621-8AE2C4EF0754}" srcOrd="1" destOrd="0" presId="urn:microsoft.com/office/officeart/2008/layout/HorizontalMultiLevelHierarchy"/>
    <dgm:cxn modelId="{1F30DBA5-5A74-4C85-9E6A-B157C19AD6F1}" type="presParOf" srcId="{B3585537-DD9F-49F8-8621-8AE2C4EF0754}" destId="{FEC76A07-9FC7-4998-AD94-E02EC7AA99B9}" srcOrd="0" destOrd="0" presId="urn:microsoft.com/office/officeart/2008/layout/HorizontalMultiLevelHierarchy"/>
    <dgm:cxn modelId="{96C44239-79F6-4912-AAFF-E6B4781BCEFD}" type="presParOf" srcId="{B3585537-DD9F-49F8-8621-8AE2C4EF0754}" destId="{38EA7126-5B1E-474B-B8E3-A6FC1048608E}" srcOrd="1" destOrd="0" presId="urn:microsoft.com/office/officeart/2008/layout/HorizontalMultiLevelHierarchy"/>
    <dgm:cxn modelId="{CF7CF00E-F389-4BEE-B1FA-9EDE8CFDB513}" type="presParOf" srcId="{7E60B420-8841-4E1B-8F0E-3F9590E61C91}" destId="{1547B2DC-DCF4-498B-95AA-67432BED6C2D}" srcOrd="2" destOrd="0" presId="urn:microsoft.com/office/officeart/2008/layout/HorizontalMultiLevelHierarchy"/>
    <dgm:cxn modelId="{B8D99A3E-A209-4371-B221-C8AA5C06D775}" type="presParOf" srcId="{1547B2DC-DCF4-498B-95AA-67432BED6C2D}" destId="{8CDEE6A3-3A1C-48E5-A4AF-B67DBE2029B3}" srcOrd="0" destOrd="0" presId="urn:microsoft.com/office/officeart/2008/layout/HorizontalMultiLevelHierarchy"/>
    <dgm:cxn modelId="{4408FD0C-A16F-415A-A168-2E99052F741E}" type="presParOf" srcId="{7E60B420-8841-4E1B-8F0E-3F9590E61C91}" destId="{5652027C-9557-4F2F-8E6D-AB25F7020187}" srcOrd="3" destOrd="0" presId="urn:microsoft.com/office/officeart/2008/layout/HorizontalMultiLevelHierarchy"/>
    <dgm:cxn modelId="{5E823BBC-1737-43B5-800B-1E5FDE60AF1B}" type="presParOf" srcId="{5652027C-9557-4F2F-8E6D-AB25F7020187}" destId="{1FA76028-15A8-4727-9143-5DE5F908A517}" srcOrd="0" destOrd="0" presId="urn:microsoft.com/office/officeart/2008/layout/HorizontalMultiLevelHierarchy"/>
    <dgm:cxn modelId="{9003F99B-D432-49E9-B81A-E5DE30540D69}" type="presParOf" srcId="{5652027C-9557-4F2F-8E6D-AB25F7020187}" destId="{7BFE0D68-EECE-4916-84CF-FF1DB6A44694}" srcOrd="1" destOrd="0" presId="urn:microsoft.com/office/officeart/2008/layout/HorizontalMultiLevelHierarchy"/>
    <dgm:cxn modelId="{BE53C558-F743-407C-91E2-1141AE57C8CD}" type="presParOf" srcId="{7BFE0D68-EECE-4916-84CF-FF1DB6A44694}" destId="{F8E2A39C-ADC3-4B9A-9B58-D64C1573523A}" srcOrd="0" destOrd="0" presId="urn:microsoft.com/office/officeart/2008/layout/HorizontalMultiLevelHierarchy"/>
    <dgm:cxn modelId="{1A0AA2F6-F1A5-4284-BCD3-BE42C59BB94C}" type="presParOf" srcId="{F8E2A39C-ADC3-4B9A-9B58-D64C1573523A}" destId="{825B08A3-4BA4-440F-B868-FF636E39B534}" srcOrd="0" destOrd="0" presId="urn:microsoft.com/office/officeart/2008/layout/HorizontalMultiLevelHierarchy"/>
    <dgm:cxn modelId="{C8EFF53B-2E5F-409D-8A09-FDD75440C752}" type="presParOf" srcId="{7BFE0D68-EECE-4916-84CF-FF1DB6A44694}" destId="{003BC54B-38EF-493B-8F3B-A8E9BA7C4A41}" srcOrd="1" destOrd="0" presId="urn:microsoft.com/office/officeart/2008/layout/HorizontalMultiLevelHierarchy"/>
    <dgm:cxn modelId="{177BA26C-0C74-4705-AA71-353F5EDE7597}" type="presParOf" srcId="{003BC54B-38EF-493B-8F3B-A8E9BA7C4A41}" destId="{198EE7BD-7948-4A0C-8489-D2C623A53983}" srcOrd="0" destOrd="0" presId="urn:microsoft.com/office/officeart/2008/layout/HorizontalMultiLevelHierarchy"/>
    <dgm:cxn modelId="{4563CAB8-1A58-4412-9604-DBEE9993DF28}" type="presParOf" srcId="{003BC54B-38EF-493B-8F3B-A8E9BA7C4A41}" destId="{B7DE337E-2475-410C-905F-A5D138C7EE7A}" srcOrd="1" destOrd="0" presId="urn:microsoft.com/office/officeart/2008/layout/HorizontalMultiLevelHierarchy"/>
    <dgm:cxn modelId="{38E57B3B-90FC-4ED7-B3E6-EE5DB2DC38E8}" type="presParOf" srcId="{9F550A28-73A2-46D9-8960-EC73FC51BBF7}" destId="{9CEC7F9A-BBC3-48B0-94AD-57407DF49368}" srcOrd="2" destOrd="0" presId="urn:microsoft.com/office/officeart/2008/layout/HorizontalMultiLevelHierarchy"/>
    <dgm:cxn modelId="{95F9E644-9B48-4C2B-A224-D58D5AF58C71}" type="presParOf" srcId="{9CEC7F9A-BBC3-48B0-94AD-57407DF49368}" destId="{85AB5223-CCD6-4CF5-9A37-1B2EB1BFF7C9}" srcOrd="0" destOrd="0" presId="urn:microsoft.com/office/officeart/2008/layout/HorizontalMultiLevelHierarchy"/>
    <dgm:cxn modelId="{5E35C1E0-37F5-48E6-831D-A9DEB5E55EC1}" type="presParOf" srcId="{9F550A28-73A2-46D9-8960-EC73FC51BBF7}" destId="{3CFDAE3D-DEF1-4C5D-A8EC-D3A916087901}" srcOrd="3" destOrd="0" presId="urn:microsoft.com/office/officeart/2008/layout/HorizontalMultiLevelHierarchy"/>
    <dgm:cxn modelId="{707E8062-E548-486A-880B-52CEB8FA8731}" type="presParOf" srcId="{3CFDAE3D-DEF1-4C5D-A8EC-D3A916087901}" destId="{4C1B29B3-8142-47B1-B6CA-4686DF0F0CFF}" srcOrd="0" destOrd="0" presId="urn:microsoft.com/office/officeart/2008/layout/HorizontalMultiLevelHierarchy"/>
    <dgm:cxn modelId="{0895517D-3761-4C6B-9F3A-78531BD166CC}" type="presParOf" srcId="{3CFDAE3D-DEF1-4C5D-A8EC-D3A916087901}" destId="{40293459-E066-4671-B25C-FE20981E31D3}" srcOrd="1" destOrd="0" presId="urn:microsoft.com/office/officeart/2008/layout/HorizontalMultiLevelHierarchy"/>
    <dgm:cxn modelId="{8BA21EE8-7D99-4419-B8EA-E23EB3DA39CB}" type="presParOf" srcId="{40293459-E066-4671-B25C-FE20981E31D3}" destId="{7B491FC5-93D5-428E-B269-F48F87793897}" srcOrd="0" destOrd="0" presId="urn:microsoft.com/office/officeart/2008/layout/HorizontalMultiLevelHierarchy"/>
    <dgm:cxn modelId="{D8F0A939-A0B5-4795-B444-4E08393F0B1F}" type="presParOf" srcId="{7B491FC5-93D5-428E-B269-F48F87793897}" destId="{DCBFE621-C0B8-4AAE-A08F-8E8C4D9256D3}" srcOrd="0" destOrd="0" presId="urn:microsoft.com/office/officeart/2008/layout/HorizontalMultiLevelHierarchy"/>
    <dgm:cxn modelId="{C42D5BCA-44D0-4686-88D0-5295E5AFA4B0}" type="presParOf" srcId="{40293459-E066-4671-B25C-FE20981E31D3}" destId="{A2117594-6406-4CAB-A7BF-4B7A2A0990F6}" srcOrd="1" destOrd="0" presId="urn:microsoft.com/office/officeart/2008/layout/HorizontalMultiLevelHierarchy"/>
    <dgm:cxn modelId="{1AE89800-69D0-4202-9FA0-EFD141DE76FD}" type="presParOf" srcId="{A2117594-6406-4CAB-A7BF-4B7A2A0990F6}" destId="{2FDD0925-27CF-4297-9A19-3AB7C1A6ED08}" srcOrd="0" destOrd="0" presId="urn:microsoft.com/office/officeart/2008/layout/HorizontalMultiLevelHierarchy"/>
    <dgm:cxn modelId="{43862CFA-7E3D-4488-84B5-87E02741A6AE}" type="presParOf" srcId="{A2117594-6406-4CAB-A7BF-4B7A2A0990F6}" destId="{DB9E2DBB-7A41-4E7C-AAEA-5F9827FA5F36}" srcOrd="1" destOrd="0" presId="urn:microsoft.com/office/officeart/2008/layout/HorizontalMultiLevelHierarchy"/>
    <dgm:cxn modelId="{C06B2232-7825-4615-A4D7-468527747CBE}" type="presParOf" srcId="{40293459-E066-4671-B25C-FE20981E31D3}" destId="{1207FA5A-B855-4074-B1E4-11A57F32AD6D}" srcOrd="2" destOrd="0" presId="urn:microsoft.com/office/officeart/2008/layout/HorizontalMultiLevelHierarchy"/>
    <dgm:cxn modelId="{75594CFD-4D60-41B0-B267-618352BDB73F}" type="presParOf" srcId="{1207FA5A-B855-4074-B1E4-11A57F32AD6D}" destId="{F18BC559-1D40-4597-BD63-1583FD175B1E}" srcOrd="0" destOrd="0" presId="urn:microsoft.com/office/officeart/2008/layout/HorizontalMultiLevelHierarchy"/>
    <dgm:cxn modelId="{BFD0C68B-F496-457C-B083-223702819D5E}" type="presParOf" srcId="{40293459-E066-4671-B25C-FE20981E31D3}" destId="{499E7A04-220B-45DF-8B5B-1B6E3277C71F}" srcOrd="3" destOrd="0" presId="urn:microsoft.com/office/officeart/2008/layout/HorizontalMultiLevelHierarchy"/>
    <dgm:cxn modelId="{9BC7375A-A42B-4FCE-93B3-D2665BB75BE1}" type="presParOf" srcId="{499E7A04-220B-45DF-8B5B-1B6E3277C71F}" destId="{E754C1C0-558E-4A39-B793-D9F79F9FB7B0}" srcOrd="0" destOrd="0" presId="urn:microsoft.com/office/officeart/2008/layout/HorizontalMultiLevelHierarchy"/>
    <dgm:cxn modelId="{0A8D0232-9C16-489A-A9B8-3F23BE85E54A}" type="presParOf" srcId="{499E7A04-220B-45DF-8B5B-1B6E3277C71F}" destId="{9CECEE53-2D2A-4972-A2B6-9C3DC7324F40}" srcOrd="1" destOrd="0" presId="urn:microsoft.com/office/officeart/2008/layout/HorizontalMultiLevelHierarchy"/>
    <dgm:cxn modelId="{489EDCC7-4E33-47C8-A271-D0E967050B80}" type="presParOf" srcId="{40293459-E066-4671-B25C-FE20981E31D3}" destId="{EC2BAE7A-908D-4D86-9D3E-11D7BBA79919}" srcOrd="4" destOrd="0" presId="urn:microsoft.com/office/officeart/2008/layout/HorizontalMultiLevelHierarchy"/>
    <dgm:cxn modelId="{6F154AF2-5B03-4AD4-8C77-B34FF9AFDB0A}" type="presParOf" srcId="{EC2BAE7A-908D-4D86-9D3E-11D7BBA79919}" destId="{5A5D8DA6-F6B1-4104-871F-EC24EEA6FE33}" srcOrd="0" destOrd="0" presId="urn:microsoft.com/office/officeart/2008/layout/HorizontalMultiLevelHierarchy"/>
    <dgm:cxn modelId="{14A709B1-027C-4D8B-82CA-5EA3C219E488}" type="presParOf" srcId="{40293459-E066-4671-B25C-FE20981E31D3}" destId="{98A1877E-22F2-4451-A040-D6B41A01F607}" srcOrd="5" destOrd="0" presId="urn:microsoft.com/office/officeart/2008/layout/HorizontalMultiLevelHierarchy"/>
    <dgm:cxn modelId="{8C7108B2-1C64-4CC6-A144-EDDEE5485D81}" type="presParOf" srcId="{98A1877E-22F2-4451-A040-D6B41A01F607}" destId="{A1A0FEDD-5B15-44CA-9E69-7B4F13C7F257}" srcOrd="0" destOrd="0" presId="urn:microsoft.com/office/officeart/2008/layout/HorizontalMultiLevelHierarchy"/>
    <dgm:cxn modelId="{AFF1E82D-8EC9-43E8-8DD5-1D5DE03DCF74}" type="presParOf" srcId="{98A1877E-22F2-4451-A040-D6B41A01F607}" destId="{970B9E77-D15B-4229-BCEC-D21CBF810789}" srcOrd="1" destOrd="0" presId="urn:microsoft.com/office/officeart/2008/layout/HorizontalMultiLevelHierarchy"/>
    <dgm:cxn modelId="{B657B82D-CC06-4D70-B7C0-A13D12835F64}" type="presParOf" srcId="{40293459-E066-4671-B25C-FE20981E31D3}" destId="{5DAE93AE-227A-4622-8761-F860AE78D7EB}" srcOrd="6" destOrd="0" presId="urn:microsoft.com/office/officeart/2008/layout/HorizontalMultiLevelHierarchy"/>
    <dgm:cxn modelId="{9836FC97-BB1B-43A7-BBDA-44C8CF6D53A3}" type="presParOf" srcId="{5DAE93AE-227A-4622-8761-F860AE78D7EB}" destId="{D7EF8782-1B6D-46C4-B3AC-E5623FCD5FDC}" srcOrd="0" destOrd="0" presId="urn:microsoft.com/office/officeart/2008/layout/HorizontalMultiLevelHierarchy"/>
    <dgm:cxn modelId="{EA5B24DA-CCAD-415E-B35B-96B58388FCF6}" type="presParOf" srcId="{40293459-E066-4671-B25C-FE20981E31D3}" destId="{C04198CA-5083-4511-B3E1-8D90EC6E7E35}" srcOrd="7" destOrd="0" presId="urn:microsoft.com/office/officeart/2008/layout/HorizontalMultiLevelHierarchy"/>
    <dgm:cxn modelId="{FBBF74E8-CE49-4361-AE8B-4F42A2BB6075}" type="presParOf" srcId="{C04198CA-5083-4511-B3E1-8D90EC6E7E35}" destId="{794D757E-2EF1-4CEE-BC88-F52E6FCA264A}" srcOrd="0" destOrd="0" presId="urn:microsoft.com/office/officeart/2008/layout/HorizontalMultiLevelHierarchy"/>
    <dgm:cxn modelId="{9FADEE00-77E6-40C6-8B05-8D1898DB3FB7}" type="presParOf" srcId="{C04198CA-5083-4511-B3E1-8D90EC6E7E35}" destId="{2E670932-0CB6-47CD-BF67-615CFB5B83EB}" srcOrd="1" destOrd="0" presId="urn:microsoft.com/office/officeart/2008/layout/HorizontalMultiLevelHierarchy"/>
    <dgm:cxn modelId="{2478FA13-969C-4084-80F5-8F3E2C4C4A18}" type="presParOf" srcId="{2E670932-0CB6-47CD-BF67-615CFB5B83EB}" destId="{9EB224B4-F895-401D-A66F-A016266A6D43}" srcOrd="0" destOrd="0" presId="urn:microsoft.com/office/officeart/2008/layout/HorizontalMultiLevelHierarchy"/>
    <dgm:cxn modelId="{2BAFFFE6-F9A6-43EE-BF0F-D4A0B0ECF3FB}" type="presParOf" srcId="{9EB224B4-F895-401D-A66F-A016266A6D43}" destId="{606E8ADC-3FC7-47CF-9AAF-BC2A12ABF1B5}" srcOrd="0" destOrd="0" presId="urn:microsoft.com/office/officeart/2008/layout/HorizontalMultiLevelHierarchy"/>
    <dgm:cxn modelId="{C2128EBE-2C2F-4D7B-BA49-8D48DB7D0AA3}" type="presParOf" srcId="{2E670932-0CB6-47CD-BF67-615CFB5B83EB}" destId="{BEB365DE-C945-444B-A18C-D164AA442309}" srcOrd="1" destOrd="0" presId="urn:microsoft.com/office/officeart/2008/layout/HorizontalMultiLevelHierarchy"/>
    <dgm:cxn modelId="{8066DD1F-33F6-493A-B0D5-A8F69A1B0CCF}" type="presParOf" srcId="{BEB365DE-C945-444B-A18C-D164AA442309}" destId="{784430A0-485E-4695-A9C6-19C194BDB41C}" srcOrd="0" destOrd="0" presId="urn:microsoft.com/office/officeart/2008/layout/HorizontalMultiLevelHierarchy"/>
    <dgm:cxn modelId="{5DF2AD11-D6F1-49C0-BFD1-5AD1E2892E46}" type="presParOf" srcId="{BEB365DE-C945-444B-A18C-D164AA442309}" destId="{715DEDDB-D8C8-4BCD-ADB1-81683204B6A7}" srcOrd="1" destOrd="0" presId="urn:microsoft.com/office/officeart/2008/layout/HorizontalMultiLevelHierarchy"/>
    <dgm:cxn modelId="{55EB3B6C-4176-401E-A926-446B7C57D430}" type="presParOf" srcId="{2E670932-0CB6-47CD-BF67-615CFB5B83EB}" destId="{3BD4981F-87EF-4E17-9695-948E851320F0}" srcOrd="2" destOrd="0" presId="urn:microsoft.com/office/officeart/2008/layout/HorizontalMultiLevelHierarchy"/>
    <dgm:cxn modelId="{9BBC4993-19F5-4D9D-BC67-870E5E98DEBC}" type="presParOf" srcId="{3BD4981F-87EF-4E17-9695-948E851320F0}" destId="{63A7041C-F049-4218-BAB7-8C1AB7B7C0EB}" srcOrd="0" destOrd="0" presId="urn:microsoft.com/office/officeart/2008/layout/HorizontalMultiLevelHierarchy"/>
    <dgm:cxn modelId="{C61EBE06-116B-4969-9092-F12F69D2BFEF}" type="presParOf" srcId="{2E670932-0CB6-47CD-BF67-615CFB5B83EB}" destId="{7B8A57CD-2814-488F-8AD3-7C1C7C18F0B9}" srcOrd="3" destOrd="0" presId="urn:microsoft.com/office/officeart/2008/layout/HorizontalMultiLevelHierarchy"/>
    <dgm:cxn modelId="{AA347C9E-7867-427A-A0D6-C72DF1560E7F}" type="presParOf" srcId="{7B8A57CD-2814-488F-8AD3-7C1C7C18F0B9}" destId="{E3058DAB-785B-49FB-862F-C9511FD14596}" srcOrd="0" destOrd="0" presId="urn:microsoft.com/office/officeart/2008/layout/HorizontalMultiLevelHierarchy"/>
    <dgm:cxn modelId="{526199D6-F2E4-4CF1-83C5-E3A5223CF893}" type="presParOf" srcId="{7B8A57CD-2814-488F-8AD3-7C1C7C18F0B9}" destId="{C1AB6FE6-9AC5-4BD5-BFAD-66172983A92A}" srcOrd="1" destOrd="0" presId="urn:microsoft.com/office/officeart/2008/layout/HorizontalMultiLevelHierarchy"/>
    <dgm:cxn modelId="{205CE783-2119-4095-9BF2-D5B0E5FDEDCD}" type="presParOf" srcId="{2E670932-0CB6-47CD-BF67-615CFB5B83EB}" destId="{4167DC7C-EA64-43D5-B793-BE7BA5D99F9B}" srcOrd="4" destOrd="0" presId="urn:microsoft.com/office/officeart/2008/layout/HorizontalMultiLevelHierarchy"/>
    <dgm:cxn modelId="{25043FE3-31DB-44F0-813F-9A9D45278B04}" type="presParOf" srcId="{4167DC7C-EA64-43D5-B793-BE7BA5D99F9B}" destId="{F6589357-1BAD-4742-8E7D-F248093AE526}" srcOrd="0" destOrd="0" presId="urn:microsoft.com/office/officeart/2008/layout/HorizontalMultiLevelHierarchy"/>
    <dgm:cxn modelId="{326293AD-5635-40B0-92EC-CE4956D870DF}" type="presParOf" srcId="{2E670932-0CB6-47CD-BF67-615CFB5B83EB}" destId="{BE5C354D-AB1A-4AB7-87EB-5B1115EEAB10}" srcOrd="5" destOrd="0" presId="urn:microsoft.com/office/officeart/2008/layout/HorizontalMultiLevelHierarchy"/>
    <dgm:cxn modelId="{B0A62B13-C171-4618-A327-3D6097A7F33D}" type="presParOf" srcId="{BE5C354D-AB1A-4AB7-87EB-5B1115EEAB10}" destId="{87B09A44-C236-4E64-A755-14EC55F7694F}" srcOrd="0" destOrd="0" presId="urn:microsoft.com/office/officeart/2008/layout/HorizontalMultiLevelHierarchy"/>
    <dgm:cxn modelId="{4CFBE718-9570-4327-BFB5-BD2541670E93}" type="presParOf" srcId="{BE5C354D-AB1A-4AB7-87EB-5B1115EEAB10}" destId="{A5958F84-3FE1-4B3A-8167-DF944999D999}" srcOrd="1" destOrd="0" presId="urn:microsoft.com/office/officeart/2008/layout/HorizontalMultiLevelHierarchy"/>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EB4FAB-1B49-41EA-A9CE-28F4ECC686CF}" type="doc">
      <dgm:prSet loTypeId="urn:microsoft.com/office/officeart/2005/8/layout/bList2" loCatId="list" qsTypeId="urn:microsoft.com/office/officeart/2005/8/quickstyle/simple1" qsCatId="simple" csTypeId="urn:microsoft.com/office/officeart/2005/8/colors/accent1_2" csCatId="accent1" phldr="1"/>
      <dgm:spPr/>
    </dgm:pt>
    <dgm:pt modelId="{015DD9CC-9D62-49B5-98A8-59EDEDE0B5CF}">
      <dgm:prSet phldrT="[Texto]" custT="1"/>
      <dgm:spPr/>
      <dgm:t>
        <a:bodyPr/>
        <a:lstStyle/>
        <a:p>
          <a:pPr algn="ctr"/>
          <a:r>
            <a:rPr lang="es-EC" sz="1600" b="1" dirty="0" smtClean="0">
              <a:latin typeface="Arial" pitchFamily="34" charset="0"/>
              <a:cs typeface="Arial" pitchFamily="34" charset="0"/>
            </a:rPr>
            <a:t>Objetivo</a:t>
          </a:r>
          <a:endParaRPr lang="es-EC" sz="1600" b="1" dirty="0">
            <a:latin typeface="Arial" pitchFamily="34" charset="0"/>
            <a:cs typeface="Arial" pitchFamily="34" charset="0"/>
          </a:endParaRPr>
        </a:p>
      </dgm:t>
    </dgm:pt>
    <dgm:pt modelId="{6B2B0E78-F832-460C-B4D8-B30836E8A368}" type="parTrans" cxnId="{89659A54-F5B7-47EC-BEB8-2DC2E04A1E16}">
      <dgm:prSet/>
      <dgm:spPr/>
      <dgm:t>
        <a:bodyPr/>
        <a:lstStyle/>
        <a:p>
          <a:endParaRPr lang="es-EC">
            <a:latin typeface="Arial" pitchFamily="34" charset="0"/>
            <a:cs typeface="Arial" pitchFamily="34" charset="0"/>
          </a:endParaRPr>
        </a:p>
      </dgm:t>
    </dgm:pt>
    <dgm:pt modelId="{1A15CFBD-DB24-4A7D-9F36-408CFFB20E86}" type="sibTrans" cxnId="{89659A54-F5B7-47EC-BEB8-2DC2E04A1E16}">
      <dgm:prSet/>
      <dgm:spPr/>
      <dgm:t>
        <a:bodyPr/>
        <a:lstStyle/>
        <a:p>
          <a:endParaRPr lang="es-EC">
            <a:latin typeface="Arial" pitchFamily="34" charset="0"/>
            <a:cs typeface="Arial" pitchFamily="34" charset="0"/>
          </a:endParaRPr>
        </a:p>
      </dgm:t>
    </dgm:pt>
    <dgm:pt modelId="{9F60F8FF-4EF8-4320-94AF-A64F23D274E4}">
      <dgm:prSet phldrT="[Texto]" custT="1"/>
      <dgm:spPr/>
      <dgm:t>
        <a:bodyPr anchor="t"/>
        <a:lstStyle/>
        <a:p>
          <a:pPr algn="ctr"/>
          <a:r>
            <a:rPr lang="es-EC" sz="1400" b="1" dirty="0" smtClean="0">
              <a:latin typeface="Arial" pitchFamily="34" charset="0"/>
              <a:cs typeface="Arial" pitchFamily="34" charset="0"/>
            </a:rPr>
            <a:t>     Instrumento</a:t>
          </a:r>
        </a:p>
      </dgm:t>
    </dgm:pt>
    <dgm:pt modelId="{BBCF1036-83C4-4EEA-8176-C7E7CD9EAE1B}" type="parTrans" cxnId="{7497D6C9-2F21-4466-ACBF-DCE6949BA55F}">
      <dgm:prSet/>
      <dgm:spPr/>
      <dgm:t>
        <a:bodyPr/>
        <a:lstStyle/>
        <a:p>
          <a:endParaRPr lang="es-EC">
            <a:latin typeface="Arial" pitchFamily="34" charset="0"/>
            <a:cs typeface="Arial" pitchFamily="34" charset="0"/>
          </a:endParaRPr>
        </a:p>
      </dgm:t>
    </dgm:pt>
    <dgm:pt modelId="{3BC49093-4396-42F1-8B52-534C9155ADCB}" type="sibTrans" cxnId="{7497D6C9-2F21-4466-ACBF-DCE6949BA55F}">
      <dgm:prSet/>
      <dgm:spPr/>
      <dgm:t>
        <a:bodyPr/>
        <a:lstStyle/>
        <a:p>
          <a:endParaRPr lang="es-EC">
            <a:latin typeface="Arial" pitchFamily="34" charset="0"/>
            <a:cs typeface="Arial" pitchFamily="34" charset="0"/>
          </a:endParaRPr>
        </a:p>
      </dgm:t>
    </dgm:pt>
    <dgm:pt modelId="{484D33A1-22CB-4CCC-A5DD-04AB48F3ED99}">
      <dgm:prSet phldrT="[Texto]" custT="1"/>
      <dgm:spPr/>
      <dgm:t>
        <a:bodyPr/>
        <a:lstStyle/>
        <a:p>
          <a:pPr algn="ctr"/>
          <a:r>
            <a:rPr lang="es-EC" sz="1600" b="1" dirty="0" smtClean="0">
              <a:latin typeface="Arial" pitchFamily="34" charset="0"/>
              <a:cs typeface="Arial" pitchFamily="34" charset="0"/>
            </a:rPr>
            <a:t>Trabajo de Campo</a:t>
          </a:r>
        </a:p>
      </dgm:t>
    </dgm:pt>
    <dgm:pt modelId="{3A9B7BDC-01BA-4175-AA20-E465D41E5A15}" type="parTrans" cxnId="{5DC2E6FD-0CE6-47B8-A590-A84AB396BC7F}">
      <dgm:prSet/>
      <dgm:spPr/>
      <dgm:t>
        <a:bodyPr/>
        <a:lstStyle/>
        <a:p>
          <a:endParaRPr lang="es-EC">
            <a:latin typeface="Arial" pitchFamily="34" charset="0"/>
            <a:cs typeface="Arial" pitchFamily="34" charset="0"/>
          </a:endParaRPr>
        </a:p>
      </dgm:t>
    </dgm:pt>
    <dgm:pt modelId="{895A8EFA-7141-48C2-9BB2-F2EFD22EC4B9}" type="sibTrans" cxnId="{5DC2E6FD-0CE6-47B8-A590-A84AB396BC7F}">
      <dgm:prSet/>
      <dgm:spPr/>
      <dgm:t>
        <a:bodyPr/>
        <a:lstStyle/>
        <a:p>
          <a:endParaRPr lang="es-EC">
            <a:latin typeface="Arial" pitchFamily="34" charset="0"/>
            <a:cs typeface="Arial" pitchFamily="34" charset="0"/>
          </a:endParaRPr>
        </a:p>
      </dgm:t>
    </dgm:pt>
    <dgm:pt modelId="{85542D8B-15F2-413F-B9B6-D6A89F61F14B}">
      <dgm:prSet/>
      <dgm:spPr/>
      <dgm:t>
        <a:bodyPr/>
        <a:lstStyle/>
        <a:p>
          <a:pPr algn="ctr"/>
          <a:r>
            <a:rPr lang="es-EC" dirty="0" smtClean="0">
              <a:latin typeface="Arial" pitchFamily="34" charset="0"/>
              <a:cs typeface="Arial" pitchFamily="34" charset="0"/>
            </a:rPr>
            <a:t>Parroquia de Puéllaro (viernes, sábado, domingo)</a:t>
          </a:r>
          <a:endParaRPr lang="es-EC" dirty="0">
            <a:latin typeface="Arial" pitchFamily="34" charset="0"/>
            <a:cs typeface="Arial" pitchFamily="34" charset="0"/>
          </a:endParaRPr>
        </a:p>
      </dgm:t>
    </dgm:pt>
    <dgm:pt modelId="{570AA08C-9FE9-488E-B5B9-7E2C2BE0A9CB}" type="parTrans" cxnId="{C6224C7E-E171-41A9-850A-AFBF9AC4EAB5}">
      <dgm:prSet/>
      <dgm:spPr/>
      <dgm:t>
        <a:bodyPr/>
        <a:lstStyle/>
        <a:p>
          <a:endParaRPr lang="es-EC">
            <a:latin typeface="Arial" pitchFamily="34" charset="0"/>
            <a:cs typeface="Arial" pitchFamily="34" charset="0"/>
          </a:endParaRPr>
        </a:p>
      </dgm:t>
    </dgm:pt>
    <dgm:pt modelId="{63CFA9D4-0E85-4C68-AF10-985495D973BE}" type="sibTrans" cxnId="{C6224C7E-E171-41A9-850A-AFBF9AC4EAB5}">
      <dgm:prSet/>
      <dgm:spPr/>
      <dgm:t>
        <a:bodyPr/>
        <a:lstStyle/>
        <a:p>
          <a:endParaRPr lang="es-EC">
            <a:latin typeface="Arial" pitchFamily="34" charset="0"/>
            <a:cs typeface="Arial" pitchFamily="34" charset="0"/>
          </a:endParaRPr>
        </a:p>
      </dgm:t>
    </dgm:pt>
    <dgm:pt modelId="{12029FBC-8A63-49CE-B629-0326D05160B6}">
      <dgm:prSet/>
      <dgm:spPr/>
      <dgm:t>
        <a:bodyPr/>
        <a:lstStyle/>
        <a:p>
          <a:pPr algn="ctr"/>
          <a:r>
            <a:rPr lang="es-EC" dirty="0" smtClean="0">
              <a:latin typeface="Arial" pitchFamily="34" charset="0"/>
              <a:cs typeface="Arial" pitchFamily="34" charset="0"/>
            </a:rPr>
            <a:t>Muestreo Aleatorio Simple</a:t>
          </a:r>
          <a:endParaRPr lang="es-EC" dirty="0">
            <a:latin typeface="Arial" pitchFamily="34" charset="0"/>
            <a:cs typeface="Arial" pitchFamily="34" charset="0"/>
          </a:endParaRPr>
        </a:p>
      </dgm:t>
    </dgm:pt>
    <dgm:pt modelId="{34589C55-1717-41E3-9517-B7BB839B5CBA}" type="parTrans" cxnId="{931A11F8-2FB4-486F-BBF1-818916E723B4}">
      <dgm:prSet/>
      <dgm:spPr/>
      <dgm:t>
        <a:bodyPr/>
        <a:lstStyle/>
        <a:p>
          <a:endParaRPr lang="es-EC">
            <a:latin typeface="Arial" pitchFamily="34" charset="0"/>
            <a:cs typeface="Arial" pitchFamily="34" charset="0"/>
          </a:endParaRPr>
        </a:p>
      </dgm:t>
    </dgm:pt>
    <dgm:pt modelId="{1D141934-8FD8-44BB-93CD-936E1FD0E75D}" type="sibTrans" cxnId="{931A11F8-2FB4-486F-BBF1-818916E723B4}">
      <dgm:prSet/>
      <dgm:spPr/>
      <dgm:t>
        <a:bodyPr/>
        <a:lstStyle/>
        <a:p>
          <a:endParaRPr lang="es-EC">
            <a:latin typeface="Arial" pitchFamily="34" charset="0"/>
            <a:cs typeface="Arial" pitchFamily="34" charset="0"/>
          </a:endParaRPr>
        </a:p>
      </dgm:t>
    </dgm:pt>
    <dgm:pt modelId="{F48192EC-77C8-4C8A-B37B-228587086D7A}">
      <dgm:prSet/>
      <dgm:spPr/>
      <dgm:t>
        <a:bodyPr/>
        <a:lstStyle/>
        <a:p>
          <a:pPr algn="ctr"/>
          <a:r>
            <a:rPr lang="es-EC" dirty="0" smtClean="0">
              <a:latin typeface="Arial" pitchFamily="34" charset="0"/>
              <a:cs typeface="Arial" pitchFamily="34" charset="0"/>
            </a:rPr>
            <a:t>Parque Central (paso obligado de las personas)</a:t>
          </a:r>
          <a:endParaRPr lang="es-EC" dirty="0">
            <a:latin typeface="Arial" pitchFamily="34" charset="0"/>
            <a:cs typeface="Arial" pitchFamily="34" charset="0"/>
          </a:endParaRPr>
        </a:p>
      </dgm:t>
    </dgm:pt>
    <dgm:pt modelId="{D67ECF53-25DA-47AA-885F-D0F49F74C43C}" type="parTrans" cxnId="{DF4F6E21-4F08-4253-9431-EC08F671A348}">
      <dgm:prSet/>
      <dgm:spPr/>
      <dgm:t>
        <a:bodyPr/>
        <a:lstStyle/>
        <a:p>
          <a:endParaRPr lang="es-EC">
            <a:latin typeface="Arial" pitchFamily="34" charset="0"/>
            <a:cs typeface="Arial" pitchFamily="34" charset="0"/>
          </a:endParaRPr>
        </a:p>
      </dgm:t>
    </dgm:pt>
    <dgm:pt modelId="{7E7181E4-D2FA-412C-A2F2-57A941343414}" type="sibTrans" cxnId="{DF4F6E21-4F08-4253-9431-EC08F671A348}">
      <dgm:prSet/>
      <dgm:spPr/>
      <dgm:t>
        <a:bodyPr/>
        <a:lstStyle/>
        <a:p>
          <a:endParaRPr lang="es-EC">
            <a:latin typeface="Arial" pitchFamily="34" charset="0"/>
            <a:cs typeface="Arial" pitchFamily="34" charset="0"/>
          </a:endParaRPr>
        </a:p>
      </dgm:t>
    </dgm:pt>
    <dgm:pt modelId="{E3B11C64-7AA9-47DE-9D8E-E3056A818BEA}">
      <dgm:prSet custT="1"/>
      <dgm:spPr/>
      <dgm:t>
        <a:bodyPr/>
        <a:lstStyle/>
        <a:p>
          <a:pPr algn="ctr"/>
          <a:r>
            <a:rPr lang="es-EC" sz="1600" b="1" dirty="0" smtClean="0">
              <a:latin typeface="Arial" pitchFamily="34" charset="0"/>
              <a:cs typeface="Arial" pitchFamily="34" charset="0"/>
            </a:rPr>
            <a:t>Encuestados</a:t>
          </a:r>
          <a:endParaRPr lang="es-EC" sz="1600" b="1" dirty="0">
            <a:latin typeface="Arial" pitchFamily="34" charset="0"/>
            <a:cs typeface="Arial" pitchFamily="34" charset="0"/>
          </a:endParaRPr>
        </a:p>
      </dgm:t>
    </dgm:pt>
    <dgm:pt modelId="{90890684-6201-4F79-8359-9FA5496F535A}" type="parTrans" cxnId="{156C5DD6-B142-45B5-81E2-A9BB67C80D92}">
      <dgm:prSet/>
      <dgm:spPr/>
      <dgm:t>
        <a:bodyPr/>
        <a:lstStyle/>
        <a:p>
          <a:endParaRPr lang="es-EC">
            <a:latin typeface="Arial" pitchFamily="34" charset="0"/>
            <a:cs typeface="Arial" pitchFamily="34" charset="0"/>
          </a:endParaRPr>
        </a:p>
      </dgm:t>
    </dgm:pt>
    <dgm:pt modelId="{7D490F39-2E68-4E2D-90DB-0C7B97BF3733}" type="sibTrans" cxnId="{156C5DD6-B142-45B5-81E2-A9BB67C80D92}">
      <dgm:prSet/>
      <dgm:spPr/>
      <dgm:t>
        <a:bodyPr/>
        <a:lstStyle/>
        <a:p>
          <a:endParaRPr lang="es-EC">
            <a:latin typeface="Arial" pitchFamily="34" charset="0"/>
            <a:cs typeface="Arial" pitchFamily="34" charset="0"/>
          </a:endParaRPr>
        </a:p>
      </dgm:t>
    </dgm:pt>
    <dgm:pt modelId="{0041EEF9-341F-44F1-996E-AA2CF43016E7}">
      <dgm:prSet custT="1"/>
      <dgm:spPr/>
      <dgm:t>
        <a:bodyPr/>
        <a:lstStyle/>
        <a:p>
          <a:pPr algn="ctr"/>
          <a:r>
            <a:rPr lang="es-EC" sz="1600" dirty="0" smtClean="0">
              <a:latin typeface="Arial" pitchFamily="34" charset="0"/>
              <a:cs typeface="Arial" pitchFamily="34" charset="0"/>
            </a:rPr>
            <a:t>Predisposición de las personas encuestadas</a:t>
          </a:r>
          <a:endParaRPr lang="es-EC" sz="1600" dirty="0">
            <a:latin typeface="Arial" pitchFamily="34" charset="0"/>
            <a:cs typeface="Arial" pitchFamily="34" charset="0"/>
          </a:endParaRPr>
        </a:p>
      </dgm:t>
    </dgm:pt>
    <dgm:pt modelId="{7D2E85A3-C57F-4E0A-B9F1-FACB98E4959F}" type="parTrans" cxnId="{4271BD03-0F9A-4C7D-8671-833D8708795F}">
      <dgm:prSet/>
      <dgm:spPr/>
      <dgm:t>
        <a:bodyPr/>
        <a:lstStyle/>
        <a:p>
          <a:endParaRPr lang="es-EC">
            <a:latin typeface="Arial" pitchFamily="34" charset="0"/>
            <a:cs typeface="Arial" pitchFamily="34" charset="0"/>
          </a:endParaRPr>
        </a:p>
      </dgm:t>
    </dgm:pt>
    <dgm:pt modelId="{34CF3EC1-AAD7-4F24-9B65-3AC3E7F78F96}" type="sibTrans" cxnId="{4271BD03-0F9A-4C7D-8671-833D8708795F}">
      <dgm:prSet/>
      <dgm:spPr/>
      <dgm:t>
        <a:bodyPr/>
        <a:lstStyle/>
        <a:p>
          <a:endParaRPr lang="es-EC">
            <a:latin typeface="Arial" pitchFamily="34" charset="0"/>
            <a:cs typeface="Arial" pitchFamily="34" charset="0"/>
          </a:endParaRPr>
        </a:p>
      </dgm:t>
    </dgm:pt>
    <dgm:pt modelId="{7E16DAF7-118B-4FB3-9D05-EEC4EFEB437E}">
      <dgm:prSet/>
      <dgm:spPr/>
      <dgm:t>
        <a:bodyPr/>
        <a:lstStyle/>
        <a:p>
          <a:pPr algn="ctr"/>
          <a:endParaRPr lang="es-EC" dirty="0">
            <a:latin typeface="Arial" pitchFamily="34" charset="0"/>
            <a:cs typeface="Arial" pitchFamily="34" charset="0"/>
          </a:endParaRPr>
        </a:p>
      </dgm:t>
    </dgm:pt>
    <dgm:pt modelId="{ECA872B3-8307-4374-927A-79A2B445EAA0}" type="parTrans" cxnId="{383683AC-AA88-440C-9306-6BC547FB63C0}">
      <dgm:prSet/>
      <dgm:spPr/>
      <dgm:t>
        <a:bodyPr/>
        <a:lstStyle/>
        <a:p>
          <a:endParaRPr lang="es-EC"/>
        </a:p>
      </dgm:t>
    </dgm:pt>
    <dgm:pt modelId="{3FF642B2-278D-42D7-8068-EA21E9252130}" type="sibTrans" cxnId="{383683AC-AA88-440C-9306-6BC547FB63C0}">
      <dgm:prSet/>
      <dgm:spPr/>
      <dgm:t>
        <a:bodyPr/>
        <a:lstStyle/>
        <a:p>
          <a:endParaRPr lang="es-EC"/>
        </a:p>
      </dgm:t>
    </dgm:pt>
    <dgm:pt modelId="{00C701EE-B3B3-4582-A6DA-FAD6134C295F}">
      <dgm:prSet/>
      <dgm:spPr/>
      <dgm:t>
        <a:bodyPr/>
        <a:lstStyle/>
        <a:p>
          <a:pPr algn="ctr"/>
          <a:endParaRPr lang="es-EC" dirty="0">
            <a:latin typeface="Arial" pitchFamily="34" charset="0"/>
            <a:cs typeface="Arial" pitchFamily="34" charset="0"/>
          </a:endParaRPr>
        </a:p>
      </dgm:t>
    </dgm:pt>
    <dgm:pt modelId="{00E5F2ED-B313-4C3E-81E0-5886C0158B30}" type="parTrans" cxnId="{E4D38DA4-A7A0-4550-9A94-6D28B51B6F3C}">
      <dgm:prSet/>
      <dgm:spPr/>
      <dgm:t>
        <a:bodyPr/>
        <a:lstStyle/>
        <a:p>
          <a:endParaRPr lang="es-EC"/>
        </a:p>
      </dgm:t>
    </dgm:pt>
    <dgm:pt modelId="{239E50A2-6E6E-4600-B19F-7E4B2360F63D}" type="sibTrans" cxnId="{E4D38DA4-A7A0-4550-9A94-6D28B51B6F3C}">
      <dgm:prSet/>
      <dgm:spPr/>
      <dgm:t>
        <a:bodyPr/>
        <a:lstStyle/>
        <a:p>
          <a:endParaRPr lang="es-EC"/>
        </a:p>
      </dgm:t>
    </dgm:pt>
    <dgm:pt modelId="{DD153D54-D1FE-42B0-8D6C-46C6E23A7EBC}">
      <dgm:prSet/>
      <dgm:spPr/>
      <dgm:t>
        <a:bodyPr/>
        <a:lstStyle/>
        <a:p>
          <a:pPr algn="ctr"/>
          <a:endParaRPr lang="es-EC" dirty="0">
            <a:latin typeface="Arial" pitchFamily="34" charset="0"/>
            <a:cs typeface="Arial" pitchFamily="34" charset="0"/>
          </a:endParaRPr>
        </a:p>
      </dgm:t>
    </dgm:pt>
    <dgm:pt modelId="{CD10771A-5C14-4BC1-9AA5-4668CE0B359C}" type="parTrans" cxnId="{FA76F2E8-981B-4829-90ED-95D33C1E54D7}">
      <dgm:prSet/>
      <dgm:spPr/>
      <dgm:t>
        <a:bodyPr/>
        <a:lstStyle/>
        <a:p>
          <a:endParaRPr lang="es-EC"/>
        </a:p>
      </dgm:t>
    </dgm:pt>
    <dgm:pt modelId="{296F21E4-6E8C-4B65-AF02-F5C36BA21B48}" type="sibTrans" cxnId="{FA76F2E8-981B-4829-90ED-95D33C1E54D7}">
      <dgm:prSet/>
      <dgm:spPr/>
      <dgm:t>
        <a:bodyPr/>
        <a:lstStyle/>
        <a:p>
          <a:endParaRPr lang="es-EC"/>
        </a:p>
      </dgm:t>
    </dgm:pt>
    <dgm:pt modelId="{5A05E084-FD0A-45A8-A799-3C8C1F0D2087}">
      <dgm:prSet custT="1"/>
      <dgm:spPr/>
      <dgm:t>
        <a:bodyPr/>
        <a:lstStyle/>
        <a:p>
          <a:pPr algn="ctr"/>
          <a:endParaRPr lang="es-EC" sz="1600" dirty="0">
            <a:latin typeface="Arial" pitchFamily="34" charset="0"/>
            <a:cs typeface="Arial" pitchFamily="34" charset="0"/>
          </a:endParaRPr>
        </a:p>
      </dgm:t>
    </dgm:pt>
    <dgm:pt modelId="{2F7A8FBB-FA4E-4DA9-9B57-A7CB9EAA2BC7}" type="parTrans" cxnId="{FFD8323D-2E70-4BC5-BF67-9BBE65748355}">
      <dgm:prSet/>
      <dgm:spPr/>
      <dgm:t>
        <a:bodyPr/>
        <a:lstStyle/>
        <a:p>
          <a:endParaRPr lang="es-EC"/>
        </a:p>
      </dgm:t>
    </dgm:pt>
    <dgm:pt modelId="{032289BB-5B08-43D5-8919-957EDE5DF7DB}" type="sibTrans" cxnId="{FFD8323D-2E70-4BC5-BF67-9BBE65748355}">
      <dgm:prSet/>
      <dgm:spPr/>
      <dgm:t>
        <a:bodyPr/>
        <a:lstStyle/>
        <a:p>
          <a:endParaRPr lang="es-EC"/>
        </a:p>
      </dgm:t>
    </dgm:pt>
    <dgm:pt modelId="{F7C7ACD9-052C-43B5-B025-49601ABDA39B}">
      <dgm:prSet phldrT="[Texto]" custT="1"/>
      <dgm:spPr/>
      <dgm:t>
        <a:bodyPr/>
        <a:lstStyle/>
        <a:p>
          <a:pPr algn="ctr"/>
          <a:r>
            <a:rPr lang="es-EC" sz="1600" b="1" dirty="0" smtClean="0">
              <a:latin typeface="Arial" pitchFamily="34" charset="0"/>
              <a:cs typeface="Arial" pitchFamily="34" charset="0"/>
            </a:rPr>
            <a:t>Fechas</a:t>
          </a:r>
          <a:endParaRPr lang="es-EC" sz="1600" b="1" dirty="0">
            <a:latin typeface="Arial" pitchFamily="34" charset="0"/>
            <a:cs typeface="Arial" pitchFamily="34" charset="0"/>
          </a:endParaRPr>
        </a:p>
      </dgm:t>
    </dgm:pt>
    <dgm:pt modelId="{54A6EB83-6A7D-4121-AA11-9B8BF1D6055E}" type="parTrans" cxnId="{C1A1DF1E-ED50-4074-AFB0-D64D7B1FDE63}">
      <dgm:prSet/>
      <dgm:spPr/>
      <dgm:t>
        <a:bodyPr/>
        <a:lstStyle/>
        <a:p>
          <a:endParaRPr lang="es-EC"/>
        </a:p>
      </dgm:t>
    </dgm:pt>
    <dgm:pt modelId="{5BE12D63-CD2F-4BFC-84B7-9656162A719B}" type="sibTrans" cxnId="{C1A1DF1E-ED50-4074-AFB0-D64D7B1FDE63}">
      <dgm:prSet/>
      <dgm:spPr/>
      <dgm:t>
        <a:bodyPr/>
        <a:lstStyle/>
        <a:p>
          <a:endParaRPr lang="es-EC"/>
        </a:p>
      </dgm:t>
    </dgm:pt>
    <dgm:pt modelId="{7B933377-2D36-455D-96DF-6FC6C84B391C}">
      <dgm:prSet/>
      <dgm:spPr/>
      <dgm:t>
        <a:bodyPr/>
        <a:lstStyle/>
        <a:p>
          <a:pPr algn="ctr"/>
          <a:r>
            <a:rPr lang="es-EC" dirty="0" smtClean="0">
              <a:latin typeface="Arial" pitchFamily="34" charset="0"/>
              <a:cs typeface="Arial" pitchFamily="34" charset="0"/>
            </a:rPr>
            <a:t>Conocer las características y necesidades delos usuarios de restaurantes</a:t>
          </a:r>
          <a:endParaRPr lang="es-EC" dirty="0">
            <a:latin typeface="Arial" pitchFamily="34" charset="0"/>
            <a:cs typeface="Arial" pitchFamily="34" charset="0"/>
          </a:endParaRPr>
        </a:p>
      </dgm:t>
    </dgm:pt>
    <dgm:pt modelId="{0BBEB82E-372D-496C-B83F-051B1117C741}" type="parTrans" cxnId="{1CB1FE86-934A-4CD6-B9EC-A43917EE71B8}">
      <dgm:prSet/>
      <dgm:spPr/>
      <dgm:t>
        <a:bodyPr/>
        <a:lstStyle/>
        <a:p>
          <a:endParaRPr lang="es-EC"/>
        </a:p>
      </dgm:t>
    </dgm:pt>
    <dgm:pt modelId="{9143DE4F-A7A1-4FCC-BA12-452EB530418B}" type="sibTrans" cxnId="{1CB1FE86-934A-4CD6-B9EC-A43917EE71B8}">
      <dgm:prSet/>
      <dgm:spPr/>
      <dgm:t>
        <a:bodyPr/>
        <a:lstStyle/>
        <a:p>
          <a:endParaRPr lang="es-EC"/>
        </a:p>
      </dgm:t>
    </dgm:pt>
    <dgm:pt modelId="{E4A85FE5-174B-434C-A9FB-BCCDD8792AC3}">
      <dgm:prSet/>
      <dgm:spPr/>
      <dgm:t>
        <a:bodyPr/>
        <a:lstStyle/>
        <a:p>
          <a:pPr algn="ctr"/>
          <a:r>
            <a:rPr lang="es-EC" dirty="0" smtClean="0">
              <a:latin typeface="Arial" pitchFamily="34" charset="0"/>
              <a:cs typeface="Arial" pitchFamily="34" charset="0"/>
            </a:rPr>
            <a:t>Encuesta</a:t>
          </a:r>
          <a:endParaRPr lang="es-EC" dirty="0">
            <a:latin typeface="Arial" pitchFamily="34" charset="0"/>
            <a:cs typeface="Arial" pitchFamily="34" charset="0"/>
          </a:endParaRPr>
        </a:p>
      </dgm:t>
    </dgm:pt>
    <dgm:pt modelId="{3EDE3453-FFB5-48A3-A1B1-FD6C97CB74AD}" type="parTrans" cxnId="{B1233B0E-7D77-4501-9349-601DEA303F3D}">
      <dgm:prSet/>
      <dgm:spPr/>
      <dgm:t>
        <a:bodyPr/>
        <a:lstStyle/>
        <a:p>
          <a:endParaRPr lang="es-EC"/>
        </a:p>
      </dgm:t>
    </dgm:pt>
    <dgm:pt modelId="{4B972218-7C0F-422D-B3A4-8253C2F5C5EA}" type="sibTrans" cxnId="{B1233B0E-7D77-4501-9349-601DEA303F3D}">
      <dgm:prSet/>
      <dgm:spPr/>
      <dgm:t>
        <a:bodyPr/>
        <a:lstStyle/>
        <a:p>
          <a:endParaRPr lang="es-EC"/>
        </a:p>
      </dgm:t>
    </dgm:pt>
    <dgm:pt modelId="{2EC7DB09-9898-4F25-822C-930DD7249389}" type="pres">
      <dgm:prSet presAssocID="{17EB4FAB-1B49-41EA-A9CE-28F4ECC686CF}" presName="diagram" presStyleCnt="0">
        <dgm:presLayoutVars>
          <dgm:dir/>
          <dgm:animLvl val="lvl"/>
          <dgm:resizeHandles val="exact"/>
        </dgm:presLayoutVars>
      </dgm:prSet>
      <dgm:spPr/>
    </dgm:pt>
    <dgm:pt modelId="{64900A3D-B643-40D8-979C-BB6AF8DB75F0}" type="pres">
      <dgm:prSet presAssocID="{015DD9CC-9D62-49B5-98A8-59EDEDE0B5CF}" presName="compNode" presStyleCnt="0"/>
      <dgm:spPr/>
    </dgm:pt>
    <dgm:pt modelId="{4A0B6CC8-E34B-4F2C-948D-16C54331B979}" type="pres">
      <dgm:prSet presAssocID="{015DD9CC-9D62-49B5-98A8-59EDEDE0B5CF}" presName="childRect" presStyleLbl="bgAcc1" presStyleIdx="0" presStyleCnt="5">
        <dgm:presLayoutVars>
          <dgm:bulletEnabled val="1"/>
        </dgm:presLayoutVars>
      </dgm:prSet>
      <dgm:spPr/>
      <dgm:t>
        <a:bodyPr/>
        <a:lstStyle/>
        <a:p>
          <a:endParaRPr lang="es-EC"/>
        </a:p>
      </dgm:t>
    </dgm:pt>
    <dgm:pt modelId="{65AC5212-8808-431C-A1D9-BF51DC049498}" type="pres">
      <dgm:prSet presAssocID="{015DD9CC-9D62-49B5-98A8-59EDEDE0B5CF}" presName="parentText" presStyleLbl="node1" presStyleIdx="0" presStyleCnt="0">
        <dgm:presLayoutVars>
          <dgm:chMax val="0"/>
          <dgm:bulletEnabled val="1"/>
        </dgm:presLayoutVars>
      </dgm:prSet>
      <dgm:spPr/>
      <dgm:t>
        <a:bodyPr/>
        <a:lstStyle/>
        <a:p>
          <a:endParaRPr lang="es-EC"/>
        </a:p>
      </dgm:t>
    </dgm:pt>
    <dgm:pt modelId="{82A5E1A3-845E-4711-B194-09CB4FFF4A77}" type="pres">
      <dgm:prSet presAssocID="{015DD9CC-9D62-49B5-98A8-59EDEDE0B5CF}" presName="parentRect" presStyleLbl="alignNode1" presStyleIdx="0" presStyleCnt="5"/>
      <dgm:spPr/>
      <dgm:t>
        <a:bodyPr/>
        <a:lstStyle/>
        <a:p>
          <a:endParaRPr lang="es-EC"/>
        </a:p>
      </dgm:t>
    </dgm:pt>
    <dgm:pt modelId="{4DAD9C61-AF1E-4F1D-98BE-6962CECD8778}" type="pres">
      <dgm:prSet presAssocID="{015DD9CC-9D62-49B5-98A8-59EDEDE0B5CF}" presName="adorn" presStyleLbl="fgAccFollowNode1" presStyleIdx="0" presStyleCnt="5"/>
      <dgm:spPr>
        <a:blipFill rotWithShape="0">
          <a:blip xmlns:r="http://schemas.openxmlformats.org/officeDocument/2006/relationships" r:embed="rId1"/>
          <a:stretch>
            <a:fillRect/>
          </a:stretch>
        </a:blipFill>
      </dgm:spPr>
    </dgm:pt>
    <dgm:pt modelId="{D8AF09C0-722E-49C8-8DF5-7618568C622E}" type="pres">
      <dgm:prSet presAssocID="{1A15CFBD-DB24-4A7D-9F36-408CFFB20E86}" presName="sibTrans" presStyleLbl="sibTrans2D1" presStyleIdx="0" presStyleCnt="0"/>
      <dgm:spPr/>
      <dgm:t>
        <a:bodyPr/>
        <a:lstStyle/>
        <a:p>
          <a:endParaRPr lang="es-EC"/>
        </a:p>
      </dgm:t>
    </dgm:pt>
    <dgm:pt modelId="{E8D191AD-9F2F-491A-8474-FDB7C7624640}" type="pres">
      <dgm:prSet presAssocID="{F7C7ACD9-052C-43B5-B025-49601ABDA39B}" presName="compNode" presStyleCnt="0"/>
      <dgm:spPr/>
    </dgm:pt>
    <dgm:pt modelId="{CEB38B13-6DDC-49F9-B228-3B4BB833EAB3}" type="pres">
      <dgm:prSet presAssocID="{F7C7ACD9-052C-43B5-B025-49601ABDA39B}" presName="childRect" presStyleLbl="bgAcc1" presStyleIdx="1" presStyleCnt="5" custLinFactX="13971" custLinFactNeighborX="100000" custLinFactNeighborY="-5510">
        <dgm:presLayoutVars>
          <dgm:bulletEnabled val="1"/>
        </dgm:presLayoutVars>
      </dgm:prSet>
      <dgm:spPr/>
      <dgm:t>
        <a:bodyPr/>
        <a:lstStyle/>
        <a:p>
          <a:endParaRPr lang="es-EC"/>
        </a:p>
      </dgm:t>
    </dgm:pt>
    <dgm:pt modelId="{105CBF64-9179-4E1D-95AC-6215DA02E009}" type="pres">
      <dgm:prSet presAssocID="{F7C7ACD9-052C-43B5-B025-49601ABDA39B}" presName="parentText" presStyleLbl="node1" presStyleIdx="0" presStyleCnt="0">
        <dgm:presLayoutVars>
          <dgm:chMax val="0"/>
          <dgm:bulletEnabled val="1"/>
        </dgm:presLayoutVars>
      </dgm:prSet>
      <dgm:spPr/>
      <dgm:t>
        <a:bodyPr/>
        <a:lstStyle/>
        <a:p>
          <a:endParaRPr lang="es-EC"/>
        </a:p>
      </dgm:t>
    </dgm:pt>
    <dgm:pt modelId="{E49A6269-398C-47B4-AB11-DDA28F178A2D}" type="pres">
      <dgm:prSet presAssocID="{F7C7ACD9-052C-43B5-B025-49601ABDA39B}" presName="parentRect" presStyleLbl="alignNode1" presStyleIdx="1" presStyleCnt="5" custLinFactX="13971" custLinFactNeighborX="100000" custLinFactNeighborY="-13536"/>
      <dgm:spPr/>
      <dgm:t>
        <a:bodyPr/>
        <a:lstStyle/>
        <a:p>
          <a:endParaRPr lang="es-EC"/>
        </a:p>
      </dgm:t>
    </dgm:pt>
    <dgm:pt modelId="{BD1C1A30-5CB3-437A-A690-254E5C303EF3}" type="pres">
      <dgm:prSet presAssocID="{F7C7ACD9-052C-43B5-B025-49601ABDA39B}" presName="adorn" presStyleLbl="fgAccFollowNode1" presStyleIdx="1" presStyleCnt="5" custScaleX="32629" custScaleY="28892"/>
      <dgm:spPr/>
      <dgm:t>
        <a:bodyPr/>
        <a:lstStyle/>
        <a:p>
          <a:endParaRPr lang="es-EC"/>
        </a:p>
      </dgm:t>
    </dgm:pt>
    <dgm:pt modelId="{5363F1BB-27E0-4E6F-85F3-858978EDBA42}" type="pres">
      <dgm:prSet presAssocID="{5BE12D63-CD2F-4BFC-84B7-9656162A719B}" presName="sibTrans" presStyleLbl="sibTrans2D1" presStyleIdx="0" presStyleCnt="0"/>
      <dgm:spPr/>
      <dgm:t>
        <a:bodyPr/>
        <a:lstStyle/>
        <a:p>
          <a:endParaRPr lang="es-EC"/>
        </a:p>
      </dgm:t>
    </dgm:pt>
    <dgm:pt modelId="{0A1B0E23-86C2-4C59-BC90-9B8C9C6BA1D1}" type="pres">
      <dgm:prSet presAssocID="{9F60F8FF-4EF8-4320-94AF-A64F23D274E4}" presName="compNode" presStyleCnt="0"/>
      <dgm:spPr/>
    </dgm:pt>
    <dgm:pt modelId="{69D9DF38-F0B5-47A0-8C02-C667F1A0D12F}" type="pres">
      <dgm:prSet presAssocID="{9F60F8FF-4EF8-4320-94AF-A64F23D274E4}" presName="childRect" presStyleLbl="bgAcc1" presStyleIdx="2" presStyleCnt="5" custLinFactX="-12387" custLinFactNeighborX="-100000" custLinFactNeighborY="-23608">
        <dgm:presLayoutVars>
          <dgm:bulletEnabled val="1"/>
        </dgm:presLayoutVars>
      </dgm:prSet>
      <dgm:spPr/>
      <dgm:t>
        <a:bodyPr/>
        <a:lstStyle/>
        <a:p>
          <a:endParaRPr lang="es-EC"/>
        </a:p>
      </dgm:t>
    </dgm:pt>
    <dgm:pt modelId="{A4D79E17-46A9-423C-809B-F21C32C4F81C}" type="pres">
      <dgm:prSet presAssocID="{9F60F8FF-4EF8-4320-94AF-A64F23D274E4}" presName="parentText" presStyleLbl="node1" presStyleIdx="0" presStyleCnt="0">
        <dgm:presLayoutVars>
          <dgm:chMax val="0"/>
          <dgm:bulletEnabled val="1"/>
        </dgm:presLayoutVars>
      </dgm:prSet>
      <dgm:spPr/>
      <dgm:t>
        <a:bodyPr/>
        <a:lstStyle/>
        <a:p>
          <a:endParaRPr lang="es-EC"/>
        </a:p>
      </dgm:t>
    </dgm:pt>
    <dgm:pt modelId="{438502B6-E6F8-4144-AEB9-DFC7F7BD1829}" type="pres">
      <dgm:prSet presAssocID="{9F60F8FF-4EF8-4320-94AF-A64F23D274E4}" presName="parentRect" presStyleLbl="alignNode1" presStyleIdx="2" presStyleCnt="5" custLinFactX="-12387" custLinFactNeighborX="-100000" custLinFactNeighborY="-1074"/>
      <dgm:spPr/>
      <dgm:t>
        <a:bodyPr/>
        <a:lstStyle/>
        <a:p>
          <a:endParaRPr lang="es-EC"/>
        </a:p>
      </dgm:t>
    </dgm:pt>
    <dgm:pt modelId="{FA7C2988-1B78-4408-8E04-96D51D6FAD59}" type="pres">
      <dgm:prSet presAssocID="{9F60F8FF-4EF8-4320-94AF-A64F23D274E4}" presName="adorn" presStyleLbl="fgAccFollowNode1" presStyleIdx="2" presStyleCnt="5" custLinFactNeighborY="-2990"/>
      <dgm:spPr>
        <a:blipFill rotWithShape="0">
          <a:blip xmlns:r="http://schemas.openxmlformats.org/officeDocument/2006/relationships" r:embed="rId1"/>
          <a:stretch>
            <a:fillRect/>
          </a:stretch>
        </a:blipFill>
      </dgm:spPr>
      <dgm:t>
        <a:bodyPr/>
        <a:lstStyle/>
        <a:p>
          <a:endParaRPr lang="es-EC"/>
        </a:p>
      </dgm:t>
    </dgm:pt>
    <dgm:pt modelId="{30C2FE38-AFEE-4F4F-A78E-D64F0E794A3D}" type="pres">
      <dgm:prSet presAssocID="{3BC49093-4396-42F1-8B52-534C9155ADCB}" presName="sibTrans" presStyleLbl="sibTrans2D1" presStyleIdx="0" presStyleCnt="0"/>
      <dgm:spPr/>
      <dgm:t>
        <a:bodyPr/>
        <a:lstStyle/>
        <a:p>
          <a:endParaRPr lang="es-EC"/>
        </a:p>
      </dgm:t>
    </dgm:pt>
    <dgm:pt modelId="{BFB7A107-0101-4A6E-970F-8D1FF0332ACE}" type="pres">
      <dgm:prSet presAssocID="{484D33A1-22CB-4CCC-A5DD-04AB48F3ED99}" presName="compNode" presStyleCnt="0"/>
      <dgm:spPr/>
    </dgm:pt>
    <dgm:pt modelId="{C7A79933-14E6-45CC-A63B-513C61701232}" type="pres">
      <dgm:prSet presAssocID="{484D33A1-22CB-4CCC-A5DD-04AB48F3ED99}" presName="childRect" presStyleLbl="bgAcc1" presStyleIdx="3" presStyleCnt="5">
        <dgm:presLayoutVars>
          <dgm:bulletEnabled val="1"/>
        </dgm:presLayoutVars>
      </dgm:prSet>
      <dgm:spPr/>
      <dgm:t>
        <a:bodyPr/>
        <a:lstStyle/>
        <a:p>
          <a:endParaRPr lang="es-EC"/>
        </a:p>
      </dgm:t>
    </dgm:pt>
    <dgm:pt modelId="{B46DD81C-B047-4972-BD59-39D5CF8606C2}" type="pres">
      <dgm:prSet presAssocID="{484D33A1-22CB-4CCC-A5DD-04AB48F3ED99}" presName="parentText" presStyleLbl="node1" presStyleIdx="0" presStyleCnt="0">
        <dgm:presLayoutVars>
          <dgm:chMax val="0"/>
          <dgm:bulletEnabled val="1"/>
        </dgm:presLayoutVars>
      </dgm:prSet>
      <dgm:spPr/>
      <dgm:t>
        <a:bodyPr/>
        <a:lstStyle/>
        <a:p>
          <a:endParaRPr lang="es-EC"/>
        </a:p>
      </dgm:t>
    </dgm:pt>
    <dgm:pt modelId="{8C37BA1F-0F81-460E-A24F-4EE838989F17}" type="pres">
      <dgm:prSet presAssocID="{484D33A1-22CB-4CCC-A5DD-04AB48F3ED99}" presName="parentRect" presStyleLbl="alignNode1" presStyleIdx="3" presStyleCnt="5"/>
      <dgm:spPr/>
      <dgm:t>
        <a:bodyPr/>
        <a:lstStyle/>
        <a:p>
          <a:endParaRPr lang="es-EC"/>
        </a:p>
      </dgm:t>
    </dgm:pt>
    <dgm:pt modelId="{BDE45594-87EF-477B-8AB0-0D2B862D1CA9}" type="pres">
      <dgm:prSet presAssocID="{484D33A1-22CB-4CCC-A5DD-04AB48F3ED99}" presName="adorn" presStyleLbl="fgAccFollowNode1" presStyleIdx="3" presStyleCnt="5"/>
      <dgm:spPr>
        <a:blipFill rotWithShape="0">
          <a:blip xmlns:r="http://schemas.openxmlformats.org/officeDocument/2006/relationships" r:embed="rId1"/>
          <a:stretch>
            <a:fillRect/>
          </a:stretch>
        </a:blipFill>
      </dgm:spPr>
    </dgm:pt>
    <dgm:pt modelId="{1F5F848E-1355-4DA3-8749-A6946B8CA441}" type="pres">
      <dgm:prSet presAssocID="{895A8EFA-7141-48C2-9BB2-F2EFD22EC4B9}" presName="sibTrans" presStyleLbl="sibTrans2D1" presStyleIdx="0" presStyleCnt="0"/>
      <dgm:spPr/>
      <dgm:t>
        <a:bodyPr/>
        <a:lstStyle/>
        <a:p>
          <a:endParaRPr lang="es-EC"/>
        </a:p>
      </dgm:t>
    </dgm:pt>
    <dgm:pt modelId="{436199A6-CBCB-4FA9-998A-C5503EFA395D}" type="pres">
      <dgm:prSet presAssocID="{E3B11C64-7AA9-47DE-9D8E-E3056A818BEA}" presName="compNode" presStyleCnt="0"/>
      <dgm:spPr/>
    </dgm:pt>
    <dgm:pt modelId="{FC6472A1-DF50-4439-9BD8-746E17D1DAD3}" type="pres">
      <dgm:prSet presAssocID="{E3B11C64-7AA9-47DE-9D8E-E3056A818BEA}" presName="childRect" presStyleLbl="bgAcc1" presStyleIdx="4" presStyleCnt="5" custScaleX="119288">
        <dgm:presLayoutVars>
          <dgm:bulletEnabled val="1"/>
        </dgm:presLayoutVars>
      </dgm:prSet>
      <dgm:spPr/>
      <dgm:t>
        <a:bodyPr/>
        <a:lstStyle/>
        <a:p>
          <a:endParaRPr lang="es-EC"/>
        </a:p>
      </dgm:t>
    </dgm:pt>
    <dgm:pt modelId="{BAA71D4D-BC42-4309-81EE-B3E95A44A007}" type="pres">
      <dgm:prSet presAssocID="{E3B11C64-7AA9-47DE-9D8E-E3056A818BEA}" presName="parentText" presStyleLbl="node1" presStyleIdx="0" presStyleCnt="0">
        <dgm:presLayoutVars>
          <dgm:chMax val="0"/>
          <dgm:bulletEnabled val="1"/>
        </dgm:presLayoutVars>
      </dgm:prSet>
      <dgm:spPr/>
      <dgm:t>
        <a:bodyPr/>
        <a:lstStyle/>
        <a:p>
          <a:endParaRPr lang="es-EC"/>
        </a:p>
      </dgm:t>
    </dgm:pt>
    <dgm:pt modelId="{F3E8F167-7713-4133-8062-847A686323B0}" type="pres">
      <dgm:prSet presAssocID="{E3B11C64-7AA9-47DE-9D8E-E3056A818BEA}" presName="parentRect" presStyleLbl="alignNode1" presStyleIdx="4" presStyleCnt="5" custScaleX="119896" custLinFactNeighborX="-2"/>
      <dgm:spPr/>
      <dgm:t>
        <a:bodyPr/>
        <a:lstStyle/>
        <a:p>
          <a:endParaRPr lang="es-EC"/>
        </a:p>
      </dgm:t>
    </dgm:pt>
    <dgm:pt modelId="{7D594E92-4A1D-4595-9510-65C21212931F}" type="pres">
      <dgm:prSet presAssocID="{E3B11C64-7AA9-47DE-9D8E-E3056A818BEA}" presName="adorn" presStyleLbl="fgAccFollowNode1" presStyleIdx="4" presStyleCnt="5"/>
      <dgm:spPr>
        <a:blipFill rotWithShape="0">
          <a:blip xmlns:r="http://schemas.openxmlformats.org/officeDocument/2006/relationships" r:embed="rId2"/>
          <a:stretch>
            <a:fillRect/>
          </a:stretch>
        </a:blipFill>
      </dgm:spPr>
    </dgm:pt>
  </dgm:ptLst>
  <dgm:cxnLst>
    <dgm:cxn modelId="{B11E7E4D-3CC8-4681-9B08-E0D57C22AA27}" type="presOf" srcId="{12029FBC-8A63-49CE-B629-0326D05160B6}" destId="{69D9DF38-F0B5-47A0-8C02-C667F1A0D12F}" srcOrd="0" destOrd="2" presId="urn:microsoft.com/office/officeart/2005/8/layout/bList2"/>
    <dgm:cxn modelId="{8F1126C8-89A7-4C59-AF17-105E3D4398BD}" type="presOf" srcId="{9F60F8FF-4EF8-4320-94AF-A64F23D274E4}" destId="{438502B6-E6F8-4144-AEB9-DFC7F7BD1829}" srcOrd="1" destOrd="0" presId="urn:microsoft.com/office/officeart/2005/8/layout/bList2"/>
    <dgm:cxn modelId="{33974A63-EFA8-4551-8052-9BE226E4A384}" type="presOf" srcId="{85542D8B-15F2-413F-B9B6-D6A89F61F14B}" destId="{CEB38B13-6DDC-49F9-B228-3B4BB833EAB3}" srcOrd="0" destOrd="1" presId="urn:microsoft.com/office/officeart/2005/8/layout/bList2"/>
    <dgm:cxn modelId="{FA76F2E8-981B-4829-90ED-95D33C1E54D7}" srcId="{F7C7ACD9-052C-43B5-B025-49601ABDA39B}" destId="{DD153D54-D1FE-42B0-8D6C-46C6E23A7EBC}" srcOrd="0" destOrd="0" parTransId="{CD10771A-5C14-4BC1-9AA5-4668CE0B359C}" sibTransId="{296F21E4-6E8C-4B65-AF02-F5C36BA21B48}"/>
    <dgm:cxn modelId="{07129D66-677B-40BF-9C63-8C3F699A8D46}" type="presOf" srcId="{895A8EFA-7141-48C2-9BB2-F2EFD22EC4B9}" destId="{1F5F848E-1355-4DA3-8749-A6946B8CA441}" srcOrd="0" destOrd="0" presId="urn:microsoft.com/office/officeart/2005/8/layout/bList2"/>
    <dgm:cxn modelId="{FFC0214C-E742-46A0-9AA0-EAD32870554C}" type="presOf" srcId="{F7C7ACD9-052C-43B5-B025-49601ABDA39B}" destId="{105CBF64-9179-4E1D-95AC-6215DA02E009}" srcOrd="0" destOrd="0" presId="urn:microsoft.com/office/officeart/2005/8/layout/bList2"/>
    <dgm:cxn modelId="{578931D5-DEB6-4282-9B5E-AB62F20DB0A1}" type="presOf" srcId="{E4A85FE5-174B-434C-A9FB-BCCDD8792AC3}" destId="{69D9DF38-F0B5-47A0-8C02-C667F1A0D12F}" srcOrd="0" destOrd="1" presId="urn:microsoft.com/office/officeart/2005/8/layout/bList2"/>
    <dgm:cxn modelId="{09DC3093-BF49-451A-820F-E248C0FF0404}" type="presOf" srcId="{484D33A1-22CB-4CCC-A5DD-04AB48F3ED99}" destId="{B46DD81C-B047-4972-BD59-39D5CF8606C2}" srcOrd="0" destOrd="0" presId="urn:microsoft.com/office/officeart/2005/8/layout/bList2"/>
    <dgm:cxn modelId="{C6224C7E-E171-41A9-850A-AFBF9AC4EAB5}" srcId="{F7C7ACD9-052C-43B5-B025-49601ABDA39B}" destId="{85542D8B-15F2-413F-B9B6-D6A89F61F14B}" srcOrd="1" destOrd="0" parTransId="{570AA08C-9FE9-488E-B5B9-7E2C2BE0A9CB}" sibTransId="{63CFA9D4-0E85-4C68-AF10-985495D973BE}"/>
    <dgm:cxn modelId="{4271BD03-0F9A-4C7D-8671-833D8708795F}" srcId="{E3B11C64-7AA9-47DE-9D8E-E3056A818BEA}" destId="{0041EEF9-341F-44F1-996E-AA2CF43016E7}" srcOrd="1" destOrd="0" parTransId="{7D2E85A3-C57F-4E0A-B9F1-FACB98E4959F}" sibTransId="{34CF3EC1-AAD7-4F24-9B65-3AC3E7F78F96}"/>
    <dgm:cxn modelId="{5648903C-ACEC-4E31-9D68-D42E19BC9066}" type="presOf" srcId="{DD153D54-D1FE-42B0-8D6C-46C6E23A7EBC}" destId="{CEB38B13-6DDC-49F9-B228-3B4BB833EAB3}" srcOrd="0" destOrd="0" presId="urn:microsoft.com/office/officeart/2005/8/layout/bList2"/>
    <dgm:cxn modelId="{261B183B-CEEA-4E5F-8F95-73CDBA2464D8}" type="presOf" srcId="{17EB4FAB-1B49-41EA-A9CE-28F4ECC686CF}" destId="{2EC7DB09-9898-4F25-822C-930DD7249389}" srcOrd="0" destOrd="0" presId="urn:microsoft.com/office/officeart/2005/8/layout/bList2"/>
    <dgm:cxn modelId="{A1F83B18-138A-43AC-BC08-3AB2B4C309BE}" type="presOf" srcId="{E3B11C64-7AA9-47DE-9D8E-E3056A818BEA}" destId="{BAA71D4D-BC42-4309-81EE-B3E95A44A007}" srcOrd="0" destOrd="0" presId="urn:microsoft.com/office/officeart/2005/8/layout/bList2"/>
    <dgm:cxn modelId="{8A29129F-E01A-4273-86DE-1FEEFF058142}" type="presOf" srcId="{0041EEF9-341F-44F1-996E-AA2CF43016E7}" destId="{FC6472A1-DF50-4439-9BD8-746E17D1DAD3}" srcOrd="0" destOrd="1" presId="urn:microsoft.com/office/officeart/2005/8/layout/bList2"/>
    <dgm:cxn modelId="{C6C4A418-631B-4E35-B141-FACCF3D19224}" type="presOf" srcId="{1A15CFBD-DB24-4A7D-9F36-408CFFB20E86}" destId="{D8AF09C0-722E-49C8-8DF5-7618568C622E}" srcOrd="0" destOrd="0" presId="urn:microsoft.com/office/officeart/2005/8/layout/bList2"/>
    <dgm:cxn modelId="{4835030F-F9D5-4BDF-B4DB-9B882715E4BA}" type="presOf" srcId="{F48192EC-77C8-4C8A-B37B-228587086D7A}" destId="{C7A79933-14E6-45CC-A63B-513C61701232}" srcOrd="0" destOrd="1" presId="urn:microsoft.com/office/officeart/2005/8/layout/bList2"/>
    <dgm:cxn modelId="{67798CED-EDC7-45B7-A958-D92E018E18D1}" type="presOf" srcId="{484D33A1-22CB-4CCC-A5DD-04AB48F3ED99}" destId="{8C37BA1F-0F81-460E-A24F-4EE838989F17}" srcOrd="1" destOrd="0" presId="urn:microsoft.com/office/officeart/2005/8/layout/bList2"/>
    <dgm:cxn modelId="{89659A54-F5B7-47EC-BEB8-2DC2E04A1E16}" srcId="{17EB4FAB-1B49-41EA-A9CE-28F4ECC686CF}" destId="{015DD9CC-9D62-49B5-98A8-59EDEDE0B5CF}" srcOrd="0" destOrd="0" parTransId="{6B2B0E78-F832-460C-B4D8-B30836E8A368}" sibTransId="{1A15CFBD-DB24-4A7D-9F36-408CFFB20E86}"/>
    <dgm:cxn modelId="{DF4F6E21-4F08-4253-9431-EC08F671A348}" srcId="{484D33A1-22CB-4CCC-A5DD-04AB48F3ED99}" destId="{F48192EC-77C8-4C8A-B37B-228587086D7A}" srcOrd="1" destOrd="0" parTransId="{D67ECF53-25DA-47AA-885F-D0F49F74C43C}" sibTransId="{7E7181E4-D2FA-412C-A2F2-57A941343414}"/>
    <dgm:cxn modelId="{585D2870-BEB0-408B-9DEB-C70B6F207E2D}" type="presOf" srcId="{7E16DAF7-118B-4FB3-9D05-EEC4EFEB437E}" destId="{69D9DF38-F0B5-47A0-8C02-C667F1A0D12F}" srcOrd="0" destOrd="0" presId="urn:microsoft.com/office/officeart/2005/8/layout/bList2"/>
    <dgm:cxn modelId="{BC147D19-D571-4C9F-BAB2-6744DF6FB0F5}" type="presOf" srcId="{F7C7ACD9-052C-43B5-B025-49601ABDA39B}" destId="{E49A6269-398C-47B4-AB11-DDA28F178A2D}" srcOrd="1" destOrd="0" presId="urn:microsoft.com/office/officeart/2005/8/layout/bList2"/>
    <dgm:cxn modelId="{7497D6C9-2F21-4466-ACBF-DCE6949BA55F}" srcId="{17EB4FAB-1B49-41EA-A9CE-28F4ECC686CF}" destId="{9F60F8FF-4EF8-4320-94AF-A64F23D274E4}" srcOrd="2" destOrd="0" parTransId="{BBCF1036-83C4-4EEA-8176-C7E7CD9EAE1B}" sibTransId="{3BC49093-4396-42F1-8B52-534C9155ADCB}"/>
    <dgm:cxn modelId="{08ACEB23-5961-482A-85A6-A5C09221D988}" type="presOf" srcId="{9F60F8FF-4EF8-4320-94AF-A64F23D274E4}" destId="{A4D79E17-46A9-423C-809B-F21C32C4F81C}" srcOrd="0" destOrd="0" presId="urn:microsoft.com/office/officeart/2005/8/layout/bList2"/>
    <dgm:cxn modelId="{383683AC-AA88-440C-9306-6BC547FB63C0}" srcId="{9F60F8FF-4EF8-4320-94AF-A64F23D274E4}" destId="{7E16DAF7-118B-4FB3-9D05-EEC4EFEB437E}" srcOrd="0" destOrd="0" parTransId="{ECA872B3-8307-4374-927A-79A2B445EAA0}" sibTransId="{3FF642B2-278D-42D7-8068-EA21E9252130}"/>
    <dgm:cxn modelId="{C1A1DF1E-ED50-4074-AFB0-D64D7B1FDE63}" srcId="{17EB4FAB-1B49-41EA-A9CE-28F4ECC686CF}" destId="{F7C7ACD9-052C-43B5-B025-49601ABDA39B}" srcOrd="1" destOrd="0" parTransId="{54A6EB83-6A7D-4121-AA11-9B8BF1D6055E}" sibTransId="{5BE12D63-CD2F-4BFC-84B7-9656162A719B}"/>
    <dgm:cxn modelId="{5DC2E6FD-0CE6-47B8-A590-A84AB396BC7F}" srcId="{17EB4FAB-1B49-41EA-A9CE-28F4ECC686CF}" destId="{484D33A1-22CB-4CCC-A5DD-04AB48F3ED99}" srcOrd="3" destOrd="0" parTransId="{3A9B7BDC-01BA-4175-AA20-E465D41E5A15}" sibTransId="{895A8EFA-7141-48C2-9BB2-F2EFD22EC4B9}"/>
    <dgm:cxn modelId="{A59DFDC9-FCE6-48E9-8E25-101901085012}" type="presOf" srcId="{7B933377-2D36-455D-96DF-6FC6C84B391C}" destId="{4A0B6CC8-E34B-4F2C-948D-16C54331B979}" srcOrd="0" destOrd="0" presId="urn:microsoft.com/office/officeart/2005/8/layout/bList2"/>
    <dgm:cxn modelId="{B07DFF62-A6A4-4DDA-98FC-B37991EB5824}" type="presOf" srcId="{015DD9CC-9D62-49B5-98A8-59EDEDE0B5CF}" destId="{82A5E1A3-845E-4711-B194-09CB4FFF4A77}" srcOrd="1" destOrd="0" presId="urn:microsoft.com/office/officeart/2005/8/layout/bList2"/>
    <dgm:cxn modelId="{BD82A5BB-00EE-4F4C-95C2-055B5C85BE20}" type="presOf" srcId="{E3B11C64-7AA9-47DE-9D8E-E3056A818BEA}" destId="{F3E8F167-7713-4133-8062-847A686323B0}" srcOrd="1" destOrd="0" presId="urn:microsoft.com/office/officeart/2005/8/layout/bList2"/>
    <dgm:cxn modelId="{1CB1FE86-934A-4CD6-B9EC-A43917EE71B8}" srcId="{015DD9CC-9D62-49B5-98A8-59EDEDE0B5CF}" destId="{7B933377-2D36-455D-96DF-6FC6C84B391C}" srcOrd="0" destOrd="0" parTransId="{0BBEB82E-372D-496C-B83F-051B1117C741}" sibTransId="{9143DE4F-A7A1-4FCC-BA12-452EB530418B}"/>
    <dgm:cxn modelId="{FFD8323D-2E70-4BC5-BF67-9BBE65748355}" srcId="{E3B11C64-7AA9-47DE-9D8E-E3056A818BEA}" destId="{5A05E084-FD0A-45A8-A799-3C8C1F0D2087}" srcOrd="0" destOrd="0" parTransId="{2F7A8FBB-FA4E-4DA9-9B57-A7CB9EAA2BC7}" sibTransId="{032289BB-5B08-43D5-8919-957EDE5DF7DB}"/>
    <dgm:cxn modelId="{ECF96257-A115-493F-94FA-EC6ADA78119B}" type="presOf" srcId="{5BE12D63-CD2F-4BFC-84B7-9656162A719B}" destId="{5363F1BB-27E0-4E6F-85F3-858978EDBA42}" srcOrd="0" destOrd="0" presId="urn:microsoft.com/office/officeart/2005/8/layout/bList2"/>
    <dgm:cxn modelId="{D822A637-9801-4968-AB7C-0E3A8E434FC3}" type="presOf" srcId="{3BC49093-4396-42F1-8B52-534C9155ADCB}" destId="{30C2FE38-AFEE-4F4F-A78E-D64F0E794A3D}" srcOrd="0" destOrd="0" presId="urn:microsoft.com/office/officeart/2005/8/layout/bList2"/>
    <dgm:cxn modelId="{72C5AA45-69C8-4234-A95B-1CC9DCAA1696}" type="presOf" srcId="{00C701EE-B3B3-4582-A6DA-FAD6134C295F}" destId="{C7A79933-14E6-45CC-A63B-513C61701232}" srcOrd="0" destOrd="0" presId="urn:microsoft.com/office/officeart/2005/8/layout/bList2"/>
    <dgm:cxn modelId="{E4D38DA4-A7A0-4550-9A94-6D28B51B6F3C}" srcId="{484D33A1-22CB-4CCC-A5DD-04AB48F3ED99}" destId="{00C701EE-B3B3-4582-A6DA-FAD6134C295F}" srcOrd="0" destOrd="0" parTransId="{00E5F2ED-B313-4C3E-81E0-5886C0158B30}" sibTransId="{239E50A2-6E6E-4600-B19F-7E4B2360F63D}"/>
    <dgm:cxn modelId="{27F97674-811B-449D-932F-EAE72A30E9EB}" type="presOf" srcId="{015DD9CC-9D62-49B5-98A8-59EDEDE0B5CF}" destId="{65AC5212-8808-431C-A1D9-BF51DC049498}" srcOrd="0" destOrd="0" presId="urn:microsoft.com/office/officeart/2005/8/layout/bList2"/>
    <dgm:cxn modelId="{156C5DD6-B142-45B5-81E2-A9BB67C80D92}" srcId="{17EB4FAB-1B49-41EA-A9CE-28F4ECC686CF}" destId="{E3B11C64-7AA9-47DE-9D8E-E3056A818BEA}" srcOrd="4" destOrd="0" parTransId="{90890684-6201-4F79-8359-9FA5496F535A}" sibTransId="{7D490F39-2E68-4E2D-90DB-0C7B97BF3733}"/>
    <dgm:cxn modelId="{45312253-5699-4FC2-A9A3-BE79F44A3A24}" type="presOf" srcId="{5A05E084-FD0A-45A8-A799-3C8C1F0D2087}" destId="{FC6472A1-DF50-4439-9BD8-746E17D1DAD3}" srcOrd="0" destOrd="0" presId="urn:microsoft.com/office/officeart/2005/8/layout/bList2"/>
    <dgm:cxn modelId="{B1233B0E-7D77-4501-9349-601DEA303F3D}" srcId="{9F60F8FF-4EF8-4320-94AF-A64F23D274E4}" destId="{E4A85FE5-174B-434C-A9FB-BCCDD8792AC3}" srcOrd="1" destOrd="0" parTransId="{3EDE3453-FFB5-48A3-A1B1-FD6C97CB74AD}" sibTransId="{4B972218-7C0F-422D-B3A4-8253C2F5C5EA}"/>
    <dgm:cxn modelId="{931A11F8-2FB4-486F-BBF1-818916E723B4}" srcId="{9F60F8FF-4EF8-4320-94AF-A64F23D274E4}" destId="{12029FBC-8A63-49CE-B629-0326D05160B6}" srcOrd="2" destOrd="0" parTransId="{34589C55-1717-41E3-9517-B7BB839B5CBA}" sibTransId="{1D141934-8FD8-44BB-93CD-936E1FD0E75D}"/>
    <dgm:cxn modelId="{E817FB12-39C1-4361-9F7D-FEECB6997FC7}" type="presParOf" srcId="{2EC7DB09-9898-4F25-822C-930DD7249389}" destId="{64900A3D-B643-40D8-979C-BB6AF8DB75F0}" srcOrd="0" destOrd="0" presId="urn:microsoft.com/office/officeart/2005/8/layout/bList2"/>
    <dgm:cxn modelId="{DDDD28B6-1D7D-4BEB-AC10-0EF143DD7DA1}" type="presParOf" srcId="{64900A3D-B643-40D8-979C-BB6AF8DB75F0}" destId="{4A0B6CC8-E34B-4F2C-948D-16C54331B979}" srcOrd="0" destOrd="0" presId="urn:microsoft.com/office/officeart/2005/8/layout/bList2"/>
    <dgm:cxn modelId="{95E89286-4088-4AC1-8AB4-868D2FE26AC6}" type="presParOf" srcId="{64900A3D-B643-40D8-979C-BB6AF8DB75F0}" destId="{65AC5212-8808-431C-A1D9-BF51DC049498}" srcOrd="1" destOrd="0" presId="urn:microsoft.com/office/officeart/2005/8/layout/bList2"/>
    <dgm:cxn modelId="{577409D9-7470-4AFF-B3C6-55285306C7B9}" type="presParOf" srcId="{64900A3D-B643-40D8-979C-BB6AF8DB75F0}" destId="{82A5E1A3-845E-4711-B194-09CB4FFF4A77}" srcOrd="2" destOrd="0" presId="urn:microsoft.com/office/officeart/2005/8/layout/bList2"/>
    <dgm:cxn modelId="{155FD1D0-EDF4-4644-A537-B50D29544A67}" type="presParOf" srcId="{64900A3D-B643-40D8-979C-BB6AF8DB75F0}" destId="{4DAD9C61-AF1E-4F1D-98BE-6962CECD8778}" srcOrd="3" destOrd="0" presId="urn:microsoft.com/office/officeart/2005/8/layout/bList2"/>
    <dgm:cxn modelId="{A32629EF-2EE4-432B-BD38-BBA7E8E2939F}" type="presParOf" srcId="{2EC7DB09-9898-4F25-822C-930DD7249389}" destId="{D8AF09C0-722E-49C8-8DF5-7618568C622E}" srcOrd="1" destOrd="0" presId="urn:microsoft.com/office/officeart/2005/8/layout/bList2"/>
    <dgm:cxn modelId="{2E0E9213-8489-4BC4-BB01-618C55344B0B}" type="presParOf" srcId="{2EC7DB09-9898-4F25-822C-930DD7249389}" destId="{E8D191AD-9F2F-491A-8474-FDB7C7624640}" srcOrd="2" destOrd="0" presId="urn:microsoft.com/office/officeart/2005/8/layout/bList2"/>
    <dgm:cxn modelId="{B8AB4647-8EB0-4D5A-9C00-20310501CF41}" type="presParOf" srcId="{E8D191AD-9F2F-491A-8474-FDB7C7624640}" destId="{CEB38B13-6DDC-49F9-B228-3B4BB833EAB3}" srcOrd="0" destOrd="0" presId="urn:microsoft.com/office/officeart/2005/8/layout/bList2"/>
    <dgm:cxn modelId="{E2E3C608-6614-4F49-AAD9-C9FA65B53B9E}" type="presParOf" srcId="{E8D191AD-9F2F-491A-8474-FDB7C7624640}" destId="{105CBF64-9179-4E1D-95AC-6215DA02E009}" srcOrd="1" destOrd="0" presId="urn:microsoft.com/office/officeart/2005/8/layout/bList2"/>
    <dgm:cxn modelId="{493442C0-F29C-4810-9B85-15ECFEC88874}" type="presParOf" srcId="{E8D191AD-9F2F-491A-8474-FDB7C7624640}" destId="{E49A6269-398C-47B4-AB11-DDA28F178A2D}" srcOrd="2" destOrd="0" presId="urn:microsoft.com/office/officeart/2005/8/layout/bList2"/>
    <dgm:cxn modelId="{AC624CBB-920F-403F-ADB7-709F727FE2EA}" type="presParOf" srcId="{E8D191AD-9F2F-491A-8474-FDB7C7624640}" destId="{BD1C1A30-5CB3-437A-A690-254E5C303EF3}" srcOrd="3" destOrd="0" presId="urn:microsoft.com/office/officeart/2005/8/layout/bList2"/>
    <dgm:cxn modelId="{E02956F6-FF20-4DCE-9B01-611518381F37}" type="presParOf" srcId="{2EC7DB09-9898-4F25-822C-930DD7249389}" destId="{5363F1BB-27E0-4E6F-85F3-858978EDBA42}" srcOrd="3" destOrd="0" presId="urn:microsoft.com/office/officeart/2005/8/layout/bList2"/>
    <dgm:cxn modelId="{53DE0E57-6076-4978-843E-D9F242918B65}" type="presParOf" srcId="{2EC7DB09-9898-4F25-822C-930DD7249389}" destId="{0A1B0E23-86C2-4C59-BC90-9B8C9C6BA1D1}" srcOrd="4" destOrd="0" presId="urn:microsoft.com/office/officeart/2005/8/layout/bList2"/>
    <dgm:cxn modelId="{99F70EF0-58E6-4A73-AF99-B9C2BB2B04E5}" type="presParOf" srcId="{0A1B0E23-86C2-4C59-BC90-9B8C9C6BA1D1}" destId="{69D9DF38-F0B5-47A0-8C02-C667F1A0D12F}" srcOrd="0" destOrd="0" presId="urn:microsoft.com/office/officeart/2005/8/layout/bList2"/>
    <dgm:cxn modelId="{12BEB4B0-E0C1-4216-A271-9BAC0404A335}" type="presParOf" srcId="{0A1B0E23-86C2-4C59-BC90-9B8C9C6BA1D1}" destId="{A4D79E17-46A9-423C-809B-F21C32C4F81C}" srcOrd="1" destOrd="0" presId="urn:microsoft.com/office/officeart/2005/8/layout/bList2"/>
    <dgm:cxn modelId="{E0ADC2B1-5754-4D14-ABF9-D54410CB1EA1}" type="presParOf" srcId="{0A1B0E23-86C2-4C59-BC90-9B8C9C6BA1D1}" destId="{438502B6-E6F8-4144-AEB9-DFC7F7BD1829}" srcOrd="2" destOrd="0" presId="urn:microsoft.com/office/officeart/2005/8/layout/bList2"/>
    <dgm:cxn modelId="{80DA5EA2-FE6F-4340-A8F3-6E8222A9D167}" type="presParOf" srcId="{0A1B0E23-86C2-4C59-BC90-9B8C9C6BA1D1}" destId="{FA7C2988-1B78-4408-8E04-96D51D6FAD59}" srcOrd="3" destOrd="0" presId="urn:microsoft.com/office/officeart/2005/8/layout/bList2"/>
    <dgm:cxn modelId="{2FB13B28-009E-4D21-BC6A-C1B4B5A975E2}" type="presParOf" srcId="{2EC7DB09-9898-4F25-822C-930DD7249389}" destId="{30C2FE38-AFEE-4F4F-A78E-D64F0E794A3D}" srcOrd="5" destOrd="0" presId="urn:microsoft.com/office/officeart/2005/8/layout/bList2"/>
    <dgm:cxn modelId="{B3E62097-ED15-4441-9F1D-AEA49828D64B}" type="presParOf" srcId="{2EC7DB09-9898-4F25-822C-930DD7249389}" destId="{BFB7A107-0101-4A6E-970F-8D1FF0332ACE}" srcOrd="6" destOrd="0" presId="urn:microsoft.com/office/officeart/2005/8/layout/bList2"/>
    <dgm:cxn modelId="{4238D24D-B1C5-4CDE-817C-05D641BE1D68}" type="presParOf" srcId="{BFB7A107-0101-4A6E-970F-8D1FF0332ACE}" destId="{C7A79933-14E6-45CC-A63B-513C61701232}" srcOrd="0" destOrd="0" presId="urn:microsoft.com/office/officeart/2005/8/layout/bList2"/>
    <dgm:cxn modelId="{F95DCBB8-4426-4769-9A55-A96E48BA0DAD}" type="presParOf" srcId="{BFB7A107-0101-4A6E-970F-8D1FF0332ACE}" destId="{B46DD81C-B047-4972-BD59-39D5CF8606C2}" srcOrd="1" destOrd="0" presId="urn:microsoft.com/office/officeart/2005/8/layout/bList2"/>
    <dgm:cxn modelId="{105EA66F-BD34-4559-BB69-C2DCC51BC897}" type="presParOf" srcId="{BFB7A107-0101-4A6E-970F-8D1FF0332ACE}" destId="{8C37BA1F-0F81-460E-A24F-4EE838989F17}" srcOrd="2" destOrd="0" presId="urn:microsoft.com/office/officeart/2005/8/layout/bList2"/>
    <dgm:cxn modelId="{0A91DA81-C770-4542-9A91-7C1088B31B0F}" type="presParOf" srcId="{BFB7A107-0101-4A6E-970F-8D1FF0332ACE}" destId="{BDE45594-87EF-477B-8AB0-0D2B862D1CA9}" srcOrd="3" destOrd="0" presId="urn:microsoft.com/office/officeart/2005/8/layout/bList2"/>
    <dgm:cxn modelId="{609476BD-E4F0-4F46-925E-C94604CEC530}" type="presParOf" srcId="{2EC7DB09-9898-4F25-822C-930DD7249389}" destId="{1F5F848E-1355-4DA3-8749-A6946B8CA441}" srcOrd="7" destOrd="0" presId="urn:microsoft.com/office/officeart/2005/8/layout/bList2"/>
    <dgm:cxn modelId="{1D079362-5087-481F-B35B-E5A83EA4E830}" type="presParOf" srcId="{2EC7DB09-9898-4F25-822C-930DD7249389}" destId="{436199A6-CBCB-4FA9-998A-C5503EFA395D}" srcOrd="8" destOrd="0" presId="urn:microsoft.com/office/officeart/2005/8/layout/bList2"/>
    <dgm:cxn modelId="{98E8F1C3-40FD-4167-B424-4B757DEF9F4C}" type="presParOf" srcId="{436199A6-CBCB-4FA9-998A-C5503EFA395D}" destId="{FC6472A1-DF50-4439-9BD8-746E17D1DAD3}" srcOrd="0" destOrd="0" presId="urn:microsoft.com/office/officeart/2005/8/layout/bList2"/>
    <dgm:cxn modelId="{90E79C38-A14F-4FC9-A8B1-A05D6D8DFB61}" type="presParOf" srcId="{436199A6-CBCB-4FA9-998A-C5503EFA395D}" destId="{BAA71D4D-BC42-4309-81EE-B3E95A44A007}" srcOrd="1" destOrd="0" presId="urn:microsoft.com/office/officeart/2005/8/layout/bList2"/>
    <dgm:cxn modelId="{AC837368-D0D0-44B5-BA5A-422C6411376B}" type="presParOf" srcId="{436199A6-CBCB-4FA9-998A-C5503EFA395D}" destId="{F3E8F167-7713-4133-8062-847A686323B0}" srcOrd="2" destOrd="0" presId="urn:microsoft.com/office/officeart/2005/8/layout/bList2"/>
    <dgm:cxn modelId="{412BB2AD-65A7-4138-A2EC-47E4AE3762A3}" type="presParOf" srcId="{436199A6-CBCB-4FA9-998A-C5503EFA395D}" destId="{7D594E92-4A1D-4595-9510-65C21212931F}" srcOrd="3" destOrd="0" presId="urn:microsoft.com/office/officeart/2005/8/layout/bList2"/>
  </dgm:cxnLst>
  <dgm:bg/>
  <dgm:whole/>
  <dgm:extLst>
    <a:ext uri="http://schemas.microsoft.com/office/drawing/2008/diagram">
      <dsp:dataModelExt xmlns=""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5D59DCC-8397-4B51-A098-24DB4909EDBB}" type="doc">
      <dgm:prSet loTypeId="urn:microsoft.com/office/officeart/2005/8/layout/venn1" loCatId="relationship" qsTypeId="urn:microsoft.com/office/officeart/2005/8/quickstyle/3d3" qsCatId="3D" csTypeId="urn:microsoft.com/office/officeart/2005/8/colors/colorful1" csCatId="colorful" phldr="1"/>
      <dgm:spPr/>
    </dgm:pt>
    <dgm:pt modelId="{1BE6B2DF-3A57-41F1-9F12-35C5668EC225}">
      <dgm:prSet phldrT="[Texto]"/>
      <dgm:spPr/>
      <dgm:t>
        <a:bodyPr/>
        <a:lstStyle/>
        <a:p>
          <a:r>
            <a:rPr lang="es-ES" b="1" i="1" dirty="0" smtClean="0">
              <a:effectLst>
                <a:outerShdw blurRad="38100" dist="38100" dir="2700000" algn="tl">
                  <a:srgbClr val="000000">
                    <a:alpha val="43137"/>
                  </a:srgbClr>
                </a:outerShdw>
              </a:effectLst>
              <a:hlinkClick xmlns:r="http://schemas.openxmlformats.org/officeDocument/2006/relationships" r:id="rId1" action="ppaction://hlinksldjump"/>
            </a:rPr>
            <a:t>PRODUCTO</a:t>
          </a:r>
          <a:endParaRPr lang="es-ES" b="1" i="1" dirty="0">
            <a:effectLst>
              <a:outerShdw blurRad="38100" dist="38100" dir="2700000" algn="tl">
                <a:srgbClr val="000000">
                  <a:alpha val="43137"/>
                </a:srgbClr>
              </a:outerShdw>
            </a:effectLst>
          </a:endParaRPr>
        </a:p>
      </dgm:t>
    </dgm:pt>
    <dgm:pt modelId="{BCB26DEA-80E4-4FE1-9039-18BAECA68A05}" type="parTrans" cxnId="{68D7317D-16C6-4B9E-9A4C-6B7ECEA80D65}">
      <dgm:prSet/>
      <dgm:spPr/>
      <dgm:t>
        <a:bodyPr/>
        <a:lstStyle/>
        <a:p>
          <a:endParaRPr lang="es-ES"/>
        </a:p>
      </dgm:t>
    </dgm:pt>
    <dgm:pt modelId="{6BB2E6FE-B25B-46CD-A5F8-3AD5E107D51B}" type="sibTrans" cxnId="{68D7317D-16C6-4B9E-9A4C-6B7ECEA80D65}">
      <dgm:prSet/>
      <dgm:spPr/>
      <dgm:t>
        <a:bodyPr/>
        <a:lstStyle/>
        <a:p>
          <a:endParaRPr lang="es-ES"/>
        </a:p>
      </dgm:t>
    </dgm:pt>
    <dgm:pt modelId="{967FC6AA-F4C3-4614-B26F-62AC68254851}">
      <dgm:prSet phldrT="[Texto]"/>
      <dgm:spPr/>
      <dgm:t>
        <a:bodyPr/>
        <a:lstStyle/>
        <a:p>
          <a:pPr algn="ctr"/>
          <a:r>
            <a:rPr lang="es-ES" b="1" i="1" dirty="0" smtClean="0">
              <a:effectLst>
                <a:outerShdw blurRad="38100" dist="38100" dir="2700000" algn="tl">
                  <a:srgbClr val="000000">
                    <a:alpha val="43137"/>
                  </a:srgbClr>
                </a:outerShdw>
              </a:effectLst>
              <a:hlinkClick xmlns:r="http://schemas.openxmlformats.org/officeDocument/2006/relationships" r:id="rId2" action="ppaction://hlinksldjump"/>
            </a:rPr>
            <a:t>PRECIO</a:t>
          </a:r>
          <a:endParaRPr lang="es-ES" b="1" i="1" dirty="0">
            <a:effectLst>
              <a:outerShdw blurRad="38100" dist="38100" dir="2700000" algn="tl">
                <a:srgbClr val="000000">
                  <a:alpha val="43137"/>
                </a:srgbClr>
              </a:outerShdw>
            </a:effectLst>
          </a:endParaRPr>
        </a:p>
      </dgm:t>
    </dgm:pt>
    <dgm:pt modelId="{2CAE5760-00D4-4D02-A778-0E353EEFD423}" type="parTrans" cxnId="{478230AC-02CB-4E90-9799-2E47802EB2A9}">
      <dgm:prSet/>
      <dgm:spPr/>
      <dgm:t>
        <a:bodyPr/>
        <a:lstStyle/>
        <a:p>
          <a:endParaRPr lang="es-ES"/>
        </a:p>
      </dgm:t>
    </dgm:pt>
    <dgm:pt modelId="{D229469F-450F-428F-ABD8-CB10CEFF0A92}" type="sibTrans" cxnId="{478230AC-02CB-4E90-9799-2E47802EB2A9}">
      <dgm:prSet/>
      <dgm:spPr/>
      <dgm:t>
        <a:bodyPr/>
        <a:lstStyle/>
        <a:p>
          <a:endParaRPr lang="es-ES"/>
        </a:p>
      </dgm:t>
    </dgm:pt>
    <dgm:pt modelId="{FD35AD9B-93E1-418C-9474-DB0C76834F61}">
      <dgm:prSet phldrT="[Texto]"/>
      <dgm:spPr/>
      <dgm:t>
        <a:bodyPr/>
        <a:lstStyle/>
        <a:p>
          <a:r>
            <a:rPr lang="es-ES" b="1" i="1" dirty="0" smtClean="0">
              <a:effectLst>
                <a:outerShdw blurRad="38100" dist="38100" dir="2700000" algn="tl">
                  <a:srgbClr val="000000">
                    <a:alpha val="43137"/>
                  </a:srgbClr>
                </a:outerShdw>
              </a:effectLst>
              <a:hlinkClick xmlns:r="http://schemas.openxmlformats.org/officeDocument/2006/relationships" r:id="rId3" action="ppaction://hlinksldjump"/>
            </a:rPr>
            <a:t>PROMOCIÓN</a:t>
          </a:r>
        </a:p>
        <a:p>
          <a:r>
            <a:rPr lang="es-ES" b="1" i="1" dirty="0" smtClean="0">
              <a:effectLst>
                <a:outerShdw blurRad="38100" dist="38100" dir="2700000" algn="tl">
                  <a:srgbClr val="000000">
                    <a:alpha val="43137"/>
                  </a:srgbClr>
                </a:outerShdw>
              </a:effectLst>
              <a:hlinkClick xmlns:r="http://schemas.openxmlformats.org/officeDocument/2006/relationships" r:id="rId3" action="ppaction://hlinksldjump"/>
            </a:rPr>
            <a:t> Y </a:t>
          </a:r>
        </a:p>
        <a:p>
          <a:r>
            <a:rPr lang="es-ES" b="1" i="1" dirty="0" smtClean="0">
              <a:effectLst>
                <a:outerShdw blurRad="38100" dist="38100" dir="2700000" algn="tl">
                  <a:srgbClr val="000000">
                    <a:alpha val="43137"/>
                  </a:srgbClr>
                </a:outerShdw>
              </a:effectLst>
              <a:hlinkClick xmlns:r="http://schemas.openxmlformats.org/officeDocument/2006/relationships" r:id="rId3" action="ppaction://hlinksldjump"/>
            </a:rPr>
            <a:t>PUBLICIDAD</a:t>
          </a:r>
          <a:endParaRPr lang="es-ES" b="1" i="1" dirty="0">
            <a:effectLst>
              <a:outerShdw blurRad="38100" dist="38100" dir="2700000" algn="tl">
                <a:srgbClr val="000000">
                  <a:alpha val="43137"/>
                </a:srgbClr>
              </a:outerShdw>
            </a:effectLst>
          </a:endParaRPr>
        </a:p>
      </dgm:t>
    </dgm:pt>
    <dgm:pt modelId="{61D8F389-6BB2-4058-B6B3-B022DF213794}" type="parTrans" cxnId="{25DDA461-CA0D-4D58-A2F3-56A6D9A4F0A5}">
      <dgm:prSet/>
      <dgm:spPr/>
      <dgm:t>
        <a:bodyPr/>
        <a:lstStyle/>
        <a:p>
          <a:endParaRPr lang="es-ES"/>
        </a:p>
      </dgm:t>
    </dgm:pt>
    <dgm:pt modelId="{4F87ED1E-6080-4B87-A4EE-B98EAFD3FE75}" type="sibTrans" cxnId="{25DDA461-CA0D-4D58-A2F3-56A6D9A4F0A5}">
      <dgm:prSet/>
      <dgm:spPr/>
      <dgm:t>
        <a:bodyPr/>
        <a:lstStyle/>
        <a:p>
          <a:endParaRPr lang="es-ES"/>
        </a:p>
      </dgm:t>
    </dgm:pt>
    <dgm:pt modelId="{24422C49-BF43-4BB1-A33E-81C87F71E177}">
      <dgm:prSet phldrT="[Texto]"/>
      <dgm:spPr/>
      <dgm:t>
        <a:bodyPr/>
        <a:lstStyle/>
        <a:p>
          <a:r>
            <a:rPr lang="es-ES" b="1" i="1" dirty="0" smtClean="0">
              <a:effectLst>
                <a:outerShdw blurRad="38100" dist="38100" dir="2700000" algn="tl">
                  <a:srgbClr val="000000">
                    <a:alpha val="43137"/>
                  </a:srgbClr>
                </a:outerShdw>
              </a:effectLst>
              <a:hlinkClick xmlns:r="http://schemas.openxmlformats.org/officeDocument/2006/relationships" r:id="rId4" action="ppaction://hlinksldjump"/>
            </a:rPr>
            <a:t>PLAZA</a:t>
          </a:r>
          <a:endParaRPr lang="es-ES" b="1" i="1" dirty="0">
            <a:effectLst>
              <a:outerShdw blurRad="38100" dist="38100" dir="2700000" algn="tl">
                <a:srgbClr val="000000">
                  <a:alpha val="43137"/>
                </a:srgbClr>
              </a:outerShdw>
            </a:effectLst>
          </a:endParaRPr>
        </a:p>
      </dgm:t>
    </dgm:pt>
    <dgm:pt modelId="{6AD20E6C-11E6-45DD-82B2-6E2BB17854BA}" type="parTrans" cxnId="{EAA3944C-C923-491E-B78A-D8FFA670022E}">
      <dgm:prSet/>
      <dgm:spPr/>
      <dgm:t>
        <a:bodyPr/>
        <a:lstStyle/>
        <a:p>
          <a:endParaRPr lang="es-ES"/>
        </a:p>
      </dgm:t>
    </dgm:pt>
    <dgm:pt modelId="{88FFA5C6-84BE-4C22-B05D-8D9AEEEE295E}" type="sibTrans" cxnId="{EAA3944C-C923-491E-B78A-D8FFA670022E}">
      <dgm:prSet/>
      <dgm:spPr/>
      <dgm:t>
        <a:bodyPr/>
        <a:lstStyle/>
        <a:p>
          <a:endParaRPr lang="es-ES"/>
        </a:p>
      </dgm:t>
    </dgm:pt>
    <dgm:pt modelId="{6F89AD1A-07C6-41E0-980B-A797711A05DE}" type="pres">
      <dgm:prSet presAssocID="{F5D59DCC-8397-4B51-A098-24DB4909EDBB}" presName="compositeShape" presStyleCnt="0">
        <dgm:presLayoutVars>
          <dgm:chMax val="7"/>
          <dgm:dir/>
          <dgm:resizeHandles val="exact"/>
        </dgm:presLayoutVars>
      </dgm:prSet>
      <dgm:spPr/>
    </dgm:pt>
    <dgm:pt modelId="{04C9896C-C40E-4E84-894D-E06CBD257A98}" type="pres">
      <dgm:prSet presAssocID="{1BE6B2DF-3A57-41F1-9F12-35C5668EC225}" presName="circ1" presStyleLbl="vennNode1" presStyleIdx="0" presStyleCnt="4"/>
      <dgm:spPr/>
      <dgm:t>
        <a:bodyPr/>
        <a:lstStyle/>
        <a:p>
          <a:endParaRPr lang="es-EC"/>
        </a:p>
      </dgm:t>
    </dgm:pt>
    <dgm:pt modelId="{A43AACED-0177-43F4-B3F5-1BA3065EE89B}" type="pres">
      <dgm:prSet presAssocID="{1BE6B2DF-3A57-41F1-9F12-35C5668EC225}" presName="circ1Tx" presStyleLbl="revTx" presStyleIdx="0" presStyleCnt="0">
        <dgm:presLayoutVars>
          <dgm:chMax val="0"/>
          <dgm:chPref val="0"/>
          <dgm:bulletEnabled val="1"/>
        </dgm:presLayoutVars>
      </dgm:prSet>
      <dgm:spPr/>
      <dgm:t>
        <a:bodyPr/>
        <a:lstStyle/>
        <a:p>
          <a:endParaRPr lang="es-ES"/>
        </a:p>
      </dgm:t>
    </dgm:pt>
    <dgm:pt modelId="{9981CFBF-7C2E-4F13-80FB-F24C9832ADE6}" type="pres">
      <dgm:prSet presAssocID="{967FC6AA-F4C3-4614-B26F-62AC68254851}" presName="circ2" presStyleLbl="vennNode1" presStyleIdx="1" presStyleCnt="4"/>
      <dgm:spPr/>
      <dgm:t>
        <a:bodyPr/>
        <a:lstStyle/>
        <a:p>
          <a:endParaRPr lang="es-EC"/>
        </a:p>
      </dgm:t>
    </dgm:pt>
    <dgm:pt modelId="{912D0EE6-6CEC-44C0-91B0-819E08060243}" type="pres">
      <dgm:prSet presAssocID="{967FC6AA-F4C3-4614-B26F-62AC68254851}" presName="circ2Tx" presStyleLbl="revTx" presStyleIdx="0" presStyleCnt="0">
        <dgm:presLayoutVars>
          <dgm:chMax val="0"/>
          <dgm:chPref val="0"/>
          <dgm:bulletEnabled val="1"/>
        </dgm:presLayoutVars>
      </dgm:prSet>
      <dgm:spPr/>
      <dgm:t>
        <a:bodyPr/>
        <a:lstStyle/>
        <a:p>
          <a:endParaRPr lang="es-ES"/>
        </a:p>
      </dgm:t>
    </dgm:pt>
    <dgm:pt modelId="{1AD300A1-2BC8-4F6E-8690-76F992D4F7A7}" type="pres">
      <dgm:prSet presAssocID="{FD35AD9B-93E1-418C-9474-DB0C76834F61}" presName="circ3" presStyleLbl="vennNode1" presStyleIdx="2" presStyleCnt="4"/>
      <dgm:spPr/>
      <dgm:t>
        <a:bodyPr/>
        <a:lstStyle/>
        <a:p>
          <a:endParaRPr lang="es-EC"/>
        </a:p>
      </dgm:t>
    </dgm:pt>
    <dgm:pt modelId="{1077D3DB-A371-463E-ACB1-12C8CF8ACD4A}" type="pres">
      <dgm:prSet presAssocID="{FD35AD9B-93E1-418C-9474-DB0C76834F61}" presName="circ3Tx" presStyleLbl="revTx" presStyleIdx="0" presStyleCnt="0">
        <dgm:presLayoutVars>
          <dgm:chMax val="0"/>
          <dgm:chPref val="0"/>
          <dgm:bulletEnabled val="1"/>
        </dgm:presLayoutVars>
      </dgm:prSet>
      <dgm:spPr/>
      <dgm:t>
        <a:bodyPr/>
        <a:lstStyle/>
        <a:p>
          <a:endParaRPr lang="es-ES"/>
        </a:p>
      </dgm:t>
    </dgm:pt>
    <dgm:pt modelId="{5E3530F6-873C-408B-9744-A64425563082}" type="pres">
      <dgm:prSet presAssocID="{24422C49-BF43-4BB1-A33E-81C87F71E177}" presName="circ4" presStyleLbl="vennNode1" presStyleIdx="3" presStyleCnt="4"/>
      <dgm:spPr/>
      <dgm:t>
        <a:bodyPr/>
        <a:lstStyle/>
        <a:p>
          <a:endParaRPr lang="es-EC"/>
        </a:p>
      </dgm:t>
    </dgm:pt>
    <dgm:pt modelId="{5BFD5A41-0DB9-40C4-A2B6-FDA3B1350210}" type="pres">
      <dgm:prSet presAssocID="{24422C49-BF43-4BB1-A33E-81C87F71E177}" presName="circ4Tx" presStyleLbl="revTx" presStyleIdx="0" presStyleCnt="0">
        <dgm:presLayoutVars>
          <dgm:chMax val="0"/>
          <dgm:chPref val="0"/>
          <dgm:bulletEnabled val="1"/>
        </dgm:presLayoutVars>
      </dgm:prSet>
      <dgm:spPr/>
      <dgm:t>
        <a:bodyPr/>
        <a:lstStyle/>
        <a:p>
          <a:endParaRPr lang="es-EC"/>
        </a:p>
      </dgm:t>
    </dgm:pt>
  </dgm:ptLst>
  <dgm:cxnLst>
    <dgm:cxn modelId="{7F4ECC12-8BA3-4113-8A78-DCD2C6CE54D8}" type="presOf" srcId="{967FC6AA-F4C3-4614-B26F-62AC68254851}" destId="{912D0EE6-6CEC-44C0-91B0-819E08060243}" srcOrd="0" destOrd="0" presId="urn:microsoft.com/office/officeart/2005/8/layout/venn1"/>
    <dgm:cxn modelId="{68D7317D-16C6-4B9E-9A4C-6B7ECEA80D65}" srcId="{F5D59DCC-8397-4B51-A098-24DB4909EDBB}" destId="{1BE6B2DF-3A57-41F1-9F12-35C5668EC225}" srcOrd="0" destOrd="0" parTransId="{BCB26DEA-80E4-4FE1-9039-18BAECA68A05}" sibTransId="{6BB2E6FE-B25B-46CD-A5F8-3AD5E107D51B}"/>
    <dgm:cxn modelId="{EAA3944C-C923-491E-B78A-D8FFA670022E}" srcId="{F5D59DCC-8397-4B51-A098-24DB4909EDBB}" destId="{24422C49-BF43-4BB1-A33E-81C87F71E177}" srcOrd="3" destOrd="0" parTransId="{6AD20E6C-11E6-45DD-82B2-6E2BB17854BA}" sibTransId="{88FFA5C6-84BE-4C22-B05D-8D9AEEEE295E}"/>
    <dgm:cxn modelId="{F02C8E83-F40D-403E-B1BF-55D7B87AC0CD}" type="presOf" srcId="{967FC6AA-F4C3-4614-B26F-62AC68254851}" destId="{9981CFBF-7C2E-4F13-80FB-F24C9832ADE6}" srcOrd="1" destOrd="0" presId="urn:microsoft.com/office/officeart/2005/8/layout/venn1"/>
    <dgm:cxn modelId="{8F42BD15-365D-4830-A228-CA70E2846984}" type="presOf" srcId="{24422C49-BF43-4BB1-A33E-81C87F71E177}" destId="{5BFD5A41-0DB9-40C4-A2B6-FDA3B1350210}" srcOrd="1" destOrd="0" presId="urn:microsoft.com/office/officeart/2005/8/layout/venn1"/>
    <dgm:cxn modelId="{3575A0DA-1820-4C6C-9F52-A57C097E19B8}" type="presOf" srcId="{1BE6B2DF-3A57-41F1-9F12-35C5668EC225}" destId="{04C9896C-C40E-4E84-894D-E06CBD257A98}" srcOrd="1" destOrd="0" presId="urn:microsoft.com/office/officeart/2005/8/layout/venn1"/>
    <dgm:cxn modelId="{6EA40C95-B4AA-4F99-9E4C-0180EB92FA1C}" type="presOf" srcId="{FD35AD9B-93E1-418C-9474-DB0C76834F61}" destId="{1AD300A1-2BC8-4F6E-8690-76F992D4F7A7}" srcOrd="1" destOrd="0" presId="urn:microsoft.com/office/officeart/2005/8/layout/venn1"/>
    <dgm:cxn modelId="{25DDA461-CA0D-4D58-A2F3-56A6D9A4F0A5}" srcId="{F5D59DCC-8397-4B51-A098-24DB4909EDBB}" destId="{FD35AD9B-93E1-418C-9474-DB0C76834F61}" srcOrd="2" destOrd="0" parTransId="{61D8F389-6BB2-4058-B6B3-B022DF213794}" sibTransId="{4F87ED1E-6080-4B87-A4EE-B98EAFD3FE75}"/>
    <dgm:cxn modelId="{BBCF8021-7AF9-4493-B0F4-A35701548F44}" type="presOf" srcId="{24422C49-BF43-4BB1-A33E-81C87F71E177}" destId="{5E3530F6-873C-408B-9744-A64425563082}" srcOrd="0" destOrd="0" presId="urn:microsoft.com/office/officeart/2005/8/layout/venn1"/>
    <dgm:cxn modelId="{ECB19DE6-5278-4A28-99D9-29B64FD2405E}" type="presOf" srcId="{F5D59DCC-8397-4B51-A098-24DB4909EDBB}" destId="{6F89AD1A-07C6-41E0-980B-A797711A05DE}" srcOrd="0" destOrd="0" presId="urn:microsoft.com/office/officeart/2005/8/layout/venn1"/>
    <dgm:cxn modelId="{80009AD9-2597-4492-ACB0-4B716F3DAC13}" type="presOf" srcId="{1BE6B2DF-3A57-41F1-9F12-35C5668EC225}" destId="{A43AACED-0177-43F4-B3F5-1BA3065EE89B}" srcOrd="0" destOrd="0" presId="urn:microsoft.com/office/officeart/2005/8/layout/venn1"/>
    <dgm:cxn modelId="{3C6C5267-5E15-43CE-8E1A-C46C65C7523B}" type="presOf" srcId="{FD35AD9B-93E1-418C-9474-DB0C76834F61}" destId="{1077D3DB-A371-463E-ACB1-12C8CF8ACD4A}" srcOrd="0" destOrd="0" presId="urn:microsoft.com/office/officeart/2005/8/layout/venn1"/>
    <dgm:cxn modelId="{478230AC-02CB-4E90-9799-2E47802EB2A9}" srcId="{F5D59DCC-8397-4B51-A098-24DB4909EDBB}" destId="{967FC6AA-F4C3-4614-B26F-62AC68254851}" srcOrd="1" destOrd="0" parTransId="{2CAE5760-00D4-4D02-A778-0E353EEFD423}" sibTransId="{D229469F-450F-428F-ABD8-CB10CEFF0A92}"/>
    <dgm:cxn modelId="{305D24B9-B241-46D0-9685-886D03D810D1}" type="presParOf" srcId="{6F89AD1A-07C6-41E0-980B-A797711A05DE}" destId="{04C9896C-C40E-4E84-894D-E06CBD257A98}" srcOrd="0" destOrd="0" presId="urn:microsoft.com/office/officeart/2005/8/layout/venn1"/>
    <dgm:cxn modelId="{F88AB848-F0E5-4AEA-84BE-7F878A0F2915}" type="presParOf" srcId="{6F89AD1A-07C6-41E0-980B-A797711A05DE}" destId="{A43AACED-0177-43F4-B3F5-1BA3065EE89B}" srcOrd="1" destOrd="0" presId="urn:microsoft.com/office/officeart/2005/8/layout/venn1"/>
    <dgm:cxn modelId="{09B4958F-E4F7-45C7-B966-69FE4DF8CED3}" type="presParOf" srcId="{6F89AD1A-07C6-41E0-980B-A797711A05DE}" destId="{9981CFBF-7C2E-4F13-80FB-F24C9832ADE6}" srcOrd="2" destOrd="0" presId="urn:microsoft.com/office/officeart/2005/8/layout/venn1"/>
    <dgm:cxn modelId="{A4E08B72-0107-42A2-A81E-2FC216E5E224}" type="presParOf" srcId="{6F89AD1A-07C6-41E0-980B-A797711A05DE}" destId="{912D0EE6-6CEC-44C0-91B0-819E08060243}" srcOrd="3" destOrd="0" presId="urn:microsoft.com/office/officeart/2005/8/layout/venn1"/>
    <dgm:cxn modelId="{A2624BBD-A7B8-47FE-B320-6C6D3B6107B1}" type="presParOf" srcId="{6F89AD1A-07C6-41E0-980B-A797711A05DE}" destId="{1AD300A1-2BC8-4F6E-8690-76F992D4F7A7}" srcOrd="4" destOrd="0" presId="urn:microsoft.com/office/officeart/2005/8/layout/venn1"/>
    <dgm:cxn modelId="{7E71E0CB-25AD-43F4-A8B9-07D92DB902F4}" type="presParOf" srcId="{6F89AD1A-07C6-41E0-980B-A797711A05DE}" destId="{1077D3DB-A371-463E-ACB1-12C8CF8ACD4A}" srcOrd="5" destOrd="0" presId="urn:microsoft.com/office/officeart/2005/8/layout/venn1"/>
    <dgm:cxn modelId="{1720723B-5262-4C00-B3F0-0FAB7C085809}" type="presParOf" srcId="{6F89AD1A-07C6-41E0-980B-A797711A05DE}" destId="{5E3530F6-873C-408B-9744-A64425563082}" srcOrd="6" destOrd="0" presId="urn:microsoft.com/office/officeart/2005/8/layout/venn1"/>
    <dgm:cxn modelId="{BFA1DB5F-640B-4E2A-9E97-6F39CBF1D699}" type="presParOf" srcId="{6F89AD1A-07C6-41E0-980B-A797711A05DE}" destId="{5BFD5A41-0DB9-40C4-A2B6-FDA3B1350210}" srcOrd="7" destOrd="0" presId="urn:microsoft.com/office/officeart/2005/8/layout/venn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40F36E1-CC82-4AAA-9011-B2B5E1DB6229}">
      <dsp:nvSpPr>
        <dsp:cNvPr id="0" name=""/>
        <dsp:cNvSpPr/>
      </dsp:nvSpPr>
      <dsp:spPr>
        <a:xfrm rot="5400000">
          <a:off x="3429597" y="-1842693"/>
          <a:ext cx="1585912" cy="5667877"/>
        </a:xfrm>
        <a:prstGeom prst="round2SameRect">
          <a:avLst/>
        </a:prstGeom>
        <a:solidFill>
          <a:schemeClr val="lt1">
            <a:alpha val="90000"/>
            <a:tint val="40000"/>
            <a:hueOff val="0"/>
            <a:satOff val="0"/>
            <a:lumOff val="0"/>
            <a:alphaOff val="0"/>
          </a:schemeClr>
        </a:solidFill>
        <a:ln w="9525" cap="flat" cmpd="sng" algn="ctr">
          <a:solidFill>
            <a:schemeClr val="accent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Char char="••"/>
          </a:pPr>
          <a:r>
            <a:rPr lang="es-EC" sz="1400" kern="1200" dirty="0" smtClean="0">
              <a:latin typeface="Arial" pitchFamily="34" charset="0"/>
              <a:cs typeface="Arial" pitchFamily="34" charset="0"/>
            </a:rPr>
            <a:t>Realizar una propuesta estratégica de marketing para el restaurante “RINCON PUELLAREÑO”, en el Distrito Metropolitano de Quito con el propósito de posicionar a la empresa en el mercado e incrementar las ventas.</a:t>
          </a:r>
          <a:endParaRPr lang="es-EC" sz="1400" kern="1200" dirty="0"/>
        </a:p>
      </dsp:txBody>
      <dsp:txXfrm rot="5400000">
        <a:off x="3429597" y="-1842693"/>
        <a:ext cx="1585912" cy="5667877"/>
      </dsp:txXfrm>
    </dsp:sp>
    <dsp:sp modelId="{29BAA6FB-C6E0-4A71-AC2B-05B2944B939C}">
      <dsp:nvSpPr>
        <dsp:cNvPr id="0" name=""/>
        <dsp:cNvSpPr/>
      </dsp:nvSpPr>
      <dsp:spPr>
        <a:xfrm>
          <a:off x="291" y="49"/>
          <a:ext cx="1388324" cy="198239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a:lnSpc>
              <a:spcPct val="90000"/>
            </a:lnSpc>
            <a:spcBef>
              <a:spcPct val="0"/>
            </a:spcBef>
            <a:spcAft>
              <a:spcPct val="35000"/>
            </a:spcAft>
          </a:pPr>
          <a:r>
            <a:rPr lang="es-EC" sz="1500" b="1" kern="1200" dirty="0" smtClean="0">
              <a:effectLst>
                <a:outerShdw blurRad="38100" dist="38100" dir="2700000" algn="tl">
                  <a:srgbClr val="000000">
                    <a:alpha val="43137"/>
                  </a:srgbClr>
                </a:outerShdw>
              </a:effectLst>
              <a:latin typeface="Arial" pitchFamily="34" charset="0"/>
              <a:cs typeface="Arial" pitchFamily="34" charset="0"/>
            </a:rPr>
            <a:t>General</a:t>
          </a:r>
          <a:endParaRPr lang="es-EC" sz="1500" b="1" kern="1200" dirty="0">
            <a:effectLst>
              <a:outerShdw blurRad="38100" dist="38100" dir="2700000" algn="tl">
                <a:srgbClr val="000000">
                  <a:alpha val="43137"/>
                </a:srgbClr>
              </a:outerShdw>
            </a:effectLst>
            <a:latin typeface="Arial" pitchFamily="34" charset="0"/>
            <a:cs typeface="Arial" pitchFamily="34" charset="0"/>
          </a:endParaRPr>
        </a:p>
      </dsp:txBody>
      <dsp:txXfrm>
        <a:off x="291" y="49"/>
        <a:ext cx="1388324" cy="1982390"/>
      </dsp:txXfrm>
    </dsp:sp>
    <dsp:sp modelId="{F65904B3-0D22-47B6-A9B1-4826CB1696A8}">
      <dsp:nvSpPr>
        <dsp:cNvPr id="0" name=""/>
        <dsp:cNvSpPr/>
      </dsp:nvSpPr>
      <dsp:spPr>
        <a:xfrm rot="5400000">
          <a:off x="3367622" y="260451"/>
          <a:ext cx="1585912" cy="5624606"/>
        </a:xfrm>
        <a:prstGeom prst="round2SameRect">
          <a:avLst/>
        </a:prstGeom>
        <a:solidFill>
          <a:schemeClr val="lt1">
            <a:alpha val="90000"/>
            <a:tint val="40000"/>
            <a:hueOff val="0"/>
            <a:satOff val="0"/>
            <a:lumOff val="0"/>
            <a:alphaOff val="0"/>
          </a:schemeClr>
        </a:solidFill>
        <a:ln w="9525" cap="flat" cmpd="sng" algn="ctr">
          <a:solidFill>
            <a:schemeClr val="accent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EC" sz="1400" kern="1200" dirty="0" smtClean="0">
              <a:latin typeface="Arial" pitchFamily="34" charset="0"/>
              <a:cs typeface="Arial" pitchFamily="34" charset="0"/>
            </a:rPr>
            <a:t>Análisis Situacional</a:t>
          </a:r>
          <a:endParaRPr lang="es-EC" sz="1400" kern="1200" dirty="0">
            <a:latin typeface="Arial" pitchFamily="34" charset="0"/>
            <a:cs typeface="Arial" pitchFamily="34" charset="0"/>
          </a:endParaRPr>
        </a:p>
        <a:p>
          <a:pPr marL="114300" lvl="1" indent="-114300" algn="l" defTabSz="622300">
            <a:lnSpc>
              <a:spcPct val="90000"/>
            </a:lnSpc>
            <a:spcBef>
              <a:spcPct val="0"/>
            </a:spcBef>
            <a:spcAft>
              <a:spcPct val="15000"/>
            </a:spcAft>
            <a:buChar char="••"/>
          </a:pPr>
          <a:r>
            <a:rPr lang="es-EC" sz="1400" kern="1200" dirty="0" smtClean="0">
              <a:latin typeface="Arial" pitchFamily="34" charset="0"/>
              <a:cs typeface="Arial" pitchFamily="34" charset="0"/>
            </a:rPr>
            <a:t>Estudio de Mercado</a:t>
          </a:r>
          <a:endParaRPr lang="es-EC" sz="1400" kern="1200" dirty="0">
            <a:latin typeface="Arial" pitchFamily="34" charset="0"/>
            <a:cs typeface="Arial" pitchFamily="34" charset="0"/>
          </a:endParaRPr>
        </a:p>
        <a:p>
          <a:pPr marL="114300" lvl="1" indent="-114300" algn="l" defTabSz="622300">
            <a:lnSpc>
              <a:spcPct val="90000"/>
            </a:lnSpc>
            <a:spcBef>
              <a:spcPct val="0"/>
            </a:spcBef>
            <a:spcAft>
              <a:spcPct val="15000"/>
            </a:spcAft>
            <a:buChar char="••"/>
          </a:pPr>
          <a:r>
            <a:rPr lang="es-EC" sz="1400" kern="1200" dirty="0" smtClean="0">
              <a:latin typeface="Arial" pitchFamily="34" charset="0"/>
              <a:cs typeface="Arial" pitchFamily="34" charset="0"/>
            </a:rPr>
            <a:t>Direccionamiento Estratégico</a:t>
          </a:r>
          <a:endParaRPr lang="es-EC" sz="1400" kern="1200" dirty="0">
            <a:latin typeface="Arial" pitchFamily="34" charset="0"/>
            <a:cs typeface="Arial" pitchFamily="34" charset="0"/>
          </a:endParaRPr>
        </a:p>
        <a:p>
          <a:pPr marL="114300" lvl="1" indent="-114300" algn="l" defTabSz="622300">
            <a:lnSpc>
              <a:spcPct val="90000"/>
            </a:lnSpc>
            <a:spcBef>
              <a:spcPct val="0"/>
            </a:spcBef>
            <a:spcAft>
              <a:spcPct val="15000"/>
            </a:spcAft>
            <a:buChar char="••"/>
          </a:pPr>
          <a:r>
            <a:rPr lang="es-EC" sz="1400" kern="1200" dirty="0" smtClean="0">
              <a:latin typeface="Arial" pitchFamily="34" charset="0"/>
              <a:cs typeface="Arial" pitchFamily="34" charset="0"/>
            </a:rPr>
            <a:t>Estrategias de Marketing </a:t>
          </a:r>
          <a:r>
            <a:rPr lang="es-EC" sz="1400" kern="1200" dirty="0" err="1" smtClean="0">
              <a:latin typeface="Arial" pitchFamily="34" charset="0"/>
              <a:cs typeface="Arial" pitchFamily="34" charset="0"/>
            </a:rPr>
            <a:t>Mix</a:t>
          </a:r>
          <a:endParaRPr lang="es-EC" sz="1400" kern="1200" dirty="0">
            <a:latin typeface="Arial" pitchFamily="34" charset="0"/>
            <a:cs typeface="Arial" pitchFamily="34" charset="0"/>
          </a:endParaRPr>
        </a:p>
        <a:p>
          <a:pPr marL="114300" lvl="1" indent="-114300" algn="l" defTabSz="622300">
            <a:lnSpc>
              <a:spcPct val="90000"/>
            </a:lnSpc>
            <a:spcBef>
              <a:spcPct val="0"/>
            </a:spcBef>
            <a:spcAft>
              <a:spcPct val="15000"/>
            </a:spcAft>
            <a:buChar char="••"/>
          </a:pPr>
          <a:r>
            <a:rPr lang="es-EC" sz="1400" kern="1200" dirty="0" smtClean="0">
              <a:latin typeface="Arial" pitchFamily="34" charset="0"/>
              <a:cs typeface="Arial" pitchFamily="34" charset="0"/>
            </a:rPr>
            <a:t>Evaluación Financiera</a:t>
          </a:r>
          <a:endParaRPr lang="es-EC" sz="1400" kern="1200" dirty="0">
            <a:latin typeface="Arial" pitchFamily="34" charset="0"/>
            <a:cs typeface="Arial" pitchFamily="34" charset="0"/>
          </a:endParaRPr>
        </a:p>
      </dsp:txBody>
      <dsp:txXfrm rot="5400000">
        <a:off x="3367622" y="260451"/>
        <a:ext cx="1585912" cy="5624606"/>
      </dsp:txXfrm>
    </dsp:sp>
    <dsp:sp modelId="{0D222FC8-597A-4DE0-9531-98B91AA99A48}">
      <dsp:nvSpPr>
        <dsp:cNvPr id="0" name=""/>
        <dsp:cNvSpPr/>
      </dsp:nvSpPr>
      <dsp:spPr>
        <a:xfrm>
          <a:off x="291" y="2081559"/>
          <a:ext cx="1347984" cy="198239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a:lnSpc>
              <a:spcPct val="90000"/>
            </a:lnSpc>
            <a:spcBef>
              <a:spcPct val="0"/>
            </a:spcBef>
            <a:spcAft>
              <a:spcPct val="35000"/>
            </a:spcAft>
          </a:pPr>
          <a:r>
            <a:rPr lang="es-EC" sz="1500" b="1" kern="1200" dirty="0" smtClean="0">
              <a:effectLst>
                <a:outerShdw blurRad="38100" dist="38100" dir="2700000" algn="tl">
                  <a:srgbClr val="000000">
                    <a:alpha val="43137"/>
                  </a:srgbClr>
                </a:outerShdw>
              </a:effectLst>
              <a:latin typeface="Arial" pitchFamily="34" charset="0"/>
              <a:cs typeface="Arial" pitchFamily="34" charset="0"/>
            </a:rPr>
            <a:t>Específicos</a:t>
          </a:r>
          <a:endParaRPr lang="es-EC" sz="1500" b="1" kern="1200" dirty="0">
            <a:effectLst>
              <a:outerShdw blurRad="38100" dist="38100" dir="2700000" algn="tl">
                <a:srgbClr val="000000">
                  <a:alpha val="43137"/>
                </a:srgbClr>
              </a:outerShdw>
            </a:effectLst>
            <a:latin typeface="Arial" pitchFamily="34" charset="0"/>
            <a:cs typeface="Arial" pitchFamily="34" charset="0"/>
          </a:endParaRPr>
        </a:p>
      </dsp:txBody>
      <dsp:txXfrm>
        <a:off x="291" y="2081559"/>
        <a:ext cx="1347984" cy="198239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167DC7C-EA64-43D5-B793-BE7BA5D99F9B}">
      <dsp:nvSpPr>
        <dsp:cNvPr id="0" name=""/>
        <dsp:cNvSpPr/>
      </dsp:nvSpPr>
      <dsp:spPr>
        <a:xfrm>
          <a:off x="3901090" y="5456618"/>
          <a:ext cx="272518" cy="427323"/>
        </a:xfrm>
        <a:custGeom>
          <a:avLst/>
          <a:gdLst/>
          <a:ahLst/>
          <a:cxnLst/>
          <a:rect l="0" t="0" r="0" b="0"/>
          <a:pathLst>
            <a:path>
              <a:moveTo>
                <a:pt x="0" y="0"/>
              </a:moveTo>
              <a:lnTo>
                <a:pt x="136259" y="0"/>
              </a:lnTo>
              <a:lnTo>
                <a:pt x="136259" y="427323"/>
              </a:lnTo>
              <a:lnTo>
                <a:pt x="272518" y="427323"/>
              </a:lnTo>
            </a:path>
          </a:pathLst>
        </a:custGeom>
        <a:noFill/>
        <a:ln w="25400" cap="flat" cmpd="sng" algn="ctr">
          <a:solidFill>
            <a:schemeClr val="accent4">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C" sz="1200" kern="1200">
            <a:latin typeface="Arial" pitchFamily="34" charset="0"/>
            <a:cs typeface="Arial" pitchFamily="34" charset="0"/>
          </a:endParaRPr>
        </a:p>
      </dsp:txBody>
      <dsp:txXfrm>
        <a:off x="4024678" y="5657609"/>
        <a:ext cx="25341" cy="25341"/>
      </dsp:txXfrm>
    </dsp:sp>
    <dsp:sp modelId="{3BD4981F-87EF-4E17-9695-948E851320F0}">
      <dsp:nvSpPr>
        <dsp:cNvPr id="0" name=""/>
        <dsp:cNvSpPr/>
      </dsp:nvSpPr>
      <dsp:spPr>
        <a:xfrm>
          <a:off x="3901090" y="5410898"/>
          <a:ext cx="291262" cy="91440"/>
        </a:xfrm>
        <a:custGeom>
          <a:avLst/>
          <a:gdLst/>
          <a:ahLst/>
          <a:cxnLst/>
          <a:rect l="0" t="0" r="0" b="0"/>
          <a:pathLst>
            <a:path>
              <a:moveTo>
                <a:pt x="0" y="45720"/>
              </a:moveTo>
              <a:lnTo>
                <a:pt x="145631" y="45720"/>
              </a:lnTo>
              <a:lnTo>
                <a:pt x="145631" y="122301"/>
              </a:lnTo>
              <a:lnTo>
                <a:pt x="291262" y="122301"/>
              </a:lnTo>
            </a:path>
          </a:pathLst>
        </a:custGeom>
        <a:noFill/>
        <a:ln w="25400" cap="flat" cmpd="sng" algn="ctr">
          <a:solidFill>
            <a:schemeClr val="accent4">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C" sz="1200" kern="1200">
            <a:latin typeface="Arial" pitchFamily="34" charset="0"/>
            <a:cs typeface="Arial" pitchFamily="34" charset="0"/>
          </a:endParaRPr>
        </a:p>
      </dsp:txBody>
      <dsp:txXfrm>
        <a:off x="4039192" y="5449089"/>
        <a:ext cx="15058" cy="15058"/>
      </dsp:txXfrm>
    </dsp:sp>
    <dsp:sp modelId="{9EB224B4-F895-401D-A66F-A016266A6D43}">
      <dsp:nvSpPr>
        <dsp:cNvPr id="0" name=""/>
        <dsp:cNvSpPr/>
      </dsp:nvSpPr>
      <dsp:spPr>
        <a:xfrm>
          <a:off x="3901090" y="5090047"/>
          <a:ext cx="291262" cy="366570"/>
        </a:xfrm>
        <a:custGeom>
          <a:avLst/>
          <a:gdLst/>
          <a:ahLst/>
          <a:cxnLst/>
          <a:rect l="0" t="0" r="0" b="0"/>
          <a:pathLst>
            <a:path>
              <a:moveTo>
                <a:pt x="0" y="366570"/>
              </a:moveTo>
              <a:lnTo>
                <a:pt x="145631" y="366570"/>
              </a:lnTo>
              <a:lnTo>
                <a:pt x="145631" y="0"/>
              </a:lnTo>
              <a:lnTo>
                <a:pt x="291262" y="0"/>
              </a:lnTo>
            </a:path>
          </a:pathLst>
        </a:custGeom>
        <a:noFill/>
        <a:ln w="25400" cap="flat" cmpd="sng" algn="ctr">
          <a:solidFill>
            <a:schemeClr val="accent4">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C" sz="1200" kern="1200">
            <a:latin typeface="Arial" pitchFamily="34" charset="0"/>
            <a:cs typeface="Arial" pitchFamily="34" charset="0"/>
          </a:endParaRPr>
        </a:p>
      </dsp:txBody>
      <dsp:txXfrm>
        <a:off x="4035016" y="5261628"/>
        <a:ext cx="23409" cy="23409"/>
      </dsp:txXfrm>
    </dsp:sp>
    <dsp:sp modelId="{5DAE93AE-227A-4622-8761-F860AE78D7EB}">
      <dsp:nvSpPr>
        <dsp:cNvPr id="0" name=""/>
        <dsp:cNvSpPr/>
      </dsp:nvSpPr>
      <dsp:spPr>
        <a:xfrm>
          <a:off x="2175298" y="4346173"/>
          <a:ext cx="285038" cy="1110445"/>
        </a:xfrm>
        <a:custGeom>
          <a:avLst/>
          <a:gdLst/>
          <a:ahLst/>
          <a:cxnLst/>
          <a:rect l="0" t="0" r="0" b="0"/>
          <a:pathLst>
            <a:path>
              <a:moveTo>
                <a:pt x="0" y="0"/>
              </a:moveTo>
              <a:lnTo>
                <a:pt x="142519" y="0"/>
              </a:lnTo>
              <a:lnTo>
                <a:pt x="142519" y="1110445"/>
              </a:lnTo>
              <a:lnTo>
                <a:pt x="285038" y="1110445"/>
              </a:lnTo>
            </a:path>
          </a:pathLst>
        </a:custGeom>
        <a:noFill/>
        <a:ln w="25400"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289156" y="4872734"/>
        <a:ext cx="57322" cy="57322"/>
      </dsp:txXfrm>
    </dsp:sp>
    <dsp:sp modelId="{EC2BAE7A-908D-4D86-9D3E-11D7BBA79919}">
      <dsp:nvSpPr>
        <dsp:cNvPr id="0" name=""/>
        <dsp:cNvSpPr/>
      </dsp:nvSpPr>
      <dsp:spPr>
        <a:xfrm>
          <a:off x="2175298" y="4300453"/>
          <a:ext cx="288150" cy="91440"/>
        </a:xfrm>
        <a:custGeom>
          <a:avLst/>
          <a:gdLst/>
          <a:ahLst/>
          <a:cxnLst/>
          <a:rect l="0" t="0" r="0" b="0"/>
          <a:pathLst>
            <a:path>
              <a:moveTo>
                <a:pt x="0" y="45720"/>
              </a:moveTo>
              <a:lnTo>
                <a:pt x="144075" y="45720"/>
              </a:lnTo>
              <a:lnTo>
                <a:pt x="144075" y="82779"/>
              </a:lnTo>
              <a:lnTo>
                <a:pt x="288150" y="82779"/>
              </a:lnTo>
            </a:path>
          </a:pathLst>
        </a:custGeom>
        <a:noFill/>
        <a:ln w="25400"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C" sz="1200" kern="1200">
            <a:latin typeface="Arial" pitchFamily="34" charset="0"/>
            <a:cs typeface="Arial" pitchFamily="34" charset="0"/>
          </a:endParaRPr>
        </a:p>
      </dsp:txBody>
      <dsp:txXfrm>
        <a:off x="2312110" y="4338910"/>
        <a:ext cx="14526" cy="14526"/>
      </dsp:txXfrm>
    </dsp:sp>
    <dsp:sp modelId="{1207FA5A-B855-4074-B1E4-11A57F32AD6D}">
      <dsp:nvSpPr>
        <dsp:cNvPr id="0" name=""/>
        <dsp:cNvSpPr/>
      </dsp:nvSpPr>
      <dsp:spPr>
        <a:xfrm>
          <a:off x="2175298" y="3684020"/>
          <a:ext cx="288150" cy="662153"/>
        </a:xfrm>
        <a:custGeom>
          <a:avLst/>
          <a:gdLst/>
          <a:ahLst/>
          <a:cxnLst/>
          <a:rect l="0" t="0" r="0" b="0"/>
          <a:pathLst>
            <a:path>
              <a:moveTo>
                <a:pt x="0" y="662153"/>
              </a:moveTo>
              <a:lnTo>
                <a:pt x="144075" y="662153"/>
              </a:lnTo>
              <a:lnTo>
                <a:pt x="144075" y="0"/>
              </a:lnTo>
              <a:lnTo>
                <a:pt x="288150" y="0"/>
              </a:lnTo>
            </a:path>
          </a:pathLst>
        </a:custGeom>
        <a:noFill/>
        <a:ln w="25400"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C" sz="1200" kern="1200">
            <a:latin typeface="Arial" pitchFamily="34" charset="0"/>
            <a:cs typeface="Arial" pitchFamily="34" charset="0"/>
          </a:endParaRPr>
        </a:p>
      </dsp:txBody>
      <dsp:txXfrm>
        <a:off x="2301320" y="3997043"/>
        <a:ext cx="36106" cy="36106"/>
      </dsp:txXfrm>
    </dsp:sp>
    <dsp:sp modelId="{7B491FC5-93D5-428E-B269-F48F87793897}">
      <dsp:nvSpPr>
        <dsp:cNvPr id="0" name=""/>
        <dsp:cNvSpPr/>
      </dsp:nvSpPr>
      <dsp:spPr>
        <a:xfrm>
          <a:off x="2175298" y="3015339"/>
          <a:ext cx="288150" cy="1330834"/>
        </a:xfrm>
        <a:custGeom>
          <a:avLst/>
          <a:gdLst/>
          <a:ahLst/>
          <a:cxnLst/>
          <a:rect l="0" t="0" r="0" b="0"/>
          <a:pathLst>
            <a:path>
              <a:moveTo>
                <a:pt x="0" y="1330834"/>
              </a:moveTo>
              <a:lnTo>
                <a:pt x="144075" y="1330834"/>
              </a:lnTo>
              <a:lnTo>
                <a:pt x="144075" y="0"/>
              </a:lnTo>
              <a:lnTo>
                <a:pt x="288150" y="0"/>
              </a:lnTo>
            </a:path>
          </a:pathLst>
        </a:custGeom>
        <a:noFill/>
        <a:ln w="25400"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C" sz="1200" kern="1200">
            <a:latin typeface="Arial" pitchFamily="34" charset="0"/>
            <a:cs typeface="Arial" pitchFamily="34" charset="0"/>
          </a:endParaRPr>
        </a:p>
      </dsp:txBody>
      <dsp:txXfrm>
        <a:off x="2285331" y="3646714"/>
        <a:ext cx="68083" cy="68083"/>
      </dsp:txXfrm>
    </dsp:sp>
    <dsp:sp modelId="{9CEC7F9A-BBC3-48B0-94AD-57407DF49368}">
      <dsp:nvSpPr>
        <dsp:cNvPr id="0" name=""/>
        <dsp:cNvSpPr/>
      </dsp:nvSpPr>
      <dsp:spPr>
        <a:xfrm>
          <a:off x="573804" y="2688041"/>
          <a:ext cx="160740" cy="1658132"/>
        </a:xfrm>
        <a:custGeom>
          <a:avLst/>
          <a:gdLst/>
          <a:ahLst/>
          <a:cxnLst/>
          <a:rect l="0" t="0" r="0" b="0"/>
          <a:pathLst>
            <a:path>
              <a:moveTo>
                <a:pt x="0" y="0"/>
              </a:moveTo>
              <a:lnTo>
                <a:pt x="80370" y="0"/>
              </a:lnTo>
              <a:lnTo>
                <a:pt x="80370" y="1658132"/>
              </a:lnTo>
              <a:lnTo>
                <a:pt x="160740" y="1658132"/>
              </a:lnTo>
            </a:path>
          </a:pathLst>
        </a:custGeom>
        <a:noFill/>
        <a:ln w="25400" cap="flat" cmpd="sng" algn="ctr">
          <a:solidFill>
            <a:schemeClr val="accent4">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C" sz="1200" kern="1200">
            <a:latin typeface="Arial" pitchFamily="34" charset="0"/>
            <a:cs typeface="Arial" pitchFamily="34" charset="0"/>
          </a:endParaRPr>
        </a:p>
      </dsp:txBody>
      <dsp:txXfrm>
        <a:off x="612527" y="3475459"/>
        <a:ext cx="83295" cy="83295"/>
      </dsp:txXfrm>
    </dsp:sp>
    <dsp:sp modelId="{F8E2A39C-ADC3-4B9A-9B58-D64C1573523A}">
      <dsp:nvSpPr>
        <dsp:cNvPr id="0" name=""/>
        <dsp:cNvSpPr/>
      </dsp:nvSpPr>
      <dsp:spPr>
        <a:xfrm>
          <a:off x="4113154" y="1672071"/>
          <a:ext cx="288150" cy="91440"/>
        </a:xfrm>
        <a:custGeom>
          <a:avLst/>
          <a:gdLst/>
          <a:ahLst/>
          <a:cxnLst/>
          <a:rect l="0" t="0" r="0" b="0"/>
          <a:pathLst>
            <a:path>
              <a:moveTo>
                <a:pt x="0" y="45720"/>
              </a:moveTo>
              <a:lnTo>
                <a:pt x="288150" y="45720"/>
              </a:lnTo>
            </a:path>
          </a:pathLst>
        </a:custGeom>
        <a:noFill/>
        <a:ln w="25400" cap="flat" cmpd="sng" algn="ctr">
          <a:solidFill>
            <a:schemeClr val="accent4">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C" sz="1200" kern="1200">
            <a:latin typeface="Arial" pitchFamily="34" charset="0"/>
            <a:cs typeface="Arial" pitchFamily="34" charset="0"/>
          </a:endParaRPr>
        </a:p>
      </dsp:txBody>
      <dsp:txXfrm>
        <a:off x="4250026" y="1710588"/>
        <a:ext cx="14407" cy="14407"/>
      </dsp:txXfrm>
    </dsp:sp>
    <dsp:sp modelId="{1547B2DC-DCF4-498B-95AA-67432BED6C2D}">
      <dsp:nvSpPr>
        <dsp:cNvPr id="0" name=""/>
        <dsp:cNvSpPr/>
      </dsp:nvSpPr>
      <dsp:spPr>
        <a:xfrm>
          <a:off x="2175298" y="1403593"/>
          <a:ext cx="288150" cy="314198"/>
        </a:xfrm>
        <a:custGeom>
          <a:avLst/>
          <a:gdLst/>
          <a:ahLst/>
          <a:cxnLst/>
          <a:rect l="0" t="0" r="0" b="0"/>
          <a:pathLst>
            <a:path>
              <a:moveTo>
                <a:pt x="0" y="0"/>
              </a:moveTo>
              <a:lnTo>
                <a:pt x="144075" y="0"/>
              </a:lnTo>
              <a:lnTo>
                <a:pt x="144075" y="314198"/>
              </a:lnTo>
              <a:lnTo>
                <a:pt x="288150" y="314198"/>
              </a:lnTo>
            </a:path>
          </a:pathLst>
        </a:custGeom>
        <a:noFill/>
        <a:ln w="25400"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C" sz="1200" kern="1200">
            <a:latin typeface="Arial" pitchFamily="34" charset="0"/>
            <a:cs typeface="Arial" pitchFamily="34" charset="0"/>
          </a:endParaRPr>
        </a:p>
      </dsp:txBody>
      <dsp:txXfrm>
        <a:off x="2308715" y="1550034"/>
        <a:ext cx="21316" cy="21316"/>
      </dsp:txXfrm>
    </dsp:sp>
    <dsp:sp modelId="{1405D767-122A-464F-8011-6A513CE769D3}">
      <dsp:nvSpPr>
        <dsp:cNvPr id="0" name=""/>
        <dsp:cNvSpPr/>
      </dsp:nvSpPr>
      <dsp:spPr>
        <a:xfrm>
          <a:off x="4113154" y="938772"/>
          <a:ext cx="288150" cy="91440"/>
        </a:xfrm>
        <a:custGeom>
          <a:avLst/>
          <a:gdLst/>
          <a:ahLst/>
          <a:cxnLst/>
          <a:rect l="0" t="0" r="0" b="0"/>
          <a:pathLst>
            <a:path>
              <a:moveTo>
                <a:pt x="0" y="45720"/>
              </a:moveTo>
              <a:lnTo>
                <a:pt x="288150" y="45720"/>
              </a:lnTo>
            </a:path>
          </a:pathLst>
        </a:custGeom>
        <a:noFill/>
        <a:ln w="25400" cap="flat" cmpd="sng" algn="ctr">
          <a:solidFill>
            <a:schemeClr val="accent4">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C" sz="1200" kern="1200">
            <a:latin typeface="Arial" pitchFamily="34" charset="0"/>
            <a:cs typeface="Arial" pitchFamily="34" charset="0"/>
          </a:endParaRPr>
        </a:p>
      </dsp:txBody>
      <dsp:txXfrm>
        <a:off x="4250026" y="977288"/>
        <a:ext cx="14407" cy="14407"/>
      </dsp:txXfrm>
    </dsp:sp>
    <dsp:sp modelId="{88763854-AB0C-4CE9-8306-479C9920A944}">
      <dsp:nvSpPr>
        <dsp:cNvPr id="0" name=""/>
        <dsp:cNvSpPr/>
      </dsp:nvSpPr>
      <dsp:spPr>
        <a:xfrm>
          <a:off x="2175298" y="984492"/>
          <a:ext cx="288150" cy="419100"/>
        </a:xfrm>
        <a:custGeom>
          <a:avLst/>
          <a:gdLst/>
          <a:ahLst/>
          <a:cxnLst/>
          <a:rect l="0" t="0" r="0" b="0"/>
          <a:pathLst>
            <a:path>
              <a:moveTo>
                <a:pt x="0" y="419100"/>
              </a:moveTo>
              <a:lnTo>
                <a:pt x="144075" y="419100"/>
              </a:lnTo>
              <a:lnTo>
                <a:pt x="144075" y="0"/>
              </a:lnTo>
              <a:lnTo>
                <a:pt x="288150" y="0"/>
              </a:lnTo>
            </a:path>
          </a:pathLst>
        </a:custGeom>
        <a:noFill/>
        <a:ln w="25400"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C" sz="1200" kern="1200">
            <a:latin typeface="Arial" pitchFamily="34" charset="0"/>
            <a:cs typeface="Arial" pitchFamily="34" charset="0"/>
          </a:endParaRPr>
        </a:p>
      </dsp:txBody>
      <dsp:txXfrm>
        <a:off x="2306658" y="1181328"/>
        <a:ext cx="25430" cy="25430"/>
      </dsp:txXfrm>
    </dsp:sp>
    <dsp:sp modelId="{0C74482A-C9F1-4571-80D0-1077FA2D4126}">
      <dsp:nvSpPr>
        <dsp:cNvPr id="0" name=""/>
        <dsp:cNvSpPr/>
      </dsp:nvSpPr>
      <dsp:spPr>
        <a:xfrm>
          <a:off x="573804" y="1403593"/>
          <a:ext cx="160740" cy="1284447"/>
        </a:xfrm>
        <a:custGeom>
          <a:avLst/>
          <a:gdLst/>
          <a:ahLst/>
          <a:cxnLst/>
          <a:rect l="0" t="0" r="0" b="0"/>
          <a:pathLst>
            <a:path>
              <a:moveTo>
                <a:pt x="0" y="1284447"/>
              </a:moveTo>
              <a:lnTo>
                <a:pt x="80370" y="1284447"/>
              </a:lnTo>
              <a:lnTo>
                <a:pt x="80370" y="0"/>
              </a:lnTo>
              <a:lnTo>
                <a:pt x="160740" y="0"/>
              </a:lnTo>
            </a:path>
          </a:pathLst>
        </a:custGeom>
        <a:noFill/>
        <a:ln w="25400" cap="flat" cmpd="sng" algn="ctr">
          <a:solidFill>
            <a:schemeClr val="accent4">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C" sz="1200" kern="1200">
            <a:latin typeface="Arial" pitchFamily="34" charset="0"/>
            <a:cs typeface="Arial" pitchFamily="34" charset="0"/>
          </a:endParaRPr>
        </a:p>
      </dsp:txBody>
      <dsp:txXfrm>
        <a:off x="621813" y="2013455"/>
        <a:ext cx="64723" cy="64723"/>
      </dsp:txXfrm>
    </dsp:sp>
    <dsp:sp modelId="{679C388E-8DDD-4500-AEF5-2805D574FA6E}">
      <dsp:nvSpPr>
        <dsp:cNvPr id="0" name=""/>
        <dsp:cNvSpPr/>
      </dsp:nvSpPr>
      <dsp:spPr>
        <a:xfrm>
          <a:off x="-144017" y="2468414"/>
          <a:ext cx="996389" cy="439253"/>
        </a:xfrm>
        <a:prstGeom prst="rect">
          <a:avLst/>
        </a:prstGeom>
        <a:gradFill rotWithShape="0">
          <a:gsLst>
            <a:gs pos="0">
              <a:schemeClr val="accent4">
                <a:alpha val="80000"/>
                <a:hueOff val="0"/>
                <a:satOff val="0"/>
                <a:lumOff val="0"/>
                <a:alphaOff val="0"/>
                <a:tint val="50000"/>
                <a:satMod val="300000"/>
              </a:schemeClr>
            </a:gs>
            <a:gs pos="35000">
              <a:schemeClr val="accent4">
                <a:alpha val="80000"/>
                <a:hueOff val="0"/>
                <a:satOff val="0"/>
                <a:lumOff val="0"/>
                <a:alphaOff val="0"/>
                <a:tint val="37000"/>
                <a:satMod val="300000"/>
              </a:schemeClr>
            </a:gs>
            <a:gs pos="100000">
              <a:schemeClr val="accent4">
                <a:alpha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dirty="0">
              <a:latin typeface="Arial" pitchFamily="34" charset="0"/>
              <a:cs typeface="Arial" pitchFamily="34" charset="0"/>
            </a:rPr>
            <a:t>Análisis </a:t>
          </a:r>
          <a:endParaRPr lang="es-EC" sz="1200" b="1" kern="1200" dirty="0" smtClean="0">
            <a:latin typeface="Arial" pitchFamily="34" charset="0"/>
            <a:cs typeface="Arial" pitchFamily="34" charset="0"/>
          </a:endParaRPr>
        </a:p>
        <a:p>
          <a:pPr lvl="0" algn="ctr" defTabSz="533400">
            <a:lnSpc>
              <a:spcPct val="90000"/>
            </a:lnSpc>
            <a:spcBef>
              <a:spcPct val="0"/>
            </a:spcBef>
            <a:spcAft>
              <a:spcPct val="35000"/>
            </a:spcAft>
          </a:pPr>
          <a:r>
            <a:rPr lang="es-EC" sz="1200" b="1" kern="1200" dirty="0" smtClean="0">
              <a:latin typeface="Arial" pitchFamily="34" charset="0"/>
              <a:cs typeface="Arial" pitchFamily="34" charset="0"/>
            </a:rPr>
            <a:t>del </a:t>
          </a:r>
          <a:r>
            <a:rPr lang="es-EC" sz="1200" b="1" kern="1200" dirty="0">
              <a:latin typeface="Arial" pitchFamily="34" charset="0"/>
              <a:cs typeface="Arial" pitchFamily="34" charset="0"/>
            </a:rPr>
            <a:t>Entorno</a:t>
          </a:r>
        </a:p>
      </dsp:txBody>
      <dsp:txXfrm>
        <a:off x="-144017" y="2468414"/>
        <a:ext cx="996389" cy="439253"/>
      </dsp:txXfrm>
    </dsp:sp>
    <dsp:sp modelId="{AFA9310D-4519-4AFA-9B9B-E0E53D106D42}">
      <dsp:nvSpPr>
        <dsp:cNvPr id="0" name=""/>
        <dsp:cNvSpPr/>
      </dsp:nvSpPr>
      <dsp:spPr>
        <a:xfrm>
          <a:off x="734545" y="1124160"/>
          <a:ext cx="1440753" cy="558867"/>
        </a:xfrm>
        <a:prstGeom prst="rect">
          <a:avLst/>
        </a:prstGeom>
        <a:gradFill rotWithShape="0">
          <a:gsLst>
            <a:gs pos="0">
              <a:schemeClr val="accent4">
                <a:alpha val="70000"/>
                <a:hueOff val="0"/>
                <a:satOff val="0"/>
                <a:lumOff val="0"/>
                <a:alphaOff val="0"/>
                <a:tint val="50000"/>
                <a:satMod val="300000"/>
              </a:schemeClr>
            </a:gs>
            <a:gs pos="35000">
              <a:schemeClr val="accent4">
                <a:alpha val="70000"/>
                <a:hueOff val="0"/>
                <a:satOff val="0"/>
                <a:lumOff val="0"/>
                <a:alphaOff val="0"/>
                <a:tint val="37000"/>
                <a:satMod val="300000"/>
              </a:schemeClr>
            </a:gs>
            <a:gs pos="100000">
              <a:schemeClr val="accent4">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dirty="0">
              <a:latin typeface="Arial" pitchFamily="34" charset="0"/>
              <a:cs typeface="Arial" pitchFamily="34" charset="0"/>
            </a:rPr>
            <a:t>Análisis Externo</a:t>
          </a:r>
        </a:p>
      </dsp:txBody>
      <dsp:txXfrm>
        <a:off x="734545" y="1124160"/>
        <a:ext cx="1440753" cy="558867"/>
      </dsp:txXfrm>
    </dsp:sp>
    <dsp:sp modelId="{1A436382-666F-4688-99A5-6C952D0EA95C}">
      <dsp:nvSpPr>
        <dsp:cNvPr id="0" name=""/>
        <dsp:cNvSpPr/>
      </dsp:nvSpPr>
      <dsp:spPr>
        <a:xfrm>
          <a:off x="2463449" y="705059"/>
          <a:ext cx="1649705" cy="558867"/>
        </a:xfrm>
        <a:prstGeom prst="rect">
          <a:avLst/>
        </a:prstGeom>
        <a:gradFill rotWithShape="0">
          <a:gsLst>
            <a:gs pos="0">
              <a:schemeClr val="accent4">
                <a:alpha val="50000"/>
                <a:hueOff val="0"/>
                <a:satOff val="0"/>
                <a:lumOff val="0"/>
                <a:alphaOff val="0"/>
                <a:tint val="50000"/>
                <a:satMod val="300000"/>
              </a:schemeClr>
            </a:gs>
            <a:gs pos="35000">
              <a:schemeClr val="accent4">
                <a:alpha val="50000"/>
                <a:hueOff val="0"/>
                <a:satOff val="0"/>
                <a:lumOff val="0"/>
                <a:alphaOff val="0"/>
                <a:tint val="37000"/>
                <a:satMod val="300000"/>
              </a:schemeClr>
            </a:gs>
            <a:gs pos="100000">
              <a:schemeClr val="accent4">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dirty="0" smtClean="0">
              <a:latin typeface="Arial" pitchFamily="34" charset="0"/>
              <a:cs typeface="Arial" pitchFamily="34" charset="0"/>
            </a:rPr>
            <a:t>Macroambiente</a:t>
          </a:r>
          <a:endParaRPr lang="es-EC" sz="1200" b="1" kern="1200" dirty="0">
            <a:latin typeface="Arial" pitchFamily="34" charset="0"/>
            <a:cs typeface="Arial" pitchFamily="34" charset="0"/>
          </a:endParaRPr>
        </a:p>
      </dsp:txBody>
      <dsp:txXfrm>
        <a:off x="2463449" y="705059"/>
        <a:ext cx="1649705" cy="558867"/>
      </dsp:txXfrm>
    </dsp:sp>
    <dsp:sp modelId="{FEC76A07-9FC7-4998-AD94-E02EC7AA99B9}">
      <dsp:nvSpPr>
        <dsp:cNvPr id="0" name=""/>
        <dsp:cNvSpPr/>
      </dsp:nvSpPr>
      <dsp:spPr>
        <a:xfrm>
          <a:off x="4401305" y="692441"/>
          <a:ext cx="4109186" cy="584102"/>
        </a:xfrm>
        <a:prstGeom prst="rect">
          <a:avLst/>
        </a:prstGeom>
        <a:gradFill rotWithShape="0">
          <a:gsLst>
            <a:gs pos="0">
              <a:schemeClr val="accent4">
                <a:alpha val="30000"/>
                <a:hueOff val="0"/>
                <a:satOff val="0"/>
                <a:lumOff val="0"/>
                <a:alphaOff val="0"/>
                <a:tint val="50000"/>
                <a:satMod val="300000"/>
              </a:schemeClr>
            </a:gs>
            <a:gs pos="35000">
              <a:schemeClr val="accent4">
                <a:alpha val="30000"/>
                <a:hueOff val="0"/>
                <a:satOff val="0"/>
                <a:lumOff val="0"/>
                <a:alphaOff val="0"/>
                <a:tint val="37000"/>
                <a:satMod val="300000"/>
              </a:schemeClr>
            </a:gs>
            <a:gs pos="100000">
              <a:schemeClr val="accent4">
                <a:alpha val="3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latin typeface="Arial" pitchFamily="34" charset="0"/>
              <a:cs typeface="Arial" pitchFamily="34" charset="0"/>
            </a:rPr>
            <a:t>Económicas, Político, Social, Cultural, Ecológico, Tecnológico, Seguridad Pública, </a:t>
          </a:r>
          <a:endParaRPr lang="es-EC" sz="1200" kern="1200" dirty="0">
            <a:latin typeface="Arial" pitchFamily="34" charset="0"/>
            <a:cs typeface="Arial" pitchFamily="34" charset="0"/>
          </a:endParaRPr>
        </a:p>
      </dsp:txBody>
      <dsp:txXfrm>
        <a:off x="4401305" y="692441"/>
        <a:ext cx="4109186" cy="584102"/>
      </dsp:txXfrm>
    </dsp:sp>
    <dsp:sp modelId="{1FA76028-15A8-4727-9143-5DE5F908A517}">
      <dsp:nvSpPr>
        <dsp:cNvPr id="0" name=""/>
        <dsp:cNvSpPr/>
      </dsp:nvSpPr>
      <dsp:spPr>
        <a:xfrm>
          <a:off x="2463449" y="1438358"/>
          <a:ext cx="1649705" cy="558867"/>
        </a:xfrm>
        <a:prstGeom prst="rect">
          <a:avLst/>
        </a:prstGeom>
        <a:gradFill rotWithShape="0">
          <a:gsLst>
            <a:gs pos="0">
              <a:schemeClr val="accent4">
                <a:alpha val="50000"/>
                <a:hueOff val="0"/>
                <a:satOff val="0"/>
                <a:lumOff val="0"/>
                <a:alphaOff val="0"/>
                <a:tint val="50000"/>
                <a:satMod val="300000"/>
              </a:schemeClr>
            </a:gs>
            <a:gs pos="35000">
              <a:schemeClr val="accent4">
                <a:alpha val="50000"/>
                <a:hueOff val="0"/>
                <a:satOff val="0"/>
                <a:lumOff val="0"/>
                <a:alphaOff val="0"/>
                <a:tint val="37000"/>
                <a:satMod val="300000"/>
              </a:schemeClr>
            </a:gs>
            <a:gs pos="100000">
              <a:schemeClr val="accent4">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dirty="0" smtClean="0">
              <a:latin typeface="Arial" pitchFamily="34" charset="0"/>
              <a:cs typeface="Arial" pitchFamily="34" charset="0"/>
            </a:rPr>
            <a:t>Microambiente</a:t>
          </a:r>
          <a:endParaRPr lang="es-EC" sz="1200" b="1" kern="1200" dirty="0">
            <a:latin typeface="Arial" pitchFamily="34" charset="0"/>
            <a:cs typeface="Arial" pitchFamily="34" charset="0"/>
          </a:endParaRPr>
        </a:p>
      </dsp:txBody>
      <dsp:txXfrm>
        <a:off x="2463449" y="1438358"/>
        <a:ext cx="1649705" cy="558867"/>
      </dsp:txXfrm>
    </dsp:sp>
    <dsp:sp modelId="{198EE7BD-7948-4A0C-8489-D2C623A53983}">
      <dsp:nvSpPr>
        <dsp:cNvPr id="0" name=""/>
        <dsp:cNvSpPr/>
      </dsp:nvSpPr>
      <dsp:spPr>
        <a:xfrm>
          <a:off x="4401305" y="1386357"/>
          <a:ext cx="4109186" cy="662869"/>
        </a:xfrm>
        <a:prstGeom prst="rect">
          <a:avLst/>
        </a:prstGeom>
        <a:gradFill rotWithShape="0">
          <a:gsLst>
            <a:gs pos="0">
              <a:schemeClr val="accent4">
                <a:alpha val="30000"/>
                <a:hueOff val="0"/>
                <a:satOff val="0"/>
                <a:lumOff val="0"/>
                <a:alphaOff val="0"/>
                <a:tint val="50000"/>
                <a:satMod val="300000"/>
              </a:schemeClr>
            </a:gs>
            <a:gs pos="35000">
              <a:schemeClr val="accent4">
                <a:alpha val="30000"/>
                <a:hueOff val="0"/>
                <a:satOff val="0"/>
                <a:lumOff val="0"/>
                <a:alphaOff val="0"/>
                <a:tint val="37000"/>
                <a:satMod val="300000"/>
              </a:schemeClr>
            </a:gs>
            <a:gs pos="100000">
              <a:schemeClr val="accent4">
                <a:alpha val="3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latin typeface="Arial" pitchFamily="34" charset="0"/>
              <a:cs typeface="Arial" pitchFamily="34" charset="0"/>
            </a:rPr>
            <a:t>Clientes, Proveedores, Competencia, Organismos que actúan en el sector, Atractivo competitivo del sector</a:t>
          </a:r>
          <a:endParaRPr lang="es-EC" sz="1200" kern="1200" dirty="0">
            <a:latin typeface="Arial" pitchFamily="34" charset="0"/>
            <a:cs typeface="Arial" pitchFamily="34" charset="0"/>
          </a:endParaRPr>
        </a:p>
      </dsp:txBody>
      <dsp:txXfrm>
        <a:off x="4401305" y="1386357"/>
        <a:ext cx="4109186" cy="662869"/>
      </dsp:txXfrm>
    </dsp:sp>
    <dsp:sp modelId="{4C1B29B3-8142-47B1-B6CA-4686DF0F0CFF}">
      <dsp:nvSpPr>
        <dsp:cNvPr id="0" name=""/>
        <dsp:cNvSpPr/>
      </dsp:nvSpPr>
      <dsp:spPr>
        <a:xfrm>
          <a:off x="734545" y="4066739"/>
          <a:ext cx="1440753" cy="558867"/>
        </a:xfrm>
        <a:prstGeom prst="rect">
          <a:avLst/>
        </a:prstGeom>
        <a:gradFill rotWithShape="0">
          <a:gsLst>
            <a:gs pos="0">
              <a:schemeClr val="accent4">
                <a:alpha val="70000"/>
                <a:hueOff val="0"/>
                <a:satOff val="0"/>
                <a:lumOff val="0"/>
                <a:alphaOff val="0"/>
                <a:tint val="50000"/>
                <a:satMod val="300000"/>
              </a:schemeClr>
            </a:gs>
            <a:gs pos="35000">
              <a:schemeClr val="accent4">
                <a:alpha val="70000"/>
                <a:hueOff val="0"/>
                <a:satOff val="0"/>
                <a:lumOff val="0"/>
                <a:alphaOff val="0"/>
                <a:tint val="37000"/>
                <a:satMod val="300000"/>
              </a:schemeClr>
            </a:gs>
            <a:gs pos="100000">
              <a:schemeClr val="accent4">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dirty="0">
              <a:latin typeface="Arial" pitchFamily="34" charset="0"/>
              <a:cs typeface="Arial" pitchFamily="34" charset="0"/>
            </a:rPr>
            <a:t>Análisis Interno</a:t>
          </a:r>
        </a:p>
      </dsp:txBody>
      <dsp:txXfrm>
        <a:off x="734545" y="4066739"/>
        <a:ext cx="1440753" cy="558867"/>
      </dsp:txXfrm>
    </dsp:sp>
    <dsp:sp modelId="{2FDD0925-27CF-4297-9A19-3AB7C1A6ED08}">
      <dsp:nvSpPr>
        <dsp:cNvPr id="0" name=""/>
        <dsp:cNvSpPr/>
      </dsp:nvSpPr>
      <dsp:spPr>
        <a:xfrm>
          <a:off x="2463449" y="2735905"/>
          <a:ext cx="1877257" cy="558867"/>
        </a:xfrm>
        <a:prstGeom prst="rect">
          <a:avLst/>
        </a:prstGeom>
        <a:gradFill rotWithShape="0">
          <a:gsLst>
            <a:gs pos="0">
              <a:schemeClr val="accent4">
                <a:alpha val="50000"/>
                <a:hueOff val="0"/>
                <a:satOff val="0"/>
                <a:lumOff val="0"/>
                <a:alphaOff val="0"/>
                <a:tint val="50000"/>
                <a:satMod val="300000"/>
              </a:schemeClr>
            </a:gs>
            <a:gs pos="35000">
              <a:schemeClr val="accent4">
                <a:alpha val="50000"/>
                <a:hueOff val="0"/>
                <a:satOff val="0"/>
                <a:lumOff val="0"/>
                <a:alphaOff val="0"/>
                <a:tint val="37000"/>
                <a:satMod val="300000"/>
              </a:schemeClr>
            </a:gs>
            <a:gs pos="100000">
              <a:schemeClr val="accent4">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dirty="0" smtClean="0">
              <a:latin typeface="Arial" pitchFamily="34" charset="0"/>
              <a:cs typeface="Arial" pitchFamily="34" charset="0"/>
            </a:rPr>
            <a:t>Aspectos Jurídicos</a:t>
          </a:r>
          <a:endParaRPr lang="es-EC" sz="1200" b="1" kern="1200" dirty="0">
            <a:latin typeface="Arial" pitchFamily="34" charset="0"/>
            <a:cs typeface="Arial" pitchFamily="34" charset="0"/>
          </a:endParaRPr>
        </a:p>
      </dsp:txBody>
      <dsp:txXfrm>
        <a:off x="2463449" y="2735905"/>
        <a:ext cx="1877257" cy="558867"/>
      </dsp:txXfrm>
    </dsp:sp>
    <dsp:sp modelId="{E754C1C0-558E-4A39-B793-D9F79F9FB7B0}">
      <dsp:nvSpPr>
        <dsp:cNvPr id="0" name=""/>
        <dsp:cNvSpPr/>
      </dsp:nvSpPr>
      <dsp:spPr>
        <a:xfrm>
          <a:off x="2463449" y="3404586"/>
          <a:ext cx="1877257" cy="558867"/>
        </a:xfrm>
        <a:prstGeom prst="rect">
          <a:avLst/>
        </a:prstGeom>
        <a:gradFill rotWithShape="0">
          <a:gsLst>
            <a:gs pos="0">
              <a:schemeClr val="accent4">
                <a:alpha val="50000"/>
                <a:hueOff val="0"/>
                <a:satOff val="0"/>
                <a:lumOff val="0"/>
                <a:alphaOff val="0"/>
                <a:tint val="50000"/>
                <a:satMod val="300000"/>
              </a:schemeClr>
            </a:gs>
            <a:gs pos="35000">
              <a:schemeClr val="accent4">
                <a:alpha val="50000"/>
                <a:hueOff val="0"/>
                <a:satOff val="0"/>
                <a:lumOff val="0"/>
                <a:alphaOff val="0"/>
                <a:tint val="37000"/>
                <a:satMod val="300000"/>
              </a:schemeClr>
            </a:gs>
            <a:gs pos="100000">
              <a:schemeClr val="accent4">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dirty="0">
              <a:latin typeface="Arial" pitchFamily="34" charset="0"/>
              <a:cs typeface="Arial" pitchFamily="34" charset="0"/>
            </a:rPr>
            <a:t>Aspectos Organizacionales</a:t>
          </a:r>
        </a:p>
      </dsp:txBody>
      <dsp:txXfrm>
        <a:off x="2463449" y="3404586"/>
        <a:ext cx="1877257" cy="558867"/>
      </dsp:txXfrm>
    </dsp:sp>
    <dsp:sp modelId="{A1A0FEDD-5B15-44CA-9E69-7B4F13C7F257}">
      <dsp:nvSpPr>
        <dsp:cNvPr id="0" name=""/>
        <dsp:cNvSpPr/>
      </dsp:nvSpPr>
      <dsp:spPr>
        <a:xfrm>
          <a:off x="2463449" y="4103799"/>
          <a:ext cx="1877257" cy="558867"/>
        </a:xfrm>
        <a:prstGeom prst="rect">
          <a:avLst/>
        </a:prstGeom>
        <a:gradFill rotWithShape="0">
          <a:gsLst>
            <a:gs pos="0">
              <a:schemeClr val="accent4">
                <a:alpha val="50000"/>
                <a:hueOff val="0"/>
                <a:satOff val="0"/>
                <a:lumOff val="0"/>
                <a:alphaOff val="0"/>
                <a:tint val="50000"/>
                <a:satMod val="300000"/>
              </a:schemeClr>
            </a:gs>
            <a:gs pos="35000">
              <a:schemeClr val="accent4">
                <a:alpha val="50000"/>
                <a:hueOff val="0"/>
                <a:satOff val="0"/>
                <a:lumOff val="0"/>
                <a:alphaOff val="0"/>
                <a:tint val="37000"/>
                <a:satMod val="300000"/>
              </a:schemeClr>
            </a:gs>
            <a:gs pos="100000">
              <a:schemeClr val="accent4">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dirty="0">
              <a:latin typeface="Arial" pitchFamily="34" charset="0"/>
              <a:cs typeface="Arial" pitchFamily="34" charset="0"/>
            </a:rPr>
            <a:t>Áreas Funcionales</a:t>
          </a:r>
        </a:p>
      </dsp:txBody>
      <dsp:txXfrm>
        <a:off x="2463449" y="4103799"/>
        <a:ext cx="1877257" cy="558867"/>
      </dsp:txXfrm>
    </dsp:sp>
    <dsp:sp modelId="{794D757E-2EF1-4CEE-BC88-F52E6FCA264A}">
      <dsp:nvSpPr>
        <dsp:cNvPr id="0" name=""/>
        <dsp:cNvSpPr/>
      </dsp:nvSpPr>
      <dsp:spPr>
        <a:xfrm>
          <a:off x="2460337" y="5236991"/>
          <a:ext cx="1440753" cy="439253"/>
        </a:xfrm>
        <a:prstGeom prst="rect">
          <a:avLst/>
        </a:prstGeom>
        <a:gradFill rotWithShape="0">
          <a:gsLst>
            <a:gs pos="0">
              <a:schemeClr val="accent4">
                <a:alpha val="50000"/>
                <a:hueOff val="0"/>
                <a:satOff val="0"/>
                <a:lumOff val="0"/>
                <a:alphaOff val="0"/>
                <a:tint val="50000"/>
                <a:satMod val="300000"/>
              </a:schemeClr>
            </a:gs>
            <a:gs pos="35000">
              <a:schemeClr val="accent4">
                <a:alpha val="50000"/>
                <a:hueOff val="0"/>
                <a:satOff val="0"/>
                <a:lumOff val="0"/>
                <a:alphaOff val="0"/>
                <a:tint val="37000"/>
                <a:satMod val="300000"/>
              </a:schemeClr>
            </a:gs>
            <a:gs pos="100000">
              <a:schemeClr val="accent4">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dirty="0" smtClean="0">
              <a:latin typeface="Arial" pitchFamily="34" charset="0"/>
              <a:cs typeface="Arial" pitchFamily="34" charset="0"/>
            </a:rPr>
            <a:t>Competencia Directiva</a:t>
          </a:r>
          <a:endParaRPr lang="es-EC" sz="1200" b="1" kern="1200" dirty="0">
            <a:latin typeface="Arial" pitchFamily="34" charset="0"/>
            <a:cs typeface="Arial" pitchFamily="34" charset="0"/>
          </a:endParaRPr>
        </a:p>
      </dsp:txBody>
      <dsp:txXfrm>
        <a:off x="2460337" y="5236991"/>
        <a:ext cx="1440753" cy="439253"/>
      </dsp:txXfrm>
    </dsp:sp>
    <dsp:sp modelId="{784430A0-485E-4695-A9C6-19C194BDB41C}">
      <dsp:nvSpPr>
        <dsp:cNvPr id="0" name=""/>
        <dsp:cNvSpPr/>
      </dsp:nvSpPr>
      <dsp:spPr>
        <a:xfrm>
          <a:off x="4192352" y="4944927"/>
          <a:ext cx="2332348" cy="290241"/>
        </a:xfrm>
        <a:prstGeom prst="rect">
          <a:avLst/>
        </a:prstGeom>
        <a:gradFill rotWithShape="0">
          <a:gsLst>
            <a:gs pos="0">
              <a:schemeClr val="accent4">
                <a:alpha val="30000"/>
                <a:hueOff val="0"/>
                <a:satOff val="0"/>
                <a:lumOff val="0"/>
                <a:alphaOff val="0"/>
                <a:tint val="50000"/>
                <a:satMod val="300000"/>
              </a:schemeClr>
            </a:gs>
            <a:gs pos="35000">
              <a:schemeClr val="accent4">
                <a:alpha val="30000"/>
                <a:hueOff val="0"/>
                <a:satOff val="0"/>
                <a:lumOff val="0"/>
                <a:alphaOff val="0"/>
                <a:tint val="37000"/>
                <a:satMod val="300000"/>
              </a:schemeClr>
            </a:gs>
            <a:gs pos="100000">
              <a:schemeClr val="accent4">
                <a:alpha val="3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a:latin typeface="Arial" pitchFamily="34" charset="0"/>
              <a:cs typeface="Arial" pitchFamily="34" charset="0"/>
            </a:rPr>
            <a:t>Cultura de Planificación</a:t>
          </a:r>
        </a:p>
      </dsp:txBody>
      <dsp:txXfrm>
        <a:off x="4192352" y="4944927"/>
        <a:ext cx="2332348" cy="290241"/>
      </dsp:txXfrm>
    </dsp:sp>
    <dsp:sp modelId="{E3058DAB-785B-49FB-862F-C9511FD14596}">
      <dsp:nvSpPr>
        <dsp:cNvPr id="0" name=""/>
        <dsp:cNvSpPr/>
      </dsp:nvSpPr>
      <dsp:spPr>
        <a:xfrm>
          <a:off x="4192352" y="5344982"/>
          <a:ext cx="2332348" cy="376436"/>
        </a:xfrm>
        <a:prstGeom prst="rect">
          <a:avLst/>
        </a:prstGeom>
        <a:gradFill rotWithShape="0">
          <a:gsLst>
            <a:gs pos="0">
              <a:schemeClr val="accent4">
                <a:alpha val="30000"/>
                <a:hueOff val="0"/>
                <a:satOff val="0"/>
                <a:lumOff val="0"/>
                <a:alphaOff val="0"/>
                <a:tint val="50000"/>
                <a:satMod val="300000"/>
              </a:schemeClr>
            </a:gs>
            <a:gs pos="35000">
              <a:schemeClr val="accent4">
                <a:alpha val="30000"/>
                <a:hueOff val="0"/>
                <a:satOff val="0"/>
                <a:lumOff val="0"/>
                <a:alphaOff val="0"/>
                <a:tint val="37000"/>
                <a:satMod val="300000"/>
              </a:schemeClr>
            </a:gs>
            <a:gs pos="100000">
              <a:schemeClr val="accent4">
                <a:alpha val="3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latin typeface="Arial" pitchFamily="34" charset="0"/>
              <a:cs typeface="Arial" pitchFamily="34" charset="0"/>
            </a:rPr>
            <a:t>Orientación al cliente</a:t>
          </a:r>
          <a:endParaRPr lang="es-EC" sz="1200" kern="1200" dirty="0">
            <a:latin typeface="Arial" pitchFamily="34" charset="0"/>
            <a:cs typeface="Arial" pitchFamily="34" charset="0"/>
          </a:endParaRPr>
        </a:p>
      </dsp:txBody>
      <dsp:txXfrm>
        <a:off x="4192352" y="5344982"/>
        <a:ext cx="2332348" cy="376436"/>
      </dsp:txXfrm>
    </dsp:sp>
    <dsp:sp modelId="{87B09A44-C236-4E64-A755-14EC55F7694F}">
      <dsp:nvSpPr>
        <dsp:cNvPr id="0" name=""/>
        <dsp:cNvSpPr/>
      </dsp:nvSpPr>
      <dsp:spPr>
        <a:xfrm>
          <a:off x="4173608" y="5691827"/>
          <a:ext cx="2332348" cy="384228"/>
        </a:xfrm>
        <a:prstGeom prst="rect">
          <a:avLst/>
        </a:prstGeom>
        <a:gradFill rotWithShape="0">
          <a:gsLst>
            <a:gs pos="0">
              <a:schemeClr val="accent4">
                <a:alpha val="30000"/>
                <a:hueOff val="0"/>
                <a:satOff val="0"/>
                <a:lumOff val="0"/>
                <a:alphaOff val="0"/>
                <a:tint val="50000"/>
                <a:satMod val="300000"/>
              </a:schemeClr>
            </a:gs>
            <a:gs pos="35000">
              <a:schemeClr val="accent4">
                <a:alpha val="30000"/>
                <a:hueOff val="0"/>
                <a:satOff val="0"/>
                <a:lumOff val="0"/>
                <a:alphaOff val="0"/>
                <a:tint val="37000"/>
                <a:satMod val="300000"/>
              </a:schemeClr>
            </a:gs>
            <a:gs pos="100000">
              <a:schemeClr val="accent4">
                <a:alpha val="3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a:latin typeface="Arial" pitchFamily="34" charset="0"/>
              <a:cs typeface="Arial" pitchFamily="34" charset="0"/>
            </a:rPr>
            <a:t>Cultura de Calidad</a:t>
          </a:r>
        </a:p>
      </dsp:txBody>
      <dsp:txXfrm>
        <a:off x="4173608" y="5691827"/>
        <a:ext cx="2332348" cy="384228"/>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A0B6CC8-E34B-4F2C-948D-16C54331B979}">
      <dsp:nvSpPr>
        <dsp:cNvPr id="0" name=""/>
        <dsp:cNvSpPr/>
      </dsp:nvSpPr>
      <dsp:spPr>
        <a:xfrm>
          <a:off x="302156" y="1864"/>
          <a:ext cx="1644981" cy="1227944"/>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ctr" defTabSz="622300">
            <a:lnSpc>
              <a:spcPct val="90000"/>
            </a:lnSpc>
            <a:spcBef>
              <a:spcPct val="0"/>
            </a:spcBef>
            <a:spcAft>
              <a:spcPct val="15000"/>
            </a:spcAft>
            <a:buChar char="••"/>
          </a:pPr>
          <a:r>
            <a:rPr lang="es-EC" sz="1400" kern="1200" dirty="0" smtClean="0">
              <a:latin typeface="Arial" pitchFamily="34" charset="0"/>
              <a:cs typeface="Arial" pitchFamily="34" charset="0"/>
            </a:rPr>
            <a:t>Conocer las características y necesidades delos usuarios de restaurantes</a:t>
          </a:r>
          <a:endParaRPr lang="es-EC" sz="1400" kern="1200" dirty="0">
            <a:latin typeface="Arial" pitchFamily="34" charset="0"/>
            <a:cs typeface="Arial" pitchFamily="34" charset="0"/>
          </a:endParaRPr>
        </a:p>
      </dsp:txBody>
      <dsp:txXfrm>
        <a:off x="302156" y="1864"/>
        <a:ext cx="1644981" cy="1227944"/>
      </dsp:txXfrm>
    </dsp:sp>
    <dsp:sp modelId="{82A5E1A3-845E-4711-B194-09CB4FFF4A77}">
      <dsp:nvSpPr>
        <dsp:cNvPr id="0" name=""/>
        <dsp:cNvSpPr/>
      </dsp:nvSpPr>
      <dsp:spPr>
        <a:xfrm>
          <a:off x="302156" y="1229808"/>
          <a:ext cx="1644981" cy="52801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ctr" defTabSz="711200">
            <a:lnSpc>
              <a:spcPct val="90000"/>
            </a:lnSpc>
            <a:spcBef>
              <a:spcPct val="0"/>
            </a:spcBef>
            <a:spcAft>
              <a:spcPct val="35000"/>
            </a:spcAft>
          </a:pPr>
          <a:r>
            <a:rPr lang="es-EC" sz="1600" b="1" kern="1200" dirty="0" smtClean="0">
              <a:latin typeface="Arial" pitchFamily="34" charset="0"/>
              <a:cs typeface="Arial" pitchFamily="34" charset="0"/>
            </a:rPr>
            <a:t>Objetivo</a:t>
          </a:r>
          <a:endParaRPr lang="es-EC" sz="1600" b="1" kern="1200" dirty="0">
            <a:latin typeface="Arial" pitchFamily="34" charset="0"/>
            <a:cs typeface="Arial" pitchFamily="34" charset="0"/>
          </a:endParaRPr>
        </a:p>
      </dsp:txBody>
      <dsp:txXfrm>
        <a:off x="302156" y="1229808"/>
        <a:ext cx="1158437" cy="528015"/>
      </dsp:txXfrm>
    </dsp:sp>
    <dsp:sp modelId="{4DAD9C61-AF1E-4F1D-98BE-6962CECD8778}">
      <dsp:nvSpPr>
        <dsp:cNvPr id="0" name=""/>
        <dsp:cNvSpPr/>
      </dsp:nvSpPr>
      <dsp:spPr>
        <a:xfrm>
          <a:off x="1507128" y="1313679"/>
          <a:ext cx="575743" cy="575743"/>
        </a:xfrm>
        <a:prstGeom prst="ellipse">
          <a:avLst/>
        </a:prstGeom>
        <a:blipFill rotWithShape="0">
          <a:blip xmlns:r="http://schemas.openxmlformats.org/officeDocument/2006/relationships" r:embed="rId1"/>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B38B13-6DDC-49F9-B228-3B4BB833EAB3}">
      <dsp:nvSpPr>
        <dsp:cNvPr id="0" name=""/>
        <dsp:cNvSpPr/>
      </dsp:nvSpPr>
      <dsp:spPr>
        <a:xfrm>
          <a:off x="4100311" y="4"/>
          <a:ext cx="1644981" cy="1227944"/>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ctr" defTabSz="622300">
            <a:lnSpc>
              <a:spcPct val="90000"/>
            </a:lnSpc>
            <a:spcBef>
              <a:spcPct val="0"/>
            </a:spcBef>
            <a:spcAft>
              <a:spcPct val="15000"/>
            </a:spcAft>
            <a:buChar char="••"/>
          </a:pPr>
          <a:endParaRPr lang="es-EC" sz="1400" kern="1200" dirty="0">
            <a:latin typeface="Arial" pitchFamily="34" charset="0"/>
            <a:cs typeface="Arial" pitchFamily="34" charset="0"/>
          </a:endParaRPr>
        </a:p>
        <a:p>
          <a:pPr marL="114300" lvl="1" indent="-114300" algn="ctr" defTabSz="622300">
            <a:lnSpc>
              <a:spcPct val="90000"/>
            </a:lnSpc>
            <a:spcBef>
              <a:spcPct val="0"/>
            </a:spcBef>
            <a:spcAft>
              <a:spcPct val="15000"/>
            </a:spcAft>
            <a:buChar char="••"/>
          </a:pPr>
          <a:r>
            <a:rPr lang="es-EC" sz="1400" kern="1200" dirty="0" smtClean="0">
              <a:latin typeface="Arial" pitchFamily="34" charset="0"/>
              <a:cs typeface="Arial" pitchFamily="34" charset="0"/>
            </a:rPr>
            <a:t>Parroquia de Puéllaro (viernes, sábado, domingo)</a:t>
          </a:r>
          <a:endParaRPr lang="es-EC" sz="1400" kern="1200" dirty="0">
            <a:latin typeface="Arial" pitchFamily="34" charset="0"/>
            <a:cs typeface="Arial" pitchFamily="34" charset="0"/>
          </a:endParaRPr>
        </a:p>
      </dsp:txBody>
      <dsp:txXfrm>
        <a:off x="4100311" y="4"/>
        <a:ext cx="1644981" cy="1227944"/>
      </dsp:txXfrm>
    </dsp:sp>
    <dsp:sp modelId="{E49A6269-398C-47B4-AB11-DDA28F178A2D}">
      <dsp:nvSpPr>
        <dsp:cNvPr id="0" name=""/>
        <dsp:cNvSpPr/>
      </dsp:nvSpPr>
      <dsp:spPr>
        <a:xfrm>
          <a:off x="4100311" y="1224135"/>
          <a:ext cx="1644981" cy="52801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ctr" defTabSz="711200">
            <a:lnSpc>
              <a:spcPct val="90000"/>
            </a:lnSpc>
            <a:spcBef>
              <a:spcPct val="0"/>
            </a:spcBef>
            <a:spcAft>
              <a:spcPct val="35000"/>
            </a:spcAft>
          </a:pPr>
          <a:r>
            <a:rPr lang="es-EC" sz="1600" b="1" kern="1200" dirty="0" smtClean="0">
              <a:latin typeface="Arial" pitchFamily="34" charset="0"/>
              <a:cs typeface="Arial" pitchFamily="34" charset="0"/>
            </a:rPr>
            <a:t>Fechas</a:t>
          </a:r>
          <a:endParaRPr lang="es-EC" sz="1600" b="1" kern="1200" dirty="0">
            <a:latin typeface="Arial" pitchFamily="34" charset="0"/>
            <a:cs typeface="Arial" pitchFamily="34" charset="0"/>
          </a:endParaRPr>
        </a:p>
      </dsp:txBody>
      <dsp:txXfrm>
        <a:off x="4100311" y="1224135"/>
        <a:ext cx="1158437" cy="528015"/>
      </dsp:txXfrm>
    </dsp:sp>
    <dsp:sp modelId="{BD1C1A30-5CB3-437A-A690-254E5C303EF3}">
      <dsp:nvSpPr>
        <dsp:cNvPr id="0" name=""/>
        <dsp:cNvSpPr/>
      </dsp:nvSpPr>
      <dsp:spPr>
        <a:xfrm>
          <a:off x="3624422" y="1584178"/>
          <a:ext cx="187859" cy="166343"/>
        </a:xfrm>
        <a:prstGeom prst="ellips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D9DF38-F0B5-47A0-8C02-C667F1A0D12F}">
      <dsp:nvSpPr>
        <dsp:cNvPr id="0" name=""/>
        <dsp:cNvSpPr/>
      </dsp:nvSpPr>
      <dsp:spPr>
        <a:xfrm>
          <a:off x="2164382" y="0"/>
          <a:ext cx="1644981" cy="1227944"/>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ctr" defTabSz="622300">
            <a:lnSpc>
              <a:spcPct val="90000"/>
            </a:lnSpc>
            <a:spcBef>
              <a:spcPct val="0"/>
            </a:spcBef>
            <a:spcAft>
              <a:spcPct val="15000"/>
            </a:spcAft>
            <a:buChar char="••"/>
          </a:pPr>
          <a:endParaRPr lang="es-EC" sz="1400" kern="1200" dirty="0">
            <a:latin typeface="Arial" pitchFamily="34" charset="0"/>
            <a:cs typeface="Arial" pitchFamily="34" charset="0"/>
          </a:endParaRPr>
        </a:p>
        <a:p>
          <a:pPr marL="114300" lvl="1" indent="-114300" algn="ctr" defTabSz="622300">
            <a:lnSpc>
              <a:spcPct val="90000"/>
            </a:lnSpc>
            <a:spcBef>
              <a:spcPct val="0"/>
            </a:spcBef>
            <a:spcAft>
              <a:spcPct val="15000"/>
            </a:spcAft>
            <a:buChar char="••"/>
          </a:pPr>
          <a:r>
            <a:rPr lang="es-EC" sz="1400" kern="1200" dirty="0" smtClean="0">
              <a:latin typeface="Arial" pitchFamily="34" charset="0"/>
              <a:cs typeface="Arial" pitchFamily="34" charset="0"/>
            </a:rPr>
            <a:t>Encuesta</a:t>
          </a:r>
          <a:endParaRPr lang="es-EC" sz="1400" kern="1200" dirty="0">
            <a:latin typeface="Arial" pitchFamily="34" charset="0"/>
            <a:cs typeface="Arial" pitchFamily="34" charset="0"/>
          </a:endParaRPr>
        </a:p>
        <a:p>
          <a:pPr marL="114300" lvl="1" indent="-114300" algn="ctr" defTabSz="622300">
            <a:lnSpc>
              <a:spcPct val="90000"/>
            </a:lnSpc>
            <a:spcBef>
              <a:spcPct val="0"/>
            </a:spcBef>
            <a:spcAft>
              <a:spcPct val="15000"/>
            </a:spcAft>
            <a:buChar char="••"/>
          </a:pPr>
          <a:r>
            <a:rPr lang="es-EC" sz="1400" kern="1200" dirty="0" smtClean="0">
              <a:latin typeface="Arial" pitchFamily="34" charset="0"/>
              <a:cs typeface="Arial" pitchFamily="34" charset="0"/>
            </a:rPr>
            <a:t>Muestreo Aleatorio Simple</a:t>
          </a:r>
          <a:endParaRPr lang="es-EC" sz="1400" kern="1200" dirty="0">
            <a:latin typeface="Arial" pitchFamily="34" charset="0"/>
            <a:cs typeface="Arial" pitchFamily="34" charset="0"/>
          </a:endParaRPr>
        </a:p>
      </dsp:txBody>
      <dsp:txXfrm>
        <a:off x="2164382" y="0"/>
        <a:ext cx="1644981" cy="1227944"/>
      </dsp:txXfrm>
    </dsp:sp>
    <dsp:sp modelId="{438502B6-E6F8-4144-AEB9-DFC7F7BD1829}">
      <dsp:nvSpPr>
        <dsp:cNvPr id="0" name=""/>
        <dsp:cNvSpPr/>
      </dsp:nvSpPr>
      <dsp:spPr>
        <a:xfrm>
          <a:off x="2164382" y="1224138"/>
          <a:ext cx="1644981" cy="52801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t" anchorCtr="0">
          <a:noAutofit/>
        </a:bodyPr>
        <a:lstStyle/>
        <a:p>
          <a:pPr lvl="0" algn="ctr" defTabSz="622300">
            <a:lnSpc>
              <a:spcPct val="90000"/>
            </a:lnSpc>
            <a:spcBef>
              <a:spcPct val="0"/>
            </a:spcBef>
            <a:spcAft>
              <a:spcPct val="35000"/>
            </a:spcAft>
          </a:pPr>
          <a:r>
            <a:rPr lang="es-EC" sz="1400" b="1" kern="1200" dirty="0" smtClean="0">
              <a:latin typeface="Arial" pitchFamily="34" charset="0"/>
              <a:cs typeface="Arial" pitchFamily="34" charset="0"/>
            </a:rPr>
            <a:t>     Instrumento</a:t>
          </a:r>
        </a:p>
      </dsp:txBody>
      <dsp:txXfrm>
        <a:off x="2164382" y="1224138"/>
        <a:ext cx="1158437" cy="528015"/>
      </dsp:txXfrm>
    </dsp:sp>
    <dsp:sp modelId="{FA7C2988-1B78-4408-8E04-96D51D6FAD59}">
      <dsp:nvSpPr>
        <dsp:cNvPr id="0" name=""/>
        <dsp:cNvSpPr/>
      </dsp:nvSpPr>
      <dsp:spPr>
        <a:xfrm>
          <a:off x="5218099" y="1296464"/>
          <a:ext cx="575743" cy="575743"/>
        </a:xfrm>
        <a:prstGeom prst="ellipse">
          <a:avLst/>
        </a:prstGeom>
        <a:blipFill rotWithShape="0">
          <a:blip xmlns:r="http://schemas.openxmlformats.org/officeDocument/2006/relationships" r:embed="rId1"/>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A79933-14E6-45CC-A63B-513C61701232}">
      <dsp:nvSpPr>
        <dsp:cNvPr id="0" name=""/>
        <dsp:cNvSpPr/>
      </dsp:nvSpPr>
      <dsp:spPr>
        <a:xfrm>
          <a:off x="1100190" y="2174576"/>
          <a:ext cx="1644981" cy="1227944"/>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ctr" defTabSz="622300">
            <a:lnSpc>
              <a:spcPct val="90000"/>
            </a:lnSpc>
            <a:spcBef>
              <a:spcPct val="0"/>
            </a:spcBef>
            <a:spcAft>
              <a:spcPct val="15000"/>
            </a:spcAft>
            <a:buChar char="••"/>
          </a:pPr>
          <a:endParaRPr lang="es-EC" sz="1400" kern="1200" dirty="0">
            <a:latin typeface="Arial" pitchFamily="34" charset="0"/>
            <a:cs typeface="Arial" pitchFamily="34" charset="0"/>
          </a:endParaRPr>
        </a:p>
        <a:p>
          <a:pPr marL="114300" lvl="1" indent="-114300" algn="ctr" defTabSz="622300">
            <a:lnSpc>
              <a:spcPct val="90000"/>
            </a:lnSpc>
            <a:spcBef>
              <a:spcPct val="0"/>
            </a:spcBef>
            <a:spcAft>
              <a:spcPct val="15000"/>
            </a:spcAft>
            <a:buChar char="••"/>
          </a:pPr>
          <a:r>
            <a:rPr lang="es-EC" sz="1400" kern="1200" dirty="0" smtClean="0">
              <a:latin typeface="Arial" pitchFamily="34" charset="0"/>
              <a:cs typeface="Arial" pitchFamily="34" charset="0"/>
            </a:rPr>
            <a:t>Parque Central (paso obligado de las personas)</a:t>
          </a:r>
          <a:endParaRPr lang="es-EC" sz="1400" kern="1200" dirty="0">
            <a:latin typeface="Arial" pitchFamily="34" charset="0"/>
            <a:cs typeface="Arial" pitchFamily="34" charset="0"/>
          </a:endParaRPr>
        </a:p>
      </dsp:txBody>
      <dsp:txXfrm>
        <a:off x="1100190" y="2174576"/>
        <a:ext cx="1644981" cy="1227944"/>
      </dsp:txXfrm>
    </dsp:sp>
    <dsp:sp modelId="{8C37BA1F-0F81-460E-A24F-4EE838989F17}">
      <dsp:nvSpPr>
        <dsp:cNvPr id="0" name=""/>
        <dsp:cNvSpPr/>
      </dsp:nvSpPr>
      <dsp:spPr>
        <a:xfrm>
          <a:off x="1100190" y="3402521"/>
          <a:ext cx="1644981" cy="52801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ctr" defTabSz="711200">
            <a:lnSpc>
              <a:spcPct val="90000"/>
            </a:lnSpc>
            <a:spcBef>
              <a:spcPct val="0"/>
            </a:spcBef>
            <a:spcAft>
              <a:spcPct val="35000"/>
            </a:spcAft>
          </a:pPr>
          <a:r>
            <a:rPr lang="es-EC" sz="1600" b="1" kern="1200" dirty="0" smtClean="0">
              <a:latin typeface="Arial" pitchFamily="34" charset="0"/>
              <a:cs typeface="Arial" pitchFamily="34" charset="0"/>
            </a:rPr>
            <a:t>Trabajo de Campo</a:t>
          </a:r>
        </a:p>
      </dsp:txBody>
      <dsp:txXfrm>
        <a:off x="1100190" y="3402521"/>
        <a:ext cx="1158437" cy="528015"/>
      </dsp:txXfrm>
    </dsp:sp>
    <dsp:sp modelId="{BDE45594-87EF-477B-8AB0-0D2B862D1CA9}">
      <dsp:nvSpPr>
        <dsp:cNvPr id="0" name=""/>
        <dsp:cNvSpPr/>
      </dsp:nvSpPr>
      <dsp:spPr>
        <a:xfrm>
          <a:off x="2305161" y="3486391"/>
          <a:ext cx="575743" cy="575743"/>
        </a:xfrm>
        <a:prstGeom prst="ellipse">
          <a:avLst/>
        </a:prstGeom>
        <a:blipFill rotWithShape="0">
          <a:blip xmlns:r="http://schemas.openxmlformats.org/officeDocument/2006/relationships" r:embed="rId1"/>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6472A1-DF50-4439-9BD8-746E17D1DAD3}">
      <dsp:nvSpPr>
        <dsp:cNvPr id="0" name=""/>
        <dsp:cNvSpPr/>
      </dsp:nvSpPr>
      <dsp:spPr>
        <a:xfrm>
          <a:off x="3028543" y="2174576"/>
          <a:ext cx="1962265" cy="1227944"/>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ctr" defTabSz="711200">
            <a:lnSpc>
              <a:spcPct val="90000"/>
            </a:lnSpc>
            <a:spcBef>
              <a:spcPct val="0"/>
            </a:spcBef>
            <a:spcAft>
              <a:spcPct val="15000"/>
            </a:spcAft>
            <a:buChar char="••"/>
          </a:pPr>
          <a:endParaRPr lang="es-EC" sz="1600" kern="1200" dirty="0">
            <a:latin typeface="Arial" pitchFamily="34" charset="0"/>
            <a:cs typeface="Arial" pitchFamily="34" charset="0"/>
          </a:endParaRPr>
        </a:p>
        <a:p>
          <a:pPr marL="171450" lvl="1" indent="-171450" algn="ctr" defTabSz="711200">
            <a:lnSpc>
              <a:spcPct val="90000"/>
            </a:lnSpc>
            <a:spcBef>
              <a:spcPct val="0"/>
            </a:spcBef>
            <a:spcAft>
              <a:spcPct val="15000"/>
            </a:spcAft>
            <a:buChar char="••"/>
          </a:pPr>
          <a:r>
            <a:rPr lang="es-EC" sz="1600" kern="1200" dirty="0" smtClean="0">
              <a:latin typeface="Arial" pitchFamily="34" charset="0"/>
              <a:cs typeface="Arial" pitchFamily="34" charset="0"/>
            </a:rPr>
            <a:t>Predisposición de las personas encuestadas</a:t>
          </a:r>
          <a:endParaRPr lang="es-EC" sz="1600" kern="1200" dirty="0">
            <a:latin typeface="Arial" pitchFamily="34" charset="0"/>
            <a:cs typeface="Arial" pitchFamily="34" charset="0"/>
          </a:endParaRPr>
        </a:p>
      </dsp:txBody>
      <dsp:txXfrm>
        <a:off x="3028543" y="2174576"/>
        <a:ext cx="1962265" cy="1227944"/>
      </dsp:txXfrm>
    </dsp:sp>
    <dsp:sp modelId="{F3E8F167-7713-4133-8062-847A686323B0}">
      <dsp:nvSpPr>
        <dsp:cNvPr id="0" name=""/>
        <dsp:cNvSpPr/>
      </dsp:nvSpPr>
      <dsp:spPr>
        <a:xfrm>
          <a:off x="3023509" y="3402521"/>
          <a:ext cx="1972267" cy="52801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ctr" defTabSz="711200">
            <a:lnSpc>
              <a:spcPct val="90000"/>
            </a:lnSpc>
            <a:spcBef>
              <a:spcPct val="0"/>
            </a:spcBef>
            <a:spcAft>
              <a:spcPct val="35000"/>
            </a:spcAft>
          </a:pPr>
          <a:r>
            <a:rPr lang="es-EC" sz="1600" b="1" kern="1200" dirty="0" smtClean="0">
              <a:latin typeface="Arial" pitchFamily="34" charset="0"/>
              <a:cs typeface="Arial" pitchFamily="34" charset="0"/>
            </a:rPr>
            <a:t>Encuestados</a:t>
          </a:r>
          <a:endParaRPr lang="es-EC" sz="1600" b="1" kern="1200" dirty="0">
            <a:latin typeface="Arial" pitchFamily="34" charset="0"/>
            <a:cs typeface="Arial" pitchFamily="34" charset="0"/>
          </a:endParaRPr>
        </a:p>
      </dsp:txBody>
      <dsp:txXfrm>
        <a:off x="3023509" y="3402521"/>
        <a:ext cx="1388920" cy="528015"/>
      </dsp:txXfrm>
    </dsp:sp>
    <dsp:sp modelId="{7D594E92-4A1D-4595-9510-65C21212931F}">
      <dsp:nvSpPr>
        <dsp:cNvPr id="0" name=""/>
        <dsp:cNvSpPr/>
      </dsp:nvSpPr>
      <dsp:spPr>
        <a:xfrm>
          <a:off x="4392156" y="3486391"/>
          <a:ext cx="575743" cy="575743"/>
        </a:xfrm>
        <a:prstGeom prst="ellipse">
          <a:avLst/>
        </a:prstGeom>
        <a:blipFill rotWithShape="0">
          <a:blip xmlns:r="http://schemas.openxmlformats.org/officeDocument/2006/relationships" r:embed="rId2"/>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4C9896C-C40E-4E84-894D-E06CBD257A98}">
      <dsp:nvSpPr>
        <dsp:cNvPr id="0" name=""/>
        <dsp:cNvSpPr/>
      </dsp:nvSpPr>
      <dsp:spPr>
        <a:xfrm>
          <a:off x="2111787" y="30940"/>
          <a:ext cx="1608899" cy="1608899"/>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s-ES" sz="1000" b="1" i="1" kern="1200" dirty="0" smtClean="0">
              <a:effectLst>
                <a:outerShdw blurRad="38100" dist="38100" dir="2700000" algn="tl">
                  <a:srgbClr val="000000">
                    <a:alpha val="43137"/>
                  </a:srgbClr>
                </a:outerShdw>
              </a:effectLst>
              <a:hlinkClick xmlns:r="http://schemas.openxmlformats.org/officeDocument/2006/relationships" r:id="" action="ppaction://hlinksldjump"/>
            </a:rPr>
            <a:t>PRODUCTO</a:t>
          </a:r>
          <a:endParaRPr lang="es-ES" sz="1000" b="1" i="1" kern="1200" dirty="0">
            <a:effectLst>
              <a:outerShdw blurRad="38100" dist="38100" dir="2700000" algn="tl">
                <a:srgbClr val="000000">
                  <a:alpha val="43137"/>
                </a:srgbClr>
              </a:outerShdw>
            </a:effectLst>
          </a:endParaRPr>
        </a:p>
      </dsp:txBody>
      <dsp:txXfrm>
        <a:off x="2297429" y="247523"/>
        <a:ext cx="1237615" cy="510516"/>
      </dsp:txXfrm>
    </dsp:sp>
    <dsp:sp modelId="{9981CFBF-7C2E-4F13-80FB-F24C9832ADE6}">
      <dsp:nvSpPr>
        <dsp:cNvPr id="0" name=""/>
        <dsp:cNvSpPr/>
      </dsp:nvSpPr>
      <dsp:spPr>
        <a:xfrm>
          <a:off x="2823416" y="742569"/>
          <a:ext cx="1608899" cy="1608899"/>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s-ES" sz="1000" b="1" i="1" kern="1200" dirty="0" smtClean="0">
              <a:effectLst>
                <a:outerShdw blurRad="38100" dist="38100" dir="2700000" algn="tl">
                  <a:srgbClr val="000000">
                    <a:alpha val="43137"/>
                  </a:srgbClr>
                </a:outerShdw>
              </a:effectLst>
              <a:hlinkClick xmlns:r="http://schemas.openxmlformats.org/officeDocument/2006/relationships" r:id="" action="ppaction://hlinksldjump"/>
            </a:rPr>
            <a:t>PRECIO</a:t>
          </a:r>
          <a:endParaRPr lang="es-ES" sz="1000" b="1" i="1" kern="1200" dirty="0">
            <a:effectLst>
              <a:outerShdw blurRad="38100" dist="38100" dir="2700000" algn="tl">
                <a:srgbClr val="000000">
                  <a:alpha val="43137"/>
                </a:srgbClr>
              </a:outerShdw>
            </a:effectLst>
          </a:endParaRPr>
        </a:p>
      </dsp:txBody>
      <dsp:txXfrm>
        <a:off x="3689746" y="928211"/>
        <a:ext cx="618807" cy="1237615"/>
      </dsp:txXfrm>
    </dsp:sp>
    <dsp:sp modelId="{1AD300A1-2BC8-4F6E-8690-76F992D4F7A7}">
      <dsp:nvSpPr>
        <dsp:cNvPr id="0" name=""/>
        <dsp:cNvSpPr/>
      </dsp:nvSpPr>
      <dsp:spPr>
        <a:xfrm>
          <a:off x="2111787" y="1454197"/>
          <a:ext cx="1608899" cy="1608899"/>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s-ES" sz="1000" b="1" i="1" kern="1200" dirty="0" smtClean="0">
              <a:effectLst>
                <a:outerShdw blurRad="38100" dist="38100" dir="2700000" algn="tl">
                  <a:srgbClr val="000000">
                    <a:alpha val="43137"/>
                  </a:srgbClr>
                </a:outerShdw>
              </a:effectLst>
              <a:hlinkClick xmlns:r="http://schemas.openxmlformats.org/officeDocument/2006/relationships" r:id="" action="ppaction://hlinksldjump"/>
            </a:rPr>
            <a:t>PROMOCIÓN</a:t>
          </a:r>
        </a:p>
        <a:p>
          <a:pPr lvl="0" algn="ctr" defTabSz="444500">
            <a:lnSpc>
              <a:spcPct val="90000"/>
            </a:lnSpc>
            <a:spcBef>
              <a:spcPct val="0"/>
            </a:spcBef>
            <a:spcAft>
              <a:spcPct val="35000"/>
            </a:spcAft>
          </a:pPr>
          <a:r>
            <a:rPr lang="es-ES" sz="1000" b="1" i="1" kern="1200" dirty="0" smtClean="0">
              <a:effectLst>
                <a:outerShdw blurRad="38100" dist="38100" dir="2700000" algn="tl">
                  <a:srgbClr val="000000">
                    <a:alpha val="43137"/>
                  </a:srgbClr>
                </a:outerShdw>
              </a:effectLst>
              <a:hlinkClick xmlns:r="http://schemas.openxmlformats.org/officeDocument/2006/relationships" r:id="" action="ppaction://hlinksldjump"/>
            </a:rPr>
            <a:t> Y </a:t>
          </a:r>
        </a:p>
        <a:p>
          <a:pPr lvl="0" algn="ctr" defTabSz="444500">
            <a:lnSpc>
              <a:spcPct val="90000"/>
            </a:lnSpc>
            <a:spcBef>
              <a:spcPct val="0"/>
            </a:spcBef>
            <a:spcAft>
              <a:spcPct val="35000"/>
            </a:spcAft>
          </a:pPr>
          <a:r>
            <a:rPr lang="es-ES" sz="1000" b="1" i="1" kern="1200" dirty="0" smtClean="0">
              <a:effectLst>
                <a:outerShdw blurRad="38100" dist="38100" dir="2700000" algn="tl">
                  <a:srgbClr val="000000">
                    <a:alpha val="43137"/>
                  </a:srgbClr>
                </a:outerShdw>
              </a:effectLst>
              <a:hlinkClick xmlns:r="http://schemas.openxmlformats.org/officeDocument/2006/relationships" r:id="" action="ppaction://hlinksldjump"/>
            </a:rPr>
            <a:t>PUBLICIDAD</a:t>
          </a:r>
          <a:endParaRPr lang="es-ES" sz="1000" b="1" i="1" kern="1200" dirty="0">
            <a:effectLst>
              <a:outerShdw blurRad="38100" dist="38100" dir="2700000" algn="tl">
                <a:srgbClr val="000000">
                  <a:alpha val="43137"/>
                </a:srgbClr>
              </a:outerShdw>
            </a:effectLst>
          </a:endParaRPr>
        </a:p>
      </dsp:txBody>
      <dsp:txXfrm>
        <a:off x="2297429" y="2335998"/>
        <a:ext cx="1237615" cy="510516"/>
      </dsp:txXfrm>
    </dsp:sp>
    <dsp:sp modelId="{5E3530F6-873C-408B-9744-A64425563082}">
      <dsp:nvSpPr>
        <dsp:cNvPr id="0" name=""/>
        <dsp:cNvSpPr/>
      </dsp:nvSpPr>
      <dsp:spPr>
        <a:xfrm>
          <a:off x="1400158" y="742569"/>
          <a:ext cx="1608899" cy="1608899"/>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s-ES" sz="1000" b="1" i="1" kern="1200" dirty="0" smtClean="0">
              <a:effectLst>
                <a:outerShdw blurRad="38100" dist="38100" dir="2700000" algn="tl">
                  <a:srgbClr val="000000">
                    <a:alpha val="43137"/>
                  </a:srgbClr>
                </a:outerShdw>
              </a:effectLst>
              <a:hlinkClick xmlns:r="http://schemas.openxmlformats.org/officeDocument/2006/relationships" r:id="" action="ppaction://hlinksldjump"/>
            </a:rPr>
            <a:t>PLAZA</a:t>
          </a:r>
          <a:endParaRPr lang="es-ES" sz="1000" b="1" i="1" kern="1200" dirty="0">
            <a:effectLst>
              <a:outerShdw blurRad="38100" dist="38100" dir="2700000" algn="tl">
                <a:srgbClr val="000000">
                  <a:alpha val="43137"/>
                </a:srgbClr>
              </a:outerShdw>
            </a:effectLst>
          </a:endParaRPr>
        </a:p>
      </dsp:txBody>
      <dsp:txXfrm>
        <a:off x="1523920" y="928211"/>
        <a:ext cx="618807" cy="123761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0.21569</cdr:x>
      <cdr:y>0</cdr:y>
    </cdr:from>
    <cdr:to>
      <cdr:x>0.76471</cdr:x>
      <cdr:y>0.15152</cdr:y>
    </cdr:to>
    <cdr:sp macro="" textlink="">
      <cdr:nvSpPr>
        <cdr:cNvPr id="2" name="1 CuadroTexto"/>
        <cdr:cNvSpPr txBox="1"/>
      </cdr:nvSpPr>
      <cdr:spPr>
        <a:xfrm xmlns:a="http://schemas.openxmlformats.org/drawingml/2006/main">
          <a:off x="792088" y="-72008"/>
          <a:ext cx="2016224"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EC" sz="1400" b="1" dirty="0" smtClean="0">
              <a:solidFill>
                <a:schemeClr val="bg1"/>
              </a:solidFill>
              <a:latin typeface="Times New Roman" pitchFamily="18" charset="0"/>
              <a:cs typeface="Times New Roman" pitchFamily="18" charset="0"/>
            </a:rPr>
            <a:t>MOTIVO </a:t>
          </a:r>
          <a:endParaRPr lang="es-EC" sz="1400" b="1" dirty="0">
            <a:solidFill>
              <a:schemeClr val="bg1"/>
            </a:solidFill>
            <a:latin typeface="Times New Roman" pitchFamily="18" charset="0"/>
            <a:cs typeface="Times New Roman"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Haga clic para modificar el estilo de texto del patrón</a:t>
            </a:r>
          </a:p>
          <a:p>
            <a:pPr lvl="1"/>
            <a:r>
              <a:rPr lang="en-US" noProof="0" smtClean="0"/>
              <a:t>Segundo nivel</a:t>
            </a:r>
          </a:p>
          <a:p>
            <a:pPr lvl="2"/>
            <a:r>
              <a:rPr lang="en-US" noProof="0" smtClean="0"/>
              <a:t>Tercer nivel</a:t>
            </a:r>
          </a:p>
          <a:p>
            <a:pPr lvl="3"/>
            <a:r>
              <a:rPr lang="en-US" noProof="0" smtClean="0"/>
              <a:t>Cuarto nivel</a:t>
            </a:r>
          </a:p>
          <a:p>
            <a:pPr lvl="4"/>
            <a:r>
              <a:rPr lang="en-US" noProof="0" smtClean="0"/>
              <a:t>Quinto nivel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4CE6565A-E12F-48DA-A2CC-DB553A23437B}" type="slidenum">
              <a:rPr lang="en-US"/>
              <a:pPr>
                <a:defRPr/>
              </a:pPr>
              <a:t>‹Nº›</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pPr>
              <a:defRPr/>
            </a:pPr>
            <a:fld id="{4CE6565A-E12F-48DA-A2CC-DB553A23437B}" type="slidenum">
              <a:rPr lang="en-US" smtClean="0"/>
              <a:pPr>
                <a:defRPr/>
              </a:pPr>
              <a:t>34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pPr>
              <a:defRPr/>
            </a:pPr>
            <a:fld id="{4CE6565A-E12F-48DA-A2CC-DB553A23437B}" type="slidenum">
              <a:rPr lang="en-US" smtClean="0"/>
              <a:pPr>
                <a:defRPr/>
              </a:pPr>
              <a:t>42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pPr>
              <a:defRPr/>
            </a:pPr>
            <a:fld id="{4CE6565A-E12F-48DA-A2CC-DB553A23437B}" type="slidenum">
              <a:rPr lang="en-US" smtClean="0"/>
              <a:pPr>
                <a:defRPr/>
              </a:pPr>
              <a:t>57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79525" y="1600200"/>
            <a:ext cx="7085013" cy="1066800"/>
          </a:xfrm>
        </p:spPr>
        <p:txBody>
          <a:bodyPr/>
          <a:lstStyle>
            <a:lvl1pPr>
              <a:defRPr/>
            </a:lvl1pPr>
          </a:lstStyle>
          <a:p>
            <a:r>
              <a:rPr lang="es-ES" smtClean="0"/>
              <a:t>Haga clic para modificar el estilo de título del patrón</a:t>
            </a:r>
            <a:endParaRPr lang="en-US"/>
          </a:p>
        </p:txBody>
      </p:sp>
      <p:sp>
        <p:nvSpPr>
          <p:cNvPr id="3075" name="Rectangle 3"/>
          <p:cNvSpPr>
            <a:spLocks noGrp="1" noChangeArrowheads="1"/>
          </p:cNvSpPr>
          <p:nvPr>
            <p:ph type="subTitle" idx="1"/>
          </p:nvPr>
        </p:nvSpPr>
        <p:spPr>
          <a:xfrm>
            <a:off x="1279525" y="2819400"/>
            <a:ext cx="5256213" cy="1143000"/>
          </a:xfrm>
        </p:spPr>
        <p:txBody>
          <a:bodyPr/>
          <a:lstStyle>
            <a:lvl1pPr marL="0" indent="0">
              <a:buFontTx/>
              <a:buNone/>
              <a:defRPr/>
            </a:lvl1pPr>
          </a:lstStyle>
          <a:p>
            <a:r>
              <a:rPr lang="es-ES" smtClean="0"/>
              <a:t>Haga clic para modificar el estilo de subtítulo del patrón</a:t>
            </a:r>
            <a:endParaRPr lang="en-US"/>
          </a:p>
        </p:txBody>
      </p:sp>
      <p:sp>
        <p:nvSpPr>
          <p:cNvPr id="4" name="Rectangle 4"/>
          <p:cNvSpPr>
            <a:spLocks noGrp="1" noChangeArrowheads="1"/>
          </p:cNvSpPr>
          <p:nvPr>
            <p:ph type="dt" sz="half" idx="10"/>
          </p:nvPr>
        </p:nvSpPr>
        <p:spPr/>
        <p:txBody>
          <a:bodyPr/>
          <a:lstStyle>
            <a:lvl1pPr>
              <a:defRPr smtClean="0"/>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8FE6CE90-728B-47A7-8637-0508988EEA7E}" type="slidenum">
              <a:rPr lang="en-US"/>
              <a:pPr>
                <a:defRPr/>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C9A0FEB-4C77-4762-8ED8-381FEBACCCCB}" type="slidenum">
              <a:rPr lang="en-US"/>
              <a:pPr>
                <a:defRPr/>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94475" y="685800"/>
            <a:ext cx="1771650" cy="5440363"/>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1279525" y="685800"/>
            <a:ext cx="5162550" cy="544036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C34355B-85E2-4FF8-9611-FAD652464F28}" type="slidenum">
              <a:rPr lang="en-US"/>
              <a:pPr>
                <a:defRPr/>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79525" y="1600200"/>
            <a:ext cx="7085013" cy="1066800"/>
          </a:xfrm>
        </p:spPr>
        <p:txBody>
          <a:bodyPr/>
          <a:lstStyle>
            <a:lvl1pPr>
              <a:defRPr/>
            </a:lvl1pPr>
          </a:lstStyle>
          <a:p>
            <a:r>
              <a:rPr lang="es-ES" smtClean="0"/>
              <a:t>Haga clic para modificar el estilo de título del patrón</a:t>
            </a:r>
            <a:endParaRPr lang="en-US"/>
          </a:p>
        </p:txBody>
      </p:sp>
      <p:sp>
        <p:nvSpPr>
          <p:cNvPr id="3075" name="Rectangle 3"/>
          <p:cNvSpPr>
            <a:spLocks noGrp="1" noChangeArrowheads="1"/>
          </p:cNvSpPr>
          <p:nvPr>
            <p:ph type="subTitle" idx="1"/>
          </p:nvPr>
        </p:nvSpPr>
        <p:spPr>
          <a:xfrm>
            <a:off x="1279525" y="2819400"/>
            <a:ext cx="5256213" cy="1143000"/>
          </a:xfrm>
        </p:spPr>
        <p:txBody>
          <a:bodyPr/>
          <a:lstStyle>
            <a:lvl1pPr marL="0" indent="0">
              <a:buFontTx/>
              <a:buNone/>
              <a:defRPr/>
            </a:lvl1pPr>
          </a:lstStyle>
          <a:p>
            <a:r>
              <a:rPr lang="es-ES" smtClean="0"/>
              <a:t>Haga clic para modificar el estilo de subtítulo del patrón</a:t>
            </a:r>
            <a:endParaRPr lang="en-US"/>
          </a:p>
        </p:txBody>
      </p:sp>
      <p:sp>
        <p:nvSpPr>
          <p:cNvPr id="4" name="Rectangle 4"/>
          <p:cNvSpPr>
            <a:spLocks noGrp="1" noChangeArrowheads="1"/>
          </p:cNvSpPr>
          <p:nvPr>
            <p:ph type="dt" sz="half" idx="10"/>
          </p:nvPr>
        </p:nvSpPr>
        <p:spPr/>
        <p:txBody>
          <a:bodyPr/>
          <a:lstStyle>
            <a:lvl1pPr>
              <a:defRPr smtClean="0"/>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BF9DA063-9F35-4009-98D1-2A714C8F9ED0}" type="slidenum">
              <a:rPr lang="en-US"/>
              <a:pPr>
                <a:defRPr/>
              </a:pPr>
              <a:t>‹Nº›</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FBDE96A-075B-48B8-B9DD-9D3972933D43}" type="slidenum">
              <a:rPr lang="en-US"/>
              <a:pPr>
                <a:defRPr/>
              </a:pPr>
              <a:t>‹Nº›</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750D71E-EAA7-47A9-94A7-E771B49CD14B}" type="slidenum">
              <a:rPr lang="en-US"/>
              <a:pPr>
                <a:defRPr/>
              </a:pPr>
              <a:t>‹Nº›</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1279525" y="1600200"/>
            <a:ext cx="2552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3984625" y="1600200"/>
            <a:ext cx="2552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E579FAF-A98E-4C9C-A02B-42DA386C8756}" type="slidenum">
              <a:rPr lang="en-US"/>
              <a:pPr>
                <a:defRPr/>
              </a:pPr>
              <a:t>‹Nº›</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B91D2B3E-8BA2-4FF3-86C8-3A1D555BE525}" type="slidenum">
              <a:rPr lang="en-US"/>
              <a:pPr>
                <a:defRPr/>
              </a:pPr>
              <a:t>‹Nº›</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CF7117F8-6AAC-4325-9EA9-728A5DF60865}" type="slidenum">
              <a:rPr lang="en-US"/>
              <a:pPr>
                <a:defRPr/>
              </a:pPr>
              <a:t>‹Nº›</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E90CB883-E703-49BF-9EEB-C1BD5AD5D232}" type="slidenum">
              <a:rPr lang="en-US"/>
              <a:pPr>
                <a:defRPr/>
              </a:pPr>
              <a:t>‹Nº›</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F5417B3-FC68-4361-BD66-3202E5DC7692}" type="slidenum">
              <a:rPr lang="en-US"/>
              <a:pPr>
                <a:defRPr/>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0C7D37C-5973-40CE-80FC-4FA56F47697E}" type="slidenum">
              <a:rPr lang="en-US"/>
              <a:pPr>
                <a:defRPr/>
              </a:pPr>
              <a:t>‹Nº›</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EC"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7456CE03-3FCD-40BB-B2E9-2BDC561BEDC4}" type="slidenum">
              <a:rPr lang="en-US"/>
              <a:pPr>
                <a:defRPr/>
              </a:pPr>
              <a:t>‹Nº›</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E971978-14F2-4C3A-9B69-03D70E324FB2}" type="slidenum">
              <a:rPr lang="en-US"/>
              <a:pPr>
                <a:defRPr/>
              </a:pPr>
              <a:t>‹Nº›</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94475" y="685800"/>
            <a:ext cx="1771650" cy="5440363"/>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1279525" y="685800"/>
            <a:ext cx="5162550" cy="544036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8FAD3FD-6D26-4F74-9041-CB683BD04E37}" type="slidenum">
              <a:rPr lang="en-US"/>
              <a:pPr>
                <a:defRPr/>
              </a:pPr>
              <a:t>‹Nº›</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4" name="3 Elipse"/>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defRPr/>
            </a:pPr>
            <a:endParaRPr lang="en-US"/>
          </a:p>
        </p:txBody>
      </p:sp>
      <p:sp>
        <p:nvSpPr>
          <p:cNvPr id="5" name="4 Elipse"/>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defRPr/>
            </a:pPr>
            <a:endParaRPr lang="en-US"/>
          </a:p>
        </p:txBody>
      </p:sp>
      <p:sp>
        <p:nvSpPr>
          <p:cNvPr id="14" name="13 Título"/>
          <p:cNvSpPr>
            <a:spLocks noGrp="1"/>
          </p:cNvSpPr>
          <p:nvPr>
            <p:ph type="ctrTitle"/>
          </p:nvPr>
        </p:nvSpPr>
        <p:spPr>
          <a:xfrm>
            <a:off x="1432560" y="359898"/>
            <a:ext cx="7406640" cy="1472184"/>
          </a:xfrm>
        </p:spPr>
        <p:txBody>
          <a:bodyPr anchor="b"/>
          <a:lstStyle>
            <a:lvl1pPr algn="l">
              <a:defRPr/>
            </a:lvl1pPr>
            <a:extLst/>
          </a:lstStyle>
          <a:p>
            <a:r>
              <a:rPr lang="es-ES" smtClean="0"/>
              <a:t>Haga clic para modificar el estilo de título del patrón</a:t>
            </a:r>
            <a:endParaRPr lang="en-US"/>
          </a:p>
        </p:txBody>
      </p:sp>
      <p:sp>
        <p:nvSpPr>
          <p:cNvPr id="22" name="21 Subtítulo"/>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smtClean="0"/>
              <a:t>Haga clic para modificar el estilo de subtítulo del patrón</a:t>
            </a:r>
            <a:endParaRPr lang="en-US"/>
          </a:p>
        </p:txBody>
      </p:sp>
      <p:sp>
        <p:nvSpPr>
          <p:cNvPr id="6" name="6 Marcador de fecha"/>
          <p:cNvSpPr>
            <a:spLocks noGrp="1"/>
          </p:cNvSpPr>
          <p:nvPr>
            <p:ph type="dt" sz="half" idx="10"/>
          </p:nvPr>
        </p:nvSpPr>
        <p:spPr/>
        <p:txBody>
          <a:bodyPr/>
          <a:lstStyle>
            <a:lvl1pPr>
              <a:defRPr/>
            </a:lvl1pPr>
            <a:extLst/>
          </a:lstStyle>
          <a:p>
            <a:pPr>
              <a:defRPr/>
            </a:pPr>
            <a:endParaRPr lang="en-US"/>
          </a:p>
        </p:txBody>
      </p:sp>
      <p:sp>
        <p:nvSpPr>
          <p:cNvPr id="7" name="19 Marcador de pie de página"/>
          <p:cNvSpPr>
            <a:spLocks noGrp="1"/>
          </p:cNvSpPr>
          <p:nvPr>
            <p:ph type="ftr" sz="quarter" idx="11"/>
          </p:nvPr>
        </p:nvSpPr>
        <p:spPr/>
        <p:txBody>
          <a:bodyPr/>
          <a:lstStyle>
            <a:lvl1pPr>
              <a:defRPr/>
            </a:lvl1pPr>
            <a:extLst/>
          </a:lstStyle>
          <a:p>
            <a:pPr>
              <a:defRPr/>
            </a:pPr>
            <a:endParaRPr lang="en-US"/>
          </a:p>
        </p:txBody>
      </p:sp>
      <p:sp>
        <p:nvSpPr>
          <p:cNvPr id="8" name="9 Marcador de número de diapositiva"/>
          <p:cNvSpPr>
            <a:spLocks noGrp="1"/>
          </p:cNvSpPr>
          <p:nvPr>
            <p:ph type="sldNum" sz="quarter" idx="12"/>
          </p:nvPr>
        </p:nvSpPr>
        <p:spPr/>
        <p:txBody>
          <a:bodyPr/>
          <a:lstStyle>
            <a:lvl1pPr>
              <a:defRPr/>
            </a:lvl1pPr>
            <a:extLst/>
          </a:lstStyle>
          <a:p>
            <a:pPr>
              <a:defRPr/>
            </a:pPr>
            <a:fld id="{6CF0663A-D817-486D-B2B6-80A2440F7585}" type="slidenum">
              <a:rPr lang="en-US"/>
              <a:pPr>
                <a:defRPr/>
              </a:pPr>
              <a:t>‹Nº›</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23 Marcador de fecha"/>
          <p:cNvSpPr>
            <a:spLocks noGrp="1"/>
          </p:cNvSpPr>
          <p:nvPr>
            <p:ph type="dt" sz="half" idx="10"/>
          </p:nvPr>
        </p:nvSpPr>
        <p:spPr/>
        <p:txBody>
          <a:bodyPr/>
          <a:lstStyle>
            <a:lvl1pPr>
              <a:defRPr/>
            </a:lvl1pPr>
          </a:lstStyle>
          <a:p>
            <a:pPr>
              <a:defRPr/>
            </a:pPr>
            <a:endParaRPr lang="en-US"/>
          </a:p>
        </p:txBody>
      </p:sp>
      <p:sp>
        <p:nvSpPr>
          <p:cNvPr id="5" name="9 Marcador de pie de página"/>
          <p:cNvSpPr>
            <a:spLocks noGrp="1"/>
          </p:cNvSpPr>
          <p:nvPr>
            <p:ph type="ftr" sz="quarter" idx="11"/>
          </p:nvPr>
        </p:nvSpPr>
        <p:spPr/>
        <p:txBody>
          <a:bodyPr/>
          <a:lstStyle>
            <a:lvl1pPr>
              <a:defRPr/>
            </a:lvl1pPr>
          </a:lstStyle>
          <a:p>
            <a:pPr>
              <a:defRPr/>
            </a:pPr>
            <a:endParaRPr lang="en-US"/>
          </a:p>
        </p:txBody>
      </p:sp>
      <p:sp>
        <p:nvSpPr>
          <p:cNvPr id="6" name="21 Marcador de número de diapositiva"/>
          <p:cNvSpPr>
            <a:spLocks noGrp="1"/>
          </p:cNvSpPr>
          <p:nvPr>
            <p:ph type="sldNum" sz="quarter" idx="12"/>
          </p:nvPr>
        </p:nvSpPr>
        <p:spPr/>
        <p:txBody>
          <a:bodyPr/>
          <a:lstStyle>
            <a:lvl1pPr>
              <a:defRPr/>
            </a:lvl1pPr>
          </a:lstStyle>
          <a:p>
            <a:pPr>
              <a:defRPr/>
            </a:pPr>
            <a:fld id="{26D839CA-A907-4E77-A5FD-8FD8989B75B3}" type="slidenum">
              <a:rPr lang="en-US"/>
              <a:pPr>
                <a:defRPr/>
              </a:pPr>
              <a:t>‹Nº›</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4" name="3 Rectángulo"/>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5" name="4 Rectángulo"/>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6" name="5 Elipse"/>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defRPr/>
            </a:pPr>
            <a:endParaRPr lang="en-US"/>
          </a:p>
        </p:txBody>
      </p:sp>
      <p:sp>
        <p:nvSpPr>
          <p:cNvPr id="7" name="6 Elipse"/>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defRPr/>
            </a:pPr>
            <a:endParaRPr lang="en-US"/>
          </a:p>
        </p:txBody>
      </p:sp>
      <p:sp>
        <p:nvSpPr>
          <p:cNvPr id="2" name="1 Título"/>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es-ES" smtClean="0"/>
              <a:t>Haga clic para modificar el estilo de título del patrón</a:t>
            </a:r>
            <a:endParaRPr lang="en-US"/>
          </a:p>
        </p:txBody>
      </p:sp>
      <p:sp>
        <p:nvSpPr>
          <p:cNvPr id="3" name="2 Marcador de texto"/>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s-ES" smtClean="0"/>
              <a:t>Haga clic para modificar el estilo de texto del patrón</a:t>
            </a:r>
          </a:p>
        </p:txBody>
      </p:sp>
      <p:sp>
        <p:nvSpPr>
          <p:cNvPr id="8" name="3 Marcador de fecha"/>
          <p:cNvSpPr>
            <a:spLocks noGrp="1"/>
          </p:cNvSpPr>
          <p:nvPr>
            <p:ph type="dt" sz="half" idx="10"/>
          </p:nvPr>
        </p:nvSpPr>
        <p:spPr/>
        <p:txBody>
          <a:bodyPr/>
          <a:lstStyle>
            <a:lvl1pPr>
              <a:defRPr/>
            </a:lvl1pPr>
            <a:extLst/>
          </a:lstStyle>
          <a:p>
            <a:pPr>
              <a:defRPr/>
            </a:pPr>
            <a:endParaRPr lang="en-US"/>
          </a:p>
        </p:txBody>
      </p:sp>
      <p:sp>
        <p:nvSpPr>
          <p:cNvPr id="9" name="4 Marcador de pie de página"/>
          <p:cNvSpPr>
            <a:spLocks noGrp="1"/>
          </p:cNvSpPr>
          <p:nvPr>
            <p:ph type="ftr" sz="quarter" idx="11"/>
          </p:nvPr>
        </p:nvSpPr>
        <p:spPr/>
        <p:txBody>
          <a:bodyPr/>
          <a:lstStyle>
            <a:lvl1pPr>
              <a:defRPr/>
            </a:lvl1pPr>
            <a:extLst/>
          </a:lstStyle>
          <a:p>
            <a:pPr>
              <a:defRPr/>
            </a:pPr>
            <a:endParaRPr lang="en-US"/>
          </a:p>
        </p:txBody>
      </p:sp>
      <p:sp>
        <p:nvSpPr>
          <p:cNvPr id="10" name="5 Marcador de número de diapositiva"/>
          <p:cNvSpPr>
            <a:spLocks noGrp="1"/>
          </p:cNvSpPr>
          <p:nvPr>
            <p:ph type="sldNum" sz="quarter" idx="12"/>
          </p:nvPr>
        </p:nvSpPr>
        <p:spPr/>
        <p:txBody>
          <a:bodyPr/>
          <a:lstStyle>
            <a:lvl1pPr>
              <a:defRPr/>
            </a:lvl1pPr>
            <a:extLst/>
          </a:lstStyle>
          <a:p>
            <a:pPr>
              <a:defRPr/>
            </a:pPr>
            <a:fld id="{BB0021AE-20A1-4808-92BF-0446337C8988}" type="slidenum">
              <a:rPr lang="en-US"/>
              <a:pPr>
                <a:defRPr/>
              </a:pPr>
              <a:t>‹Nº›</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320"/>
            <a:ext cx="7498080" cy="1143000"/>
          </a:xfrm>
        </p:spPr>
        <p:txBody>
          <a:bodyPr/>
          <a:lstStyle>
            <a:extLst/>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23 Marcador de fecha"/>
          <p:cNvSpPr>
            <a:spLocks noGrp="1"/>
          </p:cNvSpPr>
          <p:nvPr>
            <p:ph type="dt" sz="half" idx="10"/>
          </p:nvPr>
        </p:nvSpPr>
        <p:spPr/>
        <p:txBody>
          <a:bodyPr/>
          <a:lstStyle>
            <a:lvl1pPr>
              <a:defRPr/>
            </a:lvl1pPr>
          </a:lstStyle>
          <a:p>
            <a:pPr>
              <a:defRPr/>
            </a:pPr>
            <a:endParaRPr lang="en-US"/>
          </a:p>
        </p:txBody>
      </p:sp>
      <p:sp>
        <p:nvSpPr>
          <p:cNvPr id="6" name="9 Marcador de pie de página"/>
          <p:cNvSpPr>
            <a:spLocks noGrp="1"/>
          </p:cNvSpPr>
          <p:nvPr>
            <p:ph type="ftr" sz="quarter" idx="11"/>
          </p:nvPr>
        </p:nvSpPr>
        <p:spPr/>
        <p:txBody>
          <a:bodyPr/>
          <a:lstStyle>
            <a:lvl1pPr>
              <a:defRPr/>
            </a:lvl1pPr>
          </a:lstStyle>
          <a:p>
            <a:pPr>
              <a:defRPr/>
            </a:pPr>
            <a:endParaRPr lang="en-US"/>
          </a:p>
        </p:txBody>
      </p:sp>
      <p:sp>
        <p:nvSpPr>
          <p:cNvPr id="7" name="21 Marcador de número de diapositiva"/>
          <p:cNvSpPr>
            <a:spLocks noGrp="1"/>
          </p:cNvSpPr>
          <p:nvPr>
            <p:ph type="sldNum" sz="quarter" idx="12"/>
          </p:nvPr>
        </p:nvSpPr>
        <p:spPr/>
        <p:txBody>
          <a:bodyPr/>
          <a:lstStyle>
            <a:lvl1pPr>
              <a:defRPr/>
            </a:lvl1pPr>
          </a:lstStyle>
          <a:p>
            <a:pPr>
              <a:defRPr/>
            </a:pPr>
            <a:fld id="{8BAAF2A5-A32C-4FF2-BABF-90ACDDAD8396}" type="slidenum">
              <a:rPr lang="en-US"/>
              <a:pPr>
                <a:defRPr/>
              </a:pPr>
              <a:t>‹Nº›</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5160336"/>
            <a:ext cx="8229600" cy="1143000"/>
          </a:xfrm>
        </p:spPr>
        <p:txBody>
          <a:bodyPr/>
          <a:lstStyle>
            <a:lvl1pPr algn="ctr">
              <a:defRPr sz="4500" b="1" cap="none" baseline="0"/>
            </a:lvl1pPr>
            <a:extLst/>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s-ES" smtClean="0"/>
              <a:t>Haga clic para modificar el estilo de texto del patrón</a:t>
            </a:r>
          </a:p>
        </p:txBody>
      </p:sp>
      <p:sp>
        <p:nvSpPr>
          <p:cNvPr id="4" name="3 Marcador de texto"/>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s-ES" smtClean="0"/>
              <a:t>Haga clic para modificar el estilo de texto del patrón</a:t>
            </a:r>
          </a:p>
        </p:txBody>
      </p:sp>
      <p:sp>
        <p:nvSpPr>
          <p:cNvPr id="5" name="4 Marcador de contenido"/>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contenido"/>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lvl1pPr>
              <a:defRPr/>
            </a:lvl1pPr>
            <a:extLst/>
          </a:lstStyle>
          <a:p>
            <a:pPr>
              <a:defRPr/>
            </a:pPr>
            <a:endParaRPr lang="en-US"/>
          </a:p>
        </p:txBody>
      </p:sp>
      <p:sp>
        <p:nvSpPr>
          <p:cNvPr id="8" name="7 Marcador de pie de página"/>
          <p:cNvSpPr>
            <a:spLocks noGrp="1"/>
          </p:cNvSpPr>
          <p:nvPr>
            <p:ph type="ftr" sz="quarter" idx="11"/>
          </p:nvPr>
        </p:nvSpPr>
        <p:spPr/>
        <p:txBody>
          <a:bodyPr/>
          <a:lstStyle>
            <a:lvl1pPr>
              <a:defRPr/>
            </a:lvl1pPr>
            <a:extLst/>
          </a:lstStyle>
          <a:p>
            <a:pPr>
              <a:defRPr/>
            </a:pPr>
            <a:endParaRPr lang="en-US"/>
          </a:p>
        </p:txBody>
      </p:sp>
      <p:sp>
        <p:nvSpPr>
          <p:cNvPr id="9" name="8 Marcador de número de diapositiva"/>
          <p:cNvSpPr>
            <a:spLocks noGrp="1"/>
          </p:cNvSpPr>
          <p:nvPr>
            <p:ph type="sldNum" sz="quarter" idx="12"/>
          </p:nvPr>
        </p:nvSpPr>
        <p:spPr/>
        <p:txBody>
          <a:bodyPr/>
          <a:lstStyle>
            <a:lvl1pPr>
              <a:defRPr/>
            </a:lvl1pPr>
            <a:extLst/>
          </a:lstStyle>
          <a:p>
            <a:pPr>
              <a:defRPr/>
            </a:pPr>
            <a:fld id="{EC72C267-4ED5-4F36-AE76-CE3E336C1876}" type="slidenum">
              <a:rPr lang="en-US"/>
              <a:pPr>
                <a:defRPr/>
              </a:pPr>
              <a:t>‹Nº›</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320"/>
            <a:ext cx="7498080" cy="1143000"/>
          </a:xfrm>
        </p:spPr>
        <p:txBody>
          <a:bodyPr/>
          <a:lstStyle>
            <a:extLst/>
          </a:lstStyle>
          <a:p>
            <a:r>
              <a:rPr lang="es-ES" smtClean="0"/>
              <a:t>Haga clic para modificar el estilo de título del patrón</a:t>
            </a:r>
            <a:endParaRPr lang="en-US"/>
          </a:p>
        </p:txBody>
      </p:sp>
      <p:sp>
        <p:nvSpPr>
          <p:cNvPr id="3" name="23 Marcador de fecha"/>
          <p:cNvSpPr>
            <a:spLocks noGrp="1"/>
          </p:cNvSpPr>
          <p:nvPr>
            <p:ph type="dt" sz="half" idx="10"/>
          </p:nvPr>
        </p:nvSpPr>
        <p:spPr/>
        <p:txBody>
          <a:bodyPr/>
          <a:lstStyle>
            <a:lvl1pPr>
              <a:defRPr/>
            </a:lvl1pPr>
          </a:lstStyle>
          <a:p>
            <a:pPr>
              <a:defRPr/>
            </a:pPr>
            <a:endParaRPr lang="en-US"/>
          </a:p>
        </p:txBody>
      </p:sp>
      <p:sp>
        <p:nvSpPr>
          <p:cNvPr id="4" name="9 Marcador de pie de página"/>
          <p:cNvSpPr>
            <a:spLocks noGrp="1"/>
          </p:cNvSpPr>
          <p:nvPr>
            <p:ph type="ftr" sz="quarter" idx="11"/>
          </p:nvPr>
        </p:nvSpPr>
        <p:spPr/>
        <p:txBody>
          <a:bodyPr/>
          <a:lstStyle>
            <a:lvl1pPr>
              <a:defRPr/>
            </a:lvl1pPr>
          </a:lstStyle>
          <a:p>
            <a:pPr>
              <a:defRPr/>
            </a:pPr>
            <a:endParaRPr lang="en-US"/>
          </a:p>
        </p:txBody>
      </p:sp>
      <p:sp>
        <p:nvSpPr>
          <p:cNvPr id="5" name="21 Marcador de número de diapositiva"/>
          <p:cNvSpPr>
            <a:spLocks noGrp="1"/>
          </p:cNvSpPr>
          <p:nvPr>
            <p:ph type="sldNum" sz="quarter" idx="12"/>
          </p:nvPr>
        </p:nvSpPr>
        <p:spPr/>
        <p:txBody>
          <a:bodyPr/>
          <a:lstStyle>
            <a:lvl1pPr>
              <a:defRPr/>
            </a:lvl1pPr>
          </a:lstStyle>
          <a:p>
            <a:pPr>
              <a:defRPr/>
            </a:pPr>
            <a:fld id="{ADA14D48-8642-4D40-B1FC-358DC0944697}" type="slidenum">
              <a:rPr lang="en-US"/>
              <a:pPr>
                <a:defRPr/>
              </a:pPr>
              <a:t>‹Nº›</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Rectángulo"/>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3" name="2 Rectángulo"/>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4" name="1 Marcador de fecha"/>
          <p:cNvSpPr>
            <a:spLocks noGrp="1"/>
          </p:cNvSpPr>
          <p:nvPr>
            <p:ph type="dt" sz="half" idx="10"/>
          </p:nvPr>
        </p:nvSpPr>
        <p:spPr/>
        <p:txBody>
          <a:bodyPr/>
          <a:lstStyle>
            <a:lvl1pPr>
              <a:defRPr/>
            </a:lvl1pPr>
            <a:extLst/>
          </a:lstStyle>
          <a:p>
            <a:pPr>
              <a:defRPr/>
            </a:pPr>
            <a:endParaRPr lang="en-US"/>
          </a:p>
        </p:txBody>
      </p:sp>
      <p:sp>
        <p:nvSpPr>
          <p:cNvPr id="5" name="2 Marcador de pie de página"/>
          <p:cNvSpPr>
            <a:spLocks noGrp="1"/>
          </p:cNvSpPr>
          <p:nvPr>
            <p:ph type="ftr" sz="quarter" idx="11"/>
          </p:nvPr>
        </p:nvSpPr>
        <p:spPr/>
        <p:txBody>
          <a:bodyPr/>
          <a:lstStyle>
            <a:lvl1pPr>
              <a:defRPr/>
            </a:lvl1pPr>
            <a:extLst/>
          </a:lstStyle>
          <a:p>
            <a:pPr>
              <a:defRPr/>
            </a:pPr>
            <a:endParaRPr lang="en-US"/>
          </a:p>
        </p:txBody>
      </p:sp>
      <p:sp>
        <p:nvSpPr>
          <p:cNvPr id="6" name="3 Marcador de número de diapositiva"/>
          <p:cNvSpPr>
            <a:spLocks noGrp="1"/>
          </p:cNvSpPr>
          <p:nvPr>
            <p:ph type="sldNum" sz="quarter" idx="12"/>
          </p:nvPr>
        </p:nvSpPr>
        <p:spPr/>
        <p:txBody>
          <a:bodyPr/>
          <a:lstStyle>
            <a:lvl1pPr>
              <a:defRPr/>
            </a:lvl1pPr>
            <a:extLst/>
          </a:lstStyle>
          <a:p>
            <a:pPr>
              <a:defRPr/>
            </a:pPr>
            <a:fld id="{C882CC51-586A-4941-BD61-FAE7D35B3BFF}" type="slidenum">
              <a:rPr lang="en-US"/>
              <a:pPr>
                <a:defRPr/>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63ECE84-52E7-4251-90F3-D60058E8628B}" type="slidenum">
              <a:rPr lang="en-US"/>
              <a:pPr>
                <a:defRPr/>
              </a:pPr>
              <a:t>‹Nº›</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es-ES" smtClean="0"/>
              <a:t>Haga clic para modificar el estilo de título del patrón</a:t>
            </a:r>
            <a:endParaRPr lang="en-US"/>
          </a:p>
        </p:txBody>
      </p:sp>
      <p:sp>
        <p:nvSpPr>
          <p:cNvPr id="3" name="2 Marcador de texto"/>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s-ES" smtClean="0"/>
              <a:t>Haga clic para modificar el estilo de texto del patrón</a:t>
            </a:r>
          </a:p>
        </p:txBody>
      </p:sp>
      <p:sp>
        <p:nvSpPr>
          <p:cNvPr id="4" name="3 Marcador de contenido"/>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lvl1pPr>
              <a:defRPr/>
            </a:lvl1pPr>
            <a:extLst/>
          </a:lstStyle>
          <a:p>
            <a:pPr>
              <a:defRPr/>
            </a:pPr>
            <a:endParaRPr lang="en-US"/>
          </a:p>
        </p:txBody>
      </p:sp>
      <p:sp>
        <p:nvSpPr>
          <p:cNvPr id="6" name="5 Marcador de pie de página"/>
          <p:cNvSpPr>
            <a:spLocks noGrp="1"/>
          </p:cNvSpPr>
          <p:nvPr>
            <p:ph type="ftr" sz="quarter" idx="11"/>
          </p:nvPr>
        </p:nvSpPr>
        <p:spPr/>
        <p:txBody>
          <a:bodyPr/>
          <a:lstStyle>
            <a:lvl1pPr>
              <a:defRPr/>
            </a:lvl1pPr>
            <a:extLst/>
          </a:lstStyle>
          <a:p>
            <a:pPr>
              <a:defRPr/>
            </a:pPr>
            <a:endParaRPr lang="en-US"/>
          </a:p>
        </p:txBody>
      </p:sp>
      <p:sp>
        <p:nvSpPr>
          <p:cNvPr id="7" name="6 Marcador de número de diapositiva"/>
          <p:cNvSpPr>
            <a:spLocks noGrp="1"/>
          </p:cNvSpPr>
          <p:nvPr>
            <p:ph type="sldNum" sz="quarter" idx="12"/>
          </p:nvPr>
        </p:nvSpPr>
        <p:spPr/>
        <p:txBody>
          <a:bodyPr/>
          <a:lstStyle>
            <a:lvl1pPr>
              <a:defRPr/>
            </a:lvl1pPr>
            <a:extLst/>
          </a:lstStyle>
          <a:p>
            <a:pPr>
              <a:defRPr/>
            </a:pPr>
            <a:fld id="{A7FD1955-295B-4E2F-B3C8-4020277BF04E}" type="slidenum">
              <a:rPr lang="en-US"/>
              <a:pPr>
                <a:defRPr/>
              </a:pPr>
              <a:t>‹Nº›</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5" name="4 Rectángulo"/>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a:lnSpc>
                <a:spcPts val="3000"/>
              </a:lnSpc>
              <a:spcBef>
                <a:spcPts val="600"/>
              </a:spcBef>
              <a:buClr>
                <a:schemeClr val="accent1"/>
              </a:buClr>
              <a:buSzPct val="80000"/>
              <a:buFont typeface="Wingdings 2"/>
              <a:buNone/>
              <a:defRPr/>
            </a:pPr>
            <a:endParaRPr lang="en-US" sz="3200">
              <a:latin typeface="+mn-lt"/>
            </a:endParaRPr>
          </a:p>
        </p:txBody>
      </p:sp>
      <p:sp>
        <p:nvSpPr>
          <p:cNvPr id="6" name="5 Proceso"/>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7" name="6 Proceso"/>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 name="1 Título"/>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s-ES" noProof="0" smtClean="0"/>
              <a:t>Haga clic en el icono para agregar una imagen</a:t>
            </a:r>
            <a:endParaRPr lang="en-US" noProof="0" dirty="0"/>
          </a:p>
        </p:txBody>
      </p:sp>
      <p:sp>
        <p:nvSpPr>
          <p:cNvPr id="4" name="3 Marcador de texto"/>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s-ES" smtClean="0"/>
              <a:t>Haga clic para modificar el estilo de texto del patrón</a:t>
            </a:r>
          </a:p>
        </p:txBody>
      </p:sp>
      <p:sp>
        <p:nvSpPr>
          <p:cNvPr id="8" name="4 Marcador de fecha"/>
          <p:cNvSpPr>
            <a:spLocks noGrp="1"/>
          </p:cNvSpPr>
          <p:nvPr>
            <p:ph type="dt" sz="half" idx="10"/>
          </p:nvPr>
        </p:nvSpPr>
        <p:spPr/>
        <p:txBody>
          <a:bodyPr/>
          <a:lstStyle>
            <a:lvl1pPr>
              <a:defRPr/>
            </a:lvl1pPr>
            <a:extLst/>
          </a:lstStyle>
          <a:p>
            <a:pPr>
              <a:defRPr/>
            </a:pPr>
            <a:endParaRPr lang="en-US"/>
          </a:p>
        </p:txBody>
      </p:sp>
      <p:sp>
        <p:nvSpPr>
          <p:cNvPr id="9" name="5 Marcador de pie de página"/>
          <p:cNvSpPr>
            <a:spLocks noGrp="1"/>
          </p:cNvSpPr>
          <p:nvPr>
            <p:ph type="ftr" sz="quarter" idx="11"/>
          </p:nvPr>
        </p:nvSpPr>
        <p:spPr/>
        <p:txBody>
          <a:bodyPr/>
          <a:lstStyle>
            <a:lvl1pPr>
              <a:defRPr/>
            </a:lvl1pPr>
            <a:extLst/>
          </a:lstStyle>
          <a:p>
            <a:pPr>
              <a:defRPr/>
            </a:pPr>
            <a:endParaRPr lang="en-US"/>
          </a:p>
        </p:txBody>
      </p:sp>
      <p:sp>
        <p:nvSpPr>
          <p:cNvPr id="10" name="6 Marcador de número de diapositiva"/>
          <p:cNvSpPr>
            <a:spLocks noGrp="1"/>
          </p:cNvSpPr>
          <p:nvPr>
            <p:ph type="sldNum" sz="quarter" idx="12"/>
          </p:nvPr>
        </p:nvSpPr>
        <p:spPr/>
        <p:txBody>
          <a:bodyPr/>
          <a:lstStyle>
            <a:lvl1pPr>
              <a:defRPr/>
            </a:lvl1pPr>
            <a:extLst/>
          </a:lstStyle>
          <a:p>
            <a:pPr>
              <a:defRPr/>
            </a:pPr>
            <a:fld id="{73519CC2-14A3-4050-8F6B-63587DD467DA}" type="slidenum">
              <a:rPr lang="en-US"/>
              <a:pPr>
                <a:defRPr/>
              </a:pPr>
              <a:t>‹Nº›</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23 Marcador de fecha"/>
          <p:cNvSpPr>
            <a:spLocks noGrp="1"/>
          </p:cNvSpPr>
          <p:nvPr>
            <p:ph type="dt" sz="half" idx="10"/>
          </p:nvPr>
        </p:nvSpPr>
        <p:spPr/>
        <p:txBody>
          <a:bodyPr/>
          <a:lstStyle>
            <a:lvl1pPr>
              <a:defRPr/>
            </a:lvl1pPr>
          </a:lstStyle>
          <a:p>
            <a:pPr>
              <a:defRPr/>
            </a:pPr>
            <a:endParaRPr lang="en-US"/>
          </a:p>
        </p:txBody>
      </p:sp>
      <p:sp>
        <p:nvSpPr>
          <p:cNvPr id="5" name="9 Marcador de pie de página"/>
          <p:cNvSpPr>
            <a:spLocks noGrp="1"/>
          </p:cNvSpPr>
          <p:nvPr>
            <p:ph type="ftr" sz="quarter" idx="11"/>
          </p:nvPr>
        </p:nvSpPr>
        <p:spPr/>
        <p:txBody>
          <a:bodyPr/>
          <a:lstStyle>
            <a:lvl1pPr>
              <a:defRPr/>
            </a:lvl1pPr>
          </a:lstStyle>
          <a:p>
            <a:pPr>
              <a:defRPr/>
            </a:pPr>
            <a:endParaRPr lang="en-US"/>
          </a:p>
        </p:txBody>
      </p:sp>
      <p:sp>
        <p:nvSpPr>
          <p:cNvPr id="6" name="21 Marcador de número de diapositiva"/>
          <p:cNvSpPr>
            <a:spLocks noGrp="1"/>
          </p:cNvSpPr>
          <p:nvPr>
            <p:ph type="sldNum" sz="quarter" idx="12"/>
          </p:nvPr>
        </p:nvSpPr>
        <p:spPr/>
        <p:txBody>
          <a:bodyPr/>
          <a:lstStyle>
            <a:lvl1pPr>
              <a:defRPr/>
            </a:lvl1pPr>
          </a:lstStyle>
          <a:p>
            <a:pPr>
              <a:defRPr/>
            </a:pPr>
            <a:fld id="{A41BE0A5-E20B-4509-8F8B-D931F3DE6453}" type="slidenum">
              <a:rPr lang="en-US"/>
              <a:pPr>
                <a:defRPr/>
              </a:pPr>
              <a:t>‹Nº›</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274639"/>
            <a:ext cx="1828800" cy="5851525"/>
          </a:xfrm>
        </p:spPr>
        <p:txBody>
          <a:bodyPr vert="eaVert"/>
          <a:lstStyle>
            <a:extLs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1143000" y="274640"/>
            <a:ext cx="5562600" cy="5851525"/>
          </a:xfrm>
        </p:spPr>
        <p:txBody>
          <a:bodyPr vert="eaVert"/>
          <a:lstStyle>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23 Marcador de fecha"/>
          <p:cNvSpPr>
            <a:spLocks noGrp="1"/>
          </p:cNvSpPr>
          <p:nvPr>
            <p:ph type="dt" sz="half" idx="10"/>
          </p:nvPr>
        </p:nvSpPr>
        <p:spPr/>
        <p:txBody>
          <a:bodyPr/>
          <a:lstStyle>
            <a:lvl1pPr>
              <a:defRPr/>
            </a:lvl1pPr>
          </a:lstStyle>
          <a:p>
            <a:pPr>
              <a:defRPr/>
            </a:pPr>
            <a:endParaRPr lang="en-US"/>
          </a:p>
        </p:txBody>
      </p:sp>
      <p:sp>
        <p:nvSpPr>
          <p:cNvPr id="5" name="9 Marcador de pie de página"/>
          <p:cNvSpPr>
            <a:spLocks noGrp="1"/>
          </p:cNvSpPr>
          <p:nvPr>
            <p:ph type="ftr" sz="quarter" idx="11"/>
          </p:nvPr>
        </p:nvSpPr>
        <p:spPr/>
        <p:txBody>
          <a:bodyPr/>
          <a:lstStyle>
            <a:lvl1pPr>
              <a:defRPr/>
            </a:lvl1pPr>
          </a:lstStyle>
          <a:p>
            <a:pPr>
              <a:defRPr/>
            </a:pPr>
            <a:endParaRPr lang="en-US"/>
          </a:p>
        </p:txBody>
      </p:sp>
      <p:sp>
        <p:nvSpPr>
          <p:cNvPr id="6" name="21 Marcador de número de diapositiva"/>
          <p:cNvSpPr>
            <a:spLocks noGrp="1"/>
          </p:cNvSpPr>
          <p:nvPr>
            <p:ph type="sldNum" sz="quarter" idx="12"/>
          </p:nvPr>
        </p:nvSpPr>
        <p:spPr/>
        <p:txBody>
          <a:bodyPr/>
          <a:lstStyle>
            <a:lvl1pPr>
              <a:defRPr/>
            </a:lvl1pPr>
          </a:lstStyle>
          <a:p>
            <a:pPr>
              <a:defRPr/>
            </a:pPr>
            <a:fld id="{D1398226-A5D9-4FE5-B938-C98C81346F5D}" type="slidenum">
              <a:rPr lang="en-US"/>
              <a:pPr>
                <a:defRPr/>
              </a:pPr>
              <a:t>‹Nº›</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6CF0663A-D817-486D-B2B6-80A2440F7585}" type="slidenum">
              <a:rPr lang="en-US" smtClean="0"/>
              <a:pPr>
                <a:defRPr/>
              </a:pPr>
              <a:t>‹Nº›</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26D839CA-A907-4E77-A5FD-8FD8989B75B3}" type="slidenum">
              <a:rPr lang="en-US" smtClean="0"/>
              <a:pPr>
                <a:defRPr/>
              </a:pPr>
              <a:t>‹Nº›</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BB0021AE-20A1-4808-92BF-0446337C8988}" type="slidenum">
              <a:rPr lang="en-US" smtClean="0"/>
              <a:pPr>
                <a:defRPr/>
              </a:pPr>
              <a:t>‹Nº›</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pPr>
              <a:defRPr/>
            </a:pPr>
            <a:endParaRPr lang="en-US"/>
          </a:p>
        </p:txBody>
      </p:sp>
      <p:sp>
        <p:nvSpPr>
          <p:cNvPr id="6" name="5 Marcador de pie de página"/>
          <p:cNvSpPr>
            <a:spLocks noGrp="1"/>
          </p:cNvSpPr>
          <p:nvPr>
            <p:ph type="ftr" sz="quarter" idx="11"/>
          </p:nvPr>
        </p:nvSpPr>
        <p:spPr/>
        <p:txBody>
          <a:bodyPr/>
          <a:lstStyle/>
          <a:p>
            <a:pPr>
              <a:defRPr/>
            </a:pPr>
            <a:endParaRPr lang="en-US"/>
          </a:p>
        </p:txBody>
      </p:sp>
      <p:sp>
        <p:nvSpPr>
          <p:cNvPr id="7" name="6 Marcador de número de diapositiva"/>
          <p:cNvSpPr>
            <a:spLocks noGrp="1"/>
          </p:cNvSpPr>
          <p:nvPr>
            <p:ph type="sldNum" sz="quarter" idx="12"/>
          </p:nvPr>
        </p:nvSpPr>
        <p:spPr/>
        <p:txBody>
          <a:bodyPr/>
          <a:lstStyle/>
          <a:p>
            <a:pPr>
              <a:defRPr/>
            </a:pPr>
            <a:fld id="{8BAAF2A5-A32C-4FF2-BABF-90ACDDAD8396}" type="slidenum">
              <a:rPr lang="en-US" smtClean="0"/>
              <a:pPr>
                <a:defRPr/>
              </a:pPr>
              <a:t>‹Nº›</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pPr>
              <a:defRPr/>
            </a:pPr>
            <a:endParaRPr lang="en-US"/>
          </a:p>
        </p:txBody>
      </p:sp>
      <p:sp>
        <p:nvSpPr>
          <p:cNvPr id="8" name="7 Marcador de pie de página"/>
          <p:cNvSpPr>
            <a:spLocks noGrp="1"/>
          </p:cNvSpPr>
          <p:nvPr>
            <p:ph type="ftr" sz="quarter" idx="11"/>
          </p:nvPr>
        </p:nvSpPr>
        <p:spPr/>
        <p:txBody>
          <a:bodyPr/>
          <a:lstStyle/>
          <a:p>
            <a:pPr>
              <a:defRPr/>
            </a:pPr>
            <a:endParaRPr lang="en-US"/>
          </a:p>
        </p:txBody>
      </p:sp>
      <p:sp>
        <p:nvSpPr>
          <p:cNvPr id="9" name="8 Marcador de número de diapositiva"/>
          <p:cNvSpPr>
            <a:spLocks noGrp="1"/>
          </p:cNvSpPr>
          <p:nvPr>
            <p:ph type="sldNum" sz="quarter" idx="12"/>
          </p:nvPr>
        </p:nvSpPr>
        <p:spPr/>
        <p:txBody>
          <a:bodyPr/>
          <a:lstStyle/>
          <a:p>
            <a:pPr>
              <a:defRPr/>
            </a:pPr>
            <a:fld id="{EC72C267-4ED5-4F36-AE76-CE3E336C1876}" type="slidenum">
              <a:rPr lang="en-US" smtClean="0"/>
              <a:pPr>
                <a:defRPr/>
              </a:pPr>
              <a:t>‹Nº›</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pPr>
              <a:defRPr/>
            </a:pPr>
            <a:endParaRPr lang="en-US"/>
          </a:p>
        </p:txBody>
      </p:sp>
      <p:sp>
        <p:nvSpPr>
          <p:cNvPr id="4" name="3 Marcador de pie de página"/>
          <p:cNvSpPr>
            <a:spLocks noGrp="1"/>
          </p:cNvSpPr>
          <p:nvPr>
            <p:ph type="ftr" sz="quarter" idx="11"/>
          </p:nvPr>
        </p:nvSpPr>
        <p:spPr/>
        <p:txBody>
          <a:bodyPr/>
          <a:lstStyle/>
          <a:p>
            <a:pPr>
              <a:defRPr/>
            </a:pPr>
            <a:endParaRPr lang="en-US"/>
          </a:p>
        </p:txBody>
      </p:sp>
      <p:sp>
        <p:nvSpPr>
          <p:cNvPr id="5" name="4 Marcador de número de diapositiva"/>
          <p:cNvSpPr>
            <a:spLocks noGrp="1"/>
          </p:cNvSpPr>
          <p:nvPr>
            <p:ph type="sldNum" sz="quarter" idx="12"/>
          </p:nvPr>
        </p:nvSpPr>
        <p:spPr/>
        <p:txBody>
          <a:bodyPr/>
          <a:lstStyle/>
          <a:p>
            <a:pPr>
              <a:defRPr/>
            </a:pPr>
            <a:fld id="{ADA14D48-8642-4D40-B1FC-358DC0944697}" type="slidenum">
              <a:rPr lang="en-US" smtClean="0"/>
              <a:pPr>
                <a:defRPr/>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1279525" y="1600200"/>
            <a:ext cx="2552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3984625" y="1600200"/>
            <a:ext cx="2552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F69949C-9496-4D50-9950-4658F0A52B95}" type="slidenum">
              <a:rPr lang="en-US"/>
              <a:pPr>
                <a:defRPr/>
              </a:pPr>
              <a:t>‹Nº›</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a:defRPr/>
            </a:pPr>
            <a:endParaRPr lang="en-US"/>
          </a:p>
        </p:txBody>
      </p:sp>
      <p:sp>
        <p:nvSpPr>
          <p:cNvPr id="3" name="2 Marcador de pie de página"/>
          <p:cNvSpPr>
            <a:spLocks noGrp="1"/>
          </p:cNvSpPr>
          <p:nvPr>
            <p:ph type="ftr" sz="quarter" idx="11"/>
          </p:nvPr>
        </p:nvSpPr>
        <p:spPr/>
        <p:txBody>
          <a:bodyPr/>
          <a:lstStyle/>
          <a:p>
            <a:pPr>
              <a:defRPr/>
            </a:pPr>
            <a:endParaRPr lang="en-US"/>
          </a:p>
        </p:txBody>
      </p:sp>
      <p:sp>
        <p:nvSpPr>
          <p:cNvPr id="4" name="3 Marcador de número de diapositiva"/>
          <p:cNvSpPr>
            <a:spLocks noGrp="1"/>
          </p:cNvSpPr>
          <p:nvPr>
            <p:ph type="sldNum" sz="quarter" idx="12"/>
          </p:nvPr>
        </p:nvSpPr>
        <p:spPr/>
        <p:txBody>
          <a:bodyPr/>
          <a:lstStyle/>
          <a:p>
            <a:pPr>
              <a:defRPr/>
            </a:pPr>
            <a:fld id="{C882CC51-586A-4941-BD61-FAE7D35B3BFF}" type="slidenum">
              <a:rPr lang="en-US" smtClean="0"/>
              <a:pPr>
                <a:defRPr/>
              </a:pPr>
              <a:t>‹Nº›</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pPr>
              <a:defRPr/>
            </a:pPr>
            <a:endParaRPr lang="en-US"/>
          </a:p>
        </p:txBody>
      </p:sp>
      <p:sp>
        <p:nvSpPr>
          <p:cNvPr id="6" name="5 Marcador de pie de página"/>
          <p:cNvSpPr>
            <a:spLocks noGrp="1"/>
          </p:cNvSpPr>
          <p:nvPr>
            <p:ph type="ftr" sz="quarter" idx="11"/>
          </p:nvPr>
        </p:nvSpPr>
        <p:spPr/>
        <p:txBody>
          <a:bodyPr/>
          <a:lstStyle/>
          <a:p>
            <a:pPr>
              <a:defRPr/>
            </a:pPr>
            <a:endParaRPr lang="en-US"/>
          </a:p>
        </p:txBody>
      </p:sp>
      <p:sp>
        <p:nvSpPr>
          <p:cNvPr id="7" name="6 Marcador de número de diapositiva"/>
          <p:cNvSpPr>
            <a:spLocks noGrp="1"/>
          </p:cNvSpPr>
          <p:nvPr>
            <p:ph type="sldNum" sz="quarter" idx="12"/>
          </p:nvPr>
        </p:nvSpPr>
        <p:spPr/>
        <p:txBody>
          <a:bodyPr/>
          <a:lstStyle/>
          <a:p>
            <a:pPr>
              <a:defRPr/>
            </a:pPr>
            <a:fld id="{A7FD1955-295B-4E2F-B3C8-4020277BF04E}" type="slidenum">
              <a:rPr lang="en-US" smtClean="0"/>
              <a:pPr>
                <a:defRPr/>
              </a:pPr>
              <a:t>‹Nº›</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pPr>
              <a:defRPr/>
            </a:pPr>
            <a:endParaRPr lang="en-US"/>
          </a:p>
        </p:txBody>
      </p:sp>
      <p:sp>
        <p:nvSpPr>
          <p:cNvPr id="6" name="5 Marcador de pie de página"/>
          <p:cNvSpPr>
            <a:spLocks noGrp="1"/>
          </p:cNvSpPr>
          <p:nvPr>
            <p:ph type="ftr" sz="quarter" idx="11"/>
          </p:nvPr>
        </p:nvSpPr>
        <p:spPr/>
        <p:txBody>
          <a:bodyPr/>
          <a:lstStyle/>
          <a:p>
            <a:pPr>
              <a:defRPr/>
            </a:pPr>
            <a:endParaRPr lang="en-US"/>
          </a:p>
        </p:txBody>
      </p:sp>
      <p:sp>
        <p:nvSpPr>
          <p:cNvPr id="7" name="6 Marcador de número de diapositiva"/>
          <p:cNvSpPr>
            <a:spLocks noGrp="1"/>
          </p:cNvSpPr>
          <p:nvPr>
            <p:ph type="sldNum" sz="quarter" idx="12"/>
          </p:nvPr>
        </p:nvSpPr>
        <p:spPr/>
        <p:txBody>
          <a:bodyPr/>
          <a:lstStyle/>
          <a:p>
            <a:pPr>
              <a:defRPr/>
            </a:pPr>
            <a:fld id="{73519CC2-14A3-4050-8F6B-63587DD467DA}" type="slidenum">
              <a:rPr lang="en-US" smtClean="0"/>
              <a:pPr>
                <a:defRPr/>
              </a:pPr>
              <a:t>‹Nº›</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A41BE0A5-E20B-4509-8F8B-D931F3DE6453}" type="slidenum">
              <a:rPr lang="en-US" smtClean="0"/>
              <a:pPr>
                <a:defRPr/>
              </a:pPr>
              <a:t>‹Nº›</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pPr>
              <a:defRPr/>
            </a:pPr>
            <a:endParaRPr lang="en-US"/>
          </a:p>
        </p:txBody>
      </p:sp>
      <p:sp>
        <p:nvSpPr>
          <p:cNvPr id="5" name="4 Marcador de pie de página"/>
          <p:cNvSpPr>
            <a:spLocks noGrp="1"/>
          </p:cNvSpPr>
          <p:nvPr>
            <p:ph type="ftr" sz="quarter" idx="11"/>
          </p:nvPr>
        </p:nvSpPr>
        <p:spPr/>
        <p:txBody>
          <a:bodyPr/>
          <a:lstStyle/>
          <a:p>
            <a:pPr>
              <a:defRPr/>
            </a:pPr>
            <a:endParaRPr lang="en-US"/>
          </a:p>
        </p:txBody>
      </p:sp>
      <p:sp>
        <p:nvSpPr>
          <p:cNvPr id="6" name="5 Marcador de número de diapositiva"/>
          <p:cNvSpPr>
            <a:spLocks noGrp="1"/>
          </p:cNvSpPr>
          <p:nvPr>
            <p:ph type="sldNum" sz="quarter" idx="12"/>
          </p:nvPr>
        </p:nvSpPr>
        <p:spPr/>
        <p:txBody>
          <a:bodyPr/>
          <a:lstStyle/>
          <a:p>
            <a:pPr>
              <a:defRPr/>
            </a:pPr>
            <a:fld id="{D1398226-A5D9-4FE5-B938-C98C81346F5D}" type="slidenum">
              <a:rPr lang="en-US" smtClean="0"/>
              <a:pPr>
                <a:defRPr/>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AEEB0124-0081-46F7-834F-E4F352A1E102}" type="slidenum">
              <a:rPr lang="en-US"/>
              <a:pPr>
                <a:defRPr/>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419BF82A-9CF4-4BA6-8183-812EF6ED7C0B}" type="slidenum">
              <a:rPr lang="en-US"/>
              <a:pPr>
                <a:defRPr/>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30864A53-689E-4921-8099-4D229D0C55C7}" type="slidenum">
              <a:rPr lang="en-US"/>
              <a:pPr>
                <a:defRPr/>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B72C259E-0F43-4ADD-968E-F02124158EE5}" type="slidenum">
              <a:rPr lang="en-US"/>
              <a:pPr>
                <a:defRPr/>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EC"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9DDF977-527C-4135-9913-BBD5AA063A05}" type="slidenum">
              <a:rPr lang="en-US"/>
              <a:pPr>
                <a:defRPr/>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79525" y="685800"/>
            <a:ext cx="7086600" cy="7318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a:t>
            </a:r>
          </a:p>
        </p:txBody>
      </p:sp>
      <p:sp>
        <p:nvSpPr>
          <p:cNvPr id="1027" name="Rectangle 3"/>
          <p:cNvSpPr>
            <a:spLocks noGrp="1" noChangeArrowheads="1"/>
          </p:cNvSpPr>
          <p:nvPr>
            <p:ph type="body" idx="1"/>
          </p:nvPr>
        </p:nvSpPr>
        <p:spPr bwMode="auto">
          <a:xfrm>
            <a:off x="1279525" y="1600200"/>
            <a:ext cx="5257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31" name="Rectangle 7"/>
          <p:cNvSpPr>
            <a:spLocks noGrp="1" noChangeArrowheads="1"/>
          </p:cNvSpPr>
          <p:nvPr>
            <p:ph type="dt" sz="half" idx="2"/>
          </p:nvPr>
        </p:nvSpPr>
        <p:spPr bwMode="auto">
          <a:xfrm>
            <a:off x="457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mn-lt"/>
              </a:defRPr>
            </a:lvl1pPr>
          </a:lstStyle>
          <a:p>
            <a:pPr>
              <a:defRPr/>
            </a:pPr>
            <a:endParaRPr lang="en-US"/>
          </a:p>
        </p:txBody>
      </p:sp>
      <p:sp>
        <p:nvSpPr>
          <p:cNvPr id="1032" name="Rectangle 8"/>
          <p:cNvSpPr>
            <a:spLocks noGrp="1" noChangeArrowheads="1"/>
          </p:cNvSpPr>
          <p:nvPr>
            <p:ph type="ftr" sz="quarter" idx="3"/>
          </p:nvPr>
        </p:nvSpPr>
        <p:spPr bwMode="auto">
          <a:xfrm>
            <a:off x="3124200" y="6429375"/>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smtClean="0">
                <a:latin typeface="+mn-lt"/>
              </a:defRPr>
            </a:lvl1pPr>
          </a:lstStyle>
          <a:p>
            <a:pPr>
              <a:defRPr/>
            </a:pPr>
            <a:endParaRPr lang="en-US"/>
          </a:p>
        </p:txBody>
      </p:sp>
      <p:sp>
        <p:nvSpPr>
          <p:cNvPr id="1033" name="Rectangle 9"/>
          <p:cNvSpPr>
            <a:spLocks noGrp="1" noChangeArrowheads="1"/>
          </p:cNvSpPr>
          <p:nvPr>
            <p:ph type="sldNum" sz="quarter" idx="4"/>
          </p:nvPr>
        </p:nvSpPr>
        <p:spPr bwMode="auto">
          <a:xfrm>
            <a:off x="6553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mn-lt"/>
              </a:defRPr>
            </a:lvl1pPr>
          </a:lstStyle>
          <a:p>
            <a:pPr>
              <a:defRPr/>
            </a:pPr>
            <a:fld id="{1E597796-4F17-47BC-9266-50783F5C5AD6}"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717"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Century Gothic" pitchFamily="34" charset="0"/>
        </a:defRPr>
      </a:lvl2pPr>
      <a:lvl3pPr algn="l" rtl="0" eaLnBrk="1" fontAlgn="base" hangingPunct="1">
        <a:spcBef>
          <a:spcPct val="0"/>
        </a:spcBef>
        <a:spcAft>
          <a:spcPct val="0"/>
        </a:spcAft>
        <a:defRPr sz="3600">
          <a:solidFill>
            <a:schemeClr val="tx2"/>
          </a:solidFill>
          <a:latin typeface="Century Gothic" pitchFamily="34" charset="0"/>
        </a:defRPr>
      </a:lvl3pPr>
      <a:lvl4pPr algn="l" rtl="0" eaLnBrk="1" fontAlgn="base" hangingPunct="1">
        <a:spcBef>
          <a:spcPct val="0"/>
        </a:spcBef>
        <a:spcAft>
          <a:spcPct val="0"/>
        </a:spcAft>
        <a:defRPr sz="3600">
          <a:solidFill>
            <a:schemeClr val="tx2"/>
          </a:solidFill>
          <a:latin typeface="Century Gothic" pitchFamily="34" charset="0"/>
        </a:defRPr>
      </a:lvl4pPr>
      <a:lvl5pPr algn="l" rtl="0" eaLnBrk="1" fontAlgn="base" hangingPunct="1">
        <a:spcBef>
          <a:spcPct val="0"/>
        </a:spcBef>
        <a:spcAft>
          <a:spcPct val="0"/>
        </a:spcAft>
        <a:defRPr sz="3600">
          <a:solidFill>
            <a:schemeClr val="tx2"/>
          </a:solidFill>
          <a:latin typeface="Century Gothic" pitchFamily="34" charset="0"/>
        </a:defRPr>
      </a:lvl5pPr>
      <a:lvl6pPr marL="457200" algn="l" rtl="0" eaLnBrk="1" fontAlgn="base" hangingPunct="1">
        <a:spcBef>
          <a:spcPct val="0"/>
        </a:spcBef>
        <a:spcAft>
          <a:spcPct val="0"/>
        </a:spcAft>
        <a:defRPr sz="3600">
          <a:solidFill>
            <a:schemeClr val="tx2"/>
          </a:solidFill>
          <a:latin typeface="Century Gothic" pitchFamily="34" charset="0"/>
        </a:defRPr>
      </a:lvl6pPr>
      <a:lvl7pPr marL="914400" algn="l" rtl="0" eaLnBrk="1" fontAlgn="base" hangingPunct="1">
        <a:spcBef>
          <a:spcPct val="0"/>
        </a:spcBef>
        <a:spcAft>
          <a:spcPct val="0"/>
        </a:spcAft>
        <a:defRPr sz="3600">
          <a:solidFill>
            <a:schemeClr val="tx2"/>
          </a:solidFill>
          <a:latin typeface="Century Gothic" pitchFamily="34" charset="0"/>
        </a:defRPr>
      </a:lvl7pPr>
      <a:lvl8pPr marL="1371600" algn="l" rtl="0" eaLnBrk="1" fontAlgn="base" hangingPunct="1">
        <a:spcBef>
          <a:spcPct val="0"/>
        </a:spcBef>
        <a:spcAft>
          <a:spcPct val="0"/>
        </a:spcAft>
        <a:defRPr sz="3600">
          <a:solidFill>
            <a:schemeClr val="tx2"/>
          </a:solidFill>
          <a:latin typeface="Century Gothic" pitchFamily="34" charset="0"/>
        </a:defRPr>
      </a:lvl8pPr>
      <a:lvl9pPr marL="1828800" algn="l" rtl="0" eaLnBrk="1" fontAlgn="base" hangingPunct="1">
        <a:spcBef>
          <a:spcPct val="0"/>
        </a:spcBef>
        <a:spcAft>
          <a:spcPct val="0"/>
        </a:spcAft>
        <a:defRPr sz="3600">
          <a:solidFill>
            <a:schemeClr val="tx2"/>
          </a:solidFill>
          <a:latin typeface="Century Gothic" pitchFamily="34"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279525" y="685800"/>
            <a:ext cx="7086600" cy="7318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a:t>
            </a:r>
          </a:p>
        </p:txBody>
      </p:sp>
      <p:sp>
        <p:nvSpPr>
          <p:cNvPr id="2051" name="Rectangle 3"/>
          <p:cNvSpPr>
            <a:spLocks noGrp="1" noChangeArrowheads="1"/>
          </p:cNvSpPr>
          <p:nvPr>
            <p:ph type="body" idx="1"/>
          </p:nvPr>
        </p:nvSpPr>
        <p:spPr bwMode="auto">
          <a:xfrm>
            <a:off x="1279525" y="1600200"/>
            <a:ext cx="5257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31" name="Rectangle 7"/>
          <p:cNvSpPr>
            <a:spLocks noGrp="1" noChangeArrowheads="1"/>
          </p:cNvSpPr>
          <p:nvPr>
            <p:ph type="dt" sz="half" idx="2"/>
          </p:nvPr>
        </p:nvSpPr>
        <p:spPr bwMode="auto">
          <a:xfrm>
            <a:off x="457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mn-lt"/>
              </a:defRPr>
            </a:lvl1pPr>
          </a:lstStyle>
          <a:p>
            <a:pPr>
              <a:defRPr/>
            </a:pPr>
            <a:endParaRPr lang="en-US"/>
          </a:p>
        </p:txBody>
      </p:sp>
      <p:sp>
        <p:nvSpPr>
          <p:cNvPr id="1032" name="Rectangle 8"/>
          <p:cNvSpPr>
            <a:spLocks noGrp="1" noChangeArrowheads="1"/>
          </p:cNvSpPr>
          <p:nvPr>
            <p:ph type="ftr" sz="quarter" idx="3"/>
          </p:nvPr>
        </p:nvSpPr>
        <p:spPr bwMode="auto">
          <a:xfrm>
            <a:off x="3124200" y="6429375"/>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smtClean="0">
                <a:latin typeface="+mn-lt"/>
              </a:defRPr>
            </a:lvl1pPr>
          </a:lstStyle>
          <a:p>
            <a:pPr>
              <a:defRPr/>
            </a:pPr>
            <a:endParaRPr lang="en-US"/>
          </a:p>
        </p:txBody>
      </p:sp>
      <p:sp>
        <p:nvSpPr>
          <p:cNvPr id="1033" name="Rectangle 9"/>
          <p:cNvSpPr>
            <a:spLocks noGrp="1" noChangeArrowheads="1"/>
          </p:cNvSpPr>
          <p:nvPr>
            <p:ph type="sldNum" sz="quarter" idx="4"/>
          </p:nvPr>
        </p:nvSpPr>
        <p:spPr bwMode="auto">
          <a:xfrm>
            <a:off x="6553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mn-lt"/>
              </a:defRPr>
            </a:lvl1pPr>
          </a:lstStyle>
          <a:p>
            <a:pPr>
              <a:defRPr/>
            </a:pPr>
            <a:fld id="{BA69E5C3-E510-456D-8544-C03E00D7155F}"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718"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Century Gothic" pitchFamily="34" charset="0"/>
        </a:defRPr>
      </a:lvl2pPr>
      <a:lvl3pPr algn="l" rtl="0" fontAlgn="base">
        <a:spcBef>
          <a:spcPct val="0"/>
        </a:spcBef>
        <a:spcAft>
          <a:spcPct val="0"/>
        </a:spcAft>
        <a:defRPr sz="3600">
          <a:solidFill>
            <a:schemeClr val="tx2"/>
          </a:solidFill>
          <a:latin typeface="Century Gothic" pitchFamily="34" charset="0"/>
        </a:defRPr>
      </a:lvl3pPr>
      <a:lvl4pPr algn="l" rtl="0" fontAlgn="base">
        <a:spcBef>
          <a:spcPct val="0"/>
        </a:spcBef>
        <a:spcAft>
          <a:spcPct val="0"/>
        </a:spcAft>
        <a:defRPr sz="3600">
          <a:solidFill>
            <a:schemeClr val="tx2"/>
          </a:solidFill>
          <a:latin typeface="Century Gothic" pitchFamily="34" charset="0"/>
        </a:defRPr>
      </a:lvl4pPr>
      <a:lvl5pPr algn="l" rtl="0" fontAlgn="base">
        <a:spcBef>
          <a:spcPct val="0"/>
        </a:spcBef>
        <a:spcAft>
          <a:spcPct val="0"/>
        </a:spcAft>
        <a:defRPr sz="3600">
          <a:solidFill>
            <a:schemeClr val="tx2"/>
          </a:solidFill>
          <a:latin typeface="Century Gothic" pitchFamily="34" charset="0"/>
        </a:defRPr>
      </a:lvl5pPr>
      <a:lvl6pPr marL="457200" algn="l" rtl="0" eaLnBrk="1" fontAlgn="base" hangingPunct="1">
        <a:spcBef>
          <a:spcPct val="0"/>
        </a:spcBef>
        <a:spcAft>
          <a:spcPct val="0"/>
        </a:spcAft>
        <a:defRPr sz="3600">
          <a:solidFill>
            <a:schemeClr val="tx2"/>
          </a:solidFill>
          <a:latin typeface="Century Gothic" pitchFamily="34" charset="0"/>
        </a:defRPr>
      </a:lvl6pPr>
      <a:lvl7pPr marL="914400" algn="l" rtl="0" eaLnBrk="1" fontAlgn="base" hangingPunct="1">
        <a:spcBef>
          <a:spcPct val="0"/>
        </a:spcBef>
        <a:spcAft>
          <a:spcPct val="0"/>
        </a:spcAft>
        <a:defRPr sz="3600">
          <a:solidFill>
            <a:schemeClr val="tx2"/>
          </a:solidFill>
          <a:latin typeface="Century Gothic" pitchFamily="34" charset="0"/>
        </a:defRPr>
      </a:lvl7pPr>
      <a:lvl8pPr marL="1371600" algn="l" rtl="0" eaLnBrk="1" fontAlgn="base" hangingPunct="1">
        <a:spcBef>
          <a:spcPct val="0"/>
        </a:spcBef>
        <a:spcAft>
          <a:spcPct val="0"/>
        </a:spcAft>
        <a:defRPr sz="3600">
          <a:solidFill>
            <a:schemeClr val="tx2"/>
          </a:solidFill>
          <a:latin typeface="Century Gothic" pitchFamily="34" charset="0"/>
        </a:defRPr>
      </a:lvl8pPr>
      <a:lvl9pPr marL="1828800" algn="l" rtl="0" eaLnBrk="1" fontAlgn="base" hangingPunct="1">
        <a:spcBef>
          <a:spcPct val="0"/>
        </a:spcBef>
        <a:spcAft>
          <a:spcPct val="0"/>
        </a:spcAft>
        <a:defRPr sz="3600">
          <a:solidFill>
            <a:schemeClr val="tx2"/>
          </a:solidFill>
          <a:latin typeface="Century Gothic" pitchFamily="34"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Circular"/>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8" name="7 Elipse"/>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1" name="10 Anillo"/>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2" name="11 Rectángulo"/>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5" name="4 Marcador de título"/>
          <p:cNvSpPr>
            <a:spLocks noGrp="1"/>
          </p:cNvSpPr>
          <p:nvPr>
            <p:ph type="title"/>
          </p:nvPr>
        </p:nvSpPr>
        <p:spPr>
          <a:xfrm>
            <a:off x="1435100" y="274638"/>
            <a:ext cx="7499350" cy="1143000"/>
          </a:xfrm>
          <a:prstGeom prst="rect">
            <a:avLst/>
          </a:prstGeom>
        </p:spPr>
        <p:txBody>
          <a:bodyPr anchor="ctr">
            <a:normAutofit/>
          </a:bodyPr>
          <a:lstStyle>
            <a:extLst/>
          </a:lstStyle>
          <a:p>
            <a:r>
              <a:rPr lang="es-ES" smtClean="0"/>
              <a:t>Haga clic para modificar el estilo de título del patrón</a:t>
            </a:r>
            <a:endParaRPr lang="en-US"/>
          </a:p>
        </p:txBody>
      </p:sp>
      <p:sp>
        <p:nvSpPr>
          <p:cNvPr id="3081" name="8 Marcador de texto"/>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24" name="23 Marcador de fecha"/>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defRPr/>
            </a:pPr>
            <a:endParaRPr lang="en-US"/>
          </a:p>
        </p:txBody>
      </p:sp>
      <p:sp>
        <p:nvSpPr>
          <p:cNvPr id="10" name="9 Marcador de pie de página"/>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a:defRPr/>
            </a:pPr>
            <a:endParaRPr lang="en-US"/>
          </a:p>
        </p:txBody>
      </p:sp>
      <p:sp>
        <p:nvSpPr>
          <p:cNvPr id="22" name="21 Marcador de número de diapositiva"/>
          <p:cNvSpPr>
            <a:spLocks noGrp="1"/>
          </p:cNvSpPr>
          <p:nvPr>
            <p:ph type="sldNum" sz="quarter" idx="4"/>
          </p:nvPr>
        </p:nvSpPr>
        <p:spPr>
          <a:xfrm>
            <a:off x="8613775" y="6305550"/>
            <a:ext cx="457200" cy="476250"/>
          </a:xfrm>
          <a:prstGeom prst="rect">
            <a:avLst/>
          </a:prstGeom>
        </p:spPr>
        <p:txBody>
          <a:bodyPr anchor="b"/>
          <a:lstStyle>
            <a:lvl1pPr algn="ctr" eaLnBrk="1" latinLnBrk="0" hangingPunct="1">
              <a:defRPr kumimoji="0" sz="1200" smtClean="0">
                <a:solidFill>
                  <a:schemeClr val="bg2">
                    <a:shade val="50000"/>
                    <a:satMod val="200000"/>
                  </a:schemeClr>
                </a:solidFill>
                <a:effectLst/>
              </a:defRPr>
            </a:lvl1pPr>
            <a:extLst/>
          </a:lstStyle>
          <a:p>
            <a:pPr>
              <a:defRPr/>
            </a:pPr>
            <a:fld id="{A448B8F9-226A-48D2-A9DE-E3250F6C6DBD}" type="slidenum">
              <a:rPr lang="en-US"/>
              <a:pPr>
                <a:defRPr/>
              </a:pPr>
              <a:t>‹Nº›</a:t>
            </a:fld>
            <a:endParaRPr lang="en-US"/>
          </a:p>
        </p:txBody>
      </p:sp>
      <p:sp>
        <p:nvSpPr>
          <p:cNvPr id="15" name="14 Rectángulo"/>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3719" r:id="rId1"/>
    <p:sldLayoutId id="2147483712" r:id="rId2"/>
    <p:sldLayoutId id="2147483720" r:id="rId3"/>
    <p:sldLayoutId id="2147483713" r:id="rId4"/>
    <p:sldLayoutId id="2147483721" r:id="rId5"/>
    <p:sldLayoutId id="2147483714" r:id="rId6"/>
    <p:sldLayoutId id="2147483722" r:id="rId7"/>
    <p:sldLayoutId id="2147483723" r:id="rId8"/>
    <p:sldLayoutId id="2147483724" r:id="rId9"/>
    <p:sldLayoutId id="2147483715" r:id="rId10"/>
    <p:sldLayoutId id="2147483716" r:id="rId11"/>
  </p:sldLayoutIdLst>
  <p:txStyles>
    <p:titleStyle>
      <a:lvl1pPr algn="l" rtl="0" fontAlgn="base">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fontAlgn="base">
        <a:spcBef>
          <a:spcPct val="0"/>
        </a:spcBef>
        <a:spcAft>
          <a:spcPct val="0"/>
        </a:spcAft>
        <a:defRPr sz="4300">
          <a:solidFill>
            <a:srgbClr val="572314"/>
          </a:solidFill>
          <a:latin typeface="Gill Sans MT" pitchFamily="34" charset="0"/>
        </a:defRPr>
      </a:lvl2pPr>
      <a:lvl3pPr algn="l" rtl="0" fontAlgn="base">
        <a:spcBef>
          <a:spcPct val="0"/>
        </a:spcBef>
        <a:spcAft>
          <a:spcPct val="0"/>
        </a:spcAft>
        <a:defRPr sz="4300">
          <a:solidFill>
            <a:srgbClr val="572314"/>
          </a:solidFill>
          <a:latin typeface="Gill Sans MT" pitchFamily="34" charset="0"/>
        </a:defRPr>
      </a:lvl3pPr>
      <a:lvl4pPr algn="l" rtl="0" fontAlgn="base">
        <a:spcBef>
          <a:spcPct val="0"/>
        </a:spcBef>
        <a:spcAft>
          <a:spcPct val="0"/>
        </a:spcAft>
        <a:defRPr sz="4300">
          <a:solidFill>
            <a:srgbClr val="572314"/>
          </a:solidFill>
          <a:latin typeface="Gill Sans MT" pitchFamily="34" charset="0"/>
        </a:defRPr>
      </a:lvl4pPr>
      <a:lvl5pPr algn="l" rtl="0" fontAlgn="base">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p:titleStyle>
    <p:bodyStyle>
      <a:lvl1pPr marL="365125" indent="-282575" algn="l" rtl="0" fontAlgn="base">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fontAlgn="base">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fontAlgn="base">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fontAlgn="base">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fontAlgn="base">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E597796-4F17-47BC-9266-50783F5C5AD6}" type="slidenum">
              <a:rPr lang="en-US" smtClean="0"/>
              <a:pPr>
                <a:defRPr/>
              </a:pPr>
              <a:t>‹Nº›</a:t>
            </a:fld>
            <a:endParaRPr lang="en-US"/>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39.xml"/><Relationship Id="rId4" Type="http://schemas.openxmlformats.org/officeDocument/2006/relationships/slide" Target="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jpe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9.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40.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40.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40.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40.xml"/><Relationship Id="rId4" Type="http://schemas.openxmlformats.org/officeDocument/2006/relationships/slide" Target="slide7.xml"/></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8.jpeg"/><Relationship Id="rId7" Type="http://schemas.openxmlformats.org/officeDocument/2006/relationships/diagramColors" Target="../diagrams/colors3.xml"/><Relationship Id="rId2" Type="http://schemas.openxmlformats.org/officeDocument/2006/relationships/hyperlink" Target="http://www.facebook.com/photo.php?pid=25385&amp;id=100001083641417" TargetMode="External"/><Relationship Id="rId1" Type="http://schemas.openxmlformats.org/officeDocument/2006/relationships/slideLayout" Target="../slideLayouts/slideLayout4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9.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9.xml"/><Relationship Id="rId5" Type="http://schemas.openxmlformats.org/officeDocument/2006/relationships/chart" Target="../charts/chart4.xml"/><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9.xml"/><Relationship Id="rId5" Type="http://schemas.openxmlformats.org/officeDocument/2006/relationships/chart" Target="../charts/chart8.xml"/><Relationship Id="rId4" Type="http://schemas.openxmlformats.org/officeDocument/2006/relationships/chart" Target="../charts/char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9.xml"/><Relationship Id="rId6" Type="http://schemas.openxmlformats.org/officeDocument/2006/relationships/slide" Target="slide7.xml"/><Relationship Id="rId5" Type="http://schemas.openxmlformats.org/officeDocument/2006/relationships/image" Target="../media/image43.jpe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5.jpe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7.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5.jpe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5.jpe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40.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0.xml"/><Relationship Id="rId6" Type="http://schemas.openxmlformats.org/officeDocument/2006/relationships/slide" Target="slide36.xml"/><Relationship Id="rId5" Type="http://schemas.openxmlformats.org/officeDocument/2006/relationships/image" Target="../media/image56.jpe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5.jpe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5.jpe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5.xml"/><Relationship Id="rId5" Type="http://schemas.openxmlformats.org/officeDocument/2006/relationships/slide" Target="slide7.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jpe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jpeg"/><Relationship Id="rId1" Type="http://schemas.openxmlformats.org/officeDocument/2006/relationships/slideLayout" Target="../slideLayouts/slideLayout35.xml"/><Relationship Id="rId4" Type="http://schemas.openxmlformats.org/officeDocument/2006/relationships/slide" Target="slide7.xml"/></Relationships>
</file>

<file path=ppt/slides/_rels/slide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5.jpeg"/><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5.jpe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9.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46.xml"/><Relationship Id="rId3" Type="http://schemas.openxmlformats.org/officeDocument/2006/relationships/slide" Target="slide8.xml"/><Relationship Id="rId7" Type="http://schemas.openxmlformats.org/officeDocument/2006/relationships/slide" Target="slide25.xml"/><Relationship Id="rId12" Type="http://schemas.openxmlformats.org/officeDocument/2006/relationships/slide" Target="slide36.xml"/><Relationship Id="rId2" Type="http://schemas.openxmlformats.org/officeDocument/2006/relationships/image" Target="../media/image5.jpeg"/><Relationship Id="rId1" Type="http://schemas.openxmlformats.org/officeDocument/2006/relationships/slideLayout" Target="../slideLayouts/slideLayout40.xml"/><Relationship Id="rId6" Type="http://schemas.openxmlformats.org/officeDocument/2006/relationships/slide" Target="slide18.xml"/><Relationship Id="rId11" Type="http://schemas.openxmlformats.org/officeDocument/2006/relationships/slide" Target="slide33.xml"/><Relationship Id="rId5" Type="http://schemas.openxmlformats.org/officeDocument/2006/relationships/slide" Target="slide12.xml"/><Relationship Id="rId15" Type="http://schemas.openxmlformats.org/officeDocument/2006/relationships/slide" Target="slide56.xml"/><Relationship Id="rId10" Type="http://schemas.openxmlformats.org/officeDocument/2006/relationships/slide" Target="slide29.xml"/><Relationship Id="rId4" Type="http://schemas.openxmlformats.org/officeDocument/2006/relationships/slide" Target="slide9.xml"/><Relationship Id="rId9" Type="http://schemas.openxmlformats.org/officeDocument/2006/relationships/slide" Target="slide28.xml"/><Relationship Id="rId14" Type="http://schemas.openxmlformats.org/officeDocument/2006/relationships/slide" Target="slide5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microsoft.com/office/2007/relationships/diagramDrawing" Target="../diagrams/drawing2.xml"/><Relationship Id="rId2" Type="http://schemas.openxmlformats.org/officeDocument/2006/relationships/diagramData" Target="../diagrams/data2.xml"/><Relationship Id="rId1" Type="http://schemas.openxmlformats.org/officeDocument/2006/relationships/slideLayout" Target="../slideLayouts/slideLayout35.xml"/><Relationship Id="rId6" Type="http://schemas.openxmlformats.org/officeDocument/2006/relationships/slide" Target="slide7.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1115616" y="1700808"/>
            <a:ext cx="7613848" cy="4536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p>
            <a:pPr marL="365125" marR="0" lvl="0" indent="-282575" algn="ctr" defTabSz="914400" rtl="0" eaLnBrk="1" fontAlgn="base" latinLnBrk="0" hangingPunct="1">
              <a:lnSpc>
                <a:spcPct val="100000"/>
              </a:lnSpc>
              <a:spcBef>
                <a:spcPts val="600"/>
              </a:spcBef>
              <a:spcAft>
                <a:spcPct val="0"/>
              </a:spcAft>
              <a:buClr>
                <a:schemeClr val="accent1"/>
              </a:buClr>
              <a:buSzPct val="80000"/>
              <a:buFont typeface="Wingdings 2" pitchFamily="18" charset="2"/>
              <a:buChar char=""/>
              <a:tabLst/>
              <a:defRPr/>
            </a:pPr>
            <a:endParaRPr kumimoji="0" lang="es-EC" sz="1800" b="1" i="1" u="none" strike="noStrike" kern="1200" cap="none" spc="0" normalizeH="0" baseline="0" noProof="0" dirty="0" smtClean="0">
              <a:ln>
                <a:noFill/>
              </a:ln>
              <a:solidFill>
                <a:schemeClr val="tx1"/>
              </a:solidFill>
              <a:effectLst/>
              <a:uLnTx/>
              <a:uFillTx/>
              <a:latin typeface="Arial Narrow" pitchFamily="34" charset="0"/>
              <a:ea typeface="+mn-ea"/>
              <a:cs typeface="+mn-cs"/>
            </a:endParaRPr>
          </a:p>
          <a:p>
            <a:pPr marL="365125" marR="0" lvl="0" indent="-282575" algn="ctr" defTabSz="914400" rtl="0" eaLnBrk="1" fontAlgn="base" latinLnBrk="0" hangingPunct="1">
              <a:lnSpc>
                <a:spcPct val="100000"/>
              </a:lnSpc>
              <a:spcBef>
                <a:spcPts val="600"/>
              </a:spcBef>
              <a:spcAft>
                <a:spcPct val="0"/>
              </a:spcAft>
              <a:buClr>
                <a:schemeClr val="accent1"/>
              </a:buClr>
              <a:buSzPct val="80000"/>
              <a:tabLst/>
              <a:defRPr/>
            </a:pPr>
            <a:r>
              <a:rPr kumimoji="0" lang="es-EC" sz="1800" b="1" i="1" u="none" strike="noStrike" kern="1200" cap="none" spc="0" normalizeH="0" baseline="0" noProof="0" dirty="0" smtClean="0">
                <a:ln>
                  <a:noFill/>
                </a:ln>
                <a:solidFill>
                  <a:schemeClr val="tx1"/>
                </a:solidFill>
                <a:effectLst/>
                <a:uLnTx/>
                <a:uFillTx/>
                <a:latin typeface="Arial Narrow" pitchFamily="34" charset="0"/>
                <a:ea typeface="+mn-ea"/>
                <a:cs typeface="+mn-cs"/>
              </a:rPr>
              <a:t>DEPARTAMENTO DE CIENCIAS ECONÓMICAS, ADMINISTRATIVAS Y DE COMERCIO</a:t>
            </a:r>
          </a:p>
          <a:p>
            <a:pPr marL="365125" marR="0" lvl="0" indent="-282575" algn="ctr" defTabSz="914400" rtl="0" eaLnBrk="1" fontAlgn="base" latinLnBrk="0" hangingPunct="1">
              <a:lnSpc>
                <a:spcPct val="100000"/>
              </a:lnSpc>
              <a:spcBef>
                <a:spcPts val="600"/>
              </a:spcBef>
              <a:spcAft>
                <a:spcPct val="0"/>
              </a:spcAft>
              <a:buClr>
                <a:schemeClr val="accent1"/>
              </a:buClr>
              <a:buSzPct val="80000"/>
              <a:buFont typeface="Wingdings 2" pitchFamily="18" charset="2"/>
              <a:buChar char=""/>
              <a:tabLst/>
              <a:defRPr/>
            </a:pPr>
            <a:endParaRPr kumimoji="0" lang="es-EC" sz="1800" b="1" i="1" u="none" strike="noStrike" kern="1200" cap="none" spc="0" normalizeH="0" baseline="0" noProof="0" dirty="0" smtClean="0">
              <a:ln>
                <a:noFill/>
              </a:ln>
              <a:solidFill>
                <a:schemeClr val="tx1"/>
              </a:solidFill>
              <a:effectLst/>
              <a:uLnTx/>
              <a:uFillTx/>
              <a:latin typeface="Arial Narrow" pitchFamily="34" charset="0"/>
              <a:ea typeface="+mn-ea"/>
              <a:cs typeface="+mn-cs"/>
            </a:endParaRPr>
          </a:p>
          <a:p>
            <a:pPr marL="365125" marR="0" lvl="0" indent="-282575" algn="ctr" defTabSz="914400" rtl="0" eaLnBrk="1" fontAlgn="base" latinLnBrk="0" hangingPunct="1">
              <a:lnSpc>
                <a:spcPct val="150000"/>
              </a:lnSpc>
              <a:spcBef>
                <a:spcPts val="600"/>
              </a:spcBef>
              <a:spcAft>
                <a:spcPct val="0"/>
              </a:spcAft>
              <a:buClr>
                <a:schemeClr val="accent1"/>
              </a:buClr>
              <a:buSzPct val="80000"/>
              <a:tabLst/>
              <a:defRPr/>
            </a:pPr>
            <a:r>
              <a:rPr kumimoji="0" lang="es-EC" sz="2000" b="1" i="1" u="none" strike="noStrike" kern="1200" cap="none" spc="0" normalizeH="0" baseline="0" noProof="0" dirty="0" smtClean="0">
                <a:ln>
                  <a:noFill/>
                </a:ln>
                <a:solidFill>
                  <a:schemeClr val="tx1"/>
                </a:solidFill>
                <a:effectLst/>
                <a:uLnTx/>
                <a:uFillTx/>
                <a:latin typeface="Arial Narrow" pitchFamily="34" charset="0"/>
                <a:ea typeface="+mn-ea"/>
                <a:cs typeface="+mn-cs"/>
              </a:rPr>
              <a:t>TÉSIS DE GRADO</a:t>
            </a:r>
          </a:p>
          <a:p>
            <a:pPr marL="365125" marR="0" lvl="0" indent="-282575" algn="ctr" defTabSz="914400" rtl="0" eaLnBrk="1" fontAlgn="base" latinLnBrk="0" hangingPunct="1">
              <a:lnSpc>
                <a:spcPct val="150000"/>
              </a:lnSpc>
              <a:spcBef>
                <a:spcPts val="600"/>
              </a:spcBef>
              <a:spcAft>
                <a:spcPct val="0"/>
              </a:spcAft>
              <a:buClr>
                <a:schemeClr val="accent1"/>
              </a:buClr>
              <a:buSzPct val="80000"/>
              <a:tabLst/>
              <a:defRPr/>
            </a:pPr>
            <a:r>
              <a:rPr kumimoji="0" lang="es-EC" sz="1800" b="1" i="1" u="none" strike="noStrike" kern="1200" cap="none" spc="0" normalizeH="0" baseline="0" noProof="0" dirty="0" smtClean="0">
                <a:ln>
                  <a:noFill/>
                </a:ln>
                <a:solidFill>
                  <a:schemeClr val="tx1"/>
                </a:solidFill>
                <a:effectLst/>
                <a:uLnTx/>
                <a:uFillTx/>
                <a:latin typeface="Arial Narrow" pitchFamily="34" charset="0"/>
                <a:ea typeface="+mn-ea"/>
                <a:cs typeface="+mn-cs"/>
              </a:rPr>
              <a:t>Previa a la obtención del Título de</a:t>
            </a:r>
          </a:p>
          <a:p>
            <a:pPr marL="365125" marR="0" lvl="0" indent="-282575" algn="ctr" defTabSz="914400" rtl="0" eaLnBrk="1" fontAlgn="base" latinLnBrk="0" hangingPunct="1">
              <a:lnSpc>
                <a:spcPct val="150000"/>
              </a:lnSpc>
              <a:spcBef>
                <a:spcPts val="600"/>
              </a:spcBef>
              <a:spcAft>
                <a:spcPct val="0"/>
              </a:spcAft>
              <a:buClr>
                <a:schemeClr val="accent1"/>
              </a:buClr>
              <a:buSzPct val="80000"/>
              <a:tabLst/>
              <a:defRPr/>
            </a:pPr>
            <a:r>
              <a:rPr kumimoji="0" lang="es-EC" sz="2000" b="1" i="1" u="none" strike="noStrike" kern="1200" cap="none" spc="0" normalizeH="0" baseline="0" noProof="0" dirty="0" smtClean="0">
                <a:ln>
                  <a:noFill/>
                </a:ln>
                <a:solidFill>
                  <a:schemeClr val="tx1"/>
                </a:solidFill>
                <a:effectLst/>
                <a:uLnTx/>
                <a:uFillTx/>
                <a:latin typeface="Arial Narrow" pitchFamily="34" charset="0"/>
                <a:ea typeface="+mn-ea"/>
                <a:cs typeface="+mn-cs"/>
              </a:rPr>
              <a:t>INGENIERÍA COMERCIAL</a:t>
            </a:r>
          </a:p>
          <a:p>
            <a:pPr marL="365125" marR="0" lvl="0" indent="-282575" algn="ctr" defTabSz="914400" rtl="0" eaLnBrk="1" fontAlgn="base" latinLnBrk="0" hangingPunct="1">
              <a:lnSpc>
                <a:spcPct val="150000"/>
              </a:lnSpc>
              <a:spcBef>
                <a:spcPts val="600"/>
              </a:spcBef>
              <a:spcAft>
                <a:spcPct val="0"/>
              </a:spcAft>
              <a:buClr>
                <a:schemeClr val="accent1"/>
              </a:buClr>
              <a:buSzPct val="80000"/>
              <a:buFont typeface="Wingdings 2" pitchFamily="18" charset="2"/>
              <a:buChar char=""/>
              <a:tabLst/>
              <a:defRPr/>
            </a:pPr>
            <a:endParaRPr kumimoji="0" lang="es-EC" sz="2000" b="1" i="1" u="sng"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Narrow" pitchFamily="34" charset="0"/>
              <a:ea typeface="+mn-ea"/>
              <a:cs typeface="+mn-cs"/>
            </a:endParaRPr>
          </a:p>
          <a:p>
            <a:pPr marL="365125" marR="0" lvl="0" indent="-282575" algn="ctr" defTabSz="914400" rtl="0" eaLnBrk="1" fontAlgn="base" latinLnBrk="0" hangingPunct="1">
              <a:lnSpc>
                <a:spcPct val="150000"/>
              </a:lnSpc>
              <a:spcBef>
                <a:spcPts val="600"/>
              </a:spcBef>
              <a:spcAft>
                <a:spcPct val="0"/>
              </a:spcAft>
              <a:buClr>
                <a:schemeClr val="accent1"/>
              </a:buClr>
              <a:buSzPct val="80000"/>
              <a:tabLst/>
              <a:defRPr/>
            </a:pPr>
            <a:r>
              <a:rPr kumimoji="0" lang="es-EC" sz="2000" b="1" i="1" u="sng"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Narrow" pitchFamily="34" charset="0"/>
                <a:ea typeface="+mn-ea"/>
                <a:cs typeface="+mn-cs"/>
              </a:rPr>
              <a:t>PROPUESTA ESTRATÉGICA DE MARKETING PARA EL RESTAURANTE RINCÓN PUELLAREÑO EN EL DISTRITO METROPOLITANO DE QUITO</a:t>
            </a:r>
          </a:p>
          <a:p>
            <a:pPr marL="365125" marR="0" lvl="0" indent="-282575" algn="ctr" defTabSz="914400" rtl="0" eaLnBrk="1" fontAlgn="base" latinLnBrk="0" hangingPunct="1">
              <a:lnSpc>
                <a:spcPct val="150000"/>
              </a:lnSpc>
              <a:spcBef>
                <a:spcPts val="600"/>
              </a:spcBef>
              <a:spcAft>
                <a:spcPct val="0"/>
              </a:spcAft>
              <a:buClr>
                <a:schemeClr val="accent1"/>
              </a:buClr>
              <a:buSzPct val="80000"/>
              <a:buFont typeface="Wingdings 2" pitchFamily="18" charset="2"/>
              <a:buChar char=""/>
              <a:tabLst/>
              <a:defRPr/>
            </a:pPr>
            <a:endParaRPr kumimoji="0" lang="es-EC" sz="2000" b="1" i="1" u="sng"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Narrow" pitchFamily="34" charset="0"/>
              <a:ea typeface="+mn-ea"/>
              <a:cs typeface="+mn-cs"/>
            </a:endParaRPr>
          </a:p>
          <a:p>
            <a:pPr marL="365125" marR="0" lvl="0" indent="-282575" algn="ctr" defTabSz="914400" rtl="0" eaLnBrk="1" fontAlgn="base" latinLnBrk="0" hangingPunct="1">
              <a:lnSpc>
                <a:spcPct val="150000"/>
              </a:lnSpc>
              <a:spcBef>
                <a:spcPts val="600"/>
              </a:spcBef>
              <a:spcAft>
                <a:spcPct val="0"/>
              </a:spcAft>
              <a:buClr>
                <a:schemeClr val="accent1"/>
              </a:buClr>
              <a:buSzPct val="80000"/>
              <a:tabLst/>
              <a:defRPr/>
            </a:pPr>
            <a:r>
              <a:rPr kumimoji="0" lang="es-EC" sz="20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Narrow" pitchFamily="34" charset="0"/>
                <a:ea typeface="+mn-ea"/>
                <a:cs typeface="+mn-cs"/>
              </a:rPr>
              <a:t>MARÍA ALEJANDRA CÁRDENAS CARRERA</a:t>
            </a:r>
          </a:p>
          <a:p>
            <a:pPr marL="365125" marR="0" lvl="0" indent="-282575" algn="ctr" defTabSz="914400" rtl="0" eaLnBrk="1" fontAlgn="base" latinLnBrk="0" hangingPunct="1">
              <a:lnSpc>
                <a:spcPct val="150000"/>
              </a:lnSpc>
              <a:spcBef>
                <a:spcPts val="600"/>
              </a:spcBef>
              <a:spcAft>
                <a:spcPct val="0"/>
              </a:spcAft>
              <a:buClr>
                <a:schemeClr val="accent1"/>
              </a:buClr>
              <a:buSzPct val="80000"/>
              <a:buFont typeface="Wingdings 2" pitchFamily="18" charset="2"/>
              <a:buChar char=""/>
              <a:tabLst/>
              <a:defRPr/>
            </a:pPr>
            <a:endParaRPr kumimoji="0" lang="es-EC" sz="2000" b="1" i="1" u="sng"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Narrow" pitchFamily="34" charset="0"/>
              <a:ea typeface="+mn-ea"/>
              <a:cs typeface="+mn-cs"/>
            </a:endParaRPr>
          </a:p>
        </p:txBody>
      </p:sp>
      <p:pic>
        <p:nvPicPr>
          <p:cNvPr id="3" name="2 Imagen" descr="Untitled.jpg"/>
          <p:cNvPicPr/>
          <p:nvPr/>
        </p:nvPicPr>
        <p:blipFill>
          <a:blip r:embed="rId2" cstate="print"/>
          <a:stretch>
            <a:fillRect/>
          </a:stretch>
        </p:blipFill>
        <p:spPr>
          <a:xfrm>
            <a:off x="3923928" y="332656"/>
            <a:ext cx="1656184" cy="1512168"/>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4"/>
          <p:cNvPicPr>
            <a:picLocks noChangeAspect="1" noChangeArrowheads="1"/>
          </p:cNvPicPr>
          <p:nvPr/>
        </p:nvPicPr>
        <p:blipFill>
          <a:blip r:embed="rId2" cstate="print"/>
          <a:srcRect l="3558" t="1019" r="7303" b="2505"/>
          <a:stretch>
            <a:fillRect/>
          </a:stretch>
        </p:blipFill>
        <p:spPr bwMode="auto">
          <a:xfrm>
            <a:off x="467544" y="1371600"/>
            <a:ext cx="8229600" cy="4953000"/>
          </a:xfrm>
          <a:prstGeom prst="rect">
            <a:avLst/>
          </a:prstGeom>
          <a:noFill/>
          <a:ln w="9525">
            <a:noFill/>
            <a:miter lim="800000"/>
            <a:headEnd/>
            <a:tailEnd/>
          </a:ln>
        </p:spPr>
      </p:pic>
      <p:sp>
        <p:nvSpPr>
          <p:cNvPr id="6" name="1 Título"/>
          <p:cNvSpPr txBox="1">
            <a:spLocks/>
          </p:cNvSpPr>
          <p:nvPr/>
        </p:nvSpPr>
        <p:spPr>
          <a:xfrm>
            <a:off x="539552" y="332656"/>
            <a:ext cx="8229600" cy="1070992"/>
          </a:xfrm>
          <a:prstGeom prst="rect">
            <a:avLst/>
          </a:prstGeo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3200" b="1" i="0" u="none" strike="noStrike" kern="1200" cap="none" spc="0" normalizeH="0" baseline="0" noProof="0" dirty="0" smtClean="0">
                <a:ln>
                  <a:noFill/>
                </a:ln>
                <a:effectLst>
                  <a:outerShdw blurRad="38100" dist="38100" dir="2700000" algn="tl">
                    <a:srgbClr val="000000">
                      <a:alpha val="43137"/>
                    </a:srgbClr>
                  </a:outerShdw>
                </a:effectLst>
                <a:uLnTx/>
                <a:uFillTx/>
                <a:latin typeface="Times New Roman" pitchFamily="18" charset="0"/>
                <a:ea typeface="+mj-ea"/>
                <a:cs typeface="Times New Roman" pitchFamily="18" charset="0"/>
              </a:rPr>
              <a:t>Matriz de Evaluación </a:t>
            </a:r>
            <a:r>
              <a:rPr lang="es-EC" sz="3200" b="1" dirty="0" smtClean="0">
                <a:effectLst>
                  <a:outerShdw blurRad="38100" dist="38100" dir="2700000" algn="tl">
                    <a:srgbClr val="000000">
                      <a:alpha val="43137"/>
                    </a:srgbClr>
                  </a:outerShdw>
                </a:effectLst>
                <a:latin typeface="Times New Roman" pitchFamily="18" charset="0"/>
                <a:ea typeface="+mj-ea"/>
                <a:cs typeface="Times New Roman" pitchFamily="18" charset="0"/>
              </a:rPr>
              <a:t>In</a:t>
            </a:r>
            <a:r>
              <a:rPr kumimoji="0" lang="es-EC" sz="3200" b="1" i="0" u="none" strike="noStrike" kern="1200" cap="none" spc="0" normalizeH="0" baseline="0" noProof="0" dirty="0" smtClean="0">
                <a:ln>
                  <a:noFill/>
                </a:ln>
                <a:effectLst>
                  <a:outerShdw blurRad="38100" dist="38100" dir="2700000" algn="tl">
                    <a:srgbClr val="000000">
                      <a:alpha val="43137"/>
                    </a:srgbClr>
                  </a:outerShdw>
                </a:effectLst>
                <a:uLnTx/>
                <a:uFillTx/>
                <a:latin typeface="Times New Roman" pitchFamily="18" charset="0"/>
                <a:ea typeface="+mj-ea"/>
                <a:cs typeface="Times New Roman" pitchFamily="18" charset="0"/>
              </a:rPr>
              <a:t>terna</a:t>
            </a:r>
            <a:endParaRPr kumimoji="0" lang="es-EC" sz="32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sp>
        <p:nvSpPr>
          <p:cNvPr id="5" name="4 Botón de acción: Hacia delante o Siguiente">
            <a:hlinkClick r:id="" action="ppaction://hlinkshowjump?jump=nextslide" highlightClick="1"/>
          </p:cNvPr>
          <p:cNvSpPr/>
          <p:nvPr/>
        </p:nvSpPr>
        <p:spPr>
          <a:xfrm>
            <a:off x="8388424" y="6480720"/>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F:\RINCON PUELLAREÑO\MENBRETADA.jpg"/>
          <p:cNvPicPr/>
          <p:nvPr/>
        </p:nvPicPr>
        <p:blipFill>
          <a:blip r:embed="rId2" cstate="print"/>
          <a:srcRect t="14661" b="7593"/>
          <a:stretch>
            <a:fillRect/>
          </a:stretch>
        </p:blipFill>
        <p:spPr bwMode="auto">
          <a:xfrm>
            <a:off x="0" y="0"/>
            <a:ext cx="9144000" cy="6858000"/>
          </a:xfrm>
          <a:prstGeom prst="rect">
            <a:avLst/>
          </a:prstGeom>
          <a:noFill/>
          <a:ln w="9525">
            <a:noFill/>
            <a:miter lim="800000"/>
            <a:headEnd/>
            <a:tailEnd/>
          </a:ln>
        </p:spPr>
      </p:pic>
      <p:sp>
        <p:nvSpPr>
          <p:cNvPr id="2" name="1 Título"/>
          <p:cNvSpPr>
            <a:spLocks noGrp="1"/>
          </p:cNvSpPr>
          <p:nvPr>
            <p:ph type="title"/>
          </p:nvPr>
        </p:nvSpPr>
        <p:spPr>
          <a:xfrm>
            <a:off x="467544" y="-27384"/>
            <a:ext cx="8229600" cy="1143000"/>
          </a:xfrm>
        </p:spPr>
        <p:txBody>
          <a:bodyPr>
            <a:noAutofit/>
          </a:bodyPr>
          <a:lstStyle/>
          <a:p>
            <a:pPr algn="ctr" fontAlgn="auto">
              <a:spcAft>
                <a:spcPts val="0"/>
              </a:spcAft>
              <a:defRPr/>
            </a:pPr>
            <a:r>
              <a:rPr lang="es-EC" sz="32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Evaluación  Interna  y  Externa</a:t>
            </a:r>
            <a:endParaRPr lang="es-EC"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2531" name="Picture 6"/>
          <p:cNvPicPr>
            <a:picLocks noChangeAspect="1" noChangeArrowheads="1"/>
          </p:cNvPicPr>
          <p:nvPr/>
        </p:nvPicPr>
        <p:blipFill>
          <a:blip r:embed="rId3" cstate="print"/>
          <a:srcRect r="6452"/>
          <a:stretch>
            <a:fillRect/>
          </a:stretch>
        </p:blipFill>
        <p:spPr bwMode="auto">
          <a:xfrm>
            <a:off x="467544" y="2132856"/>
            <a:ext cx="4176464" cy="4464496"/>
          </a:xfrm>
          <a:prstGeom prst="rect">
            <a:avLst/>
          </a:prstGeom>
          <a:noFill/>
          <a:ln w="9525">
            <a:solidFill>
              <a:schemeClr val="tx1"/>
            </a:solidFill>
            <a:miter lim="800000"/>
            <a:headEnd/>
            <a:tailEnd/>
          </a:ln>
        </p:spPr>
      </p:pic>
      <p:sp>
        <p:nvSpPr>
          <p:cNvPr id="9" name="8 CuadroTexto"/>
          <p:cNvSpPr txBox="1"/>
          <p:nvPr/>
        </p:nvSpPr>
        <p:spPr>
          <a:xfrm>
            <a:off x="1619672" y="1393031"/>
            <a:ext cx="1440160" cy="307777"/>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400" b="1" dirty="0" smtClean="0"/>
              <a:t>GRÁFICO</a:t>
            </a:r>
            <a:endParaRPr lang="es-EC" sz="1400" b="1" dirty="0"/>
          </a:p>
        </p:txBody>
      </p:sp>
      <p:sp>
        <p:nvSpPr>
          <p:cNvPr id="10" name="9 CuadroTexto"/>
          <p:cNvSpPr txBox="1"/>
          <p:nvPr/>
        </p:nvSpPr>
        <p:spPr>
          <a:xfrm>
            <a:off x="6516216" y="1412776"/>
            <a:ext cx="1440160" cy="307777"/>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400" b="1" dirty="0" smtClean="0"/>
              <a:t>DIAGNÓSTICO</a:t>
            </a:r>
            <a:endParaRPr lang="es-EC" sz="1400" b="1" dirty="0"/>
          </a:p>
        </p:txBody>
      </p:sp>
      <p:sp>
        <p:nvSpPr>
          <p:cNvPr id="11" name="10 CuadroTexto"/>
          <p:cNvSpPr txBox="1"/>
          <p:nvPr/>
        </p:nvSpPr>
        <p:spPr>
          <a:xfrm>
            <a:off x="6084168" y="2113692"/>
            <a:ext cx="2520280" cy="523220"/>
          </a:xfrm>
          <a:prstGeom prst="rect">
            <a:avLst/>
          </a:prstGeom>
          <a:noFill/>
          <a:effectLst>
            <a:innerShdw blurRad="63500" dist="50800" dir="16200000">
              <a:prstClr val="black">
                <a:alpha val="50000"/>
              </a:prstClr>
            </a:innerShdw>
          </a:effectLst>
          <a:scene3d>
            <a:camera prst="perspectiveLeft"/>
            <a:lightRig rig="threePt" dir="t"/>
          </a:scene3d>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1400" b="1" spc="50" dirty="0" smtClean="0">
                <a:ln w="11430"/>
                <a:solidFill>
                  <a:srgbClr val="C00000"/>
                </a:solidFill>
                <a:effectLst>
                  <a:outerShdw blurRad="76200" dist="50800" dir="5400000" algn="tl" rotWithShape="0">
                    <a:srgbClr val="000000">
                      <a:alpha val="65000"/>
                    </a:srgbClr>
                  </a:outerShdw>
                </a:effectLst>
              </a:rPr>
              <a:t>CRECER Y DESARROLLARSE</a:t>
            </a:r>
            <a:endParaRPr lang="es-EC" sz="1400" b="1" spc="50" dirty="0">
              <a:ln w="11430"/>
              <a:solidFill>
                <a:srgbClr val="C00000"/>
              </a:solidFill>
              <a:effectLst>
                <a:outerShdw blurRad="76200" dist="50800" dir="5400000" algn="tl" rotWithShape="0">
                  <a:srgbClr val="000000">
                    <a:alpha val="65000"/>
                  </a:srgbClr>
                </a:outerShdw>
              </a:effectLst>
            </a:endParaRPr>
          </a:p>
        </p:txBody>
      </p:sp>
      <p:sp>
        <p:nvSpPr>
          <p:cNvPr id="12" name="11 Rectángulo redondeado"/>
          <p:cNvSpPr/>
          <p:nvPr/>
        </p:nvSpPr>
        <p:spPr>
          <a:xfrm>
            <a:off x="5940152" y="3861048"/>
            <a:ext cx="2880320" cy="936104"/>
          </a:xfrm>
          <a:prstGeom prst="roundRect">
            <a:avLst/>
          </a:prstGeom>
          <a:ln w="3175">
            <a:prstDash val="sysDot"/>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C" sz="1200" b="1" dirty="0" smtClean="0">
              <a:latin typeface="Arial" pitchFamily="34" charset="0"/>
              <a:cs typeface="Arial" pitchFamily="34" charset="0"/>
            </a:endParaRPr>
          </a:p>
          <a:p>
            <a:pPr algn="ctr"/>
            <a:r>
              <a:rPr lang="es-EC" sz="1200" b="1" dirty="0" smtClean="0">
                <a:latin typeface="Arial" pitchFamily="34" charset="0"/>
                <a:cs typeface="Arial" pitchFamily="34" charset="0"/>
              </a:rPr>
              <a:t>Fortalezas</a:t>
            </a:r>
          </a:p>
          <a:p>
            <a:pPr algn="ctr">
              <a:buFont typeface="Arial" pitchFamily="34" charset="0"/>
              <a:buChar char="•"/>
            </a:pPr>
            <a:r>
              <a:rPr lang="es-EC" sz="1200" dirty="0" smtClean="0">
                <a:latin typeface="Arial" pitchFamily="34" charset="0"/>
                <a:cs typeface="Arial" pitchFamily="34" charset="0"/>
              </a:rPr>
              <a:t>Cultura de Calidad</a:t>
            </a:r>
          </a:p>
          <a:p>
            <a:pPr algn="ctr">
              <a:buFont typeface="Arial" pitchFamily="34" charset="0"/>
              <a:buChar char="•"/>
            </a:pPr>
            <a:r>
              <a:rPr lang="es-EC" sz="1200" dirty="0" smtClean="0">
                <a:latin typeface="Arial" pitchFamily="34" charset="0"/>
                <a:cs typeface="Arial" pitchFamily="34" charset="0"/>
              </a:rPr>
              <a:t>Orientación al cliente</a:t>
            </a:r>
          </a:p>
          <a:p>
            <a:pPr algn="ctr">
              <a:buFont typeface="Arial" pitchFamily="34" charset="0"/>
              <a:buChar char="•"/>
            </a:pPr>
            <a:r>
              <a:rPr lang="es-EC" sz="1200" dirty="0" smtClean="0">
                <a:latin typeface="Arial" pitchFamily="34" charset="0"/>
                <a:cs typeface="Arial" pitchFamily="34" charset="0"/>
              </a:rPr>
              <a:t>Buen clima laboral</a:t>
            </a:r>
          </a:p>
          <a:p>
            <a:pPr algn="ctr">
              <a:buFont typeface="Arial" pitchFamily="34" charset="0"/>
              <a:buChar char="•"/>
            </a:pPr>
            <a:r>
              <a:rPr lang="es-EC" sz="1200" dirty="0" smtClean="0">
                <a:latin typeface="Arial" pitchFamily="34" charset="0"/>
                <a:cs typeface="Arial" pitchFamily="34" charset="0"/>
              </a:rPr>
              <a:t> Adecuada infraestructura</a:t>
            </a:r>
          </a:p>
          <a:p>
            <a:pPr algn="ctr"/>
            <a:endParaRPr lang="es-EC" sz="1200" b="1" dirty="0">
              <a:latin typeface="Arial" pitchFamily="34" charset="0"/>
              <a:cs typeface="Arial" pitchFamily="34" charset="0"/>
            </a:endParaRPr>
          </a:p>
        </p:txBody>
      </p:sp>
      <p:sp>
        <p:nvSpPr>
          <p:cNvPr id="16" name="15 Rectángulo redondeado"/>
          <p:cNvSpPr/>
          <p:nvPr/>
        </p:nvSpPr>
        <p:spPr>
          <a:xfrm>
            <a:off x="5940152" y="4869160"/>
            <a:ext cx="2880320" cy="936104"/>
          </a:xfrm>
          <a:prstGeom prst="roundRect">
            <a:avLst/>
          </a:prstGeom>
          <a:ln w="3175">
            <a:prstDash val="sysDot"/>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C" sz="1200" dirty="0" smtClean="0">
              <a:latin typeface="Arial" pitchFamily="34" charset="0"/>
              <a:cs typeface="Arial" pitchFamily="34" charset="0"/>
            </a:endParaRPr>
          </a:p>
          <a:p>
            <a:pPr algn="ctr"/>
            <a:r>
              <a:rPr lang="es-EC" sz="1200" b="1" dirty="0" smtClean="0">
                <a:latin typeface="Arial" pitchFamily="34" charset="0"/>
                <a:cs typeface="Arial" pitchFamily="34" charset="0"/>
              </a:rPr>
              <a:t>Debilidades</a:t>
            </a:r>
          </a:p>
          <a:p>
            <a:pPr algn="ctr">
              <a:buFont typeface="Arial" pitchFamily="34" charset="0"/>
              <a:buChar char="•"/>
            </a:pPr>
            <a:r>
              <a:rPr lang="es-EC" sz="1200" dirty="0" smtClean="0">
                <a:latin typeface="Arial" pitchFamily="34" charset="0"/>
                <a:cs typeface="Arial" pitchFamily="34" charset="0"/>
              </a:rPr>
              <a:t> Ausencia de planificación estratégica</a:t>
            </a:r>
          </a:p>
          <a:p>
            <a:pPr algn="ctr">
              <a:buFont typeface="Arial" pitchFamily="34" charset="0"/>
              <a:buChar char="•"/>
            </a:pPr>
            <a:r>
              <a:rPr lang="es-EC" sz="1200" dirty="0" smtClean="0">
                <a:latin typeface="Arial" pitchFamily="34" charset="0"/>
                <a:cs typeface="Arial" pitchFamily="34" charset="0"/>
              </a:rPr>
              <a:t>Ausencia de subsistemas  Marketing y RR.HH</a:t>
            </a:r>
          </a:p>
          <a:p>
            <a:pPr algn="ctr">
              <a:buFont typeface="Arial" pitchFamily="34" charset="0"/>
              <a:buChar char="•"/>
            </a:pPr>
            <a:r>
              <a:rPr lang="es-EC" sz="1200" dirty="0" smtClean="0">
                <a:latin typeface="Arial" pitchFamily="34" charset="0"/>
                <a:cs typeface="Arial" pitchFamily="34" charset="0"/>
              </a:rPr>
              <a:t> Baja  Competencia Directiva</a:t>
            </a:r>
          </a:p>
          <a:p>
            <a:pPr algn="ctr">
              <a:buFont typeface="Arial" pitchFamily="34" charset="0"/>
              <a:buChar char="•"/>
            </a:pPr>
            <a:endParaRPr lang="es-EC" sz="1200" dirty="0">
              <a:latin typeface="Arial" pitchFamily="34" charset="0"/>
              <a:cs typeface="Arial" pitchFamily="34" charset="0"/>
            </a:endParaRPr>
          </a:p>
        </p:txBody>
      </p:sp>
      <p:sp>
        <p:nvSpPr>
          <p:cNvPr id="17" name="16 Rectángulo redondeado"/>
          <p:cNvSpPr/>
          <p:nvPr/>
        </p:nvSpPr>
        <p:spPr>
          <a:xfrm>
            <a:off x="5868144" y="2780928"/>
            <a:ext cx="2880320" cy="1008112"/>
          </a:xfrm>
          <a:prstGeom prst="roundRect">
            <a:avLst/>
          </a:prstGeom>
          <a:ln w="3175">
            <a:prstDash val="sysDot"/>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C" sz="1200" dirty="0" smtClean="0">
              <a:latin typeface="Arial" pitchFamily="34" charset="0"/>
              <a:cs typeface="Arial" pitchFamily="34" charset="0"/>
            </a:endParaRPr>
          </a:p>
          <a:p>
            <a:pPr algn="ctr"/>
            <a:r>
              <a:rPr lang="es-EC" sz="1200" b="1" dirty="0" smtClean="0">
                <a:latin typeface="Arial" pitchFamily="34" charset="0"/>
                <a:cs typeface="Arial" pitchFamily="34" charset="0"/>
              </a:rPr>
              <a:t>Oportunidades</a:t>
            </a:r>
          </a:p>
          <a:p>
            <a:pPr algn="ctr">
              <a:buFont typeface="Arial" pitchFamily="34" charset="0"/>
              <a:buChar char="•"/>
            </a:pPr>
            <a:r>
              <a:rPr lang="es-EC" sz="1200" dirty="0" smtClean="0">
                <a:latin typeface="Arial" pitchFamily="34" charset="0"/>
                <a:cs typeface="Arial" pitchFamily="34" charset="0"/>
              </a:rPr>
              <a:t> Apoyo del Gobierno para incentivar el turismo hacia las parroquias</a:t>
            </a:r>
          </a:p>
          <a:p>
            <a:pPr algn="ctr">
              <a:buFont typeface="Arial" pitchFamily="34" charset="0"/>
              <a:buChar char="•"/>
            </a:pPr>
            <a:r>
              <a:rPr lang="es-EC" sz="1200" dirty="0" smtClean="0">
                <a:latin typeface="Arial" pitchFamily="34" charset="0"/>
                <a:cs typeface="Arial" pitchFamily="34" charset="0"/>
              </a:rPr>
              <a:t>Baja competencia Directa</a:t>
            </a:r>
          </a:p>
          <a:p>
            <a:pPr algn="ctr">
              <a:buFont typeface="Arial" pitchFamily="34" charset="0"/>
              <a:buChar char="•"/>
            </a:pPr>
            <a:r>
              <a:rPr lang="es-EC" sz="1200" dirty="0" smtClean="0">
                <a:latin typeface="Arial" pitchFamily="34" charset="0"/>
                <a:cs typeface="Arial" pitchFamily="34" charset="0"/>
              </a:rPr>
              <a:t>Gastronomía ecuatoriana apetecida</a:t>
            </a:r>
          </a:p>
          <a:p>
            <a:pPr algn="ctr"/>
            <a:endParaRPr lang="es-EC" sz="1200" b="1" dirty="0" smtClean="0">
              <a:latin typeface="Arial" pitchFamily="34" charset="0"/>
              <a:cs typeface="Arial" pitchFamily="34" charset="0"/>
            </a:endParaRPr>
          </a:p>
          <a:p>
            <a:pPr algn="ctr">
              <a:buFont typeface="Arial" pitchFamily="34" charset="0"/>
              <a:buChar char="•"/>
            </a:pPr>
            <a:endParaRPr lang="es-EC" sz="1200" dirty="0">
              <a:latin typeface="Arial" pitchFamily="34" charset="0"/>
              <a:cs typeface="Arial" pitchFamily="34" charset="0"/>
            </a:endParaRPr>
          </a:p>
        </p:txBody>
      </p:sp>
      <p:sp>
        <p:nvSpPr>
          <p:cNvPr id="18" name="17 Rectángulo redondeado"/>
          <p:cNvSpPr/>
          <p:nvPr/>
        </p:nvSpPr>
        <p:spPr>
          <a:xfrm>
            <a:off x="5940152" y="5877272"/>
            <a:ext cx="2880320" cy="504056"/>
          </a:xfrm>
          <a:prstGeom prst="roundRect">
            <a:avLst/>
          </a:prstGeom>
          <a:ln w="3175">
            <a:prstDash val="sysDot"/>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C" sz="1200" dirty="0" smtClean="0">
              <a:latin typeface="Arial" pitchFamily="34" charset="0"/>
              <a:cs typeface="Arial" pitchFamily="34" charset="0"/>
            </a:endParaRPr>
          </a:p>
          <a:p>
            <a:pPr algn="ctr"/>
            <a:r>
              <a:rPr lang="es-EC" sz="1200" b="1" dirty="0" smtClean="0">
                <a:latin typeface="Arial" pitchFamily="34" charset="0"/>
                <a:cs typeface="Arial" pitchFamily="34" charset="0"/>
              </a:rPr>
              <a:t>Amenazas</a:t>
            </a:r>
          </a:p>
          <a:p>
            <a:pPr algn="ctr"/>
            <a:r>
              <a:rPr lang="es-EC" sz="1200" dirty="0" smtClean="0">
                <a:latin typeface="Arial" pitchFamily="34" charset="0"/>
                <a:cs typeface="Arial" pitchFamily="34" charset="0"/>
              </a:rPr>
              <a:t>Barreras de Entrada bajas</a:t>
            </a:r>
            <a:endParaRPr lang="es-EC" sz="1200" dirty="0">
              <a:latin typeface="Arial" pitchFamily="34" charset="0"/>
              <a:cs typeface="Arial" pitchFamily="34" charset="0"/>
            </a:endParaRPr>
          </a:p>
        </p:txBody>
      </p:sp>
      <p:sp>
        <p:nvSpPr>
          <p:cNvPr id="14" name="13 Botón de acción: Hacia atrás o Anterior">
            <a:hlinkClick r:id="rId4" action="ppaction://hlinksldjump" highlightClick="1"/>
          </p:cNvPr>
          <p:cNvSpPr/>
          <p:nvPr/>
        </p:nvSpPr>
        <p:spPr>
          <a:xfrm>
            <a:off x="8280920" y="6597352"/>
            <a:ext cx="755576" cy="216024"/>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F:\RINCON PUELLAREÑO\MENBRETADA.jpg"/>
          <p:cNvPicPr/>
          <p:nvPr/>
        </p:nvPicPr>
        <p:blipFill>
          <a:blip r:embed="rId2" cstate="print"/>
          <a:srcRect t="14661" b="7593"/>
          <a:stretch>
            <a:fillRect/>
          </a:stretch>
        </p:blipFill>
        <p:spPr bwMode="auto">
          <a:xfrm>
            <a:off x="0" y="0"/>
            <a:ext cx="9144000" cy="6858000"/>
          </a:xfrm>
          <a:prstGeom prst="rect">
            <a:avLst/>
          </a:prstGeom>
          <a:noFill/>
          <a:ln w="9525">
            <a:noFill/>
            <a:miter lim="800000"/>
            <a:headEnd/>
            <a:tailEnd/>
          </a:ln>
        </p:spPr>
      </p:pic>
      <p:sp>
        <p:nvSpPr>
          <p:cNvPr id="5" name="4 Marcador de contenido"/>
          <p:cNvSpPr>
            <a:spLocks noGrp="1"/>
          </p:cNvSpPr>
          <p:nvPr>
            <p:ph idx="4294967295"/>
          </p:nvPr>
        </p:nvSpPr>
        <p:spPr>
          <a:xfrm>
            <a:off x="1644650" y="692150"/>
            <a:ext cx="7499350" cy="541338"/>
          </a:xfrm>
        </p:spPr>
        <p:txBody>
          <a:bodyPr>
            <a:normAutofit lnSpcReduction="10000"/>
          </a:bodyPr>
          <a:lstStyle/>
          <a:p>
            <a:pPr>
              <a:buNone/>
            </a:pPr>
            <a:r>
              <a:rPr lang="es-EC" b="1" dirty="0" smtClean="0">
                <a:latin typeface="Arial" pitchFamily="34" charset="0"/>
                <a:cs typeface="Arial" pitchFamily="34" charset="0"/>
              </a:rPr>
              <a:t>Segmentación de Mercados</a:t>
            </a:r>
            <a:endParaRPr lang="es-EC" b="1" dirty="0">
              <a:latin typeface="Arial" pitchFamily="34" charset="0"/>
              <a:cs typeface="Arial" pitchFamily="34" charset="0"/>
            </a:endParaRPr>
          </a:p>
        </p:txBody>
      </p:sp>
      <p:pic>
        <p:nvPicPr>
          <p:cNvPr id="7170" name="Picture 2" descr="http://www.estudiomercado.cl/wp-content/segmentacion-del-mercado.jpg"/>
          <p:cNvPicPr>
            <a:picLocks noChangeAspect="1" noChangeArrowheads="1"/>
          </p:cNvPicPr>
          <p:nvPr/>
        </p:nvPicPr>
        <p:blipFill>
          <a:blip r:embed="rId3" cstate="print"/>
          <a:srcRect/>
          <a:stretch>
            <a:fillRect/>
          </a:stretch>
        </p:blipFill>
        <p:spPr bwMode="auto">
          <a:xfrm>
            <a:off x="3419872" y="2708920"/>
            <a:ext cx="2160240" cy="18722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5 Rectángulo redondeado"/>
          <p:cNvSpPr/>
          <p:nvPr/>
        </p:nvSpPr>
        <p:spPr>
          <a:xfrm>
            <a:off x="5436096" y="1844824"/>
            <a:ext cx="2448272" cy="7200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endParaRPr lang="es-EC" sz="1200" dirty="0" smtClean="0">
              <a:latin typeface="Arial" pitchFamily="34" charset="0"/>
              <a:cs typeface="Arial" pitchFamily="34" charset="0"/>
            </a:endParaRPr>
          </a:p>
          <a:p>
            <a:pPr lvl="0" algn="ctr"/>
            <a:r>
              <a:rPr lang="es-EC" sz="1200" dirty="0" smtClean="0">
                <a:latin typeface="Arial" pitchFamily="34" charset="0"/>
                <a:cs typeface="Arial" pitchFamily="34" charset="0"/>
              </a:rPr>
              <a:t>Conocer las características, hábitos y actitudes de los clientes actuales y potenciales </a:t>
            </a:r>
          </a:p>
          <a:p>
            <a:pPr algn="ctr"/>
            <a:endParaRPr lang="es-EC" sz="1200" dirty="0">
              <a:latin typeface="Arial" pitchFamily="34" charset="0"/>
              <a:cs typeface="Arial" pitchFamily="34" charset="0"/>
            </a:endParaRPr>
          </a:p>
        </p:txBody>
      </p:sp>
      <p:sp>
        <p:nvSpPr>
          <p:cNvPr id="7" name="6 Rectángulo redondeado"/>
          <p:cNvSpPr/>
          <p:nvPr/>
        </p:nvSpPr>
        <p:spPr>
          <a:xfrm>
            <a:off x="1043608" y="1772816"/>
            <a:ext cx="2664296" cy="7920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endParaRPr lang="es-EC" sz="1200" dirty="0" smtClean="0">
              <a:latin typeface="Arial" pitchFamily="34" charset="0"/>
              <a:cs typeface="Arial" pitchFamily="34" charset="0"/>
            </a:endParaRPr>
          </a:p>
          <a:p>
            <a:pPr algn="ctr"/>
            <a:endParaRPr lang="es-EC" sz="1200" dirty="0" smtClean="0">
              <a:latin typeface="Arial" pitchFamily="34" charset="0"/>
              <a:cs typeface="Arial" pitchFamily="34" charset="0"/>
            </a:endParaRPr>
          </a:p>
          <a:p>
            <a:pPr algn="ctr"/>
            <a:r>
              <a:rPr lang="es-EC" sz="1200" dirty="0" smtClean="0">
                <a:latin typeface="Arial" pitchFamily="34" charset="0"/>
                <a:cs typeface="Arial" pitchFamily="34" charset="0"/>
              </a:rPr>
              <a:t>Implica una gran inversión en recursos </a:t>
            </a:r>
          </a:p>
          <a:p>
            <a:pPr algn="ctr"/>
            <a:r>
              <a:rPr lang="es-EC" sz="1200" dirty="0" smtClean="0">
                <a:latin typeface="Arial" pitchFamily="34" charset="0"/>
                <a:cs typeface="Arial" pitchFamily="34" charset="0"/>
              </a:rPr>
              <a:t>humanos, materiales, económicos y tiempo.</a:t>
            </a:r>
          </a:p>
          <a:p>
            <a:pPr lvl="0" algn="ctr"/>
            <a:endParaRPr lang="es-EC" sz="1200" dirty="0" smtClean="0">
              <a:latin typeface="Arial" pitchFamily="34" charset="0"/>
              <a:cs typeface="Arial" pitchFamily="34" charset="0"/>
            </a:endParaRPr>
          </a:p>
          <a:p>
            <a:pPr algn="ctr"/>
            <a:endParaRPr lang="es-EC" sz="1200" dirty="0">
              <a:latin typeface="Arial" pitchFamily="34" charset="0"/>
              <a:cs typeface="Arial" pitchFamily="34" charset="0"/>
            </a:endParaRPr>
          </a:p>
        </p:txBody>
      </p:sp>
      <p:sp>
        <p:nvSpPr>
          <p:cNvPr id="13" name="12 Rectángulo redondeado"/>
          <p:cNvSpPr/>
          <p:nvPr/>
        </p:nvSpPr>
        <p:spPr>
          <a:xfrm>
            <a:off x="3275856" y="4941168"/>
            <a:ext cx="2664296" cy="136815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1200" b="1" dirty="0" smtClean="0">
                <a:latin typeface="Arial" pitchFamily="34" charset="0"/>
                <a:cs typeface="Arial" pitchFamily="34" charset="0"/>
              </a:rPr>
              <a:t>Mercados de Consumo</a:t>
            </a:r>
          </a:p>
          <a:p>
            <a:pPr algn="ctr"/>
            <a:endParaRPr lang="es-EC" sz="1200" dirty="0" smtClean="0">
              <a:latin typeface="Arial" pitchFamily="34" charset="0"/>
              <a:cs typeface="Arial" pitchFamily="34" charset="0"/>
            </a:endParaRPr>
          </a:p>
          <a:p>
            <a:pPr marL="285750" lvl="0" indent="-285750">
              <a:buFont typeface="Arial" pitchFamily="34" charset="0"/>
              <a:buChar char="•"/>
            </a:pPr>
            <a:r>
              <a:rPr lang="es-EC" sz="1200" dirty="0" smtClean="0">
                <a:latin typeface="Arial" pitchFamily="34" charset="0"/>
                <a:cs typeface="Arial" pitchFamily="34" charset="0"/>
              </a:rPr>
              <a:t>Variables Demográficas</a:t>
            </a:r>
          </a:p>
          <a:p>
            <a:pPr marL="285750" lvl="0" indent="-285750">
              <a:buFont typeface="Arial" pitchFamily="34" charset="0"/>
              <a:buChar char="•"/>
            </a:pPr>
            <a:r>
              <a:rPr lang="es-EC" sz="1200" dirty="0" smtClean="0">
                <a:latin typeface="Arial" pitchFamily="34" charset="0"/>
                <a:cs typeface="Arial" pitchFamily="34" charset="0"/>
              </a:rPr>
              <a:t>Variables Geográficas</a:t>
            </a:r>
          </a:p>
          <a:p>
            <a:pPr marL="285750" lvl="0" indent="-285750">
              <a:buFont typeface="Arial" pitchFamily="34" charset="0"/>
              <a:buChar char="•"/>
            </a:pPr>
            <a:r>
              <a:rPr lang="es-EC" sz="1200" dirty="0" smtClean="0">
                <a:latin typeface="Arial" pitchFamily="34" charset="0"/>
                <a:cs typeface="Arial" pitchFamily="34" charset="0"/>
              </a:rPr>
              <a:t>Variables </a:t>
            </a:r>
            <a:r>
              <a:rPr lang="es-EC" sz="1200" dirty="0" err="1" smtClean="0">
                <a:latin typeface="Arial" pitchFamily="34" charset="0"/>
                <a:cs typeface="Arial" pitchFamily="34" charset="0"/>
              </a:rPr>
              <a:t>Psicográficas</a:t>
            </a:r>
            <a:endParaRPr lang="es-EC" sz="1200" dirty="0" smtClean="0">
              <a:latin typeface="Arial" pitchFamily="34" charset="0"/>
              <a:cs typeface="Arial" pitchFamily="34" charset="0"/>
            </a:endParaRPr>
          </a:p>
          <a:p>
            <a:pPr marL="285750" lvl="0" indent="-285750">
              <a:buFont typeface="Arial" pitchFamily="34" charset="0"/>
              <a:buChar char="•"/>
            </a:pPr>
            <a:r>
              <a:rPr lang="es-EC" sz="1200" dirty="0" smtClean="0">
                <a:latin typeface="Arial" pitchFamily="34" charset="0"/>
                <a:cs typeface="Arial" pitchFamily="34" charset="0"/>
              </a:rPr>
              <a:t>Variables </a:t>
            </a:r>
            <a:r>
              <a:rPr lang="es-EC" sz="1200" dirty="0" err="1" smtClean="0">
                <a:latin typeface="Arial" pitchFamily="34" charset="0"/>
                <a:cs typeface="Arial" pitchFamily="34" charset="0"/>
              </a:rPr>
              <a:t>Economicas</a:t>
            </a:r>
            <a:endParaRPr lang="es-EC" sz="1200" dirty="0" smtClean="0">
              <a:latin typeface="Arial" pitchFamily="34" charset="0"/>
              <a:cs typeface="Arial" pitchFamily="34" charset="0"/>
            </a:endParaRPr>
          </a:p>
          <a:p>
            <a:pPr marL="285750" lvl="0" indent="-285750">
              <a:buFont typeface="Arial" pitchFamily="34" charset="0"/>
              <a:buChar char="•"/>
            </a:pPr>
            <a:r>
              <a:rPr lang="es-EC" sz="1200" dirty="0" smtClean="0">
                <a:latin typeface="Arial" pitchFamily="34" charset="0"/>
                <a:cs typeface="Arial" pitchFamily="34" charset="0"/>
              </a:rPr>
              <a:t>Variables Conductuales</a:t>
            </a:r>
            <a:endParaRPr lang="es-EC" sz="1200" dirty="0">
              <a:latin typeface="Arial" pitchFamily="34" charset="0"/>
              <a:cs typeface="Arial" pitchFamily="34" charset="0"/>
            </a:endParaRPr>
          </a:p>
        </p:txBody>
      </p:sp>
      <p:sp>
        <p:nvSpPr>
          <p:cNvPr id="9" name="8 Botón de acción: Hacia delante o Siguiente">
            <a:hlinkClick r:id="" action="ppaction://hlinkshowjump?jump=nextslide" highlightClick="1"/>
          </p:cNvPr>
          <p:cNvSpPr/>
          <p:nvPr/>
        </p:nvSpPr>
        <p:spPr>
          <a:xfrm>
            <a:off x="8388424" y="6453336"/>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187624" y="274638"/>
            <a:ext cx="7956376" cy="993775"/>
          </a:xfrm>
        </p:spPr>
        <p:txBody>
          <a:bodyPr>
            <a:normAutofit/>
          </a:bodyPr>
          <a:lstStyle/>
          <a:p>
            <a:r>
              <a:rPr lang="es-EC" sz="32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Preselección de Variables de Segmentación</a:t>
            </a:r>
            <a:endParaRPr lang="es-EC"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3489" name="Picture 1"/>
          <p:cNvPicPr>
            <a:picLocks noChangeAspect="1" noChangeArrowheads="1"/>
          </p:cNvPicPr>
          <p:nvPr/>
        </p:nvPicPr>
        <p:blipFill>
          <a:blip r:embed="rId2" cstate="print"/>
          <a:srcRect l="7379" t="14300" r="52460" b="12201"/>
          <a:stretch>
            <a:fillRect/>
          </a:stretch>
        </p:blipFill>
        <p:spPr bwMode="auto">
          <a:xfrm>
            <a:off x="1043608" y="1340768"/>
            <a:ext cx="2880320" cy="5040560"/>
          </a:xfrm>
          <a:prstGeom prst="rect">
            <a:avLst/>
          </a:prstGeom>
          <a:noFill/>
          <a:ln w="9525">
            <a:noFill/>
            <a:miter lim="800000"/>
            <a:headEnd/>
            <a:tailEnd/>
          </a:ln>
        </p:spPr>
      </p:pic>
      <p:pic>
        <p:nvPicPr>
          <p:cNvPr id="63492" name="Picture 4"/>
          <p:cNvPicPr>
            <a:picLocks noChangeAspect="1" noChangeArrowheads="1"/>
          </p:cNvPicPr>
          <p:nvPr/>
        </p:nvPicPr>
        <p:blipFill>
          <a:blip r:embed="rId3" cstate="print"/>
          <a:srcRect l="11020" t="15350" r="56497" b="31100"/>
          <a:stretch>
            <a:fillRect/>
          </a:stretch>
        </p:blipFill>
        <p:spPr bwMode="auto">
          <a:xfrm>
            <a:off x="6372200" y="1268760"/>
            <a:ext cx="2736304" cy="5184576"/>
          </a:xfrm>
          <a:prstGeom prst="rect">
            <a:avLst/>
          </a:prstGeom>
          <a:noFill/>
          <a:ln w="9525">
            <a:noFill/>
            <a:miter lim="800000"/>
            <a:headEnd/>
            <a:tailEnd/>
          </a:ln>
        </p:spPr>
      </p:pic>
      <p:pic>
        <p:nvPicPr>
          <p:cNvPr id="63493" name="Picture 5"/>
          <p:cNvPicPr>
            <a:picLocks noChangeAspect="1" noChangeArrowheads="1"/>
          </p:cNvPicPr>
          <p:nvPr/>
        </p:nvPicPr>
        <p:blipFill>
          <a:blip r:embed="rId4" cstate="print"/>
          <a:srcRect l="11947" t="14300" r="56497" b="27950"/>
          <a:stretch>
            <a:fillRect/>
          </a:stretch>
        </p:blipFill>
        <p:spPr bwMode="auto">
          <a:xfrm>
            <a:off x="3995936" y="1268760"/>
            <a:ext cx="2448272" cy="5184576"/>
          </a:xfrm>
          <a:prstGeom prst="rect">
            <a:avLst/>
          </a:prstGeom>
          <a:noFill/>
          <a:ln w="9525">
            <a:noFill/>
            <a:miter lim="800000"/>
            <a:headEnd/>
            <a:tailEnd/>
          </a:ln>
        </p:spPr>
      </p:pic>
      <p:sp>
        <p:nvSpPr>
          <p:cNvPr id="6" name="5 Botón de acción: Hacia delante o Siguiente">
            <a:hlinkClick r:id="" action="ppaction://hlinkshowjump?jump=nextslide" highlightClick="1"/>
          </p:cNvPr>
          <p:cNvSpPr/>
          <p:nvPr/>
        </p:nvSpPr>
        <p:spPr>
          <a:xfrm>
            <a:off x="8388424" y="6480720"/>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348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4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349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4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34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F:\RINCON PUELLAREÑO\MENBRETADA.jpg"/>
          <p:cNvPicPr/>
          <p:nvPr/>
        </p:nvPicPr>
        <p:blipFill>
          <a:blip r:embed="rId2" cstate="print"/>
          <a:srcRect t="14661" b="7593"/>
          <a:stretch>
            <a:fillRect/>
          </a:stretch>
        </p:blipFill>
        <p:spPr bwMode="auto">
          <a:xfrm>
            <a:off x="0" y="0"/>
            <a:ext cx="9144000" cy="6858000"/>
          </a:xfrm>
          <a:prstGeom prst="rect">
            <a:avLst/>
          </a:prstGeom>
          <a:noFill/>
          <a:ln w="9525">
            <a:noFill/>
            <a:miter lim="800000"/>
            <a:headEnd/>
            <a:tailEnd/>
          </a:ln>
        </p:spPr>
      </p:pic>
      <p:sp>
        <p:nvSpPr>
          <p:cNvPr id="3" name="1 Título"/>
          <p:cNvSpPr txBox="1">
            <a:spLocks/>
          </p:cNvSpPr>
          <p:nvPr/>
        </p:nvSpPr>
        <p:spPr>
          <a:xfrm>
            <a:off x="971600" y="188640"/>
            <a:ext cx="8028384" cy="791741"/>
          </a:xfrm>
          <a:prstGeom prst="rect">
            <a:avLst/>
          </a:prstGeom>
        </p:spPr>
        <p:txBody>
          <a:bodyPr anchor="ct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Evaluación</a:t>
            </a:r>
            <a:r>
              <a:rPr kumimoji="0" lang="es-EC" sz="3200" b="1"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 </a:t>
            </a:r>
            <a:r>
              <a:rPr kumimoji="0" lang="es-EC" sz="32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de las Variables de Segmentación</a:t>
            </a:r>
            <a:endParaRPr kumimoji="0" lang="es-EC" sz="32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pic>
        <p:nvPicPr>
          <p:cNvPr id="114692" name="Picture 4"/>
          <p:cNvPicPr>
            <a:picLocks noChangeAspect="1" noChangeArrowheads="1"/>
          </p:cNvPicPr>
          <p:nvPr/>
        </p:nvPicPr>
        <p:blipFill>
          <a:blip r:embed="rId3" cstate="print"/>
          <a:srcRect l="26966" t="39500" r="26966" b="36350"/>
          <a:stretch>
            <a:fillRect/>
          </a:stretch>
        </p:blipFill>
        <p:spPr bwMode="auto">
          <a:xfrm>
            <a:off x="2195736" y="4869160"/>
            <a:ext cx="5616624" cy="1656184"/>
          </a:xfrm>
          <a:prstGeom prst="rect">
            <a:avLst/>
          </a:prstGeom>
          <a:noFill/>
          <a:ln w="9525">
            <a:noFill/>
            <a:miter lim="800000"/>
            <a:headEnd/>
            <a:tailEnd/>
          </a:ln>
        </p:spPr>
      </p:pic>
      <p:pic>
        <p:nvPicPr>
          <p:cNvPr id="114693" name="Picture 5"/>
          <p:cNvPicPr>
            <a:picLocks noChangeAspect="1" noChangeArrowheads="1"/>
          </p:cNvPicPr>
          <p:nvPr/>
        </p:nvPicPr>
        <p:blipFill>
          <a:blip r:embed="rId4" cstate="print"/>
          <a:srcRect l="21651" t="11151" r="21650" b="9051"/>
          <a:stretch>
            <a:fillRect/>
          </a:stretch>
        </p:blipFill>
        <p:spPr bwMode="auto">
          <a:xfrm>
            <a:off x="1763688" y="1196752"/>
            <a:ext cx="5688632" cy="3456384"/>
          </a:xfrm>
          <a:prstGeom prst="rect">
            <a:avLst/>
          </a:prstGeom>
          <a:noFill/>
          <a:ln w="9525">
            <a:noFill/>
            <a:miter lim="800000"/>
            <a:headEnd/>
            <a:tailEnd/>
          </a:ln>
        </p:spPr>
      </p:pic>
      <p:sp>
        <p:nvSpPr>
          <p:cNvPr id="7" name="6 Flecha derecha"/>
          <p:cNvSpPr/>
          <p:nvPr/>
        </p:nvSpPr>
        <p:spPr>
          <a:xfrm>
            <a:off x="539552" y="5661248"/>
            <a:ext cx="1584176" cy="432048"/>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1200" b="1" dirty="0" smtClean="0">
                <a:latin typeface="Arial" pitchFamily="34" charset="0"/>
                <a:cs typeface="Arial" pitchFamily="34" charset="0"/>
              </a:rPr>
              <a:t>SEGMENTOS</a:t>
            </a:r>
            <a:endParaRPr lang="es-EC" sz="1200" b="1" dirty="0">
              <a:latin typeface="Arial" pitchFamily="34" charset="0"/>
              <a:cs typeface="Arial" pitchFamily="34" charset="0"/>
            </a:endParaRPr>
          </a:p>
        </p:txBody>
      </p:sp>
      <p:sp>
        <p:nvSpPr>
          <p:cNvPr id="8" name="7 Botón de acción: Hacia delante o Siguiente">
            <a:hlinkClick r:id="" action="ppaction://hlinkshowjump?jump=nextslide" highlightClick="1"/>
          </p:cNvPr>
          <p:cNvSpPr/>
          <p:nvPr/>
        </p:nvSpPr>
        <p:spPr>
          <a:xfrm>
            <a:off x="8388424" y="6453336"/>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46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F:\RINCON PUELLAREÑO\MENBRETADA.jpg"/>
          <p:cNvPicPr/>
          <p:nvPr/>
        </p:nvPicPr>
        <p:blipFill>
          <a:blip r:embed="rId2" cstate="print"/>
          <a:srcRect t="14661" b="7593"/>
          <a:stretch>
            <a:fillRect/>
          </a:stretch>
        </p:blipFill>
        <p:spPr bwMode="auto">
          <a:xfrm>
            <a:off x="0" y="0"/>
            <a:ext cx="9144000" cy="6858000"/>
          </a:xfrm>
          <a:prstGeom prst="rect">
            <a:avLst/>
          </a:prstGeom>
          <a:noFill/>
          <a:ln w="9525">
            <a:noFill/>
            <a:miter lim="800000"/>
            <a:headEnd/>
            <a:tailEnd/>
          </a:ln>
        </p:spPr>
      </p:pic>
      <p:sp>
        <p:nvSpPr>
          <p:cNvPr id="2" name="1 Título"/>
          <p:cNvSpPr>
            <a:spLocks noGrp="1"/>
          </p:cNvSpPr>
          <p:nvPr>
            <p:ph type="title" idx="4294967295"/>
          </p:nvPr>
        </p:nvSpPr>
        <p:spPr>
          <a:xfrm>
            <a:off x="611560" y="115888"/>
            <a:ext cx="7499350" cy="1143000"/>
          </a:xfrm>
        </p:spPr>
        <p:txBody>
          <a:bodyPr>
            <a:normAutofit/>
          </a:bodyPr>
          <a:lstStyle/>
          <a:p>
            <a:pPr algn="ctr"/>
            <a:r>
              <a:rPr lang="es-EC" sz="32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Tamaño  del  Mercado</a:t>
            </a:r>
            <a:endParaRPr lang="es-EC"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3 Imagen"/>
          <p:cNvPicPr/>
          <p:nvPr/>
        </p:nvPicPr>
        <p:blipFill>
          <a:blip r:embed="rId3" cstate="print"/>
          <a:srcRect l="24552" t="22623" r="38350" b="42951"/>
          <a:stretch>
            <a:fillRect/>
          </a:stretch>
        </p:blipFill>
        <p:spPr bwMode="auto">
          <a:xfrm>
            <a:off x="1763688" y="1484784"/>
            <a:ext cx="6227027" cy="2160240"/>
          </a:xfrm>
          <a:prstGeom prst="rect">
            <a:avLst/>
          </a:prstGeom>
          <a:noFill/>
          <a:ln w="9525">
            <a:noFill/>
            <a:miter lim="800000"/>
            <a:headEnd/>
            <a:tailEnd/>
          </a:ln>
        </p:spPr>
      </p:pic>
      <p:sp>
        <p:nvSpPr>
          <p:cNvPr id="4097" name="Rectangle 1"/>
          <p:cNvSpPr>
            <a:spLocks noChangeArrowheads="1"/>
          </p:cNvSpPr>
          <p:nvPr/>
        </p:nvSpPr>
        <p:spPr bwMode="auto">
          <a:xfrm>
            <a:off x="1907704" y="3573016"/>
            <a:ext cx="5256584"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489075" algn="l"/>
              </a:tabLst>
            </a:pPr>
            <a:r>
              <a:rPr kumimoji="0" lang="es-EC" sz="1000" b="1" i="0" u="none" strike="noStrike" cap="none" normalizeH="0" baseline="0" dirty="0" smtClean="0">
                <a:ln>
                  <a:noFill/>
                </a:ln>
                <a:solidFill>
                  <a:schemeClr val="tx1"/>
                </a:solidFill>
                <a:effectLst/>
                <a:latin typeface="Arial" pitchFamily="34" charset="0"/>
                <a:ea typeface="Calibri" pitchFamily="34" charset="0"/>
                <a:cs typeface="Arial" pitchFamily="34" charset="0"/>
              </a:rPr>
              <a:t>Fuente: Datos </a:t>
            </a:r>
            <a:r>
              <a:rPr kumimoji="0" lang="es-EC"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Junta Parroquial Puéllaro, Minas, </a:t>
            </a:r>
            <a:r>
              <a:rPr kumimoji="0" lang="es-EC"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Perucho</a:t>
            </a:r>
            <a:r>
              <a:rPr kumimoji="0" lang="es-EC"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Atahualpa, </a:t>
            </a:r>
            <a:r>
              <a:rPr kumimoji="0" lang="es-EC"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Chavezpanba</a:t>
            </a:r>
            <a:endParaRPr kumimoji="0" lang="es-EC"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1489075" algn="l"/>
              </a:tabLst>
            </a:pPr>
            <a:r>
              <a:rPr kumimoji="0" lang="es-EC" sz="1000" b="1" i="0" u="none" strike="noStrike" cap="none" normalizeH="0" baseline="0" dirty="0" smtClean="0">
                <a:ln>
                  <a:noFill/>
                </a:ln>
                <a:solidFill>
                  <a:schemeClr val="tx1"/>
                </a:solidFill>
                <a:effectLst/>
                <a:latin typeface="Arial" pitchFamily="34" charset="0"/>
                <a:ea typeface="Calibri" pitchFamily="34" charset="0"/>
                <a:cs typeface="Arial" pitchFamily="34" charset="0"/>
              </a:rPr>
              <a:t>Elaborado por:</a:t>
            </a:r>
            <a:r>
              <a:rPr kumimoji="0" lang="es-EC"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Autora</a:t>
            </a:r>
            <a:endParaRPr kumimoji="0" lang="es-EC" sz="1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098" name="Picture 2"/>
          <p:cNvPicPr>
            <a:picLocks noChangeAspect="1" noChangeArrowheads="1"/>
          </p:cNvPicPr>
          <p:nvPr/>
        </p:nvPicPr>
        <p:blipFill>
          <a:blip r:embed="rId4" cstate="print"/>
          <a:srcRect l="26869" t="48950" r="30607" b="30050"/>
          <a:stretch>
            <a:fillRect/>
          </a:stretch>
        </p:blipFill>
        <p:spPr bwMode="auto">
          <a:xfrm>
            <a:off x="1763688" y="4365104"/>
            <a:ext cx="6336704" cy="1872208"/>
          </a:xfrm>
          <a:prstGeom prst="rect">
            <a:avLst/>
          </a:prstGeom>
          <a:noFill/>
          <a:ln w="9525">
            <a:noFill/>
            <a:miter lim="800000"/>
            <a:headEnd/>
            <a:tailEnd/>
          </a:ln>
        </p:spPr>
      </p:pic>
      <p:sp>
        <p:nvSpPr>
          <p:cNvPr id="7" name="6 Botón de acción: Hacia delante o Siguiente">
            <a:hlinkClick r:id="" action="ppaction://hlinkshowjump?jump=nextslide" highlightClick="1"/>
          </p:cNvPr>
          <p:cNvSpPr/>
          <p:nvPr/>
        </p:nvSpPr>
        <p:spPr>
          <a:xfrm>
            <a:off x="8388424" y="6453336"/>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descr="F:\RINCON PUELLAREÑO\MENBRETADA.jpg"/>
          <p:cNvPicPr/>
          <p:nvPr/>
        </p:nvPicPr>
        <p:blipFill>
          <a:blip r:embed="rId2" cstate="print"/>
          <a:srcRect t="14661" b="7593"/>
          <a:stretch>
            <a:fillRect/>
          </a:stretch>
        </p:blipFill>
        <p:spPr bwMode="auto">
          <a:xfrm>
            <a:off x="0" y="0"/>
            <a:ext cx="9144000" cy="6858000"/>
          </a:xfrm>
          <a:prstGeom prst="rect">
            <a:avLst/>
          </a:prstGeom>
          <a:noFill/>
          <a:ln w="9525">
            <a:noFill/>
            <a:miter lim="800000"/>
            <a:headEnd/>
            <a:tailEnd/>
          </a:ln>
        </p:spPr>
      </p:pic>
      <p:sp>
        <p:nvSpPr>
          <p:cNvPr id="2" name="1 Título"/>
          <p:cNvSpPr>
            <a:spLocks noGrp="1"/>
          </p:cNvSpPr>
          <p:nvPr>
            <p:ph type="title" idx="4294967295"/>
          </p:nvPr>
        </p:nvSpPr>
        <p:spPr>
          <a:xfrm>
            <a:off x="827584" y="260350"/>
            <a:ext cx="7499350" cy="865188"/>
          </a:xfrm>
        </p:spPr>
        <p:txBody>
          <a:bodyPr>
            <a:normAutofit/>
          </a:bodyPr>
          <a:lstStyle/>
          <a:p>
            <a:pPr algn="ctr"/>
            <a:r>
              <a:rPr lang="es-EC" sz="3200" b="1" dirty="0" smtClean="0">
                <a:solidFill>
                  <a:schemeClr val="tx1"/>
                </a:solidFill>
                <a:latin typeface="Times New Roman" pitchFamily="18" charset="0"/>
                <a:cs typeface="Times New Roman" pitchFamily="18" charset="0"/>
              </a:rPr>
              <a:t>Tamaño y Tipo de muestra</a:t>
            </a:r>
            <a:endParaRPr lang="es-EC" sz="3200" b="1" dirty="0">
              <a:solidFill>
                <a:schemeClr val="tx1"/>
              </a:solidFill>
              <a:latin typeface="Times New Roman" pitchFamily="18" charset="0"/>
              <a:cs typeface="Times New Roman" pitchFamily="18" charset="0"/>
            </a:endParaRPr>
          </a:p>
        </p:txBody>
      </p:sp>
      <p:sp>
        <p:nvSpPr>
          <p:cNvPr id="51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5121"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59832" y="1844824"/>
            <a:ext cx="3096344" cy="1008112"/>
          </a:xfrm>
          <a:prstGeom prst="rect">
            <a:avLst/>
          </a:prstGeom>
          <a:noFill/>
          <a:ln>
            <a:solidFill>
              <a:schemeClr val="tx1"/>
            </a:solidFill>
          </a:ln>
        </p:spPr>
      </p:pic>
      <p:sp>
        <p:nvSpPr>
          <p:cNvPr id="512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5123"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915816" y="3212976"/>
            <a:ext cx="3816424" cy="1152128"/>
          </a:xfrm>
          <a:prstGeom prst="rect">
            <a:avLst/>
          </a:prstGeom>
          <a:noFill/>
          <a:ln>
            <a:solidFill>
              <a:schemeClr val="tx1"/>
            </a:solidFill>
          </a:ln>
        </p:spPr>
      </p:pic>
      <p:sp>
        <p:nvSpPr>
          <p:cNvPr id="512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5125" name="Picture 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851920" y="4869160"/>
            <a:ext cx="1584176" cy="553014"/>
          </a:xfrm>
          <a:prstGeom prst="rect">
            <a:avLst/>
          </a:prstGeom>
          <a:solidFill>
            <a:schemeClr val="accent2">
              <a:lumMod val="20000"/>
              <a:lumOff val="80000"/>
            </a:schemeClr>
          </a:solidFill>
          <a:ln>
            <a:solidFill>
              <a:schemeClr val="tx1"/>
            </a:solidFill>
          </a:ln>
        </p:spPr>
      </p:pic>
      <p:sp>
        <p:nvSpPr>
          <p:cNvPr id="10" name="9 Botón de acción: Hacia delante o Siguiente">
            <a:hlinkClick r:id="" action="ppaction://hlinkshowjump?jump=nextslide" highlightClick="1"/>
          </p:cNvPr>
          <p:cNvSpPr/>
          <p:nvPr/>
        </p:nvSpPr>
        <p:spPr>
          <a:xfrm>
            <a:off x="8388424" y="6453336"/>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RINCON PUELLAREÑO\MENBRETADA.jpg"/>
          <p:cNvPicPr/>
          <p:nvPr/>
        </p:nvPicPr>
        <p:blipFill>
          <a:blip r:embed="rId2" cstate="print"/>
          <a:srcRect t="14661" b="7593"/>
          <a:stretch>
            <a:fillRect/>
          </a:stretch>
        </p:blipFill>
        <p:spPr bwMode="auto">
          <a:xfrm>
            <a:off x="0" y="0"/>
            <a:ext cx="9144000" cy="6858000"/>
          </a:xfrm>
          <a:prstGeom prst="rect">
            <a:avLst/>
          </a:prstGeom>
          <a:noFill/>
          <a:ln w="9525">
            <a:noFill/>
            <a:miter lim="800000"/>
            <a:headEnd/>
            <a:tailEnd/>
          </a:ln>
        </p:spPr>
      </p:pic>
      <p:sp>
        <p:nvSpPr>
          <p:cNvPr id="2" name="1 Título"/>
          <p:cNvSpPr>
            <a:spLocks noGrp="1"/>
          </p:cNvSpPr>
          <p:nvPr>
            <p:ph type="title" idx="4294967295"/>
          </p:nvPr>
        </p:nvSpPr>
        <p:spPr>
          <a:xfrm>
            <a:off x="611560" y="274638"/>
            <a:ext cx="7602537" cy="850900"/>
          </a:xfrm>
        </p:spPr>
        <p:txBody>
          <a:bodyPr>
            <a:normAutofit/>
          </a:bodyPr>
          <a:lstStyle/>
          <a:p>
            <a:r>
              <a:rPr lang="es-EC" sz="3200" b="1" dirty="0" smtClean="0">
                <a:solidFill>
                  <a:schemeClr val="tx1"/>
                </a:solidFill>
                <a:latin typeface="Times New Roman" pitchFamily="18" charset="0"/>
                <a:cs typeface="Times New Roman" pitchFamily="18" charset="0"/>
              </a:rPr>
              <a:t>Instrumento de la Investigación</a:t>
            </a:r>
            <a:endParaRPr lang="es-EC" sz="3200" b="1" dirty="0">
              <a:solidFill>
                <a:schemeClr val="tx1"/>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cstate="print"/>
          <a:srcRect l="51181" t="9051" r="13972" b="9051"/>
          <a:stretch>
            <a:fillRect/>
          </a:stretch>
        </p:blipFill>
        <p:spPr bwMode="auto">
          <a:xfrm>
            <a:off x="2051720" y="1412776"/>
            <a:ext cx="5112568" cy="4968552"/>
          </a:xfrm>
          <a:prstGeom prst="rect">
            <a:avLst/>
          </a:prstGeom>
          <a:noFill/>
          <a:ln w="9525">
            <a:noFill/>
            <a:miter lim="800000"/>
            <a:headEnd/>
            <a:tailEnd/>
          </a:ln>
        </p:spPr>
      </p:pic>
      <p:sp>
        <p:nvSpPr>
          <p:cNvPr id="5" name="4 Botón de acción: Hacia atrás o Anterior">
            <a:hlinkClick r:id="rId4" action="ppaction://hlinksldjump" highlightClick="1"/>
          </p:cNvPr>
          <p:cNvSpPr/>
          <p:nvPr/>
        </p:nvSpPr>
        <p:spPr>
          <a:xfrm>
            <a:off x="8280920" y="6597352"/>
            <a:ext cx="755576" cy="216024"/>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yphoto" descr="http://sphotos.ak.fbcdn.net/hphotos-ak-ash1/hs509.ash1/30054_103174126395375_100001083641417_25423_7038144_n.jpg">
            <a:hlinkClick r:id="rId2"/>
          </p:cNvPr>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1 Título"/>
          <p:cNvSpPr>
            <a:spLocks noGrp="1"/>
          </p:cNvSpPr>
          <p:nvPr>
            <p:ph type="title" idx="4294967295"/>
          </p:nvPr>
        </p:nvSpPr>
        <p:spPr>
          <a:xfrm>
            <a:off x="1043608" y="188640"/>
            <a:ext cx="7499350" cy="922338"/>
          </a:xfrm>
        </p:spPr>
        <p:txBody>
          <a:bodyPr>
            <a:normAutofit/>
          </a:bodyPr>
          <a:lstStyle/>
          <a:p>
            <a:pPr algn="ctr"/>
            <a:r>
              <a:rPr lang="es-EC" sz="4800" b="1" dirty="0" smtClean="0">
                <a:solidFill>
                  <a:schemeClr val="bg1"/>
                </a:solidFill>
                <a:latin typeface="Times New Roman" pitchFamily="18" charset="0"/>
                <a:cs typeface="Times New Roman" pitchFamily="18" charset="0"/>
              </a:rPr>
              <a:t>Informe Técnico</a:t>
            </a:r>
            <a:endParaRPr lang="es-EC" sz="4800" b="1" dirty="0">
              <a:solidFill>
                <a:schemeClr val="bg1"/>
              </a:solidFill>
              <a:latin typeface="Times New Roman" pitchFamily="18" charset="0"/>
              <a:cs typeface="Times New Roman" pitchFamily="18" charset="0"/>
            </a:endParaRPr>
          </a:p>
        </p:txBody>
      </p:sp>
      <p:graphicFrame>
        <p:nvGraphicFramePr>
          <p:cNvPr id="5" name="4 Diagrama"/>
          <p:cNvGraphicFramePr/>
          <p:nvPr/>
        </p:nvGraphicFramePr>
        <p:xfrm>
          <a:off x="1691680" y="1844824"/>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7 Botón de acción: Hacia delante o Siguiente">
            <a:hlinkClick r:id="" action="ppaction://hlinkshowjump?jump=nextslide" highlightClick="1"/>
          </p:cNvPr>
          <p:cNvSpPr/>
          <p:nvPr/>
        </p:nvSpPr>
        <p:spPr>
          <a:xfrm>
            <a:off x="8388424" y="6453336"/>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468438" y="274638"/>
            <a:ext cx="7675562" cy="1143000"/>
          </a:xfrm>
        </p:spPr>
        <p:txBody>
          <a:bodyPr>
            <a:normAutofit/>
          </a:bodyPr>
          <a:lstStyle/>
          <a:p>
            <a:pPr algn="ctr"/>
            <a:r>
              <a:rPr lang="es-EC" sz="3200" b="1" dirty="0" smtClean="0">
                <a:solidFill>
                  <a:schemeClr val="tx1"/>
                </a:solidFill>
                <a:latin typeface="Times New Roman" pitchFamily="18" charset="0"/>
                <a:cs typeface="Times New Roman" pitchFamily="18" charset="0"/>
              </a:rPr>
              <a:t>Cuadro General de Resultados</a:t>
            </a:r>
            <a:endParaRPr lang="es-EC" sz="3200" b="1" dirty="0">
              <a:solidFill>
                <a:schemeClr val="tx1"/>
              </a:solidFill>
              <a:latin typeface="Times New Roman" pitchFamily="18" charset="0"/>
              <a:cs typeface="Times New Roman" pitchFamily="18" charset="0"/>
            </a:endParaRPr>
          </a:p>
        </p:txBody>
      </p:sp>
      <p:pic>
        <p:nvPicPr>
          <p:cNvPr id="58369" name="Picture 1"/>
          <p:cNvPicPr>
            <a:picLocks noChangeAspect="1" noChangeArrowheads="1"/>
          </p:cNvPicPr>
          <p:nvPr/>
        </p:nvPicPr>
        <p:blipFill>
          <a:blip r:embed="rId2" cstate="print"/>
          <a:srcRect l="7379" t="11151" r="52459" b="13250"/>
          <a:stretch>
            <a:fillRect/>
          </a:stretch>
        </p:blipFill>
        <p:spPr bwMode="auto">
          <a:xfrm>
            <a:off x="1043608" y="1340768"/>
            <a:ext cx="2880320" cy="4680520"/>
          </a:xfrm>
          <a:prstGeom prst="rect">
            <a:avLst/>
          </a:prstGeom>
          <a:noFill/>
          <a:ln w="9525">
            <a:noFill/>
            <a:miter lim="800000"/>
            <a:headEnd/>
            <a:tailEnd/>
          </a:ln>
        </p:spPr>
      </p:pic>
      <p:pic>
        <p:nvPicPr>
          <p:cNvPr id="58370" name="Picture 2"/>
          <p:cNvPicPr>
            <a:picLocks noChangeAspect="1" noChangeArrowheads="1"/>
          </p:cNvPicPr>
          <p:nvPr/>
        </p:nvPicPr>
        <p:blipFill>
          <a:blip r:embed="rId3" cstate="print"/>
          <a:srcRect l="7476" t="12201" r="52953" b="15350"/>
          <a:stretch>
            <a:fillRect/>
          </a:stretch>
        </p:blipFill>
        <p:spPr bwMode="auto">
          <a:xfrm>
            <a:off x="3923928" y="1412776"/>
            <a:ext cx="2520280" cy="4536504"/>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l="7379" t="12201" r="53050" b="8001"/>
          <a:stretch>
            <a:fillRect/>
          </a:stretch>
        </p:blipFill>
        <p:spPr bwMode="auto">
          <a:xfrm>
            <a:off x="6516216" y="1385392"/>
            <a:ext cx="2448272" cy="4563888"/>
          </a:xfrm>
          <a:prstGeom prst="rect">
            <a:avLst/>
          </a:prstGeom>
          <a:noFill/>
          <a:ln w="9525">
            <a:noFill/>
            <a:miter lim="800000"/>
            <a:headEnd/>
            <a:tailEnd/>
          </a:ln>
        </p:spPr>
      </p:pic>
      <p:sp>
        <p:nvSpPr>
          <p:cNvPr id="6" name="5 Botón de acción: Hacia delante o Siguiente">
            <a:hlinkClick r:id="" action="ppaction://hlinkshowjump?jump=nextslide" highlightClick="1"/>
          </p:cNvPr>
          <p:cNvSpPr/>
          <p:nvPr/>
        </p:nvSpPr>
        <p:spPr>
          <a:xfrm>
            <a:off x="8388424" y="6453336"/>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http://www.quito.com.ec/semana_santa/2009/images/ruta_quito.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1259632" y="274638"/>
            <a:ext cx="7674818" cy="634082"/>
          </a:xfrm>
          <a:prstGeom prst="rect">
            <a:avLst/>
          </a:prstGeom>
        </p:spPr>
        <p:txBody>
          <a:bodyPr>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Times New Roman" pitchFamily="18" charset="0"/>
                <a:ea typeface="+mj-ea"/>
                <a:cs typeface="Times New Roman" pitchFamily="18" charset="0"/>
              </a:rPr>
              <a:t>Cuadro General de Resultados</a:t>
            </a:r>
            <a:endParaRPr kumimoji="0" lang="es-EC" sz="3200" b="1"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Times New Roman" pitchFamily="18" charset="0"/>
              <a:ea typeface="+mj-ea"/>
              <a:cs typeface="Times New Roman" pitchFamily="18" charset="0"/>
            </a:endParaRPr>
          </a:p>
        </p:txBody>
      </p:sp>
      <p:pic>
        <p:nvPicPr>
          <p:cNvPr id="6" name="Picture 3"/>
          <p:cNvPicPr>
            <a:picLocks noChangeAspect="1" noChangeArrowheads="1"/>
          </p:cNvPicPr>
          <p:nvPr/>
        </p:nvPicPr>
        <p:blipFill>
          <a:blip r:embed="rId2" cstate="print"/>
          <a:srcRect l="7476" t="11151" r="52362" b="12200"/>
          <a:stretch>
            <a:fillRect/>
          </a:stretch>
        </p:blipFill>
        <p:spPr bwMode="auto">
          <a:xfrm>
            <a:off x="1043608" y="1052736"/>
            <a:ext cx="3960440" cy="4968552"/>
          </a:xfrm>
          <a:prstGeom prst="rect">
            <a:avLst/>
          </a:prstGeom>
          <a:noFill/>
          <a:ln w="9525">
            <a:noFill/>
            <a:miter lim="800000"/>
            <a:headEnd/>
            <a:tailEnd/>
          </a:ln>
        </p:spPr>
      </p:pic>
      <p:pic>
        <p:nvPicPr>
          <p:cNvPr id="115715" name="Picture 3"/>
          <p:cNvPicPr>
            <a:picLocks noChangeAspect="1" noChangeArrowheads="1"/>
          </p:cNvPicPr>
          <p:nvPr/>
        </p:nvPicPr>
        <p:blipFill>
          <a:blip r:embed="rId3" cstate="print"/>
          <a:srcRect l="7379" t="12201" r="53050" b="16400"/>
          <a:stretch>
            <a:fillRect/>
          </a:stretch>
        </p:blipFill>
        <p:spPr bwMode="auto">
          <a:xfrm>
            <a:off x="5004048" y="1052736"/>
            <a:ext cx="3960440" cy="4968552"/>
          </a:xfrm>
          <a:prstGeom prst="rect">
            <a:avLst/>
          </a:prstGeom>
          <a:noFill/>
          <a:ln w="9525">
            <a:noFill/>
            <a:miter lim="800000"/>
            <a:headEnd/>
            <a:tailEnd/>
          </a:ln>
        </p:spPr>
      </p:pic>
      <p:sp>
        <p:nvSpPr>
          <p:cNvPr id="5" name="4 Botón de acción: Hacia delante o Siguiente">
            <a:hlinkClick r:id="" action="ppaction://hlinkshowjump?jump=nextslide" highlightClick="1"/>
          </p:cNvPr>
          <p:cNvSpPr/>
          <p:nvPr/>
        </p:nvSpPr>
        <p:spPr>
          <a:xfrm>
            <a:off x="8388424" y="6453336"/>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Gráfico"/>
          <p:cNvGraphicFramePr/>
          <p:nvPr/>
        </p:nvGraphicFramePr>
        <p:xfrm>
          <a:off x="1187624" y="4005064"/>
          <a:ext cx="3528392" cy="24482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7 Gráfico"/>
          <p:cNvGraphicFramePr/>
          <p:nvPr/>
        </p:nvGraphicFramePr>
        <p:xfrm>
          <a:off x="4932040" y="4005064"/>
          <a:ext cx="3960440" cy="24482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8 Gráfico"/>
          <p:cNvGraphicFramePr/>
          <p:nvPr/>
        </p:nvGraphicFramePr>
        <p:xfrm>
          <a:off x="4860032" y="908720"/>
          <a:ext cx="4032448" cy="25922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5 Gráfico"/>
          <p:cNvGraphicFramePr/>
          <p:nvPr/>
        </p:nvGraphicFramePr>
        <p:xfrm>
          <a:off x="1187624" y="908720"/>
          <a:ext cx="3456384" cy="2592288"/>
        </p:xfrm>
        <a:graphic>
          <a:graphicData uri="http://schemas.openxmlformats.org/drawingml/2006/chart">
            <c:chart xmlns:c="http://schemas.openxmlformats.org/drawingml/2006/chart" xmlns:r="http://schemas.openxmlformats.org/officeDocument/2006/relationships" r:id="rId5"/>
          </a:graphicData>
        </a:graphic>
      </p:graphicFrame>
      <p:sp>
        <p:nvSpPr>
          <p:cNvPr id="7" name="1 Título"/>
          <p:cNvSpPr txBox="1">
            <a:spLocks/>
          </p:cNvSpPr>
          <p:nvPr/>
        </p:nvSpPr>
        <p:spPr>
          <a:xfrm>
            <a:off x="1043608" y="116632"/>
            <a:ext cx="7674818" cy="634082"/>
          </a:xfrm>
          <a:prstGeom prst="rect">
            <a:avLst/>
          </a:prstGeom>
        </p:spPr>
        <p:txBody>
          <a:bodyPr>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1200" cap="none" spc="0" normalizeH="0" baseline="0" noProof="0" dirty="0" smtClean="0">
                <a:ln>
                  <a:noFill/>
                </a:ln>
                <a:solidFill>
                  <a:schemeClr val="accent5"/>
                </a:solidFill>
                <a:effectLst>
                  <a:outerShdw blurRad="50000" dist="30000" dir="5400000" algn="tl" rotWithShape="0">
                    <a:srgbClr val="000000">
                      <a:alpha val="30000"/>
                    </a:srgbClr>
                  </a:outerShdw>
                </a:effectLst>
                <a:uLnTx/>
                <a:uFillTx/>
                <a:latin typeface="Times New Roman" pitchFamily="18" charset="0"/>
                <a:ea typeface="+mj-ea"/>
                <a:cs typeface="Times New Roman" pitchFamily="18" charset="0"/>
              </a:rPr>
              <a:t>Representación</a:t>
            </a:r>
            <a:r>
              <a:rPr kumimoji="0" lang="es-EC" sz="3200" b="1" i="0" u="none" strike="noStrike" kern="1200" cap="none" spc="0" normalizeH="0" noProof="0" dirty="0" smtClean="0">
                <a:ln>
                  <a:noFill/>
                </a:ln>
                <a:solidFill>
                  <a:schemeClr val="accent5"/>
                </a:solidFill>
                <a:effectLst>
                  <a:outerShdw blurRad="50000" dist="30000" dir="5400000" algn="tl" rotWithShape="0">
                    <a:srgbClr val="000000">
                      <a:alpha val="30000"/>
                    </a:srgbClr>
                  </a:outerShdw>
                </a:effectLst>
                <a:uLnTx/>
                <a:uFillTx/>
                <a:latin typeface="Times New Roman" pitchFamily="18" charset="0"/>
                <a:ea typeface="+mj-ea"/>
                <a:cs typeface="Times New Roman" pitchFamily="18" charset="0"/>
              </a:rPr>
              <a:t> </a:t>
            </a:r>
            <a:r>
              <a:rPr kumimoji="0" lang="es-EC" sz="3200" b="1" i="0" u="none" strike="noStrike" kern="1200" cap="none" spc="0" normalizeH="0" baseline="0" noProof="0" dirty="0" smtClean="0">
                <a:ln>
                  <a:noFill/>
                </a:ln>
                <a:solidFill>
                  <a:schemeClr val="accent5"/>
                </a:solidFill>
                <a:effectLst>
                  <a:outerShdw blurRad="50000" dist="30000" dir="5400000" algn="tl" rotWithShape="0">
                    <a:srgbClr val="000000">
                      <a:alpha val="30000"/>
                    </a:srgbClr>
                  </a:outerShdw>
                </a:effectLst>
                <a:uLnTx/>
                <a:uFillTx/>
                <a:latin typeface="Times New Roman" pitchFamily="18" charset="0"/>
                <a:ea typeface="+mj-ea"/>
                <a:cs typeface="Times New Roman" pitchFamily="18" charset="0"/>
              </a:rPr>
              <a:t>de Resultados</a:t>
            </a:r>
            <a:endParaRPr kumimoji="0" lang="es-EC" sz="3200" b="1" i="0" u="none" strike="noStrike" kern="1200" cap="none" spc="0" normalizeH="0" baseline="0" noProof="0" dirty="0">
              <a:ln>
                <a:noFill/>
              </a:ln>
              <a:solidFill>
                <a:schemeClr val="accent5"/>
              </a:solidFill>
              <a:effectLst>
                <a:outerShdw blurRad="50000" dist="30000" dir="5400000" algn="tl" rotWithShape="0">
                  <a:srgbClr val="000000">
                    <a:alpha val="30000"/>
                  </a:srgbClr>
                </a:outerShdw>
              </a:effectLst>
              <a:uLnTx/>
              <a:uFillTx/>
              <a:latin typeface="Times New Roman" pitchFamily="18" charset="0"/>
              <a:ea typeface="+mj-ea"/>
              <a:cs typeface="Times New Roman" pitchFamily="18" charset="0"/>
            </a:endParaRPr>
          </a:p>
        </p:txBody>
      </p:sp>
      <p:sp>
        <p:nvSpPr>
          <p:cNvPr id="10" name="9 Botón de acción: Hacia delante o Siguiente">
            <a:hlinkClick r:id="" action="ppaction://hlinkshowjump?jump=nextslide" highlightClick="1"/>
          </p:cNvPr>
          <p:cNvSpPr/>
          <p:nvPr/>
        </p:nvSpPr>
        <p:spPr>
          <a:xfrm>
            <a:off x="8388424" y="6552728"/>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Gráfico"/>
          <p:cNvGraphicFramePr/>
          <p:nvPr/>
        </p:nvGraphicFramePr>
        <p:xfrm>
          <a:off x="1187624" y="908720"/>
          <a:ext cx="3456384" cy="27363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7 Gráfico"/>
          <p:cNvGraphicFramePr/>
          <p:nvPr/>
        </p:nvGraphicFramePr>
        <p:xfrm>
          <a:off x="5004048" y="908720"/>
          <a:ext cx="3600400" cy="27363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8 Gráfico"/>
          <p:cNvGraphicFramePr/>
          <p:nvPr/>
        </p:nvGraphicFramePr>
        <p:xfrm>
          <a:off x="1115616" y="3861048"/>
          <a:ext cx="3600399" cy="26642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9 Gráfico"/>
          <p:cNvGraphicFramePr/>
          <p:nvPr/>
        </p:nvGraphicFramePr>
        <p:xfrm>
          <a:off x="4932040" y="3861048"/>
          <a:ext cx="3888432" cy="2664296"/>
        </p:xfrm>
        <a:graphic>
          <a:graphicData uri="http://schemas.openxmlformats.org/drawingml/2006/chart">
            <c:chart xmlns:c="http://schemas.openxmlformats.org/drawingml/2006/chart" xmlns:r="http://schemas.openxmlformats.org/officeDocument/2006/relationships" r:id="rId5"/>
          </a:graphicData>
        </a:graphic>
      </p:graphicFrame>
      <p:sp>
        <p:nvSpPr>
          <p:cNvPr id="12" name="1 Título"/>
          <p:cNvSpPr txBox="1">
            <a:spLocks/>
          </p:cNvSpPr>
          <p:nvPr/>
        </p:nvSpPr>
        <p:spPr>
          <a:xfrm>
            <a:off x="1043608" y="44624"/>
            <a:ext cx="7674818" cy="634082"/>
          </a:xfrm>
          <a:prstGeom prst="rect">
            <a:avLst/>
          </a:prstGeom>
        </p:spPr>
        <p:txBody>
          <a:bodyPr>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1200" cap="none" spc="0" normalizeH="0" baseline="0" noProof="0" dirty="0" smtClean="0">
                <a:ln>
                  <a:noFill/>
                </a:ln>
                <a:solidFill>
                  <a:schemeClr val="accent5"/>
                </a:solidFill>
                <a:effectLst>
                  <a:outerShdw blurRad="50000" dist="30000" dir="5400000" algn="tl" rotWithShape="0">
                    <a:srgbClr val="000000">
                      <a:alpha val="30000"/>
                    </a:srgbClr>
                  </a:outerShdw>
                </a:effectLst>
                <a:uLnTx/>
                <a:uFillTx/>
                <a:latin typeface="Times New Roman" pitchFamily="18" charset="0"/>
                <a:ea typeface="+mj-ea"/>
                <a:cs typeface="Times New Roman" pitchFamily="18" charset="0"/>
              </a:rPr>
              <a:t>Representación</a:t>
            </a:r>
            <a:r>
              <a:rPr kumimoji="0" lang="es-EC" sz="3200" b="1" i="0" u="none" strike="noStrike" kern="1200" cap="none" spc="0" normalizeH="0" noProof="0" dirty="0" smtClean="0">
                <a:ln>
                  <a:noFill/>
                </a:ln>
                <a:solidFill>
                  <a:schemeClr val="accent5"/>
                </a:solidFill>
                <a:effectLst>
                  <a:outerShdw blurRad="50000" dist="30000" dir="5400000" algn="tl" rotWithShape="0">
                    <a:srgbClr val="000000">
                      <a:alpha val="30000"/>
                    </a:srgbClr>
                  </a:outerShdw>
                </a:effectLst>
                <a:uLnTx/>
                <a:uFillTx/>
                <a:latin typeface="Times New Roman" pitchFamily="18" charset="0"/>
                <a:ea typeface="+mj-ea"/>
                <a:cs typeface="Times New Roman" pitchFamily="18" charset="0"/>
              </a:rPr>
              <a:t> </a:t>
            </a:r>
            <a:r>
              <a:rPr kumimoji="0" lang="es-EC" sz="3200" b="1" i="0" u="none" strike="noStrike" kern="1200" cap="none" spc="0" normalizeH="0" baseline="0" noProof="0" dirty="0" smtClean="0">
                <a:ln>
                  <a:noFill/>
                </a:ln>
                <a:solidFill>
                  <a:schemeClr val="accent5"/>
                </a:solidFill>
                <a:effectLst>
                  <a:outerShdw blurRad="50000" dist="30000" dir="5400000" algn="tl" rotWithShape="0">
                    <a:srgbClr val="000000">
                      <a:alpha val="30000"/>
                    </a:srgbClr>
                  </a:outerShdw>
                </a:effectLst>
                <a:uLnTx/>
                <a:uFillTx/>
                <a:latin typeface="Times New Roman" pitchFamily="18" charset="0"/>
                <a:ea typeface="+mj-ea"/>
                <a:cs typeface="Times New Roman" pitchFamily="18" charset="0"/>
              </a:rPr>
              <a:t>de Resultados</a:t>
            </a:r>
            <a:endParaRPr kumimoji="0" lang="es-EC" sz="3200" b="1" i="0" u="none" strike="noStrike" kern="1200" cap="none" spc="0" normalizeH="0" baseline="0" noProof="0" dirty="0">
              <a:ln>
                <a:noFill/>
              </a:ln>
              <a:solidFill>
                <a:schemeClr val="accent5"/>
              </a:solidFill>
              <a:effectLst>
                <a:outerShdw blurRad="50000" dist="30000" dir="5400000" algn="tl" rotWithShape="0">
                  <a:srgbClr val="000000">
                    <a:alpha val="30000"/>
                  </a:srgbClr>
                </a:outerShdw>
              </a:effectLst>
              <a:uLnTx/>
              <a:uFillTx/>
              <a:latin typeface="Times New Roman" pitchFamily="18" charset="0"/>
              <a:ea typeface="+mj-ea"/>
              <a:cs typeface="Times New Roman" pitchFamily="18" charset="0"/>
            </a:endParaRPr>
          </a:p>
        </p:txBody>
      </p:sp>
      <p:sp>
        <p:nvSpPr>
          <p:cNvPr id="11" name="10 Botón de acción: Hacia delante o Siguiente">
            <a:hlinkClick r:id="" action="ppaction://hlinkshowjump?jump=nextslide" highlightClick="1"/>
          </p:cNvPr>
          <p:cNvSpPr/>
          <p:nvPr/>
        </p:nvSpPr>
        <p:spPr>
          <a:xfrm>
            <a:off x="8388424" y="6552728"/>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
        <p:nvSpPr>
          <p:cNvPr id="13" name="12 CuadroTexto"/>
          <p:cNvSpPr txBox="1"/>
          <p:nvPr/>
        </p:nvSpPr>
        <p:spPr>
          <a:xfrm>
            <a:off x="5652120" y="980728"/>
            <a:ext cx="2088232" cy="261610"/>
          </a:xfrm>
          <a:prstGeom prst="rect">
            <a:avLst/>
          </a:prstGeom>
          <a:noFill/>
        </p:spPr>
        <p:txBody>
          <a:bodyPr wrap="square" rtlCol="0">
            <a:spAutoFit/>
          </a:bodyPr>
          <a:lstStyle/>
          <a:p>
            <a:r>
              <a:rPr lang="es-EC" sz="1100" b="1" dirty="0" smtClean="0">
                <a:solidFill>
                  <a:schemeClr val="bg1"/>
                </a:solidFill>
                <a:latin typeface="Times New Roman" pitchFamily="18" charset="0"/>
                <a:cs typeface="Times New Roman" pitchFamily="18" charset="0"/>
              </a:rPr>
              <a:t>MEDIOS DE INFORMACIÓN</a:t>
            </a:r>
            <a:endParaRPr lang="es-EC" sz="1100" b="1" dirty="0">
              <a:solidFill>
                <a:schemeClr val="bg1"/>
              </a:solidFill>
              <a:latin typeface="Times New Roman" pitchFamily="18" charset="0"/>
              <a:cs typeface="Times New Roman" pitchFamily="18" charset="0"/>
            </a:endParaRPr>
          </a:p>
        </p:txBody>
      </p:sp>
      <p:sp>
        <p:nvSpPr>
          <p:cNvPr id="14" name="13 CuadroTexto"/>
          <p:cNvSpPr txBox="1"/>
          <p:nvPr/>
        </p:nvSpPr>
        <p:spPr>
          <a:xfrm>
            <a:off x="1691680" y="3861048"/>
            <a:ext cx="2088232" cy="261610"/>
          </a:xfrm>
          <a:prstGeom prst="rect">
            <a:avLst/>
          </a:prstGeom>
          <a:noFill/>
        </p:spPr>
        <p:txBody>
          <a:bodyPr wrap="square" rtlCol="0">
            <a:spAutoFit/>
          </a:bodyPr>
          <a:lstStyle/>
          <a:p>
            <a:r>
              <a:rPr lang="es-EC" sz="1100" b="1" dirty="0" smtClean="0">
                <a:solidFill>
                  <a:schemeClr val="bg1"/>
                </a:solidFill>
                <a:latin typeface="Times New Roman" pitchFamily="18" charset="0"/>
                <a:cs typeface="Times New Roman" pitchFamily="18" charset="0"/>
              </a:rPr>
              <a:t>BENEFICIOS ESPERADOS</a:t>
            </a:r>
            <a:endParaRPr lang="es-EC" sz="1100" b="1" dirty="0">
              <a:solidFill>
                <a:schemeClr val="bg1"/>
              </a:solidFill>
              <a:latin typeface="Times New Roman" pitchFamily="18" charset="0"/>
              <a:cs typeface="Times New Roman" pitchFamily="18" charset="0"/>
            </a:endParaRPr>
          </a:p>
        </p:txBody>
      </p:sp>
      <p:sp>
        <p:nvSpPr>
          <p:cNvPr id="15" name="14 CuadroTexto"/>
          <p:cNvSpPr txBox="1"/>
          <p:nvPr/>
        </p:nvSpPr>
        <p:spPr>
          <a:xfrm>
            <a:off x="5724128" y="3933056"/>
            <a:ext cx="2232248" cy="261610"/>
          </a:xfrm>
          <a:prstGeom prst="rect">
            <a:avLst/>
          </a:prstGeom>
          <a:noFill/>
        </p:spPr>
        <p:txBody>
          <a:bodyPr wrap="square" rtlCol="0">
            <a:spAutoFit/>
          </a:bodyPr>
          <a:lstStyle/>
          <a:p>
            <a:pPr algn="ctr"/>
            <a:r>
              <a:rPr lang="es-EC" sz="1100" b="1" dirty="0" smtClean="0">
                <a:solidFill>
                  <a:schemeClr val="bg1"/>
                </a:solidFill>
                <a:latin typeface="Times New Roman" pitchFamily="18" charset="0"/>
                <a:cs typeface="Times New Roman" pitchFamily="18" charset="0"/>
              </a:rPr>
              <a:t>ATRIBUTOS</a:t>
            </a:r>
            <a:endParaRPr lang="es-EC" sz="11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259632" y="274638"/>
            <a:ext cx="7674818" cy="634082"/>
          </a:xfrm>
          <a:prstGeom prst="rect">
            <a:avLst/>
          </a:prstGeom>
        </p:spPr>
        <p:txBody>
          <a:bodyPr>
            <a:normAutofit fontScale="92500"/>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Times New Roman" pitchFamily="18" charset="0"/>
                <a:ea typeface="+mj-ea"/>
                <a:cs typeface="Times New Roman" pitchFamily="18" charset="0"/>
              </a:rPr>
              <a:t>Cuadro General de Resultados por Segmento</a:t>
            </a:r>
            <a:endParaRPr kumimoji="0" lang="es-EC" sz="3200" b="1"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Times New Roman" pitchFamily="18" charset="0"/>
              <a:ea typeface="+mj-ea"/>
              <a:cs typeface="Times New Roman" pitchFamily="18" charset="0"/>
            </a:endParaRPr>
          </a:p>
        </p:txBody>
      </p:sp>
      <p:pic>
        <p:nvPicPr>
          <p:cNvPr id="1026" name="Picture 2"/>
          <p:cNvPicPr>
            <a:picLocks noChangeAspect="1" noChangeArrowheads="1"/>
          </p:cNvPicPr>
          <p:nvPr/>
        </p:nvPicPr>
        <p:blipFill>
          <a:blip r:embed="rId2" cstate="print"/>
          <a:srcRect l="6788" t="11151" r="51869" b="13250"/>
          <a:stretch>
            <a:fillRect/>
          </a:stretch>
        </p:blipFill>
        <p:spPr bwMode="auto">
          <a:xfrm>
            <a:off x="1187624" y="1412776"/>
            <a:ext cx="3744416" cy="5184576"/>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7378" t="11151" r="52460" b="12200"/>
          <a:stretch>
            <a:fillRect/>
          </a:stretch>
        </p:blipFill>
        <p:spPr bwMode="auto">
          <a:xfrm>
            <a:off x="5076056" y="1268760"/>
            <a:ext cx="3672408" cy="5256584"/>
          </a:xfrm>
          <a:prstGeom prst="rect">
            <a:avLst/>
          </a:prstGeom>
          <a:noFill/>
          <a:ln w="9525">
            <a:noFill/>
            <a:miter lim="800000"/>
            <a:headEnd/>
            <a:tailEnd/>
          </a:ln>
        </p:spPr>
      </p:pic>
      <p:sp>
        <p:nvSpPr>
          <p:cNvPr id="5" name="4 Botón de acción: Hacia delante o Siguiente">
            <a:hlinkClick r:id="" action="ppaction://hlinkshowjump?jump=nextslide" highlightClick="1"/>
          </p:cNvPr>
          <p:cNvSpPr/>
          <p:nvPr/>
        </p:nvSpPr>
        <p:spPr>
          <a:xfrm>
            <a:off x="8388424" y="6597352"/>
            <a:ext cx="576064" cy="216024"/>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259632" y="274638"/>
            <a:ext cx="7674818" cy="634082"/>
          </a:xfrm>
          <a:prstGeom prst="rect">
            <a:avLst/>
          </a:prstGeom>
        </p:spPr>
        <p:txBody>
          <a:bodyPr>
            <a:normAutofit fontScale="92500"/>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Times New Roman" pitchFamily="18" charset="0"/>
                <a:ea typeface="+mj-ea"/>
                <a:cs typeface="Times New Roman" pitchFamily="18" charset="0"/>
              </a:rPr>
              <a:t>Cuadro General de Resultados por Segmento</a:t>
            </a:r>
            <a:endParaRPr kumimoji="0" lang="es-EC" sz="3200" b="1"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Times New Roman" pitchFamily="18" charset="0"/>
              <a:ea typeface="+mj-ea"/>
              <a:cs typeface="Times New Roman" pitchFamily="18" charset="0"/>
            </a:endParaRPr>
          </a:p>
        </p:txBody>
      </p:sp>
      <p:pic>
        <p:nvPicPr>
          <p:cNvPr id="2050" name="Picture 2"/>
          <p:cNvPicPr>
            <a:picLocks noChangeAspect="1" noChangeArrowheads="1"/>
          </p:cNvPicPr>
          <p:nvPr/>
        </p:nvPicPr>
        <p:blipFill>
          <a:blip r:embed="rId2" cstate="print"/>
          <a:srcRect l="26278" t="15350" r="25882" b="17451"/>
          <a:stretch>
            <a:fillRect/>
          </a:stretch>
        </p:blipFill>
        <p:spPr bwMode="auto">
          <a:xfrm>
            <a:off x="1979712" y="1340768"/>
            <a:ext cx="5832648" cy="5040560"/>
          </a:xfrm>
          <a:prstGeom prst="rect">
            <a:avLst/>
          </a:prstGeom>
          <a:noFill/>
          <a:ln w="9525">
            <a:noFill/>
            <a:miter lim="800000"/>
            <a:headEnd/>
            <a:tailEnd/>
          </a:ln>
        </p:spPr>
      </p:pic>
      <p:sp>
        <p:nvSpPr>
          <p:cNvPr id="5" name="4 Botón de acción: Hacia atrás o Anterior">
            <a:hlinkClick r:id="rId3" action="ppaction://hlinksldjump" highlightClick="1"/>
          </p:cNvPr>
          <p:cNvSpPr/>
          <p:nvPr/>
        </p:nvSpPr>
        <p:spPr>
          <a:xfrm>
            <a:off x="8280920" y="6525344"/>
            <a:ext cx="755576" cy="216024"/>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080120" y="274638"/>
            <a:ext cx="7596336" cy="1143000"/>
          </a:xfrm>
        </p:spPr>
        <p:txBody>
          <a:bodyPr>
            <a:normAutofit/>
          </a:bodyPr>
          <a:lstStyle/>
          <a:p>
            <a:r>
              <a:rPr lang="es-EC" sz="3200" b="1" dirty="0" smtClean="0">
                <a:solidFill>
                  <a:schemeClr val="tx1"/>
                </a:solidFill>
                <a:latin typeface="Times New Roman" pitchFamily="18" charset="0"/>
                <a:cs typeface="Times New Roman" pitchFamily="18" charset="0"/>
              </a:rPr>
              <a:t>Selección de Segmentos de Mercados Meta</a:t>
            </a:r>
            <a:endParaRPr lang="es-EC" sz="3200" b="1" dirty="0">
              <a:solidFill>
                <a:schemeClr val="tx1"/>
              </a:solidFill>
              <a:latin typeface="Times New Roman" pitchFamily="18" charset="0"/>
              <a:cs typeface="Times New Roman" pitchFamily="18" charset="0"/>
            </a:endParaRPr>
          </a:p>
        </p:txBody>
      </p:sp>
      <p:pic>
        <p:nvPicPr>
          <p:cNvPr id="4" name="3 Imagen"/>
          <p:cNvPicPr/>
          <p:nvPr/>
        </p:nvPicPr>
        <p:blipFill>
          <a:blip r:embed="rId2" cstate="print"/>
          <a:srcRect l="10544" t="32459" r="6607" b="41311"/>
          <a:stretch>
            <a:fillRect/>
          </a:stretch>
        </p:blipFill>
        <p:spPr bwMode="auto">
          <a:xfrm>
            <a:off x="1331640" y="1988840"/>
            <a:ext cx="7344816" cy="3384376"/>
          </a:xfrm>
          <a:prstGeom prst="rect">
            <a:avLst/>
          </a:prstGeom>
          <a:noFill/>
          <a:ln w="9525">
            <a:noFill/>
            <a:miter lim="800000"/>
            <a:headEnd/>
            <a:tailEnd/>
          </a:ln>
        </p:spPr>
      </p:pic>
      <p:sp>
        <p:nvSpPr>
          <p:cNvPr id="5" name="4 Botón de acción: Hacia delante o Siguiente">
            <a:hlinkClick r:id="" action="ppaction://hlinkshowjump?jump=nextslide" highlightClick="1"/>
          </p:cNvPr>
          <p:cNvSpPr/>
          <p:nvPr/>
        </p:nvSpPr>
        <p:spPr>
          <a:xfrm>
            <a:off x="8388424" y="6552728"/>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4355976" y="476672"/>
            <a:ext cx="4248472" cy="30243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i="1" dirty="0" smtClean="0"/>
              <a:t>SEGMENTO I</a:t>
            </a:r>
          </a:p>
          <a:p>
            <a:pPr algn="ctr"/>
            <a:r>
              <a:rPr lang="es-EC" b="1" i="1" dirty="0" smtClean="0"/>
              <a:t>COMIDA TÍPICA</a:t>
            </a:r>
          </a:p>
          <a:p>
            <a:pPr algn="ctr"/>
            <a:r>
              <a:rPr lang="es-EC" dirty="0" smtClean="0"/>
              <a:t>Este segmento esta conformado por  su mayoría mujeres, Edad de 35- 40 años, ingresos familiares mensuales de  $1.000 -$1.500, la presencia en la parroquia es por turismo, han visitado el restaurante Rincón </a:t>
            </a:r>
            <a:r>
              <a:rPr lang="es-EC" dirty="0" err="1" smtClean="0"/>
              <a:t>Puellareño</a:t>
            </a:r>
            <a:r>
              <a:rPr lang="es-EC" dirty="0" smtClean="0"/>
              <a:t>, están dispuestos a gastar de $5 – $7 </a:t>
            </a:r>
            <a:r>
              <a:rPr lang="es-EC" dirty="0" err="1" smtClean="0"/>
              <a:t>ind</a:t>
            </a:r>
            <a:r>
              <a:rPr lang="es-EC" dirty="0" smtClean="0"/>
              <a:t>, buscan productos de calidad e higiene, consideran importante parqueadero.</a:t>
            </a:r>
            <a:endParaRPr lang="es-EC" dirty="0"/>
          </a:p>
        </p:txBody>
      </p:sp>
      <p:pic>
        <p:nvPicPr>
          <p:cNvPr id="89096" name="Picture 8" descr="http://t2.gstatic.com/images?q=tbn:ANd9GcTc67XeVHbYg9ipVE-zp9i2XyQaNVcDqaPXt_5UQxRpz_--5qm-dg&amp;t=1"/>
          <p:cNvPicPr>
            <a:picLocks noChangeAspect="1" noChangeArrowheads="1"/>
          </p:cNvPicPr>
          <p:nvPr/>
        </p:nvPicPr>
        <p:blipFill>
          <a:blip r:embed="rId2" cstate="print"/>
          <a:srcRect/>
          <a:stretch>
            <a:fillRect/>
          </a:stretch>
        </p:blipFill>
        <p:spPr bwMode="auto">
          <a:xfrm>
            <a:off x="1115616" y="1988840"/>
            <a:ext cx="2736304" cy="1512168"/>
          </a:xfrm>
          <a:prstGeom prst="rect">
            <a:avLst/>
          </a:prstGeom>
          <a:noFill/>
        </p:spPr>
      </p:pic>
      <p:pic>
        <p:nvPicPr>
          <p:cNvPr id="89098" name="Picture 10" descr="http://t1.gstatic.com/images?q=tbn:ANd9GcQ51WtFTlP8gRubMJsWipMUKtYdQ9tyXAbS34FCRNqgUyxs1CVfjQ&amp;t=1"/>
          <p:cNvPicPr>
            <a:picLocks noChangeAspect="1" noChangeArrowheads="1"/>
          </p:cNvPicPr>
          <p:nvPr/>
        </p:nvPicPr>
        <p:blipFill>
          <a:blip r:embed="rId3" cstate="print"/>
          <a:srcRect/>
          <a:stretch>
            <a:fillRect/>
          </a:stretch>
        </p:blipFill>
        <p:spPr bwMode="auto">
          <a:xfrm>
            <a:off x="1115616" y="404664"/>
            <a:ext cx="1872208" cy="1512168"/>
          </a:xfrm>
          <a:prstGeom prst="rect">
            <a:avLst/>
          </a:prstGeom>
          <a:noFill/>
        </p:spPr>
      </p:pic>
      <p:pic>
        <p:nvPicPr>
          <p:cNvPr id="89100" name="Picture 12" descr="http://images.travelpod.com/users/tramps_like_us/1.1258158807.almuerzos-sakti-quito.jpg"/>
          <p:cNvPicPr>
            <a:picLocks noChangeAspect="1" noChangeArrowheads="1"/>
          </p:cNvPicPr>
          <p:nvPr/>
        </p:nvPicPr>
        <p:blipFill>
          <a:blip r:embed="rId4" cstate="print"/>
          <a:srcRect/>
          <a:stretch>
            <a:fillRect/>
          </a:stretch>
        </p:blipFill>
        <p:spPr bwMode="auto">
          <a:xfrm>
            <a:off x="1115616" y="4293096"/>
            <a:ext cx="2664296" cy="1845594"/>
          </a:xfrm>
          <a:prstGeom prst="rect">
            <a:avLst/>
          </a:prstGeom>
          <a:noFill/>
        </p:spPr>
      </p:pic>
      <p:pic>
        <p:nvPicPr>
          <p:cNvPr id="89102" name="Picture 14" descr="http://t0.gstatic.com/images?q=tbn:ANd9GcTUBBjhPnDKHr2tgc68FWevtMRk-gZ7OD2tp15KxDE2ZXHashSuUA"/>
          <p:cNvPicPr>
            <a:picLocks noChangeAspect="1" noChangeArrowheads="1"/>
          </p:cNvPicPr>
          <p:nvPr/>
        </p:nvPicPr>
        <p:blipFill>
          <a:blip r:embed="rId5" cstate="print"/>
          <a:srcRect/>
          <a:stretch>
            <a:fillRect/>
          </a:stretch>
        </p:blipFill>
        <p:spPr bwMode="auto">
          <a:xfrm>
            <a:off x="1115616" y="1412776"/>
            <a:ext cx="2466975" cy="1227163"/>
          </a:xfrm>
          <a:prstGeom prst="rect">
            <a:avLst/>
          </a:prstGeom>
          <a:noFill/>
        </p:spPr>
      </p:pic>
      <p:sp>
        <p:nvSpPr>
          <p:cNvPr id="14" name="13 CuadroTexto"/>
          <p:cNvSpPr txBox="1"/>
          <p:nvPr/>
        </p:nvSpPr>
        <p:spPr>
          <a:xfrm>
            <a:off x="4283968" y="3933057"/>
            <a:ext cx="4464496"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b="1" i="1" dirty="0" smtClean="0"/>
              <a:t>SEGMENTO II</a:t>
            </a:r>
          </a:p>
          <a:p>
            <a:pPr algn="ctr"/>
            <a:r>
              <a:rPr lang="es-EC" b="1" i="1" dirty="0" smtClean="0"/>
              <a:t>COMIDA USUAL</a:t>
            </a:r>
          </a:p>
          <a:p>
            <a:pPr algn="ctr"/>
            <a:r>
              <a:rPr lang="es-EC" dirty="0" smtClean="0"/>
              <a:t>Este segmento se caracteriza por edad comprendida entre 30-35 años. Ingresos familiares de $500-$1.000, están dispuestos a gastar $5 </a:t>
            </a:r>
            <a:r>
              <a:rPr lang="es-EC" dirty="0" err="1" smtClean="0"/>
              <a:t>ind</a:t>
            </a:r>
            <a:r>
              <a:rPr lang="es-EC" dirty="0" smtClean="0"/>
              <a:t>,  han visitado el restaurante Gaby, productos de calidad, consideran un factor importante el parqueadero.</a:t>
            </a:r>
            <a:endParaRPr lang="es-EC" dirty="0"/>
          </a:p>
        </p:txBody>
      </p:sp>
      <p:sp>
        <p:nvSpPr>
          <p:cNvPr id="8" name="7 Botón de acción: Hacia atrás o Anterior">
            <a:hlinkClick r:id="rId6" action="ppaction://hlinksldjump" highlightClick="1"/>
          </p:cNvPr>
          <p:cNvSpPr/>
          <p:nvPr/>
        </p:nvSpPr>
        <p:spPr>
          <a:xfrm>
            <a:off x="8280920" y="6525344"/>
            <a:ext cx="755576" cy="216024"/>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3" name="Picture 43"/>
          <p:cNvPicPr>
            <a:picLocks noChangeAspect="1" noChangeArrowheads="1"/>
          </p:cNvPicPr>
          <p:nvPr/>
        </p:nvPicPr>
        <p:blipFill>
          <a:blip r:embed="rId2" cstate="print"/>
          <a:srcRect/>
          <a:stretch>
            <a:fillRect/>
          </a:stretch>
        </p:blipFill>
        <p:spPr bwMode="auto">
          <a:xfrm>
            <a:off x="72008" y="404664"/>
            <a:ext cx="9036496" cy="5932116"/>
          </a:xfrm>
          <a:prstGeom prst="rect">
            <a:avLst/>
          </a:prstGeom>
          <a:noFill/>
          <a:ln w="9525">
            <a:noFill/>
            <a:miter lim="800000"/>
            <a:headEnd/>
            <a:tailEnd/>
          </a:ln>
        </p:spPr>
      </p:pic>
      <p:sp>
        <p:nvSpPr>
          <p:cNvPr id="8" name="Text Box 13"/>
          <p:cNvSpPr txBox="1">
            <a:spLocks noChangeArrowheads="1"/>
          </p:cNvSpPr>
          <p:nvPr/>
        </p:nvSpPr>
        <p:spPr bwMode="auto">
          <a:xfrm>
            <a:off x="107504" y="620689"/>
            <a:ext cx="2880319" cy="79208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20160" tIns="20160" rIns="20160" bIns="20160" anchor="t"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s-EC" sz="1100" i="1" dirty="0">
                <a:ln>
                  <a:solidFill>
                    <a:schemeClr val="tx1"/>
                  </a:solidFill>
                </a:ln>
                <a:solidFill>
                  <a:schemeClr val="tx1"/>
                </a:solidFill>
                <a:latin typeface="Arial" pitchFamily="34" charset="0"/>
                <a:ea typeface="+mn-ea"/>
                <a:cs typeface="Arial" pitchFamily="34" charset="0"/>
              </a:rPr>
              <a:t>MISIÓN </a:t>
            </a:r>
          </a:p>
          <a:p>
            <a:pPr marL="0" marR="0" lvl="0" indent="0" algn="ctr" defTabSz="914400" eaLnBrk="1" fontAlgn="auto" latinLnBrk="0" hangingPunct="1">
              <a:lnSpc>
                <a:spcPct val="100000"/>
              </a:lnSpc>
              <a:spcBef>
                <a:spcPts val="0"/>
              </a:spcBef>
              <a:spcAft>
                <a:spcPts val="0"/>
              </a:spcAft>
              <a:buClrTx/>
              <a:buSzTx/>
              <a:buFontTx/>
              <a:buNone/>
              <a:tabLst/>
              <a:defRPr/>
            </a:pPr>
            <a:r>
              <a:rPr lang="es-EC" sz="800" i="1" dirty="0" smtClean="0">
                <a:solidFill>
                  <a:schemeClr val="dk1"/>
                </a:solidFill>
                <a:latin typeface="Times New Roman" pitchFamily="18" charset="0"/>
                <a:cs typeface="Times New Roman" pitchFamily="18" charset="0"/>
              </a:rPr>
              <a:t>Restaurante </a:t>
            </a:r>
            <a:r>
              <a:rPr lang="es-EC" sz="800" i="1" dirty="0">
                <a:solidFill>
                  <a:schemeClr val="dk1"/>
                </a:solidFill>
                <a:latin typeface="Times New Roman" pitchFamily="18" charset="0"/>
                <a:cs typeface="Times New Roman" pitchFamily="18" charset="0"/>
              </a:rPr>
              <a:t>Rincón </a:t>
            </a:r>
            <a:r>
              <a:rPr lang="es-EC" sz="800" i="1" dirty="0" err="1">
                <a:solidFill>
                  <a:schemeClr val="dk1"/>
                </a:solidFill>
                <a:latin typeface="Times New Roman" pitchFamily="18" charset="0"/>
                <a:cs typeface="Times New Roman" pitchFamily="18" charset="0"/>
              </a:rPr>
              <a:t>Puellareño</a:t>
            </a:r>
            <a:r>
              <a:rPr lang="es-EC" sz="800" i="1" dirty="0">
                <a:solidFill>
                  <a:schemeClr val="dk1"/>
                </a:solidFill>
                <a:latin typeface="Times New Roman" pitchFamily="18" charset="0"/>
                <a:cs typeface="Times New Roman" pitchFamily="18" charset="0"/>
              </a:rPr>
              <a:t> es una empresa orientada a ofrecer platos típicos para residentes de la parroquia, turistas nacionales y extranjeros de estrato medio-alto, con productos de calidad, higiene, correcto manejo de materia prima y excelente servicio, satisfaciendo el paladar y el buen gusto de los clientes. </a:t>
            </a:r>
          </a:p>
          <a:p>
            <a:pPr marL="0" marR="0" lvl="0" indent="0" algn="ctr" defTabSz="914400" eaLnBrk="1" fontAlgn="auto" latinLnBrk="0" hangingPunct="1">
              <a:lnSpc>
                <a:spcPct val="100000"/>
              </a:lnSpc>
              <a:spcBef>
                <a:spcPts val="0"/>
              </a:spcBef>
              <a:spcAft>
                <a:spcPts val="0"/>
              </a:spcAft>
              <a:buClrTx/>
              <a:buSzTx/>
              <a:buFontTx/>
              <a:buNone/>
              <a:tabLst/>
              <a:defRPr/>
            </a:pPr>
            <a:endParaRPr lang="es-EC" sz="1100" i="1" dirty="0">
              <a:solidFill>
                <a:schemeClr val="dk1"/>
              </a:solidFill>
              <a:latin typeface="Arial" pitchFamily="34" charset="0"/>
              <a:ea typeface="+mn-ea"/>
              <a:cs typeface="Arial" pitchFamily="34" charset="0"/>
            </a:endParaRPr>
          </a:p>
        </p:txBody>
      </p:sp>
      <p:sp>
        <p:nvSpPr>
          <p:cNvPr id="9" name="Text Box 13"/>
          <p:cNvSpPr txBox="1">
            <a:spLocks noChangeArrowheads="1"/>
          </p:cNvSpPr>
          <p:nvPr/>
        </p:nvSpPr>
        <p:spPr bwMode="auto">
          <a:xfrm>
            <a:off x="3059832" y="620688"/>
            <a:ext cx="2736304" cy="79208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20160" tIns="20160" rIns="20160" bIns="20160" anchor="t"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s-EC" sz="1100" i="1" dirty="0">
                <a:ln>
                  <a:solidFill>
                    <a:schemeClr val="tx1"/>
                  </a:solidFill>
                </a:ln>
                <a:solidFill>
                  <a:schemeClr val="tx1"/>
                </a:solidFill>
                <a:latin typeface="Arial" pitchFamily="34" charset="0"/>
                <a:ea typeface="+mn-ea"/>
                <a:cs typeface="Arial" pitchFamily="34" charset="0"/>
              </a:rPr>
              <a:t>VISIÓN 2016</a:t>
            </a:r>
          </a:p>
          <a:p>
            <a:pPr marL="0" marR="0" lvl="0" indent="0" algn="ctr" defTabSz="914400" eaLnBrk="1" fontAlgn="auto" latinLnBrk="0" hangingPunct="1">
              <a:lnSpc>
                <a:spcPct val="100000"/>
              </a:lnSpc>
              <a:spcBef>
                <a:spcPts val="0"/>
              </a:spcBef>
              <a:spcAft>
                <a:spcPts val="0"/>
              </a:spcAft>
              <a:buClrTx/>
              <a:buSzTx/>
              <a:buFontTx/>
              <a:buNone/>
              <a:tabLst/>
              <a:defRPr/>
            </a:pPr>
            <a:r>
              <a:rPr lang="es-EC" sz="800" i="1" dirty="0" smtClean="0">
                <a:solidFill>
                  <a:schemeClr val="dk1"/>
                </a:solidFill>
                <a:latin typeface="Times New Roman" pitchFamily="18" charset="0"/>
                <a:cs typeface="Times New Roman" pitchFamily="18" charset="0"/>
              </a:rPr>
              <a:t>Ser </a:t>
            </a:r>
            <a:r>
              <a:rPr lang="es-EC" sz="800" i="1" dirty="0">
                <a:solidFill>
                  <a:schemeClr val="dk1"/>
                </a:solidFill>
                <a:latin typeface="Times New Roman" pitchFamily="18" charset="0"/>
                <a:cs typeface="Times New Roman" pitchFamily="18" charset="0"/>
              </a:rPr>
              <a:t>el mejor restaurante de comida típica en la Parroquia de Puéllaro, innovando y mejorando continuamente para satisfacer las necesidades y gustos más exigentes de los clientes con una alta responsabilidad basados en la calidad del producto y servicio, contribuyendo al desarrollo turístico de la zona.</a:t>
            </a:r>
          </a:p>
          <a:p>
            <a:pPr marL="0" marR="0" lvl="0" indent="0" algn="ctr" defTabSz="914400" eaLnBrk="1" fontAlgn="auto" latinLnBrk="0" hangingPunct="1">
              <a:lnSpc>
                <a:spcPct val="100000"/>
              </a:lnSpc>
              <a:spcBef>
                <a:spcPts val="0"/>
              </a:spcBef>
              <a:spcAft>
                <a:spcPts val="0"/>
              </a:spcAft>
              <a:buClrTx/>
              <a:buSzTx/>
              <a:buFontTx/>
              <a:buNone/>
              <a:tabLst/>
              <a:defRPr/>
            </a:pPr>
            <a:endParaRPr lang="es-EC" sz="1100" i="1" dirty="0">
              <a:solidFill>
                <a:schemeClr val="dk1"/>
              </a:solidFill>
              <a:latin typeface="Arial" pitchFamily="34" charset="0"/>
              <a:ea typeface="+mn-ea"/>
              <a:cs typeface="Arial" pitchFamily="34" charset="0"/>
            </a:endParaRPr>
          </a:p>
        </p:txBody>
      </p:sp>
      <p:sp>
        <p:nvSpPr>
          <p:cNvPr id="10" name="Text Box 13"/>
          <p:cNvSpPr txBox="1">
            <a:spLocks noChangeArrowheads="1"/>
          </p:cNvSpPr>
          <p:nvPr/>
        </p:nvSpPr>
        <p:spPr bwMode="auto">
          <a:xfrm>
            <a:off x="5868144" y="620688"/>
            <a:ext cx="1237702" cy="79208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20160" tIns="20160" rIns="20160" bIns="20160" anchor="t"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800" b="1" i="1" dirty="0">
                <a:ln>
                  <a:solidFill>
                    <a:schemeClr val="tx1"/>
                  </a:solidFill>
                </a:ln>
                <a:solidFill>
                  <a:schemeClr val="tx1"/>
                </a:solidFill>
                <a:latin typeface="Times New Roman" pitchFamily="18" charset="0"/>
                <a:cs typeface="Times New Roman" pitchFamily="18" charset="0"/>
              </a:rPr>
              <a:t>VALORES</a:t>
            </a:r>
            <a:endParaRPr lang="es-EC" sz="800" i="1" dirty="0">
              <a:ln>
                <a:solidFill>
                  <a:schemeClr val="tx1"/>
                </a:solidFill>
              </a:ln>
              <a:solidFill>
                <a:schemeClr val="tx1"/>
              </a:solidFill>
              <a:latin typeface="Times New Roman" pitchFamily="18" charset="0"/>
              <a:cs typeface="Times New Roman" pitchFamily="18" charset="0"/>
            </a:endParaRPr>
          </a:p>
          <a:p>
            <a:pPr lvl="0" algn="ctr"/>
            <a:r>
              <a:rPr lang="es-EC" sz="800" b="0" dirty="0" smtClean="0">
                <a:latin typeface="Times New Roman" pitchFamily="18" charset="0"/>
                <a:cs typeface="Times New Roman" pitchFamily="18" charset="0"/>
              </a:rPr>
              <a:t>SOLIDARIDAD</a:t>
            </a:r>
            <a:endParaRPr lang="es-EC" sz="800" b="0" dirty="0">
              <a:latin typeface="Times New Roman" pitchFamily="18" charset="0"/>
              <a:cs typeface="Times New Roman" pitchFamily="18" charset="0"/>
            </a:endParaRPr>
          </a:p>
          <a:p>
            <a:pPr lvl="0" algn="ctr"/>
            <a:r>
              <a:rPr lang="es-EC" sz="800" b="0" dirty="0">
                <a:latin typeface="Times New Roman" pitchFamily="18" charset="0"/>
                <a:cs typeface="Times New Roman" pitchFamily="18" charset="0"/>
              </a:rPr>
              <a:t>RESPONSABILIDAD</a:t>
            </a:r>
          </a:p>
          <a:p>
            <a:pPr lvl="0" algn="ctr"/>
            <a:r>
              <a:rPr lang="es-EC" sz="800" b="0" dirty="0">
                <a:latin typeface="Times New Roman" pitchFamily="18" charset="0"/>
                <a:cs typeface="Times New Roman" pitchFamily="18" charset="0"/>
              </a:rPr>
              <a:t>RESPETO</a:t>
            </a:r>
          </a:p>
          <a:p>
            <a:pPr lvl="0" algn="ctr"/>
            <a:r>
              <a:rPr lang="es-EC" sz="800" b="0" dirty="0">
                <a:latin typeface="Times New Roman" pitchFamily="18" charset="0"/>
                <a:cs typeface="Times New Roman" pitchFamily="18" charset="0"/>
              </a:rPr>
              <a:t>CREATIVIDAD</a:t>
            </a:r>
          </a:p>
          <a:p>
            <a:pPr lvl="0" algn="ctr"/>
            <a:r>
              <a:rPr lang="es-EC" sz="800" b="0" dirty="0">
                <a:latin typeface="Times New Roman" pitchFamily="18" charset="0"/>
                <a:cs typeface="Times New Roman" pitchFamily="18" charset="0"/>
              </a:rPr>
              <a:t>PERSEVERANCIA</a:t>
            </a:r>
          </a:p>
          <a:p>
            <a:pPr algn="ctr" rtl="0">
              <a:defRPr sz="1000"/>
            </a:pPr>
            <a:endParaRPr lang="es-EC" sz="800" b="0" i="0" strike="noStrike" dirty="0">
              <a:solidFill>
                <a:srgbClr val="000000"/>
              </a:solidFill>
              <a:latin typeface="Times New Roman" pitchFamily="18" charset="0"/>
              <a:cs typeface="Times New Roman" pitchFamily="18" charset="0"/>
            </a:endParaRPr>
          </a:p>
        </p:txBody>
      </p:sp>
      <p:sp>
        <p:nvSpPr>
          <p:cNvPr id="11" name="Text Box 13"/>
          <p:cNvSpPr txBox="1">
            <a:spLocks noChangeArrowheads="1"/>
          </p:cNvSpPr>
          <p:nvPr/>
        </p:nvSpPr>
        <p:spPr bwMode="auto">
          <a:xfrm>
            <a:off x="7164288" y="620688"/>
            <a:ext cx="1856648" cy="79208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20160" tIns="20160" rIns="20160" bIns="20160" anchor="t" upright="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s-EC" sz="800" i="1" dirty="0">
                <a:ln>
                  <a:solidFill>
                    <a:schemeClr val="tx1"/>
                  </a:solidFill>
                </a:ln>
                <a:solidFill>
                  <a:schemeClr val="tx1"/>
                </a:solidFill>
                <a:latin typeface="Times New Roman" pitchFamily="18" charset="0"/>
                <a:cs typeface="Times New Roman" pitchFamily="18" charset="0"/>
              </a:rPr>
              <a:t>PRINCIPIOS</a:t>
            </a:r>
          </a:p>
          <a:p>
            <a:pPr lvl="0"/>
            <a:r>
              <a:rPr lang="es-ES" sz="800" i="1" dirty="0" smtClean="0">
                <a:solidFill>
                  <a:schemeClr val="dk1"/>
                </a:solidFill>
                <a:latin typeface="Times New Roman" pitchFamily="18" charset="0"/>
                <a:cs typeface="Times New Roman" pitchFamily="18" charset="0"/>
              </a:rPr>
              <a:t>- </a:t>
            </a:r>
            <a:r>
              <a:rPr lang="es-ES" sz="800" i="1" dirty="0">
                <a:solidFill>
                  <a:schemeClr val="dk1"/>
                </a:solidFill>
                <a:latin typeface="Times New Roman" pitchFamily="18" charset="0"/>
                <a:cs typeface="Times New Roman" pitchFamily="18" charset="0"/>
              </a:rPr>
              <a:t>Ética y responsabilidad social.</a:t>
            </a:r>
            <a:endParaRPr lang="es-EC" sz="800" i="1" dirty="0">
              <a:solidFill>
                <a:schemeClr val="dk1"/>
              </a:solidFill>
              <a:latin typeface="Times New Roman" pitchFamily="18" charset="0"/>
              <a:cs typeface="Times New Roman" pitchFamily="18" charset="0"/>
            </a:endParaRPr>
          </a:p>
          <a:p>
            <a:pPr lvl="0"/>
            <a:r>
              <a:rPr lang="es-ES" sz="800" i="1" dirty="0">
                <a:solidFill>
                  <a:schemeClr val="dk1"/>
                </a:solidFill>
                <a:latin typeface="Times New Roman" pitchFamily="18" charset="0"/>
                <a:cs typeface="Times New Roman" pitchFamily="18" charset="0"/>
              </a:rPr>
              <a:t>- Eficiencia en el manejo de los recursos </a:t>
            </a:r>
            <a:endParaRPr lang="es-EC" sz="800" i="1" dirty="0">
              <a:solidFill>
                <a:schemeClr val="dk1"/>
              </a:solidFill>
              <a:latin typeface="Times New Roman" pitchFamily="18" charset="0"/>
              <a:cs typeface="Times New Roman" pitchFamily="18" charset="0"/>
            </a:endParaRPr>
          </a:p>
          <a:p>
            <a:pPr lvl="0"/>
            <a:r>
              <a:rPr lang="es-ES" sz="800" i="1" dirty="0">
                <a:solidFill>
                  <a:schemeClr val="dk1"/>
                </a:solidFill>
                <a:latin typeface="Times New Roman" pitchFamily="18" charset="0"/>
                <a:cs typeface="Times New Roman" pitchFamily="18" charset="0"/>
              </a:rPr>
              <a:t>- Compromiso empresarial.</a:t>
            </a:r>
            <a:endParaRPr lang="es-EC" sz="800" i="1" dirty="0">
              <a:solidFill>
                <a:schemeClr val="dk1"/>
              </a:solidFill>
              <a:latin typeface="Times New Roman" pitchFamily="18" charset="0"/>
              <a:cs typeface="Times New Roman" pitchFamily="18" charset="0"/>
            </a:endParaRPr>
          </a:p>
          <a:p>
            <a:pPr lvl="0"/>
            <a:r>
              <a:rPr lang="es-ES" sz="800" i="1" dirty="0">
                <a:solidFill>
                  <a:schemeClr val="dk1"/>
                </a:solidFill>
                <a:latin typeface="Times New Roman" pitchFamily="18" charset="0"/>
                <a:cs typeface="Times New Roman" pitchFamily="18" charset="0"/>
              </a:rPr>
              <a:t>- Orientación al cliente.</a:t>
            </a:r>
            <a:endParaRPr lang="es-EC" sz="800" i="1" dirty="0">
              <a:solidFill>
                <a:schemeClr val="dk1"/>
              </a:solidFill>
              <a:latin typeface="Times New Roman" pitchFamily="18" charset="0"/>
              <a:cs typeface="Times New Roman" pitchFamily="18" charset="0"/>
            </a:endParaRPr>
          </a:p>
          <a:p>
            <a:r>
              <a:rPr lang="es-ES" sz="800" i="1" dirty="0">
                <a:solidFill>
                  <a:schemeClr val="dk1"/>
                </a:solidFill>
                <a:latin typeface="Times New Roman" pitchFamily="18" charset="0"/>
                <a:cs typeface="Times New Roman" pitchFamily="18" charset="0"/>
              </a:rPr>
              <a:t>- Innovación y mejoramiento continuo</a:t>
            </a:r>
            <a:endParaRPr lang="es-EC" sz="800" b="0" i="1" dirty="0">
              <a:latin typeface="Times New Roman" pitchFamily="18" charset="0"/>
              <a:cs typeface="Times New Roman" pitchFamily="18" charset="0"/>
            </a:endParaRPr>
          </a:p>
          <a:p>
            <a:pPr algn="ctr" rtl="0">
              <a:defRPr sz="1000"/>
            </a:pPr>
            <a:endParaRPr lang="es-EC" sz="800" b="0" i="0" strike="noStrike" dirty="0">
              <a:solidFill>
                <a:srgbClr val="000000"/>
              </a:solidFill>
              <a:latin typeface="Times New Roman" pitchFamily="18" charset="0"/>
              <a:cs typeface="Times New Roman" pitchFamily="18" charset="0"/>
            </a:endParaRPr>
          </a:p>
        </p:txBody>
      </p:sp>
      <p:sp>
        <p:nvSpPr>
          <p:cNvPr id="7" name="6 Botón de acción: Hacia delante o Siguiente">
            <a:hlinkClick r:id="" action="ppaction://hlinkshowjump?jump=nextslide" highlightClick="1"/>
          </p:cNvPr>
          <p:cNvSpPr/>
          <p:nvPr/>
        </p:nvSpPr>
        <p:spPr>
          <a:xfrm>
            <a:off x="8388424" y="6552728"/>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RINCON PUELLAREÑO\MENBRETADA.jpg"/>
          <p:cNvPicPr/>
          <p:nvPr/>
        </p:nvPicPr>
        <p:blipFill>
          <a:blip r:embed="rId2" cstate="print"/>
          <a:srcRect t="14661" b="7593"/>
          <a:stretch>
            <a:fillRect/>
          </a:stretch>
        </p:blipFill>
        <p:spPr bwMode="auto">
          <a:xfrm>
            <a:off x="0" y="0"/>
            <a:ext cx="9144000" cy="6858000"/>
          </a:xfrm>
          <a:prstGeom prst="rect">
            <a:avLst/>
          </a:prstGeom>
          <a:noFill/>
          <a:ln w="9525">
            <a:noFill/>
            <a:miter lim="800000"/>
            <a:headEnd/>
            <a:tailEnd/>
          </a:ln>
        </p:spPr>
      </p:pic>
      <p:sp>
        <p:nvSpPr>
          <p:cNvPr id="2" name="1 Título"/>
          <p:cNvSpPr>
            <a:spLocks noGrp="1"/>
          </p:cNvSpPr>
          <p:nvPr>
            <p:ph type="title" idx="4294967295"/>
          </p:nvPr>
        </p:nvSpPr>
        <p:spPr>
          <a:xfrm>
            <a:off x="251520" y="404813"/>
            <a:ext cx="8640762" cy="1143000"/>
          </a:xfrm>
        </p:spPr>
        <p:txBody>
          <a:bodyPr>
            <a:normAutofit/>
          </a:bodyPr>
          <a:lstStyle/>
          <a:p>
            <a:pPr algn="ctr"/>
            <a:r>
              <a:rPr lang="es-EC" sz="32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Cuadro Resumen de </a:t>
            </a:r>
            <a:br>
              <a:rPr lang="es-EC" sz="32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br>
            <a:r>
              <a:rPr lang="es-EC" sz="32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Objetivos  de Mercadotecnia</a:t>
            </a:r>
            <a:endParaRPr lang="es-EC"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graphicFrame>
        <p:nvGraphicFramePr>
          <p:cNvPr id="14" name="13 Tabla"/>
          <p:cNvGraphicFramePr>
            <a:graphicFrameLocks noGrp="1"/>
          </p:cNvGraphicFramePr>
          <p:nvPr/>
        </p:nvGraphicFramePr>
        <p:xfrm>
          <a:off x="971600" y="1988840"/>
          <a:ext cx="7128792" cy="3744416"/>
        </p:xfrm>
        <a:graphic>
          <a:graphicData uri="http://schemas.openxmlformats.org/drawingml/2006/table">
            <a:tbl>
              <a:tblPr/>
              <a:tblGrid>
                <a:gridCol w="923956"/>
                <a:gridCol w="1694784"/>
                <a:gridCol w="4510052"/>
              </a:tblGrid>
              <a:tr h="407808">
                <a:tc>
                  <a:txBody>
                    <a:bodyPr/>
                    <a:lstStyle/>
                    <a:p>
                      <a:pPr marL="457200" algn="l">
                        <a:spcAft>
                          <a:spcPts val="0"/>
                        </a:spcAft>
                      </a:pPr>
                      <a:r>
                        <a:rPr kumimoji="0" lang="es-EC" sz="900" b="1" kern="1200" dirty="0" smtClean="0">
                          <a:solidFill>
                            <a:schemeClr val="tx1"/>
                          </a:solidFill>
                          <a:latin typeface="Times New Roman" pitchFamily="18" charset="0"/>
                          <a:ea typeface="+mn-ea"/>
                          <a:cs typeface="Times New Roman" pitchFamily="18" charset="0"/>
                        </a:rPr>
                        <a:t>ORD</a:t>
                      </a:r>
                      <a:endParaRPr lang="es-EC" sz="900" dirty="0">
                        <a:latin typeface="Times New Roman" pitchFamily="18" charset="0"/>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457200" algn="ctr">
                        <a:spcAft>
                          <a:spcPts val="0"/>
                        </a:spcAft>
                      </a:pPr>
                      <a:r>
                        <a:rPr lang="es-EC" sz="1100" b="1" dirty="0">
                          <a:latin typeface="Times New Roman"/>
                          <a:ea typeface="Times New Roman"/>
                          <a:cs typeface="Times New Roman"/>
                        </a:rPr>
                        <a:t>TIPO DE OBJETIVO</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457200" algn="ctr">
                        <a:spcAft>
                          <a:spcPts val="0"/>
                        </a:spcAft>
                      </a:pPr>
                      <a:r>
                        <a:rPr lang="es-EC" sz="1100" b="1">
                          <a:latin typeface="Times New Roman"/>
                          <a:ea typeface="Times New Roman"/>
                          <a:cs typeface="Times New Roman"/>
                        </a:rPr>
                        <a:t>OBJETIVO</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r>
              <a:tr h="667322">
                <a:tc>
                  <a:txBody>
                    <a:bodyPr/>
                    <a:lstStyle/>
                    <a:p>
                      <a:pPr marL="457200" algn="ctr">
                        <a:spcAft>
                          <a:spcPts val="0"/>
                        </a:spcAft>
                      </a:pPr>
                      <a:r>
                        <a:rPr lang="es-EC" sz="1200" b="1">
                          <a:latin typeface="Times New Roman"/>
                          <a:ea typeface="Times New Roman"/>
                          <a:cs typeface="Times New Roman"/>
                        </a:rPr>
                        <a:t>1</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75565" algn="ctr">
                        <a:lnSpc>
                          <a:spcPct val="150000"/>
                        </a:lnSpc>
                        <a:spcAft>
                          <a:spcPts val="0"/>
                        </a:spcAft>
                      </a:pPr>
                      <a:r>
                        <a:rPr lang="es-MX" sz="1200" b="1" i="1" dirty="0">
                          <a:latin typeface="Times New Roman"/>
                          <a:ea typeface="Calibri"/>
                          <a:cs typeface="Times New Roman"/>
                        </a:rPr>
                        <a:t>Marketing</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457200" algn="just">
                        <a:spcAft>
                          <a:spcPts val="0"/>
                        </a:spcAft>
                      </a:pPr>
                      <a:r>
                        <a:rPr lang="es-EC" sz="1200" dirty="0">
                          <a:latin typeface="Times New Roman"/>
                          <a:ea typeface="Times New Roman"/>
                          <a:cs typeface="Times New Roman"/>
                        </a:rPr>
                        <a:t>Obtener para el periodo Abril 2011- Marzo del 2012; $55.200 en ventas lo que representa </a:t>
                      </a:r>
                      <a:r>
                        <a:rPr lang="es-EC" sz="1200" dirty="0" smtClean="0">
                          <a:latin typeface="Times New Roman"/>
                          <a:ea typeface="Times New Roman"/>
                          <a:cs typeface="Times New Roman"/>
                        </a:rPr>
                        <a:t>el </a:t>
                      </a:r>
                      <a:r>
                        <a:rPr lang="es-EC" sz="1200" dirty="0">
                          <a:latin typeface="Times New Roman"/>
                          <a:ea typeface="Times New Roman"/>
                          <a:cs typeface="Times New Roman"/>
                        </a:rPr>
                        <a:t>84% de ventas respecto al año anterior. </a:t>
                      </a:r>
                      <a:endParaRPr lang="es-EC"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r>
              <a:tr h="444881">
                <a:tc>
                  <a:txBody>
                    <a:bodyPr/>
                    <a:lstStyle/>
                    <a:p>
                      <a:pPr marL="457200" algn="ctr">
                        <a:spcAft>
                          <a:spcPts val="0"/>
                        </a:spcAft>
                      </a:pPr>
                      <a:r>
                        <a:rPr lang="es-EC" sz="1200" b="1">
                          <a:latin typeface="Times New Roman"/>
                          <a:ea typeface="Times New Roman"/>
                          <a:cs typeface="Times New Roman"/>
                        </a:rPr>
                        <a:t>2</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75565" algn="ctr">
                        <a:lnSpc>
                          <a:spcPct val="150000"/>
                        </a:lnSpc>
                        <a:spcAft>
                          <a:spcPts val="0"/>
                        </a:spcAft>
                      </a:pPr>
                      <a:r>
                        <a:rPr lang="es-MX" sz="1200" b="1" i="1">
                          <a:latin typeface="Times New Roman"/>
                          <a:ea typeface="Calibri"/>
                          <a:cs typeface="Times New Roman"/>
                        </a:rPr>
                        <a:t>Productividad</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75565" algn="just">
                        <a:spcAft>
                          <a:spcPts val="0"/>
                        </a:spcAft>
                      </a:pPr>
                      <a:r>
                        <a:rPr lang="es-EC" sz="1200" dirty="0" smtClean="0">
                          <a:latin typeface="Times New Roman"/>
                          <a:ea typeface="Calibri"/>
                          <a:cs typeface="Times New Roman"/>
                        </a:rPr>
                        <a:t>      Disminuir </a:t>
                      </a:r>
                      <a:r>
                        <a:rPr lang="es-EC" sz="1200" dirty="0">
                          <a:latin typeface="Times New Roman"/>
                          <a:ea typeface="Calibri"/>
                          <a:cs typeface="Times New Roman"/>
                        </a:rPr>
                        <a:t>el tiempo de entrega de pedidos de </a:t>
                      </a:r>
                      <a:r>
                        <a:rPr lang="es-EC" sz="1200" dirty="0" smtClean="0">
                          <a:latin typeface="Times New Roman"/>
                          <a:ea typeface="Calibri"/>
                          <a:cs typeface="Times New Roman"/>
                        </a:rPr>
                        <a:t>20 </a:t>
                      </a:r>
                      <a:r>
                        <a:rPr lang="es-EC" sz="1200" dirty="0">
                          <a:latin typeface="Times New Roman"/>
                          <a:ea typeface="Calibri"/>
                          <a:cs typeface="Times New Roman"/>
                        </a:rPr>
                        <a:t>min  a  </a:t>
                      </a:r>
                      <a:r>
                        <a:rPr lang="es-EC" sz="1200" dirty="0" smtClean="0">
                          <a:latin typeface="Times New Roman"/>
                          <a:ea typeface="Calibri"/>
                          <a:cs typeface="Times New Roman"/>
                        </a:rPr>
                        <a:t>15   min</a:t>
                      </a:r>
                      <a:r>
                        <a:rPr lang="es-EC" sz="1200" dirty="0">
                          <a:latin typeface="Times New Roman"/>
                          <a:ea typeface="Calibri"/>
                          <a:cs typeface="Times New Roman"/>
                        </a:rPr>
                        <a:t>. </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r>
              <a:tr h="444881">
                <a:tc>
                  <a:txBody>
                    <a:bodyPr/>
                    <a:lstStyle/>
                    <a:p>
                      <a:pPr marL="457200" algn="ctr">
                        <a:spcAft>
                          <a:spcPts val="0"/>
                        </a:spcAft>
                      </a:pPr>
                      <a:r>
                        <a:rPr lang="es-EC" sz="1200" b="1">
                          <a:latin typeface="Times New Roman"/>
                          <a:ea typeface="Times New Roman"/>
                          <a:cs typeface="Times New Roman"/>
                        </a:rPr>
                        <a:t>3</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75565" algn="ctr">
                        <a:lnSpc>
                          <a:spcPct val="150000"/>
                        </a:lnSpc>
                        <a:spcAft>
                          <a:spcPts val="0"/>
                        </a:spcAft>
                      </a:pPr>
                      <a:r>
                        <a:rPr lang="es-MX" sz="1200" b="1" i="1">
                          <a:latin typeface="Times New Roman"/>
                          <a:ea typeface="Calibri"/>
                          <a:cs typeface="Times New Roman"/>
                        </a:rPr>
                        <a:t>Innovación</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457200" algn="just">
                        <a:spcAft>
                          <a:spcPts val="0"/>
                        </a:spcAft>
                      </a:pPr>
                      <a:r>
                        <a:rPr lang="es-EC" sz="1200" dirty="0">
                          <a:latin typeface="Times New Roman"/>
                          <a:ea typeface="Times New Roman"/>
                          <a:cs typeface="Times New Roman"/>
                        </a:rPr>
                        <a:t>Para finales del año 2012 ofrecer servicios de hospedaje en cabañas. </a:t>
                      </a:r>
                      <a:endParaRPr lang="es-EC"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r>
              <a:tr h="889762">
                <a:tc>
                  <a:txBody>
                    <a:bodyPr/>
                    <a:lstStyle/>
                    <a:p>
                      <a:pPr marL="457200" algn="ctr">
                        <a:spcAft>
                          <a:spcPts val="0"/>
                        </a:spcAft>
                      </a:pPr>
                      <a:r>
                        <a:rPr lang="es-EC" sz="1200" b="1">
                          <a:latin typeface="Times New Roman"/>
                          <a:ea typeface="Times New Roman"/>
                          <a:cs typeface="Times New Roman"/>
                        </a:rPr>
                        <a:t>4</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75565" algn="ctr">
                        <a:lnSpc>
                          <a:spcPct val="150000"/>
                        </a:lnSpc>
                        <a:spcAft>
                          <a:spcPts val="0"/>
                        </a:spcAft>
                      </a:pPr>
                      <a:r>
                        <a:rPr lang="es-MX" sz="1200" b="1" i="1">
                          <a:latin typeface="Times New Roman"/>
                          <a:ea typeface="Calibri"/>
                          <a:cs typeface="Times New Roman"/>
                        </a:rPr>
                        <a:t>Recursos Humanos</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457200" algn="just">
                        <a:spcAft>
                          <a:spcPts val="0"/>
                        </a:spcAft>
                      </a:pPr>
                      <a:r>
                        <a:rPr lang="es-EC" sz="1200" dirty="0">
                          <a:latin typeface="Times New Roman"/>
                          <a:ea typeface="Times New Roman"/>
                          <a:cs typeface="Times New Roman"/>
                        </a:rPr>
                        <a:t>Capacitar al personal del restaurante Rincón </a:t>
                      </a:r>
                      <a:r>
                        <a:rPr lang="es-EC" sz="1200" dirty="0" err="1">
                          <a:latin typeface="Times New Roman"/>
                          <a:ea typeface="Times New Roman"/>
                          <a:cs typeface="Times New Roman"/>
                        </a:rPr>
                        <a:t>Puellareño</a:t>
                      </a:r>
                      <a:r>
                        <a:rPr lang="es-EC" sz="1200" dirty="0">
                          <a:latin typeface="Times New Roman"/>
                          <a:ea typeface="Times New Roman"/>
                          <a:cs typeface="Times New Roman"/>
                        </a:rPr>
                        <a:t> 40 horas cada semestre, en temas de habilidades gerenciales, buenas prácticas de manipulación de alimentos, atención al cliente, producción, normas de seguridad e higiene. </a:t>
                      </a:r>
                      <a:endParaRPr lang="es-EC"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r>
              <a:tr h="889762">
                <a:tc>
                  <a:txBody>
                    <a:bodyPr/>
                    <a:lstStyle/>
                    <a:p>
                      <a:pPr marL="457200" algn="ctr">
                        <a:spcAft>
                          <a:spcPts val="0"/>
                        </a:spcAft>
                      </a:pPr>
                      <a:r>
                        <a:rPr lang="es-EC" sz="1200" b="1" dirty="0">
                          <a:latin typeface="Times New Roman"/>
                          <a:ea typeface="Times New Roman"/>
                          <a:cs typeface="Times New Roman"/>
                        </a:rPr>
                        <a:t>5</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75565" algn="ctr">
                        <a:lnSpc>
                          <a:spcPct val="150000"/>
                        </a:lnSpc>
                        <a:spcAft>
                          <a:spcPts val="0"/>
                        </a:spcAft>
                      </a:pPr>
                      <a:r>
                        <a:rPr lang="es-MX" sz="1200" b="1" i="1">
                          <a:latin typeface="Times New Roman"/>
                          <a:ea typeface="Calibri"/>
                          <a:cs typeface="Times New Roman"/>
                        </a:rPr>
                        <a:t>Responsabilidad Social</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457200" algn="just">
                        <a:spcAft>
                          <a:spcPts val="0"/>
                        </a:spcAft>
                      </a:pPr>
                      <a:r>
                        <a:rPr lang="es-EC" sz="1200" dirty="0">
                          <a:latin typeface="Times New Roman"/>
                          <a:ea typeface="Calibri"/>
                          <a:cs typeface="Times New Roman"/>
                        </a:rPr>
                        <a:t>Implementar en el restaurante un adecuado manejo de desechos orgánicos mediante la colocación de tachos para cada tipo de desperdicio, y hacer partícipe de la campaña tanto al cliente interno como externo.  </a:t>
                      </a:r>
                      <a:endParaRPr lang="es-EC"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r>
            </a:tbl>
          </a:graphicData>
        </a:graphic>
      </p:graphicFrame>
      <p:sp>
        <p:nvSpPr>
          <p:cNvPr id="6" name="5 Botón de acción: Hacia atrás o Anterior">
            <a:hlinkClick r:id="rId3" action="ppaction://hlinksldjump" highlightClick="1"/>
          </p:cNvPr>
          <p:cNvSpPr/>
          <p:nvPr/>
        </p:nvSpPr>
        <p:spPr>
          <a:xfrm>
            <a:off x="8244408" y="6525344"/>
            <a:ext cx="755576" cy="216024"/>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RINCON PUELLAREÑO\MENBRETADA.jpg"/>
          <p:cNvPicPr/>
          <p:nvPr/>
        </p:nvPicPr>
        <p:blipFill>
          <a:blip r:embed="rId2" cstate="print"/>
          <a:srcRect t="14661" b="7593"/>
          <a:stretch>
            <a:fillRect/>
          </a:stretch>
        </p:blipFill>
        <p:spPr bwMode="auto">
          <a:xfrm>
            <a:off x="0" y="0"/>
            <a:ext cx="9144000" cy="6858000"/>
          </a:xfrm>
          <a:prstGeom prst="rect">
            <a:avLst/>
          </a:prstGeom>
          <a:noFill/>
          <a:ln w="9525">
            <a:noFill/>
            <a:miter lim="800000"/>
            <a:headEnd/>
            <a:tailEnd/>
          </a:ln>
        </p:spPr>
      </p:pic>
      <p:sp>
        <p:nvSpPr>
          <p:cNvPr id="2" name="1 Título"/>
          <p:cNvSpPr>
            <a:spLocks noGrp="1"/>
          </p:cNvSpPr>
          <p:nvPr>
            <p:ph type="title" idx="4294967295"/>
          </p:nvPr>
        </p:nvSpPr>
        <p:spPr>
          <a:xfrm>
            <a:off x="1150938" y="115888"/>
            <a:ext cx="7993062" cy="855662"/>
          </a:xfrm>
        </p:spPr>
        <p:txBody>
          <a:bodyPr>
            <a:normAutofit/>
          </a:bodyPr>
          <a:lstStyle/>
          <a:p>
            <a:pPr algn="just"/>
            <a:r>
              <a:rPr lang="es-EC" sz="2800" b="1" dirty="0" smtClean="0">
                <a:solidFill>
                  <a:schemeClr val="tx1"/>
                </a:solidFill>
                <a:latin typeface="Times New Roman" pitchFamily="18" charset="0"/>
                <a:cs typeface="Times New Roman" pitchFamily="18" charset="0"/>
              </a:rPr>
              <a:t>Método GAP para fijar Objetivos</a:t>
            </a:r>
            <a:endParaRPr lang="es-EC" sz="2800" b="1" dirty="0">
              <a:solidFill>
                <a:schemeClr val="tx1"/>
              </a:solidFill>
              <a:latin typeface="Times New Roman" pitchFamily="18" charset="0"/>
              <a:cs typeface="Times New Roman" pitchFamily="18" charset="0"/>
            </a:endParaRPr>
          </a:p>
        </p:txBody>
      </p:sp>
      <p:graphicFrame>
        <p:nvGraphicFramePr>
          <p:cNvPr id="5" name="4 Tabla"/>
          <p:cNvGraphicFramePr>
            <a:graphicFrameLocks noGrp="1"/>
          </p:cNvGraphicFramePr>
          <p:nvPr/>
        </p:nvGraphicFramePr>
        <p:xfrm>
          <a:off x="971600" y="1340768"/>
          <a:ext cx="7200800" cy="5139704"/>
        </p:xfrm>
        <a:graphic>
          <a:graphicData uri="http://schemas.openxmlformats.org/drawingml/2006/table">
            <a:tbl>
              <a:tblPr/>
              <a:tblGrid>
                <a:gridCol w="493242"/>
                <a:gridCol w="1946726"/>
                <a:gridCol w="2559073"/>
                <a:gridCol w="2201759"/>
              </a:tblGrid>
              <a:tr h="622443">
                <a:tc gridSpan="4">
                  <a:txBody>
                    <a:bodyPr/>
                    <a:lstStyle/>
                    <a:p>
                      <a:pPr marL="75565" algn="ctr">
                        <a:spcAft>
                          <a:spcPts val="0"/>
                        </a:spcAft>
                      </a:pPr>
                      <a:r>
                        <a:rPr lang="es-EC" sz="1400" b="1" dirty="0" smtClean="0">
                          <a:latin typeface="Times New Roman"/>
                          <a:ea typeface="Calibri"/>
                          <a:cs typeface="Times New Roman"/>
                        </a:rPr>
                        <a:t>OBJETIVO </a:t>
                      </a:r>
                      <a:r>
                        <a:rPr lang="es-EC" sz="1400" b="1" dirty="0">
                          <a:latin typeface="Times New Roman"/>
                          <a:ea typeface="Calibri"/>
                          <a:cs typeface="Times New Roman"/>
                        </a:rPr>
                        <a:t>DE </a:t>
                      </a:r>
                      <a:r>
                        <a:rPr lang="es-EC" sz="1400" b="1" dirty="0" smtClean="0">
                          <a:latin typeface="Times New Roman"/>
                          <a:ea typeface="Calibri"/>
                          <a:cs typeface="Times New Roman"/>
                        </a:rPr>
                        <a:t>MARKETING</a:t>
                      </a:r>
                    </a:p>
                    <a:p>
                      <a:pPr marL="75565" algn="ctr">
                        <a:spcAft>
                          <a:spcPts val="0"/>
                        </a:spcAft>
                      </a:pPr>
                      <a:endParaRPr lang="es-EC" sz="1400" dirty="0">
                        <a:latin typeface="Calibri"/>
                        <a:ea typeface="Calibri"/>
                        <a:cs typeface="Times New Roman"/>
                      </a:endParaRPr>
                    </a:p>
                    <a:p>
                      <a:pPr marL="75565" algn="ctr">
                        <a:spcAft>
                          <a:spcPts val="0"/>
                        </a:spcAft>
                      </a:pPr>
                      <a:r>
                        <a:rPr lang="es-EC" sz="1400" b="1" i="1" dirty="0">
                          <a:effectLst>
                            <a:outerShdw blurRad="38100" dist="38100" dir="2700000" algn="tl">
                              <a:srgbClr val="000000">
                                <a:alpha val="43137"/>
                              </a:srgbClr>
                            </a:outerShdw>
                          </a:effectLst>
                          <a:latin typeface="Times New Roman"/>
                          <a:ea typeface="Calibri"/>
                          <a:cs typeface="Times New Roman"/>
                        </a:rPr>
                        <a:t>Incrementar las ventas </a:t>
                      </a:r>
                      <a:endParaRPr lang="es-EC" sz="1400" dirty="0">
                        <a:effectLst>
                          <a:outerShdw blurRad="38100" dist="38100" dir="2700000" algn="tl">
                            <a:srgbClr val="000000">
                              <a:alpha val="43137"/>
                            </a:srgbClr>
                          </a:outerShdw>
                        </a:effectLst>
                        <a:latin typeface="Calibri"/>
                        <a:ea typeface="Calibri"/>
                        <a:cs typeface="Times New Roman"/>
                      </a:endParaRPr>
                    </a:p>
                  </a:txBody>
                  <a:tcPr marL="50514" marR="505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hMerge="1">
                  <a:txBody>
                    <a:bodyPr/>
                    <a:lstStyle/>
                    <a:p>
                      <a:endParaRPr lang="es-EC"/>
                    </a:p>
                  </a:txBody>
                  <a:tcPr/>
                </a:tc>
                <a:tc hMerge="1">
                  <a:txBody>
                    <a:bodyPr/>
                    <a:lstStyle/>
                    <a:p>
                      <a:endParaRPr lang="es-EC"/>
                    </a:p>
                  </a:txBody>
                  <a:tcPr/>
                </a:tc>
                <a:tc hMerge="1">
                  <a:txBody>
                    <a:bodyPr/>
                    <a:lstStyle/>
                    <a:p>
                      <a:endParaRPr lang="es-EC"/>
                    </a:p>
                  </a:txBody>
                  <a:tcPr/>
                </a:tc>
              </a:tr>
              <a:tr h="354100">
                <a:tc>
                  <a:txBody>
                    <a:bodyPr/>
                    <a:lstStyle/>
                    <a:p>
                      <a:pPr marL="75565" algn="ctr">
                        <a:spcAft>
                          <a:spcPts val="0"/>
                        </a:spcAft>
                      </a:pPr>
                      <a:r>
                        <a:rPr lang="es-EC" sz="800" b="1">
                          <a:latin typeface="Times New Roman"/>
                          <a:ea typeface="Calibri"/>
                          <a:cs typeface="Times New Roman"/>
                        </a:rPr>
                        <a:t>ORD</a:t>
                      </a:r>
                      <a:endParaRPr lang="es-EC" sz="800">
                        <a:latin typeface="Calibri"/>
                        <a:ea typeface="Calibri"/>
                        <a:cs typeface="Times New Roman"/>
                      </a:endParaRPr>
                    </a:p>
                  </a:txBody>
                  <a:tcPr marL="50514" marR="505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75565" algn="ctr">
                        <a:spcAft>
                          <a:spcPts val="0"/>
                        </a:spcAft>
                      </a:pPr>
                      <a:r>
                        <a:rPr lang="es-EC" sz="800" b="1">
                          <a:latin typeface="Times New Roman"/>
                          <a:ea typeface="Calibri"/>
                          <a:cs typeface="Times New Roman"/>
                        </a:rPr>
                        <a:t>ETAPA</a:t>
                      </a:r>
                      <a:endParaRPr lang="es-EC" sz="800">
                        <a:latin typeface="Calibri"/>
                        <a:ea typeface="Calibri"/>
                        <a:cs typeface="Times New Roman"/>
                      </a:endParaRPr>
                    </a:p>
                  </a:txBody>
                  <a:tcPr marL="50514" marR="505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75565" algn="ctr">
                        <a:spcAft>
                          <a:spcPts val="0"/>
                        </a:spcAft>
                      </a:pPr>
                      <a:r>
                        <a:rPr lang="es-EC" sz="800" b="1">
                          <a:latin typeface="Times New Roman"/>
                          <a:ea typeface="Calibri"/>
                          <a:cs typeface="Times New Roman"/>
                        </a:rPr>
                        <a:t>ANÁLISIS DE LA EMPRESA</a:t>
                      </a:r>
                      <a:endParaRPr lang="es-EC" sz="800">
                        <a:latin typeface="Calibri"/>
                        <a:ea typeface="Calibri"/>
                        <a:cs typeface="Times New Roman"/>
                      </a:endParaRPr>
                    </a:p>
                  </a:txBody>
                  <a:tcPr marL="50514" marR="505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75565" algn="ctr">
                        <a:spcAft>
                          <a:spcPts val="0"/>
                        </a:spcAft>
                      </a:pPr>
                      <a:r>
                        <a:rPr lang="es-EC" sz="800" b="1">
                          <a:latin typeface="Times New Roman"/>
                          <a:ea typeface="Calibri"/>
                          <a:cs typeface="Times New Roman"/>
                        </a:rPr>
                        <a:t>ANÁLISIS DEL MERCADO</a:t>
                      </a:r>
                      <a:endParaRPr lang="es-EC" sz="800">
                        <a:latin typeface="Calibri"/>
                        <a:ea typeface="Calibri"/>
                        <a:cs typeface="Times New Roman"/>
                      </a:endParaRPr>
                    </a:p>
                  </a:txBody>
                  <a:tcPr marL="50514" marR="505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r>
              <a:tr h="1400495">
                <a:tc>
                  <a:txBody>
                    <a:bodyPr/>
                    <a:lstStyle/>
                    <a:p>
                      <a:pPr marL="75565" algn="ctr">
                        <a:spcAft>
                          <a:spcPts val="0"/>
                        </a:spcAft>
                      </a:pPr>
                      <a:r>
                        <a:rPr lang="es-EC" sz="800" b="1">
                          <a:latin typeface="Times New Roman"/>
                          <a:ea typeface="Calibri"/>
                          <a:cs typeface="Times New Roman"/>
                        </a:rPr>
                        <a:t>1</a:t>
                      </a:r>
                      <a:endParaRPr lang="es-EC" sz="800">
                        <a:latin typeface="Calibri"/>
                        <a:ea typeface="Calibri"/>
                        <a:cs typeface="Times New Roman"/>
                      </a:endParaRPr>
                    </a:p>
                  </a:txBody>
                  <a:tcPr marL="50514" marR="505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pPr>
                      <a:r>
                        <a:rPr lang="es-EC" sz="1050" b="1" i="1" dirty="0">
                          <a:solidFill>
                            <a:srgbClr val="000000"/>
                          </a:solidFill>
                          <a:latin typeface="Times New Roman"/>
                          <a:ea typeface="Calibri"/>
                          <a:cs typeface="Times New Roman"/>
                        </a:rPr>
                        <a:t>¿Dónde estamos?</a:t>
                      </a:r>
                      <a:endParaRPr lang="es-EC" sz="1050" dirty="0">
                        <a:latin typeface="Calibri"/>
                        <a:ea typeface="Calibri"/>
                        <a:cs typeface="Times New Roman"/>
                      </a:endParaRPr>
                    </a:p>
                  </a:txBody>
                  <a:tcPr marL="50514" marR="505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just">
                        <a:spcAft>
                          <a:spcPts val="0"/>
                        </a:spcAft>
                      </a:pPr>
                      <a:r>
                        <a:rPr lang="es-EC" sz="1050" dirty="0">
                          <a:latin typeface="Times New Roman"/>
                          <a:ea typeface="Calibri"/>
                          <a:cs typeface="Times New Roman"/>
                        </a:rPr>
                        <a:t>Actualmente el restaurante Rincón </a:t>
                      </a:r>
                      <a:r>
                        <a:rPr lang="es-EC" sz="1050" dirty="0" err="1">
                          <a:latin typeface="Times New Roman"/>
                          <a:ea typeface="Calibri"/>
                          <a:cs typeface="Times New Roman"/>
                        </a:rPr>
                        <a:t>Puellareño</a:t>
                      </a:r>
                      <a:r>
                        <a:rPr lang="es-EC" sz="1050" dirty="0">
                          <a:latin typeface="Times New Roman"/>
                          <a:ea typeface="Calibri"/>
                          <a:cs typeface="Times New Roman"/>
                        </a:rPr>
                        <a:t> mantiene un promedio de ventas de $2.500 mensuales, y cerró el año 2010 con ventas de $30.000. </a:t>
                      </a:r>
                      <a:endParaRPr lang="es-EC" sz="1050" dirty="0">
                        <a:latin typeface="Calibri"/>
                        <a:ea typeface="Calibri"/>
                        <a:cs typeface="Times New Roman"/>
                      </a:endParaRPr>
                    </a:p>
                  </a:txBody>
                  <a:tcPr marL="50514" marR="505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just">
                        <a:spcAft>
                          <a:spcPts val="0"/>
                        </a:spcAft>
                      </a:pPr>
                      <a:r>
                        <a:rPr lang="es-EC" sz="1050" dirty="0">
                          <a:latin typeface="Times New Roman"/>
                          <a:ea typeface="Calibri"/>
                          <a:cs typeface="Times New Roman"/>
                        </a:rPr>
                        <a:t>Incremento del flujo de turismo hacia la parroquia, por los diversos proyectos y programas q desarrollados por el Ministerio de Turismo en conjunto con el Municipio de quito y Juntas parroquiales para promocionar a las parroquias como nuevos sitios turísticos.</a:t>
                      </a:r>
                      <a:endParaRPr lang="es-EC" sz="1050" dirty="0">
                        <a:latin typeface="Calibri"/>
                        <a:ea typeface="Calibri"/>
                        <a:cs typeface="Times New Roman"/>
                      </a:endParaRPr>
                    </a:p>
                  </a:txBody>
                  <a:tcPr marL="50514" marR="505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4720">
                <a:tc>
                  <a:txBody>
                    <a:bodyPr/>
                    <a:lstStyle/>
                    <a:p>
                      <a:pPr marL="75565" algn="ctr">
                        <a:spcAft>
                          <a:spcPts val="0"/>
                        </a:spcAft>
                      </a:pPr>
                      <a:r>
                        <a:rPr lang="es-EC" sz="800" b="1">
                          <a:latin typeface="Times New Roman"/>
                          <a:ea typeface="Calibri"/>
                          <a:cs typeface="Times New Roman"/>
                        </a:rPr>
                        <a:t>2</a:t>
                      </a:r>
                      <a:endParaRPr lang="es-EC" sz="800">
                        <a:latin typeface="Calibri"/>
                        <a:ea typeface="Calibri"/>
                        <a:cs typeface="Times New Roman"/>
                      </a:endParaRPr>
                    </a:p>
                  </a:txBody>
                  <a:tcPr marL="50514" marR="505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pPr>
                      <a:r>
                        <a:rPr lang="es-EC" sz="1050" b="1" i="1">
                          <a:solidFill>
                            <a:srgbClr val="000000"/>
                          </a:solidFill>
                          <a:latin typeface="Times New Roman"/>
                          <a:ea typeface="Calibri"/>
                          <a:cs typeface="Times New Roman"/>
                        </a:rPr>
                        <a:t>¿Dónde vamos según los números?</a:t>
                      </a:r>
                      <a:endParaRPr lang="es-EC" sz="1050">
                        <a:latin typeface="Calibri"/>
                        <a:ea typeface="Calibri"/>
                        <a:cs typeface="Times New Roman"/>
                      </a:endParaRPr>
                    </a:p>
                  </a:txBody>
                  <a:tcPr marL="50514" marR="505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just">
                        <a:spcAft>
                          <a:spcPts val="0"/>
                        </a:spcAft>
                      </a:pPr>
                      <a:r>
                        <a:rPr lang="es-EC" sz="1050">
                          <a:latin typeface="Times New Roman"/>
                          <a:ea typeface="Calibri"/>
                          <a:cs typeface="Times New Roman"/>
                        </a:rPr>
                        <a:t>Incremento del mercado de consumidores  potencial, permitiendo que las ventas en los meses de Nov-Dic del 2010 y En-Feb del 2011 presenten incremento en un promedio de del $3.500 mensuales.</a:t>
                      </a:r>
                      <a:endParaRPr lang="es-EC" sz="1050">
                        <a:latin typeface="Calibri"/>
                        <a:ea typeface="Calibri"/>
                        <a:cs typeface="Times New Roman"/>
                      </a:endParaRPr>
                    </a:p>
                  </a:txBody>
                  <a:tcPr marL="50514" marR="505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just">
                        <a:spcAft>
                          <a:spcPts val="0"/>
                        </a:spcAft>
                      </a:pPr>
                      <a:r>
                        <a:rPr lang="es-EC" sz="1050" dirty="0">
                          <a:latin typeface="Times New Roman"/>
                          <a:ea typeface="Calibri"/>
                          <a:cs typeface="Times New Roman"/>
                        </a:rPr>
                        <a:t>Las necesidades y requerimientos de los nuevos consumidores potenciales son cada día más exigentes, para lo cual se necesitas de estrategias de diferenciación.</a:t>
                      </a:r>
                      <a:endParaRPr lang="es-EC" sz="1050" dirty="0">
                        <a:latin typeface="Calibri"/>
                        <a:ea typeface="Calibri"/>
                        <a:cs typeface="Times New Roman"/>
                      </a:endParaRPr>
                    </a:p>
                  </a:txBody>
                  <a:tcPr marL="50514" marR="505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0186">
                <a:tc>
                  <a:txBody>
                    <a:bodyPr/>
                    <a:lstStyle/>
                    <a:p>
                      <a:pPr marL="75565" algn="ctr">
                        <a:spcAft>
                          <a:spcPts val="0"/>
                        </a:spcAft>
                      </a:pPr>
                      <a:r>
                        <a:rPr lang="es-EC" sz="800" b="1">
                          <a:latin typeface="Times New Roman"/>
                          <a:ea typeface="Calibri"/>
                          <a:cs typeface="Times New Roman"/>
                        </a:rPr>
                        <a:t>3</a:t>
                      </a:r>
                      <a:endParaRPr lang="es-EC" sz="800">
                        <a:latin typeface="Calibri"/>
                        <a:ea typeface="Calibri"/>
                        <a:cs typeface="Times New Roman"/>
                      </a:endParaRPr>
                    </a:p>
                  </a:txBody>
                  <a:tcPr marL="50514" marR="505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pPr>
                      <a:r>
                        <a:rPr lang="es-EC" sz="1050" b="1" i="1">
                          <a:solidFill>
                            <a:srgbClr val="000000"/>
                          </a:solidFill>
                          <a:latin typeface="Times New Roman"/>
                          <a:ea typeface="Calibri"/>
                          <a:cs typeface="Times New Roman"/>
                        </a:rPr>
                        <a:t>¿A dónde querríamos llegar</a:t>
                      </a:r>
                      <a:endParaRPr lang="es-EC" sz="1050">
                        <a:latin typeface="Calibri"/>
                        <a:ea typeface="Calibri"/>
                        <a:cs typeface="Times New Roman"/>
                      </a:endParaRPr>
                    </a:p>
                  </a:txBody>
                  <a:tcPr marL="50514" marR="505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5565" algn="just">
                        <a:spcAft>
                          <a:spcPts val="0"/>
                        </a:spcAft>
                      </a:pPr>
                      <a:r>
                        <a:rPr lang="es-EC" sz="1050" dirty="0">
                          <a:latin typeface="Times New Roman"/>
                          <a:ea typeface="Calibri"/>
                          <a:cs typeface="Times New Roman"/>
                        </a:rPr>
                        <a:t>Se espera que para finales del año 2011 las ventas del restaurante se incrementen en un porcentaje del 100% con respecto al año anterior. </a:t>
                      </a:r>
                      <a:endParaRPr lang="es-EC" sz="1050" dirty="0">
                        <a:latin typeface="Calibri"/>
                        <a:ea typeface="Calibri"/>
                        <a:cs typeface="Times New Roman"/>
                      </a:endParaRPr>
                    </a:p>
                  </a:txBody>
                  <a:tcPr marL="50514" marR="505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578078">
                <a:tc>
                  <a:txBody>
                    <a:bodyPr/>
                    <a:lstStyle/>
                    <a:p>
                      <a:pPr marL="75565" algn="ctr">
                        <a:spcAft>
                          <a:spcPts val="0"/>
                        </a:spcAft>
                      </a:pPr>
                      <a:r>
                        <a:rPr lang="es-EC" sz="800" b="1">
                          <a:latin typeface="Times New Roman"/>
                          <a:ea typeface="Calibri"/>
                          <a:cs typeface="Times New Roman"/>
                        </a:rPr>
                        <a:t>4</a:t>
                      </a:r>
                      <a:endParaRPr lang="es-EC" sz="800">
                        <a:latin typeface="Calibri"/>
                        <a:ea typeface="Calibri"/>
                        <a:cs typeface="Times New Roman"/>
                      </a:endParaRPr>
                    </a:p>
                  </a:txBody>
                  <a:tcPr marL="50514" marR="505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pPr>
                      <a:r>
                        <a:rPr lang="es-EC" sz="1050" b="1" i="1">
                          <a:solidFill>
                            <a:srgbClr val="000000"/>
                          </a:solidFill>
                          <a:latin typeface="Times New Roman"/>
                          <a:ea typeface="Calibri"/>
                          <a:cs typeface="Times New Roman"/>
                        </a:rPr>
                        <a:t>¿A dónde debemos llegar?</a:t>
                      </a:r>
                      <a:endParaRPr lang="es-EC" sz="1050">
                        <a:latin typeface="Calibri"/>
                        <a:ea typeface="Calibri"/>
                        <a:cs typeface="Times New Roman"/>
                      </a:endParaRPr>
                    </a:p>
                  </a:txBody>
                  <a:tcPr marL="50514" marR="505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5565" algn="just">
                        <a:spcAft>
                          <a:spcPts val="0"/>
                        </a:spcAft>
                      </a:pPr>
                      <a:r>
                        <a:rPr lang="es-EC" sz="1050" dirty="0">
                          <a:latin typeface="Times New Roman"/>
                          <a:ea typeface="Calibri"/>
                          <a:cs typeface="Times New Roman"/>
                        </a:rPr>
                        <a:t>Que el Restaurante Rincón </a:t>
                      </a:r>
                      <a:r>
                        <a:rPr lang="es-EC" sz="1050" dirty="0" err="1">
                          <a:latin typeface="Times New Roman"/>
                          <a:ea typeface="Calibri"/>
                          <a:cs typeface="Times New Roman"/>
                        </a:rPr>
                        <a:t>Puellareño</a:t>
                      </a:r>
                      <a:r>
                        <a:rPr lang="es-EC" sz="1050" dirty="0">
                          <a:latin typeface="Times New Roman"/>
                          <a:ea typeface="Calibri"/>
                          <a:cs typeface="Times New Roman"/>
                        </a:rPr>
                        <a:t> capte el mayor número de clientes potenciales, posicionándose como uno de los principales restaurantes de comida típica dentro de la zona, manteniendo ventas mensuales de $5.000 en adelante.</a:t>
                      </a:r>
                      <a:endParaRPr lang="es-EC" sz="1050" dirty="0">
                        <a:latin typeface="Calibri"/>
                        <a:ea typeface="Calibri"/>
                        <a:cs typeface="Times New Roman"/>
                      </a:endParaRPr>
                    </a:p>
                  </a:txBody>
                  <a:tcPr marL="50514" marR="505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422360">
                <a:tc>
                  <a:txBody>
                    <a:bodyPr/>
                    <a:lstStyle/>
                    <a:p>
                      <a:pPr marL="75565" algn="ctr">
                        <a:spcAft>
                          <a:spcPts val="0"/>
                        </a:spcAft>
                      </a:pPr>
                      <a:r>
                        <a:rPr lang="es-EC" sz="800" b="1">
                          <a:latin typeface="Times New Roman"/>
                          <a:ea typeface="Calibri"/>
                          <a:cs typeface="Times New Roman"/>
                        </a:rPr>
                        <a:t>5</a:t>
                      </a:r>
                      <a:endParaRPr lang="es-EC" sz="800">
                        <a:latin typeface="Calibri"/>
                        <a:ea typeface="Calibri"/>
                        <a:cs typeface="Times New Roman"/>
                      </a:endParaRPr>
                    </a:p>
                  </a:txBody>
                  <a:tcPr marL="50514" marR="505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pPr>
                      <a:r>
                        <a:rPr lang="es-EC" sz="1050" b="1" i="1">
                          <a:solidFill>
                            <a:srgbClr val="000000"/>
                          </a:solidFill>
                          <a:latin typeface="Times New Roman"/>
                          <a:ea typeface="Calibri"/>
                          <a:cs typeface="Times New Roman"/>
                        </a:rPr>
                        <a:t>Objetivo a alcanzar</a:t>
                      </a:r>
                      <a:endParaRPr lang="es-EC" sz="1050">
                        <a:latin typeface="Calibri"/>
                        <a:ea typeface="Calibri"/>
                        <a:cs typeface="Times New Roman"/>
                      </a:endParaRPr>
                    </a:p>
                  </a:txBody>
                  <a:tcPr marL="50514" marR="505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5565" algn="just">
                        <a:spcAft>
                          <a:spcPts val="0"/>
                        </a:spcAft>
                      </a:pPr>
                      <a:r>
                        <a:rPr lang="es-EC" sz="1050" b="1" dirty="0">
                          <a:latin typeface="Times New Roman"/>
                          <a:ea typeface="Calibri"/>
                          <a:cs typeface="Times New Roman"/>
                        </a:rPr>
                        <a:t>Obtener para el periodo Abril 2011- Marzo del 2012; $55.200 en ventas lo que representa aproximadamente el 84% de ventas respecto al año anterior.</a:t>
                      </a:r>
                      <a:endParaRPr lang="es-EC" sz="1050" dirty="0">
                        <a:latin typeface="Calibri"/>
                        <a:ea typeface="Calibri"/>
                        <a:cs typeface="Times New Roman"/>
                      </a:endParaRPr>
                    </a:p>
                  </a:txBody>
                  <a:tcPr marL="50514" marR="505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bl>
          </a:graphicData>
        </a:graphic>
      </p:graphicFrame>
      <p:sp>
        <p:nvSpPr>
          <p:cNvPr id="6" name="5 Botón de acción: Hacia delante o Siguiente">
            <a:hlinkClick r:id="" action="ppaction://hlinkshowjump?jump=nextslide" highlightClick="1"/>
          </p:cNvPr>
          <p:cNvSpPr/>
          <p:nvPr/>
        </p:nvSpPr>
        <p:spPr>
          <a:xfrm>
            <a:off x="8388424" y="6552728"/>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F:\RINCON PUELLAREÑO\MENBRETADA.jpg"/>
          <p:cNvPicPr/>
          <p:nvPr/>
        </p:nvPicPr>
        <p:blipFill>
          <a:blip r:embed="rId2" cstate="print"/>
          <a:srcRect t="14661" b="7593"/>
          <a:stretch>
            <a:fillRect/>
          </a:stretch>
        </p:blipFill>
        <p:spPr bwMode="auto">
          <a:xfrm>
            <a:off x="0" y="0"/>
            <a:ext cx="5148064" cy="6858000"/>
          </a:xfrm>
          <a:prstGeom prst="rect">
            <a:avLst/>
          </a:prstGeom>
          <a:noFill/>
          <a:ln w="9525">
            <a:noFill/>
            <a:miter lim="800000"/>
            <a:headEnd/>
            <a:tailEnd/>
          </a:ln>
        </p:spPr>
      </p:pic>
      <p:sp>
        <p:nvSpPr>
          <p:cNvPr id="3" name="2 Marcador de contenido"/>
          <p:cNvSpPr>
            <a:spLocks noGrp="1"/>
          </p:cNvSpPr>
          <p:nvPr>
            <p:ph sz="half" idx="1"/>
          </p:nvPr>
        </p:nvSpPr>
        <p:spPr>
          <a:xfrm>
            <a:off x="395536" y="692696"/>
            <a:ext cx="6048672" cy="457200"/>
          </a:xfrm>
        </p:spPr>
        <p:txBody>
          <a:bodyPr>
            <a:noAutofit/>
          </a:bodyPr>
          <a:lstStyle/>
          <a:p>
            <a:pPr marL="365760" indent="-283464" fontAlgn="auto">
              <a:spcAft>
                <a:spcPts val="0"/>
              </a:spcAft>
              <a:buFont typeface="Wingdings 2"/>
              <a:buNone/>
              <a:defRPr/>
            </a:pPr>
            <a:r>
              <a:rPr lang="es-EC" sz="3200" b="1" dirty="0">
                <a:effectLst>
                  <a:outerShdw blurRad="50000" dist="30000" dir="5400000" algn="tl" rotWithShape="0">
                    <a:srgbClr val="000000">
                      <a:alpha val="30000"/>
                    </a:srgbClr>
                  </a:outerShdw>
                </a:effectLst>
                <a:latin typeface="Times New Roman" pitchFamily="18" charset="0"/>
                <a:ea typeface="+mj-ea"/>
                <a:cs typeface="Times New Roman" pitchFamily="18" charset="0"/>
              </a:rPr>
              <a:t>Breve Reseña Histórica </a:t>
            </a:r>
          </a:p>
        </p:txBody>
      </p:sp>
      <p:sp>
        <p:nvSpPr>
          <p:cNvPr id="9" name="8 CuadroTexto"/>
          <p:cNvSpPr txBox="1"/>
          <p:nvPr/>
        </p:nvSpPr>
        <p:spPr>
          <a:xfrm>
            <a:off x="395536" y="1556792"/>
            <a:ext cx="1368152" cy="116955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1400" b="1" dirty="0" smtClean="0">
                <a:latin typeface="Arial" pitchFamily="34" charset="0"/>
                <a:cs typeface="Arial" pitchFamily="34" charset="0"/>
              </a:rPr>
              <a:t>Febrero 2006</a:t>
            </a:r>
          </a:p>
          <a:p>
            <a:pPr algn="ctr"/>
            <a:endParaRPr lang="es-EC" sz="1400" dirty="0" smtClean="0">
              <a:latin typeface="Arial" pitchFamily="34" charset="0"/>
              <a:cs typeface="Arial" pitchFamily="34" charset="0"/>
            </a:endParaRPr>
          </a:p>
          <a:p>
            <a:pPr algn="ctr"/>
            <a:r>
              <a:rPr lang="es-EC" sz="1400" dirty="0" smtClean="0">
                <a:latin typeface="Arial" pitchFamily="34" charset="0"/>
                <a:cs typeface="Arial" pitchFamily="34" charset="0"/>
              </a:rPr>
              <a:t>Feria Gastronómica</a:t>
            </a:r>
          </a:p>
          <a:p>
            <a:pPr algn="ctr"/>
            <a:endParaRPr lang="es-EC" sz="1400" dirty="0">
              <a:latin typeface="Arial" pitchFamily="34" charset="0"/>
              <a:cs typeface="Arial" pitchFamily="34" charset="0"/>
            </a:endParaRPr>
          </a:p>
        </p:txBody>
      </p:sp>
      <p:sp>
        <p:nvSpPr>
          <p:cNvPr id="11" name="10 CuadroTexto"/>
          <p:cNvSpPr txBox="1"/>
          <p:nvPr/>
        </p:nvSpPr>
        <p:spPr>
          <a:xfrm>
            <a:off x="2123728" y="1556792"/>
            <a:ext cx="1296144" cy="116955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1400" b="1" dirty="0" smtClean="0">
                <a:latin typeface="Arial" pitchFamily="34" charset="0"/>
                <a:cs typeface="Arial" pitchFamily="34" charset="0"/>
              </a:rPr>
              <a:t>Diciembre 2006</a:t>
            </a:r>
          </a:p>
          <a:p>
            <a:pPr algn="ctr"/>
            <a:endParaRPr lang="es-EC" sz="1400" dirty="0" smtClean="0">
              <a:latin typeface="Arial" pitchFamily="34" charset="0"/>
              <a:cs typeface="Arial" pitchFamily="34" charset="0"/>
            </a:endParaRPr>
          </a:p>
          <a:p>
            <a:pPr algn="ctr"/>
            <a:r>
              <a:rPr lang="es-EC" sz="1400" dirty="0" smtClean="0">
                <a:latin typeface="Arial" pitchFamily="34" charset="0"/>
                <a:cs typeface="Arial" pitchFamily="34" charset="0"/>
              </a:rPr>
              <a:t>Inicio de Operaciones</a:t>
            </a:r>
            <a:endParaRPr lang="es-EC" sz="1400" dirty="0">
              <a:latin typeface="Arial" pitchFamily="34" charset="0"/>
              <a:cs typeface="Arial" pitchFamily="34" charset="0"/>
            </a:endParaRPr>
          </a:p>
        </p:txBody>
      </p:sp>
      <p:sp>
        <p:nvSpPr>
          <p:cNvPr id="12" name="11 CuadroTexto"/>
          <p:cNvSpPr txBox="1"/>
          <p:nvPr/>
        </p:nvSpPr>
        <p:spPr>
          <a:xfrm>
            <a:off x="3779912" y="1556792"/>
            <a:ext cx="1368152" cy="116955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1400" b="1" dirty="0" smtClean="0">
                <a:latin typeface="Arial" pitchFamily="34" charset="0"/>
                <a:cs typeface="Arial" pitchFamily="34" charset="0"/>
              </a:rPr>
              <a:t>Abril 2008</a:t>
            </a:r>
          </a:p>
          <a:p>
            <a:pPr algn="ctr"/>
            <a:endParaRPr lang="es-EC" sz="1400" b="1" dirty="0" smtClean="0">
              <a:latin typeface="Arial" pitchFamily="34" charset="0"/>
              <a:cs typeface="Arial" pitchFamily="34" charset="0"/>
            </a:endParaRPr>
          </a:p>
          <a:p>
            <a:pPr algn="ctr"/>
            <a:r>
              <a:rPr lang="es-EC" sz="1400" dirty="0" smtClean="0">
                <a:latin typeface="Arial" pitchFamily="34" charset="0"/>
                <a:cs typeface="Arial" pitchFamily="34" charset="0"/>
              </a:rPr>
              <a:t>Disolución de la Sociedad</a:t>
            </a:r>
          </a:p>
          <a:p>
            <a:pPr algn="ctr"/>
            <a:endParaRPr lang="es-EC" sz="1400" dirty="0" smtClean="0">
              <a:latin typeface="Arial" pitchFamily="34" charset="0"/>
              <a:cs typeface="Arial" pitchFamily="34" charset="0"/>
            </a:endParaRPr>
          </a:p>
        </p:txBody>
      </p:sp>
      <p:sp>
        <p:nvSpPr>
          <p:cNvPr id="14" name="13 CuadroTexto"/>
          <p:cNvSpPr txBox="1"/>
          <p:nvPr/>
        </p:nvSpPr>
        <p:spPr>
          <a:xfrm>
            <a:off x="5364088" y="1556792"/>
            <a:ext cx="1944216" cy="116955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1400" b="1" dirty="0" smtClean="0">
                <a:latin typeface="Arial" pitchFamily="34" charset="0"/>
                <a:cs typeface="Arial" pitchFamily="34" charset="0"/>
              </a:rPr>
              <a:t>Enero 2010</a:t>
            </a:r>
          </a:p>
          <a:p>
            <a:pPr algn="ctr"/>
            <a:endParaRPr lang="es-EC" sz="1400" b="1" dirty="0" smtClean="0">
              <a:latin typeface="Arial" pitchFamily="34" charset="0"/>
              <a:cs typeface="Arial" pitchFamily="34" charset="0"/>
            </a:endParaRPr>
          </a:p>
          <a:p>
            <a:pPr algn="ctr"/>
            <a:r>
              <a:rPr lang="es-EC" sz="1400" dirty="0" smtClean="0">
                <a:latin typeface="Arial" pitchFamily="34" charset="0"/>
                <a:cs typeface="Arial" pitchFamily="34" charset="0"/>
              </a:rPr>
              <a:t>Construcción instalaciones propias</a:t>
            </a:r>
          </a:p>
          <a:p>
            <a:pPr algn="ctr"/>
            <a:endParaRPr lang="es-EC" sz="1400" b="1" dirty="0" smtClean="0">
              <a:latin typeface="Arial" pitchFamily="34" charset="0"/>
              <a:cs typeface="Arial" pitchFamily="34" charset="0"/>
            </a:endParaRPr>
          </a:p>
        </p:txBody>
      </p:sp>
      <p:sp>
        <p:nvSpPr>
          <p:cNvPr id="15" name="14 CuadroTexto"/>
          <p:cNvSpPr txBox="1"/>
          <p:nvPr/>
        </p:nvSpPr>
        <p:spPr>
          <a:xfrm>
            <a:off x="7559824" y="1556792"/>
            <a:ext cx="1332656" cy="116955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1400" b="1" dirty="0" smtClean="0">
                <a:latin typeface="Arial" pitchFamily="34" charset="0"/>
                <a:cs typeface="Arial" pitchFamily="34" charset="0"/>
              </a:rPr>
              <a:t>Octubre 2010</a:t>
            </a:r>
          </a:p>
          <a:p>
            <a:pPr algn="ctr"/>
            <a:endParaRPr lang="es-EC" sz="1400" b="1" dirty="0" smtClean="0">
              <a:latin typeface="Arial" pitchFamily="34" charset="0"/>
              <a:cs typeface="Arial" pitchFamily="34" charset="0"/>
            </a:endParaRPr>
          </a:p>
          <a:p>
            <a:pPr algn="ctr"/>
            <a:r>
              <a:rPr lang="es-EC" sz="1400" dirty="0" smtClean="0">
                <a:latin typeface="Arial" pitchFamily="34" charset="0"/>
                <a:cs typeface="Arial" pitchFamily="34" charset="0"/>
              </a:rPr>
              <a:t>Inauguración</a:t>
            </a:r>
          </a:p>
          <a:p>
            <a:pPr algn="ctr"/>
            <a:endParaRPr lang="es-EC" sz="1400" dirty="0" smtClean="0">
              <a:latin typeface="Arial" pitchFamily="34" charset="0"/>
              <a:cs typeface="Arial" pitchFamily="34" charset="0"/>
            </a:endParaRPr>
          </a:p>
          <a:p>
            <a:pPr algn="ctr"/>
            <a:endParaRPr lang="es-EC" sz="1400" b="1" dirty="0" smtClean="0">
              <a:latin typeface="Arial" pitchFamily="34" charset="0"/>
              <a:cs typeface="Arial" pitchFamily="34" charset="0"/>
            </a:endParaRPr>
          </a:p>
        </p:txBody>
      </p:sp>
      <p:sp>
        <p:nvSpPr>
          <p:cNvPr id="16" name="2 Marcador de contenido"/>
          <p:cNvSpPr>
            <a:spLocks noGrp="1"/>
          </p:cNvSpPr>
          <p:nvPr>
            <p:ph sz="half" idx="1"/>
          </p:nvPr>
        </p:nvSpPr>
        <p:spPr>
          <a:xfrm>
            <a:off x="251520" y="3501008"/>
            <a:ext cx="3657600" cy="457200"/>
          </a:xfrm>
        </p:spPr>
        <p:txBody>
          <a:bodyPr>
            <a:noAutofit/>
          </a:bodyPr>
          <a:lstStyle/>
          <a:p>
            <a:pPr marL="365760" indent="-283464">
              <a:buNone/>
              <a:defRPr/>
            </a:pPr>
            <a:r>
              <a:rPr lang="es-EC" sz="3200" b="1" dirty="0">
                <a:effectLst>
                  <a:outerShdw blurRad="50000" dist="30000" dir="5400000" algn="tl" rotWithShape="0">
                    <a:srgbClr val="000000">
                      <a:alpha val="30000"/>
                    </a:srgbClr>
                  </a:outerShdw>
                </a:effectLst>
                <a:latin typeface="Times New Roman" pitchFamily="18" charset="0"/>
                <a:ea typeface="+mj-ea"/>
                <a:cs typeface="Times New Roman" pitchFamily="18" charset="0"/>
              </a:rPr>
              <a:t>Giro del Negocio</a:t>
            </a:r>
          </a:p>
        </p:txBody>
      </p:sp>
      <p:sp>
        <p:nvSpPr>
          <p:cNvPr id="17" name="16 Rectángulo redondeado"/>
          <p:cNvSpPr/>
          <p:nvPr/>
        </p:nvSpPr>
        <p:spPr>
          <a:xfrm>
            <a:off x="2267744" y="4725144"/>
            <a:ext cx="3528392" cy="5040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sz="1400" dirty="0" smtClean="0">
                <a:effectLst>
                  <a:outerShdw blurRad="38100" dist="38100" dir="2700000" algn="tl">
                    <a:srgbClr val="000000">
                      <a:alpha val="43137"/>
                    </a:srgbClr>
                  </a:outerShdw>
                </a:effectLst>
                <a:latin typeface="Arial" pitchFamily="34" charset="0"/>
                <a:cs typeface="Arial" pitchFamily="34" charset="0"/>
              </a:rPr>
              <a:t>RESTAURANTE RINCÓN PUELLAREÑO</a:t>
            </a:r>
            <a:endParaRPr lang="es-EC" sz="1400" dirty="0">
              <a:effectLst>
                <a:outerShdw blurRad="38100" dist="38100" dir="2700000" algn="tl">
                  <a:srgbClr val="000000">
                    <a:alpha val="43137"/>
                  </a:srgbClr>
                </a:outerShdw>
              </a:effectLst>
              <a:latin typeface="Arial" pitchFamily="34" charset="0"/>
              <a:cs typeface="Arial" pitchFamily="34" charset="0"/>
            </a:endParaRPr>
          </a:p>
        </p:txBody>
      </p:sp>
      <p:sp>
        <p:nvSpPr>
          <p:cNvPr id="18" name="17 Rectángulo redondeado"/>
          <p:cNvSpPr/>
          <p:nvPr/>
        </p:nvSpPr>
        <p:spPr>
          <a:xfrm>
            <a:off x="1907704" y="5517232"/>
            <a:ext cx="4680520" cy="57606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sz="1400" dirty="0" smtClean="0">
                <a:latin typeface="Arial" pitchFamily="34" charset="0"/>
                <a:cs typeface="Arial" pitchFamily="34" charset="0"/>
              </a:rPr>
              <a:t>Especializado en la comida típica ecuatoriana.</a:t>
            </a:r>
            <a:endParaRPr lang="es-EC" sz="1400" dirty="0">
              <a:effectLst>
                <a:outerShdw blurRad="38100" dist="38100" dir="2700000" algn="tl">
                  <a:srgbClr val="000000">
                    <a:alpha val="43137"/>
                  </a:srgbClr>
                </a:outerShdw>
              </a:effectLst>
              <a:latin typeface="Arial" pitchFamily="34" charset="0"/>
              <a:cs typeface="Arial" pitchFamily="34" charset="0"/>
            </a:endParaRPr>
          </a:p>
        </p:txBody>
      </p:sp>
      <p:sp>
        <p:nvSpPr>
          <p:cNvPr id="27" name="26 Flecha curvada hacia arriba"/>
          <p:cNvSpPr/>
          <p:nvPr/>
        </p:nvSpPr>
        <p:spPr>
          <a:xfrm>
            <a:off x="1187624" y="2708920"/>
            <a:ext cx="1368152" cy="288032"/>
          </a:xfrm>
          <a:prstGeom prst="curved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dirty="0">
              <a:solidFill>
                <a:schemeClr val="tx1"/>
              </a:solidFill>
            </a:endParaRPr>
          </a:p>
        </p:txBody>
      </p:sp>
      <p:sp>
        <p:nvSpPr>
          <p:cNvPr id="28" name="27 Flecha curvada hacia arriba"/>
          <p:cNvSpPr/>
          <p:nvPr/>
        </p:nvSpPr>
        <p:spPr>
          <a:xfrm>
            <a:off x="3131840" y="2780928"/>
            <a:ext cx="1368152" cy="288032"/>
          </a:xfrm>
          <a:prstGeom prst="curved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dirty="0">
              <a:solidFill>
                <a:schemeClr val="tx1"/>
              </a:solidFill>
            </a:endParaRPr>
          </a:p>
        </p:txBody>
      </p:sp>
      <p:sp>
        <p:nvSpPr>
          <p:cNvPr id="29" name="28 Flecha curvada hacia arriba"/>
          <p:cNvSpPr/>
          <p:nvPr/>
        </p:nvSpPr>
        <p:spPr>
          <a:xfrm>
            <a:off x="4932040" y="2780928"/>
            <a:ext cx="1368152" cy="288032"/>
          </a:xfrm>
          <a:prstGeom prst="curved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dirty="0">
              <a:solidFill>
                <a:schemeClr val="tx1"/>
              </a:solidFill>
            </a:endParaRPr>
          </a:p>
        </p:txBody>
      </p:sp>
      <p:sp>
        <p:nvSpPr>
          <p:cNvPr id="30" name="29 Flecha curvada hacia arriba"/>
          <p:cNvSpPr/>
          <p:nvPr/>
        </p:nvSpPr>
        <p:spPr>
          <a:xfrm>
            <a:off x="6660232" y="2780928"/>
            <a:ext cx="1368152" cy="288032"/>
          </a:xfrm>
          <a:prstGeom prst="curved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dirty="0">
              <a:solidFill>
                <a:schemeClr val="tx1"/>
              </a:solidFill>
            </a:endParaRPr>
          </a:p>
        </p:txBody>
      </p:sp>
      <p:pic>
        <p:nvPicPr>
          <p:cNvPr id="31" name="il_fi" descr="http://4.bp.blogspot.com/_vD1R-gmIEJI/TGKeSUVetoI/AAAAAAAAOC8/iWzvGMQu4x4/s1600/DSC06745.jpg"/>
          <p:cNvPicPr/>
          <p:nvPr/>
        </p:nvPicPr>
        <p:blipFill>
          <a:blip r:embed="rId3" cstate="print"/>
          <a:srcRect/>
          <a:stretch>
            <a:fillRect/>
          </a:stretch>
        </p:blipFill>
        <p:spPr bwMode="auto">
          <a:xfrm>
            <a:off x="5220072" y="3429000"/>
            <a:ext cx="1828800" cy="107937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31 Imagen" descr="F:\RINCON PUELLAREÑO\puellareño\cuy-de-criadero.jpg"/>
          <p:cNvPicPr/>
          <p:nvPr/>
        </p:nvPicPr>
        <p:blipFill>
          <a:blip r:embed="rId4" cstate="print"/>
          <a:srcRect/>
          <a:stretch>
            <a:fillRect/>
          </a:stretch>
        </p:blipFill>
        <p:spPr bwMode="auto">
          <a:xfrm>
            <a:off x="7164288" y="3429001"/>
            <a:ext cx="1620688" cy="1080120"/>
          </a:xfrm>
          <a:prstGeom prst="rect">
            <a:avLst/>
          </a:prstGeom>
          <a:noFill/>
          <a:ln w="9525">
            <a:solidFill>
              <a:schemeClr val="tx1"/>
            </a:solidFill>
            <a:miter lim="800000"/>
            <a:headEnd/>
            <a:tailEnd/>
          </a:ln>
        </p:spPr>
      </p:pic>
      <p:pic>
        <p:nvPicPr>
          <p:cNvPr id="33" name="32 Imagen" descr="http://restaurantevicentes.com/menu/yaguarlocro.jpg"/>
          <p:cNvPicPr/>
          <p:nvPr/>
        </p:nvPicPr>
        <p:blipFill>
          <a:blip r:embed="rId5" cstate="print"/>
          <a:srcRect b="15335"/>
          <a:stretch>
            <a:fillRect/>
          </a:stretch>
        </p:blipFill>
        <p:spPr bwMode="auto">
          <a:xfrm>
            <a:off x="7164288" y="4725144"/>
            <a:ext cx="1752600" cy="12954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19 Botón de acción: Hacia delante o Siguiente">
            <a:hlinkClick r:id="" action="ppaction://hlinkshowjump?jump=nextslide" highlightClick="1"/>
          </p:cNvPr>
          <p:cNvSpPr/>
          <p:nvPr/>
        </p:nvSpPr>
        <p:spPr>
          <a:xfrm>
            <a:off x="8388424" y="6453336"/>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F:\RINCON PUELLAREÑO\MENBRETADA.jpg"/>
          <p:cNvPicPr/>
          <p:nvPr/>
        </p:nvPicPr>
        <p:blipFill>
          <a:blip r:embed="rId2" cstate="print"/>
          <a:srcRect t="14661" b="7593"/>
          <a:stretch>
            <a:fillRect/>
          </a:stretch>
        </p:blipFill>
        <p:spPr bwMode="auto">
          <a:xfrm>
            <a:off x="0" y="0"/>
            <a:ext cx="9144000" cy="6858000"/>
          </a:xfrm>
          <a:prstGeom prst="rect">
            <a:avLst/>
          </a:prstGeom>
          <a:noFill/>
          <a:ln w="9525">
            <a:noFill/>
            <a:miter lim="800000"/>
            <a:headEnd/>
            <a:tailEnd/>
          </a:ln>
        </p:spPr>
      </p:pic>
      <p:graphicFrame>
        <p:nvGraphicFramePr>
          <p:cNvPr id="2" name="1 Tabla"/>
          <p:cNvGraphicFramePr>
            <a:graphicFrameLocks noGrp="1"/>
          </p:cNvGraphicFramePr>
          <p:nvPr/>
        </p:nvGraphicFramePr>
        <p:xfrm>
          <a:off x="899592" y="710670"/>
          <a:ext cx="7416824" cy="5526642"/>
        </p:xfrm>
        <a:graphic>
          <a:graphicData uri="http://schemas.openxmlformats.org/drawingml/2006/table">
            <a:tbl>
              <a:tblPr/>
              <a:tblGrid>
                <a:gridCol w="493580"/>
                <a:gridCol w="2226578"/>
                <a:gridCol w="2296569"/>
                <a:gridCol w="2400097"/>
              </a:tblGrid>
              <a:tr h="522456">
                <a:tc gridSpan="4">
                  <a:txBody>
                    <a:bodyPr/>
                    <a:lstStyle/>
                    <a:p>
                      <a:pPr marL="75565" algn="ctr">
                        <a:spcAft>
                          <a:spcPts val="0"/>
                        </a:spcAft>
                      </a:pPr>
                      <a:r>
                        <a:rPr lang="es-EC" sz="1400" b="1" dirty="0" smtClean="0">
                          <a:latin typeface="Times New Roman"/>
                          <a:ea typeface="Calibri"/>
                          <a:cs typeface="Times New Roman"/>
                        </a:rPr>
                        <a:t>OBEJTIVO </a:t>
                      </a:r>
                      <a:r>
                        <a:rPr lang="es-EC" sz="1400" b="1" dirty="0">
                          <a:latin typeface="Times New Roman"/>
                          <a:ea typeface="Calibri"/>
                          <a:cs typeface="Times New Roman"/>
                        </a:rPr>
                        <a:t>DE </a:t>
                      </a:r>
                      <a:r>
                        <a:rPr lang="es-EC" sz="1400" b="1" dirty="0" smtClean="0">
                          <a:latin typeface="Times New Roman"/>
                          <a:ea typeface="Calibri"/>
                          <a:cs typeface="Times New Roman"/>
                        </a:rPr>
                        <a:t>PRODUCTIVIDAD</a:t>
                      </a:r>
                    </a:p>
                    <a:p>
                      <a:pPr marL="75565" algn="ctr">
                        <a:spcAft>
                          <a:spcPts val="0"/>
                        </a:spcAft>
                      </a:pPr>
                      <a:endParaRPr lang="es-EC" sz="1400" dirty="0">
                        <a:latin typeface="Calibri"/>
                        <a:ea typeface="Calibri"/>
                        <a:cs typeface="Times New Roman"/>
                      </a:endParaRPr>
                    </a:p>
                    <a:p>
                      <a:pPr marL="75565" algn="ctr">
                        <a:spcAft>
                          <a:spcPts val="0"/>
                        </a:spcAft>
                      </a:pPr>
                      <a:r>
                        <a:rPr lang="es-EC" sz="1400" b="1" i="1" dirty="0">
                          <a:effectLst>
                            <a:outerShdw blurRad="38100" dist="38100" dir="2700000" algn="tl">
                              <a:srgbClr val="000000">
                                <a:alpha val="43137"/>
                              </a:srgbClr>
                            </a:outerShdw>
                          </a:effectLst>
                          <a:latin typeface="Times New Roman"/>
                          <a:ea typeface="Calibri"/>
                          <a:cs typeface="Times New Roman"/>
                        </a:rPr>
                        <a:t>Disminución de los tiempos de entrega de pedido</a:t>
                      </a:r>
                      <a:endParaRPr lang="es-EC" sz="1400" dirty="0">
                        <a:effectLst>
                          <a:outerShdw blurRad="38100" dist="38100" dir="2700000" algn="tl">
                            <a:srgbClr val="000000">
                              <a:alpha val="43137"/>
                            </a:srgbClr>
                          </a:outerShdw>
                        </a:effectLst>
                        <a:latin typeface="Calibri"/>
                        <a:ea typeface="Calibri"/>
                        <a:cs typeface="Times New Roman"/>
                      </a:endParaRPr>
                    </a:p>
                  </a:txBody>
                  <a:tcPr marL="64717" marR="647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hMerge="1">
                  <a:txBody>
                    <a:bodyPr/>
                    <a:lstStyle/>
                    <a:p>
                      <a:endParaRPr lang="es-EC"/>
                    </a:p>
                  </a:txBody>
                  <a:tcPr/>
                </a:tc>
                <a:tc hMerge="1">
                  <a:txBody>
                    <a:bodyPr/>
                    <a:lstStyle/>
                    <a:p>
                      <a:endParaRPr lang="es-EC"/>
                    </a:p>
                  </a:txBody>
                  <a:tcPr/>
                </a:tc>
                <a:tc hMerge="1">
                  <a:txBody>
                    <a:bodyPr/>
                    <a:lstStyle/>
                    <a:p>
                      <a:endParaRPr lang="es-EC"/>
                    </a:p>
                  </a:txBody>
                  <a:tcPr/>
                </a:tc>
              </a:tr>
              <a:tr h="759458">
                <a:tc>
                  <a:txBody>
                    <a:bodyPr/>
                    <a:lstStyle/>
                    <a:p>
                      <a:pPr marL="75565" algn="ctr">
                        <a:spcAft>
                          <a:spcPts val="0"/>
                        </a:spcAft>
                      </a:pPr>
                      <a:r>
                        <a:rPr lang="es-EC" sz="900" b="1">
                          <a:latin typeface="Times New Roman"/>
                          <a:ea typeface="Calibri"/>
                          <a:cs typeface="Times New Roman"/>
                        </a:rPr>
                        <a:t>ORD</a:t>
                      </a:r>
                      <a:endParaRPr lang="es-EC" sz="1000">
                        <a:latin typeface="Calibri"/>
                        <a:ea typeface="Calibri"/>
                        <a:cs typeface="Times New Roman"/>
                      </a:endParaRPr>
                    </a:p>
                  </a:txBody>
                  <a:tcPr marL="64717" marR="647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75565" algn="ctr">
                        <a:spcAft>
                          <a:spcPts val="0"/>
                        </a:spcAft>
                      </a:pPr>
                      <a:r>
                        <a:rPr lang="es-EC" sz="900" b="1">
                          <a:latin typeface="Times New Roman"/>
                          <a:ea typeface="Calibri"/>
                          <a:cs typeface="Times New Roman"/>
                        </a:rPr>
                        <a:t>ETAPA</a:t>
                      </a:r>
                      <a:endParaRPr lang="es-EC" sz="1000">
                        <a:latin typeface="Calibri"/>
                        <a:ea typeface="Calibri"/>
                        <a:cs typeface="Times New Roman"/>
                      </a:endParaRPr>
                    </a:p>
                  </a:txBody>
                  <a:tcPr marL="64717" marR="647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75565" algn="ctr">
                        <a:spcAft>
                          <a:spcPts val="0"/>
                        </a:spcAft>
                      </a:pPr>
                      <a:r>
                        <a:rPr lang="es-EC" sz="900" b="1">
                          <a:latin typeface="Times New Roman"/>
                          <a:ea typeface="Calibri"/>
                          <a:cs typeface="Times New Roman"/>
                        </a:rPr>
                        <a:t>ANÁLISIS DE LA EMPRESA</a:t>
                      </a:r>
                      <a:endParaRPr lang="es-EC" sz="1000">
                        <a:latin typeface="Calibri"/>
                        <a:ea typeface="Calibri"/>
                        <a:cs typeface="Times New Roman"/>
                      </a:endParaRPr>
                    </a:p>
                  </a:txBody>
                  <a:tcPr marL="64717" marR="647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75565" algn="ctr">
                        <a:spcAft>
                          <a:spcPts val="0"/>
                        </a:spcAft>
                      </a:pPr>
                      <a:r>
                        <a:rPr lang="es-EC" sz="900" b="1">
                          <a:latin typeface="Times New Roman"/>
                          <a:ea typeface="Calibri"/>
                          <a:cs typeface="Times New Roman"/>
                        </a:rPr>
                        <a:t>ANÁLISIS DEL MERCADO</a:t>
                      </a:r>
                      <a:endParaRPr lang="es-EC" sz="1000">
                        <a:latin typeface="Calibri"/>
                        <a:ea typeface="Calibri"/>
                        <a:cs typeface="Times New Roman"/>
                      </a:endParaRPr>
                    </a:p>
                  </a:txBody>
                  <a:tcPr marL="64717" marR="647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r>
              <a:tr h="941299">
                <a:tc>
                  <a:txBody>
                    <a:bodyPr/>
                    <a:lstStyle/>
                    <a:p>
                      <a:pPr marL="75565" algn="ctr">
                        <a:spcAft>
                          <a:spcPts val="0"/>
                        </a:spcAft>
                      </a:pPr>
                      <a:r>
                        <a:rPr lang="es-EC" sz="1000" b="1">
                          <a:latin typeface="Times New Roman"/>
                          <a:ea typeface="Calibri"/>
                          <a:cs typeface="Times New Roman"/>
                        </a:rPr>
                        <a:t>1</a:t>
                      </a:r>
                      <a:endParaRPr lang="es-EC" sz="1000">
                        <a:latin typeface="Calibri"/>
                        <a:ea typeface="Calibri"/>
                        <a:cs typeface="Times New Roman"/>
                      </a:endParaRPr>
                    </a:p>
                  </a:txBody>
                  <a:tcPr marL="64717" marR="647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pPr>
                      <a:r>
                        <a:rPr lang="es-EC" sz="1100" b="1" i="1" dirty="0">
                          <a:solidFill>
                            <a:srgbClr val="000000"/>
                          </a:solidFill>
                          <a:latin typeface="Times New Roman"/>
                          <a:ea typeface="Calibri"/>
                          <a:cs typeface="Times New Roman"/>
                        </a:rPr>
                        <a:t>¿Dónde estamos?</a:t>
                      </a:r>
                      <a:endParaRPr lang="es-EC" sz="1000" dirty="0">
                        <a:latin typeface="Calibri"/>
                        <a:ea typeface="Calibri"/>
                        <a:cs typeface="Times New Roman"/>
                      </a:endParaRPr>
                    </a:p>
                  </a:txBody>
                  <a:tcPr marL="64717" marR="647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just">
                        <a:spcAft>
                          <a:spcPts val="0"/>
                        </a:spcAft>
                      </a:pPr>
                      <a:r>
                        <a:rPr lang="es-EC" sz="1000">
                          <a:latin typeface="Times New Roman"/>
                          <a:ea typeface="Calibri"/>
                          <a:cs typeface="Times New Roman"/>
                        </a:rPr>
                        <a:t>Los tiempos de entrega de pedidos que actualmente maneja el restaurante son de 30 min.</a:t>
                      </a:r>
                      <a:endParaRPr lang="es-EC" sz="1000">
                        <a:latin typeface="Calibri"/>
                        <a:ea typeface="Calibri"/>
                        <a:cs typeface="Times New Roman"/>
                      </a:endParaRPr>
                    </a:p>
                  </a:txBody>
                  <a:tcPr marL="64717" marR="647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just">
                        <a:spcAft>
                          <a:spcPts val="0"/>
                        </a:spcAft>
                      </a:pPr>
                      <a:r>
                        <a:rPr lang="es-EC" sz="1000">
                          <a:latin typeface="Times New Roman"/>
                          <a:ea typeface="Calibri"/>
                          <a:cs typeface="Times New Roman"/>
                        </a:rPr>
                        <a:t>Los requerimientos de los consumidores cada día son más exigentes demandan un buen servicio, atención rápida y ágil.</a:t>
                      </a:r>
                      <a:endParaRPr lang="es-EC" sz="1000">
                        <a:latin typeface="Calibri"/>
                        <a:ea typeface="Calibri"/>
                        <a:cs typeface="Times New Roman"/>
                      </a:endParaRPr>
                    </a:p>
                  </a:txBody>
                  <a:tcPr marL="64717" marR="647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11950">
                <a:tc>
                  <a:txBody>
                    <a:bodyPr/>
                    <a:lstStyle/>
                    <a:p>
                      <a:pPr marL="75565" algn="ctr">
                        <a:spcAft>
                          <a:spcPts val="0"/>
                        </a:spcAft>
                      </a:pPr>
                      <a:r>
                        <a:rPr lang="es-EC" sz="1000" b="1">
                          <a:latin typeface="Times New Roman"/>
                          <a:ea typeface="Calibri"/>
                          <a:cs typeface="Times New Roman"/>
                        </a:rPr>
                        <a:t>2</a:t>
                      </a:r>
                      <a:endParaRPr lang="es-EC" sz="1000">
                        <a:latin typeface="Calibri"/>
                        <a:ea typeface="Calibri"/>
                        <a:cs typeface="Times New Roman"/>
                      </a:endParaRPr>
                    </a:p>
                  </a:txBody>
                  <a:tcPr marL="64717" marR="647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pPr>
                      <a:r>
                        <a:rPr lang="es-EC" sz="1100" b="1" i="1">
                          <a:solidFill>
                            <a:srgbClr val="000000"/>
                          </a:solidFill>
                          <a:latin typeface="Times New Roman"/>
                          <a:ea typeface="Calibri"/>
                          <a:cs typeface="Times New Roman"/>
                        </a:rPr>
                        <a:t>¿Dónde vamos según a tendencia?</a:t>
                      </a:r>
                      <a:endParaRPr lang="es-EC" sz="1000">
                        <a:latin typeface="Calibri"/>
                        <a:ea typeface="Calibri"/>
                        <a:cs typeface="Times New Roman"/>
                      </a:endParaRPr>
                    </a:p>
                  </a:txBody>
                  <a:tcPr marL="64717" marR="647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just">
                        <a:spcAft>
                          <a:spcPts val="0"/>
                        </a:spcAft>
                      </a:pPr>
                      <a:r>
                        <a:rPr lang="es-EC" sz="1000">
                          <a:latin typeface="Times New Roman"/>
                          <a:ea typeface="Calibri"/>
                          <a:cs typeface="Times New Roman"/>
                        </a:rPr>
                        <a:t>Al no aplicar correctivos para disminuir el tiempo de entrega de pedidos, los clientes estarán inconformes con el servicio afectando la imagen y eficiencia del restaurante.</a:t>
                      </a:r>
                      <a:endParaRPr lang="es-EC" sz="1000">
                        <a:latin typeface="Calibri"/>
                        <a:ea typeface="Calibri"/>
                        <a:cs typeface="Times New Roman"/>
                      </a:endParaRPr>
                    </a:p>
                  </a:txBody>
                  <a:tcPr marL="64717" marR="647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just">
                        <a:spcAft>
                          <a:spcPts val="0"/>
                        </a:spcAft>
                      </a:pPr>
                      <a:r>
                        <a:rPr lang="es-EC" sz="1000">
                          <a:latin typeface="Times New Roman"/>
                          <a:ea typeface="Calibri"/>
                          <a:cs typeface="Times New Roman"/>
                        </a:rPr>
                        <a:t>Los requerimientos de los consumidores cada día son más exigentes demandan un buen servicio, atención rápida y ágil.</a:t>
                      </a:r>
                      <a:endParaRPr lang="es-EC" sz="1000">
                        <a:latin typeface="Calibri"/>
                        <a:ea typeface="Calibri"/>
                        <a:cs typeface="Times New Roman"/>
                      </a:endParaRPr>
                    </a:p>
                  </a:txBody>
                  <a:tcPr marL="64717" marR="647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7227">
                <a:tc>
                  <a:txBody>
                    <a:bodyPr/>
                    <a:lstStyle/>
                    <a:p>
                      <a:pPr marL="75565" algn="ctr">
                        <a:spcAft>
                          <a:spcPts val="0"/>
                        </a:spcAft>
                      </a:pPr>
                      <a:r>
                        <a:rPr lang="es-EC" sz="1000" b="1">
                          <a:latin typeface="Times New Roman"/>
                          <a:ea typeface="Calibri"/>
                          <a:cs typeface="Times New Roman"/>
                        </a:rPr>
                        <a:t>3</a:t>
                      </a:r>
                      <a:endParaRPr lang="es-EC" sz="1000">
                        <a:latin typeface="Calibri"/>
                        <a:ea typeface="Calibri"/>
                        <a:cs typeface="Times New Roman"/>
                      </a:endParaRPr>
                    </a:p>
                  </a:txBody>
                  <a:tcPr marL="64717" marR="647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pPr>
                      <a:r>
                        <a:rPr lang="es-EC" sz="1100" b="1" i="1">
                          <a:solidFill>
                            <a:srgbClr val="000000"/>
                          </a:solidFill>
                          <a:latin typeface="Times New Roman"/>
                          <a:ea typeface="Calibri"/>
                          <a:cs typeface="Times New Roman"/>
                        </a:rPr>
                        <a:t>¿A dónde querríamos llegar</a:t>
                      </a:r>
                      <a:endParaRPr lang="es-EC" sz="1000">
                        <a:latin typeface="Calibri"/>
                        <a:ea typeface="Calibri"/>
                        <a:cs typeface="Times New Roman"/>
                      </a:endParaRPr>
                    </a:p>
                  </a:txBody>
                  <a:tcPr marL="64717" marR="647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5565" algn="just">
                        <a:spcAft>
                          <a:spcPts val="0"/>
                        </a:spcAft>
                      </a:pPr>
                      <a:r>
                        <a:rPr lang="es-EC" sz="1000">
                          <a:latin typeface="Times New Roman"/>
                          <a:ea typeface="Calibri"/>
                          <a:cs typeface="Times New Roman"/>
                        </a:rPr>
                        <a:t>Lo ideal sería mantener tiempos de entrega de pedidos de 10 a 15 min, con correcto manejo de procesos, recursos y servicio.</a:t>
                      </a:r>
                      <a:endParaRPr lang="es-EC" sz="1000">
                        <a:latin typeface="Calibri"/>
                        <a:ea typeface="Calibri"/>
                        <a:cs typeface="Times New Roman"/>
                      </a:endParaRPr>
                    </a:p>
                  </a:txBody>
                  <a:tcPr marL="64717" marR="647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705977">
                <a:tc>
                  <a:txBody>
                    <a:bodyPr/>
                    <a:lstStyle/>
                    <a:p>
                      <a:pPr marL="75565" algn="ctr">
                        <a:spcAft>
                          <a:spcPts val="0"/>
                        </a:spcAft>
                      </a:pPr>
                      <a:r>
                        <a:rPr lang="es-EC" sz="1000" b="1">
                          <a:latin typeface="Times New Roman"/>
                          <a:ea typeface="Calibri"/>
                          <a:cs typeface="Times New Roman"/>
                        </a:rPr>
                        <a:t>4</a:t>
                      </a:r>
                      <a:endParaRPr lang="es-EC" sz="1000">
                        <a:latin typeface="Calibri"/>
                        <a:ea typeface="Calibri"/>
                        <a:cs typeface="Times New Roman"/>
                      </a:endParaRPr>
                    </a:p>
                  </a:txBody>
                  <a:tcPr marL="64717" marR="647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pPr>
                      <a:r>
                        <a:rPr lang="es-EC" sz="1100" b="1" i="1">
                          <a:solidFill>
                            <a:srgbClr val="000000"/>
                          </a:solidFill>
                          <a:latin typeface="Times New Roman"/>
                          <a:ea typeface="Calibri"/>
                          <a:cs typeface="Times New Roman"/>
                        </a:rPr>
                        <a:t>¿A dónde debemos llegar?</a:t>
                      </a:r>
                      <a:endParaRPr lang="es-EC" sz="1000">
                        <a:latin typeface="Calibri"/>
                        <a:ea typeface="Calibri"/>
                        <a:cs typeface="Times New Roman"/>
                      </a:endParaRPr>
                    </a:p>
                  </a:txBody>
                  <a:tcPr marL="64717" marR="647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5565" algn="just">
                        <a:spcAft>
                          <a:spcPts val="0"/>
                        </a:spcAft>
                      </a:pPr>
                      <a:r>
                        <a:rPr lang="es-EC" sz="1000">
                          <a:latin typeface="Times New Roman"/>
                          <a:ea typeface="Calibri"/>
                          <a:cs typeface="Times New Roman"/>
                        </a:rPr>
                        <a:t>Con un correcto trabajo en equipo, capacitación del personal, automatización de procesos se lograra disminuir el tiempo de entrega de pedidos a 15 min.</a:t>
                      </a:r>
                      <a:endParaRPr lang="es-EC" sz="1000">
                        <a:latin typeface="Calibri"/>
                        <a:ea typeface="Calibri"/>
                        <a:cs typeface="Times New Roman"/>
                      </a:endParaRPr>
                    </a:p>
                  </a:txBody>
                  <a:tcPr marL="64717" marR="647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470651">
                <a:tc>
                  <a:txBody>
                    <a:bodyPr/>
                    <a:lstStyle/>
                    <a:p>
                      <a:pPr marL="75565" algn="ctr">
                        <a:spcAft>
                          <a:spcPts val="0"/>
                        </a:spcAft>
                      </a:pPr>
                      <a:r>
                        <a:rPr lang="es-EC" sz="1000" b="1">
                          <a:latin typeface="Times New Roman"/>
                          <a:ea typeface="Calibri"/>
                          <a:cs typeface="Times New Roman"/>
                        </a:rPr>
                        <a:t>5</a:t>
                      </a:r>
                      <a:endParaRPr lang="es-EC" sz="1000">
                        <a:latin typeface="Calibri"/>
                        <a:ea typeface="Calibri"/>
                        <a:cs typeface="Times New Roman"/>
                      </a:endParaRPr>
                    </a:p>
                  </a:txBody>
                  <a:tcPr marL="64717" marR="647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pPr>
                      <a:r>
                        <a:rPr lang="es-EC" sz="1100" b="1" i="1">
                          <a:solidFill>
                            <a:srgbClr val="000000"/>
                          </a:solidFill>
                          <a:latin typeface="Times New Roman"/>
                          <a:ea typeface="Calibri"/>
                          <a:cs typeface="Times New Roman"/>
                        </a:rPr>
                        <a:t>Objetivo a alcanzar</a:t>
                      </a:r>
                      <a:endParaRPr lang="es-EC" sz="1000">
                        <a:latin typeface="Calibri"/>
                        <a:ea typeface="Calibri"/>
                        <a:cs typeface="Times New Roman"/>
                      </a:endParaRPr>
                    </a:p>
                  </a:txBody>
                  <a:tcPr marL="64717" marR="647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5565" algn="just">
                        <a:spcAft>
                          <a:spcPts val="0"/>
                        </a:spcAft>
                      </a:pPr>
                      <a:r>
                        <a:rPr lang="es-EC" sz="1000" b="1" dirty="0">
                          <a:latin typeface="Times New Roman"/>
                          <a:ea typeface="Calibri"/>
                          <a:cs typeface="Times New Roman"/>
                        </a:rPr>
                        <a:t>Disminuir el tiempo de entrega de pedidos a la mesa a un tiempo no superior a  20 min.</a:t>
                      </a:r>
                      <a:endParaRPr lang="es-EC" sz="1000" dirty="0">
                        <a:latin typeface="Calibri"/>
                        <a:ea typeface="Calibri"/>
                        <a:cs typeface="Times New Roman"/>
                      </a:endParaRPr>
                    </a:p>
                  </a:txBody>
                  <a:tcPr marL="64717" marR="647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bl>
          </a:graphicData>
        </a:graphic>
      </p:graphicFrame>
      <p:sp>
        <p:nvSpPr>
          <p:cNvPr id="4" name="3 Botón de acción: Hacia delante o Siguiente">
            <a:hlinkClick r:id="" action="ppaction://hlinkshowjump?jump=nextslide" highlightClick="1"/>
          </p:cNvPr>
          <p:cNvSpPr/>
          <p:nvPr/>
        </p:nvSpPr>
        <p:spPr>
          <a:xfrm>
            <a:off x="8388424" y="6525344"/>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F:\RINCON PUELLAREÑO\MENBRETADA.jpg"/>
          <p:cNvPicPr/>
          <p:nvPr/>
        </p:nvPicPr>
        <p:blipFill>
          <a:blip r:embed="rId2" cstate="print"/>
          <a:srcRect t="14661" b="7593"/>
          <a:stretch>
            <a:fillRect/>
          </a:stretch>
        </p:blipFill>
        <p:spPr bwMode="auto">
          <a:xfrm>
            <a:off x="0" y="0"/>
            <a:ext cx="9144000" cy="6858000"/>
          </a:xfrm>
          <a:prstGeom prst="rect">
            <a:avLst/>
          </a:prstGeom>
          <a:noFill/>
          <a:ln w="9525">
            <a:noFill/>
            <a:miter lim="800000"/>
            <a:headEnd/>
            <a:tailEnd/>
          </a:ln>
        </p:spPr>
      </p:pic>
      <p:graphicFrame>
        <p:nvGraphicFramePr>
          <p:cNvPr id="5" name="4 Tabla"/>
          <p:cNvGraphicFramePr>
            <a:graphicFrameLocks noGrp="1"/>
          </p:cNvGraphicFramePr>
          <p:nvPr/>
        </p:nvGraphicFramePr>
        <p:xfrm>
          <a:off x="1115616" y="746009"/>
          <a:ext cx="7054311" cy="5563311"/>
        </p:xfrm>
        <a:graphic>
          <a:graphicData uri="http://schemas.openxmlformats.org/drawingml/2006/table">
            <a:tbl>
              <a:tblPr/>
              <a:tblGrid>
                <a:gridCol w="551009"/>
                <a:gridCol w="2266809"/>
                <a:gridCol w="2288431"/>
                <a:gridCol w="1948062"/>
              </a:tblGrid>
              <a:tr h="405361">
                <a:tc gridSpan="4">
                  <a:txBody>
                    <a:bodyPr/>
                    <a:lstStyle/>
                    <a:p>
                      <a:pPr marL="75565" algn="ctr">
                        <a:spcAft>
                          <a:spcPts val="0"/>
                        </a:spcAft>
                      </a:pPr>
                      <a:r>
                        <a:rPr lang="es-EC" sz="1400" b="1" dirty="0" smtClean="0">
                          <a:latin typeface="Times New Roman"/>
                          <a:ea typeface="Calibri"/>
                          <a:cs typeface="Times New Roman"/>
                        </a:rPr>
                        <a:t>OBJETIVO </a:t>
                      </a:r>
                      <a:r>
                        <a:rPr lang="es-EC" sz="1400" b="1" dirty="0">
                          <a:latin typeface="Times New Roman"/>
                          <a:ea typeface="Calibri"/>
                          <a:cs typeface="Times New Roman"/>
                        </a:rPr>
                        <a:t>DE </a:t>
                      </a:r>
                      <a:r>
                        <a:rPr lang="es-EC" sz="1400" b="1" dirty="0" smtClean="0">
                          <a:latin typeface="Times New Roman"/>
                          <a:ea typeface="Calibri"/>
                          <a:cs typeface="Times New Roman"/>
                        </a:rPr>
                        <a:t>INNOVACIÓN</a:t>
                      </a:r>
                    </a:p>
                    <a:p>
                      <a:pPr marL="75565" algn="ctr">
                        <a:spcAft>
                          <a:spcPts val="0"/>
                        </a:spcAft>
                      </a:pPr>
                      <a:endParaRPr lang="es-EC" sz="1400" dirty="0">
                        <a:latin typeface="Calibri"/>
                        <a:ea typeface="Calibri"/>
                        <a:cs typeface="Times New Roman"/>
                      </a:endParaRPr>
                    </a:p>
                    <a:p>
                      <a:pPr marL="75565" algn="ctr">
                        <a:spcAft>
                          <a:spcPts val="0"/>
                        </a:spcAft>
                      </a:pPr>
                      <a:r>
                        <a:rPr lang="es-EC" sz="1400" b="1" i="1" dirty="0" smtClean="0">
                          <a:effectLst>
                            <a:outerShdw blurRad="38100" dist="38100" dir="2700000" algn="tl">
                              <a:srgbClr val="000000">
                                <a:alpha val="43137"/>
                              </a:srgbClr>
                            </a:outerShdw>
                          </a:effectLst>
                          <a:latin typeface="Times New Roman"/>
                          <a:ea typeface="Calibri"/>
                          <a:cs typeface="Times New Roman"/>
                        </a:rPr>
                        <a:t>Ofrecer servicios completaros como hospedaje</a:t>
                      </a:r>
                      <a:endParaRPr lang="es-EC" sz="1400" i="1" dirty="0">
                        <a:effectLst>
                          <a:outerShdw blurRad="38100" dist="38100" dir="2700000" algn="tl">
                            <a:srgbClr val="000000">
                              <a:alpha val="43137"/>
                            </a:srgbClr>
                          </a:outerShdw>
                        </a:effectLst>
                        <a:latin typeface="Calibri"/>
                        <a:ea typeface="Calibri"/>
                        <a:cs typeface="Times New Roman"/>
                      </a:endParaRPr>
                    </a:p>
                  </a:txBody>
                  <a:tcPr marL="62999" marR="62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hMerge="1">
                  <a:txBody>
                    <a:bodyPr/>
                    <a:lstStyle/>
                    <a:p>
                      <a:endParaRPr lang="es-EC"/>
                    </a:p>
                  </a:txBody>
                  <a:tcPr/>
                </a:tc>
                <a:tc hMerge="1">
                  <a:txBody>
                    <a:bodyPr/>
                    <a:lstStyle/>
                    <a:p>
                      <a:endParaRPr lang="es-EC"/>
                    </a:p>
                  </a:txBody>
                  <a:tcPr/>
                </a:tc>
                <a:tc hMerge="1">
                  <a:txBody>
                    <a:bodyPr/>
                    <a:lstStyle/>
                    <a:p>
                      <a:endParaRPr lang="es-EC"/>
                    </a:p>
                  </a:txBody>
                  <a:tcPr/>
                </a:tc>
              </a:tr>
              <a:tr h="478021">
                <a:tc>
                  <a:txBody>
                    <a:bodyPr/>
                    <a:lstStyle/>
                    <a:p>
                      <a:pPr marL="75565" algn="ctr">
                        <a:spcAft>
                          <a:spcPts val="0"/>
                        </a:spcAft>
                      </a:pPr>
                      <a:r>
                        <a:rPr lang="es-EC" sz="1100" b="1">
                          <a:latin typeface="Times New Roman"/>
                          <a:ea typeface="Calibri"/>
                          <a:cs typeface="Times New Roman"/>
                        </a:rPr>
                        <a:t>ORD</a:t>
                      </a:r>
                      <a:endParaRPr lang="es-EC" sz="1100">
                        <a:latin typeface="Calibri"/>
                        <a:ea typeface="Calibri"/>
                        <a:cs typeface="Times New Roman"/>
                      </a:endParaRPr>
                    </a:p>
                  </a:txBody>
                  <a:tcPr marL="62999" marR="62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75565" algn="ctr">
                        <a:spcAft>
                          <a:spcPts val="0"/>
                        </a:spcAft>
                      </a:pPr>
                      <a:r>
                        <a:rPr lang="es-EC" sz="1100" b="1">
                          <a:latin typeface="Times New Roman"/>
                          <a:ea typeface="Calibri"/>
                          <a:cs typeface="Times New Roman"/>
                        </a:rPr>
                        <a:t>ETAPA</a:t>
                      </a:r>
                      <a:endParaRPr lang="es-EC" sz="1100">
                        <a:latin typeface="Calibri"/>
                        <a:ea typeface="Calibri"/>
                        <a:cs typeface="Times New Roman"/>
                      </a:endParaRPr>
                    </a:p>
                  </a:txBody>
                  <a:tcPr marL="62999" marR="62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75565" algn="ctr">
                        <a:spcAft>
                          <a:spcPts val="0"/>
                        </a:spcAft>
                      </a:pPr>
                      <a:r>
                        <a:rPr lang="es-EC" sz="1100" b="1">
                          <a:latin typeface="Times New Roman"/>
                          <a:ea typeface="Calibri"/>
                          <a:cs typeface="Times New Roman"/>
                        </a:rPr>
                        <a:t>ANÁLISIS DE LA EMPRESA</a:t>
                      </a:r>
                      <a:endParaRPr lang="es-EC" sz="1100">
                        <a:latin typeface="Calibri"/>
                        <a:ea typeface="Calibri"/>
                        <a:cs typeface="Times New Roman"/>
                      </a:endParaRPr>
                    </a:p>
                  </a:txBody>
                  <a:tcPr marL="62999" marR="62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75565" algn="ctr">
                        <a:spcAft>
                          <a:spcPts val="0"/>
                        </a:spcAft>
                      </a:pPr>
                      <a:r>
                        <a:rPr lang="es-EC" sz="1100" b="1">
                          <a:latin typeface="Times New Roman"/>
                          <a:ea typeface="Calibri"/>
                          <a:cs typeface="Times New Roman"/>
                        </a:rPr>
                        <a:t>ANÁLISIS DEL MERCADO</a:t>
                      </a:r>
                      <a:endParaRPr lang="es-EC" sz="1100">
                        <a:latin typeface="Calibri"/>
                        <a:ea typeface="Calibri"/>
                        <a:cs typeface="Times New Roman"/>
                      </a:endParaRPr>
                    </a:p>
                  </a:txBody>
                  <a:tcPr marL="62999" marR="62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r>
              <a:tr h="2022219">
                <a:tc>
                  <a:txBody>
                    <a:bodyPr/>
                    <a:lstStyle/>
                    <a:p>
                      <a:pPr marL="75565" algn="ctr">
                        <a:spcAft>
                          <a:spcPts val="0"/>
                        </a:spcAft>
                      </a:pPr>
                      <a:r>
                        <a:rPr lang="es-EC" sz="1100" b="1">
                          <a:latin typeface="Times New Roman"/>
                          <a:ea typeface="Calibri"/>
                          <a:cs typeface="Times New Roman"/>
                        </a:rPr>
                        <a:t>1</a:t>
                      </a:r>
                      <a:endParaRPr lang="es-EC" sz="1100">
                        <a:latin typeface="Calibri"/>
                        <a:ea typeface="Calibri"/>
                        <a:cs typeface="Times New Roman"/>
                      </a:endParaRPr>
                    </a:p>
                  </a:txBody>
                  <a:tcPr marL="62999" marR="62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pPr>
                      <a:r>
                        <a:rPr lang="es-EC" sz="1100" b="1" i="1">
                          <a:solidFill>
                            <a:srgbClr val="000000"/>
                          </a:solidFill>
                          <a:latin typeface="Times New Roman"/>
                          <a:ea typeface="Calibri"/>
                          <a:cs typeface="Times New Roman"/>
                        </a:rPr>
                        <a:t>¿Dónde estamos?</a:t>
                      </a:r>
                      <a:endParaRPr lang="es-EC" sz="1100">
                        <a:latin typeface="Calibri"/>
                        <a:ea typeface="Calibri"/>
                        <a:cs typeface="Times New Roman"/>
                      </a:endParaRPr>
                    </a:p>
                  </a:txBody>
                  <a:tcPr marL="62999" marR="62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just">
                        <a:spcAft>
                          <a:spcPts val="0"/>
                        </a:spcAft>
                      </a:pPr>
                      <a:r>
                        <a:rPr lang="es-EC" sz="1100" dirty="0">
                          <a:latin typeface="Times New Roman"/>
                          <a:ea typeface="Calibri"/>
                          <a:cs typeface="Times New Roman"/>
                        </a:rPr>
                        <a:t>Actualmente el Restaurante Rincón </a:t>
                      </a:r>
                      <a:r>
                        <a:rPr lang="es-EC" sz="1100" dirty="0" err="1">
                          <a:latin typeface="Times New Roman"/>
                          <a:ea typeface="Calibri"/>
                          <a:cs typeface="Times New Roman"/>
                        </a:rPr>
                        <a:t>Puellareño</a:t>
                      </a:r>
                      <a:r>
                        <a:rPr lang="es-EC" sz="1100" dirty="0">
                          <a:latin typeface="Times New Roman"/>
                          <a:ea typeface="Calibri"/>
                          <a:cs typeface="Times New Roman"/>
                        </a:rPr>
                        <a:t> enfoca su actividad a ofrecer un servicio de alimentación de calidad, sin embargo los requerimientos de los clientes demandan servicios complementarios como hospedaje.</a:t>
                      </a:r>
                      <a:endParaRPr lang="es-EC" sz="1100" dirty="0">
                        <a:latin typeface="Calibri"/>
                        <a:ea typeface="Calibri"/>
                        <a:cs typeface="Times New Roman"/>
                      </a:endParaRPr>
                    </a:p>
                  </a:txBody>
                  <a:tcPr marL="62999" marR="62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just">
                        <a:spcBef>
                          <a:spcPts val="840"/>
                        </a:spcBef>
                        <a:spcAft>
                          <a:spcPts val="840"/>
                        </a:spcAft>
                      </a:pPr>
                      <a:r>
                        <a:rPr lang="es-EC" sz="1100">
                          <a:latin typeface="Times New Roman"/>
                          <a:ea typeface="Calibri"/>
                          <a:cs typeface="Times New Roman"/>
                        </a:rPr>
                        <a:t>Día a día las necesidades y gustos de los personas cambian, es por esta razón que la las empresas deben  ser capaces de adaptarse y satisfacer las necesidades de todos su consumidores, adaptando y mejorando continuamente sus productos y servicios. </a:t>
                      </a:r>
                      <a:endParaRPr lang="es-EC" sz="1100">
                        <a:latin typeface="Calibri"/>
                        <a:ea typeface="Calibri"/>
                        <a:cs typeface="Times New Roman"/>
                      </a:endParaRPr>
                    </a:p>
                  </a:txBody>
                  <a:tcPr marL="62999" marR="62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11495">
                <a:tc>
                  <a:txBody>
                    <a:bodyPr/>
                    <a:lstStyle/>
                    <a:p>
                      <a:pPr marL="75565" algn="ctr">
                        <a:spcAft>
                          <a:spcPts val="0"/>
                        </a:spcAft>
                      </a:pPr>
                      <a:r>
                        <a:rPr lang="es-EC" sz="1100" b="1">
                          <a:latin typeface="Times New Roman"/>
                          <a:ea typeface="Calibri"/>
                          <a:cs typeface="Times New Roman"/>
                        </a:rPr>
                        <a:t>2</a:t>
                      </a:r>
                      <a:endParaRPr lang="es-EC" sz="1100">
                        <a:latin typeface="Calibri"/>
                        <a:ea typeface="Calibri"/>
                        <a:cs typeface="Times New Roman"/>
                      </a:endParaRPr>
                    </a:p>
                  </a:txBody>
                  <a:tcPr marL="62999" marR="62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pPr>
                      <a:r>
                        <a:rPr lang="es-EC" sz="1100" b="1" i="1">
                          <a:solidFill>
                            <a:srgbClr val="000000"/>
                          </a:solidFill>
                          <a:latin typeface="Times New Roman"/>
                          <a:ea typeface="Calibri"/>
                          <a:cs typeface="Times New Roman"/>
                        </a:rPr>
                        <a:t>¿Dónde vamos según la tendencia?</a:t>
                      </a:r>
                      <a:endParaRPr lang="es-EC" sz="1100">
                        <a:latin typeface="Calibri"/>
                        <a:ea typeface="Calibri"/>
                        <a:cs typeface="Times New Roman"/>
                      </a:endParaRPr>
                    </a:p>
                  </a:txBody>
                  <a:tcPr marL="62999" marR="62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just">
                        <a:spcAft>
                          <a:spcPts val="0"/>
                        </a:spcAft>
                      </a:pPr>
                      <a:r>
                        <a:rPr lang="es-EC" sz="1100" dirty="0">
                          <a:latin typeface="Times New Roman"/>
                          <a:ea typeface="Calibri"/>
                          <a:cs typeface="Times New Roman"/>
                        </a:rPr>
                        <a:t>Limitar al restaurante a una solo actividad sin aprovechar la oportunidad de crecer y complementar sus servicios para captar un mayor mercado potencial.</a:t>
                      </a:r>
                      <a:endParaRPr lang="es-EC" sz="1100" dirty="0">
                        <a:latin typeface="Calibri"/>
                        <a:ea typeface="Calibri"/>
                        <a:cs typeface="Times New Roman"/>
                      </a:endParaRPr>
                    </a:p>
                  </a:txBody>
                  <a:tcPr marL="62999" marR="62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just">
                        <a:spcAft>
                          <a:spcPts val="0"/>
                        </a:spcAft>
                      </a:pPr>
                      <a:r>
                        <a:rPr lang="es-EC" sz="1100">
                          <a:latin typeface="Times New Roman"/>
                          <a:ea typeface="Calibri"/>
                          <a:cs typeface="Times New Roman"/>
                        </a:rPr>
                        <a:t>Incremento del flujo de turistas</a:t>
                      </a:r>
                      <a:endParaRPr lang="es-EC" sz="1100">
                        <a:latin typeface="Calibri"/>
                        <a:ea typeface="Calibri"/>
                        <a:cs typeface="Times New Roman"/>
                      </a:endParaRPr>
                    </a:p>
                  </a:txBody>
                  <a:tcPr marL="62999" marR="62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3832">
                <a:tc>
                  <a:txBody>
                    <a:bodyPr/>
                    <a:lstStyle/>
                    <a:p>
                      <a:pPr marL="75565" algn="ctr">
                        <a:spcAft>
                          <a:spcPts val="0"/>
                        </a:spcAft>
                      </a:pPr>
                      <a:r>
                        <a:rPr lang="es-EC" sz="1100" b="1">
                          <a:latin typeface="Times New Roman"/>
                          <a:ea typeface="Calibri"/>
                          <a:cs typeface="Times New Roman"/>
                        </a:rPr>
                        <a:t>3</a:t>
                      </a:r>
                      <a:endParaRPr lang="es-EC" sz="1100">
                        <a:latin typeface="Calibri"/>
                        <a:ea typeface="Calibri"/>
                        <a:cs typeface="Times New Roman"/>
                      </a:endParaRPr>
                    </a:p>
                  </a:txBody>
                  <a:tcPr marL="62999" marR="62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pPr>
                      <a:r>
                        <a:rPr lang="es-EC" sz="1100" b="1" i="1">
                          <a:solidFill>
                            <a:srgbClr val="000000"/>
                          </a:solidFill>
                          <a:latin typeface="Times New Roman"/>
                          <a:ea typeface="Calibri"/>
                          <a:cs typeface="Times New Roman"/>
                        </a:rPr>
                        <a:t>¿A dónde querríamos llegar</a:t>
                      </a:r>
                      <a:endParaRPr lang="es-EC" sz="1100">
                        <a:latin typeface="Calibri"/>
                        <a:ea typeface="Calibri"/>
                        <a:cs typeface="Times New Roman"/>
                      </a:endParaRPr>
                    </a:p>
                  </a:txBody>
                  <a:tcPr marL="62999" marR="62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5565" algn="just">
                        <a:spcAft>
                          <a:spcPts val="0"/>
                        </a:spcAft>
                      </a:pPr>
                      <a:r>
                        <a:rPr lang="es-EC" sz="1100">
                          <a:latin typeface="Times New Roman"/>
                          <a:ea typeface="Calibri"/>
                          <a:cs typeface="Times New Roman"/>
                        </a:rPr>
                        <a:t>Satisfacer la demanda insatisfecha en cuanto a hospedaje que existe en la zona.</a:t>
                      </a:r>
                      <a:endParaRPr lang="es-EC" sz="1100">
                        <a:latin typeface="Calibri"/>
                        <a:ea typeface="Calibri"/>
                        <a:cs typeface="Times New Roman"/>
                      </a:endParaRPr>
                    </a:p>
                  </a:txBody>
                  <a:tcPr marL="62999" marR="629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403832">
                <a:tc>
                  <a:txBody>
                    <a:bodyPr/>
                    <a:lstStyle/>
                    <a:p>
                      <a:pPr marL="75565" algn="ctr">
                        <a:spcAft>
                          <a:spcPts val="0"/>
                        </a:spcAft>
                      </a:pPr>
                      <a:r>
                        <a:rPr lang="es-EC" sz="1100" b="1">
                          <a:latin typeface="Times New Roman"/>
                          <a:ea typeface="Calibri"/>
                          <a:cs typeface="Times New Roman"/>
                        </a:rPr>
                        <a:t>4</a:t>
                      </a:r>
                      <a:endParaRPr lang="es-EC" sz="1100">
                        <a:latin typeface="Calibri"/>
                        <a:ea typeface="Calibri"/>
                        <a:cs typeface="Times New Roman"/>
                      </a:endParaRPr>
                    </a:p>
                  </a:txBody>
                  <a:tcPr marL="62999" marR="62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pPr>
                      <a:r>
                        <a:rPr lang="es-EC" sz="1100" b="1" i="1">
                          <a:solidFill>
                            <a:srgbClr val="000000"/>
                          </a:solidFill>
                          <a:latin typeface="Times New Roman"/>
                          <a:ea typeface="Calibri"/>
                          <a:cs typeface="Times New Roman"/>
                        </a:rPr>
                        <a:t>¿A dónde debemos llegar?</a:t>
                      </a:r>
                      <a:endParaRPr lang="es-EC" sz="1100">
                        <a:latin typeface="Calibri"/>
                        <a:ea typeface="Calibri"/>
                        <a:cs typeface="Times New Roman"/>
                      </a:endParaRPr>
                    </a:p>
                  </a:txBody>
                  <a:tcPr marL="62999" marR="62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5565" algn="just">
                        <a:spcAft>
                          <a:spcPts val="0"/>
                        </a:spcAft>
                      </a:pPr>
                      <a:r>
                        <a:rPr lang="es-EC" sz="1100">
                          <a:latin typeface="Times New Roman"/>
                          <a:ea typeface="Calibri"/>
                          <a:cs typeface="Times New Roman"/>
                        </a:rPr>
                        <a:t>Complementar los servicios del restaurante mediante la construcción de cabañas.</a:t>
                      </a:r>
                      <a:endParaRPr lang="es-EC" sz="1100">
                        <a:latin typeface="Calibri"/>
                        <a:ea typeface="Calibri"/>
                        <a:cs typeface="Times New Roman"/>
                      </a:endParaRPr>
                    </a:p>
                  </a:txBody>
                  <a:tcPr marL="62999" marR="629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403832">
                <a:tc>
                  <a:txBody>
                    <a:bodyPr/>
                    <a:lstStyle/>
                    <a:p>
                      <a:pPr marL="75565" algn="ctr">
                        <a:spcAft>
                          <a:spcPts val="0"/>
                        </a:spcAft>
                      </a:pPr>
                      <a:r>
                        <a:rPr lang="es-EC" sz="1100" b="1">
                          <a:latin typeface="Times New Roman"/>
                          <a:ea typeface="Calibri"/>
                          <a:cs typeface="Times New Roman"/>
                        </a:rPr>
                        <a:t>5</a:t>
                      </a:r>
                      <a:endParaRPr lang="es-EC" sz="1100">
                        <a:latin typeface="Calibri"/>
                        <a:ea typeface="Calibri"/>
                        <a:cs typeface="Times New Roman"/>
                      </a:endParaRPr>
                    </a:p>
                  </a:txBody>
                  <a:tcPr marL="62999" marR="62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pPr>
                      <a:r>
                        <a:rPr lang="es-EC" sz="1100" b="1" i="1">
                          <a:solidFill>
                            <a:srgbClr val="000000"/>
                          </a:solidFill>
                          <a:latin typeface="Times New Roman"/>
                          <a:ea typeface="Calibri"/>
                          <a:cs typeface="Times New Roman"/>
                        </a:rPr>
                        <a:t>Objetivo a alcanzar</a:t>
                      </a:r>
                      <a:endParaRPr lang="es-EC" sz="1100">
                        <a:latin typeface="Calibri"/>
                        <a:ea typeface="Calibri"/>
                        <a:cs typeface="Times New Roman"/>
                      </a:endParaRPr>
                    </a:p>
                  </a:txBody>
                  <a:tcPr marL="62999" marR="62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5565" algn="just">
                        <a:spcAft>
                          <a:spcPts val="0"/>
                        </a:spcAft>
                      </a:pPr>
                      <a:endParaRPr lang="es-EC" sz="1100" b="1" dirty="0" smtClean="0">
                        <a:latin typeface="Times New Roman"/>
                        <a:ea typeface="Calibri"/>
                        <a:cs typeface="Times New Roman"/>
                      </a:endParaRPr>
                    </a:p>
                    <a:p>
                      <a:pPr marL="75565" algn="just">
                        <a:spcAft>
                          <a:spcPts val="0"/>
                        </a:spcAft>
                      </a:pPr>
                      <a:r>
                        <a:rPr lang="es-EC" sz="1100" b="1" dirty="0" smtClean="0">
                          <a:latin typeface="Times New Roman"/>
                          <a:ea typeface="Calibri"/>
                          <a:cs typeface="Times New Roman"/>
                        </a:rPr>
                        <a:t>Para </a:t>
                      </a:r>
                      <a:r>
                        <a:rPr lang="es-EC" sz="1100" b="1" dirty="0">
                          <a:latin typeface="Times New Roman"/>
                          <a:ea typeface="Calibri"/>
                          <a:cs typeface="Times New Roman"/>
                        </a:rPr>
                        <a:t>finales del año 2012 ofrecer servicios de hospedaje en cabañas.</a:t>
                      </a:r>
                      <a:endParaRPr lang="es-EC" sz="1100" b="1" dirty="0">
                        <a:latin typeface="Calibri"/>
                        <a:ea typeface="Calibri"/>
                        <a:cs typeface="Times New Roman"/>
                      </a:endParaRPr>
                    </a:p>
                  </a:txBody>
                  <a:tcPr marL="62999" marR="629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bl>
          </a:graphicData>
        </a:graphic>
      </p:graphicFrame>
      <p:sp>
        <p:nvSpPr>
          <p:cNvPr id="4" name="3 Botón de acción: Hacia delante o Siguiente">
            <a:hlinkClick r:id="" action="ppaction://hlinkshowjump?jump=nextslide" highlightClick="1"/>
          </p:cNvPr>
          <p:cNvSpPr/>
          <p:nvPr/>
        </p:nvSpPr>
        <p:spPr>
          <a:xfrm>
            <a:off x="8388424" y="6525344"/>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F:\RINCON PUELLAREÑO\MENBRETADA.jpg"/>
          <p:cNvPicPr/>
          <p:nvPr/>
        </p:nvPicPr>
        <p:blipFill>
          <a:blip r:embed="rId2" cstate="print"/>
          <a:srcRect t="14661" b="7593"/>
          <a:stretch>
            <a:fillRect/>
          </a:stretch>
        </p:blipFill>
        <p:spPr bwMode="auto">
          <a:xfrm>
            <a:off x="0" y="0"/>
            <a:ext cx="9144000" cy="6858000"/>
          </a:xfrm>
          <a:prstGeom prst="rect">
            <a:avLst/>
          </a:prstGeom>
          <a:noFill/>
          <a:ln w="9525">
            <a:noFill/>
            <a:miter lim="800000"/>
            <a:headEnd/>
            <a:tailEnd/>
          </a:ln>
        </p:spPr>
      </p:pic>
      <p:graphicFrame>
        <p:nvGraphicFramePr>
          <p:cNvPr id="4" name="3 Tabla"/>
          <p:cNvGraphicFramePr>
            <a:graphicFrameLocks noGrp="1"/>
          </p:cNvGraphicFramePr>
          <p:nvPr/>
        </p:nvGraphicFramePr>
        <p:xfrm>
          <a:off x="1043608" y="620688"/>
          <a:ext cx="7056784" cy="6021462"/>
        </p:xfrm>
        <a:graphic>
          <a:graphicData uri="http://schemas.openxmlformats.org/drawingml/2006/table">
            <a:tbl>
              <a:tblPr/>
              <a:tblGrid>
                <a:gridCol w="551288"/>
                <a:gridCol w="2155490"/>
                <a:gridCol w="2585454"/>
                <a:gridCol w="1764552"/>
              </a:tblGrid>
              <a:tr h="339349">
                <a:tc gridSpan="4">
                  <a:txBody>
                    <a:bodyPr/>
                    <a:lstStyle/>
                    <a:p>
                      <a:pPr marL="75565" algn="ctr">
                        <a:spcAft>
                          <a:spcPts val="0"/>
                        </a:spcAft>
                      </a:pPr>
                      <a:r>
                        <a:rPr lang="es-EC" sz="1400" b="1" dirty="0" smtClean="0">
                          <a:latin typeface="Times New Roman"/>
                          <a:ea typeface="Calibri"/>
                          <a:cs typeface="Times New Roman"/>
                        </a:rPr>
                        <a:t>OBJETIVO </a:t>
                      </a:r>
                      <a:r>
                        <a:rPr lang="es-EC" sz="1400" b="1" dirty="0">
                          <a:latin typeface="Times New Roman"/>
                          <a:ea typeface="Calibri"/>
                          <a:cs typeface="Times New Roman"/>
                        </a:rPr>
                        <a:t>DE RECURSO </a:t>
                      </a:r>
                      <a:r>
                        <a:rPr lang="es-EC" sz="1400" b="1" dirty="0" smtClean="0">
                          <a:latin typeface="Times New Roman"/>
                          <a:ea typeface="Calibri"/>
                          <a:cs typeface="Times New Roman"/>
                        </a:rPr>
                        <a:t>HUMANO</a:t>
                      </a:r>
                    </a:p>
                    <a:p>
                      <a:pPr marL="75565" algn="ctr">
                        <a:spcAft>
                          <a:spcPts val="0"/>
                        </a:spcAft>
                      </a:pPr>
                      <a:endParaRPr lang="es-EC" sz="1400" b="1" dirty="0">
                        <a:effectLst>
                          <a:outerShdw blurRad="38100" dist="38100" dir="2700000" algn="tl">
                            <a:srgbClr val="000000">
                              <a:alpha val="43137"/>
                            </a:srgbClr>
                          </a:outerShdw>
                        </a:effectLst>
                        <a:latin typeface="Calibri"/>
                        <a:ea typeface="Calibri"/>
                        <a:cs typeface="Times New Roman"/>
                      </a:endParaRPr>
                    </a:p>
                    <a:p>
                      <a:pPr marL="75565" algn="ctr">
                        <a:spcAft>
                          <a:spcPts val="0"/>
                        </a:spcAft>
                      </a:pPr>
                      <a:r>
                        <a:rPr lang="es-EC" sz="1400" b="1" dirty="0">
                          <a:effectLst>
                            <a:outerShdw blurRad="38100" dist="38100" dir="2700000" algn="tl">
                              <a:srgbClr val="000000">
                                <a:alpha val="43137"/>
                              </a:srgbClr>
                            </a:outerShdw>
                          </a:effectLst>
                          <a:latin typeface="Times New Roman"/>
                          <a:ea typeface="Calibri"/>
                          <a:cs typeface="Times New Roman"/>
                        </a:rPr>
                        <a:t>Plan de Capacitación</a:t>
                      </a:r>
                      <a:endParaRPr lang="es-EC" sz="1400" b="1" dirty="0">
                        <a:effectLst>
                          <a:outerShdw blurRad="38100" dist="38100" dir="2700000" algn="tl">
                            <a:srgbClr val="000000">
                              <a:alpha val="43137"/>
                            </a:srgbClr>
                          </a:outerShdw>
                        </a:effectLst>
                        <a:latin typeface="Calibri"/>
                        <a:ea typeface="Calibri"/>
                        <a:cs typeface="Times New Roman"/>
                      </a:endParaRPr>
                    </a:p>
                  </a:txBody>
                  <a:tcPr marL="50877" marR="50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hMerge="1">
                  <a:txBody>
                    <a:bodyPr/>
                    <a:lstStyle/>
                    <a:p>
                      <a:endParaRPr lang="es-EC"/>
                    </a:p>
                  </a:txBody>
                  <a:tcPr/>
                </a:tc>
                <a:tc hMerge="1">
                  <a:txBody>
                    <a:bodyPr/>
                    <a:lstStyle/>
                    <a:p>
                      <a:endParaRPr lang="es-EC"/>
                    </a:p>
                  </a:txBody>
                  <a:tcPr/>
                </a:tc>
                <a:tc hMerge="1">
                  <a:txBody>
                    <a:bodyPr/>
                    <a:lstStyle/>
                    <a:p>
                      <a:endParaRPr lang="es-EC"/>
                    </a:p>
                  </a:txBody>
                  <a:tcPr/>
                </a:tc>
              </a:tr>
              <a:tr h="308498">
                <a:tc>
                  <a:txBody>
                    <a:bodyPr/>
                    <a:lstStyle/>
                    <a:p>
                      <a:pPr marL="75565" algn="ctr">
                        <a:spcAft>
                          <a:spcPts val="0"/>
                        </a:spcAft>
                      </a:pPr>
                      <a:r>
                        <a:rPr lang="es-EC" sz="1200" b="1">
                          <a:latin typeface="Times New Roman"/>
                          <a:ea typeface="Calibri"/>
                          <a:cs typeface="Times New Roman"/>
                        </a:rPr>
                        <a:t>ORD</a:t>
                      </a:r>
                      <a:endParaRPr lang="es-EC" sz="1200">
                        <a:latin typeface="Calibri"/>
                        <a:ea typeface="Calibri"/>
                        <a:cs typeface="Times New Roman"/>
                      </a:endParaRPr>
                    </a:p>
                  </a:txBody>
                  <a:tcPr marL="50877" marR="50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75565" algn="ctr">
                        <a:spcAft>
                          <a:spcPts val="0"/>
                        </a:spcAft>
                      </a:pPr>
                      <a:r>
                        <a:rPr lang="es-EC" sz="1200" b="1">
                          <a:latin typeface="Times New Roman"/>
                          <a:ea typeface="Calibri"/>
                          <a:cs typeface="Times New Roman"/>
                        </a:rPr>
                        <a:t>ETAPA</a:t>
                      </a:r>
                      <a:endParaRPr lang="es-EC" sz="1200">
                        <a:latin typeface="Calibri"/>
                        <a:ea typeface="Calibri"/>
                        <a:cs typeface="Times New Roman"/>
                      </a:endParaRPr>
                    </a:p>
                  </a:txBody>
                  <a:tcPr marL="50877" marR="50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75565" algn="ctr">
                        <a:spcAft>
                          <a:spcPts val="0"/>
                        </a:spcAft>
                      </a:pPr>
                      <a:r>
                        <a:rPr lang="es-EC" sz="1200" b="1">
                          <a:latin typeface="Times New Roman"/>
                          <a:ea typeface="Calibri"/>
                          <a:cs typeface="Times New Roman"/>
                        </a:rPr>
                        <a:t>ANÁLISIS DE LA EMPRESA</a:t>
                      </a:r>
                      <a:endParaRPr lang="es-EC" sz="1200">
                        <a:latin typeface="Calibri"/>
                        <a:ea typeface="Calibri"/>
                        <a:cs typeface="Times New Roman"/>
                      </a:endParaRPr>
                    </a:p>
                  </a:txBody>
                  <a:tcPr marL="50877" marR="50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75565" algn="ctr">
                        <a:spcAft>
                          <a:spcPts val="0"/>
                        </a:spcAft>
                      </a:pPr>
                      <a:r>
                        <a:rPr lang="es-EC" sz="1200" b="1">
                          <a:latin typeface="Times New Roman"/>
                          <a:ea typeface="Calibri"/>
                          <a:cs typeface="Times New Roman"/>
                        </a:rPr>
                        <a:t>ANÁLISIS DEL MERCADO</a:t>
                      </a:r>
                      <a:endParaRPr lang="es-EC" sz="1200">
                        <a:latin typeface="Calibri"/>
                        <a:ea typeface="Calibri"/>
                        <a:cs typeface="Times New Roman"/>
                      </a:endParaRPr>
                    </a:p>
                  </a:txBody>
                  <a:tcPr marL="50877" marR="50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r>
              <a:tr h="1631185">
                <a:tc>
                  <a:txBody>
                    <a:bodyPr/>
                    <a:lstStyle/>
                    <a:p>
                      <a:pPr marL="75565" algn="ctr">
                        <a:spcAft>
                          <a:spcPts val="0"/>
                        </a:spcAft>
                      </a:pPr>
                      <a:r>
                        <a:rPr lang="es-EC" sz="1200" b="1">
                          <a:latin typeface="Times New Roman"/>
                          <a:ea typeface="Calibri"/>
                          <a:cs typeface="Times New Roman"/>
                        </a:rPr>
                        <a:t>1</a:t>
                      </a:r>
                      <a:endParaRPr lang="es-EC" sz="1200">
                        <a:latin typeface="Calibri"/>
                        <a:ea typeface="Calibri"/>
                        <a:cs typeface="Times New Roman"/>
                      </a:endParaRPr>
                    </a:p>
                  </a:txBody>
                  <a:tcPr marL="50877" marR="50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pPr>
                      <a:r>
                        <a:rPr lang="es-EC" sz="1200" b="1" i="1" dirty="0">
                          <a:solidFill>
                            <a:srgbClr val="000000"/>
                          </a:solidFill>
                          <a:latin typeface="Times New Roman"/>
                          <a:ea typeface="Calibri"/>
                          <a:cs typeface="Times New Roman"/>
                        </a:rPr>
                        <a:t>¿Dónde estamos?</a:t>
                      </a:r>
                      <a:endParaRPr lang="es-EC" sz="1200" dirty="0">
                        <a:latin typeface="Calibri"/>
                        <a:ea typeface="Calibri"/>
                        <a:cs typeface="Times New Roman"/>
                      </a:endParaRPr>
                    </a:p>
                  </a:txBody>
                  <a:tcPr marL="50877" marR="50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just">
                        <a:spcAft>
                          <a:spcPts val="0"/>
                        </a:spcAft>
                      </a:pPr>
                      <a:r>
                        <a:rPr lang="es-EC" sz="1200" dirty="0">
                          <a:latin typeface="Times New Roman"/>
                          <a:ea typeface="Calibri"/>
                          <a:cs typeface="Times New Roman"/>
                        </a:rPr>
                        <a:t>Actualmente el Restaurante Rincón </a:t>
                      </a:r>
                      <a:r>
                        <a:rPr lang="es-EC" sz="1200" dirty="0" err="1">
                          <a:latin typeface="Times New Roman"/>
                          <a:ea typeface="Calibri"/>
                          <a:cs typeface="Times New Roman"/>
                        </a:rPr>
                        <a:t>Puellareño</a:t>
                      </a:r>
                      <a:r>
                        <a:rPr lang="es-EC" sz="1200" dirty="0">
                          <a:latin typeface="Times New Roman"/>
                          <a:ea typeface="Calibri"/>
                          <a:cs typeface="Times New Roman"/>
                        </a:rPr>
                        <a:t> cuenta con 5 empleados de instrucción primaria  y no mantiene planes de capacitación.</a:t>
                      </a:r>
                      <a:endParaRPr lang="es-EC" sz="1200" dirty="0">
                        <a:latin typeface="Calibri"/>
                        <a:ea typeface="Calibri"/>
                        <a:cs typeface="Times New Roman"/>
                      </a:endParaRPr>
                    </a:p>
                  </a:txBody>
                  <a:tcPr marL="50877" marR="50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just">
                        <a:spcAft>
                          <a:spcPts val="0"/>
                        </a:spcAft>
                      </a:pPr>
                      <a:r>
                        <a:rPr lang="es-EC" sz="1200">
                          <a:latin typeface="Times New Roman"/>
                          <a:ea typeface="Calibri"/>
                          <a:cs typeface="Times New Roman"/>
                        </a:rPr>
                        <a:t>El mercado de restaurantes actualmente está reclutando a personas altamente capacitadas en temas gastronómicos y turísticos.</a:t>
                      </a:r>
                      <a:endParaRPr lang="es-EC" sz="1200">
                        <a:latin typeface="Calibri"/>
                        <a:ea typeface="Calibri"/>
                        <a:cs typeface="Times New Roman"/>
                      </a:endParaRPr>
                    </a:p>
                  </a:txBody>
                  <a:tcPr marL="50877" marR="50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7500">
                <a:tc>
                  <a:txBody>
                    <a:bodyPr/>
                    <a:lstStyle/>
                    <a:p>
                      <a:pPr marL="75565" algn="ctr">
                        <a:spcAft>
                          <a:spcPts val="0"/>
                        </a:spcAft>
                      </a:pPr>
                      <a:r>
                        <a:rPr lang="es-EC" sz="1200" b="1">
                          <a:latin typeface="Times New Roman"/>
                          <a:ea typeface="Calibri"/>
                          <a:cs typeface="Times New Roman"/>
                        </a:rPr>
                        <a:t>2</a:t>
                      </a:r>
                      <a:endParaRPr lang="es-EC" sz="1200">
                        <a:latin typeface="Calibri"/>
                        <a:ea typeface="Calibri"/>
                        <a:cs typeface="Times New Roman"/>
                      </a:endParaRPr>
                    </a:p>
                  </a:txBody>
                  <a:tcPr marL="50877" marR="50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pPr>
                      <a:r>
                        <a:rPr lang="es-EC" sz="1200" b="1" i="1">
                          <a:solidFill>
                            <a:srgbClr val="000000"/>
                          </a:solidFill>
                          <a:latin typeface="Times New Roman"/>
                          <a:ea typeface="Calibri"/>
                          <a:cs typeface="Times New Roman"/>
                        </a:rPr>
                        <a:t>¿Dónde vamos según La tendencia?</a:t>
                      </a:r>
                      <a:endParaRPr lang="es-EC" sz="1200">
                        <a:latin typeface="Calibri"/>
                        <a:ea typeface="Calibri"/>
                        <a:cs typeface="Times New Roman"/>
                      </a:endParaRPr>
                    </a:p>
                  </a:txBody>
                  <a:tcPr marL="50877" marR="50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just">
                        <a:spcAft>
                          <a:spcPts val="0"/>
                        </a:spcAft>
                      </a:pPr>
                      <a:r>
                        <a:rPr lang="es-EC" sz="1200" dirty="0">
                          <a:latin typeface="Times New Roman"/>
                          <a:ea typeface="Calibri"/>
                          <a:cs typeface="Times New Roman"/>
                        </a:rPr>
                        <a:t>El restaurante no podrá ofrecer servicios y productos de calidad.</a:t>
                      </a:r>
                      <a:endParaRPr lang="es-EC" sz="1200" dirty="0">
                        <a:latin typeface="Calibri"/>
                        <a:ea typeface="Calibri"/>
                        <a:cs typeface="Times New Roman"/>
                      </a:endParaRPr>
                    </a:p>
                  </a:txBody>
                  <a:tcPr marL="50877" marR="50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just">
                        <a:spcAft>
                          <a:spcPts val="0"/>
                        </a:spcAft>
                      </a:pPr>
                      <a:r>
                        <a:rPr lang="es-EC" sz="1200" dirty="0">
                          <a:latin typeface="Times New Roman"/>
                          <a:ea typeface="Calibri"/>
                          <a:cs typeface="Times New Roman"/>
                        </a:rPr>
                        <a:t>Las empresas que cuentan con personal capacitado serán más competitivas</a:t>
                      </a:r>
                      <a:endParaRPr lang="es-EC" sz="1200" dirty="0">
                        <a:latin typeface="Calibri"/>
                        <a:ea typeface="Calibri"/>
                        <a:cs typeface="Times New Roman"/>
                      </a:endParaRPr>
                    </a:p>
                  </a:txBody>
                  <a:tcPr marL="50877" marR="50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8370">
                <a:tc>
                  <a:txBody>
                    <a:bodyPr/>
                    <a:lstStyle/>
                    <a:p>
                      <a:pPr marL="75565" algn="ctr">
                        <a:spcAft>
                          <a:spcPts val="0"/>
                        </a:spcAft>
                      </a:pPr>
                      <a:r>
                        <a:rPr lang="es-EC" sz="1200" b="1">
                          <a:latin typeface="Times New Roman"/>
                          <a:ea typeface="Calibri"/>
                          <a:cs typeface="Times New Roman"/>
                        </a:rPr>
                        <a:t>3</a:t>
                      </a:r>
                      <a:endParaRPr lang="es-EC" sz="1200">
                        <a:latin typeface="Calibri"/>
                        <a:ea typeface="Calibri"/>
                        <a:cs typeface="Times New Roman"/>
                      </a:endParaRPr>
                    </a:p>
                  </a:txBody>
                  <a:tcPr marL="50877" marR="50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pPr>
                      <a:r>
                        <a:rPr lang="es-EC" sz="1200" b="1" i="1">
                          <a:solidFill>
                            <a:srgbClr val="000000"/>
                          </a:solidFill>
                          <a:latin typeface="Times New Roman"/>
                          <a:ea typeface="Calibri"/>
                          <a:cs typeface="Times New Roman"/>
                        </a:rPr>
                        <a:t>¿A dónde querríamos llegar</a:t>
                      </a:r>
                      <a:endParaRPr lang="es-EC" sz="1200">
                        <a:latin typeface="Calibri"/>
                        <a:ea typeface="Calibri"/>
                        <a:cs typeface="Times New Roman"/>
                      </a:endParaRPr>
                    </a:p>
                  </a:txBody>
                  <a:tcPr marL="50877" marR="50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5565" algn="just">
                        <a:spcAft>
                          <a:spcPts val="0"/>
                        </a:spcAft>
                      </a:pPr>
                      <a:r>
                        <a:rPr lang="es-EC" sz="1200" dirty="0">
                          <a:latin typeface="Times New Roman"/>
                          <a:ea typeface="Calibri"/>
                          <a:cs typeface="Times New Roman"/>
                        </a:rPr>
                        <a:t>Se desearía llegar a tener un personal altamente capacitado para lo cual se desarrollara programas de capacitación: </a:t>
                      </a:r>
                      <a:endParaRPr lang="es-EC" sz="1200" dirty="0">
                        <a:latin typeface="Calibri"/>
                        <a:ea typeface="Calibri"/>
                        <a:cs typeface="Times New Roman"/>
                      </a:endParaRPr>
                    </a:p>
                    <a:p>
                      <a:pPr marL="75565" algn="just">
                        <a:spcAft>
                          <a:spcPts val="0"/>
                        </a:spcAft>
                      </a:pPr>
                      <a:r>
                        <a:rPr lang="es-EC" sz="1200" dirty="0">
                          <a:latin typeface="Times New Roman"/>
                          <a:ea typeface="Calibri"/>
                          <a:cs typeface="Times New Roman"/>
                        </a:rPr>
                        <a:t>Habilidades gerenciales, gastronomía, buenas prácticas de manipulación de alimentos, atención al cliente, producción, normas de seguridad e higiene.</a:t>
                      </a:r>
                      <a:endParaRPr lang="es-EC" sz="1200" dirty="0">
                        <a:latin typeface="Calibri"/>
                        <a:ea typeface="Calibri"/>
                        <a:cs typeface="Times New Roman"/>
                      </a:endParaRPr>
                    </a:p>
                  </a:txBody>
                  <a:tcPr marL="50877" marR="50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678697">
                <a:tc>
                  <a:txBody>
                    <a:bodyPr/>
                    <a:lstStyle/>
                    <a:p>
                      <a:pPr marL="75565" algn="ctr">
                        <a:spcAft>
                          <a:spcPts val="0"/>
                        </a:spcAft>
                      </a:pPr>
                      <a:r>
                        <a:rPr lang="es-EC" sz="1200" b="1">
                          <a:latin typeface="Times New Roman"/>
                          <a:ea typeface="Calibri"/>
                          <a:cs typeface="Times New Roman"/>
                        </a:rPr>
                        <a:t>4</a:t>
                      </a:r>
                      <a:endParaRPr lang="es-EC" sz="1200">
                        <a:latin typeface="Calibri"/>
                        <a:ea typeface="Calibri"/>
                        <a:cs typeface="Times New Roman"/>
                      </a:endParaRPr>
                    </a:p>
                  </a:txBody>
                  <a:tcPr marL="50877" marR="50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pPr>
                      <a:r>
                        <a:rPr lang="es-EC" sz="1200" b="1" i="1">
                          <a:solidFill>
                            <a:srgbClr val="000000"/>
                          </a:solidFill>
                          <a:latin typeface="Times New Roman"/>
                          <a:ea typeface="Calibri"/>
                          <a:cs typeface="Times New Roman"/>
                        </a:rPr>
                        <a:t>¿A dónde debemos llegar?</a:t>
                      </a:r>
                      <a:endParaRPr lang="es-EC" sz="1200">
                        <a:latin typeface="Calibri"/>
                        <a:ea typeface="Calibri"/>
                        <a:cs typeface="Times New Roman"/>
                      </a:endParaRPr>
                    </a:p>
                  </a:txBody>
                  <a:tcPr marL="50877" marR="50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5565" algn="just">
                        <a:spcAft>
                          <a:spcPts val="0"/>
                        </a:spcAft>
                      </a:pPr>
                      <a:r>
                        <a:rPr lang="es-EC" sz="1200" dirty="0">
                          <a:latin typeface="Times New Roman"/>
                          <a:ea typeface="Calibri"/>
                          <a:cs typeface="Times New Roman"/>
                        </a:rPr>
                        <a:t>Implementar programas de capacitación al menos 80 horas  en temas como Habilidades gerenciales, atención al cliente, buenas prácticas de manipulación de alimentos, producción, normas de seguridad e higiene. </a:t>
                      </a:r>
                      <a:endParaRPr lang="es-EC" sz="1200" dirty="0">
                        <a:latin typeface="Calibri"/>
                        <a:ea typeface="Calibri"/>
                        <a:cs typeface="Times New Roman"/>
                      </a:endParaRPr>
                    </a:p>
                  </a:txBody>
                  <a:tcPr marL="50877" marR="50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831017">
                <a:tc>
                  <a:txBody>
                    <a:bodyPr/>
                    <a:lstStyle/>
                    <a:p>
                      <a:pPr marL="75565" algn="ctr">
                        <a:spcAft>
                          <a:spcPts val="0"/>
                        </a:spcAft>
                      </a:pPr>
                      <a:r>
                        <a:rPr lang="es-EC" sz="1200" b="1">
                          <a:latin typeface="Times New Roman"/>
                          <a:ea typeface="Calibri"/>
                          <a:cs typeface="Times New Roman"/>
                        </a:rPr>
                        <a:t>5</a:t>
                      </a:r>
                      <a:endParaRPr lang="es-EC" sz="1200">
                        <a:latin typeface="Calibri"/>
                        <a:ea typeface="Calibri"/>
                        <a:cs typeface="Times New Roman"/>
                      </a:endParaRPr>
                    </a:p>
                  </a:txBody>
                  <a:tcPr marL="50877" marR="50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pPr>
                      <a:r>
                        <a:rPr lang="es-EC" sz="1200" b="1" i="1">
                          <a:solidFill>
                            <a:srgbClr val="000000"/>
                          </a:solidFill>
                          <a:latin typeface="Times New Roman"/>
                          <a:ea typeface="Calibri"/>
                          <a:cs typeface="Times New Roman"/>
                        </a:rPr>
                        <a:t>Objetivo a alcanzar</a:t>
                      </a:r>
                      <a:endParaRPr lang="es-EC" sz="1200">
                        <a:latin typeface="Calibri"/>
                        <a:ea typeface="Calibri"/>
                        <a:cs typeface="Times New Roman"/>
                      </a:endParaRPr>
                    </a:p>
                  </a:txBody>
                  <a:tcPr marL="50877" marR="50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5565" algn="just">
                        <a:spcAft>
                          <a:spcPts val="0"/>
                        </a:spcAft>
                      </a:pPr>
                      <a:r>
                        <a:rPr lang="es-EC" sz="1200" b="1" dirty="0">
                          <a:latin typeface="Times New Roman"/>
                          <a:ea typeface="Calibri"/>
                          <a:cs typeface="Times New Roman"/>
                        </a:rPr>
                        <a:t>Capacitar al personal del restaurante Rincón </a:t>
                      </a:r>
                      <a:r>
                        <a:rPr lang="es-EC" sz="1200" b="1" dirty="0" err="1">
                          <a:latin typeface="Times New Roman"/>
                          <a:ea typeface="Calibri"/>
                          <a:cs typeface="Times New Roman"/>
                        </a:rPr>
                        <a:t>Puellareño</a:t>
                      </a:r>
                      <a:r>
                        <a:rPr lang="es-EC" sz="1200" b="1" dirty="0">
                          <a:latin typeface="Times New Roman"/>
                          <a:ea typeface="Calibri"/>
                          <a:cs typeface="Times New Roman"/>
                        </a:rPr>
                        <a:t> 40 horas cada semestre, en temas de habilidades gerenciales, buenas prácticas de manipulación de alimentos, atención al cliente, producción, normas de seguridad e higiene.</a:t>
                      </a:r>
                      <a:endParaRPr lang="es-EC" sz="1200" dirty="0">
                        <a:latin typeface="Calibri"/>
                        <a:ea typeface="Calibri"/>
                        <a:cs typeface="Times New Roman"/>
                      </a:endParaRPr>
                    </a:p>
                  </a:txBody>
                  <a:tcPr marL="50877" marR="50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bl>
          </a:graphicData>
        </a:graphic>
      </p:graphicFrame>
      <p:sp>
        <p:nvSpPr>
          <p:cNvPr id="5" name="4 Botón de acción: Hacia atrás o Anterior">
            <a:hlinkClick r:id="rId3" action="ppaction://hlinksldjump" highlightClick="1"/>
          </p:cNvPr>
          <p:cNvSpPr/>
          <p:nvPr/>
        </p:nvSpPr>
        <p:spPr>
          <a:xfrm>
            <a:off x="8244408" y="6525344"/>
            <a:ext cx="755576" cy="216024"/>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RINCON PUELLAREÑO\MENBRETADA.jpg"/>
          <p:cNvPicPr/>
          <p:nvPr/>
        </p:nvPicPr>
        <p:blipFill>
          <a:blip r:embed="rId2" cstate="print"/>
          <a:srcRect t="14661" b="7593"/>
          <a:stretch>
            <a:fillRect/>
          </a:stretch>
        </p:blipFill>
        <p:spPr bwMode="auto">
          <a:xfrm>
            <a:off x="0" y="0"/>
            <a:ext cx="9144000" cy="6858000"/>
          </a:xfrm>
          <a:prstGeom prst="rect">
            <a:avLst/>
          </a:prstGeom>
          <a:noFill/>
          <a:ln w="9525">
            <a:noFill/>
            <a:miter lim="800000"/>
            <a:headEnd/>
            <a:tailEnd/>
          </a:ln>
        </p:spPr>
      </p:pic>
      <p:sp>
        <p:nvSpPr>
          <p:cNvPr id="2" name="1 Título"/>
          <p:cNvSpPr>
            <a:spLocks noGrp="1"/>
          </p:cNvSpPr>
          <p:nvPr>
            <p:ph type="title" idx="4294967295"/>
          </p:nvPr>
        </p:nvSpPr>
        <p:spPr>
          <a:xfrm>
            <a:off x="683568" y="188913"/>
            <a:ext cx="7896225" cy="1143000"/>
          </a:xfrm>
        </p:spPr>
        <p:txBody>
          <a:bodyPr>
            <a:normAutofit/>
          </a:bodyPr>
          <a:lstStyle/>
          <a:p>
            <a:r>
              <a:rPr lang="es-EC" sz="3200" b="1" dirty="0" smtClean="0">
                <a:solidFill>
                  <a:schemeClr val="tx1"/>
                </a:solidFill>
                <a:latin typeface="Times New Roman" pitchFamily="18" charset="0"/>
                <a:cs typeface="Times New Roman" pitchFamily="18" charset="0"/>
              </a:rPr>
              <a:t>Perfil Estratégico de Desarrollo a Adoptarse</a:t>
            </a:r>
            <a:endParaRPr lang="es-EC" sz="3200" b="1" dirty="0">
              <a:solidFill>
                <a:schemeClr val="tx1"/>
              </a:solidFill>
              <a:latin typeface="Times New Roman" pitchFamily="18" charset="0"/>
              <a:cs typeface="Times New Roman" pitchFamily="18" charset="0"/>
            </a:endParaRPr>
          </a:p>
        </p:txBody>
      </p:sp>
      <p:graphicFrame>
        <p:nvGraphicFramePr>
          <p:cNvPr id="5" name="4 Tabla"/>
          <p:cNvGraphicFramePr>
            <a:graphicFrameLocks noGrp="1"/>
          </p:cNvGraphicFramePr>
          <p:nvPr/>
        </p:nvGraphicFramePr>
        <p:xfrm>
          <a:off x="683568" y="1386467"/>
          <a:ext cx="7776866" cy="4906346"/>
        </p:xfrm>
        <a:graphic>
          <a:graphicData uri="http://schemas.openxmlformats.org/drawingml/2006/table">
            <a:tbl>
              <a:tblPr/>
              <a:tblGrid>
                <a:gridCol w="1368152"/>
                <a:gridCol w="1422531"/>
                <a:gridCol w="1953221"/>
                <a:gridCol w="3032962"/>
              </a:tblGrid>
              <a:tr h="458454">
                <a:tc>
                  <a:txBody>
                    <a:bodyPr/>
                    <a:lstStyle/>
                    <a:p>
                      <a:pPr marL="457200" algn="ctr">
                        <a:spcAft>
                          <a:spcPts val="0"/>
                        </a:spcAft>
                      </a:pPr>
                      <a:r>
                        <a:rPr lang="es-EC" sz="950" b="1" dirty="0">
                          <a:latin typeface="Times New Roman"/>
                          <a:ea typeface="Times New Roman"/>
                          <a:cs typeface="Times New Roman"/>
                        </a:rPr>
                        <a:t>TIPO DE ESTRATEGIA</a:t>
                      </a:r>
                      <a:endParaRPr lang="es-EC" sz="950" dirty="0">
                        <a:latin typeface="Calibri"/>
                        <a:ea typeface="Calibri"/>
                        <a:cs typeface="Times New Roman"/>
                      </a:endParaRPr>
                    </a:p>
                  </a:txBody>
                  <a:tcPr marL="42453" marR="42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457200" algn="ctr">
                        <a:spcAft>
                          <a:spcPts val="0"/>
                        </a:spcAft>
                      </a:pPr>
                      <a:r>
                        <a:rPr lang="es-EC" sz="950" b="1">
                          <a:latin typeface="Times New Roman"/>
                          <a:ea typeface="Times New Roman"/>
                          <a:cs typeface="Times New Roman"/>
                        </a:rPr>
                        <a:t>NOMBRE DE LA ESTRATEGIA</a:t>
                      </a:r>
                      <a:endParaRPr lang="es-EC" sz="950">
                        <a:latin typeface="Calibri"/>
                        <a:ea typeface="Calibri"/>
                        <a:cs typeface="Times New Roman"/>
                      </a:endParaRPr>
                    </a:p>
                  </a:txBody>
                  <a:tcPr marL="42453" marR="42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457200" algn="ctr">
                        <a:spcAft>
                          <a:spcPts val="0"/>
                        </a:spcAft>
                      </a:pPr>
                      <a:r>
                        <a:rPr lang="es-EC" sz="950" b="1">
                          <a:latin typeface="Times New Roman"/>
                          <a:ea typeface="Times New Roman"/>
                          <a:cs typeface="Times New Roman"/>
                        </a:rPr>
                        <a:t>JUSTIFICACIÓN</a:t>
                      </a:r>
                      <a:endParaRPr lang="es-EC" sz="950">
                        <a:latin typeface="Calibri"/>
                        <a:ea typeface="Calibri"/>
                        <a:cs typeface="Times New Roman"/>
                      </a:endParaRPr>
                    </a:p>
                  </a:txBody>
                  <a:tcPr marL="42453" marR="42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457200" algn="ctr">
                        <a:spcAft>
                          <a:spcPts val="0"/>
                        </a:spcAft>
                      </a:pPr>
                      <a:r>
                        <a:rPr lang="es-EC" sz="950" b="1">
                          <a:latin typeface="Times New Roman"/>
                          <a:ea typeface="Times New Roman"/>
                          <a:cs typeface="Times New Roman"/>
                        </a:rPr>
                        <a:t>IDEAS DE ACCIÓN</a:t>
                      </a:r>
                      <a:endParaRPr lang="es-EC" sz="950">
                        <a:latin typeface="Calibri"/>
                        <a:ea typeface="Calibri"/>
                        <a:cs typeface="Times New Roman"/>
                      </a:endParaRPr>
                    </a:p>
                  </a:txBody>
                  <a:tcPr marL="42453" marR="42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r>
              <a:tr h="1069725">
                <a:tc>
                  <a:txBody>
                    <a:bodyPr/>
                    <a:lstStyle/>
                    <a:p>
                      <a:pPr marL="75565" algn="ctr">
                        <a:spcAft>
                          <a:spcPts val="0"/>
                        </a:spcAft>
                        <a:tabLst>
                          <a:tab pos="808355" algn="l"/>
                        </a:tabLst>
                      </a:pPr>
                      <a:r>
                        <a:rPr lang="es-EC" sz="950" b="1" dirty="0" smtClean="0">
                          <a:latin typeface="Times New Roman"/>
                          <a:ea typeface="Calibri"/>
                          <a:cs typeface="Times New Roman"/>
                        </a:rPr>
                        <a:t>BÁSICAS </a:t>
                      </a:r>
                      <a:r>
                        <a:rPr lang="es-EC" sz="950" b="1" dirty="0">
                          <a:latin typeface="Times New Roman"/>
                          <a:ea typeface="Calibri"/>
                          <a:cs typeface="Times New Roman"/>
                        </a:rPr>
                        <a:t>DE DESARROLLO</a:t>
                      </a:r>
                      <a:endParaRPr lang="es-EC" sz="950" dirty="0">
                        <a:latin typeface="Calibri"/>
                        <a:ea typeface="Calibri"/>
                        <a:cs typeface="Times New Roman"/>
                      </a:endParaRPr>
                    </a:p>
                  </a:txBody>
                  <a:tcPr marL="42453" marR="42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lnSpc>
                          <a:spcPct val="150000"/>
                        </a:lnSpc>
                        <a:spcAft>
                          <a:spcPts val="0"/>
                        </a:spcAft>
                        <a:tabLst>
                          <a:tab pos="808355" algn="l"/>
                        </a:tabLst>
                      </a:pPr>
                      <a:r>
                        <a:rPr lang="es-EC" sz="950" dirty="0">
                          <a:latin typeface="Times New Roman"/>
                          <a:ea typeface="Calibri"/>
                          <a:cs typeface="Times New Roman"/>
                        </a:rPr>
                        <a:t>DIFERENCIACIÓN</a:t>
                      </a:r>
                      <a:endParaRPr lang="es-EC" sz="950" dirty="0">
                        <a:latin typeface="Calibri"/>
                        <a:ea typeface="Calibri"/>
                        <a:cs typeface="Times New Roman"/>
                      </a:endParaRPr>
                    </a:p>
                  </a:txBody>
                  <a:tcPr marL="42453" marR="42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Aft>
                          <a:spcPts val="0"/>
                        </a:spcAft>
                      </a:pPr>
                      <a:r>
                        <a:rPr lang="es-EC" sz="950">
                          <a:latin typeface="Times New Roman"/>
                          <a:ea typeface="Times New Roman"/>
                          <a:cs typeface="Times New Roman"/>
                        </a:rPr>
                        <a:t>Ofrecer  comida típica de calidad en un ambiente acogedor rodeado de la naturaleza.</a:t>
                      </a:r>
                      <a:endParaRPr lang="es-EC" sz="950">
                        <a:latin typeface="Calibri"/>
                        <a:ea typeface="Calibri"/>
                        <a:cs typeface="Times New Roman"/>
                      </a:endParaRPr>
                    </a:p>
                  </a:txBody>
                  <a:tcPr marL="42453" marR="42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SzPts val="1100"/>
                        <a:buFont typeface="+mj-lt"/>
                        <a:buAutoNum type="alphaLcParenR"/>
                      </a:pPr>
                      <a:r>
                        <a:rPr lang="es-EC" sz="950" dirty="0" smtClean="0">
                          <a:latin typeface="Times New Roman"/>
                          <a:ea typeface="Times New Roman"/>
                          <a:cs typeface="Times New Roman"/>
                        </a:rPr>
                        <a:t>Calidad de los productos</a:t>
                      </a:r>
                    </a:p>
                    <a:p>
                      <a:pPr marL="342900" lvl="0" indent="-342900" algn="just">
                        <a:spcAft>
                          <a:spcPts val="0"/>
                        </a:spcAft>
                        <a:buSzPts val="1100"/>
                        <a:buFont typeface="+mj-lt"/>
                        <a:buAutoNum type="alphaLcParenR"/>
                      </a:pPr>
                      <a:r>
                        <a:rPr lang="es-EC" sz="950" dirty="0" smtClean="0">
                          <a:latin typeface="Times New Roman"/>
                          <a:ea typeface="Times New Roman"/>
                          <a:cs typeface="Times New Roman"/>
                        </a:rPr>
                        <a:t>Ofrecer</a:t>
                      </a:r>
                      <a:r>
                        <a:rPr lang="es-EC" sz="950" baseline="0" dirty="0" smtClean="0">
                          <a:latin typeface="Times New Roman"/>
                          <a:ea typeface="Times New Roman"/>
                          <a:cs typeface="Times New Roman"/>
                        </a:rPr>
                        <a:t> comida como hecha en casa</a:t>
                      </a:r>
                      <a:endParaRPr lang="es-EC" sz="950" dirty="0" smtClean="0">
                        <a:latin typeface="Times New Roman"/>
                        <a:ea typeface="Times New Roman"/>
                        <a:cs typeface="Times New Roman"/>
                      </a:endParaRPr>
                    </a:p>
                    <a:p>
                      <a:pPr marL="342900" lvl="0" indent="-342900" algn="just">
                        <a:spcAft>
                          <a:spcPts val="0"/>
                        </a:spcAft>
                        <a:buSzPts val="1100"/>
                        <a:buFont typeface="+mj-lt"/>
                        <a:buAutoNum type="alphaLcParenR"/>
                      </a:pPr>
                      <a:r>
                        <a:rPr lang="es-EC" sz="950" dirty="0" smtClean="0">
                          <a:latin typeface="Times New Roman"/>
                          <a:ea typeface="Times New Roman"/>
                          <a:cs typeface="Times New Roman"/>
                        </a:rPr>
                        <a:t>Readecuar </a:t>
                      </a:r>
                      <a:r>
                        <a:rPr lang="es-EC" sz="950" dirty="0">
                          <a:latin typeface="Times New Roman"/>
                          <a:ea typeface="Times New Roman"/>
                          <a:cs typeface="Times New Roman"/>
                        </a:rPr>
                        <a:t>el espacio físico del restaurante, </a:t>
                      </a:r>
                      <a:r>
                        <a:rPr lang="es-EC" sz="950" dirty="0" smtClean="0">
                          <a:latin typeface="Times New Roman"/>
                          <a:ea typeface="Times New Roman"/>
                          <a:cs typeface="Times New Roman"/>
                        </a:rPr>
                        <a:t>implementando áreas </a:t>
                      </a:r>
                      <a:r>
                        <a:rPr lang="es-EC" sz="950" dirty="0">
                          <a:latin typeface="Times New Roman"/>
                          <a:ea typeface="Times New Roman"/>
                          <a:cs typeface="Times New Roman"/>
                        </a:rPr>
                        <a:t>de descanso </a:t>
                      </a:r>
                      <a:r>
                        <a:rPr lang="es-EC" sz="950" dirty="0" smtClean="0">
                          <a:latin typeface="Times New Roman"/>
                          <a:ea typeface="Times New Roman"/>
                          <a:cs typeface="Times New Roman"/>
                        </a:rPr>
                        <a:t>y distracción.</a:t>
                      </a:r>
                      <a:endParaRPr lang="es-EC" sz="950" dirty="0">
                        <a:latin typeface="Calibri"/>
                        <a:ea typeface="Calibri"/>
                        <a:cs typeface="Times New Roman"/>
                      </a:endParaRPr>
                    </a:p>
                    <a:p>
                      <a:pPr marL="342900" lvl="0" indent="-342900" algn="just">
                        <a:spcAft>
                          <a:spcPts val="0"/>
                        </a:spcAft>
                        <a:buSzPts val="1100"/>
                        <a:buFont typeface="+mj-lt"/>
                        <a:buAutoNum type="alphaLcParenR"/>
                      </a:pPr>
                      <a:r>
                        <a:rPr lang="es-EC" sz="950" dirty="0" smtClean="0">
                          <a:latin typeface="Times New Roman"/>
                          <a:ea typeface="Calibri"/>
                          <a:cs typeface="Times New Roman"/>
                        </a:rPr>
                        <a:t>Aprovechar el espacio físico  y vegetación del restaurante para que los clientes disfruten</a:t>
                      </a:r>
                      <a:r>
                        <a:rPr lang="es-EC" sz="950" baseline="0" dirty="0" smtClean="0">
                          <a:latin typeface="Times New Roman"/>
                          <a:ea typeface="Calibri"/>
                          <a:cs typeface="Times New Roman"/>
                        </a:rPr>
                        <a:t> de la naturaleza.</a:t>
                      </a:r>
                      <a:endParaRPr lang="es-EC" sz="950" dirty="0">
                        <a:latin typeface="Calibri"/>
                        <a:ea typeface="Calibri"/>
                        <a:cs typeface="Times New Roman"/>
                      </a:endParaRPr>
                    </a:p>
                  </a:txBody>
                  <a:tcPr marL="42453" marR="42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22543">
                <a:tc rowSpan="3">
                  <a:txBody>
                    <a:bodyPr/>
                    <a:lstStyle/>
                    <a:p>
                      <a:pPr marL="75565" algn="ctr">
                        <a:spcAft>
                          <a:spcPts val="0"/>
                        </a:spcAft>
                        <a:tabLst>
                          <a:tab pos="808355" algn="l"/>
                        </a:tabLst>
                      </a:pPr>
                      <a:r>
                        <a:rPr lang="es-EC" sz="950" b="1" dirty="0" smtClean="0">
                          <a:latin typeface="Times New Roman"/>
                          <a:ea typeface="Calibri"/>
                          <a:cs typeface="Times New Roman"/>
                        </a:rPr>
                        <a:t> </a:t>
                      </a:r>
                      <a:r>
                        <a:rPr lang="es-EC" sz="950" b="1" dirty="0">
                          <a:latin typeface="Times New Roman"/>
                          <a:ea typeface="Calibri"/>
                          <a:cs typeface="Times New Roman"/>
                        </a:rPr>
                        <a:t>CRECIMIENTO INTENSIVO</a:t>
                      </a:r>
                      <a:endParaRPr lang="es-EC" sz="950" dirty="0">
                        <a:latin typeface="Calibri"/>
                        <a:ea typeface="Calibri"/>
                        <a:cs typeface="Times New Roman"/>
                      </a:endParaRPr>
                    </a:p>
                  </a:txBody>
                  <a:tcPr marL="42453" marR="42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tabLst>
                          <a:tab pos="808355" algn="l"/>
                        </a:tabLst>
                      </a:pPr>
                      <a:r>
                        <a:rPr lang="es-EC" sz="950" dirty="0">
                          <a:latin typeface="Times New Roman"/>
                          <a:ea typeface="Calibri"/>
                          <a:cs typeface="Times New Roman"/>
                        </a:rPr>
                        <a:t>PENETRACIÓN EN EL  MERCADO</a:t>
                      </a:r>
                      <a:endParaRPr lang="es-EC" sz="950" dirty="0">
                        <a:latin typeface="Calibri"/>
                        <a:ea typeface="Calibri"/>
                        <a:cs typeface="Times New Roman"/>
                      </a:endParaRPr>
                    </a:p>
                  </a:txBody>
                  <a:tcPr marL="42453" marR="42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just">
                        <a:spcAft>
                          <a:spcPts val="0"/>
                        </a:spcAft>
                        <a:tabLst>
                          <a:tab pos="808355" algn="l"/>
                        </a:tabLst>
                      </a:pPr>
                      <a:r>
                        <a:rPr lang="es-EC" sz="950" dirty="0">
                          <a:latin typeface="Times New Roman"/>
                          <a:ea typeface="Calibri"/>
                          <a:cs typeface="Times New Roman"/>
                        </a:rPr>
                        <a:t>Posicionarse en el mercado y </a:t>
                      </a:r>
                      <a:r>
                        <a:rPr lang="es-EC" sz="950" dirty="0" err="1">
                          <a:latin typeface="Times New Roman"/>
                          <a:ea typeface="Calibri"/>
                          <a:cs typeface="Times New Roman"/>
                        </a:rPr>
                        <a:t>fidelizar</a:t>
                      </a:r>
                      <a:r>
                        <a:rPr lang="es-EC" sz="950" dirty="0">
                          <a:latin typeface="Times New Roman"/>
                          <a:ea typeface="Calibri"/>
                          <a:cs typeface="Times New Roman"/>
                        </a:rPr>
                        <a:t> a los clientes actuales, los cuales promocionaran de </a:t>
                      </a:r>
                      <a:r>
                        <a:rPr lang="es-EC" sz="950" dirty="0" smtClean="0">
                          <a:latin typeface="Times New Roman"/>
                          <a:ea typeface="Calibri"/>
                          <a:cs typeface="Times New Roman"/>
                        </a:rPr>
                        <a:t>boca </a:t>
                      </a:r>
                      <a:r>
                        <a:rPr lang="es-EC" sz="950" dirty="0">
                          <a:latin typeface="Times New Roman"/>
                          <a:ea typeface="Calibri"/>
                          <a:cs typeface="Times New Roman"/>
                        </a:rPr>
                        <a:t>a boca </a:t>
                      </a:r>
                      <a:r>
                        <a:rPr lang="es-EC" sz="950" dirty="0" smtClean="0">
                          <a:latin typeface="Times New Roman"/>
                          <a:ea typeface="Calibri"/>
                          <a:cs typeface="Times New Roman"/>
                        </a:rPr>
                        <a:t>sus productos y servicios.</a:t>
                      </a:r>
                      <a:endParaRPr lang="es-EC" sz="950" dirty="0">
                        <a:latin typeface="Calibri"/>
                        <a:ea typeface="Calibri"/>
                        <a:cs typeface="Times New Roman"/>
                      </a:endParaRPr>
                    </a:p>
                  </a:txBody>
                  <a:tcPr marL="42453" marR="42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mj-lt"/>
                        <a:buAutoNum type="alphaLcParenR"/>
                      </a:pPr>
                      <a:r>
                        <a:rPr lang="es-EC" sz="950" dirty="0" smtClean="0">
                          <a:latin typeface="Times New Roman"/>
                          <a:ea typeface="Calibri"/>
                          <a:cs typeface="Times New Roman"/>
                        </a:rPr>
                        <a:t>Mantener</a:t>
                      </a:r>
                      <a:r>
                        <a:rPr lang="es-EC" sz="950" baseline="0" dirty="0" smtClean="0">
                          <a:latin typeface="Times New Roman"/>
                          <a:ea typeface="Calibri"/>
                          <a:cs typeface="Times New Roman"/>
                        </a:rPr>
                        <a:t> la calidad de los </a:t>
                      </a:r>
                      <a:r>
                        <a:rPr lang="es-EC" sz="950" dirty="0" smtClean="0">
                          <a:latin typeface="Times New Roman"/>
                          <a:ea typeface="Calibri"/>
                          <a:cs typeface="Times New Roman"/>
                        </a:rPr>
                        <a:t>productos </a:t>
                      </a:r>
                      <a:r>
                        <a:rPr lang="es-EC" sz="950" dirty="0">
                          <a:latin typeface="Times New Roman"/>
                          <a:ea typeface="Calibri"/>
                          <a:cs typeface="Times New Roman"/>
                        </a:rPr>
                        <a:t>y servicios </a:t>
                      </a:r>
                      <a:endParaRPr lang="es-EC" sz="950" dirty="0" smtClean="0">
                        <a:latin typeface="Calibri"/>
                        <a:ea typeface="Calibri"/>
                        <a:cs typeface="Times New Roman"/>
                      </a:endParaRPr>
                    </a:p>
                    <a:p>
                      <a:pPr marL="342900" lvl="0" indent="-342900" algn="just">
                        <a:spcAft>
                          <a:spcPts val="0"/>
                        </a:spcAft>
                        <a:buFont typeface="+mj-lt"/>
                        <a:buAutoNum type="alphaLcParenR"/>
                      </a:pPr>
                      <a:r>
                        <a:rPr lang="es-EC" sz="950" dirty="0" smtClean="0">
                          <a:latin typeface="Times New Roman"/>
                          <a:ea typeface="Calibri"/>
                          <a:cs typeface="Times New Roman"/>
                        </a:rPr>
                        <a:t>Implementar planes de publicidad a través de vallas publicitarias y </a:t>
                      </a:r>
                      <a:r>
                        <a:rPr lang="es-EC" sz="950" dirty="0" err="1" smtClean="0">
                          <a:latin typeface="Times New Roman"/>
                          <a:ea typeface="Calibri"/>
                          <a:cs typeface="Times New Roman"/>
                        </a:rPr>
                        <a:t>gigantografias</a:t>
                      </a:r>
                      <a:r>
                        <a:rPr lang="es-EC" sz="950" dirty="0" smtClean="0">
                          <a:latin typeface="Times New Roman"/>
                          <a:ea typeface="Calibri"/>
                          <a:cs typeface="Times New Roman"/>
                        </a:rPr>
                        <a:t>,  colocadas fuera y dentro de la parroquia; volantes, tarjetas de presentación .</a:t>
                      </a:r>
                      <a:endParaRPr lang="es-EC" sz="950" dirty="0" smtClean="0">
                        <a:latin typeface="Calibri"/>
                        <a:ea typeface="Calibri"/>
                        <a:cs typeface="Times New Roman"/>
                      </a:endParaRPr>
                    </a:p>
                    <a:p>
                      <a:pPr marL="342900" lvl="0" indent="-342900" algn="just">
                        <a:spcAft>
                          <a:spcPts val="0"/>
                        </a:spcAft>
                        <a:buFont typeface="+mj-lt"/>
                        <a:buAutoNum type="alphaLcParenR"/>
                      </a:pPr>
                      <a:r>
                        <a:rPr lang="es-EC" sz="950" dirty="0" smtClean="0">
                          <a:latin typeface="Times New Roman"/>
                          <a:ea typeface="Calibri"/>
                          <a:cs typeface="Times New Roman"/>
                        </a:rPr>
                        <a:t> </a:t>
                      </a:r>
                      <a:r>
                        <a:rPr lang="es-EC" sz="950" dirty="0">
                          <a:latin typeface="Times New Roman"/>
                          <a:ea typeface="Calibri"/>
                          <a:cs typeface="Times New Roman"/>
                        </a:rPr>
                        <a:t>Promoción del restaurante mediante el blog de la Parroquia: Mi Puéllaro Lindo.</a:t>
                      </a:r>
                      <a:endParaRPr lang="es-EC" sz="950" dirty="0">
                        <a:latin typeface="Calibri"/>
                        <a:ea typeface="Calibri"/>
                        <a:cs typeface="Times New Roman"/>
                      </a:endParaRPr>
                    </a:p>
                    <a:p>
                      <a:pPr marL="342900" lvl="0" indent="-342900" algn="just">
                        <a:spcAft>
                          <a:spcPts val="0"/>
                        </a:spcAft>
                        <a:buFont typeface="+mj-lt"/>
                        <a:buAutoNum type="alphaLcParenR"/>
                      </a:pPr>
                      <a:r>
                        <a:rPr lang="es-EC" sz="950" dirty="0">
                          <a:latin typeface="Times New Roman"/>
                          <a:ea typeface="Calibri"/>
                          <a:cs typeface="Times New Roman"/>
                        </a:rPr>
                        <a:t>Participación en ferias gastronómicas que se realizan en la parroquia en  fechas festivas.</a:t>
                      </a:r>
                      <a:endParaRPr lang="es-EC" sz="950" dirty="0">
                        <a:latin typeface="Calibri"/>
                        <a:ea typeface="Calibri"/>
                        <a:cs typeface="Times New Roman"/>
                      </a:endParaRPr>
                    </a:p>
                  </a:txBody>
                  <a:tcPr marL="42453" marR="42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6907">
                <a:tc vMerge="1">
                  <a:txBody>
                    <a:bodyPr/>
                    <a:lstStyle/>
                    <a:p>
                      <a:endParaRPr lang="es-EC"/>
                    </a:p>
                  </a:txBody>
                  <a:tcPr/>
                </a:tc>
                <a:tc>
                  <a:txBody>
                    <a:bodyPr/>
                    <a:lstStyle/>
                    <a:p>
                      <a:pPr marL="75565" algn="ctr">
                        <a:spcAft>
                          <a:spcPts val="0"/>
                        </a:spcAft>
                        <a:tabLst>
                          <a:tab pos="808355" algn="l"/>
                        </a:tabLst>
                      </a:pPr>
                      <a:r>
                        <a:rPr lang="es-EC" sz="950">
                          <a:latin typeface="Times New Roman"/>
                          <a:ea typeface="Calibri"/>
                          <a:cs typeface="Times New Roman"/>
                        </a:rPr>
                        <a:t>DESARROLLO DE MERCADO</a:t>
                      </a:r>
                      <a:endParaRPr lang="es-EC" sz="950">
                        <a:latin typeface="Calibri"/>
                        <a:ea typeface="Calibri"/>
                        <a:cs typeface="Times New Roman"/>
                      </a:endParaRPr>
                    </a:p>
                  </a:txBody>
                  <a:tcPr marL="42453" marR="42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just">
                        <a:spcAft>
                          <a:spcPts val="0"/>
                        </a:spcAft>
                        <a:tabLst>
                          <a:tab pos="808355" algn="l"/>
                        </a:tabLst>
                      </a:pPr>
                      <a:r>
                        <a:rPr lang="es-EC" sz="950" dirty="0">
                          <a:latin typeface="Times New Roman"/>
                          <a:ea typeface="Calibri"/>
                          <a:cs typeface="Times New Roman"/>
                        </a:rPr>
                        <a:t>El restauran tiene como objetivo incrementar sus ventas y crecer para lo cual debe buscar nuevos mercado para ofrecer los productos y servicios.</a:t>
                      </a:r>
                      <a:endParaRPr lang="es-EC" sz="950" dirty="0">
                        <a:latin typeface="Calibri"/>
                        <a:ea typeface="Calibri"/>
                        <a:cs typeface="Times New Roman"/>
                      </a:endParaRPr>
                    </a:p>
                  </a:txBody>
                  <a:tcPr marL="42453" marR="42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mj-lt"/>
                        <a:buAutoNum type="alphaLcParenR"/>
                      </a:pPr>
                      <a:r>
                        <a:rPr lang="es-EC" sz="950" dirty="0">
                          <a:latin typeface="Times New Roman"/>
                          <a:ea typeface="Calibri"/>
                          <a:cs typeface="Times New Roman"/>
                        </a:rPr>
                        <a:t>Promocionar los productos y servicios en las diferentes empresas e instituciones que existen en la zona, ofreciendo el servicio de alimentación en los diferentes eventos sociales e institucionales que realicen.</a:t>
                      </a:r>
                      <a:endParaRPr lang="es-EC" sz="950" dirty="0">
                        <a:latin typeface="Calibri"/>
                        <a:ea typeface="Calibri"/>
                        <a:cs typeface="Times New Roman"/>
                      </a:endParaRPr>
                    </a:p>
                    <a:p>
                      <a:pPr marL="342900" lvl="0" indent="-342900" algn="just">
                        <a:spcAft>
                          <a:spcPts val="0"/>
                        </a:spcAft>
                        <a:buFont typeface="+mj-lt"/>
                        <a:buAutoNum type="alphaLcParenR"/>
                      </a:pPr>
                      <a:r>
                        <a:rPr lang="es-EC" sz="950" dirty="0">
                          <a:latin typeface="Times New Roman"/>
                          <a:ea typeface="Calibri"/>
                          <a:cs typeface="Times New Roman"/>
                        </a:rPr>
                        <a:t>Realizar alianzas estratégicas con los sitios turísticos de la zona como son balnearios, haciendas, miradores. </a:t>
                      </a:r>
                      <a:endParaRPr lang="es-EC" sz="950" dirty="0">
                        <a:latin typeface="Calibri"/>
                        <a:ea typeface="Calibri"/>
                        <a:cs typeface="Times New Roman"/>
                      </a:endParaRPr>
                    </a:p>
                  </a:txBody>
                  <a:tcPr marL="42453" marR="42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6907">
                <a:tc vMerge="1">
                  <a:txBody>
                    <a:bodyPr/>
                    <a:lstStyle/>
                    <a:p>
                      <a:endParaRPr lang="es-EC"/>
                    </a:p>
                  </a:txBody>
                  <a:tcPr/>
                </a:tc>
                <a:tc>
                  <a:txBody>
                    <a:bodyPr/>
                    <a:lstStyle/>
                    <a:p>
                      <a:pPr marL="75565" algn="ctr">
                        <a:spcAft>
                          <a:spcPts val="0"/>
                        </a:spcAft>
                        <a:tabLst>
                          <a:tab pos="808355" algn="l"/>
                        </a:tabLst>
                      </a:pPr>
                      <a:r>
                        <a:rPr lang="es-EC" sz="950" dirty="0">
                          <a:latin typeface="Times New Roman"/>
                          <a:ea typeface="Calibri"/>
                          <a:cs typeface="Times New Roman"/>
                        </a:rPr>
                        <a:t>DESARROLLO DEL PRODUCTO</a:t>
                      </a:r>
                      <a:endParaRPr lang="es-EC" sz="950" dirty="0">
                        <a:latin typeface="Calibri"/>
                        <a:ea typeface="Calibri"/>
                        <a:cs typeface="Times New Roman"/>
                      </a:endParaRPr>
                    </a:p>
                  </a:txBody>
                  <a:tcPr marL="42453" marR="42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just">
                        <a:spcAft>
                          <a:spcPts val="0"/>
                        </a:spcAft>
                        <a:tabLst>
                          <a:tab pos="808355" algn="l"/>
                        </a:tabLst>
                      </a:pPr>
                      <a:r>
                        <a:rPr lang="es-EC" sz="950" dirty="0">
                          <a:latin typeface="Times New Roman"/>
                          <a:ea typeface="Calibri"/>
                          <a:cs typeface="Times New Roman"/>
                        </a:rPr>
                        <a:t>Las necesidades y gustos de los clientes son más exigentes, buscan variedad de paltos nuevos sabores- </a:t>
                      </a:r>
                      <a:endParaRPr lang="es-EC" sz="950" dirty="0">
                        <a:latin typeface="Calibri"/>
                        <a:ea typeface="Calibri"/>
                        <a:cs typeface="Times New Roman"/>
                      </a:endParaRPr>
                    </a:p>
                  </a:txBody>
                  <a:tcPr marL="42453" marR="42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mj-lt"/>
                        <a:buAutoNum type="alphaLcParenR"/>
                        <a:tabLst>
                          <a:tab pos="808355" algn="l"/>
                        </a:tabLst>
                      </a:pPr>
                      <a:r>
                        <a:rPr lang="es-EC" sz="950" dirty="0">
                          <a:latin typeface="Times New Roman"/>
                          <a:ea typeface="Calibri"/>
                          <a:cs typeface="Times New Roman"/>
                        </a:rPr>
                        <a:t>elaborar dulces y postres caracterizados por la utilización de frutas y productos que se cultivan en la parroquia, ofreciendo picaditas y dulces tradicionales de la zona como son: quimbolitos, humitas, tamales, dulce de guayaba, dulce de higo, helado y mouse de chirimoya, , helado de aguacate, pistiños.</a:t>
                      </a:r>
                      <a:endParaRPr lang="es-EC" sz="950" dirty="0">
                        <a:latin typeface="Calibri"/>
                        <a:ea typeface="Calibri"/>
                        <a:cs typeface="Times New Roman"/>
                      </a:endParaRPr>
                    </a:p>
                  </a:txBody>
                  <a:tcPr marL="42453" marR="42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5 Botón de acción: Hacia delante o Siguiente">
            <a:hlinkClick r:id="" action="ppaction://hlinkshowjump?jump=nextslide" highlightClick="1"/>
          </p:cNvPr>
          <p:cNvSpPr/>
          <p:nvPr/>
        </p:nvSpPr>
        <p:spPr>
          <a:xfrm>
            <a:off x="8460432" y="6525344"/>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RINCON PUELLAREÑO\MENBRETADA.jpg"/>
          <p:cNvPicPr/>
          <p:nvPr/>
        </p:nvPicPr>
        <p:blipFill>
          <a:blip r:embed="rId3" cstate="print"/>
          <a:srcRect t="14661" b="7593"/>
          <a:stretch>
            <a:fillRect/>
          </a:stretch>
        </p:blipFill>
        <p:spPr bwMode="auto">
          <a:xfrm>
            <a:off x="0" y="0"/>
            <a:ext cx="9144000" cy="6858000"/>
          </a:xfrm>
          <a:prstGeom prst="rect">
            <a:avLst/>
          </a:prstGeom>
          <a:noFill/>
          <a:ln w="9525">
            <a:noFill/>
            <a:miter lim="800000"/>
            <a:headEnd/>
            <a:tailEnd/>
          </a:ln>
        </p:spPr>
      </p:pic>
      <p:graphicFrame>
        <p:nvGraphicFramePr>
          <p:cNvPr id="6" name="5 Tabla"/>
          <p:cNvGraphicFramePr>
            <a:graphicFrameLocks noGrp="1"/>
          </p:cNvGraphicFramePr>
          <p:nvPr/>
        </p:nvGraphicFramePr>
        <p:xfrm>
          <a:off x="683568" y="1196752"/>
          <a:ext cx="7764017" cy="4349898"/>
        </p:xfrm>
        <a:graphic>
          <a:graphicData uri="http://schemas.openxmlformats.org/drawingml/2006/table">
            <a:tbl>
              <a:tblPr/>
              <a:tblGrid>
                <a:gridCol w="1394010"/>
                <a:gridCol w="1486311"/>
                <a:gridCol w="1654240"/>
                <a:gridCol w="3229456"/>
              </a:tblGrid>
              <a:tr h="409382">
                <a:tc>
                  <a:txBody>
                    <a:bodyPr/>
                    <a:lstStyle/>
                    <a:p>
                      <a:pPr marL="457200" algn="ctr">
                        <a:spcAft>
                          <a:spcPts val="0"/>
                        </a:spcAft>
                      </a:pPr>
                      <a:r>
                        <a:rPr lang="es-EC" sz="950" b="1" dirty="0">
                          <a:latin typeface="Times New Roman" pitchFamily="18" charset="0"/>
                          <a:ea typeface="Times New Roman"/>
                          <a:cs typeface="Times New Roman" pitchFamily="18" charset="0"/>
                        </a:rPr>
                        <a:t>TIPO DE ESTRATEGIA</a:t>
                      </a:r>
                      <a:endParaRPr lang="es-EC" sz="950" dirty="0">
                        <a:latin typeface="Times New Roman" pitchFamily="18" charset="0"/>
                        <a:ea typeface="Calibri"/>
                        <a:cs typeface="Times New Roman" pitchFamily="18" charset="0"/>
                      </a:endParaRPr>
                    </a:p>
                  </a:txBody>
                  <a:tcPr marL="47026" marR="47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457200" algn="ctr">
                        <a:spcAft>
                          <a:spcPts val="0"/>
                        </a:spcAft>
                      </a:pPr>
                      <a:r>
                        <a:rPr lang="es-EC" sz="950" b="1">
                          <a:latin typeface="Times New Roman" pitchFamily="18" charset="0"/>
                          <a:ea typeface="Times New Roman"/>
                          <a:cs typeface="Times New Roman" pitchFamily="18" charset="0"/>
                        </a:rPr>
                        <a:t>NOMBRE DE LA ESTRATEGIA</a:t>
                      </a:r>
                      <a:endParaRPr lang="es-EC" sz="950">
                        <a:latin typeface="Times New Roman" pitchFamily="18" charset="0"/>
                        <a:ea typeface="Calibri"/>
                        <a:cs typeface="Times New Roman" pitchFamily="18" charset="0"/>
                      </a:endParaRPr>
                    </a:p>
                  </a:txBody>
                  <a:tcPr marL="47026" marR="47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457200" algn="ctr">
                        <a:spcAft>
                          <a:spcPts val="0"/>
                        </a:spcAft>
                      </a:pPr>
                      <a:r>
                        <a:rPr lang="es-EC" sz="950" b="1" dirty="0">
                          <a:latin typeface="Times New Roman" pitchFamily="18" charset="0"/>
                          <a:ea typeface="Times New Roman"/>
                          <a:cs typeface="Times New Roman" pitchFamily="18" charset="0"/>
                        </a:rPr>
                        <a:t>JUSTIFICACIÓN</a:t>
                      </a:r>
                      <a:endParaRPr lang="es-EC" sz="950" dirty="0">
                        <a:latin typeface="Times New Roman" pitchFamily="18" charset="0"/>
                        <a:ea typeface="Calibri"/>
                        <a:cs typeface="Times New Roman" pitchFamily="18" charset="0"/>
                      </a:endParaRPr>
                    </a:p>
                  </a:txBody>
                  <a:tcPr marL="47026" marR="47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457200" algn="ctr">
                        <a:spcAft>
                          <a:spcPts val="0"/>
                        </a:spcAft>
                      </a:pPr>
                      <a:r>
                        <a:rPr lang="es-EC" sz="950" b="1">
                          <a:latin typeface="Times New Roman" pitchFamily="18" charset="0"/>
                          <a:ea typeface="Times New Roman"/>
                          <a:cs typeface="Times New Roman" pitchFamily="18" charset="0"/>
                        </a:rPr>
                        <a:t>IDEAS DE ACCIÓN</a:t>
                      </a:r>
                      <a:endParaRPr lang="es-EC" sz="950">
                        <a:latin typeface="Times New Roman" pitchFamily="18" charset="0"/>
                        <a:ea typeface="Calibri"/>
                        <a:cs typeface="Times New Roman" pitchFamily="18" charset="0"/>
                      </a:endParaRPr>
                    </a:p>
                  </a:txBody>
                  <a:tcPr marL="47026" marR="47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r>
              <a:tr h="962466">
                <a:tc>
                  <a:txBody>
                    <a:bodyPr/>
                    <a:lstStyle/>
                    <a:p>
                      <a:pPr marL="75565" algn="ctr">
                        <a:spcAft>
                          <a:spcPts val="0"/>
                        </a:spcAft>
                        <a:tabLst>
                          <a:tab pos="808355" algn="l"/>
                        </a:tabLst>
                      </a:pPr>
                      <a:r>
                        <a:rPr lang="es-EC" sz="950" b="1">
                          <a:latin typeface="Times New Roman" pitchFamily="18" charset="0"/>
                          <a:ea typeface="Calibri"/>
                          <a:cs typeface="Times New Roman" pitchFamily="18" charset="0"/>
                        </a:rPr>
                        <a:t>COMPETITIVAS</a:t>
                      </a:r>
                      <a:endParaRPr lang="es-EC" sz="950">
                        <a:latin typeface="Times New Roman" pitchFamily="18" charset="0"/>
                        <a:ea typeface="Calibri"/>
                        <a:cs typeface="Times New Roman" pitchFamily="18" charset="0"/>
                      </a:endParaRPr>
                    </a:p>
                  </a:txBody>
                  <a:tcPr marL="47026" marR="47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lnSpc>
                          <a:spcPct val="150000"/>
                        </a:lnSpc>
                        <a:spcAft>
                          <a:spcPts val="0"/>
                        </a:spcAft>
                        <a:tabLst>
                          <a:tab pos="808355" algn="l"/>
                        </a:tabLst>
                      </a:pPr>
                      <a:r>
                        <a:rPr lang="es-EC" sz="950">
                          <a:latin typeface="Times New Roman" pitchFamily="18" charset="0"/>
                          <a:ea typeface="Calibri"/>
                          <a:cs typeface="Times New Roman" pitchFamily="18" charset="0"/>
                        </a:rPr>
                        <a:t>DEL LIDER</a:t>
                      </a:r>
                    </a:p>
                  </a:txBody>
                  <a:tcPr marL="47026" marR="47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just">
                        <a:spcAft>
                          <a:spcPts val="0"/>
                        </a:spcAft>
                        <a:tabLst>
                          <a:tab pos="808355" algn="l"/>
                        </a:tabLst>
                      </a:pPr>
                      <a:r>
                        <a:rPr lang="es-EC" sz="950" dirty="0">
                          <a:latin typeface="Times New Roman" pitchFamily="18" charset="0"/>
                          <a:ea typeface="Calibri"/>
                          <a:cs typeface="Times New Roman" pitchFamily="18" charset="0"/>
                        </a:rPr>
                        <a:t>El Restaurante Rincón </a:t>
                      </a:r>
                      <a:r>
                        <a:rPr lang="es-EC" sz="950" dirty="0" err="1">
                          <a:latin typeface="Times New Roman" pitchFamily="18" charset="0"/>
                          <a:ea typeface="Calibri"/>
                          <a:cs typeface="Times New Roman" pitchFamily="18" charset="0"/>
                        </a:rPr>
                        <a:t>Puellareño</a:t>
                      </a:r>
                      <a:r>
                        <a:rPr lang="es-EC" sz="950" dirty="0">
                          <a:latin typeface="Times New Roman" pitchFamily="18" charset="0"/>
                          <a:ea typeface="Calibri"/>
                          <a:cs typeface="Times New Roman" pitchFamily="18" charset="0"/>
                        </a:rPr>
                        <a:t> en la actualidad es el más conocido y visitado dentro de la zona, por la variedad de comida típica que ofrece.</a:t>
                      </a:r>
                    </a:p>
                  </a:txBody>
                  <a:tcPr marL="47026" marR="47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mj-lt"/>
                        <a:buAutoNum type="alphaLcParenR"/>
                      </a:pPr>
                      <a:r>
                        <a:rPr lang="es-EC" sz="950" dirty="0">
                          <a:latin typeface="Times New Roman" pitchFamily="18" charset="0"/>
                          <a:ea typeface="Calibri"/>
                          <a:cs typeface="Times New Roman" pitchFamily="18" charset="0"/>
                        </a:rPr>
                        <a:t>Mantener la calidad del servicio y productos, mediante la implementación de planes de capacitación al personal.</a:t>
                      </a:r>
                    </a:p>
                    <a:p>
                      <a:pPr marL="342900" lvl="0" indent="-342900" algn="just">
                        <a:spcAft>
                          <a:spcPts val="0"/>
                        </a:spcAft>
                        <a:buFont typeface="+mj-lt"/>
                        <a:buAutoNum type="alphaLcParenR"/>
                      </a:pPr>
                      <a:r>
                        <a:rPr lang="es-EC" sz="950" dirty="0">
                          <a:latin typeface="Times New Roman" pitchFamily="18" charset="0"/>
                          <a:ea typeface="Calibri"/>
                          <a:cs typeface="Times New Roman" pitchFamily="18" charset="0"/>
                        </a:rPr>
                        <a:t>Innovando y mejorando continuamente, ofreciendo nuevos productos y servicios.</a:t>
                      </a:r>
                    </a:p>
                    <a:p>
                      <a:pPr marL="342900" lvl="0" indent="-342900" algn="just">
                        <a:spcAft>
                          <a:spcPts val="0"/>
                        </a:spcAft>
                        <a:buFont typeface="+mj-lt"/>
                        <a:buAutoNum type="alphaLcParenR"/>
                      </a:pPr>
                      <a:r>
                        <a:rPr lang="es-EC" sz="950" dirty="0" smtClean="0">
                          <a:latin typeface="Times New Roman" pitchFamily="18" charset="0"/>
                          <a:ea typeface="Calibri"/>
                          <a:cs typeface="Times New Roman" pitchFamily="18" charset="0"/>
                        </a:rPr>
                        <a:t>Habilitación del parqueadero</a:t>
                      </a:r>
                    </a:p>
                    <a:p>
                      <a:pPr marL="342900" lvl="0" indent="-342900" algn="just">
                        <a:spcAft>
                          <a:spcPts val="0"/>
                        </a:spcAft>
                        <a:buFont typeface="+mj-lt"/>
                        <a:buAutoNum type="alphaLcParenR"/>
                      </a:pPr>
                      <a:r>
                        <a:rPr lang="es-EC" sz="950" dirty="0" smtClean="0">
                          <a:latin typeface="Times New Roman" pitchFamily="18" charset="0"/>
                          <a:ea typeface="Calibri"/>
                          <a:cs typeface="Times New Roman" pitchFamily="18" charset="0"/>
                        </a:rPr>
                        <a:t>Actualización </a:t>
                      </a:r>
                      <a:r>
                        <a:rPr lang="es-EC" sz="950" dirty="0">
                          <a:latin typeface="Times New Roman" pitchFamily="18" charset="0"/>
                          <a:ea typeface="Calibri"/>
                          <a:cs typeface="Times New Roman" pitchFamily="18" charset="0"/>
                        </a:rPr>
                        <a:t>de </a:t>
                      </a:r>
                      <a:r>
                        <a:rPr lang="es-EC" sz="950" dirty="0" smtClean="0">
                          <a:latin typeface="Times New Roman" pitchFamily="18" charset="0"/>
                          <a:ea typeface="Calibri"/>
                          <a:cs typeface="Times New Roman" pitchFamily="18" charset="0"/>
                        </a:rPr>
                        <a:t>maquinaria</a:t>
                      </a:r>
                      <a:r>
                        <a:rPr lang="es-EC" sz="950" baseline="0" dirty="0" smtClean="0">
                          <a:latin typeface="Times New Roman" pitchFamily="18" charset="0"/>
                          <a:ea typeface="Calibri"/>
                          <a:cs typeface="Times New Roman" pitchFamily="18" charset="0"/>
                        </a:rPr>
                        <a:t> y equipo </a:t>
                      </a:r>
                      <a:r>
                        <a:rPr lang="es-EC" sz="950" dirty="0" smtClean="0">
                          <a:latin typeface="Times New Roman" pitchFamily="18" charset="0"/>
                          <a:ea typeface="Calibri"/>
                          <a:cs typeface="Times New Roman" pitchFamily="18" charset="0"/>
                        </a:rPr>
                        <a:t>como </a:t>
                      </a:r>
                      <a:r>
                        <a:rPr lang="es-EC" sz="950" dirty="0">
                          <a:latin typeface="Times New Roman" pitchFamily="18" charset="0"/>
                          <a:ea typeface="Calibri"/>
                          <a:cs typeface="Times New Roman" pitchFamily="18" charset="0"/>
                        </a:rPr>
                        <a:t>son cocinas, mostradores de bebidas, extractores de olores y humo</a:t>
                      </a:r>
                      <a:r>
                        <a:rPr lang="es-EC" sz="950" dirty="0" smtClean="0">
                          <a:latin typeface="Times New Roman" pitchFamily="18" charset="0"/>
                          <a:ea typeface="Calibri"/>
                          <a:cs typeface="Times New Roman" pitchFamily="18" charset="0"/>
                        </a:rPr>
                        <a:t>.</a:t>
                      </a:r>
                    </a:p>
                  </a:txBody>
                  <a:tcPr marL="47026" marR="47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83">
                <a:tc rowSpan="4">
                  <a:txBody>
                    <a:bodyPr/>
                    <a:lstStyle/>
                    <a:p>
                      <a:pPr marL="75565" algn="ctr">
                        <a:spcAft>
                          <a:spcPts val="0"/>
                        </a:spcAft>
                        <a:tabLst>
                          <a:tab pos="808355" algn="l"/>
                        </a:tabLst>
                      </a:pPr>
                      <a:r>
                        <a:rPr lang="es-EC" sz="950" b="1" dirty="0" smtClean="0">
                          <a:latin typeface="Times New Roman" pitchFamily="18" charset="0"/>
                          <a:ea typeface="Calibri"/>
                          <a:cs typeface="Times New Roman" pitchFamily="18" charset="0"/>
                        </a:rPr>
                        <a:t>INNOVACIÓN  TECNOLÓGICA</a:t>
                      </a:r>
                      <a:endParaRPr lang="es-EC" sz="950" dirty="0">
                        <a:latin typeface="Times New Roman" pitchFamily="18" charset="0"/>
                        <a:ea typeface="Calibri"/>
                        <a:cs typeface="Times New Roman" pitchFamily="18" charset="0"/>
                      </a:endParaRPr>
                    </a:p>
                  </a:txBody>
                  <a:tcPr marL="47026" marR="47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tabLst>
                          <a:tab pos="808355" algn="l"/>
                        </a:tabLst>
                      </a:pPr>
                      <a:r>
                        <a:rPr lang="es-EC" sz="950" dirty="0" smtClean="0">
                          <a:latin typeface="Times New Roman" pitchFamily="18" charset="0"/>
                          <a:ea typeface="Calibri"/>
                          <a:cs typeface="Times New Roman" pitchFamily="18" charset="0"/>
                        </a:rPr>
                        <a:t>PLANIFICACIÓN ESTRATÉGICA</a:t>
                      </a:r>
                      <a:endParaRPr lang="es-EC" sz="950" dirty="0">
                        <a:latin typeface="Times New Roman" pitchFamily="18" charset="0"/>
                        <a:ea typeface="Calibri"/>
                        <a:cs typeface="Times New Roman" pitchFamily="18" charset="0"/>
                      </a:endParaRPr>
                    </a:p>
                  </a:txBody>
                  <a:tcPr marL="47026" marR="47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just">
                        <a:spcAft>
                          <a:spcPts val="0"/>
                        </a:spcAft>
                      </a:pPr>
                      <a:r>
                        <a:rPr lang="es-MX" sz="950">
                          <a:latin typeface="Times New Roman" pitchFamily="18" charset="0"/>
                          <a:ea typeface="Calibri"/>
                          <a:cs typeface="Times New Roman" pitchFamily="18" charset="0"/>
                        </a:rPr>
                        <a:t>Actualmente la empresa no cuenta con Planificación Estratégica</a:t>
                      </a:r>
                      <a:endParaRPr lang="es-EC" sz="950">
                        <a:latin typeface="Times New Roman" pitchFamily="18" charset="0"/>
                        <a:ea typeface="Calibri"/>
                        <a:cs typeface="Times New Roman" pitchFamily="18" charset="0"/>
                      </a:endParaRPr>
                    </a:p>
                  </a:txBody>
                  <a:tcPr marL="47026" marR="47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SzPts val="900"/>
                        <a:buFont typeface="+mj-lt"/>
                        <a:buAutoNum type="alphaLcParenR"/>
                      </a:pPr>
                      <a:r>
                        <a:rPr lang="es-MX" sz="950" dirty="0">
                          <a:latin typeface="Times New Roman" pitchFamily="18" charset="0"/>
                          <a:ea typeface="Calibri"/>
                          <a:cs typeface="Times New Roman" pitchFamily="18" charset="0"/>
                        </a:rPr>
                        <a:t>Implementar </a:t>
                      </a:r>
                      <a:r>
                        <a:rPr lang="es-EC" sz="950" dirty="0">
                          <a:latin typeface="Times New Roman" pitchFamily="18" charset="0"/>
                          <a:ea typeface="Calibri"/>
                          <a:cs typeface="Times New Roman" pitchFamily="18" charset="0"/>
                        </a:rPr>
                        <a:t> la Propuesta estratégica de Marketing que se está desarrollando para el restaurante Rincón </a:t>
                      </a:r>
                      <a:r>
                        <a:rPr lang="es-EC" sz="950" dirty="0" err="1">
                          <a:latin typeface="Times New Roman" pitchFamily="18" charset="0"/>
                          <a:ea typeface="Calibri"/>
                          <a:cs typeface="Times New Roman" pitchFamily="18" charset="0"/>
                        </a:rPr>
                        <a:t>Puellareño</a:t>
                      </a:r>
                      <a:r>
                        <a:rPr lang="es-EC" sz="950" dirty="0">
                          <a:latin typeface="Times New Roman" pitchFamily="18" charset="0"/>
                          <a:ea typeface="Calibri"/>
                          <a:cs typeface="Times New Roman" pitchFamily="18" charset="0"/>
                        </a:rPr>
                        <a:t>, orientado a  mejorar la estructura interna y externa de la empresa</a:t>
                      </a:r>
                    </a:p>
                  </a:txBody>
                  <a:tcPr marL="47026" marR="47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1392">
                <a:tc vMerge="1">
                  <a:txBody>
                    <a:bodyPr/>
                    <a:lstStyle/>
                    <a:p>
                      <a:endParaRPr lang="es-EC"/>
                    </a:p>
                  </a:txBody>
                  <a:tcPr/>
                </a:tc>
                <a:tc>
                  <a:txBody>
                    <a:bodyPr/>
                    <a:lstStyle/>
                    <a:p>
                      <a:pPr marL="75565" algn="ctr">
                        <a:spcAft>
                          <a:spcPts val="0"/>
                        </a:spcAft>
                        <a:tabLst>
                          <a:tab pos="808355" algn="l"/>
                        </a:tabLst>
                      </a:pPr>
                      <a:r>
                        <a:rPr lang="es-EC" sz="950">
                          <a:latin typeface="Times New Roman" pitchFamily="18" charset="0"/>
                          <a:ea typeface="Calibri"/>
                          <a:cs typeface="Times New Roman" pitchFamily="18" charset="0"/>
                        </a:rPr>
                        <a:t>GESTIÓN DE LA CALIDAD </a:t>
                      </a:r>
                    </a:p>
                  </a:txBody>
                  <a:tcPr marL="47026" marR="47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just">
                        <a:spcAft>
                          <a:spcPts val="0"/>
                        </a:spcAft>
                      </a:pPr>
                      <a:r>
                        <a:rPr lang="es-MX" sz="950" dirty="0">
                          <a:latin typeface="Times New Roman" pitchFamily="18" charset="0"/>
                          <a:ea typeface="Calibri"/>
                          <a:cs typeface="Times New Roman" pitchFamily="18" charset="0"/>
                        </a:rPr>
                        <a:t>Ofrecer productos y servicios de calidad satisfaciendo </a:t>
                      </a:r>
                      <a:r>
                        <a:rPr lang="es-MX" sz="950" dirty="0" smtClean="0">
                          <a:latin typeface="Times New Roman" pitchFamily="18" charset="0"/>
                          <a:ea typeface="Calibri"/>
                          <a:cs typeface="Times New Roman" pitchFamily="18" charset="0"/>
                        </a:rPr>
                        <a:t>las necesidades </a:t>
                      </a:r>
                      <a:r>
                        <a:rPr lang="es-MX" sz="950" dirty="0">
                          <a:latin typeface="Times New Roman" pitchFamily="18" charset="0"/>
                          <a:ea typeface="Calibri"/>
                          <a:cs typeface="Times New Roman" pitchFamily="18" charset="0"/>
                        </a:rPr>
                        <a:t>de los </a:t>
                      </a:r>
                      <a:r>
                        <a:rPr lang="es-MX" sz="950" dirty="0" smtClean="0">
                          <a:latin typeface="Times New Roman" pitchFamily="18" charset="0"/>
                          <a:ea typeface="Calibri"/>
                          <a:cs typeface="Times New Roman" pitchFamily="18" charset="0"/>
                        </a:rPr>
                        <a:t>clientes</a:t>
                      </a:r>
                      <a:endParaRPr lang="es-EC" sz="950" dirty="0">
                        <a:latin typeface="Times New Roman" pitchFamily="18" charset="0"/>
                        <a:ea typeface="Calibri"/>
                        <a:cs typeface="Times New Roman" pitchFamily="18" charset="0"/>
                      </a:endParaRPr>
                    </a:p>
                  </a:txBody>
                  <a:tcPr marL="47026" marR="47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SzPts val="900"/>
                        <a:buFont typeface="+mj-lt"/>
                        <a:buAutoNum type="alphaLcParenR"/>
                      </a:pPr>
                      <a:r>
                        <a:rPr lang="es-EC" sz="950" dirty="0">
                          <a:latin typeface="Times New Roman" pitchFamily="18" charset="0"/>
                          <a:ea typeface="Calibri"/>
                          <a:cs typeface="Times New Roman" pitchFamily="18" charset="0"/>
                        </a:rPr>
                        <a:t>Capacitar al personal tanto de apoyo como directivos.</a:t>
                      </a:r>
                    </a:p>
                    <a:p>
                      <a:pPr marL="342900" lvl="0" indent="-342900" algn="just">
                        <a:spcAft>
                          <a:spcPts val="0"/>
                        </a:spcAft>
                        <a:buSzPts val="900"/>
                        <a:buFont typeface="+mj-lt"/>
                        <a:buAutoNum type="alphaLcParenR"/>
                      </a:pPr>
                      <a:r>
                        <a:rPr lang="es-EC" sz="950" dirty="0">
                          <a:latin typeface="Times New Roman" pitchFamily="18" charset="0"/>
                          <a:ea typeface="Calibri"/>
                          <a:cs typeface="Times New Roman" pitchFamily="18" charset="0"/>
                        </a:rPr>
                        <a:t>Implementar un sistema de gestión de la calidad</a:t>
                      </a:r>
                    </a:p>
                    <a:p>
                      <a:pPr marL="342900" lvl="0" indent="-342900" algn="just">
                        <a:spcAft>
                          <a:spcPts val="0"/>
                        </a:spcAft>
                        <a:buSzPts val="900"/>
                        <a:buFont typeface="+mj-lt"/>
                        <a:buAutoNum type="alphaLcParenR"/>
                      </a:pPr>
                      <a:r>
                        <a:rPr lang="es-EC" sz="950" dirty="0">
                          <a:latin typeface="Times New Roman" pitchFamily="18" charset="0"/>
                          <a:ea typeface="Calibri"/>
                          <a:cs typeface="Times New Roman" pitchFamily="18" charset="0"/>
                        </a:rPr>
                        <a:t>Evaluar y controlar </a:t>
                      </a:r>
                      <a:r>
                        <a:rPr lang="es-EC" sz="950" dirty="0" smtClean="0">
                          <a:latin typeface="Times New Roman" pitchFamily="18" charset="0"/>
                          <a:ea typeface="Calibri"/>
                          <a:cs typeface="Times New Roman" pitchFamily="18" charset="0"/>
                        </a:rPr>
                        <a:t> el cumplimiento de los objetivos.</a:t>
                      </a:r>
                      <a:endParaRPr lang="es-EC" sz="950" dirty="0">
                        <a:latin typeface="Times New Roman" pitchFamily="18" charset="0"/>
                        <a:ea typeface="Calibri"/>
                        <a:cs typeface="Times New Roman" pitchFamily="18" charset="0"/>
                      </a:endParaRPr>
                    </a:p>
                  </a:txBody>
                  <a:tcPr marL="47026" marR="47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62466">
                <a:tc vMerge="1">
                  <a:txBody>
                    <a:bodyPr/>
                    <a:lstStyle/>
                    <a:p>
                      <a:endParaRPr lang="es-EC"/>
                    </a:p>
                  </a:txBody>
                  <a:tcPr/>
                </a:tc>
                <a:tc>
                  <a:txBody>
                    <a:bodyPr/>
                    <a:lstStyle/>
                    <a:p>
                      <a:pPr marL="75565" algn="ctr">
                        <a:spcAft>
                          <a:spcPts val="0"/>
                        </a:spcAft>
                        <a:tabLst>
                          <a:tab pos="808355" algn="l"/>
                        </a:tabLst>
                      </a:pPr>
                      <a:r>
                        <a:rPr lang="es-EC" sz="950">
                          <a:latin typeface="Times New Roman" pitchFamily="18" charset="0"/>
                          <a:ea typeface="Calibri"/>
                          <a:cs typeface="Times New Roman" pitchFamily="18" charset="0"/>
                        </a:rPr>
                        <a:t>ORIENTACIÓN AL CLIENTE</a:t>
                      </a:r>
                    </a:p>
                  </a:txBody>
                  <a:tcPr marL="47026" marR="47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just">
                        <a:spcAft>
                          <a:spcPts val="0"/>
                        </a:spcAft>
                      </a:pPr>
                      <a:r>
                        <a:rPr lang="es-MX" sz="950">
                          <a:latin typeface="Times New Roman" pitchFamily="18" charset="0"/>
                          <a:ea typeface="Calibri"/>
                          <a:cs typeface="Times New Roman" pitchFamily="18" charset="0"/>
                        </a:rPr>
                        <a:t>La satisfacción del cliente le permite a la empresa crecer y desarrollarse e incrementar las ventas.</a:t>
                      </a:r>
                      <a:endParaRPr lang="es-EC" sz="950">
                        <a:latin typeface="Times New Roman" pitchFamily="18" charset="0"/>
                        <a:ea typeface="Calibri"/>
                        <a:cs typeface="Times New Roman" pitchFamily="18" charset="0"/>
                      </a:endParaRPr>
                    </a:p>
                  </a:txBody>
                  <a:tcPr marL="47026" marR="47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mj-lt"/>
                        <a:buAutoNum type="alphaLcParenR"/>
                      </a:pPr>
                      <a:r>
                        <a:rPr lang="es-EC" sz="950" dirty="0" smtClean="0">
                          <a:latin typeface="Times New Roman" pitchFamily="18" charset="0"/>
                          <a:ea typeface="Calibri"/>
                          <a:cs typeface="Times New Roman" pitchFamily="18" charset="0"/>
                        </a:rPr>
                        <a:t>Solución de quejas , seguimiento </a:t>
                      </a:r>
                      <a:r>
                        <a:rPr lang="es-EC" sz="950" smtClean="0">
                          <a:latin typeface="Times New Roman" pitchFamily="18" charset="0"/>
                          <a:ea typeface="Calibri"/>
                          <a:cs typeface="Times New Roman" pitchFamily="18" charset="0"/>
                        </a:rPr>
                        <a:t>de sugerencias.</a:t>
                      </a:r>
                      <a:endParaRPr lang="es-EC" sz="950" dirty="0" smtClean="0">
                        <a:latin typeface="Times New Roman" pitchFamily="18" charset="0"/>
                        <a:ea typeface="Calibri"/>
                        <a:cs typeface="Times New Roman" pitchFamily="18" charset="0"/>
                      </a:endParaRPr>
                    </a:p>
                    <a:p>
                      <a:pPr marL="342900" lvl="0" indent="-342900" algn="just">
                        <a:spcAft>
                          <a:spcPts val="0"/>
                        </a:spcAft>
                        <a:buFont typeface="+mj-lt"/>
                        <a:buAutoNum type="alphaLcParenR"/>
                      </a:pPr>
                      <a:r>
                        <a:rPr lang="es-EC" sz="950" dirty="0" smtClean="0">
                          <a:latin typeface="Times New Roman" pitchFamily="18" charset="0"/>
                          <a:ea typeface="Calibri"/>
                          <a:cs typeface="Times New Roman" pitchFamily="18" charset="0"/>
                        </a:rPr>
                        <a:t>Administrar las relaciones</a:t>
                      </a:r>
                      <a:r>
                        <a:rPr lang="es-EC" sz="950" baseline="0" dirty="0" smtClean="0">
                          <a:latin typeface="Times New Roman" pitchFamily="18" charset="0"/>
                          <a:ea typeface="Calibri"/>
                          <a:cs typeface="Times New Roman" pitchFamily="18" charset="0"/>
                        </a:rPr>
                        <a:t> con los clientes, </a:t>
                      </a:r>
                      <a:r>
                        <a:rPr lang="es-EC" sz="950" dirty="0" smtClean="0">
                          <a:latin typeface="Times New Roman" pitchFamily="18" charset="0"/>
                          <a:ea typeface="Calibri"/>
                          <a:cs typeface="Times New Roman" pitchFamily="18" charset="0"/>
                        </a:rPr>
                        <a:t>implementación </a:t>
                      </a:r>
                      <a:r>
                        <a:rPr lang="es-EC" sz="950" dirty="0">
                          <a:latin typeface="Times New Roman" pitchFamily="18" charset="0"/>
                          <a:ea typeface="Calibri"/>
                          <a:cs typeface="Times New Roman" pitchFamily="18" charset="0"/>
                        </a:rPr>
                        <a:t>de un sistema </a:t>
                      </a:r>
                      <a:r>
                        <a:rPr lang="es-EC" sz="950" dirty="0" smtClean="0">
                          <a:latin typeface="Times New Roman" pitchFamily="18" charset="0"/>
                          <a:ea typeface="Calibri"/>
                          <a:cs typeface="Times New Roman" pitchFamily="18" charset="0"/>
                        </a:rPr>
                        <a:t>CRM</a:t>
                      </a:r>
                    </a:p>
                    <a:p>
                      <a:pPr marL="342900" lvl="0" indent="-342900" algn="just">
                        <a:spcAft>
                          <a:spcPts val="0"/>
                        </a:spcAft>
                        <a:buFont typeface="+mj-lt"/>
                        <a:buAutoNum type="alphaLcParenR"/>
                      </a:pPr>
                      <a:r>
                        <a:rPr lang="es-EC" sz="950" dirty="0" smtClean="0">
                          <a:latin typeface="Times New Roman" pitchFamily="18" charset="0"/>
                          <a:ea typeface="Calibri"/>
                          <a:cs typeface="Times New Roman" pitchFamily="18" charset="0"/>
                        </a:rPr>
                        <a:t>Servicio a domicilio</a:t>
                      </a:r>
                      <a:endParaRPr lang="es-EC" sz="950" dirty="0">
                        <a:latin typeface="Times New Roman" pitchFamily="18" charset="0"/>
                        <a:ea typeface="Calibri"/>
                        <a:cs typeface="Times New Roman" pitchFamily="18" charset="0"/>
                      </a:endParaRPr>
                    </a:p>
                  </a:txBody>
                  <a:tcPr marL="47026" marR="47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25">
                <a:tc vMerge="1">
                  <a:txBody>
                    <a:bodyPr/>
                    <a:lstStyle/>
                    <a:p>
                      <a:endParaRPr lang="es-EC"/>
                    </a:p>
                  </a:txBody>
                  <a:tcPr/>
                </a:tc>
                <a:tc>
                  <a:txBody>
                    <a:bodyPr/>
                    <a:lstStyle/>
                    <a:p>
                      <a:pPr marL="75565" algn="ctr">
                        <a:spcAft>
                          <a:spcPts val="0"/>
                        </a:spcAft>
                        <a:tabLst>
                          <a:tab pos="808355" algn="l"/>
                        </a:tabLst>
                      </a:pPr>
                      <a:r>
                        <a:rPr lang="es-EC" sz="950">
                          <a:latin typeface="Times New Roman" pitchFamily="18" charset="0"/>
                          <a:ea typeface="Calibri"/>
                          <a:cs typeface="Times New Roman" pitchFamily="18" charset="0"/>
                        </a:rPr>
                        <a:t>ADMINISTRACIÓN DEL CONOCIMIENTO</a:t>
                      </a:r>
                    </a:p>
                  </a:txBody>
                  <a:tcPr marL="47026" marR="47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just">
                        <a:spcAft>
                          <a:spcPts val="0"/>
                        </a:spcAft>
                        <a:tabLst>
                          <a:tab pos="808355" algn="l"/>
                        </a:tabLst>
                      </a:pPr>
                      <a:r>
                        <a:rPr lang="es-EC" sz="950">
                          <a:latin typeface="Times New Roman" pitchFamily="18" charset="0"/>
                          <a:ea typeface="Calibri"/>
                          <a:cs typeface="Times New Roman" pitchFamily="18" charset="0"/>
                        </a:rPr>
                        <a:t>Contar con un personal capacitado y eficiente al momento de cumplir con sus responsabilidades</a:t>
                      </a:r>
                    </a:p>
                  </a:txBody>
                  <a:tcPr marL="47026" marR="47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mj-lt"/>
                        <a:buAutoNum type="alphaLcParenR"/>
                      </a:pPr>
                      <a:r>
                        <a:rPr lang="es-EC" sz="950" dirty="0">
                          <a:latin typeface="Times New Roman" pitchFamily="18" charset="0"/>
                          <a:ea typeface="Calibri"/>
                          <a:cs typeface="Times New Roman" pitchFamily="18" charset="0"/>
                        </a:rPr>
                        <a:t>Implementar programas de capacitación </a:t>
                      </a:r>
                      <a:r>
                        <a:rPr lang="es-EC" sz="950" dirty="0" smtClean="0">
                          <a:latin typeface="Times New Roman" pitchFamily="18" charset="0"/>
                          <a:ea typeface="Calibri"/>
                          <a:cs typeface="Times New Roman" pitchFamily="18" charset="0"/>
                        </a:rPr>
                        <a:t> al personal de apoyo y directivo </a:t>
                      </a:r>
                      <a:endParaRPr lang="es-EC" sz="950" dirty="0">
                        <a:latin typeface="Times New Roman" pitchFamily="18" charset="0"/>
                        <a:ea typeface="Calibri"/>
                        <a:cs typeface="Times New Roman" pitchFamily="18" charset="0"/>
                      </a:endParaRPr>
                    </a:p>
                  </a:txBody>
                  <a:tcPr marL="47026" marR="47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1 Título"/>
          <p:cNvSpPr>
            <a:spLocks noGrp="1"/>
          </p:cNvSpPr>
          <p:nvPr>
            <p:ph type="title" idx="4294967295"/>
          </p:nvPr>
        </p:nvSpPr>
        <p:spPr>
          <a:xfrm>
            <a:off x="611560" y="188913"/>
            <a:ext cx="7896225" cy="863600"/>
          </a:xfrm>
        </p:spPr>
        <p:txBody>
          <a:bodyPr>
            <a:normAutofit/>
          </a:bodyPr>
          <a:lstStyle/>
          <a:p>
            <a:r>
              <a:rPr lang="es-EC" sz="3200" b="1" dirty="0" smtClean="0">
                <a:solidFill>
                  <a:schemeClr val="tx1"/>
                </a:solidFill>
                <a:latin typeface="Times New Roman" pitchFamily="18" charset="0"/>
                <a:cs typeface="Times New Roman" pitchFamily="18" charset="0"/>
              </a:rPr>
              <a:t>Perfil Estratégico de Desarrollo a Adoptarse</a:t>
            </a:r>
            <a:endParaRPr lang="es-EC" sz="3200" b="1" dirty="0">
              <a:solidFill>
                <a:schemeClr val="tx1"/>
              </a:solidFill>
              <a:latin typeface="Times New Roman" pitchFamily="18" charset="0"/>
              <a:cs typeface="Times New Roman" pitchFamily="18" charset="0"/>
            </a:endParaRPr>
          </a:p>
        </p:txBody>
      </p:sp>
      <p:sp>
        <p:nvSpPr>
          <p:cNvPr id="5" name="4 Botón de acción: Hacia delante o Siguiente">
            <a:hlinkClick r:id="" action="ppaction://hlinkshowjump?jump=nextslide" highlightClick="1"/>
          </p:cNvPr>
          <p:cNvSpPr/>
          <p:nvPr/>
        </p:nvSpPr>
        <p:spPr>
          <a:xfrm>
            <a:off x="8388424" y="6525344"/>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RINCON PUELLAREÑO\MENBRETADA.jpg"/>
          <p:cNvPicPr/>
          <p:nvPr/>
        </p:nvPicPr>
        <p:blipFill>
          <a:blip r:embed="rId2" cstate="print"/>
          <a:srcRect t="14661" b="7593"/>
          <a:stretch>
            <a:fillRect/>
          </a:stretch>
        </p:blipFill>
        <p:spPr bwMode="auto">
          <a:xfrm>
            <a:off x="-36512" y="0"/>
            <a:ext cx="9144000" cy="6858000"/>
          </a:xfrm>
          <a:prstGeom prst="rect">
            <a:avLst/>
          </a:prstGeom>
          <a:noFill/>
          <a:ln w="9525">
            <a:noFill/>
            <a:miter lim="800000"/>
            <a:headEnd/>
            <a:tailEnd/>
          </a:ln>
        </p:spPr>
      </p:pic>
      <p:sp>
        <p:nvSpPr>
          <p:cNvPr id="8" name="1 Título"/>
          <p:cNvSpPr txBox="1">
            <a:spLocks/>
          </p:cNvSpPr>
          <p:nvPr/>
        </p:nvSpPr>
        <p:spPr>
          <a:xfrm>
            <a:off x="611560" y="332656"/>
            <a:ext cx="7896225" cy="863823"/>
          </a:xfrm>
          <a:prstGeom prst="rect">
            <a:avLst/>
          </a:prstGeom>
        </p:spPr>
        <p:txBody>
          <a:bodyPr anchor="ct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Times New Roman" pitchFamily="18" charset="0"/>
                <a:ea typeface="+mj-ea"/>
                <a:cs typeface="Times New Roman" pitchFamily="18" charset="0"/>
              </a:rPr>
              <a:t>Perfil Estratégico de Desarrollo a Adoptarse</a:t>
            </a:r>
            <a:endParaRPr kumimoji="0" lang="es-EC" sz="3200" b="1"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Times New Roman" pitchFamily="18" charset="0"/>
              <a:ea typeface="+mj-ea"/>
              <a:cs typeface="Times New Roman" pitchFamily="18" charset="0"/>
            </a:endParaRPr>
          </a:p>
        </p:txBody>
      </p:sp>
      <p:graphicFrame>
        <p:nvGraphicFramePr>
          <p:cNvPr id="9" name="8 Tabla"/>
          <p:cNvGraphicFramePr>
            <a:graphicFrameLocks noGrp="1"/>
          </p:cNvGraphicFramePr>
          <p:nvPr/>
        </p:nvGraphicFramePr>
        <p:xfrm>
          <a:off x="971600" y="1772816"/>
          <a:ext cx="6936433" cy="3938237"/>
        </p:xfrm>
        <a:graphic>
          <a:graphicData uri="http://schemas.openxmlformats.org/drawingml/2006/table">
            <a:tbl>
              <a:tblPr/>
              <a:tblGrid>
                <a:gridCol w="1668473"/>
                <a:gridCol w="1668473"/>
                <a:gridCol w="1668473"/>
                <a:gridCol w="1931014"/>
              </a:tblGrid>
              <a:tr h="624002">
                <a:tc>
                  <a:txBody>
                    <a:bodyPr/>
                    <a:lstStyle/>
                    <a:p>
                      <a:pPr marL="457200" algn="ctr">
                        <a:spcAft>
                          <a:spcPts val="0"/>
                        </a:spcAft>
                      </a:pPr>
                      <a:r>
                        <a:rPr lang="es-EC" sz="950" b="1" dirty="0">
                          <a:latin typeface="Times New Roman"/>
                          <a:ea typeface="Times New Roman"/>
                          <a:cs typeface="Times New Roman"/>
                        </a:rPr>
                        <a:t>TIPO DE ESTRATEGIA</a:t>
                      </a:r>
                      <a:endParaRPr lang="es-EC" sz="950" dirty="0">
                        <a:latin typeface="Calibri"/>
                        <a:ea typeface="Calibri"/>
                        <a:cs typeface="Times New Roman"/>
                      </a:endParaRPr>
                    </a:p>
                  </a:txBody>
                  <a:tcPr marL="48942" marR="48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457200" algn="ctr">
                        <a:spcAft>
                          <a:spcPts val="0"/>
                        </a:spcAft>
                      </a:pPr>
                      <a:r>
                        <a:rPr lang="es-EC" sz="950" b="1">
                          <a:latin typeface="Times New Roman"/>
                          <a:ea typeface="Times New Roman"/>
                          <a:cs typeface="Times New Roman"/>
                        </a:rPr>
                        <a:t>NOMBRE DE LA ESTRATEGIA</a:t>
                      </a:r>
                      <a:endParaRPr lang="es-EC" sz="950">
                        <a:latin typeface="Calibri"/>
                        <a:ea typeface="Calibri"/>
                        <a:cs typeface="Times New Roman"/>
                      </a:endParaRPr>
                    </a:p>
                  </a:txBody>
                  <a:tcPr marL="48942" marR="48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457200" algn="ctr">
                        <a:spcAft>
                          <a:spcPts val="0"/>
                        </a:spcAft>
                      </a:pPr>
                      <a:r>
                        <a:rPr lang="es-EC" sz="950" b="1">
                          <a:latin typeface="Times New Roman"/>
                          <a:ea typeface="Times New Roman"/>
                          <a:cs typeface="Times New Roman"/>
                        </a:rPr>
                        <a:t>JUSTIFICACIÓN</a:t>
                      </a:r>
                      <a:endParaRPr lang="es-EC" sz="950">
                        <a:latin typeface="Calibri"/>
                        <a:ea typeface="Calibri"/>
                        <a:cs typeface="Times New Roman"/>
                      </a:endParaRPr>
                    </a:p>
                  </a:txBody>
                  <a:tcPr marL="48942" marR="48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457200" algn="ctr">
                        <a:spcAft>
                          <a:spcPts val="0"/>
                        </a:spcAft>
                      </a:pPr>
                      <a:r>
                        <a:rPr lang="es-EC" sz="950" b="1">
                          <a:latin typeface="Times New Roman"/>
                          <a:ea typeface="Times New Roman"/>
                          <a:cs typeface="Times New Roman"/>
                        </a:rPr>
                        <a:t>IDEAS DE ACCIÓN</a:t>
                      </a:r>
                      <a:endParaRPr lang="es-EC" sz="950">
                        <a:latin typeface="Calibri"/>
                        <a:ea typeface="Calibri"/>
                        <a:cs typeface="Times New Roman"/>
                      </a:endParaRPr>
                    </a:p>
                  </a:txBody>
                  <a:tcPr marL="48942" marR="48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r>
              <a:tr h="1611628">
                <a:tc>
                  <a:txBody>
                    <a:bodyPr/>
                    <a:lstStyle/>
                    <a:p>
                      <a:pPr marL="75565" algn="ctr">
                        <a:spcAft>
                          <a:spcPts val="0"/>
                        </a:spcAft>
                        <a:tabLst>
                          <a:tab pos="808355" algn="l"/>
                        </a:tabLst>
                      </a:pPr>
                      <a:r>
                        <a:rPr lang="es-EC" sz="950" b="1">
                          <a:latin typeface="Times New Roman"/>
                          <a:ea typeface="Calibri"/>
                          <a:cs typeface="Times New Roman"/>
                        </a:rPr>
                        <a:t>CRECIMIENTO DIVERSIFICADO</a:t>
                      </a:r>
                      <a:endParaRPr lang="es-EC" sz="950">
                        <a:latin typeface="Calibri"/>
                        <a:ea typeface="Calibri"/>
                        <a:cs typeface="Times New Roman"/>
                      </a:endParaRPr>
                    </a:p>
                  </a:txBody>
                  <a:tcPr marL="48942" marR="48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tabLst>
                          <a:tab pos="808355" algn="l"/>
                        </a:tabLst>
                      </a:pPr>
                      <a:r>
                        <a:rPr lang="es-EC" sz="950" dirty="0">
                          <a:latin typeface="Times New Roman"/>
                          <a:ea typeface="Calibri"/>
                          <a:cs typeface="Times New Roman"/>
                        </a:rPr>
                        <a:t>DIVERSIFICACIÓN CONCÉNTRICA </a:t>
                      </a:r>
                      <a:endParaRPr lang="es-EC" sz="950" dirty="0">
                        <a:latin typeface="Calibri"/>
                        <a:ea typeface="Calibri"/>
                        <a:cs typeface="Times New Roman"/>
                      </a:endParaRPr>
                    </a:p>
                  </a:txBody>
                  <a:tcPr marL="48942" marR="48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Aft>
                          <a:spcPts val="0"/>
                        </a:spcAft>
                      </a:pPr>
                      <a:r>
                        <a:rPr lang="es-EC" sz="950">
                          <a:latin typeface="Times New Roman"/>
                          <a:ea typeface="Calibri"/>
                          <a:cs typeface="Times New Roman"/>
                        </a:rPr>
                        <a:t>La mayoría de clientes actuales demanda de este servicio, el cual complementara las actividades del restaurante.</a:t>
                      </a:r>
                      <a:endParaRPr lang="es-EC" sz="950">
                        <a:latin typeface="Calibri"/>
                        <a:ea typeface="Calibri"/>
                        <a:cs typeface="Times New Roman"/>
                      </a:endParaRPr>
                    </a:p>
                  </a:txBody>
                  <a:tcPr marL="48942" marR="48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mj-lt"/>
                        <a:buAutoNum type="alphaLcParenR"/>
                      </a:pPr>
                      <a:r>
                        <a:rPr lang="es-EC" sz="950" dirty="0">
                          <a:latin typeface="Times New Roman"/>
                          <a:ea typeface="Calibri"/>
                          <a:cs typeface="Times New Roman"/>
                        </a:rPr>
                        <a:t>Realizar el proyecto de construcción de cabañas con ayuda de un préstamo financiado por el Banco del Fomento</a:t>
                      </a:r>
                      <a:r>
                        <a:rPr lang="es-EC" sz="950" dirty="0" smtClean="0">
                          <a:latin typeface="Times New Roman"/>
                          <a:ea typeface="Calibri"/>
                          <a:cs typeface="Times New Roman"/>
                        </a:rPr>
                        <a:t>,.</a:t>
                      </a:r>
                      <a:endParaRPr lang="es-EC" sz="950" dirty="0">
                        <a:latin typeface="Calibri"/>
                        <a:ea typeface="Calibri"/>
                        <a:cs typeface="Times New Roman"/>
                      </a:endParaRPr>
                    </a:p>
                  </a:txBody>
                  <a:tcPr marL="48942" marR="489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2607">
                <a:tc>
                  <a:txBody>
                    <a:bodyPr/>
                    <a:lstStyle/>
                    <a:p>
                      <a:pPr marL="75565" algn="ctr">
                        <a:spcAft>
                          <a:spcPts val="0"/>
                        </a:spcAft>
                        <a:tabLst>
                          <a:tab pos="808355" algn="l"/>
                        </a:tabLst>
                      </a:pPr>
                      <a:r>
                        <a:rPr lang="es-EC" sz="950" b="1">
                          <a:latin typeface="Times New Roman"/>
                          <a:ea typeface="Calibri"/>
                          <a:cs typeface="Times New Roman"/>
                        </a:rPr>
                        <a:t>POSICIONAMIENTO</a:t>
                      </a:r>
                      <a:endParaRPr lang="es-EC" sz="950">
                        <a:latin typeface="Calibri"/>
                        <a:ea typeface="Calibri"/>
                        <a:cs typeface="Times New Roman"/>
                      </a:endParaRPr>
                    </a:p>
                  </a:txBody>
                  <a:tcPr marL="48942" marR="48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tabLst>
                          <a:tab pos="808355" algn="l"/>
                        </a:tabLst>
                      </a:pPr>
                      <a:r>
                        <a:rPr lang="es-EC" sz="950">
                          <a:latin typeface="Times New Roman"/>
                          <a:ea typeface="Calibri"/>
                          <a:cs typeface="Times New Roman"/>
                        </a:rPr>
                        <a:t>POSICIONAMIENTO POR CALIDAD Y DIFERENCIACIÓN</a:t>
                      </a:r>
                      <a:endParaRPr lang="es-EC" sz="950">
                        <a:latin typeface="Calibri"/>
                        <a:ea typeface="Calibri"/>
                        <a:cs typeface="Times New Roman"/>
                      </a:endParaRPr>
                    </a:p>
                  </a:txBody>
                  <a:tcPr marL="48942" marR="48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Aft>
                          <a:spcPts val="0"/>
                        </a:spcAft>
                      </a:pPr>
                      <a:r>
                        <a:rPr lang="es-EC" sz="950">
                          <a:latin typeface="Times New Roman"/>
                          <a:ea typeface="Calibri"/>
                          <a:cs typeface="Times New Roman"/>
                        </a:rPr>
                        <a:t>Posicionarse en el mercado </a:t>
                      </a:r>
                      <a:endParaRPr lang="es-EC" sz="950">
                        <a:latin typeface="Calibri"/>
                        <a:ea typeface="Calibri"/>
                        <a:cs typeface="Times New Roman"/>
                      </a:endParaRPr>
                    </a:p>
                  </a:txBody>
                  <a:tcPr marL="48942" marR="48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mj-lt"/>
                        <a:buNone/>
                      </a:pPr>
                      <a:endParaRPr lang="es-EC" sz="950" dirty="0" smtClean="0">
                        <a:latin typeface="Calibri"/>
                        <a:ea typeface="Calibri"/>
                        <a:cs typeface="Times New Roman"/>
                      </a:endParaRPr>
                    </a:p>
                    <a:p>
                      <a:pPr marL="342900" lvl="0" indent="-342900" algn="just">
                        <a:spcAft>
                          <a:spcPts val="0"/>
                        </a:spcAft>
                        <a:buFont typeface="+mj-lt"/>
                        <a:buNone/>
                      </a:pPr>
                      <a:endParaRPr lang="es-EC" sz="950" dirty="0" smtClean="0">
                        <a:latin typeface="Calibri"/>
                        <a:ea typeface="Calibri"/>
                        <a:cs typeface="Times New Roman"/>
                      </a:endParaRPr>
                    </a:p>
                    <a:p>
                      <a:pPr marL="342900" lvl="0" indent="-342900" algn="just">
                        <a:spcAft>
                          <a:spcPts val="0"/>
                        </a:spcAft>
                        <a:buFont typeface="+mj-lt"/>
                        <a:buNone/>
                      </a:pPr>
                      <a:endParaRPr lang="es-EC" sz="950" dirty="0" smtClean="0">
                        <a:latin typeface="Calibri"/>
                        <a:ea typeface="Calibri"/>
                        <a:cs typeface="Times New Roman"/>
                      </a:endParaRPr>
                    </a:p>
                    <a:p>
                      <a:pPr marL="342900" lvl="0" indent="-342900" algn="just">
                        <a:spcAft>
                          <a:spcPts val="0"/>
                        </a:spcAft>
                        <a:buFont typeface="+mj-lt"/>
                        <a:buNone/>
                      </a:pPr>
                      <a:r>
                        <a:rPr lang="es-EC" sz="950" dirty="0" smtClean="0">
                          <a:latin typeface="Calibri"/>
                          <a:ea typeface="Calibri"/>
                          <a:cs typeface="Times New Roman"/>
                        </a:rPr>
                        <a:t>Engloban  las estrategias mencionadas anteriormente</a:t>
                      </a:r>
                    </a:p>
                    <a:p>
                      <a:pPr marL="342900" lvl="0" indent="-342900" algn="just">
                        <a:spcAft>
                          <a:spcPts val="0"/>
                        </a:spcAft>
                        <a:buFont typeface="+mj-lt"/>
                        <a:buNone/>
                      </a:pPr>
                      <a:endParaRPr lang="es-EC" sz="950" dirty="0" smtClean="0">
                        <a:latin typeface="Calibri"/>
                        <a:ea typeface="Calibri"/>
                        <a:cs typeface="Times New Roman"/>
                      </a:endParaRPr>
                    </a:p>
                    <a:p>
                      <a:pPr marL="342900" lvl="0" indent="-342900" algn="just">
                        <a:spcAft>
                          <a:spcPts val="0"/>
                        </a:spcAft>
                        <a:buFont typeface="+mj-lt"/>
                        <a:buAutoNum type="alphaLcParenR"/>
                      </a:pPr>
                      <a:r>
                        <a:rPr lang="es-EC" sz="950" dirty="0" smtClean="0">
                          <a:latin typeface="Calibri"/>
                          <a:ea typeface="Calibri"/>
                          <a:cs typeface="Times New Roman"/>
                        </a:rPr>
                        <a:t>Calidad</a:t>
                      </a:r>
                    </a:p>
                    <a:p>
                      <a:pPr marL="342900" lvl="0" indent="-342900" algn="just">
                        <a:spcAft>
                          <a:spcPts val="0"/>
                        </a:spcAft>
                        <a:buFont typeface="+mj-lt"/>
                        <a:buAutoNum type="alphaLcParenR"/>
                      </a:pPr>
                      <a:r>
                        <a:rPr lang="es-EC" sz="950" dirty="0" smtClean="0">
                          <a:latin typeface="Calibri"/>
                          <a:ea typeface="Calibri"/>
                          <a:cs typeface="Times New Roman"/>
                        </a:rPr>
                        <a:t>Sabor</a:t>
                      </a:r>
                    </a:p>
                    <a:p>
                      <a:pPr marL="342900" lvl="0" indent="-342900" algn="just">
                        <a:spcAft>
                          <a:spcPts val="0"/>
                        </a:spcAft>
                        <a:buFont typeface="+mj-lt"/>
                        <a:buAutoNum type="alphaLcParenR"/>
                      </a:pPr>
                      <a:r>
                        <a:rPr lang="es-EC" sz="950" dirty="0" smtClean="0">
                          <a:latin typeface="Calibri"/>
                          <a:ea typeface="Calibri"/>
                          <a:cs typeface="Times New Roman"/>
                        </a:rPr>
                        <a:t>Comodidad, descanso</a:t>
                      </a:r>
                    </a:p>
                    <a:p>
                      <a:pPr marL="342900" lvl="0" indent="-342900" algn="just">
                        <a:spcAft>
                          <a:spcPts val="0"/>
                        </a:spcAft>
                        <a:buFont typeface="+mj-lt"/>
                        <a:buAutoNum type="alphaLcParenR"/>
                      </a:pPr>
                      <a:r>
                        <a:rPr lang="es-EC" sz="950" dirty="0" smtClean="0">
                          <a:latin typeface="Calibri"/>
                          <a:ea typeface="Calibri"/>
                          <a:cs typeface="Times New Roman"/>
                        </a:rPr>
                        <a:t>naturaleza</a:t>
                      </a:r>
                      <a:endParaRPr lang="es-EC" sz="950" dirty="0">
                        <a:latin typeface="Calibri"/>
                        <a:ea typeface="Calibri"/>
                        <a:cs typeface="Times New Roman"/>
                      </a:endParaRPr>
                    </a:p>
                  </a:txBody>
                  <a:tcPr marL="48942" marR="489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4 Botón de acción: Hacia atrás o Anterior">
            <a:hlinkClick r:id="rId3" action="ppaction://hlinksldjump" highlightClick="1"/>
          </p:cNvPr>
          <p:cNvSpPr/>
          <p:nvPr/>
        </p:nvSpPr>
        <p:spPr>
          <a:xfrm>
            <a:off x="8244408" y="6525344"/>
            <a:ext cx="755576" cy="216024"/>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644650" y="274638"/>
            <a:ext cx="7499350" cy="1143000"/>
          </a:xfrm>
        </p:spPr>
        <p:txBody>
          <a:bodyPr>
            <a:normAutofit/>
          </a:bodyPr>
          <a:lstStyle/>
          <a:p>
            <a:pPr algn="ctr"/>
            <a:r>
              <a:rPr lang="es-EC" sz="32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MARKETING MIX</a:t>
            </a:r>
            <a:endParaRPr lang="es-EC" sz="32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5" name="3 Marcador de contenido"/>
          <p:cNvGraphicFramePr>
            <a:graphicFrameLocks noGrp="1"/>
          </p:cNvGraphicFramePr>
          <p:nvPr>
            <p:ph idx="4294967295"/>
          </p:nvPr>
        </p:nvGraphicFramePr>
        <p:xfrm>
          <a:off x="1835869" y="2276872"/>
          <a:ext cx="5832475" cy="3094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CuadroTexto"/>
          <p:cNvSpPr txBox="1"/>
          <p:nvPr/>
        </p:nvSpPr>
        <p:spPr>
          <a:xfrm>
            <a:off x="1619672" y="1628800"/>
            <a:ext cx="640871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dirty="0" smtClean="0">
                <a:effectLst>
                  <a:outerShdw blurRad="38100" dist="38100" dir="2700000" algn="tl">
                    <a:srgbClr val="000000">
                      <a:alpha val="43137"/>
                    </a:srgbClr>
                  </a:outerShdw>
                </a:effectLst>
                <a:latin typeface="Cambria" pitchFamily="18" charset="0"/>
              </a:rPr>
              <a:t>Mezcla distintiva de estrategias</a:t>
            </a:r>
            <a:endParaRPr lang="es-EC" dirty="0">
              <a:effectLst>
                <a:outerShdw blurRad="38100" dist="38100" dir="2700000" algn="tl">
                  <a:srgbClr val="000000">
                    <a:alpha val="43137"/>
                  </a:srgbClr>
                </a:outerShdw>
              </a:effectLst>
              <a:latin typeface="Cambria" pitchFamily="18" charset="0"/>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descr="F:\RINCON PUELLAREÑO\MENBRETADA.jpg"/>
          <p:cNvPicPr/>
          <p:nvPr/>
        </p:nvPicPr>
        <p:blipFill>
          <a:blip r:embed="rId2" cstate="print"/>
          <a:srcRect t="14661" b="7593"/>
          <a:stretch>
            <a:fillRect/>
          </a:stretch>
        </p:blipFill>
        <p:spPr bwMode="auto">
          <a:xfrm>
            <a:off x="72008" y="260648"/>
            <a:ext cx="8964488" cy="6353944"/>
          </a:xfrm>
          <a:prstGeom prst="rect">
            <a:avLst/>
          </a:prstGeom>
          <a:noFill/>
          <a:ln w="9525">
            <a:noFill/>
            <a:miter lim="800000"/>
            <a:headEnd/>
            <a:tailEnd/>
          </a:ln>
        </p:spPr>
      </p:pic>
      <p:sp>
        <p:nvSpPr>
          <p:cNvPr id="7" name="1 Título"/>
          <p:cNvSpPr>
            <a:spLocks noGrp="1"/>
          </p:cNvSpPr>
          <p:nvPr>
            <p:ph type="title" idx="4294967295"/>
          </p:nvPr>
        </p:nvSpPr>
        <p:spPr>
          <a:xfrm>
            <a:off x="395536" y="404813"/>
            <a:ext cx="8229600" cy="990600"/>
          </a:xfrm>
        </p:spPr>
        <p:txBody>
          <a:bodyPr>
            <a:normAutofit/>
          </a:bodyPr>
          <a:lstStyle/>
          <a:p>
            <a:pPr algn="ctr"/>
            <a:r>
              <a:rPr lang="es-EC" sz="3200" b="1" dirty="0" smtClean="0">
                <a:latin typeface="Times New Roman" pitchFamily="18" charset="0"/>
                <a:cs typeface="Times New Roman" pitchFamily="18" charset="0"/>
              </a:rPr>
              <a:t>Matriz de Estrategias de Marketing </a:t>
            </a:r>
            <a:r>
              <a:rPr lang="es-EC" sz="3200" b="1" dirty="0" err="1" smtClean="0">
                <a:latin typeface="Times New Roman" pitchFamily="18" charset="0"/>
                <a:cs typeface="Times New Roman" pitchFamily="18" charset="0"/>
              </a:rPr>
              <a:t>Mix</a:t>
            </a:r>
            <a:endParaRPr lang="es-EC" sz="3200" b="1" dirty="0">
              <a:latin typeface="Times New Roman" pitchFamily="18" charset="0"/>
              <a:cs typeface="Times New Roman" pitchFamily="18" charset="0"/>
            </a:endParaRPr>
          </a:p>
        </p:txBody>
      </p:sp>
      <p:graphicFrame>
        <p:nvGraphicFramePr>
          <p:cNvPr id="8" name="7 Tabla"/>
          <p:cNvGraphicFramePr>
            <a:graphicFrameLocks noGrp="1"/>
          </p:cNvGraphicFramePr>
          <p:nvPr/>
        </p:nvGraphicFramePr>
        <p:xfrm>
          <a:off x="827584" y="1412777"/>
          <a:ext cx="7344817" cy="4721035"/>
        </p:xfrm>
        <a:graphic>
          <a:graphicData uri="http://schemas.openxmlformats.org/drawingml/2006/table">
            <a:tbl>
              <a:tblPr/>
              <a:tblGrid>
                <a:gridCol w="2088233"/>
                <a:gridCol w="1368152"/>
                <a:gridCol w="3888432"/>
              </a:tblGrid>
              <a:tr h="567455">
                <a:tc>
                  <a:txBody>
                    <a:bodyPr/>
                    <a:lstStyle/>
                    <a:p>
                      <a:pPr marL="457200" algn="ctr">
                        <a:spcAft>
                          <a:spcPts val="0"/>
                        </a:spcAft>
                      </a:pPr>
                      <a:r>
                        <a:rPr lang="es-EC" sz="700" b="1" dirty="0">
                          <a:latin typeface="Times New Roman"/>
                          <a:ea typeface="Times New Roman"/>
                          <a:cs typeface="Times New Roman"/>
                        </a:rPr>
                        <a:t>MARKETING MIX</a:t>
                      </a:r>
                      <a:endParaRPr lang="es-EC" sz="800" dirty="0">
                        <a:latin typeface="Calibri"/>
                        <a:ea typeface="Calibri"/>
                        <a:cs typeface="Times New Roman"/>
                      </a:endParaRPr>
                    </a:p>
                  </a:txBody>
                  <a:tcPr marL="50985" marR="50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marL="457200" algn="ctr">
                        <a:spcAft>
                          <a:spcPts val="0"/>
                        </a:spcAft>
                      </a:pPr>
                      <a:r>
                        <a:rPr lang="es-EC" sz="700" b="1">
                          <a:latin typeface="Times New Roman"/>
                          <a:ea typeface="Times New Roman"/>
                          <a:cs typeface="Times New Roman"/>
                        </a:rPr>
                        <a:t>ESTRATEGIA</a:t>
                      </a:r>
                      <a:endParaRPr lang="es-EC" sz="800">
                        <a:latin typeface="Calibri"/>
                        <a:ea typeface="Calibri"/>
                        <a:cs typeface="Times New Roman"/>
                      </a:endParaRPr>
                    </a:p>
                  </a:txBody>
                  <a:tcPr marL="50985" marR="50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marL="457200" algn="ctr">
                        <a:spcAft>
                          <a:spcPts val="0"/>
                        </a:spcAft>
                      </a:pPr>
                      <a:r>
                        <a:rPr lang="es-EC" sz="700" b="1" dirty="0">
                          <a:latin typeface="Times New Roman"/>
                          <a:ea typeface="Times New Roman"/>
                          <a:cs typeface="Times New Roman"/>
                        </a:rPr>
                        <a:t>JUSTIFICACIÓN</a:t>
                      </a:r>
                      <a:endParaRPr lang="es-EC" sz="800" dirty="0">
                        <a:latin typeface="Calibri"/>
                        <a:ea typeface="Calibri"/>
                        <a:cs typeface="Times New Roman"/>
                      </a:endParaRPr>
                    </a:p>
                  </a:txBody>
                  <a:tcPr marL="50985" marR="50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628781">
                <a:tc rowSpan="5">
                  <a:txBody>
                    <a:bodyPr/>
                    <a:lstStyle/>
                    <a:p>
                      <a:pPr marL="457200" algn="l">
                        <a:spcAft>
                          <a:spcPts val="0"/>
                        </a:spcAft>
                      </a:pPr>
                      <a:r>
                        <a:rPr lang="es-EC" sz="1000" b="1" dirty="0">
                          <a:latin typeface="Times New Roman"/>
                          <a:ea typeface="Times New Roman"/>
                          <a:cs typeface="Times New Roman"/>
                        </a:rPr>
                        <a:t>PRODUCTO/SERVICIO</a:t>
                      </a:r>
                      <a:endParaRPr lang="es-EC" sz="1000" dirty="0">
                        <a:latin typeface="Calibri"/>
                        <a:ea typeface="Calibri"/>
                        <a:cs typeface="Times New Roman"/>
                      </a:endParaRPr>
                    </a:p>
                  </a:txBody>
                  <a:tcPr marL="50985" marR="50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spcAft>
                          <a:spcPts val="0"/>
                        </a:spcAft>
                      </a:pPr>
                      <a:r>
                        <a:rPr lang="es-EC" sz="1000" b="1" dirty="0">
                          <a:latin typeface="Times New Roman"/>
                          <a:ea typeface="Times New Roman"/>
                          <a:cs typeface="Times New Roman"/>
                        </a:rPr>
                        <a:t>Desarrollo </a:t>
                      </a:r>
                      <a:endParaRPr lang="es-EC" sz="1000" b="1" dirty="0" smtClean="0">
                        <a:latin typeface="Times New Roman"/>
                        <a:ea typeface="Times New Roman"/>
                        <a:cs typeface="Times New Roman"/>
                      </a:endParaRPr>
                    </a:p>
                    <a:p>
                      <a:pPr marL="457200" algn="ctr">
                        <a:spcAft>
                          <a:spcPts val="0"/>
                        </a:spcAft>
                      </a:pPr>
                      <a:r>
                        <a:rPr lang="es-EC" sz="1000" b="1" dirty="0" smtClean="0">
                          <a:latin typeface="Times New Roman"/>
                          <a:ea typeface="Times New Roman"/>
                          <a:cs typeface="Times New Roman"/>
                        </a:rPr>
                        <a:t>de </a:t>
                      </a:r>
                      <a:r>
                        <a:rPr lang="es-EC" sz="1000" b="1" dirty="0">
                          <a:latin typeface="Times New Roman"/>
                          <a:ea typeface="Times New Roman"/>
                          <a:cs typeface="Times New Roman"/>
                        </a:rPr>
                        <a:t>Nuevos Productos</a:t>
                      </a:r>
                      <a:endParaRPr lang="es-EC" sz="1000" dirty="0">
                        <a:latin typeface="Calibri"/>
                        <a:ea typeface="Calibri"/>
                        <a:cs typeface="Times New Roman"/>
                      </a:endParaRPr>
                    </a:p>
                  </a:txBody>
                  <a:tcPr marL="50985" marR="50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mj-lt"/>
                        <a:buAutoNum type="alphaLcParenR"/>
                      </a:pPr>
                      <a:r>
                        <a:rPr lang="es-EC" sz="1000" dirty="0">
                          <a:latin typeface="Times New Roman"/>
                          <a:ea typeface="Times New Roman"/>
                          <a:cs typeface="Times New Roman"/>
                        </a:rPr>
                        <a:t>Elaboración  de postres y bocaditos con los productos y frutas propias de la parroquia</a:t>
                      </a:r>
                      <a:r>
                        <a:rPr lang="es-EC" sz="1000" dirty="0" smtClean="0">
                          <a:latin typeface="Times New Roman"/>
                          <a:ea typeface="Times New Roman"/>
                          <a:cs typeface="Times New Roman"/>
                        </a:rPr>
                        <a:t>.</a:t>
                      </a:r>
                    </a:p>
                    <a:p>
                      <a:pPr marL="342900" lvl="0" indent="-342900" algn="just">
                        <a:spcAft>
                          <a:spcPts val="0"/>
                        </a:spcAft>
                        <a:buFont typeface="+mj-lt"/>
                        <a:buAutoNum type="alphaLcParenR"/>
                      </a:pPr>
                      <a:r>
                        <a:rPr lang="es-EC" sz="1000" dirty="0" smtClean="0">
                          <a:latin typeface="Times New Roman"/>
                          <a:ea typeface="Calibri"/>
                          <a:cs typeface="Times New Roman"/>
                        </a:rPr>
                        <a:t>Entre</a:t>
                      </a:r>
                      <a:r>
                        <a:rPr lang="es-EC" sz="1000" baseline="0" dirty="0" smtClean="0">
                          <a:latin typeface="Times New Roman"/>
                          <a:ea typeface="Calibri"/>
                          <a:cs typeface="Times New Roman"/>
                        </a:rPr>
                        <a:t> semana ofrecer almuerzos , caracterizados  la elección de tres menús  para el plato fuerte y postre.</a:t>
                      </a:r>
                      <a:endParaRPr lang="es-EC" sz="1000" dirty="0">
                        <a:latin typeface="Calibri"/>
                        <a:ea typeface="Calibri"/>
                        <a:cs typeface="Times New Roman"/>
                      </a:endParaRPr>
                    </a:p>
                  </a:txBody>
                  <a:tcPr marL="50985" marR="50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5976">
                <a:tc vMerge="1">
                  <a:txBody>
                    <a:bodyPr/>
                    <a:lstStyle/>
                    <a:p>
                      <a:endParaRPr lang="es-EC"/>
                    </a:p>
                  </a:txBody>
                  <a:tcPr/>
                </a:tc>
                <a:tc>
                  <a:txBody>
                    <a:bodyPr/>
                    <a:lstStyle/>
                    <a:p>
                      <a:pPr marL="457200" algn="ctr">
                        <a:spcAft>
                          <a:spcPts val="0"/>
                        </a:spcAft>
                      </a:pPr>
                      <a:r>
                        <a:rPr lang="es-EC" sz="1000" b="1" dirty="0">
                          <a:latin typeface="Times New Roman"/>
                          <a:ea typeface="Times New Roman"/>
                          <a:cs typeface="Times New Roman"/>
                        </a:rPr>
                        <a:t>Calidad del servicio</a:t>
                      </a:r>
                      <a:endParaRPr lang="es-EC" sz="1000" dirty="0">
                        <a:latin typeface="Calibri"/>
                        <a:ea typeface="Calibri"/>
                        <a:cs typeface="Times New Roman"/>
                      </a:endParaRPr>
                    </a:p>
                  </a:txBody>
                  <a:tcPr marL="50985" marR="50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mj-lt"/>
                        <a:buAutoNum type="alphaLcParenR"/>
                      </a:pPr>
                      <a:r>
                        <a:rPr lang="es-EC" sz="1000" dirty="0">
                          <a:latin typeface="Times New Roman"/>
                          <a:ea typeface="Times New Roman"/>
                          <a:cs typeface="Times New Roman"/>
                        </a:rPr>
                        <a:t>Ejecutando programas de capacitación al personal de apoyo y directivo en temas </a:t>
                      </a:r>
                      <a:r>
                        <a:rPr lang="es-EC" sz="1000" dirty="0" smtClean="0">
                          <a:latin typeface="Times New Roman"/>
                          <a:ea typeface="Times New Roman"/>
                          <a:cs typeface="Times New Roman"/>
                        </a:rPr>
                        <a:t>de, herramientas directivas, buen</a:t>
                      </a:r>
                      <a:r>
                        <a:rPr lang="es-EC" sz="1000" baseline="0" dirty="0" smtClean="0">
                          <a:latin typeface="Times New Roman"/>
                          <a:ea typeface="Times New Roman"/>
                          <a:cs typeface="Times New Roman"/>
                        </a:rPr>
                        <a:t> servicio</a:t>
                      </a:r>
                      <a:r>
                        <a:rPr lang="es-EC" sz="1000" dirty="0" smtClean="0">
                          <a:latin typeface="Times New Roman"/>
                          <a:ea typeface="Times New Roman"/>
                          <a:cs typeface="Times New Roman"/>
                        </a:rPr>
                        <a:t> y  </a:t>
                      </a:r>
                      <a:r>
                        <a:rPr lang="es-EC" sz="1000" dirty="0">
                          <a:latin typeface="Times New Roman"/>
                          <a:ea typeface="Times New Roman"/>
                          <a:cs typeface="Times New Roman"/>
                        </a:rPr>
                        <a:t>atención al cliente.</a:t>
                      </a:r>
                      <a:endParaRPr lang="es-EC" sz="1000" dirty="0">
                        <a:latin typeface="Calibri"/>
                        <a:ea typeface="Calibri"/>
                        <a:cs typeface="Times New Roman"/>
                      </a:endParaRPr>
                    </a:p>
                    <a:p>
                      <a:pPr marL="342900" lvl="0" indent="-342900" algn="just">
                        <a:spcAft>
                          <a:spcPts val="0"/>
                        </a:spcAft>
                        <a:buFont typeface="+mj-lt"/>
                        <a:buAutoNum type="alphaLcParenR"/>
                      </a:pPr>
                      <a:r>
                        <a:rPr lang="es-EC" sz="1000" dirty="0">
                          <a:latin typeface="Times New Roman"/>
                          <a:ea typeface="Times New Roman"/>
                          <a:cs typeface="Times New Roman"/>
                        </a:rPr>
                        <a:t> Dotación de Uniformes para mejorar la imagen y presentación ante los clientes</a:t>
                      </a:r>
                      <a:endParaRPr lang="es-EC" sz="1000" dirty="0">
                        <a:latin typeface="Calibri"/>
                        <a:ea typeface="Calibri"/>
                        <a:cs typeface="Times New Roman"/>
                      </a:endParaRPr>
                    </a:p>
                  </a:txBody>
                  <a:tcPr marL="50985" marR="50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5761">
                <a:tc vMerge="1">
                  <a:txBody>
                    <a:bodyPr/>
                    <a:lstStyle/>
                    <a:p>
                      <a:endParaRPr lang="es-EC"/>
                    </a:p>
                  </a:txBody>
                  <a:tcPr/>
                </a:tc>
                <a:tc>
                  <a:txBody>
                    <a:bodyPr/>
                    <a:lstStyle/>
                    <a:p>
                      <a:pPr marL="457200" algn="ctr">
                        <a:spcAft>
                          <a:spcPts val="0"/>
                        </a:spcAft>
                      </a:pPr>
                      <a:r>
                        <a:rPr lang="es-EC" sz="1000" b="1" dirty="0">
                          <a:latin typeface="Times New Roman"/>
                          <a:ea typeface="Times New Roman"/>
                          <a:cs typeface="Times New Roman"/>
                        </a:rPr>
                        <a:t>Calidad del producto</a:t>
                      </a:r>
                      <a:endParaRPr lang="es-EC" sz="1000" dirty="0">
                        <a:latin typeface="Calibri"/>
                        <a:ea typeface="Calibri"/>
                        <a:cs typeface="Times New Roman"/>
                      </a:endParaRPr>
                    </a:p>
                  </a:txBody>
                  <a:tcPr marL="50985" marR="50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mj-lt"/>
                        <a:buAutoNum type="alphaLcParenR"/>
                      </a:pPr>
                      <a:r>
                        <a:rPr lang="es-EC" sz="1000" dirty="0">
                          <a:latin typeface="Times New Roman"/>
                          <a:ea typeface="Times New Roman"/>
                          <a:cs typeface="Times New Roman"/>
                        </a:rPr>
                        <a:t>Capacitar al personal en temas de buenas prácticas de manipulación de alimentos</a:t>
                      </a:r>
                      <a:r>
                        <a:rPr lang="es-EC" sz="1000" dirty="0" smtClean="0">
                          <a:latin typeface="Times New Roman"/>
                          <a:ea typeface="Times New Roman"/>
                          <a:cs typeface="Times New Roman"/>
                        </a:rPr>
                        <a:t>.</a:t>
                      </a:r>
                    </a:p>
                    <a:p>
                      <a:pPr marL="342900" lvl="0" indent="-342900" algn="just">
                        <a:spcAft>
                          <a:spcPts val="0"/>
                        </a:spcAft>
                        <a:buFont typeface="+mj-lt"/>
                        <a:buAutoNum type="alphaLcParenR"/>
                      </a:pPr>
                      <a:r>
                        <a:rPr lang="es-EC" sz="1000" dirty="0" smtClean="0">
                          <a:latin typeface="Times New Roman"/>
                          <a:ea typeface="Times New Roman"/>
                          <a:cs typeface="Times New Roman"/>
                        </a:rPr>
                        <a:t>Normas de higiene</a:t>
                      </a:r>
                      <a:endParaRPr lang="es-EC" sz="1000" dirty="0">
                        <a:latin typeface="Calibri"/>
                        <a:ea typeface="Calibri"/>
                        <a:cs typeface="Times New Roman"/>
                      </a:endParaRPr>
                    </a:p>
                    <a:p>
                      <a:pPr marL="342900" lvl="0" indent="-342900" algn="just">
                        <a:spcAft>
                          <a:spcPts val="0"/>
                        </a:spcAft>
                        <a:buFont typeface="+mj-lt"/>
                        <a:buAutoNum type="alphaLcParenR"/>
                      </a:pPr>
                      <a:r>
                        <a:rPr lang="es-EC" sz="1000" dirty="0">
                          <a:latin typeface="Times New Roman"/>
                          <a:ea typeface="Times New Roman"/>
                          <a:cs typeface="Times New Roman"/>
                        </a:rPr>
                        <a:t>  Selección y conservación adecuada de materia prima e insumos.</a:t>
                      </a:r>
                      <a:endParaRPr lang="es-EC" sz="1000" dirty="0">
                        <a:latin typeface="Calibri"/>
                        <a:ea typeface="Calibri"/>
                        <a:cs typeface="Times New Roman"/>
                      </a:endParaRPr>
                    </a:p>
                    <a:p>
                      <a:pPr marL="342900" lvl="0" indent="-342900" algn="just">
                        <a:spcAft>
                          <a:spcPts val="0"/>
                        </a:spcAft>
                        <a:buFont typeface="+mj-lt"/>
                        <a:buNone/>
                      </a:pPr>
                      <a:endParaRPr lang="es-EC" sz="1000" dirty="0">
                        <a:latin typeface="Calibri"/>
                        <a:ea typeface="Calibri"/>
                        <a:cs typeface="Times New Roman"/>
                      </a:endParaRPr>
                    </a:p>
                  </a:txBody>
                  <a:tcPr marL="50985" marR="50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8305">
                <a:tc vMerge="1">
                  <a:txBody>
                    <a:bodyPr/>
                    <a:lstStyle/>
                    <a:p>
                      <a:endParaRPr lang="es-EC"/>
                    </a:p>
                  </a:txBody>
                  <a:tcPr/>
                </a:tc>
                <a:tc>
                  <a:txBody>
                    <a:bodyPr/>
                    <a:lstStyle/>
                    <a:p>
                      <a:pPr marL="457200" algn="ctr">
                        <a:spcAft>
                          <a:spcPts val="0"/>
                        </a:spcAft>
                      </a:pPr>
                      <a:r>
                        <a:rPr lang="es-EC" sz="1000" b="1" dirty="0">
                          <a:latin typeface="Times New Roman"/>
                          <a:ea typeface="Times New Roman"/>
                          <a:cs typeface="Times New Roman"/>
                        </a:rPr>
                        <a:t>Nuevos servicios</a:t>
                      </a:r>
                      <a:endParaRPr lang="es-EC" sz="1000" dirty="0">
                        <a:latin typeface="Calibri"/>
                        <a:ea typeface="Calibri"/>
                        <a:cs typeface="Times New Roman"/>
                      </a:endParaRPr>
                    </a:p>
                  </a:txBody>
                  <a:tcPr marL="50985" marR="50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mj-lt"/>
                        <a:buAutoNum type="alphaLcParenR"/>
                      </a:pPr>
                      <a:r>
                        <a:rPr lang="es-EC" sz="1000" dirty="0">
                          <a:latin typeface="Times New Roman"/>
                          <a:ea typeface="Times New Roman"/>
                          <a:cs typeface="Times New Roman"/>
                        </a:rPr>
                        <a:t>Construcción de cabañas, en un mediano </a:t>
                      </a:r>
                      <a:r>
                        <a:rPr lang="es-EC" sz="1000" dirty="0" smtClean="0">
                          <a:latin typeface="Times New Roman"/>
                          <a:ea typeface="Times New Roman"/>
                          <a:cs typeface="Times New Roman"/>
                        </a:rPr>
                        <a:t>plazo</a:t>
                      </a:r>
                    </a:p>
                    <a:p>
                      <a:pPr marL="342900" lvl="0" indent="-342900" algn="just">
                        <a:spcAft>
                          <a:spcPts val="0"/>
                        </a:spcAft>
                        <a:buFont typeface="+mj-lt"/>
                        <a:buAutoNum type="alphaLcParenR"/>
                      </a:pPr>
                      <a:r>
                        <a:rPr lang="es-EC" sz="1000" dirty="0" smtClean="0">
                          <a:latin typeface="Times New Roman"/>
                          <a:ea typeface="Calibri"/>
                          <a:cs typeface="Times New Roman"/>
                        </a:rPr>
                        <a:t>Disponibilidad</a:t>
                      </a:r>
                      <a:r>
                        <a:rPr lang="es-EC" sz="1000" baseline="0" dirty="0" smtClean="0">
                          <a:latin typeface="Times New Roman"/>
                          <a:ea typeface="Calibri"/>
                          <a:cs typeface="Times New Roman"/>
                        </a:rPr>
                        <a:t> para eventos</a:t>
                      </a:r>
                      <a:endParaRPr lang="es-EC" sz="1000" dirty="0">
                        <a:latin typeface="Calibri"/>
                        <a:ea typeface="Calibri"/>
                        <a:cs typeface="Times New Roman"/>
                      </a:endParaRPr>
                    </a:p>
                  </a:txBody>
                  <a:tcPr marL="50985" marR="50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14757">
                <a:tc vMerge="1">
                  <a:txBody>
                    <a:bodyPr/>
                    <a:lstStyle/>
                    <a:p>
                      <a:endParaRPr lang="es-EC"/>
                    </a:p>
                  </a:txBody>
                  <a:tcPr/>
                </a:tc>
                <a:tc>
                  <a:txBody>
                    <a:bodyPr/>
                    <a:lstStyle/>
                    <a:p>
                      <a:pPr marL="457200" algn="ctr">
                        <a:spcAft>
                          <a:spcPts val="0"/>
                        </a:spcAft>
                      </a:pPr>
                      <a:r>
                        <a:rPr lang="es-EC" sz="1000" b="1" dirty="0">
                          <a:latin typeface="Times New Roman"/>
                          <a:ea typeface="Times New Roman"/>
                          <a:cs typeface="Times New Roman"/>
                        </a:rPr>
                        <a:t>Diferenciación</a:t>
                      </a:r>
                      <a:endParaRPr lang="es-EC" sz="1000" dirty="0">
                        <a:latin typeface="Calibri"/>
                        <a:ea typeface="Calibri"/>
                        <a:cs typeface="Times New Roman"/>
                      </a:endParaRPr>
                    </a:p>
                  </a:txBody>
                  <a:tcPr marL="50985" marR="509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mj-lt"/>
                        <a:buAutoNum type="alphaLcParenR"/>
                      </a:pPr>
                      <a:r>
                        <a:rPr lang="es-EC" sz="1000" baseline="0" dirty="0" smtClean="0">
                          <a:latin typeface="Times New Roman"/>
                          <a:ea typeface="Times New Roman"/>
                          <a:cs typeface="Times New Roman"/>
                        </a:rPr>
                        <a:t>Calidad de productos</a:t>
                      </a:r>
                      <a:r>
                        <a:rPr lang="es-EC" sz="1000" dirty="0" smtClean="0">
                          <a:latin typeface="Times New Roman"/>
                          <a:ea typeface="Times New Roman"/>
                          <a:cs typeface="Times New Roman"/>
                        </a:rPr>
                        <a:t> conservando un buen sabor y </a:t>
                      </a:r>
                      <a:r>
                        <a:rPr lang="es-EC" sz="1000" baseline="0" dirty="0" smtClean="0">
                          <a:latin typeface="Times New Roman"/>
                          <a:ea typeface="Times New Roman"/>
                          <a:cs typeface="Times New Roman"/>
                        </a:rPr>
                        <a:t> productos frescos</a:t>
                      </a:r>
                      <a:endParaRPr lang="es-EC" sz="1000" dirty="0" smtClean="0">
                        <a:latin typeface="Times New Roman"/>
                        <a:ea typeface="Times New Roman"/>
                        <a:cs typeface="Times New Roman"/>
                      </a:endParaRPr>
                    </a:p>
                    <a:p>
                      <a:pPr marL="342900" lvl="0" indent="-342900" algn="just">
                        <a:spcAft>
                          <a:spcPts val="0"/>
                        </a:spcAft>
                        <a:buFont typeface="+mj-lt"/>
                        <a:buAutoNum type="alphaLcParenR"/>
                      </a:pPr>
                      <a:r>
                        <a:rPr lang="es-EC" sz="1000" dirty="0" smtClean="0">
                          <a:latin typeface="Times New Roman"/>
                          <a:ea typeface="Times New Roman"/>
                          <a:cs typeface="Times New Roman"/>
                        </a:rPr>
                        <a:t>Adecuación </a:t>
                      </a:r>
                      <a:r>
                        <a:rPr lang="es-EC" sz="1000" dirty="0">
                          <a:latin typeface="Times New Roman"/>
                          <a:ea typeface="Times New Roman"/>
                          <a:cs typeface="Times New Roman"/>
                        </a:rPr>
                        <a:t>del </a:t>
                      </a:r>
                      <a:r>
                        <a:rPr lang="es-EC" sz="1000" dirty="0" smtClean="0">
                          <a:latin typeface="Times New Roman"/>
                          <a:ea typeface="Times New Roman"/>
                          <a:cs typeface="Times New Roman"/>
                        </a:rPr>
                        <a:t>parqueadero, espacios </a:t>
                      </a:r>
                      <a:r>
                        <a:rPr lang="es-EC" sz="1000" dirty="0">
                          <a:latin typeface="Times New Roman"/>
                          <a:ea typeface="Times New Roman"/>
                          <a:cs typeface="Times New Roman"/>
                        </a:rPr>
                        <a:t>verdes, aéreas de descaso y </a:t>
                      </a:r>
                      <a:r>
                        <a:rPr lang="es-EC" sz="1000" dirty="0" smtClean="0">
                          <a:latin typeface="Times New Roman"/>
                          <a:ea typeface="Times New Roman"/>
                          <a:cs typeface="Times New Roman"/>
                        </a:rPr>
                        <a:t>juego </a:t>
                      </a:r>
                      <a:r>
                        <a:rPr lang="es-EC" sz="1000" dirty="0">
                          <a:latin typeface="Times New Roman"/>
                          <a:ea typeface="Times New Roman"/>
                          <a:cs typeface="Times New Roman"/>
                        </a:rPr>
                        <a:t>para niños.</a:t>
                      </a:r>
                      <a:endParaRPr lang="es-EC" sz="1000" dirty="0">
                        <a:latin typeface="Calibri"/>
                        <a:ea typeface="Calibri"/>
                        <a:cs typeface="Times New Roman"/>
                      </a:endParaRPr>
                    </a:p>
                    <a:p>
                      <a:pPr marL="342900" lvl="0" indent="-342900" algn="just">
                        <a:spcAft>
                          <a:spcPts val="0"/>
                        </a:spcAft>
                        <a:buFont typeface="+mj-lt"/>
                        <a:buAutoNum type="alphaLcParenR"/>
                      </a:pPr>
                      <a:r>
                        <a:rPr lang="es-EC" sz="1000" dirty="0">
                          <a:latin typeface="Times New Roman"/>
                          <a:ea typeface="Times New Roman"/>
                          <a:cs typeface="Times New Roman"/>
                        </a:rPr>
                        <a:t>Conservación de la vegetación, flores, plantas y árboles que es parte del atractivo del restaurante. </a:t>
                      </a:r>
                      <a:endParaRPr lang="es-EC" sz="1000" dirty="0">
                        <a:latin typeface="Calibri"/>
                        <a:ea typeface="Calibri"/>
                        <a:cs typeface="Times New Roman"/>
                      </a:endParaRPr>
                    </a:p>
                    <a:p>
                      <a:pPr marL="342900" lvl="0" indent="-342900" algn="just">
                        <a:spcAft>
                          <a:spcPts val="0"/>
                        </a:spcAft>
                        <a:buFont typeface="+mj-lt"/>
                        <a:buAutoNum type="alphaLcParenR"/>
                      </a:pPr>
                      <a:r>
                        <a:rPr lang="es-EC" sz="1000" dirty="0" smtClean="0">
                          <a:latin typeface="Times New Roman"/>
                          <a:ea typeface="Times New Roman"/>
                          <a:cs typeface="Times New Roman"/>
                        </a:rPr>
                        <a:t>Amplio local </a:t>
                      </a:r>
                      <a:r>
                        <a:rPr lang="es-EC" sz="1000" dirty="0">
                          <a:latin typeface="Times New Roman"/>
                          <a:ea typeface="Times New Roman"/>
                          <a:cs typeface="Times New Roman"/>
                        </a:rPr>
                        <a:t>con buena ambientación.</a:t>
                      </a:r>
                      <a:endParaRPr lang="es-EC" sz="1000" dirty="0">
                        <a:latin typeface="Calibri"/>
                        <a:ea typeface="Calibri"/>
                        <a:cs typeface="Times New Roman"/>
                      </a:endParaRPr>
                    </a:p>
                    <a:p>
                      <a:pPr marL="342900" lvl="0" indent="-342900" algn="just">
                        <a:spcAft>
                          <a:spcPts val="0"/>
                        </a:spcAft>
                        <a:buFont typeface="+mj-lt"/>
                        <a:buAutoNum type="alphaLcParenR"/>
                      </a:pPr>
                      <a:r>
                        <a:rPr lang="es-EC" sz="1000" b="1" dirty="0">
                          <a:latin typeface="Times New Roman"/>
                          <a:ea typeface="Times New Roman"/>
                          <a:cs typeface="Times New Roman"/>
                        </a:rPr>
                        <a:t>  </a:t>
                      </a:r>
                      <a:r>
                        <a:rPr lang="es-EC" sz="1000" dirty="0">
                          <a:latin typeface="Times New Roman"/>
                          <a:ea typeface="Times New Roman"/>
                          <a:cs typeface="Times New Roman"/>
                        </a:rPr>
                        <a:t>Infraestructura en buen </a:t>
                      </a:r>
                      <a:r>
                        <a:rPr lang="es-EC" sz="1000" dirty="0" smtClean="0">
                          <a:latin typeface="Times New Roman"/>
                          <a:ea typeface="Times New Roman"/>
                          <a:cs typeface="Times New Roman"/>
                        </a:rPr>
                        <a:t>estado</a:t>
                      </a:r>
                    </a:p>
                    <a:p>
                      <a:pPr marL="342900" lvl="0" indent="-342900" algn="just">
                        <a:spcAft>
                          <a:spcPts val="0"/>
                        </a:spcAft>
                        <a:buFont typeface="+mj-lt"/>
                        <a:buAutoNum type="alphaLcParenR"/>
                      </a:pPr>
                      <a:r>
                        <a:rPr lang="es-EC" sz="1000" dirty="0" smtClean="0">
                          <a:latin typeface="Times New Roman"/>
                          <a:ea typeface="Calibri"/>
                          <a:cs typeface="Times New Roman"/>
                        </a:rPr>
                        <a:t>Decoración</a:t>
                      </a:r>
                      <a:r>
                        <a:rPr lang="es-EC" sz="1000" baseline="0" dirty="0" smtClean="0">
                          <a:latin typeface="Times New Roman"/>
                          <a:ea typeface="Calibri"/>
                          <a:cs typeface="Times New Roman"/>
                        </a:rPr>
                        <a:t> tradicional</a:t>
                      </a:r>
                      <a:endParaRPr lang="es-EC" sz="1000" dirty="0">
                        <a:latin typeface="Calibri"/>
                        <a:ea typeface="Calibri"/>
                        <a:cs typeface="Times New Roman"/>
                      </a:endParaRPr>
                    </a:p>
                  </a:txBody>
                  <a:tcPr marL="50985" marR="50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4 Botón de acción: Hacia delante o Siguiente">
            <a:hlinkClick r:id="" action="ppaction://hlinkshowjump?jump=nextslide" highlightClick="1"/>
          </p:cNvPr>
          <p:cNvSpPr/>
          <p:nvPr/>
        </p:nvSpPr>
        <p:spPr>
          <a:xfrm>
            <a:off x="8388424" y="6525344"/>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ttp://www.arocauniformes.com/catalogo_20089.jpg"/>
          <p:cNvPicPr>
            <a:picLocks noChangeAspect="1" noChangeArrowheads="1"/>
          </p:cNvPicPr>
          <p:nvPr/>
        </p:nvPicPr>
        <p:blipFill>
          <a:blip r:embed="rId2" cstate="print"/>
          <a:srcRect/>
          <a:stretch>
            <a:fillRect/>
          </a:stretch>
        </p:blipFill>
        <p:spPr bwMode="auto">
          <a:xfrm>
            <a:off x="323528" y="1916832"/>
            <a:ext cx="1666875" cy="2016224"/>
          </a:xfrm>
          <a:prstGeom prst="rect">
            <a:avLst/>
          </a:prstGeom>
          <a:noFill/>
        </p:spPr>
      </p:pic>
      <p:sp>
        <p:nvSpPr>
          <p:cNvPr id="103427" name="WordArt 3"/>
          <p:cNvSpPr>
            <a:spLocks noChangeArrowheads="1" noChangeShapeType="1" noTextEdit="1"/>
          </p:cNvSpPr>
          <p:nvPr/>
        </p:nvSpPr>
        <p:spPr bwMode="auto">
          <a:xfrm>
            <a:off x="1781398" y="332656"/>
            <a:ext cx="5310882" cy="1079947"/>
          </a:xfrm>
          <a:prstGeom prst="rect">
            <a:avLst/>
          </a:prstGeom>
        </p:spPr>
        <p:txBody>
          <a:bodyPr wrap="none" fromWordArt="1">
            <a:prstTxWarp prst="textCanUp">
              <a:avLst>
                <a:gd name="adj" fmla="val 85713"/>
              </a:avLst>
            </a:prstTxWarp>
          </a:bodyPr>
          <a:lstStyle/>
          <a:p>
            <a:pPr algn="ctr" rtl="0"/>
            <a:r>
              <a:rPr lang="es-EC" sz="3600" kern="10" spc="0" dirty="0" smtClean="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EL SABOR DEL ECUADOR</a:t>
            </a:r>
          </a:p>
          <a:p>
            <a:pPr algn="ctr" rtl="0"/>
            <a:r>
              <a:rPr lang="es-EC" sz="3600" kern="10" spc="0" dirty="0" smtClean="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Tradición y Leyenda</a:t>
            </a:r>
            <a:endParaRPr lang="es-EC" sz="3600" kern="10" spc="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alpha val="70000"/>
                  </a:srgbClr>
                </a:outerShdw>
              </a:effectLst>
              <a:latin typeface="Arial Black"/>
            </a:endParaRPr>
          </a:p>
        </p:txBody>
      </p:sp>
      <p:pic>
        <p:nvPicPr>
          <p:cNvPr id="7" name="6 Imagen" descr="F:\RINCON PUELLAREÑO\puellareño\EMPANADAS.bmp"/>
          <p:cNvPicPr/>
          <p:nvPr/>
        </p:nvPicPr>
        <p:blipFill>
          <a:blip r:embed="rId3" cstate="print"/>
          <a:srcRect/>
          <a:stretch>
            <a:fillRect/>
          </a:stretch>
        </p:blipFill>
        <p:spPr bwMode="auto">
          <a:xfrm>
            <a:off x="2411760" y="1988840"/>
            <a:ext cx="1808713" cy="1512168"/>
          </a:xfrm>
          <a:prstGeom prst="rect">
            <a:avLst/>
          </a:prstGeom>
          <a:noFill/>
          <a:ln w="9525">
            <a:noFill/>
            <a:miter lim="800000"/>
            <a:headEnd/>
            <a:tailEnd/>
          </a:ln>
        </p:spPr>
      </p:pic>
      <p:pic>
        <p:nvPicPr>
          <p:cNvPr id="8" name="7 Imagen" descr="F:\RINCON PUELLAREÑO\puellareño\humitas.jpg"/>
          <p:cNvPicPr/>
          <p:nvPr/>
        </p:nvPicPr>
        <p:blipFill>
          <a:blip r:embed="rId4" cstate="print"/>
          <a:srcRect/>
          <a:stretch>
            <a:fillRect/>
          </a:stretch>
        </p:blipFill>
        <p:spPr bwMode="auto">
          <a:xfrm>
            <a:off x="4572000" y="1988840"/>
            <a:ext cx="1800200" cy="1512168"/>
          </a:xfrm>
          <a:prstGeom prst="rect">
            <a:avLst/>
          </a:prstGeom>
          <a:noFill/>
          <a:ln w="9525">
            <a:noFill/>
            <a:miter lim="800000"/>
            <a:headEnd/>
            <a:tailEnd/>
          </a:ln>
        </p:spPr>
      </p:pic>
      <p:pic>
        <p:nvPicPr>
          <p:cNvPr id="9" name="8 Imagen" descr="F:\RINCON PUELLAREÑO\puellareño\recetaquimbolitos.jpg"/>
          <p:cNvPicPr/>
          <p:nvPr/>
        </p:nvPicPr>
        <p:blipFill>
          <a:blip r:embed="rId5" cstate="print"/>
          <a:srcRect/>
          <a:stretch>
            <a:fillRect/>
          </a:stretch>
        </p:blipFill>
        <p:spPr bwMode="auto">
          <a:xfrm>
            <a:off x="6804248" y="1988840"/>
            <a:ext cx="1656184" cy="1512168"/>
          </a:xfrm>
          <a:prstGeom prst="rect">
            <a:avLst/>
          </a:prstGeom>
          <a:noFill/>
          <a:ln w="9525">
            <a:noFill/>
            <a:miter lim="800000"/>
            <a:headEnd/>
            <a:tailEnd/>
          </a:ln>
        </p:spPr>
      </p:pic>
      <p:pic>
        <p:nvPicPr>
          <p:cNvPr id="103428" name="Picture 4" descr="C:\Users\Alejandra\Desktop\RESTAURANTE\DSC02271.JPG"/>
          <p:cNvPicPr>
            <a:picLocks noChangeAspect="1" noChangeArrowheads="1"/>
          </p:cNvPicPr>
          <p:nvPr/>
        </p:nvPicPr>
        <p:blipFill>
          <a:blip r:embed="rId6" cstate="print"/>
          <a:srcRect/>
          <a:stretch>
            <a:fillRect/>
          </a:stretch>
        </p:blipFill>
        <p:spPr bwMode="auto">
          <a:xfrm>
            <a:off x="4067944" y="4149080"/>
            <a:ext cx="1259632" cy="2348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29" name="Picture 5" descr="C:\Users\Alejandra\Desktop\RESTAURANTE\DSC02270.JPG"/>
          <p:cNvPicPr>
            <a:picLocks noChangeAspect="1" noChangeArrowheads="1"/>
          </p:cNvPicPr>
          <p:nvPr/>
        </p:nvPicPr>
        <p:blipFill>
          <a:blip r:embed="rId7" cstate="print"/>
          <a:srcRect/>
          <a:stretch>
            <a:fillRect/>
          </a:stretch>
        </p:blipFill>
        <p:spPr bwMode="auto">
          <a:xfrm>
            <a:off x="2483768" y="4149080"/>
            <a:ext cx="1440160" cy="2327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31" name="Picture 7" descr="http://t0.gstatic.com/images?q=tbn:ANd9GcTEJR_BspwsxZzcRcCL9NDzIx2j6CeY166VVOx7Suvkj3VhEeFNcA"/>
          <p:cNvPicPr>
            <a:picLocks noChangeAspect="1" noChangeArrowheads="1"/>
          </p:cNvPicPr>
          <p:nvPr/>
        </p:nvPicPr>
        <p:blipFill>
          <a:blip r:embed="rId8" cstate="print"/>
          <a:srcRect/>
          <a:stretch>
            <a:fillRect/>
          </a:stretch>
        </p:blipFill>
        <p:spPr bwMode="auto">
          <a:xfrm>
            <a:off x="323528" y="4293096"/>
            <a:ext cx="1847850" cy="2034927"/>
          </a:xfrm>
          <a:prstGeom prst="rect">
            <a:avLst/>
          </a:prstGeom>
          <a:noFill/>
        </p:spPr>
      </p:pic>
      <p:pic>
        <p:nvPicPr>
          <p:cNvPr id="103432" name="Picture 8" descr="C:\Users\Alejandra\Desktop\RESTAURANTE\DSC02269.JPG"/>
          <p:cNvPicPr>
            <a:picLocks noChangeAspect="1" noChangeArrowheads="1"/>
          </p:cNvPicPr>
          <p:nvPr/>
        </p:nvPicPr>
        <p:blipFill>
          <a:blip r:embed="rId9" cstate="print"/>
          <a:srcRect/>
          <a:stretch>
            <a:fillRect/>
          </a:stretch>
        </p:blipFill>
        <p:spPr bwMode="auto">
          <a:xfrm>
            <a:off x="5796136" y="4005064"/>
            <a:ext cx="3024336" cy="23999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10 Botón de acción: Hacia delante o Siguiente">
            <a:hlinkClick r:id="" action="ppaction://hlinkshowjump?jump=nextslide" highlightClick="1"/>
          </p:cNvPr>
          <p:cNvSpPr/>
          <p:nvPr/>
        </p:nvSpPr>
        <p:spPr>
          <a:xfrm>
            <a:off x="8388424" y="6525344"/>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1" nodeType="clickEffect">
                                  <p:stCondLst>
                                    <p:cond delay="0"/>
                                  </p:stCondLst>
                                  <p:childTnLst>
                                    <p:set>
                                      <p:cBhvr>
                                        <p:cTn id="6" dur="1" fill="hold">
                                          <p:stCondLst>
                                            <p:cond delay="0"/>
                                          </p:stCondLst>
                                        </p:cTn>
                                        <p:tgtEl>
                                          <p:spTgt spid="103427"/>
                                        </p:tgtEl>
                                        <p:attrNameLst>
                                          <p:attrName>style.visibility</p:attrName>
                                        </p:attrNameLst>
                                      </p:cBhvr>
                                      <p:to>
                                        <p:strVal val="visible"/>
                                      </p:to>
                                    </p:set>
                                    <p:animEffect transition="in" filter="wedge">
                                      <p:cBhvr>
                                        <p:cTn id="7" dur="2000"/>
                                        <p:tgtEl>
                                          <p:spTgt spid="10342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03426"/>
                                        </p:tgtEl>
                                        <p:attrNameLst>
                                          <p:attrName>style.visibility</p:attrName>
                                        </p:attrNameLst>
                                      </p:cBhvr>
                                      <p:to>
                                        <p:strVal val="visible"/>
                                      </p:to>
                                    </p:set>
                                    <p:animEffect transition="in" filter="wedge">
                                      <p:cBhvr>
                                        <p:cTn id="12" dur="2000"/>
                                        <p:tgtEl>
                                          <p:spTgt spid="103426"/>
                                        </p:tgtEl>
                                      </p:cBhvr>
                                    </p:animEffect>
                                  </p:childTnLst>
                                </p:cTn>
                              </p:par>
                              <p:par>
                                <p:cTn id="13" presetID="20" presetClass="entr" presetSubtype="0" fill="hold" nodeType="withEffect">
                                  <p:stCondLst>
                                    <p:cond delay="0"/>
                                  </p:stCondLst>
                                  <p:childTnLst>
                                    <p:set>
                                      <p:cBhvr>
                                        <p:cTn id="14" dur="1" fill="hold">
                                          <p:stCondLst>
                                            <p:cond delay="0"/>
                                          </p:stCondLst>
                                        </p:cTn>
                                        <p:tgtEl>
                                          <p:spTgt spid="103431"/>
                                        </p:tgtEl>
                                        <p:attrNameLst>
                                          <p:attrName>style.visibility</p:attrName>
                                        </p:attrNameLst>
                                      </p:cBhvr>
                                      <p:to>
                                        <p:strVal val="visible"/>
                                      </p:to>
                                    </p:set>
                                    <p:animEffect transition="in" filter="wedge">
                                      <p:cBhvr>
                                        <p:cTn id="15" dur="2000"/>
                                        <p:tgtEl>
                                          <p:spTgt spid="1034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Horizontal)">
                                      <p:cBhvr>
                                        <p:cTn id="20" dur="500"/>
                                        <p:tgtEl>
                                          <p:spTgt spid="7"/>
                                        </p:tgtEl>
                                      </p:cBhvr>
                                    </p:animEffect>
                                  </p:childTnLst>
                                </p:cTn>
                              </p:par>
                              <p:par>
                                <p:cTn id="21" presetID="16" presetClass="entr" presetSubtype="2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Horizontal)">
                                      <p:cBhvr>
                                        <p:cTn id="23" dur="500"/>
                                        <p:tgtEl>
                                          <p:spTgt spid="8"/>
                                        </p:tgtEl>
                                      </p:cBhvr>
                                    </p:animEffect>
                                  </p:childTnLst>
                                </p:cTn>
                              </p:par>
                              <p:par>
                                <p:cTn id="24" presetID="16" presetClass="entr" presetSubtype="2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03429"/>
                                        </p:tgtEl>
                                        <p:attrNameLst>
                                          <p:attrName>style.visibility</p:attrName>
                                        </p:attrNameLst>
                                      </p:cBhvr>
                                      <p:to>
                                        <p:strVal val="visible"/>
                                      </p:to>
                                    </p:set>
                                    <p:animEffect transition="in" filter="blinds(horizontal)">
                                      <p:cBhvr>
                                        <p:cTn id="31" dur="500"/>
                                        <p:tgtEl>
                                          <p:spTgt spid="103429"/>
                                        </p:tgtEl>
                                      </p:cBhvr>
                                    </p:animEffect>
                                  </p:childTnLst>
                                </p:cTn>
                              </p:par>
                              <p:par>
                                <p:cTn id="32" presetID="3" presetClass="entr" presetSubtype="10" fill="hold" nodeType="withEffect">
                                  <p:stCondLst>
                                    <p:cond delay="0"/>
                                  </p:stCondLst>
                                  <p:childTnLst>
                                    <p:set>
                                      <p:cBhvr>
                                        <p:cTn id="33" dur="1" fill="hold">
                                          <p:stCondLst>
                                            <p:cond delay="0"/>
                                          </p:stCondLst>
                                        </p:cTn>
                                        <p:tgtEl>
                                          <p:spTgt spid="103428"/>
                                        </p:tgtEl>
                                        <p:attrNameLst>
                                          <p:attrName>style.visibility</p:attrName>
                                        </p:attrNameLst>
                                      </p:cBhvr>
                                      <p:to>
                                        <p:strVal val="visible"/>
                                      </p:to>
                                    </p:set>
                                    <p:animEffect transition="in" filter="blinds(horizontal)">
                                      <p:cBhvr>
                                        <p:cTn id="34" dur="500"/>
                                        <p:tgtEl>
                                          <p:spTgt spid="103428"/>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103432"/>
                                        </p:tgtEl>
                                        <p:attrNameLst>
                                          <p:attrName>style.visibility</p:attrName>
                                        </p:attrNameLst>
                                      </p:cBhvr>
                                      <p:to>
                                        <p:strVal val="visible"/>
                                      </p:to>
                                    </p:set>
                                    <p:animEffect transition="in" filter="box(in)">
                                      <p:cBhvr>
                                        <p:cTn id="39" dur="500"/>
                                        <p:tgtEl>
                                          <p:spTgt spid="103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C:\Users\Alejandra\Desktop\RESTAURANTE\DSC02814.JPG"/>
          <p:cNvPicPr>
            <a:picLocks noChangeAspect="1" noChangeArrowheads="1"/>
          </p:cNvPicPr>
          <p:nvPr/>
        </p:nvPicPr>
        <p:blipFill>
          <a:blip r:embed="rId2" cstate="print"/>
          <a:srcRect/>
          <a:stretch>
            <a:fillRect/>
          </a:stretch>
        </p:blipFill>
        <p:spPr bwMode="auto">
          <a:xfrm>
            <a:off x="4716016" y="1196752"/>
            <a:ext cx="3312368" cy="2520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6497" name="Picture 1" descr="C:\Users\Alejandra\Desktop\RESTAURANTE\DSC02798.JPG"/>
          <p:cNvPicPr>
            <a:picLocks noChangeAspect="1" noChangeArrowheads="1"/>
          </p:cNvPicPr>
          <p:nvPr/>
        </p:nvPicPr>
        <p:blipFill>
          <a:blip r:embed="rId3" cstate="print"/>
          <a:srcRect/>
          <a:stretch>
            <a:fillRect/>
          </a:stretch>
        </p:blipFill>
        <p:spPr bwMode="auto">
          <a:xfrm>
            <a:off x="827584" y="1268760"/>
            <a:ext cx="3240360" cy="23999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9"/>
          <p:cNvPicPr>
            <a:picLocks noChangeAspect="1" noChangeArrowheads="1"/>
          </p:cNvPicPr>
          <p:nvPr/>
        </p:nvPicPr>
        <p:blipFill>
          <a:blip r:embed="rId4" cstate="print"/>
          <a:srcRect r="7433"/>
          <a:stretch>
            <a:fillRect/>
          </a:stretch>
        </p:blipFill>
        <p:spPr bwMode="auto">
          <a:xfrm>
            <a:off x="827584" y="4005064"/>
            <a:ext cx="3168352" cy="2304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6498" name="Picture 2"/>
          <p:cNvPicPr>
            <a:picLocks noChangeAspect="1" noChangeArrowheads="1"/>
          </p:cNvPicPr>
          <p:nvPr/>
        </p:nvPicPr>
        <p:blipFill>
          <a:blip r:embed="rId5" cstate="print"/>
          <a:srcRect/>
          <a:stretch>
            <a:fillRect/>
          </a:stretch>
        </p:blipFill>
        <p:spPr bwMode="auto">
          <a:xfrm>
            <a:off x="4644008" y="3933056"/>
            <a:ext cx="3456384" cy="2232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1 Título"/>
          <p:cNvSpPr>
            <a:spLocks noGrp="1"/>
          </p:cNvSpPr>
          <p:nvPr>
            <p:ph type="title" idx="4294967295"/>
          </p:nvPr>
        </p:nvSpPr>
        <p:spPr>
          <a:xfrm>
            <a:off x="251520" y="0"/>
            <a:ext cx="8229600" cy="782216"/>
          </a:xfrm>
        </p:spPr>
        <p:txBody>
          <a:bodyPr>
            <a:normAutofit fontScale="90000"/>
          </a:bodyPr>
          <a:lstStyle/>
          <a:p>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
            </a:r>
            <a:b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br>
            <a:r>
              <a:rPr lang="es-EC" sz="2800" b="1" dirty="0" smtClean="0">
                <a:effectLst>
                  <a:outerShdw blurRad="38100" dist="38100" dir="2700000" algn="tl">
                    <a:srgbClr val="000000">
                      <a:alpha val="43137"/>
                    </a:srgbClr>
                  </a:outerShdw>
                </a:effectLst>
                <a:latin typeface="Times New Roman" pitchFamily="18" charset="0"/>
                <a:cs typeface="Times New Roman" pitchFamily="18" charset="0"/>
              </a:rPr>
              <a:t>PRODUCTO - SERVICIO</a:t>
            </a:r>
            <a:endParaRPr lang="es-EC"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2" name="11 Botón de acción: Hacia atrás o Anterior">
            <a:hlinkClick r:id="rId6" action="ppaction://hlinksldjump" highlightClick="1"/>
          </p:cNvPr>
          <p:cNvSpPr/>
          <p:nvPr/>
        </p:nvSpPr>
        <p:spPr>
          <a:xfrm>
            <a:off x="8244408" y="6525344"/>
            <a:ext cx="755576" cy="216024"/>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6497"/>
                                        </p:tgtEl>
                                        <p:attrNameLst>
                                          <p:attrName>style.visibility</p:attrName>
                                        </p:attrNameLst>
                                      </p:cBhvr>
                                      <p:to>
                                        <p:strVal val="visible"/>
                                      </p:to>
                                    </p:set>
                                    <p:animEffect transition="in" filter="box(in)">
                                      <p:cBhvr>
                                        <p:cTn id="7" dur="500"/>
                                        <p:tgtEl>
                                          <p:spTgt spid="106497"/>
                                        </p:tgtEl>
                                      </p:cBhvr>
                                    </p:animEffect>
                                  </p:childTnLst>
                                </p:cTn>
                              </p:par>
                              <p:par>
                                <p:cTn id="8" presetID="4"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edge">
                                      <p:cBhvr>
                                        <p:cTn id="15" dur="2000"/>
                                        <p:tgtEl>
                                          <p:spTgt spid="6"/>
                                        </p:tgtEl>
                                      </p:cBhvr>
                                    </p:animEffect>
                                  </p:childTnLst>
                                </p:cTn>
                              </p:par>
                              <p:par>
                                <p:cTn id="16" presetID="20" presetClass="entr" presetSubtype="0" fill="hold" nodeType="withEffect">
                                  <p:stCondLst>
                                    <p:cond delay="0"/>
                                  </p:stCondLst>
                                  <p:childTnLst>
                                    <p:set>
                                      <p:cBhvr>
                                        <p:cTn id="17" dur="1" fill="hold">
                                          <p:stCondLst>
                                            <p:cond delay="0"/>
                                          </p:stCondLst>
                                        </p:cTn>
                                        <p:tgtEl>
                                          <p:spTgt spid="106498"/>
                                        </p:tgtEl>
                                        <p:attrNameLst>
                                          <p:attrName>style.visibility</p:attrName>
                                        </p:attrNameLst>
                                      </p:cBhvr>
                                      <p:to>
                                        <p:strVal val="visible"/>
                                      </p:to>
                                    </p:set>
                                    <p:animEffect transition="in" filter="wedge">
                                      <p:cBhvr>
                                        <p:cTn id="18" dur="2000"/>
                                        <p:tgtEl>
                                          <p:spTgt spid="106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646238" y="333375"/>
            <a:ext cx="7497762" cy="779463"/>
          </a:xfrm>
        </p:spPr>
        <p:txBody>
          <a:bodyPr>
            <a:noAutofit/>
          </a:bodyPr>
          <a:lstStyle/>
          <a:p>
            <a:pPr algn="l" fontAlgn="auto">
              <a:spcAft>
                <a:spcPts val="0"/>
              </a:spcAft>
              <a:defRPr/>
            </a:pPr>
            <a:r>
              <a:rPr lang="es-EC" sz="3600" b="1" dirty="0" smtClean="0">
                <a:solidFill>
                  <a:schemeClr val="tx1"/>
                </a:solidFill>
                <a:latin typeface="Times New Roman" pitchFamily="18" charset="0"/>
                <a:ea typeface="Tahoma" pitchFamily="34" charset="0"/>
                <a:cs typeface="Times New Roman" pitchFamily="18" charset="0"/>
              </a:rPr>
              <a:t/>
            </a:r>
            <a:br>
              <a:rPr lang="es-EC" sz="3600" b="1" dirty="0" smtClean="0">
                <a:solidFill>
                  <a:schemeClr val="tx1"/>
                </a:solidFill>
                <a:latin typeface="Times New Roman" pitchFamily="18" charset="0"/>
                <a:ea typeface="Tahoma" pitchFamily="34" charset="0"/>
                <a:cs typeface="Times New Roman" pitchFamily="18" charset="0"/>
              </a:rPr>
            </a:br>
            <a:r>
              <a:rPr lang="es-EC" sz="3600" b="1" dirty="0" smtClean="0">
                <a:solidFill>
                  <a:schemeClr val="tx1"/>
                </a:solidFill>
                <a:latin typeface="Times New Roman" pitchFamily="18" charset="0"/>
                <a:ea typeface="Tahoma" pitchFamily="34" charset="0"/>
                <a:cs typeface="Times New Roman" pitchFamily="18" charset="0"/>
              </a:rPr>
              <a:t/>
            </a:r>
            <a:br>
              <a:rPr lang="es-EC" sz="3600" b="1" dirty="0" smtClean="0">
                <a:solidFill>
                  <a:schemeClr val="tx1"/>
                </a:solidFill>
                <a:latin typeface="Times New Roman" pitchFamily="18" charset="0"/>
                <a:ea typeface="Tahoma" pitchFamily="34" charset="0"/>
                <a:cs typeface="Times New Roman" pitchFamily="18" charset="0"/>
              </a:rPr>
            </a:br>
            <a:r>
              <a:rPr lang="es-EC" sz="3600" b="1" dirty="0" smtClean="0">
                <a:solidFill>
                  <a:schemeClr val="tx1"/>
                </a:solidFill>
                <a:latin typeface="Times New Roman" pitchFamily="18" charset="0"/>
                <a:cs typeface="Times New Roman" pitchFamily="18" charset="0"/>
              </a:rPr>
              <a:t>Planteamiento del Problema</a:t>
            </a:r>
            <a:r>
              <a:rPr lang="es-EC" sz="3600" b="1" dirty="0" smtClean="0">
                <a:solidFill>
                  <a:schemeClr val="tx1"/>
                </a:solidFill>
                <a:latin typeface="Times New Roman" pitchFamily="18" charset="0"/>
                <a:ea typeface="Tahoma" pitchFamily="34" charset="0"/>
                <a:cs typeface="Times New Roman" pitchFamily="18" charset="0"/>
              </a:rPr>
              <a:t/>
            </a:r>
            <a:br>
              <a:rPr lang="es-EC" sz="3600" b="1" dirty="0" smtClean="0">
                <a:solidFill>
                  <a:schemeClr val="tx1"/>
                </a:solidFill>
                <a:latin typeface="Times New Roman" pitchFamily="18" charset="0"/>
                <a:ea typeface="Tahoma" pitchFamily="34" charset="0"/>
                <a:cs typeface="Times New Roman" pitchFamily="18" charset="0"/>
              </a:rPr>
            </a:br>
            <a:r>
              <a:rPr lang="es-EC" sz="3600" b="1" dirty="0" smtClean="0">
                <a:solidFill>
                  <a:schemeClr val="tx1"/>
                </a:solidFill>
                <a:latin typeface="Times New Roman" pitchFamily="18" charset="0"/>
                <a:ea typeface="Tahoma" pitchFamily="34" charset="0"/>
                <a:cs typeface="Times New Roman" pitchFamily="18" charset="0"/>
              </a:rPr>
              <a:t/>
            </a:r>
            <a:br>
              <a:rPr lang="es-EC" sz="3600" b="1" dirty="0" smtClean="0">
                <a:solidFill>
                  <a:schemeClr val="tx1"/>
                </a:solidFill>
                <a:latin typeface="Times New Roman" pitchFamily="18" charset="0"/>
                <a:ea typeface="Tahoma" pitchFamily="34" charset="0"/>
                <a:cs typeface="Times New Roman" pitchFamily="18" charset="0"/>
              </a:rPr>
            </a:br>
            <a:endParaRPr lang="es-EC" sz="3600" b="1" dirty="0">
              <a:solidFill>
                <a:schemeClr val="tx1"/>
              </a:solidFill>
              <a:latin typeface="Times New Roman" pitchFamily="18" charset="0"/>
              <a:ea typeface="Tahoma" pitchFamily="34" charset="0"/>
              <a:cs typeface="Times New Roman" pitchFamily="18" charset="0"/>
            </a:endParaRPr>
          </a:p>
        </p:txBody>
      </p:sp>
      <p:sp>
        <p:nvSpPr>
          <p:cNvPr id="6" name="5 Botón de acción: Hacia delante o Siguiente">
            <a:hlinkClick r:id="" action="ppaction://hlinkshowjump?jump=nextslide" highlightClick="1"/>
          </p:cNvPr>
          <p:cNvSpPr/>
          <p:nvPr/>
        </p:nvSpPr>
        <p:spPr>
          <a:xfrm>
            <a:off x="8388424" y="6453336"/>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dirty="0"/>
          </a:p>
        </p:txBody>
      </p:sp>
      <p:pic>
        <p:nvPicPr>
          <p:cNvPr id="1026" name="Picture 2"/>
          <p:cNvPicPr>
            <a:picLocks noChangeAspect="1" noChangeArrowheads="1"/>
          </p:cNvPicPr>
          <p:nvPr/>
        </p:nvPicPr>
        <p:blipFill>
          <a:blip r:embed="rId2" cstate="print"/>
          <a:srcRect l="19734" t="29000" r="19617" b="17451"/>
          <a:stretch>
            <a:fillRect/>
          </a:stretch>
        </p:blipFill>
        <p:spPr bwMode="auto">
          <a:xfrm>
            <a:off x="1115616" y="1628800"/>
            <a:ext cx="7776864" cy="403244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F:\RINCON PUELLAREÑO\MENBRETADA.jpg"/>
          <p:cNvPicPr/>
          <p:nvPr/>
        </p:nvPicPr>
        <p:blipFill>
          <a:blip r:embed="rId2" cstate="print"/>
          <a:srcRect t="14661" b="7593"/>
          <a:stretch>
            <a:fillRect/>
          </a:stretch>
        </p:blipFill>
        <p:spPr bwMode="auto">
          <a:xfrm>
            <a:off x="107504" y="260648"/>
            <a:ext cx="8964488" cy="6353944"/>
          </a:xfrm>
          <a:prstGeom prst="rect">
            <a:avLst/>
          </a:prstGeom>
          <a:noFill/>
          <a:ln w="9525">
            <a:noFill/>
            <a:miter lim="800000"/>
            <a:headEnd/>
            <a:tailEnd/>
          </a:ln>
        </p:spPr>
      </p:pic>
      <p:sp>
        <p:nvSpPr>
          <p:cNvPr id="2" name="1 Título"/>
          <p:cNvSpPr>
            <a:spLocks noGrp="1"/>
          </p:cNvSpPr>
          <p:nvPr>
            <p:ph type="title" idx="4294967295"/>
          </p:nvPr>
        </p:nvSpPr>
        <p:spPr>
          <a:xfrm>
            <a:off x="755576" y="188640"/>
            <a:ext cx="7499350" cy="1143000"/>
          </a:xfrm>
        </p:spPr>
        <p:txBody>
          <a:bodyPr>
            <a:noAutofit/>
          </a:bodyPr>
          <a:lstStyle/>
          <a:p>
            <a: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t/>
            </a:r>
            <a:b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br>
            <a: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t>Estrategia de Precio</a:t>
            </a:r>
            <a:endParaRPr lang="es-EC" sz="3600" b="1" dirty="0">
              <a:effectLst>
                <a:outerShdw blurRad="38100" dist="38100" dir="2700000" algn="tl">
                  <a:srgbClr val="000000">
                    <a:alpha val="43137"/>
                  </a:srgbClr>
                </a:outerShdw>
              </a:effectLst>
              <a:latin typeface="Times New Roman" pitchFamily="18" charset="0"/>
              <a:cs typeface="Times New Roman" pitchFamily="18" charset="0"/>
            </a:endParaRPr>
          </a:p>
        </p:txBody>
      </p:sp>
      <p:graphicFrame>
        <p:nvGraphicFramePr>
          <p:cNvPr id="7" name="6 Tabla"/>
          <p:cNvGraphicFramePr>
            <a:graphicFrameLocks noGrp="1"/>
          </p:cNvGraphicFramePr>
          <p:nvPr/>
        </p:nvGraphicFramePr>
        <p:xfrm>
          <a:off x="1130255" y="1844824"/>
          <a:ext cx="6826121" cy="2304256"/>
        </p:xfrm>
        <a:graphic>
          <a:graphicData uri="http://schemas.openxmlformats.org/drawingml/2006/table">
            <a:tbl>
              <a:tblPr/>
              <a:tblGrid>
                <a:gridCol w="1551774"/>
                <a:gridCol w="1753618"/>
                <a:gridCol w="3520729"/>
              </a:tblGrid>
              <a:tr h="970493">
                <a:tc>
                  <a:txBody>
                    <a:bodyPr/>
                    <a:lstStyle/>
                    <a:p>
                      <a:pPr marL="457200" algn="ctr">
                        <a:spcAft>
                          <a:spcPts val="0"/>
                        </a:spcAft>
                      </a:pPr>
                      <a:r>
                        <a:rPr lang="es-EC" sz="700" b="1" dirty="0">
                          <a:latin typeface="Times New Roman"/>
                          <a:ea typeface="Times New Roman"/>
                          <a:cs typeface="Times New Roman"/>
                        </a:rPr>
                        <a:t>MARKETING MIX</a:t>
                      </a:r>
                      <a:endParaRPr lang="es-EC" sz="800" dirty="0">
                        <a:latin typeface="Calibri"/>
                        <a:ea typeface="Calibri"/>
                        <a:cs typeface="Times New Roman"/>
                      </a:endParaRPr>
                    </a:p>
                  </a:txBody>
                  <a:tcPr marL="47597" marR="47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marL="457200" algn="ctr">
                        <a:spcAft>
                          <a:spcPts val="0"/>
                        </a:spcAft>
                      </a:pPr>
                      <a:r>
                        <a:rPr lang="es-EC" sz="700" b="1">
                          <a:latin typeface="Times New Roman"/>
                          <a:ea typeface="Times New Roman"/>
                          <a:cs typeface="Times New Roman"/>
                        </a:rPr>
                        <a:t>ESTRATEGIA</a:t>
                      </a:r>
                      <a:endParaRPr lang="es-EC" sz="800">
                        <a:latin typeface="Calibri"/>
                        <a:ea typeface="Calibri"/>
                        <a:cs typeface="Times New Roman"/>
                      </a:endParaRPr>
                    </a:p>
                  </a:txBody>
                  <a:tcPr marL="47597" marR="47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marL="457200" algn="ctr">
                        <a:spcAft>
                          <a:spcPts val="0"/>
                        </a:spcAft>
                      </a:pPr>
                      <a:r>
                        <a:rPr lang="es-EC" sz="700" b="1" dirty="0">
                          <a:latin typeface="Times New Roman"/>
                          <a:ea typeface="Times New Roman"/>
                          <a:cs typeface="Times New Roman"/>
                        </a:rPr>
                        <a:t>JUSTIFICACIÓN</a:t>
                      </a:r>
                      <a:endParaRPr lang="es-EC" sz="800" dirty="0">
                        <a:latin typeface="Calibri"/>
                        <a:ea typeface="Calibri"/>
                        <a:cs typeface="Times New Roman"/>
                      </a:endParaRPr>
                    </a:p>
                  </a:txBody>
                  <a:tcPr marL="47597" marR="47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1333763">
                <a:tc>
                  <a:txBody>
                    <a:bodyPr/>
                    <a:lstStyle/>
                    <a:p>
                      <a:pPr marL="75565" algn="ctr">
                        <a:spcAft>
                          <a:spcPts val="0"/>
                        </a:spcAft>
                        <a:tabLst>
                          <a:tab pos="2428875" algn="l"/>
                        </a:tabLst>
                      </a:pPr>
                      <a:r>
                        <a:rPr lang="es-EC" sz="1200" b="1" dirty="0">
                          <a:latin typeface="Times New Roman"/>
                          <a:ea typeface="Times New Roman"/>
                          <a:cs typeface="Times New Roman"/>
                        </a:rPr>
                        <a:t>PRECIO</a:t>
                      </a:r>
                      <a:endParaRPr lang="es-EC" sz="1200" dirty="0">
                        <a:latin typeface="Calibri"/>
                        <a:ea typeface="Calibri"/>
                        <a:cs typeface="Times New Roman"/>
                      </a:endParaRPr>
                    </a:p>
                  </a:txBody>
                  <a:tcPr marL="47597" marR="47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tabLst>
                          <a:tab pos="2428875" algn="l"/>
                        </a:tabLst>
                      </a:pPr>
                      <a:r>
                        <a:rPr lang="es-EC" sz="1200" b="1" dirty="0">
                          <a:latin typeface="Times New Roman"/>
                          <a:ea typeface="Calibri"/>
                          <a:cs typeface="Times New Roman"/>
                        </a:rPr>
                        <a:t>Asignación de precios de valor</a:t>
                      </a:r>
                      <a:endParaRPr lang="es-EC" sz="1200" dirty="0">
                        <a:latin typeface="Calibri"/>
                        <a:ea typeface="Calibri"/>
                        <a:cs typeface="Times New Roman"/>
                      </a:endParaRPr>
                    </a:p>
                  </a:txBody>
                  <a:tcPr marL="47597" marR="47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just">
                        <a:spcAft>
                          <a:spcPts val="0"/>
                        </a:spcAft>
                        <a:tabLst>
                          <a:tab pos="2428875" algn="l"/>
                        </a:tabLst>
                      </a:pPr>
                      <a:endParaRPr lang="es-EC" sz="1200" dirty="0" smtClean="0">
                        <a:latin typeface="Times New Roman"/>
                        <a:ea typeface="Calibri"/>
                        <a:cs typeface="Times New Roman"/>
                      </a:endParaRPr>
                    </a:p>
                    <a:p>
                      <a:pPr marL="75565" algn="just">
                        <a:spcAft>
                          <a:spcPts val="0"/>
                        </a:spcAft>
                        <a:tabLst>
                          <a:tab pos="2428875" algn="l"/>
                        </a:tabLst>
                      </a:pPr>
                      <a:endParaRPr lang="es-EC" sz="1200" dirty="0" smtClean="0">
                        <a:latin typeface="Times New Roman"/>
                        <a:ea typeface="Calibri"/>
                        <a:cs typeface="Times New Roman"/>
                      </a:endParaRPr>
                    </a:p>
                    <a:p>
                      <a:pPr marL="75565" algn="just">
                        <a:spcAft>
                          <a:spcPts val="0"/>
                        </a:spcAft>
                        <a:tabLst>
                          <a:tab pos="2428875" algn="l"/>
                        </a:tabLst>
                      </a:pPr>
                      <a:r>
                        <a:rPr lang="es-EC" sz="1200" dirty="0" smtClean="0">
                          <a:latin typeface="Times New Roman"/>
                          <a:ea typeface="Calibri"/>
                          <a:cs typeface="Times New Roman"/>
                        </a:rPr>
                        <a:t>Ofrecer </a:t>
                      </a:r>
                      <a:r>
                        <a:rPr lang="es-EC" sz="1200" dirty="0">
                          <a:latin typeface="Times New Roman"/>
                          <a:ea typeface="Calibri"/>
                          <a:cs typeface="Times New Roman"/>
                        </a:rPr>
                        <a:t>productos y servicios de calidad a un precio competitivo, conformidad de los </a:t>
                      </a:r>
                      <a:r>
                        <a:rPr lang="es-EC" sz="1200" dirty="0" smtClean="0">
                          <a:latin typeface="Times New Roman"/>
                          <a:ea typeface="Calibri"/>
                          <a:cs typeface="Times New Roman"/>
                        </a:rPr>
                        <a:t>consumidores </a:t>
                      </a:r>
                      <a:r>
                        <a:rPr lang="es-EC" sz="1200" dirty="0">
                          <a:latin typeface="Times New Roman"/>
                          <a:ea typeface="Calibri"/>
                          <a:cs typeface="Times New Roman"/>
                        </a:rPr>
                        <a:t>que el producto y servicio esta de acorde al precio pagado.</a:t>
                      </a:r>
                      <a:endParaRPr lang="es-EC" sz="1200" dirty="0">
                        <a:latin typeface="Calibri"/>
                        <a:ea typeface="Calibri"/>
                        <a:cs typeface="Times New Roman"/>
                      </a:endParaRPr>
                    </a:p>
                  </a:txBody>
                  <a:tcPr marL="47597" marR="475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8 Botón de acción: Hacia atrás o Anterior">
            <a:hlinkClick r:id="rId3" action="ppaction://hlinksldjump" highlightClick="1"/>
          </p:cNvPr>
          <p:cNvSpPr/>
          <p:nvPr/>
        </p:nvSpPr>
        <p:spPr>
          <a:xfrm>
            <a:off x="8244408" y="6525344"/>
            <a:ext cx="755576" cy="216024"/>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F:\RINCON PUELLAREÑO\MENBRETADA.jpg"/>
          <p:cNvPicPr/>
          <p:nvPr/>
        </p:nvPicPr>
        <p:blipFill>
          <a:blip r:embed="rId2" cstate="print"/>
          <a:srcRect t="14661" b="7593"/>
          <a:stretch>
            <a:fillRect/>
          </a:stretch>
        </p:blipFill>
        <p:spPr bwMode="auto">
          <a:xfrm>
            <a:off x="72008" y="260648"/>
            <a:ext cx="8964488" cy="6353944"/>
          </a:xfrm>
          <a:prstGeom prst="rect">
            <a:avLst/>
          </a:prstGeom>
          <a:noFill/>
          <a:ln w="9525">
            <a:noFill/>
            <a:miter lim="800000"/>
            <a:headEnd/>
            <a:tailEnd/>
          </a:ln>
        </p:spPr>
      </p:pic>
      <p:sp>
        <p:nvSpPr>
          <p:cNvPr id="8" name="1 Título"/>
          <p:cNvSpPr txBox="1">
            <a:spLocks/>
          </p:cNvSpPr>
          <p:nvPr/>
        </p:nvSpPr>
        <p:spPr>
          <a:xfrm>
            <a:off x="755576" y="188640"/>
            <a:ext cx="749935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3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
            </a:r>
            <a:br>
              <a:rPr kumimoji="0" lang="es-EC" sz="3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br>
            <a:r>
              <a:rPr kumimoji="0" lang="es-EC" sz="3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Estrategia de Venta</a:t>
            </a:r>
            <a:endParaRPr kumimoji="0" lang="es-EC" sz="3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graphicFrame>
        <p:nvGraphicFramePr>
          <p:cNvPr id="10" name="9 Tabla"/>
          <p:cNvGraphicFramePr>
            <a:graphicFrameLocks noGrp="1"/>
          </p:cNvGraphicFramePr>
          <p:nvPr/>
        </p:nvGraphicFramePr>
        <p:xfrm>
          <a:off x="1331640" y="1844824"/>
          <a:ext cx="5782795" cy="2376264"/>
        </p:xfrm>
        <a:graphic>
          <a:graphicData uri="http://schemas.openxmlformats.org/drawingml/2006/table">
            <a:tbl>
              <a:tblPr/>
              <a:tblGrid>
                <a:gridCol w="1648427"/>
                <a:gridCol w="1519925"/>
                <a:gridCol w="2614443"/>
              </a:tblGrid>
              <a:tr h="1173731">
                <a:tc>
                  <a:txBody>
                    <a:bodyPr/>
                    <a:lstStyle/>
                    <a:p>
                      <a:pPr marL="457200" algn="ctr">
                        <a:spcAft>
                          <a:spcPts val="0"/>
                        </a:spcAft>
                      </a:pPr>
                      <a:r>
                        <a:rPr lang="es-EC" sz="1100" b="1" dirty="0">
                          <a:latin typeface="Times New Roman"/>
                          <a:ea typeface="Times New Roman"/>
                          <a:cs typeface="Times New Roman"/>
                        </a:rPr>
                        <a:t>MARKETING MIX</a:t>
                      </a:r>
                      <a:endParaRPr lang="es-EC" sz="1100" dirty="0">
                        <a:latin typeface="Calibri"/>
                        <a:ea typeface="Calibri"/>
                        <a:cs typeface="Times New Roman"/>
                      </a:endParaRPr>
                    </a:p>
                  </a:txBody>
                  <a:tcPr marL="47597" marR="47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marL="457200" algn="ctr">
                        <a:spcAft>
                          <a:spcPts val="0"/>
                        </a:spcAft>
                      </a:pPr>
                      <a:r>
                        <a:rPr lang="es-EC" sz="1100" b="1">
                          <a:latin typeface="Times New Roman"/>
                          <a:ea typeface="Times New Roman"/>
                          <a:cs typeface="Times New Roman"/>
                        </a:rPr>
                        <a:t>ESTRATEGIA</a:t>
                      </a:r>
                      <a:endParaRPr lang="es-EC" sz="1100">
                        <a:latin typeface="Calibri"/>
                        <a:ea typeface="Calibri"/>
                        <a:cs typeface="Times New Roman"/>
                      </a:endParaRPr>
                    </a:p>
                  </a:txBody>
                  <a:tcPr marL="47597" marR="47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marL="457200" algn="ctr">
                        <a:spcAft>
                          <a:spcPts val="0"/>
                        </a:spcAft>
                      </a:pPr>
                      <a:r>
                        <a:rPr lang="es-EC" sz="1100" b="1" dirty="0">
                          <a:latin typeface="Times New Roman"/>
                          <a:ea typeface="Times New Roman"/>
                          <a:cs typeface="Times New Roman"/>
                        </a:rPr>
                        <a:t>JUSTIFICACIÓN</a:t>
                      </a:r>
                      <a:endParaRPr lang="es-EC" sz="1100" dirty="0">
                        <a:latin typeface="Calibri"/>
                        <a:ea typeface="Calibri"/>
                        <a:cs typeface="Times New Roman"/>
                      </a:endParaRPr>
                    </a:p>
                  </a:txBody>
                  <a:tcPr marL="47597" marR="47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1202533">
                <a:tc>
                  <a:txBody>
                    <a:bodyPr/>
                    <a:lstStyle/>
                    <a:p>
                      <a:pPr marL="75565" algn="ctr">
                        <a:spcAft>
                          <a:spcPts val="0"/>
                        </a:spcAft>
                        <a:tabLst>
                          <a:tab pos="2428875" algn="l"/>
                        </a:tabLst>
                      </a:pPr>
                      <a:r>
                        <a:rPr lang="es-EC" sz="1100" b="1">
                          <a:latin typeface="Times New Roman"/>
                          <a:ea typeface="Times New Roman"/>
                          <a:cs typeface="Times New Roman"/>
                        </a:rPr>
                        <a:t>VENTA</a:t>
                      </a:r>
                      <a:endParaRPr lang="es-EC" sz="1100">
                        <a:latin typeface="Calibri"/>
                        <a:ea typeface="Calibri"/>
                        <a:cs typeface="Times New Roman"/>
                      </a:endParaRPr>
                    </a:p>
                  </a:txBody>
                  <a:tcPr marL="47597" marR="47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tabLst>
                          <a:tab pos="2428875" algn="l"/>
                        </a:tabLst>
                      </a:pPr>
                      <a:r>
                        <a:rPr lang="es-EC" sz="1100" b="1">
                          <a:latin typeface="Times New Roman"/>
                          <a:ea typeface="Calibri"/>
                          <a:cs typeface="Times New Roman"/>
                        </a:rPr>
                        <a:t>Venta Directa</a:t>
                      </a:r>
                      <a:endParaRPr lang="es-EC" sz="1100">
                        <a:latin typeface="Calibri"/>
                        <a:ea typeface="Calibri"/>
                        <a:cs typeface="Times New Roman"/>
                      </a:endParaRPr>
                    </a:p>
                  </a:txBody>
                  <a:tcPr marL="47597" marR="47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just">
                        <a:spcAft>
                          <a:spcPts val="0"/>
                        </a:spcAft>
                        <a:tabLst>
                          <a:tab pos="2428875" algn="l"/>
                        </a:tabLst>
                      </a:pPr>
                      <a:endParaRPr lang="es-EC" sz="1100" dirty="0">
                        <a:latin typeface="Times New Roman"/>
                        <a:ea typeface="Times New Roman"/>
                        <a:cs typeface="Times New Roman"/>
                      </a:endParaRPr>
                    </a:p>
                    <a:p>
                      <a:pPr marL="75565" algn="just">
                        <a:spcAft>
                          <a:spcPts val="0"/>
                        </a:spcAft>
                        <a:tabLst>
                          <a:tab pos="2428875" algn="l"/>
                        </a:tabLst>
                      </a:pPr>
                      <a:r>
                        <a:rPr lang="es-EC" sz="1100" dirty="0" smtClean="0">
                          <a:latin typeface="Times New Roman"/>
                          <a:ea typeface="Times New Roman"/>
                          <a:cs typeface="Times New Roman"/>
                        </a:rPr>
                        <a:t>La</a:t>
                      </a:r>
                      <a:r>
                        <a:rPr lang="es-EC" sz="1100" baseline="0" dirty="0" smtClean="0">
                          <a:latin typeface="Times New Roman"/>
                          <a:ea typeface="Times New Roman"/>
                          <a:cs typeface="Times New Roman"/>
                        </a:rPr>
                        <a:t> </a:t>
                      </a:r>
                      <a:r>
                        <a:rPr lang="es-EC" sz="1100" dirty="0" smtClean="0">
                          <a:latin typeface="Times New Roman"/>
                          <a:ea typeface="Times New Roman"/>
                          <a:cs typeface="Times New Roman"/>
                        </a:rPr>
                        <a:t>venta </a:t>
                      </a:r>
                      <a:r>
                        <a:rPr lang="es-EC" sz="1100" dirty="0">
                          <a:latin typeface="Times New Roman"/>
                          <a:ea typeface="Times New Roman"/>
                          <a:cs typeface="Times New Roman"/>
                        </a:rPr>
                        <a:t>es directamente al consumidor, para lo cual se necesita capacitar al personal en atención al cliente y un  buen servicio.</a:t>
                      </a:r>
                      <a:r>
                        <a:rPr lang="es-EC" sz="1100" dirty="0">
                          <a:latin typeface="Times New Roman"/>
                          <a:ea typeface="Calibri"/>
                          <a:cs typeface="Times New Roman"/>
                        </a:rPr>
                        <a:t> </a:t>
                      </a:r>
                      <a:endParaRPr lang="es-EC" sz="1100" dirty="0">
                        <a:latin typeface="Calibri"/>
                        <a:ea typeface="Calibri"/>
                        <a:cs typeface="Times New Roman"/>
                      </a:endParaRPr>
                    </a:p>
                  </a:txBody>
                  <a:tcPr marL="47597" marR="475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4 Botón de acción: Hacia atrás o Anterior">
            <a:hlinkClick r:id="rId3" action="ppaction://hlinksldjump" highlightClick="1"/>
          </p:cNvPr>
          <p:cNvSpPr/>
          <p:nvPr/>
        </p:nvSpPr>
        <p:spPr>
          <a:xfrm>
            <a:off x="8244408" y="6525344"/>
            <a:ext cx="755576" cy="216024"/>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F:\RINCON PUELLAREÑO\MENBRETADA.jpg"/>
          <p:cNvPicPr/>
          <p:nvPr/>
        </p:nvPicPr>
        <p:blipFill>
          <a:blip r:embed="rId3" cstate="print"/>
          <a:srcRect t="14661" b="7593"/>
          <a:stretch>
            <a:fillRect/>
          </a:stretch>
        </p:blipFill>
        <p:spPr bwMode="auto">
          <a:xfrm>
            <a:off x="72008" y="260648"/>
            <a:ext cx="8964488" cy="6353944"/>
          </a:xfrm>
          <a:prstGeom prst="rect">
            <a:avLst/>
          </a:prstGeom>
          <a:noFill/>
          <a:ln w="9525">
            <a:noFill/>
            <a:miter lim="800000"/>
            <a:headEnd/>
            <a:tailEnd/>
          </a:ln>
        </p:spPr>
      </p:pic>
      <p:sp>
        <p:nvSpPr>
          <p:cNvPr id="3" name="1 Título"/>
          <p:cNvSpPr txBox="1">
            <a:spLocks/>
          </p:cNvSpPr>
          <p:nvPr/>
        </p:nvSpPr>
        <p:spPr>
          <a:xfrm>
            <a:off x="755576" y="188640"/>
            <a:ext cx="792088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3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
            </a:r>
            <a:br>
              <a:rPr kumimoji="0" lang="es-EC" sz="3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br>
            <a:r>
              <a:rPr kumimoji="0" lang="es-EC" sz="3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Estrategia de Promoción</a:t>
            </a:r>
            <a:r>
              <a:rPr kumimoji="0" lang="es-EC" sz="3600" b="1"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 y Publicidad</a:t>
            </a:r>
            <a:endParaRPr kumimoji="0" lang="es-EC" sz="3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graphicFrame>
        <p:nvGraphicFramePr>
          <p:cNvPr id="4" name="3 Tabla"/>
          <p:cNvGraphicFramePr>
            <a:graphicFrameLocks noGrp="1"/>
          </p:cNvGraphicFramePr>
          <p:nvPr/>
        </p:nvGraphicFramePr>
        <p:xfrm>
          <a:off x="1187624" y="1988840"/>
          <a:ext cx="6984775" cy="3096344"/>
        </p:xfrm>
        <a:graphic>
          <a:graphicData uri="http://schemas.openxmlformats.org/drawingml/2006/table">
            <a:tbl>
              <a:tblPr/>
              <a:tblGrid>
                <a:gridCol w="1587840"/>
                <a:gridCol w="1794376"/>
                <a:gridCol w="3602559"/>
              </a:tblGrid>
              <a:tr h="400068">
                <a:tc>
                  <a:txBody>
                    <a:bodyPr/>
                    <a:lstStyle/>
                    <a:p>
                      <a:pPr marL="457200" algn="ctr">
                        <a:spcAft>
                          <a:spcPts val="0"/>
                        </a:spcAft>
                      </a:pPr>
                      <a:r>
                        <a:rPr lang="es-EC" sz="1100" b="1" dirty="0">
                          <a:latin typeface="Times New Roman"/>
                          <a:ea typeface="Times New Roman"/>
                          <a:cs typeface="Times New Roman"/>
                        </a:rPr>
                        <a:t>MARKETING MIX</a:t>
                      </a:r>
                      <a:endParaRPr lang="es-EC" sz="1100" dirty="0">
                        <a:latin typeface="Calibri"/>
                        <a:ea typeface="Calibri"/>
                        <a:cs typeface="Times New Roman"/>
                      </a:endParaRPr>
                    </a:p>
                  </a:txBody>
                  <a:tcPr marL="47597" marR="47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marL="457200" algn="ctr">
                        <a:spcAft>
                          <a:spcPts val="0"/>
                        </a:spcAft>
                      </a:pPr>
                      <a:r>
                        <a:rPr lang="es-EC" sz="1100" b="1">
                          <a:latin typeface="Times New Roman"/>
                          <a:ea typeface="Times New Roman"/>
                          <a:cs typeface="Times New Roman"/>
                        </a:rPr>
                        <a:t>ESTRATEGIA</a:t>
                      </a:r>
                      <a:endParaRPr lang="es-EC" sz="1100">
                        <a:latin typeface="Calibri"/>
                        <a:ea typeface="Calibri"/>
                        <a:cs typeface="Times New Roman"/>
                      </a:endParaRPr>
                    </a:p>
                  </a:txBody>
                  <a:tcPr marL="47597" marR="47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marL="457200" algn="ctr">
                        <a:spcAft>
                          <a:spcPts val="0"/>
                        </a:spcAft>
                      </a:pPr>
                      <a:r>
                        <a:rPr lang="es-EC" sz="1100" b="1">
                          <a:latin typeface="Times New Roman"/>
                          <a:ea typeface="Times New Roman"/>
                          <a:cs typeface="Times New Roman"/>
                        </a:rPr>
                        <a:t>JUSTIFICACIÓN</a:t>
                      </a:r>
                      <a:endParaRPr lang="es-EC" sz="1100">
                        <a:latin typeface="Calibri"/>
                        <a:ea typeface="Calibri"/>
                        <a:cs typeface="Times New Roman"/>
                      </a:endParaRPr>
                    </a:p>
                  </a:txBody>
                  <a:tcPr marL="47597" marR="47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1200203">
                <a:tc rowSpan="3">
                  <a:txBody>
                    <a:bodyPr/>
                    <a:lstStyle/>
                    <a:p>
                      <a:pPr marL="75565" algn="ctr">
                        <a:spcAft>
                          <a:spcPts val="0"/>
                        </a:spcAft>
                        <a:tabLst>
                          <a:tab pos="2428875" algn="l"/>
                        </a:tabLst>
                      </a:pPr>
                      <a:r>
                        <a:rPr lang="es-EC" sz="1100" b="1">
                          <a:latin typeface="Times New Roman"/>
                          <a:ea typeface="Times New Roman"/>
                          <a:cs typeface="Times New Roman"/>
                        </a:rPr>
                        <a:t>PROMOCIÓN PUBLICIDAD</a:t>
                      </a:r>
                      <a:endParaRPr lang="es-EC" sz="1100">
                        <a:latin typeface="Calibri"/>
                        <a:ea typeface="Calibri"/>
                        <a:cs typeface="Times New Roman"/>
                      </a:endParaRPr>
                    </a:p>
                  </a:txBody>
                  <a:tcPr marL="47597" marR="47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5565" algn="ctr">
                        <a:spcAft>
                          <a:spcPts val="0"/>
                        </a:spcAft>
                        <a:tabLst>
                          <a:tab pos="2428875" algn="l"/>
                        </a:tabLst>
                      </a:pPr>
                      <a:r>
                        <a:rPr lang="es-EC" sz="1100" b="1">
                          <a:latin typeface="Times New Roman"/>
                          <a:ea typeface="Calibri"/>
                          <a:cs typeface="Times New Roman"/>
                        </a:rPr>
                        <a:t>Publicidad</a:t>
                      </a:r>
                      <a:endParaRPr lang="es-EC" sz="1100">
                        <a:latin typeface="Calibri"/>
                        <a:ea typeface="Calibri"/>
                        <a:cs typeface="Times New Roman"/>
                      </a:endParaRPr>
                    </a:p>
                  </a:txBody>
                  <a:tcPr marL="47597" marR="47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mj-lt"/>
                        <a:buAutoNum type="alphaLcParenR"/>
                        <a:tabLst>
                          <a:tab pos="2428875" algn="l"/>
                        </a:tabLst>
                      </a:pPr>
                      <a:r>
                        <a:rPr lang="es-EC" sz="1100" dirty="0">
                          <a:latin typeface="Times New Roman"/>
                          <a:ea typeface="Times New Roman"/>
                          <a:cs typeface="Times New Roman"/>
                        </a:rPr>
                        <a:t>Implementar un plan de publicidad mediante la elaboración de </a:t>
                      </a:r>
                      <a:r>
                        <a:rPr lang="es-EC" sz="1100" dirty="0" err="1">
                          <a:latin typeface="Times New Roman"/>
                          <a:ea typeface="Times New Roman"/>
                          <a:cs typeface="Times New Roman"/>
                        </a:rPr>
                        <a:t>gigantografias</a:t>
                      </a:r>
                      <a:r>
                        <a:rPr lang="es-EC" sz="1100" dirty="0">
                          <a:latin typeface="Times New Roman"/>
                          <a:ea typeface="Times New Roman"/>
                          <a:cs typeface="Times New Roman"/>
                        </a:rPr>
                        <a:t>, volantes, tarjetas de presentación.</a:t>
                      </a:r>
                      <a:endParaRPr lang="es-EC" sz="1100" dirty="0">
                        <a:latin typeface="Calibri"/>
                        <a:ea typeface="Times New Roman"/>
                        <a:cs typeface="Times New Roman"/>
                      </a:endParaRPr>
                    </a:p>
                    <a:p>
                      <a:pPr marL="342900" lvl="0" indent="-342900" algn="just">
                        <a:spcAft>
                          <a:spcPts val="0"/>
                        </a:spcAft>
                        <a:buFont typeface="+mj-lt"/>
                        <a:buAutoNum type="alphaLcParenR"/>
                        <a:tabLst>
                          <a:tab pos="2428875" algn="l"/>
                        </a:tabLst>
                      </a:pPr>
                      <a:r>
                        <a:rPr lang="es-EC" sz="1100" dirty="0">
                          <a:latin typeface="Times New Roman"/>
                          <a:ea typeface="Times New Roman"/>
                          <a:cs typeface="Times New Roman"/>
                        </a:rPr>
                        <a:t>Diseño y elaboración de la página web</a:t>
                      </a:r>
                      <a:endParaRPr lang="es-EC" sz="1100" dirty="0">
                        <a:latin typeface="Calibri"/>
                        <a:ea typeface="Times New Roman"/>
                        <a:cs typeface="Times New Roman"/>
                      </a:endParaRPr>
                    </a:p>
                    <a:p>
                      <a:pPr marL="342900" lvl="0" indent="-342900" algn="just">
                        <a:spcAft>
                          <a:spcPts val="0"/>
                        </a:spcAft>
                        <a:buFont typeface="+mj-lt"/>
                        <a:buAutoNum type="alphaLcParenR"/>
                        <a:tabLst>
                          <a:tab pos="2428875" algn="l"/>
                        </a:tabLst>
                      </a:pPr>
                      <a:r>
                        <a:rPr lang="es-EC" sz="1100" dirty="0">
                          <a:latin typeface="Times New Roman"/>
                          <a:ea typeface="Times New Roman"/>
                          <a:cs typeface="Times New Roman"/>
                        </a:rPr>
                        <a:t>Anuncios publicitarios en la revista de la parroquia que se promociona dentro y fuera </a:t>
                      </a:r>
                      <a:r>
                        <a:rPr lang="es-EC" sz="1100" dirty="0" smtClean="0">
                          <a:latin typeface="Times New Roman"/>
                          <a:ea typeface="Times New Roman"/>
                          <a:cs typeface="Times New Roman"/>
                        </a:rPr>
                        <a:t>,</a:t>
                      </a:r>
                      <a:r>
                        <a:rPr lang="es-EC" sz="1100" baseline="0" dirty="0" smtClean="0">
                          <a:latin typeface="Times New Roman"/>
                          <a:ea typeface="Times New Roman"/>
                          <a:cs typeface="Times New Roman"/>
                        </a:rPr>
                        <a:t> </a:t>
                      </a:r>
                      <a:r>
                        <a:rPr lang="es-EC" sz="1100" dirty="0" smtClean="0">
                          <a:latin typeface="Times New Roman"/>
                          <a:ea typeface="Times New Roman"/>
                          <a:cs typeface="Times New Roman"/>
                        </a:rPr>
                        <a:t>como es en el Municipio de Quito. Y Ministerio de Turismo.</a:t>
                      </a:r>
                      <a:endParaRPr lang="es-EC" sz="1100" dirty="0">
                        <a:latin typeface="Calibri"/>
                        <a:ea typeface="Times New Roman"/>
                        <a:cs typeface="Times New Roman"/>
                      </a:endParaRPr>
                    </a:p>
                  </a:txBody>
                  <a:tcPr marL="47597" marR="47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00169">
                <a:tc vMerge="1">
                  <a:txBody>
                    <a:bodyPr/>
                    <a:lstStyle/>
                    <a:p>
                      <a:endParaRPr lang="es-EC"/>
                    </a:p>
                  </a:txBody>
                  <a:tcPr/>
                </a:tc>
                <a:tc>
                  <a:txBody>
                    <a:bodyPr/>
                    <a:lstStyle/>
                    <a:p>
                      <a:pPr marL="75565" algn="ctr">
                        <a:spcAft>
                          <a:spcPts val="0"/>
                        </a:spcAft>
                        <a:tabLst>
                          <a:tab pos="2428875" algn="l"/>
                        </a:tabLst>
                      </a:pPr>
                      <a:r>
                        <a:rPr lang="es-EC" sz="1100" b="1">
                          <a:latin typeface="Times New Roman"/>
                          <a:ea typeface="Calibri"/>
                          <a:cs typeface="Times New Roman"/>
                        </a:rPr>
                        <a:t>Promoción</a:t>
                      </a:r>
                      <a:endParaRPr lang="es-EC" sz="1100">
                        <a:latin typeface="Calibri"/>
                        <a:ea typeface="Calibri"/>
                        <a:cs typeface="Times New Roman"/>
                      </a:endParaRPr>
                    </a:p>
                  </a:txBody>
                  <a:tcPr marL="47597" marR="47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mj-lt"/>
                        <a:buAutoNum type="alphaLcParenR"/>
                        <a:tabLst>
                          <a:tab pos="2428875" algn="l"/>
                        </a:tabLst>
                      </a:pPr>
                      <a:r>
                        <a:rPr lang="es-EC" sz="1100">
                          <a:latin typeface="Times New Roman"/>
                          <a:ea typeface="Calibri"/>
                          <a:cs typeface="Times New Roman"/>
                        </a:rPr>
                        <a:t>Obsequiar a los clientes frutas que se cultivan dentro de la parroquia</a:t>
                      </a:r>
                      <a:endParaRPr lang="es-EC" sz="1100">
                        <a:latin typeface="Calibri"/>
                        <a:ea typeface="Calibri"/>
                        <a:cs typeface="Times New Roman"/>
                      </a:endParaRPr>
                    </a:p>
                    <a:p>
                      <a:pPr marL="342900" lvl="0" indent="-342900" algn="just">
                        <a:spcAft>
                          <a:spcPts val="0"/>
                        </a:spcAft>
                        <a:buFont typeface="+mj-lt"/>
                        <a:buAutoNum type="alphaLcParenR"/>
                        <a:tabLst>
                          <a:tab pos="2428875" algn="l"/>
                        </a:tabLst>
                      </a:pPr>
                      <a:r>
                        <a:rPr lang="es-EC" sz="1100">
                          <a:latin typeface="Times New Roman"/>
                          <a:ea typeface="Calibri"/>
                          <a:cs typeface="Times New Roman"/>
                        </a:rPr>
                        <a:t>descuentos a clientes fieles</a:t>
                      </a:r>
                      <a:endParaRPr lang="es-EC" sz="1100">
                        <a:latin typeface="Calibri"/>
                        <a:ea typeface="Calibri"/>
                        <a:cs typeface="Times New Roman"/>
                      </a:endParaRPr>
                    </a:p>
                    <a:p>
                      <a:pPr marL="342900" lvl="0" indent="-342900" algn="just">
                        <a:spcAft>
                          <a:spcPts val="0"/>
                        </a:spcAft>
                        <a:buFont typeface="+mj-lt"/>
                        <a:buAutoNum type="alphaLcParenR"/>
                        <a:tabLst>
                          <a:tab pos="2428875" algn="l"/>
                        </a:tabLst>
                      </a:pPr>
                      <a:r>
                        <a:rPr lang="es-EC" sz="1100">
                          <a:latin typeface="Times New Roman"/>
                          <a:ea typeface="Calibri"/>
                          <a:cs typeface="Times New Roman"/>
                        </a:rPr>
                        <a:t>Obsequiar postres o bocaditos de cortesía de la casa en fechas especiales.</a:t>
                      </a:r>
                      <a:endParaRPr lang="es-EC" sz="1100">
                        <a:latin typeface="Calibri"/>
                        <a:ea typeface="Calibri"/>
                        <a:cs typeface="Times New Roman"/>
                      </a:endParaRPr>
                    </a:p>
                  </a:txBody>
                  <a:tcPr marL="47597" marR="47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5904">
                <a:tc vMerge="1">
                  <a:txBody>
                    <a:bodyPr/>
                    <a:lstStyle/>
                    <a:p>
                      <a:endParaRPr lang="es-EC"/>
                    </a:p>
                  </a:txBody>
                  <a:tcPr/>
                </a:tc>
                <a:tc>
                  <a:txBody>
                    <a:bodyPr/>
                    <a:lstStyle/>
                    <a:p>
                      <a:pPr marL="75565" algn="ctr">
                        <a:spcAft>
                          <a:spcPts val="0"/>
                        </a:spcAft>
                        <a:tabLst>
                          <a:tab pos="2428875" algn="l"/>
                        </a:tabLst>
                      </a:pPr>
                      <a:r>
                        <a:rPr lang="es-EC" sz="1100" b="1">
                          <a:latin typeface="Times New Roman"/>
                          <a:ea typeface="Calibri"/>
                          <a:cs typeface="Times New Roman"/>
                        </a:rPr>
                        <a:t>Relacione Publicas</a:t>
                      </a:r>
                      <a:endParaRPr lang="es-EC" sz="1100">
                        <a:latin typeface="Calibri"/>
                        <a:ea typeface="Calibri"/>
                        <a:cs typeface="Times New Roman"/>
                      </a:endParaRPr>
                    </a:p>
                  </a:txBody>
                  <a:tcPr marL="47597" marR="47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mj-lt"/>
                        <a:buAutoNum type="alphaLcParenR"/>
                        <a:tabLst>
                          <a:tab pos="2428875" algn="l"/>
                        </a:tabLst>
                      </a:pPr>
                      <a:r>
                        <a:rPr lang="es-EC" sz="1100" dirty="0">
                          <a:latin typeface="Times New Roman"/>
                          <a:ea typeface="Calibri"/>
                          <a:cs typeface="Times New Roman"/>
                        </a:rPr>
                        <a:t>Participar en los diferentes eventos culturales y ferias gastronómicos  a realizarse dentro de la parroquia.</a:t>
                      </a:r>
                      <a:endParaRPr lang="es-EC" sz="1100" dirty="0">
                        <a:latin typeface="Calibri"/>
                        <a:ea typeface="Calibri"/>
                        <a:cs typeface="Times New Roman"/>
                      </a:endParaRPr>
                    </a:p>
                  </a:txBody>
                  <a:tcPr marL="47597" marR="47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4 Botón de acción: Hacia delante o Siguiente">
            <a:hlinkClick r:id="" action="ppaction://hlinkshowjump?jump=nextslide" highlightClick="1"/>
          </p:cNvPr>
          <p:cNvSpPr/>
          <p:nvPr/>
        </p:nvSpPr>
        <p:spPr>
          <a:xfrm>
            <a:off x="8388424" y="6525344"/>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p:nvPr/>
        </p:nvPicPr>
        <p:blipFill>
          <a:blip r:embed="rId2" cstate="print"/>
          <a:srcRect l="56181" t="13672" r="12263" b="23437"/>
          <a:stretch>
            <a:fillRect/>
          </a:stretch>
        </p:blipFill>
        <p:spPr bwMode="auto">
          <a:xfrm>
            <a:off x="755576" y="1052736"/>
            <a:ext cx="3744416" cy="2592288"/>
          </a:xfrm>
          <a:prstGeom prst="rect">
            <a:avLst/>
          </a:prstGeom>
          <a:noFill/>
          <a:ln w="9525">
            <a:solidFill>
              <a:schemeClr val="tx1"/>
            </a:solidFill>
            <a:miter lim="800000"/>
            <a:headEnd/>
            <a:tailEnd/>
          </a:ln>
        </p:spPr>
      </p:pic>
      <p:pic>
        <p:nvPicPr>
          <p:cNvPr id="9" name="8 Imagen"/>
          <p:cNvPicPr/>
          <p:nvPr/>
        </p:nvPicPr>
        <p:blipFill>
          <a:blip r:embed="rId3" cstate="print"/>
          <a:srcRect b="1967"/>
          <a:stretch>
            <a:fillRect/>
          </a:stretch>
        </p:blipFill>
        <p:spPr bwMode="auto">
          <a:xfrm>
            <a:off x="4716016" y="1052736"/>
            <a:ext cx="3629893" cy="2592288"/>
          </a:xfrm>
          <a:prstGeom prst="rect">
            <a:avLst/>
          </a:prstGeom>
          <a:noFill/>
          <a:ln w="9525">
            <a:solidFill>
              <a:schemeClr val="tx1"/>
            </a:solidFill>
            <a:miter lim="800000"/>
            <a:headEnd/>
            <a:tailEnd/>
          </a:ln>
        </p:spPr>
      </p:pic>
      <p:sp>
        <p:nvSpPr>
          <p:cNvPr id="5" name="1 Título"/>
          <p:cNvSpPr>
            <a:spLocks noGrp="1"/>
          </p:cNvSpPr>
          <p:nvPr>
            <p:ph type="title"/>
          </p:nvPr>
        </p:nvSpPr>
        <p:spPr>
          <a:xfrm>
            <a:off x="457200" y="116632"/>
            <a:ext cx="8229600" cy="1012974"/>
          </a:xfrm>
        </p:spPr>
        <p:txBody>
          <a:bodyPr>
            <a:normAutofit/>
          </a:bodyPr>
          <a:lstStyle/>
          <a:p>
            <a:r>
              <a:rPr lang="es-EC" sz="2400" b="1" dirty="0" smtClean="0">
                <a:effectLst>
                  <a:outerShdw blurRad="38100" dist="38100" dir="2700000" algn="tl">
                    <a:srgbClr val="000000">
                      <a:alpha val="43137"/>
                    </a:srgbClr>
                  </a:outerShdw>
                </a:effectLst>
                <a:latin typeface="Times New Roman" pitchFamily="18" charset="0"/>
                <a:cs typeface="Times New Roman" pitchFamily="18" charset="0"/>
              </a:rPr>
              <a:t>ANUNCIOS PUBLICITARIOS</a:t>
            </a:r>
            <a:endParaRPr lang="es-EC"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4" cstate="print"/>
          <a:srcRect l="22735" t="36350" r="25000" b="14301"/>
          <a:stretch>
            <a:fillRect/>
          </a:stretch>
        </p:blipFill>
        <p:spPr bwMode="auto">
          <a:xfrm>
            <a:off x="1331640" y="3933056"/>
            <a:ext cx="6372200" cy="25922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2" name="11 Rectángulo"/>
          <p:cNvSpPr/>
          <p:nvPr/>
        </p:nvSpPr>
        <p:spPr>
          <a:xfrm>
            <a:off x="2987824" y="3645024"/>
            <a:ext cx="3110146" cy="461665"/>
          </a:xfrm>
          <a:prstGeom prst="rect">
            <a:avLst/>
          </a:prstGeom>
        </p:spPr>
        <p:txBody>
          <a:bodyPr wrap="none">
            <a:spAutoFit/>
          </a:bodyPr>
          <a:lstStyle/>
          <a:p>
            <a:pPr lvl="0" algn="ctr"/>
            <a:r>
              <a:rPr lang="es-EC" b="1" u="sng" dirty="0" smtClean="0">
                <a:latin typeface="Batang" pitchFamily="18" charset="-127"/>
                <a:ea typeface="Batang" pitchFamily="18" charset="-127"/>
                <a:cs typeface="Times New Roman" pitchFamily="18" charset="0"/>
              </a:rPr>
              <a:t>www.rinc</a:t>
            </a:r>
            <a:r>
              <a:rPr lang="es-EC" b="1" u="sng" dirty="0" smtClean="0">
                <a:latin typeface="Calibri"/>
                <a:ea typeface="Batang" pitchFamily="18" charset="-127"/>
                <a:cs typeface="Times New Roman" pitchFamily="18" charset="0"/>
              </a:rPr>
              <a:t>ó</a:t>
            </a:r>
            <a:r>
              <a:rPr lang="es-EC" b="1" u="sng" dirty="0" smtClean="0">
                <a:latin typeface="Batang" pitchFamily="18" charset="-127"/>
                <a:ea typeface="Batang" pitchFamily="18" charset="-127"/>
                <a:cs typeface="Times New Roman" pitchFamily="18" charset="0"/>
              </a:rPr>
              <a:t>npuellare</a:t>
            </a:r>
            <a:r>
              <a:rPr lang="es-EC" b="1" u="sng" dirty="0" smtClean="0">
                <a:latin typeface="Calibri"/>
                <a:ea typeface="Batang" pitchFamily="18" charset="-127"/>
                <a:cs typeface="Times New Roman" pitchFamily="18" charset="0"/>
              </a:rPr>
              <a:t>ñ</a:t>
            </a:r>
            <a:r>
              <a:rPr lang="es-EC" b="1" u="sng" dirty="0" smtClean="0">
                <a:latin typeface="Batang" pitchFamily="18" charset="-127"/>
                <a:ea typeface="Batang" pitchFamily="18" charset="-127"/>
                <a:cs typeface="Times New Roman" pitchFamily="18" charset="0"/>
              </a:rPr>
              <a:t>o.com</a:t>
            </a:r>
            <a:endParaRPr lang="es-EC" sz="2400" dirty="0" smtClean="0">
              <a:latin typeface="Arial" pitchFamily="34" charset="0"/>
              <a:cs typeface="Arial" pitchFamily="34" charset="0"/>
            </a:endParaRPr>
          </a:p>
        </p:txBody>
      </p:sp>
      <p:sp>
        <p:nvSpPr>
          <p:cNvPr id="10" name="9 Botón de acción: Hacia atrás o Anterior">
            <a:hlinkClick r:id="rId5" action="ppaction://hlinksldjump" highlightClick="1"/>
          </p:cNvPr>
          <p:cNvSpPr/>
          <p:nvPr/>
        </p:nvSpPr>
        <p:spPr>
          <a:xfrm>
            <a:off x="8244408" y="6525344"/>
            <a:ext cx="755576" cy="216024"/>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F:\RINCON PUELLAREÑO\MENBRETADA.jpg"/>
          <p:cNvPicPr/>
          <p:nvPr/>
        </p:nvPicPr>
        <p:blipFill>
          <a:blip r:embed="rId2" cstate="print"/>
          <a:srcRect t="34455" b="7593"/>
          <a:stretch>
            <a:fillRect/>
          </a:stretch>
        </p:blipFill>
        <p:spPr bwMode="auto">
          <a:xfrm>
            <a:off x="107504" y="17240"/>
            <a:ext cx="8964488" cy="2115616"/>
          </a:xfrm>
          <a:prstGeom prst="rect">
            <a:avLst/>
          </a:prstGeom>
          <a:noFill/>
          <a:ln w="9525">
            <a:noFill/>
            <a:miter lim="800000"/>
            <a:headEnd/>
            <a:tailEnd/>
          </a:ln>
        </p:spPr>
      </p:pic>
      <p:sp>
        <p:nvSpPr>
          <p:cNvPr id="2" name="1 Título"/>
          <p:cNvSpPr>
            <a:spLocks noGrp="1"/>
          </p:cNvSpPr>
          <p:nvPr>
            <p:ph type="title"/>
          </p:nvPr>
        </p:nvSpPr>
        <p:spPr/>
        <p:txBody>
          <a:bodyPr>
            <a:normAutofit/>
          </a:bodyPr>
          <a:lstStyle/>
          <a:p>
            <a:r>
              <a:rPr lang="es-EC" sz="32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Plan Operativo de Marketing </a:t>
            </a:r>
            <a:r>
              <a:rPr lang="es-EC" sz="3200" b="1" dirty="0" err="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Mix</a:t>
            </a:r>
            <a:endParaRPr lang="es-EC"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8546" name="Picture 2"/>
          <p:cNvPicPr>
            <a:picLocks noChangeAspect="1" noChangeArrowheads="1"/>
          </p:cNvPicPr>
          <p:nvPr/>
        </p:nvPicPr>
        <p:blipFill>
          <a:blip r:embed="rId3" cstate="print"/>
          <a:srcRect l="5607" t="17450" r="10526" b="20601"/>
          <a:stretch>
            <a:fillRect/>
          </a:stretch>
        </p:blipFill>
        <p:spPr bwMode="auto">
          <a:xfrm>
            <a:off x="755576" y="2060848"/>
            <a:ext cx="7848872" cy="4248472"/>
          </a:xfrm>
          <a:prstGeom prst="rect">
            <a:avLst/>
          </a:prstGeom>
          <a:noFill/>
          <a:ln w="9525">
            <a:noFill/>
            <a:miter lim="800000"/>
            <a:headEnd/>
            <a:tailEnd/>
          </a:ln>
        </p:spPr>
      </p:pic>
      <p:sp>
        <p:nvSpPr>
          <p:cNvPr id="6" name="5 Botón de acción: Hacia delante o Siguiente">
            <a:hlinkClick r:id="" action="ppaction://hlinkshowjump?jump=nextslide" highlightClick="1"/>
          </p:cNvPr>
          <p:cNvSpPr/>
          <p:nvPr/>
        </p:nvSpPr>
        <p:spPr>
          <a:xfrm>
            <a:off x="8388424" y="6525344"/>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F:\RINCON PUELLAREÑO\MENBRETADA.jpg"/>
          <p:cNvPicPr/>
          <p:nvPr/>
        </p:nvPicPr>
        <p:blipFill>
          <a:blip r:embed="rId2" cstate="print"/>
          <a:srcRect t="14661" b="7593"/>
          <a:stretch>
            <a:fillRect/>
          </a:stretch>
        </p:blipFill>
        <p:spPr bwMode="auto">
          <a:xfrm>
            <a:off x="72008" y="404664"/>
            <a:ext cx="8964488" cy="6353944"/>
          </a:xfrm>
          <a:prstGeom prst="rect">
            <a:avLst/>
          </a:prstGeom>
          <a:noFill/>
          <a:ln w="9525">
            <a:noFill/>
            <a:miter lim="800000"/>
            <a:headEnd/>
            <a:tailEnd/>
          </a:ln>
        </p:spPr>
      </p:pic>
      <p:sp>
        <p:nvSpPr>
          <p:cNvPr id="2" name="1 Título"/>
          <p:cNvSpPr>
            <a:spLocks noGrp="1"/>
          </p:cNvSpPr>
          <p:nvPr>
            <p:ph type="title"/>
          </p:nvPr>
        </p:nvSpPr>
        <p:spPr>
          <a:xfrm>
            <a:off x="755576" y="274638"/>
            <a:ext cx="7499350" cy="1143000"/>
          </a:xfrm>
        </p:spPr>
        <p:txBody>
          <a:bodyPr>
            <a:normAutofit/>
          </a:bodyPr>
          <a:lstStyle/>
          <a:p>
            <a:r>
              <a:rPr lang="es-EC" sz="3200" b="1" dirty="0" smtClean="0"/>
              <a:t>Presupuesto de Marketing </a:t>
            </a:r>
            <a:r>
              <a:rPr lang="es-EC" sz="3200" b="1" dirty="0" err="1" smtClean="0"/>
              <a:t>Mix</a:t>
            </a:r>
            <a:endParaRPr lang="es-EC" sz="32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l="22735" t="9051" r="25637" b="10100"/>
          <a:stretch>
            <a:fillRect/>
          </a:stretch>
        </p:blipFill>
        <p:spPr bwMode="auto">
          <a:xfrm>
            <a:off x="1763688" y="1340768"/>
            <a:ext cx="5832648" cy="4968552"/>
          </a:xfrm>
          <a:prstGeom prst="rect">
            <a:avLst/>
          </a:prstGeom>
          <a:noFill/>
          <a:ln w="9525">
            <a:noFill/>
            <a:miter lim="800000"/>
            <a:headEnd/>
            <a:tailEnd/>
          </a:ln>
        </p:spPr>
      </p:pic>
      <p:sp>
        <p:nvSpPr>
          <p:cNvPr id="6" name="5 Botón de acción: Hacia atrás o Anterior">
            <a:hlinkClick r:id="rId4" action="ppaction://hlinksldjump" highlightClick="1"/>
          </p:cNvPr>
          <p:cNvSpPr/>
          <p:nvPr/>
        </p:nvSpPr>
        <p:spPr>
          <a:xfrm>
            <a:off x="8244408" y="6525344"/>
            <a:ext cx="755576" cy="216024"/>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F:\RINCON PUELLAREÑO\MENBRETADA.jpg"/>
          <p:cNvPicPr/>
          <p:nvPr/>
        </p:nvPicPr>
        <p:blipFill>
          <a:blip r:embed="rId2" cstate="print"/>
          <a:srcRect t="14661" b="7593"/>
          <a:stretch>
            <a:fillRect/>
          </a:stretch>
        </p:blipFill>
        <p:spPr bwMode="auto">
          <a:xfrm>
            <a:off x="72008" y="404664"/>
            <a:ext cx="8964488" cy="6353944"/>
          </a:xfrm>
          <a:prstGeom prst="rect">
            <a:avLst/>
          </a:prstGeom>
          <a:noFill/>
          <a:ln w="9525">
            <a:noFill/>
            <a:miter lim="800000"/>
            <a:headEnd/>
            <a:tailEnd/>
          </a:ln>
        </p:spPr>
      </p:pic>
      <p:sp>
        <p:nvSpPr>
          <p:cNvPr id="2" name="1 Título"/>
          <p:cNvSpPr>
            <a:spLocks noGrp="1"/>
          </p:cNvSpPr>
          <p:nvPr>
            <p:ph type="title"/>
          </p:nvPr>
        </p:nvSpPr>
        <p:spPr/>
        <p:txBody>
          <a:bodyPr>
            <a:normAutofit/>
          </a:bodyPr>
          <a:lstStyle/>
          <a:p>
            <a:r>
              <a:rPr lang="es-EC" sz="4000" b="1" dirty="0" smtClean="0">
                <a:solidFill>
                  <a:schemeClr val="tx1"/>
                </a:solidFill>
                <a:effectLst>
                  <a:outerShdw blurRad="38100" dist="38100" dir="2700000" algn="tl">
                    <a:srgbClr val="000000">
                      <a:alpha val="43137"/>
                    </a:srgbClr>
                  </a:outerShdw>
                </a:effectLst>
                <a:latin typeface="Cambria" pitchFamily="18" charset="0"/>
                <a:cs typeface="Arial" pitchFamily="34" charset="0"/>
              </a:rPr>
              <a:t>EVALUACIÓN DE BENEFICIOS</a:t>
            </a:r>
            <a:endParaRPr lang="es-EC" sz="4000" b="1" dirty="0">
              <a:solidFill>
                <a:schemeClr val="tx1"/>
              </a:solidFill>
              <a:effectLst>
                <a:outerShdw blurRad="38100" dist="38100" dir="2700000" algn="tl">
                  <a:srgbClr val="000000">
                    <a:alpha val="43137"/>
                  </a:srgbClr>
                </a:outerShdw>
              </a:effectLst>
              <a:latin typeface="Cambria" pitchFamily="18" charset="0"/>
              <a:cs typeface="Arial" pitchFamily="34" charset="0"/>
            </a:endParaRPr>
          </a:p>
        </p:txBody>
      </p:sp>
      <p:graphicFrame>
        <p:nvGraphicFramePr>
          <p:cNvPr id="7" name="6 Tabla"/>
          <p:cNvGraphicFramePr>
            <a:graphicFrameLocks noGrp="1"/>
          </p:cNvGraphicFramePr>
          <p:nvPr/>
        </p:nvGraphicFramePr>
        <p:xfrm>
          <a:off x="1043608" y="1772816"/>
          <a:ext cx="6202724" cy="4064000"/>
        </p:xfrm>
        <a:graphic>
          <a:graphicData uri="http://schemas.openxmlformats.org/drawingml/2006/table">
            <a:tbl>
              <a:tblPr/>
              <a:tblGrid>
                <a:gridCol w="1569127"/>
                <a:gridCol w="1569127"/>
                <a:gridCol w="1532235"/>
                <a:gridCol w="1532235"/>
              </a:tblGrid>
              <a:tr h="199332">
                <a:tc>
                  <a:txBody>
                    <a:bodyPr/>
                    <a:lstStyle/>
                    <a:p>
                      <a:pPr marL="457200" algn="just">
                        <a:spcAft>
                          <a:spcPts val="0"/>
                        </a:spcAft>
                      </a:pPr>
                      <a:endParaRPr lang="es-EC" sz="900">
                        <a:latin typeface="Calibri"/>
                        <a:ea typeface="Calibri"/>
                        <a:cs typeface="Times New Roman"/>
                      </a:endParaRPr>
                    </a:p>
                  </a:txBody>
                  <a:tcPr marL="58026" marR="58026"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457200" algn="ctr">
                        <a:spcAft>
                          <a:spcPts val="0"/>
                        </a:spcAft>
                      </a:pPr>
                      <a:r>
                        <a:rPr lang="es-ES_tradnl" sz="800" b="1">
                          <a:latin typeface="Times New Roman"/>
                          <a:ea typeface="Times New Roman"/>
                          <a:cs typeface="Times New Roman"/>
                        </a:rPr>
                        <a:t>PESIMISTA</a:t>
                      </a:r>
                      <a:endParaRPr lang="es-EC" sz="900">
                        <a:latin typeface="Calibri"/>
                        <a:ea typeface="Calibri"/>
                        <a:cs typeface="Times New Roman"/>
                      </a:endParaRPr>
                    </a:p>
                  </a:txBody>
                  <a:tcPr marL="58026" marR="58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49B"/>
                    </a:solidFill>
                  </a:tcPr>
                </a:tc>
                <a:tc>
                  <a:txBody>
                    <a:bodyPr/>
                    <a:lstStyle/>
                    <a:p>
                      <a:pPr marL="457200" algn="ctr">
                        <a:spcAft>
                          <a:spcPts val="0"/>
                        </a:spcAft>
                      </a:pPr>
                      <a:r>
                        <a:rPr lang="es-ES_tradnl" sz="800" b="1">
                          <a:latin typeface="Times New Roman"/>
                          <a:ea typeface="Times New Roman"/>
                          <a:cs typeface="Times New Roman"/>
                        </a:rPr>
                        <a:t>ESPERADO</a:t>
                      </a:r>
                      <a:endParaRPr lang="es-EC" sz="900">
                        <a:latin typeface="Calibri"/>
                        <a:ea typeface="Calibri"/>
                        <a:cs typeface="Times New Roman"/>
                      </a:endParaRPr>
                    </a:p>
                  </a:txBody>
                  <a:tcPr marL="58026" marR="58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49B"/>
                    </a:solidFill>
                  </a:tcPr>
                </a:tc>
                <a:tc>
                  <a:txBody>
                    <a:bodyPr/>
                    <a:lstStyle/>
                    <a:p>
                      <a:pPr marL="457200" algn="ctr">
                        <a:spcAft>
                          <a:spcPts val="0"/>
                        </a:spcAft>
                      </a:pPr>
                      <a:r>
                        <a:rPr lang="es-ES_tradnl" sz="800" b="1">
                          <a:latin typeface="Times New Roman"/>
                          <a:ea typeface="Times New Roman"/>
                          <a:cs typeface="Times New Roman"/>
                        </a:rPr>
                        <a:t>OPTIMISTA</a:t>
                      </a:r>
                      <a:endParaRPr lang="es-EC" sz="900">
                        <a:latin typeface="Calibri"/>
                        <a:ea typeface="Calibri"/>
                        <a:cs typeface="Times New Roman"/>
                      </a:endParaRPr>
                    </a:p>
                  </a:txBody>
                  <a:tcPr marL="58026" marR="58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49B"/>
                    </a:solidFill>
                  </a:tcPr>
                </a:tc>
              </a:tr>
              <a:tr h="213838">
                <a:tc rowSpan="2">
                  <a:txBody>
                    <a:bodyPr/>
                    <a:lstStyle/>
                    <a:p>
                      <a:pPr marL="457200" algn="ctr">
                        <a:spcAft>
                          <a:spcPts val="0"/>
                        </a:spcAft>
                      </a:pPr>
                      <a:r>
                        <a:rPr lang="es-ES_tradnl" sz="800" b="1">
                          <a:latin typeface="Times New Roman"/>
                          <a:ea typeface="Times New Roman"/>
                          <a:cs typeface="Times New Roman"/>
                        </a:rPr>
                        <a:t>VENTAS CON PLAN</a:t>
                      </a:r>
                      <a:endParaRPr lang="es-EC" sz="900">
                        <a:latin typeface="Calibri"/>
                        <a:ea typeface="Calibri"/>
                        <a:cs typeface="Times New Roman"/>
                      </a:endParaRPr>
                    </a:p>
                  </a:txBody>
                  <a:tcPr marL="58026" marR="58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marL="457200" algn="ctr">
                        <a:spcAft>
                          <a:spcPts val="0"/>
                        </a:spcAft>
                      </a:pPr>
                      <a:r>
                        <a:rPr lang="es-ES_tradnl" sz="800" b="1">
                          <a:latin typeface="Times New Roman"/>
                          <a:ea typeface="Times New Roman"/>
                          <a:cs typeface="Times New Roman"/>
                        </a:rPr>
                        <a:t>$44.160</a:t>
                      </a:r>
                      <a:endParaRPr lang="es-EC" sz="900">
                        <a:latin typeface="Calibri"/>
                        <a:ea typeface="Calibri"/>
                        <a:cs typeface="Times New Roman"/>
                      </a:endParaRPr>
                    </a:p>
                  </a:txBody>
                  <a:tcPr marL="58026" marR="58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rowSpan="2">
                  <a:txBody>
                    <a:bodyPr/>
                    <a:lstStyle/>
                    <a:p>
                      <a:pPr marL="457200" algn="ctr">
                        <a:spcAft>
                          <a:spcPts val="0"/>
                        </a:spcAft>
                      </a:pPr>
                      <a:r>
                        <a:rPr lang="es-ES_tradnl" sz="800" b="1">
                          <a:latin typeface="Times New Roman"/>
                          <a:ea typeface="Times New Roman"/>
                          <a:cs typeface="Times New Roman"/>
                        </a:rPr>
                        <a:t>$55.200</a:t>
                      </a:r>
                      <a:endParaRPr lang="es-EC" sz="900">
                        <a:latin typeface="Calibri"/>
                        <a:ea typeface="Calibri"/>
                        <a:cs typeface="Times New Roman"/>
                      </a:endParaRPr>
                    </a:p>
                  </a:txBody>
                  <a:tcPr marL="58026" marR="58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marL="457200" algn="ctr">
                        <a:spcAft>
                          <a:spcPts val="0"/>
                        </a:spcAft>
                      </a:pPr>
                      <a:r>
                        <a:rPr lang="es-ES_tradnl" sz="800" b="1">
                          <a:latin typeface="Times New Roman"/>
                          <a:ea typeface="Times New Roman"/>
                          <a:cs typeface="Times New Roman"/>
                        </a:rPr>
                        <a:t>$66.240</a:t>
                      </a:r>
                      <a:endParaRPr lang="es-EC" sz="900">
                        <a:latin typeface="Calibri"/>
                        <a:ea typeface="Calibri"/>
                        <a:cs typeface="Times New Roman"/>
                      </a:endParaRPr>
                    </a:p>
                  </a:txBody>
                  <a:tcPr marL="58026" marR="58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222972">
                <a:tc vMerge="1">
                  <a:txBody>
                    <a:bodyPr/>
                    <a:lstStyle/>
                    <a:p>
                      <a:endParaRPr lang="es-EC"/>
                    </a:p>
                  </a:txBody>
                  <a:tcPr/>
                </a:tc>
                <a:tc>
                  <a:txBody>
                    <a:bodyPr/>
                    <a:lstStyle/>
                    <a:p>
                      <a:pPr marL="457200" algn="ctr">
                        <a:spcAft>
                          <a:spcPts val="0"/>
                        </a:spcAft>
                      </a:pPr>
                      <a:r>
                        <a:rPr lang="es-ES_tradnl" sz="800" b="1">
                          <a:latin typeface="Times New Roman"/>
                          <a:ea typeface="Times New Roman"/>
                          <a:cs typeface="Times New Roman"/>
                        </a:rPr>
                        <a:t>-20%</a:t>
                      </a:r>
                      <a:endParaRPr lang="es-EC" sz="900">
                        <a:latin typeface="Calibri"/>
                        <a:ea typeface="Calibri"/>
                        <a:cs typeface="Times New Roman"/>
                      </a:endParaRPr>
                    </a:p>
                  </a:txBody>
                  <a:tcPr marL="58026" marR="58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vMerge="1">
                  <a:txBody>
                    <a:bodyPr/>
                    <a:lstStyle/>
                    <a:p>
                      <a:endParaRPr lang="es-EC"/>
                    </a:p>
                  </a:txBody>
                  <a:tcPr/>
                </a:tc>
                <a:tc>
                  <a:txBody>
                    <a:bodyPr/>
                    <a:lstStyle/>
                    <a:p>
                      <a:pPr marL="457200" algn="ctr">
                        <a:spcAft>
                          <a:spcPts val="0"/>
                        </a:spcAft>
                      </a:pPr>
                      <a:r>
                        <a:rPr lang="es-ES_tradnl" sz="800" b="1">
                          <a:latin typeface="Times New Roman"/>
                          <a:ea typeface="Times New Roman"/>
                          <a:cs typeface="Times New Roman"/>
                        </a:rPr>
                        <a:t>+20%</a:t>
                      </a:r>
                      <a:endParaRPr lang="es-EC" sz="900">
                        <a:latin typeface="Calibri"/>
                        <a:ea typeface="Calibri"/>
                        <a:cs typeface="Times New Roman"/>
                      </a:endParaRPr>
                    </a:p>
                  </a:txBody>
                  <a:tcPr marL="58026" marR="58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03093">
                <a:tc rowSpan="2">
                  <a:txBody>
                    <a:bodyPr/>
                    <a:lstStyle/>
                    <a:p>
                      <a:pPr marL="457200" algn="ctr">
                        <a:spcAft>
                          <a:spcPts val="0"/>
                        </a:spcAft>
                      </a:pPr>
                      <a:r>
                        <a:rPr lang="es-ES_tradnl" sz="800" b="1">
                          <a:latin typeface="Times New Roman"/>
                          <a:ea typeface="Times New Roman"/>
                          <a:cs typeface="Times New Roman"/>
                        </a:rPr>
                        <a:t>VENTAS SIN PLAN</a:t>
                      </a:r>
                      <a:endParaRPr lang="es-EC" sz="900">
                        <a:latin typeface="Calibri"/>
                        <a:ea typeface="Calibri"/>
                        <a:cs typeface="Times New Roman"/>
                      </a:endParaRPr>
                    </a:p>
                  </a:txBody>
                  <a:tcPr marL="58026" marR="58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457200" algn="ctr">
                        <a:spcAft>
                          <a:spcPts val="0"/>
                        </a:spcAft>
                      </a:pPr>
                      <a:r>
                        <a:rPr lang="es-ES_tradnl" sz="800" b="1">
                          <a:latin typeface="Times New Roman"/>
                          <a:ea typeface="Times New Roman"/>
                          <a:cs typeface="Times New Roman"/>
                        </a:rPr>
                        <a:t>$24.000</a:t>
                      </a:r>
                      <a:endParaRPr lang="es-EC" sz="900">
                        <a:latin typeface="Calibri"/>
                        <a:ea typeface="Calibri"/>
                        <a:cs typeface="Times New Roman"/>
                      </a:endParaRPr>
                    </a:p>
                  </a:txBody>
                  <a:tcPr marL="58026" marR="58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rowSpan="2">
                  <a:txBody>
                    <a:bodyPr/>
                    <a:lstStyle/>
                    <a:p>
                      <a:pPr marL="457200" algn="ctr">
                        <a:spcAft>
                          <a:spcPts val="0"/>
                        </a:spcAft>
                      </a:pPr>
                      <a:r>
                        <a:rPr lang="es-ES_tradnl" sz="800" b="1">
                          <a:latin typeface="Times New Roman"/>
                          <a:ea typeface="Times New Roman"/>
                          <a:cs typeface="Times New Roman"/>
                        </a:rPr>
                        <a:t>$30.000</a:t>
                      </a:r>
                      <a:endParaRPr lang="es-EC" sz="900">
                        <a:latin typeface="Calibri"/>
                        <a:ea typeface="Calibri"/>
                        <a:cs typeface="Times New Roman"/>
                      </a:endParaRPr>
                    </a:p>
                  </a:txBody>
                  <a:tcPr marL="58026" marR="58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457200" algn="ctr">
                        <a:spcAft>
                          <a:spcPts val="0"/>
                        </a:spcAft>
                      </a:pPr>
                      <a:r>
                        <a:rPr lang="es-ES_tradnl" sz="800" b="1">
                          <a:latin typeface="Times New Roman"/>
                          <a:ea typeface="Times New Roman"/>
                          <a:cs typeface="Times New Roman"/>
                        </a:rPr>
                        <a:t>$36.000</a:t>
                      </a:r>
                      <a:endParaRPr lang="es-EC" sz="900">
                        <a:latin typeface="Calibri"/>
                        <a:ea typeface="Calibri"/>
                        <a:cs typeface="Times New Roman"/>
                      </a:endParaRPr>
                    </a:p>
                  </a:txBody>
                  <a:tcPr marL="58026" marR="58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r>
              <a:tr h="169781">
                <a:tc vMerge="1">
                  <a:txBody>
                    <a:bodyPr/>
                    <a:lstStyle/>
                    <a:p>
                      <a:endParaRPr lang="es-EC"/>
                    </a:p>
                  </a:txBody>
                  <a:tcPr/>
                </a:tc>
                <a:tc>
                  <a:txBody>
                    <a:bodyPr/>
                    <a:lstStyle/>
                    <a:p>
                      <a:pPr marL="457200" algn="ctr">
                        <a:spcAft>
                          <a:spcPts val="0"/>
                        </a:spcAft>
                      </a:pPr>
                      <a:r>
                        <a:rPr lang="es-ES_tradnl" sz="800" b="1">
                          <a:latin typeface="Times New Roman"/>
                          <a:ea typeface="Times New Roman"/>
                          <a:cs typeface="Times New Roman"/>
                        </a:rPr>
                        <a:t>-20%</a:t>
                      </a:r>
                      <a:endParaRPr lang="es-EC" sz="900">
                        <a:latin typeface="Calibri"/>
                        <a:ea typeface="Calibri"/>
                        <a:cs typeface="Times New Roman"/>
                      </a:endParaRPr>
                    </a:p>
                  </a:txBody>
                  <a:tcPr marL="58026" marR="58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vMerge="1">
                  <a:txBody>
                    <a:bodyPr/>
                    <a:lstStyle/>
                    <a:p>
                      <a:endParaRPr lang="es-EC"/>
                    </a:p>
                  </a:txBody>
                  <a:tcPr/>
                </a:tc>
                <a:tc>
                  <a:txBody>
                    <a:bodyPr/>
                    <a:lstStyle/>
                    <a:p>
                      <a:pPr marL="457200" algn="ctr">
                        <a:spcAft>
                          <a:spcPts val="0"/>
                        </a:spcAft>
                      </a:pPr>
                      <a:r>
                        <a:rPr lang="es-ES_tradnl" sz="800" b="1">
                          <a:latin typeface="Times New Roman"/>
                          <a:ea typeface="Times New Roman"/>
                          <a:cs typeface="Times New Roman"/>
                        </a:rPr>
                        <a:t>+20%</a:t>
                      </a:r>
                      <a:endParaRPr lang="es-EC" sz="900">
                        <a:latin typeface="Calibri"/>
                        <a:ea typeface="Calibri"/>
                        <a:cs typeface="Times New Roman"/>
                      </a:endParaRPr>
                    </a:p>
                  </a:txBody>
                  <a:tcPr marL="58026" marR="58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18136">
                <a:tc rowSpan="2">
                  <a:txBody>
                    <a:bodyPr/>
                    <a:lstStyle/>
                    <a:p>
                      <a:pPr marL="457200" algn="just">
                        <a:spcAft>
                          <a:spcPts val="0"/>
                        </a:spcAft>
                      </a:pPr>
                      <a:endParaRPr lang="es-EC" sz="900">
                        <a:latin typeface="Calibri"/>
                        <a:ea typeface="Calibri"/>
                        <a:cs typeface="Times New Roman"/>
                      </a:endParaRPr>
                    </a:p>
                  </a:txBody>
                  <a:tcPr marL="58026" marR="58026"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3">
                  <a:txBody>
                    <a:bodyPr/>
                    <a:lstStyle/>
                    <a:p>
                      <a:pPr marL="457200" algn="ctr">
                        <a:spcAft>
                          <a:spcPts val="0"/>
                        </a:spcAft>
                      </a:pPr>
                      <a:r>
                        <a:rPr lang="es-ES_tradnl" sz="800" b="1">
                          <a:latin typeface="Times New Roman"/>
                          <a:ea typeface="Times New Roman"/>
                          <a:cs typeface="Times New Roman"/>
                        </a:rPr>
                        <a:t>CONDICIONES</a:t>
                      </a:r>
                      <a:endParaRPr lang="es-EC" sz="900">
                        <a:latin typeface="Calibri"/>
                        <a:ea typeface="Calibri"/>
                        <a:cs typeface="Times New Roman"/>
                      </a:endParaRPr>
                    </a:p>
                  </a:txBody>
                  <a:tcPr marL="58026" marR="58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hMerge="1">
                  <a:txBody>
                    <a:bodyPr/>
                    <a:lstStyle/>
                    <a:p>
                      <a:endParaRPr lang="es-EC"/>
                    </a:p>
                  </a:txBody>
                  <a:tcPr/>
                </a:tc>
                <a:tc hMerge="1">
                  <a:txBody>
                    <a:bodyPr/>
                    <a:lstStyle/>
                    <a:p>
                      <a:endParaRPr lang="es-EC"/>
                    </a:p>
                  </a:txBody>
                  <a:tcPr/>
                </a:tc>
              </a:tr>
              <a:tr h="2836848">
                <a:tc vMerge="1">
                  <a:txBody>
                    <a:bodyPr/>
                    <a:lstStyle/>
                    <a:p>
                      <a:endParaRPr lang="es-EC"/>
                    </a:p>
                  </a:txBody>
                  <a:tcPr/>
                </a:tc>
                <a:tc>
                  <a:txBody>
                    <a:bodyPr/>
                    <a:lstStyle/>
                    <a:p>
                      <a:pPr marL="342900" lvl="0" indent="-342900" algn="just">
                        <a:spcAft>
                          <a:spcPts val="0"/>
                        </a:spcAft>
                        <a:buFont typeface="Times New Roman"/>
                        <a:buChar char="-"/>
                      </a:pPr>
                      <a:r>
                        <a:rPr lang="es-ES_tradnl" sz="800">
                          <a:latin typeface="Times New Roman"/>
                          <a:ea typeface="Times New Roman"/>
                          <a:cs typeface="Times New Roman"/>
                        </a:rPr>
                        <a:t>Paz social deteriorada</a:t>
                      </a:r>
                      <a:endParaRPr lang="es-EC" sz="900">
                        <a:latin typeface="Calibri"/>
                        <a:ea typeface="Calibri"/>
                        <a:cs typeface="Times New Roman"/>
                      </a:endParaRPr>
                    </a:p>
                    <a:p>
                      <a:pPr marL="342900" lvl="0" indent="-342900" algn="just">
                        <a:spcAft>
                          <a:spcPts val="0"/>
                        </a:spcAft>
                        <a:buFont typeface="Times New Roman"/>
                        <a:buChar char="-"/>
                      </a:pPr>
                      <a:r>
                        <a:rPr lang="es-ES_tradnl" sz="800">
                          <a:latin typeface="Times New Roman"/>
                          <a:ea typeface="Times New Roman"/>
                          <a:cs typeface="Times New Roman"/>
                        </a:rPr>
                        <a:t>Inestabilidad social y política</a:t>
                      </a:r>
                      <a:endParaRPr lang="es-EC" sz="900">
                        <a:latin typeface="Calibri"/>
                        <a:ea typeface="Calibri"/>
                        <a:cs typeface="Times New Roman"/>
                      </a:endParaRPr>
                    </a:p>
                    <a:p>
                      <a:pPr marL="342900" lvl="0" indent="-342900" algn="just">
                        <a:spcAft>
                          <a:spcPts val="0"/>
                        </a:spcAft>
                        <a:buFont typeface="Times New Roman"/>
                        <a:buChar char="-"/>
                      </a:pPr>
                      <a:r>
                        <a:rPr lang="es-ES_tradnl" sz="800">
                          <a:latin typeface="Times New Roman"/>
                          <a:ea typeface="Times New Roman"/>
                          <a:cs typeface="Times New Roman"/>
                        </a:rPr>
                        <a:t>Cambios climáticos extremos</a:t>
                      </a:r>
                      <a:endParaRPr lang="es-EC" sz="900">
                        <a:latin typeface="Calibri"/>
                        <a:ea typeface="Calibri"/>
                        <a:cs typeface="Times New Roman"/>
                      </a:endParaRPr>
                    </a:p>
                    <a:p>
                      <a:pPr marL="342900" lvl="0" indent="-342900" algn="just">
                        <a:spcAft>
                          <a:spcPts val="0"/>
                        </a:spcAft>
                        <a:buFont typeface="Times New Roman"/>
                        <a:buChar char="-"/>
                      </a:pPr>
                      <a:r>
                        <a:rPr lang="es-ES_tradnl" sz="800">
                          <a:latin typeface="Times New Roman"/>
                          <a:ea typeface="Times New Roman"/>
                          <a:cs typeface="Times New Roman"/>
                        </a:rPr>
                        <a:t>Decrecimiento de flujo de turistas hacia la parroquia</a:t>
                      </a:r>
                      <a:endParaRPr lang="es-EC" sz="900">
                        <a:latin typeface="Calibri"/>
                        <a:ea typeface="Calibri"/>
                        <a:cs typeface="Times New Roman"/>
                      </a:endParaRPr>
                    </a:p>
                    <a:p>
                      <a:pPr marL="342900" lvl="0" indent="-342900" algn="just">
                        <a:spcAft>
                          <a:spcPts val="0"/>
                        </a:spcAft>
                        <a:buFont typeface="Times New Roman"/>
                        <a:buChar char="-"/>
                      </a:pPr>
                      <a:r>
                        <a:rPr lang="es-ES_tradnl" sz="800">
                          <a:latin typeface="Times New Roman"/>
                          <a:ea typeface="Times New Roman"/>
                          <a:cs typeface="Times New Roman"/>
                        </a:rPr>
                        <a:t>Incremento de índices delincuenciales</a:t>
                      </a:r>
                      <a:endParaRPr lang="es-EC" sz="900">
                        <a:latin typeface="Calibri"/>
                        <a:ea typeface="Calibri"/>
                        <a:cs typeface="Times New Roman"/>
                      </a:endParaRPr>
                    </a:p>
                    <a:p>
                      <a:pPr marL="342900" lvl="0" indent="-342900" algn="just">
                        <a:spcAft>
                          <a:spcPts val="0"/>
                        </a:spcAft>
                        <a:buFont typeface="Times New Roman"/>
                        <a:buChar char="-"/>
                      </a:pPr>
                      <a:r>
                        <a:rPr lang="es-ES_tradnl" sz="800">
                          <a:latin typeface="Times New Roman"/>
                          <a:ea typeface="Times New Roman"/>
                          <a:cs typeface="Times New Roman"/>
                        </a:rPr>
                        <a:t>Aumento de tasa de desempleo</a:t>
                      </a:r>
                      <a:endParaRPr lang="es-EC" sz="900">
                        <a:latin typeface="Calibri"/>
                        <a:ea typeface="Calibri"/>
                        <a:cs typeface="Times New Roman"/>
                      </a:endParaRPr>
                    </a:p>
                    <a:p>
                      <a:pPr marL="228600" algn="just">
                        <a:spcAft>
                          <a:spcPts val="0"/>
                        </a:spcAft>
                      </a:pPr>
                      <a:r>
                        <a:rPr lang="es-ES_tradnl" sz="800">
                          <a:latin typeface="Times New Roman"/>
                          <a:ea typeface="Times New Roman"/>
                          <a:cs typeface="Times New Roman"/>
                        </a:rPr>
                        <a:t>Desastres naturales</a:t>
                      </a:r>
                      <a:endParaRPr lang="es-EC" sz="900">
                        <a:latin typeface="Calibri"/>
                        <a:ea typeface="Calibri"/>
                        <a:cs typeface="Times New Roman"/>
                      </a:endParaRPr>
                    </a:p>
                    <a:p>
                      <a:pPr marL="342900" lvl="0" indent="-342900" algn="just">
                        <a:spcAft>
                          <a:spcPts val="0"/>
                        </a:spcAft>
                        <a:buFont typeface="Times New Roman"/>
                        <a:buChar char="-"/>
                      </a:pPr>
                      <a:r>
                        <a:rPr lang="es-ES_tradnl" sz="800">
                          <a:latin typeface="Times New Roman"/>
                          <a:ea typeface="Times New Roman"/>
                          <a:cs typeface="Times New Roman"/>
                        </a:rPr>
                        <a:t>Incremento de la tasa de inflación </a:t>
                      </a:r>
                      <a:endParaRPr lang="es-EC" sz="900">
                        <a:latin typeface="Calibri"/>
                        <a:ea typeface="Calibri"/>
                        <a:cs typeface="Times New Roman"/>
                      </a:endParaRPr>
                    </a:p>
                  </a:txBody>
                  <a:tcPr marL="58026" marR="58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Times New Roman"/>
                        <a:buChar char="-"/>
                      </a:pPr>
                      <a:r>
                        <a:rPr lang="es-ES_tradnl" sz="800">
                          <a:latin typeface="Times New Roman"/>
                          <a:ea typeface="Times New Roman"/>
                          <a:cs typeface="Times New Roman"/>
                        </a:rPr>
                        <a:t>Relativa paz social</a:t>
                      </a:r>
                      <a:endParaRPr lang="es-EC" sz="900">
                        <a:latin typeface="Calibri"/>
                        <a:ea typeface="Calibri"/>
                        <a:cs typeface="Times New Roman"/>
                      </a:endParaRPr>
                    </a:p>
                    <a:p>
                      <a:pPr marL="342900" lvl="0" indent="-342900" algn="just">
                        <a:spcAft>
                          <a:spcPts val="0"/>
                        </a:spcAft>
                        <a:buFont typeface="Times New Roman"/>
                        <a:buChar char="-"/>
                      </a:pPr>
                      <a:r>
                        <a:rPr lang="es-ES_tradnl" sz="800">
                          <a:latin typeface="Times New Roman"/>
                          <a:ea typeface="Times New Roman"/>
                          <a:cs typeface="Times New Roman"/>
                        </a:rPr>
                        <a:t>Relativa estabilidad política y social</a:t>
                      </a:r>
                      <a:endParaRPr lang="es-EC" sz="900">
                        <a:latin typeface="Calibri"/>
                        <a:ea typeface="Calibri"/>
                        <a:cs typeface="Times New Roman"/>
                      </a:endParaRPr>
                    </a:p>
                    <a:p>
                      <a:pPr marL="342900" lvl="0" indent="-342900" algn="just">
                        <a:spcAft>
                          <a:spcPts val="0"/>
                        </a:spcAft>
                        <a:buFont typeface="Times New Roman"/>
                        <a:buChar char="-"/>
                      </a:pPr>
                      <a:r>
                        <a:rPr lang="es-ES_tradnl" sz="800">
                          <a:latin typeface="Times New Roman"/>
                          <a:ea typeface="Times New Roman"/>
                          <a:cs typeface="Times New Roman"/>
                        </a:rPr>
                        <a:t>Decrecimiento de la tasa de inflación</a:t>
                      </a:r>
                      <a:endParaRPr lang="es-EC" sz="900">
                        <a:latin typeface="Calibri"/>
                        <a:ea typeface="Calibri"/>
                        <a:cs typeface="Times New Roman"/>
                      </a:endParaRPr>
                    </a:p>
                    <a:p>
                      <a:pPr marL="342900" lvl="0" indent="-342900" algn="just">
                        <a:spcAft>
                          <a:spcPts val="0"/>
                        </a:spcAft>
                        <a:buFont typeface="Times New Roman"/>
                        <a:buChar char="-"/>
                      </a:pPr>
                      <a:r>
                        <a:rPr lang="es-ES_tradnl" sz="800">
                          <a:latin typeface="Times New Roman"/>
                          <a:ea typeface="Times New Roman"/>
                          <a:cs typeface="Times New Roman"/>
                        </a:rPr>
                        <a:t>Incremento del flujo de turistas a la parroquia</a:t>
                      </a:r>
                      <a:endParaRPr lang="es-EC" sz="900">
                        <a:latin typeface="Calibri"/>
                        <a:ea typeface="Calibri"/>
                        <a:cs typeface="Times New Roman"/>
                      </a:endParaRPr>
                    </a:p>
                    <a:p>
                      <a:pPr marL="342900" lvl="0" indent="-342900" algn="just">
                        <a:spcAft>
                          <a:spcPts val="0"/>
                        </a:spcAft>
                        <a:buFont typeface="Times New Roman"/>
                        <a:buChar char="-"/>
                      </a:pPr>
                      <a:r>
                        <a:rPr lang="es-ES_tradnl" sz="800">
                          <a:latin typeface="Times New Roman"/>
                          <a:ea typeface="Times New Roman"/>
                          <a:cs typeface="Times New Roman"/>
                        </a:rPr>
                        <a:t>Relativa estabilidad climática</a:t>
                      </a:r>
                      <a:endParaRPr lang="es-EC" sz="900">
                        <a:latin typeface="Calibri"/>
                        <a:ea typeface="Calibri"/>
                        <a:cs typeface="Times New Roman"/>
                      </a:endParaRPr>
                    </a:p>
                    <a:p>
                      <a:pPr marL="342900" lvl="0" indent="-342900" algn="just">
                        <a:spcAft>
                          <a:spcPts val="0"/>
                        </a:spcAft>
                        <a:buFont typeface="Times New Roman"/>
                        <a:buChar char="-"/>
                      </a:pPr>
                      <a:r>
                        <a:rPr lang="es-ES_tradnl" sz="800">
                          <a:latin typeface="Times New Roman"/>
                          <a:ea typeface="Times New Roman"/>
                          <a:cs typeface="Times New Roman"/>
                        </a:rPr>
                        <a:t>Decrecimiento leve de la delincuencia</a:t>
                      </a:r>
                      <a:endParaRPr lang="es-EC" sz="900">
                        <a:latin typeface="Calibri"/>
                        <a:ea typeface="Calibri"/>
                        <a:cs typeface="Times New Roman"/>
                      </a:endParaRPr>
                    </a:p>
                    <a:p>
                      <a:pPr marL="342900" lvl="0" indent="-342900" algn="just">
                        <a:spcAft>
                          <a:spcPts val="0"/>
                        </a:spcAft>
                        <a:buFont typeface="Times New Roman"/>
                        <a:buChar char="-"/>
                      </a:pPr>
                      <a:r>
                        <a:rPr lang="es-ES_tradnl" sz="800">
                          <a:latin typeface="Times New Roman"/>
                          <a:ea typeface="Times New Roman"/>
                          <a:cs typeface="Times New Roman"/>
                        </a:rPr>
                        <a:t>Estancamiento de la tasa de desempleo</a:t>
                      </a:r>
                      <a:endParaRPr lang="es-EC" sz="900">
                        <a:latin typeface="Calibri"/>
                        <a:ea typeface="Calibri"/>
                        <a:cs typeface="Times New Roman"/>
                      </a:endParaRPr>
                    </a:p>
                    <a:p>
                      <a:pPr marL="342900" lvl="0" indent="-342900" algn="just">
                        <a:spcAft>
                          <a:spcPts val="0"/>
                        </a:spcAft>
                        <a:buFont typeface="Times New Roman"/>
                        <a:buChar char="-"/>
                      </a:pPr>
                      <a:r>
                        <a:rPr lang="es-ES_tradnl" sz="800">
                          <a:latin typeface="Times New Roman"/>
                          <a:ea typeface="Times New Roman"/>
                          <a:cs typeface="Times New Roman"/>
                        </a:rPr>
                        <a:t>Apoyo de Ministerio de Turismo</a:t>
                      </a:r>
                      <a:endParaRPr lang="es-EC" sz="900">
                        <a:latin typeface="Calibri"/>
                        <a:ea typeface="Calibri"/>
                        <a:cs typeface="Times New Roman"/>
                      </a:endParaRPr>
                    </a:p>
                    <a:p>
                      <a:pPr marL="342900" lvl="0" indent="-342900" algn="just">
                        <a:spcAft>
                          <a:spcPts val="0"/>
                        </a:spcAft>
                        <a:buFont typeface="Times New Roman"/>
                        <a:buChar char="-"/>
                      </a:pPr>
                      <a:r>
                        <a:rPr lang="es-ES_tradnl" sz="800">
                          <a:latin typeface="Times New Roman"/>
                          <a:ea typeface="Times New Roman"/>
                          <a:cs typeface="Times New Roman"/>
                        </a:rPr>
                        <a:t>Buen clima en la zona</a:t>
                      </a:r>
                      <a:endParaRPr lang="es-EC" sz="900">
                        <a:latin typeface="Calibri"/>
                        <a:ea typeface="Calibri"/>
                        <a:cs typeface="Times New Roman"/>
                      </a:endParaRPr>
                    </a:p>
                  </a:txBody>
                  <a:tcPr marL="58026" marR="58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Times New Roman"/>
                        <a:buChar char="-"/>
                      </a:pPr>
                      <a:r>
                        <a:rPr lang="es-ES_tradnl" sz="800" dirty="0">
                          <a:latin typeface="Times New Roman"/>
                          <a:ea typeface="Times New Roman"/>
                          <a:cs typeface="Times New Roman"/>
                        </a:rPr>
                        <a:t>Paz social</a:t>
                      </a:r>
                      <a:endParaRPr lang="es-EC" sz="900" dirty="0">
                        <a:latin typeface="Calibri"/>
                        <a:ea typeface="Calibri"/>
                        <a:cs typeface="Times New Roman"/>
                      </a:endParaRPr>
                    </a:p>
                    <a:p>
                      <a:pPr marL="342900" lvl="0" indent="-342900" algn="just">
                        <a:spcAft>
                          <a:spcPts val="0"/>
                        </a:spcAft>
                        <a:buFont typeface="Times New Roman"/>
                        <a:buChar char="-"/>
                      </a:pPr>
                      <a:r>
                        <a:rPr lang="es-ES_tradnl" sz="800" dirty="0">
                          <a:latin typeface="Times New Roman"/>
                          <a:ea typeface="Times New Roman"/>
                          <a:cs typeface="Times New Roman"/>
                        </a:rPr>
                        <a:t>Estabilidad social y política</a:t>
                      </a:r>
                      <a:endParaRPr lang="es-EC" sz="900" dirty="0">
                        <a:latin typeface="Calibri"/>
                        <a:ea typeface="Calibri"/>
                        <a:cs typeface="Times New Roman"/>
                      </a:endParaRPr>
                    </a:p>
                    <a:p>
                      <a:pPr marL="342900" lvl="0" indent="-342900" algn="just">
                        <a:spcAft>
                          <a:spcPts val="0"/>
                        </a:spcAft>
                        <a:buFont typeface="Times New Roman"/>
                        <a:buChar char="-"/>
                      </a:pPr>
                      <a:r>
                        <a:rPr lang="es-ES_tradnl" sz="800" dirty="0">
                          <a:latin typeface="Times New Roman"/>
                          <a:ea typeface="Times New Roman"/>
                          <a:cs typeface="Times New Roman"/>
                        </a:rPr>
                        <a:t>Incremento notable de flujo de turistas</a:t>
                      </a:r>
                      <a:endParaRPr lang="es-EC" sz="900" dirty="0">
                        <a:latin typeface="Calibri"/>
                        <a:ea typeface="Calibri"/>
                        <a:cs typeface="Times New Roman"/>
                      </a:endParaRPr>
                    </a:p>
                    <a:p>
                      <a:pPr marL="342900" lvl="0" indent="-342900" algn="just">
                        <a:spcAft>
                          <a:spcPts val="0"/>
                        </a:spcAft>
                        <a:buFont typeface="Times New Roman"/>
                        <a:buChar char="-"/>
                      </a:pPr>
                      <a:r>
                        <a:rPr lang="es-ES_tradnl" sz="800" dirty="0">
                          <a:latin typeface="Times New Roman"/>
                          <a:ea typeface="Times New Roman"/>
                          <a:cs typeface="Times New Roman"/>
                        </a:rPr>
                        <a:t>Baja tasa de inflación</a:t>
                      </a:r>
                      <a:endParaRPr lang="es-EC" sz="900" dirty="0">
                        <a:latin typeface="Calibri"/>
                        <a:ea typeface="Calibri"/>
                        <a:cs typeface="Times New Roman"/>
                      </a:endParaRPr>
                    </a:p>
                    <a:p>
                      <a:pPr marL="342900" lvl="0" indent="-342900" algn="just">
                        <a:spcAft>
                          <a:spcPts val="0"/>
                        </a:spcAft>
                        <a:buFont typeface="Times New Roman"/>
                        <a:buChar char="-"/>
                      </a:pPr>
                      <a:r>
                        <a:rPr lang="es-ES_tradnl" sz="800" dirty="0">
                          <a:latin typeface="Times New Roman"/>
                          <a:ea typeface="Times New Roman"/>
                          <a:cs typeface="Times New Roman"/>
                        </a:rPr>
                        <a:t>Mejora significativa de la situación económica del país</a:t>
                      </a:r>
                      <a:endParaRPr lang="es-EC" sz="900" dirty="0">
                        <a:latin typeface="Calibri"/>
                        <a:ea typeface="Calibri"/>
                        <a:cs typeface="Times New Roman"/>
                      </a:endParaRPr>
                    </a:p>
                    <a:p>
                      <a:pPr marL="342900" lvl="0" indent="-342900" algn="just">
                        <a:spcAft>
                          <a:spcPts val="0"/>
                        </a:spcAft>
                        <a:buFont typeface="Times New Roman"/>
                        <a:buChar char="-"/>
                      </a:pPr>
                      <a:r>
                        <a:rPr lang="es-ES_tradnl" sz="800" dirty="0">
                          <a:latin typeface="Times New Roman"/>
                          <a:ea typeface="Times New Roman"/>
                          <a:cs typeface="Times New Roman"/>
                        </a:rPr>
                        <a:t>Bajos índices de delincuencia</a:t>
                      </a:r>
                      <a:endParaRPr lang="es-EC" sz="900" dirty="0">
                        <a:latin typeface="Calibri"/>
                        <a:ea typeface="Calibri"/>
                        <a:cs typeface="Times New Roman"/>
                      </a:endParaRPr>
                    </a:p>
                    <a:p>
                      <a:pPr marL="342900" lvl="0" indent="-342900" algn="just">
                        <a:spcAft>
                          <a:spcPts val="0"/>
                        </a:spcAft>
                        <a:buFont typeface="Times New Roman"/>
                        <a:buChar char="-"/>
                      </a:pPr>
                      <a:r>
                        <a:rPr lang="es-ES_tradnl" sz="800" dirty="0">
                          <a:latin typeface="Times New Roman"/>
                          <a:ea typeface="Times New Roman"/>
                          <a:cs typeface="Times New Roman"/>
                        </a:rPr>
                        <a:t>Disminución notable de la tasa de desempleo</a:t>
                      </a:r>
                      <a:endParaRPr lang="es-EC" sz="900" dirty="0">
                        <a:latin typeface="Calibri"/>
                        <a:ea typeface="Calibri"/>
                        <a:cs typeface="Times New Roman"/>
                      </a:endParaRPr>
                    </a:p>
                    <a:p>
                      <a:pPr marL="342900" lvl="0" indent="-342900" algn="just">
                        <a:spcAft>
                          <a:spcPts val="0"/>
                        </a:spcAft>
                        <a:buFont typeface="Times New Roman"/>
                        <a:buChar char="-"/>
                      </a:pPr>
                      <a:r>
                        <a:rPr lang="es-ES_tradnl" sz="800" dirty="0">
                          <a:latin typeface="Times New Roman"/>
                          <a:ea typeface="Times New Roman"/>
                          <a:cs typeface="Times New Roman"/>
                        </a:rPr>
                        <a:t>Apoyo del Ministerio de Turismo</a:t>
                      </a:r>
                      <a:endParaRPr lang="es-EC" sz="900" dirty="0">
                        <a:latin typeface="Calibri"/>
                        <a:ea typeface="Calibri"/>
                        <a:cs typeface="Times New Roman"/>
                      </a:endParaRPr>
                    </a:p>
                    <a:p>
                      <a:pPr marL="342900" lvl="0" indent="-342900" algn="just">
                        <a:spcAft>
                          <a:spcPts val="0"/>
                        </a:spcAft>
                        <a:buFont typeface="Times New Roman"/>
                        <a:buChar char="-"/>
                      </a:pPr>
                      <a:r>
                        <a:rPr lang="es-ES_tradnl" sz="800" dirty="0">
                          <a:latin typeface="Times New Roman"/>
                          <a:ea typeface="Times New Roman"/>
                          <a:cs typeface="Times New Roman"/>
                        </a:rPr>
                        <a:t>Excelente clima en la zona</a:t>
                      </a:r>
                      <a:endParaRPr lang="es-EC" sz="900" dirty="0">
                        <a:latin typeface="Calibri"/>
                        <a:ea typeface="Calibri"/>
                        <a:cs typeface="Times New Roman"/>
                      </a:endParaRPr>
                    </a:p>
                    <a:p>
                      <a:pPr marL="342900" lvl="0" indent="-342900" algn="just">
                        <a:spcAft>
                          <a:spcPts val="0"/>
                        </a:spcAft>
                        <a:buFont typeface="Times New Roman"/>
                        <a:buChar char="-"/>
                      </a:pPr>
                      <a:r>
                        <a:rPr lang="es-ES_tradnl" sz="800" dirty="0">
                          <a:latin typeface="Times New Roman"/>
                          <a:ea typeface="Times New Roman"/>
                          <a:cs typeface="Times New Roman"/>
                        </a:rPr>
                        <a:t>Prosperidad económica</a:t>
                      </a:r>
                      <a:endParaRPr lang="es-EC" sz="900" dirty="0">
                        <a:latin typeface="Calibri"/>
                        <a:ea typeface="Calibri"/>
                        <a:cs typeface="Times New Roman"/>
                      </a:endParaRPr>
                    </a:p>
                  </a:txBody>
                  <a:tcPr marL="58026" marR="58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4 Botón de acción: Hacia delante o Siguiente">
            <a:hlinkClick r:id="" action="ppaction://hlinkshowjump?jump=nextslide" highlightClick="1"/>
          </p:cNvPr>
          <p:cNvSpPr/>
          <p:nvPr/>
        </p:nvSpPr>
        <p:spPr>
          <a:xfrm>
            <a:off x="8388424" y="6525344"/>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734888" y="274638"/>
            <a:ext cx="8229600" cy="1143000"/>
          </a:xfrm>
        </p:spPr>
        <p:txBody>
          <a:bodyPr>
            <a:normAutofit/>
          </a:bodyPr>
          <a:lstStyle/>
          <a:p>
            <a:pPr algn="ctr"/>
            <a:r>
              <a:rPr lang="es-EC" sz="3200" b="1" dirty="0" smtClean="0">
                <a:solidFill>
                  <a:schemeClr val="tx1"/>
                </a:solidFill>
                <a:effectLst>
                  <a:outerShdw blurRad="38100" dist="38100" dir="2700000" algn="tl">
                    <a:srgbClr val="000000">
                      <a:alpha val="43137"/>
                    </a:srgbClr>
                  </a:outerShdw>
                </a:effectLst>
                <a:latin typeface="Cambria" pitchFamily="18" charset="0"/>
              </a:rPr>
              <a:t>FLUJOS DE CAJA</a:t>
            </a:r>
            <a:endParaRPr lang="es-EC" sz="3200" b="1" dirty="0">
              <a:solidFill>
                <a:schemeClr val="tx1"/>
              </a:solidFill>
              <a:effectLst>
                <a:outerShdw blurRad="38100" dist="38100" dir="2700000" algn="tl">
                  <a:srgbClr val="000000">
                    <a:alpha val="43137"/>
                  </a:srgbClr>
                </a:outerShdw>
              </a:effectLst>
              <a:latin typeface="Cambria" pitchFamily="18" charset="0"/>
            </a:endParaRPr>
          </a:p>
        </p:txBody>
      </p:sp>
      <p:pic>
        <p:nvPicPr>
          <p:cNvPr id="5" name="4 Imagen"/>
          <p:cNvPicPr/>
          <p:nvPr/>
        </p:nvPicPr>
        <p:blipFill>
          <a:blip r:embed="rId2" cstate="print"/>
          <a:srcRect l="12089" t="48368" r="10173" b="40200"/>
          <a:stretch>
            <a:fillRect/>
          </a:stretch>
        </p:blipFill>
        <p:spPr bwMode="auto">
          <a:xfrm>
            <a:off x="1403648" y="1772816"/>
            <a:ext cx="7177931" cy="1656184"/>
          </a:xfrm>
          <a:prstGeom prst="rect">
            <a:avLst/>
          </a:prstGeom>
          <a:noFill/>
          <a:ln w="9525">
            <a:noFill/>
            <a:miter lim="800000"/>
            <a:headEnd/>
            <a:tailEnd/>
          </a:ln>
        </p:spPr>
      </p:pic>
      <p:pic>
        <p:nvPicPr>
          <p:cNvPr id="6" name="5 Imagen"/>
          <p:cNvPicPr/>
          <p:nvPr/>
        </p:nvPicPr>
        <p:blipFill>
          <a:blip r:embed="rId3" cstate="print"/>
          <a:srcRect l="11866" t="33400" r="9857" b="54895"/>
          <a:stretch>
            <a:fillRect/>
          </a:stretch>
        </p:blipFill>
        <p:spPr bwMode="auto">
          <a:xfrm>
            <a:off x="1259632" y="3717032"/>
            <a:ext cx="7413896" cy="1800200"/>
          </a:xfrm>
          <a:prstGeom prst="rect">
            <a:avLst/>
          </a:prstGeom>
          <a:noFill/>
          <a:ln w="9525">
            <a:noFill/>
            <a:miter lim="800000"/>
            <a:headEnd/>
            <a:tailEnd/>
          </a:ln>
        </p:spPr>
      </p:pic>
      <p:sp>
        <p:nvSpPr>
          <p:cNvPr id="7" name="6 Botón de acción: Hacia delante o Siguiente">
            <a:hlinkClick r:id="" action="ppaction://hlinkshowjump?jump=nextslide" highlightClick="1"/>
          </p:cNvPr>
          <p:cNvSpPr/>
          <p:nvPr/>
        </p:nvSpPr>
        <p:spPr>
          <a:xfrm>
            <a:off x="8388424" y="6525344"/>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734888" y="274638"/>
            <a:ext cx="8229600" cy="1143000"/>
          </a:xfrm>
        </p:spPr>
        <p:txBody>
          <a:bodyPr>
            <a:normAutofit fontScale="90000"/>
          </a:bodyPr>
          <a:lstStyle/>
          <a:p>
            <a:pPr algn="ctr"/>
            <a:r>
              <a:rPr lang="es-EC" sz="3200" b="1" dirty="0" smtClean="0">
                <a:solidFill>
                  <a:schemeClr val="tx1"/>
                </a:solidFill>
                <a:latin typeface="Cambria" pitchFamily="18" charset="0"/>
              </a:rPr>
              <a:t>ANÁLISIS DE RESULTADOS</a:t>
            </a:r>
            <a:br>
              <a:rPr lang="es-EC" sz="3200" b="1" dirty="0" smtClean="0">
                <a:solidFill>
                  <a:schemeClr val="tx1"/>
                </a:solidFill>
                <a:latin typeface="Cambria" pitchFamily="18" charset="0"/>
              </a:rPr>
            </a:br>
            <a:r>
              <a:rPr lang="es-EC" sz="3200" b="1" dirty="0" smtClean="0">
                <a:solidFill>
                  <a:schemeClr val="tx1"/>
                </a:solidFill>
                <a:latin typeface="Cambria" pitchFamily="18" charset="0"/>
              </a:rPr>
              <a:t/>
            </a:r>
            <a:br>
              <a:rPr lang="es-EC" sz="3200" b="1" dirty="0" smtClean="0">
                <a:solidFill>
                  <a:schemeClr val="tx1"/>
                </a:solidFill>
                <a:latin typeface="Cambria" pitchFamily="18" charset="0"/>
              </a:rPr>
            </a:br>
            <a:r>
              <a:rPr lang="es-EC" sz="3200" b="1" i="1" dirty="0" smtClean="0">
                <a:solidFill>
                  <a:schemeClr val="tx1"/>
                </a:solidFill>
                <a:latin typeface="Cambria" pitchFamily="18" charset="0"/>
              </a:rPr>
              <a:t>FLUJO DE CAJA</a:t>
            </a:r>
            <a:endParaRPr lang="es-EC" sz="3200" b="1" i="1" dirty="0">
              <a:solidFill>
                <a:schemeClr val="tx1"/>
              </a:solidFill>
              <a:latin typeface="Cambria" pitchFamily="18" charset="0"/>
            </a:endParaRPr>
          </a:p>
        </p:txBody>
      </p:sp>
      <p:pic>
        <p:nvPicPr>
          <p:cNvPr id="113666" name="Picture 2"/>
          <p:cNvPicPr>
            <a:picLocks noChangeAspect="1" noChangeArrowheads="1"/>
          </p:cNvPicPr>
          <p:nvPr/>
        </p:nvPicPr>
        <p:blipFill>
          <a:blip r:embed="rId2" cstate="print"/>
          <a:srcRect l="19781" t="41600" r="38876" b="47900"/>
          <a:stretch>
            <a:fillRect/>
          </a:stretch>
        </p:blipFill>
        <p:spPr bwMode="auto">
          <a:xfrm>
            <a:off x="1979712" y="1988840"/>
            <a:ext cx="5976664" cy="1944216"/>
          </a:xfrm>
          <a:prstGeom prst="rect">
            <a:avLst/>
          </a:prstGeom>
          <a:noFill/>
          <a:ln w="9525">
            <a:noFill/>
            <a:miter lim="800000"/>
            <a:headEnd/>
            <a:tailEnd/>
          </a:ln>
        </p:spPr>
      </p:pic>
      <p:sp>
        <p:nvSpPr>
          <p:cNvPr id="5" name="4 CuadroTexto"/>
          <p:cNvSpPr txBox="1"/>
          <p:nvPr/>
        </p:nvSpPr>
        <p:spPr>
          <a:xfrm>
            <a:off x="1619672" y="4490536"/>
            <a:ext cx="6624736" cy="73866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S_tradnl" sz="1400" b="1" dirty="0" smtClean="0">
                <a:effectLst>
                  <a:outerShdw blurRad="38100" dist="38100" dir="2700000" algn="tl">
                    <a:srgbClr val="000000">
                      <a:alpha val="43137"/>
                    </a:srgbClr>
                  </a:outerShdw>
                </a:effectLst>
                <a:latin typeface="Cambria" pitchFamily="18" charset="0"/>
              </a:rPr>
              <a:t>El restaurante Rincón </a:t>
            </a:r>
            <a:r>
              <a:rPr lang="es-ES_tradnl" sz="1400" b="1" dirty="0" err="1" smtClean="0">
                <a:effectLst>
                  <a:outerShdw blurRad="38100" dist="38100" dir="2700000" algn="tl">
                    <a:srgbClr val="000000">
                      <a:alpha val="43137"/>
                    </a:srgbClr>
                  </a:outerShdw>
                </a:effectLst>
                <a:latin typeface="Cambria" pitchFamily="18" charset="0"/>
              </a:rPr>
              <a:t>Puellareño</a:t>
            </a:r>
            <a:r>
              <a:rPr lang="es-ES_tradnl" sz="1400" b="1" dirty="0" smtClean="0">
                <a:effectLst>
                  <a:outerShdw blurRad="38100" dist="38100" dir="2700000" algn="tl">
                    <a:srgbClr val="000000">
                      <a:alpha val="43137"/>
                    </a:srgbClr>
                  </a:outerShdw>
                </a:effectLst>
                <a:latin typeface="Cambria" pitchFamily="18" charset="0"/>
              </a:rPr>
              <a:t> presenta un flujo de caja para el año 2011 de $ 8.460; en caso de aplicar el Plan de marketing propuesto, el flujo de caja tendrá un incremento del 66%</a:t>
            </a:r>
            <a:endParaRPr lang="es-EC" sz="1400" b="1" dirty="0">
              <a:effectLst>
                <a:outerShdw blurRad="38100" dist="38100" dir="2700000" algn="tl">
                  <a:srgbClr val="000000">
                    <a:alpha val="43137"/>
                  </a:srgbClr>
                </a:outerShdw>
              </a:effectLst>
              <a:latin typeface="Cambria" pitchFamily="18" charset="0"/>
            </a:endParaRPr>
          </a:p>
        </p:txBody>
      </p:sp>
      <p:sp>
        <p:nvSpPr>
          <p:cNvPr id="6" name="5 Botón de acción: Hacia delante o Siguiente">
            <a:hlinkClick r:id="" action="ppaction://hlinkshowjump?jump=nextslide" highlightClick="1"/>
          </p:cNvPr>
          <p:cNvSpPr/>
          <p:nvPr/>
        </p:nvSpPr>
        <p:spPr>
          <a:xfrm>
            <a:off x="8388424" y="6525344"/>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331640" y="274638"/>
            <a:ext cx="7499350" cy="1143000"/>
          </a:xfrm>
        </p:spPr>
        <p:txBody>
          <a:bodyPr>
            <a:normAutofit/>
          </a:bodyPr>
          <a:lstStyle/>
          <a:p>
            <a:pPr algn="ctr"/>
            <a:r>
              <a:rPr lang="es-EC" sz="3200" b="1" dirty="0" smtClean="0">
                <a:solidFill>
                  <a:schemeClr val="tx1"/>
                </a:solidFill>
                <a:latin typeface="Cambria" pitchFamily="18" charset="0"/>
              </a:rPr>
              <a:t>ANÁLISIS DE RESULTADOS</a:t>
            </a:r>
            <a:br>
              <a:rPr lang="es-EC" sz="3200" b="1" dirty="0" smtClean="0">
                <a:solidFill>
                  <a:schemeClr val="tx1"/>
                </a:solidFill>
                <a:latin typeface="Cambria" pitchFamily="18" charset="0"/>
              </a:rPr>
            </a:br>
            <a:r>
              <a:rPr lang="es-EC" sz="3200" b="1" i="1" dirty="0" smtClean="0">
                <a:solidFill>
                  <a:schemeClr val="tx1"/>
                </a:solidFill>
                <a:latin typeface="Cambria" pitchFamily="18" charset="0"/>
              </a:rPr>
              <a:t>ESTADO DE RESULTADOS</a:t>
            </a:r>
            <a:endParaRPr lang="es-EC" sz="3200" b="1" i="1" dirty="0">
              <a:solidFill>
                <a:schemeClr val="tx1"/>
              </a:solidFill>
              <a:latin typeface="Cambria" pitchFamily="18" charset="0"/>
            </a:endParaRPr>
          </a:p>
        </p:txBody>
      </p:sp>
      <p:pic>
        <p:nvPicPr>
          <p:cNvPr id="4" name="Picture 3"/>
          <p:cNvPicPr>
            <a:picLocks noChangeAspect="1" noChangeArrowheads="1"/>
          </p:cNvPicPr>
          <p:nvPr/>
        </p:nvPicPr>
        <p:blipFill>
          <a:blip r:embed="rId2" cstate="print"/>
          <a:srcRect l="15154" t="61550" r="30510" b="30050"/>
          <a:stretch>
            <a:fillRect/>
          </a:stretch>
        </p:blipFill>
        <p:spPr bwMode="auto">
          <a:xfrm>
            <a:off x="1619672" y="1988840"/>
            <a:ext cx="6624736" cy="1440160"/>
          </a:xfrm>
          <a:prstGeom prst="rect">
            <a:avLst/>
          </a:prstGeom>
          <a:noFill/>
          <a:ln w="9525">
            <a:noFill/>
            <a:miter lim="800000"/>
            <a:headEnd/>
            <a:tailEnd/>
          </a:ln>
        </p:spPr>
      </p:pic>
      <p:sp>
        <p:nvSpPr>
          <p:cNvPr id="5" name="4 CuadroTexto"/>
          <p:cNvSpPr txBox="1"/>
          <p:nvPr/>
        </p:nvSpPr>
        <p:spPr>
          <a:xfrm>
            <a:off x="1979712" y="4077072"/>
            <a:ext cx="5760640" cy="12003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S_tradnl" b="1" dirty="0" smtClean="0">
                <a:effectLst>
                  <a:outerShdw blurRad="38100" dist="38100" dir="2700000" algn="tl">
                    <a:srgbClr val="000000">
                      <a:alpha val="43137"/>
                    </a:srgbClr>
                  </a:outerShdw>
                </a:effectLst>
                <a:latin typeface="Cambria" pitchFamily="18" charset="0"/>
              </a:rPr>
              <a:t>La utilidad de la empresa presenta un incremento significativo con la aplicación del plan propuesto en un 82%, es decir  $3.474,44 al aplicar la propuesta.</a:t>
            </a:r>
            <a:endParaRPr lang="es-EC" b="1" dirty="0" smtClean="0">
              <a:effectLst>
                <a:outerShdw blurRad="38100" dist="38100" dir="2700000" algn="tl">
                  <a:srgbClr val="000000">
                    <a:alpha val="43137"/>
                  </a:srgbClr>
                </a:outerShdw>
              </a:effectLst>
              <a:latin typeface="Cambria" pitchFamily="18" charset="0"/>
            </a:endParaRPr>
          </a:p>
          <a:p>
            <a:pPr algn="ctr"/>
            <a:endParaRPr lang="es-EC" b="1" dirty="0">
              <a:effectLst>
                <a:outerShdw blurRad="38100" dist="38100" dir="2700000" algn="tl">
                  <a:srgbClr val="000000">
                    <a:alpha val="43137"/>
                  </a:srgbClr>
                </a:outerShdw>
              </a:effectLst>
              <a:latin typeface="Cambria" pitchFamily="18" charset="0"/>
            </a:endParaRPr>
          </a:p>
        </p:txBody>
      </p:sp>
      <p:sp>
        <p:nvSpPr>
          <p:cNvPr id="6" name="5 Botón de acción: Hacia delante o Siguiente">
            <a:hlinkClick r:id="" action="ppaction://hlinkshowjump?jump=nextslide" highlightClick="1"/>
          </p:cNvPr>
          <p:cNvSpPr/>
          <p:nvPr/>
        </p:nvSpPr>
        <p:spPr>
          <a:xfrm>
            <a:off x="8388424" y="6525344"/>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F:\RINCON PUELLAREÑO\MENBRETADA.jpg"/>
          <p:cNvPicPr/>
          <p:nvPr/>
        </p:nvPicPr>
        <p:blipFill>
          <a:blip r:embed="rId2" cstate="print"/>
          <a:srcRect t="14661" b="7593"/>
          <a:stretch>
            <a:fillRect/>
          </a:stretch>
        </p:blipFill>
        <p:spPr bwMode="auto">
          <a:xfrm>
            <a:off x="0" y="0"/>
            <a:ext cx="9144000" cy="6858000"/>
          </a:xfrm>
          <a:prstGeom prst="rect">
            <a:avLst/>
          </a:prstGeom>
          <a:noFill/>
          <a:ln w="9525">
            <a:noFill/>
            <a:miter lim="800000"/>
            <a:headEnd/>
            <a:tailEnd/>
          </a:ln>
        </p:spPr>
      </p:pic>
      <p:sp>
        <p:nvSpPr>
          <p:cNvPr id="3" name="2 Marcador de contenido"/>
          <p:cNvSpPr>
            <a:spLocks noGrp="1"/>
          </p:cNvSpPr>
          <p:nvPr>
            <p:ph sz="half" idx="4294967295"/>
          </p:nvPr>
        </p:nvSpPr>
        <p:spPr>
          <a:xfrm>
            <a:off x="827584" y="381000"/>
            <a:ext cx="7712075" cy="685800"/>
          </a:xfrm>
        </p:spPr>
        <p:txBody>
          <a:bodyPr>
            <a:noAutofit/>
          </a:bodyPr>
          <a:lstStyle/>
          <a:p>
            <a:pPr marL="365760" indent="-283464" algn="just" fontAlgn="auto">
              <a:spcAft>
                <a:spcPts val="0"/>
              </a:spcAft>
              <a:buFont typeface="Wingdings 2"/>
              <a:buNone/>
              <a:defRPr/>
            </a:pPr>
            <a:r>
              <a:rPr lang="es-EC" sz="3200" b="1" dirty="0" smtClean="0">
                <a:effectLst>
                  <a:outerShdw blurRad="38100" dist="38100" dir="2700000" algn="tl">
                    <a:srgbClr val="000000">
                      <a:alpha val="43137"/>
                    </a:srgbClr>
                  </a:outerShdw>
                </a:effectLst>
                <a:latin typeface="Times New Roman" pitchFamily="18" charset="0"/>
                <a:cs typeface="Times New Roman" pitchFamily="18" charset="0"/>
              </a:rPr>
              <a:t>Objetivo General y Específicos de la Tesis</a:t>
            </a:r>
          </a:p>
          <a:p>
            <a:pPr marL="365760" indent="-283464" algn="just" fontAlgn="auto">
              <a:spcAft>
                <a:spcPts val="0"/>
              </a:spcAft>
              <a:buFont typeface="Wingdings 2"/>
              <a:buNone/>
              <a:defRPr/>
            </a:pPr>
            <a:endParaRPr lang="es-EC" sz="32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marL="365760" indent="-283464" algn="just" fontAlgn="auto">
              <a:lnSpc>
                <a:spcPct val="150000"/>
              </a:lnSpc>
              <a:spcAft>
                <a:spcPts val="0"/>
              </a:spcAft>
              <a:buFont typeface="Wingdings 2"/>
              <a:buNone/>
              <a:defRPr/>
            </a:pPr>
            <a:r>
              <a:rPr lang="es-EC" sz="3200" b="1" dirty="0" smtClean="0">
                <a:effectLst>
                  <a:outerShdw blurRad="38100" dist="38100" dir="2700000" algn="tl">
                    <a:srgbClr val="000000">
                      <a:alpha val="43137"/>
                    </a:srgbClr>
                  </a:outerShdw>
                </a:effectLst>
                <a:latin typeface="Times New Roman" pitchFamily="18" charset="0"/>
                <a:cs typeface="Times New Roman" pitchFamily="18" charset="0"/>
              </a:rPr>
              <a:t>     	</a:t>
            </a:r>
          </a:p>
          <a:p>
            <a:pPr marL="365760" indent="-283464" algn="just" fontAlgn="auto">
              <a:spcAft>
                <a:spcPts val="0"/>
              </a:spcAft>
              <a:buFont typeface="Wingdings 2"/>
              <a:buNone/>
              <a:defRPr/>
            </a:pPr>
            <a:endParaRPr lang="es-EC"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graphicFrame>
        <p:nvGraphicFramePr>
          <p:cNvPr id="16" name="15 Diagrama"/>
          <p:cNvGraphicFramePr/>
          <p:nvPr/>
        </p:nvGraphicFramePr>
        <p:xfrm>
          <a:off x="1331640" y="1556792"/>
          <a:ext cx="705678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6 Botón de acción: Hacia delante o Siguiente">
            <a:hlinkClick r:id="" action="ppaction://hlinkshowjump?jump=nextslide" highlightClick="1"/>
          </p:cNvPr>
          <p:cNvSpPr/>
          <p:nvPr/>
        </p:nvSpPr>
        <p:spPr>
          <a:xfrm>
            <a:off x="8388424" y="6453336"/>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F:\RINCON PUELLAREÑO\MENBRETADA.jpg"/>
          <p:cNvPicPr/>
          <p:nvPr/>
        </p:nvPicPr>
        <p:blipFill>
          <a:blip r:embed="rId2" cstate="print"/>
          <a:srcRect t="14661" b="7593"/>
          <a:stretch>
            <a:fillRect/>
          </a:stretch>
        </p:blipFill>
        <p:spPr bwMode="auto">
          <a:xfrm>
            <a:off x="72008" y="476672"/>
            <a:ext cx="8964488" cy="6353944"/>
          </a:xfrm>
          <a:prstGeom prst="rect">
            <a:avLst/>
          </a:prstGeom>
          <a:noFill/>
          <a:ln w="9525">
            <a:noFill/>
            <a:miter lim="800000"/>
            <a:headEnd/>
            <a:tailEnd/>
          </a:ln>
        </p:spPr>
      </p:pic>
      <p:sp>
        <p:nvSpPr>
          <p:cNvPr id="2" name="1 Título"/>
          <p:cNvSpPr>
            <a:spLocks noGrp="1"/>
          </p:cNvSpPr>
          <p:nvPr>
            <p:ph type="title" idx="4294967295"/>
          </p:nvPr>
        </p:nvSpPr>
        <p:spPr>
          <a:xfrm>
            <a:off x="1043608" y="404664"/>
            <a:ext cx="7499350" cy="1143000"/>
          </a:xfrm>
        </p:spPr>
        <p:txBody>
          <a:bodyPr>
            <a:normAutofit/>
          </a:bodyPr>
          <a:lstStyle/>
          <a:p>
            <a:pPr algn="ctr"/>
            <a:r>
              <a:rPr lang="es-EC" sz="2800" b="1" dirty="0" smtClean="0">
                <a:solidFill>
                  <a:schemeClr val="tx1"/>
                </a:solidFill>
                <a:latin typeface="Cambria" pitchFamily="18" charset="0"/>
              </a:rPr>
              <a:t>ANÁLISIS DE RETORNO DE LA INVERSIÓN</a:t>
            </a:r>
            <a:endParaRPr lang="es-EC" sz="2800" b="1" dirty="0">
              <a:solidFill>
                <a:schemeClr val="tx1"/>
              </a:solidFill>
              <a:latin typeface="Cambria" pitchFamily="18" charset="0"/>
            </a:endParaRPr>
          </a:p>
        </p:txBody>
      </p:sp>
      <p:graphicFrame>
        <p:nvGraphicFramePr>
          <p:cNvPr id="4" name="3 Tabla"/>
          <p:cNvGraphicFramePr>
            <a:graphicFrameLocks noGrp="1"/>
          </p:cNvGraphicFramePr>
          <p:nvPr/>
        </p:nvGraphicFramePr>
        <p:xfrm>
          <a:off x="1907704" y="2060849"/>
          <a:ext cx="5256584" cy="2952327"/>
        </p:xfrm>
        <a:graphic>
          <a:graphicData uri="http://schemas.openxmlformats.org/drawingml/2006/table">
            <a:tbl>
              <a:tblPr/>
              <a:tblGrid>
                <a:gridCol w="2961001"/>
                <a:gridCol w="2295583"/>
              </a:tblGrid>
              <a:tr h="545808">
                <a:tc gridSpan="2">
                  <a:txBody>
                    <a:bodyPr/>
                    <a:lstStyle/>
                    <a:p>
                      <a:pPr marL="75565" algn="ctr">
                        <a:spcAft>
                          <a:spcPts val="0"/>
                        </a:spcAft>
                      </a:pPr>
                      <a:r>
                        <a:rPr lang="es-ES_tradnl" sz="1100" b="1" dirty="0">
                          <a:latin typeface="Times New Roman"/>
                          <a:ea typeface="Calibri"/>
                          <a:cs typeface="Times New Roman"/>
                        </a:rPr>
                        <a:t>RESUMEN DE RESULTADOS DE EVALUACIÓN DE CRITERIOS</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hMerge="1">
                  <a:txBody>
                    <a:bodyPr/>
                    <a:lstStyle/>
                    <a:p>
                      <a:endParaRPr lang="es-EC"/>
                    </a:p>
                  </a:txBody>
                  <a:tcPr/>
                </a:tc>
              </a:tr>
              <a:tr h="487920">
                <a:tc>
                  <a:txBody>
                    <a:bodyPr/>
                    <a:lstStyle/>
                    <a:p>
                      <a:pPr marL="75565" algn="ctr">
                        <a:spcAft>
                          <a:spcPts val="0"/>
                        </a:spcAft>
                      </a:pPr>
                      <a:r>
                        <a:rPr lang="es-ES_tradnl" sz="1100" b="1">
                          <a:latin typeface="Times New Roman"/>
                          <a:ea typeface="Calibri"/>
                          <a:cs typeface="Times New Roman"/>
                        </a:rPr>
                        <a:t>TMAR</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75565" algn="ctr">
                        <a:spcAft>
                          <a:spcPts val="0"/>
                        </a:spcAft>
                      </a:pPr>
                      <a:r>
                        <a:rPr lang="es-ES_tradnl" sz="1100" b="1">
                          <a:latin typeface="Times New Roman"/>
                          <a:ea typeface="Calibri"/>
                          <a:cs typeface="Times New Roman"/>
                        </a:rPr>
                        <a:t>15,68%</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r>
              <a:tr h="487920">
                <a:tc>
                  <a:txBody>
                    <a:bodyPr/>
                    <a:lstStyle/>
                    <a:p>
                      <a:pPr marL="75565" algn="ctr">
                        <a:spcAft>
                          <a:spcPts val="0"/>
                        </a:spcAft>
                      </a:pPr>
                      <a:r>
                        <a:rPr lang="es-ES_tradnl" sz="1100" b="1">
                          <a:latin typeface="Times New Roman"/>
                          <a:ea typeface="Calibri"/>
                          <a:cs typeface="Times New Roman"/>
                        </a:rPr>
                        <a:t>TIR</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75565" algn="ctr">
                        <a:spcAft>
                          <a:spcPts val="0"/>
                        </a:spcAft>
                      </a:pPr>
                      <a:r>
                        <a:rPr lang="es-ES_tradnl" sz="1100" b="1">
                          <a:latin typeface="Times New Roman"/>
                          <a:ea typeface="Calibri"/>
                          <a:cs typeface="Times New Roman"/>
                        </a:rPr>
                        <a:t>17,7%</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r>
              <a:tr h="454840">
                <a:tc>
                  <a:txBody>
                    <a:bodyPr/>
                    <a:lstStyle/>
                    <a:p>
                      <a:pPr marL="75565" algn="ctr">
                        <a:spcAft>
                          <a:spcPts val="0"/>
                        </a:spcAft>
                      </a:pPr>
                      <a:r>
                        <a:rPr lang="es-ES_tradnl" sz="1100" b="1">
                          <a:latin typeface="Times New Roman"/>
                          <a:ea typeface="Calibri"/>
                          <a:cs typeface="Times New Roman"/>
                        </a:rPr>
                        <a:t>VAN</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75565" algn="ctr">
                        <a:spcAft>
                          <a:spcPts val="0"/>
                        </a:spcAft>
                      </a:pPr>
                      <a:r>
                        <a:rPr lang="es-ES_tradnl" sz="1100" b="1" dirty="0">
                          <a:latin typeface="Times New Roman"/>
                          <a:ea typeface="Calibri"/>
                          <a:cs typeface="Times New Roman"/>
                        </a:rPr>
                        <a:t>$7.659,09</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r>
              <a:tr h="454840">
                <a:tc>
                  <a:txBody>
                    <a:bodyPr/>
                    <a:lstStyle/>
                    <a:p>
                      <a:pPr marL="75565" algn="ctr">
                        <a:spcAft>
                          <a:spcPts val="0"/>
                        </a:spcAft>
                      </a:pPr>
                      <a:r>
                        <a:rPr lang="es-ES_tradnl" sz="1100" b="1" dirty="0">
                          <a:latin typeface="Times New Roman"/>
                          <a:ea typeface="Calibri"/>
                          <a:cs typeface="Times New Roman"/>
                        </a:rPr>
                        <a:t>B/C</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75565" algn="ctr">
                        <a:spcAft>
                          <a:spcPts val="0"/>
                        </a:spcAft>
                      </a:pPr>
                      <a:r>
                        <a:rPr lang="es-ES_tradnl" sz="1100" b="1">
                          <a:latin typeface="Times New Roman"/>
                          <a:ea typeface="Calibri"/>
                          <a:cs typeface="Times New Roman"/>
                        </a:rPr>
                        <a:t>$2,50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r>
              <a:tr h="520999">
                <a:tc>
                  <a:txBody>
                    <a:bodyPr/>
                    <a:lstStyle/>
                    <a:p>
                      <a:pPr marL="75565" algn="ctr">
                        <a:spcAft>
                          <a:spcPts val="0"/>
                        </a:spcAft>
                      </a:pPr>
                      <a:r>
                        <a:rPr lang="es-ES_tradnl" sz="1100" b="1">
                          <a:latin typeface="Times New Roman"/>
                          <a:ea typeface="Calibri"/>
                          <a:cs typeface="Times New Roman"/>
                        </a:rPr>
                        <a:t>PR</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75565" algn="ctr">
                        <a:spcAft>
                          <a:spcPts val="0"/>
                        </a:spcAft>
                      </a:pPr>
                      <a:r>
                        <a:rPr lang="es-ES_tradnl" sz="1100" b="1" dirty="0">
                          <a:latin typeface="Times New Roman"/>
                          <a:ea typeface="Calibri"/>
                          <a:cs typeface="Times New Roman"/>
                        </a:rPr>
                        <a:t>5 meses 6 días</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r>
            </a:tbl>
          </a:graphicData>
        </a:graphic>
      </p:graphicFrame>
      <p:sp>
        <p:nvSpPr>
          <p:cNvPr id="7" name="6 Botón de acción: Hacia atrás o Anterior">
            <a:hlinkClick r:id="rId3" action="ppaction://hlinksldjump" highlightClick="1"/>
          </p:cNvPr>
          <p:cNvSpPr/>
          <p:nvPr/>
        </p:nvSpPr>
        <p:spPr>
          <a:xfrm>
            <a:off x="8244408" y="6525344"/>
            <a:ext cx="755576" cy="216024"/>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F:\RINCON PUELLAREÑO\MENBRETADA.jpg"/>
          <p:cNvPicPr/>
          <p:nvPr/>
        </p:nvPicPr>
        <p:blipFill>
          <a:blip r:embed="rId2" cstate="print"/>
          <a:srcRect t="14661" b="7593"/>
          <a:stretch>
            <a:fillRect/>
          </a:stretch>
        </p:blipFill>
        <p:spPr bwMode="auto">
          <a:xfrm>
            <a:off x="72008" y="332656"/>
            <a:ext cx="8964488" cy="6353944"/>
          </a:xfrm>
          <a:prstGeom prst="rect">
            <a:avLst/>
          </a:prstGeom>
          <a:noFill/>
          <a:ln w="9525">
            <a:noFill/>
            <a:miter lim="800000"/>
            <a:headEnd/>
            <a:tailEnd/>
          </a:ln>
        </p:spPr>
      </p:pic>
      <p:sp>
        <p:nvSpPr>
          <p:cNvPr id="2" name="1 Título"/>
          <p:cNvSpPr>
            <a:spLocks noGrp="1"/>
          </p:cNvSpPr>
          <p:nvPr>
            <p:ph type="title"/>
          </p:nvPr>
        </p:nvSpPr>
        <p:spPr>
          <a:xfrm>
            <a:off x="683568" y="1340768"/>
            <a:ext cx="7499350" cy="1728192"/>
          </a:xfrm>
        </p:spPr>
        <p:txBody>
          <a:bodyPr>
            <a:normAutofit fontScale="90000"/>
          </a:bodyPr>
          <a:lstStyle/>
          <a:p>
            <a:pPr algn="ctr"/>
            <a:r>
              <a:rPr lang="es-EC" b="1" dirty="0" smtClean="0">
                <a:effectLst>
                  <a:outerShdw blurRad="38100" dist="38100" dir="2700000" algn="tl">
                    <a:srgbClr val="000000">
                      <a:alpha val="43137"/>
                    </a:srgbClr>
                  </a:outerShdw>
                </a:effectLst>
                <a:latin typeface="Californian FB" pitchFamily="18" charset="0"/>
              </a:rPr>
              <a:t>CONCLUSIONES</a:t>
            </a:r>
            <a:br>
              <a:rPr lang="es-EC" b="1" dirty="0" smtClean="0">
                <a:effectLst>
                  <a:outerShdw blurRad="38100" dist="38100" dir="2700000" algn="tl">
                    <a:srgbClr val="000000">
                      <a:alpha val="43137"/>
                    </a:srgbClr>
                  </a:outerShdw>
                </a:effectLst>
                <a:latin typeface="Californian FB" pitchFamily="18" charset="0"/>
              </a:rPr>
            </a:br>
            <a:r>
              <a:rPr lang="es-EC" b="1" dirty="0" smtClean="0">
                <a:effectLst>
                  <a:outerShdw blurRad="38100" dist="38100" dir="2700000" algn="tl">
                    <a:srgbClr val="000000">
                      <a:alpha val="43137"/>
                    </a:srgbClr>
                  </a:outerShdw>
                </a:effectLst>
                <a:latin typeface="Californian FB" pitchFamily="18" charset="0"/>
              </a:rPr>
              <a:t> Y </a:t>
            </a:r>
            <a:br>
              <a:rPr lang="es-EC" b="1" dirty="0" smtClean="0">
                <a:effectLst>
                  <a:outerShdw blurRad="38100" dist="38100" dir="2700000" algn="tl">
                    <a:srgbClr val="000000">
                      <a:alpha val="43137"/>
                    </a:srgbClr>
                  </a:outerShdw>
                </a:effectLst>
                <a:latin typeface="Californian FB" pitchFamily="18" charset="0"/>
              </a:rPr>
            </a:br>
            <a:r>
              <a:rPr lang="es-EC" b="1" dirty="0" smtClean="0">
                <a:effectLst>
                  <a:outerShdw blurRad="38100" dist="38100" dir="2700000" algn="tl">
                    <a:srgbClr val="000000">
                      <a:alpha val="43137"/>
                    </a:srgbClr>
                  </a:outerShdw>
                </a:effectLst>
                <a:latin typeface="Californian FB" pitchFamily="18" charset="0"/>
              </a:rPr>
              <a:t>RECOMENDACIONES</a:t>
            </a:r>
            <a:endParaRPr lang="es-EC" b="1" dirty="0">
              <a:effectLst>
                <a:outerShdw blurRad="38100" dist="38100" dir="2700000" algn="tl">
                  <a:srgbClr val="000000">
                    <a:alpha val="43137"/>
                  </a:srgbClr>
                </a:outerShdw>
              </a:effectLst>
              <a:latin typeface="Californian FB" pitchFamily="18" charset="0"/>
            </a:endParaRPr>
          </a:p>
        </p:txBody>
      </p:sp>
      <p:sp>
        <p:nvSpPr>
          <p:cNvPr id="4" name="3 Botón de acción: Hacia delante o Siguiente">
            <a:hlinkClick r:id="" action="ppaction://hlinkshowjump?jump=nextslide" highlightClick="1"/>
          </p:cNvPr>
          <p:cNvSpPr/>
          <p:nvPr/>
        </p:nvSpPr>
        <p:spPr>
          <a:xfrm>
            <a:off x="8388424" y="6525344"/>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descr="F:\RINCON PUELLAREÑO\MENBRETADA.jpg"/>
          <p:cNvPicPr/>
          <p:nvPr/>
        </p:nvPicPr>
        <p:blipFill>
          <a:blip r:embed="rId2" cstate="print"/>
          <a:srcRect t="14661" b="7593"/>
          <a:stretch>
            <a:fillRect/>
          </a:stretch>
        </p:blipFill>
        <p:spPr bwMode="auto">
          <a:xfrm>
            <a:off x="72008" y="44624"/>
            <a:ext cx="8964488" cy="6696744"/>
          </a:xfrm>
          <a:prstGeom prst="rect">
            <a:avLst/>
          </a:prstGeom>
          <a:noFill/>
          <a:ln w="9525">
            <a:noFill/>
            <a:miter lim="800000"/>
            <a:headEnd/>
            <a:tailEnd/>
          </a:ln>
        </p:spPr>
      </p:pic>
      <p:sp>
        <p:nvSpPr>
          <p:cNvPr id="4" name="3 CuadroTexto"/>
          <p:cNvSpPr txBox="1"/>
          <p:nvPr/>
        </p:nvSpPr>
        <p:spPr>
          <a:xfrm>
            <a:off x="1187624" y="404664"/>
            <a:ext cx="7488832" cy="160043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lang="es-EC" sz="1400" dirty="0" smtClean="0">
              <a:latin typeface="Arial" pitchFamily="34" charset="0"/>
              <a:cs typeface="Arial" pitchFamily="34" charset="0"/>
            </a:endParaRPr>
          </a:p>
          <a:p>
            <a:pPr algn="just"/>
            <a:r>
              <a:rPr lang="es-EC" sz="1400" b="1" dirty="0" smtClean="0">
                <a:effectLst>
                  <a:outerShdw blurRad="38100" dist="38100" dir="2700000" algn="tl">
                    <a:srgbClr val="000000">
                      <a:alpha val="43137"/>
                    </a:srgbClr>
                  </a:outerShdw>
                </a:effectLst>
                <a:latin typeface="Arial" pitchFamily="34" charset="0"/>
                <a:cs typeface="Arial" pitchFamily="34" charset="0"/>
              </a:rPr>
              <a:t>CONCLUSIÓN 1</a:t>
            </a:r>
          </a:p>
          <a:p>
            <a:pPr algn="just"/>
            <a:endParaRPr lang="es-EC" sz="1400" dirty="0" smtClean="0">
              <a:latin typeface="Arial" pitchFamily="34" charset="0"/>
              <a:cs typeface="Arial" pitchFamily="34" charset="0"/>
            </a:endParaRPr>
          </a:p>
          <a:p>
            <a:pPr algn="just"/>
            <a:r>
              <a:rPr lang="es-EC" sz="1400" dirty="0" smtClean="0">
                <a:latin typeface="Arial" pitchFamily="34" charset="0"/>
                <a:cs typeface="Arial" pitchFamily="34" charset="0"/>
              </a:rPr>
              <a:t>Incremento del Auge de Turista hacia la parroquia debido al apoyo de la  Empresa Metropolitana Quito Turismo,   con la ejecución del Plan “Q”  que orienta sus acciones de desarrollo y promoción  para incentivar el turismo interno hacia las parroquias rurales como nuevos sitios de visita para turistas nacionales y extranjeros.</a:t>
            </a:r>
            <a:endParaRPr lang="es-EC" sz="1400" dirty="0">
              <a:latin typeface="Arial" pitchFamily="34" charset="0"/>
              <a:cs typeface="Arial" pitchFamily="34" charset="0"/>
            </a:endParaRPr>
          </a:p>
        </p:txBody>
      </p:sp>
      <p:sp>
        <p:nvSpPr>
          <p:cNvPr id="5" name="4 CuadroTexto"/>
          <p:cNvSpPr txBox="1"/>
          <p:nvPr/>
        </p:nvSpPr>
        <p:spPr>
          <a:xfrm>
            <a:off x="1187624" y="2115433"/>
            <a:ext cx="7488832" cy="116955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endParaRPr lang="es-EC" sz="1400" dirty="0" smtClean="0">
              <a:latin typeface="Arial" pitchFamily="34" charset="0"/>
              <a:cs typeface="Arial" pitchFamily="34" charset="0"/>
            </a:endParaRPr>
          </a:p>
          <a:p>
            <a:pPr algn="just"/>
            <a:r>
              <a:rPr lang="es-EC" sz="1400" b="1" dirty="0" smtClean="0">
                <a:effectLst>
                  <a:outerShdw blurRad="38100" dist="38100" dir="2700000" algn="tl">
                    <a:srgbClr val="000000">
                      <a:alpha val="43137"/>
                    </a:srgbClr>
                  </a:outerShdw>
                </a:effectLst>
                <a:latin typeface="Arial" pitchFamily="34" charset="0"/>
                <a:cs typeface="Arial" pitchFamily="34" charset="0"/>
              </a:rPr>
              <a:t>RECOMENDACIÓN  1</a:t>
            </a:r>
          </a:p>
          <a:p>
            <a:pPr algn="just"/>
            <a:endParaRPr lang="es-EC" sz="1400" b="1" dirty="0" smtClean="0">
              <a:effectLst>
                <a:outerShdw blurRad="38100" dist="38100" dir="2700000" algn="tl">
                  <a:srgbClr val="000000">
                    <a:alpha val="43137"/>
                  </a:srgbClr>
                </a:outerShdw>
              </a:effectLst>
              <a:latin typeface="Arial" pitchFamily="34" charset="0"/>
              <a:cs typeface="Arial" pitchFamily="34" charset="0"/>
            </a:endParaRPr>
          </a:p>
          <a:p>
            <a:pPr algn="just"/>
            <a:r>
              <a:rPr lang="es-ES_tradnl" sz="1400" dirty="0" smtClean="0">
                <a:latin typeface="Arial" pitchFamily="34" charset="0"/>
                <a:cs typeface="Arial" pitchFamily="34" charset="0"/>
              </a:rPr>
              <a:t>Aprovechar el crecimiento de flujo de turistas hacia la parroquia a través de la implementación de planes </a:t>
            </a:r>
            <a:r>
              <a:rPr lang="es-ES_tradnl" sz="1400" smtClean="0">
                <a:latin typeface="Arial" pitchFamily="34" charset="0"/>
                <a:cs typeface="Arial" pitchFamily="34" charset="0"/>
              </a:rPr>
              <a:t>de publicidad.</a:t>
            </a:r>
            <a:endParaRPr lang="es-EC" sz="1400" dirty="0" smtClean="0">
              <a:latin typeface="Arial" pitchFamily="34" charset="0"/>
              <a:cs typeface="Arial" pitchFamily="34" charset="0"/>
            </a:endParaRPr>
          </a:p>
        </p:txBody>
      </p:sp>
      <p:sp>
        <p:nvSpPr>
          <p:cNvPr id="6" name="5 CuadroTexto"/>
          <p:cNvSpPr txBox="1"/>
          <p:nvPr/>
        </p:nvSpPr>
        <p:spPr>
          <a:xfrm>
            <a:off x="1187624" y="3412738"/>
            <a:ext cx="7488832" cy="160043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lang="es-EC" sz="1400" dirty="0" smtClean="0">
              <a:latin typeface="Arial" pitchFamily="34" charset="0"/>
              <a:cs typeface="Arial" pitchFamily="34" charset="0"/>
            </a:endParaRPr>
          </a:p>
          <a:p>
            <a:pPr algn="just"/>
            <a:r>
              <a:rPr lang="es-EC" sz="1400" b="1" dirty="0" smtClean="0">
                <a:effectLst>
                  <a:outerShdw blurRad="38100" dist="38100" dir="2700000" algn="tl">
                    <a:srgbClr val="000000">
                      <a:alpha val="43137"/>
                    </a:srgbClr>
                  </a:outerShdw>
                </a:effectLst>
                <a:latin typeface="Arial" pitchFamily="34" charset="0"/>
                <a:cs typeface="Arial" pitchFamily="34" charset="0"/>
              </a:rPr>
              <a:t>CONCLUSIÓN 2</a:t>
            </a:r>
          </a:p>
          <a:p>
            <a:pPr algn="just"/>
            <a:endParaRPr lang="es-ES_tradnl" sz="1400" dirty="0" smtClean="0">
              <a:latin typeface="Arial" pitchFamily="34" charset="0"/>
              <a:cs typeface="Arial" pitchFamily="34" charset="0"/>
            </a:endParaRPr>
          </a:p>
          <a:p>
            <a:pPr algn="just"/>
            <a:r>
              <a:rPr lang="es-ES_tradnl" sz="1400" dirty="0" smtClean="0">
                <a:latin typeface="Arial" pitchFamily="34" charset="0"/>
                <a:cs typeface="Arial" pitchFamily="34" charset="0"/>
              </a:rPr>
              <a:t>Mediante el análisis interno de la empresa se ha identificado la falta de direccionamiento estratégico en la empresa, que  le permita orientar sus acciones de crecimiento al cumplimiento de objetivos concretos.</a:t>
            </a:r>
            <a:endParaRPr lang="es-EC" sz="1400" dirty="0" smtClean="0">
              <a:latin typeface="Arial" pitchFamily="34" charset="0"/>
              <a:cs typeface="Arial" pitchFamily="34" charset="0"/>
            </a:endParaRPr>
          </a:p>
          <a:p>
            <a:pPr algn="just"/>
            <a:endParaRPr lang="es-EC" sz="1400" dirty="0" smtClean="0">
              <a:latin typeface="Arial" pitchFamily="34" charset="0"/>
              <a:cs typeface="Arial" pitchFamily="34" charset="0"/>
            </a:endParaRPr>
          </a:p>
        </p:txBody>
      </p:sp>
      <p:sp>
        <p:nvSpPr>
          <p:cNvPr id="7" name="6 CuadroTexto"/>
          <p:cNvSpPr txBox="1"/>
          <p:nvPr/>
        </p:nvSpPr>
        <p:spPr>
          <a:xfrm>
            <a:off x="1187624" y="5139769"/>
            <a:ext cx="7488832" cy="116955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endParaRPr lang="es-EC" sz="1400" dirty="0" smtClean="0">
              <a:latin typeface="Arial" pitchFamily="34" charset="0"/>
              <a:cs typeface="Arial" pitchFamily="34" charset="0"/>
            </a:endParaRPr>
          </a:p>
          <a:p>
            <a:pPr algn="just"/>
            <a:r>
              <a:rPr lang="es-EC" sz="1400" b="1" dirty="0" smtClean="0">
                <a:effectLst>
                  <a:outerShdw blurRad="38100" dist="38100" dir="2700000" algn="tl">
                    <a:srgbClr val="000000">
                      <a:alpha val="43137"/>
                    </a:srgbClr>
                  </a:outerShdw>
                </a:effectLst>
                <a:latin typeface="Arial" pitchFamily="34" charset="0"/>
                <a:cs typeface="Arial" pitchFamily="34" charset="0"/>
              </a:rPr>
              <a:t>RECOMENDACIÓN  2</a:t>
            </a:r>
          </a:p>
          <a:p>
            <a:pPr algn="just"/>
            <a:endParaRPr lang="es-ES_tradnl" sz="1400" dirty="0" smtClean="0">
              <a:latin typeface="Arial" pitchFamily="34" charset="0"/>
              <a:cs typeface="Arial" pitchFamily="34" charset="0"/>
            </a:endParaRPr>
          </a:p>
          <a:p>
            <a:pPr algn="just"/>
            <a:r>
              <a:rPr lang="es-ES_tradnl" sz="1400" dirty="0" smtClean="0">
                <a:latin typeface="Arial" pitchFamily="34" charset="0"/>
                <a:cs typeface="Arial" pitchFamily="34" charset="0"/>
              </a:rPr>
              <a:t>Se recomienda al restaurante Rincón </a:t>
            </a:r>
            <a:r>
              <a:rPr lang="es-ES_tradnl" sz="1400" dirty="0" err="1" smtClean="0">
                <a:latin typeface="Arial" pitchFamily="34" charset="0"/>
                <a:cs typeface="Arial" pitchFamily="34" charset="0"/>
              </a:rPr>
              <a:t>Puellareño</a:t>
            </a:r>
            <a:r>
              <a:rPr lang="es-ES_tradnl" sz="1400" dirty="0" smtClean="0">
                <a:latin typeface="Arial" pitchFamily="34" charset="0"/>
                <a:cs typeface="Arial" pitchFamily="34" charset="0"/>
              </a:rPr>
              <a:t> implementar la Planificación Estratégica propuesta.</a:t>
            </a:r>
            <a:endParaRPr lang="es-EC" sz="1400" b="1" dirty="0" smtClean="0">
              <a:effectLst>
                <a:outerShdw blurRad="38100" dist="38100" dir="2700000" algn="tl">
                  <a:srgbClr val="000000">
                    <a:alpha val="43137"/>
                  </a:srgbClr>
                </a:outerShdw>
              </a:effectLst>
              <a:latin typeface="Arial" pitchFamily="34" charset="0"/>
              <a:cs typeface="Arial" pitchFamily="34" charset="0"/>
            </a:endParaRPr>
          </a:p>
        </p:txBody>
      </p:sp>
      <p:sp>
        <p:nvSpPr>
          <p:cNvPr id="10" name="9 Botón de acción: Hacia delante o Siguiente">
            <a:hlinkClick r:id="" action="ppaction://hlinkshowjump?jump=nextslide" highlightClick="1"/>
          </p:cNvPr>
          <p:cNvSpPr/>
          <p:nvPr/>
        </p:nvSpPr>
        <p:spPr>
          <a:xfrm>
            <a:off x="8388424" y="6525344"/>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0.70"/>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F:\RINCON PUELLAREÑO\MENBRETADA.jpg"/>
          <p:cNvPicPr/>
          <p:nvPr/>
        </p:nvPicPr>
        <p:blipFill>
          <a:blip r:embed="rId2" cstate="print"/>
          <a:srcRect t="14661" b="7593"/>
          <a:stretch>
            <a:fillRect/>
          </a:stretch>
        </p:blipFill>
        <p:spPr bwMode="auto">
          <a:xfrm>
            <a:off x="72008" y="44624"/>
            <a:ext cx="8964488" cy="6696744"/>
          </a:xfrm>
          <a:prstGeom prst="rect">
            <a:avLst/>
          </a:prstGeom>
          <a:noFill/>
          <a:ln w="9525">
            <a:noFill/>
            <a:miter lim="800000"/>
            <a:headEnd/>
            <a:tailEnd/>
          </a:ln>
        </p:spPr>
      </p:pic>
      <p:sp>
        <p:nvSpPr>
          <p:cNvPr id="4" name="3 CuadroTexto"/>
          <p:cNvSpPr txBox="1"/>
          <p:nvPr/>
        </p:nvSpPr>
        <p:spPr>
          <a:xfrm>
            <a:off x="1187624" y="404664"/>
            <a:ext cx="7488832" cy="116955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lang="es-EC" sz="1400" dirty="0" smtClean="0">
              <a:latin typeface="Arial" pitchFamily="34" charset="0"/>
              <a:cs typeface="Arial" pitchFamily="34" charset="0"/>
            </a:endParaRPr>
          </a:p>
          <a:p>
            <a:pPr algn="just"/>
            <a:r>
              <a:rPr lang="es-EC" sz="1400" b="1" dirty="0" smtClean="0">
                <a:effectLst>
                  <a:outerShdw blurRad="38100" dist="38100" dir="2700000" algn="tl">
                    <a:srgbClr val="000000">
                      <a:alpha val="43137"/>
                    </a:srgbClr>
                  </a:outerShdw>
                </a:effectLst>
                <a:latin typeface="Arial" pitchFamily="34" charset="0"/>
                <a:cs typeface="Arial" pitchFamily="34" charset="0"/>
              </a:rPr>
              <a:t>CONCLUSIÓN 3</a:t>
            </a:r>
          </a:p>
          <a:p>
            <a:pPr algn="just"/>
            <a:endParaRPr lang="es-EC" sz="1400" b="1" dirty="0" smtClean="0">
              <a:effectLst>
                <a:outerShdw blurRad="38100" dist="38100" dir="2700000" algn="tl">
                  <a:srgbClr val="000000">
                    <a:alpha val="43137"/>
                  </a:srgbClr>
                </a:outerShdw>
              </a:effectLst>
              <a:latin typeface="Arial" pitchFamily="34" charset="0"/>
              <a:cs typeface="Arial" pitchFamily="34" charset="0"/>
            </a:endParaRPr>
          </a:p>
          <a:p>
            <a:pPr algn="just"/>
            <a:r>
              <a:rPr lang="es-EC" sz="1400" dirty="0" smtClean="0">
                <a:latin typeface="Arial" pitchFamily="34" charset="0"/>
                <a:cs typeface="Arial" pitchFamily="34" charset="0"/>
              </a:rPr>
              <a:t>El flujo de turistas que demanda un servicio de hospedaje dentro de la zona ha incrementado,  5,6% anual .</a:t>
            </a:r>
            <a:endParaRPr lang="es-EC" sz="1400" b="1" dirty="0" smtClean="0">
              <a:effectLst>
                <a:outerShdw blurRad="38100" dist="38100" dir="2700000" algn="tl">
                  <a:srgbClr val="000000">
                    <a:alpha val="43137"/>
                  </a:srgbClr>
                </a:outerShdw>
              </a:effectLst>
              <a:latin typeface="Arial" pitchFamily="34" charset="0"/>
              <a:cs typeface="Arial" pitchFamily="34" charset="0"/>
            </a:endParaRPr>
          </a:p>
        </p:txBody>
      </p:sp>
      <p:sp>
        <p:nvSpPr>
          <p:cNvPr id="6" name="5 CuadroTexto"/>
          <p:cNvSpPr txBox="1"/>
          <p:nvPr/>
        </p:nvSpPr>
        <p:spPr>
          <a:xfrm>
            <a:off x="1187624" y="1988840"/>
            <a:ext cx="7488832" cy="138499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endParaRPr lang="es-EC" sz="1400" dirty="0" smtClean="0">
              <a:latin typeface="Arial" pitchFamily="34" charset="0"/>
              <a:cs typeface="Arial" pitchFamily="34" charset="0"/>
            </a:endParaRPr>
          </a:p>
          <a:p>
            <a:pPr algn="just"/>
            <a:r>
              <a:rPr lang="es-EC" sz="1400" b="1" dirty="0" smtClean="0">
                <a:effectLst>
                  <a:outerShdw blurRad="38100" dist="38100" dir="2700000" algn="tl">
                    <a:srgbClr val="000000">
                      <a:alpha val="43137"/>
                    </a:srgbClr>
                  </a:outerShdw>
                </a:effectLst>
                <a:latin typeface="Arial" pitchFamily="34" charset="0"/>
                <a:cs typeface="Arial" pitchFamily="34" charset="0"/>
              </a:rPr>
              <a:t>RECOMENDACIÓN  3</a:t>
            </a:r>
          </a:p>
          <a:p>
            <a:pPr algn="just"/>
            <a:endParaRPr lang="es-EC" sz="1400" b="1" dirty="0" smtClean="0">
              <a:effectLst>
                <a:outerShdw blurRad="38100" dist="38100" dir="2700000" algn="tl">
                  <a:srgbClr val="000000">
                    <a:alpha val="43137"/>
                  </a:srgbClr>
                </a:outerShdw>
              </a:effectLst>
              <a:latin typeface="Arial" pitchFamily="34" charset="0"/>
              <a:cs typeface="Arial" pitchFamily="34" charset="0"/>
            </a:endParaRPr>
          </a:p>
          <a:p>
            <a:pPr algn="just"/>
            <a:r>
              <a:rPr lang="es-EC" sz="1400" dirty="0" smtClean="0">
                <a:latin typeface="Arial" pitchFamily="34" charset="0"/>
                <a:cs typeface="Arial" pitchFamily="34" charset="0"/>
              </a:rPr>
              <a:t>Satisfacer la demanda insatisfecha , con la construcción de cabañas a un mediano plazo para complementar los servicios del restaurante.</a:t>
            </a:r>
          </a:p>
          <a:p>
            <a:pPr algn="just"/>
            <a:endParaRPr lang="es-EC" sz="1400" b="1" dirty="0" smtClean="0">
              <a:effectLst>
                <a:outerShdw blurRad="38100" dist="38100" dir="2700000" algn="tl">
                  <a:srgbClr val="000000">
                    <a:alpha val="43137"/>
                  </a:srgbClr>
                </a:outerShdw>
              </a:effectLst>
              <a:latin typeface="Arial" pitchFamily="34" charset="0"/>
              <a:cs typeface="Arial" pitchFamily="34" charset="0"/>
            </a:endParaRPr>
          </a:p>
        </p:txBody>
      </p:sp>
      <p:sp>
        <p:nvSpPr>
          <p:cNvPr id="8" name="7 CuadroTexto"/>
          <p:cNvSpPr txBox="1"/>
          <p:nvPr/>
        </p:nvSpPr>
        <p:spPr>
          <a:xfrm>
            <a:off x="1187624" y="3555593"/>
            <a:ext cx="7488832"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lang="es-EC" sz="1400" dirty="0" smtClean="0">
              <a:latin typeface="Arial" pitchFamily="34" charset="0"/>
              <a:cs typeface="Arial" pitchFamily="34" charset="0"/>
            </a:endParaRPr>
          </a:p>
          <a:p>
            <a:pPr algn="just"/>
            <a:r>
              <a:rPr lang="es-EC" sz="1400" b="1" dirty="0" smtClean="0">
                <a:effectLst>
                  <a:outerShdw blurRad="38100" dist="38100" dir="2700000" algn="tl">
                    <a:srgbClr val="000000">
                      <a:alpha val="43137"/>
                    </a:srgbClr>
                  </a:outerShdw>
                </a:effectLst>
                <a:latin typeface="Arial" pitchFamily="34" charset="0"/>
                <a:cs typeface="Arial" pitchFamily="34" charset="0"/>
              </a:rPr>
              <a:t>CONCLUSIÓN 4</a:t>
            </a:r>
          </a:p>
          <a:p>
            <a:pPr algn="just"/>
            <a:endParaRPr lang="es-EC" sz="1400" b="1" dirty="0" smtClean="0">
              <a:effectLst>
                <a:outerShdw blurRad="38100" dist="38100" dir="2700000" algn="tl">
                  <a:srgbClr val="000000">
                    <a:alpha val="43137"/>
                  </a:srgbClr>
                </a:outerShdw>
              </a:effectLst>
              <a:latin typeface="Arial" pitchFamily="34" charset="0"/>
              <a:cs typeface="Arial" pitchFamily="34" charset="0"/>
            </a:endParaRPr>
          </a:p>
          <a:p>
            <a:pPr algn="just"/>
            <a:r>
              <a:rPr lang="es-ES_tradnl" sz="1400" dirty="0" smtClean="0">
                <a:latin typeface="Arial" pitchFamily="34" charset="0"/>
                <a:cs typeface="Arial" pitchFamily="34" charset="0"/>
              </a:rPr>
              <a:t>Mediante el análisis del microambiente se pudo identificar que el restaurante es el líder en el mercado de la parroquia de </a:t>
            </a:r>
            <a:r>
              <a:rPr lang="es-ES_tradnl" sz="1400" dirty="0" err="1" smtClean="0">
                <a:latin typeface="Arial" pitchFamily="34" charset="0"/>
                <a:cs typeface="Arial" pitchFamily="34" charset="0"/>
              </a:rPr>
              <a:t>Puéllaro</a:t>
            </a:r>
            <a:r>
              <a:rPr lang="es-ES_tradnl" sz="1400" dirty="0" smtClean="0">
                <a:latin typeface="Arial" pitchFamily="34" charset="0"/>
                <a:cs typeface="Arial" pitchFamily="34" charset="0"/>
              </a:rPr>
              <a:t>.</a:t>
            </a:r>
            <a:endParaRPr lang="es-EC" sz="1400" dirty="0" smtClean="0">
              <a:latin typeface="Arial" pitchFamily="34" charset="0"/>
              <a:cs typeface="Arial" pitchFamily="34" charset="0"/>
            </a:endParaRPr>
          </a:p>
          <a:p>
            <a:pPr algn="just"/>
            <a:endParaRPr lang="es-EC" sz="1400" b="1" dirty="0" smtClean="0">
              <a:effectLst>
                <a:outerShdw blurRad="38100" dist="38100" dir="2700000" algn="tl">
                  <a:srgbClr val="000000">
                    <a:alpha val="43137"/>
                  </a:srgbClr>
                </a:outerShdw>
              </a:effectLst>
              <a:latin typeface="Arial" pitchFamily="34" charset="0"/>
              <a:cs typeface="Arial" pitchFamily="34" charset="0"/>
            </a:endParaRPr>
          </a:p>
        </p:txBody>
      </p:sp>
      <p:sp>
        <p:nvSpPr>
          <p:cNvPr id="9" name="8 CuadroTexto"/>
          <p:cNvSpPr txBox="1"/>
          <p:nvPr/>
        </p:nvSpPr>
        <p:spPr>
          <a:xfrm>
            <a:off x="1187624" y="5139769"/>
            <a:ext cx="7488832" cy="116955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endParaRPr lang="es-EC" sz="1400" dirty="0" smtClean="0">
              <a:latin typeface="Arial" pitchFamily="34" charset="0"/>
              <a:cs typeface="Arial" pitchFamily="34" charset="0"/>
            </a:endParaRPr>
          </a:p>
          <a:p>
            <a:pPr algn="just"/>
            <a:r>
              <a:rPr lang="es-EC" sz="1400" b="1" dirty="0" smtClean="0">
                <a:effectLst>
                  <a:outerShdw blurRad="38100" dist="38100" dir="2700000" algn="tl">
                    <a:srgbClr val="000000">
                      <a:alpha val="43137"/>
                    </a:srgbClr>
                  </a:outerShdw>
                </a:effectLst>
                <a:latin typeface="Arial" pitchFamily="34" charset="0"/>
                <a:cs typeface="Arial" pitchFamily="34" charset="0"/>
              </a:rPr>
              <a:t>RECOMENDACIÓN  4</a:t>
            </a:r>
          </a:p>
          <a:p>
            <a:pPr algn="just"/>
            <a:endParaRPr lang="es-EC" sz="1400" b="1" dirty="0" smtClean="0">
              <a:effectLst>
                <a:outerShdw blurRad="38100" dist="38100" dir="2700000" algn="tl">
                  <a:srgbClr val="000000">
                    <a:alpha val="43137"/>
                  </a:srgbClr>
                </a:outerShdw>
              </a:effectLst>
              <a:latin typeface="Arial" pitchFamily="34" charset="0"/>
              <a:cs typeface="Arial" pitchFamily="34" charset="0"/>
            </a:endParaRPr>
          </a:p>
          <a:p>
            <a:pPr algn="just"/>
            <a:r>
              <a:rPr lang="es-ES_tradnl" sz="1400" dirty="0" smtClean="0">
                <a:latin typeface="Arial" pitchFamily="34" charset="0"/>
                <a:cs typeface="Arial" pitchFamily="34" charset="0"/>
              </a:rPr>
              <a:t>Se recomienda al restaurante Rincón </a:t>
            </a:r>
            <a:r>
              <a:rPr lang="es-ES_tradnl" sz="1400" dirty="0" err="1" smtClean="0">
                <a:latin typeface="Arial" pitchFamily="34" charset="0"/>
                <a:cs typeface="Arial" pitchFamily="34" charset="0"/>
              </a:rPr>
              <a:t>Puellareño</a:t>
            </a:r>
            <a:r>
              <a:rPr lang="es-ES_tradnl" sz="1400" dirty="0" smtClean="0">
                <a:latin typeface="Arial" pitchFamily="34" charset="0"/>
                <a:cs typeface="Arial" pitchFamily="34" charset="0"/>
              </a:rPr>
              <a:t> adoptar el perfil estratégico de Marketing  </a:t>
            </a:r>
            <a:r>
              <a:rPr lang="es-ES_tradnl" sz="1400" dirty="0" err="1" smtClean="0">
                <a:latin typeface="Arial" pitchFamily="34" charset="0"/>
                <a:cs typeface="Arial" pitchFamily="34" charset="0"/>
              </a:rPr>
              <a:t>Mix</a:t>
            </a:r>
            <a:r>
              <a:rPr lang="es-ES_tradnl" sz="1400" dirty="0" smtClean="0">
                <a:latin typeface="Arial" pitchFamily="34" charset="0"/>
                <a:cs typeface="Arial" pitchFamily="34" charset="0"/>
              </a:rPr>
              <a:t>  propuesto ,  para mantener el liderazgo.</a:t>
            </a:r>
            <a:endParaRPr lang="es-EC" sz="1400" b="1" dirty="0" smtClean="0">
              <a:effectLst>
                <a:outerShdw blurRad="38100" dist="38100" dir="2700000" algn="tl">
                  <a:srgbClr val="000000">
                    <a:alpha val="43137"/>
                  </a:srgbClr>
                </a:outerShdw>
              </a:effectLst>
              <a:latin typeface="Arial" pitchFamily="34" charset="0"/>
              <a:cs typeface="Arial" pitchFamily="34" charset="0"/>
            </a:endParaRPr>
          </a:p>
        </p:txBody>
      </p:sp>
      <p:sp>
        <p:nvSpPr>
          <p:cNvPr id="10" name="9 Botón de acción: Hacia delante o Siguiente">
            <a:hlinkClick r:id="" action="ppaction://hlinkshowjump?jump=nextslide" highlightClick="1"/>
          </p:cNvPr>
          <p:cNvSpPr/>
          <p:nvPr/>
        </p:nvSpPr>
        <p:spPr>
          <a:xfrm>
            <a:off x="8388424" y="6525344"/>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0.70"/>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descr="F:\RINCON PUELLAREÑO\MENBRETADA.jpg"/>
          <p:cNvPicPr/>
          <p:nvPr/>
        </p:nvPicPr>
        <p:blipFill>
          <a:blip r:embed="rId2" cstate="print"/>
          <a:srcRect t="14661" b="7593"/>
          <a:stretch>
            <a:fillRect/>
          </a:stretch>
        </p:blipFill>
        <p:spPr bwMode="auto">
          <a:xfrm>
            <a:off x="72008" y="44624"/>
            <a:ext cx="8964488" cy="6696744"/>
          </a:xfrm>
          <a:prstGeom prst="rect">
            <a:avLst/>
          </a:prstGeom>
          <a:noFill/>
          <a:ln w="9525">
            <a:noFill/>
            <a:miter lim="800000"/>
            <a:headEnd/>
            <a:tailEnd/>
          </a:ln>
        </p:spPr>
      </p:pic>
      <p:graphicFrame>
        <p:nvGraphicFramePr>
          <p:cNvPr id="5" name="4 Tabla"/>
          <p:cNvGraphicFramePr>
            <a:graphicFrameLocks noGrp="1"/>
          </p:cNvGraphicFramePr>
          <p:nvPr/>
        </p:nvGraphicFramePr>
        <p:xfrm>
          <a:off x="3131840" y="1484784"/>
          <a:ext cx="3300730" cy="1813560"/>
        </p:xfrm>
        <a:graphic>
          <a:graphicData uri="http://schemas.openxmlformats.org/drawingml/2006/table">
            <a:tbl>
              <a:tblPr/>
              <a:tblGrid>
                <a:gridCol w="1859280"/>
                <a:gridCol w="1441450"/>
              </a:tblGrid>
              <a:tr h="279400">
                <a:tc gridSpan="2">
                  <a:txBody>
                    <a:bodyPr/>
                    <a:lstStyle/>
                    <a:p>
                      <a:pPr marL="75565" algn="ctr">
                        <a:spcAft>
                          <a:spcPts val="0"/>
                        </a:spcAft>
                      </a:pPr>
                      <a:r>
                        <a:rPr lang="es-EC" sz="1100" b="1" dirty="0">
                          <a:latin typeface="Calibri"/>
                          <a:ea typeface="Calibri"/>
                          <a:cs typeface="Times New Roman"/>
                        </a:rPr>
                        <a:t>RESUMEN DE RESULTADOS DE EVALUACIÓN DE CRITERIOS</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hMerge="1">
                  <a:txBody>
                    <a:bodyPr/>
                    <a:lstStyle/>
                    <a:p>
                      <a:endParaRPr lang="es-EC"/>
                    </a:p>
                  </a:txBody>
                  <a:tcPr/>
                </a:tc>
              </a:tr>
              <a:tr h="299720">
                <a:tc>
                  <a:txBody>
                    <a:bodyPr/>
                    <a:lstStyle/>
                    <a:p>
                      <a:pPr marL="75565" algn="ctr">
                        <a:spcAft>
                          <a:spcPts val="0"/>
                        </a:spcAft>
                      </a:pPr>
                      <a:r>
                        <a:rPr lang="es-EC" sz="1100" b="1">
                          <a:latin typeface="Calibri"/>
                          <a:ea typeface="Calibri"/>
                          <a:cs typeface="Times New Roman"/>
                        </a:rPr>
                        <a:t>TMAR</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75565" algn="ctr">
                        <a:spcAft>
                          <a:spcPts val="0"/>
                        </a:spcAft>
                      </a:pPr>
                      <a:r>
                        <a:rPr lang="es-EC" sz="1100" b="1">
                          <a:latin typeface="Calibri"/>
                          <a:ea typeface="Calibri"/>
                          <a:cs typeface="Times New Roman"/>
                        </a:rPr>
                        <a:t>15,68%</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r>
              <a:tr h="299720">
                <a:tc>
                  <a:txBody>
                    <a:bodyPr/>
                    <a:lstStyle/>
                    <a:p>
                      <a:pPr marL="75565" algn="ctr">
                        <a:spcAft>
                          <a:spcPts val="0"/>
                        </a:spcAft>
                      </a:pPr>
                      <a:r>
                        <a:rPr lang="es-EC" sz="1100" b="1">
                          <a:latin typeface="Calibri"/>
                          <a:ea typeface="Calibri"/>
                          <a:cs typeface="Times New Roman"/>
                        </a:rPr>
                        <a:t>TIR</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75565" algn="ctr">
                        <a:spcAft>
                          <a:spcPts val="0"/>
                        </a:spcAft>
                      </a:pPr>
                      <a:r>
                        <a:rPr lang="es-EC" sz="1100" b="1">
                          <a:latin typeface="Calibri"/>
                          <a:ea typeface="Calibri"/>
                          <a:cs typeface="Times New Roman"/>
                        </a:rPr>
                        <a:t>17,7%</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r>
              <a:tr h="279400">
                <a:tc>
                  <a:txBody>
                    <a:bodyPr/>
                    <a:lstStyle/>
                    <a:p>
                      <a:pPr marL="75565" algn="ctr">
                        <a:spcAft>
                          <a:spcPts val="0"/>
                        </a:spcAft>
                      </a:pPr>
                      <a:r>
                        <a:rPr lang="es-EC" sz="1100" b="1">
                          <a:latin typeface="Calibri"/>
                          <a:ea typeface="Calibri"/>
                          <a:cs typeface="Times New Roman"/>
                        </a:rPr>
                        <a:t>VAN</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75565" algn="ctr">
                        <a:spcAft>
                          <a:spcPts val="0"/>
                        </a:spcAft>
                      </a:pPr>
                      <a:r>
                        <a:rPr lang="es-EC" sz="1100" b="1">
                          <a:latin typeface="Calibri"/>
                          <a:ea typeface="Calibri"/>
                          <a:cs typeface="Times New Roman"/>
                        </a:rPr>
                        <a:t>$7.659,09</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r>
              <a:tr h="279400">
                <a:tc>
                  <a:txBody>
                    <a:bodyPr/>
                    <a:lstStyle/>
                    <a:p>
                      <a:pPr marL="75565" algn="ctr">
                        <a:spcAft>
                          <a:spcPts val="0"/>
                        </a:spcAft>
                      </a:pPr>
                      <a:r>
                        <a:rPr lang="es-EC" sz="1100" b="1">
                          <a:latin typeface="Calibri"/>
                          <a:ea typeface="Calibri"/>
                          <a:cs typeface="Times New Roman"/>
                        </a:rPr>
                        <a:t>B/C</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75565" algn="ctr">
                        <a:spcAft>
                          <a:spcPts val="0"/>
                        </a:spcAft>
                      </a:pPr>
                      <a:r>
                        <a:rPr lang="es-EC" sz="1100" b="1">
                          <a:latin typeface="Calibri"/>
                          <a:ea typeface="Calibri"/>
                          <a:cs typeface="Times New Roman"/>
                        </a:rPr>
                        <a:t>$2,50</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r>
              <a:tr h="320040">
                <a:tc>
                  <a:txBody>
                    <a:bodyPr/>
                    <a:lstStyle/>
                    <a:p>
                      <a:pPr marL="75565" algn="ctr">
                        <a:spcAft>
                          <a:spcPts val="0"/>
                        </a:spcAft>
                      </a:pPr>
                      <a:r>
                        <a:rPr lang="es-EC" sz="1100" b="1">
                          <a:latin typeface="Calibri"/>
                          <a:ea typeface="Calibri"/>
                          <a:cs typeface="Times New Roman"/>
                        </a:rPr>
                        <a:t>PR</a:t>
                      </a:r>
                      <a:endParaRPr lang="es-EC"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75565" algn="ctr">
                        <a:spcAft>
                          <a:spcPts val="0"/>
                        </a:spcAft>
                      </a:pPr>
                      <a:r>
                        <a:rPr lang="es-EC" sz="1100" b="1" dirty="0">
                          <a:latin typeface="Calibri"/>
                          <a:ea typeface="Calibri"/>
                          <a:cs typeface="Times New Roman"/>
                        </a:rPr>
                        <a:t>5 meses 6 días</a:t>
                      </a:r>
                      <a:endParaRPr lang="es-EC"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r>
            </a:tbl>
          </a:graphicData>
        </a:graphic>
      </p:graphicFrame>
      <p:sp>
        <p:nvSpPr>
          <p:cNvPr id="6" name="5 CuadroTexto"/>
          <p:cNvSpPr txBox="1"/>
          <p:nvPr/>
        </p:nvSpPr>
        <p:spPr>
          <a:xfrm>
            <a:off x="1187624" y="404664"/>
            <a:ext cx="7488832"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lang="es-EC" sz="1400" dirty="0" smtClean="0">
              <a:latin typeface="Arial" pitchFamily="34" charset="0"/>
              <a:cs typeface="Arial" pitchFamily="34" charset="0"/>
            </a:endParaRPr>
          </a:p>
          <a:p>
            <a:pPr algn="just"/>
            <a:r>
              <a:rPr lang="es-EC" sz="1400" b="1" dirty="0" smtClean="0">
                <a:effectLst>
                  <a:outerShdw blurRad="38100" dist="38100" dir="2700000" algn="tl">
                    <a:srgbClr val="000000">
                      <a:alpha val="43137"/>
                    </a:srgbClr>
                  </a:outerShdw>
                </a:effectLst>
                <a:latin typeface="Arial" pitchFamily="34" charset="0"/>
                <a:cs typeface="Arial" pitchFamily="34" charset="0"/>
              </a:rPr>
              <a:t>CONCLUSIÓN 5</a:t>
            </a:r>
          </a:p>
        </p:txBody>
      </p:sp>
      <p:sp>
        <p:nvSpPr>
          <p:cNvPr id="7" name="6 CuadroTexto"/>
          <p:cNvSpPr txBox="1"/>
          <p:nvPr/>
        </p:nvSpPr>
        <p:spPr>
          <a:xfrm>
            <a:off x="1187624" y="3789040"/>
            <a:ext cx="7488832" cy="95410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endParaRPr lang="es-EC" sz="1400" dirty="0" smtClean="0">
              <a:latin typeface="Arial" pitchFamily="34" charset="0"/>
              <a:cs typeface="Arial" pitchFamily="34" charset="0"/>
            </a:endParaRPr>
          </a:p>
          <a:p>
            <a:pPr algn="just"/>
            <a:r>
              <a:rPr lang="es-EC" sz="1400" b="1" dirty="0" smtClean="0">
                <a:effectLst>
                  <a:outerShdw blurRad="38100" dist="38100" dir="2700000" algn="tl">
                    <a:srgbClr val="000000">
                      <a:alpha val="43137"/>
                    </a:srgbClr>
                  </a:outerShdw>
                </a:effectLst>
                <a:latin typeface="Arial" pitchFamily="34" charset="0"/>
                <a:cs typeface="Arial" pitchFamily="34" charset="0"/>
              </a:rPr>
              <a:t>RECOMENDACIÓN  5</a:t>
            </a:r>
          </a:p>
          <a:p>
            <a:pPr algn="just"/>
            <a:r>
              <a:rPr lang="es-ES_tradnl" sz="1400" dirty="0" smtClean="0">
                <a:latin typeface="Arial" pitchFamily="34" charset="0"/>
                <a:cs typeface="Arial" pitchFamily="34" charset="0"/>
              </a:rPr>
              <a:t>Por los resultados atractivos obtenidos en la evaluación de beneficios, se recomienda al restaurante Rincón </a:t>
            </a:r>
            <a:r>
              <a:rPr lang="es-ES_tradnl" sz="1400" dirty="0" err="1" smtClean="0">
                <a:latin typeface="Arial" pitchFamily="34" charset="0"/>
                <a:cs typeface="Arial" pitchFamily="34" charset="0"/>
              </a:rPr>
              <a:t>Puellareño</a:t>
            </a:r>
            <a:r>
              <a:rPr lang="es-ES_tradnl" sz="1400" dirty="0" smtClean="0">
                <a:latin typeface="Arial" pitchFamily="34" charset="0"/>
                <a:cs typeface="Arial" pitchFamily="34" charset="0"/>
              </a:rPr>
              <a:t> la ejecución de la Propuesta Estratégica de Marketing.</a:t>
            </a:r>
            <a:endParaRPr lang="es-EC" sz="1400" b="1" dirty="0" smtClean="0">
              <a:effectLst>
                <a:outerShdw blurRad="38100" dist="38100" dir="2700000" algn="tl">
                  <a:srgbClr val="000000">
                    <a:alpha val="43137"/>
                  </a:srgbClr>
                </a:outerShdw>
              </a:effectLst>
              <a:latin typeface="Arial" pitchFamily="34" charset="0"/>
              <a:cs typeface="Arial" pitchFamily="34" charset="0"/>
            </a:endParaRPr>
          </a:p>
        </p:txBody>
      </p:sp>
      <p:sp>
        <p:nvSpPr>
          <p:cNvPr id="8" name="7 Botón de acción: Hacia delante o Siguiente">
            <a:hlinkClick r:id="" action="ppaction://hlinkshowjump?jump=nextslide" highlightClick="1"/>
          </p:cNvPr>
          <p:cNvSpPr/>
          <p:nvPr/>
        </p:nvSpPr>
        <p:spPr>
          <a:xfrm>
            <a:off x="8388424" y="6525344"/>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F:\RINCON PUELLAREÑO\MENBRETADA.jpg"/>
          <p:cNvPicPr/>
          <p:nvPr/>
        </p:nvPicPr>
        <p:blipFill>
          <a:blip r:embed="rId2" cstate="print"/>
          <a:srcRect t="14661" b="7593"/>
          <a:stretch>
            <a:fillRect/>
          </a:stretch>
        </p:blipFill>
        <p:spPr bwMode="auto">
          <a:xfrm>
            <a:off x="72008" y="116632"/>
            <a:ext cx="8964488" cy="6552728"/>
          </a:xfrm>
          <a:prstGeom prst="rect">
            <a:avLst/>
          </a:prstGeom>
          <a:noFill/>
          <a:ln w="9525">
            <a:noFill/>
            <a:miter lim="800000"/>
            <a:headEnd/>
            <a:tailEnd/>
          </a:ln>
        </p:spPr>
      </p:pic>
      <p:sp>
        <p:nvSpPr>
          <p:cNvPr id="3" name="2 Marcador de contenido"/>
          <p:cNvSpPr>
            <a:spLocks noGrp="1"/>
          </p:cNvSpPr>
          <p:nvPr>
            <p:ph idx="1"/>
          </p:nvPr>
        </p:nvSpPr>
        <p:spPr>
          <a:xfrm>
            <a:off x="1547664" y="1988840"/>
            <a:ext cx="5257800" cy="1756792"/>
          </a:xfrm>
        </p:spPr>
        <p:txBody>
          <a:bodyPr>
            <a:prstTxWarp prst="textChevronInverted">
              <a:avLst/>
            </a:prstTxWarp>
          </a:bodyPr>
          <a:lstStyle/>
          <a:p>
            <a:pPr>
              <a:buNone/>
            </a:pPr>
            <a:r>
              <a:rPr lang="es-EC" sz="8000" b="1" dirty="0" smtClean="0">
                <a:ln w="1905"/>
                <a:solidFill>
                  <a:schemeClr val="accent5">
                    <a:lumMod val="25000"/>
                  </a:schemeClr>
                </a:solidFill>
                <a:effectLst>
                  <a:innerShdw blurRad="69850" dist="43180" dir="5400000">
                    <a:srgbClr val="000000">
                      <a:alpha val="65000"/>
                    </a:srgbClr>
                  </a:innerShdw>
                </a:effectLst>
              </a:rPr>
              <a:t>GRACIAS</a:t>
            </a:r>
            <a:endParaRPr lang="es-EC" sz="8000" b="1" dirty="0">
              <a:ln w="1905"/>
              <a:solidFill>
                <a:schemeClr val="accent5">
                  <a:lumMod val="25000"/>
                </a:schemeClr>
              </a:solidFill>
              <a:effectLst>
                <a:innerShdw blurRad="69850" dist="43180" dir="5400000">
                  <a:srgbClr val="000000">
                    <a:alpha val="65000"/>
                  </a:srgbClr>
                </a:innerShdw>
              </a:effectLst>
            </a:endParaRPr>
          </a:p>
        </p:txBody>
      </p:sp>
      <p:sp>
        <p:nvSpPr>
          <p:cNvPr id="4" name="3 Botón de acción: Hacia atrás o Anterior">
            <a:hlinkClick r:id="rId3" action="ppaction://hlinksldjump" highlightClick="1"/>
          </p:cNvPr>
          <p:cNvSpPr/>
          <p:nvPr/>
        </p:nvSpPr>
        <p:spPr>
          <a:xfrm>
            <a:off x="8244408" y="6525344"/>
            <a:ext cx="755576" cy="216024"/>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907704" y="1916832"/>
            <a:ext cx="5760640" cy="646331"/>
          </a:xfrm>
          <a:prstGeom prst="rect">
            <a:avLst/>
          </a:prstGeom>
          <a:noFill/>
        </p:spPr>
        <p:txBody>
          <a:bodyPr wrap="square" rtlCol="0">
            <a:spAutoFit/>
          </a:bodyPr>
          <a:lstStyle/>
          <a:p>
            <a:pPr algn="ctr"/>
            <a:r>
              <a:rPr lang="es-EC" sz="3600" b="1" dirty="0" smtClean="0">
                <a:effectLst>
                  <a:outerShdw blurRad="38100" dist="38100" dir="2700000" algn="tl">
                    <a:srgbClr val="000000">
                      <a:alpha val="43137"/>
                    </a:srgbClr>
                  </a:outerShdw>
                </a:effectLst>
                <a:latin typeface="Times New Roman" pitchFamily="18" charset="0"/>
                <a:cs typeface="Times New Roman" pitchFamily="18" charset="0"/>
              </a:rPr>
              <a:t>ANEXOS</a:t>
            </a:r>
            <a:endParaRPr lang="es-EC" sz="36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644650" y="274638"/>
            <a:ext cx="7499350" cy="1143000"/>
          </a:xfrm>
        </p:spPr>
        <p:txBody>
          <a:bodyPr>
            <a:normAutofit/>
          </a:bodyPr>
          <a:lstStyle/>
          <a:p>
            <a:r>
              <a:rPr lang="es-EC" sz="3200" b="1" dirty="0" smtClean="0">
                <a:effectLst>
                  <a:outerShdw blurRad="38100" dist="38100" dir="2700000" algn="tl">
                    <a:srgbClr val="000000">
                      <a:alpha val="43137"/>
                    </a:srgbClr>
                  </a:outerShdw>
                </a:effectLst>
              </a:rPr>
              <a:t>FLUJO DE CAJA SIN APLICACIÓN DEL PLAN</a:t>
            </a:r>
            <a:endParaRPr lang="es-EC" sz="3200" b="1" dirty="0">
              <a:effectLst>
                <a:outerShdw blurRad="38100" dist="38100" dir="2700000" algn="tl">
                  <a:srgbClr val="000000">
                    <a:alpha val="43137"/>
                  </a:srgbClr>
                </a:outerShdw>
              </a:effectLst>
            </a:endParaRPr>
          </a:p>
        </p:txBody>
      </p:sp>
      <p:pic>
        <p:nvPicPr>
          <p:cNvPr id="4" name="3 Imagen"/>
          <p:cNvPicPr/>
          <p:nvPr/>
        </p:nvPicPr>
        <p:blipFill>
          <a:blip r:embed="rId3" cstate="print"/>
          <a:srcRect l="7669" t="26170" r="15169" b="19787"/>
          <a:stretch>
            <a:fillRect/>
          </a:stretch>
        </p:blipFill>
        <p:spPr bwMode="auto">
          <a:xfrm>
            <a:off x="136756" y="1523010"/>
            <a:ext cx="8870488" cy="50023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274638"/>
            <a:ext cx="7884368" cy="1143000"/>
          </a:xfrm>
        </p:spPr>
        <p:txBody>
          <a:bodyPr>
            <a:normAutofit/>
          </a:bodyPr>
          <a:lstStyle/>
          <a:p>
            <a:pPr algn="ctr"/>
            <a:r>
              <a:rPr lang="es-EC" sz="3200" b="1" dirty="0" smtClean="0">
                <a:solidFill>
                  <a:schemeClr val="tx1"/>
                </a:solidFill>
                <a:effectLst>
                  <a:outerShdw blurRad="38100" dist="38100" dir="2700000" algn="tl">
                    <a:srgbClr val="000000">
                      <a:alpha val="43137"/>
                    </a:srgbClr>
                  </a:outerShdw>
                </a:effectLst>
                <a:latin typeface="Calibri" pitchFamily="34" charset="0"/>
              </a:rPr>
              <a:t>FLUJO DE CAJA SIN APLICACIÓN DEL PLAN</a:t>
            </a:r>
            <a:endParaRPr lang="es-EC" sz="3200" dirty="0">
              <a:solidFill>
                <a:schemeClr val="tx1"/>
              </a:solidFill>
              <a:latin typeface="Calibri" pitchFamily="34" charset="0"/>
            </a:endParaRPr>
          </a:p>
        </p:txBody>
      </p:sp>
      <p:pic>
        <p:nvPicPr>
          <p:cNvPr id="4" name="3 Imagen"/>
          <p:cNvPicPr/>
          <p:nvPr/>
        </p:nvPicPr>
        <p:blipFill>
          <a:blip r:embed="rId2" cstate="print"/>
          <a:srcRect l="9700" t="26596" r="2961" b="12553"/>
          <a:stretch>
            <a:fillRect/>
          </a:stretch>
        </p:blipFill>
        <p:spPr bwMode="auto">
          <a:xfrm>
            <a:off x="395536" y="1340768"/>
            <a:ext cx="8496944" cy="46805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C" b="1" dirty="0" smtClean="0">
                <a:solidFill>
                  <a:schemeClr val="tx1"/>
                </a:solidFill>
                <a:effectLst/>
                <a:latin typeface="Cambria" pitchFamily="18" charset="0"/>
              </a:rPr>
              <a:t>ESTADO DE RESULTADOS</a:t>
            </a:r>
            <a:endParaRPr lang="es-EC" b="1" dirty="0">
              <a:solidFill>
                <a:schemeClr val="tx1"/>
              </a:solidFill>
              <a:effectLst/>
              <a:latin typeface="Cambria" pitchFamily="18" charset="0"/>
            </a:endParaRPr>
          </a:p>
        </p:txBody>
      </p:sp>
      <p:pic>
        <p:nvPicPr>
          <p:cNvPr id="4" name="3 Imagen"/>
          <p:cNvPicPr/>
          <p:nvPr/>
        </p:nvPicPr>
        <p:blipFill>
          <a:blip r:embed="rId2" cstate="print"/>
          <a:srcRect l="2203" t="10490" r="49582" b="9714"/>
          <a:stretch>
            <a:fillRect/>
          </a:stretch>
        </p:blipFill>
        <p:spPr bwMode="auto">
          <a:xfrm>
            <a:off x="2123728" y="1556792"/>
            <a:ext cx="5400600" cy="50967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C:\Users\Alejandra\AppData\Local\Temp\RINCON-PUELLARO.jpg"/>
          <p:cNvPicPr/>
          <p:nvPr/>
        </p:nvPicPr>
        <p:blipFill>
          <a:blip r:embed="rId2" cstate="print"/>
          <a:srcRect/>
          <a:stretch>
            <a:fillRect/>
          </a:stretch>
        </p:blipFill>
        <p:spPr bwMode="auto">
          <a:xfrm>
            <a:off x="4499992" y="4293096"/>
            <a:ext cx="2232248" cy="1712315"/>
          </a:xfrm>
          <a:prstGeom prst="rect">
            <a:avLst/>
          </a:prstGeom>
          <a:noFill/>
          <a:ln w="9525">
            <a:noFill/>
            <a:miter lim="800000"/>
            <a:headEnd/>
            <a:tailEnd/>
          </a:ln>
        </p:spPr>
      </p:pic>
      <p:sp>
        <p:nvSpPr>
          <p:cNvPr id="2" name="1 Título"/>
          <p:cNvSpPr>
            <a:spLocks noGrp="1"/>
          </p:cNvSpPr>
          <p:nvPr>
            <p:ph type="title" idx="4294967295"/>
          </p:nvPr>
        </p:nvSpPr>
        <p:spPr>
          <a:xfrm>
            <a:off x="1644650" y="274638"/>
            <a:ext cx="7499350" cy="1143000"/>
          </a:xfrm>
        </p:spPr>
        <p:txBody>
          <a:bodyPr>
            <a:normAutofit/>
          </a:bodyPr>
          <a:lstStyle/>
          <a:p>
            <a:r>
              <a:rPr lang="es-EC" sz="3600" b="1" dirty="0" smtClean="0">
                <a:solidFill>
                  <a:schemeClr val="tx1"/>
                </a:solidFill>
                <a:latin typeface="Times New Roman" pitchFamily="18" charset="0"/>
                <a:cs typeface="Times New Roman" pitchFamily="18" charset="0"/>
              </a:rPr>
              <a:t>Importancia y Justificación</a:t>
            </a:r>
            <a:endParaRPr lang="es-EC" sz="3600" b="1" dirty="0">
              <a:solidFill>
                <a:schemeClr val="tx1"/>
              </a:solidFill>
              <a:latin typeface="Times New Roman" pitchFamily="18" charset="0"/>
              <a:cs typeface="Times New Roman" pitchFamily="18" charset="0"/>
            </a:endParaRPr>
          </a:p>
        </p:txBody>
      </p:sp>
      <p:sp>
        <p:nvSpPr>
          <p:cNvPr id="6" name="5 Elipse"/>
          <p:cNvSpPr/>
          <p:nvPr/>
        </p:nvSpPr>
        <p:spPr>
          <a:xfrm>
            <a:off x="1259632" y="2204864"/>
            <a:ext cx="1440160" cy="108012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sz="1400" dirty="0" smtClean="0">
                <a:latin typeface="Arial" pitchFamily="34" charset="0"/>
                <a:cs typeface="Arial" pitchFamily="34" charset="0"/>
              </a:rPr>
              <a:t>Flujo </a:t>
            </a:r>
          </a:p>
          <a:p>
            <a:pPr algn="ctr"/>
            <a:r>
              <a:rPr lang="es-EC" sz="1400" dirty="0" smtClean="0">
                <a:latin typeface="Arial" pitchFamily="34" charset="0"/>
                <a:cs typeface="Arial" pitchFamily="34" charset="0"/>
              </a:rPr>
              <a:t>de</a:t>
            </a:r>
          </a:p>
          <a:p>
            <a:pPr algn="ctr"/>
            <a:r>
              <a:rPr lang="es-EC" sz="1400" dirty="0" smtClean="0">
                <a:latin typeface="Arial" pitchFamily="34" charset="0"/>
                <a:cs typeface="Arial" pitchFamily="34" charset="0"/>
              </a:rPr>
              <a:t>turismo</a:t>
            </a:r>
            <a:endParaRPr lang="es-EC" sz="1400" dirty="0">
              <a:latin typeface="Arial" pitchFamily="34" charset="0"/>
              <a:cs typeface="Arial" pitchFamily="34" charset="0"/>
            </a:endParaRPr>
          </a:p>
        </p:txBody>
      </p:sp>
      <p:sp>
        <p:nvSpPr>
          <p:cNvPr id="7" name="6 Rectángulo"/>
          <p:cNvSpPr/>
          <p:nvPr/>
        </p:nvSpPr>
        <p:spPr>
          <a:xfrm>
            <a:off x="2843808" y="1844824"/>
            <a:ext cx="2160240" cy="432048"/>
          </a:xfrm>
          <a:prstGeom prst="rect">
            <a:avLst/>
          </a:prstGeom>
          <a:ln w="3175"/>
        </p:spPr>
        <p:style>
          <a:lnRef idx="2">
            <a:schemeClr val="accent2"/>
          </a:lnRef>
          <a:fillRef idx="1">
            <a:schemeClr val="lt1"/>
          </a:fillRef>
          <a:effectRef idx="0">
            <a:schemeClr val="accent2"/>
          </a:effectRef>
          <a:fontRef idx="minor">
            <a:schemeClr val="dk1"/>
          </a:fontRef>
        </p:style>
        <p:txBody>
          <a:bodyPr rtlCol="0" anchor="ctr"/>
          <a:lstStyle/>
          <a:p>
            <a:pPr algn="ctr"/>
            <a:r>
              <a:rPr lang="es-EC" sz="1400" dirty="0" smtClean="0">
                <a:latin typeface="Arial" pitchFamily="34" charset="0"/>
                <a:cs typeface="Arial" pitchFamily="34" charset="0"/>
              </a:rPr>
              <a:t>Nuevos consumidores</a:t>
            </a:r>
            <a:endParaRPr lang="es-EC" sz="1400" dirty="0">
              <a:latin typeface="Arial" pitchFamily="34" charset="0"/>
              <a:cs typeface="Arial" pitchFamily="34" charset="0"/>
            </a:endParaRPr>
          </a:p>
        </p:txBody>
      </p:sp>
      <p:sp>
        <p:nvSpPr>
          <p:cNvPr id="8" name="7 Rectángulo"/>
          <p:cNvSpPr/>
          <p:nvPr/>
        </p:nvSpPr>
        <p:spPr>
          <a:xfrm>
            <a:off x="2843808" y="3140968"/>
            <a:ext cx="2160240" cy="432048"/>
          </a:xfrm>
          <a:prstGeom prst="rect">
            <a:avLst/>
          </a:prstGeom>
          <a:ln w="3175"/>
        </p:spPr>
        <p:style>
          <a:lnRef idx="2">
            <a:schemeClr val="accent2"/>
          </a:lnRef>
          <a:fillRef idx="1">
            <a:schemeClr val="lt1"/>
          </a:fillRef>
          <a:effectRef idx="0">
            <a:schemeClr val="accent2"/>
          </a:effectRef>
          <a:fontRef idx="minor">
            <a:schemeClr val="dk1"/>
          </a:fontRef>
        </p:style>
        <p:txBody>
          <a:bodyPr rtlCol="0" anchor="ctr"/>
          <a:lstStyle/>
          <a:p>
            <a:pPr algn="ctr"/>
            <a:r>
              <a:rPr lang="es-EC" sz="1400" dirty="0" smtClean="0">
                <a:latin typeface="Arial" pitchFamily="34" charset="0"/>
                <a:cs typeface="Arial" pitchFamily="34" charset="0"/>
              </a:rPr>
              <a:t>Productos y servicios de calidad</a:t>
            </a:r>
            <a:endParaRPr lang="es-EC" sz="1400" dirty="0">
              <a:latin typeface="Arial" pitchFamily="34" charset="0"/>
              <a:cs typeface="Arial" pitchFamily="34" charset="0"/>
            </a:endParaRPr>
          </a:p>
        </p:txBody>
      </p:sp>
      <p:sp>
        <p:nvSpPr>
          <p:cNvPr id="10" name="9 Elipse"/>
          <p:cNvSpPr/>
          <p:nvPr/>
        </p:nvSpPr>
        <p:spPr>
          <a:xfrm>
            <a:off x="5220072" y="1988840"/>
            <a:ext cx="1728192" cy="144016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sz="1400" dirty="0" smtClean="0">
                <a:latin typeface="Arial" pitchFamily="34" charset="0"/>
                <a:cs typeface="Arial" pitchFamily="34" charset="0"/>
              </a:rPr>
              <a:t>Adaptarse</a:t>
            </a:r>
          </a:p>
          <a:p>
            <a:pPr algn="ctr"/>
            <a:endParaRPr lang="es-EC" sz="1400" dirty="0" smtClean="0">
              <a:latin typeface="Arial" pitchFamily="34" charset="0"/>
              <a:cs typeface="Arial" pitchFamily="34" charset="0"/>
            </a:endParaRPr>
          </a:p>
          <a:p>
            <a:pPr algn="ctr"/>
            <a:r>
              <a:rPr lang="es-EC" sz="1400" dirty="0" smtClean="0">
                <a:latin typeface="Arial" pitchFamily="34" charset="0"/>
                <a:cs typeface="Arial" pitchFamily="34" charset="0"/>
              </a:rPr>
              <a:t>Estrategias</a:t>
            </a:r>
          </a:p>
          <a:p>
            <a:pPr algn="ctr"/>
            <a:endParaRPr lang="es-EC" sz="1400" dirty="0" smtClean="0">
              <a:latin typeface="Arial" pitchFamily="34" charset="0"/>
              <a:cs typeface="Arial" pitchFamily="34" charset="0"/>
            </a:endParaRPr>
          </a:p>
          <a:p>
            <a:pPr algn="ctr"/>
            <a:r>
              <a:rPr lang="es-EC" sz="1400" dirty="0" smtClean="0">
                <a:latin typeface="Arial" pitchFamily="34" charset="0"/>
                <a:cs typeface="Arial" pitchFamily="34" charset="0"/>
              </a:rPr>
              <a:t>Publicidad</a:t>
            </a:r>
            <a:endParaRPr lang="es-EC" sz="1400" dirty="0">
              <a:latin typeface="Arial" pitchFamily="34" charset="0"/>
              <a:cs typeface="Arial" pitchFamily="34" charset="0"/>
            </a:endParaRPr>
          </a:p>
        </p:txBody>
      </p:sp>
      <p:sp>
        <p:nvSpPr>
          <p:cNvPr id="11" name="10 Rectángulo"/>
          <p:cNvSpPr/>
          <p:nvPr/>
        </p:nvSpPr>
        <p:spPr>
          <a:xfrm>
            <a:off x="7092280" y="2708920"/>
            <a:ext cx="1835696" cy="432048"/>
          </a:xfrm>
          <a:prstGeom prst="rect">
            <a:avLst/>
          </a:prstGeom>
          <a:ln w="3175"/>
        </p:spPr>
        <p:style>
          <a:lnRef idx="2">
            <a:schemeClr val="accent2"/>
          </a:lnRef>
          <a:fillRef idx="1">
            <a:schemeClr val="lt1"/>
          </a:fillRef>
          <a:effectRef idx="0">
            <a:schemeClr val="accent2"/>
          </a:effectRef>
          <a:fontRef idx="minor">
            <a:schemeClr val="dk1"/>
          </a:fontRef>
        </p:style>
        <p:txBody>
          <a:bodyPr rtlCol="0" anchor="ctr"/>
          <a:lstStyle/>
          <a:p>
            <a:pPr algn="ctr"/>
            <a:r>
              <a:rPr lang="es-EC" sz="1400" dirty="0" smtClean="0">
                <a:latin typeface="Arial" pitchFamily="34" charset="0"/>
                <a:cs typeface="Arial" pitchFamily="34" charset="0"/>
              </a:rPr>
              <a:t>Aplicación de conocimientos</a:t>
            </a:r>
            <a:endParaRPr lang="es-EC" sz="1400" dirty="0">
              <a:latin typeface="Arial" pitchFamily="34" charset="0"/>
              <a:cs typeface="Arial" pitchFamily="34" charset="0"/>
            </a:endParaRPr>
          </a:p>
        </p:txBody>
      </p:sp>
      <p:pic>
        <p:nvPicPr>
          <p:cNvPr id="12" name="11 Imagen" descr="C:\Users\Alejandra\Pictures\30054_103173883062066_100001083641417_25384_596062_n.jpg"/>
          <p:cNvPicPr/>
          <p:nvPr/>
        </p:nvPicPr>
        <p:blipFill>
          <a:blip r:embed="rId3" cstate="print"/>
          <a:srcRect/>
          <a:stretch>
            <a:fillRect/>
          </a:stretch>
        </p:blipFill>
        <p:spPr bwMode="auto">
          <a:xfrm>
            <a:off x="1547665" y="4293096"/>
            <a:ext cx="2592288" cy="1759816"/>
          </a:xfrm>
          <a:prstGeom prst="rect">
            <a:avLst/>
          </a:prstGeom>
          <a:noFill/>
          <a:ln w="9525">
            <a:noFill/>
            <a:miter lim="800000"/>
            <a:headEnd/>
            <a:tailEnd/>
          </a:ln>
        </p:spPr>
      </p:pic>
      <p:pic>
        <p:nvPicPr>
          <p:cNvPr id="3074" name="Picture 2" descr="http://t1.gstatic.com/images?q=tbn:ANd9GcTqZUw67rrX4sdLr18xXKlaYDumA35AMjBXmh3BCFXU-uywCLuK6g"/>
          <p:cNvPicPr>
            <a:picLocks noChangeAspect="1" noChangeArrowheads="1"/>
          </p:cNvPicPr>
          <p:nvPr/>
        </p:nvPicPr>
        <p:blipFill>
          <a:blip r:embed="rId4" cstate="print"/>
          <a:srcRect/>
          <a:stretch>
            <a:fillRect/>
          </a:stretch>
        </p:blipFill>
        <p:spPr bwMode="auto">
          <a:xfrm>
            <a:off x="7020272" y="4149080"/>
            <a:ext cx="1872208" cy="1797944"/>
          </a:xfrm>
          <a:prstGeom prst="rect">
            <a:avLst/>
          </a:prstGeom>
          <a:noFill/>
        </p:spPr>
      </p:pic>
      <p:sp>
        <p:nvSpPr>
          <p:cNvPr id="15" name="14 Botón de acción: Hacia delante o Siguiente">
            <a:hlinkClick r:id="" action="ppaction://hlinkshowjump?jump=nextslide" highlightClick="1"/>
          </p:cNvPr>
          <p:cNvSpPr/>
          <p:nvPr/>
        </p:nvSpPr>
        <p:spPr>
          <a:xfrm>
            <a:off x="8388424" y="6453336"/>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l="17732" t="7692" r="37603" b="12816"/>
          <a:stretch>
            <a:fillRect/>
          </a:stretch>
        </p:blipFill>
        <p:spPr bwMode="auto">
          <a:xfrm>
            <a:off x="2411760" y="1700808"/>
            <a:ext cx="4824536" cy="4750886"/>
          </a:xfrm>
          <a:prstGeom prst="rect">
            <a:avLst/>
          </a:prstGeom>
          <a:noFill/>
          <a:ln w="9525">
            <a:noFill/>
            <a:miter lim="800000"/>
            <a:headEnd/>
            <a:tailEnd/>
          </a:ln>
        </p:spPr>
      </p:pic>
      <p:sp>
        <p:nvSpPr>
          <p:cNvPr id="5" name="1 Título"/>
          <p:cNvSpPr>
            <a:spLocks noGrp="1"/>
          </p:cNvSpPr>
          <p:nvPr>
            <p:ph type="title"/>
          </p:nvPr>
        </p:nvSpPr>
        <p:spPr/>
        <p:txBody>
          <a:bodyPr/>
          <a:lstStyle/>
          <a:p>
            <a:pPr algn="ctr"/>
            <a:r>
              <a:rPr lang="es-EC" b="1" dirty="0" smtClean="0">
                <a:solidFill>
                  <a:schemeClr val="tx1"/>
                </a:solidFill>
                <a:effectLst/>
                <a:latin typeface="Cambria" pitchFamily="18" charset="0"/>
              </a:rPr>
              <a:t>ESTADO DE RESULTADOS</a:t>
            </a:r>
            <a:endParaRPr lang="es-EC" b="1" dirty="0">
              <a:solidFill>
                <a:schemeClr val="tx1"/>
              </a:solidFill>
              <a:effectLst/>
              <a:latin typeface="Cambria"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644650" y="274638"/>
            <a:ext cx="7499350" cy="1143000"/>
          </a:xfrm>
        </p:spPr>
        <p:txBody>
          <a:bodyPr>
            <a:normAutofit/>
          </a:bodyPr>
          <a:lstStyle/>
          <a:p>
            <a:pPr algn="ctr"/>
            <a:r>
              <a:rPr lang="es-EC" sz="2800" b="1" dirty="0" smtClean="0">
                <a:solidFill>
                  <a:schemeClr val="tx1"/>
                </a:solidFill>
                <a:latin typeface="Times New Roman" pitchFamily="18" charset="0"/>
                <a:cs typeface="Times New Roman" pitchFamily="18" charset="0"/>
              </a:rPr>
              <a:t>ESTRATEGIA DE PRECIOS</a:t>
            </a:r>
            <a:endParaRPr lang="es-EC" sz="2800" b="1" dirty="0">
              <a:solidFill>
                <a:schemeClr val="tx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srcRect l="29822" t="9051" r="32379" b="8001"/>
          <a:stretch>
            <a:fillRect/>
          </a:stretch>
        </p:blipFill>
        <p:spPr bwMode="auto">
          <a:xfrm>
            <a:off x="2483768" y="1412776"/>
            <a:ext cx="5112568" cy="4752528"/>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RINCON PUELLAREÑO\MENBRETADA.jpg"/>
          <p:cNvPicPr/>
          <p:nvPr/>
        </p:nvPicPr>
        <p:blipFill>
          <a:blip r:embed="rId2" cstate="print"/>
          <a:srcRect t="14661" b="7593"/>
          <a:stretch>
            <a:fillRect/>
          </a:stretch>
        </p:blipFill>
        <p:spPr bwMode="auto">
          <a:xfrm>
            <a:off x="144016" y="0"/>
            <a:ext cx="8892480" cy="6858000"/>
          </a:xfrm>
          <a:prstGeom prst="rect">
            <a:avLst/>
          </a:prstGeom>
          <a:noFill/>
          <a:ln w="9525">
            <a:noFill/>
            <a:miter lim="800000"/>
            <a:headEnd/>
            <a:tailEnd/>
          </a:ln>
        </p:spPr>
      </p:pic>
      <p:sp>
        <p:nvSpPr>
          <p:cNvPr id="2" name="1 Título"/>
          <p:cNvSpPr>
            <a:spLocks noGrp="1"/>
          </p:cNvSpPr>
          <p:nvPr>
            <p:ph type="title" idx="4294967295"/>
          </p:nvPr>
        </p:nvSpPr>
        <p:spPr>
          <a:xfrm>
            <a:off x="1085800" y="44624"/>
            <a:ext cx="7086600" cy="731838"/>
          </a:xfrm>
        </p:spPr>
        <p:txBody>
          <a:bodyPr>
            <a:normAutofit/>
          </a:bodyPr>
          <a:lstStyle/>
          <a:p>
            <a:pPr algn="ctr">
              <a:defRPr/>
            </a:pPr>
            <a:r>
              <a:rPr lang="es-EC" sz="32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ESTRUCTURA DE LA TESIS</a:t>
            </a:r>
          </a:p>
        </p:txBody>
      </p:sp>
      <p:sp>
        <p:nvSpPr>
          <p:cNvPr id="3" name="2 Marcador de contenido"/>
          <p:cNvSpPr>
            <a:spLocks noGrp="1"/>
          </p:cNvSpPr>
          <p:nvPr>
            <p:ph idx="4294967295"/>
          </p:nvPr>
        </p:nvSpPr>
        <p:spPr>
          <a:xfrm>
            <a:off x="611560" y="764704"/>
            <a:ext cx="7696200" cy="6093296"/>
          </a:xfrm>
        </p:spPr>
        <p:txBody>
          <a:bodyPr>
            <a:noAutofit/>
          </a:bodyPr>
          <a:lstStyle/>
          <a:p>
            <a:pPr algn="just">
              <a:buFontTx/>
              <a:buNone/>
              <a:defRPr/>
            </a:pPr>
            <a:r>
              <a:rPr lang="es-EC" sz="1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hlinkClick r:id="rId3" action="ppaction://hlinksldjump"/>
              </a:rPr>
              <a:t>Análisis Situacional</a:t>
            </a:r>
            <a:endParaRPr lang="es-EC" sz="1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lvl="1" algn="just">
              <a:buNone/>
              <a:defRPr/>
            </a:pPr>
            <a:r>
              <a:rPr lang="es-EC" sz="1400" b="1" dirty="0" smtClean="0">
                <a:solidFill>
                  <a:srgbClr val="C00000"/>
                </a:solidFill>
                <a:latin typeface="Arial" pitchFamily="34" charset="0"/>
                <a:cs typeface="Arial" pitchFamily="34" charset="0"/>
              </a:rPr>
              <a:t> </a:t>
            </a:r>
          </a:p>
          <a:p>
            <a:pPr lvl="1" algn="just">
              <a:buNone/>
              <a:defRPr/>
            </a:pPr>
            <a:r>
              <a:rPr lang="es-EC" sz="1400" b="1" dirty="0" smtClean="0">
                <a:solidFill>
                  <a:srgbClr val="C00000"/>
                </a:solidFill>
                <a:latin typeface="Arial" pitchFamily="34" charset="0"/>
                <a:cs typeface="Arial" pitchFamily="34" charset="0"/>
                <a:hlinkClick r:id="rId4" action="ppaction://hlinksldjump"/>
              </a:rPr>
              <a:t>Matriz de evaluación Externa y Externa</a:t>
            </a:r>
            <a:endParaRPr lang="es-EC" sz="1400" b="1" dirty="0" smtClean="0">
              <a:solidFill>
                <a:srgbClr val="C00000"/>
              </a:solidFill>
              <a:latin typeface="Arial" pitchFamily="34" charset="0"/>
              <a:cs typeface="Arial" pitchFamily="34" charset="0"/>
            </a:endParaRPr>
          </a:p>
          <a:p>
            <a:pPr algn="just">
              <a:buFontTx/>
              <a:buNone/>
              <a:defRPr/>
            </a:pPr>
            <a:endParaRPr lang="es-EC" sz="1400" b="1" dirty="0" smtClean="0">
              <a:solidFill>
                <a:srgbClr val="C00000"/>
              </a:solidFill>
              <a:latin typeface="Arial" pitchFamily="34" charset="0"/>
              <a:cs typeface="Arial" pitchFamily="34" charset="0"/>
            </a:endParaRPr>
          </a:p>
          <a:p>
            <a:pPr algn="just">
              <a:buFontTx/>
              <a:buNone/>
              <a:defRPr/>
            </a:pPr>
            <a:r>
              <a:rPr lang="es-EC" sz="1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Investigación de Mercados</a:t>
            </a:r>
          </a:p>
          <a:p>
            <a:pPr lvl="1" algn="just">
              <a:buFontTx/>
              <a:buNone/>
              <a:defRPr/>
            </a:pPr>
            <a:endParaRPr lang="es-EC" sz="1400" b="1" dirty="0" smtClean="0">
              <a:solidFill>
                <a:srgbClr val="C00000"/>
              </a:solidFill>
              <a:latin typeface="Arial" pitchFamily="34" charset="0"/>
              <a:cs typeface="Arial" pitchFamily="34" charset="0"/>
            </a:endParaRPr>
          </a:p>
          <a:p>
            <a:pPr lvl="1" algn="just">
              <a:buFontTx/>
              <a:buNone/>
              <a:defRPr/>
            </a:pPr>
            <a:r>
              <a:rPr lang="es-EC" sz="1400" b="1" dirty="0" smtClean="0">
                <a:solidFill>
                  <a:srgbClr val="C00000"/>
                </a:solidFill>
                <a:latin typeface="Arial" pitchFamily="34" charset="0"/>
                <a:cs typeface="Arial" pitchFamily="34" charset="0"/>
                <a:hlinkClick r:id="rId5" action="ppaction://hlinksldjump"/>
              </a:rPr>
              <a:t>Segmentación de Mercados</a:t>
            </a:r>
            <a:endParaRPr lang="es-EC" sz="1400" b="1" dirty="0" smtClean="0">
              <a:solidFill>
                <a:srgbClr val="C00000"/>
              </a:solidFill>
              <a:latin typeface="Arial" pitchFamily="34" charset="0"/>
              <a:cs typeface="Arial" pitchFamily="34" charset="0"/>
            </a:endParaRPr>
          </a:p>
          <a:p>
            <a:pPr lvl="1" algn="just">
              <a:buFontTx/>
              <a:buNone/>
              <a:defRPr/>
            </a:pPr>
            <a:r>
              <a:rPr lang="es-EC" sz="1400" b="1" dirty="0" smtClean="0">
                <a:solidFill>
                  <a:srgbClr val="C00000"/>
                </a:solidFill>
                <a:latin typeface="Arial" pitchFamily="34" charset="0"/>
                <a:cs typeface="Arial" pitchFamily="34" charset="0"/>
                <a:hlinkClick r:id="rId6" action="ppaction://hlinksldjump"/>
              </a:rPr>
              <a:t>Levantamiento de Datos y Presentación de Resultados</a:t>
            </a:r>
            <a:endParaRPr lang="es-EC" sz="1400" b="1" dirty="0" smtClean="0">
              <a:solidFill>
                <a:srgbClr val="C00000"/>
              </a:solidFill>
              <a:latin typeface="Arial" pitchFamily="34" charset="0"/>
              <a:cs typeface="Arial" pitchFamily="34" charset="0"/>
            </a:endParaRPr>
          </a:p>
          <a:p>
            <a:pPr lvl="1" algn="just">
              <a:buFontTx/>
              <a:buNone/>
              <a:defRPr/>
            </a:pPr>
            <a:r>
              <a:rPr lang="es-EC" sz="1400" b="1" dirty="0" smtClean="0">
                <a:solidFill>
                  <a:srgbClr val="C00000"/>
                </a:solidFill>
                <a:latin typeface="Arial" pitchFamily="34" charset="0"/>
                <a:cs typeface="Arial" pitchFamily="34" charset="0"/>
                <a:hlinkClick r:id="rId7" action="ppaction://hlinksldjump"/>
              </a:rPr>
              <a:t>Segmentos de Mercado Meta</a:t>
            </a:r>
            <a:endParaRPr lang="es-EC" sz="1400" b="1" dirty="0" smtClean="0">
              <a:solidFill>
                <a:srgbClr val="C00000"/>
              </a:solidFill>
              <a:latin typeface="Arial" pitchFamily="34" charset="0"/>
              <a:cs typeface="Arial" pitchFamily="34" charset="0"/>
            </a:endParaRPr>
          </a:p>
          <a:p>
            <a:pPr algn="just">
              <a:buFontTx/>
              <a:buNone/>
              <a:defRPr/>
            </a:pPr>
            <a:endParaRPr lang="es-EC" sz="1400" b="1" dirty="0" smtClean="0">
              <a:solidFill>
                <a:srgbClr val="C00000"/>
              </a:solidFill>
              <a:latin typeface="Arial" pitchFamily="34" charset="0"/>
              <a:cs typeface="Arial" pitchFamily="34" charset="0"/>
            </a:endParaRPr>
          </a:p>
          <a:p>
            <a:pPr algn="just">
              <a:buNone/>
              <a:defRPr/>
            </a:pPr>
            <a:r>
              <a:rPr lang="es-EC" sz="1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Propuesta Estratégica</a:t>
            </a:r>
          </a:p>
          <a:p>
            <a:pPr lvl="1" algn="just">
              <a:buFontTx/>
              <a:buNone/>
              <a:defRPr/>
            </a:pPr>
            <a:endParaRPr lang="es-EC" sz="1400" b="1" dirty="0" smtClean="0">
              <a:solidFill>
                <a:srgbClr val="C00000"/>
              </a:solidFill>
              <a:latin typeface="Arial" pitchFamily="34" charset="0"/>
              <a:cs typeface="Arial" pitchFamily="34" charset="0"/>
            </a:endParaRPr>
          </a:p>
          <a:p>
            <a:pPr lvl="1" algn="just">
              <a:buFontTx/>
              <a:buNone/>
              <a:defRPr/>
            </a:pPr>
            <a:r>
              <a:rPr lang="es-EC" sz="1400" b="1" dirty="0" smtClean="0">
                <a:solidFill>
                  <a:srgbClr val="C00000"/>
                </a:solidFill>
                <a:latin typeface="Arial" pitchFamily="34" charset="0"/>
                <a:cs typeface="Arial" pitchFamily="34" charset="0"/>
                <a:hlinkClick r:id="rId8" action="ppaction://hlinksldjump"/>
              </a:rPr>
              <a:t>Mapa Estratégico </a:t>
            </a:r>
            <a:endParaRPr lang="es-EC" sz="1400" b="1" dirty="0" smtClean="0">
              <a:solidFill>
                <a:srgbClr val="C00000"/>
              </a:solidFill>
              <a:latin typeface="Arial" pitchFamily="34" charset="0"/>
              <a:cs typeface="Arial" pitchFamily="34" charset="0"/>
            </a:endParaRPr>
          </a:p>
          <a:p>
            <a:pPr lvl="1" algn="just">
              <a:buFontTx/>
              <a:buNone/>
              <a:defRPr/>
            </a:pPr>
            <a:r>
              <a:rPr lang="es-EC" sz="1400" b="1" dirty="0" smtClean="0">
                <a:solidFill>
                  <a:srgbClr val="C00000"/>
                </a:solidFill>
                <a:latin typeface="Arial" pitchFamily="34" charset="0"/>
                <a:cs typeface="Arial" pitchFamily="34" charset="0"/>
                <a:hlinkClick r:id="rId9" action="ppaction://hlinksldjump"/>
              </a:rPr>
              <a:t>Objetivos de Mercadotecnia</a:t>
            </a:r>
            <a:endParaRPr lang="es-EC" sz="1400" b="1" dirty="0" smtClean="0">
              <a:solidFill>
                <a:srgbClr val="C00000"/>
              </a:solidFill>
              <a:latin typeface="Arial" pitchFamily="34" charset="0"/>
              <a:cs typeface="Arial" pitchFamily="34" charset="0"/>
            </a:endParaRPr>
          </a:p>
          <a:p>
            <a:pPr lvl="1" algn="just">
              <a:buFontTx/>
              <a:buNone/>
              <a:defRPr/>
            </a:pPr>
            <a:r>
              <a:rPr lang="es-EC" sz="1400" b="1" dirty="0" smtClean="0">
                <a:solidFill>
                  <a:srgbClr val="C00000"/>
                </a:solidFill>
                <a:latin typeface="Arial" pitchFamily="34" charset="0"/>
                <a:cs typeface="Arial" pitchFamily="34" charset="0"/>
                <a:hlinkClick r:id="rId10" action="ppaction://hlinksldjump"/>
              </a:rPr>
              <a:t>Método GAP</a:t>
            </a:r>
            <a:endParaRPr lang="es-EC" sz="1400" b="1" dirty="0" smtClean="0">
              <a:solidFill>
                <a:srgbClr val="C00000"/>
              </a:solidFill>
              <a:latin typeface="Arial" pitchFamily="34" charset="0"/>
              <a:cs typeface="Arial" pitchFamily="34" charset="0"/>
            </a:endParaRPr>
          </a:p>
          <a:p>
            <a:pPr lvl="1" algn="just">
              <a:buFontTx/>
              <a:buNone/>
              <a:defRPr/>
            </a:pPr>
            <a:r>
              <a:rPr lang="es-EC" sz="1400" b="1" dirty="0" smtClean="0">
                <a:solidFill>
                  <a:srgbClr val="C00000"/>
                </a:solidFill>
                <a:latin typeface="Arial" pitchFamily="34" charset="0"/>
                <a:cs typeface="Arial" pitchFamily="34" charset="0"/>
                <a:hlinkClick r:id="rId11" action="ppaction://hlinksldjump"/>
              </a:rPr>
              <a:t>Perfil Estratégico de desarrollo</a:t>
            </a:r>
            <a:endParaRPr lang="es-EC" sz="1400" b="1" dirty="0" smtClean="0">
              <a:solidFill>
                <a:srgbClr val="C00000"/>
              </a:solidFill>
              <a:latin typeface="Arial" pitchFamily="34" charset="0"/>
              <a:cs typeface="Arial" pitchFamily="34" charset="0"/>
            </a:endParaRPr>
          </a:p>
          <a:p>
            <a:pPr algn="just">
              <a:buFontTx/>
              <a:buNone/>
              <a:defRPr/>
            </a:pPr>
            <a:endParaRPr lang="es-EC" sz="1400" b="1" dirty="0" smtClean="0">
              <a:solidFill>
                <a:srgbClr val="C00000"/>
              </a:solidFill>
              <a:latin typeface="Arial" pitchFamily="34" charset="0"/>
              <a:cs typeface="Arial" pitchFamily="34" charset="0"/>
            </a:endParaRPr>
          </a:p>
          <a:p>
            <a:pPr algn="just">
              <a:buFontTx/>
              <a:buNone/>
              <a:defRPr/>
            </a:pPr>
            <a:r>
              <a:rPr lang="es-EC" sz="1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hlinkClick r:id="rId12" action="ppaction://hlinksldjump"/>
              </a:rPr>
              <a:t>Plan Operativo de Marketing </a:t>
            </a:r>
            <a:r>
              <a:rPr lang="es-EC" sz="14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hlinkClick r:id="rId12" action="ppaction://hlinksldjump"/>
              </a:rPr>
              <a:t>Mix</a:t>
            </a:r>
            <a:endParaRPr lang="es-EC" sz="1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lvl="1" algn="just">
              <a:buFontTx/>
              <a:buNone/>
              <a:defRPr/>
            </a:pPr>
            <a:endParaRPr lang="es-EC" sz="1400" b="1" dirty="0" smtClean="0">
              <a:solidFill>
                <a:srgbClr val="C00000"/>
              </a:solidFill>
              <a:latin typeface="Arial" pitchFamily="34" charset="0"/>
              <a:cs typeface="Arial" pitchFamily="34" charset="0"/>
            </a:endParaRPr>
          </a:p>
          <a:p>
            <a:pPr algn="just">
              <a:buFontTx/>
              <a:buNone/>
              <a:defRPr/>
            </a:pPr>
            <a:r>
              <a:rPr lang="es-EC" sz="1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hlinkClick r:id="rId13" action="ppaction://hlinksldjump"/>
              </a:rPr>
              <a:t>Evaluación de Beneficios</a:t>
            </a:r>
            <a:endParaRPr lang="es-EC" sz="1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lvl="1" algn="just">
              <a:buFontTx/>
              <a:buNone/>
              <a:defRPr/>
            </a:pPr>
            <a:endParaRPr lang="es-EC" sz="1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buFontTx/>
              <a:buNone/>
              <a:defRPr/>
            </a:pPr>
            <a:r>
              <a:rPr lang="es-EC" sz="1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hlinkClick r:id="rId14" action="ppaction://hlinksldjump"/>
              </a:rPr>
              <a:t>Conclusiones y Recomendaciones</a:t>
            </a:r>
            <a:endParaRPr lang="es-EC" sz="1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buFontTx/>
              <a:buNone/>
              <a:defRPr/>
            </a:pPr>
            <a:r>
              <a:rPr lang="es-EC" sz="1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hlinkClick r:id="rId15" action="ppaction://hlinksldjump"/>
              </a:rPr>
              <a:t>Anexos</a:t>
            </a:r>
            <a:endParaRPr lang="es-EC" sz="1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971600" y="260648"/>
            <a:ext cx="7498080" cy="940648"/>
          </a:xfrm>
        </p:spPr>
        <p:txBody>
          <a:bodyPr>
            <a:normAutofit/>
          </a:bodyPr>
          <a:lstStyle/>
          <a:p>
            <a:r>
              <a:rPr lang="es-EC" sz="3600" b="1" dirty="0" smtClean="0">
                <a:solidFill>
                  <a:schemeClr val="tx1"/>
                </a:solidFill>
                <a:latin typeface="Times New Roman" pitchFamily="18" charset="0"/>
                <a:cs typeface="Times New Roman" pitchFamily="18" charset="0"/>
              </a:rPr>
              <a:t>Análisis Situacional</a:t>
            </a:r>
            <a:endParaRPr lang="es-EC" sz="3600" b="1" dirty="0">
              <a:solidFill>
                <a:schemeClr val="tx1"/>
              </a:solidFill>
              <a:latin typeface="Times New Roman" pitchFamily="18" charset="0"/>
              <a:cs typeface="Times New Roman" pitchFamily="18" charset="0"/>
            </a:endParaRPr>
          </a:p>
        </p:txBody>
      </p:sp>
      <p:graphicFrame>
        <p:nvGraphicFramePr>
          <p:cNvPr id="4" name="3 Marcador de contenido"/>
          <p:cNvGraphicFramePr>
            <a:graphicFrameLocks noGrp="1"/>
          </p:cNvGraphicFramePr>
          <p:nvPr>
            <p:ph idx="1"/>
            <p:extLst>
              <p:ext uri="{D42A27DB-BD31-4B8C-83A1-F6EECF244321}">
                <p14:modId xmlns="" xmlns:p14="http://schemas.microsoft.com/office/powerpoint/2010/main" val="503103334"/>
              </p:ext>
            </p:extLst>
          </p:nvPr>
        </p:nvGraphicFramePr>
        <p:xfrm>
          <a:off x="395536" y="476672"/>
          <a:ext cx="8517632" cy="6076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Botón de acción: Hacia atrás o Anterior">
            <a:hlinkClick r:id="rId6" action="ppaction://hlinksldjump" highlightClick="1"/>
          </p:cNvPr>
          <p:cNvSpPr/>
          <p:nvPr/>
        </p:nvSpPr>
        <p:spPr>
          <a:xfrm>
            <a:off x="8244408" y="6453336"/>
            <a:ext cx="755576" cy="288032"/>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fontAlgn="auto">
              <a:spcAft>
                <a:spcPts val="0"/>
              </a:spcAft>
              <a:defRPr/>
            </a:pPr>
            <a:r>
              <a:rPr lang="es-EC" sz="3200" b="1" dirty="0" smtClean="0">
                <a:effectLst>
                  <a:outerShdw blurRad="38100" dist="38100" dir="2700000" algn="tl">
                    <a:srgbClr val="000000">
                      <a:alpha val="43137"/>
                    </a:srgbClr>
                  </a:outerShdw>
                </a:effectLst>
                <a:latin typeface="Times New Roman" pitchFamily="18" charset="0"/>
                <a:cs typeface="Times New Roman" pitchFamily="18" charset="0"/>
              </a:rPr>
              <a:t>Matriz de Evaluación Externa</a:t>
            </a:r>
            <a:endParaRPr lang="es-EC"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483" name="Picture 3"/>
          <p:cNvPicPr>
            <a:picLocks noChangeAspect="1" noChangeArrowheads="1"/>
          </p:cNvPicPr>
          <p:nvPr/>
        </p:nvPicPr>
        <p:blipFill>
          <a:blip r:embed="rId2" cstate="print"/>
          <a:srcRect l="4163" t="3119" r="7269" b="4776"/>
          <a:stretch>
            <a:fillRect/>
          </a:stretch>
        </p:blipFill>
        <p:spPr bwMode="auto">
          <a:xfrm>
            <a:off x="467544" y="1556792"/>
            <a:ext cx="8382000" cy="4800600"/>
          </a:xfrm>
          <a:prstGeom prst="rect">
            <a:avLst/>
          </a:prstGeom>
          <a:noFill/>
          <a:ln w="9525">
            <a:noFill/>
            <a:miter lim="800000"/>
            <a:headEnd/>
            <a:tailEnd/>
          </a:ln>
        </p:spPr>
      </p:pic>
      <p:sp>
        <p:nvSpPr>
          <p:cNvPr id="5" name="4 Botón de acción: Hacia delante o Siguiente">
            <a:hlinkClick r:id="" action="ppaction://hlinkshowjump?jump=nextslide" highlightClick="1"/>
          </p:cNvPr>
          <p:cNvSpPr/>
          <p:nvPr/>
        </p:nvSpPr>
        <p:spPr>
          <a:xfrm>
            <a:off x="8388424" y="6453336"/>
            <a:ext cx="576064" cy="260648"/>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cSld>
  <p:clrMapOvr>
    <a:masterClrMapping/>
  </p:clrMapOvr>
  <p:transition>
    <p:fade/>
  </p:transition>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PRESENTACIÓN TESIS">
  <a:themeElements>
    <a:clrScheme name="Tema de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a de Offic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a de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a de Offi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a de Offi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a de Offi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a de Offi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a de Offi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a de Offi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a de Offi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a de Offi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lantilla de diseño con pila de libros">
  <a:themeElements>
    <a:clrScheme name="Tema de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a de Offic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a de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a de Offi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a de Offi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a de Offi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a de Offi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a de Offi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a de Offi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a de Offi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a de Offi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olsticio">
  <a:themeElements>
    <a:clrScheme name="Solstic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xml><?xml version="1.0" encoding="utf-8"?>
<a:theme xmlns:a="http://schemas.openxmlformats.org/drawingml/2006/main" name="Tema de Office">
  <a:themeElements>
    <a:clrScheme name="Viajes">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PRESENTACIÓN TESIS</Template>
  <TotalTime>3216</TotalTime>
  <Words>3377</Words>
  <Application>Microsoft Office PowerPoint</Application>
  <PresentationFormat>Presentación en pantalla (4:3)</PresentationFormat>
  <Paragraphs>576</Paragraphs>
  <Slides>61</Slides>
  <Notes>3</Notes>
  <HiddenSlides>0</HiddenSlides>
  <MMClips>0</MMClips>
  <ScaleCrop>false</ScaleCrop>
  <HeadingPairs>
    <vt:vector size="4" baseType="variant">
      <vt:variant>
        <vt:lpstr>Tema</vt:lpstr>
      </vt:variant>
      <vt:variant>
        <vt:i4>4</vt:i4>
      </vt:variant>
      <vt:variant>
        <vt:lpstr>Títulos de diapositiva</vt:lpstr>
      </vt:variant>
      <vt:variant>
        <vt:i4>61</vt:i4>
      </vt:variant>
    </vt:vector>
  </HeadingPairs>
  <TitlesOfParts>
    <vt:vector size="65" baseType="lpstr">
      <vt:lpstr>PRESENTACIÓN TESIS</vt:lpstr>
      <vt:lpstr>Plantilla de diseño con pila de libros</vt:lpstr>
      <vt:lpstr>Solsticio</vt:lpstr>
      <vt:lpstr>Tema de Office</vt:lpstr>
      <vt:lpstr>Diapositiva 1</vt:lpstr>
      <vt:lpstr>Diapositiva 2</vt:lpstr>
      <vt:lpstr>Diapositiva 3</vt:lpstr>
      <vt:lpstr>  Planteamiento del Problema  </vt:lpstr>
      <vt:lpstr>Diapositiva 5</vt:lpstr>
      <vt:lpstr>Importancia y Justificación</vt:lpstr>
      <vt:lpstr>ESTRUCTURA DE LA TESIS</vt:lpstr>
      <vt:lpstr>Análisis Situacional</vt:lpstr>
      <vt:lpstr>Matriz de Evaluación Externa</vt:lpstr>
      <vt:lpstr>Diapositiva 10</vt:lpstr>
      <vt:lpstr>Evaluación  Interna  y  Externa</vt:lpstr>
      <vt:lpstr>Diapositiva 12</vt:lpstr>
      <vt:lpstr>Preselección de Variables de Segmentación</vt:lpstr>
      <vt:lpstr>Diapositiva 14</vt:lpstr>
      <vt:lpstr>Tamaño  del  Mercado</vt:lpstr>
      <vt:lpstr>Tamaño y Tipo de muestra</vt:lpstr>
      <vt:lpstr>Instrumento de la Investigación</vt:lpstr>
      <vt:lpstr>Informe Técnico</vt:lpstr>
      <vt:lpstr>Cuadro General de Resultados</vt:lpstr>
      <vt:lpstr>Diapositiva 20</vt:lpstr>
      <vt:lpstr>Diapositiva 21</vt:lpstr>
      <vt:lpstr>Diapositiva 22</vt:lpstr>
      <vt:lpstr>Diapositiva 23</vt:lpstr>
      <vt:lpstr>Diapositiva 24</vt:lpstr>
      <vt:lpstr>Selección de Segmentos de Mercados Meta</vt:lpstr>
      <vt:lpstr>Diapositiva 26</vt:lpstr>
      <vt:lpstr>Diapositiva 27</vt:lpstr>
      <vt:lpstr>Cuadro Resumen de  Objetivos  de Mercadotecnia</vt:lpstr>
      <vt:lpstr>Método GAP para fijar Objetivos</vt:lpstr>
      <vt:lpstr>Diapositiva 30</vt:lpstr>
      <vt:lpstr>Diapositiva 31</vt:lpstr>
      <vt:lpstr>Diapositiva 32</vt:lpstr>
      <vt:lpstr>Perfil Estratégico de Desarrollo a Adoptarse</vt:lpstr>
      <vt:lpstr>Perfil Estratégico de Desarrollo a Adoptarse</vt:lpstr>
      <vt:lpstr>Diapositiva 35</vt:lpstr>
      <vt:lpstr>MARKETING MIX</vt:lpstr>
      <vt:lpstr>Matriz de Estrategias de Marketing Mix</vt:lpstr>
      <vt:lpstr>Diapositiva 38</vt:lpstr>
      <vt:lpstr> PRODUCTO - SERVICIO</vt:lpstr>
      <vt:lpstr> Estrategia de Precio</vt:lpstr>
      <vt:lpstr>Diapositiva 41</vt:lpstr>
      <vt:lpstr>Diapositiva 42</vt:lpstr>
      <vt:lpstr>ANUNCIOS PUBLICITARIOS</vt:lpstr>
      <vt:lpstr>Plan Operativo de Marketing Mix</vt:lpstr>
      <vt:lpstr>Presupuesto de Marketing Mix</vt:lpstr>
      <vt:lpstr>EVALUACIÓN DE BENEFICIOS</vt:lpstr>
      <vt:lpstr>FLUJOS DE CAJA</vt:lpstr>
      <vt:lpstr>ANÁLISIS DE RESULTADOS  FLUJO DE CAJA</vt:lpstr>
      <vt:lpstr>ANÁLISIS DE RESULTADOS ESTADO DE RESULTADOS</vt:lpstr>
      <vt:lpstr>ANÁLISIS DE RETORNO DE LA INVERSIÓN</vt:lpstr>
      <vt:lpstr>CONCLUSIONES  Y  RECOMENDACIONES</vt:lpstr>
      <vt:lpstr>Diapositiva 52</vt:lpstr>
      <vt:lpstr>Diapositiva 53</vt:lpstr>
      <vt:lpstr>Diapositiva 54</vt:lpstr>
      <vt:lpstr>Diapositiva 55</vt:lpstr>
      <vt:lpstr>Diapositiva 56</vt:lpstr>
      <vt:lpstr>FLUJO DE CAJA SIN APLICACIÓN DEL PLAN</vt:lpstr>
      <vt:lpstr>FLUJO DE CAJA SIN APLICACIÓN DEL PLAN</vt:lpstr>
      <vt:lpstr>ESTADO DE RESULTADOS</vt:lpstr>
      <vt:lpstr>ESTADO DE RESULTADOS</vt:lpstr>
      <vt:lpstr>ESTRATEGIA DE PRECIOS</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ESCULEA POLITÉCNICA DEL EJÉRCITO</dc:title>
  <dc:creator>Alejandra</dc:creator>
  <cp:lastModifiedBy>Tania</cp:lastModifiedBy>
  <cp:revision>307</cp:revision>
  <dcterms:created xsi:type="dcterms:W3CDTF">2010-12-16T20:09:31Z</dcterms:created>
  <dcterms:modified xsi:type="dcterms:W3CDTF">2011-04-18T14:44:18Z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TC011594403082</vt:lpwstr>
  </property>
</Properties>
</file>