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6" r:id="rId3"/>
    <p:sldId id="317" r:id="rId4"/>
    <p:sldId id="318" r:id="rId5"/>
    <p:sldId id="373" r:id="rId6"/>
    <p:sldId id="322" r:id="rId7"/>
    <p:sldId id="361" r:id="rId8"/>
    <p:sldId id="329" r:id="rId9"/>
    <p:sldId id="330" r:id="rId10"/>
    <p:sldId id="331" r:id="rId11"/>
    <p:sldId id="332" r:id="rId12"/>
    <p:sldId id="333" r:id="rId13"/>
    <p:sldId id="345" r:id="rId14"/>
    <p:sldId id="366" r:id="rId15"/>
    <p:sldId id="364" r:id="rId16"/>
    <p:sldId id="376" r:id="rId17"/>
    <p:sldId id="358" r:id="rId18"/>
    <p:sldId id="392" r:id="rId19"/>
    <p:sldId id="393" r:id="rId20"/>
    <p:sldId id="394" r:id="rId21"/>
    <p:sldId id="395" r:id="rId22"/>
    <p:sldId id="390" r:id="rId23"/>
    <p:sldId id="369" r:id="rId24"/>
    <p:sldId id="391" r:id="rId25"/>
    <p:sldId id="382" r:id="rId26"/>
    <p:sldId id="371" r:id="rId27"/>
  </p:sldIdLst>
  <p:sldSz cx="9144000" cy="6858000" type="screen4x3"/>
  <p:notesSz cx="7315200" cy="960120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CCECFF"/>
    <a:srgbClr val="CC3399"/>
    <a:srgbClr val="FFFF99"/>
    <a:srgbClr val="FF3300"/>
    <a:srgbClr val="0000FF"/>
    <a:srgbClr val="CC99FF"/>
    <a:srgbClr val="CC66FF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>
        <p:scale>
          <a:sx n="75" d="100"/>
          <a:sy n="75" d="100"/>
        </p:scale>
        <p:origin x="-1014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99C729-F7C1-4B6E-940D-131D409490AF}" type="doc">
      <dgm:prSet loTypeId="urn:microsoft.com/office/officeart/2005/8/layout/vList5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CA5D36C6-E4F8-47C0-B955-769C62E2565B}">
      <dgm:prSet phldrT="[Texto]"/>
      <dgm:spPr/>
      <dgm:t>
        <a:bodyPr/>
        <a:lstStyle/>
        <a:p>
          <a:r>
            <a:rPr lang="es-ES" b="1" dirty="0" smtClean="0"/>
            <a:t>DEL ENRIQUECIMIENTO ILÍCITO</a:t>
          </a:r>
          <a:endParaRPr lang="es-ES" dirty="0"/>
        </a:p>
      </dgm:t>
    </dgm:pt>
    <dgm:pt modelId="{B3B83E5F-648C-4BA4-A593-1C2320B3316C}" type="parTrans" cxnId="{5F116283-20D8-4633-B1A7-0720F958E256}">
      <dgm:prSet/>
      <dgm:spPr/>
      <dgm:t>
        <a:bodyPr/>
        <a:lstStyle/>
        <a:p>
          <a:endParaRPr lang="es-ES"/>
        </a:p>
      </dgm:t>
    </dgm:pt>
    <dgm:pt modelId="{B1649D61-B6BC-4187-89CC-EEA1BB71C277}" type="sibTrans" cxnId="{5F116283-20D8-4633-B1A7-0720F958E256}">
      <dgm:prSet/>
      <dgm:spPr/>
      <dgm:t>
        <a:bodyPr/>
        <a:lstStyle/>
        <a:p>
          <a:endParaRPr lang="es-ES"/>
        </a:p>
      </dgm:t>
    </dgm:pt>
    <dgm:pt modelId="{B417282D-C3F9-4A02-83EB-001FFE736D59}">
      <dgm:prSet phldrT="[Texto]"/>
      <dgm:spPr/>
      <dgm:t>
        <a:bodyPr/>
        <a:lstStyle/>
        <a:p>
          <a:r>
            <a:rPr lang="es-ES" b="1" dirty="0" smtClean="0"/>
            <a:t>I</a:t>
          </a:r>
          <a:r>
            <a:rPr lang="es-ES" dirty="0" smtClean="0"/>
            <a:t>ncremento injustificado del patrimonio </a:t>
          </a:r>
          <a:endParaRPr lang="es-ES" dirty="0"/>
        </a:p>
      </dgm:t>
    </dgm:pt>
    <dgm:pt modelId="{BD21D4E1-1722-4D86-95E6-F9ACE12DB440}" type="parTrans" cxnId="{CB00D8EB-6318-40F9-A5EF-1F1ED5932E6D}">
      <dgm:prSet/>
      <dgm:spPr/>
      <dgm:t>
        <a:bodyPr/>
        <a:lstStyle/>
        <a:p>
          <a:endParaRPr lang="es-ES"/>
        </a:p>
      </dgm:t>
    </dgm:pt>
    <dgm:pt modelId="{8C38A035-84B6-4977-A89D-AE391F202BEA}" type="sibTrans" cxnId="{CB00D8EB-6318-40F9-A5EF-1F1ED5932E6D}">
      <dgm:prSet/>
      <dgm:spPr/>
      <dgm:t>
        <a:bodyPr/>
        <a:lstStyle/>
        <a:p>
          <a:endParaRPr lang="es-ES"/>
        </a:p>
      </dgm:t>
    </dgm:pt>
    <dgm:pt modelId="{281C4075-3763-4072-BCE4-8F331E078566}">
      <dgm:prSet phldrT="[Texto]"/>
      <dgm:spPr/>
      <dgm:t>
        <a:bodyPr/>
        <a:lstStyle/>
        <a:p>
          <a:r>
            <a:rPr lang="es-ES" dirty="0" smtClean="0"/>
            <a:t>De 1 a 5 años </a:t>
          </a:r>
          <a:endParaRPr lang="es-ES" dirty="0"/>
        </a:p>
      </dgm:t>
    </dgm:pt>
    <dgm:pt modelId="{B55D40D2-83A6-422E-92D9-C377C858DD59}" type="parTrans" cxnId="{7C92E516-653D-4F41-9704-E1B7708F7BA5}">
      <dgm:prSet/>
      <dgm:spPr/>
      <dgm:t>
        <a:bodyPr/>
        <a:lstStyle/>
        <a:p>
          <a:endParaRPr lang="es-ES"/>
        </a:p>
      </dgm:t>
    </dgm:pt>
    <dgm:pt modelId="{C65482B9-C000-41C8-BF6C-E91F5DFDD129}" type="sibTrans" cxnId="{7C92E516-653D-4F41-9704-E1B7708F7BA5}">
      <dgm:prSet/>
      <dgm:spPr/>
      <dgm:t>
        <a:bodyPr/>
        <a:lstStyle/>
        <a:p>
          <a:endParaRPr lang="es-ES"/>
        </a:p>
      </dgm:t>
    </dgm:pt>
    <dgm:pt modelId="{925FCE5D-506F-472E-BE90-1D76E952F51F}">
      <dgm:prSet phldrT="[Texto]"/>
      <dgm:spPr/>
      <dgm:t>
        <a:bodyPr/>
        <a:lstStyle/>
        <a:p>
          <a:r>
            <a:rPr lang="es-ES" b="1" dirty="0" smtClean="0"/>
            <a:t>DE LOS DELITOS CONTRA LA PROPIEDAD</a:t>
          </a:r>
          <a:endParaRPr lang="es-ES" dirty="0"/>
        </a:p>
      </dgm:t>
    </dgm:pt>
    <dgm:pt modelId="{CF1C7F76-B53F-4D14-AEB9-4A006717B2A1}" type="parTrans" cxnId="{3DE2F70C-344A-4D58-9F29-37EE12BB6D80}">
      <dgm:prSet/>
      <dgm:spPr/>
      <dgm:t>
        <a:bodyPr/>
        <a:lstStyle/>
        <a:p>
          <a:endParaRPr lang="es-ES"/>
        </a:p>
      </dgm:t>
    </dgm:pt>
    <dgm:pt modelId="{0D268799-9E42-4867-A49F-70D23E98F13E}" type="sibTrans" cxnId="{3DE2F70C-344A-4D58-9F29-37EE12BB6D80}">
      <dgm:prSet/>
      <dgm:spPr/>
      <dgm:t>
        <a:bodyPr/>
        <a:lstStyle/>
        <a:p>
          <a:endParaRPr lang="es-ES"/>
        </a:p>
      </dgm:t>
    </dgm:pt>
    <dgm:pt modelId="{2D8E18AF-E2FB-48A1-8AF2-DBC8F1BC1CA3}">
      <dgm:prSet phldrT="[Texto]"/>
      <dgm:spPr/>
      <dgm:t>
        <a:bodyPr/>
        <a:lstStyle/>
        <a:p>
          <a:r>
            <a:rPr lang="es-ES" dirty="0" smtClean="0"/>
            <a:t>Sin violencias ni amenazas contra las personas, hurto </a:t>
          </a:r>
          <a:endParaRPr lang="es-ES" dirty="0"/>
        </a:p>
      </dgm:t>
    </dgm:pt>
    <dgm:pt modelId="{486BFF40-FF03-4D0E-A733-E4EE0F761F7D}" type="parTrans" cxnId="{AFF2F85A-7D06-4C9C-AE87-2193B0143236}">
      <dgm:prSet/>
      <dgm:spPr/>
      <dgm:t>
        <a:bodyPr/>
        <a:lstStyle/>
        <a:p>
          <a:endParaRPr lang="es-ES"/>
        </a:p>
      </dgm:t>
    </dgm:pt>
    <dgm:pt modelId="{A9DA368B-EB6A-4F1E-864C-C37C437A6246}" type="sibTrans" cxnId="{AFF2F85A-7D06-4C9C-AE87-2193B0143236}">
      <dgm:prSet/>
      <dgm:spPr/>
      <dgm:t>
        <a:bodyPr/>
        <a:lstStyle/>
        <a:p>
          <a:endParaRPr lang="es-ES"/>
        </a:p>
      </dgm:t>
    </dgm:pt>
    <dgm:pt modelId="{F1A96CE2-DF6A-4A90-8789-0B8468D8ED58}">
      <dgm:prSet phldrT="[Texto]"/>
      <dgm:spPr/>
      <dgm:t>
        <a:bodyPr/>
        <a:lstStyle/>
        <a:p>
          <a:r>
            <a:rPr lang="es-ES" dirty="0" smtClean="0"/>
            <a:t>De 1 a 3 años </a:t>
          </a:r>
          <a:endParaRPr lang="es-ES" dirty="0"/>
        </a:p>
      </dgm:t>
    </dgm:pt>
    <dgm:pt modelId="{1F5FB6FB-1BDB-4FB2-B20F-B0946C058F1C}" type="parTrans" cxnId="{9B7D2BF0-CC9C-4F86-9949-D2CFEAC8A6A6}">
      <dgm:prSet/>
      <dgm:spPr/>
      <dgm:t>
        <a:bodyPr/>
        <a:lstStyle/>
        <a:p>
          <a:endParaRPr lang="es-ES"/>
        </a:p>
      </dgm:t>
    </dgm:pt>
    <dgm:pt modelId="{CCD93EDB-F350-4BA3-8F15-0BFC3E97FC48}" type="sibTrans" cxnId="{9B7D2BF0-CC9C-4F86-9949-D2CFEAC8A6A6}">
      <dgm:prSet/>
      <dgm:spPr/>
      <dgm:t>
        <a:bodyPr/>
        <a:lstStyle/>
        <a:p>
          <a:endParaRPr lang="es-ES"/>
        </a:p>
      </dgm:t>
    </dgm:pt>
    <dgm:pt modelId="{1D2320E4-7D22-4ADD-8F22-9B366D3D27E3}">
      <dgm:prSet phldrT="[Texto]"/>
      <dgm:spPr/>
      <dgm:t>
        <a:bodyPr/>
        <a:lstStyle/>
        <a:p>
          <a:r>
            <a:rPr lang="es-ES" b="1" dirty="0" smtClean="0"/>
            <a:t>DEL  ROBO</a:t>
          </a:r>
          <a:endParaRPr lang="es-ES" dirty="0"/>
        </a:p>
      </dgm:t>
    </dgm:pt>
    <dgm:pt modelId="{B185EB1F-E2E8-4272-BDFC-79A6237782BE}" type="parTrans" cxnId="{327E3088-844D-41F0-82D9-5CC476F11B56}">
      <dgm:prSet/>
      <dgm:spPr/>
      <dgm:t>
        <a:bodyPr/>
        <a:lstStyle/>
        <a:p>
          <a:endParaRPr lang="es-ES"/>
        </a:p>
      </dgm:t>
    </dgm:pt>
    <dgm:pt modelId="{A1124554-EB29-47D7-A13E-23F5FE064F6F}" type="sibTrans" cxnId="{327E3088-844D-41F0-82D9-5CC476F11B56}">
      <dgm:prSet/>
      <dgm:spPr/>
      <dgm:t>
        <a:bodyPr/>
        <a:lstStyle/>
        <a:p>
          <a:endParaRPr lang="es-ES"/>
        </a:p>
      </dgm:t>
    </dgm:pt>
    <dgm:pt modelId="{8ACE3DB6-FD9F-4170-9D64-053612BD55BC}">
      <dgm:prSet phldrT="[Texto]"/>
      <dgm:spPr/>
      <dgm:t>
        <a:bodyPr/>
        <a:lstStyle/>
        <a:p>
          <a:r>
            <a:rPr lang="es-ES" dirty="0" smtClean="0"/>
            <a:t>Mediante violencias o amenazas contra las  personas  o fuerza en las cosas.</a:t>
          </a:r>
          <a:endParaRPr lang="es-ES" dirty="0"/>
        </a:p>
      </dgm:t>
    </dgm:pt>
    <dgm:pt modelId="{83EF24FA-96D4-4A88-B59A-AF93264B6BA3}" type="parTrans" cxnId="{8402D358-070B-4F4D-AFF3-1CC37C8C8BBA}">
      <dgm:prSet/>
      <dgm:spPr/>
      <dgm:t>
        <a:bodyPr/>
        <a:lstStyle/>
        <a:p>
          <a:endParaRPr lang="es-ES"/>
        </a:p>
      </dgm:t>
    </dgm:pt>
    <dgm:pt modelId="{3C303350-2298-4DF9-926D-F605063FDC01}" type="sibTrans" cxnId="{8402D358-070B-4F4D-AFF3-1CC37C8C8BBA}">
      <dgm:prSet/>
      <dgm:spPr/>
      <dgm:t>
        <a:bodyPr/>
        <a:lstStyle/>
        <a:p>
          <a:endParaRPr lang="es-ES"/>
        </a:p>
      </dgm:t>
    </dgm:pt>
    <dgm:pt modelId="{422F062E-C5D8-4501-B930-B240F0B0C08C}">
      <dgm:prSet phldrT="[Texto]"/>
      <dgm:spPr/>
      <dgm:t>
        <a:bodyPr/>
        <a:lstStyle/>
        <a:p>
          <a:r>
            <a:rPr lang="es-ES" dirty="0" smtClean="0"/>
            <a:t>De 1 a 5 años </a:t>
          </a:r>
          <a:endParaRPr lang="es-ES" dirty="0"/>
        </a:p>
      </dgm:t>
    </dgm:pt>
    <dgm:pt modelId="{BB72B2D8-1A85-43D1-8425-C62A93058C3F}" type="parTrans" cxnId="{EAE4895F-F7D9-4F64-AF69-8059AEF9AC95}">
      <dgm:prSet/>
      <dgm:spPr/>
      <dgm:t>
        <a:bodyPr/>
        <a:lstStyle/>
        <a:p>
          <a:endParaRPr lang="es-ES"/>
        </a:p>
      </dgm:t>
    </dgm:pt>
    <dgm:pt modelId="{4BB256B1-46B5-483D-AF65-68CF3C818151}" type="sibTrans" cxnId="{EAE4895F-F7D9-4F64-AF69-8059AEF9AC95}">
      <dgm:prSet/>
      <dgm:spPr/>
      <dgm:t>
        <a:bodyPr/>
        <a:lstStyle/>
        <a:p>
          <a:endParaRPr lang="es-ES"/>
        </a:p>
      </dgm:t>
    </dgm:pt>
    <dgm:pt modelId="{8A262A3A-CC1F-419F-AD6E-2696195C5CB5}">
      <dgm:prSet phldrT="[Texto]"/>
      <dgm:spPr/>
      <dgm:t>
        <a:bodyPr/>
        <a:lstStyle/>
        <a:p>
          <a:r>
            <a:rPr lang="es-ES" b="1" dirty="0" smtClean="0"/>
            <a:t>APROPIACIÓN ILÍCITA</a:t>
          </a:r>
          <a:endParaRPr lang="es-ES" dirty="0"/>
        </a:p>
      </dgm:t>
    </dgm:pt>
    <dgm:pt modelId="{9FA9EC8B-3FC6-4F87-A409-EC4AF353A8EA}" type="sibTrans" cxnId="{934BE9BC-F751-46F5-89F5-5D3AAD282283}">
      <dgm:prSet/>
      <dgm:spPr/>
      <dgm:t>
        <a:bodyPr/>
        <a:lstStyle/>
        <a:p>
          <a:endParaRPr lang="es-ES"/>
        </a:p>
      </dgm:t>
    </dgm:pt>
    <dgm:pt modelId="{74B7A338-B680-48B7-909C-D4D7DB569373}" type="parTrans" cxnId="{934BE9BC-F751-46F5-89F5-5D3AAD282283}">
      <dgm:prSet/>
      <dgm:spPr/>
      <dgm:t>
        <a:bodyPr/>
        <a:lstStyle/>
        <a:p>
          <a:endParaRPr lang="es-ES"/>
        </a:p>
      </dgm:t>
    </dgm:pt>
    <dgm:pt modelId="{417BF59C-A348-4A90-BF52-9BD587415E89}">
      <dgm:prSet/>
      <dgm:spPr/>
      <dgm:t>
        <a:bodyPr/>
        <a:lstStyle/>
        <a:p>
          <a:r>
            <a:rPr lang="es-ES" b="1" dirty="0" smtClean="0"/>
            <a:t>DE LAS ESTAFAS Y OTRAS DEFRAUDACIONES</a:t>
          </a:r>
        </a:p>
      </dgm:t>
    </dgm:pt>
    <dgm:pt modelId="{F49DB314-617C-4838-BB23-AD8D1908B57C}" type="parTrans" cxnId="{A88C8130-E1A0-4E3B-85FD-C3EF9B640C6F}">
      <dgm:prSet/>
      <dgm:spPr/>
      <dgm:t>
        <a:bodyPr/>
        <a:lstStyle/>
        <a:p>
          <a:endParaRPr lang="es-ES"/>
        </a:p>
      </dgm:t>
    </dgm:pt>
    <dgm:pt modelId="{A9663627-1B3C-428B-85B4-02C536AA146B}" type="sibTrans" cxnId="{A88C8130-E1A0-4E3B-85FD-C3EF9B640C6F}">
      <dgm:prSet/>
      <dgm:spPr/>
      <dgm:t>
        <a:bodyPr/>
        <a:lstStyle/>
        <a:p>
          <a:endParaRPr lang="es-ES"/>
        </a:p>
      </dgm:t>
    </dgm:pt>
    <dgm:pt modelId="{82EB9B77-6F3E-4F57-A941-2202FAD7F0B0}">
      <dgm:prSet phldrT="[Texto]"/>
      <dgm:spPr/>
      <dgm:t>
        <a:bodyPr/>
        <a:lstStyle/>
        <a:p>
          <a:r>
            <a:rPr lang="es-ES" dirty="0" smtClean="0"/>
            <a:t>Utilizaren fraudulentamente sistemas de información o redes electrónicas</a:t>
          </a:r>
          <a:endParaRPr lang="es-ES" dirty="0"/>
        </a:p>
      </dgm:t>
    </dgm:pt>
    <dgm:pt modelId="{B82F0AEF-3E2A-4A18-8020-ACFECB2829E1}" type="parTrans" cxnId="{D74F1F55-8B59-4E60-8074-7C79872CE88C}">
      <dgm:prSet/>
      <dgm:spPr/>
      <dgm:t>
        <a:bodyPr/>
        <a:lstStyle/>
        <a:p>
          <a:endParaRPr lang="es-ES"/>
        </a:p>
      </dgm:t>
    </dgm:pt>
    <dgm:pt modelId="{ED5B46DF-00F9-43FD-9C3C-09E0CF7F670A}" type="sibTrans" cxnId="{D74F1F55-8B59-4E60-8074-7C79872CE88C}">
      <dgm:prSet/>
      <dgm:spPr/>
      <dgm:t>
        <a:bodyPr/>
        <a:lstStyle/>
        <a:p>
          <a:endParaRPr lang="es-ES"/>
        </a:p>
      </dgm:t>
    </dgm:pt>
    <dgm:pt modelId="{A61E25CB-A002-4416-A3EC-75383A2B679C}">
      <dgm:prSet phldrT="[Texto]"/>
      <dgm:spPr/>
      <dgm:t>
        <a:bodyPr/>
        <a:lstStyle/>
        <a:p>
          <a:r>
            <a:rPr lang="es-ES" dirty="0" smtClean="0"/>
            <a:t>De 6 meses a Cinco Años </a:t>
          </a:r>
          <a:endParaRPr lang="es-ES" dirty="0"/>
        </a:p>
      </dgm:t>
    </dgm:pt>
    <dgm:pt modelId="{007A81E6-EC93-475F-88FD-7FE187942F03}" type="parTrans" cxnId="{6744BA46-5A80-46E4-924D-6B5DB055A03E}">
      <dgm:prSet/>
      <dgm:spPr/>
      <dgm:t>
        <a:bodyPr/>
        <a:lstStyle/>
        <a:p>
          <a:endParaRPr lang="es-ES"/>
        </a:p>
      </dgm:t>
    </dgm:pt>
    <dgm:pt modelId="{1DFA7463-8320-4957-A4DC-F8B01F52A874}" type="sibTrans" cxnId="{6744BA46-5A80-46E4-924D-6B5DB055A03E}">
      <dgm:prSet/>
      <dgm:spPr/>
      <dgm:t>
        <a:bodyPr/>
        <a:lstStyle/>
        <a:p>
          <a:endParaRPr lang="es-ES"/>
        </a:p>
      </dgm:t>
    </dgm:pt>
    <dgm:pt modelId="{99357BA0-3772-41F8-8638-7E3C274DD715}">
      <dgm:prSet/>
      <dgm:spPr/>
      <dgm:t>
        <a:bodyPr/>
        <a:lstStyle/>
        <a:p>
          <a:r>
            <a:rPr lang="es-ES" dirty="0" smtClean="0"/>
            <a:t>El que fraudulentamente hubiere distraído o disipado en perjuicio de otro</a:t>
          </a:r>
          <a:endParaRPr lang="es-ES" b="1" dirty="0" smtClean="0"/>
        </a:p>
      </dgm:t>
    </dgm:pt>
    <dgm:pt modelId="{ECDE8164-9F95-4375-B8A5-6BAFDC5A9621}" type="parTrans" cxnId="{89F03D33-10AB-461C-B984-C0C3FBD4A676}">
      <dgm:prSet/>
      <dgm:spPr/>
      <dgm:t>
        <a:bodyPr/>
        <a:lstStyle/>
        <a:p>
          <a:endParaRPr lang="es-ES"/>
        </a:p>
      </dgm:t>
    </dgm:pt>
    <dgm:pt modelId="{67E00CC4-D70B-4406-864C-B81D40B2EE69}" type="sibTrans" cxnId="{89F03D33-10AB-461C-B984-C0C3FBD4A676}">
      <dgm:prSet/>
      <dgm:spPr/>
      <dgm:t>
        <a:bodyPr/>
        <a:lstStyle/>
        <a:p>
          <a:endParaRPr lang="es-ES"/>
        </a:p>
      </dgm:t>
    </dgm:pt>
    <dgm:pt modelId="{676EF0CB-5AEF-4EFC-9BA4-DC8AF7E2861C}">
      <dgm:prSet/>
      <dgm:spPr/>
      <dgm:t>
        <a:bodyPr/>
        <a:lstStyle/>
        <a:p>
          <a:r>
            <a:rPr lang="es-ES" b="1" dirty="0" smtClean="0"/>
            <a:t>De 1 a 5 años </a:t>
          </a:r>
        </a:p>
      </dgm:t>
    </dgm:pt>
    <dgm:pt modelId="{DD4A07B6-6E95-4AA6-AF0C-7AA3377830B0}" type="parTrans" cxnId="{09E268C5-92C0-4BD7-9083-3EE60E03FD16}">
      <dgm:prSet/>
      <dgm:spPr/>
      <dgm:t>
        <a:bodyPr/>
        <a:lstStyle/>
        <a:p>
          <a:endParaRPr lang="es-ES"/>
        </a:p>
      </dgm:t>
    </dgm:pt>
    <dgm:pt modelId="{37C5D51D-B500-43A9-A690-3C31AED24FCE}" type="sibTrans" cxnId="{09E268C5-92C0-4BD7-9083-3EE60E03FD16}">
      <dgm:prSet/>
      <dgm:spPr/>
      <dgm:t>
        <a:bodyPr/>
        <a:lstStyle/>
        <a:p>
          <a:endParaRPr lang="es-ES"/>
        </a:p>
      </dgm:t>
    </dgm:pt>
    <dgm:pt modelId="{051DD733-DE5E-49C4-9B5F-05F4CDC1626D}">
      <dgm:prSet/>
      <dgm:spPr/>
      <dgm:t>
        <a:bodyPr/>
        <a:lstStyle/>
        <a:p>
          <a:r>
            <a:rPr lang="es-ES" b="1" dirty="0" smtClean="0"/>
            <a:t>DE LOS QUEBRADOS Y OTROS DEUDORES PUNIBLES</a:t>
          </a:r>
        </a:p>
      </dgm:t>
    </dgm:pt>
    <dgm:pt modelId="{B8D0F9CF-1E79-4291-91C5-6659C21828F0}" type="parTrans" cxnId="{8F50EC0D-1E41-47A4-9805-D1ECB03AEB7C}">
      <dgm:prSet/>
      <dgm:spPr/>
      <dgm:t>
        <a:bodyPr/>
        <a:lstStyle/>
        <a:p>
          <a:endParaRPr lang="es-ES"/>
        </a:p>
      </dgm:t>
    </dgm:pt>
    <dgm:pt modelId="{CC840BD7-977A-49CF-A609-303C7A1FBFEF}" type="sibTrans" cxnId="{8F50EC0D-1E41-47A4-9805-D1ECB03AEB7C}">
      <dgm:prSet/>
      <dgm:spPr/>
      <dgm:t>
        <a:bodyPr/>
        <a:lstStyle/>
        <a:p>
          <a:endParaRPr lang="es-ES"/>
        </a:p>
      </dgm:t>
    </dgm:pt>
    <dgm:pt modelId="{2DBEBB62-8241-4224-A760-FD3BAB7D8455}">
      <dgm:prSet/>
      <dgm:spPr/>
      <dgm:t>
        <a:bodyPr/>
        <a:lstStyle/>
        <a:p>
          <a:r>
            <a:rPr lang="es-ES" b="1" dirty="0" smtClean="0"/>
            <a:t>Los comerciantes que sean responsables de la quiebra. </a:t>
          </a:r>
        </a:p>
      </dgm:t>
    </dgm:pt>
    <dgm:pt modelId="{52AAEE01-E64A-4EBB-B556-3494C1AA5607}" type="parTrans" cxnId="{3129F228-5A52-41AA-A586-296D47D62501}">
      <dgm:prSet/>
      <dgm:spPr/>
      <dgm:t>
        <a:bodyPr/>
        <a:lstStyle/>
        <a:p>
          <a:endParaRPr lang="es-ES"/>
        </a:p>
      </dgm:t>
    </dgm:pt>
    <dgm:pt modelId="{83CC08AD-52EE-45CC-A13A-C2E696D34B34}" type="sibTrans" cxnId="{3129F228-5A52-41AA-A586-296D47D62501}">
      <dgm:prSet/>
      <dgm:spPr/>
      <dgm:t>
        <a:bodyPr/>
        <a:lstStyle/>
        <a:p>
          <a:endParaRPr lang="es-ES"/>
        </a:p>
      </dgm:t>
    </dgm:pt>
    <dgm:pt modelId="{971D3CBF-CE6D-4820-A52E-CDA3530FFA68}">
      <dgm:prSet/>
      <dgm:spPr/>
      <dgm:t>
        <a:bodyPr/>
        <a:lstStyle/>
        <a:p>
          <a:r>
            <a:rPr lang="es-ES" b="1" dirty="0" smtClean="0"/>
            <a:t>De 1 a 3 años </a:t>
          </a:r>
        </a:p>
      </dgm:t>
    </dgm:pt>
    <dgm:pt modelId="{1ABCBE29-2E9E-48A8-A71D-0ACD15B3E647}" type="parTrans" cxnId="{4BD2AA38-50A5-4859-B5C2-B11C41488072}">
      <dgm:prSet/>
      <dgm:spPr/>
      <dgm:t>
        <a:bodyPr/>
        <a:lstStyle/>
        <a:p>
          <a:endParaRPr lang="es-ES"/>
        </a:p>
      </dgm:t>
    </dgm:pt>
    <dgm:pt modelId="{E7BA135E-9735-4DA4-A7CD-4AC75A664E59}" type="sibTrans" cxnId="{4BD2AA38-50A5-4859-B5C2-B11C41488072}">
      <dgm:prSet/>
      <dgm:spPr/>
      <dgm:t>
        <a:bodyPr/>
        <a:lstStyle/>
        <a:p>
          <a:endParaRPr lang="es-ES"/>
        </a:p>
      </dgm:t>
    </dgm:pt>
    <dgm:pt modelId="{2C319F46-BF98-4009-838A-44EA0392A060}" type="pres">
      <dgm:prSet presAssocID="{6399C729-F7C1-4B6E-940D-131D409490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25DE9E1-97C2-49B5-94DC-795EA03B0186}" type="pres">
      <dgm:prSet presAssocID="{CA5D36C6-E4F8-47C0-B955-769C62E2565B}" presName="linNode" presStyleCnt="0"/>
      <dgm:spPr/>
      <dgm:t>
        <a:bodyPr/>
        <a:lstStyle/>
        <a:p>
          <a:endParaRPr lang="es-ES"/>
        </a:p>
      </dgm:t>
    </dgm:pt>
    <dgm:pt modelId="{A3FBE204-ED32-4726-BD37-70262710F8C5}" type="pres">
      <dgm:prSet presAssocID="{CA5D36C6-E4F8-47C0-B955-769C62E2565B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BAF922-DC2D-4976-B2C2-91DB2412DE2E}" type="pres">
      <dgm:prSet presAssocID="{CA5D36C6-E4F8-47C0-B955-769C62E2565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BF5690-DA61-47D1-92DF-EA87534C8A89}" type="pres">
      <dgm:prSet presAssocID="{B1649D61-B6BC-4187-89CC-EEA1BB71C277}" presName="sp" presStyleCnt="0"/>
      <dgm:spPr/>
      <dgm:t>
        <a:bodyPr/>
        <a:lstStyle/>
        <a:p>
          <a:endParaRPr lang="es-ES"/>
        </a:p>
      </dgm:t>
    </dgm:pt>
    <dgm:pt modelId="{F833D0E5-12CB-4456-8AA2-FC259656C7C9}" type="pres">
      <dgm:prSet presAssocID="{925FCE5D-506F-472E-BE90-1D76E952F51F}" presName="linNode" presStyleCnt="0"/>
      <dgm:spPr/>
      <dgm:t>
        <a:bodyPr/>
        <a:lstStyle/>
        <a:p>
          <a:endParaRPr lang="es-ES"/>
        </a:p>
      </dgm:t>
    </dgm:pt>
    <dgm:pt modelId="{F9EC121F-5D53-4C51-A221-4F7248C9EB65}" type="pres">
      <dgm:prSet presAssocID="{925FCE5D-506F-472E-BE90-1D76E952F51F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020A05-EEBC-4426-9B67-2696BF7226C7}" type="pres">
      <dgm:prSet presAssocID="{925FCE5D-506F-472E-BE90-1D76E952F51F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55C712-B1F6-4D24-8F7C-8E01512F30A5}" type="pres">
      <dgm:prSet presAssocID="{0D268799-9E42-4867-A49F-70D23E98F13E}" presName="sp" presStyleCnt="0"/>
      <dgm:spPr/>
      <dgm:t>
        <a:bodyPr/>
        <a:lstStyle/>
        <a:p>
          <a:endParaRPr lang="es-ES"/>
        </a:p>
      </dgm:t>
    </dgm:pt>
    <dgm:pt modelId="{EE857F2E-0007-467E-850B-B2DF925538DA}" type="pres">
      <dgm:prSet presAssocID="{1D2320E4-7D22-4ADD-8F22-9B366D3D27E3}" presName="linNode" presStyleCnt="0"/>
      <dgm:spPr/>
      <dgm:t>
        <a:bodyPr/>
        <a:lstStyle/>
        <a:p>
          <a:endParaRPr lang="es-ES"/>
        </a:p>
      </dgm:t>
    </dgm:pt>
    <dgm:pt modelId="{ED6CA7D8-DE5D-4AF6-8A04-157FA6CC629E}" type="pres">
      <dgm:prSet presAssocID="{1D2320E4-7D22-4ADD-8F22-9B366D3D27E3}" presName="parentText" presStyleLbl="node1" presStyleIdx="2" presStyleCnt="6" custLinFactNeighborX="-1831" custLinFactNeighborY="148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597A4C-AA00-4E24-99EC-15099E7E44AE}" type="pres">
      <dgm:prSet presAssocID="{1D2320E4-7D22-4ADD-8F22-9B366D3D27E3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6B6DB7-E01A-47CD-A508-5FE75AE7E96C}" type="pres">
      <dgm:prSet presAssocID="{A1124554-EB29-47D7-A13E-23F5FE064F6F}" presName="sp" presStyleCnt="0"/>
      <dgm:spPr/>
      <dgm:t>
        <a:bodyPr/>
        <a:lstStyle/>
        <a:p>
          <a:endParaRPr lang="es-ES"/>
        </a:p>
      </dgm:t>
    </dgm:pt>
    <dgm:pt modelId="{880D1B53-BBD3-4FB9-886F-33DDC6E9C546}" type="pres">
      <dgm:prSet presAssocID="{8A262A3A-CC1F-419F-AD6E-2696195C5CB5}" presName="linNode" presStyleCnt="0"/>
      <dgm:spPr/>
      <dgm:t>
        <a:bodyPr/>
        <a:lstStyle/>
        <a:p>
          <a:endParaRPr lang="es-ES"/>
        </a:p>
      </dgm:t>
    </dgm:pt>
    <dgm:pt modelId="{37613577-3254-4468-93E9-F59B61BC493F}" type="pres">
      <dgm:prSet presAssocID="{8A262A3A-CC1F-419F-AD6E-2696195C5CB5}" presName="parentText" presStyleLbl="node1" presStyleIdx="3" presStyleCnt="6" custLinFactNeighborY="609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6259D5-7895-4997-96A7-4B9CF65D2643}" type="pres">
      <dgm:prSet presAssocID="{8A262A3A-CC1F-419F-AD6E-2696195C5CB5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78C627-CD97-415D-B748-D6745D5C6A1E}" type="pres">
      <dgm:prSet presAssocID="{9FA9EC8B-3FC6-4F87-A409-EC4AF353A8EA}" presName="sp" presStyleCnt="0"/>
      <dgm:spPr/>
      <dgm:t>
        <a:bodyPr/>
        <a:lstStyle/>
        <a:p>
          <a:endParaRPr lang="es-ES"/>
        </a:p>
      </dgm:t>
    </dgm:pt>
    <dgm:pt modelId="{E5BDDD44-2CCF-4BDD-9557-FFE6E64D3913}" type="pres">
      <dgm:prSet presAssocID="{417BF59C-A348-4A90-BF52-9BD587415E89}" presName="linNode" presStyleCnt="0"/>
      <dgm:spPr/>
      <dgm:t>
        <a:bodyPr/>
        <a:lstStyle/>
        <a:p>
          <a:endParaRPr lang="es-ES"/>
        </a:p>
      </dgm:t>
    </dgm:pt>
    <dgm:pt modelId="{966F4B00-F91E-4CD8-8FBC-0B8859FD9D63}" type="pres">
      <dgm:prSet presAssocID="{417BF59C-A348-4A90-BF52-9BD587415E89}" presName="parentText" presStyleLbl="node1" presStyleIdx="4" presStyleCnt="6" custLinFactNeighborX="-3255" custLinFactNeighborY="61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B9AE28-BB14-4FA1-911E-38E5900ABEE1}" type="pres">
      <dgm:prSet presAssocID="{417BF59C-A348-4A90-BF52-9BD587415E89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B8B654-89D7-4E5C-A977-68E8235ACFD1}" type="pres">
      <dgm:prSet presAssocID="{A9663627-1B3C-428B-85B4-02C536AA146B}" presName="sp" presStyleCnt="0"/>
      <dgm:spPr/>
      <dgm:t>
        <a:bodyPr/>
        <a:lstStyle/>
        <a:p>
          <a:endParaRPr lang="es-ES"/>
        </a:p>
      </dgm:t>
    </dgm:pt>
    <dgm:pt modelId="{AE5BBC4B-D6BB-4F54-82DF-AEAFB1EC77AD}" type="pres">
      <dgm:prSet presAssocID="{051DD733-DE5E-49C4-9B5F-05F4CDC1626D}" presName="linNode" presStyleCnt="0"/>
      <dgm:spPr/>
      <dgm:t>
        <a:bodyPr/>
        <a:lstStyle/>
        <a:p>
          <a:endParaRPr lang="es-ES"/>
        </a:p>
      </dgm:t>
    </dgm:pt>
    <dgm:pt modelId="{C9C2A337-8D78-42F1-826C-B525F1072AF2}" type="pres">
      <dgm:prSet presAssocID="{051DD733-DE5E-49C4-9B5F-05F4CDC1626D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477693-D544-47B5-AE76-0DD2A5E09935}" type="pres">
      <dgm:prSet presAssocID="{051DD733-DE5E-49C4-9B5F-05F4CDC1626D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CF9F49D-9954-497D-8FD2-7C30CCACD749}" type="presOf" srcId="{A61E25CB-A002-4416-A3EC-75383A2B679C}" destId="{D56259D5-7895-4997-96A7-4B9CF65D2643}" srcOrd="0" destOrd="1" presId="urn:microsoft.com/office/officeart/2005/8/layout/vList5"/>
    <dgm:cxn modelId="{6A3D262B-2BFF-4EB0-9728-80CD752C24E7}" type="presOf" srcId="{417BF59C-A348-4A90-BF52-9BD587415E89}" destId="{966F4B00-F91E-4CD8-8FBC-0B8859FD9D63}" srcOrd="0" destOrd="0" presId="urn:microsoft.com/office/officeart/2005/8/layout/vList5"/>
    <dgm:cxn modelId="{9B7D2BF0-CC9C-4F86-9949-D2CFEAC8A6A6}" srcId="{925FCE5D-506F-472E-BE90-1D76E952F51F}" destId="{F1A96CE2-DF6A-4A90-8789-0B8468D8ED58}" srcOrd="1" destOrd="0" parTransId="{1F5FB6FB-1BDB-4FB2-B20F-B0946C058F1C}" sibTransId="{CCD93EDB-F350-4BA3-8F15-0BFC3E97FC48}"/>
    <dgm:cxn modelId="{5F116283-20D8-4633-B1A7-0720F958E256}" srcId="{6399C729-F7C1-4B6E-940D-131D409490AF}" destId="{CA5D36C6-E4F8-47C0-B955-769C62E2565B}" srcOrd="0" destOrd="0" parTransId="{B3B83E5F-648C-4BA4-A593-1C2320B3316C}" sibTransId="{B1649D61-B6BC-4187-89CC-EEA1BB71C277}"/>
    <dgm:cxn modelId="{D74F1F55-8B59-4E60-8074-7C79872CE88C}" srcId="{8A262A3A-CC1F-419F-AD6E-2696195C5CB5}" destId="{82EB9B77-6F3E-4F57-A941-2202FAD7F0B0}" srcOrd="0" destOrd="0" parTransId="{B82F0AEF-3E2A-4A18-8020-ACFECB2829E1}" sibTransId="{ED5B46DF-00F9-43FD-9C3C-09E0CF7F670A}"/>
    <dgm:cxn modelId="{96EF1014-DE20-42E7-91A9-90850E556757}" type="presOf" srcId="{676EF0CB-5AEF-4EFC-9BA4-DC8AF7E2861C}" destId="{33B9AE28-BB14-4FA1-911E-38E5900ABEE1}" srcOrd="0" destOrd="1" presId="urn:microsoft.com/office/officeart/2005/8/layout/vList5"/>
    <dgm:cxn modelId="{AFF2F85A-7D06-4C9C-AE87-2193B0143236}" srcId="{925FCE5D-506F-472E-BE90-1D76E952F51F}" destId="{2D8E18AF-E2FB-48A1-8AF2-DBC8F1BC1CA3}" srcOrd="0" destOrd="0" parTransId="{486BFF40-FF03-4D0E-A733-E4EE0F761F7D}" sibTransId="{A9DA368B-EB6A-4F1E-864C-C37C437A6246}"/>
    <dgm:cxn modelId="{09E268C5-92C0-4BD7-9083-3EE60E03FD16}" srcId="{417BF59C-A348-4A90-BF52-9BD587415E89}" destId="{676EF0CB-5AEF-4EFC-9BA4-DC8AF7E2861C}" srcOrd="1" destOrd="0" parTransId="{DD4A07B6-6E95-4AA6-AF0C-7AA3377830B0}" sibTransId="{37C5D51D-B500-43A9-A690-3C31AED24FCE}"/>
    <dgm:cxn modelId="{8D0304AD-C7B5-493B-A784-93AAEA0DE481}" type="presOf" srcId="{B417282D-C3F9-4A02-83EB-001FFE736D59}" destId="{2BBAF922-DC2D-4976-B2C2-91DB2412DE2E}" srcOrd="0" destOrd="0" presId="urn:microsoft.com/office/officeart/2005/8/layout/vList5"/>
    <dgm:cxn modelId="{3DE2F70C-344A-4D58-9F29-37EE12BB6D80}" srcId="{6399C729-F7C1-4B6E-940D-131D409490AF}" destId="{925FCE5D-506F-472E-BE90-1D76E952F51F}" srcOrd="1" destOrd="0" parTransId="{CF1C7F76-B53F-4D14-AEB9-4A006717B2A1}" sibTransId="{0D268799-9E42-4867-A49F-70D23E98F13E}"/>
    <dgm:cxn modelId="{6744BA46-5A80-46E4-924D-6B5DB055A03E}" srcId="{8A262A3A-CC1F-419F-AD6E-2696195C5CB5}" destId="{A61E25CB-A002-4416-A3EC-75383A2B679C}" srcOrd="1" destOrd="0" parTransId="{007A81E6-EC93-475F-88FD-7FE187942F03}" sibTransId="{1DFA7463-8320-4957-A4DC-F8B01F52A874}"/>
    <dgm:cxn modelId="{A88C8130-E1A0-4E3B-85FD-C3EF9B640C6F}" srcId="{6399C729-F7C1-4B6E-940D-131D409490AF}" destId="{417BF59C-A348-4A90-BF52-9BD587415E89}" srcOrd="4" destOrd="0" parTransId="{F49DB314-617C-4838-BB23-AD8D1908B57C}" sibTransId="{A9663627-1B3C-428B-85B4-02C536AA146B}"/>
    <dgm:cxn modelId="{CDBC396E-5E06-474C-8238-C12C3DF57988}" type="presOf" srcId="{2DBEBB62-8241-4224-A760-FD3BAB7D8455}" destId="{17477693-D544-47B5-AE76-0DD2A5E09935}" srcOrd="0" destOrd="0" presId="urn:microsoft.com/office/officeart/2005/8/layout/vList5"/>
    <dgm:cxn modelId="{7C92E516-653D-4F41-9704-E1B7708F7BA5}" srcId="{CA5D36C6-E4F8-47C0-B955-769C62E2565B}" destId="{281C4075-3763-4072-BCE4-8F331E078566}" srcOrd="1" destOrd="0" parTransId="{B55D40D2-83A6-422E-92D9-C377C858DD59}" sibTransId="{C65482B9-C000-41C8-BF6C-E91F5DFDD129}"/>
    <dgm:cxn modelId="{8F50EC0D-1E41-47A4-9805-D1ECB03AEB7C}" srcId="{6399C729-F7C1-4B6E-940D-131D409490AF}" destId="{051DD733-DE5E-49C4-9B5F-05F4CDC1626D}" srcOrd="5" destOrd="0" parTransId="{B8D0F9CF-1E79-4291-91C5-6659C21828F0}" sibTransId="{CC840BD7-977A-49CF-A609-303C7A1FBFEF}"/>
    <dgm:cxn modelId="{2494A407-3431-4B6E-A2E1-D38A1D7AE37E}" type="presOf" srcId="{82EB9B77-6F3E-4F57-A941-2202FAD7F0B0}" destId="{D56259D5-7895-4997-96A7-4B9CF65D2643}" srcOrd="0" destOrd="0" presId="urn:microsoft.com/office/officeart/2005/8/layout/vList5"/>
    <dgm:cxn modelId="{327E3088-844D-41F0-82D9-5CC476F11B56}" srcId="{6399C729-F7C1-4B6E-940D-131D409490AF}" destId="{1D2320E4-7D22-4ADD-8F22-9B366D3D27E3}" srcOrd="2" destOrd="0" parTransId="{B185EB1F-E2E8-4272-BDFC-79A6237782BE}" sibTransId="{A1124554-EB29-47D7-A13E-23F5FE064F6F}"/>
    <dgm:cxn modelId="{932E50FE-EBE2-42E5-81A6-4A4D22D44E1E}" type="presOf" srcId="{971D3CBF-CE6D-4820-A52E-CDA3530FFA68}" destId="{17477693-D544-47B5-AE76-0DD2A5E09935}" srcOrd="0" destOrd="1" presId="urn:microsoft.com/office/officeart/2005/8/layout/vList5"/>
    <dgm:cxn modelId="{9139216D-B5A3-4185-8034-30ECFCA1BFFA}" type="presOf" srcId="{8A262A3A-CC1F-419F-AD6E-2696195C5CB5}" destId="{37613577-3254-4468-93E9-F59B61BC493F}" srcOrd="0" destOrd="0" presId="urn:microsoft.com/office/officeart/2005/8/layout/vList5"/>
    <dgm:cxn modelId="{2DC941B5-1D15-495D-A074-F0AAFAE8C32A}" type="presOf" srcId="{99357BA0-3772-41F8-8638-7E3C274DD715}" destId="{33B9AE28-BB14-4FA1-911E-38E5900ABEE1}" srcOrd="0" destOrd="0" presId="urn:microsoft.com/office/officeart/2005/8/layout/vList5"/>
    <dgm:cxn modelId="{F6E9EA25-1F18-4A16-BAEC-E0566A8F3C53}" type="presOf" srcId="{CA5D36C6-E4F8-47C0-B955-769C62E2565B}" destId="{A3FBE204-ED32-4726-BD37-70262710F8C5}" srcOrd="0" destOrd="0" presId="urn:microsoft.com/office/officeart/2005/8/layout/vList5"/>
    <dgm:cxn modelId="{EAE4895F-F7D9-4F64-AF69-8059AEF9AC95}" srcId="{1D2320E4-7D22-4ADD-8F22-9B366D3D27E3}" destId="{422F062E-C5D8-4501-B930-B240F0B0C08C}" srcOrd="1" destOrd="0" parTransId="{BB72B2D8-1A85-43D1-8425-C62A93058C3F}" sibTransId="{4BB256B1-46B5-483D-AF65-68CF3C818151}"/>
    <dgm:cxn modelId="{CB00D8EB-6318-40F9-A5EF-1F1ED5932E6D}" srcId="{CA5D36C6-E4F8-47C0-B955-769C62E2565B}" destId="{B417282D-C3F9-4A02-83EB-001FFE736D59}" srcOrd="0" destOrd="0" parTransId="{BD21D4E1-1722-4D86-95E6-F9ACE12DB440}" sibTransId="{8C38A035-84B6-4977-A89D-AE391F202BEA}"/>
    <dgm:cxn modelId="{F63D7CF3-546F-4290-9206-D11037E106D7}" type="presOf" srcId="{6399C729-F7C1-4B6E-940D-131D409490AF}" destId="{2C319F46-BF98-4009-838A-44EA0392A060}" srcOrd="0" destOrd="0" presId="urn:microsoft.com/office/officeart/2005/8/layout/vList5"/>
    <dgm:cxn modelId="{66F525D8-298E-489C-8CEC-BD7E7A39D703}" type="presOf" srcId="{2D8E18AF-E2FB-48A1-8AF2-DBC8F1BC1CA3}" destId="{F6020A05-EEBC-4426-9B67-2696BF7226C7}" srcOrd="0" destOrd="0" presId="urn:microsoft.com/office/officeart/2005/8/layout/vList5"/>
    <dgm:cxn modelId="{3129F228-5A52-41AA-A586-296D47D62501}" srcId="{051DD733-DE5E-49C4-9B5F-05F4CDC1626D}" destId="{2DBEBB62-8241-4224-A760-FD3BAB7D8455}" srcOrd="0" destOrd="0" parTransId="{52AAEE01-E64A-4EBB-B556-3494C1AA5607}" sibTransId="{83CC08AD-52EE-45CC-A13A-C2E696D34B34}"/>
    <dgm:cxn modelId="{2ACE6C9A-80F6-471A-ABB6-8C1C3877FCBC}" type="presOf" srcId="{8ACE3DB6-FD9F-4170-9D64-053612BD55BC}" destId="{B9597A4C-AA00-4E24-99EC-15099E7E44AE}" srcOrd="0" destOrd="0" presId="urn:microsoft.com/office/officeart/2005/8/layout/vList5"/>
    <dgm:cxn modelId="{9021116C-2E80-4BF5-B948-60CCA30EAC1D}" type="presOf" srcId="{F1A96CE2-DF6A-4A90-8789-0B8468D8ED58}" destId="{F6020A05-EEBC-4426-9B67-2696BF7226C7}" srcOrd="0" destOrd="1" presId="urn:microsoft.com/office/officeart/2005/8/layout/vList5"/>
    <dgm:cxn modelId="{4BD2AA38-50A5-4859-B5C2-B11C41488072}" srcId="{051DD733-DE5E-49C4-9B5F-05F4CDC1626D}" destId="{971D3CBF-CE6D-4820-A52E-CDA3530FFA68}" srcOrd="1" destOrd="0" parTransId="{1ABCBE29-2E9E-48A8-A71D-0ACD15B3E647}" sibTransId="{E7BA135E-9735-4DA4-A7CD-4AC75A664E59}"/>
    <dgm:cxn modelId="{564C05E3-E805-487C-AA14-4317EDE46E8C}" type="presOf" srcId="{925FCE5D-506F-472E-BE90-1D76E952F51F}" destId="{F9EC121F-5D53-4C51-A221-4F7248C9EB65}" srcOrd="0" destOrd="0" presId="urn:microsoft.com/office/officeart/2005/8/layout/vList5"/>
    <dgm:cxn modelId="{4F73BEAA-2E39-47EA-9DEE-A86531D3F40F}" type="presOf" srcId="{422F062E-C5D8-4501-B930-B240F0B0C08C}" destId="{B9597A4C-AA00-4E24-99EC-15099E7E44AE}" srcOrd="0" destOrd="1" presId="urn:microsoft.com/office/officeart/2005/8/layout/vList5"/>
    <dgm:cxn modelId="{6A1036F7-3DA6-4869-87B1-D7EC8056CDCB}" type="presOf" srcId="{281C4075-3763-4072-BCE4-8F331E078566}" destId="{2BBAF922-DC2D-4976-B2C2-91DB2412DE2E}" srcOrd="0" destOrd="1" presId="urn:microsoft.com/office/officeart/2005/8/layout/vList5"/>
    <dgm:cxn modelId="{934BE9BC-F751-46F5-89F5-5D3AAD282283}" srcId="{6399C729-F7C1-4B6E-940D-131D409490AF}" destId="{8A262A3A-CC1F-419F-AD6E-2696195C5CB5}" srcOrd="3" destOrd="0" parTransId="{74B7A338-B680-48B7-909C-D4D7DB569373}" sibTransId="{9FA9EC8B-3FC6-4F87-A409-EC4AF353A8EA}"/>
    <dgm:cxn modelId="{8402D358-070B-4F4D-AFF3-1CC37C8C8BBA}" srcId="{1D2320E4-7D22-4ADD-8F22-9B366D3D27E3}" destId="{8ACE3DB6-FD9F-4170-9D64-053612BD55BC}" srcOrd="0" destOrd="0" parTransId="{83EF24FA-96D4-4A88-B59A-AF93264B6BA3}" sibTransId="{3C303350-2298-4DF9-926D-F605063FDC01}"/>
    <dgm:cxn modelId="{584DD0F4-B4F4-452A-BA9B-588D5203C3D8}" type="presOf" srcId="{051DD733-DE5E-49C4-9B5F-05F4CDC1626D}" destId="{C9C2A337-8D78-42F1-826C-B525F1072AF2}" srcOrd="0" destOrd="0" presId="urn:microsoft.com/office/officeart/2005/8/layout/vList5"/>
    <dgm:cxn modelId="{108BB22A-7948-4EED-8D67-1B8E50658D66}" type="presOf" srcId="{1D2320E4-7D22-4ADD-8F22-9B366D3D27E3}" destId="{ED6CA7D8-DE5D-4AF6-8A04-157FA6CC629E}" srcOrd="0" destOrd="0" presId="urn:microsoft.com/office/officeart/2005/8/layout/vList5"/>
    <dgm:cxn modelId="{89F03D33-10AB-461C-B984-C0C3FBD4A676}" srcId="{417BF59C-A348-4A90-BF52-9BD587415E89}" destId="{99357BA0-3772-41F8-8638-7E3C274DD715}" srcOrd="0" destOrd="0" parTransId="{ECDE8164-9F95-4375-B8A5-6BAFDC5A9621}" sibTransId="{67E00CC4-D70B-4406-864C-B81D40B2EE69}"/>
    <dgm:cxn modelId="{F3D3ABDF-A371-44D1-B3E8-93236D82E829}" type="presParOf" srcId="{2C319F46-BF98-4009-838A-44EA0392A060}" destId="{225DE9E1-97C2-49B5-94DC-795EA03B0186}" srcOrd="0" destOrd="0" presId="urn:microsoft.com/office/officeart/2005/8/layout/vList5"/>
    <dgm:cxn modelId="{58EE86A1-8CCA-4C73-8CD6-1351622CA8EA}" type="presParOf" srcId="{225DE9E1-97C2-49B5-94DC-795EA03B0186}" destId="{A3FBE204-ED32-4726-BD37-70262710F8C5}" srcOrd="0" destOrd="0" presId="urn:microsoft.com/office/officeart/2005/8/layout/vList5"/>
    <dgm:cxn modelId="{C32CB0DE-5B39-42BC-8717-B2F340AFD443}" type="presParOf" srcId="{225DE9E1-97C2-49B5-94DC-795EA03B0186}" destId="{2BBAF922-DC2D-4976-B2C2-91DB2412DE2E}" srcOrd="1" destOrd="0" presId="urn:microsoft.com/office/officeart/2005/8/layout/vList5"/>
    <dgm:cxn modelId="{2C12AFE1-EC21-442E-A63C-FE5F9A999A10}" type="presParOf" srcId="{2C319F46-BF98-4009-838A-44EA0392A060}" destId="{59BF5690-DA61-47D1-92DF-EA87534C8A89}" srcOrd="1" destOrd="0" presId="urn:microsoft.com/office/officeart/2005/8/layout/vList5"/>
    <dgm:cxn modelId="{942D1E65-3CC1-4DED-B4F1-3C55B82E1484}" type="presParOf" srcId="{2C319F46-BF98-4009-838A-44EA0392A060}" destId="{F833D0E5-12CB-4456-8AA2-FC259656C7C9}" srcOrd="2" destOrd="0" presId="urn:microsoft.com/office/officeart/2005/8/layout/vList5"/>
    <dgm:cxn modelId="{4F77CC30-87BC-48AA-8EFB-AC96FAAC4CF2}" type="presParOf" srcId="{F833D0E5-12CB-4456-8AA2-FC259656C7C9}" destId="{F9EC121F-5D53-4C51-A221-4F7248C9EB65}" srcOrd="0" destOrd="0" presId="urn:microsoft.com/office/officeart/2005/8/layout/vList5"/>
    <dgm:cxn modelId="{65B480E0-1AC7-48FB-B3E8-78AB7B4076E6}" type="presParOf" srcId="{F833D0E5-12CB-4456-8AA2-FC259656C7C9}" destId="{F6020A05-EEBC-4426-9B67-2696BF7226C7}" srcOrd="1" destOrd="0" presId="urn:microsoft.com/office/officeart/2005/8/layout/vList5"/>
    <dgm:cxn modelId="{0562B153-99E5-4480-A2F7-2E32C041E952}" type="presParOf" srcId="{2C319F46-BF98-4009-838A-44EA0392A060}" destId="{AC55C712-B1F6-4D24-8F7C-8E01512F30A5}" srcOrd="3" destOrd="0" presId="urn:microsoft.com/office/officeart/2005/8/layout/vList5"/>
    <dgm:cxn modelId="{A9FF1E03-A273-46B1-8FDA-271F0A03AA59}" type="presParOf" srcId="{2C319F46-BF98-4009-838A-44EA0392A060}" destId="{EE857F2E-0007-467E-850B-B2DF925538DA}" srcOrd="4" destOrd="0" presId="urn:microsoft.com/office/officeart/2005/8/layout/vList5"/>
    <dgm:cxn modelId="{3BC23C2F-9DA4-4AB6-9C35-251C2BD6C5CF}" type="presParOf" srcId="{EE857F2E-0007-467E-850B-B2DF925538DA}" destId="{ED6CA7D8-DE5D-4AF6-8A04-157FA6CC629E}" srcOrd="0" destOrd="0" presId="urn:microsoft.com/office/officeart/2005/8/layout/vList5"/>
    <dgm:cxn modelId="{ED88FAAF-71D5-4813-BD68-7DE563741A76}" type="presParOf" srcId="{EE857F2E-0007-467E-850B-B2DF925538DA}" destId="{B9597A4C-AA00-4E24-99EC-15099E7E44AE}" srcOrd="1" destOrd="0" presId="urn:microsoft.com/office/officeart/2005/8/layout/vList5"/>
    <dgm:cxn modelId="{974B6A3A-3D90-4CB8-B05E-47EFA968025F}" type="presParOf" srcId="{2C319F46-BF98-4009-838A-44EA0392A060}" destId="{816B6DB7-E01A-47CD-A508-5FE75AE7E96C}" srcOrd="5" destOrd="0" presId="urn:microsoft.com/office/officeart/2005/8/layout/vList5"/>
    <dgm:cxn modelId="{DA02AC2B-6587-4666-98E4-CB37D4C7A9DB}" type="presParOf" srcId="{2C319F46-BF98-4009-838A-44EA0392A060}" destId="{880D1B53-BBD3-4FB9-886F-33DDC6E9C546}" srcOrd="6" destOrd="0" presId="urn:microsoft.com/office/officeart/2005/8/layout/vList5"/>
    <dgm:cxn modelId="{A0DE4DCF-B262-49B2-BB06-67A4FAE4C09A}" type="presParOf" srcId="{880D1B53-BBD3-4FB9-886F-33DDC6E9C546}" destId="{37613577-3254-4468-93E9-F59B61BC493F}" srcOrd="0" destOrd="0" presId="urn:microsoft.com/office/officeart/2005/8/layout/vList5"/>
    <dgm:cxn modelId="{A74746D2-4795-4614-95E6-ACDC842E4B26}" type="presParOf" srcId="{880D1B53-BBD3-4FB9-886F-33DDC6E9C546}" destId="{D56259D5-7895-4997-96A7-4B9CF65D2643}" srcOrd="1" destOrd="0" presId="urn:microsoft.com/office/officeart/2005/8/layout/vList5"/>
    <dgm:cxn modelId="{EEDF7DE7-C0AA-4A83-8F7D-8767A471600E}" type="presParOf" srcId="{2C319F46-BF98-4009-838A-44EA0392A060}" destId="{F378C627-CD97-415D-B748-D6745D5C6A1E}" srcOrd="7" destOrd="0" presId="urn:microsoft.com/office/officeart/2005/8/layout/vList5"/>
    <dgm:cxn modelId="{373A6E7A-D994-40B8-9F6E-AE28B18E1F39}" type="presParOf" srcId="{2C319F46-BF98-4009-838A-44EA0392A060}" destId="{E5BDDD44-2CCF-4BDD-9557-FFE6E64D3913}" srcOrd="8" destOrd="0" presId="urn:microsoft.com/office/officeart/2005/8/layout/vList5"/>
    <dgm:cxn modelId="{9FC1874E-350B-4275-A17B-FF013191E8F8}" type="presParOf" srcId="{E5BDDD44-2CCF-4BDD-9557-FFE6E64D3913}" destId="{966F4B00-F91E-4CD8-8FBC-0B8859FD9D63}" srcOrd="0" destOrd="0" presId="urn:microsoft.com/office/officeart/2005/8/layout/vList5"/>
    <dgm:cxn modelId="{81ECBD6F-6D22-4111-AF50-86D558921492}" type="presParOf" srcId="{E5BDDD44-2CCF-4BDD-9557-FFE6E64D3913}" destId="{33B9AE28-BB14-4FA1-911E-38E5900ABEE1}" srcOrd="1" destOrd="0" presId="urn:microsoft.com/office/officeart/2005/8/layout/vList5"/>
    <dgm:cxn modelId="{25AD1850-BF1C-4166-B447-FA71F4873A84}" type="presParOf" srcId="{2C319F46-BF98-4009-838A-44EA0392A060}" destId="{96B8B654-89D7-4E5C-A977-68E8235ACFD1}" srcOrd="9" destOrd="0" presId="urn:microsoft.com/office/officeart/2005/8/layout/vList5"/>
    <dgm:cxn modelId="{4345E498-A25E-4212-A60C-3550810AACDB}" type="presParOf" srcId="{2C319F46-BF98-4009-838A-44EA0392A060}" destId="{AE5BBC4B-D6BB-4F54-82DF-AEAFB1EC77AD}" srcOrd="10" destOrd="0" presId="urn:microsoft.com/office/officeart/2005/8/layout/vList5"/>
    <dgm:cxn modelId="{22E7905E-AF22-4B40-9F70-3C614207F01E}" type="presParOf" srcId="{AE5BBC4B-D6BB-4F54-82DF-AEAFB1EC77AD}" destId="{C9C2A337-8D78-42F1-826C-B525F1072AF2}" srcOrd="0" destOrd="0" presId="urn:microsoft.com/office/officeart/2005/8/layout/vList5"/>
    <dgm:cxn modelId="{2231C335-5DDF-42F9-87AB-CB664C649881}" type="presParOf" srcId="{AE5BBC4B-D6BB-4F54-82DF-AEAFB1EC77AD}" destId="{17477693-D544-47B5-AE76-0DD2A5E0993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BAF922-DC2D-4976-B2C2-91DB2412DE2E}">
      <dsp:nvSpPr>
        <dsp:cNvPr id="0" name=""/>
        <dsp:cNvSpPr/>
      </dsp:nvSpPr>
      <dsp:spPr>
        <a:xfrm rot="5400000">
          <a:off x="3848261" y="-1578171"/>
          <a:ext cx="594037" cy="390144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b="1" kern="1200" dirty="0" smtClean="0"/>
            <a:t>I</a:t>
          </a:r>
          <a:r>
            <a:rPr lang="es-ES" sz="1100" kern="1200" dirty="0" smtClean="0"/>
            <a:t>ncremento injustificado del patrimonio 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De 1 a 5 años </a:t>
          </a:r>
          <a:endParaRPr lang="es-ES" sz="1100" kern="1200" dirty="0"/>
        </a:p>
      </dsp:txBody>
      <dsp:txXfrm rot="5400000">
        <a:off x="3848261" y="-1578171"/>
        <a:ext cx="594037" cy="3901440"/>
      </dsp:txXfrm>
    </dsp:sp>
    <dsp:sp modelId="{A3FBE204-ED32-4726-BD37-70262710F8C5}">
      <dsp:nvSpPr>
        <dsp:cNvPr id="0" name=""/>
        <dsp:cNvSpPr/>
      </dsp:nvSpPr>
      <dsp:spPr>
        <a:xfrm>
          <a:off x="0" y="1275"/>
          <a:ext cx="2194560" cy="7425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DEL ENRIQUECIMIENTO ILÍCITO</a:t>
          </a:r>
          <a:endParaRPr lang="es-ES" sz="1500" kern="1200" dirty="0"/>
        </a:p>
      </dsp:txBody>
      <dsp:txXfrm>
        <a:off x="0" y="1275"/>
        <a:ext cx="2194560" cy="742547"/>
      </dsp:txXfrm>
    </dsp:sp>
    <dsp:sp modelId="{F6020A05-EEBC-4426-9B67-2696BF7226C7}">
      <dsp:nvSpPr>
        <dsp:cNvPr id="0" name=""/>
        <dsp:cNvSpPr/>
      </dsp:nvSpPr>
      <dsp:spPr>
        <a:xfrm rot="5400000">
          <a:off x="3848261" y="-798496"/>
          <a:ext cx="594037" cy="390144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Sin violencias ni amenazas contra las personas, hurto 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De 1 a 3 años </a:t>
          </a:r>
          <a:endParaRPr lang="es-ES" sz="1100" kern="1200" dirty="0"/>
        </a:p>
      </dsp:txBody>
      <dsp:txXfrm rot="5400000">
        <a:off x="3848261" y="-798496"/>
        <a:ext cx="594037" cy="3901440"/>
      </dsp:txXfrm>
    </dsp:sp>
    <dsp:sp modelId="{F9EC121F-5D53-4C51-A221-4F7248C9EB65}">
      <dsp:nvSpPr>
        <dsp:cNvPr id="0" name=""/>
        <dsp:cNvSpPr/>
      </dsp:nvSpPr>
      <dsp:spPr>
        <a:xfrm>
          <a:off x="0" y="780949"/>
          <a:ext cx="2194560" cy="7425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DE LOS DELITOS CONTRA LA PROPIEDAD</a:t>
          </a:r>
          <a:endParaRPr lang="es-ES" sz="1500" kern="1200" dirty="0"/>
        </a:p>
      </dsp:txBody>
      <dsp:txXfrm>
        <a:off x="0" y="780949"/>
        <a:ext cx="2194560" cy="742547"/>
      </dsp:txXfrm>
    </dsp:sp>
    <dsp:sp modelId="{B9597A4C-AA00-4E24-99EC-15099E7E44AE}">
      <dsp:nvSpPr>
        <dsp:cNvPr id="0" name=""/>
        <dsp:cNvSpPr/>
      </dsp:nvSpPr>
      <dsp:spPr>
        <a:xfrm rot="5400000">
          <a:off x="3848261" y="-18822"/>
          <a:ext cx="594037" cy="390144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Mediante violencias o amenazas contra las  personas  o fuerza en las cosas.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De 1 a 5 años </a:t>
          </a:r>
          <a:endParaRPr lang="es-ES" sz="1100" kern="1200" dirty="0"/>
        </a:p>
      </dsp:txBody>
      <dsp:txXfrm rot="5400000">
        <a:off x="3848261" y="-18822"/>
        <a:ext cx="594037" cy="3901440"/>
      </dsp:txXfrm>
    </dsp:sp>
    <dsp:sp modelId="{ED6CA7D8-DE5D-4AF6-8A04-157FA6CC629E}">
      <dsp:nvSpPr>
        <dsp:cNvPr id="0" name=""/>
        <dsp:cNvSpPr/>
      </dsp:nvSpPr>
      <dsp:spPr>
        <a:xfrm>
          <a:off x="0" y="1571636"/>
          <a:ext cx="2194560" cy="7425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DEL  ROBO</a:t>
          </a:r>
          <a:endParaRPr lang="es-ES" sz="1500" kern="1200" dirty="0"/>
        </a:p>
      </dsp:txBody>
      <dsp:txXfrm>
        <a:off x="0" y="1571636"/>
        <a:ext cx="2194560" cy="742547"/>
      </dsp:txXfrm>
    </dsp:sp>
    <dsp:sp modelId="{D56259D5-7895-4997-96A7-4B9CF65D2643}">
      <dsp:nvSpPr>
        <dsp:cNvPr id="0" name=""/>
        <dsp:cNvSpPr/>
      </dsp:nvSpPr>
      <dsp:spPr>
        <a:xfrm rot="5400000">
          <a:off x="3848261" y="760852"/>
          <a:ext cx="594037" cy="390144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Utilizaren fraudulentamente sistemas de información o redes electrónicas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De 6 meses a Cinco Años </a:t>
          </a:r>
          <a:endParaRPr lang="es-ES" sz="1100" kern="1200" dirty="0"/>
        </a:p>
      </dsp:txBody>
      <dsp:txXfrm rot="5400000">
        <a:off x="3848261" y="760852"/>
        <a:ext cx="594037" cy="3901440"/>
      </dsp:txXfrm>
    </dsp:sp>
    <dsp:sp modelId="{37613577-3254-4468-93E9-F59B61BC493F}">
      <dsp:nvSpPr>
        <dsp:cNvPr id="0" name=""/>
        <dsp:cNvSpPr/>
      </dsp:nvSpPr>
      <dsp:spPr>
        <a:xfrm>
          <a:off x="0" y="2385542"/>
          <a:ext cx="2194560" cy="7425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APROPIACIÓN ILÍCITA</a:t>
          </a:r>
          <a:endParaRPr lang="es-ES" sz="1500" kern="1200" dirty="0"/>
        </a:p>
      </dsp:txBody>
      <dsp:txXfrm>
        <a:off x="0" y="2385542"/>
        <a:ext cx="2194560" cy="742547"/>
      </dsp:txXfrm>
    </dsp:sp>
    <dsp:sp modelId="{33B9AE28-BB14-4FA1-911E-38E5900ABEE1}">
      <dsp:nvSpPr>
        <dsp:cNvPr id="0" name=""/>
        <dsp:cNvSpPr/>
      </dsp:nvSpPr>
      <dsp:spPr>
        <a:xfrm rot="5400000">
          <a:off x="3848261" y="1540526"/>
          <a:ext cx="594037" cy="390144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El que fraudulentamente hubiere distraído o disipado en perjuicio de otro</a:t>
          </a:r>
          <a:endParaRPr lang="es-ES" sz="1100" b="1" kern="1200" dirty="0" smtClean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b="1" kern="1200" dirty="0" smtClean="0"/>
            <a:t>De 1 a 5 años </a:t>
          </a:r>
        </a:p>
      </dsp:txBody>
      <dsp:txXfrm rot="5400000">
        <a:off x="3848261" y="1540526"/>
        <a:ext cx="594037" cy="3901440"/>
      </dsp:txXfrm>
    </dsp:sp>
    <dsp:sp modelId="{966F4B00-F91E-4CD8-8FBC-0B8859FD9D63}">
      <dsp:nvSpPr>
        <dsp:cNvPr id="0" name=""/>
        <dsp:cNvSpPr/>
      </dsp:nvSpPr>
      <dsp:spPr>
        <a:xfrm>
          <a:off x="0" y="3124524"/>
          <a:ext cx="2194560" cy="7425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DE LAS ESTAFAS Y OTRAS DEFRAUDACIONES</a:t>
          </a:r>
        </a:p>
      </dsp:txBody>
      <dsp:txXfrm>
        <a:off x="0" y="3124524"/>
        <a:ext cx="2194560" cy="742547"/>
      </dsp:txXfrm>
    </dsp:sp>
    <dsp:sp modelId="{17477693-D544-47B5-AE76-0DD2A5E09935}">
      <dsp:nvSpPr>
        <dsp:cNvPr id="0" name=""/>
        <dsp:cNvSpPr/>
      </dsp:nvSpPr>
      <dsp:spPr>
        <a:xfrm rot="5400000">
          <a:off x="3848261" y="2320201"/>
          <a:ext cx="594037" cy="390144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b="1" kern="1200" dirty="0" smtClean="0"/>
            <a:t>Los comerciantes que sean responsables de la quiebra.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b="1" kern="1200" dirty="0" smtClean="0"/>
            <a:t>De 1 a 3 años </a:t>
          </a:r>
        </a:p>
      </dsp:txBody>
      <dsp:txXfrm rot="5400000">
        <a:off x="3848261" y="2320201"/>
        <a:ext cx="594037" cy="3901440"/>
      </dsp:txXfrm>
    </dsp:sp>
    <dsp:sp modelId="{C9C2A337-8D78-42F1-826C-B525F1072AF2}">
      <dsp:nvSpPr>
        <dsp:cNvPr id="0" name=""/>
        <dsp:cNvSpPr/>
      </dsp:nvSpPr>
      <dsp:spPr>
        <a:xfrm>
          <a:off x="0" y="3899647"/>
          <a:ext cx="2194560" cy="7425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DE LOS QUEBRADOS Y OTROS DEUDORES PUNIBLES</a:t>
          </a:r>
        </a:p>
      </dsp:txBody>
      <dsp:txXfrm>
        <a:off x="0" y="3899647"/>
        <a:ext cx="2194560" cy="742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D4695DE-7D10-43DE-B0C5-C15665384FAD}" type="datetimeFigureOut">
              <a:rPr lang="es-ES" smtClean="0"/>
              <a:pPr/>
              <a:t>14/03/2011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13A265D-9D5C-43F2-8A7B-965BC0528A4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427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69CF7-6D8C-47FE-928D-A90243513C5D}" type="datetimeFigureOut">
              <a:rPr lang="es-EC" smtClean="0"/>
              <a:pPr/>
              <a:t>14/03/2011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194" y="4560086"/>
            <a:ext cx="5852814" cy="4320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C7C54-3111-40DA-A0EE-A0D9B21417F3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AD05D-B0DA-4F50-9857-D7A814DC390C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B721A-A703-4249-872F-A9DB1ECDED72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A022B-CE80-4310-9040-EEDC8B688BDD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F97285-2D19-4631-99C3-93B8D2A5CDC6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D820D18-C47E-44B7-91F3-0D434AE49D3A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EE3A0-976F-4F18-A545-19211990DCF2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D41D6-D7C9-4B8D-A4EC-EC2466B6C81B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6EC42-74C5-4220-8E90-7CE4D76E2C76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5F488-3F3E-47B4-90BF-41DAA7B77DE0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64A9C-8962-472A-8534-948EE9371258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83E14-A5E9-47DD-96FE-B8D32C829998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8D78B-FA71-4ADD-BA44-39831C2BE05A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3CAF5-92E9-4179-B9F5-64675E469C8E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s-E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FB0549-F6E6-4A5E-A6FE-31C49B6B17A9}" type="slidenum">
              <a:rPr lang="es-ES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I:\Auditoria%20Forense\Tesis\F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I:\Auditoria%20Forense\Tesis\F4-2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Washington Dome"/>
          <p:cNvPicPr>
            <a:picLocks noChangeAspect="1" noChangeArrowheads="1"/>
          </p:cNvPicPr>
          <p:nvPr/>
        </p:nvPicPr>
        <p:blipFill>
          <a:blip r:embed="rId2" cstate="print"/>
          <a:srcRect r="1137" b="2272"/>
          <a:stretch>
            <a:fillRect/>
          </a:stretch>
        </p:blipFill>
        <p:spPr bwMode="auto">
          <a:xfrm>
            <a:off x="6877050" y="1268413"/>
            <a:ext cx="1992313" cy="2952750"/>
          </a:xfrm>
          <a:prstGeom prst="rect">
            <a:avLst/>
          </a:prstGeom>
          <a:noFill/>
        </p:spPr>
      </p:pic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395288" y="692150"/>
            <a:ext cx="7848600" cy="0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539750" y="6308725"/>
            <a:ext cx="7920038" cy="73025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3087" name="WordArt 15"/>
          <p:cNvSpPr>
            <a:spLocks noChangeArrowheads="1" noChangeShapeType="1" noTextEdit="1"/>
          </p:cNvSpPr>
          <p:nvPr/>
        </p:nvSpPr>
        <p:spPr bwMode="auto">
          <a:xfrm>
            <a:off x="684213" y="1412875"/>
            <a:ext cx="5903912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C" sz="20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100000">
                      <a:srgbClr val="005CBF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SUSTENTACIÓN DE TESIS </a:t>
            </a:r>
          </a:p>
          <a:p>
            <a:r>
              <a:rPr lang="es-EC" sz="20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100000">
                      <a:srgbClr val="005CBF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PRESENTADA POR:</a:t>
            </a:r>
            <a:endParaRPr lang="es-ES" sz="20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3D4A8"/>
                  </a:gs>
                  <a:gs pos="100000">
                    <a:srgbClr val="005CBF"/>
                  </a:gs>
                </a:gsLst>
                <a:lin ang="2700000" scaled="1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611188" y="4581525"/>
            <a:ext cx="806526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 dirty="0" smtClean="0">
                <a:solidFill>
                  <a:schemeClr val="accent2"/>
                </a:solidFill>
                <a:latin typeface="Bookman Old Style" pitchFamily="18" charset="0"/>
              </a:rPr>
              <a:t>PACHACAMA QUINGA DARWIN O.</a:t>
            </a:r>
            <a:endParaRPr lang="es-ES" sz="3600" dirty="0">
              <a:solidFill>
                <a:schemeClr val="accent2"/>
              </a:solidFill>
              <a:latin typeface="Bookman Old Style" pitchFamily="18" charset="0"/>
            </a:endParaRPr>
          </a:p>
          <a:p>
            <a:pPr algn="l">
              <a:spcBef>
                <a:spcPct val="50000"/>
              </a:spcBef>
            </a:pPr>
            <a:endParaRPr lang="es-ES" sz="3600" dirty="0">
              <a:solidFill>
                <a:srgbClr val="6666FF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Washington Dome"/>
          <p:cNvPicPr>
            <a:picLocks noChangeAspect="1" noChangeArrowheads="1"/>
          </p:cNvPicPr>
          <p:nvPr/>
        </p:nvPicPr>
        <p:blipFill>
          <a:blip r:embed="rId2" cstate="print"/>
          <a:srcRect r="1137" b="2272"/>
          <a:stretch>
            <a:fillRect/>
          </a:stretch>
        </p:blipFill>
        <p:spPr bwMode="auto">
          <a:xfrm>
            <a:off x="381000" y="228600"/>
            <a:ext cx="565150" cy="838200"/>
          </a:xfrm>
          <a:prstGeom prst="rect">
            <a:avLst/>
          </a:prstGeom>
          <a:noFill/>
        </p:spPr>
      </p:pic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1447800" y="228600"/>
            <a:ext cx="6985000" cy="0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1447800" y="685800"/>
            <a:ext cx="6985000" cy="0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900113" y="2276475"/>
            <a:ext cx="6551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7271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619672" y="836712"/>
            <a:ext cx="5616624" cy="504056"/>
          </a:xfrm>
          <a:ln w="28575">
            <a:solidFill>
              <a:srgbClr val="92D050"/>
            </a:solidFill>
          </a:ln>
        </p:spPr>
        <p:txBody>
          <a:bodyPr/>
          <a:lstStyle/>
          <a:p>
            <a:pPr algn="just"/>
            <a:r>
              <a:rPr lang="es-ES" sz="2000" b="1" dirty="0" smtClean="0"/>
              <a:t>ENFOQUES DE LA AUDITORÍA FORENSE </a:t>
            </a:r>
            <a:endParaRPr lang="en-US" sz="2000" dirty="0"/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267744" y="332656"/>
            <a:ext cx="48244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 smtClean="0">
                <a:solidFill>
                  <a:schemeClr val="accent2"/>
                </a:solidFill>
              </a:rPr>
              <a:t>METODOLOGÍA DE AUDITORÍA  FORENSE</a:t>
            </a:r>
            <a:endParaRPr lang="es-ES" sz="1400" b="1" i="1" dirty="0">
              <a:solidFill>
                <a:srgbClr val="6666FF"/>
              </a:solidFill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755576" y="1484784"/>
            <a:ext cx="3816424" cy="2376264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es-ES" sz="2000" b="1" dirty="0" smtClean="0"/>
              <a:t>PREVENTIVA</a:t>
            </a:r>
          </a:p>
          <a:p>
            <a:pPr marL="342900" lvl="0" indent="-342900" algn="l">
              <a:spcBef>
                <a:spcPct val="20000"/>
              </a:spcBef>
            </a:pPr>
            <a:r>
              <a:rPr lang="es-ES" sz="2000" dirty="0" smtClean="0"/>
              <a:t>Está orientada a proporcionar aseguramiento (evaluación) o asesoría a las organizaciones respecto de su capacidad para prevenir fraudes.</a:t>
            </a:r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5076056" y="1484784"/>
            <a:ext cx="3240360" cy="1656184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es-ES" sz="2000" b="1" dirty="0" smtClean="0"/>
              <a:t>DETECTIVA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es-ES" sz="2000" dirty="0" smtClean="0"/>
              <a:t>Está orientada a identificar la existencia de fraudes financieros mediante la investigación.</a:t>
            </a:r>
          </a:p>
          <a:p>
            <a:pPr marL="342900" lvl="0" indent="-342900" algn="just">
              <a:spcBef>
                <a:spcPct val="20000"/>
              </a:spcBef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1" descr="C:\Archivos de programa\Archivos comunes\Microsoft Shared\Clipart\cagcat50\PE01476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300622"/>
            <a:ext cx="1619672" cy="1557377"/>
          </a:xfrm>
          <a:prstGeom prst="rect">
            <a:avLst/>
          </a:prstGeom>
          <a:noFill/>
        </p:spPr>
      </p:pic>
      <p:sp>
        <p:nvSpPr>
          <p:cNvPr id="12" name="Rectangle 8"/>
          <p:cNvSpPr txBox="1">
            <a:spLocks noChangeArrowheads="1"/>
          </p:cNvSpPr>
          <p:nvPr/>
        </p:nvSpPr>
        <p:spPr bwMode="auto">
          <a:xfrm>
            <a:off x="755576" y="4509120"/>
            <a:ext cx="3816424" cy="194421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>
              <a:buFont typeface="Wingdings" pitchFamily="2" charset="2"/>
              <a:buChar char="Ø"/>
            </a:pPr>
            <a:r>
              <a:rPr lang="es-ES" sz="1800" dirty="0" smtClean="0"/>
              <a:t>Control y Prevención anti fraude y lavado de dinero</a:t>
            </a:r>
          </a:p>
          <a:p>
            <a:pPr lvl="0" algn="l">
              <a:buFont typeface="Wingdings" pitchFamily="2" charset="2"/>
              <a:buChar char="Ø"/>
            </a:pPr>
            <a:r>
              <a:rPr lang="es-ES" sz="1800" dirty="0" smtClean="0"/>
              <a:t>Esquemas de alerta temprana de irregularidades</a:t>
            </a:r>
          </a:p>
          <a:p>
            <a:pPr algn="l">
              <a:buFont typeface="Wingdings" pitchFamily="2" charset="2"/>
              <a:buChar char="Ø"/>
            </a:pPr>
            <a:r>
              <a:rPr lang="es-ES" sz="1800" dirty="0" smtClean="0"/>
              <a:t>Sistemas de administración de denuncias</a:t>
            </a:r>
            <a:r>
              <a:rPr lang="es-ES" sz="1400" dirty="0" smtClean="0"/>
              <a:t>.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AutoShape 16"/>
          <p:cNvCxnSpPr>
            <a:cxnSpLocks noChangeShapeType="1"/>
            <a:stCxn id="9" idx="2"/>
            <a:endCxn id="12" idx="0"/>
          </p:cNvCxnSpPr>
          <p:nvPr/>
        </p:nvCxnSpPr>
        <p:spPr bwMode="auto">
          <a:xfrm rot="5400000">
            <a:off x="2339752" y="4185084"/>
            <a:ext cx="648072" cy="1588"/>
          </a:xfrm>
          <a:prstGeom prst="straightConnector1">
            <a:avLst/>
          </a:prstGeom>
          <a:noFill/>
          <a:ln w="9525">
            <a:solidFill>
              <a:srgbClr val="FF6600"/>
            </a:solidFill>
            <a:prstDash val="dash"/>
            <a:round/>
            <a:headEnd/>
            <a:tailEnd/>
          </a:ln>
        </p:spPr>
      </p:cxnSp>
      <p:sp>
        <p:nvSpPr>
          <p:cNvPr id="16" name="Rectangle 8"/>
          <p:cNvSpPr txBox="1">
            <a:spLocks noChangeArrowheads="1"/>
          </p:cNvSpPr>
          <p:nvPr/>
        </p:nvSpPr>
        <p:spPr bwMode="auto">
          <a:xfrm>
            <a:off x="5076056" y="3429000"/>
            <a:ext cx="3240360" cy="2088232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>
              <a:buFont typeface="Wingdings" pitchFamily="2" charset="2"/>
              <a:buChar char="Ø"/>
            </a:pPr>
            <a:r>
              <a:rPr lang="es-ES" sz="1800" dirty="0" smtClean="0"/>
              <a:t>Determinar la cuantía del fraude</a:t>
            </a:r>
          </a:p>
          <a:p>
            <a:pPr lvl="0" algn="l">
              <a:buFont typeface="Wingdings" pitchFamily="2" charset="2"/>
              <a:buChar char="Ø"/>
            </a:pPr>
            <a:r>
              <a:rPr lang="es-ES" sz="1800" dirty="0" smtClean="0"/>
              <a:t>Efectos directos e indirectos</a:t>
            </a:r>
          </a:p>
          <a:p>
            <a:pPr lvl="0" algn="l">
              <a:buFont typeface="Wingdings" pitchFamily="2" charset="2"/>
              <a:buChar char="Ø"/>
            </a:pPr>
            <a:r>
              <a:rPr lang="es-ES" sz="1800" dirty="0" smtClean="0"/>
              <a:t>Posible tipificación (según normativa penal aplicable)</a:t>
            </a:r>
          </a:p>
          <a:p>
            <a:pPr lvl="0" algn="l">
              <a:buFont typeface="Wingdings" pitchFamily="2" charset="2"/>
              <a:buChar char="Ø"/>
            </a:pPr>
            <a:r>
              <a:rPr lang="es-ES" sz="1800" dirty="0" smtClean="0"/>
              <a:t>Presuntos autores </a:t>
            </a:r>
          </a:p>
          <a:p>
            <a:pPr lvl="0" algn="l">
              <a:buFont typeface="Wingdings" pitchFamily="2" charset="2"/>
              <a:buChar char="Ø"/>
            </a:pPr>
            <a:r>
              <a:rPr lang="es-ES" sz="1800" dirty="0" smtClean="0"/>
              <a:t>Cómplices y encubridores</a:t>
            </a:r>
          </a:p>
          <a:p>
            <a:pPr marL="342900" lvl="0" indent="-342900" algn="just">
              <a:spcBef>
                <a:spcPct val="20000"/>
              </a:spcBef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AutoShape 16"/>
          <p:cNvCxnSpPr>
            <a:cxnSpLocks noChangeShapeType="1"/>
            <a:endCxn id="16" idx="0"/>
          </p:cNvCxnSpPr>
          <p:nvPr/>
        </p:nvCxnSpPr>
        <p:spPr bwMode="auto">
          <a:xfrm rot="16200000" flipH="1">
            <a:off x="6499008" y="3231772"/>
            <a:ext cx="360040" cy="34416"/>
          </a:xfrm>
          <a:prstGeom prst="straightConnector1">
            <a:avLst/>
          </a:prstGeom>
          <a:noFill/>
          <a:ln w="9525">
            <a:solidFill>
              <a:srgbClr val="FF6600"/>
            </a:solidFill>
            <a:prstDash val="dash"/>
            <a:round/>
            <a:headEnd/>
            <a:tailEnd/>
          </a:ln>
        </p:spPr>
      </p:cxn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Washington Dome"/>
          <p:cNvPicPr>
            <a:picLocks noChangeAspect="1" noChangeArrowheads="1"/>
          </p:cNvPicPr>
          <p:nvPr/>
        </p:nvPicPr>
        <p:blipFill>
          <a:blip r:embed="rId2" cstate="print"/>
          <a:srcRect r="1137" b="2272"/>
          <a:stretch>
            <a:fillRect/>
          </a:stretch>
        </p:blipFill>
        <p:spPr bwMode="auto">
          <a:xfrm>
            <a:off x="381000" y="228600"/>
            <a:ext cx="565150" cy="838200"/>
          </a:xfrm>
          <a:prstGeom prst="rect">
            <a:avLst/>
          </a:prstGeom>
          <a:noFill/>
        </p:spPr>
      </p:pic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1447800" y="228600"/>
            <a:ext cx="6985000" cy="0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1447800" y="685800"/>
            <a:ext cx="6985000" cy="0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900113" y="2276475"/>
            <a:ext cx="6551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267744" y="332656"/>
            <a:ext cx="48244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 smtClean="0">
                <a:solidFill>
                  <a:schemeClr val="accent2"/>
                </a:solidFill>
              </a:rPr>
              <a:t>METODOLOGÍA DE AUDITORÍA  FORENSE</a:t>
            </a:r>
            <a:endParaRPr lang="es-ES" sz="1400" b="1" i="1" dirty="0">
              <a:solidFill>
                <a:srgbClr val="6666FF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199469" y="764704"/>
            <a:ext cx="2884699" cy="338554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r>
              <a:rPr lang="es-ES" b="1" dirty="0" smtClean="0"/>
              <a:t>APORTES Y CONTRASTES </a:t>
            </a:r>
            <a:endParaRPr lang="es-ES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51520" y="1484784"/>
            <a:ext cx="4320480" cy="4401205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Dot"/>
            <a:miter lim="800000"/>
            <a:headEnd/>
            <a:tailEnd/>
          </a:ln>
          <a:effectLst/>
          <a:scene3d>
            <a:camera prst="perspectiveContrastingLeftFacing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APORTES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algn="l">
              <a:buFont typeface="Wingdings" pitchFamily="2" charset="2"/>
              <a:buChar char="Ø"/>
            </a:pPr>
            <a:r>
              <a:rPr lang="es-ES" sz="2000" dirty="0" smtClean="0"/>
              <a:t>Persuade y persigue los crímenes económicos y/o de «cuello blanco».</a:t>
            </a:r>
          </a:p>
          <a:p>
            <a:pPr algn="l">
              <a:buFont typeface="Wingdings" pitchFamily="2" charset="2"/>
              <a:buChar char="Ø"/>
            </a:pPr>
            <a:endParaRPr lang="es-ES" sz="2000" dirty="0" smtClean="0"/>
          </a:p>
          <a:p>
            <a:pPr lvl="0" algn="l">
              <a:buFont typeface="Wingdings" pitchFamily="2" charset="2"/>
              <a:buChar char="Ø"/>
            </a:pPr>
            <a:r>
              <a:rPr lang="es-ES" sz="2000" dirty="0" smtClean="0"/>
              <a:t>Obtiene y proporciona pruebas y evidencias que son válidas</a:t>
            </a:r>
          </a:p>
          <a:p>
            <a:pPr algn="l">
              <a:buFont typeface="Wingdings" pitchFamily="2" charset="2"/>
              <a:buChar char="Ø"/>
            </a:pPr>
            <a:endParaRPr lang="es-ES" sz="2000" dirty="0" smtClean="0"/>
          </a:p>
          <a:p>
            <a:pPr lvl="0" algn="l">
              <a:buFont typeface="Wingdings" pitchFamily="2" charset="2"/>
              <a:buChar char="Ø"/>
            </a:pPr>
            <a:r>
              <a:rPr lang="es-ES" sz="2000" dirty="0" smtClean="0"/>
              <a:t>Desarrolla técnicas específicas para la detección y análisis</a:t>
            </a:r>
          </a:p>
          <a:p>
            <a:pPr algn="l">
              <a:buFont typeface="Wingdings" pitchFamily="2" charset="2"/>
              <a:buChar char="Ø"/>
            </a:pPr>
            <a:endParaRPr lang="es-ES" sz="2000" dirty="0" smtClean="0"/>
          </a:p>
          <a:p>
            <a:pPr lvl="0" algn="l">
              <a:buFont typeface="Wingdings" pitchFamily="2" charset="2"/>
              <a:buChar char="Ø"/>
            </a:pPr>
            <a:r>
              <a:rPr lang="es-ES" sz="2000" dirty="0" smtClean="0"/>
              <a:t>Asiste a las compañías en la identificación de las áreas críticas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644008" y="1124744"/>
            <a:ext cx="4248472" cy="5324535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Dot"/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sz="2000" b="1" dirty="0" smtClean="0"/>
              <a:t>CONTRASTES</a:t>
            </a:r>
          </a:p>
          <a:p>
            <a:pPr lvl="0"/>
            <a:endParaRPr lang="es-ES" sz="2000" dirty="0" smtClean="0"/>
          </a:p>
          <a:p>
            <a:pPr lvl="0" algn="just">
              <a:buFont typeface="Wingdings" pitchFamily="2" charset="2"/>
              <a:buChar char="Ø"/>
            </a:pPr>
            <a:r>
              <a:rPr lang="es-ES" sz="2000" dirty="0" smtClean="0"/>
              <a:t>aplica el muestreo selectivo para detectar irregularidades.</a:t>
            </a:r>
          </a:p>
          <a:p>
            <a:pPr lvl="0" algn="just">
              <a:buFont typeface="Wingdings" pitchFamily="2" charset="2"/>
              <a:buChar char="Ø"/>
            </a:pPr>
            <a:endParaRPr lang="es-ES" sz="2000" dirty="0" smtClean="0"/>
          </a:p>
          <a:p>
            <a:pPr lvl="0" algn="just">
              <a:buFont typeface="Wingdings" pitchFamily="2" charset="2"/>
              <a:buChar char="Ø"/>
            </a:pPr>
            <a:r>
              <a:rPr lang="es-ES" sz="2000" dirty="0" smtClean="0"/>
              <a:t>tienen implicancias públicas más amplias</a:t>
            </a:r>
          </a:p>
          <a:p>
            <a:pPr lvl="0" algn="just">
              <a:buFont typeface="Wingdings" pitchFamily="2" charset="2"/>
              <a:buChar char="Ø"/>
            </a:pPr>
            <a:endParaRPr lang="es-ES" sz="2000" dirty="0" smtClean="0"/>
          </a:p>
          <a:p>
            <a:pPr lvl="0" algn="just">
              <a:buFont typeface="Wingdings" pitchFamily="2" charset="2"/>
              <a:buChar char="Ø"/>
            </a:pPr>
            <a:r>
              <a:rPr lang="es-ES" sz="2000" dirty="0" smtClean="0"/>
              <a:t>es de tipo reactivo, es decir se inicia ante ciertas evidencias </a:t>
            </a:r>
          </a:p>
          <a:p>
            <a:pPr lvl="0" algn="just">
              <a:buFont typeface="Wingdings" pitchFamily="2" charset="2"/>
              <a:buChar char="Ø"/>
            </a:pPr>
            <a:endParaRPr lang="es-ES" sz="2000" dirty="0" smtClean="0"/>
          </a:p>
          <a:p>
            <a:pPr lvl="0" algn="just">
              <a:buFont typeface="Wingdings" pitchFamily="2" charset="2"/>
              <a:buChar char="Ø"/>
            </a:pPr>
            <a:r>
              <a:rPr lang="es-ES" sz="2000" dirty="0" smtClean="0"/>
              <a:t>requiere una alta especialización y habilidades </a:t>
            </a:r>
          </a:p>
          <a:p>
            <a:pPr lvl="0" algn="just">
              <a:buFont typeface="Wingdings" pitchFamily="2" charset="2"/>
              <a:buChar char="Ø"/>
            </a:pPr>
            <a:endParaRPr lang="es-ES" sz="2000" dirty="0" smtClean="0"/>
          </a:p>
          <a:p>
            <a:pPr lvl="0" algn="just">
              <a:buFont typeface="Wingdings" pitchFamily="2" charset="2"/>
              <a:buChar char="Ø"/>
            </a:pPr>
            <a:r>
              <a:rPr lang="es-ES" sz="2000" dirty="0" smtClean="0"/>
              <a:t>auditor forense debe poseer básicamente una mentalidad investigadora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Washington Dome"/>
          <p:cNvPicPr>
            <a:picLocks noChangeAspect="1" noChangeArrowheads="1"/>
          </p:cNvPicPr>
          <p:nvPr/>
        </p:nvPicPr>
        <p:blipFill>
          <a:blip r:embed="rId2" cstate="print"/>
          <a:srcRect r="1137" b="2272"/>
          <a:stretch>
            <a:fillRect/>
          </a:stretch>
        </p:blipFill>
        <p:spPr bwMode="auto">
          <a:xfrm>
            <a:off x="381000" y="228600"/>
            <a:ext cx="565150" cy="838200"/>
          </a:xfrm>
          <a:prstGeom prst="rect">
            <a:avLst/>
          </a:prstGeom>
          <a:noFill/>
        </p:spPr>
      </p:pic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1447800" y="228600"/>
            <a:ext cx="6985000" cy="0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1447800" y="685800"/>
            <a:ext cx="6985000" cy="0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179512" y="1530658"/>
            <a:ext cx="651621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C" sz="1800" dirty="0" smtClean="0"/>
              <a:t>Debe ser un profesional imparcial, asignado al proceso como una persona que no reviste el carácter de parte involucrada, resguardando principalmente su independencia.</a:t>
            </a:r>
          </a:p>
          <a:p>
            <a:pPr algn="l">
              <a:spcBef>
                <a:spcPct val="50000"/>
              </a:spcBef>
            </a:pPr>
            <a:endParaRPr lang="es-ES_tradnl" sz="1800" dirty="0" smtClean="0"/>
          </a:p>
          <a:p>
            <a:pPr algn="l"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267744" y="332656"/>
            <a:ext cx="48244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 smtClean="0">
                <a:solidFill>
                  <a:schemeClr val="accent2"/>
                </a:solidFill>
              </a:rPr>
              <a:t>METODOLOGÍA DE AUDITORÍA  FORENSE</a:t>
            </a:r>
            <a:endParaRPr lang="es-ES" sz="1400" b="1" i="1" dirty="0">
              <a:solidFill>
                <a:srgbClr val="6666FF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275856" y="1124744"/>
            <a:ext cx="2468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EL AUDITOR FORENSE</a:t>
            </a:r>
            <a:endParaRPr lang="es-ES" dirty="0"/>
          </a:p>
        </p:txBody>
      </p:sp>
      <p:pic>
        <p:nvPicPr>
          <p:cNvPr id="12" name="Picture 4" descr="sherlock%20holm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25" y="4548187"/>
            <a:ext cx="2047875" cy="2309813"/>
          </a:xfrm>
          <a:prstGeom prst="rect">
            <a:avLst/>
          </a:prstGeom>
          <a:noFill/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11560" y="5013176"/>
            <a:ext cx="5976664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1800" b="1" dirty="0" smtClean="0"/>
              <a:t>AUDITOR FORENSE COMO  “TESTIGO EXPERTO”</a:t>
            </a:r>
            <a:r>
              <a:rPr lang="es-ES" sz="1800" dirty="0" smtClean="0"/>
              <a:t> </a:t>
            </a:r>
            <a:r>
              <a:rPr lang="es-ES" sz="1800" b="1" dirty="0" smtClean="0"/>
              <a:t>EN LA CORTE</a:t>
            </a:r>
          </a:p>
          <a:p>
            <a:endParaRPr lang="es-ES" sz="1800" dirty="0" smtClean="0"/>
          </a:p>
          <a:p>
            <a:r>
              <a:rPr lang="es-ES" sz="1800" dirty="0" smtClean="0"/>
              <a:t>Se denomina a un </a:t>
            </a:r>
            <a:r>
              <a:rPr lang="es-ES" sz="1800" b="1" dirty="0" smtClean="0"/>
              <a:t>testigo experto</a:t>
            </a:r>
            <a:r>
              <a:rPr lang="es-ES" sz="1800" dirty="0" smtClean="0"/>
              <a:t>, a un profesional o técnico, conocedor a profundidad de un tema.</a:t>
            </a:r>
          </a:p>
          <a:p>
            <a:pPr algn="l">
              <a:spcBef>
                <a:spcPct val="50000"/>
              </a:spcBef>
            </a:pPr>
            <a:endParaRPr lang="es-ES_tradnl" sz="1800" dirty="0" smtClean="0"/>
          </a:p>
        </p:txBody>
      </p:sp>
      <p:pic>
        <p:nvPicPr>
          <p:cNvPr id="10" name="Picture 4" descr="Detecti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6525" y="764704"/>
            <a:ext cx="2657475" cy="1943100"/>
          </a:xfrm>
          <a:prstGeom prst="rect">
            <a:avLst/>
          </a:prstGeom>
          <a:noFill/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79512" y="2852936"/>
            <a:ext cx="6516216" cy="1892826"/>
          </a:xfrm>
          <a:prstGeom prst="rect">
            <a:avLst/>
          </a:prstGeom>
          <a:solidFill>
            <a:srgbClr val="92D050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76200">
            <a:bevelB/>
            <a:extrusionClr>
              <a:srgbClr val="92D050"/>
            </a:extrusionClr>
          </a:sp3d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_tradnl" sz="1800" dirty="0" smtClean="0"/>
              <a:t>MALDONADO	ESPINOSA MILTON</a:t>
            </a:r>
            <a:endParaRPr lang="es-EC" sz="1800" dirty="0" smtClean="0"/>
          </a:p>
          <a:p>
            <a:pPr algn="l">
              <a:spcBef>
                <a:spcPct val="50000"/>
              </a:spcBef>
            </a:pPr>
            <a:r>
              <a:rPr lang="es-ES_tradnl" sz="1800" dirty="0" smtClean="0"/>
              <a:t>"Excelente salud, sereno, fuerte de carácter, trabajador a presión, seguro, personalidad bien formada, culto, gran capacidad analítica y de investigación, paciente, intuitivo, perspicaz, frío y calculador… es importante que tenga sentido del humor.</a:t>
            </a:r>
            <a:endParaRPr lang="en-US" sz="18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Washington Dome"/>
          <p:cNvPicPr>
            <a:picLocks noChangeAspect="1" noChangeArrowheads="1"/>
          </p:cNvPicPr>
          <p:nvPr/>
        </p:nvPicPr>
        <p:blipFill>
          <a:blip r:embed="rId2" cstate="print"/>
          <a:srcRect r="1137" b="2272"/>
          <a:stretch>
            <a:fillRect/>
          </a:stretch>
        </p:blipFill>
        <p:spPr bwMode="auto">
          <a:xfrm>
            <a:off x="381000" y="228600"/>
            <a:ext cx="565150" cy="838200"/>
          </a:xfrm>
          <a:prstGeom prst="rect">
            <a:avLst/>
          </a:prstGeom>
          <a:noFill/>
        </p:spPr>
      </p:pic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1447800" y="228600"/>
            <a:ext cx="6985000" cy="0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1447800" y="685800"/>
            <a:ext cx="6985000" cy="0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267744" y="332656"/>
            <a:ext cx="48244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 smtClean="0">
                <a:solidFill>
                  <a:schemeClr val="accent2"/>
                </a:solidFill>
              </a:rPr>
              <a:t>METODOLOGÍA DE AUDITORÍA  FORENSE</a:t>
            </a:r>
            <a:endParaRPr lang="es-ES" sz="1400" b="1" i="1" dirty="0">
              <a:solidFill>
                <a:srgbClr val="6666FF"/>
              </a:solidFill>
            </a:endParaRP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1619672" y="836712"/>
            <a:ext cx="69127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>
              <a:spcBef>
                <a:spcPct val="20000"/>
              </a:spcBef>
              <a:buFontTx/>
              <a:buChar char="•"/>
            </a:pPr>
            <a:r>
              <a:rPr lang="es-ES" sz="2000" b="1" dirty="0" smtClean="0"/>
              <a:t>INVESTIGACIÓN FINANCIERA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09600" y="1410866"/>
            <a:ext cx="3821113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Quién?</a:t>
            </a:r>
          </a:p>
          <a:p>
            <a:pPr marL="228600" marR="0" lvl="1" indent="-227013" algn="l" defTabSz="9128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V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Es tu Alta Gerencia y Consejo de Administración? </a:t>
            </a:r>
          </a:p>
          <a:p>
            <a:pPr marL="228600" marR="0" lvl="1" indent="-227013" algn="l" defTabSz="9128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V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Puede tener incentivos o presión para cometer fraudes?</a:t>
            </a:r>
          </a:p>
          <a:p>
            <a:pPr marL="228600" marR="0" lvl="1" indent="-227013" algn="l" defTabSz="9128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V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Es responsable por gerenciar el fraude?</a:t>
            </a:r>
          </a:p>
          <a:p>
            <a:pPr marL="228600" marR="0" lvl="1" indent="-227013" algn="l" defTabSz="9128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Garamond" pitchFamily="18" charset="0"/>
              <a:buNone/>
              <a:tabLst/>
              <a:defRPr/>
            </a:pPr>
            <a:r>
              <a:rPr kumimoji="0" lang="es-V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Qué?</a:t>
            </a:r>
          </a:p>
          <a:p>
            <a:pPr marL="228600" marR="0" lvl="1" indent="-227013" algn="l" defTabSz="9128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V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Existe un programa formal antifraudes? </a:t>
            </a:r>
          </a:p>
          <a:p>
            <a:pPr marL="228600" marR="0" lvl="1" indent="-227013" algn="l" defTabSz="9128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V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Industrias?</a:t>
            </a:r>
          </a:p>
          <a:p>
            <a:pPr marL="228600" marR="0" lvl="1" indent="-227013" algn="l" defTabSz="9128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V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Estructura de organización?</a:t>
            </a:r>
          </a:p>
          <a:p>
            <a:pPr marL="228600" marR="0" lvl="1" indent="-227013" algn="l" defTabSz="9128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V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Cambio - tamaño, gerencia &amp; estructura?</a:t>
            </a:r>
            <a:endParaRPr kumimoji="0" lang="es-VE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4592067" y="1493986"/>
            <a:ext cx="4516437" cy="4959350"/>
          </a:xfrm>
          <a:prstGeom prst="rect">
            <a:avLst/>
          </a:prstGeom>
        </p:spPr>
        <p:txBody>
          <a:bodyPr/>
          <a:lstStyle/>
          <a:p>
            <a:pPr marL="190500" marR="0" lvl="0" indent="-19050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V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Dónde?</a:t>
            </a:r>
          </a:p>
          <a:p>
            <a:pPr marL="190500" marR="0" lvl="0" indent="-19050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V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Cadena de abastecimiento? </a:t>
            </a:r>
          </a:p>
          <a:p>
            <a:pPr marL="190500" marR="0" lvl="0" indent="-19050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V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Ventas?  </a:t>
            </a:r>
          </a:p>
          <a:p>
            <a:pPr marL="190500" marR="0" lvl="0" indent="-19050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V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Finanzas &amp; Administración?</a:t>
            </a:r>
          </a:p>
          <a:p>
            <a:pPr marL="190500" marR="0" lvl="0" indent="-19050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V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Cuando? </a:t>
            </a:r>
          </a:p>
          <a:p>
            <a:pPr marL="190500" marR="0" lvl="0" indent="-19050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V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hará Público?</a:t>
            </a:r>
          </a:p>
          <a:p>
            <a:pPr marL="190500" marR="0" lvl="0" indent="-19050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V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Fusiones, adquisiciones o Asociaciones?</a:t>
            </a:r>
          </a:p>
          <a:p>
            <a:pPr marL="190500" marR="0" lvl="0" indent="-19050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V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Cómo?</a:t>
            </a:r>
          </a:p>
          <a:p>
            <a:pPr marL="190500" marR="0" lvl="0" indent="-19050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V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Entrastes en el problema?</a:t>
            </a:r>
          </a:p>
          <a:p>
            <a:pPr marL="190500" marR="0" lvl="0" indent="-19050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V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Perdiste por fraudes externos o</a:t>
            </a:r>
          </a:p>
          <a:p>
            <a:pPr marL="190500" marR="0" lvl="0" indent="-19050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s-V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Fraudes Internos</a:t>
            </a:r>
            <a:endParaRPr kumimoji="0" lang="es-VE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Washington Dome"/>
          <p:cNvPicPr>
            <a:picLocks noChangeAspect="1" noChangeArrowheads="1"/>
          </p:cNvPicPr>
          <p:nvPr/>
        </p:nvPicPr>
        <p:blipFill>
          <a:blip r:embed="rId2" cstate="print"/>
          <a:srcRect r="1137" b="2272"/>
          <a:stretch>
            <a:fillRect/>
          </a:stretch>
        </p:blipFill>
        <p:spPr bwMode="auto">
          <a:xfrm>
            <a:off x="381000" y="228600"/>
            <a:ext cx="565150" cy="838200"/>
          </a:xfrm>
          <a:prstGeom prst="rect">
            <a:avLst/>
          </a:prstGeom>
          <a:noFill/>
        </p:spPr>
      </p:pic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1447800" y="228600"/>
            <a:ext cx="6985000" cy="0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1447800" y="685800"/>
            <a:ext cx="6985000" cy="0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267744" y="332656"/>
            <a:ext cx="48244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 smtClean="0">
                <a:solidFill>
                  <a:schemeClr val="accent2"/>
                </a:solidFill>
              </a:rPr>
              <a:t>METODOLOGÍA DE AUDITORÍA  FORENSE</a:t>
            </a:r>
            <a:endParaRPr lang="es-ES" sz="1400" b="1" i="1" dirty="0">
              <a:solidFill>
                <a:srgbClr val="6666FF"/>
              </a:solidFill>
            </a:endParaRPr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3059460" y="2060848"/>
            <a:ext cx="3240088" cy="3095625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0"/>
                  <a:invGamma/>
                </a:srgbClr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es-ES" sz="2000" b="1" dirty="0" smtClean="0"/>
              <a:t>Dificultades </a:t>
            </a:r>
          </a:p>
          <a:p>
            <a:pPr algn="ctr"/>
            <a:r>
              <a:rPr lang="es-ES" sz="2000" b="1" dirty="0" smtClean="0"/>
              <a:t>en la Investigación </a:t>
            </a:r>
          </a:p>
          <a:p>
            <a:pPr algn="ctr"/>
            <a:r>
              <a:rPr lang="es-ES" sz="2000" b="1" dirty="0" smtClean="0"/>
              <a:t>Financiera</a:t>
            </a:r>
            <a:endParaRPr lang="es-ES" sz="2000" b="1" dirty="0"/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1259632" y="2348880"/>
            <a:ext cx="1727200" cy="1585787"/>
          </a:xfrm>
          <a:prstGeom prst="ellipse">
            <a:avLst/>
          </a:prstGeom>
          <a:solidFill>
            <a:srgbClr val="00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r>
              <a:rPr lang="es-ES" dirty="0" smtClean="0"/>
              <a:t>Falta de </a:t>
            </a:r>
          </a:p>
          <a:p>
            <a:r>
              <a:rPr lang="es-ES" dirty="0" smtClean="0"/>
              <a:t>estructuras </a:t>
            </a:r>
          </a:p>
          <a:p>
            <a:r>
              <a:rPr lang="es-ES" dirty="0" smtClean="0"/>
              <a:t>de apoyo y</a:t>
            </a:r>
          </a:p>
          <a:p>
            <a:r>
              <a:rPr lang="es-ES" dirty="0" smtClean="0"/>
              <a:t> legislación </a:t>
            </a:r>
          </a:p>
          <a:p>
            <a:r>
              <a:rPr lang="es-ES" dirty="0" smtClean="0"/>
              <a:t>en el país</a:t>
            </a:r>
            <a:endParaRPr lang="es-ES" dirty="0"/>
          </a:p>
        </p:txBody>
      </p:sp>
      <p:sp>
        <p:nvSpPr>
          <p:cNvPr id="23" name="Oval 9"/>
          <p:cNvSpPr>
            <a:spLocks noChangeArrowheads="1"/>
          </p:cNvSpPr>
          <p:nvPr/>
        </p:nvSpPr>
        <p:spPr bwMode="auto">
          <a:xfrm>
            <a:off x="6225802" y="5156919"/>
            <a:ext cx="1586558" cy="13684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r>
              <a:rPr lang="es-ES" dirty="0" smtClean="0"/>
              <a:t>Dispersión </a:t>
            </a:r>
          </a:p>
          <a:p>
            <a:r>
              <a:rPr lang="es-ES" dirty="0" smtClean="0"/>
              <a:t>en el trabajo</a:t>
            </a:r>
            <a:endParaRPr lang="es-ES" dirty="0"/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6588224" y="3644751"/>
            <a:ext cx="1512168" cy="13684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r>
              <a:rPr lang="es-ES" dirty="0" smtClean="0"/>
              <a:t>No existe </a:t>
            </a:r>
          </a:p>
          <a:p>
            <a:r>
              <a:rPr lang="es-ES" dirty="0" smtClean="0"/>
              <a:t>carrera </a:t>
            </a:r>
          </a:p>
          <a:p>
            <a:r>
              <a:rPr lang="es-ES" dirty="0" smtClean="0"/>
              <a:t>profesional</a:t>
            </a:r>
            <a:endParaRPr lang="es-ES" dirty="0"/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4210472" y="5373216"/>
            <a:ext cx="1801688" cy="13684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r>
              <a:rPr lang="es-ES" dirty="0" smtClean="0"/>
              <a:t>No valorar </a:t>
            </a:r>
          </a:p>
          <a:p>
            <a:r>
              <a:rPr lang="es-ES" dirty="0" smtClean="0"/>
              <a:t>Adecuadamente</a:t>
            </a:r>
          </a:p>
          <a:p>
            <a:r>
              <a:rPr lang="es-ES" dirty="0" smtClean="0"/>
              <a:t> los riesgos</a:t>
            </a:r>
            <a:endParaRPr lang="es-ES" dirty="0"/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4572000" y="836712"/>
            <a:ext cx="1440160" cy="122413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r>
              <a:rPr lang="es-ES" dirty="0" smtClean="0"/>
              <a:t>Corto Tiempo</a:t>
            </a:r>
            <a:endParaRPr lang="es-ES" dirty="0"/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6156598" y="1628800"/>
            <a:ext cx="1727770" cy="1800225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r>
              <a:rPr lang="es-ES" dirty="0" smtClean="0"/>
              <a:t>Falta de </a:t>
            </a:r>
          </a:p>
          <a:p>
            <a:r>
              <a:rPr lang="es-ES" dirty="0" smtClean="0"/>
              <a:t>conocimiento </a:t>
            </a:r>
          </a:p>
          <a:p>
            <a:r>
              <a:rPr lang="es-ES" dirty="0" smtClean="0"/>
              <a:t>metodológicos </a:t>
            </a:r>
          </a:p>
          <a:p>
            <a:r>
              <a:rPr lang="es-ES" dirty="0" smtClean="0"/>
              <a:t>de auditoría </a:t>
            </a:r>
          </a:p>
          <a:p>
            <a:r>
              <a:rPr lang="es-ES" dirty="0" smtClean="0"/>
              <a:t>forense </a:t>
            </a:r>
            <a:endParaRPr lang="es-ES" dirty="0"/>
          </a:p>
        </p:txBody>
      </p:sp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2555777" y="1052736"/>
            <a:ext cx="1512167" cy="1225251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r>
              <a:rPr lang="es-ES" dirty="0" smtClean="0"/>
              <a:t>Importante</a:t>
            </a:r>
          </a:p>
          <a:p>
            <a:r>
              <a:rPr lang="es-ES" dirty="0" smtClean="0"/>
              <a:t> presión</a:t>
            </a:r>
            <a:endParaRPr lang="es-ES" dirty="0"/>
          </a:p>
        </p:txBody>
      </p:sp>
      <p:sp>
        <p:nvSpPr>
          <p:cNvPr id="24" name="Oval 9"/>
          <p:cNvSpPr>
            <a:spLocks noChangeArrowheads="1"/>
          </p:cNvSpPr>
          <p:nvPr/>
        </p:nvSpPr>
        <p:spPr bwMode="auto">
          <a:xfrm>
            <a:off x="1259632" y="4077072"/>
            <a:ext cx="1656184" cy="115212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r>
              <a:rPr lang="es-ES" dirty="0" smtClean="0"/>
              <a:t>Uso de </a:t>
            </a:r>
          </a:p>
          <a:p>
            <a:r>
              <a:rPr lang="es-ES" dirty="0" smtClean="0"/>
              <a:t>Pruebas</a:t>
            </a:r>
            <a:endParaRPr lang="es-ES" dirty="0"/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2264991" y="5300093"/>
            <a:ext cx="1658937" cy="1225251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r>
              <a:rPr lang="es-ES" dirty="0" smtClean="0"/>
              <a:t>Escasa tradición</a:t>
            </a:r>
          </a:p>
          <a:p>
            <a:r>
              <a:rPr lang="es-ES" dirty="0" smtClean="0"/>
              <a:t> investigadora</a:t>
            </a:r>
            <a:endParaRPr lang="es-ES" dirty="0"/>
          </a:p>
        </p:txBody>
      </p:sp>
      <p:pic>
        <p:nvPicPr>
          <p:cNvPr id="26" name="Picture 4" descr="silencio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64967"/>
            <a:ext cx="1979712" cy="149303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Washington Dome"/>
          <p:cNvPicPr>
            <a:picLocks noChangeAspect="1" noChangeArrowheads="1"/>
          </p:cNvPicPr>
          <p:nvPr/>
        </p:nvPicPr>
        <p:blipFill>
          <a:blip r:embed="rId2" cstate="print"/>
          <a:srcRect r="1137" b="2272"/>
          <a:stretch>
            <a:fillRect/>
          </a:stretch>
        </p:blipFill>
        <p:spPr bwMode="auto">
          <a:xfrm>
            <a:off x="381000" y="228600"/>
            <a:ext cx="565150" cy="838200"/>
          </a:xfrm>
          <a:prstGeom prst="rect">
            <a:avLst/>
          </a:prstGeom>
          <a:noFill/>
        </p:spPr>
      </p:pic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1447800" y="228600"/>
            <a:ext cx="6985000" cy="0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1447800" y="685800"/>
            <a:ext cx="6985000" cy="0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267744" y="332656"/>
            <a:ext cx="48244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 smtClean="0">
                <a:solidFill>
                  <a:schemeClr val="accent2"/>
                </a:solidFill>
              </a:rPr>
              <a:t>METODOLOGÍA DE AUDITORÍA  FORENSE</a:t>
            </a:r>
            <a:endParaRPr lang="es-ES" sz="1400" b="1" i="1" dirty="0">
              <a:solidFill>
                <a:srgbClr val="6666FF"/>
              </a:solidFill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 rot="16200000">
            <a:off x="-2189162" y="3406567"/>
            <a:ext cx="5037138" cy="338554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b="1" dirty="0" smtClean="0">
                <a:solidFill>
                  <a:schemeClr val="bg1"/>
                </a:solidFill>
              </a:rPr>
              <a:t>4.1 INTRODUCCIÓN</a:t>
            </a:r>
            <a:endParaRPr lang="es-ES_tradnl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67544" y="1052736"/>
            <a:ext cx="1512168" cy="600164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100" b="1" dirty="0" smtClean="0">
                <a:solidFill>
                  <a:schemeClr val="bg1"/>
                </a:solidFill>
              </a:rPr>
              <a:t>4.1.1.  DETERMINACIÓN DEL DELITO</a:t>
            </a:r>
            <a:endParaRPr lang="es-ES_tradnl" sz="1100" b="1" dirty="0">
              <a:solidFill>
                <a:schemeClr val="bg1"/>
              </a:solidFill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467544" y="1772816"/>
            <a:ext cx="1512168" cy="769441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100" b="1" dirty="0" smtClean="0">
                <a:solidFill>
                  <a:schemeClr val="bg1"/>
                </a:solidFill>
              </a:rPr>
              <a:t>4.1.2.  DESIGNACIÓN INVESTIGADOR Y/O DEL PERITO</a:t>
            </a:r>
            <a:endParaRPr lang="es-ES_tradnl" sz="1100" b="1" dirty="0">
              <a:solidFill>
                <a:schemeClr val="bg1"/>
              </a:solidFill>
            </a:endParaRPr>
          </a:p>
        </p:txBody>
      </p:sp>
      <p:sp>
        <p:nvSpPr>
          <p:cNvPr id="27" name="AutoShape 7" descr="Papiro"/>
          <p:cNvSpPr>
            <a:spLocks noChangeArrowheads="1"/>
          </p:cNvSpPr>
          <p:nvPr/>
        </p:nvSpPr>
        <p:spPr bwMode="auto">
          <a:xfrm>
            <a:off x="2051719" y="1708150"/>
            <a:ext cx="2455193" cy="352698"/>
          </a:xfrm>
          <a:prstGeom prst="roundRect">
            <a:avLst>
              <a:gd name="adj" fmla="val 16667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pPr eaLnBrk="0" hangingPunct="0"/>
            <a:r>
              <a:rPr lang="es-ES_tradnl" sz="1100" b="1" dirty="0" smtClean="0"/>
              <a:t>4.2 PLANIFICACION DE LA </a:t>
            </a:r>
          </a:p>
          <a:p>
            <a:pPr eaLnBrk="0" hangingPunct="0"/>
            <a:r>
              <a:rPr lang="es-ES_tradnl" sz="1100" b="1" dirty="0" smtClean="0"/>
              <a:t>AUDITORIA FORENSE</a:t>
            </a:r>
            <a:endParaRPr lang="es-ES_tradnl" sz="1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8" name="Text Box 8" descr="Lienzo"/>
          <p:cNvSpPr txBox="1">
            <a:spLocks noChangeArrowheads="1"/>
          </p:cNvSpPr>
          <p:nvPr/>
        </p:nvSpPr>
        <p:spPr bwMode="auto">
          <a:xfrm>
            <a:off x="2067620" y="2266950"/>
            <a:ext cx="1856308" cy="253916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FFCC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s-ES_tradnl" sz="1050" b="1" dirty="0" smtClean="0"/>
              <a:t>4.2.1. GENERALIDADES</a:t>
            </a:r>
            <a:endParaRPr lang="es-ES_tradnl" sz="1050" dirty="0"/>
          </a:p>
        </p:txBody>
      </p:sp>
      <p:sp>
        <p:nvSpPr>
          <p:cNvPr id="29" name="Text Box 9" descr="Lienzo"/>
          <p:cNvSpPr txBox="1">
            <a:spLocks noChangeArrowheads="1"/>
          </p:cNvSpPr>
          <p:nvPr/>
        </p:nvSpPr>
        <p:spPr bwMode="auto">
          <a:xfrm>
            <a:off x="2051720" y="2564904"/>
            <a:ext cx="2304256" cy="415498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FFCC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algn="l" eaLnBrk="0" hangingPunct="0"/>
            <a:r>
              <a:rPr lang="es-ES_tradnl" sz="1050" b="1" dirty="0" smtClean="0"/>
              <a:t>4.2.2. FASES DE LA AUDITORIA </a:t>
            </a:r>
          </a:p>
          <a:p>
            <a:pPr eaLnBrk="0" hangingPunct="0"/>
            <a:r>
              <a:rPr lang="es-ES_tradnl" sz="1050" b="1" dirty="0" smtClean="0"/>
              <a:t>FORENSE</a:t>
            </a:r>
            <a:r>
              <a:rPr lang="es-ES_tradnl" sz="1050" dirty="0" smtClean="0"/>
              <a:t>  </a:t>
            </a:r>
            <a:endParaRPr lang="es-ES_tradnl" sz="1050" dirty="0"/>
          </a:p>
        </p:txBody>
      </p:sp>
      <p:sp>
        <p:nvSpPr>
          <p:cNvPr id="31" name="AutoShape 11" descr="Mármol blanco"/>
          <p:cNvSpPr>
            <a:spLocks noChangeArrowheads="1"/>
          </p:cNvSpPr>
          <p:nvPr/>
        </p:nvSpPr>
        <p:spPr bwMode="auto">
          <a:xfrm>
            <a:off x="4724400" y="1728788"/>
            <a:ext cx="2339975" cy="289441"/>
          </a:xfrm>
          <a:prstGeom prst="roundRect">
            <a:avLst>
              <a:gd name="adj" fmla="val 16667"/>
            </a:avLst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spAutoFit/>
            <a:flatTx/>
          </a:bodyPr>
          <a:lstStyle/>
          <a:p>
            <a:pPr eaLnBrk="0" hangingPunct="0"/>
            <a:r>
              <a:rPr lang="es-ES_tradnl" sz="1100" b="1" dirty="0" smtClean="0"/>
              <a:t>4.3.  REVISIÓN Y ANÁLISIS</a:t>
            </a:r>
            <a:endParaRPr lang="es-ES_tradnl" sz="1100" dirty="0"/>
          </a:p>
        </p:txBody>
      </p:sp>
      <p:sp>
        <p:nvSpPr>
          <p:cNvPr id="32" name="Text Box 12" descr="Mármol blanco"/>
          <p:cNvSpPr txBox="1">
            <a:spLocks noChangeArrowheads="1"/>
          </p:cNvSpPr>
          <p:nvPr/>
        </p:nvSpPr>
        <p:spPr bwMode="auto">
          <a:xfrm>
            <a:off x="4814640" y="2060848"/>
            <a:ext cx="1371600" cy="415498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0" hangingPunct="0"/>
            <a:r>
              <a:rPr lang="es-ES_tradnl" sz="1050" b="1" dirty="0" smtClean="0"/>
              <a:t>4.3.1.  OBSERVACIONES</a:t>
            </a:r>
            <a:endParaRPr lang="es-ES_tradnl" sz="1000" b="1" dirty="0"/>
          </a:p>
        </p:txBody>
      </p:sp>
      <p:sp>
        <p:nvSpPr>
          <p:cNvPr id="33" name="Text Box 13" descr="Mármol blanco"/>
          <p:cNvSpPr txBox="1">
            <a:spLocks noChangeArrowheads="1"/>
          </p:cNvSpPr>
          <p:nvPr/>
        </p:nvSpPr>
        <p:spPr bwMode="auto">
          <a:xfrm>
            <a:off x="4644008" y="2636912"/>
            <a:ext cx="1152128" cy="600164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s-ES_tradnl" sz="1100" dirty="0" smtClean="0"/>
              <a:t>4.3.1.1. EXPEDIENTE ANALIZADO</a:t>
            </a:r>
            <a:endParaRPr lang="es-ES_tradnl" sz="1100" dirty="0"/>
          </a:p>
        </p:txBody>
      </p:sp>
      <p:sp>
        <p:nvSpPr>
          <p:cNvPr id="34" name="Text Box 14" descr="Mármol blanco"/>
          <p:cNvSpPr txBox="1">
            <a:spLocks noChangeArrowheads="1"/>
          </p:cNvSpPr>
          <p:nvPr/>
        </p:nvSpPr>
        <p:spPr bwMode="auto">
          <a:xfrm>
            <a:off x="5246688" y="4150241"/>
            <a:ext cx="1371600" cy="430887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0" hangingPunct="0"/>
            <a:r>
              <a:rPr lang="es-ES_tradnl" sz="1100" b="1" dirty="0" smtClean="0"/>
              <a:t>4.3.2.  ANÁLISIS PERICIAL</a:t>
            </a:r>
            <a:endParaRPr lang="es-ES_tradnl" sz="1100" b="1" dirty="0"/>
          </a:p>
        </p:txBody>
      </p:sp>
      <p:sp>
        <p:nvSpPr>
          <p:cNvPr id="36" name="Text Box 16" descr="Mármol blanco"/>
          <p:cNvSpPr txBox="1">
            <a:spLocks noChangeArrowheads="1"/>
          </p:cNvSpPr>
          <p:nvPr/>
        </p:nvSpPr>
        <p:spPr bwMode="auto">
          <a:xfrm>
            <a:off x="3707904" y="3717032"/>
            <a:ext cx="1111250" cy="1015663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0" hangingPunct="0"/>
            <a:r>
              <a:rPr lang="es-ES_tradnl" sz="1000" dirty="0" smtClean="0"/>
              <a:t>4.3.2.1.     ADQUISICIÓN DE BIENES INMUEBLES DEL IMPUTADO</a:t>
            </a:r>
            <a:endParaRPr lang="es-ES_tradnl" sz="1000" dirty="0"/>
          </a:p>
        </p:txBody>
      </p:sp>
      <p:sp>
        <p:nvSpPr>
          <p:cNvPr id="37" name="Text Box 17" descr="Mármol blanco"/>
          <p:cNvSpPr txBox="1">
            <a:spLocks noChangeArrowheads="1"/>
          </p:cNvSpPr>
          <p:nvPr/>
        </p:nvSpPr>
        <p:spPr bwMode="auto">
          <a:xfrm>
            <a:off x="3707904" y="5427801"/>
            <a:ext cx="1152128" cy="1169551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s-ES_tradnl" sz="1000" dirty="0" smtClean="0"/>
              <a:t>4.3.2.2.     ANÁLISIS DE LAS RENTAS Y COPROPIETARIOS DE LA EMPRESA INVESTIGAD</a:t>
            </a:r>
            <a:endParaRPr lang="es-ES_tradnl" sz="1000" dirty="0"/>
          </a:p>
        </p:txBody>
      </p:sp>
      <p:cxnSp>
        <p:nvCxnSpPr>
          <p:cNvPr id="38" name="AutoShape 18"/>
          <p:cNvCxnSpPr>
            <a:cxnSpLocks noChangeShapeType="1"/>
            <a:stCxn id="33" idx="3"/>
            <a:endCxn id="33" idx="3"/>
          </p:cNvCxnSpPr>
          <p:nvPr/>
        </p:nvCxnSpPr>
        <p:spPr bwMode="auto">
          <a:xfrm>
            <a:off x="5796136" y="2936994"/>
            <a:ext cx="1588" cy="1588"/>
          </a:xfrm>
          <a:prstGeom prst="bentConnector3">
            <a:avLst>
              <a:gd name="adj1" fmla="val 14395466"/>
            </a:avLst>
          </a:prstGeom>
          <a:noFill/>
          <a:ln w="9525">
            <a:noFill/>
            <a:miter lim="800000"/>
            <a:headEnd/>
            <a:tailEnd type="triangle" w="med" len="med"/>
          </a:ln>
          <a:effectLst>
            <a:outerShdw dist="45791" dir="2021404" algn="ctr" rotWithShape="0">
              <a:srgbClr val="C0C0C0"/>
            </a:outerShdw>
          </a:effectLst>
        </p:spPr>
      </p:cxnSp>
      <p:cxnSp>
        <p:nvCxnSpPr>
          <p:cNvPr id="39" name="AutoShape 19" descr="Mármol blanco"/>
          <p:cNvCxnSpPr>
            <a:cxnSpLocks noChangeShapeType="1"/>
            <a:stCxn id="34" idx="2"/>
            <a:endCxn id="37" idx="0"/>
          </p:cNvCxnSpPr>
          <p:nvPr/>
        </p:nvCxnSpPr>
        <p:spPr bwMode="auto">
          <a:xfrm rot="5400000">
            <a:off x="4684892" y="4180204"/>
            <a:ext cx="846673" cy="164852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dist="45791" dir="2021404" algn="ctr" rotWithShape="0">
              <a:srgbClr val="C0C0C0"/>
            </a:outerShdw>
          </a:effectLst>
        </p:spPr>
      </p:cxnSp>
      <p:sp>
        <p:nvSpPr>
          <p:cNvPr id="41" name="AutoShape 22" descr="Papel seda rosa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251700" y="1612900"/>
            <a:ext cx="1303338" cy="476726"/>
          </a:xfrm>
          <a:prstGeom prst="roundRect">
            <a:avLst>
              <a:gd name="adj" fmla="val 16667"/>
            </a:avLst>
          </a:prstGeom>
          <a:blipFill dpi="0" rotWithShape="0">
            <a:blip r:embed="rId7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>
            <a:spAutoFit/>
            <a:flatTx/>
          </a:bodyPr>
          <a:lstStyle/>
          <a:p>
            <a:pPr eaLnBrk="0" hangingPunct="0"/>
            <a:r>
              <a:rPr lang="es-ES_tradnl" sz="1100" b="1" dirty="0" smtClean="0"/>
              <a:t>4.4  INFORME DE AUDITORIA</a:t>
            </a:r>
            <a:endParaRPr lang="es-ES_tradnl" sz="1100" dirty="0"/>
          </a:p>
        </p:txBody>
      </p:sp>
      <p:cxnSp>
        <p:nvCxnSpPr>
          <p:cNvPr id="42" name="AutoShape 24" descr="Mármol blanco"/>
          <p:cNvCxnSpPr>
            <a:cxnSpLocks noChangeShapeType="1"/>
            <a:stCxn id="34" idx="2"/>
            <a:endCxn id="36" idx="3"/>
          </p:cNvCxnSpPr>
          <p:nvPr/>
        </p:nvCxnSpPr>
        <p:spPr bwMode="auto">
          <a:xfrm rot="5400000" flipH="1">
            <a:off x="5197689" y="3846329"/>
            <a:ext cx="356264" cy="1113334"/>
          </a:xfrm>
          <a:prstGeom prst="bentConnector4">
            <a:avLst>
              <a:gd name="adj1" fmla="val -64166"/>
              <a:gd name="adj2" fmla="val 80799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dist="45791" dir="2021404" algn="ctr" rotWithShape="0">
              <a:srgbClr val="C0C0C0"/>
            </a:outerShdw>
          </a:effectLst>
        </p:spPr>
      </p:cxnSp>
      <p:sp>
        <p:nvSpPr>
          <p:cNvPr id="45" name="Text Box 27"/>
          <p:cNvSpPr txBox="1">
            <a:spLocks noChangeArrowheads="1"/>
          </p:cNvSpPr>
          <p:nvPr/>
        </p:nvSpPr>
        <p:spPr bwMode="auto">
          <a:xfrm rot="16200000">
            <a:off x="6442075" y="3412917"/>
            <a:ext cx="5037138" cy="338554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ES_tradnl" dirty="0" smtClean="0">
                <a:solidFill>
                  <a:schemeClr val="bg1"/>
                </a:solidFill>
              </a:rPr>
              <a:t>Ejecución de la pena</a:t>
            </a:r>
            <a:endParaRPr lang="es-ES_tradnl" sz="1400" dirty="0">
              <a:solidFill>
                <a:schemeClr val="bg1"/>
              </a:solidFill>
            </a:endParaRPr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3491880" y="837530"/>
            <a:ext cx="3312368" cy="503238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</a:rPr>
              <a:t>4. Metodología </a:t>
            </a:r>
            <a:r>
              <a:rPr lang="es-MX" sz="1400" b="1" dirty="0">
                <a:solidFill>
                  <a:schemeClr val="bg1"/>
                </a:solidFill>
              </a:rPr>
              <a:t>de Investigación</a:t>
            </a:r>
          </a:p>
          <a:p>
            <a:pPr algn="ctr"/>
            <a:r>
              <a:rPr lang="es-MX" sz="1400" b="1" dirty="0">
                <a:solidFill>
                  <a:schemeClr val="bg1"/>
                </a:solidFill>
              </a:rPr>
              <a:t> </a:t>
            </a:r>
            <a:r>
              <a:rPr lang="es-MX" sz="1400" b="1" dirty="0" smtClean="0">
                <a:solidFill>
                  <a:schemeClr val="bg1"/>
                </a:solidFill>
              </a:rPr>
              <a:t>Forense Propuesta</a:t>
            </a:r>
            <a:endParaRPr lang="es-ES" sz="1400" b="1" dirty="0">
              <a:solidFill>
                <a:schemeClr val="bg1"/>
              </a:solidFill>
            </a:endParaRPr>
          </a:p>
        </p:txBody>
      </p:sp>
      <p:pic>
        <p:nvPicPr>
          <p:cNvPr id="4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4531001"/>
            <a:ext cx="2736304" cy="232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Text Box 9" descr="Lienzo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2051720" y="3068960"/>
            <a:ext cx="2304256" cy="253916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FFCC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algn="l" eaLnBrk="0" hangingPunct="0"/>
            <a:r>
              <a:rPr lang="es-ES_tradnl" sz="1050" b="1" dirty="0" smtClean="0"/>
              <a:t>4.2.3.  TÉCNICAS DE AUDITORÍA</a:t>
            </a:r>
            <a:endParaRPr lang="es-ES_tradnl" sz="1050" dirty="0"/>
          </a:p>
        </p:txBody>
      </p:sp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467544" y="2636912"/>
            <a:ext cx="1512168" cy="26161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100" b="1" dirty="0" smtClean="0">
                <a:solidFill>
                  <a:schemeClr val="bg1"/>
                </a:solidFill>
              </a:rPr>
              <a:t>4.1.3 BASE LEGAL</a:t>
            </a:r>
            <a:endParaRPr lang="es-ES_tradnl" sz="1100" b="1" dirty="0">
              <a:solidFill>
                <a:schemeClr val="bg1"/>
              </a:solidFill>
            </a:endParaRPr>
          </a:p>
        </p:txBody>
      </p:sp>
      <p:sp>
        <p:nvSpPr>
          <p:cNvPr id="57" name="Text Box 17" descr="Mármol blanco"/>
          <p:cNvSpPr txBox="1">
            <a:spLocks noChangeArrowheads="1"/>
          </p:cNvSpPr>
          <p:nvPr/>
        </p:nvSpPr>
        <p:spPr bwMode="auto">
          <a:xfrm>
            <a:off x="5004048" y="5447546"/>
            <a:ext cx="1152128" cy="861774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s-ES_tradnl" sz="1000" dirty="0" smtClean="0"/>
              <a:t>4.3.2.3.     ANÁLISIS CONTABLE DE LAS RENTAS DEL IMPUTADO</a:t>
            </a:r>
            <a:endParaRPr lang="es-ES_tradnl" sz="1000" dirty="0"/>
          </a:p>
        </p:txBody>
      </p:sp>
      <p:cxnSp>
        <p:nvCxnSpPr>
          <p:cNvPr id="58" name="AutoShape 24" descr="Mármol blanco"/>
          <p:cNvCxnSpPr>
            <a:cxnSpLocks noChangeShapeType="1"/>
            <a:stCxn id="34" idx="2"/>
            <a:endCxn id="57" idx="0"/>
          </p:cNvCxnSpPr>
          <p:nvPr/>
        </p:nvCxnSpPr>
        <p:spPr bwMode="auto">
          <a:xfrm rot="5400000">
            <a:off x="5323091" y="4838149"/>
            <a:ext cx="866418" cy="352376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dist="45791" dir="2021404" algn="ctr" rotWithShape="0">
              <a:srgbClr val="C0C0C0"/>
            </a:outerShdw>
          </a:effectLst>
        </p:spPr>
      </p:cxnSp>
      <p:sp>
        <p:nvSpPr>
          <p:cNvPr id="61" name="Text Box 17" descr="Mármol blanco"/>
          <p:cNvSpPr txBox="1">
            <a:spLocks noChangeArrowheads="1"/>
          </p:cNvSpPr>
          <p:nvPr/>
        </p:nvSpPr>
        <p:spPr bwMode="auto">
          <a:xfrm>
            <a:off x="6300192" y="5489937"/>
            <a:ext cx="1152128" cy="1323439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s-ES_tradnl" sz="1000" dirty="0" smtClean="0"/>
              <a:t>4.3.2.4.     ANÁLISIS SOCIETARIO DE LA OPERACIÓN DE LA EMPRESA INVESTIGADA</a:t>
            </a:r>
            <a:endParaRPr lang="es-ES_tradnl" sz="1000" dirty="0"/>
          </a:p>
        </p:txBody>
      </p:sp>
      <p:cxnSp>
        <p:nvCxnSpPr>
          <p:cNvPr id="62" name="AutoShape 24" descr="Mármol blanco"/>
          <p:cNvCxnSpPr>
            <a:cxnSpLocks noChangeShapeType="1"/>
            <a:stCxn id="34" idx="2"/>
            <a:endCxn id="61" idx="0"/>
          </p:cNvCxnSpPr>
          <p:nvPr/>
        </p:nvCxnSpPr>
        <p:spPr bwMode="auto">
          <a:xfrm rot="16200000" flipH="1">
            <a:off x="5949968" y="4563648"/>
            <a:ext cx="908809" cy="94376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dist="45791" dir="2021404" algn="ctr" rotWithShape="0">
              <a:srgbClr val="C0C0C0"/>
            </a:outerShdw>
          </a:effectLst>
        </p:spPr>
      </p:cxnSp>
      <p:sp>
        <p:nvSpPr>
          <p:cNvPr id="66" name="Text Box 17" descr="Mármol blanco"/>
          <p:cNvSpPr txBox="1">
            <a:spLocks noChangeArrowheads="1"/>
          </p:cNvSpPr>
          <p:nvPr/>
        </p:nvSpPr>
        <p:spPr bwMode="auto">
          <a:xfrm>
            <a:off x="7524328" y="4293096"/>
            <a:ext cx="1224136" cy="1015663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s-ES_tradnl" sz="1000" dirty="0" smtClean="0"/>
              <a:t>4.3.2.5.     ANÁLISIS DE OBLIGACIONES FINANCIERAS DE LA EMPRESA INVESTIGADA</a:t>
            </a:r>
            <a:endParaRPr lang="es-ES_tradnl" sz="1000" dirty="0"/>
          </a:p>
        </p:txBody>
      </p:sp>
      <p:cxnSp>
        <p:nvCxnSpPr>
          <p:cNvPr id="67" name="AutoShape 24" descr="Mármol blanco"/>
          <p:cNvCxnSpPr>
            <a:cxnSpLocks noChangeShapeType="1"/>
            <a:stCxn id="34" idx="2"/>
            <a:endCxn id="66" idx="1"/>
          </p:cNvCxnSpPr>
          <p:nvPr/>
        </p:nvCxnSpPr>
        <p:spPr bwMode="auto">
          <a:xfrm rot="16200000" flipH="1">
            <a:off x="6618508" y="3895108"/>
            <a:ext cx="219800" cy="1591840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dist="45791" dir="2021404" algn="ctr" rotWithShape="0">
              <a:srgbClr val="C0C0C0"/>
            </a:outerShdw>
          </a:effectLst>
        </p:spPr>
      </p:cxnSp>
      <p:cxnSp>
        <p:nvCxnSpPr>
          <p:cNvPr id="72" name="AutoShape 24" descr="Mármol blanco"/>
          <p:cNvCxnSpPr>
            <a:cxnSpLocks noChangeShapeType="1"/>
            <a:stCxn id="32" idx="1"/>
            <a:endCxn id="33" idx="1"/>
          </p:cNvCxnSpPr>
          <p:nvPr/>
        </p:nvCxnSpPr>
        <p:spPr bwMode="auto">
          <a:xfrm rot="10800000" flipV="1">
            <a:off x="4644008" y="2268596"/>
            <a:ext cx="170632" cy="668397"/>
          </a:xfrm>
          <a:prstGeom prst="bentConnector3">
            <a:avLst>
              <a:gd name="adj1" fmla="val 233973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dist="45791" dir="2021404" algn="ctr" rotWithShape="0">
              <a:srgbClr val="C0C0C0"/>
            </a:outerShdw>
          </a:effectLst>
        </p:spPr>
      </p:cxnSp>
      <p:sp>
        <p:nvSpPr>
          <p:cNvPr id="85" name="Text Box 12" descr="Mármol blanco"/>
          <p:cNvSpPr txBox="1">
            <a:spLocks noChangeArrowheads="1"/>
          </p:cNvSpPr>
          <p:nvPr/>
        </p:nvSpPr>
        <p:spPr bwMode="auto">
          <a:xfrm>
            <a:off x="6156176" y="2564904"/>
            <a:ext cx="1224136" cy="415498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s-ES_tradnl" sz="1050" b="1" dirty="0" smtClean="0"/>
              <a:t>4.3.3.  HALLAZGOS</a:t>
            </a:r>
            <a:endParaRPr lang="es-ES_tradnl" sz="1000" b="1" dirty="0"/>
          </a:p>
        </p:txBody>
      </p:sp>
      <p:sp>
        <p:nvSpPr>
          <p:cNvPr id="86" name="Text Box 13" descr="Mármol blanco"/>
          <p:cNvSpPr txBox="1">
            <a:spLocks noChangeArrowheads="1"/>
          </p:cNvSpPr>
          <p:nvPr/>
        </p:nvSpPr>
        <p:spPr bwMode="auto">
          <a:xfrm>
            <a:off x="6084168" y="3356992"/>
            <a:ext cx="1296144" cy="600164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s-ES_tradnl" sz="1100" dirty="0" smtClean="0"/>
              <a:t>4.3.3.1. ATRIBUTOS DEL HALLAZGO</a:t>
            </a:r>
            <a:endParaRPr lang="es-ES_tradnl" sz="1100" dirty="0"/>
          </a:p>
        </p:txBody>
      </p:sp>
      <p:cxnSp>
        <p:nvCxnSpPr>
          <p:cNvPr id="87" name="AutoShape 24" descr="Mármol blanco"/>
          <p:cNvCxnSpPr>
            <a:cxnSpLocks noChangeShapeType="1"/>
            <a:stCxn id="85" idx="2"/>
            <a:endCxn id="86" idx="0"/>
          </p:cNvCxnSpPr>
          <p:nvPr/>
        </p:nvCxnSpPr>
        <p:spPr bwMode="auto">
          <a:xfrm rot="5400000">
            <a:off x="6561947" y="3150695"/>
            <a:ext cx="376590" cy="36004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dist="45791" dir="2021404" algn="ctr" rotWithShape="0">
              <a:srgbClr val="C0C0C0"/>
            </a:outerShdw>
          </a:effectLst>
        </p:spPr>
      </p:cxnSp>
      <p:sp>
        <p:nvSpPr>
          <p:cNvPr id="90" name="Text Box 6"/>
          <p:cNvSpPr txBox="1">
            <a:spLocks noChangeArrowheads="1"/>
          </p:cNvSpPr>
          <p:nvPr/>
        </p:nvSpPr>
        <p:spPr bwMode="auto">
          <a:xfrm>
            <a:off x="467544" y="2996952"/>
            <a:ext cx="1512168" cy="430887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100" b="1" dirty="0" smtClean="0">
                <a:solidFill>
                  <a:schemeClr val="bg1"/>
                </a:solidFill>
              </a:rPr>
              <a:t>4.1.4.  OBJETIVOS DE LA PERICIA</a:t>
            </a:r>
            <a:endParaRPr lang="es-ES_tradnl" sz="1100" b="1" dirty="0">
              <a:solidFill>
                <a:schemeClr val="bg1"/>
              </a:solidFill>
            </a:endParaRPr>
          </a:p>
        </p:txBody>
      </p:sp>
      <p:sp>
        <p:nvSpPr>
          <p:cNvPr id="91" name="Text Box 6"/>
          <p:cNvSpPr txBox="1">
            <a:spLocks noChangeArrowheads="1"/>
          </p:cNvSpPr>
          <p:nvPr/>
        </p:nvSpPr>
        <p:spPr bwMode="auto">
          <a:xfrm>
            <a:off x="467544" y="3573016"/>
            <a:ext cx="1512168" cy="600164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100" b="1" dirty="0" smtClean="0">
                <a:solidFill>
                  <a:schemeClr val="bg1"/>
                </a:solidFill>
              </a:rPr>
              <a:t>4.1.5.  ALCANCE DE LA INVESTIGACION</a:t>
            </a:r>
            <a:endParaRPr lang="es-ES_tradnl" sz="1100" b="1" dirty="0">
              <a:solidFill>
                <a:schemeClr val="bg1"/>
              </a:solidFill>
            </a:endParaRPr>
          </a:p>
        </p:txBody>
      </p:sp>
      <p:sp>
        <p:nvSpPr>
          <p:cNvPr id="92" name="Text Box 6"/>
          <p:cNvSpPr txBox="1">
            <a:spLocks noChangeArrowheads="1"/>
          </p:cNvSpPr>
          <p:nvPr/>
        </p:nvSpPr>
        <p:spPr bwMode="auto">
          <a:xfrm>
            <a:off x="467544" y="4293096"/>
            <a:ext cx="1512168" cy="430887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50" b="1" dirty="0" smtClean="0">
                <a:solidFill>
                  <a:schemeClr val="bg1"/>
                </a:solidFill>
              </a:rPr>
              <a:t>4.1.6.  METODOLOGÍA</a:t>
            </a:r>
            <a:endParaRPr lang="es-ES_tradnl" sz="105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41" grpId="0" animBg="1"/>
      <p:bldP spid="45" grpId="0" animBg="1"/>
      <p:bldP spid="49" grpId="0" animBg="1"/>
      <p:bldP spid="50" grpId="0" animBg="1"/>
      <p:bldP spid="57" grpId="0" animBg="1"/>
      <p:bldP spid="61" grpId="0" animBg="1"/>
      <p:bldP spid="66" grpId="0" animBg="1"/>
      <p:bldP spid="85" grpId="0" animBg="1"/>
      <p:bldP spid="86" grpId="0" animBg="1"/>
      <p:bldP spid="90" grpId="0" animBg="1"/>
      <p:bldP spid="91" grpId="0" animBg="1"/>
      <p:bldP spid="9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00124"/>
          </a:xfrm>
        </p:spPr>
        <p:txBody>
          <a:bodyPr/>
          <a:lstStyle/>
          <a:p>
            <a:pPr marL="484632" lvl="1"/>
            <a:r>
              <a:rPr lang="es-ES_tradnl" sz="2400" b="1" dirty="0" smtClean="0"/>
              <a:t>2.3. </a:t>
            </a:r>
            <a:r>
              <a:rPr lang="es-ES" sz="2400" b="1" dirty="0" smtClean="0">
                <a:solidFill>
                  <a:schemeClr val="tx1"/>
                </a:solidFill>
              </a:rPr>
              <a:t>TÉCNICAS PARA EL ANÁLISIS Y EVALUACIONES DE FRAUDES .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ES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1331640" y="1268760"/>
          <a:ext cx="7200800" cy="5396792"/>
        </p:xfrm>
        <a:graphic>
          <a:graphicData uri="http://schemas.openxmlformats.org/drawingml/2006/table">
            <a:tbl>
              <a:tblPr firstCol="1">
                <a:effectLst>
                  <a:innerShdw blurRad="114300">
                    <a:prstClr val="black"/>
                  </a:innerShdw>
                </a:effectLst>
                <a:tableStyleId>{327F97BB-C833-4FB7-BDE5-3F7075034690}</a:tableStyleId>
              </a:tblPr>
              <a:tblGrid>
                <a:gridCol w="4312409"/>
                <a:gridCol w="2888391"/>
              </a:tblGrid>
              <a:tr h="391634"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 dirty="0">
                          <a:solidFill>
                            <a:schemeClr val="tx1"/>
                          </a:solidFill>
                          <a:latin typeface="Arial (Cuerpo)"/>
                        </a:rPr>
                        <a:t>TÉCNICAS DE VERIFICACIÓN OCULAR</a:t>
                      </a:r>
                      <a:endParaRPr lang="es-EC" sz="1600" b="1" i="0" u="none" strike="noStrike" dirty="0">
                        <a:solidFill>
                          <a:schemeClr val="tx1"/>
                        </a:solidFill>
                        <a:latin typeface="Arial (Cuerpo)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 dirty="0">
                          <a:solidFill>
                            <a:schemeClr val="tx1"/>
                          </a:solidFill>
                          <a:latin typeface="Arial (Cuerpo)"/>
                        </a:rPr>
                        <a:t>Comparación</a:t>
                      </a:r>
                      <a:endParaRPr lang="es-EC" sz="1600" b="1" i="0" u="none" strike="noStrike" dirty="0">
                        <a:solidFill>
                          <a:schemeClr val="tx1"/>
                        </a:solidFill>
                        <a:latin typeface="Arial (Cuerpo)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63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 dirty="0">
                          <a:solidFill>
                            <a:schemeClr val="tx1"/>
                          </a:solidFill>
                          <a:latin typeface="Arial (Cuerpo)"/>
                        </a:rPr>
                        <a:t>Observación</a:t>
                      </a:r>
                      <a:endParaRPr lang="es-EC" sz="1600" b="1" i="0" u="none" strike="noStrike" dirty="0">
                        <a:solidFill>
                          <a:schemeClr val="tx1"/>
                        </a:solidFill>
                        <a:latin typeface="Arial (Cuerpo)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63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 dirty="0">
                          <a:solidFill>
                            <a:schemeClr val="tx1"/>
                          </a:solidFill>
                          <a:latin typeface="Arial (Cuerpo)"/>
                        </a:rPr>
                        <a:t>Revisión Selectiva</a:t>
                      </a:r>
                      <a:endParaRPr lang="es-EC" sz="1600" b="1" i="0" u="none" strike="noStrike" dirty="0">
                        <a:solidFill>
                          <a:schemeClr val="tx1"/>
                        </a:solidFill>
                        <a:latin typeface="Arial (Cuerpo)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63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 dirty="0">
                          <a:solidFill>
                            <a:schemeClr val="tx1"/>
                          </a:solidFill>
                          <a:latin typeface="Arial (Cuerpo)"/>
                        </a:rPr>
                        <a:t>Rastreo</a:t>
                      </a:r>
                      <a:endParaRPr lang="es-EC" sz="1600" b="1" i="0" u="none" strike="noStrike" dirty="0">
                        <a:solidFill>
                          <a:schemeClr val="tx1"/>
                        </a:solidFill>
                        <a:latin typeface="Arial (Cuerpo)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63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 dirty="0">
                          <a:solidFill>
                            <a:schemeClr val="tx1"/>
                          </a:solidFill>
                          <a:latin typeface="Arial (Cuerpo)"/>
                        </a:rPr>
                        <a:t>TÉCNICAS DE VERIFICACIÓN VERBAL  </a:t>
                      </a:r>
                      <a:endParaRPr lang="es-EC" sz="1600" b="1" i="0" u="none" strike="noStrike" dirty="0">
                        <a:solidFill>
                          <a:schemeClr val="tx1"/>
                        </a:solidFill>
                        <a:latin typeface="Arial (Cuerpo)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 dirty="0">
                          <a:solidFill>
                            <a:schemeClr val="tx1"/>
                          </a:solidFill>
                          <a:latin typeface="Arial (Cuerpo)"/>
                        </a:rPr>
                        <a:t>Indagación</a:t>
                      </a:r>
                      <a:endParaRPr lang="es-EC" sz="1600" b="1" i="0" u="none" strike="noStrike" dirty="0">
                        <a:solidFill>
                          <a:schemeClr val="tx1"/>
                        </a:solidFill>
                        <a:latin typeface="Arial (Cuerpo)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634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 dirty="0">
                          <a:solidFill>
                            <a:schemeClr val="tx1"/>
                          </a:solidFill>
                          <a:latin typeface="Arial (Cuerpo)"/>
                        </a:rPr>
                        <a:t>TÉCNICAS DE VERIFICACIÓN ESCRITA  </a:t>
                      </a:r>
                      <a:endParaRPr lang="es-EC" sz="1600" b="1" i="0" u="none" strike="noStrike" dirty="0">
                        <a:solidFill>
                          <a:schemeClr val="tx1"/>
                        </a:solidFill>
                        <a:latin typeface="Arial (Cuerpo)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 dirty="0">
                          <a:solidFill>
                            <a:schemeClr val="tx1"/>
                          </a:solidFill>
                          <a:latin typeface="Arial (Cuerpo)"/>
                        </a:rPr>
                        <a:t>Análisis</a:t>
                      </a:r>
                      <a:endParaRPr lang="es-EC" sz="1600" b="1" i="0" u="none" strike="noStrike" dirty="0">
                        <a:solidFill>
                          <a:schemeClr val="tx1"/>
                        </a:solidFill>
                        <a:latin typeface="Arial (Cuerpo)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63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 dirty="0">
                          <a:solidFill>
                            <a:schemeClr val="tx1"/>
                          </a:solidFill>
                          <a:latin typeface="Arial (Cuerpo)"/>
                        </a:rPr>
                        <a:t>Confirmación</a:t>
                      </a:r>
                      <a:endParaRPr lang="es-EC" sz="1600" b="1" i="0" u="none" strike="noStrike" dirty="0">
                        <a:solidFill>
                          <a:schemeClr val="tx1"/>
                        </a:solidFill>
                        <a:latin typeface="Arial (Cuerpo)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63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 dirty="0">
                          <a:solidFill>
                            <a:schemeClr val="tx1"/>
                          </a:solidFill>
                          <a:latin typeface="Arial (Cuerpo)"/>
                        </a:rPr>
                        <a:t>Conciliación</a:t>
                      </a:r>
                      <a:endParaRPr lang="es-EC" sz="1600" b="1" i="0" u="none" strike="noStrike" dirty="0">
                        <a:solidFill>
                          <a:schemeClr val="tx1"/>
                        </a:solidFill>
                        <a:latin typeface="Arial (Cuerpo)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634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 dirty="0">
                          <a:solidFill>
                            <a:schemeClr val="tx1"/>
                          </a:solidFill>
                          <a:latin typeface="Arial (Cuerpo)"/>
                        </a:rPr>
                        <a:t>TÉCNICAS DE VERIFICACIÓN DOCUMENTAL </a:t>
                      </a:r>
                      <a:endParaRPr lang="es-EC" sz="1600" b="1" i="0" u="none" strike="noStrike" dirty="0">
                        <a:solidFill>
                          <a:schemeClr val="tx1"/>
                        </a:solidFill>
                        <a:latin typeface="Arial (Cuerpo)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 dirty="0">
                          <a:solidFill>
                            <a:schemeClr val="tx1"/>
                          </a:solidFill>
                          <a:latin typeface="Arial (Cuerpo)"/>
                        </a:rPr>
                        <a:t>Comprobación</a:t>
                      </a:r>
                      <a:endParaRPr lang="es-EC" sz="1600" b="1" i="0" u="none" strike="noStrike" dirty="0">
                        <a:solidFill>
                          <a:schemeClr val="tx1"/>
                        </a:solidFill>
                        <a:latin typeface="Arial (Cuerpo)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63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 dirty="0">
                          <a:solidFill>
                            <a:schemeClr val="tx1"/>
                          </a:solidFill>
                          <a:latin typeface="Arial (Cuerpo)"/>
                        </a:rPr>
                        <a:t>Computación </a:t>
                      </a:r>
                      <a:endParaRPr lang="es-EC" sz="1600" b="1" i="0" u="none" strike="noStrike" dirty="0">
                        <a:solidFill>
                          <a:schemeClr val="tx1"/>
                        </a:solidFill>
                        <a:latin typeface="Arial (Cuerpo)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13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 dirty="0">
                          <a:solidFill>
                            <a:schemeClr val="tx1"/>
                          </a:solidFill>
                          <a:latin typeface="Arial (Cuerpo)"/>
                        </a:rPr>
                        <a:t>TÉCNICA DE VERIFICACIÓN FÍSICA</a:t>
                      </a:r>
                      <a:endParaRPr lang="es-EC" sz="1600" b="1" i="0" u="none" strike="noStrike" dirty="0">
                        <a:solidFill>
                          <a:schemeClr val="tx1"/>
                        </a:solidFill>
                        <a:latin typeface="Arial (Cuerpo)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 dirty="0">
                          <a:solidFill>
                            <a:schemeClr val="tx1"/>
                          </a:solidFill>
                          <a:latin typeface="Arial (Cuerpo)"/>
                        </a:rPr>
                        <a:t>Inspección</a:t>
                      </a:r>
                      <a:endParaRPr lang="es-EC" sz="1600" b="1" i="0" u="none" strike="noStrike" dirty="0">
                        <a:solidFill>
                          <a:schemeClr val="tx1"/>
                        </a:solidFill>
                        <a:latin typeface="Arial (Cuerpo)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80"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 dirty="0">
                          <a:solidFill>
                            <a:schemeClr val="tx1"/>
                          </a:solidFill>
                          <a:latin typeface="Arial (Cuerpo)"/>
                        </a:rPr>
                        <a:t>PRUEBAS SELECTIVAS  AL JUICIO DEL INVESTIGADOR</a:t>
                      </a:r>
                      <a:endParaRPr lang="es-EC" sz="1600" b="1" i="0" u="none" strike="noStrike" dirty="0">
                        <a:solidFill>
                          <a:schemeClr val="tx1"/>
                        </a:solidFill>
                        <a:latin typeface="Arial (Cuerpo)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 dirty="0">
                          <a:solidFill>
                            <a:schemeClr val="tx1"/>
                          </a:solidFill>
                          <a:latin typeface="Arial (Cuerpo)"/>
                        </a:rPr>
                        <a:t>Muestreo estadístico </a:t>
                      </a:r>
                      <a:endParaRPr lang="es-EC" sz="1600" b="1" i="0" u="none" strike="noStrike" dirty="0">
                        <a:solidFill>
                          <a:schemeClr val="tx1"/>
                        </a:solidFill>
                        <a:latin typeface="Arial (Cuerpo)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b="0" i="0" u="none" strike="noStrike" dirty="0" smtClean="0">
                          <a:solidFill>
                            <a:schemeClr val="tx1"/>
                          </a:solidFill>
                          <a:latin typeface="Arial (Cuerpo)"/>
                        </a:rPr>
                        <a:t>Síntomas</a:t>
                      </a:r>
                      <a:endParaRPr lang="es-EC" sz="1600" b="0" i="0" u="none" strike="noStrike" dirty="0">
                        <a:solidFill>
                          <a:schemeClr val="tx1"/>
                        </a:solidFill>
                        <a:latin typeface="Arial (Cuerpo)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b="0" i="0" u="none" strike="noStrike" dirty="0" smtClean="0">
                          <a:solidFill>
                            <a:schemeClr val="tx1"/>
                          </a:solidFill>
                          <a:latin typeface="Arial (Cuerpo)"/>
                        </a:rPr>
                        <a:t>Intuición</a:t>
                      </a:r>
                      <a:endParaRPr lang="es-EC" sz="1600" b="0" i="0" u="none" strike="noStrike" dirty="0">
                        <a:solidFill>
                          <a:schemeClr val="tx1"/>
                        </a:solidFill>
                        <a:latin typeface="Arial (Cuerpo)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b="0" i="0" u="none" strike="noStrike" dirty="0" smtClean="0">
                          <a:solidFill>
                            <a:schemeClr val="tx1"/>
                          </a:solidFill>
                          <a:latin typeface="Arial (Cuerpo)"/>
                        </a:rPr>
                        <a:t>Sospecha</a:t>
                      </a:r>
                      <a:endParaRPr lang="es-EC" sz="1600" b="0" i="0" u="none" strike="noStrike" dirty="0">
                        <a:solidFill>
                          <a:schemeClr val="tx1"/>
                        </a:solidFill>
                        <a:latin typeface="Arial (Cuerpo)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Washington Dome"/>
          <p:cNvPicPr>
            <a:picLocks noChangeAspect="1" noChangeArrowheads="1"/>
          </p:cNvPicPr>
          <p:nvPr/>
        </p:nvPicPr>
        <p:blipFill>
          <a:blip r:embed="rId2" cstate="print"/>
          <a:srcRect r="1137" b="2272"/>
          <a:stretch>
            <a:fillRect/>
          </a:stretch>
        </p:blipFill>
        <p:spPr bwMode="auto">
          <a:xfrm>
            <a:off x="381000" y="228600"/>
            <a:ext cx="565150" cy="838200"/>
          </a:xfrm>
          <a:prstGeom prst="rect">
            <a:avLst/>
          </a:prstGeom>
          <a:noFill/>
        </p:spPr>
      </p:pic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1447800" y="228600"/>
            <a:ext cx="6985000" cy="0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755576" y="1340768"/>
            <a:ext cx="7992888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lvl="0" indent="-342900">
              <a:spcBef>
                <a:spcPct val="50000"/>
              </a:spcBef>
            </a:pPr>
            <a:endParaRPr lang="es-ES" sz="2400" dirty="0" smtClean="0"/>
          </a:p>
          <a:p>
            <a:pPr marL="342900" indent="-342900" algn="l">
              <a:spcBef>
                <a:spcPct val="50000"/>
              </a:spcBef>
            </a:pPr>
            <a:r>
              <a:rPr lang="es-ES" sz="2000" dirty="0" smtClean="0"/>
              <a:t>	</a:t>
            </a:r>
          </a:p>
          <a:p>
            <a:pPr marL="342900" indent="-342900" algn="l"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1187624" y="404664"/>
            <a:ext cx="69127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_tradnl" sz="2000" b="1" dirty="0" smtClean="0"/>
              <a:t>4.4 	INFORME DE AUDITORÍA</a:t>
            </a:r>
          </a:p>
          <a:p>
            <a:pPr algn="l"/>
            <a:endParaRPr lang="es-ES_tradnl" sz="2000" b="1" dirty="0" smtClean="0"/>
          </a:p>
          <a:p>
            <a:pPr algn="l"/>
            <a:endParaRPr lang="es-ES_tradnl" sz="2000" b="1" dirty="0" smtClean="0"/>
          </a:p>
          <a:p>
            <a:pPr algn="l"/>
            <a:endParaRPr lang="es-EC" sz="2000" b="1" dirty="0" smtClean="0"/>
          </a:p>
          <a:p>
            <a:pPr marL="342900" lvl="0" indent="-342900" algn="just">
              <a:spcBef>
                <a:spcPct val="20000"/>
              </a:spcBef>
              <a:buFontTx/>
              <a:buChar char="•"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251520" y="856410"/>
          <a:ext cx="8784976" cy="562224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448272"/>
                <a:gridCol w="2952328"/>
                <a:gridCol w="3384376"/>
              </a:tblGrid>
              <a:tr h="434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Planteado por: Estupiñan Gaitan Rodrigo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75" marR="3727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Planteado por: Maldonado E. Milton K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75" marR="3727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Propuesto por: Darwin Pachacama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75" marR="37275" marT="0" marB="0" anchor="b"/>
                </a:tc>
              </a:tr>
              <a:tr h="3172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Introducción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75" marR="372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dirty="0"/>
                        <a:t>CAPÍTULO I. INTRODUCCIÓN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75" marR="372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I. INTRODUCCION</a:t>
                      </a:r>
                      <a:endParaRPr lang="es-EC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75" marR="37275" marT="0" marB="0" anchor="ctr"/>
                </a:tc>
              </a:tr>
              <a:tr h="217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Alcance del Informe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75" marR="372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dirty="0"/>
                        <a:t>1.1 Antecedentes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75" marR="372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1.1 Origen del examen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75" marR="37275" marT="0" marB="0" anchor="ctr"/>
                </a:tc>
              </a:tr>
              <a:tr h="651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Información Básica de la empresa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75" marR="372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dirty="0"/>
                        <a:t>1.2 Riesgos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75" marR="372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/>
                        <a:t>1.2 Antecedentes y posicionamiento de la  Empresa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75" marR="37275" marT="0" marB="0" anchor="ctr"/>
                </a:tc>
              </a:tr>
              <a:tr h="217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Resumen de Resultados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75" marR="372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dirty="0"/>
                        <a:t>1.3 Objetivo de la Auditoría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75" marR="372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/>
                        <a:t>1.3 Base Legal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75" marR="37275" marT="0" marB="0" anchor="ctr"/>
                </a:tc>
              </a:tr>
              <a:tr h="434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Prácticas Financieras Defectuosas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75" marR="372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dirty="0"/>
                        <a:t>1.4 Alcance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75" marR="372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1.4  Actividades de la Organización 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75" marR="37275" marT="0" marB="0" anchor="ctr"/>
                </a:tc>
              </a:tr>
              <a:tr h="434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Prácticas Contables Inadecuadas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75" marR="372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dirty="0"/>
                        <a:t>CAPITULO II: REVISION-OBSERVACIONES 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75" marR="372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1.5 Objetivos del Examen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75" marR="37275" marT="0" marB="0" anchor="ctr"/>
                </a:tc>
              </a:tr>
              <a:tr h="3172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Recomendaciones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75" marR="372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dirty="0"/>
                        <a:t>CAPITULO III: CONCLUSION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75" marR="372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1.6 Alcance del examen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75" marR="37275" marT="0" marB="0" anchor="ctr"/>
                </a:tc>
              </a:tr>
              <a:tr h="434547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 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75" marR="37275" marT="0" marB="0" anchor="ctr"/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 </a:t>
                      </a:r>
                      <a:endParaRPr lang="es-EC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75" marR="372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1.7 Metodología y Tipo del Examen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75" marR="37275" marT="0" marB="0" anchor="ctr"/>
                </a:tc>
              </a:tr>
              <a:tr h="4345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1.8 </a:t>
                      </a:r>
                      <a:r>
                        <a:rPr lang="es-ES" sz="1600" noProof="0" smtClean="0"/>
                        <a:t>Nómina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/>
                        <a:t>de Funcionarios Implicados 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75" marR="37275" marT="0" marB="0" anchor="ctr"/>
                </a:tc>
              </a:tr>
              <a:tr h="4345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 smtClean="0"/>
                        <a:t>II. </a:t>
                      </a:r>
                      <a:r>
                        <a:rPr lang="es-ES" sz="1600" dirty="0"/>
                        <a:t> </a:t>
                      </a:r>
                      <a:r>
                        <a:rPr lang="es-ES" sz="1600" dirty="0" smtClean="0"/>
                        <a:t>COMUNICACIÓN DE HALLAZGOS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75" marR="37275" marT="0" marB="0" anchor="ctr"/>
                </a:tc>
              </a:tr>
              <a:tr h="21727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III </a:t>
                      </a:r>
                      <a:r>
                        <a:rPr lang="es-ES" sz="1600" dirty="0" smtClean="0"/>
                        <a:t>CONCLUSIONES</a:t>
                      </a:r>
                      <a:endParaRPr lang="es-EC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75" marR="37275" marT="0" marB="0" anchor="ctr"/>
                </a:tc>
              </a:tr>
              <a:tr h="21727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IV RECOMENDACIONES</a:t>
                      </a:r>
                      <a:endParaRPr lang="es-EC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75" marR="37275" marT="0" marB="0" anchor="ctr"/>
                </a:tc>
              </a:tr>
              <a:tr h="43454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Elaborado por: Darwin Pachacama</a:t>
                      </a:r>
                      <a:endParaRPr lang="es-EC" sz="16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Fuente: Estupiñan Gaitán </a:t>
                      </a:r>
                      <a:r>
                        <a:rPr lang="es-ES" sz="1600" dirty="0" smtClean="0"/>
                        <a:t>Rodrigo,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dirty="0" smtClean="0"/>
                        <a:t>Maldonado E. Milton K</a:t>
                      </a:r>
                      <a:endParaRPr lang="es-EC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75" marR="37275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275" marR="37275" marT="0" marB="0" anchor="b"/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Washington Dome"/>
          <p:cNvPicPr>
            <a:picLocks noChangeAspect="1" noChangeArrowheads="1"/>
          </p:cNvPicPr>
          <p:nvPr/>
        </p:nvPicPr>
        <p:blipFill>
          <a:blip r:embed="rId2" cstate="print"/>
          <a:srcRect r="1137" b="2272"/>
          <a:stretch>
            <a:fillRect/>
          </a:stretch>
        </p:blipFill>
        <p:spPr bwMode="auto">
          <a:xfrm>
            <a:off x="381000" y="228600"/>
            <a:ext cx="565150" cy="838200"/>
          </a:xfrm>
          <a:prstGeom prst="rect">
            <a:avLst/>
          </a:prstGeom>
          <a:noFill/>
        </p:spPr>
      </p:pic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1447800" y="228600"/>
            <a:ext cx="6985000" cy="0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267744" y="332656"/>
            <a:ext cx="48244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 smtClean="0">
                <a:solidFill>
                  <a:schemeClr val="accent2"/>
                </a:solidFill>
              </a:rPr>
              <a:t>METODOLOGÍA DE AUDITORÍA  FORENSE</a:t>
            </a:r>
            <a:endParaRPr lang="es-ES" sz="1400" b="1" i="1" dirty="0">
              <a:solidFill>
                <a:srgbClr val="6666FF"/>
              </a:solidFill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36513" y="2213556"/>
          <a:ext cx="9143999" cy="3663716"/>
        </p:xfrm>
        <a:graphic>
          <a:graphicData uri="http://schemas.openxmlformats.org/drawingml/2006/table">
            <a:tbl>
              <a:tblPr/>
              <a:tblGrid>
                <a:gridCol w="740016"/>
                <a:gridCol w="342601"/>
                <a:gridCol w="1220622"/>
                <a:gridCol w="576064"/>
                <a:gridCol w="1214770"/>
                <a:gridCol w="370008"/>
                <a:gridCol w="611974"/>
                <a:gridCol w="504056"/>
                <a:gridCol w="504056"/>
                <a:gridCol w="576064"/>
                <a:gridCol w="899592"/>
                <a:gridCol w="936104"/>
                <a:gridCol w="648072"/>
              </a:tblGrid>
              <a:tr h="8935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Detalle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Ref.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Detalle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Ref.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Nro.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Ref.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Cursos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Valor Promedio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Promedio Cursos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4473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FC/cliente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Costo Curso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Nro. personas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592686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Ingresos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>
                          <a:solidFill>
                            <a:srgbClr val="FF0000"/>
                          </a:solidFill>
                          <a:latin typeface="Calibri"/>
                          <a:hlinkClick r:id="rId3" action="ppaction://hlinkfile"/>
                        </a:rPr>
                        <a:t>F3</a:t>
                      </a:r>
                      <a:endParaRPr lang="es-EC" sz="1600" b="0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 714.416,62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Nro. Clientes Facturados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F4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69,22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95123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Egresos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>
                          <a:solidFill>
                            <a:srgbClr val="FF0000"/>
                          </a:solidFill>
                          <a:latin typeface="Calibri"/>
                          <a:hlinkClick r:id="rId3" action="ppaction://hlinkfile"/>
                        </a:rPr>
                        <a:t>F3</a:t>
                      </a:r>
                      <a:endParaRPr lang="es-EC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   20.137,17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Nro. Clientes Capacitados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F4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>
                          <a:solidFill>
                            <a:srgbClr val="FF0000"/>
                          </a:solidFill>
                          <a:latin typeface="Calibri"/>
                          <a:hlinkClick r:id="rId4" action="ppaction://hlinkfile"/>
                        </a:rPr>
                        <a:t>F4-2</a:t>
                      </a:r>
                      <a:endParaRPr lang="es-EC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$ 958,91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65557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</a:tr>
              <a:tr h="592686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Diferencia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>
                          <a:solidFill>
                            <a:srgbClr val="FF0000"/>
                          </a:solidFill>
                          <a:latin typeface="Calibri"/>
                          <a:hlinkClick r:id="rId3" action="ppaction://hlinkfile"/>
                        </a:rPr>
                        <a:t>F3</a:t>
                      </a:r>
                      <a:endParaRPr lang="es-EC" sz="1600" b="0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i="0" u="none" strike="noStrike">
                          <a:solidFill>
                            <a:srgbClr val="00CCFF"/>
                          </a:solidFill>
                          <a:latin typeface="Calibri"/>
                        </a:rPr>
                        <a:t> $   694.279,45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F4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i="0" u="none" strike="noStrike" dirty="0">
                          <a:solidFill>
                            <a:srgbClr val="00CCFF"/>
                          </a:solidFill>
                          <a:latin typeface="Calibri"/>
                        </a:rPr>
                        <a:t>9736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43608" y="764705"/>
            <a:ext cx="68407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s-ES" sz="1800" b="1" dirty="0" smtClean="0"/>
          </a:p>
          <a:p>
            <a:pPr lvl="0"/>
            <a:r>
              <a:rPr lang="es-ES" sz="1800" b="1" dirty="0" smtClean="0"/>
              <a:t> APLICACIÓN DE LA METODOLOGÍA PROPUESTA DE AUDITORÍA  FORENSE</a:t>
            </a:r>
            <a:endParaRPr lang="en-US" sz="18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Washington Dome"/>
          <p:cNvPicPr>
            <a:picLocks noChangeAspect="1" noChangeArrowheads="1"/>
          </p:cNvPicPr>
          <p:nvPr/>
        </p:nvPicPr>
        <p:blipFill>
          <a:blip r:embed="rId2" cstate="print"/>
          <a:srcRect r="1137" b="2272"/>
          <a:stretch>
            <a:fillRect/>
          </a:stretch>
        </p:blipFill>
        <p:spPr bwMode="auto">
          <a:xfrm>
            <a:off x="381000" y="228600"/>
            <a:ext cx="565150" cy="838200"/>
          </a:xfrm>
          <a:prstGeom prst="rect">
            <a:avLst/>
          </a:prstGeom>
          <a:noFill/>
        </p:spPr>
      </p:pic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1447800" y="228600"/>
            <a:ext cx="6985000" cy="0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267744" y="332656"/>
            <a:ext cx="48244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 smtClean="0">
                <a:solidFill>
                  <a:schemeClr val="accent2"/>
                </a:solidFill>
              </a:rPr>
              <a:t>METODOLOGÍA DE AUDITORÍA  FORENSE</a:t>
            </a:r>
            <a:endParaRPr lang="es-ES" sz="1400" b="1" i="1" dirty="0">
              <a:solidFill>
                <a:srgbClr val="6666FF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0" y="1196752"/>
          <a:ext cx="9144000" cy="57912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9144000"/>
              </a:tblGrid>
              <a:tr h="1691023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800" b="1" u="none" strike="noStrike" dirty="0" smtClean="0"/>
                        <a:t>Condición</a:t>
                      </a:r>
                      <a:r>
                        <a:rPr lang="es-EC" sz="2400" u="none" strike="noStrike" dirty="0" smtClean="0"/>
                        <a:t>:</a:t>
                      </a:r>
                      <a:endParaRPr lang="es-EC" sz="2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endParaRPr lang="es-EC" sz="1600" u="none" strike="noStrike" dirty="0" smtClean="0"/>
                    </a:p>
                    <a:p>
                      <a:pPr algn="ctr" fontAlgn="t"/>
                      <a:r>
                        <a:rPr lang="es-EC" sz="1600" u="none" strike="noStrike" dirty="0" smtClean="0"/>
                        <a:t>Se </a:t>
                      </a:r>
                      <a:r>
                        <a:rPr lang="es-EC" sz="1600" u="none" strike="noStrike" dirty="0"/>
                        <a:t>analizó los ingresos, egresos, curso desarrollados, clientes que fueron capacitados y se observó que el excedente de ingresos de $ 694.279,45 que representa el 97% respecto de los egresos $ 20.137,17 que representa un  3%, se debe a que en el año 2010, se realizó 21 cursos con un costo promedio de $ 958,91 por taller, capacitando a 585 clientes que representa el 6% del total de 10321 clientes facturados por Servicio de Desarrollo Empresarial S.D.E., quedando así evidencia de que no se capacita a todos los clientes, razón por la cual existe la denuncia.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3136968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800" b="1" u="none" strike="noStrike" dirty="0" smtClean="0"/>
                        <a:t>Criterio</a:t>
                      </a:r>
                      <a:r>
                        <a:rPr lang="es-EC" sz="3200" u="none" strike="noStrike" dirty="0" smtClean="0"/>
                        <a:t>:</a:t>
                      </a:r>
                      <a:endParaRPr lang="es-EC" sz="32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endParaRPr lang="es-EC" sz="1600" u="none" strike="noStrike" dirty="0" smtClean="0"/>
                    </a:p>
                    <a:p>
                      <a:pPr algn="ctr" fontAlgn="t"/>
                      <a:r>
                        <a:rPr lang="es-EC" sz="1600" u="none" strike="noStrike" dirty="0" smtClean="0"/>
                        <a:t>Se </a:t>
                      </a:r>
                      <a:r>
                        <a:rPr lang="es-EC" sz="1600" u="none" strike="noStrike" dirty="0"/>
                        <a:t>puede observar que supuestamente el "Instituto de Investigaciones Socio-económicas y Tecnológicas-Insotec" relacionado con el Servicio de Desarrollo Empresarial - S.D.E., está infringiendo en la siguiente reglamentación:</a:t>
                      </a:r>
                      <a:br>
                        <a:rPr lang="es-EC" sz="1600" u="none" strike="noStrike" dirty="0"/>
                      </a:br>
                      <a:r>
                        <a:rPr lang="es-EC" sz="1600" u="none" strike="noStrike" dirty="0"/>
                        <a:t/>
                      </a:r>
                      <a:br>
                        <a:rPr lang="es-EC" sz="1600" u="none" strike="noStrike" dirty="0"/>
                      </a:br>
                      <a:r>
                        <a:rPr lang="es-EC" sz="1600" u="none" strike="noStrike" dirty="0"/>
                        <a:t>a. De conformidad al Código Penal, Libro II, titulo X, Capitulo V, Delitos contra la Propiedad y otras defraudaciones, Está tipificado en el Art. 563</a:t>
                      </a:r>
                      <a:br>
                        <a:rPr lang="es-EC" sz="1600" u="none" strike="noStrike" dirty="0"/>
                      </a:br>
                      <a:r>
                        <a:rPr lang="es-EC" sz="1600" u="none" strike="noStrike" dirty="0"/>
                        <a:t>b. Viola la norma Constitucional: Art. 66, numeral 25  que garantiza el derecho a la propiedad; Art. 52  y 54,   Art 83 numeral 2 y Sección Segunda, Tipos de Propiedad, Art. 321.- Garantía del derecho a la propiedad en todas sus formas.</a:t>
                      </a:r>
                      <a:br>
                        <a:rPr lang="es-EC" sz="1600" u="none" strike="noStrike" dirty="0"/>
                      </a:br>
                      <a:r>
                        <a:rPr lang="es-EC" sz="1600" u="none" strike="noStrike" dirty="0"/>
                        <a:t>c. Ley de Defensa al Consumidor Capítulo II Derechos y obligaciones de los consumidores, Art. 4, numerales 2, 4, 6, 7, 8.</a:t>
                      </a:r>
                      <a:br>
                        <a:rPr lang="es-EC" sz="1600" u="none" strike="noStrike" dirty="0"/>
                      </a:br>
                      <a:endParaRPr lang="es-EC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4" name="Group 16"/>
          <p:cNvGrpSpPr>
            <a:grpSpLocks/>
          </p:cNvGrpSpPr>
          <p:nvPr/>
        </p:nvGrpSpPr>
        <p:grpSpPr bwMode="auto">
          <a:xfrm>
            <a:off x="395288" y="692150"/>
            <a:ext cx="8316912" cy="5689600"/>
            <a:chOff x="249" y="436"/>
            <a:chExt cx="5239" cy="3584"/>
          </a:xfrm>
        </p:grpSpPr>
        <p:pic>
          <p:nvPicPr>
            <p:cNvPr id="2058" name="Picture 10" descr="Washington Dome"/>
            <p:cNvPicPr>
              <a:picLocks noChangeAspect="1" noChangeArrowheads="1"/>
            </p:cNvPicPr>
            <p:nvPr/>
          </p:nvPicPr>
          <p:blipFill>
            <a:blip r:embed="rId2" cstate="print"/>
            <a:srcRect r="1137" b="2272"/>
            <a:stretch>
              <a:fillRect/>
            </a:stretch>
          </p:blipFill>
          <p:spPr bwMode="auto">
            <a:xfrm>
              <a:off x="3651" y="799"/>
              <a:ext cx="1775" cy="2631"/>
            </a:xfrm>
            <a:prstGeom prst="rect">
              <a:avLst/>
            </a:prstGeom>
            <a:noFill/>
          </p:spPr>
        </p:pic>
        <p:sp>
          <p:nvSpPr>
            <p:cNvPr id="2059" name="Line 11"/>
            <p:cNvSpPr>
              <a:spLocks noChangeShapeType="1"/>
            </p:cNvSpPr>
            <p:nvPr/>
          </p:nvSpPr>
          <p:spPr bwMode="auto">
            <a:xfrm>
              <a:off x="249" y="436"/>
              <a:ext cx="5057" cy="0"/>
            </a:xfrm>
            <a:prstGeom prst="line">
              <a:avLst/>
            </a:prstGeom>
            <a:noFill/>
            <a:ln w="76200" cmpd="tri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060" name="Line 12"/>
            <p:cNvSpPr>
              <a:spLocks noChangeShapeType="1"/>
            </p:cNvSpPr>
            <p:nvPr/>
          </p:nvSpPr>
          <p:spPr bwMode="auto">
            <a:xfrm>
              <a:off x="431" y="4020"/>
              <a:ext cx="5057" cy="0"/>
            </a:xfrm>
            <a:prstGeom prst="line">
              <a:avLst/>
            </a:prstGeom>
            <a:noFill/>
            <a:ln w="76200" cmpd="tri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 dirty="0"/>
            </a:p>
          </p:txBody>
        </p:sp>
      </p:grp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0" y="1484784"/>
            <a:ext cx="56515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3200" b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s-ES" sz="2400" dirty="0" smtClean="0">
                <a:solidFill>
                  <a:schemeClr val="accent2"/>
                </a:solidFill>
              </a:rPr>
              <a:t>“PROPUESTA DE UNA METODOLOGÍA DE AUDITORÍA  FORENSE COMO SISTEMA TÉCNICO  DE FISCALIZACION, CONTROL E INVESTIGACIÓN” </a:t>
            </a:r>
            <a:endParaRPr lang="es-ES" sz="24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s-ES" sz="24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Washington Dome"/>
          <p:cNvPicPr>
            <a:picLocks noChangeAspect="1" noChangeArrowheads="1"/>
          </p:cNvPicPr>
          <p:nvPr/>
        </p:nvPicPr>
        <p:blipFill>
          <a:blip r:embed="rId2" cstate="print"/>
          <a:srcRect r="1137" b="2272"/>
          <a:stretch>
            <a:fillRect/>
          </a:stretch>
        </p:blipFill>
        <p:spPr bwMode="auto">
          <a:xfrm>
            <a:off x="381000" y="228600"/>
            <a:ext cx="565150" cy="838200"/>
          </a:xfrm>
          <a:prstGeom prst="rect">
            <a:avLst/>
          </a:prstGeom>
          <a:noFill/>
        </p:spPr>
      </p:pic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1447800" y="228600"/>
            <a:ext cx="6985000" cy="0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267744" y="332656"/>
            <a:ext cx="48244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 smtClean="0">
                <a:solidFill>
                  <a:schemeClr val="accent2"/>
                </a:solidFill>
              </a:rPr>
              <a:t>METODOLOGÍA DE AUDITORÍA  FORENSE</a:t>
            </a:r>
            <a:endParaRPr lang="es-ES" sz="1400" b="1" i="1" dirty="0">
              <a:solidFill>
                <a:srgbClr val="6666FF"/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0" y="1124746"/>
          <a:ext cx="9144000" cy="561662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9144000"/>
              </a:tblGrid>
              <a:tr h="318985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800" b="1" u="none" strike="noStrike" dirty="0" smtClean="0"/>
                        <a:t>Causa</a:t>
                      </a:r>
                      <a:r>
                        <a:rPr lang="es-EC" sz="2800" u="none" strike="noStrike" dirty="0" smtClean="0"/>
                        <a:t>:</a:t>
                      </a:r>
                    </a:p>
                    <a:p>
                      <a:pPr algn="l" fontAlgn="t"/>
                      <a:endParaRPr lang="es-EC" sz="2000" u="none" strike="noStrike" dirty="0" smtClean="0"/>
                    </a:p>
                    <a:p>
                      <a:pPr algn="l" fontAlgn="t"/>
                      <a:r>
                        <a:rPr lang="es-EC" sz="2000" u="none" strike="noStrike" dirty="0" smtClean="0"/>
                        <a:t>La </a:t>
                      </a:r>
                      <a:r>
                        <a:rPr lang="es-EC" sz="2000" u="none" strike="noStrike" dirty="0"/>
                        <a:t>causa probable del "Instituto de Investigaciones Socio-económicas y Tecnológicas-Insotec" a través del Servicio de Desarrollo Empresarial - S.D.E. es la de obtener lucro, siendo deshonesto, ya que presuntamente ha venido engañando al cliente utilizando su conocimiento, mediante ofrecimiento de servicios de capacitación a los cuales tiene beneficio el cliente, los mismos que no son realizados, o se los realiza parcialmente, es una acción supuestamente dolosa.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426771">
                <a:tc>
                  <a:txBody>
                    <a:bodyPr/>
                    <a:lstStyle/>
                    <a:p>
                      <a:pPr algn="ctr" fontAlgn="t"/>
                      <a:r>
                        <a:rPr lang="es-EC" sz="2800" b="1" u="none" strike="noStrike" dirty="0" smtClean="0"/>
                        <a:t>Efecto</a:t>
                      </a:r>
                      <a:r>
                        <a:rPr lang="es-EC" sz="2800" u="none" strike="noStrike" dirty="0" smtClean="0"/>
                        <a:t>:</a:t>
                      </a:r>
                    </a:p>
                    <a:p>
                      <a:pPr algn="ctr" fontAlgn="t"/>
                      <a:endParaRPr lang="es-EC" sz="2000" u="none" strike="noStrike" dirty="0" smtClean="0"/>
                    </a:p>
                    <a:p>
                      <a:pPr algn="ctr" fontAlgn="t"/>
                      <a:r>
                        <a:rPr lang="es-EC" sz="2000" u="none" strike="noStrike" dirty="0" smtClean="0"/>
                        <a:t>El </a:t>
                      </a:r>
                      <a:r>
                        <a:rPr lang="es-EC" sz="2000" u="none" strike="noStrike" dirty="0"/>
                        <a:t>resultado de las actividades del "Instituto de Investigaciones Socio-económicas y Tecnológicas-Insotec" relacionado con el Servicio de Desarrollo Empresarial - S.D.E. fue obtener una alta rentabilidad siendo de $ 694279,45 que representa el 97% de los ingresos, debido a que se realizaron escasos cursos de capacitación durante el año 2010.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Washington Dome"/>
          <p:cNvPicPr>
            <a:picLocks noChangeAspect="1" noChangeArrowheads="1"/>
          </p:cNvPicPr>
          <p:nvPr/>
        </p:nvPicPr>
        <p:blipFill>
          <a:blip r:embed="rId2" cstate="print"/>
          <a:srcRect r="1137" b="2272"/>
          <a:stretch>
            <a:fillRect/>
          </a:stretch>
        </p:blipFill>
        <p:spPr bwMode="auto">
          <a:xfrm>
            <a:off x="381000" y="228600"/>
            <a:ext cx="565150" cy="838200"/>
          </a:xfrm>
          <a:prstGeom prst="rect">
            <a:avLst/>
          </a:prstGeom>
          <a:noFill/>
        </p:spPr>
      </p:pic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1447800" y="228600"/>
            <a:ext cx="6985000" cy="0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267744" y="332656"/>
            <a:ext cx="48244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 smtClean="0">
                <a:solidFill>
                  <a:schemeClr val="accent2"/>
                </a:solidFill>
              </a:rPr>
              <a:t>METODOLOGÍA DE AUDITORÍA  FORENSE</a:t>
            </a:r>
            <a:endParaRPr lang="es-ES" sz="1400" b="1" i="1" dirty="0">
              <a:solidFill>
                <a:srgbClr val="6666FF"/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0" y="1124746"/>
          <a:ext cx="9144000" cy="573325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9144000"/>
              </a:tblGrid>
              <a:tr h="3224955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800" b="1" u="none" strike="noStrike" dirty="0" smtClean="0"/>
                        <a:t>Conclusión</a:t>
                      </a:r>
                      <a:r>
                        <a:rPr lang="es-EC" sz="2000" b="1" u="none" strike="noStrike" dirty="0" smtClean="0"/>
                        <a:t>:</a:t>
                      </a:r>
                    </a:p>
                    <a:p>
                      <a:pPr algn="ctr" fontAlgn="t"/>
                      <a:endParaRPr lang="es-EC" sz="2000" u="none" strike="noStrike" dirty="0" smtClean="0"/>
                    </a:p>
                    <a:p>
                      <a:pPr algn="ctr" fontAlgn="t"/>
                      <a:r>
                        <a:rPr lang="es-EC" sz="2000" u="none" strike="noStrike" dirty="0" smtClean="0"/>
                        <a:t>En </a:t>
                      </a:r>
                      <a:r>
                        <a:rPr lang="es-EC" sz="2000" u="none" strike="noStrike" dirty="0"/>
                        <a:t>nuestra investigación basada en una auditoría forense, hemos determinado  que debido a que se realizó 21 cursos de capacitación desde el 1 de enero hasta el 31 de diciembre del año 2010, el "Instituto de Investigaciones Socio-económicas y Tecnológicas-Insotec" a través del Servicio de Desarrollo Empresarial - S.D.E., obtuvo una rentabilidad del 97% que asciende a $ 694.279,45, sin que se haya provisto de los cursos suficientes a todo el grupo de clientes, por lo que se presume los valores adicionales cobrados indebidamente.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508299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800" b="1" u="none" strike="noStrike" dirty="0" smtClean="0"/>
                        <a:t>Recomendaciones</a:t>
                      </a:r>
                      <a:r>
                        <a:rPr lang="es-EC" sz="2400" b="1" u="none" strike="noStrike" dirty="0" smtClean="0"/>
                        <a:t>:</a:t>
                      </a:r>
                    </a:p>
                    <a:p>
                      <a:pPr algn="ctr" fontAlgn="t"/>
                      <a:endParaRPr lang="es-EC" sz="2000" u="none" strike="noStrike" dirty="0" smtClean="0"/>
                    </a:p>
                    <a:p>
                      <a:pPr algn="ctr" fontAlgn="t"/>
                      <a:endParaRPr lang="es-EC" sz="2000" u="none" strike="noStrike" dirty="0" smtClean="0"/>
                    </a:p>
                    <a:p>
                      <a:pPr algn="ctr" fontAlgn="t"/>
                      <a:r>
                        <a:rPr lang="es-EC" sz="2000" u="none" strike="noStrike" dirty="0" smtClean="0"/>
                        <a:t>Se </a:t>
                      </a:r>
                      <a:r>
                        <a:rPr lang="es-EC" sz="2000" u="none" strike="noStrike" dirty="0"/>
                        <a:t>recomienda que la Fiscalía haga un seguimiento a los valores cobrados indebidamente por el Instituto de Investigaciones Socioeconómicas y Tecnológicas “INSOTEC” relacionado con el Servicio de Desarrollo Empresarial - S.D.E.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s-ES_tradnl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Conclusiones</a:t>
            </a:r>
            <a:endParaRPr lang="es-ES" dirty="0" smtClean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073427"/>
          </a:xfrm>
          <a:solidFill>
            <a:srgbClr val="66CC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/>
            <a:r>
              <a:rPr lang="es-ES_tradnl" dirty="0" smtClean="0"/>
              <a:t>La Auditoría Forense se puede aplicar tanto en el sector público como privado, para combatir la corrupción o mal uso de un cargo o función con fines no oficiales.</a:t>
            </a:r>
          </a:p>
          <a:p>
            <a:pPr eaLnBrk="1" hangingPunct="1"/>
            <a:endParaRPr lang="es-ES_tradnl" dirty="0" smtClean="0"/>
          </a:p>
          <a:p>
            <a:pPr algn="just" eaLnBrk="1" hangingPunct="1"/>
            <a:r>
              <a:rPr lang="es-ES" dirty="0" smtClean="0"/>
              <a:t>El Auditor Forense es un profesional integral con una preparación en diferentes materias y disciplinas, con habilidades y destrezas personales.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s-ES_tradnl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Conclusiones</a:t>
            </a:r>
            <a:endParaRPr lang="es-ES" dirty="0" smtClean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  <a:solidFill>
            <a:srgbClr val="66CCFF"/>
          </a:soli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just"/>
            <a:r>
              <a:rPr lang="es-ES" sz="2800" dirty="0" smtClean="0"/>
              <a:t>Las metodologías, herramientas y técnicas que se aplican en Auditoría Forense son comunes a otros tipos de Auditoría, pero así mismo utiliza herramientas particulares en su enfoque que ayudan a dilucidar hechos ocurridos.</a:t>
            </a:r>
          </a:p>
          <a:p>
            <a:pPr algn="just"/>
            <a:endParaRPr lang="es-ES" sz="2800" dirty="0" smtClean="0"/>
          </a:p>
          <a:p>
            <a:pPr lvl="0" algn="just"/>
            <a:r>
              <a:rPr lang="es-EC" sz="2800" dirty="0" smtClean="0"/>
              <a:t>Este trabajo es una guía para quienes en un futuro desarrollen actividades sobre la Auditoría Forense.</a:t>
            </a:r>
          </a:p>
          <a:p>
            <a:pPr algn="just"/>
            <a:endParaRPr lang="es-EC" sz="2800" dirty="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s-ES_tradn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Recomendaciones</a:t>
            </a:r>
            <a:endParaRPr lang="es-E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just"/>
            <a:r>
              <a:rPr lang="es-EC" sz="2800" dirty="0" smtClean="0"/>
              <a:t>Capacitar continuamente al personal de la empresa para fomentar y mejorar la cultura organizacional con el propósito de establecer objetivos de control para que a su vez esto contribuya a la obtención y cumplimiento de metas y objetivos institucionales.</a:t>
            </a:r>
          </a:p>
          <a:p>
            <a:pPr lvl="0"/>
            <a:endParaRPr lang="es-EC" sz="2800" dirty="0" smtClean="0"/>
          </a:p>
          <a:p>
            <a:pPr algn="just"/>
            <a:r>
              <a:rPr lang="es-EC" sz="2800" dirty="0" smtClean="0"/>
              <a:t>Concientizar sobre las responsabilidades jurídicas de estas situaciones a los colaboradores de la empresa.</a:t>
            </a:r>
          </a:p>
          <a:p>
            <a:pPr lvl="0"/>
            <a:endParaRPr lang="es-EC" sz="28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50825" y="693515"/>
            <a:ext cx="8497888" cy="503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VE" sz="2800" b="1" dirty="0">
                <a:solidFill>
                  <a:schemeClr val="tx2"/>
                </a:solidFill>
              </a:rPr>
              <a:t>El Auditor Forense </a:t>
            </a:r>
            <a:endParaRPr lang="es-ES" sz="1600" b="1" dirty="0">
              <a:solidFill>
                <a:schemeClr val="tx2"/>
              </a:solidFill>
            </a:endParaRPr>
          </a:p>
        </p:txBody>
      </p:sp>
      <p:sp>
        <p:nvSpPr>
          <p:cNvPr id="5124" name="Oval 6"/>
          <p:cNvSpPr>
            <a:spLocks noChangeArrowheads="1"/>
          </p:cNvSpPr>
          <p:nvPr/>
        </p:nvSpPr>
        <p:spPr bwMode="auto">
          <a:xfrm>
            <a:off x="3779838" y="2852738"/>
            <a:ext cx="1368425" cy="1225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C" dirty="0"/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3779838" y="4868863"/>
            <a:ext cx="4537075" cy="1138237"/>
          </a:xfrm>
          <a:prstGeom prst="rect">
            <a:avLst/>
          </a:prstGeom>
          <a:noFill/>
          <a:ln w="9525">
            <a:solidFill>
              <a:srgbClr val="FF66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SzPct val="80000"/>
            </a:pPr>
            <a:r>
              <a:rPr lang="es-VE" sz="1700" dirty="0"/>
              <a:t>Identificar y analizar el marco legal sustantivo y adjetivo aplicable a la actividad de la Auditoria Forense y del evento sujeto a investigación</a:t>
            </a:r>
            <a:endParaRPr lang="es-ES" sz="1700" dirty="0"/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538163" y="1182688"/>
            <a:ext cx="4321175" cy="877887"/>
          </a:xfrm>
          <a:prstGeom prst="rect">
            <a:avLst/>
          </a:prstGeom>
          <a:noFill/>
          <a:ln w="9525">
            <a:solidFill>
              <a:srgbClr val="FF66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VE" sz="1700" dirty="0">
                <a:solidFill>
                  <a:srgbClr val="000000"/>
                </a:solidFill>
                <a:latin typeface="HelveticaNeue-Light" charset="0"/>
                <a:cs typeface="Times New Roman" pitchFamily="18" charset="0"/>
              </a:rPr>
              <a:t>Fortalecer sus habilidades identificando, analizando y evaluando riesgos en la investigación forense</a:t>
            </a:r>
            <a:endParaRPr lang="es-ES" sz="1700" dirty="0">
              <a:solidFill>
                <a:srgbClr val="000000"/>
              </a:solidFill>
              <a:latin typeface="HelveticaNeue-Light" charset="0"/>
              <a:cs typeface="Times New Roman" pitchFamily="18" charset="0"/>
            </a:endParaRPr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179388" y="2524125"/>
            <a:ext cx="2305050" cy="1924050"/>
          </a:xfrm>
          <a:prstGeom prst="rect">
            <a:avLst/>
          </a:prstGeom>
          <a:noFill/>
          <a:ln w="9525">
            <a:solidFill>
              <a:srgbClr val="FF66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SzPct val="80000"/>
            </a:pPr>
            <a:r>
              <a:rPr lang="es-VE" sz="1700" dirty="0"/>
              <a:t>Adquirir confianza para preparar y enfrentar la investigación, destrezas para mejorar el manejo de equipos de trabajo </a:t>
            </a: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6443663" y="2781300"/>
            <a:ext cx="1873250" cy="1662113"/>
          </a:xfrm>
          <a:prstGeom prst="rect">
            <a:avLst/>
          </a:prstGeom>
          <a:noFill/>
          <a:ln w="9525">
            <a:solidFill>
              <a:srgbClr val="FF66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SzPct val="80000"/>
            </a:pPr>
            <a:r>
              <a:rPr lang="es-VE" sz="1700" dirty="0"/>
              <a:t>Mejorar las habilidades y destrezas en la redacción de informes técnicos y periciales</a:t>
            </a:r>
          </a:p>
        </p:txBody>
      </p:sp>
      <p:sp>
        <p:nvSpPr>
          <p:cNvPr id="5129" name="Rectangle 11"/>
          <p:cNvSpPr>
            <a:spLocks noChangeArrowheads="1"/>
          </p:cNvSpPr>
          <p:nvPr/>
        </p:nvSpPr>
        <p:spPr bwMode="auto">
          <a:xfrm>
            <a:off x="539750" y="4941888"/>
            <a:ext cx="2520950" cy="877887"/>
          </a:xfrm>
          <a:prstGeom prst="rect">
            <a:avLst/>
          </a:prstGeom>
          <a:noFill/>
          <a:ln w="9525">
            <a:solidFill>
              <a:srgbClr val="FF66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SzPct val="80000"/>
            </a:pPr>
            <a:r>
              <a:rPr lang="es-ES_tradnl" sz="1700" dirty="0"/>
              <a:t>Manejar los conceptos y metodología en forma eficiente</a:t>
            </a:r>
            <a:endParaRPr lang="es-VE" sz="1700" dirty="0"/>
          </a:p>
        </p:txBody>
      </p:sp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5940425" y="1196975"/>
            <a:ext cx="2808288" cy="1138238"/>
          </a:xfrm>
          <a:prstGeom prst="rect">
            <a:avLst/>
          </a:prstGeom>
          <a:noFill/>
          <a:ln w="9525">
            <a:solidFill>
              <a:srgbClr val="FF66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SzPct val="80000"/>
            </a:pPr>
            <a:r>
              <a:rPr lang="es-VE" sz="1700" dirty="0"/>
              <a:t>Identificar, levantar evidencias manejando el proceso de cadena de custodia</a:t>
            </a:r>
          </a:p>
        </p:txBody>
      </p:sp>
      <p:cxnSp>
        <p:nvCxnSpPr>
          <p:cNvPr id="5131" name="AutoShape 13"/>
          <p:cNvCxnSpPr>
            <a:cxnSpLocks noChangeShapeType="1"/>
            <a:stCxn id="5130" idx="1"/>
          </p:cNvCxnSpPr>
          <p:nvPr/>
        </p:nvCxnSpPr>
        <p:spPr bwMode="auto">
          <a:xfrm rot="10800000" flipV="1">
            <a:off x="4395788" y="1766888"/>
            <a:ext cx="1544637" cy="2501900"/>
          </a:xfrm>
          <a:prstGeom prst="straightConnector1">
            <a:avLst/>
          </a:prstGeom>
          <a:noFill/>
          <a:ln w="9525">
            <a:solidFill>
              <a:srgbClr val="FF6600"/>
            </a:solidFill>
            <a:prstDash val="dash"/>
            <a:round/>
            <a:headEnd/>
            <a:tailEnd/>
          </a:ln>
        </p:spPr>
      </p:cxnSp>
      <p:cxnSp>
        <p:nvCxnSpPr>
          <p:cNvPr id="5132" name="AutoShape 14"/>
          <p:cNvCxnSpPr>
            <a:cxnSpLocks noChangeShapeType="1"/>
            <a:stCxn id="5127" idx="3"/>
          </p:cNvCxnSpPr>
          <p:nvPr/>
        </p:nvCxnSpPr>
        <p:spPr bwMode="auto">
          <a:xfrm flipV="1">
            <a:off x="2484438" y="3224213"/>
            <a:ext cx="574675" cy="261937"/>
          </a:xfrm>
          <a:prstGeom prst="straightConnector1">
            <a:avLst/>
          </a:prstGeom>
          <a:noFill/>
          <a:ln w="9525">
            <a:solidFill>
              <a:srgbClr val="FF6600"/>
            </a:solidFill>
            <a:prstDash val="dash"/>
            <a:round/>
            <a:headEnd/>
            <a:tailEnd/>
          </a:ln>
        </p:spPr>
      </p:cxnSp>
      <p:cxnSp>
        <p:nvCxnSpPr>
          <p:cNvPr id="5133" name="AutoShape 15"/>
          <p:cNvCxnSpPr>
            <a:cxnSpLocks noChangeShapeType="1"/>
          </p:cNvCxnSpPr>
          <p:nvPr/>
        </p:nvCxnSpPr>
        <p:spPr bwMode="auto">
          <a:xfrm>
            <a:off x="4395788" y="4398963"/>
            <a:ext cx="1651000" cy="469900"/>
          </a:xfrm>
          <a:prstGeom prst="straightConnector1">
            <a:avLst/>
          </a:prstGeom>
          <a:noFill/>
          <a:ln w="9525">
            <a:solidFill>
              <a:srgbClr val="FF6600"/>
            </a:solidFill>
            <a:prstDash val="dash"/>
            <a:round/>
            <a:headEnd/>
            <a:tailEnd/>
          </a:ln>
        </p:spPr>
      </p:cxnSp>
      <p:cxnSp>
        <p:nvCxnSpPr>
          <p:cNvPr id="5134" name="AutoShape 16"/>
          <p:cNvCxnSpPr>
            <a:cxnSpLocks noChangeShapeType="1"/>
          </p:cNvCxnSpPr>
          <p:nvPr/>
        </p:nvCxnSpPr>
        <p:spPr bwMode="auto">
          <a:xfrm flipH="1">
            <a:off x="1619250" y="3500438"/>
            <a:ext cx="4111625" cy="1458912"/>
          </a:xfrm>
          <a:prstGeom prst="straightConnector1">
            <a:avLst/>
          </a:prstGeom>
          <a:noFill/>
          <a:ln w="9525">
            <a:solidFill>
              <a:srgbClr val="FF6600"/>
            </a:solidFill>
            <a:prstDash val="dash"/>
            <a:round/>
            <a:headEnd/>
            <a:tailEnd/>
          </a:ln>
        </p:spPr>
      </p:cxnSp>
      <p:cxnSp>
        <p:nvCxnSpPr>
          <p:cNvPr id="5135" name="AutoShape 17"/>
          <p:cNvCxnSpPr>
            <a:cxnSpLocks noChangeShapeType="1"/>
            <a:endCxn id="5128" idx="1"/>
          </p:cNvCxnSpPr>
          <p:nvPr/>
        </p:nvCxnSpPr>
        <p:spPr bwMode="auto">
          <a:xfrm>
            <a:off x="3779838" y="3241675"/>
            <a:ext cx="2663825" cy="369888"/>
          </a:xfrm>
          <a:prstGeom prst="straightConnector1">
            <a:avLst/>
          </a:prstGeom>
          <a:noFill/>
          <a:ln w="9525">
            <a:solidFill>
              <a:srgbClr val="FF6600"/>
            </a:solidFill>
            <a:prstDash val="dash"/>
            <a:round/>
            <a:headEnd/>
            <a:tailEnd/>
          </a:ln>
        </p:spPr>
      </p:cxnSp>
      <p:sp>
        <p:nvSpPr>
          <p:cNvPr id="5136" name="Line 19"/>
          <p:cNvSpPr>
            <a:spLocks noChangeShapeType="1"/>
          </p:cNvSpPr>
          <p:nvPr/>
        </p:nvSpPr>
        <p:spPr bwMode="auto">
          <a:xfrm>
            <a:off x="2555875" y="2205038"/>
            <a:ext cx="503238" cy="360362"/>
          </a:xfrm>
          <a:prstGeom prst="line">
            <a:avLst/>
          </a:prstGeom>
          <a:noFill/>
          <a:ln w="9525">
            <a:solidFill>
              <a:srgbClr val="FF66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C" dirty="0"/>
          </a:p>
        </p:txBody>
      </p:sp>
      <p:pic>
        <p:nvPicPr>
          <p:cNvPr id="5139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2349500"/>
            <a:ext cx="295275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20688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s-ES_tradn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Recomendaciones</a:t>
            </a:r>
            <a:endParaRPr lang="es-E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692696"/>
            <a:ext cx="8496944" cy="4958011"/>
          </a:xfrm>
        </p:spPr>
        <p:txBody>
          <a:bodyPr/>
          <a:lstStyle/>
          <a:p>
            <a:r>
              <a:rPr lang="es-HN" sz="2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Frente a un delito inteligente se requiere de operadores de justicia inteligentes</a:t>
            </a:r>
            <a:r>
              <a:rPr lang="es-HN" sz="2800" dirty="0"/>
              <a:t>.</a:t>
            </a:r>
          </a:p>
          <a:p>
            <a:endParaRPr lang="es-HN" sz="2800" dirty="0" smtClean="0"/>
          </a:p>
          <a:p>
            <a:endParaRPr lang="es-HN" sz="2800" dirty="0"/>
          </a:p>
          <a:p>
            <a:pPr>
              <a:buNone/>
            </a:pPr>
            <a:r>
              <a:rPr lang="es-HN" sz="2800" b="1" dirty="0">
                <a:solidFill>
                  <a:schemeClr val="folHlink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“En esta lucha no se necesita ser valiente, sino obediente a la Constitución y a las Leyes”</a:t>
            </a:r>
          </a:p>
          <a:p>
            <a:pPr>
              <a:buFont typeface="Wingdings" pitchFamily="2" charset="2"/>
              <a:buNone/>
            </a:pPr>
            <a:endParaRPr lang="es-HN" b="1" dirty="0">
              <a:solidFill>
                <a:schemeClr val="folHlink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s-HN" b="1" dirty="0">
                <a:solidFill>
                  <a:schemeClr val="folHlink"/>
                </a:solidFill>
              </a:rPr>
              <a:t>                                  </a:t>
            </a:r>
            <a:r>
              <a:rPr lang="es-HN" b="1" dirty="0" smtClean="0">
                <a:solidFill>
                  <a:srgbClr val="66FF66"/>
                </a:solidFill>
              </a:rPr>
              <a:t>MUCHAS </a:t>
            </a:r>
            <a:r>
              <a:rPr lang="es-HN" b="1" dirty="0">
                <a:solidFill>
                  <a:srgbClr val="66FF66"/>
                </a:solidFill>
              </a:rPr>
              <a:t>GRACIAS¡¡</a:t>
            </a:r>
            <a:endParaRPr lang="es-ES" b="1" dirty="0">
              <a:solidFill>
                <a:srgbClr val="66FF66"/>
              </a:solidFill>
            </a:endParaRPr>
          </a:p>
        </p:txBody>
      </p:sp>
    </p:spTree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Washington Dome"/>
          <p:cNvPicPr>
            <a:picLocks noChangeAspect="1" noChangeArrowheads="1"/>
          </p:cNvPicPr>
          <p:nvPr/>
        </p:nvPicPr>
        <p:blipFill>
          <a:blip r:embed="rId2" cstate="print"/>
          <a:srcRect r="1137" b="2272"/>
          <a:stretch>
            <a:fillRect/>
          </a:stretch>
        </p:blipFill>
        <p:spPr bwMode="auto">
          <a:xfrm>
            <a:off x="381000" y="228600"/>
            <a:ext cx="565150" cy="838200"/>
          </a:xfrm>
          <a:prstGeom prst="rect">
            <a:avLst/>
          </a:prstGeom>
          <a:noFill/>
        </p:spPr>
      </p:pic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1447800" y="228600"/>
            <a:ext cx="6985000" cy="0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>
            <a:off x="1447800" y="685800"/>
            <a:ext cx="6985000" cy="0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971600" y="4005064"/>
            <a:ext cx="6551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07504" y="2060848"/>
            <a:ext cx="1512168" cy="244827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es-ES" sz="1100" b="1" dirty="0" smtClean="0"/>
              <a:t>CONTRA LA PROPIEDAD</a:t>
            </a:r>
            <a:endParaRPr lang="es-ES" sz="1100" dirty="0" smtClean="0"/>
          </a:p>
          <a:p>
            <a:pPr algn="just">
              <a:buFont typeface="Wingdings" pitchFamily="2" charset="2"/>
              <a:buChar char="Ø"/>
            </a:pPr>
            <a:r>
              <a:rPr lang="es-ES" sz="1200" b="1" dirty="0" smtClean="0"/>
              <a:t>Hurto</a:t>
            </a:r>
          </a:p>
          <a:p>
            <a:pPr algn="just">
              <a:buFont typeface="Wingdings" pitchFamily="2" charset="2"/>
              <a:buChar char="Ø"/>
            </a:pPr>
            <a:r>
              <a:rPr lang="es-ES" sz="1200" b="1" dirty="0" smtClean="0"/>
              <a:t>Robo</a:t>
            </a:r>
          </a:p>
          <a:p>
            <a:pPr algn="just">
              <a:buFont typeface="Wingdings" pitchFamily="2" charset="2"/>
              <a:buChar char="Ø"/>
            </a:pPr>
            <a:r>
              <a:rPr lang="es-ES" sz="1200" b="1" dirty="0" smtClean="0"/>
              <a:t>Extorsión</a:t>
            </a:r>
          </a:p>
          <a:p>
            <a:pPr algn="just">
              <a:buFont typeface="Wingdings" pitchFamily="2" charset="2"/>
              <a:buChar char="Ø"/>
            </a:pPr>
            <a:r>
              <a:rPr lang="es-ES" sz="1200" b="1" dirty="0" smtClean="0"/>
              <a:t>Estafa</a:t>
            </a:r>
          </a:p>
          <a:p>
            <a:pPr algn="just">
              <a:buFont typeface="Wingdings" pitchFamily="2" charset="2"/>
              <a:buChar char="Ø"/>
            </a:pPr>
            <a:r>
              <a:rPr lang="es-ES" sz="1200" b="1" dirty="0" smtClean="0"/>
              <a:t>Usurpación</a:t>
            </a:r>
          </a:p>
          <a:p>
            <a:pPr algn="just">
              <a:buFont typeface="Wingdings" pitchFamily="2" charset="2"/>
              <a:buChar char="Ø"/>
            </a:pPr>
            <a:r>
              <a:rPr lang="es-ES" sz="1200" b="1" dirty="0" smtClean="0"/>
              <a:t>Usura</a:t>
            </a:r>
          </a:p>
          <a:p>
            <a:pPr algn="just">
              <a:buFont typeface="Wingdings" pitchFamily="2" charset="2"/>
              <a:buChar char="Ø"/>
            </a:pPr>
            <a:r>
              <a:rPr lang="es-ES" sz="1200" b="1" dirty="0" smtClean="0"/>
              <a:t>Daños</a:t>
            </a:r>
          </a:p>
          <a:p>
            <a:pPr algn="just">
              <a:buFont typeface="Wingdings" pitchFamily="2" charset="2"/>
              <a:buChar char="Ø"/>
            </a:pPr>
            <a:r>
              <a:rPr lang="es-ES" sz="1200" b="1" dirty="0" smtClean="0"/>
              <a:t>Incendio</a:t>
            </a:r>
          </a:p>
          <a:p>
            <a:pPr algn="just">
              <a:buFont typeface="Wingdings" pitchFamily="2" charset="2"/>
              <a:buChar char="Ø"/>
            </a:pPr>
            <a:r>
              <a:rPr lang="es-ES" sz="1200" b="1" dirty="0" smtClean="0"/>
              <a:t>Piratería</a:t>
            </a:r>
            <a:endParaRPr lang="es-EC" sz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2195736" y="332656"/>
            <a:ext cx="48244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 smtClean="0">
                <a:solidFill>
                  <a:schemeClr val="accent2"/>
                </a:solidFill>
              </a:rPr>
              <a:t>METODOLOGÍA DE AUDITORÍA  FORENSE</a:t>
            </a:r>
            <a:endParaRPr lang="es-ES" sz="1400" b="1" i="1" dirty="0">
              <a:solidFill>
                <a:srgbClr val="6666FF"/>
              </a:solidFill>
            </a:endParaRPr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1691680" y="2060848"/>
            <a:ext cx="2160240" cy="30243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spcBef>
                <a:spcPct val="20000"/>
              </a:spcBef>
              <a:buFontTx/>
              <a:buChar char="•"/>
            </a:pPr>
            <a:r>
              <a:rPr lang="es-ES" sz="1100" b="1" dirty="0" smtClean="0"/>
              <a:t>CONTRA LA ADMINISTRACIÓN PÚBLICA 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s-EC" sz="1200" b="1" dirty="0" smtClean="0"/>
              <a:t>Fraude Impositivo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1200" b="1" dirty="0" smtClean="0"/>
              <a:t>Evasión de impuestos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1200" b="1" dirty="0" smtClean="0"/>
              <a:t>Abuso de Autoridad</a:t>
            </a:r>
            <a:endParaRPr lang="es-ES" sz="1200" dirty="0" smtClean="0"/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1200" b="1" dirty="0" smtClean="0"/>
              <a:t>Peculado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1200" b="1" dirty="0" smtClean="0"/>
              <a:t>Cohecho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1200" b="1" dirty="0" smtClean="0"/>
              <a:t>Concusión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1200" b="1" dirty="0" smtClean="0"/>
              <a:t>Contrabando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1200" b="1" dirty="0" smtClean="0"/>
              <a:t>Exacciones ilegales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1200" b="1" dirty="0" smtClean="0"/>
              <a:t>Fraude al fisco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1200" b="1" dirty="0" smtClean="0"/>
              <a:t>Malversación de caudales públicos</a:t>
            </a:r>
            <a:endParaRPr kumimoji="0" lang="es-ES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s-E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s-E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s-E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s-E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s-E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s-E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s-EC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8"/>
          <p:cNvSpPr txBox="1">
            <a:spLocks noChangeArrowheads="1"/>
          </p:cNvSpPr>
          <p:nvPr/>
        </p:nvSpPr>
        <p:spPr bwMode="auto">
          <a:xfrm>
            <a:off x="3995936" y="1988840"/>
            <a:ext cx="2376264" cy="48245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z="1100" b="1" dirty="0" smtClean="0"/>
              <a:t>FINANCIEROS</a:t>
            </a:r>
            <a:endParaRPr lang="es-ES" sz="1100" dirty="0" smtClean="0"/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1200" b="1" dirty="0" smtClean="0"/>
              <a:t>Kiting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1200" b="1" dirty="0" smtClean="0"/>
              <a:t>Falsificación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1200" b="1" dirty="0" smtClean="0"/>
              <a:t>Alteración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1200" b="1" dirty="0" smtClean="0"/>
              <a:t>Fraude con cheques de la compañía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1200" b="1" dirty="0" smtClean="0"/>
              <a:t>Colgado de Papeles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1200" b="1" dirty="0" smtClean="0"/>
              <a:t>Lavado de dinero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1200" b="1" dirty="0" smtClean="0"/>
              <a:t>Fraudes con Cuentas Nuevas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1200" b="1" dirty="0" smtClean="0"/>
              <a:t>Malversación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1200" b="1" dirty="0" smtClean="0"/>
              <a:t>Banca paralela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1200" b="1" dirty="0" smtClean="0"/>
              <a:t>Obtención indebida de créditos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s-DO" sz="1200" b="1" dirty="0" smtClean="0"/>
              <a:t>Fraude Ocupacional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1200" b="1" dirty="0" smtClean="0"/>
              <a:t>Gastos falsos o inflados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1200" b="1" dirty="0" smtClean="0"/>
              <a:t>Fraude en la nómina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1200" b="1" dirty="0" smtClean="0"/>
              <a:t>Ordeño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s-EC" sz="1200" b="1" dirty="0" smtClean="0"/>
              <a:t>Desfalco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s-EC" sz="1200" b="1" dirty="0" smtClean="0"/>
              <a:t>Fraudes en Seguros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s-EC" sz="1200" b="1" dirty="0" smtClean="0"/>
              <a:t>Fraude al Consumidor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s-EC" sz="1200" b="1" dirty="0" smtClean="0"/>
              <a:t>Quiebra </a:t>
            </a:r>
            <a:r>
              <a:rPr lang="es-ES" sz="1200" b="1" dirty="0" smtClean="0"/>
              <a:t>fraudulenta</a:t>
            </a:r>
            <a:endParaRPr kumimoji="0" lang="es-ES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s-E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s-E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s-E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s-E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s-E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s-EC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 bwMode="auto">
          <a:xfrm>
            <a:off x="6660232" y="2060848"/>
            <a:ext cx="2160240" cy="20162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z="1100" b="1" dirty="0" smtClean="0"/>
              <a:t>INFORMÁTICOS</a:t>
            </a:r>
            <a:endParaRPr lang="es-ES" sz="1100" dirty="0" smtClean="0"/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1200" b="1" dirty="0" smtClean="0"/>
              <a:t>Infracciones a la Propiedad Intelectual 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1200" b="1" dirty="0" smtClean="0"/>
              <a:t>Falsificación informática 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1200" b="1" dirty="0" smtClean="0"/>
              <a:t>Sabotajes informáticos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1200" b="1" dirty="0" smtClean="0"/>
              <a:t>Espionaje industrial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1200" b="1" dirty="0" smtClean="0"/>
              <a:t>Fraudes informáticos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s-E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s-E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s-E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s-E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s-E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s-E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s-EC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14 Rectángulo redondeado"/>
          <p:cNvSpPr/>
          <p:nvPr/>
        </p:nvSpPr>
        <p:spPr bwMode="auto">
          <a:xfrm>
            <a:off x="971600" y="692696"/>
            <a:ext cx="3794720" cy="1224136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b="1" dirty="0" smtClean="0"/>
              <a:t>DELITO</a:t>
            </a:r>
          </a:p>
          <a:p>
            <a:r>
              <a:rPr lang="es-ES" sz="1400" dirty="0" smtClean="0"/>
              <a:t>Es una acción voluntaria que supone </a:t>
            </a:r>
          </a:p>
          <a:p>
            <a:r>
              <a:rPr lang="es-ES" sz="1400" dirty="0" smtClean="0"/>
              <a:t>un quebrantamiento</a:t>
            </a:r>
            <a:r>
              <a:rPr lang="es-ES" sz="1400" b="1" dirty="0" smtClean="0"/>
              <a:t> </a:t>
            </a:r>
            <a:r>
              <a:rPr lang="es-ES" sz="1400" dirty="0" smtClean="0"/>
              <a:t>de</a:t>
            </a:r>
            <a:r>
              <a:rPr lang="es-ES" sz="1400" b="1" dirty="0" smtClean="0"/>
              <a:t> </a:t>
            </a:r>
            <a:r>
              <a:rPr lang="es-ES" sz="1400" dirty="0" smtClean="0"/>
              <a:t>las</a:t>
            </a:r>
            <a:r>
              <a:rPr lang="es-ES" sz="1400" b="1" dirty="0" smtClean="0"/>
              <a:t> </a:t>
            </a:r>
            <a:r>
              <a:rPr lang="es-ES" sz="1400" dirty="0" smtClean="0"/>
              <a:t>normas y acarrea un</a:t>
            </a:r>
          </a:p>
          <a:p>
            <a:r>
              <a:rPr lang="es-ES" sz="1400" dirty="0" smtClean="0"/>
              <a:t> castigo para el responsable</a:t>
            </a:r>
            <a:endParaRPr lang="es-ES" sz="1400" b="1" dirty="0" smtClean="0"/>
          </a:p>
        </p:txBody>
      </p:sp>
      <p:sp>
        <p:nvSpPr>
          <p:cNvPr id="16" name="15 Rectángulo redondeado"/>
          <p:cNvSpPr/>
          <p:nvPr/>
        </p:nvSpPr>
        <p:spPr bwMode="auto">
          <a:xfrm>
            <a:off x="4860032" y="692696"/>
            <a:ext cx="4032448" cy="1224136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b="1" dirty="0" smtClean="0"/>
              <a:t>DELITO</a:t>
            </a:r>
          </a:p>
          <a:p>
            <a:r>
              <a:rPr lang="es-ES" sz="1400" dirty="0" smtClean="0"/>
              <a:t>Es definido como una conducta, acción u omisión</a:t>
            </a:r>
          </a:p>
          <a:p>
            <a:r>
              <a:rPr lang="es-ES" sz="1400" dirty="0" smtClean="0"/>
              <a:t>típica (descrita por la ley), antijurídica</a:t>
            </a:r>
          </a:p>
          <a:p>
            <a:r>
              <a:rPr lang="es-ES" sz="1400" dirty="0" smtClean="0"/>
              <a:t> (contraria a Derecho) y culpable a la </a:t>
            </a:r>
          </a:p>
          <a:p>
            <a:r>
              <a:rPr lang="es-ES" sz="1400" dirty="0" smtClean="0"/>
              <a:t>que corresponde una sanción denominada pena</a:t>
            </a:r>
            <a:endParaRPr lang="es-ES" sz="14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158208"/>
            <a:ext cx="2699792" cy="269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5561856"/>
            <a:ext cx="19442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fraude-electronic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91881"/>
            <a:ext cx="1691680" cy="22661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Washington Dome"/>
          <p:cNvPicPr>
            <a:picLocks noChangeAspect="1" noChangeArrowheads="1"/>
          </p:cNvPicPr>
          <p:nvPr/>
        </p:nvPicPr>
        <p:blipFill>
          <a:blip r:embed="rId2" cstate="print"/>
          <a:srcRect r="1137" b="2272"/>
          <a:stretch>
            <a:fillRect/>
          </a:stretch>
        </p:blipFill>
        <p:spPr bwMode="auto">
          <a:xfrm>
            <a:off x="381000" y="228600"/>
            <a:ext cx="565150" cy="838200"/>
          </a:xfrm>
          <a:prstGeom prst="rect">
            <a:avLst/>
          </a:prstGeom>
          <a:noFill/>
        </p:spPr>
      </p:pic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1447800" y="228600"/>
            <a:ext cx="6985000" cy="0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1447800" y="685800"/>
            <a:ext cx="6985000" cy="0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900113" y="2276475"/>
            <a:ext cx="6551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7271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C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267744" y="332656"/>
            <a:ext cx="48244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 smtClean="0">
                <a:solidFill>
                  <a:schemeClr val="accent2"/>
                </a:solidFill>
              </a:rPr>
              <a:t>METODOLOGÍA DE AUDITORÍA  FORENSE</a:t>
            </a:r>
            <a:endParaRPr lang="es-ES" sz="1400" b="1" i="1" dirty="0">
              <a:solidFill>
                <a:srgbClr val="6666FF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699792" y="980728"/>
            <a:ext cx="4104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ENRIQUECIMIENTO ILÍCITO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1331640" y="1772816"/>
            <a:ext cx="2808312" cy="32932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b="1" dirty="0" smtClean="0"/>
              <a:t>EN EL SECTOR PÚBLICO</a:t>
            </a:r>
          </a:p>
          <a:p>
            <a:endParaRPr lang="es-ES" b="1" dirty="0" smtClean="0"/>
          </a:p>
          <a:p>
            <a:r>
              <a:rPr lang="es-ES" dirty="0" smtClean="0"/>
              <a:t>el incremento injustificado del patrimonio de una persona, producido con ocasión o como consecuencia del desempeño de un cargo o función pública 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(Código penal, Art. 296.1)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4860032" y="1844824"/>
            <a:ext cx="2808312" cy="32932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b="1" dirty="0" smtClean="0"/>
              <a:t>EL SECTOR PRIVADO</a:t>
            </a:r>
          </a:p>
          <a:p>
            <a:endParaRPr lang="es-ES" b="1" dirty="0" smtClean="0"/>
          </a:p>
          <a:p>
            <a:r>
              <a:rPr lang="es-ES" dirty="0" smtClean="0"/>
              <a:t>Se ocasiona a través del Lavado de Dinero, tráfico de drogas o estupefacientes, contrabando de armas, corrupción, desfalco, fraude fiscal, crímenes de guante blanco, prostitución, malversación pública, extorsión, secuestro, trabajo ilegal, piratería y últimamente terrorismo</a:t>
            </a:r>
            <a:endParaRPr lang="es-ES" dirty="0"/>
          </a:p>
        </p:txBody>
      </p:sp>
      <p:pic>
        <p:nvPicPr>
          <p:cNvPr id="12" name="Picture 5" descr="C:\Archivos de programa\Microsoft FrontPage\clipart\clip1\BS00005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229200"/>
            <a:ext cx="1271588" cy="1458913"/>
          </a:xfrm>
          <a:prstGeom prst="rect">
            <a:avLst/>
          </a:prstGeom>
          <a:noFill/>
        </p:spPr>
      </p:pic>
      <p:pic>
        <p:nvPicPr>
          <p:cNvPr id="13" name="Picture 4" descr="C:\Archivos de programa\Archivos comunes\Microsoft Shared\Clipart\cagcat50\BS00561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5419725"/>
            <a:ext cx="2209800" cy="1438275"/>
          </a:xfrm>
          <a:prstGeom prst="rect">
            <a:avLst/>
          </a:prstGeom>
          <a:noFill/>
        </p:spPr>
      </p:pic>
      <p:pic>
        <p:nvPicPr>
          <p:cNvPr id="14" name="Picture 9" descr="C:\Archivos de programa\Archivos comunes\Microsoft Shared\Clipart\cagcat50\BS02064_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5173611"/>
            <a:ext cx="1691680" cy="16843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71570"/>
          </a:xfrm>
        </p:spPr>
        <p:txBody>
          <a:bodyPr/>
          <a:lstStyle/>
          <a:p>
            <a:pPr algn="ctr"/>
            <a:r>
              <a:rPr lang="es-ES" sz="4400" b="1" dirty="0" smtClean="0"/>
              <a:t/>
            </a:r>
            <a:br>
              <a:rPr lang="es-ES" sz="4400" b="1" dirty="0" smtClean="0"/>
            </a:br>
            <a:r>
              <a:rPr lang="es-ES" sz="4400" b="1" dirty="0" smtClean="0">
                <a:solidFill>
                  <a:schemeClr val="tx1"/>
                </a:solidFill>
              </a:rPr>
              <a:t>LEY DEL CÓDIGO PENAL</a:t>
            </a:r>
            <a:r>
              <a:rPr lang="es-ES" b="1" dirty="0" smtClean="0">
                <a:solidFill>
                  <a:schemeClr val="tx1"/>
                </a:solidFill>
              </a:rPr>
              <a:t>.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500034" y="1428736"/>
          <a:ext cx="609600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6 Imagen" descr="00028914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15206" y="2285992"/>
            <a:ext cx="1643042" cy="2071702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Washington Dome"/>
          <p:cNvPicPr>
            <a:picLocks noChangeAspect="1" noChangeArrowheads="1"/>
          </p:cNvPicPr>
          <p:nvPr/>
        </p:nvPicPr>
        <p:blipFill>
          <a:blip r:embed="rId2" cstate="print"/>
          <a:srcRect r="1137" b="2272"/>
          <a:stretch>
            <a:fillRect/>
          </a:stretch>
        </p:blipFill>
        <p:spPr bwMode="auto">
          <a:xfrm>
            <a:off x="381000" y="228600"/>
            <a:ext cx="565150" cy="838200"/>
          </a:xfrm>
          <a:prstGeom prst="rect">
            <a:avLst/>
          </a:prstGeom>
          <a:noFill/>
        </p:spPr>
      </p:pic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1447800" y="228600"/>
            <a:ext cx="6985000" cy="0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1447800" y="685800"/>
            <a:ext cx="6985000" cy="0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900113" y="2276475"/>
            <a:ext cx="65516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7271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332856"/>
          </a:xfrm>
        </p:spPr>
        <p:txBody>
          <a:bodyPr/>
          <a:lstStyle/>
          <a:p>
            <a:pPr algn="just"/>
            <a:endParaRPr lang="es-EC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267744" y="332656"/>
            <a:ext cx="48244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 smtClean="0">
                <a:solidFill>
                  <a:schemeClr val="accent2"/>
                </a:solidFill>
              </a:rPr>
              <a:t>METODOLOGÍA DE AUDITORÍA  FORENSE</a:t>
            </a:r>
            <a:endParaRPr lang="es-ES" sz="1400" b="1" i="1" dirty="0">
              <a:solidFill>
                <a:srgbClr val="6666FF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99592" y="1052736"/>
            <a:ext cx="7272808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1800" b="1" dirty="0" smtClean="0"/>
              <a:t>AUDITORÍA FORENSE</a:t>
            </a:r>
            <a:endParaRPr lang="es-ES" sz="1800" dirty="0" smtClean="0"/>
          </a:p>
          <a:p>
            <a:endParaRPr lang="es-ES" sz="1800" b="1" dirty="0" smtClean="0"/>
          </a:p>
          <a:p>
            <a:r>
              <a:rPr lang="es-EC" sz="2000" b="1" dirty="0" smtClean="0"/>
              <a:t>“forense” </a:t>
            </a:r>
            <a:r>
              <a:rPr lang="es-EC" sz="2000" dirty="0" smtClean="0"/>
              <a:t>proviene del latín </a:t>
            </a:r>
            <a:r>
              <a:rPr lang="es-EC" sz="2000" b="1" dirty="0" smtClean="0"/>
              <a:t>“forensis” </a:t>
            </a:r>
            <a:r>
              <a:rPr lang="es-EC" sz="2000" dirty="0" smtClean="0"/>
              <a:t>que significa “público y manifiesto”.</a:t>
            </a:r>
          </a:p>
          <a:p>
            <a:endParaRPr lang="es-EC" sz="2000" dirty="0" smtClean="0"/>
          </a:p>
          <a:p>
            <a:r>
              <a:rPr lang="es-ES_tradnl" dirty="0" smtClean="0"/>
              <a:t>Aporta pruebas de carácter público</a:t>
            </a:r>
          </a:p>
          <a:p>
            <a:endParaRPr lang="es-ES_tradnl" dirty="0" smtClean="0"/>
          </a:p>
          <a:p>
            <a:r>
              <a:rPr lang="es-ES_tradnl" dirty="0" smtClean="0"/>
              <a:t>Sistema de fiscalización, control e investigación provee de las evidencias necesarias para enfrentar los delitos cometidos por funcionarios y empleados del sector público y privado</a:t>
            </a:r>
          </a:p>
          <a:p>
            <a:endParaRPr lang="es-ES" b="1" dirty="0" smtClean="0"/>
          </a:p>
          <a:p>
            <a:endParaRPr lang="es-ES" b="1" dirty="0" smtClean="0"/>
          </a:p>
          <a:p>
            <a:pPr marL="342900" indent="-342900" algn="l"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35696" y="4654004"/>
            <a:ext cx="7272808" cy="22313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b="1" dirty="0" smtClean="0"/>
              <a:t>USOS </a:t>
            </a:r>
          </a:p>
          <a:p>
            <a:endParaRPr lang="es-ES" b="1" dirty="0" smtClean="0"/>
          </a:p>
          <a:p>
            <a:pPr algn="l">
              <a:buFont typeface="Wingdings" pitchFamily="2" charset="2"/>
              <a:buChar char="Ø"/>
            </a:pPr>
            <a:r>
              <a:rPr lang="es-ES" b="1" dirty="0" smtClean="0"/>
              <a:t>Prosecución Criminal.- </a:t>
            </a:r>
            <a:r>
              <a:rPr lang="es-ES" dirty="0" smtClean="0"/>
              <a:t>Evidencia incriminatoria </a:t>
            </a:r>
          </a:p>
          <a:p>
            <a:pPr algn="l">
              <a:buFont typeface="Wingdings" pitchFamily="2" charset="2"/>
              <a:buChar char="Ø"/>
            </a:pPr>
            <a:r>
              <a:rPr lang="es-ES" b="1" dirty="0" smtClean="0"/>
              <a:t>Litigación Civil</a:t>
            </a:r>
            <a:r>
              <a:rPr lang="es-ES" dirty="0" smtClean="0"/>
              <a:t>.- Casos que tratan con fraude</a:t>
            </a:r>
          </a:p>
          <a:p>
            <a:pPr algn="l">
              <a:buFont typeface="Wingdings" pitchFamily="2" charset="2"/>
              <a:buChar char="Ø"/>
            </a:pPr>
            <a:r>
              <a:rPr lang="es-ES" b="1" dirty="0" smtClean="0"/>
              <a:t>Investigación de Seguros.- </a:t>
            </a:r>
            <a:r>
              <a:rPr lang="es-ES" dirty="0" smtClean="0"/>
              <a:t>disminuir los costos de los reclamos </a:t>
            </a:r>
          </a:p>
          <a:p>
            <a:pPr algn="l">
              <a:buFont typeface="Wingdings" pitchFamily="2" charset="2"/>
              <a:buChar char="Ø"/>
            </a:pPr>
            <a:r>
              <a:rPr lang="es-ES" b="1" dirty="0" smtClean="0"/>
              <a:t>Temas corporativos.- </a:t>
            </a:r>
            <a:r>
              <a:rPr lang="es-ES" dirty="0" smtClean="0"/>
              <a:t>robo, fraude, mal uso o apropiación de información </a:t>
            </a:r>
            <a:endParaRPr lang="es-ES" b="1" dirty="0" smtClean="0"/>
          </a:p>
          <a:p>
            <a:pPr algn="l">
              <a:buFont typeface="Wingdings" pitchFamily="2" charset="2"/>
              <a:buChar char="Ø"/>
            </a:pPr>
            <a:r>
              <a:rPr lang="es-ES" b="1" dirty="0" smtClean="0"/>
              <a:t>Mantenimiento de la ley.- </a:t>
            </a:r>
            <a:r>
              <a:rPr lang="es-ES" dirty="0" smtClean="0"/>
              <a:t>búsqueda inicial de órdenes judiciales</a:t>
            </a:r>
          </a:p>
          <a:p>
            <a:pPr marL="342900" indent="-342900" algn="l">
              <a:spcBef>
                <a:spcPct val="50000"/>
              </a:spcBef>
            </a:pPr>
            <a:endParaRPr lang="en-US" sz="1800" dirty="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 cstate="print"/>
          <a:srcRect r="9829" b="7082"/>
          <a:stretch>
            <a:fillRect/>
          </a:stretch>
        </p:blipFill>
        <p:spPr bwMode="auto">
          <a:xfrm>
            <a:off x="0" y="4590259"/>
            <a:ext cx="1835696" cy="229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Washington Dome"/>
          <p:cNvPicPr>
            <a:picLocks noChangeAspect="1" noChangeArrowheads="1"/>
          </p:cNvPicPr>
          <p:nvPr/>
        </p:nvPicPr>
        <p:blipFill>
          <a:blip r:embed="rId2" cstate="print"/>
          <a:srcRect r="1137" b="2272"/>
          <a:stretch>
            <a:fillRect/>
          </a:stretch>
        </p:blipFill>
        <p:spPr bwMode="auto">
          <a:xfrm>
            <a:off x="381000" y="228600"/>
            <a:ext cx="565150" cy="838200"/>
          </a:xfrm>
          <a:prstGeom prst="rect">
            <a:avLst/>
          </a:prstGeom>
          <a:noFill/>
        </p:spPr>
      </p:pic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1447800" y="228600"/>
            <a:ext cx="6985000" cy="0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1447800" y="685800"/>
            <a:ext cx="6985000" cy="0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900113" y="2276475"/>
            <a:ext cx="65516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7271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C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267744" y="332656"/>
            <a:ext cx="48244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 smtClean="0">
                <a:solidFill>
                  <a:schemeClr val="accent2"/>
                </a:solidFill>
              </a:rPr>
              <a:t>METODOLOGÍA DE AUDITORÍA  FORENSE</a:t>
            </a:r>
            <a:endParaRPr lang="es-ES" sz="1400" b="1" i="1" dirty="0">
              <a:solidFill>
                <a:srgbClr val="6666FF"/>
              </a:solidFill>
            </a:endParaRPr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830" y="1340768"/>
            <a:ext cx="851757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Washington Dome"/>
          <p:cNvPicPr>
            <a:picLocks noChangeAspect="1" noChangeArrowheads="1"/>
          </p:cNvPicPr>
          <p:nvPr/>
        </p:nvPicPr>
        <p:blipFill>
          <a:blip r:embed="rId2" cstate="print"/>
          <a:srcRect r="1137" b="2272"/>
          <a:stretch>
            <a:fillRect/>
          </a:stretch>
        </p:blipFill>
        <p:spPr bwMode="auto">
          <a:xfrm>
            <a:off x="381000" y="228600"/>
            <a:ext cx="565150" cy="838200"/>
          </a:xfrm>
          <a:prstGeom prst="rect">
            <a:avLst/>
          </a:prstGeom>
          <a:noFill/>
        </p:spPr>
      </p:pic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1447800" y="228600"/>
            <a:ext cx="6985000" cy="0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1447800" y="685800"/>
            <a:ext cx="6985000" cy="0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900113" y="2276475"/>
            <a:ext cx="6551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7271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6707088" cy="2160240"/>
          </a:xfrm>
        </p:spPr>
        <p:txBody>
          <a:bodyPr/>
          <a:lstStyle/>
          <a:p>
            <a:r>
              <a:rPr lang="es-ES" sz="2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Al Capone Una de las personas más buscadas en toda la historia del crimen organizado, no fue capturado por Elliot Ness, pudo ser encarcelado gracias a un Contador</a:t>
            </a:r>
            <a:endParaRPr lang="en-US" sz="24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lvl="3">
              <a:buNone/>
            </a:pPr>
            <a:endParaRPr lang="en-US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267744" y="332656"/>
            <a:ext cx="48244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 smtClean="0">
                <a:solidFill>
                  <a:schemeClr val="accent2"/>
                </a:solidFill>
              </a:rPr>
              <a:t>METODOLOGÍA DE AUDITORÍA  FORENSE</a:t>
            </a:r>
            <a:endParaRPr lang="es-ES" sz="1400" b="1" i="1" dirty="0">
              <a:solidFill>
                <a:srgbClr val="6666FF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403648" y="764704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b="1" dirty="0" smtClean="0"/>
              <a:t>CAUSA Y ORIGEN DE LA AUDITORÍA FORENSE</a:t>
            </a:r>
          </a:p>
          <a:p>
            <a:r>
              <a:rPr lang="es-ES" sz="1800" dirty="0" smtClean="0"/>
              <a:t>La corrupción es una de las principales causas del deterioro del Patrimonio Público o Privado</a:t>
            </a:r>
            <a:r>
              <a:rPr lang="es-ES" dirty="0" smtClean="0"/>
              <a:t>. </a:t>
            </a:r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764704"/>
            <a:ext cx="1979712" cy="247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78442"/>
            <a:ext cx="2123728" cy="197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8"/>
          <p:cNvSpPr txBox="1">
            <a:spLocks noChangeArrowheads="1"/>
          </p:cNvSpPr>
          <p:nvPr/>
        </p:nvSpPr>
        <p:spPr bwMode="auto">
          <a:xfrm>
            <a:off x="2195736" y="4365104"/>
            <a:ext cx="67070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C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Rectangle 8"/>
          <p:cNvSpPr txBox="1">
            <a:spLocks noChangeArrowheads="1"/>
          </p:cNvSpPr>
          <p:nvPr/>
        </p:nvSpPr>
        <p:spPr bwMode="auto">
          <a:xfrm>
            <a:off x="2267744" y="3717032"/>
            <a:ext cx="670708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_tradnl" sz="1800" dirty="0" smtClean="0"/>
              <a:t>Los tiempos modernos exigen de la profesión contable nuevas tareas y presenta nuevos retos; </a:t>
            </a:r>
          </a:p>
          <a:p>
            <a:endParaRPr lang="es-ES_tradnl" sz="1800" dirty="0" smtClean="0"/>
          </a:p>
          <a:p>
            <a:r>
              <a:rPr lang="es-ES_tradnl" sz="1800" dirty="0" smtClean="0"/>
              <a:t>el fraude,</a:t>
            </a:r>
          </a:p>
          <a:p>
            <a:r>
              <a:rPr lang="es-ES_tradnl" sz="1800" dirty="0" smtClean="0"/>
              <a:t> la corrupción, </a:t>
            </a:r>
          </a:p>
          <a:p>
            <a:r>
              <a:rPr lang="es-ES_tradnl" sz="1800" dirty="0" smtClean="0"/>
              <a:t>el narcotráfico y</a:t>
            </a:r>
          </a:p>
          <a:p>
            <a:r>
              <a:rPr lang="es-ES_tradnl" sz="1800" dirty="0" smtClean="0"/>
              <a:t> el "terrorismo" </a:t>
            </a:r>
          </a:p>
          <a:p>
            <a:r>
              <a:rPr lang="es-ES_tradnl" sz="1800" dirty="0" smtClean="0"/>
              <a:t>asociado, al lavado de dinero y activos,</a:t>
            </a:r>
          </a:p>
          <a:p>
            <a:endParaRPr lang="es-ES_tradnl" sz="1800" dirty="0" smtClean="0"/>
          </a:p>
          <a:p>
            <a:r>
              <a:rPr lang="es-ES_tradnl" sz="1800" dirty="0" smtClean="0"/>
              <a:t> hacen que el profesional de la contaduría sea más especialista y experto en su labor.</a:t>
            </a:r>
            <a:endParaRPr lang="es-ES" sz="1800" dirty="0" smtClean="0"/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Washington Dome"/>
          <p:cNvPicPr>
            <a:picLocks noChangeAspect="1" noChangeArrowheads="1"/>
          </p:cNvPicPr>
          <p:nvPr/>
        </p:nvPicPr>
        <p:blipFill>
          <a:blip r:embed="rId2" cstate="print"/>
          <a:srcRect r="1137" b="2272"/>
          <a:stretch>
            <a:fillRect/>
          </a:stretch>
        </p:blipFill>
        <p:spPr bwMode="auto">
          <a:xfrm>
            <a:off x="381000" y="228600"/>
            <a:ext cx="565150" cy="838200"/>
          </a:xfrm>
          <a:prstGeom prst="rect">
            <a:avLst/>
          </a:prstGeom>
          <a:noFill/>
        </p:spPr>
      </p:pic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1447800" y="228600"/>
            <a:ext cx="6985000" cy="0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1447800" y="685800"/>
            <a:ext cx="6985000" cy="0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900113" y="2276475"/>
            <a:ext cx="6551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267744" y="332656"/>
            <a:ext cx="48244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 smtClean="0">
                <a:solidFill>
                  <a:schemeClr val="accent2"/>
                </a:solidFill>
              </a:rPr>
              <a:t>METODOLOGÍA DE AUDITORÍA  FORENSE</a:t>
            </a:r>
            <a:endParaRPr lang="es-ES" sz="1400" b="1" i="1" dirty="0">
              <a:solidFill>
                <a:srgbClr val="6666FF"/>
              </a:solidFill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467544" y="1052736"/>
            <a:ext cx="8208912" cy="230425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C" sz="2000" dirty="0" smtClean="0"/>
              <a:t>Miguel Cano y Danilo Lugo en su libro “Auditoría Forense en la Investigación Criminal del Lavado de Dinero y Activos” presentan la siguiente definición:</a:t>
            </a:r>
            <a:endParaRPr lang="es-ES" sz="2000" dirty="0" smtClean="0"/>
          </a:p>
          <a:p>
            <a:r>
              <a:rPr lang="es-EC" sz="2000" dirty="0" smtClean="0"/>
              <a:t> </a:t>
            </a:r>
            <a:endParaRPr lang="es-ES" sz="2000" dirty="0" smtClean="0"/>
          </a:p>
          <a:p>
            <a:r>
              <a:rPr lang="es-EC" sz="2000" dirty="0" smtClean="0"/>
              <a:t>“(...) se define inicialmente a la auditoría forense como una auditoría especializada en descubrir, divulgar y atestar sobre fraudes y delitos en el desarrollo de las funciones públicas y privadas, (...).</a:t>
            </a:r>
          </a:p>
          <a:p>
            <a:endParaRPr lang="es-EC" sz="2000" dirty="0" smtClean="0"/>
          </a:p>
          <a:p>
            <a:pPr algn="l"/>
            <a:r>
              <a:rPr lang="es-ES" b="1" dirty="0" smtClean="0"/>
              <a:t>OBJETIVO :</a:t>
            </a:r>
          </a:p>
          <a:p>
            <a:pPr algn="l"/>
            <a:endParaRPr lang="es-ES" b="1" dirty="0" smtClean="0"/>
          </a:p>
          <a:p>
            <a:pPr lvl="0" algn="l">
              <a:buFont typeface="Wingdings" pitchFamily="2" charset="2"/>
              <a:buChar char="Ø"/>
            </a:pPr>
            <a:r>
              <a:rPr lang="es-ES" sz="1800" dirty="0" smtClean="0"/>
              <a:t>Identificar y demostrar el fraude o el ilícito perpetrado.</a:t>
            </a:r>
          </a:p>
          <a:p>
            <a:pPr lvl="0" algn="l">
              <a:buFont typeface="Wingdings" pitchFamily="2" charset="2"/>
              <a:buChar char="Ø"/>
            </a:pPr>
            <a:r>
              <a:rPr lang="es-ES" sz="1800" dirty="0" smtClean="0"/>
              <a:t>Prevenir y reducir el fraude</a:t>
            </a:r>
          </a:p>
          <a:p>
            <a:pPr lvl="0" algn="l">
              <a:buFont typeface="Wingdings" pitchFamily="2" charset="2"/>
              <a:buChar char="Ø"/>
            </a:pPr>
            <a:r>
              <a:rPr lang="es-ES" sz="1800" dirty="0" smtClean="0"/>
              <a:t>Participar en el desarrollo de programas de prevención de pérdidas y fraudes.</a:t>
            </a:r>
          </a:p>
          <a:p>
            <a:pPr lvl="0" algn="l">
              <a:buFont typeface="Wingdings" pitchFamily="2" charset="2"/>
              <a:buChar char="Ø"/>
            </a:pPr>
            <a:r>
              <a:rPr lang="es-ES" sz="1800" dirty="0" smtClean="0"/>
              <a:t>Participar en la evaluación de sistemas y estructuras de control interno.</a:t>
            </a:r>
          </a:p>
          <a:p>
            <a:pPr lvl="0" algn="l">
              <a:buFont typeface="Wingdings" pitchFamily="2" charset="2"/>
              <a:buChar char="Ø"/>
            </a:pPr>
            <a:r>
              <a:rPr lang="es-ES" sz="1800" dirty="0" smtClean="0"/>
              <a:t>Recopilar evidencias aplicando técnicas de investigación.</a:t>
            </a:r>
          </a:p>
          <a:p>
            <a:pPr lvl="0" algn="l">
              <a:buFont typeface="Wingdings" pitchFamily="2" charset="2"/>
              <a:buChar char="Ø"/>
            </a:pPr>
            <a:r>
              <a:rPr lang="es-ES" sz="1800" dirty="0" smtClean="0"/>
              <a:t>Brindar soporte técnico (evidencias sustentables) a los órganos del Ministerio Público Fiscal</a:t>
            </a:r>
          </a:p>
          <a:p>
            <a:pPr algn="l"/>
            <a:endParaRPr lang="es-ES" sz="2000" dirty="0" smtClean="0"/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3399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3399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3299</TotalTime>
  <Words>2113</Words>
  <Application>Microsoft Office PowerPoint</Application>
  <PresentationFormat>Presentación en pantalla (4:3)</PresentationFormat>
  <Paragraphs>450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Diseño predeterminado</vt:lpstr>
      <vt:lpstr>Diapositiva 1</vt:lpstr>
      <vt:lpstr>Diapositiva 2</vt:lpstr>
      <vt:lpstr>Diapositiva 3</vt:lpstr>
      <vt:lpstr>Diapositiva 4</vt:lpstr>
      <vt:lpstr> LEY DEL CÓDIGO PENAL. 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2.3. TÉCNICAS PARA EL ANÁLISIS Y EVALUACIONES DE FRAUDES .  </vt:lpstr>
      <vt:lpstr>Diapositiva 17</vt:lpstr>
      <vt:lpstr>Diapositiva 18</vt:lpstr>
      <vt:lpstr>Diapositiva 19</vt:lpstr>
      <vt:lpstr>Diapositiva 20</vt:lpstr>
      <vt:lpstr>Diapositiva 21</vt:lpstr>
      <vt:lpstr>Conclusiones</vt:lpstr>
      <vt:lpstr>Conclusiones</vt:lpstr>
      <vt:lpstr>Recomendaciones</vt:lpstr>
      <vt:lpstr>Recomendaciones</vt:lpstr>
      <vt:lpstr>Diapositiva 26</vt:lpstr>
    </vt:vector>
  </TitlesOfParts>
  <Company>A&amp;M Producciones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Pachacama Darwin</dc:creator>
  <cp:lastModifiedBy>Darel</cp:lastModifiedBy>
  <cp:revision>407</cp:revision>
  <dcterms:created xsi:type="dcterms:W3CDTF">2005-06-17T23:07:34Z</dcterms:created>
  <dcterms:modified xsi:type="dcterms:W3CDTF">2011-03-14T15:53:16Z</dcterms:modified>
</cp:coreProperties>
</file>