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8" r:id="rId2"/>
    <p:sldId id="256" r:id="rId3"/>
    <p:sldId id="258" r:id="rId4"/>
    <p:sldId id="261" r:id="rId5"/>
    <p:sldId id="259" r:id="rId6"/>
    <p:sldId id="262" r:id="rId7"/>
    <p:sldId id="266" r:id="rId8"/>
    <p:sldId id="267" r:id="rId9"/>
    <p:sldId id="265" r:id="rId10"/>
    <p:sldId id="268" r:id="rId11"/>
    <p:sldId id="269" r:id="rId12"/>
    <p:sldId id="270" r:id="rId13"/>
    <p:sldId id="257" r:id="rId14"/>
    <p:sldId id="271" r:id="rId15"/>
    <p:sldId id="272" r:id="rId16"/>
    <p:sldId id="273" r:id="rId17"/>
    <p:sldId id="278" r:id="rId18"/>
    <p:sldId id="279" r:id="rId19"/>
    <p:sldId id="281" r:id="rId20"/>
    <p:sldId id="280" r:id="rId21"/>
    <p:sldId id="274" r:id="rId22"/>
    <p:sldId id="282" r:id="rId23"/>
    <p:sldId id="283" r:id="rId24"/>
    <p:sldId id="284" r:id="rId25"/>
    <p:sldId id="285" r:id="rId26"/>
    <p:sldId id="288" r:id="rId27"/>
    <p:sldId id="289" r:id="rId28"/>
    <p:sldId id="290" r:id="rId29"/>
    <p:sldId id="286" r:id="rId30"/>
    <p:sldId id="287" r:id="rId31"/>
    <p:sldId id="291" r:id="rId32"/>
    <p:sldId id="292" r:id="rId33"/>
    <p:sldId id="293" r:id="rId34"/>
    <p:sldId id="294" r:id="rId35"/>
    <p:sldId id="275" r:id="rId36"/>
    <p:sldId id="295" r:id="rId37"/>
    <p:sldId id="296" r:id="rId38"/>
    <p:sldId id="297"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7" d="100"/>
          <a:sy n="47" d="100"/>
        </p:scale>
        <p:origin x="-96" y="-3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C74CA-35FB-4449-A943-D6F0FC11563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S"/>
        </a:p>
      </dgm:t>
    </dgm:pt>
    <dgm:pt modelId="{F243708E-CB08-4DBF-B060-BD3AFBFAF7B7}">
      <dgm:prSet custT="1"/>
      <dgm:spPr/>
      <dgm:t>
        <a:bodyPr/>
        <a:lstStyle/>
        <a:p>
          <a:pPr algn="l" rtl="0"/>
          <a:r>
            <a:rPr lang="es-EC" sz="2000" b="1" dirty="0" smtClean="0"/>
            <a:t>Brindar oportunidades a productores desfavorecidos. </a:t>
          </a:r>
          <a:endParaRPr lang="es-ES" sz="2000" b="1" dirty="0"/>
        </a:p>
      </dgm:t>
    </dgm:pt>
    <dgm:pt modelId="{31BF35FB-76D3-4949-8FC3-C572AC02E0A8}" type="parTrans" cxnId="{63C944E4-F726-4612-8529-91CFA5F1B83B}">
      <dgm:prSet/>
      <dgm:spPr/>
      <dgm:t>
        <a:bodyPr/>
        <a:lstStyle/>
        <a:p>
          <a:endParaRPr lang="es-ES"/>
        </a:p>
      </dgm:t>
    </dgm:pt>
    <dgm:pt modelId="{F6332A83-7DCA-4B38-AA7F-A4BC0C09D4FE}" type="sibTrans" cxnId="{63C944E4-F726-4612-8529-91CFA5F1B83B}">
      <dgm:prSet/>
      <dgm:spPr/>
      <dgm:t>
        <a:bodyPr/>
        <a:lstStyle/>
        <a:p>
          <a:endParaRPr lang="es-ES"/>
        </a:p>
      </dgm:t>
    </dgm:pt>
    <dgm:pt modelId="{C08CBCC1-7DFC-49B9-97C7-449FA12307E5}">
      <dgm:prSet custT="1"/>
      <dgm:spPr/>
      <dgm:t>
        <a:bodyPr/>
        <a:lstStyle/>
        <a:p>
          <a:pPr algn="l" rtl="0"/>
          <a:r>
            <a:rPr lang="es-EC" sz="2000" b="1" dirty="0" smtClean="0"/>
            <a:t>Transparencia y Rendición de Cuentas</a:t>
          </a:r>
          <a:endParaRPr lang="es-ES" sz="2000" b="1" dirty="0"/>
        </a:p>
      </dgm:t>
    </dgm:pt>
    <dgm:pt modelId="{9F895D29-3B1A-47FF-A27A-14BAFFE910AF}" type="parTrans" cxnId="{39BCA0E0-C307-439C-8EE1-599FB1F0DECF}">
      <dgm:prSet/>
      <dgm:spPr/>
      <dgm:t>
        <a:bodyPr/>
        <a:lstStyle/>
        <a:p>
          <a:endParaRPr lang="es-ES"/>
        </a:p>
      </dgm:t>
    </dgm:pt>
    <dgm:pt modelId="{59A08DD4-AF0A-47E3-AC51-3062D5C48E58}" type="sibTrans" cxnId="{39BCA0E0-C307-439C-8EE1-599FB1F0DECF}">
      <dgm:prSet/>
      <dgm:spPr/>
      <dgm:t>
        <a:bodyPr/>
        <a:lstStyle/>
        <a:p>
          <a:endParaRPr lang="es-ES"/>
        </a:p>
      </dgm:t>
    </dgm:pt>
    <dgm:pt modelId="{072F0E8F-BA3D-4550-88A0-E5DB48060CCD}">
      <dgm:prSet custT="1"/>
      <dgm:spPr/>
      <dgm:t>
        <a:bodyPr/>
        <a:lstStyle/>
        <a:p>
          <a:pPr algn="l" rtl="0"/>
          <a:r>
            <a:rPr lang="es-EC" sz="2000" b="1" dirty="0" smtClean="0"/>
            <a:t>Prácticas de Comercio </a:t>
          </a:r>
          <a:endParaRPr lang="es-ES" sz="2000" b="1" dirty="0"/>
        </a:p>
      </dgm:t>
    </dgm:pt>
    <dgm:pt modelId="{EEFAA103-882C-4070-BA11-75535B7EB082}" type="parTrans" cxnId="{E56C4465-CF5C-42AA-8754-69DBEE53061D}">
      <dgm:prSet/>
      <dgm:spPr/>
      <dgm:t>
        <a:bodyPr/>
        <a:lstStyle/>
        <a:p>
          <a:endParaRPr lang="es-ES"/>
        </a:p>
      </dgm:t>
    </dgm:pt>
    <dgm:pt modelId="{B8CB870B-64AD-499B-BB35-9E932D5F97B7}" type="sibTrans" cxnId="{E56C4465-CF5C-42AA-8754-69DBEE53061D}">
      <dgm:prSet/>
      <dgm:spPr/>
      <dgm:t>
        <a:bodyPr/>
        <a:lstStyle/>
        <a:p>
          <a:endParaRPr lang="es-ES"/>
        </a:p>
      </dgm:t>
    </dgm:pt>
    <dgm:pt modelId="{9C4841B9-57D6-4F55-8E75-F0DE63737F18}">
      <dgm:prSet custT="1"/>
      <dgm:spPr/>
      <dgm:t>
        <a:bodyPr/>
        <a:lstStyle/>
        <a:p>
          <a:pPr algn="l" rtl="0"/>
          <a:r>
            <a:rPr lang="es-EC" sz="2000" b="1" dirty="0" smtClean="0"/>
            <a:t>El pago de un precio justo </a:t>
          </a:r>
          <a:endParaRPr lang="es-ES" sz="2000" b="1" dirty="0"/>
        </a:p>
      </dgm:t>
    </dgm:pt>
    <dgm:pt modelId="{E0FD2B1F-D962-4C59-8C6C-DB554AE5074B}" type="parTrans" cxnId="{577035CD-C3A1-4774-9834-06C6E597E1FB}">
      <dgm:prSet/>
      <dgm:spPr/>
      <dgm:t>
        <a:bodyPr/>
        <a:lstStyle/>
        <a:p>
          <a:endParaRPr lang="es-ES"/>
        </a:p>
      </dgm:t>
    </dgm:pt>
    <dgm:pt modelId="{0E5A0198-E535-46FE-988B-B05900EE9460}" type="sibTrans" cxnId="{577035CD-C3A1-4774-9834-06C6E597E1FB}">
      <dgm:prSet/>
      <dgm:spPr/>
      <dgm:t>
        <a:bodyPr/>
        <a:lstStyle/>
        <a:p>
          <a:endParaRPr lang="es-ES"/>
        </a:p>
      </dgm:t>
    </dgm:pt>
    <dgm:pt modelId="{CA654BAB-7D03-4486-B50E-6B728E1E3F4A}">
      <dgm:prSet custT="1"/>
      <dgm:spPr/>
      <dgm:t>
        <a:bodyPr/>
        <a:lstStyle/>
        <a:p>
          <a:pPr algn="l" rtl="0"/>
          <a:r>
            <a:rPr lang="es-EC" sz="2000" b="1" dirty="0" smtClean="0"/>
            <a:t>El trabajo infantil y trabajo forzoso </a:t>
          </a:r>
          <a:endParaRPr lang="es-ES" sz="2000" b="1" dirty="0"/>
        </a:p>
      </dgm:t>
    </dgm:pt>
    <dgm:pt modelId="{105DCFB6-3CE4-49FB-8305-220C78FCF27D}" type="parTrans" cxnId="{83177F1F-FD41-4004-8A72-29F36C16D89E}">
      <dgm:prSet/>
      <dgm:spPr/>
      <dgm:t>
        <a:bodyPr/>
        <a:lstStyle/>
        <a:p>
          <a:endParaRPr lang="es-ES"/>
        </a:p>
      </dgm:t>
    </dgm:pt>
    <dgm:pt modelId="{6A4097D0-056E-4624-A5AB-C456B01DA3DB}" type="sibTrans" cxnId="{83177F1F-FD41-4004-8A72-29F36C16D89E}">
      <dgm:prSet/>
      <dgm:spPr/>
      <dgm:t>
        <a:bodyPr/>
        <a:lstStyle/>
        <a:p>
          <a:endParaRPr lang="es-ES"/>
        </a:p>
      </dgm:t>
    </dgm:pt>
    <dgm:pt modelId="{5F824DB4-00EA-40C2-BC8D-762A1FF7C8C4}">
      <dgm:prSet custT="1"/>
      <dgm:spPr/>
      <dgm:t>
        <a:bodyPr/>
        <a:lstStyle/>
        <a:p>
          <a:pPr algn="l" rtl="0"/>
          <a:r>
            <a:rPr lang="es-EC" sz="2000" b="1" dirty="0" smtClean="0"/>
            <a:t>No discriminación,.</a:t>
          </a:r>
          <a:endParaRPr lang="es-ES" sz="2000" b="1" dirty="0"/>
        </a:p>
      </dgm:t>
    </dgm:pt>
    <dgm:pt modelId="{8170962D-1D47-450E-AB1B-B1238ADBF8FD}" type="parTrans" cxnId="{DAD91AA6-B91C-46E7-8B7A-6E4DB9772854}">
      <dgm:prSet/>
      <dgm:spPr/>
      <dgm:t>
        <a:bodyPr/>
        <a:lstStyle/>
        <a:p>
          <a:endParaRPr lang="es-ES"/>
        </a:p>
      </dgm:t>
    </dgm:pt>
    <dgm:pt modelId="{E0678A4D-59F8-4C81-9D1A-A1C836F0DAD0}" type="sibTrans" cxnId="{DAD91AA6-B91C-46E7-8B7A-6E4DB9772854}">
      <dgm:prSet/>
      <dgm:spPr/>
      <dgm:t>
        <a:bodyPr/>
        <a:lstStyle/>
        <a:p>
          <a:endParaRPr lang="es-ES"/>
        </a:p>
      </dgm:t>
    </dgm:pt>
    <dgm:pt modelId="{6F85E02B-F818-4144-B76E-F19AAD203AE1}">
      <dgm:prSet custT="1"/>
      <dgm:spPr/>
      <dgm:t>
        <a:bodyPr/>
        <a:lstStyle/>
        <a:p>
          <a:pPr algn="l" rtl="0"/>
          <a:r>
            <a:rPr lang="es-EC" sz="2000" b="1" dirty="0" smtClean="0"/>
            <a:t>Condiciones de Trabajo </a:t>
          </a:r>
          <a:endParaRPr lang="es-ES" sz="2000" dirty="0"/>
        </a:p>
      </dgm:t>
    </dgm:pt>
    <dgm:pt modelId="{4F18B314-4FF8-4910-A9F3-7C2E800D8A37}" type="parTrans" cxnId="{462BE6BB-B55D-4465-B691-DBA10F00018B}">
      <dgm:prSet/>
      <dgm:spPr/>
      <dgm:t>
        <a:bodyPr/>
        <a:lstStyle/>
        <a:p>
          <a:endParaRPr lang="es-ES"/>
        </a:p>
      </dgm:t>
    </dgm:pt>
    <dgm:pt modelId="{E0847476-4AFA-4712-8372-767F9DC71D80}" type="sibTrans" cxnId="{462BE6BB-B55D-4465-B691-DBA10F00018B}">
      <dgm:prSet/>
      <dgm:spPr/>
      <dgm:t>
        <a:bodyPr/>
        <a:lstStyle/>
        <a:p>
          <a:endParaRPr lang="es-ES"/>
        </a:p>
      </dgm:t>
    </dgm:pt>
    <dgm:pt modelId="{1B3F3F85-92A8-4BE0-A757-63E4C77953FC}">
      <dgm:prSet custT="1"/>
      <dgm:spPr/>
      <dgm:t>
        <a:bodyPr/>
        <a:lstStyle/>
        <a:p>
          <a:pPr algn="l" rtl="0"/>
          <a:r>
            <a:rPr lang="es-EC" sz="2000" b="1" dirty="0" smtClean="0"/>
            <a:t>Creación de capacidad </a:t>
          </a:r>
          <a:endParaRPr lang="es-ES" sz="2000" b="1" dirty="0"/>
        </a:p>
      </dgm:t>
    </dgm:pt>
    <dgm:pt modelId="{33865730-DADC-40C2-B018-FE980A22612F}" type="parTrans" cxnId="{7ED595B1-6DE8-405A-82EF-A739036C7DE8}">
      <dgm:prSet/>
      <dgm:spPr/>
      <dgm:t>
        <a:bodyPr/>
        <a:lstStyle/>
        <a:p>
          <a:endParaRPr lang="es-ES"/>
        </a:p>
      </dgm:t>
    </dgm:pt>
    <dgm:pt modelId="{D952F967-5682-4146-ABA0-E528036DCE6F}" type="sibTrans" cxnId="{7ED595B1-6DE8-405A-82EF-A739036C7DE8}">
      <dgm:prSet/>
      <dgm:spPr/>
      <dgm:t>
        <a:bodyPr/>
        <a:lstStyle/>
        <a:p>
          <a:endParaRPr lang="es-ES"/>
        </a:p>
      </dgm:t>
    </dgm:pt>
    <dgm:pt modelId="{F9287633-EDF1-4A59-A391-932AA2A4DA38}">
      <dgm:prSet custT="1"/>
      <dgm:spPr/>
      <dgm:t>
        <a:bodyPr/>
        <a:lstStyle/>
        <a:p>
          <a:pPr algn="l" rtl="0"/>
          <a:r>
            <a:rPr lang="es-EC" sz="2000" b="1" dirty="0" smtClean="0"/>
            <a:t>Promoción del Comercio Justo </a:t>
          </a:r>
          <a:endParaRPr lang="es-ES" sz="2000" b="1" dirty="0"/>
        </a:p>
      </dgm:t>
    </dgm:pt>
    <dgm:pt modelId="{71A482A8-7F3A-4E33-9019-993243EDEB7A}" type="parTrans" cxnId="{DCD53AC4-80CE-479A-B7FF-BD55DF15D467}">
      <dgm:prSet/>
      <dgm:spPr/>
      <dgm:t>
        <a:bodyPr/>
        <a:lstStyle/>
        <a:p>
          <a:endParaRPr lang="es-ES"/>
        </a:p>
      </dgm:t>
    </dgm:pt>
    <dgm:pt modelId="{3ED42948-B96A-487F-A305-AC9610ECE1B7}" type="sibTrans" cxnId="{DCD53AC4-80CE-479A-B7FF-BD55DF15D467}">
      <dgm:prSet/>
      <dgm:spPr/>
      <dgm:t>
        <a:bodyPr/>
        <a:lstStyle/>
        <a:p>
          <a:endParaRPr lang="es-ES"/>
        </a:p>
      </dgm:t>
    </dgm:pt>
    <dgm:pt modelId="{561A578E-186B-442B-9D44-692F0A2F3DAD}">
      <dgm:prSet custT="1"/>
      <dgm:spPr/>
      <dgm:t>
        <a:bodyPr/>
        <a:lstStyle/>
        <a:p>
          <a:pPr algn="l" rtl="0"/>
          <a:r>
            <a:rPr lang="es-EC" sz="2000" b="1" dirty="0" smtClean="0"/>
            <a:t>Medio Ambiente </a:t>
          </a:r>
          <a:endParaRPr lang="es-ES" sz="2000" b="1" dirty="0"/>
        </a:p>
      </dgm:t>
    </dgm:pt>
    <dgm:pt modelId="{8EFE29D4-85A3-4955-BDD7-6B4AA8042A3C}" type="parTrans" cxnId="{4EFC342F-52F3-4CCD-9690-4C3691E8D815}">
      <dgm:prSet/>
      <dgm:spPr/>
      <dgm:t>
        <a:bodyPr/>
        <a:lstStyle/>
        <a:p>
          <a:endParaRPr lang="es-ES"/>
        </a:p>
      </dgm:t>
    </dgm:pt>
    <dgm:pt modelId="{DDA3960B-8636-4507-B346-8F4932A1D866}" type="sibTrans" cxnId="{4EFC342F-52F3-4CCD-9690-4C3691E8D815}">
      <dgm:prSet/>
      <dgm:spPr/>
      <dgm:t>
        <a:bodyPr/>
        <a:lstStyle/>
        <a:p>
          <a:endParaRPr lang="es-ES"/>
        </a:p>
      </dgm:t>
    </dgm:pt>
    <dgm:pt modelId="{782E0B7C-6E6C-4C9B-A73E-1440163DD602}" type="pres">
      <dgm:prSet presAssocID="{DF7C74CA-35FB-4449-A943-D6F0FC11563F}" presName="compositeShape" presStyleCnt="0">
        <dgm:presLayoutVars>
          <dgm:dir/>
          <dgm:resizeHandles/>
        </dgm:presLayoutVars>
      </dgm:prSet>
      <dgm:spPr/>
      <dgm:t>
        <a:bodyPr/>
        <a:lstStyle/>
        <a:p>
          <a:endParaRPr lang="es-ES"/>
        </a:p>
      </dgm:t>
    </dgm:pt>
    <dgm:pt modelId="{32D4CABC-B7AE-4E67-B27D-65E247254C82}" type="pres">
      <dgm:prSet presAssocID="{DF7C74CA-35FB-4449-A943-D6F0FC11563F}" presName="pyramid" presStyleLbl="node1" presStyleIdx="0" presStyleCnt="1" custScaleX="74455" custScaleY="100000" custLinFactNeighborX="-18758" custLinFactNeighborY="-14474"/>
      <dgm:spPr>
        <a:solidFill>
          <a:schemeClr val="tx1"/>
        </a:solidFill>
      </dgm:spPr>
      <dgm:t>
        <a:bodyPr/>
        <a:lstStyle/>
        <a:p>
          <a:endParaRPr lang="es-ES"/>
        </a:p>
      </dgm:t>
    </dgm:pt>
    <dgm:pt modelId="{DA9B8E94-7C26-48BC-B29F-D459145B88D6}" type="pres">
      <dgm:prSet presAssocID="{DF7C74CA-35FB-4449-A943-D6F0FC11563F}" presName="theList" presStyleCnt="0"/>
      <dgm:spPr/>
    </dgm:pt>
    <dgm:pt modelId="{493F1F03-C7CD-40DF-903F-8DD49C09969D}" type="pres">
      <dgm:prSet presAssocID="{F243708E-CB08-4DBF-B060-BD3AFBFAF7B7}" presName="aNode" presStyleLbl="fgAcc1" presStyleIdx="0" presStyleCnt="10" custScaleX="207437" custScaleY="2000000" custLinFactY="-1352763" custLinFactNeighborX="15475" custLinFactNeighborY="-1400000">
        <dgm:presLayoutVars>
          <dgm:bulletEnabled val="1"/>
        </dgm:presLayoutVars>
      </dgm:prSet>
      <dgm:spPr/>
      <dgm:t>
        <a:bodyPr/>
        <a:lstStyle/>
        <a:p>
          <a:endParaRPr lang="es-ES"/>
        </a:p>
      </dgm:t>
    </dgm:pt>
    <dgm:pt modelId="{53747E65-0C38-423F-9BB7-A595A81C26A1}" type="pres">
      <dgm:prSet presAssocID="{F243708E-CB08-4DBF-B060-BD3AFBFAF7B7}" presName="aSpace" presStyleCnt="0"/>
      <dgm:spPr/>
    </dgm:pt>
    <dgm:pt modelId="{05B886D8-EF4A-4FB5-B96F-E53F175F79A8}" type="pres">
      <dgm:prSet presAssocID="{C08CBCC1-7DFC-49B9-97C7-449FA12307E5}" presName="aNode" presStyleLbl="fgAcc1" presStyleIdx="1" presStyleCnt="10" custScaleX="207437" custScaleY="2000000" custLinFactY="-1352763" custLinFactNeighborX="15475" custLinFactNeighborY="-1400000">
        <dgm:presLayoutVars>
          <dgm:bulletEnabled val="1"/>
        </dgm:presLayoutVars>
      </dgm:prSet>
      <dgm:spPr/>
      <dgm:t>
        <a:bodyPr/>
        <a:lstStyle/>
        <a:p>
          <a:endParaRPr lang="es-ES"/>
        </a:p>
      </dgm:t>
    </dgm:pt>
    <dgm:pt modelId="{867408B6-4FDF-46B5-B1B8-3236BE7C7DBD}" type="pres">
      <dgm:prSet presAssocID="{C08CBCC1-7DFC-49B9-97C7-449FA12307E5}" presName="aSpace" presStyleCnt="0"/>
      <dgm:spPr/>
    </dgm:pt>
    <dgm:pt modelId="{72170615-D735-40F5-ACA1-45EB79577021}" type="pres">
      <dgm:prSet presAssocID="{072F0E8F-BA3D-4550-88A0-E5DB48060CCD}" presName="aNode" presStyleLbl="fgAcc1" presStyleIdx="2" presStyleCnt="10" custScaleX="207437" custScaleY="2000000" custLinFactY="-1352763" custLinFactNeighborX="15475" custLinFactNeighborY="-1400000">
        <dgm:presLayoutVars>
          <dgm:bulletEnabled val="1"/>
        </dgm:presLayoutVars>
      </dgm:prSet>
      <dgm:spPr/>
      <dgm:t>
        <a:bodyPr/>
        <a:lstStyle/>
        <a:p>
          <a:endParaRPr lang="es-ES"/>
        </a:p>
      </dgm:t>
    </dgm:pt>
    <dgm:pt modelId="{3FCA825A-AF55-4D83-B64C-4DFE1DD2D273}" type="pres">
      <dgm:prSet presAssocID="{072F0E8F-BA3D-4550-88A0-E5DB48060CCD}" presName="aSpace" presStyleCnt="0"/>
      <dgm:spPr/>
    </dgm:pt>
    <dgm:pt modelId="{98F598B7-253F-4944-93B9-1E134E18E887}" type="pres">
      <dgm:prSet presAssocID="{9C4841B9-57D6-4F55-8E75-F0DE63737F18}" presName="aNode" presStyleLbl="fgAcc1" presStyleIdx="3" presStyleCnt="10" custScaleX="207437" custScaleY="2000000" custLinFactY="-1352763" custLinFactNeighborX="15475" custLinFactNeighborY="-1400000">
        <dgm:presLayoutVars>
          <dgm:bulletEnabled val="1"/>
        </dgm:presLayoutVars>
      </dgm:prSet>
      <dgm:spPr/>
      <dgm:t>
        <a:bodyPr/>
        <a:lstStyle/>
        <a:p>
          <a:endParaRPr lang="es-ES"/>
        </a:p>
      </dgm:t>
    </dgm:pt>
    <dgm:pt modelId="{162EB0A7-D97A-4A99-9EC2-DCE75D32B291}" type="pres">
      <dgm:prSet presAssocID="{9C4841B9-57D6-4F55-8E75-F0DE63737F18}" presName="aSpace" presStyleCnt="0"/>
      <dgm:spPr/>
    </dgm:pt>
    <dgm:pt modelId="{65D748F4-1EB8-4218-96A6-42757899B222}" type="pres">
      <dgm:prSet presAssocID="{CA654BAB-7D03-4486-B50E-6B728E1E3F4A}" presName="aNode" presStyleLbl="fgAcc1" presStyleIdx="4" presStyleCnt="10" custScaleX="207437" custScaleY="2000000" custLinFactY="-1352763" custLinFactNeighborX="15475" custLinFactNeighborY="-1400000">
        <dgm:presLayoutVars>
          <dgm:bulletEnabled val="1"/>
        </dgm:presLayoutVars>
      </dgm:prSet>
      <dgm:spPr/>
      <dgm:t>
        <a:bodyPr/>
        <a:lstStyle/>
        <a:p>
          <a:endParaRPr lang="es-ES"/>
        </a:p>
      </dgm:t>
    </dgm:pt>
    <dgm:pt modelId="{858574AF-BD82-457A-A511-308BC31A0C0B}" type="pres">
      <dgm:prSet presAssocID="{CA654BAB-7D03-4486-B50E-6B728E1E3F4A}" presName="aSpace" presStyleCnt="0"/>
      <dgm:spPr/>
    </dgm:pt>
    <dgm:pt modelId="{6D45C0FA-09A1-4435-B4BF-118D1576A395}" type="pres">
      <dgm:prSet presAssocID="{5F824DB4-00EA-40C2-BC8D-762A1FF7C8C4}" presName="aNode" presStyleLbl="fgAcc1" presStyleIdx="5" presStyleCnt="10" custScaleX="207437" custScaleY="2000000" custLinFactY="-1352763" custLinFactNeighborX="15475" custLinFactNeighborY="-1400000">
        <dgm:presLayoutVars>
          <dgm:bulletEnabled val="1"/>
        </dgm:presLayoutVars>
      </dgm:prSet>
      <dgm:spPr/>
      <dgm:t>
        <a:bodyPr/>
        <a:lstStyle/>
        <a:p>
          <a:endParaRPr lang="es-ES"/>
        </a:p>
      </dgm:t>
    </dgm:pt>
    <dgm:pt modelId="{4BEC906F-158C-4044-9DB2-2CAA22A51CC4}" type="pres">
      <dgm:prSet presAssocID="{5F824DB4-00EA-40C2-BC8D-762A1FF7C8C4}" presName="aSpace" presStyleCnt="0"/>
      <dgm:spPr/>
    </dgm:pt>
    <dgm:pt modelId="{392C2363-BBD7-4A67-B0C7-5386FE46EB83}" type="pres">
      <dgm:prSet presAssocID="{6F85E02B-F818-4144-B76E-F19AAD203AE1}" presName="aNode" presStyleLbl="fgAcc1" presStyleIdx="6" presStyleCnt="10" custScaleX="207437" custScaleY="2000000" custLinFactY="-1352763" custLinFactNeighborX="15475" custLinFactNeighborY="-1400000">
        <dgm:presLayoutVars>
          <dgm:bulletEnabled val="1"/>
        </dgm:presLayoutVars>
      </dgm:prSet>
      <dgm:spPr/>
      <dgm:t>
        <a:bodyPr/>
        <a:lstStyle/>
        <a:p>
          <a:endParaRPr lang="es-ES"/>
        </a:p>
      </dgm:t>
    </dgm:pt>
    <dgm:pt modelId="{76B835BB-67D3-49C4-A2B9-583EFFC79369}" type="pres">
      <dgm:prSet presAssocID="{6F85E02B-F818-4144-B76E-F19AAD203AE1}" presName="aSpace" presStyleCnt="0"/>
      <dgm:spPr/>
    </dgm:pt>
    <dgm:pt modelId="{AAC326B5-B716-42F1-BAD7-C81707256F8A}" type="pres">
      <dgm:prSet presAssocID="{1B3F3F85-92A8-4BE0-A757-63E4C77953FC}" presName="aNode" presStyleLbl="fgAcc1" presStyleIdx="7" presStyleCnt="10" custScaleX="207437" custScaleY="2000000" custLinFactY="-1352763" custLinFactNeighborX="15475" custLinFactNeighborY="-1400000">
        <dgm:presLayoutVars>
          <dgm:bulletEnabled val="1"/>
        </dgm:presLayoutVars>
      </dgm:prSet>
      <dgm:spPr/>
      <dgm:t>
        <a:bodyPr/>
        <a:lstStyle/>
        <a:p>
          <a:endParaRPr lang="es-ES"/>
        </a:p>
      </dgm:t>
    </dgm:pt>
    <dgm:pt modelId="{5E82BCAC-6610-4FA8-B4DA-F46D45AAE188}" type="pres">
      <dgm:prSet presAssocID="{1B3F3F85-92A8-4BE0-A757-63E4C77953FC}" presName="aSpace" presStyleCnt="0"/>
      <dgm:spPr/>
    </dgm:pt>
    <dgm:pt modelId="{4C4AB3D9-E9B8-49D2-A457-D51331ACDB18}" type="pres">
      <dgm:prSet presAssocID="{F9287633-EDF1-4A59-A391-932AA2A4DA38}" presName="aNode" presStyleLbl="fgAcc1" presStyleIdx="8" presStyleCnt="10" custScaleX="207437" custScaleY="2000000" custLinFactY="-1352763" custLinFactNeighborX="15475" custLinFactNeighborY="-1400000">
        <dgm:presLayoutVars>
          <dgm:bulletEnabled val="1"/>
        </dgm:presLayoutVars>
      </dgm:prSet>
      <dgm:spPr/>
      <dgm:t>
        <a:bodyPr/>
        <a:lstStyle/>
        <a:p>
          <a:endParaRPr lang="es-ES"/>
        </a:p>
      </dgm:t>
    </dgm:pt>
    <dgm:pt modelId="{53AE7CF4-6E42-4E15-99E5-BAA345120E23}" type="pres">
      <dgm:prSet presAssocID="{F9287633-EDF1-4A59-A391-932AA2A4DA38}" presName="aSpace" presStyleCnt="0"/>
      <dgm:spPr/>
    </dgm:pt>
    <dgm:pt modelId="{12B931E2-25FD-4977-A5AB-B3D4D058E439}" type="pres">
      <dgm:prSet presAssocID="{561A578E-186B-442B-9D44-692F0A2F3DAD}" presName="aNode" presStyleLbl="fgAcc1" presStyleIdx="9" presStyleCnt="10" custScaleX="207437" custScaleY="2000000" custLinFactY="-1352763" custLinFactNeighborX="15475" custLinFactNeighborY="-1400000">
        <dgm:presLayoutVars>
          <dgm:bulletEnabled val="1"/>
        </dgm:presLayoutVars>
      </dgm:prSet>
      <dgm:spPr/>
      <dgm:t>
        <a:bodyPr/>
        <a:lstStyle/>
        <a:p>
          <a:endParaRPr lang="es-ES"/>
        </a:p>
      </dgm:t>
    </dgm:pt>
    <dgm:pt modelId="{8BB3A724-717B-4495-857C-CBC8F504A960}" type="pres">
      <dgm:prSet presAssocID="{561A578E-186B-442B-9D44-692F0A2F3DAD}" presName="aSpace" presStyleCnt="0"/>
      <dgm:spPr/>
    </dgm:pt>
  </dgm:ptLst>
  <dgm:cxnLst>
    <dgm:cxn modelId="{8F53CFAF-DA57-44BC-99D0-4CEA853AA9D0}" type="presOf" srcId="{CA654BAB-7D03-4486-B50E-6B728E1E3F4A}" destId="{65D748F4-1EB8-4218-96A6-42757899B222}" srcOrd="0" destOrd="0" presId="urn:microsoft.com/office/officeart/2005/8/layout/pyramid2"/>
    <dgm:cxn modelId="{63C944E4-F726-4612-8529-91CFA5F1B83B}" srcId="{DF7C74CA-35FB-4449-A943-D6F0FC11563F}" destId="{F243708E-CB08-4DBF-B060-BD3AFBFAF7B7}" srcOrd="0" destOrd="0" parTransId="{31BF35FB-76D3-4949-8FC3-C572AC02E0A8}" sibTransId="{F6332A83-7DCA-4B38-AA7F-A4BC0C09D4FE}"/>
    <dgm:cxn modelId="{577035CD-C3A1-4774-9834-06C6E597E1FB}" srcId="{DF7C74CA-35FB-4449-A943-D6F0FC11563F}" destId="{9C4841B9-57D6-4F55-8E75-F0DE63737F18}" srcOrd="3" destOrd="0" parTransId="{E0FD2B1F-D962-4C59-8C6C-DB554AE5074B}" sibTransId="{0E5A0198-E535-46FE-988B-B05900EE9460}"/>
    <dgm:cxn modelId="{5DCB883F-91C0-4CEA-A983-4BF69E023621}" type="presOf" srcId="{9C4841B9-57D6-4F55-8E75-F0DE63737F18}" destId="{98F598B7-253F-4944-93B9-1E134E18E887}" srcOrd="0" destOrd="0" presId="urn:microsoft.com/office/officeart/2005/8/layout/pyramid2"/>
    <dgm:cxn modelId="{DA435DCD-E083-48AE-B1AA-B22D127FE4CA}" type="presOf" srcId="{5F824DB4-00EA-40C2-BC8D-762A1FF7C8C4}" destId="{6D45C0FA-09A1-4435-B4BF-118D1576A395}" srcOrd="0" destOrd="0" presId="urn:microsoft.com/office/officeart/2005/8/layout/pyramid2"/>
    <dgm:cxn modelId="{39BCA0E0-C307-439C-8EE1-599FB1F0DECF}" srcId="{DF7C74CA-35FB-4449-A943-D6F0FC11563F}" destId="{C08CBCC1-7DFC-49B9-97C7-449FA12307E5}" srcOrd="1" destOrd="0" parTransId="{9F895D29-3B1A-47FF-A27A-14BAFFE910AF}" sibTransId="{59A08DD4-AF0A-47E3-AC51-3062D5C48E58}"/>
    <dgm:cxn modelId="{DCD53AC4-80CE-479A-B7FF-BD55DF15D467}" srcId="{DF7C74CA-35FB-4449-A943-D6F0FC11563F}" destId="{F9287633-EDF1-4A59-A391-932AA2A4DA38}" srcOrd="8" destOrd="0" parTransId="{71A482A8-7F3A-4E33-9019-993243EDEB7A}" sibTransId="{3ED42948-B96A-487F-A305-AC9610ECE1B7}"/>
    <dgm:cxn modelId="{7ED595B1-6DE8-405A-82EF-A739036C7DE8}" srcId="{DF7C74CA-35FB-4449-A943-D6F0FC11563F}" destId="{1B3F3F85-92A8-4BE0-A757-63E4C77953FC}" srcOrd="7" destOrd="0" parTransId="{33865730-DADC-40C2-B018-FE980A22612F}" sibTransId="{D952F967-5682-4146-ABA0-E528036DCE6F}"/>
    <dgm:cxn modelId="{700C1D60-63DB-4BEF-A71F-EF76055D3551}" type="presOf" srcId="{DF7C74CA-35FB-4449-A943-D6F0FC11563F}" destId="{782E0B7C-6E6C-4C9B-A73E-1440163DD602}" srcOrd="0" destOrd="0" presId="urn:microsoft.com/office/officeart/2005/8/layout/pyramid2"/>
    <dgm:cxn modelId="{D26EC509-189C-4667-A567-D3530917A1A1}" type="presOf" srcId="{F243708E-CB08-4DBF-B060-BD3AFBFAF7B7}" destId="{493F1F03-C7CD-40DF-903F-8DD49C09969D}" srcOrd="0" destOrd="0" presId="urn:microsoft.com/office/officeart/2005/8/layout/pyramid2"/>
    <dgm:cxn modelId="{FD49EBE0-0F96-4C63-A9EC-B29A13A0AD7D}" type="presOf" srcId="{C08CBCC1-7DFC-49B9-97C7-449FA12307E5}" destId="{05B886D8-EF4A-4FB5-B96F-E53F175F79A8}" srcOrd="0" destOrd="0" presId="urn:microsoft.com/office/officeart/2005/8/layout/pyramid2"/>
    <dgm:cxn modelId="{49799782-7064-433D-84BF-91EFA4952720}" type="presOf" srcId="{F9287633-EDF1-4A59-A391-932AA2A4DA38}" destId="{4C4AB3D9-E9B8-49D2-A457-D51331ACDB18}" srcOrd="0" destOrd="0" presId="urn:microsoft.com/office/officeart/2005/8/layout/pyramid2"/>
    <dgm:cxn modelId="{2D8697E0-E27E-43BF-AF5B-CD5247D27198}" type="presOf" srcId="{561A578E-186B-442B-9D44-692F0A2F3DAD}" destId="{12B931E2-25FD-4977-A5AB-B3D4D058E439}" srcOrd="0" destOrd="0" presId="urn:microsoft.com/office/officeart/2005/8/layout/pyramid2"/>
    <dgm:cxn modelId="{DAD91AA6-B91C-46E7-8B7A-6E4DB9772854}" srcId="{DF7C74CA-35FB-4449-A943-D6F0FC11563F}" destId="{5F824DB4-00EA-40C2-BC8D-762A1FF7C8C4}" srcOrd="5" destOrd="0" parTransId="{8170962D-1D47-450E-AB1B-B1238ADBF8FD}" sibTransId="{E0678A4D-59F8-4C81-9D1A-A1C836F0DAD0}"/>
    <dgm:cxn modelId="{068FC16A-7668-4DFB-A8E6-A9DC8471707C}" type="presOf" srcId="{1B3F3F85-92A8-4BE0-A757-63E4C77953FC}" destId="{AAC326B5-B716-42F1-BAD7-C81707256F8A}" srcOrd="0" destOrd="0" presId="urn:microsoft.com/office/officeart/2005/8/layout/pyramid2"/>
    <dgm:cxn modelId="{E56C4465-CF5C-42AA-8754-69DBEE53061D}" srcId="{DF7C74CA-35FB-4449-A943-D6F0FC11563F}" destId="{072F0E8F-BA3D-4550-88A0-E5DB48060CCD}" srcOrd="2" destOrd="0" parTransId="{EEFAA103-882C-4070-BA11-75535B7EB082}" sibTransId="{B8CB870B-64AD-499B-BB35-9E932D5F97B7}"/>
    <dgm:cxn modelId="{462BE6BB-B55D-4465-B691-DBA10F00018B}" srcId="{DF7C74CA-35FB-4449-A943-D6F0FC11563F}" destId="{6F85E02B-F818-4144-B76E-F19AAD203AE1}" srcOrd="6" destOrd="0" parTransId="{4F18B314-4FF8-4910-A9F3-7C2E800D8A37}" sibTransId="{E0847476-4AFA-4712-8372-767F9DC71D80}"/>
    <dgm:cxn modelId="{4EFC342F-52F3-4CCD-9690-4C3691E8D815}" srcId="{DF7C74CA-35FB-4449-A943-D6F0FC11563F}" destId="{561A578E-186B-442B-9D44-692F0A2F3DAD}" srcOrd="9" destOrd="0" parTransId="{8EFE29D4-85A3-4955-BDD7-6B4AA8042A3C}" sibTransId="{DDA3960B-8636-4507-B346-8F4932A1D866}"/>
    <dgm:cxn modelId="{83177F1F-FD41-4004-8A72-29F36C16D89E}" srcId="{DF7C74CA-35FB-4449-A943-D6F0FC11563F}" destId="{CA654BAB-7D03-4486-B50E-6B728E1E3F4A}" srcOrd="4" destOrd="0" parTransId="{105DCFB6-3CE4-49FB-8305-220C78FCF27D}" sibTransId="{6A4097D0-056E-4624-A5AB-C456B01DA3DB}"/>
    <dgm:cxn modelId="{07F7326B-5FC5-4F45-9366-7BA0545B3F6A}" type="presOf" srcId="{072F0E8F-BA3D-4550-88A0-E5DB48060CCD}" destId="{72170615-D735-40F5-ACA1-45EB79577021}" srcOrd="0" destOrd="0" presId="urn:microsoft.com/office/officeart/2005/8/layout/pyramid2"/>
    <dgm:cxn modelId="{38D30891-5A28-463F-8129-BD1DA421D439}" type="presOf" srcId="{6F85E02B-F818-4144-B76E-F19AAD203AE1}" destId="{392C2363-BBD7-4A67-B0C7-5386FE46EB83}" srcOrd="0" destOrd="0" presId="urn:microsoft.com/office/officeart/2005/8/layout/pyramid2"/>
    <dgm:cxn modelId="{28F5F797-3FC5-42EF-A304-C8D5367D3EFB}" type="presParOf" srcId="{782E0B7C-6E6C-4C9B-A73E-1440163DD602}" destId="{32D4CABC-B7AE-4E67-B27D-65E247254C82}" srcOrd="0" destOrd="0" presId="urn:microsoft.com/office/officeart/2005/8/layout/pyramid2"/>
    <dgm:cxn modelId="{7DAA3115-00D4-40A4-B83E-BC6AA80381E2}" type="presParOf" srcId="{782E0B7C-6E6C-4C9B-A73E-1440163DD602}" destId="{DA9B8E94-7C26-48BC-B29F-D459145B88D6}" srcOrd="1" destOrd="0" presId="urn:microsoft.com/office/officeart/2005/8/layout/pyramid2"/>
    <dgm:cxn modelId="{4455F63D-E437-490A-BC93-DF48573FE950}" type="presParOf" srcId="{DA9B8E94-7C26-48BC-B29F-D459145B88D6}" destId="{493F1F03-C7CD-40DF-903F-8DD49C09969D}" srcOrd="0" destOrd="0" presId="urn:microsoft.com/office/officeart/2005/8/layout/pyramid2"/>
    <dgm:cxn modelId="{3B5E8C14-AA37-4355-AE95-B0D423CD428D}" type="presParOf" srcId="{DA9B8E94-7C26-48BC-B29F-D459145B88D6}" destId="{53747E65-0C38-423F-9BB7-A595A81C26A1}" srcOrd="1" destOrd="0" presId="urn:microsoft.com/office/officeart/2005/8/layout/pyramid2"/>
    <dgm:cxn modelId="{0A79C973-6211-4A17-882C-ACCE3D1694AA}" type="presParOf" srcId="{DA9B8E94-7C26-48BC-B29F-D459145B88D6}" destId="{05B886D8-EF4A-4FB5-B96F-E53F175F79A8}" srcOrd="2" destOrd="0" presId="urn:microsoft.com/office/officeart/2005/8/layout/pyramid2"/>
    <dgm:cxn modelId="{1162C23A-CF32-4077-9256-5C35317375CD}" type="presParOf" srcId="{DA9B8E94-7C26-48BC-B29F-D459145B88D6}" destId="{867408B6-4FDF-46B5-B1B8-3236BE7C7DBD}" srcOrd="3" destOrd="0" presId="urn:microsoft.com/office/officeart/2005/8/layout/pyramid2"/>
    <dgm:cxn modelId="{7BC3D7C8-28DD-4DC6-ACD9-2AB283E09213}" type="presParOf" srcId="{DA9B8E94-7C26-48BC-B29F-D459145B88D6}" destId="{72170615-D735-40F5-ACA1-45EB79577021}" srcOrd="4" destOrd="0" presId="urn:microsoft.com/office/officeart/2005/8/layout/pyramid2"/>
    <dgm:cxn modelId="{8B99B41C-B7E9-4799-9D34-6920FA8D4501}" type="presParOf" srcId="{DA9B8E94-7C26-48BC-B29F-D459145B88D6}" destId="{3FCA825A-AF55-4D83-B64C-4DFE1DD2D273}" srcOrd="5" destOrd="0" presId="urn:microsoft.com/office/officeart/2005/8/layout/pyramid2"/>
    <dgm:cxn modelId="{9DBE0086-19E1-44BD-94AF-874C1CC1B3F4}" type="presParOf" srcId="{DA9B8E94-7C26-48BC-B29F-D459145B88D6}" destId="{98F598B7-253F-4944-93B9-1E134E18E887}" srcOrd="6" destOrd="0" presId="urn:microsoft.com/office/officeart/2005/8/layout/pyramid2"/>
    <dgm:cxn modelId="{206EC025-53AD-4DDD-8AAD-382CDCDF59AB}" type="presParOf" srcId="{DA9B8E94-7C26-48BC-B29F-D459145B88D6}" destId="{162EB0A7-D97A-4A99-9EC2-DCE75D32B291}" srcOrd="7" destOrd="0" presId="urn:microsoft.com/office/officeart/2005/8/layout/pyramid2"/>
    <dgm:cxn modelId="{5D591B92-C0BC-4188-9806-909928865691}" type="presParOf" srcId="{DA9B8E94-7C26-48BC-B29F-D459145B88D6}" destId="{65D748F4-1EB8-4218-96A6-42757899B222}" srcOrd="8" destOrd="0" presId="urn:microsoft.com/office/officeart/2005/8/layout/pyramid2"/>
    <dgm:cxn modelId="{4FC86BB6-0058-448D-BF33-5C554989857A}" type="presParOf" srcId="{DA9B8E94-7C26-48BC-B29F-D459145B88D6}" destId="{858574AF-BD82-457A-A511-308BC31A0C0B}" srcOrd="9" destOrd="0" presId="urn:microsoft.com/office/officeart/2005/8/layout/pyramid2"/>
    <dgm:cxn modelId="{A643FFDB-55DC-4A9D-9478-D780C2EF2271}" type="presParOf" srcId="{DA9B8E94-7C26-48BC-B29F-D459145B88D6}" destId="{6D45C0FA-09A1-4435-B4BF-118D1576A395}" srcOrd="10" destOrd="0" presId="urn:microsoft.com/office/officeart/2005/8/layout/pyramid2"/>
    <dgm:cxn modelId="{AAB55C6D-1CE4-4A89-9BB6-DB1FFB4D0301}" type="presParOf" srcId="{DA9B8E94-7C26-48BC-B29F-D459145B88D6}" destId="{4BEC906F-158C-4044-9DB2-2CAA22A51CC4}" srcOrd="11" destOrd="0" presId="urn:microsoft.com/office/officeart/2005/8/layout/pyramid2"/>
    <dgm:cxn modelId="{207BE6E5-CE9F-496D-BD6D-30C0ACC84BA5}" type="presParOf" srcId="{DA9B8E94-7C26-48BC-B29F-D459145B88D6}" destId="{392C2363-BBD7-4A67-B0C7-5386FE46EB83}" srcOrd="12" destOrd="0" presId="urn:microsoft.com/office/officeart/2005/8/layout/pyramid2"/>
    <dgm:cxn modelId="{70B859AF-B911-4EF4-A561-F51286BF4021}" type="presParOf" srcId="{DA9B8E94-7C26-48BC-B29F-D459145B88D6}" destId="{76B835BB-67D3-49C4-A2B9-583EFFC79369}" srcOrd="13" destOrd="0" presId="urn:microsoft.com/office/officeart/2005/8/layout/pyramid2"/>
    <dgm:cxn modelId="{9D85B03F-1DF6-4F86-929D-A1C176B0B9B8}" type="presParOf" srcId="{DA9B8E94-7C26-48BC-B29F-D459145B88D6}" destId="{AAC326B5-B716-42F1-BAD7-C81707256F8A}" srcOrd="14" destOrd="0" presId="urn:microsoft.com/office/officeart/2005/8/layout/pyramid2"/>
    <dgm:cxn modelId="{90134818-DE2B-4B6C-B91A-8B29F9152FF7}" type="presParOf" srcId="{DA9B8E94-7C26-48BC-B29F-D459145B88D6}" destId="{5E82BCAC-6610-4FA8-B4DA-F46D45AAE188}" srcOrd="15" destOrd="0" presId="urn:microsoft.com/office/officeart/2005/8/layout/pyramid2"/>
    <dgm:cxn modelId="{961B138E-F209-4E72-9D0B-E1DFECCE0C51}" type="presParOf" srcId="{DA9B8E94-7C26-48BC-B29F-D459145B88D6}" destId="{4C4AB3D9-E9B8-49D2-A457-D51331ACDB18}" srcOrd="16" destOrd="0" presId="urn:microsoft.com/office/officeart/2005/8/layout/pyramid2"/>
    <dgm:cxn modelId="{DF489266-E246-40AD-8391-FEF8C8744EFC}" type="presParOf" srcId="{DA9B8E94-7C26-48BC-B29F-D459145B88D6}" destId="{53AE7CF4-6E42-4E15-99E5-BAA345120E23}" srcOrd="17" destOrd="0" presId="urn:microsoft.com/office/officeart/2005/8/layout/pyramid2"/>
    <dgm:cxn modelId="{E3CFD0E2-4D94-48B2-815C-0896B0CD0476}" type="presParOf" srcId="{DA9B8E94-7C26-48BC-B29F-D459145B88D6}" destId="{12B931E2-25FD-4977-A5AB-B3D4D058E439}" srcOrd="18" destOrd="0" presId="urn:microsoft.com/office/officeart/2005/8/layout/pyramid2"/>
    <dgm:cxn modelId="{3B54074F-9C84-4146-A7DC-467F4F29D2EA}" type="presParOf" srcId="{DA9B8E94-7C26-48BC-B29F-D459145B88D6}" destId="{8BB3A724-717B-4495-857C-CBC8F504A960}" srcOrd="19"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16FF48-5D47-49DE-A85F-11BD13EC0D0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2206E145-A89B-40BC-9435-66E2AC3DA83D}">
      <dgm:prSet custT="1"/>
      <dgm:spPr>
        <a:solidFill>
          <a:schemeClr val="tx1">
            <a:lumMod val="65000"/>
            <a:lumOff val="35000"/>
          </a:schemeClr>
        </a:solidFill>
      </dgm:spPr>
      <dgm:t>
        <a:bodyPr/>
        <a:lstStyle/>
        <a:p>
          <a:pPr rtl="0"/>
          <a:r>
            <a:rPr lang="es-EC" sz="2800" dirty="0" smtClean="0"/>
            <a:t>Sistema de comercialización.</a:t>
          </a:r>
          <a:endParaRPr lang="es-ES" sz="2800" dirty="0"/>
        </a:p>
      </dgm:t>
    </dgm:pt>
    <dgm:pt modelId="{7FAA730C-AB30-4C35-85E9-780DDE6671E9}" type="parTrans" cxnId="{48A6AB6F-4E88-44C1-B3AD-DF639BCA572D}">
      <dgm:prSet/>
      <dgm:spPr/>
      <dgm:t>
        <a:bodyPr/>
        <a:lstStyle/>
        <a:p>
          <a:endParaRPr lang="es-ES" sz="2400"/>
        </a:p>
      </dgm:t>
    </dgm:pt>
    <dgm:pt modelId="{E2C04033-1B1D-409A-8677-AFB0609BC62E}" type="sibTrans" cxnId="{48A6AB6F-4E88-44C1-B3AD-DF639BCA572D}">
      <dgm:prSet/>
      <dgm:spPr/>
      <dgm:t>
        <a:bodyPr/>
        <a:lstStyle/>
        <a:p>
          <a:endParaRPr lang="es-ES" sz="2400"/>
        </a:p>
      </dgm:t>
    </dgm:pt>
    <dgm:pt modelId="{D647A50C-9B05-424C-AFFC-C2D295BA2253}">
      <dgm:prSet custT="1"/>
      <dgm:spPr>
        <a:solidFill>
          <a:schemeClr val="tx1">
            <a:lumMod val="65000"/>
            <a:lumOff val="35000"/>
          </a:schemeClr>
        </a:solidFill>
      </dgm:spPr>
      <dgm:t>
        <a:bodyPr/>
        <a:lstStyle/>
        <a:p>
          <a:pPr rtl="0"/>
          <a:r>
            <a:rPr lang="es-EC" sz="2800" dirty="0" smtClean="0"/>
            <a:t>Estudio situacional.</a:t>
          </a:r>
          <a:endParaRPr lang="es-ES" sz="2800" dirty="0"/>
        </a:p>
      </dgm:t>
    </dgm:pt>
    <dgm:pt modelId="{805CEB28-FCD4-4D18-87D7-A40DD0C1CD25}" type="parTrans" cxnId="{48549EC9-7427-4A09-B8D2-66ADFA6256BB}">
      <dgm:prSet/>
      <dgm:spPr/>
      <dgm:t>
        <a:bodyPr/>
        <a:lstStyle/>
        <a:p>
          <a:endParaRPr lang="es-ES" sz="2400"/>
        </a:p>
      </dgm:t>
    </dgm:pt>
    <dgm:pt modelId="{83129477-4F9C-4C29-BCC7-E039685BE775}" type="sibTrans" cxnId="{48549EC9-7427-4A09-B8D2-66ADFA6256BB}">
      <dgm:prSet/>
      <dgm:spPr/>
      <dgm:t>
        <a:bodyPr/>
        <a:lstStyle/>
        <a:p>
          <a:endParaRPr lang="es-ES" sz="2400"/>
        </a:p>
      </dgm:t>
    </dgm:pt>
    <dgm:pt modelId="{4E9BC043-1586-4AD3-80BF-6D270434D325}">
      <dgm:prSet custT="1"/>
      <dgm:spPr>
        <a:solidFill>
          <a:schemeClr val="tx1">
            <a:lumMod val="65000"/>
            <a:lumOff val="35000"/>
          </a:schemeClr>
        </a:solidFill>
      </dgm:spPr>
      <dgm:t>
        <a:bodyPr/>
        <a:lstStyle/>
        <a:p>
          <a:pPr rtl="0"/>
          <a:r>
            <a:rPr lang="es-EC" sz="2800" dirty="0" smtClean="0"/>
            <a:t>Análisis de marco lógico.</a:t>
          </a:r>
          <a:endParaRPr lang="es-ES" sz="2800" dirty="0"/>
        </a:p>
      </dgm:t>
    </dgm:pt>
    <dgm:pt modelId="{F99953D6-D4C5-4F3C-8CB0-0E41EC02D0DB}" type="parTrans" cxnId="{B8F5D0CE-EB50-446A-A2E2-CFCA0B1E2E37}">
      <dgm:prSet/>
      <dgm:spPr/>
      <dgm:t>
        <a:bodyPr/>
        <a:lstStyle/>
        <a:p>
          <a:endParaRPr lang="es-ES" sz="2400"/>
        </a:p>
      </dgm:t>
    </dgm:pt>
    <dgm:pt modelId="{CFE6AA0E-5E11-4FFF-816F-43015029516D}" type="sibTrans" cxnId="{B8F5D0CE-EB50-446A-A2E2-CFCA0B1E2E37}">
      <dgm:prSet/>
      <dgm:spPr/>
      <dgm:t>
        <a:bodyPr/>
        <a:lstStyle/>
        <a:p>
          <a:endParaRPr lang="es-ES" sz="2400"/>
        </a:p>
      </dgm:t>
    </dgm:pt>
    <dgm:pt modelId="{E25D9123-7405-4355-8EDC-E993F2DDB0F0}">
      <dgm:prSet custT="1"/>
      <dgm:spPr>
        <a:solidFill>
          <a:schemeClr val="tx1">
            <a:lumMod val="65000"/>
            <a:lumOff val="35000"/>
          </a:schemeClr>
        </a:solidFill>
      </dgm:spPr>
      <dgm:t>
        <a:bodyPr/>
        <a:lstStyle/>
        <a:p>
          <a:pPr rtl="0"/>
          <a:r>
            <a:rPr lang="es-EC" sz="2800" dirty="0" smtClean="0"/>
            <a:t>Análisis de mercado.</a:t>
          </a:r>
          <a:endParaRPr lang="es-ES" sz="2800" dirty="0"/>
        </a:p>
      </dgm:t>
    </dgm:pt>
    <dgm:pt modelId="{A256AD64-1C84-40C6-B8DD-F32D8F50D649}" type="parTrans" cxnId="{4DE9BBC3-206A-4F3B-BD43-104AFE033FE6}">
      <dgm:prSet/>
      <dgm:spPr/>
      <dgm:t>
        <a:bodyPr/>
        <a:lstStyle/>
        <a:p>
          <a:endParaRPr lang="es-ES" sz="2400"/>
        </a:p>
      </dgm:t>
    </dgm:pt>
    <dgm:pt modelId="{76857B6A-CF39-4357-A598-7B4AE150216D}" type="sibTrans" cxnId="{4DE9BBC3-206A-4F3B-BD43-104AFE033FE6}">
      <dgm:prSet/>
      <dgm:spPr/>
      <dgm:t>
        <a:bodyPr/>
        <a:lstStyle/>
        <a:p>
          <a:endParaRPr lang="es-ES" sz="2400"/>
        </a:p>
      </dgm:t>
    </dgm:pt>
    <dgm:pt modelId="{26AA4311-D03B-4882-A679-45FD0ABCCCC7}">
      <dgm:prSet custT="1"/>
      <dgm:spPr>
        <a:solidFill>
          <a:schemeClr val="tx1">
            <a:lumMod val="65000"/>
            <a:lumOff val="35000"/>
          </a:schemeClr>
        </a:solidFill>
      </dgm:spPr>
      <dgm:t>
        <a:bodyPr/>
        <a:lstStyle/>
        <a:p>
          <a:pPr rtl="0"/>
          <a:r>
            <a:rPr lang="es-EC" sz="2800" dirty="0" smtClean="0"/>
            <a:t>Modelo de pronósticos.</a:t>
          </a:r>
          <a:endParaRPr lang="es-ES" sz="2800" dirty="0"/>
        </a:p>
      </dgm:t>
    </dgm:pt>
    <dgm:pt modelId="{49021B98-1F5D-43DB-9A5A-2E1D3D5C9ED5}" type="parTrans" cxnId="{99092963-E663-49BF-8327-D7C64D6DC0A4}">
      <dgm:prSet/>
      <dgm:spPr/>
      <dgm:t>
        <a:bodyPr/>
        <a:lstStyle/>
        <a:p>
          <a:endParaRPr lang="es-ES" sz="2400"/>
        </a:p>
      </dgm:t>
    </dgm:pt>
    <dgm:pt modelId="{C709CAD4-EA18-490C-A3E9-E89456D2D4EC}" type="sibTrans" cxnId="{99092963-E663-49BF-8327-D7C64D6DC0A4}">
      <dgm:prSet/>
      <dgm:spPr/>
      <dgm:t>
        <a:bodyPr/>
        <a:lstStyle/>
        <a:p>
          <a:endParaRPr lang="es-ES" sz="2400"/>
        </a:p>
      </dgm:t>
    </dgm:pt>
    <dgm:pt modelId="{EB690BC7-05C5-4851-81D8-DEB5AA058BBA}">
      <dgm:prSet custT="1"/>
      <dgm:spPr>
        <a:solidFill>
          <a:schemeClr val="tx1">
            <a:lumMod val="65000"/>
            <a:lumOff val="35000"/>
          </a:schemeClr>
        </a:solidFill>
      </dgm:spPr>
      <dgm:t>
        <a:bodyPr/>
        <a:lstStyle/>
        <a:p>
          <a:pPr rtl="0"/>
          <a:r>
            <a:rPr lang="es-EC" sz="2800" dirty="0" smtClean="0"/>
            <a:t>Diseño operativo.</a:t>
          </a:r>
          <a:endParaRPr lang="es-ES" sz="2800" dirty="0"/>
        </a:p>
      </dgm:t>
    </dgm:pt>
    <dgm:pt modelId="{97902C3E-0EA1-452B-A9B0-B589DD4256AF}" type="parTrans" cxnId="{AD770D14-7CB9-431F-8B9C-1990FB00D986}">
      <dgm:prSet/>
      <dgm:spPr/>
      <dgm:t>
        <a:bodyPr/>
        <a:lstStyle/>
        <a:p>
          <a:endParaRPr lang="es-ES" sz="2400"/>
        </a:p>
      </dgm:t>
    </dgm:pt>
    <dgm:pt modelId="{4953A3DE-1984-438F-B56C-FC7150A345F8}" type="sibTrans" cxnId="{AD770D14-7CB9-431F-8B9C-1990FB00D986}">
      <dgm:prSet/>
      <dgm:spPr/>
      <dgm:t>
        <a:bodyPr/>
        <a:lstStyle/>
        <a:p>
          <a:endParaRPr lang="es-ES" sz="2400"/>
        </a:p>
      </dgm:t>
    </dgm:pt>
    <dgm:pt modelId="{ED286882-F114-4D26-8D3C-E310E82EC5BC}">
      <dgm:prSet custT="1"/>
      <dgm:spPr>
        <a:solidFill>
          <a:schemeClr val="tx1">
            <a:lumMod val="65000"/>
            <a:lumOff val="35000"/>
          </a:schemeClr>
        </a:solidFill>
      </dgm:spPr>
      <dgm:t>
        <a:bodyPr/>
        <a:lstStyle/>
        <a:p>
          <a:pPr rtl="0"/>
          <a:r>
            <a:rPr lang="es-EC" sz="2800" dirty="0" smtClean="0"/>
            <a:t>Propuesta estratégica.</a:t>
          </a:r>
          <a:endParaRPr lang="es-ES" sz="2800" dirty="0"/>
        </a:p>
      </dgm:t>
    </dgm:pt>
    <dgm:pt modelId="{62DC5D81-A134-4733-BBC6-928370D157CE}" type="parTrans" cxnId="{A583C8A2-F8C7-4D03-A846-CAE53FF17014}">
      <dgm:prSet/>
      <dgm:spPr/>
      <dgm:t>
        <a:bodyPr/>
        <a:lstStyle/>
        <a:p>
          <a:endParaRPr lang="es-ES" sz="2400"/>
        </a:p>
      </dgm:t>
    </dgm:pt>
    <dgm:pt modelId="{49DD74ED-90FB-43B4-BDB1-40507A96C7D9}" type="sibTrans" cxnId="{A583C8A2-F8C7-4D03-A846-CAE53FF17014}">
      <dgm:prSet/>
      <dgm:spPr/>
      <dgm:t>
        <a:bodyPr/>
        <a:lstStyle/>
        <a:p>
          <a:endParaRPr lang="es-ES" sz="2400"/>
        </a:p>
      </dgm:t>
    </dgm:pt>
    <dgm:pt modelId="{DCF26578-2B60-470D-9058-77D21BE460E0}" type="pres">
      <dgm:prSet presAssocID="{1C16FF48-5D47-49DE-A85F-11BD13EC0D0A}" presName="Name0" presStyleCnt="0">
        <dgm:presLayoutVars>
          <dgm:dir/>
          <dgm:animLvl val="lvl"/>
          <dgm:resizeHandles val="exact"/>
        </dgm:presLayoutVars>
      </dgm:prSet>
      <dgm:spPr/>
      <dgm:t>
        <a:bodyPr/>
        <a:lstStyle/>
        <a:p>
          <a:endParaRPr lang="es-EC"/>
        </a:p>
      </dgm:t>
    </dgm:pt>
    <dgm:pt modelId="{7F767D4B-33EC-4BE2-9B13-DFD484A72EE2}" type="pres">
      <dgm:prSet presAssocID="{ED286882-F114-4D26-8D3C-E310E82EC5BC}" presName="boxAndChildren" presStyleCnt="0"/>
      <dgm:spPr/>
    </dgm:pt>
    <dgm:pt modelId="{F0A6E016-C3D0-46B2-96C1-52066DC2C86D}" type="pres">
      <dgm:prSet presAssocID="{ED286882-F114-4D26-8D3C-E310E82EC5BC}" presName="parentTextBox" presStyleLbl="node1" presStyleIdx="0" presStyleCnt="7"/>
      <dgm:spPr/>
      <dgm:t>
        <a:bodyPr/>
        <a:lstStyle/>
        <a:p>
          <a:endParaRPr lang="es-ES"/>
        </a:p>
      </dgm:t>
    </dgm:pt>
    <dgm:pt modelId="{3392626B-50DE-4158-A3DE-83ACF6A0E9F8}" type="pres">
      <dgm:prSet presAssocID="{4953A3DE-1984-438F-B56C-FC7150A345F8}" presName="sp" presStyleCnt="0"/>
      <dgm:spPr/>
    </dgm:pt>
    <dgm:pt modelId="{07EFF8F1-EF34-4CD1-8C48-124975A4514C}" type="pres">
      <dgm:prSet presAssocID="{EB690BC7-05C5-4851-81D8-DEB5AA058BBA}" presName="arrowAndChildren" presStyleCnt="0"/>
      <dgm:spPr/>
    </dgm:pt>
    <dgm:pt modelId="{C0180DD7-D274-47B0-A89D-1DFAC0F925B8}" type="pres">
      <dgm:prSet presAssocID="{EB690BC7-05C5-4851-81D8-DEB5AA058BBA}" presName="parentTextArrow" presStyleLbl="node1" presStyleIdx="1" presStyleCnt="7"/>
      <dgm:spPr/>
      <dgm:t>
        <a:bodyPr/>
        <a:lstStyle/>
        <a:p>
          <a:endParaRPr lang="es-ES"/>
        </a:p>
      </dgm:t>
    </dgm:pt>
    <dgm:pt modelId="{DF71A54E-4FBE-4CA6-994A-9FF746E86274}" type="pres">
      <dgm:prSet presAssocID="{C709CAD4-EA18-490C-A3E9-E89456D2D4EC}" presName="sp" presStyleCnt="0"/>
      <dgm:spPr/>
    </dgm:pt>
    <dgm:pt modelId="{AF9F2B60-B2ED-4D79-9E22-B43E5B63533B}" type="pres">
      <dgm:prSet presAssocID="{26AA4311-D03B-4882-A679-45FD0ABCCCC7}" presName="arrowAndChildren" presStyleCnt="0"/>
      <dgm:spPr/>
    </dgm:pt>
    <dgm:pt modelId="{192D2BE5-FAFF-4371-B021-5F37025200D7}" type="pres">
      <dgm:prSet presAssocID="{26AA4311-D03B-4882-A679-45FD0ABCCCC7}" presName="parentTextArrow" presStyleLbl="node1" presStyleIdx="2" presStyleCnt="7"/>
      <dgm:spPr/>
      <dgm:t>
        <a:bodyPr/>
        <a:lstStyle/>
        <a:p>
          <a:endParaRPr lang="es-ES"/>
        </a:p>
      </dgm:t>
    </dgm:pt>
    <dgm:pt modelId="{570E7608-2714-4614-8C83-0978217DD266}" type="pres">
      <dgm:prSet presAssocID="{76857B6A-CF39-4357-A598-7B4AE150216D}" presName="sp" presStyleCnt="0"/>
      <dgm:spPr/>
    </dgm:pt>
    <dgm:pt modelId="{B2025082-B6C4-435A-B25C-18DAC6A4EA1B}" type="pres">
      <dgm:prSet presAssocID="{E25D9123-7405-4355-8EDC-E993F2DDB0F0}" presName="arrowAndChildren" presStyleCnt="0"/>
      <dgm:spPr/>
    </dgm:pt>
    <dgm:pt modelId="{B37F0B26-5F96-47E0-BE4C-DB623196B343}" type="pres">
      <dgm:prSet presAssocID="{E25D9123-7405-4355-8EDC-E993F2DDB0F0}" presName="parentTextArrow" presStyleLbl="node1" presStyleIdx="3" presStyleCnt="7"/>
      <dgm:spPr/>
      <dgm:t>
        <a:bodyPr/>
        <a:lstStyle/>
        <a:p>
          <a:endParaRPr lang="es-EC"/>
        </a:p>
      </dgm:t>
    </dgm:pt>
    <dgm:pt modelId="{BD6816E0-AEDE-4B6E-8A9F-6C54E51789EB}" type="pres">
      <dgm:prSet presAssocID="{CFE6AA0E-5E11-4FFF-816F-43015029516D}" presName="sp" presStyleCnt="0"/>
      <dgm:spPr/>
    </dgm:pt>
    <dgm:pt modelId="{18CE16A5-06B5-4E77-90BD-972CF78A58AD}" type="pres">
      <dgm:prSet presAssocID="{4E9BC043-1586-4AD3-80BF-6D270434D325}" presName="arrowAndChildren" presStyleCnt="0"/>
      <dgm:spPr/>
    </dgm:pt>
    <dgm:pt modelId="{50A924ED-7D47-4F91-97B9-8BFBB32F4C9B}" type="pres">
      <dgm:prSet presAssocID="{4E9BC043-1586-4AD3-80BF-6D270434D325}" presName="parentTextArrow" presStyleLbl="node1" presStyleIdx="4" presStyleCnt="7"/>
      <dgm:spPr/>
      <dgm:t>
        <a:bodyPr/>
        <a:lstStyle/>
        <a:p>
          <a:endParaRPr lang="es-EC"/>
        </a:p>
      </dgm:t>
    </dgm:pt>
    <dgm:pt modelId="{F3F24C88-5544-45AA-9ADE-D57852D20091}" type="pres">
      <dgm:prSet presAssocID="{83129477-4F9C-4C29-BCC7-E039685BE775}" presName="sp" presStyleCnt="0"/>
      <dgm:spPr/>
    </dgm:pt>
    <dgm:pt modelId="{800B3140-7253-4DA7-83AA-526E7CBA56D6}" type="pres">
      <dgm:prSet presAssocID="{D647A50C-9B05-424C-AFFC-C2D295BA2253}" presName="arrowAndChildren" presStyleCnt="0"/>
      <dgm:spPr/>
    </dgm:pt>
    <dgm:pt modelId="{4CD44F6E-22C0-463C-8C0F-62D89B133B1F}" type="pres">
      <dgm:prSet presAssocID="{D647A50C-9B05-424C-AFFC-C2D295BA2253}" presName="parentTextArrow" presStyleLbl="node1" presStyleIdx="5" presStyleCnt="7"/>
      <dgm:spPr/>
      <dgm:t>
        <a:bodyPr/>
        <a:lstStyle/>
        <a:p>
          <a:endParaRPr lang="es-EC"/>
        </a:p>
      </dgm:t>
    </dgm:pt>
    <dgm:pt modelId="{89E17F4D-7545-4EE1-9988-D7EC6DE73F07}" type="pres">
      <dgm:prSet presAssocID="{E2C04033-1B1D-409A-8677-AFB0609BC62E}" presName="sp" presStyleCnt="0"/>
      <dgm:spPr/>
    </dgm:pt>
    <dgm:pt modelId="{6DD86BAA-7F8F-42D1-B12E-66573EDF4905}" type="pres">
      <dgm:prSet presAssocID="{2206E145-A89B-40BC-9435-66E2AC3DA83D}" presName="arrowAndChildren" presStyleCnt="0"/>
      <dgm:spPr/>
    </dgm:pt>
    <dgm:pt modelId="{19A266B5-0EB4-4A90-A803-933178937CA1}" type="pres">
      <dgm:prSet presAssocID="{2206E145-A89B-40BC-9435-66E2AC3DA83D}" presName="parentTextArrow" presStyleLbl="node1" presStyleIdx="6" presStyleCnt="7"/>
      <dgm:spPr/>
      <dgm:t>
        <a:bodyPr/>
        <a:lstStyle/>
        <a:p>
          <a:endParaRPr lang="es-EC"/>
        </a:p>
      </dgm:t>
    </dgm:pt>
  </dgm:ptLst>
  <dgm:cxnLst>
    <dgm:cxn modelId="{0CC1CD6B-8A8F-4BCA-964F-7E17B473631F}" type="presOf" srcId="{EB690BC7-05C5-4851-81D8-DEB5AA058BBA}" destId="{C0180DD7-D274-47B0-A89D-1DFAC0F925B8}" srcOrd="0" destOrd="0" presId="urn:microsoft.com/office/officeart/2005/8/layout/process4"/>
    <dgm:cxn modelId="{99092963-E663-49BF-8327-D7C64D6DC0A4}" srcId="{1C16FF48-5D47-49DE-A85F-11BD13EC0D0A}" destId="{26AA4311-D03B-4882-A679-45FD0ABCCCC7}" srcOrd="4" destOrd="0" parTransId="{49021B98-1F5D-43DB-9A5A-2E1D3D5C9ED5}" sibTransId="{C709CAD4-EA18-490C-A3E9-E89456D2D4EC}"/>
    <dgm:cxn modelId="{CAC195AD-C346-4823-B4B4-A06F0CEEE3A8}" type="presOf" srcId="{4E9BC043-1586-4AD3-80BF-6D270434D325}" destId="{50A924ED-7D47-4F91-97B9-8BFBB32F4C9B}" srcOrd="0" destOrd="0" presId="urn:microsoft.com/office/officeart/2005/8/layout/process4"/>
    <dgm:cxn modelId="{B8F5D0CE-EB50-446A-A2E2-CFCA0B1E2E37}" srcId="{1C16FF48-5D47-49DE-A85F-11BD13EC0D0A}" destId="{4E9BC043-1586-4AD3-80BF-6D270434D325}" srcOrd="2" destOrd="0" parTransId="{F99953D6-D4C5-4F3C-8CB0-0E41EC02D0DB}" sibTransId="{CFE6AA0E-5E11-4FFF-816F-43015029516D}"/>
    <dgm:cxn modelId="{53B5AE7D-0F5D-4286-81F5-F7F6FB40BE7E}" type="presOf" srcId="{E25D9123-7405-4355-8EDC-E993F2DDB0F0}" destId="{B37F0B26-5F96-47E0-BE4C-DB623196B343}" srcOrd="0" destOrd="0" presId="urn:microsoft.com/office/officeart/2005/8/layout/process4"/>
    <dgm:cxn modelId="{48A6AB6F-4E88-44C1-B3AD-DF639BCA572D}" srcId="{1C16FF48-5D47-49DE-A85F-11BD13EC0D0A}" destId="{2206E145-A89B-40BC-9435-66E2AC3DA83D}" srcOrd="0" destOrd="0" parTransId="{7FAA730C-AB30-4C35-85E9-780DDE6671E9}" sibTransId="{E2C04033-1B1D-409A-8677-AFB0609BC62E}"/>
    <dgm:cxn modelId="{AD770D14-7CB9-431F-8B9C-1990FB00D986}" srcId="{1C16FF48-5D47-49DE-A85F-11BD13EC0D0A}" destId="{EB690BC7-05C5-4851-81D8-DEB5AA058BBA}" srcOrd="5" destOrd="0" parTransId="{97902C3E-0EA1-452B-A9B0-B589DD4256AF}" sibTransId="{4953A3DE-1984-438F-B56C-FC7150A345F8}"/>
    <dgm:cxn modelId="{48549EC9-7427-4A09-B8D2-66ADFA6256BB}" srcId="{1C16FF48-5D47-49DE-A85F-11BD13EC0D0A}" destId="{D647A50C-9B05-424C-AFFC-C2D295BA2253}" srcOrd="1" destOrd="0" parTransId="{805CEB28-FCD4-4D18-87D7-A40DD0C1CD25}" sibTransId="{83129477-4F9C-4C29-BCC7-E039685BE775}"/>
    <dgm:cxn modelId="{D513622C-8CA0-495B-ADD2-311664166C20}" type="presOf" srcId="{ED286882-F114-4D26-8D3C-E310E82EC5BC}" destId="{F0A6E016-C3D0-46B2-96C1-52066DC2C86D}" srcOrd="0" destOrd="0" presId="urn:microsoft.com/office/officeart/2005/8/layout/process4"/>
    <dgm:cxn modelId="{1F5B9104-6131-47F5-9878-4732D3FCF670}" type="presOf" srcId="{26AA4311-D03B-4882-A679-45FD0ABCCCC7}" destId="{192D2BE5-FAFF-4371-B021-5F37025200D7}" srcOrd="0" destOrd="0" presId="urn:microsoft.com/office/officeart/2005/8/layout/process4"/>
    <dgm:cxn modelId="{DBF5F6BC-58CA-4712-87B8-92F31D9819DA}" type="presOf" srcId="{2206E145-A89B-40BC-9435-66E2AC3DA83D}" destId="{19A266B5-0EB4-4A90-A803-933178937CA1}" srcOrd="0" destOrd="0" presId="urn:microsoft.com/office/officeart/2005/8/layout/process4"/>
    <dgm:cxn modelId="{A583C8A2-F8C7-4D03-A846-CAE53FF17014}" srcId="{1C16FF48-5D47-49DE-A85F-11BD13EC0D0A}" destId="{ED286882-F114-4D26-8D3C-E310E82EC5BC}" srcOrd="6" destOrd="0" parTransId="{62DC5D81-A134-4733-BBC6-928370D157CE}" sibTransId="{49DD74ED-90FB-43B4-BDB1-40507A96C7D9}"/>
    <dgm:cxn modelId="{4DE9BBC3-206A-4F3B-BD43-104AFE033FE6}" srcId="{1C16FF48-5D47-49DE-A85F-11BD13EC0D0A}" destId="{E25D9123-7405-4355-8EDC-E993F2DDB0F0}" srcOrd="3" destOrd="0" parTransId="{A256AD64-1C84-40C6-B8DD-F32D8F50D649}" sibTransId="{76857B6A-CF39-4357-A598-7B4AE150216D}"/>
    <dgm:cxn modelId="{4CB4DDAE-29E9-4113-ADC9-D347F389245C}" type="presOf" srcId="{1C16FF48-5D47-49DE-A85F-11BD13EC0D0A}" destId="{DCF26578-2B60-470D-9058-77D21BE460E0}" srcOrd="0" destOrd="0" presId="urn:microsoft.com/office/officeart/2005/8/layout/process4"/>
    <dgm:cxn modelId="{6D85CEC2-1DEC-431E-8F92-B6BC00742A53}" type="presOf" srcId="{D647A50C-9B05-424C-AFFC-C2D295BA2253}" destId="{4CD44F6E-22C0-463C-8C0F-62D89B133B1F}" srcOrd="0" destOrd="0" presId="urn:microsoft.com/office/officeart/2005/8/layout/process4"/>
    <dgm:cxn modelId="{9B43A387-3CEE-4F73-8EBF-FF8E5B5431C7}" type="presParOf" srcId="{DCF26578-2B60-470D-9058-77D21BE460E0}" destId="{7F767D4B-33EC-4BE2-9B13-DFD484A72EE2}" srcOrd="0" destOrd="0" presId="urn:microsoft.com/office/officeart/2005/8/layout/process4"/>
    <dgm:cxn modelId="{34762658-4843-432E-8B31-01F15A8C0053}" type="presParOf" srcId="{7F767D4B-33EC-4BE2-9B13-DFD484A72EE2}" destId="{F0A6E016-C3D0-46B2-96C1-52066DC2C86D}" srcOrd="0" destOrd="0" presId="urn:microsoft.com/office/officeart/2005/8/layout/process4"/>
    <dgm:cxn modelId="{E9F61641-8F22-4617-B44A-8E5D303CD4E9}" type="presParOf" srcId="{DCF26578-2B60-470D-9058-77D21BE460E0}" destId="{3392626B-50DE-4158-A3DE-83ACF6A0E9F8}" srcOrd="1" destOrd="0" presId="urn:microsoft.com/office/officeart/2005/8/layout/process4"/>
    <dgm:cxn modelId="{011B4DC3-6FE9-47C9-8957-4E304A0ADFA4}" type="presParOf" srcId="{DCF26578-2B60-470D-9058-77D21BE460E0}" destId="{07EFF8F1-EF34-4CD1-8C48-124975A4514C}" srcOrd="2" destOrd="0" presId="urn:microsoft.com/office/officeart/2005/8/layout/process4"/>
    <dgm:cxn modelId="{99C5BA4B-8516-4CA8-96F5-87EFD110D0DB}" type="presParOf" srcId="{07EFF8F1-EF34-4CD1-8C48-124975A4514C}" destId="{C0180DD7-D274-47B0-A89D-1DFAC0F925B8}" srcOrd="0" destOrd="0" presId="urn:microsoft.com/office/officeart/2005/8/layout/process4"/>
    <dgm:cxn modelId="{A36A75BE-27EA-4F14-9F81-FA4845DEF2E2}" type="presParOf" srcId="{DCF26578-2B60-470D-9058-77D21BE460E0}" destId="{DF71A54E-4FBE-4CA6-994A-9FF746E86274}" srcOrd="3" destOrd="0" presId="urn:microsoft.com/office/officeart/2005/8/layout/process4"/>
    <dgm:cxn modelId="{59654795-78FA-430C-9DC7-DB50D513EF9D}" type="presParOf" srcId="{DCF26578-2B60-470D-9058-77D21BE460E0}" destId="{AF9F2B60-B2ED-4D79-9E22-B43E5B63533B}" srcOrd="4" destOrd="0" presId="urn:microsoft.com/office/officeart/2005/8/layout/process4"/>
    <dgm:cxn modelId="{8B9253CE-9B01-4C9F-9294-20B0C3FD5B54}" type="presParOf" srcId="{AF9F2B60-B2ED-4D79-9E22-B43E5B63533B}" destId="{192D2BE5-FAFF-4371-B021-5F37025200D7}" srcOrd="0" destOrd="0" presId="urn:microsoft.com/office/officeart/2005/8/layout/process4"/>
    <dgm:cxn modelId="{B8463EA0-2AA2-4185-A121-E4CD35DD8A82}" type="presParOf" srcId="{DCF26578-2B60-470D-9058-77D21BE460E0}" destId="{570E7608-2714-4614-8C83-0978217DD266}" srcOrd="5" destOrd="0" presId="urn:microsoft.com/office/officeart/2005/8/layout/process4"/>
    <dgm:cxn modelId="{AC2663C9-8DFC-4B88-BA02-7366BF675EFE}" type="presParOf" srcId="{DCF26578-2B60-470D-9058-77D21BE460E0}" destId="{B2025082-B6C4-435A-B25C-18DAC6A4EA1B}" srcOrd="6" destOrd="0" presId="urn:microsoft.com/office/officeart/2005/8/layout/process4"/>
    <dgm:cxn modelId="{411D9E74-60EA-4792-9C16-6E9F22963837}" type="presParOf" srcId="{B2025082-B6C4-435A-B25C-18DAC6A4EA1B}" destId="{B37F0B26-5F96-47E0-BE4C-DB623196B343}" srcOrd="0" destOrd="0" presId="urn:microsoft.com/office/officeart/2005/8/layout/process4"/>
    <dgm:cxn modelId="{0B47EAC2-470F-41C4-AEB1-23CC28B48CF8}" type="presParOf" srcId="{DCF26578-2B60-470D-9058-77D21BE460E0}" destId="{BD6816E0-AEDE-4B6E-8A9F-6C54E51789EB}" srcOrd="7" destOrd="0" presId="urn:microsoft.com/office/officeart/2005/8/layout/process4"/>
    <dgm:cxn modelId="{1F861B4E-8F84-4883-9477-569AFFC2E6A8}" type="presParOf" srcId="{DCF26578-2B60-470D-9058-77D21BE460E0}" destId="{18CE16A5-06B5-4E77-90BD-972CF78A58AD}" srcOrd="8" destOrd="0" presId="urn:microsoft.com/office/officeart/2005/8/layout/process4"/>
    <dgm:cxn modelId="{4636D228-32B9-4BB5-9176-4522301C5636}" type="presParOf" srcId="{18CE16A5-06B5-4E77-90BD-972CF78A58AD}" destId="{50A924ED-7D47-4F91-97B9-8BFBB32F4C9B}" srcOrd="0" destOrd="0" presId="urn:microsoft.com/office/officeart/2005/8/layout/process4"/>
    <dgm:cxn modelId="{040A33F0-9C20-418A-982C-B011192E51CE}" type="presParOf" srcId="{DCF26578-2B60-470D-9058-77D21BE460E0}" destId="{F3F24C88-5544-45AA-9ADE-D57852D20091}" srcOrd="9" destOrd="0" presId="urn:microsoft.com/office/officeart/2005/8/layout/process4"/>
    <dgm:cxn modelId="{DDA96216-3929-4073-83B1-F53D667B658F}" type="presParOf" srcId="{DCF26578-2B60-470D-9058-77D21BE460E0}" destId="{800B3140-7253-4DA7-83AA-526E7CBA56D6}" srcOrd="10" destOrd="0" presId="urn:microsoft.com/office/officeart/2005/8/layout/process4"/>
    <dgm:cxn modelId="{0DF68908-A5C1-4B26-828D-C60BCC07CC32}" type="presParOf" srcId="{800B3140-7253-4DA7-83AA-526E7CBA56D6}" destId="{4CD44F6E-22C0-463C-8C0F-62D89B133B1F}" srcOrd="0" destOrd="0" presId="urn:microsoft.com/office/officeart/2005/8/layout/process4"/>
    <dgm:cxn modelId="{CE30121B-6E58-4E18-BBAA-6E7F931C53B7}" type="presParOf" srcId="{DCF26578-2B60-470D-9058-77D21BE460E0}" destId="{89E17F4D-7545-4EE1-9988-D7EC6DE73F07}" srcOrd="11" destOrd="0" presId="urn:microsoft.com/office/officeart/2005/8/layout/process4"/>
    <dgm:cxn modelId="{F58C00A0-75B7-4446-86EF-E8C378DCDEF0}" type="presParOf" srcId="{DCF26578-2B60-470D-9058-77D21BE460E0}" destId="{6DD86BAA-7F8F-42D1-B12E-66573EDF4905}" srcOrd="12" destOrd="0" presId="urn:microsoft.com/office/officeart/2005/8/layout/process4"/>
    <dgm:cxn modelId="{AFE38B90-B005-4096-A8DC-CEA2A824026B}" type="presParOf" srcId="{6DD86BAA-7F8F-42D1-B12E-66573EDF4905}" destId="{19A266B5-0EB4-4A90-A803-933178937CA1}"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4CABC-B7AE-4E67-B27D-65E247254C82}">
      <dsp:nvSpPr>
        <dsp:cNvPr id="0" name=""/>
        <dsp:cNvSpPr/>
      </dsp:nvSpPr>
      <dsp:spPr>
        <a:xfrm>
          <a:off x="0" y="0"/>
          <a:ext cx="4074630" cy="5472608"/>
        </a:xfrm>
        <a:prstGeom prst="triangle">
          <a:avLst/>
        </a:prstGeom>
        <a:solidFill>
          <a:schemeClr val="tx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F1F03-C7CD-40DF-903F-8DD49C09969D}">
      <dsp:nvSpPr>
        <dsp:cNvPr id="0" name=""/>
        <dsp:cNvSpPr/>
      </dsp:nvSpPr>
      <dsp:spPr>
        <a:xfrm>
          <a:off x="1352720" y="216024"/>
          <a:ext cx="7378939" cy="434895"/>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Brindar oportunidades a productores desfavorecidos. </a:t>
          </a:r>
          <a:endParaRPr lang="es-ES" sz="2000" b="1" kern="1200" dirty="0"/>
        </a:p>
      </dsp:txBody>
      <dsp:txXfrm>
        <a:off x="1352720" y="216024"/>
        <a:ext cx="7378939" cy="434895"/>
      </dsp:txXfrm>
    </dsp:sp>
    <dsp:sp modelId="{05B886D8-EF4A-4FB5-B96F-E53F175F79A8}">
      <dsp:nvSpPr>
        <dsp:cNvPr id="0" name=""/>
        <dsp:cNvSpPr/>
      </dsp:nvSpPr>
      <dsp:spPr>
        <a:xfrm>
          <a:off x="1352720" y="653638"/>
          <a:ext cx="7378939" cy="434895"/>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Transparencia y Rendición de Cuentas</a:t>
          </a:r>
          <a:endParaRPr lang="es-ES" sz="2000" b="1" kern="1200" dirty="0"/>
        </a:p>
      </dsp:txBody>
      <dsp:txXfrm>
        <a:off x="1352720" y="653638"/>
        <a:ext cx="7378939" cy="434895"/>
      </dsp:txXfrm>
    </dsp:sp>
    <dsp:sp modelId="{72170615-D735-40F5-ACA1-45EB79577021}">
      <dsp:nvSpPr>
        <dsp:cNvPr id="0" name=""/>
        <dsp:cNvSpPr/>
      </dsp:nvSpPr>
      <dsp:spPr>
        <a:xfrm>
          <a:off x="1352720" y="1091252"/>
          <a:ext cx="7378939" cy="434895"/>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Prácticas de Comercio </a:t>
          </a:r>
          <a:endParaRPr lang="es-ES" sz="2000" b="1" kern="1200" dirty="0"/>
        </a:p>
      </dsp:txBody>
      <dsp:txXfrm>
        <a:off x="1352720" y="1091252"/>
        <a:ext cx="7378939" cy="434895"/>
      </dsp:txXfrm>
    </dsp:sp>
    <dsp:sp modelId="{98F598B7-253F-4944-93B9-1E134E18E887}">
      <dsp:nvSpPr>
        <dsp:cNvPr id="0" name=""/>
        <dsp:cNvSpPr/>
      </dsp:nvSpPr>
      <dsp:spPr>
        <a:xfrm>
          <a:off x="1352720" y="1528866"/>
          <a:ext cx="7378939" cy="434895"/>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El pago de un precio justo </a:t>
          </a:r>
          <a:endParaRPr lang="es-ES" sz="2000" b="1" kern="1200" dirty="0"/>
        </a:p>
      </dsp:txBody>
      <dsp:txXfrm>
        <a:off x="1352720" y="1528866"/>
        <a:ext cx="7378939" cy="434895"/>
      </dsp:txXfrm>
    </dsp:sp>
    <dsp:sp modelId="{65D748F4-1EB8-4218-96A6-42757899B222}">
      <dsp:nvSpPr>
        <dsp:cNvPr id="0" name=""/>
        <dsp:cNvSpPr/>
      </dsp:nvSpPr>
      <dsp:spPr>
        <a:xfrm>
          <a:off x="1352720" y="1966480"/>
          <a:ext cx="7378939" cy="434895"/>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El trabajo infantil y trabajo forzoso </a:t>
          </a:r>
          <a:endParaRPr lang="es-ES" sz="2000" b="1" kern="1200" dirty="0"/>
        </a:p>
      </dsp:txBody>
      <dsp:txXfrm>
        <a:off x="1352720" y="1966480"/>
        <a:ext cx="7378939" cy="434895"/>
      </dsp:txXfrm>
    </dsp:sp>
    <dsp:sp modelId="{6D45C0FA-09A1-4435-B4BF-118D1576A395}">
      <dsp:nvSpPr>
        <dsp:cNvPr id="0" name=""/>
        <dsp:cNvSpPr/>
      </dsp:nvSpPr>
      <dsp:spPr>
        <a:xfrm>
          <a:off x="1352720" y="2404095"/>
          <a:ext cx="7378939" cy="434895"/>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No discriminación</a:t>
          </a:r>
          <a:r>
            <a:rPr lang="es-EC" sz="2000" b="1" kern="1200" dirty="0" smtClean="0"/>
            <a:t>,.</a:t>
          </a:r>
          <a:endParaRPr lang="es-ES" sz="2000" b="1" kern="1200" dirty="0"/>
        </a:p>
      </dsp:txBody>
      <dsp:txXfrm>
        <a:off x="1352720" y="2404095"/>
        <a:ext cx="7378939" cy="434895"/>
      </dsp:txXfrm>
    </dsp:sp>
    <dsp:sp modelId="{392C2363-BBD7-4A67-B0C7-5386FE46EB83}">
      <dsp:nvSpPr>
        <dsp:cNvPr id="0" name=""/>
        <dsp:cNvSpPr/>
      </dsp:nvSpPr>
      <dsp:spPr>
        <a:xfrm>
          <a:off x="1352720" y="2841709"/>
          <a:ext cx="7378939" cy="434895"/>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Condiciones de Trabajo </a:t>
          </a:r>
          <a:endParaRPr lang="es-ES" sz="2000" kern="1200" dirty="0"/>
        </a:p>
      </dsp:txBody>
      <dsp:txXfrm>
        <a:off x="1352720" y="2841709"/>
        <a:ext cx="7378939" cy="434895"/>
      </dsp:txXfrm>
    </dsp:sp>
    <dsp:sp modelId="{AAC326B5-B716-42F1-BAD7-C81707256F8A}">
      <dsp:nvSpPr>
        <dsp:cNvPr id="0" name=""/>
        <dsp:cNvSpPr/>
      </dsp:nvSpPr>
      <dsp:spPr>
        <a:xfrm>
          <a:off x="1352720" y="3279323"/>
          <a:ext cx="7378939" cy="434895"/>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Creación de capacidad </a:t>
          </a:r>
          <a:endParaRPr lang="es-ES" sz="2000" b="1" kern="1200" dirty="0"/>
        </a:p>
      </dsp:txBody>
      <dsp:txXfrm>
        <a:off x="1352720" y="3279323"/>
        <a:ext cx="7378939" cy="434895"/>
      </dsp:txXfrm>
    </dsp:sp>
    <dsp:sp modelId="{4C4AB3D9-E9B8-49D2-A457-D51331ACDB18}">
      <dsp:nvSpPr>
        <dsp:cNvPr id="0" name=""/>
        <dsp:cNvSpPr/>
      </dsp:nvSpPr>
      <dsp:spPr>
        <a:xfrm>
          <a:off x="1352720" y="3716937"/>
          <a:ext cx="7378939" cy="434895"/>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Promoción del Comercio Justo </a:t>
          </a:r>
          <a:endParaRPr lang="es-ES" sz="2000" b="1" kern="1200" dirty="0"/>
        </a:p>
      </dsp:txBody>
      <dsp:txXfrm>
        <a:off x="1352720" y="3716937"/>
        <a:ext cx="7378939" cy="434895"/>
      </dsp:txXfrm>
    </dsp:sp>
    <dsp:sp modelId="{12B931E2-25FD-4977-A5AB-B3D4D058E439}">
      <dsp:nvSpPr>
        <dsp:cNvPr id="0" name=""/>
        <dsp:cNvSpPr/>
      </dsp:nvSpPr>
      <dsp:spPr>
        <a:xfrm>
          <a:off x="1352720" y="4154551"/>
          <a:ext cx="7378939" cy="434895"/>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Medio Ambiente </a:t>
          </a:r>
          <a:endParaRPr lang="es-ES" sz="2000" b="1" kern="1200" dirty="0"/>
        </a:p>
      </dsp:txBody>
      <dsp:txXfrm>
        <a:off x="1352720" y="4154551"/>
        <a:ext cx="7378939" cy="4348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A6E016-C3D0-46B2-96C1-52066DC2C86D}">
      <dsp:nvSpPr>
        <dsp:cNvPr id="0" name=""/>
        <dsp:cNvSpPr/>
      </dsp:nvSpPr>
      <dsp:spPr>
        <a:xfrm>
          <a:off x="0" y="5192277"/>
          <a:ext cx="8208912" cy="568188"/>
        </a:xfrm>
        <a:prstGeom prst="rect">
          <a:avLst/>
        </a:prstGeom>
        <a:solidFill>
          <a:schemeClr val="tx1">
            <a:lumMod val="65000"/>
            <a:lum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C" sz="2800" kern="1200" dirty="0" smtClean="0"/>
            <a:t>Propuesta estratégica.</a:t>
          </a:r>
          <a:endParaRPr lang="es-ES" sz="2800" kern="1200" dirty="0"/>
        </a:p>
      </dsp:txBody>
      <dsp:txXfrm>
        <a:off x="0" y="5192277"/>
        <a:ext cx="8208912" cy="568188"/>
      </dsp:txXfrm>
    </dsp:sp>
    <dsp:sp modelId="{C0180DD7-D274-47B0-A89D-1DFAC0F925B8}">
      <dsp:nvSpPr>
        <dsp:cNvPr id="0" name=""/>
        <dsp:cNvSpPr/>
      </dsp:nvSpPr>
      <dsp:spPr>
        <a:xfrm rot="10800000">
          <a:off x="0" y="4326926"/>
          <a:ext cx="8208912" cy="873873"/>
        </a:xfrm>
        <a:prstGeom prst="upArrowCallout">
          <a:avLst/>
        </a:prstGeom>
        <a:solidFill>
          <a:schemeClr val="tx1">
            <a:lumMod val="65000"/>
            <a:lum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C" sz="2800" kern="1200" dirty="0" smtClean="0"/>
            <a:t>Diseño operativo.</a:t>
          </a:r>
          <a:endParaRPr lang="es-ES" sz="2800" kern="1200" dirty="0"/>
        </a:p>
      </dsp:txBody>
      <dsp:txXfrm rot="10800000">
        <a:off x="0" y="4326926"/>
        <a:ext cx="8208912" cy="873873"/>
      </dsp:txXfrm>
    </dsp:sp>
    <dsp:sp modelId="{192D2BE5-FAFF-4371-B021-5F37025200D7}">
      <dsp:nvSpPr>
        <dsp:cNvPr id="0" name=""/>
        <dsp:cNvSpPr/>
      </dsp:nvSpPr>
      <dsp:spPr>
        <a:xfrm rot="10800000">
          <a:off x="0" y="3461576"/>
          <a:ext cx="8208912" cy="873873"/>
        </a:xfrm>
        <a:prstGeom prst="upArrowCallout">
          <a:avLst/>
        </a:prstGeom>
        <a:solidFill>
          <a:schemeClr val="tx1">
            <a:lumMod val="65000"/>
            <a:lum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C" sz="2800" kern="1200" dirty="0" smtClean="0"/>
            <a:t>Modelo de pronósticos.</a:t>
          </a:r>
          <a:endParaRPr lang="es-ES" sz="2800" kern="1200" dirty="0"/>
        </a:p>
      </dsp:txBody>
      <dsp:txXfrm rot="10800000">
        <a:off x="0" y="3461576"/>
        <a:ext cx="8208912" cy="873873"/>
      </dsp:txXfrm>
    </dsp:sp>
    <dsp:sp modelId="{B37F0B26-5F96-47E0-BE4C-DB623196B343}">
      <dsp:nvSpPr>
        <dsp:cNvPr id="0" name=""/>
        <dsp:cNvSpPr/>
      </dsp:nvSpPr>
      <dsp:spPr>
        <a:xfrm rot="10800000">
          <a:off x="0" y="2596225"/>
          <a:ext cx="8208912" cy="873873"/>
        </a:xfrm>
        <a:prstGeom prst="upArrowCallout">
          <a:avLst/>
        </a:prstGeom>
        <a:solidFill>
          <a:schemeClr val="tx1">
            <a:lumMod val="65000"/>
            <a:lum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C" sz="2800" kern="1200" dirty="0" smtClean="0"/>
            <a:t>Análisis de mercado.</a:t>
          </a:r>
          <a:endParaRPr lang="es-ES" sz="2800" kern="1200" dirty="0"/>
        </a:p>
      </dsp:txBody>
      <dsp:txXfrm rot="10800000">
        <a:off x="0" y="2596225"/>
        <a:ext cx="8208912" cy="873873"/>
      </dsp:txXfrm>
    </dsp:sp>
    <dsp:sp modelId="{50A924ED-7D47-4F91-97B9-8BFBB32F4C9B}">
      <dsp:nvSpPr>
        <dsp:cNvPr id="0" name=""/>
        <dsp:cNvSpPr/>
      </dsp:nvSpPr>
      <dsp:spPr>
        <a:xfrm rot="10800000">
          <a:off x="0" y="1730875"/>
          <a:ext cx="8208912" cy="873873"/>
        </a:xfrm>
        <a:prstGeom prst="upArrowCallout">
          <a:avLst/>
        </a:prstGeom>
        <a:solidFill>
          <a:schemeClr val="tx1">
            <a:lumMod val="65000"/>
            <a:lum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C" sz="2800" kern="1200" dirty="0" smtClean="0"/>
            <a:t>Análisis de marco lógico.</a:t>
          </a:r>
          <a:endParaRPr lang="es-ES" sz="2800" kern="1200" dirty="0"/>
        </a:p>
      </dsp:txBody>
      <dsp:txXfrm rot="10800000">
        <a:off x="0" y="1730875"/>
        <a:ext cx="8208912" cy="873873"/>
      </dsp:txXfrm>
    </dsp:sp>
    <dsp:sp modelId="{4CD44F6E-22C0-463C-8C0F-62D89B133B1F}">
      <dsp:nvSpPr>
        <dsp:cNvPr id="0" name=""/>
        <dsp:cNvSpPr/>
      </dsp:nvSpPr>
      <dsp:spPr>
        <a:xfrm rot="10800000">
          <a:off x="0" y="865524"/>
          <a:ext cx="8208912" cy="873873"/>
        </a:xfrm>
        <a:prstGeom prst="upArrowCallout">
          <a:avLst/>
        </a:prstGeom>
        <a:solidFill>
          <a:schemeClr val="tx1">
            <a:lumMod val="65000"/>
            <a:lum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C" sz="2800" kern="1200" dirty="0" smtClean="0"/>
            <a:t>Estudio situacional.</a:t>
          </a:r>
          <a:endParaRPr lang="es-ES" sz="2800" kern="1200" dirty="0"/>
        </a:p>
      </dsp:txBody>
      <dsp:txXfrm rot="10800000">
        <a:off x="0" y="865524"/>
        <a:ext cx="8208912" cy="873873"/>
      </dsp:txXfrm>
    </dsp:sp>
    <dsp:sp modelId="{19A266B5-0EB4-4A90-A803-933178937CA1}">
      <dsp:nvSpPr>
        <dsp:cNvPr id="0" name=""/>
        <dsp:cNvSpPr/>
      </dsp:nvSpPr>
      <dsp:spPr>
        <a:xfrm rot="10800000">
          <a:off x="0" y="174"/>
          <a:ext cx="8208912" cy="873873"/>
        </a:xfrm>
        <a:prstGeom prst="upArrowCallout">
          <a:avLst/>
        </a:prstGeom>
        <a:solidFill>
          <a:schemeClr val="tx1">
            <a:lumMod val="65000"/>
            <a:lum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C" sz="2800" kern="1200" dirty="0" smtClean="0"/>
            <a:t>Sistema de comercialización.</a:t>
          </a:r>
          <a:endParaRPr lang="es-ES" sz="2800" kern="1200" dirty="0"/>
        </a:p>
      </dsp:txBody>
      <dsp:txXfrm rot="10800000">
        <a:off x="0" y="174"/>
        <a:ext cx="8208912" cy="8738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AF98E095-5124-48BC-B482-89E273D5455C}" type="datetimeFigureOut">
              <a:rPr lang="es-ES" smtClean="0"/>
              <a:pPr/>
              <a:t>24/05/2011</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C055796-AAD8-42D2-88F9-63300DD548E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F98E095-5124-48BC-B482-89E273D5455C}" type="datetimeFigureOut">
              <a:rPr lang="es-ES" smtClean="0"/>
              <a:pPr/>
              <a:t>24/05/2011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C055796-AAD8-42D2-88F9-63300DD548E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F98E095-5124-48BC-B482-89E273D5455C}" type="datetimeFigureOut">
              <a:rPr lang="es-ES" smtClean="0"/>
              <a:pPr/>
              <a:t>24/05/2011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C055796-AAD8-42D2-88F9-63300DD548E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F98E095-5124-48BC-B482-89E273D5455C}" type="datetimeFigureOut">
              <a:rPr lang="es-ES" smtClean="0"/>
              <a:pPr/>
              <a:t>24/05/2011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C055796-AAD8-42D2-88F9-63300DD548E3}"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F98E095-5124-48BC-B482-89E273D5455C}" type="datetimeFigureOut">
              <a:rPr lang="es-ES" smtClean="0"/>
              <a:pPr/>
              <a:t>24/05/2011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C055796-AAD8-42D2-88F9-63300DD548E3}"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F98E095-5124-48BC-B482-89E273D5455C}" type="datetimeFigureOut">
              <a:rPr lang="es-ES" smtClean="0"/>
              <a:pPr/>
              <a:t>24/05/2011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C055796-AAD8-42D2-88F9-63300DD548E3}"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F98E095-5124-48BC-B482-89E273D5455C}" type="datetimeFigureOut">
              <a:rPr lang="es-ES" smtClean="0"/>
              <a:pPr/>
              <a:t>24/05/2011</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C055796-AAD8-42D2-88F9-63300DD548E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AF98E095-5124-48BC-B482-89E273D5455C}" type="datetimeFigureOut">
              <a:rPr lang="es-ES" smtClean="0"/>
              <a:pPr/>
              <a:t>24/05/2011</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C055796-AAD8-42D2-88F9-63300DD548E3}"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F98E095-5124-48BC-B482-89E273D5455C}" type="datetimeFigureOut">
              <a:rPr lang="es-ES" smtClean="0"/>
              <a:pPr/>
              <a:t>24/05/2011</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C055796-AAD8-42D2-88F9-63300DD548E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AF98E095-5124-48BC-B482-89E273D5455C}" type="datetimeFigureOut">
              <a:rPr lang="es-ES" smtClean="0"/>
              <a:pPr/>
              <a:t>24/05/2011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C055796-AAD8-42D2-88F9-63300DD548E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AF98E095-5124-48BC-B482-89E273D5455C}" type="datetimeFigureOut">
              <a:rPr lang="es-ES" smtClean="0"/>
              <a:pPr/>
              <a:t>24/05/2011</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C055796-AAD8-42D2-88F9-63300DD548E3}"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98E095-5124-48BC-B482-89E273D5455C}" type="datetimeFigureOut">
              <a:rPr lang="es-ES" smtClean="0"/>
              <a:pPr/>
              <a:t>24/05/2011</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C055796-AAD8-42D2-88F9-63300DD548E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http://www.anecacao.com/sabor_arriba/images/interiores/es/cacao-nacional1.jpg"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Hoja_de_c_lculo_de_Microsoft_Office_Excel_97-20034.xls"/><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Hoja_de_c_lculo_de_Microsoft_Office_Excel_97-20035.xls"/><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Hoja_de_c_lculo_de_Microsoft_Office_Excel_97-20036.xls"/><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Hoja_de_c_lculo_de_Microsoft_Office_Excel_97-20037.xls"/><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1916832"/>
            <a:ext cx="7632848" cy="4392488"/>
          </a:xfrm>
        </p:spPr>
        <p:txBody>
          <a:bodyPr>
            <a:normAutofit/>
          </a:bodyPr>
          <a:lstStyle/>
          <a:p>
            <a:r>
              <a:rPr lang="es-EC" b="1" dirty="0" smtClean="0"/>
              <a:t> </a:t>
            </a:r>
            <a:endParaRPr lang="es-ES" b="1" dirty="0" smtClean="0"/>
          </a:p>
          <a:p>
            <a:r>
              <a:rPr lang="es-EC" b="1" dirty="0" smtClean="0"/>
              <a:t>DISEÑO DE UN SISTEMA SOLIDARIO DE COMERCIALIZACIÓN PARA LOS AGRICULTORES DEL RECINTO MONTERREY, CANTÓN LA CONCORDIA, PROVINCIA DE ESMERALDAS.</a:t>
            </a:r>
            <a:endParaRPr lang="es-ES" b="1" dirty="0" smtClean="0"/>
          </a:p>
          <a:p>
            <a:r>
              <a:rPr lang="es-EC" b="1" dirty="0" smtClean="0"/>
              <a:t> </a:t>
            </a:r>
            <a:endParaRPr lang="es-ES" b="1" dirty="0" smtClean="0"/>
          </a:p>
          <a:p>
            <a:r>
              <a:rPr lang="es-EC" b="1" dirty="0" smtClean="0"/>
              <a:t> </a:t>
            </a:r>
            <a:endParaRPr lang="es-ES" b="1" dirty="0" smtClean="0"/>
          </a:p>
          <a:p>
            <a:r>
              <a:rPr lang="es-EC" b="1" dirty="0" smtClean="0"/>
              <a:t>CARLOS ANDRÉS CÁRDENAS VELÁSQUEZ.</a:t>
            </a:r>
            <a:endParaRPr lang="es-ES" b="1" dirty="0" smtClean="0"/>
          </a:p>
          <a:p>
            <a:endParaRPr lang="es-ES" dirty="0"/>
          </a:p>
        </p:txBody>
      </p:sp>
      <p:pic>
        <p:nvPicPr>
          <p:cNvPr id="52226" name="Picture 2"/>
          <p:cNvPicPr>
            <a:picLocks noChangeAspect="1" noChangeArrowheads="1"/>
          </p:cNvPicPr>
          <p:nvPr/>
        </p:nvPicPr>
        <p:blipFill>
          <a:blip r:embed="rId2" cstate="print"/>
          <a:srcRect/>
          <a:stretch>
            <a:fillRect/>
          </a:stretch>
        </p:blipFill>
        <p:spPr bwMode="auto">
          <a:xfrm>
            <a:off x="3347864" y="125080"/>
            <a:ext cx="2051720" cy="2223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7"/>
            <a:ext cx="7772400" cy="1470025"/>
          </a:xfrm>
        </p:spPr>
        <p:txBody>
          <a:bodyPr/>
          <a:lstStyle/>
          <a:p>
            <a:r>
              <a:rPr lang="es-ES" b="1" dirty="0" smtClean="0"/>
              <a:t>Introducción al cacao</a:t>
            </a:r>
            <a:endParaRPr lang="es-ES" b="1" dirty="0"/>
          </a:p>
        </p:txBody>
      </p:sp>
      <p:sp>
        <p:nvSpPr>
          <p:cNvPr id="3" name="2 Subtítulo"/>
          <p:cNvSpPr>
            <a:spLocks noGrp="1"/>
          </p:cNvSpPr>
          <p:nvPr>
            <p:ph type="subTitle" idx="1"/>
          </p:nvPr>
        </p:nvSpPr>
        <p:spPr>
          <a:xfrm>
            <a:off x="539552" y="1916832"/>
            <a:ext cx="8352928" cy="4680520"/>
          </a:xfrm>
        </p:spPr>
        <p:txBody>
          <a:bodyPr>
            <a:normAutofit/>
          </a:bodyPr>
          <a:lstStyle/>
          <a:p>
            <a:r>
              <a:rPr lang="es-EC" dirty="0" smtClean="0"/>
              <a:t>En 1830, durante la fundación del Ecuador. Muchas familias  de dinero dedican sus tierras a este producto, en haciendas denominadas “Grandes Cacaos”. Ubicadas preferentemente en </a:t>
            </a:r>
            <a:r>
              <a:rPr lang="es-EC" dirty="0" err="1" smtClean="0"/>
              <a:t>Vinces</a:t>
            </a:r>
            <a:r>
              <a:rPr lang="es-EC" dirty="0" smtClean="0"/>
              <a:t> y otros cantones de Los Ríos, se hace una costumbre de alcurnia encargar a terceros la administración de estas haciendas para pasar largas temporadas en Europa. De ahí el mote de “París Chiquito”.</a:t>
            </a:r>
            <a:endParaRPr lang="es-ES" dirty="0" smtClean="0"/>
          </a:p>
          <a:p>
            <a:endParaRPr lang="es-ES"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404665"/>
            <a:ext cx="8352928" cy="5904656"/>
          </a:xfrm>
        </p:spPr>
        <p:txBody>
          <a:bodyPr>
            <a:normAutofit/>
          </a:bodyPr>
          <a:lstStyle/>
          <a:p>
            <a:r>
              <a:rPr lang="es-EC" dirty="0" smtClean="0"/>
              <a:t>La producción se duplica hacia 1880 (15.000 TM), y de ahí se triplica por los años 20’s (40.000 TM). Durante la década de 1890, Ecuador es el mayor exportador mundial de cacao. Los primeros bancos del país se crean gracias a la base sólida que ofrece el cacao como motor económico nacional.</a:t>
            </a:r>
            <a:endParaRPr lang="es-ES" dirty="0" smtClean="0"/>
          </a:p>
          <a:p>
            <a:r>
              <a:rPr lang="es-EC" b="1" dirty="0" smtClean="0"/>
              <a:t>La década de 1920 es funesta. La aparición y expansión de las enfermedades Monilla y Escoba de la Bruja, reducen la producción al 30%.</a:t>
            </a:r>
            <a:endParaRPr lang="es-ES"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052737"/>
            <a:ext cx="2376264" cy="1470025"/>
          </a:xfrm>
        </p:spPr>
        <p:txBody>
          <a:bodyPr/>
          <a:lstStyle/>
          <a:p>
            <a:r>
              <a:rPr lang="es-ES" b="1" dirty="0" smtClean="0"/>
              <a:t>Cacao</a:t>
            </a:r>
            <a:endParaRPr lang="es-ES" b="1" dirty="0"/>
          </a:p>
        </p:txBody>
      </p:sp>
      <p:sp>
        <p:nvSpPr>
          <p:cNvPr id="3" name="2 Subtítulo"/>
          <p:cNvSpPr>
            <a:spLocks noGrp="1"/>
          </p:cNvSpPr>
          <p:nvPr>
            <p:ph type="subTitle" idx="1"/>
          </p:nvPr>
        </p:nvSpPr>
        <p:spPr>
          <a:xfrm>
            <a:off x="539552" y="3212977"/>
            <a:ext cx="8352928" cy="3096344"/>
          </a:xfrm>
        </p:spPr>
        <p:txBody>
          <a:bodyPr>
            <a:normAutofit/>
          </a:bodyPr>
          <a:lstStyle/>
          <a:p>
            <a:endParaRPr lang="es-EC" b="1" dirty="0" smtClean="0"/>
          </a:p>
          <a:p>
            <a:pPr lvl="0"/>
            <a:r>
              <a:rPr lang="es-EC" b="1" dirty="0" smtClean="0"/>
              <a:t>El cacao es uno de los más importantes  símbolos del país</a:t>
            </a:r>
            <a:r>
              <a:rPr lang="es-ES" b="1" dirty="0" smtClean="0"/>
              <a:t> </a:t>
            </a:r>
            <a:r>
              <a:rPr lang="es-EC" b="1" dirty="0" smtClean="0"/>
              <a:t>más del 70% de la producción mundial de cacao fino de aroma es ecuatoriano. </a:t>
            </a:r>
            <a:r>
              <a:rPr lang="es-ES" b="1" dirty="0" smtClean="0"/>
              <a:t>La producción mundial de cacao tendrá en 2011 una tasa de crecimiento del 2.2%, lo que significa 3.7 millones de toneladas</a:t>
            </a:r>
            <a:endParaRPr lang="es-ES" dirty="0" smtClean="0">
              <a:solidFill>
                <a:schemeClr val="tx1"/>
              </a:solidFill>
            </a:endParaRPr>
          </a:p>
          <a:p>
            <a:endParaRPr lang="es-ES" b="1" dirty="0" smtClean="0"/>
          </a:p>
          <a:p>
            <a:endParaRPr lang="es-ES" dirty="0"/>
          </a:p>
        </p:txBody>
      </p:sp>
      <p:pic>
        <p:nvPicPr>
          <p:cNvPr id="2050" name="Picture 2" descr="http://www.anecacao.com/sabor_arriba/images/interiores/es/cacao-nacional1.jpg"/>
          <p:cNvPicPr>
            <a:picLocks noChangeAspect="1" noChangeArrowheads="1"/>
          </p:cNvPicPr>
          <p:nvPr/>
        </p:nvPicPr>
        <p:blipFill>
          <a:blip r:embed="rId2" r:link="rId3" cstate="print"/>
          <a:srcRect/>
          <a:stretch>
            <a:fillRect/>
          </a:stretch>
        </p:blipFill>
        <p:spPr bwMode="auto">
          <a:xfrm>
            <a:off x="4067944" y="332657"/>
            <a:ext cx="3816424" cy="31246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3203848" y="476673"/>
            <a:ext cx="5688632" cy="1224136"/>
          </a:xfrm>
          <a:prstGeom prst="rect">
            <a:avLst/>
          </a:prstGeom>
        </p:spPr>
        <p:txBody>
          <a:bodyPr vert="horz" lIns="91440" tIns="45720" rIns="91440" bIns="45720" rtlCol="0">
            <a:normAutofit/>
          </a:bodyPr>
          <a:lstStyle/>
          <a:p>
            <a:pPr marL="342900" lvl="0" indent="-342900" algn="just">
              <a:spcBef>
                <a:spcPct val="20000"/>
              </a:spcBef>
              <a:buFont typeface="Arial" pitchFamily="34" charset="0"/>
              <a:buChar cha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CuadroTexto"/>
          <p:cNvSpPr txBox="1"/>
          <p:nvPr/>
        </p:nvSpPr>
        <p:spPr>
          <a:xfrm>
            <a:off x="3563888" y="980729"/>
            <a:ext cx="4968552" cy="1323439"/>
          </a:xfrm>
          <a:prstGeom prst="rect">
            <a:avLst/>
          </a:prstGeom>
          <a:noFill/>
        </p:spPr>
        <p:txBody>
          <a:bodyPr wrap="square" rtlCol="0">
            <a:spAutoFit/>
          </a:bodyPr>
          <a:lstStyle/>
          <a:p>
            <a:pPr algn="just"/>
            <a:r>
              <a:rPr lang="es-EC" sz="2000" b="1" dirty="0" smtClean="0"/>
              <a:t>Los granos o almendras se encuentran dentro de la mazorca del cacao y constituyen la materia prima. En Ecuador existen sobre todo dos variedades: Sabor Arriba y CCN51</a:t>
            </a:r>
            <a:endParaRPr lang="es-ES" sz="2000" dirty="0"/>
          </a:p>
        </p:txBody>
      </p:sp>
      <p:sp>
        <p:nvSpPr>
          <p:cNvPr id="9" name="8 CuadroTexto"/>
          <p:cNvSpPr txBox="1"/>
          <p:nvPr/>
        </p:nvSpPr>
        <p:spPr>
          <a:xfrm>
            <a:off x="3707904" y="2564905"/>
            <a:ext cx="4824536" cy="1692771"/>
          </a:xfrm>
          <a:prstGeom prst="rect">
            <a:avLst/>
          </a:prstGeom>
          <a:noFill/>
        </p:spPr>
        <p:txBody>
          <a:bodyPr wrap="square" rtlCol="0">
            <a:spAutoFit/>
          </a:bodyPr>
          <a:lstStyle/>
          <a:p>
            <a:r>
              <a:rPr lang="es-EC" sz="2000" b="1" dirty="0" smtClean="0"/>
              <a:t>Licor: Es una pasta fluida que se obtiene del cacao a partir de un proceso de molienda. Se utiliza como materia prima en la producción de chocolates y de algunas </a:t>
            </a:r>
            <a:r>
              <a:rPr lang="es-EC" sz="2400" b="1" dirty="0" smtClean="0"/>
              <a:t>bebidas</a:t>
            </a:r>
            <a:r>
              <a:rPr lang="es-EC" sz="2000" b="1" dirty="0" smtClean="0"/>
              <a:t> alcohólicas.</a:t>
            </a:r>
            <a:endParaRPr lang="es-ES" sz="2000" dirty="0"/>
          </a:p>
        </p:txBody>
      </p:sp>
      <p:sp>
        <p:nvSpPr>
          <p:cNvPr id="10" name="9 CuadroTexto"/>
          <p:cNvSpPr txBox="1"/>
          <p:nvPr/>
        </p:nvSpPr>
        <p:spPr>
          <a:xfrm>
            <a:off x="3779912" y="4725144"/>
            <a:ext cx="4896544" cy="1323439"/>
          </a:xfrm>
          <a:prstGeom prst="rect">
            <a:avLst/>
          </a:prstGeom>
          <a:noFill/>
        </p:spPr>
        <p:txBody>
          <a:bodyPr wrap="square" rtlCol="0">
            <a:spAutoFit/>
          </a:bodyPr>
          <a:lstStyle/>
          <a:p>
            <a:r>
              <a:rPr lang="es-EC" sz="2000" b="1" dirty="0" smtClean="0"/>
              <a:t>Manteca: Es la materia grasa del cacao. Se conoce también como aceite de </a:t>
            </a:r>
            <a:r>
              <a:rPr lang="es-EC" sz="2000" b="1" dirty="0" err="1" smtClean="0"/>
              <a:t>theobroma</a:t>
            </a:r>
            <a:r>
              <a:rPr lang="es-EC" sz="2000" b="1" dirty="0" smtClean="0"/>
              <a:t>. Es usada en la producción de </a:t>
            </a:r>
            <a:r>
              <a:rPr lang="es-EC" sz="2000" b="1" dirty="0" err="1" smtClean="0"/>
              <a:t>de</a:t>
            </a:r>
            <a:r>
              <a:rPr lang="es-EC" sz="2000" b="1" dirty="0" smtClean="0"/>
              <a:t> cosméticos y farmacéuticos.</a:t>
            </a:r>
            <a:endParaRPr lang="es-ES" sz="2000" b="1" dirty="0"/>
          </a:p>
        </p:txBody>
      </p:sp>
      <p:sp>
        <p:nvSpPr>
          <p:cNvPr id="11" name="10 CuadroTexto"/>
          <p:cNvSpPr txBox="1"/>
          <p:nvPr/>
        </p:nvSpPr>
        <p:spPr>
          <a:xfrm>
            <a:off x="2843808" y="332657"/>
            <a:ext cx="5976664" cy="461665"/>
          </a:xfrm>
          <a:prstGeom prst="rect">
            <a:avLst/>
          </a:prstGeom>
          <a:noFill/>
        </p:spPr>
        <p:txBody>
          <a:bodyPr wrap="square" rtlCol="0">
            <a:spAutoFit/>
          </a:bodyPr>
          <a:lstStyle/>
          <a:p>
            <a:pPr algn="r"/>
            <a:r>
              <a:rPr lang="es-ES" sz="2400" dirty="0" smtClean="0"/>
              <a:t>PRINCIPALES PRODUCTOS MEDIOS DEL CACAO</a:t>
            </a:r>
            <a:endParaRPr lang="es-ES" sz="2400" dirty="0"/>
          </a:p>
        </p:txBody>
      </p:sp>
      <p:sp>
        <p:nvSpPr>
          <p:cNvPr id="13" name="12 Flecha abajo"/>
          <p:cNvSpPr/>
          <p:nvPr/>
        </p:nvSpPr>
        <p:spPr>
          <a:xfrm>
            <a:off x="8604448" y="1196752"/>
            <a:ext cx="360040" cy="4752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5" name="Picture 3" descr="granos"/>
          <p:cNvPicPr>
            <a:picLocks noChangeAspect="1" noChangeArrowheads="1"/>
          </p:cNvPicPr>
          <p:nvPr/>
        </p:nvPicPr>
        <p:blipFill>
          <a:blip r:embed="rId2" cstate="print"/>
          <a:srcRect/>
          <a:stretch>
            <a:fillRect/>
          </a:stretch>
        </p:blipFill>
        <p:spPr bwMode="auto">
          <a:xfrm>
            <a:off x="1043608" y="692697"/>
            <a:ext cx="1656184" cy="1656184"/>
          </a:xfrm>
          <a:prstGeom prst="rect">
            <a:avLst/>
          </a:prstGeom>
          <a:noFill/>
          <a:ln w="9525">
            <a:noFill/>
            <a:miter lim="800000"/>
            <a:headEnd/>
            <a:tailEnd/>
          </a:ln>
        </p:spPr>
      </p:pic>
      <p:pic>
        <p:nvPicPr>
          <p:cNvPr id="3076" name="Picture 4" descr="licor"/>
          <p:cNvPicPr>
            <a:picLocks noChangeAspect="1" noChangeArrowheads="1"/>
          </p:cNvPicPr>
          <p:nvPr/>
        </p:nvPicPr>
        <p:blipFill>
          <a:blip r:embed="rId3" cstate="print"/>
          <a:srcRect/>
          <a:stretch>
            <a:fillRect/>
          </a:stretch>
        </p:blipFill>
        <p:spPr bwMode="auto">
          <a:xfrm>
            <a:off x="1043608" y="2780928"/>
            <a:ext cx="1656184" cy="1656184"/>
          </a:xfrm>
          <a:prstGeom prst="rect">
            <a:avLst/>
          </a:prstGeom>
          <a:noFill/>
          <a:ln w="9525">
            <a:noFill/>
            <a:miter lim="800000"/>
            <a:headEnd/>
            <a:tailEnd/>
          </a:ln>
        </p:spPr>
      </p:pic>
      <p:pic>
        <p:nvPicPr>
          <p:cNvPr id="3077" name="Picture 5" descr="elaborados"/>
          <p:cNvPicPr>
            <a:picLocks noChangeAspect="1" noChangeArrowheads="1"/>
          </p:cNvPicPr>
          <p:nvPr/>
        </p:nvPicPr>
        <p:blipFill>
          <a:blip r:embed="rId4" cstate="print"/>
          <a:srcRect/>
          <a:stretch>
            <a:fillRect/>
          </a:stretch>
        </p:blipFill>
        <p:spPr bwMode="auto">
          <a:xfrm>
            <a:off x="1043608" y="4653136"/>
            <a:ext cx="1670051" cy="16700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3075"/>
                                        </p:tgtEl>
                                        <p:attrNameLst>
                                          <p:attrName>style.visibility</p:attrName>
                                        </p:attrNameLst>
                                      </p:cBhvr>
                                      <p:to>
                                        <p:strVal val="visible"/>
                                      </p:to>
                                    </p:set>
                                    <p:animEffect transition="in" filter="fade">
                                      <p:cBhvr>
                                        <p:cTn id="34" dur="2000"/>
                                        <p:tgtEl>
                                          <p:spTgt spid="307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3076"/>
                                        </p:tgtEl>
                                        <p:attrNameLst>
                                          <p:attrName>style.visibility</p:attrName>
                                        </p:attrNameLst>
                                      </p:cBhvr>
                                      <p:to>
                                        <p:strVal val="visible"/>
                                      </p:to>
                                    </p:set>
                                    <p:animEffect transition="in" filter="fade">
                                      <p:cBhvr>
                                        <p:cTn id="42" dur="2000"/>
                                        <p:tgtEl>
                                          <p:spTgt spid="30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3077"/>
                                        </p:tgtEl>
                                        <p:attrNameLst>
                                          <p:attrName>style.visibility</p:attrName>
                                        </p:attrNameLst>
                                      </p:cBhvr>
                                      <p:to>
                                        <p:strVal val="visible"/>
                                      </p:to>
                                    </p:set>
                                    <p:animEffect transition="in" filter="fade">
                                      <p:cBhvr>
                                        <p:cTn id="50"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CAPITULO 2</a:t>
            </a:r>
            <a:endParaRPr lang="es-ES" dirty="0"/>
          </a:p>
        </p:txBody>
      </p:sp>
      <p:sp>
        <p:nvSpPr>
          <p:cNvPr id="3" name="2 Subtítulo"/>
          <p:cNvSpPr>
            <a:spLocks noGrp="1"/>
          </p:cNvSpPr>
          <p:nvPr>
            <p:ph type="subTitle" idx="1"/>
          </p:nvPr>
        </p:nvSpPr>
        <p:spPr/>
        <p:txBody>
          <a:bodyPr/>
          <a:lstStyle/>
          <a:p>
            <a:r>
              <a:rPr lang="es-ES" dirty="0" smtClean="0"/>
              <a:t>MARCO METODOLÓGICO</a:t>
            </a:r>
            <a:endParaRPr lang="es-ES"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16634"/>
            <a:ext cx="7772400" cy="720080"/>
          </a:xfrm>
        </p:spPr>
        <p:txBody>
          <a:bodyPr>
            <a:normAutofit/>
          </a:bodyPr>
          <a:lstStyle/>
          <a:p>
            <a:r>
              <a:rPr lang="es-ES" sz="3200" dirty="0" smtClean="0"/>
              <a:t>PROPUESTA METODOLÓGICA</a:t>
            </a:r>
            <a:endParaRPr lang="es-ES" sz="3200" dirty="0"/>
          </a:p>
        </p:txBody>
      </p:sp>
      <p:graphicFrame>
        <p:nvGraphicFramePr>
          <p:cNvPr id="14" name="13 Diagrama"/>
          <p:cNvGraphicFramePr/>
          <p:nvPr/>
        </p:nvGraphicFramePr>
        <p:xfrm>
          <a:off x="611560" y="908721"/>
          <a:ext cx="820891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CuadroTexto"/>
          <p:cNvSpPr txBox="1"/>
          <p:nvPr/>
        </p:nvSpPr>
        <p:spPr>
          <a:xfrm>
            <a:off x="6516216" y="2708920"/>
            <a:ext cx="2376264" cy="369332"/>
          </a:xfrm>
          <a:prstGeom prst="rect">
            <a:avLst/>
          </a:prstGeom>
          <a:noFill/>
        </p:spPr>
        <p:txBody>
          <a:bodyPr wrap="square" rtlCol="0">
            <a:spAutoFit/>
          </a:bodyPr>
          <a:lstStyle/>
          <a:p>
            <a:endParaRPr lang="es-E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516216" y="2708920"/>
            <a:ext cx="2376264" cy="369332"/>
          </a:xfrm>
          <a:prstGeom prst="rect">
            <a:avLst/>
          </a:prstGeom>
          <a:noFill/>
        </p:spPr>
        <p:txBody>
          <a:bodyPr wrap="square" rtlCol="0">
            <a:spAutoFit/>
          </a:bodyPr>
          <a:lstStyle/>
          <a:p>
            <a:endParaRPr lang="es-ES" dirty="0"/>
          </a:p>
        </p:txBody>
      </p:sp>
      <p:sp>
        <p:nvSpPr>
          <p:cNvPr id="9218"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219" name="Picture 3"/>
          <p:cNvPicPr>
            <a:picLocks noChangeAspect="1" noChangeArrowheads="1"/>
          </p:cNvPicPr>
          <p:nvPr/>
        </p:nvPicPr>
        <p:blipFill>
          <a:blip r:embed="rId2" cstate="print"/>
          <a:srcRect/>
          <a:stretch>
            <a:fillRect/>
          </a:stretch>
        </p:blipFill>
        <p:spPr bwMode="auto">
          <a:xfrm>
            <a:off x="35496" y="404665"/>
            <a:ext cx="8964488" cy="587727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516216" y="2708920"/>
            <a:ext cx="2376264" cy="369332"/>
          </a:xfrm>
          <a:prstGeom prst="rect">
            <a:avLst/>
          </a:prstGeom>
          <a:noFill/>
        </p:spPr>
        <p:txBody>
          <a:bodyPr wrap="square" rtlCol="0">
            <a:spAutoFit/>
          </a:bodyPr>
          <a:lstStyle/>
          <a:p>
            <a:endParaRPr lang="es-ES" dirty="0"/>
          </a:p>
        </p:txBody>
      </p:sp>
      <p:sp>
        <p:nvSpPr>
          <p:cNvPr id="9218"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4818" name="Picture 2"/>
          <p:cNvPicPr>
            <a:picLocks noChangeAspect="1" noChangeArrowheads="1"/>
          </p:cNvPicPr>
          <p:nvPr/>
        </p:nvPicPr>
        <p:blipFill>
          <a:blip r:embed="rId2" cstate="print"/>
          <a:srcRect/>
          <a:stretch>
            <a:fillRect/>
          </a:stretch>
        </p:blipFill>
        <p:spPr bwMode="auto">
          <a:xfrm>
            <a:off x="179512" y="260648"/>
            <a:ext cx="8915115" cy="561662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516216" y="2708920"/>
            <a:ext cx="2376264" cy="369332"/>
          </a:xfrm>
          <a:prstGeom prst="rect">
            <a:avLst/>
          </a:prstGeom>
          <a:noFill/>
        </p:spPr>
        <p:txBody>
          <a:bodyPr wrap="square" rtlCol="0">
            <a:spAutoFit/>
          </a:bodyPr>
          <a:lstStyle/>
          <a:p>
            <a:endParaRPr lang="es-ES" dirty="0"/>
          </a:p>
        </p:txBody>
      </p:sp>
      <p:sp>
        <p:nvSpPr>
          <p:cNvPr id="9218"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5842" name="Picture 2"/>
          <p:cNvPicPr>
            <a:picLocks noChangeAspect="1" noChangeArrowheads="1"/>
          </p:cNvPicPr>
          <p:nvPr/>
        </p:nvPicPr>
        <p:blipFill>
          <a:blip r:embed="rId2" cstate="print"/>
          <a:srcRect/>
          <a:stretch>
            <a:fillRect/>
          </a:stretch>
        </p:blipFill>
        <p:spPr bwMode="auto">
          <a:xfrm>
            <a:off x="1" y="260649"/>
            <a:ext cx="9101191" cy="576064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SISTEMA DE VALOR</a:t>
            </a:r>
            <a:endParaRPr lang="es-ES" dirty="0"/>
          </a:p>
        </p:txBody>
      </p:sp>
      <p:sp>
        <p:nvSpPr>
          <p:cNvPr id="3686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6865" name="Object 1"/>
          <p:cNvGraphicFramePr>
            <a:graphicFrameLocks noChangeAspect="1"/>
          </p:cNvGraphicFramePr>
          <p:nvPr/>
        </p:nvGraphicFramePr>
        <p:xfrm>
          <a:off x="125536" y="2132857"/>
          <a:ext cx="8766944" cy="2570084"/>
        </p:xfrm>
        <a:graphic>
          <a:graphicData uri="http://schemas.openxmlformats.org/presentationml/2006/ole">
            <p:oleObj spid="_x0000_s36865" name="Worksheet" r:id="rId3" imgW="13430351" imgH="4248285" progId="Excel.Sheet.8">
              <p:embed/>
            </p:oleObj>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6865"/>
                                        </p:tgtEl>
                                        <p:attrNameLst>
                                          <p:attrName>style.visibility</p:attrName>
                                        </p:attrNameLst>
                                      </p:cBhvr>
                                      <p:to>
                                        <p:strVal val="visible"/>
                                      </p:to>
                                    </p:set>
                                    <p:anim calcmode="lin" valueType="num">
                                      <p:cBhvr>
                                        <p:cTn id="14" dur="500" fill="hold"/>
                                        <p:tgtEl>
                                          <p:spTgt spid="36865"/>
                                        </p:tgtEl>
                                        <p:attrNameLst>
                                          <p:attrName>ppt_x</p:attrName>
                                        </p:attrNameLst>
                                      </p:cBhvr>
                                      <p:tavLst>
                                        <p:tav tm="0">
                                          <p:val>
                                            <p:strVal val="#ppt_x-.2"/>
                                          </p:val>
                                        </p:tav>
                                        <p:tav tm="100000">
                                          <p:val>
                                            <p:strVal val="#ppt_x"/>
                                          </p:val>
                                        </p:tav>
                                      </p:tavLst>
                                    </p:anim>
                                    <p:anim calcmode="lin" valueType="num">
                                      <p:cBhvr>
                                        <p:cTn id="15" dur="500" fill="hold"/>
                                        <p:tgtEl>
                                          <p:spTgt spid="36865"/>
                                        </p:tgtEl>
                                        <p:attrNameLst>
                                          <p:attrName>ppt_y</p:attrName>
                                        </p:attrNameLst>
                                      </p:cBhvr>
                                      <p:tavLst>
                                        <p:tav tm="0">
                                          <p:val>
                                            <p:strVal val="#ppt_y"/>
                                          </p:val>
                                        </p:tav>
                                        <p:tav tm="100000">
                                          <p:val>
                                            <p:strVal val="#ppt_y"/>
                                          </p:val>
                                        </p:tav>
                                      </p:tavLst>
                                    </p:anim>
                                    <p:animEffect transition="in" filter="wipe(right)" prLst="gradientSize: 0.1">
                                      <p:cBhvr>
                                        <p:cTn id="16"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CAPITULO 1</a:t>
            </a:r>
            <a:endParaRPr lang="es-ES" dirty="0"/>
          </a:p>
        </p:txBody>
      </p:sp>
      <p:sp>
        <p:nvSpPr>
          <p:cNvPr id="3" name="2 Subtítulo"/>
          <p:cNvSpPr>
            <a:spLocks noGrp="1"/>
          </p:cNvSpPr>
          <p:nvPr>
            <p:ph type="subTitle" idx="1"/>
          </p:nvPr>
        </p:nvSpPr>
        <p:spPr/>
        <p:txBody>
          <a:bodyPr/>
          <a:lstStyle/>
          <a:p>
            <a:r>
              <a:rPr lang="es-ES" dirty="0" smtClean="0"/>
              <a:t>MARCO TEÓRICO</a:t>
            </a:r>
            <a:endParaRPr lang="es-ES"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CAPITULO 3</a:t>
            </a:r>
            <a:endParaRPr lang="es-ES" dirty="0"/>
          </a:p>
        </p:txBody>
      </p:sp>
      <p:sp>
        <p:nvSpPr>
          <p:cNvPr id="3" name="2 Subtítulo"/>
          <p:cNvSpPr>
            <a:spLocks noGrp="1"/>
          </p:cNvSpPr>
          <p:nvPr>
            <p:ph type="subTitle" idx="1"/>
          </p:nvPr>
        </p:nvSpPr>
        <p:spPr/>
        <p:txBody>
          <a:bodyPr/>
          <a:lstStyle/>
          <a:p>
            <a:r>
              <a:rPr lang="es-ES" dirty="0" smtClean="0"/>
              <a:t>MARCO EMPÍRICO</a:t>
            </a:r>
            <a:endParaRPr lang="es-ES"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470025"/>
          </a:xfrm>
        </p:spPr>
        <p:txBody>
          <a:bodyPr>
            <a:normAutofit fontScale="90000"/>
          </a:bodyPr>
          <a:lstStyle/>
          <a:p>
            <a:r>
              <a:rPr lang="es-EC" b="1" dirty="0" smtClean="0"/>
              <a:t>Estado Situacional.</a:t>
            </a:r>
            <a:r>
              <a:rPr lang="es-ES" b="1" dirty="0"/>
              <a:t/>
            </a:r>
            <a:br>
              <a:rPr lang="es-ES" b="1" dirty="0"/>
            </a:br>
            <a:endParaRPr lang="es-ES"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193" name="Object 1"/>
          <p:cNvGraphicFramePr>
            <a:graphicFrameLocks noChangeAspect="1"/>
          </p:cNvGraphicFramePr>
          <p:nvPr/>
        </p:nvGraphicFramePr>
        <p:xfrm>
          <a:off x="1852614" y="1100138"/>
          <a:ext cx="5438775" cy="4657725"/>
        </p:xfrm>
        <a:graphic>
          <a:graphicData uri="http://schemas.openxmlformats.org/presentationml/2006/ole">
            <p:oleObj spid="_x0000_s8193" name="Worksheet" r:id="rId3" imgW="5172159" imgH="4819785" progId="Excel.Sheet.8">
              <p:embed/>
            </p:oleObj>
          </a:graphicData>
        </a:graphic>
      </p:graphicFrame>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470025"/>
          </a:xfrm>
        </p:spPr>
        <p:txBody>
          <a:bodyPr>
            <a:normAutofit fontScale="90000"/>
          </a:bodyPr>
          <a:lstStyle/>
          <a:p>
            <a:r>
              <a:rPr lang="es-EC" b="1" dirty="0" smtClean="0"/>
              <a:t>Estado Situacional.</a:t>
            </a:r>
            <a:r>
              <a:rPr lang="es-ES" b="1" dirty="0"/>
              <a:t/>
            </a:r>
            <a:br>
              <a:rPr lang="es-ES" b="1" dirty="0"/>
            </a:br>
            <a:endParaRPr lang="es-ES"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8915" name="Object 3"/>
          <p:cNvGraphicFramePr>
            <a:graphicFrameLocks noChangeAspect="1"/>
          </p:cNvGraphicFramePr>
          <p:nvPr/>
        </p:nvGraphicFramePr>
        <p:xfrm>
          <a:off x="179513" y="1772816"/>
          <a:ext cx="8861043" cy="3494310"/>
        </p:xfrm>
        <a:graphic>
          <a:graphicData uri="http://schemas.openxmlformats.org/presentationml/2006/ole">
            <p:oleObj spid="_x0000_s38915" name="Worksheet" r:id="rId3" imgW="7686624" imgH="3286057" progId="Excel.Sheet.8">
              <p:embed/>
            </p:oleObj>
          </a:graphicData>
        </a:graphic>
      </p:graphicFrame>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470025"/>
          </a:xfrm>
        </p:spPr>
        <p:txBody>
          <a:bodyPr>
            <a:normAutofit fontScale="90000"/>
          </a:bodyPr>
          <a:lstStyle/>
          <a:p>
            <a:r>
              <a:rPr lang="es-EC" b="1" dirty="0" smtClean="0"/>
              <a:t>Estado Situacional.</a:t>
            </a:r>
            <a:r>
              <a:rPr lang="es-ES" b="1" dirty="0"/>
              <a:t/>
            </a:r>
            <a:br>
              <a:rPr lang="es-ES" b="1" dirty="0"/>
            </a:br>
            <a:endParaRPr lang="es-ES"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939" name="Object 3"/>
          <p:cNvGraphicFramePr>
            <a:graphicFrameLocks noChangeAspect="1"/>
          </p:cNvGraphicFramePr>
          <p:nvPr/>
        </p:nvGraphicFramePr>
        <p:xfrm>
          <a:off x="251520" y="1727307"/>
          <a:ext cx="8712968" cy="3941581"/>
        </p:xfrm>
        <a:graphic>
          <a:graphicData uri="http://schemas.openxmlformats.org/presentationml/2006/ole">
            <p:oleObj spid="_x0000_s39939" name="Worksheet" r:id="rId3" imgW="7686624" imgH="3771900" progId="Excel.Sheet.8">
              <p:embed/>
            </p:oleObj>
          </a:graphicData>
        </a:graphic>
      </p:graphicFrame>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470025"/>
          </a:xfrm>
        </p:spPr>
        <p:txBody>
          <a:bodyPr>
            <a:normAutofit fontScale="90000"/>
          </a:bodyPr>
          <a:lstStyle/>
          <a:p>
            <a:r>
              <a:rPr lang="es-EC" b="1" dirty="0" smtClean="0"/>
              <a:t>Matriz Marco Lógico.</a:t>
            </a:r>
            <a:r>
              <a:rPr lang="es-ES" b="1" dirty="0"/>
              <a:t/>
            </a:r>
            <a:br>
              <a:rPr lang="es-ES" b="1" dirty="0"/>
            </a:br>
            <a:endParaRPr lang="es-ES"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0964"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0963" name="Object 3"/>
          <p:cNvGraphicFramePr>
            <a:graphicFrameLocks noChangeAspect="1"/>
          </p:cNvGraphicFramePr>
          <p:nvPr/>
        </p:nvGraphicFramePr>
        <p:xfrm>
          <a:off x="1187624" y="1124745"/>
          <a:ext cx="7200800" cy="5423071"/>
        </p:xfrm>
        <a:graphic>
          <a:graphicData uri="http://schemas.openxmlformats.org/presentationml/2006/ole">
            <p:oleObj spid="_x0000_s40963" r:id="rId3" imgW="7539228" imgH="5662879" progId="Visio.Drawing.11">
              <p:embed/>
            </p:oleObj>
          </a:graphicData>
        </a:graphic>
      </p:graphicFrame>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470025"/>
          </a:xfrm>
        </p:spPr>
        <p:txBody>
          <a:bodyPr>
            <a:normAutofit fontScale="90000"/>
          </a:bodyPr>
          <a:lstStyle/>
          <a:p>
            <a:r>
              <a:rPr lang="es-EC" b="1" dirty="0" smtClean="0"/>
              <a:t>Análisis de Mercado.</a:t>
            </a:r>
            <a:r>
              <a:rPr lang="es-ES" b="1" dirty="0"/>
              <a:t/>
            </a:r>
            <a:br>
              <a:rPr lang="es-ES" b="1" dirty="0"/>
            </a:br>
            <a:endParaRPr lang="es-ES"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988"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1987" name="Object 3"/>
          <p:cNvGraphicFramePr>
            <a:graphicFrameLocks noChangeAspect="1"/>
          </p:cNvGraphicFramePr>
          <p:nvPr/>
        </p:nvGraphicFramePr>
        <p:xfrm>
          <a:off x="683568" y="1124744"/>
          <a:ext cx="7920880" cy="5604053"/>
        </p:xfrm>
        <a:graphic>
          <a:graphicData uri="http://schemas.openxmlformats.org/presentationml/2006/ole">
            <p:oleObj spid="_x0000_s41987" name="Worksheet" r:id="rId3" imgW="6219808" imgH="4400685" progId="Excel.Sheet.8">
              <p:embed/>
            </p:oleObj>
          </a:graphicData>
        </a:graphic>
      </p:graphicFrame>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470025"/>
          </a:xfrm>
        </p:spPr>
        <p:txBody>
          <a:bodyPr>
            <a:normAutofit fontScale="90000"/>
          </a:bodyPr>
          <a:lstStyle/>
          <a:p>
            <a:r>
              <a:rPr lang="es-EC" b="1" dirty="0" smtClean="0"/>
              <a:t>Análisis de Mercado.</a:t>
            </a:r>
            <a:r>
              <a:rPr lang="es-ES" b="1" dirty="0"/>
              <a:t/>
            </a:r>
            <a:br>
              <a:rPr lang="es-ES" b="1" dirty="0"/>
            </a:br>
            <a:endParaRPr lang="es-ES"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988"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5059" name="Gráfico 2"/>
          <p:cNvPicPr>
            <a:picLocks noChangeArrowheads="1"/>
          </p:cNvPicPr>
          <p:nvPr/>
        </p:nvPicPr>
        <p:blipFill>
          <a:blip r:embed="rId2" cstate="print"/>
          <a:srcRect/>
          <a:stretch>
            <a:fillRect/>
          </a:stretch>
        </p:blipFill>
        <p:spPr bwMode="auto">
          <a:xfrm>
            <a:off x="755576" y="980728"/>
            <a:ext cx="7848872" cy="561662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470025"/>
          </a:xfrm>
        </p:spPr>
        <p:txBody>
          <a:bodyPr>
            <a:normAutofit fontScale="90000"/>
          </a:bodyPr>
          <a:lstStyle/>
          <a:p>
            <a:r>
              <a:rPr lang="es-EC" b="1" dirty="0" smtClean="0"/>
              <a:t>Análisis de Mercado.</a:t>
            </a:r>
            <a:r>
              <a:rPr lang="es-ES" b="1" dirty="0"/>
              <a:t/>
            </a:r>
            <a:br>
              <a:rPr lang="es-ES" b="1" dirty="0"/>
            </a:br>
            <a:endParaRPr lang="es-ES"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988"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6082" name="Gráfico 2"/>
          <p:cNvPicPr>
            <a:picLocks noChangeArrowheads="1"/>
          </p:cNvPicPr>
          <p:nvPr/>
        </p:nvPicPr>
        <p:blipFill>
          <a:blip r:embed="rId2" cstate="print"/>
          <a:srcRect b="-171"/>
          <a:stretch>
            <a:fillRect/>
          </a:stretch>
        </p:blipFill>
        <p:spPr bwMode="auto">
          <a:xfrm>
            <a:off x="899592" y="1772817"/>
            <a:ext cx="7751440" cy="295232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470025"/>
          </a:xfrm>
        </p:spPr>
        <p:txBody>
          <a:bodyPr>
            <a:normAutofit fontScale="90000"/>
          </a:bodyPr>
          <a:lstStyle/>
          <a:p>
            <a:r>
              <a:rPr lang="es-ES" b="1" dirty="0" smtClean="0"/>
              <a:t>Estructura de Mercado</a:t>
            </a:r>
            <a:r>
              <a:rPr lang="es-ES" b="1" dirty="0"/>
              <a:t/>
            </a:r>
            <a:br>
              <a:rPr lang="es-ES" b="1" dirty="0"/>
            </a:br>
            <a:endParaRPr lang="es-ES"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988"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7106" name="Picture 2"/>
          <p:cNvPicPr>
            <a:picLocks noChangeAspect="1" noChangeArrowheads="1"/>
          </p:cNvPicPr>
          <p:nvPr/>
        </p:nvPicPr>
        <p:blipFill>
          <a:blip r:embed="rId2" cstate="print"/>
          <a:srcRect/>
          <a:stretch>
            <a:fillRect/>
          </a:stretch>
        </p:blipFill>
        <p:spPr bwMode="auto">
          <a:xfrm>
            <a:off x="251520" y="1700808"/>
            <a:ext cx="8518547" cy="403244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1470025"/>
          </a:xfrm>
        </p:spPr>
        <p:txBody>
          <a:bodyPr>
            <a:noAutofit/>
          </a:bodyPr>
          <a:lstStyle/>
          <a:p>
            <a:r>
              <a:rPr lang="es-EC" sz="3600" b="1" dirty="0" smtClean="0"/>
              <a:t>Pronóstico demanda cacao nacional al 2020.</a:t>
            </a:r>
            <a:r>
              <a:rPr lang="es-ES" sz="3600" b="1" dirty="0"/>
              <a:t/>
            </a:r>
            <a:br>
              <a:rPr lang="es-ES" sz="3600" b="1" dirty="0"/>
            </a:br>
            <a:endParaRPr lang="es-ES" sz="3600"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11" name="Gráfico 2"/>
          <p:cNvPicPr>
            <a:picLocks noChangeArrowheads="1"/>
          </p:cNvPicPr>
          <p:nvPr/>
        </p:nvPicPr>
        <p:blipFill>
          <a:blip r:embed="rId2" cstate="print"/>
          <a:srcRect b="-134"/>
          <a:stretch>
            <a:fillRect/>
          </a:stretch>
        </p:blipFill>
        <p:spPr bwMode="auto">
          <a:xfrm>
            <a:off x="827584" y="1844824"/>
            <a:ext cx="7632848" cy="4104456"/>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16633"/>
            <a:ext cx="7772400" cy="1470025"/>
          </a:xfrm>
        </p:spPr>
        <p:txBody>
          <a:bodyPr/>
          <a:lstStyle/>
          <a:p>
            <a:r>
              <a:rPr lang="es-ES" dirty="0" smtClean="0"/>
              <a:t>TEORÍAS DE DESARROLLO</a:t>
            </a:r>
            <a:endParaRPr lang="es-ES" dirty="0"/>
          </a:p>
        </p:txBody>
      </p:sp>
      <p:sp>
        <p:nvSpPr>
          <p:cNvPr id="3" name="2 Subtítulo"/>
          <p:cNvSpPr>
            <a:spLocks noGrp="1"/>
          </p:cNvSpPr>
          <p:nvPr>
            <p:ph type="subTitle" idx="1"/>
          </p:nvPr>
        </p:nvSpPr>
        <p:spPr>
          <a:xfrm>
            <a:off x="1475656" y="1268761"/>
            <a:ext cx="6400800" cy="3960440"/>
          </a:xfrm>
        </p:spPr>
        <p:txBody>
          <a:bodyPr>
            <a:normAutofit/>
          </a:bodyPr>
          <a:lstStyle/>
          <a:p>
            <a:endParaRPr lang="es-ES" dirty="0" smtClean="0"/>
          </a:p>
          <a:p>
            <a:r>
              <a:rPr lang="es-ES" dirty="0" smtClean="0"/>
              <a:t>DESARROLLO.</a:t>
            </a:r>
          </a:p>
          <a:p>
            <a:endParaRPr lang="es-ES" dirty="0" smtClean="0"/>
          </a:p>
          <a:p>
            <a:endParaRPr lang="es-ES" dirty="0" smtClean="0"/>
          </a:p>
          <a:p>
            <a:r>
              <a:rPr lang="es-ES" dirty="0" smtClean="0"/>
              <a:t>ECONOMÍA SOLIDARIA.</a:t>
            </a:r>
          </a:p>
          <a:p>
            <a:endParaRPr lang="es-ES" dirty="0"/>
          </a:p>
          <a:p>
            <a:endParaRPr lang="es-ES" dirty="0" smtClean="0"/>
          </a:p>
          <a:p>
            <a:r>
              <a:rPr lang="es-ES" dirty="0" smtClean="0"/>
              <a:t>EVOLUCIÓN DE LAS TEORÍAS.</a:t>
            </a:r>
          </a:p>
          <a:p>
            <a:endParaRPr lang="es-ES" dirty="0"/>
          </a:p>
        </p:txBody>
      </p:sp>
      <p:sp>
        <p:nvSpPr>
          <p:cNvPr id="8" name="7 Flecha abajo"/>
          <p:cNvSpPr/>
          <p:nvPr/>
        </p:nvSpPr>
        <p:spPr>
          <a:xfrm>
            <a:off x="6156176" y="2276872"/>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bajo"/>
          <p:cNvSpPr/>
          <p:nvPr/>
        </p:nvSpPr>
        <p:spPr>
          <a:xfrm>
            <a:off x="6156176" y="3645024"/>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6516216" y="2708920"/>
            <a:ext cx="2376264" cy="369332"/>
          </a:xfrm>
          <a:prstGeom prst="rect">
            <a:avLst/>
          </a:prstGeom>
          <a:noFill/>
        </p:spPr>
        <p:txBody>
          <a:bodyPr wrap="square" rtlCol="0">
            <a:spAutoFit/>
          </a:bodyPr>
          <a:lstStyle/>
          <a:p>
            <a:endParaRPr lang="es-ES" dirty="0"/>
          </a:p>
        </p:txBody>
      </p:sp>
      <p:sp>
        <p:nvSpPr>
          <p:cNvPr id="12" name="11 CuadroTexto"/>
          <p:cNvSpPr txBox="1"/>
          <p:nvPr/>
        </p:nvSpPr>
        <p:spPr>
          <a:xfrm>
            <a:off x="323528" y="6021288"/>
            <a:ext cx="8640960" cy="400110"/>
          </a:xfrm>
          <a:prstGeom prst="rect">
            <a:avLst/>
          </a:prstGeom>
          <a:noFill/>
        </p:spPr>
        <p:txBody>
          <a:bodyPr wrap="square" rtlCol="0">
            <a:spAutoFit/>
          </a:bodyPr>
          <a:lstStyle/>
          <a:p>
            <a:r>
              <a:rPr lang="es-ES" sz="2000" dirty="0" smtClean="0"/>
              <a:t>INDUSTRIALIZACIÓN     MODERNIZACIÓN      DESARROLLO HUMANO</a:t>
            </a:r>
            <a:endParaRPr lang="es-ES"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5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3" dur="25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4" dur="250" accel="50000" fill="hold">
                                          <p:stCondLst>
                                            <p:cond delay="25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25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7" dur="25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8" dur="250" accel="50000" fill="hold">
                                          <p:stCondLst>
                                            <p:cond delay="25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9" dur="500" decel="50000">
                                          <p:stCondLst>
                                            <p:cond delay="0"/>
                                          </p:stCondLst>
                                        </p:cTn>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5"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6"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anim calcmode="lin" valueType="num">
                                      <p:cBhvr>
                                        <p:cTn id="28"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9"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0"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31" dur="500" decel="50000">
                                          <p:stCondLst>
                                            <p:cond delay="0"/>
                                          </p:stCondLst>
                                        </p:cTn>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25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7" dur="25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8" dur="250" accel="50000" fill="hold">
                                          <p:stCondLst>
                                            <p:cond delay="25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0" dur="25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1" dur="25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2" dur="250" accel="50000" fill="hold">
                                          <p:stCondLst>
                                            <p:cond delay="25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43" dur="500" decel="50000">
                                          <p:stCondLst>
                                            <p:cond delay="0"/>
                                          </p:stCondLst>
                                        </p:cTn>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9"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0"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51" dur="500" fill="hold"/>
                                        <p:tgtEl>
                                          <p:spTgt spid="9"/>
                                        </p:tgtEl>
                                        <p:attrNameLst>
                                          <p:attrName>ppt_h</p:attrName>
                                        </p:attrNameLst>
                                      </p:cBhvr>
                                      <p:tavLst>
                                        <p:tav tm="0">
                                          <p:val>
                                            <p:strVal val="#ppt_h"/>
                                          </p:val>
                                        </p:tav>
                                        <p:tav tm="100000">
                                          <p:val>
                                            <p:strVal val="#ppt_h"/>
                                          </p:val>
                                        </p:tav>
                                      </p:tavLst>
                                    </p:anim>
                                    <p:anim calcmode="lin" valueType="num">
                                      <p:cBhvr>
                                        <p:cTn id="52"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3"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4"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55" dur="500" decel="50000">
                                          <p:stCondLst>
                                            <p:cond delay="0"/>
                                          </p:stCondLst>
                                        </p:cTn>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25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61" dur="25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62" dur="250" accel="50000" fill="hold">
                                          <p:stCondLst>
                                            <p:cond delay="25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63"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4" dur="25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65" dur="25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66" dur="250" accel="50000" fill="hold">
                                          <p:stCondLst>
                                            <p:cond delay="25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67" dur="500" decel="50000">
                                          <p:stCondLst>
                                            <p:cond delay="0"/>
                                          </p:stCondLst>
                                        </p:cTn>
                                        <p:tgtEl>
                                          <p:spTgt spid="3">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arn(in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71400"/>
            <a:ext cx="7772400" cy="1470025"/>
          </a:xfrm>
        </p:spPr>
        <p:txBody>
          <a:bodyPr>
            <a:normAutofit/>
          </a:bodyPr>
          <a:lstStyle/>
          <a:p>
            <a:r>
              <a:rPr lang="es-EC" sz="3600" b="1" dirty="0" smtClean="0"/>
              <a:t>Matriz estratégica.</a:t>
            </a:r>
            <a:r>
              <a:rPr lang="es-ES" sz="3600" b="1" dirty="0"/>
              <a:t/>
            </a:r>
            <a:br>
              <a:rPr lang="es-ES" sz="3600" b="1" dirty="0"/>
            </a:br>
            <a:endParaRPr lang="es-ES" sz="3600"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4035" name="Object 3"/>
          <p:cNvGraphicFramePr>
            <a:graphicFrameLocks noChangeAspect="1"/>
          </p:cNvGraphicFramePr>
          <p:nvPr/>
        </p:nvGraphicFramePr>
        <p:xfrm>
          <a:off x="2339752" y="620688"/>
          <a:ext cx="4176464" cy="5760640"/>
        </p:xfrm>
        <a:graphic>
          <a:graphicData uri="http://schemas.openxmlformats.org/presentationml/2006/ole">
            <p:oleObj spid="_x0000_s44035" r:id="rId3" imgW="5122774" imgH="7066788" progId="Visio.Drawing.11">
              <p:embed/>
            </p:oleObj>
          </a:graphicData>
        </a:graphic>
      </p:graphicFrame>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43408"/>
            <a:ext cx="7772400" cy="1470025"/>
          </a:xfrm>
        </p:spPr>
        <p:txBody>
          <a:bodyPr>
            <a:normAutofit/>
          </a:bodyPr>
          <a:lstStyle/>
          <a:p>
            <a:r>
              <a:rPr lang="es-EC" sz="2800" b="1" dirty="0" smtClean="0"/>
              <a:t>Objetivos Estratégicos</a:t>
            </a:r>
            <a:r>
              <a:rPr lang="es-ES" sz="2800" b="1" dirty="0"/>
              <a:t/>
            </a:r>
            <a:br>
              <a:rPr lang="es-ES" sz="2800" b="1" dirty="0"/>
            </a:br>
            <a:endParaRPr lang="es-ES" sz="2800"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1201" name="Object 1"/>
          <p:cNvGraphicFramePr>
            <a:graphicFrameLocks noChangeAspect="1"/>
          </p:cNvGraphicFramePr>
          <p:nvPr/>
        </p:nvGraphicFramePr>
        <p:xfrm>
          <a:off x="173732" y="1556792"/>
          <a:ext cx="8862764" cy="3494667"/>
        </p:xfrm>
        <a:graphic>
          <a:graphicData uri="http://schemas.openxmlformats.org/presentationml/2006/ole">
            <p:oleObj spid="_x0000_s51201" name="Worksheet" r:id="rId3" imgW="9296400" imgH="3971849" progId="Excel.Sheet.8">
              <p:embed/>
            </p:oleObj>
          </a:graphicData>
        </a:graphic>
      </p:graphicFrame>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0177" name="Object 1"/>
          <p:cNvGraphicFramePr>
            <a:graphicFrameLocks noChangeAspect="1"/>
          </p:cNvGraphicFramePr>
          <p:nvPr/>
        </p:nvGraphicFramePr>
        <p:xfrm>
          <a:off x="168721" y="1700808"/>
          <a:ext cx="8867775" cy="2924175"/>
        </p:xfrm>
        <a:graphic>
          <a:graphicData uri="http://schemas.openxmlformats.org/presentationml/2006/ole">
            <p:oleObj spid="_x0000_s50177" r:id="rId3" imgW="9982810" imgH="3286963" progId="Visio.Drawing.11">
              <p:embed/>
            </p:oleObj>
          </a:graphicData>
        </a:graphic>
      </p:graphicFrame>
      <p:sp>
        <p:nvSpPr>
          <p:cNvPr id="9" name="1 Título"/>
          <p:cNvSpPr>
            <a:spLocks noGrp="1"/>
          </p:cNvSpPr>
          <p:nvPr>
            <p:ph type="ctrTitle"/>
          </p:nvPr>
        </p:nvSpPr>
        <p:spPr>
          <a:xfrm>
            <a:off x="683568" y="188641"/>
            <a:ext cx="7772400" cy="1470025"/>
          </a:xfrm>
        </p:spPr>
        <p:txBody>
          <a:bodyPr>
            <a:normAutofit fontScale="90000"/>
          </a:bodyPr>
          <a:lstStyle/>
          <a:p>
            <a:r>
              <a:rPr lang="es-EC" b="1" dirty="0" smtClean="0"/>
              <a:t>Propuesta Estratégica.</a:t>
            </a:r>
            <a:r>
              <a:rPr lang="es-ES" b="1" dirty="0"/>
              <a:t/>
            </a:r>
            <a:br>
              <a:rPr lang="es-ES" b="1" dirty="0"/>
            </a:br>
            <a:endParaRPr lang="es-ES" dirty="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9153" name="Object 1"/>
          <p:cNvGraphicFramePr>
            <a:graphicFrameLocks noChangeAspect="1"/>
          </p:cNvGraphicFramePr>
          <p:nvPr/>
        </p:nvGraphicFramePr>
        <p:xfrm>
          <a:off x="395536" y="260648"/>
          <a:ext cx="8352928" cy="6510192"/>
        </p:xfrm>
        <a:graphic>
          <a:graphicData uri="http://schemas.openxmlformats.org/presentationml/2006/ole">
            <p:oleObj spid="_x0000_s49153" name="Worksheet" r:id="rId3" imgW="8705951" imgH="7362757" progId="Excel.Sheet.8">
              <p:embed/>
            </p:oleObj>
          </a:graphicData>
        </a:graphic>
      </p:graphicFrame>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470025"/>
          </a:xfrm>
        </p:spPr>
        <p:txBody>
          <a:bodyPr>
            <a:normAutofit fontScale="90000"/>
          </a:bodyPr>
          <a:lstStyle/>
          <a:p>
            <a:r>
              <a:rPr lang="es-EC" b="1" dirty="0" smtClean="0"/>
              <a:t>Prioridad de Proyectos.</a:t>
            </a:r>
            <a:r>
              <a:rPr lang="es-ES" b="1" dirty="0"/>
              <a:t/>
            </a:r>
            <a:br>
              <a:rPr lang="es-ES" b="1" dirty="0"/>
            </a:br>
            <a:endParaRPr lang="es-ES" dirty="0"/>
          </a:p>
        </p:txBody>
      </p:sp>
      <p:sp>
        <p:nvSpPr>
          <p:cNvPr id="8194"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916"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9940" name="Rectangle 4"/>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29" name="Picture 1"/>
          <p:cNvPicPr>
            <a:picLocks noChangeAspect="1" noChangeArrowheads="1"/>
          </p:cNvPicPr>
          <p:nvPr/>
        </p:nvPicPr>
        <p:blipFill>
          <a:blip r:embed="rId2" cstate="print"/>
          <a:srcRect/>
          <a:stretch>
            <a:fillRect/>
          </a:stretch>
        </p:blipFill>
        <p:spPr bwMode="auto">
          <a:xfrm>
            <a:off x="323528" y="1484784"/>
            <a:ext cx="8776808" cy="46085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15416"/>
            <a:ext cx="7772400" cy="1470025"/>
          </a:xfrm>
        </p:spPr>
        <p:txBody>
          <a:bodyPr/>
          <a:lstStyle/>
          <a:p>
            <a:r>
              <a:rPr lang="es-EC" b="1" dirty="0" smtClean="0"/>
              <a:t>CONCLUSIONES</a:t>
            </a:r>
            <a:endParaRPr lang="es-ES" b="1" dirty="0"/>
          </a:p>
        </p:txBody>
      </p:sp>
      <p:sp>
        <p:nvSpPr>
          <p:cNvPr id="3" name="2 Subtítulo"/>
          <p:cNvSpPr>
            <a:spLocks noGrp="1"/>
          </p:cNvSpPr>
          <p:nvPr>
            <p:ph type="subTitle" idx="1"/>
          </p:nvPr>
        </p:nvSpPr>
        <p:spPr>
          <a:xfrm>
            <a:off x="539552" y="980728"/>
            <a:ext cx="8352928" cy="5328593"/>
          </a:xfrm>
        </p:spPr>
        <p:txBody>
          <a:bodyPr>
            <a:normAutofit fontScale="92500" lnSpcReduction="20000"/>
          </a:bodyPr>
          <a:lstStyle/>
          <a:p>
            <a:pPr lvl="0" algn="just">
              <a:buFont typeface="Arial" pitchFamily="34" charset="0"/>
              <a:buChar char="•"/>
            </a:pPr>
            <a:r>
              <a:rPr lang="es-ES" dirty="0" smtClean="0"/>
              <a:t>El proceso de comercialización en el sector agrícola contempla una distribución de beneficios muy desigual, en perjuicio del productor.</a:t>
            </a:r>
          </a:p>
          <a:p>
            <a:pPr lvl="0" algn="just">
              <a:buFont typeface="Arial" pitchFamily="34" charset="0"/>
              <a:buChar char="•"/>
            </a:pPr>
            <a:endParaRPr lang="es-ES" dirty="0" smtClean="0"/>
          </a:p>
          <a:p>
            <a:pPr lvl="0" algn="just">
              <a:buFont typeface="Arial" pitchFamily="34" charset="0"/>
              <a:buChar char="•"/>
            </a:pPr>
            <a:r>
              <a:rPr lang="es-ES" dirty="0" smtClean="0"/>
              <a:t>El sector agrícola, incluso con variedades de productos, propone un modo de comercialización muy similar, en su estructura por lo que un modelo metodológico, adecuadamente implantado podría en teoría transformar la producción y gestión del sector.</a:t>
            </a:r>
          </a:p>
          <a:p>
            <a:pPr lvl="0" algn="just">
              <a:buFont typeface="Arial" pitchFamily="34" charset="0"/>
              <a:buChar char="•"/>
            </a:pPr>
            <a:endParaRPr lang="es-ES" dirty="0" smtClean="0"/>
          </a:p>
          <a:p>
            <a:pPr lvl="0" algn="just">
              <a:buFont typeface="Arial" pitchFamily="34" charset="0"/>
              <a:buChar char="•"/>
            </a:pPr>
            <a:r>
              <a:rPr lang="es-ES" dirty="0" smtClean="0"/>
              <a:t>La comunidad agrícola por sus propias, deficiencias y anhelo de crecimiento acepta con agrado las propuestas de comercio justo, lo que define la vialidad del proceso de comercialización propuesto.</a:t>
            </a:r>
            <a:endParaRPr lang="es-E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7"/>
            <a:ext cx="7772400" cy="1470025"/>
          </a:xfrm>
        </p:spPr>
        <p:txBody>
          <a:bodyPr/>
          <a:lstStyle/>
          <a:p>
            <a:r>
              <a:rPr lang="es-EC" b="1" dirty="0" smtClean="0"/>
              <a:t>CONCLUSIONES</a:t>
            </a:r>
            <a:endParaRPr lang="es-ES" b="1" dirty="0"/>
          </a:p>
        </p:txBody>
      </p:sp>
      <p:sp>
        <p:nvSpPr>
          <p:cNvPr id="3" name="2 Subtítulo"/>
          <p:cNvSpPr>
            <a:spLocks noGrp="1"/>
          </p:cNvSpPr>
          <p:nvPr>
            <p:ph type="subTitle" idx="1"/>
          </p:nvPr>
        </p:nvSpPr>
        <p:spPr>
          <a:xfrm>
            <a:off x="539552" y="1628801"/>
            <a:ext cx="8352928" cy="4680520"/>
          </a:xfrm>
        </p:spPr>
        <p:txBody>
          <a:bodyPr>
            <a:normAutofit fontScale="92500" lnSpcReduction="10000"/>
          </a:bodyPr>
          <a:lstStyle/>
          <a:p>
            <a:pPr lvl="0" algn="just">
              <a:buFont typeface="Arial" pitchFamily="34" charset="0"/>
              <a:buChar char="•"/>
            </a:pPr>
            <a:r>
              <a:rPr lang="es-ES" dirty="0" smtClean="0"/>
              <a:t>Se ha establecido una herramienta metodológica que permita la adaptación de cualquier sección del sector agrícola al sistema de comercialización justa con innovación en creación de valor.</a:t>
            </a:r>
          </a:p>
          <a:p>
            <a:pPr lvl="0" algn="just">
              <a:buFont typeface="Arial" pitchFamily="34" charset="0"/>
              <a:buChar char="•"/>
            </a:pPr>
            <a:endParaRPr lang="es-ES" dirty="0" smtClean="0"/>
          </a:p>
          <a:p>
            <a:pPr lvl="0" algn="just">
              <a:buFont typeface="Arial" pitchFamily="34" charset="0"/>
              <a:buChar char="•"/>
            </a:pPr>
            <a:r>
              <a:rPr lang="es-ES" dirty="0" smtClean="0"/>
              <a:t>Se han diseñado y priorizado 8 proyectos que sustentaran, 4 programas (uno por objetivo estratégico) que permitirán a las comunidades agrícolas convertirse, en sistemas de comercialización solidarios, con  innovación en valor, lo que garantizara sustentabilidad económica y natural.</a:t>
            </a:r>
          </a:p>
          <a:p>
            <a:pPr algn="just"/>
            <a:endParaRPr lang="es-E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387424"/>
            <a:ext cx="7772400" cy="1470025"/>
          </a:xfrm>
        </p:spPr>
        <p:txBody>
          <a:bodyPr/>
          <a:lstStyle/>
          <a:p>
            <a:r>
              <a:rPr lang="es-EC" b="1" dirty="0" smtClean="0"/>
              <a:t>RECOMENDACIONES</a:t>
            </a:r>
            <a:endParaRPr lang="es-ES" b="1" dirty="0"/>
          </a:p>
        </p:txBody>
      </p:sp>
      <p:sp>
        <p:nvSpPr>
          <p:cNvPr id="3" name="2 Subtítulo"/>
          <p:cNvSpPr>
            <a:spLocks noGrp="1"/>
          </p:cNvSpPr>
          <p:nvPr>
            <p:ph type="subTitle" idx="1"/>
          </p:nvPr>
        </p:nvSpPr>
        <p:spPr>
          <a:xfrm>
            <a:off x="539552" y="692696"/>
            <a:ext cx="8352928" cy="5616625"/>
          </a:xfrm>
        </p:spPr>
        <p:txBody>
          <a:bodyPr>
            <a:normAutofit/>
          </a:bodyPr>
          <a:lstStyle/>
          <a:p>
            <a:pPr>
              <a:buFont typeface="Arial" pitchFamily="34" charset="0"/>
              <a:buChar char="•"/>
            </a:pPr>
            <a:endParaRPr lang="es-ES" dirty="0" smtClean="0"/>
          </a:p>
          <a:p>
            <a:pPr>
              <a:buFont typeface="Arial" pitchFamily="34" charset="0"/>
              <a:buChar char="•"/>
            </a:pPr>
            <a:r>
              <a:rPr lang="es-ES" dirty="0" smtClean="0"/>
              <a:t>El estudio se ha concebido como una opción de implementación sobre cualquier sector de la agricultura nacional</a:t>
            </a:r>
          </a:p>
          <a:p>
            <a:pPr>
              <a:buFont typeface="Arial" pitchFamily="34" charset="0"/>
              <a:buChar char="•"/>
            </a:pPr>
            <a:endParaRPr lang="es-ES" dirty="0" smtClean="0"/>
          </a:p>
          <a:p>
            <a:pPr lvl="0">
              <a:buFont typeface="Arial" pitchFamily="34" charset="0"/>
              <a:buChar char="•"/>
            </a:pPr>
            <a:r>
              <a:rPr lang="es-ES" dirty="0" smtClean="0"/>
              <a:t>La obtención de certificaciones de calidad no deberá ser el fin el proyecto, de hecho la sola implementación de políticas de calidad constituye crecimiento de valor  y acceso a mayores y mejores plazas de mercado.</a:t>
            </a:r>
            <a:endParaRPr lang="es-E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387424"/>
            <a:ext cx="7772400" cy="1470025"/>
          </a:xfrm>
        </p:spPr>
        <p:txBody>
          <a:bodyPr/>
          <a:lstStyle/>
          <a:p>
            <a:r>
              <a:rPr lang="es-EC" b="1" dirty="0" smtClean="0"/>
              <a:t>RECOMENDACIONES</a:t>
            </a:r>
            <a:endParaRPr lang="es-ES" b="1" dirty="0"/>
          </a:p>
        </p:txBody>
      </p:sp>
      <p:sp>
        <p:nvSpPr>
          <p:cNvPr id="3" name="2 Subtítulo"/>
          <p:cNvSpPr>
            <a:spLocks noGrp="1"/>
          </p:cNvSpPr>
          <p:nvPr>
            <p:ph type="subTitle" idx="1"/>
          </p:nvPr>
        </p:nvSpPr>
        <p:spPr>
          <a:xfrm>
            <a:off x="539552" y="1052736"/>
            <a:ext cx="8352928" cy="5616625"/>
          </a:xfrm>
        </p:spPr>
        <p:txBody>
          <a:bodyPr>
            <a:normAutofit/>
          </a:bodyPr>
          <a:lstStyle/>
          <a:p>
            <a:pPr lvl="0" algn="just">
              <a:buFont typeface="Arial" pitchFamily="34" charset="0"/>
              <a:buChar char="•"/>
            </a:pPr>
            <a:r>
              <a:rPr lang="es-ES" dirty="0" smtClean="0"/>
              <a:t>Los modelos de sustentabilidad económica deben establecer propuestas de cambio y mejoramiento para el país a futuro y sentados en la experiencia y capacidad actual, la cual debe ser proyectada y controlada periódicamente.</a:t>
            </a:r>
          </a:p>
          <a:p>
            <a:pPr lvl="0" algn="just">
              <a:buFont typeface="Arial" pitchFamily="34" charset="0"/>
              <a:buChar char="•"/>
            </a:pPr>
            <a:endParaRPr lang="es-ES" dirty="0" smtClean="0"/>
          </a:p>
          <a:p>
            <a:pPr lvl="0" algn="just">
              <a:buFont typeface="Arial" pitchFamily="34" charset="0"/>
              <a:buChar char="•"/>
            </a:pPr>
            <a:r>
              <a:rPr lang="es-ES" dirty="0" smtClean="0"/>
              <a:t>La investigación ha definido un modelo, el cual puede ser usado como modelo en el diseño, evaluación, ejecución y monitoreo de proyectos, comercialización solidarios, de comercio justo con innovación en creación de valor.</a:t>
            </a:r>
          </a:p>
          <a:p>
            <a:pPr algn="just"/>
            <a:endParaRPr lang="es-E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16633"/>
            <a:ext cx="7772400" cy="1470025"/>
          </a:xfrm>
        </p:spPr>
        <p:txBody>
          <a:bodyPr>
            <a:noAutofit/>
          </a:bodyPr>
          <a:lstStyle/>
          <a:p>
            <a:r>
              <a:rPr lang="es-EC" sz="3600" b="1" dirty="0" smtClean="0"/>
              <a:t>COMERCIALIZACIÓN </a:t>
            </a:r>
            <a:r>
              <a:rPr lang="es-EC" sz="3600" b="1" dirty="0"/>
              <a:t>SOLIDARIA.</a:t>
            </a:r>
            <a:r>
              <a:rPr lang="es-ES" sz="3600" b="1" dirty="0"/>
              <a:t/>
            </a:r>
            <a:br>
              <a:rPr lang="es-ES" sz="3600" b="1" dirty="0"/>
            </a:br>
            <a:endParaRPr lang="es-ES" sz="3600" dirty="0"/>
          </a:p>
        </p:txBody>
      </p:sp>
      <p:sp>
        <p:nvSpPr>
          <p:cNvPr id="3" name="2 Subtítulo"/>
          <p:cNvSpPr>
            <a:spLocks noGrp="1"/>
          </p:cNvSpPr>
          <p:nvPr>
            <p:ph type="subTitle" idx="1"/>
          </p:nvPr>
        </p:nvSpPr>
        <p:spPr>
          <a:xfrm>
            <a:off x="1475656" y="1268761"/>
            <a:ext cx="6400800" cy="3960440"/>
          </a:xfrm>
        </p:spPr>
        <p:txBody>
          <a:bodyPr>
            <a:normAutofit/>
          </a:bodyPr>
          <a:lstStyle/>
          <a:p>
            <a:r>
              <a:rPr lang="es-ES" dirty="0" smtClean="0"/>
              <a:t>CADENAS PRODUCTIVAS.</a:t>
            </a:r>
          </a:p>
          <a:p>
            <a:endParaRPr lang="es-ES" dirty="0" smtClean="0"/>
          </a:p>
          <a:p>
            <a:endParaRPr lang="es-ES" dirty="0" smtClean="0"/>
          </a:p>
          <a:p>
            <a:r>
              <a:rPr lang="es-ES" dirty="0" smtClean="0"/>
              <a:t>COMERCIO JUSTO.</a:t>
            </a:r>
          </a:p>
          <a:p>
            <a:endParaRPr lang="es-ES" dirty="0"/>
          </a:p>
          <a:p>
            <a:endParaRPr lang="es-ES" dirty="0" smtClean="0"/>
          </a:p>
          <a:p>
            <a:r>
              <a:rPr lang="es-ES" dirty="0" smtClean="0"/>
              <a:t>ACTORES DEL COMERCIO JUSTO.</a:t>
            </a:r>
          </a:p>
          <a:p>
            <a:endParaRPr lang="es-ES" dirty="0"/>
          </a:p>
        </p:txBody>
      </p:sp>
      <p:sp>
        <p:nvSpPr>
          <p:cNvPr id="8" name="7 Flecha abajo"/>
          <p:cNvSpPr/>
          <p:nvPr/>
        </p:nvSpPr>
        <p:spPr>
          <a:xfrm>
            <a:off x="6516216" y="1772816"/>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bajo"/>
          <p:cNvSpPr/>
          <p:nvPr/>
        </p:nvSpPr>
        <p:spPr>
          <a:xfrm>
            <a:off x="6516216" y="3140968"/>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6516216" y="2708920"/>
            <a:ext cx="2376264" cy="369332"/>
          </a:xfrm>
          <a:prstGeom prst="rect">
            <a:avLst/>
          </a:prstGeom>
          <a:noFill/>
        </p:spPr>
        <p:txBody>
          <a:bodyPr wrap="square" rtlCol="0">
            <a:spAutoFit/>
          </a:bodyPr>
          <a:lstStyle/>
          <a:p>
            <a:endParaRPr lang="es-ES" dirty="0"/>
          </a:p>
        </p:txBody>
      </p:sp>
      <p:sp>
        <p:nvSpPr>
          <p:cNvPr id="12" name="11 CuadroTexto"/>
          <p:cNvSpPr txBox="1"/>
          <p:nvPr/>
        </p:nvSpPr>
        <p:spPr>
          <a:xfrm>
            <a:off x="251520" y="5445225"/>
            <a:ext cx="8640960" cy="461665"/>
          </a:xfrm>
          <a:prstGeom prst="rect">
            <a:avLst/>
          </a:prstGeom>
          <a:noFill/>
        </p:spPr>
        <p:txBody>
          <a:bodyPr wrap="square" rtlCol="0">
            <a:spAutoFit/>
          </a:bodyPr>
          <a:lstStyle/>
          <a:p>
            <a:r>
              <a:rPr lang="es-ES" sz="2400" dirty="0" err="1" smtClean="0">
                <a:solidFill>
                  <a:schemeClr val="bg1"/>
                </a:solidFill>
              </a:rPr>
              <a:t>ATOS</a:t>
            </a:r>
            <a:r>
              <a:rPr lang="es-ES" sz="2400" dirty="0" smtClean="0">
                <a:solidFill>
                  <a:schemeClr val="bg1"/>
                </a:solidFill>
              </a:rPr>
              <a:t> SUR	</a:t>
            </a:r>
            <a:r>
              <a:rPr lang="es-ES" sz="2400" dirty="0" err="1" smtClean="0">
                <a:solidFill>
                  <a:schemeClr val="bg1"/>
                </a:solidFill>
              </a:rPr>
              <a:t>ATOS</a:t>
            </a:r>
            <a:r>
              <a:rPr lang="es-ES" sz="2400" dirty="0" smtClean="0">
                <a:solidFill>
                  <a:schemeClr val="bg1"/>
                </a:solidFill>
              </a:rPr>
              <a:t> NORTE       	  PRODUCTORES</a:t>
            </a:r>
            <a:endParaRPr lang="es-ES" sz="2400" dirty="0">
              <a:solidFill>
                <a:schemeClr val="bg1"/>
              </a:solidFill>
            </a:endParaRPr>
          </a:p>
        </p:txBody>
      </p:sp>
      <p:sp>
        <p:nvSpPr>
          <p:cNvPr id="11" name="10 CuadroTexto"/>
          <p:cNvSpPr txBox="1"/>
          <p:nvPr/>
        </p:nvSpPr>
        <p:spPr>
          <a:xfrm>
            <a:off x="251520" y="6237313"/>
            <a:ext cx="8640960" cy="461665"/>
          </a:xfrm>
          <a:prstGeom prst="rect">
            <a:avLst/>
          </a:prstGeom>
          <a:noFill/>
        </p:spPr>
        <p:txBody>
          <a:bodyPr wrap="square" rtlCol="0">
            <a:spAutoFit/>
          </a:bodyPr>
          <a:lstStyle/>
          <a:p>
            <a:r>
              <a:rPr lang="es-ES" sz="2400" dirty="0" smtClean="0">
                <a:solidFill>
                  <a:schemeClr val="bg1"/>
                </a:solidFill>
              </a:rPr>
              <a:t>TIENDAS      CONSUMIDORES     GRUPOS DE APOYO</a:t>
            </a:r>
            <a:endParaRPr lang="es-ES" sz="24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5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25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250" accel="50000" fill="hold">
                                          <p:stCondLst>
                                            <p:cond delay="25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25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25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250" accel="50000" fill="hold">
                                          <p:stCondLst>
                                            <p:cond delay="25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500" decel="50000">
                                          <p:stCondLst>
                                            <p:cond delay="0"/>
                                          </p:stCondLst>
                                        </p:cTn>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5"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6"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anim calcmode="lin" valueType="num">
                                      <p:cBhvr>
                                        <p:cTn id="28"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9"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0"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31" dur="500" decel="50000">
                                          <p:stCondLst>
                                            <p:cond delay="0"/>
                                          </p:stCondLst>
                                        </p:cTn>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5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7" dur="25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8" dur="250" accel="50000" fill="hold">
                                          <p:stCondLst>
                                            <p:cond delay="25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0" dur="25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1" dur="25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2" dur="250" accel="50000" fill="hold">
                                          <p:stCondLst>
                                            <p:cond delay="25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3" dur="500" decel="50000">
                                          <p:stCondLst>
                                            <p:cond delay="0"/>
                                          </p:stCondLst>
                                        </p:cTn>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9"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0"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51" dur="500" fill="hold"/>
                                        <p:tgtEl>
                                          <p:spTgt spid="9"/>
                                        </p:tgtEl>
                                        <p:attrNameLst>
                                          <p:attrName>ppt_h</p:attrName>
                                        </p:attrNameLst>
                                      </p:cBhvr>
                                      <p:tavLst>
                                        <p:tav tm="0">
                                          <p:val>
                                            <p:strVal val="#ppt_h"/>
                                          </p:val>
                                        </p:tav>
                                        <p:tav tm="100000">
                                          <p:val>
                                            <p:strVal val="#ppt_h"/>
                                          </p:val>
                                        </p:tav>
                                      </p:tavLst>
                                    </p:anim>
                                    <p:anim calcmode="lin" valueType="num">
                                      <p:cBhvr>
                                        <p:cTn id="52"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3"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4"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55" dur="500" decel="50000">
                                          <p:stCondLst>
                                            <p:cond delay="0"/>
                                          </p:stCondLst>
                                        </p:cTn>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25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1" dur="25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2" dur="250" accel="50000" fill="hold">
                                          <p:stCondLst>
                                            <p:cond delay="25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63"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4" dur="25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65" dur="25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66" dur="250" accel="50000" fill="hold">
                                          <p:stCondLst>
                                            <p:cond delay="25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67" dur="500" decel="50000">
                                          <p:stCondLst>
                                            <p:cond delay="0"/>
                                          </p:stCondLst>
                                        </p:cTn>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arn(inHorizont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arn(inHorizontal)">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188641"/>
            <a:ext cx="8276456" cy="1470025"/>
          </a:xfrm>
        </p:spPr>
        <p:txBody>
          <a:bodyPr>
            <a:normAutofit fontScale="90000"/>
          </a:bodyPr>
          <a:lstStyle/>
          <a:p>
            <a:r>
              <a:rPr lang="es-EC" b="1" dirty="0"/>
              <a:t>Elementos del comercio justo.</a:t>
            </a:r>
            <a:r>
              <a:rPr lang="es-ES" b="1" dirty="0"/>
              <a:t/>
            </a:r>
            <a:br>
              <a:rPr lang="es-ES" b="1" dirty="0"/>
            </a:br>
            <a:endParaRPr lang="es-ES" dirty="0"/>
          </a:p>
        </p:txBody>
      </p:sp>
      <p:graphicFrame>
        <p:nvGraphicFramePr>
          <p:cNvPr id="4" name="3 Diagrama"/>
          <p:cNvGraphicFramePr/>
          <p:nvPr/>
        </p:nvGraphicFramePr>
        <p:xfrm>
          <a:off x="287016" y="1124745"/>
          <a:ext cx="885698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7"/>
            <a:ext cx="7772400" cy="1470025"/>
          </a:xfrm>
        </p:spPr>
        <p:txBody>
          <a:bodyPr>
            <a:normAutofit fontScale="90000"/>
          </a:bodyPr>
          <a:lstStyle/>
          <a:p>
            <a:r>
              <a:rPr lang="es-EC" b="1" dirty="0" smtClean="0"/>
              <a:t>COMERCIO JUSTO EN ECUADOR</a:t>
            </a:r>
            <a:endParaRPr lang="es-ES" b="1" dirty="0"/>
          </a:p>
        </p:txBody>
      </p:sp>
      <p:sp>
        <p:nvSpPr>
          <p:cNvPr id="3" name="2 Subtítulo"/>
          <p:cNvSpPr>
            <a:spLocks noGrp="1"/>
          </p:cNvSpPr>
          <p:nvPr>
            <p:ph type="subTitle" idx="1"/>
          </p:nvPr>
        </p:nvSpPr>
        <p:spPr>
          <a:xfrm>
            <a:off x="539552" y="1916831"/>
            <a:ext cx="8352928" cy="4392489"/>
          </a:xfrm>
        </p:spPr>
        <p:txBody>
          <a:bodyPr>
            <a:normAutofit lnSpcReduction="10000"/>
          </a:bodyPr>
          <a:lstStyle/>
          <a:p>
            <a:pPr lvl="0" algn="l"/>
            <a:r>
              <a:rPr lang="es-EC" dirty="0" smtClean="0"/>
              <a:t>Las cifras de Comercio Justo alcanzadas en el Ecuador en el 2010, bordearon los $30 millones, </a:t>
            </a:r>
          </a:p>
          <a:p>
            <a:pPr lvl="0" algn="l"/>
            <a:endParaRPr lang="es-EC" dirty="0" smtClean="0"/>
          </a:p>
          <a:p>
            <a:pPr lvl="0" algn="l"/>
            <a:r>
              <a:rPr lang="es-EC" dirty="0" smtClean="0"/>
              <a:t>Maquita </a:t>
            </a:r>
            <a:r>
              <a:rPr lang="es-EC" dirty="0" err="1" smtClean="0"/>
              <a:t>Cushunchic</a:t>
            </a:r>
            <a:r>
              <a:rPr lang="es-EC" dirty="0" smtClean="0"/>
              <a:t> </a:t>
            </a:r>
            <a:r>
              <a:rPr lang="es-EC" dirty="0" err="1" smtClean="0"/>
              <a:t>MCCH</a:t>
            </a:r>
            <a:endParaRPr lang="es-EC" dirty="0" smtClean="0"/>
          </a:p>
          <a:p>
            <a:pPr lvl="0" algn="l"/>
            <a:endParaRPr lang="es-EC" dirty="0" smtClean="0"/>
          </a:p>
          <a:p>
            <a:pPr lvl="0" algn="l"/>
            <a:r>
              <a:rPr lang="es-EC" dirty="0" smtClean="0"/>
              <a:t>Grupo Salinas de Guaranda </a:t>
            </a:r>
          </a:p>
          <a:p>
            <a:pPr lvl="0" algn="l"/>
            <a:endParaRPr lang="es-EC" dirty="0" smtClean="0"/>
          </a:p>
          <a:p>
            <a:pPr lvl="0" algn="l"/>
            <a:r>
              <a:rPr lang="es-EC" dirty="0" err="1" smtClean="0"/>
              <a:t>Sinchi</a:t>
            </a:r>
            <a:r>
              <a:rPr lang="es-EC" dirty="0" smtClean="0"/>
              <a:t> Sacha </a:t>
            </a:r>
          </a:p>
          <a:p>
            <a:pPr lvl="0" algn="l"/>
            <a:endParaRPr lang="es-EC" dirty="0" smtClean="0"/>
          </a:p>
          <a:p>
            <a:pPr lvl="0" algn="l"/>
            <a:r>
              <a:rPr lang="es-EC" dirty="0" err="1" smtClean="0"/>
              <a:t>Camari</a:t>
            </a:r>
            <a:r>
              <a:rPr lang="es-EC" dirty="0" smtClean="0"/>
              <a:t>.</a:t>
            </a:r>
            <a:endParaRPr lang="es-ES" dirty="0" smtClean="0"/>
          </a:p>
          <a:p>
            <a:pPr algn="l"/>
            <a:endParaRPr lang="es-E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Horizontal)">
                                      <p:cBhvr>
                                        <p:cTn id="24" dur="500"/>
                                        <p:tgtEl>
                                          <p:spTgt spid="3">
                                            <p:txEl>
                                              <p:pRg st="2" end="2"/>
                                            </p:txEl>
                                          </p:spTgt>
                                        </p:tgtEl>
                                      </p:cBhvr>
                                    </p:animEffect>
                                  </p:childTnLst>
                                </p:cTn>
                              </p:par>
                              <p:par>
                                <p:cTn id="25" presetID="16" presetClass="entr" presetSubtype="2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par>
                                <p:cTn id="28" presetID="16" presetClass="entr" presetSubtype="2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Horizontal)">
                                      <p:cBhvr>
                                        <p:cTn id="30" dur="500"/>
                                        <p:tgtEl>
                                          <p:spTgt spid="3">
                                            <p:txEl>
                                              <p:pRg st="6" end="6"/>
                                            </p:txEl>
                                          </p:spTgt>
                                        </p:tgtEl>
                                      </p:cBhvr>
                                    </p:animEffect>
                                  </p:childTnLst>
                                </p:cTn>
                              </p:par>
                              <p:par>
                                <p:cTn id="31" presetID="16" presetClass="entr" presetSubtype="26"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Horizont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548680"/>
            <a:ext cx="8640960" cy="1470025"/>
          </a:xfrm>
        </p:spPr>
        <p:txBody>
          <a:bodyPr>
            <a:noAutofit/>
          </a:bodyPr>
          <a:lstStyle/>
          <a:p>
            <a:r>
              <a:rPr lang="es-EC" sz="4000" b="1" dirty="0" smtClean="0"/>
              <a:t>CERTIFICACIONES AMBIENTALES Y DE COMERCIO.</a:t>
            </a:r>
            <a:r>
              <a:rPr lang="es-ES" sz="4000" b="1" dirty="0" smtClean="0"/>
              <a:t/>
            </a:r>
            <a:br>
              <a:rPr lang="es-ES" sz="4000" b="1" dirty="0" smtClean="0"/>
            </a:br>
            <a:endParaRPr lang="es-ES" sz="4000" b="1" dirty="0"/>
          </a:p>
        </p:txBody>
      </p:sp>
      <p:sp>
        <p:nvSpPr>
          <p:cNvPr id="3" name="2 Subtítulo"/>
          <p:cNvSpPr>
            <a:spLocks noGrp="1"/>
          </p:cNvSpPr>
          <p:nvPr>
            <p:ph type="subTitle" idx="1"/>
          </p:nvPr>
        </p:nvSpPr>
        <p:spPr>
          <a:xfrm>
            <a:off x="1979712" y="1628800"/>
            <a:ext cx="5832648" cy="720080"/>
          </a:xfrm>
        </p:spPr>
        <p:txBody>
          <a:bodyPr>
            <a:normAutofit/>
          </a:bodyPr>
          <a:lstStyle/>
          <a:p>
            <a:r>
              <a:rPr lang="es-EC" b="1" dirty="0" smtClean="0"/>
              <a:t>Certificación </a:t>
            </a:r>
            <a:r>
              <a:rPr lang="es-EC" b="1" dirty="0" err="1" smtClean="0"/>
              <a:t>Fair</a:t>
            </a:r>
            <a:r>
              <a:rPr lang="es-EC" b="1" dirty="0" smtClean="0"/>
              <a:t> </a:t>
            </a:r>
            <a:r>
              <a:rPr lang="es-EC" b="1" dirty="0" err="1" smtClean="0"/>
              <a:t>Trade</a:t>
            </a:r>
            <a:r>
              <a:rPr lang="es-EC" b="1" dirty="0" smtClean="0"/>
              <a:t>.</a:t>
            </a:r>
            <a:endParaRPr lang="es-ES" b="1" dirty="0" smtClean="0"/>
          </a:p>
          <a:p>
            <a:endParaRPr lang="es-ES" dirty="0"/>
          </a:p>
        </p:txBody>
      </p:sp>
      <p:sp>
        <p:nvSpPr>
          <p:cNvPr id="4" name="3 CuadroTexto"/>
          <p:cNvSpPr txBox="1"/>
          <p:nvPr/>
        </p:nvSpPr>
        <p:spPr>
          <a:xfrm>
            <a:off x="251520" y="2492896"/>
            <a:ext cx="8532440" cy="4154984"/>
          </a:xfrm>
          <a:prstGeom prst="rect">
            <a:avLst/>
          </a:prstGeom>
          <a:noFill/>
        </p:spPr>
        <p:txBody>
          <a:bodyPr wrap="square" rtlCol="0">
            <a:spAutoFit/>
          </a:bodyPr>
          <a:lstStyle/>
          <a:p>
            <a:pPr lvl="0" algn="ctr"/>
            <a:r>
              <a:rPr lang="es-EC" sz="2400" dirty="0" smtClean="0"/>
              <a:t>Criterios de desarrollo social.</a:t>
            </a:r>
          </a:p>
          <a:p>
            <a:pPr lvl="0" algn="ctr"/>
            <a:endParaRPr lang="es-ES" sz="2400" dirty="0" smtClean="0"/>
          </a:p>
          <a:p>
            <a:pPr lvl="0" algn="ctr"/>
            <a:endParaRPr lang="es-ES" sz="2400" dirty="0" smtClean="0"/>
          </a:p>
          <a:p>
            <a:pPr lvl="0" algn="ctr"/>
            <a:r>
              <a:rPr lang="es-EC" sz="2400" dirty="0" smtClean="0"/>
              <a:t>Criterios de desarrollo económico</a:t>
            </a:r>
          </a:p>
          <a:p>
            <a:pPr lvl="0" algn="ctr"/>
            <a:endParaRPr lang="es-ES" sz="2400" dirty="0" smtClean="0"/>
          </a:p>
          <a:p>
            <a:pPr lvl="0" algn="ctr"/>
            <a:endParaRPr lang="es-ES" sz="2400" dirty="0" smtClean="0"/>
          </a:p>
          <a:p>
            <a:pPr lvl="0" algn="ctr"/>
            <a:r>
              <a:rPr lang="es-EC" sz="2400" dirty="0" smtClean="0"/>
              <a:t>Criterios de desarrollo medioambiental</a:t>
            </a:r>
          </a:p>
          <a:p>
            <a:pPr lvl="0" algn="ctr"/>
            <a:endParaRPr lang="es-ES" sz="2400" dirty="0" smtClean="0"/>
          </a:p>
          <a:p>
            <a:pPr lvl="0" algn="ctr"/>
            <a:endParaRPr lang="es-ES" sz="2400" dirty="0" smtClean="0"/>
          </a:p>
          <a:p>
            <a:pPr lvl="0" algn="ctr"/>
            <a:r>
              <a:rPr lang="es-EC" sz="2400" dirty="0" smtClean="0"/>
              <a:t>Criterios sobre condiciones de trabajo</a:t>
            </a:r>
            <a:endParaRPr lang="es-ES" sz="2400" dirty="0" smtClean="0"/>
          </a:p>
          <a:p>
            <a:pPr algn="ctr">
              <a:buFont typeface="Arial" pitchFamily="34" charset="0"/>
              <a:buChar char="•"/>
            </a:pPr>
            <a:endParaRPr lang="es-ES" sz="2400" dirty="0"/>
          </a:p>
        </p:txBody>
      </p:sp>
      <p:sp>
        <p:nvSpPr>
          <p:cNvPr id="6" name="5 Flecha curvada hacia la derecha"/>
          <p:cNvSpPr/>
          <p:nvPr/>
        </p:nvSpPr>
        <p:spPr>
          <a:xfrm>
            <a:off x="1187624" y="2636912"/>
            <a:ext cx="720080" cy="1008112"/>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6 Flecha curvada hacia la derecha"/>
          <p:cNvSpPr/>
          <p:nvPr/>
        </p:nvSpPr>
        <p:spPr>
          <a:xfrm>
            <a:off x="899592" y="3861048"/>
            <a:ext cx="720080" cy="1008112"/>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Flecha curvada hacia la derecha"/>
          <p:cNvSpPr/>
          <p:nvPr/>
        </p:nvSpPr>
        <p:spPr>
          <a:xfrm>
            <a:off x="755576" y="5013176"/>
            <a:ext cx="720080" cy="1008112"/>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Horizontal)">
                                      <p:cBhvr>
                                        <p:cTn id="20" dur="500"/>
                                        <p:tgtEl>
                                          <p:spTgt spid="6"/>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Horizontal)">
                                      <p:cBhvr>
                                        <p:cTn id="23" dur="500"/>
                                        <p:tgtEl>
                                          <p:spTgt spid="7"/>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7"/>
            <a:ext cx="7772400" cy="1470025"/>
          </a:xfrm>
        </p:spPr>
        <p:txBody>
          <a:bodyPr>
            <a:noAutofit/>
          </a:bodyPr>
          <a:lstStyle/>
          <a:p>
            <a:r>
              <a:rPr lang="es-EC" sz="3600" b="1" dirty="0" smtClean="0"/>
              <a:t>CERTIFICACIONES AMBIENTALES Y DE COMERCIO.</a:t>
            </a:r>
            <a:r>
              <a:rPr lang="es-ES" sz="3600" b="1" dirty="0" smtClean="0"/>
              <a:t/>
            </a:r>
            <a:br>
              <a:rPr lang="es-ES" sz="3600" b="1" dirty="0" smtClean="0"/>
            </a:br>
            <a:endParaRPr lang="es-ES" sz="3600" b="1" dirty="0"/>
          </a:p>
        </p:txBody>
      </p:sp>
      <p:sp>
        <p:nvSpPr>
          <p:cNvPr id="3" name="2 Subtítulo"/>
          <p:cNvSpPr>
            <a:spLocks noGrp="1"/>
          </p:cNvSpPr>
          <p:nvPr>
            <p:ph type="subTitle" idx="1"/>
          </p:nvPr>
        </p:nvSpPr>
        <p:spPr>
          <a:xfrm>
            <a:off x="2915816" y="1412776"/>
            <a:ext cx="5832648" cy="720080"/>
          </a:xfrm>
        </p:spPr>
        <p:txBody>
          <a:bodyPr>
            <a:normAutofit/>
          </a:bodyPr>
          <a:lstStyle/>
          <a:p>
            <a:r>
              <a:rPr lang="es-EC" b="1" dirty="0" smtClean="0"/>
              <a:t>Certificación </a:t>
            </a:r>
            <a:r>
              <a:rPr lang="es-EC" b="1" dirty="0" err="1" smtClean="0"/>
              <a:t>Rainforest</a:t>
            </a:r>
            <a:r>
              <a:rPr lang="es-EC" b="1" dirty="0" smtClean="0"/>
              <a:t> Alliance.</a:t>
            </a:r>
            <a:endParaRPr lang="es-ES" b="1" dirty="0" smtClean="0"/>
          </a:p>
          <a:p>
            <a:endParaRPr lang="es-ES" dirty="0"/>
          </a:p>
        </p:txBody>
      </p:sp>
      <p:sp>
        <p:nvSpPr>
          <p:cNvPr id="4" name="3 CuadroTexto"/>
          <p:cNvSpPr txBox="1"/>
          <p:nvPr/>
        </p:nvSpPr>
        <p:spPr>
          <a:xfrm>
            <a:off x="251520" y="2586385"/>
            <a:ext cx="8532440" cy="4154984"/>
          </a:xfrm>
          <a:prstGeom prst="rect">
            <a:avLst/>
          </a:prstGeom>
          <a:noFill/>
        </p:spPr>
        <p:txBody>
          <a:bodyPr wrap="square" rtlCol="0">
            <a:spAutoFit/>
          </a:bodyPr>
          <a:lstStyle/>
          <a:p>
            <a:pPr algn="just"/>
            <a:r>
              <a:rPr lang="es-EC" sz="2400" dirty="0" smtClean="0"/>
              <a:t>La expansión agrícola es responsable del 70 por ciento de la deforestación y por lo tanto es la mayor amenaza para los bosques que aún existen en los trópicos. </a:t>
            </a:r>
          </a:p>
          <a:p>
            <a:pPr algn="just"/>
            <a:endParaRPr lang="es-EC" sz="2400" dirty="0" smtClean="0"/>
          </a:p>
          <a:p>
            <a:pPr algn="just"/>
            <a:r>
              <a:rPr lang="es-EC" sz="2400" dirty="0" smtClean="0"/>
              <a:t>La certificación </a:t>
            </a:r>
            <a:r>
              <a:rPr lang="es-EC" sz="2400" dirty="0" err="1" smtClean="0"/>
              <a:t>Rainforest</a:t>
            </a:r>
            <a:r>
              <a:rPr lang="es-EC" sz="2400" dirty="0" smtClean="0"/>
              <a:t> Alliance promueve que los finqueros produzcan sus cultivos y manejen sus fincas de manera más sostenible.</a:t>
            </a:r>
          </a:p>
          <a:p>
            <a:pPr algn="just"/>
            <a:endParaRPr lang="es-ES" sz="2400" dirty="0" smtClean="0"/>
          </a:p>
          <a:p>
            <a:r>
              <a:rPr lang="es-EC" sz="2400" dirty="0" smtClean="0"/>
              <a:t>La certificación </a:t>
            </a:r>
            <a:r>
              <a:rPr lang="es-EC" sz="2400" dirty="0" err="1" smtClean="0"/>
              <a:t>Rainforest</a:t>
            </a:r>
            <a:r>
              <a:rPr lang="es-EC" sz="2400" dirty="0" smtClean="0"/>
              <a:t> Alliance está apoyada en los tres pilares de la sostenibilidad: protección ambiental, equidad social y viabilidad económica.</a:t>
            </a:r>
            <a:endParaRPr lang="es-ES" sz="2400" dirty="0"/>
          </a:p>
        </p:txBody>
      </p:sp>
      <p:pic>
        <p:nvPicPr>
          <p:cNvPr id="1026" name="Picture 2"/>
          <p:cNvPicPr>
            <a:picLocks noChangeAspect="1" noChangeArrowheads="1"/>
          </p:cNvPicPr>
          <p:nvPr/>
        </p:nvPicPr>
        <p:blipFill>
          <a:blip r:embed="rId2" cstate="print"/>
          <a:srcRect/>
          <a:stretch>
            <a:fillRect/>
          </a:stretch>
        </p:blipFill>
        <p:spPr bwMode="auto">
          <a:xfrm>
            <a:off x="611560" y="836712"/>
            <a:ext cx="2073275" cy="185725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500"/>
                                        <p:tgtEl>
                                          <p:spTgt spid="3">
                                            <p:txEl>
                                              <p:pRg st="0" end="0"/>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ppt_x</p:attrName>
                                        </p:attrNameLst>
                                      </p:cBhvr>
                                      <p:tavLst>
                                        <p:tav tm="0">
                                          <p:val>
                                            <p:strVal val="#ppt_x-.2"/>
                                          </p:val>
                                        </p:tav>
                                        <p:tav tm="100000">
                                          <p:val>
                                            <p:strVal val="#ppt_x"/>
                                          </p:val>
                                        </p:tav>
                                      </p:tavLst>
                                    </p:anim>
                                    <p:anim calcmode="lin" valueType="num">
                                      <p:cBhvr>
                                        <p:cTn id="1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620688"/>
            <a:ext cx="5832648" cy="720080"/>
          </a:xfrm>
        </p:spPr>
        <p:txBody>
          <a:bodyPr>
            <a:normAutofit/>
          </a:bodyPr>
          <a:lstStyle/>
          <a:p>
            <a:r>
              <a:rPr lang="es-EC" b="1" dirty="0" smtClean="0"/>
              <a:t>Certificación </a:t>
            </a:r>
            <a:r>
              <a:rPr lang="es-EC" b="1" dirty="0" err="1" smtClean="0"/>
              <a:t>Rainforest</a:t>
            </a:r>
            <a:r>
              <a:rPr lang="es-EC" b="1" dirty="0" smtClean="0"/>
              <a:t> Alliance.</a:t>
            </a:r>
            <a:endParaRPr lang="es-ES" b="1" dirty="0" smtClean="0"/>
          </a:p>
          <a:p>
            <a:endParaRPr lang="es-ES" dirty="0"/>
          </a:p>
        </p:txBody>
      </p:sp>
      <p:sp>
        <p:nvSpPr>
          <p:cNvPr id="4" name="3 CuadroTexto"/>
          <p:cNvSpPr txBox="1"/>
          <p:nvPr/>
        </p:nvSpPr>
        <p:spPr>
          <a:xfrm>
            <a:off x="251520" y="2132856"/>
            <a:ext cx="8532440" cy="3785652"/>
          </a:xfrm>
          <a:prstGeom prst="rect">
            <a:avLst/>
          </a:prstGeom>
          <a:noFill/>
        </p:spPr>
        <p:txBody>
          <a:bodyPr wrap="square" rtlCol="0">
            <a:spAutoFit/>
          </a:bodyPr>
          <a:lstStyle/>
          <a:p>
            <a:pPr algn="ctr">
              <a:buFont typeface="Arial" pitchFamily="34" charset="0"/>
              <a:buChar char="•"/>
            </a:pPr>
            <a:r>
              <a:rPr lang="es-ES" sz="2400" b="1" dirty="0" smtClean="0"/>
              <a:t>La certificación se ha constituido prestigio y garantía en el mercado</a:t>
            </a:r>
          </a:p>
          <a:p>
            <a:pPr algn="ctr">
              <a:buFont typeface="Arial" pitchFamily="34" charset="0"/>
              <a:buChar char="•"/>
            </a:pPr>
            <a:endParaRPr lang="es-ES" sz="2400" b="1" dirty="0" smtClean="0"/>
          </a:p>
          <a:p>
            <a:pPr algn="ctr">
              <a:buFont typeface="Arial" pitchFamily="34" charset="0"/>
              <a:buChar char="•"/>
            </a:pPr>
            <a:r>
              <a:rPr lang="es-ES" sz="2400" b="1" dirty="0" smtClean="0"/>
              <a:t>30% del banano y 40% del café a nivel mundial posee certificación</a:t>
            </a:r>
          </a:p>
          <a:p>
            <a:pPr algn="ctr">
              <a:buFont typeface="Arial" pitchFamily="34" charset="0"/>
              <a:buChar char="•"/>
            </a:pPr>
            <a:endParaRPr lang="es-ES" sz="2400" b="1" dirty="0" smtClean="0"/>
          </a:p>
          <a:p>
            <a:pPr algn="ctr">
              <a:buFont typeface="Arial" pitchFamily="34" charset="0"/>
              <a:buChar char="•"/>
            </a:pPr>
            <a:r>
              <a:rPr lang="es-ES" sz="2400" b="1" dirty="0" smtClean="0"/>
              <a:t>En Ecuador existen 9 547 ha de la producción de banano y 7 650 ha de cacao certificado</a:t>
            </a:r>
          </a:p>
          <a:p>
            <a:pPr algn="ctr">
              <a:buFont typeface="Arial" pitchFamily="34" charset="0"/>
              <a:buChar char="•"/>
            </a:pPr>
            <a:endParaRPr lang="es-ES" sz="2400" b="1" dirty="0" smtClean="0"/>
          </a:p>
          <a:p>
            <a:pPr algn="ctr">
              <a:buFont typeface="Arial" pitchFamily="34" charset="0"/>
              <a:buChar char="•"/>
            </a:pPr>
            <a:r>
              <a:rPr lang="es-ES" sz="2400" b="1" dirty="0" smtClean="0"/>
              <a:t>Cacao ecuatoriano el único con sello rainforest</a:t>
            </a:r>
            <a:endParaRPr lang="es-ES" sz="2400" b="1" dirty="0"/>
          </a:p>
        </p:txBody>
      </p:sp>
      <p:pic>
        <p:nvPicPr>
          <p:cNvPr id="1026" name="Picture 2"/>
          <p:cNvPicPr>
            <a:picLocks noChangeAspect="1" noChangeArrowheads="1"/>
          </p:cNvPicPr>
          <p:nvPr/>
        </p:nvPicPr>
        <p:blipFill>
          <a:blip r:embed="rId2" cstate="print"/>
          <a:srcRect/>
          <a:stretch>
            <a:fillRect/>
          </a:stretch>
        </p:blipFill>
        <p:spPr bwMode="auto">
          <a:xfrm>
            <a:off x="6516217" y="1"/>
            <a:ext cx="2073275" cy="20732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287</TotalTime>
  <Words>977</Words>
  <Application>Microsoft Office PowerPoint</Application>
  <PresentationFormat>Presentación en pantalla (4:3)</PresentationFormat>
  <Paragraphs>131</Paragraphs>
  <Slides>38</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41" baseType="lpstr">
      <vt:lpstr>Concurrencia</vt:lpstr>
      <vt:lpstr>Worksheet</vt:lpstr>
      <vt:lpstr>Dibujo de Microsoft Office Visio</vt:lpstr>
      <vt:lpstr>Diapositiva 1</vt:lpstr>
      <vt:lpstr>CAPITULO 1</vt:lpstr>
      <vt:lpstr>TEORÍAS DE DESARROLLO</vt:lpstr>
      <vt:lpstr>COMERCIALIZACIÓN SOLIDARIA. </vt:lpstr>
      <vt:lpstr>Elementos del comercio justo. </vt:lpstr>
      <vt:lpstr>COMERCIO JUSTO EN ECUADOR</vt:lpstr>
      <vt:lpstr>CERTIFICACIONES AMBIENTALES Y DE COMERCIO. </vt:lpstr>
      <vt:lpstr>CERTIFICACIONES AMBIENTALES Y DE COMERCIO. </vt:lpstr>
      <vt:lpstr>Diapositiva 9</vt:lpstr>
      <vt:lpstr>Introducción al cacao</vt:lpstr>
      <vt:lpstr>Diapositiva 11</vt:lpstr>
      <vt:lpstr>Cacao</vt:lpstr>
      <vt:lpstr>Diapositiva 13</vt:lpstr>
      <vt:lpstr>CAPITULO 2</vt:lpstr>
      <vt:lpstr>PROPUESTA METODOLÓGICA</vt:lpstr>
      <vt:lpstr>Diapositiva 16</vt:lpstr>
      <vt:lpstr>Diapositiva 17</vt:lpstr>
      <vt:lpstr>Diapositiva 18</vt:lpstr>
      <vt:lpstr>SISTEMA DE VALOR</vt:lpstr>
      <vt:lpstr>CAPITULO 3</vt:lpstr>
      <vt:lpstr>Estado Situacional. </vt:lpstr>
      <vt:lpstr>Estado Situacional. </vt:lpstr>
      <vt:lpstr>Estado Situacional. </vt:lpstr>
      <vt:lpstr>Matriz Marco Lógico. </vt:lpstr>
      <vt:lpstr>Análisis de Mercado. </vt:lpstr>
      <vt:lpstr>Análisis de Mercado. </vt:lpstr>
      <vt:lpstr>Análisis de Mercado. </vt:lpstr>
      <vt:lpstr>Estructura de Mercado </vt:lpstr>
      <vt:lpstr>Pronóstico demanda cacao nacional al 2020. </vt:lpstr>
      <vt:lpstr>Matriz estratégica. </vt:lpstr>
      <vt:lpstr>Objetivos Estratégicos </vt:lpstr>
      <vt:lpstr>Propuesta Estratégica. </vt:lpstr>
      <vt:lpstr>Diapositiva 33</vt:lpstr>
      <vt:lpstr>Prioridad de Proyectos. </vt:lpstr>
      <vt:lpstr>CONCLUSIONES</vt:lpstr>
      <vt:lpstr>CONCLUSIONES</vt:lpstr>
      <vt:lpstr>RECOMENDACIONES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1</dc:title>
  <dc:creator>USUARIO</dc:creator>
  <cp:lastModifiedBy>Tania</cp:lastModifiedBy>
  <cp:revision>29</cp:revision>
  <dcterms:created xsi:type="dcterms:W3CDTF">2011-04-26T14:08:21Z</dcterms:created>
  <dcterms:modified xsi:type="dcterms:W3CDTF">2011-05-24T14:35:59Z</dcterms:modified>
</cp:coreProperties>
</file>