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sldIdLst>
    <p:sldId id="283" r:id="rId2"/>
    <p:sldId id="257" r:id="rId3"/>
    <p:sldId id="258" r:id="rId4"/>
    <p:sldId id="278" r:id="rId5"/>
    <p:sldId id="259" r:id="rId6"/>
    <p:sldId id="261" r:id="rId7"/>
    <p:sldId id="282" r:id="rId8"/>
    <p:sldId id="262" r:id="rId9"/>
    <p:sldId id="263" r:id="rId10"/>
    <p:sldId id="264" r:id="rId11"/>
    <p:sldId id="266" r:id="rId12"/>
    <p:sldId id="267" r:id="rId13"/>
    <p:sldId id="268" r:id="rId14"/>
    <p:sldId id="269" r:id="rId15"/>
    <p:sldId id="270" r:id="rId16"/>
    <p:sldId id="271" r:id="rId17"/>
    <p:sldId id="272" r:id="rId18"/>
    <p:sldId id="274" r:id="rId19"/>
    <p:sldId id="275" r:id="rId20"/>
    <p:sldId id="280" r:id="rId21"/>
    <p:sldId id="276" r:id="rId22"/>
    <p:sldId id="277" r:id="rId23"/>
    <p:sldId id="281" r:id="rId24"/>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32DC87-DD9D-4010-9C65-50C2A731B502}" v="34" dt="2021-07-23T22:34:50.95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63" d="100"/>
          <a:sy n="63"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y Yolanda Ibarra Alava" userId="7f1a0c48252a2263" providerId="Windows Live" clId="Web-{7C32DC87-DD9D-4010-9C65-50C2A731B502}"/>
    <pc:docChg chg="delSld modSld">
      <pc:chgData name="Mery Yolanda Ibarra Alava" userId="7f1a0c48252a2263" providerId="Windows Live" clId="Web-{7C32DC87-DD9D-4010-9C65-50C2A731B502}" dt="2021-07-23T22:35:09.969" v="41" actId="14100"/>
      <pc:docMkLst>
        <pc:docMk/>
      </pc:docMkLst>
      <pc:sldChg chg="modSp">
        <pc:chgData name="Mery Yolanda Ibarra Alava" userId="7f1a0c48252a2263" providerId="Windows Live" clId="Web-{7C32DC87-DD9D-4010-9C65-50C2A731B502}" dt="2021-07-23T22:31:57.150" v="15"/>
        <pc:sldMkLst>
          <pc:docMk/>
          <pc:sldMk cId="1734574252" sldId="257"/>
        </pc:sldMkLst>
        <pc:spChg chg="mod">
          <ac:chgData name="Mery Yolanda Ibarra Alava" userId="7f1a0c48252a2263" providerId="Windows Live" clId="Web-{7C32DC87-DD9D-4010-9C65-50C2A731B502}" dt="2021-07-23T22:30:07.444" v="3"/>
          <ac:spMkLst>
            <pc:docMk/>
            <pc:sldMk cId="1734574252" sldId="257"/>
            <ac:spMk id="5" creationId="{00000000-0000-0000-0000-000000000000}"/>
          </ac:spMkLst>
        </pc:spChg>
        <pc:spChg chg="mod">
          <ac:chgData name="Mery Yolanda Ibarra Alava" userId="7f1a0c48252a2263" providerId="Windows Live" clId="Web-{7C32DC87-DD9D-4010-9C65-50C2A731B502}" dt="2021-07-23T22:30:15.522" v="4"/>
          <ac:spMkLst>
            <pc:docMk/>
            <pc:sldMk cId="1734574252" sldId="257"/>
            <ac:spMk id="6" creationId="{00000000-0000-0000-0000-000000000000}"/>
          </ac:spMkLst>
        </pc:spChg>
        <pc:spChg chg="mod">
          <ac:chgData name="Mery Yolanda Ibarra Alava" userId="7f1a0c48252a2263" providerId="Windows Live" clId="Web-{7C32DC87-DD9D-4010-9C65-50C2A731B502}" dt="2021-07-23T22:30:26.585" v="6"/>
          <ac:spMkLst>
            <pc:docMk/>
            <pc:sldMk cId="1734574252" sldId="257"/>
            <ac:spMk id="7" creationId="{00000000-0000-0000-0000-000000000000}"/>
          </ac:spMkLst>
        </pc:spChg>
        <pc:spChg chg="mod">
          <ac:chgData name="Mery Yolanda Ibarra Alava" userId="7f1a0c48252a2263" providerId="Windows Live" clId="Web-{7C32DC87-DD9D-4010-9C65-50C2A731B502}" dt="2021-07-23T22:30:22.335" v="5"/>
          <ac:spMkLst>
            <pc:docMk/>
            <pc:sldMk cId="1734574252" sldId="257"/>
            <ac:spMk id="8" creationId="{00000000-0000-0000-0000-000000000000}"/>
          </ac:spMkLst>
        </pc:spChg>
        <pc:spChg chg="mod">
          <ac:chgData name="Mery Yolanda Ibarra Alava" userId="7f1a0c48252a2263" providerId="Windows Live" clId="Web-{7C32DC87-DD9D-4010-9C65-50C2A731B502}" dt="2021-07-23T22:30:34.023" v="7"/>
          <ac:spMkLst>
            <pc:docMk/>
            <pc:sldMk cId="1734574252" sldId="257"/>
            <ac:spMk id="9" creationId="{00000000-0000-0000-0000-000000000000}"/>
          </ac:spMkLst>
        </pc:spChg>
        <pc:spChg chg="mod">
          <ac:chgData name="Mery Yolanda Ibarra Alava" userId="7f1a0c48252a2263" providerId="Windows Live" clId="Web-{7C32DC87-DD9D-4010-9C65-50C2A731B502}" dt="2021-07-23T22:31:45.635" v="11"/>
          <ac:spMkLst>
            <pc:docMk/>
            <pc:sldMk cId="1734574252" sldId="257"/>
            <ac:spMk id="10" creationId="{00000000-0000-0000-0000-000000000000}"/>
          </ac:spMkLst>
        </pc:spChg>
        <pc:spChg chg="mod">
          <ac:chgData name="Mery Yolanda Ibarra Alava" userId="7f1a0c48252a2263" providerId="Windows Live" clId="Web-{7C32DC87-DD9D-4010-9C65-50C2A731B502}" dt="2021-07-23T22:31:48.885" v="12"/>
          <ac:spMkLst>
            <pc:docMk/>
            <pc:sldMk cId="1734574252" sldId="257"/>
            <ac:spMk id="11" creationId="{00000000-0000-0000-0000-000000000000}"/>
          </ac:spMkLst>
        </pc:spChg>
        <pc:spChg chg="mod">
          <ac:chgData name="Mery Yolanda Ibarra Alava" userId="7f1a0c48252a2263" providerId="Windows Live" clId="Web-{7C32DC87-DD9D-4010-9C65-50C2A731B502}" dt="2021-07-23T22:31:07.165" v="10"/>
          <ac:spMkLst>
            <pc:docMk/>
            <pc:sldMk cId="1734574252" sldId="257"/>
            <ac:spMk id="12" creationId="{00000000-0000-0000-0000-000000000000}"/>
          </ac:spMkLst>
        </pc:spChg>
        <pc:spChg chg="mod">
          <ac:chgData name="Mery Yolanda Ibarra Alava" userId="7f1a0c48252a2263" providerId="Windows Live" clId="Web-{7C32DC87-DD9D-4010-9C65-50C2A731B502}" dt="2021-07-23T22:31:51.463" v="13"/>
          <ac:spMkLst>
            <pc:docMk/>
            <pc:sldMk cId="1734574252" sldId="257"/>
            <ac:spMk id="13" creationId="{00000000-0000-0000-0000-000000000000}"/>
          </ac:spMkLst>
        </pc:spChg>
        <pc:spChg chg="mod">
          <ac:chgData name="Mery Yolanda Ibarra Alava" userId="7f1a0c48252a2263" providerId="Windows Live" clId="Web-{7C32DC87-DD9D-4010-9C65-50C2A731B502}" dt="2021-07-23T22:31:57.150" v="15"/>
          <ac:spMkLst>
            <pc:docMk/>
            <pc:sldMk cId="1734574252" sldId="257"/>
            <ac:spMk id="14" creationId="{00000000-0000-0000-0000-000000000000}"/>
          </ac:spMkLst>
        </pc:spChg>
        <pc:spChg chg="mod">
          <ac:chgData name="Mery Yolanda Ibarra Alava" userId="7f1a0c48252a2263" providerId="Windows Live" clId="Web-{7C32DC87-DD9D-4010-9C65-50C2A731B502}" dt="2021-07-23T22:31:54.025" v="14"/>
          <ac:spMkLst>
            <pc:docMk/>
            <pc:sldMk cId="1734574252" sldId="257"/>
            <ac:spMk id="15" creationId="{00000000-0000-0000-0000-000000000000}"/>
          </ac:spMkLst>
        </pc:spChg>
      </pc:sldChg>
      <pc:sldChg chg="modSp">
        <pc:chgData name="Mery Yolanda Ibarra Alava" userId="7f1a0c48252a2263" providerId="Windows Live" clId="Web-{7C32DC87-DD9D-4010-9C65-50C2A731B502}" dt="2021-07-23T22:29:42.740" v="2"/>
        <pc:sldMkLst>
          <pc:docMk/>
          <pc:sldMk cId="880356031" sldId="258"/>
        </pc:sldMkLst>
        <pc:spChg chg="mod">
          <ac:chgData name="Mery Yolanda Ibarra Alava" userId="7f1a0c48252a2263" providerId="Windows Live" clId="Web-{7C32DC87-DD9D-4010-9C65-50C2A731B502}" dt="2021-07-23T22:29:42.740" v="2"/>
          <ac:spMkLst>
            <pc:docMk/>
            <pc:sldMk cId="880356031" sldId="258"/>
            <ac:spMk id="3" creationId="{00000000-0000-0000-0000-000000000000}"/>
          </ac:spMkLst>
        </pc:spChg>
        <pc:spChg chg="mod">
          <ac:chgData name="Mery Yolanda Ibarra Alava" userId="7f1a0c48252a2263" providerId="Windows Live" clId="Web-{7C32DC87-DD9D-4010-9C65-50C2A731B502}" dt="2021-07-23T22:29:32.349" v="1"/>
          <ac:spMkLst>
            <pc:docMk/>
            <pc:sldMk cId="880356031" sldId="258"/>
            <ac:spMk id="4" creationId="{00000000-0000-0000-0000-000000000000}"/>
          </ac:spMkLst>
        </pc:spChg>
      </pc:sldChg>
      <pc:sldChg chg="addSp delSp modSp">
        <pc:chgData name="Mery Yolanda Ibarra Alava" userId="7f1a0c48252a2263" providerId="Windows Live" clId="Web-{7C32DC87-DD9D-4010-9C65-50C2A731B502}" dt="2021-07-23T22:34:31.014" v="31" actId="1076"/>
        <pc:sldMkLst>
          <pc:docMk/>
          <pc:sldMk cId="3546839770" sldId="264"/>
        </pc:sldMkLst>
        <pc:spChg chg="del">
          <ac:chgData name="Mery Yolanda Ibarra Alava" userId="7f1a0c48252a2263" providerId="Windows Live" clId="Web-{7C32DC87-DD9D-4010-9C65-50C2A731B502}" dt="2021-07-23T22:34:09.404" v="25"/>
          <ac:spMkLst>
            <pc:docMk/>
            <pc:sldMk cId="3546839770" sldId="264"/>
            <ac:spMk id="2" creationId="{00000000-0000-0000-0000-000000000000}"/>
          </ac:spMkLst>
        </pc:spChg>
        <pc:spChg chg="add del">
          <ac:chgData name="Mery Yolanda Ibarra Alava" userId="7f1a0c48252a2263" providerId="Windows Live" clId="Web-{7C32DC87-DD9D-4010-9C65-50C2A731B502}" dt="2021-07-23T22:34:11.467" v="26"/>
          <ac:spMkLst>
            <pc:docMk/>
            <pc:sldMk cId="3546839770" sldId="264"/>
            <ac:spMk id="3" creationId="{00000000-0000-0000-0000-000000000000}"/>
          </ac:spMkLst>
        </pc:spChg>
        <pc:spChg chg="add del mod">
          <ac:chgData name="Mery Yolanda Ibarra Alava" userId="7f1a0c48252a2263" providerId="Windows Live" clId="Web-{7C32DC87-DD9D-4010-9C65-50C2A731B502}" dt="2021-07-23T22:33:41.029" v="21"/>
          <ac:spMkLst>
            <pc:docMk/>
            <pc:sldMk cId="3546839770" sldId="264"/>
            <ac:spMk id="6" creationId="{40B2B520-4FB0-44EA-AEDB-5537433F973B}"/>
          </ac:spMkLst>
        </pc:spChg>
        <pc:graphicFrameChg chg="add del mod ord modGraphic">
          <ac:chgData name="Mery Yolanda Ibarra Alava" userId="7f1a0c48252a2263" providerId="Windows Live" clId="Web-{7C32DC87-DD9D-4010-9C65-50C2A731B502}" dt="2021-07-23T22:33:41.029" v="22"/>
          <ac:graphicFrameMkLst>
            <pc:docMk/>
            <pc:sldMk cId="3546839770" sldId="264"/>
            <ac:graphicFrameMk id="5" creationId="{A326E5E5-BD49-4C70-B552-6B4F9F6BF112}"/>
          </ac:graphicFrameMkLst>
        </pc:graphicFrameChg>
        <pc:graphicFrameChg chg="add mod modGraphic">
          <ac:chgData name="Mery Yolanda Ibarra Alava" userId="7f1a0c48252a2263" providerId="Windows Live" clId="Web-{7C32DC87-DD9D-4010-9C65-50C2A731B502}" dt="2021-07-23T22:34:31.014" v="31" actId="1076"/>
          <ac:graphicFrameMkLst>
            <pc:docMk/>
            <pc:sldMk cId="3546839770" sldId="264"/>
            <ac:graphicFrameMk id="8" creationId="{4BE2FC70-F789-4DAB-95B5-CB162B2D0ECA}"/>
          </ac:graphicFrameMkLst>
        </pc:graphicFrameChg>
      </pc:sldChg>
      <pc:sldChg chg="addSp delSp modSp">
        <pc:chgData name="Mery Yolanda Ibarra Alava" userId="7f1a0c48252a2263" providerId="Windows Live" clId="Web-{7C32DC87-DD9D-4010-9C65-50C2A731B502}" dt="2021-07-23T22:35:09.969" v="41" actId="14100"/>
        <pc:sldMkLst>
          <pc:docMk/>
          <pc:sldMk cId="2703415804" sldId="265"/>
        </pc:sldMkLst>
        <pc:spChg chg="del">
          <ac:chgData name="Mery Yolanda Ibarra Alava" userId="7f1a0c48252a2263" providerId="Windows Live" clId="Web-{7C32DC87-DD9D-4010-9C65-50C2A731B502}" dt="2021-07-23T22:34:44.734" v="32"/>
          <ac:spMkLst>
            <pc:docMk/>
            <pc:sldMk cId="2703415804" sldId="265"/>
            <ac:spMk id="2" creationId="{00000000-0000-0000-0000-000000000000}"/>
          </ac:spMkLst>
        </pc:spChg>
        <pc:spChg chg="add del mod">
          <ac:chgData name="Mery Yolanda Ibarra Alava" userId="7f1a0c48252a2263" providerId="Windows Live" clId="Web-{7C32DC87-DD9D-4010-9C65-50C2A731B502}" dt="2021-07-23T22:34:50.953" v="34"/>
          <ac:spMkLst>
            <pc:docMk/>
            <pc:sldMk cId="2703415804" sldId="265"/>
            <ac:spMk id="4" creationId="{E055816B-D1D4-4CF3-8C66-47B6861BC0D1}"/>
          </ac:spMkLst>
        </pc:spChg>
        <pc:graphicFrameChg chg="del mod">
          <ac:chgData name="Mery Yolanda Ibarra Alava" userId="7f1a0c48252a2263" providerId="Windows Live" clId="Web-{7C32DC87-DD9D-4010-9C65-50C2A731B502}" dt="2021-07-23T22:34:47.687" v="33"/>
          <ac:graphicFrameMkLst>
            <pc:docMk/>
            <pc:sldMk cId="2703415804" sldId="265"/>
            <ac:graphicFrameMk id="6" creationId="{00000000-0000-0000-0000-000000000000}"/>
          </ac:graphicFrameMkLst>
        </pc:graphicFrameChg>
        <pc:graphicFrameChg chg="mod">
          <ac:chgData name="Mery Yolanda Ibarra Alava" userId="7f1a0c48252a2263" providerId="Windows Live" clId="Web-{7C32DC87-DD9D-4010-9C65-50C2A731B502}" dt="2021-07-23T22:35:09.969" v="41" actId="14100"/>
          <ac:graphicFrameMkLst>
            <pc:docMk/>
            <pc:sldMk cId="2703415804" sldId="265"/>
            <ac:graphicFrameMk id="7" creationId="{00000000-0000-0000-0000-000000000000}"/>
          </ac:graphicFrameMkLst>
        </pc:graphicFrameChg>
      </pc:sldChg>
      <pc:sldChg chg="modSp">
        <pc:chgData name="Mery Yolanda Ibarra Alava" userId="7f1a0c48252a2263" providerId="Windows Live" clId="Web-{7C32DC87-DD9D-4010-9C65-50C2A731B502}" dt="2021-07-23T22:32:08.354" v="16" actId="14100"/>
        <pc:sldMkLst>
          <pc:docMk/>
          <pc:sldMk cId="4219589705" sldId="278"/>
        </pc:sldMkLst>
        <pc:graphicFrameChg chg="mod">
          <ac:chgData name="Mery Yolanda Ibarra Alava" userId="7f1a0c48252a2263" providerId="Windows Live" clId="Web-{7C32DC87-DD9D-4010-9C65-50C2A731B502}" dt="2021-07-23T22:32:08.354" v="16" actId="14100"/>
          <ac:graphicFrameMkLst>
            <pc:docMk/>
            <pc:sldMk cId="4219589705" sldId="278"/>
            <ac:graphicFrameMk id="4" creationId="{00000000-0000-0000-0000-000000000000}"/>
          </ac:graphicFrameMkLst>
        </pc:graphicFrameChg>
      </pc:sldChg>
      <pc:sldChg chg="del">
        <pc:chgData name="Mery Yolanda Ibarra Alava" userId="7f1a0c48252a2263" providerId="Windows Live" clId="Web-{7C32DC87-DD9D-4010-9C65-50C2A731B502}" dt="2021-07-23T22:29:00.708" v="0"/>
        <pc:sldMkLst>
          <pc:docMk/>
          <pc:sldMk cId="3683264826" sldId="27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ICS\Downloads\LibQual_data%2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ICS\Downloads\LibQual_data%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TesisYoly\LiBQual\graficosAnalisisresultad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TesisYoly\LiBQual\graficosAnalisisresultado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TesisYoly\LiBQual\graficosAnalisisresultado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es-EC" sz="1200">
                <a:solidFill>
                  <a:sysClr val="windowText" lastClr="000000"/>
                </a:solidFill>
              </a:rPr>
              <a:t>Pareto edad estudiantes encuestados</a:t>
            </a:r>
          </a:p>
        </c:rich>
      </c:tx>
      <c:layout>
        <c:manualLayout>
          <c:xMode val="edge"/>
          <c:yMode val="edge"/>
          <c:x val="0.25808069445864723"/>
          <c:y val="9.6618357487922701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5681153492177117"/>
          <c:y val="0.17125515204135605"/>
          <c:w val="0.61882901001011237"/>
          <c:h val="0.6304409331322629"/>
        </c:manualLayout>
      </c:layout>
      <c:barChart>
        <c:barDir val="col"/>
        <c:grouping val="clustered"/>
        <c:varyColors val="0"/>
        <c:ser>
          <c:idx val="0"/>
          <c:order val="0"/>
          <c:tx>
            <c:v>Frecuencia</c:v>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Hoja4!$D$5:$D$8</c:f>
              <c:strCache>
                <c:ptCount val="4"/>
                <c:pt idx="0">
                  <c:v>20 - 22</c:v>
                </c:pt>
                <c:pt idx="1">
                  <c:v>23 - 25</c:v>
                </c:pt>
                <c:pt idx="2">
                  <c:v>17 - 19</c:v>
                </c:pt>
                <c:pt idx="3">
                  <c:v>26 o más</c:v>
                </c:pt>
              </c:strCache>
            </c:strRef>
          </c:cat>
          <c:val>
            <c:numRef>
              <c:f>Hoja4!$E$5:$E$8</c:f>
              <c:numCache>
                <c:formatCode>General</c:formatCode>
                <c:ptCount val="4"/>
                <c:pt idx="0">
                  <c:v>200</c:v>
                </c:pt>
                <c:pt idx="1">
                  <c:v>90</c:v>
                </c:pt>
                <c:pt idx="2">
                  <c:v>46</c:v>
                </c:pt>
                <c:pt idx="3">
                  <c:v>42</c:v>
                </c:pt>
              </c:numCache>
            </c:numRef>
          </c:val>
          <c:extLst>
            <c:ext xmlns:c16="http://schemas.microsoft.com/office/drawing/2014/chart" uri="{C3380CC4-5D6E-409C-BE32-E72D297353CC}">
              <c16:uniqueId val="{00000000-E9C3-4F42-84E8-4292FE2ECCE1}"/>
            </c:ext>
          </c:extLst>
        </c:ser>
        <c:dLbls>
          <c:showLegendKey val="0"/>
          <c:showVal val="1"/>
          <c:showCatName val="0"/>
          <c:showSerName val="0"/>
          <c:showPercent val="0"/>
          <c:showBubbleSize val="0"/>
        </c:dLbls>
        <c:gapWidth val="33"/>
        <c:axId val="1092870384"/>
        <c:axId val="1092876624"/>
      </c:barChart>
      <c:lineChart>
        <c:grouping val="stacked"/>
        <c:varyColors val="0"/>
        <c:ser>
          <c:idx val="1"/>
          <c:order val="1"/>
          <c:tx>
            <c:v>% Acumulado</c:v>
          </c:tx>
          <c:spPr>
            <a:ln w="28575" cap="rnd">
              <a:solidFill>
                <a:schemeClr val="accent2">
                  <a:lumMod val="60000"/>
                  <a:lumOff val="40000"/>
                </a:schemeClr>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Hoja4!$H$5:$H$8</c:f>
              <c:numCache>
                <c:formatCode>0%</c:formatCode>
                <c:ptCount val="4"/>
                <c:pt idx="0">
                  <c:v>0.52910052910052907</c:v>
                </c:pt>
                <c:pt idx="1">
                  <c:v>0.76719576719576721</c:v>
                </c:pt>
                <c:pt idx="2">
                  <c:v>0.88888888888888884</c:v>
                </c:pt>
                <c:pt idx="3">
                  <c:v>1</c:v>
                </c:pt>
              </c:numCache>
            </c:numRef>
          </c:val>
          <c:smooth val="0"/>
          <c:extLst>
            <c:ext xmlns:c16="http://schemas.microsoft.com/office/drawing/2014/chart" uri="{C3380CC4-5D6E-409C-BE32-E72D297353CC}">
              <c16:uniqueId val="{00000001-E9C3-4F42-84E8-4292FE2ECCE1}"/>
            </c:ext>
          </c:extLst>
        </c:ser>
        <c:dLbls>
          <c:showLegendKey val="0"/>
          <c:showVal val="1"/>
          <c:showCatName val="0"/>
          <c:showSerName val="0"/>
          <c:showPercent val="0"/>
          <c:showBubbleSize val="0"/>
        </c:dLbls>
        <c:marker val="1"/>
        <c:smooth val="0"/>
        <c:axId val="1789439936"/>
        <c:axId val="1789434528"/>
      </c:lineChart>
      <c:catAx>
        <c:axId val="10928703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2876624"/>
        <c:crosses val="autoZero"/>
        <c:auto val="1"/>
        <c:lblAlgn val="ctr"/>
        <c:lblOffset val="100"/>
        <c:noMultiLvlLbl val="0"/>
      </c:catAx>
      <c:valAx>
        <c:axId val="1092876624"/>
        <c:scaling>
          <c:orientation val="minMax"/>
          <c:max val="378"/>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2870384"/>
        <c:crosses val="autoZero"/>
        <c:crossBetween val="between"/>
        <c:majorUnit val="37.799999999999997"/>
      </c:valAx>
      <c:valAx>
        <c:axId val="178943452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439936"/>
        <c:crosses val="max"/>
        <c:crossBetween val="between"/>
      </c:valAx>
      <c:catAx>
        <c:axId val="1789439936"/>
        <c:scaling>
          <c:orientation val="minMax"/>
        </c:scaling>
        <c:delete val="1"/>
        <c:axPos val="t"/>
        <c:majorTickMark val="out"/>
        <c:minorTickMark val="none"/>
        <c:tickLblPos val="nextTo"/>
        <c:crossAx val="1789434528"/>
        <c:crosses val="max"/>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solidFill>
          <a:schemeClr val="bg1"/>
        </a:solidFill>
        <a:ln>
          <a:solidFill>
            <a:srgbClr val="0070C0"/>
          </a:solidFill>
        </a:ln>
        <a:effectLst/>
      </c:spPr>
    </c:plotArea>
    <c:plotVisOnly val="1"/>
    <c:dispBlanksAs val="gap"/>
    <c:showDLblsOverMax val="0"/>
  </c:chart>
  <c:spPr>
    <a:solidFill>
      <a:schemeClr val="bg2"/>
    </a:solidFill>
    <a:ln w="9525" cap="flat" cmpd="sng" algn="ctr">
      <a:solidFill>
        <a:schemeClr val="bg2">
          <a:lumMod val="90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s-EC" sz="1200" b="1">
                <a:solidFill>
                  <a:sysClr val="windowText" lastClr="000000"/>
                </a:solidFill>
              </a:rPr>
              <a:t>Pareto</a:t>
            </a:r>
            <a:r>
              <a:rPr lang="es-EC" sz="1200" b="1" baseline="0">
                <a:solidFill>
                  <a:sysClr val="windowText" lastClr="000000"/>
                </a:solidFill>
              </a:rPr>
              <a:t> Estudiantes por Carera</a:t>
            </a:r>
            <a:endParaRPr lang="es-EC" sz="1200" b="1">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6445628639854362"/>
          <c:y val="8.8340931067827047E-2"/>
          <c:w val="0.7292229380418358"/>
          <c:h val="0.50214311368973619"/>
        </c:manualLayout>
      </c:layout>
      <c:barChart>
        <c:barDir val="col"/>
        <c:grouping val="clustered"/>
        <c:varyColors val="0"/>
        <c:ser>
          <c:idx val="0"/>
          <c:order val="0"/>
          <c:tx>
            <c:strRef>
              <c:f>Hoja4!$E$19</c:f>
              <c:strCache>
                <c:ptCount val="1"/>
                <c:pt idx="0">
                  <c:v>Carrera</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Hoja4!$E$20:$E$38</c:f>
              <c:strCache>
                <c:ptCount val="19"/>
                <c:pt idx="0">
                  <c:v>Administración de empresas</c:v>
                </c:pt>
                <c:pt idx="1">
                  <c:v>Agronomía</c:v>
                </c:pt>
                <c:pt idx="2">
                  <c:v>Contabilidad y Auditoria</c:v>
                </c:pt>
                <c:pt idx="3">
                  <c:v>Economía</c:v>
                </c:pt>
                <c:pt idx="4">
                  <c:v>Zootecnia</c:v>
                </c:pt>
                <c:pt idx="5">
                  <c:v>Enfermería</c:v>
                </c:pt>
                <c:pt idx="6">
                  <c:v>Mercadotecnia</c:v>
                </c:pt>
                <c:pt idx="7">
                  <c:v>Alimentos</c:v>
                </c:pt>
                <c:pt idx="8">
                  <c:v>Agropecuaria</c:v>
                </c:pt>
                <c:pt idx="9">
                  <c:v>Forestal</c:v>
                </c:pt>
                <c:pt idx="10">
                  <c:v>Electricidad</c:v>
                </c:pt>
                <c:pt idx="11">
                  <c:v>Telemática</c:v>
                </c:pt>
                <c:pt idx="12">
                  <c:v>Seguridad Industrial</c:v>
                </c:pt>
                <c:pt idx="13">
                  <c:v>Gestión Ambiental</c:v>
                </c:pt>
                <c:pt idx="14">
                  <c:v>Industrial</c:v>
                </c:pt>
                <c:pt idx="15">
                  <c:v>Mecánica</c:v>
                </c:pt>
                <c:pt idx="16">
                  <c:v>Agroindustrial</c:v>
                </c:pt>
                <c:pt idx="17">
                  <c:v>Software</c:v>
                </c:pt>
                <c:pt idx="18">
                  <c:v>Ecoturismo</c:v>
                </c:pt>
              </c:strCache>
            </c:strRef>
          </c:cat>
          <c:val>
            <c:numRef>
              <c:f>Hoja4!$F$20:$F$38</c:f>
              <c:numCache>
                <c:formatCode>General</c:formatCode>
                <c:ptCount val="19"/>
                <c:pt idx="0">
                  <c:v>52</c:v>
                </c:pt>
                <c:pt idx="1">
                  <c:v>43</c:v>
                </c:pt>
                <c:pt idx="2">
                  <c:v>41</c:v>
                </c:pt>
                <c:pt idx="3">
                  <c:v>27</c:v>
                </c:pt>
                <c:pt idx="4">
                  <c:v>24</c:v>
                </c:pt>
                <c:pt idx="5">
                  <c:v>23</c:v>
                </c:pt>
                <c:pt idx="6">
                  <c:v>20</c:v>
                </c:pt>
                <c:pt idx="7">
                  <c:v>19</c:v>
                </c:pt>
                <c:pt idx="8">
                  <c:v>18</c:v>
                </c:pt>
                <c:pt idx="9">
                  <c:v>17</c:v>
                </c:pt>
                <c:pt idx="10">
                  <c:v>15</c:v>
                </c:pt>
                <c:pt idx="11">
                  <c:v>14</c:v>
                </c:pt>
                <c:pt idx="12">
                  <c:v>12</c:v>
                </c:pt>
                <c:pt idx="13">
                  <c:v>11</c:v>
                </c:pt>
                <c:pt idx="14">
                  <c:v>11</c:v>
                </c:pt>
                <c:pt idx="15">
                  <c:v>10</c:v>
                </c:pt>
                <c:pt idx="16">
                  <c:v>9</c:v>
                </c:pt>
                <c:pt idx="17">
                  <c:v>8</c:v>
                </c:pt>
                <c:pt idx="18">
                  <c:v>4</c:v>
                </c:pt>
              </c:numCache>
            </c:numRef>
          </c:val>
          <c:extLst>
            <c:ext xmlns:c16="http://schemas.microsoft.com/office/drawing/2014/chart" uri="{C3380CC4-5D6E-409C-BE32-E72D297353CC}">
              <c16:uniqueId val="{00000000-E209-4A95-9974-FD76F5874546}"/>
            </c:ext>
          </c:extLst>
        </c:ser>
        <c:dLbls>
          <c:showLegendKey val="0"/>
          <c:showVal val="0"/>
          <c:showCatName val="0"/>
          <c:showSerName val="0"/>
          <c:showPercent val="0"/>
          <c:showBubbleSize val="0"/>
        </c:dLbls>
        <c:gapWidth val="20"/>
        <c:axId val="1094280112"/>
        <c:axId val="1094277616"/>
      </c:barChart>
      <c:lineChart>
        <c:grouping val="standard"/>
        <c:varyColors val="0"/>
        <c:ser>
          <c:idx val="1"/>
          <c:order val="1"/>
          <c:tx>
            <c:strRef>
              <c:f>Hoja4!$I$19</c:f>
              <c:strCache>
                <c:ptCount val="1"/>
                <c:pt idx="0">
                  <c:v>% ACUMIL.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Hoja4!$E$20:$E$38</c:f>
              <c:strCache>
                <c:ptCount val="19"/>
                <c:pt idx="0">
                  <c:v>Administración de empresas</c:v>
                </c:pt>
                <c:pt idx="1">
                  <c:v>Agronomía</c:v>
                </c:pt>
                <c:pt idx="2">
                  <c:v>Contabilidad y Auditoria</c:v>
                </c:pt>
                <c:pt idx="3">
                  <c:v>Economía</c:v>
                </c:pt>
                <c:pt idx="4">
                  <c:v>Zootecnia</c:v>
                </c:pt>
                <c:pt idx="5">
                  <c:v>Enfermería</c:v>
                </c:pt>
                <c:pt idx="6">
                  <c:v>Mercadotecnia</c:v>
                </c:pt>
                <c:pt idx="7">
                  <c:v>Alimentos</c:v>
                </c:pt>
                <c:pt idx="8">
                  <c:v>Agropecuaria</c:v>
                </c:pt>
                <c:pt idx="9">
                  <c:v>Forestal</c:v>
                </c:pt>
                <c:pt idx="10">
                  <c:v>Electricidad</c:v>
                </c:pt>
                <c:pt idx="11">
                  <c:v>Telemática</c:v>
                </c:pt>
                <c:pt idx="12">
                  <c:v>Seguridad Industrial</c:v>
                </c:pt>
                <c:pt idx="13">
                  <c:v>Gestión Ambiental</c:v>
                </c:pt>
                <c:pt idx="14">
                  <c:v>Industrial</c:v>
                </c:pt>
                <c:pt idx="15">
                  <c:v>Mecánica</c:v>
                </c:pt>
                <c:pt idx="16">
                  <c:v>Agroindustrial</c:v>
                </c:pt>
                <c:pt idx="17">
                  <c:v>Software</c:v>
                </c:pt>
                <c:pt idx="18">
                  <c:v>Ecoturismo</c:v>
                </c:pt>
              </c:strCache>
            </c:strRef>
          </c:cat>
          <c:val>
            <c:numRef>
              <c:f>Hoja4!$I$20:$I$38</c:f>
              <c:numCache>
                <c:formatCode>0%</c:formatCode>
                <c:ptCount val="19"/>
                <c:pt idx="0">
                  <c:v>0.13756613756613756</c:v>
                </c:pt>
                <c:pt idx="1">
                  <c:v>0.25132275132275134</c:v>
                </c:pt>
                <c:pt idx="2">
                  <c:v>0.35978835978835977</c:v>
                </c:pt>
                <c:pt idx="3">
                  <c:v>0.43121693121693122</c:v>
                </c:pt>
                <c:pt idx="4">
                  <c:v>0.49470899470899471</c:v>
                </c:pt>
                <c:pt idx="5">
                  <c:v>0.55555555555555558</c:v>
                </c:pt>
                <c:pt idx="6">
                  <c:v>0.60846560846560849</c:v>
                </c:pt>
                <c:pt idx="7">
                  <c:v>0.65873015873015872</c:v>
                </c:pt>
                <c:pt idx="8">
                  <c:v>0.70634920634920639</c:v>
                </c:pt>
                <c:pt idx="9">
                  <c:v>0.75132275132275128</c:v>
                </c:pt>
                <c:pt idx="10">
                  <c:v>0.79100529100529104</c:v>
                </c:pt>
                <c:pt idx="11">
                  <c:v>0.82804232804232802</c:v>
                </c:pt>
                <c:pt idx="12">
                  <c:v>0.85978835978835977</c:v>
                </c:pt>
                <c:pt idx="13">
                  <c:v>0.88888888888888884</c:v>
                </c:pt>
                <c:pt idx="14">
                  <c:v>0.91798941798941802</c:v>
                </c:pt>
                <c:pt idx="15">
                  <c:v>0.94444444444444442</c:v>
                </c:pt>
                <c:pt idx="16">
                  <c:v>0.96825396825396826</c:v>
                </c:pt>
                <c:pt idx="17">
                  <c:v>0.98941798941798942</c:v>
                </c:pt>
                <c:pt idx="18">
                  <c:v>1</c:v>
                </c:pt>
              </c:numCache>
            </c:numRef>
          </c:val>
          <c:smooth val="0"/>
          <c:extLst>
            <c:ext xmlns:c16="http://schemas.microsoft.com/office/drawing/2014/chart" uri="{C3380CC4-5D6E-409C-BE32-E72D297353CC}">
              <c16:uniqueId val="{00000001-E209-4A95-9974-FD76F5874546}"/>
            </c:ext>
          </c:extLst>
        </c:ser>
        <c:dLbls>
          <c:showLegendKey val="0"/>
          <c:showVal val="0"/>
          <c:showCatName val="0"/>
          <c:showSerName val="0"/>
          <c:showPercent val="0"/>
          <c:showBubbleSize val="0"/>
        </c:dLbls>
        <c:marker val="1"/>
        <c:smooth val="0"/>
        <c:axId val="1789437856"/>
        <c:axId val="1789437024"/>
      </c:lineChart>
      <c:catAx>
        <c:axId val="109428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4277616"/>
        <c:crosses val="autoZero"/>
        <c:auto val="1"/>
        <c:lblAlgn val="ctr"/>
        <c:lblOffset val="100"/>
        <c:noMultiLvlLbl val="0"/>
      </c:catAx>
      <c:valAx>
        <c:axId val="1094277616"/>
        <c:scaling>
          <c:orientation val="minMax"/>
          <c:max val="378"/>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4280112"/>
        <c:crosses val="autoZero"/>
        <c:crossBetween val="between"/>
        <c:majorUnit val="37.799999999999997"/>
      </c:valAx>
      <c:valAx>
        <c:axId val="1789437024"/>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437856"/>
        <c:crosses val="max"/>
        <c:crossBetween val="between"/>
      </c:valAx>
      <c:catAx>
        <c:axId val="1789437856"/>
        <c:scaling>
          <c:orientation val="minMax"/>
        </c:scaling>
        <c:delete val="1"/>
        <c:axPos val="b"/>
        <c:numFmt formatCode="General" sourceLinked="1"/>
        <c:majorTickMark val="out"/>
        <c:minorTickMark val="none"/>
        <c:tickLblPos val="nextTo"/>
        <c:crossAx val="1789437024"/>
        <c:crosses val="autoZero"/>
        <c:auto val="1"/>
        <c:lblAlgn val="ctr"/>
        <c:lblOffset val="100"/>
        <c:noMultiLvlLbl val="0"/>
      </c:catAx>
      <c:dTable>
        <c:showHorzBorder val="0"/>
        <c:showVertBorder val="0"/>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dTable>
      <c:spPr>
        <a:solidFill>
          <a:schemeClr val="bg1"/>
        </a:solidFill>
        <a:ln>
          <a:solidFill>
            <a:srgbClr val="0070C0"/>
          </a:solidFill>
        </a:ln>
        <a:effectLst/>
      </c:spPr>
    </c:plotArea>
    <c:plotVisOnly val="1"/>
    <c:dispBlanksAs val="gap"/>
    <c:showDLblsOverMax val="0"/>
  </c:chart>
  <c:spPr>
    <a:solidFill>
      <a:schemeClr val="bg2">
        <a:lumMod val="9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15516167816951E-2"/>
          <c:y val="9.6953960644524273E-2"/>
          <c:w val="0.90073822403641013"/>
          <c:h val="0.80522525350230911"/>
        </c:manualLayout>
      </c:layout>
      <c:barChart>
        <c:barDir val="col"/>
        <c:grouping val="clustered"/>
        <c:varyColors val="0"/>
        <c:ser>
          <c:idx val="0"/>
          <c:order val="0"/>
          <c:tx>
            <c:strRef>
              <c:f>Hoja1!$C$3</c:f>
              <c:strCache>
                <c:ptCount val="1"/>
                <c:pt idx="0">
                  <c:v>Valor minimo VM</c:v>
                </c:pt>
              </c:strCache>
            </c:strRef>
          </c:tx>
          <c:spPr>
            <a:solidFill>
              <a:srgbClr val="00B050"/>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Hoja1!$B$4:$B$10</c:f>
              <c:strCache>
                <c:ptCount val="7"/>
                <c:pt idx="0">
                  <c:v>Af3</c:v>
                </c:pt>
                <c:pt idx="1">
                  <c:v>Af4</c:v>
                </c:pt>
                <c:pt idx="2">
                  <c:v>Af5</c:v>
                </c:pt>
                <c:pt idx="3">
                  <c:v>Af6</c:v>
                </c:pt>
                <c:pt idx="4">
                  <c:v>Af7</c:v>
                </c:pt>
                <c:pt idx="5">
                  <c:v>Af8</c:v>
                </c:pt>
                <c:pt idx="6">
                  <c:v>Af9</c:v>
                </c:pt>
              </c:strCache>
            </c:strRef>
          </c:cat>
          <c:val>
            <c:numRef>
              <c:f>Hoja1!$C$4:$C$10</c:f>
              <c:numCache>
                <c:formatCode>0.00</c:formatCode>
                <c:ptCount val="7"/>
                <c:pt idx="0">
                  <c:v>6.98</c:v>
                </c:pt>
                <c:pt idx="1">
                  <c:v>6.947089947089947</c:v>
                </c:pt>
                <c:pt idx="2">
                  <c:v>6.9232804232804233</c:v>
                </c:pt>
                <c:pt idx="3">
                  <c:v>6.9074074074074074</c:v>
                </c:pt>
                <c:pt idx="4">
                  <c:v>6.9047619047619051</c:v>
                </c:pt>
                <c:pt idx="5">
                  <c:v>6.894179894179894</c:v>
                </c:pt>
                <c:pt idx="6">
                  <c:v>6.7142857142857144</c:v>
                </c:pt>
              </c:numCache>
            </c:numRef>
          </c:val>
          <c:extLst>
            <c:ext xmlns:c16="http://schemas.microsoft.com/office/drawing/2014/chart" uri="{C3380CC4-5D6E-409C-BE32-E72D297353CC}">
              <c16:uniqueId val="{00000000-A46E-453B-83FC-ECB323B97945}"/>
            </c:ext>
          </c:extLst>
        </c:ser>
        <c:ser>
          <c:idx val="1"/>
          <c:order val="1"/>
          <c:tx>
            <c:strRef>
              <c:f>Hoja1!$D$3</c:f>
              <c:strCache>
                <c:ptCount val="1"/>
                <c:pt idx="0">
                  <c:v>Valor Observado VO</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Hoja1!$B$4:$B$10</c:f>
              <c:strCache>
                <c:ptCount val="7"/>
                <c:pt idx="0">
                  <c:v>Af3</c:v>
                </c:pt>
                <c:pt idx="1">
                  <c:v>Af4</c:v>
                </c:pt>
                <c:pt idx="2">
                  <c:v>Af5</c:v>
                </c:pt>
                <c:pt idx="3">
                  <c:v>Af6</c:v>
                </c:pt>
                <c:pt idx="4">
                  <c:v>Af7</c:v>
                </c:pt>
                <c:pt idx="5">
                  <c:v>Af8</c:v>
                </c:pt>
                <c:pt idx="6">
                  <c:v>Af9</c:v>
                </c:pt>
              </c:strCache>
            </c:strRef>
          </c:cat>
          <c:val>
            <c:numRef>
              <c:f>Hoja1!$D$4:$D$10</c:f>
              <c:numCache>
                <c:formatCode>0.00</c:formatCode>
                <c:ptCount val="7"/>
                <c:pt idx="0">
                  <c:v>7.0846560846560847</c:v>
                </c:pt>
                <c:pt idx="1">
                  <c:v>7.0476190476190474</c:v>
                </c:pt>
                <c:pt idx="2">
                  <c:v>7.052910052910053</c:v>
                </c:pt>
                <c:pt idx="3">
                  <c:v>7.0079365079365079</c:v>
                </c:pt>
                <c:pt idx="4">
                  <c:v>6.9708994708994707</c:v>
                </c:pt>
                <c:pt idx="5">
                  <c:v>6.9682539682539684</c:v>
                </c:pt>
                <c:pt idx="6">
                  <c:v>6.806878306878307</c:v>
                </c:pt>
              </c:numCache>
            </c:numRef>
          </c:val>
          <c:extLst>
            <c:ext xmlns:c16="http://schemas.microsoft.com/office/drawing/2014/chart" uri="{C3380CC4-5D6E-409C-BE32-E72D297353CC}">
              <c16:uniqueId val="{00000001-A46E-453B-83FC-ECB323B97945}"/>
            </c:ext>
          </c:extLst>
        </c:ser>
        <c:ser>
          <c:idx val="2"/>
          <c:order val="2"/>
          <c:tx>
            <c:strRef>
              <c:f>Hoja1!$E$3</c:f>
              <c:strCache>
                <c:ptCount val="1"/>
                <c:pt idx="0">
                  <c:v>Valor deseado VD</c:v>
                </c:pt>
              </c:strCache>
            </c:strRef>
          </c:tx>
          <c:spPr>
            <a:solidFill>
              <a:srgbClr val="0070C0"/>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Hoja1!$B$4:$B$10</c:f>
              <c:strCache>
                <c:ptCount val="7"/>
                <c:pt idx="0">
                  <c:v>Af3</c:v>
                </c:pt>
                <c:pt idx="1">
                  <c:v>Af4</c:v>
                </c:pt>
                <c:pt idx="2">
                  <c:v>Af5</c:v>
                </c:pt>
                <c:pt idx="3">
                  <c:v>Af6</c:v>
                </c:pt>
                <c:pt idx="4">
                  <c:v>Af7</c:v>
                </c:pt>
                <c:pt idx="5">
                  <c:v>Af8</c:v>
                </c:pt>
                <c:pt idx="6">
                  <c:v>Af9</c:v>
                </c:pt>
              </c:strCache>
            </c:strRef>
          </c:cat>
          <c:val>
            <c:numRef>
              <c:f>Hoja1!$E$4:$E$10</c:f>
              <c:numCache>
                <c:formatCode>0.00</c:formatCode>
                <c:ptCount val="7"/>
                <c:pt idx="0">
                  <c:v>7.3201058201058204</c:v>
                </c:pt>
                <c:pt idx="1">
                  <c:v>7.306878306878307</c:v>
                </c:pt>
                <c:pt idx="2">
                  <c:v>7.306878306878307</c:v>
                </c:pt>
                <c:pt idx="3">
                  <c:v>7.3571428571428568</c:v>
                </c:pt>
                <c:pt idx="4">
                  <c:v>7.2989417989417991</c:v>
                </c:pt>
                <c:pt idx="5">
                  <c:v>7.2566137566137563</c:v>
                </c:pt>
                <c:pt idx="6">
                  <c:v>7.0899470899470902</c:v>
                </c:pt>
              </c:numCache>
            </c:numRef>
          </c:val>
          <c:extLst>
            <c:ext xmlns:c16="http://schemas.microsoft.com/office/drawing/2014/chart" uri="{C3380CC4-5D6E-409C-BE32-E72D297353CC}">
              <c16:uniqueId val="{00000002-A46E-453B-83FC-ECB323B97945}"/>
            </c:ext>
          </c:extLst>
        </c:ser>
        <c:dLbls>
          <c:dLblPos val="outEnd"/>
          <c:showLegendKey val="0"/>
          <c:showVal val="1"/>
          <c:showCatName val="0"/>
          <c:showSerName val="0"/>
          <c:showPercent val="0"/>
          <c:showBubbleSize val="0"/>
        </c:dLbls>
        <c:gapWidth val="75"/>
        <c:axId val="506509944"/>
        <c:axId val="506510728"/>
      </c:barChart>
      <c:catAx>
        <c:axId val="506509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6510728"/>
        <c:crosses val="autoZero"/>
        <c:auto val="1"/>
        <c:lblAlgn val="ctr"/>
        <c:lblOffset val="100"/>
        <c:noMultiLvlLbl val="0"/>
      </c:catAx>
      <c:valAx>
        <c:axId val="506510728"/>
        <c:scaling>
          <c:orientation val="minMax"/>
          <c:max val="7.6"/>
          <c:min val="6.6"/>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509944"/>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B050"/>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242782152231E-2"/>
          <c:y val="1.1248941104584149E-2"/>
          <c:w val="0.91297572178477693"/>
          <c:h val="0.87474725381549534"/>
        </c:manualLayout>
      </c:layout>
      <c:barChart>
        <c:barDir val="col"/>
        <c:grouping val="clustered"/>
        <c:varyColors val="0"/>
        <c:ser>
          <c:idx val="0"/>
          <c:order val="0"/>
          <c:tx>
            <c:strRef>
              <c:f>Hoja1!$C$14</c:f>
              <c:strCache>
                <c:ptCount val="1"/>
                <c:pt idx="0">
                  <c:v>Valor minimo VM</c:v>
                </c:pt>
              </c:strCache>
            </c:strRef>
          </c:tx>
          <c:spPr>
            <a:solidFill>
              <a:srgbClr val="00B050"/>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Hoja1!$B$15:$B$19</c:f>
              <c:strCache>
                <c:ptCount val="5"/>
                <c:pt idx="0">
                  <c:v>ES4</c:v>
                </c:pt>
                <c:pt idx="1">
                  <c:v>ES3</c:v>
                </c:pt>
                <c:pt idx="2">
                  <c:v>ES1</c:v>
                </c:pt>
                <c:pt idx="3">
                  <c:v>ES5</c:v>
                </c:pt>
                <c:pt idx="4">
                  <c:v>ES2</c:v>
                </c:pt>
              </c:strCache>
            </c:strRef>
          </c:cat>
          <c:val>
            <c:numRef>
              <c:f>Hoja1!$C$15:$C$19</c:f>
              <c:numCache>
                <c:formatCode>0.00</c:formatCode>
                <c:ptCount val="5"/>
                <c:pt idx="0">
                  <c:v>7.0687830687830688</c:v>
                </c:pt>
                <c:pt idx="1">
                  <c:v>7.0502645502645507</c:v>
                </c:pt>
                <c:pt idx="2">
                  <c:v>7.0105820105820102</c:v>
                </c:pt>
                <c:pt idx="3">
                  <c:v>6.9735449735449739</c:v>
                </c:pt>
                <c:pt idx="4">
                  <c:v>6.9153439153439153</c:v>
                </c:pt>
              </c:numCache>
            </c:numRef>
          </c:val>
          <c:extLst>
            <c:ext xmlns:c16="http://schemas.microsoft.com/office/drawing/2014/chart" uri="{C3380CC4-5D6E-409C-BE32-E72D297353CC}">
              <c16:uniqueId val="{00000000-1205-49B7-9BCF-7C613CF356AE}"/>
            </c:ext>
          </c:extLst>
        </c:ser>
        <c:ser>
          <c:idx val="1"/>
          <c:order val="1"/>
          <c:tx>
            <c:strRef>
              <c:f>Hoja1!$D$14</c:f>
              <c:strCache>
                <c:ptCount val="1"/>
                <c:pt idx="0">
                  <c:v>Valor Observado VO</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Hoja1!$B$15:$B$19</c:f>
              <c:strCache>
                <c:ptCount val="5"/>
                <c:pt idx="0">
                  <c:v>ES4</c:v>
                </c:pt>
                <c:pt idx="1">
                  <c:v>ES3</c:v>
                </c:pt>
                <c:pt idx="2">
                  <c:v>ES1</c:v>
                </c:pt>
                <c:pt idx="3">
                  <c:v>ES5</c:v>
                </c:pt>
                <c:pt idx="4">
                  <c:v>ES2</c:v>
                </c:pt>
              </c:strCache>
            </c:strRef>
          </c:cat>
          <c:val>
            <c:numRef>
              <c:f>Hoja1!$D$15:$D$19</c:f>
              <c:numCache>
                <c:formatCode>0.00</c:formatCode>
                <c:ptCount val="5"/>
                <c:pt idx="0">
                  <c:v>7.2671957671957674</c:v>
                </c:pt>
                <c:pt idx="1">
                  <c:v>7.2328042328042326</c:v>
                </c:pt>
                <c:pt idx="2">
                  <c:v>7.2037037037037033</c:v>
                </c:pt>
                <c:pt idx="3">
                  <c:v>7.1084656084656084</c:v>
                </c:pt>
                <c:pt idx="4">
                  <c:v>7.1216931216931219</c:v>
                </c:pt>
              </c:numCache>
            </c:numRef>
          </c:val>
          <c:extLst>
            <c:ext xmlns:c16="http://schemas.microsoft.com/office/drawing/2014/chart" uri="{C3380CC4-5D6E-409C-BE32-E72D297353CC}">
              <c16:uniqueId val="{00000001-1205-49B7-9BCF-7C613CF356AE}"/>
            </c:ext>
          </c:extLst>
        </c:ser>
        <c:ser>
          <c:idx val="2"/>
          <c:order val="2"/>
          <c:tx>
            <c:strRef>
              <c:f>Hoja1!$E$14</c:f>
              <c:strCache>
                <c:ptCount val="1"/>
                <c:pt idx="0">
                  <c:v>Valor deseado VD</c:v>
                </c:pt>
              </c:strCache>
            </c:strRef>
          </c:tx>
          <c:spPr>
            <a:solidFill>
              <a:srgbClr val="0070C0"/>
            </a:solidFill>
            <a:ln>
              <a:solidFill>
                <a:schemeClr val="tx1"/>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Hoja1!$B$15:$B$19</c:f>
              <c:strCache>
                <c:ptCount val="5"/>
                <c:pt idx="0">
                  <c:v>ES4</c:v>
                </c:pt>
                <c:pt idx="1">
                  <c:v>ES3</c:v>
                </c:pt>
                <c:pt idx="2">
                  <c:v>ES1</c:v>
                </c:pt>
                <c:pt idx="3">
                  <c:v>ES5</c:v>
                </c:pt>
                <c:pt idx="4">
                  <c:v>ES2</c:v>
                </c:pt>
              </c:strCache>
            </c:strRef>
          </c:cat>
          <c:val>
            <c:numRef>
              <c:f>Hoja1!$E$15:$E$19</c:f>
              <c:numCache>
                <c:formatCode>0.00</c:formatCode>
                <c:ptCount val="5"/>
                <c:pt idx="0">
                  <c:v>7.4708994708994707</c:v>
                </c:pt>
                <c:pt idx="1">
                  <c:v>7.4523809523809526</c:v>
                </c:pt>
                <c:pt idx="2">
                  <c:v>7.3756613756613758</c:v>
                </c:pt>
                <c:pt idx="3">
                  <c:v>7.3306878306878307</c:v>
                </c:pt>
                <c:pt idx="4">
                  <c:v>7.3835978835978837</c:v>
                </c:pt>
              </c:numCache>
            </c:numRef>
          </c:val>
          <c:extLst>
            <c:ext xmlns:c16="http://schemas.microsoft.com/office/drawing/2014/chart" uri="{C3380CC4-5D6E-409C-BE32-E72D297353CC}">
              <c16:uniqueId val="{00000002-1205-49B7-9BCF-7C613CF356AE}"/>
            </c:ext>
          </c:extLst>
        </c:ser>
        <c:dLbls>
          <c:showLegendKey val="0"/>
          <c:showVal val="0"/>
          <c:showCatName val="0"/>
          <c:showSerName val="0"/>
          <c:showPercent val="0"/>
          <c:showBubbleSize val="0"/>
        </c:dLbls>
        <c:gapWidth val="150"/>
        <c:overlap val="8"/>
        <c:axId val="506508768"/>
        <c:axId val="506507984"/>
      </c:barChart>
      <c:catAx>
        <c:axId val="50650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6507984"/>
        <c:crosses val="autoZero"/>
        <c:auto val="1"/>
        <c:lblAlgn val="ctr"/>
        <c:lblOffset val="100"/>
        <c:noMultiLvlLbl val="0"/>
      </c:catAx>
      <c:valAx>
        <c:axId val="5065079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508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B050"/>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Hoja1!$C$24</c:f>
              <c:strCache>
                <c:ptCount val="1"/>
                <c:pt idx="0">
                  <c:v>Valor minimo VM</c:v>
                </c:pt>
              </c:strCache>
            </c:strRef>
          </c:tx>
          <c:spPr>
            <a:solidFill>
              <a:srgbClr val="00B050"/>
            </a:solidFill>
            <a:ln>
              <a:solidFill>
                <a:sysClr val="windowText" lastClr="00000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Hoja1!$B$25:$B$32</c:f>
              <c:strCache>
                <c:ptCount val="8"/>
                <c:pt idx="0">
                  <c:v>Cl2</c:v>
                </c:pt>
                <c:pt idx="1">
                  <c:v>Cl5</c:v>
                </c:pt>
                <c:pt idx="2">
                  <c:v>Cl7</c:v>
                </c:pt>
                <c:pt idx="3">
                  <c:v>Cl4</c:v>
                </c:pt>
                <c:pt idx="4">
                  <c:v>Cl6</c:v>
                </c:pt>
                <c:pt idx="5">
                  <c:v>Cl8</c:v>
                </c:pt>
                <c:pt idx="6">
                  <c:v>Cl3</c:v>
                </c:pt>
                <c:pt idx="7">
                  <c:v>Cl1</c:v>
                </c:pt>
              </c:strCache>
            </c:strRef>
          </c:cat>
          <c:val>
            <c:numRef>
              <c:f>Hoja1!$C$25:$C$32</c:f>
              <c:numCache>
                <c:formatCode>0.00</c:formatCode>
                <c:ptCount val="8"/>
                <c:pt idx="0">
                  <c:v>6.9814814814814818</c:v>
                </c:pt>
                <c:pt idx="1">
                  <c:v>6.9259259259259256</c:v>
                </c:pt>
                <c:pt idx="2">
                  <c:v>6.9179894179894177</c:v>
                </c:pt>
                <c:pt idx="3">
                  <c:v>6.8994708994708995</c:v>
                </c:pt>
                <c:pt idx="4">
                  <c:v>6.8783068783068781</c:v>
                </c:pt>
                <c:pt idx="5">
                  <c:v>6.8756613756613758</c:v>
                </c:pt>
                <c:pt idx="6">
                  <c:v>6.8730158730158726</c:v>
                </c:pt>
                <c:pt idx="7">
                  <c:v>6.78042328042328</c:v>
                </c:pt>
              </c:numCache>
            </c:numRef>
          </c:val>
          <c:extLst>
            <c:ext xmlns:c16="http://schemas.microsoft.com/office/drawing/2014/chart" uri="{C3380CC4-5D6E-409C-BE32-E72D297353CC}">
              <c16:uniqueId val="{00000000-5EE3-4E4E-B94E-0298E9161B7A}"/>
            </c:ext>
          </c:extLst>
        </c:ser>
        <c:ser>
          <c:idx val="1"/>
          <c:order val="1"/>
          <c:tx>
            <c:strRef>
              <c:f>Hoja1!$D$24</c:f>
              <c:strCache>
                <c:ptCount val="1"/>
                <c:pt idx="0">
                  <c:v>Valor Observado VO</c:v>
                </c:pt>
              </c:strCache>
            </c:strRef>
          </c:tx>
          <c:spPr>
            <a:solidFill>
              <a:schemeClr val="accent1">
                <a:lumMod val="40000"/>
                <a:lumOff val="60000"/>
              </a:schemeClr>
            </a:solidFill>
            <a:ln>
              <a:solidFill>
                <a:sysClr val="windowText" lastClr="00000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Hoja1!$B$25:$B$32</c:f>
              <c:strCache>
                <c:ptCount val="8"/>
                <c:pt idx="0">
                  <c:v>Cl2</c:v>
                </c:pt>
                <c:pt idx="1">
                  <c:v>Cl5</c:v>
                </c:pt>
                <c:pt idx="2">
                  <c:v>Cl7</c:v>
                </c:pt>
                <c:pt idx="3">
                  <c:v>Cl4</c:v>
                </c:pt>
                <c:pt idx="4">
                  <c:v>Cl6</c:v>
                </c:pt>
                <c:pt idx="5">
                  <c:v>Cl8</c:v>
                </c:pt>
                <c:pt idx="6">
                  <c:v>Cl3</c:v>
                </c:pt>
                <c:pt idx="7">
                  <c:v>Cl1</c:v>
                </c:pt>
              </c:strCache>
            </c:strRef>
          </c:cat>
          <c:val>
            <c:numRef>
              <c:f>Hoja1!$D$25:$D$32</c:f>
              <c:numCache>
                <c:formatCode>0.00</c:formatCode>
                <c:ptCount val="8"/>
                <c:pt idx="0">
                  <c:v>7.0608465608465609</c:v>
                </c:pt>
                <c:pt idx="1">
                  <c:v>7.0952380952380949</c:v>
                </c:pt>
                <c:pt idx="2">
                  <c:v>7.0211640211640214</c:v>
                </c:pt>
                <c:pt idx="3">
                  <c:v>7.0079365079365079</c:v>
                </c:pt>
                <c:pt idx="4">
                  <c:v>6.9497354497354493</c:v>
                </c:pt>
                <c:pt idx="5">
                  <c:v>6.9550264550264549</c:v>
                </c:pt>
                <c:pt idx="6">
                  <c:v>6.9814814814814818</c:v>
                </c:pt>
                <c:pt idx="7">
                  <c:v>6.8650793650793647</c:v>
                </c:pt>
              </c:numCache>
            </c:numRef>
          </c:val>
          <c:extLst>
            <c:ext xmlns:c16="http://schemas.microsoft.com/office/drawing/2014/chart" uri="{C3380CC4-5D6E-409C-BE32-E72D297353CC}">
              <c16:uniqueId val="{00000001-5EE3-4E4E-B94E-0298E9161B7A}"/>
            </c:ext>
          </c:extLst>
        </c:ser>
        <c:ser>
          <c:idx val="2"/>
          <c:order val="2"/>
          <c:tx>
            <c:strRef>
              <c:f>Hoja1!$E$24</c:f>
              <c:strCache>
                <c:ptCount val="1"/>
                <c:pt idx="0">
                  <c:v>Valor deseado VD</c:v>
                </c:pt>
              </c:strCache>
            </c:strRef>
          </c:tx>
          <c:spPr>
            <a:solidFill>
              <a:srgbClr val="0070C0"/>
            </a:solidFill>
            <a:ln>
              <a:solidFill>
                <a:sysClr val="windowText" lastClr="00000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Hoja1!$B$25:$B$32</c:f>
              <c:strCache>
                <c:ptCount val="8"/>
                <c:pt idx="0">
                  <c:v>Cl2</c:v>
                </c:pt>
                <c:pt idx="1">
                  <c:v>Cl5</c:v>
                </c:pt>
                <c:pt idx="2">
                  <c:v>Cl7</c:v>
                </c:pt>
                <c:pt idx="3">
                  <c:v>Cl4</c:v>
                </c:pt>
                <c:pt idx="4">
                  <c:v>Cl6</c:v>
                </c:pt>
                <c:pt idx="5">
                  <c:v>Cl8</c:v>
                </c:pt>
                <c:pt idx="6">
                  <c:v>Cl3</c:v>
                </c:pt>
                <c:pt idx="7">
                  <c:v>Cl1</c:v>
                </c:pt>
              </c:strCache>
            </c:strRef>
          </c:cat>
          <c:val>
            <c:numRef>
              <c:f>Hoja1!$E$25:$E$32</c:f>
              <c:numCache>
                <c:formatCode>0.00</c:formatCode>
                <c:ptCount val="8"/>
                <c:pt idx="0">
                  <c:v>7.3835978835978837</c:v>
                </c:pt>
                <c:pt idx="1">
                  <c:v>7.3253968253968251</c:v>
                </c:pt>
                <c:pt idx="2">
                  <c:v>7.2751322751322753</c:v>
                </c:pt>
                <c:pt idx="3">
                  <c:v>7.2830687830687832</c:v>
                </c:pt>
                <c:pt idx="4">
                  <c:v>7.2645502645502642</c:v>
                </c:pt>
                <c:pt idx="5">
                  <c:v>7.2433862433862437</c:v>
                </c:pt>
                <c:pt idx="6">
                  <c:v>7.3042328042328046</c:v>
                </c:pt>
                <c:pt idx="7">
                  <c:v>7.1851851851851851</c:v>
                </c:pt>
              </c:numCache>
            </c:numRef>
          </c:val>
          <c:extLst>
            <c:ext xmlns:c16="http://schemas.microsoft.com/office/drawing/2014/chart" uri="{C3380CC4-5D6E-409C-BE32-E72D297353CC}">
              <c16:uniqueId val="{00000002-5EE3-4E4E-B94E-0298E9161B7A}"/>
            </c:ext>
          </c:extLst>
        </c:ser>
        <c:dLbls>
          <c:showLegendKey val="0"/>
          <c:showVal val="0"/>
          <c:showCatName val="0"/>
          <c:showSerName val="0"/>
          <c:showPercent val="0"/>
          <c:showBubbleSize val="0"/>
        </c:dLbls>
        <c:gapWidth val="138"/>
        <c:overlap val="5"/>
        <c:axId val="506510336"/>
        <c:axId val="506509552"/>
      </c:barChart>
      <c:catAx>
        <c:axId val="50651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6509552"/>
        <c:crosses val="autoZero"/>
        <c:auto val="1"/>
        <c:lblAlgn val="ctr"/>
        <c:lblOffset val="100"/>
        <c:noMultiLvlLbl val="0"/>
      </c:catAx>
      <c:valAx>
        <c:axId val="5065095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6510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rgbClr val="00B050"/>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Hoja3!$C$3</c:f>
              <c:strCache>
                <c:ptCount val="1"/>
                <c:pt idx="0">
                  <c:v>Valor minimo VM</c:v>
                </c:pt>
              </c:strCache>
            </c:strRef>
          </c:tx>
          <c:spPr>
            <a:ln w="28575" cap="rnd">
              <a:solidFill>
                <a:srgbClr val="00B050"/>
              </a:solidFill>
              <a:round/>
            </a:ln>
            <a:effectLst/>
          </c:spPr>
          <c:marker>
            <c:symbol val="none"/>
          </c:marker>
          <c:cat>
            <c:strRef>
              <c:f>Hoja3!$B$4:$B$23</c:f>
              <c:strCache>
                <c:ptCount val="20"/>
                <c:pt idx="0">
                  <c:v>Af3</c:v>
                </c:pt>
                <c:pt idx="1">
                  <c:v>Af4</c:v>
                </c:pt>
                <c:pt idx="2">
                  <c:v>Af5</c:v>
                </c:pt>
                <c:pt idx="3">
                  <c:v>Af6</c:v>
                </c:pt>
                <c:pt idx="4">
                  <c:v>Af7</c:v>
                </c:pt>
                <c:pt idx="5">
                  <c:v>Af8</c:v>
                </c:pt>
                <c:pt idx="6">
                  <c:v>Af9</c:v>
                </c:pt>
                <c:pt idx="7">
                  <c:v>ES4</c:v>
                </c:pt>
                <c:pt idx="8">
                  <c:v>ES3</c:v>
                </c:pt>
                <c:pt idx="9">
                  <c:v>ES1</c:v>
                </c:pt>
                <c:pt idx="10">
                  <c:v>ES5</c:v>
                </c:pt>
                <c:pt idx="11">
                  <c:v>ES2</c:v>
                </c:pt>
                <c:pt idx="12">
                  <c:v>Cl2</c:v>
                </c:pt>
                <c:pt idx="13">
                  <c:v>Cl5</c:v>
                </c:pt>
                <c:pt idx="14">
                  <c:v>Cl7</c:v>
                </c:pt>
                <c:pt idx="15">
                  <c:v>Cl4</c:v>
                </c:pt>
                <c:pt idx="16">
                  <c:v>Cl6</c:v>
                </c:pt>
                <c:pt idx="17">
                  <c:v>Cl8</c:v>
                </c:pt>
                <c:pt idx="18">
                  <c:v>Cl3</c:v>
                </c:pt>
                <c:pt idx="19">
                  <c:v>Cl1</c:v>
                </c:pt>
              </c:strCache>
            </c:strRef>
          </c:cat>
          <c:val>
            <c:numRef>
              <c:f>Hoja3!$C$4:$C$23</c:f>
              <c:numCache>
                <c:formatCode>0.00</c:formatCode>
                <c:ptCount val="20"/>
                <c:pt idx="0">
                  <c:v>6.98</c:v>
                </c:pt>
                <c:pt idx="1">
                  <c:v>6.947089947089947</c:v>
                </c:pt>
                <c:pt idx="2">
                  <c:v>6.9232804232804233</c:v>
                </c:pt>
                <c:pt idx="3">
                  <c:v>6.9074074074074074</c:v>
                </c:pt>
                <c:pt idx="4">
                  <c:v>6.9047619047619051</c:v>
                </c:pt>
                <c:pt idx="5">
                  <c:v>6.894179894179894</c:v>
                </c:pt>
                <c:pt idx="6">
                  <c:v>6.7142857142857144</c:v>
                </c:pt>
                <c:pt idx="7">
                  <c:v>7.0687830687830688</c:v>
                </c:pt>
                <c:pt idx="8">
                  <c:v>7.0502645502645507</c:v>
                </c:pt>
                <c:pt idx="9">
                  <c:v>7.0105820105820102</c:v>
                </c:pt>
                <c:pt idx="10">
                  <c:v>6.9735449735449739</c:v>
                </c:pt>
                <c:pt idx="11">
                  <c:v>6.9153439153439153</c:v>
                </c:pt>
                <c:pt idx="12">
                  <c:v>6.9814814814814818</c:v>
                </c:pt>
                <c:pt idx="13">
                  <c:v>6.9259259259259256</c:v>
                </c:pt>
                <c:pt idx="14">
                  <c:v>6.9179894179894177</c:v>
                </c:pt>
                <c:pt idx="15">
                  <c:v>6.8994708994708995</c:v>
                </c:pt>
                <c:pt idx="16">
                  <c:v>6.8783068783068781</c:v>
                </c:pt>
                <c:pt idx="17">
                  <c:v>6.8756613756613758</c:v>
                </c:pt>
                <c:pt idx="18">
                  <c:v>6.8730158730158726</c:v>
                </c:pt>
                <c:pt idx="19">
                  <c:v>6.78042328042328</c:v>
                </c:pt>
              </c:numCache>
            </c:numRef>
          </c:val>
          <c:extLst>
            <c:ext xmlns:c16="http://schemas.microsoft.com/office/drawing/2014/chart" uri="{C3380CC4-5D6E-409C-BE32-E72D297353CC}">
              <c16:uniqueId val="{00000000-8052-4D20-992A-9E1190D0D934}"/>
            </c:ext>
          </c:extLst>
        </c:ser>
        <c:ser>
          <c:idx val="1"/>
          <c:order val="1"/>
          <c:tx>
            <c:strRef>
              <c:f>Hoja3!$D$3</c:f>
              <c:strCache>
                <c:ptCount val="1"/>
                <c:pt idx="0">
                  <c:v>Valor Observado VO</c:v>
                </c:pt>
              </c:strCache>
            </c:strRef>
          </c:tx>
          <c:spPr>
            <a:ln w="28575" cap="rnd">
              <a:solidFill>
                <a:schemeClr val="accent1">
                  <a:lumMod val="60000"/>
                  <a:lumOff val="40000"/>
                </a:schemeClr>
              </a:solidFill>
              <a:round/>
            </a:ln>
            <a:effectLst/>
          </c:spPr>
          <c:marker>
            <c:symbol val="none"/>
          </c:marker>
          <c:cat>
            <c:strRef>
              <c:f>Hoja3!$B$4:$B$23</c:f>
              <c:strCache>
                <c:ptCount val="20"/>
                <c:pt idx="0">
                  <c:v>Af3</c:v>
                </c:pt>
                <c:pt idx="1">
                  <c:v>Af4</c:v>
                </c:pt>
                <c:pt idx="2">
                  <c:v>Af5</c:v>
                </c:pt>
                <c:pt idx="3">
                  <c:v>Af6</c:v>
                </c:pt>
                <c:pt idx="4">
                  <c:v>Af7</c:v>
                </c:pt>
                <c:pt idx="5">
                  <c:v>Af8</c:v>
                </c:pt>
                <c:pt idx="6">
                  <c:v>Af9</c:v>
                </c:pt>
                <c:pt idx="7">
                  <c:v>ES4</c:v>
                </c:pt>
                <c:pt idx="8">
                  <c:v>ES3</c:v>
                </c:pt>
                <c:pt idx="9">
                  <c:v>ES1</c:v>
                </c:pt>
                <c:pt idx="10">
                  <c:v>ES5</c:v>
                </c:pt>
                <c:pt idx="11">
                  <c:v>ES2</c:v>
                </c:pt>
                <c:pt idx="12">
                  <c:v>Cl2</c:v>
                </c:pt>
                <c:pt idx="13">
                  <c:v>Cl5</c:v>
                </c:pt>
                <c:pt idx="14">
                  <c:v>Cl7</c:v>
                </c:pt>
                <c:pt idx="15">
                  <c:v>Cl4</c:v>
                </c:pt>
                <c:pt idx="16">
                  <c:v>Cl6</c:v>
                </c:pt>
                <c:pt idx="17">
                  <c:v>Cl8</c:v>
                </c:pt>
                <c:pt idx="18">
                  <c:v>Cl3</c:v>
                </c:pt>
                <c:pt idx="19">
                  <c:v>Cl1</c:v>
                </c:pt>
              </c:strCache>
            </c:strRef>
          </c:cat>
          <c:val>
            <c:numRef>
              <c:f>Hoja3!$D$4:$D$23</c:f>
              <c:numCache>
                <c:formatCode>0.00</c:formatCode>
                <c:ptCount val="20"/>
                <c:pt idx="0">
                  <c:v>7.0846560846560847</c:v>
                </c:pt>
                <c:pt idx="1">
                  <c:v>7.0476190476190474</c:v>
                </c:pt>
                <c:pt idx="2">
                  <c:v>7.052910052910053</c:v>
                </c:pt>
                <c:pt idx="3">
                  <c:v>7.0079365079365079</c:v>
                </c:pt>
                <c:pt idx="4">
                  <c:v>6.9708994708994707</c:v>
                </c:pt>
                <c:pt idx="5">
                  <c:v>6.9682539682539684</c:v>
                </c:pt>
                <c:pt idx="6">
                  <c:v>6.806878306878307</c:v>
                </c:pt>
                <c:pt idx="7">
                  <c:v>7.2671957671957674</c:v>
                </c:pt>
                <c:pt idx="8">
                  <c:v>7.2328042328042326</c:v>
                </c:pt>
                <c:pt idx="9">
                  <c:v>7.2037037037037033</c:v>
                </c:pt>
                <c:pt idx="10">
                  <c:v>7.1084656084656084</c:v>
                </c:pt>
                <c:pt idx="11">
                  <c:v>7.1216931216931219</c:v>
                </c:pt>
                <c:pt idx="12">
                  <c:v>7.0608465608465609</c:v>
                </c:pt>
                <c:pt idx="13">
                  <c:v>7.0952380952380949</c:v>
                </c:pt>
                <c:pt idx="14">
                  <c:v>7.0211640211640214</c:v>
                </c:pt>
                <c:pt idx="15">
                  <c:v>7.0079365079365079</c:v>
                </c:pt>
                <c:pt idx="16">
                  <c:v>6.9497354497354493</c:v>
                </c:pt>
                <c:pt idx="17">
                  <c:v>6.9550264550264549</c:v>
                </c:pt>
                <c:pt idx="18">
                  <c:v>6.9814814814814818</c:v>
                </c:pt>
                <c:pt idx="19">
                  <c:v>6.8650793650793647</c:v>
                </c:pt>
              </c:numCache>
            </c:numRef>
          </c:val>
          <c:extLst>
            <c:ext xmlns:c16="http://schemas.microsoft.com/office/drawing/2014/chart" uri="{C3380CC4-5D6E-409C-BE32-E72D297353CC}">
              <c16:uniqueId val="{00000001-8052-4D20-992A-9E1190D0D934}"/>
            </c:ext>
          </c:extLst>
        </c:ser>
        <c:ser>
          <c:idx val="2"/>
          <c:order val="2"/>
          <c:tx>
            <c:strRef>
              <c:f>Hoja3!$E$3</c:f>
              <c:strCache>
                <c:ptCount val="1"/>
                <c:pt idx="0">
                  <c:v>Valor deseado VD</c:v>
                </c:pt>
              </c:strCache>
            </c:strRef>
          </c:tx>
          <c:spPr>
            <a:ln w="28575" cap="rnd">
              <a:solidFill>
                <a:srgbClr val="0070C0"/>
              </a:solidFill>
              <a:round/>
            </a:ln>
            <a:effectLst/>
          </c:spPr>
          <c:marker>
            <c:symbol val="none"/>
          </c:marker>
          <c:cat>
            <c:strRef>
              <c:f>Hoja3!$B$4:$B$23</c:f>
              <c:strCache>
                <c:ptCount val="20"/>
                <c:pt idx="0">
                  <c:v>Af3</c:v>
                </c:pt>
                <c:pt idx="1">
                  <c:v>Af4</c:v>
                </c:pt>
                <c:pt idx="2">
                  <c:v>Af5</c:v>
                </c:pt>
                <c:pt idx="3">
                  <c:v>Af6</c:v>
                </c:pt>
                <c:pt idx="4">
                  <c:v>Af7</c:v>
                </c:pt>
                <c:pt idx="5">
                  <c:v>Af8</c:v>
                </c:pt>
                <c:pt idx="6">
                  <c:v>Af9</c:v>
                </c:pt>
                <c:pt idx="7">
                  <c:v>ES4</c:v>
                </c:pt>
                <c:pt idx="8">
                  <c:v>ES3</c:v>
                </c:pt>
                <c:pt idx="9">
                  <c:v>ES1</c:v>
                </c:pt>
                <c:pt idx="10">
                  <c:v>ES5</c:v>
                </c:pt>
                <c:pt idx="11">
                  <c:v>ES2</c:v>
                </c:pt>
                <c:pt idx="12">
                  <c:v>Cl2</c:v>
                </c:pt>
                <c:pt idx="13">
                  <c:v>Cl5</c:v>
                </c:pt>
                <c:pt idx="14">
                  <c:v>Cl7</c:v>
                </c:pt>
                <c:pt idx="15">
                  <c:v>Cl4</c:v>
                </c:pt>
                <c:pt idx="16">
                  <c:v>Cl6</c:v>
                </c:pt>
                <c:pt idx="17">
                  <c:v>Cl8</c:v>
                </c:pt>
                <c:pt idx="18">
                  <c:v>Cl3</c:v>
                </c:pt>
                <c:pt idx="19">
                  <c:v>Cl1</c:v>
                </c:pt>
              </c:strCache>
            </c:strRef>
          </c:cat>
          <c:val>
            <c:numRef>
              <c:f>Hoja3!$E$4:$E$23</c:f>
              <c:numCache>
                <c:formatCode>0.00</c:formatCode>
                <c:ptCount val="20"/>
                <c:pt idx="0">
                  <c:v>7.3201058201058204</c:v>
                </c:pt>
                <c:pt idx="1">
                  <c:v>7.306878306878307</c:v>
                </c:pt>
                <c:pt idx="2">
                  <c:v>7.306878306878307</c:v>
                </c:pt>
                <c:pt idx="3">
                  <c:v>7.3571428571428568</c:v>
                </c:pt>
                <c:pt idx="4">
                  <c:v>7.2989417989417991</c:v>
                </c:pt>
                <c:pt idx="5">
                  <c:v>7.2566137566137563</c:v>
                </c:pt>
                <c:pt idx="6">
                  <c:v>7.0899470899470902</c:v>
                </c:pt>
                <c:pt idx="7">
                  <c:v>7.4708994708994707</c:v>
                </c:pt>
                <c:pt idx="8">
                  <c:v>7.4523809523809526</c:v>
                </c:pt>
                <c:pt idx="9">
                  <c:v>7.3756613756613758</c:v>
                </c:pt>
                <c:pt idx="10">
                  <c:v>7.3306878306878307</c:v>
                </c:pt>
                <c:pt idx="11">
                  <c:v>7.3835978835978837</c:v>
                </c:pt>
                <c:pt idx="12">
                  <c:v>7.3835978835978837</c:v>
                </c:pt>
                <c:pt idx="13">
                  <c:v>7.3253968253968251</c:v>
                </c:pt>
                <c:pt idx="14">
                  <c:v>7.2751322751322753</c:v>
                </c:pt>
                <c:pt idx="15">
                  <c:v>7.2830687830687832</c:v>
                </c:pt>
                <c:pt idx="16">
                  <c:v>7.2645502645502642</c:v>
                </c:pt>
                <c:pt idx="17">
                  <c:v>7.2433862433862437</c:v>
                </c:pt>
                <c:pt idx="18">
                  <c:v>7.3042328042328046</c:v>
                </c:pt>
                <c:pt idx="19">
                  <c:v>7.1851851851851851</c:v>
                </c:pt>
              </c:numCache>
            </c:numRef>
          </c:val>
          <c:extLst>
            <c:ext xmlns:c16="http://schemas.microsoft.com/office/drawing/2014/chart" uri="{C3380CC4-5D6E-409C-BE32-E72D297353CC}">
              <c16:uniqueId val="{00000002-8052-4D20-992A-9E1190D0D934}"/>
            </c:ext>
          </c:extLst>
        </c:ser>
        <c:dLbls>
          <c:showLegendKey val="0"/>
          <c:showVal val="0"/>
          <c:showCatName val="0"/>
          <c:showSerName val="0"/>
          <c:showPercent val="0"/>
          <c:showBubbleSize val="0"/>
        </c:dLbls>
        <c:axId val="506511904"/>
        <c:axId val="506507592"/>
      </c:radarChart>
      <c:catAx>
        <c:axId val="50651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06507592"/>
        <c:crosses val="autoZero"/>
        <c:auto val="1"/>
        <c:lblAlgn val="ctr"/>
        <c:lblOffset val="100"/>
        <c:noMultiLvlLbl val="0"/>
      </c:catAx>
      <c:valAx>
        <c:axId val="5065075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5065119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accent6"/>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BD8EEB-E1D9-4EB7-85AD-8FB737AE7265}" type="doc">
      <dgm:prSet loTypeId="urn:microsoft.com/office/officeart/2005/8/layout/hierarchy1" loCatId="hierarchy" qsTypeId="urn:microsoft.com/office/officeart/2005/8/quickstyle/simple3" qsCatId="simple" csTypeId="urn:microsoft.com/office/officeart/2005/8/colors/colorful4" csCatId="colorful" phldr="1"/>
      <dgm:spPr/>
      <dgm:t>
        <a:bodyPr/>
        <a:lstStyle/>
        <a:p>
          <a:endParaRPr lang="es-ES"/>
        </a:p>
      </dgm:t>
    </dgm:pt>
    <dgm:pt modelId="{D5FB886A-60D0-4E66-B278-0726935E8D62}">
      <dgm:prSet phldrT="[Texto]" custT="1"/>
      <dgm:spPr/>
      <dgm:t>
        <a:bodyPr/>
        <a:lstStyle/>
        <a:p>
          <a:pPr algn="ctr"/>
          <a:r>
            <a:rPr lang="es-ES" sz="1100" dirty="0" smtClean="0">
              <a:latin typeface="Arial" panose="020B0604020202020204" pitchFamily="34" charset="0"/>
              <a:cs typeface="Arial" panose="020B0604020202020204" pitchFamily="34" charset="0"/>
            </a:rPr>
            <a:t>Vicerrectorado Administrativo Financiero </a:t>
          </a:r>
          <a:endParaRPr lang="es-ES" sz="1100" dirty="0">
            <a:latin typeface="Arial" panose="020B0604020202020204" pitchFamily="34" charset="0"/>
            <a:cs typeface="Arial" panose="020B0604020202020204" pitchFamily="34" charset="0"/>
          </a:endParaRPr>
        </a:p>
      </dgm:t>
    </dgm:pt>
    <dgm:pt modelId="{06BFBB08-C57A-4F16-ADDD-9C8535E3FFB4}" type="parTrans" cxnId="{F936D7D4-A054-4A31-A0FD-DDBDDFF60323}">
      <dgm:prSet/>
      <dgm:spPr/>
      <dgm:t>
        <a:bodyPr/>
        <a:lstStyle/>
        <a:p>
          <a:pPr algn="ctr"/>
          <a:endParaRPr lang="es-ES"/>
        </a:p>
      </dgm:t>
    </dgm:pt>
    <dgm:pt modelId="{8D9FF97B-2126-4AC9-B097-35FD4146D105}" type="sibTrans" cxnId="{F936D7D4-A054-4A31-A0FD-DDBDDFF60323}">
      <dgm:prSet/>
      <dgm:spPr/>
      <dgm:t>
        <a:bodyPr/>
        <a:lstStyle/>
        <a:p>
          <a:pPr algn="ctr"/>
          <a:endParaRPr lang="es-ES"/>
        </a:p>
      </dgm:t>
    </dgm:pt>
    <dgm:pt modelId="{C8E1F92A-8460-4508-A3E3-BFFE1B9F5C78}">
      <dgm:prSet phldrT="[Texto]" custT="1"/>
      <dgm:spPr/>
      <dgm:t>
        <a:bodyPr/>
        <a:lstStyle/>
        <a:p>
          <a:pPr algn="ctr"/>
          <a:r>
            <a:rPr lang="es-ES" sz="1100" dirty="0" smtClean="0">
              <a:latin typeface="Arial" panose="020B0604020202020204" pitchFamily="34" charset="0"/>
              <a:cs typeface="Arial" panose="020B0604020202020204" pitchFamily="34" charset="0"/>
            </a:rPr>
            <a:t>Servicios Universitarios</a:t>
          </a:r>
          <a:endParaRPr lang="es-ES" sz="1100" dirty="0">
            <a:latin typeface="Arial" panose="020B0604020202020204" pitchFamily="34" charset="0"/>
            <a:cs typeface="Arial" panose="020B0604020202020204" pitchFamily="34" charset="0"/>
          </a:endParaRPr>
        </a:p>
      </dgm:t>
    </dgm:pt>
    <dgm:pt modelId="{A298ED25-D596-4FAD-B592-C417BDBCDC0F}" type="parTrans" cxnId="{B82661D2-0365-4FAA-ABC9-7E3FD8F65798}">
      <dgm:prSet/>
      <dgm:spPr/>
      <dgm:t>
        <a:bodyPr/>
        <a:lstStyle/>
        <a:p>
          <a:pPr algn="ctr"/>
          <a:endParaRPr lang="es-ES"/>
        </a:p>
      </dgm:t>
    </dgm:pt>
    <dgm:pt modelId="{0D8F8E0C-4EEF-4616-8E8F-A0DA0A70A197}" type="sibTrans" cxnId="{B82661D2-0365-4FAA-ABC9-7E3FD8F65798}">
      <dgm:prSet/>
      <dgm:spPr/>
      <dgm:t>
        <a:bodyPr/>
        <a:lstStyle/>
        <a:p>
          <a:pPr algn="ctr"/>
          <a:endParaRPr lang="es-ES"/>
        </a:p>
      </dgm:t>
    </dgm:pt>
    <dgm:pt modelId="{6077772D-8D34-4ABF-AB2F-57FE59EE62C8}">
      <dgm:prSet phldrT="[Texto]" custT="1"/>
      <dgm:spPr/>
      <dgm:t>
        <a:bodyPr/>
        <a:lstStyle/>
        <a:p>
          <a:pPr algn="ctr"/>
          <a:r>
            <a:rPr lang="es-ES" sz="1100" dirty="0" smtClean="0">
              <a:latin typeface="Arial" panose="020B0604020202020204" pitchFamily="34" charset="0"/>
              <a:cs typeface="Arial" panose="020B0604020202020204" pitchFamily="34" charset="0"/>
            </a:rPr>
            <a:t>Dirección de apoyo a la gestión</a:t>
          </a:r>
          <a:endParaRPr lang="es-ES" sz="1100" dirty="0">
            <a:latin typeface="Arial" panose="020B0604020202020204" pitchFamily="34" charset="0"/>
            <a:cs typeface="Arial" panose="020B0604020202020204" pitchFamily="34" charset="0"/>
          </a:endParaRPr>
        </a:p>
      </dgm:t>
    </dgm:pt>
    <dgm:pt modelId="{A4444F39-9BE3-49A4-9BBA-521FDFC14941}" type="sibTrans" cxnId="{2540CD0D-DF64-401C-ABC4-B90612A00473}">
      <dgm:prSet/>
      <dgm:spPr/>
      <dgm:t>
        <a:bodyPr/>
        <a:lstStyle/>
        <a:p>
          <a:pPr algn="ctr"/>
          <a:endParaRPr lang="es-ES"/>
        </a:p>
      </dgm:t>
    </dgm:pt>
    <dgm:pt modelId="{D2F57489-BAAB-4A68-908C-44933E462F0F}" type="parTrans" cxnId="{2540CD0D-DF64-401C-ABC4-B90612A00473}">
      <dgm:prSet/>
      <dgm:spPr/>
      <dgm:t>
        <a:bodyPr/>
        <a:lstStyle/>
        <a:p>
          <a:pPr algn="ctr"/>
          <a:endParaRPr lang="es-ES"/>
        </a:p>
      </dgm:t>
    </dgm:pt>
    <dgm:pt modelId="{DE98AC4E-9B4B-4B46-93F7-AD628E5A4E2A}">
      <dgm:prSet/>
      <dgm:spPr/>
      <dgm:t>
        <a:bodyPr/>
        <a:lstStyle/>
        <a:p>
          <a:r>
            <a:rPr lang="es-ES" dirty="0" smtClean="0"/>
            <a:t>Biblioteca</a:t>
          </a:r>
          <a:endParaRPr lang="es-ES" dirty="0"/>
        </a:p>
      </dgm:t>
    </dgm:pt>
    <dgm:pt modelId="{98B56C41-8440-4F63-864B-049AC2F5AF19}" type="parTrans" cxnId="{EFC79AA3-222E-4A7C-A7DB-DD780FA4D655}">
      <dgm:prSet/>
      <dgm:spPr/>
      <dgm:t>
        <a:bodyPr/>
        <a:lstStyle/>
        <a:p>
          <a:endParaRPr lang="es-ES"/>
        </a:p>
      </dgm:t>
    </dgm:pt>
    <dgm:pt modelId="{79AE113E-77F9-4145-8FA9-6E7D8690A7F9}" type="sibTrans" cxnId="{EFC79AA3-222E-4A7C-A7DB-DD780FA4D655}">
      <dgm:prSet/>
      <dgm:spPr/>
      <dgm:t>
        <a:bodyPr/>
        <a:lstStyle/>
        <a:p>
          <a:endParaRPr lang="es-ES"/>
        </a:p>
      </dgm:t>
    </dgm:pt>
    <dgm:pt modelId="{DE39E724-D2D3-47CD-8701-49754EF08709}" type="pres">
      <dgm:prSet presAssocID="{2ABD8EEB-E1D9-4EB7-85AD-8FB737AE7265}" presName="hierChild1" presStyleCnt="0">
        <dgm:presLayoutVars>
          <dgm:chPref val="1"/>
          <dgm:dir/>
          <dgm:animOne val="branch"/>
          <dgm:animLvl val="lvl"/>
          <dgm:resizeHandles/>
        </dgm:presLayoutVars>
      </dgm:prSet>
      <dgm:spPr/>
      <dgm:t>
        <a:bodyPr/>
        <a:lstStyle/>
        <a:p>
          <a:endParaRPr lang="es-ES"/>
        </a:p>
      </dgm:t>
    </dgm:pt>
    <dgm:pt modelId="{71C97689-2D84-495C-ADC7-F47C1980C2C1}" type="pres">
      <dgm:prSet presAssocID="{D5FB886A-60D0-4E66-B278-0726935E8D62}" presName="hierRoot1" presStyleCnt="0"/>
      <dgm:spPr/>
      <dgm:t>
        <a:bodyPr/>
        <a:lstStyle/>
        <a:p>
          <a:endParaRPr lang="es-ES"/>
        </a:p>
      </dgm:t>
    </dgm:pt>
    <dgm:pt modelId="{F7888E5F-564F-403C-A1B3-6A18E9F9D450}" type="pres">
      <dgm:prSet presAssocID="{D5FB886A-60D0-4E66-B278-0726935E8D62}" presName="composite" presStyleCnt="0"/>
      <dgm:spPr/>
      <dgm:t>
        <a:bodyPr/>
        <a:lstStyle/>
        <a:p>
          <a:endParaRPr lang="es-ES"/>
        </a:p>
      </dgm:t>
    </dgm:pt>
    <dgm:pt modelId="{C993AD8E-814A-457D-BB3B-AB80610EACD0}" type="pres">
      <dgm:prSet presAssocID="{D5FB886A-60D0-4E66-B278-0726935E8D62}" presName="background" presStyleLbl="node0" presStyleIdx="0" presStyleCnt="1"/>
      <dgm:spPr/>
      <dgm:t>
        <a:bodyPr/>
        <a:lstStyle/>
        <a:p>
          <a:endParaRPr lang="es-ES"/>
        </a:p>
      </dgm:t>
    </dgm:pt>
    <dgm:pt modelId="{2339CCD6-0712-4EF9-8601-63059EE1FF00}" type="pres">
      <dgm:prSet presAssocID="{D5FB886A-60D0-4E66-B278-0726935E8D62}" presName="text" presStyleLbl="fgAcc0" presStyleIdx="0" presStyleCnt="1" custScaleX="310125" custScaleY="205479" custLinFactNeighborX="-25431" custLinFactNeighborY="19393">
        <dgm:presLayoutVars>
          <dgm:chPref val="3"/>
        </dgm:presLayoutVars>
      </dgm:prSet>
      <dgm:spPr/>
      <dgm:t>
        <a:bodyPr/>
        <a:lstStyle/>
        <a:p>
          <a:endParaRPr lang="es-ES"/>
        </a:p>
      </dgm:t>
    </dgm:pt>
    <dgm:pt modelId="{CCBBB172-07FC-47E0-A791-FDED0C9E5FDD}" type="pres">
      <dgm:prSet presAssocID="{D5FB886A-60D0-4E66-B278-0726935E8D62}" presName="hierChild2" presStyleCnt="0"/>
      <dgm:spPr/>
      <dgm:t>
        <a:bodyPr/>
        <a:lstStyle/>
        <a:p>
          <a:endParaRPr lang="es-ES"/>
        </a:p>
      </dgm:t>
    </dgm:pt>
    <dgm:pt modelId="{5474152B-42AA-4BAC-8C57-503B4CF9571B}" type="pres">
      <dgm:prSet presAssocID="{D2F57489-BAAB-4A68-908C-44933E462F0F}" presName="Name10" presStyleLbl="parChTrans1D2" presStyleIdx="0" presStyleCnt="1"/>
      <dgm:spPr/>
      <dgm:t>
        <a:bodyPr/>
        <a:lstStyle/>
        <a:p>
          <a:endParaRPr lang="es-ES"/>
        </a:p>
      </dgm:t>
    </dgm:pt>
    <dgm:pt modelId="{C895CA4D-45FF-45B6-9F5A-C1645188A538}" type="pres">
      <dgm:prSet presAssocID="{6077772D-8D34-4ABF-AB2F-57FE59EE62C8}" presName="hierRoot2" presStyleCnt="0"/>
      <dgm:spPr/>
      <dgm:t>
        <a:bodyPr/>
        <a:lstStyle/>
        <a:p>
          <a:endParaRPr lang="es-ES"/>
        </a:p>
      </dgm:t>
    </dgm:pt>
    <dgm:pt modelId="{7B2B9B59-2F52-40CC-86DC-F6CBF2A68B5A}" type="pres">
      <dgm:prSet presAssocID="{6077772D-8D34-4ABF-AB2F-57FE59EE62C8}" presName="composite2" presStyleCnt="0"/>
      <dgm:spPr/>
      <dgm:t>
        <a:bodyPr/>
        <a:lstStyle/>
        <a:p>
          <a:endParaRPr lang="es-ES"/>
        </a:p>
      </dgm:t>
    </dgm:pt>
    <dgm:pt modelId="{325E58C6-6071-440C-94FD-B0FF54171723}" type="pres">
      <dgm:prSet presAssocID="{6077772D-8D34-4ABF-AB2F-57FE59EE62C8}" presName="background2" presStyleLbl="node2" presStyleIdx="0" presStyleCnt="1"/>
      <dgm:spPr/>
      <dgm:t>
        <a:bodyPr/>
        <a:lstStyle/>
        <a:p>
          <a:endParaRPr lang="es-ES"/>
        </a:p>
      </dgm:t>
    </dgm:pt>
    <dgm:pt modelId="{F7368284-EC06-42BA-96AE-B85A42AF7D1E}" type="pres">
      <dgm:prSet presAssocID="{6077772D-8D34-4ABF-AB2F-57FE59EE62C8}" presName="text2" presStyleLbl="fgAcc2" presStyleIdx="0" presStyleCnt="1" custScaleX="292317" custScaleY="162085" custLinFactNeighborX="-23610" custLinFactNeighborY="25857">
        <dgm:presLayoutVars>
          <dgm:chPref val="3"/>
        </dgm:presLayoutVars>
      </dgm:prSet>
      <dgm:spPr/>
      <dgm:t>
        <a:bodyPr/>
        <a:lstStyle/>
        <a:p>
          <a:endParaRPr lang="es-ES"/>
        </a:p>
      </dgm:t>
    </dgm:pt>
    <dgm:pt modelId="{56CAF583-C0D6-45D9-BE70-112BF4C11CCC}" type="pres">
      <dgm:prSet presAssocID="{6077772D-8D34-4ABF-AB2F-57FE59EE62C8}" presName="hierChild3" presStyleCnt="0"/>
      <dgm:spPr/>
      <dgm:t>
        <a:bodyPr/>
        <a:lstStyle/>
        <a:p>
          <a:endParaRPr lang="es-ES"/>
        </a:p>
      </dgm:t>
    </dgm:pt>
    <dgm:pt modelId="{1798D1A5-2994-4D6D-8CF5-26D8D2929FB7}" type="pres">
      <dgm:prSet presAssocID="{A298ED25-D596-4FAD-B592-C417BDBCDC0F}" presName="Name17" presStyleLbl="parChTrans1D3" presStyleIdx="0" presStyleCnt="1"/>
      <dgm:spPr/>
      <dgm:t>
        <a:bodyPr/>
        <a:lstStyle/>
        <a:p>
          <a:endParaRPr lang="es-ES"/>
        </a:p>
      </dgm:t>
    </dgm:pt>
    <dgm:pt modelId="{69863C6D-E53D-4C7E-84D1-C1BA75941732}" type="pres">
      <dgm:prSet presAssocID="{C8E1F92A-8460-4508-A3E3-BFFE1B9F5C78}" presName="hierRoot3" presStyleCnt="0"/>
      <dgm:spPr/>
      <dgm:t>
        <a:bodyPr/>
        <a:lstStyle/>
        <a:p>
          <a:endParaRPr lang="es-ES"/>
        </a:p>
      </dgm:t>
    </dgm:pt>
    <dgm:pt modelId="{CB6ED3BA-04B7-4A6C-8DD8-0B42DE646751}" type="pres">
      <dgm:prSet presAssocID="{C8E1F92A-8460-4508-A3E3-BFFE1B9F5C78}" presName="composite3" presStyleCnt="0"/>
      <dgm:spPr/>
      <dgm:t>
        <a:bodyPr/>
        <a:lstStyle/>
        <a:p>
          <a:endParaRPr lang="es-ES"/>
        </a:p>
      </dgm:t>
    </dgm:pt>
    <dgm:pt modelId="{FB628CA3-9D9C-435C-BBCD-BCA8086333F7}" type="pres">
      <dgm:prSet presAssocID="{C8E1F92A-8460-4508-A3E3-BFFE1B9F5C78}" presName="background3" presStyleLbl="node3" presStyleIdx="0" presStyleCnt="1"/>
      <dgm:spPr/>
      <dgm:t>
        <a:bodyPr/>
        <a:lstStyle/>
        <a:p>
          <a:endParaRPr lang="es-ES"/>
        </a:p>
      </dgm:t>
    </dgm:pt>
    <dgm:pt modelId="{80BFB6EA-3710-4BBF-90C9-4691AA306343}" type="pres">
      <dgm:prSet presAssocID="{C8E1F92A-8460-4508-A3E3-BFFE1B9F5C78}" presName="text3" presStyleLbl="fgAcc3" presStyleIdx="0" presStyleCnt="1" custScaleX="271307" custScaleY="121305" custLinFactNeighborX="-21831" custLinFactNeighborY="47320">
        <dgm:presLayoutVars>
          <dgm:chPref val="3"/>
        </dgm:presLayoutVars>
      </dgm:prSet>
      <dgm:spPr/>
      <dgm:t>
        <a:bodyPr/>
        <a:lstStyle/>
        <a:p>
          <a:endParaRPr lang="es-ES"/>
        </a:p>
      </dgm:t>
    </dgm:pt>
    <dgm:pt modelId="{FF561292-F95D-4506-A247-159A7FD85534}" type="pres">
      <dgm:prSet presAssocID="{C8E1F92A-8460-4508-A3E3-BFFE1B9F5C78}" presName="hierChild4" presStyleCnt="0"/>
      <dgm:spPr/>
      <dgm:t>
        <a:bodyPr/>
        <a:lstStyle/>
        <a:p>
          <a:endParaRPr lang="es-ES"/>
        </a:p>
      </dgm:t>
    </dgm:pt>
    <dgm:pt modelId="{A870F62F-67DC-4088-9A7A-E159FBD2201F}" type="pres">
      <dgm:prSet presAssocID="{98B56C41-8440-4F63-864B-049AC2F5AF19}" presName="Name23" presStyleLbl="parChTrans1D4" presStyleIdx="0" presStyleCnt="1"/>
      <dgm:spPr/>
      <dgm:t>
        <a:bodyPr/>
        <a:lstStyle/>
        <a:p>
          <a:endParaRPr lang="es-ES"/>
        </a:p>
      </dgm:t>
    </dgm:pt>
    <dgm:pt modelId="{4A5C06A6-8871-440A-9F8B-DD3D7D448E5F}" type="pres">
      <dgm:prSet presAssocID="{DE98AC4E-9B4B-4B46-93F7-AD628E5A4E2A}" presName="hierRoot4" presStyleCnt="0"/>
      <dgm:spPr/>
    </dgm:pt>
    <dgm:pt modelId="{B2665BE7-CB60-42D7-9A1D-DE48D3D1D0B5}" type="pres">
      <dgm:prSet presAssocID="{DE98AC4E-9B4B-4B46-93F7-AD628E5A4E2A}" presName="composite4" presStyleCnt="0"/>
      <dgm:spPr/>
    </dgm:pt>
    <dgm:pt modelId="{E3A04387-1CC7-4B12-9E57-29C2B7C71DB8}" type="pres">
      <dgm:prSet presAssocID="{DE98AC4E-9B4B-4B46-93F7-AD628E5A4E2A}" presName="background4" presStyleLbl="node4" presStyleIdx="0" presStyleCnt="1"/>
      <dgm:spPr/>
    </dgm:pt>
    <dgm:pt modelId="{4F6211E0-0939-442B-86A5-82416B0496BA}" type="pres">
      <dgm:prSet presAssocID="{DE98AC4E-9B4B-4B46-93F7-AD628E5A4E2A}" presName="text4" presStyleLbl="fgAcc4" presStyleIdx="0" presStyleCnt="1" custScaleX="204345" custLinFactX="100000" custLinFactNeighborX="176960" custLinFactNeighborY="-76232">
        <dgm:presLayoutVars>
          <dgm:chPref val="3"/>
        </dgm:presLayoutVars>
      </dgm:prSet>
      <dgm:spPr/>
      <dgm:t>
        <a:bodyPr/>
        <a:lstStyle/>
        <a:p>
          <a:endParaRPr lang="es-ES"/>
        </a:p>
      </dgm:t>
    </dgm:pt>
    <dgm:pt modelId="{17CF5830-87C8-4946-B3C5-F5C942A59521}" type="pres">
      <dgm:prSet presAssocID="{DE98AC4E-9B4B-4B46-93F7-AD628E5A4E2A}" presName="hierChild5" presStyleCnt="0"/>
      <dgm:spPr/>
    </dgm:pt>
  </dgm:ptLst>
  <dgm:cxnLst>
    <dgm:cxn modelId="{BED08F4C-8DF0-4D62-959B-E6682ED70ABF}" type="presOf" srcId="{6077772D-8D34-4ABF-AB2F-57FE59EE62C8}" destId="{F7368284-EC06-42BA-96AE-B85A42AF7D1E}" srcOrd="0" destOrd="0" presId="urn:microsoft.com/office/officeart/2005/8/layout/hierarchy1"/>
    <dgm:cxn modelId="{B191A893-EA56-40F9-A2F7-F55652009B59}" type="presOf" srcId="{DE98AC4E-9B4B-4B46-93F7-AD628E5A4E2A}" destId="{4F6211E0-0939-442B-86A5-82416B0496BA}" srcOrd="0" destOrd="0" presId="urn:microsoft.com/office/officeart/2005/8/layout/hierarchy1"/>
    <dgm:cxn modelId="{F78D774A-9772-433B-ABCA-46D50E1E5022}" type="presOf" srcId="{A298ED25-D596-4FAD-B592-C417BDBCDC0F}" destId="{1798D1A5-2994-4D6D-8CF5-26D8D2929FB7}" srcOrd="0" destOrd="0" presId="urn:microsoft.com/office/officeart/2005/8/layout/hierarchy1"/>
    <dgm:cxn modelId="{F7ACFA54-7538-453F-8C04-F836827E3973}" type="presOf" srcId="{98B56C41-8440-4F63-864B-049AC2F5AF19}" destId="{A870F62F-67DC-4088-9A7A-E159FBD2201F}" srcOrd="0" destOrd="0" presId="urn:microsoft.com/office/officeart/2005/8/layout/hierarchy1"/>
    <dgm:cxn modelId="{C910E228-F22C-4AF8-A7CA-3B1BEFE829A7}" type="presOf" srcId="{D5FB886A-60D0-4E66-B278-0726935E8D62}" destId="{2339CCD6-0712-4EF9-8601-63059EE1FF00}" srcOrd="0" destOrd="0" presId="urn:microsoft.com/office/officeart/2005/8/layout/hierarchy1"/>
    <dgm:cxn modelId="{F936D7D4-A054-4A31-A0FD-DDBDDFF60323}" srcId="{2ABD8EEB-E1D9-4EB7-85AD-8FB737AE7265}" destId="{D5FB886A-60D0-4E66-B278-0726935E8D62}" srcOrd="0" destOrd="0" parTransId="{06BFBB08-C57A-4F16-ADDD-9C8535E3FFB4}" sibTransId="{8D9FF97B-2126-4AC9-B097-35FD4146D105}"/>
    <dgm:cxn modelId="{D9CC733B-3460-41AF-8AA4-3C6BBC0D2DB2}" type="presOf" srcId="{D2F57489-BAAB-4A68-908C-44933E462F0F}" destId="{5474152B-42AA-4BAC-8C57-503B4CF9571B}" srcOrd="0" destOrd="0" presId="urn:microsoft.com/office/officeart/2005/8/layout/hierarchy1"/>
    <dgm:cxn modelId="{B82661D2-0365-4FAA-ABC9-7E3FD8F65798}" srcId="{6077772D-8D34-4ABF-AB2F-57FE59EE62C8}" destId="{C8E1F92A-8460-4508-A3E3-BFFE1B9F5C78}" srcOrd="0" destOrd="0" parTransId="{A298ED25-D596-4FAD-B592-C417BDBCDC0F}" sibTransId="{0D8F8E0C-4EEF-4616-8E8F-A0DA0A70A197}"/>
    <dgm:cxn modelId="{EFC79AA3-222E-4A7C-A7DB-DD780FA4D655}" srcId="{C8E1F92A-8460-4508-A3E3-BFFE1B9F5C78}" destId="{DE98AC4E-9B4B-4B46-93F7-AD628E5A4E2A}" srcOrd="0" destOrd="0" parTransId="{98B56C41-8440-4F63-864B-049AC2F5AF19}" sibTransId="{79AE113E-77F9-4145-8FA9-6E7D8690A7F9}"/>
    <dgm:cxn modelId="{9E090391-9F39-4FDA-A7AF-486AC81EAE6A}" type="presOf" srcId="{C8E1F92A-8460-4508-A3E3-BFFE1B9F5C78}" destId="{80BFB6EA-3710-4BBF-90C9-4691AA306343}" srcOrd="0" destOrd="0" presId="urn:microsoft.com/office/officeart/2005/8/layout/hierarchy1"/>
    <dgm:cxn modelId="{05582F9E-EFC1-4F8D-9656-CA13D11DA475}" type="presOf" srcId="{2ABD8EEB-E1D9-4EB7-85AD-8FB737AE7265}" destId="{DE39E724-D2D3-47CD-8701-49754EF08709}" srcOrd="0" destOrd="0" presId="urn:microsoft.com/office/officeart/2005/8/layout/hierarchy1"/>
    <dgm:cxn modelId="{2540CD0D-DF64-401C-ABC4-B90612A00473}" srcId="{D5FB886A-60D0-4E66-B278-0726935E8D62}" destId="{6077772D-8D34-4ABF-AB2F-57FE59EE62C8}" srcOrd="0" destOrd="0" parTransId="{D2F57489-BAAB-4A68-908C-44933E462F0F}" sibTransId="{A4444F39-9BE3-49A4-9BBA-521FDFC14941}"/>
    <dgm:cxn modelId="{5275C54E-7A12-45DE-8920-412B8203414C}" type="presParOf" srcId="{DE39E724-D2D3-47CD-8701-49754EF08709}" destId="{71C97689-2D84-495C-ADC7-F47C1980C2C1}" srcOrd="0" destOrd="0" presId="urn:microsoft.com/office/officeart/2005/8/layout/hierarchy1"/>
    <dgm:cxn modelId="{1056554D-E27B-414F-B595-93986C599F2C}" type="presParOf" srcId="{71C97689-2D84-495C-ADC7-F47C1980C2C1}" destId="{F7888E5F-564F-403C-A1B3-6A18E9F9D450}" srcOrd="0" destOrd="0" presId="urn:microsoft.com/office/officeart/2005/8/layout/hierarchy1"/>
    <dgm:cxn modelId="{7CA904FC-F2B4-4A9F-BCB7-1008E632EE02}" type="presParOf" srcId="{F7888E5F-564F-403C-A1B3-6A18E9F9D450}" destId="{C993AD8E-814A-457D-BB3B-AB80610EACD0}" srcOrd="0" destOrd="0" presId="urn:microsoft.com/office/officeart/2005/8/layout/hierarchy1"/>
    <dgm:cxn modelId="{37EA6787-17D2-4FC2-A306-0132CFBF9670}" type="presParOf" srcId="{F7888E5F-564F-403C-A1B3-6A18E9F9D450}" destId="{2339CCD6-0712-4EF9-8601-63059EE1FF00}" srcOrd="1" destOrd="0" presId="urn:microsoft.com/office/officeart/2005/8/layout/hierarchy1"/>
    <dgm:cxn modelId="{67F2F2B6-1429-4296-8995-AD3C86EE6251}" type="presParOf" srcId="{71C97689-2D84-495C-ADC7-F47C1980C2C1}" destId="{CCBBB172-07FC-47E0-A791-FDED0C9E5FDD}" srcOrd="1" destOrd="0" presId="urn:microsoft.com/office/officeart/2005/8/layout/hierarchy1"/>
    <dgm:cxn modelId="{AF64447B-66FD-4DB7-9310-B37018BF1D9B}" type="presParOf" srcId="{CCBBB172-07FC-47E0-A791-FDED0C9E5FDD}" destId="{5474152B-42AA-4BAC-8C57-503B4CF9571B}" srcOrd="0" destOrd="0" presId="urn:microsoft.com/office/officeart/2005/8/layout/hierarchy1"/>
    <dgm:cxn modelId="{0970951C-7948-4947-AA6A-9E6DB3E31C76}" type="presParOf" srcId="{CCBBB172-07FC-47E0-A791-FDED0C9E5FDD}" destId="{C895CA4D-45FF-45B6-9F5A-C1645188A538}" srcOrd="1" destOrd="0" presId="urn:microsoft.com/office/officeart/2005/8/layout/hierarchy1"/>
    <dgm:cxn modelId="{0BCD95D3-CA69-4406-BDDD-07D48566FDF1}" type="presParOf" srcId="{C895CA4D-45FF-45B6-9F5A-C1645188A538}" destId="{7B2B9B59-2F52-40CC-86DC-F6CBF2A68B5A}" srcOrd="0" destOrd="0" presId="urn:microsoft.com/office/officeart/2005/8/layout/hierarchy1"/>
    <dgm:cxn modelId="{2A844C7A-3146-4829-8C48-BAC56B7EDF5E}" type="presParOf" srcId="{7B2B9B59-2F52-40CC-86DC-F6CBF2A68B5A}" destId="{325E58C6-6071-440C-94FD-B0FF54171723}" srcOrd="0" destOrd="0" presId="urn:microsoft.com/office/officeart/2005/8/layout/hierarchy1"/>
    <dgm:cxn modelId="{DF44DEFE-7C86-4CEB-901A-B90770E1FC0F}" type="presParOf" srcId="{7B2B9B59-2F52-40CC-86DC-F6CBF2A68B5A}" destId="{F7368284-EC06-42BA-96AE-B85A42AF7D1E}" srcOrd="1" destOrd="0" presId="urn:microsoft.com/office/officeart/2005/8/layout/hierarchy1"/>
    <dgm:cxn modelId="{62271173-2D5C-4772-A6CC-ED944CF092AF}" type="presParOf" srcId="{C895CA4D-45FF-45B6-9F5A-C1645188A538}" destId="{56CAF583-C0D6-45D9-BE70-112BF4C11CCC}" srcOrd="1" destOrd="0" presId="urn:microsoft.com/office/officeart/2005/8/layout/hierarchy1"/>
    <dgm:cxn modelId="{3B88424C-0430-4755-9947-7D10FDC30DFC}" type="presParOf" srcId="{56CAF583-C0D6-45D9-BE70-112BF4C11CCC}" destId="{1798D1A5-2994-4D6D-8CF5-26D8D2929FB7}" srcOrd="0" destOrd="0" presId="urn:microsoft.com/office/officeart/2005/8/layout/hierarchy1"/>
    <dgm:cxn modelId="{84CB634A-38F7-471D-AC33-6687FA91BD2D}" type="presParOf" srcId="{56CAF583-C0D6-45D9-BE70-112BF4C11CCC}" destId="{69863C6D-E53D-4C7E-84D1-C1BA75941732}" srcOrd="1" destOrd="0" presId="urn:microsoft.com/office/officeart/2005/8/layout/hierarchy1"/>
    <dgm:cxn modelId="{875587BD-7186-43E7-A429-F7B4FB82BCA7}" type="presParOf" srcId="{69863C6D-E53D-4C7E-84D1-C1BA75941732}" destId="{CB6ED3BA-04B7-4A6C-8DD8-0B42DE646751}" srcOrd="0" destOrd="0" presId="urn:microsoft.com/office/officeart/2005/8/layout/hierarchy1"/>
    <dgm:cxn modelId="{51CCECAD-D9F3-4CA9-9144-4E1FA7F53BE4}" type="presParOf" srcId="{CB6ED3BA-04B7-4A6C-8DD8-0B42DE646751}" destId="{FB628CA3-9D9C-435C-BBCD-BCA8086333F7}" srcOrd="0" destOrd="0" presId="urn:microsoft.com/office/officeart/2005/8/layout/hierarchy1"/>
    <dgm:cxn modelId="{9EE21D29-54DF-4396-8DFE-27466B353EF8}" type="presParOf" srcId="{CB6ED3BA-04B7-4A6C-8DD8-0B42DE646751}" destId="{80BFB6EA-3710-4BBF-90C9-4691AA306343}" srcOrd="1" destOrd="0" presId="urn:microsoft.com/office/officeart/2005/8/layout/hierarchy1"/>
    <dgm:cxn modelId="{72CD2C2F-66CE-405F-AACA-AF56BE110268}" type="presParOf" srcId="{69863C6D-E53D-4C7E-84D1-C1BA75941732}" destId="{FF561292-F95D-4506-A247-159A7FD85534}" srcOrd="1" destOrd="0" presId="urn:microsoft.com/office/officeart/2005/8/layout/hierarchy1"/>
    <dgm:cxn modelId="{DEBAED4B-4838-4D14-A8C4-3BD9C6451012}" type="presParOf" srcId="{FF561292-F95D-4506-A247-159A7FD85534}" destId="{A870F62F-67DC-4088-9A7A-E159FBD2201F}" srcOrd="0" destOrd="0" presId="urn:microsoft.com/office/officeart/2005/8/layout/hierarchy1"/>
    <dgm:cxn modelId="{CFEDC380-913C-4FD6-A513-7FAE7FABF8B4}" type="presParOf" srcId="{FF561292-F95D-4506-A247-159A7FD85534}" destId="{4A5C06A6-8871-440A-9F8B-DD3D7D448E5F}" srcOrd="1" destOrd="0" presId="urn:microsoft.com/office/officeart/2005/8/layout/hierarchy1"/>
    <dgm:cxn modelId="{3D8C810A-01A4-405E-BFFE-8DF6C34006E1}" type="presParOf" srcId="{4A5C06A6-8871-440A-9F8B-DD3D7D448E5F}" destId="{B2665BE7-CB60-42D7-9A1D-DE48D3D1D0B5}" srcOrd="0" destOrd="0" presId="urn:microsoft.com/office/officeart/2005/8/layout/hierarchy1"/>
    <dgm:cxn modelId="{A7AC13DD-0A98-456C-9A0E-3926078339B5}" type="presParOf" srcId="{B2665BE7-CB60-42D7-9A1D-DE48D3D1D0B5}" destId="{E3A04387-1CC7-4B12-9E57-29C2B7C71DB8}" srcOrd="0" destOrd="0" presId="urn:microsoft.com/office/officeart/2005/8/layout/hierarchy1"/>
    <dgm:cxn modelId="{91718073-D703-4F90-8ABD-5795DF9EFC1B}" type="presParOf" srcId="{B2665BE7-CB60-42D7-9A1D-DE48D3D1D0B5}" destId="{4F6211E0-0939-442B-86A5-82416B0496BA}" srcOrd="1" destOrd="0" presId="urn:microsoft.com/office/officeart/2005/8/layout/hierarchy1"/>
    <dgm:cxn modelId="{B31012FC-1E8E-4592-BDA6-65A53A82A625}" type="presParOf" srcId="{4A5C06A6-8871-440A-9F8B-DD3D7D448E5F}" destId="{17CF5830-87C8-4946-B3C5-F5C942A595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70F62F-67DC-4088-9A7A-E159FBD2201F}">
      <dsp:nvSpPr>
        <dsp:cNvPr id="0" name=""/>
        <dsp:cNvSpPr/>
      </dsp:nvSpPr>
      <dsp:spPr>
        <a:xfrm>
          <a:off x="2574751" y="2051155"/>
          <a:ext cx="1754664" cy="289940"/>
        </a:xfrm>
        <a:custGeom>
          <a:avLst/>
          <a:gdLst/>
          <a:ahLst/>
          <a:cxnLst/>
          <a:rect l="0" t="0" r="0" b="0"/>
          <a:pathLst>
            <a:path>
              <a:moveTo>
                <a:pt x="0" y="289940"/>
              </a:moveTo>
              <a:lnTo>
                <a:pt x="1754664" y="0"/>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98D1A5-2994-4D6D-8CF5-26D8D2929FB7}">
      <dsp:nvSpPr>
        <dsp:cNvPr id="0" name=""/>
        <dsp:cNvSpPr/>
      </dsp:nvSpPr>
      <dsp:spPr>
        <a:xfrm>
          <a:off x="2518583" y="1637910"/>
          <a:ext cx="91440" cy="250830"/>
        </a:xfrm>
        <a:custGeom>
          <a:avLst/>
          <a:gdLst/>
          <a:ahLst/>
          <a:cxnLst/>
          <a:rect l="0" t="0" r="0" b="0"/>
          <a:pathLst>
            <a:path>
              <a:moveTo>
                <a:pt x="45720" y="0"/>
              </a:moveTo>
              <a:lnTo>
                <a:pt x="45720" y="196427"/>
              </a:lnTo>
              <a:lnTo>
                <a:pt x="56167" y="196427"/>
              </a:lnTo>
              <a:lnTo>
                <a:pt x="56167" y="25083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74152B-42AA-4BAC-8C57-503B4CF9571B}">
      <dsp:nvSpPr>
        <dsp:cNvPr id="0" name=""/>
        <dsp:cNvSpPr/>
      </dsp:nvSpPr>
      <dsp:spPr>
        <a:xfrm>
          <a:off x="2507889" y="838586"/>
          <a:ext cx="91440" cy="194897"/>
        </a:xfrm>
        <a:custGeom>
          <a:avLst/>
          <a:gdLst/>
          <a:ahLst/>
          <a:cxnLst/>
          <a:rect l="0" t="0" r="0" b="0"/>
          <a:pathLst>
            <a:path>
              <a:moveTo>
                <a:pt x="45720" y="0"/>
              </a:moveTo>
              <a:lnTo>
                <a:pt x="45720" y="140495"/>
              </a:lnTo>
              <a:lnTo>
                <a:pt x="56413" y="140495"/>
              </a:lnTo>
              <a:lnTo>
                <a:pt x="56413" y="194897"/>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93AD8E-814A-457D-BB3B-AB80610EACD0}">
      <dsp:nvSpPr>
        <dsp:cNvPr id="0" name=""/>
        <dsp:cNvSpPr/>
      </dsp:nvSpPr>
      <dsp:spPr>
        <a:xfrm>
          <a:off x="1642998" y="72341"/>
          <a:ext cx="1821223" cy="766245"/>
        </a:xfrm>
        <a:prstGeom prst="roundRect">
          <a:avLst>
            <a:gd name="adj" fmla="val 10000"/>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339CCD6-0712-4EF9-8601-63059EE1FF00}">
      <dsp:nvSpPr>
        <dsp:cNvPr id="0" name=""/>
        <dsp:cNvSpPr/>
      </dsp:nvSpPr>
      <dsp:spPr>
        <a:xfrm>
          <a:off x="1708248" y="134329"/>
          <a:ext cx="1821223" cy="76624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latin typeface="Arial" panose="020B0604020202020204" pitchFamily="34" charset="0"/>
              <a:cs typeface="Arial" panose="020B0604020202020204" pitchFamily="34" charset="0"/>
            </a:rPr>
            <a:t>Vicerrectorado Administrativo Financiero </a:t>
          </a:r>
          <a:endParaRPr lang="es-ES" sz="1100" kern="1200" dirty="0">
            <a:latin typeface="Arial" panose="020B0604020202020204" pitchFamily="34" charset="0"/>
            <a:cs typeface="Arial" panose="020B0604020202020204" pitchFamily="34" charset="0"/>
          </a:endParaRPr>
        </a:p>
      </dsp:txBody>
      <dsp:txXfrm>
        <a:off x="1730691" y="156772"/>
        <a:ext cx="1776337" cy="721359"/>
      </dsp:txXfrm>
    </dsp:sp>
    <dsp:sp modelId="{325E58C6-6071-440C-94FD-B0FF54171723}">
      <dsp:nvSpPr>
        <dsp:cNvPr id="0" name=""/>
        <dsp:cNvSpPr/>
      </dsp:nvSpPr>
      <dsp:spPr>
        <a:xfrm>
          <a:off x="1705981" y="1033484"/>
          <a:ext cx="1716645" cy="604425"/>
        </a:xfrm>
        <a:prstGeom prst="roundRect">
          <a:avLst>
            <a:gd name="adj" fmla="val 10000"/>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7368284-EC06-42BA-96AE-B85A42AF7D1E}">
      <dsp:nvSpPr>
        <dsp:cNvPr id="0" name=""/>
        <dsp:cNvSpPr/>
      </dsp:nvSpPr>
      <dsp:spPr>
        <a:xfrm>
          <a:off x="1771231" y="1095472"/>
          <a:ext cx="1716645" cy="60442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latin typeface="Arial" panose="020B0604020202020204" pitchFamily="34" charset="0"/>
              <a:cs typeface="Arial" panose="020B0604020202020204" pitchFamily="34" charset="0"/>
            </a:rPr>
            <a:t>Dirección de apoyo a la gestión</a:t>
          </a:r>
          <a:endParaRPr lang="es-ES" sz="1100" kern="1200" dirty="0">
            <a:latin typeface="Arial" panose="020B0604020202020204" pitchFamily="34" charset="0"/>
            <a:cs typeface="Arial" panose="020B0604020202020204" pitchFamily="34" charset="0"/>
          </a:endParaRPr>
        </a:p>
      </dsp:txBody>
      <dsp:txXfrm>
        <a:off x="1788934" y="1113175"/>
        <a:ext cx="1681239" cy="569019"/>
      </dsp:txXfrm>
    </dsp:sp>
    <dsp:sp modelId="{FB628CA3-9D9C-435C-BBCD-BCA8086333F7}">
      <dsp:nvSpPr>
        <dsp:cNvPr id="0" name=""/>
        <dsp:cNvSpPr/>
      </dsp:nvSpPr>
      <dsp:spPr>
        <a:xfrm>
          <a:off x="1778119" y="1888740"/>
          <a:ext cx="1593263" cy="452354"/>
        </a:xfrm>
        <a:prstGeom prst="roundRect">
          <a:avLst>
            <a:gd name="adj" fmla="val 10000"/>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0BFB6EA-3710-4BBF-90C9-4691AA306343}">
      <dsp:nvSpPr>
        <dsp:cNvPr id="0" name=""/>
        <dsp:cNvSpPr/>
      </dsp:nvSpPr>
      <dsp:spPr>
        <a:xfrm>
          <a:off x="1843370" y="1950728"/>
          <a:ext cx="1593263" cy="45235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latin typeface="Arial" panose="020B0604020202020204" pitchFamily="34" charset="0"/>
              <a:cs typeface="Arial" panose="020B0604020202020204" pitchFamily="34" charset="0"/>
            </a:rPr>
            <a:t>Servicios Universitarios</a:t>
          </a:r>
          <a:endParaRPr lang="es-ES" sz="1100" kern="1200" dirty="0">
            <a:latin typeface="Arial" panose="020B0604020202020204" pitchFamily="34" charset="0"/>
            <a:cs typeface="Arial" panose="020B0604020202020204" pitchFamily="34" charset="0"/>
          </a:endParaRPr>
        </a:p>
      </dsp:txBody>
      <dsp:txXfrm>
        <a:off x="1856619" y="1963977"/>
        <a:ext cx="1566765" cy="425856"/>
      </dsp:txXfrm>
    </dsp:sp>
    <dsp:sp modelId="{E3A04387-1CC7-4B12-9E57-29C2B7C71DB8}">
      <dsp:nvSpPr>
        <dsp:cNvPr id="0" name=""/>
        <dsp:cNvSpPr/>
      </dsp:nvSpPr>
      <dsp:spPr>
        <a:xfrm>
          <a:off x="3729402" y="2051155"/>
          <a:ext cx="1200025" cy="372906"/>
        </a:xfrm>
        <a:prstGeom prst="roundRect">
          <a:avLst>
            <a:gd name="adj" fmla="val 10000"/>
          </a:avLst>
        </a:prstGeom>
        <a:gradFill rotWithShape="0">
          <a:gsLst>
            <a:gs pos="0">
              <a:schemeClr val="accent1">
                <a:hueOff val="0"/>
                <a:satOff val="0"/>
                <a:lumOff val="0"/>
                <a:alphaOff val="0"/>
                <a:tint val="83000"/>
                <a:satMod val="100000"/>
                <a:lumMod val="100000"/>
              </a:schemeClr>
            </a:gs>
            <a:gs pos="100000">
              <a:schemeClr val="accent1">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6211E0-0939-442B-86A5-82416B0496BA}">
      <dsp:nvSpPr>
        <dsp:cNvPr id="0" name=""/>
        <dsp:cNvSpPr/>
      </dsp:nvSpPr>
      <dsp:spPr>
        <a:xfrm>
          <a:off x="3794653" y="2113143"/>
          <a:ext cx="1200025" cy="37290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t>Biblioteca</a:t>
          </a:r>
          <a:endParaRPr lang="es-ES" sz="1700" kern="1200" dirty="0"/>
        </a:p>
      </dsp:txBody>
      <dsp:txXfrm>
        <a:off x="3805575" y="2124065"/>
        <a:ext cx="1178181" cy="3510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0.25974</cdr:x>
      <cdr:y>0.99265</cdr:y>
    </cdr:from>
    <cdr:to>
      <cdr:x>0.57431</cdr:x>
      <cdr:y>0.99387</cdr:y>
    </cdr:to>
    <cdr:cxnSp macro="">
      <cdr:nvCxnSpPr>
        <cdr:cNvPr id="2" name="Conector recto 1">
          <a:extLst xmlns:a="http://schemas.openxmlformats.org/drawingml/2006/main">
            <a:ext uri="{FF2B5EF4-FFF2-40B4-BE49-F238E27FC236}">
              <a16:creationId xmlns:a16="http://schemas.microsoft.com/office/drawing/2014/main" id="{2E0EE286-53FF-4A97-BA1A-706269874D81}"/>
            </a:ext>
          </a:extLst>
        </cdr:cNvPr>
        <cdr:cNvCxnSpPr/>
      </cdr:nvCxnSpPr>
      <cdr:spPr>
        <a:xfrm xmlns:a="http://schemas.openxmlformats.org/drawingml/2006/main" flipH="1" flipV="1">
          <a:off x="1143000" y="2571751"/>
          <a:ext cx="1384301" cy="3174"/>
        </a:xfrm>
        <a:prstGeom xmlns:a="http://schemas.openxmlformats.org/drawingml/2006/main" prst="line">
          <a:avLst/>
        </a:prstGeom>
        <a:ln xmlns:a="http://schemas.openxmlformats.org/drawingml/2006/main" w="28575">
          <a:solidFill>
            <a:schemeClr val="accent2"/>
          </a:solidFill>
          <a:prstDash val="sysDot"/>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0.25397</cdr:x>
      <cdr:y>0.35294</cdr:y>
    </cdr:from>
    <cdr:to>
      <cdr:x>0.26046</cdr:x>
      <cdr:y>1</cdr:y>
    </cdr:to>
    <cdr:cxnSp macro="">
      <cdr:nvCxnSpPr>
        <cdr:cNvPr id="3" name="Conector recto 2">
          <a:extLst xmlns:a="http://schemas.openxmlformats.org/drawingml/2006/main">
            <a:ext uri="{FF2B5EF4-FFF2-40B4-BE49-F238E27FC236}">
              <a16:creationId xmlns:a16="http://schemas.microsoft.com/office/drawing/2014/main" id="{912CFBA0-4D08-470F-BEC4-448E13A1A04E}"/>
            </a:ext>
          </a:extLst>
        </cdr:cNvPr>
        <cdr:cNvCxnSpPr/>
      </cdr:nvCxnSpPr>
      <cdr:spPr>
        <a:xfrm xmlns:a="http://schemas.openxmlformats.org/drawingml/2006/main">
          <a:off x="1117600" y="914401"/>
          <a:ext cx="28575" cy="1676400"/>
        </a:xfrm>
        <a:prstGeom xmlns:a="http://schemas.openxmlformats.org/drawingml/2006/main" prst="line">
          <a:avLst/>
        </a:prstGeom>
        <a:ln xmlns:a="http://schemas.openxmlformats.org/drawingml/2006/main" w="28575">
          <a:solidFill>
            <a:schemeClr val="accent2"/>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0.5974</cdr:x>
      <cdr:y>0.34191</cdr:y>
    </cdr:from>
    <cdr:to>
      <cdr:x>0.60317</cdr:x>
      <cdr:y>1</cdr:y>
    </cdr:to>
    <cdr:cxnSp macro="">
      <cdr:nvCxnSpPr>
        <cdr:cNvPr id="4" name="Conector recto 3">
          <a:extLst xmlns:a="http://schemas.openxmlformats.org/drawingml/2006/main">
            <a:ext uri="{FF2B5EF4-FFF2-40B4-BE49-F238E27FC236}">
              <a16:creationId xmlns:a16="http://schemas.microsoft.com/office/drawing/2014/main" id="{6B13B169-3503-4FC9-94BA-4FB93D9E3C48}"/>
            </a:ext>
          </a:extLst>
        </cdr:cNvPr>
        <cdr:cNvCxnSpPr/>
      </cdr:nvCxnSpPr>
      <cdr:spPr>
        <a:xfrm xmlns:a="http://schemas.openxmlformats.org/drawingml/2006/main">
          <a:off x="2628900" y="885825"/>
          <a:ext cx="25392" cy="1704975"/>
        </a:xfrm>
        <a:prstGeom xmlns:a="http://schemas.openxmlformats.org/drawingml/2006/main" prst="line">
          <a:avLst/>
        </a:prstGeom>
        <a:ln xmlns:a="http://schemas.openxmlformats.org/drawingml/2006/main" w="28575">
          <a:solidFill>
            <a:schemeClr val="accent2"/>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0.2619</cdr:x>
      <cdr:y>0.9902</cdr:y>
    </cdr:from>
    <cdr:to>
      <cdr:x>0.61255</cdr:x>
      <cdr:y>0.99387</cdr:y>
    </cdr:to>
    <cdr:cxnSp macro="">
      <cdr:nvCxnSpPr>
        <cdr:cNvPr id="6" name="Conector recto 5">
          <a:extLst xmlns:a="http://schemas.openxmlformats.org/drawingml/2006/main">
            <a:ext uri="{FF2B5EF4-FFF2-40B4-BE49-F238E27FC236}">
              <a16:creationId xmlns:a16="http://schemas.microsoft.com/office/drawing/2014/main" id="{912BD54C-2137-4728-AD46-51DEC2E1C0E3}"/>
            </a:ext>
          </a:extLst>
        </cdr:cNvPr>
        <cdr:cNvCxnSpPr/>
      </cdr:nvCxnSpPr>
      <cdr:spPr>
        <a:xfrm xmlns:a="http://schemas.openxmlformats.org/drawingml/2006/main" flipH="1">
          <a:off x="1152525" y="2565400"/>
          <a:ext cx="1543050" cy="9525"/>
        </a:xfrm>
        <a:prstGeom xmlns:a="http://schemas.openxmlformats.org/drawingml/2006/main" prst="line">
          <a:avLst/>
        </a:prstGeom>
        <a:ln xmlns:a="http://schemas.openxmlformats.org/drawingml/2006/main" w="28575">
          <a:solidFill>
            <a:schemeClr val="accent2"/>
          </a:solidFill>
          <a:prstDash val="sysDot"/>
        </a:ln>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cxnSp>
  </cdr:relSizeAnchor>
  <cdr:relSizeAnchor xmlns:cdr="http://schemas.openxmlformats.org/drawingml/2006/chartDrawing">
    <cdr:from>
      <cdr:x>0.26042</cdr:x>
      <cdr:y>0.35415</cdr:y>
    </cdr:from>
    <cdr:to>
      <cdr:x>0.59323</cdr:x>
      <cdr:y>0.35415</cdr:y>
    </cdr:to>
    <cdr:cxnSp macro="">
      <cdr:nvCxnSpPr>
        <cdr:cNvPr id="7" name="Conector recto 6"/>
        <cdr:cNvCxnSpPr/>
      </cdr:nvCxnSpPr>
      <cdr:spPr>
        <a:xfrm xmlns:a="http://schemas.openxmlformats.org/drawingml/2006/main">
          <a:off x="1287893" y="1127760"/>
          <a:ext cx="1645920" cy="0"/>
        </a:xfrm>
        <a:prstGeom xmlns:a="http://schemas.openxmlformats.org/drawingml/2006/main" prst="line">
          <a:avLst/>
        </a:prstGeom>
        <a:ln xmlns:a="http://schemas.openxmlformats.org/drawingml/2006/main" w="19050">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0.1734</cdr:x>
      <cdr:y>0.18684</cdr:y>
    </cdr:from>
    <cdr:to>
      <cdr:x>0.61448</cdr:x>
      <cdr:y>0.18947</cdr:y>
    </cdr:to>
    <cdr:cxnSp macro="">
      <cdr:nvCxnSpPr>
        <cdr:cNvPr id="3" name="Conector recto 2">
          <a:extLst xmlns:a="http://schemas.openxmlformats.org/drawingml/2006/main">
            <a:ext uri="{FF2B5EF4-FFF2-40B4-BE49-F238E27FC236}">
              <a16:creationId xmlns:a16="http://schemas.microsoft.com/office/drawing/2014/main" id="{E9231666-E710-4378-803F-D3E2B76E7B8B}"/>
            </a:ext>
          </a:extLst>
        </cdr:cNvPr>
        <cdr:cNvCxnSpPr/>
      </cdr:nvCxnSpPr>
      <cdr:spPr>
        <a:xfrm xmlns:a="http://schemas.openxmlformats.org/drawingml/2006/main" flipH="1">
          <a:off x="981076" y="676275"/>
          <a:ext cx="2495549" cy="9525"/>
        </a:xfrm>
        <a:prstGeom xmlns:a="http://schemas.openxmlformats.org/drawingml/2006/main" prst="line">
          <a:avLst/>
        </a:prstGeom>
        <a:ln xmlns:a="http://schemas.openxmlformats.org/drawingml/2006/main" w="19050">
          <a:solidFill>
            <a:schemeClr val="accent2"/>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0.61987</cdr:x>
      <cdr:y>0.2</cdr:y>
    </cdr:from>
    <cdr:to>
      <cdr:x>0.6229</cdr:x>
      <cdr:y>1</cdr:y>
    </cdr:to>
    <cdr:cxnSp macro="">
      <cdr:nvCxnSpPr>
        <cdr:cNvPr id="5" name="Conector recto 4">
          <a:extLst xmlns:a="http://schemas.openxmlformats.org/drawingml/2006/main">
            <a:ext uri="{FF2B5EF4-FFF2-40B4-BE49-F238E27FC236}">
              <a16:creationId xmlns:a16="http://schemas.microsoft.com/office/drawing/2014/main" id="{299FB65A-02D1-4BE0-A8C6-9130962B1E13}"/>
            </a:ext>
          </a:extLst>
        </cdr:cNvPr>
        <cdr:cNvCxnSpPr/>
      </cdr:nvCxnSpPr>
      <cdr:spPr>
        <a:xfrm xmlns:a="http://schemas.openxmlformats.org/drawingml/2006/main">
          <a:off x="3507120" y="723906"/>
          <a:ext cx="17130" cy="2895594"/>
        </a:xfrm>
        <a:prstGeom xmlns:a="http://schemas.openxmlformats.org/drawingml/2006/main" prst="line">
          <a:avLst/>
        </a:prstGeom>
        <a:ln xmlns:a="http://schemas.openxmlformats.org/drawingml/2006/main" w="19050">
          <a:solidFill>
            <a:schemeClr val="accent2"/>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0.17677</cdr:x>
      <cdr:y>0.19211</cdr:y>
    </cdr:from>
    <cdr:to>
      <cdr:x>0.17677</cdr:x>
      <cdr:y>0.99211</cdr:y>
    </cdr:to>
    <cdr:cxnSp macro="">
      <cdr:nvCxnSpPr>
        <cdr:cNvPr id="6" name="Conector recto 5">
          <a:extLst xmlns:a="http://schemas.openxmlformats.org/drawingml/2006/main">
            <a:ext uri="{FF2B5EF4-FFF2-40B4-BE49-F238E27FC236}">
              <a16:creationId xmlns:a16="http://schemas.microsoft.com/office/drawing/2014/main" id="{90B6A2A1-C785-4DE5-B7C5-01B9EAA9D34D}"/>
            </a:ext>
          </a:extLst>
        </cdr:cNvPr>
        <cdr:cNvCxnSpPr/>
      </cdr:nvCxnSpPr>
      <cdr:spPr>
        <a:xfrm xmlns:a="http://schemas.openxmlformats.org/drawingml/2006/main">
          <a:off x="1000125" y="695325"/>
          <a:ext cx="0" cy="2895600"/>
        </a:xfrm>
        <a:prstGeom xmlns:a="http://schemas.openxmlformats.org/drawingml/2006/main" prst="line">
          <a:avLst/>
        </a:prstGeom>
        <a:ln xmlns:a="http://schemas.openxmlformats.org/drawingml/2006/main" w="28575">
          <a:solidFill>
            <a:schemeClr val="accent2"/>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0.1848</cdr:x>
      <cdr:y>0.99206</cdr:y>
    </cdr:from>
    <cdr:to>
      <cdr:x>0.61279</cdr:x>
      <cdr:y>0.99474</cdr:y>
    </cdr:to>
    <cdr:cxnSp macro="">
      <cdr:nvCxnSpPr>
        <cdr:cNvPr id="7" name="Conector recto 6">
          <a:extLst xmlns:a="http://schemas.openxmlformats.org/drawingml/2006/main">
            <a:ext uri="{FF2B5EF4-FFF2-40B4-BE49-F238E27FC236}">
              <a16:creationId xmlns:a16="http://schemas.microsoft.com/office/drawing/2014/main" id="{290A7F2C-11C6-41B3-B785-700BBC80F156}"/>
            </a:ext>
          </a:extLst>
        </cdr:cNvPr>
        <cdr:cNvCxnSpPr/>
      </cdr:nvCxnSpPr>
      <cdr:spPr>
        <a:xfrm xmlns:a="http://schemas.openxmlformats.org/drawingml/2006/main" flipH="1" flipV="1">
          <a:off x="1045572" y="3590762"/>
          <a:ext cx="2421528" cy="9688"/>
        </a:xfrm>
        <a:prstGeom xmlns:a="http://schemas.openxmlformats.org/drawingml/2006/main" prst="line">
          <a:avLst/>
        </a:prstGeom>
        <a:ln xmlns:a="http://schemas.openxmlformats.org/drawingml/2006/main" w="28575">
          <a:prstDash val="sysDot"/>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355" name="Rectangle 105"/>
          <p:cNvSpPr/>
          <p:nvPr/>
        </p:nvSpPr>
        <p:spPr>
          <a:xfrm rot="2700000">
            <a:off x="10425725" y="1390599"/>
            <a:ext cx="19202" cy="5859566"/>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588359"/>
            <a:ext cx="12801600" cy="5313696"/>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11404479" y="-597910"/>
            <a:ext cx="19202" cy="3943703"/>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2" y="0"/>
            <a:ext cx="12412155" cy="6400806"/>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3235739" y="-1353866"/>
            <a:ext cx="19202" cy="9198412"/>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4461138" y="-1335251"/>
            <a:ext cx="19202" cy="9071304"/>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5641598" y="-1335249"/>
            <a:ext cx="19202" cy="9071304"/>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6822059" y="-1335249"/>
            <a:ext cx="19202" cy="9071304"/>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8002521" y="-1335248"/>
            <a:ext cx="19202" cy="90713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9182981" y="-1335250"/>
            <a:ext cx="19202" cy="9071303"/>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9977519" y="-389976"/>
            <a:ext cx="19202" cy="797975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11157981" y="2446334"/>
            <a:ext cx="19202" cy="4640903"/>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11748208" y="3871269"/>
            <a:ext cx="19202" cy="2971486"/>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12338441" y="5296215"/>
            <a:ext cx="19204" cy="1302057"/>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84588" y="-131459"/>
            <a:ext cx="19202" cy="851295"/>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874818" y="-375941"/>
            <a:ext cx="19202" cy="2520720"/>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465048" y="-620421"/>
            <a:ext cx="19202" cy="4190141"/>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2055279" y="-864903"/>
            <a:ext cx="19202" cy="5859566"/>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2645509" y="-1109382"/>
            <a:ext cx="19202" cy="752898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898797" y="-630292"/>
            <a:ext cx="19202" cy="8245392"/>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2308567" y="794655"/>
            <a:ext cx="19202" cy="6575967"/>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718336" y="2219593"/>
            <a:ext cx="19202" cy="490654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1128106" y="3644539"/>
            <a:ext cx="19202" cy="323711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537877" y="5069480"/>
            <a:ext cx="19202" cy="1567695"/>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3787252" y="-1335249"/>
            <a:ext cx="19202" cy="90713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6148173" y="-1335249"/>
            <a:ext cx="19202" cy="90713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8509095" y="-1335248"/>
            <a:ext cx="19202" cy="90713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9633789" y="-1331352"/>
            <a:ext cx="19202" cy="8951975"/>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10224017" y="-1086870"/>
            <a:ext cx="19204" cy="7282552"/>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10840109" y="-815234"/>
            <a:ext cx="19202" cy="5613129"/>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11994709" y="-353431"/>
            <a:ext cx="19201" cy="2274283"/>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12584941" y="-108947"/>
            <a:ext cx="19201" cy="604856"/>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4960924" y="-1351641"/>
            <a:ext cx="19202" cy="9090507"/>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7321845" y="-1351641"/>
            <a:ext cx="19202" cy="9090508"/>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9019881"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208284" y="361641"/>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942545"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3122101"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4301657"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5481213"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6660769"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7840325"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11378993"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10199437"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12337228" y="460686"/>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762989"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9330316"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464379"/>
            <a:ext cx="131519" cy="5936423"/>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1073424"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2252980"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3432536"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4612092"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5791648"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6971204"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8150760"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11689428"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10509872"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8429655"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1352319"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2531875"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3711431"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4890987"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607054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7250099"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10788767"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9609211"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1196832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7276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9921315"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48486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664423"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843979"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4023535"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5203091"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638264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7562203"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8741759"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1228042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11100871"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8643618"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566282"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2745838"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3925394"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5104950"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6284506"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7464062"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11002730"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9823174"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12182286"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386726"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484865" y="-14342"/>
            <a:ext cx="237653" cy="11882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664421" y="-14342"/>
            <a:ext cx="237653" cy="11882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843978" y="-14342"/>
            <a:ext cx="9674101" cy="11882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9019881"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208284" y="1545338"/>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942545"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3122101"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4301657"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5481213"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6660769"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7840325"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11378993"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10199437"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12337228" y="1644383"/>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762989"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9330316"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1073424"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2252980"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3432536"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4612092"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5791648"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6971204"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8150760"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11689428"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10509872"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8429655"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1352319"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2531875"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3711431"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4890987"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607054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7250099"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10788767"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9609211"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1196832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7276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9921315"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48486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664423"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843979"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4023535"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5203091"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638264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7562203"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8741759"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1228042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11100871"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9019881"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208284" y="2724974"/>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942545"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3122101"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4301657"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5481213"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6660769"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7840325"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11378993"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10199437"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12337228" y="2824019"/>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762989"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9330316"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1073424"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2252980"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3432536"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4612092"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5791648"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6971204"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8150760"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11689428"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10509872"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8429655"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352319"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2531875"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3711431"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4890987"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607054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7250099"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10788767"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9609211"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1196832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7276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9921315"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48486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664423"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843979"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4023535"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5203091"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638264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7562203"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8741759"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1228042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11100871"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9019881"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208284" y="3913116"/>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942545"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3122101"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4301657"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5481213"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6660769"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7840325"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11378993"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10199437"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2337228" y="4012161"/>
            <a:ext cx="685692" cy="243051"/>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762989"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9330316"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1073424"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2252980"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3432536"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4612092"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5791648"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6971204"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8150760"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11689428"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10509872"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8429655"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1352319"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2531875"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3711431"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4890987"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607054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7250099"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10788767"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9609211"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1196832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7276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9921315"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48486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664423"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843979"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4023535"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5203091"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638264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7562203"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8741759"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1228042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11100871"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9019881"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208284" y="5094967"/>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942545"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3122101"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4301657"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5481213"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6660769"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7840325"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378993"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10199437"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12337228" y="5194011"/>
            <a:ext cx="685692" cy="243051"/>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762989"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9330316"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1073424"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2252980"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3432536"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4612092"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5791648"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6971204"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8150760"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11689428"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10509872"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8429655"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1352319"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2531875"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3711431"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4890987"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607054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7250099"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10788767"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9609211"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1196832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7276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9921315"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48486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664423"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843979"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4023535"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5203091"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638264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7562203"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8741759"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1228042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11100871"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9290599"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2067" y="6042760"/>
            <a:ext cx="325976" cy="39010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2213261"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3392817"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4572373"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5751931" y="5859974"/>
            <a:ext cx="325976" cy="755682"/>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6931487"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111043"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649709"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470155"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588022" y="6187224"/>
            <a:ext cx="239968" cy="187187"/>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026736"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1137667" y="6385847"/>
            <a:ext cx="10725170" cy="14955"/>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9968699"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528443"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708475"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888507"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4068539"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5248571"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6428603"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7608635"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8788667"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12328763"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11148731" y="512201"/>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9968699"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528443"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708475"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888507"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4068539"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5248571"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6428603"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7608635"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8788667"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12328763"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11148731" y="1695898"/>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9968699"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528443"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708475"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888507"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4068539"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5248571"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6428603"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7608635"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8788667"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12328763"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11148731" y="2875534"/>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9968699"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528443"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708475"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888507"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4068539"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5248571"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6428603"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7608635"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8788667"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12328763"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11148731" y="4063676"/>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9968699"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528443"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708475"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888507"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4068539"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5248571"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6428603"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7608635"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8788667"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12328763"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11148731" y="5245527"/>
            <a:ext cx="140021" cy="140020"/>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480060" y="6944192"/>
            <a:ext cx="8161020" cy="2048256"/>
          </a:xfrm>
        </p:spPr>
        <p:txBody>
          <a:bodyPr anchor="ctr">
            <a:normAutofit/>
          </a:bodyPr>
          <a:lstStyle>
            <a:lvl1pPr algn="r">
              <a:defRPr sz="6160" spc="28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041130" y="6944192"/>
            <a:ext cx="3360420" cy="2048256"/>
          </a:xfrm>
        </p:spPr>
        <p:txBody>
          <a:bodyPr lIns="91440" rIns="91440" anchor="ctr">
            <a:normAutofit/>
          </a:bodyPr>
          <a:lstStyle>
            <a:lvl1pPr marL="0" indent="0" algn="l">
              <a:lnSpc>
                <a:spcPct val="100000"/>
              </a:lnSpc>
              <a:spcBef>
                <a:spcPts val="0"/>
              </a:spcBef>
              <a:buNone/>
              <a:defRPr sz="2240">
                <a:solidFill>
                  <a:schemeClr val="tx1">
                    <a:lumMod val="95000"/>
                    <a:lumOff val="5000"/>
                  </a:schemeClr>
                </a:solidFill>
              </a:defRPr>
            </a:lvl1pPr>
            <a:lvl2pPr marL="640080" indent="0" algn="ctr">
              <a:buNone/>
              <a:defRPr sz="2240"/>
            </a:lvl2pPr>
            <a:lvl3pPr marL="1280160" indent="0" algn="ctr">
              <a:buNone/>
              <a:defRPr sz="224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8ED09DCA-BC34-4912-B189-0A37D071CD3D}" type="datetimeFigureOut">
              <a:rPr lang="es-EC" smtClean="0"/>
              <a:t>19/11/2021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D0B3F84-9AD0-4A3D-9A84-FCA4D97F6301}" type="slidenum">
              <a:rPr lang="es-EC" smtClean="0"/>
              <a:t>‹Nº›</a:t>
            </a:fld>
            <a:endParaRPr lang="es-EC"/>
          </a:p>
        </p:txBody>
      </p:sp>
      <p:cxnSp>
        <p:nvCxnSpPr>
          <p:cNvPr id="8" name="Straight Connector 7"/>
          <p:cNvCxnSpPr/>
          <p:nvPr/>
        </p:nvCxnSpPr>
        <p:spPr>
          <a:xfrm flipV="1">
            <a:off x="8806185" y="7369748"/>
            <a:ext cx="0" cy="128016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7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D09DCA-BC34-4912-B189-0A37D071CD3D}" type="datetimeFigureOut">
              <a:rPr lang="es-EC" smtClean="0"/>
              <a:t>19/11/2021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154210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1066800"/>
            <a:ext cx="2760345" cy="757428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40131" y="1066800"/>
            <a:ext cx="7960995" cy="757428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D09DCA-BC34-4912-B189-0A37D071CD3D}" type="datetimeFigureOut">
              <a:rPr lang="es-EC" smtClean="0"/>
              <a:t>19/11/2021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D0B3F84-9AD0-4A3D-9A84-FCA4D97F6301}" type="slidenum">
              <a:rPr lang="es-EC" smtClean="0"/>
              <a:t>‹Nº›</a:t>
            </a:fld>
            <a:endParaRPr lang="es-EC"/>
          </a:p>
        </p:txBody>
      </p:sp>
      <p:cxnSp>
        <p:nvCxnSpPr>
          <p:cNvPr id="7" name="Straight Connector 6"/>
          <p:cNvCxnSpPr/>
          <p:nvPr/>
        </p:nvCxnSpPr>
        <p:spPr>
          <a:xfrm rot="5400000" flipV="1">
            <a:off x="10561320" y="242988"/>
            <a:ext cx="0" cy="96012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95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D09DCA-BC34-4912-B189-0A37D071CD3D}" type="datetimeFigureOut">
              <a:rPr lang="es-EC" smtClean="0"/>
              <a:t>19/11/2021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145066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9" name="Group 8"/>
          <p:cNvGrpSpPr/>
          <p:nvPr/>
        </p:nvGrpSpPr>
        <p:grpSpPr>
          <a:xfrm>
            <a:off x="0" y="588359"/>
            <a:ext cx="12801600" cy="5313696"/>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11404479" y="-597910"/>
            <a:ext cx="19202" cy="3943703"/>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2" y="0"/>
            <a:ext cx="12412155" cy="6400806"/>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3235739" y="-1353866"/>
            <a:ext cx="19202" cy="9198412"/>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4461138" y="-1335251"/>
            <a:ext cx="19202" cy="9071304"/>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5641598" y="-1335249"/>
            <a:ext cx="19202" cy="9071304"/>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6822059" y="-1335249"/>
            <a:ext cx="19202" cy="9071304"/>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8002521" y="-1335248"/>
            <a:ext cx="19202" cy="90713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9182981" y="-1335250"/>
            <a:ext cx="19202" cy="9071303"/>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9977519" y="-389976"/>
            <a:ext cx="19202" cy="797975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11157981" y="2446334"/>
            <a:ext cx="19202" cy="4640903"/>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11748208" y="3871269"/>
            <a:ext cx="19202" cy="2971486"/>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12338441" y="5296215"/>
            <a:ext cx="19204" cy="1302057"/>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84588" y="-131459"/>
            <a:ext cx="19202" cy="851295"/>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874818" y="-375941"/>
            <a:ext cx="19202" cy="2520720"/>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465048" y="-620421"/>
            <a:ext cx="19202" cy="4190141"/>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2055279" y="-864903"/>
            <a:ext cx="19202" cy="5859566"/>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2645509" y="-1109382"/>
            <a:ext cx="19202" cy="752898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898797" y="-630292"/>
            <a:ext cx="19202" cy="8245392"/>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2308567" y="794655"/>
            <a:ext cx="19202" cy="6575967"/>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718336" y="2219593"/>
            <a:ext cx="19202" cy="490654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1128106" y="3644539"/>
            <a:ext cx="19202" cy="323711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537877" y="5069480"/>
            <a:ext cx="19202" cy="1567695"/>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3787252" y="-1335249"/>
            <a:ext cx="19202" cy="90713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6148173" y="-1335249"/>
            <a:ext cx="19202" cy="90713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8509095" y="-1335248"/>
            <a:ext cx="19202" cy="90713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9633789" y="-1331352"/>
            <a:ext cx="19202" cy="8951975"/>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10224017" y="-1086870"/>
            <a:ext cx="19204" cy="7282552"/>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10840109" y="-815234"/>
            <a:ext cx="19202" cy="5613129"/>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11994709" y="-353431"/>
            <a:ext cx="19201" cy="2274283"/>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12584941" y="-108947"/>
            <a:ext cx="19201" cy="604856"/>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4960924" y="-1351641"/>
            <a:ext cx="19202" cy="9090507"/>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7321845" y="-1351641"/>
            <a:ext cx="19202" cy="9090508"/>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9019881"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208284" y="361641"/>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942545"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3122101"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4301657"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5481213"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6660769"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7840325"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11378993"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10199437"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12337228" y="460686"/>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762989" y="15335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8429655"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1352319"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2531875"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3711431"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4890987"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607054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7250099"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10788767"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9609211"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1196832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72763" y="74232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8643618"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566282"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2745838"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3925394"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5104950"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6284506"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7464062"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11002730"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9823174" y="-228308"/>
            <a:ext cx="429780" cy="857707"/>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12182286"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386726" y="-228308"/>
            <a:ext cx="429780" cy="857707"/>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9019881"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208284" y="1545338"/>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942545"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3122101"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4301657"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5481213"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6660769"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7840325"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11378993"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10199437"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12337228" y="1644383"/>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762989" y="1337055"/>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8429655"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1352319"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2531875"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3711431"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4890987"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607054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7250099"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10788767"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9609211"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1196832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72763" y="19260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9019881"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208284" y="2724974"/>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942545"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3122101"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4301657"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5481213"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6660769"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7840325"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11378993"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10199437"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12337228" y="2824019"/>
            <a:ext cx="685692" cy="243051"/>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762989" y="251669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8429655"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1352319"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2531875"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3711431"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4890987"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607054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7250099"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10788767"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9609211"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1196832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72763" y="3105654"/>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9019881"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208284" y="3913116"/>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942545"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3122101"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4301657"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5481213"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6660769"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7840325"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11378993"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10199437"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12337228" y="4012161"/>
            <a:ext cx="685692" cy="243051"/>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762989" y="370483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8429655"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1352319"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2531875"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3711431"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4890987"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607054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7250099"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10788767"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9609211"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1196832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72763" y="4296011"/>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9019881"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208284" y="5094967"/>
            <a:ext cx="857707" cy="44114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942545"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3122101"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4301657"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5481213"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6660769"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7840325"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11378993"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10199437"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12337228" y="5194011"/>
            <a:ext cx="685692" cy="243051"/>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762989" y="4886683"/>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8429655"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1352319"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2531875"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3711431"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4890987"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607054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7250099"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10788767"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9609211"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1196832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72763" y="5480418"/>
            <a:ext cx="857707" cy="857707"/>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9290599"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32067" y="6042760"/>
            <a:ext cx="325976" cy="39010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2213261"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3392817"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4572373"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5751931" y="5859974"/>
            <a:ext cx="325976" cy="755682"/>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6931487"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8111043"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11649709"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10470155" y="5859974"/>
            <a:ext cx="325976" cy="755682"/>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12588022" y="6187224"/>
            <a:ext cx="239968" cy="187187"/>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1026736" y="5859973"/>
            <a:ext cx="325976" cy="755681"/>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9330316"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464379"/>
            <a:ext cx="131519" cy="5936423"/>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1073424"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2252980"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3432536"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4612092"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5791648"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6971204"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8150760"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11689428"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10509872" y="46437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9921315"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48486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664423"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843979"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4023535"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5203091"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638264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7562203"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8741759"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12280427"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11100871" y="105142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484865" y="-14342"/>
            <a:ext cx="237653" cy="11882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664421" y="-14342"/>
            <a:ext cx="237653" cy="11882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843978" y="-14342"/>
            <a:ext cx="9674101" cy="11882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9330316"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1073424"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2252980"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3432536"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4612092"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5791648"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6971204"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8150760"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11689428"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10509872" y="1648076"/>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9921315"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48486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664423"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843979"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4023535"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5203091"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638264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7562203"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8741759"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12280427"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11100871" y="2235120"/>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9330316"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1073424"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2252980"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3432536"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4612092"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5791648"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6971204"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8150760"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11689428"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10509872" y="28277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9921315"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48486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664423"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843979"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4023535"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5203091"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638264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7562203"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8741759"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12280427"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11100871" y="3414755"/>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9330316"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1073424"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2252980"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3432536"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4612092"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5791648"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6971204"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8150760"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11689428"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10509872" y="401585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9921315"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48486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664423"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843979"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4023535"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5203091"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638264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7562203"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8741759"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12280427"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11100871" y="4605112"/>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9330316"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1073424"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2252980"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3432536"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4612092"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5791648"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6971204"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8150760"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11689428"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10509872" y="5197704"/>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9921315"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48486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664423"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843979"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4023535"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5203091"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638264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7562203"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8741759"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12280427"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11100871" y="5789519"/>
            <a:ext cx="237651" cy="237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1137667" y="6385847"/>
            <a:ext cx="10725170" cy="14955"/>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9968699"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528443"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708475"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888507"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4068539"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5248571"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6428603"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7608635"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8788667"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12328763"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11148731" y="512201"/>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9968699"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528443"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708475"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888507"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4068539"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5248571"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6428603"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7608635"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8788667"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12328763"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11148731" y="1695898"/>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9968699"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528443"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708475"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888507"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4068539"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5248571"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6428603"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7608635"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8788667"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12328763"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11148731" y="2875534"/>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9968699"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528443"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708475"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888507"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4068539"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5248571"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6428603"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7608635"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8788667"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12328763"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11148731" y="4063676"/>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9968699"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528443"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708475"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888507"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4068539"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5248571"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6428603"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7608635"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8788667"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12328763"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11148731" y="5245527"/>
            <a:ext cx="140021" cy="140020"/>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80060" y="6944192"/>
            <a:ext cx="8161020" cy="2048256"/>
          </a:xfrm>
        </p:spPr>
        <p:txBody>
          <a:bodyPr anchor="ctr">
            <a:normAutofit/>
          </a:bodyPr>
          <a:lstStyle>
            <a:lvl1pPr algn="r">
              <a:defRPr sz="6160" b="0" spc="28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41130" y="6944192"/>
            <a:ext cx="3360420" cy="2048256"/>
          </a:xfrm>
        </p:spPr>
        <p:txBody>
          <a:bodyPr lIns="91440" rIns="91440" anchor="ctr">
            <a:normAutofit/>
          </a:bodyPr>
          <a:lstStyle>
            <a:lvl1pPr marL="0" indent="0">
              <a:lnSpc>
                <a:spcPct val="100000"/>
              </a:lnSpc>
              <a:spcBef>
                <a:spcPts val="0"/>
              </a:spcBef>
              <a:buNone/>
              <a:defRPr sz="2240">
                <a:solidFill>
                  <a:schemeClr val="tx1">
                    <a:lumMod val="95000"/>
                    <a:lumOff val="5000"/>
                  </a:schemeClr>
                </a:solidFill>
              </a:defRPr>
            </a:lvl1pPr>
            <a:lvl2pPr marL="640080" indent="0">
              <a:buNone/>
              <a:defRPr sz="224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ED09DCA-BC34-4912-B189-0A37D071CD3D}" type="datetimeFigureOut">
              <a:rPr lang="es-EC" smtClean="0"/>
              <a:t>19/11/2021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D0B3F84-9AD0-4A3D-9A84-FCA4D97F6301}" type="slidenum">
              <a:rPr lang="es-EC" smtClean="0"/>
              <a:t>‹Nº›</a:t>
            </a:fld>
            <a:endParaRPr lang="es-EC"/>
          </a:p>
        </p:txBody>
      </p:sp>
      <p:cxnSp>
        <p:nvCxnSpPr>
          <p:cNvPr id="8" name="Straight Connector 7"/>
          <p:cNvCxnSpPr/>
          <p:nvPr/>
        </p:nvCxnSpPr>
        <p:spPr>
          <a:xfrm flipV="1">
            <a:off x="8806185" y="7369748"/>
            <a:ext cx="0" cy="128016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79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75334" y="819303"/>
            <a:ext cx="10206076" cy="209946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75334" y="3200400"/>
            <a:ext cx="4992624" cy="563270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88786" y="3200400"/>
            <a:ext cx="4992624" cy="563270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ED09DCA-BC34-4912-B189-0A37D071CD3D}" type="datetimeFigureOut">
              <a:rPr lang="es-EC" smtClean="0"/>
              <a:t>19/11/2021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151587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75334" y="819303"/>
            <a:ext cx="10206076" cy="209946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75334" y="3051490"/>
            <a:ext cx="4992624" cy="1152144"/>
          </a:xfrm>
        </p:spPr>
        <p:txBody>
          <a:bodyPr lIns="137160" rIns="137160" anchor="ctr">
            <a:normAutofit/>
          </a:bodyPr>
          <a:lstStyle>
            <a:lvl1pPr marL="0" indent="0">
              <a:spcBef>
                <a:spcPts val="0"/>
              </a:spcBef>
              <a:spcAft>
                <a:spcPts val="0"/>
              </a:spcAft>
              <a:buNone/>
              <a:defRPr sz="3080" b="0" cap="none" baseline="0">
                <a:solidFill>
                  <a:schemeClr val="accent3"/>
                </a:solidFill>
                <a:latin typeface="+mn-lt"/>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s-ES" smtClean="0"/>
              <a:t>Editar el estilo de texto del patrón</a:t>
            </a:r>
          </a:p>
        </p:txBody>
      </p:sp>
      <p:sp>
        <p:nvSpPr>
          <p:cNvPr id="4" name="Content Placeholder 3"/>
          <p:cNvSpPr>
            <a:spLocks noGrp="1"/>
          </p:cNvSpPr>
          <p:nvPr>
            <p:ph sz="half" idx="2"/>
          </p:nvPr>
        </p:nvSpPr>
        <p:spPr>
          <a:xfrm>
            <a:off x="1075334" y="4154903"/>
            <a:ext cx="4992624" cy="46782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88786" y="3051490"/>
            <a:ext cx="4992624" cy="1152144"/>
          </a:xfrm>
        </p:spPr>
        <p:txBody>
          <a:bodyPr lIns="137160" rIns="137160" anchor="ctr">
            <a:normAutofit/>
          </a:bodyPr>
          <a:lstStyle>
            <a:lvl1pPr marL="0" indent="0">
              <a:spcBef>
                <a:spcPts val="0"/>
              </a:spcBef>
              <a:spcAft>
                <a:spcPts val="0"/>
              </a:spcAft>
              <a:buNone/>
              <a:defRPr lang="en-US" sz="3080" b="0" kern="1200" cap="none" baseline="0" dirty="0">
                <a:solidFill>
                  <a:schemeClr val="accent3"/>
                </a:solidFill>
                <a:latin typeface="+mn-lt"/>
                <a:ea typeface="+mn-ea"/>
                <a:cs typeface="+mn-cs"/>
              </a:defRPr>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marL="0" lvl="0" indent="0" algn="l" defTabSz="1280160" rtl="0" eaLnBrk="1" latinLnBrk="0" hangingPunct="1">
              <a:lnSpc>
                <a:spcPct val="90000"/>
              </a:lnSpc>
              <a:spcBef>
                <a:spcPts val="2520"/>
              </a:spcBef>
              <a:buNone/>
            </a:pPr>
            <a:r>
              <a:rPr lang="es-ES" smtClean="0"/>
              <a:t>Editar el estilo de texto del patrón</a:t>
            </a:r>
          </a:p>
        </p:txBody>
      </p:sp>
      <p:sp>
        <p:nvSpPr>
          <p:cNvPr id="6" name="Content Placeholder 5"/>
          <p:cNvSpPr>
            <a:spLocks noGrp="1"/>
          </p:cNvSpPr>
          <p:nvPr>
            <p:ph sz="quarter" idx="4"/>
          </p:nvPr>
        </p:nvSpPr>
        <p:spPr>
          <a:xfrm>
            <a:off x="6288786" y="4154903"/>
            <a:ext cx="4992624" cy="46782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ED09DCA-BC34-4912-B189-0A37D071CD3D}" type="datetimeFigureOut">
              <a:rPr lang="es-EC" smtClean="0"/>
              <a:t>19/11/2021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361644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ED09DCA-BC34-4912-B189-0A37D071CD3D}" type="datetimeFigureOut">
              <a:rPr lang="es-EC" smtClean="0"/>
              <a:t>19/11/2021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323510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09DCA-BC34-4912-B189-0A37D071CD3D}" type="datetimeFigureOut">
              <a:rPr lang="es-EC" smtClean="0"/>
              <a:t>19/11/2021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183058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75334" y="660113"/>
            <a:ext cx="4608576" cy="2432304"/>
          </a:xfrm>
        </p:spPr>
        <p:txBody>
          <a:bodyPr>
            <a:noAutofit/>
          </a:bodyPr>
          <a:lstStyle>
            <a:lvl1pPr>
              <a:lnSpc>
                <a:spcPct val="80000"/>
              </a:lnSpc>
              <a:defRPr sz="504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000750" y="1152144"/>
            <a:ext cx="5962345" cy="7258507"/>
          </a:xfrm>
        </p:spPr>
        <p:txBody>
          <a:bodyPr>
            <a:normAutofit/>
          </a:bodyPr>
          <a:lstStyle>
            <a:lvl1pPr>
              <a:defRPr sz="2800"/>
            </a:lvl1pPr>
            <a:lvl2pPr>
              <a:defRPr sz="2240"/>
            </a:lvl2pPr>
            <a:lvl3pPr>
              <a:defRPr sz="1680"/>
            </a:lvl3pPr>
            <a:lvl4pPr>
              <a:defRPr sz="1680"/>
            </a:lvl4pPr>
            <a:lvl5pPr>
              <a:defRPr sz="1680"/>
            </a:lvl5pPr>
            <a:lvl6pPr>
              <a:defRPr sz="1680"/>
            </a:lvl6pPr>
            <a:lvl7pPr>
              <a:defRPr sz="1680"/>
            </a:lvl7pPr>
            <a:lvl8pPr>
              <a:defRPr sz="1680"/>
            </a:lvl8pPr>
            <a:lvl9pPr>
              <a:defRPr sz="168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334" y="3160508"/>
            <a:ext cx="4608576" cy="5267212"/>
          </a:xfrm>
        </p:spPr>
        <p:txBody>
          <a:bodyPr lIns="91440" rIns="91440">
            <a:normAutofit/>
          </a:bodyPr>
          <a:lstStyle>
            <a:lvl1pPr marL="0" indent="0">
              <a:lnSpc>
                <a:spcPct val="108000"/>
              </a:lnSpc>
              <a:spcBef>
                <a:spcPts val="840"/>
              </a:spcBef>
              <a:buNone/>
              <a:defRPr sz="224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ED09DCA-BC34-4912-B189-0A37D071CD3D}" type="datetimeFigureOut">
              <a:rPr lang="es-EC" smtClean="0"/>
              <a:t>19/11/2021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D0B3F84-9AD0-4A3D-9A84-FCA4D97F6301}" type="slidenum">
              <a:rPr lang="es-EC" smtClean="0"/>
              <a:t>‹Nº›</a:t>
            </a:fld>
            <a:endParaRPr lang="es-EC"/>
          </a:p>
        </p:txBody>
      </p:sp>
    </p:spTree>
    <p:extLst>
      <p:ext uri="{BB962C8B-B14F-4D97-AF65-F5344CB8AC3E}">
        <p14:creationId xmlns:p14="http://schemas.microsoft.com/office/powerpoint/2010/main" val="134754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80060" y="6944193"/>
            <a:ext cx="8161020" cy="2048256"/>
          </a:xfrm>
        </p:spPr>
        <p:txBody>
          <a:bodyPr anchor="ctr">
            <a:normAutofit/>
          </a:bodyPr>
          <a:lstStyle>
            <a:lvl1pPr algn="r">
              <a:defRPr sz="6160" spc="28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798400" cy="6400800"/>
          </a:xfrm>
          <a:solidFill>
            <a:schemeClr val="accent3">
              <a:lumMod val="60000"/>
              <a:lumOff val="40000"/>
            </a:schemeClr>
          </a:solidFill>
        </p:spPr>
        <p:txBody>
          <a:bodyPr lIns="457200" tIns="365760"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041130" y="6944193"/>
            <a:ext cx="3360420" cy="2048256"/>
          </a:xfrm>
        </p:spPr>
        <p:txBody>
          <a:bodyPr lIns="91440" rIns="91440" anchor="ctr">
            <a:normAutofit/>
          </a:bodyPr>
          <a:lstStyle>
            <a:lvl1pPr marL="0" indent="0">
              <a:lnSpc>
                <a:spcPct val="100000"/>
              </a:lnSpc>
              <a:spcBef>
                <a:spcPts val="0"/>
              </a:spcBef>
              <a:buNone/>
              <a:defRPr sz="2240">
                <a:solidFill>
                  <a:schemeClr val="tx1">
                    <a:lumMod val="95000"/>
                    <a:lumOff val="5000"/>
                  </a:schemeClr>
                </a:solidFill>
              </a:defRPr>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ED09DCA-BC34-4912-B189-0A37D071CD3D}" type="datetimeFigureOut">
              <a:rPr lang="es-EC" smtClean="0"/>
              <a:t>19/11/2021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D0B3F84-9AD0-4A3D-9A84-FCA4D97F6301}" type="slidenum">
              <a:rPr lang="es-EC" smtClean="0"/>
              <a:t>‹Nº›</a:t>
            </a:fld>
            <a:endParaRPr lang="es-EC"/>
          </a:p>
        </p:txBody>
      </p:sp>
      <p:cxnSp>
        <p:nvCxnSpPr>
          <p:cNvPr id="9" name="Straight Connector 8"/>
          <p:cNvCxnSpPr/>
          <p:nvPr/>
        </p:nvCxnSpPr>
        <p:spPr>
          <a:xfrm flipV="1">
            <a:off x="8806185" y="7369748"/>
            <a:ext cx="0" cy="128016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01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334" y="819303"/>
            <a:ext cx="10206076" cy="209946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75334" y="3200400"/>
            <a:ext cx="10206076" cy="5632704"/>
          </a:xfrm>
          <a:prstGeom prst="rect">
            <a:avLst/>
          </a:prstGeom>
        </p:spPr>
        <p:txBody>
          <a:bodyPr vert="horz" lIns="45720" tIns="45720" rIns="4572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75335" y="9058986"/>
            <a:ext cx="2261850" cy="384048"/>
          </a:xfrm>
          <a:prstGeom prst="rect">
            <a:avLst/>
          </a:prstGeom>
        </p:spPr>
        <p:txBody>
          <a:bodyPr vert="horz" lIns="91440" tIns="45720" rIns="91440" bIns="45720" rtlCol="0" anchor="ctr"/>
          <a:lstStyle>
            <a:lvl1pPr algn="l">
              <a:defRPr sz="1400">
                <a:solidFill>
                  <a:schemeClr val="tx1">
                    <a:lumMod val="95000"/>
                    <a:lumOff val="5000"/>
                  </a:schemeClr>
                </a:solidFill>
                <a:latin typeface="+mj-lt"/>
              </a:defRPr>
            </a:lvl1pPr>
          </a:lstStyle>
          <a:p>
            <a:fld id="{8ED09DCA-BC34-4912-B189-0A37D071CD3D}" type="datetimeFigureOut">
              <a:rPr lang="es-EC" smtClean="0"/>
              <a:t>19/11/2021</a:t>
            </a:fld>
            <a:endParaRPr lang="es-EC"/>
          </a:p>
        </p:txBody>
      </p:sp>
      <p:sp>
        <p:nvSpPr>
          <p:cNvPr id="5" name="Footer Placeholder 4"/>
          <p:cNvSpPr>
            <a:spLocks noGrp="1"/>
          </p:cNvSpPr>
          <p:nvPr>
            <p:ph type="ftr" sz="quarter" idx="3"/>
          </p:nvPr>
        </p:nvSpPr>
        <p:spPr>
          <a:xfrm>
            <a:off x="5085078" y="9058986"/>
            <a:ext cx="6196532" cy="384048"/>
          </a:xfrm>
          <a:prstGeom prst="rect">
            <a:avLst/>
          </a:prstGeom>
        </p:spPr>
        <p:txBody>
          <a:bodyPr vert="horz" lIns="91440" tIns="45720" rIns="91440" bIns="45720" rtlCol="0" anchor="ctr"/>
          <a:lstStyle>
            <a:lvl1pPr algn="r">
              <a:defRPr sz="1400" cap="all" baseline="0">
                <a:solidFill>
                  <a:schemeClr val="tx1">
                    <a:lumMod val="95000"/>
                    <a:lumOff val="5000"/>
                  </a:schemeClr>
                </a:solidFill>
                <a:latin typeface="+mj-lt"/>
              </a:defRPr>
            </a:lvl1pPr>
          </a:lstStyle>
          <a:p>
            <a:endParaRPr lang="es-EC"/>
          </a:p>
        </p:txBody>
      </p:sp>
      <p:sp>
        <p:nvSpPr>
          <p:cNvPr id="6" name="Slide Number Placeholder 5"/>
          <p:cNvSpPr>
            <a:spLocks noGrp="1"/>
          </p:cNvSpPr>
          <p:nvPr>
            <p:ph type="sldNum" sz="quarter" idx="4"/>
          </p:nvPr>
        </p:nvSpPr>
        <p:spPr>
          <a:xfrm>
            <a:off x="11379200" y="9058986"/>
            <a:ext cx="1022350" cy="384048"/>
          </a:xfrm>
          <a:prstGeom prst="rect">
            <a:avLst/>
          </a:prstGeom>
        </p:spPr>
        <p:txBody>
          <a:bodyPr vert="horz" lIns="91440" tIns="45720" rIns="91440" bIns="45720" rtlCol="0" anchor="ctr"/>
          <a:lstStyle>
            <a:lvl1pPr algn="l">
              <a:defRPr sz="1400">
                <a:solidFill>
                  <a:schemeClr val="tx1">
                    <a:lumMod val="95000"/>
                    <a:lumOff val="5000"/>
                  </a:schemeClr>
                </a:solidFill>
                <a:latin typeface="+mj-lt"/>
              </a:defRPr>
            </a:lvl1pPr>
          </a:lstStyle>
          <a:p>
            <a:fld id="{9D0B3F84-9AD0-4A3D-9A84-FCA4D97F6301}" type="slidenum">
              <a:rPr lang="es-EC" smtClean="0"/>
              <a:t>‹Nº›</a:t>
            </a:fld>
            <a:endParaRPr lang="es-EC"/>
          </a:p>
        </p:txBody>
      </p:sp>
      <p:cxnSp>
        <p:nvCxnSpPr>
          <p:cNvPr id="7" name="Straight Connector 6"/>
          <p:cNvCxnSpPr/>
          <p:nvPr/>
        </p:nvCxnSpPr>
        <p:spPr>
          <a:xfrm flipV="1">
            <a:off x="800100" y="1156854"/>
            <a:ext cx="0" cy="128016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937220"/>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1280160" rtl="0" eaLnBrk="1" latinLnBrk="0" hangingPunct="1">
        <a:lnSpc>
          <a:spcPct val="80000"/>
        </a:lnSpc>
        <a:spcBef>
          <a:spcPct val="0"/>
        </a:spcBef>
        <a:buNone/>
        <a:defRPr sz="6160" kern="1200" cap="all" spc="140" baseline="0">
          <a:solidFill>
            <a:schemeClr val="tx1">
              <a:lumMod val="95000"/>
              <a:lumOff val="5000"/>
            </a:schemeClr>
          </a:solidFill>
          <a:latin typeface="+mj-lt"/>
          <a:ea typeface="+mj-ea"/>
          <a:cs typeface="+mj-cs"/>
        </a:defRPr>
      </a:lvl1pPr>
    </p:titleStyle>
    <p:bodyStyle>
      <a:lvl1pPr marL="128016" indent="-128016" algn="l" defTabSz="1280160" rtl="0" eaLnBrk="1" latinLnBrk="0" hangingPunct="1">
        <a:lnSpc>
          <a:spcPct val="90000"/>
        </a:lnSpc>
        <a:spcBef>
          <a:spcPts val="1680"/>
        </a:spcBef>
        <a:spcAft>
          <a:spcPts val="280"/>
        </a:spcAft>
        <a:buClr>
          <a:schemeClr val="accent3"/>
        </a:buClr>
        <a:buSzPct val="100000"/>
        <a:buFont typeface="Tw Cen MT" panose="020B0602020104020603" pitchFamily="34" charset="0"/>
        <a:buChar char=" "/>
        <a:defRPr sz="2800" kern="1200">
          <a:solidFill>
            <a:schemeClr val="tx1"/>
          </a:solidFill>
          <a:latin typeface="+mn-lt"/>
          <a:ea typeface="+mn-ea"/>
          <a:cs typeface="+mn-cs"/>
        </a:defRPr>
      </a:lvl1pPr>
      <a:lvl2pPr marL="371246" indent="-192024" algn="l" defTabSz="1280160" rtl="0" eaLnBrk="1" latinLnBrk="0" hangingPunct="1">
        <a:lnSpc>
          <a:spcPct val="90000"/>
        </a:lnSpc>
        <a:spcBef>
          <a:spcPts val="280"/>
        </a:spcBef>
        <a:spcAft>
          <a:spcPts val="560"/>
        </a:spcAft>
        <a:buClr>
          <a:schemeClr val="accent3"/>
        </a:buClr>
        <a:buFont typeface="Wingdings 3" pitchFamily="18" charset="2"/>
        <a:buChar char=""/>
        <a:defRPr sz="2240" kern="1200">
          <a:solidFill>
            <a:schemeClr val="tx1"/>
          </a:solidFill>
          <a:latin typeface="+mn-lt"/>
          <a:ea typeface="+mn-ea"/>
          <a:cs typeface="+mn-cs"/>
        </a:defRPr>
      </a:lvl2pPr>
      <a:lvl3pPr marL="627278"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3pPr>
      <a:lvl4pPr marL="832104"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4pPr>
      <a:lvl5pPr marL="1088136"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5pPr>
      <a:lvl6pPr marL="1280160"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6pPr>
      <a:lvl7pPr marL="1484986"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7pPr>
      <a:lvl8pPr marL="1702613"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8pPr>
      <a:lvl9pPr marL="1907438" indent="-192024" algn="l" defTabSz="1280160" rtl="0" eaLnBrk="1" latinLnBrk="0" hangingPunct="1">
        <a:lnSpc>
          <a:spcPct val="90000"/>
        </a:lnSpc>
        <a:spcBef>
          <a:spcPts val="280"/>
        </a:spcBef>
        <a:spcAft>
          <a:spcPts val="560"/>
        </a:spcAft>
        <a:buClr>
          <a:schemeClr val="accent3"/>
        </a:buClr>
        <a:buFont typeface="Wingdings 3" pitchFamily="18" charset="2"/>
        <a:buChar char=""/>
        <a:defRPr sz="168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1.xml"/><Relationship Id="rId7" Type="http://schemas.openxmlformats.org/officeDocument/2006/relationships/slide" Target="slide10.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a:extLst>
              <a:ext uri="{28A0092B-C50C-407E-A947-70E740481C1C}">
                <a14:useLocalDpi xmlns:a14="http://schemas.microsoft.com/office/drawing/2010/main" val="0"/>
              </a:ext>
            </a:extLst>
          </a:blip>
          <a:stretch>
            <a:fillRect/>
          </a:stretch>
        </p:blipFill>
        <p:spPr>
          <a:xfrm>
            <a:off x="1340419" y="1779070"/>
            <a:ext cx="5595386" cy="923443"/>
          </a:xfrm>
          <a:prstGeom prst="rect">
            <a:avLst/>
          </a:prstGeom>
        </p:spPr>
      </p:pic>
      <p:sp>
        <p:nvSpPr>
          <p:cNvPr id="6" name="Google Shape;1320;p54"/>
          <p:cNvSpPr txBox="1">
            <a:spLocks/>
          </p:cNvSpPr>
          <p:nvPr/>
        </p:nvSpPr>
        <p:spPr>
          <a:xfrm>
            <a:off x="3645568" y="7117924"/>
            <a:ext cx="8874494" cy="1187206"/>
          </a:xfrm>
          <a:prstGeom prst="rect">
            <a:avLst/>
          </a:prstGeom>
        </p:spPr>
        <p:txBody>
          <a:bodyPr spcFirstLastPara="1" vert="horz" wrap="square" lIns="91425" tIns="91425" rIns="91425" bIns="9142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endParaRPr lang="es-EC" sz="2400" b="1" dirty="0">
              <a:solidFill>
                <a:srgbClr val="002060"/>
              </a:solidFill>
              <a:latin typeface="Arial" panose="020B0604020202020204" pitchFamily="34" charset="0"/>
              <a:cs typeface="Arial" panose="020B0604020202020204" pitchFamily="34" charset="0"/>
            </a:endParaRPr>
          </a:p>
          <a:p>
            <a:pPr>
              <a:spcBef>
                <a:spcPts val="0"/>
              </a:spcBef>
            </a:pPr>
            <a:r>
              <a:rPr lang="es-EC" sz="2400" b="1" dirty="0">
                <a:solidFill>
                  <a:srgbClr val="002060"/>
                </a:solidFill>
                <a:latin typeface="Arial" panose="020B0604020202020204" pitchFamily="34" charset="0"/>
                <a:cs typeface="Arial" panose="020B0604020202020204" pitchFamily="34" charset="0"/>
              </a:rPr>
              <a:t>Evaluación de la calidad del servicio que brinda la Biblioteca de la Universidad Técnica Estatal de Quevedo, bajo el modelo LibQual+</a:t>
            </a:r>
            <a:endParaRPr lang="es-EC" sz="2400" b="1" dirty="0">
              <a:solidFill>
                <a:srgbClr val="002060"/>
              </a:solidFill>
              <a:latin typeface="Arial" panose="020B0604020202020204" pitchFamily="34" charset="0"/>
              <a:cs typeface="Arial" panose="020B0604020202020204" pitchFamily="34" charset="0"/>
            </a:endParaRPr>
          </a:p>
        </p:txBody>
      </p:sp>
      <p:sp>
        <p:nvSpPr>
          <p:cNvPr id="2" name="Rectángulo 1"/>
          <p:cNvSpPr/>
          <p:nvPr/>
        </p:nvSpPr>
        <p:spPr>
          <a:xfrm>
            <a:off x="397294" y="6513580"/>
            <a:ext cx="3248274" cy="954107"/>
          </a:xfrm>
          <a:prstGeom prst="rect">
            <a:avLst/>
          </a:prstGeom>
        </p:spPr>
        <p:txBody>
          <a:bodyPr wrap="square">
            <a:spAutoFit/>
          </a:bodyPr>
          <a:lstStyle/>
          <a:p>
            <a:pPr algn="ctr">
              <a:spcBef>
                <a:spcPts val="0"/>
              </a:spcBef>
            </a:pPr>
            <a:r>
              <a:rPr lang="es-EC" sz="2800" b="1" dirty="0">
                <a:solidFill>
                  <a:srgbClr val="002060"/>
                </a:solidFill>
                <a:latin typeface="Arial" panose="020B0604020202020204" pitchFamily="34" charset="0"/>
                <a:cs typeface="Arial" panose="020B0604020202020204" pitchFamily="34" charset="0"/>
              </a:rPr>
              <a:t>Proyecto de titulación No. </a:t>
            </a:r>
            <a:r>
              <a:rPr lang="es-EC" sz="2800" b="1" dirty="0" smtClean="0">
                <a:solidFill>
                  <a:srgbClr val="002060"/>
                </a:solidFill>
                <a:latin typeface="Arial" panose="020B0604020202020204" pitchFamily="34" charset="0"/>
                <a:cs typeface="Arial" panose="020B0604020202020204" pitchFamily="34" charset="0"/>
              </a:rPr>
              <a:t>1</a:t>
            </a:r>
            <a:endParaRPr lang="es-EC"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0854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p:nvPr>
            <p:extLst>
              <p:ext uri="{D42A27DB-BD31-4B8C-83A1-F6EECF244321}">
                <p14:modId xmlns:p14="http://schemas.microsoft.com/office/powerpoint/2010/main" val="4054866964"/>
              </p:ext>
            </p:extLst>
          </p:nvPr>
        </p:nvGraphicFramePr>
        <p:xfrm>
          <a:off x="6761018" y="1845851"/>
          <a:ext cx="6040581" cy="670329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p:cNvSpPr/>
          <p:nvPr/>
        </p:nvSpPr>
        <p:spPr>
          <a:xfrm>
            <a:off x="3097502" y="1203177"/>
            <a:ext cx="6135590" cy="523220"/>
          </a:xfrm>
          <a:prstGeom prst="rect">
            <a:avLst/>
          </a:prstGeom>
          <a:solidFill>
            <a:schemeClr val="accent3">
              <a:lumMod val="20000"/>
              <a:lumOff val="80000"/>
            </a:schemeClr>
          </a:solidFill>
        </p:spPr>
        <p:txBody>
          <a:bodyPr wrap="none">
            <a:spAutoFit/>
          </a:bodyPr>
          <a:lstStyle/>
          <a:p>
            <a:pPr algn="ctr"/>
            <a:r>
              <a:rPr lang="es-EC" sz="2800" dirty="0">
                <a:latin typeface="Arial" panose="020B0604020202020204" pitchFamily="34" charset="0"/>
                <a:ea typeface="Times New Roman" panose="02020603050405020304" pitchFamily="18" charset="0"/>
              </a:rPr>
              <a:t>Dimensión: Valor afectivo del servicio</a:t>
            </a:r>
            <a:endParaRPr lang="en-US" sz="2800" dirty="0"/>
          </a:p>
        </p:txBody>
      </p:sp>
      <p:sp>
        <p:nvSpPr>
          <p:cNvPr id="5" name="CuadroTexto 4"/>
          <p:cNvSpPr txBox="1"/>
          <p:nvPr/>
        </p:nvSpPr>
        <p:spPr>
          <a:xfrm>
            <a:off x="4412886" y="372180"/>
            <a:ext cx="4386508" cy="830997"/>
          </a:xfrm>
          <a:prstGeom prst="rect">
            <a:avLst/>
          </a:prstGeom>
          <a:solidFill>
            <a:schemeClr val="accent5">
              <a:lumMod val="60000"/>
              <a:lumOff val="40000"/>
            </a:schemeClr>
          </a:solidFill>
        </p:spPr>
        <p:txBody>
          <a:bodyPr wrap="square" rtlCol="0">
            <a:spAutoFit/>
          </a:bodyPr>
          <a:lstStyle/>
          <a:p>
            <a:pPr algn="ctr"/>
            <a:r>
              <a:rPr lang="es-EC" sz="2000" b="1" dirty="0" smtClean="0"/>
              <a:t>Análisis </a:t>
            </a:r>
            <a:r>
              <a:rPr lang="es-EC" sz="2400" b="1" dirty="0" smtClean="0"/>
              <a:t>de las dimensiones del modelo LibQual+</a:t>
            </a:r>
            <a:endParaRPr lang="en-US" sz="2000" b="1" dirty="0"/>
          </a:p>
        </p:txBody>
      </p:sp>
      <p:sp>
        <p:nvSpPr>
          <p:cNvPr id="6"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7" name="Google Shape;1341;p56">
            <a:hlinkClick r:id="rId3"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graphicFrame>
        <p:nvGraphicFramePr>
          <p:cNvPr id="8" name="Marcador de contenido 5">
            <a:extLst>
              <a:ext uri="{FF2B5EF4-FFF2-40B4-BE49-F238E27FC236}">
                <a16:creationId xmlns:a16="http://schemas.microsoft.com/office/drawing/2014/main" id="{4BE2FC70-F789-4DAB-95B5-CB162B2D0ECA}"/>
              </a:ext>
            </a:extLst>
          </p:cNvPr>
          <p:cNvGraphicFramePr>
            <a:graphicFrameLocks/>
          </p:cNvGraphicFramePr>
          <p:nvPr>
            <p:extLst>
              <p:ext uri="{D42A27DB-BD31-4B8C-83A1-F6EECF244321}">
                <p14:modId xmlns:p14="http://schemas.microsoft.com/office/powerpoint/2010/main" val="2733411845"/>
              </p:ext>
            </p:extLst>
          </p:nvPr>
        </p:nvGraphicFramePr>
        <p:xfrm>
          <a:off x="351026" y="2211008"/>
          <a:ext cx="6255114" cy="6929756"/>
        </p:xfrm>
        <a:graphic>
          <a:graphicData uri="http://schemas.openxmlformats.org/drawingml/2006/table">
            <a:tbl>
              <a:tblPr bandRow="1">
                <a:tableStyleId>{5940675A-B579-460E-94D1-54222C63F5DA}</a:tableStyleId>
              </a:tblPr>
              <a:tblGrid>
                <a:gridCol w="2078176">
                  <a:extLst>
                    <a:ext uri="{9D8B030D-6E8A-4147-A177-3AD203B41FA5}">
                      <a16:colId xmlns:a16="http://schemas.microsoft.com/office/drawing/2014/main" val="2960803043"/>
                    </a:ext>
                  </a:extLst>
                </a:gridCol>
                <a:gridCol w="578732">
                  <a:extLst>
                    <a:ext uri="{9D8B030D-6E8A-4147-A177-3AD203B41FA5}">
                      <a16:colId xmlns:a16="http://schemas.microsoft.com/office/drawing/2014/main" val="1816353567"/>
                    </a:ext>
                  </a:extLst>
                </a:gridCol>
                <a:gridCol w="578731">
                  <a:extLst>
                    <a:ext uri="{9D8B030D-6E8A-4147-A177-3AD203B41FA5}">
                      <a16:colId xmlns:a16="http://schemas.microsoft.com/office/drawing/2014/main" val="1635508048"/>
                    </a:ext>
                  </a:extLst>
                </a:gridCol>
                <a:gridCol w="605038">
                  <a:extLst>
                    <a:ext uri="{9D8B030D-6E8A-4147-A177-3AD203B41FA5}">
                      <a16:colId xmlns:a16="http://schemas.microsoft.com/office/drawing/2014/main" val="929927262"/>
                    </a:ext>
                  </a:extLst>
                </a:gridCol>
                <a:gridCol w="1179997">
                  <a:extLst>
                    <a:ext uri="{9D8B030D-6E8A-4147-A177-3AD203B41FA5}">
                      <a16:colId xmlns:a16="http://schemas.microsoft.com/office/drawing/2014/main" val="968642988"/>
                    </a:ext>
                  </a:extLst>
                </a:gridCol>
                <a:gridCol w="1234440">
                  <a:extLst>
                    <a:ext uri="{9D8B030D-6E8A-4147-A177-3AD203B41FA5}">
                      <a16:colId xmlns:a16="http://schemas.microsoft.com/office/drawing/2014/main" val="3433484863"/>
                    </a:ext>
                  </a:extLst>
                </a:gridCol>
              </a:tblGrid>
              <a:tr h="589916">
                <a:tc>
                  <a:txBody>
                    <a:bodyPr/>
                    <a:lstStyle/>
                    <a:p>
                      <a:pPr algn="ctr">
                        <a:spcAft>
                          <a:spcPts val="0"/>
                        </a:spcAft>
                      </a:pPr>
                      <a:r>
                        <a:rPr lang="es-EC" sz="1600" dirty="0">
                          <a:effectLst/>
                        </a:rPr>
                        <a:t>Pregunta</a:t>
                      </a:r>
                      <a:endParaRPr lang="es-EC"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C" sz="1600">
                          <a:effectLst/>
                        </a:rPr>
                        <a:t>VM</a:t>
                      </a:r>
                      <a:endParaRPr lang="es-EC"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C" sz="1600" dirty="0">
                          <a:effectLst/>
                        </a:rPr>
                        <a:t>VO</a:t>
                      </a:r>
                      <a:endParaRPr lang="es-EC"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C" sz="1600">
                          <a:effectLst/>
                        </a:rPr>
                        <a:t>VD</a:t>
                      </a:r>
                      <a:endParaRPr lang="es-EC"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C" sz="1600" dirty="0">
                          <a:effectLst/>
                        </a:rPr>
                        <a:t>Adecuación (VO-VM)</a:t>
                      </a:r>
                      <a:endParaRPr lang="es-EC"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C" sz="1600">
                          <a:effectLst/>
                        </a:rPr>
                        <a:t>Superioridad (VO-VD)</a:t>
                      </a:r>
                      <a:endParaRPr lang="es-EC"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50437479"/>
                  </a:ext>
                </a:extLst>
              </a:tr>
              <a:tr h="321188">
                <a:tc>
                  <a:txBody>
                    <a:bodyPr/>
                    <a:lstStyle/>
                    <a:p>
                      <a:pPr>
                        <a:spcAft>
                          <a:spcPts val="0"/>
                        </a:spcAft>
                      </a:pPr>
                      <a:r>
                        <a:rPr lang="es-EC" sz="1600" dirty="0" err="1">
                          <a:effectLst/>
                        </a:rPr>
                        <a:t>Af</a:t>
                      </a:r>
                      <a:r>
                        <a:rPr lang="es-EC" sz="1600" dirty="0">
                          <a:effectLst/>
                        </a:rPr>
                        <a:t> 3: Es siempre amable</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6.98</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7.08</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7.32</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0.10</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defTabSz="1155700">
                        <a:spcAft>
                          <a:spcPts val="0"/>
                        </a:spcAft>
                      </a:pPr>
                      <a:r>
                        <a:rPr lang="es-EC" sz="1600" dirty="0">
                          <a:effectLst/>
                        </a:rPr>
                        <a:t>-0.24</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471370631"/>
                  </a:ext>
                </a:extLst>
              </a:tr>
              <a:tr h="931447">
                <a:tc>
                  <a:txBody>
                    <a:bodyPr/>
                    <a:lstStyle/>
                    <a:p>
                      <a:pPr>
                        <a:spcAft>
                          <a:spcPts val="0"/>
                        </a:spcAft>
                      </a:pPr>
                      <a:r>
                        <a:rPr lang="es-EC" sz="1600" dirty="0" err="1">
                          <a:effectLst/>
                        </a:rPr>
                        <a:t>Af</a:t>
                      </a:r>
                      <a:r>
                        <a:rPr lang="es-EC" sz="1600" dirty="0">
                          <a:effectLst/>
                        </a:rPr>
                        <a:t> 4: Muestra buena disposición para responder las preguntas planteadas</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6.95</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7.05</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7.31</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0.10</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-0.26</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333163637"/>
                  </a:ext>
                </a:extLst>
              </a:tr>
              <a:tr h="931447">
                <a:tc>
                  <a:txBody>
                    <a:bodyPr/>
                    <a:lstStyle/>
                    <a:p>
                      <a:pPr>
                        <a:spcAft>
                          <a:spcPts val="0"/>
                        </a:spcAft>
                      </a:pPr>
                      <a:r>
                        <a:rPr lang="es-EC" sz="1600" dirty="0" err="1">
                          <a:effectLst/>
                        </a:rPr>
                        <a:t>Af</a:t>
                      </a:r>
                      <a:r>
                        <a:rPr lang="es-EC" sz="1600" dirty="0">
                          <a:effectLst/>
                        </a:rPr>
                        <a:t> 5: Tiene conocimiento y es capaz de responder a las preguntas que se le formulan</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6.92</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7.05</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7.31</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0.13</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-0.25</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177111489"/>
                  </a:ext>
                </a:extLst>
              </a:tr>
              <a:tr h="626318">
                <a:tc>
                  <a:txBody>
                    <a:bodyPr/>
                    <a:lstStyle/>
                    <a:p>
                      <a:pPr>
                        <a:spcAft>
                          <a:spcPts val="0"/>
                        </a:spcAft>
                      </a:pPr>
                      <a:r>
                        <a:rPr lang="es-EC" sz="1600">
                          <a:effectLst/>
                        </a:rPr>
                        <a:t>Af 6: Es atento con las necesidades del usuario</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6.91</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7.01</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7.36</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0.10</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-0.35</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367072512"/>
                  </a:ext>
                </a:extLst>
              </a:tr>
              <a:tr h="626318">
                <a:tc>
                  <a:txBody>
                    <a:bodyPr/>
                    <a:lstStyle/>
                    <a:p>
                      <a:pPr>
                        <a:spcAft>
                          <a:spcPts val="0"/>
                        </a:spcAft>
                      </a:pPr>
                      <a:r>
                        <a:rPr lang="es-EC" sz="1600">
                          <a:effectLst/>
                        </a:rPr>
                        <a:t>Af 7: Comprende las necesidades de sus usuarios</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6.90</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6.97</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7.30</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outerShdw blurRad="38100" dist="38100" dir="2700000" algn="tl">
                              <a:srgbClr val="000000">
                                <a:alpha val="43137"/>
                              </a:srgbClr>
                            </a:outerShdw>
                          </a:effectLst>
                        </a:rPr>
                        <a:t>0.07</a:t>
                      </a:r>
                      <a:endParaRPr lang="es-EC" sz="1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-0.33</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172420048"/>
                  </a:ext>
                </a:extLst>
              </a:tr>
              <a:tr h="626318">
                <a:tc>
                  <a:txBody>
                    <a:bodyPr/>
                    <a:lstStyle/>
                    <a:p>
                      <a:pPr>
                        <a:spcAft>
                          <a:spcPts val="0"/>
                        </a:spcAft>
                      </a:pPr>
                      <a:r>
                        <a:rPr lang="es-EC" sz="1600">
                          <a:effectLst/>
                        </a:rPr>
                        <a:t>Af 8: Muestra voluntad de ayudar a los usuarios</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6.89</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6.97</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7.26</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outerShdw blurRad="38100" dist="38100" dir="2700000" algn="tl">
                              <a:srgbClr val="000000">
                                <a:alpha val="43137"/>
                              </a:srgbClr>
                            </a:outerShdw>
                          </a:effectLst>
                        </a:rPr>
                        <a:t>0.07</a:t>
                      </a:r>
                      <a:endParaRPr lang="es-EC" sz="1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-0.29</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96746543"/>
                  </a:ext>
                </a:extLst>
              </a:tr>
              <a:tr h="1236576">
                <a:tc>
                  <a:txBody>
                    <a:bodyPr/>
                    <a:lstStyle/>
                    <a:p>
                      <a:pPr>
                        <a:spcAft>
                          <a:spcPts val="0"/>
                        </a:spcAft>
                      </a:pPr>
                      <a:r>
                        <a:rPr lang="es-EC" sz="1600">
                          <a:effectLst/>
                        </a:rPr>
                        <a:t>Af 9: Muestra fiabilidad en el tratamiento de los problemas del servicio manifestados por los usuarios</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6.71</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6.81</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a:effectLst/>
                        </a:rPr>
                        <a:t>7.09</a:t>
                      </a:r>
                      <a:endParaRPr lang="es-EC"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0.09</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spcAft>
                          <a:spcPts val="0"/>
                        </a:spcAft>
                      </a:pPr>
                      <a:r>
                        <a:rPr lang="es-EC" sz="1600" dirty="0">
                          <a:effectLst/>
                        </a:rPr>
                        <a:t>-0.28</a:t>
                      </a:r>
                      <a:endParaRPr lang="es-EC"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068848244"/>
                  </a:ext>
                </a:extLst>
              </a:tr>
            </a:tbl>
          </a:graphicData>
        </a:graphic>
      </p:graphicFrame>
    </p:spTree>
    <p:extLst>
      <p:ext uri="{BB962C8B-B14F-4D97-AF65-F5344CB8AC3E}">
        <p14:creationId xmlns:p14="http://schemas.microsoft.com/office/powerpoint/2010/main" val="3546839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618883353"/>
              </p:ext>
            </p:extLst>
          </p:nvPr>
        </p:nvGraphicFramePr>
        <p:xfrm>
          <a:off x="772460" y="2701821"/>
          <a:ext cx="5430220" cy="4928210"/>
        </p:xfrm>
        <a:graphic>
          <a:graphicData uri="http://schemas.openxmlformats.org/drawingml/2006/table">
            <a:tbl>
              <a:tblPr bandRow="1">
                <a:tableStyleId>{5940675A-B579-460E-94D1-54222C63F5DA}</a:tableStyleId>
              </a:tblPr>
              <a:tblGrid>
                <a:gridCol w="1848820">
                  <a:extLst>
                    <a:ext uri="{9D8B030D-6E8A-4147-A177-3AD203B41FA5}">
                      <a16:colId xmlns:a16="http://schemas.microsoft.com/office/drawing/2014/main" val="1867174038"/>
                    </a:ext>
                  </a:extLst>
                </a:gridCol>
                <a:gridCol w="533400">
                  <a:extLst>
                    <a:ext uri="{9D8B030D-6E8A-4147-A177-3AD203B41FA5}">
                      <a16:colId xmlns:a16="http://schemas.microsoft.com/office/drawing/2014/main" val="2185010505"/>
                    </a:ext>
                  </a:extLst>
                </a:gridCol>
                <a:gridCol w="579120">
                  <a:extLst>
                    <a:ext uri="{9D8B030D-6E8A-4147-A177-3AD203B41FA5}">
                      <a16:colId xmlns:a16="http://schemas.microsoft.com/office/drawing/2014/main" val="3621098653"/>
                    </a:ext>
                  </a:extLst>
                </a:gridCol>
                <a:gridCol w="502920">
                  <a:extLst>
                    <a:ext uri="{9D8B030D-6E8A-4147-A177-3AD203B41FA5}">
                      <a16:colId xmlns:a16="http://schemas.microsoft.com/office/drawing/2014/main" val="2494125081"/>
                    </a:ext>
                  </a:extLst>
                </a:gridCol>
                <a:gridCol w="944880">
                  <a:extLst>
                    <a:ext uri="{9D8B030D-6E8A-4147-A177-3AD203B41FA5}">
                      <a16:colId xmlns:a16="http://schemas.microsoft.com/office/drawing/2014/main" val="485942160"/>
                    </a:ext>
                  </a:extLst>
                </a:gridCol>
                <a:gridCol w="1021080">
                  <a:extLst>
                    <a:ext uri="{9D8B030D-6E8A-4147-A177-3AD203B41FA5}">
                      <a16:colId xmlns:a16="http://schemas.microsoft.com/office/drawing/2014/main" val="1621645619"/>
                    </a:ext>
                  </a:extLst>
                </a:gridCol>
              </a:tblGrid>
              <a:tr h="425108">
                <a:tc>
                  <a:txBody>
                    <a:bodyPr/>
                    <a:lstStyle/>
                    <a:p>
                      <a:pPr algn="ctr">
                        <a:spcAft>
                          <a:spcPts val="0"/>
                        </a:spcAft>
                      </a:pPr>
                      <a:r>
                        <a:rPr lang="es-EC" sz="1400">
                          <a:effectLst/>
                          <a:latin typeface="Arial" panose="020B0604020202020204" pitchFamily="34" charset="0"/>
                          <a:cs typeface="Arial" panose="020B0604020202020204" pitchFamily="34" charset="0"/>
                        </a:rPr>
                        <a:t>Preguntas</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s-EC" sz="1400">
                          <a:effectLst/>
                          <a:latin typeface="Arial" panose="020B0604020202020204" pitchFamily="34" charset="0"/>
                          <a:cs typeface="Arial" panose="020B0604020202020204" pitchFamily="34" charset="0"/>
                        </a:rPr>
                        <a:t>VM</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s-EC" sz="1400">
                          <a:effectLst/>
                          <a:latin typeface="Arial" panose="020B0604020202020204" pitchFamily="34" charset="0"/>
                          <a:cs typeface="Arial" panose="020B0604020202020204" pitchFamily="34" charset="0"/>
                        </a:rPr>
                        <a:t>VO</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s-EC" sz="1400" dirty="0">
                          <a:effectLst/>
                          <a:latin typeface="Arial" panose="020B0604020202020204" pitchFamily="34" charset="0"/>
                          <a:cs typeface="Arial" panose="020B0604020202020204" pitchFamily="34" charset="0"/>
                        </a:rPr>
                        <a:t>VD</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s-EC" sz="1200" dirty="0">
                          <a:effectLst/>
                          <a:latin typeface="Arial" panose="020B0604020202020204" pitchFamily="34" charset="0"/>
                          <a:cs typeface="Arial" panose="020B0604020202020204" pitchFamily="34" charset="0"/>
                        </a:rPr>
                        <a:t>Adecuación</a:t>
                      </a:r>
                      <a:r>
                        <a:rPr lang="es-EC" sz="1100" dirty="0">
                          <a:effectLst/>
                          <a:latin typeface="Arial" panose="020B0604020202020204" pitchFamily="34" charset="0"/>
                          <a:cs typeface="Arial" panose="020B0604020202020204" pitchFamily="34" charset="0"/>
                        </a:rPr>
                        <a:t> </a:t>
                      </a:r>
                      <a:r>
                        <a:rPr lang="es-EC" sz="1400" dirty="0">
                          <a:effectLst/>
                          <a:latin typeface="Arial" panose="020B0604020202020204" pitchFamily="34" charset="0"/>
                          <a:cs typeface="Arial" panose="020B0604020202020204" pitchFamily="34" charset="0"/>
                        </a:rPr>
                        <a:t>(VO-VM</a:t>
                      </a:r>
                      <a:r>
                        <a:rPr lang="es-EC" sz="1100" dirty="0">
                          <a:effectLst/>
                          <a:latin typeface="Arial" panose="020B0604020202020204" pitchFamily="34" charset="0"/>
                          <a:cs typeface="Arial" panose="020B0604020202020204" pitchFamily="34" charset="0"/>
                        </a:rPr>
                        <a:t>)</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s-EC" sz="1200" dirty="0">
                          <a:effectLst/>
                          <a:latin typeface="Arial" panose="020B0604020202020204" pitchFamily="34" charset="0"/>
                          <a:cs typeface="Arial" panose="020B0604020202020204" pitchFamily="34" charset="0"/>
                        </a:rPr>
                        <a:t>Superioridad</a:t>
                      </a:r>
                      <a:r>
                        <a:rPr lang="es-EC" sz="1100" dirty="0">
                          <a:effectLst/>
                          <a:latin typeface="Arial" panose="020B0604020202020204" pitchFamily="34" charset="0"/>
                          <a:cs typeface="Arial" panose="020B0604020202020204" pitchFamily="34" charset="0"/>
                        </a:rPr>
                        <a:t> </a:t>
                      </a:r>
                      <a:r>
                        <a:rPr lang="es-EC" sz="1400" dirty="0">
                          <a:effectLst/>
                          <a:latin typeface="Arial" panose="020B0604020202020204" pitchFamily="34" charset="0"/>
                          <a:cs typeface="Arial" panose="020B0604020202020204" pitchFamily="34" charset="0"/>
                        </a:rPr>
                        <a:t>(VO-VD)</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312923453"/>
                  </a:ext>
                </a:extLst>
              </a:tr>
              <a:tr h="1062772">
                <a:tc>
                  <a:txBody>
                    <a:bodyPr/>
                    <a:lstStyle/>
                    <a:p>
                      <a:pPr>
                        <a:spcAft>
                          <a:spcPts val="0"/>
                        </a:spcAft>
                      </a:pPr>
                      <a:r>
                        <a:rPr lang="es-EC" sz="1400" dirty="0">
                          <a:effectLst/>
                          <a:latin typeface="Arial" panose="020B0604020202020204" pitchFamily="34" charset="0"/>
                          <a:cs typeface="Arial" panose="020B0604020202020204" pitchFamily="34" charset="0"/>
                        </a:rPr>
                        <a:t>Es 4: El espacio de la biblioteca es un lugar para el estudio; el aprendizaje o la investigación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s-EC" sz="1400">
                          <a:effectLst/>
                          <a:latin typeface="Arial" panose="020B0604020202020204" pitchFamily="34" charset="0"/>
                          <a:cs typeface="Arial" panose="020B0604020202020204" pitchFamily="34" charset="0"/>
                        </a:rPr>
                        <a:t>7.07</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7.27</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7.47</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0.20</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dirty="0">
                          <a:effectLst/>
                          <a:latin typeface="Arial" panose="020B0604020202020204" pitchFamily="34" charset="0"/>
                          <a:cs typeface="Arial" panose="020B0604020202020204" pitchFamily="34" charset="0"/>
                        </a:rPr>
                        <a:t>-0.20</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02441282"/>
                  </a:ext>
                </a:extLst>
              </a:tr>
              <a:tr h="777681">
                <a:tc>
                  <a:txBody>
                    <a:bodyPr/>
                    <a:lstStyle/>
                    <a:p>
                      <a:pPr>
                        <a:spcAft>
                          <a:spcPts val="0"/>
                        </a:spcAft>
                      </a:pPr>
                      <a:r>
                        <a:rPr lang="es-EC" sz="1400">
                          <a:effectLst/>
                          <a:latin typeface="Arial" panose="020B0604020202020204" pitchFamily="34" charset="0"/>
                          <a:cs typeface="Arial" panose="020B0604020202020204" pitchFamily="34" charset="0"/>
                        </a:rPr>
                        <a:t>Es 3: El espacio de la biblioteca es un lugar confortable y acogedor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s-EC" sz="1400">
                          <a:effectLst/>
                          <a:latin typeface="Arial" panose="020B0604020202020204" pitchFamily="34" charset="0"/>
                          <a:cs typeface="Arial" panose="020B0604020202020204" pitchFamily="34" charset="0"/>
                        </a:rPr>
                        <a:t>7.05</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7.23</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7.45</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b="1" dirty="0">
                          <a:effectLst/>
                          <a:latin typeface="Arial" panose="020B0604020202020204" pitchFamily="34" charset="0"/>
                          <a:cs typeface="Arial" panose="020B0604020202020204" pitchFamily="34" charset="0"/>
                        </a:rPr>
                        <a:t>0.18</a:t>
                      </a:r>
                      <a:endParaRPr lang="es-EC"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dirty="0">
                          <a:effectLst/>
                          <a:latin typeface="Arial" panose="020B0604020202020204" pitchFamily="34" charset="0"/>
                          <a:cs typeface="Arial" panose="020B0604020202020204" pitchFamily="34" charset="0"/>
                        </a:rPr>
                        <a:t>-0.22</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47421025"/>
                  </a:ext>
                </a:extLst>
              </a:tr>
              <a:tr h="850218">
                <a:tc>
                  <a:txBody>
                    <a:bodyPr/>
                    <a:lstStyle/>
                    <a:p>
                      <a:pPr>
                        <a:spcAft>
                          <a:spcPts val="0"/>
                        </a:spcAft>
                      </a:pPr>
                      <a:r>
                        <a:rPr lang="es-EC" sz="1400">
                          <a:effectLst/>
                          <a:latin typeface="Arial" panose="020B0604020202020204" pitchFamily="34" charset="0"/>
                          <a:cs typeface="Arial" panose="020B0604020202020204" pitchFamily="34" charset="0"/>
                        </a:rPr>
                        <a:t>Es 1: El espacio de la biblioteca ayuda al estudio y al aprendizaje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s-EC" sz="1400">
                          <a:effectLst/>
                          <a:latin typeface="Arial" panose="020B0604020202020204" pitchFamily="34" charset="0"/>
                          <a:cs typeface="Arial" panose="020B0604020202020204" pitchFamily="34" charset="0"/>
                        </a:rPr>
                        <a:t>7.01</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7.20</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7.38</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dirty="0">
                          <a:effectLst/>
                          <a:latin typeface="Arial" panose="020B0604020202020204" pitchFamily="34" charset="0"/>
                          <a:cs typeface="Arial" panose="020B0604020202020204" pitchFamily="34" charset="0"/>
                        </a:rPr>
                        <a:t>0.19</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b="1" dirty="0">
                          <a:effectLst/>
                          <a:latin typeface="Arial" panose="020B0604020202020204" pitchFamily="34" charset="0"/>
                          <a:cs typeface="Arial" panose="020B0604020202020204" pitchFamily="34" charset="0"/>
                        </a:rPr>
                        <a:t>-0.17</a:t>
                      </a:r>
                      <a:endParaRPr lang="es-EC"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859133217"/>
                  </a:ext>
                </a:extLst>
              </a:tr>
              <a:tr h="875982">
                <a:tc>
                  <a:txBody>
                    <a:bodyPr/>
                    <a:lstStyle/>
                    <a:p>
                      <a:pPr>
                        <a:spcAft>
                          <a:spcPts val="0"/>
                        </a:spcAft>
                      </a:pPr>
                      <a:r>
                        <a:rPr lang="es-EC" sz="1400">
                          <a:effectLst/>
                          <a:latin typeface="Arial" panose="020B0604020202020204" pitchFamily="34" charset="0"/>
                          <a:cs typeface="Arial" panose="020B0604020202020204" pitchFamily="34" charset="0"/>
                        </a:rPr>
                        <a:t>Es 5: Existen espacios colectivos para aprendizaje y estudio en grupo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s-EC" sz="1400">
                          <a:effectLst/>
                          <a:latin typeface="Arial" panose="020B0604020202020204" pitchFamily="34" charset="0"/>
                          <a:cs typeface="Arial" panose="020B0604020202020204" pitchFamily="34" charset="0"/>
                        </a:rPr>
                        <a:t>6.97</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7.11</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7.33</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b="1" dirty="0">
                          <a:effectLst/>
                          <a:latin typeface="Arial" panose="020B0604020202020204" pitchFamily="34" charset="0"/>
                          <a:cs typeface="Arial" panose="020B0604020202020204" pitchFamily="34" charset="0"/>
                        </a:rPr>
                        <a:t>0.13</a:t>
                      </a:r>
                      <a:endParaRPr lang="es-EC"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dirty="0">
                          <a:effectLst/>
                          <a:latin typeface="Arial" panose="020B0604020202020204" pitchFamily="34" charset="0"/>
                          <a:cs typeface="Arial" panose="020B0604020202020204" pitchFamily="34" charset="0"/>
                        </a:rPr>
                        <a:t>-0.22</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568109348"/>
                  </a:ext>
                </a:extLst>
              </a:tr>
              <a:tr h="850218">
                <a:tc>
                  <a:txBody>
                    <a:bodyPr/>
                    <a:lstStyle/>
                    <a:p>
                      <a:pPr>
                        <a:spcAft>
                          <a:spcPts val="0"/>
                        </a:spcAft>
                      </a:pPr>
                      <a:r>
                        <a:rPr lang="es-EC" sz="1400" dirty="0">
                          <a:effectLst/>
                          <a:latin typeface="Arial" panose="020B0604020202020204" pitchFamily="34" charset="0"/>
                          <a:cs typeface="Arial" panose="020B0604020202020204" pitchFamily="34" charset="0"/>
                        </a:rPr>
                        <a:t>Es 2: El espacio de la biblioteca es tranquilo para el trabajo individual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r">
                        <a:spcAft>
                          <a:spcPts val="0"/>
                        </a:spcAft>
                      </a:pPr>
                      <a:r>
                        <a:rPr lang="es-EC" sz="1400">
                          <a:effectLst/>
                          <a:latin typeface="Arial" panose="020B0604020202020204" pitchFamily="34" charset="0"/>
                          <a:cs typeface="Arial" panose="020B0604020202020204" pitchFamily="34" charset="0"/>
                        </a:rPr>
                        <a:t>6.92</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7.12</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7.38</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a:effectLst/>
                          <a:latin typeface="Arial" panose="020B0604020202020204" pitchFamily="34" charset="0"/>
                          <a:cs typeface="Arial" panose="020B0604020202020204" pitchFamily="34" charset="0"/>
                        </a:rPr>
                        <a:t>0.21</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s-EC" sz="1400" dirty="0">
                          <a:effectLst/>
                          <a:latin typeface="Arial" panose="020B0604020202020204" pitchFamily="34" charset="0"/>
                          <a:cs typeface="Arial" panose="020B0604020202020204" pitchFamily="34" charset="0"/>
                        </a:rPr>
                        <a:t>-0.26</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426184537"/>
                  </a:ext>
                </a:extLst>
              </a:tr>
            </a:tbl>
          </a:graphicData>
        </a:graphic>
      </p:graphicFrame>
      <p:graphicFrame>
        <p:nvGraphicFramePr>
          <p:cNvPr id="6" name="Gráfico 5"/>
          <p:cNvGraphicFramePr/>
          <p:nvPr>
            <p:extLst>
              <p:ext uri="{D42A27DB-BD31-4B8C-83A1-F6EECF244321}">
                <p14:modId xmlns:p14="http://schemas.microsoft.com/office/powerpoint/2010/main" val="1355610997"/>
              </p:ext>
            </p:extLst>
          </p:nvPr>
        </p:nvGraphicFramePr>
        <p:xfrm>
          <a:off x="6461760" y="3219981"/>
          <a:ext cx="6111240" cy="576072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757492" y="463556"/>
            <a:ext cx="4386508" cy="830997"/>
          </a:xfrm>
          <a:prstGeom prst="rect">
            <a:avLst/>
          </a:prstGeom>
          <a:solidFill>
            <a:schemeClr val="accent5">
              <a:lumMod val="60000"/>
              <a:lumOff val="40000"/>
            </a:schemeClr>
          </a:solidFill>
        </p:spPr>
        <p:txBody>
          <a:bodyPr wrap="square" rtlCol="0">
            <a:spAutoFit/>
          </a:bodyPr>
          <a:lstStyle/>
          <a:p>
            <a:pPr algn="ctr"/>
            <a:r>
              <a:rPr lang="es-EC" sz="2000" b="1" dirty="0" smtClean="0"/>
              <a:t>Análisis </a:t>
            </a:r>
            <a:r>
              <a:rPr lang="es-EC" sz="2400" b="1" dirty="0" smtClean="0"/>
              <a:t>de las dimensiones del modelo LibQual+</a:t>
            </a:r>
            <a:endParaRPr lang="en-US" sz="2000" b="1" dirty="0"/>
          </a:p>
        </p:txBody>
      </p:sp>
      <p:sp>
        <p:nvSpPr>
          <p:cNvPr id="7" name="Rectángulo 6"/>
          <p:cNvSpPr/>
          <p:nvPr/>
        </p:nvSpPr>
        <p:spPr>
          <a:xfrm>
            <a:off x="3116423" y="1736577"/>
            <a:ext cx="5963492" cy="523220"/>
          </a:xfrm>
          <a:prstGeom prst="rect">
            <a:avLst/>
          </a:prstGeom>
          <a:solidFill>
            <a:schemeClr val="accent3">
              <a:lumMod val="20000"/>
              <a:lumOff val="80000"/>
            </a:schemeClr>
          </a:solidFill>
        </p:spPr>
        <p:txBody>
          <a:bodyPr wrap="none">
            <a:spAutoFit/>
          </a:bodyPr>
          <a:lstStyle/>
          <a:p>
            <a:pPr algn="ctr"/>
            <a:r>
              <a:rPr lang="es-EC" sz="2800" dirty="0">
                <a:latin typeface="Arial" panose="020B0604020202020204" pitchFamily="34" charset="0"/>
                <a:ea typeface="Times New Roman" panose="02020603050405020304" pitchFamily="18" charset="0"/>
              </a:rPr>
              <a:t>Dimensión: </a:t>
            </a:r>
            <a:r>
              <a:rPr lang="es-EC" sz="2800" dirty="0" smtClean="0">
                <a:latin typeface="Arial" panose="020B0604020202020204" pitchFamily="34" charset="0"/>
                <a:ea typeface="Times New Roman" panose="02020603050405020304" pitchFamily="18" charset="0"/>
              </a:rPr>
              <a:t>Biblioteca como espacio</a:t>
            </a:r>
            <a:endParaRPr lang="en-US" sz="2800" dirty="0"/>
          </a:p>
        </p:txBody>
      </p:sp>
      <p:sp>
        <p:nvSpPr>
          <p:cNvPr id="8"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9" name="Google Shape;1341;p56">
            <a:hlinkClick r:id="rId3"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Tree>
    <p:extLst>
      <p:ext uri="{BB962C8B-B14F-4D97-AF65-F5344CB8AC3E}">
        <p14:creationId xmlns:p14="http://schemas.microsoft.com/office/powerpoint/2010/main" val="3416726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511326563"/>
              </p:ext>
            </p:extLst>
          </p:nvPr>
        </p:nvGraphicFramePr>
        <p:xfrm>
          <a:off x="6575339" y="3454904"/>
          <a:ext cx="6226261" cy="6104513"/>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597699" y="287387"/>
            <a:ext cx="4386508" cy="830997"/>
          </a:xfrm>
          <a:prstGeom prst="rect">
            <a:avLst/>
          </a:prstGeom>
          <a:solidFill>
            <a:schemeClr val="accent5">
              <a:lumMod val="60000"/>
              <a:lumOff val="40000"/>
            </a:schemeClr>
          </a:solidFill>
        </p:spPr>
        <p:txBody>
          <a:bodyPr wrap="square" rtlCol="0">
            <a:spAutoFit/>
          </a:bodyPr>
          <a:lstStyle/>
          <a:p>
            <a:pPr algn="ctr"/>
            <a:r>
              <a:rPr lang="es-EC" sz="2000" b="1" dirty="0" smtClean="0"/>
              <a:t>Análisis </a:t>
            </a:r>
            <a:r>
              <a:rPr lang="es-EC" sz="2400" b="1" dirty="0" smtClean="0"/>
              <a:t>de las dimensiones del modelo LibQual+</a:t>
            </a:r>
            <a:endParaRPr lang="en-US" sz="2000" b="1" dirty="0"/>
          </a:p>
        </p:txBody>
      </p:sp>
      <p:sp>
        <p:nvSpPr>
          <p:cNvPr id="7" name="Rectángulo 6"/>
          <p:cNvSpPr/>
          <p:nvPr/>
        </p:nvSpPr>
        <p:spPr>
          <a:xfrm>
            <a:off x="3071326" y="1677598"/>
            <a:ext cx="6304931" cy="523220"/>
          </a:xfrm>
          <a:prstGeom prst="rect">
            <a:avLst/>
          </a:prstGeom>
          <a:solidFill>
            <a:schemeClr val="accent3">
              <a:lumMod val="20000"/>
              <a:lumOff val="80000"/>
            </a:schemeClr>
          </a:solidFill>
        </p:spPr>
        <p:txBody>
          <a:bodyPr wrap="none">
            <a:spAutoFit/>
          </a:bodyPr>
          <a:lstStyle/>
          <a:p>
            <a:pPr algn="ctr"/>
            <a:r>
              <a:rPr lang="es-EC" sz="2800" dirty="0">
                <a:latin typeface="Arial" panose="020B0604020202020204" pitchFamily="34" charset="0"/>
                <a:ea typeface="Times New Roman" panose="02020603050405020304" pitchFamily="18" charset="0"/>
              </a:rPr>
              <a:t>Dimensión: </a:t>
            </a:r>
            <a:r>
              <a:rPr lang="es-EC" sz="2800" dirty="0" smtClean="0">
                <a:latin typeface="Arial" panose="020B0604020202020204" pitchFamily="34" charset="0"/>
                <a:ea typeface="Times New Roman" panose="02020603050405020304" pitchFamily="18" charset="0"/>
              </a:rPr>
              <a:t>Control de la Información</a:t>
            </a:r>
            <a:endParaRPr lang="en-US" sz="2800" dirty="0"/>
          </a:p>
        </p:txBody>
      </p:sp>
      <p:graphicFrame>
        <p:nvGraphicFramePr>
          <p:cNvPr id="2" name="Tabla 1"/>
          <p:cNvGraphicFramePr>
            <a:graphicFrameLocks noGrp="1"/>
          </p:cNvGraphicFramePr>
          <p:nvPr>
            <p:extLst>
              <p:ext uri="{D42A27DB-BD31-4B8C-83A1-F6EECF244321}">
                <p14:modId xmlns:p14="http://schemas.microsoft.com/office/powerpoint/2010/main" val="2823771998"/>
              </p:ext>
            </p:extLst>
          </p:nvPr>
        </p:nvGraphicFramePr>
        <p:xfrm>
          <a:off x="487682" y="2488057"/>
          <a:ext cx="5943598" cy="6217793"/>
        </p:xfrm>
        <a:graphic>
          <a:graphicData uri="http://schemas.openxmlformats.org/drawingml/2006/table">
            <a:tbl>
              <a:tblPr bandRow="1">
                <a:tableStyleId>{793D81CF-94F2-401A-BA57-92F5A7B2D0C5}</a:tableStyleId>
              </a:tblPr>
              <a:tblGrid>
                <a:gridCol w="2362198">
                  <a:extLst>
                    <a:ext uri="{9D8B030D-6E8A-4147-A177-3AD203B41FA5}">
                      <a16:colId xmlns:a16="http://schemas.microsoft.com/office/drawing/2014/main" val="1995089121"/>
                    </a:ext>
                  </a:extLst>
                </a:gridCol>
                <a:gridCol w="548640">
                  <a:extLst>
                    <a:ext uri="{9D8B030D-6E8A-4147-A177-3AD203B41FA5}">
                      <a16:colId xmlns:a16="http://schemas.microsoft.com/office/drawing/2014/main" val="4187013299"/>
                    </a:ext>
                  </a:extLst>
                </a:gridCol>
                <a:gridCol w="472440">
                  <a:extLst>
                    <a:ext uri="{9D8B030D-6E8A-4147-A177-3AD203B41FA5}">
                      <a16:colId xmlns:a16="http://schemas.microsoft.com/office/drawing/2014/main" val="216727354"/>
                    </a:ext>
                  </a:extLst>
                </a:gridCol>
                <a:gridCol w="533400">
                  <a:extLst>
                    <a:ext uri="{9D8B030D-6E8A-4147-A177-3AD203B41FA5}">
                      <a16:colId xmlns:a16="http://schemas.microsoft.com/office/drawing/2014/main" val="2664639447"/>
                    </a:ext>
                  </a:extLst>
                </a:gridCol>
                <a:gridCol w="975360">
                  <a:extLst>
                    <a:ext uri="{9D8B030D-6E8A-4147-A177-3AD203B41FA5}">
                      <a16:colId xmlns:a16="http://schemas.microsoft.com/office/drawing/2014/main" val="348420070"/>
                    </a:ext>
                  </a:extLst>
                </a:gridCol>
                <a:gridCol w="1051560">
                  <a:extLst>
                    <a:ext uri="{9D8B030D-6E8A-4147-A177-3AD203B41FA5}">
                      <a16:colId xmlns:a16="http://schemas.microsoft.com/office/drawing/2014/main" val="2016578762"/>
                    </a:ext>
                  </a:extLst>
                </a:gridCol>
              </a:tblGrid>
              <a:tr h="421674">
                <a:tc>
                  <a:txBody>
                    <a:bodyPr/>
                    <a:lstStyle/>
                    <a:p>
                      <a:pPr>
                        <a:lnSpc>
                          <a:spcPct val="107000"/>
                        </a:lnSpc>
                        <a:spcAft>
                          <a:spcPts val="0"/>
                        </a:spcAft>
                      </a:pPr>
                      <a:r>
                        <a:rPr lang="es-EC" sz="1400" dirty="0">
                          <a:effectLst/>
                          <a:latin typeface="Arial" panose="020B0604020202020204" pitchFamily="34" charset="0"/>
                          <a:cs typeface="Arial" panose="020B0604020202020204" pitchFamily="34" charset="0"/>
                        </a:rPr>
                        <a:t>Pregunta</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EC" sz="1400" dirty="0">
                          <a:effectLst/>
                          <a:latin typeface="Arial" panose="020B0604020202020204" pitchFamily="34" charset="0"/>
                          <a:cs typeface="Arial" panose="020B0604020202020204" pitchFamily="34" charset="0"/>
                        </a:rPr>
                        <a:t>VM</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EC" sz="1400" dirty="0">
                          <a:effectLst/>
                          <a:latin typeface="Arial" panose="020B0604020202020204" pitchFamily="34" charset="0"/>
                          <a:cs typeface="Arial" panose="020B0604020202020204" pitchFamily="34" charset="0"/>
                        </a:rPr>
                        <a:t>VO</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s-EC" sz="1400" dirty="0">
                          <a:effectLst/>
                          <a:latin typeface="Arial" panose="020B0604020202020204" pitchFamily="34" charset="0"/>
                          <a:cs typeface="Arial" panose="020B0604020202020204" pitchFamily="34" charset="0"/>
                        </a:rPr>
                        <a:t>VD</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Adecuación</a:t>
                      </a:r>
                      <a:r>
                        <a:rPr lang="es-EC" sz="1400" dirty="0">
                          <a:effectLst/>
                          <a:latin typeface="Arial" panose="020B0604020202020204" pitchFamily="34" charset="0"/>
                          <a:cs typeface="Arial" panose="020B0604020202020204" pitchFamily="34" charset="0"/>
                        </a:rPr>
                        <a:t> (VO-VM)</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smtClean="0">
                          <a:effectLst/>
                          <a:latin typeface="Arial" panose="020B0604020202020204" pitchFamily="34" charset="0"/>
                          <a:cs typeface="Arial" panose="020B0604020202020204" pitchFamily="34" charset="0"/>
                        </a:rPr>
                        <a:t>Superioridad</a:t>
                      </a:r>
                      <a:r>
                        <a:rPr lang="es-EC" sz="1400" dirty="0" smtClean="0">
                          <a:effectLst/>
                          <a:latin typeface="Arial" panose="020B0604020202020204" pitchFamily="34" charset="0"/>
                          <a:cs typeface="Arial" panose="020B0604020202020204" pitchFamily="34" charset="0"/>
                        </a:rPr>
                        <a:t> </a:t>
                      </a:r>
                      <a:r>
                        <a:rPr lang="es-EC" sz="1400" dirty="0">
                          <a:effectLst/>
                          <a:latin typeface="Arial" panose="020B0604020202020204" pitchFamily="34" charset="0"/>
                          <a:cs typeface="Arial" panose="020B0604020202020204" pitchFamily="34" charset="0"/>
                        </a:rPr>
                        <a:t>(VO-VD)</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0824454"/>
                  </a:ext>
                </a:extLst>
              </a:tr>
              <a:tr h="3762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CI2: El sitio web de la biblioteca permite encontrar información por uno mismo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6.98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7.06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7.38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b="1" dirty="0">
                          <a:effectLst/>
                          <a:latin typeface="Arial" panose="020B0604020202020204" pitchFamily="34" charset="0"/>
                          <a:cs typeface="Arial" panose="020B0604020202020204" pitchFamily="34" charset="0"/>
                        </a:rPr>
                        <a:t>0.08</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-0.32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5824952"/>
                  </a:ext>
                </a:extLst>
              </a:tr>
              <a:tr h="5635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CI5: El equipamiento es moderno y me permite un acceso fácil a la información que necesito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6.93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7.10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7.33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0.17</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2555160"/>
                  </a:ext>
                </a:extLst>
              </a:tr>
              <a:tr h="5635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CI7: Puedo acceder fácilmente a la información para usarla y procesarla en mis tareas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6.92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7.02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b="1" dirty="0">
                          <a:effectLst/>
                          <a:latin typeface="Arial" panose="020B0604020202020204" pitchFamily="34" charset="0"/>
                          <a:cs typeface="Arial" panose="020B0604020202020204" pitchFamily="34" charset="0"/>
                        </a:rPr>
                        <a:t>0.10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-0.25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2848090"/>
                  </a:ext>
                </a:extLst>
              </a:tr>
              <a:tr h="3762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CI4: Los recursos digitales cubren las necesidades de información que tengo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6.90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0.11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-0.28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8623856"/>
                  </a:ext>
                </a:extLst>
              </a:tr>
              <a:tr h="9381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CI6: Los instrumentos para la recuperación de información (catálogos; bases de datos;...) son fáciles de usar y me permitan encontrar por mí mismo lo que busco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6.88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6.95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7.26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b="1" dirty="0">
                          <a:effectLst/>
                          <a:latin typeface="Arial" panose="020B0604020202020204" pitchFamily="34" charset="0"/>
                          <a:cs typeface="Arial" panose="020B0604020202020204" pitchFamily="34" charset="0"/>
                        </a:rPr>
                        <a:t>0.07</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-0.31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5188040"/>
                  </a:ext>
                </a:extLst>
              </a:tr>
              <a:tr h="5635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CI8: Las revistas en versión electrónica y/o impresa cubren mis necesidades de información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6.88</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6.96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7.24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b="1" dirty="0">
                          <a:effectLst/>
                          <a:latin typeface="Arial" panose="020B0604020202020204" pitchFamily="34" charset="0"/>
                          <a:cs typeface="Arial" panose="020B0604020202020204" pitchFamily="34" charset="0"/>
                        </a:rPr>
                        <a:t>0.08</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-0.29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1569705"/>
                  </a:ext>
                </a:extLst>
              </a:tr>
              <a:tr h="5635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CI3: Los materiales impresos de la biblioteca cubren las necesidades de información que tengo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7.30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0.11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-0.32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0993181"/>
                  </a:ext>
                </a:extLst>
              </a:tr>
              <a:tr h="563558">
                <a:tc>
                  <a:txBody>
                    <a:bodyPr/>
                    <a:lstStyle/>
                    <a:p>
                      <a:pPr>
                        <a:lnSpc>
                          <a:spcPct val="107000"/>
                        </a:lnSpc>
                        <a:spcAft>
                          <a:spcPts val="0"/>
                        </a:spcAft>
                      </a:pPr>
                      <a:r>
                        <a:rPr lang="es-EC" sz="1200" dirty="0">
                          <a:effectLst/>
                          <a:latin typeface="Arial" panose="020B0604020202020204" pitchFamily="34" charset="0"/>
                          <a:cs typeface="Arial" panose="020B0604020202020204" pitchFamily="34" charset="0"/>
                        </a:rPr>
                        <a:t>CI1: El acceso a los recursos electrónicos es factible desde mi casa o lugar de trabajo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6.78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6.87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a:effectLst/>
                          <a:latin typeface="Arial" panose="020B0604020202020204" pitchFamily="34" charset="0"/>
                          <a:cs typeface="Arial" panose="020B0604020202020204" pitchFamily="34" charset="0"/>
                        </a:rPr>
                        <a:t>7.19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b="1" dirty="0">
                          <a:effectLst/>
                          <a:latin typeface="Arial" panose="020B0604020202020204" pitchFamily="34" charset="0"/>
                          <a:cs typeface="Arial" panose="020B0604020202020204" pitchFamily="34" charset="0"/>
                        </a:rPr>
                        <a:t>0.08</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EC" sz="1200" dirty="0">
                          <a:effectLst/>
                          <a:latin typeface="Arial" panose="020B0604020202020204" pitchFamily="34" charset="0"/>
                          <a:cs typeface="Arial" panose="020B0604020202020204" pitchFamily="34" charset="0"/>
                        </a:rPr>
                        <a:t>-0.32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7876431"/>
                  </a:ext>
                </a:extLst>
              </a:tr>
            </a:tbl>
          </a:graphicData>
        </a:graphic>
      </p:graphicFrame>
      <p:sp>
        <p:nvSpPr>
          <p:cNvPr id="8"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9" name="Google Shape;1341;p56">
            <a:hlinkClick r:id="rId3"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Tree>
    <p:extLst>
      <p:ext uri="{BB962C8B-B14F-4D97-AF65-F5344CB8AC3E}">
        <p14:creationId xmlns:p14="http://schemas.microsoft.com/office/powerpoint/2010/main" val="3799504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061441587"/>
              </p:ext>
            </p:extLst>
          </p:nvPr>
        </p:nvGraphicFramePr>
        <p:xfrm>
          <a:off x="2362198" y="1956146"/>
          <a:ext cx="7126942" cy="1795585"/>
        </p:xfrm>
        <a:graphic>
          <a:graphicData uri="http://schemas.openxmlformats.org/drawingml/2006/table">
            <a:tbl>
              <a:tblPr bandRow="1"/>
              <a:tblGrid>
                <a:gridCol w="2407502">
                  <a:extLst>
                    <a:ext uri="{9D8B030D-6E8A-4147-A177-3AD203B41FA5}">
                      <a16:colId xmlns:a16="http://schemas.microsoft.com/office/drawing/2014/main" val="1822694242"/>
                    </a:ext>
                  </a:extLst>
                </a:gridCol>
                <a:gridCol w="824127">
                  <a:extLst>
                    <a:ext uri="{9D8B030D-6E8A-4147-A177-3AD203B41FA5}">
                      <a16:colId xmlns:a16="http://schemas.microsoft.com/office/drawing/2014/main" val="4215510400"/>
                    </a:ext>
                  </a:extLst>
                </a:gridCol>
                <a:gridCol w="745221">
                  <a:extLst>
                    <a:ext uri="{9D8B030D-6E8A-4147-A177-3AD203B41FA5}">
                      <a16:colId xmlns:a16="http://schemas.microsoft.com/office/drawing/2014/main" val="1819502528"/>
                    </a:ext>
                  </a:extLst>
                </a:gridCol>
                <a:gridCol w="621602">
                  <a:extLst>
                    <a:ext uri="{9D8B030D-6E8A-4147-A177-3AD203B41FA5}">
                      <a16:colId xmlns:a16="http://schemas.microsoft.com/office/drawing/2014/main" val="3819589446"/>
                    </a:ext>
                  </a:extLst>
                </a:gridCol>
                <a:gridCol w="1216025">
                  <a:extLst>
                    <a:ext uri="{9D8B030D-6E8A-4147-A177-3AD203B41FA5}">
                      <a16:colId xmlns:a16="http://schemas.microsoft.com/office/drawing/2014/main" val="3628052889"/>
                    </a:ext>
                  </a:extLst>
                </a:gridCol>
                <a:gridCol w="1312465">
                  <a:extLst>
                    <a:ext uri="{9D8B030D-6E8A-4147-A177-3AD203B41FA5}">
                      <a16:colId xmlns:a16="http://schemas.microsoft.com/office/drawing/2014/main" val="2154564658"/>
                    </a:ext>
                  </a:extLst>
                </a:gridCol>
              </a:tblGrid>
              <a:tr h="243765">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gridSpan="3">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Niveles</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C"/>
                    </a:p>
                  </a:txBody>
                  <a:tcPr/>
                </a:tc>
                <a:tc rowSpan="2" hMerge="1">
                  <a:txBody>
                    <a:bodyPr/>
                    <a:lstStyle/>
                    <a:p>
                      <a:endParaRPr lang="es-EC"/>
                    </a:p>
                  </a:txBody>
                  <a:tcPr/>
                </a:tc>
                <a:tc rowSpan="2">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Adecuación (VO-VM)</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Superioridad (VO-VD)</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7147878"/>
                  </a:ext>
                </a:extLst>
              </a:tr>
              <a:tr h="247445">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gridSpan="3" vMerge="1">
                  <a:txBody>
                    <a:bodyPr/>
                    <a:lstStyle/>
                    <a:p>
                      <a:endParaRPr lang="es-EC"/>
                    </a:p>
                  </a:txBody>
                  <a:tcPr/>
                </a:tc>
                <a:tc hMerge="1" vMerge="1">
                  <a:txBody>
                    <a:bodyPr/>
                    <a:lstStyle/>
                    <a:p>
                      <a:endParaRPr lang="es-EC"/>
                    </a:p>
                  </a:txBody>
                  <a:tcPr/>
                </a:tc>
                <a:tc hMerge="1" vMerge="1">
                  <a:txBody>
                    <a:bodyPr/>
                    <a:lstStyle/>
                    <a:p>
                      <a:endParaRPr lang="es-EC"/>
                    </a:p>
                  </a:txBody>
                  <a:tcPr/>
                </a:tc>
                <a:tc vMerge="1">
                  <a:txBody>
                    <a:bodyPr/>
                    <a:lstStyle/>
                    <a:p>
                      <a:endParaRPr lang="es-EC"/>
                    </a:p>
                  </a:txBody>
                  <a:tcPr/>
                </a:tc>
                <a:tc vMerge="1">
                  <a:txBody>
                    <a:bodyPr/>
                    <a:lstStyle/>
                    <a:p>
                      <a:endParaRPr lang="es-EC"/>
                    </a:p>
                  </a:txBody>
                  <a:tcPr/>
                </a:tc>
                <a:extLst>
                  <a:ext uri="{0D108BD9-81ED-4DB2-BD59-A6C34878D82A}">
                    <a16:rowId xmlns:a16="http://schemas.microsoft.com/office/drawing/2014/main" val="2858195720"/>
                  </a:ext>
                </a:extLst>
              </a:tr>
              <a:tr h="269522">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Dimensión</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VO</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VD</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VM</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473853"/>
                  </a:ext>
                </a:extLst>
              </a:tr>
              <a:tr h="344951">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Valor afectivo del servicio</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7.01</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7.29</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6.92</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0.08</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effectLst/>
                          <a:latin typeface="Arial" panose="020B0604020202020204" pitchFamily="34" charset="0"/>
                          <a:ea typeface="Arial" panose="020B0604020202020204" pitchFamily="34" charset="0"/>
                          <a:cs typeface="Arial" panose="020B0604020202020204" pitchFamily="34" charset="0"/>
                        </a:rPr>
                        <a:t>-0.28</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91021178"/>
                  </a:ext>
                </a:extLst>
              </a:tr>
              <a:tr h="344951">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Biblioteca como lugar</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7.19</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7.40</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7.00</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0.18</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effectLst/>
                          <a:latin typeface="Arial" panose="020B0604020202020204" pitchFamily="34" charset="0"/>
                          <a:ea typeface="Arial" panose="020B0604020202020204" pitchFamily="34" charset="0"/>
                          <a:cs typeface="Arial" panose="020B0604020202020204" pitchFamily="34" charset="0"/>
                        </a:rPr>
                        <a:t>-0.22</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760107020"/>
                  </a:ext>
                </a:extLst>
              </a:tr>
              <a:tr h="344951">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Control de la Información</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6.99</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7.28</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6.89</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effectLst/>
                          <a:latin typeface="Arial" panose="020B0604020202020204" pitchFamily="34" charset="0"/>
                          <a:ea typeface="Arial" panose="020B0604020202020204" pitchFamily="34" charset="0"/>
                          <a:cs typeface="Arial" panose="020B0604020202020204" pitchFamily="34" charset="0"/>
                        </a:rPr>
                        <a:t>0.10</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effectLst/>
                          <a:latin typeface="Arial" panose="020B0604020202020204" pitchFamily="34" charset="0"/>
                          <a:ea typeface="Arial" panose="020B0604020202020204" pitchFamily="34" charset="0"/>
                          <a:cs typeface="Arial" panose="020B0604020202020204" pitchFamily="34" charset="0"/>
                        </a:rPr>
                        <a:t>-0.29</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288965"/>
                  </a:ext>
                </a:extLst>
              </a:tr>
            </a:tbl>
          </a:graphicData>
        </a:graphic>
      </p:graphicFrame>
      <p:graphicFrame>
        <p:nvGraphicFramePr>
          <p:cNvPr id="5" name="Gráfico 4"/>
          <p:cNvGraphicFramePr/>
          <p:nvPr>
            <p:extLst>
              <p:ext uri="{D42A27DB-BD31-4B8C-83A1-F6EECF244321}">
                <p14:modId xmlns:p14="http://schemas.microsoft.com/office/powerpoint/2010/main" val="3435365380"/>
              </p:ext>
            </p:extLst>
          </p:nvPr>
        </p:nvGraphicFramePr>
        <p:xfrm>
          <a:off x="2362198" y="4299472"/>
          <a:ext cx="7126942" cy="414348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ángulo 5"/>
          <p:cNvSpPr/>
          <p:nvPr/>
        </p:nvSpPr>
        <p:spPr>
          <a:xfrm>
            <a:off x="2744776" y="897446"/>
            <a:ext cx="7305206" cy="523220"/>
          </a:xfrm>
          <a:prstGeom prst="rect">
            <a:avLst/>
          </a:prstGeom>
          <a:solidFill>
            <a:schemeClr val="accent3">
              <a:lumMod val="20000"/>
              <a:lumOff val="80000"/>
            </a:schemeClr>
          </a:solidFill>
        </p:spPr>
        <p:txBody>
          <a:bodyPr wrap="none">
            <a:spAutoFit/>
          </a:bodyPr>
          <a:lstStyle/>
          <a:p>
            <a:pPr algn="ctr"/>
            <a:r>
              <a:rPr lang="es-EC" sz="2800" dirty="0" smtClean="0">
                <a:latin typeface="Arial" panose="020B0604020202020204" pitchFamily="34" charset="0"/>
                <a:ea typeface="Times New Roman" panose="02020603050405020304" pitchFamily="18" charset="0"/>
              </a:rPr>
              <a:t>Brechas de las dimensiones del cuestionario</a:t>
            </a:r>
            <a:endParaRPr lang="en-US" sz="2800" dirty="0"/>
          </a:p>
        </p:txBody>
      </p:sp>
      <p:sp>
        <p:nvSpPr>
          <p:cNvPr id="7"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8" name="Google Shape;1341;p56">
            <a:hlinkClick r:id="rId3"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Tree>
    <p:extLst>
      <p:ext uri="{BB962C8B-B14F-4D97-AF65-F5344CB8AC3E}">
        <p14:creationId xmlns:p14="http://schemas.microsoft.com/office/powerpoint/2010/main" val="2093336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597390913"/>
              </p:ext>
            </p:extLst>
          </p:nvPr>
        </p:nvGraphicFramePr>
        <p:xfrm>
          <a:off x="2651760" y="2218999"/>
          <a:ext cx="7162800" cy="4065270"/>
        </p:xfrm>
        <a:graphic>
          <a:graphicData uri="http://schemas.openxmlformats.org/drawingml/2006/table">
            <a:tbl>
              <a:tblPr bandRow="1"/>
              <a:tblGrid>
                <a:gridCol w="480432">
                  <a:extLst>
                    <a:ext uri="{9D8B030D-6E8A-4147-A177-3AD203B41FA5}">
                      <a16:colId xmlns:a16="http://schemas.microsoft.com/office/drawing/2014/main" val="765154793"/>
                    </a:ext>
                  </a:extLst>
                </a:gridCol>
                <a:gridCol w="4610203">
                  <a:extLst>
                    <a:ext uri="{9D8B030D-6E8A-4147-A177-3AD203B41FA5}">
                      <a16:colId xmlns:a16="http://schemas.microsoft.com/office/drawing/2014/main" val="3956020331"/>
                    </a:ext>
                  </a:extLst>
                </a:gridCol>
                <a:gridCol w="1164683">
                  <a:extLst>
                    <a:ext uri="{9D8B030D-6E8A-4147-A177-3AD203B41FA5}">
                      <a16:colId xmlns:a16="http://schemas.microsoft.com/office/drawing/2014/main" val="2687580283"/>
                    </a:ext>
                  </a:extLst>
                </a:gridCol>
                <a:gridCol w="907482">
                  <a:extLst>
                    <a:ext uri="{9D8B030D-6E8A-4147-A177-3AD203B41FA5}">
                      <a16:colId xmlns:a16="http://schemas.microsoft.com/office/drawing/2014/main" val="727385950"/>
                    </a:ext>
                  </a:extLst>
                </a:gridCol>
              </a:tblGrid>
              <a:tr h="190500">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No.</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Observaciones realizadas por los estudiantes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Cantidad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625721"/>
                  </a:ext>
                </a:extLst>
              </a:tr>
              <a:tr h="57150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1</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Equipos actualizados y conexión a internet (Requieren de más conexiones en las mesas y cubículos para sus equipos tecnológicos)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71</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33.81</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23327169"/>
                  </a:ext>
                </a:extLst>
              </a:tr>
              <a:tr h="43815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2</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Falta de disposición del personal para atención al estudiante</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49</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23.33</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2580753075"/>
                  </a:ext>
                </a:extLst>
              </a:tr>
              <a:tr h="19050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3</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spcAft>
                          <a:spcPts val="0"/>
                        </a:spcAft>
                      </a:pPr>
                      <a:r>
                        <a:rPr lang="es-EC" sz="1400" dirty="0">
                          <a:effectLst/>
                          <a:latin typeface="Arial" panose="020B0604020202020204" pitchFamily="34" charset="0"/>
                          <a:ea typeface="Arial" panose="020B0604020202020204" pitchFamily="34" charset="0"/>
                          <a:cs typeface="Arial" panose="020B0604020202020204" pitchFamily="34" charset="0"/>
                        </a:rPr>
                        <a:t>Disponibilidad de recursos de información impresos propios de la carrera que cursan (libros de textos)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36</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17.14</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45483391"/>
                  </a:ext>
                </a:extLst>
              </a:tr>
              <a:tr h="38100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4</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Hace falta supervisar el orden y disciplina (demasiado ruido)</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23</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10.95</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792035859"/>
                  </a:ext>
                </a:extLst>
              </a:tr>
              <a:tr h="57150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5</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Difusión de los servicios (Requieren se le capacite en el uso y manejo de la Biblioteca desde el primer semestre y por carrera)</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20</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9.52</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003519135"/>
                  </a:ext>
                </a:extLst>
              </a:tr>
              <a:tr h="533400">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6</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Incrementar cubículos para trabajo grupal (Ampliar la Biblioteca. la mayoría del tiempo no hay espacio para estudiar)</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6</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2.86</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922539807"/>
                  </a:ext>
                </a:extLst>
              </a:tr>
              <a:tr h="371475">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7</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La Biblioteca no es un ambiente acogedor (Requieren áreas acogedoras para el descanso)</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5</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2.38</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434753"/>
                  </a:ext>
                </a:extLst>
              </a:tr>
              <a:tr h="190500">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Total general</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210</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100.00</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8191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069760023"/>
              </p:ext>
            </p:extLst>
          </p:nvPr>
        </p:nvGraphicFramePr>
        <p:xfrm>
          <a:off x="695886" y="6501998"/>
          <a:ext cx="5171513" cy="1493520"/>
        </p:xfrm>
        <a:graphic>
          <a:graphicData uri="http://schemas.openxmlformats.org/drawingml/2006/table">
            <a:tbl>
              <a:tblPr bandRow="1"/>
              <a:tblGrid>
                <a:gridCol w="3417963">
                  <a:extLst>
                    <a:ext uri="{9D8B030D-6E8A-4147-A177-3AD203B41FA5}">
                      <a16:colId xmlns:a16="http://schemas.microsoft.com/office/drawing/2014/main" val="3367071098"/>
                    </a:ext>
                  </a:extLst>
                </a:gridCol>
                <a:gridCol w="1022031">
                  <a:extLst>
                    <a:ext uri="{9D8B030D-6E8A-4147-A177-3AD203B41FA5}">
                      <a16:colId xmlns:a16="http://schemas.microsoft.com/office/drawing/2014/main" val="4145047857"/>
                    </a:ext>
                  </a:extLst>
                </a:gridCol>
                <a:gridCol w="731519">
                  <a:extLst>
                    <a:ext uri="{9D8B030D-6E8A-4147-A177-3AD203B41FA5}">
                      <a16:colId xmlns:a16="http://schemas.microsoft.com/office/drawing/2014/main" val="3758437232"/>
                    </a:ext>
                  </a:extLst>
                </a:gridCol>
              </a:tblGrid>
              <a:tr h="447675">
                <a:tc>
                  <a:txBody>
                    <a:bodyPr/>
                    <a:lstStyle/>
                    <a:p>
                      <a:pP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En su opinión; la información suministrada por la Biblioteca a través de su página es...</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Cantidad </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078134"/>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Poco comprensible</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74</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35.24</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51441310"/>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Accesible y comprensible</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73</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34.76</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715700208"/>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Deficiente</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63</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30.00</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12416"/>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Total general</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210</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100.00</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12357"/>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431386842"/>
              </p:ext>
            </p:extLst>
          </p:nvPr>
        </p:nvGraphicFramePr>
        <p:xfrm>
          <a:off x="6777168" y="6501998"/>
          <a:ext cx="5033833" cy="1493520"/>
        </p:xfrm>
        <a:graphic>
          <a:graphicData uri="http://schemas.openxmlformats.org/drawingml/2006/table">
            <a:tbl>
              <a:tblPr bandRow="1"/>
              <a:tblGrid>
                <a:gridCol w="3307947">
                  <a:extLst>
                    <a:ext uri="{9D8B030D-6E8A-4147-A177-3AD203B41FA5}">
                      <a16:colId xmlns:a16="http://schemas.microsoft.com/office/drawing/2014/main" val="2040361705"/>
                    </a:ext>
                  </a:extLst>
                </a:gridCol>
                <a:gridCol w="948645">
                  <a:extLst>
                    <a:ext uri="{9D8B030D-6E8A-4147-A177-3AD203B41FA5}">
                      <a16:colId xmlns:a16="http://schemas.microsoft.com/office/drawing/2014/main" val="2473671346"/>
                    </a:ext>
                  </a:extLst>
                </a:gridCol>
                <a:gridCol w="777241">
                  <a:extLst>
                    <a:ext uri="{9D8B030D-6E8A-4147-A177-3AD203B41FA5}">
                      <a16:colId xmlns:a16="http://schemas.microsoft.com/office/drawing/2014/main" val="3231226886"/>
                    </a:ext>
                  </a:extLst>
                </a:gridCol>
              </a:tblGrid>
              <a:tr h="571500">
                <a:tc>
                  <a:txBody>
                    <a:bodyPr/>
                    <a:lstStyle/>
                    <a:p>
                      <a:pP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s-EC" sz="1400" b="1" dirty="0">
                          <a:effectLst/>
                          <a:latin typeface="Arial" panose="020B0604020202020204" pitchFamily="34" charset="0"/>
                          <a:ea typeface="Arial" panose="020B0604020202020204" pitchFamily="34" charset="0"/>
                          <a:cs typeface="Arial" panose="020B0604020202020204" pitchFamily="34" charset="0"/>
                        </a:rPr>
                        <a:t>Considera que los recursos digitales existentes y los equipos tecnológicos </a:t>
                      </a: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proporcionados por  la Biblioteca son...?</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a:solidFill>
                            <a:srgbClr val="000000"/>
                          </a:solidFill>
                          <a:effectLst/>
                          <a:latin typeface="Arial" panose="020B0604020202020204" pitchFamily="34" charset="0"/>
                          <a:ea typeface="Arial" panose="020B0604020202020204" pitchFamily="34" charset="0"/>
                          <a:cs typeface="Arial" panose="020B0604020202020204" pitchFamily="34" charset="0"/>
                        </a:rPr>
                        <a:t>Cantidad </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733475"/>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Inadecuada</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112</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53.33</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85277037"/>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Adecuada</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98</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46.67</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4336119"/>
                  </a:ext>
                </a:extLst>
              </a:tr>
              <a:tr h="190500">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Total general</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210</a:t>
                      </a:r>
                      <a:endParaRPr lang="es-EC"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100.00</a:t>
                      </a:r>
                      <a:endParaRPr lang="es-EC"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650527"/>
                  </a:ext>
                </a:extLst>
              </a:tr>
            </a:tbl>
          </a:graphicData>
        </a:graphic>
      </p:graphicFrame>
      <p:sp>
        <p:nvSpPr>
          <p:cNvPr id="5"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8" name="Google Shape;1341;p56">
            <a:hlinkClick r:id="rId2"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Tree>
    <p:extLst>
      <p:ext uri="{BB962C8B-B14F-4D97-AF65-F5344CB8AC3E}">
        <p14:creationId xmlns:p14="http://schemas.microsoft.com/office/powerpoint/2010/main" val="3184471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644070194"/>
              </p:ext>
            </p:extLst>
          </p:nvPr>
        </p:nvGraphicFramePr>
        <p:xfrm>
          <a:off x="2225040" y="2450940"/>
          <a:ext cx="8488680" cy="5412899"/>
        </p:xfrm>
        <a:graphic>
          <a:graphicData uri="http://schemas.openxmlformats.org/drawingml/2006/table">
            <a:tbl>
              <a:tblPr bandRow="1"/>
              <a:tblGrid>
                <a:gridCol w="1550409">
                  <a:extLst>
                    <a:ext uri="{9D8B030D-6E8A-4147-A177-3AD203B41FA5}">
                      <a16:colId xmlns:a16="http://schemas.microsoft.com/office/drawing/2014/main" val="691188265"/>
                    </a:ext>
                  </a:extLst>
                </a:gridCol>
                <a:gridCol w="3532543">
                  <a:extLst>
                    <a:ext uri="{9D8B030D-6E8A-4147-A177-3AD203B41FA5}">
                      <a16:colId xmlns:a16="http://schemas.microsoft.com/office/drawing/2014/main" val="2898940510"/>
                    </a:ext>
                  </a:extLst>
                </a:gridCol>
                <a:gridCol w="1554398">
                  <a:extLst>
                    <a:ext uri="{9D8B030D-6E8A-4147-A177-3AD203B41FA5}">
                      <a16:colId xmlns:a16="http://schemas.microsoft.com/office/drawing/2014/main" val="2147644960"/>
                    </a:ext>
                  </a:extLst>
                </a:gridCol>
                <a:gridCol w="96614">
                  <a:extLst>
                    <a:ext uri="{9D8B030D-6E8A-4147-A177-3AD203B41FA5}">
                      <a16:colId xmlns:a16="http://schemas.microsoft.com/office/drawing/2014/main" val="998609420"/>
                    </a:ext>
                  </a:extLst>
                </a:gridCol>
                <a:gridCol w="911586">
                  <a:extLst>
                    <a:ext uri="{9D8B030D-6E8A-4147-A177-3AD203B41FA5}">
                      <a16:colId xmlns:a16="http://schemas.microsoft.com/office/drawing/2014/main" val="2254503262"/>
                    </a:ext>
                  </a:extLst>
                </a:gridCol>
                <a:gridCol w="843130">
                  <a:extLst>
                    <a:ext uri="{9D8B030D-6E8A-4147-A177-3AD203B41FA5}">
                      <a16:colId xmlns:a16="http://schemas.microsoft.com/office/drawing/2014/main" val="1219716015"/>
                    </a:ext>
                  </a:extLst>
                </a:gridCol>
              </a:tblGrid>
              <a:tr h="393769">
                <a:tc gridSpan="2">
                  <a:txBody>
                    <a:bodyPr/>
                    <a:lstStyle/>
                    <a:p>
                      <a:pPr algn="ctr">
                        <a:lnSpc>
                          <a:spcPct val="115000"/>
                        </a:lnSpc>
                        <a:spcAft>
                          <a:spcPts val="0"/>
                        </a:spcAft>
                      </a:pPr>
                      <a:r>
                        <a:rPr lang="es-EC"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Acción de mejora</a:t>
                      </a:r>
                      <a:endParaRPr lang="es-EC"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gridSpan="2">
                  <a:txBody>
                    <a:bodyPr/>
                    <a:lstStyle/>
                    <a:p>
                      <a:pPr algn="ctr">
                        <a:lnSpc>
                          <a:spcPct val="115000"/>
                        </a:lnSpc>
                        <a:spcAft>
                          <a:spcPts val="0"/>
                        </a:spcAft>
                      </a:pPr>
                      <a:r>
                        <a:rPr lang="es-EC"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Responsable</a:t>
                      </a:r>
                      <a:endParaRPr lang="es-EC"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EC"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b="1" kern="1200" dirty="0">
                          <a:solidFill>
                            <a:srgbClr val="000000"/>
                          </a:solidFill>
                          <a:effectLst/>
                          <a:latin typeface="Arial" panose="020B0604020202020204" pitchFamily="34" charset="0"/>
                          <a:ea typeface="Arial" panose="020B0604020202020204" pitchFamily="34" charset="0"/>
                          <a:cs typeface="Arial" panose="020B0604020202020204" pitchFamily="34" charset="0"/>
                        </a:rPr>
                        <a:t>Fecha</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800" b="1" kern="1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es-EC" sz="1800" b="1" kern="12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Estado</a:t>
                      </a:r>
                      <a:endParaRPr lang="es-EC" sz="1800" b="1" kern="12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8219448"/>
                  </a:ext>
                </a:extLst>
              </a:tr>
              <a:tr h="393769">
                <a:tc gridSpan="5">
                  <a:txBody>
                    <a:bodyPr/>
                    <a:lstStyle/>
                    <a:p>
                      <a:pPr algn="ctr">
                        <a:lnSpc>
                          <a:spcPct val="115000"/>
                        </a:lnSpc>
                        <a:spcAft>
                          <a:spcPts val="0"/>
                        </a:spcAft>
                      </a:pPr>
                      <a:r>
                        <a:rPr lang="es-EC" sz="1600" b="1" dirty="0">
                          <a:solidFill>
                            <a:srgbClr val="000000"/>
                          </a:solidFill>
                          <a:effectLst/>
                          <a:latin typeface="Arial" panose="020B0604020202020204" pitchFamily="34" charset="0"/>
                          <a:ea typeface="Arial" panose="020B0604020202020204" pitchFamily="34" charset="0"/>
                          <a:cs typeface="Arial" panose="020B0604020202020204" pitchFamily="34" charset="0"/>
                        </a:rPr>
                        <a:t>Valor afectivo del servicio</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accent4">
                        <a:lumMod val="60000"/>
                        <a:lumOff val="4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n-US"/>
                    </a:p>
                  </a:txBody>
                  <a:tcPr/>
                </a:tc>
                <a:tc>
                  <a:txBody>
                    <a:bodyPr/>
                    <a:lstStyle/>
                    <a:p>
                      <a:pPr>
                        <a:spcAft>
                          <a:spcPts val="0"/>
                        </a:spcAft>
                      </a:pPr>
                      <a:r>
                        <a:rPr lang="es-EC" sz="1600" dirty="0">
                          <a:effectLst/>
                          <a:latin typeface="Arial" panose="020B0604020202020204" pitchFamily="34" charset="0"/>
                          <a:ea typeface="Times New Roman" panose="02020603050405020304" pitchFamily="18" charset="0"/>
                          <a:cs typeface="Arial" panose="020B0604020202020204" pitchFamily="34" charset="0"/>
                        </a:rPr>
                        <a:t> </a:t>
                      </a:r>
                    </a:p>
                  </a:txBody>
                  <a:tcPr marL="0" marR="0" marT="0" marB="0" anchor="ctr">
                    <a:lnL>
                      <a:noFill/>
                    </a:lnL>
                    <a:lnR>
                      <a:noFill/>
                    </a:lnR>
                    <a:lnT>
                      <a:noFill/>
                    </a:lnT>
                    <a:lnB>
                      <a:noFill/>
                    </a:lnB>
                    <a:solidFill>
                      <a:schemeClr val="accent4">
                        <a:lumMod val="60000"/>
                        <a:lumOff val="40000"/>
                      </a:schemeClr>
                    </a:solidFill>
                  </a:tcPr>
                </a:tc>
                <a:extLst>
                  <a:ext uri="{0D108BD9-81ED-4DB2-BD59-A6C34878D82A}">
                    <a16:rowId xmlns:a16="http://schemas.microsoft.com/office/drawing/2014/main" val="755869454"/>
                  </a:ext>
                </a:extLst>
              </a:tr>
              <a:tr h="2829146">
                <a:tc>
                  <a:txBody>
                    <a:bodyPr/>
                    <a:lstStyle/>
                    <a:p>
                      <a:pPr algn="ctr">
                        <a:lnSpc>
                          <a:spcPct val="115000"/>
                        </a:lnSpc>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Programa de capacitación</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marL="342900" lvl="0" indent="-342900" algn="just">
                        <a:lnSpc>
                          <a:spcPct val="115000"/>
                        </a:lnSpc>
                        <a:spcAft>
                          <a:spcPts val="0"/>
                        </a:spcAft>
                        <a:buFont typeface="+mj-lt"/>
                        <a:buAutoNum type="alphaLcParen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Taller: “Como gestionar una cultura de servicio”</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0"/>
                        </a:spcAft>
                        <a:buFont typeface="+mj-lt"/>
                        <a:buAutoNum type="alphaLcParen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Taller: “Claves para fomentar un buen clima laboral”</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0"/>
                        </a:spcAft>
                        <a:buFont typeface="+mj-lt"/>
                        <a:buAutoNum type="alphaLcParen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Taller: “Manejo de bases de datos. estrategias de búsquedas. recursos de información digital”.</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pPr>
                        <a:lnSpc>
                          <a:spcPct val="115000"/>
                        </a:lnSpc>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Dirección de Talento Humano. Jefe de Biblioteca</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gridSpan="2">
                  <a:txBody>
                    <a:bodyPr/>
                    <a:lstStyle/>
                    <a:p>
                      <a:pPr algn="ctr">
                        <a:lnSpc>
                          <a:spcPct val="115000"/>
                        </a:lnSpc>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oct-20</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hMerge="1">
                  <a:txBody>
                    <a:bodyPr/>
                    <a:lstStyle/>
                    <a:p>
                      <a:endParaRPr lang="en-US"/>
                    </a:p>
                  </a:txBody>
                  <a:tcPr/>
                </a:tc>
                <a:tc>
                  <a:txBody>
                    <a:bodyPr/>
                    <a:lstStyle/>
                    <a:p>
                      <a:pPr>
                        <a:spcAft>
                          <a:spcPts val="0"/>
                        </a:spcAft>
                      </a:pPr>
                      <a:r>
                        <a:rPr lang="es-EC" sz="1600" dirty="0">
                          <a:effectLst/>
                          <a:latin typeface="Arial" panose="020B0604020202020204" pitchFamily="34" charset="0"/>
                          <a:ea typeface="Times New Roman" panose="02020603050405020304" pitchFamily="18" charset="0"/>
                          <a:cs typeface="Arial" panose="020B0604020202020204" pitchFamily="34" charset="0"/>
                        </a:rPr>
                        <a:t> </a:t>
                      </a:r>
                    </a:p>
                  </a:txBody>
                  <a:tcPr marL="0" marR="0" marT="0" marB="0" anchor="ctr">
                    <a:lnL>
                      <a:noFill/>
                    </a:lnL>
                    <a:lnR>
                      <a:noFill/>
                    </a:lnR>
                    <a:lnT>
                      <a:noFill/>
                    </a:lnT>
                    <a:lnB>
                      <a:noFill/>
                    </a:lnB>
                  </a:tcPr>
                </a:tc>
                <a:extLst>
                  <a:ext uri="{0D108BD9-81ED-4DB2-BD59-A6C34878D82A}">
                    <a16:rowId xmlns:a16="http://schemas.microsoft.com/office/drawing/2014/main" val="904110233"/>
                  </a:ext>
                </a:extLst>
              </a:tr>
              <a:tr h="1796215">
                <a:tc>
                  <a:txBody>
                    <a:bodyPr/>
                    <a:lstStyle/>
                    <a:p>
                      <a:pPr algn="ctr">
                        <a:spcAft>
                          <a:spcPts val="0"/>
                        </a:spcAft>
                      </a:pPr>
                      <a:r>
                        <a:rPr lang="es-EC" sz="1600">
                          <a:effectLst/>
                          <a:latin typeface="Arial" panose="020B0604020202020204" pitchFamily="34" charset="0"/>
                          <a:ea typeface="Arial" panose="020B0604020202020204" pitchFamily="34" charset="0"/>
                          <a:cs typeface="Arial" panose="020B0604020202020204" pitchFamily="34" charset="0"/>
                        </a:rPr>
                        <a:t>Encuesta para conocer la satisfacción del personal</a:t>
                      </a:r>
                      <a:endParaRPr lang="es-EC"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aren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Elaborar un modelo de encuesta</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lphaLcParenR"/>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Realizar reuniones mensuales con todo el equipo de la Biblioteca.</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Dirección de Talento Humano. Jefe de Biblioteca</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ene-21</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es-EC"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Abierta </a:t>
                      </a:r>
                      <a:endParaRPr lang="es-EC"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571089"/>
                  </a:ext>
                </a:extLst>
              </a:tr>
            </a:tbl>
          </a:graphicData>
        </a:graphic>
      </p:graphicFrame>
      <p:sp>
        <p:nvSpPr>
          <p:cNvPr id="5" name="Google Shape;1338;p56">
            <a:hlinkClick r:id="" action="ppaction://noaction"/>
          </p:cNvPr>
          <p:cNvSpPr txBox="1">
            <a:spLocks/>
          </p:cNvSpPr>
          <p:nvPr/>
        </p:nvSpPr>
        <p:spPr>
          <a:xfrm rot="19495667">
            <a:off x="124000" y="666156"/>
            <a:ext cx="2423159" cy="1197297"/>
          </a:xfrm>
          <a:prstGeom prst="rect">
            <a:avLst/>
          </a:prstGeom>
          <a:solidFill>
            <a:schemeClr val="accent3">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2800" dirty="0"/>
              <a:t>Propuesta de mejoras</a:t>
            </a:r>
          </a:p>
        </p:txBody>
      </p:sp>
      <p:sp>
        <p:nvSpPr>
          <p:cNvPr id="6" name="Google Shape;1341;p56">
            <a:hlinkClick r:id="rId2" action="ppaction://hlinksldjump"/>
          </p:cNvPr>
          <p:cNvSpPr txBox="1">
            <a:spLocks/>
          </p:cNvSpPr>
          <p:nvPr/>
        </p:nvSpPr>
        <p:spPr>
          <a:xfrm rot="19631668">
            <a:off x="371775" y="58600"/>
            <a:ext cx="955615" cy="856167"/>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04</a:t>
            </a:r>
            <a:endParaRPr lang="en" b="1" dirty="0">
              <a:solidFill>
                <a:schemeClr val="bg1"/>
              </a:solidFill>
            </a:endParaRPr>
          </a:p>
        </p:txBody>
      </p:sp>
    </p:spTree>
    <p:extLst>
      <p:ext uri="{BB962C8B-B14F-4D97-AF65-F5344CB8AC3E}">
        <p14:creationId xmlns:p14="http://schemas.microsoft.com/office/powerpoint/2010/main" val="4134735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569677640"/>
              </p:ext>
            </p:extLst>
          </p:nvPr>
        </p:nvGraphicFramePr>
        <p:xfrm>
          <a:off x="1844040" y="2042160"/>
          <a:ext cx="9494519" cy="5023327"/>
        </p:xfrm>
        <a:graphic>
          <a:graphicData uri="http://schemas.openxmlformats.org/drawingml/2006/table">
            <a:tbl>
              <a:tblPr bandRow="1"/>
              <a:tblGrid>
                <a:gridCol w="1736938">
                  <a:extLst>
                    <a:ext uri="{9D8B030D-6E8A-4147-A177-3AD203B41FA5}">
                      <a16:colId xmlns:a16="http://schemas.microsoft.com/office/drawing/2014/main" val="3729728396"/>
                    </a:ext>
                  </a:extLst>
                </a:gridCol>
                <a:gridCol w="3957540">
                  <a:extLst>
                    <a:ext uri="{9D8B030D-6E8A-4147-A177-3AD203B41FA5}">
                      <a16:colId xmlns:a16="http://schemas.microsoft.com/office/drawing/2014/main" val="2789962755"/>
                    </a:ext>
                  </a:extLst>
                </a:gridCol>
                <a:gridCol w="1741407">
                  <a:extLst>
                    <a:ext uri="{9D8B030D-6E8A-4147-A177-3AD203B41FA5}">
                      <a16:colId xmlns:a16="http://schemas.microsoft.com/office/drawing/2014/main" val="2491288879"/>
                    </a:ext>
                  </a:extLst>
                </a:gridCol>
                <a:gridCol w="1054449">
                  <a:extLst>
                    <a:ext uri="{9D8B030D-6E8A-4147-A177-3AD203B41FA5}">
                      <a16:colId xmlns:a16="http://schemas.microsoft.com/office/drawing/2014/main" val="3092293465"/>
                    </a:ext>
                  </a:extLst>
                </a:gridCol>
                <a:gridCol w="1004185">
                  <a:extLst>
                    <a:ext uri="{9D8B030D-6E8A-4147-A177-3AD203B41FA5}">
                      <a16:colId xmlns:a16="http://schemas.microsoft.com/office/drawing/2014/main" val="656826019"/>
                    </a:ext>
                  </a:extLst>
                </a:gridCol>
              </a:tblGrid>
              <a:tr h="382969">
                <a:tc gridSpan="5">
                  <a:txBody>
                    <a:bodyPr/>
                    <a:lstStyle/>
                    <a:p>
                      <a:pPr algn="ctr">
                        <a:lnSpc>
                          <a:spcPct val="150000"/>
                        </a:lnSpc>
                        <a:spcBef>
                          <a:spcPts val="0"/>
                        </a:spcBef>
                        <a:spcAft>
                          <a:spcPts val="0"/>
                        </a:spcAft>
                      </a:pPr>
                      <a:r>
                        <a:rPr lang="es-EC" sz="1600" b="1" dirty="0">
                          <a:solidFill>
                            <a:srgbClr val="000000"/>
                          </a:solidFill>
                          <a:effectLst/>
                          <a:latin typeface="Arial" panose="020B0604020202020204" pitchFamily="34" charset="0"/>
                          <a:ea typeface="Arial" panose="020B0604020202020204" pitchFamily="34" charset="0"/>
                          <a:cs typeface="Arial" panose="020B0604020202020204" pitchFamily="34" charset="0"/>
                        </a:rPr>
                        <a:t>Biblioteca como </a:t>
                      </a:r>
                      <a:r>
                        <a:rPr lang="es-EC" sz="16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lugar</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105486570"/>
                  </a:ext>
                </a:extLst>
              </a:tr>
              <a:tr h="2627673">
                <a:tc>
                  <a:txBody>
                    <a:bodyPr/>
                    <a:lstStyle/>
                    <a:p>
                      <a:pPr algn="l">
                        <a:spcAft>
                          <a:spcPts val="0"/>
                        </a:spcAft>
                      </a:pPr>
                      <a:endParaRPr lang="es-EC" sz="1400" dirty="0" smtClean="0">
                        <a:effectLst/>
                        <a:latin typeface="Arial" panose="020B0604020202020204" pitchFamily="34" charset="0"/>
                        <a:ea typeface="Arial" panose="020B0604020202020204" pitchFamily="34" charset="0"/>
                        <a:cs typeface="Arial" panose="020B0604020202020204" pitchFamily="34" charset="0"/>
                      </a:endParaRPr>
                    </a:p>
                    <a:p>
                      <a:pPr algn="l">
                        <a:spcAft>
                          <a:spcPts val="0"/>
                        </a:spcAft>
                      </a:pPr>
                      <a:r>
                        <a:rPr lang="es-EC" sz="1400" dirty="0" smtClean="0">
                          <a:effectLst/>
                          <a:latin typeface="Arial" panose="020B0604020202020204" pitchFamily="34" charset="0"/>
                          <a:ea typeface="Arial" panose="020B0604020202020204" pitchFamily="34" charset="0"/>
                          <a:cs typeface="Arial" panose="020B0604020202020204" pitchFamily="34" charset="0"/>
                        </a:rPr>
                        <a:t>Gestión </a:t>
                      </a:r>
                      <a:r>
                        <a:rPr lang="es-EC" sz="1400" dirty="0">
                          <a:effectLst/>
                          <a:latin typeface="Arial" panose="020B0604020202020204" pitchFamily="34" charset="0"/>
                          <a:ea typeface="Arial" panose="020B0604020202020204" pitchFamily="34" charset="0"/>
                          <a:cs typeface="Arial" panose="020B0604020202020204" pitchFamily="34" charset="0"/>
                        </a:rPr>
                        <a:t>de los espacios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Reubicar las computadoras individuales de la primera planta.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Gestionar la adquisición de sillas y mesas en las salas de lectura.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Gestionar la adquisición de nuevos equipos tecnológicos.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Gestionar la renovación de la infraestructura tecnológica de la red inalámbrica ADSL por fibra óptica. a fin de que se mejore la cobertura y la seguridad en las conexiones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Vicerrector Administrativo Financiero. Dirección Financiera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oct-20</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Abierta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57588658"/>
                  </a:ext>
                </a:extLst>
              </a:tr>
              <a:tr h="2012685">
                <a:tc>
                  <a:txBody>
                    <a:bodyPr/>
                    <a:lstStyle/>
                    <a:p>
                      <a:pPr algn="l">
                        <a:spcAft>
                          <a:spcPts val="0"/>
                        </a:spcAft>
                        <a:tabLst>
                          <a:tab pos="540385" algn="l"/>
                        </a:tabLst>
                      </a:pPr>
                      <a:endParaRPr lang="es-EC" sz="14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algn="l">
                        <a:spcAft>
                          <a:spcPts val="0"/>
                        </a:spcAft>
                        <a:tabLst>
                          <a:tab pos="540385" algn="l"/>
                        </a:tabLst>
                      </a:pPr>
                      <a:r>
                        <a:rPr lang="es-EC" sz="14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Campaña </a:t>
                      </a: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para minimizar la contaminación sonora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Realizar una campaña de concienciación sobre la importancia de silencio para el estudio y la investigación. que incluirá también la socialización de normas de comportamiento.</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Difusión en medios virtuales de las normas de comportamiento al interior de la Biblioteca.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Vicerrector Administrativo Financiero. Jefe de Biblioteca. Bibliotecarios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oct-20</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Abierta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7751224"/>
                  </a:ext>
                </a:extLst>
              </a:tr>
            </a:tbl>
          </a:graphicData>
        </a:graphic>
      </p:graphicFrame>
      <p:sp>
        <p:nvSpPr>
          <p:cNvPr id="3" name="Google Shape;1338;p56">
            <a:hlinkClick r:id="" action="ppaction://noaction"/>
          </p:cNvPr>
          <p:cNvSpPr txBox="1">
            <a:spLocks/>
          </p:cNvSpPr>
          <p:nvPr/>
        </p:nvSpPr>
        <p:spPr>
          <a:xfrm rot="19495667">
            <a:off x="124000" y="666156"/>
            <a:ext cx="2423159" cy="1197297"/>
          </a:xfrm>
          <a:prstGeom prst="rect">
            <a:avLst/>
          </a:prstGeom>
          <a:solidFill>
            <a:schemeClr val="accent3">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2800" dirty="0"/>
              <a:t>Propuesta de mejoras</a:t>
            </a:r>
          </a:p>
        </p:txBody>
      </p:sp>
      <p:sp>
        <p:nvSpPr>
          <p:cNvPr id="5" name="Google Shape;1341;p56">
            <a:hlinkClick r:id="rId2" action="ppaction://hlinksldjump"/>
          </p:cNvPr>
          <p:cNvSpPr txBox="1">
            <a:spLocks/>
          </p:cNvSpPr>
          <p:nvPr/>
        </p:nvSpPr>
        <p:spPr>
          <a:xfrm rot="19631668">
            <a:off x="371775" y="58600"/>
            <a:ext cx="955615" cy="856167"/>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04</a:t>
            </a:r>
            <a:endParaRPr lang="en" b="1" dirty="0">
              <a:solidFill>
                <a:schemeClr val="bg1"/>
              </a:solidFill>
            </a:endParaRPr>
          </a:p>
        </p:txBody>
      </p:sp>
    </p:spTree>
    <p:extLst>
      <p:ext uri="{BB962C8B-B14F-4D97-AF65-F5344CB8AC3E}">
        <p14:creationId xmlns:p14="http://schemas.microsoft.com/office/powerpoint/2010/main" val="189052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262088876"/>
              </p:ext>
            </p:extLst>
          </p:nvPr>
        </p:nvGraphicFramePr>
        <p:xfrm>
          <a:off x="1661160" y="1367155"/>
          <a:ext cx="9784080" cy="7142480"/>
        </p:xfrm>
        <a:graphic>
          <a:graphicData uri="http://schemas.openxmlformats.org/drawingml/2006/table">
            <a:tbl>
              <a:tblPr bandRow="1"/>
              <a:tblGrid>
                <a:gridCol w="1950720">
                  <a:extLst>
                    <a:ext uri="{9D8B030D-6E8A-4147-A177-3AD203B41FA5}">
                      <a16:colId xmlns:a16="http://schemas.microsoft.com/office/drawing/2014/main" val="2271888010"/>
                    </a:ext>
                  </a:extLst>
                </a:gridCol>
                <a:gridCol w="4480560">
                  <a:extLst>
                    <a:ext uri="{9D8B030D-6E8A-4147-A177-3AD203B41FA5}">
                      <a16:colId xmlns:a16="http://schemas.microsoft.com/office/drawing/2014/main" val="1033329126"/>
                    </a:ext>
                  </a:extLst>
                </a:gridCol>
                <a:gridCol w="1844040">
                  <a:extLst>
                    <a:ext uri="{9D8B030D-6E8A-4147-A177-3AD203B41FA5}">
                      <a16:colId xmlns:a16="http://schemas.microsoft.com/office/drawing/2014/main" val="1433336767"/>
                    </a:ext>
                  </a:extLst>
                </a:gridCol>
                <a:gridCol w="594360">
                  <a:extLst>
                    <a:ext uri="{9D8B030D-6E8A-4147-A177-3AD203B41FA5}">
                      <a16:colId xmlns:a16="http://schemas.microsoft.com/office/drawing/2014/main" val="1522670845"/>
                    </a:ext>
                  </a:extLst>
                </a:gridCol>
                <a:gridCol w="914400">
                  <a:extLst>
                    <a:ext uri="{9D8B030D-6E8A-4147-A177-3AD203B41FA5}">
                      <a16:colId xmlns:a16="http://schemas.microsoft.com/office/drawing/2014/main" val="3927240513"/>
                    </a:ext>
                  </a:extLst>
                </a:gridCol>
              </a:tblGrid>
              <a:tr h="158577">
                <a:tc gridSpan="5">
                  <a:txBody>
                    <a:bodyPr/>
                    <a:lstStyle/>
                    <a:p>
                      <a:pPr algn="ctr">
                        <a:spcAft>
                          <a:spcPts val="0"/>
                        </a:spcAft>
                      </a:pPr>
                      <a:r>
                        <a:rPr lang="es-EC"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Control de la información </a:t>
                      </a:r>
                      <a:endParaRPr lang="es-EC" sz="18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628496938"/>
                  </a:ext>
                </a:extLst>
              </a:tr>
              <a:tr h="4942205">
                <a:tc>
                  <a:txBody>
                    <a:bodyPr/>
                    <a:lstStyle/>
                    <a:p>
                      <a:pPr algn="l">
                        <a:spcAft>
                          <a:spcPts val="0"/>
                        </a:spcAft>
                        <a:tabLst>
                          <a:tab pos="540385" algn="l"/>
                        </a:tabLs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Difusión de bibliografía física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algn="l">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Clr>
                          <a:srgbClr val="000000"/>
                        </a:buClr>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Implementar el área de procesamiento técnico. Con el fin de que el profesional de Bibliotecología dedique su tiempo específicamente al procesamiento de los materiales de reciente adquisición (Libros. revistas. tesis. recursos audiovisuales) y poder cubrir la demanda de los usuarios.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Clr>
                          <a:srgbClr val="000000"/>
                        </a:buClr>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Exhibir ficha técnica de las adquisiciones bibliográficas nuevas. en los ambientes de las salas de lectura y trabajo. tanto en la primera planta como en la segunda. y en la sala de lectura que funciona en la Facultad de Ciencias Pecuarias.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Clr>
                          <a:srgbClr val="000000"/>
                        </a:buClr>
                        <a:buFont typeface="+mj-lt"/>
                        <a:buAutoNum type="alphaLcParenR"/>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Gestionar la suscripción a nuevos títulos. revistas especializadas y realizar las capacitaciones respectivas. en torno a búsqueda y recuperación de información de artículos electrónicos en el meta buscador de la biblioteca virtual.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1000"/>
                        </a:spcAft>
                        <a:buClr>
                          <a:srgbClr val="000000"/>
                        </a:buClr>
                        <a:buFont typeface="+mj-lt"/>
                        <a:buAutoNum type="alphaLcParenR"/>
                        <a:tabLst>
                          <a:tab pos="540385" algn="l"/>
                        </a:tabLs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Elaboración un plan de rediseño de la página web. de tal forma que proyecte una interacción amigable. segura. con diseño web moderno. muestre accesibilidad. incluya formas de contactar con la biblioteca. un apartado o bloque en el que las personas puedan enviar comentarios de mejora de la web de la biblioteca. Incluir los medios de comunicación social en los que está presente la biblioteca. Y por último proporcione estadísticas de la biblioteca a los usuarios</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Vicerrector Administrativo Financiero. Auxiliar de </a:t>
                      </a:r>
                      <a:r>
                        <a:rPr lang="es-EC" sz="14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TICs</a:t>
                      </a: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Jefe de Biblioteca</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oct-20</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Abierta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42836941"/>
                  </a:ext>
                </a:extLst>
              </a:tr>
              <a:tr h="783559">
                <a:tc>
                  <a:txBody>
                    <a:bodyPr/>
                    <a:lstStyle/>
                    <a:p>
                      <a:pPr algn="l">
                        <a:spcAft>
                          <a:spcPts val="0"/>
                        </a:spcAft>
                        <a:tabLst>
                          <a:tab pos="540385" algn="l"/>
                        </a:tabLs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Implementar el procedimiento de Diseminación selectiva de la Información (DSI)</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1000"/>
                        </a:spcAft>
                        <a:buClr>
                          <a:srgbClr val="222222"/>
                        </a:buClr>
                        <a:buSzPts val="1000"/>
                        <a:buFont typeface="+mj-lt"/>
                        <a:buAutoNum type="alphaLcParenR"/>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Elaborar el contenido del DSI.</a:t>
                      </a:r>
                      <a:endParaRPr lang="es-EC" sz="140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1000"/>
                        </a:spcAft>
                        <a:buClr>
                          <a:srgbClr val="222222"/>
                        </a:buClr>
                        <a:buSzPts val="1000"/>
                        <a:buFont typeface="+mj-lt"/>
                        <a:buAutoNum type="alphaLcParenR"/>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Elaborar y enviar mensualmente el DSI</a:t>
                      </a:r>
                      <a:endParaRPr lang="es-EC" sz="140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Bibliotecario</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a:solidFill>
                            <a:srgbClr val="000000"/>
                          </a:solidFill>
                          <a:effectLst/>
                          <a:latin typeface="Arial" panose="020B0604020202020204" pitchFamily="34" charset="0"/>
                          <a:ea typeface="Arial" panose="020B0604020202020204" pitchFamily="34" charset="0"/>
                          <a:cs typeface="Arial" panose="020B0604020202020204" pitchFamily="34" charset="0"/>
                        </a:rPr>
                        <a:t>oct-20</a:t>
                      </a:r>
                      <a:endParaRPr lang="es-EC" sz="140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Abierta </a:t>
                      </a:r>
                      <a:endParaRPr lang="es-EC" sz="1400" dirty="0">
                        <a:effectLst/>
                        <a:latin typeface="Arial" panose="020B0604020202020204" pitchFamily="34" charset="0"/>
                        <a:ea typeface="Times New Roman" panose="02020603050405020304" pitchFamily="18" charset="0"/>
                        <a:cs typeface="Arial" panose="020B0604020202020204" pitchFamily="34" charset="0"/>
                      </a:endParaRPr>
                    </a:p>
                  </a:txBody>
                  <a:tcPr marL="50372" marR="50372"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951311"/>
                  </a:ext>
                </a:extLst>
              </a:tr>
            </a:tbl>
          </a:graphicData>
        </a:graphic>
      </p:graphicFrame>
      <p:sp>
        <p:nvSpPr>
          <p:cNvPr id="3" name="Google Shape;1338;p56">
            <a:hlinkClick r:id="" action="ppaction://noaction"/>
          </p:cNvPr>
          <p:cNvSpPr txBox="1">
            <a:spLocks/>
          </p:cNvSpPr>
          <p:nvPr/>
        </p:nvSpPr>
        <p:spPr>
          <a:xfrm rot="19495667">
            <a:off x="124000" y="666156"/>
            <a:ext cx="2423159" cy="1197297"/>
          </a:xfrm>
          <a:prstGeom prst="rect">
            <a:avLst/>
          </a:prstGeom>
          <a:solidFill>
            <a:schemeClr val="accent3">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2800" dirty="0"/>
              <a:t>Propuesta de mejoras</a:t>
            </a:r>
          </a:p>
        </p:txBody>
      </p:sp>
      <p:sp>
        <p:nvSpPr>
          <p:cNvPr id="5" name="Google Shape;1341;p56">
            <a:hlinkClick r:id="rId2" action="ppaction://hlinksldjump"/>
          </p:cNvPr>
          <p:cNvSpPr txBox="1">
            <a:spLocks/>
          </p:cNvSpPr>
          <p:nvPr/>
        </p:nvSpPr>
        <p:spPr>
          <a:xfrm rot="19631668">
            <a:off x="371775" y="58600"/>
            <a:ext cx="955615" cy="856167"/>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04</a:t>
            </a:r>
            <a:endParaRPr lang="en" b="1" dirty="0">
              <a:solidFill>
                <a:schemeClr val="bg1"/>
              </a:solidFill>
            </a:endParaRPr>
          </a:p>
        </p:txBody>
      </p:sp>
    </p:spTree>
    <p:extLst>
      <p:ext uri="{BB962C8B-B14F-4D97-AF65-F5344CB8AC3E}">
        <p14:creationId xmlns:p14="http://schemas.microsoft.com/office/powerpoint/2010/main" val="2073944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0110" y="1179048"/>
            <a:ext cx="11041380" cy="1210047"/>
          </a:xfrm>
        </p:spPr>
        <p:txBody>
          <a:bodyPr>
            <a:normAutofit/>
          </a:bodyPr>
          <a:lstStyle/>
          <a:p>
            <a:r>
              <a:rPr lang="es-EC" sz="6000" b="1" dirty="0">
                <a:latin typeface="Arial" panose="020B0604020202020204" pitchFamily="34" charset="0"/>
                <a:cs typeface="Times New Roman" panose="02020603050405020304" pitchFamily="18" charset="0"/>
              </a:rPr>
              <a:t>Conclusiones</a:t>
            </a:r>
            <a:endParaRPr lang="es-EC" sz="6000" dirty="0"/>
          </a:p>
        </p:txBody>
      </p:sp>
      <p:sp>
        <p:nvSpPr>
          <p:cNvPr id="3" name="Marcador de contenido 2"/>
          <p:cNvSpPr>
            <a:spLocks noGrp="1"/>
          </p:cNvSpPr>
          <p:nvPr>
            <p:ph idx="1"/>
          </p:nvPr>
        </p:nvSpPr>
        <p:spPr>
          <a:xfrm>
            <a:off x="685801" y="2698328"/>
            <a:ext cx="11468100" cy="6026572"/>
          </a:xfrm>
        </p:spPr>
        <p:txBody>
          <a:bodyPr>
            <a:noAutofit/>
          </a:bodyPr>
          <a:lstStyle/>
          <a:p>
            <a:pPr marL="342900" lvl="0" indent="-342900" algn="just">
              <a:lnSpc>
                <a:spcPct val="100000"/>
              </a:lnSpc>
              <a:spcAft>
                <a:spcPts val="1000"/>
              </a:spcAft>
              <a:buFont typeface="Arial" panose="020B0604020202020204" pitchFamily="34" charset="0"/>
              <a:buChar char="●"/>
            </a:pPr>
            <a:r>
              <a:rPr lang="es-EC" sz="2400" dirty="0">
                <a:latin typeface="Arial" panose="020B0604020202020204" pitchFamily="34" charset="0"/>
                <a:cs typeface="Arial" panose="020B0604020202020204" pitchFamily="34" charset="0"/>
              </a:rPr>
              <a:t>La aplicación de la metodología de evaluación LibQual, a los usuarios de la Biblioteca de la UTEQ, ha permitido la detección de falencias en las dimensiones “Valor afectivo del servicio” y “Control de la información” esencialmente, en tanto que en la dimensión “Biblioteca como lugar” nos permite apreciar que las autoridades hacen sus mejores esfuerzos para ajustar la infraestructura cada año, por lo que esta dimensión refleja una adecuación positiva</a:t>
            </a:r>
            <a:r>
              <a:rPr lang="es-EC" sz="2400" dirty="0" smtClean="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s-EC" sz="2400" dirty="0">
              <a:latin typeface="Arial" panose="020B0604020202020204" pitchFamily="34" charset="0"/>
              <a:ea typeface="Noto Sans Symbols"/>
              <a:cs typeface="Arial" panose="020B0604020202020204" pitchFamily="34" charset="0"/>
            </a:endParaRPr>
          </a:p>
          <a:p>
            <a:pPr marL="342900" indent="-342900" algn="just">
              <a:lnSpc>
                <a:spcPct val="100000"/>
              </a:lnSpc>
              <a:spcAft>
                <a:spcPts val="1000"/>
              </a:spcAft>
              <a:buFont typeface="Arial" panose="020B0604020202020204" pitchFamily="34" charset="0"/>
              <a:buChar char="●"/>
            </a:pPr>
            <a:r>
              <a:rPr lang="es-EC" sz="2400" dirty="0">
                <a:latin typeface="Arial" panose="020B0604020202020204" pitchFamily="34" charset="0"/>
                <a:cs typeface="Arial" panose="020B0604020202020204" pitchFamily="34" charset="0"/>
              </a:rPr>
              <a:t>La aplicación del cuestionario LibQual nos permitió evidenciar que la percepción de los estudiantes con relación a las dimensiones “Valor afectivo del servicio” y “Control de la información” se encuentran muy cercanas al valor mínimo requerido. lo que quiere decir que los usuarios aceptan que el servicio brindado está acorde a sus necesidades, sin embargo, se evidenció que al momento NO existe superioridad del servicio, toda vez que las tres dimensiones arrojan resultados negativos. En tal sentido el nivel de satisfacción alcanzado se establecerá como un indicador objetivo en la gestión de la calidad de los servicios que la Biblioteca oferta, toda vez que no alcanzan una percepción de calidad</a:t>
            </a:r>
            <a:r>
              <a:rPr lang="es-EC" sz="2400" dirty="0" smtClean="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s-EC" sz="2400" dirty="0">
              <a:solidFill>
                <a:srgbClr val="000000"/>
              </a:solidFill>
              <a:latin typeface="Arial" panose="020B0604020202020204" pitchFamily="34" charset="0"/>
              <a:ea typeface="Arial" panose="020B0604020202020204" pitchFamily="34" charset="0"/>
              <a:cs typeface="Arial" panose="020B0604020202020204" pitchFamily="34" charset="0"/>
            </a:endParaRPr>
          </a:p>
          <a:p>
            <a:pPr marL="342900" indent="-342900" algn="just">
              <a:lnSpc>
                <a:spcPct val="100000"/>
              </a:lnSpc>
              <a:spcAft>
                <a:spcPts val="1000"/>
              </a:spcAft>
              <a:buFont typeface="Arial" panose="020B0604020202020204" pitchFamily="34" charset="0"/>
              <a:buChar char="●"/>
            </a:pPr>
            <a:endParaRPr lang="es-EC" sz="2400" dirty="0">
              <a:solidFill>
                <a:srgbClr val="000000"/>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468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59130" y="2575170"/>
            <a:ext cx="11262360" cy="6494085"/>
          </a:xfrm>
          <a:prstGeom prst="rect">
            <a:avLst/>
          </a:prstGeom>
        </p:spPr>
        <p:txBody>
          <a:bodyPr wrap="square">
            <a:spAutoFit/>
          </a:bodyPr>
          <a:lstStyle/>
          <a:p>
            <a:pPr marL="342900" indent="-342900" algn="just" defTabSz="1280160">
              <a:spcBef>
                <a:spcPts val="1400"/>
              </a:spcBef>
              <a:spcAft>
                <a:spcPts val="1000"/>
              </a:spcAft>
              <a:buClr>
                <a:schemeClr val="accent1"/>
              </a:buClr>
              <a:buFont typeface="Wingdings" panose="05000000000000000000" pitchFamily="2" charset="2"/>
              <a:buChar char="§"/>
            </a:pPr>
            <a:r>
              <a:rPr lang="es-EC" sz="2600" dirty="0">
                <a:solidFill>
                  <a:srgbClr val="000000"/>
                </a:solidFill>
                <a:latin typeface="Arial" panose="020B0604020202020204" pitchFamily="34" charset="0"/>
                <a:ea typeface="Arial" panose="020B0604020202020204" pitchFamily="34" charset="0"/>
                <a:cs typeface="Arial" panose="020B0604020202020204" pitchFamily="34" charset="0"/>
              </a:rPr>
              <a:t>Se diseñó con los resultados obtenidos un plan de acción de mejora por dimensiones. En la dimensión “Valor afectivo del servicio” se propone la ejecución de un programa de capacitaciones con los cursos talleres de: clima laboral, calidad y calidez del servicio, comunicación asertiva, trabajo en equipo, manejo de bases de datos, recuperación de información. Con la finalidad de elevar la calidad en la atención y que los colaboradores perciban que su trabajo es valorado en la institución. En las dimensiones “biblioteca como lugar” y “control de la información” se deben enfocar mayormente todos los esfuerzos, ya que los resultados fueron desalentadores. los usuarios manifestaron su deseo de contar con ambientes cómodos, libre de ruido. información especializada y una página web comprensible. Por esta razón, se deberá renovar el mobiliario, reorganizar los espacios y en lo que respecta a la difusión de los recursos de información se brindará el servicio de DSI online dirigido a estudiantes y se ejecutará un procedimiento además para rediseñar la página web.</a:t>
            </a:r>
          </a:p>
        </p:txBody>
      </p:sp>
      <p:sp>
        <p:nvSpPr>
          <p:cNvPr id="6" name="Título 1"/>
          <p:cNvSpPr txBox="1">
            <a:spLocks/>
          </p:cNvSpPr>
          <p:nvPr/>
        </p:nvSpPr>
        <p:spPr>
          <a:xfrm>
            <a:off x="880110" y="1179048"/>
            <a:ext cx="11041380" cy="1210047"/>
          </a:xfrm>
          <a:prstGeom prst="rect">
            <a:avLst/>
          </a:prstGeom>
        </p:spPr>
        <p:txBody>
          <a:bodyPr vert="horz" lIns="91440" tIns="45720" rIns="91440" bIns="45720" rtlCol="0" anchor="b">
            <a:normAutofit/>
          </a:bodyPr>
          <a:lstStyle>
            <a:lvl1pPr algn="l" defTabSz="1280160" rtl="0" eaLnBrk="1" latinLnBrk="0" hangingPunct="1">
              <a:lnSpc>
                <a:spcPct val="85000"/>
              </a:lnSpc>
              <a:spcBef>
                <a:spcPct val="0"/>
              </a:spcBef>
              <a:buNone/>
              <a:defRPr sz="6720" kern="1200" spc="-70" baseline="0">
                <a:solidFill>
                  <a:schemeClr val="tx1">
                    <a:lumMod val="75000"/>
                    <a:lumOff val="25000"/>
                  </a:schemeClr>
                </a:solidFill>
                <a:latin typeface="+mj-lt"/>
                <a:ea typeface="+mj-ea"/>
                <a:cs typeface="+mj-cs"/>
              </a:defRPr>
            </a:lvl1pPr>
          </a:lstStyle>
          <a:p>
            <a:r>
              <a:rPr lang="es-EC" sz="6000" b="1" dirty="0" smtClean="0">
                <a:latin typeface="Arial" panose="020B0604020202020204" pitchFamily="34" charset="0"/>
                <a:cs typeface="Times New Roman" panose="02020603050405020304" pitchFamily="18" charset="0"/>
              </a:rPr>
              <a:t>Conclusiones</a:t>
            </a:r>
            <a:endParaRPr lang="es-EC" sz="6000" dirty="0"/>
          </a:p>
        </p:txBody>
      </p:sp>
    </p:spTree>
    <p:extLst>
      <p:ext uri="{BB962C8B-B14F-4D97-AF65-F5344CB8AC3E}">
        <p14:creationId xmlns:p14="http://schemas.microsoft.com/office/powerpoint/2010/main" val="3544459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334;p56"/>
          <p:cNvSpPr txBox="1">
            <a:spLocks noGrp="1"/>
          </p:cNvSpPr>
          <p:nvPr>
            <p:ph type="title"/>
          </p:nvPr>
        </p:nvSpPr>
        <p:spPr>
          <a:xfrm>
            <a:off x="3469200" y="1329735"/>
            <a:ext cx="5479732" cy="940204"/>
          </a:xfrm>
          <a:prstGeom prst="rect">
            <a:avLst/>
          </a:prstGeom>
          <a:solidFill>
            <a:schemeClr val="accent4">
              <a:lumMod val="60000"/>
              <a:lumOff val="40000"/>
            </a:schemeClr>
          </a:solidFill>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tx1"/>
                </a:solidFill>
              </a:rPr>
              <a:t>Contenido</a:t>
            </a:r>
            <a:endParaRPr dirty="0">
              <a:solidFill>
                <a:schemeClr val="tx1"/>
              </a:solidFill>
            </a:endParaRPr>
          </a:p>
        </p:txBody>
      </p:sp>
      <p:sp>
        <p:nvSpPr>
          <p:cNvPr id="6" name="Google Shape;1335;p56">
            <a:hlinkClick r:id="rId2" action="ppaction://hlinksldjump"/>
          </p:cNvPr>
          <p:cNvSpPr txBox="1">
            <a:spLocks/>
          </p:cNvSpPr>
          <p:nvPr/>
        </p:nvSpPr>
        <p:spPr>
          <a:xfrm>
            <a:off x="933450" y="3566997"/>
            <a:ext cx="3485108" cy="1607864"/>
          </a:xfrm>
          <a:prstGeom prst="rect">
            <a:avLst/>
          </a:prstGeom>
          <a:solidFill>
            <a:schemeClr val="accent2">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dirty="0"/>
              <a:t>Diagnóstico situacional</a:t>
            </a:r>
          </a:p>
        </p:txBody>
      </p:sp>
      <p:sp>
        <p:nvSpPr>
          <p:cNvPr id="7" name="Google Shape;1336;p56">
            <a:hlinkClick r:id="" action="ppaction://noaction"/>
          </p:cNvPr>
          <p:cNvSpPr txBox="1">
            <a:spLocks/>
          </p:cNvSpPr>
          <p:nvPr/>
        </p:nvSpPr>
        <p:spPr>
          <a:xfrm>
            <a:off x="8824461" y="3594217"/>
            <a:ext cx="2979775" cy="1580643"/>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dirty="0"/>
              <a:t>Análisis de la información </a:t>
            </a:r>
          </a:p>
        </p:txBody>
      </p:sp>
      <p:sp>
        <p:nvSpPr>
          <p:cNvPr id="8" name="Google Shape;1337;p56">
            <a:hlinkClick r:id="rId3" action="ppaction://hlinksldjump"/>
          </p:cNvPr>
          <p:cNvSpPr txBox="1">
            <a:spLocks/>
          </p:cNvSpPr>
          <p:nvPr/>
        </p:nvSpPr>
        <p:spPr>
          <a:xfrm>
            <a:off x="4689569" y="3542307"/>
            <a:ext cx="3863881" cy="1632554"/>
          </a:xfrm>
          <a:prstGeom prst="rect">
            <a:avLst/>
          </a:prstGeom>
          <a:solidFill>
            <a:schemeClr val="accent1">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dirty="0"/>
              <a:t>Aplicación del modelo (encuesta LibQual)</a:t>
            </a:r>
          </a:p>
        </p:txBody>
      </p:sp>
      <p:sp>
        <p:nvSpPr>
          <p:cNvPr id="9" name="Google Shape;1338;p56">
            <a:hlinkClick r:id="" action="ppaction://noaction"/>
          </p:cNvPr>
          <p:cNvSpPr txBox="1">
            <a:spLocks/>
          </p:cNvSpPr>
          <p:nvPr/>
        </p:nvSpPr>
        <p:spPr>
          <a:xfrm>
            <a:off x="2429847" y="6414724"/>
            <a:ext cx="3917165" cy="1787982"/>
          </a:xfrm>
          <a:prstGeom prst="rect">
            <a:avLst/>
          </a:prstGeom>
          <a:solidFill>
            <a:schemeClr val="accent3">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dirty="0"/>
              <a:t>Propuesta de mejoras</a:t>
            </a:r>
          </a:p>
        </p:txBody>
      </p:sp>
      <p:sp>
        <p:nvSpPr>
          <p:cNvPr id="10" name="Google Shape;1341;p56">
            <a:hlinkClick r:id="rId2" action="ppaction://hlinksldjump"/>
          </p:cNvPr>
          <p:cNvSpPr txBox="1">
            <a:spLocks/>
          </p:cNvSpPr>
          <p:nvPr/>
        </p:nvSpPr>
        <p:spPr>
          <a:xfrm rot="20222008">
            <a:off x="1326979" y="2834985"/>
            <a:ext cx="980351" cy="827142"/>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rgbClr val="00B0F0"/>
                </a:solidFill>
                <a:hlinkClick r:id="rId4" action="ppaction://hlinksldjump"/>
              </a:rPr>
              <a:t>01</a:t>
            </a:r>
            <a:endParaRPr lang="en" b="1" dirty="0">
              <a:solidFill>
                <a:srgbClr val="00B0F0"/>
              </a:solidFill>
            </a:endParaRPr>
          </a:p>
        </p:txBody>
      </p:sp>
      <p:sp>
        <p:nvSpPr>
          <p:cNvPr id="11" name="Google Shape;1343;p56">
            <a:hlinkClick r:id="rId3" action="ppaction://hlinksldjump"/>
          </p:cNvPr>
          <p:cNvSpPr txBox="1">
            <a:spLocks/>
          </p:cNvSpPr>
          <p:nvPr/>
        </p:nvSpPr>
        <p:spPr>
          <a:xfrm rot="20448272">
            <a:off x="4709860" y="2849159"/>
            <a:ext cx="1053086" cy="774125"/>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Autofit/>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000" b="1" dirty="0">
                <a:solidFill>
                  <a:schemeClr val="bg1"/>
                </a:solidFill>
              </a:rPr>
              <a:t>02</a:t>
            </a:r>
            <a:endParaRPr lang="en" b="1" dirty="0">
              <a:solidFill>
                <a:schemeClr val="bg1"/>
              </a:solidFill>
            </a:endParaRPr>
          </a:p>
        </p:txBody>
      </p:sp>
      <p:sp>
        <p:nvSpPr>
          <p:cNvPr id="12" name="Google Shape;1346;p56">
            <a:hlinkClick r:id="" action="ppaction://noaction"/>
          </p:cNvPr>
          <p:cNvSpPr txBox="1">
            <a:spLocks/>
          </p:cNvSpPr>
          <p:nvPr/>
        </p:nvSpPr>
        <p:spPr>
          <a:xfrm>
            <a:off x="6988606" y="6414724"/>
            <a:ext cx="3793694" cy="1787981"/>
          </a:xfrm>
          <a:prstGeom prst="rect">
            <a:avLst/>
          </a:prstGeom>
          <a:solidFill>
            <a:schemeClr val="accent5">
              <a:lumMod val="20000"/>
              <a:lumOff val="80000"/>
            </a:schemeClr>
          </a:solidFill>
          <a:ln>
            <a:solidFill>
              <a:schemeClr val="tx2">
                <a:lumMod val="20000"/>
                <a:lumOff val="80000"/>
              </a:schemeClr>
            </a:solidFill>
          </a:ln>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dirty="0"/>
              <a:t>Conclusiones y recomendaciones</a:t>
            </a:r>
          </a:p>
        </p:txBody>
      </p:sp>
      <p:sp>
        <p:nvSpPr>
          <p:cNvPr id="13" name="Google Shape;1341;p56">
            <a:hlinkClick r:id="rId2" action="ppaction://hlinksldjump"/>
          </p:cNvPr>
          <p:cNvSpPr txBox="1">
            <a:spLocks/>
          </p:cNvSpPr>
          <p:nvPr/>
        </p:nvSpPr>
        <p:spPr>
          <a:xfrm rot="20052072">
            <a:off x="8791165" y="2994392"/>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
        <p:nvSpPr>
          <p:cNvPr id="14" name="Google Shape;1341;p56">
            <a:hlinkClick r:id="rId2" action="ppaction://hlinksldjump"/>
          </p:cNvPr>
          <p:cNvSpPr txBox="1">
            <a:spLocks/>
          </p:cNvSpPr>
          <p:nvPr/>
        </p:nvSpPr>
        <p:spPr>
          <a:xfrm rot="20052072">
            <a:off x="2374902" y="5674181"/>
            <a:ext cx="955615" cy="856167"/>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04</a:t>
            </a:r>
            <a:endParaRPr lang="en" b="1" dirty="0">
              <a:solidFill>
                <a:schemeClr val="bg1"/>
              </a:solidFill>
            </a:endParaRPr>
          </a:p>
        </p:txBody>
      </p:sp>
      <p:sp>
        <p:nvSpPr>
          <p:cNvPr id="15" name="Google Shape;1341;p56">
            <a:hlinkClick r:id="rId2" action="ppaction://hlinksldjump"/>
          </p:cNvPr>
          <p:cNvSpPr txBox="1">
            <a:spLocks/>
          </p:cNvSpPr>
          <p:nvPr/>
        </p:nvSpPr>
        <p:spPr>
          <a:xfrm rot="20052072">
            <a:off x="7104062" y="5775596"/>
            <a:ext cx="955615" cy="749433"/>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dirty="0">
                <a:solidFill>
                  <a:schemeClr val="bg1"/>
                </a:solidFill>
              </a:rPr>
              <a:t>05</a:t>
            </a:r>
            <a:endParaRPr lang="en" dirty="0">
              <a:solidFill>
                <a:schemeClr val="bg1"/>
              </a:solidFill>
            </a:endParaRPr>
          </a:p>
        </p:txBody>
      </p:sp>
    </p:spTree>
    <p:extLst>
      <p:ext uri="{BB962C8B-B14F-4D97-AF65-F5344CB8AC3E}">
        <p14:creationId xmlns:p14="http://schemas.microsoft.com/office/powerpoint/2010/main" val="173457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20139" y="3136478"/>
            <a:ext cx="10561321" cy="3873922"/>
          </a:xfrm>
        </p:spPr>
        <p:txBody>
          <a:bodyPr/>
          <a:lstStyle/>
          <a:p>
            <a:pPr marL="361950" indent="-361950" algn="just">
              <a:buFont typeface="Wingdings" panose="05000000000000000000" pitchFamily="2" charset="2"/>
              <a:buChar char="§"/>
            </a:pPr>
            <a:r>
              <a:rPr lang="es-EC" dirty="0">
                <a:latin typeface="Arial" panose="020B0604020202020204" pitchFamily="34" charset="0"/>
                <a:cs typeface="Arial" panose="020B0604020202020204" pitchFamily="34" charset="0"/>
              </a:rPr>
              <a:t>Se ha probado que la metodología aplicada LibQual es apta para identificar las áreas críticas de la Biblioteca, desde esta investigación se pudo demostrar que al no haber aplicado ninguna metodología para conocer la percepción del usuario con respecto al servicio y no contarse con datos para la toma de decisiones, esta metodología facilita la evaluación periódica del servicio con miras a la toma de decisiones en base a datos e información real y coherente sobre el servicio que presta la Biblioteca</a:t>
            </a:r>
            <a:endParaRPr lang="en-US" dirty="0">
              <a:latin typeface="Arial" panose="020B0604020202020204" pitchFamily="34" charset="0"/>
              <a:cs typeface="Arial" panose="020B0604020202020204" pitchFamily="34" charset="0"/>
            </a:endParaRPr>
          </a:p>
        </p:txBody>
      </p:sp>
      <p:sp>
        <p:nvSpPr>
          <p:cNvPr id="4" name="Título 1"/>
          <p:cNvSpPr txBox="1">
            <a:spLocks/>
          </p:cNvSpPr>
          <p:nvPr/>
        </p:nvSpPr>
        <p:spPr>
          <a:xfrm>
            <a:off x="880110" y="1179048"/>
            <a:ext cx="11041380" cy="1210047"/>
          </a:xfrm>
          <a:prstGeom prst="rect">
            <a:avLst/>
          </a:prstGeom>
        </p:spPr>
        <p:txBody>
          <a:bodyPr vert="horz" lIns="91440" tIns="45720" rIns="91440" bIns="45720" rtlCol="0" anchor="b">
            <a:normAutofit/>
          </a:bodyPr>
          <a:lstStyle>
            <a:lvl1pPr algn="l" defTabSz="1280160" rtl="0" eaLnBrk="1" latinLnBrk="0" hangingPunct="1">
              <a:lnSpc>
                <a:spcPct val="85000"/>
              </a:lnSpc>
              <a:spcBef>
                <a:spcPct val="0"/>
              </a:spcBef>
              <a:buNone/>
              <a:defRPr sz="6720" kern="1200" spc="-70" baseline="0">
                <a:solidFill>
                  <a:schemeClr val="tx1">
                    <a:lumMod val="75000"/>
                    <a:lumOff val="25000"/>
                  </a:schemeClr>
                </a:solidFill>
                <a:latin typeface="+mj-lt"/>
                <a:ea typeface="+mj-ea"/>
                <a:cs typeface="+mj-cs"/>
              </a:defRPr>
            </a:lvl1pPr>
          </a:lstStyle>
          <a:p>
            <a:r>
              <a:rPr lang="es-EC" sz="6000" b="1" dirty="0" smtClean="0">
                <a:latin typeface="Arial" panose="020B0604020202020204" pitchFamily="34" charset="0"/>
                <a:cs typeface="Times New Roman" panose="02020603050405020304" pitchFamily="18" charset="0"/>
              </a:rPr>
              <a:t>Conclusiones</a:t>
            </a:r>
            <a:endParaRPr lang="es-EC" sz="6000" dirty="0"/>
          </a:p>
        </p:txBody>
      </p:sp>
    </p:spTree>
    <p:extLst>
      <p:ext uri="{BB962C8B-B14F-4D97-AF65-F5344CB8AC3E}">
        <p14:creationId xmlns:p14="http://schemas.microsoft.com/office/powerpoint/2010/main" val="1790490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0110" y="475318"/>
            <a:ext cx="11041380" cy="1855788"/>
          </a:xfrm>
        </p:spPr>
        <p:txBody>
          <a:bodyPr>
            <a:normAutofit/>
          </a:bodyPr>
          <a:lstStyle/>
          <a:p>
            <a:r>
              <a:rPr lang="es-EC" sz="6000" b="1" dirty="0">
                <a:latin typeface="Arial" panose="020B0604020202020204" pitchFamily="34" charset="0"/>
                <a:cs typeface="Times New Roman" panose="02020603050405020304" pitchFamily="18" charset="0"/>
              </a:rPr>
              <a:t>Recomendaciones</a:t>
            </a:r>
            <a:endParaRPr lang="es-EC" sz="6000" dirty="0"/>
          </a:p>
        </p:txBody>
      </p:sp>
      <p:sp>
        <p:nvSpPr>
          <p:cNvPr id="4" name="Rectángulo 3"/>
          <p:cNvSpPr/>
          <p:nvPr/>
        </p:nvSpPr>
        <p:spPr>
          <a:xfrm>
            <a:off x="628650" y="2662283"/>
            <a:ext cx="11292840" cy="5632311"/>
          </a:xfrm>
          <a:prstGeom prst="rect">
            <a:avLst/>
          </a:prstGeom>
        </p:spPr>
        <p:txBody>
          <a:bodyPr wrap="square">
            <a:spAutoFit/>
          </a:bodyPr>
          <a:lstStyle/>
          <a:p>
            <a:pPr marL="342900" lvl="0" indent="-342900" algn="just" defTabSz="1280160">
              <a:lnSpc>
                <a:spcPct val="150000"/>
              </a:lnSpc>
              <a:spcBef>
                <a:spcPts val="1400"/>
              </a:spcBef>
              <a:spcAft>
                <a:spcPts val="1000"/>
              </a:spcAft>
              <a:buFont typeface="Arial" panose="020B0604020202020204" pitchFamily="34" charset="0"/>
              <a:buChar char="●"/>
            </a:pPr>
            <a:r>
              <a:rPr lang="es-EC" sz="2000" dirty="0">
                <a:solidFill>
                  <a:srgbClr val="000000"/>
                </a:solidFill>
                <a:latin typeface="Arial" panose="020B0604020202020204" pitchFamily="34" charset="0"/>
                <a:ea typeface="Arial" panose="020B0604020202020204" pitchFamily="34" charset="0"/>
                <a:cs typeface="Arial" panose="020B0604020202020204" pitchFamily="34" charset="0"/>
              </a:rPr>
              <a:t>Diseñar un modelo de gestión para la Biblioteca, con el objeto de permitir su desarrollo y sostenibilidad en el tiempo, asignarle los recursos idóneos, presupuesto programado, dotar de tecnología suficiente y equipamiento informático, que permita una gestión eficaz en el desarrollo de las colecciones tanto en formato impreso como digital, infraestructura acorde a las exigencias actuales. Es importante que las autoridades contribuyan también al fortalecimiento de los servicios de la Biblioteca para ello se destaca la declaración de la </a:t>
            </a:r>
            <a:r>
              <a:rPr lang="es-EC" sz="2000" dirty="0" smtClean="0">
                <a:solidFill>
                  <a:srgbClr val="000000"/>
                </a:solidFill>
                <a:latin typeface="Arial" panose="020B0604020202020204" pitchFamily="34" charset="0"/>
                <a:ea typeface="Arial" panose="020B0604020202020204" pitchFamily="34" charset="0"/>
                <a:cs typeface="Arial" panose="020B0604020202020204" pitchFamily="34" charset="0"/>
              </a:rPr>
              <a:t>UNESCO </a:t>
            </a:r>
            <a:r>
              <a:rPr lang="es-EC" sz="2000" dirty="0">
                <a:solidFill>
                  <a:srgbClr val="000000"/>
                </a:solidFill>
                <a:latin typeface="Arial" panose="020B0604020202020204" pitchFamily="34" charset="0"/>
                <a:ea typeface="Arial" panose="020B0604020202020204" pitchFamily="34" charset="0"/>
                <a:cs typeface="Arial" panose="020B0604020202020204" pitchFamily="34" charset="0"/>
              </a:rPr>
              <a:t>1998, sobre la educación superior en el siglo XXI. indica que, dentro de las universidades la biblioteca constituye uno de los puntos fuertes y clave dentro de las dos funciones que son la razón de ser de los centros de estudios universitarios: la investigación o creación del conocimiento y la enseñanza o comunicación de dicho conocimiento. Por este motivo. se dice que las universidades con mejor prestigio son las que tienen a su disposición las mejores Bibliotecas.</a:t>
            </a:r>
          </a:p>
        </p:txBody>
      </p:sp>
    </p:spTree>
    <p:extLst>
      <p:ext uri="{BB962C8B-B14F-4D97-AF65-F5344CB8AC3E}">
        <p14:creationId xmlns:p14="http://schemas.microsoft.com/office/powerpoint/2010/main" val="1669855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8304" y="411162"/>
            <a:ext cx="10561320" cy="2031060"/>
          </a:xfrm>
        </p:spPr>
        <p:txBody>
          <a:bodyPr>
            <a:normAutofit/>
          </a:bodyPr>
          <a:lstStyle/>
          <a:p>
            <a:r>
              <a:rPr lang="es-EC" sz="6000" b="1" dirty="0">
                <a:latin typeface="Arial" panose="020B0604020202020204" pitchFamily="34" charset="0"/>
                <a:cs typeface="Times New Roman" panose="02020603050405020304" pitchFamily="18" charset="0"/>
              </a:rPr>
              <a:t>Recomendaciones</a:t>
            </a:r>
            <a:endParaRPr lang="es-EC" sz="6000" dirty="0"/>
          </a:p>
        </p:txBody>
      </p:sp>
      <p:sp>
        <p:nvSpPr>
          <p:cNvPr id="4" name="Rectángulo 3"/>
          <p:cNvSpPr/>
          <p:nvPr/>
        </p:nvSpPr>
        <p:spPr>
          <a:xfrm>
            <a:off x="545726" y="2442222"/>
            <a:ext cx="11524353" cy="6058069"/>
          </a:xfrm>
          <a:prstGeom prst="rect">
            <a:avLst/>
          </a:prstGeom>
        </p:spPr>
        <p:txBody>
          <a:bodyPr wrap="square">
            <a:spAutoFit/>
          </a:bodyPr>
          <a:lstStyle/>
          <a:p>
            <a:pPr marL="342900" indent="-342900" algn="just" defTabSz="1280160">
              <a:lnSpc>
                <a:spcPct val="150000"/>
              </a:lnSpc>
              <a:spcBef>
                <a:spcPts val="1400"/>
              </a:spcBef>
              <a:spcAft>
                <a:spcPts val="1000"/>
              </a:spcAft>
              <a:buFont typeface="Arial" panose="020B0604020202020204" pitchFamily="34" charset="0"/>
              <a:buChar char="●"/>
            </a:pPr>
            <a:r>
              <a:rPr lang="es-EC" dirty="0">
                <a:solidFill>
                  <a:srgbClr val="000000"/>
                </a:solidFill>
                <a:latin typeface="Arial" panose="020B0604020202020204" pitchFamily="34" charset="0"/>
                <a:ea typeface="Arial" panose="020B0604020202020204" pitchFamily="34" charset="0"/>
                <a:cs typeface="Arial" panose="020B0604020202020204" pitchFamily="34" charset="0"/>
              </a:rPr>
              <a:t>Evaluar con una periodicidad anual, bajo estándares e indicadores de gestión para controlar su eficiencia y efectividad en estrecha relación con la satisfacción de sus usuarios. Los servicios que se ofrece deben ser evaluados en su calidad y oportunidad de atención deben innovarse e incrementarse en función del número de usuarios para fomentar la lectura, una alternativa es la gamificación, y así crear nuevos servicios con valor agregado.</a:t>
            </a:r>
          </a:p>
          <a:p>
            <a:pPr marL="342900" indent="-342900" algn="just" defTabSz="1280160">
              <a:lnSpc>
                <a:spcPct val="150000"/>
              </a:lnSpc>
              <a:spcBef>
                <a:spcPts val="1400"/>
              </a:spcBef>
              <a:spcAft>
                <a:spcPts val="1000"/>
              </a:spcAft>
              <a:buFont typeface="Arial" panose="020B0604020202020204" pitchFamily="34" charset="0"/>
              <a:buChar char="●"/>
            </a:pPr>
            <a:r>
              <a:rPr lang="es-EC" dirty="0">
                <a:solidFill>
                  <a:srgbClr val="000000"/>
                </a:solidFill>
                <a:latin typeface="Arial" panose="020B0604020202020204" pitchFamily="34" charset="0"/>
                <a:ea typeface="Arial" panose="020B0604020202020204" pitchFamily="34" charset="0"/>
                <a:cs typeface="Arial" panose="020B0604020202020204" pitchFamily="34" charset="0"/>
              </a:rPr>
              <a:t>Fortalecer la vinculación entre usuarios y la biblioteca, determinando como política la inducción de usuarios nuevos, los cursos de formación de usuarios y alfabetización informacional, las redes sociales y la responsabilidad social universitaria hacia la comunidad a través de diversos programas promovidos por la Biblioteca.</a:t>
            </a:r>
          </a:p>
          <a:p>
            <a:pPr marL="342900" indent="-342900" algn="just" defTabSz="1280160">
              <a:lnSpc>
                <a:spcPct val="150000"/>
              </a:lnSpc>
              <a:spcBef>
                <a:spcPts val="1400"/>
              </a:spcBef>
              <a:spcAft>
                <a:spcPts val="1000"/>
              </a:spcAft>
              <a:buFont typeface="Arial" panose="020B0604020202020204" pitchFamily="34" charset="0"/>
              <a:buChar char="●"/>
            </a:pPr>
            <a:r>
              <a:rPr lang="es-EC" dirty="0">
                <a:solidFill>
                  <a:srgbClr val="000000"/>
                </a:solidFill>
                <a:latin typeface="Arial" panose="020B0604020202020204" pitchFamily="34" charset="0"/>
                <a:ea typeface="Arial" panose="020B0604020202020204" pitchFamily="34" charset="0"/>
                <a:cs typeface="Arial" panose="020B0604020202020204" pitchFamily="34" charset="0"/>
              </a:rPr>
              <a:t>Implementar las acciones de mejora que forman parte de la presente investigación con el objeto de mejorar los resultados obtenidos en los análisis. que calificaron a la Biblioteca General de la UTEQ. en las dimensiones “Valor afectivo del servicio”. “Biblioteca como lugar” y “Control de la Información”. con calidad negativa.</a:t>
            </a:r>
          </a:p>
        </p:txBody>
      </p:sp>
    </p:spTree>
    <p:extLst>
      <p:ext uri="{BB962C8B-B14F-4D97-AF65-F5344CB8AC3E}">
        <p14:creationId xmlns:p14="http://schemas.microsoft.com/office/powerpoint/2010/main" val="2625568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62150" y="3600450"/>
            <a:ext cx="9239250" cy="2554545"/>
          </a:xfrm>
          <a:prstGeom prst="rect">
            <a:avLst/>
          </a:prstGeom>
          <a:noFill/>
        </p:spPr>
        <p:txBody>
          <a:bodyPr wrap="square" rtlCol="0">
            <a:spAutoFit/>
          </a:bodyPr>
          <a:lstStyle/>
          <a:p>
            <a:pPr algn="ctr"/>
            <a:r>
              <a:rPr lang="es-EC" sz="8000" dirty="0" smtClean="0"/>
              <a:t>Gracias por su atención</a:t>
            </a:r>
            <a:endParaRPr lang="en-US" sz="8000" dirty="0"/>
          </a:p>
        </p:txBody>
      </p:sp>
    </p:spTree>
    <p:extLst>
      <p:ext uri="{BB962C8B-B14F-4D97-AF65-F5344CB8AC3E}">
        <p14:creationId xmlns:p14="http://schemas.microsoft.com/office/powerpoint/2010/main" val="2259518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87220" y="3676426"/>
            <a:ext cx="10119584" cy="4921624"/>
          </a:xfrm>
          <a:solidFill>
            <a:schemeClr val="accent3">
              <a:lumMod val="20000"/>
              <a:lumOff val="80000"/>
            </a:schemeClr>
          </a:solidFill>
          <a:ln>
            <a:solidFill>
              <a:srgbClr val="C00000"/>
            </a:solidFill>
          </a:ln>
        </p:spPr>
        <p:txBody>
          <a:bodyPr>
            <a:normAutofit fontScale="77500" lnSpcReduction="20000"/>
          </a:bodyPr>
          <a:lstStyle/>
          <a:p>
            <a:pPr marL="0" indent="0" algn="just">
              <a:buNone/>
            </a:pPr>
            <a:r>
              <a:rPr lang="es-EC" sz="4000" b="1" i="1" dirty="0"/>
              <a:t>Objetivos Específicos</a:t>
            </a:r>
          </a:p>
          <a:p>
            <a:pPr marL="365125" lvl="2" indent="-273050" algn="just">
              <a:spcBef>
                <a:spcPts val="1400"/>
              </a:spcBef>
              <a:tabLst>
                <a:tab pos="9693275" algn="l"/>
              </a:tabLst>
            </a:pPr>
            <a:r>
              <a:rPr lang="es-EC" sz="4000" dirty="0"/>
              <a:t>Realizar un diagnóstico para conocer la situación actual de la Biblioteca de la Universidad Técnica Estatal de Quevedo.</a:t>
            </a:r>
          </a:p>
          <a:p>
            <a:pPr marL="365125" lvl="2" indent="-273050" algn="just">
              <a:spcBef>
                <a:spcPts val="1400"/>
              </a:spcBef>
              <a:tabLst>
                <a:tab pos="9693275" algn="l"/>
              </a:tabLst>
            </a:pPr>
            <a:r>
              <a:rPr lang="es-EC" sz="4000" dirty="0"/>
              <a:t>Determinar la percepción del usuario del servicio que brinda la Biblioteca de la Universidad Técnica Estatal de Quevedo, utilizando el modelo LibQual+.</a:t>
            </a:r>
          </a:p>
          <a:p>
            <a:pPr marL="365125" lvl="2" indent="-273050" algn="just">
              <a:spcBef>
                <a:spcPts val="1400"/>
              </a:spcBef>
              <a:tabLst>
                <a:tab pos="9693275" algn="l"/>
              </a:tabLst>
            </a:pPr>
            <a:r>
              <a:rPr lang="es-EC" sz="4000" dirty="0"/>
              <a:t>Analizar la información de la calidad del servicio bajo el modelo LibQual</a:t>
            </a:r>
            <a:r>
              <a:rPr lang="es-EC" sz="4000" dirty="0" smtClean="0"/>
              <a:t>+.</a:t>
            </a:r>
          </a:p>
          <a:p>
            <a:pPr marL="365125" lvl="2" indent="-273050" algn="just">
              <a:spcBef>
                <a:spcPts val="1400"/>
              </a:spcBef>
              <a:tabLst>
                <a:tab pos="9693275" algn="l"/>
              </a:tabLst>
            </a:pPr>
            <a:r>
              <a:rPr lang="es-EC" sz="4000" dirty="0"/>
              <a:t>Proponer acciones que permitan mejorar continuamente los servicios y aspectos deficientes identificados de la Biblioteca</a:t>
            </a:r>
          </a:p>
          <a:p>
            <a:pPr marL="365125" indent="-365125" algn="just"/>
            <a:endParaRPr lang="es-EC" dirty="0"/>
          </a:p>
        </p:txBody>
      </p:sp>
      <p:sp>
        <p:nvSpPr>
          <p:cNvPr id="4" name="Rectángulo 3"/>
          <p:cNvSpPr/>
          <p:nvPr/>
        </p:nvSpPr>
        <p:spPr>
          <a:xfrm>
            <a:off x="1287220" y="744088"/>
            <a:ext cx="10119584" cy="2246769"/>
          </a:xfrm>
          <a:prstGeom prst="rect">
            <a:avLst/>
          </a:prstGeom>
          <a:solidFill>
            <a:schemeClr val="accent6">
              <a:lumMod val="40000"/>
              <a:lumOff val="60000"/>
            </a:schemeClr>
          </a:solidFill>
          <a:ln>
            <a:solidFill>
              <a:schemeClr val="accent4">
                <a:lumMod val="60000"/>
                <a:lumOff val="40000"/>
              </a:schemeClr>
            </a:solidFill>
          </a:ln>
        </p:spPr>
        <p:txBody>
          <a:bodyPr wrap="square">
            <a:spAutoFit/>
          </a:bodyPr>
          <a:lstStyle/>
          <a:p>
            <a:pPr algn="ctr"/>
            <a:r>
              <a:rPr lang="es-EC" sz="2800" b="1" i="1" dirty="0">
                <a:latin typeface="Arial" panose="020B0604020202020204" pitchFamily="34" charset="0"/>
                <a:cs typeface="Arial" panose="020B0604020202020204" pitchFamily="34" charset="0"/>
              </a:rPr>
              <a:t>Objetivo </a:t>
            </a:r>
            <a:r>
              <a:rPr lang="es-EC" sz="2800" b="1" i="1" dirty="0" smtClean="0">
                <a:latin typeface="Arial" panose="020B0604020202020204" pitchFamily="34" charset="0"/>
                <a:cs typeface="Arial" panose="020B0604020202020204" pitchFamily="34" charset="0"/>
              </a:rPr>
              <a:t>General</a:t>
            </a:r>
          </a:p>
          <a:p>
            <a:pPr algn="ctr"/>
            <a:endParaRPr lang="es-EC" sz="2800" b="1" i="1" dirty="0">
              <a:latin typeface="Arial" panose="020B0604020202020204" pitchFamily="34" charset="0"/>
              <a:cs typeface="Arial" panose="020B0604020202020204" pitchFamily="34" charset="0"/>
            </a:endParaRPr>
          </a:p>
          <a:p>
            <a:pPr algn="ctr"/>
            <a:r>
              <a:rPr lang="es-EC" sz="2800" dirty="0">
                <a:latin typeface="Arial" panose="020B0604020202020204" pitchFamily="34" charset="0"/>
                <a:cs typeface="Arial" panose="020B0604020202020204" pitchFamily="34" charset="0"/>
              </a:rPr>
              <a:t>Evaluar la calidad del servicio que brinda la Biblioteca de la Universidad Técnica Estatal de Quevedo, bajo el modelo LibQual+.</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035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422573" y="1872937"/>
            <a:ext cx="5349923" cy="2308324"/>
          </a:xfrm>
          <a:prstGeom prst="rect">
            <a:avLst/>
          </a:prstGeom>
          <a:noFill/>
        </p:spPr>
        <p:txBody>
          <a:bodyPr wrap="square" rtlCol="0">
            <a:spAutoFit/>
          </a:bodyPr>
          <a:lstStyle/>
          <a:p>
            <a:r>
              <a:rPr lang="es-EC" sz="2400" dirty="0" smtClean="0"/>
              <a:t>Año 2019 – IIS</a:t>
            </a:r>
          </a:p>
          <a:p>
            <a:r>
              <a:rPr lang="es-EC" sz="2400" dirty="0" smtClean="0"/>
              <a:t>Presupuesto </a:t>
            </a:r>
            <a:r>
              <a:rPr lang="es-EC" sz="2400" dirty="0"/>
              <a:t>anual           = $100.000.00</a:t>
            </a:r>
          </a:p>
          <a:p>
            <a:r>
              <a:rPr lang="es-EC" sz="2400" dirty="0"/>
              <a:t>Usuarios estudiantes        = 8.855</a:t>
            </a:r>
          </a:p>
          <a:p>
            <a:r>
              <a:rPr lang="es-EC" sz="2400" dirty="0"/>
              <a:t>Profesores                          = 526</a:t>
            </a:r>
          </a:p>
          <a:p>
            <a:r>
              <a:rPr lang="es-EC" sz="2400" dirty="0"/>
              <a:t>Carreras                              =  20</a:t>
            </a:r>
          </a:p>
          <a:p>
            <a:r>
              <a:rPr lang="es-EC" sz="2400" dirty="0"/>
              <a:t>Personal de la Biblioteca = 7</a:t>
            </a:r>
          </a:p>
        </p:txBody>
      </p:sp>
      <p:sp>
        <p:nvSpPr>
          <p:cNvPr id="6" name="CuadroTexto 5"/>
          <p:cNvSpPr txBox="1"/>
          <p:nvPr/>
        </p:nvSpPr>
        <p:spPr>
          <a:xfrm>
            <a:off x="5325284" y="1088047"/>
            <a:ext cx="5510355" cy="707886"/>
          </a:xfrm>
          <a:prstGeom prst="rect">
            <a:avLst/>
          </a:prstGeom>
          <a:noFill/>
        </p:spPr>
        <p:txBody>
          <a:bodyPr wrap="none" rtlCol="0">
            <a:spAutoFit/>
          </a:bodyPr>
          <a:lstStyle/>
          <a:p>
            <a:r>
              <a:rPr lang="es-EC" sz="2000" dirty="0"/>
              <a:t>Biblioteca General campus Ing. Manuel Haz Álvarez</a:t>
            </a:r>
          </a:p>
          <a:p>
            <a:r>
              <a:rPr lang="es-EC" sz="2000" dirty="0"/>
              <a:t>Sala de lectura de la Finca La María</a:t>
            </a:r>
            <a:endParaRPr lang="en-US" sz="2000" dirty="0"/>
          </a:p>
        </p:txBody>
      </p:sp>
      <p:graphicFrame>
        <p:nvGraphicFramePr>
          <p:cNvPr id="8" name="Diagrama 7"/>
          <p:cNvGraphicFramePr/>
          <p:nvPr>
            <p:extLst>
              <p:ext uri="{D42A27DB-BD31-4B8C-83A1-F6EECF244321}">
                <p14:modId xmlns:p14="http://schemas.microsoft.com/office/powerpoint/2010/main" val="236809911"/>
              </p:ext>
            </p:extLst>
          </p:nvPr>
        </p:nvGraphicFramePr>
        <p:xfrm>
          <a:off x="60960" y="2039773"/>
          <a:ext cx="5471160" cy="2770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Tabla 1"/>
          <p:cNvGraphicFramePr>
            <a:graphicFrameLocks noGrp="1"/>
          </p:cNvGraphicFramePr>
          <p:nvPr>
            <p:extLst>
              <p:ext uri="{D42A27DB-BD31-4B8C-83A1-F6EECF244321}">
                <p14:modId xmlns:p14="http://schemas.microsoft.com/office/powerpoint/2010/main" val="3774076686"/>
              </p:ext>
            </p:extLst>
          </p:nvPr>
        </p:nvGraphicFramePr>
        <p:xfrm>
          <a:off x="1506721" y="4977999"/>
          <a:ext cx="9831704" cy="1897708"/>
        </p:xfrm>
        <a:graphic>
          <a:graphicData uri="http://schemas.openxmlformats.org/drawingml/2006/table">
            <a:tbl>
              <a:tblPr firstRow="1" firstCol="1" lastRow="1" lastCol="1" bandRow="1" bandCol="1">
                <a:tableStyleId>{46F890A9-2807-4EBB-B81D-B2AA78EC7F39}</a:tableStyleId>
              </a:tblPr>
              <a:tblGrid>
                <a:gridCol w="1605755">
                  <a:extLst>
                    <a:ext uri="{9D8B030D-6E8A-4147-A177-3AD203B41FA5}">
                      <a16:colId xmlns:a16="http://schemas.microsoft.com/office/drawing/2014/main" val="2938739452"/>
                    </a:ext>
                  </a:extLst>
                </a:gridCol>
                <a:gridCol w="1605755">
                  <a:extLst>
                    <a:ext uri="{9D8B030D-6E8A-4147-A177-3AD203B41FA5}">
                      <a16:colId xmlns:a16="http://schemas.microsoft.com/office/drawing/2014/main" val="2180619793"/>
                    </a:ext>
                  </a:extLst>
                </a:gridCol>
                <a:gridCol w="2407541">
                  <a:extLst>
                    <a:ext uri="{9D8B030D-6E8A-4147-A177-3AD203B41FA5}">
                      <a16:colId xmlns:a16="http://schemas.microsoft.com/office/drawing/2014/main" val="458272769"/>
                    </a:ext>
                  </a:extLst>
                </a:gridCol>
                <a:gridCol w="1202681">
                  <a:extLst>
                    <a:ext uri="{9D8B030D-6E8A-4147-A177-3AD203B41FA5}">
                      <a16:colId xmlns:a16="http://schemas.microsoft.com/office/drawing/2014/main" val="93870955"/>
                    </a:ext>
                  </a:extLst>
                </a:gridCol>
                <a:gridCol w="1003324">
                  <a:extLst>
                    <a:ext uri="{9D8B030D-6E8A-4147-A177-3AD203B41FA5}">
                      <a16:colId xmlns:a16="http://schemas.microsoft.com/office/drawing/2014/main" val="3646957348"/>
                    </a:ext>
                  </a:extLst>
                </a:gridCol>
                <a:gridCol w="1003324">
                  <a:extLst>
                    <a:ext uri="{9D8B030D-6E8A-4147-A177-3AD203B41FA5}">
                      <a16:colId xmlns:a16="http://schemas.microsoft.com/office/drawing/2014/main" val="629124300"/>
                    </a:ext>
                  </a:extLst>
                </a:gridCol>
                <a:gridCol w="1003324">
                  <a:extLst>
                    <a:ext uri="{9D8B030D-6E8A-4147-A177-3AD203B41FA5}">
                      <a16:colId xmlns:a16="http://schemas.microsoft.com/office/drawing/2014/main" val="3816184602"/>
                    </a:ext>
                  </a:extLst>
                </a:gridCol>
              </a:tblGrid>
              <a:tr h="251788">
                <a:tc rowSpan="2">
                  <a:txBody>
                    <a:bodyPr/>
                    <a:lstStyle/>
                    <a:p>
                      <a:pPr marR="64770" algn="ctr">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R="64770" algn="ctr">
                        <a:spcBef>
                          <a:spcPts val="630"/>
                        </a:spcBef>
                        <a:spcAft>
                          <a:spcPts val="0"/>
                        </a:spcAft>
                      </a:pPr>
                      <a:r>
                        <a:rPr lang="es-EC" sz="1200" dirty="0">
                          <a:solidFill>
                            <a:schemeClr val="tx1"/>
                          </a:solidFill>
                          <a:effectLst/>
                          <a:latin typeface="Arial" panose="020B0604020202020204" pitchFamily="34" charset="0"/>
                          <a:cs typeface="Arial" panose="020B0604020202020204" pitchFamily="34" charset="0"/>
                        </a:rPr>
                        <a:t>PROGRAMAS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rowSpan="2">
                  <a:txBody>
                    <a:bodyPr/>
                    <a:lstStyle/>
                    <a:p>
                      <a:pPr algn="ctr">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L="86360" algn="ctr">
                        <a:spcBef>
                          <a:spcPts val="630"/>
                        </a:spcBef>
                        <a:spcAft>
                          <a:spcPts val="0"/>
                        </a:spcAft>
                      </a:pPr>
                      <a:r>
                        <a:rPr lang="es-EC" sz="1200" dirty="0">
                          <a:solidFill>
                            <a:schemeClr val="tx1"/>
                          </a:solidFill>
                          <a:effectLst/>
                          <a:latin typeface="Arial" panose="020B0604020202020204" pitchFamily="34" charset="0"/>
                          <a:cs typeface="Arial" panose="020B0604020202020204" pitchFamily="34" charset="0"/>
                        </a:rPr>
                        <a:t>ACCIONES</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rowSpan="2">
                  <a:txBody>
                    <a:bodyPr/>
                    <a:lstStyle/>
                    <a:p>
                      <a:pPr algn="ctr">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L="91440" algn="ctr">
                        <a:spcBef>
                          <a:spcPts val="630"/>
                        </a:spcBef>
                        <a:spcAft>
                          <a:spcPts val="0"/>
                        </a:spcAft>
                      </a:pPr>
                      <a:r>
                        <a:rPr lang="es-EC" sz="1200" dirty="0">
                          <a:solidFill>
                            <a:schemeClr val="tx1"/>
                          </a:solidFill>
                          <a:effectLst/>
                          <a:latin typeface="Arial" panose="020B0604020202020204" pitchFamily="34" charset="0"/>
                          <a:cs typeface="Arial" panose="020B0604020202020204" pitchFamily="34" charset="0"/>
                        </a:rPr>
                        <a:t>INDICADOR</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gridSpan="4">
                  <a:txBody>
                    <a:bodyPr/>
                    <a:lstStyle/>
                    <a:p>
                      <a:pPr algn="ctr">
                        <a:spcAft>
                          <a:spcPts val="0"/>
                        </a:spcAft>
                      </a:pPr>
                      <a:r>
                        <a:rPr lang="es-EC" sz="1200" dirty="0">
                          <a:solidFill>
                            <a:schemeClr val="tx1"/>
                          </a:solidFill>
                          <a:effectLst/>
                          <a:latin typeface="Arial" panose="020B0604020202020204" pitchFamily="34" charset="0"/>
                          <a:cs typeface="Arial" panose="020B0604020202020204" pitchFamily="34" charset="0"/>
                        </a:rPr>
                        <a:t>META</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6008073"/>
                  </a:ext>
                </a:extLst>
              </a:tr>
              <a:tr h="36329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51130" indent="-12700" algn="ctr">
                        <a:lnSpc>
                          <a:spcPts val="1005"/>
                        </a:lnSpc>
                        <a:spcAft>
                          <a:spcPts val="0"/>
                        </a:spcAft>
                      </a:pPr>
                      <a:r>
                        <a:rPr lang="es-EC" sz="1200" dirty="0">
                          <a:solidFill>
                            <a:schemeClr val="tx1"/>
                          </a:solidFill>
                          <a:effectLst/>
                          <a:latin typeface="Arial" panose="020B0604020202020204" pitchFamily="34" charset="0"/>
                          <a:cs typeface="Arial" panose="020B0604020202020204" pitchFamily="34" charset="0"/>
                        </a:rPr>
                        <a:t>LINEA</a:t>
                      </a:r>
                      <a:endParaRPr lang="en-US" sz="1200" dirty="0">
                        <a:solidFill>
                          <a:schemeClr val="tx1"/>
                        </a:solidFill>
                        <a:effectLst/>
                        <a:latin typeface="Arial" panose="020B0604020202020204" pitchFamily="34" charset="0"/>
                        <a:cs typeface="Arial" panose="020B0604020202020204" pitchFamily="34" charset="0"/>
                      </a:endParaRPr>
                    </a:p>
                    <a:p>
                      <a:pPr marL="181610" indent="-30480" algn="ctr">
                        <a:lnSpc>
                          <a:spcPts val="1030"/>
                        </a:lnSpc>
                        <a:spcBef>
                          <a:spcPts val="15"/>
                        </a:spcBef>
                        <a:spcAft>
                          <a:spcPts val="0"/>
                        </a:spcAft>
                      </a:pPr>
                      <a:r>
                        <a:rPr lang="es-EC" sz="1200" dirty="0">
                          <a:solidFill>
                            <a:schemeClr val="tx1"/>
                          </a:solidFill>
                          <a:effectLst/>
                          <a:latin typeface="Arial" panose="020B0604020202020204" pitchFamily="34" charset="0"/>
                          <a:cs typeface="Arial" panose="020B0604020202020204" pitchFamily="34" charset="0"/>
                        </a:rPr>
                        <a:t>BASE 2017</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a:txBody>
                    <a:bodyPr/>
                    <a:lstStyle/>
                    <a:p>
                      <a:pPr algn="ctr">
                        <a:spcBef>
                          <a:spcPts val="25"/>
                        </a:spcBef>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L="31750" marR="26670" algn="ctr">
                        <a:spcAft>
                          <a:spcPts val="0"/>
                        </a:spcAft>
                      </a:pPr>
                      <a:r>
                        <a:rPr lang="es-EC" sz="1200" dirty="0">
                          <a:solidFill>
                            <a:schemeClr val="tx1"/>
                          </a:solidFill>
                          <a:effectLst/>
                          <a:latin typeface="Arial" panose="020B0604020202020204" pitchFamily="34" charset="0"/>
                          <a:cs typeface="Arial" panose="020B0604020202020204" pitchFamily="34" charset="0"/>
                        </a:rPr>
                        <a:t>2018</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a:txBody>
                    <a:bodyPr/>
                    <a:lstStyle/>
                    <a:p>
                      <a:pPr algn="ctr">
                        <a:spcBef>
                          <a:spcPts val="25"/>
                        </a:spcBef>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L="41910" marR="36830" algn="ctr">
                        <a:spcAft>
                          <a:spcPts val="0"/>
                        </a:spcAft>
                      </a:pPr>
                      <a:r>
                        <a:rPr lang="es-EC" sz="1200" dirty="0">
                          <a:solidFill>
                            <a:schemeClr val="tx1"/>
                          </a:solidFill>
                          <a:effectLst/>
                          <a:latin typeface="Arial" panose="020B0604020202020204" pitchFamily="34" charset="0"/>
                          <a:cs typeface="Arial" panose="020B0604020202020204" pitchFamily="34" charset="0"/>
                        </a:rPr>
                        <a:t>2019</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tc>
                  <a:txBody>
                    <a:bodyPr/>
                    <a:lstStyle/>
                    <a:p>
                      <a:pPr algn="ctr">
                        <a:spcBef>
                          <a:spcPts val="25"/>
                        </a:spcBef>
                        <a:spcAft>
                          <a:spcPts val="0"/>
                        </a:spcAft>
                      </a:pPr>
                      <a:r>
                        <a:rPr lang="es-EC" sz="1200" dirty="0">
                          <a:solidFill>
                            <a:schemeClr val="tx1"/>
                          </a:solidFill>
                          <a:effectLst/>
                          <a:latin typeface="Arial" panose="020B0604020202020204" pitchFamily="34" charset="0"/>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marL="45720" marR="41275" algn="ctr">
                        <a:spcAft>
                          <a:spcPts val="0"/>
                        </a:spcAft>
                      </a:pPr>
                      <a:r>
                        <a:rPr lang="es-EC" sz="1200" dirty="0">
                          <a:solidFill>
                            <a:schemeClr val="tx1"/>
                          </a:solidFill>
                          <a:effectLst/>
                          <a:latin typeface="Arial" panose="020B0604020202020204" pitchFamily="34" charset="0"/>
                          <a:cs typeface="Arial" panose="020B0604020202020204" pitchFamily="34" charset="0"/>
                        </a:rPr>
                        <a:t>2020</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solidFill>
                      <a:srgbClr val="00B0F0"/>
                    </a:solidFill>
                  </a:tcPr>
                </a:tc>
                <a:extLst>
                  <a:ext uri="{0D108BD9-81ED-4DB2-BD59-A6C34878D82A}">
                    <a16:rowId xmlns:a16="http://schemas.microsoft.com/office/drawing/2014/main" val="1396768978"/>
                  </a:ext>
                </a:extLst>
              </a:tr>
              <a:tr h="899365">
                <a:tc>
                  <a:txBody>
                    <a:bodyPr/>
                    <a:lstStyle/>
                    <a:p>
                      <a:pPr marR="64770">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R="64770">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R="64770">
                        <a:lnSpc>
                          <a:spcPct val="100000"/>
                        </a:lnSpc>
                        <a:spcBef>
                          <a:spcPts val="5"/>
                        </a:spcBef>
                        <a:spcAft>
                          <a:spcPts val="0"/>
                        </a:spcAft>
                      </a:pPr>
                      <a:r>
                        <a:rPr lang="es-EC" sz="1200" dirty="0">
                          <a:effectLst/>
                          <a:latin typeface="Arial" panose="020B0604020202020204" pitchFamily="34" charset="0"/>
                          <a:cs typeface="Arial" panose="020B0604020202020204" pitchFamily="34" charset="0"/>
                        </a:rPr>
                        <a:t>Administración de la biblioteca</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47625" marR="41910" indent="-1270">
                        <a:spcBef>
                          <a:spcPts val="75"/>
                        </a:spcBef>
                        <a:spcAft>
                          <a:spcPts val="0"/>
                        </a:spcAft>
                      </a:pPr>
                      <a:r>
                        <a:rPr lang="es-EC" sz="1200" dirty="0">
                          <a:effectLst/>
                          <a:latin typeface="Arial" panose="020B0604020202020204" pitchFamily="34" charset="0"/>
                          <a:cs typeface="Arial" panose="020B0604020202020204" pitchFamily="34" charset="0"/>
                        </a:rPr>
                        <a:t>A2.-Mejorar la accesibilidad y la calidad de los servicios bibliotecarios y sus sistemas de información.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spcBef>
                          <a:spcPts val="15"/>
                        </a:spcBef>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L="46355" marR="36195" indent="-5715">
                        <a:spcAft>
                          <a:spcPts val="0"/>
                        </a:spcAft>
                      </a:pPr>
                      <a:r>
                        <a:rPr lang="es-EC" sz="1200" dirty="0">
                          <a:effectLst/>
                          <a:latin typeface="Arial" panose="020B0604020202020204" pitchFamily="34" charset="0"/>
                          <a:cs typeface="Arial" panose="020B0604020202020204" pitchFamily="34" charset="0"/>
                        </a:rPr>
                        <a:t>Asignación presupuestaria para la adquisición de textos bibliográficos y sistema de bibliotecas virtuales.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spcBef>
                          <a:spcPts val="25"/>
                        </a:spcBef>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L="43180" marR="35560" algn="ctr">
                        <a:spcAft>
                          <a:spcPts val="0"/>
                        </a:spcAft>
                      </a:pPr>
                      <a:r>
                        <a:rPr lang="es-EC" sz="1200" dirty="0">
                          <a:effectLst/>
                          <a:latin typeface="Arial" panose="020B0604020202020204" pitchFamily="34" charset="0"/>
                          <a:cs typeface="Arial" panose="020B0604020202020204" pitchFamily="34" charset="0"/>
                        </a:rPr>
                        <a:t>47,069.12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spcBef>
                          <a:spcPts val="25"/>
                        </a:spcBef>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L="31750" marR="27305" algn="ctr">
                        <a:spcAft>
                          <a:spcPts val="0"/>
                        </a:spcAft>
                      </a:pPr>
                      <a:r>
                        <a:rPr lang="es-EC" sz="1200" dirty="0">
                          <a:effectLst/>
                          <a:latin typeface="Arial" panose="020B0604020202020204" pitchFamily="34" charset="0"/>
                          <a:cs typeface="Arial" panose="020B0604020202020204" pitchFamily="34" charset="0"/>
                        </a:rPr>
                        <a:t>100,000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spcBef>
                          <a:spcPts val="25"/>
                        </a:spcBef>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L="41910" marR="37465" algn="ctr">
                        <a:spcAft>
                          <a:spcPts val="0"/>
                        </a:spcAft>
                      </a:pPr>
                      <a:r>
                        <a:rPr lang="es-EC" sz="1200" dirty="0">
                          <a:effectLst/>
                          <a:latin typeface="Arial" panose="020B0604020202020204" pitchFamily="34" charset="0"/>
                          <a:cs typeface="Arial" panose="020B0604020202020204" pitchFamily="34" charset="0"/>
                        </a:rPr>
                        <a:t>100,000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spcBef>
                          <a:spcPts val="25"/>
                        </a:spcBef>
                        <a:spcAft>
                          <a:spcPts val="0"/>
                        </a:spcAft>
                      </a:pPr>
                      <a:r>
                        <a:rPr lang="es-EC"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marL="45720" marR="42545" algn="ctr">
                        <a:spcAft>
                          <a:spcPts val="0"/>
                        </a:spcAft>
                      </a:pPr>
                      <a:r>
                        <a:rPr lang="es-EC" sz="1200" dirty="0">
                          <a:effectLst/>
                          <a:latin typeface="Arial" panose="020B0604020202020204" pitchFamily="34" charset="0"/>
                          <a:cs typeface="Arial" panose="020B0604020202020204" pitchFamily="34" charset="0"/>
                        </a:rPr>
                        <a:t>150,000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99453010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948754234"/>
              </p:ext>
            </p:extLst>
          </p:nvPr>
        </p:nvGraphicFramePr>
        <p:xfrm>
          <a:off x="4128635" y="7406639"/>
          <a:ext cx="4587875" cy="1569720"/>
        </p:xfrm>
        <a:graphic>
          <a:graphicData uri="http://schemas.openxmlformats.org/drawingml/2006/table">
            <a:tbl>
              <a:tblPr firstRow="1" firstCol="1" bandRow="1">
                <a:tableStyleId>{5C22544A-7EE6-4342-B048-85BDC9FD1C3A}</a:tableStyleId>
              </a:tblPr>
              <a:tblGrid>
                <a:gridCol w="2157095">
                  <a:extLst>
                    <a:ext uri="{9D8B030D-6E8A-4147-A177-3AD203B41FA5}">
                      <a16:colId xmlns:a16="http://schemas.microsoft.com/office/drawing/2014/main" val="3374517111"/>
                    </a:ext>
                  </a:extLst>
                </a:gridCol>
                <a:gridCol w="2430780">
                  <a:extLst>
                    <a:ext uri="{9D8B030D-6E8A-4147-A177-3AD203B41FA5}">
                      <a16:colId xmlns:a16="http://schemas.microsoft.com/office/drawing/2014/main" val="718123680"/>
                    </a:ext>
                  </a:extLst>
                </a:gridCol>
              </a:tblGrid>
              <a:tr h="238601">
                <a:tc gridSpan="2">
                  <a:txBody>
                    <a:bodyPr/>
                    <a:lstStyle/>
                    <a:p>
                      <a:pPr algn="just">
                        <a:lnSpc>
                          <a:spcPct val="107000"/>
                        </a:lnSpc>
                      </a:pPr>
                      <a:r>
                        <a:rPr lang="es-EC" sz="1200" dirty="0">
                          <a:solidFill>
                            <a:schemeClr val="tx1"/>
                          </a:solidFill>
                          <a:effectLst/>
                          <a:latin typeface="Arial" panose="020B0604020202020204" pitchFamily="34" charset="0"/>
                          <a:cs typeface="Arial" panose="020B0604020202020204" pitchFamily="34" charset="0"/>
                        </a:rPr>
                        <a:t>Colecciones en soporte físico</a:t>
                      </a:r>
                      <a:endParaRPr lang="en-US" sz="1200" dirty="0">
                        <a:solidFill>
                          <a:schemeClr val="tx1"/>
                        </a:solidFill>
                        <a:effectLst/>
                        <a:latin typeface="Arial" panose="020B060402020202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367069140"/>
                  </a:ext>
                </a:extLst>
              </a:tr>
              <a:tr h="237849">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Libros</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12,345</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70715370"/>
                  </a:ext>
                </a:extLst>
              </a:tr>
              <a:tr h="218654">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Tesis</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6,870</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2524054537"/>
                  </a:ext>
                </a:extLst>
              </a:tr>
              <a:tr h="218654">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Folletos </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689</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277140830"/>
                  </a:ext>
                </a:extLst>
              </a:tr>
              <a:tr h="218654">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Revistas</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457</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827825578"/>
                  </a:ext>
                </a:extLst>
              </a:tr>
              <a:tr h="218654">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Boletines</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77</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2471837474"/>
                  </a:ext>
                </a:extLst>
              </a:tr>
              <a:tr h="218654">
                <a:tc>
                  <a:txBody>
                    <a:bodyPr/>
                    <a:lstStyle/>
                    <a:p>
                      <a:pPr algn="just">
                        <a:lnSpc>
                          <a:spcPct val="107000"/>
                        </a:lnSpc>
                      </a:pPr>
                      <a:r>
                        <a:rPr lang="es-EC" sz="1100">
                          <a:solidFill>
                            <a:schemeClr val="tx1"/>
                          </a:solidFill>
                          <a:effectLst/>
                          <a:latin typeface="Arial" panose="020B0604020202020204" pitchFamily="34" charset="0"/>
                          <a:cs typeface="Arial" panose="020B0604020202020204" pitchFamily="34" charset="0"/>
                        </a:rPr>
                        <a:t>Total</a:t>
                      </a:r>
                      <a:endParaRPr lang="en-US" sz="1100">
                        <a:solidFill>
                          <a:schemeClr val="tx1"/>
                        </a:solidFill>
                        <a:effectLst/>
                        <a:latin typeface="Arial" panose="020B0604020202020204" pitchFamily="34" charset="0"/>
                        <a:cs typeface="Arial" panose="020B0604020202020204" pitchFamily="34" charset="0"/>
                      </a:endParaRPr>
                    </a:p>
                  </a:txBody>
                  <a:tcPr marL="68580" marR="68580" marT="0" marB="0"/>
                </a:tc>
                <a:tc>
                  <a:txBody>
                    <a:bodyPr/>
                    <a:lstStyle/>
                    <a:p>
                      <a:pPr algn="r">
                        <a:lnSpc>
                          <a:spcPct val="107000"/>
                        </a:lnSpc>
                      </a:pPr>
                      <a:r>
                        <a:rPr lang="es-EC" sz="1100" dirty="0">
                          <a:solidFill>
                            <a:schemeClr val="tx1"/>
                          </a:solidFill>
                          <a:effectLst/>
                          <a:latin typeface="Arial" panose="020B0604020202020204" pitchFamily="34" charset="0"/>
                          <a:cs typeface="Arial" panose="020B0604020202020204" pitchFamily="34" charset="0"/>
                        </a:rPr>
                        <a:t>20,438</a:t>
                      </a:r>
                      <a:endParaRPr lang="en-US" sz="1100" dirty="0">
                        <a:solidFill>
                          <a:schemeClr val="tx1"/>
                        </a:solidFill>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2025265654"/>
                  </a:ext>
                </a:extLst>
              </a:tr>
            </a:tbl>
          </a:graphicData>
        </a:graphic>
      </p:graphicFrame>
      <p:sp>
        <p:nvSpPr>
          <p:cNvPr id="9" name="Google Shape;1335;p56">
            <a:hlinkClick r:id="rId7" action="ppaction://hlinksldjump"/>
          </p:cNvPr>
          <p:cNvSpPr txBox="1">
            <a:spLocks/>
          </p:cNvSpPr>
          <p:nvPr/>
        </p:nvSpPr>
        <p:spPr>
          <a:xfrm rot="19929645">
            <a:off x="456260" y="954295"/>
            <a:ext cx="2237845" cy="771369"/>
          </a:xfrm>
          <a:prstGeom prst="rect">
            <a:avLst/>
          </a:prstGeom>
          <a:solidFill>
            <a:schemeClr val="accent2">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sz="2800" dirty="0"/>
              <a:t>Diagnóstico situacional</a:t>
            </a:r>
          </a:p>
        </p:txBody>
      </p:sp>
      <p:sp>
        <p:nvSpPr>
          <p:cNvPr id="10" name="Google Shape;1341;p56">
            <a:hlinkClick r:id="rId7" action="ppaction://hlinksldjump"/>
          </p:cNvPr>
          <p:cNvSpPr txBox="1">
            <a:spLocks/>
          </p:cNvSpPr>
          <p:nvPr/>
        </p:nvSpPr>
        <p:spPr>
          <a:xfrm rot="20929597">
            <a:off x="967345" y="315487"/>
            <a:ext cx="757722" cy="657082"/>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75000" lnSpcReduction="2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rgbClr val="00B0F0"/>
                </a:solidFill>
                <a:hlinkClick r:id="rId8" action="ppaction://hlinksldjump"/>
              </a:rPr>
              <a:t>01</a:t>
            </a:r>
            <a:endParaRPr lang="en" b="1" dirty="0">
              <a:solidFill>
                <a:srgbClr val="00B0F0"/>
              </a:solidFill>
            </a:endParaRPr>
          </a:p>
        </p:txBody>
      </p:sp>
    </p:spTree>
    <p:extLst>
      <p:ext uri="{BB962C8B-B14F-4D97-AF65-F5344CB8AC3E}">
        <p14:creationId xmlns:p14="http://schemas.microsoft.com/office/powerpoint/2010/main" val="4219589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337;p56">
            <a:hlinkClick r:id="rId2" action="ppaction://hlinksldjump"/>
          </p:cNvPr>
          <p:cNvSpPr txBox="1">
            <a:spLocks/>
          </p:cNvSpPr>
          <p:nvPr/>
        </p:nvSpPr>
        <p:spPr>
          <a:xfrm rot="19424167">
            <a:off x="304274" y="1478106"/>
            <a:ext cx="3863881" cy="1277781"/>
          </a:xfrm>
          <a:prstGeom prst="rect">
            <a:avLst/>
          </a:prstGeom>
          <a:solidFill>
            <a:schemeClr val="accent1">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sz="3200" dirty="0"/>
              <a:t>Aplicación del modelo (encuesta LibQual)</a:t>
            </a:r>
          </a:p>
        </p:txBody>
      </p:sp>
      <p:sp>
        <p:nvSpPr>
          <p:cNvPr id="4" name="Google Shape;1343;p56">
            <a:hlinkClick r:id="rId2" action="ppaction://hlinksldjump"/>
          </p:cNvPr>
          <p:cNvSpPr txBox="1">
            <a:spLocks/>
          </p:cNvSpPr>
          <p:nvPr/>
        </p:nvSpPr>
        <p:spPr>
          <a:xfrm rot="19490323">
            <a:off x="1085140" y="1035599"/>
            <a:ext cx="1053086" cy="774125"/>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Autofit/>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000" b="1" dirty="0">
                <a:solidFill>
                  <a:schemeClr val="bg1"/>
                </a:solidFill>
              </a:rPr>
              <a:t>02</a:t>
            </a:r>
            <a:endParaRPr lang="en" b="1" dirty="0">
              <a:solidFill>
                <a:schemeClr val="bg1"/>
              </a:solidFill>
            </a:endParaRPr>
          </a:p>
        </p:txBody>
      </p:sp>
      <p:sp>
        <p:nvSpPr>
          <p:cNvPr id="5" name="Rectángulo 4"/>
          <p:cNvSpPr/>
          <p:nvPr/>
        </p:nvSpPr>
        <p:spPr>
          <a:xfrm>
            <a:off x="2922785" y="1918876"/>
            <a:ext cx="8580120" cy="5647700"/>
          </a:xfrm>
          <a:prstGeom prst="rect">
            <a:avLst/>
          </a:prstGeom>
        </p:spPr>
        <p:txBody>
          <a:bodyPr wrap="square">
            <a:spAutoFit/>
          </a:bodyPr>
          <a:lstStyle/>
          <a:p>
            <a:pPr algn="ctr">
              <a:spcBef>
                <a:spcPts val="300"/>
              </a:spcBef>
            </a:pPr>
            <a:r>
              <a:rPr lang="es-ES"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ESTRUCTURA DEL MODELO</a:t>
            </a:r>
          </a:p>
          <a:p>
            <a:pPr>
              <a:spcBef>
                <a:spcPts val="300"/>
              </a:spcBef>
            </a:pPr>
            <a:endPar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Bef>
                <a:spcPts val="300"/>
              </a:spcBef>
            </a:pPr>
            <a:r>
              <a:rPr lang="es-ES"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La </a:t>
            </a:r>
            <a:r>
              <a:rPr lang="es-E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encuesta LibQual+ se estructura en cuatro partes:</a:t>
            </a:r>
            <a:endParaRPr lang="en-US" sz="1400" spc="-1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600200" lvl="3" indent="-228600">
              <a:spcBef>
                <a:spcPts val="300"/>
              </a:spcBef>
              <a:buSzPts val="900"/>
              <a:buFont typeface="Symbol" panose="05050102010706020507" pitchFamily="18" charset="2"/>
              <a:buChar char=""/>
            </a:pPr>
            <a:r>
              <a:rPr lang="es-ES" sz="1400" dirty="0">
                <a:latin typeface="Arial" panose="020B0604020202020204" pitchFamily="34" charset="0"/>
                <a:ea typeface="Times New Roman" panose="02020603050405020304" pitchFamily="18" charset="0"/>
                <a:cs typeface="Arial" panose="020B0604020202020204" pitchFamily="34" charset="0"/>
              </a:rPr>
              <a:t>Una primera parte, dedicada al relevamiento de datos personales de los encuestados (tipo de usuario, edad, sexo, carrera, etc.). Esta sección no es obligatoria y la biblioteca puede omitirla en el estudio.</a:t>
            </a:r>
            <a:endParaRPr lang="en-US" sz="1400" dirty="0">
              <a:latin typeface="Arial" panose="020B0604020202020204" pitchFamily="34" charset="0"/>
              <a:ea typeface="Calibri" panose="020F0502020204030204" pitchFamily="34" charset="0"/>
              <a:cs typeface="Arial" panose="020B0604020202020204" pitchFamily="34" charset="0"/>
            </a:endParaRPr>
          </a:p>
          <a:p>
            <a:pPr marL="1600200" lvl="3" indent="-228600">
              <a:spcBef>
                <a:spcPts val="300"/>
              </a:spcBef>
              <a:buSzPts val="900"/>
              <a:buFont typeface="Symbol" panose="05050102010706020507" pitchFamily="18" charset="2"/>
              <a:buChar char=""/>
            </a:pPr>
            <a:r>
              <a:rPr lang="es-ES" sz="1400" dirty="0">
                <a:latin typeface="Arial" panose="020B0604020202020204" pitchFamily="34" charset="0"/>
                <a:ea typeface="Times New Roman" panose="02020603050405020304" pitchFamily="18" charset="0"/>
                <a:cs typeface="Arial" panose="020B0604020202020204" pitchFamily="34" charset="0"/>
              </a:rPr>
              <a:t>Una segunda parte, donde se incluyen las 22 preguntas que conforman el corazón de la encuesta.</a:t>
            </a:r>
            <a:endParaRPr lang="en-US" sz="1400" dirty="0">
              <a:latin typeface="Arial" panose="020B0604020202020204" pitchFamily="34" charset="0"/>
              <a:ea typeface="Calibri" panose="020F0502020204030204" pitchFamily="34" charset="0"/>
              <a:cs typeface="Arial" panose="020B0604020202020204" pitchFamily="34" charset="0"/>
            </a:endParaRPr>
          </a:p>
          <a:p>
            <a:pPr marL="1600200" lvl="3" indent="-228600">
              <a:spcBef>
                <a:spcPts val="300"/>
              </a:spcBef>
              <a:buSzPts val="900"/>
              <a:buFont typeface="Symbol" panose="05050102010706020507" pitchFamily="18" charset="2"/>
              <a:buChar char=""/>
            </a:pPr>
            <a:r>
              <a:rPr lang="es-ES" sz="1400" dirty="0">
                <a:latin typeface="Arial" panose="020B0604020202020204" pitchFamily="34" charset="0"/>
                <a:ea typeface="Times New Roman" panose="02020603050405020304" pitchFamily="18" charset="0"/>
                <a:cs typeface="Arial" panose="020B0604020202020204" pitchFamily="34" charset="0"/>
              </a:rPr>
              <a:t>Una tercera parte, donde el encuestado puede expresar libremente sus opiniones, sugerencias, críticas.</a:t>
            </a:r>
            <a:endParaRPr lang="en-US" sz="1400" dirty="0">
              <a:latin typeface="Arial" panose="020B0604020202020204" pitchFamily="34" charset="0"/>
              <a:ea typeface="Calibri" panose="020F0502020204030204" pitchFamily="34" charset="0"/>
              <a:cs typeface="Arial" panose="020B0604020202020204" pitchFamily="34" charset="0"/>
            </a:endParaRPr>
          </a:p>
          <a:p>
            <a:pPr marL="1600200" lvl="3" indent="-228600">
              <a:spcBef>
                <a:spcPts val="300"/>
              </a:spcBef>
              <a:buSzPts val="900"/>
              <a:buFont typeface="Symbol" panose="05050102010706020507" pitchFamily="18" charset="2"/>
              <a:buChar char=""/>
            </a:pPr>
            <a:r>
              <a:rPr lang="es-ES" sz="1400" dirty="0">
                <a:latin typeface="Arial" panose="020B0604020202020204" pitchFamily="34" charset="0"/>
                <a:ea typeface="Times New Roman" panose="02020603050405020304" pitchFamily="18" charset="0"/>
                <a:cs typeface="Arial" panose="020B0604020202020204" pitchFamily="34" charset="0"/>
              </a:rPr>
              <a:t>Una última parte, donde la biblioteca puede incluir lo que se denomina preguntas locales (hasta 5). Estas preguntas pueden ser elaboradas por la unidad de información en estudio, o bien pueden seleccionarse del listado sugerido por la propia metodología LibQual+.</a:t>
            </a:r>
            <a:endParaRPr lang="en-US" sz="1400" dirty="0">
              <a:latin typeface="Arial" panose="020B0604020202020204" pitchFamily="34" charset="0"/>
              <a:ea typeface="Calibri" panose="020F0502020204030204" pitchFamily="34" charset="0"/>
              <a:cs typeface="Arial" panose="020B0604020202020204" pitchFamily="34" charset="0"/>
            </a:endParaRPr>
          </a:p>
          <a:p>
            <a:pPr indent="180340">
              <a:spcBef>
                <a:spcPts val="300"/>
              </a:spcBef>
            </a:pPr>
            <a:r>
              <a:rPr lang="es-EC" sz="1400" dirty="0">
                <a:latin typeface="Arial" panose="020B0604020202020204" pitchFamily="34" charset="0"/>
                <a:ea typeface="Times New Roman" panose="02020603050405020304" pitchFamily="18" charset="0"/>
                <a:cs typeface="Arial" panose="020B0604020202020204" pitchFamily="34" charset="0"/>
              </a:rPr>
              <a:t>Las 22 preguntas se agrupan en tres dimensiones o aspectos a saber:</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Valor afectivo del servicio (VA): empatía, interés, motivación, fiabilidad, seguridad.</a:t>
            </a:r>
            <a:endParaRPr lang="en-US"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Biblioteca como espacio (ES): disponibilidad, confortable, acogedor.</a:t>
            </a:r>
            <a:endParaRPr lang="en-US"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Control de la información (CI): cobertura, actualización, recursos informativos, accesibilidad, navegabilidad.</a:t>
            </a:r>
            <a:endParaRPr lang="en-US" sz="1400" dirty="0">
              <a:latin typeface="Arial" panose="020B0604020202020204" pitchFamily="34" charset="0"/>
              <a:ea typeface="Calibri" panose="020F0502020204030204" pitchFamily="34" charset="0"/>
              <a:cs typeface="Arial" panose="020B0604020202020204" pitchFamily="34" charset="0"/>
            </a:endParaRPr>
          </a:p>
          <a:p>
            <a:pPr>
              <a:spcBef>
                <a:spcPts val="300"/>
              </a:spcBef>
            </a:pPr>
            <a:r>
              <a:rPr lang="es-EC" sz="1400" dirty="0">
                <a:latin typeface="Arial" panose="020B0604020202020204" pitchFamily="34" charset="0"/>
                <a:ea typeface="Times New Roman" panose="02020603050405020304" pitchFamily="18" charset="0"/>
                <a:cs typeface="Arial" panose="020B0604020202020204" pitchFamily="34" charset="0"/>
              </a:rPr>
              <a:t>En cada una de las preguntas de la encuesta debe contestarse tres cuestiones:</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Nivel de servicio mínimo exigible (VM)</a:t>
            </a:r>
            <a:endParaRPr lang="en-US"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Nivel de servicio deseado (VD)</a:t>
            </a:r>
            <a:endParaRPr lang="en-US"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Bef>
                <a:spcPts val="300"/>
              </a:spcBef>
              <a:buFont typeface="Symbol" panose="05050102010706020507" pitchFamily="18" charset="2"/>
              <a:buChar char=""/>
            </a:pPr>
            <a:r>
              <a:rPr lang="es-EC" sz="1400" dirty="0">
                <a:latin typeface="Arial" panose="020B0604020202020204" pitchFamily="34" charset="0"/>
                <a:ea typeface="Calibri" panose="020F0502020204030204" pitchFamily="34" charset="0"/>
                <a:cs typeface="Arial" panose="020B0604020202020204" pitchFamily="34" charset="0"/>
              </a:rPr>
              <a:t>Nivel de servicio observado (VO)</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CuadroTexto 5"/>
          <p:cNvSpPr txBox="1"/>
          <p:nvPr/>
        </p:nvSpPr>
        <p:spPr>
          <a:xfrm>
            <a:off x="2583180" y="8077200"/>
            <a:ext cx="9479280" cy="646331"/>
          </a:xfrm>
          <a:prstGeom prst="rect">
            <a:avLst/>
          </a:prstGeom>
          <a:solidFill>
            <a:schemeClr val="accent5">
              <a:lumMod val="60000"/>
              <a:lumOff val="40000"/>
            </a:schemeClr>
          </a:solidFill>
        </p:spPr>
        <p:txBody>
          <a:bodyPr wrap="square" rtlCol="0">
            <a:spAutoFit/>
          </a:bodyPr>
          <a:lstStyle/>
          <a:p>
            <a:r>
              <a:rPr lang="es-EC" dirty="0"/>
              <a:t>E</a:t>
            </a:r>
            <a:r>
              <a:rPr lang="es-EC" dirty="0" smtClean="0"/>
              <a:t>l </a:t>
            </a:r>
            <a:r>
              <a:rPr lang="es-EC" dirty="0"/>
              <a:t>cuestionario fue aplicado a los estudiantes matriculados en el periodo 2019-2, enviándoles masivamente a los correos electrónicos </a:t>
            </a:r>
            <a:r>
              <a:rPr lang="es-EC" dirty="0" smtClean="0"/>
              <a:t>institucionales,  de la cual se tomo una muestra de 378.</a:t>
            </a:r>
            <a:endParaRPr lang="en-US" dirty="0"/>
          </a:p>
        </p:txBody>
      </p:sp>
    </p:spTree>
    <p:extLst>
      <p:ext uri="{BB962C8B-B14F-4D97-AF65-F5344CB8AC3E}">
        <p14:creationId xmlns:p14="http://schemas.microsoft.com/office/powerpoint/2010/main" val="3452827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0110" y="511177"/>
            <a:ext cx="11041380" cy="752847"/>
          </a:xfrm>
        </p:spPr>
        <p:txBody>
          <a:bodyPr>
            <a:normAutofit fontScale="90000"/>
            <a:scene3d>
              <a:camera prst="orthographicFront"/>
              <a:lightRig rig="soft" dir="t">
                <a:rot lat="0" lon="0" rev="15600000"/>
              </a:lightRig>
            </a:scene3d>
            <a:sp3d extrusionH="57150" prstMaterial="softEdge">
              <a:bevelT w="25400" h="38100"/>
            </a:sp3d>
          </a:bodyPr>
          <a:lstStyle/>
          <a:p>
            <a:pPr algn="ctr"/>
            <a:r>
              <a:rPr lang="es-EC" b="1" i="1" spc="0" dirty="0">
                <a:ln/>
                <a:solidFill>
                  <a:schemeClr val="accent4"/>
                </a:solidFill>
                <a:latin typeface="Arial Rounded MT Bold" panose="020F0704030504030204" pitchFamily="34" charset="0"/>
              </a:rPr>
              <a:t>Encuesta LibQual</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55820691"/>
              </p:ext>
            </p:extLst>
          </p:nvPr>
        </p:nvGraphicFramePr>
        <p:xfrm>
          <a:off x="749337" y="1264024"/>
          <a:ext cx="11302926" cy="6738254"/>
        </p:xfrm>
        <a:graphic>
          <a:graphicData uri="http://schemas.openxmlformats.org/drawingml/2006/table">
            <a:tbl>
              <a:tblPr bandRow="1">
                <a:tableStyleId>{5C22544A-7EE6-4342-B048-85BDC9FD1C3A}</a:tableStyleId>
              </a:tblPr>
              <a:tblGrid>
                <a:gridCol w="2237703">
                  <a:extLst>
                    <a:ext uri="{9D8B030D-6E8A-4147-A177-3AD203B41FA5}">
                      <a16:colId xmlns:a16="http://schemas.microsoft.com/office/drawing/2014/main" val="2681605367"/>
                    </a:ext>
                  </a:extLst>
                </a:gridCol>
                <a:gridCol w="9065223">
                  <a:extLst>
                    <a:ext uri="{9D8B030D-6E8A-4147-A177-3AD203B41FA5}">
                      <a16:colId xmlns:a16="http://schemas.microsoft.com/office/drawing/2014/main" val="3021222464"/>
                    </a:ext>
                  </a:extLst>
                </a:gridCol>
              </a:tblGrid>
              <a:tr h="368229">
                <a:tc>
                  <a:txBody>
                    <a:bodyPr/>
                    <a:lstStyle/>
                    <a:p>
                      <a:pPr algn="ctr">
                        <a:spcAft>
                          <a:spcPts val="0"/>
                        </a:spcAft>
                      </a:pPr>
                      <a:r>
                        <a:rPr lang="es-EC" sz="1600" b="1" dirty="0">
                          <a:effectLst/>
                          <a:latin typeface="Arial" panose="020B0604020202020204" pitchFamily="34" charset="0"/>
                          <a:cs typeface="Arial" panose="020B0604020202020204" pitchFamily="34" charset="0"/>
                        </a:rPr>
                        <a:t>Dimensión Modelo LibQual</a:t>
                      </a:r>
                    </a:p>
                    <a:p>
                      <a:pPr algn="ctr">
                        <a:spcAft>
                          <a:spcPts val="0"/>
                        </a:spcAft>
                      </a:pPr>
                      <a:r>
                        <a:rPr lang="es-EC" sz="1600" b="1" dirty="0">
                          <a:effectLst/>
                          <a:latin typeface="Arial" panose="020B0604020202020204" pitchFamily="34" charset="0"/>
                          <a:cs typeface="Arial" panose="020B0604020202020204" pitchFamily="34" charset="0"/>
                        </a:rPr>
                        <a:t> </a:t>
                      </a:r>
                      <a:endParaRPr lang="es-EC"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tc>
                  <a:txBody>
                    <a:bodyPr/>
                    <a:lstStyle/>
                    <a:p>
                      <a:pPr algn="ctr">
                        <a:spcAft>
                          <a:spcPts val="0"/>
                        </a:spcAft>
                      </a:pPr>
                      <a:r>
                        <a:rPr lang="es-EC" sz="1600" b="1" dirty="0">
                          <a:effectLst/>
                          <a:latin typeface="Arial" panose="020B0604020202020204" pitchFamily="34" charset="0"/>
                          <a:cs typeface="Arial" panose="020B0604020202020204" pitchFamily="34" charset="0"/>
                        </a:rPr>
                        <a:t>Variables</a:t>
                      </a:r>
                      <a:endParaRPr lang="es-EC"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3610370976"/>
                  </a:ext>
                </a:extLst>
              </a:tr>
              <a:tr h="184115">
                <a:tc rowSpan="9">
                  <a:txBody>
                    <a:bodyPr/>
                    <a:lstStyle/>
                    <a:p>
                      <a:pPr algn="ctr">
                        <a:spcAft>
                          <a:spcPts val="0"/>
                        </a:spcAft>
                      </a:pPr>
                      <a:r>
                        <a:rPr lang="es-EC" sz="1600" b="1" dirty="0">
                          <a:effectLst/>
                          <a:latin typeface="Arial" panose="020B0604020202020204" pitchFamily="34" charset="0"/>
                          <a:cs typeface="Arial" panose="020B0604020202020204" pitchFamily="34" charset="0"/>
                        </a:rPr>
                        <a:t>Valor afectivo del servicio</a:t>
                      </a:r>
                      <a:endParaRPr lang="es-EC"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nchor="ct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1: El personal le inspira confianza</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3234585978"/>
                  </a:ext>
                </a:extLst>
              </a:tr>
              <a:tr h="184115">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2: El personal le ofrece atención personalizada</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1219125372"/>
                  </a:ext>
                </a:extLst>
              </a:tr>
              <a:tr h="184115">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3: El personal es siempre amable</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4189136791"/>
                  </a:ext>
                </a:extLst>
              </a:tr>
              <a:tr h="252806">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4: El personal muestra buena disposición para responder las preguntas planteadas  </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4064997132"/>
                  </a:ext>
                </a:extLst>
              </a:tr>
              <a:tr h="274320">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5: El personal tiene conocimiento y es capaz de responder a las preguntas que se le formulan.</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871918989"/>
                  </a:ext>
                </a:extLst>
              </a:tr>
              <a:tr h="184115">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6: El personal es atento con las necesidades del usuario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992630665"/>
                  </a:ext>
                </a:extLst>
              </a:tr>
              <a:tr h="184115">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7: El personal comprende las necesidades de sus usuarios.</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1271951662"/>
                  </a:ext>
                </a:extLst>
              </a:tr>
              <a:tr h="184115">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8: El personal muestra voluntad de ayudar a los usuarios </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1795101433"/>
                  </a:ext>
                </a:extLst>
              </a:tr>
              <a:tr h="358968">
                <a:tc vMerge="1">
                  <a:txBody>
                    <a:bodyPr/>
                    <a:lstStyle/>
                    <a:p>
                      <a:endParaRPr lang="es-EC"/>
                    </a:p>
                  </a:txBody>
                  <a:tcPr/>
                </a:tc>
                <a:tc>
                  <a:txBody>
                    <a:bodyPr/>
                    <a:lstStyle/>
                    <a:p>
                      <a:pPr>
                        <a:spcAft>
                          <a:spcPts val="0"/>
                        </a:spcAft>
                      </a:pPr>
                      <a:r>
                        <a:rPr lang="es-EC" sz="1600" b="0" dirty="0" err="1">
                          <a:effectLst/>
                          <a:latin typeface="Arial" panose="020B0604020202020204" pitchFamily="34" charset="0"/>
                          <a:cs typeface="Arial" panose="020B0604020202020204" pitchFamily="34" charset="0"/>
                        </a:rPr>
                        <a:t>Af</a:t>
                      </a:r>
                      <a:r>
                        <a:rPr lang="es-EC" sz="1600" b="0" dirty="0">
                          <a:effectLst/>
                          <a:latin typeface="Arial" panose="020B0604020202020204" pitchFamily="34" charset="0"/>
                          <a:cs typeface="Arial" panose="020B0604020202020204" pitchFamily="34" charset="0"/>
                        </a:rPr>
                        <a:t> 9: El personal muestra fiabilidad en el tratamiento de los problemas del servicio manifestados por los usuarios</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26909931"/>
                  </a:ext>
                </a:extLst>
              </a:tr>
              <a:tr h="228600">
                <a:tc rowSpan="5">
                  <a:txBody>
                    <a:bodyPr/>
                    <a:lstStyle/>
                    <a:p>
                      <a:pPr algn="ctr">
                        <a:spcAft>
                          <a:spcPts val="0"/>
                        </a:spcAft>
                      </a:pPr>
                      <a:r>
                        <a:rPr lang="es-EC" sz="1600" b="1">
                          <a:effectLst/>
                          <a:latin typeface="Arial" panose="020B0604020202020204" pitchFamily="34" charset="0"/>
                          <a:cs typeface="Arial" panose="020B0604020202020204" pitchFamily="34" charset="0"/>
                        </a:rPr>
                        <a:t>Biblioteca como lugar</a:t>
                      </a:r>
                      <a:endParaRPr lang="es-EC" sz="1600" b="1">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nchor="ctr"/>
                </a:tc>
                <a:tc>
                  <a:txBody>
                    <a:bodyPr/>
                    <a:lstStyle/>
                    <a:p>
                      <a:pPr>
                        <a:spcAft>
                          <a:spcPts val="0"/>
                        </a:spcAft>
                      </a:pPr>
                      <a:r>
                        <a:rPr lang="es-EC" sz="1600" b="0" dirty="0">
                          <a:effectLst/>
                          <a:latin typeface="Arial" panose="020B0604020202020204" pitchFamily="34" charset="0"/>
                          <a:cs typeface="Arial" panose="020B0604020202020204" pitchFamily="34" charset="0"/>
                        </a:rPr>
                        <a:t>Es 1: El espacio de la biblioteca ayuda al estudio y al aprendizaje</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570067795"/>
                  </a:ext>
                </a:extLst>
              </a:tr>
              <a:tr h="18288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Es 2: El espacio de la biblioteca es tranquilo para el trabajo individual</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4117994330"/>
                  </a:ext>
                </a:extLst>
              </a:tr>
              <a:tr h="19812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Es 3: El espacio de la biblioteca es un lugar confortable y acogedor</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493706251"/>
                  </a:ext>
                </a:extLst>
              </a:tr>
              <a:tr h="24384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Es 4: El espacio de la biblioteca es un lugar para el estudio; el aprendizaje o la investigación</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3145180255"/>
                  </a:ext>
                </a:extLst>
              </a:tr>
              <a:tr h="24384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Es 5: Existen espacios colectivos para aprendizaje y estudio en grupo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4032315777"/>
                  </a:ext>
                </a:extLst>
              </a:tr>
              <a:tr h="228600">
                <a:tc rowSpan="8">
                  <a:txBody>
                    <a:bodyPr/>
                    <a:lstStyle/>
                    <a:p>
                      <a:pPr algn="ctr">
                        <a:spcAft>
                          <a:spcPts val="0"/>
                        </a:spcAft>
                      </a:pPr>
                      <a:r>
                        <a:rPr lang="es-EC" sz="1600" b="1" dirty="0">
                          <a:effectLst/>
                          <a:latin typeface="Arial" panose="020B0604020202020204" pitchFamily="34" charset="0"/>
                          <a:cs typeface="Arial" panose="020B0604020202020204" pitchFamily="34" charset="0"/>
                        </a:rPr>
                        <a:t>Control de la Información</a:t>
                      </a:r>
                      <a:endParaRPr lang="es-EC"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nchor="ctr"/>
                </a:tc>
                <a:tc>
                  <a:txBody>
                    <a:bodyPr/>
                    <a:lstStyle/>
                    <a:p>
                      <a:pPr>
                        <a:spcAft>
                          <a:spcPts val="0"/>
                        </a:spcAft>
                      </a:pPr>
                      <a:r>
                        <a:rPr lang="es-EC" sz="1600" b="0" dirty="0">
                          <a:effectLst/>
                          <a:latin typeface="Arial" panose="020B0604020202020204" pitchFamily="34" charset="0"/>
                          <a:cs typeface="Arial" panose="020B0604020202020204" pitchFamily="34" charset="0"/>
                        </a:rPr>
                        <a:t>CI1: El acceso a los recursos electrónicos es factible desde mi casa o lugar de trabajo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1348538004"/>
                  </a:ext>
                </a:extLst>
              </a:tr>
              <a:tr h="19812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CI2: El sitio web de la biblioteca permite encontrar información por uno mismo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915755572"/>
                  </a:ext>
                </a:extLst>
              </a:tr>
              <a:tr h="21336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CI3: Los materiales impresos de la biblioteca cubren las necesidades de información que tengo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1951210147"/>
                  </a:ext>
                </a:extLst>
              </a:tr>
              <a:tr h="16764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CI4: Los recursos digitales cubren las necesidades de información que tengo  </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749041518"/>
                  </a:ext>
                </a:extLst>
              </a:tr>
              <a:tr h="24384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CI5: El equipamiento es moderno y me permite un acceso fácil a la información que necesito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24951674"/>
                  </a:ext>
                </a:extLst>
              </a:tr>
              <a:tr h="44196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CI6: Los instrumentos para la recuperación de información (catálogos; bases de datos;...) son fáciles de usar y me permitan encontrar por mí mismo lo que busco</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304428440"/>
                  </a:ext>
                </a:extLst>
              </a:tr>
              <a:tr h="243840">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CI7: Puedo acceder fácilmente a la información para usarla y procesarla en mis tareas</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66103094"/>
                  </a:ext>
                </a:extLst>
              </a:tr>
              <a:tr h="358968">
                <a:tc vMerge="1">
                  <a:txBody>
                    <a:bodyPr/>
                    <a:lstStyle/>
                    <a:p>
                      <a:endParaRPr lang="es-EC"/>
                    </a:p>
                  </a:txBody>
                  <a:tcPr/>
                </a:tc>
                <a:tc>
                  <a:txBody>
                    <a:bodyPr/>
                    <a:lstStyle/>
                    <a:p>
                      <a:pPr>
                        <a:spcAft>
                          <a:spcPts val="0"/>
                        </a:spcAft>
                      </a:pPr>
                      <a:r>
                        <a:rPr lang="es-EC" sz="1600" b="0" dirty="0">
                          <a:effectLst/>
                          <a:latin typeface="Arial" panose="020B0604020202020204" pitchFamily="34" charset="0"/>
                          <a:cs typeface="Arial" panose="020B0604020202020204" pitchFamily="34" charset="0"/>
                        </a:rPr>
                        <a:t>CI8: Las revistas en versión electrónica y/o impresa cubren mis necesidades de información</a:t>
                      </a:r>
                      <a:endParaRPr lang="es-EC"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0777" marR="60777" marT="0" marB="0"/>
                </a:tc>
                <a:extLst>
                  <a:ext uri="{0D108BD9-81ED-4DB2-BD59-A6C34878D82A}">
                    <a16:rowId xmlns:a16="http://schemas.microsoft.com/office/drawing/2014/main" val="2954947658"/>
                  </a:ext>
                </a:extLst>
              </a:tr>
            </a:tbl>
          </a:graphicData>
        </a:graphic>
      </p:graphicFrame>
      <p:sp>
        <p:nvSpPr>
          <p:cNvPr id="6" name="Google Shape;1343;p56">
            <a:hlinkClick r:id="rId2" action="ppaction://hlinksldjump"/>
          </p:cNvPr>
          <p:cNvSpPr txBox="1">
            <a:spLocks/>
          </p:cNvSpPr>
          <p:nvPr/>
        </p:nvSpPr>
        <p:spPr>
          <a:xfrm rot="19490323">
            <a:off x="101631" y="220495"/>
            <a:ext cx="985622" cy="762159"/>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Autofit/>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1600" b="1" dirty="0">
                <a:solidFill>
                  <a:schemeClr val="bg1"/>
                </a:solidFill>
              </a:rPr>
              <a:t>02</a:t>
            </a:r>
            <a:endParaRPr lang="en" sz="5400" b="1" dirty="0">
              <a:solidFill>
                <a:schemeClr val="bg1"/>
              </a:solidFill>
            </a:endParaRPr>
          </a:p>
        </p:txBody>
      </p:sp>
      <p:sp>
        <p:nvSpPr>
          <p:cNvPr id="5" name="Google Shape;1337;p56">
            <a:hlinkClick r:id="rId2" action="ppaction://hlinksldjump"/>
          </p:cNvPr>
          <p:cNvSpPr txBox="1">
            <a:spLocks/>
          </p:cNvSpPr>
          <p:nvPr/>
        </p:nvSpPr>
        <p:spPr>
          <a:xfrm rot="19424167">
            <a:off x="-169248" y="757045"/>
            <a:ext cx="2746902" cy="635883"/>
          </a:xfrm>
          <a:prstGeom prst="rect">
            <a:avLst/>
          </a:prstGeom>
          <a:solidFill>
            <a:schemeClr val="accent1">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sz="1800" dirty="0"/>
              <a:t>Aplicación del modelo (encuesta LibQual)</a:t>
            </a:r>
          </a:p>
        </p:txBody>
      </p:sp>
    </p:spTree>
    <p:extLst>
      <p:ext uri="{BB962C8B-B14F-4D97-AF65-F5344CB8AC3E}">
        <p14:creationId xmlns:p14="http://schemas.microsoft.com/office/powerpoint/2010/main" val="110236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139440" y="3749040"/>
            <a:ext cx="6370320" cy="3657600"/>
          </a:xfrm>
          <a:prstGeom prst="rect">
            <a:avLst/>
          </a:prstGeom>
        </p:spPr>
      </p:pic>
      <p:sp>
        <p:nvSpPr>
          <p:cNvPr id="3" name="Google Shape;1343;p56">
            <a:hlinkClick r:id="rId3" action="ppaction://hlinksldjump"/>
          </p:cNvPr>
          <p:cNvSpPr txBox="1">
            <a:spLocks/>
          </p:cNvSpPr>
          <p:nvPr/>
        </p:nvSpPr>
        <p:spPr>
          <a:xfrm rot="19490323">
            <a:off x="238791" y="433855"/>
            <a:ext cx="985622" cy="762159"/>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Autofit/>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1600" b="1" dirty="0">
                <a:solidFill>
                  <a:schemeClr val="bg1"/>
                </a:solidFill>
              </a:rPr>
              <a:t>02</a:t>
            </a:r>
            <a:endParaRPr lang="en" sz="5400" b="1" dirty="0">
              <a:solidFill>
                <a:schemeClr val="bg1"/>
              </a:solidFill>
            </a:endParaRPr>
          </a:p>
        </p:txBody>
      </p:sp>
      <p:sp>
        <p:nvSpPr>
          <p:cNvPr id="4" name="Google Shape;1337;p56">
            <a:hlinkClick r:id="rId3" action="ppaction://hlinksldjump"/>
          </p:cNvPr>
          <p:cNvSpPr txBox="1">
            <a:spLocks/>
          </p:cNvSpPr>
          <p:nvPr/>
        </p:nvSpPr>
        <p:spPr>
          <a:xfrm rot="19424167">
            <a:off x="-32088" y="970405"/>
            <a:ext cx="2746902" cy="635883"/>
          </a:xfrm>
          <a:prstGeom prst="rect">
            <a:avLst/>
          </a:prstGeom>
          <a:solidFill>
            <a:schemeClr val="accent1">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None/>
            </a:pPr>
            <a:r>
              <a:rPr lang="es-EC" sz="1800" dirty="0"/>
              <a:t>Aplicación del modelo (encuesta LibQual)</a:t>
            </a:r>
          </a:p>
        </p:txBody>
      </p:sp>
      <p:sp>
        <p:nvSpPr>
          <p:cNvPr id="5" name="CuadroTexto 4"/>
          <p:cNvSpPr txBox="1"/>
          <p:nvPr/>
        </p:nvSpPr>
        <p:spPr>
          <a:xfrm>
            <a:off x="2987040" y="1539240"/>
            <a:ext cx="6522720" cy="923330"/>
          </a:xfrm>
          <a:prstGeom prst="rect">
            <a:avLst/>
          </a:prstGeom>
          <a:noFill/>
        </p:spPr>
        <p:txBody>
          <a:bodyPr wrap="square" rtlCol="0">
            <a:spAutoFit/>
          </a:bodyPr>
          <a:lstStyle/>
          <a:p>
            <a:pPr algn="ctr"/>
            <a:r>
              <a:rPr lang="es-EC" b="1" dirty="0" smtClean="0"/>
              <a:t>Enfoque metodológico de la investigación</a:t>
            </a:r>
          </a:p>
          <a:p>
            <a:endParaRPr lang="es-EC" dirty="0"/>
          </a:p>
          <a:p>
            <a:pPr algn="ctr"/>
            <a:r>
              <a:rPr lang="es-EC" dirty="0" smtClean="0"/>
              <a:t>Se opto por un enfoque mixto: Cuantitativo-cualitativo</a:t>
            </a:r>
            <a:endParaRPr lang="en-US" dirty="0"/>
          </a:p>
        </p:txBody>
      </p:sp>
      <p:sp>
        <p:nvSpPr>
          <p:cNvPr id="6" name="CuadroTexto 5"/>
          <p:cNvSpPr txBox="1"/>
          <p:nvPr/>
        </p:nvSpPr>
        <p:spPr>
          <a:xfrm>
            <a:off x="5059680" y="3169920"/>
            <a:ext cx="1844040" cy="369332"/>
          </a:xfrm>
          <a:prstGeom prst="rect">
            <a:avLst/>
          </a:prstGeom>
          <a:noFill/>
        </p:spPr>
        <p:txBody>
          <a:bodyPr wrap="square" rtlCol="0">
            <a:spAutoFit/>
          </a:bodyPr>
          <a:lstStyle/>
          <a:p>
            <a:pPr algn="ctr"/>
            <a:r>
              <a:rPr lang="es-EC" b="1" dirty="0" smtClean="0"/>
              <a:t>MUESTRA</a:t>
            </a:r>
            <a:endParaRPr lang="en-US" b="1" dirty="0"/>
          </a:p>
        </p:txBody>
      </p:sp>
    </p:spTree>
    <p:extLst>
      <p:ext uri="{BB962C8B-B14F-4D97-AF65-F5344CB8AC3E}">
        <p14:creationId xmlns:p14="http://schemas.microsoft.com/office/powerpoint/2010/main" val="260728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5.png" descr="Gr&amp;#225;fica circular de Sexo"/>
          <p:cNvPicPr/>
          <p:nvPr/>
        </p:nvPicPr>
        <p:blipFill>
          <a:blip r:embed="rId2"/>
          <a:srcRect l="8681" b="10155"/>
          <a:stretch>
            <a:fillRect/>
          </a:stretch>
        </p:blipFill>
        <p:spPr>
          <a:xfrm>
            <a:off x="1733549" y="1386840"/>
            <a:ext cx="5010037" cy="3184450"/>
          </a:xfrm>
          <a:prstGeom prst="rect">
            <a:avLst/>
          </a:prstGeom>
          <a:ln/>
        </p:spPr>
      </p:pic>
      <p:graphicFrame>
        <p:nvGraphicFramePr>
          <p:cNvPr id="7" name="Gráfico 6"/>
          <p:cNvGraphicFramePr/>
          <p:nvPr>
            <p:extLst>
              <p:ext uri="{D42A27DB-BD31-4B8C-83A1-F6EECF244321}">
                <p14:modId xmlns:p14="http://schemas.microsoft.com/office/powerpoint/2010/main" val="1509322451"/>
              </p:ext>
            </p:extLst>
          </p:nvPr>
        </p:nvGraphicFramePr>
        <p:xfrm>
          <a:off x="7185547" y="1386840"/>
          <a:ext cx="4945493" cy="3184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p:cNvGraphicFramePr/>
          <p:nvPr>
            <p:extLst>
              <p:ext uri="{D42A27DB-BD31-4B8C-83A1-F6EECF244321}">
                <p14:modId xmlns:p14="http://schemas.microsoft.com/office/powerpoint/2010/main" val="3200675793"/>
              </p:ext>
            </p:extLst>
          </p:nvPr>
        </p:nvGraphicFramePr>
        <p:xfrm>
          <a:off x="2575560" y="4678680"/>
          <a:ext cx="7894320" cy="3832187"/>
        </p:xfrm>
        <a:graphic>
          <a:graphicData uri="http://schemas.openxmlformats.org/drawingml/2006/chart">
            <c:chart xmlns:c="http://schemas.openxmlformats.org/drawingml/2006/chart" xmlns:r="http://schemas.openxmlformats.org/officeDocument/2006/relationships" r:id="rId4"/>
          </a:graphicData>
        </a:graphic>
      </p:graphicFrame>
      <p:sp>
        <p:nvSpPr>
          <p:cNvPr id="5"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9" name="Google Shape;1341;p56">
            <a:hlinkClick r:id="rId5"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
        <p:nvSpPr>
          <p:cNvPr id="2" name="CuadroTexto 1"/>
          <p:cNvSpPr txBox="1"/>
          <p:nvPr/>
        </p:nvSpPr>
        <p:spPr>
          <a:xfrm>
            <a:off x="5511668" y="583964"/>
            <a:ext cx="3627120" cy="461665"/>
          </a:xfrm>
          <a:prstGeom prst="rect">
            <a:avLst/>
          </a:prstGeom>
          <a:solidFill>
            <a:schemeClr val="accent5">
              <a:lumMod val="60000"/>
              <a:lumOff val="40000"/>
            </a:schemeClr>
          </a:solidFill>
        </p:spPr>
        <p:txBody>
          <a:bodyPr wrap="square" rtlCol="0">
            <a:spAutoFit/>
          </a:bodyPr>
          <a:lstStyle/>
          <a:p>
            <a:pPr algn="ctr"/>
            <a:r>
              <a:rPr lang="es-EC" sz="2400" b="1" dirty="0" smtClean="0"/>
              <a:t>Análisis</a:t>
            </a:r>
            <a:r>
              <a:rPr lang="es-EC" sz="2400" dirty="0" smtClean="0"/>
              <a:t> </a:t>
            </a:r>
            <a:r>
              <a:rPr lang="es-EC" sz="2400" b="1" dirty="0" smtClean="0"/>
              <a:t>descriptivo</a:t>
            </a:r>
            <a:endParaRPr lang="en-US" sz="2400" b="1" dirty="0"/>
          </a:p>
        </p:txBody>
      </p:sp>
    </p:spTree>
    <p:extLst>
      <p:ext uri="{BB962C8B-B14F-4D97-AF65-F5344CB8AC3E}">
        <p14:creationId xmlns:p14="http://schemas.microsoft.com/office/powerpoint/2010/main" val="555334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957184309"/>
              </p:ext>
            </p:extLst>
          </p:nvPr>
        </p:nvGraphicFramePr>
        <p:xfrm>
          <a:off x="1191333" y="2669556"/>
          <a:ext cx="4523666" cy="2438400"/>
        </p:xfrm>
        <a:graphic>
          <a:graphicData uri="http://schemas.openxmlformats.org/drawingml/2006/table">
            <a:tbl>
              <a:tblPr>
                <a:tableStyleId>{D7AC3CCA-C797-4891-BE02-D94E43425B78}</a:tableStyleId>
              </a:tblPr>
              <a:tblGrid>
                <a:gridCol w="1357015">
                  <a:extLst>
                    <a:ext uri="{9D8B030D-6E8A-4147-A177-3AD203B41FA5}">
                      <a16:colId xmlns:a16="http://schemas.microsoft.com/office/drawing/2014/main" val="2076687334"/>
                    </a:ext>
                  </a:extLst>
                </a:gridCol>
                <a:gridCol w="1769978">
                  <a:extLst>
                    <a:ext uri="{9D8B030D-6E8A-4147-A177-3AD203B41FA5}">
                      <a16:colId xmlns:a16="http://schemas.microsoft.com/office/drawing/2014/main" val="3695282048"/>
                    </a:ext>
                  </a:extLst>
                </a:gridCol>
                <a:gridCol w="1396673">
                  <a:extLst>
                    <a:ext uri="{9D8B030D-6E8A-4147-A177-3AD203B41FA5}">
                      <a16:colId xmlns:a16="http://schemas.microsoft.com/office/drawing/2014/main" val="2554669766"/>
                    </a:ext>
                  </a:extLst>
                </a:gridCol>
              </a:tblGrid>
              <a:tr h="296362">
                <a:tc gridSpan="3">
                  <a:txBody>
                    <a:bodyPr/>
                    <a:lstStyle/>
                    <a:p>
                      <a:pPr marL="38100" marR="38100" algn="ctr">
                        <a:spcAft>
                          <a:spcPts val="0"/>
                        </a:spcAft>
                      </a:pPr>
                      <a:r>
                        <a:rPr lang="es-EC" sz="2000" dirty="0">
                          <a:effectLst/>
                        </a:rPr>
                        <a:t>Estadísticas de fiabilidad</a:t>
                      </a:r>
                      <a:endParaRPr lang="es-EC"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97690894"/>
                  </a:ext>
                </a:extLst>
              </a:tr>
              <a:tr h="1481810">
                <a:tc>
                  <a:txBody>
                    <a:bodyPr/>
                    <a:lstStyle/>
                    <a:p>
                      <a:pPr marL="38100" marR="38100" algn="ctr">
                        <a:spcAft>
                          <a:spcPts val="0"/>
                        </a:spcAft>
                      </a:pPr>
                      <a:r>
                        <a:rPr lang="es-EC" sz="2000" dirty="0">
                          <a:effectLst/>
                        </a:rPr>
                        <a:t>Alfa de </a:t>
                      </a:r>
                      <a:r>
                        <a:rPr lang="es-EC" sz="2000" dirty="0" err="1">
                          <a:effectLst/>
                        </a:rPr>
                        <a:t>Cronbach</a:t>
                      </a:r>
                      <a:endParaRPr lang="es-EC"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8100" marR="38100" algn="ctr">
                        <a:spcAft>
                          <a:spcPts val="0"/>
                        </a:spcAft>
                      </a:pPr>
                      <a:r>
                        <a:rPr lang="es-EC" sz="2000" dirty="0">
                          <a:effectLst/>
                        </a:rPr>
                        <a:t>Alfa de </a:t>
                      </a:r>
                      <a:r>
                        <a:rPr lang="es-EC" sz="2000" dirty="0" err="1">
                          <a:effectLst/>
                        </a:rPr>
                        <a:t>Cronbach</a:t>
                      </a:r>
                      <a:r>
                        <a:rPr lang="es-EC" sz="2000" dirty="0">
                          <a:effectLst/>
                        </a:rPr>
                        <a:t> basada en elementos estandarizados</a:t>
                      </a:r>
                      <a:endParaRPr lang="es-EC"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8100" marR="38100" algn="ctr">
                        <a:spcAft>
                          <a:spcPts val="0"/>
                        </a:spcAft>
                      </a:pPr>
                      <a:r>
                        <a:rPr lang="es-EC" sz="2000" dirty="0">
                          <a:effectLst/>
                        </a:rPr>
                        <a:t>N de elementos</a:t>
                      </a:r>
                      <a:endParaRPr lang="es-EC"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57753887"/>
                  </a:ext>
                </a:extLst>
              </a:tr>
              <a:tr h="296362">
                <a:tc>
                  <a:txBody>
                    <a:bodyPr/>
                    <a:lstStyle/>
                    <a:p>
                      <a:pPr marL="38100" marR="38100" algn="r">
                        <a:spcAft>
                          <a:spcPts val="0"/>
                        </a:spcAft>
                      </a:pPr>
                      <a:r>
                        <a:rPr lang="es-EC" sz="2000">
                          <a:effectLst/>
                        </a:rPr>
                        <a:t>0.995</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0.995</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dirty="0">
                          <a:effectLst/>
                        </a:rPr>
                        <a:t>66</a:t>
                      </a:r>
                      <a:endParaRPr lang="es-EC"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86862489"/>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820008395"/>
              </p:ext>
            </p:extLst>
          </p:nvPr>
        </p:nvGraphicFramePr>
        <p:xfrm>
          <a:off x="4559371" y="5410860"/>
          <a:ext cx="7254241" cy="3106981"/>
        </p:xfrm>
        <a:graphic>
          <a:graphicData uri="http://schemas.openxmlformats.org/drawingml/2006/table">
            <a:tbl>
              <a:tblPr>
                <a:tableStyleId>{D7AC3CCA-C797-4891-BE02-D94E43425B78}</a:tableStyleId>
              </a:tblPr>
              <a:tblGrid>
                <a:gridCol w="1661161">
                  <a:extLst>
                    <a:ext uri="{9D8B030D-6E8A-4147-A177-3AD203B41FA5}">
                      <a16:colId xmlns:a16="http://schemas.microsoft.com/office/drawing/2014/main" val="2252250136"/>
                    </a:ext>
                  </a:extLst>
                </a:gridCol>
                <a:gridCol w="1508982">
                  <a:extLst>
                    <a:ext uri="{9D8B030D-6E8A-4147-A177-3AD203B41FA5}">
                      <a16:colId xmlns:a16="http://schemas.microsoft.com/office/drawing/2014/main" val="3754375"/>
                    </a:ext>
                  </a:extLst>
                </a:gridCol>
                <a:gridCol w="2042049">
                  <a:extLst>
                    <a:ext uri="{9D8B030D-6E8A-4147-A177-3AD203B41FA5}">
                      <a16:colId xmlns:a16="http://schemas.microsoft.com/office/drawing/2014/main" val="1584598703"/>
                    </a:ext>
                  </a:extLst>
                </a:gridCol>
                <a:gridCol w="2042049">
                  <a:extLst>
                    <a:ext uri="{9D8B030D-6E8A-4147-A177-3AD203B41FA5}">
                      <a16:colId xmlns:a16="http://schemas.microsoft.com/office/drawing/2014/main" val="289565494"/>
                    </a:ext>
                  </a:extLst>
                </a:gridCol>
              </a:tblGrid>
              <a:tr h="305611">
                <a:tc rowSpan="2">
                  <a:txBody>
                    <a:bodyPr/>
                    <a:lstStyle/>
                    <a:p>
                      <a:pPr marL="38100" marR="38100">
                        <a:spcAft>
                          <a:spcPts val="0"/>
                        </a:spcAft>
                      </a:pPr>
                      <a:r>
                        <a:rPr lang="es-EC" sz="2000" dirty="0">
                          <a:effectLst/>
                        </a:rPr>
                        <a:t>Componente</a:t>
                      </a:r>
                      <a:endParaRPr lang="es-EC" sz="1600" dirty="0">
                        <a:effectLst/>
                        <a:latin typeface="Times New Roman" panose="02020603050405020304" pitchFamily="18" charset="0"/>
                        <a:ea typeface="Times New Roman" panose="02020603050405020304" pitchFamily="18" charset="0"/>
                      </a:endParaRPr>
                    </a:p>
                  </a:txBody>
                  <a:tcPr marL="68580" marR="68580" marT="0" marB="0" anchor="b"/>
                </a:tc>
                <a:tc gridSpan="3">
                  <a:txBody>
                    <a:bodyPr/>
                    <a:lstStyle/>
                    <a:p>
                      <a:pPr marL="14605" marR="38100" algn="ctr">
                        <a:spcAft>
                          <a:spcPts val="0"/>
                        </a:spcAft>
                      </a:pPr>
                      <a:r>
                        <a:rPr lang="es-EC" sz="2000" dirty="0">
                          <a:effectLst/>
                        </a:rPr>
                        <a:t>Sumas de cargas al cuadrado de la extracción</a:t>
                      </a:r>
                      <a:endParaRPr lang="es-EC" sz="16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505013808"/>
                  </a:ext>
                </a:extLst>
              </a:tr>
              <a:tr h="575336">
                <a:tc vMerge="1">
                  <a:txBody>
                    <a:bodyPr/>
                    <a:lstStyle/>
                    <a:p>
                      <a:endParaRPr lang="es-EC"/>
                    </a:p>
                  </a:txBody>
                  <a:tcPr/>
                </a:tc>
                <a:tc>
                  <a:txBody>
                    <a:bodyPr/>
                    <a:lstStyle/>
                    <a:p>
                      <a:pPr marL="38100" marR="38100" algn="ctr">
                        <a:spcAft>
                          <a:spcPts val="0"/>
                        </a:spcAft>
                      </a:pPr>
                      <a:r>
                        <a:rPr lang="es-EC" sz="2000" dirty="0">
                          <a:effectLst/>
                        </a:rPr>
                        <a:t>Total</a:t>
                      </a:r>
                      <a:endParaRPr lang="es-EC" sz="16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38100" marR="38100" algn="ctr">
                        <a:spcAft>
                          <a:spcPts val="0"/>
                        </a:spcAft>
                      </a:pPr>
                      <a:r>
                        <a:rPr lang="es-EC" sz="2000" dirty="0">
                          <a:effectLst/>
                        </a:rPr>
                        <a:t>% de varianza</a:t>
                      </a:r>
                      <a:endParaRPr lang="es-EC" sz="16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38100" marR="38100" algn="ctr">
                        <a:spcAft>
                          <a:spcPts val="0"/>
                        </a:spcAft>
                      </a:pPr>
                      <a:r>
                        <a:rPr lang="es-EC" sz="2000">
                          <a:effectLst/>
                        </a:rPr>
                        <a:t>% acumulado</a:t>
                      </a:r>
                      <a:endParaRPr lang="es-EC" sz="16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668114937"/>
                  </a:ext>
                </a:extLst>
              </a:tr>
              <a:tr h="416349">
                <a:tc>
                  <a:txBody>
                    <a:bodyPr/>
                    <a:lstStyle/>
                    <a:p>
                      <a:pPr marL="38100" marR="38100">
                        <a:spcAft>
                          <a:spcPts val="0"/>
                        </a:spcAft>
                      </a:pPr>
                      <a:r>
                        <a:rPr lang="es-EC" sz="2000">
                          <a:effectLst/>
                        </a:rPr>
                        <a:t>1</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50.272</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dirty="0">
                          <a:effectLst/>
                        </a:rPr>
                        <a:t>76.170</a:t>
                      </a:r>
                      <a:endParaRPr lang="es-EC"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76.170</a:t>
                      </a:r>
                      <a:endParaRPr lang="es-EC"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76577121"/>
                  </a:ext>
                </a:extLst>
              </a:tr>
              <a:tr h="400298">
                <a:tc>
                  <a:txBody>
                    <a:bodyPr/>
                    <a:lstStyle/>
                    <a:p>
                      <a:pPr marL="38100" marR="38100">
                        <a:spcAft>
                          <a:spcPts val="0"/>
                        </a:spcAft>
                      </a:pPr>
                      <a:r>
                        <a:rPr lang="es-EC" sz="2000" dirty="0">
                          <a:effectLst/>
                        </a:rPr>
                        <a:t>2</a:t>
                      </a:r>
                      <a:endParaRPr lang="es-EC"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2.721</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4.123</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80.293</a:t>
                      </a:r>
                      <a:endParaRPr lang="es-EC"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0502556"/>
                  </a:ext>
                </a:extLst>
              </a:tr>
              <a:tr h="384247">
                <a:tc>
                  <a:txBody>
                    <a:bodyPr/>
                    <a:lstStyle/>
                    <a:p>
                      <a:pPr marL="38100" marR="38100">
                        <a:spcAft>
                          <a:spcPts val="0"/>
                        </a:spcAft>
                      </a:pPr>
                      <a:r>
                        <a:rPr lang="es-EC" sz="2000">
                          <a:effectLst/>
                        </a:rPr>
                        <a:t>3</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2.186</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3.313</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83.606</a:t>
                      </a:r>
                      <a:endParaRPr lang="es-EC"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61688584"/>
                  </a:ext>
                </a:extLst>
              </a:tr>
              <a:tr h="413916">
                <a:tc>
                  <a:txBody>
                    <a:bodyPr/>
                    <a:lstStyle/>
                    <a:p>
                      <a:pPr marL="38100" marR="38100">
                        <a:spcAft>
                          <a:spcPts val="0"/>
                        </a:spcAft>
                      </a:pPr>
                      <a:r>
                        <a:rPr lang="es-EC" sz="2000">
                          <a:effectLst/>
                        </a:rPr>
                        <a:t>4</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1.814</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2.748</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86.354</a:t>
                      </a:r>
                      <a:endParaRPr lang="es-EC"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1515144"/>
                  </a:ext>
                </a:extLst>
              </a:tr>
              <a:tr h="611224">
                <a:tc>
                  <a:txBody>
                    <a:bodyPr/>
                    <a:lstStyle/>
                    <a:p>
                      <a:pPr marL="38100" marR="38100">
                        <a:lnSpc>
                          <a:spcPct val="200000"/>
                        </a:lnSpc>
                        <a:spcAft>
                          <a:spcPts val="0"/>
                        </a:spcAft>
                      </a:pPr>
                      <a:r>
                        <a:rPr lang="es-EC" sz="2000" dirty="0">
                          <a:effectLst/>
                        </a:rPr>
                        <a:t>5</a:t>
                      </a:r>
                      <a:endParaRPr lang="es-EC"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1.243</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a:effectLst/>
                        </a:rPr>
                        <a:t>1.883</a:t>
                      </a:r>
                      <a:endParaRPr lang="es-EC"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8100" marR="38100" algn="r">
                        <a:spcAft>
                          <a:spcPts val="0"/>
                        </a:spcAft>
                      </a:pPr>
                      <a:r>
                        <a:rPr lang="es-EC" sz="2000" dirty="0">
                          <a:effectLst/>
                        </a:rPr>
                        <a:t>88.238</a:t>
                      </a:r>
                      <a:endParaRPr lang="es-EC"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82987951"/>
                  </a:ext>
                </a:extLst>
              </a:tr>
            </a:tbl>
          </a:graphicData>
        </a:graphic>
      </p:graphicFrame>
      <p:sp>
        <p:nvSpPr>
          <p:cNvPr id="2" name="CuadroTexto 1"/>
          <p:cNvSpPr txBox="1"/>
          <p:nvPr/>
        </p:nvSpPr>
        <p:spPr>
          <a:xfrm>
            <a:off x="1191333" y="1600187"/>
            <a:ext cx="4175760" cy="461665"/>
          </a:xfrm>
          <a:prstGeom prst="rect">
            <a:avLst/>
          </a:prstGeom>
          <a:solidFill>
            <a:schemeClr val="accent5">
              <a:lumMod val="60000"/>
              <a:lumOff val="40000"/>
            </a:schemeClr>
          </a:solidFill>
        </p:spPr>
        <p:txBody>
          <a:bodyPr wrap="square" rtlCol="0">
            <a:spAutoFit/>
          </a:bodyPr>
          <a:lstStyle/>
          <a:p>
            <a:pPr algn="ctr"/>
            <a:r>
              <a:rPr lang="es-EC" sz="2000" b="1" dirty="0" smtClean="0"/>
              <a:t>Análisis </a:t>
            </a:r>
            <a:r>
              <a:rPr lang="es-EC" sz="2400" b="1" dirty="0" smtClean="0"/>
              <a:t>psicométrico</a:t>
            </a:r>
            <a:endParaRPr lang="en-US" sz="2000" b="1" dirty="0"/>
          </a:p>
        </p:txBody>
      </p:sp>
      <p:sp>
        <p:nvSpPr>
          <p:cNvPr id="5" name="CuadroTexto 4"/>
          <p:cNvSpPr txBox="1"/>
          <p:nvPr/>
        </p:nvSpPr>
        <p:spPr>
          <a:xfrm>
            <a:off x="6098612" y="4691393"/>
            <a:ext cx="4175760" cy="461665"/>
          </a:xfrm>
          <a:prstGeom prst="rect">
            <a:avLst/>
          </a:prstGeom>
          <a:solidFill>
            <a:schemeClr val="accent5">
              <a:lumMod val="60000"/>
              <a:lumOff val="40000"/>
            </a:schemeClr>
          </a:solidFill>
        </p:spPr>
        <p:txBody>
          <a:bodyPr wrap="square" rtlCol="0">
            <a:spAutoFit/>
          </a:bodyPr>
          <a:lstStyle/>
          <a:p>
            <a:pPr algn="ctr"/>
            <a:r>
              <a:rPr lang="es-EC" sz="2000" b="1" dirty="0" smtClean="0"/>
              <a:t>Análisis </a:t>
            </a:r>
            <a:r>
              <a:rPr lang="es-EC" sz="2400" b="1" dirty="0" smtClean="0"/>
              <a:t>factorial</a:t>
            </a:r>
            <a:endParaRPr lang="en-US" sz="2000" b="1" dirty="0"/>
          </a:p>
        </p:txBody>
      </p:sp>
      <p:sp>
        <p:nvSpPr>
          <p:cNvPr id="8" name="Google Shape;1336;p56">
            <a:hlinkClick r:id="" action="ppaction://noaction"/>
          </p:cNvPr>
          <p:cNvSpPr txBox="1">
            <a:spLocks/>
          </p:cNvSpPr>
          <p:nvPr/>
        </p:nvSpPr>
        <p:spPr>
          <a:xfrm rot="19679848">
            <a:off x="28549" y="638590"/>
            <a:ext cx="2674784" cy="923445"/>
          </a:xfrm>
          <a:prstGeom prst="rect">
            <a:avLst/>
          </a:prstGeom>
          <a:solidFill>
            <a:schemeClr val="accent6">
              <a:lumMod val="20000"/>
              <a:lumOff val="80000"/>
            </a:schemeClr>
          </a:solidFill>
        </p:spPr>
        <p:txBody>
          <a:bodyPr spcFirstLastPara="1" wrap="square" lIns="91425" tIns="91425" rIns="91425" bIns="91425"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a:lstStyle>
          <a:p>
            <a:pPr marL="0" indent="0" algn="ctr">
              <a:spcBef>
                <a:spcPts val="0"/>
              </a:spcBef>
              <a:spcAft>
                <a:spcPts val="1200"/>
              </a:spcAft>
              <a:buFont typeface="Arial" panose="020B0604020202020204" pitchFamily="34" charset="0"/>
              <a:buNone/>
            </a:pPr>
            <a:r>
              <a:rPr lang="es-EC" sz="3200" dirty="0"/>
              <a:t>Análisis de la información </a:t>
            </a:r>
          </a:p>
        </p:txBody>
      </p:sp>
      <p:sp>
        <p:nvSpPr>
          <p:cNvPr id="9" name="Google Shape;1341;p56">
            <a:hlinkClick r:id="rId2" action="ppaction://hlinksldjump"/>
          </p:cNvPr>
          <p:cNvSpPr txBox="1">
            <a:spLocks/>
          </p:cNvSpPr>
          <p:nvPr/>
        </p:nvSpPr>
        <p:spPr>
          <a:xfrm rot="19188907">
            <a:off x="314452" y="221601"/>
            <a:ext cx="955615" cy="646728"/>
          </a:xfrm>
          <a:prstGeom prst="downArrow">
            <a:avLst/>
          </a:prstGeom>
          <a:solidFill>
            <a:schemeClr val="accent2">
              <a:lumMod val="75000"/>
            </a:schemeClr>
          </a:solidFill>
          <a:ln>
            <a:solidFill>
              <a:schemeClr val="accent2"/>
            </a:solidFill>
          </a:ln>
        </p:spPr>
        <p:txBody>
          <a:bodyPr spcFirstLastPara="1" wrap="square" lIns="91425" tIns="118850" rIns="91425" bIns="91425" anchor="ctr" anchorCtr="0">
            <a:normAutofit fontScale="97500" lnSpcReduction="10000"/>
          </a:bodyPr>
          <a:lst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a:lstStyle>
          <a:p>
            <a:pPr algn="ctr">
              <a:spcBef>
                <a:spcPts val="0"/>
              </a:spcBef>
            </a:pPr>
            <a:r>
              <a:rPr lang="en" sz="2200" b="1" dirty="0">
                <a:solidFill>
                  <a:schemeClr val="bg1"/>
                </a:solidFill>
              </a:rPr>
              <a:t>03</a:t>
            </a:r>
            <a:endParaRPr lang="en" b="1" dirty="0">
              <a:solidFill>
                <a:schemeClr val="bg1"/>
              </a:solidFill>
            </a:endParaRPr>
          </a:p>
        </p:txBody>
      </p:sp>
    </p:spTree>
    <p:extLst>
      <p:ext uri="{BB962C8B-B14F-4D97-AF65-F5344CB8AC3E}">
        <p14:creationId xmlns:p14="http://schemas.microsoft.com/office/powerpoint/2010/main" val="3189380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Verde amari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2202</TotalTime>
  <Words>3067</Words>
  <Application>Microsoft Office PowerPoint</Application>
  <PresentationFormat>Papel A3 (297 x 420 mm)</PresentationFormat>
  <Paragraphs>499</Paragraphs>
  <Slides>23</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23</vt:i4>
      </vt:variant>
    </vt:vector>
  </HeadingPairs>
  <TitlesOfParts>
    <vt:vector size="34" baseType="lpstr">
      <vt:lpstr>Arial</vt:lpstr>
      <vt:lpstr>Arial Rounded MT Bold</vt:lpstr>
      <vt:lpstr>Calibri</vt:lpstr>
      <vt:lpstr>Noto Sans Symbols</vt:lpstr>
      <vt:lpstr>Symbol</vt:lpstr>
      <vt:lpstr>Times New Roman</vt:lpstr>
      <vt:lpstr>Tw Cen MT</vt:lpstr>
      <vt:lpstr>Tw Cen MT Condensed</vt:lpstr>
      <vt:lpstr>Wingdings</vt:lpstr>
      <vt:lpstr>Wingdings 3</vt:lpstr>
      <vt:lpstr>Integral</vt:lpstr>
      <vt:lpstr>Presentación de PowerPoint</vt:lpstr>
      <vt:lpstr>Contenido</vt:lpstr>
      <vt:lpstr>Presentación de PowerPoint</vt:lpstr>
      <vt:lpstr>Presentación de PowerPoint</vt:lpstr>
      <vt:lpstr>Presentación de PowerPoint</vt:lpstr>
      <vt:lpstr>Encuesta LibQual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Presentación de PowerPoint</vt:lpstr>
      <vt:lpstr>Presentación de PowerPoint</vt:lpstr>
      <vt:lpstr>Recomendaciones</vt:lpstr>
      <vt:lpstr>Recomendaciones</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Mery Yolanda Ibarra Alava</dc:creator>
  <cp:lastModifiedBy>Usuario de Windows</cp:lastModifiedBy>
  <cp:revision>78</cp:revision>
  <dcterms:created xsi:type="dcterms:W3CDTF">2021-05-30T17:32:19Z</dcterms:created>
  <dcterms:modified xsi:type="dcterms:W3CDTF">2021-11-19T16:26:30Z</dcterms:modified>
</cp:coreProperties>
</file>