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80"/>
  </p:notesMasterIdLst>
  <p:handoutMasterIdLst>
    <p:handoutMasterId r:id="rId81"/>
  </p:handoutMasterIdLst>
  <p:sldIdLst>
    <p:sldId id="256" r:id="rId2"/>
    <p:sldId id="267" r:id="rId3"/>
    <p:sldId id="270" r:id="rId4"/>
    <p:sldId id="296" r:id="rId5"/>
    <p:sldId id="257" r:id="rId6"/>
    <p:sldId id="337" r:id="rId7"/>
    <p:sldId id="258" r:id="rId8"/>
    <p:sldId id="297" r:id="rId9"/>
    <p:sldId id="294" r:id="rId10"/>
    <p:sldId id="298" r:id="rId11"/>
    <p:sldId id="268" r:id="rId12"/>
    <p:sldId id="269" r:id="rId13"/>
    <p:sldId id="271" r:id="rId14"/>
    <p:sldId id="260" r:id="rId15"/>
    <p:sldId id="259" r:id="rId16"/>
    <p:sldId id="293" r:id="rId17"/>
    <p:sldId id="299" r:id="rId18"/>
    <p:sldId id="261" r:id="rId19"/>
    <p:sldId id="262" r:id="rId20"/>
    <p:sldId id="263" r:id="rId21"/>
    <p:sldId id="300" r:id="rId22"/>
    <p:sldId id="264" r:id="rId23"/>
    <p:sldId id="312" r:id="rId24"/>
    <p:sldId id="265" r:id="rId25"/>
    <p:sldId id="266" r:id="rId26"/>
    <p:sldId id="272" r:id="rId27"/>
    <p:sldId id="273" r:id="rId28"/>
    <p:sldId id="274" r:id="rId29"/>
    <p:sldId id="275" r:id="rId30"/>
    <p:sldId id="301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302" r:id="rId41"/>
    <p:sldId id="285" r:id="rId42"/>
    <p:sldId id="286" r:id="rId43"/>
    <p:sldId id="287" r:id="rId44"/>
    <p:sldId id="303" r:id="rId45"/>
    <p:sldId id="288" r:id="rId46"/>
    <p:sldId id="289" r:id="rId47"/>
    <p:sldId id="290" r:id="rId48"/>
    <p:sldId id="291" r:id="rId49"/>
    <p:sldId id="305" r:id="rId50"/>
    <p:sldId id="306" r:id="rId51"/>
    <p:sldId id="307" r:id="rId52"/>
    <p:sldId id="314" r:id="rId53"/>
    <p:sldId id="315" r:id="rId54"/>
    <p:sldId id="313" r:id="rId55"/>
    <p:sldId id="316" r:id="rId56"/>
    <p:sldId id="317" r:id="rId57"/>
    <p:sldId id="310" r:id="rId58"/>
    <p:sldId id="311" r:id="rId59"/>
    <p:sldId id="304" r:id="rId60"/>
    <p:sldId id="318" r:id="rId61"/>
    <p:sldId id="323" r:id="rId62"/>
    <p:sldId id="319" r:id="rId63"/>
    <p:sldId id="320" r:id="rId64"/>
    <p:sldId id="321" r:id="rId65"/>
    <p:sldId id="322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72" d="100"/>
          <a:sy n="72" d="100"/>
        </p:scale>
        <p:origin x="-110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Jhonny\Escritorio\TESIS%20FINAL\Resumen%20datos%20acad&#233;micos%20sector%20pesquer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JONNY%20PROYECTO\Digitaliz..(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JONNY%20PROYECTO\Digitaliz..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JONNY%20PROYECTO\Digitaliz..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JONNY%20PROYECTO\Digitaliz..(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JONNY%20PROYECTO\Digitaliz..(1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JONNY%20PROYECTO\Digitaliz..(1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JONNY%20PROYECTO\Digitaliz..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JONNY%20PROYECTO\Digitaliz..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H:\JONNY%20PROYECTO\Digitaliz..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JONNY%20PROYECTO\Digitaliz..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JONNY%20PROYECTO\Digitaliz..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JONNY%20PROYECTO\Digitaliz..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JONNY%20PROYECTO\Digitaliz..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J:\JONNY%20PROYECTO\Digitaliz..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JONNY%20PROYECTO\Digitaliz..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Hoja2!$B$32</c:f>
              <c:strCache>
                <c:ptCount val="1"/>
                <c:pt idx="0">
                  <c:v>Cantidad</c:v>
                </c:pt>
              </c:strCache>
            </c:strRef>
          </c:tx>
          <c:dLbls>
            <c:showPercent val="1"/>
          </c:dLbls>
          <c:cat>
            <c:strRef>
              <c:f>Hoja2!$A$33:$A$46</c:f>
              <c:strCache>
                <c:ptCount val="14"/>
                <c:pt idx="0">
                  <c:v>Segundo de Básica</c:v>
                </c:pt>
                <c:pt idx="1">
                  <c:v>Tercerio de Básica</c:v>
                </c:pt>
                <c:pt idx="2">
                  <c:v>Cuarto de Básica</c:v>
                </c:pt>
                <c:pt idx="3">
                  <c:v>Quinto de Básica </c:v>
                </c:pt>
                <c:pt idx="4">
                  <c:v>Sexto de Básica</c:v>
                </c:pt>
                <c:pt idx="5">
                  <c:v>Séptimo de Basica </c:v>
                </c:pt>
                <c:pt idx="6">
                  <c:v>Octavo de Básica</c:v>
                </c:pt>
                <c:pt idx="7">
                  <c:v>Noveno de Básica</c:v>
                </c:pt>
                <c:pt idx="8">
                  <c:v>Décimo de Básica</c:v>
                </c:pt>
                <c:pt idx="9">
                  <c:v>Primero de Bachillerato</c:v>
                </c:pt>
                <c:pt idx="10">
                  <c:v>Segundo de Bachillerato</c:v>
                </c:pt>
                <c:pt idx="11">
                  <c:v>Bachiller</c:v>
                </c:pt>
                <c:pt idx="12">
                  <c:v>Superior sin título</c:v>
                </c:pt>
                <c:pt idx="13">
                  <c:v>Superior con título</c:v>
                </c:pt>
              </c:strCache>
            </c:strRef>
          </c:cat>
          <c:val>
            <c:numRef>
              <c:f>Hoja2!$B$33:$B$46</c:f>
              <c:numCache>
                <c:formatCode>General</c:formatCode>
                <c:ptCount val="14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38</c:v>
                </c:pt>
                <c:pt idx="6">
                  <c:v>2</c:v>
                </c:pt>
                <c:pt idx="7">
                  <c:v>9</c:v>
                </c:pt>
                <c:pt idx="8">
                  <c:v>28</c:v>
                </c:pt>
                <c:pt idx="9">
                  <c:v>13</c:v>
                </c:pt>
                <c:pt idx="10">
                  <c:v>7</c:v>
                </c:pt>
                <c:pt idx="11">
                  <c:v>34</c:v>
                </c:pt>
                <c:pt idx="12">
                  <c:v>7</c:v>
                </c:pt>
                <c:pt idx="13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lang="es-EC"/>
          </a:pPr>
          <a:endParaRPr lang="es-ES_tradnl"/>
        </a:p>
      </c:txPr>
    </c:legend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'datos generales'!$AM$395:$AN$395</c:f>
              <c:strCache>
                <c:ptCount val="2"/>
                <c:pt idx="0">
                  <c:v>BUCEO</c:v>
                </c:pt>
                <c:pt idx="1">
                  <c:v>TOUR DE BAHIA</c:v>
                </c:pt>
              </c:strCache>
            </c:strRef>
          </c:cat>
          <c:val>
            <c:numRef>
              <c:f>'datos generales'!$AM$396:$AN$396</c:f>
              <c:numCache>
                <c:formatCode>General</c:formatCode>
                <c:ptCount val="2"/>
                <c:pt idx="0">
                  <c:v>254</c:v>
                </c:pt>
                <c:pt idx="1">
                  <c:v>58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noFill/>
    <a:ln>
      <a:solidFill>
        <a:sysClr val="windowText" lastClr="000000"/>
      </a:solidFill>
    </a:ln>
  </c:spPr>
  <c:txPr>
    <a:bodyPr/>
    <a:lstStyle/>
    <a:p>
      <a:pPr>
        <a:defRPr sz="2800" b="1"/>
      </a:pPr>
      <a:endParaRPr lang="es-ES_tradn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8.4703113567961924E-2"/>
                  <c:y val="7.3487205125356695E-4"/>
                </c:manualLayout>
              </c:layout>
              <c:spPr/>
              <c:txPr>
                <a:bodyPr/>
                <a:lstStyle/>
                <a:p>
                  <a:pPr>
                    <a:defRPr lang="es-EC" sz="2400" b="1"/>
                  </a:pPr>
                  <a:endParaRPr lang="es-ES_tradnl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Hoja6!$B$11:$B$13</c:f>
              <c:strCache>
                <c:ptCount val="3"/>
                <c:pt idx="0">
                  <c:v>TOUR DE BUCEO </c:v>
                </c:pt>
                <c:pt idx="1">
                  <c:v>TOUR DE BAHIA </c:v>
                </c:pt>
                <c:pt idx="2">
                  <c:v>N/A</c:v>
                </c:pt>
              </c:strCache>
            </c:strRef>
          </c:cat>
          <c:val>
            <c:numRef>
              <c:f>Hoja6!$C$11:$C$13</c:f>
              <c:numCache>
                <c:formatCode>0</c:formatCode>
                <c:ptCount val="3"/>
                <c:pt idx="0">
                  <c:v>40</c:v>
                </c:pt>
                <c:pt idx="1">
                  <c:v>103</c:v>
                </c:pt>
                <c:pt idx="2">
                  <c:v>130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2400"/>
      </a:pPr>
      <a:endParaRPr lang="es-ES_tradn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'datos generales'!$AY$395:$AZ$395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'datos generales'!$AY$396:$AZ$396</c:f>
              <c:numCache>
                <c:formatCode>General</c:formatCode>
                <c:ptCount val="2"/>
                <c:pt idx="0">
                  <c:v>196</c:v>
                </c:pt>
                <c:pt idx="1">
                  <c:v>82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2800"/>
      </a:pPr>
      <a:endParaRPr lang="es-ES_tradn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'datos generales'!$BF$395:$BG$395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'datos generales'!$BF$396:$BG$396</c:f>
              <c:numCache>
                <c:formatCode>General</c:formatCode>
                <c:ptCount val="2"/>
                <c:pt idx="0">
                  <c:v>293</c:v>
                </c:pt>
                <c:pt idx="1">
                  <c:v>22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2000"/>
      </a:pPr>
      <a:endParaRPr lang="es-ES_tradn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335488074140663E-2"/>
          <c:y val="4.2587337966032514E-2"/>
          <c:w val="0.8886987206383784"/>
          <c:h val="0.86362133598059343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2942886335175272"/>
                  <c:y val="-0.29836236144702061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9.045482271117726E-2"/>
                  <c:y val="6.7834343192636987E-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'datos generales'!$AO$395:$AR$395</c:f>
              <c:strCache>
                <c:ptCount val="4"/>
                <c:pt idx="0">
                  <c:v>$130-$180</c:v>
                </c:pt>
                <c:pt idx="1">
                  <c:v>$180-$230</c:v>
                </c:pt>
                <c:pt idx="2">
                  <c:v>$230-$280</c:v>
                </c:pt>
                <c:pt idx="3">
                  <c:v>$280-$330</c:v>
                </c:pt>
              </c:strCache>
            </c:strRef>
          </c:cat>
          <c:val>
            <c:numRef>
              <c:f>'datos generales'!$AO$396:$AR$396</c:f>
              <c:numCache>
                <c:formatCode>General</c:formatCode>
                <c:ptCount val="4"/>
                <c:pt idx="0">
                  <c:v>201</c:v>
                </c:pt>
                <c:pt idx="1">
                  <c:v>64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600" b="1"/>
      </a:pPr>
      <a:endParaRPr lang="es-ES_tradn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'datos generales'!$BC$395:$BE$395</c:f>
              <c:strCache>
                <c:ptCount val="3"/>
                <c:pt idx="0">
                  <c:v>Que el tour incluya más sitios de visita</c:v>
                </c:pt>
                <c:pt idx="1">
                  <c:v>Tener más días del tour</c:v>
                </c:pt>
                <c:pt idx="2">
                  <c:v>Una embarcación mejor equipada</c:v>
                </c:pt>
              </c:strCache>
            </c:strRef>
          </c:cat>
          <c:val>
            <c:numRef>
              <c:f>'datos generales'!$BC$396:$BE$396</c:f>
              <c:numCache>
                <c:formatCode>General</c:formatCode>
                <c:ptCount val="3"/>
                <c:pt idx="0">
                  <c:v>69</c:v>
                </c:pt>
                <c:pt idx="1">
                  <c:v>61</c:v>
                </c:pt>
                <c:pt idx="2">
                  <c:v>82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2000" b="1"/>
      </a:pPr>
      <a:endParaRPr lang="es-ES_tradnl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Hoja5!$F$4:$F$9</c:f>
              <c:strCache>
                <c:ptCount val="6"/>
                <c:pt idx="0">
                  <c:v> $100 </c:v>
                </c:pt>
                <c:pt idx="1">
                  <c:v> $120 </c:v>
                </c:pt>
                <c:pt idx="2">
                  <c:v> $130 </c:v>
                </c:pt>
                <c:pt idx="3">
                  <c:v> $140 </c:v>
                </c:pt>
                <c:pt idx="4">
                  <c:v> $170 </c:v>
                </c:pt>
                <c:pt idx="5">
                  <c:v>&gt;200</c:v>
                </c:pt>
              </c:strCache>
            </c:strRef>
          </c:cat>
          <c:val>
            <c:numRef>
              <c:f>Hoja5!$G$4:$G$9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15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2400" b="1"/>
      </a:pPr>
      <a:endParaRPr lang="es-ES_trad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835601599822242"/>
          <c:y val="9.0845064834066264E-2"/>
          <c:w val="0.83619875569381585"/>
          <c:h val="0.80571206373894722"/>
        </c:manualLayout>
      </c:layout>
      <c:pie3DChart>
        <c:varyColors val="1"/>
        <c:ser>
          <c:idx val="0"/>
          <c:order val="0"/>
          <c:dPt>
            <c:idx val="0"/>
            <c:explosion val="3"/>
          </c:dPt>
          <c:dPt>
            <c:idx val="1"/>
            <c:explosion val="2"/>
          </c:dPt>
          <c:dPt>
            <c:idx val="2"/>
            <c:explosion val="6"/>
          </c:dPt>
          <c:dLbls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(Hoja3!$F$31,Hoja3!$F$82,Hoja3!$F$87,Hoja3!$F$109,Hoja3!$F$119,Hoja3!$F$133)</c:f>
              <c:strCache>
                <c:ptCount val="6"/>
                <c:pt idx="0">
                  <c:v>EUROPEO</c:v>
                </c:pt>
                <c:pt idx="1">
                  <c:v>AMERICANO</c:v>
                </c:pt>
                <c:pt idx="2">
                  <c:v>LATINO</c:v>
                </c:pt>
                <c:pt idx="3">
                  <c:v>AUSTRALIANO</c:v>
                </c:pt>
                <c:pt idx="4">
                  <c:v>ASIATICO</c:v>
                </c:pt>
                <c:pt idx="5">
                  <c:v>ECUATORIANO</c:v>
                </c:pt>
              </c:strCache>
            </c:strRef>
          </c:cat>
          <c:val>
            <c:numRef>
              <c:f>(Hoja3!$G$31,Hoja3!$G$82,Hoja3!$G$87,Hoja3!$G$109,Hoja3!$G$119,Hoja3!$G$133)</c:f>
              <c:numCache>
                <c:formatCode>General</c:formatCode>
                <c:ptCount val="6"/>
                <c:pt idx="0">
                  <c:v>83</c:v>
                </c:pt>
                <c:pt idx="1">
                  <c:v>94</c:v>
                </c:pt>
                <c:pt idx="2">
                  <c:v>76</c:v>
                </c:pt>
                <c:pt idx="3">
                  <c:v>21</c:v>
                </c:pt>
                <c:pt idx="4">
                  <c:v>8</c:v>
                </c:pt>
                <c:pt idx="5">
                  <c:v>103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s-ES_tradn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3407120073544505E-2"/>
          <c:y val="9.3055555555556169E-2"/>
          <c:w val="0.84214599826580872"/>
          <c:h val="0.8138888888888911"/>
        </c:manualLayout>
      </c:layout>
      <c:pie3DChart>
        <c:varyColors val="1"/>
        <c:ser>
          <c:idx val="0"/>
          <c:order val="0"/>
          <c:explosion val="2"/>
          <c:dPt>
            <c:idx val="1"/>
            <c:explosion val="18"/>
          </c:dPt>
          <c:dPt>
            <c:idx val="2"/>
            <c:explosion val="9"/>
          </c:dPt>
          <c:dPt>
            <c:idx val="3"/>
            <c:explosion val="13"/>
          </c:dPt>
          <c:dLbls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Hoja4!$D$1:$D$6</c:f>
              <c:strCache>
                <c:ptCount val="6"/>
                <c:pt idx="0">
                  <c:v>EDAD</c:v>
                </c:pt>
                <c:pt idx="1">
                  <c:v>&lt; 20</c:v>
                </c:pt>
                <c:pt idx="2">
                  <c:v>&gt;20  a &lt; 30</c:v>
                </c:pt>
                <c:pt idx="3">
                  <c:v>&gt;30 &lt;40</c:v>
                </c:pt>
                <c:pt idx="4">
                  <c:v>&gt;40 &lt; 50</c:v>
                </c:pt>
                <c:pt idx="5">
                  <c:v>&gt;50</c:v>
                </c:pt>
              </c:strCache>
            </c:strRef>
          </c:cat>
          <c:val>
            <c:numRef>
              <c:f>Hoja4!$E$1:$E$6</c:f>
              <c:numCache>
                <c:formatCode>General</c:formatCode>
                <c:ptCount val="6"/>
                <c:pt idx="1">
                  <c:v>29</c:v>
                </c:pt>
                <c:pt idx="2">
                  <c:v>125</c:v>
                </c:pt>
                <c:pt idx="3">
                  <c:v>126</c:v>
                </c:pt>
                <c:pt idx="4">
                  <c:v>52</c:v>
                </c:pt>
                <c:pt idx="5">
                  <c:v>49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2400" b="0"/>
      </a:pPr>
      <a:endParaRPr lang="es-ES_tradnl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0"/>
  <c:chart>
    <c:title>
      <c:tx>
        <c:rich>
          <a:bodyPr/>
          <a:lstStyle/>
          <a:p>
            <a:pPr>
              <a:defRPr lang="es-EC"/>
            </a:pPr>
            <a:r>
              <a:rPr lang="es-MX" dirty="0"/>
              <a:t>ADQUISICION DE TOUR A GALAPAGOS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8.6021604508929508E-3"/>
                  <c:y val="5.0222067339740113E-2"/>
                </c:manualLayout>
              </c:layout>
              <c:spPr/>
              <c:txPr>
                <a:bodyPr/>
                <a:lstStyle/>
                <a:p>
                  <a:pPr>
                    <a:defRPr lang="es-EC" sz="2400" b="1"/>
                  </a:pPr>
                  <a:endParaRPr lang="es-ES_tradnl"/>
                </a:p>
              </c:txPr>
              <c:showCatName val="1"/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lang="es-EC" sz="2800" b="1"/>
                  </a:pPr>
                  <a:endParaRPr lang="es-ES_tradnl"/>
                </a:p>
              </c:txPr>
            </c:dLbl>
            <c:dLbl>
              <c:idx val="2"/>
              <c:layout>
                <c:manualLayout>
                  <c:x val="4.0692490750327798E-2"/>
                  <c:y val="0.11307923251583157"/>
                </c:manualLayout>
              </c:layout>
              <c:spPr/>
              <c:txPr>
                <a:bodyPr/>
                <a:lstStyle/>
                <a:p>
                  <a:pPr>
                    <a:defRPr lang="es-EC" sz="1800" b="1"/>
                  </a:pPr>
                  <a:endParaRPr lang="es-ES_tradnl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lang="es-EC" sz="1800"/>
                </a:pPr>
                <a:endParaRPr lang="es-ES_tradnl"/>
              </a:p>
            </c:txPr>
            <c:showCatName val="1"/>
            <c:showPercent val="1"/>
          </c:dLbls>
          <c:cat>
            <c:strRef>
              <c:f>'datos generales'!$I$395:$K$395</c:f>
              <c:strCache>
                <c:ptCount val="3"/>
                <c:pt idx="0">
                  <c:v>Via Internet</c:v>
                </c:pt>
                <c:pt idx="1">
                  <c:v>Agencia de Viajes</c:v>
                </c:pt>
                <c:pt idx="2">
                  <c:v>Recomendación amigo</c:v>
                </c:pt>
              </c:strCache>
            </c:strRef>
          </c:cat>
          <c:val>
            <c:numRef>
              <c:f>'datos generales'!$I$396:$K$396</c:f>
              <c:numCache>
                <c:formatCode>General</c:formatCode>
                <c:ptCount val="3"/>
                <c:pt idx="0">
                  <c:v>50</c:v>
                </c:pt>
                <c:pt idx="1">
                  <c:v>198</c:v>
                </c:pt>
                <c:pt idx="2">
                  <c:v>29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2400"/>
      </a:pPr>
      <a:endParaRPr lang="es-ES_tradn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6388888888888895E-2"/>
          <c:y val="0.18287037037037041"/>
          <c:w val="0.81388888888889765"/>
          <c:h val="0.77314814814816202"/>
        </c:manualLayout>
      </c:layout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7.1050415573053374E-2"/>
                  <c:y val="4.927602799650195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7.7080052493438314E-2"/>
                  <c:y val="1.8153616214639842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'datos generales'!$L$395:$O$395</c:f>
              <c:strCache>
                <c:ptCount val="4"/>
                <c:pt idx="0">
                  <c:v>Hotel</c:v>
                </c:pt>
                <c:pt idx="1">
                  <c:v>Crucero</c:v>
                </c:pt>
                <c:pt idx="2">
                  <c:v>Casa Hospedaje</c:v>
                </c:pt>
                <c:pt idx="3">
                  <c:v>Domicilio</c:v>
                </c:pt>
              </c:strCache>
            </c:strRef>
          </c:cat>
          <c:val>
            <c:numRef>
              <c:f>'datos generales'!$L$396:$O$396</c:f>
              <c:numCache>
                <c:formatCode>General</c:formatCode>
                <c:ptCount val="4"/>
                <c:pt idx="0">
                  <c:v>254</c:v>
                </c:pt>
                <c:pt idx="1">
                  <c:v>143</c:v>
                </c:pt>
                <c:pt idx="2">
                  <c:v>21</c:v>
                </c:pt>
                <c:pt idx="3">
                  <c:v>10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s-ES_tradn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4"/>
              <c:layout>
                <c:manualLayout>
                  <c:x val="5.9443928824487124E-2"/>
                  <c:y val="-6.2569262175561392E-3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0.10678382882748022"/>
                  <c:y val="2.5901866433362512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'datos generales'!$P$395:$U$395</c:f>
              <c:strCache>
                <c:ptCount val="6"/>
                <c:pt idx="0">
                  <c:v>Actividades de recreación</c:v>
                </c:pt>
                <c:pt idx="1">
                  <c:v>Animales</c:v>
                </c:pt>
                <c:pt idx="2">
                  <c:v>Playas</c:v>
                </c:pt>
                <c:pt idx="3">
                  <c:v>Paisajes</c:v>
                </c:pt>
                <c:pt idx="4">
                  <c:v>Investigación</c:v>
                </c:pt>
                <c:pt idx="5">
                  <c:v>Fotografía o video</c:v>
                </c:pt>
              </c:strCache>
            </c:strRef>
          </c:cat>
          <c:val>
            <c:numRef>
              <c:f>'datos generales'!$P$396:$U$396</c:f>
              <c:numCache>
                <c:formatCode>General</c:formatCode>
                <c:ptCount val="6"/>
                <c:pt idx="0">
                  <c:v>163</c:v>
                </c:pt>
                <c:pt idx="1">
                  <c:v>280</c:v>
                </c:pt>
                <c:pt idx="2">
                  <c:v>96</c:v>
                </c:pt>
                <c:pt idx="3">
                  <c:v>157</c:v>
                </c:pt>
                <c:pt idx="4">
                  <c:v>23</c:v>
                </c:pt>
                <c:pt idx="5">
                  <c:v>84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2000" b="1"/>
      </a:pPr>
      <a:endParaRPr lang="es-ES_tradn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5"/>
              <c:layout>
                <c:manualLayout>
                  <c:x val="0.10128314873504123"/>
                  <c:y val="-6.5501109881925923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0.13256335696627194"/>
                  <c:y val="3.072239936950028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'datos generales'!$V$395:$AB$395</c:f>
              <c:strCache>
                <c:ptCount val="7"/>
                <c:pt idx="0">
                  <c:v>Caminata</c:v>
                </c:pt>
                <c:pt idx="1">
                  <c:v>Buceo</c:v>
                </c:pt>
                <c:pt idx="2">
                  <c:v>Snorkel</c:v>
                </c:pt>
                <c:pt idx="3">
                  <c:v>Ciclismo</c:v>
                </c:pt>
                <c:pt idx="4">
                  <c:v>Kayak</c:v>
                </c:pt>
                <c:pt idx="5">
                  <c:v>Pesca Vivencial</c:v>
                </c:pt>
                <c:pt idx="6">
                  <c:v>Surf</c:v>
                </c:pt>
              </c:strCache>
            </c:strRef>
          </c:cat>
          <c:val>
            <c:numRef>
              <c:f>'datos generales'!$V$396:$AB$396</c:f>
              <c:numCache>
                <c:formatCode>General</c:formatCode>
                <c:ptCount val="7"/>
                <c:pt idx="0">
                  <c:v>372</c:v>
                </c:pt>
                <c:pt idx="1">
                  <c:v>65</c:v>
                </c:pt>
                <c:pt idx="2">
                  <c:v>355</c:v>
                </c:pt>
                <c:pt idx="3">
                  <c:v>37</c:v>
                </c:pt>
                <c:pt idx="4">
                  <c:v>46</c:v>
                </c:pt>
                <c:pt idx="5">
                  <c:v>6</c:v>
                </c:pt>
                <c:pt idx="6">
                  <c:v>33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 b="1"/>
      </a:pPr>
      <a:endParaRPr lang="es-ES_tradn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5"/>
              <c:layout>
                <c:manualLayout>
                  <c:x val="2.2088798125744429E-2"/>
                  <c:y val="1.7935860233985364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CatName val="1"/>
            <c:showPercent val="1"/>
          </c:dLbls>
          <c:cat>
            <c:strRef>
              <c:f>'datos generales'!$AC$395:$AH$395</c:f>
              <c:strCache>
                <c:ptCount val="6"/>
                <c:pt idx="0">
                  <c:v>Kayak</c:v>
                </c:pt>
                <c:pt idx="1">
                  <c:v>Buceo</c:v>
                </c:pt>
                <c:pt idx="2">
                  <c:v>Surf</c:v>
                </c:pt>
                <c:pt idx="3">
                  <c:v>Ciclismo</c:v>
                </c:pt>
                <c:pt idx="4">
                  <c:v>Tabla vela (wind surf)</c:v>
                </c:pt>
                <c:pt idx="5">
                  <c:v>Pesca vivencial</c:v>
                </c:pt>
              </c:strCache>
            </c:strRef>
          </c:cat>
          <c:val>
            <c:numRef>
              <c:f>'datos generales'!$AC$396:$AH$396</c:f>
              <c:numCache>
                <c:formatCode>General</c:formatCode>
                <c:ptCount val="6"/>
                <c:pt idx="0">
                  <c:v>88</c:v>
                </c:pt>
                <c:pt idx="1">
                  <c:v>240</c:v>
                </c:pt>
                <c:pt idx="2">
                  <c:v>22</c:v>
                </c:pt>
                <c:pt idx="3">
                  <c:v>76</c:v>
                </c:pt>
                <c:pt idx="4">
                  <c:v>55</c:v>
                </c:pt>
                <c:pt idx="5">
                  <c:v>65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2000" b="1"/>
      </a:pPr>
      <a:endParaRPr lang="es-ES_tradn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26"/>
  <c:chart>
    <c:title>
      <c:tx>
        <c:rich>
          <a:bodyPr/>
          <a:lstStyle/>
          <a:p>
            <a:pPr>
              <a:defRPr lang="es-EC"/>
            </a:pPr>
            <a:r>
              <a:rPr lang="es-ES" dirty="0"/>
              <a:t>ACTIVIDADES DE LOS ENCUESTADOS </a:t>
            </a:r>
          </a:p>
        </c:rich>
      </c:tx>
      <c:layout/>
    </c:title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lang="es-EC"/>
                </a:pPr>
                <a:endParaRPr lang="es-ES_tradnl"/>
              </a:p>
            </c:txPr>
            <c:showVal val="1"/>
          </c:dLbls>
          <c:cat>
            <c:multiLvlStrRef>
              <c:f>'datos generales'!$AI$394:$AL$395</c:f>
              <c:multiLvlStrCache>
                <c:ptCount val="4"/>
                <c:lvl>
                  <c:pt idx="0">
                    <c:v>SI</c:v>
                  </c:pt>
                  <c:pt idx="1">
                    <c:v>NO</c:v>
                  </c:pt>
                  <c:pt idx="2">
                    <c:v>SI</c:v>
                  </c:pt>
                  <c:pt idx="3">
                    <c:v>NO</c:v>
                  </c:pt>
                </c:lvl>
                <c:lvl>
                  <c:pt idx="0">
                    <c:v>TOUR DE BUCEO</c:v>
                  </c:pt>
                  <c:pt idx="2">
                    <c:v>TOUR DE BAHÍA</c:v>
                  </c:pt>
                </c:lvl>
              </c:multiLvlStrCache>
            </c:multiLvlStrRef>
          </c:cat>
          <c:val>
            <c:numRef>
              <c:f>'datos generales'!$AI$397:$AL$397</c:f>
              <c:numCache>
                <c:formatCode>0%</c:formatCode>
                <c:ptCount val="4"/>
                <c:pt idx="0">
                  <c:v>0.16103896103896104</c:v>
                </c:pt>
                <c:pt idx="1">
                  <c:v>0.83896103896103891</c:v>
                </c:pt>
                <c:pt idx="2">
                  <c:v>0.47792207792209068</c:v>
                </c:pt>
                <c:pt idx="3">
                  <c:v>0.52207792207792159</c:v>
                </c:pt>
              </c:numCache>
            </c:numRef>
          </c:val>
        </c:ser>
        <c:shape val="box"/>
        <c:axId val="46634112"/>
        <c:axId val="46635648"/>
        <c:axId val="0"/>
      </c:bar3DChart>
      <c:catAx>
        <c:axId val="466341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C"/>
            </a:pPr>
            <a:endParaRPr lang="es-ES_tradnl"/>
          </a:p>
        </c:txPr>
        <c:crossAx val="46635648"/>
        <c:crosses val="autoZero"/>
        <c:auto val="1"/>
        <c:lblAlgn val="ctr"/>
        <c:lblOffset val="100"/>
      </c:catAx>
      <c:valAx>
        <c:axId val="4663564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46634112"/>
        <c:crosses val="autoZero"/>
        <c:crossBetween val="between"/>
      </c:valAx>
    </c:plotArea>
    <c:plotVisOnly val="1"/>
  </c:chart>
  <c:txPr>
    <a:bodyPr/>
    <a:lstStyle/>
    <a:p>
      <a:pPr>
        <a:defRPr sz="2400"/>
      </a:pPr>
      <a:endParaRPr lang="es-ES_tradn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1F82F-A59F-462C-9954-D7F7338EC78C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E110104-26E3-4B60-A044-FD96928F564E}">
      <dgm:prSet phldrT="[Texto]" custT="1"/>
      <dgm:spPr/>
      <dgm:t>
        <a:bodyPr/>
        <a:lstStyle/>
        <a:p>
          <a:r>
            <a:rPr lang="es-EC" sz="1300" b="1" dirty="0">
              <a:solidFill>
                <a:sysClr val="windowText" lastClr="000000"/>
              </a:solidFill>
            </a:rPr>
            <a:t>TURISTAS QUE INGRESAN A SANTA CRUZ       </a:t>
          </a:r>
        </a:p>
        <a:p>
          <a:r>
            <a:rPr lang="es-EC" sz="1300" b="1" dirty="0">
              <a:solidFill>
                <a:sysClr val="windowText" lastClr="000000"/>
              </a:solidFill>
            </a:rPr>
            <a:t>EUROPEOS 22%, AMERICANOS 24% Y ECUATORIANOS 20%  </a:t>
          </a:r>
        </a:p>
        <a:p>
          <a:r>
            <a:rPr lang="es-EC" sz="1300" b="1" dirty="0">
              <a:solidFill>
                <a:sysClr val="windowText" lastClr="000000"/>
              </a:solidFill>
            </a:rPr>
            <a:t> 20 40 AÑOS 66%</a:t>
          </a:r>
        </a:p>
      </dgm:t>
    </dgm:pt>
    <dgm:pt modelId="{44807C2C-D09C-4997-9C50-FCA781E60C47}" type="parTrans" cxnId="{1374F62F-8201-4A22-A35A-76ED05AB1318}">
      <dgm:prSet/>
      <dgm:spPr/>
      <dgm:t>
        <a:bodyPr/>
        <a:lstStyle/>
        <a:p>
          <a:endParaRPr lang="es-EC" sz="4000" b="1">
            <a:solidFill>
              <a:sysClr val="windowText" lastClr="000000"/>
            </a:solidFill>
          </a:endParaRPr>
        </a:p>
      </dgm:t>
    </dgm:pt>
    <dgm:pt modelId="{F121F677-1A76-4836-BD19-E59B1EC5BE52}" type="sibTrans" cxnId="{1374F62F-8201-4A22-A35A-76ED05AB1318}">
      <dgm:prSet/>
      <dgm:spPr/>
      <dgm:t>
        <a:bodyPr/>
        <a:lstStyle/>
        <a:p>
          <a:endParaRPr lang="es-EC" sz="4000" b="1">
            <a:solidFill>
              <a:sysClr val="windowText" lastClr="000000"/>
            </a:solidFill>
          </a:endParaRPr>
        </a:p>
      </dgm:t>
    </dgm:pt>
    <dgm:pt modelId="{19AB861B-E4A3-4AEA-A296-4AF7EF223A68}">
      <dgm:prSet custT="1"/>
      <dgm:spPr/>
      <dgm:t>
        <a:bodyPr/>
        <a:lstStyle/>
        <a:p>
          <a:r>
            <a:rPr lang="es-EC" sz="1600" b="1" dirty="0">
              <a:solidFill>
                <a:sysClr val="windowText" lastClr="000000"/>
              </a:solidFill>
            </a:rPr>
            <a:t>TURISTAS QUE DESEAN REALIZAR ACTIVIDADES DE BUCEO 44% </a:t>
          </a:r>
        </a:p>
      </dgm:t>
    </dgm:pt>
    <dgm:pt modelId="{36E3908E-9D9C-4AFC-A876-6BC6EF36F542}" type="parTrans" cxnId="{FBD6D86D-6BD5-46CD-B7D3-E0E348C68580}">
      <dgm:prSet/>
      <dgm:spPr/>
      <dgm:t>
        <a:bodyPr/>
        <a:lstStyle/>
        <a:p>
          <a:endParaRPr lang="es-EC" sz="4000" b="1">
            <a:solidFill>
              <a:sysClr val="windowText" lastClr="000000"/>
            </a:solidFill>
          </a:endParaRPr>
        </a:p>
      </dgm:t>
    </dgm:pt>
    <dgm:pt modelId="{DE96C3B1-CDE0-4E0B-8FDD-4554371A82D1}" type="sibTrans" cxnId="{FBD6D86D-6BD5-46CD-B7D3-E0E348C68580}">
      <dgm:prSet/>
      <dgm:spPr/>
      <dgm:t>
        <a:bodyPr/>
        <a:lstStyle/>
        <a:p>
          <a:endParaRPr lang="es-EC" sz="4000" b="1">
            <a:solidFill>
              <a:sysClr val="windowText" lastClr="000000"/>
            </a:solidFill>
          </a:endParaRPr>
        </a:p>
      </dgm:t>
    </dgm:pt>
    <dgm:pt modelId="{4BF410FE-035F-4326-8BE3-27BDA980EDB9}">
      <dgm:prSet custT="1"/>
      <dgm:spPr/>
      <dgm:t>
        <a:bodyPr/>
        <a:lstStyle/>
        <a:p>
          <a:r>
            <a:rPr lang="es-EC" sz="1600" b="1" dirty="0">
              <a:solidFill>
                <a:sysClr val="windowText" lastClr="000000"/>
              </a:solidFill>
            </a:rPr>
            <a:t>HOSPEDAJE EN HOTEL 59%</a:t>
          </a:r>
        </a:p>
      </dgm:t>
    </dgm:pt>
    <dgm:pt modelId="{E7AAFC51-E4C7-4760-8FB0-ADFBCB5838BC}" type="parTrans" cxnId="{01741D23-CD3F-416C-B54B-4C5281C14C20}">
      <dgm:prSet/>
      <dgm:spPr/>
      <dgm:t>
        <a:bodyPr/>
        <a:lstStyle/>
        <a:p>
          <a:endParaRPr lang="es-EC" sz="4000" b="1">
            <a:solidFill>
              <a:sysClr val="windowText" lastClr="000000"/>
            </a:solidFill>
          </a:endParaRPr>
        </a:p>
      </dgm:t>
    </dgm:pt>
    <dgm:pt modelId="{EC7C6AA2-903A-4003-9242-885B4E9C9137}" type="sibTrans" cxnId="{01741D23-CD3F-416C-B54B-4C5281C14C20}">
      <dgm:prSet/>
      <dgm:spPr/>
      <dgm:t>
        <a:bodyPr/>
        <a:lstStyle/>
        <a:p>
          <a:endParaRPr lang="es-EC" sz="4000" b="1">
            <a:solidFill>
              <a:sysClr val="windowText" lastClr="000000"/>
            </a:solidFill>
          </a:endParaRPr>
        </a:p>
      </dgm:t>
    </dgm:pt>
    <dgm:pt modelId="{FAA97BE2-8FE9-4214-8152-A17739D3C7C1}">
      <dgm:prSet custT="1"/>
      <dgm:spPr/>
      <dgm:t>
        <a:bodyPr/>
        <a:lstStyle/>
        <a:p>
          <a:r>
            <a:rPr lang="es-EC" sz="1600" b="1" dirty="0">
              <a:solidFill>
                <a:sysClr val="windowText" lastClr="000000"/>
              </a:solidFill>
            </a:rPr>
            <a:t>30% CUENTA PROPIA Y 70% POR TOUR TERRESTRE </a:t>
          </a:r>
        </a:p>
      </dgm:t>
    </dgm:pt>
    <dgm:pt modelId="{AE859FE8-7F2D-4A2C-9D17-C59630A40092}" type="parTrans" cxnId="{FC0BC5F5-A000-49D1-A68F-772404C94E0B}">
      <dgm:prSet/>
      <dgm:spPr/>
      <dgm:t>
        <a:bodyPr/>
        <a:lstStyle/>
        <a:p>
          <a:endParaRPr lang="es-EC" sz="4000" b="1">
            <a:solidFill>
              <a:sysClr val="windowText" lastClr="000000"/>
            </a:solidFill>
          </a:endParaRPr>
        </a:p>
      </dgm:t>
    </dgm:pt>
    <dgm:pt modelId="{38D07613-9B5D-4EB6-A8F8-8A90E11AD6AF}" type="sibTrans" cxnId="{FC0BC5F5-A000-49D1-A68F-772404C94E0B}">
      <dgm:prSet/>
      <dgm:spPr/>
      <dgm:t>
        <a:bodyPr/>
        <a:lstStyle/>
        <a:p>
          <a:endParaRPr lang="es-EC" sz="4000" b="1">
            <a:solidFill>
              <a:sysClr val="windowText" lastClr="000000"/>
            </a:solidFill>
          </a:endParaRPr>
        </a:p>
      </dgm:t>
    </dgm:pt>
    <dgm:pt modelId="{F8D660EE-52A8-4936-A210-96D5CBEE5E5A}" type="pres">
      <dgm:prSet presAssocID="{59A1F82F-A59F-462C-9954-D7F7338EC78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E1968A-E6E8-4FF1-8D1E-164F37233386}" type="pres">
      <dgm:prSet presAssocID="{59A1F82F-A59F-462C-9954-D7F7338EC78C}" presName="comp1" presStyleCnt="0"/>
      <dgm:spPr/>
    </dgm:pt>
    <dgm:pt modelId="{6EAFD7D5-30FF-4799-B9BE-153118C851B0}" type="pres">
      <dgm:prSet presAssocID="{59A1F82F-A59F-462C-9954-D7F7338EC78C}" presName="circle1" presStyleLbl="node1" presStyleIdx="0" presStyleCnt="4" custScaleX="118429" custScaleY="100000" custLinFactNeighborX="-1606" custLinFactNeighborY="3363"/>
      <dgm:spPr/>
      <dgm:t>
        <a:bodyPr/>
        <a:lstStyle/>
        <a:p>
          <a:endParaRPr lang="es-EC"/>
        </a:p>
      </dgm:t>
    </dgm:pt>
    <dgm:pt modelId="{A66B79B6-A1ED-47A6-A415-D29B86A099B5}" type="pres">
      <dgm:prSet presAssocID="{59A1F82F-A59F-462C-9954-D7F7338EC78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022F82-EF40-4F38-AEF2-CC5D1C6DA408}" type="pres">
      <dgm:prSet presAssocID="{59A1F82F-A59F-462C-9954-D7F7338EC78C}" presName="comp2" presStyleCnt="0"/>
      <dgm:spPr/>
    </dgm:pt>
    <dgm:pt modelId="{FEC9ADB1-5A9C-4007-B0B9-85C04B7E01D9}" type="pres">
      <dgm:prSet presAssocID="{59A1F82F-A59F-462C-9954-D7F7338EC78C}" presName="circle2" presStyleLbl="node1" presStyleIdx="1" presStyleCnt="4" custScaleY="92361" custLinFactNeighborX="-1188" custLinFactNeighborY="1638"/>
      <dgm:spPr/>
      <dgm:t>
        <a:bodyPr/>
        <a:lstStyle/>
        <a:p>
          <a:endParaRPr lang="es-EC"/>
        </a:p>
      </dgm:t>
    </dgm:pt>
    <dgm:pt modelId="{21E40B95-03D5-4752-A3A2-B7BABEB71AA9}" type="pres">
      <dgm:prSet presAssocID="{59A1F82F-A59F-462C-9954-D7F7338EC78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CD9B4E-C07A-4A38-8988-686A11F42B39}" type="pres">
      <dgm:prSet presAssocID="{59A1F82F-A59F-462C-9954-D7F7338EC78C}" presName="comp3" presStyleCnt="0"/>
      <dgm:spPr/>
    </dgm:pt>
    <dgm:pt modelId="{C0389554-FF3D-43F1-AEDA-2F23C40FA00F}" type="pres">
      <dgm:prSet presAssocID="{59A1F82F-A59F-462C-9954-D7F7338EC78C}" presName="circle3" presStyleLbl="node1" presStyleIdx="2" presStyleCnt="4"/>
      <dgm:spPr/>
      <dgm:t>
        <a:bodyPr/>
        <a:lstStyle/>
        <a:p>
          <a:endParaRPr lang="es-EC"/>
        </a:p>
      </dgm:t>
    </dgm:pt>
    <dgm:pt modelId="{BD92774B-7659-4DB9-BBE0-2BE991CFFD88}" type="pres">
      <dgm:prSet presAssocID="{59A1F82F-A59F-462C-9954-D7F7338EC78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09FCEA-5BEF-4D36-84EC-6D55A312364F}" type="pres">
      <dgm:prSet presAssocID="{59A1F82F-A59F-462C-9954-D7F7338EC78C}" presName="comp4" presStyleCnt="0"/>
      <dgm:spPr/>
    </dgm:pt>
    <dgm:pt modelId="{FB18A1DA-EDB1-4D56-B88E-DC1329A8B9F6}" type="pres">
      <dgm:prSet presAssocID="{59A1F82F-A59F-462C-9954-D7F7338EC78C}" presName="circle4" presStyleLbl="node1" presStyleIdx="3" presStyleCnt="4"/>
      <dgm:spPr/>
      <dgm:t>
        <a:bodyPr/>
        <a:lstStyle/>
        <a:p>
          <a:endParaRPr lang="es-EC"/>
        </a:p>
      </dgm:t>
    </dgm:pt>
    <dgm:pt modelId="{875DE43B-B224-4662-B6E2-0B09AECD7B15}" type="pres">
      <dgm:prSet presAssocID="{59A1F82F-A59F-462C-9954-D7F7338EC78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7C0EEC-4291-4DB0-9896-6A1D26DB53F1}" type="presOf" srcId="{19AB861B-E4A3-4AEA-A296-4AF7EF223A68}" destId="{875DE43B-B224-4662-B6E2-0B09AECD7B15}" srcOrd="1" destOrd="0" presId="urn:microsoft.com/office/officeart/2005/8/layout/venn2"/>
    <dgm:cxn modelId="{FC0BC5F5-A000-49D1-A68F-772404C94E0B}" srcId="{59A1F82F-A59F-462C-9954-D7F7338EC78C}" destId="{FAA97BE2-8FE9-4214-8152-A17739D3C7C1}" srcOrd="2" destOrd="0" parTransId="{AE859FE8-7F2D-4A2C-9D17-C59630A40092}" sibTransId="{38D07613-9B5D-4EB6-A8F8-8A90E11AD6AF}"/>
    <dgm:cxn modelId="{CE3F4589-9CE3-47A4-A5A0-980874E6C5E3}" type="presOf" srcId="{59A1F82F-A59F-462C-9954-D7F7338EC78C}" destId="{F8D660EE-52A8-4936-A210-96D5CBEE5E5A}" srcOrd="0" destOrd="0" presId="urn:microsoft.com/office/officeart/2005/8/layout/venn2"/>
    <dgm:cxn modelId="{FBD6D86D-6BD5-46CD-B7D3-E0E348C68580}" srcId="{59A1F82F-A59F-462C-9954-D7F7338EC78C}" destId="{19AB861B-E4A3-4AEA-A296-4AF7EF223A68}" srcOrd="3" destOrd="0" parTransId="{36E3908E-9D9C-4AFC-A876-6BC6EF36F542}" sibTransId="{DE96C3B1-CDE0-4E0B-8FDD-4554371A82D1}"/>
    <dgm:cxn modelId="{01741D23-CD3F-416C-B54B-4C5281C14C20}" srcId="{59A1F82F-A59F-462C-9954-D7F7338EC78C}" destId="{4BF410FE-035F-4326-8BE3-27BDA980EDB9}" srcOrd="1" destOrd="0" parTransId="{E7AAFC51-E4C7-4760-8FB0-ADFBCB5838BC}" sibTransId="{EC7C6AA2-903A-4003-9242-885B4E9C9137}"/>
    <dgm:cxn modelId="{75498B6C-921E-40EE-991A-7595595C9566}" type="presOf" srcId="{4BF410FE-035F-4326-8BE3-27BDA980EDB9}" destId="{FEC9ADB1-5A9C-4007-B0B9-85C04B7E01D9}" srcOrd="0" destOrd="0" presId="urn:microsoft.com/office/officeart/2005/8/layout/venn2"/>
    <dgm:cxn modelId="{FFCC7827-E835-4012-B4EB-5A21B0E7C101}" type="presOf" srcId="{19AB861B-E4A3-4AEA-A296-4AF7EF223A68}" destId="{FB18A1DA-EDB1-4D56-B88E-DC1329A8B9F6}" srcOrd="0" destOrd="0" presId="urn:microsoft.com/office/officeart/2005/8/layout/venn2"/>
    <dgm:cxn modelId="{6544CA9C-92F0-42AA-A3CD-A643545A5495}" type="presOf" srcId="{FAA97BE2-8FE9-4214-8152-A17739D3C7C1}" destId="{BD92774B-7659-4DB9-BBE0-2BE991CFFD88}" srcOrd="1" destOrd="0" presId="urn:microsoft.com/office/officeart/2005/8/layout/venn2"/>
    <dgm:cxn modelId="{1442EB8A-FB18-44C3-AB67-F93B20C32F4C}" type="presOf" srcId="{4E110104-26E3-4B60-A044-FD96928F564E}" destId="{A66B79B6-A1ED-47A6-A415-D29B86A099B5}" srcOrd="1" destOrd="0" presId="urn:microsoft.com/office/officeart/2005/8/layout/venn2"/>
    <dgm:cxn modelId="{1374F62F-8201-4A22-A35A-76ED05AB1318}" srcId="{59A1F82F-A59F-462C-9954-D7F7338EC78C}" destId="{4E110104-26E3-4B60-A044-FD96928F564E}" srcOrd="0" destOrd="0" parTransId="{44807C2C-D09C-4997-9C50-FCA781E60C47}" sibTransId="{F121F677-1A76-4836-BD19-E59B1EC5BE52}"/>
    <dgm:cxn modelId="{4064232D-8B19-4238-B86F-2BC6D14B007C}" type="presOf" srcId="{4BF410FE-035F-4326-8BE3-27BDA980EDB9}" destId="{21E40B95-03D5-4752-A3A2-B7BABEB71AA9}" srcOrd="1" destOrd="0" presId="urn:microsoft.com/office/officeart/2005/8/layout/venn2"/>
    <dgm:cxn modelId="{FD7FA5AB-5643-476C-BF11-3E7D143C28C6}" type="presOf" srcId="{4E110104-26E3-4B60-A044-FD96928F564E}" destId="{6EAFD7D5-30FF-4799-B9BE-153118C851B0}" srcOrd="0" destOrd="0" presId="urn:microsoft.com/office/officeart/2005/8/layout/venn2"/>
    <dgm:cxn modelId="{669E5391-A909-43B9-A60C-93E799A5AD18}" type="presOf" srcId="{FAA97BE2-8FE9-4214-8152-A17739D3C7C1}" destId="{C0389554-FF3D-43F1-AEDA-2F23C40FA00F}" srcOrd="0" destOrd="0" presId="urn:microsoft.com/office/officeart/2005/8/layout/venn2"/>
    <dgm:cxn modelId="{E7D0B46F-B25B-4F59-9EBD-12C6907B6081}" type="presParOf" srcId="{F8D660EE-52A8-4936-A210-96D5CBEE5E5A}" destId="{F5E1968A-E6E8-4FF1-8D1E-164F37233386}" srcOrd="0" destOrd="0" presId="urn:microsoft.com/office/officeart/2005/8/layout/venn2"/>
    <dgm:cxn modelId="{EC5914F7-6E93-482C-93A5-7F27C4CDC6BC}" type="presParOf" srcId="{F5E1968A-E6E8-4FF1-8D1E-164F37233386}" destId="{6EAFD7D5-30FF-4799-B9BE-153118C851B0}" srcOrd="0" destOrd="0" presId="urn:microsoft.com/office/officeart/2005/8/layout/venn2"/>
    <dgm:cxn modelId="{00FDBA8A-1113-47BE-8AF9-101788C367AA}" type="presParOf" srcId="{F5E1968A-E6E8-4FF1-8D1E-164F37233386}" destId="{A66B79B6-A1ED-47A6-A415-D29B86A099B5}" srcOrd="1" destOrd="0" presId="urn:microsoft.com/office/officeart/2005/8/layout/venn2"/>
    <dgm:cxn modelId="{3B419D12-20A1-4E9A-857A-FC5F3FE5D424}" type="presParOf" srcId="{F8D660EE-52A8-4936-A210-96D5CBEE5E5A}" destId="{4F022F82-EF40-4F38-AEF2-CC5D1C6DA408}" srcOrd="1" destOrd="0" presId="urn:microsoft.com/office/officeart/2005/8/layout/venn2"/>
    <dgm:cxn modelId="{92FDEBF6-D1D7-4FDA-B4DE-3FF4B4FB57BA}" type="presParOf" srcId="{4F022F82-EF40-4F38-AEF2-CC5D1C6DA408}" destId="{FEC9ADB1-5A9C-4007-B0B9-85C04B7E01D9}" srcOrd="0" destOrd="0" presId="urn:microsoft.com/office/officeart/2005/8/layout/venn2"/>
    <dgm:cxn modelId="{F0FA8CB9-AA43-40CC-80FE-0395132C6E72}" type="presParOf" srcId="{4F022F82-EF40-4F38-AEF2-CC5D1C6DA408}" destId="{21E40B95-03D5-4752-A3A2-B7BABEB71AA9}" srcOrd="1" destOrd="0" presId="urn:microsoft.com/office/officeart/2005/8/layout/venn2"/>
    <dgm:cxn modelId="{3B7DBCA3-694B-4DF8-8F9A-CA8DD4A8A675}" type="presParOf" srcId="{F8D660EE-52A8-4936-A210-96D5CBEE5E5A}" destId="{A2CD9B4E-C07A-4A38-8988-686A11F42B39}" srcOrd="2" destOrd="0" presId="urn:microsoft.com/office/officeart/2005/8/layout/venn2"/>
    <dgm:cxn modelId="{6A862B06-FB4D-4B72-B7A3-BA0A41950A2D}" type="presParOf" srcId="{A2CD9B4E-C07A-4A38-8988-686A11F42B39}" destId="{C0389554-FF3D-43F1-AEDA-2F23C40FA00F}" srcOrd="0" destOrd="0" presId="urn:microsoft.com/office/officeart/2005/8/layout/venn2"/>
    <dgm:cxn modelId="{52B76800-10AB-4738-8B6C-44AF2BDF71B7}" type="presParOf" srcId="{A2CD9B4E-C07A-4A38-8988-686A11F42B39}" destId="{BD92774B-7659-4DB9-BBE0-2BE991CFFD88}" srcOrd="1" destOrd="0" presId="urn:microsoft.com/office/officeart/2005/8/layout/venn2"/>
    <dgm:cxn modelId="{6F627E7D-8C60-455B-86BA-B505ABDFB6A9}" type="presParOf" srcId="{F8D660EE-52A8-4936-A210-96D5CBEE5E5A}" destId="{2509FCEA-5BEF-4D36-84EC-6D55A312364F}" srcOrd="3" destOrd="0" presId="urn:microsoft.com/office/officeart/2005/8/layout/venn2"/>
    <dgm:cxn modelId="{2FE04A62-4E92-452F-800B-D1EB92FB9F4A}" type="presParOf" srcId="{2509FCEA-5BEF-4D36-84EC-6D55A312364F}" destId="{FB18A1DA-EDB1-4D56-B88E-DC1329A8B9F6}" srcOrd="0" destOrd="0" presId="urn:microsoft.com/office/officeart/2005/8/layout/venn2"/>
    <dgm:cxn modelId="{3C7E45A3-DDAD-4A59-9BFF-B03835DADE50}" type="presParOf" srcId="{2509FCEA-5BEF-4D36-84EC-6D55A312364F}" destId="{875DE43B-B224-4662-B6E2-0B09AECD7B15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0EF91-52F4-422E-A103-2F1B1C3C9E3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D9592D4-B1F7-4227-A310-A61918819244}">
      <dgm:prSet phldrT="[Texto]"/>
      <dgm:spPr/>
      <dgm:t>
        <a:bodyPr/>
        <a:lstStyle/>
        <a:p>
          <a:r>
            <a:rPr lang="es-EC" b="1" dirty="0" smtClean="0"/>
            <a:t>GERENCIA GENERAL Y COMERCIAL </a:t>
          </a:r>
          <a:endParaRPr lang="es-EC" b="1" dirty="0"/>
        </a:p>
      </dgm:t>
    </dgm:pt>
    <dgm:pt modelId="{929E97C6-8F83-45CF-A515-8496ACE00212}" type="parTrans" cxnId="{7BCE161E-FE42-460E-A341-B5A9FD53B47A}">
      <dgm:prSet/>
      <dgm:spPr/>
      <dgm:t>
        <a:bodyPr/>
        <a:lstStyle/>
        <a:p>
          <a:endParaRPr lang="es-EC"/>
        </a:p>
      </dgm:t>
    </dgm:pt>
    <dgm:pt modelId="{0F066909-A5CC-40A5-8B4E-A054C53BF854}" type="sibTrans" cxnId="{7BCE161E-FE42-460E-A341-B5A9FD53B47A}">
      <dgm:prSet/>
      <dgm:spPr/>
      <dgm:t>
        <a:bodyPr/>
        <a:lstStyle/>
        <a:p>
          <a:endParaRPr lang="es-EC"/>
        </a:p>
      </dgm:t>
    </dgm:pt>
    <dgm:pt modelId="{6E23E7DF-C87F-4190-9103-771FF2D27E11}">
      <dgm:prSet phldrT="[Texto]"/>
      <dgm:spPr/>
      <dgm:t>
        <a:bodyPr/>
        <a:lstStyle/>
        <a:p>
          <a:r>
            <a:rPr lang="es-EC" b="1" dirty="0" smtClean="0"/>
            <a:t>RESERVACIONES  Y RECAUDACION  </a:t>
          </a:r>
          <a:endParaRPr lang="es-EC" b="1" dirty="0"/>
        </a:p>
      </dgm:t>
    </dgm:pt>
    <dgm:pt modelId="{8EE9CBFC-06F5-40EC-8725-2A605118E7BA}" type="parTrans" cxnId="{0D6BED59-9B18-4964-98CB-A700AADD6480}">
      <dgm:prSet/>
      <dgm:spPr/>
      <dgm:t>
        <a:bodyPr/>
        <a:lstStyle/>
        <a:p>
          <a:endParaRPr lang="es-EC"/>
        </a:p>
      </dgm:t>
    </dgm:pt>
    <dgm:pt modelId="{2BCC3048-205C-4135-8EEC-636EE2A7D3FA}" type="sibTrans" cxnId="{0D6BED59-9B18-4964-98CB-A700AADD6480}">
      <dgm:prSet/>
      <dgm:spPr/>
      <dgm:t>
        <a:bodyPr/>
        <a:lstStyle/>
        <a:p>
          <a:endParaRPr lang="es-EC"/>
        </a:p>
      </dgm:t>
    </dgm:pt>
    <dgm:pt modelId="{C30C81A1-F518-4C09-9408-4E0ECC80F394}">
      <dgm:prSet phldrT="[Texto]"/>
      <dgm:spPr/>
      <dgm:t>
        <a:bodyPr/>
        <a:lstStyle/>
        <a:p>
          <a:r>
            <a:rPr lang="es-EC" b="1" dirty="0" smtClean="0"/>
            <a:t>CONTADOR</a:t>
          </a:r>
          <a:endParaRPr lang="es-EC" b="1" dirty="0"/>
        </a:p>
      </dgm:t>
    </dgm:pt>
    <dgm:pt modelId="{C3BF7662-6AB4-4F53-BD33-F3F7F68DD44B}" type="sibTrans" cxnId="{CF8DF7F9-B615-4012-A12F-97D5583B09E1}">
      <dgm:prSet/>
      <dgm:spPr/>
      <dgm:t>
        <a:bodyPr/>
        <a:lstStyle/>
        <a:p>
          <a:endParaRPr lang="es-EC"/>
        </a:p>
      </dgm:t>
    </dgm:pt>
    <dgm:pt modelId="{6152CD3E-FCC4-42D0-848A-12145378F39E}" type="parTrans" cxnId="{CF8DF7F9-B615-4012-A12F-97D5583B09E1}">
      <dgm:prSet/>
      <dgm:spPr/>
      <dgm:t>
        <a:bodyPr/>
        <a:lstStyle/>
        <a:p>
          <a:endParaRPr lang="es-EC"/>
        </a:p>
      </dgm:t>
    </dgm:pt>
    <dgm:pt modelId="{0FDC16B4-B2D9-425D-B363-06B75BE4B375}">
      <dgm:prSet/>
      <dgm:spPr/>
      <dgm:t>
        <a:bodyPr/>
        <a:lstStyle/>
        <a:p>
          <a:r>
            <a:rPr lang="es-EC" b="1" dirty="0" smtClean="0"/>
            <a:t>COORDINACIÓN DE OPERACIONES  Y SERVICIOS </a:t>
          </a:r>
          <a:endParaRPr lang="es-EC" b="1" dirty="0"/>
        </a:p>
      </dgm:t>
    </dgm:pt>
    <dgm:pt modelId="{DF1A0354-2AE2-420F-97CB-9D2DC3CC8BBD}" type="parTrans" cxnId="{C56F8338-8E18-4CD8-ABD2-B07488CB06DD}">
      <dgm:prSet/>
      <dgm:spPr/>
      <dgm:t>
        <a:bodyPr/>
        <a:lstStyle/>
        <a:p>
          <a:endParaRPr lang="es-EC"/>
        </a:p>
      </dgm:t>
    </dgm:pt>
    <dgm:pt modelId="{95F0CA34-085E-47A3-9BAA-5ADF018197F6}" type="sibTrans" cxnId="{C56F8338-8E18-4CD8-ABD2-B07488CB06DD}">
      <dgm:prSet/>
      <dgm:spPr/>
      <dgm:t>
        <a:bodyPr/>
        <a:lstStyle/>
        <a:p>
          <a:endParaRPr lang="es-EC"/>
        </a:p>
      </dgm:t>
    </dgm:pt>
    <dgm:pt modelId="{E32D7D37-7157-4ED0-8543-6E8ECE02E672}">
      <dgm:prSet/>
      <dgm:spPr/>
      <dgm:t>
        <a:bodyPr/>
        <a:lstStyle/>
        <a:p>
          <a:r>
            <a:rPr lang="es-EC" dirty="0" smtClean="0"/>
            <a:t>GUIA CALIFICADO</a:t>
          </a:r>
          <a:endParaRPr lang="es-EC" dirty="0"/>
        </a:p>
      </dgm:t>
    </dgm:pt>
    <dgm:pt modelId="{4602F408-0FE9-4FE3-8D4D-EAB39AA97AB7}" type="parTrans" cxnId="{756FE74A-E60A-48CE-9A6F-C9BC5D081311}">
      <dgm:prSet/>
      <dgm:spPr/>
      <dgm:t>
        <a:bodyPr/>
        <a:lstStyle/>
        <a:p>
          <a:endParaRPr lang="es-EC"/>
        </a:p>
      </dgm:t>
    </dgm:pt>
    <dgm:pt modelId="{359AA2A5-F893-4287-827A-6183A759E8E2}" type="sibTrans" cxnId="{756FE74A-E60A-48CE-9A6F-C9BC5D081311}">
      <dgm:prSet/>
      <dgm:spPr/>
      <dgm:t>
        <a:bodyPr/>
        <a:lstStyle/>
        <a:p>
          <a:endParaRPr lang="es-EC"/>
        </a:p>
      </dgm:t>
    </dgm:pt>
    <dgm:pt modelId="{08A3BECC-E014-44B0-92CC-DA901E2D52D8}">
      <dgm:prSet/>
      <dgm:spPr/>
      <dgm:t>
        <a:bodyPr/>
        <a:lstStyle/>
        <a:p>
          <a:r>
            <a:rPr lang="es-EC" dirty="0" smtClean="0"/>
            <a:t>PANGUERO</a:t>
          </a:r>
          <a:endParaRPr lang="es-EC" dirty="0"/>
        </a:p>
      </dgm:t>
    </dgm:pt>
    <dgm:pt modelId="{3E86F933-AB6B-4380-96B4-CD478CB085DE}" type="parTrans" cxnId="{5456B3FA-A5EF-4115-9C33-7019009FE45D}">
      <dgm:prSet/>
      <dgm:spPr/>
      <dgm:t>
        <a:bodyPr/>
        <a:lstStyle/>
        <a:p>
          <a:endParaRPr lang="es-EC"/>
        </a:p>
      </dgm:t>
    </dgm:pt>
    <dgm:pt modelId="{625BF42A-DFA5-4CC1-A754-A355EED6DFB0}" type="sibTrans" cxnId="{5456B3FA-A5EF-4115-9C33-7019009FE45D}">
      <dgm:prSet/>
      <dgm:spPr/>
      <dgm:t>
        <a:bodyPr/>
        <a:lstStyle/>
        <a:p>
          <a:endParaRPr lang="es-EC"/>
        </a:p>
      </dgm:t>
    </dgm:pt>
    <dgm:pt modelId="{1B833FEA-78AB-49B8-AF06-A805FE539777}">
      <dgm:prSet/>
      <dgm:spPr/>
      <dgm:t>
        <a:bodyPr/>
        <a:lstStyle/>
        <a:p>
          <a:r>
            <a:rPr lang="es-EC" dirty="0" smtClean="0"/>
            <a:t>BUZOS CALIFICADOS</a:t>
          </a:r>
          <a:endParaRPr lang="es-EC" dirty="0"/>
        </a:p>
      </dgm:t>
    </dgm:pt>
    <dgm:pt modelId="{FD27B586-FD2F-4223-AC9C-C2B1E96E3870}" type="parTrans" cxnId="{82E5F8C4-D8BD-496B-AB07-496F36354D99}">
      <dgm:prSet/>
      <dgm:spPr/>
      <dgm:t>
        <a:bodyPr/>
        <a:lstStyle/>
        <a:p>
          <a:endParaRPr lang="es-EC"/>
        </a:p>
      </dgm:t>
    </dgm:pt>
    <dgm:pt modelId="{BC5D5DB2-01D7-4361-BF15-2972A10F61EA}" type="sibTrans" cxnId="{82E5F8C4-D8BD-496B-AB07-496F36354D99}">
      <dgm:prSet/>
      <dgm:spPr/>
      <dgm:t>
        <a:bodyPr/>
        <a:lstStyle/>
        <a:p>
          <a:endParaRPr lang="es-EC"/>
        </a:p>
      </dgm:t>
    </dgm:pt>
    <dgm:pt modelId="{70583DA7-51F5-443E-BCD0-F6B112DE7561}">
      <dgm:prSet/>
      <dgm:spPr/>
      <dgm:t>
        <a:bodyPr/>
        <a:lstStyle/>
        <a:p>
          <a:r>
            <a:rPr lang="es-EC" dirty="0"/>
            <a:t>TRANSPORTISTA</a:t>
          </a:r>
        </a:p>
      </dgm:t>
    </dgm:pt>
    <dgm:pt modelId="{5F67B7A8-B445-4624-8238-3BAB21B5F5EA}" type="parTrans" cxnId="{00D7F116-8D97-4941-9657-8DE22025947C}">
      <dgm:prSet/>
      <dgm:spPr/>
      <dgm:t>
        <a:bodyPr/>
        <a:lstStyle/>
        <a:p>
          <a:endParaRPr lang="es-EC"/>
        </a:p>
      </dgm:t>
    </dgm:pt>
    <dgm:pt modelId="{FF338306-2AC5-4021-9AA7-98D641373076}" type="sibTrans" cxnId="{00D7F116-8D97-4941-9657-8DE22025947C}">
      <dgm:prSet/>
      <dgm:spPr/>
      <dgm:t>
        <a:bodyPr/>
        <a:lstStyle/>
        <a:p>
          <a:endParaRPr lang="es-EC"/>
        </a:p>
      </dgm:t>
    </dgm:pt>
    <dgm:pt modelId="{61707362-F942-4B4F-878F-0C053728FCF3}" type="pres">
      <dgm:prSet presAssocID="{4740EF91-52F4-422E-A103-2F1B1C3C9E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D9F28F4-8728-4852-971C-2CBAC778345A}" type="pres">
      <dgm:prSet presAssocID="{3D9592D4-B1F7-4227-A310-A61918819244}" presName="hierRoot1" presStyleCnt="0"/>
      <dgm:spPr/>
    </dgm:pt>
    <dgm:pt modelId="{76ACC66A-5285-413B-B47A-5886F30425A2}" type="pres">
      <dgm:prSet presAssocID="{3D9592D4-B1F7-4227-A310-A61918819244}" presName="composite" presStyleCnt="0"/>
      <dgm:spPr/>
    </dgm:pt>
    <dgm:pt modelId="{3A00C4C0-7BA0-4582-BDD7-BAF3B4CEF6DE}" type="pres">
      <dgm:prSet presAssocID="{3D9592D4-B1F7-4227-A310-A61918819244}" presName="background" presStyleLbl="node0" presStyleIdx="0" presStyleCnt="1"/>
      <dgm:spPr/>
    </dgm:pt>
    <dgm:pt modelId="{7E19D7F7-E122-49EA-9767-BE98BE51E1DA}" type="pres">
      <dgm:prSet presAssocID="{3D9592D4-B1F7-4227-A310-A61918819244}" presName="text" presStyleLbl="fgAcc0" presStyleIdx="0" presStyleCnt="1" custScaleX="136023" custScaleY="103760" custLinFactNeighborX="-2222" custLinFactNeighborY="-41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B5F8808-CE27-4610-B6EC-97BD17FC5F42}" type="pres">
      <dgm:prSet presAssocID="{3D9592D4-B1F7-4227-A310-A61918819244}" presName="hierChild2" presStyleCnt="0"/>
      <dgm:spPr/>
    </dgm:pt>
    <dgm:pt modelId="{DF990D25-3D07-4B61-A6CC-700A6DED2D64}" type="pres">
      <dgm:prSet presAssocID="{8EE9CBFC-06F5-40EC-8725-2A605118E7BA}" presName="Name10" presStyleLbl="parChTrans1D2" presStyleIdx="0" presStyleCnt="3"/>
      <dgm:spPr/>
      <dgm:t>
        <a:bodyPr/>
        <a:lstStyle/>
        <a:p>
          <a:endParaRPr lang="es-EC"/>
        </a:p>
      </dgm:t>
    </dgm:pt>
    <dgm:pt modelId="{42291A6C-42CC-45E1-AD31-C1E4609B39AE}" type="pres">
      <dgm:prSet presAssocID="{6E23E7DF-C87F-4190-9103-771FF2D27E11}" presName="hierRoot2" presStyleCnt="0"/>
      <dgm:spPr/>
    </dgm:pt>
    <dgm:pt modelId="{5DE1F2EF-0EB3-437A-A2B8-407D03F61F0E}" type="pres">
      <dgm:prSet presAssocID="{6E23E7DF-C87F-4190-9103-771FF2D27E11}" presName="composite2" presStyleCnt="0"/>
      <dgm:spPr/>
    </dgm:pt>
    <dgm:pt modelId="{7E5F64EC-CCDE-4FDC-9A8C-C074462E8D17}" type="pres">
      <dgm:prSet presAssocID="{6E23E7DF-C87F-4190-9103-771FF2D27E11}" presName="background2" presStyleLbl="node2" presStyleIdx="0" presStyleCnt="3"/>
      <dgm:spPr/>
    </dgm:pt>
    <dgm:pt modelId="{80FF0A95-AFDA-4B07-9D0E-5CDF9B558C2D}" type="pres">
      <dgm:prSet presAssocID="{6E23E7DF-C87F-4190-9103-771FF2D27E1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F9F7D53-6EF4-4A76-ABA0-C35536FEEFCE}" type="pres">
      <dgm:prSet presAssocID="{6E23E7DF-C87F-4190-9103-771FF2D27E11}" presName="hierChild3" presStyleCnt="0"/>
      <dgm:spPr/>
    </dgm:pt>
    <dgm:pt modelId="{B5A4531C-7EFD-4644-AB2F-21DE110AC28B}" type="pres">
      <dgm:prSet presAssocID="{DF1A0354-2AE2-420F-97CB-9D2DC3CC8BBD}" presName="Name10" presStyleLbl="parChTrans1D2" presStyleIdx="1" presStyleCnt="3"/>
      <dgm:spPr/>
      <dgm:t>
        <a:bodyPr/>
        <a:lstStyle/>
        <a:p>
          <a:endParaRPr lang="es-EC"/>
        </a:p>
      </dgm:t>
    </dgm:pt>
    <dgm:pt modelId="{D5F740E6-C5B7-4278-84AC-EE1C7C34D766}" type="pres">
      <dgm:prSet presAssocID="{0FDC16B4-B2D9-425D-B363-06B75BE4B375}" presName="hierRoot2" presStyleCnt="0"/>
      <dgm:spPr/>
    </dgm:pt>
    <dgm:pt modelId="{79064797-4816-4D74-94E8-23423382024E}" type="pres">
      <dgm:prSet presAssocID="{0FDC16B4-B2D9-425D-B363-06B75BE4B375}" presName="composite2" presStyleCnt="0"/>
      <dgm:spPr/>
    </dgm:pt>
    <dgm:pt modelId="{EF820D4F-F0CE-4F74-8F77-EB1AF45FB84F}" type="pres">
      <dgm:prSet presAssocID="{0FDC16B4-B2D9-425D-B363-06B75BE4B375}" presName="background2" presStyleLbl="node2" presStyleIdx="1" presStyleCnt="3"/>
      <dgm:spPr/>
    </dgm:pt>
    <dgm:pt modelId="{37DC3082-C207-47A8-9504-DF9EC64FDBAA}" type="pres">
      <dgm:prSet presAssocID="{0FDC16B4-B2D9-425D-B363-06B75BE4B375}" presName="text2" presStyleLbl="fgAcc2" presStyleIdx="1" presStyleCnt="3" custScaleX="114843" custScaleY="1056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CF5975-ECC0-4FCC-A1C0-2657087E66C5}" type="pres">
      <dgm:prSet presAssocID="{0FDC16B4-B2D9-425D-B363-06B75BE4B375}" presName="hierChild3" presStyleCnt="0"/>
      <dgm:spPr/>
    </dgm:pt>
    <dgm:pt modelId="{E2181C45-D3A5-4270-8750-36828E5E8C69}" type="pres">
      <dgm:prSet presAssocID="{3E86F933-AB6B-4380-96B4-CD478CB085DE}" presName="Name17" presStyleLbl="parChTrans1D3" presStyleIdx="0" presStyleCnt="4"/>
      <dgm:spPr/>
      <dgm:t>
        <a:bodyPr/>
        <a:lstStyle/>
        <a:p>
          <a:endParaRPr lang="es-EC"/>
        </a:p>
      </dgm:t>
    </dgm:pt>
    <dgm:pt modelId="{EEC42294-DA77-446E-A929-2087A4946AEF}" type="pres">
      <dgm:prSet presAssocID="{08A3BECC-E014-44B0-92CC-DA901E2D52D8}" presName="hierRoot3" presStyleCnt="0"/>
      <dgm:spPr/>
    </dgm:pt>
    <dgm:pt modelId="{DB9BBF35-9886-4EDF-A573-D131DAA9BE41}" type="pres">
      <dgm:prSet presAssocID="{08A3BECC-E014-44B0-92CC-DA901E2D52D8}" presName="composite3" presStyleCnt="0"/>
      <dgm:spPr/>
    </dgm:pt>
    <dgm:pt modelId="{C186219A-42BB-40D5-B5C6-31BD97A3401F}" type="pres">
      <dgm:prSet presAssocID="{08A3BECC-E014-44B0-92CC-DA901E2D52D8}" presName="background3" presStyleLbl="node3" presStyleIdx="0" presStyleCnt="4"/>
      <dgm:spPr/>
    </dgm:pt>
    <dgm:pt modelId="{CD150D6E-BD96-441E-9ECC-899A5931842D}" type="pres">
      <dgm:prSet presAssocID="{08A3BECC-E014-44B0-92CC-DA901E2D52D8}" presName="text3" presStyleLbl="fgAcc3" presStyleIdx="0" presStyleCnt="4" custScaleX="89248" custScaleY="860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EF7187A-85C6-4E80-BE95-938A40A5CC72}" type="pres">
      <dgm:prSet presAssocID="{08A3BECC-E014-44B0-92CC-DA901E2D52D8}" presName="hierChild4" presStyleCnt="0"/>
      <dgm:spPr/>
    </dgm:pt>
    <dgm:pt modelId="{E8074392-E443-4DCB-A22A-87C20C2F24D7}" type="pres">
      <dgm:prSet presAssocID="{FD27B586-FD2F-4223-AC9C-C2B1E96E3870}" presName="Name17" presStyleLbl="parChTrans1D3" presStyleIdx="1" presStyleCnt="4"/>
      <dgm:spPr/>
      <dgm:t>
        <a:bodyPr/>
        <a:lstStyle/>
        <a:p>
          <a:endParaRPr lang="es-EC"/>
        </a:p>
      </dgm:t>
    </dgm:pt>
    <dgm:pt modelId="{2F100073-A958-44A7-B989-527876E79A17}" type="pres">
      <dgm:prSet presAssocID="{1B833FEA-78AB-49B8-AF06-A805FE539777}" presName="hierRoot3" presStyleCnt="0"/>
      <dgm:spPr/>
    </dgm:pt>
    <dgm:pt modelId="{88594FC7-9448-46F4-AF56-B71CF46E30DB}" type="pres">
      <dgm:prSet presAssocID="{1B833FEA-78AB-49B8-AF06-A805FE539777}" presName="composite3" presStyleCnt="0"/>
      <dgm:spPr/>
    </dgm:pt>
    <dgm:pt modelId="{1DED6672-4E2A-4857-909B-B5265B42C7EC}" type="pres">
      <dgm:prSet presAssocID="{1B833FEA-78AB-49B8-AF06-A805FE539777}" presName="background3" presStyleLbl="node3" presStyleIdx="1" presStyleCnt="4"/>
      <dgm:spPr/>
    </dgm:pt>
    <dgm:pt modelId="{F2019CE7-3D50-416F-8751-54BD6EAB8DC6}" type="pres">
      <dgm:prSet presAssocID="{1B833FEA-78AB-49B8-AF06-A805FE539777}" presName="text3" presStyleLbl="fgAcc3" presStyleIdx="1" presStyleCnt="4" custScaleX="82312" custScaleY="833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29E3B2B-41F1-4B92-9245-E915B6795BD1}" type="pres">
      <dgm:prSet presAssocID="{1B833FEA-78AB-49B8-AF06-A805FE539777}" presName="hierChild4" presStyleCnt="0"/>
      <dgm:spPr/>
    </dgm:pt>
    <dgm:pt modelId="{404CA2EA-1D7F-4B31-8BDE-BDE16D144447}" type="pres">
      <dgm:prSet presAssocID="{4602F408-0FE9-4FE3-8D4D-EAB39AA97AB7}" presName="Name17" presStyleLbl="parChTrans1D3" presStyleIdx="2" presStyleCnt="4"/>
      <dgm:spPr/>
      <dgm:t>
        <a:bodyPr/>
        <a:lstStyle/>
        <a:p>
          <a:endParaRPr lang="es-EC"/>
        </a:p>
      </dgm:t>
    </dgm:pt>
    <dgm:pt modelId="{D26ACE6C-DB2F-4CEF-A712-CD8208D61B62}" type="pres">
      <dgm:prSet presAssocID="{E32D7D37-7157-4ED0-8543-6E8ECE02E672}" presName="hierRoot3" presStyleCnt="0"/>
      <dgm:spPr/>
    </dgm:pt>
    <dgm:pt modelId="{74A2E76E-2443-42AF-B436-C4B351677A17}" type="pres">
      <dgm:prSet presAssocID="{E32D7D37-7157-4ED0-8543-6E8ECE02E672}" presName="composite3" presStyleCnt="0"/>
      <dgm:spPr/>
    </dgm:pt>
    <dgm:pt modelId="{39784CAB-C23A-47BD-9B40-6BC7413B0391}" type="pres">
      <dgm:prSet presAssocID="{E32D7D37-7157-4ED0-8543-6E8ECE02E672}" presName="background3" presStyleLbl="node3" presStyleIdx="2" presStyleCnt="4"/>
      <dgm:spPr/>
    </dgm:pt>
    <dgm:pt modelId="{E7504E48-D535-453E-8D56-64311AE695F3}" type="pres">
      <dgm:prSet presAssocID="{E32D7D37-7157-4ED0-8543-6E8ECE02E672}" presName="text3" presStyleLbl="fgAcc3" presStyleIdx="2" presStyleCnt="4" custScaleX="75091" custScaleY="82815" custLinFactNeighborX="-2857" custLinFactNeighborY="17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285F7A-A246-4910-92E9-1604EACBC35D}" type="pres">
      <dgm:prSet presAssocID="{E32D7D37-7157-4ED0-8543-6E8ECE02E672}" presName="hierChild4" presStyleCnt="0"/>
      <dgm:spPr/>
    </dgm:pt>
    <dgm:pt modelId="{B178C1DF-DDDF-464E-98A0-4117F3630BA7}" type="pres">
      <dgm:prSet presAssocID="{5F67B7A8-B445-4624-8238-3BAB21B5F5EA}" presName="Name17" presStyleLbl="parChTrans1D3" presStyleIdx="3" presStyleCnt="4"/>
      <dgm:spPr/>
      <dgm:t>
        <a:bodyPr/>
        <a:lstStyle/>
        <a:p>
          <a:endParaRPr lang="es-EC"/>
        </a:p>
      </dgm:t>
    </dgm:pt>
    <dgm:pt modelId="{71B16629-2C5E-4EC7-A7FA-50913C72F0B7}" type="pres">
      <dgm:prSet presAssocID="{70583DA7-51F5-443E-BCD0-F6B112DE7561}" presName="hierRoot3" presStyleCnt="0"/>
      <dgm:spPr/>
    </dgm:pt>
    <dgm:pt modelId="{AE982072-167D-4702-902C-A25D75780C2D}" type="pres">
      <dgm:prSet presAssocID="{70583DA7-51F5-443E-BCD0-F6B112DE7561}" presName="composite3" presStyleCnt="0"/>
      <dgm:spPr/>
    </dgm:pt>
    <dgm:pt modelId="{4D3C44B7-DE68-420E-BB84-7E7E92464F51}" type="pres">
      <dgm:prSet presAssocID="{70583DA7-51F5-443E-BCD0-F6B112DE7561}" presName="background3" presStyleLbl="node3" presStyleIdx="3" presStyleCnt="4"/>
      <dgm:spPr/>
    </dgm:pt>
    <dgm:pt modelId="{52A6FA5F-7834-495D-9A76-8FCE61D38B02}" type="pres">
      <dgm:prSet presAssocID="{70583DA7-51F5-443E-BCD0-F6B112DE7561}" presName="text3" presStyleLbl="fgAcc3" presStyleIdx="3" presStyleCnt="4" custScaleX="83161" custScaleY="837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3984993-7072-420B-8478-E62D6CCD7C75}" type="pres">
      <dgm:prSet presAssocID="{70583DA7-51F5-443E-BCD0-F6B112DE7561}" presName="hierChild4" presStyleCnt="0"/>
      <dgm:spPr/>
    </dgm:pt>
    <dgm:pt modelId="{1DED6CC6-A753-4E37-9D47-C97639447075}" type="pres">
      <dgm:prSet presAssocID="{6152CD3E-FCC4-42D0-848A-12145378F39E}" presName="Name10" presStyleLbl="parChTrans1D2" presStyleIdx="2" presStyleCnt="3"/>
      <dgm:spPr/>
      <dgm:t>
        <a:bodyPr/>
        <a:lstStyle/>
        <a:p>
          <a:endParaRPr lang="es-EC"/>
        </a:p>
      </dgm:t>
    </dgm:pt>
    <dgm:pt modelId="{14F3DCAC-57D6-4E79-B5DD-A8A63323A043}" type="pres">
      <dgm:prSet presAssocID="{C30C81A1-F518-4C09-9408-4E0ECC80F394}" presName="hierRoot2" presStyleCnt="0"/>
      <dgm:spPr/>
    </dgm:pt>
    <dgm:pt modelId="{662846F7-7C4E-44B4-967D-550225434EFF}" type="pres">
      <dgm:prSet presAssocID="{C30C81A1-F518-4C09-9408-4E0ECC80F394}" presName="composite2" presStyleCnt="0"/>
      <dgm:spPr/>
    </dgm:pt>
    <dgm:pt modelId="{43DAFE85-3EDD-4BDC-A343-F59A68814C6B}" type="pres">
      <dgm:prSet presAssocID="{C30C81A1-F518-4C09-9408-4E0ECC80F394}" presName="background2" presStyleLbl="node2" presStyleIdx="2" presStyleCnt="3"/>
      <dgm:spPr/>
    </dgm:pt>
    <dgm:pt modelId="{CB66F38A-4657-439E-AF5C-D954EEC288B7}" type="pres">
      <dgm:prSet presAssocID="{C30C81A1-F518-4C09-9408-4E0ECC80F39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A9345D-B5C5-43C6-A078-C8CF129AF926}" type="pres">
      <dgm:prSet presAssocID="{C30C81A1-F518-4C09-9408-4E0ECC80F394}" presName="hierChild3" presStyleCnt="0"/>
      <dgm:spPr/>
    </dgm:pt>
  </dgm:ptLst>
  <dgm:cxnLst>
    <dgm:cxn modelId="{6C649BE8-9026-4ADE-BD9B-8AD6E9B38C5A}" type="presOf" srcId="{8EE9CBFC-06F5-40EC-8725-2A605118E7BA}" destId="{DF990D25-3D07-4B61-A6CC-700A6DED2D64}" srcOrd="0" destOrd="0" presId="urn:microsoft.com/office/officeart/2005/8/layout/hierarchy1"/>
    <dgm:cxn modelId="{E430CFBF-0744-48CA-A302-0FC3AD7472CE}" type="presOf" srcId="{DF1A0354-2AE2-420F-97CB-9D2DC3CC8BBD}" destId="{B5A4531C-7EFD-4644-AB2F-21DE110AC28B}" srcOrd="0" destOrd="0" presId="urn:microsoft.com/office/officeart/2005/8/layout/hierarchy1"/>
    <dgm:cxn modelId="{9EF959E7-B914-448C-B74D-9109EF704630}" type="presOf" srcId="{3D9592D4-B1F7-4227-A310-A61918819244}" destId="{7E19D7F7-E122-49EA-9767-BE98BE51E1DA}" srcOrd="0" destOrd="0" presId="urn:microsoft.com/office/officeart/2005/8/layout/hierarchy1"/>
    <dgm:cxn modelId="{CF8DF7F9-B615-4012-A12F-97D5583B09E1}" srcId="{3D9592D4-B1F7-4227-A310-A61918819244}" destId="{C30C81A1-F518-4C09-9408-4E0ECC80F394}" srcOrd="2" destOrd="0" parTransId="{6152CD3E-FCC4-42D0-848A-12145378F39E}" sibTransId="{C3BF7662-6AB4-4F53-BD33-F3F7F68DD44B}"/>
    <dgm:cxn modelId="{7BCE161E-FE42-460E-A341-B5A9FD53B47A}" srcId="{4740EF91-52F4-422E-A103-2F1B1C3C9E32}" destId="{3D9592D4-B1F7-4227-A310-A61918819244}" srcOrd="0" destOrd="0" parTransId="{929E97C6-8F83-45CF-A515-8496ACE00212}" sibTransId="{0F066909-A5CC-40A5-8B4E-A054C53BF854}"/>
    <dgm:cxn modelId="{8D99B175-0A0D-4091-A557-47C239C81D7B}" type="presOf" srcId="{4602F408-0FE9-4FE3-8D4D-EAB39AA97AB7}" destId="{404CA2EA-1D7F-4B31-8BDE-BDE16D144447}" srcOrd="0" destOrd="0" presId="urn:microsoft.com/office/officeart/2005/8/layout/hierarchy1"/>
    <dgm:cxn modelId="{101BEBFB-002F-4A7F-9633-477DE3758DC1}" type="presOf" srcId="{1B833FEA-78AB-49B8-AF06-A805FE539777}" destId="{F2019CE7-3D50-416F-8751-54BD6EAB8DC6}" srcOrd="0" destOrd="0" presId="urn:microsoft.com/office/officeart/2005/8/layout/hierarchy1"/>
    <dgm:cxn modelId="{5456B3FA-A5EF-4115-9C33-7019009FE45D}" srcId="{0FDC16B4-B2D9-425D-B363-06B75BE4B375}" destId="{08A3BECC-E014-44B0-92CC-DA901E2D52D8}" srcOrd="0" destOrd="0" parTransId="{3E86F933-AB6B-4380-96B4-CD478CB085DE}" sibTransId="{625BF42A-DFA5-4CC1-A754-A355EED6DFB0}"/>
    <dgm:cxn modelId="{BE1C9DBC-7390-4F82-AB18-166B1F2405F3}" type="presOf" srcId="{E32D7D37-7157-4ED0-8543-6E8ECE02E672}" destId="{E7504E48-D535-453E-8D56-64311AE695F3}" srcOrd="0" destOrd="0" presId="urn:microsoft.com/office/officeart/2005/8/layout/hierarchy1"/>
    <dgm:cxn modelId="{D66C2C64-CED2-4B23-A820-C2A475B797B4}" type="presOf" srcId="{4740EF91-52F4-422E-A103-2F1B1C3C9E32}" destId="{61707362-F942-4B4F-878F-0C053728FCF3}" srcOrd="0" destOrd="0" presId="urn:microsoft.com/office/officeart/2005/8/layout/hierarchy1"/>
    <dgm:cxn modelId="{3EFAF6E4-1361-492C-947D-3B986EACE62B}" type="presOf" srcId="{0FDC16B4-B2D9-425D-B363-06B75BE4B375}" destId="{37DC3082-C207-47A8-9504-DF9EC64FDBAA}" srcOrd="0" destOrd="0" presId="urn:microsoft.com/office/officeart/2005/8/layout/hierarchy1"/>
    <dgm:cxn modelId="{82E5F8C4-D8BD-496B-AB07-496F36354D99}" srcId="{0FDC16B4-B2D9-425D-B363-06B75BE4B375}" destId="{1B833FEA-78AB-49B8-AF06-A805FE539777}" srcOrd="1" destOrd="0" parTransId="{FD27B586-FD2F-4223-AC9C-C2B1E96E3870}" sibTransId="{BC5D5DB2-01D7-4361-BF15-2972A10F61EA}"/>
    <dgm:cxn modelId="{C56F8338-8E18-4CD8-ABD2-B07488CB06DD}" srcId="{3D9592D4-B1F7-4227-A310-A61918819244}" destId="{0FDC16B4-B2D9-425D-B363-06B75BE4B375}" srcOrd="1" destOrd="0" parTransId="{DF1A0354-2AE2-420F-97CB-9D2DC3CC8BBD}" sibTransId="{95F0CA34-085E-47A3-9BAA-5ADF018197F6}"/>
    <dgm:cxn modelId="{A9FA4704-EFC9-4402-BDBF-340D322FB0D2}" type="presOf" srcId="{70583DA7-51F5-443E-BCD0-F6B112DE7561}" destId="{52A6FA5F-7834-495D-9A76-8FCE61D38B02}" srcOrd="0" destOrd="0" presId="urn:microsoft.com/office/officeart/2005/8/layout/hierarchy1"/>
    <dgm:cxn modelId="{71B769F6-632C-4C77-8073-742014DB9A91}" type="presOf" srcId="{C30C81A1-F518-4C09-9408-4E0ECC80F394}" destId="{CB66F38A-4657-439E-AF5C-D954EEC288B7}" srcOrd="0" destOrd="0" presId="urn:microsoft.com/office/officeart/2005/8/layout/hierarchy1"/>
    <dgm:cxn modelId="{63866D32-703D-48E4-93C4-EB8C1D6A7F9A}" type="presOf" srcId="{08A3BECC-E014-44B0-92CC-DA901E2D52D8}" destId="{CD150D6E-BD96-441E-9ECC-899A5931842D}" srcOrd="0" destOrd="0" presId="urn:microsoft.com/office/officeart/2005/8/layout/hierarchy1"/>
    <dgm:cxn modelId="{8CD47D37-0EC0-454A-8390-5DE0E88987C7}" type="presOf" srcId="{FD27B586-FD2F-4223-AC9C-C2B1E96E3870}" destId="{E8074392-E443-4DCB-A22A-87C20C2F24D7}" srcOrd="0" destOrd="0" presId="urn:microsoft.com/office/officeart/2005/8/layout/hierarchy1"/>
    <dgm:cxn modelId="{00D7F116-8D97-4941-9657-8DE22025947C}" srcId="{0FDC16B4-B2D9-425D-B363-06B75BE4B375}" destId="{70583DA7-51F5-443E-BCD0-F6B112DE7561}" srcOrd="3" destOrd="0" parTransId="{5F67B7A8-B445-4624-8238-3BAB21B5F5EA}" sibTransId="{FF338306-2AC5-4021-9AA7-98D641373076}"/>
    <dgm:cxn modelId="{8C8FAA0F-C348-450F-B53C-8E35193B1787}" type="presOf" srcId="{3E86F933-AB6B-4380-96B4-CD478CB085DE}" destId="{E2181C45-D3A5-4270-8750-36828E5E8C69}" srcOrd="0" destOrd="0" presId="urn:microsoft.com/office/officeart/2005/8/layout/hierarchy1"/>
    <dgm:cxn modelId="{0D6BED59-9B18-4964-98CB-A700AADD6480}" srcId="{3D9592D4-B1F7-4227-A310-A61918819244}" destId="{6E23E7DF-C87F-4190-9103-771FF2D27E11}" srcOrd="0" destOrd="0" parTransId="{8EE9CBFC-06F5-40EC-8725-2A605118E7BA}" sibTransId="{2BCC3048-205C-4135-8EEC-636EE2A7D3FA}"/>
    <dgm:cxn modelId="{278CE4F5-F694-4BE0-9755-9999467B5B91}" type="presOf" srcId="{6152CD3E-FCC4-42D0-848A-12145378F39E}" destId="{1DED6CC6-A753-4E37-9D47-C97639447075}" srcOrd="0" destOrd="0" presId="urn:microsoft.com/office/officeart/2005/8/layout/hierarchy1"/>
    <dgm:cxn modelId="{FB965030-F4DD-400D-8999-83BE2F3567C2}" type="presOf" srcId="{6E23E7DF-C87F-4190-9103-771FF2D27E11}" destId="{80FF0A95-AFDA-4B07-9D0E-5CDF9B558C2D}" srcOrd="0" destOrd="0" presId="urn:microsoft.com/office/officeart/2005/8/layout/hierarchy1"/>
    <dgm:cxn modelId="{82A06BF9-CF48-4D9D-BC85-6C1807A5B178}" type="presOf" srcId="{5F67B7A8-B445-4624-8238-3BAB21B5F5EA}" destId="{B178C1DF-DDDF-464E-98A0-4117F3630BA7}" srcOrd="0" destOrd="0" presId="urn:microsoft.com/office/officeart/2005/8/layout/hierarchy1"/>
    <dgm:cxn modelId="{756FE74A-E60A-48CE-9A6F-C9BC5D081311}" srcId="{0FDC16B4-B2D9-425D-B363-06B75BE4B375}" destId="{E32D7D37-7157-4ED0-8543-6E8ECE02E672}" srcOrd="2" destOrd="0" parTransId="{4602F408-0FE9-4FE3-8D4D-EAB39AA97AB7}" sibTransId="{359AA2A5-F893-4287-827A-6183A759E8E2}"/>
    <dgm:cxn modelId="{BDEBBE47-AE4A-440D-B6FB-B1478F88B2C0}" type="presParOf" srcId="{61707362-F942-4B4F-878F-0C053728FCF3}" destId="{AD9F28F4-8728-4852-971C-2CBAC778345A}" srcOrd="0" destOrd="0" presId="urn:microsoft.com/office/officeart/2005/8/layout/hierarchy1"/>
    <dgm:cxn modelId="{B6247740-2ABA-467D-B64D-E7798E1616D3}" type="presParOf" srcId="{AD9F28F4-8728-4852-971C-2CBAC778345A}" destId="{76ACC66A-5285-413B-B47A-5886F30425A2}" srcOrd="0" destOrd="0" presId="urn:microsoft.com/office/officeart/2005/8/layout/hierarchy1"/>
    <dgm:cxn modelId="{05E6568E-5955-491A-966D-23CD176D4545}" type="presParOf" srcId="{76ACC66A-5285-413B-B47A-5886F30425A2}" destId="{3A00C4C0-7BA0-4582-BDD7-BAF3B4CEF6DE}" srcOrd="0" destOrd="0" presId="urn:microsoft.com/office/officeart/2005/8/layout/hierarchy1"/>
    <dgm:cxn modelId="{32D0555E-26FE-471B-8FB2-55B9CAF12D50}" type="presParOf" srcId="{76ACC66A-5285-413B-B47A-5886F30425A2}" destId="{7E19D7F7-E122-49EA-9767-BE98BE51E1DA}" srcOrd="1" destOrd="0" presId="urn:microsoft.com/office/officeart/2005/8/layout/hierarchy1"/>
    <dgm:cxn modelId="{C2607596-F725-4A83-93A7-3E6BF1D733D2}" type="presParOf" srcId="{AD9F28F4-8728-4852-971C-2CBAC778345A}" destId="{5B5F8808-CE27-4610-B6EC-97BD17FC5F42}" srcOrd="1" destOrd="0" presId="urn:microsoft.com/office/officeart/2005/8/layout/hierarchy1"/>
    <dgm:cxn modelId="{3E08F558-205F-4F32-A215-C6D7A4297B4B}" type="presParOf" srcId="{5B5F8808-CE27-4610-B6EC-97BD17FC5F42}" destId="{DF990D25-3D07-4B61-A6CC-700A6DED2D64}" srcOrd="0" destOrd="0" presId="urn:microsoft.com/office/officeart/2005/8/layout/hierarchy1"/>
    <dgm:cxn modelId="{CBEE4865-7C7A-466B-BB18-484EA20688E2}" type="presParOf" srcId="{5B5F8808-CE27-4610-B6EC-97BD17FC5F42}" destId="{42291A6C-42CC-45E1-AD31-C1E4609B39AE}" srcOrd="1" destOrd="0" presId="urn:microsoft.com/office/officeart/2005/8/layout/hierarchy1"/>
    <dgm:cxn modelId="{87366958-6329-4CA6-9345-4E7D92F91386}" type="presParOf" srcId="{42291A6C-42CC-45E1-AD31-C1E4609B39AE}" destId="{5DE1F2EF-0EB3-437A-A2B8-407D03F61F0E}" srcOrd="0" destOrd="0" presId="urn:microsoft.com/office/officeart/2005/8/layout/hierarchy1"/>
    <dgm:cxn modelId="{E3D57BC1-512B-4802-96E8-7208E2A330F0}" type="presParOf" srcId="{5DE1F2EF-0EB3-437A-A2B8-407D03F61F0E}" destId="{7E5F64EC-CCDE-4FDC-9A8C-C074462E8D17}" srcOrd="0" destOrd="0" presId="urn:microsoft.com/office/officeart/2005/8/layout/hierarchy1"/>
    <dgm:cxn modelId="{9B4E12D6-3B66-4078-9E88-73353501E9FB}" type="presParOf" srcId="{5DE1F2EF-0EB3-437A-A2B8-407D03F61F0E}" destId="{80FF0A95-AFDA-4B07-9D0E-5CDF9B558C2D}" srcOrd="1" destOrd="0" presId="urn:microsoft.com/office/officeart/2005/8/layout/hierarchy1"/>
    <dgm:cxn modelId="{62FDD3EB-B145-4C61-BBF9-CF5716890F83}" type="presParOf" srcId="{42291A6C-42CC-45E1-AD31-C1E4609B39AE}" destId="{5F9F7D53-6EF4-4A76-ABA0-C35536FEEFCE}" srcOrd="1" destOrd="0" presId="urn:microsoft.com/office/officeart/2005/8/layout/hierarchy1"/>
    <dgm:cxn modelId="{DD445F7C-B448-4D1B-A62A-6FE54755F2DB}" type="presParOf" srcId="{5B5F8808-CE27-4610-B6EC-97BD17FC5F42}" destId="{B5A4531C-7EFD-4644-AB2F-21DE110AC28B}" srcOrd="2" destOrd="0" presId="urn:microsoft.com/office/officeart/2005/8/layout/hierarchy1"/>
    <dgm:cxn modelId="{1EBDA677-7495-4EB1-A77F-994D4AD8D768}" type="presParOf" srcId="{5B5F8808-CE27-4610-B6EC-97BD17FC5F42}" destId="{D5F740E6-C5B7-4278-84AC-EE1C7C34D766}" srcOrd="3" destOrd="0" presId="urn:microsoft.com/office/officeart/2005/8/layout/hierarchy1"/>
    <dgm:cxn modelId="{E8F3EF6F-1251-4D36-96AF-518A1E3DF757}" type="presParOf" srcId="{D5F740E6-C5B7-4278-84AC-EE1C7C34D766}" destId="{79064797-4816-4D74-94E8-23423382024E}" srcOrd="0" destOrd="0" presId="urn:microsoft.com/office/officeart/2005/8/layout/hierarchy1"/>
    <dgm:cxn modelId="{8EDC8B97-7F13-4470-8CEE-F43ADD320665}" type="presParOf" srcId="{79064797-4816-4D74-94E8-23423382024E}" destId="{EF820D4F-F0CE-4F74-8F77-EB1AF45FB84F}" srcOrd="0" destOrd="0" presId="urn:microsoft.com/office/officeart/2005/8/layout/hierarchy1"/>
    <dgm:cxn modelId="{5B8A78E4-4C9C-4A91-A920-240BDBE012BE}" type="presParOf" srcId="{79064797-4816-4D74-94E8-23423382024E}" destId="{37DC3082-C207-47A8-9504-DF9EC64FDBAA}" srcOrd="1" destOrd="0" presId="urn:microsoft.com/office/officeart/2005/8/layout/hierarchy1"/>
    <dgm:cxn modelId="{6C6858F4-EE4A-4904-A64F-7316C0F48DEC}" type="presParOf" srcId="{D5F740E6-C5B7-4278-84AC-EE1C7C34D766}" destId="{F4CF5975-ECC0-4FCC-A1C0-2657087E66C5}" srcOrd="1" destOrd="0" presId="urn:microsoft.com/office/officeart/2005/8/layout/hierarchy1"/>
    <dgm:cxn modelId="{9A875B18-5A2C-4FF8-9930-7DD08D3CD370}" type="presParOf" srcId="{F4CF5975-ECC0-4FCC-A1C0-2657087E66C5}" destId="{E2181C45-D3A5-4270-8750-36828E5E8C69}" srcOrd="0" destOrd="0" presId="urn:microsoft.com/office/officeart/2005/8/layout/hierarchy1"/>
    <dgm:cxn modelId="{66FE3C32-4DA7-48BC-8B7A-DEE3BA158855}" type="presParOf" srcId="{F4CF5975-ECC0-4FCC-A1C0-2657087E66C5}" destId="{EEC42294-DA77-446E-A929-2087A4946AEF}" srcOrd="1" destOrd="0" presId="urn:microsoft.com/office/officeart/2005/8/layout/hierarchy1"/>
    <dgm:cxn modelId="{307001D4-670B-421B-8D20-5E3BE816BC27}" type="presParOf" srcId="{EEC42294-DA77-446E-A929-2087A4946AEF}" destId="{DB9BBF35-9886-4EDF-A573-D131DAA9BE41}" srcOrd="0" destOrd="0" presId="urn:microsoft.com/office/officeart/2005/8/layout/hierarchy1"/>
    <dgm:cxn modelId="{272C5252-C1C9-4865-BF0F-82986B4166B4}" type="presParOf" srcId="{DB9BBF35-9886-4EDF-A573-D131DAA9BE41}" destId="{C186219A-42BB-40D5-B5C6-31BD97A3401F}" srcOrd="0" destOrd="0" presId="urn:microsoft.com/office/officeart/2005/8/layout/hierarchy1"/>
    <dgm:cxn modelId="{60037BD6-2067-436C-BE34-76ED6B36F214}" type="presParOf" srcId="{DB9BBF35-9886-4EDF-A573-D131DAA9BE41}" destId="{CD150D6E-BD96-441E-9ECC-899A5931842D}" srcOrd="1" destOrd="0" presId="urn:microsoft.com/office/officeart/2005/8/layout/hierarchy1"/>
    <dgm:cxn modelId="{752CADA5-39BB-41B3-A353-2AC4DC0D88A6}" type="presParOf" srcId="{EEC42294-DA77-446E-A929-2087A4946AEF}" destId="{1EF7187A-85C6-4E80-BE95-938A40A5CC72}" srcOrd="1" destOrd="0" presId="urn:microsoft.com/office/officeart/2005/8/layout/hierarchy1"/>
    <dgm:cxn modelId="{9DA4D9DA-48FA-414C-9BC2-D73914595694}" type="presParOf" srcId="{F4CF5975-ECC0-4FCC-A1C0-2657087E66C5}" destId="{E8074392-E443-4DCB-A22A-87C20C2F24D7}" srcOrd="2" destOrd="0" presId="urn:microsoft.com/office/officeart/2005/8/layout/hierarchy1"/>
    <dgm:cxn modelId="{9C0543D7-CF73-4590-885E-98A4CE0DEB66}" type="presParOf" srcId="{F4CF5975-ECC0-4FCC-A1C0-2657087E66C5}" destId="{2F100073-A958-44A7-B989-527876E79A17}" srcOrd="3" destOrd="0" presId="urn:microsoft.com/office/officeart/2005/8/layout/hierarchy1"/>
    <dgm:cxn modelId="{86926AA8-95B5-4E68-A88D-38D3D5A301AD}" type="presParOf" srcId="{2F100073-A958-44A7-B989-527876E79A17}" destId="{88594FC7-9448-46F4-AF56-B71CF46E30DB}" srcOrd="0" destOrd="0" presId="urn:microsoft.com/office/officeart/2005/8/layout/hierarchy1"/>
    <dgm:cxn modelId="{3FA20FD6-F203-45D1-B6BC-6D671FAD63FD}" type="presParOf" srcId="{88594FC7-9448-46F4-AF56-B71CF46E30DB}" destId="{1DED6672-4E2A-4857-909B-B5265B42C7EC}" srcOrd="0" destOrd="0" presId="urn:microsoft.com/office/officeart/2005/8/layout/hierarchy1"/>
    <dgm:cxn modelId="{3BC49291-DB0C-42CD-AFA7-45FA3C51E301}" type="presParOf" srcId="{88594FC7-9448-46F4-AF56-B71CF46E30DB}" destId="{F2019CE7-3D50-416F-8751-54BD6EAB8DC6}" srcOrd="1" destOrd="0" presId="urn:microsoft.com/office/officeart/2005/8/layout/hierarchy1"/>
    <dgm:cxn modelId="{600BDDC4-B551-4556-93B7-84C733CAC9DD}" type="presParOf" srcId="{2F100073-A958-44A7-B989-527876E79A17}" destId="{929E3B2B-41F1-4B92-9245-E915B6795BD1}" srcOrd="1" destOrd="0" presId="urn:microsoft.com/office/officeart/2005/8/layout/hierarchy1"/>
    <dgm:cxn modelId="{80CE3ABA-307D-406C-936D-B33BDB0E99E2}" type="presParOf" srcId="{F4CF5975-ECC0-4FCC-A1C0-2657087E66C5}" destId="{404CA2EA-1D7F-4B31-8BDE-BDE16D144447}" srcOrd="4" destOrd="0" presId="urn:microsoft.com/office/officeart/2005/8/layout/hierarchy1"/>
    <dgm:cxn modelId="{5930229A-7A59-4E51-BC21-B91C442FF10E}" type="presParOf" srcId="{F4CF5975-ECC0-4FCC-A1C0-2657087E66C5}" destId="{D26ACE6C-DB2F-4CEF-A712-CD8208D61B62}" srcOrd="5" destOrd="0" presId="urn:microsoft.com/office/officeart/2005/8/layout/hierarchy1"/>
    <dgm:cxn modelId="{B3015AAA-AD87-4CDC-BC62-B60DDC158F9C}" type="presParOf" srcId="{D26ACE6C-DB2F-4CEF-A712-CD8208D61B62}" destId="{74A2E76E-2443-42AF-B436-C4B351677A17}" srcOrd="0" destOrd="0" presId="urn:microsoft.com/office/officeart/2005/8/layout/hierarchy1"/>
    <dgm:cxn modelId="{5C2EFFFB-0B3D-4FFD-8275-C60477825AC6}" type="presParOf" srcId="{74A2E76E-2443-42AF-B436-C4B351677A17}" destId="{39784CAB-C23A-47BD-9B40-6BC7413B0391}" srcOrd="0" destOrd="0" presId="urn:microsoft.com/office/officeart/2005/8/layout/hierarchy1"/>
    <dgm:cxn modelId="{83D26054-C306-4A38-85FB-6B987BFDD320}" type="presParOf" srcId="{74A2E76E-2443-42AF-B436-C4B351677A17}" destId="{E7504E48-D535-453E-8D56-64311AE695F3}" srcOrd="1" destOrd="0" presId="urn:microsoft.com/office/officeart/2005/8/layout/hierarchy1"/>
    <dgm:cxn modelId="{2BC88FC6-E2A0-461F-92CB-B84A941C1DD6}" type="presParOf" srcId="{D26ACE6C-DB2F-4CEF-A712-CD8208D61B62}" destId="{2A285F7A-A246-4910-92E9-1604EACBC35D}" srcOrd="1" destOrd="0" presId="urn:microsoft.com/office/officeart/2005/8/layout/hierarchy1"/>
    <dgm:cxn modelId="{5752EC5A-BE6A-4B41-A021-0D2265D599AF}" type="presParOf" srcId="{F4CF5975-ECC0-4FCC-A1C0-2657087E66C5}" destId="{B178C1DF-DDDF-464E-98A0-4117F3630BA7}" srcOrd="6" destOrd="0" presId="urn:microsoft.com/office/officeart/2005/8/layout/hierarchy1"/>
    <dgm:cxn modelId="{0F0EF117-F174-4EBB-A38C-071FA2EE9AEB}" type="presParOf" srcId="{F4CF5975-ECC0-4FCC-A1C0-2657087E66C5}" destId="{71B16629-2C5E-4EC7-A7FA-50913C72F0B7}" srcOrd="7" destOrd="0" presId="urn:microsoft.com/office/officeart/2005/8/layout/hierarchy1"/>
    <dgm:cxn modelId="{8EBA7036-5805-4586-8550-F107BF6CE6D0}" type="presParOf" srcId="{71B16629-2C5E-4EC7-A7FA-50913C72F0B7}" destId="{AE982072-167D-4702-902C-A25D75780C2D}" srcOrd="0" destOrd="0" presId="urn:microsoft.com/office/officeart/2005/8/layout/hierarchy1"/>
    <dgm:cxn modelId="{7823C2ED-014B-4759-AD21-775F11F477D3}" type="presParOf" srcId="{AE982072-167D-4702-902C-A25D75780C2D}" destId="{4D3C44B7-DE68-420E-BB84-7E7E92464F51}" srcOrd="0" destOrd="0" presId="urn:microsoft.com/office/officeart/2005/8/layout/hierarchy1"/>
    <dgm:cxn modelId="{B4E1CAD5-564A-4A84-AFAA-B76BD1886E04}" type="presParOf" srcId="{AE982072-167D-4702-902C-A25D75780C2D}" destId="{52A6FA5F-7834-495D-9A76-8FCE61D38B02}" srcOrd="1" destOrd="0" presId="urn:microsoft.com/office/officeart/2005/8/layout/hierarchy1"/>
    <dgm:cxn modelId="{FD014E2D-4C5A-41BE-8920-1911698A4F49}" type="presParOf" srcId="{71B16629-2C5E-4EC7-A7FA-50913C72F0B7}" destId="{63984993-7072-420B-8478-E62D6CCD7C75}" srcOrd="1" destOrd="0" presId="urn:microsoft.com/office/officeart/2005/8/layout/hierarchy1"/>
    <dgm:cxn modelId="{AB623ABB-6874-401D-9942-60F79467583C}" type="presParOf" srcId="{5B5F8808-CE27-4610-B6EC-97BD17FC5F42}" destId="{1DED6CC6-A753-4E37-9D47-C97639447075}" srcOrd="4" destOrd="0" presId="urn:microsoft.com/office/officeart/2005/8/layout/hierarchy1"/>
    <dgm:cxn modelId="{0DDD98A3-9D86-4076-9B4D-8B76B3BB3EEF}" type="presParOf" srcId="{5B5F8808-CE27-4610-B6EC-97BD17FC5F42}" destId="{14F3DCAC-57D6-4E79-B5DD-A8A63323A043}" srcOrd="5" destOrd="0" presId="urn:microsoft.com/office/officeart/2005/8/layout/hierarchy1"/>
    <dgm:cxn modelId="{26B1B21D-807E-4C9F-A955-93162D7555EC}" type="presParOf" srcId="{14F3DCAC-57D6-4E79-B5DD-A8A63323A043}" destId="{662846F7-7C4E-44B4-967D-550225434EFF}" srcOrd="0" destOrd="0" presId="urn:microsoft.com/office/officeart/2005/8/layout/hierarchy1"/>
    <dgm:cxn modelId="{6FE74FAA-673D-4395-B18D-EE7AE0FD9B5A}" type="presParOf" srcId="{662846F7-7C4E-44B4-967D-550225434EFF}" destId="{43DAFE85-3EDD-4BDC-A343-F59A68814C6B}" srcOrd="0" destOrd="0" presId="urn:microsoft.com/office/officeart/2005/8/layout/hierarchy1"/>
    <dgm:cxn modelId="{6DE5017E-5F01-4237-A8E9-5CB802291876}" type="presParOf" srcId="{662846F7-7C4E-44B4-967D-550225434EFF}" destId="{CB66F38A-4657-439E-AF5C-D954EEC288B7}" srcOrd="1" destOrd="0" presId="urn:microsoft.com/office/officeart/2005/8/layout/hierarchy1"/>
    <dgm:cxn modelId="{CA78827B-5E40-42C4-8D0C-B150F77666FC}" type="presParOf" srcId="{14F3DCAC-57D6-4E79-B5DD-A8A63323A043}" destId="{4BA9345D-B5C5-43C6-A078-C8CF129AF926}" srcOrd="1" destOrd="0" presId="urn:microsoft.com/office/officeart/2005/8/layout/hierarchy1"/>
  </dgm:cxnLst>
  <dgm:bg>
    <a:solidFill>
      <a:srgbClr val="92D05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AFD7D5-30FF-4799-B9BE-153118C851B0}">
      <dsp:nvSpPr>
        <dsp:cNvPr id="0" name=""/>
        <dsp:cNvSpPr/>
      </dsp:nvSpPr>
      <dsp:spPr>
        <a:xfrm>
          <a:off x="657302" y="0"/>
          <a:ext cx="6999787" cy="59105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>
              <a:solidFill>
                <a:sysClr val="windowText" lastClr="000000"/>
              </a:solidFill>
            </a:rPr>
            <a:t>TURISTAS QUE INGRESAN A SANTA CRUZ    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>
              <a:solidFill>
                <a:sysClr val="windowText" lastClr="000000"/>
              </a:solidFill>
            </a:rPr>
            <a:t>EUROPEOS 22%, AMERICANOS 24% Y ECUATORIANOS 20%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>
              <a:solidFill>
                <a:sysClr val="windowText" lastClr="000000"/>
              </a:solidFill>
            </a:rPr>
            <a:t> 20 40 AÑOS 66%</a:t>
          </a:r>
        </a:p>
      </dsp:txBody>
      <dsp:txXfrm>
        <a:off x="3178625" y="295526"/>
        <a:ext cx="1957140" cy="886580"/>
      </dsp:txXfrm>
    </dsp:sp>
    <dsp:sp modelId="{FEC9ADB1-5A9C-4007-B0B9-85C04B7E01D9}">
      <dsp:nvSpPr>
        <dsp:cNvPr id="0" name=""/>
        <dsp:cNvSpPr/>
      </dsp:nvSpPr>
      <dsp:spPr>
        <a:xfrm>
          <a:off x="1831731" y="1440160"/>
          <a:ext cx="4728427" cy="43672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>
              <a:solidFill>
                <a:sysClr val="windowText" lastClr="000000"/>
              </a:solidFill>
            </a:rPr>
            <a:t>HOSPEDAJE EN HOTEL 59%</a:t>
          </a:r>
        </a:p>
      </dsp:txBody>
      <dsp:txXfrm>
        <a:off x="3369652" y="1702194"/>
        <a:ext cx="1652585" cy="786100"/>
      </dsp:txXfrm>
    </dsp:sp>
    <dsp:sp modelId="{C0389554-FF3D-43F1-AEDA-2F23C40FA00F}">
      <dsp:nvSpPr>
        <dsp:cNvPr id="0" name=""/>
        <dsp:cNvSpPr/>
      </dsp:nvSpPr>
      <dsp:spPr>
        <a:xfrm>
          <a:off x="2478958" y="2364213"/>
          <a:ext cx="3546321" cy="35463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>
              <a:solidFill>
                <a:sysClr val="windowText" lastClr="000000"/>
              </a:solidFill>
            </a:rPr>
            <a:t>30% CUENTA PROPIA Y 70% POR TOUR TERRESTRE </a:t>
          </a:r>
        </a:p>
      </dsp:txBody>
      <dsp:txXfrm>
        <a:off x="3425826" y="2630188"/>
        <a:ext cx="1652585" cy="797922"/>
      </dsp:txXfrm>
    </dsp:sp>
    <dsp:sp modelId="{FB18A1DA-EDB1-4D56-B88E-DC1329A8B9F6}">
      <dsp:nvSpPr>
        <dsp:cNvPr id="0" name=""/>
        <dsp:cNvSpPr/>
      </dsp:nvSpPr>
      <dsp:spPr>
        <a:xfrm>
          <a:off x="3070012" y="3546320"/>
          <a:ext cx="2364213" cy="23642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>
              <a:solidFill>
                <a:sysClr val="windowText" lastClr="000000"/>
              </a:solidFill>
            </a:rPr>
            <a:t>TURISTAS QUE DESEAN REALIZAR ACTIVIDADES DE BUCEO 44% </a:t>
          </a:r>
        </a:p>
      </dsp:txBody>
      <dsp:txXfrm>
        <a:off x="3416243" y="4137374"/>
        <a:ext cx="1671751" cy="11821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ED6CC6-A753-4E37-9D47-C97639447075}">
      <dsp:nvSpPr>
        <dsp:cNvPr id="0" name=""/>
        <dsp:cNvSpPr/>
      </dsp:nvSpPr>
      <dsp:spPr>
        <a:xfrm>
          <a:off x="4113472" y="1128988"/>
          <a:ext cx="2350705" cy="56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870"/>
              </a:lnTo>
              <a:lnTo>
                <a:pt x="2350705" y="399870"/>
              </a:lnTo>
              <a:lnTo>
                <a:pt x="2350705" y="565012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8C1DF-DDDF-464E-98A0-4117F3630BA7}">
      <dsp:nvSpPr>
        <dsp:cNvPr id="0" name=""/>
        <dsp:cNvSpPr/>
      </dsp:nvSpPr>
      <dsp:spPr>
        <a:xfrm>
          <a:off x="4153082" y="2890247"/>
          <a:ext cx="2792680" cy="518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311"/>
              </a:lnTo>
              <a:lnTo>
                <a:pt x="2792680" y="353311"/>
              </a:lnTo>
              <a:lnTo>
                <a:pt x="2792680" y="518454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CA2EA-1D7F-4B31-8BDE-BDE16D144447}">
      <dsp:nvSpPr>
        <dsp:cNvPr id="0" name=""/>
        <dsp:cNvSpPr/>
      </dsp:nvSpPr>
      <dsp:spPr>
        <a:xfrm>
          <a:off x="4153082" y="2890247"/>
          <a:ext cx="935064" cy="538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143"/>
              </a:lnTo>
              <a:lnTo>
                <a:pt x="935064" y="373143"/>
              </a:lnTo>
              <a:lnTo>
                <a:pt x="935064" y="538286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74392-E443-4DCB-A22A-87C20C2F24D7}">
      <dsp:nvSpPr>
        <dsp:cNvPr id="0" name=""/>
        <dsp:cNvSpPr/>
      </dsp:nvSpPr>
      <dsp:spPr>
        <a:xfrm>
          <a:off x="3339960" y="2890247"/>
          <a:ext cx="813122" cy="518454"/>
        </a:xfrm>
        <a:custGeom>
          <a:avLst/>
          <a:gdLst/>
          <a:ahLst/>
          <a:cxnLst/>
          <a:rect l="0" t="0" r="0" b="0"/>
          <a:pathLst>
            <a:path>
              <a:moveTo>
                <a:pt x="813122" y="0"/>
              </a:moveTo>
              <a:lnTo>
                <a:pt x="813122" y="353311"/>
              </a:lnTo>
              <a:lnTo>
                <a:pt x="0" y="353311"/>
              </a:lnTo>
              <a:lnTo>
                <a:pt x="0" y="518454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81C45-D3A5-4270-8750-36828E5E8C69}">
      <dsp:nvSpPr>
        <dsp:cNvPr id="0" name=""/>
        <dsp:cNvSpPr/>
      </dsp:nvSpPr>
      <dsp:spPr>
        <a:xfrm>
          <a:off x="1414657" y="2890247"/>
          <a:ext cx="2738425" cy="518454"/>
        </a:xfrm>
        <a:custGeom>
          <a:avLst/>
          <a:gdLst/>
          <a:ahLst/>
          <a:cxnLst/>
          <a:rect l="0" t="0" r="0" b="0"/>
          <a:pathLst>
            <a:path>
              <a:moveTo>
                <a:pt x="2738425" y="0"/>
              </a:moveTo>
              <a:lnTo>
                <a:pt x="2738425" y="353311"/>
              </a:lnTo>
              <a:lnTo>
                <a:pt x="0" y="353311"/>
              </a:lnTo>
              <a:lnTo>
                <a:pt x="0" y="518454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4531C-7EFD-4644-AB2F-21DE110AC28B}">
      <dsp:nvSpPr>
        <dsp:cNvPr id="0" name=""/>
        <dsp:cNvSpPr/>
      </dsp:nvSpPr>
      <dsp:spPr>
        <a:xfrm>
          <a:off x="4067752" y="1128988"/>
          <a:ext cx="91440" cy="565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870"/>
              </a:lnTo>
              <a:lnTo>
                <a:pt x="85330" y="399870"/>
              </a:lnTo>
              <a:lnTo>
                <a:pt x="85330" y="565012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90D25-3D07-4B61-A6CC-700A6DED2D64}">
      <dsp:nvSpPr>
        <dsp:cNvPr id="0" name=""/>
        <dsp:cNvSpPr/>
      </dsp:nvSpPr>
      <dsp:spPr>
        <a:xfrm>
          <a:off x="1841987" y="1128988"/>
          <a:ext cx="2271484" cy="565012"/>
        </a:xfrm>
        <a:custGeom>
          <a:avLst/>
          <a:gdLst/>
          <a:ahLst/>
          <a:cxnLst/>
          <a:rect l="0" t="0" r="0" b="0"/>
          <a:pathLst>
            <a:path>
              <a:moveTo>
                <a:pt x="2271484" y="0"/>
              </a:moveTo>
              <a:lnTo>
                <a:pt x="2271484" y="399870"/>
              </a:lnTo>
              <a:lnTo>
                <a:pt x="0" y="399870"/>
              </a:lnTo>
              <a:lnTo>
                <a:pt x="0" y="565012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C4C0-7BA0-4582-BDD7-BAF3B4CEF6DE}">
      <dsp:nvSpPr>
        <dsp:cNvPr id="0" name=""/>
        <dsp:cNvSpPr/>
      </dsp:nvSpPr>
      <dsp:spPr>
        <a:xfrm>
          <a:off x="2901064" y="-45557"/>
          <a:ext cx="2424815" cy="11745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9D7F7-E122-49EA-9767-BE98BE51E1DA}">
      <dsp:nvSpPr>
        <dsp:cNvPr id="0" name=""/>
        <dsp:cNvSpPr/>
      </dsp:nvSpPr>
      <dsp:spPr>
        <a:xfrm>
          <a:off x="3099136" y="142611"/>
          <a:ext cx="2424815" cy="1174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GERENCIA GENERAL Y COMERCIAL </a:t>
          </a:r>
          <a:endParaRPr lang="es-EC" sz="1500" b="1" kern="1200" dirty="0"/>
        </a:p>
      </dsp:txBody>
      <dsp:txXfrm>
        <a:off x="3099136" y="142611"/>
        <a:ext cx="2424815" cy="1174546"/>
      </dsp:txXfrm>
    </dsp:sp>
    <dsp:sp modelId="{7E5F64EC-CCDE-4FDC-9A8C-C074462E8D17}">
      <dsp:nvSpPr>
        <dsp:cNvPr id="0" name=""/>
        <dsp:cNvSpPr/>
      </dsp:nvSpPr>
      <dsp:spPr>
        <a:xfrm>
          <a:off x="950662" y="1694001"/>
          <a:ext cx="1782651" cy="11319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F0A95-AFDA-4B07-9D0E-5CDF9B558C2D}">
      <dsp:nvSpPr>
        <dsp:cNvPr id="0" name=""/>
        <dsp:cNvSpPr/>
      </dsp:nvSpPr>
      <dsp:spPr>
        <a:xfrm>
          <a:off x="1148734" y="1882170"/>
          <a:ext cx="1782651" cy="1131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RESERVACIONES  Y RECAUDACION  </a:t>
          </a:r>
          <a:endParaRPr lang="es-EC" sz="1500" b="1" kern="1200" dirty="0"/>
        </a:p>
      </dsp:txBody>
      <dsp:txXfrm>
        <a:off x="1148734" y="1882170"/>
        <a:ext cx="1782651" cy="1131983"/>
      </dsp:txXfrm>
    </dsp:sp>
    <dsp:sp modelId="{EF820D4F-F0CE-4F74-8F77-EB1AF45FB84F}">
      <dsp:nvSpPr>
        <dsp:cNvPr id="0" name=""/>
        <dsp:cNvSpPr/>
      </dsp:nvSpPr>
      <dsp:spPr>
        <a:xfrm>
          <a:off x="3129457" y="1694001"/>
          <a:ext cx="2047249" cy="11962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C3082-C207-47A8-9504-DF9EC64FDBAA}">
      <dsp:nvSpPr>
        <dsp:cNvPr id="0" name=""/>
        <dsp:cNvSpPr/>
      </dsp:nvSpPr>
      <dsp:spPr>
        <a:xfrm>
          <a:off x="3327530" y="1882170"/>
          <a:ext cx="2047249" cy="1196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COORDINACIÓN DE OPERACIONES  Y SERVICIOS </a:t>
          </a:r>
          <a:endParaRPr lang="es-EC" sz="1500" b="1" kern="1200" dirty="0"/>
        </a:p>
      </dsp:txBody>
      <dsp:txXfrm>
        <a:off x="3327530" y="1882170"/>
        <a:ext cx="2047249" cy="1196246"/>
      </dsp:txXfrm>
    </dsp:sp>
    <dsp:sp modelId="{C186219A-42BB-40D5-B5C6-31BD97A3401F}">
      <dsp:nvSpPr>
        <dsp:cNvPr id="0" name=""/>
        <dsp:cNvSpPr/>
      </dsp:nvSpPr>
      <dsp:spPr>
        <a:xfrm>
          <a:off x="619167" y="3408701"/>
          <a:ext cx="1590980" cy="9741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50D6E-BD96-441E-9ECC-899A5931842D}">
      <dsp:nvSpPr>
        <dsp:cNvPr id="0" name=""/>
        <dsp:cNvSpPr/>
      </dsp:nvSpPr>
      <dsp:spPr>
        <a:xfrm>
          <a:off x="817239" y="3596870"/>
          <a:ext cx="1590980" cy="974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PANGUERO</a:t>
          </a:r>
          <a:endParaRPr lang="es-EC" sz="1500" kern="1200" dirty="0"/>
        </a:p>
      </dsp:txBody>
      <dsp:txXfrm>
        <a:off x="817239" y="3596870"/>
        <a:ext cx="1590980" cy="974128"/>
      </dsp:txXfrm>
    </dsp:sp>
    <dsp:sp modelId="{1DED6672-4E2A-4857-909B-B5265B42C7EC}">
      <dsp:nvSpPr>
        <dsp:cNvPr id="0" name=""/>
        <dsp:cNvSpPr/>
      </dsp:nvSpPr>
      <dsp:spPr>
        <a:xfrm>
          <a:off x="2606292" y="3408701"/>
          <a:ext cx="1467335" cy="9434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19CE7-3D50-416F-8751-54BD6EAB8DC6}">
      <dsp:nvSpPr>
        <dsp:cNvPr id="0" name=""/>
        <dsp:cNvSpPr/>
      </dsp:nvSpPr>
      <dsp:spPr>
        <a:xfrm>
          <a:off x="2804364" y="3596870"/>
          <a:ext cx="1467335" cy="943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BUZOS CALIFICADOS</a:t>
          </a:r>
          <a:endParaRPr lang="es-EC" sz="1500" kern="1200" dirty="0"/>
        </a:p>
      </dsp:txBody>
      <dsp:txXfrm>
        <a:off x="2804364" y="3596870"/>
        <a:ext cx="1467335" cy="943451"/>
      </dsp:txXfrm>
    </dsp:sp>
    <dsp:sp modelId="{39784CAB-C23A-47BD-9B40-6BC7413B0391}">
      <dsp:nvSpPr>
        <dsp:cNvPr id="0" name=""/>
        <dsp:cNvSpPr/>
      </dsp:nvSpPr>
      <dsp:spPr>
        <a:xfrm>
          <a:off x="4418842" y="3428534"/>
          <a:ext cx="1338610" cy="9374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04E48-D535-453E-8D56-64311AE695F3}">
      <dsp:nvSpPr>
        <dsp:cNvPr id="0" name=""/>
        <dsp:cNvSpPr/>
      </dsp:nvSpPr>
      <dsp:spPr>
        <a:xfrm>
          <a:off x="4616914" y="3616702"/>
          <a:ext cx="1338610" cy="937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GUIA CALIFICADO</a:t>
          </a:r>
          <a:endParaRPr lang="es-EC" sz="1500" kern="1200" dirty="0"/>
        </a:p>
      </dsp:txBody>
      <dsp:txXfrm>
        <a:off x="4616914" y="3616702"/>
        <a:ext cx="1338610" cy="937452"/>
      </dsp:txXfrm>
    </dsp:sp>
    <dsp:sp modelId="{4D3C44B7-DE68-420E-BB84-7E7E92464F51}">
      <dsp:nvSpPr>
        <dsp:cNvPr id="0" name=""/>
        <dsp:cNvSpPr/>
      </dsp:nvSpPr>
      <dsp:spPr>
        <a:xfrm>
          <a:off x="6204527" y="3408701"/>
          <a:ext cx="1482470" cy="9475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6FA5F-7834-495D-9A76-8FCE61D38B02}">
      <dsp:nvSpPr>
        <dsp:cNvPr id="0" name=""/>
        <dsp:cNvSpPr/>
      </dsp:nvSpPr>
      <dsp:spPr>
        <a:xfrm>
          <a:off x="6402600" y="3596870"/>
          <a:ext cx="1482470" cy="947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/>
            <a:t>TRANSPORTISTA</a:t>
          </a:r>
        </a:p>
      </dsp:txBody>
      <dsp:txXfrm>
        <a:off x="6402600" y="3596870"/>
        <a:ext cx="1482470" cy="947572"/>
      </dsp:txXfrm>
    </dsp:sp>
    <dsp:sp modelId="{43DAFE85-3EDD-4BDC-A343-F59A68814C6B}">
      <dsp:nvSpPr>
        <dsp:cNvPr id="0" name=""/>
        <dsp:cNvSpPr/>
      </dsp:nvSpPr>
      <dsp:spPr>
        <a:xfrm>
          <a:off x="5572852" y="1694001"/>
          <a:ext cx="1782651" cy="11319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6F38A-4657-439E-AF5C-D954EEC288B7}">
      <dsp:nvSpPr>
        <dsp:cNvPr id="0" name=""/>
        <dsp:cNvSpPr/>
      </dsp:nvSpPr>
      <dsp:spPr>
        <a:xfrm>
          <a:off x="5770924" y="1882170"/>
          <a:ext cx="1782651" cy="1131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CONTADOR</a:t>
          </a:r>
          <a:endParaRPr lang="es-EC" sz="1500" b="1" kern="1200" dirty="0"/>
        </a:p>
      </dsp:txBody>
      <dsp:txXfrm>
        <a:off x="5770924" y="1882170"/>
        <a:ext cx="1782651" cy="1131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0.80167</cdr:x>
      <cdr:y>0.09946</cdr:y>
    </cdr:from>
    <cdr:to>
      <cdr:x>0.96774</cdr:x>
      <cdr:y>0.20253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391275" y="523876"/>
          <a:ext cx="1323975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s-EC" sz="1100"/>
        </a:p>
      </cdr:txBody>
    </cdr:sp>
  </cdr:relSizeAnchor>
  <cdr:relSizeAnchor xmlns:cdr="http://schemas.openxmlformats.org/drawingml/2006/chartDrawing">
    <cdr:from>
      <cdr:x>0.80645</cdr:x>
      <cdr:y>0.09584</cdr:y>
    </cdr:from>
    <cdr:to>
      <cdr:x>0.96057</cdr:x>
      <cdr:y>0.20434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429362" y="504827"/>
          <a:ext cx="122871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s-EC" sz="1100" b="1"/>
            <a:t>NIVEL APROBADO</a:t>
          </a:r>
        </a:p>
      </cdr:txBody>
    </cdr:sp>
  </cdr:relSizeAnchor>
  <cdr:relSizeAnchor xmlns:cdr="http://schemas.openxmlformats.org/drawingml/2006/chartDrawing">
    <cdr:from>
      <cdr:x>0.10394</cdr:x>
      <cdr:y>0.06148</cdr:y>
    </cdr:from>
    <cdr:to>
      <cdr:x>0.76464</cdr:x>
      <cdr:y>0.13201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828676" y="323851"/>
          <a:ext cx="52673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2000" b="1" dirty="0"/>
            <a:t>DATOS</a:t>
          </a:r>
          <a:r>
            <a:rPr lang="es-ES_tradnl" sz="2000" b="1" baseline="0" dirty="0"/>
            <a:t> ACADEMICOS DEL SECTOR PESQUERO</a:t>
          </a:r>
          <a:endParaRPr lang="es-ES_tradnl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504238" cy="72008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00753-E1B1-4E76-A051-B429EFBA6B8D}" type="datetimeFigureOut">
              <a:rPr lang="es-ES_tradnl" smtClean="0"/>
              <a:pPr/>
              <a:t>24/02/2011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906AC-40E8-4EA7-AA83-88C12C82986D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67FD-DB1D-4BBB-A43B-355D3D574F74}" type="datetimeFigureOut">
              <a:rPr lang="es-ES_tradnl" smtClean="0"/>
              <a:pPr/>
              <a:t>24/02/2011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2AD05-9EAC-4B79-BBF9-8D55A140A054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2AD05-9EAC-4B79-BBF9-8D55A140A054}" type="slidenum">
              <a:rPr lang="es-ES_tradnl" smtClean="0"/>
              <a:pPr/>
              <a:t>1</a:t>
            </a:fld>
            <a:endParaRPr lang="es-ES_trad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6D38-5C9F-48F0-BA27-0FD43E7C4D50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40DE-D006-462F-B886-56DF73AE82FA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8F90-148C-4B83-8151-831C1AC3CEF1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DDBE-F0F2-4A45-8539-EF0BA059E4A8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AD66-8EA9-421E-9424-10A06FE11067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7B322D-B992-4419-A032-2BE22F119664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5B54-5199-46B1-9AAB-B8E952CFE5A4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B285-6460-4070-B32A-3ED51FFF8452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554E-6C98-47BC-A578-7641146F8F94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1493-B2EE-4994-B517-5143B2506EC6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8B3FB4E-153E-4DBB-A780-0DF16E20A041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2815B01-C998-4723-8F21-BF86FD8369E4}" type="datetime1">
              <a:rPr lang="es-EC" smtClean="0"/>
              <a:pPr/>
              <a:t>24/02/2011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25B7D0-6B99-463E-9EF4-168CA72E848B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ec/imgres?imgurl=http://www.sunshinetravelec.com/fot_gal/PANGA.JPG&amp;imgrefurl=http://www.sunshinetravelec.com/esp/galapagos.html&amp;usg=__Jk8TMEM9r79k8u5mVgDa7GZM7p0=&amp;h=360&amp;w=480&amp;sz=15&amp;hl=es&amp;start=18&amp;sig2=ufOOBwsF8Hy43nYSVCwu1g&amp;zoom=1&amp;tbnid=O4EvxvS9K7_KRM:&amp;tbnh=116&amp;tbnw=165&amp;ei=-f9MTdfwPIGs8Ab_h_WcDg&amp;prev=/images?q=yates+galapagos&amp;um=1&amp;hl=es&amp;rlz=1W1WZPC_es&amp;biw=1259&amp;bih=628&amp;tbs=isch:1&amp;um=1&amp;itbs=1&amp;iact=rc&amp;dur=405&amp;oei=9f9MTcqiFoHLgQfTzcXdDw&amp;esq=2&amp;page=2&amp;ndsp=22&amp;ved=1t:429,r:6,s:18&amp;tx=63&amp;ty=1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Copia%20de%20FINANZAS%20DEL%20PROYECTO%20JOHNY.xlsx" TargetMode="External"/><Relationship Id="rId2" Type="http://schemas.openxmlformats.org/officeDocument/2006/relationships/hyperlink" Target="Evaluaci&#243;n%20Financiera/FINANZAS%20DEL%20PROYECTO%20JOHNY2.xlsx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861048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PROYECTO TURISTICO  </a:t>
            </a: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PARA  PESCADORES ARTESANALES DE </a:t>
            </a:r>
            <a:r>
              <a:rPr lang="es-EC" b="1" dirty="0"/>
              <a:t>LA ISLA SANTA CRUZ  PARA  OFRECER SERVICIOS  DE TOUR DE BAHÍA Y BUCEO CLASE 2</a:t>
            </a:r>
            <a:r>
              <a:rPr lang="es-EC" b="1" dirty="0" smtClean="0"/>
              <a:t>.</a:t>
            </a:r>
            <a:endParaRPr lang="es-EC" dirty="0"/>
          </a:p>
        </p:txBody>
      </p:sp>
      <p:pic>
        <p:nvPicPr>
          <p:cNvPr id="5" name="4 Imagen" descr="http://www.sportalsub.net/blog/wp-content/uploads/2009/06/record_buce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764704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01080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534400" cy="758952"/>
          </a:xfrm>
        </p:spPr>
        <p:txBody>
          <a:bodyPr>
            <a:noAutofit/>
          </a:bodyPr>
          <a:lstStyle/>
          <a:p>
            <a:r>
              <a:rPr lang="es-EC" sz="4400" dirty="0" smtClean="0"/>
              <a:t>Modalidades de Operación Turística ofrecidas por el Parque Nacional Galápagos</a:t>
            </a:r>
            <a:endParaRPr lang="es-EC" sz="4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10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Modalidades de Operación Turística ofrecidas por el Parque Nacional Galápagos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503920" cy="1181872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C" u="sng" dirty="0" smtClean="0"/>
              <a:t>Tour de Buceo Navegable</a:t>
            </a:r>
            <a:r>
              <a:rPr lang="es-EC" dirty="0" smtClean="0"/>
              <a:t>.- operación turística travesía por mar con hospedaje a bordo</a:t>
            </a:r>
          </a:p>
          <a:p>
            <a:pPr marL="514350" lvl="0" indent="-514350">
              <a:buFont typeface="+mj-lt"/>
              <a:buAutoNum type="arabicPeriod"/>
            </a:pPr>
            <a:endParaRPr lang="es-EC" dirty="0" smtClean="0"/>
          </a:p>
          <a:p>
            <a:pPr marL="514350" lvl="0" indent="-514350">
              <a:buFont typeface="+mj-lt"/>
              <a:buAutoNum type="arabicPeriod"/>
            </a:pPr>
            <a:endParaRPr lang="es-EC" dirty="0" smtClean="0"/>
          </a:p>
          <a:p>
            <a:pPr marL="514350" lvl="0" indent="-514350">
              <a:buFont typeface="+mj-lt"/>
              <a:buAutoNum type="arabicPeriod"/>
            </a:pPr>
            <a:endParaRPr lang="es-EC" dirty="0" smtClean="0"/>
          </a:p>
          <a:p>
            <a:pPr marL="514350" lvl="0" indent="-514350">
              <a:buNone/>
            </a:pPr>
            <a:endParaRPr lang="es-EC" dirty="0" smtClean="0"/>
          </a:p>
        </p:txBody>
      </p:sp>
      <p:pic>
        <p:nvPicPr>
          <p:cNvPr id="2055" name="Picture 7" descr="C:\Users\VANESSA MORETS\Desktop\angelito_galapagos_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7302500" cy="3175000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273823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11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s-EC" u="sng" dirty="0" smtClean="0"/>
              <a:t>Tour de Bahía y Buceo, clase 1</a:t>
            </a:r>
            <a:r>
              <a:rPr lang="es-EC" dirty="0" smtClean="0"/>
              <a:t>.- Embarcaciones desde 9 mts. de eslora. Hospedaje en tierra, desembarcar en sitios de visita recreacionales y de buceo definidos en la zonificación</a:t>
            </a:r>
          </a:p>
          <a:p>
            <a:pPr marL="514350" lvl="0" indent="-514350">
              <a:buNone/>
            </a:pPr>
            <a:r>
              <a:rPr lang="es-EC" dirty="0" smtClean="0"/>
              <a:t>, </a:t>
            </a:r>
          </a:p>
          <a:p>
            <a:pPr marL="514350" lvl="0" indent="-514350">
              <a:buFont typeface="+mj-lt"/>
              <a:buAutoNum type="arabicPeriod"/>
            </a:pPr>
            <a:endParaRPr lang="es-EC" dirty="0" smtClean="0"/>
          </a:p>
          <a:p>
            <a:pPr marL="514350" lvl="0" indent="-514350">
              <a:buFont typeface="+mj-lt"/>
              <a:buAutoNum type="arabicPeriod"/>
            </a:pPr>
            <a:endParaRPr lang="es-EC" dirty="0" smtClean="0"/>
          </a:p>
          <a:p>
            <a:pPr algn="ctr"/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Modalidades de operación turística ofrecidas por el Parque Nacional Galápagos</a:t>
            </a:r>
            <a:endParaRPr lang="es-EC" dirty="0"/>
          </a:p>
        </p:txBody>
      </p:sp>
      <p:pic>
        <p:nvPicPr>
          <p:cNvPr id="5" name="il_fi" descr="http://t3.gstatic.com/images?q=tbn:ANd9GcQtBThT5mb3Bfx5UXcIpXTc9928FsPq93TFSuzKIwqm1an567tZOg&amp;t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46085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12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4698876" cy="4873174"/>
          </a:xfrm>
        </p:spPr>
        <p:txBody>
          <a:bodyPr>
            <a:normAutofit fontScale="55000" lnSpcReduction="20000"/>
          </a:bodyPr>
          <a:lstStyle/>
          <a:p>
            <a:pPr marL="514350" indent="-514350" algn="just">
              <a:buNone/>
            </a:pPr>
            <a:r>
              <a:rPr lang="es-EC" sz="4400" u="sng" dirty="0" smtClean="0"/>
              <a:t>Tour de Bahía y Buceo, clase 2.-</a:t>
            </a:r>
            <a:r>
              <a:rPr lang="es-EC" sz="4400" dirty="0" smtClean="0"/>
              <a:t> Embarcaciones de hasta 9 mts. de eslora, hospedaje en tierra, desembarcar en sitios de visita recreacionales y de buceo definidos en la zonificación</a:t>
            </a:r>
          </a:p>
          <a:p>
            <a:pPr marL="514350" lvl="0" indent="-514350" algn="just">
              <a:buNone/>
            </a:pPr>
            <a:endParaRPr lang="es-EC" sz="3800" dirty="0" smtClean="0"/>
          </a:p>
          <a:p>
            <a:pPr marL="514350" lvl="0" indent="-514350" algn="just">
              <a:buFont typeface="+mj-lt"/>
              <a:buAutoNum type="arabicPeriod"/>
            </a:pPr>
            <a:endParaRPr lang="es-EC" sz="3800" dirty="0" smtClean="0"/>
          </a:p>
          <a:p>
            <a:pPr marL="514350" lvl="0" indent="-514350" algn="just">
              <a:buFont typeface="+mj-lt"/>
              <a:buAutoNum type="arabicPeriod"/>
            </a:pPr>
            <a:endParaRPr lang="es-EC" sz="3800" dirty="0" smtClean="0"/>
          </a:p>
          <a:p>
            <a:pPr marL="514350" lvl="0" indent="-514350" algn="just">
              <a:buNone/>
            </a:pPr>
            <a:endParaRPr lang="es-EC" sz="3800" dirty="0" smtClean="0"/>
          </a:p>
          <a:p>
            <a:pPr marL="514350" lvl="0" indent="-514350" algn="just">
              <a:buNone/>
            </a:pPr>
            <a:r>
              <a:rPr lang="es-EC" sz="4400" u="sng" dirty="0" smtClean="0"/>
              <a:t>Tour de Bahía, clase 3.-</a:t>
            </a:r>
            <a:r>
              <a:rPr lang="es-EC" sz="4400" dirty="0" smtClean="0"/>
              <a:t> </a:t>
            </a:r>
          </a:p>
          <a:p>
            <a:pPr marL="514350" lvl="0" indent="-514350" algn="just">
              <a:buNone/>
            </a:pPr>
            <a:r>
              <a:rPr lang="es-EC" sz="4400" dirty="0" smtClean="0"/>
              <a:t>Embarcaciones  hasta 9</a:t>
            </a:r>
          </a:p>
          <a:p>
            <a:pPr marL="514350" lvl="0" indent="-514350" algn="just">
              <a:buNone/>
            </a:pPr>
            <a:r>
              <a:rPr lang="es-EC" sz="4400" dirty="0" smtClean="0"/>
              <a:t> metros de eslora.</a:t>
            </a:r>
          </a:p>
          <a:p>
            <a:pPr marL="514350" lvl="0" indent="-514350" algn="just">
              <a:buNone/>
            </a:pPr>
            <a:r>
              <a:rPr lang="es-EC" sz="4400" dirty="0" smtClean="0"/>
              <a:t>No admite actividades de buceo.</a:t>
            </a:r>
          </a:p>
          <a:p>
            <a:endParaRPr lang="es-EC" dirty="0"/>
          </a:p>
        </p:txBody>
      </p:sp>
      <p:pic>
        <p:nvPicPr>
          <p:cNvPr id="4" name="O4EvxvS9K7_KRM:b" descr="http://t3.gstatic.com/images?q=tbn:ANd9GcSmL_YhFu-35e_iegj_kxuIW7XaRnQmoumZrIjcHrhr8LHGFB_MeBWpNoVw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40679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anunico.com.mx/fotos/renta_de_yates_recreativos_y_de_pesca-4bb41b3c5c12bdd8237a87ee1.jpg"/>
          <p:cNvPicPr/>
          <p:nvPr/>
        </p:nvPicPr>
        <p:blipFill>
          <a:blip r:embed="rId4" cstate="print"/>
          <a:srcRect t="14953" r="-123" b="15255"/>
          <a:stretch>
            <a:fillRect/>
          </a:stretch>
        </p:blipFill>
        <p:spPr bwMode="auto">
          <a:xfrm>
            <a:off x="5076056" y="1844824"/>
            <a:ext cx="3820935" cy="208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Modalidades de operación turística ofrecidas por el Parque Nacional Galápagos</a:t>
            </a: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5394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13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842248" cy="75895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Situación actual de cupos para tour bahía y buceo.</a:t>
            </a:r>
            <a:endParaRPr lang="es-EC" dirty="0"/>
          </a:p>
        </p:txBody>
      </p:sp>
      <p:pic>
        <p:nvPicPr>
          <p:cNvPr id="4" name="3 Marcador de contenido" descr="J:\JONNY PROYECTO\linea base.bmp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280920" cy="5358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215074" y="5429264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Diagrama de análisis de factibilidad de Tour de Bahía y Buceo</a:t>
            </a:r>
            <a:endParaRPr lang="es-ES_tradnl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14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842248" cy="824136"/>
          </a:xfrm>
        </p:spPr>
        <p:txBody>
          <a:bodyPr>
            <a:normAutofit fontScale="90000"/>
          </a:bodyPr>
          <a:lstStyle/>
          <a:p>
            <a:r>
              <a:rPr lang="es-ES_tradnl" sz="2800" dirty="0" smtClean="0"/>
              <a:t>Demanda por Sitios de Buceo en la Reserva Marina, 2004-2006</a:t>
            </a:r>
            <a:endParaRPr lang="es-EC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601" y="1627460"/>
            <a:ext cx="7114286" cy="437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857752" y="564357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Lo que actualmente se ofrece </a:t>
            </a:r>
            <a:endParaRPr lang="es-ES_tradnl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15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Nivel académico de pescadores artesanales de Santa Cruz. 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16</a:t>
            </a:fld>
            <a:endParaRPr lang="es-EC" dirty="0"/>
          </a:p>
        </p:txBody>
      </p:sp>
      <p:graphicFrame>
        <p:nvGraphicFramePr>
          <p:cNvPr id="7" name="2 Gráfico"/>
          <p:cNvGraphicFramePr/>
          <p:nvPr/>
        </p:nvGraphicFramePr>
        <p:xfrm>
          <a:off x="214282" y="1357299"/>
          <a:ext cx="8186739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12976"/>
            <a:ext cx="8534400" cy="758952"/>
          </a:xfrm>
        </p:spPr>
        <p:txBody>
          <a:bodyPr>
            <a:noAutofit/>
          </a:bodyPr>
          <a:lstStyle/>
          <a:p>
            <a:r>
              <a:rPr lang="es-EC" sz="7200" dirty="0" smtClean="0"/>
              <a:t>Objetivo del Estudio</a:t>
            </a:r>
            <a:endParaRPr lang="es-EC" sz="7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17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5400" dirty="0" smtClean="0"/>
              <a:t>Objetivo del Estudio</a:t>
            </a:r>
            <a:endParaRPr lang="es-EC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600" dirty="0" smtClean="0"/>
              <a:t>Desarrollar un proyecto de servicio turístico  de tour de bahía y buceo clase 2 que pueda servir de referencia para los pescadores artesanales de la isla Santa Cruz-Galápagos, que  desean cambiar de actividad.</a:t>
            </a:r>
            <a:endParaRPr lang="es-EC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18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88640"/>
            <a:ext cx="8534400" cy="758952"/>
          </a:xfrm>
        </p:spPr>
        <p:txBody>
          <a:bodyPr>
            <a:noAutofit/>
          </a:bodyPr>
          <a:lstStyle/>
          <a:p>
            <a:r>
              <a:rPr lang="es-EC" sz="4400" dirty="0" smtClean="0"/>
              <a:t>Objetivos Específicos</a:t>
            </a:r>
            <a:endParaRPr lang="es-EC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dirty="0" smtClean="0"/>
              <a:t>Realizar el análisis situacional del sector pesquero de Galápagos y las alternativas de cambio de actividad establecidas por el Parque Nacional.</a:t>
            </a:r>
          </a:p>
          <a:p>
            <a:pPr lvl="0" algn="just"/>
            <a:r>
              <a:rPr lang="es-EC" dirty="0" smtClean="0"/>
              <a:t>Realizar estudios de: </a:t>
            </a:r>
          </a:p>
          <a:p>
            <a:pPr lvl="1" algn="just"/>
            <a:r>
              <a:rPr lang="es-EC" dirty="0" smtClean="0"/>
              <a:t>Mercado</a:t>
            </a:r>
          </a:p>
          <a:p>
            <a:pPr lvl="1" algn="just"/>
            <a:r>
              <a:rPr lang="es-EC" dirty="0" smtClean="0"/>
              <a:t>Técnico </a:t>
            </a:r>
          </a:p>
          <a:p>
            <a:pPr lvl="1" algn="just"/>
            <a:r>
              <a:rPr lang="es-EC" dirty="0" smtClean="0"/>
              <a:t>Económico-financiero </a:t>
            </a:r>
          </a:p>
          <a:p>
            <a:pPr lvl="1" algn="just"/>
            <a:r>
              <a:rPr lang="es-EC" dirty="0" smtClean="0"/>
              <a:t>Estudio de impacto ambiental del proyecto.</a:t>
            </a:r>
          </a:p>
          <a:p>
            <a:pPr lvl="0" algn="just"/>
            <a:r>
              <a:rPr lang="es-EC" dirty="0" smtClean="0"/>
              <a:t>Realizar la estrategia de seguimiento y evaluación del proyecto.</a:t>
            </a:r>
          </a:p>
          <a:p>
            <a:pPr algn="just"/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19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Ubicación del proyecto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25658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es-EC" b="1" dirty="0" smtClean="0"/>
          </a:p>
          <a:p>
            <a:endParaRPr lang="es-EC" b="1" dirty="0" smtClean="0">
              <a:solidFill>
                <a:schemeClr val="bg1"/>
              </a:solidFill>
            </a:endParaRPr>
          </a:p>
          <a:p>
            <a:endParaRPr lang="es-EC" b="1" dirty="0" smtClean="0">
              <a:solidFill>
                <a:schemeClr val="bg1"/>
              </a:solidFill>
            </a:endParaRPr>
          </a:p>
          <a:p>
            <a:endParaRPr lang="es-EC" b="1" dirty="0" smtClean="0">
              <a:solidFill>
                <a:schemeClr val="bg1"/>
              </a:solidFill>
            </a:endParaRPr>
          </a:p>
          <a:p>
            <a:endParaRPr lang="es-EC" b="1" dirty="0" smtClean="0">
              <a:solidFill>
                <a:schemeClr val="bg1"/>
              </a:solidFill>
            </a:endParaRPr>
          </a:p>
          <a:p>
            <a:endParaRPr lang="es-EC" b="1" dirty="0" smtClean="0">
              <a:solidFill>
                <a:schemeClr val="bg1"/>
              </a:solidFill>
            </a:endParaRPr>
          </a:p>
          <a:p>
            <a:endParaRPr lang="es-EC" b="1" dirty="0" smtClean="0">
              <a:solidFill>
                <a:schemeClr val="bg1"/>
              </a:solidFill>
            </a:endParaRPr>
          </a:p>
          <a:p>
            <a:endParaRPr lang="es-EC" b="1" dirty="0" smtClean="0">
              <a:solidFill>
                <a:schemeClr val="bg1"/>
              </a:solidFill>
            </a:endParaRPr>
          </a:p>
          <a:p>
            <a:pPr algn="r"/>
            <a:r>
              <a:rPr lang="es-EC" b="1" dirty="0" smtClean="0">
                <a:solidFill>
                  <a:schemeClr val="bg1"/>
                </a:solidFill>
              </a:rPr>
              <a:t>Provincia: Galápagos </a:t>
            </a:r>
          </a:p>
          <a:p>
            <a:pPr algn="r"/>
            <a:r>
              <a:rPr lang="es-EC" b="1" dirty="0" smtClean="0">
                <a:solidFill>
                  <a:schemeClr val="bg1"/>
                </a:solidFill>
              </a:rPr>
              <a:t> Puerto Ayora, Isla Santa Cruz 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72518" y="6357958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429000"/>
            <a:ext cx="8534400" cy="758952"/>
          </a:xfrm>
        </p:spPr>
        <p:txBody>
          <a:bodyPr>
            <a:noAutofit/>
          </a:bodyPr>
          <a:lstStyle/>
          <a:p>
            <a:r>
              <a:rPr lang="es-EC" sz="8800" dirty="0" smtClean="0"/>
              <a:t>Estudio de Mercado</a:t>
            </a:r>
            <a:endParaRPr lang="es-EC" sz="8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20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400" dirty="0" smtClean="0"/>
              <a:t>Estudio de Mercado</a:t>
            </a:r>
            <a:endParaRPr lang="es-EC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C" b="1" dirty="0" smtClean="0"/>
              <a:t>Margen Temporal:</a:t>
            </a:r>
            <a:r>
              <a:rPr lang="es-EC" dirty="0" smtClean="0"/>
              <a:t> del 1 de  octubre al 5 de noviembre del 2010.</a:t>
            </a:r>
          </a:p>
          <a:p>
            <a:pPr algn="just"/>
            <a:r>
              <a:rPr lang="es-EC" b="1" dirty="0" smtClean="0"/>
              <a:t>Tamaño muestral:</a:t>
            </a:r>
            <a:r>
              <a:rPr lang="es-EC" dirty="0" smtClean="0"/>
              <a:t> total de visitantes que arriban a la isla Santa Cruz, según el informe del PNG el total en el año 2009 fue 128,493 turistas. </a:t>
            </a:r>
          </a:p>
          <a:p>
            <a:pPr algn="just"/>
            <a:r>
              <a:rPr lang="es-EC" dirty="0" smtClean="0"/>
              <a:t>La muestra fue de: 383 personas a encuestar. </a:t>
            </a:r>
          </a:p>
          <a:p>
            <a:pPr algn="just"/>
            <a:r>
              <a:rPr lang="es-EC" b="1" dirty="0" smtClean="0"/>
              <a:t>Grupo objetivo:</a:t>
            </a:r>
            <a:r>
              <a:rPr lang="es-EC" dirty="0" smtClean="0"/>
              <a:t> turistas nacionales y extranjeros que visitaron  la isla Santa Cruz Galápagos</a:t>
            </a:r>
          </a:p>
          <a:p>
            <a:pPr algn="just"/>
            <a:r>
              <a:rPr lang="es-EC" b="1" dirty="0" smtClean="0"/>
              <a:t>Marco geográfico:</a:t>
            </a:r>
            <a:r>
              <a:rPr lang="es-EC" dirty="0" smtClean="0"/>
              <a:t>  Aeropuerto Isla Baltra, Santa Cruz  Galápagos. </a:t>
            </a:r>
          </a:p>
          <a:p>
            <a:pPr algn="just"/>
            <a:r>
              <a:rPr lang="es-EC" dirty="0" smtClean="0"/>
              <a:t> </a:t>
            </a:r>
            <a:r>
              <a:rPr lang="es-EC" b="1" dirty="0" smtClean="0"/>
              <a:t>Encuestadores:</a:t>
            </a:r>
            <a:r>
              <a:rPr lang="es-EC" dirty="0" smtClean="0"/>
              <a:t> Sr. Johnny  Vásquez, Sra. Dennisse Castro.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21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384032"/>
            <a:ext cx="8534400" cy="758952"/>
          </a:xfrm>
        </p:spPr>
        <p:txBody>
          <a:bodyPr vert="horz" anchor="b"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6000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Análisis de la Demanda</a:t>
            </a:r>
            <a:endParaRPr lang="es-EC" sz="6000" kern="1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12771" t="30847" r="3282" b="5424"/>
          <a:stretch>
            <a:fillRect/>
          </a:stretch>
        </p:blipFill>
        <p:spPr bwMode="auto">
          <a:xfrm>
            <a:off x="1259632" y="1916832"/>
            <a:ext cx="66967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22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4400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Análisis de la Demanda</a:t>
            </a:r>
            <a:endParaRPr lang="es-EC" sz="4400" kern="1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C" b="1" i="1" dirty="0" smtClean="0"/>
              <a:t> Origen de los turistas que actualmente visitan Galápagos. 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259632" y="2420888"/>
          <a:ext cx="72008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23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Edad de los Turistas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23528" y="1556792"/>
          <a:ext cx="8504238" cy="49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24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Forma de Adquisición del Tour.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b="1" dirty="0" smtClean="0"/>
              <a:t>Planificación del turista. </a:t>
            </a:r>
          </a:p>
          <a:p>
            <a:endParaRPr lang="es-EC" b="1" dirty="0" smtClean="0"/>
          </a:p>
          <a:p>
            <a:endParaRPr lang="es-EC" b="1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23528" y="1916832"/>
          <a:ext cx="85689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25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Tipo de Hospedaje de los Turistas.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sz="2400" b="1" i="1" dirty="0" smtClean="0"/>
              <a:t>Tipo de hospedaje de los turistas que arriban a Santa Cruz. 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683568" y="2060848"/>
          <a:ext cx="75608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26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Motivación de los Visitantes.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758280"/>
          </a:xfrm>
        </p:spPr>
        <p:txBody>
          <a:bodyPr/>
          <a:lstStyle/>
          <a:p>
            <a:pPr>
              <a:buNone/>
            </a:pPr>
            <a:r>
              <a:rPr lang="es-EC" b="1" dirty="0" smtClean="0"/>
              <a:t>Motivación de los visitantes</a:t>
            </a:r>
          </a:p>
          <a:p>
            <a:endParaRPr lang="es-EC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539552" y="1844824"/>
          <a:ext cx="835292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286520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27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Actividades realizadas por los turistas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MX" b="1" i="1" dirty="0" smtClean="0"/>
              <a:t>Actividades realizadas por los turistas en la isla Santa Cruz</a:t>
            </a:r>
            <a:endParaRPr lang="es-EC" b="1" i="1" dirty="0" smtClean="0"/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539552" y="2420888"/>
          <a:ext cx="79928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28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Actividades que les gustaría realizar a los turistas.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/>
              <a:t>Actividades que le gustaría realizar  a los turistas.</a:t>
            </a:r>
          </a:p>
          <a:p>
            <a:pPr>
              <a:buNone/>
            </a:pPr>
            <a:r>
              <a:rPr lang="es-MX" b="1" dirty="0" smtClean="0"/>
              <a:t> </a:t>
            </a:r>
            <a:endParaRPr lang="es-EC" b="1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539552" y="2060848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29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Ubicación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Superficie:  986 km2,  la segunda isla más grande del provincia</a:t>
            </a:r>
          </a:p>
          <a:p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Limites: </a:t>
            </a:r>
          </a:p>
          <a:p>
            <a:pPr lvl="1"/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Norte:       Baltra </a:t>
            </a:r>
          </a:p>
          <a:p>
            <a:pPr lvl="1"/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Noroeste: Rábida</a:t>
            </a:r>
          </a:p>
          <a:p>
            <a:pPr lvl="1"/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Sureste:   Santa Fe </a:t>
            </a:r>
          </a:p>
          <a:p>
            <a:pPr lvl="1"/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Este:        Gordon Rocks	</a:t>
            </a:r>
          </a:p>
          <a:p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Población: 11.262 , 58,7 % de la  Provincia de Galápagos (Censo 2006-INEC)</a:t>
            </a:r>
          </a:p>
          <a:p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Población flotante: 5,109 </a:t>
            </a:r>
          </a:p>
          <a:p>
            <a:r>
              <a:rPr lang="es-EC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Parroquias: Bellavista y Santa Rosa</a:t>
            </a:r>
          </a:p>
          <a:p>
            <a:endParaRPr lang="es-EC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396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2187624"/>
          </a:xfrm>
        </p:spPr>
        <p:txBody>
          <a:bodyPr>
            <a:normAutofit/>
          </a:bodyPr>
          <a:lstStyle/>
          <a:p>
            <a:r>
              <a:rPr lang="es-EC" sz="6600" dirty="0" smtClean="0"/>
              <a:t>Identificación de la </a:t>
            </a:r>
            <a:br>
              <a:rPr lang="es-EC" sz="6600" dirty="0" smtClean="0"/>
            </a:br>
            <a:r>
              <a:rPr lang="es-EC" sz="6600" dirty="0" smtClean="0"/>
              <a:t>Demanda potencial </a:t>
            </a:r>
            <a:endParaRPr lang="es-EC" sz="6600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33814" t="31186" r="3162" b="21692"/>
          <a:stretch>
            <a:fillRect/>
          </a:stretch>
        </p:blipFill>
        <p:spPr bwMode="auto">
          <a:xfrm>
            <a:off x="1403648" y="2204864"/>
            <a:ext cx="69127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090" y="6357958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30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188640"/>
          <a:ext cx="8504238" cy="591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31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9512" y="1556792"/>
          <a:ext cx="8784975" cy="50622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13651"/>
                <a:gridCol w="1098122"/>
                <a:gridCol w="2956482"/>
                <a:gridCol w="2348569"/>
                <a:gridCol w="1368151"/>
              </a:tblGrid>
              <a:tr h="702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 </a:t>
                      </a:r>
                      <a:endParaRPr lang="es-EC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/>
                        <a:t>NUMERO DE TURISTAS QUE INGRESARON A SANTA CRUZ</a:t>
                      </a:r>
                      <a:endParaRPr lang="es-EC" sz="28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 smtClean="0"/>
                        <a:t>128.493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2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59%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 smtClean="0"/>
                        <a:t>HOTEL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 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 smtClean="0"/>
                        <a:t>75.811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02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 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30%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CUENTA PROPIA 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 smtClean="0"/>
                        <a:t>22.743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 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2306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 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70%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TOURS </a:t>
                      </a:r>
                      <a:endParaRPr lang="es-EC" sz="3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 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 smtClean="0"/>
                        <a:t>53.068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 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2306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44%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DESEAN REALIZAR BUCEO</a:t>
                      </a:r>
                      <a:endParaRPr lang="es-EC" sz="3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 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/>
                        <a:t> 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 smtClean="0"/>
                        <a:t>33.357</a:t>
                      </a:r>
                      <a:endParaRPr lang="es-EC" sz="3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090" y="6286520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32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33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620688"/>
            <a:ext cx="8503920" cy="5478360"/>
          </a:xfrm>
        </p:spPr>
        <p:txBody>
          <a:bodyPr/>
          <a:lstStyle/>
          <a:p>
            <a:pPr algn="ctr"/>
            <a:r>
              <a:rPr lang="es-MX" b="1" i="1" dirty="0" smtClean="0"/>
              <a:t>Actividad que el turista hubiera deseado que su tour incluya </a:t>
            </a:r>
            <a:endParaRPr lang="es-EC" b="1" i="1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683568" y="1556792"/>
          <a:ext cx="770485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34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b="1" i="1" dirty="0" smtClean="0"/>
              <a:t>Actividades realizadas por visitantes que contrataron un Paquete turístico previo. 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755576" y="2276872"/>
          <a:ext cx="79928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35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C" dirty="0" smtClean="0"/>
              <a:t> </a:t>
            </a:r>
            <a:r>
              <a:rPr lang="es-EC" b="1" dirty="0" smtClean="0"/>
              <a:t>Disposición de los encuestados de </a:t>
            </a:r>
            <a:r>
              <a:rPr lang="es-ES_tradnl" b="1" dirty="0" smtClean="0"/>
              <a:t>aumentar su estadía en Galápagos para realizar tour de buceo o de bahía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331640" y="2492896"/>
          <a:ext cx="69127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36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C" b="1" dirty="0" smtClean="0"/>
              <a:t>Disposición de los encuestados para retornar a Galápagos para realizar tour de bahía o buceo 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755576" y="2348880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37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b="1" dirty="0" smtClean="0"/>
              <a:t>Disposición a pagar por un tour de buceo (por persona). </a:t>
            </a:r>
          </a:p>
          <a:p>
            <a:pPr>
              <a:buNone/>
            </a:pPr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755576" y="2177480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38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C" dirty="0" smtClean="0"/>
              <a:t>. </a:t>
            </a:r>
            <a:r>
              <a:rPr lang="es-EC" b="1" dirty="0" smtClean="0"/>
              <a:t>Recomendaciones de los visitantes respecto a los tours de bahía y buceo ofrecidos</a:t>
            </a:r>
          </a:p>
          <a:p>
            <a:endParaRPr lang="es-EC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611560" y="2420888"/>
          <a:ext cx="80648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39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80928"/>
            <a:ext cx="8534400" cy="758952"/>
          </a:xfrm>
        </p:spPr>
        <p:txBody>
          <a:bodyPr>
            <a:noAutofit/>
          </a:bodyPr>
          <a:lstStyle/>
          <a:p>
            <a:r>
              <a:rPr lang="es-EC" sz="8000" b="1" dirty="0" smtClean="0"/>
              <a:t>Antecedentes</a:t>
            </a:r>
            <a:endParaRPr lang="es-EC" sz="80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286520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534400" cy="758952"/>
          </a:xfrm>
        </p:spPr>
        <p:txBody>
          <a:bodyPr>
            <a:noAutofit/>
          </a:bodyPr>
          <a:lstStyle/>
          <a:p>
            <a:r>
              <a:rPr lang="es-EC" sz="6000" dirty="0" smtClean="0"/>
              <a:t>Proyección de la demanda </a:t>
            </a:r>
            <a:endParaRPr lang="es-EC" sz="60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34880" r="3341" b="5000"/>
          <a:stretch>
            <a:fillRect/>
          </a:stretch>
        </p:blipFill>
        <p:spPr bwMode="auto">
          <a:xfrm>
            <a:off x="251520" y="2420888"/>
            <a:ext cx="8647825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40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88640"/>
            <a:ext cx="8503920" cy="5910408"/>
          </a:xfrm>
        </p:spPr>
        <p:txBody>
          <a:bodyPr/>
          <a:lstStyle/>
          <a:p>
            <a:pPr algn="just"/>
            <a:r>
              <a:rPr lang="es-EC" b="1" dirty="0" smtClean="0"/>
              <a:t>Demanda potencial de actividades complementarias proyectada hasta el año 2020</a:t>
            </a:r>
          </a:p>
          <a:p>
            <a:pPr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977" t="3652" r="8712"/>
          <a:stretch>
            <a:fillRect/>
          </a:stretch>
        </p:blipFill>
        <p:spPr bwMode="auto">
          <a:xfrm>
            <a:off x="467544" y="1124744"/>
            <a:ext cx="8064896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41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503920" cy="1109864"/>
          </a:xfrm>
        </p:spPr>
        <p:txBody>
          <a:bodyPr/>
          <a:lstStyle/>
          <a:p>
            <a:r>
              <a:rPr lang="es-EC" dirty="0" smtClean="0"/>
              <a:t>Proyección de los visitantes que se hospedan en tierra en la Isla Santa Cruz. 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47664" y="1124744"/>
          <a:ext cx="5904656" cy="59207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60694"/>
                <a:gridCol w="4143962"/>
              </a:tblGrid>
              <a:tr h="245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AÑO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No. VISITANTES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2009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77.095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2010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84.034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2011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91.597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2012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99.840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2013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108.826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2014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118.620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2015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129.296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2016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140.933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2017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153.617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2018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167.442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2019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182.512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2020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198.938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2021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216.842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679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Fuente: Parque Nacional  Galápagos.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42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s-EC" sz="2800" dirty="0" smtClean="0">
                <a:solidFill>
                  <a:schemeClr val="tx1"/>
                </a:solidFill>
                <a:latin typeface="+mn-lt"/>
              </a:rPr>
              <a:t>Proyección de la demanda futura de tour de bahía y buceo en  la Isla Santa Cruz</a:t>
            </a:r>
            <a:endParaRPr lang="es-EC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267744" y="1124744"/>
          <a:ext cx="5184576" cy="556409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39340"/>
                <a:gridCol w="2210159"/>
                <a:gridCol w="1735077"/>
              </a:tblGrid>
              <a:tr h="6263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AÑO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TOUR DE BUCEO 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TOUR DE BAHIA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2010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68.068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15.966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2011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74.194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17.403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2012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80.870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18.970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2013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88.149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20.677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2014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96.082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22.538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2015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104.730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24.566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2016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114.156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26.777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2017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124.430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29.187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2018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135.628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31.814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2019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147.835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34.677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2020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161.140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37.798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  <a:tr h="29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2021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175.642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41.200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0267" marR="20267" marT="0" marB="0" anchor="b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5394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43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564904"/>
            <a:ext cx="8534400" cy="758952"/>
          </a:xfrm>
        </p:spPr>
        <p:txBody>
          <a:bodyPr>
            <a:noAutofit/>
          </a:bodyPr>
          <a:lstStyle/>
          <a:p>
            <a:r>
              <a:rPr lang="es-EC" sz="9600" dirty="0" smtClean="0"/>
              <a:t>Oferta </a:t>
            </a:r>
            <a:endParaRPr lang="es-EC" sz="96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44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PNG solo  ha otorgado 1 cupo para esta clase de operación turística de los 16 disponibles, y en TBB1 ha otorgado 4.  Existen además 6 embarcaciones autorizadas antes de la LOREG para ejercer esta actividad a nivel provincial.</a:t>
            </a:r>
          </a:p>
          <a:p>
            <a:pPr algn="just"/>
            <a:r>
              <a:rPr lang="es-EC" dirty="0" smtClean="0"/>
              <a:t>Existen varias embarcaciones ilegales poco equipadas prestando estos  servicios con una capacidad para grupo de hasta 8  personas, dos veces por día y reducido  solo a 8 lugares de los 12 que existen aprobados por el PNG.</a:t>
            </a:r>
          </a:p>
          <a:p>
            <a:pPr algn="just"/>
            <a:r>
              <a:rPr lang="es-EC" dirty="0" smtClean="0"/>
              <a:t>Carga aceptable de visitantes es de 82.782 anualmente según estudio del PNG. 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45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b="1" dirty="0" smtClean="0">
                <a:solidFill>
                  <a:schemeClr val="tx1"/>
                </a:solidFill>
                <a:latin typeface="+mn-lt"/>
              </a:rPr>
              <a:t>Precio actual</a:t>
            </a:r>
            <a:endParaRPr lang="es-EC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1484784"/>
          <a:ext cx="8504238" cy="461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46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400" dirty="0" smtClean="0"/>
              <a:t>CARACTERÍSTICAS DE LAS PRINCIPALES AGENCIAS DE VIAJES </a:t>
            </a:r>
            <a:endParaRPr lang="es-EC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dirty="0" smtClean="0"/>
              <a:t>Operador de turismo en Galápagos fija un precio/turista </a:t>
            </a:r>
          </a:p>
          <a:p>
            <a:r>
              <a:rPr lang="es-EC" dirty="0" smtClean="0"/>
              <a:t> Agente de viajes retiene una comisión o tarifa designada que generalmente es del  10%. </a:t>
            </a:r>
          </a:p>
          <a:p>
            <a:r>
              <a:rPr lang="es-EC" dirty="0" smtClean="0"/>
              <a:t>Calificarse y cumplir con parámetros de calidad  tanto en el servicio al cliente como en la infraestructura que se ofrece. 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57958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47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Autofit/>
          </a:bodyPr>
          <a:lstStyle/>
          <a:p>
            <a:r>
              <a:rPr lang="es-EC" sz="7200" dirty="0" smtClean="0"/>
              <a:t>Producto </a:t>
            </a:r>
            <a:endParaRPr lang="es-EC" sz="7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559575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48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5400" dirty="0" smtClean="0"/>
              <a:t>Producto</a:t>
            </a:r>
            <a:endParaRPr lang="es-EC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C" b="1" dirty="0" smtClean="0"/>
              <a:t>Tour  de bahía y buceo de tipo 2, </a:t>
            </a:r>
          </a:p>
          <a:p>
            <a:pPr algn="just"/>
            <a:r>
              <a:rPr lang="es-EC" dirty="0" smtClean="0"/>
              <a:t>Participación de un guía de buceo bilingüe (Divemaster) calificado por el PNG </a:t>
            </a:r>
          </a:p>
          <a:p>
            <a:pPr algn="just"/>
            <a:r>
              <a:rPr lang="es-EC" dirty="0" smtClean="0"/>
              <a:t> Grupo  máximo de 8 personas</a:t>
            </a:r>
          </a:p>
          <a:p>
            <a:pPr algn="just"/>
            <a:r>
              <a:rPr lang="es-EC" dirty="0" smtClean="0"/>
              <a:t>Salidas diarias de  7:00 AM regreso a las 4:30 PM. </a:t>
            </a:r>
          </a:p>
          <a:p>
            <a:pPr algn="just"/>
            <a:r>
              <a:rPr lang="es-EC" dirty="0" smtClean="0"/>
              <a:t>Refrigerio</a:t>
            </a:r>
          </a:p>
          <a:p>
            <a:pPr algn="just"/>
            <a:r>
              <a:rPr lang="es-EC" dirty="0" smtClean="0"/>
              <a:t>Los itinerarios  de acuerdo a la autorización del PNG.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49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_tradnl" sz="2000" dirty="0" smtClean="0"/>
              <a:t>Incremento de número </a:t>
            </a:r>
            <a:r>
              <a:rPr lang="es-ES_tradnl" sz="2000" dirty="0"/>
              <a:t>de visitantes </a:t>
            </a:r>
            <a:r>
              <a:rPr lang="es-ES_tradnl" sz="2000" dirty="0" smtClean="0"/>
              <a:t>anual </a:t>
            </a:r>
            <a:r>
              <a:rPr lang="es-ES_tradnl" sz="2000" dirty="0"/>
              <a:t>del 9% a 11% </a:t>
            </a:r>
            <a:endParaRPr lang="es-ES_tradnl" sz="2000" dirty="0" smtClean="0"/>
          </a:p>
          <a:p>
            <a:pPr algn="just"/>
            <a:r>
              <a:rPr lang="es-ES_tradnl" sz="2000" dirty="0" smtClean="0"/>
              <a:t>El </a:t>
            </a:r>
            <a:r>
              <a:rPr lang="es-ES_tradnl" sz="2000" dirty="0"/>
              <a:t>turismo </a:t>
            </a:r>
            <a:r>
              <a:rPr lang="es-ES_tradnl" sz="2000" dirty="0" smtClean="0"/>
              <a:t>motor </a:t>
            </a:r>
            <a:r>
              <a:rPr lang="es-ES_tradnl" sz="2000" dirty="0"/>
              <a:t>económico del archipiélago </a:t>
            </a:r>
            <a:endParaRPr lang="es-ES_tradnl" sz="2000" dirty="0" smtClean="0"/>
          </a:p>
          <a:p>
            <a:pPr algn="just"/>
            <a:r>
              <a:rPr lang="es-ES_tradnl" sz="2000" dirty="0" smtClean="0"/>
              <a:t>Población </a:t>
            </a:r>
            <a:r>
              <a:rPr lang="es-ES_tradnl" sz="2000" dirty="0"/>
              <a:t>residente de Galápagos ha aumentado de 8.611 habitantes en 1990 a 19.184 habitantes en 2006</a:t>
            </a:r>
            <a:r>
              <a:rPr lang="es-ES_tradnl" sz="2000" dirty="0" smtClean="0"/>
              <a:t>;  123</a:t>
            </a:r>
            <a:r>
              <a:rPr lang="es-ES_tradnl" sz="2000" dirty="0"/>
              <a:t>% en los últimos 16 </a:t>
            </a:r>
            <a:r>
              <a:rPr lang="es-ES_tradnl" sz="2000" dirty="0" smtClean="0"/>
              <a:t>años;  </a:t>
            </a:r>
          </a:p>
          <a:p>
            <a:pPr algn="just"/>
            <a:r>
              <a:rPr lang="es-ES_tradnl" sz="2000" dirty="0" smtClean="0"/>
              <a:t>Efectos de la Explosión demográfica:  incremento </a:t>
            </a:r>
            <a:r>
              <a:rPr lang="es-ES_tradnl" sz="2000" dirty="0"/>
              <a:t>en ciertas actividades económicas </a:t>
            </a:r>
            <a:r>
              <a:rPr lang="es-ES_tradnl" sz="2000" dirty="0" smtClean="0"/>
              <a:t> y presión </a:t>
            </a:r>
            <a:r>
              <a:rPr lang="es-ES_tradnl" sz="2000" dirty="0"/>
              <a:t>sobre los recursos </a:t>
            </a:r>
            <a:r>
              <a:rPr lang="es-ES_tradnl" sz="2000" dirty="0" smtClean="0"/>
              <a:t>naturales.</a:t>
            </a:r>
          </a:p>
          <a:p>
            <a:pPr algn="just"/>
            <a:r>
              <a:rPr lang="es-EC" sz="2000" dirty="0" smtClean="0"/>
              <a:t>DPNG muestra que el 58% de las especies marinas se encuentran amenazadas debido a  malas prácticas de  explotación</a:t>
            </a:r>
          </a:p>
          <a:p>
            <a:pPr algn="just"/>
            <a:r>
              <a:rPr lang="es-EC" sz="2000" dirty="0" smtClean="0"/>
              <a:t>De 1.229 pescadores en actividad pesquera de pepino de mar en el 2000 desciende a 597 en el 2001, en los ultimo años en promedio solo el 70% de pescadores registrados han realizado actividad pesquera.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332656"/>
            <a:ext cx="8503920" cy="5766392"/>
          </a:xfrm>
        </p:spPr>
        <p:txBody>
          <a:bodyPr/>
          <a:lstStyle/>
          <a:p>
            <a:r>
              <a:rPr lang="es-EC" b="1" dirty="0" smtClean="0"/>
              <a:t>Equipamiento completo de buceo </a:t>
            </a:r>
          </a:p>
          <a:p>
            <a:endParaRPr lang="es-EC" dirty="0"/>
          </a:p>
        </p:txBody>
      </p:sp>
      <p:pic>
        <p:nvPicPr>
          <p:cNvPr id="4" name="3 Imagen" descr="C:\Users\VANESSA MORETS\Pictures\buceo8.gif"/>
          <p:cNvPicPr/>
          <p:nvPr/>
        </p:nvPicPr>
        <p:blipFill>
          <a:blip r:embed="rId2" cstate="print"/>
          <a:srcRect t="22632" r="-1581"/>
          <a:stretch>
            <a:fillRect/>
          </a:stretch>
        </p:blipFill>
        <p:spPr bwMode="auto">
          <a:xfrm>
            <a:off x="1043608" y="1628800"/>
            <a:ext cx="74168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50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dirty="0" smtClean="0"/>
              <a:t>Charla de orientación de reglas del PNG, los requisitos ambientales básicos, la seguridad marina, los dispositivos personales de flotación y las medidas de rescate.</a:t>
            </a:r>
          </a:p>
          <a:p>
            <a:pPr algn="just"/>
            <a:r>
              <a:rPr lang="es-EC" dirty="0" smtClean="0"/>
              <a:t>El entrenamiento previo al buceo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5400" dirty="0" smtClean="0"/>
              <a:t>Producto</a:t>
            </a:r>
            <a:endParaRPr lang="es-EC" sz="54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5394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51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Canales de Comercialización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sz="3200" dirty="0" smtClean="0"/>
              <a:t>Previamente  desde el continente como parte de los grupos que envían las agencias  proveedores</a:t>
            </a:r>
          </a:p>
          <a:p>
            <a:r>
              <a:rPr lang="es-EC" sz="3200" dirty="0" smtClean="0"/>
              <a:t>Directamente en la localidad. 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52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Estrategias de Promoción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C" sz="2400" dirty="0" smtClean="0"/>
              <a:t>Logo </a:t>
            </a:r>
          </a:p>
          <a:p>
            <a:pPr algn="just"/>
            <a:r>
              <a:rPr lang="es-EC" sz="2400" dirty="0" smtClean="0"/>
              <a:t>Eslogan : </a:t>
            </a:r>
          </a:p>
          <a:p>
            <a:pPr algn="just"/>
            <a:r>
              <a:rPr lang="es-EC" sz="2400" dirty="0" smtClean="0"/>
              <a:t>Alianzas estratégicas con operadores y hoteles</a:t>
            </a:r>
          </a:p>
          <a:p>
            <a:pPr lvl="0" algn="just"/>
            <a:r>
              <a:rPr lang="es-EC" sz="2400" dirty="0" smtClean="0"/>
              <a:t>FAM Trips. 	</a:t>
            </a:r>
          </a:p>
          <a:p>
            <a:pPr lvl="0" algn="just"/>
            <a:r>
              <a:rPr lang="es-EC" sz="2400" dirty="0" smtClean="0"/>
              <a:t>Auspicios y asociaciones gremiales participación en ferias y eventos, </a:t>
            </a:r>
          </a:p>
          <a:p>
            <a:pPr lvl="0" algn="just"/>
            <a:r>
              <a:rPr lang="es-EC" sz="2400" dirty="0" smtClean="0"/>
              <a:t>Pautaje en revistas especializadas de turismo tales como Galaquil, Visita Ecuador, propagandas en cuadernos de colegio, Universidades, etc. </a:t>
            </a:r>
          </a:p>
          <a:p>
            <a:pPr lvl="0" algn="just"/>
            <a:r>
              <a:rPr lang="es-EC" sz="2400" dirty="0" smtClean="0"/>
              <a:t>Suscripción de convenios con Colegios, Universidades y Asociaciones de empleados. </a:t>
            </a:r>
          </a:p>
          <a:p>
            <a:r>
              <a:rPr lang="es-EC" sz="2400" dirty="0" smtClean="0"/>
              <a:t> </a:t>
            </a:r>
          </a:p>
          <a:p>
            <a:endParaRPr lang="es-EC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53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636912"/>
            <a:ext cx="8534400" cy="758952"/>
          </a:xfrm>
        </p:spPr>
        <p:txBody>
          <a:bodyPr>
            <a:noAutofit/>
          </a:bodyPr>
          <a:lstStyle/>
          <a:p>
            <a:r>
              <a:rPr lang="es-EC" sz="5400" dirty="0" smtClean="0"/>
              <a:t>Especificaciones Técnicas</a:t>
            </a:r>
            <a:endParaRPr lang="es-EC" sz="54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54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3528" y="2177480"/>
            <a:ext cx="4040188" cy="4680520"/>
          </a:xfrm>
        </p:spPr>
        <p:txBody>
          <a:bodyPr/>
          <a:lstStyle/>
          <a:p>
            <a:pPr lvl="0"/>
            <a:r>
              <a:rPr lang="es-EC" sz="1600" b="0" dirty="0">
                <a:solidFill>
                  <a:schemeClr val="tx1"/>
                </a:solidFill>
              </a:rPr>
              <a:t>Eslora o Longitud total 29 ' 11 " (9.1 m)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Manga  9 ' 99 " (3.90 m)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Calado: 0,49 mts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Depósito Agua 320 litros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Depósito de Aguas Residuales 88 Litros 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Potencia Máxima   HP 2x240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Altura Interior de la Toldilla   1,92 Mts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Depósito Combustible   2x132 L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Consumo  de Combustible  3 Galones por Hora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Número de persona: 12-14 más conductor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Peso 5500 lbs.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Espacio para 12 tanques  de buceo. 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Construcción: Antideslizante 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Plataforma de nadada de arco</a:t>
            </a:r>
          </a:p>
          <a:p>
            <a:pPr lvl="0"/>
            <a:r>
              <a:rPr lang="es-EC" sz="1600" b="0" dirty="0">
                <a:solidFill>
                  <a:schemeClr val="tx1"/>
                </a:solidFill>
              </a:rPr>
              <a:t>Pintura antifouling libre de estaño (pintura no tóxica). </a:t>
            </a:r>
          </a:p>
          <a:p>
            <a:r>
              <a:rPr lang="es-EC" sz="1600" b="0" dirty="0">
                <a:solidFill>
                  <a:schemeClr val="tx1"/>
                </a:solidFill>
              </a:rPr>
              <a:t> </a:t>
            </a:r>
          </a:p>
          <a:p>
            <a:endParaRPr lang="es-EC" sz="1600" b="0" dirty="0">
              <a:solidFill>
                <a:schemeClr val="tx1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9" name="3 Marcador de contenido"/>
          <p:cNvPicPr>
            <a:picLocks noGrp="1"/>
          </p:cNvPicPr>
          <p:nvPr>
            <p:ph sz="quarter" idx="4"/>
          </p:nvPr>
        </p:nvPicPr>
        <p:blipFill>
          <a:blip r:embed="rId2" cstate="print"/>
          <a:srcRect l="18515" t="23098" r="19484" b="29076"/>
          <a:stretch>
            <a:fillRect/>
          </a:stretch>
        </p:blipFill>
        <p:spPr bwMode="auto">
          <a:xfrm>
            <a:off x="4644008" y="2348880"/>
            <a:ext cx="41951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55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" name="9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51647" t="50000" r="2819" b="14368"/>
          <a:stretch>
            <a:fillRect/>
          </a:stretch>
        </p:blipFill>
        <p:spPr bwMode="auto">
          <a:xfrm>
            <a:off x="611560" y="1628800"/>
            <a:ext cx="777686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B7D0-6B99-463E-9EF4-168CA72E848B}" type="slidenum">
              <a:rPr lang="es-EC" smtClean="0"/>
              <a:pPr/>
              <a:t>56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9194" t="23913" r="18466" b="27926"/>
          <a:stretch>
            <a:fillRect/>
          </a:stretch>
        </p:blipFill>
        <p:spPr bwMode="auto">
          <a:xfrm>
            <a:off x="753497" y="1978241"/>
            <a:ext cx="7600493" cy="366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090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57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Comodidades de la embarcación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C" dirty="0" smtClean="0"/>
              <a:t>Baño </a:t>
            </a:r>
          </a:p>
          <a:p>
            <a:pPr lvl="0"/>
            <a:r>
              <a:rPr lang="es-EC" dirty="0" smtClean="0"/>
              <a:t>Escalera retráctil, que facilite la subida de pasajeros del agua a la embarcación </a:t>
            </a:r>
          </a:p>
          <a:p>
            <a:pPr lvl="0"/>
            <a:r>
              <a:rPr lang="es-EC" dirty="0" smtClean="0"/>
              <a:t>Cubierta, tolda o caseta </a:t>
            </a:r>
          </a:p>
          <a:p>
            <a:pPr lvl="0"/>
            <a:r>
              <a:rPr lang="es-EC" dirty="0" smtClean="0"/>
              <a:t>Boya de agua dulce para casos de emergencias </a:t>
            </a:r>
          </a:p>
          <a:p>
            <a:pPr lvl="0"/>
            <a:r>
              <a:rPr lang="es-EC" dirty="0" smtClean="0"/>
              <a:t>Asientos tapizados con almohadillas y reclinables, </a:t>
            </a:r>
          </a:p>
          <a:p>
            <a:pPr lvl="0"/>
            <a:r>
              <a:rPr lang="es-EC" dirty="0" smtClean="0"/>
              <a:t>Banderas de identificación de buceo.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58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Equipos de Seguridad.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EC" dirty="0" smtClean="0"/>
              <a:t>GPS </a:t>
            </a:r>
          </a:p>
          <a:p>
            <a:pPr lvl="0"/>
            <a:r>
              <a:rPr lang="es-EC" dirty="0" smtClean="0"/>
              <a:t>Radio VHF con sistemas distrex</a:t>
            </a:r>
          </a:p>
          <a:p>
            <a:pPr lvl="0"/>
            <a:r>
              <a:rPr lang="es-EC" dirty="0" smtClean="0"/>
              <a:t>Radio Móvil a prueba de agua</a:t>
            </a:r>
          </a:p>
          <a:p>
            <a:pPr lvl="0"/>
            <a:r>
              <a:rPr lang="es-EC" dirty="0" smtClean="0"/>
              <a:t>Cartas  de Navegación</a:t>
            </a:r>
          </a:p>
          <a:p>
            <a:pPr lvl="0"/>
            <a:r>
              <a:rPr lang="es-EC" dirty="0" smtClean="0"/>
              <a:t>Boyas</a:t>
            </a:r>
          </a:p>
          <a:p>
            <a:pPr lvl="0"/>
            <a:r>
              <a:rPr lang="es-EC" dirty="0" smtClean="0"/>
              <a:t>Radar</a:t>
            </a:r>
          </a:p>
          <a:p>
            <a:pPr lvl="0"/>
            <a:r>
              <a:rPr lang="es-EC" dirty="0" smtClean="0"/>
              <a:t>Pistola señales</a:t>
            </a:r>
          </a:p>
          <a:p>
            <a:pPr lvl="0"/>
            <a:r>
              <a:rPr lang="es-EC" dirty="0" smtClean="0"/>
              <a:t>Chalecos Salvavidas</a:t>
            </a:r>
          </a:p>
          <a:p>
            <a:pPr lvl="0"/>
            <a:r>
              <a:rPr lang="es-EC" dirty="0" smtClean="0"/>
              <a:t>Aro salvavidas</a:t>
            </a:r>
          </a:p>
          <a:p>
            <a:pPr lvl="0"/>
            <a:r>
              <a:rPr lang="es-EC" dirty="0" smtClean="0"/>
              <a:t>Extintor</a:t>
            </a:r>
          </a:p>
          <a:p>
            <a:pPr lvl="0"/>
            <a:r>
              <a:rPr lang="es-EC" dirty="0" smtClean="0"/>
              <a:t>Bomba de achique</a:t>
            </a:r>
          </a:p>
          <a:p>
            <a:pPr lvl="0"/>
            <a:r>
              <a:rPr lang="es-EC" dirty="0" smtClean="0"/>
              <a:t>Equipos en Botiquín</a:t>
            </a:r>
          </a:p>
          <a:p>
            <a:pPr lvl="0"/>
            <a:r>
              <a:rPr lang="es-EC" dirty="0" smtClean="0"/>
              <a:t>Luces de navegación</a:t>
            </a:r>
          </a:p>
          <a:p>
            <a:r>
              <a:rPr lang="es-EC" dirty="0" smtClean="0"/>
              <a:t>Botes salvavidas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59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_tradnl" sz="2000" dirty="0" smtClean="0"/>
              <a:t>Entre 2002 y 2005, las principales actividades de pesca en las Islas Galápagos, pepino de mar y langosta  descendieron en un 83% y 43% respectivamente.</a:t>
            </a:r>
          </a:p>
          <a:p>
            <a:pPr algn="just"/>
            <a:r>
              <a:rPr lang="es-ES_tradnl" sz="2000" dirty="0" smtClean="0"/>
              <a:t>Ingresos pesqueros descendieron de US$7 millones en el 2003 a US$ 3 millones en el 2006.</a:t>
            </a:r>
          </a:p>
          <a:p>
            <a:pPr algn="just"/>
            <a:r>
              <a:rPr lang="es-ES_tradnl" sz="2000" dirty="0" smtClean="0"/>
              <a:t>Ingreso promedio del pescador ha disminuido de US$ 8000 en el 2002 a US$ 3400 en el 2006.</a:t>
            </a:r>
          </a:p>
          <a:p>
            <a:pPr algn="just"/>
            <a:r>
              <a:rPr lang="es-ES_tradnl" sz="2000" dirty="0" smtClean="0"/>
              <a:t>En el 2002 la DPNG expide el Reglamento Especial de Turismo en Aéreas Naturales Protegidas-RETANP donde contempla actividades económicas alternativas para los pescadores.</a:t>
            </a:r>
          </a:p>
          <a:p>
            <a:pPr algn="just"/>
            <a:r>
              <a:rPr lang="es-ES_tradnl" sz="2000" dirty="0" smtClean="0"/>
              <a:t>En el 2008 la DPNG presenta el estudio técnico para otorgamiento de cupos de servicios turísticos dirigido a los pescadores artesanales de Galápagos. </a:t>
            </a:r>
          </a:p>
          <a:p>
            <a:pPr algn="just"/>
            <a:r>
              <a:rPr lang="es-ES_tradnl" sz="2000" dirty="0" smtClean="0"/>
              <a:t>Solo el 15,5% del total de ingresos de turismos relacionado a Galápagos se queda en las islas.  Es decir de US$ 482 millones solo  US$ 75 millones </a:t>
            </a:r>
          </a:p>
          <a:p>
            <a:endParaRPr lang="es-ES_tradnl" sz="2800" dirty="0" smtClean="0"/>
          </a:p>
          <a:p>
            <a:endParaRPr lang="es-ES_tradnl" sz="2800" dirty="0" smtClean="0"/>
          </a:p>
          <a:p>
            <a:endParaRPr lang="es-ES_tradnl" sz="2800" dirty="0" smtClean="0"/>
          </a:p>
          <a:p>
            <a:endParaRPr lang="es-ES_tradnl" sz="2800" dirty="0" smtClean="0"/>
          </a:p>
          <a:p>
            <a:endParaRPr lang="es-EC" sz="2800" dirty="0" smtClean="0"/>
          </a:p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Embarcación Ecológica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/>
              <a:t>Motores híbridos con una batería que se cargará con la energía obtenida de una panel solar instalado en el toldo, además  mediante una simple conexión a un generador de corriente</a:t>
            </a:r>
          </a:p>
          <a:p>
            <a:pPr algn="just"/>
            <a:r>
              <a:rPr lang="es-EC" dirty="0" smtClean="0"/>
              <a:t>Con 9 metros de eslora y 3,90 de manga, la motorización, la inclinación de la línea de los ejes y el sistema de gobernación han sido adaptados para suprimir los vertidos de aceites, grasas y carburantes, </a:t>
            </a:r>
          </a:p>
          <a:p>
            <a:pPr algn="just"/>
            <a:r>
              <a:rPr lang="es-EC" dirty="0" smtClean="0"/>
              <a:t>Fabricado en fibra de vidrio con resinas Vinilester y acabado de gel-coat alimentario, material empleado en la elaboración de cubetería de plástico que impide el ataque de la tan temida osmosis. . 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60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534400" cy="1191000"/>
          </a:xfrm>
        </p:spPr>
        <p:txBody>
          <a:bodyPr>
            <a:noAutofit/>
          </a:bodyPr>
          <a:lstStyle/>
          <a:p>
            <a:r>
              <a:rPr lang="es-EC" sz="6000" dirty="0" smtClean="0"/>
              <a:t>Operaciones </a:t>
            </a:r>
            <a:endParaRPr lang="es-EC" sz="6000" dirty="0"/>
          </a:p>
        </p:txBody>
      </p:sp>
      <p:pic>
        <p:nvPicPr>
          <p:cNvPr id="4" name="3 Marcador de contenido" descr="http://www.sportalsub.net/blog/wp-content/uploads/2009/06/record_buceo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857628"/>
            <a:ext cx="2155680" cy="180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61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6156" t="21123" r="7423" b="6428"/>
          <a:stretch>
            <a:fillRect/>
          </a:stretch>
        </p:blipFill>
        <p:spPr bwMode="auto">
          <a:xfrm>
            <a:off x="1187623" y="188641"/>
            <a:ext cx="7560000" cy="650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396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62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8906" t="21123" r="50735" b="8003"/>
          <a:stretch>
            <a:fillRect/>
          </a:stretch>
        </p:blipFill>
        <p:spPr bwMode="auto">
          <a:xfrm>
            <a:off x="1475656" y="188640"/>
            <a:ext cx="5832648" cy="661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63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0250" t="21123" r="6439" b="6428"/>
          <a:stretch>
            <a:fillRect/>
          </a:stretch>
        </p:blipFill>
        <p:spPr bwMode="auto">
          <a:xfrm>
            <a:off x="1259632" y="188640"/>
            <a:ext cx="7200000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5394" y="6286520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64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ORGANIGRAMA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286520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65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 Financiero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643050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hlinkClick r:id="rId2" action="ppaction://hlinkfile"/>
              </a:rPr>
              <a:t>- Inversión Inicial.</a:t>
            </a:r>
          </a:p>
          <a:p>
            <a:r>
              <a:rPr lang="es-ES_tradnl" sz="2800" dirty="0" smtClean="0">
                <a:hlinkClick r:id="rId2" action="ppaction://hlinkfile"/>
              </a:rPr>
              <a:t>- Plan de Financiamiento.</a:t>
            </a:r>
          </a:p>
          <a:p>
            <a:pPr>
              <a:buFontTx/>
              <a:buChar char="-"/>
            </a:pPr>
            <a:r>
              <a:rPr lang="es-ES_tradnl" sz="2800" dirty="0" smtClean="0">
                <a:hlinkClick r:id="rId2" action="ppaction://hlinkfile"/>
              </a:rPr>
              <a:t> Costos de Operación.</a:t>
            </a:r>
          </a:p>
          <a:p>
            <a:pPr>
              <a:buFontTx/>
              <a:buChar char="-"/>
            </a:pPr>
            <a:r>
              <a:rPr lang="es-ES_tradnl" sz="2800" dirty="0" smtClean="0">
                <a:hlinkClick r:id="rId2" action="ppaction://hlinkfile"/>
              </a:rPr>
              <a:t> Ingresos.</a:t>
            </a:r>
          </a:p>
          <a:p>
            <a:pPr>
              <a:buFontTx/>
              <a:buChar char="-"/>
            </a:pPr>
            <a:r>
              <a:rPr lang="es-ES_tradnl" sz="2800" dirty="0" smtClean="0">
                <a:hlinkClick r:id="rId2" action="ppaction://hlinkfile"/>
              </a:rPr>
              <a:t> Determinación del Punto de Equilibrio.</a:t>
            </a:r>
          </a:p>
          <a:p>
            <a:pPr>
              <a:buFontTx/>
              <a:buChar char="-"/>
            </a:pPr>
            <a:r>
              <a:rPr lang="es-ES_tradnl" sz="2800" dirty="0" smtClean="0">
                <a:hlinkClick r:id="rId2" action="ppaction://hlinkfile"/>
              </a:rPr>
              <a:t> Estado de Pérdidas y Ganancias.</a:t>
            </a:r>
          </a:p>
          <a:p>
            <a:pPr>
              <a:buFontTx/>
              <a:buChar char="-"/>
            </a:pPr>
            <a:r>
              <a:rPr lang="es-ES_tradnl" sz="2800" dirty="0" smtClean="0">
                <a:hlinkClick r:id="rId2" action="ppaction://hlinkfile"/>
              </a:rPr>
              <a:t> Flujo de Caja.</a:t>
            </a:r>
          </a:p>
          <a:p>
            <a:pPr>
              <a:buFontTx/>
              <a:buChar char="-"/>
            </a:pPr>
            <a:r>
              <a:rPr lang="es-ES_tradnl" sz="2800" dirty="0" smtClean="0">
                <a:hlinkClick r:id="rId2" action="ppaction://hlinkfile"/>
              </a:rPr>
              <a:t> Análisis de Sensibilidad Financiera.</a:t>
            </a:r>
            <a:endParaRPr lang="es-ES_tradnl" sz="2800" dirty="0" smtClean="0">
              <a:hlinkClick r:id="rId3" action="ppaction://hlinkfile"/>
            </a:endParaRPr>
          </a:p>
          <a:p>
            <a:pPr>
              <a:buFontTx/>
              <a:buChar char="-"/>
            </a:pPr>
            <a:endParaRPr lang="es-ES_tradnl" sz="2800" dirty="0" smtClean="0">
              <a:hlinkClick r:id="rId3" action="ppaction://hlinkfile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66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ANÁLISIS DE IMPACTO AMBIENTAL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C" sz="2800" dirty="0" smtClean="0"/>
              <a:t> Identificar y evaluar los probables  aspectos e impactos ambientales, que se puedan generar por la operación, </a:t>
            </a:r>
            <a:r>
              <a:rPr lang="es-ES" sz="2800" dirty="0" smtClean="0"/>
              <a:t>de una Embarcación que preste servicios de tour de bahía y buceo clase 2. </a:t>
            </a:r>
          </a:p>
          <a:p>
            <a:pPr algn="just"/>
            <a:r>
              <a:rPr lang="es-EC" sz="2800" dirty="0" smtClean="0"/>
              <a:t>Plan de Manejo Ambiental, para minimizar y controlar los efectos que puedan ocasionar al entorno de la zona, los impactos identificados.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67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u="sng" dirty="0" smtClean="0"/>
              <a:t>LÍNEA BASE AMBIENTAL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C" dirty="0" smtClean="0"/>
          </a:p>
          <a:p>
            <a:pPr algn="just"/>
            <a:r>
              <a:rPr lang="es-EC" dirty="0" smtClean="0"/>
              <a:t>COMPONENTE FÍSICO: Clima y meteorología; Geología regional, Oceanografía, Ordenamiento Territorial en Áreas de influencia.	</a:t>
            </a:r>
          </a:p>
          <a:p>
            <a:pPr algn="just"/>
            <a:r>
              <a:rPr lang="es-EC" dirty="0" smtClean="0"/>
              <a:t>COMPONENTE BIÓTICO: Flora regional; Fauna Regional; Organismos de vida exclusivamente marina; </a:t>
            </a:r>
          </a:p>
          <a:p>
            <a:pPr algn="just"/>
            <a:r>
              <a:rPr lang="es-EC" dirty="0" smtClean="0"/>
              <a:t>COMPONENTE SOCIAL: aspectos económicos de la pesca; aspectos generales del turismo.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68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3300" u="sng" kern="1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IDENTIFICACIÓN, PREDICCIÓN Y EVALUACIÓN DE IMPACTOS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EC" sz="2400" dirty="0" smtClean="0"/>
              <a:t>Alteración del Fondo Marino</a:t>
            </a:r>
          </a:p>
          <a:p>
            <a:r>
              <a:rPr lang="es-EC" sz="2400" dirty="0" smtClean="0"/>
              <a:t>Modificación del Paisaje </a:t>
            </a:r>
          </a:p>
          <a:p>
            <a:r>
              <a:rPr lang="es-EC" sz="2400" dirty="0" smtClean="0"/>
              <a:t>Suelos</a:t>
            </a:r>
          </a:p>
          <a:p>
            <a:r>
              <a:rPr lang="es-EC" sz="2400" dirty="0" smtClean="0"/>
              <a:t>Alteración a la Calidad del Aire</a:t>
            </a:r>
          </a:p>
          <a:p>
            <a:r>
              <a:rPr lang="es-EC" sz="2400" dirty="0" smtClean="0"/>
              <a:t> Ruido</a:t>
            </a:r>
          </a:p>
          <a:p>
            <a:r>
              <a:rPr lang="es-EC" sz="2400" dirty="0" smtClean="0"/>
              <a:t>Alteración de la Calidad del Agua</a:t>
            </a:r>
          </a:p>
          <a:p>
            <a:r>
              <a:rPr lang="es-EC" sz="2400" dirty="0" smtClean="0"/>
              <a:t>Remoción de la Capa Vegetal</a:t>
            </a:r>
          </a:p>
          <a:p>
            <a:r>
              <a:rPr lang="es-EC" sz="2400" dirty="0" smtClean="0"/>
              <a:t>Alteración del Ecosistema</a:t>
            </a:r>
          </a:p>
          <a:p>
            <a:r>
              <a:rPr lang="es-EC" sz="2400" dirty="0" smtClean="0"/>
              <a:t>Desplazamiento de Especies y perturbación de la fauna. </a:t>
            </a:r>
          </a:p>
          <a:p>
            <a:r>
              <a:rPr lang="es-EC" sz="2400" dirty="0" smtClean="0"/>
              <a:t>Incremento en la Demanda de Recursos Marinos</a:t>
            </a:r>
          </a:p>
          <a:p>
            <a:endParaRPr lang="es-EC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69</a:t>
            </a:fld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Ingresos brutos para las pesquerías más importantes de la RMG (1999-2005).</a:t>
            </a:r>
            <a:br>
              <a:rPr lang="es-ES_tradnl" dirty="0" smtClean="0"/>
            </a:b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04856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286520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 DE MANEJO AMBIENTAL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/>
            <a:r>
              <a:rPr lang="es-EC" sz="2400" b="1" dirty="0" smtClean="0"/>
              <a:t>PLAN DE MANEJO AMBIENTAL, MEDIDAS DE PROTECCION AMBIENTAL </a:t>
            </a:r>
          </a:p>
          <a:p>
            <a:pPr lvl="2" algn="just"/>
            <a:r>
              <a:rPr lang="es-EC" b="1" dirty="0" smtClean="0"/>
              <a:t>Garantizar el cumplimiento del marco  legal, de las normativas  nacionales e internacionales para evitar la degradación ambiental o polución del ambiente.</a:t>
            </a:r>
          </a:p>
          <a:p>
            <a:pPr lvl="1" algn="just"/>
            <a:r>
              <a:rPr lang="es-EC" sz="2400" b="1" dirty="0" smtClean="0"/>
              <a:t>PLAN DE PREVENCIÓN Y MITIGACIÓN IMPACTOS </a:t>
            </a:r>
          </a:p>
          <a:p>
            <a:pPr lvl="2" algn="just"/>
            <a:r>
              <a:rPr lang="es-EC" b="1" dirty="0" smtClean="0"/>
              <a:t>Cumplimiento de las normas de seguridad ambiental aplicable.</a:t>
            </a:r>
          </a:p>
          <a:p>
            <a:pPr lvl="2" algn="just"/>
            <a:r>
              <a:rPr lang="es-EC" b="1" dirty="0" smtClean="0"/>
              <a:t>Responsabilidad de la tripulación</a:t>
            </a:r>
          </a:p>
          <a:p>
            <a:pPr lvl="2" algn="just"/>
            <a:r>
              <a:rPr lang="es-EC" b="1" dirty="0" smtClean="0"/>
              <a:t>Obligaciones de los turistas.</a:t>
            </a:r>
            <a:endParaRPr lang="es-ES_tradnl" b="1" dirty="0" smtClean="0"/>
          </a:p>
          <a:p>
            <a:pPr lvl="1" algn="just"/>
            <a:r>
              <a:rPr lang="es-EC" sz="2400" b="1" dirty="0" smtClean="0"/>
              <a:t>PLAN DE  MANEJO DE DESECHOS </a:t>
            </a:r>
          </a:p>
          <a:p>
            <a:pPr lvl="2" algn="just"/>
            <a:r>
              <a:rPr lang="es-EC" b="1" dirty="0" smtClean="0"/>
              <a:t>Desechos y residuos sólidos</a:t>
            </a:r>
          </a:p>
          <a:p>
            <a:pPr lvl="2" algn="just"/>
            <a:r>
              <a:rPr lang="es-EC" b="1" dirty="0" smtClean="0"/>
              <a:t>Manejo de Desecho Líquidos.</a:t>
            </a:r>
            <a:endParaRPr lang="es-ES_tradnl" b="1" dirty="0" smtClean="0"/>
          </a:p>
          <a:p>
            <a:pPr lvl="1"/>
            <a:endParaRPr lang="es-ES_tradnl" sz="24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70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CONTROL Y EVALUACIÓN 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4282" y="1000106"/>
          <a:ext cx="8643997" cy="5286416"/>
        </p:xfrm>
        <a:graphic>
          <a:graphicData uri="http://schemas.openxmlformats.org/drawingml/2006/table">
            <a:tbl>
              <a:tblPr/>
              <a:tblGrid>
                <a:gridCol w="2778788"/>
                <a:gridCol w="2277118"/>
                <a:gridCol w="2279127"/>
                <a:gridCol w="1308964"/>
              </a:tblGrid>
              <a:tr h="609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OBJETIVOS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Indicadores Verificables Objetivamente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Medios de Verificación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Frecuencia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609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Apoyo al desarrollo </a:t>
                      </a: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local </a:t>
                      </a: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 través del turismo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% de  incremento de turistas que ingresan a la isla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Estadísticas socioeconómicas, gremiales, CGG</a:t>
                      </a: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. DPNG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anual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</a:tr>
              <a:tr h="813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Generación de  nuevas fuentes 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 empleo para los involucrados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Numero </a:t>
                      </a: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 nuevas plazas de empleo directas e indirectas al proyecto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Estadísticas socioeconómicas, gremiales, CGG</a:t>
                      </a: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. DPNG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anual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</a:tr>
              <a:tr h="10166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Incremento de las expectativas económicas,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calidad de vida de pescadores  y sus  familias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Número </a:t>
                      </a: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familias </a:t>
                      </a: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empleadas en la área de operación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Declaración de impuestos,  registros del PNG.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anual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</a:tr>
              <a:tr h="813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Uso productivo de  Embarcaciones 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existentes en el gremio artesanal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Embarcaciones dedicadas a actividades turísticas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Registros y permisos de zarpe  de Capitanías de puerto.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mensual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</a:tr>
              <a:tr h="609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Utilización máxima de 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infraestructura natural y turística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% de incremento de visitas y hospedajes en lugares turísticos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Estadísticas de visitantes en lugares turísticos, PNG.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anual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</a:tr>
              <a:tr h="813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Reducción de la sobre explotación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de recursos marinos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% de reducción del  nivel explotación  de recursos marinos.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Registros </a:t>
                      </a: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del PNG, Estadísticas de especies amenazadas</a:t>
                      </a:r>
                      <a:r>
                        <a:rPr lang="es-EC" sz="105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. Monitoreo de Pesca 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anual</a:t>
                      </a:r>
                      <a:endParaRPr lang="es-ES_tradnl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7630" marR="2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5394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71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CONTROL Y EVALUACION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44" y="785793"/>
          <a:ext cx="8858314" cy="5968003"/>
        </p:xfrm>
        <a:graphic>
          <a:graphicData uri="http://schemas.openxmlformats.org/drawingml/2006/table">
            <a:tbl>
              <a:tblPr/>
              <a:tblGrid>
                <a:gridCol w="1350922"/>
                <a:gridCol w="5231731"/>
                <a:gridCol w="1048449"/>
                <a:gridCol w="1227212"/>
              </a:tblGrid>
              <a:tr h="253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RESPONSABLE</a:t>
                      </a:r>
                      <a:endParaRPr lang="es-ES_tradnl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ACTIVIDADES</a:t>
                      </a:r>
                      <a:endParaRPr lang="es-ES_tradnl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SUPERVISOR</a:t>
                      </a:r>
                      <a:endParaRPr lang="es-ES_tradnl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FRECUENCIA</a:t>
                      </a:r>
                      <a:endParaRPr lang="es-ES_tradnl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CB6"/>
                    </a:solidFill>
                  </a:tcPr>
                </a:tc>
              </a:tr>
              <a:tr h="44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Cumplir todos los requisitos legales, técnicos y operativos para la operación segura de la embarcación en el Archipiélago de Galápagos.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DIGMER PNG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Anual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 desarrollar las siguientes actividades dentro de la RMG: uso del esquí acuático, jet esquí o moto acuática, y turismo aéreo, actividades de pesca submarina.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 DIRNEA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Permanente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Notificar inmediatamente a la Capitanía de Puerto, PNG y Armada Naval, en caso de algún siniestro: hundimiento, encallamiento, u otra emergencia.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CPA PNG Armada Naval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En caso de un siniestro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819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Supervisar que los turistas no porten muestras de flora, fauna o fragmentos de estas o materiales geológicos de Galápagos o sacar materiales de este tipo fuera de Galápagos.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Proponente, Agrocalidad Galápagos, PNG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Fin de cada crucero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819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Supervisar que los turistas no ingresen a las islas organismos o partes de organismos que pueda reproducirse.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Embarcación Agrocalidad Galápagos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Desembarque de turistas en  la isla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Realizar encuesta de satisfacción del turista y facilitar datos al PNG.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Al final de cada tour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Emplear exclusivamente guías turísticos autorizados por el Parque Nacional Galápagos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Permanente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819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Actuar de manera ejemplar y supervisar el cumplimiento de las normas por parte de los turistas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Durante la permanencia en la RMG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Asegurar que todos los turistas reciban al menos una inducción obligatoria sobre guías de comportamiento mínimas requeridas en el PNG y RMG.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Antes del ingreso al parque nacional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Realizar la planificación específica para la disposición de residuos de comida fuera de la embarcación y fuera de la RMG.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 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Permanente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4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Cumplir la planificación específica para la disposición de residuos de comida de la embarcación y fuera de la RMG.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Permanente</a:t>
                      </a:r>
                      <a:endParaRPr lang="es-ES_tradnl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951" marR="21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32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72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CONTROL Y EVALUACION</a:t>
            </a:r>
            <a:endParaRPr lang="es-ES_tradn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44" y="1071545"/>
          <a:ext cx="8858312" cy="5536475"/>
        </p:xfrm>
        <a:graphic>
          <a:graphicData uri="http://schemas.openxmlformats.org/drawingml/2006/table">
            <a:tbl>
              <a:tblPr/>
              <a:tblGrid>
                <a:gridCol w="3315411"/>
                <a:gridCol w="3862722"/>
                <a:gridCol w="774098"/>
                <a:gridCol w="906081"/>
              </a:tblGrid>
              <a:tr h="403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Recibir capacitación sobre el manejo de desechos sólidos y líquidos dentro de la RMG.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 Proponente 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Permanente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114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 descargar agua de lastre dentro de la RMG o su área de protección mínima (60 millas a partir de la línea base).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CPA PNG Armada Naval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Permanente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1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Realizar el debido mantenimiento para garantizar condiciones operativas óptimas en cuanto a emisiones de motores de combustión interna.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Embarcación 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antes del crucero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17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Observar estándares de seguridad para transporte, embarque y desembarque de pasajeros.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 Proponente 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Embarque  y desembarque de turistas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17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Controlar el cumplimiento de itinerarios y cupos, capacidades de operación y demás obligaciones del Operador.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 Proponente 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Embarque  y desembarque de turistas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114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Libro de Registro de basuras actualizado.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Desembarque de turistas en  la isla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3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Registro del mantenimiento realizado a las máquinas y verificar el funcionamiento adecuado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 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Permanente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1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Certificado de antifouling, de tratamiento con pintura libre de estaño para el casco, emitido por la casa comercial que vende el producto.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 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Anual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20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Alianzas estratégicas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semestralmente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20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Plan de marketing, publicidad y estrategias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trimestralmente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3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del Proyecto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Cumplimiento de requerimientos para calificación  de las  operadores externas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Operadores externos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ANUAL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57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Proponente 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Provisiones de folletos y PMA en versiones de español, </a:t>
                      </a: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inglés 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y alemán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PNG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Permanente</a:t>
                      </a:r>
                      <a:endParaRPr lang="es-ES_tradnl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5328" marR="2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01080" y="6559575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73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 Y RECOMENDACIONES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El turismo es el futuro económico del Ecuador, es necesario que se desarrolle en términos sustentables.</a:t>
            </a:r>
          </a:p>
          <a:p>
            <a:pPr algn="just"/>
            <a:r>
              <a:rPr lang="es-ES_tradnl" dirty="0" smtClean="0"/>
              <a:t>Las islas Galápagos poseen una fortaleza propia dada su flora y fauna mega diversas y únicas en el mundo, muchas personas están dispuestas a pagar por disfrutar de este paraíso único en el mundo.</a:t>
            </a:r>
          </a:p>
          <a:p>
            <a:pPr algn="just"/>
            <a:r>
              <a:rPr lang="es-ES_tradnl" dirty="0" smtClean="0"/>
              <a:t>Los datos indican un crecimiento turístico sostenido y un aumento del turismo con base local.</a:t>
            </a:r>
          </a:p>
          <a:p>
            <a:pPr algn="just"/>
            <a:r>
              <a:rPr lang="es-ES_tradnl" dirty="0" smtClean="0"/>
              <a:t>No se está aprovechando al máximo todos los atractivos naturales, especialmente en lo referente a buceo.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74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474175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 smtClean="0"/>
              <a:t>Actualmente se evidencia una baja calidad en el servicio turístico de tour de buceo debido en parte a que algunos lo están realizando de manera ilegal, es decir sin el permiso respectivo del DPNG.</a:t>
            </a:r>
          </a:p>
          <a:p>
            <a:pPr algn="just"/>
            <a:r>
              <a:rPr lang="es-ES_tradnl" dirty="0" smtClean="0"/>
              <a:t>Existe un mayor interés en realizar actividades de buceo que las de tour de bahía o pesca vivencial.</a:t>
            </a:r>
          </a:p>
          <a:p>
            <a:pPr algn="just"/>
            <a:r>
              <a:rPr lang="es-ES_tradnl" dirty="0" smtClean="0"/>
              <a:t>El proyecto evidencia una sostenibilidad financiera adecuada, podríamos indicar que es un proyecto de inversión rentable. </a:t>
            </a:r>
          </a:p>
          <a:p>
            <a:pPr algn="just"/>
            <a:r>
              <a:rPr lang="es-ES_tradnl" dirty="0" smtClean="0"/>
              <a:t>La evaluación financiera nos indica que tiene un VAN positivo de 1,55 y un TIR de 42%.</a:t>
            </a:r>
          </a:p>
          <a:p>
            <a:pPr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75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 smtClean="0"/>
              <a:t>La inversión promedio a realizar puede estar en los $ 185.000 y de acuerdo al flujo de efectivo proyectado se recomienda un financiamiento o endeudamiento a 6 años.</a:t>
            </a:r>
          </a:p>
          <a:p>
            <a:pPr algn="just"/>
            <a:r>
              <a:rPr lang="es-ES_tradnl" dirty="0" smtClean="0"/>
              <a:t>Es importante el desarrollo de alianzas estratégicas para poder ofrecer un producto competitivo, completo.</a:t>
            </a:r>
          </a:p>
          <a:p>
            <a:pPr algn="just"/>
            <a:r>
              <a:rPr lang="es-ES_tradnl" dirty="0" smtClean="0"/>
              <a:t>Se debe buscar convertirse en un operador turístico, que incluya el trabajo en conjunto con hoteles, restaurantes, transportistas y con otros prestadores de servicios de tour de bahía y buceo.</a:t>
            </a:r>
          </a:p>
          <a:p>
            <a:pPr algn="just"/>
            <a:r>
              <a:rPr lang="es-ES_tradnl" dirty="0" smtClean="0"/>
              <a:t>Se debe cumplir con todas las normas ambientales tanto marinas como terrestres establecidas en el PNG.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76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_tradnl" dirty="0" smtClean="0"/>
              <a:t>El producto insignia a desarrollar y potenciar debe ser el de tour de buceo.</a:t>
            </a:r>
          </a:p>
          <a:p>
            <a:pPr algn="just"/>
            <a:r>
              <a:rPr lang="es-ES_tradnl" dirty="0" smtClean="0"/>
              <a:t>Se debe tener una certificación ambiental reconocida de buenas practicas como la SMART VOYAGER, que es un programa de certificación sostenible de embarcaciones turísticas.</a:t>
            </a:r>
          </a:p>
          <a:p>
            <a:pPr algn="just"/>
            <a:r>
              <a:rPr lang="es-ES_tradnl" dirty="0" smtClean="0"/>
              <a:t>Es importante que los sectores involucrados trabajen en conjunto a fin de que los servicios turísticos tengan la calidad requerida y sean amigables con el medio ambiente, esto garantizará la sustentabilidad de esta actividad.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72528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77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2143108" y="4516947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bg1"/>
                </a:solidFill>
                <a:latin typeface="Comic Sans MS" pitchFamily="66" charset="0"/>
              </a:rPr>
              <a:t>MUCHAS GRACIAS </a:t>
            </a:r>
            <a:endParaRPr lang="es-ES_tradnl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286520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78</a:t>
            </a:fld>
            <a:endParaRPr lang="es-EC" dirty="0"/>
          </a:p>
        </p:txBody>
      </p:sp>
      <p:pic>
        <p:nvPicPr>
          <p:cNvPr id="1027" name="Picture 3" descr="C:\Documents and Settings\Jhonny\Escritorio\TESIS FINAL\Fotos tiburon\TiburonesNicolá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1543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09600" y="3068960"/>
            <a:ext cx="8534400" cy="758952"/>
          </a:xfrm>
        </p:spPr>
        <p:txBody>
          <a:bodyPr>
            <a:noAutofit/>
          </a:bodyPr>
          <a:lstStyle/>
          <a:p>
            <a:r>
              <a:rPr lang="es-EC" sz="4800" dirty="0" smtClean="0"/>
              <a:t>Otorgamiento de cupos  para patentes de operación turística</a:t>
            </a:r>
            <a:endParaRPr lang="es-EC" sz="4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286520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8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es-EC" sz="3600" dirty="0" smtClean="0"/>
              <a:t>Otorgamiento de cupos  para patentes de operación turística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dirty="0" smtClean="0"/>
              <a:t>Iniciativa del Parque Nacional Galápagos-PNG  para incentivar a los pescadores al cambio de actividad de pesca artesanal a operación turística.</a:t>
            </a:r>
          </a:p>
          <a:p>
            <a:pPr algn="ctr"/>
            <a:endParaRPr lang="es-EC" sz="4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956" y="6345261"/>
            <a:ext cx="457200" cy="441325"/>
          </a:xfrm>
        </p:spPr>
        <p:txBody>
          <a:bodyPr/>
          <a:lstStyle/>
          <a:p>
            <a:fld id="{F025B7D0-6B99-463E-9EF4-168CA72E848B}" type="slidenum">
              <a:rPr lang="es-EC" smtClean="0"/>
              <a:pPr/>
              <a:t>9</a:t>
            </a:fld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Papel">
      <a:dk1>
        <a:sysClr val="windowText" lastClr="000000"/>
      </a:dk1>
      <a:lt1>
        <a:sysClr val="window" lastClr="F2F2F2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ersonalizado 5">
      <a:majorFont>
        <a:latin typeface="AR JULIAN"/>
        <a:ea typeface=""/>
        <a:cs typeface=""/>
      </a:majorFont>
      <a:minorFont>
        <a:latin typeface="Calibri"/>
        <a:ea typeface=""/>
        <a:cs typeface="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2F2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2F2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l">
    <a:dk1>
      <a:sysClr val="windowText" lastClr="000000"/>
    </a:dk1>
    <a:lt1>
      <a:sysClr val="window" lastClr="F2F2F2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3108</Words>
  <Application>Microsoft Office PowerPoint</Application>
  <PresentationFormat>Presentación en pantalla (4:3)</PresentationFormat>
  <Paragraphs>573</Paragraphs>
  <Slides>78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78</vt:i4>
      </vt:variant>
    </vt:vector>
  </HeadingPairs>
  <TitlesOfParts>
    <vt:vector size="79" baseType="lpstr">
      <vt:lpstr>Civil</vt:lpstr>
      <vt:lpstr>PROYECTO TURISTICO    PARA  PESCADORES ARTESANALES DE LA ISLA SANTA CRUZ  PARA  OFRECER SERVICIOS  DE TOUR DE BAHÍA Y BUCEO CLASE 2.</vt:lpstr>
      <vt:lpstr>Ubicación del proyecto</vt:lpstr>
      <vt:lpstr>Ubicación</vt:lpstr>
      <vt:lpstr>Antecedentes</vt:lpstr>
      <vt:lpstr>Diapositiva 5</vt:lpstr>
      <vt:lpstr>Diapositiva 6</vt:lpstr>
      <vt:lpstr>Ingresos brutos para las pesquerías más importantes de la RMG (1999-2005). </vt:lpstr>
      <vt:lpstr>Otorgamiento de cupos  para patentes de operación turística</vt:lpstr>
      <vt:lpstr>Otorgamiento de cupos  para patentes de operación turística</vt:lpstr>
      <vt:lpstr>Modalidades de Operación Turística ofrecidas por el Parque Nacional Galápagos</vt:lpstr>
      <vt:lpstr>Modalidades de Operación Turística ofrecidas por el Parque Nacional Galápagos</vt:lpstr>
      <vt:lpstr>Modalidades de operación turística ofrecidas por el Parque Nacional Galápagos</vt:lpstr>
      <vt:lpstr>Modalidades de operación turística ofrecidas por el Parque Nacional Galápagos</vt:lpstr>
      <vt:lpstr>Situación actual de cupos para tour bahía y buceo.</vt:lpstr>
      <vt:lpstr>Demanda por Sitios de Buceo en la Reserva Marina, 2004-2006</vt:lpstr>
      <vt:lpstr>Nivel académico de pescadores artesanales de Santa Cruz. </vt:lpstr>
      <vt:lpstr>Objetivo del Estudio</vt:lpstr>
      <vt:lpstr>Objetivo del Estudio</vt:lpstr>
      <vt:lpstr>Objetivos Específicos</vt:lpstr>
      <vt:lpstr>Estudio de Mercado</vt:lpstr>
      <vt:lpstr>Estudio de Mercado</vt:lpstr>
      <vt:lpstr>Análisis de la Demanda</vt:lpstr>
      <vt:lpstr>Análisis de la Demanda</vt:lpstr>
      <vt:lpstr>Edad de los Turistas</vt:lpstr>
      <vt:lpstr>Forma de Adquisición del Tour.</vt:lpstr>
      <vt:lpstr>Tipo de Hospedaje de los Turistas. </vt:lpstr>
      <vt:lpstr>Motivación de los Visitantes.</vt:lpstr>
      <vt:lpstr>Actividades realizadas por los turistas</vt:lpstr>
      <vt:lpstr>Actividades que les gustaría realizar a los turistas.</vt:lpstr>
      <vt:lpstr>Identificación de la  Demanda potencial 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Proyección de la demanda </vt:lpstr>
      <vt:lpstr>Diapositiva 41</vt:lpstr>
      <vt:lpstr>Diapositiva 42</vt:lpstr>
      <vt:lpstr>Proyección de la demanda futura de tour de bahía y buceo en  la Isla Santa Cruz</vt:lpstr>
      <vt:lpstr>Oferta </vt:lpstr>
      <vt:lpstr>Diapositiva 45</vt:lpstr>
      <vt:lpstr>Precio actual</vt:lpstr>
      <vt:lpstr>CARACTERÍSTICAS DE LAS PRINCIPALES AGENCIAS DE VIAJES </vt:lpstr>
      <vt:lpstr>Producto </vt:lpstr>
      <vt:lpstr>Producto</vt:lpstr>
      <vt:lpstr>Diapositiva 50</vt:lpstr>
      <vt:lpstr>Producto</vt:lpstr>
      <vt:lpstr>Canales de Comercialización</vt:lpstr>
      <vt:lpstr>Estrategias de Promoción</vt:lpstr>
      <vt:lpstr>Especificaciones Técnicas</vt:lpstr>
      <vt:lpstr>Diapositiva 55</vt:lpstr>
      <vt:lpstr>Diapositiva 56</vt:lpstr>
      <vt:lpstr>Diapositiva 57</vt:lpstr>
      <vt:lpstr>Comodidades de la embarcación</vt:lpstr>
      <vt:lpstr>Equipos de Seguridad.</vt:lpstr>
      <vt:lpstr>Embarcación Ecológica</vt:lpstr>
      <vt:lpstr>Operaciones </vt:lpstr>
      <vt:lpstr>Diapositiva 62</vt:lpstr>
      <vt:lpstr>Diapositiva 63</vt:lpstr>
      <vt:lpstr>Diapositiva 64</vt:lpstr>
      <vt:lpstr>ORGANIGRAMA</vt:lpstr>
      <vt:lpstr>Estudio Financiero</vt:lpstr>
      <vt:lpstr>ANÁLISIS DE IMPACTO AMBIENTAL </vt:lpstr>
      <vt:lpstr>LÍNEA BASE AMBIENTAL</vt:lpstr>
      <vt:lpstr>IDENTIFICACIÓN, PREDICCIÓN Y EVALUACIÓN DE IMPACTOS </vt:lpstr>
      <vt:lpstr>PLAN DE MANEJO AMBIENTAL</vt:lpstr>
      <vt:lpstr>CONTROL Y EVALUACIÓN </vt:lpstr>
      <vt:lpstr>CONTROL Y EVALUACION</vt:lpstr>
      <vt:lpstr>CONTROL Y EVALUACION</vt:lpstr>
      <vt:lpstr>CONCLUSIONES Y RECOMENDACIONES</vt:lpstr>
      <vt:lpstr>Diapositiva 75</vt:lpstr>
      <vt:lpstr>Diapositiva 76</vt:lpstr>
      <vt:lpstr>Diapositiva 77</vt:lpstr>
      <vt:lpstr>Diapositiva 78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TURISTICO  PARA  PESCADORES ARTESANALES DE LA ISLA SANTA CRUZ  PARA  OFRECER SERVICIOS  DE TOUR DE BAHÍA Y BUCEO CLASE 2.</dc:title>
  <dc:creator>VANESSA MORETA</dc:creator>
  <cp:lastModifiedBy>Jhonny</cp:lastModifiedBy>
  <cp:revision>78</cp:revision>
  <dcterms:created xsi:type="dcterms:W3CDTF">2011-02-05T06:24:27Z</dcterms:created>
  <dcterms:modified xsi:type="dcterms:W3CDTF">2011-02-25T04:42:55Z</dcterms:modified>
</cp:coreProperties>
</file>