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52"/>
  </p:notesMasterIdLst>
  <p:sldIdLst>
    <p:sldId id="308" r:id="rId2"/>
    <p:sldId id="258" r:id="rId3"/>
    <p:sldId id="309" r:id="rId4"/>
    <p:sldId id="269" r:id="rId5"/>
    <p:sldId id="261" r:id="rId6"/>
    <p:sldId id="323" r:id="rId7"/>
    <p:sldId id="289" r:id="rId8"/>
    <p:sldId id="312" r:id="rId9"/>
    <p:sldId id="313" r:id="rId10"/>
    <p:sldId id="324" r:id="rId11"/>
    <p:sldId id="316" r:id="rId12"/>
    <p:sldId id="268" r:id="rId13"/>
    <p:sldId id="310" r:id="rId14"/>
    <p:sldId id="257" r:id="rId15"/>
    <p:sldId id="267" r:id="rId16"/>
    <p:sldId id="274" r:id="rId17"/>
    <p:sldId id="317" r:id="rId18"/>
    <p:sldId id="322" r:id="rId19"/>
    <p:sldId id="325" r:id="rId20"/>
    <p:sldId id="327" r:id="rId21"/>
    <p:sldId id="329" r:id="rId22"/>
    <p:sldId id="332" r:id="rId23"/>
    <p:sldId id="331" r:id="rId24"/>
    <p:sldId id="311" r:id="rId25"/>
    <p:sldId id="334" r:id="rId26"/>
    <p:sldId id="337" r:id="rId27"/>
    <p:sldId id="338" r:id="rId28"/>
    <p:sldId id="339" r:id="rId29"/>
    <p:sldId id="340" r:id="rId30"/>
    <p:sldId id="341" r:id="rId31"/>
    <p:sldId id="280" r:id="rId32"/>
    <p:sldId id="344" r:id="rId33"/>
    <p:sldId id="318" r:id="rId34"/>
    <p:sldId id="319" r:id="rId35"/>
    <p:sldId id="281" r:id="rId36"/>
    <p:sldId id="342" r:id="rId37"/>
    <p:sldId id="283" r:id="rId38"/>
    <p:sldId id="285" r:id="rId39"/>
    <p:sldId id="346" r:id="rId40"/>
    <p:sldId id="288" r:id="rId41"/>
    <p:sldId id="286" r:id="rId42"/>
    <p:sldId id="320" r:id="rId43"/>
    <p:sldId id="321" r:id="rId44"/>
    <p:sldId id="347" r:id="rId45"/>
    <p:sldId id="348" r:id="rId46"/>
    <p:sldId id="349" r:id="rId47"/>
    <p:sldId id="350" r:id="rId48"/>
    <p:sldId id="326" r:id="rId49"/>
    <p:sldId id="351" r:id="rId50"/>
    <p:sldId id="328" r:id="rId51"/>
  </p:sldIdLst>
  <p:sldSz cx="9144000" cy="5143500" type="screen16x9"/>
  <p:notesSz cx="6858000" cy="9144000"/>
  <p:embeddedFontLst>
    <p:embeddedFont>
      <p:font typeface="Abel" panose="020B0604020202020204" charset="0"/>
      <p:regular r:id="rId53"/>
    </p:embeddedFont>
    <p:embeddedFont>
      <p:font typeface="Bebas Neue" panose="020B0604020202020204" charset="0"/>
      <p:regular r:id="rId54"/>
    </p:embeddedFont>
    <p:embeddedFont>
      <p:font typeface="Calibri" panose="020F0502020204030204" pitchFamily="34" charset="0"/>
      <p:regular r:id="rId55"/>
      <p:bold r:id="rId56"/>
      <p:italic r:id="rId57"/>
      <p:boldItalic r:id="rId58"/>
    </p:embeddedFont>
    <p:embeddedFont>
      <p:font typeface="Fira Sans Extra Condensed Medium" panose="020B0604020202020204" charset="0"/>
      <p:regular r:id="rId59"/>
      <p:bold r:id="rId60"/>
      <p:italic r:id="rId61"/>
      <p:boldItalic r:id="rId62"/>
    </p:embeddedFont>
    <p:embeddedFont>
      <p:font typeface="Questrial" panose="020B0604020202020204"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66B5F4-672B-4616-8984-4B3AD3EE092D}">
  <a:tblStyle styleId="{F766B5F4-672B-4616-8984-4B3AD3EE09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8" autoAdjust="0"/>
    <p:restoredTop sz="94660"/>
  </p:normalViewPr>
  <p:slideViewPr>
    <p:cSldViewPr snapToGrid="0">
      <p:cViewPr varScale="1">
        <p:scale>
          <a:sx n="90" d="100"/>
          <a:sy n="90"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g12de7a90d27_0_1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5" name="Google Shape;2245;g12de7a90d27_0_1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12e551497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12e551497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496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3"/>
        <p:cNvGrpSpPr/>
        <p:nvPr/>
      </p:nvGrpSpPr>
      <p:grpSpPr>
        <a:xfrm>
          <a:off x="0" y="0"/>
          <a:ext cx="0" cy="0"/>
          <a:chOff x="0" y="0"/>
          <a:chExt cx="0" cy="0"/>
        </a:xfrm>
      </p:grpSpPr>
      <p:sp>
        <p:nvSpPr>
          <p:cNvPr id="2594" name="Google Shape;2594;gf4041860db_0_29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5" name="Google Shape;2595;gf4041860db_0_29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f4041860db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f4041860db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4227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Google Shape;2203;g12de7a90d27_0_1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4" name="Google Shape;2204;g12de7a90d27_0_1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9"/>
        <p:cNvGrpSpPr/>
        <p:nvPr/>
      </p:nvGrpSpPr>
      <p:grpSpPr>
        <a:xfrm>
          <a:off x="0" y="0"/>
          <a:ext cx="0" cy="0"/>
          <a:chOff x="0" y="0"/>
          <a:chExt cx="0" cy="0"/>
        </a:xfrm>
      </p:grpSpPr>
      <p:sp>
        <p:nvSpPr>
          <p:cNvPr id="2530" name="Google Shape;2530;gf4041860db_0_29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1" name="Google Shape;2531;gf4041860db_0_29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1"/>
        <p:cNvGrpSpPr/>
        <p:nvPr/>
      </p:nvGrpSpPr>
      <p:grpSpPr>
        <a:xfrm>
          <a:off x="0" y="0"/>
          <a:ext cx="0" cy="0"/>
          <a:chOff x="0" y="0"/>
          <a:chExt cx="0" cy="0"/>
        </a:xfrm>
      </p:grpSpPr>
      <p:sp>
        <p:nvSpPr>
          <p:cNvPr id="3072" name="Google Shape;3072;gf4041860db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3" name="Google Shape;3073;gf4041860db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Google Shape;2203;g12de7a90d27_0_1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4" name="Google Shape;2204;g12de7a90d27_0_1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308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9"/>
        <p:cNvGrpSpPr/>
        <p:nvPr/>
      </p:nvGrpSpPr>
      <p:grpSpPr>
        <a:xfrm>
          <a:off x="0" y="0"/>
          <a:ext cx="0" cy="0"/>
          <a:chOff x="0" y="0"/>
          <a:chExt cx="0" cy="0"/>
        </a:xfrm>
      </p:grpSpPr>
      <p:sp>
        <p:nvSpPr>
          <p:cNvPr id="2530" name="Google Shape;2530;gf4041860db_0_29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1" name="Google Shape;2531;gf4041860db_0_29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181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12e551497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12e551497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1277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f4041860db_1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f4041860db_1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61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Google Shape;2203;g12de7a90d27_0_1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4" name="Google Shape;2204;g12de7a90d27_0_1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607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f4041860db_1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f4041860db_1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8425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f4041860db_1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f4041860db_1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1616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f4041860db_1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f4041860db_1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1978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f4041860db_1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f4041860db_1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1509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f4041860db_1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f4041860db_1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367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f4041860db_1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f4041860db_1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1641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f4041860db_1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f4041860db_1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568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f4041860db_1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f4041860db_1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7917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f4041860db_1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f4041860db_1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5397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f4041860db_1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f4041860db_1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00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7"/>
        <p:cNvGrpSpPr/>
        <p:nvPr/>
      </p:nvGrpSpPr>
      <p:grpSpPr>
        <a:xfrm>
          <a:off x="0" y="0"/>
          <a:ext cx="0" cy="0"/>
          <a:chOff x="0" y="0"/>
          <a:chExt cx="0" cy="0"/>
        </a:xfrm>
      </p:grpSpPr>
      <p:sp>
        <p:nvSpPr>
          <p:cNvPr id="2688" name="Google Shape;2688;g12ebaae033c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9" name="Google Shape;2689;g12ebaae033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gf4041860db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9" name="Google Shape;3669;gf4041860db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gf4041860db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9" name="Google Shape;3669;gf4041860db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999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gf4041860db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9" name="Google Shape;3669;gf4041860db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340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gf4041860db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9" name="Google Shape;3669;gf4041860db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9613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4"/>
        <p:cNvGrpSpPr/>
        <p:nvPr/>
      </p:nvGrpSpPr>
      <p:grpSpPr>
        <a:xfrm>
          <a:off x="0" y="0"/>
          <a:ext cx="0" cy="0"/>
          <a:chOff x="0" y="0"/>
          <a:chExt cx="0" cy="0"/>
        </a:xfrm>
      </p:grpSpPr>
      <p:sp>
        <p:nvSpPr>
          <p:cNvPr id="3685" name="Google Shape;3685;g11ca63e93a8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6" name="Google Shape;3686;g11ca63e93a8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12e551497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12e551497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6762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0"/>
        <p:cNvGrpSpPr/>
        <p:nvPr/>
      </p:nvGrpSpPr>
      <p:grpSpPr>
        <a:xfrm>
          <a:off x="0" y="0"/>
          <a:ext cx="0" cy="0"/>
          <a:chOff x="0" y="0"/>
          <a:chExt cx="0" cy="0"/>
        </a:xfrm>
      </p:grpSpPr>
      <p:sp>
        <p:nvSpPr>
          <p:cNvPr id="3801" name="Google Shape;3801;gf4041860db_1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2" name="Google Shape;3802;gf4041860db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8"/>
        <p:cNvGrpSpPr/>
        <p:nvPr/>
      </p:nvGrpSpPr>
      <p:grpSpPr>
        <a:xfrm>
          <a:off x="0" y="0"/>
          <a:ext cx="0" cy="0"/>
          <a:chOff x="0" y="0"/>
          <a:chExt cx="0" cy="0"/>
        </a:xfrm>
      </p:grpSpPr>
      <p:sp>
        <p:nvSpPr>
          <p:cNvPr id="4199" name="Google Shape;4199;gf4041860db_1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0" name="Google Shape;4200;gf4041860db_1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8"/>
        <p:cNvGrpSpPr/>
        <p:nvPr/>
      </p:nvGrpSpPr>
      <p:grpSpPr>
        <a:xfrm>
          <a:off x="0" y="0"/>
          <a:ext cx="0" cy="0"/>
          <a:chOff x="0" y="0"/>
          <a:chExt cx="0" cy="0"/>
        </a:xfrm>
      </p:grpSpPr>
      <p:sp>
        <p:nvSpPr>
          <p:cNvPr id="4199" name="Google Shape;4199;gf4041860db_1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0" name="Google Shape;4200;gf4041860db_1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5069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3"/>
        <p:cNvGrpSpPr/>
        <p:nvPr/>
      </p:nvGrpSpPr>
      <p:grpSpPr>
        <a:xfrm>
          <a:off x="0" y="0"/>
          <a:ext cx="0" cy="0"/>
          <a:chOff x="0" y="0"/>
          <a:chExt cx="0" cy="0"/>
        </a:xfrm>
      </p:grpSpPr>
      <p:sp>
        <p:nvSpPr>
          <p:cNvPr id="4824" name="Google Shape;4824;gf4041860db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5" name="Google Shape;4825;gf4041860db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12e551497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12e551497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8"/>
        <p:cNvGrpSpPr/>
        <p:nvPr/>
      </p:nvGrpSpPr>
      <p:grpSpPr>
        <a:xfrm>
          <a:off x="0" y="0"/>
          <a:ext cx="0" cy="0"/>
          <a:chOff x="0" y="0"/>
          <a:chExt cx="0" cy="0"/>
        </a:xfrm>
      </p:grpSpPr>
      <p:sp>
        <p:nvSpPr>
          <p:cNvPr id="4279" name="Google Shape;4279;gf4041860db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0" name="Google Shape;4280;gf4041860db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gf4041860db_1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9" name="Google Shape;4859;gf4041860db_1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7819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gf4041860db_1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9" name="Google Shape;4859;gf4041860db_1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400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gf4041860db_1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9" name="Google Shape;4859;gf4041860db_1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949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gf4041860db_1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9" name="Google Shape;4859;gf4041860db_1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42544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gf4041860db_1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9" name="Google Shape;4859;gf4041860db_1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1986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gf4041860db_1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9" name="Google Shape;4859;gf4041860db_1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911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gf4041860db_1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9" name="Google Shape;4859;gf4041860db_1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4564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gf4041860db_1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9" name="Google Shape;4859;gf4041860db_1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50911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gf4041860db_1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9" name="Google Shape;4859;gf4041860db_1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491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12e5514972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12e5514972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gf4041860db_1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9" name="Google Shape;4859;gf4041860db_1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gf4041860db_1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9" name="Google Shape;4859;gf4041860db_1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72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gf4041860db_1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9" name="Google Shape;4859;gf4041860db_1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698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2"/>
        <p:cNvGrpSpPr/>
        <p:nvPr/>
      </p:nvGrpSpPr>
      <p:grpSpPr>
        <a:xfrm>
          <a:off x="0" y="0"/>
          <a:ext cx="0" cy="0"/>
          <a:chOff x="0" y="0"/>
          <a:chExt cx="0" cy="0"/>
        </a:xfrm>
      </p:grpSpPr>
      <p:sp>
        <p:nvSpPr>
          <p:cNvPr id="2793" name="Google Shape;2793;gf4041860d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4" name="Google Shape;2794;gf4041860d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1"/>
        <p:cNvGrpSpPr/>
        <p:nvPr/>
      </p:nvGrpSpPr>
      <p:grpSpPr>
        <a:xfrm>
          <a:off x="0" y="0"/>
          <a:ext cx="0" cy="0"/>
          <a:chOff x="0" y="0"/>
          <a:chExt cx="0" cy="0"/>
        </a:xfrm>
      </p:grpSpPr>
      <p:grpSp>
        <p:nvGrpSpPr>
          <p:cNvPr id="92" name="Google Shape;92;p3"/>
          <p:cNvGrpSpPr/>
          <p:nvPr/>
        </p:nvGrpSpPr>
        <p:grpSpPr>
          <a:xfrm>
            <a:off x="-458461" y="-321271"/>
            <a:ext cx="10059175" cy="5791575"/>
            <a:chOff x="-458461" y="-321271"/>
            <a:chExt cx="10059175" cy="5791575"/>
          </a:xfrm>
        </p:grpSpPr>
        <p:grpSp>
          <p:nvGrpSpPr>
            <p:cNvPr id="93" name="Google Shape;93;p3"/>
            <p:cNvGrpSpPr/>
            <p:nvPr/>
          </p:nvGrpSpPr>
          <p:grpSpPr>
            <a:xfrm flipH="1">
              <a:off x="-458461" y="-245071"/>
              <a:ext cx="9830575" cy="5715375"/>
              <a:chOff x="-358925" y="-303650"/>
              <a:chExt cx="9830575" cy="5715375"/>
            </a:xfrm>
          </p:grpSpPr>
          <p:cxnSp>
            <p:nvCxnSpPr>
              <p:cNvPr id="94" name="Google Shape;94;p3"/>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95" name="Google Shape;95;p3"/>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96" name="Google Shape;96;p3"/>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97" name="Google Shape;97;p3"/>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98" name="Google Shape;98;p3"/>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99" name="Google Shape;99;p3"/>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00" name="Google Shape;100;p3"/>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01" name="Google Shape;101;p3"/>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02" name="Google Shape;102;p3"/>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03" name="Google Shape;103;p3"/>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04" name="Google Shape;104;p3"/>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05" name="Google Shape;105;p3"/>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06" name="Google Shape;106;p3"/>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07" name="Google Shape;107;p3"/>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08" name="Google Shape;108;p3"/>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09" name="Google Shape;109;p3"/>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10" name="Google Shape;110;p3"/>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11" name="Google Shape;111;p3"/>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12" name="Google Shape;112;p3"/>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13" name="Google Shape;113;p3"/>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14" name="Google Shape;114;p3"/>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15" name="Google Shape;115;p3"/>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16" name="Google Shape;116;p3"/>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17" name="Google Shape;117;p3"/>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18" name="Google Shape;118;p3"/>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19" name="Google Shape;119;p3"/>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20" name="Google Shape;120;p3"/>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21" name="Google Shape;121;p3"/>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22" name="Google Shape;122;p3"/>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23" name="Google Shape;123;p3"/>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24" name="Google Shape;124;p3"/>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25" name="Google Shape;125;p3"/>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26" name="Google Shape;126;p3"/>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27" name="Google Shape;127;p3"/>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28" name="Google Shape;128;p3"/>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29" name="Google Shape;129;p3"/>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30" name="Google Shape;130;p3"/>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nvGrpSpPr>
            <p:cNvPr id="131" name="Google Shape;131;p3"/>
            <p:cNvGrpSpPr/>
            <p:nvPr/>
          </p:nvGrpSpPr>
          <p:grpSpPr>
            <a:xfrm rot="10800000">
              <a:off x="-229861" y="-321271"/>
              <a:ext cx="9830575" cy="5715375"/>
              <a:chOff x="-358925" y="-303650"/>
              <a:chExt cx="9830575" cy="5715375"/>
            </a:xfrm>
          </p:grpSpPr>
          <p:cxnSp>
            <p:nvCxnSpPr>
              <p:cNvPr id="132" name="Google Shape;132;p3"/>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33" name="Google Shape;133;p3"/>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34" name="Google Shape;134;p3"/>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35" name="Google Shape;135;p3"/>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36" name="Google Shape;136;p3"/>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37" name="Google Shape;137;p3"/>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38" name="Google Shape;138;p3"/>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39" name="Google Shape;139;p3"/>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40" name="Google Shape;140;p3"/>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41" name="Google Shape;141;p3"/>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42" name="Google Shape;142;p3"/>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43" name="Google Shape;143;p3"/>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44" name="Google Shape;144;p3"/>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45" name="Google Shape;145;p3"/>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46" name="Google Shape;146;p3"/>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47" name="Google Shape;147;p3"/>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48" name="Google Shape;148;p3"/>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49" name="Google Shape;149;p3"/>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50" name="Google Shape;150;p3"/>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51" name="Google Shape;151;p3"/>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52" name="Google Shape;152;p3"/>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53" name="Google Shape;153;p3"/>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54" name="Google Shape;154;p3"/>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55" name="Google Shape;155;p3"/>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56" name="Google Shape;156;p3"/>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57" name="Google Shape;157;p3"/>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58" name="Google Shape;158;p3"/>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59" name="Google Shape;159;p3"/>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60" name="Google Shape;160;p3"/>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61" name="Google Shape;161;p3"/>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62" name="Google Shape;162;p3"/>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63" name="Google Shape;163;p3"/>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64" name="Google Shape;164;p3"/>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65" name="Google Shape;165;p3"/>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66" name="Google Shape;166;p3"/>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67" name="Google Shape;167;p3"/>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68" name="Google Shape;168;p3"/>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sp>
        <p:nvSpPr>
          <p:cNvPr id="169" name="Google Shape;169;p3"/>
          <p:cNvSpPr txBox="1">
            <a:spLocks noGrp="1"/>
          </p:cNvSpPr>
          <p:nvPr>
            <p:ph type="title"/>
          </p:nvPr>
        </p:nvSpPr>
        <p:spPr>
          <a:xfrm>
            <a:off x="717600" y="2352150"/>
            <a:ext cx="4017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717600" y="1528000"/>
            <a:ext cx="15354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715100" y="3193950"/>
            <a:ext cx="4017900" cy="42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flipH="1">
            <a:off x="-2208532" y="-1825065"/>
            <a:ext cx="4017967" cy="3644766"/>
            <a:chOff x="3166062" y="1034326"/>
            <a:chExt cx="6010422" cy="5452155"/>
          </a:xfrm>
        </p:grpSpPr>
        <p:sp>
          <p:nvSpPr>
            <p:cNvPr id="173" name="Google Shape;173;p3"/>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3"/>
          <p:cNvGrpSpPr/>
          <p:nvPr/>
        </p:nvGrpSpPr>
        <p:grpSpPr>
          <a:xfrm>
            <a:off x="4497249" y="804357"/>
            <a:ext cx="5111263" cy="4704119"/>
            <a:chOff x="3133537" y="-308699"/>
            <a:chExt cx="6010422" cy="5452155"/>
          </a:xfrm>
        </p:grpSpPr>
        <p:sp>
          <p:nvSpPr>
            <p:cNvPr id="176" name="Google Shape;176;p3"/>
            <p:cNvSpPr/>
            <p:nvPr/>
          </p:nvSpPr>
          <p:spPr>
            <a:xfrm>
              <a:off x="3201565" y="-185790"/>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3133537" y="-308699"/>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900"/>
        <p:cNvGrpSpPr/>
        <p:nvPr/>
      </p:nvGrpSpPr>
      <p:grpSpPr>
        <a:xfrm>
          <a:off x="0" y="0"/>
          <a:ext cx="0" cy="0"/>
          <a:chOff x="0" y="0"/>
          <a:chExt cx="0" cy="0"/>
        </a:xfrm>
      </p:grpSpPr>
      <p:grpSp>
        <p:nvGrpSpPr>
          <p:cNvPr id="1901" name="Google Shape;1901;p22"/>
          <p:cNvGrpSpPr/>
          <p:nvPr/>
        </p:nvGrpSpPr>
        <p:grpSpPr>
          <a:xfrm>
            <a:off x="-458461" y="-321271"/>
            <a:ext cx="10059175" cy="5791575"/>
            <a:chOff x="-458461" y="-321271"/>
            <a:chExt cx="10059175" cy="5791575"/>
          </a:xfrm>
        </p:grpSpPr>
        <p:grpSp>
          <p:nvGrpSpPr>
            <p:cNvPr id="1902" name="Google Shape;1902;p22"/>
            <p:cNvGrpSpPr/>
            <p:nvPr/>
          </p:nvGrpSpPr>
          <p:grpSpPr>
            <a:xfrm flipH="1">
              <a:off x="-458461" y="-245071"/>
              <a:ext cx="9830575" cy="5715375"/>
              <a:chOff x="-358925" y="-303650"/>
              <a:chExt cx="9830575" cy="5715375"/>
            </a:xfrm>
          </p:grpSpPr>
          <p:cxnSp>
            <p:nvCxnSpPr>
              <p:cNvPr id="1903" name="Google Shape;1903;p22"/>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904" name="Google Shape;1904;p22"/>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905" name="Google Shape;1905;p22"/>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906" name="Google Shape;1906;p22"/>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907" name="Google Shape;1907;p22"/>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908" name="Google Shape;1908;p22"/>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909" name="Google Shape;1909;p22"/>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910" name="Google Shape;1910;p22"/>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911" name="Google Shape;1911;p22"/>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912" name="Google Shape;1912;p22"/>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913" name="Google Shape;1913;p22"/>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914" name="Google Shape;1914;p22"/>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915" name="Google Shape;1915;p22"/>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916" name="Google Shape;1916;p22"/>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917" name="Google Shape;1917;p22"/>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918" name="Google Shape;1918;p22"/>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919" name="Google Shape;1919;p22"/>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920" name="Google Shape;1920;p22"/>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921" name="Google Shape;1921;p22"/>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922" name="Google Shape;1922;p22"/>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923" name="Google Shape;1923;p22"/>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924" name="Google Shape;1924;p22"/>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925" name="Google Shape;1925;p22"/>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926" name="Google Shape;1926;p22"/>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927" name="Google Shape;1927;p22"/>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928" name="Google Shape;1928;p22"/>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929" name="Google Shape;1929;p22"/>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930" name="Google Shape;1930;p22"/>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931" name="Google Shape;1931;p22"/>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932" name="Google Shape;1932;p22"/>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933" name="Google Shape;1933;p22"/>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934" name="Google Shape;1934;p22"/>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935" name="Google Shape;1935;p22"/>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936" name="Google Shape;1936;p22"/>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937" name="Google Shape;1937;p22"/>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938" name="Google Shape;1938;p22"/>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939" name="Google Shape;1939;p22"/>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nvGrpSpPr>
            <p:cNvPr id="1940" name="Google Shape;1940;p22"/>
            <p:cNvGrpSpPr/>
            <p:nvPr/>
          </p:nvGrpSpPr>
          <p:grpSpPr>
            <a:xfrm rot="10800000">
              <a:off x="-229861" y="-321271"/>
              <a:ext cx="9830575" cy="5715375"/>
              <a:chOff x="-358925" y="-303650"/>
              <a:chExt cx="9830575" cy="5715375"/>
            </a:xfrm>
          </p:grpSpPr>
          <p:cxnSp>
            <p:nvCxnSpPr>
              <p:cNvPr id="1941" name="Google Shape;1941;p22"/>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942" name="Google Shape;1942;p22"/>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943" name="Google Shape;1943;p22"/>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944" name="Google Shape;1944;p22"/>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945" name="Google Shape;1945;p22"/>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946" name="Google Shape;1946;p22"/>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947" name="Google Shape;1947;p22"/>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948" name="Google Shape;1948;p22"/>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949" name="Google Shape;1949;p22"/>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950" name="Google Shape;1950;p22"/>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951" name="Google Shape;1951;p22"/>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952" name="Google Shape;1952;p22"/>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953" name="Google Shape;1953;p22"/>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954" name="Google Shape;1954;p22"/>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955" name="Google Shape;1955;p22"/>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956" name="Google Shape;1956;p22"/>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957" name="Google Shape;1957;p22"/>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958" name="Google Shape;1958;p22"/>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959" name="Google Shape;1959;p22"/>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960" name="Google Shape;1960;p22"/>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961" name="Google Shape;1961;p22"/>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962" name="Google Shape;1962;p22"/>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963" name="Google Shape;1963;p22"/>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964" name="Google Shape;1964;p22"/>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965" name="Google Shape;1965;p22"/>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966" name="Google Shape;1966;p22"/>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967" name="Google Shape;1967;p22"/>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968" name="Google Shape;1968;p22"/>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969" name="Google Shape;1969;p22"/>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970" name="Google Shape;1970;p22"/>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971" name="Google Shape;1971;p22"/>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972" name="Google Shape;1972;p22"/>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973" name="Google Shape;1973;p22"/>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974" name="Google Shape;1974;p22"/>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975" name="Google Shape;1975;p22"/>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976" name="Google Shape;1976;p22"/>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977" name="Google Shape;1977;p22"/>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1978" name="Google Shape;1978;p22"/>
          <p:cNvGrpSpPr/>
          <p:nvPr/>
        </p:nvGrpSpPr>
        <p:grpSpPr>
          <a:xfrm flipH="1">
            <a:off x="-2299857" y="-2697840"/>
            <a:ext cx="4017967" cy="3644766"/>
            <a:chOff x="3166062" y="1034326"/>
            <a:chExt cx="6010422" cy="5452155"/>
          </a:xfrm>
        </p:grpSpPr>
        <p:sp>
          <p:nvSpPr>
            <p:cNvPr id="1979" name="Google Shape;1979;p22"/>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2"/>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1" name="Google Shape;1981;p22"/>
          <p:cNvGrpSpPr/>
          <p:nvPr/>
        </p:nvGrpSpPr>
        <p:grpSpPr>
          <a:xfrm>
            <a:off x="7540747" y="-598211"/>
            <a:ext cx="3863499" cy="3798516"/>
            <a:chOff x="3133537" y="-308699"/>
            <a:chExt cx="6010422" cy="5452155"/>
          </a:xfrm>
        </p:grpSpPr>
        <p:sp>
          <p:nvSpPr>
            <p:cNvPr id="1982" name="Google Shape;1982;p22"/>
            <p:cNvSpPr/>
            <p:nvPr/>
          </p:nvSpPr>
          <p:spPr>
            <a:xfrm>
              <a:off x="3201565" y="-185790"/>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2"/>
            <p:cNvSpPr/>
            <p:nvPr/>
          </p:nvSpPr>
          <p:spPr>
            <a:xfrm>
              <a:off x="3133537" y="-308699"/>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4" name="Google Shape;1984;p22"/>
          <p:cNvGrpSpPr/>
          <p:nvPr/>
        </p:nvGrpSpPr>
        <p:grpSpPr>
          <a:xfrm>
            <a:off x="7540741" y="371486"/>
            <a:ext cx="593164" cy="1161172"/>
            <a:chOff x="4921825" y="870250"/>
            <a:chExt cx="407925" cy="798550"/>
          </a:xfrm>
        </p:grpSpPr>
        <p:sp>
          <p:nvSpPr>
            <p:cNvPr id="1985" name="Google Shape;1985;p22"/>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2"/>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2"/>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2"/>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2"/>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2"/>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2"/>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2"/>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2"/>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2"/>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2"/>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2"/>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2"/>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2"/>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2"/>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2"/>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2"/>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2"/>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2"/>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2"/>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2"/>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2"/>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2"/>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2"/>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2"/>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2"/>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2"/>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2"/>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2"/>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2"/>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1">
  <p:cSld name="BLANK_1_1_1_1_1_1_1_1_1">
    <p:spTree>
      <p:nvGrpSpPr>
        <p:cNvPr id="1" name="Shape 2015"/>
        <p:cNvGrpSpPr/>
        <p:nvPr/>
      </p:nvGrpSpPr>
      <p:grpSpPr>
        <a:xfrm>
          <a:off x="0" y="0"/>
          <a:ext cx="0" cy="0"/>
          <a:chOff x="0" y="0"/>
          <a:chExt cx="0" cy="0"/>
        </a:xfrm>
      </p:grpSpPr>
      <p:grpSp>
        <p:nvGrpSpPr>
          <p:cNvPr id="2016" name="Google Shape;2016;p23"/>
          <p:cNvGrpSpPr/>
          <p:nvPr/>
        </p:nvGrpSpPr>
        <p:grpSpPr>
          <a:xfrm>
            <a:off x="-458461" y="-321271"/>
            <a:ext cx="10059175" cy="5791575"/>
            <a:chOff x="-458461" y="-321271"/>
            <a:chExt cx="10059175" cy="5791575"/>
          </a:xfrm>
        </p:grpSpPr>
        <p:grpSp>
          <p:nvGrpSpPr>
            <p:cNvPr id="2017" name="Google Shape;2017;p23"/>
            <p:cNvGrpSpPr/>
            <p:nvPr/>
          </p:nvGrpSpPr>
          <p:grpSpPr>
            <a:xfrm flipH="1">
              <a:off x="-458461" y="-245071"/>
              <a:ext cx="9830575" cy="5715375"/>
              <a:chOff x="-358925" y="-303650"/>
              <a:chExt cx="9830575" cy="5715375"/>
            </a:xfrm>
          </p:grpSpPr>
          <p:cxnSp>
            <p:nvCxnSpPr>
              <p:cNvPr id="2018" name="Google Shape;2018;p23"/>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2019" name="Google Shape;2019;p23"/>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2020" name="Google Shape;2020;p23"/>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2021" name="Google Shape;2021;p23"/>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2022" name="Google Shape;2022;p23"/>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2023" name="Google Shape;2023;p23"/>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2024" name="Google Shape;2024;p23"/>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2025" name="Google Shape;2025;p23"/>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2026" name="Google Shape;2026;p23"/>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2027" name="Google Shape;2027;p23"/>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2028" name="Google Shape;2028;p23"/>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2029" name="Google Shape;2029;p23"/>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2030" name="Google Shape;2030;p23"/>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2031" name="Google Shape;2031;p23"/>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2032" name="Google Shape;2032;p23"/>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2033" name="Google Shape;2033;p23"/>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2034" name="Google Shape;2034;p23"/>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2035" name="Google Shape;2035;p23"/>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2036" name="Google Shape;2036;p23"/>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2037" name="Google Shape;2037;p23"/>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2038" name="Google Shape;2038;p23"/>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2039" name="Google Shape;2039;p23"/>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2040" name="Google Shape;2040;p23"/>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2041" name="Google Shape;2041;p23"/>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2042" name="Google Shape;2042;p23"/>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2043" name="Google Shape;2043;p23"/>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2044" name="Google Shape;2044;p23"/>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2045" name="Google Shape;2045;p23"/>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2046" name="Google Shape;2046;p23"/>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2047" name="Google Shape;2047;p23"/>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2048" name="Google Shape;2048;p23"/>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2049" name="Google Shape;2049;p23"/>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2050" name="Google Shape;2050;p23"/>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2051" name="Google Shape;2051;p23"/>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2052" name="Google Shape;2052;p23"/>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2053" name="Google Shape;2053;p23"/>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2054" name="Google Shape;2054;p23"/>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nvGrpSpPr>
            <p:cNvPr id="2055" name="Google Shape;2055;p23"/>
            <p:cNvGrpSpPr/>
            <p:nvPr/>
          </p:nvGrpSpPr>
          <p:grpSpPr>
            <a:xfrm rot="10800000">
              <a:off x="-229861" y="-321271"/>
              <a:ext cx="9830575" cy="5715375"/>
              <a:chOff x="-358925" y="-303650"/>
              <a:chExt cx="9830575" cy="5715375"/>
            </a:xfrm>
          </p:grpSpPr>
          <p:cxnSp>
            <p:nvCxnSpPr>
              <p:cNvPr id="2056" name="Google Shape;2056;p23"/>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2057" name="Google Shape;2057;p23"/>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2058" name="Google Shape;2058;p23"/>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2059" name="Google Shape;2059;p23"/>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2060" name="Google Shape;2060;p23"/>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2061" name="Google Shape;2061;p23"/>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2062" name="Google Shape;2062;p23"/>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2063" name="Google Shape;2063;p23"/>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2064" name="Google Shape;2064;p23"/>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2065" name="Google Shape;2065;p23"/>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2066" name="Google Shape;2066;p23"/>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2067" name="Google Shape;2067;p23"/>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2068" name="Google Shape;2068;p23"/>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2069" name="Google Shape;2069;p23"/>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2070" name="Google Shape;2070;p23"/>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2071" name="Google Shape;2071;p23"/>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2072" name="Google Shape;2072;p23"/>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2073" name="Google Shape;2073;p23"/>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2074" name="Google Shape;2074;p23"/>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2075" name="Google Shape;2075;p23"/>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2076" name="Google Shape;2076;p23"/>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2077" name="Google Shape;2077;p23"/>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2078" name="Google Shape;2078;p23"/>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2079" name="Google Shape;2079;p23"/>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2080" name="Google Shape;2080;p23"/>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2081" name="Google Shape;2081;p23"/>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2082" name="Google Shape;2082;p23"/>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2083" name="Google Shape;2083;p23"/>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2084" name="Google Shape;2084;p23"/>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2085" name="Google Shape;2085;p23"/>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2086" name="Google Shape;2086;p23"/>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2087" name="Google Shape;2087;p23"/>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2088" name="Google Shape;2088;p23"/>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2089" name="Google Shape;2089;p23"/>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2090" name="Google Shape;2090;p23"/>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2091" name="Google Shape;2091;p23"/>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2092" name="Google Shape;2092;p23"/>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sp>
        <p:nvSpPr>
          <p:cNvPr id="2093" name="Google Shape;2093;p23"/>
          <p:cNvSpPr/>
          <p:nvPr/>
        </p:nvSpPr>
        <p:spPr>
          <a:xfrm rot="10800000" flipH="1">
            <a:off x="7981930" y="18"/>
            <a:ext cx="1162071" cy="66078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sp>
        <p:nvSpPr>
          <p:cNvPr id="2094" name="Google Shape;2094;p23"/>
          <p:cNvSpPr/>
          <p:nvPr/>
        </p:nvSpPr>
        <p:spPr>
          <a:xfrm flipH="1">
            <a:off x="-20" y="4482718"/>
            <a:ext cx="1162071" cy="660785"/>
          </a:xfrm>
          <a:custGeom>
            <a:avLst/>
            <a:gdLst/>
            <a:ahLst/>
            <a:cxnLst/>
            <a:rect l="l" t="t" r="r" b="b"/>
            <a:pathLst>
              <a:path w="116586" h="66294" extrusionOk="0">
                <a:moveTo>
                  <a:pt x="116586" y="0"/>
                </a:moveTo>
                <a:lnTo>
                  <a:pt x="0" y="66294"/>
                </a:lnTo>
                <a:lnTo>
                  <a:pt x="116586" y="66294"/>
                </a:lnTo>
                <a:close/>
              </a:path>
            </a:pathLst>
          </a:custGeom>
          <a:solidFill>
            <a:schemeClr val="lt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60"/>
        <p:cNvGrpSpPr/>
        <p:nvPr/>
      </p:nvGrpSpPr>
      <p:grpSpPr>
        <a:xfrm>
          <a:off x="0" y="0"/>
          <a:ext cx="0" cy="0"/>
          <a:chOff x="0" y="0"/>
          <a:chExt cx="0" cy="0"/>
        </a:xfrm>
      </p:grpSpPr>
      <p:grpSp>
        <p:nvGrpSpPr>
          <p:cNvPr id="1761" name="Google Shape;1761;p21"/>
          <p:cNvGrpSpPr/>
          <p:nvPr/>
        </p:nvGrpSpPr>
        <p:grpSpPr>
          <a:xfrm>
            <a:off x="-458461" y="-321271"/>
            <a:ext cx="10059175" cy="5791575"/>
            <a:chOff x="-458461" y="-321271"/>
            <a:chExt cx="10059175" cy="5791575"/>
          </a:xfrm>
        </p:grpSpPr>
        <p:grpSp>
          <p:nvGrpSpPr>
            <p:cNvPr id="1762" name="Google Shape;1762;p21"/>
            <p:cNvGrpSpPr/>
            <p:nvPr/>
          </p:nvGrpSpPr>
          <p:grpSpPr>
            <a:xfrm flipH="1">
              <a:off x="-458461" y="-245071"/>
              <a:ext cx="9830575" cy="5715375"/>
              <a:chOff x="-358925" y="-303650"/>
              <a:chExt cx="9830575" cy="5715375"/>
            </a:xfrm>
          </p:grpSpPr>
          <p:cxnSp>
            <p:nvCxnSpPr>
              <p:cNvPr id="1763" name="Google Shape;1763;p21"/>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764" name="Google Shape;1764;p21"/>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765" name="Google Shape;1765;p21"/>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766" name="Google Shape;1766;p21"/>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767" name="Google Shape;1767;p21"/>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768" name="Google Shape;1768;p21"/>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769" name="Google Shape;1769;p21"/>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770" name="Google Shape;1770;p21"/>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771" name="Google Shape;1771;p21"/>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772" name="Google Shape;1772;p21"/>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773" name="Google Shape;1773;p21"/>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774" name="Google Shape;1774;p21"/>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775" name="Google Shape;1775;p21"/>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776" name="Google Shape;1776;p21"/>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777" name="Google Shape;1777;p21"/>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778" name="Google Shape;1778;p21"/>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779" name="Google Shape;1779;p21"/>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780" name="Google Shape;1780;p21"/>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781" name="Google Shape;1781;p21"/>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782" name="Google Shape;1782;p21"/>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783" name="Google Shape;1783;p21"/>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784" name="Google Shape;1784;p21"/>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785" name="Google Shape;1785;p21"/>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786" name="Google Shape;1786;p21"/>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787" name="Google Shape;1787;p21"/>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788" name="Google Shape;1788;p21"/>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789" name="Google Shape;1789;p21"/>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790" name="Google Shape;1790;p21"/>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791" name="Google Shape;1791;p21"/>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792" name="Google Shape;1792;p21"/>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793" name="Google Shape;1793;p21"/>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794" name="Google Shape;1794;p21"/>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795" name="Google Shape;1795;p21"/>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796" name="Google Shape;1796;p21"/>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797" name="Google Shape;1797;p21"/>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798" name="Google Shape;1798;p21"/>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799" name="Google Shape;1799;p21"/>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nvGrpSpPr>
            <p:cNvPr id="1800" name="Google Shape;1800;p21"/>
            <p:cNvGrpSpPr/>
            <p:nvPr/>
          </p:nvGrpSpPr>
          <p:grpSpPr>
            <a:xfrm rot="10800000">
              <a:off x="-229861" y="-321271"/>
              <a:ext cx="9830575" cy="5715375"/>
              <a:chOff x="-358925" y="-303650"/>
              <a:chExt cx="9830575" cy="5715375"/>
            </a:xfrm>
          </p:grpSpPr>
          <p:cxnSp>
            <p:nvCxnSpPr>
              <p:cNvPr id="1801" name="Google Shape;1801;p21"/>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802" name="Google Shape;1802;p21"/>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803" name="Google Shape;1803;p21"/>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804" name="Google Shape;1804;p21"/>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805" name="Google Shape;1805;p21"/>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806" name="Google Shape;1806;p21"/>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807" name="Google Shape;1807;p21"/>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808" name="Google Shape;1808;p21"/>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809" name="Google Shape;1809;p21"/>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810" name="Google Shape;1810;p21"/>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811" name="Google Shape;1811;p21"/>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812" name="Google Shape;1812;p21"/>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813" name="Google Shape;1813;p21"/>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814" name="Google Shape;1814;p21"/>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815" name="Google Shape;1815;p21"/>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816" name="Google Shape;1816;p21"/>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817" name="Google Shape;1817;p21"/>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818" name="Google Shape;1818;p21"/>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819" name="Google Shape;1819;p21"/>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820" name="Google Shape;1820;p21"/>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821" name="Google Shape;1821;p21"/>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822" name="Google Shape;1822;p21"/>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823" name="Google Shape;1823;p21"/>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824" name="Google Shape;1824;p21"/>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825" name="Google Shape;1825;p21"/>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826" name="Google Shape;1826;p21"/>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827" name="Google Shape;1827;p21"/>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828" name="Google Shape;1828;p21"/>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829" name="Google Shape;1829;p21"/>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830" name="Google Shape;1830;p21"/>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831" name="Google Shape;1831;p21"/>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832" name="Google Shape;1832;p21"/>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833" name="Google Shape;1833;p21"/>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834" name="Google Shape;1834;p21"/>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835" name="Google Shape;1835;p21"/>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836" name="Google Shape;1836;p21"/>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837" name="Google Shape;1837;p21"/>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1838" name="Google Shape;1838;p21"/>
          <p:cNvGrpSpPr/>
          <p:nvPr/>
        </p:nvGrpSpPr>
        <p:grpSpPr>
          <a:xfrm flipH="1">
            <a:off x="162750" y="166036"/>
            <a:ext cx="593164" cy="1161172"/>
            <a:chOff x="4921825" y="870250"/>
            <a:chExt cx="407925" cy="798550"/>
          </a:xfrm>
        </p:grpSpPr>
        <p:sp>
          <p:nvSpPr>
            <p:cNvPr id="1839" name="Google Shape;1839;p21"/>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1"/>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1"/>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1"/>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1"/>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1"/>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1"/>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1"/>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1"/>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1"/>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1"/>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1"/>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1"/>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1"/>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1"/>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1"/>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1"/>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1"/>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1"/>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1"/>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1"/>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1"/>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1"/>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1"/>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1"/>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1"/>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1"/>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1"/>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1"/>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1"/>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9" name="Google Shape;1869;p21"/>
          <p:cNvGrpSpPr/>
          <p:nvPr/>
        </p:nvGrpSpPr>
        <p:grpSpPr>
          <a:xfrm flipH="1">
            <a:off x="8382825" y="3823636"/>
            <a:ext cx="593164" cy="1161172"/>
            <a:chOff x="4921825" y="870250"/>
            <a:chExt cx="407925" cy="798550"/>
          </a:xfrm>
        </p:grpSpPr>
        <p:sp>
          <p:nvSpPr>
            <p:cNvPr id="1870" name="Google Shape;1870;p21"/>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1"/>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1"/>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1"/>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1"/>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1"/>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1"/>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1"/>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1"/>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1"/>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1"/>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1"/>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1"/>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1"/>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1"/>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1"/>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1"/>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1"/>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1"/>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1"/>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1"/>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1"/>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1"/>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1"/>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1"/>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1"/>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1"/>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1"/>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1"/>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1"/>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37794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73"/>
        <p:cNvGrpSpPr/>
        <p:nvPr/>
      </p:nvGrpSpPr>
      <p:grpSpPr>
        <a:xfrm>
          <a:off x="0" y="0"/>
          <a:ext cx="0" cy="0"/>
          <a:chOff x="0" y="0"/>
          <a:chExt cx="0" cy="0"/>
        </a:xfrm>
      </p:grpSpPr>
      <p:grpSp>
        <p:nvGrpSpPr>
          <p:cNvPr id="1674" name="Google Shape;1674;p20"/>
          <p:cNvGrpSpPr/>
          <p:nvPr/>
        </p:nvGrpSpPr>
        <p:grpSpPr>
          <a:xfrm>
            <a:off x="-458461" y="-321271"/>
            <a:ext cx="10059175" cy="5791575"/>
            <a:chOff x="-458461" y="-321271"/>
            <a:chExt cx="10059175" cy="5791575"/>
          </a:xfrm>
        </p:grpSpPr>
        <p:grpSp>
          <p:nvGrpSpPr>
            <p:cNvPr id="1675" name="Google Shape;1675;p20"/>
            <p:cNvGrpSpPr/>
            <p:nvPr/>
          </p:nvGrpSpPr>
          <p:grpSpPr>
            <a:xfrm flipH="1">
              <a:off x="-458461" y="-245071"/>
              <a:ext cx="9830575" cy="5715375"/>
              <a:chOff x="-358925" y="-303650"/>
              <a:chExt cx="9830575" cy="5715375"/>
            </a:xfrm>
          </p:grpSpPr>
          <p:cxnSp>
            <p:nvCxnSpPr>
              <p:cNvPr id="1676" name="Google Shape;1676;p20"/>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677" name="Google Shape;1677;p20"/>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678" name="Google Shape;1678;p20"/>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679" name="Google Shape;1679;p20"/>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680" name="Google Shape;1680;p20"/>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681" name="Google Shape;1681;p20"/>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682" name="Google Shape;1682;p20"/>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683" name="Google Shape;1683;p20"/>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684" name="Google Shape;1684;p20"/>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685" name="Google Shape;1685;p20"/>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686" name="Google Shape;1686;p20"/>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687" name="Google Shape;1687;p20"/>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688" name="Google Shape;1688;p20"/>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689" name="Google Shape;1689;p20"/>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690" name="Google Shape;1690;p20"/>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691" name="Google Shape;1691;p20"/>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692" name="Google Shape;1692;p20"/>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693" name="Google Shape;1693;p20"/>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694" name="Google Shape;1694;p20"/>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695" name="Google Shape;1695;p20"/>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696" name="Google Shape;1696;p20"/>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697" name="Google Shape;1697;p20"/>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698" name="Google Shape;1698;p20"/>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699" name="Google Shape;1699;p20"/>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700" name="Google Shape;1700;p20"/>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701" name="Google Shape;1701;p20"/>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702" name="Google Shape;1702;p20"/>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703" name="Google Shape;1703;p20"/>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704" name="Google Shape;1704;p20"/>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705" name="Google Shape;1705;p20"/>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706" name="Google Shape;1706;p20"/>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707" name="Google Shape;1707;p20"/>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708" name="Google Shape;1708;p20"/>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709" name="Google Shape;1709;p20"/>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710" name="Google Shape;1710;p20"/>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711" name="Google Shape;1711;p20"/>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712" name="Google Shape;1712;p20"/>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nvGrpSpPr>
            <p:cNvPr id="1713" name="Google Shape;1713;p20"/>
            <p:cNvGrpSpPr/>
            <p:nvPr/>
          </p:nvGrpSpPr>
          <p:grpSpPr>
            <a:xfrm rot="10800000">
              <a:off x="-229861" y="-321271"/>
              <a:ext cx="9830575" cy="5715375"/>
              <a:chOff x="-358925" y="-303650"/>
              <a:chExt cx="9830575" cy="5715375"/>
            </a:xfrm>
          </p:grpSpPr>
          <p:cxnSp>
            <p:nvCxnSpPr>
              <p:cNvPr id="1714" name="Google Shape;1714;p20"/>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715" name="Google Shape;1715;p20"/>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716" name="Google Shape;1716;p20"/>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717" name="Google Shape;1717;p20"/>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718" name="Google Shape;1718;p20"/>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719" name="Google Shape;1719;p20"/>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720" name="Google Shape;1720;p20"/>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721" name="Google Shape;1721;p20"/>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722" name="Google Shape;1722;p20"/>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723" name="Google Shape;1723;p20"/>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724" name="Google Shape;1724;p20"/>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725" name="Google Shape;1725;p20"/>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726" name="Google Shape;1726;p20"/>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727" name="Google Shape;1727;p20"/>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728" name="Google Shape;1728;p20"/>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729" name="Google Shape;1729;p20"/>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730" name="Google Shape;1730;p20"/>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731" name="Google Shape;1731;p20"/>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732" name="Google Shape;1732;p20"/>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733" name="Google Shape;1733;p20"/>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734" name="Google Shape;1734;p20"/>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735" name="Google Shape;1735;p20"/>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736" name="Google Shape;1736;p20"/>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737" name="Google Shape;1737;p20"/>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738" name="Google Shape;1738;p20"/>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739" name="Google Shape;1739;p20"/>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740" name="Google Shape;1740;p20"/>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741" name="Google Shape;1741;p20"/>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742" name="Google Shape;1742;p20"/>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743" name="Google Shape;1743;p20"/>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744" name="Google Shape;1744;p20"/>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745" name="Google Shape;1745;p20"/>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746" name="Google Shape;1746;p20"/>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747" name="Google Shape;1747;p20"/>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748" name="Google Shape;1748;p20"/>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749" name="Google Shape;1749;p20"/>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750" name="Google Shape;1750;p20"/>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sp>
        <p:nvSpPr>
          <p:cNvPr id="1751" name="Google Shape;1751;p20"/>
          <p:cNvSpPr txBox="1">
            <a:spLocks noGrp="1"/>
          </p:cNvSpPr>
          <p:nvPr>
            <p:ph type="ctrTitle"/>
          </p:nvPr>
        </p:nvSpPr>
        <p:spPr>
          <a:xfrm>
            <a:off x="2429950" y="669825"/>
            <a:ext cx="42840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52" name="Google Shape;1752;p20"/>
          <p:cNvSpPr txBox="1">
            <a:spLocks noGrp="1"/>
          </p:cNvSpPr>
          <p:nvPr>
            <p:ph type="subTitle" idx="1"/>
          </p:nvPr>
        </p:nvSpPr>
        <p:spPr>
          <a:xfrm>
            <a:off x="2425075" y="1704550"/>
            <a:ext cx="4293900" cy="11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53" name="Google Shape;1753;p20"/>
          <p:cNvSpPr txBox="1"/>
          <p:nvPr/>
        </p:nvSpPr>
        <p:spPr>
          <a:xfrm>
            <a:off x="1895950" y="3471625"/>
            <a:ext cx="5352000" cy="615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a:solidFill>
                  <a:schemeClr val="dk2"/>
                </a:solidFill>
                <a:latin typeface="Abel"/>
                <a:ea typeface="Abel"/>
                <a:cs typeface="Abel"/>
                <a:sym typeface="Abel"/>
              </a:rPr>
              <a:t>CREDITS: This presentation template was created by </a:t>
            </a:r>
            <a:r>
              <a:rPr lang="en" b="1">
                <a:solidFill>
                  <a:schemeClr val="dk2"/>
                </a:solidFill>
                <a:uFill>
                  <a:noFill/>
                </a:uFill>
                <a:latin typeface="Abel"/>
                <a:ea typeface="Abel"/>
                <a:cs typeface="Abel"/>
                <a:sym typeface="Abel"/>
                <a:hlinkClick r:id="rId2">
                  <a:extLst>
                    <a:ext uri="{A12FA001-AC4F-418D-AE19-62706E023703}">
                      <ahyp:hlinkClr xmlns:ahyp="http://schemas.microsoft.com/office/drawing/2018/hyperlinkcolor" val="tx"/>
                    </a:ext>
                  </a:extLst>
                </a:hlinkClick>
              </a:rPr>
              <a:t>Slidesgo</a:t>
            </a:r>
            <a:r>
              <a:rPr lang="en">
                <a:solidFill>
                  <a:schemeClr val="dk2"/>
                </a:solidFill>
                <a:latin typeface="Abel"/>
                <a:ea typeface="Abel"/>
                <a:cs typeface="Abel"/>
                <a:sym typeface="Abel"/>
              </a:rPr>
              <a:t>, and includes icons by </a:t>
            </a:r>
            <a:r>
              <a:rPr lang="en" b="1">
                <a:solidFill>
                  <a:schemeClr val="dk2"/>
                </a:solidFill>
                <a:uFill>
                  <a:noFill/>
                </a:uFill>
                <a:latin typeface="Abel"/>
                <a:ea typeface="Abel"/>
                <a:cs typeface="Abel"/>
                <a:sym typeface="Abel"/>
                <a:hlinkClick r:id="rId3">
                  <a:extLst>
                    <a:ext uri="{A12FA001-AC4F-418D-AE19-62706E023703}">
                      <ahyp:hlinkClr xmlns:ahyp="http://schemas.microsoft.com/office/drawing/2018/hyperlinkcolor" val="tx"/>
                    </a:ext>
                  </a:extLst>
                </a:hlinkClick>
              </a:rPr>
              <a:t>Flaticon</a:t>
            </a:r>
            <a:r>
              <a:rPr lang="en">
                <a:solidFill>
                  <a:schemeClr val="dk2"/>
                </a:solidFill>
                <a:latin typeface="Abel"/>
                <a:ea typeface="Abel"/>
                <a:cs typeface="Abel"/>
                <a:sym typeface="Abel"/>
              </a:rPr>
              <a:t>, and infographics &amp; images by </a:t>
            </a:r>
            <a:r>
              <a:rPr lang="en" b="1">
                <a:solidFill>
                  <a:schemeClr val="dk2"/>
                </a:solidFill>
                <a:uFill>
                  <a:noFill/>
                </a:uFill>
                <a:latin typeface="Abel"/>
                <a:ea typeface="Abel"/>
                <a:cs typeface="Abel"/>
                <a:sym typeface="Abel"/>
                <a:hlinkClick r:id="rId4">
                  <a:extLst>
                    <a:ext uri="{A12FA001-AC4F-418D-AE19-62706E023703}">
                      <ahyp:hlinkClr xmlns:ahyp="http://schemas.microsoft.com/office/drawing/2018/hyperlinkcolor" val="tx"/>
                    </a:ext>
                  </a:extLst>
                </a:hlinkClick>
              </a:rPr>
              <a:t>Freepik</a:t>
            </a:r>
            <a:endParaRPr b="1">
              <a:solidFill>
                <a:schemeClr val="dk2"/>
              </a:solidFill>
              <a:latin typeface="Abel"/>
              <a:ea typeface="Abel"/>
              <a:cs typeface="Abel"/>
              <a:sym typeface="Abel"/>
            </a:endParaRPr>
          </a:p>
        </p:txBody>
      </p:sp>
      <p:grpSp>
        <p:nvGrpSpPr>
          <p:cNvPr id="1754" name="Google Shape;1754;p20"/>
          <p:cNvGrpSpPr/>
          <p:nvPr/>
        </p:nvGrpSpPr>
        <p:grpSpPr>
          <a:xfrm>
            <a:off x="6457759" y="-2146190"/>
            <a:ext cx="6048287" cy="5946120"/>
            <a:chOff x="3133537" y="-308699"/>
            <a:chExt cx="6010422" cy="5452155"/>
          </a:xfrm>
        </p:grpSpPr>
        <p:sp>
          <p:nvSpPr>
            <p:cNvPr id="1755" name="Google Shape;1755;p20"/>
            <p:cNvSpPr/>
            <p:nvPr/>
          </p:nvSpPr>
          <p:spPr>
            <a:xfrm>
              <a:off x="3201565" y="-185790"/>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0"/>
            <p:cNvSpPr/>
            <p:nvPr/>
          </p:nvSpPr>
          <p:spPr>
            <a:xfrm>
              <a:off x="3133537" y="-308699"/>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20"/>
          <p:cNvGrpSpPr/>
          <p:nvPr/>
        </p:nvGrpSpPr>
        <p:grpSpPr>
          <a:xfrm flipH="1">
            <a:off x="-3149029" y="-421721"/>
            <a:ext cx="5482707" cy="4973456"/>
            <a:chOff x="3166062" y="1034326"/>
            <a:chExt cx="6010422" cy="5452155"/>
          </a:xfrm>
        </p:grpSpPr>
        <p:sp>
          <p:nvSpPr>
            <p:cNvPr id="1758" name="Google Shape;1758;p20"/>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0"/>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4577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8"/>
        <p:cNvGrpSpPr/>
        <p:nvPr/>
      </p:nvGrpSpPr>
      <p:grpSpPr>
        <a:xfrm>
          <a:off x="0" y="0"/>
          <a:ext cx="0" cy="0"/>
          <a:chOff x="0" y="0"/>
          <a:chExt cx="0" cy="0"/>
        </a:xfrm>
      </p:grpSpPr>
      <p:grpSp>
        <p:nvGrpSpPr>
          <p:cNvPr id="179" name="Google Shape;179;p4"/>
          <p:cNvGrpSpPr/>
          <p:nvPr/>
        </p:nvGrpSpPr>
        <p:grpSpPr>
          <a:xfrm>
            <a:off x="-458461" y="-321271"/>
            <a:ext cx="10059175" cy="5791575"/>
            <a:chOff x="-458461" y="-321271"/>
            <a:chExt cx="10059175" cy="5791575"/>
          </a:xfrm>
        </p:grpSpPr>
        <p:grpSp>
          <p:nvGrpSpPr>
            <p:cNvPr id="180" name="Google Shape;180;p4"/>
            <p:cNvGrpSpPr/>
            <p:nvPr/>
          </p:nvGrpSpPr>
          <p:grpSpPr>
            <a:xfrm flipH="1">
              <a:off x="-458461" y="-245071"/>
              <a:ext cx="9830575" cy="5715375"/>
              <a:chOff x="-358925" y="-303650"/>
              <a:chExt cx="9830575" cy="5715375"/>
            </a:xfrm>
          </p:grpSpPr>
          <p:cxnSp>
            <p:nvCxnSpPr>
              <p:cNvPr id="181" name="Google Shape;181;p4"/>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82" name="Google Shape;182;p4"/>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83" name="Google Shape;183;p4"/>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84" name="Google Shape;184;p4"/>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85" name="Google Shape;185;p4"/>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86" name="Google Shape;186;p4"/>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87" name="Google Shape;187;p4"/>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88" name="Google Shape;188;p4"/>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89" name="Google Shape;189;p4"/>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90" name="Google Shape;190;p4"/>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91" name="Google Shape;191;p4"/>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92" name="Google Shape;192;p4"/>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93" name="Google Shape;193;p4"/>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94" name="Google Shape;194;p4"/>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95" name="Google Shape;195;p4"/>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96" name="Google Shape;196;p4"/>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97" name="Google Shape;197;p4"/>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98" name="Google Shape;198;p4"/>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99" name="Google Shape;199;p4"/>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200" name="Google Shape;200;p4"/>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201" name="Google Shape;201;p4"/>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202" name="Google Shape;202;p4"/>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203" name="Google Shape;203;p4"/>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204" name="Google Shape;204;p4"/>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205" name="Google Shape;205;p4"/>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206" name="Google Shape;206;p4"/>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207" name="Google Shape;207;p4"/>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208" name="Google Shape;208;p4"/>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209" name="Google Shape;209;p4"/>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210" name="Google Shape;210;p4"/>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211" name="Google Shape;211;p4"/>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212" name="Google Shape;212;p4"/>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213" name="Google Shape;213;p4"/>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214" name="Google Shape;214;p4"/>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215" name="Google Shape;215;p4"/>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216" name="Google Shape;216;p4"/>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217" name="Google Shape;217;p4"/>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nvGrpSpPr>
            <p:cNvPr id="218" name="Google Shape;218;p4"/>
            <p:cNvGrpSpPr/>
            <p:nvPr/>
          </p:nvGrpSpPr>
          <p:grpSpPr>
            <a:xfrm rot="10800000">
              <a:off x="-229861" y="-321271"/>
              <a:ext cx="9830575" cy="5715375"/>
              <a:chOff x="-358925" y="-303650"/>
              <a:chExt cx="9830575" cy="5715375"/>
            </a:xfrm>
          </p:grpSpPr>
          <p:cxnSp>
            <p:nvCxnSpPr>
              <p:cNvPr id="219" name="Google Shape;219;p4"/>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220" name="Google Shape;220;p4"/>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221" name="Google Shape;221;p4"/>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222" name="Google Shape;222;p4"/>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223" name="Google Shape;223;p4"/>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224" name="Google Shape;224;p4"/>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225" name="Google Shape;225;p4"/>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226" name="Google Shape;226;p4"/>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227" name="Google Shape;227;p4"/>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228" name="Google Shape;228;p4"/>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229" name="Google Shape;229;p4"/>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230" name="Google Shape;230;p4"/>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231" name="Google Shape;231;p4"/>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232" name="Google Shape;232;p4"/>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233" name="Google Shape;233;p4"/>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234" name="Google Shape;234;p4"/>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235" name="Google Shape;235;p4"/>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236" name="Google Shape;236;p4"/>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237" name="Google Shape;237;p4"/>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238" name="Google Shape;238;p4"/>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239" name="Google Shape;239;p4"/>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240" name="Google Shape;240;p4"/>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241" name="Google Shape;241;p4"/>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242" name="Google Shape;242;p4"/>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243" name="Google Shape;243;p4"/>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244" name="Google Shape;244;p4"/>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245" name="Google Shape;245;p4"/>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246" name="Google Shape;246;p4"/>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247" name="Google Shape;247;p4"/>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248" name="Google Shape;248;p4"/>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249" name="Google Shape;249;p4"/>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250" name="Google Shape;250;p4"/>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251" name="Google Shape;251;p4"/>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252" name="Google Shape;252;p4"/>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253" name="Google Shape;253;p4"/>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254" name="Google Shape;254;p4"/>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255" name="Google Shape;255;p4"/>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sp>
        <p:nvSpPr>
          <p:cNvPr id="256" name="Google Shape;256;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7" name="Google Shape;257;p4"/>
          <p:cNvSpPr txBox="1">
            <a:spLocks noGrp="1"/>
          </p:cNvSpPr>
          <p:nvPr>
            <p:ph type="body" idx="1"/>
          </p:nvPr>
        </p:nvSpPr>
        <p:spPr>
          <a:xfrm>
            <a:off x="720000" y="1152475"/>
            <a:ext cx="7704000" cy="6798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258" name="Google Shape;258;p4"/>
          <p:cNvGrpSpPr/>
          <p:nvPr/>
        </p:nvGrpSpPr>
        <p:grpSpPr>
          <a:xfrm>
            <a:off x="8148972" y="-1637511"/>
            <a:ext cx="3863499" cy="3798516"/>
            <a:chOff x="3133537" y="-308699"/>
            <a:chExt cx="6010422" cy="5452155"/>
          </a:xfrm>
        </p:grpSpPr>
        <p:sp>
          <p:nvSpPr>
            <p:cNvPr id="259" name="Google Shape;259;p4"/>
            <p:cNvSpPr/>
            <p:nvPr/>
          </p:nvSpPr>
          <p:spPr>
            <a:xfrm>
              <a:off x="3201565" y="-185790"/>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3133537" y="-308699"/>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4"/>
          <p:cNvGrpSpPr/>
          <p:nvPr/>
        </p:nvGrpSpPr>
        <p:grpSpPr>
          <a:xfrm>
            <a:off x="7726703" y="-626164"/>
            <a:ext cx="593164" cy="1161172"/>
            <a:chOff x="4921825" y="870250"/>
            <a:chExt cx="407925" cy="798550"/>
          </a:xfrm>
        </p:grpSpPr>
        <p:sp>
          <p:nvSpPr>
            <p:cNvPr id="262" name="Google Shape;262;p4"/>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4"/>
          <p:cNvGrpSpPr/>
          <p:nvPr/>
        </p:nvGrpSpPr>
        <p:grpSpPr>
          <a:xfrm flipH="1">
            <a:off x="-2299857" y="-2697840"/>
            <a:ext cx="4017967" cy="3644766"/>
            <a:chOff x="3166062" y="1034326"/>
            <a:chExt cx="6010422" cy="5452155"/>
          </a:xfrm>
        </p:grpSpPr>
        <p:sp>
          <p:nvSpPr>
            <p:cNvPr id="293" name="Google Shape;293;p4"/>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5"/>
        <p:cNvGrpSpPr/>
        <p:nvPr/>
      </p:nvGrpSpPr>
      <p:grpSpPr>
        <a:xfrm>
          <a:off x="0" y="0"/>
          <a:ext cx="0" cy="0"/>
          <a:chOff x="0" y="0"/>
          <a:chExt cx="0" cy="0"/>
        </a:xfrm>
      </p:grpSpPr>
      <p:grpSp>
        <p:nvGrpSpPr>
          <p:cNvPr id="296" name="Google Shape;296;p5"/>
          <p:cNvGrpSpPr/>
          <p:nvPr/>
        </p:nvGrpSpPr>
        <p:grpSpPr>
          <a:xfrm>
            <a:off x="-458461" y="-321271"/>
            <a:ext cx="10059175" cy="5791575"/>
            <a:chOff x="-458461" y="-321271"/>
            <a:chExt cx="10059175" cy="5791575"/>
          </a:xfrm>
        </p:grpSpPr>
        <p:grpSp>
          <p:nvGrpSpPr>
            <p:cNvPr id="297" name="Google Shape;297;p5"/>
            <p:cNvGrpSpPr/>
            <p:nvPr/>
          </p:nvGrpSpPr>
          <p:grpSpPr>
            <a:xfrm flipH="1">
              <a:off x="-458461" y="-245071"/>
              <a:ext cx="9830575" cy="5715375"/>
              <a:chOff x="-358925" y="-303650"/>
              <a:chExt cx="9830575" cy="5715375"/>
            </a:xfrm>
          </p:grpSpPr>
          <p:cxnSp>
            <p:nvCxnSpPr>
              <p:cNvPr id="298" name="Google Shape;298;p5"/>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299" name="Google Shape;299;p5"/>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300" name="Google Shape;300;p5"/>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301" name="Google Shape;301;p5"/>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302" name="Google Shape;302;p5"/>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303" name="Google Shape;303;p5"/>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304" name="Google Shape;304;p5"/>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305" name="Google Shape;305;p5"/>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306" name="Google Shape;306;p5"/>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307" name="Google Shape;307;p5"/>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308" name="Google Shape;308;p5"/>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309" name="Google Shape;309;p5"/>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310" name="Google Shape;310;p5"/>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311" name="Google Shape;311;p5"/>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312" name="Google Shape;312;p5"/>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313" name="Google Shape;313;p5"/>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314" name="Google Shape;314;p5"/>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315" name="Google Shape;315;p5"/>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316" name="Google Shape;316;p5"/>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317" name="Google Shape;317;p5"/>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318" name="Google Shape;318;p5"/>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319" name="Google Shape;319;p5"/>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320" name="Google Shape;320;p5"/>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321" name="Google Shape;321;p5"/>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322" name="Google Shape;322;p5"/>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323" name="Google Shape;323;p5"/>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324" name="Google Shape;324;p5"/>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325" name="Google Shape;325;p5"/>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326" name="Google Shape;326;p5"/>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327" name="Google Shape;327;p5"/>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328" name="Google Shape;328;p5"/>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329" name="Google Shape;329;p5"/>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330" name="Google Shape;330;p5"/>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331" name="Google Shape;331;p5"/>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332" name="Google Shape;332;p5"/>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333" name="Google Shape;333;p5"/>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334" name="Google Shape;334;p5"/>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nvGrpSpPr>
            <p:cNvPr id="335" name="Google Shape;335;p5"/>
            <p:cNvGrpSpPr/>
            <p:nvPr/>
          </p:nvGrpSpPr>
          <p:grpSpPr>
            <a:xfrm rot="10800000">
              <a:off x="-229861" y="-321271"/>
              <a:ext cx="9830575" cy="5715375"/>
              <a:chOff x="-358925" y="-303650"/>
              <a:chExt cx="9830575" cy="5715375"/>
            </a:xfrm>
          </p:grpSpPr>
          <p:cxnSp>
            <p:nvCxnSpPr>
              <p:cNvPr id="336" name="Google Shape;336;p5"/>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337" name="Google Shape;337;p5"/>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338" name="Google Shape;338;p5"/>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339" name="Google Shape;339;p5"/>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340" name="Google Shape;340;p5"/>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341" name="Google Shape;341;p5"/>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342" name="Google Shape;342;p5"/>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343" name="Google Shape;343;p5"/>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344" name="Google Shape;344;p5"/>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345" name="Google Shape;345;p5"/>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346" name="Google Shape;346;p5"/>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347" name="Google Shape;347;p5"/>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348" name="Google Shape;348;p5"/>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349" name="Google Shape;349;p5"/>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350" name="Google Shape;350;p5"/>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351" name="Google Shape;351;p5"/>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352" name="Google Shape;352;p5"/>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353" name="Google Shape;353;p5"/>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354" name="Google Shape;354;p5"/>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355" name="Google Shape;355;p5"/>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356" name="Google Shape;356;p5"/>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357" name="Google Shape;357;p5"/>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358" name="Google Shape;358;p5"/>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359" name="Google Shape;359;p5"/>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360" name="Google Shape;360;p5"/>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361" name="Google Shape;361;p5"/>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362" name="Google Shape;362;p5"/>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363" name="Google Shape;363;p5"/>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364" name="Google Shape;364;p5"/>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365" name="Google Shape;365;p5"/>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366" name="Google Shape;366;p5"/>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367" name="Google Shape;367;p5"/>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368" name="Google Shape;368;p5"/>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369" name="Google Shape;369;p5"/>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370" name="Google Shape;370;p5"/>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371" name="Google Shape;371;p5"/>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372" name="Google Shape;372;p5"/>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sp>
        <p:nvSpPr>
          <p:cNvPr id="373" name="Google Shape;373;p5"/>
          <p:cNvSpPr txBox="1">
            <a:spLocks noGrp="1"/>
          </p:cNvSpPr>
          <p:nvPr>
            <p:ph type="subTitle" idx="1"/>
          </p:nvPr>
        </p:nvSpPr>
        <p:spPr>
          <a:xfrm>
            <a:off x="1007988" y="2537625"/>
            <a:ext cx="3271500" cy="347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Questrial"/>
              <a:buNone/>
              <a:defRPr sz="1600">
                <a:solidFill>
                  <a:schemeClr val="dk1"/>
                </a:solidFill>
                <a:latin typeface="Questrial"/>
                <a:ea typeface="Questrial"/>
                <a:cs typeface="Questrial"/>
                <a:sym typeface="Questrial"/>
              </a:defRPr>
            </a:lvl1pPr>
            <a:lvl2pPr lvl="1" algn="ctr">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2pPr>
            <a:lvl3pPr lvl="2" algn="ctr">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3pPr>
            <a:lvl4pPr lvl="3" algn="ctr">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4pPr>
            <a:lvl5pPr lvl="4" algn="ctr">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5pPr>
            <a:lvl6pPr lvl="5" algn="ctr">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6pPr>
            <a:lvl7pPr lvl="6" algn="ctr">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7pPr>
            <a:lvl8pPr lvl="7" algn="ctr">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8pPr>
            <a:lvl9pPr lvl="8" algn="ctr">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9pPr>
          </a:lstStyle>
          <a:p>
            <a:endParaRPr/>
          </a:p>
        </p:txBody>
      </p:sp>
      <p:sp>
        <p:nvSpPr>
          <p:cNvPr id="374" name="Google Shape;374;p5"/>
          <p:cNvSpPr txBox="1">
            <a:spLocks noGrp="1"/>
          </p:cNvSpPr>
          <p:nvPr>
            <p:ph type="subTitle" idx="2"/>
          </p:nvPr>
        </p:nvSpPr>
        <p:spPr>
          <a:xfrm>
            <a:off x="4864519" y="2537625"/>
            <a:ext cx="32715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Font typeface="Questrial"/>
              <a:buNone/>
              <a:defRPr sz="1600">
                <a:solidFill>
                  <a:schemeClr val="dk1"/>
                </a:solidFill>
                <a:latin typeface="Questrial"/>
                <a:ea typeface="Questrial"/>
                <a:cs typeface="Questrial"/>
                <a:sym typeface="Questrial"/>
              </a:defRPr>
            </a:lvl1pPr>
            <a:lvl2pPr lvl="1" algn="ctr" rtl="0">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2pPr>
            <a:lvl3pPr lvl="2" algn="ctr" rtl="0">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3pPr>
            <a:lvl4pPr lvl="3" algn="ctr" rtl="0">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4pPr>
            <a:lvl5pPr lvl="4" algn="ctr" rtl="0">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5pPr>
            <a:lvl6pPr lvl="5" algn="ctr" rtl="0">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6pPr>
            <a:lvl7pPr lvl="6" algn="ctr" rtl="0">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7pPr>
            <a:lvl8pPr lvl="7" algn="ctr" rtl="0">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8pPr>
            <a:lvl9pPr lvl="8" algn="ctr" rtl="0">
              <a:lnSpc>
                <a:spcPct val="100000"/>
              </a:lnSpc>
              <a:spcBef>
                <a:spcPts val="0"/>
              </a:spcBef>
              <a:spcAft>
                <a:spcPts val="0"/>
              </a:spcAft>
              <a:buClr>
                <a:schemeClr val="dk1"/>
              </a:buClr>
              <a:buSzPts val="1800"/>
              <a:buFont typeface="Questrial"/>
              <a:buNone/>
              <a:defRPr sz="1800">
                <a:solidFill>
                  <a:schemeClr val="dk1"/>
                </a:solidFill>
                <a:latin typeface="Questrial"/>
                <a:ea typeface="Questrial"/>
                <a:cs typeface="Questrial"/>
                <a:sym typeface="Questrial"/>
              </a:defRPr>
            </a:lvl9pPr>
          </a:lstStyle>
          <a:p>
            <a:endParaRPr/>
          </a:p>
        </p:txBody>
      </p:sp>
      <p:sp>
        <p:nvSpPr>
          <p:cNvPr id="375" name="Google Shape;375;p5"/>
          <p:cNvSpPr txBox="1">
            <a:spLocks noGrp="1"/>
          </p:cNvSpPr>
          <p:nvPr>
            <p:ph type="subTitle" idx="3"/>
          </p:nvPr>
        </p:nvSpPr>
        <p:spPr>
          <a:xfrm>
            <a:off x="1007988" y="3098150"/>
            <a:ext cx="3271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5"/>
          <p:cNvSpPr txBox="1">
            <a:spLocks noGrp="1"/>
          </p:cNvSpPr>
          <p:nvPr>
            <p:ph type="subTitle" idx="4"/>
          </p:nvPr>
        </p:nvSpPr>
        <p:spPr>
          <a:xfrm>
            <a:off x="4864519" y="3098150"/>
            <a:ext cx="3271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7" name="Google Shape;377;p5"/>
          <p:cNvSpPr txBox="1">
            <a:spLocks noGrp="1"/>
          </p:cNvSpPr>
          <p:nvPr>
            <p:ph type="title"/>
          </p:nvPr>
        </p:nvSpPr>
        <p:spPr>
          <a:xfrm>
            <a:off x="720000" y="445025"/>
            <a:ext cx="7704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8" name="Google Shape;378;p5"/>
          <p:cNvGrpSpPr/>
          <p:nvPr/>
        </p:nvGrpSpPr>
        <p:grpSpPr>
          <a:xfrm>
            <a:off x="315016" y="3811561"/>
            <a:ext cx="593164" cy="1161172"/>
            <a:chOff x="4921825" y="870250"/>
            <a:chExt cx="407925" cy="798550"/>
          </a:xfrm>
        </p:grpSpPr>
        <p:sp>
          <p:nvSpPr>
            <p:cNvPr id="379" name="Google Shape;379;p5"/>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5"/>
          <p:cNvGrpSpPr/>
          <p:nvPr/>
        </p:nvGrpSpPr>
        <p:grpSpPr>
          <a:xfrm>
            <a:off x="7987641" y="204698"/>
            <a:ext cx="593164" cy="1161172"/>
            <a:chOff x="4921825" y="870250"/>
            <a:chExt cx="407925" cy="798550"/>
          </a:xfrm>
        </p:grpSpPr>
        <p:sp>
          <p:nvSpPr>
            <p:cNvPr id="410" name="Google Shape;410;p5"/>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5"/>
          <p:cNvSpPr/>
          <p:nvPr/>
        </p:nvSpPr>
        <p:spPr>
          <a:xfrm rot="10800000">
            <a:off x="-253" y="-93"/>
            <a:ext cx="2019852" cy="1148544"/>
          </a:xfrm>
          <a:custGeom>
            <a:avLst/>
            <a:gdLst/>
            <a:ahLst/>
            <a:cxnLst/>
            <a:rect l="l" t="t" r="r" b="b"/>
            <a:pathLst>
              <a:path w="116586" h="66294" extrusionOk="0">
                <a:moveTo>
                  <a:pt x="116586" y="0"/>
                </a:moveTo>
                <a:lnTo>
                  <a:pt x="0" y="66294"/>
                </a:lnTo>
                <a:lnTo>
                  <a:pt x="116586" y="66294"/>
                </a:lnTo>
                <a:close/>
              </a:path>
            </a:pathLst>
          </a:custGeom>
          <a:solidFill>
            <a:schemeClr val="lt2"/>
          </a:solidFill>
          <a:ln>
            <a:noFill/>
          </a:ln>
        </p:spPr>
      </p:sp>
      <p:grpSp>
        <p:nvGrpSpPr>
          <p:cNvPr id="441" name="Google Shape;441;p5"/>
          <p:cNvGrpSpPr/>
          <p:nvPr/>
        </p:nvGrpSpPr>
        <p:grpSpPr>
          <a:xfrm>
            <a:off x="7123447" y="2151889"/>
            <a:ext cx="3863499" cy="3798516"/>
            <a:chOff x="3133537" y="-308699"/>
            <a:chExt cx="6010422" cy="5452155"/>
          </a:xfrm>
        </p:grpSpPr>
        <p:sp>
          <p:nvSpPr>
            <p:cNvPr id="442" name="Google Shape;442;p5"/>
            <p:cNvSpPr/>
            <p:nvPr/>
          </p:nvSpPr>
          <p:spPr>
            <a:xfrm>
              <a:off x="3201565" y="-185790"/>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3133537" y="-308699"/>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4"/>
        <p:cNvGrpSpPr/>
        <p:nvPr/>
      </p:nvGrpSpPr>
      <p:grpSpPr>
        <a:xfrm>
          <a:off x="0" y="0"/>
          <a:ext cx="0" cy="0"/>
          <a:chOff x="0" y="0"/>
          <a:chExt cx="0" cy="0"/>
        </a:xfrm>
      </p:grpSpPr>
      <p:grpSp>
        <p:nvGrpSpPr>
          <p:cNvPr id="445" name="Google Shape;445;p6"/>
          <p:cNvGrpSpPr/>
          <p:nvPr/>
        </p:nvGrpSpPr>
        <p:grpSpPr>
          <a:xfrm>
            <a:off x="-458461" y="-321271"/>
            <a:ext cx="10059175" cy="5791575"/>
            <a:chOff x="-458461" y="-321271"/>
            <a:chExt cx="10059175" cy="5791575"/>
          </a:xfrm>
        </p:grpSpPr>
        <p:grpSp>
          <p:nvGrpSpPr>
            <p:cNvPr id="446" name="Google Shape;446;p6"/>
            <p:cNvGrpSpPr/>
            <p:nvPr/>
          </p:nvGrpSpPr>
          <p:grpSpPr>
            <a:xfrm flipH="1">
              <a:off x="-458461" y="-245071"/>
              <a:ext cx="9830575" cy="5715375"/>
              <a:chOff x="-358925" y="-303650"/>
              <a:chExt cx="9830575" cy="5715375"/>
            </a:xfrm>
          </p:grpSpPr>
          <p:cxnSp>
            <p:nvCxnSpPr>
              <p:cNvPr id="447" name="Google Shape;447;p6"/>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448" name="Google Shape;448;p6"/>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449" name="Google Shape;449;p6"/>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450" name="Google Shape;450;p6"/>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451" name="Google Shape;451;p6"/>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452" name="Google Shape;452;p6"/>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453" name="Google Shape;453;p6"/>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454" name="Google Shape;454;p6"/>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455" name="Google Shape;455;p6"/>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456" name="Google Shape;456;p6"/>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457" name="Google Shape;457;p6"/>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458" name="Google Shape;458;p6"/>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459" name="Google Shape;459;p6"/>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460" name="Google Shape;460;p6"/>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461" name="Google Shape;461;p6"/>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462" name="Google Shape;462;p6"/>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463" name="Google Shape;463;p6"/>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464" name="Google Shape;464;p6"/>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465" name="Google Shape;465;p6"/>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466" name="Google Shape;466;p6"/>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467" name="Google Shape;467;p6"/>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468" name="Google Shape;468;p6"/>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469" name="Google Shape;469;p6"/>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470" name="Google Shape;470;p6"/>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471" name="Google Shape;471;p6"/>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472" name="Google Shape;472;p6"/>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473" name="Google Shape;473;p6"/>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474" name="Google Shape;474;p6"/>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475" name="Google Shape;475;p6"/>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476" name="Google Shape;476;p6"/>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477" name="Google Shape;477;p6"/>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478" name="Google Shape;478;p6"/>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479" name="Google Shape;479;p6"/>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480" name="Google Shape;480;p6"/>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481" name="Google Shape;481;p6"/>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482" name="Google Shape;482;p6"/>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483" name="Google Shape;483;p6"/>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nvGrpSpPr>
            <p:cNvPr id="484" name="Google Shape;484;p6"/>
            <p:cNvGrpSpPr/>
            <p:nvPr/>
          </p:nvGrpSpPr>
          <p:grpSpPr>
            <a:xfrm rot="10800000">
              <a:off x="-229861" y="-321271"/>
              <a:ext cx="9830575" cy="5715375"/>
              <a:chOff x="-358925" y="-303650"/>
              <a:chExt cx="9830575" cy="5715375"/>
            </a:xfrm>
          </p:grpSpPr>
          <p:cxnSp>
            <p:nvCxnSpPr>
              <p:cNvPr id="485" name="Google Shape;485;p6"/>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486" name="Google Shape;486;p6"/>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487" name="Google Shape;487;p6"/>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488" name="Google Shape;488;p6"/>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489" name="Google Shape;489;p6"/>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490" name="Google Shape;490;p6"/>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491" name="Google Shape;491;p6"/>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492" name="Google Shape;492;p6"/>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493" name="Google Shape;493;p6"/>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494" name="Google Shape;494;p6"/>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495" name="Google Shape;495;p6"/>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496" name="Google Shape;496;p6"/>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497" name="Google Shape;497;p6"/>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498" name="Google Shape;498;p6"/>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499" name="Google Shape;499;p6"/>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500" name="Google Shape;500;p6"/>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501" name="Google Shape;501;p6"/>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502" name="Google Shape;502;p6"/>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503" name="Google Shape;503;p6"/>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504" name="Google Shape;504;p6"/>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505" name="Google Shape;505;p6"/>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506" name="Google Shape;506;p6"/>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507" name="Google Shape;507;p6"/>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508" name="Google Shape;508;p6"/>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509" name="Google Shape;509;p6"/>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510" name="Google Shape;510;p6"/>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511" name="Google Shape;511;p6"/>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512" name="Google Shape;512;p6"/>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513" name="Google Shape;513;p6"/>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514" name="Google Shape;514;p6"/>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515" name="Google Shape;515;p6"/>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516" name="Google Shape;516;p6"/>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517" name="Google Shape;517;p6"/>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518" name="Google Shape;518;p6"/>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519" name="Google Shape;519;p6"/>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520" name="Google Shape;520;p6"/>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521" name="Google Shape;521;p6"/>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sp>
        <p:nvSpPr>
          <p:cNvPr id="522" name="Google Shape;522;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_1">
    <p:bg>
      <p:bgPr>
        <a:solidFill>
          <a:srgbClr val="FFFFFF"/>
        </a:solidFill>
        <a:effectLst/>
      </p:bgPr>
    </p:bg>
    <p:spTree>
      <p:nvGrpSpPr>
        <p:cNvPr id="1" name="Shape 949"/>
        <p:cNvGrpSpPr/>
        <p:nvPr/>
      </p:nvGrpSpPr>
      <p:grpSpPr>
        <a:xfrm>
          <a:off x="0" y="0"/>
          <a:ext cx="0" cy="0"/>
          <a:chOff x="0" y="0"/>
          <a:chExt cx="0" cy="0"/>
        </a:xfrm>
      </p:grpSpPr>
      <p:grpSp>
        <p:nvGrpSpPr>
          <p:cNvPr id="950" name="Google Shape;950;p13"/>
          <p:cNvGrpSpPr/>
          <p:nvPr/>
        </p:nvGrpSpPr>
        <p:grpSpPr>
          <a:xfrm>
            <a:off x="-458461" y="-321271"/>
            <a:ext cx="10059175" cy="5791575"/>
            <a:chOff x="-458461" y="-321271"/>
            <a:chExt cx="10059175" cy="5791575"/>
          </a:xfrm>
        </p:grpSpPr>
        <p:grpSp>
          <p:nvGrpSpPr>
            <p:cNvPr id="951" name="Google Shape;951;p13"/>
            <p:cNvGrpSpPr/>
            <p:nvPr/>
          </p:nvGrpSpPr>
          <p:grpSpPr>
            <a:xfrm flipH="1">
              <a:off x="-458461" y="-245071"/>
              <a:ext cx="9830575" cy="5715375"/>
              <a:chOff x="-358925" y="-303650"/>
              <a:chExt cx="9830575" cy="5715375"/>
            </a:xfrm>
          </p:grpSpPr>
          <p:cxnSp>
            <p:nvCxnSpPr>
              <p:cNvPr id="952" name="Google Shape;952;p13"/>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953" name="Google Shape;953;p13"/>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954" name="Google Shape;954;p13"/>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955" name="Google Shape;955;p13"/>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956" name="Google Shape;956;p13"/>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957" name="Google Shape;957;p13"/>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958" name="Google Shape;958;p13"/>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959" name="Google Shape;959;p13"/>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960" name="Google Shape;960;p13"/>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961" name="Google Shape;961;p13"/>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962" name="Google Shape;962;p13"/>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963" name="Google Shape;963;p13"/>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964" name="Google Shape;964;p13"/>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965" name="Google Shape;965;p13"/>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966" name="Google Shape;966;p13"/>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967" name="Google Shape;967;p13"/>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968" name="Google Shape;968;p13"/>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969" name="Google Shape;969;p13"/>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970" name="Google Shape;970;p13"/>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971" name="Google Shape;971;p13"/>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972" name="Google Shape;972;p13"/>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973" name="Google Shape;973;p13"/>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974" name="Google Shape;974;p13"/>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975" name="Google Shape;975;p13"/>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976" name="Google Shape;976;p13"/>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977" name="Google Shape;977;p13"/>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978" name="Google Shape;978;p13"/>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979" name="Google Shape;979;p13"/>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980" name="Google Shape;980;p13"/>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981" name="Google Shape;981;p13"/>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982" name="Google Shape;982;p13"/>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983" name="Google Shape;983;p13"/>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984" name="Google Shape;984;p13"/>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985" name="Google Shape;985;p13"/>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986" name="Google Shape;986;p13"/>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987" name="Google Shape;987;p13"/>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988" name="Google Shape;988;p13"/>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nvGrpSpPr>
            <p:cNvPr id="989" name="Google Shape;989;p13"/>
            <p:cNvGrpSpPr/>
            <p:nvPr/>
          </p:nvGrpSpPr>
          <p:grpSpPr>
            <a:xfrm rot="10800000">
              <a:off x="-229861" y="-321271"/>
              <a:ext cx="9830575" cy="5715375"/>
              <a:chOff x="-358925" y="-303650"/>
              <a:chExt cx="9830575" cy="5715375"/>
            </a:xfrm>
          </p:grpSpPr>
          <p:cxnSp>
            <p:nvCxnSpPr>
              <p:cNvPr id="990" name="Google Shape;990;p13"/>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991" name="Google Shape;991;p13"/>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992" name="Google Shape;992;p13"/>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993" name="Google Shape;993;p13"/>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994" name="Google Shape;994;p13"/>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995" name="Google Shape;995;p13"/>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996" name="Google Shape;996;p13"/>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997" name="Google Shape;997;p13"/>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998" name="Google Shape;998;p13"/>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999" name="Google Shape;999;p13"/>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000" name="Google Shape;1000;p13"/>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001" name="Google Shape;1001;p13"/>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002" name="Google Shape;1002;p13"/>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003" name="Google Shape;1003;p13"/>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004" name="Google Shape;1004;p13"/>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005" name="Google Shape;1005;p13"/>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006" name="Google Shape;1006;p13"/>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007" name="Google Shape;1007;p13"/>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008" name="Google Shape;1008;p13"/>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009" name="Google Shape;1009;p13"/>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010" name="Google Shape;1010;p13"/>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011" name="Google Shape;1011;p13"/>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012" name="Google Shape;1012;p13"/>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013" name="Google Shape;1013;p13"/>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014" name="Google Shape;1014;p13"/>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015" name="Google Shape;1015;p13"/>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016" name="Google Shape;1016;p13"/>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017" name="Google Shape;1017;p13"/>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018" name="Google Shape;1018;p13"/>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019" name="Google Shape;1019;p13"/>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020" name="Google Shape;1020;p13"/>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021" name="Google Shape;1021;p13"/>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022" name="Google Shape;1022;p13"/>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023" name="Google Shape;1023;p13"/>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024" name="Google Shape;1024;p13"/>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025" name="Google Shape;1025;p13"/>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026" name="Google Shape;1026;p13"/>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sp>
        <p:nvSpPr>
          <p:cNvPr id="1027" name="Google Shape;1027;p13"/>
          <p:cNvSpPr txBox="1">
            <a:spLocks noGrp="1"/>
          </p:cNvSpPr>
          <p:nvPr>
            <p:ph type="ctrTitle"/>
          </p:nvPr>
        </p:nvSpPr>
        <p:spPr>
          <a:xfrm>
            <a:off x="3658660" y="1589224"/>
            <a:ext cx="2322900" cy="27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1600"/>
              <a:buNone/>
              <a:defRPr sz="1800"/>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1028" name="Google Shape;1028;p13"/>
          <p:cNvSpPr txBox="1">
            <a:spLocks noGrp="1"/>
          </p:cNvSpPr>
          <p:nvPr>
            <p:ph type="subTitle" idx="1"/>
          </p:nvPr>
        </p:nvSpPr>
        <p:spPr>
          <a:xfrm>
            <a:off x="3658661" y="1846527"/>
            <a:ext cx="2322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9" name="Google Shape;1029;p13"/>
          <p:cNvSpPr txBox="1">
            <a:spLocks noGrp="1"/>
          </p:cNvSpPr>
          <p:nvPr>
            <p:ph type="title" idx="2" hasCustomPrompt="1"/>
          </p:nvPr>
        </p:nvSpPr>
        <p:spPr>
          <a:xfrm>
            <a:off x="4269160" y="833125"/>
            <a:ext cx="11019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000000"/>
              </a:buClr>
              <a:buSzPts val="6000"/>
              <a:buNone/>
              <a:defRPr sz="5000">
                <a:solidFill>
                  <a:srgbClr val="000000"/>
                </a:solidFill>
              </a:defRPr>
            </a:lvl1pPr>
            <a:lvl2pPr lvl="1"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030" name="Google Shape;1030;p13"/>
          <p:cNvSpPr txBox="1">
            <a:spLocks noGrp="1"/>
          </p:cNvSpPr>
          <p:nvPr>
            <p:ph type="ctrTitle" idx="3"/>
          </p:nvPr>
        </p:nvSpPr>
        <p:spPr>
          <a:xfrm>
            <a:off x="3658660" y="3722410"/>
            <a:ext cx="2322900" cy="26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1600"/>
              <a:buNone/>
              <a:defRPr sz="1800"/>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1031" name="Google Shape;1031;p13"/>
          <p:cNvSpPr txBox="1">
            <a:spLocks noGrp="1"/>
          </p:cNvSpPr>
          <p:nvPr>
            <p:ph type="subTitle" idx="4"/>
          </p:nvPr>
        </p:nvSpPr>
        <p:spPr>
          <a:xfrm>
            <a:off x="3658661" y="3992523"/>
            <a:ext cx="2322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2" name="Google Shape;1032;p13"/>
          <p:cNvSpPr txBox="1">
            <a:spLocks noGrp="1"/>
          </p:cNvSpPr>
          <p:nvPr>
            <p:ph type="title" idx="5" hasCustomPrompt="1"/>
          </p:nvPr>
        </p:nvSpPr>
        <p:spPr>
          <a:xfrm>
            <a:off x="4269160" y="2972134"/>
            <a:ext cx="11019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000000"/>
              </a:buClr>
              <a:buSzPts val="6000"/>
              <a:buNone/>
              <a:defRPr sz="5000">
                <a:solidFill>
                  <a:srgbClr val="000000"/>
                </a:solidFill>
              </a:defRPr>
            </a:lvl1pPr>
            <a:lvl2pPr lvl="1"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033" name="Google Shape;1033;p13"/>
          <p:cNvSpPr txBox="1">
            <a:spLocks noGrp="1"/>
          </p:cNvSpPr>
          <p:nvPr>
            <p:ph type="ctrTitle" idx="6"/>
          </p:nvPr>
        </p:nvSpPr>
        <p:spPr>
          <a:xfrm>
            <a:off x="5974922" y="1589224"/>
            <a:ext cx="2322900" cy="27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1600"/>
              <a:buNone/>
              <a:defRPr sz="1800"/>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1034" name="Google Shape;1034;p13"/>
          <p:cNvSpPr txBox="1">
            <a:spLocks noGrp="1"/>
          </p:cNvSpPr>
          <p:nvPr>
            <p:ph type="subTitle" idx="7"/>
          </p:nvPr>
        </p:nvSpPr>
        <p:spPr>
          <a:xfrm>
            <a:off x="5974924" y="1846527"/>
            <a:ext cx="2322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5" name="Google Shape;1035;p13"/>
          <p:cNvSpPr txBox="1">
            <a:spLocks noGrp="1"/>
          </p:cNvSpPr>
          <p:nvPr>
            <p:ph type="title" idx="8" hasCustomPrompt="1"/>
          </p:nvPr>
        </p:nvSpPr>
        <p:spPr>
          <a:xfrm>
            <a:off x="6585422" y="833125"/>
            <a:ext cx="11019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000000"/>
              </a:buClr>
              <a:buSzPts val="6000"/>
              <a:buNone/>
              <a:defRPr sz="5000">
                <a:solidFill>
                  <a:srgbClr val="000000"/>
                </a:solidFill>
              </a:defRPr>
            </a:lvl1pPr>
            <a:lvl2pPr lvl="1"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036" name="Google Shape;1036;p13"/>
          <p:cNvSpPr txBox="1">
            <a:spLocks noGrp="1"/>
          </p:cNvSpPr>
          <p:nvPr>
            <p:ph type="ctrTitle" idx="9"/>
          </p:nvPr>
        </p:nvSpPr>
        <p:spPr>
          <a:xfrm>
            <a:off x="5974922" y="3722410"/>
            <a:ext cx="2322900" cy="26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1600"/>
              <a:buNone/>
              <a:defRPr sz="1800"/>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1037" name="Google Shape;1037;p13"/>
          <p:cNvSpPr txBox="1">
            <a:spLocks noGrp="1"/>
          </p:cNvSpPr>
          <p:nvPr>
            <p:ph type="subTitle" idx="13"/>
          </p:nvPr>
        </p:nvSpPr>
        <p:spPr>
          <a:xfrm>
            <a:off x="5974924" y="3992523"/>
            <a:ext cx="2322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8" name="Google Shape;1038;p13"/>
          <p:cNvSpPr txBox="1">
            <a:spLocks noGrp="1"/>
          </p:cNvSpPr>
          <p:nvPr>
            <p:ph type="title" idx="14" hasCustomPrompt="1"/>
          </p:nvPr>
        </p:nvSpPr>
        <p:spPr>
          <a:xfrm>
            <a:off x="6585422" y="2972134"/>
            <a:ext cx="11019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000000"/>
              </a:buClr>
              <a:buSzPts val="6000"/>
              <a:buNone/>
              <a:defRPr sz="5000">
                <a:solidFill>
                  <a:srgbClr val="000000"/>
                </a:solidFill>
              </a:defRPr>
            </a:lvl1pPr>
            <a:lvl2pPr lvl="1"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039" name="Google Shape;1039;p13"/>
          <p:cNvSpPr txBox="1">
            <a:spLocks noGrp="1"/>
          </p:cNvSpPr>
          <p:nvPr>
            <p:ph type="ctrTitle" idx="15"/>
          </p:nvPr>
        </p:nvSpPr>
        <p:spPr>
          <a:xfrm rot="-5400000">
            <a:off x="-1086025" y="2345625"/>
            <a:ext cx="4067100" cy="442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2400"/>
              <a:buNone/>
              <a:defRPr sz="3000">
                <a:solidFill>
                  <a:srgbClr val="000000"/>
                </a:solidFill>
              </a:defRPr>
            </a:lvl1pPr>
            <a:lvl2pPr lvl="1" algn="ctr" rtl="0">
              <a:spcBef>
                <a:spcPts val="0"/>
              </a:spcBef>
              <a:spcAft>
                <a:spcPts val="0"/>
              </a:spcAft>
              <a:buClr>
                <a:srgbClr val="000000"/>
              </a:buClr>
              <a:buSzPts val="1100"/>
              <a:buNone/>
              <a:defRPr sz="1100">
                <a:solidFill>
                  <a:srgbClr val="000000"/>
                </a:solidFill>
              </a:defRPr>
            </a:lvl2pPr>
            <a:lvl3pPr lvl="2" algn="ctr" rtl="0">
              <a:spcBef>
                <a:spcPts val="0"/>
              </a:spcBef>
              <a:spcAft>
                <a:spcPts val="0"/>
              </a:spcAft>
              <a:buClr>
                <a:srgbClr val="000000"/>
              </a:buClr>
              <a:buSzPts val="1100"/>
              <a:buNone/>
              <a:defRPr sz="1100">
                <a:solidFill>
                  <a:srgbClr val="000000"/>
                </a:solidFill>
              </a:defRPr>
            </a:lvl3pPr>
            <a:lvl4pPr lvl="3" algn="ctr" rtl="0">
              <a:spcBef>
                <a:spcPts val="0"/>
              </a:spcBef>
              <a:spcAft>
                <a:spcPts val="0"/>
              </a:spcAft>
              <a:buClr>
                <a:srgbClr val="000000"/>
              </a:buClr>
              <a:buSzPts val="1100"/>
              <a:buNone/>
              <a:defRPr sz="1100">
                <a:solidFill>
                  <a:srgbClr val="000000"/>
                </a:solidFill>
              </a:defRPr>
            </a:lvl4pPr>
            <a:lvl5pPr lvl="4" algn="ctr" rtl="0">
              <a:spcBef>
                <a:spcPts val="0"/>
              </a:spcBef>
              <a:spcAft>
                <a:spcPts val="0"/>
              </a:spcAft>
              <a:buClr>
                <a:srgbClr val="000000"/>
              </a:buClr>
              <a:buSzPts val="1100"/>
              <a:buNone/>
              <a:defRPr sz="1100">
                <a:solidFill>
                  <a:srgbClr val="000000"/>
                </a:solidFill>
              </a:defRPr>
            </a:lvl5pPr>
            <a:lvl6pPr lvl="5" algn="ctr" rtl="0">
              <a:spcBef>
                <a:spcPts val="0"/>
              </a:spcBef>
              <a:spcAft>
                <a:spcPts val="0"/>
              </a:spcAft>
              <a:buClr>
                <a:srgbClr val="000000"/>
              </a:buClr>
              <a:buSzPts val="1100"/>
              <a:buNone/>
              <a:defRPr sz="1100">
                <a:solidFill>
                  <a:srgbClr val="000000"/>
                </a:solidFill>
              </a:defRPr>
            </a:lvl6pPr>
            <a:lvl7pPr lvl="6" algn="ctr" rtl="0">
              <a:spcBef>
                <a:spcPts val="0"/>
              </a:spcBef>
              <a:spcAft>
                <a:spcPts val="0"/>
              </a:spcAft>
              <a:buClr>
                <a:srgbClr val="000000"/>
              </a:buClr>
              <a:buSzPts val="1100"/>
              <a:buNone/>
              <a:defRPr sz="1100">
                <a:solidFill>
                  <a:srgbClr val="000000"/>
                </a:solidFill>
              </a:defRPr>
            </a:lvl7pPr>
            <a:lvl8pPr lvl="7" algn="ctr" rtl="0">
              <a:spcBef>
                <a:spcPts val="0"/>
              </a:spcBef>
              <a:spcAft>
                <a:spcPts val="0"/>
              </a:spcAft>
              <a:buClr>
                <a:srgbClr val="000000"/>
              </a:buClr>
              <a:buSzPts val="1100"/>
              <a:buNone/>
              <a:defRPr sz="1100">
                <a:solidFill>
                  <a:srgbClr val="000000"/>
                </a:solidFill>
              </a:defRPr>
            </a:lvl8pPr>
            <a:lvl9pPr lvl="8" algn="ctr" rtl="0">
              <a:spcBef>
                <a:spcPts val="0"/>
              </a:spcBef>
              <a:spcAft>
                <a:spcPts val="0"/>
              </a:spcAft>
              <a:buClr>
                <a:srgbClr val="000000"/>
              </a:buClr>
              <a:buSzPts val="1100"/>
              <a:buNone/>
              <a:defRPr sz="1100">
                <a:solidFill>
                  <a:srgbClr val="000000"/>
                </a:solidFill>
              </a:defRPr>
            </a:lvl9pPr>
          </a:lstStyle>
          <a:p>
            <a:endParaRPr/>
          </a:p>
        </p:txBody>
      </p:sp>
      <p:sp>
        <p:nvSpPr>
          <p:cNvPr id="1040" name="Google Shape;1040;p13"/>
          <p:cNvSpPr txBox="1">
            <a:spLocks noGrp="1"/>
          </p:cNvSpPr>
          <p:nvPr>
            <p:ph type="ctrTitle" idx="16"/>
          </p:nvPr>
        </p:nvSpPr>
        <p:spPr>
          <a:xfrm>
            <a:off x="1329575" y="1589233"/>
            <a:ext cx="2322900" cy="27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1600"/>
              <a:buNone/>
              <a:defRPr sz="1800"/>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1041" name="Google Shape;1041;p13"/>
          <p:cNvSpPr txBox="1">
            <a:spLocks noGrp="1"/>
          </p:cNvSpPr>
          <p:nvPr>
            <p:ph type="subTitle" idx="17"/>
          </p:nvPr>
        </p:nvSpPr>
        <p:spPr>
          <a:xfrm>
            <a:off x="1329575" y="1846527"/>
            <a:ext cx="2322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2" name="Google Shape;1042;p13"/>
          <p:cNvSpPr txBox="1">
            <a:spLocks noGrp="1"/>
          </p:cNvSpPr>
          <p:nvPr>
            <p:ph type="title" idx="18" hasCustomPrompt="1"/>
          </p:nvPr>
        </p:nvSpPr>
        <p:spPr>
          <a:xfrm>
            <a:off x="1940075" y="833125"/>
            <a:ext cx="11019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000000"/>
              </a:buClr>
              <a:buSzPts val="6000"/>
              <a:buNone/>
              <a:defRPr sz="5000">
                <a:solidFill>
                  <a:srgbClr val="000000"/>
                </a:solidFill>
              </a:defRPr>
            </a:lvl1pPr>
            <a:lvl2pPr lvl="1"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043" name="Google Shape;1043;p13"/>
          <p:cNvSpPr txBox="1">
            <a:spLocks noGrp="1"/>
          </p:cNvSpPr>
          <p:nvPr>
            <p:ph type="ctrTitle" idx="19"/>
          </p:nvPr>
        </p:nvSpPr>
        <p:spPr>
          <a:xfrm>
            <a:off x="1329575" y="3722410"/>
            <a:ext cx="2322900" cy="26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1600"/>
              <a:buNone/>
              <a:defRPr sz="1800"/>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1044" name="Google Shape;1044;p13"/>
          <p:cNvSpPr txBox="1">
            <a:spLocks noGrp="1"/>
          </p:cNvSpPr>
          <p:nvPr>
            <p:ph type="subTitle" idx="20"/>
          </p:nvPr>
        </p:nvSpPr>
        <p:spPr>
          <a:xfrm>
            <a:off x="1329575" y="3992523"/>
            <a:ext cx="2322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5" name="Google Shape;1045;p13"/>
          <p:cNvSpPr txBox="1">
            <a:spLocks noGrp="1"/>
          </p:cNvSpPr>
          <p:nvPr>
            <p:ph type="title" idx="21" hasCustomPrompt="1"/>
          </p:nvPr>
        </p:nvSpPr>
        <p:spPr>
          <a:xfrm>
            <a:off x="1940075" y="2972134"/>
            <a:ext cx="11019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000000"/>
              </a:buClr>
              <a:buSzPts val="6000"/>
              <a:buNone/>
              <a:defRPr sz="5000">
                <a:solidFill>
                  <a:srgbClr val="000000"/>
                </a:solidFill>
              </a:defRPr>
            </a:lvl1pPr>
            <a:lvl2pPr lvl="1"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046" name="Google Shape;1046;p13"/>
          <p:cNvGrpSpPr/>
          <p:nvPr/>
        </p:nvGrpSpPr>
        <p:grpSpPr>
          <a:xfrm>
            <a:off x="8158897" y="1101339"/>
            <a:ext cx="3863499" cy="3798516"/>
            <a:chOff x="3133537" y="-308699"/>
            <a:chExt cx="6010422" cy="5452155"/>
          </a:xfrm>
        </p:grpSpPr>
        <p:sp>
          <p:nvSpPr>
            <p:cNvPr id="1047" name="Google Shape;1047;p13"/>
            <p:cNvSpPr/>
            <p:nvPr/>
          </p:nvSpPr>
          <p:spPr>
            <a:xfrm>
              <a:off x="3201565" y="-185790"/>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3"/>
            <p:cNvSpPr/>
            <p:nvPr/>
          </p:nvSpPr>
          <p:spPr>
            <a:xfrm>
              <a:off x="3133537" y="-308699"/>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9" name="Google Shape;1049;p13"/>
          <p:cNvGrpSpPr/>
          <p:nvPr/>
        </p:nvGrpSpPr>
        <p:grpSpPr>
          <a:xfrm flipH="1">
            <a:off x="-2735682" y="-2543415"/>
            <a:ext cx="4017967" cy="3644766"/>
            <a:chOff x="3166062" y="1034326"/>
            <a:chExt cx="6010422" cy="5452155"/>
          </a:xfrm>
        </p:grpSpPr>
        <p:sp>
          <p:nvSpPr>
            <p:cNvPr id="1050" name="Google Shape;1050;p13"/>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3"/>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13"/>
          <p:cNvGrpSpPr/>
          <p:nvPr/>
        </p:nvGrpSpPr>
        <p:grpSpPr>
          <a:xfrm>
            <a:off x="8356066" y="1991161"/>
            <a:ext cx="593164" cy="1161172"/>
            <a:chOff x="4921825" y="870250"/>
            <a:chExt cx="407925" cy="798550"/>
          </a:xfrm>
        </p:grpSpPr>
        <p:sp>
          <p:nvSpPr>
            <p:cNvPr id="1053" name="Google Shape;1053;p13"/>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3"/>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3"/>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3"/>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3"/>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3"/>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3"/>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3"/>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3"/>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3"/>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3"/>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3"/>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3"/>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3"/>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3"/>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3"/>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3"/>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3"/>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3"/>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3"/>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3"/>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3"/>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3"/>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BODY_1">
    <p:spTree>
      <p:nvGrpSpPr>
        <p:cNvPr id="1" name="Shape 1250"/>
        <p:cNvGrpSpPr/>
        <p:nvPr/>
      </p:nvGrpSpPr>
      <p:grpSpPr>
        <a:xfrm>
          <a:off x="0" y="0"/>
          <a:ext cx="0" cy="0"/>
          <a:chOff x="0" y="0"/>
          <a:chExt cx="0" cy="0"/>
        </a:xfrm>
      </p:grpSpPr>
      <p:grpSp>
        <p:nvGrpSpPr>
          <p:cNvPr id="1251" name="Google Shape;1251;p16"/>
          <p:cNvGrpSpPr/>
          <p:nvPr/>
        </p:nvGrpSpPr>
        <p:grpSpPr>
          <a:xfrm>
            <a:off x="-458461" y="-321271"/>
            <a:ext cx="10059175" cy="5791575"/>
            <a:chOff x="-458461" y="-321271"/>
            <a:chExt cx="10059175" cy="5791575"/>
          </a:xfrm>
        </p:grpSpPr>
        <p:grpSp>
          <p:nvGrpSpPr>
            <p:cNvPr id="1252" name="Google Shape;1252;p16"/>
            <p:cNvGrpSpPr/>
            <p:nvPr/>
          </p:nvGrpSpPr>
          <p:grpSpPr>
            <a:xfrm flipH="1">
              <a:off x="-458461" y="-245071"/>
              <a:ext cx="9830575" cy="5715375"/>
              <a:chOff x="-358925" y="-303650"/>
              <a:chExt cx="9830575" cy="5715375"/>
            </a:xfrm>
          </p:grpSpPr>
          <p:cxnSp>
            <p:nvCxnSpPr>
              <p:cNvPr id="1253" name="Google Shape;1253;p16"/>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254" name="Google Shape;1254;p16"/>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255" name="Google Shape;1255;p16"/>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256" name="Google Shape;1256;p16"/>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257" name="Google Shape;1257;p16"/>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258" name="Google Shape;1258;p16"/>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259" name="Google Shape;1259;p16"/>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260" name="Google Shape;1260;p16"/>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261" name="Google Shape;1261;p16"/>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262" name="Google Shape;1262;p16"/>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263" name="Google Shape;1263;p16"/>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264" name="Google Shape;1264;p16"/>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265" name="Google Shape;1265;p16"/>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266" name="Google Shape;1266;p16"/>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267" name="Google Shape;1267;p16"/>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268" name="Google Shape;1268;p16"/>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269" name="Google Shape;1269;p16"/>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270" name="Google Shape;1270;p16"/>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271" name="Google Shape;1271;p16"/>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272" name="Google Shape;1272;p16"/>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273" name="Google Shape;1273;p16"/>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274" name="Google Shape;1274;p16"/>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275" name="Google Shape;1275;p16"/>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276" name="Google Shape;1276;p16"/>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277" name="Google Shape;1277;p16"/>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278" name="Google Shape;1278;p16"/>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279" name="Google Shape;1279;p16"/>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280" name="Google Shape;1280;p16"/>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281" name="Google Shape;1281;p16"/>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282" name="Google Shape;1282;p16"/>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283" name="Google Shape;1283;p16"/>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284" name="Google Shape;1284;p16"/>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285" name="Google Shape;1285;p16"/>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286" name="Google Shape;1286;p16"/>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287" name="Google Shape;1287;p16"/>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288" name="Google Shape;1288;p16"/>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289" name="Google Shape;1289;p16"/>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nvGrpSpPr>
            <p:cNvPr id="1290" name="Google Shape;1290;p16"/>
            <p:cNvGrpSpPr/>
            <p:nvPr/>
          </p:nvGrpSpPr>
          <p:grpSpPr>
            <a:xfrm rot="10800000">
              <a:off x="-229861" y="-321271"/>
              <a:ext cx="9830575" cy="5715375"/>
              <a:chOff x="-358925" y="-303650"/>
              <a:chExt cx="9830575" cy="5715375"/>
            </a:xfrm>
          </p:grpSpPr>
          <p:cxnSp>
            <p:nvCxnSpPr>
              <p:cNvPr id="1291" name="Google Shape;1291;p16"/>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292" name="Google Shape;1292;p16"/>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293" name="Google Shape;1293;p16"/>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294" name="Google Shape;1294;p16"/>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295" name="Google Shape;1295;p16"/>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296" name="Google Shape;1296;p16"/>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297" name="Google Shape;1297;p16"/>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298" name="Google Shape;1298;p16"/>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299" name="Google Shape;1299;p16"/>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300" name="Google Shape;1300;p16"/>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301" name="Google Shape;1301;p16"/>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302" name="Google Shape;1302;p16"/>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303" name="Google Shape;1303;p16"/>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304" name="Google Shape;1304;p16"/>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305" name="Google Shape;1305;p16"/>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306" name="Google Shape;1306;p16"/>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307" name="Google Shape;1307;p16"/>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308" name="Google Shape;1308;p16"/>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309" name="Google Shape;1309;p16"/>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310" name="Google Shape;1310;p16"/>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311" name="Google Shape;1311;p16"/>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312" name="Google Shape;1312;p16"/>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313" name="Google Shape;1313;p16"/>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314" name="Google Shape;1314;p16"/>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315" name="Google Shape;1315;p16"/>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316" name="Google Shape;1316;p16"/>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317" name="Google Shape;1317;p16"/>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318" name="Google Shape;1318;p16"/>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319" name="Google Shape;1319;p16"/>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320" name="Google Shape;1320;p16"/>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321" name="Google Shape;1321;p16"/>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322" name="Google Shape;1322;p16"/>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323" name="Google Shape;1323;p16"/>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324" name="Google Shape;1324;p16"/>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325" name="Google Shape;1325;p16"/>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326" name="Google Shape;1326;p16"/>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327" name="Google Shape;1327;p16"/>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sp>
        <p:nvSpPr>
          <p:cNvPr id="1328" name="Google Shape;1328;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29" name="Google Shape;1329;p16"/>
          <p:cNvSpPr txBox="1">
            <a:spLocks noGrp="1"/>
          </p:cNvSpPr>
          <p:nvPr>
            <p:ph type="body" idx="1"/>
          </p:nvPr>
        </p:nvSpPr>
        <p:spPr>
          <a:xfrm>
            <a:off x="717550" y="1466900"/>
            <a:ext cx="3800400" cy="3141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1330" name="Google Shape;1330;p16"/>
          <p:cNvGrpSpPr/>
          <p:nvPr/>
        </p:nvGrpSpPr>
        <p:grpSpPr>
          <a:xfrm>
            <a:off x="8148972" y="-1637511"/>
            <a:ext cx="3863499" cy="3798516"/>
            <a:chOff x="3133537" y="-308699"/>
            <a:chExt cx="6010422" cy="5452155"/>
          </a:xfrm>
        </p:grpSpPr>
        <p:sp>
          <p:nvSpPr>
            <p:cNvPr id="1331" name="Google Shape;1331;p16"/>
            <p:cNvSpPr/>
            <p:nvPr/>
          </p:nvSpPr>
          <p:spPr>
            <a:xfrm>
              <a:off x="3201565" y="-185790"/>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6"/>
            <p:cNvSpPr/>
            <p:nvPr/>
          </p:nvSpPr>
          <p:spPr>
            <a:xfrm>
              <a:off x="3133537" y="-308699"/>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16"/>
          <p:cNvGrpSpPr/>
          <p:nvPr/>
        </p:nvGrpSpPr>
        <p:grpSpPr>
          <a:xfrm>
            <a:off x="7726703" y="-626164"/>
            <a:ext cx="593164" cy="1161172"/>
            <a:chOff x="4921825" y="870250"/>
            <a:chExt cx="407925" cy="798550"/>
          </a:xfrm>
        </p:grpSpPr>
        <p:sp>
          <p:nvSpPr>
            <p:cNvPr id="1334" name="Google Shape;1334;p16"/>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6"/>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6"/>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6"/>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6"/>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6"/>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6"/>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6"/>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6"/>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6"/>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6"/>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6"/>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6"/>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6"/>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6"/>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6"/>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6"/>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6"/>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6"/>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6"/>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6"/>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6"/>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6"/>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6"/>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6"/>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6"/>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6"/>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6"/>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6"/>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6"/>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16"/>
          <p:cNvGrpSpPr/>
          <p:nvPr/>
        </p:nvGrpSpPr>
        <p:grpSpPr>
          <a:xfrm flipH="1">
            <a:off x="-2299857" y="-2697840"/>
            <a:ext cx="4017967" cy="3644766"/>
            <a:chOff x="3166062" y="1034326"/>
            <a:chExt cx="6010422" cy="5452155"/>
          </a:xfrm>
        </p:grpSpPr>
        <p:sp>
          <p:nvSpPr>
            <p:cNvPr id="1365" name="Google Shape;1365;p16"/>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6"/>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7" name="Google Shape;1367;p16"/>
          <p:cNvSpPr txBox="1">
            <a:spLocks noGrp="1"/>
          </p:cNvSpPr>
          <p:nvPr>
            <p:ph type="body" idx="2"/>
          </p:nvPr>
        </p:nvSpPr>
        <p:spPr>
          <a:xfrm>
            <a:off x="4698350" y="1466900"/>
            <a:ext cx="3728100" cy="31416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368"/>
        <p:cNvGrpSpPr/>
        <p:nvPr/>
      </p:nvGrpSpPr>
      <p:grpSpPr>
        <a:xfrm>
          <a:off x="0" y="0"/>
          <a:ext cx="0" cy="0"/>
          <a:chOff x="0" y="0"/>
          <a:chExt cx="0" cy="0"/>
        </a:xfrm>
      </p:grpSpPr>
      <p:grpSp>
        <p:nvGrpSpPr>
          <p:cNvPr id="1369" name="Google Shape;1369;p17"/>
          <p:cNvGrpSpPr/>
          <p:nvPr/>
        </p:nvGrpSpPr>
        <p:grpSpPr>
          <a:xfrm>
            <a:off x="-458461" y="-321271"/>
            <a:ext cx="10059175" cy="5791575"/>
            <a:chOff x="-458461" y="-321271"/>
            <a:chExt cx="10059175" cy="5791575"/>
          </a:xfrm>
        </p:grpSpPr>
        <p:grpSp>
          <p:nvGrpSpPr>
            <p:cNvPr id="1370" name="Google Shape;1370;p17"/>
            <p:cNvGrpSpPr/>
            <p:nvPr/>
          </p:nvGrpSpPr>
          <p:grpSpPr>
            <a:xfrm flipH="1">
              <a:off x="-458461" y="-245071"/>
              <a:ext cx="9830575" cy="5715375"/>
              <a:chOff x="-358925" y="-303650"/>
              <a:chExt cx="9830575" cy="5715375"/>
            </a:xfrm>
          </p:grpSpPr>
          <p:cxnSp>
            <p:nvCxnSpPr>
              <p:cNvPr id="1371" name="Google Shape;1371;p17"/>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372" name="Google Shape;1372;p17"/>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373" name="Google Shape;1373;p17"/>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374" name="Google Shape;1374;p17"/>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375" name="Google Shape;1375;p17"/>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376" name="Google Shape;1376;p17"/>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377" name="Google Shape;1377;p17"/>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378" name="Google Shape;1378;p17"/>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379" name="Google Shape;1379;p17"/>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380" name="Google Shape;1380;p17"/>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381" name="Google Shape;1381;p17"/>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382" name="Google Shape;1382;p17"/>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383" name="Google Shape;1383;p17"/>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384" name="Google Shape;1384;p17"/>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385" name="Google Shape;1385;p17"/>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386" name="Google Shape;1386;p17"/>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387" name="Google Shape;1387;p17"/>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388" name="Google Shape;1388;p17"/>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389" name="Google Shape;1389;p17"/>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390" name="Google Shape;1390;p17"/>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391" name="Google Shape;1391;p17"/>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392" name="Google Shape;1392;p17"/>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393" name="Google Shape;1393;p17"/>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394" name="Google Shape;1394;p17"/>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395" name="Google Shape;1395;p17"/>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396" name="Google Shape;1396;p17"/>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397" name="Google Shape;1397;p17"/>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398" name="Google Shape;1398;p17"/>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399" name="Google Shape;1399;p17"/>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400" name="Google Shape;1400;p17"/>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401" name="Google Shape;1401;p17"/>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402" name="Google Shape;1402;p17"/>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403" name="Google Shape;1403;p17"/>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404" name="Google Shape;1404;p17"/>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405" name="Google Shape;1405;p17"/>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406" name="Google Shape;1406;p17"/>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407" name="Google Shape;1407;p17"/>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nvGrpSpPr>
            <p:cNvPr id="1408" name="Google Shape;1408;p17"/>
            <p:cNvGrpSpPr/>
            <p:nvPr/>
          </p:nvGrpSpPr>
          <p:grpSpPr>
            <a:xfrm rot="10800000">
              <a:off x="-229861" y="-321271"/>
              <a:ext cx="9830575" cy="5715375"/>
              <a:chOff x="-358925" y="-303650"/>
              <a:chExt cx="9830575" cy="5715375"/>
            </a:xfrm>
          </p:grpSpPr>
          <p:cxnSp>
            <p:nvCxnSpPr>
              <p:cNvPr id="1409" name="Google Shape;1409;p17"/>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410" name="Google Shape;1410;p17"/>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411" name="Google Shape;1411;p17"/>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412" name="Google Shape;1412;p17"/>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413" name="Google Shape;1413;p17"/>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414" name="Google Shape;1414;p17"/>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415" name="Google Shape;1415;p17"/>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416" name="Google Shape;1416;p17"/>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417" name="Google Shape;1417;p17"/>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418" name="Google Shape;1418;p17"/>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419" name="Google Shape;1419;p17"/>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420" name="Google Shape;1420;p17"/>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421" name="Google Shape;1421;p17"/>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422" name="Google Shape;1422;p17"/>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423" name="Google Shape;1423;p17"/>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424" name="Google Shape;1424;p17"/>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425" name="Google Shape;1425;p17"/>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426" name="Google Shape;1426;p17"/>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427" name="Google Shape;1427;p17"/>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428" name="Google Shape;1428;p17"/>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429" name="Google Shape;1429;p17"/>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430" name="Google Shape;1430;p17"/>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431" name="Google Shape;1431;p17"/>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432" name="Google Shape;1432;p17"/>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433" name="Google Shape;1433;p17"/>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434" name="Google Shape;1434;p17"/>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435" name="Google Shape;1435;p17"/>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436" name="Google Shape;1436;p17"/>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437" name="Google Shape;1437;p17"/>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438" name="Google Shape;1438;p17"/>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439" name="Google Shape;1439;p17"/>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440" name="Google Shape;1440;p17"/>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441" name="Google Shape;1441;p17"/>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442" name="Google Shape;1442;p17"/>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443" name="Google Shape;1443;p17"/>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444" name="Google Shape;1444;p17"/>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445" name="Google Shape;1445;p17"/>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sp>
        <p:nvSpPr>
          <p:cNvPr id="1446" name="Google Shape;1446;p1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47" name="Google Shape;1447;p17"/>
          <p:cNvSpPr txBox="1">
            <a:spLocks noGrp="1"/>
          </p:cNvSpPr>
          <p:nvPr>
            <p:ph type="ctrTitle" idx="2"/>
          </p:nvPr>
        </p:nvSpPr>
        <p:spPr>
          <a:xfrm>
            <a:off x="1766975" y="1920386"/>
            <a:ext cx="24141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800"/>
              <a:buNone/>
              <a:defRPr sz="1800"/>
            </a:lvl1pPr>
            <a:lvl2pPr lvl="1" algn="ctr" rtl="0">
              <a:spcBef>
                <a:spcPts val="0"/>
              </a:spcBef>
              <a:spcAft>
                <a:spcPts val="0"/>
              </a:spcAft>
              <a:buClr>
                <a:srgbClr val="000000"/>
              </a:buClr>
              <a:buSzPts val="1800"/>
              <a:buNone/>
              <a:defRPr sz="1800">
                <a:solidFill>
                  <a:srgbClr val="000000"/>
                </a:solidFill>
              </a:defRPr>
            </a:lvl2pPr>
            <a:lvl3pPr lvl="2" algn="ctr" rtl="0">
              <a:spcBef>
                <a:spcPts val="0"/>
              </a:spcBef>
              <a:spcAft>
                <a:spcPts val="0"/>
              </a:spcAft>
              <a:buClr>
                <a:srgbClr val="000000"/>
              </a:buClr>
              <a:buSzPts val="1800"/>
              <a:buNone/>
              <a:defRPr sz="1800">
                <a:solidFill>
                  <a:srgbClr val="000000"/>
                </a:solidFill>
              </a:defRPr>
            </a:lvl3pPr>
            <a:lvl4pPr lvl="3" algn="ctr" rtl="0">
              <a:spcBef>
                <a:spcPts val="0"/>
              </a:spcBef>
              <a:spcAft>
                <a:spcPts val="0"/>
              </a:spcAft>
              <a:buClr>
                <a:srgbClr val="000000"/>
              </a:buClr>
              <a:buSzPts val="1800"/>
              <a:buNone/>
              <a:defRPr sz="1800">
                <a:solidFill>
                  <a:srgbClr val="000000"/>
                </a:solidFill>
              </a:defRPr>
            </a:lvl4pPr>
            <a:lvl5pPr lvl="4" algn="ctr" rtl="0">
              <a:spcBef>
                <a:spcPts val="0"/>
              </a:spcBef>
              <a:spcAft>
                <a:spcPts val="0"/>
              </a:spcAft>
              <a:buClr>
                <a:srgbClr val="000000"/>
              </a:buClr>
              <a:buSzPts val="1800"/>
              <a:buNone/>
              <a:defRPr sz="1800">
                <a:solidFill>
                  <a:srgbClr val="000000"/>
                </a:solidFill>
              </a:defRPr>
            </a:lvl5pPr>
            <a:lvl6pPr lvl="5" algn="ctr" rtl="0">
              <a:spcBef>
                <a:spcPts val="0"/>
              </a:spcBef>
              <a:spcAft>
                <a:spcPts val="0"/>
              </a:spcAft>
              <a:buClr>
                <a:srgbClr val="000000"/>
              </a:buClr>
              <a:buSzPts val="1800"/>
              <a:buNone/>
              <a:defRPr sz="1800">
                <a:solidFill>
                  <a:srgbClr val="000000"/>
                </a:solidFill>
              </a:defRPr>
            </a:lvl6pPr>
            <a:lvl7pPr lvl="6" algn="ctr" rtl="0">
              <a:spcBef>
                <a:spcPts val="0"/>
              </a:spcBef>
              <a:spcAft>
                <a:spcPts val="0"/>
              </a:spcAft>
              <a:buClr>
                <a:srgbClr val="000000"/>
              </a:buClr>
              <a:buSzPts val="1800"/>
              <a:buNone/>
              <a:defRPr sz="1800">
                <a:solidFill>
                  <a:srgbClr val="000000"/>
                </a:solidFill>
              </a:defRPr>
            </a:lvl7pPr>
            <a:lvl8pPr lvl="7" algn="ctr" rtl="0">
              <a:spcBef>
                <a:spcPts val="0"/>
              </a:spcBef>
              <a:spcAft>
                <a:spcPts val="0"/>
              </a:spcAft>
              <a:buClr>
                <a:srgbClr val="000000"/>
              </a:buClr>
              <a:buSzPts val="1800"/>
              <a:buNone/>
              <a:defRPr sz="1800">
                <a:solidFill>
                  <a:srgbClr val="000000"/>
                </a:solidFill>
              </a:defRPr>
            </a:lvl8pPr>
            <a:lvl9pPr lvl="8" algn="ctr" rtl="0">
              <a:spcBef>
                <a:spcPts val="0"/>
              </a:spcBef>
              <a:spcAft>
                <a:spcPts val="0"/>
              </a:spcAft>
              <a:buClr>
                <a:srgbClr val="000000"/>
              </a:buClr>
              <a:buSzPts val="1800"/>
              <a:buNone/>
              <a:defRPr sz="1800">
                <a:solidFill>
                  <a:srgbClr val="000000"/>
                </a:solidFill>
              </a:defRPr>
            </a:lvl9pPr>
          </a:lstStyle>
          <a:p>
            <a:endParaRPr/>
          </a:p>
        </p:txBody>
      </p:sp>
      <p:sp>
        <p:nvSpPr>
          <p:cNvPr id="1448" name="Google Shape;1448;p17"/>
          <p:cNvSpPr txBox="1">
            <a:spLocks noGrp="1"/>
          </p:cNvSpPr>
          <p:nvPr>
            <p:ph type="subTitle" idx="1"/>
          </p:nvPr>
        </p:nvSpPr>
        <p:spPr>
          <a:xfrm>
            <a:off x="1766975" y="2257277"/>
            <a:ext cx="2414100" cy="8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449" name="Google Shape;1449;p17"/>
          <p:cNvSpPr txBox="1">
            <a:spLocks noGrp="1"/>
          </p:cNvSpPr>
          <p:nvPr>
            <p:ph type="ctrTitle" idx="3"/>
          </p:nvPr>
        </p:nvSpPr>
        <p:spPr>
          <a:xfrm>
            <a:off x="5725236" y="1920386"/>
            <a:ext cx="24141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800"/>
              <a:buNone/>
              <a:defRPr sz="1800"/>
            </a:lvl1pPr>
            <a:lvl2pPr lvl="1" algn="ctr" rtl="0">
              <a:spcBef>
                <a:spcPts val="0"/>
              </a:spcBef>
              <a:spcAft>
                <a:spcPts val="0"/>
              </a:spcAft>
              <a:buClr>
                <a:srgbClr val="000000"/>
              </a:buClr>
              <a:buSzPts val="1800"/>
              <a:buNone/>
              <a:defRPr sz="1800">
                <a:solidFill>
                  <a:srgbClr val="000000"/>
                </a:solidFill>
              </a:defRPr>
            </a:lvl2pPr>
            <a:lvl3pPr lvl="2" algn="ctr" rtl="0">
              <a:spcBef>
                <a:spcPts val="0"/>
              </a:spcBef>
              <a:spcAft>
                <a:spcPts val="0"/>
              </a:spcAft>
              <a:buClr>
                <a:srgbClr val="000000"/>
              </a:buClr>
              <a:buSzPts val="1800"/>
              <a:buNone/>
              <a:defRPr sz="1800">
                <a:solidFill>
                  <a:srgbClr val="000000"/>
                </a:solidFill>
              </a:defRPr>
            </a:lvl3pPr>
            <a:lvl4pPr lvl="3" algn="ctr" rtl="0">
              <a:spcBef>
                <a:spcPts val="0"/>
              </a:spcBef>
              <a:spcAft>
                <a:spcPts val="0"/>
              </a:spcAft>
              <a:buClr>
                <a:srgbClr val="000000"/>
              </a:buClr>
              <a:buSzPts val="1800"/>
              <a:buNone/>
              <a:defRPr sz="1800">
                <a:solidFill>
                  <a:srgbClr val="000000"/>
                </a:solidFill>
              </a:defRPr>
            </a:lvl4pPr>
            <a:lvl5pPr lvl="4" algn="ctr" rtl="0">
              <a:spcBef>
                <a:spcPts val="0"/>
              </a:spcBef>
              <a:spcAft>
                <a:spcPts val="0"/>
              </a:spcAft>
              <a:buClr>
                <a:srgbClr val="000000"/>
              </a:buClr>
              <a:buSzPts val="1800"/>
              <a:buNone/>
              <a:defRPr sz="1800">
                <a:solidFill>
                  <a:srgbClr val="000000"/>
                </a:solidFill>
              </a:defRPr>
            </a:lvl5pPr>
            <a:lvl6pPr lvl="5" algn="ctr" rtl="0">
              <a:spcBef>
                <a:spcPts val="0"/>
              </a:spcBef>
              <a:spcAft>
                <a:spcPts val="0"/>
              </a:spcAft>
              <a:buClr>
                <a:srgbClr val="000000"/>
              </a:buClr>
              <a:buSzPts val="1800"/>
              <a:buNone/>
              <a:defRPr sz="1800">
                <a:solidFill>
                  <a:srgbClr val="000000"/>
                </a:solidFill>
              </a:defRPr>
            </a:lvl6pPr>
            <a:lvl7pPr lvl="6" algn="ctr" rtl="0">
              <a:spcBef>
                <a:spcPts val="0"/>
              </a:spcBef>
              <a:spcAft>
                <a:spcPts val="0"/>
              </a:spcAft>
              <a:buClr>
                <a:srgbClr val="000000"/>
              </a:buClr>
              <a:buSzPts val="1800"/>
              <a:buNone/>
              <a:defRPr sz="1800">
                <a:solidFill>
                  <a:srgbClr val="000000"/>
                </a:solidFill>
              </a:defRPr>
            </a:lvl7pPr>
            <a:lvl8pPr lvl="7" algn="ctr" rtl="0">
              <a:spcBef>
                <a:spcPts val="0"/>
              </a:spcBef>
              <a:spcAft>
                <a:spcPts val="0"/>
              </a:spcAft>
              <a:buClr>
                <a:srgbClr val="000000"/>
              </a:buClr>
              <a:buSzPts val="1800"/>
              <a:buNone/>
              <a:defRPr sz="1800">
                <a:solidFill>
                  <a:srgbClr val="000000"/>
                </a:solidFill>
              </a:defRPr>
            </a:lvl8pPr>
            <a:lvl9pPr lvl="8" algn="ctr" rtl="0">
              <a:spcBef>
                <a:spcPts val="0"/>
              </a:spcBef>
              <a:spcAft>
                <a:spcPts val="0"/>
              </a:spcAft>
              <a:buClr>
                <a:srgbClr val="000000"/>
              </a:buClr>
              <a:buSzPts val="1800"/>
              <a:buNone/>
              <a:defRPr sz="1800">
                <a:solidFill>
                  <a:srgbClr val="000000"/>
                </a:solidFill>
              </a:defRPr>
            </a:lvl9pPr>
          </a:lstStyle>
          <a:p>
            <a:endParaRPr/>
          </a:p>
        </p:txBody>
      </p:sp>
      <p:sp>
        <p:nvSpPr>
          <p:cNvPr id="1450" name="Google Shape;1450;p17"/>
          <p:cNvSpPr txBox="1">
            <a:spLocks noGrp="1"/>
          </p:cNvSpPr>
          <p:nvPr>
            <p:ph type="subTitle" idx="4"/>
          </p:nvPr>
        </p:nvSpPr>
        <p:spPr>
          <a:xfrm>
            <a:off x="5725225" y="2257277"/>
            <a:ext cx="2414100" cy="8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451" name="Google Shape;1451;p17"/>
          <p:cNvSpPr txBox="1">
            <a:spLocks noGrp="1"/>
          </p:cNvSpPr>
          <p:nvPr>
            <p:ph type="ctrTitle" idx="5"/>
          </p:nvPr>
        </p:nvSpPr>
        <p:spPr>
          <a:xfrm>
            <a:off x="3746095" y="3276613"/>
            <a:ext cx="24141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800"/>
              <a:buNone/>
              <a:defRPr sz="1800"/>
            </a:lvl1pPr>
            <a:lvl2pPr lvl="1" algn="ctr" rtl="0">
              <a:spcBef>
                <a:spcPts val="0"/>
              </a:spcBef>
              <a:spcAft>
                <a:spcPts val="0"/>
              </a:spcAft>
              <a:buClr>
                <a:srgbClr val="000000"/>
              </a:buClr>
              <a:buSzPts val="1800"/>
              <a:buNone/>
              <a:defRPr sz="1800">
                <a:solidFill>
                  <a:srgbClr val="000000"/>
                </a:solidFill>
              </a:defRPr>
            </a:lvl2pPr>
            <a:lvl3pPr lvl="2" algn="ctr" rtl="0">
              <a:spcBef>
                <a:spcPts val="0"/>
              </a:spcBef>
              <a:spcAft>
                <a:spcPts val="0"/>
              </a:spcAft>
              <a:buClr>
                <a:srgbClr val="000000"/>
              </a:buClr>
              <a:buSzPts val="1800"/>
              <a:buNone/>
              <a:defRPr sz="1800">
                <a:solidFill>
                  <a:srgbClr val="000000"/>
                </a:solidFill>
              </a:defRPr>
            </a:lvl3pPr>
            <a:lvl4pPr lvl="3" algn="ctr" rtl="0">
              <a:spcBef>
                <a:spcPts val="0"/>
              </a:spcBef>
              <a:spcAft>
                <a:spcPts val="0"/>
              </a:spcAft>
              <a:buClr>
                <a:srgbClr val="000000"/>
              </a:buClr>
              <a:buSzPts val="1800"/>
              <a:buNone/>
              <a:defRPr sz="1800">
                <a:solidFill>
                  <a:srgbClr val="000000"/>
                </a:solidFill>
              </a:defRPr>
            </a:lvl4pPr>
            <a:lvl5pPr lvl="4" algn="ctr" rtl="0">
              <a:spcBef>
                <a:spcPts val="0"/>
              </a:spcBef>
              <a:spcAft>
                <a:spcPts val="0"/>
              </a:spcAft>
              <a:buClr>
                <a:srgbClr val="000000"/>
              </a:buClr>
              <a:buSzPts val="1800"/>
              <a:buNone/>
              <a:defRPr sz="1800">
                <a:solidFill>
                  <a:srgbClr val="000000"/>
                </a:solidFill>
              </a:defRPr>
            </a:lvl5pPr>
            <a:lvl6pPr lvl="5" algn="ctr" rtl="0">
              <a:spcBef>
                <a:spcPts val="0"/>
              </a:spcBef>
              <a:spcAft>
                <a:spcPts val="0"/>
              </a:spcAft>
              <a:buClr>
                <a:srgbClr val="000000"/>
              </a:buClr>
              <a:buSzPts val="1800"/>
              <a:buNone/>
              <a:defRPr sz="1800">
                <a:solidFill>
                  <a:srgbClr val="000000"/>
                </a:solidFill>
              </a:defRPr>
            </a:lvl6pPr>
            <a:lvl7pPr lvl="6" algn="ctr" rtl="0">
              <a:spcBef>
                <a:spcPts val="0"/>
              </a:spcBef>
              <a:spcAft>
                <a:spcPts val="0"/>
              </a:spcAft>
              <a:buClr>
                <a:srgbClr val="000000"/>
              </a:buClr>
              <a:buSzPts val="1800"/>
              <a:buNone/>
              <a:defRPr sz="1800">
                <a:solidFill>
                  <a:srgbClr val="000000"/>
                </a:solidFill>
              </a:defRPr>
            </a:lvl7pPr>
            <a:lvl8pPr lvl="7" algn="ctr" rtl="0">
              <a:spcBef>
                <a:spcPts val="0"/>
              </a:spcBef>
              <a:spcAft>
                <a:spcPts val="0"/>
              </a:spcAft>
              <a:buClr>
                <a:srgbClr val="000000"/>
              </a:buClr>
              <a:buSzPts val="1800"/>
              <a:buNone/>
              <a:defRPr sz="1800">
                <a:solidFill>
                  <a:srgbClr val="000000"/>
                </a:solidFill>
              </a:defRPr>
            </a:lvl8pPr>
            <a:lvl9pPr lvl="8" algn="ctr" rtl="0">
              <a:spcBef>
                <a:spcPts val="0"/>
              </a:spcBef>
              <a:spcAft>
                <a:spcPts val="0"/>
              </a:spcAft>
              <a:buClr>
                <a:srgbClr val="000000"/>
              </a:buClr>
              <a:buSzPts val="1800"/>
              <a:buNone/>
              <a:defRPr sz="1800">
                <a:solidFill>
                  <a:srgbClr val="000000"/>
                </a:solidFill>
              </a:defRPr>
            </a:lvl9pPr>
          </a:lstStyle>
          <a:p>
            <a:endParaRPr/>
          </a:p>
        </p:txBody>
      </p:sp>
      <p:sp>
        <p:nvSpPr>
          <p:cNvPr id="1452" name="Google Shape;1452;p17"/>
          <p:cNvSpPr txBox="1">
            <a:spLocks noGrp="1"/>
          </p:cNvSpPr>
          <p:nvPr>
            <p:ph type="subTitle" idx="6"/>
          </p:nvPr>
        </p:nvSpPr>
        <p:spPr>
          <a:xfrm>
            <a:off x="3746100" y="3613500"/>
            <a:ext cx="2414100" cy="8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grpSp>
        <p:nvGrpSpPr>
          <p:cNvPr id="1453" name="Google Shape;1453;p17"/>
          <p:cNvGrpSpPr/>
          <p:nvPr/>
        </p:nvGrpSpPr>
        <p:grpSpPr>
          <a:xfrm flipH="1">
            <a:off x="-1114332" y="1731435"/>
            <a:ext cx="4017967" cy="3644766"/>
            <a:chOff x="3166062" y="1034326"/>
            <a:chExt cx="6010422" cy="5452155"/>
          </a:xfrm>
        </p:grpSpPr>
        <p:sp>
          <p:nvSpPr>
            <p:cNvPr id="1454" name="Google Shape;1454;p17"/>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7"/>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1">
    <p:spTree>
      <p:nvGrpSpPr>
        <p:cNvPr id="1" name="Shape 1547"/>
        <p:cNvGrpSpPr/>
        <p:nvPr/>
      </p:nvGrpSpPr>
      <p:grpSpPr>
        <a:xfrm>
          <a:off x="0" y="0"/>
          <a:ext cx="0" cy="0"/>
          <a:chOff x="0" y="0"/>
          <a:chExt cx="0" cy="0"/>
        </a:xfrm>
      </p:grpSpPr>
      <p:grpSp>
        <p:nvGrpSpPr>
          <p:cNvPr id="1548" name="Google Shape;1548;p19"/>
          <p:cNvGrpSpPr/>
          <p:nvPr/>
        </p:nvGrpSpPr>
        <p:grpSpPr>
          <a:xfrm>
            <a:off x="-458461" y="-321271"/>
            <a:ext cx="10059175" cy="5791575"/>
            <a:chOff x="-458461" y="-321271"/>
            <a:chExt cx="10059175" cy="5791575"/>
          </a:xfrm>
        </p:grpSpPr>
        <p:grpSp>
          <p:nvGrpSpPr>
            <p:cNvPr id="1549" name="Google Shape;1549;p19"/>
            <p:cNvGrpSpPr/>
            <p:nvPr/>
          </p:nvGrpSpPr>
          <p:grpSpPr>
            <a:xfrm flipH="1">
              <a:off x="-458461" y="-245071"/>
              <a:ext cx="9830575" cy="5715375"/>
              <a:chOff x="-358925" y="-303650"/>
              <a:chExt cx="9830575" cy="5715375"/>
            </a:xfrm>
          </p:grpSpPr>
          <p:cxnSp>
            <p:nvCxnSpPr>
              <p:cNvPr id="1550" name="Google Shape;1550;p19"/>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551" name="Google Shape;1551;p19"/>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552" name="Google Shape;1552;p19"/>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553" name="Google Shape;1553;p19"/>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554" name="Google Shape;1554;p19"/>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555" name="Google Shape;1555;p19"/>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556" name="Google Shape;1556;p19"/>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557" name="Google Shape;1557;p19"/>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558" name="Google Shape;1558;p19"/>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559" name="Google Shape;1559;p19"/>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560" name="Google Shape;1560;p19"/>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561" name="Google Shape;1561;p19"/>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562" name="Google Shape;1562;p19"/>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563" name="Google Shape;1563;p19"/>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564" name="Google Shape;1564;p19"/>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565" name="Google Shape;1565;p19"/>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566" name="Google Shape;1566;p19"/>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567" name="Google Shape;1567;p19"/>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568" name="Google Shape;1568;p19"/>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569" name="Google Shape;1569;p19"/>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570" name="Google Shape;1570;p19"/>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571" name="Google Shape;1571;p19"/>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572" name="Google Shape;1572;p19"/>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573" name="Google Shape;1573;p19"/>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574" name="Google Shape;1574;p19"/>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575" name="Google Shape;1575;p19"/>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576" name="Google Shape;1576;p19"/>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577" name="Google Shape;1577;p19"/>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578" name="Google Shape;1578;p19"/>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579" name="Google Shape;1579;p19"/>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580" name="Google Shape;1580;p19"/>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581" name="Google Shape;1581;p19"/>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582" name="Google Shape;1582;p19"/>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583" name="Google Shape;1583;p19"/>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584" name="Google Shape;1584;p19"/>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585" name="Google Shape;1585;p19"/>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586" name="Google Shape;1586;p19"/>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nvGrpSpPr>
            <p:cNvPr id="1587" name="Google Shape;1587;p19"/>
            <p:cNvGrpSpPr/>
            <p:nvPr/>
          </p:nvGrpSpPr>
          <p:grpSpPr>
            <a:xfrm rot="10800000">
              <a:off x="-229861" y="-321271"/>
              <a:ext cx="9830575" cy="5715375"/>
              <a:chOff x="-358925" y="-303650"/>
              <a:chExt cx="9830575" cy="5715375"/>
            </a:xfrm>
          </p:grpSpPr>
          <p:cxnSp>
            <p:nvCxnSpPr>
              <p:cNvPr id="1588" name="Google Shape;1588;p19"/>
              <p:cNvCxnSpPr/>
              <p:nvPr/>
            </p:nvCxnSpPr>
            <p:spPr>
              <a:xfrm rot="10800000" flipH="1">
                <a:off x="-282200" y="-303650"/>
                <a:ext cx="1052400" cy="607500"/>
              </a:xfrm>
              <a:prstGeom prst="straightConnector1">
                <a:avLst/>
              </a:prstGeom>
              <a:noFill/>
              <a:ln w="9525" cap="flat" cmpd="sng">
                <a:solidFill>
                  <a:schemeClr val="accent1"/>
                </a:solidFill>
                <a:prstDash val="solid"/>
                <a:round/>
                <a:headEnd type="none" w="med" len="med"/>
                <a:tailEnd type="none" w="med" len="med"/>
              </a:ln>
            </p:spPr>
          </p:cxnSp>
          <p:cxnSp>
            <p:nvCxnSpPr>
              <p:cNvPr id="1589" name="Google Shape;1589;p19"/>
              <p:cNvCxnSpPr/>
              <p:nvPr/>
            </p:nvCxnSpPr>
            <p:spPr>
              <a:xfrm rot="10800000" flipH="1">
                <a:off x="-281950" y="-236675"/>
                <a:ext cx="1425600" cy="822900"/>
              </a:xfrm>
              <a:prstGeom prst="straightConnector1">
                <a:avLst/>
              </a:prstGeom>
              <a:noFill/>
              <a:ln w="9525" cap="flat" cmpd="sng">
                <a:solidFill>
                  <a:schemeClr val="accent1"/>
                </a:solidFill>
                <a:prstDash val="solid"/>
                <a:round/>
                <a:headEnd type="none" w="med" len="med"/>
                <a:tailEnd type="none" w="med" len="med"/>
              </a:ln>
            </p:spPr>
          </p:cxnSp>
          <p:cxnSp>
            <p:nvCxnSpPr>
              <p:cNvPr id="1590" name="Google Shape;1590;p19"/>
              <p:cNvCxnSpPr/>
              <p:nvPr/>
            </p:nvCxnSpPr>
            <p:spPr>
              <a:xfrm rot="10800000" flipH="1">
                <a:off x="-358925" y="-155350"/>
                <a:ext cx="1851000" cy="1068600"/>
              </a:xfrm>
              <a:prstGeom prst="straightConnector1">
                <a:avLst/>
              </a:prstGeom>
              <a:noFill/>
              <a:ln w="9525" cap="flat" cmpd="sng">
                <a:solidFill>
                  <a:schemeClr val="accent1"/>
                </a:solidFill>
                <a:prstDash val="solid"/>
                <a:round/>
                <a:headEnd type="none" w="med" len="med"/>
                <a:tailEnd type="none" w="med" len="med"/>
              </a:ln>
            </p:spPr>
          </p:cxnSp>
          <p:cxnSp>
            <p:nvCxnSpPr>
              <p:cNvPr id="1591" name="Google Shape;1591;p19"/>
              <p:cNvCxnSpPr/>
              <p:nvPr/>
            </p:nvCxnSpPr>
            <p:spPr>
              <a:xfrm rot="10800000" flipH="1">
                <a:off x="-267650" y="-115750"/>
                <a:ext cx="2180400" cy="1258800"/>
              </a:xfrm>
              <a:prstGeom prst="straightConnector1">
                <a:avLst/>
              </a:prstGeom>
              <a:noFill/>
              <a:ln w="9525" cap="flat" cmpd="sng">
                <a:solidFill>
                  <a:schemeClr val="accent1"/>
                </a:solidFill>
                <a:prstDash val="solid"/>
                <a:round/>
                <a:headEnd type="none" w="med" len="med"/>
                <a:tailEnd type="none" w="med" len="med"/>
              </a:ln>
            </p:spPr>
          </p:cxnSp>
          <p:cxnSp>
            <p:nvCxnSpPr>
              <p:cNvPr id="1592" name="Google Shape;1592;p19"/>
              <p:cNvCxnSpPr/>
              <p:nvPr/>
            </p:nvCxnSpPr>
            <p:spPr>
              <a:xfrm rot="10800000" flipH="1">
                <a:off x="-229800" y="-86050"/>
                <a:ext cx="2580300" cy="1489800"/>
              </a:xfrm>
              <a:prstGeom prst="straightConnector1">
                <a:avLst/>
              </a:prstGeom>
              <a:noFill/>
              <a:ln w="9525" cap="flat" cmpd="sng">
                <a:solidFill>
                  <a:schemeClr val="accent1"/>
                </a:solidFill>
                <a:prstDash val="solid"/>
                <a:round/>
                <a:headEnd type="none" w="med" len="med"/>
                <a:tailEnd type="none" w="med" len="med"/>
              </a:ln>
            </p:spPr>
          </p:cxnSp>
          <p:cxnSp>
            <p:nvCxnSpPr>
              <p:cNvPr id="1593" name="Google Shape;1593;p19"/>
              <p:cNvCxnSpPr/>
              <p:nvPr/>
            </p:nvCxnSpPr>
            <p:spPr>
              <a:xfrm rot="10800000" flipH="1">
                <a:off x="-212775" y="-127750"/>
                <a:ext cx="3125100" cy="1804200"/>
              </a:xfrm>
              <a:prstGeom prst="straightConnector1">
                <a:avLst/>
              </a:prstGeom>
              <a:noFill/>
              <a:ln w="9525" cap="flat" cmpd="sng">
                <a:solidFill>
                  <a:schemeClr val="accent1"/>
                </a:solidFill>
                <a:prstDash val="solid"/>
                <a:round/>
                <a:headEnd type="none" w="med" len="med"/>
                <a:tailEnd type="none" w="med" len="med"/>
              </a:ln>
            </p:spPr>
          </p:cxnSp>
          <p:cxnSp>
            <p:nvCxnSpPr>
              <p:cNvPr id="1594" name="Google Shape;1594;p19"/>
              <p:cNvCxnSpPr/>
              <p:nvPr/>
            </p:nvCxnSpPr>
            <p:spPr>
              <a:xfrm rot="10800000" flipH="1">
                <a:off x="-180475" y="-165575"/>
                <a:ext cx="3648000" cy="2106000"/>
              </a:xfrm>
              <a:prstGeom prst="straightConnector1">
                <a:avLst/>
              </a:prstGeom>
              <a:noFill/>
              <a:ln w="9525" cap="flat" cmpd="sng">
                <a:solidFill>
                  <a:schemeClr val="accent1"/>
                </a:solidFill>
                <a:prstDash val="solid"/>
                <a:round/>
                <a:headEnd type="none" w="med" len="med"/>
                <a:tailEnd type="none" w="med" len="med"/>
              </a:ln>
            </p:spPr>
          </p:cxnSp>
          <p:cxnSp>
            <p:nvCxnSpPr>
              <p:cNvPr id="1595" name="Google Shape;1595;p19"/>
              <p:cNvCxnSpPr/>
              <p:nvPr/>
            </p:nvCxnSpPr>
            <p:spPr>
              <a:xfrm rot="10800000" flipH="1">
                <a:off x="-227000" y="-146700"/>
                <a:ext cx="4150500" cy="2396400"/>
              </a:xfrm>
              <a:prstGeom prst="straightConnector1">
                <a:avLst/>
              </a:prstGeom>
              <a:noFill/>
              <a:ln w="9525" cap="flat" cmpd="sng">
                <a:solidFill>
                  <a:schemeClr val="accent1"/>
                </a:solidFill>
                <a:prstDash val="solid"/>
                <a:round/>
                <a:headEnd type="none" w="med" len="med"/>
                <a:tailEnd type="none" w="med" len="med"/>
              </a:ln>
            </p:spPr>
          </p:cxnSp>
          <p:cxnSp>
            <p:nvCxnSpPr>
              <p:cNvPr id="1596" name="Google Shape;1596;p19"/>
              <p:cNvCxnSpPr/>
              <p:nvPr/>
            </p:nvCxnSpPr>
            <p:spPr>
              <a:xfrm rot="10800000" flipH="1">
                <a:off x="-285775" y="-133000"/>
                <a:ext cx="4675200" cy="2699100"/>
              </a:xfrm>
              <a:prstGeom prst="straightConnector1">
                <a:avLst/>
              </a:prstGeom>
              <a:noFill/>
              <a:ln w="9525" cap="flat" cmpd="sng">
                <a:solidFill>
                  <a:schemeClr val="accent1"/>
                </a:solidFill>
                <a:prstDash val="solid"/>
                <a:round/>
                <a:headEnd type="none" w="med" len="med"/>
                <a:tailEnd type="none" w="med" len="med"/>
              </a:ln>
            </p:spPr>
          </p:cxnSp>
          <p:cxnSp>
            <p:nvCxnSpPr>
              <p:cNvPr id="1597" name="Google Shape;1597;p19"/>
              <p:cNvCxnSpPr/>
              <p:nvPr/>
            </p:nvCxnSpPr>
            <p:spPr>
              <a:xfrm rot="10800000" flipH="1">
                <a:off x="-254975" y="-209000"/>
                <a:ext cx="5265600" cy="3039900"/>
              </a:xfrm>
              <a:prstGeom prst="straightConnector1">
                <a:avLst/>
              </a:prstGeom>
              <a:noFill/>
              <a:ln w="9525" cap="flat" cmpd="sng">
                <a:solidFill>
                  <a:schemeClr val="accent1"/>
                </a:solidFill>
                <a:prstDash val="solid"/>
                <a:round/>
                <a:headEnd type="none" w="med" len="med"/>
                <a:tailEnd type="none" w="med" len="med"/>
              </a:ln>
            </p:spPr>
          </p:cxnSp>
          <p:cxnSp>
            <p:nvCxnSpPr>
              <p:cNvPr id="1598" name="Google Shape;1598;p19"/>
              <p:cNvCxnSpPr/>
              <p:nvPr/>
            </p:nvCxnSpPr>
            <p:spPr>
              <a:xfrm rot="10800000" flipH="1">
                <a:off x="-230325" y="-171400"/>
                <a:ext cx="5665200" cy="3270600"/>
              </a:xfrm>
              <a:prstGeom prst="straightConnector1">
                <a:avLst/>
              </a:prstGeom>
              <a:noFill/>
              <a:ln w="9525" cap="flat" cmpd="sng">
                <a:solidFill>
                  <a:schemeClr val="accent1"/>
                </a:solidFill>
                <a:prstDash val="solid"/>
                <a:round/>
                <a:headEnd type="none" w="med" len="med"/>
                <a:tailEnd type="none" w="med" len="med"/>
              </a:ln>
            </p:spPr>
          </p:cxnSp>
          <p:cxnSp>
            <p:nvCxnSpPr>
              <p:cNvPr id="1599" name="Google Shape;1599;p19"/>
              <p:cNvCxnSpPr/>
              <p:nvPr/>
            </p:nvCxnSpPr>
            <p:spPr>
              <a:xfrm rot="10800000" flipH="1">
                <a:off x="-203625" y="-162575"/>
                <a:ext cx="6111900" cy="3528900"/>
              </a:xfrm>
              <a:prstGeom prst="straightConnector1">
                <a:avLst/>
              </a:prstGeom>
              <a:noFill/>
              <a:ln w="9525" cap="flat" cmpd="sng">
                <a:solidFill>
                  <a:schemeClr val="accent1"/>
                </a:solidFill>
                <a:prstDash val="solid"/>
                <a:round/>
                <a:headEnd type="none" w="med" len="med"/>
                <a:tailEnd type="none" w="med" len="med"/>
              </a:ln>
            </p:spPr>
          </p:cxnSp>
          <p:cxnSp>
            <p:nvCxnSpPr>
              <p:cNvPr id="1600" name="Google Shape;1600;p19"/>
              <p:cNvCxnSpPr/>
              <p:nvPr/>
            </p:nvCxnSpPr>
            <p:spPr>
              <a:xfrm rot="10800000" flipH="1">
                <a:off x="-212500" y="-179425"/>
                <a:ext cx="6639600" cy="3833400"/>
              </a:xfrm>
              <a:prstGeom prst="straightConnector1">
                <a:avLst/>
              </a:prstGeom>
              <a:noFill/>
              <a:ln w="9525" cap="flat" cmpd="sng">
                <a:solidFill>
                  <a:schemeClr val="accent1"/>
                </a:solidFill>
                <a:prstDash val="solid"/>
                <a:round/>
                <a:headEnd type="none" w="med" len="med"/>
                <a:tailEnd type="none" w="med" len="med"/>
              </a:ln>
            </p:spPr>
          </p:cxnSp>
          <p:cxnSp>
            <p:nvCxnSpPr>
              <p:cNvPr id="1601" name="Google Shape;1601;p19"/>
              <p:cNvCxnSpPr/>
              <p:nvPr/>
            </p:nvCxnSpPr>
            <p:spPr>
              <a:xfrm rot="10800000" flipH="1">
                <a:off x="-237200" y="-171550"/>
                <a:ext cx="7140000" cy="4122300"/>
              </a:xfrm>
              <a:prstGeom prst="straightConnector1">
                <a:avLst/>
              </a:prstGeom>
              <a:noFill/>
              <a:ln w="9525" cap="flat" cmpd="sng">
                <a:solidFill>
                  <a:schemeClr val="accent1"/>
                </a:solidFill>
                <a:prstDash val="solid"/>
                <a:round/>
                <a:headEnd type="none" w="med" len="med"/>
                <a:tailEnd type="none" w="med" len="med"/>
              </a:ln>
            </p:spPr>
          </p:cxnSp>
          <p:cxnSp>
            <p:nvCxnSpPr>
              <p:cNvPr id="1602" name="Google Shape;1602;p19"/>
              <p:cNvCxnSpPr/>
              <p:nvPr/>
            </p:nvCxnSpPr>
            <p:spPr>
              <a:xfrm rot="10800000" flipH="1">
                <a:off x="-208450" y="-169925"/>
                <a:ext cx="7598100" cy="4386600"/>
              </a:xfrm>
              <a:prstGeom prst="straightConnector1">
                <a:avLst/>
              </a:prstGeom>
              <a:noFill/>
              <a:ln w="9525" cap="flat" cmpd="sng">
                <a:solidFill>
                  <a:schemeClr val="accent1"/>
                </a:solidFill>
                <a:prstDash val="solid"/>
                <a:round/>
                <a:headEnd type="none" w="med" len="med"/>
                <a:tailEnd type="none" w="med" len="med"/>
              </a:ln>
            </p:spPr>
          </p:cxnSp>
          <p:cxnSp>
            <p:nvCxnSpPr>
              <p:cNvPr id="1603" name="Google Shape;1603;p19"/>
              <p:cNvCxnSpPr/>
              <p:nvPr/>
            </p:nvCxnSpPr>
            <p:spPr>
              <a:xfrm rot="10800000" flipH="1">
                <a:off x="-126875" y="-166100"/>
                <a:ext cx="7999200" cy="4618200"/>
              </a:xfrm>
              <a:prstGeom prst="straightConnector1">
                <a:avLst/>
              </a:prstGeom>
              <a:noFill/>
              <a:ln w="9525" cap="flat" cmpd="sng">
                <a:solidFill>
                  <a:schemeClr val="accent1"/>
                </a:solidFill>
                <a:prstDash val="solid"/>
                <a:round/>
                <a:headEnd type="none" w="med" len="med"/>
                <a:tailEnd type="none" w="med" len="med"/>
              </a:ln>
            </p:spPr>
          </p:cxnSp>
          <p:cxnSp>
            <p:nvCxnSpPr>
              <p:cNvPr id="1604" name="Google Shape;1604;p19"/>
              <p:cNvCxnSpPr/>
              <p:nvPr/>
            </p:nvCxnSpPr>
            <p:spPr>
              <a:xfrm rot="10800000" flipH="1">
                <a:off x="-175950" y="-237725"/>
                <a:ext cx="8661600" cy="5000700"/>
              </a:xfrm>
              <a:prstGeom prst="straightConnector1">
                <a:avLst/>
              </a:prstGeom>
              <a:noFill/>
              <a:ln w="9525" cap="flat" cmpd="sng">
                <a:solidFill>
                  <a:schemeClr val="accent1"/>
                </a:solidFill>
                <a:prstDash val="solid"/>
                <a:round/>
                <a:headEnd type="none" w="med" len="med"/>
                <a:tailEnd type="none" w="med" len="med"/>
              </a:ln>
            </p:spPr>
          </p:cxnSp>
          <p:cxnSp>
            <p:nvCxnSpPr>
              <p:cNvPr id="1605" name="Google Shape;1605;p19"/>
              <p:cNvCxnSpPr/>
              <p:nvPr/>
            </p:nvCxnSpPr>
            <p:spPr>
              <a:xfrm rot="10800000" flipH="1">
                <a:off x="-230050" y="-244075"/>
                <a:ext cx="9215700" cy="5320800"/>
              </a:xfrm>
              <a:prstGeom prst="straightConnector1">
                <a:avLst/>
              </a:prstGeom>
              <a:noFill/>
              <a:ln w="9525" cap="flat" cmpd="sng">
                <a:solidFill>
                  <a:schemeClr val="accent1"/>
                </a:solidFill>
                <a:prstDash val="solid"/>
                <a:round/>
                <a:headEnd type="none" w="med" len="med"/>
                <a:tailEnd type="none" w="med" len="med"/>
              </a:ln>
            </p:spPr>
          </p:cxnSp>
          <p:cxnSp>
            <p:nvCxnSpPr>
              <p:cNvPr id="1606" name="Google Shape;1606;p19"/>
              <p:cNvCxnSpPr/>
              <p:nvPr/>
            </p:nvCxnSpPr>
            <p:spPr>
              <a:xfrm rot="10800000" flipH="1">
                <a:off x="-150500" y="-149375"/>
                <a:ext cx="9462000" cy="5462700"/>
              </a:xfrm>
              <a:prstGeom prst="straightConnector1">
                <a:avLst/>
              </a:prstGeom>
              <a:noFill/>
              <a:ln w="9525" cap="flat" cmpd="sng">
                <a:solidFill>
                  <a:schemeClr val="accent1"/>
                </a:solidFill>
                <a:prstDash val="solid"/>
                <a:round/>
                <a:headEnd type="none" w="med" len="med"/>
                <a:tailEnd type="none" w="med" len="med"/>
              </a:ln>
            </p:spPr>
          </p:cxnSp>
          <p:cxnSp>
            <p:nvCxnSpPr>
              <p:cNvPr id="1607" name="Google Shape;1607;p19"/>
              <p:cNvCxnSpPr/>
              <p:nvPr/>
            </p:nvCxnSpPr>
            <p:spPr>
              <a:xfrm rot="10800000" flipH="1">
                <a:off x="277300" y="105750"/>
                <a:ext cx="9081600" cy="5243100"/>
              </a:xfrm>
              <a:prstGeom prst="straightConnector1">
                <a:avLst/>
              </a:prstGeom>
              <a:noFill/>
              <a:ln w="9525" cap="flat" cmpd="sng">
                <a:solidFill>
                  <a:schemeClr val="accent1"/>
                </a:solidFill>
                <a:prstDash val="solid"/>
                <a:round/>
                <a:headEnd type="none" w="med" len="med"/>
                <a:tailEnd type="none" w="med" len="med"/>
              </a:ln>
            </p:spPr>
          </p:cxnSp>
          <p:cxnSp>
            <p:nvCxnSpPr>
              <p:cNvPr id="1608" name="Google Shape;1608;p19"/>
              <p:cNvCxnSpPr/>
              <p:nvPr/>
            </p:nvCxnSpPr>
            <p:spPr>
              <a:xfrm rot="10800000" flipH="1">
                <a:off x="846950" y="376800"/>
                <a:ext cx="8531400" cy="4925700"/>
              </a:xfrm>
              <a:prstGeom prst="straightConnector1">
                <a:avLst/>
              </a:prstGeom>
              <a:noFill/>
              <a:ln w="9525" cap="flat" cmpd="sng">
                <a:solidFill>
                  <a:schemeClr val="accent1"/>
                </a:solidFill>
                <a:prstDash val="solid"/>
                <a:round/>
                <a:headEnd type="none" w="med" len="med"/>
                <a:tailEnd type="none" w="med" len="med"/>
              </a:ln>
            </p:spPr>
          </p:cxnSp>
          <p:cxnSp>
            <p:nvCxnSpPr>
              <p:cNvPr id="1609" name="Google Shape;1609;p19"/>
              <p:cNvCxnSpPr/>
              <p:nvPr/>
            </p:nvCxnSpPr>
            <p:spPr>
              <a:xfrm rot="10800000" flipH="1">
                <a:off x="1349000" y="635275"/>
                <a:ext cx="8071500" cy="4659900"/>
              </a:xfrm>
              <a:prstGeom prst="straightConnector1">
                <a:avLst/>
              </a:prstGeom>
              <a:noFill/>
              <a:ln w="9525" cap="flat" cmpd="sng">
                <a:solidFill>
                  <a:schemeClr val="accent1"/>
                </a:solidFill>
                <a:prstDash val="solid"/>
                <a:round/>
                <a:headEnd type="none" w="med" len="med"/>
                <a:tailEnd type="none" w="med" len="med"/>
              </a:ln>
            </p:spPr>
          </p:cxnSp>
          <p:cxnSp>
            <p:nvCxnSpPr>
              <p:cNvPr id="1610" name="Google Shape;1610;p19"/>
              <p:cNvCxnSpPr/>
              <p:nvPr/>
            </p:nvCxnSpPr>
            <p:spPr>
              <a:xfrm rot="10800000" flipH="1">
                <a:off x="1864375" y="918950"/>
                <a:ext cx="7554300" cy="4361400"/>
              </a:xfrm>
              <a:prstGeom prst="straightConnector1">
                <a:avLst/>
              </a:prstGeom>
              <a:noFill/>
              <a:ln w="9525" cap="flat" cmpd="sng">
                <a:solidFill>
                  <a:schemeClr val="accent1"/>
                </a:solidFill>
                <a:prstDash val="solid"/>
                <a:round/>
                <a:headEnd type="none" w="med" len="med"/>
                <a:tailEnd type="none" w="med" len="med"/>
              </a:ln>
            </p:spPr>
          </p:cxnSp>
          <p:cxnSp>
            <p:nvCxnSpPr>
              <p:cNvPr id="1611" name="Google Shape;1611;p19"/>
              <p:cNvCxnSpPr/>
              <p:nvPr/>
            </p:nvCxnSpPr>
            <p:spPr>
              <a:xfrm rot="10800000" flipH="1">
                <a:off x="2403950" y="1170550"/>
                <a:ext cx="7067700" cy="4080600"/>
              </a:xfrm>
              <a:prstGeom prst="straightConnector1">
                <a:avLst/>
              </a:prstGeom>
              <a:noFill/>
              <a:ln w="9525" cap="flat" cmpd="sng">
                <a:solidFill>
                  <a:schemeClr val="accent1"/>
                </a:solidFill>
                <a:prstDash val="solid"/>
                <a:round/>
                <a:headEnd type="none" w="med" len="med"/>
                <a:tailEnd type="none" w="med" len="med"/>
              </a:ln>
            </p:spPr>
          </p:cxnSp>
          <p:cxnSp>
            <p:nvCxnSpPr>
              <p:cNvPr id="1612" name="Google Shape;1612;p19"/>
              <p:cNvCxnSpPr/>
              <p:nvPr/>
            </p:nvCxnSpPr>
            <p:spPr>
              <a:xfrm rot="10800000" flipH="1">
                <a:off x="2718375" y="1495625"/>
                <a:ext cx="6679800" cy="3856500"/>
              </a:xfrm>
              <a:prstGeom prst="straightConnector1">
                <a:avLst/>
              </a:prstGeom>
              <a:noFill/>
              <a:ln w="9525" cap="flat" cmpd="sng">
                <a:solidFill>
                  <a:schemeClr val="accent1"/>
                </a:solidFill>
                <a:prstDash val="solid"/>
                <a:round/>
                <a:headEnd type="none" w="med" len="med"/>
                <a:tailEnd type="none" w="med" len="med"/>
              </a:ln>
            </p:spPr>
          </p:cxnSp>
          <p:cxnSp>
            <p:nvCxnSpPr>
              <p:cNvPr id="1613" name="Google Shape;1613;p19"/>
              <p:cNvCxnSpPr/>
              <p:nvPr/>
            </p:nvCxnSpPr>
            <p:spPr>
              <a:xfrm rot="10800000" flipH="1">
                <a:off x="3297700" y="1822900"/>
                <a:ext cx="6023100" cy="3477300"/>
              </a:xfrm>
              <a:prstGeom prst="straightConnector1">
                <a:avLst/>
              </a:prstGeom>
              <a:noFill/>
              <a:ln w="9525" cap="flat" cmpd="sng">
                <a:solidFill>
                  <a:schemeClr val="accent1"/>
                </a:solidFill>
                <a:prstDash val="solid"/>
                <a:round/>
                <a:headEnd type="none" w="med" len="med"/>
                <a:tailEnd type="none" w="med" len="med"/>
              </a:ln>
            </p:spPr>
          </p:cxnSp>
          <p:cxnSp>
            <p:nvCxnSpPr>
              <p:cNvPr id="1614" name="Google Shape;1614;p19"/>
              <p:cNvCxnSpPr/>
              <p:nvPr/>
            </p:nvCxnSpPr>
            <p:spPr>
              <a:xfrm rot="10800000" flipH="1">
                <a:off x="3726050" y="2104125"/>
                <a:ext cx="5597100" cy="3231300"/>
              </a:xfrm>
              <a:prstGeom prst="straightConnector1">
                <a:avLst/>
              </a:prstGeom>
              <a:noFill/>
              <a:ln w="9525" cap="flat" cmpd="sng">
                <a:solidFill>
                  <a:schemeClr val="accent1"/>
                </a:solidFill>
                <a:prstDash val="solid"/>
                <a:round/>
                <a:headEnd type="none" w="med" len="med"/>
                <a:tailEnd type="none" w="med" len="med"/>
              </a:ln>
            </p:spPr>
          </p:cxnSp>
          <p:cxnSp>
            <p:nvCxnSpPr>
              <p:cNvPr id="1615" name="Google Shape;1615;p19"/>
              <p:cNvCxnSpPr/>
              <p:nvPr/>
            </p:nvCxnSpPr>
            <p:spPr>
              <a:xfrm rot="10800000" flipH="1">
                <a:off x="4244875" y="2361600"/>
                <a:ext cx="5121600" cy="2956800"/>
              </a:xfrm>
              <a:prstGeom prst="straightConnector1">
                <a:avLst/>
              </a:prstGeom>
              <a:noFill/>
              <a:ln w="9525" cap="flat" cmpd="sng">
                <a:solidFill>
                  <a:schemeClr val="accent1"/>
                </a:solidFill>
                <a:prstDash val="solid"/>
                <a:round/>
                <a:headEnd type="none" w="med" len="med"/>
                <a:tailEnd type="none" w="med" len="med"/>
              </a:ln>
            </p:spPr>
          </p:cxnSp>
          <p:cxnSp>
            <p:nvCxnSpPr>
              <p:cNvPr id="1616" name="Google Shape;1616;p19"/>
              <p:cNvCxnSpPr/>
              <p:nvPr/>
            </p:nvCxnSpPr>
            <p:spPr>
              <a:xfrm rot="10800000" flipH="1">
                <a:off x="4742850" y="2657525"/>
                <a:ext cx="4600200" cy="2655900"/>
              </a:xfrm>
              <a:prstGeom prst="straightConnector1">
                <a:avLst/>
              </a:prstGeom>
              <a:noFill/>
              <a:ln w="9525" cap="flat" cmpd="sng">
                <a:solidFill>
                  <a:schemeClr val="accent1"/>
                </a:solidFill>
                <a:prstDash val="solid"/>
                <a:round/>
                <a:headEnd type="none" w="med" len="med"/>
                <a:tailEnd type="none" w="med" len="med"/>
              </a:ln>
            </p:spPr>
          </p:cxnSp>
          <p:cxnSp>
            <p:nvCxnSpPr>
              <p:cNvPr id="1617" name="Google Shape;1617;p19"/>
              <p:cNvCxnSpPr/>
              <p:nvPr/>
            </p:nvCxnSpPr>
            <p:spPr>
              <a:xfrm rot="10800000" flipH="1">
                <a:off x="5210850" y="2937150"/>
                <a:ext cx="4137300" cy="2388600"/>
              </a:xfrm>
              <a:prstGeom prst="straightConnector1">
                <a:avLst/>
              </a:prstGeom>
              <a:noFill/>
              <a:ln w="9525" cap="flat" cmpd="sng">
                <a:solidFill>
                  <a:schemeClr val="accent1"/>
                </a:solidFill>
                <a:prstDash val="solid"/>
                <a:round/>
                <a:headEnd type="none" w="med" len="med"/>
                <a:tailEnd type="none" w="med" len="med"/>
              </a:ln>
            </p:spPr>
          </p:cxnSp>
          <p:cxnSp>
            <p:nvCxnSpPr>
              <p:cNvPr id="1618" name="Google Shape;1618;p19"/>
              <p:cNvCxnSpPr/>
              <p:nvPr/>
            </p:nvCxnSpPr>
            <p:spPr>
              <a:xfrm rot="10800000" flipH="1">
                <a:off x="5725550" y="3223700"/>
                <a:ext cx="3615300" cy="2087400"/>
              </a:xfrm>
              <a:prstGeom prst="straightConnector1">
                <a:avLst/>
              </a:prstGeom>
              <a:noFill/>
              <a:ln w="9525" cap="flat" cmpd="sng">
                <a:solidFill>
                  <a:schemeClr val="accent1"/>
                </a:solidFill>
                <a:prstDash val="solid"/>
                <a:round/>
                <a:headEnd type="none" w="med" len="med"/>
                <a:tailEnd type="none" w="med" len="med"/>
              </a:ln>
            </p:spPr>
          </p:cxnSp>
          <p:cxnSp>
            <p:nvCxnSpPr>
              <p:cNvPr id="1619" name="Google Shape;1619;p19"/>
              <p:cNvCxnSpPr/>
              <p:nvPr/>
            </p:nvCxnSpPr>
            <p:spPr>
              <a:xfrm rot="10800000" flipH="1">
                <a:off x="6217950" y="3515950"/>
                <a:ext cx="3106500" cy="1793400"/>
              </a:xfrm>
              <a:prstGeom prst="straightConnector1">
                <a:avLst/>
              </a:prstGeom>
              <a:noFill/>
              <a:ln w="9525" cap="flat" cmpd="sng">
                <a:solidFill>
                  <a:schemeClr val="accent1"/>
                </a:solidFill>
                <a:prstDash val="solid"/>
                <a:round/>
                <a:headEnd type="none" w="med" len="med"/>
                <a:tailEnd type="none" w="med" len="med"/>
              </a:ln>
            </p:spPr>
          </p:cxnSp>
          <p:cxnSp>
            <p:nvCxnSpPr>
              <p:cNvPr id="1620" name="Google Shape;1620;p19"/>
              <p:cNvCxnSpPr/>
              <p:nvPr/>
            </p:nvCxnSpPr>
            <p:spPr>
              <a:xfrm rot="10800000" flipH="1">
                <a:off x="6716500" y="3797450"/>
                <a:ext cx="2609700" cy="1506600"/>
              </a:xfrm>
              <a:prstGeom prst="straightConnector1">
                <a:avLst/>
              </a:prstGeom>
              <a:noFill/>
              <a:ln w="9525" cap="flat" cmpd="sng">
                <a:solidFill>
                  <a:schemeClr val="accent1"/>
                </a:solidFill>
                <a:prstDash val="solid"/>
                <a:round/>
                <a:headEnd type="none" w="med" len="med"/>
                <a:tailEnd type="none" w="med" len="med"/>
              </a:ln>
            </p:spPr>
          </p:cxnSp>
          <p:cxnSp>
            <p:nvCxnSpPr>
              <p:cNvPr id="1621" name="Google Shape;1621;p19"/>
              <p:cNvCxnSpPr/>
              <p:nvPr/>
            </p:nvCxnSpPr>
            <p:spPr>
              <a:xfrm rot="10800000" flipH="1">
                <a:off x="7199175" y="4100700"/>
                <a:ext cx="2091000" cy="1207200"/>
              </a:xfrm>
              <a:prstGeom prst="straightConnector1">
                <a:avLst/>
              </a:prstGeom>
              <a:noFill/>
              <a:ln w="9525" cap="flat" cmpd="sng">
                <a:solidFill>
                  <a:schemeClr val="accent1"/>
                </a:solidFill>
                <a:prstDash val="solid"/>
                <a:round/>
                <a:headEnd type="none" w="med" len="med"/>
                <a:tailEnd type="none" w="med" len="med"/>
              </a:ln>
            </p:spPr>
          </p:cxnSp>
          <p:cxnSp>
            <p:nvCxnSpPr>
              <p:cNvPr id="1622" name="Google Shape;1622;p19"/>
              <p:cNvCxnSpPr/>
              <p:nvPr/>
            </p:nvCxnSpPr>
            <p:spPr>
              <a:xfrm rot="10800000" flipH="1">
                <a:off x="7718000" y="4338975"/>
                <a:ext cx="1648800" cy="951900"/>
              </a:xfrm>
              <a:prstGeom prst="straightConnector1">
                <a:avLst/>
              </a:prstGeom>
              <a:noFill/>
              <a:ln w="9525" cap="flat" cmpd="sng">
                <a:solidFill>
                  <a:schemeClr val="accent1"/>
                </a:solidFill>
                <a:prstDash val="solid"/>
                <a:round/>
                <a:headEnd type="none" w="med" len="med"/>
                <a:tailEnd type="none" w="med" len="med"/>
              </a:ln>
            </p:spPr>
          </p:cxnSp>
          <p:cxnSp>
            <p:nvCxnSpPr>
              <p:cNvPr id="1623" name="Google Shape;1623;p19"/>
              <p:cNvCxnSpPr/>
              <p:nvPr/>
            </p:nvCxnSpPr>
            <p:spPr>
              <a:xfrm rot="10800000" flipH="1">
                <a:off x="8129050" y="4607075"/>
                <a:ext cx="1263000" cy="729000"/>
              </a:xfrm>
              <a:prstGeom prst="straightConnector1">
                <a:avLst/>
              </a:prstGeom>
              <a:noFill/>
              <a:ln w="9525" cap="flat" cmpd="sng">
                <a:solidFill>
                  <a:schemeClr val="accent1"/>
                </a:solidFill>
                <a:prstDash val="solid"/>
                <a:round/>
                <a:headEnd type="none" w="med" len="med"/>
                <a:tailEnd type="none" w="med" len="med"/>
              </a:ln>
            </p:spPr>
          </p:cxnSp>
          <p:cxnSp>
            <p:nvCxnSpPr>
              <p:cNvPr id="1624" name="Google Shape;1624;p19"/>
              <p:cNvCxnSpPr/>
              <p:nvPr/>
            </p:nvCxnSpPr>
            <p:spPr>
              <a:xfrm rot="10800000" flipH="1">
                <a:off x="8487200" y="4879525"/>
                <a:ext cx="921600" cy="532200"/>
              </a:xfrm>
              <a:prstGeom prst="straightConnector1">
                <a:avLst/>
              </a:prstGeom>
              <a:noFill/>
              <a:ln w="9525" cap="flat" cmpd="sng">
                <a:solidFill>
                  <a:schemeClr val="accent1"/>
                </a:solidFill>
                <a:prstDash val="solid"/>
                <a:round/>
                <a:headEnd type="none" w="med" len="med"/>
                <a:tailEnd type="none" w="med" len="med"/>
              </a:ln>
            </p:spPr>
          </p:cxnSp>
        </p:grpSp>
      </p:grpSp>
      <p:sp>
        <p:nvSpPr>
          <p:cNvPr id="1625" name="Google Shape;1625;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6" name="Google Shape;1626;p19"/>
          <p:cNvSpPr txBox="1">
            <a:spLocks noGrp="1"/>
          </p:cNvSpPr>
          <p:nvPr>
            <p:ph type="title" idx="2"/>
          </p:nvPr>
        </p:nvSpPr>
        <p:spPr>
          <a:xfrm>
            <a:off x="1101175" y="1776925"/>
            <a:ext cx="1986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Questrial"/>
              <a:buNone/>
              <a:defRPr sz="1800">
                <a:latin typeface="Questrial"/>
                <a:ea typeface="Questrial"/>
                <a:cs typeface="Questrial"/>
                <a:sym typeface="Questrial"/>
              </a:defRPr>
            </a:lvl2pPr>
            <a:lvl3pPr lvl="2" algn="ctr" rtl="0">
              <a:spcBef>
                <a:spcPts val="0"/>
              </a:spcBef>
              <a:spcAft>
                <a:spcPts val="0"/>
              </a:spcAft>
              <a:buSzPts val="1800"/>
              <a:buFont typeface="Questrial"/>
              <a:buNone/>
              <a:defRPr sz="1800">
                <a:latin typeface="Questrial"/>
                <a:ea typeface="Questrial"/>
                <a:cs typeface="Questrial"/>
                <a:sym typeface="Questrial"/>
              </a:defRPr>
            </a:lvl3pPr>
            <a:lvl4pPr lvl="3" algn="ctr" rtl="0">
              <a:spcBef>
                <a:spcPts val="0"/>
              </a:spcBef>
              <a:spcAft>
                <a:spcPts val="0"/>
              </a:spcAft>
              <a:buSzPts val="1800"/>
              <a:buFont typeface="Questrial"/>
              <a:buNone/>
              <a:defRPr sz="1800">
                <a:latin typeface="Questrial"/>
                <a:ea typeface="Questrial"/>
                <a:cs typeface="Questrial"/>
                <a:sym typeface="Questrial"/>
              </a:defRPr>
            </a:lvl4pPr>
            <a:lvl5pPr lvl="4" algn="ctr" rtl="0">
              <a:spcBef>
                <a:spcPts val="0"/>
              </a:spcBef>
              <a:spcAft>
                <a:spcPts val="0"/>
              </a:spcAft>
              <a:buSzPts val="1800"/>
              <a:buFont typeface="Questrial"/>
              <a:buNone/>
              <a:defRPr sz="1800">
                <a:latin typeface="Questrial"/>
                <a:ea typeface="Questrial"/>
                <a:cs typeface="Questrial"/>
                <a:sym typeface="Questrial"/>
              </a:defRPr>
            </a:lvl5pPr>
            <a:lvl6pPr lvl="5" algn="ctr" rtl="0">
              <a:spcBef>
                <a:spcPts val="0"/>
              </a:spcBef>
              <a:spcAft>
                <a:spcPts val="0"/>
              </a:spcAft>
              <a:buSzPts val="1800"/>
              <a:buFont typeface="Questrial"/>
              <a:buNone/>
              <a:defRPr sz="1800">
                <a:latin typeface="Questrial"/>
                <a:ea typeface="Questrial"/>
                <a:cs typeface="Questrial"/>
                <a:sym typeface="Questrial"/>
              </a:defRPr>
            </a:lvl6pPr>
            <a:lvl7pPr lvl="6" algn="ctr" rtl="0">
              <a:spcBef>
                <a:spcPts val="0"/>
              </a:spcBef>
              <a:spcAft>
                <a:spcPts val="0"/>
              </a:spcAft>
              <a:buSzPts val="1800"/>
              <a:buFont typeface="Questrial"/>
              <a:buNone/>
              <a:defRPr sz="1800">
                <a:latin typeface="Questrial"/>
                <a:ea typeface="Questrial"/>
                <a:cs typeface="Questrial"/>
                <a:sym typeface="Questrial"/>
              </a:defRPr>
            </a:lvl7pPr>
            <a:lvl8pPr lvl="7" algn="ctr" rtl="0">
              <a:spcBef>
                <a:spcPts val="0"/>
              </a:spcBef>
              <a:spcAft>
                <a:spcPts val="0"/>
              </a:spcAft>
              <a:buSzPts val="1800"/>
              <a:buFont typeface="Questrial"/>
              <a:buNone/>
              <a:defRPr sz="1800">
                <a:latin typeface="Questrial"/>
                <a:ea typeface="Questrial"/>
                <a:cs typeface="Questrial"/>
                <a:sym typeface="Questrial"/>
              </a:defRPr>
            </a:lvl8pPr>
            <a:lvl9pPr lvl="8" algn="ctr" rtl="0">
              <a:spcBef>
                <a:spcPts val="0"/>
              </a:spcBef>
              <a:spcAft>
                <a:spcPts val="0"/>
              </a:spcAft>
              <a:buSzPts val="1800"/>
              <a:buFont typeface="Questrial"/>
              <a:buNone/>
              <a:defRPr sz="1800">
                <a:latin typeface="Questrial"/>
                <a:ea typeface="Questrial"/>
                <a:cs typeface="Questrial"/>
                <a:sym typeface="Questrial"/>
              </a:defRPr>
            </a:lvl9pPr>
          </a:lstStyle>
          <a:p>
            <a:endParaRPr/>
          </a:p>
        </p:txBody>
      </p:sp>
      <p:sp>
        <p:nvSpPr>
          <p:cNvPr id="1627" name="Google Shape;1627;p19"/>
          <p:cNvSpPr txBox="1">
            <a:spLocks noGrp="1"/>
          </p:cNvSpPr>
          <p:nvPr>
            <p:ph type="subTitle" idx="1"/>
          </p:nvPr>
        </p:nvSpPr>
        <p:spPr>
          <a:xfrm>
            <a:off x="1101175" y="2363450"/>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28" name="Google Shape;1628;p19"/>
          <p:cNvSpPr txBox="1">
            <a:spLocks noGrp="1"/>
          </p:cNvSpPr>
          <p:nvPr>
            <p:ph type="title" idx="3"/>
          </p:nvPr>
        </p:nvSpPr>
        <p:spPr>
          <a:xfrm>
            <a:off x="3578948" y="1776925"/>
            <a:ext cx="1986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Questrial"/>
              <a:buNone/>
              <a:defRPr sz="1800">
                <a:latin typeface="Questrial"/>
                <a:ea typeface="Questrial"/>
                <a:cs typeface="Questrial"/>
                <a:sym typeface="Questrial"/>
              </a:defRPr>
            </a:lvl2pPr>
            <a:lvl3pPr lvl="2" algn="ctr" rtl="0">
              <a:spcBef>
                <a:spcPts val="0"/>
              </a:spcBef>
              <a:spcAft>
                <a:spcPts val="0"/>
              </a:spcAft>
              <a:buSzPts val="1800"/>
              <a:buFont typeface="Questrial"/>
              <a:buNone/>
              <a:defRPr sz="1800">
                <a:latin typeface="Questrial"/>
                <a:ea typeface="Questrial"/>
                <a:cs typeface="Questrial"/>
                <a:sym typeface="Questrial"/>
              </a:defRPr>
            </a:lvl3pPr>
            <a:lvl4pPr lvl="3" algn="ctr" rtl="0">
              <a:spcBef>
                <a:spcPts val="0"/>
              </a:spcBef>
              <a:spcAft>
                <a:spcPts val="0"/>
              </a:spcAft>
              <a:buSzPts val="1800"/>
              <a:buFont typeface="Questrial"/>
              <a:buNone/>
              <a:defRPr sz="1800">
                <a:latin typeface="Questrial"/>
                <a:ea typeface="Questrial"/>
                <a:cs typeface="Questrial"/>
                <a:sym typeface="Questrial"/>
              </a:defRPr>
            </a:lvl4pPr>
            <a:lvl5pPr lvl="4" algn="ctr" rtl="0">
              <a:spcBef>
                <a:spcPts val="0"/>
              </a:spcBef>
              <a:spcAft>
                <a:spcPts val="0"/>
              </a:spcAft>
              <a:buSzPts val="1800"/>
              <a:buFont typeface="Questrial"/>
              <a:buNone/>
              <a:defRPr sz="1800">
                <a:latin typeface="Questrial"/>
                <a:ea typeface="Questrial"/>
                <a:cs typeface="Questrial"/>
                <a:sym typeface="Questrial"/>
              </a:defRPr>
            </a:lvl5pPr>
            <a:lvl6pPr lvl="5" algn="ctr" rtl="0">
              <a:spcBef>
                <a:spcPts val="0"/>
              </a:spcBef>
              <a:spcAft>
                <a:spcPts val="0"/>
              </a:spcAft>
              <a:buSzPts val="1800"/>
              <a:buFont typeface="Questrial"/>
              <a:buNone/>
              <a:defRPr sz="1800">
                <a:latin typeface="Questrial"/>
                <a:ea typeface="Questrial"/>
                <a:cs typeface="Questrial"/>
                <a:sym typeface="Questrial"/>
              </a:defRPr>
            </a:lvl6pPr>
            <a:lvl7pPr lvl="6" algn="ctr" rtl="0">
              <a:spcBef>
                <a:spcPts val="0"/>
              </a:spcBef>
              <a:spcAft>
                <a:spcPts val="0"/>
              </a:spcAft>
              <a:buSzPts val="1800"/>
              <a:buFont typeface="Questrial"/>
              <a:buNone/>
              <a:defRPr sz="1800">
                <a:latin typeface="Questrial"/>
                <a:ea typeface="Questrial"/>
                <a:cs typeface="Questrial"/>
                <a:sym typeface="Questrial"/>
              </a:defRPr>
            </a:lvl7pPr>
            <a:lvl8pPr lvl="7" algn="ctr" rtl="0">
              <a:spcBef>
                <a:spcPts val="0"/>
              </a:spcBef>
              <a:spcAft>
                <a:spcPts val="0"/>
              </a:spcAft>
              <a:buSzPts val="1800"/>
              <a:buFont typeface="Questrial"/>
              <a:buNone/>
              <a:defRPr sz="1800">
                <a:latin typeface="Questrial"/>
                <a:ea typeface="Questrial"/>
                <a:cs typeface="Questrial"/>
                <a:sym typeface="Questrial"/>
              </a:defRPr>
            </a:lvl8pPr>
            <a:lvl9pPr lvl="8" algn="ctr" rtl="0">
              <a:spcBef>
                <a:spcPts val="0"/>
              </a:spcBef>
              <a:spcAft>
                <a:spcPts val="0"/>
              </a:spcAft>
              <a:buSzPts val="1800"/>
              <a:buFont typeface="Questrial"/>
              <a:buNone/>
              <a:defRPr sz="1800">
                <a:latin typeface="Questrial"/>
                <a:ea typeface="Questrial"/>
                <a:cs typeface="Questrial"/>
                <a:sym typeface="Questrial"/>
              </a:defRPr>
            </a:lvl9pPr>
          </a:lstStyle>
          <a:p>
            <a:endParaRPr/>
          </a:p>
        </p:txBody>
      </p:sp>
      <p:sp>
        <p:nvSpPr>
          <p:cNvPr id="1629" name="Google Shape;1629;p19"/>
          <p:cNvSpPr txBox="1">
            <a:spLocks noGrp="1"/>
          </p:cNvSpPr>
          <p:nvPr>
            <p:ph type="subTitle" idx="4"/>
          </p:nvPr>
        </p:nvSpPr>
        <p:spPr>
          <a:xfrm>
            <a:off x="3578948" y="2363450"/>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30" name="Google Shape;1630;p19"/>
          <p:cNvSpPr txBox="1">
            <a:spLocks noGrp="1"/>
          </p:cNvSpPr>
          <p:nvPr>
            <p:ph type="title" idx="5"/>
          </p:nvPr>
        </p:nvSpPr>
        <p:spPr>
          <a:xfrm>
            <a:off x="1101175" y="3537175"/>
            <a:ext cx="1986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Questrial"/>
              <a:buNone/>
              <a:defRPr sz="1800">
                <a:latin typeface="Questrial"/>
                <a:ea typeface="Questrial"/>
                <a:cs typeface="Questrial"/>
                <a:sym typeface="Questrial"/>
              </a:defRPr>
            </a:lvl2pPr>
            <a:lvl3pPr lvl="2" algn="ctr" rtl="0">
              <a:spcBef>
                <a:spcPts val="0"/>
              </a:spcBef>
              <a:spcAft>
                <a:spcPts val="0"/>
              </a:spcAft>
              <a:buSzPts val="1800"/>
              <a:buFont typeface="Questrial"/>
              <a:buNone/>
              <a:defRPr sz="1800">
                <a:latin typeface="Questrial"/>
                <a:ea typeface="Questrial"/>
                <a:cs typeface="Questrial"/>
                <a:sym typeface="Questrial"/>
              </a:defRPr>
            </a:lvl3pPr>
            <a:lvl4pPr lvl="3" algn="ctr" rtl="0">
              <a:spcBef>
                <a:spcPts val="0"/>
              </a:spcBef>
              <a:spcAft>
                <a:spcPts val="0"/>
              </a:spcAft>
              <a:buSzPts val="1800"/>
              <a:buFont typeface="Questrial"/>
              <a:buNone/>
              <a:defRPr sz="1800">
                <a:latin typeface="Questrial"/>
                <a:ea typeface="Questrial"/>
                <a:cs typeface="Questrial"/>
                <a:sym typeface="Questrial"/>
              </a:defRPr>
            </a:lvl4pPr>
            <a:lvl5pPr lvl="4" algn="ctr" rtl="0">
              <a:spcBef>
                <a:spcPts val="0"/>
              </a:spcBef>
              <a:spcAft>
                <a:spcPts val="0"/>
              </a:spcAft>
              <a:buSzPts val="1800"/>
              <a:buFont typeface="Questrial"/>
              <a:buNone/>
              <a:defRPr sz="1800">
                <a:latin typeface="Questrial"/>
                <a:ea typeface="Questrial"/>
                <a:cs typeface="Questrial"/>
                <a:sym typeface="Questrial"/>
              </a:defRPr>
            </a:lvl5pPr>
            <a:lvl6pPr lvl="5" algn="ctr" rtl="0">
              <a:spcBef>
                <a:spcPts val="0"/>
              </a:spcBef>
              <a:spcAft>
                <a:spcPts val="0"/>
              </a:spcAft>
              <a:buSzPts val="1800"/>
              <a:buFont typeface="Questrial"/>
              <a:buNone/>
              <a:defRPr sz="1800">
                <a:latin typeface="Questrial"/>
                <a:ea typeface="Questrial"/>
                <a:cs typeface="Questrial"/>
                <a:sym typeface="Questrial"/>
              </a:defRPr>
            </a:lvl6pPr>
            <a:lvl7pPr lvl="6" algn="ctr" rtl="0">
              <a:spcBef>
                <a:spcPts val="0"/>
              </a:spcBef>
              <a:spcAft>
                <a:spcPts val="0"/>
              </a:spcAft>
              <a:buSzPts val="1800"/>
              <a:buFont typeface="Questrial"/>
              <a:buNone/>
              <a:defRPr sz="1800">
                <a:latin typeface="Questrial"/>
                <a:ea typeface="Questrial"/>
                <a:cs typeface="Questrial"/>
                <a:sym typeface="Questrial"/>
              </a:defRPr>
            </a:lvl7pPr>
            <a:lvl8pPr lvl="7" algn="ctr" rtl="0">
              <a:spcBef>
                <a:spcPts val="0"/>
              </a:spcBef>
              <a:spcAft>
                <a:spcPts val="0"/>
              </a:spcAft>
              <a:buSzPts val="1800"/>
              <a:buFont typeface="Questrial"/>
              <a:buNone/>
              <a:defRPr sz="1800">
                <a:latin typeface="Questrial"/>
                <a:ea typeface="Questrial"/>
                <a:cs typeface="Questrial"/>
                <a:sym typeface="Questrial"/>
              </a:defRPr>
            </a:lvl8pPr>
            <a:lvl9pPr lvl="8" algn="ctr" rtl="0">
              <a:spcBef>
                <a:spcPts val="0"/>
              </a:spcBef>
              <a:spcAft>
                <a:spcPts val="0"/>
              </a:spcAft>
              <a:buSzPts val="1800"/>
              <a:buFont typeface="Questrial"/>
              <a:buNone/>
              <a:defRPr sz="1800">
                <a:latin typeface="Questrial"/>
                <a:ea typeface="Questrial"/>
                <a:cs typeface="Questrial"/>
                <a:sym typeface="Questrial"/>
              </a:defRPr>
            </a:lvl9pPr>
          </a:lstStyle>
          <a:p>
            <a:endParaRPr/>
          </a:p>
        </p:txBody>
      </p:sp>
      <p:sp>
        <p:nvSpPr>
          <p:cNvPr id="1631" name="Google Shape;1631;p19"/>
          <p:cNvSpPr txBox="1">
            <a:spLocks noGrp="1"/>
          </p:cNvSpPr>
          <p:nvPr>
            <p:ph type="subTitle" idx="6"/>
          </p:nvPr>
        </p:nvSpPr>
        <p:spPr>
          <a:xfrm>
            <a:off x="1101175" y="4123700"/>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32" name="Google Shape;1632;p19"/>
          <p:cNvSpPr txBox="1">
            <a:spLocks noGrp="1"/>
          </p:cNvSpPr>
          <p:nvPr>
            <p:ph type="title" idx="7"/>
          </p:nvPr>
        </p:nvSpPr>
        <p:spPr>
          <a:xfrm>
            <a:off x="3578948" y="3537175"/>
            <a:ext cx="1986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Questrial"/>
              <a:buNone/>
              <a:defRPr sz="1800">
                <a:latin typeface="Questrial"/>
                <a:ea typeface="Questrial"/>
                <a:cs typeface="Questrial"/>
                <a:sym typeface="Questrial"/>
              </a:defRPr>
            </a:lvl2pPr>
            <a:lvl3pPr lvl="2" algn="ctr" rtl="0">
              <a:spcBef>
                <a:spcPts val="0"/>
              </a:spcBef>
              <a:spcAft>
                <a:spcPts val="0"/>
              </a:spcAft>
              <a:buSzPts val="1800"/>
              <a:buFont typeface="Questrial"/>
              <a:buNone/>
              <a:defRPr sz="1800">
                <a:latin typeface="Questrial"/>
                <a:ea typeface="Questrial"/>
                <a:cs typeface="Questrial"/>
                <a:sym typeface="Questrial"/>
              </a:defRPr>
            </a:lvl3pPr>
            <a:lvl4pPr lvl="3" algn="ctr" rtl="0">
              <a:spcBef>
                <a:spcPts val="0"/>
              </a:spcBef>
              <a:spcAft>
                <a:spcPts val="0"/>
              </a:spcAft>
              <a:buSzPts val="1800"/>
              <a:buFont typeface="Questrial"/>
              <a:buNone/>
              <a:defRPr sz="1800">
                <a:latin typeface="Questrial"/>
                <a:ea typeface="Questrial"/>
                <a:cs typeface="Questrial"/>
                <a:sym typeface="Questrial"/>
              </a:defRPr>
            </a:lvl4pPr>
            <a:lvl5pPr lvl="4" algn="ctr" rtl="0">
              <a:spcBef>
                <a:spcPts val="0"/>
              </a:spcBef>
              <a:spcAft>
                <a:spcPts val="0"/>
              </a:spcAft>
              <a:buSzPts val="1800"/>
              <a:buFont typeface="Questrial"/>
              <a:buNone/>
              <a:defRPr sz="1800">
                <a:latin typeface="Questrial"/>
                <a:ea typeface="Questrial"/>
                <a:cs typeface="Questrial"/>
                <a:sym typeface="Questrial"/>
              </a:defRPr>
            </a:lvl5pPr>
            <a:lvl6pPr lvl="5" algn="ctr" rtl="0">
              <a:spcBef>
                <a:spcPts val="0"/>
              </a:spcBef>
              <a:spcAft>
                <a:spcPts val="0"/>
              </a:spcAft>
              <a:buSzPts val="1800"/>
              <a:buFont typeface="Questrial"/>
              <a:buNone/>
              <a:defRPr sz="1800">
                <a:latin typeface="Questrial"/>
                <a:ea typeface="Questrial"/>
                <a:cs typeface="Questrial"/>
                <a:sym typeface="Questrial"/>
              </a:defRPr>
            </a:lvl6pPr>
            <a:lvl7pPr lvl="6" algn="ctr" rtl="0">
              <a:spcBef>
                <a:spcPts val="0"/>
              </a:spcBef>
              <a:spcAft>
                <a:spcPts val="0"/>
              </a:spcAft>
              <a:buSzPts val="1800"/>
              <a:buFont typeface="Questrial"/>
              <a:buNone/>
              <a:defRPr sz="1800">
                <a:latin typeface="Questrial"/>
                <a:ea typeface="Questrial"/>
                <a:cs typeface="Questrial"/>
                <a:sym typeface="Questrial"/>
              </a:defRPr>
            </a:lvl7pPr>
            <a:lvl8pPr lvl="7" algn="ctr" rtl="0">
              <a:spcBef>
                <a:spcPts val="0"/>
              </a:spcBef>
              <a:spcAft>
                <a:spcPts val="0"/>
              </a:spcAft>
              <a:buSzPts val="1800"/>
              <a:buFont typeface="Questrial"/>
              <a:buNone/>
              <a:defRPr sz="1800">
                <a:latin typeface="Questrial"/>
                <a:ea typeface="Questrial"/>
                <a:cs typeface="Questrial"/>
                <a:sym typeface="Questrial"/>
              </a:defRPr>
            </a:lvl8pPr>
            <a:lvl9pPr lvl="8" algn="ctr" rtl="0">
              <a:spcBef>
                <a:spcPts val="0"/>
              </a:spcBef>
              <a:spcAft>
                <a:spcPts val="0"/>
              </a:spcAft>
              <a:buSzPts val="1800"/>
              <a:buFont typeface="Questrial"/>
              <a:buNone/>
              <a:defRPr sz="1800">
                <a:latin typeface="Questrial"/>
                <a:ea typeface="Questrial"/>
                <a:cs typeface="Questrial"/>
                <a:sym typeface="Questrial"/>
              </a:defRPr>
            </a:lvl9pPr>
          </a:lstStyle>
          <a:p>
            <a:endParaRPr/>
          </a:p>
        </p:txBody>
      </p:sp>
      <p:sp>
        <p:nvSpPr>
          <p:cNvPr id="1633" name="Google Shape;1633;p19"/>
          <p:cNvSpPr txBox="1">
            <a:spLocks noGrp="1"/>
          </p:cNvSpPr>
          <p:nvPr>
            <p:ph type="subTitle" idx="8"/>
          </p:nvPr>
        </p:nvSpPr>
        <p:spPr>
          <a:xfrm>
            <a:off x="3578948" y="4123700"/>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34" name="Google Shape;1634;p19"/>
          <p:cNvSpPr txBox="1">
            <a:spLocks noGrp="1"/>
          </p:cNvSpPr>
          <p:nvPr>
            <p:ph type="title" idx="9"/>
          </p:nvPr>
        </p:nvSpPr>
        <p:spPr>
          <a:xfrm>
            <a:off x="6056727" y="1776925"/>
            <a:ext cx="1986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Questrial"/>
              <a:buNone/>
              <a:defRPr sz="1800">
                <a:latin typeface="Questrial"/>
                <a:ea typeface="Questrial"/>
                <a:cs typeface="Questrial"/>
                <a:sym typeface="Questrial"/>
              </a:defRPr>
            </a:lvl2pPr>
            <a:lvl3pPr lvl="2" algn="ctr" rtl="0">
              <a:spcBef>
                <a:spcPts val="0"/>
              </a:spcBef>
              <a:spcAft>
                <a:spcPts val="0"/>
              </a:spcAft>
              <a:buSzPts val="1800"/>
              <a:buFont typeface="Questrial"/>
              <a:buNone/>
              <a:defRPr sz="1800">
                <a:latin typeface="Questrial"/>
                <a:ea typeface="Questrial"/>
                <a:cs typeface="Questrial"/>
                <a:sym typeface="Questrial"/>
              </a:defRPr>
            </a:lvl3pPr>
            <a:lvl4pPr lvl="3" algn="ctr" rtl="0">
              <a:spcBef>
                <a:spcPts val="0"/>
              </a:spcBef>
              <a:spcAft>
                <a:spcPts val="0"/>
              </a:spcAft>
              <a:buSzPts val="1800"/>
              <a:buFont typeface="Questrial"/>
              <a:buNone/>
              <a:defRPr sz="1800">
                <a:latin typeface="Questrial"/>
                <a:ea typeface="Questrial"/>
                <a:cs typeface="Questrial"/>
                <a:sym typeface="Questrial"/>
              </a:defRPr>
            </a:lvl4pPr>
            <a:lvl5pPr lvl="4" algn="ctr" rtl="0">
              <a:spcBef>
                <a:spcPts val="0"/>
              </a:spcBef>
              <a:spcAft>
                <a:spcPts val="0"/>
              </a:spcAft>
              <a:buSzPts val="1800"/>
              <a:buFont typeface="Questrial"/>
              <a:buNone/>
              <a:defRPr sz="1800">
                <a:latin typeface="Questrial"/>
                <a:ea typeface="Questrial"/>
                <a:cs typeface="Questrial"/>
                <a:sym typeface="Questrial"/>
              </a:defRPr>
            </a:lvl5pPr>
            <a:lvl6pPr lvl="5" algn="ctr" rtl="0">
              <a:spcBef>
                <a:spcPts val="0"/>
              </a:spcBef>
              <a:spcAft>
                <a:spcPts val="0"/>
              </a:spcAft>
              <a:buSzPts val="1800"/>
              <a:buFont typeface="Questrial"/>
              <a:buNone/>
              <a:defRPr sz="1800">
                <a:latin typeface="Questrial"/>
                <a:ea typeface="Questrial"/>
                <a:cs typeface="Questrial"/>
                <a:sym typeface="Questrial"/>
              </a:defRPr>
            </a:lvl6pPr>
            <a:lvl7pPr lvl="6" algn="ctr" rtl="0">
              <a:spcBef>
                <a:spcPts val="0"/>
              </a:spcBef>
              <a:spcAft>
                <a:spcPts val="0"/>
              </a:spcAft>
              <a:buSzPts val="1800"/>
              <a:buFont typeface="Questrial"/>
              <a:buNone/>
              <a:defRPr sz="1800">
                <a:latin typeface="Questrial"/>
                <a:ea typeface="Questrial"/>
                <a:cs typeface="Questrial"/>
                <a:sym typeface="Questrial"/>
              </a:defRPr>
            </a:lvl7pPr>
            <a:lvl8pPr lvl="7" algn="ctr" rtl="0">
              <a:spcBef>
                <a:spcPts val="0"/>
              </a:spcBef>
              <a:spcAft>
                <a:spcPts val="0"/>
              </a:spcAft>
              <a:buSzPts val="1800"/>
              <a:buFont typeface="Questrial"/>
              <a:buNone/>
              <a:defRPr sz="1800">
                <a:latin typeface="Questrial"/>
                <a:ea typeface="Questrial"/>
                <a:cs typeface="Questrial"/>
                <a:sym typeface="Questrial"/>
              </a:defRPr>
            </a:lvl8pPr>
            <a:lvl9pPr lvl="8" algn="ctr" rtl="0">
              <a:spcBef>
                <a:spcPts val="0"/>
              </a:spcBef>
              <a:spcAft>
                <a:spcPts val="0"/>
              </a:spcAft>
              <a:buSzPts val="1800"/>
              <a:buFont typeface="Questrial"/>
              <a:buNone/>
              <a:defRPr sz="1800">
                <a:latin typeface="Questrial"/>
                <a:ea typeface="Questrial"/>
                <a:cs typeface="Questrial"/>
                <a:sym typeface="Questrial"/>
              </a:defRPr>
            </a:lvl9pPr>
          </a:lstStyle>
          <a:p>
            <a:endParaRPr/>
          </a:p>
        </p:txBody>
      </p:sp>
      <p:sp>
        <p:nvSpPr>
          <p:cNvPr id="1635" name="Google Shape;1635;p19"/>
          <p:cNvSpPr txBox="1">
            <a:spLocks noGrp="1"/>
          </p:cNvSpPr>
          <p:nvPr>
            <p:ph type="subTitle" idx="13"/>
          </p:nvPr>
        </p:nvSpPr>
        <p:spPr>
          <a:xfrm>
            <a:off x="6056727" y="2363450"/>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36" name="Google Shape;1636;p19"/>
          <p:cNvSpPr txBox="1">
            <a:spLocks noGrp="1"/>
          </p:cNvSpPr>
          <p:nvPr>
            <p:ph type="title" idx="14"/>
          </p:nvPr>
        </p:nvSpPr>
        <p:spPr>
          <a:xfrm>
            <a:off x="6056727" y="3537175"/>
            <a:ext cx="1986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Questrial"/>
              <a:buNone/>
              <a:defRPr sz="1800">
                <a:latin typeface="Questrial"/>
                <a:ea typeface="Questrial"/>
                <a:cs typeface="Questrial"/>
                <a:sym typeface="Questrial"/>
              </a:defRPr>
            </a:lvl2pPr>
            <a:lvl3pPr lvl="2" algn="ctr" rtl="0">
              <a:spcBef>
                <a:spcPts val="0"/>
              </a:spcBef>
              <a:spcAft>
                <a:spcPts val="0"/>
              </a:spcAft>
              <a:buSzPts val="1800"/>
              <a:buFont typeface="Questrial"/>
              <a:buNone/>
              <a:defRPr sz="1800">
                <a:latin typeface="Questrial"/>
                <a:ea typeface="Questrial"/>
                <a:cs typeface="Questrial"/>
                <a:sym typeface="Questrial"/>
              </a:defRPr>
            </a:lvl3pPr>
            <a:lvl4pPr lvl="3" algn="ctr" rtl="0">
              <a:spcBef>
                <a:spcPts val="0"/>
              </a:spcBef>
              <a:spcAft>
                <a:spcPts val="0"/>
              </a:spcAft>
              <a:buSzPts val="1800"/>
              <a:buFont typeface="Questrial"/>
              <a:buNone/>
              <a:defRPr sz="1800">
                <a:latin typeface="Questrial"/>
                <a:ea typeface="Questrial"/>
                <a:cs typeface="Questrial"/>
                <a:sym typeface="Questrial"/>
              </a:defRPr>
            </a:lvl4pPr>
            <a:lvl5pPr lvl="4" algn="ctr" rtl="0">
              <a:spcBef>
                <a:spcPts val="0"/>
              </a:spcBef>
              <a:spcAft>
                <a:spcPts val="0"/>
              </a:spcAft>
              <a:buSzPts val="1800"/>
              <a:buFont typeface="Questrial"/>
              <a:buNone/>
              <a:defRPr sz="1800">
                <a:latin typeface="Questrial"/>
                <a:ea typeface="Questrial"/>
                <a:cs typeface="Questrial"/>
                <a:sym typeface="Questrial"/>
              </a:defRPr>
            </a:lvl5pPr>
            <a:lvl6pPr lvl="5" algn="ctr" rtl="0">
              <a:spcBef>
                <a:spcPts val="0"/>
              </a:spcBef>
              <a:spcAft>
                <a:spcPts val="0"/>
              </a:spcAft>
              <a:buSzPts val="1800"/>
              <a:buFont typeface="Questrial"/>
              <a:buNone/>
              <a:defRPr sz="1800">
                <a:latin typeface="Questrial"/>
                <a:ea typeface="Questrial"/>
                <a:cs typeface="Questrial"/>
                <a:sym typeface="Questrial"/>
              </a:defRPr>
            </a:lvl6pPr>
            <a:lvl7pPr lvl="6" algn="ctr" rtl="0">
              <a:spcBef>
                <a:spcPts val="0"/>
              </a:spcBef>
              <a:spcAft>
                <a:spcPts val="0"/>
              </a:spcAft>
              <a:buSzPts val="1800"/>
              <a:buFont typeface="Questrial"/>
              <a:buNone/>
              <a:defRPr sz="1800">
                <a:latin typeface="Questrial"/>
                <a:ea typeface="Questrial"/>
                <a:cs typeface="Questrial"/>
                <a:sym typeface="Questrial"/>
              </a:defRPr>
            </a:lvl7pPr>
            <a:lvl8pPr lvl="7" algn="ctr" rtl="0">
              <a:spcBef>
                <a:spcPts val="0"/>
              </a:spcBef>
              <a:spcAft>
                <a:spcPts val="0"/>
              </a:spcAft>
              <a:buSzPts val="1800"/>
              <a:buFont typeface="Questrial"/>
              <a:buNone/>
              <a:defRPr sz="1800">
                <a:latin typeface="Questrial"/>
                <a:ea typeface="Questrial"/>
                <a:cs typeface="Questrial"/>
                <a:sym typeface="Questrial"/>
              </a:defRPr>
            </a:lvl8pPr>
            <a:lvl9pPr lvl="8" algn="ctr" rtl="0">
              <a:spcBef>
                <a:spcPts val="0"/>
              </a:spcBef>
              <a:spcAft>
                <a:spcPts val="0"/>
              </a:spcAft>
              <a:buSzPts val="1800"/>
              <a:buFont typeface="Questrial"/>
              <a:buNone/>
              <a:defRPr sz="1800">
                <a:latin typeface="Questrial"/>
                <a:ea typeface="Questrial"/>
                <a:cs typeface="Questrial"/>
                <a:sym typeface="Questrial"/>
              </a:defRPr>
            </a:lvl9pPr>
          </a:lstStyle>
          <a:p>
            <a:endParaRPr/>
          </a:p>
        </p:txBody>
      </p:sp>
      <p:sp>
        <p:nvSpPr>
          <p:cNvPr id="1637" name="Google Shape;1637;p19"/>
          <p:cNvSpPr txBox="1">
            <a:spLocks noGrp="1"/>
          </p:cNvSpPr>
          <p:nvPr>
            <p:ph type="subTitle" idx="15"/>
          </p:nvPr>
        </p:nvSpPr>
        <p:spPr>
          <a:xfrm>
            <a:off x="6056727" y="4123700"/>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638" name="Google Shape;1638;p19"/>
          <p:cNvGrpSpPr/>
          <p:nvPr/>
        </p:nvGrpSpPr>
        <p:grpSpPr>
          <a:xfrm flipH="1">
            <a:off x="-2822682" y="915773"/>
            <a:ext cx="4017967" cy="3644766"/>
            <a:chOff x="3166062" y="1034326"/>
            <a:chExt cx="6010422" cy="5452155"/>
          </a:xfrm>
        </p:grpSpPr>
        <p:sp>
          <p:nvSpPr>
            <p:cNvPr id="1639" name="Google Shape;1639;p19"/>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9"/>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1" name="Google Shape;1641;p19"/>
          <p:cNvSpPr/>
          <p:nvPr/>
        </p:nvSpPr>
        <p:spPr>
          <a:xfrm rot="10800000" flipH="1">
            <a:off x="8124759" y="-10"/>
            <a:ext cx="1019253" cy="660785"/>
          </a:xfrm>
          <a:custGeom>
            <a:avLst/>
            <a:gdLst/>
            <a:ahLst/>
            <a:cxnLst/>
            <a:rect l="l" t="t" r="r" b="b"/>
            <a:pathLst>
              <a:path w="116586" h="66294" extrusionOk="0">
                <a:moveTo>
                  <a:pt x="116586" y="0"/>
                </a:moveTo>
                <a:lnTo>
                  <a:pt x="0" y="66294"/>
                </a:lnTo>
                <a:lnTo>
                  <a:pt x="116586" y="66294"/>
                </a:lnTo>
                <a:close/>
              </a:path>
            </a:pathLst>
          </a:custGeom>
          <a:solidFill>
            <a:schemeClr val="accent4"/>
          </a:solidFill>
          <a:ln>
            <a:noFill/>
          </a:ln>
        </p:spPr>
      </p:sp>
      <p:grpSp>
        <p:nvGrpSpPr>
          <p:cNvPr id="1642" name="Google Shape;1642;p19"/>
          <p:cNvGrpSpPr/>
          <p:nvPr/>
        </p:nvGrpSpPr>
        <p:grpSpPr>
          <a:xfrm>
            <a:off x="8337791" y="3785511"/>
            <a:ext cx="593164" cy="1161172"/>
            <a:chOff x="4921825" y="870250"/>
            <a:chExt cx="407925" cy="798550"/>
          </a:xfrm>
        </p:grpSpPr>
        <p:sp>
          <p:nvSpPr>
            <p:cNvPr id="1643" name="Google Shape;1643;p19"/>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9"/>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9"/>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9"/>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9"/>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9"/>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9"/>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9"/>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9"/>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9"/>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9"/>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9"/>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9"/>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9"/>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9"/>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9"/>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9"/>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9"/>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9"/>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9"/>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9"/>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9"/>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9"/>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9"/>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9"/>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9"/>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9"/>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9"/>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9"/>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9"/>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Questrial"/>
              <a:buNone/>
              <a:defRPr sz="2800">
                <a:solidFill>
                  <a:schemeClr val="dk1"/>
                </a:solidFill>
                <a:latin typeface="Questrial"/>
                <a:ea typeface="Questrial"/>
                <a:cs typeface="Questrial"/>
                <a:sym typeface="Questria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bel"/>
              <a:buChar char="●"/>
              <a:defRPr>
                <a:solidFill>
                  <a:schemeClr val="dk2"/>
                </a:solidFill>
                <a:latin typeface="Abel"/>
                <a:ea typeface="Abel"/>
                <a:cs typeface="Abel"/>
                <a:sym typeface="Abel"/>
              </a:defRPr>
            </a:lvl1pPr>
            <a:lvl2pPr marL="914400" lvl="1"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2pPr>
            <a:lvl3pPr marL="1371600" lvl="2"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3pPr>
            <a:lvl4pPr marL="1828800" lvl="3"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4pPr>
            <a:lvl5pPr marL="2286000" lvl="4"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5pPr>
            <a:lvl6pPr marL="2743200" lvl="5"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6pPr>
            <a:lvl7pPr marL="3200400" lvl="6"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7pPr>
            <a:lvl8pPr marL="3657600" lvl="7"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8pPr>
            <a:lvl9pPr marL="4114800" lvl="8" indent="-317500">
              <a:lnSpc>
                <a:spcPct val="100000"/>
              </a:lnSpc>
              <a:spcBef>
                <a:spcPts val="1600"/>
              </a:spcBef>
              <a:spcAft>
                <a:spcPts val="1600"/>
              </a:spcAft>
              <a:buClr>
                <a:schemeClr val="dk2"/>
              </a:buClr>
              <a:buSzPts val="1400"/>
              <a:buFont typeface="Abel"/>
              <a:buChar char="■"/>
              <a:defRPr>
                <a:solidFill>
                  <a:schemeClr val="dk2"/>
                </a:solidFill>
                <a:latin typeface="Abel"/>
                <a:ea typeface="Abel"/>
                <a:cs typeface="Abel"/>
                <a:sym typeface="Abe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8" r:id="rId5"/>
    <p:sldLayoutId id="2147483659" r:id="rId6"/>
    <p:sldLayoutId id="2147483662" r:id="rId7"/>
    <p:sldLayoutId id="2147483663" r:id="rId8"/>
    <p:sldLayoutId id="2147483665" r:id="rId9"/>
    <p:sldLayoutId id="2147483668" r:id="rId10"/>
    <p:sldLayoutId id="2147483669"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docx"/><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2.emf"/><Relationship Id="rId4" Type="http://schemas.openxmlformats.org/officeDocument/2006/relationships/package" Target="../embeddings/Microsoft_Word_Document1.docx"/></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elmayorportaldegerencia.com/Libros/Mercadeo/%5bPD%5d%20Libros%20-%20Investigacion%20de%20Mercados.pdf"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ijrar.org/papers/IJRAR19ZP044.pdf"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bdigital.uncu.edu.ar/objetos_digitales/8046/raiteri-melisa-daniela.pdf"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hyperlink" Target="https://iosrjournals.org/iosr-jbm/papers/Vol18-issue8/Version-4/A1808040108.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ucreanop.com/wp-content/uploads/2020/08/Me%CC%81todos-Render.pdf"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issuu.com/profeco/docs/revista_del_consumidor_septiembre_2019"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www.ncbi.nlm.nih.gov/pmc/articles/PMC7269931/pdf/main.pdf"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hyperlink" Target="https://n9.cl/p8316" TargetMode="External"/><Relationship Id="rId5" Type="http://schemas.openxmlformats.org/officeDocument/2006/relationships/hyperlink" Target="https://dialnet.unirioja.es/servlet/articulo?codigo=1399311" TargetMode="External"/><Relationship Id="rId4" Type="http://schemas.openxmlformats.org/officeDocument/2006/relationships/hyperlink" Target="https://pirhua.udep.edu.pe/handle/11042/5436"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B5DEFED-65D6-4012-9FC0-5FD5DC53DF55}"/>
              </a:ext>
            </a:extLst>
          </p:cNvPr>
          <p:cNvPicPr>
            <a:picLocks noChangeAspect="1"/>
          </p:cNvPicPr>
          <p:nvPr/>
        </p:nvPicPr>
        <p:blipFill>
          <a:blip r:embed="rId2"/>
          <a:stretch>
            <a:fillRect/>
          </a:stretch>
        </p:blipFill>
        <p:spPr>
          <a:xfrm>
            <a:off x="0" y="0"/>
            <a:ext cx="9144000" cy="5143500"/>
          </a:xfrm>
          <a:prstGeom prst="rect">
            <a:avLst/>
          </a:prstGeom>
        </p:spPr>
      </p:pic>
      <p:sp>
        <p:nvSpPr>
          <p:cNvPr id="5" name="Google Shape;1687;p33">
            <a:extLst>
              <a:ext uri="{FF2B5EF4-FFF2-40B4-BE49-F238E27FC236}">
                <a16:creationId xmlns:a16="http://schemas.microsoft.com/office/drawing/2014/main" id="{B6BDFDAF-AF01-432C-BDEC-36FB0AEA605F}"/>
              </a:ext>
            </a:extLst>
          </p:cNvPr>
          <p:cNvSpPr txBox="1"/>
          <p:nvPr/>
        </p:nvSpPr>
        <p:spPr>
          <a:xfrm>
            <a:off x="1010750" y="1334588"/>
            <a:ext cx="7296900" cy="1344953"/>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 b="1" dirty="0">
                <a:latin typeface="+mj-lt"/>
                <a:cs typeface="Times New Roman" panose="02020603050405020304" pitchFamily="18" charset="0"/>
              </a:rPr>
              <a:t>DEPARTAMENTO DE CIENCIAS ECONÓMICAS, ADMINISTRATIVAS Y DEL COMERCIO</a:t>
            </a:r>
            <a:endParaRPr b="1" dirty="0">
              <a:latin typeface="+mj-lt"/>
              <a:cs typeface="Times New Roman" panose="02020603050405020304" pitchFamily="18" charset="0"/>
            </a:endParaRPr>
          </a:p>
          <a:p>
            <a:pPr algn="ctr">
              <a:lnSpc>
                <a:spcPct val="90000"/>
              </a:lnSpc>
              <a:spcBef>
                <a:spcPts val="1000"/>
              </a:spcBef>
            </a:pPr>
            <a:r>
              <a:rPr lang="en" b="1" dirty="0">
                <a:latin typeface="+mj-lt"/>
                <a:cs typeface="Times New Roman" panose="02020603050405020304" pitchFamily="18" charset="0"/>
              </a:rPr>
              <a:t>CARRERA DE MERCADOTECNIA</a:t>
            </a:r>
            <a:endParaRPr lang="en-US" dirty="0">
              <a:latin typeface="+mj-lt"/>
              <a:cs typeface="Times New Roman" panose="02020603050405020304" pitchFamily="18" charset="0"/>
            </a:endParaRPr>
          </a:p>
          <a:p>
            <a:pPr marL="0" lvl="0" indent="0" algn="ctr" rtl="0">
              <a:lnSpc>
                <a:spcPct val="90000"/>
              </a:lnSpc>
              <a:spcBef>
                <a:spcPts val="1000"/>
              </a:spcBef>
              <a:spcAft>
                <a:spcPts val="0"/>
              </a:spcAft>
              <a:buNone/>
            </a:pPr>
            <a:endParaRPr b="1" dirty="0">
              <a:latin typeface="+mj-lt"/>
            </a:endParaRPr>
          </a:p>
        </p:txBody>
      </p:sp>
      <p:pic>
        <p:nvPicPr>
          <p:cNvPr id="6" name="Google Shape;1689;p33">
            <a:extLst>
              <a:ext uri="{FF2B5EF4-FFF2-40B4-BE49-F238E27FC236}">
                <a16:creationId xmlns:a16="http://schemas.microsoft.com/office/drawing/2014/main" id="{0D4E2D28-6064-4721-A1A5-0DDA4D635EE7}"/>
              </a:ext>
            </a:extLst>
          </p:cNvPr>
          <p:cNvPicPr preferRelativeResize="0"/>
          <p:nvPr/>
        </p:nvPicPr>
        <p:blipFill>
          <a:blip r:embed="rId3">
            <a:alphaModFix/>
          </a:blip>
          <a:stretch>
            <a:fillRect/>
          </a:stretch>
        </p:blipFill>
        <p:spPr>
          <a:xfrm>
            <a:off x="2535412" y="152375"/>
            <a:ext cx="4073174" cy="1049800"/>
          </a:xfrm>
          <a:prstGeom prst="rect">
            <a:avLst/>
          </a:prstGeom>
          <a:noFill/>
          <a:ln>
            <a:noFill/>
          </a:ln>
        </p:spPr>
      </p:pic>
      <p:sp>
        <p:nvSpPr>
          <p:cNvPr id="7" name="Google Shape;1688;p33">
            <a:extLst>
              <a:ext uri="{FF2B5EF4-FFF2-40B4-BE49-F238E27FC236}">
                <a16:creationId xmlns:a16="http://schemas.microsoft.com/office/drawing/2014/main" id="{5631C325-7843-4AF8-A995-8630B75A9C53}"/>
              </a:ext>
            </a:extLst>
          </p:cNvPr>
          <p:cNvSpPr txBox="1"/>
          <p:nvPr/>
        </p:nvSpPr>
        <p:spPr>
          <a:xfrm>
            <a:off x="846275" y="2345400"/>
            <a:ext cx="7531800" cy="2445767"/>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b="1" dirty="0">
                <a:latin typeface="+mj-lt"/>
                <a:cs typeface="Times New Roman" panose="02020603050405020304" pitchFamily="18" charset="0"/>
              </a:rPr>
              <a:t>TEMA:</a:t>
            </a:r>
            <a:endParaRPr b="1" dirty="0">
              <a:latin typeface="+mj-lt"/>
              <a:cs typeface="Times New Roman" panose="02020603050405020304" pitchFamily="18" charset="0"/>
            </a:endParaRPr>
          </a:p>
          <a:p>
            <a:pPr marL="0" lvl="0" indent="0" algn="ctr" rtl="0">
              <a:lnSpc>
                <a:spcPct val="90000"/>
              </a:lnSpc>
              <a:spcBef>
                <a:spcPts val="0"/>
              </a:spcBef>
              <a:spcAft>
                <a:spcPts val="0"/>
              </a:spcAft>
              <a:buNone/>
            </a:pPr>
            <a:r>
              <a:rPr lang="en" b="1" dirty="0">
                <a:latin typeface="+mj-lt"/>
                <a:cs typeface="Times New Roman" panose="02020603050405020304" pitchFamily="18" charset="0"/>
              </a:rPr>
              <a:t>“</a:t>
            </a:r>
            <a:r>
              <a:rPr lang="en-US" b="1" dirty="0">
                <a:latin typeface="+mj-lt"/>
                <a:cs typeface="Times New Roman" panose="02020603050405020304" pitchFamily="18" charset="0"/>
              </a:rPr>
              <a:t>INFLUENCIA DEL PRECIO EN EL COMPORTAMIENTO DE LOS CONSUMIDORES DE ACEITE VEGETAL COMESTIBLE EN EL DISTRITO METROPOLITANO DE QUITO</a:t>
            </a:r>
            <a:r>
              <a:rPr lang="en" b="1" dirty="0">
                <a:latin typeface="+mj-lt"/>
                <a:cs typeface="Times New Roman" panose="02020603050405020304" pitchFamily="18" charset="0"/>
              </a:rPr>
              <a:t>”</a:t>
            </a:r>
            <a:endParaRPr b="1" dirty="0">
              <a:latin typeface="+mj-lt"/>
              <a:cs typeface="Times New Roman" panose="02020603050405020304" pitchFamily="18" charset="0"/>
            </a:endParaRPr>
          </a:p>
          <a:p>
            <a:pPr marL="0" lvl="0" indent="0" algn="ctr" rtl="0">
              <a:lnSpc>
                <a:spcPct val="90000"/>
              </a:lnSpc>
              <a:spcBef>
                <a:spcPts val="0"/>
              </a:spcBef>
              <a:spcAft>
                <a:spcPts val="0"/>
              </a:spcAft>
              <a:buNone/>
            </a:pPr>
            <a:endParaRPr b="1" dirty="0">
              <a:latin typeface="+mj-lt"/>
              <a:cs typeface="Times New Roman" panose="02020603050405020304" pitchFamily="18" charset="0"/>
            </a:endParaRPr>
          </a:p>
          <a:p>
            <a:pPr marL="0" lvl="0" indent="0" algn="ctr" rtl="0">
              <a:lnSpc>
                <a:spcPct val="90000"/>
              </a:lnSpc>
              <a:spcBef>
                <a:spcPts val="0"/>
              </a:spcBef>
              <a:spcAft>
                <a:spcPts val="0"/>
              </a:spcAft>
              <a:buNone/>
            </a:pPr>
            <a:r>
              <a:rPr lang="en" b="1" dirty="0">
                <a:latin typeface="+mj-lt"/>
                <a:cs typeface="Times New Roman" panose="02020603050405020304" pitchFamily="18" charset="0"/>
              </a:rPr>
              <a:t>AUTORES:</a:t>
            </a:r>
            <a:endParaRPr b="1" dirty="0">
              <a:latin typeface="+mj-lt"/>
              <a:cs typeface="Times New Roman" panose="02020603050405020304" pitchFamily="18" charset="0"/>
            </a:endParaRPr>
          </a:p>
          <a:p>
            <a:pPr marL="0" lvl="0" indent="0" algn="ctr" rtl="0">
              <a:lnSpc>
                <a:spcPct val="90000"/>
              </a:lnSpc>
              <a:spcBef>
                <a:spcPts val="0"/>
              </a:spcBef>
              <a:spcAft>
                <a:spcPts val="0"/>
              </a:spcAft>
              <a:buNone/>
            </a:pPr>
            <a:r>
              <a:rPr lang="en-US" b="1" dirty="0">
                <a:latin typeface="+mj-lt"/>
                <a:cs typeface="Times New Roman" panose="02020603050405020304" pitchFamily="18" charset="0"/>
              </a:rPr>
              <a:t>CAMALLE GUALOTO</a:t>
            </a:r>
            <a:r>
              <a:rPr lang="en" b="1" dirty="0">
                <a:latin typeface="+mj-lt"/>
                <a:cs typeface="Times New Roman" panose="02020603050405020304" pitchFamily="18" charset="0"/>
              </a:rPr>
              <a:t>, </a:t>
            </a:r>
            <a:r>
              <a:rPr lang="en-US" b="1" dirty="0">
                <a:latin typeface="+mj-lt"/>
                <a:cs typeface="Times New Roman" panose="02020603050405020304" pitchFamily="18" charset="0"/>
              </a:rPr>
              <a:t>JESSICA LEONELA</a:t>
            </a:r>
            <a:endParaRPr b="1" dirty="0">
              <a:latin typeface="+mj-lt"/>
              <a:cs typeface="Times New Roman" panose="02020603050405020304" pitchFamily="18" charset="0"/>
            </a:endParaRPr>
          </a:p>
          <a:p>
            <a:pPr marL="0" lvl="0" indent="0" algn="ctr" rtl="0">
              <a:lnSpc>
                <a:spcPct val="90000"/>
              </a:lnSpc>
              <a:spcBef>
                <a:spcPts val="0"/>
              </a:spcBef>
              <a:spcAft>
                <a:spcPts val="0"/>
              </a:spcAft>
              <a:buNone/>
            </a:pPr>
            <a:r>
              <a:rPr lang="en" b="1" dirty="0">
                <a:latin typeface="+mj-lt"/>
                <a:cs typeface="Times New Roman" panose="02020603050405020304" pitchFamily="18" charset="0"/>
              </a:rPr>
              <a:t>CENTENO AUCAPIÑA, </a:t>
            </a:r>
            <a:r>
              <a:rPr lang="en-US" b="1" dirty="0">
                <a:latin typeface="+mj-lt"/>
                <a:cs typeface="Times New Roman" panose="02020603050405020304" pitchFamily="18" charset="0"/>
              </a:rPr>
              <a:t>NANCY ALEXANDRA</a:t>
            </a:r>
            <a:endParaRPr b="1" dirty="0">
              <a:latin typeface="+mj-lt"/>
              <a:cs typeface="Times New Roman" panose="02020603050405020304" pitchFamily="18" charset="0"/>
            </a:endParaRPr>
          </a:p>
          <a:p>
            <a:pPr marL="0" lvl="0" indent="0" algn="ctr" rtl="0">
              <a:lnSpc>
                <a:spcPct val="90000"/>
              </a:lnSpc>
              <a:spcBef>
                <a:spcPts val="0"/>
              </a:spcBef>
              <a:spcAft>
                <a:spcPts val="0"/>
              </a:spcAft>
              <a:buNone/>
            </a:pPr>
            <a:endParaRPr b="1" dirty="0">
              <a:latin typeface="+mj-lt"/>
              <a:cs typeface="Times New Roman" panose="02020603050405020304" pitchFamily="18" charset="0"/>
            </a:endParaRPr>
          </a:p>
          <a:p>
            <a:pPr marL="0" lvl="0" indent="0" algn="ctr" rtl="0">
              <a:lnSpc>
                <a:spcPct val="90000"/>
              </a:lnSpc>
              <a:spcBef>
                <a:spcPts val="0"/>
              </a:spcBef>
              <a:spcAft>
                <a:spcPts val="0"/>
              </a:spcAft>
              <a:buNone/>
            </a:pPr>
            <a:r>
              <a:rPr lang="en" b="1" dirty="0">
                <a:latin typeface="+mj-lt"/>
                <a:cs typeface="Times New Roman" panose="02020603050405020304" pitchFamily="18" charset="0"/>
              </a:rPr>
              <a:t>DIRECTOR:</a:t>
            </a:r>
            <a:endParaRPr b="1" dirty="0">
              <a:latin typeface="+mj-lt"/>
              <a:cs typeface="Times New Roman" panose="02020603050405020304" pitchFamily="18" charset="0"/>
            </a:endParaRPr>
          </a:p>
          <a:p>
            <a:pPr marL="0" lvl="0" indent="0" algn="ctr" rtl="0">
              <a:lnSpc>
                <a:spcPct val="90000"/>
              </a:lnSpc>
              <a:spcBef>
                <a:spcPts val="0"/>
              </a:spcBef>
              <a:spcAft>
                <a:spcPts val="0"/>
              </a:spcAft>
              <a:buNone/>
            </a:pPr>
            <a:r>
              <a:rPr lang="en" b="1" dirty="0">
                <a:latin typeface="+mj-lt"/>
                <a:cs typeface="Times New Roman" panose="02020603050405020304" pitchFamily="18" charset="0"/>
              </a:rPr>
              <a:t> ING. CRESPO ALBÁN, GUIDO GONZALO</a:t>
            </a:r>
            <a:endParaRPr b="1" dirty="0">
              <a:latin typeface="+mj-lt"/>
              <a:cs typeface="Times New Roman" panose="02020603050405020304" pitchFamily="18" charset="0"/>
            </a:endParaRPr>
          </a:p>
          <a:p>
            <a:pPr marL="0" lvl="0" indent="0" algn="ctr" rtl="0">
              <a:lnSpc>
                <a:spcPct val="90000"/>
              </a:lnSpc>
              <a:spcBef>
                <a:spcPts val="1000"/>
              </a:spcBef>
              <a:spcAft>
                <a:spcPts val="0"/>
              </a:spcAft>
              <a:buNone/>
            </a:pPr>
            <a:r>
              <a:rPr lang="en" b="1" dirty="0">
                <a:latin typeface="+mj-lt"/>
                <a:cs typeface="Times New Roman" panose="02020603050405020304" pitchFamily="18" charset="0"/>
              </a:rPr>
              <a:t>SANGOLQUÍ</a:t>
            </a:r>
            <a:r>
              <a:rPr lang="en" dirty="0">
                <a:latin typeface="+mj-lt"/>
                <a:cs typeface="Times New Roman" panose="02020603050405020304" pitchFamily="18" charset="0"/>
              </a:rPr>
              <a:t> - </a:t>
            </a:r>
            <a:r>
              <a:rPr lang="en" b="1" dirty="0">
                <a:latin typeface="+mj-lt"/>
                <a:cs typeface="Times New Roman" panose="02020603050405020304" pitchFamily="18" charset="0"/>
              </a:rPr>
              <a:t>2023</a:t>
            </a:r>
            <a:endParaRPr b="1" dirty="0">
              <a:latin typeface="+mj-lt"/>
              <a:cs typeface="Times New Roman" panose="02020603050405020304" pitchFamily="18" charset="0"/>
            </a:endParaRPr>
          </a:p>
        </p:txBody>
      </p:sp>
      <p:pic>
        <p:nvPicPr>
          <p:cNvPr id="3" name="Imagen 2">
            <a:extLst>
              <a:ext uri="{FF2B5EF4-FFF2-40B4-BE49-F238E27FC236}">
                <a16:creationId xmlns:a16="http://schemas.microsoft.com/office/drawing/2014/main" id="{F00BEEBE-07F3-455E-9B4F-8C928905ED67}"/>
              </a:ext>
            </a:extLst>
          </p:cNvPr>
          <p:cNvPicPr>
            <a:picLocks noChangeAspect="1"/>
          </p:cNvPicPr>
          <p:nvPr/>
        </p:nvPicPr>
        <p:blipFill>
          <a:blip r:embed="rId4"/>
          <a:stretch>
            <a:fillRect/>
          </a:stretch>
        </p:blipFill>
        <p:spPr>
          <a:xfrm>
            <a:off x="7059216" y="177089"/>
            <a:ext cx="1615228" cy="931438"/>
          </a:xfrm>
          <a:prstGeom prst="rect">
            <a:avLst/>
          </a:prstGeom>
        </p:spPr>
      </p:pic>
    </p:spTree>
    <p:extLst>
      <p:ext uri="{BB962C8B-B14F-4D97-AF65-F5344CB8AC3E}">
        <p14:creationId xmlns:p14="http://schemas.microsoft.com/office/powerpoint/2010/main" val="1196049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5"/>
        <p:cNvGrpSpPr/>
        <p:nvPr/>
      </p:nvGrpSpPr>
      <p:grpSpPr>
        <a:xfrm>
          <a:off x="0" y="0"/>
          <a:ext cx="0" cy="0"/>
          <a:chOff x="0" y="0"/>
          <a:chExt cx="0" cy="0"/>
        </a:xfrm>
      </p:grpSpPr>
      <p:grpSp>
        <p:nvGrpSpPr>
          <p:cNvPr id="2828" name="Google Shape;2828;p41"/>
          <p:cNvGrpSpPr/>
          <p:nvPr/>
        </p:nvGrpSpPr>
        <p:grpSpPr>
          <a:xfrm>
            <a:off x="405822" y="1654394"/>
            <a:ext cx="3801224" cy="1362985"/>
            <a:chOff x="2095972" y="2403525"/>
            <a:chExt cx="977239" cy="1004951"/>
          </a:xfrm>
        </p:grpSpPr>
        <p:sp>
          <p:nvSpPr>
            <p:cNvPr id="2829" name="Google Shape;2829;p41"/>
            <p:cNvSpPr/>
            <p:nvPr/>
          </p:nvSpPr>
          <p:spPr>
            <a:xfrm>
              <a:off x="2095972" y="2403525"/>
              <a:ext cx="971700" cy="969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803" name="Google Shape;2803;p41"/>
            <p:cNvSpPr/>
            <p:nvPr/>
          </p:nvSpPr>
          <p:spPr>
            <a:xfrm>
              <a:off x="2101511" y="2438876"/>
              <a:ext cx="971700" cy="969600"/>
            </a:xfrm>
            <a:prstGeom prst="roundRect">
              <a:avLst>
                <a:gd name="adj" fmla="val 11085"/>
              </a:avLst>
            </a:prstGeom>
            <a:solidFill>
              <a:schemeClr val="accent2"/>
            </a:solidFill>
            <a:ln>
              <a:noFill/>
            </a:ln>
          </p:spPr>
          <p:txBody>
            <a:bodyPr spcFirstLastPara="1" wrap="square" lIns="91425" tIns="91425" rIns="91425" bIns="91425" anchor="ctr" anchorCtr="0">
              <a:noAutofit/>
            </a:bodyPr>
            <a:lstStyle/>
            <a:p>
              <a:pPr algn="ctr"/>
              <a:r>
                <a:rPr lang="es-ES" sz="1200" dirty="0"/>
                <a:t>De acuerdo a Kotler (2008), el precio es la cantidad de dinero que debe pagar el cliente para obtener un producto. </a:t>
              </a:r>
            </a:p>
          </p:txBody>
        </p:sp>
      </p:grpSp>
      <p:grpSp>
        <p:nvGrpSpPr>
          <p:cNvPr id="2860" name="Google Shape;2860;p41"/>
          <p:cNvGrpSpPr/>
          <p:nvPr/>
        </p:nvGrpSpPr>
        <p:grpSpPr>
          <a:xfrm flipH="1">
            <a:off x="-2285782" y="-2728990"/>
            <a:ext cx="4017967" cy="3644766"/>
            <a:chOff x="3166062" y="1034326"/>
            <a:chExt cx="6010422" cy="5452155"/>
          </a:xfrm>
        </p:grpSpPr>
        <p:sp>
          <p:nvSpPr>
            <p:cNvPr id="2861" name="Google Shape;2861;p41"/>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1"/>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3" name="Google Shape;2863;p41"/>
          <p:cNvGrpSpPr/>
          <p:nvPr/>
        </p:nvGrpSpPr>
        <p:grpSpPr>
          <a:xfrm>
            <a:off x="6938397" y="2973664"/>
            <a:ext cx="3863499" cy="3798516"/>
            <a:chOff x="3133537" y="-308699"/>
            <a:chExt cx="6010422" cy="5452155"/>
          </a:xfrm>
        </p:grpSpPr>
        <p:sp>
          <p:nvSpPr>
            <p:cNvPr id="2864" name="Google Shape;2864;p41"/>
            <p:cNvSpPr/>
            <p:nvPr/>
          </p:nvSpPr>
          <p:spPr>
            <a:xfrm>
              <a:off x="3201565" y="-185790"/>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1"/>
            <p:cNvSpPr/>
            <p:nvPr/>
          </p:nvSpPr>
          <p:spPr>
            <a:xfrm>
              <a:off x="3133537" y="-308699"/>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2250;p29">
            <a:extLst>
              <a:ext uri="{FF2B5EF4-FFF2-40B4-BE49-F238E27FC236}">
                <a16:creationId xmlns:a16="http://schemas.microsoft.com/office/drawing/2014/main" id="{7FF4E752-783E-452B-87E5-BBBEE5ECA819}"/>
              </a:ext>
            </a:extLst>
          </p:cNvPr>
          <p:cNvSpPr/>
          <p:nvPr/>
        </p:nvSpPr>
        <p:spPr>
          <a:xfrm rot="10800000" flipH="1">
            <a:off x="2230792" y="319525"/>
            <a:ext cx="4488318" cy="236175"/>
          </a:xfrm>
          <a:prstGeom prst="rect">
            <a:avLst/>
          </a:pr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865;p60">
            <a:extLst>
              <a:ext uri="{FF2B5EF4-FFF2-40B4-BE49-F238E27FC236}">
                <a16:creationId xmlns:a16="http://schemas.microsoft.com/office/drawing/2014/main" id="{EC2CF652-91B9-4B2D-B124-F42618379C44}"/>
              </a:ext>
            </a:extLst>
          </p:cNvPr>
          <p:cNvSpPr txBox="1">
            <a:spLocks noGrp="1"/>
          </p:cNvSpPr>
          <p:nvPr>
            <p:ph type="title"/>
          </p:nvPr>
        </p:nvSpPr>
        <p:spPr>
          <a:xfrm>
            <a:off x="720000" y="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bg2">
                    <a:lumMod val="75000"/>
                  </a:schemeClr>
                </a:solidFill>
                <a:effectLst>
                  <a:outerShdw blurRad="38100" dist="38100" dir="2700000" algn="tl">
                    <a:srgbClr val="000000">
                      <a:alpha val="43137"/>
                    </a:srgbClr>
                  </a:outerShdw>
                </a:effectLst>
                <a:latin typeface="+mn-lt"/>
              </a:rPr>
              <a:t>Marco </a:t>
            </a:r>
            <a:r>
              <a:rPr lang="en" dirty="0">
                <a:solidFill>
                  <a:schemeClr val="bg2">
                    <a:lumMod val="75000"/>
                  </a:schemeClr>
                </a:solidFill>
                <a:effectLst>
                  <a:outerShdw blurRad="38100" dist="38100" dir="2700000" algn="tl">
                    <a:srgbClr val="000000">
                      <a:alpha val="43137"/>
                    </a:srgbClr>
                  </a:outerShdw>
                </a:effectLst>
                <a:latin typeface="+mn-lt"/>
              </a:rPr>
              <a:t>Conceptua</a:t>
            </a:r>
            <a:r>
              <a:rPr lang="en" sz="2800" dirty="0">
                <a:solidFill>
                  <a:schemeClr val="bg2">
                    <a:lumMod val="75000"/>
                  </a:schemeClr>
                </a:solidFill>
                <a:effectLst>
                  <a:outerShdw blurRad="38100" dist="38100" dir="2700000" algn="tl">
                    <a:srgbClr val="000000">
                      <a:alpha val="43137"/>
                    </a:srgbClr>
                  </a:outerShdw>
                </a:effectLst>
                <a:latin typeface="+mn-lt"/>
              </a:rPr>
              <a:t>l</a:t>
            </a:r>
            <a:endParaRPr sz="2800" dirty="0">
              <a:solidFill>
                <a:schemeClr val="bg2">
                  <a:lumMod val="75000"/>
                </a:schemeClr>
              </a:solidFill>
              <a:effectLst>
                <a:outerShdw blurRad="38100" dist="38100" dir="2700000" algn="tl">
                  <a:srgbClr val="000000">
                    <a:alpha val="43137"/>
                  </a:srgbClr>
                </a:outerShdw>
              </a:effectLst>
              <a:latin typeface="+mn-lt"/>
            </a:endParaRPr>
          </a:p>
        </p:txBody>
      </p:sp>
      <p:sp>
        <p:nvSpPr>
          <p:cNvPr id="112" name="Google Shape;2801;p41">
            <a:extLst>
              <a:ext uri="{FF2B5EF4-FFF2-40B4-BE49-F238E27FC236}">
                <a16:creationId xmlns:a16="http://schemas.microsoft.com/office/drawing/2014/main" id="{A4C80B97-B9D2-4990-8688-51ED23A14CA3}"/>
              </a:ext>
            </a:extLst>
          </p:cNvPr>
          <p:cNvSpPr/>
          <p:nvPr/>
        </p:nvSpPr>
        <p:spPr>
          <a:xfrm>
            <a:off x="720000" y="3197305"/>
            <a:ext cx="3779679" cy="512145"/>
          </a:xfrm>
          <a:prstGeom prst="roundRect">
            <a:avLst>
              <a:gd name="adj" fmla="val 9985"/>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171450" lvl="0" indent="-171450" rtl="0">
              <a:spcBef>
                <a:spcPts val="0"/>
              </a:spcBef>
              <a:spcAft>
                <a:spcPts val="0"/>
              </a:spcAft>
              <a:buFont typeface="Arial" panose="020B0604020202020204" pitchFamily="34" charset="0"/>
              <a:buChar char="•"/>
            </a:pPr>
            <a:r>
              <a:rPr lang="en-US" sz="1200" b="1" dirty="0" err="1"/>
              <a:t>Precio</a:t>
            </a:r>
            <a:r>
              <a:rPr lang="en-US" sz="1200" b="1" dirty="0"/>
              <a:t> </a:t>
            </a:r>
            <a:r>
              <a:rPr lang="en-US" sz="1200" b="1" dirty="0" err="1"/>
              <a:t>Percibido</a:t>
            </a:r>
            <a:r>
              <a:rPr lang="en-US" sz="1100" b="1" dirty="0"/>
              <a:t> </a:t>
            </a:r>
            <a:r>
              <a:rPr lang="es-EC" sz="1100" dirty="0"/>
              <a:t>Castro y Rosenberg (2010). </a:t>
            </a:r>
            <a:r>
              <a:rPr lang="en-US" sz="1200" b="1" dirty="0" err="1"/>
              <a:t>Diferencia</a:t>
            </a:r>
            <a:r>
              <a:rPr lang="en-US" sz="1200" b="1" dirty="0"/>
              <a:t> de </a:t>
            </a:r>
            <a:r>
              <a:rPr lang="en-US" sz="1200" b="1" dirty="0" err="1"/>
              <a:t>precios</a:t>
            </a:r>
            <a:r>
              <a:rPr lang="en-US" sz="1200" b="1" dirty="0"/>
              <a:t> </a:t>
            </a:r>
            <a:r>
              <a:rPr lang="es-EC" sz="1100" dirty="0"/>
              <a:t>(Díaz et al., 2012).</a:t>
            </a:r>
            <a:endParaRPr lang="en-US" sz="1200" b="1" dirty="0"/>
          </a:p>
        </p:txBody>
      </p:sp>
      <p:sp>
        <p:nvSpPr>
          <p:cNvPr id="113" name="Google Shape;2801;p41">
            <a:extLst>
              <a:ext uri="{FF2B5EF4-FFF2-40B4-BE49-F238E27FC236}">
                <a16:creationId xmlns:a16="http://schemas.microsoft.com/office/drawing/2014/main" id="{2FE8B54A-5998-42BC-B62A-FA35D3A5DF72}"/>
              </a:ext>
            </a:extLst>
          </p:cNvPr>
          <p:cNvSpPr/>
          <p:nvPr/>
        </p:nvSpPr>
        <p:spPr>
          <a:xfrm>
            <a:off x="4929731" y="2962304"/>
            <a:ext cx="3365970" cy="911422"/>
          </a:xfrm>
          <a:prstGeom prst="roundRect">
            <a:avLst>
              <a:gd name="adj" fmla="val 9985"/>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171450" lvl="0" indent="-171450" rtl="0">
              <a:spcBef>
                <a:spcPts val="0"/>
              </a:spcBef>
              <a:spcAft>
                <a:spcPts val="0"/>
              </a:spcAft>
              <a:buFont typeface="Arial" panose="020B0604020202020204" pitchFamily="34" charset="0"/>
              <a:buChar char="•"/>
            </a:pPr>
            <a:r>
              <a:rPr lang="en-US" sz="1200" b="1" dirty="0" err="1"/>
              <a:t>Lealtad</a:t>
            </a:r>
            <a:r>
              <a:rPr lang="en-US" sz="1200" b="1" dirty="0"/>
              <a:t> </a:t>
            </a:r>
            <a:r>
              <a:rPr lang="es-EC" sz="1100" dirty="0"/>
              <a:t>Guadarrama y Rosales (2015</a:t>
            </a:r>
            <a:r>
              <a:rPr lang="es-EC" sz="1200" dirty="0"/>
              <a:t>).</a:t>
            </a:r>
            <a:endParaRPr lang="en-US" sz="1200" b="1" dirty="0"/>
          </a:p>
          <a:p>
            <a:pPr marL="171450" lvl="0" indent="-171450" rtl="0">
              <a:spcBef>
                <a:spcPts val="0"/>
              </a:spcBef>
              <a:spcAft>
                <a:spcPts val="0"/>
              </a:spcAft>
              <a:buFont typeface="Arial" panose="020B0604020202020204" pitchFamily="34" charset="0"/>
              <a:buChar char="•"/>
            </a:pPr>
            <a:r>
              <a:rPr lang="en-US" sz="1200" b="1" dirty="0" err="1"/>
              <a:t>Satisfacción</a:t>
            </a:r>
            <a:r>
              <a:rPr lang="en-US" sz="1200" b="1" dirty="0"/>
              <a:t> </a:t>
            </a:r>
            <a:r>
              <a:rPr lang="es-EC" sz="1100" dirty="0"/>
              <a:t>Kotler (2016).</a:t>
            </a:r>
            <a:endParaRPr lang="en-US" sz="1100" b="1" dirty="0"/>
          </a:p>
          <a:p>
            <a:pPr marL="171450" lvl="0" indent="-171450" rtl="0">
              <a:spcBef>
                <a:spcPts val="0"/>
              </a:spcBef>
              <a:spcAft>
                <a:spcPts val="0"/>
              </a:spcAft>
              <a:buFont typeface="Arial" panose="020B0604020202020204" pitchFamily="34" charset="0"/>
              <a:buChar char="•"/>
            </a:pPr>
            <a:r>
              <a:rPr lang="en-US" sz="1200" b="1" dirty="0" err="1"/>
              <a:t>Compromiso</a:t>
            </a:r>
            <a:r>
              <a:rPr lang="en-US" sz="1200" b="1" dirty="0"/>
              <a:t> </a:t>
            </a:r>
            <a:r>
              <a:rPr lang="es-EC" sz="1100" dirty="0"/>
              <a:t>Kotler (2021).</a:t>
            </a:r>
            <a:endParaRPr lang="en-US" sz="1200" b="1" dirty="0"/>
          </a:p>
        </p:txBody>
      </p:sp>
      <p:grpSp>
        <p:nvGrpSpPr>
          <p:cNvPr id="18" name="Google Shape;2828;p41">
            <a:extLst>
              <a:ext uri="{FF2B5EF4-FFF2-40B4-BE49-F238E27FC236}">
                <a16:creationId xmlns:a16="http://schemas.microsoft.com/office/drawing/2014/main" id="{213005A0-8897-4DE5-B636-A4F6A16167A5}"/>
              </a:ext>
            </a:extLst>
          </p:cNvPr>
          <p:cNvGrpSpPr/>
          <p:nvPr/>
        </p:nvGrpSpPr>
        <p:grpSpPr>
          <a:xfrm>
            <a:off x="4639482" y="1715094"/>
            <a:ext cx="3972491" cy="1107376"/>
            <a:chOff x="2095972" y="2403525"/>
            <a:chExt cx="977239" cy="1004950"/>
          </a:xfrm>
        </p:grpSpPr>
        <p:sp>
          <p:nvSpPr>
            <p:cNvPr id="19" name="Google Shape;2829;p41">
              <a:extLst>
                <a:ext uri="{FF2B5EF4-FFF2-40B4-BE49-F238E27FC236}">
                  <a16:creationId xmlns:a16="http://schemas.microsoft.com/office/drawing/2014/main" id="{45642BF2-2A77-42DF-BE26-598CCB493E2E}"/>
                </a:ext>
              </a:extLst>
            </p:cNvPr>
            <p:cNvSpPr/>
            <p:nvPr/>
          </p:nvSpPr>
          <p:spPr>
            <a:xfrm>
              <a:off x="2095972" y="2403525"/>
              <a:ext cx="971700" cy="969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0" name="Google Shape;2803;p41">
              <a:extLst>
                <a:ext uri="{FF2B5EF4-FFF2-40B4-BE49-F238E27FC236}">
                  <a16:creationId xmlns:a16="http://schemas.microsoft.com/office/drawing/2014/main" id="{1BB8D7E3-4F6A-45EF-854D-F280376AE7F1}"/>
                </a:ext>
              </a:extLst>
            </p:cNvPr>
            <p:cNvSpPr/>
            <p:nvPr/>
          </p:nvSpPr>
          <p:spPr>
            <a:xfrm>
              <a:off x="2101511" y="2438875"/>
              <a:ext cx="971700" cy="969600"/>
            </a:xfrm>
            <a:prstGeom prst="roundRect">
              <a:avLst>
                <a:gd name="adj" fmla="val 11085"/>
              </a:avLst>
            </a:prstGeom>
            <a:solidFill>
              <a:schemeClr val="tx2"/>
            </a:solidFill>
            <a:ln>
              <a:noFill/>
            </a:ln>
          </p:spPr>
          <p:txBody>
            <a:bodyPr spcFirstLastPara="1" wrap="square" lIns="91425" tIns="91425" rIns="91425" bIns="91425" anchor="ctr" anchorCtr="0">
              <a:noAutofit/>
            </a:bodyPr>
            <a:lstStyle/>
            <a:p>
              <a:pPr algn="ctr"/>
              <a:r>
                <a:rPr lang="es-EC" sz="1200" dirty="0" err="1"/>
                <a:t>Raiteri</a:t>
              </a:r>
              <a:r>
                <a:rPr lang="es-EC" sz="1200" dirty="0"/>
                <a:t> y Ocaña (2016), el comportamiento del consumidor permite conocer con gran amplitud los gustos y preferencias del consumidor, este paso es fundamental para apuntar el segmento de mercado correcto. </a:t>
              </a:r>
              <a:endParaRPr lang="es-ES" sz="1200" dirty="0"/>
            </a:p>
          </p:txBody>
        </p:sp>
      </p:grpSp>
      <p:sp>
        <p:nvSpPr>
          <p:cNvPr id="2" name="Rectángulo 1">
            <a:extLst>
              <a:ext uri="{FF2B5EF4-FFF2-40B4-BE49-F238E27FC236}">
                <a16:creationId xmlns:a16="http://schemas.microsoft.com/office/drawing/2014/main" id="{5E7D4B1F-A3B3-4604-B555-9DEB49B69422}"/>
              </a:ext>
            </a:extLst>
          </p:cNvPr>
          <p:cNvSpPr/>
          <p:nvPr/>
        </p:nvSpPr>
        <p:spPr>
          <a:xfrm>
            <a:off x="1524237" y="965400"/>
            <a:ext cx="1564395" cy="288910"/>
          </a:xfrm>
          <a:prstGeom prst="rect">
            <a:avLst/>
          </a:prstGeom>
          <a:solidFill>
            <a:schemeClr val="accent2">
              <a:lumMod val="9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3">
                    <a:lumMod val="50000"/>
                  </a:schemeClr>
                </a:solidFill>
              </a:rPr>
              <a:t>Precio</a:t>
            </a:r>
            <a:endParaRPr lang="es-EC" b="1" dirty="0">
              <a:solidFill>
                <a:schemeClr val="accent3">
                  <a:lumMod val="50000"/>
                </a:schemeClr>
              </a:solidFill>
            </a:endParaRPr>
          </a:p>
        </p:txBody>
      </p:sp>
      <p:sp>
        <p:nvSpPr>
          <p:cNvPr id="22" name="Rectángulo 21">
            <a:extLst>
              <a:ext uri="{FF2B5EF4-FFF2-40B4-BE49-F238E27FC236}">
                <a16:creationId xmlns:a16="http://schemas.microsoft.com/office/drawing/2014/main" id="{7939FAE9-A234-4509-BEE5-C9CD59CB3288}"/>
              </a:ext>
            </a:extLst>
          </p:cNvPr>
          <p:cNvSpPr/>
          <p:nvPr/>
        </p:nvSpPr>
        <p:spPr>
          <a:xfrm>
            <a:off x="5610997" y="915774"/>
            <a:ext cx="2216226" cy="57635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3">
                    <a:lumMod val="50000"/>
                  </a:schemeClr>
                </a:solidFill>
              </a:rPr>
              <a:t>Comportamiento del consumidor</a:t>
            </a:r>
            <a:endParaRPr lang="es-EC" b="1" dirty="0">
              <a:solidFill>
                <a:schemeClr val="accent3">
                  <a:lumMod val="50000"/>
                </a:schemeClr>
              </a:solidFill>
            </a:endParaRPr>
          </a:p>
        </p:txBody>
      </p:sp>
      <p:pic>
        <p:nvPicPr>
          <p:cNvPr id="21" name="Picture 2" descr="Valor percibido: qué es y cómo influye en la estrategia de precios de tu  negocio | AS News">
            <a:extLst>
              <a:ext uri="{FF2B5EF4-FFF2-40B4-BE49-F238E27FC236}">
                <a16:creationId xmlns:a16="http://schemas.microsoft.com/office/drawing/2014/main" id="{920CB5B9-3621-4A58-B97C-D874DE701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566" y="4051127"/>
            <a:ext cx="1153922" cy="757625"/>
          </a:xfrm>
          <a:prstGeom prst="round2DiagRect">
            <a:avLst>
              <a:gd name="adj1" fmla="val 16667"/>
              <a:gd name="adj2" fmla="val 0"/>
            </a:avLst>
          </a:prstGeom>
          <a:ln w="28575" cap="sq">
            <a:solidFill>
              <a:schemeClr val="accent3">
                <a:lumMod val="20000"/>
                <a:lumOff val="8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 name="Picture 4" descr="Diferentes precios para un mismo producto: ¿Es adecuado? - STEL Order">
            <a:extLst>
              <a:ext uri="{FF2B5EF4-FFF2-40B4-BE49-F238E27FC236}">
                <a16:creationId xmlns:a16="http://schemas.microsoft.com/office/drawing/2014/main" id="{3380BE36-BE6A-4283-AC32-1B92A170CB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16" r="3055"/>
          <a:stretch/>
        </p:blipFill>
        <p:spPr bwMode="auto">
          <a:xfrm>
            <a:off x="2511671" y="4099073"/>
            <a:ext cx="1153921" cy="709679"/>
          </a:xfrm>
          <a:prstGeom prst="round2DiagRect">
            <a:avLst>
              <a:gd name="adj1" fmla="val 16667"/>
              <a:gd name="adj2" fmla="val 0"/>
            </a:avLst>
          </a:prstGeom>
          <a:ln w="28575" cap="sq">
            <a:solidFill>
              <a:schemeClr val="accent3">
                <a:lumMod val="40000"/>
                <a:lumOff val="6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4" name="Picture 2" descr="Cómo se forma nuestra lealtad por una marca comercial (y por qué la  rompemos) - BBC News Mundo">
            <a:extLst>
              <a:ext uri="{FF2B5EF4-FFF2-40B4-BE49-F238E27FC236}">
                <a16:creationId xmlns:a16="http://schemas.microsoft.com/office/drawing/2014/main" id="{A66A65EB-5682-4B28-9362-0842C3279F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74" r="18077"/>
          <a:stretch/>
        </p:blipFill>
        <p:spPr bwMode="auto">
          <a:xfrm>
            <a:off x="4736983" y="4246737"/>
            <a:ext cx="933559" cy="709161"/>
          </a:xfrm>
          <a:prstGeom prst="round2DiagRect">
            <a:avLst>
              <a:gd name="adj1" fmla="val 16667"/>
              <a:gd name="adj2" fmla="val 0"/>
            </a:avLst>
          </a:prstGeom>
          <a:ln w="28575" cap="sq">
            <a:solidFill>
              <a:schemeClr val="accent3">
                <a:lumMod val="20000"/>
                <a:lumOff val="8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 name="Picture 4" descr="Cómo pueden medir las empresas la satisfacción del servicio al cliente">
            <a:extLst>
              <a:ext uri="{FF2B5EF4-FFF2-40B4-BE49-F238E27FC236}">
                <a16:creationId xmlns:a16="http://schemas.microsoft.com/office/drawing/2014/main" id="{C92D8C5B-3DA4-4181-9740-6E47667140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224" r="6448" b="11867"/>
          <a:stretch/>
        </p:blipFill>
        <p:spPr bwMode="auto">
          <a:xfrm>
            <a:off x="5945144" y="4254921"/>
            <a:ext cx="933560" cy="660816"/>
          </a:xfrm>
          <a:prstGeom prst="round2DiagRect">
            <a:avLst>
              <a:gd name="adj1" fmla="val 16667"/>
              <a:gd name="adj2" fmla="val 0"/>
            </a:avLst>
          </a:prstGeom>
          <a:ln w="28575" cap="sq">
            <a:solidFill>
              <a:schemeClr val="accent5">
                <a:lumMod val="20000"/>
                <a:lumOff val="8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6" name="Picture 8" descr="5 acciones para aumentar el engagement de tu audiencia y construir  relaciones duraderas - Marketing 4 Ecommerce - Tu revista de marketing  online para e-commerce">
            <a:extLst>
              <a:ext uri="{FF2B5EF4-FFF2-40B4-BE49-F238E27FC236}">
                <a16:creationId xmlns:a16="http://schemas.microsoft.com/office/drawing/2014/main" id="{1A250D38-BB84-43AE-98AE-CD7E04912D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781" r="8196"/>
          <a:stretch/>
        </p:blipFill>
        <p:spPr bwMode="auto">
          <a:xfrm>
            <a:off x="7153306" y="4254921"/>
            <a:ext cx="782659" cy="660816"/>
          </a:xfrm>
          <a:prstGeom prst="round2DiagRect">
            <a:avLst>
              <a:gd name="adj1" fmla="val 16667"/>
              <a:gd name="adj2" fmla="val 0"/>
            </a:avLst>
          </a:prstGeom>
          <a:ln w="28575" cap="sq">
            <a:solidFill>
              <a:schemeClr val="tx2">
                <a:lumMod val="9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7" name="Google Shape;2254;p29">
            <a:extLst>
              <a:ext uri="{FF2B5EF4-FFF2-40B4-BE49-F238E27FC236}">
                <a16:creationId xmlns:a16="http://schemas.microsoft.com/office/drawing/2014/main" id="{AB4F325B-26CE-4262-BB23-7F0BCEFFED81}"/>
              </a:ext>
            </a:extLst>
          </p:cNvPr>
          <p:cNvSpPr txBox="1">
            <a:spLocks/>
          </p:cNvSpPr>
          <p:nvPr/>
        </p:nvSpPr>
        <p:spPr>
          <a:xfrm>
            <a:off x="849732" y="1057779"/>
            <a:ext cx="4606086" cy="2740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Questrial"/>
              <a:buNone/>
              <a:defRPr sz="60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ctr">
              <a:buSzPts val="1100"/>
              <a:buFont typeface="Arial"/>
              <a:buNone/>
            </a:pPr>
            <a:r>
              <a:rPr lang="en-US" sz="4800" dirty="0">
                <a:latin typeface="+mn-lt"/>
              </a:rPr>
              <a:t>CAPÍTULO</a:t>
            </a:r>
          </a:p>
        </p:txBody>
      </p:sp>
      <p:sp>
        <p:nvSpPr>
          <p:cNvPr id="8" name="Google Shape;2250;p29">
            <a:extLst>
              <a:ext uri="{FF2B5EF4-FFF2-40B4-BE49-F238E27FC236}">
                <a16:creationId xmlns:a16="http://schemas.microsoft.com/office/drawing/2014/main" id="{3A80E377-1427-45D2-A8C7-2ABF81FF0379}"/>
              </a:ext>
            </a:extLst>
          </p:cNvPr>
          <p:cNvSpPr/>
          <p:nvPr/>
        </p:nvSpPr>
        <p:spPr>
          <a:xfrm rot="10800000" flipH="1">
            <a:off x="1828800" y="2242991"/>
            <a:ext cx="2743200" cy="113377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56;p29">
            <a:extLst>
              <a:ext uri="{FF2B5EF4-FFF2-40B4-BE49-F238E27FC236}">
                <a16:creationId xmlns:a16="http://schemas.microsoft.com/office/drawing/2014/main" id="{81D2ABE4-22DE-4496-9BD1-1294DCF38E99}"/>
              </a:ext>
            </a:extLst>
          </p:cNvPr>
          <p:cNvSpPr txBox="1">
            <a:spLocks/>
          </p:cNvSpPr>
          <p:nvPr/>
        </p:nvSpPr>
        <p:spPr>
          <a:xfrm>
            <a:off x="2386042" y="1803151"/>
            <a:ext cx="1688079" cy="12117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Questrial"/>
              <a:buNone/>
              <a:defRPr sz="90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algn="ctr"/>
            <a:r>
              <a:rPr lang="en-US" sz="1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II</a:t>
            </a:r>
          </a:p>
        </p:txBody>
      </p:sp>
      <p:sp>
        <p:nvSpPr>
          <p:cNvPr id="14" name="Google Shape;2260;p29">
            <a:extLst>
              <a:ext uri="{FF2B5EF4-FFF2-40B4-BE49-F238E27FC236}">
                <a16:creationId xmlns:a16="http://schemas.microsoft.com/office/drawing/2014/main" id="{BC087EEB-B6F3-4E62-BC9C-5737E0F8CAFE}"/>
              </a:ext>
            </a:extLst>
          </p:cNvPr>
          <p:cNvSpPr txBox="1">
            <a:spLocks/>
          </p:cNvSpPr>
          <p:nvPr/>
        </p:nvSpPr>
        <p:spPr>
          <a:xfrm>
            <a:off x="5029200" y="3434913"/>
            <a:ext cx="4004871" cy="6508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Questrial"/>
              <a:buNone/>
              <a:defRPr sz="18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2pPr>
            <a:lvl3pPr marR="0" lvl="2"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3pPr>
            <a:lvl4pPr marR="0" lvl="3"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4pPr>
            <a:lvl5pPr marR="0" lvl="4"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5pPr>
            <a:lvl6pPr marR="0" lvl="5"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6pPr>
            <a:lvl7pPr marR="0" lvl="6"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7pPr>
            <a:lvl8pPr marR="0" lvl="7"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8pPr>
            <a:lvl9pPr marR="0" lvl="8"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9pPr>
          </a:lstStyle>
          <a:p>
            <a:r>
              <a:rPr lang="en-US" sz="3600" dirty="0">
                <a:effectLst>
                  <a:outerShdw blurRad="38100" dist="38100" dir="2700000" algn="tl">
                    <a:srgbClr val="000000">
                      <a:alpha val="43137"/>
                    </a:srgbClr>
                  </a:outerShdw>
                </a:effectLst>
                <a:latin typeface="+mj-lt"/>
              </a:rPr>
              <a:t>MARCO </a:t>
            </a:r>
          </a:p>
          <a:p>
            <a:r>
              <a:rPr lang="en-US" sz="3600" dirty="0">
                <a:effectLst>
                  <a:outerShdw blurRad="38100" dist="38100" dir="2700000" algn="tl">
                    <a:srgbClr val="000000">
                      <a:alpha val="43137"/>
                    </a:srgbClr>
                  </a:outerShdw>
                </a:effectLst>
                <a:latin typeface="+mj-lt"/>
              </a:rPr>
              <a:t>METODOLÓGICO</a:t>
            </a:r>
          </a:p>
        </p:txBody>
      </p:sp>
    </p:spTree>
    <p:extLst>
      <p:ext uri="{BB962C8B-B14F-4D97-AF65-F5344CB8AC3E}">
        <p14:creationId xmlns:p14="http://schemas.microsoft.com/office/powerpoint/2010/main" val="3570089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96"/>
        <p:cNvGrpSpPr/>
        <p:nvPr/>
      </p:nvGrpSpPr>
      <p:grpSpPr>
        <a:xfrm>
          <a:off x="0" y="0"/>
          <a:ext cx="0" cy="0"/>
          <a:chOff x="0" y="0"/>
          <a:chExt cx="0" cy="0"/>
        </a:xfrm>
      </p:grpSpPr>
      <p:sp>
        <p:nvSpPr>
          <p:cNvPr id="113" name="Google Shape;2600;p39">
            <a:extLst>
              <a:ext uri="{FF2B5EF4-FFF2-40B4-BE49-F238E27FC236}">
                <a16:creationId xmlns:a16="http://schemas.microsoft.com/office/drawing/2014/main" id="{9549A71B-E190-49E6-ACFD-F02B85B4638C}"/>
              </a:ext>
            </a:extLst>
          </p:cNvPr>
          <p:cNvSpPr/>
          <p:nvPr/>
        </p:nvSpPr>
        <p:spPr>
          <a:xfrm>
            <a:off x="2307075" y="3224009"/>
            <a:ext cx="4600500" cy="22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9"/>
          <p:cNvSpPr/>
          <p:nvPr/>
        </p:nvSpPr>
        <p:spPr>
          <a:xfrm>
            <a:off x="2184919" y="331148"/>
            <a:ext cx="4600500" cy="22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6" name="Google Shape;2686;p39"/>
          <p:cNvPicPr preferRelativeResize="0"/>
          <p:nvPr/>
        </p:nvPicPr>
        <p:blipFill>
          <a:blip r:embed="rId3">
            <a:alphaModFix/>
          </a:blip>
          <a:stretch>
            <a:fillRect/>
          </a:stretch>
        </p:blipFill>
        <p:spPr>
          <a:xfrm>
            <a:off x="-114299" y="2829448"/>
            <a:ext cx="1832464" cy="2228215"/>
          </a:xfrm>
          <a:prstGeom prst="rect">
            <a:avLst/>
          </a:prstGeom>
          <a:noFill/>
          <a:ln>
            <a:noFill/>
          </a:ln>
        </p:spPr>
      </p:pic>
      <p:sp>
        <p:nvSpPr>
          <p:cNvPr id="94" name="Google Shape;4865;p60">
            <a:extLst>
              <a:ext uri="{FF2B5EF4-FFF2-40B4-BE49-F238E27FC236}">
                <a16:creationId xmlns:a16="http://schemas.microsoft.com/office/drawing/2014/main" id="{4AB8C938-798E-4A51-BE50-C629DC725F0B}"/>
              </a:ext>
            </a:extLst>
          </p:cNvPr>
          <p:cNvSpPr txBox="1">
            <a:spLocks noGrp="1"/>
          </p:cNvSpPr>
          <p:nvPr>
            <p:ph type="title"/>
          </p:nvPr>
        </p:nvSpPr>
        <p:spPr>
          <a:xfrm>
            <a:off x="720000" y="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bg2">
                    <a:lumMod val="75000"/>
                  </a:schemeClr>
                </a:solidFill>
                <a:effectLst>
                  <a:outerShdw blurRad="38100" dist="38100" dir="2700000" algn="tl">
                    <a:srgbClr val="000000">
                      <a:alpha val="43137"/>
                    </a:srgbClr>
                  </a:outerShdw>
                </a:effectLst>
                <a:latin typeface="+mn-lt"/>
              </a:rPr>
              <a:t>Técnicas de Muestreo</a:t>
            </a:r>
            <a:endParaRPr sz="2800" dirty="0">
              <a:solidFill>
                <a:schemeClr val="bg2">
                  <a:lumMod val="75000"/>
                </a:schemeClr>
              </a:solidFill>
              <a:effectLst>
                <a:outerShdw blurRad="38100" dist="38100" dir="2700000" algn="tl">
                  <a:srgbClr val="000000">
                    <a:alpha val="43137"/>
                  </a:srgbClr>
                </a:outerShdw>
              </a:effectLst>
              <a:latin typeface="+mn-lt"/>
            </a:endParaRPr>
          </a:p>
        </p:txBody>
      </p:sp>
      <p:sp>
        <p:nvSpPr>
          <p:cNvPr id="108" name="Google Shape;2803;p41">
            <a:extLst>
              <a:ext uri="{FF2B5EF4-FFF2-40B4-BE49-F238E27FC236}">
                <a16:creationId xmlns:a16="http://schemas.microsoft.com/office/drawing/2014/main" id="{2C5F7B7D-BA50-4183-9131-4DFF255E06D6}"/>
              </a:ext>
            </a:extLst>
          </p:cNvPr>
          <p:cNvSpPr/>
          <p:nvPr/>
        </p:nvSpPr>
        <p:spPr>
          <a:xfrm>
            <a:off x="365099" y="676107"/>
            <a:ext cx="8413802" cy="773256"/>
          </a:xfrm>
          <a:prstGeom prst="roundRect">
            <a:avLst>
              <a:gd name="adj" fmla="val 11085"/>
            </a:avLst>
          </a:prstGeom>
          <a:ln>
            <a:solidFill>
              <a:schemeClr val="accent1">
                <a:lumMod val="90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r>
              <a:rPr lang="es-EC" dirty="0">
                <a:latin typeface="Arial" panose="020B0604020202020204" pitchFamily="34" charset="0"/>
                <a:ea typeface="Times New Roman" panose="02020603050405020304" pitchFamily="18" charset="0"/>
                <a:cs typeface="Times New Roman" panose="02020603050405020304" pitchFamily="18" charset="0"/>
              </a:rPr>
              <a:t>Para el presente estudio se empleó una técnica de muestreo probabilístico de tipo muestreo aleatorio simple. “El cálculo de la muestra permite a los investigadores conocer cuántos individuos se deben considerar para estudiar un parámetro con un grado de confianza determinado” (Aguilar, 2005).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12" name="Google Shape;4865;p60">
            <a:extLst>
              <a:ext uri="{FF2B5EF4-FFF2-40B4-BE49-F238E27FC236}">
                <a16:creationId xmlns:a16="http://schemas.microsoft.com/office/drawing/2014/main" id="{A26B9855-F826-46F9-8537-CF9857E4FDF2}"/>
              </a:ext>
            </a:extLst>
          </p:cNvPr>
          <p:cNvSpPr txBox="1">
            <a:spLocks/>
          </p:cNvSpPr>
          <p:nvPr/>
        </p:nvSpPr>
        <p:spPr>
          <a:xfrm>
            <a:off x="2297550" y="2916110"/>
            <a:ext cx="4600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Questrial"/>
              <a:buNone/>
              <a:defRPr sz="3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800" dirty="0">
                <a:solidFill>
                  <a:schemeClr val="bg2">
                    <a:lumMod val="75000"/>
                  </a:schemeClr>
                </a:solidFill>
                <a:effectLst>
                  <a:outerShdw blurRad="38100" dist="38100" dir="2700000" algn="tl">
                    <a:srgbClr val="000000">
                      <a:alpha val="43137"/>
                    </a:srgbClr>
                  </a:outerShdw>
                </a:effectLst>
                <a:latin typeface="+mn-lt"/>
              </a:rPr>
              <a:t>Enfoque de la investigación</a:t>
            </a:r>
          </a:p>
        </p:txBody>
      </p:sp>
      <p:sp>
        <p:nvSpPr>
          <p:cNvPr id="114" name="Google Shape;2803;p41">
            <a:extLst>
              <a:ext uri="{FF2B5EF4-FFF2-40B4-BE49-F238E27FC236}">
                <a16:creationId xmlns:a16="http://schemas.microsoft.com/office/drawing/2014/main" id="{C5EF7E35-6216-4428-B12C-6CFCF2B56539}"/>
              </a:ext>
            </a:extLst>
          </p:cNvPr>
          <p:cNvSpPr/>
          <p:nvPr/>
        </p:nvSpPr>
        <p:spPr>
          <a:xfrm>
            <a:off x="1882762" y="3588013"/>
            <a:ext cx="6896139" cy="1224339"/>
          </a:xfrm>
          <a:prstGeom prst="roundRect">
            <a:avLst>
              <a:gd name="adj" fmla="val 11085"/>
            </a:avLst>
          </a:prstGeom>
          <a:ln>
            <a:solidFill>
              <a:schemeClr val="accent1">
                <a:lumMod val="90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r>
              <a:rPr lang="es-EC" dirty="0"/>
              <a:t>En la presente investigación para poder resolver el problema con el fin de comprobar las hipótesis dadas ejecutando el enfoque de investigación cuantitativo. De modo que los resultados pueden ser interpretados conforme al tipo de método de investigación que se va a utilizar (Monje, 2011, p. 25).</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97E06504-3EF4-4531-B0D2-68628EF29D85}"/>
              </a:ext>
            </a:extLst>
          </p:cNvPr>
          <p:cNvPicPr>
            <a:picLocks noChangeAspect="1"/>
          </p:cNvPicPr>
          <p:nvPr/>
        </p:nvPicPr>
        <p:blipFill rotWithShape="1">
          <a:blip r:embed="rId4"/>
          <a:srcRect l="27069" t="46743" r="35000" b="43986"/>
          <a:stretch/>
        </p:blipFill>
        <p:spPr>
          <a:xfrm>
            <a:off x="2672933" y="2113585"/>
            <a:ext cx="3468414" cy="476869"/>
          </a:xfrm>
          <a:prstGeom prst="rect">
            <a:avLst/>
          </a:prstGeom>
        </p:spPr>
      </p:pic>
      <p:pic>
        <p:nvPicPr>
          <p:cNvPr id="3" name="Imagen 2">
            <a:extLst>
              <a:ext uri="{FF2B5EF4-FFF2-40B4-BE49-F238E27FC236}">
                <a16:creationId xmlns:a16="http://schemas.microsoft.com/office/drawing/2014/main" id="{C1BC4019-343E-4D2B-9372-0B98304CD3CD}"/>
              </a:ext>
            </a:extLst>
          </p:cNvPr>
          <p:cNvPicPr>
            <a:picLocks noChangeAspect="1"/>
          </p:cNvPicPr>
          <p:nvPr/>
        </p:nvPicPr>
        <p:blipFill rotWithShape="1">
          <a:blip r:embed="rId4"/>
          <a:srcRect l="27414" t="60384" r="58189" b="35148"/>
          <a:stretch/>
        </p:blipFill>
        <p:spPr>
          <a:xfrm>
            <a:off x="3821167" y="2671045"/>
            <a:ext cx="1493783" cy="260761"/>
          </a:xfrm>
          <a:prstGeom prst="rect">
            <a:avLst/>
          </a:prstGeom>
        </p:spPr>
      </p:pic>
      <p:pic>
        <p:nvPicPr>
          <p:cNvPr id="5" name="Imagen 4">
            <a:extLst>
              <a:ext uri="{FF2B5EF4-FFF2-40B4-BE49-F238E27FC236}">
                <a16:creationId xmlns:a16="http://schemas.microsoft.com/office/drawing/2014/main" id="{7BA8C371-8567-4B3B-A1D0-046C4E7E3E1E}"/>
              </a:ext>
            </a:extLst>
          </p:cNvPr>
          <p:cNvPicPr>
            <a:picLocks noChangeAspect="1"/>
          </p:cNvPicPr>
          <p:nvPr/>
        </p:nvPicPr>
        <p:blipFill rotWithShape="1">
          <a:blip r:embed="rId5"/>
          <a:srcRect l="26552" t="43305" r="55259" b="48070"/>
          <a:stretch/>
        </p:blipFill>
        <p:spPr>
          <a:xfrm>
            <a:off x="3684214" y="1542873"/>
            <a:ext cx="1767687" cy="47150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cxnSp>
        <p:nvCxnSpPr>
          <p:cNvPr id="12" name="Conector: angular 11">
            <a:extLst>
              <a:ext uri="{FF2B5EF4-FFF2-40B4-BE49-F238E27FC236}">
                <a16:creationId xmlns:a16="http://schemas.microsoft.com/office/drawing/2014/main" id="{DA7E0ACD-3043-46DE-B7D7-00BA6EC38B4D}"/>
              </a:ext>
            </a:extLst>
          </p:cNvPr>
          <p:cNvCxnSpPr>
            <a:stCxn id="103" idx="1"/>
            <a:endCxn id="6" idx="2"/>
          </p:cNvCxnSpPr>
          <p:nvPr/>
        </p:nvCxnSpPr>
        <p:spPr>
          <a:xfrm rot="10800000">
            <a:off x="1594473" y="1982608"/>
            <a:ext cx="1177326" cy="370776"/>
          </a:xfrm>
          <a:prstGeom prst="bentConnector2">
            <a:avLst/>
          </a:pr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199" name="Google Shape;3199;p46"/>
          <p:cNvSpPr/>
          <p:nvPr/>
        </p:nvSpPr>
        <p:spPr>
          <a:xfrm rot="10800000" flipH="1">
            <a:off x="7981930" y="18"/>
            <a:ext cx="1162071" cy="66078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sp>
        <p:nvSpPr>
          <p:cNvPr id="3200" name="Google Shape;3200;p46"/>
          <p:cNvSpPr/>
          <p:nvPr/>
        </p:nvSpPr>
        <p:spPr>
          <a:xfrm flipH="1">
            <a:off x="-82497" y="4585956"/>
            <a:ext cx="1162071" cy="660785"/>
          </a:xfrm>
          <a:custGeom>
            <a:avLst/>
            <a:gdLst/>
            <a:ahLst/>
            <a:cxnLst/>
            <a:rect l="l" t="t" r="r" b="b"/>
            <a:pathLst>
              <a:path w="116586" h="66294" extrusionOk="0">
                <a:moveTo>
                  <a:pt x="116586" y="0"/>
                </a:moveTo>
                <a:lnTo>
                  <a:pt x="0" y="66294"/>
                </a:lnTo>
                <a:lnTo>
                  <a:pt x="116586" y="66294"/>
                </a:lnTo>
                <a:close/>
              </a:path>
            </a:pathLst>
          </a:custGeom>
          <a:solidFill>
            <a:schemeClr val="lt2"/>
          </a:solidFill>
          <a:ln>
            <a:noFill/>
          </a:ln>
        </p:spPr>
      </p:sp>
      <p:sp>
        <p:nvSpPr>
          <p:cNvPr id="99" name="Google Shape;2600;p39">
            <a:extLst>
              <a:ext uri="{FF2B5EF4-FFF2-40B4-BE49-F238E27FC236}">
                <a16:creationId xmlns:a16="http://schemas.microsoft.com/office/drawing/2014/main" id="{279CB562-83A4-4842-B6A6-F95010264ACF}"/>
              </a:ext>
            </a:extLst>
          </p:cNvPr>
          <p:cNvSpPr/>
          <p:nvPr/>
        </p:nvSpPr>
        <p:spPr>
          <a:xfrm>
            <a:off x="2121565" y="495302"/>
            <a:ext cx="4900870" cy="22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865;p60">
            <a:extLst>
              <a:ext uri="{FF2B5EF4-FFF2-40B4-BE49-F238E27FC236}">
                <a16:creationId xmlns:a16="http://schemas.microsoft.com/office/drawing/2014/main" id="{5C2E13B0-66B1-4CC8-A11B-1118CF492E29}"/>
              </a:ext>
            </a:extLst>
          </p:cNvPr>
          <p:cNvSpPr txBox="1">
            <a:spLocks noGrp="1"/>
          </p:cNvSpPr>
          <p:nvPr>
            <p:ph type="title"/>
          </p:nvPr>
        </p:nvSpPr>
        <p:spPr>
          <a:xfrm>
            <a:off x="2121565" y="164536"/>
            <a:ext cx="490087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bg2">
                    <a:lumMod val="75000"/>
                  </a:schemeClr>
                </a:solidFill>
                <a:effectLst>
                  <a:outerShdw blurRad="38100" dist="38100" dir="2700000" algn="tl">
                    <a:srgbClr val="000000">
                      <a:alpha val="43137"/>
                    </a:srgbClr>
                  </a:outerShdw>
                </a:effectLst>
                <a:latin typeface="+mn-lt"/>
              </a:rPr>
              <a:t>T</a:t>
            </a:r>
            <a:r>
              <a:rPr lang="en-US" sz="2800" dirty="0" err="1">
                <a:solidFill>
                  <a:schemeClr val="bg2">
                    <a:lumMod val="75000"/>
                  </a:schemeClr>
                </a:solidFill>
                <a:effectLst>
                  <a:outerShdw blurRad="38100" dist="38100" dir="2700000" algn="tl">
                    <a:srgbClr val="000000">
                      <a:alpha val="43137"/>
                    </a:srgbClr>
                  </a:outerShdw>
                </a:effectLst>
                <a:latin typeface="+mn-lt"/>
              </a:rPr>
              <a:t>ipología</a:t>
            </a:r>
            <a:r>
              <a:rPr lang="en-US" sz="2800" dirty="0">
                <a:solidFill>
                  <a:schemeClr val="bg2">
                    <a:lumMod val="75000"/>
                  </a:schemeClr>
                </a:solidFill>
                <a:effectLst>
                  <a:outerShdw blurRad="38100" dist="38100" dir="2700000" algn="tl">
                    <a:srgbClr val="000000">
                      <a:alpha val="43137"/>
                    </a:srgbClr>
                  </a:outerShdw>
                </a:effectLst>
                <a:latin typeface="+mn-lt"/>
              </a:rPr>
              <a:t> de la Investigación</a:t>
            </a:r>
            <a:endParaRPr sz="2800" dirty="0">
              <a:solidFill>
                <a:schemeClr val="bg2">
                  <a:lumMod val="75000"/>
                </a:schemeClr>
              </a:solidFill>
              <a:effectLst>
                <a:outerShdw blurRad="38100" dist="38100" dir="2700000" algn="tl">
                  <a:srgbClr val="000000">
                    <a:alpha val="43137"/>
                  </a:srgbClr>
                </a:outerShdw>
              </a:effectLst>
              <a:latin typeface="+mn-lt"/>
            </a:endParaRPr>
          </a:p>
        </p:txBody>
      </p:sp>
      <p:grpSp>
        <p:nvGrpSpPr>
          <p:cNvPr id="101" name="Google Shape;2828;p41">
            <a:extLst>
              <a:ext uri="{FF2B5EF4-FFF2-40B4-BE49-F238E27FC236}">
                <a16:creationId xmlns:a16="http://schemas.microsoft.com/office/drawing/2014/main" id="{6C448D3E-846C-4609-8A9C-368CB00DAA2B}"/>
              </a:ext>
            </a:extLst>
          </p:cNvPr>
          <p:cNvGrpSpPr/>
          <p:nvPr/>
        </p:nvGrpSpPr>
        <p:grpSpPr>
          <a:xfrm>
            <a:off x="2744332" y="1955720"/>
            <a:ext cx="1751187" cy="768432"/>
            <a:chOff x="2104025" y="2443226"/>
            <a:chExt cx="987184" cy="1004768"/>
          </a:xfrm>
        </p:grpSpPr>
        <p:sp>
          <p:nvSpPr>
            <p:cNvPr id="102" name="Google Shape;2829;p41">
              <a:extLst>
                <a:ext uri="{FF2B5EF4-FFF2-40B4-BE49-F238E27FC236}">
                  <a16:creationId xmlns:a16="http://schemas.microsoft.com/office/drawing/2014/main" id="{4CFF2F23-0F56-4CEA-BB5D-EBDE57CF4F3E}"/>
                </a:ext>
              </a:extLst>
            </p:cNvPr>
            <p:cNvSpPr/>
            <p:nvPr/>
          </p:nvSpPr>
          <p:spPr>
            <a:xfrm>
              <a:off x="2104025" y="2443226"/>
              <a:ext cx="971700" cy="969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tx1">
                    <a:lumMod val="75000"/>
                    <a:lumOff val="25000"/>
                  </a:schemeClr>
                </a:solidFill>
                <a:effectLst>
                  <a:outerShdw blurRad="38100" dist="38100" dir="2700000" algn="tl">
                    <a:srgbClr val="000000">
                      <a:alpha val="43137"/>
                    </a:srgbClr>
                  </a:outerShdw>
                </a:effectLst>
              </a:endParaRPr>
            </a:p>
          </p:txBody>
        </p:sp>
        <p:sp>
          <p:nvSpPr>
            <p:cNvPr id="103" name="Google Shape;2803;p41">
              <a:extLst>
                <a:ext uri="{FF2B5EF4-FFF2-40B4-BE49-F238E27FC236}">
                  <a16:creationId xmlns:a16="http://schemas.microsoft.com/office/drawing/2014/main" id="{77086094-EDAF-4538-A1D4-567E253F7A0F}"/>
                </a:ext>
              </a:extLst>
            </p:cNvPr>
            <p:cNvSpPr/>
            <p:nvPr/>
          </p:nvSpPr>
          <p:spPr>
            <a:xfrm>
              <a:off x="2119509" y="2478393"/>
              <a:ext cx="971700" cy="969601"/>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tx1">
                      <a:lumMod val="75000"/>
                      <a:lumOff val="25000"/>
                    </a:schemeClr>
                  </a:solidFill>
                  <a:effectLst>
                    <a:outerShdw blurRad="38100" dist="38100" dir="2700000" algn="tl">
                      <a:srgbClr val="000000">
                        <a:alpha val="43137"/>
                      </a:srgbClr>
                    </a:outerShdw>
                  </a:effectLst>
                </a:rPr>
                <a:t>Por </a:t>
              </a:r>
              <a:r>
                <a:rPr lang="en-US" b="1" dirty="0" err="1">
                  <a:solidFill>
                    <a:schemeClr val="tx1">
                      <a:lumMod val="75000"/>
                      <a:lumOff val="25000"/>
                    </a:schemeClr>
                  </a:solidFill>
                  <a:effectLst>
                    <a:outerShdw blurRad="38100" dist="38100" dir="2700000" algn="tl">
                      <a:srgbClr val="000000">
                        <a:alpha val="43137"/>
                      </a:srgbClr>
                    </a:outerShdw>
                  </a:effectLst>
                </a:rPr>
                <a:t>su</a:t>
              </a:r>
              <a:r>
                <a:rPr lang="en-US" b="1" dirty="0">
                  <a:solidFill>
                    <a:schemeClr val="tx1">
                      <a:lumMod val="75000"/>
                      <a:lumOff val="25000"/>
                    </a:schemeClr>
                  </a:solidFill>
                  <a:effectLst>
                    <a:outerShdw blurRad="38100" dist="38100" dir="2700000" algn="tl">
                      <a:srgbClr val="000000">
                        <a:alpha val="43137"/>
                      </a:srgbClr>
                    </a:outerShdw>
                  </a:effectLst>
                </a:rPr>
                <a:t> </a:t>
              </a:r>
              <a:r>
                <a:rPr lang="en-US" b="1" dirty="0" err="1">
                  <a:solidFill>
                    <a:schemeClr val="tx1">
                      <a:lumMod val="75000"/>
                      <a:lumOff val="25000"/>
                    </a:schemeClr>
                  </a:solidFill>
                  <a:effectLst>
                    <a:outerShdw blurRad="38100" dist="38100" dir="2700000" algn="tl">
                      <a:srgbClr val="000000">
                        <a:alpha val="43137"/>
                      </a:srgbClr>
                    </a:outerShdw>
                  </a:effectLst>
                </a:rPr>
                <a:t>objetivo</a:t>
              </a:r>
              <a:endParaRPr b="1" dirty="0">
                <a:solidFill>
                  <a:schemeClr val="tx1">
                    <a:lumMod val="75000"/>
                    <a:lumOff val="25000"/>
                  </a:schemeClr>
                </a:solidFill>
                <a:effectLst>
                  <a:outerShdw blurRad="38100" dist="38100" dir="2700000" algn="tl">
                    <a:srgbClr val="000000">
                      <a:alpha val="43137"/>
                    </a:srgbClr>
                  </a:outerShdw>
                </a:effectLst>
              </a:endParaRPr>
            </a:p>
          </p:txBody>
        </p:sp>
      </p:grpSp>
      <p:grpSp>
        <p:nvGrpSpPr>
          <p:cNvPr id="104" name="Google Shape;2828;p41">
            <a:extLst>
              <a:ext uri="{FF2B5EF4-FFF2-40B4-BE49-F238E27FC236}">
                <a16:creationId xmlns:a16="http://schemas.microsoft.com/office/drawing/2014/main" id="{9BE2D242-5671-4CF9-898E-D81CF1A75055}"/>
              </a:ext>
            </a:extLst>
          </p:cNvPr>
          <p:cNvGrpSpPr/>
          <p:nvPr/>
        </p:nvGrpSpPr>
        <p:grpSpPr>
          <a:xfrm>
            <a:off x="4610808" y="1955720"/>
            <a:ext cx="1751187" cy="768432"/>
            <a:chOff x="2104025" y="2443226"/>
            <a:chExt cx="987184" cy="1004768"/>
          </a:xfrm>
        </p:grpSpPr>
        <p:sp>
          <p:nvSpPr>
            <p:cNvPr id="105" name="Google Shape;2829;p41">
              <a:extLst>
                <a:ext uri="{FF2B5EF4-FFF2-40B4-BE49-F238E27FC236}">
                  <a16:creationId xmlns:a16="http://schemas.microsoft.com/office/drawing/2014/main" id="{85755F80-20E1-44B5-B622-B726E02BC5A7}"/>
                </a:ext>
              </a:extLst>
            </p:cNvPr>
            <p:cNvSpPr/>
            <p:nvPr/>
          </p:nvSpPr>
          <p:spPr>
            <a:xfrm>
              <a:off x="2104025" y="2443226"/>
              <a:ext cx="971700" cy="969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tx1">
                    <a:lumMod val="75000"/>
                    <a:lumOff val="25000"/>
                  </a:schemeClr>
                </a:solidFill>
                <a:effectLst>
                  <a:outerShdw blurRad="38100" dist="38100" dir="2700000" algn="tl">
                    <a:srgbClr val="000000">
                      <a:alpha val="43137"/>
                    </a:srgbClr>
                  </a:outerShdw>
                </a:effectLst>
              </a:endParaRPr>
            </a:p>
          </p:txBody>
        </p:sp>
        <p:sp>
          <p:nvSpPr>
            <p:cNvPr id="106" name="Google Shape;2803;p41">
              <a:extLst>
                <a:ext uri="{FF2B5EF4-FFF2-40B4-BE49-F238E27FC236}">
                  <a16:creationId xmlns:a16="http://schemas.microsoft.com/office/drawing/2014/main" id="{661F868C-4713-49A2-AFA0-2D8FABD14DEA}"/>
                </a:ext>
              </a:extLst>
            </p:cNvPr>
            <p:cNvSpPr/>
            <p:nvPr/>
          </p:nvSpPr>
          <p:spPr>
            <a:xfrm>
              <a:off x="2119509" y="2478393"/>
              <a:ext cx="971700" cy="969601"/>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tx1">
                      <a:lumMod val="75000"/>
                      <a:lumOff val="25000"/>
                    </a:schemeClr>
                  </a:solidFill>
                  <a:effectLst>
                    <a:outerShdw blurRad="38100" dist="38100" dir="2700000" algn="tl">
                      <a:srgbClr val="000000">
                        <a:alpha val="43137"/>
                      </a:srgbClr>
                    </a:outerShdw>
                  </a:effectLst>
                </a:rPr>
                <a:t>Por las </a:t>
              </a:r>
              <a:r>
                <a:rPr lang="en-US" b="1" dirty="0" err="1">
                  <a:solidFill>
                    <a:schemeClr val="tx1">
                      <a:lumMod val="75000"/>
                      <a:lumOff val="25000"/>
                    </a:schemeClr>
                  </a:solidFill>
                  <a:effectLst>
                    <a:outerShdw blurRad="38100" dist="38100" dir="2700000" algn="tl">
                      <a:srgbClr val="000000">
                        <a:alpha val="43137"/>
                      </a:srgbClr>
                    </a:outerShdw>
                  </a:effectLst>
                </a:rPr>
                <a:t>fuentes</a:t>
              </a:r>
              <a:r>
                <a:rPr lang="en-US" b="1" dirty="0">
                  <a:solidFill>
                    <a:schemeClr val="tx1">
                      <a:lumMod val="75000"/>
                      <a:lumOff val="25000"/>
                    </a:schemeClr>
                  </a:solidFill>
                  <a:effectLst>
                    <a:outerShdw blurRad="38100" dist="38100" dir="2700000" algn="tl">
                      <a:srgbClr val="000000">
                        <a:alpha val="43137"/>
                      </a:srgbClr>
                    </a:outerShdw>
                  </a:effectLst>
                </a:rPr>
                <a:t> de </a:t>
              </a:r>
              <a:r>
                <a:rPr lang="en-US" b="1" dirty="0" err="1">
                  <a:solidFill>
                    <a:schemeClr val="tx1">
                      <a:lumMod val="75000"/>
                      <a:lumOff val="25000"/>
                    </a:schemeClr>
                  </a:solidFill>
                  <a:effectLst>
                    <a:outerShdw blurRad="38100" dist="38100" dir="2700000" algn="tl">
                      <a:srgbClr val="000000">
                        <a:alpha val="43137"/>
                      </a:srgbClr>
                    </a:outerShdw>
                  </a:effectLst>
                </a:rPr>
                <a:t>información</a:t>
              </a:r>
              <a:endParaRPr b="1" dirty="0">
                <a:solidFill>
                  <a:schemeClr val="tx1">
                    <a:lumMod val="75000"/>
                    <a:lumOff val="25000"/>
                  </a:schemeClr>
                </a:solidFill>
                <a:effectLst>
                  <a:outerShdw blurRad="38100" dist="38100" dir="2700000" algn="tl">
                    <a:srgbClr val="000000">
                      <a:alpha val="43137"/>
                    </a:srgbClr>
                  </a:outerShdw>
                </a:effectLst>
              </a:endParaRPr>
            </a:p>
          </p:txBody>
        </p:sp>
      </p:grpSp>
      <p:grpSp>
        <p:nvGrpSpPr>
          <p:cNvPr id="107" name="Google Shape;2828;p41">
            <a:extLst>
              <a:ext uri="{FF2B5EF4-FFF2-40B4-BE49-F238E27FC236}">
                <a16:creationId xmlns:a16="http://schemas.microsoft.com/office/drawing/2014/main" id="{79648CB9-5D9B-4F69-B86F-79552921AFA7}"/>
              </a:ext>
            </a:extLst>
          </p:cNvPr>
          <p:cNvGrpSpPr/>
          <p:nvPr/>
        </p:nvGrpSpPr>
        <p:grpSpPr>
          <a:xfrm>
            <a:off x="2758065" y="2843370"/>
            <a:ext cx="1751187" cy="768432"/>
            <a:chOff x="2104025" y="2443226"/>
            <a:chExt cx="987184" cy="1004768"/>
          </a:xfrm>
        </p:grpSpPr>
        <p:sp>
          <p:nvSpPr>
            <p:cNvPr id="108" name="Google Shape;2829;p41">
              <a:extLst>
                <a:ext uri="{FF2B5EF4-FFF2-40B4-BE49-F238E27FC236}">
                  <a16:creationId xmlns:a16="http://schemas.microsoft.com/office/drawing/2014/main" id="{427E932F-B1C8-422A-A426-74CFA7B131BB}"/>
                </a:ext>
              </a:extLst>
            </p:cNvPr>
            <p:cNvSpPr/>
            <p:nvPr/>
          </p:nvSpPr>
          <p:spPr>
            <a:xfrm>
              <a:off x="2104025" y="2443226"/>
              <a:ext cx="971700" cy="969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tx1">
                    <a:lumMod val="75000"/>
                    <a:lumOff val="25000"/>
                  </a:schemeClr>
                </a:solidFill>
                <a:effectLst>
                  <a:outerShdw blurRad="38100" dist="38100" dir="2700000" algn="tl">
                    <a:srgbClr val="000000">
                      <a:alpha val="43137"/>
                    </a:srgbClr>
                  </a:outerShdw>
                </a:effectLst>
              </a:endParaRPr>
            </a:p>
          </p:txBody>
        </p:sp>
        <p:sp>
          <p:nvSpPr>
            <p:cNvPr id="109" name="Google Shape;2803;p41">
              <a:extLst>
                <a:ext uri="{FF2B5EF4-FFF2-40B4-BE49-F238E27FC236}">
                  <a16:creationId xmlns:a16="http://schemas.microsoft.com/office/drawing/2014/main" id="{40130B32-E279-464C-B60F-22BB2E610CA1}"/>
                </a:ext>
              </a:extLst>
            </p:cNvPr>
            <p:cNvSpPr/>
            <p:nvPr/>
          </p:nvSpPr>
          <p:spPr>
            <a:xfrm>
              <a:off x="2119509" y="2478393"/>
              <a:ext cx="971700" cy="969601"/>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tx1">
                      <a:lumMod val="75000"/>
                      <a:lumOff val="25000"/>
                    </a:schemeClr>
                  </a:solidFill>
                  <a:effectLst>
                    <a:outerShdw blurRad="38100" dist="38100" dir="2700000" algn="tl">
                      <a:srgbClr val="000000">
                        <a:alpha val="43137"/>
                      </a:srgbClr>
                    </a:outerShdw>
                  </a:effectLst>
                </a:rPr>
                <a:t>Por las </a:t>
              </a:r>
              <a:r>
                <a:rPr lang="en-US" b="1" dirty="0" err="1">
                  <a:solidFill>
                    <a:schemeClr val="tx1">
                      <a:lumMod val="75000"/>
                      <a:lumOff val="25000"/>
                    </a:schemeClr>
                  </a:solidFill>
                  <a:effectLst>
                    <a:outerShdw blurRad="38100" dist="38100" dir="2700000" algn="tl">
                      <a:srgbClr val="000000">
                        <a:alpha val="43137"/>
                      </a:srgbClr>
                    </a:outerShdw>
                  </a:effectLst>
                </a:rPr>
                <a:t>unidades</a:t>
              </a:r>
              <a:r>
                <a:rPr lang="en-US" b="1" dirty="0">
                  <a:solidFill>
                    <a:schemeClr val="tx1">
                      <a:lumMod val="75000"/>
                      <a:lumOff val="25000"/>
                    </a:schemeClr>
                  </a:solidFill>
                  <a:effectLst>
                    <a:outerShdw blurRad="38100" dist="38100" dir="2700000" algn="tl">
                      <a:srgbClr val="000000">
                        <a:alpha val="43137"/>
                      </a:srgbClr>
                    </a:outerShdw>
                  </a:effectLst>
                </a:rPr>
                <a:t> de </a:t>
              </a:r>
              <a:r>
                <a:rPr lang="en-US" b="1" dirty="0" err="1">
                  <a:solidFill>
                    <a:schemeClr val="tx1">
                      <a:lumMod val="75000"/>
                      <a:lumOff val="25000"/>
                    </a:schemeClr>
                  </a:solidFill>
                  <a:effectLst>
                    <a:outerShdw blurRad="38100" dist="38100" dir="2700000" algn="tl">
                      <a:srgbClr val="000000">
                        <a:alpha val="43137"/>
                      </a:srgbClr>
                    </a:outerShdw>
                  </a:effectLst>
                </a:rPr>
                <a:t>análisis</a:t>
              </a:r>
              <a:r>
                <a:rPr lang="en-US" b="1" dirty="0">
                  <a:solidFill>
                    <a:schemeClr val="tx1">
                      <a:lumMod val="75000"/>
                      <a:lumOff val="25000"/>
                    </a:schemeClr>
                  </a:solidFill>
                  <a:effectLst>
                    <a:outerShdw blurRad="38100" dist="38100" dir="2700000" algn="tl">
                      <a:srgbClr val="000000">
                        <a:alpha val="43137"/>
                      </a:srgbClr>
                    </a:outerShdw>
                  </a:effectLst>
                </a:rPr>
                <a:t> </a:t>
              </a:r>
              <a:endParaRPr b="1" dirty="0">
                <a:solidFill>
                  <a:schemeClr val="tx1">
                    <a:lumMod val="75000"/>
                    <a:lumOff val="25000"/>
                  </a:schemeClr>
                </a:solidFill>
                <a:effectLst>
                  <a:outerShdw blurRad="38100" dist="38100" dir="2700000" algn="tl">
                    <a:srgbClr val="000000">
                      <a:alpha val="43137"/>
                    </a:srgbClr>
                  </a:outerShdw>
                </a:effectLst>
              </a:endParaRPr>
            </a:p>
          </p:txBody>
        </p:sp>
      </p:grpSp>
      <p:grpSp>
        <p:nvGrpSpPr>
          <p:cNvPr id="110" name="Google Shape;2828;p41">
            <a:extLst>
              <a:ext uri="{FF2B5EF4-FFF2-40B4-BE49-F238E27FC236}">
                <a16:creationId xmlns:a16="http://schemas.microsoft.com/office/drawing/2014/main" id="{5E42CD01-FBA9-4CF8-8518-58220BD295B3}"/>
              </a:ext>
            </a:extLst>
          </p:cNvPr>
          <p:cNvGrpSpPr/>
          <p:nvPr/>
        </p:nvGrpSpPr>
        <p:grpSpPr>
          <a:xfrm>
            <a:off x="4624541" y="2816474"/>
            <a:ext cx="1751187" cy="768432"/>
            <a:chOff x="2104025" y="2443226"/>
            <a:chExt cx="987184" cy="1004768"/>
          </a:xfrm>
        </p:grpSpPr>
        <p:sp>
          <p:nvSpPr>
            <p:cNvPr id="111" name="Google Shape;2829;p41">
              <a:extLst>
                <a:ext uri="{FF2B5EF4-FFF2-40B4-BE49-F238E27FC236}">
                  <a16:creationId xmlns:a16="http://schemas.microsoft.com/office/drawing/2014/main" id="{D46AF8C8-4853-4A85-9E93-FFF6AC58BD7C}"/>
                </a:ext>
              </a:extLst>
            </p:cNvPr>
            <p:cNvSpPr/>
            <p:nvPr/>
          </p:nvSpPr>
          <p:spPr>
            <a:xfrm>
              <a:off x="2104025" y="2443226"/>
              <a:ext cx="971700" cy="969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tx1">
                    <a:lumMod val="75000"/>
                    <a:lumOff val="25000"/>
                  </a:schemeClr>
                </a:solidFill>
                <a:effectLst>
                  <a:outerShdw blurRad="38100" dist="38100" dir="2700000" algn="tl">
                    <a:srgbClr val="000000">
                      <a:alpha val="43137"/>
                    </a:srgbClr>
                  </a:outerShdw>
                </a:effectLst>
              </a:endParaRPr>
            </a:p>
          </p:txBody>
        </p:sp>
        <p:sp>
          <p:nvSpPr>
            <p:cNvPr id="112" name="Google Shape;2803;p41">
              <a:extLst>
                <a:ext uri="{FF2B5EF4-FFF2-40B4-BE49-F238E27FC236}">
                  <a16:creationId xmlns:a16="http://schemas.microsoft.com/office/drawing/2014/main" id="{D96EE532-CDCC-4DAA-9290-0E8F7BE472BD}"/>
                </a:ext>
              </a:extLst>
            </p:cNvPr>
            <p:cNvSpPr/>
            <p:nvPr/>
          </p:nvSpPr>
          <p:spPr>
            <a:xfrm>
              <a:off x="2119509" y="2478393"/>
              <a:ext cx="971700" cy="969601"/>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tx1">
                      <a:lumMod val="75000"/>
                      <a:lumOff val="25000"/>
                    </a:schemeClr>
                  </a:solidFill>
                  <a:effectLst>
                    <a:outerShdw blurRad="38100" dist="38100" dir="2700000" algn="tl">
                      <a:srgbClr val="000000">
                        <a:alpha val="43137"/>
                      </a:srgbClr>
                    </a:outerShdw>
                  </a:effectLst>
                </a:rPr>
                <a:t>Por el </a:t>
              </a:r>
              <a:r>
                <a:rPr lang="en-US" b="1" dirty="0" err="1">
                  <a:solidFill>
                    <a:schemeClr val="tx1">
                      <a:lumMod val="75000"/>
                      <a:lumOff val="25000"/>
                    </a:schemeClr>
                  </a:solidFill>
                  <a:effectLst>
                    <a:outerShdw blurRad="38100" dist="38100" dir="2700000" algn="tl">
                      <a:srgbClr val="000000">
                        <a:alpha val="43137"/>
                      </a:srgbClr>
                    </a:outerShdw>
                  </a:effectLst>
                </a:rPr>
                <a:t>alcance</a:t>
              </a:r>
              <a:endParaRPr b="1" dirty="0">
                <a:solidFill>
                  <a:schemeClr val="tx1">
                    <a:lumMod val="75000"/>
                    <a:lumOff val="25000"/>
                  </a:schemeClr>
                </a:solidFill>
                <a:effectLst>
                  <a:outerShdw blurRad="38100" dist="38100" dir="2700000" algn="tl">
                    <a:srgbClr val="000000">
                      <a:alpha val="43137"/>
                    </a:srgbClr>
                  </a:outerShdw>
                </a:effectLst>
              </a:endParaRPr>
            </a:p>
          </p:txBody>
        </p:sp>
      </p:grpSp>
      <p:cxnSp>
        <p:nvCxnSpPr>
          <p:cNvPr id="116" name="Google Shape;2590;p38">
            <a:extLst>
              <a:ext uri="{FF2B5EF4-FFF2-40B4-BE49-F238E27FC236}">
                <a16:creationId xmlns:a16="http://schemas.microsoft.com/office/drawing/2014/main" id="{3C24F8DB-662E-4E3B-9B17-E17001616378}"/>
              </a:ext>
            </a:extLst>
          </p:cNvPr>
          <p:cNvCxnSpPr/>
          <p:nvPr/>
        </p:nvCxnSpPr>
        <p:spPr>
          <a:xfrm>
            <a:off x="-748926" y="2794427"/>
            <a:ext cx="1828500" cy="0"/>
          </a:xfrm>
          <a:prstGeom prst="straightConnector1">
            <a:avLst/>
          </a:prstGeom>
          <a:noFill/>
          <a:ln w="28575" cap="flat" cmpd="sng">
            <a:solidFill>
              <a:schemeClr val="accent1">
                <a:lumMod val="75000"/>
              </a:schemeClr>
            </a:solidFill>
            <a:prstDash val="dot"/>
            <a:round/>
            <a:headEnd type="none" w="med" len="med"/>
            <a:tailEnd type="none" w="med" len="med"/>
          </a:ln>
        </p:spPr>
      </p:cxnSp>
      <p:cxnSp>
        <p:nvCxnSpPr>
          <p:cNvPr id="118" name="Google Shape;2590;p38">
            <a:extLst>
              <a:ext uri="{FF2B5EF4-FFF2-40B4-BE49-F238E27FC236}">
                <a16:creationId xmlns:a16="http://schemas.microsoft.com/office/drawing/2014/main" id="{D09D1312-E13D-4670-B24F-484591EE501E}"/>
              </a:ext>
            </a:extLst>
          </p:cNvPr>
          <p:cNvCxnSpPr/>
          <p:nvPr/>
        </p:nvCxnSpPr>
        <p:spPr>
          <a:xfrm>
            <a:off x="7997064" y="2756149"/>
            <a:ext cx="1828500" cy="0"/>
          </a:xfrm>
          <a:prstGeom prst="straightConnector1">
            <a:avLst/>
          </a:prstGeom>
          <a:noFill/>
          <a:ln w="28575" cap="flat" cmpd="sng">
            <a:solidFill>
              <a:schemeClr val="accent1">
                <a:lumMod val="75000"/>
              </a:schemeClr>
            </a:solidFill>
            <a:prstDash val="dot"/>
            <a:round/>
            <a:headEnd type="none" w="med" len="med"/>
            <a:tailEnd type="none" w="med" len="med"/>
          </a:ln>
        </p:spPr>
      </p:cxnSp>
      <p:sp>
        <p:nvSpPr>
          <p:cNvPr id="6" name="Rectángulo 5">
            <a:extLst>
              <a:ext uri="{FF2B5EF4-FFF2-40B4-BE49-F238E27FC236}">
                <a16:creationId xmlns:a16="http://schemas.microsoft.com/office/drawing/2014/main" id="{D9B3A12D-5E5E-4114-A2C5-839A28AD3424}"/>
              </a:ext>
            </a:extLst>
          </p:cNvPr>
          <p:cNvSpPr/>
          <p:nvPr/>
        </p:nvSpPr>
        <p:spPr>
          <a:xfrm>
            <a:off x="626285" y="1243082"/>
            <a:ext cx="1936376" cy="739526"/>
          </a:xfrm>
          <a:prstGeom prst="rect">
            <a:avLst/>
          </a:prstGeom>
          <a:solidFill>
            <a:schemeClr val="accent1">
              <a:lumMod val="9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err="1">
                <a:solidFill>
                  <a:schemeClr val="tx1"/>
                </a:solidFill>
              </a:rPr>
              <a:t>Investigación</a:t>
            </a:r>
            <a:r>
              <a:rPr lang="en-US" dirty="0">
                <a:solidFill>
                  <a:schemeClr val="tx1"/>
                </a:solidFill>
              </a:rPr>
              <a:t> </a:t>
            </a:r>
            <a:r>
              <a:rPr lang="en-US" dirty="0" err="1">
                <a:solidFill>
                  <a:schemeClr val="tx1"/>
                </a:solidFill>
              </a:rPr>
              <a:t>aplicada</a:t>
            </a:r>
            <a:endParaRPr lang="en-US" dirty="0">
              <a:solidFill>
                <a:schemeClr val="tx1"/>
              </a:solidFill>
            </a:endParaRPr>
          </a:p>
          <a:p>
            <a:pPr algn="ctr"/>
            <a:r>
              <a:rPr lang="en-US" dirty="0">
                <a:solidFill>
                  <a:schemeClr val="tx1"/>
                </a:solidFill>
              </a:rPr>
              <a:t>(</a:t>
            </a:r>
            <a:r>
              <a:rPr lang="en-US" dirty="0" err="1">
                <a:solidFill>
                  <a:schemeClr val="tx1"/>
                </a:solidFill>
              </a:rPr>
              <a:t>Baena</a:t>
            </a:r>
            <a:r>
              <a:rPr lang="en-US" dirty="0">
                <a:solidFill>
                  <a:schemeClr val="tx1"/>
                </a:solidFill>
              </a:rPr>
              <a:t>, 2014).</a:t>
            </a:r>
          </a:p>
        </p:txBody>
      </p:sp>
      <p:sp>
        <p:nvSpPr>
          <p:cNvPr id="120" name="Rectángulo 119">
            <a:extLst>
              <a:ext uri="{FF2B5EF4-FFF2-40B4-BE49-F238E27FC236}">
                <a16:creationId xmlns:a16="http://schemas.microsoft.com/office/drawing/2014/main" id="{B97AA714-A71C-4CBF-B472-B2474D902D8E}"/>
              </a:ext>
            </a:extLst>
          </p:cNvPr>
          <p:cNvSpPr/>
          <p:nvPr/>
        </p:nvSpPr>
        <p:spPr>
          <a:xfrm>
            <a:off x="6571133" y="1243082"/>
            <a:ext cx="1936376" cy="739527"/>
          </a:xfrm>
          <a:prstGeom prst="rect">
            <a:avLst/>
          </a:prstGeom>
          <a:solidFill>
            <a:schemeClr val="accent2">
              <a:lumMod val="9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schemeClr val="tx1"/>
              </a:solidFill>
            </a:endParaRPr>
          </a:p>
          <a:p>
            <a:pPr algn="ctr"/>
            <a:r>
              <a:rPr lang="en-US" dirty="0" err="1">
                <a:solidFill>
                  <a:schemeClr val="tx1"/>
                </a:solidFill>
              </a:rPr>
              <a:t>Investigación</a:t>
            </a:r>
            <a:r>
              <a:rPr lang="en-US" dirty="0">
                <a:solidFill>
                  <a:schemeClr val="tx1"/>
                </a:solidFill>
              </a:rPr>
              <a:t> documental</a:t>
            </a:r>
          </a:p>
          <a:p>
            <a:pPr algn="ctr"/>
            <a:r>
              <a:rPr lang="en-US" dirty="0">
                <a:solidFill>
                  <a:schemeClr val="tx1"/>
                </a:solidFill>
              </a:rPr>
              <a:t>(</a:t>
            </a:r>
            <a:r>
              <a:rPr lang="en-US" dirty="0" err="1">
                <a:solidFill>
                  <a:schemeClr val="tx1"/>
                </a:solidFill>
              </a:rPr>
              <a:t>Baena</a:t>
            </a:r>
            <a:r>
              <a:rPr lang="en-US" dirty="0">
                <a:solidFill>
                  <a:schemeClr val="tx1"/>
                </a:solidFill>
              </a:rPr>
              <a:t>, 2014).</a:t>
            </a:r>
          </a:p>
          <a:p>
            <a:pPr algn="ctr"/>
            <a:endParaRPr lang="en-US" dirty="0">
              <a:solidFill>
                <a:schemeClr val="tx1"/>
              </a:solidFill>
            </a:endParaRPr>
          </a:p>
        </p:txBody>
      </p:sp>
      <p:sp>
        <p:nvSpPr>
          <p:cNvPr id="121" name="Rectángulo 120">
            <a:extLst>
              <a:ext uri="{FF2B5EF4-FFF2-40B4-BE49-F238E27FC236}">
                <a16:creationId xmlns:a16="http://schemas.microsoft.com/office/drawing/2014/main" id="{C0ED142E-4794-4234-A51F-1565F978D2A6}"/>
              </a:ext>
            </a:extLst>
          </p:cNvPr>
          <p:cNvSpPr/>
          <p:nvPr/>
        </p:nvSpPr>
        <p:spPr>
          <a:xfrm>
            <a:off x="557052" y="3649740"/>
            <a:ext cx="2060639" cy="1203752"/>
          </a:xfrm>
          <a:prstGeom prst="rect">
            <a:avLst/>
          </a:prstGeom>
          <a:solidFill>
            <a:schemeClr val="accent2">
              <a:lumMod val="9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a:solidFill>
                  <a:schemeClr val="tx1">
                    <a:lumMod val="75000"/>
                    <a:lumOff val="25000"/>
                  </a:schemeClr>
                </a:solidFill>
              </a:rPr>
              <a:t>(Vivanco, 2005)</a:t>
            </a:r>
          </a:p>
          <a:p>
            <a:pPr algn="ctr"/>
            <a:r>
              <a:rPr lang="es-EC" dirty="0">
                <a:solidFill>
                  <a:schemeClr val="tx1">
                    <a:lumMod val="75000"/>
                    <a:lumOff val="25000"/>
                  </a:schemeClr>
                </a:solidFill>
              </a:rPr>
              <a:t>Personas consideradas consumidores de aceite vegetal comestible en el DMQ.</a:t>
            </a:r>
            <a:endParaRPr lang="en-US" dirty="0">
              <a:solidFill>
                <a:schemeClr val="tx1">
                  <a:lumMod val="75000"/>
                  <a:lumOff val="25000"/>
                </a:schemeClr>
              </a:solidFill>
            </a:endParaRPr>
          </a:p>
        </p:txBody>
      </p:sp>
      <p:sp>
        <p:nvSpPr>
          <p:cNvPr id="122" name="Rectángulo 121">
            <a:extLst>
              <a:ext uri="{FF2B5EF4-FFF2-40B4-BE49-F238E27FC236}">
                <a16:creationId xmlns:a16="http://schemas.microsoft.com/office/drawing/2014/main" id="{624396D5-03D7-4A32-AE98-D40F08C3FD6E}"/>
              </a:ext>
            </a:extLst>
          </p:cNvPr>
          <p:cNvSpPr/>
          <p:nvPr/>
        </p:nvSpPr>
        <p:spPr>
          <a:xfrm>
            <a:off x="6553203" y="3649741"/>
            <a:ext cx="1936376" cy="739527"/>
          </a:xfrm>
          <a:prstGeom prst="rect">
            <a:avLst/>
          </a:prstGeom>
          <a:solidFill>
            <a:schemeClr val="accent1">
              <a:lumMod val="9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schemeClr val="tx1"/>
                </a:solidFill>
              </a:rPr>
              <a:t>Investigación de </a:t>
            </a:r>
            <a:r>
              <a:rPr lang="en-US" dirty="0" err="1">
                <a:solidFill>
                  <a:schemeClr val="tx1"/>
                </a:solidFill>
              </a:rPr>
              <a:t>alcance</a:t>
            </a:r>
            <a:r>
              <a:rPr lang="en-US" dirty="0">
                <a:solidFill>
                  <a:schemeClr val="tx1"/>
                </a:solidFill>
              </a:rPr>
              <a:t> </a:t>
            </a:r>
            <a:r>
              <a:rPr lang="en-US" dirty="0" err="1">
                <a:solidFill>
                  <a:schemeClr val="tx1"/>
                </a:solidFill>
              </a:rPr>
              <a:t>correlacional</a:t>
            </a:r>
            <a:r>
              <a:rPr lang="en-US" dirty="0">
                <a:solidFill>
                  <a:schemeClr val="tx1"/>
                </a:solidFill>
              </a:rPr>
              <a:t> (Ramos, 2020).</a:t>
            </a:r>
          </a:p>
        </p:txBody>
      </p:sp>
      <p:cxnSp>
        <p:nvCxnSpPr>
          <p:cNvPr id="14" name="Conector: angular 13">
            <a:extLst>
              <a:ext uri="{FF2B5EF4-FFF2-40B4-BE49-F238E27FC236}">
                <a16:creationId xmlns:a16="http://schemas.microsoft.com/office/drawing/2014/main" id="{E39A1B3F-E525-42B5-A108-1F0ED04A97DA}"/>
              </a:ext>
            </a:extLst>
          </p:cNvPr>
          <p:cNvCxnSpPr>
            <a:stCxn id="106" idx="3"/>
            <a:endCxn id="120" idx="2"/>
          </p:cNvCxnSpPr>
          <p:nvPr/>
        </p:nvCxnSpPr>
        <p:spPr>
          <a:xfrm flipV="1">
            <a:off x="6361995" y="1982609"/>
            <a:ext cx="1177326" cy="370775"/>
          </a:xfrm>
          <a:prstGeom prst="bentConnector2">
            <a:avLst/>
          </a:pr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Conector: angular 15">
            <a:extLst>
              <a:ext uri="{FF2B5EF4-FFF2-40B4-BE49-F238E27FC236}">
                <a16:creationId xmlns:a16="http://schemas.microsoft.com/office/drawing/2014/main" id="{ADC2CC52-DF25-4FA0-B86D-7AAF6AFA1948}"/>
              </a:ext>
            </a:extLst>
          </p:cNvPr>
          <p:cNvCxnSpPr>
            <a:cxnSpLocks/>
            <a:stCxn id="109" idx="1"/>
            <a:endCxn id="121" idx="0"/>
          </p:cNvCxnSpPr>
          <p:nvPr/>
        </p:nvCxnSpPr>
        <p:spPr>
          <a:xfrm rot="10800000" flipV="1">
            <a:off x="1587372" y="3241034"/>
            <a:ext cx="1198160" cy="408706"/>
          </a:xfrm>
          <a:prstGeom prst="bentConnector2">
            <a:avLst/>
          </a:pr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Conector: angular 17">
            <a:extLst>
              <a:ext uri="{FF2B5EF4-FFF2-40B4-BE49-F238E27FC236}">
                <a16:creationId xmlns:a16="http://schemas.microsoft.com/office/drawing/2014/main" id="{49FBDA85-0A0F-4482-BA2A-BA7BF3C13C15}"/>
              </a:ext>
            </a:extLst>
          </p:cNvPr>
          <p:cNvCxnSpPr>
            <a:stCxn id="112" idx="3"/>
            <a:endCxn id="122" idx="0"/>
          </p:cNvCxnSpPr>
          <p:nvPr/>
        </p:nvCxnSpPr>
        <p:spPr>
          <a:xfrm>
            <a:off x="6375728" y="3214138"/>
            <a:ext cx="1145663" cy="435603"/>
          </a:xfrm>
          <a:prstGeom prst="bentConnector2">
            <a:avLst/>
          </a:pr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1268" name="Picture 4" descr="Aceites vegetales, ¿por qué se han convertido en un lujo en la cocina?">
            <a:extLst>
              <a:ext uri="{FF2B5EF4-FFF2-40B4-BE49-F238E27FC236}">
                <a16:creationId xmlns:a16="http://schemas.microsoft.com/office/drawing/2014/main" id="{0136E63E-8B66-420C-BF58-4B5BEFCF9E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51"/>
          <a:stretch/>
        </p:blipFill>
        <p:spPr bwMode="auto">
          <a:xfrm>
            <a:off x="4649627" y="3771112"/>
            <a:ext cx="1664161" cy="1091929"/>
          </a:xfrm>
          <a:prstGeom prst="round2DiagRect">
            <a:avLst>
              <a:gd name="adj1" fmla="val 0"/>
              <a:gd name="adj2" fmla="val 15932"/>
            </a:avLst>
          </a:prstGeom>
          <a:ln w="28575" cap="sq">
            <a:solidFill>
              <a:schemeClr val="bg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70" name="Picture 6" descr="7 señales de que tienes el alma de un gran chef | Delicioso | Univision">
            <a:extLst>
              <a:ext uri="{FF2B5EF4-FFF2-40B4-BE49-F238E27FC236}">
                <a16:creationId xmlns:a16="http://schemas.microsoft.com/office/drawing/2014/main" id="{3532EB0D-B907-46D5-BAD1-6FF451C8D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396" y="3771112"/>
            <a:ext cx="1694717" cy="1086069"/>
          </a:xfrm>
          <a:prstGeom prst="round2DiagRect">
            <a:avLst>
              <a:gd name="adj1" fmla="val 16667"/>
              <a:gd name="adj2" fmla="val 0"/>
            </a:avLst>
          </a:prstGeom>
          <a:ln w="28575" cap="sq">
            <a:solidFill>
              <a:schemeClr val="accent3">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72" name="Picture 8" descr="Qué es la investigación documental?">
            <a:extLst>
              <a:ext uri="{FF2B5EF4-FFF2-40B4-BE49-F238E27FC236}">
                <a16:creationId xmlns:a16="http://schemas.microsoft.com/office/drawing/2014/main" id="{0506B267-351C-498D-8688-3FAC65EADC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527"/>
          <a:stretch/>
        </p:blipFill>
        <p:spPr bwMode="auto">
          <a:xfrm>
            <a:off x="4642304" y="886682"/>
            <a:ext cx="1660728" cy="935244"/>
          </a:xfrm>
          <a:prstGeom prst="round2DiagRect">
            <a:avLst>
              <a:gd name="adj1" fmla="val 0"/>
              <a:gd name="adj2" fmla="val 17862"/>
            </a:avLst>
          </a:prstGeom>
          <a:ln w="28575" cap="sq">
            <a:solidFill>
              <a:schemeClr val="accent3">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78" name="Picture 14" descr="Limitaciones en la investigación - Tipos con ejemplos - TestSiteForMe">
            <a:extLst>
              <a:ext uri="{FF2B5EF4-FFF2-40B4-BE49-F238E27FC236}">
                <a16:creationId xmlns:a16="http://schemas.microsoft.com/office/drawing/2014/main" id="{94F6E919-FFEC-43B0-AF9A-C4B4AE9C33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43" t="3001" r="6032" b="24233"/>
          <a:stretch/>
        </p:blipFill>
        <p:spPr bwMode="auto">
          <a:xfrm>
            <a:off x="2799266" y="878856"/>
            <a:ext cx="1637290" cy="935244"/>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8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sp>
        <p:nvSpPr>
          <p:cNvPr id="43" name="Google Shape;2600;p39">
            <a:extLst>
              <a:ext uri="{FF2B5EF4-FFF2-40B4-BE49-F238E27FC236}">
                <a16:creationId xmlns:a16="http://schemas.microsoft.com/office/drawing/2014/main" id="{839D6F3C-0378-4EEC-8DAB-F1B5A453A1AF}"/>
              </a:ext>
            </a:extLst>
          </p:cNvPr>
          <p:cNvSpPr/>
          <p:nvPr/>
        </p:nvSpPr>
        <p:spPr>
          <a:xfrm>
            <a:off x="2121565" y="378760"/>
            <a:ext cx="4900870" cy="22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865;p60">
            <a:extLst>
              <a:ext uri="{FF2B5EF4-FFF2-40B4-BE49-F238E27FC236}">
                <a16:creationId xmlns:a16="http://schemas.microsoft.com/office/drawing/2014/main" id="{70621987-B06E-4AA9-A4DE-35470063608A}"/>
              </a:ext>
            </a:extLst>
          </p:cNvPr>
          <p:cNvSpPr txBox="1">
            <a:spLocks noGrp="1"/>
          </p:cNvSpPr>
          <p:nvPr>
            <p:ph type="title"/>
          </p:nvPr>
        </p:nvSpPr>
        <p:spPr>
          <a:xfrm>
            <a:off x="2121565" y="35860"/>
            <a:ext cx="490087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bg2">
                    <a:lumMod val="75000"/>
                  </a:schemeClr>
                </a:solidFill>
                <a:effectLst>
                  <a:outerShdw blurRad="38100" dist="38100" dir="2700000" algn="tl">
                    <a:srgbClr val="000000">
                      <a:alpha val="43137"/>
                    </a:srgbClr>
                  </a:outerShdw>
                </a:effectLst>
                <a:latin typeface="+mn-lt"/>
              </a:rPr>
              <a:t>Modelo</a:t>
            </a:r>
            <a:r>
              <a:rPr lang="en-US" sz="2800" dirty="0">
                <a:solidFill>
                  <a:schemeClr val="bg2">
                    <a:lumMod val="75000"/>
                  </a:schemeClr>
                </a:solidFill>
                <a:effectLst>
                  <a:outerShdw blurRad="38100" dist="38100" dir="2700000" algn="tl">
                    <a:srgbClr val="000000">
                      <a:alpha val="43137"/>
                    </a:srgbClr>
                  </a:outerShdw>
                </a:effectLst>
                <a:latin typeface="+mn-lt"/>
              </a:rPr>
              <a:t> de Estudio</a:t>
            </a:r>
            <a:endParaRPr sz="2800" dirty="0">
              <a:solidFill>
                <a:schemeClr val="bg2">
                  <a:lumMod val="75000"/>
                </a:schemeClr>
              </a:solidFill>
              <a:effectLst>
                <a:outerShdw blurRad="38100" dist="38100" dir="2700000" algn="tl">
                  <a:srgbClr val="000000">
                    <a:alpha val="43137"/>
                  </a:srgbClr>
                </a:outerShdw>
              </a:effectLst>
              <a:latin typeface="+mn-lt"/>
            </a:endParaRPr>
          </a:p>
        </p:txBody>
      </p:sp>
      <p:pic>
        <p:nvPicPr>
          <p:cNvPr id="6" name="Imagen 5">
            <a:extLst>
              <a:ext uri="{FF2B5EF4-FFF2-40B4-BE49-F238E27FC236}">
                <a16:creationId xmlns:a16="http://schemas.microsoft.com/office/drawing/2014/main" id="{3CB41592-1122-4F10-99D9-E64FFD470CAD}"/>
              </a:ext>
            </a:extLst>
          </p:cNvPr>
          <p:cNvPicPr>
            <a:picLocks noChangeAspect="1"/>
          </p:cNvPicPr>
          <p:nvPr/>
        </p:nvPicPr>
        <p:blipFill rotWithShape="1">
          <a:blip r:embed="rId3"/>
          <a:srcRect l="28922" t="25970" r="20882" b="18780"/>
          <a:stretch/>
        </p:blipFill>
        <p:spPr>
          <a:xfrm>
            <a:off x="2014594" y="833713"/>
            <a:ext cx="5114812" cy="3166788"/>
          </a:xfrm>
          <a:prstGeom prst="rect">
            <a:avLst/>
          </a:prstGeom>
        </p:spPr>
      </p:pic>
      <p:sp>
        <p:nvSpPr>
          <p:cNvPr id="46" name="Google Shape;1915;p46">
            <a:extLst>
              <a:ext uri="{FF2B5EF4-FFF2-40B4-BE49-F238E27FC236}">
                <a16:creationId xmlns:a16="http://schemas.microsoft.com/office/drawing/2014/main" id="{AB327CCA-83FE-4A77-AAE2-5811D7A07FB1}"/>
              </a:ext>
            </a:extLst>
          </p:cNvPr>
          <p:cNvSpPr txBox="1">
            <a:spLocks/>
          </p:cNvSpPr>
          <p:nvPr/>
        </p:nvSpPr>
        <p:spPr>
          <a:xfrm>
            <a:off x="502022" y="4162672"/>
            <a:ext cx="8139953" cy="759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1100" i="1" dirty="0"/>
              <a:t>Nota: </a:t>
            </a:r>
            <a:r>
              <a:rPr lang="es-EC" sz="1100" dirty="0"/>
              <a:t>Modelo gráfico de hipótesis adaptado de las investigaciones de Bastidas, J y Chimba, E. (2022). </a:t>
            </a:r>
            <a:r>
              <a:rPr lang="es-MX" sz="1100" i="1" dirty="0"/>
              <a:t>Incidencia del precio en la decisión de compra de medicamentos genéricos en el DMQ</a:t>
            </a:r>
            <a:r>
              <a:rPr lang="es-MX" sz="1100" dirty="0"/>
              <a:t>. [Tesis de grado, Universidad de las Fuerzas Armadas ESPE]. Repositorio institucional.</a:t>
            </a:r>
            <a:r>
              <a:rPr lang="es-EC" sz="1100" dirty="0"/>
              <a:t> Y de Flores, K. (2022). </a:t>
            </a:r>
            <a:r>
              <a:rPr lang="es-EC" sz="1100" i="1" dirty="0"/>
              <a:t>La imagen corporativa en el comportamiento de los socios de cooperativas de ahorro y crédito en el cantón Rumiñahui</a:t>
            </a:r>
            <a:r>
              <a:rPr lang="es-EC" sz="1100" dirty="0"/>
              <a:t>. </a:t>
            </a:r>
            <a:r>
              <a:rPr lang="es-MX" sz="1100" dirty="0"/>
              <a:t>[Tesis de grado, Universidad de las Fuerzas Armadas ESPE]. Repositorio institucional.</a:t>
            </a:r>
            <a:endParaRPr lang="en-US" sz="1100" dirty="0"/>
          </a:p>
          <a:p>
            <a:pPr algn="ctr"/>
            <a:endParaRPr lang="es-ES" dirty="0">
              <a:solidFill>
                <a:srgbClr val="212121"/>
              </a:solidFill>
            </a:endParaRPr>
          </a:p>
          <a:p>
            <a:endParaRPr lang="es-ES" dirty="0">
              <a:solidFill>
                <a:srgbClr val="212121"/>
              </a:solidFill>
            </a:endParaRPr>
          </a:p>
        </p:txBody>
      </p:sp>
      <p:pic>
        <p:nvPicPr>
          <p:cNvPr id="2" name="Imagen 1">
            <a:extLst>
              <a:ext uri="{FF2B5EF4-FFF2-40B4-BE49-F238E27FC236}">
                <a16:creationId xmlns:a16="http://schemas.microsoft.com/office/drawing/2014/main" id="{44E07C6C-4DE0-42A3-BB94-BEF3DEF98CD6}"/>
              </a:ext>
            </a:extLst>
          </p:cNvPr>
          <p:cNvPicPr>
            <a:picLocks noChangeAspect="1"/>
          </p:cNvPicPr>
          <p:nvPr/>
        </p:nvPicPr>
        <p:blipFill>
          <a:blip r:embed="rId4"/>
          <a:stretch>
            <a:fillRect/>
          </a:stretch>
        </p:blipFill>
        <p:spPr>
          <a:xfrm rot="5400000">
            <a:off x="-391259" y="1534259"/>
            <a:ext cx="3033346" cy="1740877"/>
          </a:xfrm>
          <a:prstGeom prst="roundRect">
            <a:avLst>
              <a:gd name="adj" fmla="val 1111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a:extLst>
              <a:ext uri="{FF2B5EF4-FFF2-40B4-BE49-F238E27FC236}">
                <a16:creationId xmlns:a16="http://schemas.microsoft.com/office/drawing/2014/main" id="{CB9C787C-6EFA-4704-846B-8EE76B06E136}"/>
              </a:ext>
            </a:extLst>
          </p:cNvPr>
          <p:cNvPicPr>
            <a:picLocks noChangeAspect="1"/>
          </p:cNvPicPr>
          <p:nvPr/>
        </p:nvPicPr>
        <p:blipFill rotWithShape="1">
          <a:blip r:embed="rId5"/>
          <a:srcRect l="29039" r="38077"/>
          <a:stretch/>
        </p:blipFill>
        <p:spPr>
          <a:xfrm>
            <a:off x="7148147" y="888024"/>
            <a:ext cx="1793632" cy="3068055"/>
          </a:xfrm>
          <a:prstGeom prst="roundRect">
            <a:avLst>
              <a:gd name="adj" fmla="val 1176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6" descr="Lupa - Iconos gratis de herramientas y utensilios">
            <a:extLst>
              <a:ext uri="{FF2B5EF4-FFF2-40B4-BE49-F238E27FC236}">
                <a16:creationId xmlns:a16="http://schemas.microsoft.com/office/drawing/2014/main" id="{ABAA622D-B87A-42C2-B618-06E9C91352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852137" y="2910742"/>
            <a:ext cx="1131279" cy="1131279"/>
          </a:xfrm>
          <a:prstGeom prst="rect">
            <a:avLst/>
          </a:prstGeom>
          <a:noFill/>
          <a:extLst>
            <a:ext uri="{909E8E84-426E-40DD-AFC4-6F175D3DCCD1}">
              <a14:hiddenFill xmlns:a14="http://schemas.microsoft.com/office/drawing/2010/main">
                <a:solidFill>
                  <a:srgbClr val="FFFFFF"/>
                </a:solidFill>
              </a14:hiddenFill>
            </a:ext>
          </a:extLst>
        </p:spPr>
      </p:pic>
      <p:sp>
        <p:nvSpPr>
          <p:cNvPr id="5" name="Medio marco 4">
            <a:extLst>
              <a:ext uri="{FF2B5EF4-FFF2-40B4-BE49-F238E27FC236}">
                <a16:creationId xmlns:a16="http://schemas.microsoft.com/office/drawing/2014/main" id="{636DBD6B-E280-419F-9D03-5DBEBC58C79D}"/>
              </a:ext>
            </a:extLst>
          </p:cNvPr>
          <p:cNvSpPr/>
          <p:nvPr/>
        </p:nvSpPr>
        <p:spPr>
          <a:xfrm rot="18995826">
            <a:off x="2002202" y="916176"/>
            <a:ext cx="667240" cy="705515"/>
          </a:xfrm>
          <a:prstGeom prst="halfFrame">
            <a:avLst>
              <a:gd name="adj1" fmla="val 33333"/>
              <a:gd name="adj2" fmla="val 33443"/>
            </a:avLst>
          </a:prstGeom>
          <a:solidFill>
            <a:schemeClr val="accent3">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Medio marco 17">
            <a:extLst>
              <a:ext uri="{FF2B5EF4-FFF2-40B4-BE49-F238E27FC236}">
                <a16:creationId xmlns:a16="http://schemas.microsoft.com/office/drawing/2014/main" id="{A25F1432-2B15-47BA-8E07-5EF50935F373}"/>
              </a:ext>
            </a:extLst>
          </p:cNvPr>
          <p:cNvSpPr/>
          <p:nvPr/>
        </p:nvSpPr>
        <p:spPr>
          <a:xfrm rot="8162747">
            <a:off x="6472205" y="953110"/>
            <a:ext cx="667240" cy="705515"/>
          </a:xfrm>
          <a:prstGeom prst="halfFrame">
            <a:avLst>
              <a:gd name="adj1" fmla="val 33333"/>
              <a:gd name="adj2" fmla="val 33443"/>
            </a:avLst>
          </a:prstGeom>
          <a:solidFill>
            <a:schemeClr val="tx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2"/>
        <p:cNvGrpSpPr/>
        <p:nvPr/>
      </p:nvGrpSpPr>
      <p:grpSpPr>
        <a:xfrm>
          <a:off x="0" y="0"/>
          <a:ext cx="0" cy="0"/>
          <a:chOff x="0" y="0"/>
          <a:chExt cx="0" cy="0"/>
        </a:xfrm>
      </p:grpSpPr>
      <p:pic>
        <p:nvPicPr>
          <p:cNvPr id="16" name="Imagen 15">
            <a:extLst>
              <a:ext uri="{FF2B5EF4-FFF2-40B4-BE49-F238E27FC236}">
                <a16:creationId xmlns:a16="http://schemas.microsoft.com/office/drawing/2014/main" id="{C6B8B2EF-759A-450C-B758-863342AA8DEE}"/>
              </a:ext>
            </a:extLst>
          </p:cNvPr>
          <p:cNvPicPr>
            <a:picLocks noChangeAspect="1"/>
          </p:cNvPicPr>
          <p:nvPr/>
        </p:nvPicPr>
        <p:blipFill>
          <a:blip r:embed="rId3"/>
          <a:stretch>
            <a:fillRect/>
          </a:stretch>
        </p:blipFill>
        <p:spPr>
          <a:xfrm>
            <a:off x="0" y="0"/>
            <a:ext cx="9144000" cy="5143500"/>
          </a:xfrm>
          <a:prstGeom prst="rect">
            <a:avLst/>
          </a:prstGeom>
        </p:spPr>
      </p:pic>
      <p:grpSp>
        <p:nvGrpSpPr>
          <p:cNvPr id="2552" name="Google Shape;2552;p38"/>
          <p:cNvGrpSpPr/>
          <p:nvPr/>
        </p:nvGrpSpPr>
        <p:grpSpPr>
          <a:xfrm flipH="1">
            <a:off x="-2567420" y="-2437952"/>
            <a:ext cx="4017967" cy="3644766"/>
            <a:chOff x="3166062" y="1034326"/>
            <a:chExt cx="6010422" cy="5452155"/>
          </a:xfrm>
        </p:grpSpPr>
        <p:sp>
          <p:nvSpPr>
            <p:cNvPr id="2553" name="Google Shape;2553;p38"/>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8"/>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5" name="Google Shape;2555;p38"/>
          <p:cNvGrpSpPr/>
          <p:nvPr/>
        </p:nvGrpSpPr>
        <p:grpSpPr>
          <a:xfrm>
            <a:off x="8301169" y="1534657"/>
            <a:ext cx="3863500" cy="3798516"/>
            <a:chOff x="3133536" y="-308699"/>
            <a:chExt cx="6010423" cy="5452155"/>
          </a:xfrm>
        </p:grpSpPr>
        <p:sp>
          <p:nvSpPr>
            <p:cNvPr id="2556" name="Google Shape;2556;p38"/>
            <p:cNvSpPr/>
            <p:nvPr/>
          </p:nvSpPr>
          <p:spPr>
            <a:xfrm>
              <a:off x="3201565" y="-185790"/>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8"/>
            <p:cNvSpPr/>
            <p:nvPr/>
          </p:nvSpPr>
          <p:spPr>
            <a:xfrm>
              <a:off x="3133536" y="-308699"/>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3" name="Google Shape;2600;p39">
            <a:extLst>
              <a:ext uri="{FF2B5EF4-FFF2-40B4-BE49-F238E27FC236}">
                <a16:creationId xmlns:a16="http://schemas.microsoft.com/office/drawing/2014/main" id="{E590343E-231E-4D00-BB0F-F3C5395CFEB3}"/>
              </a:ext>
            </a:extLst>
          </p:cNvPr>
          <p:cNvSpPr/>
          <p:nvPr/>
        </p:nvSpPr>
        <p:spPr>
          <a:xfrm>
            <a:off x="2121565" y="378760"/>
            <a:ext cx="4900870" cy="22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65;p60">
            <a:extLst>
              <a:ext uri="{FF2B5EF4-FFF2-40B4-BE49-F238E27FC236}">
                <a16:creationId xmlns:a16="http://schemas.microsoft.com/office/drawing/2014/main" id="{B5E8987A-302A-4A99-B1BC-D40A1E198BE3}"/>
              </a:ext>
            </a:extLst>
          </p:cNvPr>
          <p:cNvSpPr txBox="1">
            <a:spLocks noGrp="1"/>
          </p:cNvSpPr>
          <p:nvPr>
            <p:ph type="title"/>
          </p:nvPr>
        </p:nvSpPr>
        <p:spPr>
          <a:xfrm>
            <a:off x="2121565" y="35860"/>
            <a:ext cx="490087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chemeClr val="bg2">
                    <a:lumMod val="75000"/>
                  </a:schemeClr>
                </a:solidFill>
                <a:effectLst>
                  <a:outerShdw blurRad="38100" dist="38100" dir="2700000" algn="tl">
                    <a:srgbClr val="000000">
                      <a:alpha val="43137"/>
                    </a:srgbClr>
                  </a:outerShdw>
                </a:effectLst>
                <a:latin typeface="+mn-lt"/>
              </a:rPr>
              <a:t>Hipótesis</a:t>
            </a:r>
            <a:endParaRPr sz="2800" dirty="0">
              <a:solidFill>
                <a:schemeClr val="bg2">
                  <a:lumMod val="75000"/>
                </a:schemeClr>
              </a:solidFill>
              <a:effectLst>
                <a:outerShdw blurRad="38100" dist="38100" dir="2700000" algn="tl">
                  <a:srgbClr val="000000">
                    <a:alpha val="43137"/>
                  </a:srgbClr>
                </a:outerShdw>
              </a:effectLst>
              <a:latin typeface="+mn-lt"/>
            </a:endParaRPr>
          </a:p>
        </p:txBody>
      </p:sp>
      <p:sp>
        <p:nvSpPr>
          <p:cNvPr id="65" name="Google Shape;2695;p40">
            <a:extLst>
              <a:ext uri="{FF2B5EF4-FFF2-40B4-BE49-F238E27FC236}">
                <a16:creationId xmlns:a16="http://schemas.microsoft.com/office/drawing/2014/main" id="{3146C0A4-0344-4261-93AD-6CBBCE20B45E}"/>
              </a:ext>
            </a:extLst>
          </p:cNvPr>
          <p:cNvSpPr/>
          <p:nvPr/>
        </p:nvSpPr>
        <p:spPr>
          <a:xfrm rot="10800000" flipH="1">
            <a:off x="621184" y="1373893"/>
            <a:ext cx="1197408" cy="37941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95;p40">
            <a:extLst>
              <a:ext uri="{FF2B5EF4-FFF2-40B4-BE49-F238E27FC236}">
                <a16:creationId xmlns:a16="http://schemas.microsoft.com/office/drawing/2014/main" id="{250EBAEE-89E7-416B-9612-8728011D1A3F}"/>
              </a:ext>
            </a:extLst>
          </p:cNvPr>
          <p:cNvSpPr/>
          <p:nvPr/>
        </p:nvSpPr>
        <p:spPr>
          <a:xfrm rot="10800000" flipH="1">
            <a:off x="620868" y="2745224"/>
            <a:ext cx="1197408" cy="417287"/>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05;p40">
            <a:extLst>
              <a:ext uri="{FF2B5EF4-FFF2-40B4-BE49-F238E27FC236}">
                <a16:creationId xmlns:a16="http://schemas.microsoft.com/office/drawing/2014/main" id="{F510AC94-09CD-43A7-86F9-1C0BA783D1AB}"/>
              </a:ext>
            </a:extLst>
          </p:cNvPr>
          <p:cNvSpPr txBox="1">
            <a:spLocks/>
          </p:cNvSpPr>
          <p:nvPr/>
        </p:nvSpPr>
        <p:spPr>
          <a:xfrm>
            <a:off x="226886" y="1234784"/>
            <a:ext cx="1986000"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b="1" dirty="0" err="1">
                <a:solidFill>
                  <a:schemeClr val="tx1">
                    <a:lumMod val="85000"/>
                    <a:lumOff val="15000"/>
                  </a:schemeClr>
                </a:solidFill>
                <a:effectLst>
                  <a:outerShdw blurRad="38100" dist="38100" dir="2700000" algn="tl">
                    <a:srgbClr val="000000">
                      <a:alpha val="43137"/>
                    </a:srgbClr>
                  </a:outerShdw>
                </a:effectLst>
                <a:latin typeface="+mn-lt"/>
              </a:rPr>
              <a:t>Hipótesis</a:t>
            </a:r>
            <a:br>
              <a:rPr lang="en-US" b="1" dirty="0">
                <a:solidFill>
                  <a:schemeClr val="tx1">
                    <a:lumMod val="85000"/>
                    <a:lumOff val="15000"/>
                  </a:schemeClr>
                </a:solidFill>
                <a:effectLst>
                  <a:outerShdw blurRad="38100" dist="38100" dir="2700000" algn="tl">
                    <a:srgbClr val="000000">
                      <a:alpha val="43137"/>
                    </a:srgbClr>
                  </a:outerShdw>
                </a:effectLst>
                <a:latin typeface="+mn-lt"/>
              </a:rPr>
            </a:br>
            <a:r>
              <a:rPr lang="en-US" b="1" dirty="0">
                <a:solidFill>
                  <a:schemeClr val="tx1">
                    <a:lumMod val="85000"/>
                    <a:lumOff val="15000"/>
                  </a:schemeClr>
                </a:solidFill>
                <a:effectLst>
                  <a:outerShdw blurRad="38100" dist="38100" dir="2700000" algn="tl">
                    <a:srgbClr val="000000">
                      <a:alpha val="43137"/>
                    </a:srgbClr>
                  </a:outerShdw>
                </a:effectLst>
                <a:latin typeface="+mn-lt"/>
              </a:rPr>
              <a:t>General</a:t>
            </a:r>
          </a:p>
        </p:txBody>
      </p:sp>
      <p:sp>
        <p:nvSpPr>
          <p:cNvPr id="66" name="Google Shape;2705;p40">
            <a:extLst>
              <a:ext uri="{FF2B5EF4-FFF2-40B4-BE49-F238E27FC236}">
                <a16:creationId xmlns:a16="http://schemas.microsoft.com/office/drawing/2014/main" id="{E6C49476-2F20-4E2D-880B-3DDE62DDD231}"/>
              </a:ext>
            </a:extLst>
          </p:cNvPr>
          <p:cNvSpPr txBox="1">
            <a:spLocks/>
          </p:cNvSpPr>
          <p:nvPr/>
        </p:nvSpPr>
        <p:spPr>
          <a:xfrm>
            <a:off x="226886" y="2594862"/>
            <a:ext cx="1986000"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b="1" dirty="0" err="1">
                <a:solidFill>
                  <a:schemeClr val="tx1">
                    <a:lumMod val="85000"/>
                    <a:lumOff val="15000"/>
                  </a:schemeClr>
                </a:solidFill>
                <a:effectLst>
                  <a:outerShdw blurRad="38100" dist="38100" dir="2700000" algn="tl">
                    <a:srgbClr val="000000">
                      <a:alpha val="43137"/>
                    </a:srgbClr>
                  </a:outerShdw>
                </a:effectLst>
                <a:latin typeface="+mn-lt"/>
              </a:rPr>
              <a:t>Hipótesis</a:t>
            </a:r>
            <a:br>
              <a:rPr lang="en-US" b="1" dirty="0">
                <a:solidFill>
                  <a:schemeClr val="tx1">
                    <a:lumMod val="85000"/>
                    <a:lumOff val="15000"/>
                  </a:schemeClr>
                </a:solidFill>
                <a:effectLst>
                  <a:outerShdw blurRad="38100" dist="38100" dir="2700000" algn="tl">
                    <a:srgbClr val="000000">
                      <a:alpha val="43137"/>
                    </a:srgbClr>
                  </a:outerShdw>
                </a:effectLst>
                <a:latin typeface="+mn-lt"/>
              </a:rPr>
            </a:br>
            <a:r>
              <a:rPr lang="en-US" b="1" dirty="0" err="1">
                <a:solidFill>
                  <a:schemeClr val="tx1">
                    <a:lumMod val="85000"/>
                    <a:lumOff val="15000"/>
                  </a:schemeClr>
                </a:solidFill>
                <a:effectLst>
                  <a:outerShdw blurRad="38100" dist="38100" dir="2700000" algn="tl">
                    <a:srgbClr val="000000">
                      <a:alpha val="43137"/>
                    </a:srgbClr>
                  </a:outerShdw>
                </a:effectLst>
                <a:latin typeface="+mn-lt"/>
              </a:rPr>
              <a:t>Específicas</a:t>
            </a:r>
            <a:endParaRPr lang="en-US" b="1" dirty="0">
              <a:solidFill>
                <a:schemeClr val="tx1">
                  <a:lumMod val="85000"/>
                  <a:lumOff val="15000"/>
                </a:schemeClr>
              </a:solidFill>
              <a:effectLst>
                <a:outerShdw blurRad="38100" dist="38100" dir="2700000" algn="tl">
                  <a:srgbClr val="000000">
                    <a:alpha val="43137"/>
                  </a:srgbClr>
                </a:outerShdw>
              </a:effectLst>
              <a:latin typeface="+mn-lt"/>
            </a:endParaRPr>
          </a:p>
        </p:txBody>
      </p:sp>
      <p:sp>
        <p:nvSpPr>
          <p:cNvPr id="69" name="Rectángulo: esquinas redondeadas 68">
            <a:extLst>
              <a:ext uri="{FF2B5EF4-FFF2-40B4-BE49-F238E27FC236}">
                <a16:creationId xmlns:a16="http://schemas.microsoft.com/office/drawing/2014/main" id="{452B2C27-4DB9-4622-BEBB-3FA236FF56B5}"/>
              </a:ext>
            </a:extLst>
          </p:cNvPr>
          <p:cNvSpPr/>
          <p:nvPr/>
        </p:nvSpPr>
        <p:spPr>
          <a:xfrm>
            <a:off x="2212257" y="1270807"/>
            <a:ext cx="6529071" cy="5277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lumMod val="75000"/>
                    <a:lumOff val="25000"/>
                  </a:schemeClr>
                </a:solidFill>
              </a:rPr>
              <a:t>El </a:t>
            </a:r>
            <a:r>
              <a:rPr lang="en-US" sz="1200" dirty="0" err="1">
                <a:solidFill>
                  <a:schemeClr val="tx1">
                    <a:lumMod val="75000"/>
                    <a:lumOff val="25000"/>
                  </a:schemeClr>
                </a:solidFill>
              </a:rPr>
              <a:t>precio</a:t>
            </a:r>
            <a:r>
              <a:rPr lang="en-US" sz="1200" dirty="0">
                <a:solidFill>
                  <a:schemeClr val="tx1">
                    <a:lumMod val="75000"/>
                    <a:lumOff val="25000"/>
                  </a:schemeClr>
                </a:solidFill>
              </a:rPr>
              <a:t> </a:t>
            </a:r>
            <a:r>
              <a:rPr lang="en-US" sz="1200" dirty="0" err="1">
                <a:solidFill>
                  <a:schemeClr val="tx1">
                    <a:lumMod val="75000"/>
                    <a:lumOff val="25000"/>
                  </a:schemeClr>
                </a:solidFill>
              </a:rPr>
              <a:t>incide</a:t>
            </a:r>
            <a:r>
              <a:rPr lang="en-US" sz="1200" dirty="0">
                <a:solidFill>
                  <a:schemeClr val="tx1">
                    <a:lumMod val="75000"/>
                    <a:lumOff val="25000"/>
                  </a:schemeClr>
                </a:solidFill>
              </a:rPr>
              <a:t> </a:t>
            </a:r>
            <a:r>
              <a:rPr lang="en-US" sz="1200" dirty="0" err="1">
                <a:solidFill>
                  <a:schemeClr val="tx1">
                    <a:lumMod val="75000"/>
                    <a:lumOff val="25000"/>
                  </a:schemeClr>
                </a:solidFill>
              </a:rPr>
              <a:t>positivamente</a:t>
            </a:r>
            <a:r>
              <a:rPr lang="en-US" sz="1200" dirty="0">
                <a:solidFill>
                  <a:schemeClr val="tx1">
                    <a:lumMod val="75000"/>
                    <a:lumOff val="25000"/>
                  </a:schemeClr>
                </a:solidFill>
              </a:rPr>
              <a:t> en el </a:t>
            </a:r>
            <a:r>
              <a:rPr lang="en-US" sz="1200" dirty="0" err="1">
                <a:solidFill>
                  <a:schemeClr val="tx1">
                    <a:lumMod val="75000"/>
                    <a:lumOff val="25000"/>
                  </a:schemeClr>
                </a:solidFill>
              </a:rPr>
              <a:t>comportamiento</a:t>
            </a:r>
            <a:r>
              <a:rPr lang="en-US" sz="1200" dirty="0">
                <a:solidFill>
                  <a:schemeClr val="tx1">
                    <a:lumMod val="75000"/>
                    <a:lumOff val="25000"/>
                  </a:schemeClr>
                </a:solidFill>
              </a:rPr>
              <a:t> de los </a:t>
            </a:r>
            <a:r>
              <a:rPr lang="en-US" sz="1200" dirty="0" err="1">
                <a:solidFill>
                  <a:schemeClr val="tx1">
                    <a:lumMod val="75000"/>
                    <a:lumOff val="25000"/>
                  </a:schemeClr>
                </a:solidFill>
              </a:rPr>
              <a:t>consumidores</a:t>
            </a:r>
            <a:r>
              <a:rPr lang="en-US" sz="1200" dirty="0">
                <a:solidFill>
                  <a:schemeClr val="tx1">
                    <a:lumMod val="75000"/>
                    <a:lumOff val="25000"/>
                  </a:schemeClr>
                </a:solidFill>
              </a:rPr>
              <a:t> de </a:t>
            </a:r>
            <a:r>
              <a:rPr lang="en-US" sz="1200" dirty="0" err="1">
                <a:solidFill>
                  <a:schemeClr val="tx1">
                    <a:lumMod val="75000"/>
                    <a:lumOff val="25000"/>
                  </a:schemeClr>
                </a:solidFill>
              </a:rPr>
              <a:t>aceite</a:t>
            </a:r>
            <a:r>
              <a:rPr lang="en-US" sz="1200" dirty="0">
                <a:solidFill>
                  <a:schemeClr val="tx1">
                    <a:lumMod val="75000"/>
                    <a:lumOff val="25000"/>
                  </a:schemeClr>
                </a:solidFill>
              </a:rPr>
              <a:t> vegetal comestible en el DMQ.</a:t>
            </a:r>
          </a:p>
        </p:txBody>
      </p:sp>
      <p:sp>
        <p:nvSpPr>
          <p:cNvPr id="70" name="Rectángulo: esquinas redondeadas 69">
            <a:extLst>
              <a:ext uri="{FF2B5EF4-FFF2-40B4-BE49-F238E27FC236}">
                <a16:creationId xmlns:a16="http://schemas.microsoft.com/office/drawing/2014/main" id="{15DE8303-4CE5-4F42-9812-02CC3F19EEFF}"/>
              </a:ext>
            </a:extLst>
          </p:cNvPr>
          <p:cNvSpPr/>
          <p:nvPr/>
        </p:nvSpPr>
        <p:spPr>
          <a:xfrm>
            <a:off x="2212258" y="2709588"/>
            <a:ext cx="6529070" cy="1487386"/>
          </a:xfrm>
          <a:prstGeom prst="roundRect">
            <a:avLst>
              <a:gd name="adj" fmla="val 5787"/>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lnSpc>
                <a:spcPct val="150000"/>
              </a:lnSpc>
              <a:buFont typeface="Wingdings" panose="05000000000000000000" pitchFamily="2" charset="2"/>
              <a:buChar char="q"/>
            </a:pPr>
            <a:r>
              <a:rPr lang="en-US" sz="1200" b="1" dirty="0">
                <a:solidFill>
                  <a:schemeClr val="tx1">
                    <a:lumMod val="75000"/>
                    <a:lumOff val="25000"/>
                  </a:schemeClr>
                </a:solidFill>
              </a:rPr>
              <a:t>H1: </a:t>
            </a:r>
            <a:r>
              <a:rPr lang="es-EC" sz="1200" dirty="0">
                <a:solidFill>
                  <a:schemeClr val="tx1">
                    <a:lumMod val="75000"/>
                    <a:lumOff val="25000"/>
                  </a:schemeClr>
                </a:solidFill>
              </a:rPr>
              <a:t>El precio percibido incide positivamente en la lealtad del consumidor.</a:t>
            </a:r>
            <a:endParaRPr lang="en-US" sz="1200" dirty="0">
              <a:solidFill>
                <a:schemeClr val="tx1">
                  <a:lumMod val="75000"/>
                  <a:lumOff val="25000"/>
                </a:schemeClr>
              </a:solidFill>
            </a:endParaRPr>
          </a:p>
          <a:p>
            <a:pPr marL="285750" indent="-285750">
              <a:lnSpc>
                <a:spcPct val="150000"/>
              </a:lnSpc>
              <a:buFont typeface="Wingdings" panose="05000000000000000000" pitchFamily="2" charset="2"/>
              <a:buChar char="q"/>
            </a:pPr>
            <a:r>
              <a:rPr lang="es-EC" sz="1200" b="1" dirty="0">
                <a:solidFill>
                  <a:schemeClr val="tx1">
                    <a:lumMod val="75000"/>
                    <a:lumOff val="25000"/>
                  </a:schemeClr>
                </a:solidFill>
              </a:rPr>
              <a:t>H2:</a:t>
            </a:r>
            <a:r>
              <a:rPr lang="es-EC" sz="1200" dirty="0">
                <a:solidFill>
                  <a:schemeClr val="tx1">
                    <a:lumMod val="75000"/>
                    <a:lumOff val="25000"/>
                  </a:schemeClr>
                </a:solidFill>
              </a:rPr>
              <a:t> El precio percibido incide positivamente en la satisfacción del consumidor.</a:t>
            </a:r>
            <a:endParaRPr lang="en-US" sz="1200" dirty="0">
              <a:solidFill>
                <a:schemeClr val="tx1">
                  <a:lumMod val="75000"/>
                  <a:lumOff val="25000"/>
                </a:schemeClr>
              </a:solidFill>
            </a:endParaRPr>
          </a:p>
          <a:p>
            <a:pPr marL="285750" indent="-285750">
              <a:lnSpc>
                <a:spcPct val="150000"/>
              </a:lnSpc>
              <a:buFont typeface="Wingdings" panose="05000000000000000000" pitchFamily="2" charset="2"/>
              <a:buChar char="q"/>
            </a:pPr>
            <a:r>
              <a:rPr lang="es-EC" sz="1200" b="1" dirty="0">
                <a:solidFill>
                  <a:schemeClr val="tx1">
                    <a:lumMod val="75000"/>
                    <a:lumOff val="25000"/>
                  </a:schemeClr>
                </a:solidFill>
              </a:rPr>
              <a:t>H3:</a:t>
            </a:r>
            <a:r>
              <a:rPr lang="es-EC" sz="1200" dirty="0">
                <a:solidFill>
                  <a:schemeClr val="tx1">
                    <a:lumMod val="75000"/>
                    <a:lumOff val="25000"/>
                  </a:schemeClr>
                </a:solidFill>
              </a:rPr>
              <a:t> La diferencia de precios incide positivamente en la satisfacción del consumidor.</a:t>
            </a:r>
            <a:endParaRPr lang="en-US" sz="1200" dirty="0">
              <a:solidFill>
                <a:schemeClr val="tx1">
                  <a:lumMod val="75000"/>
                  <a:lumOff val="25000"/>
                </a:schemeClr>
              </a:solidFill>
            </a:endParaRPr>
          </a:p>
          <a:p>
            <a:pPr marL="285750" indent="-285750">
              <a:lnSpc>
                <a:spcPct val="150000"/>
              </a:lnSpc>
              <a:buFont typeface="Wingdings" panose="05000000000000000000" pitchFamily="2" charset="2"/>
              <a:buChar char="q"/>
            </a:pPr>
            <a:r>
              <a:rPr lang="es-EC" sz="1200" b="1" dirty="0">
                <a:solidFill>
                  <a:schemeClr val="tx1">
                    <a:lumMod val="75000"/>
                    <a:lumOff val="25000"/>
                  </a:schemeClr>
                </a:solidFill>
              </a:rPr>
              <a:t>H4:</a:t>
            </a:r>
            <a:r>
              <a:rPr lang="es-EC" sz="1200" dirty="0">
                <a:solidFill>
                  <a:schemeClr val="tx1">
                    <a:lumMod val="75000"/>
                    <a:lumOff val="25000"/>
                  </a:schemeClr>
                </a:solidFill>
              </a:rPr>
              <a:t> La diferencia de precios incide positivamente en el compromiso del consumidor.</a:t>
            </a:r>
            <a:endParaRPr lang="en-US" sz="1200" dirty="0">
              <a:solidFill>
                <a:schemeClr val="tx1">
                  <a:lumMod val="75000"/>
                  <a:lumOff val="2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4"/>
        <p:cNvGrpSpPr/>
        <p:nvPr/>
      </p:nvGrpSpPr>
      <p:grpSpPr>
        <a:xfrm>
          <a:off x="0" y="0"/>
          <a:ext cx="0" cy="0"/>
          <a:chOff x="0" y="0"/>
          <a:chExt cx="0" cy="0"/>
        </a:xfrm>
      </p:grpSpPr>
      <p:sp>
        <p:nvSpPr>
          <p:cNvPr id="104" name="Google Shape;3466;p49">
            <a:extLst>
              <a:ext uri="{FF2B5EF4-FFF2-40B4-BE49-F238E27FC236}">
                <a16:creationId xmlns:a16="http://schemas.microsoft.com/office/drawing/2014/main" id="{F4D26B81-E3A1-41F7-865E-AF32E96FB5E5}"/>
              </a:ext>
            </a:extLst>
          </p:cNvPr>
          <p:cNvSpPr/>
          <p:nvPr/>
        </p:nvSpPr>
        <p:spPr>
          <a:xfrm>
            <a:off x="3751386" y="1971696"/>
            <a:ext cx="1607746" cy="1605579"/>
          </a:xfrm>
          <a:custGeom>
            <a:avLst/>
            <a:gdLst/>
            <a:ahLst/>
            <a:cxnLst/>
            <a:rect l="l" t="t" r="r" b="b"/>
            <a:pathLst>
              <a:path w="24485" h="24452" extrusionOk="0">
                <a:moveTo>
                  <a:pt x="12243" y="1"/>
                </a:moveTo>
                <a:cubicBezTo>
                  <a:pt x="5505" y="1"/>
                  <a:pt x="1" y="5471"/>
                  <a:pt x="1" y="12243"/>
                </a:cubicBezTo>
                <a:cubicBezTo>
                  <a:pt x="1" y="18981"/>
                  <a:pt x="5505" y="24452"/>
                  <a:pt x="12243" y="24452"/>
                </a:cubicBezTo>
                <a:cubicBezTo>
                  <a:pt x="19014" y="24452"/>
                  <a:pt x="24485" y="18981"/>
                  <a:pt x="24485" y="12243"/>
                </a:cubicBezTo>
                <a:cubicBezTo>
                  <a:pt x="24485" y="5471"/>
                  <a:pt x="19014" y="1"/>
                  <a:pt x="12243" y="1"/>
                </a:cubicBezTo>
                <a:close/>
              </a:path>
            </a:pathLst>
          </a:custGeom>
          <a:solidFill>
            <a:schemeClr val="tx2"/>
          </a:solidFill>
          <a:ln>
            <a:solidFill>
              <a:schemeClr val="accent3">
                <a:lumMod val="40000"/>
                <a:lumOff val="60000"/>
              </a:schemeClr>
            </a:solidFill>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5"/>
          <p:cNvSpPr/>
          <p:nvPr/>
        </p:nvSpPr>
        <p:spPr>
          <a:xfrm rot="10800000" flipH="1">
            <a:off x="6174398" y="1617525"/>
            <a:ext cx="1463330" cy="16116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5"/>
          <p:cNvSpPr txBox="1">
            <a:spLocks noGrp="1"/>
          </p:cNvSpPr>
          <p:nvPr>
            <p:ph type="ctrTitle" idx="4294967295"/>
          </p:nvPr>
        </p:nvSpPr>
        <p:spPr>
          <a:xfrm>
            <a:off x="6237160" y="1364945"/>
            <a:ext cx="2011800" cy="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800" b="1" dirty="0">
                <a:solidFill>
                  <a:schemeClr val="tx1">
                    <a:lumMod val="85000"/>
                    <a:lumOff val="15000"/>
                  </a:schemeClr>
                </a:solidFill>
                <a:latin typeface="+mn-lt"/>
              </a:rPr>
              <a:t>Intrumento</a:t>
            </a:r>
            <a:endParaRPr sz="1800" b="1" dirty="0">
              <a:solidFill>
                <a:schemeClr val="tx1">
                  <a:lumMod val="85000"/>
                  <a:lumOff val="15000"/>
                </a:schemeClr>
              </a:solidFill>
              <a:latin typeface="+mn-lt"/>
            </a:endParaRPr>
          </a:p>
        </p:txBody>
      </p:sp>
      <p:sp>
        <p:nvSpPr>
          <p:cNvPr id="3079" name="Google Shape;3079;p45"/>
          <p:cNvSpPr txBox="1">
            <a:spLocks noGrp="1"/>
          </p:cNvSpPr>
          <p:nvPr>
            <p:ph type="subTitle" idx="4294967295"/>
          </p:nvPr>
        </p:nvSpPr>
        <p:spPr>
          <a:xfrm>
            <a:off x="6127273" y="1780027"/>
            <a:ext cx="2277000" cy="104576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tx1">
                    <a:lumMod val="85000"/>
                    <a:lumOff val="15000"/>
                  </a:schemeClr>
                </a:solidFill>
                <a:latin typeface="+mn-lt"/>
              </a:rPr>
              <a:t>Aplicación</a:t>
            </a:r>
            <a:r>
              <a:rPr lang="en-US" dirty="0">
                <a:solidFill>
                  <a:schemeClr val="tx1">
                    <a:lumMod val="85000"/>
                    <a:lumOff val="15000"/>
                  </a:schemeClr>
                </a:solidFill>
                <a:latin typeface="+mn-lt"/>
              </a:rPr>
              <a:t> de una </a:t>
            </a:r>
            <a:r>
              <a:rPr lang="en-US" dirty="0" err="1">
                <a:solidFill>
                  <a:schemeClr val="tx1">
                    <a:lumMod val="85000"/>
                    <a:lumOff val="15000"/>
                  </a:schemeClr>
                </a:solidFill>
                <a:latin typeface="+mn-lt"/>
              </a:rPr>
              <a:t>encuesta</a:t>
            </a:r>
            <a:endParaRPr lang="en-US" dirty="0">
              <a:solidFill>
                <a:schemeClr val="tx1">
                  <a:lumMod val="85000"/>
                  <a:lumOff val="15000"/>
                </a:schemeClr>
              </a:solidFill>
              <a:latin typeface="+mn-lt"/>
            </a:endParaRPr>
          </a:p>
          <a:p>
            <a:pPr marL="0" lvl="0" indent="0" algn="l" rtl="0">
              <a:spcBef>
                <a:spcPts val="0"/>
              </a:spcBef>
              <a:spcAft>
                <a:spcPts val="0"/>
              </a:spcAft>
              <a:buNone/>
            </a:pPr>
            <a:r>
              <a:rPr lang="en-US" dirty="0">
                <a:solidFill>
                  <a:schemeClr val="tx1">
                    <a:lumMod val="85000"/>
                    <a:lumOff val="15000"/>
                  </a:schemeClr>
                </a:solidFill>
                <a:latin typeface="+mn-lt"/>
              </a:rPr>
              <a:t>(Casas et al., 2002).</a:t>
            </a:r>
          </a:p>
          <a:p>
            <a:pPr marL="0" lvl="0" indent="0" algn="l" rtl="0">
              <a:spcBef>
                <a:spcPts val="0"/>
              </a:spcBef>
              <a:spcAft>
                <a:spcPts val="0"/>
              </a:spcAft>
              <a:buNone/>
            </a:pPr>
            <a:r>
              <a:rPr lang="en-US" dirty="0">
                <a:solidFill>
                  <a:schemeClr val="tx1">
                    <a:lumMod val="85000"/>
                    <a:lumOff val="15000"/>
                  </a:schemeClr>
                </a:solidFill>
                <a:latin typeface="+mn-lt"/>
              </a:rPr>
              <a:t>(Malhotra, 2008).</a:t>
            </a:r>
            <a:endParaRPr dirty="0">
              <a:solidFill>
                <a:schemeClr val="tx1">
                  <a:lumMod val="85000"/>
                  <a:lumOff val="15000"/>
                </a:schemeClr>
              </a:solidFill>
              <a:latin typeface="+mn-lt"/>
            </a:endParaRPr>
          </a:p>
        </p:txBody>
      </p:sp>
      <p:sp>
        <p:nvSpPr>
          <p:cNvPr id="3080" name="Google Shape;3080;p45"/>
          <p:cNvSpPr/>
          <p:nvPr/>
        </p:nvSpPr>
        <p:spPr>
          <a:xfrm rot="10800000" flipH="1">
            <a:off x="1431954" y="1634399"/>
            <a:ext cx="1588222" cy="144285"/>
          </a:xfrm>
          <a:prstGeom prst="rect">
            <a:avLst/>
          </a:prstGeom>
          <a:solidFill>
            <a:schemeClr val="accen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3081" name="Google Shape;3081;p45"/>
          <p:cNvSpPr txBox="1">
            <a:spLocks noGrp="1"/>
          </p:cNvSpPr>
          <p:nvPr>
            <p:ph type="ctrTitle" idx="4294967295"/>
          </p:nvPr>
        </p:nvSpPr>
        <p:spPr>
          <a:xfrm>
            <a:off x="948614" y="1377320"/>
            <a:ext cx="2008800" cy="319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Font typeface="Arial"/>
              <a:buNone/>
            </a:pPr>
            <a:r>
              <a:rPr lang="en" sz="1800" b="1" dirty="0">
                <a:solidFill>
                  <a:schemeClr val="tx1">
                    <a:lumMod val="75000"/>
                    <a:lumOff val="25000"/>
                  </a:schemeClr>
                </a:solidFill>
                <a:latin typeface="+mn-lt"/>
              </a:rPr>
              <a:t>Información</a:t>
            </a:r>
            <a:endParaRPr sz="1800" b="1" dirty="0">
              <a:solidFill>
                <a:schemeClr val="tx1">
                  <a:lumMod val="75000"/>
                  <a:lumOff val="25000"/>
                </a:schemeClr>
              </a:solidFill>
              <a:latin typeface="+mn-lt"/>
            </a:endParaRPr>
          </a:p>
        </p:txBody>
      </p:sp>
      <p:sp>
        <p:nvSpPr>
          <p:cNvPr id="3082" name="Google Shape;3082;p45"/>
          <p:cNvSpPr txBox="1">
            <a:spLocks noGrp="1"/>
          </p:cNvSpPr>
          <p:nvPr>
            <p:ph type="subTitle" idx="4294967295"/>
          </p:nvPr>
        </p:nvSpPr>
        <p:spPr>
          <a:xfrm>
            <a:off x="1094950" y="1791725"/>
            <a:ext cx="2008800" cy="1053604"/>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solidFill>
                  <a:schemeClr val="dk1"/>
                </a:solidFill>
                <a:latin typeface="+mn-lt"/>
              </a:rPr>
              <a:t>Fuentes de </a:t>
            </a:r>
            <a:r>
              <a:rPr lang="en-US" dirty="0" err="1">
                <a:solidFill>
                  <a:schemeClr val="dk1"/>
                </a:solidFill>
                <a:latin typeface="+mn-lt"/>
              </a:rPr>
              <a:t>datos</a:t>
            </a:r>
            <a:r>
              <a:rPr lang="en-US" dirty="0">
                <a:solidFill>
                  <a:schemeClr val="dk1"/>
                </a:solidFill>
                <a:latin typeface="+mn-lt"/>
              </a:rPr>
              <a:t> </a:t>
            </a:r>
            <a:r>
              <a:rPr lang="en-US" dirty="0" err="1">
                <a:solidFill>
                  <a:schemeClr val="dk1"/>
                </a:solidFill>
                <a:latin typeface="+mn-lt"/>
              </a:rPr>
              <a:t>primarios</a:t>
            </a:r>
            <a:r>
              <a:rPr lang="en-US" dirty="0">
                <a:solidFill>
                  <a:schemeClr val="dk1"/>
                </a:solidFill>
                <a:latin typeface="+mn-lt"/>
              </a:rPr>
              <a:t> y</a:t>
            </a:r>
          </a:p>
          <a:p>
            <a:pPr marL="0" lvl="0" indent="0" algn="r" rtl="0">
              <a:spcBef>
                <a:spcPts val="0"/>
              </a:spcBef>
              <a:spcAft>
                <a:spcPts val="0"/>
              </a:spcAft>
              <a:buNone/>
            </a:pPr>
            <a:r>
              <a:rPr lang="en-US" dirty="0" err="1">
                <a:solidFill>
                  <a:schemeClr val="dk1"/>
                </a:solidFill>
                <a:latin typeface="+mn-lt"/>
              </a:rPr>
              <a:t>datos</a:t>
            </a:r>
            <a:r>
              <a:rPr lang="en-US" dirty="0">
                <a:solidFill>
                  <a:schemeClr val="dk1"/>
                </a:solidFill>
                <a:latin typeface="+mn-lt"/>
              </a:rPr>
              <a:t> </a:t>
            </a:r>
            <a:r>
              <a:rPr lang="en-US" dirty="0" err="1">
                <a:solidFill>
                  <a:schemeClr val="dk1"/>
                </a:solidFill>
                <a:latin typeface="+mn-lt"/>
              </a:rPr>
              <a:t>secundarios</a:t>
            </a:r>
            <a:endParaRPr lang="en-US" dirty="0">
              <a:solidFill>
                <a:schemeClr val="dk1"/>
              </a:solidFill>
              <a:latin typeface="+mn-lt"/>
            </a:endParaRPr>
          </a:p>
          <a:p>
            <a:pPr marL="0" lvl="0" indent="0" algn="r" rtl="0">
              <a:spcBef>
                <a:spcPts val="0"/>
              </a:spcBef>
              <a:spcAft>
                <a:spcPts val="0"/>
              </a:spcAft>
              <a:buNone/>
            </a:pPr>
            <a:r>
              <a:rPr lang="en-US" dirty="0">
                <a:solidFill>
                  <a:schemeClr val="dk1"/>
                </a:solidFill>
                <a:latin typeface="+mn-lt"/>
              </a:rPr>
              <a:t>(</a:t>
            </a:r>
            <a:r>
              <a:rPr lang="en-US" dirty="0" err="1">
                <a:solidFill>
                  <a:schemeClr val="dk1"/>
                </a:solidFill>
                <a:latin typeface="+mn-lt"/>
              </a:rPr>
              <a:t>Baena</a:t>
            </a:r>
            <a:r>
              <a:rPr lang="en-US" dirty="0">
                <a:solidFill>
                  <a:schemeClr val="dk1"/>
                </a:solidFill>
                <a:latin typeface="+mn-lt"/>
              </a:rPr>
              <a:t>, 2004).</a:t>
            </a:r>
            <a:endParaRPr dirty="0">
              <a:solidFill>
                <a:schemeClr val="dk1"/>
              </a:solidFill>
              <a:latin typeface="+mn-lt"/>
            </a:endParaRPr>
          </a:p>
        </p:txBody>
      </p:sp>
      <p:sp>
        <p:nvSpPr>
          <p:cNvPr id="3083" name="Google Shape;3083;p45"/>
          <p:cNvSpPr/>
          <p:nvPr/>
        </p:nvSpPr>
        <p:spPr>
          <a:xfrm rot="10800000" flipH="1">
            <a:off x="6018933" y="3679698"/>
            <a:ext cx="2105826" cy="129375"/>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5"/>
          <p:cNvSpPr txBox="1">
            <a:spLocks noGrp="1"/>
          </p:cNvSpPr>
          <p:nvPr>
            <p:ph type="ctrTitle" idx="4294967295"/>
          </p:nvPr>
        </p:nvSpPr>
        <p:spPr>
          <a:xfrm>
            <a:off x="6039910" y="3426386"/>
            <a:ext cx="2637836" cy="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800" b="1" dirty="0">
                <a:solidFill>
                  <a:schemeClr val="tx1">
                    <a:lumMod val="85000"/>
                    <a:lumOff val="15000"/>
                  </a:schemeClr>
                </a:solidFill>
                <a:latin typeface="+mn-lt"/>
              </a:rPr>
              <a:t>Análisis de Datos</a:t>
            </a:r>
            <a:endParaRPr sz="1800" b="1" dirty="0">
              <a:solidFill>
                <a:schemeClr val="tx1">
                  <a:lumMod val="85000"/>
                  <a:lumOff val="15000"/>
                </a:schemeClr>
              </a:solidFill>
              <a:latin typeface="+mn-lt"/>
            </a:endParaRPr>
          </a:p>
        </p:txBody>
      </p:sp>
      <p:sp>
        <p:nvSpPr>
          <p:cNvPr id="3085" name="Google Shape;3085;p45"/>
          <p:cNvSpPr txBox="1">
            <a:spLocks noGrp="1"/>
          </p:cNvSpPr>
          <p:nvPr>
            <p:ph type="subTitle" idx="4294967295"/>
          </p:nvPr>
        </p:nvSpPr>
        <p:spPr>
          <a:xfrm>
            <a:off x="6039910" y="3766374"/>
            <a:ext cx="2011500" cy="11951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dk1"/>
                </a:solidFill>
                <a:latin typeface="+mn-lt"/>
              </a:rPr>
              <a:t>Programa</a:t>
            </a:r>
            <a:r>
              <a:rPr lang="en-US" dirty="0">
                <a:solidFill>
                  <a:schemeClr val="dk1"/>
                </a:solidFill>
                <a:latin typeface="+mn-lt"/>
              </a:rPr>
              <a:t> </a:t>
            </a:r>
            <a:r>
              <a:rPr lang="en-US" dirty="0" err="1">
                <a:solidFill>
                  <a:schemeClr val="dk1"/>
                </a:solidFill>
                <a:latin typeface="+mn-lt"/>
              </a:rPr>
              <a:t>Informático</a:t>
            </a:r>
            <a:r>
              <a:rPr lang="en-US" dirty="0">
                <a:solidFill>
                  <a:schemeClr val="dk1"/>
                </a:solidFill>
                <a:latin typeface="+mn-lt"/>
              </a:rPr>
              <a:t> </a:t>
            </a:r>
            <a:r>
              <a:rPr lang="en-US" dirty="0" err="1">
                <a:solidFill>
                  <a:schemeClr val="dk1"/>
                </a:solidFill>
                <a:latin typeface="+mn-lt"/>
              </a:rPr>
              <a:t>estadístico</a:t>
            </a:r>
            <a:r>
              <a:rPr lang="en-US" dirty="0">
                <a:solidFill>
                  <a:schemeClr val="dk1"/>
                </a:solidFill>
                <a:latin typeface="+mn-lt"/>
              </a:rPr>
              <a:t> </a:t>
            </a:r>
          </a:p>
          <a:p>
            <a:pPr marL="0" lvl="0" indent="0" algn="l" rtl="0">
              <a:spcBef>
                <a:spcPts val="0"/>
              </a:spcBef>
              <a:spcAft>
                <a:spcPts val="0"/>
              </a:spcAft>
              <a:buNone/>
            </a:pPr>
            <a:r>
              <a:rPr lang="en-US" b="1" dirty="0">
                <a:solidFill>
                  <a:schemeClr val="dk1"/>
                </a:solidFill>
                <a:latin typeface="+mn-lt"/>
              </a:rPr>
              <a:t>SPSS</a:t>
            </a:r>
          </a:p>
          <a:p>
            <a:pPr marL="0" lvl="0" indent="0" algn="l" rtl="0">
              <a:spcBef>
                <a:spcPts val="0"/>
              </a:spcBef>
              <a:spcAft>
                <a:spcPts val="0"/>
              </a:spcAft>
              <a:buNone/>
            </a:pPr>
            <a:r>
              <a:rPr lang="en-US" b="1" dirty="0">
                <a:solidFill>
                  <a:schemeClr val="dk1"/>
                </a:solidFill>
                <a:latin typeface="+mn-lt"/>
              </a:rPr>
              <a:t>Excel</a:t>
            </a:r>
          </a:p>
          <a:p>
            <a:pPr marL="0" lvl="0" indent="0" algn="l" rtl="0">
              <a:spcBef>
                <a:spcPts val="0"/>
              </a:spcBef>
              <a:spcAft>
                <a:spcPts val="0"/>
              </a:spcAft>
              <a:buNone/>
            </a:pPr>
            <a:r>
              <a:rPr lang="en-US" b="1" dirty="0">
                <a:solidFill>
                  <a:schemeClr val="dk1"/>
                </a:solidFill>
                <a:latin typeface="+mn-lt"/>
              </a:rPr>
              <a:t>Minitab</a:t>
            </a:r>
            <a:endParaRPr b="1" dirty="0">
              <a:solidFill>
                <a:schemeClr val="dk1"/>
              </a:solidFill>
              <a:latin typeface="+mn-lt"/>
            </a:endParaRPr>
          </a:p>
        </p:txBody>
      </p:sp>
      <p:grpSp>
        <p:nvGrpSpPr>
          <p:cNvPr id="3086" name="Google Shape;3086;p45"/>
          <p:cNvGrpSpPr/>
          <p:nvPr/>
        </p:nvGrpSpPr>
        <p:grpSpPr>
          <a:xfrm>
            <a:off x="-336994" y="54897"/>
            <a:ext cx="593164" cy="1161172"/>
            <a:chOff x="4921825" y="870250"/>
            <a:chExt cx="407925" cy="798550"/>
          </a:xfrm>
          <a:solidFill>
            <a:schemeClr val="bg2">
              <a:lumMod val="60000"/>
              <a:lumOff val="40000"/>
            </a:schemeClr>
          </a:solidFill>
        </p:grpSpPr>
        <p:sp>
          <p:nvSpPr>
            <p:cNvPr id="3087" name="Google Shape;3087;p45"/>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5"/>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5"/>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5"/>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5"/>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5"/>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5"/>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5"/>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5"/>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5"/>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5"/>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5"/>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5"/>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5"/>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5"/>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5"/>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5"/>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5"/>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5"/>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5"/>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5"/>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5"/>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5"/>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45"/>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45"/>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45"/>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45"/>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45"/>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45"/>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5"/>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7" name="Google Shape;3117;p45"/>
          <p:cNvGrpSpPr/>
          <p:nvPr/>
        </p:nvGrpSpPr>
        <p:grpSpPr>
          <a:xfrm>
            <a:off x="8930900" y="2285475"/>
            <a:ext cx="593164" cy="1161172"/>
            <a:chOff x="4921825" y="870250"/>
            <a:chExt cx="407925" cy="798550"/>
          </a:xfrm>
          <a:solidFill>
            <a:schemeClr val="bg2">
              <a:lumMod val="60000"/>
              <a:lumOff val="40000"/>
            </a:schemeClr>
          </a:solidFill>
        </p:grpSpPr>
        <p:sp>
          <p:nvSpPr>
            <p:cNvPr id="3118" name="Google Shape;3118;p45"/>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5"/>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45"/>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5"/>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5"/>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5"/>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5"/>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5"/>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5"/>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5"/>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5"/>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5"/>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5"/>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5"/>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5"/>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5"/>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5"/>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5"/>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5"/>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5"/>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5"/>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5"/>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5"/>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5"/>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5"/>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5"/>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5"/>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5"/>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5"/>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5"/>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8" name="Google Shape;3148;p45"/>
          <p:cNvGrpSpPr/>
          <p:nvPr/>
        </p:nvGrpSpPr>
        <p:grpSpPr>
          <a:xfrm flipH="1">
            <a:off x="-1270433" y="1704384"/>
            <a:ext cx="4017967" cy="3644766"/>
            <a:chOff x="3166062" y="1034326"/>
            <a:chExt cx="6010422" cy="5452155"/>
          </a:xfrm>
        </p:grpSpPr>
        <p:sp>
          <p:nvSpPr>
            <p:cNvPr id="3149" name="Google Shape;3149;p45"/>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5"/>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1" name="Google Shape;3151;p45"/>
          <p:cNvGrpSpPr/>
          <p:nvPr/>
        </p:nvGrpSpPr>
        <p:grpSpPr>
          <a:xfrm>
            <a:off x="2732998" y="915771"/>
            <a:ext cx="3678013" cy="3677281"/>
            <a:chOff x="893986" y="592571"/>
            <a:chExt cx="3678013" cy="3677281"/>
          </a:xfrm>
        </p:grpSpPr>
        <p:sp>
          <p:nvSpPr>
            <p:cNvPr id="3152" name="Google Shape;3152;p45"/>
            <p:cNvSpPr/>
            <p:nvPr/>
          </p:nvSpPr>
          <p:spPr>
            <a:xfrm rot="1800047">
              <a:off x="1386468" y="1086434"/>
              <a:ext cx="2690936" cy="2690936"/>
            </a:xfrm>
            <a:prstGeom prst="blockArc">
              <a:avLst>
                <a:gd name="adj1" fmla="val 14519365"/>
                <a:gd name="adj2" fmla="val 21550914"/>
                <a:gd name="adj3" fmla="val 9578"/>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3" name="Google Shape;3153;p45"/>
            <p:cNvSpPr/>
            <p:nvPr/>
          </p:nvSpPr>
          <p:spPr>
            <a:xfrm rot="-1800047" flipH="1">
              <a:off x="1388581" y="1086434"/>
              <a:ext cx="2690936" cy="2690936"/>
            </a:xfrm>
            <a:prstGeom prst="blockArc">
              <a:avLst>
                <a:gd name="adj1" fmla="val 14463022"/>
                <a:gd name="adj2" fmla="val 21472873"/>
                <a:gd name="adj3" fmla="val 938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5"/>
            <p:cNvSpPr/>
            <p:nvPr/>
          </p:nvSpPr>
          <p:spPr>
            <a:xfrm rot="-9000757" flipH="1">
              <a:off x="1387578" y="1084808"/>
              <a:ext cx="2690226" cy="2690226"/>
            </a:xfrm>
            <a:prstGeom prst="blockArc">
              <a:avLst>
                <a:gd name="adj1" fmla="val 14527725"/>
                <a:gd name="adj2" fmla="val 21502663"/>
                <a:gd name="adj3" fmla="val 9415"/>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155" name="Google Shape;3155;p45"/>
          <p:cNvPicPr preferRelativeResize="0"/>
          <p:nvPr/>
        </p:nvPicPr>
        <p:blipFill>
          <a:blip r:embed="rId3">
            <a:alphaModFix/>
          </a:blip>
          <a:stretch>
            <a:fillRect/>
          </a:stretch>
        </p:blipFill>
        <p:spPr>
          <a:xfrm>
            <a:off x="114032" y="2845756"/>
            <a:ext cx="2241807" cy="2174369"/>
          </a:xfrm>
          <a:prstGeom prst="rect">
            <a:avLst/>
          </a:prstGeom>
          <a:noFill/>
          <a:ln>
            <a:noFill/>
          </a:ln>
        </p:spPr>
      </p:pic>
      <p:sp>
        <p:nvSpPr>
          <p:cNvPr id="3156" name="Google Shape;3156;p45"/>
          <p:cNvSpPr/>
          <p:nvPr/>
        </p:nvSpPr>
        <p:spPr>
          <a:xfrm rot="10800000" flipH="1">
            <a:off x="8124759" y="-10"/>
            <a:ext cx="1019253" cy="66078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grpSp>
        <p:nvGrpSpPr>
          <p:cNvPr id="3157" name="Google Shape;3157;p45"/>
          <p:cNvGrpSpPr/>
          <p:nvPr/>
        </p:nvGrpSpPr>
        <p:grpSpPr>
          <a:xfrm>
            <a:off x="4165827" y="2500941"/>
            <a:ext cx="733825" cy="547088"/>
            <a:chOff x="3358678" y="3603357"/>
            <a:chExt cx="398501" cy="335554"/>
          </a:xfrm>
          <a:solidFill>
            <a:schemeClr val="bg2">
              <a:lumMod val="60000"/>
              <a:lumOff val="40000"/>
            </a:schemeClr>
          </a:solidFill>
        </p:grpSpPr>
        <p:sp>
          <p:nvSpPr>
            <p:cNvPr id="3158" name="Google Shape;3158;p45"/>
            <p:cNvSpPr/>
            <p:nvPr/>
          </p:nvSpPr>
          <p:spPr>
            <a:xfrm>
              <a:off x="3384948" y="3628054"/>
              <a:ext cx="12014" cy="12014"/>
            </a:xfrm>
            <a:custGeom>
              <a:avLst/>
              <a:gdLst/>
              <a:ahLst/>
              <a:cxnLst/>
              <a:rect l="l" t="t" r="r" b="b"/>
              <a:pathLst>
                <a:path w="359" h="359" extrusionOk="0">
                  <a:moveTo>
                    <a:pt x="168" y="1"/>
                  </a:moveTo>
                  <a:cubicBezTo>
                    <a:pt x="96" y="1"/>
                    <a:pt x="1" y="96"/>
                    <a:pt x="1" y="168"/>
                  </a:cubicBezTo>
                  <a:cubicBezTo>
                    <a:pt x="1" y="263"/>
                    <a:pt x="96" y="358"/>
                    <a:pt x="168" y="358"/>
                  </a:cubicBezTo>
                  <a:cubicBezTo>
                    <a:pt x="263" y="358"/>
                    <a:pt x="358" y="263"/>
                    <a:pt x="358" y="168"/>
                  </a:cubicBezTo>
                  <a:cubicBezTo>
                    <a:pt x="358" y="96"/>
                    <a:pt x="263" y="1"/>
                    <a:pt x="168" y="1"/>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5"/>
            <p:cNvSpPr/>
            <p:nvPr/>
          </p:nvSpPr>
          <p:spPr>
            <a:xfrm>
              <a:off x="3421625" y="3628054"/>
              <a:ext cx="11980" cy="12014"/>
            </a:xfrm>
            <a:custGeom>
              <a:avLst/>
              <a:gdLst/>
              <a:ahLst/>
              <a:cxnLst/>
              <a:rect l="l" t="t" r="r" b="b"/>
              <a:pathLst>
                <a:path w="358" h="359" extrusionOk="0">
                  <a:moveTo>
                    <a:pt x="191" y="1"/>
                  </a:moveTo>
                  <a:cubicBezTo>
                    <a:pt x="96" y="1"/>
                    <a:pt x="0" y="96"/>
                    <a:pt x="0" y="168"/>
                  </a:cubicBezTo>
                  <a:cubicBezTo>
                    <a:pt x="0" y="263"/>
                    <a:pt x="96" y="358"/>
                    <a:pt x="191" y="358"/>
                  </a:cubicBezTo>
                  <a:cubicBezTo>
                    <a:pt x="262" y="358"/>
                    <a:pt x="358" y="263"/>
                    <a:pt x="358" y="168"/>
                  </a:cubicBezTo>
                  <a:cubicBezTo>
                    <a:pt x="358" y="96"/>
                    <a:pt x="310" y="1"/>
                    <a:pt x="191" y="1"/>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5"/>
            <p:cNvSpPr/>
            <p:nvPr/>
          </p:nvSpPr>
          <p:spPr>
            <a:xfrm>
              <a:off x="3404089" y="3628054"/>
              <a:ext cx="11980" cy="12014"/>
            </a:xfrm>
            <a:custGeom>
              <a:avLst/>
              <a:gdLst/>
              <a:ahLst/>
              <a:cxnLst/>
              <a:rect l="l" t="t" r="r" b="b"/>
              <a:pathLst>
                <a:path w="358" h="359" extrusionOk="0">
                  <a:moveTo>
                    <a:pt x="167" y="1"/>
                  </a:moveTo>
                  <a:cubicBezTo>
                    <a:pt x="72" y="1"/>
                    <a:pt x="0" y="96"/>
                    <a:pt x="0" y="168"/>
                  </a:cubicBezTo>
                  <a:cubicBezTo>
                    <a:pt x="0" y="263"/>
                    <a:pt x="72" y="358"/>
                    <a:pt x="167" y="358"/>
                  </a:cubicBezTo>
                  <a:cubicBezTo>
                    <a:pt x="262" y="358"/>
                    <a:pt x="358" y="263"/>
                    <a:pt x="358" y="168"/>
                  </a:cubicBezTo>
                  <a:cubicBezTo>
                    <a:pt x="310" y="96"/>
                    <a:pt x="262" y="1"/>
                    <a:pt x="167" y="1"/>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5"/>
            <p:cNvSpPr/>
            <p:nvPr/>
          </p:nvSpPr>
          <p:spPr>
            <a:xfrm>
              <a:off x="3664678" y="3628054"/>
              <a:ext cx="67800" cy="12014"/>
            </a:xfrm>
            <a:custGeom>
              <a:avLst/>
              <a:gdLst/>
              <a:ahLst/>
              <a:cxnLst/>
              <a:rect l="l" t="t" r="r" b="b"/>
              <a:pathLst>
                <a:path w="2026" h="359" extrusionOk="0">
                  <a:moveTo>
                    <a:pt x="191" y="1"/>
                  </a:moveTo>
                  <a:cubicBezTo>
                    <a:pt x="96" y="1"/>
                    <a:pt x="1" y="96"/>
                    <a:pt x="1" y="168"/>
                  </a:cubicBezTo>
                  <a:cubicBezTo>
                    <a:pt x="1" y="263"/>
                    <a:pt x="96" y="358"/>
                    <a:pt x="191" y="358"/>
                  </a:cubicBezTo>
                  <a:lnTo>
                    <a:pt x="1858" y="358"/>
                  </a:lnTo>
                  <a:cubicBezTo>
                    <a:pt x="1930" y="358"/>
                    <a:pt x="2025" y="263"/>
                    <a:pt x="2025" y="168"/>
                  </a:cubicBezTo>
                  <a:cubicBezTo>
                    <a:pt x="2025" y="96"/>
                    <a:pt x="1930" y="1"/>
                    <a:pt x="1858" y="1"/>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5"/>
            <p:cNvSpPr/>
            <p:nvPr/>
          </p:nvSpPr>
          <p:spPr>
            <a:xfrm>
              <a:off x="3446322" y="3628054"/>
              <a:ext cx="205642" cy="12014"/>
            </a:xfrm>
            <a:custGeom>
              <a:avLst/>
              <a:gdLst/>
              <a:ahLst/>
              <a:cxnLst/>
              <a:rect l="l" t="t" r="r" b="b"/>
              <a:pathLst>
                <a:path w="6145" h="359" extrusionOk="0">
                  <a:moveTo>
                    <a:pt x="191" y="1"/>
                  </a:moveTo>
                  <a:cubicBezTo>
                    <a:pt x="96" y="1"/>
                    <a:pt x="1" y="96"/>
                    <a:pt x="1" y="168"/>
                  </a:cubicBezTo>
                  <a:cubicBezTo>
                    <a:pt x="1" y="263"/>
                    <a:pt x="96" y="358"/>
                    <a:pt x="191" y="358"/>
                  </a:cubicBezTo>
                  <a:lnTo>
                    <a:pt x="5954" y="358"/>
                  </a:lnTo>
                  <a:cubicBezTo>
                    <a:pt x="6050" y="358"/>
                    <a:pt x="6145" y="263"/>
                    <a:pt x="6145" y="168"/>
                  </a:cubicBezTo>
                  <a:cubicBezTo>
                    <a:pt x="6145" y="96"/>
                    <a:pt x="6050" y="1"/>
                    <a:pt x="5954" y="1"/>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5"/>
            <p:cNvSpPr/>
            <p:nvPr/>
          </p:nvSpPr>
          <p:spPr>
            <a:xfrm>
              <a:off x="3358678" y="3603357"/>
              <a:ext cx="398501" cy="335554"/>
            </a:xfrm>
            <a:custGeom>
              <a:avLst/>
              <a:gdLst/>
              <a:ahLst/>
              <a:cxnLst/>
              <a:rect l="l" t="t" r="r" b="b"/>
              <a:pathLst>
                <a:path w="11908" h="10027" extrusionOk="0">
                  <a:moveTo>
                    <a:pt x="11169" y="334"/>
                  </a:moveTo>
                  <a:cubicBezTo>
                    <a:pt x="11383" y="334"/>
                    <a:pt x="11550" y="525"/>
                    <a:pt x="11550" y="739"/>
                  </a:cubicBezTo>
                  <a:lnTo>
                    <a:pt x="11550" y="1477"/>
                  </a:lnTo>
                  <a:lnTo>
                    <a:pt x="11002" y="1477"/>
                  </a:lnTo>
                  <a:cubicBezTo>
                    <a:pt x="10907" y="1477"/>
                    <a:pt x="10812" y="1572"/>
                    <a:pt x="10812" y="1668"/>
                  </a:cubicBezTo>
                  <a:cubicBezTo>
                    <a:pt x="10812" y="1739"/>
                    <a:pt x="10907" y="1834"/>
                    <a:pt x="11002" y="1834"/>
                  </a:cubicBezTo>
                  <a:lnTo>
                    <a:pt x="11550" y="1834"/>
                  </a:lnTo>
                  <a:lnTo>
                    <a:pt x="11550" y="9288"/>
                  </a:lnTo>
                  <a:cubicBezTo>
                    <a:pt x="11550" y="9479"/>
                    <a:pt x="11383" y="9669"/>
                    <a:pt x="11169" y="9669"/>
                  </a:cubicBezTo>
                  <a:lnTo>
                    <a:pt x="762" y="9669"/>
                  </a:lnTo>
                  <a:cubicBezTo>
                    <a:pt x="548" y="9669"/>
                    <a:pt x="357" y="9479"/>
                    <a:pt x="357" y="9288"/>
                  </a:cubicBezTo>
                  <a:lnTo>
                    <a:pt x="357" y="1834"/>
                  </a:lnTo>
                  <a:lnTo>
                    <a:pt x="10216" y="1834"/>
                  </a:lnTo>
                  <a:cubicBezTo>
                    <a:pt x="10312" y="1834"/>
                    <a:pt x="10407" y="1739"/>
                    <a:pt x="10407" y="1668"/>
                  </a:cubicBezTo>
                  <a:cubicBezTo>
                    <a:pt x="10407" y="1572"/>
                    <a:pt x="10312" y="1477"/>
                    <a:pt x="10216" y="1477"/>
                  </a:cubicBezTo>
                  <a:lnTo>
                    <a:pt x="357" y="1477"/>
                  </a:lnTo>
                  <a:lnTo>
                    <a:pt x="357" y="739"/>
                  </a:lnTo>
                  <a:cubicBezTo>
                    <a:pt x="357" y="525"/>
                    <a:pt x="548" y="334"/>
                    <a:pt x="762" y="334"/>
                  </a:cubicBezTo>
                  <a:close/>
                  <a:moveTo>
                    <a:pt x="762" y="1"/>
                  </a:moveTo>
                  <a:cubicBezTo>
                    <a:pt x="333" y="1"/>
                    <a:pt x="0" y="310"/>
                    <a:pt x="0" y="739"/>
                  </a:cubicBezTo>
                  <a:lnTo>
                    <a:pt x="0" y="9288"/>
                  </a:lnTo>
                  <a:cubicBezTo>
                    <a:pt x="0" y="9693"/>
                    <a:pt x="333" y="10026"/>
                    <a:pt x="762" y="10026"/>
                  </a:cubicBezTo>
                  <a:lnTo>
                    <a:pt x="11169" y="10026"/>
                  </a:lnTo>
                  <a:cubicBezTo>
                    <a:pt x="11574" y="10026"/>
                    <a:pt x="11907" y="9693"/>
                    <a:pt x="11907" y="9288"/>
                  </a:cubicBezTo>
                  <a:lnTo>
                    <a:pt x="11907" y="739"/>
                  </a:lnTo>
                  <a:cubicBezTo>
                    <a:pt x="11907" y="310"/>
                    <a:pt x="11598" y="1"/>
                    <a:pt x="11169" y="1"/>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5"/>
            <p:cNvSpPr/>
            <p:nvPr/>
          </p:nvSpPr>
          <p:spPr>
            <a:xfrm>
              <a:off x="3391339" y="3689428"/>
              <a:ext cx="185731" cy="161803"/>
            </a:xfrm>
            <a:custGeom>
              <a:avLst/>
              <a:gdLst/>
              <a:ahLst/>
              <a:cxnLst/>
              <a:rect l="l" t="t" r="r" b="b"/>
              <a:pathLst>
                <a:path w="5550" h="4835" extrusionOk="0">
                  <a:moveTo>
                    <a:pt x="4359" y="358"/>
                  </a:moveTo>
                  <a:lnTo>
                    <a:pt x="5073" y="1501"/>
                  </a:lnTo>
                  <a:lnTo>
                    <a:pt x="501" y="1501"/>
                  </a:lnTo>
                  <a:lnTo>
                    <a:pt x="1215" y="358"/>
                  </a:lnTo>
                  <a:close/>
                  <a:moveTo>
                    <a:pt x="1286" y="1858"/>
                  </a:moveTo>
                  <a:cubicBezTo>
                    <a:pt x="1263" y="2096"/>
                    <a:pt x="1048" y="2239"/>
                    <a:pt x="810" y="2239"/>
                  </a:cubicBezTo>
                  <a:cubicBezTo>
                    <a:pt x="572" y="2239"/>
                    <a:pt x="381" y="2096"/>
                    <a:pt x="334" y="1858"/>
                  </a:cubicBezTo>
                  <a:close/>
                  <a:moveTo>
                    <a:pt x="2596" y="1858"/>
                  </a:moveTo>
                  <a:cubicBezTo>
                    <a:pt x="2549" y="2096"/>
                    <a:pt x="2358" y="2239"/>
                    <a:pt x="2120" y="2239"/>
                  </a:cubicBezTo>
                  <a:cubicBezTo>
                    <a:pt x="1882" y="2239"/>
                    <a:pt x="1715" y="2072"/>
                    <a:pt x="1644" y="1858"/>
                  </a:cubicBezTo>
                  <a:close/>
                  <a:moveTo>
                    <a:pt x="3906" y="1858"/>
                  </a:moveTo>
                  <a:cubicBezTo>
                    <a:pt x="3882" y="2096"/>
                    <a:pt x="3668" y="2239"/>
                    <a:pt x="3430" y="2239"/>
                  </a:cubicBezTo>
                  <a:cubicBezTo>
                    <a:pt x="3168" y="2239"/>
                    <a:pt x="3001" y="2096"/>
                    <a:pt x="2953" y="1858"/>
                  </a:cubicBezTo>
                  <a:close/>
                  <a:moveTo>
                    <a:pt x="5192" y="1858"/>
                  </a:moveTo>
                  <a:cubicBezTo>
                    <a:pt x="5168" y="2096"/>
                    <a:pt x="4954" y="2239"/>
                    <a:pt x="4716" y="2239"/>
                  </a:cubicBezTo>
                  <a:cubicBezTo>
                    <a:pt x="4478" y="2239"/>
                    <a:pt x="4311" y="2072"/>
                    <a:pt x="4239" y="1858"/>
                  </a:cubicBezTo>
                  <a:close/>
                  <a:moveTo>
                    <a:pt x="4097" y="2263"/>
                  </a:moveTo>
                  <a:lnTo>
                    <a:pt x="4097" y="3525"/>
                  </a:lnTo>
                  <a:lnTo>
                    <a:pt x="3311" y="3525"/>
                  </a:lnTo>
                  <a:lnTo>
                    <a:pt x="3311" y="2596"/>
                  </a:lnTo>
                  <a:lnTo>
                    <a:pt x="3430" y="2596"/>
                  </a:lnTo>
                  <a:cubicBezTo>
                    <a:pt x="3716" y="2596"/>
                    <a:pt x="3954" y="2477"/>
                    <a:pt x="4097" y="2263"/>
                  </a:cubicBezTo>
                  <a:close/>
                  <a:moveTo>
                    <a:pt x="1453" y="2311"/>
                  </a:moveTo>
                  <a:cubicBezTo>
                    <a:pt x="1596" y="2501"/>
                    <a:pt x="1834" y="2620"/>
                    <a:pt x="2096" y="2620"/>
                  </a:cubicBezTo>
                  <a:cubicBezTo>
                    <a:pt x="2168" y="2596"/>
                    <a:pt x="2191" y="2596"/>
                    <a:pt x="2215" y="2596"/>
                  </a:cubicBezTo>
                  <a:lnTo>
                    <a:pt x="2215" y="3549"/>
                  </a:lnTo>
                  <a:lnTo>
                    <a:pt x="1453" y="3549"/>
                  </a:lnTo>
                  <a:lnTo>
                    <a:pt x="1453" y="2311"/>
                  </a:lnTo>
                  <a:close/>
                  <a:moveTo>
                    <a:pt x="2787" y="2311"/>
                  </a:moveTo>
                  <a:cubicBezTo>
                    <a:pt x="2834" y="2358"/>
                    <a:pt x="2906" y="2406"/>
                    <a:pt x="3001" y="2477"/>
                  </a:cubicBezTo>
                  <a:lnTo>
                    <a:pt x="3001" y="3739"/>
                  </a:lnTo>
                  <a:cubicBezTo>
                    <a:pt x="3001" y="3811"/>
                    <a:pt x="3073" y="3906"/>
                    <a:pt x="3168" y="3906"/>
                  </a:cubicBezTo>
                  <a:lnTo>
                    <a:pt x="4263" y="3906"/>
                  </a:lnTo>
                  <a:cubicBezTo>
                    <a:pt x="4359" y="3906"/>
                    <a:pt x="4454" y="3811"/>
                    <a:pt x="4454" y="3739"/>
                  </a:cubicBezTo>
                  <a:lnTo>
                    <a:pt x="4454" y="2549"/>
                  </a:lnTo>
                  <a:cubicBezTo>
                    <a:pt x="4549" y="2573"/>
                    <a:pt x="4620" y="2596"/>
                    <a:pt x="4740" y="2596"/>
                  </a:cubicBezTo>
                  <a:lnTo>
                    <a:pt x="4859" y="2596"/>
                  </a:lnTo>
                  <a:lnTo>
                    <a:pt x="4859" y="4478"/>
                  </a:lnTo>
                  <a:lnTo>
                    <a:pt x="691" y="4478"/>
                  </a:lnTo>
                  <a:lnTo>
                    <a:pt x="691" y="2596"/>
                  </a:lnTo>
                  <a:lnTo>
                    <a:pt x="810" y="2596"/>
                  </a:lnTo>
                  <a:cubicBezTo>
                    <a:pt x="905" y="2596"/>
                    <a:pt x="1024" y="2573"/>
                    <a:pt x="1120" y="2549"/>
                  </a:cubicBezTo>
                  <a:lnTo>
                    <a:pt x="1120" y="3739"/>
                  </a:lnTo>
                  <a:cubicBezTo>
                    <a:pt x="1120" y="3811"/>
                    <a:pt x="1215" y="3906"/>
                    <a:pt x="1286" y="3906"/>
                  </a:cubicBezTo>
                  <a:lnTo>
                    <a:pt x="2406" y="3906"/>
                  </a:lnTo>
                  <a:cubicBezTo>
                    <a:pt x="2477" y="3906"/>
                    <a:pt x="2572" y="3811"/>
                    <a:pt x="2572" y="3739"/>
                  </a:cubicBezTo>
                  <a:lnTo>
                    <a:pt x="2572" y="2477"/>
                  </a:lnTo>
                  <a:cubicBezTo>
                    <a:pt x="2668" y="2430"/>
                    <a:pt x="2715" y="2358"/>
                    <a:pt x="2787" y="2311"/>
                  </a:cubicBezTo>
                  <a:close/>
                  <a:moveTo>
                    <a:pt x="1120" y="1"/>
                  </a:moveTo>
                  <a:cubicBezTo>
                    <a:pt x="1048" y="1"/>
                    <a:pt x="1001" y="48"/>
                    <a:pt x="977" y="96"/>
                  </a:cubicBezTo>
                  <a:lnTo>
                    <a:pt x="48" y="1596"/>
                  </a:lnTo>
                  <a:cubicBezTo>
                    <a:pt x="0" y="1620"/>
                    <a:pt x="0" y="1644"/>
                    <a:pt x="0" y="1668"/>
                  </a:cubicBezTo>
                  <a:lnTo>
                    <a:pt x="0" y="1763"/>
                  </a:lnTo>
                  <a:cubicBezTo>
                    <a:pt x="0" y="2072"/>
                    <a:pt x="167" y="2311"/>
                    <a:pt x="358" y="2453"/>
                  </a:cubicBezTo>
                  <a:lnTo>
                    <a:pt x="358" y="4478"/>
                  </a:lnTo>
                  <a:cubicBezTo>
                    <a:pt x="286" y="4478"/>
                    <a:pt x="191" y="4573"/>
                    <a:pt x="191" y="4644"/>
                  </a:cubicBezTo>
                  <a:cubicBezTo>
                    <a:pt x="191" y="4740"/>
                    <a:pt x="286" y="4835"/>
                    <a:pt x="358" y="4835"/>
                  </a:cubicBezTo>
                  <a:lnTo>
                    <a:pt x="5192" y="4835"/>
                  </a:lnTo>
                  <a:cubicBezTo>
                    <a:pt x="5287" y="4835"/>
                    <a:pt x="5359" y="4740"/>
                    <a:pt x="5359" y="4644"/>
                  </a:cubicBezTo>
                  <a:cubicBezTo>
                    <a:pt x="5359" y="4573"/>
                    <a:pt x="5287" y="4478"/>
                    <a:pt x="5192" y="4478"/>
                  </a:cubicBezTo>
                  <a:lnTo>
                    <a:pt x="5192" y="2477"/>
                  </a:lnTo>
                  <a:cubicBezTo>
                    <a:pt x="5406" y="2334"/>
                    <a:pt x="5549" y="2072"/>
                    <a:pt x="5549" y="1763"/>
                  </a:cubicBezTo>
                  <a:lnTo>
                    <a:pt x="5549" y="1668"/>
                  </a:lnTo>
                  <a:cubicBezTo>
                    <a:pt x="5549" y="1644"/>
                    <a:pt x="5549" y="1620"/>
                    <a:pt x="5525" y="1596"/>
                  </a:cubicBezTo>
                  <a:lnTo>
                    <a:pt x="4597" y="96"/>
                  </a:lnTo>
                  <a:cubicBezTo>
                    <a:pt x="4573" y="48"/>
                    <a:pt x="4501" y="1"/>
                    <a:pt x="4454" y="1"/>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5"/>
            <p:cNvSpPr/>
            <p:nvPr/>
          </p:nvSpPr>
          <p:spPr>
            <a:xfrm>
              <a:off x="3596142" y="3691035"/>
              <a:ext cx="123586" cy="42266"/>
            </a:xfrm>
            <a:custGeom>
              <a:avLst/>
              <a:gdLst/>
              <a:ahLst/>
              <a:cxnLst/>
              <a:rect l="l" t="t" r="r" b="b"/>
              <a:pathLst>
                <a:path w="3693" h="1263" extrusionOk="0">
                  <a:moveTo>
                    <a:pt x="3359" y="357"/>
                  </a:moveTo>
                  <a:lnTo>
                    <a:pt x="3359" y="881"/>
                  </a:lnTo>
                  <a:lnTo>
                    <a:pt x="382" y="881"/>
                  </a:lnTo>
                  <a:lnTo>
                    <a:pt x="382" y="357"/>
                  </a:lnTo>
                  <a:close/>
                  <a:moveTo>
                    <a:pt x="358" y="0"/>
                  </a:moveTo>
                  <a:cubicBezTo>
                    <a:pt x="144" y="0"/>
                    <a:pt x="1" y="143"/>
                    <a:pt x="1" y="357"/>
                  </a:cubicBezTo>
                  <a:lnTo>
                    <a:pt x="1" y="905"/>
                  </a:lnTo>
                  <a:cubicBezTo>
                    <a:pt x="1" y="1120"/>
                    <a:pt x="144" y="1262"/>
                    <a:pt x="358" y="1262"/>
                  </a:cubicBezTo>
                  <a:lnTo>
                    <a:pt x="3335" y="1262"/>
                  </a:lnTo>
                  <a:cubicBezTo>
                    <a:pt x="3549" y="1262"/>
                    <a:pt x="3692" y="1120"/>
                    <a:pt x="3692" y="905"/>
                  </a:cubicBezTo>
                  <a:lnTo>
                    <a:pt x="3692" y="357"/>
                  </a:lnTo>
                  <a:cubicBezTo>
                    <a:pt x="3692" y="143"/>
                    <a:pt x="3549" y="0"/>
                    <a:pt x="3335" y="0"/>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5"/>
            <p:cNvSpPr/>
            <p:nvPr/>
          </p:nvSpPr>
          <p:spPr>
            <a:xfrm>
              <a:off x="3596142" y="3746820"/>
              <a:ext cx="98856" cy="35105"/>
            </a:xfrm>
            <a:custGeom>
              <a:avLst/>
              <a:gdLst/>
              <a:ahLst/>
              <a:cxnLst/>
              <a:rect l="l" t="t" r="r" b="b"/>
              <a:pathLst>
                <a:path w="2954" h="1049" extrusionOk="0">
                  <a:moveTo>
                    <a:pt x="2620" y="357"/>
                  </a:moveTo>
                  <a:lnTo>
                    <a:pt x="2620" y="715"/>
                  </a:lnTo>
                  <a:lnTo>
                    <a:pt x="382" y="715"/>
                  </a:lnTo>
                  <a:lnTo>
                    <a:pt x="382" y="357"/>
                  </a:lnTo>
                  <a:close/>
                  <a:moveTo>
                    <a:pt x="358" y="0"/>
                  </a:moveTo>
                  <a:cubicBezTo>
                    <a:pt x="144" y="0"/>
                    <a:pt x="1" y="143"/>
                    <a:pt x="1" y="357"/>
                  </a:cubicBezTo>
                  <a:lnTo>
                    <a:pt x="1" y="691"/>
                  </a:lnTo>
                  <a:cubicBezTo>
                    <a:pt x="1" y="905"/>
                    <a:pt x="144" y="1048"/>
                    <a:pt x="358" y="1048"/>
                  </a:cubicBezTo>
                  <a:lnTo>
                    <a:pt x="2597" y="1048"/>
                  </a:lnTo>
                  <a:cubicBezTo>
                    <a:pt x="2787" y="1048"/>
                    <a:pt x="2954" y="905"/>
                    <a:pt x="2954" y="691"/>
                  </a:cubicBezTo>
                  <a:lnTo>
                    <a:pt x="2954" y="357"/>
                  </a:lnTo>
                  <a:cubicBezTo>
                    <a:pt x="2954" y="143"/>
                    <a:pt x="2787" y="0"/>
                    <a:pt x="2597" y="0"/>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5"/>
            <p:cNvSpPr/>
            <p:nvPr/>
          </p:nvSpPr>
          <p:spPr>
            <a:xfrm>
              <a:off x="3596945" y="3802606"/>
              <a:ext cx="23961" cy="11980"/>
            </a:xfrm>
            <a:custGeom>
              <a:avLst/>
              <a:gdLst/>
              <a:ahLst/>
              <a:cxnLst/>
              <a:rect l="l" t="t" r="r" b="b"/>
              <a:pathLst>
                <a:path w="716" h="358" extrusionOk="0">
                  <a:moveTo>
                    <a:pt x="191" y="0"/>
                  </a:moveTo>
                  <a:cubicBezTo>
                    <a:pt x="96" y="0"/>
                    <a:pt x="1" y="72"/>
                    <a:pt x="1" y="167"/>
                  </a:cubicBezTo>
                  <a:cubicBezTo>
                    <a:pt x="1" y="262"/>
                    <a:pt x="96" y="357"/>
                    <a:pt x="191" y="357"/>
                  </a:cubicBezTo>
                  <a:lnTo>
                    <a:pt x="548" y="357"/>
                  </a:lnTo>
                  <a:cubicBezTo>
                    <a:pt x="620" y="357"/>
                    <a:pt x="715" y="262"/>
                    <a:pt x="715" y="167"/>
                  </a:cubicBezTo>
                  <a:cubicBezTo>
                    <a:pt x="715" y="72"/>
                    <a:pt x="620" y="0"/>
                    <a:pt x="548" y="0"/>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5"/>
            <p:cNvSpPr/>
            <p:nvPr/>
          </p:nvSpPr>
          <p:spPr>
            <a:xfrm>
              <a:off x="3633623" y="3802606"/>
              <a:ext cx="62178" cy="11980"/>
            </a:xfrm>
            <a:custGeom>
              <a:avLst/>
              <a:gdLst/>
              <a:ahLst/>
              <a:cxnLst/>
              <a:rect l="l" t="t" r="r" b="b"/>
              <a:pathLst>
                <a:path w="1858" h="358" extrusionOk="0">
                  <a:moveTo>
                    <a:pt x="191" y="0"/>
                  </a:moveTo>
                  <a:cubicBezTo>
                    <a:pt x="95" y="0"/>
                    <a:pt x="0" y="72"/>
                    <a:pt x="0" y="167"/>
                  </a:cubicBezTo>
                  <a:cubicBezTo>
                    <a:pt x="0" y="262"/>
                    <a:pt x="95" y="357"/>
                    <a:pt x="191" y="357"/>
                  </a:cubicBezTo>
                  <a:lnTo>
                    <a:pt x="1667" y="357"/>
                  </a:lnTo>
                  <a:cubicBezTo>
                    <a:pt x="1762" y="357"/>
                    <a:pt x="1858" y="262"/>
                    <a:pt x="1858" y="167"/>
                  </a:cubicBezTo>
                  <a:cubicBezTo>
                    <a:pt x="1834" y="72"/>
                    <a:pt x="1762" y="0"/>
                    <a:pt x="1667" y="0"/>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5"/>
            <p:cNvSpPr/>
            <p:nvPr/>
          </p:nvSpPr>
          <p:spPr>
            <a:xfrm>
              <a:off x="3633623" y="3827302"/>
              <a:ext cx="49428" cy="11980"/>
            </a:xfrm>
            <a:custGeom>
              <a:avLst/>
              <a:gdLst/>
              <a:ahLst/>
              <a:cxnLst/>
              <a:rect l="l" t="t" r="r" b="b"/>
              <a:pathLst>
                <a:path w="1477" h="358" extrusionOk="0">
                  <a:moveTo>
                    <a:pt x="191" y="0"/>
                  </a:moveTo>
                  <a:cubicBezTo>
                    <a:pt x="95" y="0"/>
                    <a:pt x="0" y="96"/>
                    <a:pt x="0" y="167"/>
                  </a:cubicBezTo>
                  <a:cubicBezTo>
                    <a:pt x="0" y="262"/>
                    <a:pt x="95" y="358"/>
                    <a:pt x="191" y="358"/>
                  </a:cubicBezTo>
                  <a:lnTo>
                    <a:pt x="1286" y="358"/>
                  </a:lnTo>
                  <a:cubicBezTo>
                    <a:pt x="1381" y="358"/>
                    <a:pt x="1477" y="262"/>
                    <a:pt x="1477" y="167"/>
                  </a:cubicBezTo>
                  <a:cubicBezTo>
                    <a:pt x="1477" y="96"/>
                    <a:pt x="1381" y="0"/>
                    <a:pt x="1286" y="0"/>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5"/>
            <p:cNvSpPr/>
            <p:nvPr/>
          </p:nvSpPr>
          <p:spPr>
            <a:xfrm>
              <a:off x="3440733" y="3888676"/>
              <a:ext cx="67800" cy="11980"/>
            </a:xfrm>
            <a:custGeom>
              <a:avLst/>
              <a:gdLst/>
              <a:ahLst/>
              <a:cxnLst/>
              <a:rect l="l" t="t" r="r" b="b"/>
              <a:pathLst>
                <a:path w="2026" h="358" extrusionOk="0">
                  <a:moveTo>
                    <a:pt x="168" y="0"/>
                  </a:moveTo>
                  <a:cubicBezTo>
                    <a:pt x="96" y="0"/>
                    <a:pt x="1" y="95"/>
                    <a:pt x="1" y="191"/>
                  </a:cubicBezTo>
                  <a:cubicBezTo>
                    <a:pt x="1" y="286"/>
                    <a:pt x="96" y="357"/>
                    <a:pt x="168" y="357"/>
                  </a:cubicBezTo>
                  <a:lnTo>
                    <a:pt x="1835" y="357"/>
                  </a:lnTo>
                  <a:cubicBezTo>
                    <a:pt x="1930" y="357"/>
                    <a:pt x="2025" y="286"/>
                    <a:pt x="2025" y="191"/>
                  </a:cubicBezTo>
                  <a:cubicBezTo>
                    <a:pt x="2025" y="95"/>
                    <a:pt x="1930" y="0"/>
                    <a:pt x="1835" y="0"/>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5"/>
            <p:cNvSpPr/>
            <p:nvPr/>
          </p:nvSpPr>
          <p:spPr>
            <a:xfrm>
              <a:off x="3440733" y="3863946"/>
              <a:ext cx="92497" cy="12014"/>
            </a:xfrm>
            <a:custGeom>
              <a:avLst/>
              <a:gdLst/>
              <a:ahLst/>
              <a:cxnLst/>
              <a:rect l="l" t="t" r="r" b="b"/>
              <a:pathLst>
                <a:path w="2764" h="359" extrusionOk="0">
                  <a:moveTo>
                    <a:pt x="168" y="1"/>
                  </a:moveTo>
                  <a:cubicBezTo>
                    <a:pt x="96" y="1"/>
                    <a:pt x="1" y="96"/>
                    <a:pt x="1" y="191"/>
                  </a:cubicBezTo>
                  <a:cubicBezTo>
                    <a:pt x="1" y="263"/>
                    <a:pt x="96" y="358"/>
                    <a:pt x="168" y="358"/>
                  </a:cubicBezTo>
                  <a:lnTo>
                    <a:pt x="2597" y="358"/>
                  </a:lnTo>
                  <a:cubicBezTo>
                    <a:pt x="2668" y="358"/>
                    <a:pt x="2763" y="263"/>
                    <a:pt x="2763" y="191"/>
                  </a:cubicBezTo>
                  <a:cubicBezTo>
                    <a:pt x="2763" y="96"/>
                    <a:pt x="2668" y="1"/>
                    <a:pt x="2597" y="1"/>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5"/>
            <p:cNvSpPr/>
            <p:nvPr/>
          </p:nvSpPr>
          <p:spPr>
            <a:xfrm>
              <a:off x="3596945" y="3863946"/>
              <a:ext cx="123553" cy="12014"/>
            </a:xfrm>
            <a:custGeom>
              <a:avLst/>
              <a:gdLst/>
              <a:ahLst/>
              <a:cxnLst/>
              <a:rect l="l" t="t" r="r" b="b"/>
              <a:pathLst>
                <a:path w="3692" h="359" extrusionOk="0">
                  <a:moveTo>
                    <a:pt x="191" y="1"/>
                  </a:moveTo>
                  <a:cubicBezTo>
                    <a:pt x="96" y="1"/>
                    <a:pt x="1" y="96"/>
                    <a:pt x="1" y="191"/>
                  </a:cubicBezTo>
                  <a:cubicBezTo>
                    <a:pt x="1" y="263"/>
                    <a:pt x="96" y="358"/>
                    <a:pt x="191" y="358"/>
                  </a:cubicBezTo>
                  <a:lnTo>
                    <a:pt x="3525" y="358"/>
                  </a:lnTo>
                  <a:cubicBezTo>
                    <a:pt x="3597" y="358"/>
                    <a:pt x="3692" y="263"/>
                    <a:pt x="3692" y="191"/>
                  </a:cubicBezTo>
                  <a:cubicBezTo>
                    <a:pt x="3668" y="96"/>
                    <a:pt x="3597" y="1"/>
                    <a:pt x="3525" y="1"/>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5"/>
            <p:cNvSpPr/>
            <p:nvPr/>
          </p:nvSpPr>
          <p:spPr>
            <a:xfrm>
              <a:off x="3596945" y="3888676"/>
              <a:ext cx="123553" cy="11980"/>
            </a:xfrm>
            <a:custGeom>
              <a:avLst/>
              <a:gdLst/>
              <a:ahLst/>
              <a:cxnLst/>
              <a:rect l="l" t="t" r="r" b="b"/>
              <a:pathLst>
                <a:path w="3692" h="358" extrusionOk="0">
                  <a:moveTo>
                    <a:pt x="191" y="0"/>
                  </a:moveTo>
                  <a:cubicBezTo>
                    <a:pt x="96" y="0"/>
                    <a:pt x="1" y="95"/>
                    <a:pt x="1" y="191"/>
                  </a:cubicBezTo>
                  <a:cubicBezTo>
                    <a:pt x="1" y="286"/>
                    <a:pt x="96" y="357"/>
                    <a:pt x="191" y="357"/>
                  </a:cubicBezTo>
                  <a:lnTo>
                    <a:pt x="3525" y="357"/>
                  </a:lnTo>
                  <a:cubicBezTo>
                    <a:pt x="3597" y="357"/>
                    <a:pt x="3692" y="286"/>
                    <a:pt x="3692" y="191"/>
                  </a:cubicBezTo>
                  <a:cubicBezTo>
                    <a:pt x="3668" y="95"/>
                    <a:pt x="3597" y="0"/>
                    <a:pt x="3525" y="0"/>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5"/>
            <p:cNvSpPr/>
            <p:nvPr/>
          </p:nvSpPr>
          <p:spPr>
            <a:xfrm>
              <a:off x="3404089" y="3863946"/>
              <a:ext cx="23927" cy="12014"/>
            </a:xfrm>
            <a:custGeom>
              <a:avLst/>
              <a:gdLst/>
              <a:ahLst/>
              <a:cxnLst/>
              <a:rect l="l" t="t" r="r" b="b"/>
              <a:pathLst>
                <a:path w="715" h="359" extrusionOk="0">
                  <a:moveTo>
                    <a:pt x="167" y="1"/>
                  </a:moveTo>
                  <a:cubicBezTo>
                    <a:pt x="72" y="1"/>
                    <a:pt x="0" y="96"/>
                    <a:pt x="0" y="191"/>
                  </a:cubicBezTo>
                  <a:cubicBezTo>
                    <a:pt x="0" y="263"/>
                    <a:pt x="72" y="358"/>
                    <a:pt x="167" y="358"/>
                  </a:cubicBezTo>
                  <a:lnTo>
                    <a:pt x="524" y="358"/>
                  </a:lnTo>
                  <a:cubicBezTo>
                    <a:pt x="620" y="358"/>
                    <a:pt x="715" y="263"/>
                    <a:pt x="715" y="191"/>
                  </a:cubicBezTo>
                  <a:cubicBezTo>
                    <a:pt x="715" y="96"/>
                    <a:pt x="620" y="1"/>
                    <a:pt x="524" y="1"/>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5"/>
            <p:cNvSpPr/>
            <p:nvPr/>
          </p:nvSpPr>
          <p:spPr>
            <a:xfrm>
              <a:off x="3404089" y="3888676"/>
              <a:ext cx="23927" cy="11980"/>
            </a:xfrm>
            <a:custGeom>
              <a:avLst/>
              <a:gdLst/>
              <a:ahLst/>
              <a:cxnLst/>
              <a:rect l="l" t="t" r="r" b="b"/>
              <a:pathLst>
                <a:path w="715" h="358" extrusionOk="0">
                  <a:moveTo>
                    <a:pt x="167" y="0"/>
                  </a:moveTo>
                  <a:cubicBezTo>
                    <a:pt x="72" y="0"/>
                    <a:pt x="0" y="95"/>
                    <a:pt x="0" y="191"/>
                  </a:cubicBezTo>
                  <a:cubicBezTo>
                    <a:pt x="0" y="286"/>
                    <a:pt x="72" y="357"/>
                    <a:pt x="167" y="357"/>
                  </a:cubicBezTo>
                  <a:lnTo>
                    <a:pt x="524" y="357"/>
                  </a:lnTo>
                  <a:cubicBezTo>
                    <a:pt x="620" y="357"/>
                    <a:pt x="715" y="286"/>
                    <a:pt x="715" y="191"/>
                  </a:cubicBezTo>
                  <a:cubicBezTo>
                    <a:pt x="715" y="95"/>
                    <a:pt x="620" y="0"/>
                    <a:pt x="524" y="0"/>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5"/>
            <p:cNvSpPr/>
            <p:nvPr/>
          </p:nvSpPr>
          <p:spPr>
            <a:xfrm>
              <a:off x="3596945" y="3827302"/>
              <a:ext cx="23961" cy="11980"/>
            </a:xfrm>
            <a:custGeom>
              <a:avLst/>
              <a:gdLst/>
              <a:ahLst/>
              <a:cxnLst/>
              <a:rect l="l" t="t" r="r" b="b"/>
              <a:pathLst>
                <a:path w="716" h="358" extrusionOk="0">
                  <a:moveTo>
                    <a:pt x="191" y="0"/>
                  </a:moveTo>
                  <a:cubicBezTo>
                    <a:pt x="96" y="0"/>
                    <a:pt x="1" y="96"/>
                    <a:pt x="1" y="167"/>
                  </a:cubicBezTo>
                  <a:cubicBezTo>
                    <a:pt x="1" y="262"/>
                    <a:pt x="96" y="358"/>
                    <a:pt x="191" y="358"/>
                  </a:cubicBezTo>
                  <a:lnTo>
                    <a:pt x="548" y="358"/>
                  </a:lnTo>
                  <a:cubicBezTo>
                    <a:pt x="620" y="358"/>
                    <a:pt x="715" y="262"/>
                    <a:pt x="715" y="167"/>
                  </a:cubicBezTo>
                  <a:cubicBezTo>
                    <a:pt x="715" y="96"/>
                    <a:pt x="620" y="0"/>
                    <a:pt x="548" y="0"/>
                  </a:cubicBezTo>
                  <a:close/>
                </a:path>
              </a:pathLst>
            </a:custGeom>
            <a:grp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2600;p39">
            <a:extLst>
              <a:ext uri="{FF2B5EF4-FFF2-40B4-BE49-F238E27FC236}">
                <a16:creationId xmlns:a16="http://schemas.microsoft.com/office/drawing/2014/main" id="{B817C9B8-3655-4B6E-A4B5-F5FD493E6B80}"/>
              </a:ext>
            </a:extLst>
          </p:cNvPr>
          <p:cNvSpPr/>
          <p:nvPr/>
        </p:nvSpPr>
        <p:spPr>
          <a:xfrm>
            <a:off x="2121565" y="504266"/>
            <a:ext cx="4900870" cy="22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865;p60">
            <a:extLst>
              <a:ext uri="{FF2B5EF4-FFF2-40B4-BE49-F238E27FC236}">
                <a16:creationId xmlns:a16="http://schemas.microsoft.com/office/drawing/2014/main" id="{96E57523-DE72-4034-9125-1980200A189B}"/>
              </a:ext>
            </a:extLst>
          </p:cNvPr>
          <p:cNvSpPr txBox="1">
            <a:spLocks noGrp="1"/>
          </p:cNvSpPr>
          <p:nvPr>
            <p:ph type="title"/>
          </p:nvPr>
        </p:nvSpPr>
        <p:spPr>
          <a:xfrm>
            <a:off x="2121565" y="179296"/>
            <a:ext cx="490087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bg2">
                    <a:lumMod val="75000"/>
                  </a:schemeClr>
                </a:solidFill>
                <a:effectLst>
                  <a:outerShdw blurRad="38100" dist="38100" dir="2700000" algn="tl">
                    <a:srgbClr val="000000">
                      <a:alpha val="43137"/>
                    </a:srgbClr>
                  </a:outerShdw>
                </a:effectLst>
                <a:latin typeface="+mn-lt"/>
              </a:rPr>
              <a:t>Recolección</a:t>
            </a:r>
            <a:r>
              <a:rPr lang="en-US" sz="2800" dirty="0">
                <a:solidFill>
                  <a:schemeClr val="bg2">
                    <a:lumMod val="75000"/>
                  </a:schemeClr>
                </a:solidFill>
                <a:effectLst>
                  <a:outerShdw blurRad="38100" dist="38100" dir="2700000" algn="tl">
                    <a:srgbClr val="000000">
                      <a:alpha val="43137"/>
                    </a:srgbClr>
                  </a:outerShdw>
                </a:effectLst>
                <a:latin typeface="+mn-lt"/>
              </a:rPr>
              <a:t> de </a:t>
            </a:r>
            <a:r>
              <a:rPr lang="en-US" sz="2800" dirty="0" err="1">
                <a:solidFill>
                  <a:schemeClr val="bg2">
                    <a:lumMod val="75000"/>
                  </a:schemeClr>
                </a:solidFill>
                <a:effectLst>
                  <a:outerShdw blurRad="38100" dist="38100" dir="2700000" algn="tl">
                    <a:srgbClr val="000000">
                      <a:alpha val="43137"/>
                    </a:srgbClr>
                  </a:outerShdw>
                </a:effectLst>
                <a:latin typeface="+mn-lt"/>
              </a:rPr>
              <a:t>Inf</a:t>
            </a:r>
            <a:r>
              <a:rPr lang="en-US" dirty="0" err="1">
                <a:solidFill>
                  <a:schemeClr val="bg2">
                    <a:lumMod val="75000"/>
                  </a:schemeClr>
                </a:solidFill>
                <a:effectLst>
                  <a:outerShdw blurRad="38100" dist="38100" dir="2700000" algn="tl">
                    <a:srgbClr val="000000">
                      <a:alpha val="43137"/>
                    </a:srgbClr>
                  </a:outerShdw>
                </a:effectLst>
                <a:latin typeface="+mn-lt"/>
              </a:rPr>
              <a:t>ormación</a:t>
            </a:r>
            <a:endParaRPr sz="2800" dirty="0">
              <a:solidFill>
                <a:schemeClr val="bg2">
                  <a:lumMod val="75000"/>
                </a:schemeClr>
              </a:solidFill>
              <a:effectLst>
                <a:outerShdw blurRad="38100" dist="38100" dir="2700000" algn="tl">
                  <a:srgbClr val="000000">
                    <a:alpha val="43137"/>
                  </a:srgbClr>
                </a:outerShdw>
              </a:effectLst>
              <a:latin typeface="+mn-lt"/>
            </a:endParaRPr>
          </a:p>
        </p:txBody>
      </p:sp>
      <p:pic>
        <p:nvPicPr>
          <p:cNvPr id="13318" name="Picture 6" descr="Análisis de datos - Iconos gratis de computadora">
            <a:extLst>
              <a:ext uri="{FF2B5EF4-FFF2-40B4-BE49-F238E27FC236}">
                <a16:creationId xmlns:a16="http://schemas.microsoft.com/office/drawing/2014/main" id="{C73841B8-D92D-49A4-9A87-DB2EA6D8A9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946" y="3759159"/>
            <a:ext cx="771226" cy="77122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Colegio de médicos de Zaragoza">
            <a:extLst>
              <a:ext uri="{FF2B5EF4-FFF2-40B4-BE49-F238E27FC236}">
                <a16:creationId xmlns:a16="http://schemas.microsoft.com/office/drawing/2014/main" id="{A8593224-C6A7-4F7B-B0D4-6AC2494C5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38" y="1408983"/>
            <a:ext cx="817087" cy="1019392"/>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Diseño de la investigación de mercados">
            <a:extLst>
              <a:ext uri="{FF2B5EF4-FFF2-40B4-BE49-F238E27FC236}">
                <a16:creationId xmlns:a16="http://schemas.microsoft.com/office/drawing/2014/main" id="{2D5B9C4C-3868-4A61-9BB9-B52DC47B6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35604" y="1312311"/>
            <a:ext cx="1070668" cy="10242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sp>
        <p:nvSpPr>
          <p:cNvPr id="27" name="Google Shape;3080;p45">
            <a:extLst>
              <a:ext uri="{FF2B5EF4-FFF2-40B4-BE49-F238E27FC236}">
                <a16:creationId xmlns:a16="http://schemas.microsoft.com/office/drawing/2014/main" id="{A5BE2E69-D76E-401C-A84E-898C2F071052}"/>
              </a:ext>
            </a:extLst>
          </p:cNvPr>
          <p:cNvSpPr/>
          <p:nvPr/>
        </p:nvSpPr>
        <p:spPr>
          <a:xfrm rot="10800000" flipH="1">
            <a:off x="5903874" y="4410615"/>
            <a:ext cx="2782926" cy="382028"/>
          </a:xfrm>
          <a:prstGeom prst="rect">
            <a:avLst/>
          </a:prstGeom>
          <a:solidFill>
            <a:schemeClr val="accen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6" name="Google Shape;3466;p49">
            <a:extLst>
              <a:ext uri="{FF2B5EF4-FFF2-40B4-BE49-F238E27FC236}">
                <a16:creationId xmlns:a16="http://schemas.microsoft.com/office/drawing/2014/main" id="{54E4BC55-B3C1-47B1-A53B-B8A1F8383157}"/>
              </a:ext>
            </a:extLst>
          </p:cNvPr>
          <p:cNvSpPr/>
          <p:nvPr/>
        </p:nvSpPr>
        <p:spPr>
          <a:xfrm>
            <a:off x="6387146" y="2100648"/>
            <a:ext cx="1727124" cy="1679506"/>
          </a:xfrm>
          <a:custGeom>
            <a:avLst/>
            <a:gdLst/>
            <a:ahLst/>
            <a:cxnLst/>
            <a:rect l="l" t="t" r="r" b="b"/>
            <a:pathLst>
              <a:path w="24485" h="24452" extrusionOk="0">
                <a:moveTo>
                  <a:pt x="12243" y="1"/>
                </a:moveTo>
                <a:cubicBezTo>
                  <a:pt x="5505" y="1"/>
                  <a:pt x="1" y="5471"/>
                  <a:pt x="1" y="12243"/>
                </a:cubicBezTo>
                <a:cubicBezTo>
                  <a:pt x="1" y="18981"/>
                  <a:pt x="5505" y="24452"/>
                  <a:pt x="12243" y="24452"/>
                </a:cubicBezTo>
                <a:cubicBezTo>
                  <a:pt x="19014" y="24452"/>
                  <a:pt x="24485" y="18981"/>
                  <a:pt x="24485" y="12243"/>
                </a:cubicBezTo>
                <a:cubicBezTo>
                  <a:pt x="24485" y="5471"/>
                  <a:pt x="19014" y="1"/>
                  <a:pt x="12243" y="1"/>
                </a:cubicBezTo>
                <a:close/>
              </a:path>
            </a:pathLst>
          </a:custGeom>
          <a:ln>
            <a:solidFill>
              <a:schemeClr val="accent3">
                <a:lumMod val="60000"/>
                <a:lumOff val="40000"/>
              </a:schemeClr>
            </a:solidFill>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0;p39">
            <a:extLst>
              <a:ext uri="{FF2B5EF4-FFF2-40B4-BE49-F238E27FC236}">
                <a16:creationId xmlns:a16="http://schemas.microsoft.com/office/drawing/2014/main" id="{5EA42EBC-8098-4E1D-B7C1-A990F7128FEF}"/>
              </a:ext>
            </a:extLst>
          </p:cNvPr>
          <p:cNvSpPr/>
          <p:nvPr/>
        </p:nvSpPr>
        <p:spPr>
          <a:xfrm>
            <a:off x="2121565" y="374726"/>
            <a:ext cx="4900870" cy="22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65;p60">
            <a:extLst>
              <a:ext uri="{FF2B5EF4-FFF2-40B4-BE49-F238E27FC236}">
                <a16:creationId xmlns:a16="http://schemas.microsoft.com/office/drawing/2014/main" id="{DF5046B0-0C69-479E-B8D6-1B305750BC75}"/>
              </a:ext>
            </a:extLst>
          </p:cNvPr>
          <p:cNvSpPr txBox="1">
            <a:spLocks noGrp="1"/>
          </p:cNvSpPr>
          <p:nvPr>
            <p:ph type="title"/>
          </p:nvPr>
        </p:nvSpPr>
        <p:spPr>
          <a:xfrm>
            <a:off x="2121565" y="46466"/>
            <a:ext cx="490087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bg2">
                    <a:lumMod val="75000"/>
                  </a:schemeClr>
                </a:solidFill>
                <a:effectLst>
                  <a:outerShdw blurRad="38100" dist="38100" dir="2700000" algn="tl">
                    <a:srgbClr val="000000">
                      <a:alpha val="43137"/>
                    </a:srgbClr>
                  </a:outerShdw>
                </a:effectLst>
                <a:latin typeface="+mn-lt"/>
              </a:rPr>
              <a:t>Validación</a:t>
            </a:r>
            <a:r>
              <a:rPr lang="en-US" sz="2800" dirty="0">
                <a:solidFill>
                  <a:schemeClr val="bg2">
                    <a:lumMod val="75000"/>
                  </a:schemeClr>
                </a:solidFill>
                <a:effectLst>
                  <a:outerShdw blurRad="38100" dist="38100" dir="2700000" algn="tl">
                    <a:srgbClr val="000000">
                      <a:alpha val="43137"/>
                    </a:srgbClr>
                  </a:outerShdw>
                </a:effectLst>
                <a:latin typeface="+mn-lt"/>
              </a:rPr>
              <a:t> de </a:t>
            </a:r>
            <a:r>
              <a:rPr lang="en-US" sz="2800" dirty="0" err="1">
                <a:solidFill>
                  <a:schemeClr val="bg2">
                    <a:lumMod val="75000"/>
                  </a:schemeClr>
                </a:solidFill>
                <a:effectLst>
                  <a:outerShdw blurRad="38100" dist="38100" dir="2700000" algn="tl">
                    <a:srgbClr val="000000">
                      <a:alpha val="43137"/>
                    </a:srgbClr>
                  </a:outerShdw>
                </a:effectLst>
                <a:latin typeface="+mn-lt"/>
              </a:rPr>
              <a:t>Contenido</a:t>
            </a:r>
            <a:endParaRPr sz="2800" dirty="0">
              <a:solidFill>
                <a:schemeClr val="bg2">
                  <a:lumMod val="75000"/>
                </a:schemeClr>
              </a:solidFill>
              <a:effectLst>
                <a:outerShdw blurRad="38100" dist="38100" dir="2700000" algn="tl">
                  <a:srgbClr val="000000">
                    <a:alpha val="43137"/>
                  </a:srgbClr>
                </a:outerShdw>
              </a:effectLst>
              <a:latin typeface="+mn-lt"/>
            </a:endParaRPr>
          </a:p>
        </p:txBody>
      </p:sp>
      <p:graphicFrame>
        <p:nvGraphicFramePr>
          <p:cNvPr id="3" name="Objeto 2">
            <a:extLst>
              <a:ext uri="{FF2B5EF4-FFF2-40B4-BE49-F238E27FC236}">
                <a16:creationId xmlns:a16="http://schemas.microsoft.com/office/drawing/2014/main" id="{D1FBBD11-D93D-4560-A74D-6B29FA14AB66}"/>
              </a:ext>
            </a:extLst>
          </p:cNvPr>
          <p:cNvGraphicFramePr>
            <a:graphicFrameLocks noChangeAspect="1"/>
          </p:cNvGraphicFramePr>
          <p:nvPr>
            <p:extLst>
              <p:ext uri="{D42A27DB-BD31-4B8C-83A1-F6EECF244321}">
                <p14:modId xmlns:p14="http://schemas.microsoft.com/office/powerpoint/2010/main" val="859733182"/>
              </p:ext>
            </p:extLst>
          </p:nvPr>
        </p:nvGraphicFramePr>
        <p:xfrm>
          <a:off x="172433" y="947426"/>
          <a:ext cx="5636101" cy="4001402"/>
        </p:xfrm>
        <a:graphic>
          <a:graphicData uri="http://schemas.openxmlformats.org/presentationml/2006/ole">
            <mc:AlternateContent xmlns:mc="http://schemas.openxmlformats.org/markup-compatibility/2006">
              <mc:Choice xmlns:v="urn:schemas-microsoft-com:vml" Requires="v">
                <p:oleObj name="Document" r:id="rId3" imgW="5736472" imgH="4175878" progId="Word.Document.12">
                  <p:embed/>
                </p:oleObj>
              </mc:Choice>
              <mc:Fallback>
                <p:oleObj name="Document" r:id="rId3" imgW="5736472" imgH="4175878" progId="Word.Document.12">
                  <p:embed/>
                  <p:pic>
                    <p:nvPicPr>
                      <p:cNvPr id="0" name=""/>
                      <p:cNvPicPr/>
                      <p:nvPr/>
                    </p:nvPicPr>
                    <p:blipFill>
                      <a:blip r:embed="rId4"/>
                      <a:stretch>
                        <a:fillRect/>
                      </a:stretch>
                    </p:blipFill>
                    <p:spPr>
                      <a:xfrm>
                        <a:off x="172433" y="947426"/>
                        <a:ext cx="5636101" cy="4001402"/>
                      </a:xfrm>
                      <a:prstGeom prst="rect">
                        <a:avLst/>
                      </a:prstGeom>
                    </p:spPr>
                  </p:pic>
                </p:oleObj>
              </mc:Fallback>
            </mc:AlternateContent>
          </a:graphicData>
        </a:graphic>
      </p:graphicFrame>
      <p:grpSp>
        <p:nvGrpSpPr>
          <p:cNvPr id="12" name="Google Shape;2828;p41">
            <a:extLst>
              <a:ext uri="{FF2B5EF4-FFF2-40B4-BE49-F238E27FC236}">
                <a16:creationId xmlns:a16="http://schemas.microsoft.com/office/drawing/2014/main" id="{D913A689-157F-46BC-961D-F752D1012161}"/>
              </a:ext>
            </a:extLst>
          </p:cNvPr>
          <p:cNvGrpSpPr/>
          <p:nvPr/>
        </p:nvGrpSpPr>
        <p:grpSpPr>
          <a:xfrm>
            <a:off x="5701241" y="1946399"/>
            <a:ext cx="1836636" cy="412711"/>
            <a:chOff x="2104025" y="2443226"/>
            <a:chExt cx="994024" cy="1047477"/>
          </a:xfrm>
        </p:grpSpPr>
        <p:sp>
          <p:nvSpPr>
            <p:cNvPr id="13" name="Google Shape;2829;p41">
              <a:extLst>
                <a:ext uri="{FF2B5EF4-FFF2-40B4-BE49-F238E27FC236}">
                  <a16:creationId xmlns:a16="http://schemas.microsoft.com/office/drawing/2014/main" id="{E7898F95-B063-4EC2-86E9-4AFD65697E2E}"/>
                </a:ext>
              </a:extLst>
            </p:cNvPr>
            <p:cNvSpPr/>
            <p:nvPr/>
          </p:nvSpPr>
          <p:spPr>
            <a:xfrm>
              <a:off x="2104025" y="2443226"/>
              <a:ext cx="971700" cy="969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03;p41">
              <a:extLst>
                <a:ext uri="{FF2B5EF4-FFF2-40B4-BE49-F238E27FC236}">
                  <a16:creationId xmlns:a16="http://schemas.microsoft.com/office/drawing/2014/main" id="{CB059C37-423C-4A09-B630-280D86F79859}"/>
                </a:ext>
              </a:extLst>
            </p:cNvPr>
            <p:cNvSpPr/>
            <p:nvPr/>
          </p:nvSpPr>
          <p:spPr>
            <a:xfrm>
              <a:off x="2126349" y="2521103"/>
              <a:ext cx="971700" cy="969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t>Representatividad</a:t>
              </a:r>
              <a:endParaRPr dirty="0"/>
            </a:p>
          </p:txBody>
        </p:sp>
      </p:grpSp>
      <p:grpSp>
        <p:nvGrpSpPr>
          <p:cNvPr id="15" name="Google Shape;2828;p41">
            <a:extLst>
              <a:ext uri="{FF2B5EF4-FFF2-40B4-BE49-F238E27FC236}">
                <a16:creationId xmlns:a16="http://schemas.microsoft.com/office/drawing/2014/main" id="{F7301D11-8960-494F-8A5E-2EBE281B1A17}"/>
              </a:ext>
            </a:extLst>
          </p:cNvPr>
          <p:cNvGrpSpPr/>
          <p:nvPr/>
        </p:nvGrpSpPr>
        <p:grpSpPr>
          <a:xfrm>
            <a:off x="6726852" y="2505438"/>
            <a:ext cx="1836636" cy="412711"/>
            <a:chOff x="2104025" y="2443226"/>
            <a:chExt cx="994024" cy="1047477"/>
          </a:xfrm>
        </p:grpSpPr>
        <p:sp>
          <p:nvSpPr>
            <p:cNvPr id="16" name="Google Shape;2829;p41">
              <a:extLst>
                <a:ext uri="{FF2B5EF4-FFF2-40B4-BE49-F238E27FC236}">
                  <a16:creationId xmlns:a16="http://schemas.microsoft.com/office/drawing/2014/main" id="{C418510B-86EE-4415-B792-55C6D7A15016}"/>
                </a:ext>
              </a:extLst>
            </p:cNvPr>
            <p:cNvSpPr/>
            <p:nvPr/>
          </p:nvSpPr>
          <p:spPr>
            <a:xfrm>
              <a:off x="2104025" y="2443226"/>
              <a:ext cx="971700" cy="969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03;p41">
              <a:extLst>
                <a:ext uri="{FF2B5EF4-FFF2-40B4-BE49-F238E27FC236}">
                  <a16:creationId xmlns:a16="http://schemas.microsoft.com/office/drawing/2014/main" id="{16C83A55-112C-4F14-9A07-06AA32123D17}"/>
                </a:ext>
              </a:extLst>
            </p:cNvPr>
            <p:cNvSpPr/>
            <p:nvPr/>
          </p:nvSpPr>
          <p:spPr>
            <a:xfrm>
              <a:off x="2126349" y="2521103"/>
              <a:ext cx="971700" cy="969600"/>
            </a:xfrm>
            <a:prstGeom prst="roundRect">
              <a:avLst>
                <a:gd name="adj" fmla="val 16667"/>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t>Comprensión</a:t>
              </a:r>
              <a:endParaRPr dirty="0"/>
            </a:p>
          </p:txBody>
        </p:sp>
      </p:grpSp>
      <p:grpSp>
        <p:nvGrpSpPr>
          <p:cNvPr id="18" name="Google Shape;2828;p41">
            <a:extLst>
              <a:ext uri="{FF2B5EF4-FFF2-40B4-BE49-F238E27FC236}">
                <a16:creationId xmlns:a16="http://schemas.microsoft.com/office/drawing/2014/main" id="{B708315A-D4DF-4001-86DA-0B6BB0AEE41C}"/>
              </a:ext>
            </a:extLst>
          </p:cNvPr>
          <p:cNvGrpSpPr/>
          <p:nvPr/>
        </p:nvGrpSpPr>
        <p:grpSpPr>
          <a:xfrm>
            <a:off x="5849782" y="3064479"/>
            <a:ext cx="1836636" cy="412711"/>
            <a:chOff x="2104025" y="2443226"/>
            <a:chExt cx="994024" cy="1047477"/>
          </a:xfrm>
        </p:grpSpPr>
        <p:sp>
          <p:nvSpPr>
            <p:cNvPr id="19" name="Google Shape;2829;p41">
              <a:extLst>
                <a:ext uri="{FF2B5EF4-FFF2-40B4-BE49-F238E27FC236}">
                  <a16:creationId xmlns:a16="http://schemas.microsoft.com/office/drawing/2014/main" id="{878DEC06-316E-4C3A-B7DB-1C7E154949B0}"/>
                </a:ext>
              </a:extLst>
            </p:cNvPr>
            <p:cNvSpPr/>
            <p:nvPr/>
          </p:nvSpPr>
          <p:spPr>
            <a:xfrm>
              <a:off x="2104025" y="2443226"/>
              <a:ext cx="971700" cy="969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03;p41">
              <a:extLst>
                <a:ext uri="{FF2B5EF4-FFF2-40B4-BE49-F238E27FC236}">
                  <a16:creationId xmlns:a16="http://schemas.microsoft.com/office/drawing/2014/main" id="{2371739F-D16D-498C-A3FF-AFC830D706D6}"/>
                </a:ext>
              </a:extLst>
            </p:cNvPr>
            <p:cNvSpPr/>
            <p:nvPr/>
          </p:nvSpPr>
          <p:spPr>
            <a:xfrm>
              <a:off x="2126349" y="2521103"/>
              <a:ext cx="971700" cy="969600"/>
            </a:xfrm>
            <a:prstGeom prst="roundRect">
              <a:avLst>
                <a:gd name="adj" fmla="val 16667"/>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t>Interpretación</a:t>
              </a:r>
              <a:endParaRPr dirty="0"/>
            </a:p>
          </p:txBody>
        </p:sp>
      </p:grpSp>
      <p:grpSp>
        <p:nvGrpSpPr>
          <p:cNvPr id="21" name="Google Shape;2828;p41">
            <a:extLst>
              <a:ext uri="{FF2B5EF4-FFF2-40B4-BE49-F238E27FC236}">
                <a16:creationId xmlns:a16="http://schemas.microsoft.com/office/drawing/2014/main" id="{DE721372-77D4-4570-9698-D78D0627D73F}"/>
              </a:ext>
            </a:extLst>
          </p:cNvPr>
          <p:cNvGrpSpPr/>
          <p:nvPr/>
        </p:nvGrpSpPr>
        <p:grpSpPr>
          <a:xfrm>
            <a:off x="6726852" y="3654204"/>
            <a:ext cx="1836636" cy="412711"/>
            <a:chOff x="2104025" y="2443226"/>
            <a:chExt cx="994024" cy="1047477"/>
          </a:xfrm>
        </p:grpSpPr>
        <p:sp>
          <p:nvSpPr>
            <p:cNvPr id="22" name="Google Shape;2829;p41">
              <a:extLst>
                <a:ext uri="{FF2B5EF4-FFF2-40B4-BE49-F238E27FC236}">
                  <a16:creationId xmlns:a16="http://schemas.microsoft.com/office/drawing/2014/main" id="{44B4436E-9D74-492A-AE2E-CF0798092DC2}"/>
                </a:ext>
              </a:extLst>
            </p:cNvPr>
            <p:cNvSpPr/>
            <p:nvPr/>
          </p:nvSpPr>
          <p:spPr>
            <a:xfrm>
              <a:off x="2104025" y="2443226"/>
              <a:ext cx="971700" cy="969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03;p41">
              <a:extLst>
                <a:ext uri="{FF2B5EF4-FFF2-40B4-BE49-F238E27FC236}">
                  <a16:creationId xmlns:a16="http://schemas.microsoft.com/office/drawing/2014/main" id="{5B592894-6CEC-430C-A73E-7B7C563D106C}"/>
                </a:ext>
              </a:extLst>
            </p:cNvPr>
            <p:cNvSpPr/>
            <p:nvPr/>
          </p:nvSpPr>
          <p:spPr>
            <a:xfrm>
              <a:off x="2126349" y="2521103"/>
              <a:ext cx="971700" cy="969600"/>
            </a:xfrm>
            <a:prstGeom prst="roundRect">
              <a:avLst>
                <a:gd name="adj" fmla="val 16667"/>
              </a:avLst>
            </a:pr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t>Claridad</a:t>
              </a:r>
              <a:endParaRPr dirty="0"/>
            </a:p>
          </p:txBody>
        </p:sp>
      </p:grpSp>
      <p:sp>
        <p:nvSpPr>
          <p:cNvPr id="24" name="Google Shape;3080;p45">
            <a:extLst>
              <a:ext uri="{FF2B5EF4-FFF2-40B4-BE49-F238E27FC236}">
                <a16:creationId xmlns:a16="http://schemas.microsoft.com/office/drawing/2014/main" id="{FF298A90-64B1-4622-82F5-1D67CD824CF4}"/>
              </a:ext>
            </a:extLst>
          </p:cNvPr>
          <p:cNvSpPr/>
          <p:nvPr/>
        </p:nvSpPr>
        <p:spPr>
          <a:xfrm rot="10800000" flipH="1">
            <a:off x="6557746" y="1153864"/>
            <a:ext cx="1588222" cy="382028"/>
          </a:xfrm>
          <a:prstGeom prst="rect">
            <a:avLst/>
          </a:prstGeom>
          <a:solidFill>
            <a:schemeClr val="accen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5" name="Google Shape;3078;p45">
            <a:extLst>
              <a:ext uri="{FF2B5EF4-FFF2-40B4-BE49-F238E27FC236}">
                <a16:creationId xmlns:a16="http://schemas.microsoft.com/office/drawing/2014/main" id="{DD3BA9C7-2AAA-4CB3-9A26-E194ED119E71}"/>
              </a:ext>
            </a:extLst>
          </p:cNvPr>
          <p:cNvSpPr txBox="1">
            <a:spLocks/>
          </p:cNvSpPr>
          <p:nvPr/>
        </p:nvSpPr>
        <p:spPr>
          <a:xfrm>
            <a:off x="6304767" y="921828"/>
            <a:ext cx="2011800" cy="31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estrial"/>
              <a:buNone/>
              <a:defRPr sz="28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buFont typeface="Arial"/>
              <a:buNone/>
            </a:pPr>
            <a:r>
              <a:rPr lang="en-US" sz="1600" b="1" dirty="0" err="1">
                <a:solidFill>
                  <a:schemeClr val="tx1">
                    <a:lumMod val="85000"/>
                    <a:lumOff val="15000"/>
                  </a:schemeClr>
                </a:solidFill>
                <a:latin typeface="+mn-lt"/>
              </a:rPr>
              <a:t>Criterios</a:t>
            </a:r>
            <a:r>
              <a:rPr lang="en-US" sz="1600" b="1" dirty="0">
                <a:solidFill>
                  <a:schemeClr val="tx1">
                    <a:lumMod val="85000"/>
                    <a:lumOff val="15000"/>
                  </a:schemeClr>
                </a:solidFill>
                <a:latin typeface="+mn-lt"/>
              </a:rPr>
              <a:t> de </a:t>
            </a:r>
            <a:r>
              <a:rPr lang="en-US" sz="1600" b="1" dirty="0" err="1">
                <a:solidFill>
                  <a:schemeClr val="tx1">
                    <a:lumMod val="85000"/>
                    <a:lumOff val="15000"/>
                  </a:schemeClr>
                </a:solidFill>
                <a:latin typeface="+mn-lt"/>
              </a:rPr>
              <a:t>Evaluación</a:t>
            </a:r>
            <a:endParaRPr lang="en-US" sz="1600" b="1" dirty="0">
              <a:solidFill>
                <a:schemeClr val="tx1">
                  <a:lumMod val="85000"/>
                  <a:lumOff val="15000"/>
                </a:schemeClr>
              </a:solidFill>
              <a:latin typeface="+mn-lt"/>
            </a:endParaRPr>
          </a:p>
        </p:txBody>
      </p:sp>
      <p:pic>
        <p:nvPicPr>
          <p:cNvPr id="1037" name="Picture 13" descr="Perfil - Iconos gratis de personas">
            <a:extLst>
              <a:ext uri="{FF2B5EF4-FFF2-40B4-BE49-F238E27FC236}">
                <a16:creationId xmlns:a16="http://schemas.microsoft.com/office/drawing/2014/main" id="{993AE40F-0E0B-4F97-AC49-4435DBBD6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8150" y="4172578"/>
            <a:ext cx="809110" cy="80911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Perfil - Iconos gratis de personas">
            <a:extLst>
              <a:ext uri="{FF2B5EF4-FFF2-40B4-BE49-F238E27FC236}">
                <a16:creationId xmlns:a16="http://schemas.microsoft.com/office/drawing/2014/main" id="{D3BAAB08-6DDF-41FB-BA16-831C8A05E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2996" y="4182560"/>
            <a:ext cx="802971" cy="80297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Lupa - Iconos gratis de herramientas y utensilios">
            <a:extLst>
              <a:ext uri="{FF2B5EF4-FFF2-40B4-BE49-F238E27FC236}">
                <a16:creationId xmlns:a16="http://schemas.microsoft.com/office/drawing/2014/main" id="{2E8F5AD4-9BAD-4B88-8D24-D2C3537537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9225" y="4459973"/>
            <a:ext cx="523311" cy="52331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57D75A64-CC93-4F3D-84F5-8EFACECB418A}"/>
              </a:ext>
            </a:extLst>
          </p:cNvPr>
          <p:cNvSpPr/>
          <p:nvPr/>
        </p:nvSpPr>
        <p:spPr>
          <a:xfrm>
            <a:off x="172433" y="4687218"/>
            <a:ext cx="3207929" cy="261610"/>
          </a:xfrm>
          <a:prstGeom prst="rect">
            <a:avLst/>
          </a:prstGeom>
        </p:spPr>
        <p:txBody>
          <a:bodyPr wrap="none">
            <a:spAutoFit/>
          </a:bodyPr>
          <a:lstStyle/>
          <a:p>
            <a:r>
              <a:rPr lang="es-EC" sz="1100" i="1" dirty="0">
                <a:latin typeface="Arial" panose="020B0604020202020204" pitchFamily="34" charset="0"/>
                <a:ea typeface="Times New Roman" panose="02020603050405020304" pitchFamily="18" charset="0"/>
              </a:rPr>
              <a:t>Nota. </a:t>
            </a:r>
            <a:r>
              <a:rPr lang="es-EC" sz="1100" dirty="0">
                <a:latin typeface="Arial" panose="020B0604020202020204" pitchFamily="34" charset="0"/>
                <a:ea typeface="Times New Roman" panose="02020603050405020304" pitchFamily="18" charset="0"/>
              </a:rPr>
              <a:t>Características principales de los expertos</a:t>
            </a:r>
            <a:endParaRPr lang="en-US" sz="1100" dirty="0"/>
          </a:p>
        </p:txBody>
      </p:sp>
    </p:spTree>
    <p:extLst>
      <p:ext uri="{BB962C8B-B14F-4D97-AF65-F5344CB8AC3E}">
        <p14:creationId xmlns:p14="http://schemas.microsoft.com/office/powerpoint/2010/main" val="2179727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2"/>
        <p:cNvGrpSpPr/>
        <p:nvPr/>
      </p:nvGrpSpPr>
      <p:grpSpPr>
        <a:xfrm>
          <a:off x="0" y="0"/>
          <a:ext cx="0" cy="0"/>
          <a:chOff x="0" y="0"/>
          <a:chExt cx="0" cy="0"/>
        </a:xfrm>
      </p:grpSpPr>
      <p:pic>
        <p:nvPicPr>
          <p:cNvPr id="12" name="Imagen 11">
            <a:extLst>
              <a:ext uri="{FF2B5EF4-FFF2-40B4-BE49-F238E27FC236}">
                <a16:creationId xmlns:a16="http://schemas.microsoft.com/office/drawing/2014/main" id="{760B24FA-39C9-45F3-8361-DB8F72A52FB0}"/>
              </a:ext>
            </a:extLst>
          </p:cNvPr>
          <p:cNvPicPr>
            <a:picLocks noChangeAspect="1"/>
          </p:cNvPicPr>
          <p:nvPr/>
        </p:nvPicPr>
        <p:blipFill>
          <a:blip r:embed="rId3"/>
          <a:stretch>
            <a:fillRect/>
          </a:stretch>
        </p:blipFill>
        <p:spPr>
          <a:xfrm>
            <a:off x="0" y="0"/>
            <a:ext cx="9144000" cy="5143500"/>
          </a:xfrm>
          <a:prstGeom prst="rect">
            <a:avLst/>
          </a:prstGeom>
        </p:spPr>
      </p:pic>
      <p:sp>
        <p:nvSpPr>
          <p:cNvPr id="29" name="Google Shape;3463;p49">
            <a:extLst>
              <a:ext uri="{FF2B5EF4-FFF2-40B4-BE49-F238E27FC236}">
                <a16:creationId xmlns:a16="http://schemas.microsoft.com/office/drawing/2014/main" id="{EE29E497-EB66-4E52-A27C-EC1D9E46B3DF}"/>
              </a:ext>
            </a:extLst>
          </p:cNvPr>
          <p:cNvSpPr/>
          <p:nvPr/>
        </p:nvSpPr>
        <p:spPr>
          <a:xfrm rot="10800000">
            <a:off x="3560887" y="3891126"/>
            <a:ext cx="945680" cy="942686"/>
          </a:xfrm>
          <a:custGeom>
            <a:avLst/>
            <a:gdLst/>
            <a:ahLst/>
            <a:cxnLst/>
            <a:rect l="l" t="t" r="r" b="b"/>
            <a:pathLst>
              <a:path w="18615" h="18581" extrusionOk="0">
                <a:moveTo>
                  <a:pt x="1" y="0"/>
                </a:moveTo>
                <a:lnTo>
                  <a:pt x="1" y="18580"/>
                </a:lnTo>
                <a:lnTo>
                  <a:pt x="18614" y="18580"/>
                </a:lnTo>
                <a:cubicBezTo>
                  <a:pt x="18614" y="8306"/>
                  <a:pt x="10275" y="0"/>
                  <a:pt x="1" y="0"/>
                </a:cubicBezTo>
                <a:close/>
              </a:path>
            </a:pathLst>
          </a:custGeom>
          <a:solidFill>
            <a:schemeClr val="accent3"/>
          </a:solid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Rectángulo: esquinas redondeadas 17">
            <a:extLst>
              <a:ext uri="{FF2B5EF4-FFF2-40B4-BE49-F238E27FC236}">
                <a16:creationId xmlns:a16="http://schemas.microsoft.com/office/drawing/2014/main" id="{96A5F125-8F74-4F32-A515-49AAE5E7B93B}"/>
              </a:ext>
            </a:extLst>
          </p:cNvPr>
          <p:cNvSpPr/>
          <p:nvPr/>
        </p:nvSpPr>
        <p:spPr>
          <a:xfrm>
            <a:off x="2550726" y="1391216"/>
            <a:ext cx="4026072" cy="1460765"/>
          </a:xfrm>
          <a:prstGeom prst="roundRect">
            <a:avLst>
              <a:gd name="adj" fmla="val 1033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2552" name="Google Shape;2552;p38"/>
          <p:cNvGrpSpPr/>
          <p:nvPr/>
        </p:nvGrpSpPr>
        <p:grpSpPr>
          <a:xfrm flipH="1">
            <a:off x="-2497081" y="-2436877"/>
            <a:ext cx="4017967" cy="3644766"/>
            <a:chOff x="3166062" y="1034326"/>
            <a:chExt cx="6010422" cy="5452155"/>
          </a:xfrm>
        </p:grpSpPr>
        <p:sp>
          <p:nvSpPr>
            <p:cNvPr id="2553" name="Google Shape;2553;p38"/>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8"/>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5" name="Google Shape;2555;p38"/>
          <p:cNvGrpSpPr/>
          <p:nvPr/>
        </p:nvGrpSpPr>
        <p:grpSpPr>
          <a:xfrm>
            <a:off x="8459430" y="2031069"/>
            <a:ext cx="3863500" cy="3798516"/>
            <a:chOff x="3133536" y="-308699"/>
            <a:chExt cx="6010423" cy="5452155"/>
          </a:xfrm>
        </p:grpSpPr>
        <p:sp>
          <p:nvSpPr>
            <p:cNvPr id="2556" name="Google Shape;2556;p38"/>
            <p:cNvSpPr/>
            <p:nvPr/>
          </p:nvSpPr>
          <p:spPr>
            <a:xfrm>
              <a:off x="3201565" y="-185790"/>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8"/>
            <p:cNvSpPr/>
            <p:nvPr/>
          </p:nvSpPr>
          <p:spPr>
            <a:xfrm>
              <a:off x="3133536" y="-308699"/>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3" name="Google Shape;2600;p39">
            <a:extLst>
              <a:ext uri="{FF2B5EF4-FFF2-40B4-BE49-F238E27FC236}">
                <a16:creationId xmlns:a16="http://schemas.microsoft.com/office/drawing/2014/main" id="{E590343E-231E-4D00-BB0F-F3C5395CFEB3}"/>
              </a:ext>
            </a:extLst>
          </p:cNvPr>
          <p:cNvSpPr/>
          <p:nvPr/>
        </p:nvSpPr>
        <p:spPr>
          <a:xfrm>
            <a:off x="1591880" y="380193"/>
            <a:ext cx="6448249" cy="211629"/>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65;p60">
            <a:extLst>
              <a:ext uri="{FF2B5EF4-FFF2-40B4-BE49-F238E27FC236}">
                <a16:creationId xmlns:a16="http://schemas.microsoft.com/office/drawing/2014/main" id="{B5E8987A-302A-4A99-B1BC-D40A1E198BE3}"/>
              </a:ext>
            </a:extLst>
          </p:cNvPr>
          <p:cNvSpPr txBox="1">
            <a:spLocks noGrp="1"/>
          </p:cNvSpPr>
          <p:nvPr>
            <p:ph type="title"/>
          </p:nvPr>
        </p:nvSpPr>
        <p:spPr>
          <a:xfrm>
            <a:off x="1712559" y="61591"/>
            <a:ext cx="6206889"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bg2">
                    <a:lumMod val="75000"/>
                  </a:schemeClr>
                </a:solidFill>
                <a:effectLst>
                  <a:outerShdw blurRad="38100" dist="38100" dir="2700000" algn="tl">
                    <a:srgbClr val="000000">
                      <a:alpha val="43137"/>
                    </a:srgbClr>
                  </a:outerShdw>
                </a:effectLst>
                <a:latin typeface="+mn-lt"/>
              </a:rPr>
              <a:t>Co</a:t>
            </a:r>
            <a:r>
              <a:rPr lang="en-US" dirty="0" err="1">
                <a:solidFill>
                  <a:schemeClr val="bg2">
                    <a:lumMod val="75000"/>
                  </a:schemeClr>
                </a:solidFill>
                <a:effectLst>
                  <a:outerShdw blurRad="38100" dist="38100" dir="2700000" algn="tl">
                    <a:srgbClr val="000000">
                      <a:alpha val="43137"/>
                    </a:srgbClr>
                  </a:outerShdw>
                </a:effectLst>
                <a:latin typeface="+mn-lt"/>
              </a:rPr>
              <a:t>nfiabilidad</a:t>
            </a:r>
            <a:r>
              <a:rPr lang="en-US" dirty="0">
                <a:solidFill>
                  <a:schemeClr val="bg2">
                    <a:lumMod val="75000"/>
                  </a:schemeClr>
                </a:solidFill>
                <a:effectLst>
                  <a:outerShdw blurRad="38100" dist="38100" dir="2700000" algn="tl">
                    <a:srgbClr val="000000">
                      <a:alpha val="43137"/>
                    </a:srgbClr>
                  </a:outerShdw>
                </a:effectLst>
                <a:latin typeface="+mn-lt"/>
              </a:rPr>
              <a:t> </a:t>
            </a:r>
            <a:r>
              <a:rPr lang="en-US" dirty="0" err="1">
                <a:solidFill>
                  <a:schemeClr val="bg2">
                    <a:lumMod val="75000"/>
                  </a:schemeClr>
                </a:solidFill>
                <a:effectLst>
                  <a:outerShdw blurRad="38100" dist="38100" dir="2700000" algn="tl">
                    <a:srgbClr val="000000">
                      <a:alpha val="43137"/>
                    </a:srgbClr>
                  </a:outerShdw>
                </a:effectLst>
                <a:latin typeface="+mn-lt"/>
              </a:rPr>
              <a:t>Interna</a:t>
            </a:r>
            <a:r>
              <a:rPr lang="en-US" dirty="0">
                <a:solidFill>
                  <a:schemeClr val="bg2">
                    <a:lumMod val="75000"/>
                  </a:schemeClr>
                </a:solidFill>
                <a:effectLst>
                  <a:outerShdw blurRad="38100" dist="38100" dir="2700000" algn="tl">
                    <a:srgbClr val="000000">
                      <a:alpha val="43137"/>
                    </a:srgbClr>
                  </a:outerShdw>
                </a:effectLst>
                <a:latin typeface="+mn-lt"/>
              </a:rPr>
              <a:t> del </a:t>
            </a:r>
            <a:r>
              <a:rPr lang="en-US" dirty="0" err="1">
                <a:solidFill>
                  <a:schemeClr val="bg2">
                    <a:lumMod val="75000"/>
                  </a:schemeClr>
                </a:solidFill>
                <a:effectLst>
                  <a:outerShdw blurRad="38100" dist="38100" dir="2700000" algn="tl">
                    <a:srgbClr val="000000">
                      <a:alpha val="43137"/>
                    </a:srgbClr>
                  </a:outerShdw>
                </a:effectLst>
                <a:latin typeface="+mn-lt"/>
              </a:rPr>
              <a:t>Instrumento</a:t>
            </a:r>
            <a:endParaRPr sz="2800" dirty="0">
              <a:solidFill>
                <a:schemeClr val="bg2">
                  <a:lumMod val="75000"/>
                </a:schemeClr>
              </a:solidFill>
              <a:effectLst>
                <a:outerShdw blurRad="38100" dist="38100" dir="2700000" algn="tl">
                  <a:srgbClr val="000000">
                    <a:alpha val="43137"/>
                  </a:srgbClr>
                </a:outerShdw>
              </a:effectLst>
              <a:latin typeface="+mn-lt"/>
            </a:endParaRPr>
          </a:p>
        </p:txBody>
      </p:sp>
      <p:sp>
        <p:nvSpPr>
          <p:cNvPr id="65" name="Google Shape;2695;p40">
            <a:extLst>
              <a:ext uri="{FF2B5EF4-FFF2-40B4-BE49-F238E27FC236}">
                <a16:creationId xmlns:a16="http://schemas.microsoft.com/office/drawing/2014/main" id="{3146C0A4-0344-4261-93AD-6CBBCE20B45E}"/>
              </a:ext>
            </a:extLst>
          </p:cNvPr>
          <p:cNvSpPr/>
          <p:nvPr/>
        </p:nvSpPr>
        <p:spPr>
          <a:xfrm rot="10800000" flipH="1">
            <a:off x="3216102" y="1020867"/>
            <a:ext cx="2781043" cy="18702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05;p40">
            <a:extLst>
              <a:ext uri="{FF2B5EF4-FFF2-40B4-BE49-F238E27FC236}">
                <a16:creationId xmlns:a16="http://schemas.microsoft.com/office/drawing/2014/main" id="{F510AC94-09CD-43A7-86F9-1C0BA783D1AB}"/>
              </a:ext>
            </a:extLst>
          </p:cNvPr>
          <p:cNvSpPr txBox="1">
            <a:spLocks/>
          </p:cNvSpPr>
          <p:nvPr/>
        </p:nvSpPr>
        <p:spPr>
          <a:xfrm>
            <a:off x="2814112" y="701811"/>
            <a:ext cx="3603709"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1600" b="1" dirty="0">
                <a:solidFill>
                  <a:schemeClr val="bg2">
                    <a:lumMod val="75000"/>
                  </a:schemeClr>
                </a:solidFill>
                <a:latin typeface="+mn-lt"/>
              </a:rPr>
              <a:t>Alfa de Cronbach Global</a:t>
            </a:r>
          </a:p>
        </p:txBody>
      </p:sp>
      <p:graphicFrame>
        <p:nvGraphicFramePr>
          <p:cNvPr id="4" name="Objeto 3">
            <a:extLst>
              <a:ext uri="{FF2B5EF4-FFF2-40B4-BE49-F238E27FC236}">
                <a16:creationId xmlns:a16="http://schemas.microsoft.com/office/drawing/2014/main" id="{DDAA8214-CDF5-4209-BEE2-F3F36C38A883}"/>
              </a:ext>
            </a:extLst>
          </p:cNvPr>
          <p:cNvGraphicFramePr>
            <a:graphicFrameLocks noChangeAspect="1"/>
          </p:cNvGraphicFramePr>
          <p:nvPr>
            <p:extLst>
              <p:ext uri="{D42A27DB-BD31-4B8C-83A1-F6EECF244321}">
                <p14:modId xmlns:p14="http://schemas.microsoft.com/office/powerpoint/2010/main" val="234056087"/>
              </p:ext>
            </p:extLst>
          </p:nvPr>
        </p:nvGraphicFramePr>
        <p:xfrm>
          <a:off x="2728955" y="1536445"/>
          <a:ext cx="7479949" cy="1460765"/>
        </p:xfrm>
        <a:graphic>
          <a:graphicData uri="http://schemas.openxmlformats.org/presentationml/2006/ole">
            <mc:AlternateContent xmlns:mc="http://schemas.openxmlformats.org/markup-compatibility/2006">
              <mc:Choice xmlns:v="urn:schemas-microsoft-com:vml" Requires="v">
                <p:oleObj name="Document" r:id="rId4" imgW="5730832" imgH="1119430" progId="Word.Document.12">
                  <p:embed/>
                </p:oleObj>
              </mc:Choice>
              <mc:Fallback>
                <p:oleObj name="Document" r:id="rId4" imgW="5730832" imgH="1119430" progId="Word.Document.12">
                  <p:embed/>
                  <p:pic>
                    <p:nvPicPr>
                      <p:cNvPr id="0" name=""/>
                      <p:cNvPicPr/>
                      <p:nvPr/>
                    </p:nvPicPr>
                    <p:blipFill>
                      <a:blip r:embed="rId5"/>
                      <a:stretch>
                        <a:fillRect/>
                      </a:stretch>
                    </p:blipFill>
                    <p:spPr>
                      <a:xfrm>
                        <a:off x="2728955" y="1536445"/>
                        <a:ext cx="7479949" cy="1460765"/>
                      </a:xfrm>
                      <a:prstGeom prst="rect">
                        <a:avLst/>
                      </a:prstGeom>
                    </p:spPr>
                  </p:pic>
                </p:oleObj>
              </mc:Fallback>
            </mc:AlternateContent>
          </a:graphicData>
        </a:graphic>
      </p:graphicFrame>
      <p:sp>
        <p:nvSpPr>
          <p:cNvPr id="20" name="Google Shape;3463;p49">
            <a:extLst>
              <a:ext uri="{FF2B5EF4-FFF2-40B4-BE49-F238E27FC236}">
                <a16:creationId xmlns:a16="http://schemas.microsoft.com/office/drawing/2014/main" id="{23890695-4F5D-4235-8A0E-D2FF386596B4}"/>
              </a:ext>
            </a:extLst>
          </p:cNvPr>
          <p:cNvSpPr/>
          <p:nvPr/>
        </p:nvSpPr>
        <p:spPr>
          <a:xfrm>
            <a:off x="4495893" y="3090987"/>
            <a:ext cx="945680" cy="942686"/>
          </a:xfrm>
          <a:custGeom>
            <a:avLst/>
            <a:gdLst/>
            <a:ahLst/>
            <a:cxnLst/>
            <a:rect l="l" t="t" r="r" b="b"/>
            <a:pathLst>
              <a:path w="18615" h="18581" extrusionOk="0">
                <a:moveTo>
                  <a:pt x="1" y="0"/>
                </a:moveTo>
                <a:lnTo>
                  <a:pt x="1" y="18580"/>
                </a:lnTo>
                <a:lnTo>
                  <a:pt x="18614" y="18580"/>
                </a:lnTo>
                <a:cubicBezTo>
                  <a:pt x="18614" y="8306"/>
                  <a:pt x="10275" y="0"/>
                  <a:pt x="1" y="0"/>
                </a:cubicBezTo>
                <a:close/>
              </a:path>
            </a:pathLst>
          </a:custGeom>
          <a:solidFill>
            <a:schemeClr val="tx2">
              <a:lumMod val="90000"/>
            </a:schemeClr>
          </a:solid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66;p49">
            <a:extLst>
              <a:ext uri="{FF2B5EF4-FFF2-40B4-BE49-F238E27FC236}">
                <a16:creationId xmlns:a16="http://schemas.microsoft.com/office/drawing/2014/main" id="{549ABA1D-D60A-432A-A9B8-3846945B3A25}"/>
              </a:ext>
            </a:extLst>
          </p:cNvPr>
          <p:cNvSpPr/>
          <p:nvPr/>
        </p:nvSpPr>
        <p:spPr>
          <a:xfrm>
            <a:off x="3848781" y="3344300"/>
            <a:ext cx="1335903" cy="1257683"/>
          </a:xfrm>
          <a:custGeom>
            <a:avLst/>
            <a:gdLst/>
            <a:ahLst/>
            <a:cxnLst/>
            <a:rect l="l" t="t" r="r" b="b"/>
            <a:pathLst>
              <a:path w="24485" h="24452" extrusionOk="0">
                <a:moveTo>
                  <a:pt x="12243" y="1"/>
                </a:moveTo>
                <a:cubicBezTo>
                  <a:pt x="5505" y="1"/>
                  <a:pt x="1" y="5471"/>
                  <a:pt x="1" y="12243"/>
                </a:cubicBezTo>
                <a:cubicBezTo>
                  <a:pt x="1" y="18981"/>
                  <a:pt x="5505" y="24452"/>
                  <a:pt x="12243" y="24452"/>
                </a:cubicBezTo>
                <a:cubicBezTo>
                  <a:pt x="19014" y="24452"/>
                  <a:pt x="24485" y="18981"/>
                  <a:pt x="24485" y="12243"/>
                </a:cubicBezTo>
                <a:cubicBezTo>
                  <a:pt x="24485" y="5471"/>
                  <a:pt x="19014" y="1"/>
                  <a:pt x="12243"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67;p49">
            <a:extLst>
              <a:ext uri="{FF2B5EF4-FFF2-40B4-BE49-F238E27FC236}">
                <a16:creationId xmlns:a16="http://schemas.microsoft.com/office/drawing/2014/main" id="{FD0A1504-7F2E-452C-B2EF-362E30CBD29C}"/>
              </a:ext>
            </a:extLst>
          </p:cNvPr>
          <p:cNvSpPr/>
          <p:nvPr/>
        </p:nvSpPr>
        <p:spPr>
          <a:xfrm>
            <a:off x="3998222" y="3496237"/>
            <a:ext cx="1028294" cy="954423"/>
          </a:xfrm>
          <a:custGeom>
            <a:avLst/>
            <a:gdLst/>
            <a:ahLst/>
            <a:cxnLst/>
            <a:rect l="l" t="t" r="r" b="b"/>
            <a:pathLst>
              <a:path w="18847" h="18556" extrusionOk="0">
                <a:moveTo>
                  <a:pt x="9414" y="1"/>
                </a:moveTo>
                <a:cubicBezTo>
                  <a:pt x="9312" y="1"/>
                  <a:pt x="9209" y="2"/>
                  <a:pt x="9107" y="6"/>
                </a:cubicBezTo>
                <a:cubicBezTo>
                  <a:pt x="4003" y="173"/>
                  <a:pt x="0" y="4442"/>
                  <a:pt x="134" y="9579"/>
                </a:cubicBezTo>
                <a:cubicBezTo>
                  <a:pt x="298" y="14600"/>
                  <a:pt x="4433" y="18556"/>
                  <a:pt x="9458" y="18556"/>
                </a:cubicBezTo>
                <a:cubicBezTo>
                  <a:pt x="9541" y="18556"/>
                  <a:pt x="9624" y="18555"/>
                  <a:pt x="9707" y="18552"/>
                </a:cubicBezTo>
                <a:cubicBezTo>
                  <a:pt x="14811" y="18386"/>
                  <a:pt x="18847" y="14116"/>
                  <a:pt x="18680" y="8979"/>
                </a:cubicBezTo>
                <a:cubicBezTo>
                  <a:pt x="18517" y="3977"/>
                  <a:pt x="14413" y="1"/>
                  <a:pt x="9414"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30" name="Google Shape;3468;p49">
            <a:extLst>
              <a:ext uri="{FF2B5EF4-FFF2-40B4-BE49-F238E27FC236}">
                <a16:creationId xmlns:a16="http://schemas.microsoft.com/office/drawing/2014/main" id="{CC360A45-52ED-419F-8410-D884AB4E90F6}"/>
              </a:ext>
            </a:extLst>
          </p:cNvPr>
          <p:cNvCxnSpPr>
            <a:cxnSpLocks/>
          </p:cNvCxnSpPr>
          <p:nvPr/>
        </p:nvCxnSpPr>
        <p:spPr>
          <a:xfrm>
            <a:off x="5249008" y="3411249"/>
            <a:ext cx="976632" cy="0"/>
          </a:xfrm>
          <a:prstGeom prst="straightConnector1">
            <a:avLst/>
          </a:prstGeom>
          <a:noFill/>
          <a:ln w="19050" cap="flat" cmpd="sng">
            <a:solidFill>
              <a:schemeClr val="accent2">
                <a:lumMod val="10000"/>
              </a:schemeClr>
            </a:solidFill>
            <a:prstDash val="solid"/>
            <a:round/>
            <a:headEnd type="none" w="med" len="med"/>
            <a:tailEnd type="oval" w="med" len="med"/>
          </a:ln>
        </p:spPr>
      </p:cxnSp>
      <p:sp>
        <p:nvSpPr>
          <p:cNvPr id="6" name="Rectángulo: esquinas redondeadas 5">
            <a:extLst>
              <a:ext uri="{FF2B5EF4-FFF2-40B4-BE49-F238E27FC236}">
                <a16:creationId xmlns:a16="http://schemas.microsoft.com/office/drawing/2014/main" id="{56E28AE9-D537-483F-9A04-29DF23AB3B71}"/>
              </a:ext>
            </a:extLst>
          </p:cNvPr>
          <p:cNvSpPr/>
          <p:nvPr/>
        </p:nvSpPr>
        <p:spPr>
          <a:xfrm>
            <a:off x="6286953" y="3204518"/>
            <a:ext cx="2446950" cy="4043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75000"/>
                  </a:schemeClr>
                </a:solidFill>
              </a:rPr>
              <a:t>10% </a:t>
            </a:r>
            <a:r>
              <a:rPr lang="en-US" dirty="0">
                <a:solidFill>
                  <a:schemeClr val="bg2">
                    <a:lumMod val="75000"/>
                  </a:schemeClr>
                </a:solidFill>
              </a:rPr>
              <a:t>(384) = </a:t>
            </a:r>
            <a:r>
              <a:rPr lang="en-US" b="1" dirty="0">
                <a:solidFill>
                  <a:schemeClr val="bg2">
                    <a:lumMod val="75000"/>
                  </a:schemeClr>
                </a:solidFill>
              </a:rPr>
              <a:t>38 </a:t>
            </a:r>
            <a:r>
              <a:rPr lang="en-US" b="1" dirty="0" err="1">
                <a:solidFill>
                  <a:schemeClr val="bg2">
                    <a:lumMod val="75000"/>
                  </a:schemeClr>
                </a:solidFill>
              </a:rPr>
              <a:t>encuestas</a:t>
            </a:r>
            <a:endParaRPr lang="en-US" b="1" dirty="0">
              <a:solidFill>
                <a:schemeClr val="bg2">
                  <a:lumMod val="75000"/>
                </a:schemeClr>
              </a:solidFill>
            </a:endParaRPr>
          </a:p>
        </p:txBody>
      </p:sp>
      <p:cxnSp>
        <p:nvCxnSpPr>
          <p:cNvPr id="33" name="Google Shape;3468;p49">
            <a:extLst>
              <a:ext uri="{FF2B5EF4-FFF2-40B4-BE49-F238E27FC236}">
                <a16:creationId xmlns:a16="http://schemas.microsoft.com/office/drawing/2014/main" id="{15E660C8-FECD-48BB-BB51-51AEBEBC0332}"/>
              </a:ext>
            </a:extLst>
          </p:cNvPr>
          <p:cNvCxnSpPr>
            <a:cxnSpLocks/>
          </p:cNvCxnSpPr>
          <p:nvPr/>
        </p:nvCxnSpPr>
        <p:spPr>
          <a:xfrm flipH="1">
            <a:off x="2770145" y="4122633"/>
            <a:ext cx="821537" cy="0"/>
          </a:xfrm>
          <a:prstGeom prst="straightConnector1">
            <a:avLst/>
          </a:prstGeom>
          <a:noFill/>
          <a:ln w="19050" cap="flat" cmpd="sng">
            <a:solidFill>
              <a:schemeClr val="accent2">
                <a:lumMod val="10000"/>
              </a:schemeClr>
            </a:solidFill>
            <a:prstDash val="solid"/>
            <a:round/>
            <a:headEnd type="none" w="med" len="med"/>
            <a:tailEnd type="oval" w="med" len="med"/>
          </a:ln>
        </p:spPr>
      </p:cxnSp>
      <p:sp>
        <p:nvSpPr>
          <p:cNvPr id="38" name="Rectángulo: esquinas redondeadas 37">
            <a:extLst>
              <a:ext uri="{FF2B5EF4-FFF2-40B4-BE49-F238E27FC236}">
                <a16:creationId xmlns:a16="http://schemas.microsoft.com/office/drawing/2014/main" id="{B2158DC5-B959-4D8D-9D52-502F40B64BF7}"/>
              </a:ext>
            </a:extLst>
          </p:cNvPr>
          <p:cNvSpPr/>
          <p:nvPr/>
        </p:nvSpPr>
        <p:spPr>
          <a:xfrm>
            <a:off x="404094" y="3629842"/>
            <a:ext cx="2303612" cy="1337570"/>
          </a:xfrm>
          <a:prstGeom prst="roundRect">
            <a:avLst>
              <a:gd name="adj" fmla="val 9185"/>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solidFill>
                <a:schemeClr val="bg2">
                  <a:lumMod val="75000"/>
                </a:schemeClr>
              </a:solidFill>
            </a:endParaRPr>
          </a:p>
          <a:p>
            <a:pPr algn="ctr"/>
            <a:r>
              <a:rPr lang="es-ES" sz="1200" dirty="0">
                <a:solidFill>
                  <a:schemeClr val="tx1">
                    <a:lumMod val="95000"/>
                    <a:lumOff val="5000"/>
                  </a:schemeClr>
                </a:solidFill>
              </a:rPr>
              <a:t>El alfa de Cronbach global del estudio en la prueba piloto fue de 0.922, lo que significa un nivel aceptable de confiabilidad en el instrumento de recolección</a:t>
            </a:r>
          </a:p>
          <a:p>
            <a:pPr algn="ctr"/>
            <a:endParaRPr lang="en-US" dirty="0">
              <a:solidFill>
                <a:schemeClr val="bg2">
                  <a:lumMod val="75000"/>
                </a:schemeClr>
              </a:solidFill>
            </a:endParaRPr>
          </a:p>
        </p:txBody>
      </p:sp>
      <p:sp>
        <p:nvSpPr>
          <p:cNvPr id="2" name="Rectángulo 1">
            <a:extLst>
              <a:ext uri="{FF2B5EF4-FFF2-40B4-BE49-F238E27FC236}">
                <a16:creationId xmlns:a16="http://schemas.microsoft.com/office/drawing/2014/main" id="{6BF3E989-AF24-4406-8F61-18BDF0440FDE}"/>
              </a:ext>
            </a:extLst>
          </p:cNvPr>
          <p:cNvSpPr/>
          <p:nvPr/>
        </p:nvSpPr>
        <p:spPr>
          <a:xfrm>
            <a:off x="2955094" y="2841037"/>
            <a:ext cx="3321743" cy="324128"/>
          </a:xfrm>
          <a:prstGeom prst="rect">
            <a:avLst/>
          </a:prstGeom>
        </p:spPr>
        <p:txBody>
          <a:bodyPr wrap="none">
            <a:spAutoFit/>
          </a:bodyPr>
          <a:lstStyle/>
          <a:p>
            <a:pPr>
              <a:lnSpc>
                <a:spcPts val="2000"/>
              </a:lnSpc>
            </a:pPr>
            <a:r>
              <a:rPr lang="es-EC" sz="1200" i="1" dirty="0">
                <a:latin typeface="Arial" panose="020B0604020202020204" pitchFamily="34" charset="0"/>
                <a:ea typeface="Calibri" panose="020F0502020204030204" pitchFamily="34" charset="0"/>
                <a:cs typeface="Times New Roman" panose="02020603050405020304" pitchFamily="18" charset="0"/>
              </a:rPr>
              <a:t>Nota.</a:t>
            </a:r>
            <a:r>
              <a:rPr lang="es-EC" sz="1200" dirty="0">
                <a:latin typeface="Arial" panose="020B0604020202020204" pitchFamily="34" charset="0"/>
                <a:ea typeface="Calibri" panose="020F0502020204030204" pitchFamily="34" charset="0"/>
                <a:cs typeface="Times New Roman" panose="02020603050405020304" pitchFamily="18" charset="0"/>
              </a:rPr>
              <a:t> Alfa de Cronbach del instrumento global</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8543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7" name="Google Shape;2254;p29">
            <a:extLst>
              <a:ext uri="{FF2B5EF4-FFF2-40B4-BE49-F238E27FC236}">
                <a16:creationId xmlns:a16="http://schemas.microsoft.com/office/drawing/2014/main" id="{AB4F325B-26CE-4262-BB23-7F0BCEFFED81}"/>
              </a:ext>
            </a:extLst>
          </p:cNvPr>
          <p:cNvSpPr txBox="1">
            <a:spLocks/>
          </p:cNvSpPr>
          <p:nvPr/>
        </p:nvSpPr>
        <p:spPr>
          <a:xfrm>
            <a:off x="849732" y="1057779"/>
            <a:ext cx="4606086" cy="2740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Questrial"/>
              <a:buNone/>
              <a:defRPr sz="60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ctr">
              <a:buSzPts val="1100"/>
              <a:buFont typeface="Arial"/>
              <a:buNone/>
            </a:pPr>
            <a:r>
              <a:rPr lang="en-US" sz="4800" dirty="0">
                <a:latin typeface="+mn-lt"/>
              </a:rPr>
              <a:t>CAPÍTULO</a:t>
            </a:r>
          </a:p>
        </p:txBody>
      </p:sp>
      <p:sp>
        <p:nvSpPr>
          <p:cNvPr id="8" name="Google Shape;2250;p29">
            <a:extLst>
              <a:ext uri="{FF2B5EF4-FFF2-40B4-BE49-F238E27FC236}">
                <a16:creationId xmlns:a16="http://schemas.microsoft.com/office/drawing/2014/main" id="{3A80E377-1427-45D2-A8C7-2ABF81FF0379}"/>
              </a:ext>
            </a:extLst>
          </p:cNvPr>
          <p:cNvSpPr/>
          <p:nvPr/>
        </p:nvSpPr>
        <p:spPr>
          <a:xfrm rot="10800000" flipH="1">
            <a:off x="1828800" y="2242991"/>
            <a:ext cx="2743200" cy="113377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56;p29">
            <a:extLst>
              <a:ext uri="{FF2B5EF4-FFF2-40B4-BE49-F238E27FC236}">
                <a16:creationId xmlns:a16="http://schemas.microsoft.com/office/drawing/2014/main" id="{81D2ABE4-22DE-4496-9BD1-1294DCF38E99}"/>
              </a:ext>
            </a:extLst>
          </p:cNvPr>
          <p:cNvSpPr txBox="1">
            <a:spLocks/>
          </p:cNvSpPr>
          <p:nvPr/>
        </p:nvSpPr>
        <p:spPr>
          <a:xfrm>
            <a:off x="2386042" y="1803151"/>
            <a:ext cx="1688079" cy="12117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Questrial"/>
              <a:buNone/>
              <a:defRPr sz="90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algn="ctr"/>
            <a:r>
              <a:rPr lang="en-US" sz="1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III</a:t>
            </a:r>
          </a:p>
        </p:txBody>
      </p:sp>
      <p:sp>
        <p:nvSpPr>
          <p:cNvPr id="14" name="Google Shape;2260;p29">
            <a:extLst>
              <a:ext uri="{FF2B5EF4-FFF2-40B4-BE49-F238E27FC236}">
                <a16:creationId xmlns:a16="http://schemas.microsoft.com/office/drawing/2014/main" id="{BC087EEB-B6F3-4E62-BC9C-5737E0F8CAFE}"/>
              </a:ext>
            </a:extLst>
          </p:cNvPr>
          <p:cNvSpPr txBox="1">
            <a:spLocks/>
          </p:cNvSpPr>
          <p:nvPr/>
        </p:nvSpPr>
        <p:spPr>
          <a:xfrm>
            <a:off x="5029200" y="3434913"/>
            <a:ext cx="4004871" cy="6508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Questrial"/>
              <a:buNone/>
              <a:defRPr sz="18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2pPr>
            <a:lvl3pPr marR="0" lvl="2"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3pPr>
            <a:lvl4pPr marR="0" lvl="3"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4pPr>
            <a:lvl5pPr marR="0" lvl="4"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5pPr>
            <a:lvl6pPr marR="0" lvl="5"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6pPr>
            <a:lvl7pPr marR="0" lvl="6"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7pPr>
            <a:lvl8pPr marR="0" lvl="7"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8pPr>
            <a:lvl9pPr marR="0" lvl="8"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9pPr>
          </a:lstStyle>
          <a:p>
            <a:r>
              <a:rPr lang="en-US" sz="2800" dirty="0">
                <a:effectLst>
                  <a:outerShdw blurRad="38100" dist="38100" dir="2700000" algn="tl">
                    <a:srgbClr val="000000">
                      <a:alpha val="43137"/>
                    </a:srgbClr>
                  </a:outerShdw>
                </a:effectLst>
                <a:latin typeface="+mj-lt"/>
              </a:rPr>
              <a:t>ANÁLISIS E INTERPRETACIÓN DE RESULTADOS</a:t>
            </a:r>
          </a:p>
        </p:txBody>
      </p:sp>
    </p:spTree>
    <p:extLst>
      <p:ext uri="{BB962C8B-B14F-4D97-AF65-F5344CB8AC3E}">
        <p14:creationId xmlns:p14="http://schemas.microsoft.com/office/powerpoint/2010/main" val="239089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sp>
        <p:nvSpPr>
          <p:cNvPr id="2247" name="Google Shape;2247;p29"/>
          <p:cNvSpPr/>
          <p:nvPr/>
        </p:nvSpPr>
        <p:spPr>
          <a:xfrm rot="5400000">
            <a:off x="-1463113" y="2569080"/>
            <a:ext cx="3810000" cy="18876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9"/>
          <p:cNvSpPr/>
          <p:nvPr/>
        </p:nvSpPr>
        <p:spPr>
          <a:xfrm rot="10800000" flipH="1">
            <a:off x="775369" y="2294584"/>
            <a:ext cx="1408353" cy="384943"/>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9"/>
          <p:cNvSpPr/>
          <p:nvPr/>
        </p:nvSpPr>
        <p:spPr>
          <a:xfrm rot="10800000" flipH="1">
            <a:off x="5715452" y="1246610"/>
            <a:ext cx="914400" cy="384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9"/>
          <p:cNvSpPr/>
          <p:nvPr/>
        </p:nvSpPr>
        <p:spPr>
          <a:xfrm rot="10800000" flipH="1">
            <a:off x="2793039" y="1246610"/>
            <a:ext cx="916800" cy="384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9"/>
          <p:cNvSpPr/>
          <p:nvPr/>
        </p:nvSpPr>
        <p:spPr>
          <a:xfrm rot="10800000" flipH="1">
            <a:off x="5767181" y="3622089"/>
            <a:ext cx="914400" cy="339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9"/>
          <p:cNvSpPr/>
          <p:nvPr/>
        </p:nvSpPr>
        <p:spPr>
          <a:xfrm rot="10800000" flipH="1">
            <a:off x="2802311" y="3622312"/>
            <a:ext cx="916800" cy="339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9"/>
          <p:cNvSpPr txBox="1">
            <a:spLocks noGrp="1"/>
          </p:cNvSpPr>
          <p:nvPr>
            <p:ph type="ctrTitle"/>
          </p:nvPr>
        </p:nvSpPr>
        <p:spPr>
          <a:xfrm>
            <a:off x="2089989" y="631563"/>
            <a:ext cx="2322900" cy="2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dirty="0">
                <a:latin typeface="+mn-lt"/>
              </a:rPr>
              <a:t>CAPÍTULO</a:t>
            </a:r>
            <a:endParaRPr dirty="0">
              <a:latin typeface="+mn-lt"/>
            </a:endParaRPr>
          </a:p>
        </p:txBody>
      </p:sp>
      <p:sp>
        <p:nvSpPr>
          <p:cNvPr id="2255" name="Google Shape;2255;p29"/>
          <p:cNvSpPr txBox="1">
            <a:spLocks noGrp="1"/>
          </p:cNvSpPr>
          <p:nvPr>
            <p:ph type="subTitle" idx="1"/>
          </p:nvPr>
        </p:nvSpPr>
        <p:spPr>
          <a:xfrm>
            <a:off x="3788478" y="901787"/>
            <a:ext cx="2322900" cy="95313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EC" sz="1100" dirty="0">
                <a:latin typeface="+mn-lt"/>
              </a:rPr>
              <a:t>Teorías de Soporte</a:t>
            </a:r>
          </a:p>
          <a:p>
            <a:pPr marL="0" lvl="0" indent="0" algn="l" rtl="0">
              <a:spcBef>
                <a:spcPts val="0"/>
              </a:spcBef>
              <a:spcAft>
                <a:spcPts val="0"/>
              </a:spcAft>
              <a:buClr>
                <a:schemeClr val="dk1"/>
              </a:buClr>
              <a:buSzPts val="1100"/>
              <a:buFont typeface="Arial"/>
              <a:buNone/>
            </a:pPr>
            <a:r>
              <a:rPr lang="es-EC" sz="1100" dirty="0">
                <a:latin typeface="+mn-lt"/>
              </a:rPr>
              <a:t>Marco Referencial</a:t>
            </a:r>
          </a:p>
          <a:p>
            <a:pPr marL="0" lvl="0" indent="0" algn="l" rtl="0">
              <a:spcBef>
                <a:spcPts val="0"/>
              </a:spcBef>
              <a:spcAft>
                <a:spcPts val="0"/>
              </a:spcAft>
              <a:buClr>
                <a:schemeClr val="dk1"/>
              </a:buClr>
              <a:buSzPts val="1100"/>
              <a:buFont typeface="Arial"/>
              <a:buNone/>
            </a:pPr>
            <a:r>
              <a:rPr lang="es-EC" sz="1100" dirty="0">
                <a:latin typeface="+mn-lt"/>
              </a:rPr>
              <a:t>Marco Conceptual</a:t>
            </a:r>
          </a:p>
          <a:p>
            <a:pPr marL="0" lvl="0" indent="0" algn="l" rtl="0">
              <a:spcBef>
                <a:spcPts val="0"/>
              </a:spcBef>
              <a:spcAft>
                <a:spcPts val="0"/>
              </a:spcAft>
              <a:buClr>
                <a:schemeClr val="dk1"/>
              </a:buClr>
              <a:buSzPts val="1100"/>
              <a:buFont typeface="Arial"/>
              <a:buNone/>
            </a:pPr>
            <a:r>
              <a:rPr lang="es-EC" sz="1100" dirty="0">
                <a:latin typeface="+mn-lt"/>
              </a:rPr>
              <a:t>Modelo de estudio</a:t>
            </a:r>
            <a:endParaRPr lang="es-EC" sz="1300" dirty="0">
              <a:latin typeface="+mn-lt"/>
            </a:endParaRPr>
          </a:p>
        </p:txBody>
      </p:sp>
      <p:sp>
        <p:nvSpPr>
          <p:cNvPr id="2256" name="Google Shape;2256;p29"/>
          <p:cNvSpPr txBox="1">
            <a:spLocks noGrp="1"/>
          </p:cNvSpPr>
          <p:nvPr>
            <p:ph type="title" idx="2"/>
          </p:nvPr>
        </p:nvSpPr>
        <p:spPr>
          <a:xfrm>
            <a:off x="2705001" y="1037757"/>
            <a:ext cx="11019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latin typeface="+mj-lt"/>
              </a:rPr>
              <a:t>I</a:t>
            </a:r>
            <a:endParaRPr dirty="0">
              <a:effectLst>
                <a:outerShdw blurRad="38100" dist="38100" dir="2700000" algn="tl">
                  <a:srgbClr val="000000">
                    <a:alpha val="43137"/>
                  </a:srgbClr>
                </a:outerShdw>
              </a:effectLst>
              <a:latin typeface="+mj-lt"/>
            </a:endParaRPr>
          </a:p>
        </p:txBody>
      </p:sp>
      <p:sp>
        <p:nvSpPr>
          <p:cNvPr id="2259" name="Google Shape;2259;p29"/>
          <p:cNvSpPr txBox="1">
            <a:spLocks noGrp="1"/>
          </p:cNvSpPr>
          <p:nvPr>
            <p:ph type="title" idx="5"/>
          </p:nvPr>
        </p:nvSpPr>
        <p:spPr>
          <a:xfrm>
            <a:off x="2713607" y="3384189"/>
            <a:ext cx="11019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III</a:t>
            </a:r>
            <a:endParaRPr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62" name="Google Shape;2262;p29"/>
          <p:cNvSpPr txBox="1">
            <a:spLocks noGrp="1"/>
          </p:cNvSpPr>
          <p:nvPr>
            <p:ph type="title" idx="8"/>
          </p:nvPr>
        </p:nvSpPr>
        <p:spPr>
          <a:xfrm>
            <a:off x="5620240" y="1053710"/>
            <a:ext cx="11019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latin typeface="+mj-lt"/>
              </a:rPr>
              <a:t>II</a:t>
            </a:r>
            <a:endParaRPr dirty="0">
              <a:effectLst>
                <a:outerShdw blurRad="38100" dist="38100" dir="2700000" algn="tl">
                  <a:srgbClr val="000000">
                    <a:alpha val="43137"/>
                  </a:srgbClr>
                </a:outerShdw>
              </a:effectLst>
              <a:latin typeface="+mj-lt"/>
            </a:endParaRPr>
          </a:p>
        </p:txBody>
      </p:sp>
      <p:sp>
        <p:nvSpPr>
          <p:cNvPr id="2265" name="Google Shape;2265;p29"/>
          <p:cNvSpPr txBox="1">
            <a:spLocks noGrp="1"/>
          </p:cNvSpPr>
          <p:nvPr>
            <p:ph type="title" idx="14"/>
          </p:nvPr>
        </p:nvSpPr>
        <p:spPr>
          <a:xfrm>
            <a:off x="5673431" y="3362908"/>
            <a:ext cx="11019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IV</a:t>
            </a:r>
            <a:endParaRPr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66" name="Google Shape;2266;p29"/>
          <p:cNvSpPr txBox="1">
            <a:spLocks noGrp="1"/>
          </p:cNvSpPr>
          <p:nvPr>
            <p:ph type="ctrTitle" idx="15"/>
          </p:nvPr>
        </p:nvSpPr>
        <p:spPr>
          <a:xfrm rot="-5400000">
            <a:off x="-1594448" y="2461757"/>
            <a:ext cx="4067100" cy="44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800" dirty="0">
                <a:ln w="0"/>
                <a:solidFill>
                  <a:schemeClr val="tx1"/>
                </a:solidFill>
                <a:effectLst>
                  <a:outerShdw blurRad="38100" dist="19050" dir="2700000" algn="tl" rotWithShape="0">
                    <a:schemeClr val="dk1">
                      <a:alpha val="40000"/>
                    </a:schemeClr>
                  </a:outerShdw>
                </a:effectLst>
                <a:latin typeface="+mn-lt"/>
              </a:rPr>
              <a:t>ÍNDICE</a:t>
            </a:r>
            <a:endParaRPr sz="2800" dirty="0">
              <a:ln w="0"/>
              <a:solidFill>
                <a:schemeClr val="tx1"/>
              </a:solidFill>
              <a:effectLst>
                <a:outerShdw blurRad="38100" dist="19050" dir="2700000" algn="tl" rotWithShape="0">
                  <a:schemeClr val="dk1">
                    <a:alpha val="40000"/>
                  </a:schemeClr>
                </a:outerShdw>
              </a:effectLst>
              <a:latin typeface="+mn-lt"/>
            </a:endParaRPr>
          </a:p>
        </p:txBody>
      </p:sp>
      <p:sp>
        <p:nvSpPr>
          <p:cNvPr id="2269" name="Google Shape;2269;p29"/>
          <p:cNvSpPr txBox="1">
            <a:spLocks noGrp="1"/>
          </p:cNvSpPr>
          <p:nvPr>
            <p:ph type="title" idx="18"/>
          </p:nvPr>
        </p:nvSpPr>
        <p:spPr>
          <a:xfrm>
            <a:off x="797088" y="2180165"/>
            <a:ext cx="1408354"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100" dirty="0">
                <a:effectLst>
                  <a:outerShdw blurRad="38100" dist="38100" dir="2700000" algn="tl">
                    <a:srgbClr val="000000">
                      <a:alpha val="43137"/>
                    </a:srgbClr>
                  </a:outerShdw>
                </a:effectLst>
                <a:latin typeface="+mj-lt"/>
              </a:rPr>
              <a:t>INTRODUCTORIO</a:t>
            </a:r>
            <a:endParaRPr sz="1100" dirty="0">
              <a:effectLst>
                <a:outerShdw blurRad="38100" dist="38100" dir="2700000" algn="tl">
                  <a:srgbClr val="000000">
                    <a:alpha val="43137"/>
                  </a:srgbClr>
                </a:outerShdw>
              </a:effectLst>
              <a:latin typeface="+mj-lt"/>
            </a:endParaRPr>
          </a:p>
        </p:txBody>
      </p:sp>
      <p:sp>
        <p:nvSpPr>
          <p:cNvPr id="34" name="Google Shape;2254;p29">
            <a:extLst>
              <a:ext uri="{FF2B5EF4-FFF2-40B4-BE49-F238E27FC236}">
                <a16:creationId xmlns:a16="http://schemas.microsoft.com/office/drawing/2014/main" id="{DF632C7F-FD0C-485C-80B1-E33E23EEA8FA}"/>
              </a:ext>
            </a:extLst>
          </p:cNvPr>
          <p:cNvSpPr txBox="1">
            <a:spLocks/>
          </p:cNvSpPr>
          <p:nvPr/>
        </p:nvSpPr>
        <p:spPr>
          <a:xfrm>
            <a:off x="4949928" y="630978"/>
            <a:ext cx="2322900" cy="27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Questrial"/>
              <a:buNone/>
              <a:defRPr sz="18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2pPr>
            <a:lvl3pPr marR="0" lvl="2"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3pPr>
            <a:lvl4pPr marR="0" lvl="3"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4pPr>
            <a:lvl5pPr marR="0" lvl="4"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5pPr>
            <a:lvl6pPr marR="0" lvl="5"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6pPr>
            <a:lvl7pPr marR="0" lvl="6"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7pPr>
            <a:lvl8pPr marR="0" lvl="7"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8pPr>
            <a:lvl9pPr marR="0" lvl="8"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9pPr>
          </a:lstStyle>
          <a:p>
            <a:pPr>
              <a:buClr>
                <a:schemeClr val="dk1"/>
              </a:buClr>
              <a:buSzPts val="1100"/>
              <a:buFont typeface="Arial"/>
              <a:buNone/>
            </a:pPr>
            <a:r>
              <a:rPr lang="en-US" dirty="0">
                <a:latin typeface="+mn-lt"/>
              </a:rPr>
              <a:t>CAPÍTULO</a:t>
            </a:r>
          </a:p>
        </p:txBody>
      </p:sp>
      <p:sp>
        <p:nvSpPr>
          <p:cNvPr id="35" name="Google Shape;2254;p29">
            <a:extLst>
              <a:ext uri="{FF2B5EF4-FFF2-40B4-BE49-F238E27FC236}">
                <a16:creationId xmlns:a16="http://schemas.microsoft.com/office/drawing/2014/main" id="{F4F80AF4-1127-40DF-B7D8-55F4BB729310}"/>
              </a:ext>
            </a:extLst>
          </p:cNvPr>
          <p:cNvSpPr txBox="1">
            <a:spLocks/>
          </p:cNvSpPr>
          <p:nvPr/>
        </p:nvSpPr>
        <p:spPr>
          <a:xfrm>
            <a:off x="2099260" y="2995789"/>
            <a:ext cx="2322900" cy="27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Questrial"/>
              <a:buNone/>
              <a:defRPr sz="18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2pPr>
            <a:lvl3pPr marR="0" lvl="2"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3pPr>
            <a:lvl4pPr marR="0" lvl="3"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4pPr>
            <a:lvl5pPr marR="0" lvl="4"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5pPr>
            <a:lvl6pPr marR="0" lvl="5"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6pPr>
            <a:lvl7pPr marR="0" lvl="6"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7pPr>
            <a:lvl8pPr marR="0" lvl="7"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8pPr>
            <a:lvl9pPr marR="0" lvl="8"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9pPr>
          </a:lstStyle>
          <a:p>
            <a:pPr>
              <a:buClr>
                <a:schemeClr val="dk1"/>
              </a:buClr>
              <a:buSzPts val="1100"/>
              <a:buFont typeface="Arial"/>
              <a:buNone/>
            </a:pPr>
            <a:r>
              <a:rPr lang="en-US" dirty="0">
                <a:latin typeface="+mn-lt"/>
              </a:rPr>
              <a:t>CAPÍTULO</a:t>
            </a:r>
          </a:p>
        </p:txBody>
      </p:sp>
      <p:sp>
        <p:nvSpPr>
          <p:cNvPr id="36" name="Google Shape;2254;p29">
            <a:extLst>
              <a:ext uri="{FF2B5EF4-FFF2-40B4-BE49-F238E27FC236}">
                <a16:creationId xmlns:a16="http://schemas.microsoft.com/office/drawing/2014/main" id="{76FF4BEF-1B88-4739-8195-983B31FDC486}"/>
              </a:ext>
            </a:extLst>
          </p:cNvPr>
          <p:cNvSpPr txBox="1">
            <a:spLocks/>
          </p:cNvSpPr>
          <p:nvPr/>
        </p:nvSpPr>
        <p:spPr>
          <a:xfrm>
            <a:off x="5062929" y="2990019"/>
            <a:ext cx="2322900" cy="27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Questrial"/>
              <a:buNone/>
              <a:defRPr sz="18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2pPr>
            <a:lvl3pPr marR="0" lvl="2"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3pPr>
            <a:lvl4pPr marR="0" lvl="3"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4pPr>
            <a:lvl5pPr marR="0" lvl="4"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5pPr>
            <a:lvl6pPr marR="0" lvl="5"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6pPr>
            <a:lvl7pPr marR="0" lvl="6"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7pPr>
            <a:lvl8pPr marR="0" lvl="7"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8pPr>
            <a:lvl9pPr marR="0" lvl="8"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9pPr>
          </a:lstStyle>
          <a:p>
            <a:pPr>
              <a:buClr>
                <a:schemeClr val="dk1"/>
              </a:buClr>
              <a:buSzPts val="1100"/>
              <a:buFont typeface="Arial"/>
              <a:buNone/>
            </a:pPr>
            <a:r>
              <a:rPr lang="en-US" dirty="0">
                <a:latin typeface="+mn-lt"/>
              </a:rPr>
              <a:t>CAPÍTULO</a:t>
            </a:r>
          </a:p>
        </p:txBody>
      </p:sp>
      <p:sp>
        <p:nvSpPr>
          <p:cNvPr id="37" name="Google Shape;2254;p29">
            <a:extLst>
              <a:ext uri="{FF2B5EF4-FFF2-40B4-BE49-F238E27FC236}">
                <a16:creationId xmlns:a16="http://schemas.microsoft.com/office/drawing/2014/main" id="{29698884-7240-4E70-B31B-F4D167A2B486}"/>
              </a:ext>
            </a:extLst>
          </p:cNvPr>
          <p:cNvSpPr txBox="1">
            <a:spLocks/>
          </p:cNvSpPr>
          <p:nvPr/>
        </p:nvSpPr>
        <p:spPr>
          <a:xfrm>
            <a:off x="339815" y="1956330"/>
            <a:ext cx="2322900" cy="27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Questrial"/>
              <a:buNone/>
              <a:defRPr sz="18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2pPr>
            <a:lvl3pPr marR="0" lvl="2"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3pPr>
            <a:lvl4pPr marR="0" lvl="3"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4pPr>
            <a:lvl5pPr marR="0" lvl="4"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5pPr>
            <a:lvl6pPr marR="0" lvl="5"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6pPr>
            <a:lvl7pPr marR="0" lvl="6"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7pPr>
            <a:lvl8pPr marR="0" lvl="7"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8pPr>
            <a:lvl9pPr marR="0" lvl="8"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9pPr>
          </a:lstStyle>
          <a:p>
            <a:pPr>
              <a:buClr>
                <a:schemeClr val="dk1"/>
              </a:buClr>
              <a:buSzPts val="1100"/>
              <a:buFont typeface="Arial"/>
              <a:buNone/>
            </a:pPr>
            <a:r>
              <a:rPr lang="en-US" dirty="0">
                <a:latin typeface="+mn-lt"/>
              </a:rPr>
              <a:t>CAPÍTULO</a:t>
            </a:r>
          </a:p>
        </p:txBody>
      </p:sp>
      <p:sp>
        <p:nvSpPr>
          <p:cNvPr id="38" name="Google Shape;2260;p29">
            <a:extLst>
              <a:ext uri="{FF2B5EF4-FFF2-40B4-BE49-F238E27FC236}">
                <a16:creationId xmlns:a16="http://schemas.microsoft.com/office/drawing/2014/main" id="{27FB2795-BAC8-4D58-8E21-BD25F3B4BF69}"/>
              </a:ext>
            </a:extLst>
          </p:cNvPr>
          <p:cNvSpPr txBox="1">
            <a:spLocks/>
          </p:cNvSpPr>
          <p:nvPr/>
        </p:nvSpPr>
        <p:spPr>
          <a:xfrm>
            <a:off x="2053014" y="1874317"/>
            <a:ext cx="2322900" cy="27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Questrial"/>
              <a:buNone/>
              <a:defRPr sz="18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2pPr>
            <a:lvl3pPr marR="0" lvl="2"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3pPr>
            <a:lvl4pPr marR="0" lvl="3"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4pPr>
            <a:lvl5pPr marR="0" lvl="4"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5pPr>
            <a:lvl6pPr marR="0" lvl="5"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6pPr>
            <a:lvl7pPr marR="0" lvl="6"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7pPr>
            <a:lvl8pPr marR="0" lvl="7"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8pPr>
            <a:lvl9pPr marR="0" lvl="8"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9pPr>
          </a:lstStyle>
          <a:p>
            <a:r>
              <a:rPr lang="en-US" sz="1400" dirty="0">
                <a:effectLst>
                  <a:outerShdw blurRad="38100" dist="38100" dir="2700000" algn="tl">
                    <a:srgbClr val="000000">
                      <a:alpha val="43137"/>
                    </a:srgbClr>
                  </a:outerShdw>
                </a:effectLst>
                <a:latin typeface="+mn-lt"/>
              </a:rPr>
              <a:t>MARCO </a:t>
            </a:r>
          </a:p>
          <a:p>
            <a:r>
              <a:rPr lang="en-US" sz="1400" dirty="0">
                <a:effectLst>
                  <a:outerShdw blurRad="38100" dist="38100" dir="2700000" algn="tl">
                    <a:srgbClr val="000000">
                      <a:alpha val="43137"/>
                    </a:srgbClr>
                  </a:outerShdw>
                </a:effectLst>
                <a:latin typeface="+mn-lt"/>
              </a:rPr>
              <a:t>TEÓRICO</a:t>
            </a:r>
          </a:p>
        </p:txBody>
      </p:sp>
      <p:sp>
        <p:nvSpPr>
          <p:cNvPr id="41" name="Google Shape;2260;p29">
            <a:extLst>
              <a:ext uri="{FF2B5EF4-FFF2-40B4-BE49-F238E27FC236}">
                <a16:creationId xmlns:a16="http://schemas.microsoft.com/office/drawing/2014/main" id="{A17F0A99-2B5E-4F4D-9D3F-2B23527DCE1D}"/>
              </a:ext>
            </a:extLst>
          </p:cNvPr>
          <p:cNvSpPr txBox="1">
            <a:spLocks/>
          </p:cNvSpPr>
          <p:nvPr/>
        </p:nvSpPr>
        <p:spPr>
          <a:xfrm>
            <a:off x="4821305" y="1888362"/>
            <a:ext cx="2699770" cy="2458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Questrial"/>
              <a:buNone/>
              <a:defRPr sz="18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2pPr>
            <a:lvl3pPr marR="0" lvl="2"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3pPr>
            <a:lvl4pPr marR="0" lvl="3"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4pPr>
            <a:lvl5pPr marR="0" lvl="4"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5pPr>
            <a:lvl6pPr marR="0" lvl="5"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6pPr>
            <a:lvl7pPr marR="0" lvl="6"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7pPr>
            <a:lvl8pPr marR="0" lvl="7"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8pPr>
            <a:lvl9pPr marR="0" lvl="8"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9pPr>
          </a:lstStyle>
          <a:p>
            <a:r>
              <a:rPr lang="en-US" sz="1400" dirty="0">
                <a:effectLst>
                  <a:outerShdw blurRad="38100" dist="38100" dir="2700000" algn="tl">
                    <a:srgbClr val="000000">
                      <a:alpha val="43137"/>
                    </a:srgbClr>
                  </a:outerShdw>
                </a:effectLst>
                <a:latin typeface="+mj-lt"/>
              </a:rPr>
              <a:t>MARCO </a:t>
            </a:r>
          </a:p>
          <a:p>
            <a:r>
              <a:rPr lang="en-US" sz="1400" dirty="0">
                <a:effectLst>
                  <a:outerShdw blurRad="38100" dist="38100" dir="2700000" algn="tl">
                    <a:srgbClr val="000000">
                      <a:alpha val="43137"/>
                    </a:srgbClr>
                  </a:outerShdw>
                </a:effectLst>
                <a:latin typeface="+mj-lt"/>
              </a:rPr>
              <a:t>METODOLÓGICO</a:t>
            </a:r>
          </a:p>
        </p:txBody>
      </p:sp>
      <p:sp>
        <p:nvSpPr>
          <p:cNvPr id="44" name="Google Shape;2255;p29">
            <a:extLst>
              <a:ext uri="{FF2B5EF4-FFF2-40B4-BE49-F238E27FC236}">
                <a16:creationId xmlns:a16="http://schemas.microsoft.com/office/drawing/2014/main" id="{6470A083-846F-4F10-9685-2C46FC9CEB44}"/>
              </a:ext>
            </a:extLst>
          </p:cNvPr>
          <p:cNvSpPr txBox="1">
            <a:spLocks/>
          </p:cNvSpPr>
          <p:nvPr/>
        </p:nvSpPr>
        <p:spPr>
          <a:xfrm>
            <a:off x="6722140" y="658129"/>
            <a:ext cx="2322900" cy="9531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1pPr>
            <a:lvl2pPr marL="914400" marR="0" lvl="1"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2pPr>
            <a:lvl3pPr marL="1371600" marR="0" lvl="2"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3pPr>
            <a:lvl4pPr marL="1828800" marR="0" lvl="3"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4pPr>
            <a:lvl5pPr marL="2286000" marR="0" lvl="4"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5pPr>
            <a:lvl6pPr marL="2743200" marR="0" lvl="5"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6pPr>
            <a:lvl7pPr marL="3200400" marR="0" lvl="6"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7pPr>
            <a:lvl8pPr marL="3657600" marR="0" lvl="7"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8pPr>
            <a:lvl9pPr marL="4114800" marR="0" lvl="8"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9pPr>
          </a:lstStyle>
          <a:p>
            <a:pPr marL="0" indent="0" algn="l">
              <a:buClr>
                <a:schemeClr val="dk1"/>
              </a:buClr>
              <a:buSzPts val="1100"/>
              <a:buFont typeface="Arial"/>
              <a:buNone/>
            </a:pPr>
            <a:r>
              <a:rPr lang="es-EC" sz="1100" dirty="0">
                <a:latin typeface="+mj-lt"/>
              </a:rPr>
              <a:t>Tipo de investigación</a:t>
            </a:r>
          </a:p>
          <a:p>
            <a:pPr marL="0" indent="0" algn="l">
              <a:buClr>
                <a:schemeClr val="dk1"/>
              </a:buClr>
              <a:buSzPts val="1100"/>
              <a:buFont typeface="Arial"/>
              <a:buNone/>
            </a:pPr>
            <a:r>
              <a:rPr lang="es-EC" sz="1100" dirty="0">
                <a:latin typeface="+mj-lt"/>
              </a:rPr>
              <a:t>Hipótesis</a:t>
            </a:r>
          </a:p>
          <a:p>
            <a:pPr marL="0" indent="0" algn="l">
              <a:buClr>
                <a:schemeClr val="dk1"/>
              </a:buClr>
              <a:buSzPts val="1100"/>
              <a:buFont typeface="Arial"/>
              <a:buNone/>
            </a:pPr>
            <a:r>
              <a:rPr lang="es-EC" sz="1100" dirty="0">
                <a:latin typeface="+mj-lt"/>
              </a:rPr>
              <a:t>Recolección de datos</a:t>
            </a:r>
          </a:p>
          <a:p>
            <a:pPr marL="0" indent="0" algn="l">
              <a:buClr>
                <a:schemeClr val="dk1"/>
              </a:buClr>
              <a:buSzPts val="1100"/>
              <a:buFont typeface="Arial"/>
              <a:buNone/>
            </a:pPr>
            <a:r>
              <a:rPr lang="es-EC" sz="1100" dirty="0">
                <a:latin typeface="+mj-lt"/>
              </a:rPr>
              <a:t>Población y Muestra</a:t>
            </a:r>
          </a:p>
          <a:p>
            <a:pPr marL="0" indent="0" algn="l">
              <a:buClr>
                <a:schemeClr val="dk1"/>
              </a:buClr>
              <a:buSzPts val="1100"/>
              <a:buFont typeface="Arial"/>
              <a:buNone/>
            </a:pPr>
            <a:r>
              <a:rPr lang="es-EC" sz="1100" dirty="0">
                <a:latin typeface="+mj-lt"/>
              </a:rPr>
              <a:t>Validación de contenido</a:t>
            </a:r>
          </a:p>
          <a:p>
            <a:pPr marL="0" indent="0" algn="l">
              <a:buClr>
                <a:schemeClr val="dk1"/>
              </a:buClr>
              <a:buSzPts val="1100"/>
              <a:buFont typeface="Arial"/>
              <a:buNone/>
            </a:pPr>
            <a:r>
              <a:rPr lang="es-EC" sz="1100" dirty="0">
                <a:latin typeface="+mj-lt"/>
              </a:rPr>
              <a:t>Instrumento</a:t>
            </a:r>
          </a:p>
          <a:p>
            <a:pPr marL="0" indent="0" algn="l">
              <a:buClr>
                <a:schemeClr val="dk1"/>
              </a:buClr>
              <a:buSzPts val="1100"/>
              <a:buFont typeface="Arial"/>
              <a:buNone/>
            </a:pPr>
            <a:r>
              <a:rPr lang="es-EC" sz="1100" dirty="0">
                <a:latin typeface="+mj-lt"/>
              </a:rPr>
              <a:t>Validación de Confiabilidad</a:t>
            </a:r>
          </a:p>
        </p:txBody>
      </p:sp>
      <p:sp>
        <p:nvSpPr>
          <p:cNvPr id="45" name="Google Shape;2260;p29">
            <a:extLst>
              <a:ext uri="{FF2B5EF4-FFF2-40B4-BE49-F238E27FC236}">
                <a16:creationId xmlns:a16="http://schemas.microsoft.com/office/drawing/2014/main" id="{364FF8A4-4056-4EB3-BB4C-C97D5618106B}"/>
              </a:ext>
            </a:extLst>
          </p:cNvPr>
          <p:cNvSpPr txBox="1">
            <a:spLocks/>
          </p:cNvSpPr>
          <p:nvPr/>
        </p:nvSpPr>
        <p:spPr>
          <a:xfrm>
            <a:off x="2024245" y="4340202"/>
            <a:ext cx="2547755" cy="269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Questrial"/>
              <a:buNone/>
              <a:defRPr sz="18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2pPr>
            <a:lvl3pPr marR="0" lvl="2"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3pPr>
            <a:lvl4pPr marR="0" lvl="3"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4pPr>
            <a:lvl5pPr marR="0" lvl="4"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5pPr>
            <a:lvl6pPr marR="0" lvl="5"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6pPr>
            <a:lvl7pPr marR="0" lvl="6"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7pPr>
            <a:lvl8pPr marR="0" lvl="7"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8pPr>
            <a:lvl9pPr marR="0" lvl="8"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9pPr>
          </a:lstStyle>
          <a:p>
            <a:r>
              <a:rPr lang="en-US" sz="1400" dirty="0">
                <a:effectLst>
                  <a:outerShdw blurRad="38100" dist="38100" dir="2700000" algn="tl">
                    <a:srgbClr val="000000">
                      <a:alpha val="43137"/>
                    </a:srgbClr>
                  </a:outerShdw>
                </a:effectLst>
                <a:latin typeface="+mn-lt"/>
              </a:rPr>
              <a:t>ANÁLISIS E INTERPRETACIÓN DE RESULTADOS</a:t>
            </a:r>
          </a:p>
        </p:txBody>
      </p:sp>
      <p:sp>
        <p:nvSpPr>
          <p:cNvPr id="50" name="Google Shape;2255;p29">
            <a:extLst>
              <a:ext uri="{FF2B5EF4-FFF2-40B4-BE49-F238E27FC236}">
                <a16:creationId xmlns:a16="http://schemas.microsoft.com/office/drawing/2014/main" id="{38B3380A-B181-4E34-B7B9-96623E974872}"/>
              </a:ext>
            </a:extLst>
          </p:cNvPr>
          <p:cNvSpPr txBox="1">
            <a:spLocks/>
          </p:cNvSpPr>
          <p:nvPr/>
        </p:nvSpPr>
        <p:spPr>
          <a:xfrm>
            <a:off x="3803508" y="3508596"/>
            <a:ext cx="1842535" cy="9531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1pPr>
            <a:lvl2pPr marL="914400" marR="0" lvl="1"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2pPr>
            <a:lvl3pPr marL="1371600" marR="0" lvl="2"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3pPr>
            <a:lvl4pPr marL="1828800" marR="0" lvl="3"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4pPr>
            <a:lvl5pPr marL="2286000" marR="0" lvl="4"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5pPr>
            <a:lvl6pPr marL="2743200" marR="0" lvl="5"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6pPr>
            <a:lvl7pPr marL="3200400" marR="0" lvl="6"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7pPr>
            <a:lvl8pPr marL="3657600" marR="0" lvl="7"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8pPr>
            <a:lvl9pPr marL="4114800" marR="0" lvl="8"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9pPr>
          </a:lstStyle>
          <a:p>
            <a:pPr marL="0" indent="0" algn="l">
              <a:buClr>
                <a:schemeClr val="dk1"/>
              </a:buClr>
              <a:buSzPts val="1100"/>
              <a:buFont typeface="Arial"/>
              <a:buNone/>
            </a:pPr>
            <a:r>
              <a:rPr lang="es-EC" sz="1100" dirty="0">
                <a:latin typeface="+mn-lt"/>
              </a:rPr>
              <a:t>Análisis </a:t>
            </a:r>
            <a:r>
              <a:rPr lang="es-EC" sz="1100" dirty="0" err="1">
                <a:latin typeface="+mn-lt"/>
              </a:rPr>
              <a:t>Univariado</a:t>
            </a:r>
            <a:endParaRPr lang="es-EC" sz="1100" dirty="0">
              <a:latin typeface="+mn-lt"/>
            </a:endParaRPr>
          </a:p>
          <a:p>
            <a:pPr marL="0" indent="0" algn="l">
              <a:buClr>
                <a:schemeClr val="dk1"/>
              </a:buClr>
              <a:buSzPts val="1100"/>
              <a:buFont typeface="Arial"/>
              <a:buNone/>
            </a:pPr>
            <a:r>
              <a:rPr lang="es-EC" sz="1100" dirty="0">
                <a:latin typeface="+mn-lt"/>
              </a:rPr>
              <a:t>Análisis Bivariado</a:t>
            </a:r>
          </a:p>
        </p:txBody>
      </p:sp>
      <p:sp>
        <p:nvSpPr>
          <p:cNvPr id="53" name="Google Shape;2260;p29">
            <a:extLst>
              <a:ext uri="{FF2B5EF4-FFF2-40B4-BE49-F238E27FC236}">
                <a16:creationId xmlns:a16="http://schemas.microsoft.com/office/drawing/2014/main" id="{F0EE774F-F825-400E-BD11-6DEE87B39EE1}"/>
              </a:ext>
            </a:extLst>
          </p:cNvPr>
          <p:cNvSpPr txBox="1">
            <a:spLocks/>
          </p:cNvSpPr>
          <p:nvPr/>
        </p:nvSpPr>
        <p:spPr>
          <a:xfrm>
            <a:off x="4950502" y="4348050"/>
            <a:ext cx="2547755" cy="269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Questrial"/>
              <a:buNone/>
              <a:defRPr sz="18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2pPr>
            <a:lvl3pPr marR="0" lvl="2"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3pPr>
            <a:lvl4pPr marR="0" lvl="3"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4pPr>
            <a:lvl5pPr marR="0" lvl="4"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5pPr>
            <a:lvl6pPr marR="0" lvl="5"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6pPr>
            <a:lvl7pPr marR="0" lvl="6"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7pPr>
            <a:lvl8pPr marR="0" lvl="7"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8pPr>
            <a:lvl9pPr marR="0" lvl="8"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9pPr>
          </a:lstStyle>
          <a:p>
            <a:r>
              <a:rPr lang="en-US" sz="1400" dirty="0">
                <a:effectLst>
                  <a:outerShdw blurRad="38100" dist="38100" dir="2700000" algn="tl">
                    <a:srgbClr val="000000">
                      <a:alpha val="43137"/>
                    </a:srgbClr>
                  </a:outerShdw>
                </a:effectLst>
                <a:latin typeface="+mn-lt"/>
              </a:rPr>
              <a:t>DISCUSIÓN, CONCLUSIONES Y RECOMENDACIONES</a:t>
            </a:r>
          </a:p>
        </p:txBody>
      </p:sp>
      <p:sp>
        <p:nvSpPr>
          <p:cNvPr id="56" name="Google Shape;2255;p29">
            <a:extLst>
              <a:ext uri="{FF2B5EF4-FFF2-40B4-BE49-F238E27FC236}">
                <a16:creationId xmlns:a16="http://schemas.microsoft.com/office/drawing/2014/main" id="{7043AF60-497B-4B61-8D64-45539E55AF58}"/>
              </a:ext>
            </a:extLst>
          </p:cNvPr>
          <p:cNvSpPr txBox="1">
            <a:spLocks/>
          </p:cNvSpPr>
          <p:nvPr/>
        </p:nvSpPr>
        <p:spPr>
          <a:xfrm>
            <a:off x="6775330" y="3222205"/>
            <a:ext cx="2322900" cy="9531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1pPr>
            <a:lvl2pPr marL="914400" marR="0" lvl="1"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2pPr>
            <a:lvl3pPr marL="1371600" marR="0" lvl="2"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3pPr>
            <a:lvl4pPr marL="1828800" marR="0" lvl="3"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4pPr>
            <a:lvl5pPr marL="2286000" marR="0" lvl="4"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5pPr>
            <a:lvl6pPr marL="2743200" marR="0" lvl="5"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6pPr>
            <a:lvl7pPr marL="3200400" marR="0" lvl="6"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7pPr>
            <a:lvl8pPr marL="3657600" marR="0" lvl="7"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8pPr>
            <a:lvl9pPr marL="4114800" marR="0" lvl="8"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9pPr>
          </a:lstStyle>
          <a:p>
            <a:pPr marL="0" indent="0" algn="l">
              <a:buClr>
                <a:schemeClr val="dk1"/>
              </a:buClr>
              <a:buSzPts val="1100"/>
              <a:buFont typeface="Arial"/>
              <a:buNone/>
            </a:pPr>
            <a:r>
              <a:rPr lang="es-EC" sz="1100" dirty="0">
                <a:latin typeface="+mn-lt"/>
              </a:rPr>
              <a:t>Discusión</a:t>
            </a:r>
          </a:p>
          <a:p>
            <a:pPr marL="0" indent="0" algn="l">
              <a:buClr>
                <a:schemeClr val="dk1"/>
              </a:buClr>
              <a:buSzPts val="1100"/>
              <a:buFont typeface="Arial"/>
              <a:buNone/>
            </a:pPr>
            <a:r>
              <a:rPr lang="es-EC" sz="1100" dirty="0">
                <a:latin typeface="+mn-lt"/>
              </a:rPr>
              <a:t>Conclusiones</a:t>
            </a:r>
          </a:p>
          <a:p>
            <a:pPr marL="0" indent="0" algn="l">
              <a:buClr>
                <a:schemeClr val="dk1"/>
              </a:buClr>
              <a:buSzPts val="1100"/>
              <a:buFont typeface="Arial"/>
              <a:buNone/>
            </a:pPr>
            <a:r>
              <a:rPr lang="es-EC" sz="1100" dirty="0">
                <a:latin typeface="+mn-lt"/>
              </a:rPr>
              <a:t>Recomendaciones</a:t>
            </a:r>
          </a:p>
          <a:p>
            <a:pPr marL="0" indent="0" algn="l">
              <a:buClr>
                <a:schemeClr val="dk1"/>
              </a:buClr>
              <a:buSzPts val="1100"/>
              <a:buFont typeface="Arial"/>
              <a:buNone/>
            </a:pPr>
            <a:r>
              <a:rPr lang="es-EC" sz="1100" dirty="0">
                <a:latin typeface="+mn-lt"/>
              </a:rPr>
              <a:t>Futuras Líneas de </a:t>
            </a:r>
          </a:p>
          <a:p>
            <a:pPr marL="0" indent="0" algn="l">
              <a:buClr>
                <a:schemeClr val="dk1"/>
              </a:buClr>
              <a:buSzPts val="1100"/>
              <a:buFont typeface="Arial"/>
              <a:buNone/>
            </a:pPr>
            <a:r>
              <a:rPr lang="es-EC" sz="1100" dirty="0">
                <a:latin typeface="+mn-lt"/>
              </a:rPr>
              <a:t>Investigación</a:t>
            </a:r>
          </a:p>
        </p:txBody>
      </p:sp>
      <p:sp>
        <p:nvSpPr>
          <p:cNvPr id="59" name="Google Shape;2255;p29">
            <a:extLst>
              <a:ext uri="{FF2B5EF4-FFF2-40B4-BE49-F238E27FC236}">
                <a16:creationId xmlns:a16="http://schemas.microsoft.com/office/drawing/2014/main" id="{B36E7F0A-1D4D-44D0-94F7-263C81A8EC22}"/>
              </a:ext>
            </a:extLst>
          </p:cNvPr>
          <p:cNvSpPr txBox="1">
            <a:spLocks/>
          </p:cNvSpPr>
          <p:nvPr/>
        </p:nvSpPr>
        <p:spPr>
          <a:xfrm>
            <a:off x="322303" y="2675472"/>
            <a:ext cx="2322900" cy="9531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1pPr>
            <a:lvl2pPr marL="914400" marR="0" lvl="1"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2pPr>
            <a:lvl3pPr marL="1371600" marR="0" lvl="2"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3pPr>
            <a:lvl4pPr marL="1828800" marR="0" lvl="3"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4pPr>
            <a:lvl5pPr marL="2286000" marR="0" lvl="4"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5pPr>
            <a:lvl6pPr marL="2743200" marR="0" lvl="5"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6pPr>
            <a:lvl7pPr marL="3200400" marR="0" lvl="6"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7pPr>
            <a:lvl8pPr marL="3657600" marR="0" lvl="7"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8pPr>
            <a:lvl9pPr marL="4114800" marR="0" lvl="8"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9pPr>
          </a:lstStyle>
          <a:p>
            <a:pPr marL="0" indent="0">
              <a:buClr>
                <a:schemeClr val="dk1"/>
              </a:buClr>
              <a:buSzPts val="1100"/>
              <a:buFont typeface="Arial"/>
              <a:buNone/>
            </a:pPr>
            <a:r>
              <a:rPr lang="es-EC" sz="1100" dirty="0">
                <a:latin typeface="+mn-lt"/>
              </a:rPr>
              <a:t>Planteamiento del </a:t>
            </a:r>
          </a:p>
          <a:p>
            <a:pPr marL="0" indent="0">
              <a:buClr>
                <a:schemeClr val="dk1"/>
              </a:buClr>
              <a:buSzPts val="1100"/>
              <a:buFont typeface="Arial"/>
              <a:buNone/>
            </a:pPr>
            <a:r>
              <a:rPr lang="es-EC" sz="1100" dirty="0">
                <a:latin typeface="+mn-lt"/>
              </a:rPr>
              <a:t>Problema</a:t>
            </a:r>
          </a:p>
          <a:p>
            <a:pPr marL="0" indent="0">
              <a:buClr>
                <a:schemeClr val="dk1"/>
              </a:buClr>
              <a:buSzPts val="1100"/>
              <a:buFont typeface="Arial"/>
              <a:buNone/>
            </a:pPr>
            <a:r>
              <a:rPr lang="es-EC" sz="1100" dirty="0">
                <a:latin typeface="+mn-lt"/>
              </a:rPr>
              <a:t>Objetivos</a:t>
            </a: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pic>
        <p:nvPicPr>
          <p:cNvPr id="99" name="Imagen 98">
            <a:extLst>
              <a:ext uri="{FF2B5EF4-FFF2-40B4-BE49-F238E27FC236}">
                <a16:creationId xmlns:a16="http://schemas.microsoft.com/office/drawing/2014/main" id="{2A00C009-DD98-49CE-BCA0-B940716FADFC}"/>
              </a:ext>
            </a:extLst>
          </p:cNvPr>
          <p:cNvPicPr/>
          <p:nvPr/>
        </p:nvPicPr>
        <p:blipFill rotWithShape="1">
          <a:blip r:embed="rId3">
            <a:extLst>
              <a:ext uri="{28A0092B-C50C-407E-A947-70E740481C1C}">
                <a14:useLocalDpi xmlns:a14="http://schemas.microsoft.com/office/drawing/2010/main" val="0"/>
              </a:ext>
            </a:extLst>
          </a:blip>
          <a:srcRect r="4213"/>
          <a:stretch/>
        </p:blipFill>
        <p:spPr>
          <a:xfrm>
            <a:off x="4343399" y="2516293"/>
            <a:ext cx="4430238" cy="2466470"/>
          </a:xfrm>
          <a:prstGeom prst="rect">
            <a:avLst/>
          </a:prstGeom>
        </p:spPr>
      </p:pic>
      <p:sp>
        <p:nvSpPr>
          <p:cNvPr id="3461" name="Google Shape;3461;p49"/>
          <p:cNvSpPr/>
          <p:nvPr/>
        </p:nvSpPr>
        <p:spPr>
          <a:xfrm rot="5400000">
            <a:off x="3995035" y="-1107939"/>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49"/>
          <p:cNvSpPr txBox="1"/>
          <p:nvPr/>
        </p:nvSpPr>
        <p:spPr>
          <a:xfrm>
            <a:off x="2658834" y="19905"/>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Univariado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sp>
        <p:nvSpPr>
          <p:cNvPr id="3486" name="Google Shape;3486;p49"/>
          <p:cNvSpPr/>
          <p:nvPr/>
        </p:nvSpPr>
        <p:spPr>
          <a:xfrm rot="10800000" flipH="1">
            <a:off x="6938499" y="-519209"/>
            <a:ext cx="2479201" cy="1409742"/>
          </a:xfrm>
          <a:custGeom>
            <a:avLst/>
            <a:gdLst/>
            <a:ahLst/>
            <a:cxnLst/>
            <a:rect l="l" t="t" r="r" b="b"/>
            <a:pathLst>
              <a:path w="116586" h="66294" extrusionOk="0">
                <a:moveTo>
                  <a:pt x="116586" y="0"/>
                </a:moveTo>
                <a:lnTo>
                  <a:pt x="0" y="66294"/>
                </a:lnTo>
                <a:lnTo>
                  <a:pt x="116586" y="66294"/>
                </a:lnTo>
                <a:close/>
              </a:path>
            </a:pathLst>
          </a:custGeom>
          <a:solidFill>
            <a:schemeClr val="accent2"/>
          </a:solidFill>
          <a:ln>
            <a:noFill/>
          </a:ln>
        </p:spPr>
      </p:sp>
      <p:sp>
        <p:nvSpPr>
          <p:cNvPr id="3487" name="Google Shape;3487;p49"/>
          <p:cNvSpPr/>
          <p:nvPr/>
        </p:nvSpPr>
        <p:spPr>
          <a:xfrm flipH="1">
            <a:off x="-488600" y="4284882"/>
            <a:ext cx="2086015" cy="118616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pic>
        <p:nvPicPr>
          <p:cNvPr id="96" name="Imagen 95">
            <a:extLst>
              <a:ext uri="{FF2B5EF4-FFF2-40B4-BE49-F238E27FC236}">
                <a16:creationId xmlns:a16="http://schemas.microsoft.com/office/drawing/2014/main" id="{74BD5A2A-62C2-47DC-87F9-B9C3F5B1FDA8}"/>
              </a:ext>
            </a:extLst>
          </p:cNvPr>
          <p:cNvPicPr/>
          <p:nvPr/>
        </p:nvPicPr>
        <p:blipFill>
          <a:blip r:embed="rId4">
            <a:extLst>
              <a:ext uri="{28A0092B-C50C-407E-A947-70E740481C1C}">
                <a14:useLocalDpi xmlns:a14="http://schemas.microsoft.com/office/drawing/2010/main" val="0"/>
              </a:ext>
            </a:extLst>
          </a:blip>
          <a:stretch>
            <a:fillRect/>
          </a:stretch>
        </p:blipFill>
        <p:spPr>
          <a:xfrm>
            <a:off x="2824233" y="441446"/>
            <a:ext cx="2698702" cy="2074847"/>
          </a:xfrm>
          <a:prstGeom prst="rect">
            <a:avLst/>
          </a:prstGeom>
          <a:effectLst/>
        </p:spPr>
      </p:pic>
      <p:pic>
        <p:nvPicPr>
          <p:cNvPr id="97" name="Imagen 96">
            <a:extLst>
              <a:ext uri="{FF2B5EF4-FFF2-40B4-BE49-F238E27FC236}">
                <a16:creationId xmlns:a16="http://schemas.microsoft.com/office/drawing/2014/main" id="{9279C6AB-B62C-4AEE-B27F-34C9FFAC3814}"/>
              </a:ext>
            </a:extLst>
          </p:cNvPr>
          <p:cNvPicPr/>
          <p:nvPr/>
        </p:nvPicPr>
        <p:blipFill rotWithShape="1">
          <a:blip r:embed="rId5">
            <a:extLst>
              <a:ext uri="{28A0092B-C50C-407E-A947-70E740481C1C}">
                <a14:useLocalDpi xmlns:a14="http://schemas.microsoft.com/office/drawing/2010/main" val="0"/>
              </a:ext>
            </a:extLst>
          </a:blip>
          <a:srcRect l="7313" t="3055"/>
          <a:stretch/>
        </p:blipFill>
        <p:spPr bwMode="auto">
          <a:xfrm>
            <a:off x="639315" y="2605302"/>
            <a:ext cx="2982565" cy="2272663"/>
          </a:xfrm>
          <a:prstGeom prst="rect">
            <a:avLst/>
          </a:prstGeom>
          <a:ln>
            <a:noFill/>
          </a:ln>
          <a:extLst>
            <a:ext uri="{53640926-AAD7-44D8-BBD7-CCE9431645EC}">
              <a14:shadowObscured xmlns:a14="http://schemas.microsoft.com/office/drawing/2010/main"/>
            </a:ext>
          </a:extLst>
        </p:spPr>
      </p:pic>
      <p:sp>
        <p:nvSpPr>
          <p:cNvPr id="2" name="Medio marco 1">
            <a:extLst>
              <a:ext uri="{FF2B5EF4-FFF2-40B4-BE49-F238E27FC236}">
                <a16:creationId xmlns:a16="http://schemas.microsoft.com/office/drawing/2014/main" id="{79A08EF2-2AB8-438C-9C02-90CA4D66E66B}"/>
              </a:ext>
            </a:extLst>
          </p:cNvPr>
          <p:cNvSpPr/>
          <p:nvPr/>
        </p:nvSpPr>
        <p:spPr>
          <a:xfrm rot="7886035">
            <a:off x="5350668" y="1077307"/>
            <a:ext cx="514350" cy="521494"/>
          </a:xfrm>
          <a:prstGeom prst="halfFrame">
            <a:avLst/>
          </a:prstGeom>
          <a:solidFill>
            <a:schemeClr val="tx2">
              <a:lumMod val="9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ángulo: esquinas redondeadas 9">
            <a:extLst>
              <a:ext uri="{FF2B5EF4-FFF2-40B4-BE49-F238E27FC236}">
                <a16:creationId xmlns:a16="http://schemas.microsoft.com/office/drawing/2014/main" id="{50774958-9F01-4AC2-8572-33BDDD9DF672}"/>
              </a:ext>
            </a:extLst>
          </p:cNvPr>
          <p:cNvSpPr/>
          <p:nvPr/>
        </p:nvSpPr>
        <p:spPr>
          <a:xfrm>
            <a:off x="5973518" y="1096857"/>
            <a:ext cx="2446950" cy="4043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bg2">
                    <a:lumMod val="75000"/>
                  </a:schemeClr>
                </a:solidFill>
                <a:effectLst>
                  <a:outerShdw blurRad="38100" dist="38100" dir="2700000" algn="tl">
                    <a:srgbClr val="000000">
                      <a:alpha val="43137"/>
                    </a:srgbClr>
                  </a:outerShdw>
                </a:effectLst>
              </a:rPr>
              <a:t>Pregunta</a:t>
            </a:r>
            <a:r>
              <a:rPr lang="en-US" sz="1200" b="1" dirty="0">
                <a:solidFill>
                  <a:schemeClr val="bg2">
                    <a:lumMod val="75000"/>
                  </a:schemeClr>
                </a:solidFill>
                <a:effectLst>
                  <a:outerShdw blurRad="38100" dist="38100" dir="2700000" algn="tl">
                    <a:srgbClr val="000000">
                      <a:alpha val="43137"/>
                    </a:srgbClr>
                  </a:outerShdw>
                </a:effectLst>
              </a:rPr>
              <a:t> </a:t>
            </a:r>
            <a:r>
              <a:rPr lang="en-US" sz="1200" b="1" dirty="0" err="1">
                <a:solidFill>
                  <a:schemeClr val="bg2">
                    <a:lumMod val="75000"/>
                  </a:schemeClr>
                </a:solidFill>
                <a:effectLst>
                  <a:outerShdw blurRad="38100" dist="38100" dir="2700000" algn="tl">
                    <a:srgbClr val="000000">
                      <a:alpha val="43137"/>
                    </a:srgbClr>
                  </a:outerShdw>
                </a:effectLst>
              </a:rPr>
              <a:t>Filtro</a:t>
            </a:r>
            <a:r>
              <a:rPr lang="en-US" sz="1200" dirty="0">
                <a:solidFill>
                  <a:schemeClr val="bg2">
                    <a:lumMod val="75000"/>
                  </a:schemeClr>
                </a:solidFill>
              </a:rPr>
              <a:t>=</a:t>
            </a:r>
            <a:r>
              <a:rPr lang="en-US" sz="1200" b="1" dirty="0">
                <a:solidFill>
                  <a:schemeClr val="bg2">
                    <a:lumMod val="75000"/>
                  </a:schemeClr>
                </a:solidFill>
              </a:rPr>
              <a:t>384</a:t>
            </a:r>
            <a:r>
              <a:rPr lang="en-US" sz="1200" dirty="0">
                <a:solidFill>
                  <a:schemeClr val="bg2">
                    <a:lumMod val="75000"/>
                  </a:schemeClr>
                </a:solidFill>
              </a:rPr>
              <a:t> </a:t>
            </a:r>
            <a:r>
              <a:rPr lang="en-US" sz="1200" dirty="0" err="1">
                <a:solidFill>
                  <a:schemeClr val="bg2">
                    <a:lumMod val="75000"/>
                  </a:schemeClr>
                </a:solidFill>
              </a:rPr>
              <a:t>respuestas</a:t>
            </a:r>
            <a:endParaRPr lang="en-US" sz="1200" dirty="0">
              <a:solidFill>
                <a:schemeClr val="bg2">
                  <a:lumMod val="75000"/>
                </a:schemeClr>
              </a:solidFill>
            </a:endParaRPr>
          </a:p>
        </p:txBody>
      </p:sp>
      <p:sp>
        <p:nvSpPr>
          <p:cNvPr id="11" name="Medio marco 10">
            <a:extLst>
              <a:ext uri="{FF2B5EF4-FFF2-40B4-BE49-F238E27FC236}">
                <a16:creationId xmlns:a16="http://schemas.microsoft.com/office/drawing/2014/main" id="{6B1FFC77-4C58-43E6-88B8-C646924052B5}"/>
              </a:ext>
            </a:extLst>
          </p:cNvPr>
          <p:cNvSpPr/>
          <p:nvPr/>
        </p:nvSpPr>
        <p:spPr>
          <a:xfrm rot="13548265">
            <a:off x="1576862" y="1849976"/>
            <a:ext cx="514350" cy="521494"/>
          </a:xfrm>
          <a:prstGeom prst="halfFrame">
            <a:avLst/>
          </a:prstGeom>
          <a:solidFill>
            <a:schemeClr val="tx2">
              <a:lumMod val="9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ángulo: esquinas redondeadas 11">
            <a:extLst>
              <a:ext uri="{FF2B5EF4-FFF2-40B4-BE49-F238E27FC236}">
                <a16:creationId xmlns:a16="http://schemas.microsoft.com/office/drawing/2014/main" id="{EF7A32C2-2DC0-44B4-AB77-F7179D6D9653}"/>
              </a:ext>
            </a:extLst>
          </p:cNvPr>
          <p:cNvSpPr/>
          <p:nvPr/>
        </p:nvSpPr>
        <p:spPr>
          <a:xfrm>
            <a:off x="1197290" y="1571625"/>
            <a:ext cx="1273493" cy="5298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bg2">
                    <a:lumMod val="75000"/>
                  </a:schemeClr>
                </a:solidFill>
                <a:effectLst>
                  <a:outerShdw blurRad="38100" dist="38100" dir="2700000" algn="tl">
                    <a:srgbClr val="000000">
                      <a:alpha val="43137"/>
                    </a:srgbClr>
                  </a:outerShdw>
                </a:effectLst>
              </a:rPr>
              <a:t>Datos</a:t>
            </a:r>
            <a:r>
              <a:rPr lang="en-US" sz="1200" b="1" dirty="0">
                <a:solidFill>
                  <a:schemeClr val="bg2">
                    <a:lumMod val="75000"/>
                  </a:schemeClr>
                </a:solidFill>
                <a:effectLst>
                  <a:outerShdw blurRad="38100" dist="38100" dir="2700000" algn="tl">
                    <a:srgbClr val="000000">
                      <a:alpha val="43137"/>
                    </a:srgbClr>
                  </a:outerShdw>
                </a:effectLst>
              </a:rPr>
              <a:t> </a:t>
            </a:r>
            <a:r>
              <a:rPr lang="en-US" sz="1200" b="1" dirty="0" err="1">
                <a:solidFill>
                  <a:schemeClr val="bg2">
                    <a:lumMod val="75000"/>
                  </a:schemeClr>
                </a:solidFill>
                <a:effectLst>
                  <a:outerShdw blurRad="38100" dist="38100" dir="2700000" algn="tl">
                    <a:srgbClr val="000000">
                      <a:alpha val="43137"/>
                    </a:srgbClr>
                  </a:outerShdw>
                </a:effectLst>
              </a:rPr>
              <a:t>Generales</a:t>
            </a:r>
            <a:endParaRPr lang="en-US" sz="1200" b="1" dirty="0">
              <a:solidFill>
                <a:schemeClr val="bg2">
                  <a:lumMod val="75000"/>
                </a:schemeClr>
              </a:solidFill>
              <a:effectLst>
                <a:outerShdw blurRad="38100" dist="38100" dir="2700000" algn="tl">
                  <a:srgbClr val="000000">
                    <a:alpha val="43137"/>
                  </a:srgbClr>
                </a:outerShdw>
              </a:effectLst>
            </a:endParaRPr>
          </a:p>
        </p:txBody>
      </p:sp>
      <p:sp>
        <p:nvSpPr>
          <p:cNvPr id="13" name="Medio marco 12">
            <a:extLst>
              <a:ext uri="{FF2B5EF4-FFF2-40B4-BE49-F238E27FC236}">
                <a16:creationId xmlns:a16="http://schemas.microsoft.com/office/drawing/2014/main" id="{B51B2DDF-D424-44F7-AADD-0F3D445C89C3}"/>
              </a:ext>
            </a:extLst>
          </p:cNvPr>
          <p:cNvSpPr/>
          <p:nvPr/>
        </p:nvSpPr>
        <p:spPr>
          <a:xfrm rot="8074550">
            <a:off x="3550174" y="3392055"/>
            <a:ext cx="514350" cy="521494"/>
          </a:xfrm>
          <a:prstGeom prst="halfFrame">
            <a:avLst/>
          </a:prstGeom>
          <a:solidFill>
            <a:schemeClr val="tx2">
              <a:lumMod val="9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57093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pic>
        <p:nvPicPr>
          <p:cNvPr id="11" name="Imagen 10">
            <a:extLst>
              <a:ext uri="{FF2B5EF4-FFF2-40B4-BE49-F238E27FC236}">
                <a16:creationId xmlns:a16="http://schemas.microsoft.com/office/drawing/2014/main" id="{A9415AD5-E30A-4DB9-9D48-3EB8226E7158}"/>
              </a:ext>
            </a:extLst>
          </p:cNvPr>
          <p:cNvPicPr/>
          <p:nvPr/>
        </p:nvPicPr>
        <p:blipFill rotWithShape="1">
          <a:blip r:embed="rId3">
            <a:extLst>
              <a:ext uri="{28A0092B-C50C-407E-A947-70E740481C1C}">
                <a14:useLocalDpi xmlns:a14="http://schemas.microsoft.com/office/drawing/2010/main" val="0"/>
              </a:ext>
            </a:extLst>
          </a:blip>
          <a:srcRect l="5127"/>
          <a:stretch/>
        </p:blipFill>
        <p:spPr bwMode="auto">
          <a:xfrm>
            <a:off x="4755079" y="1253599"/>
            <a:ext cx="4242943" cy="2695662"/>
          </a:xfrm>
          <a:prstGeom prst="rect">
            <a:avLst/>
          </a:prstGeom>
          <a:ln>
            <a:noFill/>
          </a:ln>
          <a:extLst>
            <a:ext uri="{53640926-AAD7-44D8-BBD7-CCE9431645EC}">
              <a14:shadowObscured xmlns:a14="http://schemas.microsoft.com/office/drawing/2010/main"/>
            </a:ext>
          </a:extLst>
        </p:spPr>
      </p:pic>
      <p:sp>
        <p:nvSpPr>
          <p:cNvPr id="3487" name="Google Shape;3487;p49"/>
          <p:cNvSpPr/>
          <p:nvPr/>
        </p:nvSpPr>
        <p:spPr>
          <a:xfrm flipH="1">
            <a:off x="-171494" y="4078791"/>
            <a:ext cx="2086015" cy="118616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pic>
        <p:nvPicPr>
          <p:cNvPr id="10" name="Imagen 9">
            <a:extLst>
              <a:ext uri="{FF2B5EF4-FFF2-40B4-BE49-F238E27FC236}">
                <a16:creationId xmlns:a16="http://schemas.microsoft.com/office/drawing/2014/main" id="{A5FD57B3-9EA6-45DB-972E-008EF0CE82E7}"/>
              </a:ext>
            </a:extLst>
          </p:cNvPr>
          <p:cNvPicPr/>
          <p:nvPr/>
        </p:nvPicPr>
        <p:blipFill rotWithShape="1">
          <a:blip r:embed="rId4">
            <a:extLst>
              <a:ext uri="{28A0092B-C50C-407E-A947-70E740481C1C}">
                <a14:useLocalDpi xmlns:a14="http://schemas.microsoft.com/office/drawing/2010/main" val="0"/>
              </a:ext>
            </a:extLst>
          </a:blip>
          <a:srcRect l="1632" r="-1484"/>
          <a:stretch/>
        </p:blipFill>
        <p:spPr>
          <a:xfrm>
            <a:off x="145978" y="1253598"/>
            <a:ext cx="4183968" cy="2695663"/>
          </a:xfrm>
          <a:prstGeom prst="rect">
            <a:avLst/>
          </a:prstGeom>
        </p:spPr>
      </p:pic>
      <p:sp>
        <p:nvSpPr>
          <p:cNvPr id="9" name="Google Shape;3461;p49">
            <a:extLst>
              <a:ext uri="{FF2B5EF4-FFF2-40B4-BE49-F238E27FC236}">
                <a16:creationId xmlns:a16="http://schemas.microsoft.com/office/drawing/2014/main" id="{66DB2002-814E-488C-8103-B3977616B385}"/>
              </a:ext>
            </a:extLst>
          </p:cNvPr>
          <p:cNvSpPr/>
          <p:nvPr/>
        </p:nvSpPr>
        <p:spPr>
          <a:xfrm rot="5400000">
            <a:off x="3995035" y="-1107939"/>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85;p49">
            <a:extLst>
              <a:ext uri="{FF2B5EF4-FFF2-40B4-BE49-F238E27FC236}">
                <a16:creationId xmlns:a16="http://schemas.microsoft.com/office/drawing/2014/main" id="{BB4EF3E3-54B7-474E-BBF4-6466EE7DFF05}"/>
              </a:ext>
            </a:extLst>
          </p:cNvPr>
          <p:cNvSpPr txBox="1"/>
          <p:nvPr/>
        </p:nvSpPr>
        <p:spPr>
          <a:xfrm>
            <a:off x="2658834" y="19905"/>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Univariado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sp>
        <p:nvSpPr>
          <p:cNvPr id="14" name="Medio marco 13">
            <a:extLst>
              <a:ext uri="{FF2B5EF4-FFF2-40B4-BE49-F238E27FC236}">
                <a16:creationId xmlns:a16="http://schemas.microsoft.com/office/drawing/2014/main" id="{4AE4C4E2-F6EF-4BA8-8165-5D6E0BE22180}"/>
              </a:ext>
            </a:extLst>
          </p:cNvPr>
          <p:cNvSpPr/>
          <p:nvPr/>
        </p:nvSpPr>
        <p:spPr>
          <a:xfrm rot="8093891">
            <a:off x="4131673" y="2238313"/>
            <a:ext cx="514350" cy="521494"/>
          </a:xfrm>
          <a:prstGeom prst="halfFrame">
            <a:avLst>
              <a:gd name="adj1" fmla="val 33333"/>
              <a:gd name="adj2" fmla="val 33333"/>
            </a:avLst>
          </a:prstGeom>
          <a:solidFill>
            <a:schemeClr val="tx2">
              <a:lumMod val="9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41188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87" name="Google Shape;3487;p49"/>
          <p:cNvSpPr/>
          <p:nvPr/>
        </p:nvSpPr>
        <p:spPr>
          <a:xfrm flipH="1">
            <a:off x="-171494" y="4078791"/>
            <a:ext cx="2086015" cy="118616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pic>
        <p:nvPicPr>
          <p:cNvPr id="12" name="Imagen 11">
            <a:extLst>
              <a:ext uri="{FF2B5EF4-FFF2-40B4-BE49-F238E27FC236}">
                <a16:creationId xmlns:a16="http://schemas.microsoft.com/office/drawing/2014/main" id="{7AB63E87-52F9-4A99-AC90-5116AA8B2D25}"/>
              </a:ext>
            </a:extLst>
          </p:cNvPr>
          <p:cNvPicPr/>
          <p:nvPr/>
        </p:nvPicPr>
        <p:blipFill>
          <a:blip r:embed="rId3">
            <a:extLst>
              <a:ext uri="{28A0092B-C50C-407E-A947-70E740481C1C}">
                <a14:useLocalDpi xmlns:a14="http://schemas.microsoft.com/office/drawing/2010/main" val="0"/>
              </a:ext>
            </a:extLst>
          </a:blip>
          <a:stretch>
            <a:fillRect/>
          </a:stretch>
        </p:blipFill>
        <p:spPr>
          <a:xfrm>
            <a:off x="145613" y="1139626"/>
            <a:ext cx="4134725" cy="2581036"/>
          </a:xfrm>
          <a:prstGeom prst="rect">
            <a:avLst/>
          </a:prstGeom>
        </p:spPr>
      </p:pic>
      <p:sp>
        <p:nvSpPr>
          <p:cNvPr id="9" name="Google Shape;3461;p49">
            <a:extLst>
              <a:ext uri="{FF2B5EF4-FFF2-40B4-BE49-F238E27FC236}">
                <a16:creationId xmlns:a16="http://schemas.microsoft.com/office/drawing/2014/main" id="{66DB2002-814E-488C-8103-B3977616B385}"/>
              </a:ext>
            </a:extLst>
          </p:cNvPr>
          <p:cNvSpPr/>
          <p:nvPr/>
        </p:nvSpPr>
        <p:spPr>
          <a:xfrm rot="5400000">
            <a:off x="3995035" y="-1107939"/>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85;p49">
            <a:extLst>
              <a:ext uri="{FF2B5EF4-FFF2-40B4-BE49-F238E27FC236}">
                <a16:creationId xmlns:a16="http://schemas.microsoft.com/office/drawing/2014/main" id="{BB4EF3E3-54B7-474E-BBF4-6466EE7DFF05}"/>
              </a:ext>
            </a:extLst>
          </p:cNvPr>
          <p:cNvSpPr txBox="1"/>
          <p:nvPr/>
        </p:nvSpPr>
        <p:spPr>
          <a:xfrm>
            <a:off x="2658834" y="19905"/>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Univariado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sp>
        <p:nvSpPr>
          <p:cNvPr id="14" name="Medio marco 13">
            <a:extLst>
              <a:ext uri="{FF2B5EF4-FFF2-40B4-BE49-F238E27FC236}">
                <a16:creationId xmlns:a16="http://schemas.microsoft.com/office/drawing/2014/main" id="{4AE4C4E2-F6EF-4BA8-8165-5D6E0BE22180}"/>
              </a:ext>
            </a:extLst>
          </p:cNvPr>
          <p:cNvSpPr/>
          <p:nvPr/>
        </p:nvSpPr>
        <p:spPr>
          <a:xfrm rot="8093891">
            <a:off x="4115306" y="2149689"/>
            <a:ext cx="514350" cy="521494"/>
          </a:xfrm>
          <a:prstGeom prst="halfFrame">
            <a:avLst>
              <a:gd name="adj1" fmla="val 33333"/>
              <a:gd name="adj2" fmla="val 33333"/>
            </a:avLst>
          </a:prstGeom>
          <a:solidFill>
            <a:schemeClr val="tx2">
              <a:lumMod val="9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Imagen 14">
            <a:extLst>
              <a:ext uri="{FF2B5EF4-FFF2-40B4-BE49-F238E27FC236}">
                <a16:creationId xmlns:a16="http://schemas.microsoft.com/office/drawing/2014/main" id="{F7EAD63D-69D2-4C0B-9CA4-E26448D69247}"/>
              </a:ext>
            </a:extLst>
          </p:cNvPr>
          <p:cNvPicPr/>
          <p:nvPr/>
        </p:nvPicPr>
        <p:blipFill>
          <a:blip r:embed="rId4">
            <a:extLst>
              <a:ext uri="{28A0092B-C50C-407E-A947-70E740481C1C}">
                <a14:useLocalDpi xmlns:a14="http://schemas.microsoft.com/office/drawing/2010/main" val="0"/>
              </a:ext>
            </a:extLst>
          </a:blip>
          <a:stretch>
            <a:fillRect/>
          </a:stretch>
        </p:blipFill>
        <p:spPr>
          <a:xfrm>
            <a:off x="4863662" y="1139626"/>
            <a:ext cx="3767957" cy="2722926"/>
          </a:xfrm>
          <a:prstGeom prst="rect">
            <a:avLst/>
          </a:prstGeom>
        </p:spPr>
      </p:pic>
    </p:spTree>
    <p:extLst>
      <p:ext uri="{BB962C8B-B14F-4D97-AF65-F5344CB8AC3E}">
        <p14:creationId xmlns:p14="http://schemas.microsoft.com/office/powerpoint/2010/main" val="528256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86" name="Google Shape;3486;p49"/>
          <p:cNvSpPr/>
          <p:nvPr/>
        </p:nvSpPr>
        <p:spPr>
          <a:xfrm rot="10800000" flipH="1">
            <a:off x="6664899" y="-45"/>
            <a:ext cx="2479201" cy="1409742"/>
          </a:xfrm>
          <a:custGeom>
            <a:avLst/>
            <a:gdLst/>
            <a:ahLst/>
            <a:cxnLst/>
            <a:rect l="l" t="t" r="r" b="b"/>
            <a:pathLst>
              <a:path w="116586" h="66294" extrusionOk="0">
                <a:moveTo>
                  <a:pt x="116586" y="0"/>
                </a:moveTo>
                <a:lnTo>
                  <a:pt x="0" y="66294"/>
                </a:lnTo>
                <a:lnTo>
                  <a:pt x="116586" y="66294"/>
                </a:lnTo>
                <a:close/>
              </a:path>
            </a:pathLst>
          </a:custGeom>
          <a:solidFill>
            <a:schemeClr val="accent2"/>
          </a:solidFill>
          <a:ln>
            <a:noFill/>
          </a:ln>
        </p:spPr>
      </p:sp>
      <p:sp>
        <p:nvSpPr>
          <p:cNvPr id="3487" name="Google Shape;3487;p49"/>
          <p:cNvSpPr/>
          <p:nvPr/>
        </p:nvSpPr>
        <p:spPr>
          <a:xfrm flipH="1">
            <a:off x="-44" y="3957348"/>
            <a:ext cx="2086015" cy="118616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pic>
        <p:nvPicPr>
          <p:cNvPr id="11" name="Imagen 10">
            <a:extLst>
              <a:ext uri="{FF2B5EF4-FFF2-40B4-BE49-F238E27FC236}">
                <a16:creationId xmlns:a16="http://schemas.microsoft.com/office/drawing/2014/main" id="{34C41715-0144-47A0-A833-1FEAEEAF7DD0}"/>
              </a:ext>
            </a:extLst>
          </p:cNvPr>
          <p:cNvPicPr/>
          <p:nvPr/>
        </p:nvPicPr>
        <p:blipFill rotWithShape="1">
          <a:blip r:embed="rId3">
            <a:extLst>
              <a:ext uri="{28A0092B-C50C-407E-A947-70E740481C1C}">
                <a14:useLocalDpi xmlns:a14="http://schemas.microsoft.com/office/drawing/2010/main" val="0"/>
              </a:ext>
            </a:extLst>
          </a:blip>
          <a:srcRect b="2547"/>
          <a:stretch/>
        </p:blipFill>
        <p:spPr bwMode="auto">
          <a:xfrm>
            <a:off x="96628" y="1426923"/>
            <a:ext cx="4266782" cy="2530425"/>
          </a:xfrm>
          <a:prstGeom prst="rect">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041B8460-A35E-4B16-B4A8-2AD3FA06A579}"/>
              </a:ext>
            </a:extLst>
          </p:cNvPr>
          <p:cNvPicPr/>
          <p:nvPr/>
        </p:nvPicPr>
        <p:blipFill rotWithShape="1">
          <a:blip r:embed="rId4">
            <a:extLst>
              <a:ext uri="{28A0092B-C50C-407E-A947-70E740481C1C}">
                <a14:useLocalDpi xmlns:a14="http://schemas.microsoft.com/office/drawing/2010/main" val="0"/>
              </a:ext>
            </a:extLst>
          </a:blip>
          <a:srcRect b="4033"/>
          <a:stretch/>
        </p:blipFill>
        <p:spPr bwMode="auto">
          <a:xfrm>
            <a:off x="4572000" y="1359296"/>
            <a:ext cx="4363510" cy="2598052"/>
          </a:xfrm>
          <a:prstGeom prst="rect">
            <a:avLst/>
          </a:prstGeom>
          <a:ln>
            <a:noFill/>
          </a:ln>
          <a:extLst>
            <a:ext uri="{53640926-AAD7-44D8-BBD7-CCE9431645EC}">
              <a14:shadowObscured xmlns:a14="http://schemas.microsoft.com/office/drawing/2010/main"/>
            </a:ext>
          </a:extLst>
        </p:spPr>
      </p:pic>
      <p:sp>
        <p:nvSpPr>
          <p:cNvPr id="14" name="Google Shape;3461;p49">
            <a:extLst>
              <a:ext uri="{FF2B5EF4-FFF2-40B4-BE49-F238E27FC236}">
                <a16:creationId xmlns:a16="http://schemas.microsoft.com/office/drawing/2014/main" id="{F685A071-E09F-4173-8F8C-FE5FBDA74B3F}"/>
              </a:ext>
            </a:extLst>
          </p:cNvPr>
          <p:cNvSpPr/>
          <p:nvPr/>
        </p:nvSpPr>
        <p:spPr>
          <a:xfrm rot="5400000">
            <a:off x="4341876" y="-690153"/>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485;p49">
            <a:extLst>
              <a:ext uri="{FF2B5EF4-FFF2-40B4-BE49-F238E27FC236}">
                <a16:creationId xmlns:a16="http://schemas.microsoft.com/office/drawing/2014/main" id="{1EEAC11F-FFD7-4012-8AB9-5799A350349C}"/>
              </a:ext>
            </a:extLst>
          </p:cNvPr>
          <p:cNvSpPr txBox="1"/>
          <p:nvPr/>
        </p:nvSpPr>
        <p:spPr>
          <a:xfrm>
            <a:off x="3005675" y="409564"/>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Univariado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spTree>
    <p:extLst>
      <p:ext uri="{BB962C8B-B14F-4D97-AF65-F5344CB8AC3E}">
        <p14:creationId xmlns:p14="http://schemas.microsoft.com/office/powerpoint/2010/main" val="1078642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86" name="Google Shape;3486;p49"/>
          <p:cNvSpPr/>
          <p:nvPr/>
        </p:nvSpPr>
        <p:spPr>
          <a:xfrm rot="10800000" flipH="1">
            <a:off x="6743726" y="-295307"/>
            <a:ext cx="2479201" cy="1409742"/>
          </a:xfrm>
          <a:custGeom>
            <a:avLst/>
            <a:gdLst/>
            <a:ahLst/>
            <a:cxnLst/>
            <a:rect l="l" t="t" r="r" b="b"/>
            <a:pathLst>
              <a:path w="116586" h="66294" extrusionOk="0">
                <a:moveTo>
                  <a:pt x="116586" y="0"/>
                </a:moveTo>
                <a:lnTo>
                  <a:pt x="0" y="66294"/>
                </a:lnTo>
                <a:lnTo>
                  <a:pt x="116586" y="66294"/>
                </a:lnTo>
                <a:close/>
              </a:path>
            </a:pathLst>
          </a:custGeom>
          <a:solidFill>
            <a:schemeClr val="accent2"/>
          </a:solidFill>
          <a:ln>
            <a:noFill/>
          </a:ln>
        </p:spPr>
      </p:sp>
      <p:sp>
        <p:nvSpPr>
          <p:cNvPr id="3487" name="Google Shape;3487;p49"/>
          <p:cNvSpPr/>
          <p:nvPr/>
        </p:nvSpPr>
        <p:spPr>
          <a:xfrm flipH="1">
            <a:off x="0" y="4020410"/>
            <a:ext cx="2086015" cy="118616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pic>
        <p:nvPicPr>
          <p:cNvPr id="10" name="Imagen 9">
            <a:extLst>
              <a:ext uri="{FF2B5EF4-FFF2-40B4-BE49-F238E27FC236}">
                <a16:creationId xmlns:a16="http://schemas.microsoft.com/office/drawing/2014/main" id="{FEC789FB-D1CF-492D-BDCA-E93BED098BE5}"/>
              </a:ext>
            </a:extLst>
          </p:cNvPr>
          <p:cNvPicPr/>
          <p:nvPr/>
        </p:nvPicPr>
        <p:blipFill>
          <a:blip r:embed="rId3">
            <a:extLst>
              <a:ext uri="{28A0092B-C50C-407E-A947-70E740481C1C}">
                <a14:useLocalDpi xmlns:a14="http://schemas.microsoft.com/office/drawing/2010/main" val="0"/>
              </a:ext>
            </a:extLst>
          </a:blip>
          <a:stretch>
            <a:fillRect/>
          </a:stretch>
        </p:blipFill>
        <p:spPr>
          <a:xfrm>
            <a:off x="11726" y="1344662"/>
            <a:ext cx="4560274" cy="2612686"/>
          </a:xfrm>
          <a:prstGeom prst="rect">
            <a:avLst/>
          </a:prstGeom>
        </p:spPr>
      </p:pic>
      <p:pic>
        <p:nvPicPr>
          <p:cNvPr id="13" name="Imagen 12">
            <a:extLst>
              <a:ext uri="{FF2B5EF4-FFF2-40B4-BE49-F238E27FC236}">
                <a16:creationId xmlns:a16="http://schemas.microsoft.com/office/drawing/2014/main" id="{407BEC19-5404-4AF6-80C4-76EE19FB2AE4}"/>
              </a:ext>
            </a:extLst>
          </p:cNvPr>
          <p:cNvPicPr/>
          <p:nvPr/>
        </p:nvPicPr>
        <p:blipFill>
          <a:blip r:embed="rId4">
            <a:extLst>
              <a:ext uri="{28A0092B-C50C-407E-A947-70E740481C1C}">
                <a14:useLocalDpi xmlns:a14="http://schemas.microsoft.com/office/drawing/2010/main" val="0"/>
              </a:ext>
            </a:extLst>
          </a:blip>
          <a:stretch>
            <a:fillRect/>
          </a:stretch>
        </p:blipFill>
        <p:spPr>
          <a:xfrm>
            <a:off x="4627867" y="1139850"/>
            <a:ext cx="4445188" cy="2959183"/>
          </a:xfrm>
          <a:prstGeom prst="rect">
            <a:avLst/>
          </a:prstGeom>
        </p:spPr>
      </p:pic>
      <p:sp>
        <p:nvSpPr>
          <p:cNvPr id="8" name="Google Shape;3461;p49">
            <a:extLst>
              <a:ext uri="{FF2B5EF4-FFF2-40B4-BE49-F238E27FC236}">
                <a16:creationId xmlns:a16="http://schemas.microsoft.com/office/drawing/2014/main" id="{BD192126-E7DF-4CD7-80CD-E5F3F7764516}"/>
              </a:ext>
            </a:extLst>
          </p:cNvPr>
          <p:cNvSpPr/>
          <p:nvPr/>
        </p:nvSpPr>
        <p:spPr>
          <a:xfrm rot="5400000">
            <a:off x="4341876" y="-690153"/>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485;p49">
            <a:extLst>
              <a:ext uri="{FF2B5EF4-FFF2-40B4-BE49-F238E27FC236}">
                <a16:creationId xmlns:a16="http://schemas.microsoft.com/office/drawing/2014/main" id="{C03F61E0-1879-4C63-BCD9-B1CC4E400FD6}"/>
              </a:ext>
            </a:extLst>
          </p:cNvPr>
          <p:cNvSpPr txBox="1"/>
          <p:nvPr/>
        </p:nvSpPr>
        <p:spPr>
          <a:xfrm>
            <a:off x="3005675" y="409564"/>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Univariado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spTree>
    <p:extLst>
      <p:ext uri="{BB962C8B-B14F-4D97-AF65-F5344CB8AC3E}">
        <p14:creationId xmlns:p14="http://schemas.microsoft.com/office/powerpoint/2010/main" val="4197864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86" name="Google Shape;3486;p49"/>
          <p:cNvSpPr/>
          <p:nvPr/>
        </p:nvSpPr>
        <p:spPr>
          <a:xfrm rot="10800000" flipH="1">
            <a:off x="6664799" y="-103607"/>
            <a:ext cx="2479201" cy="1409742"/>
          </a:xfrm>
          <a:custGeom>
            <a:avLst/>
            <a:gdLst/>
            <a:ahLst/>
            <a:cxnLst/>
            <a:rect l="l" t="t" r="r" b="b"/>
            <a:pathLst>
              <a:path w="116586" h="66294" extrusionOk="0">
                <a:moveTo>
                  <a:pt x="116586" y="0"/>
                </a:moveTo>
                <a:lnTo>
                  <a:pt x="0" y="66294"/>
                </a:lnTo>
                <a:lnTo>
                  <a:pt x="116586" y="66294"/>
                </a:lnTo>
                <a:close/>
              </a:path>
            </a:pathLst>
          </a:custGeom>
          <a:solidFill>
            <a:schemeClr val="accent2"/>
          </a:solidFill>
          <a:ln>
            <a:noFill/>
          </a:ln>
        </p:spPr>
      </p:sp>
      <p:sp>
        <p:nvSpPr>
          <p:cNvPr id="3487" name="Google Shape;3487;p49"/>
          <p:cNvSpPr/>
          <p:nvPr/>
        </p:nvSpPr>
        <p:spPr>
          <a:xfrm flipH="1">
            <a:off x="0" y="4051941"/>
            <a:ext cx="2086015" cy="118616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pic>
        <p:nvPicPr>
          <p:cNvPr id="12" name="Imagen 11">
            <a:extLst>
              <a:ext uri="{FF2B5EF4-FFF2-40B4-BE49-F238E27FC236}">
                <a16:creationId xmlns:a16="http://schemas.microsoft.com/office/drawing/2014/main" id="{A02B76E9-4F96-461E-8BE5-6E3CC3D508F9}"/>
              </a:ext>
            </a:extLst>
          </p:cNvPr>
          <p:cNvPicPr/>
          <p:nvPr/>
        </p:nvPicPr>
        <p:blipFill>
          <a:blip r:embed="rId3">
            <a:extLst>
              <a:ext uri="{28A0092B-C50C-407E-A947-70E740481C1C}">
                <a14:useLocalDpi xmlns:a14="http://schemas.microsoft.com/office/drawing/2010/main" val="0"/>
              </a:ext>
            </a:extLst>
          </a:blip>
          <a:stretch>
            <a:fillRect/>
          </a:stretch>
        </p:blipFill>
        <p:spPr>
          <a:xfrm>
            <a:off x="74057" y="1319035"/>
            <a:ext cx="4421059" cy="2795765"/>
          </a:xfrm>
          <a:prstGeom prst="rect">
            <a:avLst/>
          </a:prstGeom>
        </p:spPr>
      </p:pic>
      <p:pic>
        <p:nvPicPr>
          <p:cNvPr id="13" name="Imagen 12">
            <a:extLst>
              <a:ext uri="{FF2B5EF4-FFF2-40B4-BE49-F238E27FC236}">
                <a16:creationId xmlns:a16="http://schemas.microsoft.com/office/drawing/2014/main" id="{FBBEFD0B-F790-4B39-8248-DDE13542323A}"/>
              </a:ext>
            </a:extLst>
          </p:cNvPr>
          <p:cNvPicPr/>
          <p:nvPr/>
        </p:nvPicPr>
        <p:blipFill>
          <a:blip r:embed="rId4">
            <a:extLst>
              <a:ext uri="{28A0092B-C50C-407E-A947-70E740481C1C}">
                <a14:useLocalDpi xmlns:a14="http://schemas.microsoft.com/office/drawing/2010/main" val="0"/>
              </a:ext>
            </a:extLst>
          </a:blip>
          <a:stretch>
            <a:fillRect/>
          </a:stretch>
        </p:blipFill>
        <p:spPr>
          <a:xfrm>
            <a:off x="4648887" y="1319035"/>
            <a:ext cx="4261014" cy="2795764"/>
          </a:xfrm>
          <a:prstGeom prst="rect">
            <a:avLst/>
          </a:prstGeom>
        </p:spPr>
      </p:pic>
      <p:sp>
        <p:nvSpPr>
          <p:cNvPr id="10" name="Google Shape;3461;p49">
            <a:extLst>
              <a:ext uri="{FF2B5EF4-FFF2-40B4-BE49-F238E27FC236}">
                <a16:creationId xmlns:a16="http://schemas.microsoft.com/office/drawing/2014/main" id="{7E82856F-7C67-4367-9593-F9FBBF9B3DF4}"/>
              </a:ext>
            </a:extLst>
          </p:cNvPr>
          <p:cNvSpPr/>
          <p:nvPr/>
        </p:nvSpPr>
        <p:spPr>
          <a:xfrm rot="5400000">
            <a:off x="4341876" y="-690153"/>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485;p49">
            <a:extLst>
              <a:ext uri="{FF2B5EF4-FFF2-40B4-BE49-F238E27FC236}">
                <a16:creationId xmlns:a16="http://schemas.microsoft.com/office/drawing/2014/main" id="{9392C0CE-9FC7-46E3-B812-C8CED44F843D}"/>
              </a:ext>
            </a:extLst>
          </p:cNvPr>
          <p:cNvSpPr txBox="1"/>
          <p:nvPr/>
        </p:nvSpPr>
        <p:spPr>
          <a:xfrm>
            <a:off x="3005675" y="409564"/>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Univariado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spTree>
    <p:extLst>
      <p:ext uri="{BB962C8B-B14F-4D97-AF65-F5344CB8AC3E}">
        <p14:creationId xmlns:p14="http://schemas.microsoft.com/office/powerpoint/2010/main" val="2795537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86" name="Google Shape;3486;p49"/>
          <p:cNvSpPr/>
          <p:nvPr/>
        </p:nvSpPr>
        <p:spPr>
          <a:xfrm rot="10800000" flipH="1">
            <a:off x="6664899" y="-45"/>
            <a:ext cx="2479201" cy="1409742"/>
          </a:xfrm>
          <a:custGeom>
            <a:avLst/>
            <a:gdLst/>
            <a:ahLst/>
            <a:cxnLst/>
            <a:rect l="l" t="t" r="r" b="b"/>
            <a:pathLst>
              <a:path w="116586" h="66294" extrusionOk="0">
                <a:moveTo>
                  <a:pt x="116586" y="0"/>
                </a:moveTo>
                <a:lnTo>
                  <a:pt x="0" y="66294"/>
                </a:lnTo>
                <a:lnTo>
                  <a:pt x="116586" y="66294"/>
                </a:lnTo>
                <a:close/>
              </a:path>
            </a:pathLst>
          </a:custGeom>
          <a:solidFill>
            <a:schemeClr val="accent2"/>
          </a:solidFill>
          <a:ln>
            <a:noFill/>
          </a:ln>
        </p:spPr>
      </p:sp>
      <p:sp>
        <p:nvSpPr>
          <p:cNvPr id="3487" name="Google Shape;3487;p49"/>
          <p:cNvSpPr/>
          <p:nvPr/>
        </p:nvSpPr>
        <p:spPr>
          <a:xfrm flipH="1">
            <a:off x="-29092" y="4051738"/>
            <a:ext cx="2086015" cy="118616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pic>
        <p:nvPicPr>
          <p:cNvPr id="9" name="Imagen 8">
            <a:extLst>
              <a:ext uri="{FF2B5EF4-FFF2-40B4-BE49-F238E27FC236}">
                <a16:creationId xmlns:a16="http://schemas.microsoft.com/office/drawing/2014/main" id="{E1FC92B1-B869-43AD-AE72-1206A406F183}"/>
              </a:ext>
            </a:extLst>
          </p:cNvPr>
          <p:cNvPicPr/>
          <p:nvPr/>
        </p:nvPicPr>
        <p:blipFill>
          <a:blip r:embed="rId3">
            <a:extLst>
              <a:ext uri="{28A0092B-C50C-407E-A947-70E740481C1C}">
                <a14:useLocalDpi xmlns:a14="http://schemas.microsoft.com/office/drawing/2010/main" val="0"/>
              </a:ext>
            </a:extLst>
          </a:blip>
          <a:stretch>
            <a:fillRect/>
          </a:stretch>
        </p:blipFill>
        <p:spPr>
          <a:xfrm>
            <a:off x="4572000" y="1492627"/>
            <a:ext cx="4490209" cy="2559111"/>
          </a:xfrm>
          <a:prstGeom prst="rect">
            <a:avLst/>
          </a:prstGeom>
        </p:spPr>
      </p:pic>
      <p:pic>
        <p:nvPicPr>
          <p:cNvPr id="12" name="Imagen 11">
            <a:extLst>
              <a:ext uri="{FF2B5EF4-FFF2-40B4-BE49-F238E27FC236}">
                <a16:creationId xmlns:a16="http://schemas.microsoft.com/office/drawing/2014/main" id="{1BB3D7D4-611B-4C6F-A1E6-F3B4CB5DF9FC}"/>
              </a:ext>
            </a:extLst>
          </p:cNvPr>
          <p:cNvPicPr/>
          <p:nvPr/>
        </p:nvPicPr>
        <p:blipFill>
          <a:blip r:embed="rId4">
            <a:extLst>
              <a:ext uri="{28A0092B-C50C-407E-A947-70E740481C1C}">
                <a14:useLocalDpi xmlns:a14="http://schemas.microsoft.com/office/drawing/2010/main" val="0"/>
              </a:ext>
            </a:extLst>
          </a:blip>
          <a:stretch>
            <a:fillRect/>
          </a:stretch>
        </p:blipFill>
        <p:spPr>
          <a:xfrm>
            <a:off x="72886" y="1492627"/>
            <a:ext cx="4215333" cy="2559111"/>
          </a:xfrm>
          <a:prstGeom prst="rect">
            <a:avLst/>
          </a:prstGeom>
        </p:spPr>
      </p:pic>
      <p:sp>
        <p:nvSpPr>
          <p:cNvPr id="13" name="Google Shape;3461;p49">
            <a:extLst>
              <a:ext uri="{FF2B5EF4-FFF2-40B4-BE49-F238E27FC236}">
                <a16:creationId xmlns:a16="http://schemas.microsoft.com/office/drawing/2014/main" id="{D8957612-6A12-4952-8EAB-C82C496D0E65}"/>
              </a:ext>
            </a:extLst>
          </p:cNvPr>
          <p:cNvSpPr/>
          <p:nvPr/>
        </p:nvSpPr>
        <p:spPr>
          <a:xfrm rot="5400000">
            <a:off x="4341876" y="-690153"/>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85;p49">
            <a:extLst>
              <a:ext uri="{FF2B5EF4-FFF2-40B4-BE49-F238E27FC236}">
                <a16:creationId xmlns:a16="http://schemas.microsoft.com/office/drawing/2014/main" id="{310617AA-8970-4691-B71B-B74DD1B2C990}"/>
              </a:ext>
            </a:extLst>
          </p:cNvPr>
          <p:cNvSpPr txBox="1"/>
          <p:nvPr/>
        </p:nvSpPr>
        <p:spPr>
          <a:xfrm>
            <a:off x="3005675" y="409564"/>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Univariado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spTree>
    <p:extLst>
      <p:ext uri="{BB962C8B-B14F-4D97-AF65-F5344CB8AC3E}">
        <p14:creationId xmlns:p14="http://schemas.microsoft.com/office/powerpoint/2010/main" val="3815778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86" name="Google Shape;3486;p49"/>
          <p:cNvSpPr/>
          <p:nvPr/>
        </p:nvSpPr>
        <p:spPr>
          <a:xfrm rot="10800000" flipH="1">
            <a:off x="6664799" y="-58824"/>
            <a:ext cx="2479201" cy="1409742"/>
          </a:xfrm>
          <a:custGeom>
            <a:avLst/>
            <a:gdLst/>
            <a:ahLst/>
            <a:cxnLst/>
            <a:rect l="l" t="t" r="r" b="b"/>
            <a:pathLst>
              <a:path w="116586" h="66294" extrusionOk="0">
                <a:moveTo>
                  <a:pt x="116586" y="0"/>
                </a:moveTo>
                <a:lnTo>
                  <a:pt x="0" y="66294"/>
                </a:lnTo>
                <a:lnTo>
                  <a:pt x="116586" y="66294"/>
                </a:lnTo>
                <a:close/>
              </a:path>
            </a:pathLst>
          </a:custGeom>
          <a:solidFill>
            <a:schemeClr val="accent2"/>
          </a:solidFill>
          <a:ln>
            <a:noFill/>
          </a:ln>
        </p:spPr>
      </p:sp>
      <p:sp>
        <p:nvSpPr>
          <p:cNvPr id="3487" name="Google Shape;3487;p49"/>
          <p:cNvSpPr/>
          <p:nvPr/>
        </p:nvSpPr>
        <p:spPr>
          <a:xfrm flipH="1">
            <a:off x="-29092" y="4051738"/>
            <a:ext cx="2086015" cy="118616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sp>
        <p:nvSpPr>
          <p:cNvPr id="13" name="Google Shape;3461;p49">
            <a:extLst>
              <a:ext uri="{FF2B5EF4-FFF2-40B4-BE49-F238E27FC236}">
                <a16:creationId xmlns:a16="http://schemas.microsoft.com/office/drawing/2014/main" id="{D8957612-6A12-4952-8EAB-C82C496D0E65}"/>
              </a:ext>
            </a:extLst>
          </p:cNvPr>
          <p:cNvSpPr/>
          <p:nvPr/>
        </p:nvSpPr>
        <p:spPr>
          <a:xfrm rot="5400000">
            <a:off x="4341876" y="-690153"/>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85;p49">
            <a:extLst>
              <a:ext uri="{FF2B5EF4-FFF2-40B4-BE49-F238E27FC236}">
                <a16:creationId xmlns:a16="http://schemas.microsoft.com/office/drawing/2014/main" id="{310617AA-8970-4691-B71B-B74DD1B2C990}"/>
              </a:ext>
            </a:extLst>
          </p:cNvPr>
          <p:cNvSpPr txBox="1"/>
          <p:nvPr/>
        </p:nvSpPr>
        <p:spPr>
          <a:xfrm>
            <a:off x="3005675" y="409564"/>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Univariado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pic>
        <p:nvPicPr>
          <p:cNvPr id="8" name="Imagen 7">
            <a:extLst>
              <a:ext uri="{FF2B5EF4-FFF2-40B4-BE49-F238E27FC236}">
                <a16:creationId xmlns:a16="http://schemas.microsoft.com/office/drawing/2014/main" id="{7ABC11C8-DBD3-485A-9D01-EF6F568A43BD}"/>
              </a:ext>
            </a:extLst>
          </p:cNvPr>
          <p:cNvPicPr/>
          <p:nvPr/>
        </p:nvPicPr>
        <p:blipFill>
          <a:blip r:embed="rId3">
            <a:extLst>
              <a:ext uri="{28A0092B-C50C-407E-A947-70E740481C1C}">
                <a14:useLocalDpi xmlns:a14="http://schemas.microsoft.com/office/drawing/2010/main" val="0"/>
              </a:ext>
            </a:extLst>
          </a:blip>
          <a:stretch>
            <a:fillRect/>
          </a:stretch>
        </p:blipFill>
        <p:spPr>
          <a:xfrm>
            <a:off x="35286" y="1409698"/>
            <a:ext cx="4386942" cy="2563212"/>
          </a:xfrm>
          <a:prstGeom prst="rect">
            <a:avLst/>
          </a:prstGeom>
        </p:spPr>
      </p:pic>
      <p:pic>
        <p:nvPicPr>
          <p:cNvPr id="10" name="Imagen 9">
            <a:extLst>
              <a:ext uri="{FF2B5EF4-FFF2-40B4-BE49-F238E27FC236}">
                <a16:creationId xmlns:a16="http://schemas.microsoft.com/office/drawing/2014/main" id="{3BEEABA4-58BF-4347-97C4-AACB8F358AC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594495" y="1304829"/>
            <a:ext cx="4386942" cy="2880915"/>
          </a:xfrm>
          <a:prstGeom prst="rect">
            <a:avLst/>
          </a:prstGeom>
        </p:spPr>
      </p:pic>
    </p:spTree>
    <p:extLst>
      <p:ext uri="{BB962C8B-B14F-4D97-AF65-F5344CB8AC3E}">
        <p14:creationId xmlns:p14="http://schemas.microsoft.com/office/powerpoint/2010/main" val="931851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86" name="Google Shape;3486;p49"/>
          <p:cNvSpPr/>
          <p:nvPr/>
        </p:nvSpPr>
        <p:spPr>
          <a:xfrm rot="10800000" flipH="1">
            <a:off x="6719978" y="-229450"/>
            <a:ext cx="2479201" cy="1409742"/>
          </a:xfrm>
          <a:custGeom>
            <a:avLst/>
            <a:gdLst/>
            <a:ahLst/>
            <a:cxnLst/>
            <a:rect l="l" t="t" r="r" b="b"/>
            <a:pathLst>
              <a:path w="116586" h="66294" extrusionOk="0">
                <a:moveTo>
                  <a:pt x="116586" y="0"/>
                </a:moveTo>
                <a:lnTo>
                  <a:pt x="0" y="66294"/>
                </a:lnTo>
                <a:lnTo>
                  <a:pt x="116586" y="66294"/>
                </a:lnTo>
                <a:close/>
              </a:path>
            </a:pathLst>
          </a:custGeom>
          <a:solidFill>
            <a:schemeClr val="accent2"/>
          </a:solidFill>
          <a:ln>
            <a:noFill/>
          </a:ln>
        </p:spPr>
      </p:sp>
      <p:sp>
        <p:nvSpPr>
          <p:cNvPr id="3487" name="Google Shape;3487;p49"/>
          <p:cNvSpPr/>
          <p:nvPr/>
        </p:nvSpPr>
        <p:spPr>
          <a:xfrm flipH="1">
            <a:off x="-29092" y="4051738"/>
            <a:ext cx="2086015" cy="118616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sp>
        <p:nvSpPr>
          <p:cNvPr id="13" name="Google Shape;3461;p49">
            <a:extLst>
              <a:ext uri="{FF2B5EF4-FFF2-40B4-BE49-F238E27FC236}">
                <a16:creationId xmlns:a16="http://schemas.microsoft.com/office/drawing/2014/main" id="{D8957612-6A12-4952-8EAB-C82C496D0E65}"/>
              </a:ext>
            </a:extLst>
          </p:cNvPr>
          <p:cNvSpPr/>
          <p:nvPr/>
        </p:nvSpPr>
        <p:spPr>
          <a:xfrm rot="5400000">
            <a:off x="4341876" y="-690153"/>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85;p49">
            <a:extLst>
              <a:ext uri="{FF2B5EF4-FFF2-40B4-BE49-F238E27FC236}">
                <a16:creationId xmlns:a16="http://schemas.microsoft.com/office/drawing/2014/main" id="{310617AA-8970-4691-B71B-B74DD1B2C990}"/>
              </a:ext>
            </a:extLst>
          </p:cNvPr>
          <p:cNvSpPr txBox="1"/>
          <p:nvPr/>
        </p:nvSpPr>
        <p:spPr>
          <a:xfrm>
            <a:off x="3005675" y="409564"/>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Univariado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pic>
        <p:nvPicPr>
          <p:cNvPr id="9" name="Imagen 8">
            <a:extLst>
              <a:ext uri="{FF2B5EF4-FFF2-40B4-BE49-F238E27FC236}">
                <a16:creationId xmlns:a16="http://schemas.microsoft.com/office/drawing/2014/main" id="{A7220937-5831-4553-AD31-186A28F95710}"/>
              </a:ext>
            </a:extLst>
          </p:cNvPr>
          <p:cNvPicPr/>
          <p:nvPr/>
        </p:nvPicPr>
        <p:blipFill rotWithShape="1">
          <a:blip r:embed="rId3" cstate="print">
            <a:extLst>
              <a:ext uri="{28A0092B-C50C-407E-A947-70E740481C1C}">
                <a14:useLocalDpi xmlns:a14="http://schemas.microsoft.com/office/drawing/2010/main" val="0"/>
              </a:ext>
            </a:extLst>
          </a:blip>
          <a:srcRect t="363"/>
          <a:stretch/>
        </p:blipFill>
        <p:spPr bwMode="auto">
          <a:xfrm>
            <a:off x="99693" y="1224557"/>
            <a:ext cx="4414433" cy="2782914"/>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782A6951-224B-49CA-A187-0BD95AB2FA8F}"/>
              </a:ext>
            </a:extLst>
          </p:cNvPr>
          <p:cNvPicPr/>
          <p:nvPr/>
        </p:nvPicPr>
        <p:blipFill rotWithShape="1">
          <a:blip r:embed="rId4">
            <a:extLst>
              <a:ext uri="{28A0092B-C50C-407E-A947-70E740481C1C}">
                <a14:useLocalDpi xmlns:a14="http://schemas.microsoft.com/office/drawing/2010/main" val="0"/>
              </a:ext>
            </a:extLst>
          </a:blip>
          <a:srcRect t="816" b="1"/>
          <a:stretch/>
        </p:blipFill>
        <p:spPr bwMode="auto">
          <a:xfrm>
            <a:off x="4649436" y="1180292"/>
            <a:ext cx="4414433" cy="28714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4736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86" name="Google Shape;3486;p49"/>
          <p:cNvSpPr/>
          <p:nvPr/>
        </p:nvSpPr>
        <p:spPr>
          <a:xfrm rot="10800000" flipH="1">
            <a:off x="6917047" y="-584174"/>
            <a:ext cx="2479201" cy="1409742"/>
          </a:xfrm>
          <a:custGeom>
            <a:avLst/>
            <a:gdLst/>
            <a:ahLst/>
            <a:cxnLst/>
            <a:rect l="l" t="t" r="r" b="b"/>
            <a:pathLst>
              <a:path w="116586" h="66294" extrusionOk="0">
                <a:moveTo>
                  <a:pt x="116586" y="0"/>
                </a:moveTo>
                <a:lnTo>
                  <a:pt x="0" y="66294"/>
                </a:lnTo>
                <a:lnTo>
                  <a:pt x="116586" y="66294"/>
                </a:lnTo>
                <a:close/>
              </a:path>
            </a:pathLst>
          </a:custGeom>
          <a:solidFill>
            <a:schemeClr val="accent2"/>
          </a:solidFill>
          <a:ln>
            <a:noFill/>
          </a:ln>
        </p:spPr>
      </p:sp>
      <p:sp>
        <p:nvSpPr>
          <p:cNvPr id="3487" name="Google Shape;3487;p49"/>
          <p:cNvSpPr/>
          <p:nvPr/>
        </p:nvSpPr>
        <p:spPr>
          <a:xfrm flipH="1">
            <a:off x="-139450" y="4093716"/>
            <a:ext cx="2086015" cy="118616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sp>
        <p:nvSpPr>
          <p:cNvPr id="13" name="Google Shape;3461;p49">
            <a:extLst>
              <a:ext uri="{FF2B5EF4-FFF2-40B4-BE49-F238E27FC236}">
                <a16:creationId xmlns:a16="http://schemas.microsoft.com/office/drawing/2014/main" id="{D8957612-6A12-4952-8EAB-C82C496D0E65}"/>
              </a:ext>
            </a:extLst>
          </p:cNvPr>
          <p:cNvSpPr/>
          <p:nvPr/>
        </p:nvSpPr>
        <p:spPr>
          <a:xfrm rot="5400000">
            <a:off x="4381290" y="-1099717"/>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85;p49">
            <a:extLst>
              <a:ext uri="{FF2B5EF4-FFF2-40B4-BE49-F238E27FC236}">
                <a16:creationId xmlns:a16="http://schemas.microsoft.com/office/drawing/2014/main" id="{310617AA-8970-4691-B71B-B74DD1B2C990}"/>
              </a:ext>
            </a:extLst>
          </p:cNvPr>
          <p:cNvSpPr txBox="1"/>
          <p:nvPr/>
        </p:nvSpPr>
        <p:spPr>
          <a:xfrm>
            <a:off x="3045089" y="0"/>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Univariado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pic>
        <p:nvPicPr>
          <p:cNvPr id="8" name="Imagen 7">
            <a:extLst>
              <a:ext uri="{FF2B5EF4-FFF2-40B4-BE49-F238E27FC236}">
                <a16:creationId xmlns:a16="http://schemas.microsoft.com/office/drawing/2014/main" id="{B20BBF89-4D67-497E-A910-C1044E56656C}"/>
              </a:ext>
            </a:extLst>
          </p:cNvPr>
          <p:cNvPicPr/>
          <p:nvPr/>
        </p:nvPicPr>
        <p:blipFill>
          <a:blip r:embed="rId3">
            <a:extLst>
              <a:ext uri="{28A0092B-C50C-407E-A947-70E740481C1C}">
                <a14:useLocalDpi xmlns:a14="http://schemas.microsoft.com/office/drawing/2010/main" val="0"/>
              </a:ext>
            </a:extLst>
          </a:blip>
          <a:stretch>
            <a:fillRect/>
          </a:stretch>
        </p:blipFill>
        <p:spPr>
          <a:xfrm>
            <a:off x="23500" y="456701"/>
            <a:ext cx="4145436" cy="2141359"/>
          </a:xfrm>
          <a:prstGeom prst="rect">
            <a:avLst/>
          </a:prstGeom>
        </p:spPr>
      </p:pic>
      <p:pic>
        <p:nvPicPr>
          <p:cNvPr id="10" name="Imagen 9">
            <a:extLst>
              <a:ext uri="{FF2B5EF4-FFF2-40B4-BE49-F238E27FC236}">
                <a16:creationId xmlns:a16="http://schemas.microsoft.com/office/drawing/2014/main" id="{5EFA2B77-1377-4438-B23B-76D69DAE1AA5}"/>
              </a:ext>
            </a:extLst>
          </p:cNvPr>
          <p:cNvPicPr/>
          <p:nvPr/>
        </p:nvPicPr>
        <p:blipFill>
          <a:blip r:embed="rId4">
            <a:extLst>
              <a:ext uri="{28A0092B-C50C-407E-A947-70E740481C1C}">
                <a14:useLocalDpi xmlns:a14="http://schemas.microsoft.com/office/drawing/2010/main" val="0"/>
              </a:ext>
            </a:extLst>
          </a:blip>
          <a:stretch>
            <a:fillRect/>
          </a:stretch>
        </p:blipFill>
        <p:spPr>
          <a:xfrm>
            <a:off x="4296410" y="443546"/>
            <a:ext cx="4407269" cy="2141359"/>
          </a:xfrm>
          <a:prstGeom prst="rect">
            <a:avLst/>
          </a:prstGeom>
        </p:spPr>
      </p:pic>
      <p:pic>
        <p:nvPicPr>
          <p:cNvPr id="12" name="Imagen 11">
            <a:extLst>
              <a:ext uri="{FF2B5EF4-FFF2-40B4-BE49-F238E27FC236}">
                <a16:creationId xmlns:a16="http://schemas.microsoft.com/office/drawing/2014/main" id="{E66D2FEF-BB5A-4CC3-82A1-68F003A46CF2}"/>
              </a:ext>
            </a:extLst>
          </p:cNvPr>
          <p:cNvPicPr/>
          <p:nvPr/>
        </p:nvPicPr>
        <p:blipFill>
          <a:blip r:embed="rId5">
            <a:extLst>
              <a:ext uri="{28A0092B-C50C-407E-A947-70E740481C1C}">
                <a14:useLocalDpi xmlns:a14="http://schemas.microsoft.com/office/drawing/2010/main" val="0"/>
              </a:ext>
            </a:extLst>
          </a:blip>
          <a:stretch>
            <a:fillRect/>
          </a:stretch>
        </p:blipFill>
        <p:spPr>
          <a:xfrm>
            <a:off x="2013947" y="2645051"/>
            <a:ext cx="4407269" cy="2470623"/>
          </a:xfrm>
          <a:prstGeom prst="rect">
            <a:avLst/>
          </a:prstGeom>
        </p:spPr>
      </p:pic>
    </p:spTree>
    <p:extLst>
      <p:ext uri="{BB962C8B-B14F-4D97-AF65-F5344CB8AC3E}">
        <p14:creationId xmlns:p14="http://schemas.microsoft.com/office/powerpoint/2010/main" val="3031403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sp>
        <p:nvSpPr>
          <p:cNvPr id="2206" name="Google Shape;2206;p28"/>
          <p:cNvSpPr/>
          <p:nvPr/>
        </p:nvSpPr>
        <p:spPr>
          <a:xfrm>
            <a:off x="1804525" y="685975"/>
            <a:ext cx="5575500" cy="229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8"/>
          <p:cNvSpPr txBox="1">
            <a:spLocks noGrp="1"/>
          </p:cNvSpPr>
          <p:nvPr>
            <p:ph type="title"/>
          </p:nvPr>
        </p:nvSpPr>
        <p:spPr>
          <a:xfrm>
            <a:off x="720000" y="38742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400" dirty="0" err="1">
                <a:ln w="0"/>
                <a:solidFill>
                  <a:schemeClr val="tx1"/>
                </a:solidFill>
                <a:effectLst>
                  <a:outerShdw blurRad="38100" dist="19050" dir="2700000" algn="tl" rotWithShape="0">
                    <a:schemeClr val="dk1">
                      <a:alpha val="40000"/>
                    </a:schemeClr>
                  </a:outerShdw>
                </a:effectLst>
                <a:latin typeface="+mn-lt"/>
              </a:rPr>
              <a:t>Planteamiento</a:t>
            </a:r>
            <a:r>
              <a:rPr lang="en-US" sz="2400" dirty="0">
                <a:ln w="0"/>
                <a:solidFill>
                  <a:schemeClr val="tx1"/>
                </a:solidFill>
                <a:effectLst>
                  <a:outerShdw blurRad="38100" dist="19050" dir="2700000" algn="tl" rotWithShape="0">
                    <a:schemeClr val="dk1">
                      <a:alpha val="40000"/>
                    </a:schemeClr>
                  </a:outerShdw>
                </a:effectLst>
                <a:latin typeface="+mn-lt"/>
              </a:rPr>
              <a:t> del </a:t>
            </a:r>
            <a:r>
              <a:rPr lang="en-US" sz="2400" dirty="0" err="1">
                <a:ln w="0"/>
                <a:solidFill>
                  <a:schemeClr val="tx1"/>
                </a:solidFill>
                <a:effectLst>
                  <a:outerShdw blurRad="38100" dist="19050" dir="2700000" algn="tl" rotWithShape="0">
                    <a:schemeClr val="dk1">
                      <a:alpha val="40000"/>
                    </a:schemeClr>
                  </a:outerShdw>
                </a:effectLst>
                <a:latin typeface="+mn-lt"/>
              </a:rPr>
              <a:t>Problema</a:t>
            </a:r>
            <a:endParaRPr sz="2400" dirty="0">
              <a:ln w="0"/>
              <a:solidFill>
                <a:schemeClr val="tx1"/>
              </a:solidFill>
              <a:effectLst>
                <a:outerShdw blurRad="38100" dist="19050" dir="2700000" algn="tl" rotWithShape="0">
                  <a:schemeClr val="dk1">
                    <a:alpha val="40000"/>
                  </a:schemeClr>
                </a:outerShdw>
              </a:effectLst>
              <a:latin typeface="+mn-lt"/>
            </a:endParaRPr>
          </a:p>
        </p:txBody>
      </p:sp>
      <p:sp>
        <p:nvSpPr>
          <p:cNvPr id="68" name="Rectángulo: esquinas redondeadas 67">
            <a:extLst>
              <a:ext uri="{FF2B5EF4-FFF2-40B4-BE49-F238E27FC236}">
                <a16:creationId xmlns:a16="http://schemas.microsoft.com/office/drawing/2014/main" id="{42B2CEB6-990C-49E0-A829-DA2E49FBA2E1}"/>
              </a:ext>
            </a:extLst>
          </p:cNvPr>
          <p:cNvSpPr/>
          <p:nvPr/>
        </p:nvSpPr>
        <p:spPr>
          <a:xfrm>
            <a:off x="815786" y="3670120"/>
            <a:ext cx="7333130" cy="1241094"/>
          </a:xfrm>
          <a:prstGeom prst="roundRect">
            <a:avLst>
              <a:gd name="adj" fmla="val 1183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a:solidFill>
                  <a:schemeClr val="bg2">
                    <a:lumMod val="75000"/>
                  </a:schemeClr>
                </a:solidFill>
                <a:effectLst>
                  <a:outerShdw blurRad="38100" dist="38100" dir="2700000" algn="tl">
                    <a:srgbClr val="000000">
                      <a:alpha val="43137"/>
                    </a:srgbClr>
                  </a:outerShdw>
                </a:effectLst>
              </a:rPr>
              <a:t>Dan efecto a</a:t>
            </a:r>
            <a:r>
              <a:rPr lang="es-MX" dirty="0">
                <a:solidFill>
                  <a:schemeClr val="bg2">
                    <a:lumMod val="75000"/>
                  </a:schemeClr>
                </a:solidFill>
              </a:rPr>
              <a:t>:</a:t>
            </a:r>
          </a:p>
          <a:p>
            <a:pPr marL="285750" indent="-285750">
              <a:buFont typeface="Arial" panose="020B0604020202020204" pitchFamily="34" charset="0"/>
              <a:buChar char="•"/>
            </a:pPr>
            <a:r>
              <a:rPr lang="es-MX" sz="1200" dirty="0">
                <a:solidFill>
                  <a:schemeClr val="bg2">
                    <a:lumMod val="75000"/>
                  </a:schemeClr>
                </a:solidFill>
              </a:rPr>
              <a:t>La reducción de la frecuencia de compra de aceite vegetal</a:t>
            </a:r>
          </a:p>
          <a:p>
            <a:pPr marL="285750" indent="-285750">
              <a:buFont typeface="Arial" panose="020B0604020202020204" pitchFamily="34" charset="0"/>
              <a:buChar char="•"/>
            </a:pPr>
            <a:r>
              <a:rPr lang="es-MX" sz="1200" dirty="0">
                <a:solidFill>
                  <a:schemeClr val="bg2">
                    <a:lumMod val="75000"/>
                  </a:schemeClr>
                </a:solidFill>
              </a:rPr>
              <a:t>Deslealtad de la marca por parte de los consumidores</a:t>
            </a:r>
          </a:p>
          <a:p>
            <a:pPr marL="285750" indent="-285750">
              <a:buFont typeface="Arial" panose="020B0604020202020204" pitchFamily="34" charset="0"/>
              <a:buChar char="•"/>
            </a:pPr>
            <a:r>
              <a:rPr lang="es-MX" sz="1200" dirty="0">
                <a:solidFill>
                  <a:schemeClr val="bg2">
                    <a:lumMod val="75000"/>
                  </a:schemeClr>
                </a:solidFill>
              </a:rPr>
              <a:t>Aumento de la sensibilidad al precio del aceite vegetal. </a:t>
            </a:r>
          </a:p>
          <a:p>
            <a:r>
              <a:rPr lang="es-MX" sz="1200" dirty="0">
                <a:solidFill>
                  <a:schemeClr val="bg2">
                    <a:lumMod val="75000"/>
                  </a:schemeClr>
                </a:solidFill>
              </a:rPr>
              <a:t>Por lo que el problema está en el</a:t>
            </a:r>
            <a:r>
              <a:rPr lang="es-MX" sz="1200" b="1" dirty="0">
                <a:solidFill>
                  <a:schemeClr val="bg2">
                    <a:lumMod val="75000"/>
                  </a:schemeClr>
                </a:solidFill>
              </a:rPr>
              <a:t> incremento del precio de aceite </a:t>
            </a:r>
          </a:p>
          <a:p>
            <a:r>
              <a:rPr lang="es-MX" sz="1200" b="1" dirty="0">
                <a:solidFill>
                  <a:schemeClr val="bg2">
                    <a:lumMod val="75000"/>
                  </a:schemeClr>
                </a:solidFill>
              </a:rPr>
              <a:t>vegetal comestible.</a:t>
            </a:r>
            <a:endParaRPr lang="en-US" sz="1200" b="1" dirty="0"/>
          </a:p>
        </p:txBody>
      </p:sp>
      <p:sp>
        <p:nvSpPr>
          <p:cNvPr id="69" name="Rectángulo: esquinas redondeadas 68">
            <a:extLst>
              <a:ext uri="{FF2B5EF4-FFF2-40B4-BE49-F238E27FC236}">
                <a16:creationId xmlns:a16="http://schemas.microsoft.com/office/drawing/2014/main" id="{F037842B-8B1A-4833-A156-B2B901DE340E}"/>
              </a:ext>
            </a:extLst>
          </p:cNvPr>
          <p:cNvSpPr/>
          <p:nvPr/>
        </p:nvSpPr>
        <p:spPr>
          <a:xfrm>
            <a:off x="3348316" y="2424035"/>
            <a:ext cx="2268071" cy="670474"/>
          </a:xfrm>
          <a:prstGeom prst="roundRect">
            <a:avLst>
              <a:gd name="adj" fmla="val 1236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100" dirty="0"/>
              <a:t>Invasión entre los países de Ucrania y Rusia </a:t>
            </a:r>
            <a:r>
              <a:rPr lang="es-EC" sz="1100" dirty="0" err="1"/>
              <a:t>Mohanna</a:t>
            </a:r>
            <a:r>
              <a:rPr lang="es-EC" sz="1100" dirty="0"/>
              <a:t> (2022)  </a:t>
            </a:r>
            <a:r>
              <a:rPr lang="en-US" sz="1100" dirty="0"/>
              <a:t>.</a:t>
            </a:r>
            <a:endParaRPr lang="es-EC" sz="1100" dirty="0"/>
          </a:p>
        </p:txBody>
      </p:sp>
      <p:sp>
        <p:nvSpPr>
          <p:cNvPr id="71" name="Rectángulo: esquinas redondeadas 70">
            <a:extLst>
              <a:ext uri="{FF2B5EF4-FFF2-40B4-BE49-F238E27FC236}">
                <a16:creationId xmlns:a16="http://schemas.microsoft.com/office/drawing/2014/main" id="{3C3A2D71-BAEA-4961-A79C-622BFD2E4611}"/>
              </a:ext>
            </a:extLst>
          </p:cNvPr>
          <p:cNvSpPr/>
          <p:nvPr/>
        </p:nvSpPr>
        <p:spPr>
          <a:xfrm>
            <a:off x="815786" y="1214330"/>
            <a:ext cx="5535587"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a:solidFill>
                  <a:schemeClr val="bg2"/>
                </a:solidFill>
                <a:latin typeface="Arial" panose="020B0604020202020204" pitchFamily="34" charset="0"/>
                <a:ea typeface="Calibri" panose="020F0502020204030204" pitchFamily="34" charset="0"/>
                <a:cs typeface="Times New Roman" panose="02020603050405020304" pitchFamily="18" charset="0"/>
              </a:rPr>
              <a:t>Actualmente Ecuador atraviesa una crisis de precios,  como resultado hay un aumen</a:t>
            </a:r>
            <a:r>
              <a:rPr lang="es-EC" dirty="0" err="1">
                <a:solidFill>
                  <a:schemeClr val="bg2"/>
                </a:solidFill>
                <a:latin typeface="Arial" panose="020B0604020202020204" pitchFamily="34" charset="0"/>
                <a:ea typeface="Calibri" panose="020F0502020204030204" pitchFamily="34" charset="0"/>
                <a:cs typeface="Times New Roman" panose="02020603050405020304" pitchFamily="18" charset="0"/>
              </a:rPr>
              <a:t>to</a:t>
            </a:r>
            <a:r>
              <a:rPr lang="es-EC" dirty="0">
                <a:solidFill>
                  <a:schemeClr val="bg2"/>
                </a:solidFill>
                <a:latin typeface="Arial" panose="020B0604020202020204" pitchFamily="34" charset="0"/>
                <a:ea typeface="Calibri" panose="020F0502020204030204" pitchFamily="34" charset="0"/>
                <a:cs typeface="Times New Roman" panose="02020603050405020304" pitchFamily="18" charset="0"/>
              </a:rPr>
              <a:t> de precios en los productos de primera necesidad que conforman la canasta familiar básica (CFB). </a:t>
            </a:r>
            <a:endParaRPr lang="en-US"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2" name="Rectángulo: esquinas redondeadas 71">
            <a:extLst>
              <a:ext uri="{FF2B5EF4-FFF2-40B4-BE49-F238E27FC236}">
                <a16:creationId xmlns:a16="http://schemas.microsoft.com/office/drawing/2014/main" id="{66C7D687-E53A-4F85-87F9-1EFE18371F99}"/>
              </a:ext>
            </a:extLst>
          </p:cNvPr>
          <p:cNvSpPr/>
          <p:nvPr/>
        </p:nvSpPr>
        <p:spPr>
          <a:xfrm>
            <a:off x="5880845" y="2421630"/>
            <a:ext cx="2268071" cy="670474"/>
          </a:xfrm>
          <a:prstGeom prst="roundRect">
            <a:avLst>
              <a:gd name="adj" fmla="val 1236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100" dirty="0"/>
              <a:t>Incremento del precio del petróleo Gómez y Granados (2016) .</a:t>
            </a:r>
            <a:endParaRPr lang="en-US" sz="1100" dirty="0"/>
          </a:p>
        </p:txBody>
      </p:sp>
      <p:sp>
        <p:nvSpPr>
          <p:cNvPr id="73" name="Rectángulo: esquinas redondeadas 72">
            <a:extLst>
              <a:ext uri="{FF2B5EF4-FFF2-40B4-BE49-F238E27FC236}">
                <a16:creationId xmlns:a16="http://schemas.microsoft.com/office/drawing/2014/main" id="{C7184443-BB87-4040-B6D6-549DD4989AFC}"/>
              </a:ext>
            </a:extLst>
          </p:cNvPr>
          <p:cNvSpPr/>
          <p:nvPr/>
        </p:nvSpPr>
        <p:spPr>
          <a:xfrm>
            <a:off x="815786" y="2421630"/>
            <a:ext cx="2268071" cy="670474"/>
          </a:xfrm>
          <a:prstGeom prst="roundRect">
            <a:avLst>
              <a:gd name="adj" fmla="val 1236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100" dirty="0"/>
              <a:t>Crisis logística durante la reactivación de Covid-19 CEPAL (2020).</a:t>
            </a:r>
          </a:p>
        </p:txBody>
      </p:sp>
      <p:pic>
        <p:nvPicPr>
          <p:cNvPr id="3074" name="Picture 2" descr="Combustibles y alimentos no dan respiro a la canasta básica familiar -  MarketData">
            <a:extLst>
              <a:ext uri="{FF2B5EF4-FFF2-40B4-BE49-F238E27FC236}">
                <a16:creationId xmlns:a16="http://schemas.microsoft.com/office/drawing/2014/main" id="{67EB47EB-06B9-4202-9930-17938A37B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809" y="1066254"/>
            <a:ext cx="1672107" cy="1115197"/>
          </a:xfrm>
          <a:prstGeom prst="snip2DiagRect">
            <a:avLst>
              <a:gd name="adj1" fmla="val 0"/>
              <a:gd name="adj2" fmla="val 10757"/>
            </a:avLst>
          </a:prstGeom>
          <a:solidFill>
            <a:srgbClr val="FFFFFF">
              <a:shade val="85000"/>
            </a:srgbClr>
          </a:solidFill>
          <a:ln w="57150" cap="sq">
            <a:solidFill>
              <a:schemeClr val="accent3">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Medio marco 1">
            <a:extLst>
              <a:ext uri="{FF2B5EF4-FFF2-40B4-BE49-F238E27FC236}">
                <a16:creationId xmlns:a16="http://schemas.microsoft.com/office/drawing/2014/main" id="{1874CD01-E8E4-4094-9513-A83632F3C502}"/>
              </a:ext>
            </a:extLst>
          </p:cNvPr>
          <p:cNvSpPr/>
          <p:nvPr/>
        </p:nvSpPr>
        <p:spPr>
          <a:xfrm rot="13456577">
            <a:off x="1673289" y="2943618"/>
            <a:ext cx="553064" cy="545690"/>
          </a:xfrm>
          <a:prstGeom prst="halfFram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Medio marco 10">
            <a:extLst>
              <a:ext uri="{FF2B5EF4-FFF2-40B4-BE49-F238E27FC236}">
                <a16:creationId xmlns:a16="http://schemas.microsoft.com/office/drawing/2014/main" id="{A2247FF0-47B7-458B-95CF-F302DB5E72A7}"/>
              </a:ext>
            </a:extLst>
          </p:cNvPr>
          <p:cNvSpPr/>
          <p:nvPr/>
        </p:nvSpPr>
        <p:spPr>
          <a:xfrm rot="13456577">
            <a:off x="4172455" y="2943617"/>
            <a:ext cx="553064" cy="545690"/>
          </a:xfrm>
          <a:prstGeom prst="halfFram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Medio marco 11">
            <a:extLst>
              <a:ext uri="{FF2B5EF4-FFF2-40B4-BE49-F238E27FC236}">
                <a16:creationId xmlns:a16="http://schemas.microsoft.com/office/drawing/2014/main" id="{152ED3DC-66AB-4CFF-822D-50DC54285DE9}"/>
              </a:ext>
            </a:extLst>
          </p:cNvPr>
          <p:cNvSpPr/>
          <p:nvPr/>
        </p:nvSpPr>
        <p:spPr>
          <a:xfrm rot="13456577">
            <a:off x="6855759" y="2943616"/>
            <a:ext cx="553064" cy="545690"/>
          </a:xfrm>
          <a:prstGeom prst="halfFra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Google Shape;2207;p28">
            <a:extLst>
              <a:ext uri="{FF2B5EF4-FFF2-40B4-BE49-F238E27FC236}">
                <a16:creationId xmlns:a16="http://schemas.microsoft.com/office/drawing/2014/main" id="{BB526AF6-E824-46A3-9465-E19938E57F00}"/>
              </a:ext>
            </a:extLst>
          </p:cNvPr>
          <p:cNvSpPr txBox="1">
            <a:spLocks/>
          </p:cNvSpPr>
          <p:nvPr/>
        </p:nvSpPr>
        <p:spPr>
          <a:xfrm>
            <a:off x="815786" y="1976330"/>
            <a:ext cx="733313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Questrial"/>
              <a:buNone/>
              <a:defRPr sz="3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SzPts val="1100"/>
              <a:buFont typeface="Arial"/>
              <a:buNone/>
            </a:pPr>
            <a:r>
              <a:rPr lang="en-US" sz="1400" dirty="0" err="1">
                <a:ln w="0"/>
                <a:solidFill>
                  <a:schemeClr val="tx1">
                    <a:lumMod val="85000"/>
                    <a:lumOff val="15000"/>
                  </a:schemeClr>
                </a:solidFill>
                <a:effectLst>
                  <a:outerShdw blurRad="38100" dist="19050" dir="2700000" algn="tl" rotWithShape="0">
                    <a:schemeClr val="dk1">
                      <a:alpha val="40000"/>
                    </a:schemeClr>
                  </a:outerShdw>
                </a:effectLst>
                <a:latin typeface="+mn-lt"/>
              </a:rPr>
              <a:t>Causas</a:t>
            </a:r>
            <a:r>
              <a:rPr lang="en-US" sz="1400" dirty="0">
                <a:ln w="0"/>
                <a:solidFill>
                  <a:schemeClr val="tx1">
                    <a:lumMod val="85000"/>
                    <a:lumOff val="15000"/>
                  </a:schemeClr>
                </a:solidFill>
                <a:effectLst>
                  <a:outerShdw blurRad="38100" dist="19050" dir="2700000" algn="tl" rotWithShape="0">
                    <a:schemeClr val="dk1">
                      <a:alpha val="40000"/>
                    </a:schemeClr>
                  </a:outerShdw>
                </a:effectLst>
                <a:latin typeface="+mn-lt"/>
              </a:rPr>
              <a:t>:</a:t>
            </a:r>
          </a:p>
        </p:txBody>
      </p:sp>
      <p:pic>
        <p:nvPicPr>
          <p:cNvPr id="3076" name="Picture 4" descr="El aceite es el ícono de la inflación en el país - El Comercio">
            <a:extLst>
              <a:ext uri="{FF2B5EF4-FFF2-40B4-BE49-F238E27FC236}">
                <a16:creationId xmlns:a16="http://schemas.microsoft.com/office/drawing/2014/main" id="{E55FA42C-5101-41EF-8EAA-D5529FA029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48" t="5902" r="14268"/>
          <a:stretch/>
        </p:blipFill>
        <p:spPr bwMode="auto">
          <a:xfrm>
            <a:off x="6476809" y="3732907"/>
            <a:ext cx="1620631" cy="1115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99171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86" name="Google Shape;3486;p49"/>
          <p:cNvSpPr/>
          <p:nvPr/>
        </p:nvSpPr>
        <p:spPr>
          <a:xfrm rot="10800000" flipH="1">
            <a:off x="6719978" y="-295307"/>
            <a:ext cx="2479201" cy="1409742"/>
          </a:xfrm>
          <a:custGeom>
            <a:avLst/>
            <a:gdLst/>
            <a:ahLst/>
            <a:cxnLst/>
            <a:rect l="l" t="t" r="r" b="b"/>
            <a:pathLst>
              <a:path w="116586" h="66294" extrusionOk="0">
                <a:moveTo>
                  <a:pt x="116586" y="0"/>
                </a:moveTo>
                <a:lnTo>
                  <a:pt x="0" y="66294"/>
                </a:lnTo>
                <a:lnTo>
                  <a:pt x="116586" y="66294"/>
                </a:lnTo>
                <a:close/>
              </a:path>
            </a:pathLst>
          </a:custGeom>
          <a:solidFill>
            <a:schemeClr val="accent2"/>
          </a:solidFill>
          <a:ln>
            <a:noFill/>
          </a:ln>
        </p:spPr>
      </p:sp>
      <p:sp>
        <p:nvSpPr>
          <p:cNvPr id="3487" name="Google Shape;3487;p49"/>
          <p:cNvSpPr/>
          <p:nvPr/>
        </p:nvSpPr>
        <p:spPr>
          <a:xfrm flipH="1">
            <a:off x="-55179" y="4093661"/>
            <a:ext cx="2086015" cy="1186165"/>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sp>
        <p:nvSpPr>
          <p:cNvPr id="13" name="Google Shape;3461;p49">
            <a:extLst>
              <a:ext uri="{FF2B5EF4-FFF2-40B4-BE49-F238E27FC236}">
                <a16:creationId xmlns:a16="http://schemas.microsoft.com/office/drawing/2014/main" id="{D8957612-6A12-4952-8EAB-C82C496D0E65}"/>
              </a:ext>
            </a:extLst>
          </p:cNvPr>
          <p:cNvSpPr/>
          <p:nvPr/>
        </p:nvSpPr>
        <p:spPr>
          <a:xfrm rot="5400000">
            <a:off x="4341876" y="-690153"/>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85;p49">
            <a:extLst>
              <a:ext uri="{FF2B5EF4-FFF2-40B4-BE49-F238E27FC236}">
                <a16:creationId xmlns:a16="http://schemas.microsoft.com/office/drawing/2014/main" id="{310617AA-8970-4691-B71B-B74DD1B2C990}"/>
              </a:ext>
            </a:extLst>
          </p:cNvPr>
          <p:cNvSpPr txBox="1"/>
          <p:nvPr/>
        </p:nvSpPr>
        <p:spPr>
          <a:xfrm>
            <a:off x="3005675" y="409564"/>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Univariado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pic>
        <p:nvPicPr>
          <p:cNvPr id="8" name="Imagen 7">
            <a:extLst>
              <a:ext uri="{FF2B5EF4-FFF2-40B4-BE49-F238E27FC236}">
                <a16:creationId xmlns:a16="http://schemas.microsoft.com/office/drawing/2014/main" id="{B9F08B43-E401-444E-A195-5F14C2494CE0}"/>
              </a:ext>
            </a:extLst>
          </p:cNvPr>
          <p:cNvPicPr/>
          <p:nvPr/>
        </p:nvPicPr>
        <p:blipFill rotWithShape="1">
          <a:blip r:embed="rId3">
            <a:extLst>
              <a:ext uri="{28A0092B-C50C-407E-A947-70E740481C1C}">
                <a14:useLocalDpi xmlns:a14="http://schemas.microsoft.com/office/drawing/2010/main" val="0"/>
              </a:ext>
            </a:extLst>
          </a:blip>
          <a:srcRect r="693"/>
          <a:stretch/>
        </p:blipFill>
        <p:spPr bwMode="auto">
          <a:xfrm>
            <a:off x="74039" y="1180292"/>
            <a:ext cx="4363954" cy="2997569"/>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0F1C8AFE-A9E6-412E-A02C-94D225BEB9DA}"/>
              </a:ext>
            </a:extLst>
          </p:cNvPr>
          <p:cNvPicPr/>
          <p:nvPr/>
        </p:nvPicPr>
        <p:blipFill>
          <a:blip r:embed="rId4">
            <a:extLst>
              <a:ext uri="{28A0092B-C50C-407E-A947-70E740481C1C}">
                <a14:useLocalDpi xmlns:a14="http://schemas.microsoft.com/office/drawing/2010/main" val="0"/>
              </a:ext>
            </a:extLst>
          </a:blip>
          <a:stretch>
            <a:fillRect/>
          </a:stretch>
        </p:blipFill>
        <p:spPr>
          <a:xfrm>
            <a:off x="4504150" y="1153338"/>
            <a:ext cx="4565812" cy="3024523"/>
          </a:xfrm>
          <a:prstGeom prst="rect">
            <a:avLst/>
          </a:prstGeom>
        </p:spPr>
      </p:pic>
    </p:spTree>
    <p:extLst>
      <p:ext uri="{BB962C8B-B14F-4D97-AF65-F5344CB8AC3E}">
        <p14:creationId xmlns:p14="http://schemas.microsoft.com/office/powerpoint/2010/main" val="2712815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70"/>
        <p:cNvGrpSpPr/>
        <p:nvPr/>
      </p:nvGrpSpPr>
      <p:grpSpPr>
        <a:xfrm>
          <a:off x="0" y="0"/>
          <a:ext cx="0" cy="0"/>
          <a:chOff x="0" y="0"/>
          <a:chExt cx="0" cy="0"/>
        </a:xfrm>
      </p:grpSpPr>
      <p:sp>
        <p:nvSpPr>
          <p:cNvPr id="3674" name="Google Shape;3674;p51"/>
          <p:cNvSpPr/>
          <p:nvPr/>
        </p:nvSpPr>
        <p:spPr>
          <a:xfrm flipH="1">
            <a:off x="947303" y="592690"/>
            <a:ext cx="1315200" cy="400661"/>
          </a:xfrm>
          <a:prstGeom prst="rect">
            <a:avLst/>
          </a:prstGeom>
          <a:solidFill>
            <a:schemeClr val="accent3">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dirty="0">
                <a:latin typeface="+mn-lt"/>
              </a:rPr>
              <a:t>Hipótesis 1</a:t>
            </a:r>
            <a:endParaRPr dirty="0">
              <a:latin typeface="+mn-lt"/>
            </a:endParaRPr>
          </a:p>
        </p:txBody>
      </p:sp>
      <p:sp>
        <p:nvSpPr>
          <p:cNvPr id="18" name="Google Shape;3697;p52">
            <a:extLst>
              <a:ext uri="{FF2B5EF4-FFF2-40B4-BE49-F238E27FC236}">
                <a16:creationId xmlns:a16="http://schemas.microsoft.com/office/drawing/2014/main" id="{A6AFD9D8-63CB-49D0-B898-3F46C3E88F0B}"/>
              </a:ext>
            </a:extLst>
          </p:cNvPr>
          <p:cNvSpPr txBox="1"/>
          <p:nvPr/>
        </p:nvSpPr>
        <p:spPr>
          <a:xfrm>
            <a:off x="161023" y="1077423"/>
            <a:ext cx="4653820" cy="96987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i="1" dirty="0">
                <a:solidFill>
                  <a:schemeClr val="tx1"/>
                </a:solidFill>
                <a:latin typeface="+mn-lt"/>
                <a:ea typeface="Abel"/>
                <a:cs typeface="Abel"/>
                <a:sym typeface="Abel"/>
              </a:rPr>
              <a:t>Ho: </a:t>
            </a:r>
            <a:r>
              <a:rPr lang="en-US" sz="1200" dirty="0">
                <a:solidFill>
                  <a:schemeClr val="tx1"/>
                </a:solidFill>
                <a:latin typeface="+mn-lt"/>
                <a:ea typeface="Abel"/>
                <a:cs typeface="Abel"/>
                <a:sym typeface="Abel"/>
              </a:rPr>
              <a:t>La </a:t>
            </a:r>
            <a:r>
              <a:rPr lang="en-US" sz="1200" dirty="0" err="1">
                <a:solidFill>
                  <a:schemeClr val="tx1"/>
                </a:solidFill>
                <a:latin typeface="+mn-lt"/>
                <a:ea typeface="Abel"/>
                <a:cs typeface="Abel"/>
                <a:sym typeface="Abel"/>
              </a:rPr>
              <a:t>percepción</a:t>
            </a:r>
            <a:r>
              <a:rPr lang="en-US" sz="1200" dirty="0">
                <a:solidFill>
                  <a:schemeClr val="tx1"/>
                </a:solidFill>
                <a:latin typeface="+mn-lt"/>
                <a:ea typeface="Abel"/>
                <a:cs typeface="Abel"/>
                <a:sym typeface="Abel"/>
              </a:rPr>
              <a:t> del </a:t>
            </a:r>
            <a:r>
              <a:rPr lang="en-US" sz="1200" dirty="0" err="1">
                <a:solidFill>
                  <a:schemeClr val="tx1"/>
                </a:solidFill>
                <a:latin typeface="+mn-lt"/>
                <a:ea typeface="Abel"/>
                <a:cs typeface="Abel"/>
                <a:sym typeface="Abel"/>
              </a:rPr>
              <a:t>precio</a:t>
            </a:r>
            <a:r>
              <a:rPr lang="en-US" sz="1200" dirty="0">
                <a:solidFill>
                  <a:schemeClr val="tx1"/>
                </a:solidFill>
                <a:latin typeface="+mn-lt"/>
                <a:ea typeface="Abel"/>
                <a:cs typeface="Abel"/>
                <a:sym typeface="Abel"/>
              </a:rPr>
              <a:t> no </a:t>
            </a:r>
            <a:r>
              <a:rPr lang="en-US" sz="1200" dirty="0" err="1">
                <a:solidFill>
                  <a:schemeClr val="tx1"/>
                </a:solidFill>
                <a:latin typeface="+mn-lt"/>
                <a:ea typeface="Abel"/>
                <a:cs typeface="Abel"/>
                <a:sym typeface="Abel"/>
              </a:rPr>
              <a:t>incide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positivamene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en</a:t>
            </a:r>
            <a:r>
              <a:rPr lang="en-US" sz="1200" dirty="0">
                <a:solidFill>
                  <a:schemeClr val="tx1"/>
                </a:solidFill>
                <a:latin typeface="+mn-lt"/>
                <a:ea typeface="Abel"/>
                <a:cs typeface="Abel"/>
                <a:sym typeface="Abel"/>
              </a:rPr>
              <a:t> la </a:t>
            </a:r>
            <a:r>
              <a:rPr lang="en-US" sz="1200" dirty="0" err="1">
                <a:solidFill>
                  <a:schemeClr val="tx1"/>
                </a:solidFill>
                <a:latin typeface="+mn-lt"/>
                <a:ea typeface="Abel"/>
                <a:cs typeface="Abel"/>
                <a:sym typeface="Abel"/>
              </a:rPr>
              <a:t>lealtad</a:t>
            </a:r>
            <a:r>
              <a:rPr lang="en-US" sz="1200" dirty="0">
                <a:solidFill>
                  <a:schemeClr val="tx1"/>
                </a:solidFill>
                <a:latin typeface="+mn-lt"/>
                <a:ea typeface="Abel"/>
                <a:cs typeface="Abel"/>
                <a:sym typeface="Abel"/>
              </a:rPr>
              <a:t> del </a:t>
            </a:r>
            <a:r>
              <a:rPr lang="en-US" sz="1200" dirty="0" err="1">
                <a:solidFill>
                  <a:schemeClr val="tx1"/>
                </a:solidFill>
                <a:latin typeface="+mn-lt"/>
                <a:ea typeface="Abel"/>
                <a:cs typeface="Abel"/>
                <a:sym typeface="Abel"/>
              </a:rPr>
              <a:t>consumidor</a:t>
            </a:r>
            <a:r>
              <a:rPr lang="en-US" sz="1200" dirty="0">
                <a:solidFill>
                  <a:schemeClr val="tx1"/>
                </a:solidFill>
                <a:latin typeface="+mn-lt"/>
                <a:ea typeface="Abel"/>
                <a:cs typeface="Abel"/>
                <a:sym typeface="Abel"/>
              </a:rPr>
              <a:t> de </a:t>
            </a:r>
            <a:r>
              <a:rPr lang="en-US" sz="1200" dirty="0" err="1">
                <a:solidFill>
                  <a:schemeClr val="tx1"/>
                </a:solidFill>
                <a:latin typeface="+mn-lt"/>
                <a:ea typeface="Abel"/>
                <a:cs typeface="Abel"/>
                <a:sym typeface="Abel"/>
              </a:rPr>
              <a:t>aceite</a:t>
            </a:r>
            <a:r>
              <a:rPr lang="en-US" sz="1200" dirty="0">
                <a:solidFill>
                  <a:schemeClr val="tx1"/>
                </a:solidFill>
                <a:latin typeface="+mn-lt"/>
                <a:ea typeface="Abel"/>
                <a:cs typeface="Abel"/>
                <a:sym typeface="Abel"/>
              </a:rPr>
              <a:t> vegetal comestible.</a:t>
            </a:r>
          </a:p>
          <a:p>
            <a:r>
              <a:rPr lang="en-US" sz="1200" i="1" dirty="0">
                <a:solidFill>
                  <a:schemeClr val="tx1"/>
                </a:solidFill>
                <a:latin typeface="+mn-lt"/>
                <a:ea typeface="Abel"/>
                <a:cs typeface="Abel"/>
                <a:sym typeface="Abel"/>
              </a:rPr>
              <a:t>H1</a:t>
            </a:r>
            <a:r>
              <a:rPr lang="en-US" sz="1200" dirty="0">
                <a:solidFill>
                  <a:schemeClr val="tx1"/>
                </a:solidFill>
                <a:latin typeface="+mn-lt"/>
                <a:ea typeface="Abel"/>
                <a:cs typeface="Abel"/>
                <a:sym typeface="Abel"/>
              </a:rPr>
              <a:t>: La </a:t>
            </a:r>
            <a:r>
              <a:rPr lang="en-US" sz="1200" dirty="0" err="1">
                <a:solidFill>
                  <a:schemeClr val="tx1"/>
                </a:solidFill>
                <a:latin typeface="+mn-lt"/>
                <a:ea typeface="Abel"/>
                <a:cs typeface="Abel"/>
                <a:sym typeface="Abel"/>
              </a:rPr>
              <a:t>percepción</a:t>
            </a:r>
            <a:r>
              <a:rPr lang="en-US" sz="1200" dirty="0">
                <a:solidFill>
                  <a:schemeClr val="tx1"/>
                </a:solidFill>
                <a:latin typeface="+mn-lt"/>
                <a:ea typeface="Abel"/>
                <a:cs typeface="Abel"/>
                <a:sym typeface="Abel"/>
              </a:rPr>
              <a:t> del </a:t>
            </a:r>
            <a:r>
              <a:rPr lang="en-US" sz="1200" dirty="0" err="1">
                <a:solidFill>
                  <a:schemeClr val="tx1"/>
                </a:solidFill>
                <a:latin typeface="+mn-lt"/>
                <a:ea typeface="Abel"/>
                <a:cs typeface="Abel"/>
                <a:sym typeface="Abel"/>
              </a:rPr>
              <a:t>precio</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incide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positivamene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en</a:t>
            </a:r>
            <a:r>
              <a:rPr lang="en-US" sz="1200" dirty="0">
                <a:solidFill>
                  <a:schemeClr val="tx1"/>
                </a:solidFill>
                <a:latin typeface="+mn-lt"/>
                <a:ea typeface="Abel"/>
                <a:cs typeface="Abel"/>
                <a:sym typeface="Abel"/>
              </a:rPr>
              <a:t> la </a:t>
            </a:r>
            <a:r>
              <a:rPr lang="en-US" sz="1200" dirty="0" err="1">
                <a:solidFill>
                  <a:schemeClr val="tx1"/>
                </a:solidFill>
                <a:latin typeface="+mn-lt"/>
                <a:ea typeface="Abel"/>
                <a:cs typeface="Abel"/>
                <a:sym typeface="Abel"/>
              </a:rPr>
              <a:t>lealtad</a:t>
            </a:r>
            <a:r>
              <a:rPr lang="en-US" sz="1200" dirty="0">
                <a:solidFill>
                  <a:schemeClr val="tx1"/>
                </a:solidFill>
                <a:latin typeface="+mn-lt"/>
                <a:ea typeface="Abel"/>
                <a:cs typeface="Abel"/>
                <a:sym typeface="Abel"/>
              </a:rPr>
              <a:t> del </a:t>
            </a:r>
            <a:r>
              <a:rPr lang="en-US" sz="1200" dirty="0" err="1">
                <a:solidFill>
                  <a:schemeClr val="tx1"/>
                </a:solidFill>
                <a:latin typeface="+mn-lt"/>
                <a:ea typeface="Abel"/>
                <a:cs typeface="Abel"/>
                <a:sym typeface="Abel"/>
              </a:rPr>
              <a:t>consumidor</a:t>
            </a:r>
            <a:r>
              <a:rPr lang="en-US" sz="1200" dirty="0">
                <a:solidFill>
                  <a:schemeClr val="tx1"/>
                </a:solidFill>
                <a:latin typeface="+mn-lt"/>
                <a:ea typeface="Abel"/>
                <a:cs typeface="Abel"/>
                <a:sym typeface="Abel"/>
              </a:rPr>
              <a:t> de </a:t>
            </a:r>
            <a:r>
              <a:rPr lang="en-US" sz="1200" dirty="0" err="1">
                <a:solidFill>
                  <a:schemeClr val="tx1"/>
                </a:solidFill>
                <a:latin typeface="+mn-lt"/>
                <a:ea typeface="Abel"/>
                <a:cs typeface="Abel"/>
                <a:sym typeface="Abel"/>
              </a:rPr>
              <a:t>aceite</a:t>
            </a:r>
            <a:r>
              <a:rPr lang="en-US" sz="1200" dirty="0">
                <a:solidFill>
                  <a:schemeClr val="tx1"/>
                </a:solidFill>
                <a:latin typeface="+mn-lt"/>
                <a:ea typeface="Abel"/>
                <a:cs typeface="Abel"/>
                <a:sym typeface="Abel"/>
              </a:rPr>
              <a:t> vegetal comestible.</a:t>
            </a:r>
          </a:p>
          <a:p>
            <a:pPr marL="0" lvl="0" indent="0" algn="ctr" rtl="0">
              <a:spcBef>
                <a:spcPts val="0"/>
              </a:spcBef>
              <a:spcAft>
                <a:spcPts val="0"/>
              </a:spcAft>
              <a:buNone/>
            </a:pPr>
            <a:endParaRPr lang="en-US" dirty="0">
              <a:solidFill>
                <a:schemeClr val="tx1"/>
              </a:solidFill>
              <a:latin typeface="Abel"/>
              <a:ea typeface="Abel"/>
              <a:cs typeface="Abel"/>
              <a:sym typeface="Abel"/>
            </a:endParaRPr>
          </a:p>
        </p:txBody>
      </p:sp>
      <p:sp>
        <p:nvSpPr>
          <p:cNvPr id="21" name="Google Shape;3055;p44">
            <a:extLst>
              <a:ext uri="{FF2B5EF4-FFF2-40B4-BE49-F238E27FC236}">
                <a16:creationId xmlns:a16="http://schemas.microsoft.com/office/drawing/2014/main" id="{F0B1D7A5-C5E8-41CA-9923-5DD62AD3CAD0}"/>
              </a:ext>
            </a:extLst>
          </p:cNvPr>
          <p:cNvSpPr/>
          <p:nvPr/>
        </p:nvSpPr>
        <p:spPr>
          <a:xfrm>
            <a:off x="822287" y="2183527"/>
            <a:ext cx="612901" cy="284942"/>
          </a:xfrm>
          <a:custGeom>
            <a:avLst/>
            <a:gdLst/>
            <a:ahLst/>
            <a:cxnLst/>
            <a:rect l="l" t="t" r="r" b="b"/>
            <a:pathLst>
              <a:path w="7139" h="18181" extrusionOk="0">
                <a:moveTo>
                  <a:pt x="1" y="1"/>
                </a:moveTo>
                <a:lnTo>
                  <a:pt x="1" y="18180"/>
                </a:lnTo>
                <a:lnTo>
                  <a:pt x="7139" y="18180"/>
                </a:lnTo>
                <a:lnTo>
                  <a:pt x="7139" y="1"/>
                </a:ln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dirty="0">
                <a:latin typeface="+mn-lt"/>
              </a:rPr>
              <a:t>0,05</a:t>
            </a:r>
            <a:endParaRPr dirty="0">
              <a:latin typeface="+mn-lt"/>
            </a:endParaRPr>
          </a:p>
        </p:txBody>
      </p:sp>
      <p:sp>
        <p:nvSpPr>
          <p:cNvPr id="22" name="Google Shape;3056;p44">
            <a:extLst>
              <a:ext uri="{FF2B5EF4-FFF2-40B4-BE49-F238E27FC236}">
                <a16:creationId xmlns:a16="http://schemas.microsoft.com/office/drawing/2014/main" id="{3B07500F-CE24-4AC3-9C45-F2A144C1A226}"/>
              </a:ext>
            </a:extLst>
          </p:cNvPr>
          <p:cNvSpPr txBox="1"/>
          <p:nvPr/>
        </p:nvSpPr>
        <p:spPr>
          <a:xfrm>
            <a:off x="278739" y="2675032"/>
            <a:ext cx="1699996" cy="1854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ea typeface="Abel"/>
                <a:cs typeface="Abel"/>
                <a:sym typeface="Abel"/>
              </a:rPr>
              <a:t>Nivel de significancia</a:t>
            </a:r>
            <a:endParaRPr dirty="0">
              <a:latin typeface="+mn-lt"/>
              <a:ea typeface="Abel"/>
              <a:cs typeface="Abel"/>
              <a:sym typeface="Abel"/>
            </a:endParaRPr>
          </a:p>
        </p:txBody>
      </p:sp>
      <p:sp>
        <p:nvSpPr>
          <p:cNvPr id="24" name="Google Shape;3058;p44">
            <a:extLst>
              <a:ext uri="{FF2B5EF4-FFF2-40B4-BE49-F238E27FC236}">
                <a16:creationId xmlns:a16="http://schemas.microsoft.com/office/drawing/2014/main" id="{2420FC27-34AA-4B7A-BA01-4245C266F2A3}"/>
              </a:ext>
            </a:extLst>
          </p:cNvPr>
          <p:cNvSpPr/>
          <p:nvPr/>
        </p:nvSpPr>
        <p:spPr>
          <a:xfrm>
            <a:off x="2548081" y="2169542"/>
            <a:ext cx="612901" cy="284942"/>
          </a:xfrm>
          <a:custGeom>
            <a:avLst/>
            <a:gdLst/>
            <a:ahLst/>
            <a:cxnLst/>
            <a:rect l="l" t="t" r="r" b="b"/>
            <a:pathLst>
              <a:path w="7139" h="18181" extrusionOk="0">
                <a:moveTo>
                  <a:pt x="1" y="1"/>
                </a:moveTo>
                <a:lnTo>
                  <a:pt x="1" y="18180"/>
                </a:lnTo>
                <a:lnTo>
                  <a:pt x="7139" y="18180"/>
                </a:lnTo>
                <a:lnTo>
                  <a:pt x="7139" y="1"/>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dirty="0">
                <a:latin typeface="+mn-lt"/>
              </a:rPr>
              <a:t>4</a:t>
            </a:r>
            <a:endParaRPr dirty="0">
              <a:latin typeface="+mn-lt"/>
            </a:endParaRPr>
          </a:p>
        </p:txBody>
      </p:sp>
      <p:sp>
        <p:nvSpPr>
          <p:cNvPr id="25" name="Google Shape;3059;p44">
            <a:extLst>
              <a:ext uri="{FF2B5EF4-FFF2-40B4-BE49-F238E27FC236}">
                <a16:creationId xmlns:a16="http://schemas.microsoft.com/office/drawing/2014/main" id="{0C04E945-41FF-4A38-AFFF-F50A746676EF}"/>
              </a:ext>
            </a:extLst>
          </p:cNvPr>
          <p:cNvSpPr txBox="1"/>
          <p:nvPr/>
        </p:nvSpPr>
        <p:spPr>
          <a:xfrm>
            <a:off x="2123397" y="2639828"/>
            <a:ext cx="1462268" cy="1854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ea typeface="Abel"/>
                <a:cs typeface="Abel"/>
                <a:sym typeface="Abel"/>
              </a:rPr>
              <a:t>Grados de libertad</a:t>
            </a:r>
            <a:endParaRPr dirty="0">
              <a:latin typeface="+mn-lt"/>
              <a:ea typeface="Abel"/>
              <a:cs typeface="Abel"/>
              <a:sym typeface="Abel"/>
            </a:endParaRPr>
          </a:p>
        </p:txBody>
      </p:sp>
      <p:graphicFrame>
        <p:nvGraphicFramePr>
          <p:cNvPr id="2" name="Tabla 1">
            <a:extLst>
              <a:ext uri="{FF2B5EF4-FFF2-40B4-BE49-F238E27FC236}">
                <a16:creationId xmlns:a16="http://schemas.microsoft.com/office/drawing/2014/main" id="{E3CBD60A-EF28-4EC7-B388-A7DB169E8851}"/>
              </a:ext>
            </a:extLst>
          </p:cNvPr>
          <p:cNvGraphicFramePr>
            <a:graphicFrameLocks noGrp="1"/>
          </p:cNvGraphicFramePr>
          <p:nvPr/>
        </p:nvGraphicFramePr>
        <p:xfrm>
          <a:off x="4972953" y="1624735"/>
          <a:ext cx="4010025" cy="1793113"/>
        </p:xfrm>
        <a:graphic>
          <a:graphicData uri="http://schemas.openxmlformats.org/drawingml/2006/table">
            <a:tbl>
              <a:tblPr>
                <a:tableStyleId>{2D5ABB26-0587-4C30-8999-92F81FD0307C}</a:tableStyleId>
              </a:tblPr>
              <a:tblGrid>
                <a:gridCol w="1693545">
                  <a:extLst>
                    <a:ext uri="{9D8B030D-6E8A-4147-A177-3AD203B41FA5}">
                      <a16:colId xmlns:a16="http://schemas.microsoft.com/office/drawing/2014/main" val="4265330647"/>
                    </a:ext>
                  </a:extLst>
                </a:gridCol>
                <a:gridCol w="666115">
                  <a:extLst>
                    <a:ext uri="{9D8B030D-6E8A-4147-A177-3AD203B41FA5}">
                      <a16:colId xmlns:a16="http://schemas.microsoft.com/office/drawing/2014/main" val="2235068674"/>
                    </a:ext>
                  </a:extLst>
                </a:gridCol>
                <a:gridCol w="666115">
                  <a:extLst>
                    <a:ext uri="{9D8B030D-6E8A-4147-A177-3AD203B41FA5}">
                      <a16:colId xmlns:a16="http://schemas.microsoft.com/office/drawing/2014/main" val="3857898181"/>
                    </a:ext>
                  </a:extLst>
                </a:gridCol>
                <a:gridCol w="984250">
                  <a:extLst>
                    <a:ext uri="{9D8B030D-6E8A-4147-A177-3AD203B41FA5}">
                      <a16:colId xmlns:a16="http://schemas.microsoft.com/office/drawing/2014/main" val="1643328576"/>
                    </a:ext>
                  </a:extLst>
                </a:gridCol>
              </a:tblGrid>
              <a:tr h="0">
                <a:tc>
                  <a:txBody>
                    <a:bodyPr/>
                    <a:lstStyle/>
                    <a:p>
                      <a:pPr algn="ct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Valor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err="1">
                          <a:effectLst/>
                        </a:rPr>
                        <a:t>gl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Sig. asintótica (bilateral)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2549995"/>
                  </a:ext>
                </a:extLst>
              </a:tr>
              <a:tr h="449580">
                <a:tc>
                  <a:txBody>
                    <a:bodyPr/>
                    <a:lstStyle/>
                    <a:p>
                      <a:pPr>
                        <a:lnSpc>
                          <a:spcPct val="107000"/>
                        </a:lnSpc>
                        <a:spcAft>
                          <a:spcPts val="800"/>
                        </a:spcAft>
                      </a:pPr>
                      <a:r>
                        <a:rPr lang="es-EC" sz="1100">
                          <a:effectLst/>
                        </a:rPr>
                        <a:t>Chi-cuadrado de Pearson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100" dirty="0">
                          <a:effectLst/>
                        </a:rPr>
                        <a:t>54,611</a:t>
                      </a:r>
                      <a:r>
                        <a:rPr lang="es-EC" sz="1100" baseline="30000" dirty="0">
                          <a:effectLst/>
                        </a:rPr>
                        <a:t>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100">
                          <a:effectLst/>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66465129"/>
                  </a:ext>
                </a:extLst>
              </a:tr>
              <a:tr h="276860">
                <a:tc>
                  <a:txBody>
                    <a:bodyPr/>
                    <a:lstStyle/>
                    <a:p>
                      <a:pPr>
                        <a:lnSpc>
                          <a:spcPct val="107000"/>
                        </a:lnSpc>
                        <a:spcAft>
                          <a:spcPts val="800"/>
                        </a:spcAft>
                      </a:pPr>
                      <a:r>
                        <a:rPr lang="es-EC" sz="1100" dirty="0">
                          <a:effectLst/>
                        </a:rPr>
                        <a:t>Razón de verosimilitudes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45,652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75397012"/>
                  </a:ext>
                </a:extLst>
              </a:tr>
              <a:tr h="449580">
                <a:tc>
                  <a:txBody>
                    <a:bodyPr/>
                    <a:lstStyle/>
                    <a:p>
                      <a:pPr>
                        <a:lnSpc>
                          <a:spcPct val="107000"/>
                        </a:lnSpc>
                        <a:spcAft>
                          <a:spcPts val="800"/>
                        </a:spcAft>
                      </a:pPr>
                      <a:r>
                        <a:rPr lang="es-EC" sz="1100">
                          <a:effectLst/>
                        </a:rPr>
                        <a:t>Asociación lineal por lineal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45,692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07334307"/>
                  </a:ext>
                </a:extLst>
              </a:tr>
              <a:tr h="267335">
                <a:tc>
                  <a:txBody>
                    <a:bodyPr/>
                    <a:lstStyle/>
                    <a:p>
                      <a:pPr>
                        <a:lnSpc>
                          <a:spcPct val="107000"/>
                        </a:lnSpc>
                        <a:spcAft>
                          <a:spcPts val="800"/>
                        </a:spcAft>
                      </a:pPr>
                      <a:r>
                        <a:rPr lang="es-EC" sz="1100">
                          <a:effectLst/>
                        </a:rPr>
                        <a:t>N de casos válidos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a:effectLst/>
                        </a:rPr>
                        <a:t>384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48452"/>
                  </a:ext>
                </a:extLst>
              </a:tr>
            </a:tbl>
          </a:graphicData>
        </a:graphic>
      </p:graphicFrame>
      <p:sp>
        <p:nvSpPr>
          <p:cNvPr id="29" name="CuadroTexto 28">
            <a:extLst>
              <a:ext uri="{FF2B5EF4-FFF2-40B4-BE49-F238E27FC236}">
                <a16:creationId xmlns:a16="http://schemas.microsoft.com/office/drawing/2014/main" id="{2F59FE5A-C690-48ED-A182-D0A012CB21EE}"/>
              </a:ext>
            </a:extLst>
          </p:cNvPr>
          <p:cNvSpPr txBox="1"/>
          <p:nvPr/>
        </p:nvSpPr>
        <p:spPr>
          <a:xfrm>
            <a:off x="161021" y="3193670"/>
            <a:ext cx="4811931" cy="810478"/>
          </a:xfrm>
          <a:prstGeom prst="rect">
            <a:avLst/>
          </a:prstGeom>
          <a:noFill/>
        </p:spPr>
        <p:txBody>
          <a:bodyPr wrap="square">
            <a:spAutoFit/>
          </a:bodyPr>
          <a:lstStyle/>
          <a:p>
            <a:pPr>
              <a:spcAft>
                <a:spcPts val="800"/>
              </a:spcAft>
            </a:pPr>
            <a:r>
              <a:rPr lang="es-EC" sz="1200" dirty="0">
                <a:solidFill>
                  <a:schemeClr val="tx1"/>
                </a:solidFill>
                <a:latin typeface="+mn-lt"/>
              </a:rPr>
              <a:t>Si </a:t>
            </a:r>
            <a:r>
              <a:rPr lang="es-EC" dirty="0">
                <a:solidFill>
                  <a:schemeClr val="tx1"/>
                </a:solidFill>
                <a:latin typeface="+mn-lt"/>
              </a:rPr>
              <a:t>x²</a:t>
            </a:r>
            <a:r>
              <a:rPr lang="es-EC" sz="1200" dirty="0">
                <a:solidFill>
                  <a:schemeClr val="tx1"/>
                </a:solidFill>
                <a:latin typeface="+mn-lt"/>
              </a:rPr>
              <a:t> &gt; 9,49 se rechaza la hipótesis nula y se acepta la hipótesis alternativa. </a:t>
            </a:r>
          </a:p>
          <a:p>
            <a:pPr>
              <a:spcAft>
                <a:spcPts val="800"/>
              </a:spcAft>
            </a:pPr>
            <a:r>
              <a:rPr lang="es-EC" sz="1200" dirty="0">
                <a:solidFill>
                  <a:schemeClr val="tx1"/>
                </a:solidFill>
                <a:latin typeface="+mn-lt"/>
              </a:rPr>
              <a:t>Si </a:t>
            </a:r>
            <a:r>
              <a:rPr lang="es-EC" dirty="0">
                <a:solidFill>
                  <a:schemeClr val="tx1"/>
                </a:solidFill>
                <a:latin typeface="+mn-lt"/>
              </a:rPr>
              <a:t>x²</a:t>
            </a:r>
            <a:r>
              <a:rPr lang="es-EC" sz="1200" dirty="0">
                <a:solidFill>
                  <a:schemeClr val="tx1"/>
                </a:solidFill>
                <a:latin typeface="+mn-lt"/>
              </a:rPr>
              <a:t> ≤ 9,49 se acepta la hipótesis nula.</a:t>
            </a:r>
          </a:p>
        </p:txBody>
      </p:sp>
      <p:sp>
        <p:nvSpPr>
          <p:cNvPr id="5" name="CuadroTexto 4">
            <a:extLst>
              <a:ext uri="{FF2B5EF4-FFF2-40B4-BE49-F238E27FC236}">
                <a16:creationId xmlns:a16="http://schemas.microsoft.com/office/drawing/2014/main" id="{CB8FE9FA-52AD-4FA4-9A2E-5C5E614197C6}"/>
              </a:ext>
            </a:extLst>
          </p:cNvPr>
          <p:cNvSpPr txBox="1"/>
          <p:nvPr/>
        </p:nvSpPr>
        <p:spPr>
          <a:xfrm>
            <a:off x="392490" y="4119923"/>
            <a:ext cx="3461815" cy="430887"/>
          </a:xfrm>
          <a:prstGeom prst="rect">
            <a:avLst/>
          </a:prstGeom>
          <a:solidFill>
            <a:schemeClr val="accent3"/>
          </a:solidFill>
        </p:spPr>
        <p:txBody>
          <a:bodyPr wrap="square" rtlCol="0">
            <a:spAutoFit/>
          </a:bodyPr>
          <a:lstStyle/>
          <a:p>
            <a:r>
              <a:rPr lang="es-ES" sz="1100" dirty="0">
                <a:effectLst/>
                <a:latin typeface="+mn-lt"/>
                <a:ea typeface="Calibri" panose="020F0502020204030204" pitchFamily="34" charset="0"/>
                <a:cs typeface="Times New Roman" panose="02020603050405020304" pitchFamily="18" charset="0"/>
              </a:rPr>
              <a:t>L</a:t>
            </a:r>
            <a:r>
              <a:rPr lang="es-EC" sz="1100" dirty="0">
                <a:effectLst/>
                <a:latin typeface="+mn-lt"/>
                <a:ea typeface="Calibri" panose="020F0502020204030204" pitchFamily="34" charset="0"/>
                <a:cs typeface="Times New Roman" panose="02020603050405020304" pitchFamily="18" charset="0"/>
              </a:rPr>
              <a:t>a percepción del precio influye positivamente en la lealtad del consumidor de aceite vegetal comestible.</a:t>
            </a:r>
          </a:p>
        </p:txBody>
      </p:sp>
      <p:sp>
        <p:nvSpPr>
          <p:cNvPr id="35" name="CuadroTexto 34">
            <a:extLst>
              <a:ext uri="{FF2B5EF4-FFF2-40B4-BE49-F238E27FC236}">
                <a16:creationId xmlns:a16="http://schemas.microsoft.com/office/drawing/2014/main" id="{EC331937-16EF-43BE-9958-C1A432267FCC}"/>
              </a:ext>
            </a:extLst>
          </p:cNvPr>
          <p:cNvSpPr txBox="1"/>
          <p:nvPr/>
        </p:nvSpPr>
        <p:spPr>
          <a:xfrm>
            <a:off x="2356488" y="642657"/>
            <a:ext cx="2458353" cy="276999"/>
          </a:xfrm>
          <a:prstGeom prst="rect">
            <a:avLst/>
          </a:prstGeom>
          <a:noFill/>
        </p:spPr>
        <p:txBody>
          <a:bodyPr wrap="square">
            <a:spAutoFit/>
          </a:bodyPr>
          <a:lstStyle/>
          <a:p>
            <a:pPr algn="ctr"/>
            <a:r>
              <a:rPr lang="es-ES" sz="1200" b="1" dirty="0">
                <a:effectLst/>
                <a:latin typeface="+mn-lt"/>
                <a:ea typeface="Calibri" panose="020F0502020204030204" pitchFamily="34" charset="0"/>
              </a:rPr>
              <a:t>Precio percibido y lealtad</a:t>
            </a:r>
            <a:endParaRPr lang="es-EC" sz="1200" dirty="0">
              <a:latin typeface="+mn-lt"/>
            </a:endParaRPr>
          </a:p>
        </p:txBody>
      </p:sp>
      <p:sp>
        <p:nvSpPr>
          <p:cNvPr id="16" name="Google Shape;3461;p49">
            <a:extLst>
              <a:ext uri="{FF2B5EF4-FFF2-40B4-BE49-F238E27FC236}">
                <a16:creationId xmlns:a16="http://schemas.microsoft.com/office/drawing/2014/main" id="{2F731BD0-7039-4C8C-AF21-F40124AC33B9}"/>
              </a:ext>
            </a:extLst>
          </p:cNvPr>
          <p:cNvSpPr/>
          <p:nvPr/>
        </p:nvSpPr>
        <p:spPr>
          <a:xfrm rot="5400000">
            <a:off x="4381290" y="-1099717"/>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485;p49">
            <a:extLst>
              <a:ext uri="{FF2B5EF4-FFF2-40B4-BE49-F238E27FC236}">
                <a16:creationId xmlns:a16="http://schemas.microsoft.com/office/drawing/2014/main" id="{13D196A4-E8E9-4AA8-8823-02CBF039DFD6}"/>
              </a:ext>
            </a:extLst>
          </p:cNvPr>
          <p:cNvSpPr txBox="1"/>
          <p:nvPr/>
        </p:nvSpPr>
        <p:spPr>
          <a:xfrm>
            <a:off x="3045089" y="0"/>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Bivariado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70"/>
        <p:cNvGrpSpPr/>
        <p:nvPr/>
      </p:nvGrpSpPr>
      <p:grpSpPr>
        <a:xfrm>
          <a:off x="0" y="0"/>
          <a:ext cx="0" cy="0"/>
          <a:chOff x="0" y="0"/>
          <a:chExt cx="0" cy="0"/>
        </a:xfrm>
      </p:grpSpPr>
      <p:sp>
        <p:nvSpPr>
          <p:cNvPr id="3674" name="Google Shape;3674;p51"/>
          <p:cNvSpPr/>
          <p:nvPr/>
        </p:nvSpPr>
        <p:spPr>
          <a:xfrm flipH="1">
            <a:off x="947303" y="592690"/>
            <a:ext cx="1315200" cy="400661"/>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dirty="0">
                <a:latin typeface="+mn-lt"/>
              </a:rPr>
              <a:t>Hipótesis 2</a:t>
            </a:r>
          </a:p>
        </p:txBody>
      </p:sp>
      <p:sp>
        <p:nvSpPr>
          <p:cNvPr id="18" name="Google Shape;3697;p52">
            <a:extLst>
              <a:ext uri="{FF2B5EF4-FFF2-40B4-BE49-F238E27FC236}">
                <a16:creationId xmlns:a16="http://schemas.microsoft.com/office/drawing/2014/main" id="{A6AFD9D8-63CB-49D0-B898-3F46C3E88F0B}"/>
              </a:ext>
            </a:extLst>
          </p:cNvPr>
          <p:cNvSpPr txBox="1"/>
          <p:nvPr/>
        </p:nvSpPr>
        <p:spPr>
          <a:xfrm>
            <a:off x="161022" y="1077423"/>
            <a:ext cx="4811931" cy="96987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i="1" dirty="0">
                <a:solidFill>
                  <a:schemeClr val="tx1"/>
                </a:solidFill>
                <a:latin typeface="+mn-lt"/>
                <a:ea typeface="Abel"/>
                <a:cs typeface="Abel"/>
                <a:sym typeface="Abel"/>
              </a:rPr>
              <a:t>Ho: </a:t>
            </a:r>
            <a:r>
              <a:rPr lang="en-US" sz="1200" dirty="0">
                <a:solidFill>
                  <a:schemeClr val="tx1"/>
                </a:solidFill>
                <a:latin typeface="+mn-lt"/>
                <a:ea typeface="Abel"/>
                <a:cs typeface="Abel"/>
                <a:sym typeface="Abel"/>
              </a:rPr>
              <a:t>La </a:t>
            </a:r>
            <a:r>
              <a:rPr lang="en-US" sz="1200" dirty="0" err="1">
                <a:solidFill>
                  <a:schemeClr val="tx1"/>
                </a:solidFill>
                <a:latin typeface="+mn-lt"/>
                <a:ea typeface="Abel"/>
                <a:cs typeface="Abel"/>
                <a:sym typeface="Abel"/>
              </a:rPr>
              <a:t>percepción</a:t>
            </a:r>
            <a:r>
              <a:rPr lang="en-US" sz="1200" dirty="0">
                <a:solidFill>
                  <a:schemeClr val="tx1"/>
                </a:solidFill>
                <a:latin typeface="+mn-lt"/>
                <a:ea typeface="Abel"/>
                <a:cs typeface="Abel"/>
                <a:sym typeface="Abel"/>
              </a:rPr>
              <a:t> del </a:t>
            </a:r>
            <a:r>
              <a:rPr lang="en-US" sz="1200" dirty="0" err="1">
                <a:solidFill>
                  <a:schemeClr val="tx1"/>
                </a:solidFill>
                <a:latin typeface="+mn-lt"/>
                <a:ea typeface="Abel"/>
                <a:cs typeface="Abel"/>
                <a:sym typeface="Abel"/>
              </a:rPr>
              <a:t>precio</a:t>
            </a:r>
            <a:r>
              <a:rPr lang="en-US" sz="1200" dirty="0">
                <a:solidFill>
                  <a:schemeClr val="tx1"/>
                </a:solidFill>
                <a:latin typeface="+mn-lt"/>
                <a:ea typeface="Abel"/>
                <a:cs typeface="Abel"/>
                <a:sym typeface="Abel"/>
              </a:rPr>
              <a:t> no </a:t>
            </a:r>
            <a:r>
              <a:rPr lang="en-US" sz="1200" dirty="0" err="1">
                <a:solidFill>
                  <a:schemeClr val="tx1"/>
                </a:solidFill>
                <a:latin typeface="+mn-lt"/>
                <a:ea typeface="Abel"/>
                <a:cs typeface="Abel"/>
                <a:sym typeface="Abel"/>
              </a:rPr>
              <a:t>incide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positivamene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en</a:t>
            </a:r>
            <a:r>
              <a:rPr lang="en-US" sz="1200" dirty="0">
                <a:solidFill>
                  <a:schemeClr val="tx1"/>
                </a:solidFill>
                <a:latin typeface="+mn-lt"/>
                <a:ea typeface="Abel"/>
                <a:cs typeface="Abel"/>
                <a:sym typeface="Abel"/>
              </a:rPr>
              <a:t> la </a:t>
            </a:r>
            <a:r>
              <a:rPr lang="en-US" sz="1200" dirty="0" err="1">
                <a:solidFill>
                  <a:schemeClr val="tx1"/>
                </a:solidFill>
                <a:latin typeface="+mn-lt"/>
                <a:ea typeface="Abel"/>
                <a:cs typeface="Abel"/>
                <a:sym typeface="Abel"/>
              </a:rPr>
              <a:t>satisfacción</a:t>
            </a:r>
            <a:r>
              <a:rPr lang="en-US" sz="1200" dirty="0">
                <a:solidFill>
                  <a:schemeClr val="tx1"/>
                </a:solidFill>
                <a:latin typeface="+mn-lt"/>
                <a:ea typeface="Abel"/>
                <a:cs typeface="Abel"/>
                <a:sym typeface="Abel"/>
              </a:rPr>
              <a:t> del </a:t>
            </a:r>
            <a:r>
              <a:rPr lang="en-US" sz="1200" dirty="0" err="1">
                <a:solidFill>
                  <a:schemeClr val="tx1"/>
                </a:solidFill>
                <a:latin typeface="+mn-lt"/>
                <a:ea typeface="Abel"/>
                <a:cs typeface="Abel"/>
                <a:sym typeface="Abel"/>
              </a:rPr>
              <a:t>consumidor</a:t>
            </a:r>
            <a:r>
              <a:rPr lang="en-US" sz="1200" dirty="0">
                <a:solidFill>
                  <a:schemeClr val="tx1"/>
                </a:solidFill>
                <a:latin typeface="+mn-lt"/>
                <a:ea typeface="Abel"/>
                <a:cs typeface="Abel"/>
                <a:sym typeface="Abel"/>
              </a:rPr>
              <a:t> de </a:t>
            </a:r>
            <a:r>
              <a:rPr lang="en-US" sz="1200" dirty="0" err="1">
                <a:solidFill>
                  <a:schemeClr val="tx1"/>
                </a:solidFill>
                <a:latin typeface="+mn-lt"/>
                <a:ea typeface="Abel"/>
                <a:cs typeface="Abel"/>
                <a:sym typeface="Abel"/>
              </a:rPr>
              <a:t>aceite</a:t>
            </a:r>
            <a:r>
              <a:rPr lang="en-US" sz="1200" dirty="0">
                <a:solidFill>
                  <a:schemeClr val="tx1"/>
                </a:solidFill>
                <a:latin typeface="+mn-lt"/>
                <a:ea typeface="Abel"/>
                <a:cs typeface="Abel"/>
                <a:sym typeface="Abel"/>
              </a:rPr>
              <a:t> vegetal comestible.</a:t>
            </a:r>
          </a:p>
          <a:p>
            <a:r>
              <a:rPr lang="en-US" sz="1200" i="1" dirty="0">
                <a:solidFill>
                  <a:schemeClr val="tx1"/>
                </a:solidFill>
                <a:latin typeface="+mn-lt"/>
                <a:ea typeface="Abel"/>
                <a:cs typeface="Abel"/>
                <a:sym typeface="Abel"/>
              </a:rPr>
              <a:t>H1</a:t>
            </a:r>
            <a:r>
              <a:rPr lang="en-US" sz="1200" dirty="0">
                <a:solidFill>
                  <a:schemeClr val="tx1"/>
                </a:solidFill>
                <a:latin typeface="+mn-lt"/>
                <a:ea typeface="Abel"/>
                <a:cs typeface="Abel"/>
                <a:sym typeface="Abel"/>
              </a:rPr>
              <a:t>: La </a:t>
            </a:r>
            <a:r>
              <a:rPr lang="en-US" sz="1200" dirty="0" err="1">
                <a:solidFill>
                  <a:schemeClr val="tx1"/>
                </a:solidFill>
                <a:latin typeface="+mn-lt"/>
                <a:ea typeface="Abel"/>
                <a:cs typeface="Abel"/>
                <a:sym typeface="Abel"/>
              </a:rPr>
              <a:t>percepción</a:t>
            </a:r>
            <a:r>
              <a:rPr lang="en-US" sz="1200" dirty="0">
                <a:solidFill>
                  <a:schemeClr val="tx1"/>
                </a:solidFill>
                <a:latin typeface="+mn-lt"/>
                <a:ea typeface="Abel"/>
                <a:cs typeface="Abel"/>
                <a:sym typeface="Abel"/>
              </a:rPr>
              <a:t> del </a:t>
            </a:r>
            <a:r>
              <a:rPr lang="en-US" sz="1200" dirty="0" err="1">
                <a:solidFill>
                  <a:schemeClr val="tx1"/>
                </a:solidFill>
                <a:latin typeface="+mn-lt"/>
                <a:ea typeface="Abel"/>
                <a:cs typeface="Abel"/>
                <a:sym typeface="Abel"/>
              </a:rPr>
              <a:t>precio</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incide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positivamene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en</a:t>
            </a:r>
            <a:r>
              <a:rPr lang="en-US" sz="1200" dirty="0">
                <a:solidFill>
                  <a:schemeClr val="tx1"/>
                </a:solidFill>
                <a:latin typeface="+mn-lt"/>
                <a:ea typeface="Abel"/>
                <a:cs typeface="Abel"/>
                <a:sym typeface="Abel"/>
              </a:rPr>
              <a:t> la </a:t>
            </a:r>
            <a:r>
              <a:rPr lang="en-US" sz="1200" dirty="0" err="1">
                <a:solidFill>
                  <a:schemeClr val="tx1"/>
                </a:solidFill>
                <a:latin typeface="+mn-lt"/>
                <a:ea typeface="Abel"/>
                <a:cs typeface="Abel"/>
                <a:sym typeface="Abel"/>
              </a:rPr>
              <a:t>satisfacción</a:t>
            </a:r>
            <a:r>
              <a:rPr lang="en-US" sz="1200" dirty="0">
                <a:solidFill>
                  <a:schemeClr val="tx1"/>
                </a:solidFill>
                <a:latin typeface="+mn-lt"/>
                <a:ea typeface="Abel"/>
                <a:cs typeface="Abel"/>
                <a:sym typeface="Abel"/>
              </a:rPr>
              <a:t> del </a:t>
            </a:r>
            <a:r>
              <a:rPr lang="en-US" sz="1200" dirty="0" err="1">
                <a:solidFill>
                  <a:schemeClr val="tx1"/>
                </a:solidFill>
                <a:latin typeface="+mn-lt"/>
                <a:ea typeface="Abel"/>
                <a:cs typeface="Abel"/>
                <a:sym typeface="Abel"/>
              </a:rPr>
              <a:t>consumidor</a:t>
            </a:r>
            <a:r>
              <a:rPr lang="en-US" sz="1200" dirty="0">
                <a:solidFill>
                  <a:schemeClr val="tx1"/>
                </a:solidFill>
                <a:latin typeface="+mn-lt"/>
                <a:ea typeface="Abel"/>
                <a:cs typeface="Abel"/>
                <a:sym typeface="Abel"/>
              </a:rPr>
              <a:t> de </a:t>
            </a:r>
            <a:r>
              <a:rPr lang="en-US" sz="1200" dirty="0" err="1">
                <a:solidFill>
                  <a:schemeClr val="tx1"/>
                </a:solidFill>
                <a:latin typeface="+mn-lt"/>
                <a:ea typeface="Abel"/>
                <a:cs typeface="Abel"/>
                <a:sym typeface="Abel"/>
              </a:rPr>
              <a:t>aceite</a:t>
            </a:r>
            <a:r>
              <a:rPr lang="en-US" sz="1200" dirty="0">
                <a:solidFill>
                  <a:schemeClr val="tx1"/>
                </a:solidFill>
                <a:latin typeface="+mn-lt"/>
                <a:ea typeface="Abel"/>
                <a:cs typeface="Abel"/>
                <a:sym typeface="Abel"/>
              </a:rPr>
              <a:t> vegetal comestible.</a:t>
            </a:r>
          </a:p>
          <a:p>
            <a:pPr marL="0" lvl="0" indent="0" algn="ctr" rtl="0">
              <a:spcBef>
                <a:spcPts val="0"/>
              </a:spcBef>
              <a:spcAft>
                <a:spcPts val="0"/>
              </a:spcAft>
              <a:buNone/>
            </a:pPr>
            <a:endParaRPr lang="en-US" dirty="0">
              <a:solidFill>
                <a:schemeClr val="tx1"/>
              </a:solidFill>
              <a:latin typeface="+mn-lt"/>
              <a:ea typeface="Abel"/>
              <a:cs typeface="Abel"/>
              <a:sym typeface="Abel"/>
            </a:endParaRPr>
          </a:p>
        </p:txBody>
      </p:sp>
      <p:sp>
        <p:nvSpPr>
          <p:cNvPr id="21" name="Google Shape;3055;p44">
            <a:extLst>
              <a:ext uri="{FF2B5EF4-FFF2-40B4-BE49-F238E27FC236}">
                <a16:creationId xmlns:a16="http://schemas.microsoft.com/office/drawing/2014/main" id="{F0B1D7A5-C5E8-41CA-9923-5DD62AD3CAD0}"/>
              </a:ext>
            </a:extLst>
          </p:cNvPr>
          <p:cNvSpPr/>
          <p:nvPr/>
        </p:nvSpPr>
        <p:spPr>
          <a:xfrm>
            <a:off x="822287" y="2183527"/>
            <a:ext cx="612901" cy="284942"/>
          </a:xfrm>
          <a:custGeom>
            <a:avLst/>
            <a:gdLst/>
            <a:ahLst/>
            <a:cxnLst/>
            <a:rect l="l" t="t" r="r" b="b"/>
            <a:pathLst>
              <a:path w="7139" h="18181" extrusionOk="0">
                <a:moveTo>
                  <a:pt x="1" y="1"/>
                </a:moveTo>
                <a:lnTo>
                  <a:pt x="1" y="18180"/>
                </a:lnTo>
                <a:lnTo>
                  <a:pt x="7139" y="18180"/>
                </a:lnTo>
                <a:lnTo>
                  <a:pt x="7139" y="1"/>
                </a:ln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dirty="0">
                <a:latin typeface="+mn-lt"/>
              </a:rPr>
              <a:t>0,05</a:t>
            </a:r>
            <a:endParaRPr dirty="0">
              <a:latin typeface="+mn-lt"/>
            </a:endParaRPr>
          </a:p>
        </p:txBody>
      </p:sp>
      <p:sp>
        <p:nvSpPr>
          <p:cNvPr id="22" name="Google Shape;3056;p44">
            <a:extLst>
              <a:ext uri="{FF2B5EF4-FFF2-40B4-BE49-F238E27FC236}">
                <a16:creationId xmlns:a16="http://schemas.microsoft.com/office/drawing/2014/main" id="{3B07500F-CE24-4AC3-9C45-F2A144C1A226}"/>
              </a:ext>
            </a:extLst>
          </p:cNvPr>
          <p:cNvSpPr txBox="1"/>
          <p:nvPr/>
        </p:nvSpPr>
        <p:spPr>
          <a:xfrm>
            <a:off x="278739" y="2638637"/>
            <a:ext cx="1699996" cy="1854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ea typeface="Abel"/>
                <a:cs typeface="Abel"/>
                <a:sym typeface="Abel"/>
              </a:rPr>
              <a:t>Nivel de significancia</a:t>
            </a:r>
            <a:endParaRPr dirty="0">
              <a:latin typeface="+mn-lt"/>
              <a:ea typeface="Abel"/>
              <a:cs typeface="Abel"/>
              <a:sym typeface="Abel"/>
            </a:endParaRPr>
          </a:p>
        </p:txBody>
      </p:sp>
      <p:sp>
        <p:nvSpPr>
          <p:cNvPr id="24" name="Google Shape;3058;p44">
            <a:extLst>
              <a:ext uri="{FF2B5EF4-FFF2-40B4-BE49-F238E27FC236}">
                <a16:creationId xmlns:a16="http://schemas.microsoft.com/office/drawing/2014/main" id="{2420FC27-34AA-4B7A-BA01-4245C266F2A3}"/>
              </a:ext>
            </a:extLst>
          </p:cNvPr>
          <p:cNvSpPr/>
          <p:nvPr/>
        </p:nvSpPr>
        <p:spPr>
          <a:xfrm>
            <a:off x="2548081" y="2169542"/>
            <a:ext cx="612901" cy="284942"/>
          </a:xfrm>
          <a:custGeom>
            <a:avLst/>
            <a:gdLst/>
            <a:ahLst/>
            <a:cxnLst/>
            <a:rect l="l" t="t" r="r" b="b"/>
            <a:pathLst>
              <a:path w="7139" h="18181" extrusionOk="0">
                <a:moveTo>
                  <a:pt x="1" y="1"/>
                </a:moveTo>
                <a:lnTo>
                  <a:pt x="1" y="18180"/>
                </a:lnTo>
                <a:lnTo>
                  <a:pt x="7139" y="18180"/>
                </a:lnTo>
                <a:lnTo>
                  <a:pt x="7139" y="1"/>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dirty="0">
                <a:latin typeface="+mn-lt"/>
              </a:rPr>
              <a:t>4</a:t>
            </a:r>
            <a:endParaRPr dirty="0">
              <a:latin typeface="+mn-lt"/>
            </a:endParaRPr>
          </a:p>
        </p:txBody>
      </p:sp>
      <p:sp>
        <p:nvSpPr>
          <p:cNvPr id="25" name="Google Shape;3059;p44">
            <a:extLst>
              <a:ext uri="{FF2B5EF4-FFF2-40B4-BE49-F238E27FC236}">
                <a16:creationId xmlns:a16="http://schemas.microsoft.com/office/drawing/2014/main" id="{0C04E945-41FF-4A38-AFFF-F50A746676EF}"/>
              </a:ext>
            </a:extLst>
          </p:cNvPr>
          <p:cNvSpPr txBox="1"/>
          <p:nvPr/>
        </p:nvSpPr>
        <p:spPr>
          <a:xfrm>
            <a:off x="2123397" y="2637351"/>
            <a:ext cx="1462268" cy="1854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ea typeface="Abel"/>
                <a:cs typeface="Abel"/>
                <a:sym typeface="Abel"/>
              </a:rPr>
              <a:t>Grados de libertad</a:t>
            </a:r>
            <a:endParaRPr dirty="0">
              <a:latin typeface="+mn-lt"/>
              <a:ea typeface="Abel"/>
              <a:cs typeface="Abel"/>
              <a:sym typeface="Abel"/>
            </a:endParaRPr>
          </a:p>
        </p:txBody>
      </p:sp>
      <p:graphicFrame>
        <p:nvGraphicFramePr>
          <p:cNvPr id="2" name="Tabla 1">
            <a:extLst>
              <a:ext uri="{FF2B5EF4-FFF2-40B4-BE49-F238E27FC236}">
                <a16:creationId xmlns:a16="http://schemas.microsoft.com/office/drawing/2014/main" id="{E3CBD60A-EF28-4EC7-B388-A7DB169E8851}"/>
              </a:ext>
            </a:extLst>
          </p:cNvPr>
          <p:cNvGraphicFramePr>
            <a:graphicFrameLocks noGrp="1"/>
          </p:cNvGraphicFramePr>
          <p:nvPr/>
        </p:nvGraphicFramePr>
        <p:xfrm>
          <a:off x="4972953" y="1624735"/>
          <a:ext cx="4010025" cy="1793113"/>
        </p:xfrm>
        <a:graphic>
          <a:graphicData uri="http://schemas.openxmlformats.org/drawingml/2006/table">
            <a:tbl>
              <a:tblPr>
                <a:tableStyleId>{2D5ABB26-0587-4C30-8999-92F81FD0307C}</a:tableStyleId>
              </a:tblPr>
              <a:tblGrid>
                <a:gridCol w="1693545">
                  <a:extLst>
                    <a:ext uri="{9D8B030D-6E8A-4147-A177-3AD203B41FA5}">
                      <a16:colId xmlns:a16="http://schemas.microsoft.com/office/drawing/2014/main" val="4265330647"/>
                    </a:ext>
                  </a:extLst>
                </a:gridCol>
                <a:gridCol w="666115">
                  <a:extLst>
                    <a:ext uri="{9D8B030D-6E8A-4147-A177-3AD203B41FA5}">
                      <a16:colId xmlns:a16="http://schemas.microsoft.com/office/drawing/2014/main" val="2235068674"/>
                    </a:ext>
                  </a:extLst>
                </a:gridCol>
                <a:gridCol w="666115">
                  <a:extLst>
                    <a:ext uri="{9D8B030D-6E8A-4147-A177-3AD203B41FA5}">
                      <a16:colId xmlns:a16="http://schemas.microsoft.com/office/drawing/2014/main" val="3857898181"/>
                    </a:ext>
                  </a:extLst>
                </a:gridCol>
                <a:gridCol w="984250">
                  <a:extLst>
                    <a:ext uri="{9D8B030D-6E8A-4147-A177-3AD203B41FA5}">
                      <a16:colId xmlns:a16="http://schemas.microsoft.com/office/drawing/2014/main" val="1643328576"/>
                    </a:ext>
                  </a:extLst>
                </a:gridCol>
              </a:tblGrid>
              <a:tr h="0">
                <a:tc>
                  <a:txBody>
                    <a:bodyPr/>
                    <a:lstStyle/>
                    <a:p>
                      <a:pPr algn="ct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Valor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err="1">
                          <a:effectLst/>
                        </a:rPr>
                        <a:t>gl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Sig. asintótica (bilateral)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2549995"/>
                  </a:ext>
                </a:extLst>
              </a:tr>
              <a:tr h="449580">
                <a:tc>
                  <a:txBody>
                    <a:bodyPr/>
                    <a:lstStyle/>
                    <a:p>
                      <a:pPr>
                        <a:lnSpc>
                          <a:spcPct val="107000"/>
                        </a:lnSpc>
                        <a:spcAft>
                          <a:spcPts val="800"/>
                        </a:spcAft>
                      </a:pPr>
                      <a:r>
                        <a:rPr lang="es-EC" sz="1100">
                          <a:effectLst/>
                        </a:rPr>
                        <a:t>Chi-cuadrado de Pearson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100" dirty="0">
                          <a:effectLst/>
                        </a:rPr>
                        <a:t>127,958</a:t>
                      </a:r>
                      <a:r>
                        <a:rPr lang="es-EC" sz="1100" baseline="30000" dirty="0">
                          <a:effectLst/>
                        </a:rPr>
                        <a:t>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100">
                          <a:effectLst/>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66465129"/>
                  </a:ext>
                </a:extLst>
              </a:tr>
              <a:tr h="276860">
                <a:tc>
                  <a:txBody>
                    <a:bodyPr/>
                    <a:lstStyle/>
                    <a:p>
                      <a:pPr>
                        <a:lnSpc>
                          <a:spcPct val="107000"/>
                        </a:lnSpc>
                        <a:spcAft>
                          <a:spcPts val="800"/>
                        </a:spcAft>
                      </a:pPr>
                      <a:r>
                        <a:rPr lang="es-EC" sz="1100" dirty="0">
                          <a:effectLst/>
                        </a:rPr>
                        <a:t>Razón de verosimilitudes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dirty="0">
                          <a:effectLst/>
                        </a:rPr>
                        <a:t>122,191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75397012"/>
                  </a:ext>
                </a:extLst>
              </a:tr>
              <a:tr h="449580">
                <a:tc>
                  <a:txBody>
                    <a:bodyPr/>
                    <a:lstStyle/>
                    <a:p>
                      <a:pPr>
                        <a:lnSpc>
                          <a:spcPct val="107000"/>
                        </a:lnSpc>
                        <a:spcAft>
                          <a:spcPts val="800"/>
                        </a:spcAft>
                      </a:pPr>
                      <a:r>
                        <a:rPr lang="es-EC" sz="1100">
                          <a:effectLst/>
                        </a:rPr>
                        <a:t>Asociación lineal por lineal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dirty="0">
                          <a:effectLst/>
                        </a:rPr>
                        <a:t>106,271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07334307"/>
                  </a:ext>
                </a:extLst>
              </a:tr>
              <a:tr h="267335">
                <a:tc>
                  <a:txBody>
                    <a:bodyPr/>
                    <a:lstStyle/>
                    <a:p>
                      <a:pPr>
                        <a:lnSpc>
                          <a:spcPct val="107000"/>
                        </a:lnSpc>
                        <a:spcAft>
                          <a:spcPts val="800"/>
                        </a:spcAft>
                      </a:pPr>
                      <a:r>
                        <a:rPr lang="es-EC" sz="1100">
                          <a:effectLst/>
                        </a:rPr>
                        <a:t>N de casos válidos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a:effectLst/>
                        </a:rPr>
                        <a:t>384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48452"/>
                  </a:ext>
                </a:extLst>
              </a:tr>
            </a:tbl>
          </a:graphicData>
        </a:graphic>
      </p:graphicFrame>
      <p:sp>
        <p:nvSpPr>
          <p:cNvPr id="29" name="CuadroTexto 28">
            <a:extLst>
              <a:ext uri="{FF2B5EF4-FFF2-40B4-BE49-F238E27FC236}">
                <a16:creationId xmlns:a16="http://schemas.microsoft.com/office/drawing/2014/main" id="{2F59FE5A-C690-48ED-A182-D0A012CB21EE}"/>
              </a:ext>
            </a:extLst>
          </p:cNvPr>
          <p:cNvSpPr txBox="1"/>
          <p:nvPr/>
        </p:nvSpPr>
        <p:spPr>
          <a:xfrm>
            <a:off x="161021" y="3193670"/>
            <a:ext cx="4811931" cy="810478"/>
          </a:xfrm>
          <a:prstGeom prst="rect">
            <a:avLst/>
          </a:prstGeom>
          <a:noFill/>
        </p:spPr>
        <p:txBody>
          <a:bodyPr wrap="square">
            <a:spAutoFit/>
          </a:bodyPr>
          <a:lstStyle/>
          <a:p>
            <a:pPr>
              <a:spcAft>
                <a:spcPts val="800"/>
              </a:spcAft>
            </a:pPr>
            <a:r>
              <a:rPr lang="es-EC" sz="1200" dirty="0">
                <a:solidFill>
                  <a:schemeClr val="tx1"/>
                </a:solidFill>
                <a:latin typeface="+mn-lt"/>
              </a:rPr>
              <a:t>Si </a:t>
            </a:r>
            <a:r>
              <a:rPr lang="es-EC" dirty="0">
                <a:solidFill>
                  <a:schemeClr val="tx1"/>
                </a:solidFill>
                <a:latin typeface="+mn-lt"/>
              </a:rPr>
              <a:t>x²</a:t>
            </a:r>
            <a:r>
              <a:rPr lang="es-EC" sz="1200" dirty="0">
                <a:solidFill>
                  <a:schemeClr val="tx1"/>
                </a:solidFill>
                <a:latin typeface="+mn-lt"/>
              </a:rPr>
              <a:t> &gt; 9,49 se rechaza la hipótesis nula y se acepta la hipótesis alternativa. </a:t>
            </a:r>
          </a:p>
          <a:p>
            <a:pPr>
              <a:spcAft>
                <a:spcPts val="800"/>
              </a:spcAft>
            </a:pPr>
            <a:r>
              <a:rPr lang="es-EC" sz="1200" dirty="0">
                <a:solidFill>
                  <a:schemeClr val="tx1"/>
                </a:solidFill>
                <a:latin typeface="+mn-lt"/>
              </a:rPr>
              <a:t>Si </a:t>
            </a:r>
            <a:r>
              <a:rPr lang="es-EC" dirty="0">
                <a:solidFill>
                  <a:schemeClr val="tx1"/>
                </a:solidFill>
                <a:latin typeface="+mn-lt"/>
              </a:rPr>
              <a:t>x²</a:t>
            </a:r>
            <a:r>
              <a:rPr lang="es-EC" sz="1200" dirty="0">
                <a:solidFill>
                  <a:schemeClr val="tx1"/>
                </a:solidFill>
                <a:latin typeface="+mn-lt"/>
              </a:rPr>
              <a:t> ≤ 9,49 se acepta la hipótesis nula.</a:t>
            </a:r>
          </a:p>
        </p:txBody>
      </p:sp>
      <p:sp>
        <p:nvSpPr>
          <p:cNvPr id="5" name="CuadroTexto 4">
            <a:extLst>
              <a:ext uri="{FF2B5EF4-FFF2-40B4-BE49-F238E27FC236}">
                <a16:creationId xmlns:a16="http://schemas.microsoft.com/office/drawing/2014/main" id="{CB8FE9FA-52AD-4FA4-9A2E-5C5E614197C6}"/>
              </a:ext>
            </a:extLst>
          </p:cNvPr>
          <p:cNvSpPr txBox="1"/>
          <p:nvPr/>
        </p:nvSpPr>
        <p:spPr>
          <a:xfrm>
            <a:off x="392490" y="4047258"/>
            <a:ext cx="3461815" cy="600164"/>
          </a:xfrm>
          <a:prstGeom prst="rect">
            <a:avLst/>
          </a:prstGeom>
          <a:solidFill>
            <a:schemeClr val="accent5">
              <a:lumMod val="40000"/>
              <a:lumOff val="60000"/>
            </a:schemeClr>
          </a:solidFill>
        </p:spPr>
        <p:txBody>
          <a:bodyPr wrap="square" rtlCol="0">
            <a:spAutoFit/>
          </a:bodyPr>
          <a:lstStyle/>
          <a:p>
            <a:r>
              <a:rPr lang="es-ES" sz="1100" dirty="0">
                <a:effectLst/>
                <a:latin typeface="+mn-lt"/>
                <a:ea typeface="Calibri" panose="020F0502020204030204" pitchFamily="34" charset="0"/>
                <a:cs typeface="Times New Roman" panose="02020603050405020304" pitchFamily="18" charset="0"/>
              </a:rPr>
              <a:t>L</a:t>
            </a:r>
            <a:r>
              <a:rPr lang="es-EC" sz="1100" dirty="0">
                <a:effectLst/>
                <a:latin typeface="+mn-lt"/>
                <a:ea typeface="Calibri" panose="020F0502020204030204" pitchFamily="34" charset="0"/>
                <a:cs typeface="Times New Roman" panose="02020603050405020304" pitchFamily="18" charset="0"/>
              </a:rPr>
              <a:t>a percepción del precio influye positivamente en la satisfacción del consumidor de aceite vegetal comestible.</a:t>
            </a:r>
          </a:p>
        </p:txBody>
      </p:sp>
      <p:sp>
        <p:nvSpPr>
          <p:cNvPr id="35" name="CuadroTexto 34">
            <a:extLst>
              <a:ext uri="{FF2B5EF4-FFF2-40B4-BE49-F238E27FC236}">
                <a16:creationId xmlns:a16="http://schemas.microsoft.com/office/drawing/2014/main" id="{EC331937-16EF-43BE-9958-C1A432267FCC}"/>
              </a:ext>
            </a:extLst>
          </p:cNvPr>
          <p:cNvSpPr txBox="1"/>
          <p:nvPr/>
        </p:nvSpPr>
        <p:spPr>
          <a:xfrm>
            <a:off x="2356489" y="628059"/>
            <a:ext cx="2458353" cy="276999"/>
          </a:xfrm>
          <a:prstGeom prst="rect">
            <a:avLst/>
          </a:prstGeom>
          <a:noFill/>
        </p:spPr>
        <p:txBody>
          <a:bodyPr wrap="square">
            <a:spAutoFit/>
          </a:bodyPr>
          <a:lstStyle/>
          <a:p>
            <a:pPr algn="ctr"/>
            <a:r>
              <a:rPr lang="es-ES" sz="1200" b="1" dirty="0">
                <a:effectLst/>
                <a:latin typeface="+mn-lt"/>
                <a:ea typeface="Calibri" panose="020F0502020204030204" pitchFamily="34" charset="0"/>
              </a:rPr>
              <a:t>Precio percibido y satisfacción</a:t>
            </a:r>
            <a:endParaRPr lang="es-EC" sz="1200" dirty="0">
              <a:latin typeface="+mn-lt"/>
            </a:endParaRPr>
          </a:p>
        </p:txBody>
      </p:sp>
      <p:sp>
        <p:nvSpPr>
          <p:cNvPr id="16" name="Google Shape;3461;p49">
            <a:extLst>
              <a:ext uri="{FF2B5EF4-FFF2-40B4-BE49-F238E27FC236}">
                <a16:creationId xmlns:a16="http://schemas.microsoft.com/office/drawing/2014/main" id="{CD76B96C-ECE5-474A-84DD-B554A7AD6E5C}"/>
              </a:ext>
            </a:extLst>
          </p:cNvPr>
          <p:cNvSpPr/>
          <p:nvPr/>
        </p:nvSpPr>
        <p:spPr>
          <a:xfrm rot="5400000">
            <a:off x="4381290" y="-1099717"/>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485;p49">
            <a:extLst>
              <a:ext uri="{FF2B5EF4-FFF2-40B4-BE49-F238E27FC236}">
                <a16:creationId xmlns:a16="http://schemas.microsoft.com/office/drawing/2014/main" id="{DAFE95F3-A403-4D21-B2D4-37CD4B075C55}"/>
              </a:ext>
            </a:extLst>
          </p:cNvPr>
          <p:cNvSpPr txBox="1"/>
          <p:nvPr/>
        </p:nvSpPr>
        <p:spPr>
          <a:xfrm>
            <a:off x="3045089" y="0"/>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Bivariado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spTree>
    <p:extLst>
      <p:ext uri="{BB962C8B-B14F-4D97-AF65-F5344CB8AC3E}">
        <p14:creationId xmlns:p14="http://schemas.microsoft.com/office/powerpoint/2010/main" val="85674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0"/>
        <p:cNvGrpSpPr/>
        <p:nvPr/>
      </p:nvGrpSpPr>
      <p:grpSpPr>
        <a:xfrm>
          <a:off x="0" y="0"/>
          <a:ext cx="0" cy="0"/>
          <a:chOff x="0" y="0"/>
          <a:chExt cx="0" cy="0"/>
        </a:xfrm>
      </p:grpSpPr>
      <p:sp>
        <p:nvSpPr>
          <p:cNvPr id="3674" name="Google Shape;3674;p51"/>
          <p:cNvSpPr/>
          <p:nvPr/>
        </p:nvSpPr>
        <p:spPr>
          <a:xfrm flipH="1">
            <a:off x="947303" y="592690"/>
            <a:ext cx="1315200" cy="400661"/>
          </a:xfrm>
          <a:prstGeom prst="rect">
            <a:avLst/>
          </a:prstGeom>
          <a:solidFill>
            <a:schemeClr val="tx2">
              <a:lumMod val="9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dirty="0">
                <a:latin typeface="+mn-lt"/>
              </a:rPr>
              <a:t>Hipótesis 3</a:t>
            </a:r>
            <a:endParaRPr dirty="0">
              <a:latin typeface="+mn-lt"/>
            </a:endParaRPr>
          </a:p>
        </p:txBody>
      </p:sp>
      <p:sp>
        <p:nvSpPr>
          <p:cNvPr id="18" name="Google Shape;3697;p52">
            <a:extLst>
              <a:ext uri="{FF2B5EF4-FFF2-40B4-BE49-F238E27FC236}">
                <a16:creationId xmlns:a16="http://schemas.microsoft.com/office/drawing/2014/main" id="{A6AFD9D8-63CB-49D0-B898-3F46C3E88F0B}"/>
              </a:ext>
            </a:extLst>
          </p:cNvPr>
          <p:cNvSpPr txBox="1"/>
          <p:nvPr/>
        </p:nvSpPr>
        <p:spPr>
          <a:xfrm>
            <a:off x="161022" y="1077423"/>
            <a:ext cx="4811931" cy="96987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i="1" dirty="0">
                <a:solidFill>
                  <a:schemeClr val="tx1"/>
                </a:solidFill>
                <a:latin typeface="+mn-lt"/>
                <a:ea typeface="Abel"/>
                <a:cs typeface="Abel"/>
                <a:sym typeface="Abel"/>
              </a:rPr>
              <a:t>Ho: </a:t>
            </a:r>
            <a:r>
              <a:rPr lang="en-US" sz="1200" dirty="0">
                <a:solidFill>
                  <a:schemeClr val="tx1"/>
                </a:solidFill>
                <a:latin typeface="+mn-lt"/>
                <a:ea typeface="Abel"/>
                <a:cs typeface="Abel"/>
                <a:sym typeface="Abel"/>
              </a:rPr>
              <a:t>La </a:t>
            </a:r>
            <a:r>
              <a:rPr lang="en-US" sz="1200" dirty="0" err="1">
                <a:solidFill>
                  <a:schemeClr val="tx1"/>
                </a:solidFill>
                <a:latin typeface="+mn-lt"/>
                <a:ea typeface="Abel"/>
                <a:cs typeface="Abel"/>
                <a:sym typeface="Abel"/>
              </a:rPr>
              <a:t>diferencia</a:t>
            </a:r>
            <a:r>
              <a:rPr lang="en-US" sz="1200" dirty="0">
                <a:solidFill>
                  <a:schemeClr val="tx1"/>
                </a:solidFill>
                <a:latin typeface="+mn-lt"/>
                <a:ea typeface="Abel"/>
                <a:cs typeface="Abel"/>
                <a:sym typeface="Abel"/>
              </a:rPr>
              <a:t> de </a:t>
            </a:r>
            <a:r>
              <a:rPr lang="en-US" sz="1200" dirty="0" err="1">
                <a:solidFill>
                  <a:schemeClr val="tx1"/>
                </a:solidFill>
                <a:latin typeface="+mn-lt"/>
                <a:ea typeface="Abel"/>
                <a:cs typeface="Abel"/>
                <a:sym typeface="Abel"/>
              </a:rPr>
              <a:t>precios</a:t>
            </a:r>
            <a:r>
              <a:rPr lang="en-US" sz="1200" dirty="0">
                <a:solidFill>
                  <a:schemeClr val="tx1"/>
                </a:solidFill>
                <a:latin typeface="+mn-lt"/>
                <a:ea typeface="Abel"/>
                <a:cs typeface="Abel"/>
                <a:sym typeface="Abel"/>
              </a:rPr>
              <a:t> no </a:t>
            </a:r>
            <a:r>
              <a:rPr lang="en-US" sz="1200" dirty="0" err="1">
                <a:solidFill>
                  <a:schemeClr val="tx1"/>
                </a:solidFill>
                <a:latin typeface="+mn-lt"/>
                <a:ea typeface="Abel"/>
                <a:cs typeface="Abel"/>
                <a:sym typeface="Abel"/>
              </a:rPr>
              <a:t>incide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positivamene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en</a:t>
            </a:r>
            <a:r>
              <a:rPr lang="en-US" sz="1200" dirty="0">
                <a:solidFill>
                  <a:schemeClr val="tx1"/>
                </a:solidFill>
                <a:latin typeface="+mn-lt"/>
                <a:ea typeface="Abel"/>
                <a:cs typeface="Abel"/>
                <a:sym typeface="Abel"/>
              </a:rPr>
              <a:t> la </a:t>
            </a:r>
            <a:r>
              <a:rPr lang="en-US" sz="1200" dirty="0" err="1">
                <a:solidFill>
                  <a:schemeClr val="tx1"/>
                </a:solidFill>
                <a:latin typeface="+mn-lt"/>
                <a:ea typeface="Abel"/>
                <a:cs typeface="Abel"/>
                <a:sym typeface="Abel"/>
              </a:rPr>
              <a:t>satisfacción</a:t>
            </a:r>
            <a:r>
              <a:rPr lang="en-US" sz="1200" dirty="0">
                <a:solidFill>
                  <a:schemeClr val="tx1"/>
                </a:solidFill>
                <a:latin typeface="+mn-lt"/>
                <a:ea typeface="Abel"/>
                <a:cs typeface="Abel"/>
                <a:sym typeface="Abel"/>
              </a:rPr>
              <a:t> del </a:t>
            </a:r>
            <a:r>
              <a:rPr lang="en-US" sz="1200" dirty="0" err="1">
                <a:solidFill>
                  <a:schemeClr val="tx1"/>
                </a:solidFill>
                <a:latin typeface="+mn-lt"/>
                <a:ea typeface="Abel"/>
                <a:cs typeface="Abel"/>
                <a:sym typeface="Abel"/>
              </a:rPr>
              <a:t>consumidor</a:t>
            </a:r>
            <a:r>
              <a:rPr lang="en-US" sz="1200" dirty="0">
                <a:solidFill>
                  <a:schemeClr val="tx1"/>
                </a:solidFill>
                <a:latin typeface="+mn-lt"/>
                <a:ea typeface="Abel"/>
                <a:cs typeface="Abel"/>
                <a:sym typeface="Abel"/>
              </a:rPr>
              <a:t> de </a:t>
            </a:r>
            <a:r>
              <a:rPr lang="en-US" sz="1200" dirty="0" err="1">
                <a:solidFill>
                  <a:schemeClr val="tx1"/>
                </a:solidFill>
                <a:latin typeface="+mn-lt"/>
                <a:ea typeface="Abel"/>
                <a:cs typeface="Abel"/>
                <a:sym typeface="Abel"/>
              </a:rPr>
              <a:t>aceite</a:t>
            </a:r>
            <a:r>
              <a:rPr lang="en-US" sz="1200" dirty="0">
                <a:solidFill>
                  <a:schemeClr val="tx1"/>
                </a:solidFill>
                <a:latin typeface="+mn-lt"/>
                <a:ea typeface="Abel"/>
                <a:cs typeface="Abel"/>
                <a:sym typeface="Abel"/>
              </a:rPr>
              <a:t> vegetal comestible.</a:t>
            </a:r>
          </a:p>
          <a:p>
            <a:r>
              <a:rPr lang="en-US" sz="1200" i="1" dirty="0">
                <a:solidFill>
                  <a:schemeClr val="tx1"/>
                </a:solidFill>
                <a:latin typeface="+mn-lt"/>
                <a:ea typeface="Abel"/>
                <a:cs typeface="Abel"/>
                <a:sym typeface="Abel"/>
              </a:rPr>
              <a:t>H1</a:t>
            </a:r>
            <a:r>
              <a:rPr lang="en-US" sz="1200" dirty="0">
                <a:solidFill>
                  <a:schemeClr val="tx1"/>
                </a:solidFill>
                <a:latin typeface="+mn-lt"/>
                <a:ea typeface="Abel"/>
                <a:cs typeface="Abel"/>
                <a:sym typeface="Abel"/>
              </a:rPr>
              <a:t>: La </a:t>
            </a:r>
            <a:r>
              <a:rPr lang="en-US" sz="1200" dirty="0" err="1">
                <a:solidFill>
                  <a:schemeClr val="tx1"/>
                </a:solidFill>
                <a:latin typeface="+mn-lt"/>
                <a:ea typeface="Abel"/>
                <a:cs typeface="Abel"/>
                <a:sym typeface="Abel"/>
              </a:rPr>
              <a:t>diferencia</a:t>
            </a:r>
            <a:r>
              <a:rPr lang="en-US" sz="1200" dirty="0">
                <a:solidFill>
                  <a:schemeClr val="tx1"/>
                </a:solidFill>
                <a:latin typeface="+mn-lt"/>
                <a:ea typeface="Abel"/>
                <a:cs typeface="Abel"/>
                <a:sym typeface="Abel"/>
              </a:rPr>
              <a:t> de </a:t>
            </a:r>
            <a:r>
              <a:rPr lang="en-US" sz="1200" dirty="0" err="1">
                <a:solidFill>
                  <a:schemeClr val="tx1"/>
                </a:solidFill>
                <a:latin typeface="+mn-lt"/>
                <a:ea typeface="Abel"/>
                <a:cs typeface="Abel"/>
                <a:sym typeface="Abel"/>
              </a:rPr>
              <a:t>precios</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incide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positivamene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en</a:t>
            </a:r>
            <a:r>
              <a:rPr lang="en-US" sz="1200" dirty="0">
                <a:solidFill>
                  <a:schemeClr val="tx1"/>
                </a:solidFill>
                <a:latin typeface="+mn-lt"/>
                <a:ea typeface="Abel"/>
                <a:cs typeface="Abel"/>
                <a:sym typeface="Abel"/>
              </a:rPr>
              <a:t> la </a:t>
            </a:r>
            <a:r>
              <a:rPr lang="en-US" sz="1200" dirty="0" err="1">
                <a:solidFill>
                  <a:schemeClr val="tx1"/>
                </a:solidFill>
                <a:latin typeface="+mn-lt"/>
                <a:ea typeface="Abel"/>
                <a:cs typeface="Abel"/>
                <a:sym typeface="Abel"/>
              </a:rPr>
              <a:t>satisfacción</a:t>
            </a:r>
            <a:r>
              <a:rPr lang="en-US" sz="1200" dirty="0">
                <a:solidFill>
                  <a:schemeClr val="tx1"/>
                </a:solidFill>
                <a:latin typeface="+mn-lt"/>
                <a:ea typeface="Abel"/>
                <a:cs typeface="Abel"/>
                <a:sym typeface="Abel"/>
              </a:rPr>
              <a:t> del </a:t>
            </a:r>
            <a:r>
              <a:rPr lang="en-US" sz="1200" dirty="0" err="1">
                <a:solidFill>
                  <a:schemeClr val="tx1"/>
                </a:solidFill>
                <a:latin typeface="+mn-lt"/>
                <a:ea typeface="Abel"/>
                <a:cs typeface="Abel"/>
                <a:sym typeface="Abel"/>
              </a:rPr>
              <a:t>consumidor</a:t>
            </a:r>
            <a:r>
              <a:rPr lang="en-US" sz="1200" dirty="0">
                <a:solidFill>
                  <a:schemeClr val="tx1"/>
                </a:solidFill>
                <a:latin typeface="+mn-lt"/>
                <a:ea typeface="Abel"/>
                <a:cs typeface="Abel"/>
                <a:sym typeface="Abel"/>
              </a:rPr>
              <a:t> de </a:t>
            </a:r>
            <a:r>
              <a:rPr lang="en-US" sz="1200" dirty="0" err="1">
                <a:solidFill>
                  <a:schemeClr val="tx1"/>
                </a:solidFill>
                <a:latin typeface="+mn-lt"/>
                <a:ea typeface="Abel"/>
                <a:cs typeface="Abel"/>
                <a:sym typeface="Abel"/>
              </a:rPr>
              <a:t>aceite</a:t>
            </a:r>
            <a:r>
              <a:rPr lang="en-US" sz="1200" dirty="0">
                <a:solidFill>
                  <a:schemeClr val="tx1"/>
                </a:solidFill>
                <a:latin typeface="+mn-lt"/>
                <a:ea typeface="Abel"/>
                <a:cs typeface="Abel"/>
                <a:sym typeface="Abel"/>
              </a:rPr>
              <a:t> vegetal comestible.</a:t>
            </a:r>
          </a:p>
          <a:p>
            <a:pPr marL="0" lvl="0" indent="0" algn="ctr" rtl="0">
              <a:spcBef>
                <a:spcPts val="0"/>
              </a:spcBef>
              <a:spcAft>
                <a:spcPts val="0"/>
              </a:spcAft>
              <a:buNone/>
            </a:pPr>
            <a:endParaRPr lang="en-US" dirty="0">
              <a:solidFill>
                <a:schemeClr val="tx1"/>
              </a:solidFill>
              <a:latin typeface="+mn-lt"/>
              <a:ea typeface="Abel"/>
              <a:cs typeface="Abel"/>
              <a:sym typeface="Abel"/>
            </a:endParaRPr>
          </a:p>
        </p:txBody>
      </p:sp>
      <p:sp>
        <p:nvSpPr>
          <p:cNvPr id="21" name="Google Shape;3055;p44">
            <a:extLst>
              <a:ext uri="{FF2B5EF4-FFF2-40B4-BE49-F238E27FC236}">
                <a16:creationId xmlns:a16="http://schemas.microsoft.com/office/drawing/2014/main" id="{F0B1D7A5-C5E8-41CA-9923-5DD62AD3CAD0}"/>
              </a:ext>
            </a:extLst>
          </p:cNvPr>
          <p:cNvSpPr/>
          <p:nvPr/>
        </p:nvSpPr>
        <p:spPr>
          <a:xfrm>
            <a:off x="822287" y="2183527"/>
            <a:ext cx="612901" cy="284942"/>
          </a:xfrm>
          <a:custGeom>
            <a:avLst/>
            <a:gdLst/>
            <a:ahLst/>
            <a:cxnLst/>
            <a:rect l="l" t="t" r="r" b="b"/>
            <a:pathLst>
              <a:path w="7139" h="18181" extrusionOk="0">
                <a:moveTo>
                  <a:pt x="1" y="1"/>
                </a:moveTo>
                <a:lnTo>
                  <a:pt x="1" y="18180"/>
                </a:lnTo>
                <a:lnTo>
                  <a:pt x="7139" y="18180"/>
                </a:lnTo>
                <a:lnTo>
                  <a:pt x="7139" y="1"/>
                </a:ln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dirty="0">
                <a:latin typeface="+mn-lt"/>
              </a:rPr>
              <a:t>0,05</a:t>
            </a:r>
            <a:endParaRPr dirty="0">
              <a:latin typeface="+mn-lt"/>
            </a:endParaRPr>
          </a:p>
        </p:txBody>
      </p:sp>
      <p:sp>
        <p:nvSpPr>
          <p:cNvPr id="22" name="Google Shape;3056;p44">
            <a:extLst>
              <a:ext uri="{FF2B5EF4-FFF2-40B4-BE49-F238E27FC236}">
                <a16:creationId xmlns:a16="http://schemas.microsoft.com/office/drawing/2014/main" id="{3B07500F-CE24-4AC3-9C45-F2A144C1A226}"/>
              </a:ext>
            </a:extLst>
          </p:cNvPr>
          <p:cNvSpPr txBox="1"/>
          <p:nvPr/>
        </p:nvSpPr>
        <p:spPr>
          <a:xfrm>
            <a:off x="246270" y="2645582"/>
            <a:ext cx="1699996" cy="1854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ea typeface="Abel"/>
                <a:cs typeface="Abel"/>
                <a:sym typeface="Abel"/>
              </a:rPr>
              <a:t>Nivel de significancia</a:t>
            </a:r>
            <a:endParaRPr dirty="0">
              <a:latin typeface="+mn-lt"/>
              <a:ea typeface="Abel"/>
              <a:cs typeface="Abel"/>
              <a:sym typeface="Abel"/>
            </a:endParaRPr>
          </a:p>
        </p:txBody>
      </p:sp>
      <p:sp>
        <p:nvSpPr>
          <p:cNvPr id="24" name="Google Shape;3058;p44">
            <a:extLst>
              <a:ext uri="{FF2B5EF4-FFF2-40B4-BE49-F238E27FC236}">
                <a16:creationId xmlns:a16="http://schemas.microsoft.com/office/drawing/2014/main" id="{2420FC27-34AA-4B7A-BA01-4245C266F2A3}"/>
              </a:ext>
            </a:extLst>
          </p:cNvPr>
          <p:cNvSpPr/>
          <p:nvPr/>
        </p:nvSpPr>
        <p:spPr>
          <a:xfrm>
            <a:off x="2548081" y="2169542"/>
            <a:ext cx="612901" cy="284942"/>
          </a:xfrm>
          <a:custGeom>
            <a:avLst/>
            <a:gdLst/>
            <a:ahLst/>
            <a:cxnLst/>
            <a:rect l="l" t="t" r="r" b="b"/>
            <a:pathLst>
              <a:path w="7139" h="18181" extrusionOk="0">
                <a:moveTo>
                  <a:pt x="1" y="1"/>
                </a:moveTo>
                <a:lnTo>
                  <a:pt x="1" y="18180"/>
                </a:lnTo>
                <a:lnTo>
                  <a:pt x="7139" y="18180"/>
                </a:lnTo>
                <a:lnTo>
                  <a:pt x="7139" y="1"/>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dirty="0">
                <a:latin typeface="+mn-lt"/>
              </a:rPr>
              <a:t>4</a:t>
            </a:r>
            <a:endParaRPr dirty="0">
              <a:latin typeface="+mn-lt"/>
            </a:endParaRPr>
          </a:p>
        </p:txBody>
      </p:sp>
      <p:sp>
        <p:nvSpPr>
          <p:cNvPr id="25" name="Google Shape;3059;p44">
            <a:extLst>
              <a:ext uri="{FF2B5EF4-FFF2-40B4-BE49-F238E27FC236}">
                <a16:creationId xmlns:a16="http://schemas.microsoft.com/office/drawing/2014/main" id="{0C04E945-41FF-4A38-AFFF-F50A746676EF}"/>
              </a:ext>
            </a:extLst>
          </p:cNvPr>
          <p:cNvSpPr txBox="1"/>
          <p:nvPr/>
        </p:nvSpPr>
        <p:spPr>
          <a:xfrm>
            <a:off x="2123397" y="2618730"/>
            <a:ext cx="1462268" cy="1854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ea typeface="Abel"/>
                <a:cs typeface="Abel"/>
                <a:sym typeface="Abel"/>
              </a:rPr>
              <a:t>Grados de libertad</a:t>
            </a:r>
            <a:endParaRPr dirty="0">
              <a:latin typeface="+mn-lt"/>
              <a:ea typeface="Abel"/>
              <a:cs typeface="Abel"/>
              <a:sym typeface="Abel"/>
            </a:endParaRPr>
          </a:p>
        </p:txBody>
      </p:sp>
      <p:graphicFrame>
        <p:nvGraphicFramePr>
          <p:cNvPr id="2" name="Tabla 1">
            <a:extLst>
              <a:ext uri="{FF2B5EF4-FFF2-40B4-BE49-F238E27FC236}">
                <a16:creationId xmlns:a16="http://schemas.microsoft.com/office/drawing/2014/main" id="{E3CBD60A-EF28-4EC7-B388-A7DB169E8851}"/>
              </a:ext>
            </a:extLst>
          </p:cNvPr>
          <p:cNvGraphicFramePr>
            <a:graphicFrameLocks noGrp="1"/>
          </p:cNvGraphicFramePr>
          <p:nvPr/>
        </p:nvGraphicFramePr>
        <p:xfrm>
          <a:off x="4972953" y="1624735"/>
          <a:ext cx="4010025" cy="1793113"/>
        </p:xfrm>
        <a:graphic>
          <a:graphicData uri="http://schemas.openxmlformats.org/drawingml/2006/table">
            <a:tbl>
              <a:tblPr>
                <a:tableStyleId>{2D5ABB26-0587-4C30-8999-92F81FD0307C}</a:tableStyleId>
              </a:tblPr>
              <a:tblGrid>
                <a:gridCol w="1693545">
                  <a:extLst>
                    <a:ext uri="{9D8B030D-6E8A-4147-A177-3AD203B41FA5}">
                      <a16:colId xmlns:a16="http://schemas.microsoft.com/office/drawing/2014/main" val="4265330647"/>
                    </a:ext>
                  </a:extLst>
                </a:gridCol>
                <a:gridCol w="666115">
                  <a:extLst>
                    <a:ext uri="{9D8B030D-6E8A-4147-A177-3AD203B41FA5}">
                      <a16:colId xmlns:a16="http://schemas.microsoft.com/office/drawing/2014/main" val="2235068674"/>
                    </a:ext>
                  </a:extLst>
                </a:gridCol>
                <a:gridCol w="666115">
                  <a:extLst>
                    <a:ext uri="{9D8B030D-6E8A-4147-A177-3AD203B41FA5}">
                      <a16:colId xmlns:a16="http://schemas.microsoft.com/office/drawing/2014/main" val="3857898181"/>
                    </a:ext>
                  </a:extLst>
                </a:gridCol>
                <a:gridCol w="984250">
                  <a:extLst>
                    <a:ext uri="{9D8B030D-6E8A-4147-A177-3AD203B41FA5}">
                      <a16:colId xmlns:a16="http://schemas.microsoft.com/office/drawing/2014/main" val="1643328576"/>
                    </a:ext>
                  </a:extLst>
                </a:gridCol>
              </a:tblGrid>
              <a:tr h="0">
                <a:tc>
                  <a:txBody>
                    <a:bodyPr/>
                    <a:lstStyle/>
                    <a:p>
                      <a:pPr algn="ct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Valor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err="1">
                          <a:effectLst/>
                        </a:rPr>
                        <a:t>gl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Sig. asintótica (bilateral)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2549995"/>
                  </a:ext>
                </a:extLst>
              </a:tr>
              <a:tr h="449580">
                <a:tc>
                  <a:txBody>
                    <a:bodyPr/>
                    <a:lstStyle/>
                    <a:p>
                      <a:pPr>
                        <a:lnSpc>
                          <a:spcPct val="107000"/>
                        </a:lnSpc>
                        <a:spcAft>
                          <a:spcPts val="800"/>
                        </a:spcAft>
                      </a:pPr>
                      <a:r>
                        <a:rPr lang="es-EC" sz="1100">
                          <a:effectLst/>
                        </a:rPr>
                        <a:t>Chi-cuadrado de Pearson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100" dirty="0">
                          <a:effectLst/>
                        </a:rPr>
                        <a:t>68,142</a:t>
                      </a:r>
                      <a:r>
                        <a:rPr lang="es-EC" sz="1100" baseline="30000" dirty="0">
                          <a:effectLst/>
                        </a:rPr>
                        <a:t>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100">
                          <a:effectLst/>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66465129"/>
                  </a:ext>
                </a:extLst>
              </a:tr>
              <a:tr h="276860">
                <a:tc>
                  <a:txBody>
                    <a:bodyPr/>
                    <a:lstStyle/>
                    <a:p>
                      <a:pPr>
                        <a:lnSpc>
                          <a:spcPct val="107000"/>
                        </a:lnSpc>
                        <a:spcAft>
                          <a:spcPts val="800"/>
                        </a:spcAft>
                      </a:pPr>
                      <a:r>
                        <a:rPr lang="es-EC" sz="1100" dirty="0">
                          <a:effectLst/>
                        </a:rPr>
                        <a:t>Razón de verosimilitudes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dirty="0">
                          <a:effectLst/>
                        </a:rPr>
                        <a:t>67,646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75397012"/>
                  </a:ext>
                </a:extLst>
              </a:tr>
              <a:tr h="449580">
                <a:tc>
                  <a:txBody>
                    <a:bodyPr/>
                    <a:lstStyle/>
                    <a:p>
                      <a:pPr>
                        <a:lnSpc>
                          <a:spcPct val="107000"/>
                        </a:lnSpc>
                        <a:spcAft>
                          <a:spcPts val="800"/>
                        </a:spcAft>
                      </a:pPr>
                      <a:r>
                        <a:rPr lang="es-EC" sz="1100">
                          <a:effectLst/>
                        </a:rPr>
                        <a:t>Asociación lineal por lineal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dirty="0">
                          <a:effectLst/>
                        </a:rPr>
                        <a:t>62,823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07334307"/>
                  </a:ext>
                </a:extLst>
              </a:tr>
              <a:tr h="267335">
                <a:tc>
                  <a:txBody>
                    <a:bodyPr/>
                    <a:lstStyle/>
                    <a:p>
                      <a:pPr>
                        <a:lnSpc>
                          <a:spcPct val="107000"/>
                        </a:lnSpc>
                        <a:spcAft>
                          <a:spcPts val="800"/>
                        </a:spcAft>
                      </a:pPr>
                      <a:r>
                        <a:rPr lang="es-EC" sz="1100">
                          <a:effectLst/>
                        </a:rPr>
                        <a:t>N de casos válidos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a:effectLst/>
                        </a:rPr>
                        <a:t>384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48452"/>
                  </a:ext>
                </a:extLst>
              </a:tr>
            </a:tbl>
          </a:graphicData>
        </a:graphic>
      </p:graphicFrame>
      <p:sp>
        <p:nvSpPr>
          <p:cNvPr id="29" name="CuadroTexto 28">
            <a:extLst>
              <a:ext uri="{FF2B5EF4-FFF2-40B4-BE49-F238E27FC236}">
                <a16:creationId xmlns:a16="http://schemas.microsoft.com/office/drawing/2014/main" id="{2F59FE5A-C690-48ED-A182-D0A012CB21EE}"/>
              </a:ext>
            </a:extLst>
          </p:cNvPr>
          <p:cNvSpPr txBox="1"/>
          <p:nvPr/>
        </p:nvSpPr>
        <p:spPr>
          <a:xfrm>
            <a:off x="161021" y="3193670"/>
            <a:ext cx="4811931" cy="810478"/>
          </a:xfrm>
          <a:prstGeom prst="rect">
            <a:avLst/>
          </a:prstGeom>
          <a:noFill/>
        </p:spPr>
        <p:txBody>
          <a:bodyPr wrap="square">
            <a:spAutoFit/>
          </a:bodyPr>
          <a:lstStyle/>
          <a:p>
            <a:pPr>
              <a:spcAft>
                <a:spcPts val="800"/>
              </a:spcAft>
            </a:pPr>
            <a:r>
              <a:rPr lang="es-EC" sz="1200" dirty="0">
                <a:solidFill>
                  <a:schemeClr val="tx1"/>
                </a:solidFill>
                <a:latin typeface="+mn-lt"/>
              </a:rPr>
              <a:t>Si </a:t>
            </a:r>
            <a:r>
              <a:rPr lang="es-EC" dirty="0">
                <a:solidFill>
                  <a:schemeClr val="tx1"/>
                </a:solidFill>
                <a:latin typeface="+mn-lt"/>
              </a:rPr>
              <a:t>x²</a:t>
            </a:r>
            <a:r>
              <a:rPr lang="es-EC" sz="1200" dirty="0">
                <a:solidFill>
                  <a:schemeClr val="tx1"/>
                </a:solidFill>
                <a:latin typeface="+mn-lt"/>
              </a:rPr>
              <a:t> &gt; 9,488 se rechaza la hipótesis nula y se acepta la hipótesis alternativa. </a:t>
            </a:r>
          </a:p>
          <a:p>
            <a:pPr>
              <a:spcAft>
                <a:spcPts val="800"/>
              </a:spcAft>
            </a:pPr>
            <a:r>
              <a:rPr lang="es-EC" sz="1200" dirty="0">
                <a:solidFill>
                  <a:schemeClr val="tx1"/>
                </a:solidFill>
                <a:latin typeface="+mn-lt"/>
              </a:rPr>
              <a:t>Si </a:t>
            </a:r>
            <a:r>
              <a:rPr lang="es-EC" dirty="0">
                <a:solidFill>
                  <a:schemeClr val="tx1"/>
                </a:solidFill>
                <a:latin typeface="+mn-lt"/>
              </a:rPr>
              <a:t>x²</a:t>
            </a:r>
            <a:r>
              <a:rPr lang="es-EC" sz="1200" dirty="0">
                <a:solidFill>
                  <a:schemeClr val="tx1"/>
                </a:solidFill>
                <a:latin typeface="+mn-lt"/>
              </a:rPr>
              <a:t> ≤ 9,488 se acepta la hipótesis nula.</a:t>
            </a:r>
          </a:p>
        </p:txBody>
      </p:sp>
      <p:sp>
        <p:nvSpPr>
          <p:cNvPr id="5" name="CuadroTexto 4">
            <a:extLst>
              <a:ext uri="{FF2B5EF4-FFF2-40B4-BE49-F238E27FC236}">
                <a16:creationId xmlns:a16="http://schemas.microsoft.com/office/drawing/2014/main" id="{CB8FE9FA-52AD-4FA4-9A2E-5C5E614197C6}"/>
              </a:ext>
            </a:extLst>
          </p:cNvPr>
          <p:cNvSpPr txBox="1"/>
          <p:nvPr/>
        </p:nvSpPr>
        <p:spPr>
          <a:xfrm>
            <a:off x="392490" y="4047258"/>
            <a:ext cx="3461815" cy="600164"/>
          </a:xfrm>
          <a:prstGeom prst="rect">
            <a:avLst/>
          </a:prstGeom>
          <a:solidFill>
            <a:schemeClr val="tx2">
              <a:lumMod val="75000"/>
            </a:schemeClr>
          </a:solidFill>
        </p:spPr>
        <p:txBody>
          <a:bodyPr wrap="square" rtlCol="0">
            <a:spAutoFit/>
          </a:bodyPr>
          <a:lstStyle/>
          <a:p>
            <a:r>
              <a:rPr lang="es-ES" sz="1100" dirty="0">
                <a:effectLst/>
                <a:latin typeface="+mn-lt"/>
                <a:ea typeface="Calibri" panose="020F0502020204030204" pitchFamily="34" charset="0"/>
                <a:cs typeface="Times New Roman" panose="02020603050405020304" pitchFamily="18" charset="0"/>
              </a:rPr>
              <a:t>L</a:t>
            </a:r>
            <a:r>
              <a:rPr lang="es-EC" sz="1100" dirty="0">
                <a:effectLst/>
                <a:latin typeface="+mn-lt"/>
                <a:ea typeface="Calibri" panose="020F0502020204030204" pitchFamily="34" charset="0"/>
                <a:cs typeface="Times New Roman" panose="02020603050405020304" pitchFamily="18" charset="0"/>
              </a:rPr>
              <a:t>a diferencia de precios influye positivamente en la satisfacción del consumidor de aceite vegetal comestible.</a:t>
            </a:r>
          </a:p>
        </p:txBody>
      </p:sp>
      <p:sp>
        <p:nvSpPr>
          <p:cNvPr id="35" name="CuadroTexto 34">
            <a:extLst>
              <a:ext uri="{FF2B5EF4-FFF2-40B4-BE49-F238E27FC236}">
                <a16:creationId xmlns:a16="http://schemas.microsoft.com/office/drawing/2014/main" id="{EC331937-16EF-43BE-9958-C1A432267FCC}"/>
              </a:ext>
            </a:extLst>
          </p:cNvPr>
          <p:cNvSpPr txBox="1"/>
          <p:nvPr/>
        </p:nvSpPr>
        <p:spPr>
          <a:xfrm>
            <a:off x="2356489" y="628059"/>
            <a:ext cx="2959790" cy="276999"/>
          </a:xfrm>
          <a:prstGeom prst="rect">
            <a:avLst/>
          </a:prstGeom>
          <a:noFill/>
        </p:spPr>
        <p:txBody>
          <a:bodyPr wrap="square">
            <a:spAutoFit/>
          </a:bodyPr>
          <a:lstStyle/>
          <a:p>
            <a:pPr algn="ctr"/>
            <a:r>
              <a:rPr lang="es-ES" sz="1200" b="1" dirty="0">
                <a:latin typeface="Arial" panose="020B0604020202020204" pitchFamily="34" charset="0"/>
              </a:rPr>
              <a:t>Diferencia de precios y satisfacción</a:t>
            </a:r>
            <a:endParaRPr lang="es-EC" sz="1200" dirty="0"/>
          </a:p>
        </p:txBody>
      </p:sp>
      <p:sp>
        <p:nvSpPr>
          <p:cNvPr id="16" name="Google Shape;3461;p49">
            <a:extLst>
              <a:ext uri="{FF2B5EF4-FFF2-40B4-BE49-F238E27FC236}">
                <a16:creationId xmlns:a16="http://schemas.microsoft.com/office/drawing/2014/main" id="{9C83A904-8163-4087-93F3-335ABFED397A}"/>
              </a:ext>
            </a:extLst>
          </p:cNvPr>
          <p:cNvSpPr/>
          <p:nvPr/>
        </p:nvSpPr>
        <p:spPr>
          <a:xfrm rot="5400000">
            <a:off x="4381290" y="-1099717"/>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485;p49">
            <a:extLst>
              <a:ext uri="{FF2B5EF4-FFF2-40B4-BE49-F238E27FC236}">
                <a16:creationId xmlns:a16="http://schemas.microsoft.com/office/drawing/2014/main" id="{5B5653E3-E614-435B-A4A7-F1D6C9F32916}"/>
              </a:ext>
            </a:extLst>
          </p:cNvPr>
          <p:cNvSpPr txBox="1"/>
          <p:nvPr/>
        </p:nvSpPr>
        <p:spPr>
          <a:xfrm>
            <a:off x="3045089" y="0"/>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Bivariado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spTree>
    <p:extLst>
      <p:ext uri="{BB962C8B-B14F-4D97-AF65-F5344CB8AC3E}">
        <p14:creationId xmlns:p14="http://schemas.microsoft.com/office/powerpoint/2010/main" val="71095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70"/>
        <p:cNvGrpSpPr/>
        <p:nvPr/>
      </p:nvGrpSpPr>
      <p:grpSpPr>
        <a:xfrm>
          <a:off x="0" y="0"/>
          <a:ext cx="0" cy="0"/>
          <a:chOff x="0" y="0"/>
          <a:chExt cx="0" cy="0"/>
        </a:xfrm>
      </p:grpSpPr>
      <p:sp>
        <p:nvSpPr>
          <p:cNvPr id="3674" name="Google Shape;3674;p51"/>
          <p:cNvSpPr/>
          <p:nvPr/>
        </p:nvSpPr>
        <p:spPr>
          <a:xfrm flipH="1">
            <a:off x="947303" y="592690"/>
            <a:ext cx="1315200" cy="40066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dirty="0">
                <a:latin typeface="+mn-lt"/>
              </a:rPr>
              <a:t>Hipótesis 4</a:t>
            </a:r>
            <a:endParaRPr dirty="0">
              <a:latin typeface="+mn-lt"/>
            </a:endParaRPr>
          </a:p>
        </p:txBody>
      </p:sp>
      <p:sp>
        <p:nvSpPr>
          <p:cNvPr id="18" name="Google Shape;3697;p52">
            <a:extLst>
              <a:ext uri="{FF2B5EF4-FFF2-40B4-BE49-F238E27FC236}">
                <a16:creationId xmlns:a16="http://schemas.microsoft.com/office/drawing/2014/main" id="{A6AFD9D8-63CB-49D0-B898-3F46C3E88F0B}"/>
              </a:ext>
            </a:extLst>
          </p:cNvPr>
          <p:cNvSpPr txBox="1"/>
          <p:nvPr/>
        </p:nvSpPr>
        <p:spPr>
          <a:xfrm>
            <a:off x="161022" y="1077423"/>
            <a:ext cx="4811931" cy="96987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i="1" dirty="0">
                <a:solidFill>
                  <a:schemeClr val="tx1"/>
                </a:solidFill>
                <a:latin typeface="+mn-lt"/>
                <a:ea typeface="Abel"/>
                <a:cs typeface="Abel"/>
                <a:sym typeface="Abel"/>
              </a:rPr>
              <a:t>Ho: </a:t>
            </a:r>
            <a:r>
              <a:rPr lang="en-US" sz="1200" dirty="0">
                <a:solidFill>
                  <a:schemeClr val="tx1"/>
                </a:solidFill>
                <a:latin typeface="+mn-lt"/>
                <a:ea typeface="Abel"/>
                <a:cs typeface="Abel"/>
                <a:sym typeface="Abel"/>
              </a:rPr>
              <a:t>La </a:t>
            </a:r>
            <a:r>
              <a:rPr lang="en-US" sz="1200" dirty="0" err="1">
                <a:solidFill>
                  <a:schemeClr val="tx1"/>
                </a:solidFill>
                <a:latin typeface="+mn-lt"/>
                <a:ea typeface="Abel"/>
                <a:cs typeface="Abel"/>
                <a:sym typeface="Abel"/>
              </a:rPr>
              <a:t>diferencia</a:t>
            </a:r>
            <a:r>
              <a:rPr lang="en-US" sz="1200" dirty="0">
                <a:solidFill>
                  <a:schemeClr val="tx1"/>
                </a:solidFill>
                <a:latin typeface="+mn-lt"/>
                <a:ea typeface="Abel"/>
                <a:cs typeface="Abel"/>
                <a:sym typeface="Abel"/>
              </a:rPr>
              <a:t> de </a:t>
            </a:r>
            <a:r>
              <a:rPr lang="en-US" sz="1200" dirty="0" err="1">
                <a:solidFill>
                  <a:schemeClr val="tx1"/>
                </a:solidFill>
                <a:latin typeface="+mn-lt"/>
                <a:ea typeface="Abel"/>
                <a:cs typeface="Abel"/>
                <a:sym typeface="Abel"/>
              </a:rPr>
              <a:t>precios</a:t>
            </a:r>
            <a:r>
              <a:rPr lang="en-US" sz="1200" dirty="0">
                <a:solidFill>
                  <a:schemeClr val="tx1"/>
                </a:solidFill>
                <a:latin typeface="+mn-lt"/>
                <a:ea typeface="Abel"/>
                <a:cs typeface="Abel"/>
                <a:sym typeface="Abel"/>
              </a:rPr>
              <a:t> no </a:t>
            </a:r>
            <a:r>
              <a:rPr lang="en-US" sz="1200" dirty="0" err="1">
                <a:solidFill>
                  <a:schemeClr val="tx1"/>
                </a:solidFill>
                <a:latin typeface="+mn-lt"/>
                <a:ea typeface="Abel"/>
                <a:cs typeface="Abel"/>
                <a:sym typeface="Abel"/>
              </a:rPr>
              <a:t>incide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positivamene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en</a:t>
            </a:r>
            <a:r>
              <a:rPr lang="en-US" sz="1200" dirty="0">
                <a:solidFill>
                  <a:schemeClr val="tx1"/>
                </a:solidFill>
                <a:latin typeface="+mn-lt"/>
                <a:ea typeface="Abel"/>
                <a:cs typeface="Abel"/>
                <a:sym typeface="Abel"/>
              </a:rPr>
              <a:t> la </a:t>
            </a:r>
            <a:r>
              <a:rPr lang="en-US" sz="1200" dirty="0" err="1">
                <a:solidFill>
                  <a:schemeClr val="tx1"/>
                </a:solidFill>
                <a:latin typeface="+mn-lt"/>
                <a:ea typeface="Abel"/>
                <a:cs typeface="Abel"/>
                <a:sym typeface="Abel"/>
              </a:rPr>
              <a:t>lealtad</a:t>
            </a:r>
            <a:r>
              <a:rPr lang="en-US" sz="1200" dirty="0">
                <a:solidFill>
                  <a:schemeClr val="tx1"/>
                </a:solidFill>
                <a:latin typeface="+mn-lt"/>
                <a:ea typeface="Abel"/>
                <a:cs typeface="Abel"/>
                <a:sym typeface="Abel"/>
              </a:rPr>
              <a:t> del </a:t>
            </a:r>
            <a:r>
              <a:rPr lang="en-US" sz="1200" dirty="0" err="1">
                <a:solidFill>
                  <a:schemeClr val="tx1"/>
                </a:solidFill>
                <a:latin typeface="+mn-lt"/>
                <a:ea typeface="Abel"/>
                <a:cs typeface="Abel"/>
                <a:sym typeface="Abel"/>
              </a:rPr>
              <a:t>consumidor</a:t>
            </a:r>
            <a:r>
              <a:rPr lang="en-US" sz="1200" dirty="0">
                <a:solidFill>
                  <a:schemeClr val="tx1"/>
                </a:solidFill>
                <a:latin typeface="+mn-lt"/>
                <a:ea typeface="Abel"/>
                <a:cs typeface="Abel"/>
                <a:sym typeface="Abel"/>
              </a:rPr>
              <a:t> de </a:t>
            </a:r>
            <a:r>
              <a:rPr lang="en-US" sz="1200" dirty="0" err="1">
                <a:solidFill>
                  <a:schemeClr val="tx1"/>
                </a:solidFill>
                <a:latin typeface="+mn-lt"/>
                <a:ea typeface="Abel"/>
                <a:cs typeface="Abel"/>
                <a:sym typeface="Abel"/>
              </a:rPr>
              <a:t>aceite</a:t>
            </a:r>
            <a:r>
              <a:rPr lang="en-US" sz="1200" dirty="0">
                <a:solidFill>
                  <a:schemeClr val="tx1"/>
                </a:solidFill>
                <a:latin typeface="+mn-lt"/>
                <a:ea typeface="Abel"/>
                <a:cs typeface="Abel"/>
                <a:sym typeface="Abel"/>
              </a:rPr>
              <a:t> vegetal comestible.</a:t>
            </a:r>
          </a:p>
          <a:p>
            <a:r>
              <a:rPr lang="en-US" sz="1200" i="1" dirty="0">
                <a:solidFill>
                  <a:schemeClr val="tx1"/>
                </a:solidFill>
                <a:latin typeface="+mn-lt"/>
                <a:ea typeface="Abel"/>
                <a:cs typeface="Abel"/>
                <a:sym typeface="Abel"/>
              </a:rPr>
              <a:t>H1</a:t>
            </a:r>
            <a:r>
              <a:rPr lang="en-US" sz="1200" dirty="0">
                <a:solidFill>
                  <a:schemeClr val="tx1"/>
                </a:solidFill>
                <a:latin typeface="+mn-lt"/>
                <a:ea typeface="Abel"/>
                <a:cs typeface="Abel"/>
                <a:sym typeface="Abel"/>
              </a:rPr>
              <a:t>: La </a:t>
            </a:r>
            <a:r>
              <a:rPr lang="en-US" sz="1200" dirty="0" err="1">
                <a:solidFill>
                  <a:schemeClr val="tx1"/>
                </a:solidFill>
                <a:latin typeface="+mn-lt"/>
                <a:ea typeface="Abel"/>
                <a:cs typeface="Abel"/>
                <a:sym typeface="Abel"/>
              </a:rPr>
              <a:t>diferencia</a:t>
            </a:r>
            <a:r>
              <a:rPr lang="en-US" sz="1200" dirty="0">
                <a:solidFill>
                  <a:schemeClr val="tx1"/>
                </a:solidFill>
                <a:latin typeface="+mn-lt"/>
                <a:ea typeface="Abel"/>
                <a:cs typeface="Abel"/>
                <a:sym typeface="Abel"/>
              </a:rPr>
              <a:t> de </a:t>
            </a:r>
            <a:r>
              <a:rPr lang="en-US" sz="1200" dirty="0" err="1">
                <a:solidFill>
                  <a:schemeClr val="tx1"/>
                </a:solidFill>
                <a:latin typeface="+mn-lt"/>
                <a:ea typeface="Abel"/>
                <a:cs typeface="Abel"/>
                <a:sym typeface="Abel"/>
              </a:rPr>
              <a:t>precios</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incide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positivamene</a:t>
            </a:r>
            <a:r>
              <a:rPr lang="en-US" sz="1200" dirty="0">
                <a:solidFill>
                  <a:schemeClr val="tx1"/>
                </a:solidFill>
                <a:latin typeface="+mn-lt"/>
                <a:ea typeface="Abel"/>
                <a:cs typeface="Abel"/>
                <a:sym typeface="Abel"/>
              </a:rPr>
              <a:t> </a:t>
            </a:r>
            <a:r>
              <a:rPr lang="en-US" sz="1200" dirty="0" err="1">
                <a:solidFill>
                  <a:schemeClr val="tx1"/>
                </a:solidFill>
                <a:latin typeface="+mn-lt"/>
                <a:ea typeface="Abel"/>
                <a:cs typeface="Abel"/>
                <a:sym typeface="Abel"/>
              </a:rPr>
              <a:t>en</a:t>
            </a:r>
            <a:r>
              <a:rPr lang="en-US" sz="1200" dirty="0">
                <a:solidFill>
                  <a:schemeClr val="tx1"/>
                </a:solidFill>
                <a:latin typeface="+mn-lt"/>
                <a:ea typeface="Abel"/>
                <a:cs typeface="Abel"/>
                <a:sym typeface="Abel"/>
              </a:rPr>
              <a:t> la </a:t>
            </a:r>
            <a:r>
              <a:rPr lang="en-US" sz="1200" dirty="0" err="1">
                <a:solidFill>
                  <a:schemeClr val="tx1"/>
                </a:solidFill>
                <a:latin typeface="+mn-lt"/>
                <a:ea typeface="Abel"/>
                <a:cs typeface="Abel"/>
                <a:sym typeface="Abel"/>
              </a:rPr>
              <a:t>lealtad</a:t>
            </a:r>
            <a:r>
              <a:rPr lang="en-US" sz="1200" dirty="0">
                <a:solidFill>
                  <a:schemeClr val="tx1"/>
                </a:solidFill>
                <a:latin typeface="+mn-lt"/>
                <a:ea typeface="Abel"/>
                <a:cs typeface="Abel"/>
                <a:sym typeface="Abel"/>
              </a:rPr>
              <a:t> del </a:t>
            </a:r>
            <a:r>
              <a:rPr lang="en-US" sz="1200" dirty="0" err="1">
                <a:solidFill>
                  <a:schemeClr val="tx1"/>
                </a:solidFill>
                <a:latin typeface="+mn-lt"/>
                <a:ea typeface="Abel"/>
                <a:cs typeface="Abel"/>
                <a:sym typeface="Abel"/>
              </a:rPr>
              <a:t>consumidor</a:t>
            </a:r>
            <a:r>
              <a:rPr lang="en-US" sz="1200" dirty="0">
                <a:solidFill>
                  <a:schemeClr val="tx1"/>
                </a:solidFill>
                <a:latin typeface="+mn-lt"/>
                <a:ea typeface="Abel"/>
                <a:cs typeface="Abel"/>
                <a:sym typeface="Abel"/>
              </a:rPr>
              <a:t> de </a:t>
            </a:r>
            <a:r>
              <a:rPr lang="en-US" sz="1200" dirty="0" err="1">
                <a:solidFill>
                  <a:schemeClr val="tx1"/>
                </a:solidFill>
                <a:latin typeface="+mn-lt"/>
                <a:ea typeface="Abel"/>
                <a:cs typeface="Abel"/>
                <a:sym typeface="Abel"/>
              </a:rPr>
              <a:t>aceite</a:t>
            </a:r>
            <a:r>
              <a:rPr lang="en-US" sz="1200" dirty="0">
                <a:solidFill>
                  <a:schemeClr val="tx1"/>
                </a:solidFill>
                <a:latin typeface="+mn-lt"/>
                <a:ea typeface="Abel"/>
                <a:cs typeface="Abel"/>
                <a:sym typeface="Abel"/>
              </a:rPr>
              <a:t> vegetal comestible.</a:t>
            </a:r>
          </a:p>
          <a:p>
            <a:pPr marL="0" lvl="0" indent="0" algn="ctr" rtl="0">
              <a:spcBef>
                <a:spcPts val="0"/>
              </a:spcBef>
              <a:spcAft>
                <a:spcPts val="0"/>
              </a:spcAft>
              <a:buNone/>
            </a:pPr>
            <a:endParaRPr lang="en-US" dirty="0">
              <a:solidFill>
                <a:schemeClr val="tx1"/>
              </a:solidFill>
              <a:latin typeface="+mn-lt"/>
              <a:ea typeface="Abel"/>
              <a:cs typeface="Abel"/>
              <a:sym typeface="Abel"/>
            </a:endParaRPr>
          </a:p>
        </p:txBody>
      </p:sp>
      <p:sp>
        <p:nvSpPr>
          <p:cNvPr id="21" name="Google Shape;3055;p44">
            <a:extLst>
              <a:ext uri="{FF2B5EF4-FFF2-40B4-BE49-F238E27FC236}">
                <a16:creationId xmlns:a16="http://schemas.microsoft.com/office/drawing/2014/main" id="{F0B1D7A5-C5E8-41CA-9923-5DD62AD3CAD0}"/>
              </a:ext>
            </a:extLst>
          </p:cNvPr>
          <p:cNvSpPr/>
          <p:nvPr/>
        </p:nvSpPr>
        <p:spPr>
          <a:xfrm>
            <a:off x="822287" y="2183527"/>
            <a:ext cx="612901" cy="284942"/>
          </a:xfrm>
          <a:custGeom>
            <a:avLst/>
            <a:gdLst/>
            <a:ahLst/>
            <a:cxnLst/>
            <a:rect l="l" t="t" r="r" b="b"/>
            <a:pathLst>
              <a:path w="7139" h="18181" extrusionOk="0">
                <a:moveTo>
                  <a:pt x="1" y="1"/>
                </a:moveTo>
                <a:lnTo>
                  <a:pt x="1" y="18180"/>
                </a:lnTo>
                <a:lnTo>
                  <a:pt x="7139" y="18180"/>
                </a:lnTo>
                <a:lnTo>
                  <a:pt x="7139" y="1"/>
                </a:ln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dirty="0">
                <a:latin typeface="+mn-lt"/>
              </a:rPr>
              <a:t>0,05</a:t>
            </a:r>
            <a:endParaRPr dirty="0">
              <a:latin typeface="+mn-lt"/>
            </a:endParaRPr>
          </a:p>
        </p:txBody>
      </p:sp>
      <p:sp>
        <p:nvSpPr>
          <p:cNvPr id="22" name="Google Shape;3056;p44">
            <a:extLst>
              <a:ext uri="{FF2B5EF4-FFF2-40B4-BE49-F238E27FC236}">
                <a16:creationId xmlns:a16="http://schemas.microsoft.com/office/drawing/2014/main" id="{3B07500F-CE24-4AC3-9C45-F2A144C1A226}"/>
              </a:ext>
            </a:extLst>
          </p:cNvPr>
          <p:cNvSpPr txBox="1"/>
          <p:nvPr/>
        </p:nvSpPr>
        <p:spPr>
          <a:xfrm>
            <a:off x="278739" y="2639828"/>
            <a:ext cx="1699996" cy="1854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ea typeface="Abel"/>
                <a:cs typeface="Abel"/>
                <a:sym typeface="Abel"/>
              </a:rPr>
              <a:t>Nivel de significancia</a:t>
            </a:r>
            <a:endParaRPr dirty="0">
              <a:latin typeface="+mn-lt"/>
              <a:ea typeface="Abel"/>
              <a:cs typeface="Abel"/>
              <a:sym typeface="Abel"/>
            </a:endParaRPr>
          </a:p>
        </p:txBody>
      </p:sp>
      <p:sp>
        <p:nvSpPr>
          <p:cNvPr id="24" name="Google Shape;3058;p44">
            <a:extLst>
              <a:ext uri="{FF2B5EF4-FFF2-40B4-BE49-F238E27FC236}">
                <a16:creationId xmlns:a16="http://schemas.microsoft.com/office/drawing/2014/main" id="{2420FC27-34AA-4B7A-BA01-4245C266F2A3}"/>
              </a:ext>
            </a:extLst>
          </p:cNvPr>
          <p:cNvSpPr/>
          <p:nvPr/>
        </p:nvSpPr>
        <p:spPr>
          <a:xfrm>
            <a:off x="2548081" y="2169542"/>
            <a:ext cx="612901" cy="284942"/>
          </a:xfrm>
          <a:custGeom>
            <a:avLst/>
            <a:gdLst/>
            <a:ahLst/>
            <a:cxnLst/>
            <a:rect l="l" t="t" r="r" b="b"/>
            <a:pathLst>
              <a:path w="7139" h="18181" extrusionOk="0">
                <a:moveTo>
                  <a:pt x="1" y="1"/>
                </a:moveTo>
                <a:lnTo>
                  <a:pt x="1" y="18180"/>
                </a:lnTo>
                <a:lnTo>
                  <a:pt x="7139" y="18180"/>
                </a:lnTo>
                <a:lnTo>
                  <a:pt x="7139" y="1"/>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dirty="0">
                <a:latin typeface="+mn-lt"/>
              </a:rPr>
              <a:t>4</a:t>
            </a:r>
            <a:endParaRPr dirty="0">
              <a:latin typeface="+mn-lt"/>
            </a:endParaRPr>
          </a:p>
        </p:txBody>
      </p:sp>
      <p:sp>
        <p:nvSpPr>
          <p:cNvPr id="25" name="Google Shape;3059;p44">
            <a:extLst>
              <a:ext uri="{FF2B5EF4-FFF2-40B4-BE49-F238E27FC236}">
                <a16:creationId xmlns:a16="http://schemas.microsoft.com/office/drawing/2014/main" id="{0C04E945-41FF-4A38-AFFF-F50A746676EF}"/>
              </a:ext>
            </a:extLst>
          </p:cNvPr>
          <p:cNvSpPr txBox="1"/>
          <p:nvPr/>
        </p:nvSpPr>
        <p:spPr>
          <a:xfrm>
            <a:off x="2123397" y="2645843"/>
            <a:ext cx="1462268" cy="1854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ea typeface="Abel"/>
                <a:cs typeface="Abel"/>
                <a:sym typeface="Abel"/>
              </a:rPr>
              <a:t>Grados de libertad</a:t>
            </a:r>
            <a:endParaRPr dirty="0">
              <a:latin typeface="+mn-lt"/>
              <a:ea typeface="Abel"/>
              <a:cs typeface="Abel"/>
              <a:sym typeface="Abel"/>
            </a:endParaRPr>
          </a:p>
        </p:txBody>
      </p:sp>
      <p:graphicFrame>
        <p:nvGraphicFramePr>
          <p:cNvPr id="2" name="Tabla 1">
            <a:extLst>
              <a:ext uri="{FF2B5EF4-FFF2-40B4-BE49-F238E27FC236}">
                <a16:creationId xmlns:a16="http://schemas.microsoft.com/office/drawing/2014/main" id="{E3CBD60A-EF28-4EC7-B388-A7DB169E8851}"/>
              </a:ext>
            </a:extLst>
          </p:cNvPr>
          <p:cNvGraphicFramePr>
            <a:graphicFrameLocks noGrp="1"/>
          </p:cNvGraphicFramePr>
          <p:nvPr/>
        </p:nvGraphicFramePr>
        <p:xfrm>
          <a:off x="4972953" y="1624735"/>
          <a:ext cx="4010025" cy="1793113"/>
        </p:xfrm>
        <a:graphic>
          <a:graphicData uri="http://schemas.openxmlformats.org/drawingml/2006/table">
            <a:tbl>
              <a:tblPr>
                <a:tableStyleId>{2D5ABB26-0587-4C30-8999-92F81FD0307C}</a:tableStyleId>
              </a:tblPr>
              <a:tblGrid>
                <a:gridCol w="1693545">
                  <a:extLst>
                    <a:ext uri="{9D8B030D-6E8A-4147-A177-3AD203B41FA5}">
                      <a16:colId xmlns:a16="http://schemas.microsoft.com/office/drawing/2014/main" val="4265330647"/>
                    </a:ext>
                  </a:extLst>
                </a:gridCol>
                <a:gridCol w="666115">
                  <a:extLst>
                    <a:ext uri="{9D8B030D-6E8A-4147-A177-3AD203B41FA5}">
                      <a16:colId xmlns:a16="http://schemas.microsoft.com/office/drawing/2014/main" val="2235068674"/>
                    </a:ext>
                  </a:extLst>
                </a:gridCol>
                <a:gridCol w="666115">
                  <a:extLst>
                    <a:ext uri="{9D8B030D-6E8A-4147-A177-3AD203B41FA5}">
                      <a16:colId xmlns:a16="http://schemas.microsoft.com/office/drawing/2014/main" val="3857898181"/>
                    </a:ext>
                  </a:extLst>
                </a:gridCol>
                <a:gridCol w="984250">
                  <a:extLst>
                    <a:ext uri="{9D8B030D-6E8A-4147-A177-3AD203B41FA5}">
                      <a16:colId xmlns:a16="http://schemas.microsoft.com/office/drawing/2014/main" val="1643328576"/>
                    </a:ext>
                  </a:extLst>
                </a:gridCol>
              </a:tblGrid>
              <a:tr h="0">
                <a:tc>
                  <a:txBody>
                    <a:bodyPr/>
                    <a:lstStyle/>
                    <a:p>
                      <a:pPr algn="ct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Valor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err="1">
                          <a:effectLst/>
                        </a:rPr>
                        <a:t>gl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Sig. asintótica (bilateral)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2549995"/>
                  </a:ext>
                </a:extLst>
              </a:tr>
              <a:tr h="449580">
                <a:tc>
                  <a:txBody>
                    <a:bodyPr/>
                    <a:lstStyle/>
                    <a:p>
                      <a:pPr>
                        <a:lnSpc>
                          <a:spcPct val="107000"/>
                        </a:lnSpc>
                        <a:spcAft>
                          <a:spcPts val="800"/>
                        </a:spcAft>
                      </a:pPr>
                      <a:r>
                        <a:rPr lang="es-EC" sz="1100">
                          <a:effectLst/>
                        </a:rPr>
                        <a:t>Chi-cuadrado de Pearson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100" dirty="0">
                          <a:effectLst/>
                        </a:rPr>
                        <a:t>79,952</a:t>
                      </a:r>
                      <a:r>
                        <a:rPr lang="es-EC" sz="1100" baseline="30000" dirty="0">
                          <a:effectLst/>
                        </a:rPr>
                        <a:t>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100">
                          <a:effectLst/>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66465129"/>
                  </a:ext>
                </a:extLst>
              </a:tr>
              <a:tr h="276860">
                <a:tc>
                  <a:txBody>
                    <a:bodyPr/>
                    <a:lstStyle/>
                    <a:p>
                      <a:pPr>
                        <a:lnSpc>
                          <a:spcPct val="107000"/>
                        </a:lnSpc>
                        <a:spcAft>
                          <a:spcPts val="800"/>
                        </a:spcAft>
                      </a:pPr>
                      <a:r>
                        <a:rPr lang="es-EC" sz="1100" dirty="0">
                          <a:effectLst/>
                        </a:rPr>
                        <a:t>Razón de verosimilitudes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dirty="0">
                          <a:effectLst/>
                        </a:rPr>
                        <a:t>79,526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75397012"/>
                  </a:ext>
                </a:extLst>
              </a:tr>
              <a:tr h="449580">
                <a:tc>
                  <a:txBody>
                    <a:bodyPr/>
                    <a:lstStyle/>
                    <a:p>
                      <a:pPr>
                        <a:lnSpc>
                          <a:spcPct val="107000"/>
                        </a:lnSpc>
                        <a:spcAft>
                          <a:spcPts val="800"/>
                        </a:spcAft>
                      </a:pPr>
                      <a:r>
                        <a:rPr lang="es-EC" sz="1100">
                          <a:effectLst/>
                        </a:rPr>
                        <a:t>Asociación lineal por lineal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dirty="0">
                          <a:effectLst/>
                        </a:rPr>
                        <a:t>67,528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s-EC" sz="1100">
                          <a:effectLst/>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07334307"/>
                  </a:ext>
                </a:extLst>
              </a:tr>
              <a:tr h="267335">
                <a:tc>
                  <a:txBody>
                    <a:bodyPr/>
                    <a:lstStyle/>
                    <a:p>
                      <a:pPr>
                        <a:lnSpc>
                          <a:spcPct val="107000"/>
                        </a:lnSpc>
                        <a:spcAft>
                          <a:spcPts val="800"/>
                        </a:spcAft>
                      </a:pPr>
                      <a:r>
                        <a:rPr lang="es-EC" sz="1100">
                          <a:effectLst/>
                        </a:rPr>
                        <a:t>N de casos válidos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a:effectLst/>
                        </a:rPr>
                        <a:t>384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48452"/>
                  </a:ext>
                </a:extLst>
              </a:tr>
            </a:tbl>
          </a:graphicData>
        </a:graphic>
      </p:graphicFrame>
      <p:sp>
        <p:nvSpPr>
          <p:cNvPr id="29" name="CuadroTexto 28">
            <a:extLst>
              <a:ext uri="{FF2B5EF4-FFF2-40B4-BE49-F238E27FC236}">
                <a16:creationId xmlns:a16="http://schemas.microsoft.com/office/drawing/2014/main" id="{2F59FE5A-C690-48ED-A182-D0A012CB21EE}"/>
              </a:ext>
            </a:extLst>
          </p:cNvPr>
          <p:cNvSpPr txBox="1"/>
          <p:nvPr/>
        </p:nvSpPr>
        <p:spPr>
          <a:xfrm>
            <a:off x="161021" y="3193670"/>
            <a:ext cx="4811931" cy="779701"/>
          </a:xfrm>
          <a:prstGeom prst="rect">
            <a:avLst/>
          </a:prstGeom>
          <a:noFill/>
        </p:spPr>
        <p:txBody>
          <a:bodyPr wrap="square">
            <a:spAutoFit/>
          </a:bodyPr>
          <a:lstStyle/>
          <a:p>
            <a:pPr>
              <a:spcAft>
                <a:spcPts val="800"/>
              </a:spcAft>
            </a:pPr>
            <a:r>
              <a:rPr lang="es-EC" sz="1200" dirty="0">
                <a:solidFill>
                  <a:schemeClr val="tx1"/>
                </a:solidFill>
                <a:latin typeface="+mn-lt"/>
              </a:rPr>
              <a:t>Si </a:t>
            </a:r>
            <a:r>
              <a:rPr lang="es-EC" dirty="0">
                <a:solidFill>
                  <a:schemeClr val="tx1"/>
                </a:solidFill>
                <a:latin typeface="+mn-lt"/>
              </a:rPr>
              <a:t>x²</a:t>
            </a:r>
            <a:r>
              <a:rPr lang="es-EC" sz="1200" dirty="0">
                <a:solidFill>
                  <a:schemeClr val="tx1"/>
                </a:solidFill>
                <a:latin typeface="+mn-lt"/>
              </a:rPr>
              <a:t> &gt; 9,488 se rechaza la hipótesis nula y se acepta la hipótesis alternativa. </a:t>
            </a:r>
          </a:p>
          <a:p>
            <a:pPr>
              <a:spcAft>
                <a:spcPts val="800"/>
              </a:spcAft>
            </a:pPr>
            <a:r>
              <a:rPr lang="es-EC" sz="1200" dirty="0">
                <a:solidFill>
                  <a:schemeClr val="tx1"/>
                </a:solidFill>
                <a:latin typeface="+mn-lt"/>
              </a:rPr>
              <a:t>Si x² ≤ 9,488 se acepta la hipótesis nula.</a:t>
            </a:r>
          </a:p>
        </p:txBody>
      </p:sp>
      <p:sp>
        <p:nvSpPr>
          <p:cNvPr id="5" name="CuadroTexto 4">
            <a:extLst>
              <a:ext uri="{FF2B5EF4-FFF2-40B4-BE49-F238E27FC236}">
                <a16:creationId xmlns:a16="http://schemas.microsoft.com/office/drawing/2014/main" id="{CB8FE9FA-52AD-4FA4-9A2E-5C5E614197C6}"/>
              </a:ext>
            </a:extLst>
          </p:cNvPr>
          <p:cNvSpPr txBox="1"/>
          <p:nvPr/>
        </p:nvSpPr>
        <p:spPr>
          <a:xfrm>
            <a:off x="392490" y="4047258"/>
            <a:ext cx="3807370" cy="430887"/>
          </a:xfrm>
          <a:prstGeom prst="rect">
            <a:avLst/>
          </a:prstGeom>
          <a:solidFill>
            <a:srgbClr val="92D050"/>
          </a:solidFill>
        </p:spPr>
        <p:txBody>
          <a:bodyPr wrap="square" rtlCol="0">
            <a:spAutoFit/>
          </a:bodyPr>
          <a:lstStyle/>
          <a:p>
            <a:r>
              <a:rPr lang="es-ES" sz="1100" dirty="0">
                <a:effectLst/>
                <a:latin typeface="+mn-lt"/>
                <a:ea typeface="Calibri" panose="020F0502020204030204" pitchFamily="34" charset="0"/>
                <a:cs typeface="Times New Roman" panose="02020603050405020304" pitchFamily="18" charset="0"/>
              </a:rPr>
              <a:t>L</a:t>
            </a:r>
            <a:r>
              <a:rPr lang="es-EC" sz="1100" dirty="0">
                <a:effectLst/>
                <a:latin typeface="+mn-lt"/>
                <a:ea typeface="Calibri" panose="020F0502020204030204" pitchFamily="34" charset="0"/>
                <a:cs typeface="Times New Roman" panose="02020603050405020304" pitchFamily="18" charset="0"/>
              </a:rPr>
              <a:t>a diferencia de precios influye positivamente en el compromiso del consumidor de aceite vegetal comestible.</a:t>
            </a:r>
          </a:p>
        </p:txBody>
      </p:sp>
      <p:sp>
        <p:nvSpPr>
          <p:cNvPr id="35" name="CuadroTexto 34">
            <a:extLst>
              <a:ext uri="{FF2B5EF4-FFF2-40B4-BE49-F238E27FC236}">
                <a16:creationId xmlns:a16="http://schemas.microsoft.com/office/drawing/2014/main" id="{EC331937-16EF-43BE-9958-C1A432267FCC}"/>
              </a:ext>
            </a:extLst>
          </p:cNvPr>
          <p:cNvSpPr txBox="1"/>
          <p:nvPr/>
        </p:nvSpPr>
        <p:spPr>
          <a:xfrm>
            <a:off x="2356489" y="628059"/>
            <a:ext cx="2917260" cy="276999"/>
          </a:xfrm>
          <a:prstGeom prst="rect">
            <a:avLst/>
          </a:prstGeom>
          <a:noFill/>
        </p:spPr>
        <p:txBody>
          <a:bodyPr wrap="square">
            <a:spAutoFit/>
          </a:bodyPr>
          <a:lstStyle/>
          <a:p>
            <a:pPr algn="ctr"/>
            <a:r>
              <a:rPr lang="es-ES" sz="1200" b="1" dirty="0">
                <a:latin typeface="+mn-lt"/>
              </a:rPr>
              <a:t>Diferencia de precios y compromiso</a:t>
            </a:r>
            <a:endParaRPr lang="es-EC" sz="1200" dirty="0">
              <a:latin typeface="+mn-lt"/>
            </a:endParaRPr>
          </a:p>
        </p:txBody>
      </p:sp>
      <p:sp>
        <p:nvSpPr>
          <p:cNvPr id="16" name="Google Shape;3461;p49">
            <a:extLst>
              <a:ext uri="{FF2B5EF4-FFF2-40B4-BE49-F238E27FC236}">
                <a16:creationId xmlns:a16="http://schemas.microsoft.com/office/drawing/2014/main" id="{2BA6AF5B-C5ED-46FA-9B1A-4CA015341C12}"/>
              </a:ext>
            </a:extLst>
          </p:cNvPr>
          <p:cNvSpPr/>
          <p:nvPr/>
        </p:nvSpPr>
        <p:spPr>
          <a:xfrm rot="5400000">
            <a:off x="4381290" y="-1099717"/>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485;p49">
            <a:extLst>
              <a:ext uri="{FF2B5EF4-FFF2-40B4-BE49-F238E27FC236}">
                <a16:creationId xmlns:a16="http://schemas.microsoft.com/office/drawing/2014/main" id="{03414006-BAE3-4E7F-9263-5949A201BFF1}"/>
              </a:ext>
            </a:extLst>
          </p:cNvPr>
          <p:cNvSpPr txBox="1"/>
          <p:nvPr/>
        </p:nvSpPr>
        <p:spPr>
          <a:xfrm>
            <a:off x="3045089" y="0"/>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Análisis Bivariado</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spTree>
    <p:extLst>
      <p:ext uri="{BB962C8B-B14F-4D97-AF65-F5344CB8AC3E}">
        <p14:creationId xmlns:p14="http://schemas.microsoft.com/office/powerpoint/2010/main" val="3714423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87"/>
        <p:cNvGrpSpPr/>
        <p:nvPr/>
      </p:nvGrpSpPr>
      <p:grpSpPr>
        <a:xfrm>
          <a:off x="0" y="0"/>
          <a:ext cx="0" cy="0"/>
          <a:chOff x="0" y="0"/>
          <a:chExt cx="0" cy="0"/>
        </a:xfrm>
      </p:grpSpPr>
      <p:sp>
        <p:nvSpPr>
          <p:cNvPr id="6" name="Google Shape;3461;p49">
            <a:extLst>
              <a:ext uri="{FF2B5EF4-FFF2-40B4-BE49-F238E27FC236}">
                <a16:creationId xmlns:a16="http://schemas.microsoft.com/office/drawing/2014/main" id="{6CB2A4D1-8242-4726-9858-6BCE69D406CA}"/>
              </a:ext>
            </a:extLst>
          </p:cNvPr>
          <p:cNvSpPr/>
          <p:nvPr/>
        </p:nvSpPr>
        <p:spPr>
          <a:xfrm rot="5400000">
            <a:off x="4453760" y="-1568668"/>
            <a:ext cx="204948" cy="3894083"/>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52"/>
          <p:cNvSpPr/>
          <p:nvPr/>
        </p:nvSpPr>
        <p:spPr>
          <a:xfrm rot="10800000" flipH="1">
            <a:off x="7377100" y="-125"/>
            <a:ext cx="1766861" cy="1004851"/>
          </a:xfrm>
          <a:custGeom>
            <a:avLst/>
            <a:gdLst/>
            <a:ahLst/>
            <a:cxnLst/>
            <a:rect l="l" t="t" r="r" b="b"/>
            <a:pathLst>
              <a:path w="116586" h="66294" extrusionOk="0">
                <a:moveTo>
                  <a:pt x="116586" y="0"/>
                </a:moveTo>
                <a:lnTo>
                  <a:pt x="0" y="66294"/>
                </a:lnTo>
                <a:lnTo>
                  <a:pt x="116586" y="66294"/>
                </a:lnTo>
                <a:close/>
              </a:path>
            </a:pathLst>
          </a:custGeom>
          <a:solidFill>
            <a:schemeClr val="accent4"/>
          </a:solidFill>
          <a:ln>
            <a:noFill/>
          </a:ln>
        </p:spPr>
      </p:sp>
      <p:sp>
        <p:nvSpPr>
          <p:cNvPr id="3713" name="Google Shape;3713;p52"/>
          <p:cNvSpPr/>
          <p:nvPr/>
        </p:nvSpPr>
        <p:spPr>
          <a:xfrm rot="10800000">
            <a:off x="133" y="129"/>
            <a:ext cx="1775896" cy="1009823"/>
          </a:xfrm>
          <a:custGeom>
            <a:avLst/>
            <a:gdLst/>
            <a:ahLst/>
            <a:cxnLst/>
            <a:rect l="l" t="t" r="r" b="b"/>
            <a:pathLst>
              <a:path w="116586" h="66294" extrusionOk="0">
                <a:moveTo>
                  <a:pt x="116586" y="0"/>
                </a:moveTo>
                <a:lnTo>
                  <a:pt x="0" y="66294"/>
                </a:lnTo>
                <a:lnTo>
                  <a:pt x="116586" y="66294"/>
                </a:lnTo>
                <a:close/>
              </a:path>
            </a:pathLst>
          </a:custGeom>
          <a:solidFill>
            <a:schemeClr val="lt2"/>
          </a:solidFill>
          <a:ln>
            <a:noFill/>
          </a:ln>
        </p:spPr>
      </p:sp>
      <p:sp>
        <p:nvSpPr>
          <p:cNvPr id="3" name="Título 2">
            <a:extLst>
              <a:ext uri="{FF2B5EF4-FFF2-40B4-BE49-F238E27FC236}">
                <a16:creationId xmlns:a16="http://schemas.microsoft.com/office/drawing/2014/main" id="{532246E0-8986-49F0-B3A9-A524390D9887}"/>
              </a:ext>
            </a:extLst>
          </p:cNvPr>
          <p:cNvSpPr>
            <a:spLocks noGrp="1"/>
          </p:cNvSpPr>
          <p:nvPr>
            <p:ph type="title"/>
          </p:nvPr>
        </p:nvSpPr>
        <p:spPr>
          <a:xfrm>
            <a:off x="724036" y="-23148"/>
            <a:ext cx="7704000" cy="572700"/>
          </a:xfrm>
        </p:spPr>
        <p:txBody>
          <a:bodyPr/>
          <a:lstStyle/>
          <a:p>
            <a:r>
              <a:rPr lang="es-ES" dirty="0">
                <a:effectLst>
                  <a:outerShdw blurRad="38100" dist="38100" dir="2700000" algn="tl">
                    <a:srgbClr val="000000">
                      <a:alpha val="43137"/>
                    </a:srgbClr>
                  </a:outerShdw>
                </a:effectLst>
                <a:latin typeface="+mn-lt"/>
              </a:rPr>
              <a:t>Resumen de hipótesis</a:t>
            </a:r>
            <a:endParaRPr lang="es-EC" dirty="0">
              <a:effectLst>
                <a:outerShdw blurRad="38100" dist="38100" dir="2700000" algn="tl">
                  <a:srgbClr val="000000">
                    <a:alpha val="43137"/>
                  </a:srgbClr>
                </a:outerShdw>
              </a:effectLst>
              <a:latin typeface="+mn-lt"/>
            </a:endParaRPr>
          </a:p>
        </p:txBody>
      </p:sp>
      <p:graphicFrame>
        <p:nvGraphicFramePr>
          <p:cNvPr id="4" name="Tabla 3">
            <a:extLst>
              <a:ext uri="{FF2B5EF4-FFF2-40B4-BE49-F238E27FC236}">
                <a16:creationId xmlns:a16="http://schemas.microsoft.com/office/drawing/2014/main" id="{C4AC132D-EADF-410D-8DA7-F175ACBEFF83}"/>
              </a:ext>
            </a:extLst>
          </p:cNvPr>
          <p:cNvGraphicFramePr>
            <a:graphicFrameLocks noGrp="1"/>
          </p:cNvGraphicFramePr>
          <p:nvPr/>
        </p:nvGraphicFramePr>
        <p:xfrm>
          <a:off x="637954" y="572575"/>
          <a:ext cx="7704000" cy="4211972"/>
        </p:xfrm>
        <a:graphic>
          <a:graphicData uri="http://schemas.openxmlformats.org/drawingml/2006/table">
            <a:tbl>
              <a:tblPr firstRow="1" firstCol="1" bandRow="1">
                <a:tableStyleId>{F766B5F4-672B-4616-8984-4B3AD3EE092D}</a:tableStyleId>
              </a:tblPr>
              <a:tblGrid>
                <a:gridCol w="2247456">
                  <a:extLst>
                    <a:ext uri="{9D8B030D-6E8A-4147-A177-3AD203B41FA5}">
                      <a16:colId xmlns:a16="http://schemas.microsoft.com/office/drawing/2014/main" val="3038691104"/>
                    </a:ext>
                  </a:extLst>
                </a:gridCol>
                <a:gridCol w="1007557">
                  <a:extLst>
                    <a:ext uri="{9D8B030D-6E8A-4147-A177-3AD203B41FA5}">
                      <a16:colId xmlns:a16="http://schemas.microsoft.com/office/drawing/2014/main" val="1332433168"/>
                    </a:ext>
                  </a:extLst>
                </a:gridCol>
                <a:gridCol w="697579">
                  <a:extLst>
                    <a:ext uri="{9D8B030D-6E8A-4147-A177-3AD203B41FA5}">
                      <a16:colId xmlns:a16="http://schemas.microsoft.com/office/drawing/2014/main" val="862215453"/>
                    </a:ext>
                  </a:extLst>
                </a:gridCol>
                <a:gridCol w="623230">
                  <a:extLst>
                    <a:ext uri="{9D8B030D-6E8A-4147-A177-3AD203B41FA5}">
                      <a16:colId xmlns:a16="http://schemas.microsoft.com/office/drawing/2014/main" val="905567790"/>
                    </a:ext>
                  </a:extLst>
                </a:gridCol>
                <a:gridCol w="542320">
                  <a:extLst>
                    <a:ext uri="{9D8B030D-6E8A-4147-A177-3AD203B41FA5}">
                      <a16:colId xmlns:a16="http://schemas.microsoft.com/office/drawing/2014/main" val="2858119550"/>
                    </a:ext>
                  </a:extLst>
                </a:gridCol>
                <a:gridCol w="697579">
                  <a:extLst>
                    <a:ext uri="{9D8B030D-6E8A-4147-A177-3AD203B41FA5}">
                      <a16:colId xmlns:a16="http://schemas.microsoft.com/office/drawing/2014/main" val="3975096843"/>
                    </a:ext>
                  </a:extLst>
                </a:gridCol>
                <a:gridCol w="697579">
                  <a:extLst>
                    <a:ext uri="{9D8B030D-6E8A-4147-A177-3AD203B41FA5}">
                      <a16:colId xmlns:a16="http://schemas.microsoft.com/office/drawing/2014/main" val="567440482"/>
                    </a:ext>
                  </a:extLst>
                </a:gridCol>
                <a:gridCol w="595350">
                  <a:extLst>
                    <a:ext uri="{9D8B030D-6E8A-4147-A177-3AD203B41FA5}">
                      <a16:colId xmlns:a16="http://schemas.microsoft.com/office/drawing/2014/main" val="2840903542"/>
                    </a:ext>
                  </a:extLst>
                </a:gridCol>
                <a:gridCol w="595350">
                  <a:extLst>
                    <a:ext uri="{9D8B030D-6E8A-4147-A177-3AD203B41FA5}">
                      <a16:colId xmlns:a16="http://schemas.microsoft.com/office/drawing/2014/main" val="565554739"/>
                    </a:ext>
                  </a:extLst>
                </a:gridCol>
              </a:tblGrid>
              <a:tr h="699262">
                <a:tc>
                  <a:txBody>
                    <a:bodyPr/>
                    <a:lstStyle/>
                    <a:p>
                      <a:pPr algn="ctr">
                        <a:lnSpc>
                          <a:spcPct val="150000"/>
                        </a:lnSpc>
                        <a:spcAft>
                          <a:spcPts val="800"/>
                        </a:spcAft>
                      </a:pPr>
                      <a:r>
                        <a:rPr lang="es-EC" sz="1050" b="1" dirty="0">
                          <a:effectLst/>
                          <a:latin typeface="+mj-lt"/>
                        </a:rPr>
                        <a:t>Hipótesis</a:t>
                      </a:r>
                      <a:endParaRPr lang="es-EC" sz="1050" b="1" dirty="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800"/>
                        </a:spcAft>
                      </a:pPr>
                      <a:r>
                        <a:rPr lang="es-EC" sz="1050" b="1" dirty="0">
                          <a:effectLst/>
                          <a:latin typeface="+mj-lt"/>
                        </a:rPr>
                        <a:t>Análisis</a:t>
                      </a:r>
                      <a:endParaRPr lang="es-EC" sz="1050" b="1" dirty="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800"/>
                        </a:spcAft>
                      </a:pPr>
                      <a:r>
                        <a:rPr lang="es-EC" sz="1050" b="1" dirty="0">
                          <a:effectLst/>
                          <a:latin typeface="+mj-lt"/>
                        </a:rPr>
                        <a:t>Chi cuadrado</a:t>
                      </a:r>
                      <a:endParaRPr lang="es-EC" sz="1050" b="1" dirty="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800"/>
                        </a:spcAft>
                      </a:pPr>
                      <a:r>
                        <a:rPr lang="es-EC" sz="1050" b="1" dirty="0">
                          <a:effectLst/>
                          <a:latin typeface="+mj-lt"/>
                        </a:rPr>
                        <a:t>Valor p</a:t>
                      </a:r>
                      <a:endParaRPr lang="es-EC" sz="1050" b="1" dirty="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800"/>
                        </a:spcAft>
                      </a:pPr>
                      <a:r>
                        <a:rPr lang="es-EC" sz="1050" b="1">
                          <a:effectLst/>
                          <a:latin typeface="+mj-lt"/>
                        </a:rPr>
                        <a:t>Valor Crítico</a:t>
                      </a:r>
                      <a:endParaRPr lang="es-EC" sz="1050" b="1">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800"/>
                        </a:spcAft>
                      </a:pPr>
                      <a:r>
                        <a:rPr lang="es-EC" sz="1050" b="1" dirty="0">
                          <a:effectLst/>
                          <a:latin typeface="+mj-lt"/>
                        </a:rPr>
                        <a:t>α</a:t>
                      </a:r>
                      <a:endParaRPr lang="es-EC" sz="1050" b="1" dirty="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800"/>
                        </a:spcAft>
                      </a:pPr>
                      <a:r>
                        <a:rPr lang="es-EC" sz="1050" b="1" dirty="0">
                          <a:effectLst/>
                          <a:latin typeface="+mj-lt"/>
                        </a:rPr>
                        <a:t>Grados de libertad</a:t>
                      </a:r>
                      <a:endParaRPr lang="es-EC" sz="1050" b="1" dirty="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800"/>
                        </a:spcAft>
                      </a:pPr>
                      <a:r>
                        <a:rPr lang="es-EC" sz="1050" b="1" dirty="0">
                          <a:effectLst/>
                          <a:latin typeface="+mj-lt"/>
                        </a:rPr>
                        <a:t>Se acepta</a:t>
                      </a:r>
                      <a:endParaRPr lang="es-EC" sz="1050" b="1" dirty="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050" b="1" dirty="0">
                          <a:effectLst/>
                          <a:latin typeface="+mj-lt"/>
                        </a:rPr>
                        <a:t>Se rechaza</a:t>
                      </a:r>
                      <a:endParaRPr lang="es-EC" sz="1050" b="1" dirty="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7556307"/>
                  </a:ext>
                </a:extLst>
              </a:tr>
              <a:tr h="289980">
                <a:tc rowSpan="2">
                  <a:txBody>
                    <a:bodyPr/>
                    <a:lstStyle/>
                    <a:p>
                      <a:pPr>
                        <a:lnSpc>
                          <a:spcPct val="200000"/>
                        </a:lnSpc>
                        <a:spcAft>
                          <a:spcPts val="800"/>
                        </a:spcAft>
                      </a:pPr>
                      <a:r>
                        <a:rPr lang="es-EC" sz="1000">
                          <a:effectLst/>
                          <a:latin typeface="+mj-lt"/>
                        </a:rPr>
                        <a:t>H1: La percepción del precio incide positivamente en la lealtad en el comportamiento del consumidor.</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PP4 Vs CL3</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54,611</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0,000</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9,488</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0,05</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4</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x</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ct val="107000"/>
                        </a:lnSpc>
                      </a:pPr>
                      <a:endParaRPr lang="es-EC" sz="1000">
                        <a:effectLst/>
                        <a:latin typeface="+mj-lt"/>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972850669"/>
                  </a:ext>
                </a:extLst>
              </a:tr>
              <a:tr h="588197">
                <a:tc vMerge="1">
                  <a:txBody>
                    <a:bodyPr/>
                    <a:lstStyle/>
                    <a:p>
                      <a:endParaRPr lang="es-EC"/>
                    </a:p>
                  </a:txBody>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ct val="107000"/>
                        </a:lnSpc>
                      </a:pPr>
                      <a:endParaRPr lang="es-EC" sz="1000">
                        <a:effectLst/>
                        <a:latin typeface="+mj-lt"/>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405655250"/>
                  </a:ext>
                </a:extLst>
              </a:tr>
              <a:tr h="354419">
                <a:tc rowSpan="2">
                  <a:txBody>
                    <a:bodyPr/>
                    <a:lstStyle/>
                    <a:p>
                      <a:pPr>
                        <a:lnSpc>
                          <a:spcPct val="200000"/>
                        </a:lnSpc>
                        <a:spcAft>
                          <a:spcPts val="800"/>
                        </a:spcAft>
                      </a:pPr>
                      <a:r>
                        <a:rPr lang="es-EC" sz="1000">
                          <a:effectLst/>
                          <a:latin typeface="+mj-lt"/>
                        </a:rPr>
                        <a:t>H2: La percepción del precio incide positivamente en la satisfacción en el comportamiento del consumidor.</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PP5 Vs CS6</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127,958</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0,000</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9,488</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0,05</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4</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x</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ct val="107000"/>
                        </a:lnSpc>
                      </a:pPr>
                      <a:endParaRPr lang="es-EC" sz="1000">
                        <a:effectLst/>
                        <a:latin typeface="+mj-lt"/>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780297077"/>
                  </a:ext>
                </a:extLst>
              </a:tr>
              <a:tr h="523758">
                <a:tc vMerge="1">
                  <a:txBody>
                    <a:bodyPr/>
                    <a:lstStyle/>
                    <a:p>
                      <a:endParaRPr lang="es-EC"/>
                    </a:p>
                  </a:txBody>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ct val="107000"/>
                        </a:lnSpc>
                      </a:pPr>
                      <a:endParaRPr lang="es-EC" sz="1000">
                        <a:effectLst/>
                        <a:latin typeface="+mj-lt"/>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232117175"/>
                  </a:ext>
                </a:extLst>
              </a:tr>
              <a:tr h="260785">
                <a:tc rowSpan="2">
                  <a:txBody>
                    <a:bodyPr/>
                    <a:lstStyle/>
                    <a:p>
                      <a:pPr>
                        <a:lnSpc>
                          <a:spcPct val="200000"/>
                        </a:lnSpc>
                        <a:spcAft>
                          <a:spcPts val="800"/>
                        </a:spcAft>
                      </a:pPr>
                      <a:r>
                        <a:rPr lang="es-EC" sz="1000">
                          <a:effectLst/>
                          <a:latin typeface="+mj-lt"/>
                        </a:rPr>
                        <a:t>H3: La diferencia de precios incide positivamente en la satisfacción en el comportamiento del consumidor.</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PD7 Vs CS6</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68,142</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0,000</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9,488</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0,05</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4</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x</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ct val="107000"/>
                        </a:lnSpc>
                      </a:pPr>
                      <a:endParaRPr lang="es-EC" sz="1000">
                        <a:effectLst/>
                        <a:latin typeface="+mj-lt"/>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147389402"/>
                  </a:ext>
                </a:extLst>
              </a:tr>
              <a:tr h="617393">
                <a:tc vMerge="1">
                  <a:txBody>
                    <a:bodyPr/>
                    <a:lstStyle/>
                    <a:p>
                      <a:endParaRPr lang="es-EC"/>
                    </a:p>
                  </a:txBody>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ct val="107000"/>
                        </a:lnSpc>
                      </a:pPr>
                      <a:endParaRPr lang="es-EC" sz="1000">
                        <a:effectLst/>
                        <a:latin typeface="+mj-lt"/>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102077659"/>
                  </a:ext>
                </a:extLst>
              </a:tr>
              <a:tr h="298034">
                <a:tc rowSpan="2">
                  <a:txBody>
                    <a:bodyPr/>
                    <a:lstStyle/>
                    <a:p>
                      <a:pPr>
                        <a:lnSpc>
                          <a:spcPct val="200000"/>
                        </a:lnSpc>
                        <a:spcAft>
                          <a:spcPts val="800"/>
                        </a:spcAft>
                      </a:pPr>
                      <a:r>
                        <a:rPr lang="es-EC" sz="1000" dirty="0">
                          <a:effectLst/>
                          <a:latin typeface="+mj-lt"/>
                        </a:rPr>
                        <a:t>H4: La diferencia de precios incide positivamente en el compromiso del comportamiento del consumidor.</a:t>
                      </a:r>
                      <a:endParaRPr lang="es-EC" sz="1000" dirty="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PD7 Vs CC8</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79,952</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0,000</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9,488</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0,05</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4</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x</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ct val="107000"/>
                        </a:lnSpc>
                      </a:pPr>
                      <a:endParaRPr lang="es-EC" sz="1000">
                        <a:effectLst/>
                        <a:latin typeface="+mj-lt"/>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470940038"/>
                  </a:ext>
                </a:extLst>
              </a:tr>
              <a:tr h="580144">
                <a:tc vMerge="1">
                  <a:txBody>
                    <a:bodyPr/>
                    <a:lstStyle/>
                    <a:p>
                      <a:endParaRPr lang="es-EC"/>
                    </a:p>
                  </a:txBody>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spcAft>
                          <a:spcPts val="800"/>
                        </a:spcAft>
                      </a:pPr>
                      <a:r>
                        <a:rPr lang="es-EC" sz="1000" dirty="0">
                          <a:effectLst/>
                          <a:latin typeface="+mj-lt"/>
                        </a:rPr>
                        <a:t> </a:t>
                      </a:r>
                      <a:endParaRPr lang="es-EC" sz="1000" dirty="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spcAft>
                          <a:spcPts val="800"/>
                        </a:spcAft>
                      </a:pPr>
                      <a:r>
                        <a:rPr lang="es-EC" sz="1000">
                          <a:effectLst/>
                          <a:latin typeface="+mj-lt"/>
                        </a:rPr>
                        <a:t> </a:t>
                      </a:r>
                      <a:endParaRPr lang="es-EC" sz="100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spcAft>
                          <a:spcPts val="800"/>
                        </a:spcAft>
                      </a:pPr>
                      <a:r>
                        <a:rPr lang="es-EC" sz="1000" dirty="0">
                          <a:effectLst/>
                          <a:latin typeface="+mj-lt"/>
                        </a:rPr>
                        <a:t> </a:t>
                      </a:r>
                      <a:endParaRPr lang="es-EC" sz="1000" dirty="0">
                        <a:effectLst/>
                        <a:latin typeface="+mj-lt"/>
                        <a:ea typeface="Calibri" panose="020F0502020204030204" pitchFamily="34" charset="0"/>
                        <a:cs typeface="Times New Roman" panose="02020603050405020304" pitchFamily="18" charset="0"/>
                      </a:endParaRPr>
                    </a:p>
                  </a:txBody>
                  <a:tcPr marL="33311" marR="33311"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9430566"/>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7" name="Google Shape;2254;p29">
            <a:extLst>
              <a:ext uri="{FF2B5EF4-FFF2-40B4-BE49-F238E27FC236}">
                <a16:creationId xmlns:a16="http://schemas.microsoft.com/office/drawing/2014/main" id="{AB4F325B-26CE-4262-BB23-7F0BCEFFED81}"/>
              </a:ext>
            </a:extLst>
          </p:cNvPr>
          <p:cNvSpPr txBox="1">
            <a:spLocks/>
          </p:cNvSpPr>
          <p:nvPr/>
        </p:nvSpPr>
        <p:spPr>
          <a:xfrm>
            <a:off x="849732" y="1057779"/>
            <a:ext cx="4606086" cy="2740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Questrial"/>
              <a:buNone/>
              <a:defRPr sz="60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ctr">
              <a:buSzPts val="1100"/>
              <a:buFont typeface="Arial"/>
              <a:buNone/>
            </a:pPr>
            <a:r>
              <a:rPr lang="en-US" sz="4800" dirty="0">
                <a:latin typeface="+mn-lt"/>
              </a:rPr>
              <a:t>CAPÍTULO</a:t>
            </a:r>
          </a:p>
        </p:txBody>
      </p:sp>
      <p:sp>
        <p:nvSpPr>
          <p:cNvPr id="8" name="Google Shape;2250;p29">
            <a:extLst>
              <a:ext uri="{FF2B5EF4-FFF2-40B4-BE49-F238E27FC236}">
                <a16:creationId xmlns:a16="http://schemas.microsoft.com/office/drawing/2014/main" id="{3A80E377-1427-45D2-A8C7-2ABF81FF0379}"/>
              </a:ext>
            </a:extLst>
          </p:cNvPr>
          <p:cNvSpPr/>
          <p:nvPr/>
        </p:nvSpPr>
        <p:spPr>
          <a:xfrm rot="10800000" flipH="1">
            <a:off x="1828800" y="2242991"/>
            <a:ext cx="2743200" cy="113377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56;p29">
            <a:extLst>
              <a:ext uri="{FF2B5EF4-FFF2-40B4-BE49-F238E27FC236}">
                <a16:creationId xmlns:a16="http://schemas.microsoft.com/office/drawing/2014/main" id="{81D2ABE4-22DE-4496-9BD1-1294DCF38E99}"/>
              </a:ext>
            </a:extLst>
          </p:cNvPr>
          <p:cNvSpPr txBox="1">
            <a:spLocks/>
          </p:cNvSpPr>
          <p:nvPr/>
        </p:nvSpPr>
        <p:spPr>
          <a:xfrm>
            <a:off x="2170483" y="1806204"/>
            <a:ext cx="2059834" cy="12117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Questrial"/>
              <a:buNone/>
              <a:defRPr sz="90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algn="ctr"/>
            <a:r>
              <a:rPr lang="en-US" sz="1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IV</a:t>
            </a:r>
          </a:p>
        </p:txBody>
      </p:sp>
      <p:sp>
        <p:nvSpPr>
          <p:cNvPr id="14" name="Google Shape;2260;p29">
            <a:extLst>
              <a:ext uri="{FF2B5EF4-FFF2-40B4-BE49-F238E27FC236}">
                <a16:creationId xmlns:a16="http://schemas.microsoft.com/office/drawing/2014/main" id="{BC087EEB-B6F3-4E62-BC9C-5737E0F8CAFE}"/>
              </a:ext>
            </a:extLst>
          </p:cNvPr>
          <p:cNvSpPr txBox="1">
            <a:spLocks/>
          </p:cNvSpPr>
          <p:nvPr/>
        </p:nvSpPr>
        <p:spPr>
          <a:xfrm>
            <a:off x="5084899" y="3434913"/>
            <a:ext cx="4004871" cy="6508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Questrial"/>
              <a:buNone/>
              <a:defRPr sz="18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2pPr>
            <a:lvl3pPr marR="0" lvl="2"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3pPr>
            <a:lvl4pPr marR="0" lvl="3"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4pPr>
            <a:lvl5pPr marR="0" lvl="4"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5pPr>
            <a:lvl6pPr marR="0" lvl="5"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6pPr>
            <a:lvl7pPr marR="0" lvl="6"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7pPr>
            <a:lvl8pPr marR="0" lvl="7"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8pPr>
            <a:lvl9pPr marR="0" lvl="8"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9pPr>
          </a:lstStyle>
          <a:p>
            <a:r>
              <a:rPr lang="en-US" sz="2800" dirty="0">
                <a:effectLst>
                  <a:outerShdw blurRad="38100" dist="38100" dir="2700000" algn="tl">
                    <a:srgbClr val="000000">
                      <a:alpha val="43137"/>
                    </a:srgbClr>
                  </a:outerShdw>
                </a:effectLst>
                <a:latin typeface="+mj-lt"/>
              </a:rPr>
              <a:t>DISCUSIÓN, CONSLUSIONES Y RECOMENDACIONES</a:t>
            </a:r>
          </a:p>
        </p:txBody>
      </p:sp>
    </p:spTree>
    <p:extLst>
      <p:ext uri="{BB962C8B-B14F-4D97-AF65-F5344CB8AC3E}">
        <p14:creationId xmlns:p14="http://schemas.microsoft.com/office/powerpoint/2010/main" val="520516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03"/>
        <p:cNvGrpSpPr/>
        <p:nvPr/>
      </p:nvGrpSpPr>
      <p:grpSpPr>
        <a:xfrm>
          <a:off x="0" y="0"/>
          <a:ext cx="0" cy="0"/>
          <a:chOff x="0" y="0"/>
          <a:chExt cx="0" cy="0"/>
        </a:xfrm>
      </p:grpSpPr>
      <p:sp>
        <p:nvSpPr>
          <p:cNvPr id="4110" name="Google Shape;4110;p54"/>
          <p:cNvSpPr/>
          <p:nvPr/>
        </p:nvSpPr>
        <p:spPr>
          <a:xfrm rot="10800000">
            <a:off x="-283854" y="-357491"/>
            <a:ext cx="1257380" cy="714981"/>
          </a:xfrm>
          <a:custGeom>
            <a:avLst/>
            <a:gdLst/>
            <a:ahLst/>
            <a:cxnLst/>
            <a:rect l="l" t="t" r="r" b="b"/>
            <a:pathLst>
              <a:path w="116586" h="66294" extrusionOk="0">
                <a:moveTo>
                  <a:pt x="116586" y="0"/>
                </a:moveTo>
                <a:lnTo>
                  <a:pt x="0" y="66294"/>
                </a:lnTo>
                <a:lnTo>
                  <a:pt x="116586" y="66294"/>
                </a:lnTo>
                <a:close/>
              </a:path>
            </a:pathLst>
          </a:custGeom>
          <a:solidFill>
            <a:schemeClr val="accent4"/>
          </a:solidFill>
          <a:ln>
            <a:noFill/>
          </a:ln>
        </p:spPr>
      </p:sp>
      <p:sp>
        <p:nvSpPr>
          <p:cNvPr id="4111" name="Google Shape;4111;p54"/>
          <p:cNvSpPr/>
          <p:nvPr/>
        </p:nvSpPr>
        <p:spPr>
          <a:xfrm rot="10800000" flipH="1">
            <a:off x="7890330" y="-181332"/>
            <a:ext cx="1256506" cy="714484"/>
          </a:xfrm>
          <a:custGeom>
            <a:avLst/>
            <a:gdLst/>
            <a:ahLst/>
            <a:cxnLst/>
            <a:rect l="l" t="t" r="r" b="b"/>
            <a:pathLst>
              <a:path w="116586" h="66294" extrusionOk="0">
                <a:moveTo>
                  <a:pt x="116586" y="0"/>
                </a:moveTo>
                <a:lnTo>
                  <a:pt x="0" y="66294"/>
                </a:lnTo>
                <a:lnTo>
                  <a:pt x="116586" y="66294"/>
                </a:lnTo>
                <a:close/>
              </a:path>
            </a:pathLst>
          </a:custGeom>
          <a:solidFill>
            <a:schemeClr val="accent1"/>
          </a:solidFill>
          <a:ln>
            <a:noFill/>
          </a:ln>
        </p:spPr>
      </p:sp>
      <p:grpSp>
        <p:nvGrpSpPr>
          <p:cNvPr id="4112" name="Google Shape;4112;p54"/>
          <p:cNvGrpSpPr/>
          <p:nvPr/>
        </p:nvGrpSpPr>
        <p:grpSpPr>
          <a:xfrm>
            <a:off x="-283854" y="4807894"/>
            <a:ext cx="3234861" cy="1349929"/>
            <a:chOff x="1164634" y="2662569"/>
            <a:chExt cx="3234861" cy="1349929"/>
          </a:xfrm>
        </p:grpSpPr>
        <p:grpSp>
          <p:nvGrpSpPr>
            <p:cNvPr id="4113" name="Google Shape;4113;p54"/>
            <p:cNvGrpSpPr/>
            <p:nvPr/>
          </p:nvGrpSpPr>
          <p:grpSpPr>
            <a:xfrm>
              <a:off x="1164634" y="2662569"/>
              <a:ext cx="3234861" cy="1349929"/>
              <a:chOff x="1386504" y="2530554"/>
              <a:chExt cx="3351841" cy="1398745"/>
            </a:xfrm>
          </p:grpSpPr>
          <p:sp>
            <p:nvSpPr>
              <p:cNvPr id="4114" name="Google Shape;4114;p54"/>
              <p:cNvSpPr/>
              <p:nvPr/>
            </p:nvSpPr>
            <p:spPr>
              <a:xfrm>
                <a:off x="1403994" y="2530554"/>
                <a:ext cx="484500" cy="484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54"/>
              <p:cNvSpPr/>
              <p:nvPr/>
            </p:nvSpPr>
            <p:spPr>
              <a:xfrm>
                <a:off x="1386504" y="3050101"/>
                <a:ext cx="195000" cy="195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54"/>
              <p:cNvSpPr/>
              <p:nvPr/>
            </p:nvSpPr>
            <p:spPr>
              <a:xfrm>
                <a:off x="2865208" y="2809279"/>
                <a:ext cx="52800" cy="5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54"/>
              <p:cNvSpPr/>
              <p:nvPr/>
            </p:nvSpPr>
            <p:spPr>
              <a:xfrm>
                <a:off x="4436893" y="3734300"/>
                <a:ext cx="195000" cy="19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54"/>
              <p:cNvSpPr/>
              <p:nvPr/>
            </p:nvSpPr>
            <p:spPr>
              <a:xfrm>
                <a:off x="4648945" y="3708214"/>
                <a:ext cx="89400" cy="89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54"/>
              <p:cNvSpPr/>
              <p:nvPr/>
            </p:nvSpPr>
            <p:spPr>
              <a:xfrm>
                <a:off x="3752687" y="2971184"/>
                <a:ext cx="321600" cy="32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54"/>
              <p:cNvSpPr/>
              <p:nvPr/>
            </p:nvSpPr>
            <p:spPr>
              <a:xfrm>
                <a:off x="4180839" y="3245351"/>
                <a:ext cx="63300" cy="63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54"/>
              <p:cNvSpPr/>
              <p:nvPr/>
            </p:nvSpPr>
            <p:spPr>
              <a:xfrm>
                <a:off x="4255178" y="3201045"/>
                <a:ext cx="35700" cy="35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2" name="Google Shape;4122;p54"/>
            <p:cNvGrpSpPr/>
            <p:nvPr/>
          </p:nvGrpSpPr>
          <p:grpSpPr>
            <a:xfrm>
              <a:off x="2478582" y="2759584"/>
              <a:ext cx="347737" cy="204406"/>
              <a:chOff x="2747968" y="2631078"/>
              <a:chExt cx="360312" cy="211798"/>
            </a:xfrm>
          </p:grpSpPr>
          <p:sp>
            <p:nvSpPr>
              <p:cNvPr id="4123" name="Google Shape;4123;p54"/>
              <p:cNvSpPr/>
              <p:nvPr/>
            </p:nvSpPr>
            <p:spPr>
              <a:xfrm>
                <a:off x="2747968" y="2631078"/>
                <a:ext cx="89400" cy="89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54"/>
              <p:cNvSpPr/>
              <p:nvPr/>
            </p:nvSpPr>
            <p:spPr>
              <a:xfrm>
                <a:off x="2913280" y="2647876"/>
                <a:ext cx="195000" cy="19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CuadroTexto 3">
            <a:extLst>
              <a:ext uri="{FF2B5EF4-FFF2-40B4-BE49-F238E27FC236}">
                <a16:creationId xmlns:a16="http://schemas.microsoft.com/office/drawing/2014/main" id="{CE859052-9D07-4117-BBA2-4C4F600F8C37}"/>
              </a:ext>
            </a:extLst>
          </p:cNvPr>
          <p:cNvSpPr txBox="1"/>
          <p:nvPr/>
        </p:nvSpPr>
        <p:spPr>
          <a:xfrm>
            <a:off x="357405" y="665138"/>
            <a:ext cx="6538396" cy="830997"/>
          </a:xfrm>
          <a:prstGeom prst="rect">
            <a:avLst/>
          </a:prstGeom>
          <a:solidFill>
            <a:schemeClr val="tx2"/>
          </a:solidFill>
          <a:ln w="19050">
            <a:solidFill>
              <a:schemeClr val="tx2">
                <a:lumMod val="75000"/>
              </a:schemeClr>
            </a:solidFill>
            <a:prstDash val="sysDash"/>
          </a:ln>
        </p:spPr>
        <p:txBody>
          <a:bodyPr wrap="square" rtlCol="0">
            <a:spAutoFit/>
          </a:bodyPr>
          <a:lstStyle/>
          <a:p>
            <a:r>
              <a:rPr lang="es-EC" sz="1200" dirty="0">
                <a:effectLst/>
                <a:latin typeface="Arial" panose="020B0604020202020204" pitchFamily="34" charset="0"/>
                <a:ea typeface="Calibri" panose="020F0502020204030204" pitchFamily="34" charset="0"/>
              </a:rPr>
              <a:t>(</a:t>
            </a:r>
            <a:r>
              <a:rPr lang="es-EC" sz="1200" dirty="0" err="1">
                <a:effectLst/>
                <a:latin typeface="Arial" panose="020B0604020202020204" pitchFamily="34" charset="0"/>
                <a:ea typeface="Calibri" panose="020F0502020204030204" pitchFamily="34" charset="0"/>
              </a:rPr>
              <a:t>Pombar</a:t>
            </a:r>
            <a:r>
              <a:rPr lang="es-EC" sz="1200" dirty="0">
                <a:effectLst/>
                <a:latin typeface="Arial" panose="020B0604020202020204" pitchFamily="34" charset="0"/>
                <a:ea typeface="Calibri" panose="020F0502020204030204" pitchFamily="34" charset="0"/>
              </a:rPr>
              <a:t>, 2018), halló en los resultados de la investigación respecto a la influencia positiva de la diferencia de precios en el compromiso del consumidor de aceite vegetal comestible, en especial en que se sienten identificados con la marca de aceite vegetal comestible generando un compromiso con dicha marca donde hay esa relación empresa y cliente.</a:t>
            </a:r>
            <a:endParaRPr lang="es-EC" sz="1050" dirty="0"/>
          </a:p>
        </p:txBody>
      </p:sp>
      <p:sp>
        <p:nvSpPr>
          <p:cNvPr id="326" name="CuadroTexto 325">
            <a:extLst>
              <a:ext uri="{FF2B5EF4-FFF2-40B4-BE49-F238E27FC236}">
                <a16:creationId xmlns:a16="http://schemas.microsoft.com/office/drawing/2014/main" id="{3A3D0BDC-306C-4B24-8215-A348FA25BD9D}"/>
              </a:ext>
            </a:extLst>
          </p:cNvPr>
          <p:cNvSpPr txBox="1"/>
          <p:nvPr/>
        </p:nvSpPr>
        <p:spPr>
          <a:xfrm>
            <a:off x="821355" y="1649781"/>
            <a:ext cx="6506252" cy="646331"/>
          </a:xfrm>
          <a:prstGeom prst="rect">
            <a:avLst/>
          </a:prstGeom>
          <a:solidFill>
            <a:schemeClr val="tx2"/>
          </a:solidFill>
          <a:ln w="12700">
            <a:solidFill>
              <a:schemeClr val="tx2">
                <a:lumMod val="75000"/>
              </a:schemeClr>
            </a:solidFill>
            <a:prstDash val="sysDash"/>
          </a:ln>
        </p:spPr>
        <p:txBody>
          <a:bodyPr wrap="square" rtlCol="0">
            <a:spAutoFit/>
          </a:bodyPr>
          <a:lstStyle/>
          <a:p>
            <a:r>
              <a:rPr lang="es-ES" sz="1200" dirty="0">
                <a:effectLst/>
                <a:latin typeface="Arial" panose="020B0604020202020204" pitchFamily="34" charset="0"/>
                <a:ea typeface="Calibri" panose="020F0502020204030204" pitchFamily="34" charset="0"/>
              </a:rPr>
              <a:t>Rajiv et al., (2017). La propuesta anterior nos permite aceptar que el precio es percibido como una representación negativa del mismo, ya que con precios de mayor rango disminuyen una alta posibilidad de compra.</a:t>
            </a:r>
            <a:endParaRPr lang="es-EC" sz="1050" dirty="0"/>
          </a:p>
        </p:txBody>
      </p:sp>
      <p:sp>
        <p:nvSpPr>
          <p:cNvPr id="327" name="CuadroTexto 326">
            <a:extLst>
              <a:ext uri="{FF2B5EF4-FFF2-40B4-BE49-F238E27FC236}">
                <a16:creationId xmlns:a16="http://schemas.microsoft.com/office/drawing/2014/main" id="{099906FE-FA49-4E2B-B889-E03B3DDFA17F}"/>
              </a:ext>
            </a:extLst>
          </p:cNvPr>
          <p:cNvSpPr txBox="1"/>
          <p:nvPr/>
        </p:nvSpPr>
        <p:spPr>
          <a:xfrm>
            <a:off x="357405" y="2566990"/>
            <a:ext cx="6635676" cy="461665"/>
          </a:xfrm>
          <a:prstGeom prst="rect">
            <a:avLst/>
          </a:prstGeom>
          <a:solidFill>
            <a:schemeClr val="tx2"/>
          </a:solidFill>
          <a:ln w="19050">
            <a:solidFill>
              <a:schemeClr val="tx2">
                <a:lumMod val="75000"/>
              </a:schemeClr>
            </a:solidFill>
            <a:prstDash val="sysDash"/>
          </a:ln>
        </p:spPr>
        <p:txBody>
          <a:bodyPr wrap="square" rtlCol="0">
            <a:spAutoFit/>
          </a:bodyPr>
          <a:lstStyle/>
          <a:p>
            <a:r>
              <a:rPr lang="es-ES" sz="1200" dirty="0">
                <a:effectLst/>
                <a:latin typeface="Arial" panose="020B0604020202020204" pitchFamily="34" charset="0"/>
                <a:ea typeface="Calibri" panose="020F0502020204030204" pitchFamily="34" charset="0"/>
              </a:rPr>
              <a:t>Según (Arya et al., 2021), el comportamiento del consumidor de aceite vegetal de una localidad de la India recalca que el factor salud es superior al momento de preferir una marca.</a:t>
            </a:r>
            <a:endParaRPr lang="es-EC" sz="1050" dirty="0"/>
          </a:p>
        </p:txBody>
      </p:sp>
      <p:sp>
        <p:nvSpPr>
          <p:cNvPr id="328" name="CuadroTexto 327">
            <a:extLst>
              <a:ext uri="{FF2B5EF4-FFF2-40B4-BE49-F238E27FC236}">
                <a16:creationId xmlns:a16="http://schemas.microsoft.com/office/drawing/2014/main" id="{88831388-8F45-4532-A7EC-898C8946FC31}"/>
              </a:ext>
            </a:extLst>
          </p:cNvPr>
          <p:cNvSpPr txBox="1"/>
          <p:nvPr/>
        </p:nvSpPr>
        <p:spPr>
          <a:xfrm>
            <a:off x="821355" y="3249135"/>
            <a:ext cx="6502665" cy="461665"/>
          </a:xfrm>
          <a:prstGeom prst="rect">
            <a:avLst/>
          </a:prstGeom>
          <a:solidFill>
            <a:schemeClr val="tx2"/>
          </a:solidFill>
          <a:ln w="12700">
            <a:solidFill>
              <a:schemeClr val="tx2">
                <a:lumMod val="75000"/>
              </a:schemeClr>
            </a:solidFill>
            <a:prstDash val="sysDash"/>
          </a:ln>
        </p:spPr>
        <p:txBody>
          <a:bodyPr wrap="square" rtlCol="0">
            <a:spAutoFit/>
          </a:bodyPr>
          <a:lstStyle/>
          <a:p>
            <a:r>
              <a:rPr lang="es-ES" sz="1200" dirty="0">
                <a:effectLst/>
                <a:latin typeface="Arial" panose="020B0604020202020204" pitchFamily="34" charset="0"/>
                <a:ea typeface="Calibri" panose="020F0502020204030204" pitchFamily="34" charset="0"/>
              </a:rPr>
              <a:t>(Galarza y Wong, 2017), las empresas deben ser competitivas en cuestión a destacar en múltiples factores, especialmente el precio.</a:t>
            </a:r>
            <a:endParaRPr lang="es-EC" sz="1050" dirty="0"/>
          </a:p>
        </p:txBody>
      </p:sp>
      <p:sp>
        <p:nvSpPr>
          <p:cNvPr id="329" name="CuadroTexto 328">
            <a:extLst>
              <a:ext uri="{FF2B5EF4-FFF2-40B4-BE49-F238E27FC236}">
                <a16:creationId xmlns:a16="http://schemas.microsoft.com/office/drawing/2014/main" id="{9E03BFE2-ED64-4DB4-A482-611CC1BAD7F4}"/>
              </a:ext>
            </a:extLst>
          </p:cNvPr>
          <p:cNvSpPr txBox="1"/>
          <p:nvPr/>
        </p:nvSpPr>
        <p:spPr>
          <a:xfrm>
            <a:off x="454685" y="3996463"/>
            <a:ext cx="6538396" cy="646331"/>
          </a:xfrm>
          <a:prstGeom prst="rect">
            <a:avLst/>
          </a:prstGeom>
          <a:solidFill>
            <a:schemeClr val="tx2"/>
          </a:solidFill>
          <a:ln w="19050">
            <a:solidFill>
              <a:schemeClr val="tx2">
                <a:lumMod val="75000"/>
              </a:schemeClr>
            </a:solidFill>
            <a:prstDash val="sysDash"/>
          </a:ln>
        </p:spPr>
        <p:txBody>
          <a:bodyPr wrap="square" rtlCol="0">
            <a:spAutoFit/>
          </a:bodyPr>
          <a:lstStyle/>
          <a:p>
            <a:r>
              <a:rPr lang="es-ES" sz="1200" dirty="0">
                <a:effectLst/>
                <a:latin typeface="Arial" panose="020B0604020202020204" pitchFamily="34" charset="0"/>
                <a:ea typeface="Calibri" panose="020F0502020204030204" pitchFamily="34" charset="0"/>
              </a:rPr>
              <a:t>(Andrés et al., 2015) la influencia del precio que ejerce sobre la confianza de la decisión, la lealtad y la satisfacción debe conseguir que el consumidor perciba al precio de manera justa para que la relación que tiene con la empresa sea duradera a largo plazo.</a:t>
            </a:r>
            <a:endParaRPr lang="es-EC" sz="1050" dirty="0"/>
          </a:p>
        </p:txBody>
      </p:sp>
      <p:sp>
        <p:nvSpPr>
          <p:cNvPr id="30" name="Google Shape;3461;p49">
            <a:extLst>
              <a:ext uri="{FF2B5EF4-FFF2-40B4-BE49-F238E27FC236}">
                <a16:creationId xmlns:a16="http://schemas.microsoft.com/office/drawing/2014/main" id="{6D683092-E7C4-4EF0-BED4-9430123E26B1}"/>
              </a:ext>
            </a:extLst>
          </p:cNvPr>
          <p:cNvSpPr/>
          <p:nvPr/>
        </p:nvSpPr>
        <p:spPr>
          <a:xfrm rot="5400000">
            <a:off x="4381290" y="-1099717"/>
            <a:ext cx="191700"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85;p49">
            <a:extLst>
              <a:ext uri="{FF2B5EF4-FFF2-40B4-BE49-F238E27FC236}">
                <a16:creationId xmlns:a16="http://schemas.microsoft.com/office/drawing/2014/main" id="{5C533A45-6BE5-48CA-9796-03CAC761A031}"/>
              </a:ext>
            </a:extLst>
          </p:cNvPr>
          <p:cNvSpPr txBox="1"/>
          <p:nvPr/>
        </p:nvSpPr>
        <p:spPr>
          <a:xfrm>
            <a:off x="3045089" y="0"/>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Di</a:t>
            </a:r>
            <a:r>
              <a:rPr lang="en-US" sz="2400" dirty="0">
                <a:solidFill>
                  <a:schemeClr val="dk1"/>
                </a:solidFill>
                <a:effectLst>
                  <a:outerShdw blurRad="38100" dist="38100" dir="2700000" algn="tl">
                    <a:srgbClr val="000000">
                      <a:alpha val="43137"/>
                    </a:srgbClr>
                  </a:outerShdw>
                </a:effectLst>
                <a:latin typeface="+mn-lt"/>
                <a:ea typeface="Questrial"/>
                <a:cs typeface="Questrial"/>
                <a:sym typeface="Questrial"/>
              </a:rPr>
              <a:t>s</a:t>
            </a: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cusión</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01"/>
        <p:cNvGrpSpPr/>
        <p:nvPr/>
      </p:nvGrpSpPr>
      <p:grpSpPr>
        <a:xfrm>
          <a:off x="0" y="0"/>
          <a:ext cx="0" cy="0"/>
          <a:chOff x="0" y="0"/>
          <a:chExt cx="0" cy="0"/>
        </a:xfrm>
      </p:grpSpPr>
      <p:pic>
        <p:nvPicPr>
          <p:cNvPr id="4" name="Imagen 3">
            <a:extLst>
              <a:ext uri="{FF2B5EF4-FFF2-40B4-BE49-F238E27FC236}">
                <a16:creationId xmlns:a16="http://schemas.microsoft.com/office/drawing/2014/main" id="{3B1995FE-5C48-41EF-9E6C-A0B161596308}"/>
              </a:ext>
            </a:extLst>
          </p:cNvPr>
          <p:cNvPicPr>
            <a:picLocks noChangeAspect="1"/>
          </p:cNvPicPr>
          <p:nvPr/>
        </p:nvPicPr>
        <p:blipFill>
          <a:blip r:embed="rId3"/>
          <a:stretch>
            <a:fillRect/>
          </a:stretch>
        </p:blipFill>
        <p:spPr>
          <a:xfrm>
            <a:off x="0" y="0"/>
            <a:ext cx="9144000" cy="5143500"/>
          </a:xfrm>
          <a:prstGeom prst="rect">
            <a:avLst/>
          </a:prstGeom>
        </p:spPr>
      </p:pic>
      <p:sp>
        <p:nvSpPr>
          <p:cNvPr id="4214" name="Google Shape;4214;p56"/>
          <p:cNvSpPr/>
          <p:nvPr/>
        </p:nvSpPr>
        <p:spPr>
          <a:xfrm rot="10800000">
            <a:off x="21" y="43"/>
            <a:ext cx="1514452" cy="861159"/>
          </a:xfrm>
          <a:custGeom>
            <a:avLst/>
            <a:gdLst/>
            <a:ahLst/>
            <a:cxnLst/>
            <a:rect l="l" t="t" r="r" b="b"/>
            <a:pathLst>
              <a:path w="116586" h="66294" extrusionOk="0">
                <a:moveTo>
                  <a:pt x="116586" y="0"/>
                </a:moveTo>
                <a:lnTo>
                  <a:pt x="0" y="66294"/>
                </a:lnTo>
                <a:lnTo>
                  <a:pt x="116586" y="66294"/>
                </a:lnTo>
                <a:close/>
              </a:path>
            </a:pathLst>
          </a:custGeom>
          <a:solidFill>
            <a:schemeClr val="accent2"/>
          </a:solidFill>
          <a:ln>
            <a:noFill/>
          </a:ln>
        </p:spPr>
      </p:sp>
      <p:sp>
        <p:nvSpPr>
          <p:cNvPr id="4215" name="Google Shape;4215;p56"/>
          <p:cNvSpPr/>
          <p:nvPr/>
        </p:nvSpPr>
        <p:spPr>
          <a:xfrm>
            <a:off x="7577397" y="4267197"/>
            <a:ext cx="1566624" cy="876241"/>
          </a:xfrm>
          <a:custGeom>
            <a:avLst/>
            <a:gdLst/>
            <a:ahLst/>
            <a:cxnLst/>
            <a:rect l="l" t="t" r="r" b="b"/>
            <a:pathLst>
              <a:path w="116586" h="66294" extrusionOk="0">
                <a:moveTo>
                  <a:pt x="116586" y="0"/>
                </a:moveTo>
                <a:lnTo>
                  <a:pt x="0" y="66294"/>
                </a:lnTo>
                <a:lnTo>
                  <a:pt x="116586" y="66294"/>
                </a:lnTo>
                <a:close/>
              </a:path>
            </a:pathLst>
          </a:custGeom>
          <a:solidFill>
            <a:schemeClr val="accent4"/>
          </a:solidFill>
          <a:ln>
            <a:noFill/>
          </a:ln>
        </p:spPr>
      </p:sp>
      <p:grpSp>
        <p:nvGrpSpPr>
          <p:cNvPr id="4216" name="Google Shape;4216;p56"/>
          <p:cNvGrpSpPr/>
          <p:nvPr/>
        </p:nvGrpSpPr>
        <p:grpSpPr>
          <a:xfrm>
            <a:off x="118969" y="3886418"/>
            <a:ext cx="593164" cy="1161172"/>
            <a:chOff x="4921825" y="870250"/>
            <a:chExt cx="407925" cy="798550"/>
          </a:xfrm>
        </p:grpSpPr>
        <p:sp>
          <p:nvSpPr>
            <p:cNvPr id="4217" name="Google Shape;4217;p56"/>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18" name="Google Shape;4218;p56"/>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19" name="Google Shape;4219;p56"/>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0" name="Google Shape;4220;p56"/>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1" name="Google Shape;4221;p56"/>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2" name="Google Shape;4222;p56"/>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3" name="Google Shape;4223;p56"/>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4" name="Google Shape;4224;p56"/>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5" name="Google Shape;4225;p56"/>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6" name="Google Shape;4226;p56"/>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7" name="Google Shape;4227;p56"/>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8" name="Google Shape;4228;p56"/>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9" name="Google Shape;4229;p56"/>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0" name="Google Shape;4230;p56"/>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1" name="Google Shape;4231;p56"/>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2" name="Google Shape;4232;p56"/>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3" name="Google Shape;4233;p56"/>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4" name="Google Shape;4234;p56"/>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5" name="Google Shape;4235;p56"/>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6" name="Google Shape;4236;p56"/>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7" name="Google Shape;4237;p56"/>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8" name="Google Shape;4238;p56"/>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9" name="Google Shape;4239;p56"/>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0" name="Google Shape;4240;p56"/>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1" name="Google Shape;4241;p56"/>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2" name="Google Shape;4242;p56"/>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3" name="Google Shape;4243;p56"/>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4" name="Google Shape;4244;p56"/>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5" name="Google Shape;4245;p56"/>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6" name="Google Shape;4246;p56"/>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4247" name="Google Shape;4247;p56"/>
          <p:cNvGrpSpPr/>
          <p:nvPr/>
        </p:nvGrpSpPr>
        <p:grpSpPr>
          <a:xfrm>
            <a:off x="8471067" y="60650"/>
            <a:ext cx="593164" cy="1161172"/>
            <a:chOff x="4921825" y="870250"/>
            <a:chExt cx="407925" cy="798550"/>
          </a:xfrm>
        </p:grpSpPr>
        <p:sp>
          <p:nvSpPr>
            <p:cNvPr id="4248" name="Google Shape;4248;p56"/>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9" name="Google Shape;4249;p56"/>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0" name="Google Shape;4250;p56"/>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1" name="Google Shape;4251;p56"/>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2" name="Google Shape;4252;p56"/>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3" name="Google Shape;4253;p56"/>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4" name="Google Shape;4254;p56"/>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5" name="Google Shape;4255;p56"/>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6" name="Google Shape;4256;p56"/>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7" name="Google Shape;4257;p56"/>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8" name="Google Shape;4258;p56"/>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9" name="Google Shape;4259;p56"/>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0" name="Google Shape;4260;p56"/>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1" name="Google Shape;4261;p56"/>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2" name="Google Shape;4262;p56"/>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3" name="Google Shape;4263;p56"/>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4" name="Google Shape;4264;p56"/>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5" name="Google Shape;4265;p56"/>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6" name="Google Shape;4266;p56"/>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7" name="Google Shape;4267;p56"/>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8" name="Google Shape;4268;p56"/>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9" name="Google Shape;4269;p56"/>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0" name="Google Shape;4270;p56"/>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1" name="Google Shape;4271;p56"/>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2" name="Google Shape;4272;p56"/>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3" name="Google Shape;4273;p56"/>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4" name="Google Shape;4274;p56"/>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5" name="Google Shape;4275;p56"/>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6" name="Google Shape;4276;p56"/>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7" name="Google Shape;4277;p56"/>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79" name="CuadroTexto 78">
            <a:extLst>
              <a:ext uri="{FF2B5EF4-FFF2-40B4-BE49-F238E27FC236}">
                <a16:creationId xmlns:a16="http://schemas.microsoft.com/office/drawing/2014/main" id="{C362826A-8F62-4B48-B84D-F52ECB9B8F77}"/>
              </a:ext>
            </a:extLst>
          </p:cNvPr>
          <p:cNvSpPr txBox="1"/>
          <p:nvPr/>
        </p:nvSpPr>
        <p:spPr>
          <a:xfrm>
            <a:off x="712133" y="1367216"/>
            <a:ext cx="7639612" cy="3012812"/>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buClr>
                <a:schemeClr val="dk2"/>
              </a:buClr>
              <a:buSzPts val="1400"/>
            </a:pPr>
            <a:r>
              <a:rPr lang="es-EC" sz="1200" dirty="0">
                <a:solidFill>
                  <a:schemeClr val="tx1"/>
                </a:solidFill>
                <a:sym typeface="Abel"/>
              </a:rPr>
              <a:t>Tras la obtención de los resultados procesados y obtenidos del programa estadístico informático SPSS de la presente investigación, es posible conocer la influencia que existe de la variable independiente precio sobre la variable dependiente comportamiento del consumidor y sus respectivas dimensiones, estudio que fue dirigido a los consumidores de aceite vegetal comestible en el Distrito Metropolitano de Quito. Se concluye que:</a:t>
            </a:r>
          </a:p>
          <a:p>
            <a:pPr marL="285750" indent="-285750" algn="just">
              <a:lnSpc>
                <a:spcPct val="150000"/>
              </a:lnSpc>
              <a:buClr>
                <a:schemeClr val="dk2"/>
              </a:buClr>
              <a:buSzPts val="1400"/>
              <a:buFont typeface="Arial" panose="020B0604020202020204" pitchFamily="34" charset="0"/>
              <a:buChar char="•"/>
            </a:pPr>
            <a:r>
              <a:rPr lang="es-EC" sz="1200" b="1" dirty="0">
                <a:solidFill>
                  <a:schemeClr val="tx1">
                    <a:lumMod val="95000"/>
                    <a:lumOff val="5000"/>
                  </a:schemeClr>
                </a:solidFill>
                <a:effectLst>
                  <a:outerShdw blurRad="38100" dist="38100" dir="2700000" algn="tl">
                    <a:srgbClr val="000000">
                      <a:alpha val="43137"/>
                    </a:srgbClr>
                  </a:outerShdw>
                </a:effectLst>
                <a:latin typeface="+mn-lt"/>
                <a:sym typeface="Abel"/>
              </a:rPr>
              <a:t>Hipótesis 1: </a:t>
            </a:r>
            <a:r>
              <a:rPr lang="es-EC" sz="1200" dirty="0">
                <a:solidFill>
                  <a:schemeClr val="tx1">
                    <a:lumMod val="95000"/>
                    <a:lumOff val="5000"/>
                  </a:schemeClr>
                </a:solidFill>
                <a:latin typeface="+mn-lt"/>
                <a:sym typeface="Abel"/>
              </a:rPr>
              <a:t>S</a:t>
            </a:r>
            <a:r>
              <a:rPr lang="es-EC" sz="1200" dirty="0">
                <a:solidFill>
                  <a:schemeClr val="tx1">
                    <a:lumMod val="95000"/>
                    <a:lumOff val="5000"/>
                  </a:schemeClr>
                </a:solidFill>
              </a:rPr>
              <a:t>e infiere que el precio percibido influye positivamente en la lealtad de los consumidores de aceite vegetal comestible del Distrito Metropolitano de Quito, </a:t>
            </a:r>
          </a:p>
          <a:p>
            <a:pPr marL="285750" indent="-285750" algn="just">
              <a:lnSpc>
                <a:spcPct val="150000"/>
              </a:lnSpc>
              <a:buClr>
                <a:schemeClr val="dk2"/>
              </a:buClr>
              <a:buSzPts val="1400"/>
              <a:buFont typeface="Arial" panose="020B0604020202020204" pitchFamily="34" charset="0"/>
              <a:buChar char="•"/>
            </a:pPr>
            <a:r>
              <a:rPr lang="es-EC" sz="1200" b="1" dirty="0">
                <a:solidFill>
                  <a:schemeClr val="tx1">
                    <a:lumMod val="95000"/>
                    <a:lumOff val="5000"/>
                  </a:schemeClr>
                </a:solidFill>
                <a:effectLst>
                  <a:outerShdw blurRad="38100" dist="38100" dir="2700000" algn="tl">
                    <a:srgbClr val="000000">
                      <a:alpha val="43137"/>
                    </a:srgbClr>
                  </a:outerShdw>
                </a:effectLst>
                <a:latin typeface="+mn-lt"/>
                <a:sym typeface="Abel"/>
              </a:rPr>
              <a:t>Hipótesis 2: </a:t>
            </a:r>
            <a:r>
              <a:rPr lang="es-EC" sz="1200" dirty="0">
                <a:solidFill>
                  <a:schemeClr val="tx1">
                    <a:lumMod val="95000"/>
                    <a:lumOff val="5000"/>
                  </a:schemeClr>
                </a:solidFill>
                <a:latin typeface="+mn-lt"/>
                <a:sym typeface="Abel"/>
              </a:rPr>
              <a:t>S</a:t>
            </a:r>
            <a:r>
              <a:rPr lang="es-EC" sz="1200" dirty="0">
                <a:solidFill>
                  <a:schemeClr val="tx1">
                    <a:lumMod val="95000"/>
                    <a:lumOff val="5000"/>
                  </a:schemeClr>
                </a:solidFill>
              </a:rPr>
              <a:t>e infiere que el precio percibido influye positivamente en la satisfacción de los consumidores de aceite vegetal comestible del Distrito Metropolitano de Quito.</a:t>
            </a:r>
            <a:endParaRPr lang="en-US" sz="1200" dirty="0">
              <a:solidFill>
                <a:schemeClr val="tx1">
                  <a:lumMod val="95000"/>
                  <a:lumOff val="5000"/>
                </a:schemeClr>
              </a:solidFill>
            </a:endParaRPr>
          </a:p>
          <a:p>
            <a:pPr marL="285750" indent="-285750" algn="just">
              <a:lnSpc>
                <a:spcPct val="150000"/>
              </a:lnSpc>
              <a:buClr>
                <a:schemeClr val="dk2"/>
              </a:buClr>
              <a:buSzPts val="1400"/>
              <a:buFont typeface="Arial" panose="020B0604020202020204" pitchFamily="34" charset="0"/>
              <a:buChar char="•"/>
            </a:pPr>
            <a:r>
              <a:rPr lang="es-EC" sz="1200" b="1" dirty="0">
                <a:solidFill>
                  <a:schemeClr val="tx1">
                    <a:lumMod val="95000"/>
                    <a:lumOff val="5000"/>
                  </a:schemeClr>
                </a:solidFill>
                <a:effectLst>
                  <a:outerShdw blurRad="38100" dist="38100" dir="2700000" algn="tl">
                    <a:srgbClr val="000000">
                      <a:alpha val="43137"/>
                    </a:srgbClr>
                  </a:outerShdw>
                </a:effectLst>
                <a:latin typeface="+mn-lt"/>
                <a:sym typeface="Abel"/>
              </a:rPr>
              <a:t>Hipótesis 3: </a:t>
            </a:r>
            <a:r>
              <a:rPr lang="es-EC" sz="1200" dirty="0">
                <a:solidFill>
                  <a:schemeClr val="tx1">
                    <a:lumMod val="95000"/>
                    <a:lumOff val="5000"/>
                  </a:schemeClr>
                </a:solidFill>
                <a:latin typeface="+mn-lt"/>
                <a:sym typeface="Abel"/>
              </a:rPr>
              <a:t>S</a:t>
            </a:r>
            <a:r>
              <a:rPr lang="es-EC" sz="1200" dirty="0">
                <a:solidFill>
                  <a:schemeClr val="tx1">
                    <a:lumMod val="95000"/>
                    <a:lumOff val="5000"/>
                  </a:schemeClr>
                </a:solidFill>
              </a:rPr>
              <a:t>e infiere que la diferencia de precios influye positivamente en la satisfacción de los consumidores de aceite vegetal comestible del Distrito Metropolitano de Quito.</a:t>
            </a:r>
            <a:endParaRPr lang="en-US" sz="1200" dirty="0">
              <a:solidFill>
                <a:schemeClr val="tx1">
                  <a:lumMod val="95000"/>
                  <a:lumOff val="5000"/>
                </a:schemeClr>
              </a:solidFill>
            </a:endParaRPr>
          </a:p>
          <a:p>
            <a:pPr marL="285750" indent="-285750" algn="just">
              <a:lnSpc>
                <a:spcPct val="150000"/>
              </a:lnSpc>
              <a:buClr>
                <a:schemeClr val="dk2"/>
              </a:buClr>
              <a:buSzPts val="1400"/>
              <a:buFont typeface="Arial" panose="020B0604020202020204" pitchFamily="34" charset="0"/>
              <a:buChar char="•"/>
            </a:pPr>
            <a:r>
              <a:rPr lang="es-EC" sz="1200" b="1" dirty="0">
                <a:solidFill>
                  <a:schemeClr val="tx1">
                    <a:lumMod val="95000"/>
                    <a:lumOff val="5000"/>
                  </a:schemeClr>
                </a:solidFill>
                <a:effectLst>
                  <a:outerShdw blurRad="38100" dist="38100" dir="2700000" algn="tl">
                    <a:srgbClr val="000000">
                      <a:alpha val="43137"/>
                    </a:srgbClr>
                  </a:outerShdw>
                </a:effectLst>
                <a:latin typeface="+mn-lt"/>
                <a:sym typeface="Abel"/>
              </a:rPr>
              <a:t>Hipótesis 4: </a:t>
            </a:r>
            <a:r>
              <a:rPr lang="es-EC" sz="1200" dirty="0">
                <a:solidFill>
                  <a:schemeClr val="tx1">
                    <a:lumMod val="95000"/>
                    <a:lumOff val="5000"/>
                  </a:schemeClr>
                </a:solidFill>
                <a:latin typeface="+mn-lt"/>
                <a:sym typeface="Abel"/>
              </a:rPr>
              <a:t>S</a:t>
            </a:r>
            <a:r>
              <a:rPr lang="es-EC" sz="1200" dirty="0">
                <a:solidFill>
                  <a:schemeClr val="tx1">
                    <a:lumMod val="95000"/>
                    <a:lumOff val="5000"/>
                  </a:schemeClr>
                </a:solidFill>
              </a:rPr>
              <a:t>e infiere que la diferencia de precios influye positivamente en el compromiso de los consumidores de aceite vegetal comestible del Distrito Metropolitano de Quito.</a:t>
            </a:r>
            <a:endParaRPr lang="en-US" sz="1200" dirty="0">
              <a:solidFill>
                <a:schemeClr val="tx1">
                  <a:lumMod val="95000"/>
                  <a:lumOff val="5000"/>
                </a:schemeClr>
              </a:solidFill>
            </a:endParaRPr>
          </a:p>
        </p:txBody>
      </p:sp>
      <p:sp>
        <p:nvSpPr>
          <p:cNvPr id="73" name="Google Shape;3461;p49">
            <a:extLst>
              <a:ext uri="{FF2B5EF4-FFF2-40B4-BE49-F238E27FC236}">
                <a16:creationId xmlns:a16="http://schemas.microsoft.com/office/drawing/2014/main" id="{8AA05371-922C-45A5-B42C-4F0F8040CF79}"/>
              </a:ext>
            </a:extLst>
          </p:cNvPr>
          <p:cNvSpPr/>
          <p:nvPr/>
        </p:nvSpPr>
        <p:spPr>
          <a:xfrm rot="5400000">
            <a:off x="4271874" y="-602159"/>
            <a:ext cx="410532"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485;p49">
            <a:extLst>
              <a:ext uri="{FF2B5EF4-FFF2-40B4-BE49-F238E27FC236}">
                <a16:creationId xmlns:a16="http://schemas.microsoft.com/office/drawing/2014/main" id="{522281E3-8068-405C-9F9A-EEAA38092CF5}"/>
              </a:ext>
            </a:extLst>
          </p:cNvPr>
          <p:cNvSpPr txBox="1"/>
          <p:nvPr/>
        </p:nvSpPr>
        <p:spPr>
          <a:xfrm>
            <a:off x="3045089" y="606973"/>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Con</a:t>
            </a:r>
            <a:r>
              <a:rPr lang="en-US" sz="2400" dirty="0">
                <a:solidFill>
                  <a:schemeClr val="dk1"/>
                </a:solidFill>
                <a:effectLst>
                  <a:outerShdw blurRad="38100" dist="38100" dir="2700000" algn="tl">
                    <a:srgbClr val="000000">
                      <a:alpha val="43137"/>
                    </a:srgbClr>
                  </a:outerShdw>
                </a:effectLst>
                <a:latin typeface="+mn-lt"/>
                <a:ea typeface="Questrial"/>
                <a:cs typeface="Questrial"/>
                <a:sym typeface="Questrial"/>
              </a:rPr>
              <a:t>cl</a:t>
            </a:r>
            <a:r>
              <a:rPr lang="en" sz="2400" dirty="0">
                <a:solidFill>
                  <a:schemeClr val="dk1"/>
                </a:solidFill>
                <a:effectLst>
                  <a:outerShdw blurRad="38100" dist="38100" dir="2700000" algn="tl">
                    <a:srgbClr val="000000">
                      <a:alpha val="43137"/>
                    </a:srgbClr>
                  </a:outerShdw>
                </a:effectLst>
                <a:latin typeface="+mn-lt"/>
                <a:ea typeface="Questrial"/>
                <a:cs typeface="Questrial"/>
                <a:sym typeface="Questrial"/>
              </a:rPr>
              <a:t>usiones</a:t>
            </a:r>
            <a:endParaRPr sz="2400" dirty="0">
              <a:solidFill>
                <a:schemeClr val="dk1"/>
              </a:solidFill>
              <a:effectLst>
                <a:outerShdw blurRad="38100" dist="38100" dir="2700000" algn="tl">
                  <a:srgbClr val="000000">
                    <a:alpha val="43137"/>
                  </a:srgbClr>
                </a:outerShdw>
              </a:effectLst>
              <a:latin typeface="+mn-lt"/>
              <a:ea typeface="Questrial"/>
              <a:cs typeface="Questrial"/>
              <a:sym typeface="Quest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01"/>
        <p:cNvGrpSpPr/>
        <p:nvPr/>
      </p:nvGrpSpPr>
      <p:grpSpPr>
        <a:xfrm>
          <a:off x="0" y="0"/>
          <a:ext cx="0" cy="0"/>
          <a:chOff x="0" y="0"/>
          <a:chExt cx="0" cy="0"/>
        </a:xfrm>
      </p:grpSpPr>
      <p:pic>
        <p:nvPicPr>
          <p:cNvPr id="3" name="Imagen 2">
            <a:extLst>
              <a:ext uri="{FF2B5EF4-FFF2-40B4-BE49-F238E27FC236}">
                <a16:creationId xmlns:a16="http://schemas.microsoft.com/office/drawing/2014/main" id="{428D6E28-4C48-44EF-B8D0-BB14D397E0C3}"/>
              </a:ext>
            </a:extLst>
          </p:cNvPr>
          <p:cNvPicPr>
            <a:picLocks noChangeAspect="1"/>
          </p:cNvPicPr>
          <p:nvPr/>
        </p:nvPicPr>
        <p:blipFill>
          <a:blip r:embed="rId3"/>
          <a:stretch>
            <a:fillRect/>
          </a:stretch>
        </p:blipFill>
        <p:spPr>
          <a:xfrm>
            <a:off x="-21" y="-2176852"/>
            <a:ext cx="9144000" cy="5143500"/>
          </a:xfrm>
          <a:prstGeom prst="rect">
            <a:avLst/>
          </a:prstGeom>
        </p:spPr>
      </p:pic>
      <p:sp>
        <p:nvSpPr>
          <p:cNvPr id="4214" name="Google Shape;4214;p56"/>
          <p:cNvSpPr/>
          <p:nvPr/>
        </p:nvSpPr>
        <p:spPr>
          <a:xfrm rot="10800000">
            <a:off x="21" y="43"/>
            <a:ext cx="1514452" cy="861159"/>
          </a:xfrm>
          <a:custGeom>
            <a:avLst/>
            <a:gdLst/>
            <a:ahLst/>
            <a:cxnLst/>
            <a:rect l="l" t="t" r="r" b="b"/>
            <a:pathLst>
              <a:path w="116586" h="66294" extrusionOk="0">
                <a:moveTo>
                  <a:pt x="116586" y="0"/>
                </a:moveTo>
                <a:lnTo>
                  <a:pt x="0" y="66294"/>
                </a:lnTo>
                <a:lnTo>
                  <a:pt x="116586" y="66294"/>
                </a:lnTo>
                <a:close/>
              </a:path>
            </a:pathLst>
          </a:custGeom>
          <a:solidFill>
            <a:schemeClr val="accent2"/>
          </a:solidFill>
          <a:ln>
            <a:noFill/>
          </a:ln>
        </p:spPr>
      </p:sp>
      <p:sp>
        <p:nvSpPr>
          <p:cNvPr id="4215" name="Google Shape;4215;p56"/>
          <p:cNvSpPr/>
          <p:nvPr/>
        </p:nvSpPr>
        <p:spPr>
          <a:xfrm>
            <a:off x="7577397" y="4267197"/>
            <a:ext cx="1566624" cy="876241"/>
          </a:xfrm>
          <a:custGeom>
            <a:avLst/>
            <a:gdLst/>
            <a:ahLst/>
            <a:cxnLst/>
            <a:rect l="l" t="t" r="r" b="b"/>
            <a:pathLst>
              <a:path w="116586" h="66294" extrusionOk="0">
                <a:moveTo>
                  <a:pt x="116586" y="0"/>
                </a:moveTo>
                <a:lnTo>
                  <a:pt x="0" y="66294"/>
                </a:lnTo>
                <a:lnTo>
                  <a:pt x="116586" y="66294"/>
                </a:lnTo>
                <a:close/>
              </a:path>
            </a:pathLst>
          </a:custGeom>
          <a:solidFill>
            <a:schemeClr val="accent4"/>
          </a:solidFill>
          <a:ln>
            <a:noFill/>
          </a:ln>
        </p:spPr>
      </p:sp>
      <p:grpSp>
        <p:nvGrpSpPr>
          <p:cNvPr id="4216" name="Google Shape;4216;p56"/>
          <p:cNvGrpSpPr/>
          <p:nvPr/>
        </p:nvGrpSpPr>
        <p:grpSpPr>
          <a:xfrm>
            <a:off x="-90869" y="3980579"/>
            <a:ext cx="593164" cy="1161172"/>
            <a:chOff x="4921825" y="870250"/>
            <a:chExt cx="407925" cy="798550"/>
          </a:xfrm>
        </p:grpSpPr>
        <p:sp>
          <p:nvSpPr>
            <p:cNvPr id="4217" name="Google Shape;4217;p56"/>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18" name="Google Shape;4218;p56"/>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19" name="Google Shape;4219;p56"/>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0" name="Google Shape;4220;p56"/>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1" name="Google Shape;4221;p56"/>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2" name="Google Shape;4222;p56"/>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3" name="Google Shape;4223;p56"/>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4" name="Google Shape;4224;p56"/>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5" name="Google Shape;4225;p56"/>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6" name="Google Shape;4226;p56"/>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7" name="Google Shape;4227;p56"/>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8" name="Google Shape;4228;p56"/>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29" name="Google Shape;4229;p56"/>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0" name="Google Shape;4230;p56"/>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1" name="Google Shape;4231;p56"/>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2" name="Google Shape;4232;p56"/>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3" name="Google Shape;4233;p56"/>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4" name="Google Shape;4234;p56"/>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5" name="Google Shape;4235;p56"/>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6" name="Google Shape;4236;p56"/>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7" name="Google Shape;4237;p56"/>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8" name="Google Shape;4238;p56"/>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39" name="Google Shape;4239;p56"/>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0" name="Google Shape;4240;p56"/>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1" name="Google Shape;4241;p56"/>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2" name="Google Shape;4242;p56"/>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3" name="Google Shape;4243;p56"/>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4" name="Google Shape;4244;p56"/>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5" name="Google Shape;4245;p56"/>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6" name="Google Shape;4246;p56"/>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4247" name="Google Shape;4247;p56"/>
          <p:cNvGrpSpPr/>
          <p:nvPr/>
        </p:nvGrpSpPr>
        <p:grpSpPr>
          <a:xfrm>
            <a:off x="8611846" y="-8688"/>
            <a:ext cx="593164" cy="1161172"/>
            <a:chOff x="4921825" y="870250"/>
            <a:chExt cx="407925" cy="798550"/>
          </a:xfrm>
        </p:grpSpPr>
        <p:sp>
          <p:nvSpPr>
            <p:cNvPr id="4248" name="Google Shape;4248;p56"/>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49" name="Google Shape;4249;p56"/>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0" name="Google Shape;4250;p56"/>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1" name="Google Shape;4251;p56"/>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2" name="Google Shape;4252;p56"/>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3" name="Google Shape;4253;p56"/>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4" name="Google Shape;4254;p56"/>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5" name="Google Shape;4255;p56"/>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6" name="Google Shape;4256;p56"/>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7" name="Google Shape;4257;p56"/>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8" name="Google Shape;4258;p56"/>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59" name="Google Shape;4259;p56"/>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0" name="Google Shape;4260;p56"/>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1" name="Google Shape;4261;p56"/>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2" name="Google Shape;4262;p56"/>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3" name="Google Shape;4263;p56"/>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4" name="Google Shape;4264;p56"/>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5" name="Google Shape;4265;p56"/>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6" name="Google Shape;4266;p56"/>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7" name="Google Shape;4267;p56"/>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8" name="Google Shape;4268;p56"/>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69" name="Google Shape;4269;p56"/>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0" name="Google Shape;4270;p56"/>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1" name="Google Shape;4271;p56"/>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2" name="Google Shape;4272;p56"/>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3" name="Google Shape;4273;p56"/>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4" name="Google Shape;4274;p56"/>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5" name="Google Shape;4275;p56"/>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6" name="Google Shape;4276;p56"/>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77" name="Google Shape;4277;p56"/>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82" name="CuadroTexto 81">
            <a:extLst>
              <a:ext uri="{FF2B5EF4-FFF2-40B4-BE49-F238E27FC236}">
                <a16:creationId xmlns:a16="http://schemas.microsoft.com/office/drawing/2014/main" id="{5DC3310F-54DE-493F-B758-88D0415ABFCD}"/>
              </a:ext>
            </a:extLst>
          </p:cNvPr>
          <p:cNvSpPr txBox="1"/>
          <p:nvPr/>
        </p:nvSpPr>
        <p:spPr>
          <a:xfrm>
            <a:off x="757247" y="1441413"/>
            <a:ext cx="7689213" cy="269304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285750" indent="-285750" algn="just">
              <a:buFont typeface="Arial" panose="020B0604020202020204" pitchFamily="34" charset="0"/>
              <a:buChar char="•"/>
            </a:pPr>
            <a:r>
              <a:rPr lang="es-EC" sz="1300" dirty="0">
                <a:solidFill>
                  <a:schemeClr val="tx1"/>
                </a:solidFill>
                <a:latin typeface="+mn-lt"/>
              </a:rPr>
              <a:t>Se aconseja a las industrias dedicadas a la fabricación de aceites vegetales deben comprender que la fijación de precios por la cual opten como empresas es primordial para ser capaces de influir en el comportamiento de los consumidores. Es muy importante que establezcan una adecuada estrategia de fijación de precios de este producto de primera necesidad que genera lealtad en el consumidor.</a:t>
            </a:r>
          </a:p>
          <a:p>
            <a:pPr marL="285750" indent="-285750" algn="just">
              <a:buFont typeface="Arial" panose="020B0604020202020204" pitchFamily="34" charset="0"/>
              <a:buChar char="•"/>
            </a:pPr>
            <a:endParaRPr lang="es-EC" sz="1300" dirty="0">
              <a:solidFill>
                <a:schemeClr val="tx1"/>
              </a:solidFill>
              <a:latin typeface="+mn-lt"/>
            </a:endParaRPr>
          </a:p>
          <a:p>
            <a:pPr marL="285750" indent="-285750" algn="just">
              <a:buFont typeface="Arial" panose="020B0604020202020204" pitchFamily="34" charset="0"/>
              <a:buChar char="•"/>
            </a:pPr>
            <a:r>
              <a:rPr lang="es-ES" sz="1300" dirty="0">
                <a:solidFill>
                  <a:schemeClr val="tx1"/>
                </a:solidFill>
                <a:latin typeface="+mn-lt"/>
              </a:rPr>
              <a:t>Las empresas fabricantes de aceite vegetal comestible deberán tomar acciones para cumplir con las expectativas del consumidor, tomando en cuenta. que la satisfacción es el resultado de la comparación del rendimiento percibido del producto donde está incluido el precio.</a:t>
            </a:r>
          </a:p>
          <a:p>
            <a:pPr algn="just"/>
            <a:endParaRPr lang="es-ES" sz="1300" dirty="0">
              <a:solidFill>
                <a:schemeClr val="tx1"/>
              </a:solidFill>
              <a:latin typeface="+mn-lt"/>
            </a:endParaRPr>
          </a:p>
          <a:p>
            <a:pPr marL="285750" indent="-285750" algn="just">
              <a:buFont typeface="Arial" panose="020B0604020202020204" pitchFamily="34" charset="0"/>
              <a:buChar char="•"/>
            </a:pPr>
            <a:r>
              <a:rPr lang="es-ES" sz="1300" dirty="0">
                <a:solidFill>
                  <a:schemeClr val="tx1"/>
                </a:solidFill>
                <a:latin typeface="+mn-lt"/>
              </a:rPr>
              <a:t>Finalmente se advierte a las empresas fabricantes de aceite vegetal comestible considerar que la identidad de marca debe ser transmitida en el producto, de esta manera el consumidor puede identificarse con dicho producto porque se alinea a su vida diaria.</a:t>
            </a:r>
            <a:endParaRPr lang="es-EC" sz="1300" dirty="0">
              <a:solidFill>
                <a:schemeClr val="tx1"/>
              </a:solidFill>
              <a:latin typeface="+mn-lt"/>
            </a:endParaRPr>
          </a:p>
        </p:txBody>
      </p:sp>
      <p:sp>
        <p:nvSpPr>
          <p:cNvPr id="73" name="Google Shape;3461;p49">
            <a:extLst>
              <a:ext uri="{FF2B5EF4-FFF2-40B4-BE49-F238E27FC236}">
                <a16:creationId xmlns:a16="http://schemas.microsoft.com/office/drawing/2014/main" id="{8AA05371-922C-45A5-B42C-4F0F8040CF79}"/>
              </a:ext>
            </a:extLst>
          </p:cNvPr>
          <p:cNvSpPr/>
          <p:nvPr/>
        </p:nvSpPr>
        <p:spPr>
          <a:xfrm rot="5400000">
            <a:off x="4307024" y="-748308"/>
            <a:ext cx="340231" cy="2864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485;p49">
            <a:extLst>
              <a:ext uri="{FF2B5EF4-FFF2-40B4-BE49-F238E27FC236}">
                <a16:creationId xmlns:a16="http://schemas.microsoft.com/office/drawing/2014/main" id="{522281E3-8068-405C-9F9A-EEAA38092CF5}"/>
              </a:ext>
            </a:extLst>
          </p:cNvPr>
          <p:cNvSpPr txBox="1"/>
          <p:nvPr/>
        </p:nvSpPr>
        <p:spPr>
          <a:xfrm>
            <a:off x="3045085" y="472969"/>
            <a:ext cx="2864101"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tx1">
                    <a:lumMod val="95000"/>
                    <a:lumOff val="5000"/>
                  </a:schemeClr>
                </a:solidFill>
                <a:effectLst>
                  <a:outerShdw blurRad="38100" dist="38100" dir="2700000" algn="tl">
                    <a:srgbClr val="000000">
                      <a:alpha val="43137"/>
                    </a:srgbClr>
                  </a:outerShdw>
                </a:effectLst>
                <a:latin typeface="+mn-lt"/>
                <a:ea typeface="Questrial"/>
                <a:cs typeface="Questrial"/>
                <a:sym typeface="Questrial"/>
              </a:rPr>
              <a:t>Recomendaciones</a:t>
            </a:r>
            <a:endParaRPr sz="2400" dirty="0">
              <a:solidFill>
                <a:schemeClr val="tx1">
                  <a:lumMod val="95000"/>
                  <a:lumOff val="5000"/>
                </a:schemeClr>
              </a:solidFill>
              <a:effectLst>
                <a:outerShdw blurRad="38100" dist="38100" dir="2700000" algn="tl">
                  <a:srgbClr val="000000">
                    <a:alpha val="43137"/>
                  </a:srgbClr>
                </a:outerShdw>
              </a:effectLst>
              <a:latin typeface="+mn-lt"/>
              <a:ea typeface="Questrial"/>
              <a:cs typeface="Questrial"/>
              <a:sym typeface="Questrial"/>
            </a:endParaRPr>
          </a:p>
        </p:txBody>
      </p:sp>
    </p:spTree>
    <p:extLst>
      <p:ext uri="{BB962C8B-B14F-4D97-AF65-F5344CB8AC3E}">
        <p14:creationId xmlns:p14="http://schemas.microsoft.com/office/powerpoint/2010/main" val="1366860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90"/>
        <p:cNvGrpSpPr/>
        <p:nvPr/>
      </p:nvGrpSpPr>
      <p:grpSpPr>
        <a:xfrm>
          <a:off x="0" y="0"/>
          <a:ext cx="0" cy="0"/>
          <a:chOff x="0" y="0"/>
          <a:chExt cx="0" cy="0"/>
        </a:xfrm>
      </p:grpSpPr>
      <p:pic>
        <p:nvPicPr>
          <p:cNvPr id="2" name="Imagen 1">
            <a:extLst>
              <a:ext uri="{FF2B5EF4-FFF2-40B4-BE49-F238E27FC236}">
                <a16:creationId xmlns:a16="http://schemas.microsoft.com/office/drawing/2014/main" id="{B69B7FA3-7EAC-4E41-A78C-8E01462A8B36}"/>
              </a:ext>
            </a:extLst>
          </p:cNvPr>
          <p:cNvPicPr>
            <a:picLocks noChangeAspect="1"/>
          </p:cNvPicPr>
          <p:nvPr/>
        </p:nvPicPr>
        <p:blipFill>
          <a:blip r:embed="rId3"/>
          <a:stretch>
            <a:fillRect/>
          </a:stretch>
        </p:blipFill>
        <p:spPr>
          <a:xfrm>
            <a:off x="0" y="0"/>
            <a:ext cx="9144000" cy="5143500"/>
          </a:xfrm>
          <a:prstGeom prst="rect">
            <a:avLst/>
          </a:prstGeom>
        </p:spPr>
      </p:pic>
      <p:sp>
        <p:nvSpPr>
          <p:cNvPr id="2695" name="Google Shape;2695;p40"/>
          <p:cNvSpPr/>
          <p:nvPr/>
        </p:nvSpPr>
        <p:spPr>
          <a:xfrm rot="10800000" flipH="1">
            <a:off x="621184" y="1338725"/>
            <a:ext cx="1197408" cy="34996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0"/>
          <p:cNvSpPr/>
          <p:nvPr/>
        </p:nvSpPr>
        <p:spPr>
          <a:xfrm>
            <a:off x="2583800" y="685975"/>
            <a:ext cx="3994500" cy="229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0"/>
          <p:cNvSpPr txBox="1">
            <a:spLocks noGrp="1"/>
          </p:cNvSpPr>
          <p:nvPr>
            <p:ph type="title"/>
          </p:nvPr>
        </p:nvSpPr>
        <p:spPr>
          <a:xfrm>
            <a:off x="720000" y="39288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ln w="0"/>
                <a:solidFill>
                  <a:schemeClr val="tx1"/>
                </a:solidFill>
                <a:effectLst>
                  <a:outerShdw blurRad="38100" dist="19050" dir="2700000" algn="tl" rotWithShape="0">
                    <a:schemeClr val="dk1">
                      <a:alpha val="40000"/>
                    </a:schemeClr>
                  </a:outerShdw>
                </a:effectLst>
                <a:latin typeface="+mj-lt"/>
              </a:rPr>
              <a:t>Objetivos</a:t>
            </a:r>
            <a:endParaRPr dirty="0">
              <a:ln w="0"/>
              <a:solidFill>
                <a:schemeClr val="tx1"/>
              </a:solidFill>
              <a:effectLst>
                <a:outerShdw blurRad="38100" dist="19050" dir="2700000" algn="tl" rotWithShape="0">
                  <a:schemeClr val="dk1">
                    <a:alpha val="40000"/>
                  </a:schemeClr>
                </a:outerShdw>
              </a:effectLst>
              <a:latin typeface="+mj-lt"/>
            </a:endParaRPr>
          </a:p>
        </p:txBody>
      </p:sp>
      <p:grpSp>
        <p:nvGrpSpPr>
          <p:cNvPr id="15" name="Google Shape;2552;p38">
            <a:extLst>
              <a:ext uri="{FF2B5EF4-FFF2-40B4-BE49-F238E27FC236}">
                <a16:creationId xmlns:a16="http://schemas.microsoft.com/office/drawing/2014/main" id="{891745A5-B7B8-4AB5-A7FE-E1218E1DC7CA}"/>
              </a:ext>
            </a:extLst>
          </p:cNvPr>
          <p:cNvGrpSpPr/>
          <p:nvPr/>
        </p:nvGrpSpPr>
        <p:grpSpPr>
          <a:xfrm flipH="1">
            <a:off x="-2737609" y="869379"/>
            <a:ext cx="4017967" cy="3644766"/>
            <a:chOff x="3166062" y="1034326"/>
            <a:chExt cx="6010422" cy="5452155"/>
          </a:xfrm>
        </p:grpSpPr>
        <p:sp>
          <p:nvSpPr>
            <p:cNvPr id="16" name="Google Shape;2553;p38">
              <a:extLst>
                <a:ext uri="{FF2B5EF4-FFF2-40B4-BE49-F238E27FC236}">
                  <a16:creationId xmlns:a16="http://schemas.microsoft.com/office/drawing/2014/main" id="{776968E8-9DFA-4CE6-B1CD-8E8DD8F9019B}"/>
                </a:ext>
              </a:extLst>
            </p:cNvPr>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54;p38">
              <a:extLst>
                <a:ext uri="{FF2B5EF4-FFF2-40B4-BE49-F238E27FC236}">
                  <a16:creationId xmlns:a16="http://schemas.microsoft.com/office/drawing/2014/main" id="{A4DF84DB-65CC-4BC7-900D-41210354682A}"/>
                </a:ext>
              </a:extLst>
            </p:cNvPr>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5" name="Google Shape;2705;p40"/>
          <p:cNvSpPr txBox="1">
            <a:spLocks noGrp="1"/>
          </p:cNvSpPr>
          <p:nvPr>
            <p:ph type="title" idx="7"/>
          </p:nvPr>
        </p:nvSpPr>
        <p:spPr>
          <a:xfrm>
            <a:off x="215554" y="1417285"/>
            <a:ext cx="1986000" cy="3148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US" sz="1400" b="1" dirty="0" err="1">
                <a:solidFill>
                  <a:schemeClr val="tx1">
                    <a:lumMod val="85000"/>
                    <a:lumOff val="15000"/>
                  </a:schemeClr>
                </a:solidFill>
                <a:latin typeface="+mn-lt"/>
              </a:rPr>
              <a:t>Objetivo</a:t>
            </a:r>
            <a:br>
              <a:rPr lang="en-US" sz="1400" b="1" dirty="0">
                <a:solidFill>
                  <a:schemeClr val="tx1">
                    <a:lumMod val="85000"/>
                    <a:lumOff val="15000"/>
                  </a:schemeClr>
                </a:solidFill>
                <a:latin typeface="+mn-lt"/>
              </a:rPr>
            </a:br>
            <a:r>
              <a:rPr lang="en" sz="1400" b="1" dirty="0">
                <a:solidFill>
                  <a:schemeClr val="tx1">
                    <a:lumMod val="85000"/>
                    <a:lumOff val="15000"/>
                  </a:schemeClr>
                </a:solidFill>
                <a:latin typeface="+mn-lt"/>
              </a:rPr>
              <a:t>General</a:t>
            </a:r>
            <a:endParaRPr sz="1400" b="1" dirty="0">
              <a:solidFill>
                <a:schemeClr val="tx1">
                  <a:lumMod val="85000"/>
                  <a:lumOff val="15000"/>
                </a:schemeClr>
              </a:solidFill>
              <a:latin typeface="+mn-lt"/>
            </a:endParaRPr>
          </a:p>
        </p:txBody>
      </p:sp>
      <p:sp>
        <p:nvSpPr>
          <p:cNvPr id="124" name="Rectángulo: esquinas redondeadas 123">
            <a:extLst>
              <a:ext uri="{FF2B5EF4-FFF2-40B4-BE49-F238E27FC236}">
                <a16:creationId xmlns:a16="http://schemas.microsoft.com/office/drawing/2014/main" id="{38A09064-8997-4585-BFBA-EC242B6ECDC2}"/>
              </a:ext>
            </a:extLst>
          </p:cNvPr>
          <p:cNvSpPr/>
          <p:nvPr/>
        </p:nvSpPr>
        <p:spPr>
          <a:xfrm>
            <a:off x="2201554" y="2209396"/>
            <a:ext cx="6529070" cy="2299869"/>
          </a:xfrm>
          <a:prstGeom prst="roundRect">
            <a:avLst>
              <a:gd name="adj" fmla="val 57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Google Shape;2704;p40">
            <a:extLst>
              <a:ext uri="{FF2B5EF4-FFF2-40B4-BE49-F238E27FC236}">
                <a16:creationId xmlns:a16="http://schemas.microsoft.com/office/drawing/2014/main" id="{0A123855-D4F9-4C31-8F67-C0FD3DCED44F}"/>
              </a:ext>
            </a:extLst>
          </p:cNvPr>
          <p:cNvSpPr txBox="1">
            <a:spLocks/>
          </p:cNvSpPr>
          <p:nvPr/>
        </p:nvSpPr>
        <p:spPr>
          <a:xfrm>
            <a:off x="2212258" y="2244153"/>
            <a:ext cx="6529070" cy="22909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1pPr>
            <a:lvl2pPr marL="914400" marR="0" lvl="1" indent="-317500" algn="ctr" rtl="0">
              <a:lnSpc>
                <a:spcPct val="100000"/>
              </a:lnSpc>
              <a:spcBef>
                <a:spcPts val="160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2pPr>
            <a:lvl3pPr marL="1371600" marR="0" lvl="2" indent="-317500" algn="ctr" rtl="0">
              <a:lnSpc>
                <a:spcPct val="100000"/>
              </a:lnSpc>
              <a:spcBef>
                <a:spcPts val="160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3pPr>
            <a:lvl4pPr marL="1828800" marR="0" lvl="3" indent="-317500" algn="ctr" rtl="0">
              <a:lnSpc>
                <a:spcPct val="100000"/>
              </a:lnSpc>
              <a:spcBef>
                <a:spcPts val="160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4pPr>
            <a:lvl5pPr marL="2286000" marR="0" lvl="4" indent="-317500" algn="ctr" rtl="0">
              <a:lnSpc>
                <a:spcPct val="100000"/>
              </a:lnSpc>
              <a:spcBef>
                <a:spcPts val="160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5pPr>
            <a:lvl6pPr marL="2743200" marR="0" lvl="5" indent="-317500" algn="ctr" rtl="0">
              <a:lnSpc>
                <a:spcPct val="100000"/>
              </a:lnSpc>
              <a:spcBef>
                <a:spcPts val="160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6pPr>
            <a:lvl7pPr marL="3200400" marR="0" lvl="6" indent="-317500" algn="ctr" rtl="0">
              <a:lnSpc>
                <a:spcPct val="100000"/>
              </a:lnSpc>
              <a:spcBef>
                <a:spcPts val="160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7pPr>
            <a:lvl8pPr marL="3657600" marR="0" lvl="7" indent="-317500" algn="ctr" rtl="0">
              <a:lnSpc>
                <a:spcPct val="100000"/>
              </a:lnSpc>
              <a:spcBef>
                <a:spcPts val="1600"/>
              </a:spcBef>
              <a:spcAft>
                <a:spcPts val="0"/>
              </a:spcAft>
              <a:buClr>
                <a:schemeClr val="dk2"/>
              </a:buClr>
              <a:buSzPts val="1400"/>
              <a:buFont typeface="Abel"/>
              <a:buNone/>
              <a:defRPr sz="1400" b="0" i="0" u="none" strike="noStrike" cap="none">
                <a:solidFill>
                  <a:schemeClr val="dk2"/>
                </a:solidFill>
                <a:latin typeface="Abel"/>
                <a:ea typeface="Abel"/>
                <a:cs typeface="Abel"/>
                <a:sym typeface="Abel"/>
              </a:defRPr>
            </a:lvl8pPr>
            <a:lvl9pPr marL="4114800" marR="0" lvl="8" indent="-317500" algn="ctr" rtl="0">
              <a:lnSpc>
                <a:spcPct val="100000"/>
              </a:lnSpc>
              <a:spcBef>
                <a:spcPts val="1600"/>
              </a:spcBef>
              <a:spcAft>
                <a:spcPts val="1600"/>
              </a:spcAft>
              <a:buClr>
                <a:schemeClr val="dk2"/>
              </a:buClr>
              <a:buSzPts val="1400"/>
              <a:buFont typeface="Abel"/>
              <a:buNone/>
              <a:defRPr sz="1400" b="0" i="0" u="none" strike="noStrike" cap="none">
                <a:solidFill>
                  <a:schemeClr val="dk2"/>
                </a:solidFill>
                <a:latin typeface="Abel"/>
                <a:ea typeface="Abel"/>
                <a:cs typeface="Abel"/>
                <a:sym typeface="Abel"/>
              </a:defRPr>
            </a:lvl9pPr>
          </a:lstStyle>
          <a:p>
            <a:pPr marL="285750" indent="-285750" algn="l">
              <a:spcAft>
                <a:spcPts val="1600"/>
              </a:spcAft>
              <a:buFont typeface="Arial" panose="020B0604020202020204" pitchFamily="34" charset="0"/>
              <a:buChar char="•"/>
            </a:pPr>
            <a:r>
              <a:rPr lang="es-EC" sz="1200" dirty="0">
                <a:solidFill>
                  <a:schemeClr val="tx1">
                    <a:lumMod val="85000"/>
                    <a:lumOff val="15000"/>
                  </a:schemeClr>
                </a:solidFill>
                <a:latin typeface="+mj-lt"/>
              </a:rPr>
              <a:t>Construir el marco teórico, referencial y conceptual de las variables precio y comportamiento del consumidor.</a:t>
            </a:r>
          </a:p>
          <a:p>
            <a:pPr marL="285750" indent="-285750" algn="l">
              <a:spcAft>
                <a:spcPts val="1600"/>
              </a:spcAft>
              <a:buFont typeface="Arial" panose="020B0604020202020204" pitchFamily="34" charset="0"/>
              <a:buChar char="•"/>
            </a:pPr>
            <a:r>
              <a:rPr lang="es-EC" sz="1200" dirty="0">
                <a:solidFill>
                  <a:schemeClr val="tx1">
                    <a:lumMod val="85000"/>
                    <a:lumOff val="15000"/>
                  </a:schemeClr>
                </a:solidFill>
                <a:latin typeface="+mj-lt"/>
              </a:rPr>
              <a:t>Definir la metodología que se aplicará en la investigación, las herramientas de recolección y análisis de información para la medición de las variables planteadas.</a:t>
            </a:r>
            <a:endParaRPr lang="en-US" sz="1200" dirty="0">
              <a:solidFill>
                <a:schemeClr val="tx1">
                  <a:lumMod val="85000"/>
                  <a:lumOff val="15000"/>
                </a:schemeClr>
              </a:solidFill>
              <a:latin typeface="+mj-lt"/>
            </a:endParaRPr>
          </a:p>
          <a:p>
            <a:pPr marL="285750" indent="-285750" algn="l">
              <a:spcAft>
                <a:spcPts val="1600"/>
              </a:spcAft>
              <a:buFont typeface="Arial" panose="020B0604020202020204" pitchFamily="34" charset="0"/>
              <a:buChar char="•"/>
            </a:pPr>
            <a:r>
              <a:rPr lang="es-EC" sz="1200" dirty="0">
                <a:solidFill>
                  <a:schemeClr val="tx1">
                    <a:lumMod val="85000"/>
                    <a:lumOff val="15000"/>
                  </a:schemeClr>
                </a:solidFill>
                <a:latin typeface="+mj-lt"/>
              </a:rPr>
              <a:t>Probar las hipótesis planteadas respecto a la influencia del precio en el comportamiento del consumidor de aceite vegetal comestible en el DMQ.</a:t>
            </a:r>
            <a:endParaRPr lang="en-US" sz="1200" dirty="0">
              <a:solidFill>
                <a:schemeClr val="tx1">
                  <a:lumMod val="85000"/>
                  <a:lumOff val="15000"/>
                </a:schemeClr>
              </a:solidFill>
              <a:latin typeface="+mj-lt"/>
            </a:endParaRPr>
          </a:p>
          <a:p>
            <a:pPr marL="285750" indent="-285750" algn="l">
              <a:spcAft>
                <a:spcPts val="1600"/>
              </a:spcAft>
              <a:buFont typeface="Arial" panose="020B0604020202020204" pitchFamily="34" charset="0"/>
              <a:buChar char="•"/>
            </a:pPr>
            <a:r>
              <a:rPr lang="es-EC" sz="1200" dirty="0">
                <a:solidFill>
                  <a:schemeClr val="tx1">
                    <a:lumMod val="85000"/>
                    <a:lumOff val="15000"/>
                  </a:schemeClr>
                </a:solidFill>
                <a:latin typeface="+mj-lt"/>
              </a:rPr>
              <a:t>Evaluar e interpretar los resultados del análisis entre la influencia del precio y el comportamiento de los consumidores de aceite vegetal comestible en el DMQ.</a:t>
            </a:r>
            <a:endParaRPr lang="en-US" sz="1200" dirty="0">
              <a:solidFill>
                <a:schemeClr val="tx1">
                  <a:lumMod val="85000"/>
                  <a:lumOff val="15000"/>
                </a:schemeClr>
              </a:solidFill>
              <a:latin typeface="+mj-lt"/>
            </a:endParaRPr>
          </a:p>
          <a:p>
            <a:pPr marL="285750" indent="-285750" algn="l">
              <a:spcAft>
                <a:spcPts val="1600"/>
              </a:spcAft>
              <a:buFont typeface="Arial" panose="020B0604020202020204" pitchFamily="34" charset="0"/>
              <a:buChar char="•"/>
            </a:pPr>
            <a:endParaRPr lang="en-US" sz="1600" dirty="0">
              <a:solidFill>
                <a:schemeClr val="accent2">
                  <a:lumMod val="10000"/>
                </a:schemeClr>
              </a:solidFill>
            </a:endParaRPr>
          </a:p>
          <a:p>
            <a:pPr marL="0" indent="0" algn="l">
              <a:spcAft>
                <a:spcPts val="1600"/>
              </a:spcAft>
            </a:pPr>
            <a:r>
              <a:rPr lang="es-ES" sz="1600" dirty="0">
                <a:solidFill>
                  <a:schemeClr val="accent2">
                    <a:lumMod val="10000"/>
                  </a:schemeClr>
                </a:solidFill>
              </a:rPr>
              <a:t>.</a:t>
            </a:r>
          </a:p>
          <a:p>
            <a:pPr marL="0" indent="0">
              <a:spcAft>
                <a:spcPts val="1600"/>
              </a:spcAft>
            </a:pPr>
            <a:endParaRPr lang="es-ES" dirty="0"/>
          </a:p>
        </p:txBody>
      </p:sp>
      <p:sp>
        <p:nvSpPr>
          <p:cNvPr id="2694" name="Google Shape;2694;p40"/>
          <p:cNvSpPr/>
          <p:nvPr/>
        </p:nvSpPr>
        <p:spPr>
          <a:xfrm rot="10800000" flipH="1">
            <a:off x="420586" y="3110787"/>
            <a:ext cx="1598601" cy="384245"/>
          </a:xfrm>
          <a:prstGeom prst="rect">
            <a:avLst/>
          </a:pr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0"/>
          <p:cNvSpPr txBox="1">
            <a:spLocks noGrp="1"/>
          </p:cNvSpPr>
          <p:nvPr>
            <p:ph type="title" idx="5"/>
          </p:nvPr>
        </p:nvSpPr>
        <p:spPr>
          <a:xfrm>
            <a:off x="529803" y="2986382"/>
            <a:ext cx="1380166"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400" b="1" dirty="0" err="1">
                <a:solidFill>
                  <a:schemeClr val="tx1">
                    <a:lumMod val="85000"/>
                    <a:lumOff val="15000"/>
                  </a:schemeClr>
                </a:solidFill>
                <a:latin typeface="+mn-lt"/>
              </a:rPr>
              <a:t>Objetivos</a:t>
            </a:r>
            <a:r>
              <a:rPr lang="en-US" sz="1400" b="1" dirty="0">
                <a:solidFill>
                  <a:schemeClr val="tx1">
                    <a:lumMod val="85000"/>
                    <a:lumOff val="15000"/>
                  </a:schemeClr>
                </a:solidFill>
                <a:latin typeface="+mn-lt"/>
              </a:rPr>
              <a:t> </a:t>
            </a:r>
            <a:r>
              <a:rPr lang="en-US" sz="1400" b="1" dirty="0" err="1">
                <a:solidFill>
                  <a:schemeClr val="tx1">
                    <a:lumMod val="85000"/>
                    <a:lumOff val="15000"/>
                  </a:schemeClr>
                </a:solidFill>
                <a:latin typeface="+mn-lt"/>
              </a:rPr>
              <a:t>Específicos</a:t>
            </a:r>
            <a:endParaRPr sz="1400" b="1" dirty="0">
              <a:solidFill>
                <a:schemeClr val="tx1">
                  <a:lumMod val="85000"/>
                  <a:lumOff val="15000"/>
                </a:schemeClr>
              </a:solidFill>
              <a:latin typeface="+mn-lt"/>
            </a:endParaRPr>
          </a:p>
        </p:txBody>
      </p:sp>
      <p:grpSp>
        <p:nvGrpSpPr>
          <p:cNvPr id="18" name="Google Shape;2552;p38">
            <a:extLst>
              <a:ext uri="{FF2B5EF4-FFF2-40B4-BE49-F238E27FC236}">
                <a16:creationId xmlns:a16="http://schemas.microsoft.com/office/drawing/2014/main" id="{8FAF554C-4F48-4971-82A8-578F1AE1BECD}"/>
              </a:ext>
            </a:extLst>
          </p:cNvPr>
          <p:cNvGrpSpPr/>
          <p:nvPr/>
        </p:nvGrpSpPr>
        <p:grpSpPr>
          <a:xfrm rot="10800000" flipH="1">
            <a:off x="8035786" y="236906"/>
            <a:ext cx="4017967" cy="3644766"/>
            <a:chOff x="3166062" y="1034326"/>
            <a:chExt cx="6010422" cy="5452155"/>
          </a:xfrm>
        </p:grpSpPr>
        <p:sp>
          <p:nvSpPr>
            <p:cNvPr id="19" name="Google Shape;2553;p38">
              <a:extLst>
                <a:ext uri="{FF2B5EF4-FFF2-40B4-BE49-F238E27FC236}">
                  <a16:creationId xmlns:a16="http://schemas.microsoft.com/office/drawing/2014/main" id="{D3FD28F2-B864-4406-9F5A-81B6E1449D0D}"/>
                </a:ext>
              </a:extLst>
            </p:cNvPr>
            <p:cNvSpPr/>
            <p:nvPr/>
          </p:nvSpPr>
          <p:spPr>
            <a:xfrm>
              <a:off x="3234090" y="1157235"/>
              <a:ext cx="5942394" cy="5329246"/>
            </a:xfrm>
            <a:custGeom>
              <a:avLst/>
              <a:gdLst/>
              <a:ahLst/>
              <a:cxnLst/>
              <a:rect l="l" t="t" r="r" b="b"/>
              <a:pathLst>
                <a:path w="90413" h="81084" extrusionOk="0">
                  <a:moveTo>
                    <a:pt x="90412" y="1"/>
                  </a:moveTo>
                  <a:lnTo>
                    <a:pt x="3084" y="50747"/>
                  </a:lnTo>
                  <a:cubicBezTo>
                    <a:pt x="1293" y="51801"/>
                    <a:pt x="239" y="51702"/>
                    <a:pt x="0" y="53075"/>
                  </a:cubicBezTo>
                  <a:lnTo>
                    <a:pt x="0" y="55104"/>
                  </a:lnTo>
                  <a:cubicBezTo>
                    <a:pt x="20" y="56675"/>
                    <a:pt x="1055" y="58247"/>
                    <a:pt x="3123" y="59440"/>
                  </a:cubicBezTo>
                  <a:lnTo>
                    <a:pt x="40641" y="81083"/>
                  </a:lnTo>
                  <a:lnTo>
                    <a:pt x="88642" y="81083"/>
                  </a:lnTo>
                  <a:cubicBezTo>
                    <a:pt x="89617" y="81083"/>
                    <a:pt x="90412" y="80288"/>
                    <a:pt x="90412" y="79313"/>
                  </a:cubicBezTo>
                  <a:lnTo>
                    <a:pt x="90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54;p38">
              <a:extLst>
                <a:ext uri="{FF2B5EF4-FFF2-40B4-BE49-F238E27FC236}">
                  <a16:creationId xmlns:a16="http://schemas.microsoft.com/office/drawing/2014/main" id="{3C33FB90-0331-4AAB-90F4-AE476D935843}"/>
                </a:ext>
              </a:extLst>
            </p:cNvPr>
            <p:cNvSpPr/>
            <p:nvPr/>
          </p:nvSpPr>
          <p:spPr>
            <a:xfrm>
              <a:off x="3166062" y="1034326"/>
              <a:ext cx="6010420" cy="5452152"/>
            </a:xfrm>
            <a:custGeom>
              <a:avLst/>
              <a:gdLst/>
              <a:ahLst/>
              <a:cxnLst/>
              <a:rect l="l" t="t" r="r" b="b"/>
              <a:pathLst>
                <a:path w="91448" h="82954" extrusionOk="0">
                  <a:moveTo>
                    <a:pt x="91447" y="1"/>
                  </a:moveTo>
                  <a:lnTo>
                    <a:pt x="4119" y="50767"/>
                  </a:lnTo>
                  <a:cubicBezTo>
                    <a:pt x="1" y="53154"/>
                    <a:pt x="21" y="57033"/>
                    <a:pt x="4158" y="59440"/>
                  </a:cubicBezTo>
                  <a:lnTo>
                    <a:pt x="44899" y="82953"/>
                  </a:lnTo>
                  <a:lnTo>
                    <a:pt x="89677" y="82953"/>
                  </a:lnTo>
                  <a:cubicBezTo>
                    <a:pt x="90652" y="82953"/>
                    <a:pt x="91447" y="82158"/>
                    <a:pt x="91447" y="81183"/>
                  </a:cubicBezTo>
                  <a:lnTo>
                    <a:pt x="91447" y="1"/>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ángulo: esquinas redondeadas 19">
            <a:extLst>
              <a:ext uri="{FF2B5EF4-FFF2-40B4-BE49-F238E27FC236}">
                <a16:creationId xmlns:a16="http://schemas.microsoft.com/office/drawing/2014/main" id="{1627458F-40B8-433C-B830-176962309D53}"/>
              </a:ext>
            </a:extLst>
          </p:cNvPr>
          <p:cNvSpPr/>
          <p:nvPr/>
        </p:nvSpPr>
        <p:spPr>
          <a:xfrm>
            <a:off x="2190850" y="1213172"/>
            <a:ext cx="6550478" cy="47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4" name="Google Shape;2704;p40"/>
          <p:cNvSpPr txBox="1">
            <a:spLocks noGrp="1"/>
          </p:cNvSpPr>
          <p:nvPr>
            <p:ph type="subTitle" idx="6"/>
          </p:nvPr>
        </p:nvSpPr>
        <p:spPr>
          <a:xfrm>
            <a:off x="2422103" y="1169722"/>
            <a:ext cx="6308521" cy="704702"/>
          </a:xfrm>
          <a:prstGeom prst="rect">
            <a:avLst/>
          </a:prstGeom>
        </p:spPr>
        <p:txBody>
          <a:bodyPr spcFirstLastPara="1" wrap="square" lIns="91425" tIns="91425" rIns="91425" bIns="91425" anchor="t" anchorCtr="0">
            <a:noAutofit/>
          </a:bodyPr>
          <a:lstStyle/>
          <a:p>
            <a:pPr marL="0" indent="0" algn="l">
              <a:spcAft>
                <a:spcPts val="1600"/>
              </a:spcAft>
            </a:pPr>
            <a:r>
              <a:rPr lang="es-MX" sz="1200" dirty="0">
                <a:solidFill>
                  <a:schemeClr val="tx1">
                    <a:lumMod val="85000"/>
                    <a:lumOff val="15000"/>
                  </a:schemeClr>
                </a:solidFill>
                <a:latin typeface="+mj-lt"/>
              </a:rPr>
              <a:t>Determinar la influencia del precio en el comportamiento de los consumidores de aceite vegetal comestible en el DMQ.</a:t>
            </a:r>
            <a:endParaRPr lang="en-US" sz="1200" dirty="0">
              <a:solidFill>
                <a:schemeClr val="tx1">
                  <a:lumMod val="85000"/>
                  <a:lumOff val="15000"/>
                </a:schemeClr>
              </a:solidFill>
              <a:latin typeface="+mj-lt"/>
            </a:endParaRPr>
          </a:p>
          <a:p>
            <a:pPr marL="0" lvl="0" indent="0" algn="ctr" rtl="0">
              <a:spcBef>
                <a:spcPts val="0"/>
              </a:spcBef>
              <a:spcAft>
                <a:spcPts val="160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26"/>
        <p:cNvGrpSpPr/>
        <p:nvPr/>
      </p:nvGrpSpPr>
      <p:grpSpPr>
        <a:xfrm>
          <a:off x="0" y="0"/>
          <a:ext cx="0" cy="0"/>
          <a:chOff x="0" y="0"/>
          <a:chExt cx="0" cy="0"/>
        </a:xfrm>
      </p:grpSpPr>
      <p:sp>
        <p:nvSpPr>
          <p:cNvPr id="4827" name="Google Shape;4827;p59"/>
          <p:cNvSpPr/>
          <p:nvPr/>
        </p:nvSpPr>
        <p:spPr>
          <a:xfrm>
            <a:off x="2175975" y="685975"/>
            <a:ext cx="4783800" cy="22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CuadroTexto 34">
            <a:extLst>
              <a:ext uri="{FF2B5EF4-FFF2-40B4-BE49-F238E27FC236}">
                <a16:creationId xmlns:a16="http://schemas.microsoft.com/office/drawing/2014/main" id="{71C9CA4A-084F-4F5C-AF82-2913708541A9}"/>
              </a:ext>
            </a:extLst>
          </p:cNvPr>
          <p:cNvSpPr txBox="1"/>
          <p:nvPr/>
        </p:nvSpPr>
        <p:spPr>
          <a:xfrm>
            <a:off x="934327" y="2093267"/>
            <a:ext cx="2932593" cy="1705901"/>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just"/>
            <a:r>
              <a:rPr lang="es-EC" sz="1300" dirty="0">
                <a:solidFill>
                  <a:schemeClr val="tx1"/>
                </a:solidFill>
                <a:latin typeface="+mn-lt"/>
              </a:rPr>
              <a:t>Para futuros estudios se propone realizar investigaciones en los sectores </a:t>
            </a:r>
          </a:p>
          <a:p>
            <a:pPr marL="285750" indent="-285750" algn="just">
              <a:buFont typeface="Arial" panose="020B0604020202020204" pitchFamily="34" charset="0"/>
              <a:buChar char="•"/>
            </a:pPr>
            <a:r>
              <a:rPr lang="es-EC" sz="1300" dirty="0">
                <a:solidFill>
                  <a:schemeClr val="tx1"/>
                </a:solidFill>
                <a:latin typeface="+mn-lt"/>
              </a:rPr>
              <a:t>Primario</a:t>
            </a:r>
          </a:p>
          <a:p>
            <a:pPr marL="285750" indent="-285750" algn="just">
              <a:buFont typeface="Arial" panose="020B0604020202020204" pitchFamily="34" charset="0"/>
              <a:buChar char="•"/>
            </a:pPr>
            <a:r>
              <a:rPr lang="es-EC" sz="1300" dirty="0">
                <a:solidFill>
                  <a:schemeClr val="tx1"/>
                </a:solidFill>
                <a:latin typeface="+mn-lt"/>
              </a:rPr>
              <a:t>Secundario</a:t>
            </a:r>
          </a:p>
          <a:p>
            <a:pPr marL="285750" indent="-285750" algn="just">
              <a:buFont typeface="Arial" panose="020B0604020202020204" pitchFamily="34" charset="0"/>
              <a:buChar char="•"/>
            </a:pPr>
            <a:r>
              <a:rPr lang="es-EC" sz="1300" dirty="0">
                <a:solidFill>
                  <a:schemeClr val="tx1"/>
                </a:solidFill>
                <a:latin typeface="+mn-lt"/>
              </a:rPr>
              <a:t>Terciario</a:t>
            </a:r>
          </a:p>
          <a:p>
            <a:pPr marL="285750" indent="-285750" algn="just">
              <a:buFont typeface="Arial" panose="020B0604020202020204" pitchFamily="34" charset="0"/>
              <a:buChar char="•"/>
            </a:pPr>
            <a:r>
              <a:rPr lang="es-EC" sz="1300" dirty="0">
                <a:solidFill>
                  <a:schemeClr val="tx1"/>
                </a:solidFill>
                <a:latin typeface="+mn-lt"/>
              </a:rPr>
              <a:t>Cuaternario</a:t>
            </a:r>
          </a:p>
          <a:p>
            <a:pPr marL="285750" indent="-285750" algn="just">
              <a:buFont typeface="Arial" panose="020B0604020202020204" pitchFamily="34" charset="0"/>
              <a:buChar char="•"/>
            </a:pPr>
            <a:r>
              <a:rPr lang="es-EC" sz="1300" dirty="0">
                <a:solidFill>
                  <a:schemeClr val="tx1"/>
                </a:solidFill>
                <a:latin typeface="+mn-lt"/>
              </a:rPr>
              <a:t>Quinario</a:t>
            </a:r>
          </a:p>
        </p:txBody>
      </p:sp>
      <p:sp>
        <p:nvSpPr>
          <p:cNvPr id="37" name="CuadroTexto 36">
            <a:extLst>
              <a:ext uri="{FF2B5EF4-FFF2-40B4-BE49-F238E27FC236}">
                <a16:creationId xmlns:a16="http://schemas.microsoft.com/office/drawing/2014/main" id="{8382682E-AA63-4EA8-B262-FD124FE4D82C}"/>
              </a:ext>
            </a:extLst>
          </p:cNvPr>
          <p:cNvSpPr txBox="1"/>
          <p:nvPr/>
        </p:nvSpPr>
        <p:spPr>
          <a:xfrm>
            <a:off x="5013933" y="2377693"/>
            <a:ext cx="2578575" cy="129266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300" dirty="0">
                <a:solidFill>
                  <a:schemeClr val="tx1"/>
                </a:solidFill>
                <a:latin typeface="+mn-lt"/>
              </a:rPr>
              <a:t>Asimismo, se podría abordar investigaciones que analicen las mismas variables, pero a su vez con más dimensiones para cada una de ellas, y obtener resultados más concretos.</a:t>
            </a:r>
          </a:p>
        </p:txBody>
      </p:sp>
      <p:sp>
        <p:nvSpPr>
          <p:cNvPr id="10" name="Google Shape;3485;p49">
            <a:extLst>
              <a:ext uri="{FF2B5EF4-FFF2-40B4-BE49-F238E27FC236}">
                <a16:creationId xmlns:a16="http://schemas.microsoft.com/office/drawing/2014/main" id="{783F8073-21C5-48D2-8700-15D8DEDD0D62}"/>
              </a:ext>
            </a:extLst>
          </p:cNvPr>
          <p:cNvSpPr txBox="1"/>
          <p:nvPr/>
        </p:nvSpPr>
        <p:spPr>
          <a:xfrm>
            <a:off x="2183858" y="459120"/>
            <a:ext cx="4783800"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err="1">
                <a:solidFill>
                  <a:schemeClr val="tx1">
                    <a:lumMod val="95000"/>
                    <a:lumOff val="5000"/>
                  </a:schemeClr>
                </a:solidFill>
                <a:effectLst>
                  <a:outerShdw blurRad="38100" dist="38100" dir="2700000" algn="tl">
                    <a:srgbClr val="000000">
                      <a:alpha val="43137"/>
                    </a:srgbClr>
                  </a:outerShdw>
                </a:effectLst>
                <a:latin typeface="+mn-lt"/>
                <a:ea typeface="Questrial"/>
                <a:cs typeface="Questrial"/>
                <a:sym typeface="Questrial"/>
              </a:rPr>
              <a:t>Futuras</a:t>
            </a:r>
            <a:r>
              <a:rPr lang="en-US" sz="2400" dirty="0">
                <a:solidFill>
                  <a:schemeClr val="tx1">
                    <a:lumMod val="95000"/>
                    <a:lumOff val="5000"/>
                  </a:schemeClr>
                </a:solidFill>
                <a:effectLst>
                  <a:outerShdw blurRad="38100" dist="38100" dir="2700000" algn="tl">
                    <a:srgbClr val="000000">
                      <a:alpha val="43137"/>
                    </a:srgbClr>
                  </a:outerShdw>
                </a:effectLst>
                <a:latin typeface="+mn-lt"/>
                <a:ea typeface="Questrial"/>
                <a:cs typeface="Questrial"/>
                <a:sym typeface="Questrial"/>
              </a:rPr>
              <a:t> </a:t>
            </a:r>
            <a:r>
              <a:rPr lang="en-US" sz="2400" dirty="0" err="1">
                <a:solidFill>
                  <a:schemeClr val="tx1">
                    <a:lumMod val="95000"/>
                    <a:lumOff val="5000"/>
                  </a:schemeClr>
                </a:solidFill>
                <a:effectLst>
                  <a:outerShdw blurRad="38100" dist="38100" dir="2700000" algn="tl">
                    <a:srgbClr val="000000">
                      <a:alpha val="43137"/>
                    </a:srgbClr>
                  </a:outerShdw>
                </a:effectLst>
                <a:latin typeface="+mn-lt"/>
                <a:ea typeface="Questrial"/>
                <a:cs typeface="Questrial"/>
                <a:sym typeface="Questrial"/>
              </a:rPr>
              <a:t>Líneas</a:t>
            </a:r>
            <a:r>
              <a:rPr lang="en-US" sz="2400" dirty="0">
                <a:solidFill>
                  <a:schemeClr val="tx1">
                    <a:lumMod val="95000"/>
                    <a:lumOff val="5000"/>
                  </a:schemeClr>
                </a:solidFill>
                <a:effectLst>
                  <a:outerShdw blurRad="38100" dist="38100" dir="2700000" algn="tl">
                    <a:srgbClr val="000000">
                      <a:alpha val="43137"/>
                    </a:srgbClr>
                  </a:outerShdw>
                </a:effectLst>
                <a:latin typeface="+mn-lt"/>
                <a:ea typeface="Questrial"/>
                <a:cs typeface="Questrial"/>
                <a:sym typeface="Questrial"/>
              </a:rPr>
              <a:t> de </a:t>
            </a:r>
            <a:r>
              <a:rPr lang="en-US" sz="2400" dirty="0" err="1">
                <a:solidFill>
                  <a:schemeClr val="tx1">
                    <a:lumMod val="95000"/>
                    <a:lumOff val="5000"/>
                  </a:schemeClr>
                </a:solidFill>
                <a:effectLst>
                  <a:outerShdw blurRad="38100" dist="38100" dir="2700000" algn="tl">
                    <a:srgbClr val="000000">
                      <a:alpha val="43137"/>
                    </a:srgbClr>
                  </a:outerShdw>
                </a:effectLst>
                <a:latin typeface="+mn-lt"/>
                <a:ea typeface="Questrial"/>
                <a:cs typeface="Questrial"/>
                <a:sym typeface="Questrial"/>
              </a:rPr>
              <a:t>Investigación</a:t>
            </a:r>
            <a:endParaRPr sz="2400" dirty="0">
              <a:solidFill>
                <a:schemeClr val="tx1">
                  <a:lumMod val="95000"/>
                  <a:lumOff val="5000"/>
                </a:schemeClr>
              </a:solidFill>
              <a:effectLst>
                <a:outerShdw blurRad="38100" dist="38100" dir="2700000" algn="tl">
                  <a:srgbClr val="000000">
                    <a:alpha val="43137"/>
                  </a:srgbClr>
                </a:outerShdw>
              </a:effectLst>
              <a:latin typeface="+mn-lt"/>
              <a:ea typeface="Questrial"/>
              <a:cs typeface="Questrial"/>
              <a:sym typeface="Questrial"/>
            </a:endParaRPr>
          </a:p>
        </p:txBody>
      </p:sp>
      <p:sp>
        <p:nvSpPr>
          <p:cNvPr id="21" name="Rectángulo 20">
            <a:extLst>
              <a:ext uri="{FF2B5EF4-FFF2-40B4-BE49-F238E27FC236}">
                <a16:creationId xmlns:a16="http://schemas.microsoft.com/office/drawing/2014/main" id="{517E7517-A74C-43EE-A92F-729718360683}"/>
              </a:ext>
            </a:extLst>
          </p:cNvPr>
          <p:cNvSpPr/>
          <p:nvPr/>
        </p:nvSpPr>
        <p:spPr>
          <a:xfrm>
            <a:off x="970527" y="1428437"/>
            <a:ext cx="5602013" cy="45719"/>
          </a:xfrm>
          <a:prstGeom prst="rect">
            <a:avLst/>
          </a:prstGeom>
          <a:solidFill>
            <a:schemeClr val="tx2"/>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22" name="Rectángulo 21">
            <a:extLst>
              <a:ext uri="{FF2B5EF4-FFF2-40B4-BE49-F238E27FC236}">
                <a16:creationId xmlns:a16="http://schemas.microsoft.com/office/drawing/2014/main" id="{E62883C2-79CC-46B5-9815-412D1F3704B0}"/>
              </a:ext>
            </a:extLst>
          </p:cNvPr>
          <p:cNvSpPr/>
          <p:nvPr/>
        </p:nvSpPr>
        <p:spPr>
          <a:xfrm>
            <a:off x="1275863" y="4089279"/>
            <a:ext cx="5602013" cy="174729"/>
          </a:xfrm>
          <a:prstGeom prst="rect">
            <a:avLst/>
          </a:prstGeom>
          <a:solidFill>
            <a:schemeClr val="tx2"/>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Flecha: a la derecha 1">
            <a:extLst>
              <a:ext uri="{FF2B5EF4-FFF2-40B4-BE49-F238E27FC236}">
                <a16:creationId xmlns:a16="http://schemas.microsoft.com/office/drawing/2014/main" id="{F6098A68-B4BE-424A-A8F5-F289E36E2F28}"/>
              </a:ext>
            </a:extLst>
          </p:cNvPr>
          <p:cNvSpPr/>
          <p:nvPr/>
        </p:nvSpPr>
        <p:spPr>
          <a:xfrm>
            <a:off x="4076870" y="2788919"/>
            <a:ext cx="727113" cy="361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1"/>
        <p:cNvGrpSpPr/>
        <p:nvPr/>
      </p:nvGrpSpPr>
      <p:grpSpPr>
        <a:xfrm>
          <a:off x="0" y="0"/>
          <a:ext cx="0" cy="0"/>
          <a:chOff x="0" y="0"/>
          <a:chExt cx="0" cy="0"/>
        </a:xfrm>
      </p:grpSpPr>
      <p:sp>
        <p:nvSpPr>
          <p:cNvPr id="4282" name="Google Shape;4282;p57"/>
          <p:cNvSpPr/>
          <p:nvPr/>
        </p:nvSpPr>
        <p:spPr>
          <a:xfrm>
            <a:off x="1975121" y="3459397"/>
            <a:ext cx="5335830" cy="84114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83" name="Google Shape;4283;p57"/>
          <p:cNvSpPr txBox="1">
            <a:spLocks noGrp="1"/>
          </p:cNvSpPr>
          <p:nvPr>
            <p:ph type="ctrTitle"/>
          </p:nvPr>
        </p:nvSpPr>
        <p:spPr>
          <a:xfrm>
            <a:off x="1751006" y="1829998"/>
            <a:ext cx="5335830" cy="99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accent2">
                    <a:lumMod val="25000"/>
                  </a:schemeClr>
                </a:solidFill>
                <a:effectLst>
                  <a:outerShdw blurRad="38100" dist="38100" dir="2700000" algn="tl">
                    <a:srgbClr val="000000">
                      <a:alpha val="43137"/>
                    </a:srgbClr>
                  </a:outerShdw>
                </a:effectLst>
                <a:latin typeface="+mn-lt"/>
              </a:rPr>
              <a:t>¡MUCHAS GRACIAS!</a:t>
            </a:r>
            <a:endParaRPr b="1" dirty="0">
              <a:solidFill>
                <a:schemeClr val="accent2">
                  <a:lumMod val="25000"/>
                </a:schemeClr>
              </a:solidFill>
              <a:effectLst>
                <a:outerShdw blurRad="38100" dist="38100" dir="2700000" algn="tl">
                  <a:srgbClr val="000000">
                    <a:alpha val="43137"/>
                  </a:srgbClr>
                </a:outerShdw>
              </a:effectLst>
              <a:latin typeface="+mn-lt"/>
            </a:endParaRPr>
          </a:p>
        </p:txBody>
      </p:sp>
      <p:sp>
        <p:nvSpPr>
          <p:cNvPr id="4285" name="Google Shape;4285;p57"/>
          <p:cNvSpPr txBox="1"/>
          <p:nvPr/>
        </p:nvSpPr>
        <p:spPr>
          <a:xfrm>
            <a:off x="2008415" y="3439939"/>
            <a:ext cx="5234768" cy="4347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s-EC" dirty="0">
                <a:solidFill>
                  <a:schemeClr val="dk2"/>
                </a:solidFill>
                <a:latin typeface="+mn-lt"/>
                <a:ea typeface="Abel"/>
                <a:cs typeface="Abel"/>
                <a:sym typeface="Abel"/>
              </a:rPr>
              <a:t>L</a:t>
            </a:r>
            <a:r>
              <a:rPr lang="en" dirty="0">
                <a:solidFill>
                  <a:schemeClr val="dk2"/>
                </a:solidFill>
                <a:latin typeface="+mn-lt"/>
                <a:ea typeface="Abel"/>
                <a:cs typeface="Abel"/>
                <a:sym typeface="Abel"/>
              </a:rPr>
              <a:t>a influencia del precio en el comportamiento de los consumidores de aceite vegetal comestible en el Distrito Metropolitano de Quito.</a:t>
            </a:r>
            <a:endParaRPr dirty="0">
              <a:solidFill>
                <a:schemeClr val="dk2"/>
              </a:solidFill>
              <a:latin typeface="+mn-lt"/>
              <a:ea typeface="Abel"/>
              <a:cs typeface="Abel"/>
              <a:sym typeface="Abel"/>
            </a:endParaRPr>
          </a:p>
        </p:txBody>
      </p:sp>
      <p:pic>
        <p:nvPicPr>
          <p:cNvPr id="4297" name="Google Shape;4297;p57"/>
          <p:cNvPicPr preferRelativeResize="0"/>
          <p:nvPr/>
        </p:nvPicPr>
        <p:blipFill>
          <a:blip r:embed="rId3">
            <a:alphaModFix/>
          </a:blip>
          <a:stretch>
            <a:fillRect/>
          </a:stretch>
        </p:blipFill>
        <p:spPr>
          <a:xfrm>
            <a:off x="7050150" y="481568"/>
            <a:ext cx="1990725" cy="2252850"/>
          </a:xfrm>
          <a:prstGeom prst="rect">
            <a:avLst/>
          </a:prstGeom>
          <a:noFill/>
          <a:ln>
            <a:noFill/>
          </a:ln>
        </p:spPr>
      </p:pic>
      <p:pic>
        <p:nvPicPr>
          <p:cNvPr id="4298" name="Google Shape;4298;p57"/>
          <p:cNvPicPr preferRelativeResize="0"/>
          <p:nvPr/>
        </p:nvPicPr>
        <p:blipFill>
          <a:blip r:embed="rId4">
            <a:alphaModFix/>
          </a:blip>
          <a:stretch>
            <a:fillRect/>
          </a:stretch>
        </p:blipFill>
        <p:spPr>
          <a:xfrm>
            <a:off x="230829" y="1704550"/>
            <a:ext cx="1807525" cy="2039850"/>
          </a:xfrm>
          <a:prstGeom prst="rect">
            <a:avLst/>
          </a:prstGeom>
          <a:noFill/>
          <a:ln>
            <a:noFill/>
          </a:ln>
        </p:spPr>
      </p:pic>
      <p:grpSp>
        <p:nvGrpSpPr>
          <p:cNvPr id="4299" name="Google Shape;4299;p57"/>
          <p:cNvGrpSpPr/>
          <p:nvPr/>
        </p:nvGrpSpPr>
        <p:grpSpPr>
          <a:xfrm>
            <a:off x="1281966" y="680623"/>
            <a:ext cx="593164" cy="1161172"/>
            <a:chOff x="4921825" y="870250"/>
            <a:chExt cx="407925" cy="798550"/>
          </a:xfrm>
        </p:grpSpPr>
        <p:sp>
          <p:nvSpPr>
            <p:cNvPr id="4300" name="Google Shape;4300;p57"/>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57"/>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57"/>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57"/>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57"/>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57"/>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57"/>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57"/>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57"/>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57"/>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57"/>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57"/>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57"/>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57"/>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57"/>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57"/>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57"/>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57"/>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57"/>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57"/>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57"/>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57"/>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57"/>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57"/>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57"/>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57"/>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57"/>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57"/>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57"/>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57"/>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0" name="Google Shape;4330;p57"/>
          <p:cNvGrpSpPr/>
          <p:nvPr/>
        </p:nvGrpSpPr>
        <p:grpSpPr>
          <a:xfrm>
            <a:off x="7454166" y="3576223"/>
            <a:ext cx="593164" cy="1161172"/>
            <a:chOff x="4921825" y="870250"/>
            <a:chExt cx="407925" cy="798550"/>
          </a:xfrm>
        </p:grpSpPr>
        <p:sp>
          <p:nvSpPr>
            <p:cNvPr id="4331" name="Google Shape;4331;p57"/>
            <p:cNvSpPr/>
            <p:nvPr/>
          </p:nvSpPr>
          <p:spPr>
            <a:xfrm>
              <a:off x="4921825" y="1092675"/>
              <a:ext cx="21950" cy="27125"/>
            </a:xfrm>
            <a:custGeom>
              <a:avLst/>
              <a:gdLst/>
              <a:ahLst/>
              <a:cxnLst/>
              <a:rect l="l" t="t" r="r" b="b"/>
              <a:pathLst>
                <a:path w="878" h="1085" extrusionOk="0">
                  <a:moveTo>
                    <a:pt x="624" y="0"/>
                  </a:moveTo>
                  <a:cubicBezTo>
                    <a:pt x="569" y="0"/>
                    <a:pt x="509" y="18"/>
                    <a:pt x="452" y="54"/>
                  </a:cubicBezTo>
                  <a:cubicBezTo>
                    <a:pt x="201" y="179"/>
                    <a:pt x="0" y="530"/>
                    <a:pt x="0" y="781"/>
                  </a:cubicBezTo>
                  <a:cubicBezTo>
                    <a:pt x="0" y="977"/>
                    <a:pt x="115" y="1085"/>
                    <a:pt x="263" y="1085"/>
                  </a:cubicBezTo>
                  <a:cubicBezTo>
                    <a:pt x="322" y="1085"/>
                    <a:pt x="387" y="1067"/>
                    <a:pt x="452" y="1031"/>
                  </a:cubicBezTo>
                  <a:cubicBezTo>
                    <a:pt x="702" y="906"/>
                    <a:pt x="878" y="580"/>
                    <a:pt x="878" y="304"/>
                  </a:cubicBezTo>
                  <a:cubicBezTo>
                    <a:pt x="878"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57"/>
            <p:cNvSpPr/>
            <p:nvPr/>
          </p:nvSpPr>
          <p:spPr>
            <a:xfrm>
              <a:off x="5018325" y="1037425"/>
              <a:ext cx="21950" cy="26725"/>
            </a:xfrm>
            <a:custGeom>
              <a:avLst/>
              <a:gdLst/>
              <a:ahLst/>
              <a:cxnLst/>
              <a:rect l="l" t="t" r="r" b="b"/>
              <a:pathLst>
                <a:path w="878" h="1069" extrusionOk="0">
                  <a:moveTo>
                    <a:pt x="627" y="0"/>
                  </a:moveTo>
                  <a:cubicBezTo>
                    <a:pt x="564" y="0"/>
                    <a:pt x="495" y="20"/>
                    <a:pt x="426" y="58"/>
                  </a:cubicBezTo>
                  <a:cubicBezTo>
                    <a:pt x="175" y="209"/>
                    <a:pt x="0" y="509"/>
                    <a:pt x="0" y="760"/>
                  </a:cubicBezTo>
                  <a:cubicBezTo>
                    <a:pt x="0" y="969"/>
                    <a:pt x="96" y="1069"/>
                    <a:pt x="231" y="1069"/>
                  </a:cubicBezTo>
                  <a:cubicBezTo>
                    <a:pt x="290" y="1069"/>
                    <a:pt x="357" y="1049"/>
                    <a:pt x="426" y="1011"/>
                  </a:cubicBezTo>
                  <a:cubicBezTo>
                    <a:pt x="677" y="885"/>
                    <a:pt x="877" y="585"/>
                    <a:pt x="877" y="309"/>
                  </a:cubicBezTo>
                  <a:cubicBezTo>
                    <a:pt x="877" y="100"/>
                    <a:pt x="769"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57"/>
            <p:cNvSpPr/>
            <p:nvPr/>
          </p:nvSpPr>
          <p:spPr>
            <a:xfrm>
              <a:off x="5114800" y="981775"/>
              <a:ext cx="21325" cy="26900"/>
            </a:xfrm>
            <a:custGeom>
              <a:avLst/>
              <a:gdLst/>
              <a:ahLst/>
              <a:cxnLst/>
              <a:rect l="l" t="t" r="r" b="b"/>
              <a:pathLst>
                <a:path w="853" h="1076" extrusionOk="0">
                  <a:moveTo>
                    <a:pt x="611" y="0"/>
                  </a:moveTo>
                  <a:cubicBezTo>
                    <a:pt x="554" y="0"/>
                    <a:pt x="491" y="18"/>
                    <a:pt x="427" y="54"/>
                  </a:cubicBezTo>
                  <a:cubicBezTo>
                    <a:pt x="176" y="204"/>
                    <a:pt x="1" y="530"/>
                    <a:pt x="1" y="780"/>
                  </a:cubicBezTo>
                  <a:cubicBezTo>
                    <a:pt x="1" y="969"/>
                    <a:pt x="95" y="1076"/>
                    <a:pt x="227" y="1076"/>
                  </a:cubicBezTo>
                  <a:cubicBezTo>
                    <a:pt x="287" y="1076"/>
                    <a:pt x="356" y="1053"/>
                    <a:pt x="427" y="1006"/>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57"/>
            <p:cNvSpPr/>
            <p:nvPr/>
          </p:nvSpPr>
          <p:spPr>
            <a:xfrm>
              <a:off x="5210050" y="926000"/>
              <a:ext cx="21950" cy="27125"/>
            </a:xfrm>
            <a:custGeom>
              <a:avLst/>
              <a:gdLst/>
              <a:ahLst/>
              <a:cxnLst/>
              <a:rect l="l" t="t" r="r" b="b"/>
              <a:pathLst>
                <a:path w="878" h="1085" extrusionOk="0">
                  <a:moveTo>
                    <a:pt x="624" y="1"/>
                  </a:moveTo>
                  <a:cubicBezTo>
                    <a:pt x="568" y="1"/>
                    <a:pt x="509" y="18"/>
                    <a:pt x="451" y="54"/>
                  </a:cubicBezTo>
                  <a:cubicBezTo>
                    <a:pt x="226" y="204"/>
                    <a:pt x="0" y="505"/>
                    <a:pt x="0" y="781"/>
                  </a:cubicBezTo>
                  <a:cubicBezTo>
                    <a:pt x="0" y="977"/>
                    <a:pt x="115" y="1085"/>
                    <a:pt x="263" y="1085"/>
                  </a:cubicBezTo>
                  <a:cubicBezTo>
                    <a:pt x="322" y="1085"/>
                    <a:pt x="387" y="1067"/>
                    <a:pt x="451" y="1032"/>
                  </a:cubicBezTo>
                  <a:cubicBezTo>
                    <a:pt x="677" y="906"/>
                    <a:pt x="877" y="580"/>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57"/>
            <p:cNvSpPr/>
            <p:nvPr/>
          </p:nvSpPr>
          <p:spPr>
            <a:xfrm>
              <a:off x="5306525" y="870250"/>
              <a:ext cx="21975" cy="27125"/>
            </a:xfrm>
            <a:custGeom>
              <a:avLst/>
              <a:gdLst/>
              <a:ahLst/>
              <a:cxnLst/>
              <a:rect l="l" t="t" r="r" b="b"/>
              <a:pathLst>
                <a:path w="879" h="1085" extrusionOk="0">
                  <a:moveTo>
                    <a:pt x="616" y="0"/>
                  </a:moveTo>
                  <a:cubicBezTo>
                    <a:pt x="556" y="0"/>
                    <a:pt x="492" y="18"/>
                    <a:pt x="427" y="53"/>
                  </a:cubicBezTo>
                  <a:cubicBezTo>
                    <a:pt x="226" y="229"/>
                    <a:pt x="1" y="505"/>
                    <a:pt x="1" y="780"/>
                  </a:cubicBezTo>
                  <a:cubicBezTo>
                    <a:pt x="1" y="977"/>
                    <a:pt x="103" y="1084"/>
                    <a:pt x="243" y="1084"/>
                  </a:cubicBezTo>
                  <a:cubicBezTo>
                    <a:pt x="300" y="1084"/>
                    <a:pt x="362" y="1067"/>
                    <a:pt x="427" y="1031"/>
                  </a:cubicBezTo>
                  <a:cubicBezTo>
                    <a:pt x="678" y="906"/>
                    <a:pt x="878" y="605"/>
                    <a:pt x="878" y="304"/>
                  </a:cubicBezTo>
                  <a:cubicBezTo>
                    <a:pt x="878" y="108"/>
                    <a:pt x="763" y="0"/>
                    <a:pt x="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57"/>
            <p:cNvSpPr/>
            <p:nvPr/>
          </p:nvSpPr>
          <p:spPr>
            <a:xfrm>
              <a:off x="4921825" y="1203450"/>
              <a:ext cx="21950" cy="26750"/>
            </a:xfrm>
            <a:custGeom>
              <a:avLst/>
              <a:gdLst/>
              <a:ahLst/>
              <a:cxnLst/>
              <a:rect l="l" t="t" r="r" b="b"/>
              <a:pathLst>
                <a:path w="878" h="1070" extrusionOk="0">
                  <a:moveTo>
                    <a:pt x="636" y="1"/>
                  </a:moveTo>
                  <a:cubicBezTo>
                    <a:pt x="577" y="1"/>
                    <a:pt x="513" y="20"/>
                    <a:pt x="452" y="59"/>
                  </a:cubicBezTo>
                  <a:cubicBezTo>
                    <a:pt x="226" y="209"/>
                    <a:pt x="25" y="510"/>
                    <a:pt x="0" y="761"/>
                  </a:cubicBezTo>
                  <a:cubicBezTo>
                    <a:pt x="0" y="969"/>
                    <a:pt x="109" y="1069"/>
                    <a:pt x="251" y="1069"/>
                  </a:cubicBezTo>
                  <a:cubicBezTo>
                    <a:pt x="313" y="1069"/>
                    <a:pt x="382" y="1050"/>
                    <a:pt x="452" y="1011"/>
                  </a:cubicBezTo>
                  <a:cubicBezTo>
                    <a:pt x="702" y="886"/>
                    <a:pt x="878" y="585"/>
                    <a:pt x="878" y="310"/>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57"/>
            <p:cNvSpPr/>
            <p:nvPr/>
          </p:nvSpPr>
          <p:spPr>
            <a:xfrm>
              <a:off x="4922450" y="1313850"/>
              <a:ext cx="21950" cy="27125"/>
            </a:xfrm>
            <a:custGeom>
              <a:avLst/>
              <a:gdLst/>
              <a:ahLst/>
              <a:cxnLst/>
              <a:rect l="l" t="t" r="r" b="b"/>
              <a:pathLst>
                <a:path w="878" h="1085" extrusionOk="0">
                  <a:moveTo>
                    <a:pt x="635" y="1"/>
                  </a:moveTo>
                  <a:cubicBezTo>
                    <a:pt x="579" y="1"/>
                    <a:pt x="516" y="18"/>
                    <a:pt x="452" y="54"/>
                  </a:cubicBezTo>
                  <a:cubicBezTo>
                    <a:pt x="201" y="204"/>
                    <a:pt x="0" y="530"/>
                    <a:pt x="0" y="781"/>
                  </a:cubicBezTo>
                  <a:cubicBezTo>
                    <a:pt x="0" y="977"/>
                    <a:pt x="102" y="1085"/>
                    <a:pt x="252" y="1085"/>
                  </a:cubicBezTo>
                  <a:cubicBezTo>
                    <a:pt x="312" y="1085"/>
                    <a:pt x="380" y="1067"/>
                    <a:pt x="452" y="1031"/>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57"/>
            <p:cNvSpPr/>
            <p:nvPr/>
          </p:nvSpPr>
          <p:spPr>
            <a:xfrm>
              <a:off x="4922450" y="1424750"/>
              <a:ext cx="21950" cy="27125"/>
            </a:xfrm>
            <a:custGeom>
              <a:avLst/>
              <a:gdLst/>
              <a:ahLst/>
              <a:cxnLst/>
              <a:rect l="l" t="t" r="r" b="b"/>
              <a:pathLst>
                <a:path w="878" h="1085" extrusionOk="0">
                  <a:moveTo>
                    <a:pt x="635" y="1"/>
                  </a:moveTo>
                  <a:cubicBezTo>
                    <a:pt x="579" y="1"/>
                    <a:pt x="516" y="18"/>
                    <a:pt x="452" y="54"/>
                  </a:cubicBezTo>
                  <a:cubicBezTo>
                    <a:pt x="226" y="179"/>
                    <a:pt x="51" y="505"/>
                    <a:pt x="0" y="781"/>
                  </a:cubicBezTo>
                  <a:cubicBezTo>
                    <a:pt x="0" y="977"/>
                    <a:pt x="115" y="1085"/>
                    <a:pt x="263" y="1085"/>
                  </a:cubicBezTo>
                  <a:cubicBezTo>
                    <a:pt x="322" y="1085"/>
                    <a:pt x="387" y="1067"/>
                    <a:pt x="452" y="1032"/>
                  </a:cubicBezTo>
                  <a:cubicBezTo>
                    <a:pt x="702" y="906"/>
                    <a:pt x="878" y="605"/>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57"/>
            <p:cNvSpPr/>
            <p:nvPr/>
          </p:nvSpPr>
          <p:spPr>
            <a:xfrm>
              <a:off x="4923700" y="1535550"/>
              <a:ext cx="21325" cy="26725"/>
            </a:xfrm>
            <a:custGeom>
              <a:avLst/>
              <a:gdLst/>
              <a:ahLst/>
              <a:cxnLst/>
              <a:rect l="l" t="t" r="r" b="b"/>
              <a:pathLst>
                <a:path w="853" h="1069" extrusionOk="0">
                  <a:moveTo>
                    <a:pt x="622" y="0"/>
                  </a:moveTo>
                  <a:cubicBezTo>
                    <a:pt x="563" y="0"/>
                    <a:pt x="496" y="20"/>
                    <a:pt x="427" y="58"/>
                  </a:cubicBezTo>
                  <a:cubicBezTo>
                    <a:pt x="176" y="183"/>
                    <a:pt x="1" y="484"/>
                    <a:pt x="1" y="760"/>
                  </a:cubicBezTo>
                  <a:cubicBezTo>
                    <a:pt x="1" y="968"/>
                    <a:pt x="97" y="1069"/>
                    <a:pt x="231" y="1069"/>
                  </a:cubicBezTo>
                  <a:cubicBezTo>
                    <a:pt x="291" y="1069"/>
                    <a:pt x="357" y="1049"/>
                    <a:pt x="427" y="1011"/>
                  </a:cubicBezTo>
                  <a:cubicBezTo>
                    <a:pt x="677" y="885"/>
                    <a:pt x="853" y="584"/>
                    <a:pt x="853" y="309"/>
                  </a:cubicBezTo>
                  <a:cubicBezTo>
                    <a:pt x="853" y="100"/>
                    <a:pt x="756" y="0"/>
                    <a:pt x="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57"/>
            <p:cNvSpPr/>
            <p:nvPr/>
          </p:nvSpPr>
          <p:spPr>
            <a:xfrm>
              <a:off x="5018325" y="1147800"/>
              <a:ext cx="21950" cy="27150"/>
            </a:xfrm>
            <a:custGeom>
              <a:avLst/>
              <a:gdLst/>
              <a:ahLst/>
              <a:cxnLst/>
              <a:rect l="l" t="t" r="r" b="b"/>
              <a:pathLst>
                <a:path w="878" h="1086" extrusionOk="0">
                  <a:moveTo>
                    <a:pt x="615" y="1"/>
                  </a:moveTo>
                  <a:cubicBezTo>
                    <a:pt x="556" y="1"/>
                    <a:pt x="491" y="18"/>
                    <a:pt x="426" y="54"/>
                  </a:cubicBezTo>
                  <a:cubicBezTo>
                    <a:pt x="201" y="205"/>
                    <a:pt x="0" y="480"/>
                    <a:pt x="0" y="781"/>
                  </a:cubicBezTo>
                  <a:cubicBezTo>
                    <a:pt x="0" y="978"/>
                    <a:pt x="102" y="1085"/>
                    <a:pt x="242" y="1085"/>
                  </a:cubicBezTo>
                  <a:cubicBezTo>
                    <a:pt x="299" y="1085"/>
                    <a:pt x="361"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57"/>
            <p:cNvSpPr/>
            <p:nvPr/>
          </p:nvSpPr>
          <p:spPr>
            <a:xfrm>
              <a:off x="5114800" y="1092050"/>
              <a:ext cx="21325" cy="27125"/>
            </a:xfrm>
            <a:custGeom>
              <a:avLst/>
              <a:gdLst/>
              <a:ahLst/>
              <a:cxnLst/>
              <a:rect l="l" t="t" r="r" b="b"/>
              <a:pathLst>
                <a:path w="853" h="1085" extrusionOk="0">
                  <a:moveTo>
                    <a:pt x="611" y="0"/>
                  </a:moveTo>
                  <a:cubicBezTo>
                    <a:pt x="554" y="0"/>
                    <a:pt x="491" y="18"/>
                    <a:pt x="427" y="54"/>
                  </a:cubicBezTo>
                  <a:cubicBezTo>
                    <a:pt x="201" y="204"/>
                    <a:pt x="1" y="530"/>
                    <a:pt x="1" y="781"/>
                  </a:cubicBezTo>
                  <a:cubicBezTo>
                    <a:pt x="1" y="977"/>
                    <a:pt x="103" y="1085"/>
                    <a:pt x="243" y="1085"/>
                  </a:cubicBezTo>
                  <a:cubicBezTo>
                    <a:pt x="299" y="1085"/>
                    <a:pt x="362"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57"/>
            <p:cNvSpPr/>
            <p:nvPr/>
          </p:nvSpPr>
          <p:spPr>
            <a:xfrm>
              <a:off x="5210675" y="1036275"/>
              <a:ext cx="21950" cy="27125"/>
            </a:xfrm>
            <a:custGeom>
              <a:avLst/>
              <a:gdLst/>
              <a:ahLst/>
              <a:cxnLst/>
              <a:rect l="l" t="t" r="r" b="b"/>
              <a:pathLst>
                <a:path w="878" h="1085" extrusionOk="0">
                  <a:moveTo>
                    <a:pt x="635" y="1"/>
                  </a:moveTo>
                  <a:cubicBezTo>
                    <a:pt x="579" y="1"/>
                    <a:pt x="516" y="18"/>
                    <a:pt x="451" y="54"/>
                  </a:cubicBezTo>
                  <a:cubicBezTo>
                    <a:pt x="201" y="230"/>
                    <a:pt x="0" y="530"/>
                    <a:pt x="0" y="781"/>
                  </a:cubicBezTo>
                  <a:cubicBezTo>
                    <a:pt x="0" y="978"/>
                    <a:pt x="115" y="1085"/>
                    <a:pt x="263" y="1085"/>
                  </a:cubicBezTo>
                  <a:cubicBezTo>
                    <a:pt x="322" y="1085"/>
                    <a:pt x="387" y="1068"/>
                    <a:pt x="451" y="1032"/>
                  </a:cubicBezTo>
                  <a:cubicBezTo>
                    <a:pt x="702" y="906"/>
                    <a:pt x="878" y="580"/>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57"/>
            <p:cNvSpPr/>
            <p:nvPr/>
          </p:nvSpPr>
          <p:spPr>
            <a:xfrm>
              <a:off x="5307150" y="981775"/>
              <a:ext cx="21975" cy="26900"/>
            </a:xfrm>
            <a:custGeom>
              <a:avLst/>
              <a:gdLst/>
              <a:ahLst/>
              <a:cxnLst/>
              <a:rect l="l" t="t" r="r" b="b"/>
              <a:pathLst>
                <a:path w="879" h="1076" extrusionOk="0">
                  <a:moveTo>
                    <a:pt x="625" y="0"/>
                  </a:moveTo>
                  <a:cubicBezTo>
                    <a:pt x="569" y="0"/>
                    <a:pt x="510" y="18"/>
                    <a:pt x="452" y="54"/>
                  </a:cubicBezTo>
                  <a:cubicBezTo>
                    <a:pt x="201" y="179"/>
                    <a:pt x="1" y="480"/>
                    <a:pt x="1" y="780"/>
                  </a:cubicBezTo>
                  <a:cubicBezTo>
                    <a:pt x="1" y="969"/>
                    <a:pt x="107" y="1076"/>
                    <a:pt x="246" y="1076"/>
                  </a:cubicBezTo>
                  <a:cubicBezTo>
                    <a:pt x="310" y="1076"/>
                    <a:pt x="381" y="1053"/>
                    <a:pt x="452" y="1006"/>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57"/>
            <p:cNvSpPr/>
            <p:nvPr/>
          </p:nvSpPr>
          <p:spPr>
            <a:xfrm>
              <a:off x="5018950" y="1258100"/>
              <a:ext cx="21950" cy="27125"/>
            </a:xfrm>
            <a:custGeom>
              <a:avLst/>
              <a:gdLst/>
              <a:ahLst/>
              <a:cxnLst/>
              <a:rect l="l" t="t" r="r" b="b"/>
              <a:pathLst>
                <a:path w="878" h="1085" extrusionOk="0">
                  <a:moveTo>
                    <a:pt x="624" y="0"/>
                  </a:moveTo>
                  <a:cubicBezTo>
                    <a:pt x="568" y="0"/>
                    <a:pt x="509" y="17"/>
                    <a:pt x="451" y="53"/>
                  </a:cubicBezTo>
                  <a:cubicBezTo>
                    <a:pt x="176" y="204"/>
                    <a:pt x="0" y="504"/>
                    <a:pt x="0" y="780"/>
                  </a:cubicBezTo>
                  <a:cubicBezTo>
                    <a:pt x="0" y="977"/>
                    <a:pt x="115" y="1084"/>
                    <a:pt x="262" y="1084"/>
                  </a:cubicBezTo>
                  <a:cubicBezTo>
                    <a:pt x="322" y="1084"/>
                    <a:pt x="387" y="1067"/>
                    <a:pt x="451" y="1031"/>
                  </a:cubicBezTo>
                  <a:cubicBezTo>
                    <a:pt x="702" y="905"/>
                    <a:pt x="877" y="580"/>
                    <a:pt x="877" y="304"/>
                  </a:cubicBezTo>
                  <a:cubicBezTo>
                    <a:pt x="877" y="107"/>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57"/>
            <p:cNvSpPr/>
            <p:nvPr/>
          </p:nvSpPr>
          <p:spPr>
            <a:xfrm>
              <a:off x="5018950" y="1369225"/>
              <a:ext cx="21950" cy="27000"/>
            </a:xfrm>
            <a:custGeom>
              <a:avLst/>
              <a:gdLst/>
              <a:ahLst/>
              <a:cxnLst/>
              <a:rect l="l" t="t" r="r" b="b"/>
              <a:pathLst>
                <a:path w="878" h="1080" extrusionOk="0">
                  <a:moveTo>
                    <a:pt x="637" y="0"/>
                  </a:moveTo>
                  <a:cubicBezTo>
                    <a:pt x="578" y="0"/>
                    <a:pt x="513" y="23"/>
                    <a:pt x="451" y="70"/>
                  </a:cubicBezTo>
                  <a:cubicBezTo>
                    <a:pt x="176" y="195"/>
                    <a:pt x="0" y="496"/>
                    <a:pt x="0" y="771"/>
                  </a:cubicBezTo>
                  <a:cubicBezTo>
                    <a:pt x="0" y="980"/>
                    <a:pt x="109" y="1080"/>
                    <a:pt x="250" y="1080"/>
                  </a:cubicBezTo>
                  <a:cubicBezTo>
                    <a:pt x="313" y="1080"/>
                    <a:pt x="382" y="1060"/>
                    <a:pt x="451" y="1022"/>
                  </a:cubicBezTo>
                  <a:cubicBezTo>
                    <a:pt x="702" y="897"/>
                    <a:pt x="877" y="596"/>
                    <a:pt x="877" y="320"/>
                  </a:cubicBezTo>
                  <a:cubicBezTo>
                    <a:pt x="877" y="113"/>
                    <a:pt x="770"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57"/>
            <p:cNvSpPr/>
            <p:nvPr/>
          </p:nvSpPr>
          <p:spPr>
            <a:xfrm>
              <a:off x="5018950" y="1479900"/>
              <a:ext cx="21950" cy="27125"/>
            </a:xfrm>
            <a:custGeom>
              <a:avLst/>
              <a:gdLst/>
              <a:ahLst/>
              <a:cxnLst/>
              <a:rect l="l" t="t" r="r" b="b"/>
              <a:pathLst>
                <a:path w="878" h="1085" extrusionOk="0">
                  <a:moveTo>
                    <a:pt x="624" y="0"/>
                  </a:moveTo>
                  <a:cubicBezTo>
                    <a:pt x="568" y="0"/>
                    <a:pt x="509" y="18"/>
                    <a:pt x="451" y="54"/>
                  </a:cubicBezTo>
                  <a:cubicBezTo>
                    <a:pt x="226" y="179"/>
                    <a:pt x="25" y="505"/>
                    <a:pt x="0" y="780"/>
                  </a:cubicBezTo>
                  <a:cubicBezTo>
                    <a:pt x="0" y="977"/>
                    <a:pt x="102" y="1084"/>
                    <a:pt x="251" y="1084"/>
                  </a:cubicBezTo>
                  <a:cubicBezTo>
                    <a:pt x="312" y="1084"/>
                    <a:pt x="379" y="1067"/>
                    <a:pt x="451" y="1031"/>
                  </a:cubicBezTo>
                  <a:cubicBezTo>
                    <a:pt x="702" y="906"/>
                    <a:pt x="877" y="580"/>
                    <a:pt x="877" y="304"/>
                  </a:cubicBezTo>
                  <a:cubicBezTo>
                    <a:pt x="877" y="108"/>
                    <a:pt x="763"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57"/>
            <p:cNvSpPr/>
            <p:nvPr/>
          </p:nvSpPr>
          <p:spPr>
            <a:xfrm>
              <a:off x="5114800" y="1203450"/>
              <a:ext cx="21325" cy="26750"/>
            </a:xfrm>
            <a:custGeom>
              <a:avLst/>
              <a:gdLst/>
              <a:ahLst/>
              <a:cxnLst/>
              <a:rect l="l" t="t" r="r" b="b"/>
              <a:pathLst>
                <a:path w="853" h="1070" extrusionOk="0">
                  <a:moveTo>
                    <a:pt x="622" y="1"/>
                  </a:moveTo>
                  <a:cubicBezTo>
                    <a:pt x="563" y="1"/>
                    <a:pt x="496" y="20"/>
                    <a:pt x="427" y="59"/>
                  </a:cubicBezTo>
                  <a:cubicBezTo>
                    <a:pt x="201" y="184"/>
                    <a:pt x="26" y="485"/>
                    <a:pt x="1" y="761"/>
                  </a:cubicBezTo>
                  <a:cubicBezTo>
                    <a:pt x="1" y="969"/>
                    <a:pt x="85" y="1069"/>
                    <a:pt x="220" y="1069"/>
                  </a:cubicBezTo>
                  <a:cubicBezTo>
                    <a:pt x="280" y="1069"/>
                    <a:pt x="350" y="1050"/>
                    <a:pt x="427" y="1011"/>
                  </a:cubicBezTo>
                  <a:cubicBezTo>
                    <a:pt x="677" y="886"/>
                    <a:pt x="853" y="585"/>
                    <a:pt x="853" y="310"/>
                  </a:cubicBezTo>
                  <a:cubicBezTo>
                    <a:pt x="853" y="101"/>
                    <a:pt x="756"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57"/>
            <p:cNvSpPr/>
            <p:nvPr/>
          </p:nvSpPr>
          <p:spPr>
            <a:xfrm>
              <a:off x="5210675" y="1147800"/>
              <a:ext cx="21950" cy="27150"/>
            </a:xfrm>
            <a:custGeom>
              <a:avLst/>
              <a:gdLst/>
              <a:ahLst/>
              <a:cxnLst/>
              <a:rect l="l" t="t" r="r" b="b"/>
              <a:pathLst>
                <a:path w="878" h="1086" extrusionOk="0">
                  <a:moveTo>
                    <a:pt x="635" y="1"/>
                  </a:moveTo>
                  <a:cubicBezTo>
                    <a:pt x="579" y="1"/>
                    <a:pt x="516" y="18"/>
                    <a:pt x="451" y="54"/>
                  </a:cubicBezTo>
                  <a:cubicBezTo>
                    <a:pt x="226" y="180"/>
                    <a:pt x="0" y="480"/>
                    <a:pt x="0" y="781"/>
                  </a:cubicBezTo>
                  <a:cubicBezTo>
                    <a:pt x="0" y="978"/>
                    <a:pt x="115" y="1085"/>
                    <a:pt x="263" y="1085"/>
                  </a:cubicBezTo>
                  <a:cubicBezTo>
                    <a:pt x="322" y="1085"/>
                    <a:pt x="387" y="1068"/>
                    <a:pt x="451" y="1032"/>
                  </a:cubicBezTo>
                  <a:cubicBezTo>
                    <a:pt x="702" y="906"/>
                    <a:pt x="878" y="581"/>
                    <a:pt x="878" y="305"/>
                  </a:cubicBezTo>
                  <a:cubicBezTo>
                    <a:pt x="878" y="108"/>
                    <a:pt x="776" y="1"/>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57"/>
            <p:cNvSpPr/>
            <p:nvPr/>
          </p:nvSpPr>
          <p:spPr>
            <a:xfrm>
              <a:off x="5307150" y="1092050"/>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580"/>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57"/>
            <p:cNvSpPr/>
            <p:nvPr/>
          </p:nvSpPr>
          <p:spPr>
            <a:xfrm>
              <a:off x="5115425" y="1313850"/>
              <a:ext cx="21950" cy="27125"/>
            </a:xfrm>
            <a:custGeom>
              <a:avLst/>
              <a:gdLst/>
              <a:ahLst/>
              <a:cxnLst/>
              <a:rect l="l" t="t" r="r" b="b"/>
              <a:pathLst>
                <a:path w="878" h="1085" extrusionOk="0">
                  <a:moveTo>
                    <a:pt x="616" y="1"/>
                  </a:moveTo>
                  <a:cubicBezTo>
                    <a:pt x="556" y="1"/>
                    <a:pt x="492" y="18"/>
                    <a:pt x="427" y="54"/>
                  </a:cubicBezTo>
                  <a:cubicBezTo>
                    <a:pt x="176" y="179"/>
                    <a:pt x="1" y="48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57"/>
            <p:cNvSpPr/>
            <p:nvPr/>
          </p:nvSpPr>
          <p:spPr>
            <a:xfrm>
              <a:off x="5115425" y="1424125"/>
              <a:ext cx="21950" cy="27125"/>
            </a:xfrm>
            <a:custGeom>
              <a:avLst/>
              <a:gdLst/>
              <a:ahLst/>
              <a:cxnLst/>
              <a:rect l="l" t="t" r="r" b="b"/>
              <a:pathLst>
                <a:path w="878" h="1085" extrusionOk="0">
                  <a:moveTo>
                    <a:pt x="616" y="1"/>
                  </a:moveTo>
                  <a:cubicBezTo>
                    <a:pt x="556" y="1"/>
                    <a:pt x="492" y="18"/>
                    <a:pt x="427" y="54"/>
                  </a:cubicBezTo>
                  <a:cubicBezTo>
                    <a:pt x="226" y="179"/>
                    <a:pt x="26" y="530"/>
                    <a:pt x="1" y="781"/>
                  </a:cubicBezTo>
                  <a:cubicBezTo>
                    <a:pt x="1" y="977"/>
                    <a:pt x="90" y="1085"/>
                    <a:pt x="232" y="1085"/>
                  </a:cubicBezTo>
                  <a:cubicBezTo>
                    <a:pt x="289" y="1085"/>
                    <a:pt x="355" y="1067"/>
                    <a:pt x="427" y="1031"/>
                  </a:cubicBezTo>
                  <a:cubicBezTo>
                    <a:pt x="677" y="906"/>
                    <a:pt x="878" y="580"/>
                    <a:pt x="878" y="305"/>
                  </a:cubicBezTo>
                  <a:cubicBezTo>
                    <a:pt x="878" y="108"/>
                    <a:pt x="76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57"/>
            <p:cNvSpPr/>
            <p:nvPr/>
          </p:nvSpPr>
          <p:spPr>
            <a:xfrm>
              <a:off x="5211300" y="1258100"/>
              <a:ext cx="22575" cy="27125"/>
            </a:xfrm>
            <a:custGeom>
              <a:avLst/>
              <a:gdLst/>
              <a:ahLst/>
              <a:cxnLst/>
              <a:rect l="l" t="t" r="r" b="b"/>
              <a:pathLst>
                <a:path w="903" h="1085" extrusionOk="0">
                  <a:moveTo>
                    <a:pt x="640" y="0"/>
                  </a:moveTo>
                  <a:cubicBezTo>
                    <a:pt x="581" y="0"/>
                    <a:pt x="516" y="17"/>
                    <a:pt x="452" y="53"/>
                  </a:cubicBezTo>
                  <a:cubicBezTo>
                    <a:pt x="201" y="179"/>
                    <a:pt x="0" y="530"/>
                    <a:pt x="25" y="780"/>
                  </a:cubicBezTo>
                  <a:cubicBezTo>
                    <a:pt x="25" y="977"/>
                    <a:pt x="115" y="1084"/>
                    <a:pt x="257" y="1084"/>
                  </a:cubicBezTo>
                  <a:cubicBezTo>
                    <a:pt x="314" y="1084"/>
                    <a:pt x="380" y="1067"/>
                    <a:pt x="452" y="1031"/>
                  </a:cubicBezTo>
                  <a:cubicBezTo>
                    <a:pt x="702" y="905"/>
                    <a:pt x="903" y="580"/>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57"/>
            <p:cNvSpPr/>
            <p:nvPr/>
          </p:nvSpPr>
          <p:spPr>
            <a:xfrm>
              <a:off x="5307150" y="1202325"/>
              <a:ext cx="21975" cy="27125"/>
            </a:xfrm>
            <a:custGeom>
              <a:avLst/>
              <a:gdLst/>
              <a:ahLst/>
              <a:cxnLst/>
              <a:rect l="l" t="t" r="r" b="b"/>
              <a:pathLst>
                <a:path w="879" h="1085" extrusionOk="0">
                  <a:moveTo>
                    <a:pt x="625" y="0"/>
                  </a:moveTo>
                  <a:cubicBezTo>
                    <a:pt x="569" y="0"/>
                    <a:pt x="510" y="18"/>
                    <a:pt x="452" y="54"/>
                  </a:cubicBezTo>
                  <a:cubicBezTo>
                    <a:pt x="227" y="179"/>
                    <a:pt x="26" y="530"/>
                    <a:pt x="1" y="781"/>
                  </a:cubicBezTo>
                  <a:cubicBezTo>
                    <a:pt x="1" y="977"/>
                    <a:pt x="116" y="1085"/>
                    <a:pt x="263" y="1085"/>
                  </a:cubicBezTo>
                  <a:cubicBezTo>
                    <a:pt x="323" y="1085"/>
                    <a:pt x="387" y="1067"/>
                    <a:pt x="452" y="1031"/>
                  </a:cubicBezTo>
                  <a:cubicBezTo>
                    <a:pt x="678" y="906"/>
                    <a:pt x="878" y="605"/>
                    <a:pt x="878" y="304"/>
                  </a:cubicBezTo>
                  <a:cubicBezTo>
                    <a:pt x="878" y="108"/>
                    <a:pt x="76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57"/>
            <p:cNvSpPr/>
            <p:nvPr/>
          </p:nvSpPr>
          <p:spPr>
            <a:xfrm>
              <a:off x="5307800" y="1313100"/>
              <a:ext cx="21950" cy="26750"/>
            </a:xfrm>
            <a:custGeom>
              <a:avLst/>
              <a:gdLst/>
              <a:ahLst/>
              <a:cxnLst/>
              <a:rect l="l" t="t" r="r" b="b"/>
              <a:pathLst>
                <a:path w="878" h="1070" extrusionOk="0">
                  <a:moveTo>
                    <a:pt x="647" y="1"/>
                  </a:moveTo>
                  <a:cubicBezTo>
                    <a:pt x="587" y="1"/>
                    <a:pt x="520" y="20"/>
                    <a:pt x="451" y="59"/>
                  </a:cubicBezTo>
                  <a:cubicBezTo>
                    <a:pt x="201" y="184"/>
                    <a:pt x="0" y="510"/>
                    <a:pt x="0" y="761"/>
                  </a:cubicBezTo>
                  <a:cubicBezTo>
                    <a:pt x="0" y="969"/>
                    <a:pt x="108" y="1069"/>
                    <a:pt x="250" y="1069"/>
                  </a:cubicBezTo>
                  <a:cubicBezTo>
                    <a:pt x="313" y="1069"/>
                    <a:pt x="382" y="1050"/>
                    <a:pt x="451" y="1011"/>
                  </a:cubicBezTo>
                  <a:cubicBezTo>
                    <a:pt x="702" y="886"/>
                    <a:pt x="877" y="585"/>
                    <a:pt x="877" y="310"/>
                  </a:cubicBezTo>
                  <a:cubicBezTo>
                    <a:pt x="877" y="101"/>
                    <a:pt x="781"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57"/>
            <p:cNvSpPr/>
            <p:nvPr/>
          </p:nvSpPr>
          <p:spPr>
            <a:xfrm>
              <a:off x="5211300" y="1368375"/>
              <a:ext cx="22575" cy="27125"/>
            </a:xfrm>
            <a:custGeom>
              <a:avLst/>
              <a:gdLst/>
              <a:ahLst/>
              <a:cxnLst/>
              <a:rect l="l" t="t" r="r" b="b"/>
              <a:pathLst>
                <a:path w="903" h="1085" extrusionOk="0">
                  <a:moveTo>
                    <a:pt x="640" y="0"/>
                  </a:moveTo>
                  <a:cubicBezTo>
                    <a:pt x="581" y="0"/>
                    <a:pt x="516" y="17"/>
                    <a:pt x="452" y="53"/>
                  </a:cubicBezTo>
                  <a:cubicBezTo>
                    <a:pt x="226" y="179"/>
                    <a:pt x="0" y="530"/>
                    <a:pt x="25" y="780"/>
                  </a:cubicBezTo>
                  <a:cubicBezTo>
                    <a:pt x="25" y="977"/>
                    <a:pt x="127" y="1084"/>
                    <a:pt x="268" y="1084"/>
                  </a:cubicBezTo>
                  <a:cubicBezTo>
                    <a:pt x="324" y="1084"/>
                    <a:pt x="387" y="1067"/>
                    <a:pt x="452" y="1031"/>
                  </a:cubicBezTo>
                  <a:cubicBezTo>
                    <a:pt x="702" y="906"/>
                    <a:pt x="903" y="605"/>
                    <a:pt x="903" y="304"/>
                  </a:cubicBezTo>
                  <a:cubicBezTo>
                    <a:pt x="903" y="107"/>
                    <a:pt x="788"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57"/>
            <p:cNvSpPr/>
            <p:nvPr/>
          </p:nvSpPr>
          <p:spPr>
            <a:xfrm>
              <a:off x="4921825" y="1642050"/>
              <a:ext cx="21950" cy="26750"/>
            </a:xfrm>
            <a:custGeom>
              <a:avLst/>
              <a:gdLst/>
              <a:ahLst/>
              <a:cxnLst/>
              <a:rect l="l" t="t" r="r" b="b"/>
              <a:pathLst>
                <a:path w="878" h="1070" extrusionOk="0">
                  <a:moveTo>
                    <a:pt x="636" y="1"/>
                  </a:moveTo>
                  <a:cubicBezTo>
                    <a:pt x="577" y="1"/>
                    <a:pt x="513" y="20"/>
                    <a:pt x="452" y="59"/>
                  </a:cubicBezTo>
                  <a:cubicBezTo>
                    <a:pt x="201" y="184"/>
                    <a:pt x="0" y="510"/>
                    <a:pt x="0" y="761"/>
                  </a:cubicBezTo>
                  <a:cubicBezTo>
                    <a:pt x="0" y="969"/>
                    <a:pt x="109" y="1069"/>
                    <a:pt x="251" y="1069"/>
                  </a:cubicBezTo>
                  <a:cubicBezTo>
                    <a:pt x="313" y="1069"/>
                    <a:pt x="382" y="1050"/>
                    <a:pt x="452" y="1011"/>
                  </a:cubicBezTo>
                  <a:cubicBezTo>
                    <a:pt x="702" y="886"/>
                    <a:pt x="878" y="585"/>
                    <a:pt x="878" y="309"/>
                  </a:cubicBezTo>
                  <a:cubicBezTo>
                    <a:pt x="878" y="101"/>
                    <a:pt x="769"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57"/>
            <p:cNvSpPr/>
            <p:nvPr/>
          </p:nvSpPr>
          <p:spPr>
            <a:xfrm>
              <a:off x="5018325" y="1586400"/>
              <a:ext cx="21950" cy="27150"/>
            </a:xfrm>
            <a:custGeom>
              <a:avLst/>
              <a:gdLst/>
              <a:ahLst/>
              <a:cxnLst/>
              <a:rect l="l" t="t" r="r" b="b"/>
              <a:pathLst>
                <a:path w="878" h="1086" extrusionOk="0">
                  <a:moveTo>
                    <a:pt x="615" y="1"/>
                  </a:moveTo>
                  <a:cubicBezTo>
                    <a:pt x="556" y="1"/>
                    <a:pt x="491" y="18"/>
                    <a:pt x="426" y="54"/>
                  </a:cubicBezTo>
                  <a:cubicBezTo>
                    <a:pt x="175" y="180"/>
                    <a:pt x="0" y="480"/>
                    <a:pt x="0" y="781"/>
                  </a:cubicBezTo>
                  <a:cubicBezTo>
                    <a:pt x="0" y="978"/>
                    <a:pt x="89" y="1085"/>
                    <a:pt x="231" y="1085"/>
                  </a:cubicBezTo>
                  <a:cubicBezTo>
                    <a:pt x="288" y="1085"/>
                    <a:pt x="354" y="1068"/>
                    <a:pt x="426" y="1032"/>
                  </a:cubicBezTo>
                  <a:cubicBezTo>
                    <a:pt x="677" y="906"/>
                    <a:pt x="877" y="581"/>
                    <a:pt x="877" y="305"/>
                  </a:cubicBezTo>
                  <a:cubicBezTo>
                    <a:pt x="877" y="108"/>
                    <a:pt x="763"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57"/>
            <p:cNvSpPr/>
            <p:nvPr/>
          </p:nvSpPr>
          <p:spPr>
            <a:xfrm>
              <a:off x="5114800" y="1530650"/>
              <a:ext cx="21325" cy="27125"/>
            </a:xfrm>
            <a:custGeom>
              <a:avLst/>
              <a:gdLst/>
              <a:ahLst/>
              <a:cxnLst/>
              <a:rect l="l" t="t" r="r" b="b"/>
              <a:pathLst>
                <a:path w="853" h="1085" extrusionOk="0">
                  <a:moveTo>
                    <a:pt x="611" y="0"/>
                  </a:moveTo>
                  <a:cubicBezTo>
                    <a:pt x="554" y="0"/>
                    <a:pt x="491" y="18"/>
                    <a:pt x="427" y="54"/>
                  </a:cubicBezTo>
                  <a:cubicBezTo>
                    <a:pt x="176" y="179"/>
                    <a:pt x="1" y="530"/>
                    <a:pt x="1" y="780"/>
                  </a:cubicBezTo>
                  <a:cubicBezTo>
                    <a:pt x="1" y="977"/>
                    <a:pt x="90" y="1084"/>
                    <a:pt x="232" y="1084"/>
                  </a:cubicBezTo>
                  <a:cubicBezTo>
                    <a:pt x="289" y="1084"/>
                    <a:pt x="355" y="1067"/>
                    <a:pt x="427" y="1031"/>
                  </a:cubicBezTo>
                  <a:cubicBezTo>
                    <a:pt x="677" y="906"/>
                    <a:pt x="853" y="580"/>
                    <a:pt x="853" y="304"/>
                  </a:cubicBezTo>
                  <a:cubicBezTo>
                    <a:pt x="853" y="108"/>
                    <a:pt x="751"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57"/>
            <p:cNvSpPr/>
            <p:nvPr/>
          </p:nvSpPr>
          <p:spPr>
            <a:xfrm>
              <a:off x="5210050" y="1474875"/>
              <a:ext cx="21950" cy="27125"/>
            </a:xfrm>
            <a:custGeom>
              <a:avLst/>
              <a:gdLst/>
              <a:ahLst/>
              <a:cxnLst/>
              <a:rect l="l" t="t" r="r" b="b"/>
              <a:pathLst>
                <a:path w="878" h="1085" extrusionOk="0">
                  <a:moveTo>
                    <a:pt x="624" y="1"/>
                  </a:moveTo>
                  <a:cubicBezTo>
                    <a:pt x="568" y="1"/>
                    <a:pt x="509" y="18"/>
                    <a:pt x="451" y="54"/>
                  </a:cubicBezTo>
                  <a:cubicBezTo>
                    <a:pt x="226" y="179"/>
                    <a:pt x="0" y="505"/>
                    <a:pt x="0" y="781"/>
                  </a:cubicBezTo>
                  <a:cubicBezTo>
                    <a:pt x="0" y="977"/>
                    <a:pt x="115" y="1085"/>
                    <a:pt x="263" y="1085"/>
                  </a:cubicBezTo>
                  <a:cubicBezTo>
                    <a:pt x="322" y="1085"/>
                    <a:pt x="387" y="1067"/>
                    <a:pt x="451" y="1032"/>
                  </a:cubicBezTo>
                  <a:cubicBezTo>
                    <a:pt x="677" y="906"/>
                    <a:pt x="877" y="605"/>
                    <a:pt x="877" y="305"/>
                  </a:cubicBezTo>
                  <a:cubicBezTo>
                    <a:pt x="877" y="108"/>
                    <a:pt x="76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57"/>
            <p:cNvSpPr/>
            <p:nvPr/>
          </p:nvSpPr>
          <p:spPr>
            <a:xfrm>
              <a:off x="5306525" y="1419625"/>
              <a:ext cx="21975" cy="26725"/>
            </a:xfrm>
            <a:custGeom>
              <a:avLst/>
              <a:gdLst/>
              <a:ahLst/>
              <a:cxnLst/>
              <a:rect l="l" t="t" r="r" b="b"/>
              <a:pathLst>
                <a:path w="879" h="1069" extrusionOk="0">
                  <a:moveTo>
                    <a:pt x="628" y="1"/>
                  </a:moveTo>
                  <a:cubicBezTo>
                    <a:pt x="565" y="1"/>
                    <a:pt x="496" y="20"/>
                    <a:pt x="427" y="59"/>
                  </a:cubicBezTo>
                  <a:cubicBezTo>
                    <a:pt x="226" y="184"/>
                    <a:pt x="1" y="485"/>
                    <a:pt x="1" y="760"/>
                  </a:cubicBezTo>
                  <a:cubicBezTo>
                    <a:pt x="1" y="969"/>
                    <a:pt x="97" y="1069"/>
                    <a:pt x="232" y="1069"/>
                  </a:cubicBezTo>
                  <a:cubicBezTo>
                    <a:pt x="291" y="1069"/>
                    <a:pt x="358" y="1049"/>
                    <a:pt x="427" y="1011"/>
                  </a:cubicBezTo>
                  <a:cubicBezTo>
                    <a:pt x="678" y="886"/>
                    <a:pt x="878" y="585"/>
                    <a:pt x="878" y="309"/>
                  </a:cubicBezTo>
                  <a:cubicBezTo>
                    <a:pt x="878" y="101"/>
                    <a:pt x="770"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sp>
        <p:nvSpPr>
          <p:cNvPr id="4861" name="Google Shape;4861;p60"/>
          <p:cNvSpPr/>
          <p:nvPr/>
        </p:nvSpPr>
        <p:spPr>
          <a:xfrm>
            <a:off x="3324225" y="278353"/>
            <a:ext cx="2447700" cy="22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0"/>
          <p:cNvSpPr txBox="1">
            <a:spLocks noGrp="1"/>
          </p:cNvSpPr>
          <p:nvPr>
            <p:ph type="title"/>
          </p:nvPr>
        </p:nvSpPr>
        <p:spPr>
          <a:xfrm>
            <a:off x="3245962" y="188283"/>
            <a:ext cx="2604225" cy="2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latin typeface="+mj-lt"/>
              </a:rPr>
              <a:t>Referencias</a:t>
            </a:r>
            <a:endParaRPr dirty="0">
              <a:effectLst>
                <a:outerShdw blurRad="38100" dist="38100" dir="2700000" algn="tl">
                  <a:srgbClr val="000000">
                    <a:alpha val="43137"/>
                  </a:srgbClr>
                </a:outerShdw>
              </a:effectLst>
              <a:latin typeface="+mj-lt"/>
            </a:endParaRPr>
          </a:p>
        </p:txBody>
      </p:sp>
      <p:sp>
        <p:nvSpPr>
          <p:cNvPr id="4867" name="Google Shape;4867;p60"/>
          <p:cNvSpPr txBox="1"/>
          <p:nvPr/>
        </p:nvSpPr>
        <p:spPr>
          <a:xfrm>
            <a:off x="256950" y="557468"/>
            <a:ext cx="8556544" cy="4460501"/>
          </a:xfrm>
          <a:prstGeom prst="rect">
            <a:avLst/>
          </a:prstGeom>
          <a:noFill/>
          <a:ln>
            <a:noFill/>
          </a:ln>
        </p:spPr>
        <p:txBody>
          <a:bodyPr spcFirstLastPara="1" wrap="square" lIns="91425" tIns="91425" rIns="91425" bIns="91425" anchor="t" anchorCtr="0">
            <a:noAutofit/>
          </a:bodyPr>
          <a:lstStyle/>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Al-</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Talidi</a:t>
            </a:r>
            <a:r>
              <a:rPr lang="en-US" sz="1100" dirty="0">
                <a:effectLst/>
                <a:latin typeface="Arial" panose="020B0604020202020204" pitchFamily="34" charset="0"/>
                <a:ea typeface="Calibri" panose="020F0502020204030204" pitchFamily="34" charset="0"/>
                <a:cs typeface="Times New Roman" panose="02020603050405020304" pitchFamily="18" charset="0"/>
              </a:rPr>
              <a:t>, A. (2020). The impact of psychological pricing policy on consumer. </a:t>
            </a:r>
            <a:r>
              <a:rPr lang="en-US" sz="1100" i="1" dirty="0">
                <a:effectLst/>
                <a:latin typeface="Arial" panose="020B0604020202020204" pitchFamily="34" charset="0"/>
                <a:ea typeface="Calibri" panose="020F0502020204030204" pitchFamily="34" charset="0"/>
                <a:cs typeface="Times New Roman" panose="02020603050405020304" pitchFamily="18" charset="0"/>
              </a:rPr>
              <a:t>CIMJ</a:t>
            </a:r>
            <a:r>
              <a:rPr lang="en-US" sz="1100" dirty="0">
                <a:effectLst/>
                <a:latin typeface="Arial" panose="020B0604020202020204" pitchFamily="34" charset="0"/>
                <a:ea typeface="Calibri" panose="020F0502020204030204" pitchFamily="34" charset="0"/>
                <a:cs typeface="Times New Roman" panose="02020603050405020304" pitchFamily="18" charset="0"/>
              </a:rPr>
              <a:t>, 1-45.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Andrés Martínez, M. E., Gómez Borja, M. A.,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Mondéjar</a:t>
            </a:r>
            <a:r>
              <a:rPr lang="en-US" sz="1100" dirty="0">
                <a:effectLst/>
                <a:latin typeface="Arial" panose="020B0604020202020204" pitchFamily="34" charset="0"/>
                <a:ea typeface="Calibri" panose="020F0502020204030204" pitchFamily="34" charset="0"/>
                <a:cs typeface="Times New Roman" panose="02020603050405020304" pitchFamily="18" charset="0"/>
              </a:rPr>
              <a:t> Jiménez, J. A. (2015).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español</a:t>
            </a:r>
            <a:r>
              <a:rPr lang="en-US" sz="1100" dirty="0">
                <a:effectLst/>
                <a:latin typeface="Arial" panose="020B0604020202020204" pitchFamily="34" charset="0"/>
                <a:ea typeface="Calibri" panose="020F0502020204030204" pitchFamily="34" charset="0"/>
                <a:cs typeface="Times New Roman" panose="02020603050405020304" pitchFamily="18" charset="0"/>
              </a:rPr>
              <a:t> ante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percepción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precios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hoteles</a:t>
            </a:r>
            <a:r>
              <a:rPr lang="en-US" sz="1100" dirty="0">
                <a:effectLst/>
                <a:latin typeface="Arial" panose="020B0604020202020204" pitchFamily="34" charset="0"/>
                <a:ea typeface="Calibri" panose="020F0502020204030204" pitchFamily="34" charset="0"/>
                <a:cs typeface="Times New Roman" panose="02020603050405020304" pitchFamily="18" charset="0"/>
              </a:rPr>
              <a:t> online.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Ciencias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Sociales</a:t>
            </a:r>
            <a:r>
              <a:rPr lang="en-US" sz="1100" dirty="0">
                <a:effectLst/>
                <a:latin typeface="Arial" panose="020B0604020202020204" pitchFamily="34" charset="0"/>
                <a:ea typeface="Calibri" panose="020F0502020204030204" pitchFamily="34" charset="0"/>
                <a:cs typeface="Times New Roman" panose="02020603050405020304" pitchFamily="18" charset="0"/>
              </a:rPr>
              <a:t>, 311-320.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Araña</a:t>
            </a:r>
            <a:r>
              <a:rPr lang="en-US" sz="1100" dirty="0">
                <a:effectLst/>
                <a:latin typeface="Arial" panose="020B0604020202020204" pitchFamily="34" charset="0"/>
                <a:ea typeface="Calibri" panose="020F0502020204030204" pitchFamily="34" charset="0"/>
                <a:cs typeface="Times New Roman" panose="02020603050405020304" pitchFamily="18" charset="0"/>
              </a:rPr>
              <a:t>, J., y León, C. (2017).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dirty="0">
                <a:effectLst/>
                <a:latin typeface="Arial" panose="020B0604020202020204" pitchFamily="34" charset="0"/>
                <a:ea typeface="Calibri" panose="020F0502020204030204" pitchFamily="34" charset="0"/>
                <a:cs typeface="Times New Roman" panose="02020603050405020304" pitchFamily="18" charset="0"/>
              </a:rPr>
              <a:t> y turismo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sostenible</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Cuadernos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Económicos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ICE</a:t>
            </a:r>
            <a:r>
              <a:rPr lang="en-US" sz="1100" dirty="0">
                <a:effectLst/>
                <a:latin typeface="Arial" panose="020B0604020202020204" pitchFamily="34" charset="0"/>
                <a:ea typeface="Calibri" panose="020F0502020204030204" pitchFamily="34" charset="0"/>
                <a:cs typeface="Times New Roman" panose="02020603050405020304" pitchFamily="18" charset="0"/>
              </a:rPr>
              <a:t>, 1-24.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Araya Castillo, L.,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Pedreros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Gajardo</a:t>
            </a:r>
            <a:r>
              <a:rPr lang="en-US" sz="1100" dirty="0">
                <a:effectLst/>
                <a:latin typeface="Arial" panose="020B0604020202020204" pitchFamily="34" charset="0"/>
                <a:ea typeface="Calibri" panose="020F0502020204030204" pitchFamily="34" charset="0"/>
                <a:cs typeface="Times New Roman" panose="02020603050405020304" pitchFamily="18" charset="0"/>
              </a:rPr>
              <a:t>, M. (2009).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Análisis</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teorías</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motivación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contenido</a:t>
            </a:r>
            <a:r>
              <a:rPr lang="en-US" sz="1100" dirty="0">
                <a:effectLst/>
                <a:latin typeface="Arial" panose="020B0604020202020204" pitchFamily="34" charset="0"/>
                <a:ea typeface="Calibri" panose="020F0502020204030204" pitchFamily="34" charset="0"/>
                <a:cs typeface="Times New Roman" panose="02020603050405020304" pitchFamily="18" charset="0"/>
              </a:rPr>
              <a:t>: Una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aplicación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al mercado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laboral</a:t>
            </a:r>
            <a:r>
              <a:rPr lang="en-US" sz="1100" dirty="0">
                <a:effectLst/>
                <a:latin typeface="Arial" panose="020B0604020202020204" pitchFamily="34" charset="0"/>
                <a:ea typeface="Calibri" panose="020F0502020204030204" pitchFamily="34" charset="0"/>
                <a:cs typeface="Times New Roman" panose="02020603050405020304" pitchFamily="18" charset="0"/>
              </a:rPr>
              <a:t> de Chile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año</a:t>
            </a:r>
            <a:r>
              <a:rPr lang="en-US" sz="1100" dirty="0">
                <a:effectLst/>
                <a:latin typeface="Arial" panose="020B0604020202020204" pitchFamily="34" charset="0"/>
                <a:ea typeface="Calibri" panose="020F0502020204030204" pitchFamily="34" charset="0"/>
                <a:cs typeface="Times New Roman" panose="02020603050405020304" pitchFamily="18" charset="0"/>
              </a:rPr>
              <a:t> 2009.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Ciencias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Sociales</a:t>
            </a:r>
            <a:r>
              <a:rPr lang="en-US" sz="1100" dirty="0">
                <a:effectLst/>
                <a:latin typeface="Arial" panose="020B0604020202020204" pitchFamily="34" charset="0"/>
                <a:ea typeface="Calibri" panose="020F0502020204030204" pitchFamily="34" charset="0"/>
                <a:cs typeface="Times New Roman" panose="02020603050405020304" pitchFamily="18" charset="0"/>
              </a:rPr>
              <a:t>, 1-19.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Armesilla</a:t>
            </a:r>
            <a:r>
              <a:rPr lang="en-US" sz="1100" dirty="0">
                <a:effectLst/>
                <a:latin typeface="Arial" panose="020B0604020202020204" pitchFamily="34" charset="0"/>
                <a:ea typeface="Calibri" panose="020F0502020204030204" pitchFamily="34" charset="0"/>
                <a:cs typeface="Times New Roman" panose="02020603050405020304" pitchFamily="18" charset="0"/>
              </a:rPr>
              <a:t> Conde, S. J. (2010).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Análisis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comparativo</a:t>
            </a:r>
            <a:r>
              <a:rPr lang="en-US" sz="1100" dirty="0">
                <a:effectLst/>
                <a:latin typeface="Arial" panose="020B0604020202020204" pitchFamily="34" charset="0"/>
                <a:ea typeface="Calibri" panose="020F0502020204030204" pitchFamily="34" charset="0"/>
                <a:cs typeface="Times New Roman" panose="02020603050405020304" pitchFamily="18" charset="0"/>
              </a:rPr>
              <a:t> entre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teoría</a:t>
            </a:r>
            <a:r>
              <a:rPr lang="en-US" sz="1100" dirty="0">
                <a:effectLst/>
                <a:latin typeface="Arial" panose="020B0604020202020204" pitchFamily="34" charset="0"/>
                <a:ea typeface="Calibri" panose="020F0502020204030204" pitchFamily="34" charset="0"/>
                <a:cs typeface="Times New Roman" panose="02020603050405020304" pitchFamily="18" charset="0"/>
              </a:rPr>
              <a:t> del valor-</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trabajo</a:t>
            </a:r>
            <a:r>
              <a:rPr lang="en-US" sz="1100" dirty="0">
                <a:effectLst/>
                <a:latin typeface="Arial" panose="020B0604020202020204" pitchFamily="34" charset="0"/>
                <a:ea typeface="Calibri" panose="020F0502020204030204" pitchFamily="34" charset="0"/>
                <a:cs typeface="Times New Roman" panose="02020603050405020304" pitchFamily="18" charset="0"/>
              </a:rPr>
              <a:t> y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teoría</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utilidad</a:t>
            </a:r>
            <a:r>
              <a:rPr lang="en-US" sz="1100" dirty="0">
                <a:effectLst/>
                <a:latin typeface="Arial" panose="020B0604020202020204" pitchFamily="34" charset="0"/>
                <a:ea typeface="Calibri" panose="020F0502020204030204" pitchFamily="34" charset="0"/>
                <a:cs typeface="Times New Roman" panose="02020603050405020304" pitchFamily="18" charset="0"/>
              </a:rPr>
              <a:t> marginal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desde</a:t>
            </a:r>
            <a:r>
              <a:rPr lang="en-US" sz="1100" dirty="0">
                <a:effectLst/>
                <a:latin typeface="Arial" panose="020B0604020202020204" pitchFamily="34" charset="0"/>
                <a:ea typeface="Calibri" panose="020F0502020204030204" pitchFamily="34" charset="0"/>
                <a:cs typeface="Times New Roman" panose="02020603050405020304" pitchFamily="18" charset="0"/>
              </a:rPr>
              <a:t>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teoría</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cierre</a:t>
            </a:r>
            <a:r>
              <a:rPr lang="en-US" sz="1100" dirty="0">
                <a:effectLst/>
                <a:latin typeface="Arial" panose="020B0604020202020204" pitchFamily="34" charset="0"/>
                <a:ea typeface="Calibri" panose="020F0502020204030204" pitchFamily="34" charset="0"/>
                <a:cs typeface="Times New Roman" panose="02020603050405020304" pitchFamily="18" charset="0"/>
              </a:rPr>
              <a:t> categorial.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Departamento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Economía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Aplicada</a:t>
            </a:r>
            <a:r>
              <a:rPr lang="en-US" sz="1100" i="1" dirty="0">
                <a:effectLst/>
                <a:latin typeface="Arial" panose="020B0604020202020204" pitchFamily="34" charset="0"/>
                <a:ea typeface="Calibri" panose="020F0502020204030204" pitchFamily="34" charset="0"/>
                <a:cs typeface="Times New Roman" panose="02020603050405020304" pitchFamily="18" charset="0"/>
              </a:rPr>
              <a:t> V</a:t>
            </a:r>
            <a:r>
              <a:rPr lang="en-US" sz="1100" dirty="0">
                <a:effectLst/>
                <a:latin typeface="Arial" panose="020B0604020202020204" pitchFamily="34" charset="0"/>
                <a:ea typeface="Calibri" panose="020F0502020204030204" pitchFamily="34" charset="0"/>
                <a:cs typeface="Times New Roman" panose="02020603050405020304" pitchFamily="18" charset="0"/>
              </a:rPr>
              <a:t>, 1-117.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Baena</a:t>
            </a:r>
            <a:r>
              <a:rPr lang="en-US" sz="1100" dirty="0">
                <a:effectLst/>
                <a:latin typeface="Arial" panose="020B0604020202020204" pitchFamily="34" charset="0"/>
                <a:ea typeface="Calibri" panose="020F0502020204030204" pitchFamily="34" charset="0"/>
                <a:cs typeface="Times New Roman" panose="02020603050405020304" pitchFamily="18" charset="0"/>
              </a:rPr>
              <a:t>, G. (2017).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Metodología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investigación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México: Grupo Editorial Patria.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Bastidas</a:t>
            </a:r>
            <a:r>
              <a:rPr lang="en-US" sz="1100" dirty="0">
                <a:effectLst/>
                <a:latin typeface="Arial" panose="020B0604020202020204" pitchFamily="34" charset="0"/>
                <a:ea typeface="Calibri" panose="020F0502020204030204" pitchFamily="34" charset="0"/>
                <a:cs typeface="Times New Roman" panose="02020603050405020304" pitchFamily="18" charset="0"/>
              </a:rPr>
              <a:t>, J.,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Chimba</a:t>
            </a:r>
            <a:r>
              <a:rPr lang="en-US" sz="1100" dirty="0">
                <a:effectLst/>
                <a:latin typeface="Arial" panose="020B0604020202020204" pitchFamily="34" charset="0"/>
                <a:ea typeface="Calibri" panose="020F0502020204030204" pitchFamily="34" charset="0"/>
                <a:cs typeface="Times New Roman" panose="02020603050405020304" pitchFamily="18" charset="0"/>
              </a:rPr>
              <a:t>, E. (2022).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Incidencia</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precio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dirty="0">
                <a:effectLst/>
                <a:latin typeface="Arial" panose="020B0604020202020204" pitchFamily="34" charset="0"/>
                <a:ea typeface="Calibri" panose="020F0502020204030204" pitchFamily="34" charset="0"/>
                <a:cs typeface="Times New Roman" panose="02020603050405020304" pitchFamily="18" charset="0"/>
              </a:rPr>
              <a:t>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decisión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compra</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medicamentos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genéricos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el</a:t>
            </a:r>
            <a:r>
              <a:rPr lang="en-US" sz="1100" dirty="0">
                <a:effectLst/>
                <a:latin typeface="Arial" panose="020B0604020202020204" pitchFamily="34" charset="0"/>
                <a:ea typeface="Calibri" panose="020F0502020204030204" pitchFamily="34" charset="0"/>
                <a:cs typeface="Times New Roman" panose="02020603050405020304" pitchFamily="18" charset="0"/>
              </a:rPr>
              <a:t> Distrito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Metropolitano</a:t>
            </a:r>
            <a:r>
              <a:rPr lang="en-US" sz="1100" dirty="0">
                <a:effectLst/>
                <a:latin typeface="Arial" panose="020B0604020202020204" pitchFamily="34" charset="0"/>
                <a:ea typeface="Calibri" panose="020F0502020204030204" pitchFamily="34" charset="0"/>
                <a:cs typeface="Times New Roman" panose="02020603050405020304" pitchFamily="18" charset="0"/>
              </a:rPr>
              <a:t> de Quito.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Repositorio</a:t>
            </a:r>
            <a:r>
              <a:rPr lang="en-US" sz="1100" i="1" dirty="0">
                <a:effectLst/>
                <a:latin typeface="Arial" panose="020B0604020202020204" pitchFamily="34" charset="0"/>
                <a:ea typeface="Calibri" panose="020F0502020204030204" pitchFamily="34" charset="0"/>
                <a:cs typeface="Times New Roman" panose="02020603050405020304" pitchFamily="18" charset="0"/>
              </a:rPr>
              <a:t> ESPE</a:t>
            </a:r>
            <a:r>
              <a:rPr lang="en-US" sz="1100" dirty="0">
                <a:effectLst/>
                <a:latin typeface="Arial" panose="020B0604020202020204" pitchFamily="34" charset="0"/>
                <a:ea typeface="Calibri" panose="020F0502020204030204" pitchFamily="34" charset="0"/>
                <a:cs typeface="Times New Roman" panose="02020603050405020304" pitchFamily="18" charset="0"/>
              </a:rPr>
              <a:t>, 1-201.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Bertani, 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Gioacchino</a:t>
            </a:r>
            <a:r>
              <a:rPr lang="en-US" sz="1100" dirty="0">
                <a:effectLst/>
                <a:latin typeface="Arial" panose="020B0604020202020204" pitchFamily="34" charset="0"/>
                <a:ea typeface="Calibri" panose="020F0502020204030204" pitchFamily="34" charset="0"/>
                <a:cs typeface="Times New Roman" panose="02020603050405020304" pitchFamily="18" charset="0"/>
              </a:rPr>
              <a:t>, D., Russo, E.,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Tuzzolino</a:t>
            </a:r>
            <a:r>
              <a:rPr lang="en-US" sz="1100" dirty="0">
                <a:effectLst/>
                <a:latin typeface="Arial" panose="020B0604020202020204" pitchFamily="34" charset="0"/>
                <a:ea typeface="Calibri" panose="020F0502020204030204" pitchFamily="34" charset="0"/>
                <a:cs typeface="Times New Roman" panose="02020603050405020304" pitchFamily="18" charset="0"/>
              </a:rPr>
              <a:t>, F. (2018). How to describe bivariate data. </a:t>
            </a:r>
            <a:r>
              <a:rPr lang="en-US" sz="1100" i="1" dirty="0">
                <a:effectLst/>
                <a:latin typeface="Arial" panose="020B0604020202020204" pitchFamily="34" charset="0"/>
                <a:ea typeface="Calibri" panose="020F0502020204030204" pitchFamily="34" charset="0"/>
                <a:cs typeface="Times New Roman" panose="02020603050405020304" pitchFamily="18" charset="0"/>
              </a:rPr>
              <a:t>Journal of Thoracic Disease</a:t>
            </a:r>
            <a:r>
              <a:rPr lang="en-US" sz="1100" dirty="0">
                <a:effectLst/>
                <a:latin typeface="Arial" panose="020B0604020202020204" pitchFamily="34" charset="0"/>
                <a:ea typeface="Calibri" panose="020F0502020204030204" pitchFamily="34" charset="0"/>
                <a:cs typeface="Times New Roman" panose="02020603050405020304" pitchFamily="18" charset="0"/>
              </a:rPr>
              <a:t>, 1133-1137.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Bojórquez</a:t>
            </a:r>
            <a:r>
              <a:rPr lang="en-US" sz="1100" dirty="0">
                <a:effectLst/>
                <a:latin typeface="Arial" panose="020B0604020202020204" pitchFamily="34" charset="0"/>
                <a:ea typeface="Calibri" panose="020F0502020204030204" pitchFamily="34" charset="0"/>
                <a:cs typeface="Times New Roman" panose="02020603050405020304" pitchFamily="18" charset="0"/>
              </a:rPr>
              <a:t>, J., López, L., Hernández, M., y Jiménez, E. (2013).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Utilización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alfa de Cronbach para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validar</a:t>
            </a:r>
            <a:r>
              <a:rPr lang="en-US" sz="1100" dirty="0">
                <a:effectLst/>
                <a:latin typeface="Arial" panose="020B0604020202020204" pitchFamily="34" charset="0"/>
                <a:ea typeface="Calibri" panose="020F0502020204030204" pitchFamily="34" charset="0"/>
                <a:cs typeface="Times New Roman" panose="02020603050405020304" pitchFamily="18" charset="0"/>
              </a:rPr>
              <a:t>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confiabilidad</a:t>
            </a:r>
            <a:r>
              <a:rPr lang="en-US" sz="1100" dirty="0">
                <a:effectLst/>
                <a:latin typeface="Arial" panose="020B0604020202020204" pitchFamily="34" charset="0"/>
                <a:ea typeface="Calibri" panose="020F0502020204030204" pitchFamily="34" charset="0"/>
                <a:cs typeface="Times New Roman" panose="02020603050405020304" pitchFamily="18" charset="0"/>
              </a:rPr>
              <a:t> de un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instrumento</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medición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satisfacción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estudiante</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el</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uso</a:t>
            </a:r>
            <a:r>
              <a:rPr lang="en-US" sz="1100" dirty="0">
                <a:effectLst/>
                <a:latin typeface="Arial" panose="020B0604020202020204" pitchFamily="34" charset="0"/>
                <a:ea typeface="Calibri" panose="020F0502020204030204" pitchFamily="34" charset="0"/>
                <a:cs typeface="Times New Roman" panose="02020603050405020304" pitchFamily="18" charset="0"/>
              </a:rPr>
              <a:t> del software Minitab. </a:t>
            </a:r>
            <a:r>
              <a:rPr lang="en-US" sz="1100" i="1" dirty="0">
                <a:effectLst/>
                <a:latin typeface="Arial" panose="020B0604020202020204" pitchFamily="34" charset="0"/>
                <a:ea typeface="Calibri" panose="020F0502020204030204" pitchFamily="34" charset="0"/>
                <a:cs typeface="Times New Roman" panose="02020603050405020304" pitchFamily="18" charset="0"/>
              </a:rPr>
              <a:t>XI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Conferencia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Latinoamericana</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Caribeña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Ingeniería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Tecnología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LACCEI</a:t>
            </a:r>
            <a:r>
              <a:rPr lang="en-US" sz="1100" dirty="0">
                <a:effectLst/>
                <a:latin typeface="Arial" panose="020B0604020202020204" pitchFamily="34" charset="0"/>
                <a:ea typeface="Calibri" panose="020F0502020204030204" pitchFamily="34" charset="0"/>
                <a:cs typeface="Times New Roman" panose="02020603050405020304" pitchFamily="18" charset="0"/>
              </a:rPr>
              <a:t>, 1-9.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Bueno, E. (2003).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investigación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científica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Teoría</a:t>
            </a:r>
            <a:r>
              <a:rPr lang="en-US" sz="1100" dirty="0">
                <a:effectLst/>
                <a:latin typeface="Arial" panose="020B0604020202020204" pitchFamily="34" charset="0"/>
                <a:ea typeface="Calibri" panose="020F0502020204030204" pitchFamily="34" charset="0"/>
                <a:cs typeface="Times New Roman" panose="02020603050405020304" pitchFamily="18" charset="0"/>
              </a:rPr>
              <a:t>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metodología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a:effectLst/>
                <a:latin typeface="Arial" panose="020B0604020202020204" pitchFamily="34" charset="0"/>
                <a:ea typeface="Calibri" panose="020F0502020204030204" pitchFamily="34" charset="0"/>
                <a:cs typeface="Times New Roman" panose="02020603050405020304" pitchFamily="18" charset="0"/>
              </a:rPr>
              <a:t>Universidad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Autónoma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Zacatecas</a:t>
            </a:r>
            <a:r>
              <a:rPr lang="en-US" sz="1100" dirty="0">
                <a:effectLst/>
                <a:latin typeface="Arial" panose="020B0604020202020204" pitchFamily="34" charset="0"/>
                <a:ea typeface="Calibri" panose="020F0502020204030204" pitchFamily="34" charset="0"/>
                <a:cs typeface="Times New Roman" panose="02020603050405020304" pitchFamily="18" charset="0"/>
              </a:rPr>
              <a:t>, 1-110.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Cadena, J. (2011). </a:t>
            </a:r>
            <a:r>
              <a:rPr lang="en-US" sz="1100" i="1" dirty="0">
                <a:effectLst/>
                <a:latin typeface="Arial" panose="020B0604020202020204" pitchFamily="34" charset="0"/>
                <a:ea typeface="Calibri" panose="020F0502020204030204" pitchFamily="34" charset="0"/>
                <a:cs typeface="Times New Roman" panose="02020603050405020304" pitchFamily="18" charset="0"/>
              </a:rPr>
              <a:t>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teoría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económica</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financiera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precio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enfoques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complementarios</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Bogotá: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Repositorio</a:t>
            </a:r>
            <a:r>
              <a:rPr lang="en-US" sz="1100" dirty="0">
                <a:effectLst/>
                <a:latin typeface="Arial" panose="020B0604020202020204" pitchFamily="34" charset="0"/>
                <a:ea typeface="Calibri" panose="020F0502020204030204" pitchFamily="34" charset="0"/>
                <a:cs typeface="Times New Roman" panose="02020603050405020304" pitchFamily="18" charset="0"/>
              </a:rPr>
              <a:t> Universidad Libre de Colombia.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rtl="0">
              <a:spcBef>
                <a:spcPts val="300"/>
              </a:spcBef>
              <a:spcAft>
                <a:spcPts val="0"/>
              </a:spcAft>
              <a:buClr>
                <a:schemeClr val="dk1"/>
              </a:buClr>
              <a:buSzPts val="1100"/>
              <a:buFont typeface="Arial" panose="020B0604020202020204" pitchFamily="34" charset="0"/>
              <a:buChar char="•"/>
            </a:pPr>
            <a:endParaRPr lang="en-US" sz="1100" dirty="0">
              <a:solidFill>
                <a:schemeClr val="tx1"/>
              </a:solidFill>
              <a:latin typeface="Abel"/>
              <a:ea typeface="Abel"/>
              <a:cs typeface="Abel"/>
              <a:sym typeface="Abel"/>
            </a:endParaRPr>
          </a:p>
        </p:txBody>
      </p:sp>
    </p:spTree>
    <p:extLst>
      <p:ext uri="{BB962C8B-B14F-4D97-AF65-F5344CB8AC3E}">
        <p14:creationId xmlns:p14="http://schemas.microsoft.com/office/powerpoint/2010/main" val="1025249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sp>
        <p:nvSpPr>
          <p:cNvPr id="4861" name="Google Shape;4861;p60"/>
          <p:cNvSpPr/>
          <p:nvPr/>
        </p:nvSpPr>
        <p:spPr>
          <a:xfrm>
            <a:off x="3324225" y="278353"/>
            <a:ext cx="2447700" cy="22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0"/>
          <p:cNvSpPr txBox="1">
            <a:spLocks noGrp="1"/>
          </p:cNvSpPr>
          <p:nvPr>
            <p:ph type="title"/>
          </p:nvPr>
        </p:nvSpPr>
        <p:spPr>
          <a:xfrm>
            <a:off x="3245962" y="188283"/>
            <a:ext cx="2604225" cy="2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latin typeface="+mn-lt"/>
              </a:rPr>
              <a:t>Referencias</a:t>
            </a:r>
            <a:endParaRPr dirty="0">
              <a:effectLst>
                <a:outerShdw blurRad="38100" dist="38100" dir="2700000" algn="tl">
                  <a:srgbClr val="000000">
                    <a:alpha val="43137"/>
                  </a:srgbClr>
                </a:outerShdw>
              </a:effectLst>
              <a:latin typeface="+mn-lt"/>
            </a:endParaRPr>
          </a:p>
        </p:txBody>
      </p:sp>
      <p:sp>
        <p:nvSpPr>
          <p:cNvPr id="4867" name="Google Shape;4867;p60"/>
          <p:cNvSpPr txBox="1"/>
          <p:nvPr/>
        </p:nvSpPr>
        <p:spPr>
          <a:xfrm>
            <a:off x="161526" y="598223"/>
            <a:ext cx="8556544" cy="4460501"/>
          </a:xfrm>
          <a:prstGeom prst="rect">
            <a:avLst/>
          </a:prstGeom>
          <a:noFill/>
          <a:ln>
            <a:noFill/>
          </a:ln>
        </p:spPr>
        <p:txBody>
          <a:bodyPr spcFirstLastPara="1" wrap="square" lIns="91425" tIns="91425" rIns="91425" bIns="91425" anchor="t" anchorCtr="0">
            <a:noAutofit/>
          </a:bodyPr>
          <a:lstStyle/>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Casas, J.,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Repullo</a:t>
            </a:r>
            <a:r>
              <a:rPr lang="en-US" sz="1100" dirty="0">
                <a:effectLst/>
                <a:latin typeface="Arial" panose="020B0604020202020204" pitchFamily="34" charset="0"/>
                <a:ea typeface="Calibri" panose="020F0502020204030204" pitchFamily="34" charset="0"/>
                <a:cs typeface="Times New Roman" panose="02020603050405020304" pitchFamily="18" charset="0"/>
              </a:rPr>
              <a:t>, J.,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Donado</a:t>
            </a:r>
            <a:r>
              <a:rPr lang="en-US" sz="1100" dirty="0">
                <a:effectLst/>
                <a:latin typeface="Arial" panose="020B0604020202020204" pitchFamily="34" charset="0"/>
                <a:ea typeface="Calibri" panose="020F0502020204030204" pitchFamily="34" charset="0"/>
                <a:cs typeface="Times New Roman" panose="02020603050405020304" pitchFamily="18" charset="0"/>
              </a:rPr>
              <a:t>, J. (2003).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encuesta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técnica</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investigación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Elaboración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cuestionarios</a:t>
            </a:r>
            <a:r>
              <a:rPr lang="en-US" sz="1100" dirty="0">
                <a:effectLst/>
                <a:latin typeface="Arial" panose="020B0604020202020204" pitchFamily="34" charset="0"/>
                <a:ea typeface="Calibri" panose="020F0502020204030204" pitchFamily="34" charset="0"/>
                <a:cs typeface="Times New Roman" panose="02020603050405020304" pitchFamily="18" charset="0"/>
              </a:rPr>
              <a:t>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tratamiento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estadístico</a:t>
            </a:r>
            <a:r>
              <a:rPr lang="en-US" sz="1100" dirty="0">
                <a:effectLst/>
                <a:latin typeface="Arial" panose="020B0604020202020204" pitchFamily="34" charset="0"/>
                <a:ea typeface="Calibri" panose="020F0502020204030204" pitchFamily="34" charset="0"/>
                <a:cs typeface="Times New Roman" panose="02020603050405020304" pitchFamily="18" charset="0"/>
              </a:rPr>
              <a:t> de los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datos</a:t>
            </a:r>
            <a:r>
              <a:rPr lang="en-US" sz="1100" dirty="0">
                <a:effectLst/>
                <a:latin typeface="Arial" panose="020B0604020202020204" pitchFamily="34" charset="0"/>
                <a:ea typeface="Calibri" panose="020F0502020204030204" pitchFamily="34" charset="0"/>
                <a:cs typeface="Times New Roman" panose="02020603050405020304" pitchFamily="18" charset="0"/>
              </a:rPr>
              <a:t> (I). </a:t>
            </a:r>
            <a:r>
              <a:rPr lang="en-US" sz="1100" i="1" dirty="0">
                <a:effectLst/>
                <a:latin typeface="Arial" panose="020B0604020202020204" pitchFamily="34" charset="0"/>
                <a:ea typeface="Calibri" panose="020F0502020204030204" pitchFamily="34" charset="0"/>
                <a:cs typeface="Times New Roman" panose="02020603050405020304" pitchFamily="18" charset="0"/>
              </a:rPr>
              <a:t>Aten Primaria</a:t>
            </a:r>
            <a:r>
              <a:rPr lang="en-US" sz="1100" dirty="0">
                <a:effectLst/>
                <a:latin typeface="Arial" panose="020B0604020202020204" pitchFamily="34" charset="0"/>
                <a:ea typeface="Calibri" panose="020F0502020204030204" pitchFamily="34" charset="0"/>
                <a:cs typeface="Times New Roman" panose="02020603050405020304" pitchFamily="18" charset="0"/>
              </a:rPr>
              <a:t>, 1-12.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Castro, S.,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Rosemberg</a:t>
            </a:r>
            <a:r>
              <a:rPr lang="en-US" sz="1100" dirty="0">
                <a:effectLst/>
                <a:latin typeface="Arial" panose="020B0604020202020204" pitchFamily="34" charset="0"/>
                <a:ea typeface="Calibri" panose="020F0502020204030204" pitchFamily="34" charset="0"/>
                <a:cs typeface="Times New Roman" panose="02020603050405020304" pitchFamily="18" charset="0"/>
              </a:rPr>
              <a:t>, A. (2000).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Precios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Psicológicos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Análisis</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percepción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a:effectLst/>
                <a:latin typeface="Arial" panose="020B0604020202020204" pitchFamily="34" charset="0"/>
                <a:ea typeface="Calibri" panose="020F0502020204030204" pitchFamily="34" charset="0"/>
                <a:cs typeface="Times New Roman" panose="02020603050405020304" pitchFamily="18" charset="0"/>
              </a:rPr>
              <a:t>Sistema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Bibliotecas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Facultad</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Ciencias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Contables</a:t>
            </a:r>
            <a:r>
              <a:rPr lang="en-US" sz="1100" dirty="0">
                <a:effectLst/>
                <a:latin typeface="Arial" panose="020B0604020202020204" pitchFamily="34" charset="0"/>
                <a:ea typeface="Calibri" panose="020F0502020204030204" pitchFamily="34" charset="0"/>
                <a:cs typeface="Times New Roman" panose="02020603050405020304" pitchFamily="18" charset="0"/>
              </a:rPr>
              <a:t>, 1-92.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Cataño</a:t>
            </a:r>
            <a:r>
              <a:rPr lang="en-US" sz="1100" dirty="0">
                <a:effectLst/>
                <a:latin typeface="Arial" panose="020B0604020202020204" pitchFamily="34" charset="0"/>
                <a:ea typeface="Calibri" panose="020F0502020204030204" pitchFamily="34" charset="0"/>
                <a:cs typeface="Times New Roman" panose="02020603050405020304" pitchFamily="18" charset="0"/>
              </a:rPr>
              <a:t>, J. (2004).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teoría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neoclásica</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equilibrio</a:t>
            </a:r>
            <a:r>
              <a:rPr lang="en-US" sz="1100" dirty="0">
                <a:effectLst/>
                <a:latin typeface="Arial" panose="020B0604020202020204" pitchFamily="34" charset="0"/>
                <a:ea typeface="Calibri" panose="020F0502020204030204" pitchFamily="34" charset="0"/>
                <a:cs typeface="Times New Roman" panose="02020603050405020304" pitchFamily="18" charset="0"/>
              </a:rPr>
              <a:t> general.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Apuntes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críticos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Cuadernos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Economía</a:t>
            </a:r>
            <a:r>
              <a:rPr lang="en-US" sz="1100" dirty="0">
                <a:effectLst/>
                <a:latin typeface="Arial" panose="020B0604020202020204" pitchFamily="34" charset="0"/>
                <a:ea typeface="Calibri" panose="020F0502020204030204" pitchFamily="34" charset="0"/>
                <a:cs typeface="Times New Roman" panose="02020603050405020304" pitchFamily="18" charset="0"/>
              </a:rPr>
              <a:t>, 1-30.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CEPAL. (2020). </a:t>
            </a:r>
            <a:r>
              <a:rPr lang="en-US" sz="1100" i="1" dirty="0">
                <a:effectLst/>
                <a:latin typeface="Arial" panose="020B0604020202020204" pitchFamily="34" charset="0"/>
                <a:ea typeface="Calibri" panose="020F0502020204030204" pitchFamily="34" charset="0"/>
                <a:cs typeface="Times New Roman" panose="02020603050405020304" pitchFamily="18" charset="0"/>
              </a:rPr>
              <a:t>Plan sectorial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energía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SICA para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enfrentar</a:t>
            </a:r>
            <a:r>
              <a:rPr lang="en-US" sz="1100" i="1" dirty="0">
                <a:effectLst/>
                <a:latin typeface="Arial" panose="020B0604020202020204" pitchFamily="34" charset="0"/>
                <a:ea typeface="Calibri" panose="020F0502020204030204" pitchFamily="34" charset="0"/>
                <a:cs typeface="Times New Roman" panose="02020603050405020304" pitchFamily="18" charset="0"/>
              </a:rPr>
              <a:t> la crisis de COVID-19.</a:t>
            </a:r>
            <a:r>
              <a:rPr lang="en-US" sz="1100" dirty="0">
                <a:effectLst/>
                <a:latin typeface="Arial" panose="020B0604020202020204" pitchFamily="34" charset="0"/>
                <a:ea typeface="Calibri" panose="020F0502020204030204" pitchFamily="34" charset="0"/>
                <a:cs typeface="Times New Roman" panose="02020603050405020304" pitchFamily="18" charset="0"/>
              </a:rPr>
              <a:t> México: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Publicación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Naciones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Unidas</a:t>
            </a:r>
            <a:r>
              <a:rPr lang="en-US" sz="1100" dirty="0">
                <a:effectLst/>
                <a:latin typeface="Arial" panose="020B060402020202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Coronado, L. K. (2019).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Teoría</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comportamiendo</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Repositorio</a:t>
            </a:r>
            <a:r>
              <a:rPr lang="en-US" sz="1100" i="1" dirty="0">
                <a:effectLst/>
                <a:latin typeface="Arial" panose="020B0604020202020204" pitchFamily="34" charset="0"/>
                <a:ea typeface="Calibri" panose="020F0502020204030204" pitchFamily="34" charset="0"/>
                <a:cs typeface="Times New Roman" panose="02020603050405020304" pitchFamily="18" charset="0"/>
              </a:rPr>
              <a:t> Universidad Nacional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Amazonía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Peruana</a:t>
            </a:r>
            <a:r>
              <a:rPr lang="en-US" sz="1100" dirty="0">
                <a:effectLst/>
                <a:latin typeface="Arial" panose="020B0604020202020204" pitchFamily="34" charset="0"/>
                <a:ea typeface="Calibri" panose="020F0502020204030204" pitchFamily="34" charset="0"/>
                <a:cs typeface="Times New Roman" panose="02020603050405020304" pitchFamily="18" charset="0"/>
              </a:rPr>
              <a:t>, 1-30.</a:t>
            </a: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Donato, L., Peres De Carvalho, 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Guilhem</a:t>
            </a:r>
            <a:r>
              <a:rPr lang="en-US" sz="1100" dirty="0">
                <a:effectLst/>
                <a:latin typeface="Arial" panose="020B0604020202020204" pitchFamily="34" charset="0"/>
                <a:ea typeface="Calibri" panose="020F0502020204030204" pitchFamily="34" charset="0"/>
                <a:cs typeface="Times New Roman" panose="02020603050405020304" pitchFamily="18" charset="0"/>
              </a:rPr>
              <a:t>, D., y Gomes, M. (2018). Good practices in normal childbirth: reliability analysis of an instrument by Cronbach’s Alpha.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i="1" dirty="0">
                <a:effectLst/>
                <a:latin typeface="Arial" panose="020B0604020202020204" pitchFamily="34" charset="0"/>
                <a:ea typeface="Calibri" panose="020F0502020204030204" pitchFamily="34" charset="0"/>
                <a:cs typeface="Times New Roman" panose="02020603050405020304" pitchFamily="18" charset="0"/>
              </a:rPr>
              <a:t> Latino-Americana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Enfermagem</a:t>
            </a:r>
            <a:r>
              <a:rPr lang="en-US" sz="1100" dirty="0">
                <a:effectLst/>
                <a:latin typeface="Arial" panose="020B0604020202020204" pitchFamily="34" charset="0"/>
                <a:ea typeface="Calibri" panose="020F0502020204030204" pitchFamily="34" charset="0"/>
                <a:cs typeface="Times New Roman" panose="02020603050405020304" pitchFamily="18" charset="0"/>
              </a:rPr>
              <a:t>, 1-8.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Durán, S., Torres, J.,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Sanhueza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Catalán</a:t>
            </a:r>
            <a:r>
              <a:rPr lang="en-US" sz="1100" dirty="0">
                <a:effectLst/>
                <a:latin typeface="Arial" panose="020B0604020202020204" pitchFamily="34" charset="0"/>
                <a:ea typeface="Calibri" panose="020F0502020204030204" pitchFamily="34" charset="0"/>
                <a:cs typeface="Times New Roman" panose="02020603050405020304" pitchFamily="18" charset="0"/>
              </a:rPr>
              <a:t>, J. (2015).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Aceites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vegetales</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uso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frecuente</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Sudamérica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características</a:t>
            </a:r>
            <a:r>
              <a:rPr lang="en-US" sz="1100" dirty="0">
                <a:effectLst/>
                <a:latin typeface="Arial" panose="020B0604020202020204" pitchFamily="34" charset="0"/>
                <a:ea typeface="Calibri" panose="020F0502020204030204" pitchFamily="34" charset="0"/>
                <a:cs typeface="Times New Roman" panose="02020603050405020304" pitchFamily="18" charset="0"/>
              </a:rPr>
              <a:t>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propiedades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Nutrición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hospitalaria</a:t>
            </a:r>
            <a:r>
              <a:rPr lang="en-US" sz="1100" dirty="0">
                <a:effectLst/>
                <a:latin typeface="Arial" panose="020B0604020202020204" pitchFamily="34" charset="0"/>
                <a:ea typeface="Calibri" panose="020F0502020204030204" pitchFamily="34" charset="0"/>
                <a:cs typeface="Times New Roman" panose="02020603050405020304" pitchFamily="18" charset="0"/>
              </a:rPr>
              <a:t>, 11-19.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Figueras</a:t>
            </a:r>
            <a:r>
              <a:rPr lang="en-US" sz="1100" dirty="0">
                <a:effectLst/>
                <a:latin typeface="Arial" panose="020B0604020202020204" pitchFamily="34" charset="0"/>
                <a:ea typeface="Calibri" panose="020F0502020204030204" pitchFamily="34" charset="0"/>
                <a:cs typeface="Times New Roman" panose="02020603050405020304" pitchFamily="18" charset="0"/>
              </a:rPr>
              <a:t>, A., y Moreno, H. (2013). </a:t>
            </a:r>
            <a:r>
              <a:rPr lang="en-US" sz="1100" i="1" dirty="0">
                <a:effectLst/>
                <a:latin typeface="Arial" panose="020B0604020202020204" pitchFamily="34" charset="0"/>
                <a:ea typeface="Calibri" panose="020F0502020204030204" pitchFamily="34" charset="0"/>
                <a:cs typeface="Times New Roman" panose="02020603050405020304" pitchFamily="18" charset="0"/>
              </a:rPr>
              <a:t>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Teoría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Consumo</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De 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Ciclos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i="1" dirty="0">
                <a:effectLst/>
                <a:latin typeface="Arial" panose="020B0604020202020204" pitchFamily="34" charset="0"/>
                <a:ea typeface="Calibri" panose="020F0502020204030204" pitchFamily="34" charset="0"/>
                <a:cs typeface="Times New Roman" panose="02020603050405020304" pitchFamily="18" charset="0"/>
              </a:rPr>
              <a:t> Thorstein Veblen (Consumption and Cycles Theory in Thorstein Veblen).</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Social Science Research Network.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Económica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Institucional</a:t>
            </a:r>
            <a:r>
              <a:rPr lang="en-US" sz="1100" dirty="0">
                <a:effectLst/>
                <a:latin typeface="Arial" panose="020B0604020202020204" pitchFamily="34" charset="0"/>
                <a:ea typeface="Calibri" panose="020F0502020204030204" pitchFamily="34" charset="0"/>
                <a:cs typeface="Times New Roman" panose="02020603050405020304" pitchFamily="18" charset="0"/>
              </a:rPr>
              <a:t>. Vol. (15): http://www.scielo.org.co/scielo.php?script=sci_arttext&amp;pid=S0124-59962013000100008#:~:text=Esta%20idea%20de%20la%20imitaci%C3%B3n,clase%20ociosa%20de%20ciertos%20pa%C3%ADses.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Fisher, L., y Espejo, J. (2011).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Mercadotecnia</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México: The McGraw-Hill.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Fuentelsaz</a:t>
            </a:r>
            <a:r>
              <a:rPr lang="en-US" sz="1100" dirty="0">
                <a:effectLst/>
                <a:latin typeface="Arial" panose="020B0604020202020204" pitchFamily="34" charset="0"/>
                <a:ea typeface="Calibri" panose="020F0502020204030204" pitchFamily="34" charset="0"/>
                <a:cs typeface="Times New Roman" panose="02020603050405020304" pitchFamily="18" charset="0"/>
              </a:rPr>
              <a:t>, C. (2004).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Cálculo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tamaño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muestra</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Barcelona: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Matronas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Profesión</a:t>
            </a:r>
            <a:r>
              <a:rPr lang="en-US" sz="1100" dirty="0">
                <a:effectLst/>
                <a:latin typeface="Arial" panose="020B060402020202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6521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sp>
        <p:nvSpPr>
          <p:cNvPr id="4861" name="Google Shape;4861;p60"/>
          <p:cNvSpPr/>
          <p:nvPr/>
        </p:nvSpPr>
        <p:spPr>
          <a:xfrm>
            <a:off x="3324225" y="278353"/>
            <a:ext cx="2447700" cy="22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0"/>
          <p:cNvSpPr txBox="1">
            <a:spLocks noGrp="1"/>
          </p:cNvSpPr>
          <p:nvPr>
            <p:ph type="title"/>
          </p:nvPr>
        </p:nvSpPr>
        <p:spPr>
          <a:xfrm>
            <a:off x="3245962" y="188283"/>
            <a:ext cx="2604225" cy="2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latin typeface="+mn-lt"/>
              </a:rPr>
              <a:t>Referencias</a:t>
            </a:r>
            <a:endParaRPr dirty="0">
              <a:effectLst>
                <a:outerShdw blurRad="38100" dist="38100" dir="2700000" algn="tl">
                  <a:srgbClr val="000000">
                    <a:alpha val="43137"/>
                  </a:srgbClr>
                </a:outerShdw>
              </a:effectLst>
              <a:latin typeface="+mn-lt"/>
            </a:endParaRPr>
          </a:p>
        </p:txBody>
      </p:sp>
      <p:sp>
        <p:nvSpPr>
          <p:cNvPr id="4867" name="Google Shape;4867;p60"/>
          <p:cNvSpPr txBox="1"/>
          <p:nvPr/>
        </p:nvSpPr>
        <p:spPr>
          <a:xfrm>
            <a:off x="293728" y="508153"/>
            <a:ext cx="8556544" cy="4460501"/>
          </a:xfrm>
          <a:prstGeom prst="rect">
            <a:avLst/>
          </a:prstGeom>
          <a:noFill/>
          <a:ln>
            <a:noFill/>
          </a:ln>
        </p:spPr>
        <p:txBody>
          <a:bodyPr spcFirstLastPara="1" wrap="square" lIns="91425" tIns="91425" rIns="91425" bIns="91425" anchor="t" anchorCtr="0">
            <a:noAutofit/>
          </a:bodyPr>
          <a:lstStyle/>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Galarza, F., y Wong, G. (2017). The Impact of Price Information on Consumer Behavior: An Experiment. </a:t>
            </a:r>
            <a:r>
              <a:rPr lang="en-US" sz="1100" i="1" dirty="0">
                <a:effectLst/>
                <a:latin typeface="Arial" panose="020B0604020202020204" pitchFamily="34" charset="0"/>
                <a:ea typeface="Calibri" panose="020F0502020204030204" pitchFamily="34" charset="0"/>
                <a:cs typeface="Times New Roman" panose="02020603050405020304" pitchFamily="18" charset="0"/>
              </a:rPr>
              <a:t>Peruvian Economic</a:t>
            </a:r>
            <a:r>
              <a:rPr lang="en-US" sz="1100" dirty="0">
                <a:effectLst/>
                <a:latin typeface="Arial" panose="020B060402020202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Gamarra</a:t>
            </a:r>
            <a:r>
              <a:rPr lang="en-US" sz="1100" dirty="0">
                <a:effectLst/>
                <a:latin typeface="Arial" panose="020B0604020202020204" pitchFamily="34" charset="0"/>
                <a:ea typeface="Calibri" panose="020F0502020204030204" pitchFamily="34" charset="0"/>
                <a:cs typeface="Times New Roman" panose="02020603050405020304" pitchFamily="18" charset="0"/>
              </a:rPr>
              <a:t>, C.,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Zevallos</a:t>
            </a:r>
            <a:r>
              <a:rPr lang="en-US" sz="1100" dirty="0">
                <a:effectLst/>
                <a:latin typeface="Arial" panose="020B0604020202020204" pitchFamily="34" charset="0"/>
                <a:ea typeface="Calibri" panose="020F0502020204030204" pitchFamily="34" charset="0"/>
                <a:cs typeface="Times New Roman" panose="02020603050405020304" pitchFamily="18" charset="0"/>
              </a:rPr>
              <a:t>, R.,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Mucha</a:t>
            </a:r>
            <a:r>
              <a:rPr lang="en-US" sz="1100" dirty="0">
                <a:effectLst/>
                <a:latin typeface="Arial" panose="020B0604020202020204" pitchFamily="34" charset="0"/>
                <a:ea typeface="Calibri" panose="020F0502020204030204" pitchFamily="34" charset="0"/>
                <a:cs typeface="Times New Roman" panose="02020603050405020304" pitchFamily="18" charset="0"/>
              </a:rPr>
              <a:t>, S. (2019).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Análisis</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compraen</a:t>
            </a:r>
            <a:r>
              <a:rPr lang="en-US" sz="1100" dirty="0">
                <a:effectLst/>
                <a:latin typeface="Arial" panose="020B0604020202020204" pitchFamily="34" charset="0"/>
                <a:ea typeface="Calibri" panose="020F0502020204030204" pitchFamily="34" charset="0"/>
                <a:cs typeface="Times New Roman" panose="02020603050405020304" pitchFamily="18" charset="0"/>
              </a:rPr>
              <a:t> los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consumidores</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aceite</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sachainchi</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Plukenetia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volubilis</a:t>
            </a:r>
            <a:r>
              <a:rPr lang="en-US" sz="1100" dirty="0">
                <a:effectLst/>
                <a:latin typeface="Arial" panose="020B0604020202020204" pitchFamily="34" charset="0"/>
                <a:ea typeface="Calibri" panose="020F0502020204030204" pitchFamily="34" charset="0"/>
                <a:cs typeface="Times New Roman" panose="02020603050405020304" pitchFamily="18" charset="0"/>
              </a:rPr>
              <a:t> L.)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origenorgánico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dirty="0">
                <a:effectLst/>
                <a:latin typeface="Arial" panose="020B0604020202020204" pitchFamily="34" charset="0"/>
                <a:ea typeface="Calibri" panose="020F0502020204030204" pitchFamily="34" charset="0"/>
                <a:cs typeface="Times New Roman" panose="02020603050405020304" pitchFamily="18" charset="0"/>
              </a:rPr>
              <a:t> tiendas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especializadas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deLima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moderna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durante</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el</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periodo</a:t>
            </a:r>
            <a:r>
              <a:rPr lang="en-US" sz="1100" dirty="0">
                <a:effectLst/>
                <a:latin typeface="Arial" panose="020B0604020202020204" pitchFamily="34" charset="0"/>
                <a:ea typeface="Calibri" panose="020F0502020204030204" pitchFamily="34" charset="0"/>
                <a:cs typeface="Times New Roman" panose="02020603050405020304" pitchFamily="18" charset="0"/>
              </a:rPr>
              <a:t> 2018 –2019.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Economía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Política</a:t>
            </a:r>
            <a:r>
              <a:rPr lang="en-US" sz="1100" dirty="0">
                <a:effectLst/>
                <a:latin typeface="Arial" panose="020B0604020202020204" pitchFamily="34" charset="0"/>
                <a:ea typeface="Calibri" panose="020F0502020204030204" pitchFamily="34" charset="0"/>
                <a:cs typeface="Times New Roman" panose="02020603050405020304" pitchFamily="18" charset="0"/>
              </a:rPr>
              <a:t>, 1-20.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Garcés</a:t>
            </a:r>
            <a:r>
              <a:rPr lang="en-US" sz="1100" dirty="0">
                <a:effectLst/>
                <a:latin typeface="Arial" panose="020B0604020202020204" pitchFamily="34" charset="0"/>
                <a:ea typeface="Calibri" panose="020F0502020204030204" pitchFamily="34" charset="0"/>
                <a:cs typeface="Times New Roman" panose="02020603050405020304" pitchFamily="18" charset="0"/>
              </a:rPr>
              <a:t>, R. (2016). </a:t>
            </a:r>
            <a:r>
              <a:rPr lang="en-US" sz="1100" i="1" dirty="0">
                <a:effectLst/>
                <a:latin typeface="Arial" panose="020B0604020202020204" pitchFamily="34" charset="0"/>
                <a:ea typeface="Calibri" panose="020F0502020204030204" pitchFamily="34" charset="0"/>
                <a:cs typeface="Times New Roman" panose="02020603050405020304" pitchFamily="18" charset="0"/>
              </a:rPr>
              <a:t>La idea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desarrollo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economía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política</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sociología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clásica</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Cuba: Grupo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Eumed</a:t>
            </a:r>
            <a:r>
              <a:rPr lang="en-US" sz="1100" dirty="0">
                <a:effectLst/>
                <a:latin typeface="Arial" panose="020B060402020202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Garcés</a:t>
            </a:r>
            <a:r>
              <a:rPr lang="en-US" sz="1100" dirty="0">
                <a:effectLst/>
                <a:latin typeface="Arial" panose="020B0604020202020204" pitchFamily="34" charset="0"/>
                <a:ea typeface="Calibri" panose="020F0502020204030204" pitchFamily="34" charset="0"/>
                <a:cs typeface="Times New Roman" panose="02020603050405020304" pitchFamily="18" charset="0"/>
              </a:rPr>
              <a:t>, M. P.,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Morillas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Pedreño</a:t>
            </a:r>
            <a:r>
              <a:rPr lang="en-US" sz="1100" dirty="0">
                <a:effectLst/>
                <a:latin typeface="Arial" panose="020B0604020202020204" pitchFamily="34" charset="0"/>
                <a:ea typeface="Calibri" panose="020F0502020204030204" pitchFamily="34" charset="0"/>
                <a:cs typeface="Times New Roman" panose="02020603050405020304" pitchFamily="18" charset="0"/>
              </a:rPr>
              <a:t>, L. R. (2011).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Técnicas</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recogida</a:t>
            </a:r>
            <a:r>
              <a:rPr lang="en-US" sz="1100" dirty="0">
                <a:effectLst/>
                <a:latin typeface="Arial" panose="020B0604020202020204" pitchFamily="34" charset="0"/>
                <a:ea typeface="Calibri" panose="020F0502020204030204" pitchFamily="34" charset="0"/>
                <a:cs typeface="Times New Roman" panose="02020603050405020304" pitchFamily="18" charset="0"/>
              </a:rPr>
              <a:t>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análisis</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información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a:effectLst/>
                <a:latin typeface="Arial" panose="020B0604020202020204" pitchFamily="34" charset="0"/>
                <a:ea typeface="Calibri" panose="020F0502020204030204" pitchFamily="34" charset="0"/>
                <a:cs typeface="Times New Roman" panose="02020603050405020304" pitchFamily="18" charset="0"/>
              </a:rPr>
              <a:t>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Métodos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investigación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1-21.</a:t>
            </a: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García Romero, C. (2016).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Metodología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investigación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pruebas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bondad</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ajuste</a:t>
            </a:r>
            <a:r>
              <a:rPr lang="en-US" sz="1100" i="1" dirty="0">
                <a:effectLst/>
                <a:latin typeface="Arial" panose="020B0604020202020204" pitchFamily="34" charset="0"/>
                <a:ea typeface="Calibri" panose="020F0502020204030204" pitchFamily="34" charset="0"/>
                <a:cs typeface="Times New Roman" panose="02020603050405020304" pitchFamily="18" charset="0"/>
              </a:rPr>
              <a:t> a una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distribución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normal.</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Enfermería</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Trabajo</a:t>
            </a:r>
            <a:r>
              <a:rPr lang="en-US" sz="1100" dirty="0">
                <a:effectLst/>
                <a:latin typeface="Arial" panose="020B0604020202020204" pitchFamily="34" charset="0"/>
                <a:ea typeface="Calibri" panose="020F0502020204030204" pitchFamily="34" charset="0"/>
                <a:cs typeface="Times New Roman" panose="02020603050405020304" pitchFamily="18" charset="0"/>
              </a:rPr>
              <a:t> 2016: https://revistas.udc.es/index.php/SPORTIS/article/view/sportis.2016.2.2.1430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Gómez, L., y Granados, R. (2016). Las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cuatro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grandes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empresas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comercializadorasy</a:t>
            </a:r>
            <a:r>
              <a:rPr lang="en-US" sz="1100" dirty="0">
                <a:effectLst/>
                <a:latin typeface="Arial" panose="020B0604020202020204" pitchFamily="34" charset="0"/>
                <a:ea typeface="Calibri" panose="020F0502020204030204" pitchFamily="34" charset="0"/>
                <a:cs typeface="Times New Roman" panose="02020603050405020304" pitchFamily="18" charset="0"/>
              </a:rPr>
              <a:t> los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precios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internacionales</a:t>
            </a:r>
            <a:r>
              <a:rPr lang="en-US" sz="1100" dirty="0">
                <a:effectLst/>
                <a:latin typeface="Arial" panose="020B0604020202020204" pitchFamily="34" charset="0"/>
                <a:ea typeface="Calibri" panose="020F0502020204030204" pitchFamily="34" charset="0"/>
                <a:cs typeface="Times New Roman" panose="02020603050405020304" pitchFamily="18" charset="0"/>
              </a:rPr>
              <a:t> de los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alimentos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Economía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Informa</a:t>
            </a:r>
            <a:r>
              <a:rPr lang="en-US" sz="1100" dirty="0">
                <a:effectLst/>
                <a:latin typeface="Arial" panose="020B0604020202020204" pitchFamily="34" charset="0"/>
                <a:ea typeface="Calibri" panose="020F0502020204030204" pitchFamily="34" charset="0"/>
                <a:cs typeface="Times New Roman" panose="02020603050405020304" pitchFamily="18" charset="0"/>
              </a:rPr>
              <a:t>, 62-67.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Gonzáles</a:t>
            </a:r>
            <a:r>
              <a:rPr lang="en-US" sz="1100" dirty="0">
                <a:effectLst/>
                <a:latin typeface="Arial" panose="020B0604020202020204" pitchFamily="34" charset="0"/>
                <a:ea typeface="Calibri" panose="020F0502020204030204" pitchFamily="34" charset="0"/>
                <a:cs typeface="Times New Roman" panose="02020603050405020304" pitchFamily="18" charset="0"/>
              </a:rPr>
              <a:t>, A.,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Pazmiño</a:t>
            </a:r>
            <a:r>
              <a:rPr lang="en-US" sz="1100" dirty="0">
                <a:effectLst/>
                <a:latin typeface="Arial" panose="020B0604020202020204" pitchFamily="34" charset="0"/>
                <a:ea typeface="Calibri" panose="020F0502020204030204" pitchFamily="34" charset="0"/>
                <a:cs typeface="Times New Roman" panose="02020603050405020304" pitchFamily="18" charset="0"/>
              </a:rPr>
              <a:t>, M. (2015).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Cálculo</a:t>
            </a:r>
            <a:r>
              <a:rPr lang="en-US" sz="1100" dirty="0">
                <a:effectLst/>
                <a:latin typeface="Arial" panose="020B0604020202020204" pitchFamily="34" charset="0"/>
                <a:ea typeface="Calibri" panose="020F0502020204030204" pitchFamily="34" charset="0"/>
                <a:cs typeface="Times New Roman" panose="02020603050405020304" pitchFamily="18" charset="0"/>
              </a:rPr>
              <a:t> 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interpretación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Alfa de Cronbach para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el</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caso</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validación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consistencia</a:t>
            </a:r>
            <a:r>
              <a:rPr lang="en-US" sz="1100" dirty="0">
                <a:effectLst/>
                <a:latin typeface="Arial" panose="020B0604020202020204" pitchFamily="34" charset="0"/>
                <a:ea typeface="Calibri" panose="020F0502020204030204" pitchFamily="34" charset="0"/>
                <a:cs typeface="Times New Roman" panose="02020603050405020304" pitchFamily="18" charset="0"/>
              </a:rPr>
              <a:t> interna de un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cuestionario</a:t>
            </a:r>
            <a:r>
              <a:rPr lang="en-US" sz="1100" dirty="0">
                <a:effectLst/>
                <a:latin typeface="Arial" panose="020B0604020202020204" pitchFamily="34" charset="0"/>
                <a:ea typeface="Calibri" panose="020F0502020204030204" pitchFamily="34" charset="0"/>
                <a:cs typeface="Times New Roman" panose="02020603050405020304" pitchFamily="18" charset="0"/>
              </a:rPr>
              <a:t>, con dos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posibles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escalas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tipo</a:t>
            </a:r>
            <a:r>
              <a:rPr lang="en-US" sz="1100" dirty="0">
                <a:effectLst/>
                <a:latin typeface="Arial" panose="020B0604020202020204" pitchFamily="34" charset="0"/>
                <a:ea typeface="Calibri" panose="020F0502020204030204" pitchFamily="34" charset="0"/>
                <a:cs typeface="Times New Roman" panose="02020603050405020304" pitchFamily="18" charset="0"/>
              </a:rPr>
              <a:t> Likert. </a:t>
            </a:r>
            <a:r>
              <a:rPr lang="en-US" sz="1100" i="1" dirty="0">
                <a:effectLst/>
                <a:latin typeface="Arial" panose="020B0604020202020204" pitchFamily="34" charset="0"/>
                <a:ea typeface="Calibri" panose="020F0502020204030204" pitchFamily="34" charset="0"/>
                <a:cs typeface="Times New Roman" panose="02020603050405020304" pitchFamily="18" charset="0"/>
              </a:rPr>
              <a:t>SSOAR</a:t>
            </a:r>
            <a:r>
              <a:rPr lang="en-US" sz="1100" dirty="0">
                <a:effectLst/>
                <a:latin typeface="Arial" panose="020B0604020202020204" pitchFamily="34" charset="0"/>
                <a:ea typeface="Calibri" panose="020F0502020204030204" pitchFamily="34" charset="0"/>
                <a:cs typeface="Times New Roman" panose="02020603050405020304" pitchFamily="18" charset="0"/>
              </a:rPr>
              <a:t>, 62-67.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González, Y. (2008).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Instrumento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cuidado</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profesional</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validez</a:t>
            </a:r>
            <a:r>
              <a:rPr lang="en-US" sz="1100" dirty="0">
                <a:effectLst/>
                <a:latin typeface="Arial" panose="020B0604020202020204" pitchFamily="34" charset="0"/>
                <a:ea typeface="Calibri" panose="020F0502020204030204" pitchFamily="34" charset="0"/>
                <a:cs typeface="Times New Roman" panose="02020603050405020304" pitchFamily="18" charset="0"/>
              </a:rPr>
              <a:t>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confiabilidad</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Aquichan</a:t>
            </a:r>
            <a:r>
              <a:rPr lang="en-US" sz="1100" dirty="0">
                <a:effectLst/>
                <a:latin typeface="Arial" panose="020B0604020202020204" pitchFamily="34" charset="0"/>
                <a:ea typeface="Calibri" panose="020F0502020204030204" pitchFamily="34" charset="0"/>
                <a:cs typeface="Times New Roman" panose="02020603050405020304" pitchFamily="18" charset="0"/>
              </a:rPr>
              <a:t>, 170-182.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Grande, I.,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Abascal</a:t>
            </a:r>
            <a:r>
              <a:rPr lang="en-US" sz="1100" dirty="0">
                <a:effectLst/>
                <a:latin typeface="Arial" panose="020B0604020202020204" pitchFamily="34" charset="0"/>
                <a:ea typeface="Calibri" panose="020F0502020204030204" pitchFamily="34" charset="0"/>
                <a:cs typeface="Times New Roman" panose="02020603050405020304" pitchFamily="18" charset="0"/>
              </a:rPr>
              <a:t>, E. (2005).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Análisis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encuestas</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Madrid: ESIC.</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Guadarrama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Tavira</a:t>
            </a:r>
            <a:r>
              <a:rPr lang="en-US" sz="1100" dirty="0">
                <a:effectLst/>
                <a:latin typeface="Arial" panose="020B0604020202020204" pitchFamily="34" charset="0"/>
                <a:ea typeface="Calibri" panose="020F0502020204030204" pitchFamily="34" charset="0"/>
                <a:cs typeface="Times New Roman" panose="02020603050405020304" pitchFamily="18" charset="0"/>
              </a:rPr>
              <a:t>, E., y Rosales Estrada, E. M. (2015). Marketing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relacional</a:t>
            </a:r>
            <a:r>
              <a:rPr lang="en-US" sz="1100" dirty="0">
                <a:effectLst/>
                <a:latin typeface="Arial" panose="020B0604020202020204" pitchFamily="34" charset="0"/>
                <a:ea typeface="Calibri" panose="020F0502020204030204" pitchFamily="34" charset="0"/>
                <a:cs typeface="Times New Roman" panose="02020603050405020304" pitchFamily="18" charset="0"/>
              </a:rPr>
              <a:t>: Valor,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satisfacción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lealtad</a:t>
            </a:r>
            <a:r>
              <a:rPr lang="en-US" sz="1100" dirty="0">
                <a:effectLst/>
                <a:latin typeface="Arial" panose="020B0604020202020204" pitchFamily="34" charset="0"/>
                <a:ea typeface="Calibri" panose="020F0502020204030204" pitchFamily="34" charset="0"/>
                <a:cs typeface="Times New Roman" panose="02020603050405020304" pitchFamily="18" charset="0"/>
              </a:rPr>
              <a:t>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retención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cliente</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Análisis</a:t>
            </a:r>
            <a:r>
              <a:rPr lang="en-US" sz="1100" dirty="0">
                <a:effectLst/>
                <a:latin typeface="Arial" panose="020B0604020202020204" pitchFamily="34" charset="0"/>
                <a:ea typeface="Calibri" panose="020F0502020204030204" pitchFamily="34" charset="0"/>
                <a:cs typeface="Times New Roman" panose="02020603050405020304" pitchFamily="18" charset="0"/>
              </a:rPr>
              <a:t>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reflexión</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teórica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Ciencia</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Sociedad</a:t>
            </a:r>
            <a:r>
              <a:rPr lang="en-US" sz="1100" dirty="0">
                <a:effectLst/>
                <a:latin typeface="Arial" panose="020B0604020202020204" pitchFamily="34" charset="0"/>
                <a:ea typeface="Calibri" panose="020F0502020204030204" pitchFamily="34" charset="0"/>
                <a:cs typeface="Times New Roman" panose="02020603050405020304" pitchFamily="18" charset="0"/>
              </a:rPr>
              <a:t>, 307-340.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Guerrero Garzón, P. P., Hernández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Losada</a:t>
            </a:r>
            <a:r>
              <a:rPr lang="en-US" sz="1100" dirty="0">
                <a:effectLst/>
                <a:latin typeface="Arial" panose="020B0604020202020204" pitchFamily="34" charset="0"/>
                <a:ea typeface="Calibri" panose="020F0502020204030204" pitchFamily="34" charset="0"/>
                <a:cs typeface="Times New Roman" panose="02020603050405020304" pitchFamily="18" charset="0"/>
              </a:rPr>
              <a:t>, D. F., y Díaz Monroy, L. G. (2012).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Metodología</a:t>
            </a:r>
            <a:r>
              <a:rPr lang="en-US" sz="1100" dirty="0">
                <a:effectLst/>
                <a:latin typeface="Arial" panose="020B0604020202020204" pitchFamily="34" charset="0"/>
                <a:ea typeface="Calibri" panose="020F0502020204030204" pitchFamily="34" charset="0"/>
                <a:cs typeface="Times New Roman" panose="02020603050405020304" pitchFamily="18" charset="0"/>
              </a:rPr>
              <a:t> para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fijación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precios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mediante</a:t>
            </a:r>
            <a:r>
              <a:rPr lang="en-US" sz="1100" dirty="0">
                <a:effectLst/>
                <a:latin typeface="Arial" panose="020B0604020202020204" pitchFamily="34" charset="0"/>
                <a:ea typeface="Calibri" panose="020F0502020204030204" pitchFamily="34" charset="0"/>
                <a:cs typeface="Times New Roman" panose="02020603050405020304" pitchFamily="18" charset="0"/>
              </a:rPr>
              <a:t>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utilización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elasticidad</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precio-demanda</a:t>
            </a:r>
            <a:r>
              <a:rPr lang="en-US" sz="1100" dirty="0">
                <a:effectLst/>
                <a:latin typeface="Arial" panose="020B0604020202020204" pitchFamily="34" charset="0"/>
                <a:ea typeface="Calibri" panose="020F0502020204030204" pitchFamily="34" charset="0"/>
                <a:cs typeface="Times New Roman" panose="02020603050405020304" pitchFamily="18" charset="0"/>
              </a:rPr>
              <a:t> Caso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tipo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repuestos</a:t>
            </a:r>
            <a:r>
              <a:rPr lang="en-US" sz="1100" dirty="0">
                <a:effectLst/>
                <a:latin typeface="Arial" panose="020B0604020202020204" pitchFamily="34" charset="0"/>
                <a:ea typeface="Calibri" panose="020F0502020204030204" pitchFamily="34" charset="0"/>
                <a:cs typeface="Times New Roman" panose="02020603050405020304" pitchFamily="18" charset="0"/>
              </a:rPr>
              <a:t> del sector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automotor</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Apuntes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Cenes</a:t>
            </a:r>
            <a:r>
              <a:rPr lang="en-US" sz="1100" dirty="0">
                <a:effectLst/>
                <a:latin typeface="Arial" panose="020B0604020202020204" pitchFamily="34" charset="0"/>
                <a:ea typeface="Calibri" panose="020F0502020204030204" pitchFamily="34" charset="0"/>
                <a:cs typeface="Times New Roman" panose="02020603050405020304" pitchFamily="18" charset="0"/>
              </a:rPr>
              <a:t>, 9-36.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9263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sp>
        <p:nvSpPr>
          <p:cNvPr id="4861" name="Google Shape;4861;p60"/>
          <p:cNvSpPr/>
          <p:nvPr/>
        </p:nvSpPr>
        <p:spPr>
          <a:xfrm>
            <a:off x="3324225" y="278353"/>
            <a:ext cx="2447700" cy="22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0"/>
          <p:cNvSpPr txBox="1">
            <a:spLocks noGrp="1"/>
          </p:cNvSpPr>
          <p:nvPr>
            <p:ph type="title"/>
          </p:nvPr>
        </p:nvSpPr>
        <p:spPr>
          <a:xfrm>
            <a:off x="3245962" y="188283"/>
            <a:ext cx="2604225" cy="2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latin typeface="+mn-lt"/>
              </a:rPr>
              <a:t>Referencias</a:t>
            </a:r>
            <a:endParaRPr dirty="0">
              <a:effectLst>
                <a:outerShdw blurRad="38100" dist="38100" dir="2700000" algn="tl">
                  <a:srgbClr val="000000">
                    <a:alpha val="43137"/>
                  </a:srgbClr>
                </a:outerShdw>
              </a:effectLst>
              <a:latin typeface="+mn-lt"/>
            </a:endParaRPr>
          </a:p>
        </p:txBody>
      </p:sp>
      <p:sp>
        <p:nvSpPr>
          <p:cNvPr id="6" name="CuadroTexto 5">
            <a:extLst>
              <a:ext uri="{FF2B5EF4-FFF2-40B4-BE49-F238E27FC236}">
                <a16:creationId xmlns:a16="http://schemas.microsoft.com/office/drawing/2014/main" id="{1C078548-9F2F-4604-BCEF-243EC228B1D6}"/>
              </a:ext>
            </a:extLst>
          </p:cNvPr>
          <p:cNvSpPr txBox="1"/>
          <p:nvPr/>
        </p:nvSpPr>
        <p:spPr>
          <a:xfrm>
            <a:off x="330506" y="696081"/>
            <a:ext cx="8034050" cy="4061881"/>
          </a:xfrm>
          <a:prstGeom prst="rect">
            <a:avLst/>
          </a:prstGeom>
          <a:noFill/>
        </p:spPr>
        <p:txBody>
          <a:bodyPr wrap="square">
            <a:spAutoFit/>
          </a:bodyPr>
          <a:lstStyle/>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Hernández de la Rosa, Y., Hernández Moreno, V. J., Batista Hernández, N. E., &amp; Tejeda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Castañeda</a:t>
            </a:r>
            <a:r>
              <a:rPr lang="en-US" sz="1100" dirty="0">
                <a:effectLst/>
                <a:latin typeface="Arial" panose="020B0604020202020204" pitchFamily="34" charset="0"/>
                <a:ea typeface="Calibri" panose="020F0502020204030204" pitchFamily="34" charset="0"/>
                <a:cs typeface="Times New Roman" panose="02020603050405020304" pitchFamily="18" charset="0"/>
              </a:rPr>
              <a:t>, E. (2021). Which of these two alternatives is the correct way to say Chi-square in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Spanish?Chi</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cuadrado</a:t>
            </a:r>
            <a:r>
              <a:rPr lang="en-US" sz="1100" dirty="0">
                <a:effectLst/>
                <a:latin typeface="Arial" panose="020B0604020202020204" pitchFamily="34" charset="0"/>
                <a:ea typeface="Calibri" panose="020F0502020204030204" pitchFamily="34" charset="0"/>
                <a:cs typeface="Times New Roman" panose="02020603050405020304" pitchFamily="18" charset="0"/>
              </a:rPr>
              <a:t> o Ji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cuadrado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Medicentro</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Electrónica</a:t>
            </a:r>
            <a:r>
              <a:rPr lang="en-US" sz="1100" dirty="0">
                <a:effectLst/>
                <a:latin typeface="Arial" panose="020B060402020202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Hernández, R., Fernández, C., y Baptista , L. (2017).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Metodología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investigación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México: Mc Graw Hill Education.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Hurtado, J. (2003).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Cuadernos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Economía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Vol 22</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Teoría</a:t>
            </a:r>
            <a:r>
              <a:rPr lang="en-US" sz="1100" dirty="0">
                <a:effectLst/>
                <a:latin typeface="Arial" panose="020B0604020202020204" pitchFamily="34" charset="0"/>
                <a:ea typeface="Calibri" panose="020F0502020204030204" pitchFamily="34" charset="0"/>
                <a:cs typeface="Times New Roman" panose="02020603050405020304" pitchFamily="18" charset="0"/>
              </a:rPr>
              <a:t> del valor de Adam Smith: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cuestión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 los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precios</a:t>
            </a:r>
            <a:r>
              <a:rPr lang="en-US" sz="1100" dirty="0">
                <a:effectLst/>
                <a:latin typeface="Arial" panose="020B0604020202020204" pitchFamily="34" charset="0"/>
                <a:ea typeface="Calibri" panose="020F0502020204030204" pitchFamily="34" charset="0"/>
                <a:cs typeface="Times New Roman" panose="02020603050405020304" pitchFamily="18" charset="0"/>
              </a:rPr>
              <a:t> naturales y sus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interpretaciones</a:t>
            </a:r>
            <a:r>
              <a:rPr lang="en-US" sz="1100" dirty="0">
                <a:effectLst/>
                <a:latin typeface="Arial" panose="020B0604020202020204" pitchFamily="34" charset="0"/>
                <a:ea typeface="Calibri" panose="020F0502020204030204" pitchFamily="34" charset="0"/>
                <a:cs typeface="Times New Roman" panose="02020603050405020304" pitchFamily="18" charset="0"/>
              </a:rPr>
              <a:t>: http://www.scielo.org.co/scielo.php?script=sci_arttext&amp;pid=S0121-47722003000100002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INEC. (2013). </a:t>
            </a:r>
            <a:r>
              <a:rPr lang="en-US" sz="1100" i="1" dirty="0">
                <a:effectLst/>
                <a:latin typeface="Arial" panose="020B0604020202020204" pitchFamily="34" charset="0"/>
                <a:ea typeface="Calibri" panose="020F0502020204030204" pitchFamily="34" charset="0"/>
                <a:cs typeface="Times New Roman" panose="02020603050405020304" pitchFamily="18" charset="0"/>
              </a:rPr>
              <a:t>Instituto Nacional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Estadísticas</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Censos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Ecuador</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INEC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presenta</a:t>
            </a:r>
            <a:r>
              <a:rPr lang="en-US" sz="1100" dirty="0">
                <a:effectLst/>
                <a:latin typeface="Arial" panose="020B0604020202020204" pitchFamily="34" charset="0"/>
                <a:ea typeface="Calibri" panose="020F0502020204030204" pitchFamily="34" charset="0"/>
                <a:cs typeface="Times New Roman" panose="02020603050405020304" pitchFamily="18" charset="0"/>
              </a:rPr>
              <a:t> sus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proyecciones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poblacionales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cantonales</a:t>
            </a:r>
            <a:r>
              <a:rPr lang="en-US" sz="1100" dirty="0">
                <a:effectLst/>
                <a:latin typeface="Arial" panose="020B0604020202020204" pitchFamily="34" charset="0"/>
                <a:ea typeface="Calibri" panose="020F0502020204030204" pitchFamily="34" charset="0"/>
                <a:cs typeface="Times New Roman" panose="02020603050405020304" pitchFamily="18" charset="0"/>
              </a:rPr>
              <a:t>: https://www.ecuadorencifras.gob.ec/inec-presenta-sus-proyecciones-poblacionales-cantonales/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Jagannathan, R.,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Ravichandra</a:t>
            </a:r>
            <a:r>
              <a:rPr lang="en-US" sz="1100" dirty="0">
                <a:effectLst/>
                <a:latin typeface="Arial" panose="020B0604020202020204" pitchFamily="34" charset="0"/>
                <a:ea typeface="Calibri" panose="020F0502020204030204" pitchFamily="34" charset="0"/>
                <a:cs typeface="Times New Roman" panose="02020603050405020304" pitchFamily="18" charset="0"/>
              </a:rPr>
              <a:t>, P. (2019). Effects of pricing on consumer buying behavior in Chengalpattu Town.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Efectos</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fijación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precios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el</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compra</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dirty="0">
                <a:effectLst/>
                <a:latin typeface="Arial" panose="020B0604020202020204" pitchFamily="34" charset="0"/>
                <a:ea typeface="Calibri" panose="020F0502020204030204" pitchFamily="34" charset="0"/>
                <a:cs typeface="Times New Roman" panose="02020603050405020304" pitchFamily="18" charset="0"/>
              </a:rPr>
              <a:t> la ciudad de Chengalpattu]. </a:t>
            </a:r>
            <a:r>
              <a:rPr lang="en-US" sz="1100" i="1" dirty="0">
                <a:effectLst/>
                <a:latin typeface="Arial" panose="020B0604020202020204" pitchFamily="34" charset="0"/>
                <a:ea typeface="Calibri" panose="020F0502020204030204" pitchFamily="34" charset="0"/>
                <a:cs typeface="Times New Roman" panose="02020603050405020304" pitchFamily="18" charset="0"/>
              </a:rPr>
              <a:t>International Journal of Psychosocial Rehabilitation. </a:t>
            </a:r>
            <a:r>
              <a:rPr lang="en-US" sz="1100" dirty="0">
                <a:effectLst/>
                <a:latin typeface="Arial" panose="020B0604020202020204" pitchFamily="34" charset="0"/>
                <a:ea typeface="Calibri" panose="020F0502020204030204" pitchFamily="34" charset="0"/>
                <a:cs typeface="Times New Roman" panose="02020603050405020304" pitchFamily="18" charset="0"/>
              </a:rPr>
              <a:t>, 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Jaume</a:t>
            </a:r>
            <a:r>
              <a:rPr lang="en-US" sz="1100" dirty="0">
                <a:effectLst/>
                <a:latin typeface="Arial" panose="020B0604020202020204" pitchFamily="34" charset="0"/>
                <a:ea typeface="Calibri" panose="020F0502020204030204" pitchFamily="34" charset="0"/>
                <a:cs typeface="Times New Roman" panose="02020603050405020304" pitchFamily="18" charset="0"/>
              </a:rPr>
              <a:t>, P. (2002).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Evaluación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efectos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precios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referencia</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Repositorio</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Departamento</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Economía</a:t>
            </a:r>
            <a:r>
              <a:rPr lang="en-US" sz="1100" dirty="0">
                <a:effectLst/>
                <a:latin typeface="Arial" panose="020B0604020202020204" pitchFamily="34" charset="0"/>
                <a:ea typeface="Calibri" panose="020F0502020204030204" pitchFamily="34" charset="0"/>
                <a:cs typeface="Times New Roman" panose="02020603050405020304" pitchFamily="18" charset="0"/>
              </a:rPr>
              <a:t>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Empresa</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 Universidad de Barcelona.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Revisión</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metodológica</a:t>
            </a:r>
            <a:r>
              <a:rPr lang="en-US" sz="1100" dirty="0">
                <a:effectLst/>
                <a:latin typeface="Arial" panose="020B0604020202020204" pitchFamily="34" charset="0"/>
                <a:ea typeface="Calibri" panose="020F0502020204030204" pitchFamily="34" charset="0"/>
                <a:cs typeface="Times New Roman" panose="02020603050405020304" pitchFamily="18" charset="0"/>
              </a:rPr>
              <a:t> 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implicaciones</a:t>
            </a:r>
            <a:r>
              <a:rPr lang="en-US" sz="1100" dirty="0">
                <a:effectLst/>
                <a:latin typeface="Arial" panose="020B0604020202020204" pitchFamily="34" charset="0"/>
                <a:ea typeface="Calibri" panose="020F0502020204030204" pitchFamily="34" charset="0"/>
                <a:cs typeface="Times New Roman" panose="02020603050405020304" pitchFamily="18" charset="0"/>
              </a:rPr>
              <a:t> para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política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farmacéutica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Documento</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trabajo</a:t>
            </a:r>
            <a:r>
              <a:rPr lang="en-US" sz="1100" dirty="0">
                <a:effectLst/>
                <a:latin typeface="Arial" panose="020B0604020202020204" pitchFamily="34" charset="0"/>
                <a:ea typeface="Calibri" panose="020F0502020204030204" pitchFamily="34" charset="0"/>
                <a:cs typeface="Times New Roman" panose="02020603050405020304" pitchFamily="18" charset="0"/>
              </a:rPr>
              <a:t>: http://jaumepuigjunoy.cat/wpcontent/uploads/2017/11/WP_FSIS_18.pdf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León, F. (2008). </a:t>
            </a:r>
            <a:r>
              <a:rPr lang="en-US" sz="1100" i="1" dirty="0">
                <a:effectLst/>
                <a:latin typeface="Arial" panose="020B0604020202020204" pitchFamily="34" charset="0"/>
                <a:ea typeface="Calibri" panose="020F0502020204030204" pitchFamily="34" charset="0"/>
                <a:cs typeface="Times New Roman" panose="02020603050405020304" pitchFamily="18" charset="0"/>
              </a:rPr>
              <a:t>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percepción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responsabilidad</a:t>
            </a:r>
            <a:r>
              <a:rPr lang="en-US" sz="1100" i="1" dirty="0">
                <a:effectLst/>
                <a:latin typeface="Arial" panose="020B0604020202020204" pitchFamily="34" charset="0"/>
                <a:ea typeface="Calibri" panose="020F0502020204030204" pitchFamily="34" charset="0"/>
                <a:cs typeface="Times New Roman" panose="02020603050405020304" pitchFamily="18" charset="0"/>
              </a:rPr>
              <a:t> social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empresarial</a:t>
            </a:r>
            <a:r>
              <a:rPr lang="en-US" sz="1100" i="1" dirty="0">
                <a:effectLst/>
                <a:latin typeface="Arial" panose="020B0604020202020204" pitchFamily="34" charset="0"/>
                <a:ea typeface="Calibri" panose="020F0502020204030204" pitchFamily="34" charset="0"/>
                <a:cs typeface="Times New Roman" panose="02020603050405020304" pitchFamily="18" charset="0"/>
              </a:rPr>
              <a:t> por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parte</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Repositorio</a:t>
            </a:r>
            <a:r>
              <a:rPr lang="en-US" sz="1100" dirty="0">
                <a:effectLst/>
                <a:latin typeface="Arial" panose="020B0604020202020204" pitchFamily="34" charset="0"/>
                <a:ea typeface="Calibri" panose="020F0502020204030204" pitchFamily="34" charset="0"/>
                <a:cs typeface="Times New Roman" panose="02020603050405020304" pitchFamily="18" charset="0"/>
              </a:rPr>
              <a:t> Universidad de los Andes de Venezuela.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Gerencial</a:t>
            </a:r>
            <a:r>
              <a:rPr lang="en-US" sz="1100" dirty="0">
                <a:effectLst/>
                <a:latin typeface="Arial" panose="020B0604020202020204" pitchFamily="34" charset="0"/>
                <a:ea typeface="Calibri" panose="020F0502020204030204" pitchFamily="34" charset="0"/>
                <a:cs typeface="Times New Roman" panose="02020603050405020304" pitchFamily="18" charset="0"/>
              </a:rPr>
              <a:t>: https://www.redalyc.org/pdf/4655/465545878013.pdf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Levine, M., Berenson, M.,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Krehbiel</a:t>
            </a:r>
            <a:r>
              <a:rPr lang="en-US" sz="1100" dirty="0">
                <a:effectLst/>
                <a:latin typeface="Arial" panose="020B0604020202020204" pitchFamily="34" charset="0"/>
                <a:ea typeface="Calibri" panose="020F0502020204030204" pitchFamily="34" charset="0"/>
                <a:cs typeface="Times New Roman" panose="02020603050405020304" pitchFamily="18" charset="0"/>
              </a:rPr>
              <a:t>, C. (2006).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Estadística</a:t>
            </a:r>
            <a:r>
              <a:rPr lang="en-US" sz="1100" i="1" dirty="0">
                <a:effectLst/>
                <a:latin typeface="Arial" panose="020B0604020202020204" pitchFamily="34" charset="0"/>
                <a:ea typeface="Calibri" panose="020F0502020204030204" pitchFamily="34" charset="0"/>
                <a:cs typeface="Times New Roman" panose="02020603050405020304" pitchFamily="18" charset="0"/>
              </a:rPr>
              <a:t> para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administración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México: Pearson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Educación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9344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sp>
        <p:nvSpPr>
          <p:cNvPr id="4861" name="Google Shape;4861;p60"/>
          <p:cNvSpPr/>
          <p:nvPr/>
        </p:nvSpPr>
        <p:spPr>
          <a:xfrm>
            <a:off x="3324225" y="278353"/>
            <a:ext cx="2447700" cy="22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0"/>
          <p:cNvSpPr txBox="1">
            <a:spLocks noGrp="1"/>
          </p:cNvSpPr>
          <p:nvPr>
            <p:ph type="title"/>
          </p:nvPr>
        </p:nvSpPr>
        <p:spPr>
          <a:xfrm>
            <a:off x="3245962" y="188283"/>
            <a:ext cx="2604225" cy="2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latin typeface="+mn-lt"/>
              </a:rPr>
              <a:t>Referencias</a:t>
            </a:r>
            <a:endParaRPr dirty="0">
              <a:effectLst>
                <a:outerShdw blurRad="38100" dist="38100" dir="2700000" algn="tl">
                  <a:srgbClr val="000000">
                    <a:alpha val="43137"/>
                  </a:srgbClr>
                </a:outerShdw>
              </a:effectLst>
              <a:latin typeface="+mn-lt"/>
            </a:endParaRPr>
          </a:p>
        </p:txBody>
      </p:sp>
      <p:sp>
        <p:nvSpPr>
          <p:cNvPr id="6" name="CuadroTexto 5">
            <a:extLst>
              <a:ext uri="{FF2B5EF4-FFF2-40B4-BE49-F238E27FC236}">
                <a16:creationId xmlns:a16="http://schemas.microsoft.com/office/drawing/2014/main" id="{1C078548-9F2F-4604-BCEF-243EC228B1D6}"/>
              </a:ext>
            </a:extLst>
          </p:cNvPr>
          <p:cNvSpPr txBox="1"/>
          <p:nvPr/>
        </p:nvSpPr>
        <p:spPr>
          <a:xfrm>
            <a:off x="198303" y="741442"/>
            <a:ext cx="8494005" cy="3959289"/>
          </a:xfrm>
          <a:prstGeom prst="rect">
            <a:avLst/>
          </a:prstGeom>
          <a:noFill/>
        </p:spPr>
        <p:txBody>
          <a:bodyPr wrap="square">
            <a:spAutoFit/>
          </a:bodyPr>
          <a:lstStyle/>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Liuy</a:t>
            </a:r>
            <a:r>
              <a:rPr lang="en-US" sz="1100" dirty="0">
                <a:effectLst/>
                <a:latin typeface="Arial" panose="020B0604020202020204" pitchFamily="34" charset="0"/>
                <a:ea typeface="Calibri" panose="020F0502020204030204" pitchFamily="34" charset="0"/>
                <a:cs typeface="Times New Roman" panose="02020603050405020304" pitchFamily="18" charset="0"/>
              </a:rPr>
              <a:t>, Z., Yao , X., Yang, Q., y Zhao, H. (2021). </a:t>
            </a:r>
            <a:r>
              <a:rPr lang="en-US" sz="1100" i="1" dirty="0">
                <a:effectLst/>
                <a:latin typeface="Arial" panose="020B0604020202020204" pitchFamily="34" charset="0"/>
                <a:ea typeface="Calibri" panose="020F0502020204030204" pitchFamily="34" charset="0"/>
                <a:cs typeface="Times New Roman" panose="02020603050405020304" pitchFamily="18" charset="0"/>
              </a:rPr>
              <a:t>Impact of Pricing and Product Information on Consumer Buying Behavior With Customer Satisfaction in a Mediating Role.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Impacto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información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sobre</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precios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productos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el</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compra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i="1" dirty="0">
                <a:effectLst/>
                <a:latin typeface="Arial" panose="020B0604020202020204" pitchFamily="34" charset="0"/>
                <a:ea typeface="Calibri" panose="020F0502020204030204" pitchFamily="34" charset="0"/>
                <a:cs typeface="Times New Roman" panose="02020603050405020304" pitchFamily="18" charset="0"/>
              </a:rPr>
              <a:t> con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satisfacción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cliente</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como</a:t>
            </a:r>
            <a:r>
              <a:rPr lang="en-US" sz="1100" i="1" dirty="0">
                <a:effectLst/>
                <a:latin typeface="Arial" panose="020B0604020202020204" pitchFamily="34" charset="0"/>
                <a:ea typeface="Calibri" panose="020F0502020204030204" pitchFamily="34" charset="0"/>
                <a:cs typeface="Times New Roman" panose="02020603050405020304" pitchFamily="18" charset="0"/>
              </a:rPr>
              <a:t> u.</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Department of Product Design: https://www.frontiersin.org/articles/10.3389/fpsyg.2021.720151/full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López, C.,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Escario</a:t>
            </a:r>
            <a:r>
              <a:rPr lang="en-US" sz="1100" dirty="0">
                <a:effectLst/>
                <a:latin typeface="Arial" panose="020B0604020202020204" pitchFamily="34" charset="0"/>
                <a:ea typeface="Calibri" panose="020F0502020204030204" pitchFamily="34" charset="0"/>
                <a:cs typeface="Times New Roman" panose="02020603050405020304" pitchFamily="18" charset="0"/>
              </a:rPr>
              <a:t>, Á. (2020).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Investigación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precio</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promociones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según</a:t>
            </a:r>
            <a:r>
              <a:rPr lang="en-US" sz="1100" i="1" dirty="0">
                <a:effectLst/>
                <a:latin typeface="Arial" panose="020B0604020202020204" pitchFamily="34" charset="0"/>
                <a:ea typeface="Calibri" panose="020F0502020204030204" pitchFamily="34" charset="0"/>
                <a:cs typeface="Times New Roman" panose="02020603050405020304" pitchFamily="18" charset="0"/>
              </a:rPr>
              <a:t> 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canales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online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distribución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para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productos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primarios</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Repositorio</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 Universidad de la Rioja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España</a:t>
            </a:r>
            <a:r>
              <a:rPr lang="en-US" sz="1100" dirty="0">
                <a:effectLst/>
                <a:latin typeface="Arial" panose="020B0604020202020204" pitchFamily="34" charset="0"/>
                <a:ea typeface="Calibri" panose="020F0502020204030204" pitchFamily="34" charset="0"/>
                <a:cs typeface="Times New Roman" panose="02020603050405020304" pitchFamily="18" charset="0"/>
              </a:rPr>
              <a:t> UNIR.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Trabajo</a:t>
            </a:r>
            <a:r>
              <a:rPr lang="en-US" sz="1100" dirty="0">
                <a:effectLst/>
                <a:latin typeface="Arial" panose="020B0604020202020204" pitchFamily="34" charset="0"/>
                <a:ea typeface="Calibri" panose="020F0502020204030204" pitchFamily="34" charset="0"/>
                <a:cs typeface="Times New Roman" panose="02020603050405020304" pitchFamily="18" charset="0"/>
              </a:rPr>
              <a:t> de fin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máster</a:t>
            </a:r>
            <a:r>
              <a:rPr lang="en-US" sz="1100" dirty="0">
                <a:effectLst/>
                <a:latin typeface="Arial" panose="020B0604020202020204" pitchFamily="34" charset="0"/>
                <a:ea typeface="Calibri" panose="020F0502020204030204" pitchFamily="34" charset="0"/>
                <a:cs typeface="Times New Roman" panose="02020603050405020304" pitchFamily="18" charset="0"/>
              </a:rPr>
              <a:t>: https://n9.cl/zd4o1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López, R. (2010).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Datos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estadísticos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interpretación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uso</a:t>
            </a:r>
            <a:r>
              <a:rPr lang="en-US" sz="1100" i="1" dirty="0">
                <a:effectLst/>
                <a:latin typeface="Arial" panose="020B0604020202020204" pitchFamily="34" charset="0"/>
                <a:ea typeface="Calibri" panose="020F0502020204030204" pitchFamily="34" charset="0"/>
                <a:cs typeface="Times New Roman" panose="02020603050405020304" pitchFamily="18" charset="0"/>
              </a:rPr>
              <a:t> por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periodistas</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Nicaragua: Universidad de Managua: https://docplayer.es/81268216-Datos-estadisticos-interpretacion-y-uso-por-periodistas-ano-ricardo-lopez-us-1-029-us-129.html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Malhotra, N. (2008).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Investigación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Mercados. 5ta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Edición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a:effectLst/>
                <a:latin typeface="Arial" panose="020B0604020202020204" pitchFamily="34" charset="0"/>
                <a:ea typeface="Calibri" panose="020F0502020204030204" pitchFamily="34" charset="0"/>
                <a:cs typeface="Times New Roman" panose="02020603050405020304" pitchFamily="18" charset="0"/>
                <a:hlinkClick r:id="rId3"/>
              </a:rPr>
              <a:t>http://www.elmayorportaldegerencia.com/Libros/Mercadeo/%5BPD%5D%20Libros%20-%20Investigacion%20de%20Mercados.pdf</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Martínez, M. T. (2022,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junio</a:t>
            </a:r>
            <a:r>
              <a:rPr lang="en-US" sz="1100" dirty="0">
                <a:effectLst/>
                <a:latin typeface="Arial" panose="020B0604020202020204" pitchFamily="34" charset="0"/>
                <a:ea typeface="Calibri" panose="020F0502020204030204" pitchFamily="34" charset="0"/>
                <a:cs typeface="Times New Roman" panose="02020603050405020304" pitchFamily="18" charset="0"/>
              </a:rPr>
              <a:t> 8). </a:t>
            </a:r>
            <a:r>
              <a:rPr lang="en-US" sz="1100" i="1" dirty="0">
                <a:effectLst/>
                <a:latin typeface="Arial" panose="020B0604020202020204" pitchFamily="34" charset="0"/>
                <a:ea typeface="Calibri" panose="020F0502020204030204" pitchFamily="34" charset="0"/>
                <a:cs typeface="Times New Roman" panose="02020603050405020304" pitchFamily="18" charset="0"/>
              </a:rPr>
              <a:t>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Universo</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Universo</a:t>
            </a:r>
            <a:r>
              <a:rPr lang="en-US" sz="1100" dirty="0">
                <a:effectLst/>
                <a:latin typeface="Arial" panose="020B0604020202020204" pitchFamily="34" charset="0"/>
                <a:ea typeface="Calibri" panose="020F0502020204030204" pitchFamily="34" charset="0"/>
                <a:cs typeface="Times New Roman" panose="02020603050405020304" pitchFamily="18" charset="0"/>
              </a:rPr>
              <a:t>: https://www.eluniverso.com/noticias/economia/precios-ecuador-pan-aceite-inflacion-alzas-2022-banco-mundial-nota/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Mejía, I. E.,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Brazo</a:t>
            </a:r>
            <a:r>
              <a:rPr lang="en-US" sz="1100" dirty="0">
                <a:effectLst/>
                <a:latin typeface="Arial" panose="020B0604020202020204" pitchFamily="34" charset="0"/>
                <a:ea typeface="Calibri" panose="020F0502020204030204" pitchFamily="34" charset="0"/>
                <a:cs typeface="Times New Roman" panose="02020603050405020304" pitchFamily="18" charset="0"/>
              </a:rPr>
              <a:t>, D. (2008).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Encuestas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consumidores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drogas</a:t>
            </a:r>
            <a:r>
              <a:rPr lang="en-US" sz="1100" i="1" dirty="0">
                <a:effectLst/>
                <a:latin typeface="Arial" panose="020B0604020202020204" pitchFamily="34" charset="0"/>
                <a:ea typeface="Calibri" panose="020F0502020204030204" pitchFamily="34" charset="0"/>
                <a:cs typeface="Times New Roman" panose="02020603050405020304" pitchFamily="18" charset="0"/>
              </a:rPr>
              <a:t> con alto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riesgo</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España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Biblioteca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Sede</a:t>
            </a:r>
            <a:r>
              <a:rPr lang="en-US" sz="1100" dirty="0">
                <a:effectLst/>
                <a:latin typeface="Arial" panose="020B0604020202020204" pitchFamily="34" charset="0"/>
                <a:ea typeface="Calibri" panose="020F0502020204030204" pitchFamily="34" charset="0"/>
                <a:cs typeface="Times New Roman" panose="02020603050405020304" pitchFamily="18" charset="0"/>
              </a:rPr>
              <a:t> OPS.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Mohanna</a:t>
            </a:r>
            <a:r>
              <a:rPr lang="en-US" sz="1100" dirty="0">
                <a:effectLst/>
                <a:latin typeface="Arial" panose="020B0604020202020204" pitchFamily="34" charset="0"/>
                <a:ea typeface="Calibri" panose="020F0502020204030204" pitchFamily="34" charset="0"/>
                <a:cs typeface="Times New Roman" panose="02020603050405020304" pitchFamily="18" charset="0"/>
              </a:rPr>
              <a:t>, L. (2022).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Temores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ante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el</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incremento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inseguridad</a:t>
            </a:r>
            <a:r>
              <a:rPr lang="en-US" sz="1100" i="1" dirty="0">
                <a:effectLst/>
                <a:latin typeface="Arial" panose="020B0604020202020204" pitchFamily="34" charset="0"/>
                <a:ea typeface="Calibri" panose="020F0502020204030204" pitchFamily="34" charset="0"/>
                <a:cs typeface="Times New Roman" panose="02020603050405020304" pitchFamily="18" charset="0"/>
              </a:rPr>
              <a:t> alimentaria.</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Anuario</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Relaciones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Internacionales</a:t>
            </a:r>
            <a:r>
              <a:rPr lang="en-US" sz="1100" dirty="0">
                <a:effectLst/>
                <a:latin typeface="Arial" panose="020B0604020202020204" pitchFamily="34" charset="0"/>
                <a:ea typeface="Calibri" panose="020F0502020204030204" pitchFamily="34" charset="0"/>
                <a:cs typeface="Times New Roman" panose="02020603050405020304" pitchFamily="18" charset="0"/>
              </a:rPr>
              <a:t> 2022.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Artículo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científico</a:t>
            </a:r>
            <a:r>
              <a:rPr lang="en-US" sz="1100" dirty="0">
                <a:effectLst/>
                <a:latin typeface="Arial" panose="020B0604020202020204" pitchFamily="34" charset="0"/>
                <a:ea typeface="Calibri" panose="020F0502020204030204" pitchFamily="34" charset="0"/>
                <a:cs typeface="Times New Roman" panose="02020603050405020304" pitchFamily="18" charset="0"/>
              </a:rPr>
              <a:t>: http://www.elmayorportaldegerencia.com/Libros/Mercadeo/%5BPD%5D%20Libros%20-%20Investigacion%20de%20Mercados.pdf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7373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sp>
        <p:nvSpPr>
          <p:cNvPr id="4861" name="Google Shape;4861;p60"/>
          <p:cNvSpPr/>
          <p:nvPr/>
        </p:nvSpPr>
        <p:spPr>
          <a:xfrm>
            <a:off x="3324223" y="188283"/>
            <a:ext cx="2447700" cy="22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0"/>
          <p:cNvSpPr txBox="1">
            <a:spLocks noGrp="1"/>
          </p:cNvSpPr>
          <p:nvPr>
            <p:ph type="title"/>
          </p:nvPr>
        </p:nvSpPr>
        <p:spPr>
          <a:xfrm>
            <a:off x="3167698" y="107430"/>
            <a:ext cx="2604225" cy="2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latin typeface="+mn-lt"/>
              </a:rPr>
              <a:t>Referencias</a:t>
            </a:r>
            <a:endParaRPr dirty="0">
              <a:effectLst>
                <a:outerShdw blurRad="38100" dist="38100" dir="2700000" algn="tl">
                  <a:srgbClr val="000000">
                    <a:alpha val="43137"/>
                  </a:srgbClr>
                </a:outerShdw>
              </a:effectLst>
              <a:latin typeface="+mn-lt"/>
            </a:endParaRPr>
          </a:p>
        </p:txBody>
      </p:sp>
      <p:sp>
        <p:nvSpPr>
          <p:cNvPr id="6" name="CuadroTexto 5">
            <a:extLst>
              <a:ext uri="{FF2B5EF4-FFF2-40B4-BE49-F238E27FC236}">
                <a16:creationId xmlns:a16="http://schemas.microsoft.com/office/drawing/2014/main" id="{1C078548-9F2F-4604-BCEF-243EC228B1D6}"/>
              </a:ext>
            </a:extLst>
          </p:cNvPr>
          <p:cNvSpPr txBox="1"/>
          <p:nvPr/>
        </p:nvSpPr>
        <p:spPr>
          <a:xfrm>
            <a:off x="123655" y="498936"/>
            <a:ext cx="8943227" cy="4605300"/>
          </a:xfrm>
          <a:prstGeom prst="rect">
            <a:avLst/>
          </a:prstGeom>
          <a:noFill/>
        </p:spPr>
        <p:txBody>
          <a:bodyPr wrap="square">
            <a:spAutoFit/>
          </a:bodyPr>
          <a:lstStyle/>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Mohd</a:t>
            </a:r>
            <a:r>
              <a:rPr lang="en-US" sz="1100" dirty="0">
                <a:effectLst/>
                <a:latin typeface="Arial" panose="020B0604020202020204" pitchFamily="34" charset="0"/>
                <a:ea typeface="Calibri" panose="020F0502020204030204" pitchFamily="34" charset="0"/>
                <a:cs typeface="Times New Roman" panose="02020603050405020304" pitchFamily="18" charset="0"/>
              </a:rPr>
              <a:t>, N., y Wah, B. (2011). </a:t>
            </a:r>
            <a:r>
              <a:rPr lang="en-US" sz="1100" i="1" dirty="0">
                <a:effectLst/>
                <a:latin typeface="Arial" panose="020B0604020202020204" pitchFamily="34" charset="0"/>
                <a:ea typeface="Calibri" panose="020F0502020204030204" pitchFamily="34" charset="0"/>
                <a:cs typeface="Times New Roman" panose="02020603050405020304" pitchFamily="18" charset="0"/>
              </a:rPr>
              <a:t>Power Comparisons of Shapiro-Wilk, Kolmogorov-Smirnov, Lilliefors and Anderson-Darling Tests.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Comparaciones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potencia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pruebas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Shapiro-Wilk, Kolmogorov-Smirnov, Lilliefors y Anderson-Darling].</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Faculty of Computer and Mathematical Sciences: https://www.researchgate.net/publication/267205556_Power_Comparisons_of_Shapiro-Wilk_Kolmogorov-Smirnov_Lilliefors_and_Anderson-Darling_Tests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Monje</a:t>
            </a:r>
            <a:r>
              <a:rPr lang="en-US" sz="1100" dirty="0">
                <a:effectLst/>
                <a:latin typeface="Arial" panose="020B0604020202020204" pitchFamily="34" charset="0"/>
                <a:ea typeface="Calibri" panose="020F0502020204030204" pitchFamily="34" charset="0"/>
                <a:cs typeface="Times New Roman" panose="02020603050405020304" pitchFamily="18" charset="0"/>
              </a:rPr>
              <a:t>, C. (2011).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Metodología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investigación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cualitativa</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cuantitativa</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Programa</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Comunicación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Social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Periodismo</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 Universidad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Surcolombiana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Guía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didáctica</a:t>
            </a:r>
            <a:r>
              <a:rPr lang="en-US" sz="1100" dirty="0">
                <a:effectLst/>
                <a:latin typeface="Arial" panose="020B0604020202020204" pitchFamily="34" charset="0"/>
                <a:ea typeface="Calibri" panose="020F0502020204030204" pitchFamily="34" charset="0"/>
                <a:cs typeface="Times New Roman" panose="02020603050405020304" pitchFamily="18" charset="0"/>
              </a:rPr>
              <a:t>: https://www.uv.mx/rmipe/files/2017/02/Guia-didactica-metodologia-de-la-investigacion.pdf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Mubarak, E.,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Avinash</a:t>
            </a:r>
            <a:r>
              <a:rPr lang="en-US" sz="1100" dirty="0">
                <a:effectLst/>
                <a:latin typeface="Arial" panose="020B0604020202020204" pitchFamily="34" charset="0"/>
                <a:ea typeface="Calibri" panose="020F0502020204030204" pitchFamily="34" charset="0"/>
                <a:cs typeface="Times New Roman" panose="02020603050405020304" pitchFamily="18" charset="0"/>
              </a:rPr>
              <a:t>, A. (2019). </a:t>
            </a:r>
            <a:r>
              <a:rPr lang="en-US" sz="1100" i="1" dirty="0">
                <a:effectLst/>
                <a:latin typeface="Arial" panose="020B0604020202020204" pitchFamily="34" charset="0"/>
                <a:ea typeface="Calibri" panose="020F0502020204030204" pitchFamily="34" charset="0"/>
                <a:cs typeface="Times New Roman" panose="02020603050405020304" pitchFamily="18" charset="0"/>
              </a:rPr>
              <a:t>Buying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behaviour</a:t>
            </a:r>
            <a:r>
              <a:rPr lang="en-US" sz="1100" i="1" dirty="0">
                <a:effectLst/>
                <a:latin typeface="Arial" panose="020B0604020202020204" pitchFamily="34" charset="0"/>
                <a:ea typeface="Calibri" panose="020F0502020204030204" pitchFamily="34" charset="0"/>
                <a:cs typeface="Times New Roman" panose="02020603050405020304" pitchFamily="18" charset="0"/>
              </a:rPr>
              <a:t> of consumers of edible oil. a study of Tiruchirappalli city.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compra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consumidores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aceite</a:t>
            </a:r>
            <a:r>
              <a:rPr lang="en-US" sz="1100" i="1" dirty="0">
                <a:effectLst/>
                <a:latin typeface="Arial" panose="020B0604020202020204" pitchFamily="34" charset="0"/>
                <a:ea typeface="Calibri" panose="020F0502020204030204" pitchFamily="34" charset="0"/>
                <a:cs typeface="Times New Roman" panose="02020603050405020304" pitchFamily="18" charset="0"/>
              </a:rPr>
              <a:t> comestible-un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estudio</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i="1" dirty="0">
                <a:effectLst/>
                <a:latin typeface="Arial" panose="020B0604020202020204" pitchFamily="34" charset="0"/>
                <a:ea typeface="Calibri" panose="020F0502020204030204" pitchFamily="34" charset="0"/>
                <a:cs typeface="Times New Roman" panose="02020603050405020304" pitchFamily="18" charset="0"/>
              </a:rPr>
              <a:t> la ciudad de Tiruchirappalli].</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International Journal of Research and Analytical Reviews (IJRAR): </a:t>
            </a:r>
            <a:r>
              <a:rPr lang="en-US" sz="1100" dirty="0">
                <a:effectLst/>
                <a:latin typeface="Arial" panose="020B0604020202020204" pitchFamily="34" charset="0"/>
                <a:ea typeface="Calibri" panose="020F0502020204030204" pitchFamily="34" charset="0"/>
                <a:cs typeface="Times New Roman" panose="02020603050405020304" pitchFamily="18" charset="0"/>
                <a:hlinkClick r:id="rId3"/>
              </a:rPr>
              <a:t>https://www.ijrar.org/papers/IJRAR19ZP044.pdf</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Nadal, A. (2020).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Crítica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teoría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económica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neoclásica</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Biblioteca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Electrónica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Científica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línea</a:t>
            </a:r>
            <a:r>
              <a:rPr lang="en-US" sz="1100" dirty="0">
                <a:effectLst/>
                <a:latin typeface="Arial" panose="020B0604020202020204" pitchFamily="34" charset="0"/>
                <a:ea typeface="Calibri" panose="020F0502020204030204" pitchFamily="34" charset="0"/>
                <a:cs typeface="Times New Roman" panose="02020603050405020304" pitchFamily="18" charset="0"/>
              </a:rPr>
              <a:t> SCIELO: https://www.scielo.org.mx/scielo.php?script=sci_arttext&amp;pid=S2448-718X2019000300509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Novoa</a:t>
            </a:r>
            <a:r>
              <a:rPr lang="en-US" sz="1100" dirty="0">
                <a:effectLst/>
                <a:latin typeface="Arial" panose="020B0604020202020204" pitchFamily="34" charset="0"/>
                <a:ea typeface="Calibri" panose="020F0502020204030204" pitchFamily="34" charset="0"/>
                <a:cs typeface="Times New Roman" panose="02020603050405020304" pitchFamily="18" charset="0"/>
              </a:rPr>
              <a:t> , G.,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Asbun</a:t>
            </a:r>
            <a:r>
              <a:rPr lang="en-US" sz="1100" dirty="0">
                <a:effectLst/>
                <a:latin typeface="Arial" panose="020B0604020202020204" pitchFamily="34" charset="0"/>
                <a:ea typeface="Calibri" panose="020F0502020204030204" pitchFamily="34" charset="0"/>
                <a:cs typeface="Times New Roman" panose="02020603050405020304" pitchFamily="18" charset="0"/>
              </a:rPr>
              <a:t>, J., y Sevilla, M. (2016).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Responsabilidad</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profesional</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aplicada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farmacovigilancia</a:t>
            </a:r>
            <a:r>
              <a:rPr lang="en-US" sz="1100" i="1" dirty="0">
                <a:effectLst/>
                <a:latin typeface="Arial" panose="020B0604020202020204" pitchFamily="34" charset="0"/>
                <a:ea typeface="Calibri" panose="020F0502020204030204" pitchFamily="34" charset="0"/>
                <a:cs typeface="Times New Roman" panose="02020603050405020304" pitchFamily="18" charset="0"/>
              </a:rPr>
              <a:t>: un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estudio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caso</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i="1" dirty="0">
                <a:effectLst/>
                <a:latin typeface="Arial" panose="020B0604020202020204" pitchFamily="34" charset="0"/>
                <a:ea typeface="Calibri" panose="020F0502020204030204" pitchFamily="34" charset="0"/>
                <a:cs typeface="Times New Roman" panose="02020603050405020304" pitchFamily="18" charset="0"/>
              </a:rPr>
              <a:t> México.</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Acta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bioeth</a:t>
            </a:r>
            <a:r>
              <a:rPr lang="en-US" sz="1100" dirty="0">
                <a:effectLst/>
                <a:latin typeface="Arial" panose="020B0604020202020204" pitchFamily="34" charset="0"/>
                <a:ea typeface="Calibri" panose="020F0502020204030204" pitchFamily="34" charset="0"/>
                <a:cs typeface="Times New Roman" panose="02020603050405020304" pitchFamily="18" charset="0"/>
              </a:rPr>
              <a:t>, 22(2), 269-280: https://www.scielo.cl/scielo.php?pid=S1726-569X2016000200014&amp;script=sci_abstract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Orellana, F. (2022).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Teoría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conducta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i="1" dirty="0">
                <a:effectLst/>
                <a:latin typeface="Arial" panose="020B0604020202020204" pitchFamily="34" charset="0"/>
                <a:ea typeface="Calibri" panose="020F0502020204030204" pitchFamily="34" charset="0"/>
                <a:cs typeface="Times New Roman" panose="02020603050405020304" pitchFamily="18" charset="0"/>
              </a:rPr>
              <a:t>,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producción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costos</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dirty="0">
                <a:effectLst/>
                <a:latin typeface="Arial" panose="020B0604020202020204" pitchFamily="34" charset="0"/>
                <a:ea typeface="Calibri" panose="020F0502020204030204" pitchFamily="34" charset="0"/>
                <a:cs typeface="Times New Roman" panose="02020603050405020304" pitchFamily="18" charset="0"/>
              </a:rPr>
              <a:t> E-IDEA 4.0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Multidisciplinar</a:t>
            </a:r>
            <a:r>
              <a:rPr lang="en-US" sz="1100" dirty="0">
                <a:effectLst/>
                <a:latin typeface="Arial" panose="020B0604020202020204" pitchFamily="34" charset="0"/>
                <a:ea typeface="Calibri" panose="020F0502020204030204" pitchFamily="34" charset="0"/>
                <a:cs typeface="Times New Roman" panose="02020603050405020304" pitchFamily="18" charset="0"/>
              </a:rPr>
              <a:t>, 4(10), 10-21: https://doi.org/10.53734/mj.vol4.id191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Otzen</a:t>
            </a:r>
            <a:r>
              <a:rPr lang="en-US" sz="1100" dirty="0">
                <a:effectLst/>
                <a:latin typeface="Arial" panose="020B0604020202020204" pitchFamily="34" charset="0"/>
                <a:ea typeface="Calibri" panose="020F0502020204030204" pitchFamily="34" charset="0"/>
                <a:cs typeface="Times New Roman" panose="02020603050405020304" pitchFamily="18" charset="0"/>
              </a:rPr>
              <a:t>, T.,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Manterola</a:t>
            </a:r>
            <a:r>
              <a:rPr lang="en-US" sz="1100" dirty="0">
                <a:effectLst/>
                <a:latin typeface="Arial" panose="020B0604020202020204" pitchFamily="34" charset="0"/>
                <a:ea typeface="Calibri" panose="020F0502020204030204" pitchFamily="34" charset="0"/>
                <a:cs typeface="Times New Roman" panose="02020603050405020304" pitchFamily="18" charset="0"/>
              </a:rPr>
              <a:t>, C. (2017).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Técnicas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estudio</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sobre</a:t>
            </a:r>
            <a:r>
              <a:rPr lang="en-US" sz="1100" i="1" dirty="0">
                <a:effectLst/>
                <a:latin typeface="Arial" panose="020B0604020202020204" pitchFamily="34" charset="0"/>
                <a:ea typeface="Calibri" panose="020F0502020204030204" pitchFamily="34" charset="0"/>
                <a:cs typeface="Times New Roman" panose="02020603050405020304" pitchFamily="18" charset="0"/>
              </a:rPr>
              <a:t> una población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estudio</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International Journal of Morphology.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Artículo</a:t>
            </a:r>
            <a:r>
              <a:rPr lang="en-US" sz="1100" dirty="0">
                <a:effectLst/>
                <a:latin typeface="Arial" panose="020B0604020202020204" pitchFamily="34" charset="0"/>
                <a:ea typeface="Calibri" panose="020F0502020204030204" pitchFamily="34" charset="0"/>
                <a:cs typeface="Times New Roman" panose="02020603050405020304" pitchFamily="18" charset="0"/>
              </a:rPr>
              <a:t>: https://www.scielo.cl/scielo.php?script=sci_arttext&amp;pid=S0717-95022017000100037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Oviedo, H. C., y Campo Arias, A. (2005).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Metodología</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investigación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lectura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crítica</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estudios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Aproximación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al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uso</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coeficiente</a:t>
            </a:r>
            <a:r>
              <a:rPr lang="en-US" sz="1100" dirty="0">
                <a:effectLst/>
                <a:latin typeface="Arial" panose="020B0604020202020204" pitchFamily="34" charset="0"/>
                <a:ea typeface="Calibri" panose="020F0502020204030204" pitchFamily="34" charset="0"/>
                <a:cs typeface="Times New Roman" panose="02020603050405020304" pitchFamily="18" charset="0"/>
              </a:rPr>
              <a:t> alfa de Cronbach.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Colombiana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Psiquiatría</a:t>
            </a:r>
            <a:r>
              <a:rPr lang="en-US" sz="1100" dirty="0">
                <a:effectLst/>
                <a:latin typeface="Arial" panose="020B0604020202020204" pitchFamily="34" charset="0"/>
                <a:ea typeface="Calibri" panose="020F0502020204030204" pitchFamily="34" charset="0"/>
                <a:cs typeface="Times New Roman" panose="02020603050405020304" pitchFamily="18" charset="0"/>
              </a:rPr>
              <a:t>, 1-10.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3910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sp>
        <p:nvSpPr>
          <p:cNvPr id="4861" name="Google Shape;4861;p60"/>
          <p:cNvSpPr/>
          <p:nvPr/>
        </p:nvSpPr>
        <p:spPr>
          <a:xfrm>
            <a:off x="3324223" y="188283"/>
            <a:ext cx="2447700" cy="22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0"/>
          <p:cNvSpPr txBox="1">
            <a:spLocks noGrp="1"/>
          </p:cNvSpPr>
          <p:nvPr>
            <p:ph type="title"/>
          </p:nvPr>
        </p:nvSpPr>
        <p:spPr>
          <a:xfrm>
            <a:off x="3167698" y="107430"/>
            <a:ext cx="2604225" cy="2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latin typeface="+mn-lt"/>
              </a:rPr>
              <a:t>Referencias</a:t>
            </a:r>
            <a:endParaRPr dirty="0">
              <a:effectLst>
                <a:outerShdw blurRad="38100" dist="38100" dir="2700000" algn="tl">
                  <a:srgbClr val="000000">
                    <a:alpha val="43137"/>
                  </a:srgbClr>
                </a:outerShdw>
              </a:effectLst>
              <a:latin typeface="+mn-lt"/>
            </a:endParaRPr>
          </a:p>
        </p:txBody>
      </p:sp>
      <p:sp>
        <p:nvSpPr>
          <p:cNvPr id="6" name="CuadroTexto 5">
            <a:extLst>
              <a:ext uri="{FF2B5EF4-FFF2-40B4-BE49-F238E27FC236}">
                <a16:creationId xmlns:a16="http://schemas.microsoft.com/office/drawing/2014/main" id="{1C078548-9F2F-4604-BCEF-243EC228B1D6}"/>
              </a:ext>
            </a:extLst>
          </p:cNvPr>
          <p:cNvSpPr txBox="1"/>
          <p:nvPr/>
        </p:nvSpPr>
        <p:spPr>
          <a:xfrm>
            <a:off x="123655" y="498936"/>
            <a:ext cx="8943227" cy="4787529"/>
          </a:xfrm>
          <a:prstGeom prst="rect">
            <a:avLst/>
          </a:prstGeom>
          <a:noFill/>
        </p:spPr>
        <p:txBody>
          <a:bodyPr wrap="square">
            <a:spAutoFit/>
          </a:bodyPr>
          <a:lstStyle/>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Penagos, W. (2022).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Propuesta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negocio</a:t>
            </a:r>
            <a:r>
              <a:rPr lang="en-US" sz="1100" i="1" dirty="0">
                <a:effectLst/>
                <a:latin typeface="Arial" panose="020B0604020202020204" pitchFamily="34" charset="0"/>
                <a:ea typeface="Calibri" panose="020F0502020204030204" pitchFamily="34" charset="0"/>
                <a:cs typeface="Times New Roman" panose="02020603050405020304" pitchFamily="18" charset="0"/>
              </a:rPr>
              <a:t> para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creación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una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empresa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productora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aceite</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palma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i="1" dirty="0">
                <a:effectLst/>
                <a:latin typeface="Arial" panose="020B0604020202020204" pitchFamily="34" charset="0"/>
                <a:ea typeface="Calibri" panose="020F0502020204030204" pitchFamily="34" charset="0"/>
                <a:cs typeface="Times New Roman" panose="02020603050405020304" pitchFamily="18" charset="0"/>
              </a:rPr>
              <a:t> Colombia.</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Repositorio</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 Fundación Universidad de América. Proyecto integral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grado</a:t>
            </a:r>
            <a:r>
              <a:rPr lang="en-US" sz="1100" dirty="0">
                <a:effectLst/>
                <a:latin typeface="Arial" panose="020B0604020202020204" pitchFamily="34" charset="0"/>
                <a:ea typeface="Calibri" panose="020F0502020204030204" pitchFamily="34" charset="0"/>
                <a:cs typeface="Times New Roman" panose="02020603050405020304" pitchFamily="18" charset="0"/>
              </a:rPr>
              <a:t>: http://repository.uamerica.edu.co/bitstream/20.500.11839/8814/1/3162340-2022-1-II.pdf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Podbregar</a:t>
            </a:r>
            <a:r>
              <a:rPr lang="en-US" sz="1100" dirty="0">
                <a:effectLst/>
                <a:latin typeface="Arial" panose="020B0604020202020204" pitchFamily="34" charset="0"/>
                <a:ea typeface="Calibri" panose="020F0502020204030204" pitchFamily="34" charset="0"/>
                <a:cs typeface="Times New Roman" panose="02020603050405020304" pitchFamily="18" charset="0"/>
              </a:rPr>
              <a:t>, I.,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Filipóvic</a:t>
            </a:r>
            <a:r>
              <a:rPr lang="en-US" sz="1100" dirty="0">
                <a:effectLst/>
                <a:latin typeface="Arial" panose="020B0604020202020204" pitchFamily="34" charset="0"/>
                <a:ea typeface="Calibri" panose="020F0502020204030204" pitchFamily="34" charset="0"/>
                <a:cs typeface="Times New Roman" panose="02020603050405020304" pitchFamily="18" charset="0"/>
              </a:rPr>
              <a:t> , 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Radovanovic</a:t>
            </a:r>
            <a:r>
              <a:rPr lang="en-US" sz="1100" dirty="0">
                <a:effectLst/>
                <a:latin typeface="Arial" panose="020B0604020202020204" pitchFamily="34" charset="0"/>
                <a:ea typeface="Calibri" panose="020F0502020204030204" pitchFamily="34" charset="0"/>
                <a:cs typeface="Times New Roman" panose="02020603050405020304" pitchFamily="18" charset="0"/>
              </a:rPr>
              <a:t>, 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Mirkovic</a:t>
            </a:r>
            <a:r>
              <a:rPr lang="en-US" sz="1100" dirty="0">
                <a:effectLst/>
                <a:latin typeface="Arial" panose="020B0604020202020204" pitchFamily="34" charset="0"/>
                <a:ea typeface="Calibri" panose="020F0502020204030204" pitchFamily="34" charset="0"/>
                <a:cs typeface="Times New Roman" panose="02020603050405020304" pitchFamily="18" charset="0"/>
              </a:rPr>
              <a:t>, O.,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Sprajc</a:t>
            </a:r>
            <a:r>
              <a:rPr lang="en-US" sz="1100" dirty="0">
                <a:effectLst/>
                <a:latin typeface="Arial" panose="020B0604020202020204" pitchFamily="34" charset="0"/>
                <a:ea typeface="Calibri" panose="020F0502020204030204" pitchFamily="34" charset="0"/>
                <a:cs typeface="Times New Roman" panose="02020603050405020304" pitchFamily="18" charset="0"/>
              </a:rPr>
              <a:t>, P. (2021). </a:t>
            </a:r>
            <a:r>
              <a:rPr lang="en-US" sz="1100" i="1" dirty="0">
                <a:effectLst/>
                <a:latin typeface="Arial" panose="020B0604020202020204" pitchFamily="34" charset="0"/>
                <a:ea typeface="Calibri" panose="020F0502020204030204" pitchFamily="34" charset="0"/>
                <a:cs typeface="Times New Roman" panose="02020603050405020304" pitchFamily="18" charset="0"/>
              </a:rPr>
              <a:t>Electricity Prices and Consumer Behavior, Case Study Serbia—Randomized Control Trials Method.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Precios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electricidad</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estudio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caso</a:t>
            </a:r>
            <a:r>
              <a:rPr lang="en-US" sz="1100" i="1" dirty="0">
                <a:effectLst/>
                <a:latin typeface="Arial" panose="020B0604020202020204" pitchFamily="34" charset="0"/>
                <a:ea typeface="Calibri" panose="020F0502020204030204" pitchFamily="34" charset="0"/>
                <a:cs typeface="Times New Roman" panose="02020603050405020304" pitchFamily="18" charset="0"/>
              </a:rPr>
              <a:t> Serbia: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método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ensayos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controlados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aleatorios</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Faculty of Organizational Sciences, University of Maribor: https://www.mdpi.com/1996-1073/14/3/591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Pombar</a:t>
            </a:r>
            <a:r>
              <a:rPr lang="en-US" sz="1100" dirty="0">
                <a:effectLst/>
                <a:latin typeface="Arial" panose="020B0604020202020204" pitchFamily="34" charset="0"/>
                <a:ea typeface="Calibri" panose="020F0502020204030204" pitchFamily="34" charset="0"/>
                <a:cs typeface="Times New Roman" panose="02020603050405020304" pitchFamily="18" charset="0"/>
              </a:rPr>
              <a:t>, D. (2018).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Incidencia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precios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i="1" dirty="0">
                <a:effectLst/>
                <a:latin typeface="Arial" panose="020B0604020202020204" pitchFamily="34" charset="0"/>
                <a:ea typeface="Calibri" panose="020F0502020204030204" pitchFamily="34" charset="0"/>
                <a:cs typeface="Times New Roman" panose="02020603050405020304" pitchFamily="18" charset="0"/>
              </a:rPr>
              <a:t>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decisión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compra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productos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consumo</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masivo</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elaboración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un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aplicativo</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móvil</a:t>
            </a:r>
            <a:r>
              <a:rPr lang="en-US" sz="1100" i="1" dirty="0">
                <a:effectLst/>
                <a:latin typeface="Arial" panose="020B0604020202020204" pitchFamily="34" charset="0"/>
                <a:ea typeface="Calibri" panose="020F0502020204030204" pitchFamily="34" charset="0"/>
                <a:cs typeface="Times New Roman" panose="02020603050405020304" pitchFamily="18" charset="0"/>
              </a:rPr>
              <a:t> para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comunicación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promociones</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Repositorio</a:t>
            </a:r>
            <a:r>
              <a:rPr lang="en-US" sz="1100" dirty="0">
                <a:effectLst/>
                <a:latin typeface="Arial" panose="020B0604020202020204" pitchFamily="34" charset="0"/>
                <a:ea typeface="Calibri" panose="020F0502020204030204" pitchFamily="34" charset="0"/>
                <a:cs typeface="Times New Roman" panose="02020603050405020304" pitchFamily="18" charset="0"/>
              </a:rPr>
              <a:t> Digital de la Universidad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Católica</a:t>
            </a:r>
            <a:r>
              <a:rPr lang="en-US" sz="1100" dirty="0">
                <a:effectLst/>
                <a:latin typeface="Arial" panose="020B0604020202020204" pitchFamily="34" charset="0"/>
                <a:ea typeface="Calibri" panose="020F0502020204030204" pitchFamily="34" charset="0"/>
                <a:cs typeface="Times New Roman" panose="02020603050405020304" pitchFamily="18" charset="0"/>
              </a:rPr>
              <a:t> de Guayaquil.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Tesis</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posgrado</a:t>
            </a:r>
            <a:r>
              <a:rPr lang="en-US" sz="1100" dirty="0">
                <a:effectLst/>
                <a:latin typeface="Arial" panose="020B0604020202020204" pitchFamily="34" charset="0"/>
                <a:ea typeface="Calibri" panose="020F0502020204030204" pitchFamily="34" charset="0"/>
                <a:cs typeface="Times New Roman" panose="02020603050405020304" pitchFamily="18" charset="0"/>
              </a:rPr>
              <a:t>: http://201.159.223.180/bitstream/3317/10674/1/T-UCSG-POS-MAE-164.pdf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Pons, G. (2015).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Aceites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vegetales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hacia</a:t>
            </a:r>
            <a:r>
              <a:rPr lang="en-US" sz="1100" i="1" dirty="0">
                <a:effectLst/>
                <a:latin typeface="Arial" panose="020B0604020202020204" pitchFamily="34" charset="0"/>
                <a:ea typeface="Calibri" panose="020F0502020204030204" pitchFamily="34" charset="0"/>
                <a:cs typeface="Times New Roman" panose="02020603050405020304" pitchFamily="18" charset="0"/>
              </a:rPr>
              <a:t> una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producción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sostenible</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Red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Revistas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científicas</a:t>
            </a:r>
            <a:r>
              <a:rPr lang="en-US" sz="1100" dirty="0">
                <a:effectLst/>
                <a:latin typeface="Arial" panose="020B0604020202020204" pitchFamily="34" charset="0"/>
                <a:ea typeface="Calibri" panose="020F0502020204030204" pitchFamily="34" charset="0"/>
                <a:cs typeface="Times New Roman" panose="02020603050405020304" pitchFamily="18" charset="0"/>
              </a:rPr>
              <a:t> de América Latina,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el</a:t>
            </a:r>
            <a:r>
              <a:rPr lang="en-US" sz="1100" dirty="0">
                <a:effectLst/>
                <a:latin typeface="Arial" panose="020B0604020202020204" pitchFamily="34" charset="0"/>
                <a:ea typeface="Calibri" panose="020F0502020204030204" pitchFamily="34" charset="0"/>
                <a:cs typeface="Times New Roman" panose="02020603050405020304" pitchFamily="18" charset="0"/>
              </a:rPr>
              <a:t> Caribe,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España</a:t>
            </a:r>
            <a:r>
              <a:rPr lang="en-US" sz="1100" dirty="0">
                <a:effectLst/>
                <a:latin typeface="Arial" panose="020B0604020202020204" pitchFamily="34" charset="0"/>
                <a:ea typeface="Calibri" panose="020F0502020204030204" pitchFamily="34" charset="0"/>
                <a:cs typeface="Times New Roman" panose="02020603050405020304" pitchFamily="18" charset="0"/>
              </a:rPr>
              <a:t> y Portugal.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científica</a:t>
            </a:r>
            <a:r>
              <a:rPr lang="en-US" sz="1100" dirty="0">
                <a:effectLst/>
                <a:latin typeface="Arial" panose="020B0604020202020204" pitchFamily="34" charset="0"/>
                <a:ea typeface="Calibri" panose="020F0502020204030204" pitchFamily="34" charset="0"/>
                <a:cs typeface="Times New Roman" panose="02020603050405020304" pitchFamily="18" charset="0"/>
              </a:rPr>
              <a:t>: https://www.redalyc.org/articulo.oa?id=47843368002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Rabadán</a:t>
            </a:r>
            <a:r>
              <a:rPr lang="en-US" sz="1100" dirty="0">
                <a:effectLst/>
                <a:latin typeface="Arial" panose="020B0604020202020204" pitchFamily="34" charset="0"/>
                <a:ea typeface="Calibri" panose="020F0502020204030204" pitchFamily="34" charset="0"/>
                <a:cs typeface="Times New Roman" panose="02020603050405020304" pitchFamily="18" charset="0"/>
              </a:rPr>
              <a:t> , B., y Rodríguez, B. (2013).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Proceso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decisión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Teoría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Jerarquización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necesidades</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Proceso</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decisión</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dirty="0">
                <a:effectLst/>
                <a:latin typeface="Arial" panose="020B0604020202020204" pitchFamily="34" charset="0"/>
                <a:ea typeface="Calibri" panose="020F0502020204030204" pitchFamily="34" charset="0"/>
                <a:cs typeface="Times New Roman" panose="02020603050405020304" pitchFamily="18" charset="0"/>
              </a:rPr>
              <a:t> final: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Factores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explicativos</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visionado</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películas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dirty="0">
                <a:effectLst/>
                <a:latin typeface="Arial" panose="020B0604020202020204" pitchFamily="34" charset="0"/>
                <a:ea typeface="Calibri" panose="020F0502020204030204" pitchFamily="34" charset="0"/>
                <a:cs typeface="Times New Roman" panose="02020603050405020304" pitchFamily="18" charset="0"/>
              </a:rPr>
              <a:t>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sala</a:t>
            </a:r>
            <a:r>
              <a:rPr lang="en-US" sz="1100" dirty="0">
                <a:effectLst/>
                <a:latin typeface="Arial" panose="020B0604020202020204" pitchFamily="34" charset="0"/>
                <a:ea typeface="Calibri" panose="020F0502020204030204" pitchFamily="34" charset="0"/>
                <a:cs typeface="Times New Roman" panose="02020603050405020304" pitchFamily="18" charset="0"/>
              </a:rPr>
              <a:t> de cine de los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jóvenes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universitarios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españoles</a:t>
            </a:r>
            <a:r>
              <a:rPr lang="en-US" sz="1100" dirty="0">
                <a:effectLst/>
                <a:latin typeface="Arial" panose="020B0604020202020204" pitchFamily="34" charset="0"/>
                <a:ea typeface="Calibri" panose="020F0502020204030204" pitchFamily="34" charset="0"/>
                <a:cs typeface="Times New Roman" panose="02020603050405020304" pitchFamily="18" charset="0"/>
              </a:rPr>
              <a:t>: https://www.tesisenred.net/bitstream/handle/10803/146251/David_Rodriguez_Rabad%C3%A1n%20Benito.pdf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Raiteri</a:t>
            </a:r>
            <a:r>
              <a:rPr lang="en-US" sz="1100" dirty="0">
                <a:effectLst/>
                <a:latin typeface="Arial" panose="020B0604020202020204" pitchFamily="34" charset="0"/>
                <a:ea typeface="Calibri" panose="020F0502020204030204" pitchFamily="34" charset="0"/>
                <a:cs typeface="Times New Roman" panose="02020603050405020304" pitchFamily="18" charset="0"/>
              </a:rPr>
              <a:t>, M.,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Ocaña</a:t>
            </a:r>
            <a:r>
              <a:rPr lang="en-US" sz="1100" dirty="0">
                <a:effectLst/>
                <a:latin typeface="Arial" panose="020B0604020202020204" pitchFamily="34" charset="0"/>
                <a:ea typeface="Calibri" panose="020F0502020204030204" pitchFamily="34" charset="0"/>
                <a:cs typeface="Times New Roman" panose="02020603050405020304" pitchFamily="18" charset="0"/>
              </a:rPr>
              <a:t>, H. (2016). </a:t>
            </a:r>
            <a:r>
              <a:rPr lang="en-US" sz="1100" i="1" dirty="0">
                <a:effectLst/>
                <a:latin typeface="Arial" panose="020B0604020202020204" pitchFamily="34" charset="0"/>
                <a:ea typeface="Calibri" panose="020F0502020204030204" pitchFamily="34" charset="0"/>
                <a:cs typeface="Times New Roman" panose="02020603050405020304" pitchFamily="18" charset="0"/>
              </a:rPr>
              <a:t>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i="1" dirty="0">
                <a:effectLst/>
                <a:latin typeface="Arial" panose="020B0604020202020204" pitchFamily="34" charset="0"/>
                <a:ea typeface="Calibri" panose="020F0502020204030204" pitchFamily="34" charset="0"/>
                <a:cs typeface="Times New Roman" panose="02020603050405020304" pitchFamily="18" charset="0"/>
              </a:rPr>
              <a:t> actual.</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Concepto</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a:effectLst/>
                <a:latin typeface="Arial" panose="020B0604020202020204" pitchFamily="34" charset="0"/>
                <a:ea typeface="Calibri" panose="020F0502020204030204" pitchFamily="34" charset="0"/>
                <a:cs typeface="Times New Roman" panose="02020603050405020304" pitchFamily="18" charset="0"/>
                <a:hlinkClick r:id="rId3"/>
              </a:rPr>
              <a:t>https://bdigital.uncu.edu.ar/objetos_digitales/8046/raiteri-melisa-daniela.pdf</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Rajiv, S., Sharma, J., y Sharma, R. (2017). </a:t>
            </a:r>
            <a:r>
              <a:rPr lang="en-US" sz="1100" i="1" dirty="0">
                <a:effectLst/>
                <a:latin typeface="Arial" panose="020B0604020202020204" pitchFamily="34" charset="0"/>
                <a:ea typeface="Calibri" panose="020F0502020204030204" pitchFamily="34" charset="0"/>
                <a:cs typeface="Times New Roman" panose="02020603050405020304" pitchFamily="18" charset="0"/>
              </a:rPr>
              <a:t>A study on consumer behavior towards Popular food brands. [Un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estudio</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sobre</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el</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hacia</a:t>
            </a:r>
            <a:r>
              <a:rPr lang="en-US" sz="1100" i="1" dirty="0">
                <a:effectLst/>
                <a:latin typeface="Arial" panose="020B0604020202020204" pitchFamily="34" charset="0"/>
                <a:ea typeface="Calibri" panose="020F0502020204030204" pitchFamily="34" charset="0"/>
                <a:cs typeface="Times New Roman" panose="02020603050405020304" pitchFamily="18" charset="0"/>
              </a:rPr>
              <a:t> 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alimentos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marcas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populares</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Journal of Business and Management: </a:t>
            </a:r>
            <a:r>
              <a:rPr lang="en-US" sz="1100" dirty="0">
                <a:effectLst/>
                <a:latin typeface="Arial" panose="020B0604020202020204" pitchFamily="34" charset="0"/>
                <a:ea typeface="Calibri" panose="020F0502020204030204" pitchFamily="34" charset="0"/>
                <a:cs typeface="Times New Roman" panose="02020603050405020304" pitchFamily="18" charset="0"/>
                <a:hlinkClick r:id="rId4"/>
              </a:rPr>
              <a:t>https://iosrjournals.org/iosr-jbm/papers/Vol18-issue8/Version-4/A1808040108.pdf</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3642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sp>
        <p:nvSpPr>
          <p:cNvPr id="4861" name="Google Shape;4861;p60"/>
          <p:cNvSpPr/>
          <p:nvPr/>
        </p:nvSpPr>
        <p:spPr>
          <a:xfrm>
            <a:off x="3324223" y="188283"/>
            <a:ext cx="2447700" cy="22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0"/>
          <p:cNvSpPr txBox="1">
            <a:spLocks noGrp="1"/>
          </p:cNvSpPr>
          <p:nvPr>
            <p:ph type="title"/>
          </p:nvPr>
        </p:nvSpPr>
        <p:spPr>
          <a:xfrm>
            <a:off x="3167698" y="107430"/>
            <a:ext cx="2604225" cy="2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latin typeface="+mn-lt"/>
              </a:rPr>
              <a:t>Referencias</a:t>
            </a:r>
            <a:endParaRPr dirty="0">
              <a:effectLst>
                <a:outerShdw blurRad="38100" dist="38100" dir="2700000" algn="tl">
                  <a:srgbClr val="000000">
                    <a:alpha val="43137"/>
                  </a:srgbClr>
                </a:outerShdw>
              </a:effectLst>
              <a:latin typeface="+mn-lt"/>
            </a:endParaRPr>
          </a:p>
        </p:txBody>
      </p:sp>
      <p:sp>
        <p:nvSpPr>
          <p:cNvPr id="6" name="CuadroTexto 5">
            <a:extLst>
              <a:ext uri="{FF2B5EF4-FFF2-40B4-BE49-F238E27FC236}">
                <a16:creationId xmlns:a16="http://schemas.microsoft.com/office/drawing/2014/main" id="{1C078548-9F2F-4604-BCEF-243EC228B1D6}"/>
              </a:ext>
            </a:extLst>
          </p:cNvPr>
          <p:cNvSpPr txBox="1"/>
          <p:nvPr/>
        </p:nvSpPr>
        <p:spPr>
          <a:xfrm>
            <a:off x="123655" y="498936"/>
            <a:ext cx="8943227" cy="4238981"/>
          </a:xfrm>
          <a:prstGeom prst="rect">
            <a:avLst/>
          </a:prstGeom>
          <a:noFill/>
        </p:spPr>
        <p:txBody>
          <a:bodyPr wrap="square">
            <a:spAutoFit/>
          </a:bodyPr>
          <a:lstStyle/>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Ramírez, 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Maguiña</a:t>
            </a:r>
            <a:r>
              <a:rPr lang="en-US" sz="1100" dirty="0">
                <a:effectLst/>
                <a:latin typeface="Arial" panose="020B0604020202020204" pitchFamily="34" charset="0"/>
                <a:ea typeface="Calibri" panose="020F0502020204030204" pitchFamily="34" charset="0"/>
                <a:cs typeface="Times New Roman" panose="02020603050405020304" pitchFamily="18" charset="0"/>
              </a:rPr>
              <a:t>, M., y Huerta, R. (2020).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Actitud</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satisfacción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lealtad</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clientes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i="1" dirty="0">
                <a:effectLst/>
                <a:latin typeface="Arial" panose="020B0604020202020204" pitchFamily="34" charset="0"/>
                <a:ea typeface="Calibri" panose="020F0502020204030204" pitchFamily="34" charset="0"/>
                <a:cs typeface="Times New Roman" panose="02020603050405020304" pitchFamily="18" charset="0"/>
              </a:rPr>
              <a:t> las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Cajas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Municipales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Perú.</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Retos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Ciencias</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Administración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y Economía,10(20), pp. 329-343: https://retos.ups.edu.ec/index.php/retos/article/view/20.2020.08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Ramos, C. (2020). </a:t>
            </a:r>
            <a:r>
              <a:rPr lang="en-US" sz="1100" i="1" dirty="0">
                <a:effectLst/>
                <a:latin typeface="Arial" panose="020B0604020202020204" pitchFamily="34" charset="0"/>
                <a:ea typeface="Calibri" panose="020F0502020204030204" pitchFamily="34" charset="0"/>
                <a:cs typeface="Times New Roman" panose="02020603050405020304" pitchFamily="18" charset="0"/>
              </a:rPr>
              <a:t>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alcances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una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investigación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Ciencia</a:t>
            </a:r>
            <a:r>
              <a:rPr lang="en-US" sz="1100" dirty="0">
                <a:effectLst/>
                <a:latin typeface="Arial" panose="020B0604020202020204" pitchFamily="34" charset="0"/>
                <a:ea typeface="Calibri" panose="020F0502020204030204" pitchFamily="34" charset="0"/>
                <a:cs typeface="Times New Roman" panose="02020603050405020304" pitchFamily="18" charset="0"/>
              </a:rPr>
              <a:t> América: https://dialnet.unirioja.es/descarga/articulo/7746475.pdf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Reddy, A. (2020).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Aceites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vegetales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comestibles: una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guía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compra</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dirty="0">
                <a:effectLst/>
                <a:latin typeface="Arial" panose="020B0604020202020204" pitchFamily="34" charset="0"/>
                <a:ea typeface="Calibri" panose="020F0502020204030204" pitchFamily="34" charset="0"/>
                <a:cs typeface="Times New Roman" panose="02020603050405020304" pitchFamily="18" charset="0"/>
              </a:rPr>
              <a:t> Healthline: https://www.healthline.com/nutrition/vegetable-oils-buying-guide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Render, B., Stair, R., y Hanna, M. (2012). </a:t>
            </a:r>
            <a:r>
              <a:rPr lang="en-US" sz="1100" i="1" dirty="0">
                <a:effectLst/>
                <a:latin typeface="Arial" panose="020B0604020202020204" pitchFamily="34" charset="0"/>
                <a:ea typeface="Calibri" panose="020F0502020204030204" pitchFamily="34" charset="0"/>
                <a:cs typeface="Times New Roman" panose="02020603050405020304" pitchFamily="18" charset="0"/>
              </a:rPr>
              <a:t>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Métodos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cuantitativos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para 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negocios</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Análisis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Bivariado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a:effectLst/>
                <a:latin typeface="Arial" panose="020B0604020202020204" pitchFamily="34" charset="0"/>
                <a:ea typeface="Calibri" panose="020F0502020204030204" pitchFamily="34" charset="0"/>
                <a:cs typeface="Times New Roman" panose="02020603050405020304" pitchFamily="18" charset="0"/>
                <a:hlinkClick r:id="rId3"/>
              </a:rPr>
              <a:t>https://ucreanop.com/wp-content/uploads/2020/08/Me%CC%81todos-Render.pdf</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Rocco, L.,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Oliari</a:t>
            </a:r>
            <a:r>
              <a:rPr lang="en-US" sz="1100" dirty="0">
                <a:effectLst/>
                <a:latin typeface="Arial" panose="020B0604020202020204" pitchFamily="34" charset="0"/>
                <a:ea typeface="Calibri" panose="020F0502020204030204" pitchFamily="34" charset="0"/>
                <a:cs typeface="Times New Roman" panose="02020603050405020304" pitchFamily="18" charset="0"/>
              </a:rPr>
              <a:t>, N. (2007). </a:t>
            </a:r>
            <a:r>
              <a:rPr lang="en-US" sz="1100" i="1" dirty="0">
                <a:effectLst/>
                <a:latin typeface="Arial" panose="020B0604020202020204" pitchFamily="34" charset="0"/>
                <a:ea typeface="Calibri" panose="020F0502020204030204" pitchFamily="34" charset="0"/>
                <a:cs typeface="Times New Roman" panose="02020603050405020304" pitchFamily="18" charset="0"/>
              </a:rPr>
              <a:t>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encuesta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mediante</a:t>
            </a:r>
            <a:r>
              <a:rPr lang="en-US" sz="1100" i="1" dirty="0">
                <a:effectLst/>
                <a:latin typeface="Arial" panose="020B0604020202020204" pitchFamily="34" charset="0"/>
                <a:ea typeface="Calibri" panose="020F0502020204030204" pitchFamily="34" charset="0"/>
                <a:cs typeface="Times New Roman" panose="02020603050405020304" pitchFamily="18" charset="0"/>
              </a:rPr>
              <a:t> internet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como</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alternativa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metodológica</a:t>
            </a:r>
            <a:r>
              <a:rPr lang="en-US" sz="1100" i="1" dirty="0">
                <a:effectLst/>
                <a:latin typeface="Arial" panose="020B0604020202020204" pitchFamily="34" charset="0"/>
                <a:ea typeface="Calibri" panose="020F0502020204030204" pitchFamily="34" charset="0"/>
                <a:cs typeface="Times New Roman" panose="02020603050405020304" pitchFamily="18" charset="0"/>
              </a:rPr>
              <a:t>. VII Jornadas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Sociología</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Facultad</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Ciencias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Sociales</a:t>
            </a:r>
            <a:r>
              <a:rPr lang="en-US" sz="1100" dirty="0">
                <a:effectLst/>
                <a:latin typeface="Arial" panose="020B0604020202020204" pitchFamily="34" charset="0"/>
                <a:ea typeface="Calibri" panose="020F0502020204030204" pitchFamily="34" charset="0"/>
                <a:cs typeface="Times New Roman" panose="02020603050405020304" pitchFamily="18" charset="0"/>
              </a:rPr>
              <a:t>, Universidad de Buenos Aires, Buenos Aires: https://cdsa.aacademica.org/000-106/392.pdf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Sarabia</a:t>
            </a:r>
            <a:r>
              <a:rPr lang="en-US" sz="1100" dirty="0">
                <a:effectLst/>
                <a:latin typeface="Arial" panose="020B0604020202020204" pitchFamily="34" charset="0"/>
                <a:ea typeface="Calibri" panose="020F0502020204030204" pitchFamily="34" charset="0"/>
                <a:cs typeface="Times New Roman" panose="02020603050405020304" pitchFamily="18" charset="0"/>
              </a:rPr>
              <a:t>, F., y Parra, M. (2001).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Insatisfacción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i="1" dirty="0">
                <a:effectLst/>
                <a:latin typeface="Arial" panose="020B0604020202020204" pitchFamily="34" charset="0"/>
                <a:ea typeface="Calibri" panose="020F0502020204030204" pitchFamily="34" charset="0"/>
                <a:cs typeface="Times New Roman" panose="02020603050405020304" pitchFamily="18" charset="0"/>
              </a:rPr>
              <a:t>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postcompra</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el</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queja</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reclamación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caso</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español</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Repositorio</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 Universidad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Católica</a:t>
            </a:r>
            <a:r>
              <a:rPr lang="en-US" sz="1100" dirty="0">
                <a:effectLst/>
                <a:latin typeface="Arial" panose="020B0604020202020204" pitchFamily="34" charset="0"/>
                <a:ea typeface="Calibri" panose="020F0502020204030204" pitchFamily="34" charset="0"/>
                <a:cs typeface="Times New Roman" panose="02020603050405020304" pitchFamily="18" charset="0"/>
              </a:rPr>
              <a:t> San Antonio de Murcia.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Trabajo</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titulación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https://repositorio.ucam.edu/bitstream/handle/10952/3153/Sarabia%20y%20Parra%20(2001).pdf?sequence=1&amp;isAllowed=y</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Schiffman, L., y Lazar, L. (2010).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Tipos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investigación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por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unidades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análisis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i="1" dirty="0">
                <a:effectLst/>
                <a:latin typeface="Arial" panose="020B0604020202020204" pitchFamily="34" charset="0"/>
                <a:ea typeface="Calibri" panose="020F0502020204030204" pitchFamily="34" charset="0"/>
                <a:cs typeface="Times New Roman" panose="02020603050405020304" pitchFamily="18" charset="0"/>
              </a:rPr>
              <a:t> (10 ed.).</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Pearson Education: https://psicologadelconsumidor.files.wordpress.com/2016/04/comportamiento-del-consumidor-schiffman-10edi.pdf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Sheffield Padilla, F.,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Aguilsr</a:t>
            </a:r>
            <a:r>
              <a:rPr lang="en-US" sz="1100" dirty="0">
                <a:effectLst/>
                <a:latin typeface="Arial" panose="020B0604020202020204" pitchFamily="34" charset="0"/>
                <a:ea typeface="Calibri" panose="020F0502020204030204" pitchFamily="34" charset="0"/>
                <a:cs typeface="Times New Roman" panose="02020603050405020304" pitchFamily="18" charset="0"/>
              </a:rPr>
              <a:t> Romero, D.,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Montaño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Barragán</a:t>
            </a:r>
            <a:r>
              <a:rPr lang="en-US" sz="1100" dirty="0">
                <a:effectLst/>
                <a:latin typeface="Arial" panose="020B0604020202020204" pitchFamily="34" charset="0"/>
                <a:ea typeface="Calibri" panose="020F0502020204030204" pitchFamily="34" charset="0"/>
                <a:cs typeface="Times New Roman" panose="02020603050405020304" pitchFamily="18" charset="0"/>
              </a:rPr>
              <a:t>, J., Piedra Flores, D.,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Carrizal</a:t>
            </a:r>
            <a:r>
              <a:rPr lang="en-US" sz="1100" dirty="0">
                <a:effectLst/>
                <a:latin typeface="Arial" panose="020B0604020202020204" pitchFamily="34" charset="0"/>
                <a:ea typeface="Calibri" panose="020F0502020204030204" pitchFamily="34" charset="0"/>
                <a:cs typeface="Times New Roman" panose="02020603050405020304" pitchFamily="18" charset="0"/>
              </a:rPr>
              <a:t> Pérez, V., Valverde Torres, A., y Paz Amaya, R. (2016).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Obtención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aceite</a:t>
            </a:r>
            <a:r>
              <a:rPr lang="en-US" sz="1100" i="1" dirty="0">
                <a:effectLst/>
                <a:latin typeface="Arial" panose="020B0604020202020204" pitchFamily="34" charset="0"/>
                <a:ea typeface="Calibri" panose="020F0502020204030204" pitchFamily="34" charset="0"/>
                <a:cs typeface="Times New Roman" panose="02020603050405020304" pitchFamily="18" charset="0"/>
              </a:rPr>
              <a:t> vegetal comestible.</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aceite</a:t>
            </a:r>
            <a:r>
              <a:rPr lang="en-US" sz="1100" dirty="0">
                <a:effectLst/>
                <a:latin typeface="Arial" panose="020B0604020202020204" pitchFamily="34" charset="0"/>
                <a:ea typeface="Calibri" panose="020F0502020204030204" pitchFamily="34" charset="0"/>
                <a:cs typeface="Times New Roman" panose="02020603050405020304" pitchFamily="18" charset="0"/>
              </a:rPr>
              <a:t> comestible. Primera editorial: </a:t>
            </a:r>
            <a:r>
              <a:rPr lang="en-US" sz="1100" dirty="0">
                <a:effectLst/>
                <a:latin typeface="Arial" panose="020B0604020202020204" pitchFamily="34" charset="0"/>
                <a:ea typeface="Calibri" panose="020F0502020204030204" pitchFamily="34" charset="0"/>
                <a:cs typeface="Times New Roman" panose="02020603050405020304" pitchFamily="18" charset="0"/>
                <a:hlinkClick r:id="rId4"/>
              </a:rPr>
              <a:t>https://issuu.com/profeco/docs/revista_del_consumidor_septiembre_2019</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798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7" name="Google Shape;2254;p29">
            <a:extLst>
              <a:ext uri="{FF2B5EF4-FFF2-40B4-BE49-F238E27FC236}">
                <a16:creationId xmlns:a16="http://schemas.microsoft.com/office/drawing/2014/main" id="{AB4F325B-26CE-4262-BB23-7F0BCEFFED81}"/>
              </a:ext>
            </a:extLst>
          </p:cNvPr>
          <p:cNvSpPr txBox="1">
            <a:spLocks/>
          </p:cNvSpPr>
          <p:nvPr/>
        </p:nvSpPr>
        <p:spPr>
          <a:xfrm>
            <a:off x="849732" y="1057779"/>
            <a:ext cx="4606086" cy="2740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Questrial"/>
              <a:buNone/>
              <a:defRPr sz="60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ctr">
              <a:buSzPts val="1100"/>
              <a:buFont typeface="Arial"/>
              <a:buNone/>
            </a:pPr>
            <a:r>
              <a:rPr lang="en-US" sz="4800" dirty="0">
                <a:latin typeface="+mn-lt"/>
              </a:rPr>
              <a:t>CAPÍTULO</a:t>
            </a:r>
          </a:p>
        </p:txBody>
      </p:sp>
      <p:sp>
        <p:nvSpPr>
          <p:cNvPr id="8" name="Google Shape;2250;p29">
            <a:extLst>
              <a:ext uri="{FF2B5EF4-FFF2-40B4-BE49-F238E27FC236}">
                <a16:creationId xmlns:a16="http://schemas.microsoft.com/office/drawing/2014/main" id="{3A80E377-1427-45D2-A8C7-2ABF81FF0379}"/>
              </a:ext>
            </a:extLst>
          </p:cNvPr>
          <p:cNvSpPr/>
          <p:nvPr/>
        </p:nvSpPr>
        <p:spPr>
          <a:xfrm rot="10800000" flipH="1">
            <a:off x="1828800" y="2242991"/>
            <a:ext cx="2743200" cy="113377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56;p29">
            <a:extLst>
              <a:ext uri="{FF2B5EF4-FFF2-40B4-BE49-F238E27FC236}">
                <a16:creationId xmlns:a16="http://schemas.microsoft.com/office/drawing/2014/main" id="{81D2ABE4-22DE-4496-9BD1-1294DCF38E99}"/>
              </a:ext>
            </a:extLst>
          </p:cNvPr>
          <p:cNvSpPr txBox="1">
            <a:spLocks/>
          </p:cNvSpPr>
          <p:nvPr/>
        </p:nvSpPr>
        <p:spPr>
          <a:xfrm>
            <a:off x="2386042" y="1803151"/>
            <a:ext cx="1688079" cy="12117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Questrial"/>
              <a:buNone/>
              <a:defRPr sz="90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algn="ctr"/>
            <a:r>
              <a:rPr lang="en-US" sz="1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p>
        </p:txBody>
      </p:sp>
      <p:sp>
        <p:nvSpPr>
          <p:cNvPr id="14" name="Google Shape;2260;p29">
            <a:extLst>
              <a:ext uri="{FF2B5EF4-FFF2-40B4-BE49-F238E27FC236}">
                <a16:creationId xmlns:a16="http://schemas.microsoft.com/office/drawing/2014/main" id="{BC087EEB-B6F3-4E62-BC9C-5737E0F8CAFE}"/>
              </a:ext>
            </a:extLst>
          </p:cNvPr>
          <p:cNvSpPr txBox="1">
            <a:spLocks/>
          </p:cNvSpPr>
          <p:nvPr/>
        </p:nvSpPr>
        <p:spPr>
          <a:xfrm>
            <a:off x="5392467" y="3444438"/>
            <a:ext cx="3432054" cy="6508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Questrial"/>
              <a:buNone/>
              <a:defRPr sz="1800" b="0"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2pPr>
            <a:lvl3pPr marR="0" lvl="2"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3pPr>
            <a:lvl4pPr marR="0" lvl="3"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4pPr>
            <a:lvl5pPr marR="0" lvl="4"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5pPr>
            <a:lvl6pPr marR="0" lvl="5"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6pPr>
            <a:lvl7pPr marR="0" lvl="6"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7pPr>
            <a:lvl8pPr marR="0" lvl="7"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8pPr>
            <a:lvl9pPr marR="0" lvl="8" algn="ctr" rtl="0">
              <a:lnSpc>
                <a:spcPct val="100000"/>
              </a:lnSpc>
              <a:spcBef>
                <a:spcPts val="0"/>
              </a:spcBef>
              <a:spcAft>
                <a:spcPts val="0"/>
              </a:spcAft>
              <a:buClr>
                <a:srgbClr val="000000"/>
              </a:buClr>
              <a:buSzPts val="1600"/>
              <a:buFont typeface="Bebas Neue"/>
              <a:buNone/>
              <a:defRPr sz="1600" b="0" i="0" u="none" strike="noStrike" cap="none">
                <a:solidFill>
                  <a:srgbClr val="000000"/>
                </a:solidFill>
                <a:latin typeface="Bebas Neue"/>
                <a:ea typeface="Bebas Neue"/>
                <a:cs typeface="Bebas Neue"/>
                <a:sym typeface="Bebas Neue"/>
              </a:defRPr>
            </a:lvl9pPr>
          </a:lstStyle>
          <a:p>
            <a:r>
              <a:rPr lang="en-US" sz="4800" dirty="0">
                <a:effectLst>
                  <a:outerShdw blurRad="38100" dist="38100" dir="2700000" algn="tl">
                    <a:srgbClr val="000000">
                      <a:alpha val="43137"/>
                    </a:srgbClr>
                  </a:outerShdw>
                </a:effectLst>
                <a:latin typeface="+mj-lt"/>
              </a:rPr>
              <a:t>MARCO </a:t>
            </a:r>
          </a:p>
          <a:p>
            <a:r>
              <a:rPr lang="en-US" sz="4800" dirty="0">
                <a:effectLst>
                  <a:outerShdw blurRad="38100" dist="38100" dir="2700000" algn="tl">
                    <a:srgbClr val="000000">
                      <a:alpha val="43137"/>
                    </a:srgbClr>
                  </a:outerShdw>
                </a:effectLst>
                <a:latin typeface="+mj-lt"/>
              </a:rPr>
              <a:t>TEÓRICO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sp>
        <p:nvSpPr>
          <p:cNvPr id="4861" name="Google Shape;4861;p60"/>
          <p:cNvSpPr/>
          <p:nvPr/>
        </p:nvSpPr>
        <p:spPr>
          <a:xfrm>
            <a:off x="3324223" y="188283"/>
            <a:ext cx="2447700" cy="22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0"/>
          <p:cNvSpPr txBox="1">
            <a:spLocks noGrp="1"/>
          </p:cNvSpPr>
          <p:nvPr>
            <p:ph type="title"/>
          </p:nvPr>
        </p:nvSpPr>
        <p:spPr>
          <a:xfrm>
            <a:off x="3167698" y="107430"/>
            <a:ext cx="2604225" cy="2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latin typeface="+mn-lt"/>
              </a:rPr>
              <a:t>Referencias</a:t>
            </a:r>
            <a:endParaRPr dirty="0">
              <a:effectLst>
                <a:outerShdw blurRad="38100" dist="38100" dir="2700000" algn="tl">
                  <a:srgbClr val="000000">
                    <a:alpha val="43137"/>
                  </a:srgbClr>
                </a:outerShdw>
              </a:effectLst>
              <a:latin typeface="+mn-lt"/>
            </a:endParaRPr>
          </a:p>
        </p:txBody>
      </p:sp>
      <p:sp>
        <p:nvSpPr>
          <p:cNvPr id="6" name="CuadroTexto 5">
            <a:extLst>
              <a:ext uri="{FF2B5EF4-FFF2-40B4-BE49-F238E27FC236}">
                <a16:creationId xmlns:a16="http://schemas.microsoft.com/office/drawing/2014/main" id="{1C078548-9F2F-4604-BCEF-243EC228B1D6}"/>
              </a:ext>
            </a:extLst>
          </p:cNvPr>
          <p:cNvSpPr txBox="1"/>
          <p:nvPr/>
        </p:nvSpPr>
        <p:spPr>
          <a:xfrm>
            <a:off x="100386" y="906560"/>
            <a:ext cx="8943227" cy="2946961"/>
          </a:xfrm>
          <a:prstGeom prst="rect">
            <a:avLst/>
          </a:prstGeom>
          <a:noFill/>
        </p:spPr>
        <p:txBody>
          <a:bodyPr wrap="square">
            <a:spAutoFit/>
          </a:bodyPr>
          <a:lstStyle/>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Sheth</a:t>
            </a:r>
            <a:r>
              <a:rPr lang="en-US" sz="1100" dirty="0">
                <a:effectLst/>
                <a:latin typeface="Arial" panose="020B0604020202020204" pitchFamily="34" charset="0"/>
                <a:ea typeface="Calibri" panose="020F0502020204030204" pitchFamily="34" charset="0"/>
                <a:cs typeface="Times New Roman" panose="02020603050405020304" pitchFamily="18" charset="0"/>
              </a:rPr>
              <a:t>, J. (2020). </a:t>
            </a:r>
            <a:r>
              <a:rPr lang="en-US" sz="1100" i="1" dirty="0">
                <a:effectLst/>
                <a:latin typeface="Arial" panose="020B0604020202020204" pitchFamily="34" charset="0"/>
                <a:ea typeface="Calibri" panose="020F0502020204030204" pitchFamily="34" charset="0"/>
                <a:cs typeface="Times New Roman" panose="02020603050405020304" pitchFamily="18" charset="0"/>
              </a:rPr>
              <a:t>Impact of Covid-19 on consumer behavior: Will the old habits return or die?.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Impacto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Covid-19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el</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Volverán</a:t>
            </a:r>
            <a:r>
              <a:rPr lang="en-US" sz="1100" i="1" dirty="0">
                <a:effectLst/>
                <a:latin typeface="Arial" panose="020B0604020202020204" pitchFamily="34" charset="0"/>
                <a:ea typeface="Calibri" panose="020F0502020204030204" pitchFamily="34" charset="0"/>
                <a:cs typeface="Times New Roman" panose="02020603050405020304" pitchFamily="18" charset="0"/>
              </a:rPr>
              <a:t> o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morirán</a:t>
            </a:r>
            <a:r>
              <a:rPr lang="en-US" sz="1100" i="1" dirty="0">
                <a:effectLst/>
                <a:latin typeface="Arial" panose="020B0604020202020204" pitchFamily="34" charset="0"/>
                <a:ea typeface="Calibri" panose="020F0502020204030204" pitchFamily="34" charset="0"/>
                <a:cs typeface="Times New Roman" panose="02020603050405020304" pitchFamily="18" charset="0"/>
              </a:rPr>
              <a:t> 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viejos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hábitos</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Journal of Business Research: </a:t>
            </a:r>
            <a:r>
              <a:rPr lang="en-US" sz="1100" dirty="0">
                <a:effectLst/>
                <a:latin typeface="Arial" panose="020B0604020202020204" pitchFamily="34" charset="0"/>
                <a:ea typeface="Calibri" panose="020F0502020204030204" pitchFamily="34" charset="0"/>
                <a:cs typeface="Times New Roman" panose="02020603050405020304" pitchFamily="18" charset="0"/>
                <a:hlinkClick r:id="rId3"/>
              </a:rPr>
              <a:t>https://www.ncbi.nlm.nih.gov/pmc/articles/PMC7269931/pdf/main.pdf</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Talavera, K. (2022). </a:t>
            </a:r>
            <a:r>
              <a:rPr lang="en-US" sz="1100" i="1" dirty="0">
                <a:effectLst/>
                <a:latin typeface="Arial" panose="020B0604020202020204" pitchFamily="34" charset="0"/>
                <a:ea typeface="Calibri" panose="020F0502020204030204" pitchFamily="34" charset="0"/>
                <a:cs typeface="Times New Roman" panose="02020603050405020304" pitchFamily="18" charset="0"/>
              </a:rPr>
              <a:t>El Marketing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Sostenible</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el</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moda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i="1" dirty="0">
                <a:effectLst/>
                <a:latin typeface="Arial" panose="020B0604020202020204" pitchFamily="34" charset="0"/>
                <a:ea typeface="Calibri" panose="020F0502020204030204" pitchFamily="34" charset="0"/>
                <a:cs typeface="Times New Roman" panose="02020603050405020304" pitchFamily="18" charset="0"/>
              </a:rPr>
              <a:t> Lima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Metropolitana</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Repositorio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Institucional</a:t>
            </a:r>
            <a:r>
              <a:rPr lang="en-US" sz="1100" dirty="0">
                <a:effectLst/>
                <a:latin typeface="Arial" panose="020B0604020202020204" pitchFamily="34" charset="0"/>
                <a:ea typeface="Calibri" panose="020F0502020204030204" pitchFamily="34" charset="0"/>
                <a:cs typeface="Times New Roman" panose="02020603050405020304" pitchFamily="18" charset="0"/>
              </a:rPr>
              <a:t> PIRHUA.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Tesis</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pregrado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a:effectLst/>
                <a:latin typeface="Arial" panose="020B0604020202020204" pitchFamily="34" charset="0"/>
                <a:ea typeface="Calibri" panose="020F0502020204030204" pitchFamily="34" charset="0"/>
                <a:cs typeface="Times New Roman" panose="02020603050405020304" pitchFamily="18" charset="0"/>
                <a:hlinkClick r:id="rId4"/>
              </a:rPr>
              <a:t>https://pirhua.udep.edu.pe/handle/11042/5436</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Vancic</a:t>
            </a:r>
            <a:r>
              <a:rPr lang="en-US" sz="1100" dirty="0">
                <a:effectLst/>
                <a:latin typeface="Arial" panose="020B0604020202020204" pitchFamily="34" charset="0"/>
                <a:ea typeface="Calibri" panose="020F0502020204030204" pitchFamily="34" charset="0"/>
                <a:cs typeface="Times New Roman" panose="02020603050405020304" pitchFamily="18" charset="0"/>
              </a:rPr>
              <a:t>, A., y Parson, G. (2020). </a:t>
            </a:r>
            <a:r>
              <a:rPr lang="en-US" sz="1100" i="1" dirty="0">
                <a:effectLst/>
                <a:latin typeface="Arial" panose="020B0604020202020204" pitchFamily="34" charset="0"/>
                <a:ea typeface="Calibri" panose="020F0502020204030204" pitchFamily="34" charset="0"/>
                <a:cs typeface="Times New Roman" panose="02020603050405020304" pitchFamily="18" charset="0"/>
              </a:rPr>
              <a:t>Changed Buying Behavior in the COVID-19 pandemic: the influence of Price Sensitivity and Perceived Quality.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Comportamiento</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compra</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modificado</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en</a:t>
            </a:r>
            <a:r>
              <a:rPr lang="en-US" sz="1100" i="1" dirty="0">
                <a:effectLst/>
                <a:latin typeface="Arial" panose="020B0604020202020204" pitchFamily="34" charset="0"/>
                <a:ea typeface="Calibri" panose="020F0502020204030204" pitchFamily="34" charset="0"/>
                <a:cs typeface="Times New Roman" panose="02020603050405020304" pitchFamily="18" charset="0"/>
              </a:rPr>
              <a:t>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pandemia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COVID-19: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influencia</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sensibilidad</a:t>
            </a:r>
            <a:r>
              <a:rPr lang="en-US" sz="1100" i="1" dirty="0">
                <a:effectLst/>
                <a:latin typeface="Arial" panose="020B0604020202020204" pitchFamily="34" charset="0"/>
                <a:ea typeface="Calibri" panose="020F0502020204030204" pitchFamily="34" charset="0"/>
                <a:cs typeface="Times New Roman" panose="02020603050405020304" pitchFamily="18" charset="0"/>
              </a:rPr>
              <a:t> al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precio</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calidad</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percibida</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Kristianstad University Sweden: http://hkr.diva-portal.org/smash/get/diva2:1453326/FULLTEXT01.pdf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Villalba</a:t>
            </a:r>
            <a:r>
              <a:rPr lang="en-US" sz="1100" dirty="0">
                <a:effectLst/>
                <a:latin typeface="Arial" panose="020B0604020202020204" pitchFamily="34" charset="0"/>
                <a:ea typeface="Calibri" panose="020F0502020204030204" pitchFamily="34" charset="0"/>
                <a:cs typeface="Times New Roman" panose="02020603050405020304" pitchFamily="18" charset="0"/>
              </a:rPr>
              <a:t>, F. (2005). </a:t>
            </a:r>
            <a:r>
              <a:rPr lang="en-US" sz="1100" i="1" dirty="0">
                <a:effectLst/>
                <a:latin typeface="Arial" panose="020B0604020202020204" pitchFamily="34" charset="0"/>
                <a:ea typeface="Calibri" panose="020F0502020204030204" pitchFamily="34" charset="0"/>
                <a:cs typeface="Times New Roman" panose="02020603050405020304" pitchFamily="18" charset="0"/>
              </a:rPr>
              <a:t>La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promoción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ventas</a:t>
            </a:r>
            <a:r>
              <a:rPr lang="en-US" sz="1100" i="1" dirty="0">
                <a:effectLst/>
                <a:latin typeface="Arial" panose="020B0604020202020204" pitchFamily="34" charset="0"/>
                <a:ea typeface="Calibri" panose="020F0502020204030204" pitchFamily="34" charset="0"/>
                <a:cs typeface="Times New Roman" panose="02020603050405020304" pitchFamily="18" charset="0"/>
              </a:rPr>
              <a:t> y los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beneficios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percibidos</a:t>
            </a:r>
            <a:r>
              <a:rPr lang="en-US" sz="1100" i="1" dirty="0">
                <a:effectLst/>
                <a:latin typeface="Arial" panose="020B0604020202020204" pitchFamily="34" charset="0"/>
                <a:ea typeface="Calibri" panose="020F0502020204030204" pitchFamily="34" charset="0"/>
                <a:cs typeface="Times New Roman" panose="02020603050405020304" pitchFamily="18" charset="0"/>
              </a:rPr>
              <a:t> por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el</a:t>
            </a:r>
            <a:r>
              <a:rPr lang="en-US" sz="1100" i="1" dirty="0">
                <a:effectLst/>
                <a:latin typeface="Arial" panose="020B0604020202020204" pitchFamily="34" charset="0"/>
                <a:ea typeface="Calibri" panose="020F0502020204030204" pitchFamily="34" charset="0"/>
                <a:cs typeface="Times New Roman" panose="02020603050405020304" pitchFamily="18" charset="0"/>
              </a:rPr>
              <a:t>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consumidor</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Revista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europea</a:t>
            </a:r>
            <a:r>
              <a:rPr lang="en-US" sz="1100" dirty="0">
                <a:effectLst/>
                <a:latin typeface="Arial" panose="020B0604020202020204" pitchFamily="34" charset="0"/>
                <a:ea typeface="Calibri" panose="020F0502020204030204" pitchFamily="34" charset="0"/>
                <a:cs typeface="Times New Roman" panose="02020603050405020304" pitchFamily="18" charset="0"/>
              </a:rPr>
              <a:t> de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dirección</a:t>
            </a:r>
            <a:r>
              <a:rPr lang="en-US" sz="1100" dirty="0">
                <a:effectLst/>
                <a:latin typeface="Arial" panose="020B0604020202020204" pitchFamily="34" charset="0"/>
                <a:ea typeface="Calibri" panose="020F0502020204030204" pitchFamily="34" charset="0"/>
                <a:cs typeface="Times New Roman" panose="02020603050405020304" pitchFamily="18" charset="0"/>
              </a:rPr>
              <a:t>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economía</a:t>
            </a:r>
            <a:r>
              <a:rPr lang="en-US" sz="1100" dirty="0">
                <a:effectLst/>
                <a:latin typeface="Arial" panose="020B0604020202020204" pitchFamily="34" charset="0"/>
                <a:ea typeface="Calibri" panose="020F0502020204030204" pitchFamily="34" charset="0"/>
                <a:cs typeface="Times New Roman" panose="02020603050405020304" pitchFamily="18" charset="0"/>
              </a:rPr>
              <a:t> de la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empresa</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Artículos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Dialnet</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a:effectLst/>
                <a:latin typeface="Arial" panose="020B0604020202020204" pitchFamily="34" charset="0"/>
                <a:ea typeface="Calibri" panose="020F0502020204030204" pitchFamily="34" charset="0"/>
                <a:cs typeface="Times New Roman" panose="02020603050405020304" pitchFamily="18" charset="0"/>
                <a:hlinkClick r:id="rId5"/>
              </a:rPr>
              <a:t>https://dialnet.unirioja.es/servlet/articulo?codigo=1399311</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Vipin, A., Vikash, y Kiran. (2021). Consumer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behaviour</a:t>
            </a:r>
            <a:r>
              <a:rPr lang="en-US" sz="1100" dirty="0">
                <a:effectLst/>
                <a:latin typeface="Arial" panose="020B0604020202020204" pitchFamily="34" charset="0"/>
                <a:ea typeface="Calibri" panose="020F0502020204030204" pitchFamily="34" charset="0"/>
                <a:cs typeface="Times New Roman" panose="02020603050405020304" pitchFamily="18" charset="0"/>
              </a:rPr>
              <a:t> with regard to consumption of edible oil in Hisar. </a:t>
            </a:r>
            <a:r>
              <a:rPr lang="en-US" sz="1100" i="1" dirty="0">
                <a:effectLst/>
                <a:latin typeface="Arial" panose="020B0604020202020204" pitchFamily="34" charset="0"/>
                <a:ea typeface="Calibri" panose="020F0502020204030204" pitchFamily="34" charset="0"/>
                <a:cs typeface="Times New Roman" panose="02020603050405020304" pitchFamily="18" charset="0"/>
              </a:rPr>
              <a:t>Journal of Pharmacognosy and Phytochemistry</a:t>
            </a:r>
            <a:r>
              <a:rPr lang="en-US" sz="1100" dirty="0">
                <a:effectLst/>
                <a:latin typeface="Arial" panose="020B0604020202020204" pitchFamily="34" charset="0"/>
                <a:ea typeface="Calibri" panose="020F0502020204030204" pitchFamily="34" charset="0"/>
                <a:cs typeface="Times New Roman" panose="02020603050405020304" pitchFamily="18" charset="0"/>
              </a:rPr>
              <a:t>, 1-6.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err="1">
                <a:effectLst/>
                <a:latin typeface="Arial" panose="020B0604020202020204" pitchFamily="34" charset="0"/>
                <a:ea typeface="Calibri" panose="020F0502020204030204" pitchFamily="34" charset="0"/>
                <a:cs typeface="Times New Roman" panose="02020603050405020304" pitchFamily="18" charset="0"/>
              </a:rPr>
              <a:t>Vivanco</a:t>
            </a:r>
            <a:r>
              <a:rPr lang="en-US" sz="1100" dirty="0">
                <a:effectLst/>
                <a:latin typeface="Arial" panose="020B0604020202020204" pitchFamily="34" charset="0"/>
                <a:ea typeface="Calibri" panose="020F0502020204030204" pitchFamily="34" charset="0"/>
                <a:cs typeface="Times New Roman" panose="02020603050405020304" pitchFamily="18" charset="0"/>
              </a:rPr>
              <a:t>, M. (2005).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Investigación</a:t>
            </a:r>
            <a:r>
              <a:rPr lang="en-US" sz="1100" i="1" dirty="0">
                <a:effectLst/>
                <a:latin typeface="Arial" panose="020B0604020202020204" pitchFamily="34" charset="0"/>
                <a:ea typeface="Calibri" panose="020F0502020204030204" pitchFamily="34" charset="0"/>
                <a:cs typeface="Times New Roman" panose="02020603050405020304" pitchFamily="18" charset="0"/>
              </a:rPr>
              <a:t> por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unidades</a:t>
            </a:r>
            <a:r>
              <a:rPr lang="en-US" sz="1100" i="1" dirty="0">
                <a:effectLst/>
                <a:latin typeface="Arial" panose="020B0604020202020204" pitchFamily="34" charset="0"/>
                <a:ea typeface="Calibri" panose="020F0502020204030204" pitchFamily="34" charset="0"/>
                <a:cs typeface="Times New Roman" panose="02020603050405020304" pitchFamily="18" charset="0"/>
              </a:rPr>
              <a:t> de </a:t>
            </a:r>
            <a:r>
              <a:rPr lang="en-US" sz="1100" i="1" dirty="0" err="1">
                <a:effectLst/>
                <a:latin typeface="Arial" panose="020B0604020202020204" pitchFamily="34" charset="0"/>
                <a:ea typeface="Calibri" panose="020F0502020204030204" pitchFamily="34" charset="0"/>
                <a:cs typeface="Times New Roman" panose="02020603050405020304" pitchFamily="18" charset="0"/>
              </a:rPr>
              <a:t>análisis</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dirty="0">
                <a:effectLst/>
                <a:latin typeface="Arial" panose="020B0604020202020204" pitchFamily="34" charset="0"/>
                <a:ea typeface="Calibri" panose="020F0502020204030204" pitchFamily="34" charset="0"/>
                <a:cs typeface="Times New Roman" panose="02020603050405020304" pitchFamily="18" charset="0"/>
              </a:rPr>
              <a:t> Retrieved from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Muestreo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estadístico</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Diseño</a:t>
            </a:r>
            <a:r>
              <a:rPr lang="en-US" sz="1100" dirty="0">
                <a:effectLst/>
                <a:latin typeface="Arial" panose="020B0604020202020204" pitchFamily="34" charset="0"/>
                <a:ea typeface="Calibri" panose="020F0502020204030204" pitchFamily="34" charset="0"/>
                <a:cs typeface="Times New Roman" panose="02020603050405020304" pitchFamily="18" charset="0"/>
              </a:rPr>
              <a:t> y </a:t>
            </a:r>
            <a:r>
              <a:rPr lang="en-US" sz="1100" dirty="0" err="1">
                <a:effectLst/>
                <a:latin typeface="Arial" panose="020B0604020202020204" pitchFamily="34" charset="0"/>
                <a:ea typeface="Calibri" panose="020F0502020204030204" pitchFamily="34" charset="0"/>
                <a:cs typeface="Times New Roman" panose="02020603050405020304" pitchFamily="18" charset="0"/>
              </a:rPr>
              <a:t>Aplicaciones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a:effectLst/>
                <a:latin typeface="Arial" panose="020B0604020202020204" pitchFamily="34" charset="0"/>
                <a:ea typeface="Calibri" panose="020F0502020204030204" pitchFamily="34" charset="0"/>
                <a:cs typeface="Times New Roman" panose="02020603050405020304" pitchFamily="18" charset="0"/>
                <a:hlinkClick r:id="rId6"/>
              </a:rPr>
              <a:t>https://n9.cl/p8316</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524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17" name="Google Shape;2250;p29">
            <a:extLst>
              <a:ext uri="{FF2B5EF4-FFF2-40B4-BE49-F238E27FC236}">
                <a16:creationId xmlns:a16="http://schemas.microsoft.com/office/drawing/2014/main" id="{4D387766-9D1C-4DB6-9015-56385664A8F3}"/>
              </a:ext>
            </a:extLst>
          </p:cNvPr>
          <p:cNvSpPr/>
          <p:nvPr/>
        </p:nvSpPr>
        <p:spPr>
          <a:xfrm rot="10800000" flipH="1">
            <a:off x="2230792" y="184697"/>
            <a:ext cx="4488318" cy="371003"/>
          </a:xfrm>
          <a:prstGeom prst="rect">
            <a:avLst/>
          </a:pr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53;p29">
            <a:extLst>
              <a:ext uri="{FF2B5EF4-FFF2-40B4-BE49-F238E27FC236}">
                <a16:creationId xmlns:a16="http://schemas.microsoft.com/office/drawing/2014/main" id="{E0521D3D-3851-4541-B285-CDBA24667404}"/>
              </a:ext>
            </a:extLst>
          </p:cNvPr>
          <p:cNvSpPr/>
          <p:nvPr/>
        </p:nvSpPr>
        <p:spPr>
          <a:xfrm rot="10800000" flipH="1">
            <a:off x="446368" y="847866"/>
            <a:ext cx="3815080" cy="239026"/>
          </a:xfrm>
          <a:prstGeom prst="rect">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05;p40">
            <a:extLst>
              <a:ext uri="{FF2B5EF4-FFF2-40B4-BE49-F238E27FC236}">
                <a16:creationId xmlns:a16="http://schemas.microsoft.com/office/drawing/2014/main" id="{7B7DBFF9-5A10-432A-8250-9E50EDD1FF23}"/>
              </a:ext>
            </a:extLst>
          </p:cNvPr>
          <p:cNvSpPr txBox="1">
            <a:spLocks/>
          </p:cNvSpPr>
          <p:nvPr/>
        </p:nvSpPr>
        <p:spPr>
          <a:xfrm>
            <a:off x="801916" y="631674"/>
            <a:ext cx="3103983"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dirty="0">
                <a:latin typeface="+mn-lt"/>
              </a:rPr>
              <a:t>Variable Independiente</a:t>
            </a:r>
          </a:p>
          <a:p>
            <a:pPr algn="ctr">
              <a:buClr>
                <a:schemeClr val="dk1"/>
              </a:buClr>
              <a:buSzPts val="1100"/>
            </a:pPr>
            <a:r>
              <a:rPr lang="en-US" b="1" dirty="0">
                <a:latin typeface="+mn-lt"/>
              </a:rPr>
              <a:t>PRECIO</a:t>
            </a:r>
          </a:p>
        </p:txBody>
      </p:sp>
      <p:sp>
        <p:nvSpPr>
          <p:cNvPr id="24" name="Google Shape;2253;p29">
            <a:extLst>
              <a:ext uri="{FF2B5EF4-FFF2-40B4-BE49-F238E27FC236}">
                <a16:creationId xmlns:a16="http://schemas.microsoft.com/office/drawing/2014/main" id="{2C29F1BB-CC84-49C3-BC43-68414285C745}"/>
              </a:ext>
            </a:extLst>
          </p:cNvPr>
          <p:cNvSpPr/>
          <p:nvPr/>
        </p:nvSpPr>
        <p:spPr>
          <a:xfrm rot="10800000" flipH="1">
            <a:off x="4702194" y="842743"/>
            <a:ext cx="3987373" cy="24414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05;p40">
            <a:extLst>
              <a:ext uri="{FF2B5EF4-FFF2-40B4-BE49-F238E27FC236}">
                <a16:creationId xmlns:a16="http://schemas.microsoft.com/office/drawing/2014/main" id="{ACC381E5-9643-472A-A25C-9B40CB000637}"/>
              </a:ext>
            </a:extLst>
          </p:cNvPr>
          <p:cNvSpPr txBox="1">
            <a:spLocks/>
          </p:cNvSpPr>
          <p:nvPr/>
        </p:nvSpPr>
        <p:spPr>
          <a:xfrm>
            <a:off x="4818175" y="631674"/>
            <a:ext cx="3699100"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dirty="0"/>
              <a:t>Variable Dependiente </a:t>
            </a:r>
          </a:p>
          <a:p>
            <a:pPr algn="ctr">
              <a:buClr>
                <a:schemeClr val="dk1"/>
              </a:buClr>
              <a:buSzPts val="1100"/>
            </a:pPr>
            <a:r>
              <a:rPr lang="en-US" b="1" dirty="0"/>
              <a:t>COMPORTAMIENTO DEL CONSUMIDOR</a:t>
            </a:r>
          </a:p>
        </p:txBody>
      </p:sp>
      <p:sp>
        <p:nvSpPr>
          <p:cNvPr id="30" name="Rectángulo: esquinas redondeadas 29">
            <a:extLst>
              <a:ext uri="{FF2B5EF4-FFF2-40B4-BE49-F238E27FC236}">
                <a16:creationId xmlns:a16="http://schemas.microsoft.com/office/drawing/2014/main" id="{526A862D-C257-4623-A459-04FBFD6CD45D}"/>
              </a:ext>
            </a:extLst>
          </p:cNvPr>
          <p:cNvSpPr/>
          <p:nvPr/>
        </p:nvSpPr>
        <p:spPr>
          <a:xfrm>
            <a:off x="762841" y="2470285"/>
            <a:ext cx="3815081" cy="2554850"/>
          </a:xfrm>
          <a:prstGeom prst="roundRect">
            <a:avLst>
              <a:gd name="adj" fmla="val 4560"/>
            </a:avLst>
          </a:prstGeom>
          <a:ln>
            <a:solidFill>
              <a:schemeClr val="accent6">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r>
              <a:rPr lang="en-US" sz="1200" b="1" u="sng" dirty="0">
                <a:solidFill>
                  <a:schemeClr val="accent3">
                    <a:lumMod val="50000"/>
                  </a:schemeClr>
                </a:solidFill>
              </a:rPr>
              <a:t>Teoría </a:t>
            </a:r>
            <a:r>
              <a:rPr lang="en-US" sz="1200" b="1" u="sng" dirty="0" err="1">
                <a:solidFill>
                  <a:schemeClr val="accent3">
                    <a:lumMod val="50000"/>
                  </a:schemeClr>
                </a:solidFill>
              </a:rPr>
              <a:t>Económica</a:t>
            </a:r>
            <a:r>
              <a:rPr lang="en-US" sz="1200" b="1" u="sng" dirty="0">
                <a:solidFill>
                  <a:schemeClr val="accent3">
                    <a:lumMod val="50000"/>
                  </a:schemeClr>
                </a:solidFill>
              </a:rPr>
              <a:t> </a:t>
            </a:r>
            <a:r>
              <a:rPr lang="en-US" sz="1200" b="1" u="sng" dirty="0" err="1">
                <a:solidFill>
                  <a:schemeClr val="accent3">
                    <a:lumMod val="50000"/>
                  </a:schemeClr>
                </a:solidFill>
              </a:rPr>
              <a:t>Clásica</a:t>
            </a:r>
            <a:r>
              <a:rPr lang="en-US" sz="1200" b="1" u="sng" dirty="0">
                <a:solidFill>
                  <a:schemeClr val="accent3">
                    <a:lumMod val="50000"/>
                  </a:schemeClr>
                </a:solidFill>
              </a:rPr>
              <a:t>: </a:t>
            </a:r>
            <a:r>
              <a:rPr lang="en-US" sz="1200" b="1" dirty="0">
                <a:solidFill>
                  <a:schemeClr val="accent3">
                    <a:lumMod val="50000"/>
                  </a:schemeClr>
                </a:solidFill>
              </a:rPr>
              <a:t>Teoría de Valor de Adam Smith </a:t>
            </a:r>
          </a:p>
          <a:p>
            <a:r>
              <a:rPr lang="es-EC" sz="1200" dirty="0">
                <a:solidFill>
                  <a:schemeClr val="tx1"/>
                </a:solidFill>
              </a:rPr>
              <a:t>Hurtado (2003)</a:t>
            </a:r>
          </a:p>
          <a:p>
            <a:endParaRPr lang="en-US" sz="1200" b="1" dirty="0">
              <a:solidFill>
                <a:schemeClr val="tx1"/>
              </a:solidFill>
            </a:endParaRPr>
          </a:p>
          <a:p>
            <a:pPr marL="171450" indent="-171450">
              <a:buFont typeface="Arial" panose="020B0604020202020204" pitchFamily="34" charset="0"/>
              <a:buChar char="•"/>
            </a:pPr>
            <a:r>
              <a:rPr lang="en-US" sz="1200" b="1" u="sng" dirty="0">
                <a:solidFill>
                  <a:schemeClr val="accent3">
                    <a:lumMod val="50000"/>
                  </a:schemeClr>
                </a:solidFill>
              </a:rPr>
              <a:t>Teoría </a:t>
            </a:r>
            <a:r>
              <a:rPr lang="en-US" sz="1200" b="1" u="sng" dirty="0" err="1">
                <a:solidFill>
                  <a:schemeClr val="accent3">
                    <a:lumMod val="50000"/>
                  </a:schemeClr>
                </a:solidFill>
              </a:rPr>
              <a:t>Económica</a:t>
            </a:r>
            <a:r>
              <a:rPr lang="en-US" sz="1200" b="1" u="sng" dirty="0">
                <a:solidFill>
                  <a:schemeClr val="accent3">
                    <a:lumMod val="50000"/>
                  </a:schemeClr>
                </a:solidFill>
              </a:rPr>
              <a:t> </a:t>
            </a:r>
            <a:r>
              <a:rPr lang="en-US" sz="1200" b="1" u="sng" dirty="0" err="1">
                <a:solidFill>
                  <a:schemeClr val="accent3">
                    <a:lumMod val="50000"/>
                  </a:schemeClr>
                </a:solidFill>
              </a:rPr>
              <a:t>Neoclásica</a:t>
            </a:r>
            <a:r>
              <a:rPr lang="en-US" sz="1200" b="1" u="sng" dirty="0">
                <a:solidFill>
                  <a:schemeClr val="accent3">
                    <a:lumMod val="50000"/>
                  </a:schemeClr>
                </a:solidFill>
              </a:rPr>
              <a:t>: </a:t>
            </a:r>
            <a:r>
              <a:rPr lang="en-US" sz="1200" b="1" dirty="0">
                <a:solidFill>
                  <a:schemeClr val="accent3">
                    <a:lumMod val="50000"/>
                  </a:schemeClr>
                </a:solidFill>
              </a:rPr>
              <a:t>Ley de la </a:t>
            </a:r>
            <a:r>
              <a:rPr lang="en-US" sz="1200" b="1" dirty="0" err="1">
                <a:solidFill>
                  <a:schemeClr val="accent3">
                    <a:lumMod val="50000"/>
                  </a:schemeClr>
                </a:solidFill>
              </a:rPr>
              <a:t>Demanda</a:t>
            </a:r>
            <a:r>
              <a:rPr lang="en-US" sz="1200" b="1" dirty="0">
                <a:solidFill>
                  <a:schemeClr val="accent3">
                    <a:lumMod val="50000"/>
                  </a:schemeClr>
                </a:solidFill>
              </a:rPr>
              <a:t> de Alfred Marshall</a:t>
            </a:r>
          </a:p>
          <a:p>
            <a:r>
              <a:rPr lang="es-EC" sz="1200" dirty="0" err="1">
                <a:solidFill>
                  <a:schemeClr val="tx1"/>
                </a:solidFill>
              </a:rPr>
              <a:t>Armesilla</a:t>
            </a:r>
            <a:r>
              <a:rPr lang="es-EC" sz="1200" dirty="0">
                <a:solidFill>
                  <a:schemeClr val="tx1"/>
                </a:solidFill>
              </a:rPr>
              <a:t> (2010)</a:t>
            </a:r>
          </a:p>
          <a:p>
            <a:endParaRPr lang="en-US" sz="1200" dirty="0">
              <a:solidFill>
                <a:schemeClr val="tx1"/>
              </a:solidFill>
            </a:endParaRPr>
          </a:p>
          <a:p>
            <a:pPr marL="171450" indent="-171450">
              <a:buFont typeface="Arial" panose="020B0604020202020204" pitchFamily="34" charset="0"/>
              <a:buChar char="•"/>
            </a:pPr>
            <a:r>
              <a:rPr lang="en-US" sz="1200" b="1" dirty="0">
                <a:solidFill>
                  <a:schemeClr val="accent3">
                    <a:lumMod val="50000"/>
                  </a:schemeClr>
                </a:solidFill>
              </a:rPr>
              <a:t>Teoría del </a:t>
            </a:r>
            <a:r>
              <a:rPr lang="en-US" sz="1200" b="1" dirty="0" err="1">
                <a:solidFill>
                  <a:schemeClr val="accent3">
                    <a:lumMod val="50000"/>
                  </a:schemeClr>
                </a:solidFill>
              </a:rPr>
              <a:t>Equilibrio</a:t>
            </a:r>
            <a:r>
              <a:rPr lang="en-US" sz="1200" b="1" dirty="0">
                <a:solidFill>
                  <a:schemeClr val="accent3">
                    <a:lumMod val="50000"/>
                  </a:schemeClr>
                </a:solidFill>
              </a:rPr>
              <a:t> General </a:t>
            </a:r>
            <a:r>
              <a:rPr lang="en-US" sz="1200" b="1" dirty="0" err="1">
                <a:solidFill>
                  <a:schemeClr val="accent3">
                    <a:lumMod val="50000"/>
                  </a:schemeClr>
                </a:solidFill>
              </a:rPr>
              <a:t>Walrasiano</a:t>
            </a:r>
            <a:endParaRPr lang="en-US" sz="1200" b="1" dirty="0">
              <a:solidFill>
                <a:schemeClr val="accent3">
                  <a:lumMod val="50000"/>
                </a:schemeClr>
              </a:solidFill>
            </a:endParaRPr>
          </a:p>
          <a:p>
            <a:r>
              <a:rPr lang="es-EC" sz="1200" dirty="0">
                <a:solidFill>
                  <a:schemeClr val="tx1"/>
                </a:solidFill>
              </a:rPr>
              <a:t>Cataño (2004)</a:t>
            </a:r>
            <a:endParaRPr lang="en-US" sz="1200" dirty="0">
              <a:solidFill>
                <a:schemeClr val="tx1"/>
              </a:solidFill>
            </a:endParaRPr>
          </a:p>
        </p:txBody>
      </p:sp>
      <p:sp>
        <p:nvSpPr>
          <p:cNvPr id="31" name="Rectángulo: esquinas redondeadas 30">
            <a:extLst>
              <a:ext uri="{FF2B5EF4-FFF2-40B4-BE49-F238E27FC236}">
                <a16:creationId xmlns:a16="http://schemas.microsoft.com/office/drawing/2014/main" id="{9A8FF89F-60B7-4883-964F-7EF4B30F90A7}"/>
              </a:ext>
            </a:extLst>
          </p:cNvPr>
          <p:cNvSpPr/>
          <p:nvPr/>
        </p:nvSpPr>
        <p:spPr>
          <a:xfrm>
            <a:off x="4743897" y="2470285"/>
            <a:ext cx="3815082" cy="2524177"/>
          </a:xfrm>
          <a:prstGeom prst="roundRect">
            <a:avLst>
              <a:gd name="adj" fmla="val 4361"/>
            </a:avLst>
          </a:prstGeom>
        </p:spPr>
        <p:style>
          <a:lnRef idx="2">
            <a:schemeClr val="accent4"/>
          </a:lnRef>
          <a:fillRef idx="1">
            <a:schemeClr val="lt1"/>
          </a:fillRef>
          <a:effectRef idx="0">
            <a:schemeClr val="accent4"/>
          </a:effectRef>
          <a:fontRef idx="minor">
            <a:schemeClr val="dk1"/>
          </a:fontRef>
        </p:style>
        <p:txBody>
          <a:bodyPr rtlCol="0" anchor="ctr"/>
          <a:lstStyle/>
          <a:p>
            <a:pPr marL="171450" indent="-171450">
              <a:buFont typeface="Arial" panose="020B0604020202020204" pitchFamily="34" charset="0"/>
              <a:buChar char="•"/>
            </a:pPr>
            <a:r>
              <a:rPr lang="en-US" sz="1200" b="1" u="sng" dirty="0">
                <a:solidFill>
                  <a:schemeClr val="tx2">
                    <a:lumMod val="25000"/>
                  </a:schemeClr>
                </a:solidFill>
              </a:rPr>
              <a:t>Teoría de la </a:t>
            </a:r>
            <a:r>
              <a:rPr lang="en-US" sz="1200" b="1" u="sng" dirty="0" err="1">
                <a:solidFill>
                  <a:schemeClr val="tx2">
                    <a:lumMod val="25000"/>
                  </a:schemeClr>
                </a:solidFill>
              </a:rPr>
              <a:t>Jerarquía</a:t>
            </a:r>
            <a:r>
              <a:rPr lang="en-US" sz="1200" b="1" u="sng" dirty="0">
                <a:solidFill>
                  <a:schemeClr val="tx2">
                    <a:lumMod val="25000"/>
                  </a:schemeClr>
                </a:solidFill>
              </a:rPr>
              <a:t> de las </a:t>
            </a:r>
            <a:r>
              <a:rPr lang="en-US" sz="1200" b="1" u="sng" dirty="0" err="1">
                <a:solidFill>
                  <a:schemeClr val="tx2">
                    <a:lumMod val="25000"/>
                  </a:schemeClr>
                </a:solidFill>
              </a:rPr>
              <a:t>Necesidades</a:t>
            </a:r>
            <a:endParaRPr lang="en-US" sz="1200" b="1" u="sng" dirty="0">
              <a:solidFill>
                <a:schemeClr val="tx2">
                  <a:lumMod val="25000"/>
                </a:schemeClr>
              </a:solidFill>
            </a:endParaRPr>
          </a:p>
          <a:p>
            <a:r>
              <a:rPr lang="es-MX" sz="1200" dirty="0"/>
              <a:t> (Rabadán y Rodríguez, 2013, p. 55).</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b="1" u="sng" dirty="0">
                <a:solidFill>
                  <a:schemeClr val="tx2">
                    <a:lumMod val="25000"/>
                  </a:schemeClr>
                </a:solidFill>
              </a:rPr>
              <a:t>Teoría </a:t>
            </a:r>
            <a:r>
              <a:rPr lang="en-US" sz="1200" b="1" u="sng" dirty="0" err="1">
                <a:solidFill>
                  <a:schemeClr val="tx2">
                    <a:lumMod val="25000"/>
                  </a:schemeClr>
                </a:solidFill>
              </a:rPr>
              <a:t>Económica</a:t>
            </a:r>
            <a:endParaRPr lang="en-US" sz="1200" b="1" u="sng" dirty="0">
              <a:solidFill>
                <a:schemeClr val="tx2">
                  <a:lumMod val="25000"/>
                </a:schemeClr>
              </a:solidFill>
            </a:endParaRPr>
          </a:p>
          <a:p>
            <a:r>
              <a:rPr lang="es-MX" sz="1200" dirty="0"/>
              <a:t>(Marshall, 1957).</a:t>
            </a: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u="sng" dirty="0">
                <a:solidFill>
                  <a:schemeClr val="tx2">
                    <a:lumMod val="25000"/>
                  </a:schemeClr>
                </a:solidFill>
              </a:rPr>
              <a:t>Teoría </a:t>
            </a:r>
            <a:r>
              <a:rPr lang="en-US" sz="1200" b="1" u="sng" dirty="0" err="1">
                <a:solidFill>
                  <a:schemeClr val="tx2">
                    <a:lumMod val="25000"/>
                  </a:schemeClr>
                </a:solidFill>
              </a:rPr>
              <a:t>Conductual</a:t>
            </a:r>
            <a:r>
              <a:rPr lang="en-US" sz="1200" b="1" u="sng" dirty="0">
                <a:solidFill>
                  <a:schemeClr val="tx2">
                    <a:lumMod val="25000"/>
                  </a:schemeClr>
                </a:solidFill>
              </a:rPr>
              <a:t> de </a:t>
            </a:r>
            <a:r>
              <a:rPr lang="en-US" sz="1200" b="1" u="sng" dirty="0" err="1">
                <a:solidFill>
                  <a:schemeClr val="tx2">
                    <a:lumMod val="25000"/>
                  </a:schemeClr>
                </a:solidFill>
              </a:rPr>
              <a:t>Aprendizaje</a:t>
            </a:r>
            <a:endParaRPr lang="en-US" sz="1200" b="1" u="sng" dirty="0">
              <a:solidFill>
                <a:schemeClr val="tx2">
                  <a:lumMod val="25000"/>
                </a:schemeClr>
              </a:solidFill>
            </a:endParaRPr>
          </a:p>
          <a:p>
            <a:r>
              <a:rPr lang="es-MX" sz="1200" dirty="0"/>
              <a:t>(Coronado, 2019).</a:t>
            </a:r>
            <a:endParaRPr lang="en-US" sz="1200" b="1" dirty="0"/>
          </a:p>
          <a:p>
            <a:endParaRPr lang="en-US" sz="1200" b="1" dirty="0"/>
          </a:p>
        </p:txBody>
      </p:sp>
      <p:pic>
        <p:nvPicPr>
          <p:cNvPr id="16" name="Google Shape;2105;p27">
            <a:extLst>
              <a:ext uri="{FF2B5EF4-FFF2-40B4-BE49-F238E27FC236}">
                <a16:creationId xmlns:a16="http://schemas.microsoft.com/office/drawing/2014/main" id="{1633E965-6A1C-48F5-A9B6-86F60246ACBE}"/>
              </a:ext>
            </a:extLst>
          </p:cNvPr>
          <p:cNvPicPr preferRelativeResize="0"/>
          <p:nvPr/>
        </p:nvPicPr>
        <p:blipFill rotWithShape="1">
          <a:blip r:embed="rId3">
            <a:alphaModFix/>
          </a:blip>
          <a:srcRect l="11582" r="19924"/>
          <a:stretch/>
        </p:blipFill>
        <p:spPr>
          <a:xfrm>
            <a:off x="7925138" y="3501164"/>
            <a:ext cx="1210235" cy="1599188"/>
          </a:xfrm>
          <a:prstGeom prst="rect">
            <a:avLst/>
          </a:prstGeom>
          <a:noFill/>
          <a:ln>
            <a:noFill/>
          </a:ln>
        </p:spPr>
      </p:pic>
      <p:sp>
        <p:nvSpPr>
          <p:cNvPr id="10" name="Rectángulo 9">
            <a:extLst>
              <a:ext uri="{FF2B5EF4-FFF2-40B4-BE49-F238E27FC236}">
                <a16:creationId xmlns:a16="http://schemas.microsoft.com/office/drawing/2014/main" id="{5BB0BEDA-3603-4D28-B3DB-F2DB948C51A5}"/>
              </a:ext>
            </a:extLst>
          </p:cNvPr>
          <p:cNvSpPr/>
          <p:nvPr/>
        </p:nvSpPr>
        <p:spPr>
          <a:xfrm>
            <a:off x="2792660" y="73684"/>
            <a:ext cx="3204724" cy="523220"/>
          </a:xfrm>
          <a:prstGeom prst="rect">
            <a:avLst/>
          </a:prstGeom>
        </p:spPr>
        <p:txBody>
          <a:bodyPr wrap="none">
            <a:spAutoFit/>
          </a:bodyPr>
          <a:lstStyle/>
          <a:p>
            <a:pPr lvl="0" algn="ctr"/>
            <a:r>
              <a:rPr lang="en-US" sz="2800" dirty="0">
                <a:ln w="0"/>
                <a:solidFill>
                  <a:schemeClr val="bg2"/>
                </a:solidFill>
                <a:effectLst>
                  <a:outerShdw blurRad="38100" dist="19050" dir="2700000" algn="tl" rotWithShape="0">
                    <a:schemeClr val="dk1">
                      <a:alpha val="40000"/>
                    </a:schemeClr>
                  </a:outerShdw>
                </a:effectLst>
              </a:rPr>
              <a:t>Teorías de </a:t>
            </a:r>
            <a:r>
              <a:rPr lang="en-US" sz="2800" dirty="0" err="1">
                <a:ln w="0"/>
                <a:solidFill>
                  <a:schemeClr val="bg2"/>
                </a:solidFill>
                <a:effectLst>
                  <a:outerShdw blurRad="38100" dist="19050" dir="2700000" algn="tl" rotWithShape="0">
                    <a:schemeClr val="dk1">
                      <a:alpha val="40000"/>
                    </a:schemeClr>
                  </a:outerShdw>
                </a:effectLst>
              </a:rPr>
              <a:t>soporte</a:t>
            </a:r>
            <a:endParaRPr lang="en-US" sz="2800" dirty="0">
              <a:ln w="0"/>
              <a:solidFill>
                <a:schemeClr val="bg2"/>
              </a:solidFill>
              <a:effectLst>
                <a:outerShdw blurRad="38100" dist="19050" dir="2700000" algn="tl" rotWithShape="0">
                  <a:schemeClr val="dk1">
                    <a:alpha val="40000"/>
                  </a:schemeClr>
                </a:outerShdw>
              </a:effectLst>
            </a:endParaRPr>
          </a:p>
        </p:txBody>
      </p:sp>
      <p:pic>
        <p:nvPicPr>
          <p:cNvPr id="3074" name="Picture 2">
            <a:extLst>
              <a:ext uri="{FF2B5EF4-FFF2-40B4-BE49-F238E27FC236}">
                <a16:creationId xmlns:a16="http://schemas.microsoft.com/office/drawing/2014/main" id="{02C0238B-7D71-4632-B662-66DFC727F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188" y="1226847"/>
            <a:ext cx="1243438" cy="12434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C25A647-30BB-4227-A468-1A76BC4BA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158" y="1194144"/>
            <a:ext cx="1443485" cy="14434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ografia de Alfred Marshall">
            <a:extLst>
              <a:ext uri="{FF2B5EF4-FFF2-40B4-BE49-F238E27FC236}">
                <a16:creationId xmlns:a16="http://schemas.microsoft.com/office/drawing/2014/main" id="{775C8F5F-7EB5-4807-B732-27E74FE347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3472"/>
          <a:stretch/>
        </p:blipFill>
        <p:spPr bwMode="auto">
          <a:xfrm>
            <a:off x="50777" y="3374218"/>
            <a:ext cx="575647" cy="543248"/>
          </a:xfrm>
          <a:prstGeom prst="round2DiagRect">
            <a:avLst>
              <a:gd name="adj1" fmla="val 14196"/>
              <a:gd name="adj2" fmla="val 0"/>
            </a:avLst>
          </a:prstGeom>
          <a:ln w="28575"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6" descr="Adam Smith - Wikipedia, la enciclopedia libre">
            <a:extLst>
              <a:ext uri="{FF2B5EF4-FFF2-40B4-BE49-F238E27FC236}">
                <a16:creationId xmlns:a16="http://schemas.microsoft.com/office/drawing/2014/main" id="{626FFDFF-9A24-44EC-A459-B22CD8C3AEA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03" r="20621" b="35295"/>
          <a:stretch/>
        </p:blipFill>
        <p:spPr bwMode="auto">
          <a:xfrm>
            <a:off x="50777" y="2571750"/>
            <a:ext cx="575647" cy="595803"/>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8" descr="Léon Walras - Wikipedia, la enciclopedia libre">
            <a:extLst>
              <a:ext uri="{FF2B5EF4-FFF2-40B4-BE49-F238E27FC236}">
                <a16:creationId xmlns:a16="http://schemas.microsoft.com/office/drawing/2014/main" id="{4DE8FDCD-4CA7-4B99-984C-81C94F3CB3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729" r="-1" b="22541"/>
          <a:stretch/>
        </p:blipFill>
        <p:spPr bwMode="auto">
          <a:xfrm>
            <a:off x="53175" y="4205718"/>
            <a:ext cx="575647" cy="585144"/>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cxnSp>
        <p:nvCxnSpPr>
          <p:cNvPr id="23" name="Google Shape;2468;p37">
            <a:extLst>
              <a:ext uri="{FF2B5EF4-FFF2-40B4-BE49-F238E27FC236}">
                <a16:creationId xmlns:a16="http://schemas.microsoft.com/office/drawing/2014/main" id="{40921A79-7163-4360-8FDC-70EC2C94D3BB}"/>
              </a:ext>
            </a:extLst>
          </p:cNvPr>
          <p:cNvCxnSpPr>
            <a:cxnSpLocks/>
          </p:cNvCxnSpPr>
          <p:nvPr/>
        </p:nvCxnSpPr>
        <p:spPr>
          <a:xfrm>
            <a:off x="2440122" y="2556061"/>
            <a:ext cx="0" cy="358517"/>
          </a:xfrm>
          <a:prstGeom prst="straightConnector1">
            <a:avLst/>
          </a:prstGeom>
          <a:ln>
            <a:headEnd type="oval" w="med" len="med"/>
            <a:tailEnd type="none" w="med" len="med"/>
          </a:ln>
        </p:spPr>
        <p:style>
          <a:lnRef idx="3">
            <a:schemeClr val="accent3"/>
          </a:lnRef>
          <a:fillRef idx="0">
            <a:schemeClr val="accent3"/>
          </a:fillRef>
          <a:effectRef idx="2">
            <a:schemeClr val="accent3"/>
          </a:effectRef>
          <a:fontRef idx="minor">
            <a:schemeClr val="tx1"/>
          </a:fontRef>
        </p:style>
      </p:cxnSp>
      <p:sp>
        <p:nvSpPr>
          <p:cNvPr id="10" name="Google Shape;2250;p29">
            <a:extLst>
              <a:ext uri="{FF2B5EF4-FFF2-40B4-BE49-F238E27FC236}">
                <a16:creationId xmlns:a16="http://schemas.microsoft.com/office/drawing/2014/main" id="{593A316D-C988-448C-84FF-5882BC38939C}"/>
              </a:ext>
            </a:extLst>
          </p:cNvPr>
          <p:cNvSpPr/>
          <p:nvPr/>
        </p:nvSpPr>
        <p:spPr>
          <a:xfrm rot="10800000" flipH="1">
            <a:off x="2230792" y="319525"/>
            <a:ext cx="4488318" cy="236175"/>
          </a:xfrm>
          <a:prstGeom prst="rect">
            <a:avLst/>
          </a:pr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0"/>
          <p:cNvSpPr txBox="1">
            <a:spLocks noGrp="1"/>
          </p:cNvSpPr>
          <p:nvPr>
            <p:ph type="title"/>
          </p:nvPr>
        </p:nvSpPr>
        <p:spPr>
          <a:xfrm>
            <a:off x="720000" y="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bg2">
                    <a:lumMod val="75000"/>
                  </a:schemeClr>
                </a:solidFill>
                <a:effectLst>
                  <a:outerShdw blurRad="38100" dist="38100" dir="2700000" algn="tl">
                    <a:srgbClr val="000000">
                      <a:alpha val="43137"/>
                    </a:srgbClr>
                  </a:outerShdw>
                </a:effectLst>
                <a:latin typeface="+mn-lt"/>
              </a:rPr>
              <a:t>Marco Referencial</a:t>
            </a:r>
            <a:endParaRPr sz="2800" dirty="0">
              <a:solidFill>
                <a:schemeClr val="bg2">
                  <a:lumMod val="75000"/>
                </a:schemeClr>
              </a:solidFill>
              <a:effectLst>
                <a:outerShdw blurRad="38100" dist="38100" dir="2700000" algn="tl">
                  <a:srgbClr val="000000">
                    <a:alpha val="43137"/>
                  </a:srgbClr>
                </a:outerShdw>
              </a:effectLst>
              <a:latin typeface="+mn-lt"/>
            </a:endParaRPr>
          </a:p>
        </p:txBody>
      </p:sp>
      <p:cxnSp>
        <p:nvCxnSpPr>
          <p:cNvPr id="16" name="Google Shape;2527;p37">
            <a:extLst>
              <a:ext uri="{FF2B5EF4-FFF2-40B4-BE49-F238E27FC236}">
                <a16:creationId xmlns:a16="http://schemas.microsoft.com/office/drawing/2014/main" id="{45A29901-C585-408D-A4BF-7067E8D69AC7}"/>
              </a:ext>
            </a:extLst>
          </p:cNvPr>
          <p:cNvCxnSpPr>
            <a:cxnSpLocks/>
          </p:cNvCxnSpPr>
          <p:nvPr/>
        </p:nvCxnSpPr>
        <p:spPr>
          <a:xfrm flipV="1">
            <a:off x="41562" y="2923370"/>
            <a:ext cx="9102438" cy="9283"/>
          </a:xfrm>
          <a:prstGeom prst="straightConnector1">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26" name="Google Shape;2468;p37">
            <a:extLst>
              <a:ext uri="{FF2B5EF4-FFF2-40B4-BE49-F238E27FC236}">
                <a16:creationId xmlns:a16="http://schemas.microsoft.com/office/drawing/2014/main" id="{0AF3B9FA-20C7-4D76-B674-A6C064F6B829}"/>
              </a:ext>
            </a:extLst>
          </p:cNvPr>
          <p:cNvCxnSpPr>
            <a:cxnSpLocks/>
          </p:cNvCxnSpPr>
          <p:nvPr/>
        </p:nvCxnSpPr>
        <p:spPr>
          <a:xfrm>
            <a:off x="6329105" y="2578647"/>
            <a:ext cx="0" cy="344723"/>
          </a:xfrm>
          <a:prstGeom prst="straightConnector1">
            <a:avLst/>
          </a:prstGeom>
          <a:ln>
            <a:headEnd type="oval" w="med" len="med"/>
            <a:tailEnd type="none" w="med" len="med"/>
          </a:ln>
        </p:spPr>
        <p:style>
          <a:lnRef idx="3">
            <a:schemeClr val="accent3"/>
          </a:lnRef>
          <a:fillRef idx="0">
            <a:schemeClr val="accent3"/>
          </a:fillRef>
          <a:effectRef idx="2">
            <a:schemeClr val="accent3"/>
          </a:effectRef>
          <a:fontRef idx="minor">
            <a:schemeClr val="tx1"/>
          </a:fontRef>
        </p:style>
      </p:cxnSp>
      <p:sp>
        <p:nvSpPr>
          <p:cNvPr id="8" name="Rectángulo: esquinas redondeadas 7">
            <a:extLst>
              <a:ext uri="{FF2B5EF4-FFF2-40B4-BE49-F238E27FC236}">
                <a16:creationId xmlns:a16="http://schemas.microsoft.com/office/drawing/2014/main" id="{0297BF0F-C951-4E69-BF3C-C402CC305098}"/>
              </a:ext>
            </a:extLst>
          </p:cNvPr>
          <p:cNvSpPr/>
          <p:nvPr/>
        </p:nvSpPr>
        <p:spPr>
          <a:xfrm>
            <a:off x="1283679" y="1040820"/>
            <a:ext cx="2233240"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MX" sz="1100" dirty="0">
                <a:solidFill>
                  <a:schemeClr val="tx1">
                    <a:lumMod val="85000"/>
                    <a:lumOff val="15000"/>
                  </a:schemeClr>
                </a:solidFill>
                <a:latin typeface="+mj-lt"/>
              </a:rPr>
              <a:t>El precio puede considerarse como un indicador de calidad, involucra la percepción de la calidad por parte de los consumidores </a:t>
            </a:r>
            <a:r>
              <a:rPr lang="es-MX" sz="1100" dirty="0">
                <a:solidFill>
                  <a:schemeClr val="tx1">
                    <a:lumMod val="85000"/>
                    <a:lumOff val="15000"/>
                  </a:schemeClr>
                </a:solidFill>
              </a:rPr>
              <a:t>(Galarza y Wong, 2017).</a:t>
            </a:r>
            <a:r>
              <a:rPr lang="es-MX" sz="1100" dirty="0">
                <a:solidFill>
                  <a:schemeClr val="tx1">
                    <a:lumMod val="85000"/>
                    <a:lumOff val="15000"/>
                  </a:schemeClr>
                </a:solidFill>
                <a:latin typeface="+mj-lt"/>
              </a:rPr>
              <a:t> </a:t>
            </a:r>
            <a:endParaRPr lang="en-US" sz="1100" dirty="0">
              <a:solidFill>
                <a:schemeClr val="tx1">
                  <a:lumMod val="85000"/>
                  <a:lumOff val="15000"/>
                </a:schemeClr>
              </a:solidFill>
              <a:latin typeface="+mj-lt"/>
            </a:endParaRPr>
          </a:p>
        </p:txBody>
      </p:sp>
      <p:sp>
        <p:nvSpPr>
          <p:cNvPr id="34" name="Rectángulo: esquinas redondeadas 33">
            <a:extLst>
              <a:ext uri="{FF2B5EF4-FFF2-40B4-BE49-F238E27FC236}">
                <a16:creationId xmlns:a16="http://schemas.microsoft.com/office/drawing/2014/main" id="{962EB29C-5785-4D22-9238-F7FA7C16F369}"/>
              </a:ext>
            </a:extLst>
          </p:cNvPr>
          <p:cNvSpPr/>
          <p:nvPr/>
        </p:nvSpPr>
        <p:spPr>
          <a:xfrm>
            <a:off x="5212485" y="1040820"/>
            <a:ext cx="2233240" cy="1462826"/>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MX" sz="1100" dirty="0">
                <a:solidFill>
                  <a:schemeClr val="tx1">
                    <a:lumMod val="85000"/>
                    <a:lumOff val="15000"/>
                  </a:schemeClr>
                </a:solidFill>
              </a:rPr>
              <a:t>El precio de productos de consumo masivo, se establece por el volumen de la oferta y demanda sin dejar atrás los factores psicológicos, culturales y personales.  (</a:t>
            </a:r>
            <a:r>
              <a:rPr lang="es-MX" sz="1100" dirty="0" err="1">
                <a:solidFill>
                  <a:schemeClr val="tx1">
                    <a:lumMod val="85000"/>
                    <a:lumOff val="15000"/>
                  </a:schemeClr>
                </a:solidFill>
              </a:rPr>
              <a:t>Pombar</a:t>
            </a:r>
            <a:r>
              <a:rPr lang="es-MX" sz="1100" dirty="0">
                <a:solidFill>
                  <a:schemeClr val="tx1">
                    <a:lumMod val="85000"/>
                    <a:lumOff val="15000"/>
                  </a:schemeClr>
                </a:solidFill>
              </a:rPr>
              <a:t>, 2018). </a:t>
            </a:r>
            <a:endParaRPr lang="en-US" sz="1000" dirty="0">
              <a:solidFill>
                <a:schemeClr val="tx1">
                  <a:lumMod val="85000"/>
                  <a:lumOff val="15000"/>
                </a:schemeClr>
              </a:solidFill>
              <a:latin typeface="+mj-lt"/>
            </a:endParaRPr>
          </a:p>
        </p:txBody>
      </p:sp>
      <p:sp>
        <p:nvSpPr>
          <p:cNvPr id="35" name="Rectángulo: esquinas redondeadas 34">
            <a:extLst>
              <a:ext uri="{FF2B5EF4-FFF2-40B4-BE49-F238E27FC236}">
                <a16:creationId xmlns:a16="http://schemas.microsoft.com/office/drawing/2014/main" id="{7ED369B7-88BB-47AE-BC0D-28A1E65CD8E3}"/>
              </a:ext>
            </a:extLst>
          </p:cNvPr>
          <p:cNvSpPr/>
          <p:nvPr/>
        </p:nvSpPr>
        <p:spPr>
          <a:xfrm>
            <a:off x="168686" y="3361151"/>
            <a:ext cx="1800792"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MX" sz="1100" dirty="0">
                <a:solidFill>
                  <a:schemeClr val="tx1">
                    <a:lumMod val="85000"/>
                    <a:lumOff val="15000"/>
                  </a:schemeClr>
                </a:solidFill>
              </a:rPr>
              <a:t>Las empresas deben ser competitivas sobre todo en destacar múltiples factores, como el precio (</a:t>
            </a:r>
            <a:r>
              <a:rPr lang="es-MX" sz="1100" dirty="0" err="1">
                <a:solidFill>
                  <a:schemeClr val="tx1">
                    <a:lumMod val="85000"/>
                    <a:lumOff val="15000"/>
                  </a:schemeClr>
                </a:solidFill>
              </a:rPr>
              <a:t>Jaganna</a:t>
            </a:r>
            <a:r>
              <a:rPr lang="es-MX" sz="1100" dirty="0">
                <a:solidFill>
                  <a:schemeClr val="tx1">
                    <a:lumMod val="85000"/>
                    <a:lumOff val="15000"/>
                  </a:schemeClr>
                </a:solidFill>
              </a:rPr>
              <a:t> y </a:t>
            </a:r>
            <a:r>
              <a:rPr lang="es-MX" sz="1100" dirty="0" err="1">
                <a:solidFill>
                  <a:schemeClr val="tx1">
                    <a:lumMod val="85000"/>
                    <a:lumOff val="15000"/>
                  </a:schemeClr>
                </a:solidFill>
              </a:rPr>
              <a:t>Ravinchandran</a:t>
            </a:r>
            <a:r>
              <a:rPr lang="es-MX" sz="1100" dirty="0">
                <a:solidFill>
                  <a:schemeClr val="tx1">
                    <a:lumMod val="85000"/>
                    <a:lumOff val="15000"/>
                  </a:schemeClr>
                </a:solidFill>
              </a:rPr>
              <a:t>, 2019).</a:t>
            </a:r>
            <a:endParaRPr lang="en-US" sz="1100" dirty="0">
              <a:solidFill>
                <a:schemeClr val="tx1">
                  <a:lumMod val="85000"/>
                  <a:lumOff val="15000"/>
                </a:schemeClr>
              </a:solidFill>
            </a:endParaRPr>
          </a:p>
        </p:txBody>
      </p:sp>
      <p:cxnSp>
        <p:nvCxnSpPr>
          <p:cNvPr id="40" name="Google Shape;2468;p37">
            <a:extLst>
              <a:ext uri="{FF2B5EF4-FFF2-40B4-BE49-F238E27FC236}">
                <a16:creationId xmlns:a16="http://schemas.microsoft.com/office/drawing/2014/main" id="{B48ADAE6-8D16-43C0-BB53-229A45DD5C8B}"/>
              </a:ext>
            </a:extLst>
          </p:cNvPr>
          <p:cNvCxnSpPr>
            <a:cxnSpLocks/>
          </p:cNvCxnSpPr>
          <p:nvPr/>
        </p:nvCxnSpPr>
        <p:spPr>
          <a:xfrm flipV="1">
            <a:off x="4209070" y="2947851"/>
            <a:ext cx="1" cy="342344"/>
          </a:xfrm>
          <a:prstGeom prst="straightConnector1">
            <a:avLst/>
          </a:prstGeom>
          <a:ln>
            <a:headEnd type="oval"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1" name="Google Shape;2468;p37">
            <a:extLst>
              <a:ext uri="{FF2B5EF4-FFF2-40B4-BE49-F238E27FC236}">
                <a16:creationId xmlns:a16="http://schemas.microsoft.com/office/drawing/2014/main" id="{3ECB4217-60C6-4838-B8F4-023B57DB4762}"/>
              </a:ext>
            </a:extLst>
          </p:cNvPr>
          <p:cNvCxnSpPr>
            <a:cxnSpLocks/>
          </p:cNvCxnSpPr>
          <p:nvPr/>
        </p:nvCxnSpPr>
        <p:spPr>
          <a:xfrm flipV="1">
            <a:off x="7436933" y="2949746"/>
            <a:ext cx="1" cy="342344"/>
          </a:xfrm>
          <a:prstGeom prst="straightConnector1">
            <a:avLst/>
          </a:prstGeom>
          <a:ln>
            <a:headEnd type="oval" w="med" len="med"/>
            <a:tailEnd type="none" w="med" len="med"/>
          </a:ln>
        </p:spPr>
        <p:style>
          <a:lnRef idx="3">
            <a:schemeClr val="accent3"/>
          </a:lnRef>
          <a:fillRef idx="0">
            <a:schemeClr val="accent3"/>
          </a:fillRef>
          <a:effectRef idx="2">
            <a:schemeClr val="accent3"/>
          </a:effectRef>
          <a:fontRef idx="minor">
            <a:schemeClr val="tx1"/>
          </a:fontRef>
        </p:style>
      </p:cxnSp>
      <p:sp>
        <p:nvSpPr>
          <p:cNvPr id="42" name="Rectángulo: esquinas redondeadas 41">
            <a:extLst>
              <a:ext uri="{FF2B5EF4-FFF2-40B4-BE49-F238E27FC236}">
                <a16:creationId xmlns:a16="http://schemas.microsoft.com/office/drawing/2014/main" id="{C919C05A-33EE-4797-8A86-8595C7CB43FC}"/>
              </a:ext>
            </a:extLst>
          </p:cNvPr>
          <p:cNvSpPr/>
          <p:nvPr/>
        </p:nvSpPr>
        <p:spPr>
          <a:xfrm>
            <a:off x="3226836" y="3356803"/>
            <a:ext cx="1870678"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MX" sz="1100" dirty="0">
                <a:solidFill>
                  <a:schemeClr val="bg2">
                    <a:lumMod val="75000"/>
                  </a:schemeClr>
                </a:solidFill>
              </a:rPr>
              <a:t>El precio es un factor relevante en el </a:t>
            </a:r>
            <a:r>
              <a:rPr lang="es-MX" sz="1100" dirty="0" err="1">
                <a:solidFill>
                  <a:schemeClr val="bg2">
                    <a:lumMod val="75000"/>
                  </a:schemeClr>
                </a:solidFill>
              </a:rPr>
              <a:t>mix</a:t>
            </a:r>
            <a:r>
              <a:rPr lang="es-MX" sz="1100" dirty="0">
                <a:solidFill>
                  <a:schemeClr val="bg2">
                    <a:lumMod val="75000"/>
                  </a:schemeClr>
                </a:solidFill>
              </a:rPr>
              <a:t> de marketing y mucho más si se pone a prueba frente a diferentes consumidores (Al-</a:t>
            </a:r>
            <a:r>
              <a:rPr lang="es-MX" sz="1100" dirty="0" err="1">
                <a:solidFill>
                  <a:schemeClr val="bg2">
                    <a:lumMod val="75000"/>
                  </a:schemeClr>
                </a:solidFill>
              </a:rPr>
              <a:t>Talidi</a:t>
            </a:r>
            <a:r>
              <a:rPr lang="es-MX" sz="1100" dirty="0">
                <a:solidFill>
                  <a:schemeClr val="bg2">
                    <a:lumMod val="75000"/>
                  </a:schemeClr>
                </a:solidFill>
              </a:rPr>
              <a:t>, 2020).</a:t>
            </a:r>
            <a:endParaRPr lang="en-US" sz="1000" dirty="0">
              <a:solidFill>
                <a:schemeClr val="bg2">
                  <a:lumMod val="75000"/>
                </a:schemeClr>
              </a:solidFill>
            </a:endParaRPr>
          </a:p>
        </p:txBody>
      </p:sp>
      <p:sp>
        <p:nvSpPr>
          <p:cNvPr id="43" name="Rectángulo: esquinas redondeadas 42">
            <a:extLst>
              <a:ext uri="{FF2B5EF4-FFF2-40B4-BE49-F238E27FC236}">
                <a16:creationId xmlns:a16="http://schemas.microsoft.com/office/drawing/2014/main" id="{4C016214-3AA4-48B8-B592-899954FEB108}"/>
              </a:ext>
            </a:extLst>
          </p:cNvPr>
          <p:cNvSpPr/>
          <p:nvPr/>
        </p:nvSpPr>
        <p:spPr>
          <a:xfrm>
            <a:off x="6498655" y="3356802"/>
            <a:ext cx="1800792"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MX" sz="1100" dirty="0">
                <a:solidFill>
                  <a:schemeClr val="tx1">
                    <a:lumMod val="85000"/>
                    <a:lumOff val="15000"/>
                  </a:schemeClr>
                </a:solidFill>
              </a:rPr>
              <a:t>El precio juega un papel importante al relacionarse con el empaque del producto incidiendo en el comportamiento de compra del consumidor </a:t>
            </a:r>
            <a:r>
              <a:rPr lang="es-EC" sz="1100" dirty="0">
                <a:solidFill>
                  <a:schemeClr val="tx1">
                    <a:lumMod val="85000"/>
                    <a:lumOff val="15000"/>
                  </a:schemeClr>
                </a:solidFill>
              </a:rPr>
              <a:t>(</a:t>
            </a:r>
            <a:r>
              <a:rPr lang="es-EC" sz="1100" dirty="0" err="1">
                <a:solidFill>
                  <a:schemeClr val="tx1">
                    <a:lumMod val="85000"/>
                    <a:lumOff val="15000"/>
                  </a:schemeClr>
                </a:solidFill>
              </a:rPr>
              <a:t>Liuy</a:t>
            </a:r>
            <a:r>
              <a:rPr lang="es-EC" sz="1100" dirty="0">
                <a:solidFill>
                  <a:schemeClr val="tx1">
                    <a:lumMod val="85000"/>
                    <a:lumOff val="15000"/>
                  </a:schemeClr>
                </a:solidFill>
              </a:rPr>
              <a:t> et. al., 2021).</a:t>
            </a:r>
            <a:endParaRPr lang="en-US" sz="1000" dirty="0">
              <a:solidFill>
                <a:schemeClr val="tx1">
                  <a:lumMod val="85000"/>
                  <a:lumOff val="15000"/>
                </a:schemeClr>
              </a:solidFill>
              <a:latin typeface="+mj-lt"/>
            </a:endParaRPr>
          </a:p>
        </p:txBody>
      </p:sp>
      <p:cxnSp>
        <p:nvCxnSpPr>
          <p:cNvPr id="21" name="Google Shape;2468;p37">
            <a:extLst>
              <a:ext uri="{FF2B5EF4-FFF2-40B4-BE49-F238E27FC236}">
                <a16:creationId xmlns:a16="http://schemas.microsoft.com/office/drawing/2014/main" id="{C3619CFB-4D55-4B98-AD29-96152CDC51AD}"/>
              </a:ext>
            </a:extLst>
          </p:cNvPr>
          <p:cNvCxnSpPr>
            <a:cxnSpLocks/>
          </p:cNvCxnSpPr>
          <p:nvPr/>
        </p:nvCxnSpPr>
        <p:spPr>
          <a:xfrm flipV="1">
            <a:off x="1069082" y="2949746"/>
            <a:ext cx="1" cy="342344"/>
          </a:xfrm>
          <a:prstGeom prst="straightConnector1">
            <a:avLst/>
          </a:prstGeom>
          <a:ln>
            <a:headEnd type="oval" w="med" len="med"/>
            <a:tailEnd type="none" w="med" len="med"/>
          </a:ln>
        </p:spPr>
        <p:style>
          <a:lnRef idx="3">
            <a:schemeClr val="accent3"/>
          </a:lnRef>
          <a:fillRef idx="0">
            <a:schemeClr val="accent3"/>
          </a:fillRef>
          <a:effectRef idx="2">
            <a:schemeClr val="accent3"/>
          </a:effectRef>
          <a:fontRef idx="minor">
            <a:schemeClr val="tx1"/>
          </a:fontRef>
        </p:style>
      </p:cxnSp>
      <p:pic>
        <p:nvPicPr>
          <p:cNvPr id="6152" name="Picture 8" descr="Diferencia entre Calidad Total, ISO 9001y Modelo EFQM - EQS Consulting">
            <a:extLst>
              <a:ext uri="{FF2B5EF4-FFF2-40B4-BE49-F238E27FC236}">
                <a16:creationId xmlns:a16="http://schemas.microsoft.com/office/drawing/2014/main" id="{1AECC092-D8F3-4AF8-8C9E-E6AD567E2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082" y="1438153"/>
            <a:ext cx="1079371" cy="716328"/>
          </a:xfrm>
          <a:prstGeom prst="round2DiagRect">
            <a:avLst>
              <a:gd name="adj1" fmla="val 15440"/>
              <a:gd name="adj2" fmla="val 0"/>
            </a:avLst>
          </a:prstGeom>
          <a:ln w="127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6" name="Picture 12" descr="Psicología Del Marketing: El Arte De Influir En Sus Clientes">
            <a:extLst>
              <a:ext uri="{FF2B5EF4-FFF2-40B4-BE49-F238E27FC236}">
                <a16:creationId xmlns:a16="http://schemas.microsoft.com/office/drawing/2014/main" id="{58140AB7-E90D-4E63-B48B-2289B79C6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9051" y="1341589"/>
            <a:ext cx="1188506" cy="825989"/>
          </a:xfrm>
          <a:prstGeom prst="round2DiagRect">
            <a:avLst>
              <a:gd name="adj1" fmla="val 16667"/>
              <a:gd name="adj2" fmla="val 0"/>
            </a:avLst>
          </a:prstGeom>
          <a:ln w="9525"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60" name="Picture 16" descr="Estrategia de Liderazgo en costos. ¿Cómo competir con precios bajos?">
            <a:extLst>
              <a:ext uri="{FF2B5EF4-FFF2-40B4-BE49-F238E27FC236}">
                <a16:creationId xmlns:a16="http://schemas.microsoft.com/office/drawing/2014/main" id="{1DA3478C-48AB-45FF-8D07-D45630EACB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08" r="9096"/>
          <a:stretch/>
        </p:blipFill>
        <p:spPr bwMode="auto">
          <a:xfrm>
            <a:off x="1912582" y="3715799"/>
            <a:ext cx="1002322" cy="800519"/>
          </a:xfrm>
          <a:prstGeom prst="round2DiagRect">
            <a:avLst>
              <a:gd name="adj1" fmla="val 16667"/>
              <a:gd name="adj2" fmla="val 0"/>
            </a:avLst>
          </a:prstGeom>
          <a:ln w="9525"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62" name="Picture 18" descr="10 tendencias que marcarán al consumidor en 2021 • ENTER.CO">
            <a:extLst>
              <a:ext uri="{FF2B5EF4-FFF2-40B4-BE49-F238E27FC236}">
                <a16:creationId xmlns:a16="http://schemas.microsoft.com/office/drawing/2014/main" id="{B7EA0EDD-F1BD-49E3-9905-92E94EC7BB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49" r="26963"/>
          <a:stretch/>
        </p:blipFill>
        <p:spPr bwMode="auto">
          <a:xfrm>
            <a:off x="5011618" y="3715799"/>
            <a:ext cx="963503" cy="797143"/>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64" name="Picture 20" descr="Auto Sunflower Packer Oliver Empaque de aceite comestible Maquinaria de  Embalaje - China Agua mineral, Envoltura de película">
            <a:extLst>
              <a:ext uri="{FF2B5EF4-FFF2-40B4-BE49-F238E27FC236}">
                <a16:creationId xmlns:a16="http://schemas.microsoft.com/office/drawing/2014/main" id="{2666E03C-081C-4D58-B7ED-75D7B704EB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2284" y="3666672"/>
            <a:ext cx="833636" cy="833636"/>
          </a:xfrm>
          <a:prstGeom prst="round2DiagRect">
            <a:avLst>
              <a:gd name="adj1" fmla="val 16667"/>
              <a:gd name="adj2" fmla="val 0"/>
            </a:avLst>
          </a:prstGeom>
          <a:ln w="9525"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Diagrama de flujo: terminador 21">
            <a:extLst>
              <a:ext uri="{FF2B5EF4-FFF2-40B4-BE49-F238E27FC236}">
                <a16:creationId xmlns:a16="http://schemas.microsoft.com/office/drawing/2014/main" id="{13B5C65E-7E00-48B7-9325-D2A1D97B46BB}"/>
              </a:ext>
            </a:extLst>
          </p:cNvPr>
          <p:cNvSpPr/>
          <p:nvPr/>
        </p:nvSpPr>
        <p:spPr>
          <a:xfrm>
            <a:off x="3412640" y="2630503"/>
            <a:ext cx="1798788" cy="358517"/>
          </a:xfrm>
          <a:prstGeom prst="flowChartTerminator">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Precio</a:t>
            </a:r>
            <a:endParaRPr lang="es-EC" b="1"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cxnSp>
        <p:nvCxnSpPr>
          <p:cNvPr id="26" name="Google Shape;2468;p37">
            <a:extLst>
              <a:ext uri="{FF2B5EF4-FFF2-40B4-BE49-F238E27FC236}">
                <a16:creationId xmlns:a16="http://schemas.microsoft.com/office/drawing/2014/main" id="{0AF3B9FA-20C7-4D76-B674-A6C064F6B829}"/>
              </a:ext>
            </a:extLst>
          </p:cNvPr>
          <p:cNvCxnSpPr>
            <a:cxnSpLocks/>
          </p:cNvCxnSpPr>
          <p:nvPr/>
        </p:nvCxnSpPr>
        <p:spPr>
          <a:xfrm>
            <a:off x="6162051" y="2578647"/>
            <a:ext cx="0" cy="344723"/>
          </a:xfrm>
          <a:prstGeom prst="straightConnector1">
            <a:avLst/>
          </a:prstGeom>
          <a:ln>
            <a:solidFill>
              <a:schemeClr val="tx2">
                <a:lumMod val="90000"/>
              </a:schemeClr>
            </a:solidFill>
            <a:headEnd type="oval"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23" name="Google Shape;2468;p37">
            <a:extLst>
              <a:ext uri="{FF2B5EF4-FFF2-40B4-BE49-F238E27FC236}">
                <a16:creationId xmlns:a16="http://schemas.microsoft.com/office/drawing/2014/main" id="{40921A79-7163-4360-8FDC-70EC2C94D3BB}"/>
              </a:ext>
            </a:extLst>
          </p:cNvPr>
          <p:cNvCxnSpPr>
            <a:cxnSpLocks/>
          </p:cNvCxnSpPr>
          <p:nvPr/>
        </p:nvCxnSpPr>
        <p:spPr>
          <a:xfrm>
            <a:off x="2692954" y="2571750"/>
            <a:ext cx="0" cy="358517"/>
          </a:xfrm>
          <a:prstGeom prst="straightConnector1">
            <a:avLst/>
          </a:prstGeom>
          <a:ln>
            <a:solidFill>
              <a:schemeClr val="tx2">
                <a:lumMod val="90000"/>
              </a:schemeClr>
            </a:solidFill>
            <a:headEnd type="oval" w="med" len="med"/>
            <a:tailEnd type="none" w="med" len="med"/>
          </a:ln>
        </p:spPr>
        <p:style>
          <a:lnRef idx="3">
            <a:schemeClr val="accent3"/>
          </a:lnRef>
          <a:fillRef idx="0">
            <a:schemeClr val="accent3"/>
          </a:fillRef>
          <a:effectRef idx="2">
            <a:schemeClr val="accent3"/>
          </a:effectRef>
          <a:fontRef idx="minor">
            <a:schemeClr val="tx1"/>
          </a:fontRef>
        </p:style>
      </p:cxnSp>
      <p:sp>
        <p:nvSpPr>
          <p:cNvPr id="10" name="Google Shape;2250;p29">
            <a:extLst>
              <a:ext uri="{FF2B5EF4-FFF2-40B4-BE49-F238E27FC236}">
                <a16:creationId xmlns:a16="http://schemas.microsoft.com/office/drawing/2014/main" id="{593A316D-C988-448C-84FF-5882BC38939C}"/>
              </a:ext>
            </a:extLst>
          </p:cNvPr>
          <p:cNvSpPr/>
          <p:nvPr/>
        </p:nvSpPr>
        <p:spPr>
          <a:xfrm rot="10800000" flipH="1">
            <a:off x="2230792" y="319525"/>
            <a:ext cx="4488318" cy="236175"/>
          </a:xfrm>
          <a:prstGeom prst="rect">
            <a:avLst/>
          </a:pr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0"/>
          <p:cNvSpPr txBox="1">
            <a:spLocks noGrp="1"/>
          </p:cNvSpPr>
          <p:nvPr>
            <p:ph type="title"/>
          </p:nvPr>
        </p:nvSpPr>
        <p:spPr>
          <a:xfrm>
            <a:off x="720000" y="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bg2">
                    <a:lumMod val="75000"/>
                  </a:schemeClr>
                </a:solidFill>
                <a:effectLst>
                  <a:outerShdw blurRad="38100" dist="38100" dir="2700000" algn="tl">
                    <a:srgbClr val="000000">
                      <a:alpha val="43137"/>
                    </a:srgbClr>
                  </a:outerShdw>
                </a:effectLst>
                <a:latin typeface="+mn-lt"/>
              </a:rPr>
              <a:t>Marco Referencial</a:t>
            </a:r>
            <a:endParaRPr sz="2800" dirty="0">
              <a:solidFill>
                <a:schemeClr val="bg2">
                  <a:lumMod val="75000"/>
                </a:schemeClr>
              </a:solidFill>
              <a:effectLst>
                <a:outerShdw blurRad="38100" dist="38100" dir="2700000" algn="tl">
                  <a:srgbClr val="000000">
                    <a:alpha val="43137"/>
                  </a:srgbClr>
                </a:outerShdw>
              </a:effectLst>
              <a:latin typeface="+mn-lt"/>
            </a:endParaRPr>
          </a:p>
        </p:txBody>
      </p:sp>
      <p:cxnSp>
        <p:nvCxnSpPr>
          <p:cNvPr id="16" name="Google Shape;2527;p37">
            <a:extLst>
              <a:ext uri="{FF2B5EF4-FFF2-40B4-BE49-F238E27FC236}">
                <a16:creationId xmlns:a16="http://schemas.microsoft.com/office/drawing/2014/main" id="{45A29901-C585-408D-A4BF-7067E8D69AC7}"/>
              </a:ext>
            </a:extLst>
          </p:cNvPr>
          <p:cNvCxnSpPr>
            <a:cxnSpLocks/>
          </p:cNvCxnSpPr>
          <p:nvPr/>
        </p:nvCxnSpPr>
        <p:spPr>
          <a:xfrm flipV="1">
            <a:off x="41562" y="2923370"/>
            <a:ext cx="9102438" cy="9283"/>
          </a:xfrm>
          <a:prstGeom prst="straightConnector1">
            <a:avLst/>
          </a:prstGeom>
          <a:ln>
            <a:solidFill>
              <a:schemeClr val="tx2">
                <a:lumMod val="90000"/>
              </a:scheme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8" name="Rectángulo: esquinas redondeadas 7">
            <a:extLst>
              <a:ext uri="{FF2B5EF4-FFF2-40B4-BE49-F238E27FC236}">
                <a16:creationId xmlns:a16="http://schemas.microsoft.com/office/drawing/2014/main" id="{0297BF0F-C951-4E69-BF3C-C402CC305098}"/>
              </a:ext>
            </a:extLst>
          </p:cNvPr>
          <p:cNvSpPr/>
          <p:nvPr/>
        </p:nvSpPr>
        <p:spPr>
          <a:xfrm>
            <a:off x="1764502" y="1040820"/>
            <a:ext cx="1857930"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MX" sz="1100" dirty="0">
                <a:solidFill>
                  <a:schemeClr val="tx1">
                    <a:lumMod val="85000"/>
                    <a:lumOff val="15000"/>
                  </a:schemeClr>
                </a:solidFill>
              </a:rPr>
              <a:t>El comportamiento del consumidor abarca las decisiones del consumidor respecto a la decisión (Rajiv et al., 2017). </a:t>
            </a:r>
            <a:endParaRPr lang="en-US" sz="1000" dirty="0">
              <a:solidFill>
                <a:schemeClr val="tx1">
                  <a:lumMod val="85000"/>
                  <a:lumOff val="15000"/>
                </a:schemeClr>
              </a:solidFill>
              <a:latin typeface="+mj-lt"/>
            </a:endParaRPr>
          </a:p>
        </p:txBody>
      </p:sp>
      <p:sp>
        <p:nvSpPr>
          <p:cNvPr id="34" name="Rectángulo: esquinas redondeadas 33">
            <a:extLst>
              <a:ext uri="{FF2B5EF4-FFF2-40B4-BE49-F238E27FC236}">
                <a16:creationId xmlns:a16="http://schemas.microsoft.com/office/drawing/2014/main" id="{962EB29C-5785-4D22-9238-F7FA7C16F369}"/>
              </a:ext>
            </a:extLst>
          </p:cNvPr>
          <p:cNvSpPr/>
          <p:nvPr/>
        </p:nvSpPr>
        <p:spPr>
          <a:xfrm>
            <a:off x="5151942" y="1040821"/>
            <a:ext cx="1925866"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MX" sz="1100" dirty="0">
                <a:solidFill>
                  <a:schemeClr val="tx1">
                    <a:lumMod val="85000"/>
                    <a:lumOff val="15000"/>
                  </a:schemeClr>
                </a:solidFill>
              </a:rPr>
              <a:t>Es necesario la conciencia y conocimiento del aceite comestible a sus consumidores ya que este producto es utilizado para preparar alimentos (Mubarak y </a:t>
            </a:r>
            <a:r>
              <a:rPr lang="es-MX" sz="1100" dirty="0" err="1">
                <a:solidFill>
                  <a:schemeClr val="tx1">
                    <a:lumMod val="85000"/>
                    <a:lumOff val="15000"/>
                  </a:schemeClr>
                </a:solidFill>
              </a:rPr>
              <a:t>Avinash</a:t>
            </a:r>
            <a:r>
              <a:rPr lang="es-MX" sz="1100" dirty="0">
                <a:solidFill>
                  <a:schemeClr val="tx1">
                    <a:lumMod val="85000"/>
                    <a:lumOff val="15000"/>
                  </a:schemeClr>
                </a:solidFill>
              </a:rPr>
              <a:t>, 2019).</a:t>
            </a:r>
            <a:endParaRPr lang="en-US" sz="800" dirty="0">
              <a:solidFill>
                <a:schemeClr val="tx1">
                  <a:lumMod val="85000"/>
                  <a:lumOff val="15000"/>
                </a:schemeClr>
              </a:solidFill>
            </a:endParaRPr>
          </a:p>
        </p:txBody>
      </p:sp>
      <p:sp>
        <p:nvSpPr>
          <p:cNvPr id="35" name="Rectángulo: esquinas redondeadas 34">
            <a:extLst>
              <a:ext uri="{FF2B5EF4-FFF2-40B4-BE49-F238E27FC236}">
                <a16:creationId xmlns:a16="http://schemas.microsoft.com/office/drawing/2014/main" id="{7ED369B7-88BB-47AE-BC0D-28A1E65CD8E3}"/>
              </a:ext>
            </a:extLst>
          </p:cNvPr>
          <p:cNvSpPr/>
          <p:nvPr/>
        </p:nvSpPr>
        <p:spPr>
          <a:xfrm>
            <a:off x="168686" y="3348856"/>
            <a:ext cx="1800792"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MX" sz="1100" dirty="0">
                <a:solidFill>
                  <a:schemeClr val="tx1">
                    <a:lumMod val="85000"/>
                    <a:lumOff val="15000"/>
                  </a:schemeClr>
                </a:solidFill>
              </a:rPr>
              <a:t>Tras la llegada del COVID-19 ha existido modificaciones en los hábitos de compra y compra de los consumidores, … </a:t>
            </a:r>
            <a:r>
              <a:rPr lang="es-EC" sz="1100" dirty="0">
                <a:solidFill>
                  <a:schemeClr val="tx1">
                    <a:lumMod val="85000"/>
                    <a:lumOff val="15000"/>
                  </a:schemeClr>
                </a:solidFill>
              </a:rPr>
              <a:t>(</a:t>
            </a:r>
            <a:r>
              <a:rPr lang="es-EC" sz="1100" dirty="0" err="1">
                <a:solidFill>
                  <a:schemeClr val="tx1">
                    <a:lumMod val="85000"/>
                    <a:lumOff val="15000"/>
                  </a:schemeClr>
                </a:solidFill>
              </a:rPr>
              <a:t>Sheth</a:t>
            </a:r>
            <a:r>
              <a:rPr lang="es-EC" sz="1100" dirty="0">
                <a:solidFill>
                  <a:schemeClr val="tx1">
                    <a:lumMod val="85000"/>
                    <a:lumOff val="15000"/>
                  </a:schemeClr>
                </a:solidFill>
              </a:rPr>
              <a:t>, 2020).</a:t>
            </a:r>
            <a:endParaRPr lang="en-US" sz="1100" dirty="0">
              <a:solidFill>
                <a:schemeClr val="tx1">
                  <a:lumMod val="85000"/>
                  <a:lumOff val="15000"/>
                </a:schemeClr>
              </a:solidFill>
            </a:endParaRPr>
          </a:p>
        </p:txBody>
      </p:sp>
      <p:cxnSp>
        <p:nvCxnSpPr>
          <p:cNvPr id="40" name="Google Shape;2468;p37">
            <a:extLst>
              <a:ext uri="{FF2B5EF4-FFF2-40B4-BE49-F238E27FC236}">
                <a16:creationId xmlns:a16="http://schemas.microsoft.com/office/drawing/2014/main" id="{B48ADAE6-8D16-43C0-BB53-229A45DD5C8B}"/>
              </a:ext>
            </a:extLst>
          </p:cNvPr>
          <p:cNvCxnSpPr>
            <a:cxnSpLocks/>
          </p:cNvCxnSpPr>
          <p:nvPr/>
        </p:nvCxnSpPr>
        <p:spPr>
          <a:xfrm flipV="1">
            <a:off x="4209068" y="2949290"/>
            <a:ext cx="1" cy="342344"/>
          </a:xfrm>
          <a:prstGeom prst="straightConnector1">
            <a:avLst/>
          </a:prstGeom>
          <a:ln>
            <a:solidFill>
              <a:schemeClr val="tx2">
                <a:lumMod val="90000"/>
              </a:schemeClr>
            </a:solidFill>
            <a:headEnd type="oval"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1" name="Google Shape;2468;p37">
            <a:extLst>
              <a:ext uri="{FF2B5EF4-FFF2-40B4-BE49-F238E27FC236}">
                <a16:creationId xmlns:a16="http://schemas.microsoft.com/office/drawing/2014/main" id="{3ECB4217-60C6-4838-B8F4-023B57DB4762}"/>
              </a:ext>
            </a:extLst>
          </p:cNvPr>
          <p:cNvCxnSpPr>
            <a:cxnSpLocks/>
          </p:cNvCxnSpPr>
          <p:nvPr/>
        </p:nvCxnSpPr>
        <p:spPr>
          <a:xfrm flipV="1">
            <a:off x="7181464" y="2923370"/>
            <a:ext cx="1" cy="342344"/>
          </a:xfrm>
          <a:prstGeom prst="straightConnector1">
            <a:avLst/>
          </a:prstGeom>
          <a:ln>
            <a:solidFill>
              <a:schemeClr val="tx2">
                <a:lumMod val="90000"/>
              </a:schemeClr>
            </a:solidFill>
            <a:headEnd type="oval" w="med" len="med"/>
            <a:tailEnd type="none" w="med" len="med"/>
          </a:ln>
        </p:spPr>
        <p:style>
          <a:lnRef idx="3">
            <a:schemeClr val="accent3"/>
          </a:lnRef>
          <a:fillRef idx="0">
            <a:schemeClr val="accent3"/>
          </a:fillRef>
          <a:effectRef idx="2">
            <a:schemeClr val="accent3"/>
          </a:effectRef>
          <a:fontRef idx="minor">
            <a:schemeClr val="tx1"/>
          </a:fontRef>
        </p:style>
      </p:cxnSp>
      <p:sp>
        <p:nvSpPr>
          <p:cNvPr id="42" name="Rectángulo: esquinas redondeadas 41">
            <a:extLst>
              <a:ext uri="{FF2B5EF4-FFF2-40B4-BE49-F238E27FC236}">
                <a16:creationId xmlns:a16="http://schemas.microsoft.com/office/drawing/2014/main" id="{C919C05A-33EE-4797-8A86-8595C7CB43FC}"/>
              </a:ext>
            </a:extLst>
          </p:cNvPr>
          <p:cNvSpPr/>
          <p:nvPr/>
        </p:nvSpPr>
        <p:spPr>
          <a:xfrm>
            <a:off x="3183630" y="3348856"/>
            <a:ext cx="1800791"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MX" sz="1100" dirty="0">
                <a:solidFill>
                  <a:schemeClr val="tx1">
                    <a:lumMod val="85000"/>
                    <a:lumOff val="15000"/>
                  </a:schemeClr>
                </a:solidFill>
              </a:rPr>
              <a:t>Variables independientes que inciden en el comportamiento del consumidor como: la actitud, opiniones subjetivas e intención (Gamarra et al., 2021).</a:t>
            </a:r>
            <a:endParaRPr lang="en-US" sz="1100" dirty="0">
              <a:solidFill>
                <a:schemeClr val="tx1">
                  <a:lumMod val="85000"/>
                  <a:lumOff val="15000"/>
                </a:schemeClr>
              </a:solidFill>
            </a:endParaRPr>
          </a:p>
        </p:txBody>
      </p:sp>
      <p:sp>
        <p:nvSpPr>
          <p:cNvPr id="43" name="Rectángulo: esquinas redondeadas 42">
            <a:extLst>
              <a:ext uri="{FF2B5EF4-FFF2-40B4-BE49-F238E27FC236}">
                <a16:creationId xmlns:a16="http://schemas.microsoft.com/office/drawing/2014/main" id="{4C016214-3AA4-48B8-B592-899954FEB108}"/>
              </a:ext>
            </a:extLst>
          </p:cNvPr>
          <p:cNvSpPr/>
          <p:nvPr/>
        </p:nvSpPr>
        <p:spPr>
          <a:xfrm>
            <a:off x="6242921" y="3348855"/>
            <a:ext cx="1731701"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MX" sz="1100" dirty="0">
                <a:solidFill>
                  <a:schemeClr val="bg2">
                    <a:lumMod val="75000"/>
                  </a:schemeClr>
                </a:solidFill>
              </a:rPr>
              <a:t>El factor salud es superior al momento de seleccionar alguna marca por parte de los consumidores </a:t>
            </a:r>
            <a:r>
              <a:rPr lang="es-MX" sz="1100" dirty="0">
                <a:solidFill>
                  <a:schemeClr val="tx1">
                    <a:lumMod val="85000"/>
                    <a:lumOff val="15000"/>
                  </a:schemeClr>
                </a:solidFill>
              </a:rPr>
              <a:t>(Arya et al., 2021).</a:t>
            </a:r>
            <a:r>
              <a:rPr lang="es-MX" sz="1100" dirty="0">
                <a:solidFill>
                  <a:schemeClr val="bg2">
                    <a:lumMod val="75000"/>
                  </a:schemeClr>
                </a:solidFill>
              </a:rPr>
              <a:t> </a:t>
            </a:r>
            <a:endParaRPr lang="en-US" sz="800" dirty="0">
              <a:solidFill>
                <a:schemeClr val="bg2">
                  <a:lumMod val="75000"/>
                </a:schemeClr>
              </a:solidFill>
              <a:latin typeface="+mj-lt"/>
            </a:endParaRPr>
          </a:p>
        </p:txBody>
      </p:sp>
      <p:cxnSp>
        <p:nvCxnSpPr>
          <p:cNvPr id="21" name="Google Shape;2468;p37">
            <a:extLst>
              <a:ext uri="{FF2B5EF4-FFF2-40B4-BE49-F238E27FC236}">
                <a16:creationId xmlns:a16="http://schemas.microsoft.com/office/drawing/2014/main" id="{C3619CFB-4D55-4B98-AD29-96152CDC51AD}"/>
              </a:ext>
            </a:extLst>
          </p:cNvPr>
          <p:cNvCxnSpPr>
            <a:cxnSpLocks/>
          </p:cNvCxnSpPr>
          <p:nvPr/>
        </p:nvCxnSpPr>
        <p:spPr>
          <a:xfrm flipV="1">
            <a:off x="1066080" y="2923370"/>
            <a:ext cx="1" cy="342344"/>
          </a:xfrm>
          <a:prstGeom prst="straightConnector1">
            <a:avLst/>
          </a:prstGeom>
          <a:ln>
            <a:solidFill>
              <a:schemeClr val="tx2">
                <a:lumMod val="90000"/>
              </a:schemeClr>
            </a:solidFill>
            <a:headEnd type="oval" w="med" len="med"/>
            <a:tailEnd type="none" w="med" len="med"/>
          </a:ln>
        </p:spPr>
        <p:style>
          <a:lnRef idx="3">
            <a:schemeClr val="accent3"/>
          </a:lnRef>
          <a:fillRef idx="0">
            <a:schemeClr val="accent3"/>
          </a:fillRef>
          <a:effectRef idx="2">
            <a:schemeClr val="accent3"/>
          </a:effectRef>
          <a:fontRef idx="minor">
            <a:schemeClr val="tx1"/>
          </a:fontRef>
        </p:style>
      </p:cxnSp>
      <p:pic>
        <p:nvPicPr>
          <p:cNvPr id="7170" name="Picture 2" descr="Cómo toman decisiones los consumidores antes de comprar? | Ecommerce Academy">
            <a:extLst>
              <a:ext uri="{FF2B5EF4-FFF2-40B4-BE49-F238E27FC236}">
                <a16:creationId xmlns:a16="http://schemas.microsoft.com/office/drawing/2014/main" id="{0C87AA93-06E3-475B-94D1-DD1F865402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99" r="18083"/>
          <a:stretch/>
        </p:blipFill>
        <p:spPr bwMode="auto">
          <a:xfrm>
            <a:off x="3477709" y="869648"/>
            <a:ext cx="1094291" cy="9519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Aceite vegetal">
            <a:extLst>
              <a:ext uri="{FF2B5EF4-FFF2-40B4-BE49-F238E27FC236}">
                <a16:creationId xmlns:a16="http://schemas.microsoft.com/office/drawing/2014/main" id="{190863D4-65DF-4E0E-954B-A099F098A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169" y="865609"/>
            <a:ext cx="936502" cy="10891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COVID-19 ha cambiado para siempre las compras en línea, según una encuesta  | UNCTAD">
            <a:extLst>
              <a:ext uri="{FF2B5EF4-FFF2-40B4-BE49-F238E27FC236}">
                <a16:creationId xmlns:a16="http://schemas.microsoft.com/office/drawing/2014/main" id="{989B1CF7-B5D8-4D43-BA31-35187DF770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37" r="17706"/>
          <a:stretch/>
        </p:blipFill>
        <p:spPr bwMode="auto">
          <a:xfrm>
            <a:off x="1884939" y="3664083"/>
            <a:ext cx="981352" cy="8244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Purchase attitude o actitud de compra">
            <a:extLst>
              <a:ext uri="{FF2B5EF4-FFF2-40B4-BE49-F238E27FC236}">
                <a16:creationId xmlns:a16="http://schemas.microsoft.com/office/drawing/2014/main" id="{ADAB56BB-A0CB-4D04-A3DB-A70BFF5000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940" r="14079"/>
          <a:stretch/>
        </p:blipFill>
        <p:spPr bwMode="auto">
          <a:xfrm>
            <a:off x="4880932" y="3613740"/>
            <a:ext cx="981090" cy="9251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8" name="Picture 10" descr="Un alto nivel de estrés dificulta la consecución del embarazo">
            <a:extLst>
              <a:ext uri="{FF2B5EF4-FFF2-40B4-BE49-F238E27FC236}">
                <a16:creationId xmlns:a16="http://schemas.microsoft.com/office/drawing/2014/main" id="{30EAAEFA-16AF-421D-AFE2-82BFA7E31B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652" r="6418"/>
          <a:stretch/>
        </p:blipFill>
        <p:spPr bwMode="auto">
          <a:xfrm>
            <a:off x="7888671" y="3613740"/>
            <a:ext cx="933700" cy="8759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Diagrama de flujo: terminador 21">
            <a:extLst>
              <a:ext uri="{FF2B5EF4-FFF2-40B4-BE49-F238E27FC236}">
                <a16:creationId xmlns:a16="http://schemas.microsoft.com/office/drawing/2014/main" id="{E135B557-0305-45FA-A0B6-41B780F6E5D0}"/>
              </a:ext>
            </a:extLst>
          </p:cNvPr>
          <p:cNvSpPr/>
          <p:nvPr/>
        </p:nvSpPr>
        <p:spPr>
          <a:xfrm>
            <a:off x="3189002" y="2569518"/>
            <a:ext cx="2261652" cy="550944"/>
          </a:xfrm>
          <a:prstGeom prst="flowChartTermina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Comportamiento del consumidor</a:t>
            </a:r>
            <a:endParaRPr lang="es-EC" sz="1200" b="1"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330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cxnSp>
        <p:nvCxnSpPr>
          <p:cNvPr id="41" name="Google Shape;2468;p37">
            <a:extLst>
              <a:ext uri="{FF2B5EF4-FFF2-40B4-BE49-F238E27FC236}">
                <a16:creationId xmlns:a16="http://schemas.microsoft.com/office/drawing/2014/main" id="{3ECB4217-60C6-4838-B8F4-023B57DB4762}"/>
              </a:ext>
            </a:extLst>
          </p:cNvPr>
          <p:cNvCxnSpPr>
            <a:cxnSpLocks/>
          </p:cNvCxnSpPr>
          <p:nvPr/>
        </p:nvCxnSpPr>
        <p:spPr>
          <a:xfrm flipV="1">
            <a:off x="7265296" y="2942854"/>
            <a:ext cx="1" cy="342344"/>
          </a:xfrm>
          <a:prstGeom prst="straightConnector1">
            <a:avLst/>
          </a:prstGeom>
          <a:ln>
            <a:headEnd type="oval"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21" name="Google Shape;2468;p37">
            <a:extLst>
              <a:ext uri="{FF2B5EF4-FFF2-40B4-BE49-F238E27FC236}">
                <a16:creationId xmlns:a16="http://schemas.microsoft.com/office/drawing/2014/main" id="{C3619CFB-4D55-4B98-AD29-96152CDC51AD}"/>
              </a:ext>
            </a:extLst>
          </p:cNvPr>
          <p:cNvCxnSpPr>
            <a:cxnSpLocks/>
          </p:cNvCxnSpPr>
          <p:nvPr/>
        </p:nvCxnSpPr>
        <p:spPr>
          <a:xfrm flipV="1">
            <a:off x="1165766" y="2932162"/>
            <a:ext cx="1" cy="342344"/>
          </a:xfrm>
          <a:prstGeom prst="straightConnector1">
            <a:avLst/>
          </a:prstGeom>
          <a:ln>
            <a:headEnd type="oval"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0" name="Google Shape;2468;p37">
            <a:extLst>
              <a:ext uri="{FF2B5EF4-FFF2-40B4-BE49-F238E27FC236}">
                <a16:creationId xmlns:a16="http://schemas.microsoft.com/office/drawing/2014/main" id="{B48ADAE6-8D16-43C0-BB53-229A45DD5C8B}"/>
              </a:ext>
            </a:extLst>
          </p:cNvPr>
          <p:cNvCxnSpPr>
            <a:cxnSpLocks/>
          </p:cNvCxnSpPr>
          <p:nvPr/>
        </p:nvCxnSpPr>
        <p:spPr>
          <a:xfrm flipV="1">
            <a:off x="4232870" y="2932162"/>
            <a:ext cx="1" cy="342344"/>
          </a:xfrm>
          <a:prstGeom prst="straightConnector1">
            <a:avLst/>
          </a:prstGeom>
          <a:ln>
            <a:headEnd type="oval"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26" name="Google Shape;2468;p37">
            <a:extLst>
              <a:ext uri="{FF2B5EF4-FFF2-40B4-BE49-F238E27FC236}">
                <a16:creationId xmlns:a16="http://schemas.microsoft.com/office/drawing/2014/main" id="{0AF3B9FA-20C7-4D76-B674-A6C064F6B829}"/>
              </a:ext>
            </a:extLst>
          </p:cNvPr>
          <p:cNvCxnSpPr>
            <a:cxnSpLocks/>
          </p:cNvCxnSpPr>
          <p:nvPr/>
        </p:nvCxnSpPr>
        <p:spPr>
          <a:xfrm>
            <a:off x="6214806" y="2578647"/>
            <a:ext cx="0" cy="344723"/>
          </a:xfrm>
          <a:prstGeom prst="straightConnector1">
            <a:avLst/>
          </a:prstGeom>
          <a:ln>
            <a:headEnd type="oval"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23" name="Google Shape;2468;p37">
            <a:extLst>
              <a:ext uri="{FF2B5EF4-FFF2-40B4-BE49-F238E27FC236}">
                <a16:creationId xmlns:a16="http://schemas.microsoft.com/office/drawing/2014/main" id="{40921A79-7163-4360-8FDC-70EC2C94D3BB}"/>
              </a:ext>
            </a:extLst>
          </p:cNvPr>
          <p:cNvCxnSpPr>
            <a:cxnSpLocks/>
          </p:cNvCxnSpPr>
          <p:nvPr/>
        </p:nvCxnSpPr>
        <p:spPr>
          <a:xfrm>
            <a:off x="2607558" y="2564853"/>
            <a:ext cx="0" cy="358517"/>
          </a:xfrm>
          <a:prstGeom prst="straightConnector1">
            <a:avLst/>
          </a:prstGeom>
          <a:ln>
            <a:headEnd type="oval" w="med" len="med"/>
            <a:tailEnd type="none" w="med" len="med"/>
          </a:ln>
        </p:spPr>
        <p:style>
          <a:lnRef idx="3">
            <a:schemeClr val="accent3"/>
          </a:lnRef>
          <a:fillRef idx="0">
            <a:schemeClr val="accent3"/>
          </a:fillRef>
          <a:effectRef idx="2">
            <a:schemeClr val="accent3"/>
          </a:effectRef>
          <a:fontRef idx="minor">
            <a:schemeClr val="tx1"/>
          </a:fontRef>
        </p:style>
      </p:cxnSp>
      <p:sp>
        <p:nvSpPr>
          <p:cNvPr id="10" name="Google Shape;2250;p29">
            <a:extLst>
              <a:ext uri="{FF2B5EF4-FFF2-40B4-BE49-F238E27FC236}">
                <a16:creationId xmlns:a16="http://schemas.microsoft.com/office/drawing/2014/main" id="{593A316D-C988-448C-84FF-5882BC38939C}"/>
              </a:ext>
            </a:extLst>
          </p:cNvPr>
          <p:cNvSpPr/>
          <p:nvPr/>
        </p:nvSpPr>
        <p:spPr>
          <a:xfrm rot="10800000" flipH="1">
            <a:off x="2230792" y="319525"/>
            <a:ext cx="4488318" cy="236175"/>
          </a:xfrm>
          <a:prstGeom prst="rect">
            <a:avLst/>
          </a:pr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0"/>
          <p:cNvSpPr txBox="1">
            <a:spLocks noGrp="1"/>
          </p:cNvSpPr>
          <p:nvPr>
            <p:ph type="title"/>
          </p:nvPr>
        </p:nvSpPr>
        <p:spPr>
          <a:xfrm>
            <a:off x="720000" y="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bg2">
                    <a:lumMod val="75000"/>
                  </a:schemeClr>
                </a:solidFill>
                <a:effectLst>
                  <a:outerShdw blurRad="38100" dist="38100" dir="2700000" algn="tl">
                    <a:srgbClr val="000000">
                      <a:alpha val="43137"/>
                    </a:srgbClr>
                  </a:outerShdw>
                </a:effectLst>
                <a:latin typeface="+mn-lt"/>
              </a:rPr>
              <a:t>Marco Referencial</a:t>
            </a:r>
            <a:endParaRPr sz="2800" dirty="0">
              <a:solidFill>
                <a:schemeClr val="bg2">
                  <a:lumMod val="75000"/>
                </a:schemeClr>
              </a:solidFill>
              <a:effectLst>
                <a:outerShdw blurRad="38100" dist="38100" dir="2700000" algn="tl">
                  <a:srgbClr val="000000">
                    <a:alpha val="43137"/>
                  </a:srgbClr>
                </a:outerShdw>
              </a:effectLst>
              <a:latin typeface="+mn-lt"/>
            </a:endParaRPr>
          </a:p>
        </p:txBody>
      </p:sp>
      <p:cxnSp>
        <p:nvCxnSpPr>
          <p:cNvPr id="16" name="Google Shape;2527;p37">
            <a:extLst>
              <a:ext uri="{FF2B5EF4-FFF2-40B4-BE49-F238E27FC236}">
                <a16:creationId xmlns:a16="http://schemas.microsoft.com/office/drawing/2014/main" id="{45A29901-C585-408D-A4BF-7067E8D69AC7}"/>
              </a:ext>
            </a:extLst>
          </p:cNvPr>
          <p:cNvCxnSpPr>
            <a:cxnSpLocks/>
          </p:cNvCxnSpPr>
          <p:nvPr/>
        </p:nvCxnSpPr>
        <p:spPr>
          <a:xfrm flipV="1">
            <a:off x="41562" y="2923370"/>
            <a:ext cx="9102438" cy="9283"/>
          </a:xfrm>
          <a:prstGeom prst="straightConnector1">
            <a:avLst/>
          </a:prstGeom>
          <a:ln>
            <a:solidFill>
              <a:schemeClr val="tx2">
                <a:lumMod val="90000"/>
              </a:scheme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8" name="Rectángulo: esquinas redondeadas 7">
            <a:extLst>
              <a:ext uri="{FF2B5EF4-FFF2-40B4-BE49-F238E27FC236}">
                <a16:creationId xmlns:a16="http://schemas.microsoft.com/office/drawing/2014/main" id="{0297BF0F-C951-4E69-BF3C-C402CC305098}"/>
              </a:ext>
            </a:extLst>
          </p:cNvPr>
          <p:cNvSpPr/>
          <p:nvPr/>
        </p:nvSpPr>
        <p:spPr>
          <a:xfrm>
            <a:off x="1647301" y="1040820"/>
            <a:ext cx="1843242"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EC" sz="1100" dirty="0">
                <a:solidFill>
                  <a:schemeClr val="bg2">
                    <a:lumMod val="75000"/>
                  </a:schemeClr>
                </a:solidFill>
              </a:rPr>
              <a:t>La situación económica a nivel mundial ha provocado que la percepción del precio sea fundamental en las respuestas del consumidor </a:t>
            </a:r>
            <a:r>
              <a:rPr lang="es-ES" sz="1100" dirty="0">
                <a:solidFill>
                  <a:schemeClr val="tx1">
                    <a:lumMod val="85000"/>
                    <a:lumOff val="15000"/>
                  </a:schemeClr>
                </a:solidFill>
              </a:rPr>
              <a:t>(Andrés et al., 2015).</a:t>
            </a:r>
            <a:endParaRPr lang="en-US" sz="1100" dirty="0">
              <a:solidFill>
                <a:schemeClr val="tx1">
                  <a:lumMod val="85000"/>
                  <a:lumOff val="15000"/>
                </a:schemeClr>
              </a:solidFill>
            </a:endParaRPr>
          </a:p>
        </p:txBody>
      </p:sp>
      <p:sp>
        <p:nvSpPr>
          <p:cNvPr id="34" name="Rectángulo: esquinas redondeadas 33">
            <a:extLst>
              <a:ext uri="{FF2B5EF4-FFF2-40B4-BE49-F238E27FC236}">
                <a16:creationId xmlns:a16="http://schemas.microsoft.com/office/drawing/2014/main" id="{962EB29C-5785-4D22-9238-F7FA7C16F369}"/>
              </a:ext>
            </a:extLst>
          </p:cNvPr>
          <p:cNvSpPr/>
          <p:nvPr/>
        </p:nvSpPr>
        <p:spPr>
          <a:xfrm>
            <a:off x="5103856" y="1049037"/>
            <a:ext cx="2220662"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ES" sz="1100" dirty="0">
                <a:solidFill>
                  <a:schemeClr val="bg2">
                    <a:lumMod val="75000"/>
                  </a:schemeClr>
                </a:solidFill>
              </a:rPr>
              <a:t>Varios factores son los que afectan a la sensibilidad al precio como: falta de productos sustitutos, no hay un precio de referencia  o es imposible identificar el cambio en los hábitos de consumo </a:t>
            </a:r>
            <a:r>
              <a:rPr lang="es-ES" sz="1100">
                <a:solidFill>
                  <a:schemeClr val="bg2">
                    <a:lumMod val="75000"/>
                  </a:schemeClr>
                </a:solidFill>
              </a:rPr>
              <a:t>del consumidor</a:t>
            </a:r>
            <a:r>
              <a:rPr lang="es-ES" sz="1100">
                <a:solidFill>
                  <a:schemeClr val="tx1">
                    <a:lumMod val="85000"/>
                    <a:lumOff val="15000"/>
                  </a:schemeClr>
                </a:solidFill>
              </a:rPr>
              <a:t>…(</a:t>
            </a:r>
            <a:r>
              <a:rPr lang="es-ES" sz="1100" dirty="0" err="1">
                <a:solidFill>
                  <a:schemeClr val="tx1">
                    <a:lumMod val="85000"/>
                    <a:lumOff val="15000"/>
                  </a:schemeClr>
                </a:solidFill>
              </a:rPr>
              <a:t>Vitorio</a:t>
            </a:r>
            <a:r>
              <a:rPr lang="es-ES" sz="1100" dirty="0">
                <a:solidFill>
                  <a:schemeClr val="tx1">
                    <a:lumMod val="85000"/>
                    <a:lumOff val="15000"/>
                  </a:schemeClr>
                </a:solidFill>
              </a:rPr>
              <a:t>, 2019).</a:t>
            </a:r>
            <a:endParaRPr lang="en-US" sz="1100" dirty="0">
              <a:solidFill>
                <a:schemeClr val="tx1">
                  <a:lumMod val="85000"/>
                  <a:lumOff val="15000"/>
                </a:schemeClr>
              </a:solidFill>
              <a:latin typeface="+mj-lt"/>
            </a:endParaRPr>
          </a:p>
        </p:txBody>
      </p:sp>
      <p:sp>
        <p:nvSpPr>
          <p:cNvPr id="35" name="Rectángulo: esquinas redondeadas 34">
            <a:extLst>
              <a:ext uri="{FF2B5EF4-FFF2-40B4-BE49-F238E27FC236}">
                <a16:creationId xmlns:a16="http://schemas.microsoft.com/office/drawing/2014/main" id="{7ED369B7-88BB-47AE-BC0D-28A1E65CD8E3}"/>
              </a:ext>
            </a:extLst>
          </p:cNvPr>
          <p:cNvSpPr/>
          <p:nvPr/>
        </p:nvSpPr>
        <p:spPr>
          <a:xfrm>
            <a:off x="168686" y="3361151"/>
            <a:ext cx="1985430"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EC" sz="1100" dirty="0">
                <a:solidFill>
                  <a:schemeClr val="bg2">
                    <a:lumMod val="75000"/>
                  </a:schemeClr>
                </a:solidFill>
              </a:rPr>
              <a:t>La influencia de la sensibilidad al precio y calidad percibida recalca al precio y calidad como principales factores que más inciden en la decisión del consumidor </a:t>
            </a:r>
            <a:r>
              <a:rPr lang="es-EC" sz="1100" dirty="0">
                <a:solidFill>
                  <a:schemeClr val="tx1">
                    <a:lumMod val="85000"/>
                    <a:lumOff val="15000"/>
                  </a:schemeClr>
                </a:solidFill>
              </a:rPr>
              <a:t>(</a:t>
            </a:r>
            <a:r>
              <a:rPr lang="es-EC" sz="1100" dirty="0" err="1">
                <a:solidFill>
                  <a:schemeClr val="tx1">
                    <a:lumMod val="85000"/>
                    <a:lumOff val="15000"/>
                  </a:schemeClr>
                </a:solidFill>
              </a:rPr>
              <a:t>Pärson</a:t>
            </a:r>
            <a:r>
              <a:rPr lang="es-EC" sz="1100" dirty="0">
                <a:solidFill>
                  <a:schemeClr val="tx1">
                    <a:lumMod val="85000"/>
                    <a:lumOff val="15000"/>
                  </a:schemeClr>
                </a:solidFill>
              </a:rPr>
              <a:t> y </a:t>
            </a:r>
            <a:r>
              <a:rPr lang="es-EC" sz="1100" dirty="0" err="1">
                <a:solidFill>
                  <a:schemeClr val="tx1">
                    <a:lumMod val="85000"/>
                    <a:lumOff val="15000"/>
                  </a:schemeClr>
                </a:solidFill>
              </a:rPr>
              <a:t>Vancic</a:t>
            </a:r>
            <a:r>
              <a:rPr lang="es-EC" sz="1100" dirty="0">
                <a:solidFill>
                  <a:schemeClr val="tx1">
                    <a:lumMod val="85000"/>
                    <a:lumOff val="15000"/>
                  </a:schemeClr>
                </a:solidFill>
              </a:rPr>
              <a:t>, 2020).</a:t>
            </a:r>
            <a:endParaRPr lang="en-US" sz="1100" dirty="0">
              <a:solidFill>
                <a:schemeClr val="tx1">
                  <a:lumMod val="85000"/>
                  <a:lumOff val="15000"/>
                </a:schemeClr>
              </a:solidFill>
            </a:endParaRPr>
          </a:p>
        </p:txBody>
      </p:sp>
      <p:sp>
        <p:nvSpPr>
          <p:cNvPr id="42" name="Rectángulo: esquinas redondeadas 41">
            <a:extLst>
              <a:ext uri="{FF2B5EF4-FFF2-40B4-BE49-F238E27FC236}">
                <a16:creationId xmlns:a16="http://schemas.microsoft.com/office/drawing/2014/main" id="{C919C05A-33EE-4797-8A86-8595C7CB43FC}"/>
              </a:ext>
            </a:extLst>
          </p:cNvPr>
          <p:cNvSpPr/>
          <p:nvPr/>
        </p:nvSpPr>
        <p:spPr>
          <a:xfrm>
            <a:off x="3192758" y="3352378"/>
            <a:ext cx="2073834"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EC" sz="1100" dirty="0">
                <a:solidFill>
                  <a:schemeClr val="bg2">
                    <a:lumMod val="75000"/>
                  </a:schemeClr>
                </a:solidFill>
              </a:rPr>
              <a:t>El estudio dio como resultado sobre el ahorro de energía no afecta el cambio en el comportamiento del consumidor si el precio de la electricidad es muy bajo </a:t>
            </a:r>
            <a:r>
              <a:rPr lang="es-EC" sz="1100" dirty="0">
                <a:solidFill>
                  <a:schemeClr val="tx1">
                    <a:lumMod val="85000"/>
                    <a:lumOff val="15000"/>
                  </a:schemeClr>
                </a:solidFill>
              </a:rPr>
              <a:t>(</a:t>
            </a:r>
            <a:r>
              <a:rPr lang="es-EC" sz="1100" dirty="0" err="1">
                <a:solidFill>
                  <a:schemeClr val="tx1">
                    <a:lumMod val="85000"/>
                    <a:lumOff val="15000"/>
                  </a:schemeClr>
                </a:solidFill>
              </a:rPr>
              <a:t>Podbregar</a:t>
            </a:r>
            <a:r>
              <a:rPr lang="es-EC" sz="1100" dirty="0">
                <a:solidFill>
                  <a:schemeClr val="tx1">
                    <a:lumMod val="85000"/>
                    <a:lumOff val="15000"/>
                  </a:schemeClr>
                </a:solidFill>
              </a:rPr>
              <a:t> et al., 2021).</a:t>
            </a:r>
            <a:endParaRPr lang="en-US" sz="1100" dirty="0">
              <a:solidFill>
                <a:schemeClr val="tx1">
                  <a:lumMod val="85000"/>
                  <a:lumOff val="15000"/>
                </a:schemeClr>
              </a:solidFill>
            </a:endParaRPr>
          </a:p>
        </p:txBody>
      </p:sp>
      <p:sp>
        <p:nvSpPr>
          <p:cNvPr id="43" name="Rectángulo: esquinas redondeadas 42">
            <a:extLst>
              <a:ext uri="{FF2B5EF4-FFF2-40B4-BE49-F238E27FC236}">
                <a16:creationId xmlns:a16="http://schemas.microsoft.com/office/drawing/2014/main" id="{4C016214-3AA4-48B8-B592-899954FEB108}"/>
              </a:ext>
            </a:extLst>
          </p:cNvPr>
          <p:cNvSpPr/>
          <p:nvPr/>
        </p:nvSpPr>
        <p:spPr>
          <a:xfrm>
            <a:off x="6329105" y="3366440"/>
            <a:ext cx="1872382" cy="1462825"/>
          </a:xfrm>
          <a:prstGeom prst="roundRect">
            <a:avLst>
              <a:gd name="adj" fmla="val 8227"/>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s-EC" sz="1100" dirty="0">
                <a:solidFill>
                  <a:schemeClr val="bg2">
                    <a:lumMod val="75000"/>
                  </a:schemeClr>
                </a:solidFill>
              </a:rPr>
              <a:t>Los aspectos del marketing </a:t>
            </a:r>
            <a:r>
              <a:rPr lang="es-EC" sz="1100" dirty="0" err="1">
                <a:solidFill>
                  <a:schemeClr val="bg2">
                    <a:lumMod val="75000"/>
                  </a:schemeClr>
                </a:solidFill>
              </a:rPr>
              <a:t>mix</a:t>
            </a:r>
            <a:r>
              <a:rPr lang="es-EC" sz="1100" dirty="0">
                <a:solidFill>
                  <a:schemeClr val="bg2">
                    <a:lumMod val="75000"/>
                  </a:schemeClr>
                </a:solidFill>
              </a:rPr>
              <a:t> influyen más en los consumidores de moda y se afirmó que el producto y el precio destacaron frente a plaza y </a:t>
            </a:r>
            <a:r>
              <a:rPr lang="es-EC" sz="1100" dirty="0">
                <a:solidFill>
                  <a:schemeClr val="tx1">
                    <a:lumMod val="85000"/>
                    <a:lumOff val="15000"/>
                  </a:schemeClr>
                </a:solidFill>
              </a:rPr>
              <a:t>promoción</a:t>
            </a:r>
            <a:r>
              <a:rPr lang="en-US" sz="1100" dirty="0">
                <a:solidFill>
                  <a:schemeClr val="tx1">
                    <a:lumMod val="85000"/>
                    <a:lumOff val="15000"/>
                  </a:schemeClr>
                </a:solidFill>
                <a:latin typeface="+mj-lt"/>
              </a:rPr>
              <a:t> </a:t>
            </a:r>
            <a:r>
              <a:rPr lang="es-EC" sz="1100" dirty="0">
                <a:solidFill>
                  <a:schemeClr val="tx1">
                    <a:lumMod val="85000"/>
                    <a:lumOff val="15000"/>
                  </a:schemeClr>
                </a:solidFill>
              </a:rPr>
              <a:t>(Talavera, 2022).</a:t>
            </a:r>
            <a:endParaRPr lang="en-US" sz="1100" dirty="0">
              <a:solidFill>
                <a:schemeClr val="tx1">
                  <a:lumMod val="85000"/>
                  <a:lumOff val="15000"/>
                </a:schemeClr>
              </a:solidFill>
              <a:latin typeface="+mj-lt"/>
            </a:endParaRPr>
          </a:p>
        </p:txBody>
      </p:sp>
      <p:sp>
        <p:nvSpPr>
          <p:cNvPr id="17" name="Google Shape;2253;p29">
            <a:extLst>
              <a:ext uri="{FF2B5EF4-FFF2-40B4-BE49-F238E27FC236}">
                <a16:creationId xmlns:a16="http://schemas.microsoft.com/office/drawing/2014/main" id="{B5545249-3D0F-4DA4-AE51-45FDAB62E936}"/>
              </a:ext>
            </a:extLst>
          </p:cNvPr>
          <p:cNvSpPr/>
          <p:nvPr/>
        </p:nvSpPr>
        <p:spPr>
          <a:xfrm rot="10800000" flipH="1">
            <a:off x="3289474" y="760864"/>
            <a:ext cx="3699100" cy="13136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864;p60">
            <a:extLst>
              <a:ext uri="{FF2B5EF4-FFF2-40B4-BE49-F238E27FC236}">
                <a16:creationId xmlns:a16="http://schemas.microsoft.com/office/drawing/2014/main" id="{E7684CC2-BE86-475A-806E-E1EC02BCE9C3}"/>
              </a:ext>
            </a:extLst>
          </p:cNvPr>
          <p:cNvSpPr/>
          <p:nvPr/>
        </p:nvSpPr>
        <p:spPr>
          <a:xfrm rot="10800000" flipH="1">
            <a:off x="1954161" y="760862"/>
            <a:ext cx="1350647" cy="133665"/>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2705;p40">
            <a:extLst>
              <a:ext uri="{FF2B5EF4-FFF2-40B4-BE49-F238E27FC236}">
                <a16:creationId xmlns:a16="http://schemas.microsoft.com/office/drawing/2014/main" id="{1BC5E61D-9210-4795-B28E-216F5438BE19}"/>
              </a:ext>
            </a:extLst>
          </p:cNvPr>
          <p:cNvSpPr txBox="1">
            <a:spLocks/>
          </p:cNvSpPr>
          <p:nvPr/>
        </p:nvSpPr>
        <p:spPr>
          <a:xfrm>
            <a:off x="2397424" y="427400"/>
            <a:ext cx="4390713"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s-419" sz="1600" b="1" dirty="0">
                <a:solidFill>
                  <a:schemeClr val="bg2">
                    <a:lumMod val="75000"/>
                  </a:schemeClr>
                </a:solidFill>
                <a:latin typeface="+mn-lt"/>
              </a:rPr>
              <a:t>Precio y Comportamiento</a:t>
            </a:r>
            <a:r>
              <a:rPr lang="en-US" sz="1600" b="1" dirty="0">
                <a:solidFill>
                  <a:schemeClr val="bg2">
                    <a:lumMod val="75000"/>
                  </a:schemeClr>
                </a:solidFill>
                <a:latin typeface="+mn-lt"/>
              </a:rPr>
              <a:t> del Consumidor</a:t>
            </a:r>
          </a:p>
        </p:txBody>
      </p:sp>
      <p:pic>
        <p:nvPicPr>
          <p:cNvPr id="8194" name="Picture 2" descr="🥇Proceso para la fijación de precios">
            <a:extLst>
              <a:ext uri="{FF2B5EF4-FFF2-40B4-BE49-F238E27FC236}">
                <a16:creationId xmlns:a16="http://schemas.microsoft.com/office/drawing/2014/main" id="{FBF4A108-D0D5-42C8-91FA-4A8672F044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293"/>
          <a:stretch/>
        </p:blipFill>
        <p:spPr bwMode="auto">
          <a:xfrm>
            <a:off x="3426080" y="1183256"/>
            <a:ext cx="1192472" cy="8836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Toma de Decisiones: 4. Amenaza de productos sustitutos">
            <a:extLst>
              <a:ext uri="{FF2B5EF4-FFF2-40B4-BE49-F238E27FC236}">
                <a16:creationId xmlns:a16="http://schemas.microsoft.com/office/drawing/2014/main" id="{D804A169-1131-4511-87E7-2EC0845C7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2880" y="1309342"/>
            <a:ext cx="1158704" cy="833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Precio o calidad – Manolo Alvarez: Blog">
            <a:extLst>
              <a:ext uri="{FF2B5EF4-FFF2-40B4-BE49-F238E27FC236}">
                <a16:creationId xmlns:a16="http://schemas.microsoft.com/office/drawing/2014/main" id="{E0074D78-98F0-4541-A198-1510254797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048" r="14279"/>
          <a:stretch/>
        </p:blipFill>
        <p:spPr bwMode="auto">
          <a:xfrm>
            <a:off x="2080987" y="3601526"/>
            <a:ext cx="897352" cy="8475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0" name="Picture 8" descr="Precios bajos - Iconos gratis de negocio">
            <a:extLst>
              <a:ext uri="{FF2B5EF4-FFF2-40B4-BE49-F238E27FC236}">
                <a16:creationId xmlns:a16="http://schemas.microsoft.com/office/drawing/2014/main" id="{9F02F29F-F031-4BEA-B70B-99FBB54500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57" t="8002" r="8492" b="6049"/>
          <a:stretch/>
        </p:blipFill>
        <p:spPr bwMode="auto">
          <a:xfrm>
            <a:off x="5268499" y="3671163"/>
            <a:ext cx="817686" cy="8273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2" name="Picture 10" descr="Compras minoristas y mujeres con ropa de moda en una tienda o boutique de  belleza cliente joven o persona con elección o decisión sobre el diseño del  diseñador del producto para la venta con descuento o precio de oferta |  Foto Premium">
            <a:extLst>
              <a:ext uri="{FF2B5EF4-FFF2-40B4-BE49-F238E27FC236}">
                <a16:creationId xmlns:a16="http://schemas.microsoft.com/office/drawing/2014/main" id="{F9689909-43FE-4D01-91C5-4F8A94AE7AF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966" r="10335"/>
          <a:stretch/>
        </p:blipFill>
        <p:spPr bwMode="auto">
          <a:xfrm>
            <a:off x="8060304" y="3746792"/>
            <a:ext cx="921404" cy="7803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9223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nline Shopping MK Plan by Slidesgo">
  <a:themeElements>
    <a:clrScheme name="Simple Light">
      <a:dk1>
        <a:srgbClr val="000000"/>
      </a:dk1>
      <a:lt1>
        <a:srgbClr val="FFFFFF"/>
      </a:lt1>
      <a:dk2>
        <a:srgbClr val="686868"/>
      </a:dk2>
      <a:lt2>
        <a:srgbClr val="EFE4C8"/>
      </a:lt2>
      <a:accent1>
        <a:srgbClr val="EFEFEF"/>
      </a:accent1>
      <a:accent2>
        <a:srgbClr val="D7E7E7"/>
      </a:accent2>
      <a:accent3>
        <a:srgbClr val="A3D6D7"/>
      </a:accent3>
      <a:accent4>
        <a:srgbClr val="EBB7B0"/>
      </a:accent4>
      <a:accent5>
        <a:srgbClr val="F19082"/>
      </a:accent5>
      <a:accent6>
        <a:srgbClr val="CD4A38"/>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19913</TotalTime>
  <Words>6219</Words>
  <Application>Microsoft Office PowerPoint</Application>
  <PresentationFormat>Presentación en pantalla (16:9)</PresentationFormat>
  <Paragraphs>516</Paragraphs>
  <Slides>50</Slides>
  <Notes>49</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50</vt:i4>
      </vt:variant>
    </vt:vector>
  </HeadingPairs>
  <TitlesOfParts>
    <vt:vector size="60" baseType="lpstr">
      <vt:lpstr>Arial</vt:lpstr>
      <vt:lpstr>Wingdings</vt:lpstr>
      <vt:lpstr>Questrial</vt:lpstr>
      <vt:lpstr>Abel</vt:lpstr>
      <vt:lpstr>Calibri</vt:lpstr>
      <vt:lpstr>Fira Sans Extra Condensed Medium</vt:lpstr>
      <vt:lpstr>Bebas Neue</vt:lpstr>
      <vt:lpstr>Online Shopping MK Plan by Slidesgo</vt:lpstr>
      <vt:lpstr>Documento de Microsoft Word</vt:lpstr>
      <vt:lpstr>Document</vt:lpstr>
      <vt:lpstr>Presentación de PowerPoint</vt:lpstr>
      <vt:lpstr>CAPÍTULO</vt:lpstr>
      <vt:lpstr>Planteamiento del Problema</vt:lpstr>
      <vt:lpstr>Objetivos</vt:lpstr>
      <vt:lpstr>Presentación de PowerPoint</vt:lpstr>
      <vt:lpstr>Presentación de PowerPoint</vt:lpstr>
      <vt:lpstr>Marco Referencial</vt:lpstr>
      <vt:lpstr>Marco Referencial</vt:lpstr>
      <vt:lpstr>Marco Referencial</vt:lpstr>
      <vt:lpstr>Marco Conceptual</vt:lpstr>
      <vt:lpstr>Presentación de PowerPoint</vt:lpstr>
      <vt:lpstr>Técnicas de Muestreo</vt:lpstr>
      <vt:lpstr>Tipología de la Investigación</vt:lpstr>
      <vt:lpstr>Modelo de Estudio</vt:lpstr>
      <vt:lpstr>Hipótesis</vt:lpstr>
      <vt:lpstr>Intrumento</vt:lpstr>
      <vt:lpstr>Validación de Contenido</vt:lpstr>
      <vt:lpstr>Confiabilidad Interna del Instrumento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Resumen de hipótesis</vt:lpstr>
      <vt:lpstr>Presentación de PowerPoint</vt:lpstr>
      <vt:lpstr>Presentación de PowerPoint</vt:lpstr>
      <vt:lpstr>Presentación de PowerPoint</vt:lpstr>
      <vt:lpstr>Presentación de PowerPoint</vt:lpstr>
      <vt:lpstr>Presentación de PowerPoint</vt:lpstr>
      <vt:lpstr>¡MUCHAS GRACIAS!</vt:lpstr>
      <vt:lpstr>Referencias</vt:lpstr>
      <vt:lpstr>Referencias</vt:lpstr>
      <vt:lpstr>Referencias</vt:lpstr>
      <vt:lpstr>Referencias</vt:lpstr>
      <vt:lpstr>Referencias</vt:lpstr>
      <vt:lpstr>Referencias</vt:lpstr>
      <vt:lpstr>Referencias</vt:lpstr>
      <vt:lpstr>Referencias</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FAMILIA CENTENO</dc:creator>
  <cp:lastModifiedBy>Helen</cp:lastModifiedBy>
  <cp:revision>116</cp:revision>
  <dcterms:modified xsi:type="dcterms:W3CDTF">2023-03-20T16:48:08Z</dcterms:modified>
</cp:coreProperties>
</file>