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13">
  <p:sldMasterIdLst>
    <p:sldMasterId id="2147483650" r:id="rId1"/>
  </p:sldMasterIdLst>
  <p:notesMasterIdLst>
    <p:notesMasterId r:id="rId57"/>
  </p:notesMasterIdLst>
  <p:sldIdLst>
    <p:sldId id="456" r:id="rId2"/>
    <p:sldId id="457" r:id="rId3"/>
    <p:sldId id="501" r:id="rId4"/>
    <p:sldId id="462" r:id="rId5"/>
    <p:sldId id="541" r:id="rId6"/>
    <p:sldId id="504" r:id="rId7"/>
    <p:sldId id="544" r:id="rId8"/>
    <p:sldId id="507" r:id="rId9"/>
    <p:sldId id="528" r:id="rId10"/>
    <p:sldId id="530" r:id="rId11"/>
    <p:sldId id="529" r:id="rId12"/>
    <p:sldId id="531" r:id="rId13"/>
    <p:sldId id="532" r:id="rId14"/>
    <p:sldId id="526" r:id="rId15"/>
    <p:sldId id="508" r:id="rId16"/>
    <p:sldId id="525" r:id="rId17"/>
    <p:sldId id="524" r:id="rId18"/>
    <p:sldId id="509" r:id="rId19"/>
    <p:sldId id="510" r:id="rId20"/>
    <p:sldId id="516" r:id="rId21"/>
    <p:sldId id="517" r:id="rId22"/>
    <p:sldId id="518" r:id="rId23"/>
    <p:sldId id="519" r:id="rId24"/>
    <p:sldId id="520" r:id="rId25"/>
    <p:sldId id="511" r:id="rId26"/>
    <p:sldId id="534" r:id="rId27"/>
    <p:sldId id="521" r:id="rId28"/>
    <p:sldId id="522" r:id="rId29"/>
    <p:sldId id="535" r:id="rId30"/>
    <p:sldId id="512" r:id="rId31"/>
    <p:sldId id="537" r:id="rId32"/>
    <p:sldId id="523" r:id="rId33"/>
    <p:sldId id="538" r:id="rId34"/>
    <p:sldId id="448" r:id="rId35"/>
    <p:sldId id="539" r:id="rId36"/>
    <p:sldId id="540" r:id="rId37"/>
    <p:sldId id="505" r:id="rId38"/>
    <p:sldId id="545" r:id="rId39"/>
    <p:sldId id="527" r:id="rId40"/>
    <p:sldId id="506" r:id="rId41"/>
    <p:sldId id="536" r:id="rId42"/>
    <p:sldId id="546" r:id="rId43"/>
    <p:sldId id="547" r:id="rId44"/>
    <p:sldId id="548" r:id="rId45"/>
    <p:sldId id="549" r:id="rId46"/>
    <p:sldId id="550" r:id="rId47"/>
    <p:sldId id="551" r:id="rId48"/>
    <p:sldId id="552" r:id="rId49"/>
    <p:sldId id="553" r:id="rId50"/>
    <p:sldId id="513" r:id="rId51"/>
    <p:sldId id="514" r:id="rId52"/>
    <p:sldId id="270" r:id="rId53"/>
    <p:sldId id="499" r:id="rId54"/>
    <p:sldId id="554" r:id="rId55"/>
    <p:sldId id="271" r:id="rId56"/>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05" roundtripDataSignature="AMtx7mgB4n1qzl0y4tBznLjSvcuieCZRf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EN" initials="O" lastIdx="1" clrIdx="0">
    <p:extLst>
      <p:ext uri="{19B8F6BF-5375-455C-9EA6-DF929625EA0E}">
        <p15:presenceInfo xmlns="" xmlns:p15="http://schemas.microsoft.com/office/powerpoint/2012/main" userId="b4a51f2620a967ab" providerId="Windows Live"/>
      </p:ext>
    </p:extLst>
  </p:cmAuthor>
  <p:cmAuthor id="2" name="Cristian Vega" initials="CV" lastIdx="1" clrIdx="1">
    <p:extLst>
      <p:ext uri="{19B8F6BF-5375-455C-9EA6-DF929625EA0E}">
        <p15:presenceInfo xmlns="" xmlns:p15="http://schemas.microsoft.com/office/powerpoint/2012/main" userId="6fb450efb32a77b0" providerId="Windows Live"/>
      </p:ext>
    </p:extLst>
  </p:cmAuthor>
  <p:cmAuthor id="3" name="Freddy Gavilanez" initials="FG" lastIdx="1" clrIdx="2">
    <p:extLst>
      <p:ext uri="{19B8F6BF-5375-455C-9EA6-DF929625EA0E}">
        <p15:presenceInfo xmlns="" xmlns:p15="http://schemas.microsoft.com/office/powerpoint/2012/main" userId="c791137240ffb2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6BC"/>
    <a:srgbClr val="00FFFF"/>
    <a:srgbClr val="66FF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2" autoAdjust="0"/>
    <p:restoredTop sz="94434" autoAdjust="0"/>
  </p:normalViewPr>
  <p:slideViewPr>
    <p:cSldViewPr snapToGrid="0">
      <p:cViewPr>
        <p:scale>
          <a:sx n="70" d="100"/>
          <a:sy n="70" d="100"/>
        </p:scale>
        <p:origin x="-1224" y="-84"/>
      </p:cViewPr>
      <p:guideLst>
        <p:guide orient="horz" pos="2160"/>
        <p:guide pos="2880"/>
      </p:guideLst>
    </p:cSldViewPr>
  </p:slideViewPr>
  <p:outlineViewPr>
    <p:cViewPr>
      <p:scale>
        <a:sx n="33" d="100"/>
        <a:sy n="33" d="100"/>
      </p:scale>
      <p:origin x="6" y="21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10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0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11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105"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10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A93C3-F568-4883-B572-5A06AC381270}"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S"/>
        </a:p>
      </dgm:t>
    </dgm:pt>
    <dgm:pt modelId="{3136B7E8-CB26-47DF-BB88-5E7BECAB87E6}">
      <dgm:prSet phldrT="[Texto]" custT="1"/>
      <dgm:spPr/>
      <dgm:t>
        <a:bodyPr/>
        <a:lstStyle/>
        <a:p>
          <a:r>
            <a:rPr lang="es-ES" sz="2000" dirty="0" smtClean="0">
              <a:solidFill>
                <a:schemeClr val="tx1"/>
              </a:solidFill>
            </a:rPr>
            <a:t>Generalidades</a:t>
          </a:r>
          <a:endParaRPr lang="es-ES" sz="2000" dirty="0">
            <a:solidFill>
              <a:schemeClr val="tx1"/>
            </a:solidFill>
          </a:endParaRPr>
        </a:p>
      </dgm:t>
    </dgm:pt>
    <dgm:pt modelId="{C563AFC7-E5AD-4F01-89A6-0681ABC2A797}" type="parTrans" cxnId="{F3E0A2F2-DD4E-4D00-967F-6AA4FD56AD68}">
      <dgm:prSet/>
      <dgm:spPr/>
      <dgm:t>
        <a:bodyPr/>
        <a:lstStyle/>
        <a:p>
          <a:endParaRPr lang="es-ES"/>
        </a:p>
      </dgm:t>
    </dgm:pt>
    <dgm:pt modelId="{A4D81ABF-8C69-400D-8598-B4C8F6B06D61}" type="sibTrans" cxnId="{F3E0A2F2-DD4E-4D00-967F-6AA4FD56AD68}">
      <dgm:prSet/>
      <dgm:spPr/>
      <dgm:t>
        <a:bodyPr/>
        <a:lstStyle/>
        <a:p>
          <a:endParaRPr lang="es-ES"/>
        </a:p>
      </dgm:t>
    </dgm:pt>
    <dgm:pt modelId="{789B90AB-780D-4605-8339-5220C83CAA6A}">
      <dgm:prSet phldrT="[Texto]" custT="1"/>
      <dgm:spPr/>
      <dgm:t>
        <a:bodyPr/>
        <a:lstStyle/>
        <a:p>
          <a:r>
            <a:rPr lang="es-ES" sz="1400" dirty="0" smtClean="0"/>
            <a:t>JUSTIFICACIÓN E IMPORTANCIA</a:t>
          </a:r>
          <a:endParaRPr lang="es-ES" sz="1400" dirty="0"/>
        </a:p>
      </dgm:t>
    </dgm:pt>
    <dgm:pt modelId="{F88E242C-B34A-4B75-BCD1-A59350CD8C4F}" type="parTrans" cxnId="{74BCB391-9AF7-444B-86CD-CCB0026D99DD}">
      <dgm:prSet/>
      <dgm:spPr/>
      <dgm:t>
        <a:bodyPr/>
        <a:lstStyle/>
        <a:p>
          <a:endParaRPr lang="es-ES"/>
        </a:p>
      </dgm:t>
    </dgm:pt>
    <dgm:pt modelId="{A5441DAC-41A5-401B-AC45-D5F159169D93}" type="sibTrans" cxnId="{74BCB391-9AF7-444B-86CD-CCB0026D99DD}">
      <dgm:prSet/>
      <dgm:spPr/>
      <dgm:t>
        <a:bodyPr/>
        <a:lstStyle/>
        <a:p>
          <a:endParaRPr lang="es-ES"/>
        </a:p>
      </dgm:t>
    </dgm:pt>
    <dgm:pt modelId="{3FD6DE34-045E-44E1-B21A-582CB859C73D}">
      <dgm:prSet phldrT="[Texto]" custT="1"/>
      <dgm:spPr/>
      <dgm:t>
        <a:bodyPr/>
        <a:lstStyle/>
        <a:p>
          <a:r>
            <a:rPr lang="es-ES" sz="1400" dirty="0" smtClean="0"/>
            <a:t>OBJETIVOS</a:t>
          </a:r>
          <a:endParaRPr lang="es-ES" sz="1400" dirty="0"/>
        </a:p>
      </dgm:t>
    </dgm:pt>
    <dgm:pt modelId="{FD7B2D9E-ACF7-4260-84D7-DB0A056DF0D0}" type="parTrans" cxnId="{B03F803D-3CB2-46C7-B267-E7482D475137}">
      <dgm:prSet/>
      <dgm:spPr/>
      <dgm:t>
        <a:bodyPr/>
        <a:lstStyle/>
        <a:p>
          <a:endParaRPr lang="es-ES"/>
        </a:p>
      </dgm:t>
    </dgm:pt>
    <dgm:pt modelId="{F64918CB-57C7-403C-9121-A948A7B73BCC}" type="sibTrans" cxnId="{B03F803D-3CB2-46C7-B267-E7482D475137}">
      <dgm:prSet/>
      <dgm:spPr/>
      <dgm:t>
        <a:bodyPr/>
        <a:lstStyle/>
        <a:p>
          <a:endParaRPr lang="es-ES"/>
        </a:p>
      </dgm:t>
    </dgm:pt>
    <dgm:pt modelId="{FDB7C480-5017-4FC9-898C-222F31F6DA23}">
      <dgm:prSet phldrT="[Texto]" custT="1"/>
      <dgm:spPr/>
      <dgm:t>
        <a:bodyPr/>
        <a:lstStyle/>
        <a:p>
          <a:r>
            <a:rPr lang="es-ES" sz="2000" dirty="0" smtClean="0">
              <a:solidFill>
                <a:schemeClr val="tx1"/>
              </a:solidFill>
            </a:rPr>
            <a:t>Desarrollo</a:t>
          </a:r>
          <a:endParaRPr lang="es-ES" sz="2000" dirty="0">
            <a:solidFill>
              <a:schemeClr val="tx1"/>
            </a:solidFill>
          </a:endParaRPr>
        </a:p>
      </dgm:t>
    </dgm:pt>
    <dgm:pt modelId="{FE50B29A-AC73-444F-814D-008CF6E38F49}" type="parTrans" cxnId="{BC199E24-22E5-47CD-AF88-ED4B20F9B781}">
      <dgm:prSet/>
      <dgm:spPr/>
      <dgm:t>
        <a:bodyPr/>
        <a:lstStyle/>
        <a:p>
          <a:endParaRPr lang="es-ES"/>
        </a:p>
      </dgm:t>
    </dgm:pt>
    <dgm:pt modelId="{8733F115-0811-4E77-A3FF-2647BE3334EC}" type="sibTrans" cxnId="{BC199E24-22E5-47CD-AF88-ED4B20F9B781}">
      <dgm:prSet/>
      <dgm:spPr/>
      <dgm:t>
        <a:bodyPr/>
        <a:lstStyle/>
        <a:p>
          <a:endParaRPr lang="es-ES"/>
        </a:p>
      </dgm:t>
    </dgm:pt>
    <dgm:pt modelId="{540E88B9-1981-469B-A892-AAFE1080B4D0}">
      <dgm:prSet phldrT="[Texto]" custT="1"/>
      <dgm:spPr/>
      <dgm:t>
        <a:bodyPr/>
        <a:lstStyle/>
        <a:p>
          <a:r>
            <a:rPr lang="es-ES" sz="1400" dirty="0" smtClean="0"/>
            <a:t>SINIESTRALIDAD HISTÓRICA DE LA VÍA</a:t>
          </a:r>
          <a:endParaRPr lang="es-ES" sz="1400" dirty="0"/>
        </a:p>
      </dgm:t>
    </dgm:pt>
    <dgm:pt modelId="{323DF7E9-948C-4663-8DC9-5C6C93ACE96D}" type="parTrans" cxnId="{B4BAC657-0AD6-4F81-8C36-83483EBEC70C}">
      <dgm:prSet/>
      <dgm:spPr/>
      <dgm:t>
        <a:bodyPr/>
        <a:lstStyle/>
        <a:p>
          <a:endParaRPr lang="es-ES"/>
        </a:p>
      </dgm:t>
    </dgm:pt>
    <dgm:pt modelId="{8738C1AB-CA63-4C29-BD9F-CFC4AC5C92D6}" type="sibTrans" cxnId="{B4BAC657-0AD6-4F81-8C36-83483EBEC70C}">
      <dgm:prSet/>
      <dgm:spPr/>
      <dgm:t>
        <a:bodyPr/>
        <a:lstStyle/>
        <a:p>
          <a:endParaRPr lang="es-ES"/>
        </a:p>
      </dgm:t>
    </dgm:pt>
    <dgm:pt modelId="{31BD9915-C4DC-48AF-99F0-9D97885EC4FC}">
      <dgm:prSet phldrT="[Texto]" custT="1"/>
      <dgm:spPr/>
      <dgm:t>
        <a:bodyPr/>
        <a:lstStyle/>
        <a:p>
          <a:r>
            <a:rPr lang="es-ES" sz="1400" dirty="0" smtClean="0"/>
            <a:t>ANALISIS DE CURVAS HORIZONTALES</a:t>
          </a:r>
          <a:endParaRPr lang="es-ES" sz="1400" dirty="0"/>
        </a:p>
      </dgm:t>
    </dgm:pt>
    <dgm:pt modelId="{F4D0AE13-0FC7-490B-BF2A-97E2FD841B74}" type="parTrans" cxnId="{2DD08901-07F2-4006-8C12-5D09A836C1DC}">
      <dgm:prSet/>
      <dgm:spPr/>
      <dgm:t>
        <a:bodyPr/>
        <a:lstStyle/>
        <a:p>
          <a:endParaRPr lang="es-ES"/>
        </a:p>
      </dgm:t>
    </dgm:pt>
    <dgm:pt modelId="{FB41C761-2FDC-46B7-8747-366C07D9983F}" type="sibTrans" cxnId="{2DD08901-07F2-4006-8C12-5D09A836C1DC}">
      <dgm:prSet/>
      <dgm:spPr/>
      <dgm:t>
        <a:bodyPr/>
        <a:lstStyle/>
        <a:p>
          <a:endParaRPr lang="es-ES"/>
        </a:p>
      </dgm:t>
    </dgm:pt>
    <dgm:pt modelId="{C93B6BF0-85C8-459A-A2ED-A963DC11D441}">
      <dgm:prSet phldrT="[Texto]" custT="1"/>
      <dgm:spPr/>
      <dgm:t>
        <a:bodyPr/>
        <a:lstStyle/>
        <a:p>
          <a:r>
            <a:rPr lang="es-ES" sz="1400" dirty="0" smtClean="0"/>
            <a:t>DATOS BIBLIOGRÁFICOS DE LA ZONA DE ESTUDIO</a:t>
          </a:r>
          <a:endParaRPr lang="es-ES" sz="1400" dirty="0"/>
        </a:p>
      </dgm:t>
    </dgm:pt>
    <dgm:pt modelId="{8EF2E9D9-6580-4726-BA30-82AB8BF6D985}" type="parTrans" cxnId="{322ACB37-C9BC-4090-90A2-E7D8847D10F6}">
      <dgm:prSet/>
      <dgm:spPr/>
      <dgm:t>
        <a:bodyPr/>
        <a:lstStyle/>
        <a:p>
          <a:endParaRPr lang="es-ES"/>
        </a:p>
      </dgm:t>
    </dgm:pt>
    <dgm:pt modelId="{0C9CE066-1DA9-45C0-AEAA-D4C94F3C87F1}" type="sibTrans" cxnId="{322ACB37-C9BC-4090-90A2-E7D8847D10F6}">
      <dgm:prSet/>
      <dgm:spPr/>
      <dgm:t>
        <a:bodyPr/>
        <a:lstStyle/>
        <a:p>
          <a:endParaRPr lang="es-ES"/>
        </a:p>
      </dgm:t>
    </dgm:pt>
    <dgm:pt modelId="{E6152CC0-6307-4823-901C-D7FD1B4C44A1}">
      <dgm:prSet phldrT="[Texto]" custT="1"/>
      <dgm:spPr/>
      <dgm:t>
        <a:bodyPr/>
        <a:lstStyle/>
        <a:p>
          <a:r>
            <a:rPr lang="es-ES" sz="1400" dirty="0" smtClean="0"/>
            <a:t>DATOS TÉCNICOS DE LA ZONA DE ESTUDIO</a:t>
          </a:r>
          <a:endParaRPr lang="es-ES" sz="1400" dirty="0"/>
        </a:p>
      </dgm:t>
    </dgm:pt>
    <dgm:pt modelId="{CF5D677A-E67D-404D-8790-DB9F5C75A865}" type="parTrans" cxnId="{9606F813-6E41-42BA-8A6A-5B3364E4F015}">
      <dgm:prSet/>
      <dgm:spPr/>
      <dgm:t>
        <a:bodyPr/>
        <a:lstStyle/>
        <a:p>
          <a:endParaRPr lang="es-ES"/>
        </a:p>
      </dgm:t>
    </dgm:pt>
    <dgm:pt modelId="{3FA04CBF-42A9-48FA-BAC5-A144E7C5D49C}" type="sibTrans" cxnId="{9606F813-6E41-42BA-8A6A-5B3364E4F015}">
      <dgm:prSet/>
      <dgm:spPr/>
      <dgm:t>
        <a:bodyPr/>
        <a:lstStyle/>
        <a:p>
          <a:endParaRPr lang="es-ES"/>
        </a:p>
      </dgm:t>
    </dgm:pt>
    <dgm:pt modelId="{0BA34954-84C9-4339-B904-8B12D2D68229}">
      <dgm:prSet phldrT="[Texto]" custT="1"/>
      <dgm:spPr/>
      <dgm:t>
        <a:bodyPr/>
        <a:lstStyle/>
        <a:p>
          <a:r>
            <a:rPr lang="es-ES" sz="1400" dirty="0" smtClean="0"/>
            <a:t>ESTADO ACTUAL DE LA VÍA PIFO PAPALLACTA</a:t>
          </a:r>
          <a:endParaRPr lang="es-ES" sz="1400" dirty="0"/>
        </a:p>
      </dgm:t>
    </dgm:pt>
    <dgm:pt modelId="{44826C9C-138A-43A1-B037-28060B150ABA}" type="parTrans" cxnId="{A028FB75-C85F-4DFF-ABA4-4E1A3F2B8506}">
      <dgm:prSet/>
      <dgm:spPr/>
      <dgm:t>
        <a:bodyPr/>
        <a:lstStyle/>
        <a:p>
          <a:endParaRPr lang="es-ES"/>
        </a:p>
      </dgm:t>
    </dgm:pt>
    <dgm:pt modelId="{1BF5EFF3-803F-4816-BC9E-16002CC32D02}" type="sibTrans" cxnId="{A028FB75-C85F-4DFF-ABA4-4E1A3F2B8506}">
      <dgm:prSet/>
      <dgm:spPr/>
      <dgm:t>
        <a:bodyPr/>
        <a:lstStyle/>
        <a:p>
          <a:endParaRPr lang="es-ES"/>
        </a:p>
      </dgm:t>
    </dgm:pt>
    <dgm:pt modelId="{72A5F4EA-A92F-41C5-8788-2DCB2512E7A9}">
      <dgm:prSet phldrT="[Texto]" custT="1"/>
      <dgm:spPr/>
      <dgm:t>
        <a:bodyPr/>
        <a:lstStyle/>
        <a:p>
          <a:r>
            <a:rPr lang="es-ES" sz="1400" dirty="0" smtClean="0"/>
            <a:t>VELOCIDADES DE CIRCULACIÓN</a:t>
          </a:r>
          <a:endParaRPr lang="es-ES" sz="1400" dirty="0"/>
        </a:p>
      </dgm:t>
    </dgm:pt>
    <dgm:pt modelId="{BECAD4FA-3BF9-47FD-A1E7-DFD6EDC2E209}" type="parTrans" cxnId="{1BBBAEA6-9333-4346-9D2D-FACDD1B7D93C}">
      <dgm:prSet/>
      <dgm:spPr/>
      <dgm:t>
        <a:bodyPr/>
        <a:lstStyle/>
        <a:p>
          <a:endParaRPr lang="es-ES"/>
        </a:p>
      </dgm:t>
    </dgm:pt>
    <dgm:pt modelId="{2708508E-C5CA-486C-A52F-1CE59383E9C8}" type="sibTrans" cxnId="{1BBBAEA6-9333-4346-9D2D-FACDD1B7D93C}">
      <dgm:prSet/>
      <dgm:spPr/>
      <dgm:t>
        <a:bodyPr/>
        <a:lstStyle/>
        <a:p>
          <a:endParaRPr lang="es-ES"/>
        </a:p>
      </dgm:t>
    </dgm:pt>
    <dgm:pt modelId="{EC016770-6FAA-4A41-A6B1-2A0356B24BED}">
      <dgm:prSet phldrT="[Texto]" custT="1"/>
      <dgm:spPr/>
      <dgm:t>
        <a:bodyPr/>
        <a:lstStyle/>
        <a:p>
          <a:r>
            <a:rPr lang="es-ES" sz="1400" dirty="0" smtClean="0"/>
            <a:t>ESTUDIO DE TRÁFICO</a:t>
          </a:r>
          <a:endParaRPr lang="es-ES" sz="1400" dirty="0"/>
        </a:p>
      </dgm:t>
    </dgm:pt>
    <dgm:pt modelId="{B55A18DA-4702-44D4-B715-E4775F85EF53}" type="parTrans" cxnId="{D0F87E20-4621-4D63-8DEB-81FAD43F483F}">
      <dgm:prSet/>
      <dgm:spPr/>
      <dgm:t>
        <a:bodyPr/>
        <a:lstStyle/>
        <a:p>
          <a:endParaRPr lang="es-ES"/>
        </a:p>
      </dgm:t>
    </dgm:pt>
    <dgm:pt modelId="{D87FA7F0-6D24-4935-A1E9-BA2C2CEBC4EC}" type="sibTrans" cxnId="{D0F87E20-4621-4D63-8DEB-81FAD43F483F}">
      <dgm:prSet/>
      <dgm:spPr/>
      <dgm:t>
        <a:bodyPr/>
        <a:lstStyle/>
        <a:p>
          <a:endParaRPr lang="es-ES"/>
        </a:p>
      </dgm:t>
    </dgm:pt>
    <dgm:pt modelId="{6AC4C564-7F21-46BF-B96E-CB98DEE88F3E}">
      <dgm:prSet phldrT="[Texto]" custT="1"/>
      <dgm:spPr/>
      <dgm:t>
        <a:bodyPr/>
        <a:lstStyle/>
        <a:p>
          <a:r>
            <a:rPr lang="es-ES" sz="1400" dirty="0" smtClean="0"/>
            <a:t>RAMPAS DE EMERGENCIA DE FRENADO</a:t>
          </a:r>
          <a:endParaRPr lang="es-ES" sz="1400" dirty="0"/>
        </a:p>
      </dgm:t>
    </dgm:pt>
    <dgm:pt modelId="{0E598C2A-06FD-4545-A528-7D97ED368FCE}" type="parTrans" cxnId="{C8E305A8-B6F6-4A75-A863-58A8FDE8775F}">
      <dgm:prSet/>
      <dgm:spPr/>
      <dgm:t>
        <a:bodyPr/>
        <a:lstStyle/>
        <a:p>
          <a:endParaRPr lang="es-ES"/>
        </a:p>
      </dgm:t>
    </dgm:pt>
    <dgm:pt modelId="{A5DD38E1-E911-47D3-990F-DD110ED22957}" type="sibTrans" cxnId="{C8E305A8-B6F6-4A75-A863-58A8FDE8775F}">
      <dgm:prSet/>
      <dgm:spPr/>
      <dgm:t>
        <a:bodyPr/>
        <a:lstStyle/>
        <a:p>
          <a:endParaRPr lang="es-ES"/>
        </a:p>
      </dgm:t>
    </dgm:pt>
    <dgm:pt modelId="{1E665A43-A3C4-4D37-8100-9C352256AB1D}">
      <dgm:prSet phldrT="[Texto]" custT="1"/>
      <dgm:spPr/>
      <dgm:t>
        <a:bodyPr/>
        <a:lstStyle/>
        <a:p>
          <a:r>
            <a:rPr lang="es-ES" sz="1400" dirty="0" smtClean="0"/>
            <a:t>INFORMACIÓN  NACIONAL E INTERNACIONAL DE RAMPAS DE EMERGENCIA DE FRENADO </a:t>
          </a:r>
          <a:endParaRPr lang="es-ES" sz="1400" dirty="0"/>
        </a:p>
      </dgm:t>
    </dgm:pt>
    <dgm:pt modelId="{61EF2B99-8D7E-4464-AD1A-9FE5AAA556BF}" type="parTrans" cxnId="{4D813A7A-0A42-4FEF-84D0-8EAB8BAB8996}">
      <dgm:prSet/>
      <dgm:spPr/>
      <dgm:t>
        <a:bodyPr/>
        <a:lstStyle/>
        <a:p>
          <a:endParaRPr lang="es-ES"/>
        </a:p>
      </dgm:t>
    </dgm:pt>
    <dgm:pt modelId="{7F6412CF-6C7B-4F53-BA6A-79183B15E89D}" type="sibTrans" cxnId="{4D813A7A-0A42-4FEF-84D0-8EAB8BAB8996}">
      <dgm:prSet/>
      <dgm:spPr/>
      <dgm:t>
        <a:bodyPr/>
        <a:lstStyle/>
        <a:p>
          <a:endParaRPr lang="es-ES"/>
        </a:p>
      </dgm:t>
    </dgm:pt>
    <dgm:pt modelId="{28FC7529-D822-4E78-9F32-9F15789B6011}">
      <dgm:prSet phldrT="[Texto]" custT="1"/>
      <dgm:spPr/>
      <dgm:t>
        <a:bodyPr/>
        <a:lstStyle/>
        <a:p>
          <a:r>
            <a:rPr lang="es-ES" sz="2000" dirty="0" smtClean="0">
              <a:solidFill>
                <a:schemeClr val="tx1"/>
              </a:solidFill>
            </a:rPr>
            <a:t>Propuesta de diseño y conclusiones</a:t>
          </a:r>
          <a:endParaRPr lang="es-ES" sz="2000" dirty="0">
            <a:solidFill>
              <a:schemeClr val="tx1"/>
            </a:solidFill>
          </a:endParaRPr>
        </a:p>
      </dgm:t>
    </dgm:pt>
    <dgm:pt modelId="{11FB3880-59B8-49C9-A06C-8556B1939A33}" type="parTrans" cxnId="{4E74C75B-A7AC-4559-80A5-70BFBEA325E4}">
      <dgm:prSet/>
      <dgm:spPr/>
      <dgm:t>
        <a:bodyPr/>
        <a:lstStyle/>
        <a:p>
          <a:endParaRPr lang="es-ES"/>
        </a:p>
      </dgm:t>
    </dgm:pt>
    <dgm:pt modelId="{D16DB263-5F84-4795-AA3B-46A3ADCD246E}" type="sibTrans" cxnId="{4E74C75B-A7AC-4559-80A5-70BFBEA325E4}">
      <dgm:prSet/>
      <dgm:spPr/>
      <dgm:t>
        <a:bodyPr/>
        <a:lstStyle/>
        <a:p>
          <a:endParaRPr lang="es-ES"/>
        </a:p>
      </dgm:t>
    </dgm:pt>
    <dgm:pt modelId="{A66DABBB-72B5-45EC-97A2-12E439358784}">
      <dgm:prSet phldrT="[Texto]" custT="1"/>
      <dgm:spPr/>
      <dgm:t>
        <a:bodyPr/>
        <a:lstStyle/>
        <a:p>
          <a:r>
            <a:rPr lang="es-ES" sz="1400" dirty="0" smtClean="0"/>
            <a:t>DISEÑO DE RAMPA DE EMERGENCIA DE FRENADO</a:t>
          </a:r>
          <a:endParaRPr lang="es-ES" sz="1400" dirty="0"/>
        </a:p>
      </dgm:t>
    </dgm:pt>
    <dgm:pt modelId="{9256A843-7482-467B-9223-8B8D550157AA}" type="parTrans" cxnId="{30DCDA6A-7825-4B8C-B79B-3C74E24FDC59}">
      <dgm:prSet/>
      <dgm:spPr/>
      <dgm:t>
        <a:bodyPr/>
        <a:lstStyle/>
        <a:p>
          <a:endParaRPr lang="es-ES"/>
        </a:p>
      </dgm:t>
    </dgm:pt>
    <dgm:pt modelId="{CAC265A0-09B3-473A-8571-F1E6A30E4601}" type="sibTrans" cxnId="{30DCDA6A-7825-4B8C-B79B-3C74E24FDC59}">
      <dgm:prSet/>
      <dgm:spPr/>
      <dgm:t>
        <a:bodyPr/>
        <a:lstStyle/>
        <a:p>
          <a:endParaRPr lang="es-ES"/>
        </a:p>
      </dgm:t>
    </dgm:pt>
    <dgm:pt modelId="{8E0EC810-7D2A-441C-9885-14E7354DA00F}">
      <dgm:prSet phldrT="[Texto]" custT="1"/>
      <dgm:spPr/>
      <dgm:t>
        <a:bodyPr/>
        <a:lstStyle/>
        <a:p>
          <a:endParaRPr lang="es-ES" sz="1400" dirty="0"/>
        </a:p>
      </dgm:t>
    </dgm:pt>
    <dgm:pt modelId="{33BE01E3-91A9-4800-86AE-E2936E02CFE8}" type="parTrans" cxnId="{85A178B6-EF0A-421C-AD7B-9E7717FE2903}">
      <dgm:prSet/>
      <dgm:spPr/>
      <dgm:t>
        <a:bodyPr/>
        <a:lstStyle/>
        <a:p>
          <a:endParaRPr lang="es-ES"/>
        </a:p>
      </dgm:t>
    </dgm:pt>
    <dgm:pt modelId="{00A9359E-0495-41AA-ACAF-45192E67D648}" type="sibTrans" cxnId="{85A178B6-EF0A-421C-AD7B-9E7717FE2903}">
      <dgm:prSet/>
      <dgm:spPr/>
      <dgm:t>
        <a:bodyPr/>
        <a:lstStyle/>
        <a:p>
          <a:endParaRPr lang="es-ES"/>
        </a:p>
      </dgm:t>
    </dgm:pt>
    <dgm:pt modelId="{F85E86EA-A8A5-4F04-9349-6081684819F4}">
      <dgm:prSet phldrT="[Texto]" custT="1"/>
      <dgm:spPr/>
      <dgm:t>
        <a:bodyPr/>
        <a:lstStyle/>
        <a:p>
          <a:r>
            <a:rPr lang="es-ES" sz="1400" dirty="0" smtClean="0"/>
            <a:t>MODELAMIENTO EN PROGRAMA COMPUTACIONAL</a:t>
          </a:r>
          <a:endParaRPr lang="es-ES" sz="1400" dirty="0"/>
        </a:p>
      </dgm:t>
    </dgm:pt>
    <dgm:pt modelId="{454E149B-C77F-46B9-8934-1CBD5C41C8A5}" type="parTrans" cxnId="{3A9D0413-08D7-48D0-B32A-08CD1FCCC345}">
      <dgm:prSet/>
      <dgm:spPr/>
      <dgm:t>
        <a:bodyPr/>
        <a:lstStyle/>
        <a:p>
          <a:endParaRPr lang="es-ES"/>
        </a:p>
      </dgm:t>
    </dgm:pt>
    <dgm:pt modelId="{DD703CF8-F858-44A4-95B6-6165C2C2F5D8}" type="sibTrans" cxnId="{3A9D0413-08D7-48D0-B32A-08CD1FCCC345}">
      <dgm:prSet/>
      <dgm:spPr/>
      <dgm:t>
        <a:bodyPr/>
        <a:lstStyle/>
        <a:p>
          <a:endParaRPr lang="es-ES"/>
        </a:p>
      </dgm:t>
    </dgm:pt>
    <dgm:pt modelId="{67884E0C-9C44-4529-8631-26A00D107B2C}">
      <dgm:prSet phldrT="[Texto]" custT="1"/>
      <dgm:spPr/>
      <dgm:t>
        <a:bodyPr/>
        <a:lstStyle/>
        <a:p>
          <a:r>
            <a:rPr lang="es-ES" sz="1400" dirty="0" smtClean="0"/>
            <a:t>ESTUDIO DE COSTOS </a:t>
          </a:r>
          <a:endParaRPr lang="es-ES" sz="1400" dirty="0"/>
        </a:p>
      </dgm:t>
    </dgm:pt>
    <dgm:pt modelId="{8A4465DA-716C-4291-838A-F29727B3381D}" type="parTrans" cxnId="{1B4FE505-0DCB-4C06-873D-24D90E37E49C}">
      <dgm:prSet/>
      <dgm:spPr/>
      <dgm:t>
        <a:bodyPr/>
        <a:lstStyle/>
        <a:p>
          <a:endParaRPr lang="es-ES"/>
        </a:p>
      </dgm:t>
    </dgm:pt>
    <dgm:pt modelId="{646EBB7A-06DE-4C67-821C-483B583A0855}" type="sibTrans" cxnId="{1B4FE505-0DCB-4C06-873D-24D90E37E49C}">
      <dgm:prSet/>
      <dgm:spPr/>
      <dgm:t>
        <a:bodyPr/>
        <a:lstStyle/>
        <a:p>
          <a:endParaRPr lang="es-ES"/>
        </a:p>
      </dgm:t>
    </dgm:pt>
    <dgm:pt modelId="{815860B0-C67F-4852-917D-9FE6E0A0C6F5}">
      <dgm:prSet phldrT="[Texto]" custT="1"/>
      <dgm:spPr/>
      <dgm:t>
        <a:bodyPr/>
        <a:lstStyle/>
        <a:p>
          <a:r>
            <a:rPr lang="es-ES" sz="1400" dirty="0" smtClean="0"/>
            <a:t>CONCLUSIONES Y RECOMENDACIONES</a:t>
          </a:r>
          <a:endParaRPr lang="es-ES" sz="1400" dirty="0"/>
        </a:p>
      </dgm:t>
    </dgm:pt>
    <dgm:pt modelId="{D555936C-B575-4C21-88BD-0F7488F7608E}" type="parTrans" cxnId="{13B8892F-D270-4860-B9E3-E31F9A94B079}">
      <dgm:prSet/>
      <dgm:spPr/>
      <dgm:t>
        <a:bodyPr/>
        <a:lstStyle/>
        <a:p>
          <a:endParaRPr lang="es-ES"/>
        </a:p>
      </dgm:t>
    </dgm:pt>
    <dgm:pt modelId="{3E72ACF1-46AB-457E-A1CD-57909335700B}" type="sibTrans" cxnId="{13B8892F-D270-4860-B9E3-E31F9A94B079}">
      <dgm:prSet/>
      <dgm:spPr/>
      <dgm:t>
        <a:bodyPr/>
        <a:lstStyle/>
        <a:p>
          <a:endParaRPr lang="es-ES"/>
        </a:p>
      </dgm:t>
    </dgm:pt>
    <dgm:pt modelId="{FB4CA411-67B9-41D7-B9F0-107B91CA3115}" type="pres">
      <dgm:prSet presAssocID="{C76A93C3-F568-4883-B572-5A06AC381270}" presName="Name0" presStyleCnt="0">
        <dgm:presLayoutVars>
          <dgm:dir/>
          <dgm:animLvl val="lvl"/>
          <dgm:resizeHandles/>
        </dgm:presLayoutVars>
      </dgm:prSet>
      <dgm:spPr/>
    </dgm:pt>
    <dgm:pt modelId="{D683B306-8792-4085-806E-2697ADFD82B5}" type="pres">
      <dgm:prSet presAssocID="{3136B7E8-CB26-47DF-BB88-5E7BECAB87E6}" presName="linNode" presStyleCnt="0"/>
      <dgm:spPr/>
    </dgm:pt>
    <dgm:pt modelId="{BDCEF062-090E-43C4-89B6-4B4563D1B1CA}" type="pres">
      <dgm:prSet presAssocID="{3136B7E8-CB26-47DF-BB88-5E7BECAB87E6}" presName="parentShp" presStyleLbl="node1" presStyleIdx="0" presStyleCnt="3" custScaleX="53179" custScaleY="77199">
        <dgm:presLayoutVars>
          <dgm:bulletEnabled val="1"/>
        </dgm:presLayoutVars>
      </dgm:prSet>
      <dgm:spPr/>
    </dgm:pt>
    <dgm:pt modelId="{E3A4A8EB-6898-4819-9277-D8D746EF4892}" type="pres">
      <dgm:prSet presAssocID="{3136B7E8-CB26-47DF-BB88-5E7BECAB87E6}" presName="childShp" presStyleLbl="bgAccFollowNode1" presStyleIdx="0" presStyleCnt="3">
        <dgm:presLayoutVars>
          <dgm:bulletEnabled val="1"/>
        </dgm:presLayoutVars>
      </dgm:prSet>
      <dgm:spPr/>
      <dgm:t>
        <a:bodyPr/>
        <a:lstStyle/>
        <a:p>
          <a:endParaRPr lang="es-ES"/>
        </a:p>
      </dgm:t>
    </dgm:pt>
    <dgm:pt modelId="{D3523CB9-6EB8-4D62-9E5E-A4894EC3BF59}" type="pres">
      <dgm:prSet presAssocID="{A4D81ABF-8C69-400D-8598-B4C8F6B06D61}" presName="spacing" presStyleCnt="0"/>
      <dgm:spPr/>
    </dgm:pt>
    <dgm:pt modelId="{C127B3A3-7081-44C1-A3F6-79B257257A34}" type="pres">
      <dgm:prSet presAssocID="{FDB7C480-5017-4FC9-898C-222F31F6DA23}" presName="linNode" presStyleCnt="0"/>
      <dgm:spPr/>
    </dgm:pt>
    <dgm:pt modelId="{5C972F48-7260-45D0-8571-7B4E0D27D2A1}" type="pres">
      <dgm:prSet presAssocID="{FDB7C480-5017-4FC9-898C-222F31F6DA23}" presName="parentShp" presStyleLbl="node1" presStyleIdx="1" presStyleCnt="3" custScaleX="51734">
        <dgm:presLayoutVars>
          <dgm:bulletEnabled val="1"/>
        </dgm:presLayoutVars>
      </dgm:prSet>
      <dgm:spPr/>
    </dgm:pt>
    <dgm:pt modelId="{13A424D8-7526-4953-AF7C-DBE8CA5B0490}" type="pres">
      <dgm:prSet presAssocID="{FDB7C480-5017-4FC9-898C-222F31F6DA23}" presName="childShp" presStyleLbl="bgAccFollowNode1" presStyleIdx="1" presStyleCnt="3" custScaleY="146578">
        <dgm:presLayoutVars>
          <dgm:bulletEnabled val="1"/>
        </dgm:presLayoutVars>
      </dgm:prSet>
      <dgm:spPr/>
      <dgm:t>
        <a:bodyPr/>
        <a:lstStyle/>
        <a:p>
          <a:endParaRPr lang="es-ES"/>
        </a:p>
      </dgm:t>
    </dgm:pt>
    <dgm:pt modelId="{82B4F55E-D6FA-4B04-B9C6-4CA39AB57326}" type="pres">
      <dgm:prSet presAssocID="{8733F115-0811-4E77-A3FF-2647BE3334EC}" presName="spacing" presStyleCnt="0"/>
      <dgm:spPr/>
    </dgm:pt>
    <dgm:pt modelId="{BDF1FD5E-0B65-4B6D-8B62-30C707980402}" type="pres">
      <dgm:prSet presAssocID="{28FC7529-D822-4E78-9F32-9F15789B6011}" presName="linNode" presStyleCnt="0"/>
      <dgm:spPr/>
    </dgm:pt>
    <dgm:pt modelId="{855BA31C-0DB2-4CFB-94C0-2A8E17C7A3AF}" type="pres">
      <dgm:prSet presAssocID="{28FC7529-D822-4E78-9F32-9F15789B6011}" presName="parentShp" presStyleLbl="node1" presStyleIdx="2" presStyleCnt="3" custScaleX="53179">
        <dgm:presLayoutVars>
          <dgm:bulletEnabled val="1"/>
        </dgm:presLayoutVars>
      </dgm:prSet>
      <dgm:spPr/>
      <dgm:t>
        <a:bodyPr/>
        <a:lstStyle/>
        <a:p>
          <a:endParaRPr lang="es-ES"/>
        </a:p>
      </dgm:t>
    </dgm:pt>
    <dgm:pt modelId="{6B7AC75A-6B45-415F-95CF-473AF008804F}" type="pres">
      <dgm:prSet presAssocID="{28FC7529-D822-4E78-9F32-9F15789B6011}" presName="childShp" presStyleLbl="bgAccFollowNode1" presStyleIdx="2" presStyleCnt="3">
        <dgm:presLayoutVars>
          <dgm:bulletEnabled val="1"/>
        </dgm:presLayoutVars>
      </dgm:prSet>
      <dgm:spPr/>
      <dgm:t>
        <a:bodyPr/>
        <a:lstStyle/>
        <a:p>
          <a:endParaRPr lang="es-ES"/>
        </a:p>
      </dgm:t>
    </dgm:pt>
  </dgm:ptLst>
  <dgm:cxnLst>
    <dgm:cxn modelId="{651C6A76-5BB7-4567-B3A8-4C13AD3C5FC3}" type="presOf" srcId="{789B90AB-780D-4605-8339-5220C83CAA6A}" destId="{E3A4A8EB-6898-4819-9277-D8D746EF4892}" srcOrd="0" destOrd="0" presId="urn:microsoft.com/office/officeart/2005/8/layout/vList6"/>
    <dgm:cxn modelId="{8E68DCA6-26B1-4211-83F2-2BD56B986852}" type="presOf" srcId="{A66DABBB-72B5-45EC-97A2-12E439358784}" destId="{6B7AC75A-6B45-415F-95CF-473AF008804F}" srcOrd="0" destOrd="0" presId="urn:microsoft.com/office/officeart/2005/8/layout/vList6"/>
    <dgm:cxn modelId="{D0F87E20-4621-4D63-8DEB-81FAD43F483F}" srcId="{FDB7C480-5017-4FC9-898C-222F31F6DA23}" destId="{EC016770-6FAA-4A41-A6B1-2A0356B24BED}" srcOrd="3" destOrd="0" parTransId="{B55A18DA-4702-44D4-B715-E4775F85EF53}" sibTransId="{D87FA7F0-6D24-4935-A1E9-BA2C2CEBC4EC}"/>
    <dgm:cxn modelId="{C8E305A8-B6F6-4A75-A863-58A8FDE8775F}" srcId="{FDB7C480-5017-4FC9-898C-222F31F6DA23}" destId="{6AC4C564-7F21-46BF-B96E-CB98DEE88F3E}" srcOrd="4" destOrd="0" parTransId="{0E598C2A-06FD-4545-A528-7D97ED368FCE}" sibTransId="{A5DD38E1-E911-47D3-990F-DD110ED22957}"/>
    <dgm:cxn modelId="{A0AFE315-5B9B-4D4F-BE97-726E31214F26}" type="presOf" srcId="{EC016770-6FAA-4A41-A6B1-2A0356B24BED}" destId="{13A424D8-7526-4953-AF7C-DBE8CA5B0490}" srcOrd="0" destOrd="3" presId="urn:microsoft.com/office/officeart/2005/8/layout/vList6"/>
    <dgm:cxn modelId="{38DBB1E1-4427-4AB1-BB60-1A8A2046F7D4}" type="presOf" srcId="{28FC7529-D822-4E78-9F32-9F15789B6011}" destId="{855BA31C-0DB2-4CFB-94C0-2A8E17C7A3AF}" srcOrd="0" destOrd="0" presId="urn:microsoft.com/office/officeart/2005/8/layout/vList6"/>
    <dgm:cxn modelId="{B03F803D-3CB2-46C7-B267-E7482D475137}" srcId="{3136B7E8-CB26-47DF-BB88-5E7BECAB87E6}" destId="{3FD6DE34-045E-44E1-B21A-582CB859C73D}" srcOrd="1" destOrd="0" parTransId="{FD7B2D9E-ACF7-4260-84D7-DB0A056DF0D0}" sibTransId="{F64918CB-57C7-403C-9121-A948A7B73BCC}"/>
    <dgm:cxn modelId="{4E74C75B-A7AC-4559-80A5-70BFBEA325E4}" srcId="{C76A93C3-F568-4883-B572-5A06AC381270}" destId="{28FC7529-D822-4E78-9F32-9F15789B6011}" srcOrd="2" destOrd="0" parTransId="{11FB3880-59B8-49C9-A06C-8556B1939A33}" sibTransId="{D16DB263-5F84-4795-AA3B-46A3ADCD246E}"/>
    <dgm:cxn modelId="{A028FB75-C85F-4DFF-ABA4-4E1A3F2B8506}" srcId="{3136B7E8-CB26-47DF-BB88-5E7BECAB87E6}" destId="{0BA34954-84C9-4339-B904-8B12D2D68229}" srcOrd="4" destOrd="0" parTransId="{44826C9C-138A-43A1-B037-28060B150ABA}" sibTransId="{1BF5EFF3-803F-4816-BC9E-16002CC32D02}"/>
    <dgm:cxn modelId="{85A178B6-EF0A-421C-AD7B-9E7717FE2903}" srcId="{28FC7529-D822-4E78-9F32-9F15789B6011}" destId="{8E0EC810-7D2A-441C-9885-14E7354DA00F}" srcOrd="4" destOrd="0" parTransId="{33BE01E3-91A9-4800-86AE-E2936E02CFE8}" sibTransId="{00A9359E-0495-41AA-ACAF-45192E67D648}"/>
    <dgm:cxn modelId="{4D813A7A-0A42-4FEF-84D0-8EAB8BAB8996}" srcId="{FDB7C480-5017-4FC9-898C-222F31F6DA23}" destId="{1E665A43-A3C4-4D37-8100-9C352256AB1D}" srcOrd="5" destOrd="0" parTransId="{61EF2B99-8D7E-4464-AD1A-9FE5AAA556BF}" sibTransId="{7F6412CF-6C7B-4F53-BA6A-79183B15E89D}"/>
    <dgm:cxn modelId="{3A9D0413-08D7-48D0-B32A-08CD1FCCC345}" srcId="{28FC7529-D822-4E78-9F32-9F15789B6011}" destId="{F85E86EA-A8A5-4F04-9349-6081684819F4}" srcOrd="1" destOrd="0" parTransId="{454E149B-C77F-46B9-8934-1CBD5C41C8A5}" sibTransId="{DD703CF8-F858-44A4-95B6-6165C2C2F5D8}"/>
    <dgm:cxn modelId="{1B4FE505-0DCB-4C06-873D-24D90E37E49C}" srcId="{28FC7529-D822-4E78-9F32-9F15789B6011}" destId="{67884E0C-9C44-4529-8631-26A00D107B2C}" srcOrd="2" destOrd="0" parTransId="{8A4465DA-716C-4291-838A-F29727B3381D}" sibTransId="{646EBB7A-06DE-4C67-821C-483B583A0855}"/>
    <dgm:cxn modelId="{BC199E24-22E5-47CD-AF88-ED4B20F9B781}" srcId="{C76A93C3-F568-4883-B572-5A06AC381270}" destId="{FDB7C480-5017-4FC9-898C-222F31F6DA23}" srcOrd="1" destOrd="0" parTransId="{FE50B29A-AC73-444F-814D-008CF6E38F49}" sibTransId="{8733F115-0811-4E77-A3FF-2647BE3334EC}"/>
    <dgm:cxn modelId="{96326F8F-6BD1-4E04-B331-CCEA91A26DD3}" type="presOf" srcId="{E6152CC0-6307-4823-901C-D7FD1B4C44A1}" destId="{E3A4A8EB-6898-4819-9277-D8D746EF4892}" srcOrd="0" destOrd="3" presId="urn:microsoft.com/office/officeart/2005/8/layout/vList6"/>
    <dgm:cxn modelId="{74BCB391-9AF7-444B-86CD-CCB0026D99DD}" srcId="{3136B7E8-CB26-47DF-BB88-5E7BECAB87E6}" destId="{789B90AB-780D-4605-8339-5220C83CAA6A}" srcOrd="0" destOrd="0" parTransId="{F88E242C-B34A-4B75-BCD1-A59350CD8C4F}" sibTransId="{A5441DAC-41A5-401B-AC45-D5F159169D93}"/>
    <dgm:cxn modelId="{E19275EF-807B-48B8-B374-6B82F35C7FB5}" type="presOf" srcId="{31BD9915-C4DC-48AF-99F0-9D97885EC4FC}" destId="{13A424D8-7526-4953-AF7C-DBE8CA5B0490}" srcOrd="0" destOrd="1" presId="urn:microsoft.com/office/officeart/2005/8/layout/vList6"/>
    <dgm:cxn modelId="{2DD08901-07F2-4006-8C12-5D09A836C1DC}" srcId="{FDB7C480-5017-4FC9-898C-222F31F6DA23}" destId="{31BD9915-C4DC-48AF-99F0-9D97885EC4FC}" srcOrd="1" destOrd="0" parTransId="{F4D0AE13-0FC7-490B-BF2A-97E2FD841B74}" sibTransId="{FB41C761-2FDC-46B7-8747-366C07D9983F}"/>
    <dgm:cxn modelId="{AB5037EB-D448-4607-ADFA-049037F31959}" type="presOf" srcId="{1E665A43-A3C4-4D37-8100-9C352256AB1D}" destId="{13A424D8-7526-4953-AF7C-DBE8CA5B0490}" srcOrd="0" destOrd="5" presId="urn:microsoft.com/office/officeart/2005/8/layout/vList6"/>
    <dgm:cxn modelId="{F3E0A2F2-DD4E-4D00-967F-6AA4FD56AD68}" srcId="{C76A93C3-F568-4883-B572-5A06AC381270}" destId="{3136B7E8-CB26-47DF-BB88-5E7BECAB87E6}" srcOrd="0" destOrd="0" parTransId="{C563AFC7-E5AD-4F01-89A6-0681ABC2A797}" sibTransId="{A4D81ABF-8C69-400D-8598-B4C8F6B06D61}"/>
    <dgm:cxn modelId="{DDE1CB89-3BB0-4742-BB8B-FCAFD6E2DFB2}" type="presOf" srcId="{3FD6DE34-045E-44E1-B21A-582CB859C73D}" destId="{E3A4A8EB-6898-4819-9277-D8D746EF4892}" srcOrd="0" destOrd="1" presId="urn:microsoft.com/office/officeart/2005/8/layout/vList6"/>
    <dgm:cxn modelId="{322ACB37-C9BC-4090-90A2-E7D8847D10F6}" srcId="{3136B7E8-CB26-47DF-BB88-5E7BECAB87E6}" destId="{C93B6BF0-85C8-459A-A2ED-A963DC11D441}" srcOrd="2" destOrd="0" parTransId="{8EF2E9D9-6580-4726-BA30-82AB8BF6D985}" sibTransId="{0C9CE066-1DA9-45C0-AEAA-D4C94F3C87F1}"/>
    <dgm:cxn modelId="{30DCDA6A-7825-4B8C-B79B-3C74E24FDC59}" srcId="{28FC7529-D822-4E78-9F32-9F15789B6011}" destId="{A66DABBB-72B5-45EC-97A2-12E439358784}" srcOrd="0" destOrd="0" parTransId="{9256A843-7482-467B-9223-8B8D550157AA}" sibTransId="{CAC265A0-09B3-473A-8571-F1E6A30E4601}"/>
    <dgm:cxn modelId="{98014F4D-CB48-404C-A2ED-816AD984B1C2}" type="presOf" srcId="{6AC4C564-7F21-46BF-B96E-CB98DEE88F3E}" destId="{13A424D8-7526-4953-AF7C-DBE8CA5B0490}" srcOrd="0" destOrd="4" presId="urn:microsoft.com/office/officeart/2005/8/layout/vList6"/>
    <dgm:cxn modelId="{74EA94B4-23DB-48C6-A51C-7DBEC8777A25}" type="presOf" srcId="{815860B0-C67F-4852-917D-9FE6E0A0C6F5}" destId="{6B7AC75A-6B45-415F-95CF-473AF008804F}" srcOrd="0" destOrd="3" presId="urn:microsoft.com/office/officeart/2005/8/layout/vList6"/>
    <dgm:cxn modelId="{36C99A86-A2BC-448D-87A5-A50A1F2981B9}" type="presOf" srcId="{C93B6BF0-85C8-459A-A2ED-A963DC11D441}" destId="{E3A4A8EB-6898-4819-9277-D8D746EF4892}" srcOrd="0" destOrd="2" presId="urn:microsoft.com/office/officeart/2005/8/layout/vList6"/>
    <dgm:cxn modelId="{1BBBAEA6-9333-4346-9D2D-FACDD1B7D93C}" srcId="{FDB7C480-5017-4FC9-898C-222F31F6DA23}" destId="{72A5F4EA-A92F-41C5-8788-2DCB2512E7A9}" srcOrd="2" destOrd="0" parTransId="{BECAD4FA-3BF9-47FD-A1E7-DFD6EDC2E209}" sibTransId="{2708508E-C5CA-486C-A52F-1CE59383E9C8}"/>
    <dgm:cxn modelId="{39EA3E2E-F4AE-439F-88A2-73D4FC588238}" type="presOf" srcId="{540E88B9-1981-469B-A892-AAFE1080B4D0}" destId="{13A424D8-7526-4953-AF7C-DBE8CA5B0490}" srcOrd="0" destOrd="0" presId="urn:microsoft.com/office/officeart/2005/8/layout/vList6"/>
    <dgm:cxn modelId="{D5DDC50D-3E31-4038-90C3-035FCB77D481}" type="presOf" srcId="{FDB7C480-5017-4FC9-898C-222F31F6DA23}" destId="{5C972F48-7260-45D0-8571-7B4E0D27D2A1}" srcOrd="0" destOrd="0" presId="urn:microsoft.com/office/officeart/2005/8/layout/vList6"/>
    <dgm:cxn modelId="{590F7B6B-3362-4CC4-A03B-ECB2EEBBC9A2}" type="presOf" srcId="{72A5F4EA-A92F-41C5-8788-2DCB2512E7A9}" destId="{13A424D8-7526-4953-AF7C-DBE8CA5B0490}" srcOrd="0" destOrd="2" presId="urn:microsoft.com/office/officeart/2005/8/layout/vList6"/>
    <dgm:cxn modelId="{9606F813-6E41-42BA-8A6A-5B3364E4F015}" srcId="{3136B7E8-CB26-47DF-BB88-5E7BECAB87E6}" destId="{E6152CC0-6307-4823-901C-D7FD1B4C44A1}" srcOrd="3" destOrd="0" parTransId="{CF5D677A-E67D-404D-8790-DB9F5C75A865}" sibTransId="{3FA04CBF-42A9-48FA-BAC5-A144E7C5D49C}"/>
    <dgm:cxn modelId="{A19C2664-F073-4E9E-9F4E-91628271A1D3}" type="presOf" srcId="{C76A93C3-F568-4883-B572-5A06AC381270}" destId="{FB4CA411-67B9-41D7-B9F0-107B91CA3115}" srcOrd="0" destOrd="0" presId="urn:microsoft.com/office/officeart/2005/8/layout/vList6"/>
    <dgm:cxn modelId="{B4BAC657-0AD6-4F81-8C36-83483EBEC70C}" srcId="{FDB7C480-5017-4FC9-898C-222F31F6DA23}" destId="{540E88B9-1981-469B-A892-AAFE1080B4D0}" srcOrd="0" destOrd="0" parTransId="{323DF7E9-948C-4663-8DC9-5C6C93ACE96D}" sibTransId="{8738C1AB-CA63-4C29-BD9F-CFC4AC5C92D6}"/>
    <dgm:cxn modelId="{B1ED5D42-8F03-4051-8421-4C5DFE387268}" type="presOf" srcId="{F85E86EA-A8A5-4F04-9349-6081684819F4}" destId="{6B7AC75A-6B45-415F-95CF-473AF008804F}" srcOrd="0" destOrd="1" presId="urn:microsoft.com/office/officeart/2005/8/layout/vList6"/>
    <dgm:cxn modelId="{21157BF9-4860-47D7-80F8-FCA22F869AA9}" type="presOf" srcId="{0BA34954-84C9-4339-B904-8B12D2D68229}" destId="{E3A4A8EB-6898-4819-9277-D8D746EF4892}" srcOrd="0" destOrd="4" presId="urn:microsoft.com/office/officeart/2005/8/layout/vList6"/>
    <dgm:cxn modelId="{8648CAA1-D8D1-4EA6-8D37-C22FECB04190}" type="presOf" srcId="{8E0EC810-7D2A-441C-9885-14E7354DA00F}" destId="{6B7AC75A-6B45-415F-95CF-473AF008804F}" srcOrd="0" destOrd="4" presId="urn:microsoft.com/office/officeart/2005/8/layout/vList6"/>
    <dgm:cxn modelId="{75218632-C380-4536-B2DD-07F8D7A6CB1A}" type="presOf" srcId="{3136B7E8-CB26-47DF-BB88-5E7BECAB87E6}" destId="{BDCEF062-090E-43C4-89B6-4B4563D1B1CA}" srcOrd="0" destOrd="0" presId="urn:microsoft.com/office/officeart/2005/8/layout/vList6"/>
    <dgm:cxn modelId="{6DB7AD6F-BC8D-4706-B3B7-4B118F0C3D9D}" type="presOf" srcId="{67884E0C-9C44-4529-8631-26A00D107B2C}" destId="{6B7AC75A-6B45-415F-95CF-473AF008804F}" srcOrd="0" destOrd="2" presId="urn:microsoft.com/office/officeart/2005/8/layout/vList6"/>
    <dgm:cxn modelId="{13B8892F-D270-4860-B9E3-E31F9A94B079}" srcId="{28FC7529-D822-4E78-9F32-9F15789B6011}" destId="{815860B0-C67F-4852-917D-9FE6E0A0C6F5}" srcOrd="3" destOrd="0" parTransId="{D555936C-B575-4C21-88BD-0F7488F7608E}" sibTransId="{3E72ACF1-46AB-457E-A1CD-57909335700B}"/>
    <dgm:cxn modelId="{8EDEFC2D-7369-4DB1-8876-69FC0F9D9847}" type="presParOf" srcId="{FB4CA411-67B9-41D7-B9F0-107B91CA3115}" destId="{D683B306-8792-4085-806E-2697ADFD82B5}" srcOrd="0" destOrd="0" presId="urn:microsoft.com/office/officeart/2005/8/layout/vList6"/>
    <dgm:cxn modelId="{9E0F45E5-5717-45E9-8B27-A456D3884453}" type="presParOf" srcId="{D683B306-8792-4085-806E-2697ADFD82B5}" destId="{BDCEF062-090E-43C4-89B6-4B4563D1B1CA}" srcOrd="0" destOrd="0" presId="urn:microsoft.com/office/officeart/2005/8/layout/vList6"/>
    <dgm:cxn modelId="{10156F03-22E0-45E9-BE0B-ECE6A502CD93}" type="presParOf" srcId="{D683B306-8792-4085-806E-2697ADFD82B5}" destId="{E3A4A8EB-6898-4819-9277-D8D746EF4892}" srcOrd="1" destOrd="0" presId="urn:microsoft.com/office/officeart/2005/8/layout/vList6"/>
    <dgm:cxn modelId="{202AFAA7-B9FE-47FF-A9F5-82513C4F27A1}" type="presParOf" srcId="{FB4CA411-67B9-41D7-B9F0-107B91CA3115}" destId="{D3523CB9-6EB8-4D62-9E5E-A4894EC3BF59}" srcOrd="1" destOrd="0" presId="urn:microsoft.com/office/officeart/2005/8/layout/vList6"/>
    <dgm:cxn modelId="{BF8A108C-7B78-44F1-81E8-0DF9DEA4C3E2}" type="presParOf" srcId="{FB4CA411-67B9-41D7-B9F0-107B91CA3115}" destId="{C127B3A3-7081-44C1-A3F6-79B257257A34}" srcOrd="2" destOrd="0" presId="urn:microsoft.com/office/officeart/2005/8/layout/vList6"/>
    <dgm:cxn modelId="{ADDD2056-E881-4F9C-A49B-6F020183A40D}" type="presParOf" srcId="{C127B3A3-7081-44C1-A3F6-79B257257A34}" destId="{5C972F48-7260-45D0-8571-7B4E0D27D2A1}" srcOrd="0" destOrd="0" presId="urn:microsoft.com/office/officeart/2005/8/layout/vList6"/>
    <dgm:cxn modelId="{E7F44A1A-3BDD-4A0A-84AA-CBFA7FEE6692}" type="presParOf" srcId="{C127B3A3-7081-44C1-A3F6-79B257257A34}" destId="{13A424D8-7526-4953-AF7C-DBE8CA5B0490}" srcOrd="1" destOrd="0" presId="urn:microsoft.com/office/officeart/2005/8/layout/vList6"/>
    <dgm:cxn modelId="{D618286C-7CD4-421F-B6FE-DA30B2C2FA17}" type="presParOf" srcId="{FB4CA411-67B9-41D7-B9F0-107B91CA3115}" destId="{82B4F55E-D6FA-4B04-B9C6-4CA39AB57326}" srcOrd="3" destOrd="0" presId="urn:microsoft.com/office/officeart/2005/8/layout/vList6"/>
    <dgm:cxn modelId="{34A006CA-406E-4644-8CB4-B35701821659}" type="presParOf" srcId="{FB4CA411-67B9-41D7-B9F0-107B91CA3115}" destId="{BDF1FD5E-0B65-4B6D-8B62-30C707980402}" srcOrd="4" destOrd="0" presId="urn:microsoft.com/office/officeart/2005/8/layout/vList6"/>
    <dgm:cxn modelId="{5451C30C-3B14-4EF6-ADBD-17E2A9974095}" type="presParOf" srcId="{BDF1FD5E-0B65-4B6D-8B62-30C707980402}" destId="{855BA31C-0DB2-4CFB-94C0-2A8E17C7A3AF}" srcOrd="0" destOrd="0" presId="urn:microsoft.com/office/officeart/2005/8/layout/vList6"/>
    <dgm:cxn modelId="{74943F1D-3783-456E-9005-7A6F917B271B}" type="presParOf" srcId="{BDF1FD5E-0B65-4B6D-8B62-30C707980402}" destId="{6B7AC75A-6B45-415F-95CF-473AF008804F}"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19CAD05-0766-40A1-9BE6-81856827E0C8}" type="doc">
      <dgm:prSet loTypeId="urn:microsoft.com/office/officeart/2005/8/layout/StepDownProcess" loCatId="process" qsTypeId="urn:microsoft.com/office/officeart/2005/8/quickstyle/simple1" qsCatId="simple" csTypeId="urn:microsoft.com/office/officeart/2005/8/colors/accent2_1" csCatId="accent2" phldr="1"/>
      <dgm:spPr/>
    </dgm:pt>
    <dgm:pt modelId="{D1F8458B-E98C-4EA3-946F-EC6772968F8E}">
      <dgm:prSet phldrT="[Texto]" custT="1"/>
      <dgm:spPr/>
      <dgm:t>
        <a:bodyPr/>
        <a:lstStyle/>
        <a:p>
          <a:pPr algn="just">
            <a:buClr>
              <a:schemeClr val="dk1"/>
            </a:buClr>
            <a:buSzPts val="1100"/>
          </a:pPr>
          <a:r>
            <a:rPr lang="es-ES" sz="1300" dirty="0" smtClean="0"/>
            <a:t>En Ecuador, según el tipo de siniestro de tránsito se lo puede clasificar de la siguiente manera</a:t>
          </a:r>
          <a:r>
            <a:rPr lang="es-ES" sz="1300" smtClean="0"/>
            <a:t>: 1</a:t>
          </a:r>
          <a:r>
            <a:rPr lang="es-ES" sz="1300" dirty="0" smtClean="0"/>
            <a:t>) Choques (45,4</a:t>
          </a:r>
          <a:r>
            <a:rPr lang="es-ES" sz="1300" smtClean="0"/>
            <a:t>%); 2</a:t>
          </a:r>
          <a:r>
            <a:rPr lang="es-ES" sz="1300" dirty="0" smtClean="0"/>
            <a:t>) Atropellos (16,8</a:t>
          </a:r>
          <a:r>
            <a:rPr lang="es-ES" sz="1300" smtClean="0"/>
            <a:t>%); 3</a:t>
          </a:r>
          <a:r>
            <a:rPr lang="es-ES" sz="1300" dirty="0" smtClean="0"/>
            <a:t>) Estrellamientos (13,6%); 4) Pérdida de pista (10,8%) y otro tipo (13,8%).</a:t>
          </a:r>
          <a:endParaRPr lang="es-EC" sz="1300" dirty="0"/>
        </a:p>
      </dgm:t>
    </dgm:pt>
    <dgm:pt modelId="{5A7649BB-12F6-4D29-9945-6D2806EAA9AF}" type="parTrans" cxnId="{06ED03C5-BD75-420E-9FAB-A69AE72F00A5}">
      <dgm:prSet/>
      <dgm:spPr/>
      <dgm:t>
        <a:bodyPr/>
        <a:lstStyle/>
        <a:p>
          <a:endParaRPr lang="es-EC"/>
        </a:p>
      </dgm:t>
    </dgm:pt>
    <dgm:pt modelId="{30D28D9A-D9CF-4E80-8460-FEA20964905D}" type="sibTrans" cxnId="{06ED03C5-BD75-420E-9FAB-A69AE72F00A5}">
      <dgm:prSet/>
      <dgm:spPr/>
      <dgm:t>
        <a:bodyPr/>
        <a:lstStyle/>
        <a:p>
          <a:endParaRPr lang="es-EC"/>
        </a:p>
      </dgm:t>
    </dgm:pt>
    <dgm:pt modelId="{ED716A82-EA07-451B-81B4-A12F4E55F853}">
      <dgm:prSet phldrT="[Texto]" custT="1"/>
      <dgm:spPr/>
      <dgm:t>
        <a:bodyPr/>
        <a:lstStyle/>
        <a:p>
          <a:pPr algn="just">
            <a:buClr>
              <a:schemeClr val="dk1"/>
            </a:buClr>
            <a:buSzPts val="1100"/>
          </a:pPr>
          <a:r>
            <a:rPr lang="es-ES" sz="1300" dirty="0" smtClean="0"/>
            <a:t>La siniestralidad que se presenta en la vía Pifo- Papallacta es alta, según la Agencia Metropolitana de Tránsito (AMT) desde el 2010 esta vía a presentado más de 100 siniestros de tránsito</a:t>
          </a:r>
          <a:endParaRPr lang="es-EC" sz="1300" dirty="0"/>
        </a:p>
      </dgm:t>
    </dgm:pt>
    <dgm:pt modelId="{8E905D26-1D5F-4ABA-B6B4-92757B5D0656}" type="parTrans" cxnId="{A7D67729-6D5D-4DCA-B8B4-AA0C214D7A4E}">
      <dgm:prSet/>
      <dgm:spPr/>
      <dgm:t>
        <a:bodyPr/>
        <a:lstStyle/>
        <a:p>
          <a:endParaRPr lang="es-EC"/>
        </a:p>
      </dgm:t>
    </dgm:pt>
    <dgm:pt modelId="{7706A445-1B71-470A-B0D7-0DF601BB3956}" type="sibTrans" cxnId="{A7D67729-6D5D-4DCA-B8B4-AA0C214D7A4E}">
      <dgm:prSet/>
      <dgm:spPr/>
      <dgm:t>
        <a:bodyPr/>
        <a:lstStyle/>
        <a:p>
          <a:endParaRPr lang="es-EC"/>
        </a:p>
      </dgm:t>
    </dgm:pt>
    <dgm:pt modelId="{93FF2DE7-09AF-47AC-89BA-2D4B35410E54}">
      <dgm:prSet phldrT="[Texto]" custT="1"/>
      <dgm:spPr/>
      <dgm:t>
        <a:bodyPr spcFirstLastPara="0" vert="horz" wrap="square" lIns="45720" tIns="45720" rIns="45720" bIns="45720" numCol="1" spcCol="1270" anchor="ctr" anchorCtr="0"/>
        <a:lstStyle/>
        <a:p>
          <a:pPr algn="just"/>
          <a:r>
            <a:rPr lang="es-ES" sz="1300" kern="1200" dirty="0" smtClean="0"/>
            <a:t>Los accidentes de transito suscitados  el 25 /07/2022 dejaron como saldo 9 fallecidos y 10 heridos y el 14/08/2018 con 23 fallecidos y 22 heridos en ambos casos la pérdida de frenos debido a un exceso de velocidad.</a:t>
          </a:r>
          <a:endParaRPr lang="es-EC" sz="1300" b="0" kern="1200" dirty="0">
            <a:latin typeface="Arial" panose="020B0604020202020204" pitchFamily="34" charset="0"/>
            <a:cs typeface="Arial" panose="020B0604020202020204" pitchFamily="34" charset="0"/>
          </a:endParaRPr>
        </a:p>
      </dgm:t>
    </dgm:pt>
    <dgm:pt modelId="{8826F2D9-8D03-4EBB-B034-44617CF35B6E}" type="parTrans" cxnId="{72298F6E-EE5C-4415-8974-0EFD7E847213}">
      <dgm:prSet/>
      <dgm:spPr/>
      <dgm:t>
        <a:bodyPr/>
        <a:lstStyle/>
        <a:p>
          <a:endParaRPr lang="es-EC"/>
        </a:p>
      </dgm:t>
    </dgm:pt>
    <dgm:pt modelId="{56E97814-9588-49C4-B017-44CDAD78E000}" type="sibTrans" cxnId="{72298F6E-EE5C-4415-8974-0EFD7E847213}">
      <dgm:prSet/>
      <dgm:spPr/>
      <dgm:t>
        <a:bodyPr/>
        <a:lstStyle/>
        <a:p>
          <a:endParaRPr lang="es-EC"/>
        </a:p>
      </dgm:t>
    </dgm:pt>
    <dgm:pt modelId="{D024E448-CDC4-4335-A51F-C248BB388BB6}" type="pres">
      <dgm:prSet presAssocID="{A19CAD05-0766-40A1-9BE6-81856827E0C8}" presName="rootnode" presStyleCnt="0">
        <dgm:presLayoutVars>
          <dgm:chMax/>
          <dgm:chPref/>
          <dgm:dir/>
          <dgm:animLvl val="lvl"/>
        </dgm:presLayoutVars>
      </dgm:prSet>
      <dgm:spPr/>
    </dgm:pt>
    <dgm:pt modelId="{CFF4BEFE-2C6C-4F7C-880C-4F761B00A43F}" type="pres">
      <dgm:prSet presAssocID="{D1F8458B-E98C-4EA3-946F-EC6772968F8E}" presName="composite" presStyleCnt="0"/>
      <dgm:spPr/>
    </dgm:pt>
    <dgm:pt modelId="{20A078BE-39F9-46F3-B87D-F884D34FF972}" type="pres">
      <dgm:prSet presAssocID="{D1F8458B-E98C-4EA3-946F-EC6772968F8E}" presName="bentUpArrow1" presStyleLbl="alignImgPlace1" presStyleIdx="0" presStyleCnt="2" custLinFactNeighborX="-39069" custLinFactNeighborY="-4790"/>
      <dgm:spPr/>
    </dgm:pt>
    <dgm:pt modelId="{99791430-F3BF-43A0-94AB-BE413AAFA579}" type="pres">
      <dgm:prSet presAssocID="{D1F8458B-E98C-4EA3-946F-EC6772968F8E}" presName="ParentText" presStyleLbl="node1" presStyleIdx="0" presStyleCnt="3" custScaleX="190974" custScaleY="79044">
        <dgm:presLayoutVars>
          <dgm:chMax val="1"/>
          <dgm:chPref val="1"/>
          <dgm:bulletEnabled val="1"/>
        </dgm:presLayoutVars>
      </dgm:prSet>
      <dgm:spPr/>
      <dgm:t>
        <a:bodyPr/>
        <a:lstStyle/>
        <a:p>
          <a:endParaRPr lang="es-ES"/>
        </a:p>
      </dgm:t>
    </dgm:pt>
    <dgm:pt modelId="{B100D3B6-167D-4140-8F5B-07BBF934B286}" type="pres">
      <dgm:prSet presAssocID="{D1F8458B-E98C-4EA3-946F-EC6772968F8E}" presName="ChildText" presStyleLbl="revTx" presStyleIdx="0" presStyleCnt="2">
        <dgm:presLayoutVars>
          <dgm:chMax val="0"/>
          <dgm:chPref val="0"/>
          <dgm:bulletEnabled val="1"/>
        </dgm:presLayoutVars>
      </dgm:prSet>
      <dgm:spPr/>
    </dgm:pt>
    <dgm:pt modelId="{92886C89-1A2C-4146-BC29-E709DED6FD2E}" type="pres">
      <dgm:prSet presAssocID="{30D28D9A-D9CF-4E80-8460-FEA20964905D}" presName="sibTrans" presStyleCnt="0"/>
      <dgm:spPr/>
    </dgm:pt>
    <dgm:pt modelId="{D1878338-ABDC-49D4-BCCE-3D4E0CBCC849}" type="pres">
      <dgm:prSet presAssocID="{ED716A82-EA07-451B-81B4-A12F4E55F853}" presName="composite" presStyleCnt="0"/>
      <dgm:spPr/>
    </dgm:pt>
    <dgm:pt modelId="{A6B1878B-9D25-4EDD-ADC5-B7ABB0A864F0}" type="pres">
      <dgm:prSet presAssocID="{ED716A82-EA07-451B-81B4-A12F4E55F853}" presName="bentUpArrow1" presStyleLbl="alignImgPlace1" presStyleIdx="1" presStyleCnt="2" custScaleX="105886" custLinFactNeighborX="-5852" custLinFactNeighborY="2426"/>
      <dgm:spPr/>
    </dgm:pt>
    <dgm:pt modelId="{21C25FFB-F092-4A6A-9F7E-644FFA6F4A5C}" type="pres">
      <dgm:prSet presAssocID="{ED716A82-EA07-451B-81B4-A12F4E55F853}" presName="ParentText" presStyleLbl="node1" presStyleIdx="1" presStyleCnt="3" custScaleX="169960" custScaleY="75737" custLinFactNeighborX="-8604" custLinFactNeighborY="5302">
        <dgm:presLayoutVars>
          <dgm:chMax val="1"/>
          <dgm:chPref val="1"/>
          <dgm:bulletEnabled val="1"/>
        </dgm:presLayoutVars>
      </dgm:prSet>
      <dgm:spPr/>
      <dgm:t>
        <a:bodyPr/>
        <a:lstStyle/>
        <a:p>
          <a:endParaRPr lang="es-ES"/>
        </a:p>
      </dgm:t>
    </dgm:pt>
    <dgm:pt modelId="{19E0AD02-A37D-4200-BEC3-FE45A223FD21}" type="pres">
      <dgm:prSet presAssocID="{ED716A82-EA07-451B-81B4-A12F4E55F853}" presName="ChildText" presStyleLbl="revTx" presStyleIdx="1" presStyleCnt="2">
        <dgm:presLayoutVars>
          <dgm:chMax val="0"/>
          <dgm:chPref val="0"/>
          <dgm:bulletEnabled val="1"/>
        </dgm:presLayoutVars>
      </dgm:prSet>
      <dgm:spPr/>
    </dgm:pt>
    <dgm:pt modelId="{2312E87B-7844-41D6-B76D-3E9156C57BCF}" type="pres">
      <dgm:prSet presAssocID="{7706A445-1B71-470A-B0D7-0DF601BB3956}" presName="sibTrans" presStyleCnt="0"/>
      <dgm:spPr/>
    </dgm:pt>
    <dgm:pt modelId="{08D28D24-FCDB-4998-B330-B777699CCD11}" type="pres">
      <dgm:prSet presAssocID="{93FF2DE7-09AF-47AC-89BA-2D4B35410E54}" presName="composite" presStyleCnt="0"/>
      <dgm:spPr/>
    </dgm:pt>
    <dgm:pt modelId="{F00865E7-A587-4A8A-84F4-0E94F2F89A97}" type="pres">
      <dgm:prSet presAssocID="{93FF2DE7-09AF-47AC-89BA-2D4B35410E54}" presName="ParentText" presStyleLbl="node1" presStyleIdx="2" presStyleCnt="3" custScaleX="157527" custScaleY="84669" custLinFactNeighborX="6649" custLinFactNeighborY="-1056">
        <dgm:presLayoutVars>
          <dgm:chMax val="1"/>
          <dgm:chPref val="1"/>
          <dgm:bulletEnabled val="1"/>
        </dgm:presLayoutVars>
      </dgm:prSet>
      <dgm:spPr>
        <a:xfrm>
          <a:off x="4285724" y="3172363"/>
          <a:ext cx="2000531" cy="1400307"/>
        </a:xfrm>
        <a:prstGeom prst="roundRect">
          <a:avLst>
            <a:gd name="adj" fmla="val 16670"/>
          </a:avLst>
        </a:prstGeom>
      </dgm:spPr>
      <dgm:t>
        <a:bodyPr/>
        <a:lstStyle/>
        <a:p>
          <a:endParaRPr lang="es-ES"/>
        </a:p>
      </dgm:t>
    </dgm:pt>
  </dgm:ptLst>
  <dgm:cxnLst>
    <dgm:cxn modelId="{A7D67729-6D5D-4DCA-B8B4-AA0C214D7A4E}" srcId="{A19CAD05-0766-40A1-9BE6-81856827E0C8}" destId="{ED716A82-EA07-451B-81B4-A12F4E55F853}" srcOrd="1" destOrd="0" parTransId="{8E905D26-1D5F-4ABA-B6B4-92757B5D0656}" sibTransId="{7706A445-1B71-470A-B0D7-0DF601BB3956}"/>
    <dgm:cxn modelId="{159AF2B1-5CBB-4F4A-8F34-0F19FADEBC8B}" type="presOf" srcId="{93FF2DE7-09AF-47AC-89BA-2D4B35410E54}" destId="{F00865E7-A587-4A8A-84F4-0E94F2F89A97}" srcOrd="0" destOrd="0" presId="urn:microsoft.com/office/officeart/2005/8/layout/StepDownProcess"/>
    <dgm:cxn modelId="{06ED03C5-BD75-420E-9FAB-A69AE72F00A5}" srcId="{A19CAD05-0766-40A1-9BE6-81856827E0C8}" destId="{D1F8458B-E98C-4EA3-946F-EC6772968F8E}" srcOrd="0" destOrd="0" parTransId="{5A7649BB-12F6-4D29-9945-6D2806EAA9AF}" sibTransId="{30D28D9A-D9CF-4E80-8460-FEA20964905D}"/>
    <dgm:cxn modelId="{CCCC77D3-AE03-468E-ADF5-EA235FEEC90F}" type="presOf" srcId="{D1F8458B-E98C-4EA3-946F-EC6772968F8E}" destId="{99791430-F3BF-43A0-94AB-BE413AAFA579}" srcOrd="0" destOrd="0" presId="urn:microsoft.com/office/officeart/2005/8/layout/StepDownProcess"/>
    <dgm:cxn modelId="{72298F6E-EE5C-4415-8974-0EFD7E847213}" srcId="{A19CAD05-0766-40A1-9BE6-81856827E0C8}" destId="{93FF2DE7-09AF-47AC-89BA-2D4B35410E54}" srcOrd="2" destOrd="0" parTransId="{8826F2D9-8D03-4EBB-B034-44617CF35B6E}" sibTransId="{56E97814-9588-49C4-B017-44CDAD78E000}"/>
    <dgm:cxn modelId="{11A6F0C1-1F3D-4E2D-B9C6-34BB205DBB7D}" type="presOf" srcId="{ED716A82-EA07-451B-81B4-A12F4E55F853}" destId="{21C25FFB-F092-4A6A-9F7E-644FFA6F4A5C}" srcOrd="0" destOrd="0" presId="urn:microsoft.com/office/officeart/2005/8/layout/StepDownProcess"/>
    <dgm:cxn modelId="{14A9D8A9-C0C7-4A10-9BD6-AF870F971D15}" type="presOf" srcId="{A19CAD05-0766-40A1-9BE6-81856827E0C8}" destId="{D024E448-CDC4-4335-A51F-C248BB388BB6}" srcOrd="0" destOrd="0" presId="urn:microsoft.com/office/officeart/2005/8/layout/StepDownProcess"/>
    <dgm:cxn modelId="{D8F4EE3B-E5BA-43A3-9ED3-988A14E5F14B}" type="presParOf" srcId="{D024E448-CDC4-4335-A51F-C248BB388BB6}" destId="{CFF4BEFE-2C6C-4F7C-880C-4F761B00A43F}" srcOrd="0" destOrd="0" presId="urn:microsoft.com/office/officeart/2005/8/layout/StepDownProcess"/>
    <dgm:cxn modelId="{7BD1262B-B2ED-423B-8B8E-8DF7A2B559F6}" type="presParOf" srcId="{CFF4BEFE-2C6C-4F7C-880C-4F761B00A43F}" destId="{20A078BE-39F9-46F3-B87D-F884D34FF972}" srcOrd="0" destOrd="0" presId="urn:microsoft.com/office/officeart/2005/8/layout/StepDownProcess"/>
    <dgm:cxn modelId="{DC02734D-B537-4BA5-9F36-069B4E1619C6}" type="presParOf" srcId="{CFF4BEFE-2C6C-4F7C-880C-4F761B00A43F}" destId="{99791430-F3BF-43A0-94AB-BE413AAFA579}" srcOrd="1" destOrd="0" presId="urn:microsoft.com/office/officeart/2005/8/layout/StepDownProcess"/>
    <dgm:cxn modelId="{C4D3D2CE-66D4-45FC-B3B9-C42AECB5BD73}" type="presParOf" srcId="{CFF4BEFE-2C6C-4F7C-880C-4F761B00A43F}" destId="{B100D3B6-167D-4140-8F5B-07BBF934B286}" srcOrd="2" destOrd="0" presId="urn:microsoft.com/office/officeart/2005/8/layout/StepDownProcess"/>
    <dgm:cxn modelId="{90255606-F6E5-42FB-9DEA-7C575AE31568}" type="presParOf" srcId="{D024E448-CDC4-4335-A51F-C248BB388BB6}" destId="{92886C89-1A2C-4146-BC29-E709DED6FD2E}" srcOrd="1" destOrd="0" presId="urn:microsoft.com/office/officeart/2005/8/layout/StepDownProcess"/>
    <dgm:cxn modelId="{9213CF5A-0D88-474E-8520-C0A8881C8075}" type="presParOf" srcId="{D024E448-CDC4-4335-A51F-C248BB388BB6}" destId="{D1878338-ABDC-49D4-BCCE-3D4E0CBCC849}" srcOrd="2" destOrd="0" presId="urn:microsoft.com/office/officeart/2005/8/layout/StepDownProcess"/>
    <dgm:cxn modelId="{C87EB289-0BC6-44D3-8C39-AB198D93902E}" type="presParOf" srcId="{D1878338-ABDC-49D4-BCCE-3D4E0CBCC849}" destId="{A6B1878B-9D25-4EDD-ADC5-B7ABB0A864F0}" srcOrd="0" destOrd="0" presId="urn:microsoft.com/office/officeart/2005/8/layout/StepDownProcess"/>
    <dgm:cxn modelId="{65FA3363-AE5C-4C04-B4F8-CFF24D1C84FF}" type="presParOf" srcId="{D1878338-ABDC-49D4-BCCE-3D4E0CBCC849}" destId="{21C25FFB-F092-4A6A-9F7E-644FFA6F4A5C}" srcOrd="1" destOrd="0" presId="urn:microsoft.com/office/officeart/2005/8/layout/StepDownProcess"/>
    <dgm:cxn modelId="{F7FA5A20-DF09-4E9D-95A5-618D7F3A1C97}" type="presParOf" srcId="{D1878338-ABDC-49D4-BCCE-3D4E0CBCC849}" destId="{19E0AD02-A37D-4200-BEC3-FE45A223FD21}" srcOrd="2" destOrd="0" presId="urn:microsoft.com/office/officeart/2005/8/layout/StepDownProcess"/>
    <dgm:cxn modelId="{DB953997-8BA0-4470-B3DA-580C0408ADB6}" type="presParOf" srcId="{D024E448-CDC4-4335-A51F-C248BB388BB6}" destId="{2312E87B-7844-41D6-B76D-3E9156C57BCF}" srcOrd="3" destOrd="0" presId="urn:microsoft.com/office/officeart/2005/8/layout/StepDownProcess"/>
    <dgm:cxn modelId="{1FE5B43D-CA06-40E8-BAEB-2996AFA3317F}" type="presParOf" srcId="{D024E448-CDC4-4335-A51F-C248BB388BB6}" destId="{08D28D24-FCDB-4998-B330-B777699CCD11}" srcOrd="4" destOrd="0" presId="urn:microsoft.com/office/officeart/2005/8/layout/StepDownProcess"/>
    <dgm:cxn modelId="{52EEABF4-74A8-411D-8863-2B29CC7EDFD3}" type="presParOf" srcId="{08D28D24-FCDB-4998-B330-B777699CCD11}" destId="{F00865E7-A587-4A8A-84F4-0E94F2F89A97}"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41A296-DE4D-4FB0-97EE-773CFCA93DC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S"/>
        </a:p>
      </dgm:t>
    </dgm:pt>
    <dgm:pt modelId="{3C58F1AE-27AC-4F6F-A972-B169A653A6D5}">
      <dgm:prSet phldrT="[Texto]" custT="1"/>
      <dgm:spPr/>
      <dgm:t>
        <a:bodyPr/>
        <a:lstStyle/>
        <a:p>
          <a:r>
            <a:rPr lang="es-ES" sz="2000" b="1" dirty="0" smtClean="0">
              <a:solidFill>
                <a:schemeClr val="tx1"/>
              </a:solidFill>
            </a:rPr>
            <a:t>Objetivo General</a:t>
          </a:r>
          <a:endParaRPr lang="es-ES" sz="2000" b="1" dirty="0">
            <a:solidFill>
              <a:schemeClr val="tx1"/>
            </a:solidFill>
          </a:endParaRPr>
        </a:p>
      </dgm:t>
    </dgm:pt>
    <dgm:pt modelId="{87BE13EB-943C-4B1B-B28C-DA724A3DE7EF}" type="parTrans" cxnId="{93939FAB-618E-4F47-95B1-082C87D30377}">
      <dgm:prSet/>
      <dgm:spPr/>
      <dgm:t>
        <a:bodyPr/>
        <a:lstStyle/>
        <a:p>
          <a:endParaRPr lang="es-ES"/>
        </a:p>
      </dgm:t>
    </dgm:pt>
    <dgm:pt modelId="{BE398733-5F38-4E08-8D89-E22C1E979CDE}" type="sibTrans" cxnId="{93939FAB-618E-4F47-95B1-082C87D30377}">
      <dgm:prSet/>
      <dgm:spPr/>
      <dgm:t>
        <a:bodyPr/>
        <a:lstStyle/>
        <a:p>
          <a:endParaRPr lang="es-ES"/>
        </a:p>
      </dgm:t>
    </dgm:pt>
    <dgm:pt modelId="{024C0C8C-E3F3-4C72-8040-624B0E6F6CC6}">
      <dgm:prSet phldrT="[Texto]" custT="1"/>
      <dgm:spPr/>
      <dgm:t>
        <a:bodyPr/>
        <a:lstStyle/>
        <a:p>
          <a:r>
            <a:rPr lang="es-ES" sz="1600" dirty="0" smtClean="0"/>
            <a:t>Realizar el análisis técnico de la vía y proponer una solución para mitigar la gran cantidad de siniestros de tránsito en la vía Pifo - Papallacta </a:t>
          </a:r>
          <a:endParaRPr lang="es-ES" sz="1600" dirty="0"/>
        </a:p>
      </dgm:t>
    </dgm:pt>
    <dgm:pt modelId="{FE68A314-FB0B-4716-B265-093971887DEF}" type="parTrans" cxnId="{D7823DA5-EF51-4272-A942-9F0282D0937E}">
      <dgm:prSet/>
      <dgm:spPr/>
      <dgm:t>
        <a:bodyPr/>
        <a:lstStyle/>
        <a:p>
          <a:endParaRPr lang="es-ES"/>
        </a:p>
      </dgm:t>
    </dgm:pt>
    <dgm:pt modelId="{4752A69A-1252-43A7-9759-E60EA409BAB4}" type="sibTrans" cxnId="{D7823DA5-EF51-4272-A942-9F0282D0937E}">
      <dgm:prSet/>
      <dgm:spPr/>
      <dgm:t>
        <a:bodyPr/>
        <a:lstStyle/>
        <a:p>
          <a:endParaRPr lang="es-ES"/>
        </a:p>
      </dgm:t>
    </dgm:pt>
    <dgm:pt modelId="{1A3E22B1-C76F-4D3A-B1DE-FED374566EEE}">
      <dgm:prSet phldrT="[Texto]" custT="1"/>
      <dgm:spPr/>
      <dgm:t>
        <a:bodyPr/>
        <a:lstStyle/>
        <a:p>
          <a:r>
            <a:rPr lang="es-ES" sz="2000" b="1" dirty="0" smtClean="0">
              <a:solidFill>
                <a:schemeClr val="tx1"/>
              </a:solidFill>
            </a:rPr>
            <a:t>Objetivo Específico</a:t>
          </a:r>
          <a:endParaRPr lang="es-ES" sz="2000" b="1" dirty="0">
            <a:solidFill>
              <a:schemeClr val="tx1"/>
            </a:solidFill>
          </a:endParaRPr>
        </a:p>
      </dgm:t>
    </dgm:pt>
    <dgm:pt modelId="{49F40041-1DD9-41DA-8C97-0BEDDBB7A28E}" type="parTrans" cxnId="{222025AC-930B-40F8-94FA-6F1E859B8B7E}">
      <dgm:prSet/>
      <dgm:spPr/>
      <dgm:t>
        <a:bodyPr/>
        <a:lstStyle/>
        <a:p>
          <a:endParaRPr lang="es-ES"/>
        </a:p>
      </dgm:t>
    </dgm:pt>
    <dgm:pt modelId="{BE6CED49-69BC-4AAE-922A-2AB01A6A9A05}" type="sibTrans" cxnId="{222025AC-930B-40F8-94FA-6F1E859B8B7E}">
      <dgm:prSet/>
      <dgm:spPr/>
      <dgm:t>
        <a:bodyPr/>
        <a:lstStyle/>
        <a:p>
          <a:endParaRPr lang="es-ES"/>
        </a:p>
      </dgm:t>
    </dgm:pt>
    <dgm:pt modelId="{C4C4713D-F49D-4EA7-A97D-AC825D9EABA7}">
      <dgm:prSet phldrT="[Texto]" custT="1"/>
      <dgm:spPr/>
      <dgm:t>
        <a:bodyPr anchor="ctr"/>
        <a:lstStyle/>
        <a:p>
          <a:r>
            <a:rPr lang="es-ES" sz="1500" dirty="0" smtClean="0"/>
            <a:t>Analizar la faja topográfica de la vía </a:t>
          </a:r>
          <a:r>
            <a:rPr lang="es-ES" sz="1500" smtClean="0"/>
            <a:t>Pifo-Papallacta </a:t>
          </a:r>
          <a:r>
            <a:rPr lang="es-ES" sz="1500" smtClean="0"/>
            <a:t>para encontrar el lugar óptimo en donde se emplace la rampa de frenado de emergencia.</a:t>
          </a:r>
          <a:endParaRPr lang="es-ES" sz="1500" dirty="0"/>
        </a:p>
      </dgm:t>
    </dgm:pt>
    <dgm:pt modelId="{B51B5734-D192-49FA-A796-D9970C15481B}" type="parTrans" cxnId="{54C30952-30FB-4CAA-854E-81D9C1CC6A22}">
      <dgm:prSet/>
      <dgm:spPr/>
      <dgm:t>
        <a:bodyPr/>
        <a:lstStyle/>
        <a:p>
          <a:endParaRPr lang="es-ES"/>
        </a:p>
      </dgm:t>
    </dgm:pt>
    <dgm:pt modelId="{5A5A68E0-5304-4419-AE91-475373F6B828}" type="sibTrans" cxnId="{54C30952-30FB-4CAA-854E-81D9C1CC6A22}">
      <dgm:prSet/>
      <dgm:spPr/>
      <dgm:t>
        <a:bodyPr/>
        <a:lstStyle/>
        <a:p>
          <a:endParaRPr lang="es-ES"/>
        </a:p>
      </dgm:t>
    </dgm:pt>
    <dgm:pt modelId="{77850267-4ECD-45D6-BE90-5C5C811A650E}">
      <dgm:prSet custT="1"/>
      <dgm:spPr/>
      <dgm:t>
        <a:bodyPr anchor="ctr"/>
        <a:lstStyle/>
        <a:p>
          <a:r>
            <a:rPr lang="es-ES" sz="1500" dirty="0" smtClean="0"/>
            <a:t>Realizar el levantamiento topográfico del lugar de implantación de la rampa de frenado de emergencia.</a:t>
          </a:r>
          <a:endParaRPr lang="es-ES" sz="1500" dirty="0"/>
        </a:p>
      </dgm:t>
    </dgm:pt>
    <dgm:pt modelId="{7B1B3A99-7314-45AF-B124-E22491ABBC3D}" type="parTrans" cxnId="{13148239-71B1-4783-A67D-3D3CDEDF063A}">
      <dgm:prSet/>
      <dgm:spPr/>
      <dgm:t>
        <a:bodyPr/>
        <a:lstStyle/>
        <a:p>
          <a:endParaRPr lang="es-ES"/>
        </a:p>
      </dgm:t>
    </dgm:pt>
    <dgm:pt modelId="{6B46CE93-8D4F-467E-9E0C-5C532B6A26ED}" type="sibTrans" cxnId="{13148239-71B1-4783-A67D-3D3CDEDF063A}">
      <dgm:prSet/>
      <dgm:spPr/>
      <dgm:t>
        <a:bodyPr/>
        <a:lstStyle/>
        <a:p>
          <a:endParaRPr lang="es-ES"/>
        </a:p>
      </dgm:t>
    </dgm:pt>
    <dgm:pt modelId="{8D0A84A1-FB9B-4B0C-A344-D943EABAA54F}">
      <dgm:prSet custT="1"/>
      <dgm:spPr/>
      <dgm:t>
        <a:bodyPr anchor="ctr"/>
        <a:lstStyle/>
        <a:p>
          <a:r>
            <a:rPr lang="es-ES" sz="1500" dirty="0" smtClean="0"/>
            <a:t>Proponer el diseño adecuado y óptimo de una zona de frenado de emergencia en la vía Pifo- Papallacta </a:t>
          </a:r>
          <a:endParaRPr lang="es-ES" sz="1500" dirty="0"/>
        </a:p>
      </dgm:t>
    </dgm:pt>
    <dgm:pt modelId="{A37070EF-933B-4D5E-A5D8-D05EE1708818}" type="parTrans" cxnId="{C4377C26-82F5-49F0-9D22-66C2B57979A3}">
      <dgm:prSet/>
      <dgm:spPr/>
      <dgm:t>
        <a:bodyPr/>
        <a:lstStyle/>
        <a:p>
          <a:endParaRPr lang="es-ES"/>
        </a:p>
      </dgm:t>
    </dgm:pt>
    <dgm:pt modelId="{F2DF3165-46AB-4408-BE9A-7FDDE0EC6B75}" type="sibTrans" cxnId="{C4377C26-82F5-49F0-9D22-66C2B57979A3}">
      <dgm:prSet/>
      <dgm:spPr/>
      <dgm:t>
        <a:bodyPr/>
        <a:lstStyle/>
        <a:p>
          <a:endParaRPr lang="es-ES"/>
        </a:p>
      </dgm:t>
    </dgm:pt>
    <dgm:pt modelId="{314B10BE-A538-4CA2-B990-0FA1F379CF78}">
      <dgm:prSet custT="1"/>
      <dgm:spPr/>
      <dgm:t>
        <a:bodyPr anchor="ctr"/>
        <a:lstStyle/>
        <a:p>
          <a:r>
            <a:rPr lang="es-ES" sz="1500" dirty="0" smtClean="0"/>
            <a:t>Analizar mediante el uso de programa computacional de tráfico que se genera en la zona de estudio y su impacto al generar una zona de frenado de emergencia.</a:t>
          </a:r>
          <a:endParaRPr lang="es-ES" sz="1500" dirty="0"/>
        </a:p>
      </dgm:t>
    </dgm:pt>
    <dgm:pt modelId="{9B94C5CB-777F-4DA3-9C49-234CCEDCA04A}" type="parTrans" cxnId="{56DCF428-FB9A-4319-8FD9-E46283C5425F}">
      <dgm:prSet/>
      <dgm:spPr/>
      <dgm:t>
        <a:bodyPr/>
        <a:lstStyle/>
        <a:p>
          <a:endParaRPr lang="es-ES"/>
        </a:p>
      </dgm:t>
    </dgm:pt>
    <dgm:pt modelId="{A93FFD6D-C51B-424A-BF42-F838042F5D13}" type="sibTrans" cxnId="{56DCF428-FB9A-4319-8FD9-E46283C5425F}">
      <dgm:prSet/>
      <dgm:spPr/>
      <dgm:t>
        <a:bodyPr/>
        <a:lstStyle/>
        <a:p>
          <a:endParaRPr lang="es-ES"/>
        </a:p>
      </dgm:t>
    </dgm:pt>
    <dgm:pt modelId="{DD653E09-D868-42BF-BF3C-24ADAB9AF568}">
      <dgm:prSet custT="1"/>
      <dgm:spPr/>
      <dgm:t>
        <a:bodyPr anchor="ctr"/>
        <a:lstStyle/>
        <a:p>
          <a:r>
            <a:rPr lang="es-ES" sz="1500" dirty="0" smtClean="0"/>
            <a:t>Realizar un presupuesto referencial en base a los precios de la Cámara de la Construcción del año 2022 para la zona de frenado de emergencia.</a:t>
          </a:r>
          <a:endParaRPr lang="es-ES" sz="1500" dirty="0"/>
        </a:p>
      </dgm:t>
    </dgm:pt>
    <dgm:pt modelId="{B5D7C91E-9D8D-4BB1-B3CC-70F77449957F}" type="parTrans" cxnId="{B565772F-8AF2-4695-A1B1-991765D61FB9}">
      <dgm:prSet/>
      <dgm:spPr/>
      <dgm:t>
        <a:bodyPr/>
        <a:lstStyle/>
        <a:p>
          <a:endParaRPr lang="es-ES"/>
        </a:p>
      </dgm:t>
    </dgm:pt>
    <dgm:pt modelId="{BC07A174-D55C-4DBE-BFD1-2C4E40CBDE33}" type="sibTrans" cxnId="{B565772F-8AF2-4695-A1B1-991765D61FB9}">
      <dgm:prSet/>
      <dgm:spPr/>
      <dgm:t>
        <a:bodyPr/>
        <a:lstStyle/>
        <a:p>
          <a:endParaRPr lang="es-ES"/>
        </a:p>
      </dgm:t>
    </dgm:pt>
    <dgm:pt modelId="{B91967BF-E17C-4FF3-9444-8CB1CDAFAEED}">
      <dgm:prSet custT="1"/>
      <dgm:spPr/>
      <dgm:t>
        <a:bodyPr anchor="ctr"/>
        <a:lstStyle/>
        <a:p>
          <a:endParaRPr lang="es-ES" sz="1500" dirty="0"/>
        </a:p>
      </dgm:t>
    </dgm:pt>
    <dgm:pt modelId="{12B4E9CE-B971-4B1C-9EFC-DE157DE77964}" type="parTrans" cxnId="{4A364E82-3E8D-404B-AC1E-928C70D344F4}">
      <dgm:prSet/>
      <dgm:spPr/>
      <dgm:t>
        <a:bodyPr/>
        <a:lstStyle/>
        <a:p>
          <a:endParaRPr lang="es-ES"/>
        </a:p>
      </dgm:t>
    </dgm:pt>
    <dgm:pt modelId="{2EDEEFA0-35F8-4FAC-9EA1-DD57E8983EC0}" type="sibTrans" cxnId="{4A364E82-3E8D-404B-AC1E-928C70D344F4}">
      <dgm:prSet/>
      <dgm:spPr/>
      <dgm:t>
        <a:bodyPr/>
        <a:lstStyle/>
        <a:p>
          <a:endParaRPr lang="es-ES"/>
        </a:p>
      </dgm:t>
    </dgm:pt>
    <dgm:pt modelId="{D8A939B1-1215-4C32-907A-89C4775AF4A0}">
      <dgm:prSet custT="1"/>
      <dgm:spPr/>
      <dgm:t>
        <a:bodyPr anchor="ctr"/>
        <a:lstStyle/>
        <a:p>
          <a:endParaRPr lang="es-ES" sz="1500" dirty="0"/>
        </a:p>
      </dgm:t>
    </dgm:pt>
    <dgm:pt modelId="{3F153222-2EA9-403E-B8FB-26305008BA3D}" type="parTrans" cxnId="{927A99D9-F429-4287-AB71-3D45AA7CD782}">
      <dgm:prSet/>
      <dgm:spPr/>
      <dgm:t>
        <a:bodyPr/>
        <a:lstStyle/>
        <a:p>
          <a:endParaRPr lang="es-ES"/>
        </a:p>
      </dgm:t>
    </dgm:pt>
    <dgm:pt modelId="{039F6DA1-E111-4B59-8410-7F8F9FD2FEAD}" type="sibTrans" cxnId="{927A99D9-F429-4287-AB71-3D45AA7CD782}">
      <dgm:prSet/>
      <dgm:spPr/>
      <dgm:t>
        <a:bodyPr/>
        <a:lstStyle/>
        <a:p>
          <a:endParaRPr lang="es-ES"/>
        </a:p>
      </dgm:t>
    </dgm:pt>
    <dgm:pt modelId="{A9CD5341-6D3C-4187-9277-BB4E4DE80BB0}">
      <dgm:prSet phldrT="[Texto]" custT="1"/>
      <dgm:spPr/>
      <dgm:t>
        <a:bodyPr anchor="ctr"/>
        <a:lstStyle/>
        <a:p>
          <a:endParaRPr lang="es-ES" sz="1500" dirty="0"/>
        </a:p>
      </dgm:t>
    </dgm:pt>
    <dgm:pt modelId="{5BB7AFF3-531E-40F3-9FC4-E6C54999C22E}" type="sibTrans" cxnId="{21A6627C-0F0E-4445-8CC7-F0B45C82B90C}">
      <dgm:prSet/>
      <dgm:spPr/>
      <dgm:t>
        <a:bodyPr/>
        <a:lstStyle/>
        <a:p>
          <a:endParaRPr lang="es-ES"/>
        </a:p>
      </dgm:t>
    </dgm:pt>
    <dgm:pt modelId="{FD0EFD29-6F1A-4C77-BFB0-8FF700339AA6}" type="parTrans" cxnId="{21A6627C-0F0E-4445-8CC7-F0B45C82B90C}">
      <dgm:prSet/>
      <dgm:spPr/>
      <dgm:t>
        <a:bodyPr/>
        <a:lstStyle/>
        <a:p>
          <a:endParaRPr lang="es-ES"/>
        </a:p>
      </dgm:t>
    </dgm:pt>
    <dgm:pt modelId="{8967596A-AA35-4F3A-929E-BB69E6C628F9}">
      <dgm:prSet custT="1"/>
      <dgm:spPr/>
      <dgm:t>
        <a:bodyPr anchor="ctr"/>
        <a:lstStyle/>
        <a:p>
          <a:endParaRPr lang="es-ES" sz="1500" dirty="0"/>
        </a:p>
      </dgm:t>
    </dgm:pt>
    <dgm:pt modelId="{4D73BF25-BE8B-44C4-9D2E-BFE05889E5B5}" type="parTrans" cxnId="{2DE1BC93-D8DC-4922-9DC1-414C19725056}">
      <dgm:prSet/>
      <dgm:spPr/>
      <dgm:t>
        <a:bodyPr/>
        <a:lstStyle/>
        <a:p>
          <a:endParaRPr lang="es-ES"/>
        </a:p>
      </dgm:t>
    </dgm:pt>
    <dgm:pt modelId="{E2AE23CC-CE36-4E56-AAA2-6DDDB3FE4F3E}" type="sibTrans" cxnId="{2DE1BC93-D8DC-4922-9DC1-414C19725056}">
      <dgm:prSet/>
      <dgm:spPr/>
      <dgm:t>
        <a:bodyPr/>
        <a:lstStyle/>
        <a:p>
          <a:endParaRPr lang="es-ES"/>
        </a:p>
      </dgm:t>
    </dgm:pt>
    <dgm:pt modelId="{53F9E06A-DFF9-4FAD-BFFE-2506AE21FC78}" type="pres">
      <dgm:prSet presAssocID="{DA41A296-DE4D-4FB0-97EE-773CFCA93DC3}" presName="Name0" presStyleCnt="0">
        <dgm:presLayoutVars>
          <dgm:dir/>
          <dgm:animLvl val="lvl"/>
          <dgm:resizeHandles/>
        </dgm:presLayoutVars>
      </dgm:prSet>
      <dgm:spPr/>
      <dgm:t>
        <a:bodyPr/>
        <a:lstStyle/>
        <a:p>
          <a:endParaRPr lang="es-ES"/>
        </a:p>
      </dgm:t>
    </dgm:pt>
    <dgm:pt modelId="{D8F0FB80-0880-4087-9258-DA29F56D96C1}" type="pres">
      <dgm:prSet presAssocID="{3C58F1AE-27AC-4F6F-A972-B169A653A6D5}" presName="linNode" presStyleCnt="0"/>
      <dgm:spPr/>
    </dgm:pt>
    <dgm:pt modelId="{DE699945-29FA-4586-B603-AFC05F5ECE4F}" type="pres">
      <dgm:prSet presAssocID="{3C58F1AE-27AC-4F6F-A972-B169A653A6D5}" presName="parentShp" presStyleLbl="node1" presStyleIdx="0" presStyleCnt="2" custScaleX="56473" custScaleY="30782" custLinFactNeighborX="-8137">
        <dgm:presLayoutVars>
          <dgm:bulletEnabled val="1"/>
        </dgm:presLayoutVars>
      </dgm:prSet>
      <dgm:spPr/>
      <dgm:t>
        <a:bodyPr/>
        <a:lstStyle/>
        <a:p>
          <a:endParaRPr lang="es-ES"/>
        </a:p>
      </dgm:t>
    </dgm:pt>
    <dgm:pt modelId="{42255BC1-13BB-4794-A929-FB556465CA1D}" type="pres">
      <dgm:prSet presAssocID="{3C58F1AE-27AC-4F6F-A972-B169A653A6D5}" presName="childShp" presStyleLbl="bgAccFollowNode1" presStyleIdx="0" presStyleCnt="2" custScaleX="125712" custScaleY="36402" custLinFactNeighborX="297">
        <dgm:presLayoutVars>
          <dgm:bulletEnabled val="1"/>
        </dgm:presLayoutVars>
      </dgm:prSet>
      <dgm:spPr/>
      <dgm:t>
        <a:bodyPr/>
        <a:lstStyle/>
        <a:p>
          <a:endParaRPr lang="es-ES"/>
        </a:p>
      </dgm:t>
    </dgm:pt>
    <dgm:pt modelId="{BC643956-E2C9-427D-B205-AF6FBEDCF2E3}" type="pres">
      <dgm:prSet presAssocID="{BE398733-5F38-4E08-8D89-E22C1E979CDE}" presName="spacing" presStyleCnt="0"/>
      <dgm:spPr/>
    </dgm:pt>
    <dgm:pt modelId="{75E478C4-F12B-40BF-A15E-BBFFFDBF2BD0}" type="pres">
      <dgm:prSet presAssocID="{1A3E22B1-C76F-4D3A-B1DE-FED374566EEE}" presName="linNode" presStyleCnt="0"/>
      <dgm:spPr/>
    </dgm:pt>
    <dgm:pt modelId="{FDBCFF90-97FE-4D89-8381-5EAC17D77DCC}" type="pres">
      <dgm:prSet presAssocID="{1A3E22B1-C76F-4D3A-B1DE-FED374566EEE}" presName="parentShp" presStyleLbl="node1" presStyleIdx="1" presStyleCnt="2" custScaleX="65579" custScaleY="119455" custLinFactNeighborX="-27" custLinFactNeighborY="-6388">
        <dgm:presLayoutVars>
          <dgm:bulletEnabled val="1"/>
        </dgm:presLayoutVars>
      </dgm:prSet>
      <dgm:spPr/>
      <dgm:t>
        <a:bodyPr/>
        <a:lstStyle/>
        <a:p>
          <a:endParaRPr lang="es-ES"/>
        </a:p>
      </dgm:t>
    </dgm:pt>
    <dgm:pt modelId="{86E970E0-DE99-45B1-9BED-DD6876BC52EE}" type="pres">
      <dgm:prSet presAssocID="{1A3E22B1-C76F-4D3A-B1DE-FED374566EEE}" presName="childShp" presStyleLbl="bgAccFollowNode1" presStyleIdx="1" presStyleCnt="2" custScaleX="139150" custScaleY="181588" custLinFactNeighborX="527" custLinFactNeighborY="-3981">
        <dgm:presLayoutVars>
          <dgm:bulletEnabled val="1"/>
        </dgm:presLayoutVars>
      </dgm:prSet>
      <dgm:spPr/>
      <dgm:t>
        <a:bodyPr/>
        <a:lstStyle/>
        <a:p>
          <a:endParaRPr lang="es-ES"/>
        </a:p>
      </dgm:t>
    </dgm:pt>
  </dgm:ptLst>
  <dgm:cxnLst>
    <dgm:cxn modelId="{54C30952-30FB-4CAA-854E-81D9C1CC6A22}" srcId="{1A3E22B1-C76F-4D3A-B1DE-FED374566EEE}" destId="{C4C4713D-F49D-4EA7-A97D-AC825D9EABA7}" srcOrd="0" destOrd="0" parTransId="{B51B5734-D192-49FA-A796-D9970C15481B}" sibTransId="{5A5A68E0-5304-4419-AE91-475373F6B828}"/>
    <dgm:cxn modelId="{D588C965-C64D-47AB-850A-40010B0752FA}" type="presOf" srcId="{A9CD5341-6D3C-4187-9277-BB4E4DE80BB0}" destId="{86E970E0-DE99-45B1-9BED-DD6876BC52EE}" srcOrd="0" destOrd="1" presId="urn:microsoft.com/office/officeart/2005/8/layout/vList6"/>
    <dgm:cxn modelId="{56DCF428-FB9A-4319-8FD9-E46283C5425F}" srcId="{1A3E22B1-C76F-4D3A-B1DE-FED374566EEE}" destId="{314B10BE-A538-4CA2-B990-0FA1F379CF78}" srcOrd="6" destOrd="0" parTransId="{9B94C5CB-777F-4DA3-9C49-234CCEDCA04A}" sibTransId="{A93FFD6D-C51B-424A-BF42-F838042F5D13}"/>
    <dgm:cxn modelId="{D7823DA5-EF51-4272-A942-9F0282D0937E}" srcId="{3C58F1AE-27AC-4F6F-A972-B169A653A6D5}" destId="{024C0C8C-E3F3-4C72-8040-624B0E6F6CC6}" srcOrd="0" destOrd="0" parTransId="{FE68A314-FB0B-4716-B265-093971887DEF}" sibTransId="{4752A69A-1252-43A7-9759-E60EA409BAB4}"/>
    <dgm:cxn modelId="{9821E121-3663-4137-9A5C-CC8E4C6FD038}" type="presOf" srcId="{77850267-4ECD-45D6-BE90-5C5C811A650E}" destId="{86E970E0-DE99-45B1-9BED-DD6876BC52EE}" srcOrd="0" destOrd="2" presId="urn:microsoft.com/office/officeart/2005/8/layout/vList6"/>
    <dgm:cxn modelId="{927A99D9-F429-4287-AB71-3D45AA7CD782}" srcId="{1A3E22B1-C76F-4D3A-B1DE-FED374566EEE}" destId="{D8A939B1-1215-4C32-907A-89C4775AF4A0}" srcOrd="7" destOrd="0" parTransId="{3F153222-2EA9-403E-B8FB-26305008BA3D}" sibTransId="{039F6DA1-E111-4B59-8410-7F8F9FD2FEAD}"/>
    <dgm:cxn modelId="{0EF4F4E8-34B2-4803-99D0-B8F5BA1749EA}" type="presOf" srcId="{314B10BE-A538-4CA2-B990-0FA1F379CF78}" destId="{86E970E0-DE99-45B1-9BED-DD6876BC52EE}" srcOrd="0" destOrd="6" presId="urn:microsoft.com/office/officeart/2005/8/layout/vList6"/>
    <dgm:cxn modelId="{B7509DDB-3217-4B2F-A626-86B4839899CD}" type="presOf" srcId="{8967596A-AA35-4F3A-929E-BB69E6C628F9}" destId="{86E970E0-DE99-45B1-9BED-DD6876BC52EE}" srcOrd="0" destOrd="3" presId="urn:microsoft.com/office/officeart/2005/8/layout/vList6"/>
    <dgm:cxn modelId="{2DE1BC93-D8DC-4922-9DC1-414C19725056}" srcId="{1A3E22B1-C76F-4D3A-B1DE-FED374566EEE}" destId="{8967596A-AA35-4F3A-929E-BB69E6C628F9}" srcOrd="3" destOrd="0" parTransId="{4D73BF25-BE8B-44C4-9D2E-BFE05889E5B5}" sibTransId="{E2AE23CC-CE36-4E56-AAA2-6DDDB3FE4F3E}"/>
    <dgm:cxn modelId="{B565772F-8AF2-4695-A1B1-991765D61FB9}" srcId="{1A3E22B1-C76F-4D3A-B1DE-FED374566EEE}" destId="{DD653E09-D868-42BF-BF3C-24ADAB9AF568}" srcOrd="8" destOrd="0" parTransId="{B5D7C91E-9D8D-4BB1-B3CC-70F77449957F}" sibTransId="{BC07A174-D55C-4DBE-BFD1-2C4E40CBDE33}"/>
    <dgm:cxn modelId="{06C248F6-320E-4AF1-BBEF-83A85B10A206}" type="presOf" srcId="{024C0C8C-E3F3-4C72-8040-624B0E6F6CC6}" destId="{42255BC1-13BB-4794-A929-FB556465CA1D}" srcOrd="0" destOrd="0" presId="urn:microsoft.com/office/officeart/2005/8/layout/vList6"/>
    <dgm:cxn modelId="{FF5D8C1D-023E-4E51-B5C7-481C2F1E57D0}" type="presOf" srcId="{C4C4713D-F49D-4EA7-A97D-AC825D9EABA7}" destId="{86E970E0-DE99-45B1-9BED-DD6876BC52EE}" srcOrd="0" destOrd="0" presId="urn:microsoft.com/office/officeart/2005/8/layout/vList6"/>
    <dgm:cxn modelId="{F8AF7CB4-69F6-4D19-B7ED-4A972C9A59B6}" type="presOf" srcId="{B91967BF-E17C-4FF3-9444-8CB1CDAFAEED}" destId="{86E970E0-DE99-45B1-9BED-DD6876BC52EE}" srcOrd="0" destOrd="5" presId="urn:microsoft.com/office/officeart/2005/8/layout/vList6"/>
    <dgm:cxn modelId="{13148239-71B1-4783-A67D-3D3CDEDF063A}" srcId="{1A3E22B1-C76F-4D3A-B1DE-FED374566EEE}" destId="{77850267-4ECD-45D6-BE90-5C5C811A650E}" srcOrd="2" destOrd="0" parTransId="{7B1B3A99-7314-45AF-B124-E22491ABBC3D}" sibTransId="{6B46CE93-8D4F-467E-9E0C-5C532B6A26ED}"/>
    <dgm:cxn modelId="{9F240B91-7C35-4718-9559-AB73CF3569BE}" type="presOf" srcId="{D8A939B1-1215-4C32-907A-89C4775AF4A0}" destId="{86E970E0-DE99-45B1-9BED-DD6876BC52EE}" srcOrd="0" destOrd="7" presId="urn:microsoft.com/office/officeart/2005/8/layout/vList6"/>
    <dgm:cxn modelId="{21A6627C-0F0E-4445-8CC7-F0B45C82B90C}" srcId="{1A3E22B1-C76F-4D3A-B1DE-FED374566EEE}" destId="{A9CD5341-6D3C-4187-9277-BB4E4DE80BB0}" srcOrd="1" destOrd="0" parTransId="{FD0EFD29-6F1A-4C77-BFB0-8FF700339AA6}" sibTransId="{5BB7AFF3-531E-40F3-9FC4-E6C54999C22E}"/>
    <dgm:cxn modelId="{CFFC37E3-1925-4E59-9953-6BB6635DE363}" type="presOf" srcId="{DA41A296-DE4D-4FB0-97EE-773CFCA93DC3}" destId="{53F9E06A-DFF9-4FAD-BFFE-2506AE21FC78}" srcOrd="0" destOrd="0" presId="urn:microsoft.com/office/officeart/2005/8/layout/vList6"/>
    <dgm:cxn modelId="{4A364E82-3E8D-404B-AC1E-928C70D344F4}" srcId="{1A3E22B1-C76F-4D3A-B1DE-FED374566EEE}" destId="{B91967BF-E17C-4FF3-9444-8CB1CDAFAEED}" srcOrd="5" destOrd="0" parTransId="{12B4E9CE-B971-4B1C-9EFC-DE157DE77964}" sibTransId="{2EDEEFA0-35F8-4FAC-9EA1-DD57E8983EC0}"/>
    <dgm:cxn modelId="{EDBDF977-3A3A-42A9-B3B2-7B62F8D60A43}" type="presOf" srcId="{1A3E22B1-C76F-4D3A-B1DE-FED374566EEE}" destId="{FDBCFF90-97FE-4D89-8381-5EAC17D77DCC}" srcOrd="0" destOrd="0" presId="urn:microsoft.com/office/officeart/2005/8/layout/vList6"/>
    <dgm:cxn modelId="{164D9C7D-DA62-4D8C-B34F-A2C16CF7E5A3}" type="presOf" srcId="{DD653E09-D868-42BF-BF3C-24ADAB9AF568}" destId="{86E970E0-DE99-45B1-9BED-DD6876BC52EE}" srcOrd="0" destOrd="8" presId="urn:microsoft.com/office/officeart/2005/8/layout/vList6"/>
    <dgm:cxn modelId="{C4377C26-82F5-49F0-9D22-66C2B57979A3}" srcId="{1A3E22B1-C76F-4D3A-B1DE-FED374566EEE}" destId="{8D0A84A1-FB9B-4B0C-A344-D943EABAA54F}" srcOrd="4" destOrd="0" parTransId="{A37070EF-933B-4D5E-A5D8-D05EE1708818}" sibTransId="{F2DF3165-46AB-4408-BE9A-7FDDE0EC6B75}"/>
    <dgm:cxn modelId="{AD9EBCAD-BC61-4D5A-AA07-A9878FB66153}" type="presOf" srcId="{8D0A84A1-FB9B-4B0C-A344-D943EABAA54F}" destId="{86E970E0-DE99-45B1-9BED-DD6876BC52EE}" srcOrd="0" destOrd="4" presId="urn:microsoft.com/office/officeart/2005/8/layout/vList6"/>
    <dgm:cxn modelId="{8476DD74-3428-43A0-94D5-3768A05EE161}" type="presOf" srcId="{3C58F1AE-27AC-4F6F-A972-B169A653A6D5}" destId="{DE699945-29FA-4586-B603-AFC05F5ECE4F}" srcOrd="0" destOrd="0" presId="urn:microsoft.com/office/officeart/2005/8/layout/vList6"/>
    <dgm:cxn modelId="{93939FAB-618E-4F47-95B1-082C87D30377}" srcId="{DA41A296-DE4D-4FB0-97EE-773CFCA93DC3}" destId="{3C58F1AE-27AC-4F6F-A972-B169A653A6D5}" srcOrd="0" destOrd="0" parTransId="{87BE13EB-943C-4B1B-B28C-DA724A3DE7EF}" sibTransId="{BE398733-5F38-4E08-8D89-E22C1E979CDE}"/>
    <dgm:cxn modelId="{222025AC-930B-40F8-94FA-6F1E859B8B7E}" srcId="{DA41A296-DE4D-4FB0-97EE-773CFCA93DC3}" destId="{1A3E22B1-C76F-4D3A-B1DE-FED374566EEE}" srcOrd="1" destOrd="0" parTransId="{49F40041-1DD9-41DA-8C97-0BEDDBB7A28E}" sibTransId="{BE6CED49-69BC-4AAE-922A-2AB01A6A9A05}"/>
    <dgm:cxn modelId="{4C0D8DAA-EF4E-45CD-9D2E-5E22C4B2AD88}" type="presParOf" srcId="{53F9E06A-DFF9-4FAD-BFFE-2506AE21FC78}" destId="{D8F0FB80-0880-4087-9258-DA29F56D96C1}" srcOrd="0" destOrd="0" presId="urn:microsoft.com/office/officeart/2005/8/layout/vList6"/>
    <dgm:cxn modelId="{E294952F-3D9B-42C1-BBF8-377E69B17B9F}" type="presParOf" srcId="{D8F0FB80-0880-4087-9258-DA29F56D96C1}" destId="{DE699945-29FA-4586-B603-AFC05F5ECE4F}" srcOrd="0" destOrd="0" presId="urn:microsoft.com/office/officeart/2005/8/layout/vList6"/>
    <dgm:cxn modelId="{B36C230B-8AE7-401E-8F2B-F4B2FA9F97FD}" type="presParOf" srcId="{D8F0FB80-0880-4087-9258-DA29F56D96C1}" destId="{42255BC1-13BB-4794-A929-FB556465CA1D}" srcOrd="1" destOrd="0" presId="urn:microsoft.com/office/officeart/2005/8/layout/vList6"/>
    <dgm:cxn modelId="{7E6DF38D-F877-43E8-AA8D-7F12DD35B67F}" type="presParOf" srcId="{53F9E06A-DFF9-4FAD-BFFE-2506AE21FC78}" destId="{BC643956-E2C9-427D-B205-AF6FBEDCF2E3}" srcOrd="1" destOrd="0" presId="urn:microsoft.com/office/officeart/2005/8/layout/vList6"/>
    <dgm:cxn modelId="{2F47D787-05DA-4999-8B11-8352858519CF}" type="presParOf" srcId="{53F9E06A-DFF9-4FAD-BFFE-2506AE21FC78}" destId="{75E478C4-F12B-40BF-A15E-BBFFFDBF2BD0}" srcOrd="2" destOrd="0" presId="urn:microsoft.com/office/officeart/2005/8/layout/vList6"/>
    <dgm:cxn modelId="{A408DE25-2109-48A5-83BC-C350910B79EB}" type="presParOf" srcId="{75E478C4-F12B-40BF-A15E-BBFFFDBF2BD0}" destId="{FDBCFF90-97FE-4D89-8381-5EAC17D77DCC}" srcOrd="0" destOrd="0" presId="urn:microsoft.com/office/officeart/2005/8/layout/vList6"/>
    <dgm:cxn modelId="{71599848-B84F-4BA5-8EA5-0A36E911BB22}" type="presParOf" srcId="{75E478C4-F12B-40BF-A15E-BBFFFDBF2BD0}" destId="{86E970E0-DE99-45B1-9BED-DD6876BC52EE}"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A57ABAA-9319-421F-8876-D734C94C2424}"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s-CO"/>
        </a:p>
      </dgm:t>
    </dgm:pt>
    <dgm:pt modelId="{EA2068AF-7526-4C82-85BD-ED12E746E0C2}">
      <dgm:prSet phldrT="[Texto]" custT="1"/>
      <dgm:spPr/>
      <dgm:t>
        <a:bodyPr/>
        <a:lstStyle/>
        <a:p>
          <a:r>
            <a:rPr lang="es-CO" sz="1400" dirty="0"/>
            <a:t>Días</a:t>
          </a:r>
          <a:r>
            <a:rPr lang="es-CO" sz="1400" baseline="0" dirty="0"/>
            <a:t> de Aforo</a:t>
          </a:r>
          <a:endParaRPr lang="es-CO" sz="1400" dirty="0"/>
        </a:p>
      </dgm:t>
    </dgm:pt>
    <dgm:pt modelId="{50282FB0-9249-493E-8C90-F09213C69DB0}" type="parTrans" cxnId="{57B91108-9B0B-47C8-AFB6-4AC96AB1CF45}">
      <dgm:prSet/>
      <dgm:spPr/>
      <dgm:t>
        <a:bodyPr/>
        <a:lstStyle/>
        <a:p>
          <a:endParaRPr lang="es-CO"/>
        </a:p>
      </dgm:t>
    </dgm:pt>
    <dgm:pt modelId="{0255B9B7-EDFD-4FD2-9CA9-67EB454B8D6F}" type="sibTrans" cxnId="{57B91108-9B0B-47C8-AFB6-4AC96AB1CF45}">
      <dgm:prSet/>
      <dgm:spPr/>
      <dgm:t>
        <a:bodyPr/>
        <a:lstStyle/>
        <a:p>
          <a:endParaRPr lang="es-CO"/>
        </a:p>
      </dgm:t>
    </dgm:pt>
    <dgm:pt modelId="{A55A0AFE-D241-4702-A4DB-D19E50E31328}">
      <dgm:prSet phldrT="[Texto]" custT="1"/>
      <dgm:spPr/>
      <dgm:t>
        <a:bodyPr/>
        <a:lstStyle/>
        <a:p>
          <a:pPr algn="ctr"/>
          <a:r>
            <a:rPr lang="es-CO" sz="1200" dirty="0"/>
            <a:t>Al menos 7 días seguidos de una semana</a:t>
          </a:r>
        </a:p>
      </dgm:t>
    </dgm:pt>
    <dgm:pt modelId="{71031365-EAC8-4359-A1BA-01B258E96ACE}" type="parTrans" cxnId="{E6DB7CE3-5522-4111-84BB-B4C9164162E2}">
      <dgm:prSet/>
      <dgm:spPr/>
      <dgm:t>
        <a:bodyPr/>
        <a:lstStyle/>
        <a:p>
          <a:endParaRPr lang="es-CO"/>
        </a:p>
      </dgm:t>
    </dgm:pt>
    <dgm:pt modelId="{3942E0D0-D61D-43A8-8AF0-C27E7579DE3A}" type="sibTrans" cxnId="{E6DB7CE3-5522-4111-84BB-B4C9164162E2}">
      <dgm:prSet/>
      <dgm:spPr/>
      <dgm:t>
        <a:bodyPr/>
        <a:lstStyle/>
        <a:p>
          <a:endParaRPr lang="es-CO"/>
        </a:p>
      </dgm:t>
    </dgm:pt>
    <dgm:pt modelId="{F0B5F03D-89FC-4680-AD2D-163FDC746071}">
      <dgm:prSet phldrT="[Texto]" custT="1"/>
      <dgm:spPr/>
      <dgm:t>
        <a:bodyPr/>
        <a:lstStyle/>
        <a:p>
          <a:pPr algn="ctr"/>
          <a:r>
            <a:rPr lang="es-CO" sz="1200" dirty="0"/>
            <a:t>Conteo manual de </a:t>
          </a:r>
          <a:r>
            <a:rPr lang="es-CO" sz="1200" dirty="0" smtClean="0"/>
            <a:t> 7 </a:t>
          </a:r>
          <a:r>
            <a:rPr lang="es-CO" sz="1200" dirty="0"/>
            <a:t>días Consecutivos</a:t>
          </a:r>
        </a:p>
      </dgm:t>
    </dgm:pt>
    <dgm:pt modelId="{914506E7-D8A6-4E3B-802D-825F47A75F90}" type="parTrans" cxnId="{B85F2D71-EC6E-4B83-A3A7-54ED1EF90706}">
      <dgm:prSet/>
      <dgm:spPr/>
      <dgm:t>
        <a:bodyPr/>
        <a:lstStyle/>
        <a:p>
          <a:endParaRPr lang="es-CO"/>
        </a:p>
      </dgm:t>
    </dgm:pt>
    <dgm:pt modelId="{AC90E330-4EAD-4F95-86B0-2F0D664C6E2F}" type="sibTrans" cxnId="{B85F2D71-EC6E-4B83-A3A7-54ED1EF90706}">
      <dgm:prSet/>
      <dgm:spPr/>
      <dgm:t>
        <a:bodyPr/>
        <a:lstStyle/>
        <a:p>
          <a:endParaRPr lang="es-CO"/>
        </a:p>
      </dgm:t>
    </dgm:pt>
    <dgm:pt modelId="{FA3859B3-0C0A-42B6-9084-885AB24E2D69}">
      <dgm:prSet custT="1"/>
      <dgm:spPr/>
      <dgm:t>
        <a:bodyPr/>
        <a:lstStyle/>
        <a:p>
          <a:r>
            <a:rPr lang="es-CO" sz="1200" dirty="0"/>
            <a:t>De acuerdo a MTOP 2003</a:t>
          </a:r>
        </a:p>
      </dgm:t>
    </dgm:pt>
    <dgm:pt modelId="{530678D7-88A9-464D-95EF-6B0FC0A8EE8F}" type="parTrans" cxnId="{D2507188-BAAC-4423-93E0-E2E737A09B8E}">
      <dgm:prSet/>
      <dgm:spPr/>
      <dgm:t>
        <a:bodyPr/>
        <a:lstStyle/>
        <a:p>
          <a:endParaRPr lang="es-CO"/>
        </a:p>
      </dgm:t>
    </dgm:pt>
    <dgm:pt modelId="{06E591E3-4120-43EB-B2EE-610110F23AA3}" type="sibTrans" cxnId="{D2507188-BAAC-4423-93E0-E2E737A09B8E}">
      <dgm:prSet/>
      <dgm:spPr/>
      <dgm:t>
        <a:bodyPr/>
        <a:lstStyle/>
        <a:p>
          <a:endParaRPr lang="es-CO"/>
        </a:p>
      </dgm:t>
    </dgm:pt>
    <dgm:pt modelId="{9E5D3406-4A62-4B7F-BFBD-667BA166CE55}">
      <dgm:prSet custT="1"/>
      <dgm:spPr/>
      <dgm:t>
        <a:bodyPr/>
        <a:lstStyle/>
        <a:p>
          <a:pPr algn="l"/>
          <a:r>
            <a:rPr lang="es-CO" sz="1200" dirty="0" smtClean="0"/>
            <a:t> </a:t>
          </a:r>
        </a:p>
        <a:p>
          <a:pPr algn="l"/>
          <a:r>
            <a:rPr lang="es-CO" sz="1200" dirty="0" smtClean="0"/>
            <a:t>  * Del día lunes 17 al domingo 23 de   octubre de 2022.</a:t>
          </a:r>
        </a:p>
        <a:p>
          <a:pPr algn="l"/>
          <a:r>
            <a:rPr lang="es-CO" sz="1200" dirty="0" smtClean="0"/>
            <a:t>  * Aforo en ambos sentidos.</a:t>
          </a:r>
        </a:p>
        <a:p>
          <a:pPr algn="l"/>
          <a:r>
            <a:rPr lang="es-CO" sz="1200" dirty="0" smtClean="0"/>
            <a:t>  * Se considera horarios rotativos de  24 horas.</a:t>
          </a:r>
          <a:endParaRPr lang="es-CO" sz="1200" dirty="0"/>
        </a:p>
        <a:p>
          <a:pPr algn="ctr"/>
          <a:endParaRPr lang="es-CO" sz="1200" dirty="0"/>
        </a:p>
      </dgm:t>
    </dgm:pt>
    <dgm:pt modelId="{CC02A8B6-20DF-4387-8719-66451E7C9D59}" type="parTrans" cxnId="{4AA576C4-CCF8-44A8-80CA-26D624099280}">
      <dgm:prSet/>
      <dgm:spPr/>
      <dgm:t>
        <a:bodyPr/>
        <a:lstStyle/>
        <a:p>
          <a:endParaRPr lang="es-CO"/>
        </a:p>
      </dgm:t>
    </dgm:pt>
    <dgm:pt modelId="{D83DFF2F-A1E5-47BC-887C-9533926B6BEB}" type="sibTrans" cxnId="{4AA576C4-CCF8-44A8-80CA-26D624099280}">
      <dgm:prSet/>
      <dgm:spPr/>
      <dgm:t>
        <a:bodyPr/>
        <a:lstStyle/>
        <a:p>
          <a:endParaRPr lang="es-CO"/>
        </a:p>
      </dgm:t>
    </dgm:pt>
    <dgm:pt modelId="{9C6944A1-5CE1-48D0-B053-614BB30D3E8F}" type="pres">
      <dgm:prSet presAssocID="{9A57ABAA-9319-421F-8876-D734C94C2424}" presName="Name0" presStyleCnt="0">
        <dgm:presLayoutVars>
          <dgm:chPref val="1"/>
          <dgm:dir/>
          <dgm:animOne val="branch"/>
          <dgm:animLvl val="lvl"/>
          <dgm:resizeHandles val="exact"/>
        </dgm:presLayoutVars>
      </dgm:prSet>
      <dgm:spPr/>
      <dgm:t>
        <a:bodyPr/>
        <a:lstStyle/>
        <a:p>
          <a:endParaRPr lang="es-ES"/>
        </a:p>
      </dgm:t>
    </dgm:pt>
    <dgm:pt modelId="{816F9AB5-862A-4A53-B0A8-63644BB1A869}" type="pres">
      <dgm:prSet presAssocID="{EA2068AF-7526-4C82-85BD-ED12E746E0C2}" presName="root1" presStyleCnt="0"/>
      <dgm:spPr/>
    </dgm:pt>
    <dgm:pt modelId="{1C9726E2-AEBF-46BA-B144-102598FDE64D}" type="pres">
      <dgm:prSet presAssocID="{EA2068AF-7526-4C82-85BD-ED12E746E0C2}" presName="LevelOneTextNode" presStyleLbl="node0" presStyleIdx="0" presStyleCnt="1" custLinFactX="-372727" custLinFactNeighborX="-400000" custLinFactNeighborY="4046">
        <dgm:presLayoutVars>
          <dgm:chPref val="3"/>
        </dgm:presLayoutVars>
      </dgm:prSet>
      <dgm:spPr/>
      <dgm:t>
        <a:bodyPr/>
        <a:lstStyle/>
        <a:p>
          <a:endParaRPr lang="es-ES"/>
        </a:p>
      </dgm:t>
    </dgm:pt>
    <dgm:pt modelId="{9E88BE93-E2D0-4AF3-B190-A4F96450E7E2}" type="pres">
      <dgm:prSet presAssocID="{EA2068AF-7526-4C82-85BD-ED12E746E0C2}" presName="level2hierChild" presStyleCnt="0"/>
      <dgm:spPr/>
    </dgm:pt>
    <dgm:pt modelId="{DB15372D-F976-440E-8742-A43B562D74E0}" type="pres">
      <dgm:prSet presAssocID="{71031365-EAC8-4359-A1BA-01B258E96ACE}" presName="conn2-1" presStyleLbl="parChTrans1D2" presStyleIdx="0" presStyleCnt="2"/>
      <dgm:spPr/>
      <dgm:t>
        <a:bodyPr/>
        <a:lstStyle/>
        <a:p>
          <a:endParaRPr lang="es-ES"/>
        </a:p>
      </dgm:t>
    </dgm:pt>
    <dgm:pt modelId="{0D0D0F24-616F-4522-809B-C8A561A3E64B}" type="pres">
      <dgm:prSet presAssocID="{71031365-EAC8-4359-A1BA-01B258E96ACE}" presName="connTx" presStyleLbl="parChTrans1D2" presStyleIdx="0" presStyleCnt="2"/>
      <dgm:spPr/>
      <dgm:t>
        <a:bodyPr/>
        <a:lstStyle/>
        <a:p>
          <a:endParaRPr lang="es-ES"/>
        </a:p>
      </dgm:t>
    </dgm:pt>
    <dgm:pt modelId="{DB035766-6F5C-46F3-9BA3-71CE24044DFD}" type="pres">
      <dgm:prSet presAssocID="{A55A0AFE-D241-4702-A4DB-D19E50E31328}" presName="root2" presStyleCnt="0"/>
      <dgm:spPr/>
    </dgm:pt>
    <dgm:pt modelId="{65DEA593-4924-4996-ACF0-0ECFDD05A7DD}" type="pres">
      <dgm:prSet presAssocID="{A55A0AFE-D241-4702-A4DB-D19E50E31328}" presName="LevelTwoTextNode" presStyleLbl="node2" presStyleIdx="0" presStyleCnt="2" custScaleX="143943" custScaleY="188202" custLinFactX="-36947" custLinFactNeighborX="-100000" custLinFactNeighborY="-42425">
        <dgm:presLayoutVars>
          <dgm:chPref val="3"/>
        </dgm:presLayoutVars>
      </dgm:prSet>
      <dgm:spPr/>
      <dgm:t>
        <a:bodyPr/>
        <a:lstStyle/>
        <a:p>
          <a:endParaRPr lang="es-ES"/>
        </a:p>
      </dgm:t>
    </dgm:pt>
    <dgm:pt modelId="{BF5CB9C8-F53C-48E1-A131-37DDE14C4F27}" type="pres">
      <dgm:prSet presAssocID="{A55A0AFE-D241-4702-A4DB-D19E50E31328}" presName="level3hierChild" presStyleCnt="0"/>
      <dgm:spPr/>
    </dgm:pt>
    <dgm:pt modelId="{68A74AEF-641B-4EDE-BC5E-773584A52668}" type="pres">
      <dgm:prSet presAssocID="{530678D7-88A9-464D-95EF-6B0FC0A8EE8F}" presName="conn2-1" presStyleLbl="parChTrans1D3" presStyleIdx="0" presStyleCnt="2"/>
      <dgm:spPr/>
      <dgm:t>
        <a:bodyPr/>
        <a:lstStyle/>
        <a:p>
          <a:endParaRPr lang="es-ES"/>
        </a:p>
      </dgm:t>
    </dgm:pt>
    <dgm:pt modelId="{1CD4CFD1-8436-4110-8266-6B5A637AC498}" type="pres">
      <dgm:prSet presAssocID="{530678D7-88A9-464D-95EF-6B0FC0A8EE8F}" presName="connTx" presStyleLbl="parChTrans1D3" presStyleIdx="0" presStyleCnt="2"/>
      <dgm:spPr/>
      <dgm:t>
        <a:bodyPr/>
        <a:lstStyle/>
        <a:p>
          <a:endParaRPr lang="es-ES"/>
        </a:p>
      </dgm:t>
    </dgm:pt>
    <dgm:pt modelId="{3BCDC7C0-8173-4674-8989-8DEBD145AA8D}" type="pres">
      <dgm:prSet presAssocID="{FA3859B3-0C0A-42B6-9084-885AB24E2D69}" presName="root2" presStyleCnt="0"/>
      <dgm:spPr/>
    </dgm:pt>
    <dgm:pt modelId="{2E4E5664-A724-4C18-855F-F6CC18B089DF}" type="pres">
      <dgm:prSet presAssocID="{FA3859B3-0C0A-42B6-9084-885AB24E2D69}" presName="LevelTwoTextNode" presStyleLbl="node3" presStyleIdx="0" presStyleCnt="2" custScaleX="169370" custLinFactX="-26123" custLinFactNeighborX="-100000" custLinFactNeighborY="-42059">
        <dgm:presLayoutVars>
          <dgm:chPref val="3"/>
        </dgm:presLayoutVars>
      </dgm:prSet>
      <dgm:spPr/>
      <dgm:t>
        <a:bodyPr/>
        <a:lstStyle/>
        <a:p>
          <a:endParaRPr lang="es-ES"/>
        </a:p>
      </dgm:t>
    </dgm:pt>
    <dgm:pt modelId="{E47B4C28-0EE3-49EE-BE5F-EFE3DFB02E13}" type="pres">
      <dgm:prSet presAssocID="{FA3859B3-0C0A-42B6-9084-885AB24E2D69}" presName="level3hierChild" presStyleCnt="0"/>
      <dgm:spPr/>
    </dgm:pt>
    <dgm:pt modelId="{40B16B7F-BB1F-43C8-A136-5E0D8DB39F02}" type="pres">
      <dgm:prSet presAssocID="{914506E7-D8A6-4E3B-802D-825F47A75F90}" presName="conn2-1" presStyleLbl="parChTrans1D2" presStyleIdx="1" presStyleCnt="2"/>
      <dgm:spPr/>
      <dgm:t>
        <a:bodyPr/>
        <a:lstStyle/>
        <a:p>
          <a:endParaRPr lang="es-ES"/>
        </a:p>
      </dgm:t>
    </dgm:pt>
    <dgm:pt modelId="{20026B2B-909E-42C8-85AA-B26366C4472E}" type="pres">
      <dgm:prSet presAssocID="{914506E7-D8A6-4E3B-802D-825F47A75F90}" presName="connTx" presStyleLbl="parChTrans1D2" presStyleIdx="1" presStyleCnt="2"/>
      <dgm:spPr/>
      <dgm:t>
        <a:bodyPr/>
        <a:lstStyle/>
        <a:p>
          <a:endParaRPr lang="es-ES"/>
        </a:p>
      </dgm:t>
    </dgm:pt>
    <dgm:pt modelId="{3C9980FE-6AE4-4E18-ABD9-B1F6FA6551DD}" type="pres">
      <dgm:prSet presAssocID="{F0B5F03D-89FC-4680-AD2D-163FDC746071}" presName="root2" presStyleCnt="0"/>
      <dgm:spPr/>
    </dgm:pt>
    <dgm:pt modelId="{72D042F9-47F6-4D1E-A9B9-82236416E993}" type="pres">
      <dgm:prSet presAssocID="{F0B5F03D-89FC-4680-AD2D-163FDC746071}" presName="LevelTwoTextNode" presStyleLbl="node2" presStyleIdx="1" presStyleCnt="2" custScaleX="136944" custScaleY="145010" custLinFactX="-36826" custLinFactNeighborX="-100000" custLinFactNeighborY="-1154">
        <dgm:presLayoutVars>
          <dgm:chPref val="3"/>
        </dgm:presLayoutVars>
      </dgm:prSet>
      <dgm:spPr/>
      <dgm:t>
        <a:bodyPr/>
        <a:lstStyle/>
        <a:p>
          <a:endParaRPr lang="es-ES"/>
        </a:p>
      </dgm:t>
    </dgm:pt>
    <dgm:pt modelId="{F7018968-0A28-423F-AB49-A747603BD413}" type="pres">
      <dgm:prSet presAssocID="{F0B5F03D-89FC-4680-AD2D-163FDC746071}" presName="level3hierChild" presStyleCnt="0"/>
      <dgm:spPr/>
    </dgm:pt>
    <dgm:pt modelId="{6CA1E941-59F8-48B5-A591-2C10E0E8CA09}" type="pres">
      <dgm:prSet presAssocID="{CC02A8B6-20DF-4387-8719-66451E7C9D59}" presName="conn2-1" presStyleLbl="parChTrans1D3" presStyleIdx="1" presStyleCnt="2"/>
      <dgm:spPr/>
      <dgm:t>
        <a:bodyPr/>
        <a:lstStyle/>
        <a:p>
          <a:endParaRPr lang="es-ES"/>
        </a:p>
      </dgm:t>
    </dgm:pt>
    <dgm:pt modelId="{4C42D75E-3ACD-4824-9073-F0AC82956316}" type="pres">
      <dgm:prSet presAssocID="{CC02A8B6-20DF-4387-8719-66451E7C9D59}" presName="connTx" presStyleLbl="parChTrans1D3" presStyleIdx="1" presStyleCnt="2"/>
      <dgm:spPr/>
      <dgm:t>
        <a:bodyPr/>
        <a:lstStyle/>
        <a:p>
          <a:endParaRPr lang="es-ES"/>
        </a:p>
      </dgm:t>
    </dgm:pt>
    <dgm:pt modelId="{162A46C3-F712-4A9D-8A80-654935F0F035}" type="pres">
      <dgm:prSet presAssocID="{9E5D3406-4A62-4B7F-BFBD-667BA166CE55}" presName="root2" presStyleCnt="0"/>
      <dgm:spPr/>
    </dgm:pt>
    <dgm:pt modelId="{027A9455-CC7B-4C55-B3F6-C871E0D987CC}" type="pres">
      <dgm:prSet presAssocID="{9E5D3406-4A62-4B7F-BFBD-667BA166CE55}" presName="LevelTwoTextNode" presStyleLbl="node3" presStyleIdx="1" presStyleCnt="2" custScaleX="217869" custScaleY="402271" custLinFactX="-21192" custLinFactNeighborX="-100000" custLinFactNeighborY="-2008">
        <dgm:presLayoutVars>
          <dgm:chPref val="3"/>
        </dgm:presLayoutVars>
      </dgm:prSet>
      <dgm:spPr/>
      <dgm:t>
        <a:bodyPr/>
        <a:lstStyle/>
        <a:p>
          <a:endParaRPr lang="es-ES"/>
        </a:p>
      </dgm:t>
    </dgm:pt>
    <dgm:pt modelId="{469508FB-E95B-490E-AB7D-AD3CC787DBA8}" type="pres">
      <dgm:prSet presAssocID="{9E5D3406-4A62-4B7F-BFBD-667BA166CE55}" presName="level3hierChild" presStyleCnt="0"/>
      <dgm:spPr/>
    </dgm:pt>
  </dgm:ptLst>
  <dgm:cxnLst>
    <dgm:cxn modelId="{A4DCE811-6D69-4988-BB1B-5ABC35052FB0}" type="presOf" srcId="{530678D7-88A9-464D-95EF-6B0FC0A8EE8F}" destId="{1CD4CFD1-8436-4110-8266-6B5A637AC498}" srcOrd="1" destOrd="0" presId="urn:microsoft.com/office/officeart/2008/layout/HorizontalMultiLevelHierarchy"/>
    <dgm:cxn modelId="{4631DFC1-A8A3-4684-A1F2-3E608D594439}" type="presOf" srcId="{71031365-EAC8-4359-A1BA-01B258E96ACE}" destId="{DB15372D-F976-440E-8742-A43B562D74E0}" srcOrd="0" destOrd="0" presId="urn:microsoft.com/office/officeart/2008/layout/HorizontalMultiLevelHierarchy"/>
    <dgm:cxn modelId="{C17CB219-721D-4579-9040-54BE1D03815B}" type="presOf" srcId="{530678D7-88A9-464D-95EF-6B0FC0A8EE8F}" destId="{68A74AEF-641B-4EDE-BC5E-773584A52668}" srcOrd="0" destOrd="0" presId="urn:microsoft.com/office/officeart/2008/layout/HorizontalMultiLevelHierarchy"/>
    <dgm:cxn modelId="{B379A4AE-5FFB-4A22-AC6E-DA9F17CBD062}" type="presOf" srcId="{914506E7-D8A6-4E3B-802D-825F47A75F90}" destId="{20026B2B-909E-42C8-85AA-B26366C4472E}" srcOrd="1" destOrd="0" presId="urn:microsoft.com/office/officeart/2008/layout/HorizontalMultiLevelHierarchy"/>
    <dgm:cxn modelId="{C10C48EF-8A4B-4BCF-977A-96B407CDB6E9}" type="presOf" srcId="{9E5D3406-4A62-4B7F-BFBD-667BA166CE55}" destId="{027A9455-CC7B-4C55-B3F6-C871E0D987CC}" srcOrd="0" destOrd="0" presId="urn:microsoft.com/office/officeart/2008/layout/HorizontalMultiLevelHierarchy"/>
    <dgm:cxn modelId="{B85F2D71-EC6E-4B83-A3A7-54ED1EF90706}" srcId="{EA2068AF-7526-4C82-85BD-ED12E746E0C2}" destId="{F0B5F03D-89FC-4680-AD2D-163FDC746071}" srcOrd="1" destOrd="0" parTransId="{914506E7-D8A6-4E3B-802D-825F47A75F90}" sibTransId="{AC90E330-4EAD-4F95-86B0-2F0D664C6E2F}"/>
    <dgm:cxn modelId="{D2507188-BAAC-4423-93E0-E2E737A09B8E}" srcId="{A55A0AFE-D241-4702-A4DB-D19E50E31328}" destId="{FA3859B3-0C0A-42B6-9084-885AB24E2D69}" srcOrd="0" destOrd="0" parTransId="{530678D7-88A9-464D-95EF-6B0FC0A8EE8F}" sibTransId="{06E591E3-4120-43EB-B2EE-610110F23AA3}"/>
    <dgm:cxn modelId="{57B91108-9B0B-47C8-AFB6-4AC96AB1CF45}" srcId="{9A57ABAA-9319-421F-8876-D734C94C2424}" destId="{EA2068AF-7526-4C82-85BD-ED12E746E0C2}" srcOrd="0" destOrd="0" parTransId="{50282FB0-9249-493E-8C90-F09213C69DB0}" sibTransId="{0255B9B7-EDFD-4FD2-9CA9-67EB454B8D6F}"/>
    <dgm:cxn modelId="{2FF57F2F-FEB4-4D9D-A023-6C5D20352F35}" type="presOf" srcId="{71031365-EAC8-4359-A1BA-01B258E96ACE}" destId="{0D0D0F24-616F-4522-809B-C8A561A3E64B}" srcOrd="1" destOrd="0" presId="urn:microsoft.com/office/officeart/2008/layout/HorizontalMultiLevelHierarchy"/>
    <dgm:cxn modelId="{3651D962-0547-4279-8663-A99A5EEEDCCF}" type="presOf" srcId="{CC02A8B6-20DF-4387-8719-66451E7C9D59}" destId="{4C42D75E-3ACD-4824-9073-F0AC82956316}" srcOrd="1" destOrd="0" presId="urn:microsoft.com/office/officeart/2008/layout/HorizontalMultiLevelHierarchy"/>
    <dgm:cxn modelId="{85CD8C13-BDDE-42DA-B5EA-5C411010D151}" type="presOf" srcId="{FA3859B3-0C0A-42B6-9084-885AB24E2D69}" destId="{2E4E5664-A724-4C18-855F-F6CC18B089DF}" srcOrd="0" destOrd="0" presId="urn:microsoft.com/office/officeart/2008/layout/HorizontalMultiLevelHierarchy"/>
    <dgm:cxn modelId="{E6DB7CE3-5522-4111-84BB-B4C9164162E2}" srcId="{EA2068AF-7526-4C82-85BD-ED12E746E0C2}" destId="{A55A0AFE-D241-4702-A4DB-D19E50E31328}" srcOrd="0" destOrd="0" parTransId="{71031365-EAC8-4359-A1BA-01B258E96ACE}" sibTransId="{3942E0D0-D61D-43A8-8AF0-C27E7579DE3A}"/>
    <dgm:cxn modelId="{CD476EF3-FADC-4C3B-B67E-A38541C40E0A}" type="presOf" srcId="{A55A0AFE-D241-4702-A4DB-D19E50E31328}" destId="{65DEA593-4924-4996-ACF0-0ECFDD05A7DD}" srcOrd="0" destOrd="0" presId="urn:microsoft.com/office/officeart/2008/layout/HorizontalMultiLevelHierarchy"/>
    <dgm:cxn modelId="{B5793FF2-49D2-48B4-B8C1-FF31DB5DD346}" type="presOf" srcId="{914506E7-D8A6-4E3B-802D-825F47A75F90}" destId="{40B16B7F-BB1F-43C8-A136-5E0D8DB39F02}" srcOrd="0" destOrd="0" presId="urn:microsoft.com/office/officeart/2008/layout/HorizontalMultiLevelHierarchy"/>
    <dgm:cxn modelId="{4AA576C4-CCF8-44A8-80CA-26D624099280}" srcId="{F0B5F03D-89FC-4680-AD2D-163FDC746071}" destId="{9E5D3406-4A62-4B7F-BFBD-667BA166CE55}" srcOrd="0" destOrd="0" parTransId="{CC02A8B6-20DF-4387-8719-66451E7C9D59}" sibTransId="{D83DFF2F-A1E5-47BC-887C-9533926B6BEB}"/>
    <dgm:cxn modelId="{9BCFAF16-A530-4A1A-A8C7-74695D6FC784}" type="presOf" srcId="{9A57ABAA-9319-421F-8876-D734C94C2424}" destId="{9C6944A1-5CE1-48D0-B053-614BB30D3E8F}" srcOrd="0" destOrd="0" presId="urn:microsoft.com/office/officeart/2008/layout/HorizontalMultiLevelHierarchy"/>
    <dgm:cxn modelId="{2204739C-8711-4C5C-90DA-BDC5A3C0316F}" type="presOf" srcId="{F0B5F03D-89FC-4680-AD2D-163FDC746071}" destId="{72D042F9-47F6-4D1E-A9B9-82236416E993}" srcOrd="0" destOrd="0" presId="urn:microsoft.com/office/officeart/2008/layout/HorizontalMultiLevelHierarchy"/>
    <dgm:cxn modelId="{B4E18538-D8F4-4293-AB22-C99B7BF8E411}" type="presOf" srcId="{CC02A8B6-20DF-4387-8719-66451E7C9D59}" destId="{6CA1E941-59F8-48B5-A591-2C10E0E8CA09}" srcOrd="0" destOrd="0" presId="urn:microsoft.com/office/officeart/2008/layout/HorizontalMultiLevelHierarchy"/>
    <dgm:cxn modelId="{56906AF5-0473-4C2E-BA6A-C340FA89F946}" type="presOf" srcId="{EA2068AF-7526-4C82-85BD-ED12E746E0C2}" destId="{1C9726E2-AEBF-46BA-B144-102598FDE64D}" srcOrd="0" destOrd="0" presId="urn:microsoft.com/office/officeart/2008/layout/HorizontalMultiLevelHierarchy"/>
    <dgm:cxn modelId="{2EF2B1A4-1E82-4712-A329-3297F3CF97B5}" type="presParOf" srcId="{9C6944A1-5CE1-48D0-B053-614BB30D3E8F}" destId="{816F9AB5-862A-4A53-B0A8-63644BB1A869}" srcOrd="0" destOrd="0" presId="urn:microsoft.com/office/officeart/2008/layout/HorizontalMultiLevelHierarchy"/>
    <dgm:cxn modelId="{04A39A3E-01F6-4829-8E17-C800B23173E0}" type="presParOf" srcId="{816F9AB5-862A-4A53-B0A8-63644BB1A869}" destId="{1C9726E2-AEBF-46BA-B144-102598FDE64D}" srcOrd="0" destOrd="0" presId="urn:microsoft.com/office/officeart/2008/layout/HorizontalMultiLevelHierarchy"/>
    <dgm:cxn modelId="{FDEFB9A4-1C82-4D3E-B9DF-891DBC5CC39C}" type="presParOf" srcId="{816F9AB5-862A-4A53-B0A8-63644BB1A869}" destId="{9E88BE93-E2D0-4AF3-B190-A4F96450E7E2}" srcOrd="1" destOrd="0" presId="urn:microsoft.com/office/officeart/2008/layout/HorizontalMultiLevelHierarchy"/>
    <dgm:cxn modelId="{9ABC869D-D706-44E4-A6C1-316C882BBEFC}" type="presParOf" srcId="{9E88BE93-E2D0-4AF3-B190-A4F96450E7E2}" destId="{DB15372D-F976-440E-8742-A43B562D74E0}" srcOrd="0" destOrd="0" presId="urn:microsoft.com/office/officeart/2008/layout/HorizontalMultiLevelHierarchy"/>
    <dgm:cxn modelId="{4B4E0157-C533-46B7-96AE-A1F2FDEC96D5}" type="presParOf" srcId="{DB15372D-F976-440E-8742-A43B562D74E0}" destId="{0D0D0F24-616F-4522-809B-C8A561A3E64B}" srcOrd="0" destOrd="0" presId="urn:microsoft.com/office/officeart/2008/layout/HorizontalMultiLevelHierarchy"/>
    <dgm:cxn modelId="{560A4B2C-175D-4DC9-AFF0-B06B5BA104EA}" type="presParOf" srcId="{9E88BE93-E2D0-4AF3-B190-A4F96450E7E2}" destId="{DB035766-6F5C-46F3-9BA3-71CE24044DFD}" srcOrd="1" destOrd="0" presId="urn:microsoft.com/office/officeart/2008/layout/HorizontalMultiLevelHierarchy"/>
    <dgm:cxn modelId="{82A22B23-2EA2-4177-B278-EDDD1335C730}" type="presParOf" srcId="{DB035766-6F5C-46F3-9BA3-71CE24044DFD}" destId="{65DEA593-4924-4996-ACF0-0ECFDD05A7DD}" srcOrd="0" destOrd="0" presId="urn:microsoft.com/office/officeart/2008/layout/HorizontalMultiLevelHierarchy"/>
    <dgm:cxn modelId="{975734AB-0B18-4555-BE4B-E89DE5D1AAA9}" type="presParOf" srcId="{DB035766-6F5C-46F3-9BA3-71CE24044DFD}" destId="{BF5CB9C8-F53C-48E1-A131-37DDE14C4F27}" srcOrd="1" destOrd="0" presId="urn:microsoft.com/office/officeart/2008/layout/HorizontalMultiLevelHierarchy"/>
    <dgm:cxn modelId="{FE304CF5-EE32-4190-BB6C-5264D9259F6F}" type="presParOf" srcId="{BF5CB9C8-F53C-48E1-A131-37DDE14C4F27}" destId="{68A74AEF-641B-4EDE-BC5E-773584A52668}" srcOrd="0" destOrd="0" presId="urn:microsoft.com/office/officeart/2008/layout/HorizontalMultiLevelHierarchy"/>
    <dgm:cxn modelId="{075D8FCF-4E71-490B-82D2-2BA77BEB1258}" type="presParOf" srcId="{68A74AEF-641B-4EDE-BC5E-773584A52668}" destId="{1CD4CFD1-8436-4110-8266-6B5A637AC498}" srcOrd="0" destOrd="0" presId="urn:microsoft.com/office/officeart/2008/layout/HorizontalMultiLevelHierarchy"/>
    <dgm:cxn modelId="{31C1AEEC-91FF-4758-8B43-72821B69DD6C}" type="presParOf" srcId="{BF5CB9C8-F53C-48E1-A131-37DDE14C4F27}" destId="{3BCDC7C0-8173-4674-8989-8DEBD145AA8D}" srcOrd="1" destOrd="0" presId="urn:microsoft.com/office/officeart/2008/layout/HorizontalMultiLevelHierarchy"/>
    <dgm:cxn modelId="{98480139-4447-4905-BE02-BCDD5D6E7617}" type="presParOf" srcId="{3BCDC7C0-8173-4674-8989-8DEBD145AA8D}" destId="{2E4E5664-A724-4C18-855F-F6CC18B089DF}" srcOrd="0" destOrd="0" presId="urn:microsoft.com/office/officeart/2008/layout/HorizontalMultiLevelHierarchy"/>
    <dgm:cxn modelId="{8DD178CE-AE7A-4C36-94A8-DF23E36F7AA6}" type="presParOf" srcId="{3BCDC7C0-8173-4674-8989-8DEBD145AA8D}" destId="{E47B4C28-0EE3-49EE-BE5F-EFE3DFB02E13}" srcOrd="1" destOrd="0" presId="urn:microsoft.com/office/officeart/2008/layout/HorizontalMultiLevelHierarchy"/>
    <dgm:cxn modelId="{3EA3F503-E71C-4312-96E3-27CF5B449827}" type="presParOf" srcId="{9E88BE93-E2D0-4AF3-B190-A4F96450E7E2}" destId="{40B16B7F-BB1F-43C8-A136-5E0D8DB39F02}" srcOrd="2" destOrd="0" presId="urn:microsoft.com/office/officeart/2008/layout/HorizontalMultiLevelHierarchy"/>
    <dgm:cxn modelId="{4615740F-075E-4975-8006-8E1F2F58DC92}" type="presParOf" srcId="{40B16B7F-BB1F-43C8-A136-5E0D8DB39F02}" destId="{20026B2B-909E-42C8-85AA-B26366C4472E}" srcOrd="0" destOrd="0" presId="urn:microsoft.com/office/officeart/2008/layout/HorizontalMultiLevelHierarchy"/>
    <dgm:cxn modelId="{D0EFF99F-A09C-4D08-8BEA-357E0447B9A2}" type="presParOf" srcId="{9E88BE93-E2D0-4AF3-B190-A4F96450E7E2}" destId="{3C9980FE-6AE4-4E18-ABD9-B1F6FA6551DD}" srcOrd="3" destOrd="0" presId="urn:microsoft.com/office/officeart/2008/layout/HorizontalMultiLevelHierarchy"/>
    <dgm:cxn modelId="{B4DC2DCD-7EC6-492A-A059-F87BC240D9C8}" type="presParOf" srcId="{3C9980FE-6AE4-4E18-ABD9-B1F6FA6551DD}" destId="{72D042F9-47F6-4D1E-A9B9-82236416E993}" srcOrd="0" destOrd="0" presId="urn:microsoft.com/office/officeart/2008/layout/HorizontalMultiLevelHierarchy"/>
    <dgm:cxn modelId="{40B8FFE4-7DAB-449F-BDCE-29516AA908B3}" type="presParOf" srcId="{3C9980FE-6AE4-4E18-ABD9-B1F6FA6551DD}" destId="{F7018968-0A28-423F-AB49-A747603BD413}" srcOrd="1" destOrd="0" presId="urn:microsoft.com/office/officeart/2008/layout/HorizontalMultiLevelHierarchy"/>
    <dgm:cxn modelId="{4FD967DA-D89A-4148-BCE6-1C73C229AF9E}" type="presParOf" srcId="{F7018968-0A28-423F-AB49-A747603BD413}" destId="{6CA1E941-59F8-48B5-A591-2C10E0E8CA09}" srcOrd="0" destOrd="0" presId="urn:microsoft.com/office/officeart/2008/layout/HorizontalMultiLevelHierarchy"/>
    <dgm:cxn modelId="{666F20B8-DF2D-4233-BB72-9DA48178BC0B}" type="presParOf" srcId="{6CA1E941-59F8-48B5-A591-2C10E0E8CA09}" destId="{4C42D75E-3ACD-4824-9073-F0AC82956316}" srcOrd="0" destOrd="0" presId="urn:microsoft.com/office/officeart/2008/layout/HorizontalMultiLevelHierarchy"/>
    <dgm:cxn modelId="{82AAD912-FA72-4F61-A98D-A9C14EEF00D8}" type="presParOf" srcId="{F7018968-0A28-423F-AB49-A747603BD413}" destId="{162A46C3-F712-4A9D-8A80-654935F0F035}" srcOrd="1" destOrd="0" presId="urn:microsoft.com/office/officeart/2008/layout/HorizontalMultiLevelHierarchy"/>
    <dgm:cxn modelId="{5E8DA375-0131-41A3-B910-83BCD54AC4DA}" type="presParOf" srcId="{162A46C3-F712-4A9D-8A80-654935F0F035}" destId="{027A9455-CC7B-4C55-B3F6-C871E0D987CC}" srcOrd="0" destOrd="0" presId="urn:microsoft.com/office/officeart/2008/layout/HorizontalMultiLevelHierarchy"/>
    <dgm:cxn modelId="{3CCCED3E-9687-4EC5-BC6E-E3EF17646948}" type="presParOf" srcId="{162A46C3-F712-4A9D-8A80-654935F0F035}" destId="{469508FB-E95B-490E-AB7D-AD3CC787DBA8}"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4A8EB-6898-4819-9277-D8D746EF4892}">
      <dsp:nvSpPr>
        <dsp:cNvPr id="0" name=""/>
        <dsp:cNvSpPr/>
      </dsp:nvSpPr>
      <dsp:spPr>
        <a:xfrm>
          <a:off x="3089833" y="3097"/>
          <a:ext cx="6051418" cy="1385521"/>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kern="1200" dirty="0" smtClean="0"/>
            <a:t>JUSTIFICACIÓN E IMPORTANCIA</a:t>
          </a:r>
          <a:endParaRPr lang="es-ES" sz="1400" kern="1200" dirty="0"/>
        </a:p>
        <a:p>
          <a:pPr marL="114300" lvl="1" indent="-114300" algn="l" defTabSz="622300">
            <a:lnSpc>
              <a:spcPct val="90000"/>
            </a:lnSpc>
            <a:spcBef>
              <a:spcPct val="0"/>
            </a:spcBef>
            <a:spcAft>
              <a:spcPct val="15000"/>
            </a:spcAft>
            <a:buChar char="••"/>
          </a:pPr>
          <a:r>
            <a:rPr lang="es-ES" sz="1400" kern="1200" dirty="0" smtClean="0"/>
            <a:t>OBJETIVOS</a:t>
          </a:r>
          <a:endParaRPr lang="es-ES" sz="1400" kern="1200" dirty="0"/>
        </a:p>
        <a:p>
          <a:pPr marL="114300" lvl="1" indent="-114300" algn="l" defTabSz="622300">
            <a:lnSpc>
              <a:spcPct val="90000"/>
            </a:lnSpc>
            <a:spcBef>
              <a:spcPct val="0"/>
            </a:spcBef>
            <a:spcAft>
              <a:spcPct val="15000"/>
            </a:spcAft>
            <a:buChar char="••"/>
          </a:pPr>
          <a:r>
            <a:rPr lang="es-ES" sz="1400" kern="1200" dirty="0" smtClean="0"/>
            <a:t>DATOS BIBLIOGRÁFICOS DE LA ZONA DE ESTUDIO</a:t>
          </a:r>
          <a:endParaRPr lang="es-ES" sz="1400" kern="1200" dirty="0"/>
        </a:p>
        <a:p>
          <a:pPr marL="114300" lvl="1" indent="-114300" algn="l" defTabSz="622300">
            <a:lnSpc>
              <a:spcPct val="90000"/>
            </a:lnSpc>
            <a:spcBef>
              <a:spcPct val="0"/>
            </a:spcBef>
            <a:spcAft>
              <a:spcPct val="15000"/>
            </a:spcAft>
            <a:buChar char="••"/>
          </a:pPr>
          <a:r>
            <a:rPr lang="es-ES" sz="1400" kern="1200" dirty="0" smtClean="0"/>
            <a:t>DATOS TÉCNICOS DE LA ZONA DE ESTUDIO</a:t>
          </a:r>
          <a:endParaRPr lang="es-ES" sz="1400" kern="1200" dirty="0"/>
        </a:p>
        <a:p>
          <a:pPr marL="114300" lvl="1" indent="-114300" algn="l" defTabSz="622300">
            <a:lnSpc>
              <a:spcPct val="90000"/>
            </a:lnSpc>
            <a:spcBef>
              <a:spcPct val="0"/>
            </a:spcBef>
            <a:spcAft>
              <a:spcPct val="15000"/>
            </a:spcAft>
            <a:buChar char="••"/>
          </a:pPr>
          <a:r>
            <a:rPr lang="es-ES" sz="1400" kern="1200" dirty="0" smtClean="0"/>
            <a:t>ESTADO ACTUAL DE LA VÍA PIFO PAPALLACTA</a:t>
          </a:r>
          <a:endParaRPr lang="es-ES" sz="1400" kern="1200" dirty="0"/>
        </a:p>
      </dsp:txBody>
      <dsp:txXfrm>
        <a:off x="3089833" y="176287"/>
        <a:ext cx="5531848" cy="1039141"/>
      </dsp:txXfrm>
    </dsp:sp>
    <dsp:sp modelId="{BDCEF062-090E-43C4-89B6-4B4563D1B1CA}">
      <dsp:nvSpPr>
        <dsp:cNvPr id="0" name=""/>
        <dsp:cNvSpPr/>
      </dsp:nvSpPr>
      <dsp:spPr>
        <a:xfrm>
          <a:off x="944444" y="161053"/>
          <a:ext cx="2145389" cy="10696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Generalidades</a:t>
          </a:r>
          <a:endParaRPr lang="es-ES" sz="2000" kern="1200" dirty="0">
            <a:solidFill>
              <a:schemeClr val="tx1"/>
            </a:solidFill>
          </a:endParaRPr>
        </a:p>
      </dsp:txBody>
      <dsp:txXfrm>
        <a:off x="996658" y="213267"/>
        <a:ext cx="2040961" cy="965181"/>
      </dsp:txXfrm>
    </dsp:sp>
    <dsp:sp modelId="{13A424D8-7526-4953-AF7C-DBE8CA5B0490}">
      <dsp:nvSpPr>
        <dsp:cNvPr id="0" name=""/>
        <dsp:cNvSpPr/>
      </dsp:nvSpPr>
      <dsp:spPr>
        <a:xfrm>
          <a:off x="3062622" y="1527171"/>
          <a:ext cx="6045508" cy="203087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kern="1200" dirty="0" smtClean="0"/>
            <a:t>SINIESTRALIDAD HISTÓRICA DE LA VÍA</a:t>
          </a:r>
          <a:endParaRPr lang="es-ES" sz="1400" kern="1200" dirty="0"/>
        </a:p>
        <a:p>
          <a:pPr marL="114300" lvl="1" indent="-114300" algn="l" defTabSz="622300">
            <a:lnSpc>
              <a:spcPct val="90000"/>
            </a:lnSpc>
            <a:spcBef>
              <a:spcPct val="0"/>
            </a:spcBef>
            <a:spcAft>
              <a:spcPct val="15000"/>
            </a:spcAft>
            <a:buChar char="••"/>
          </a:pPr>
          <a:r>
            <a:rPr lang="es-ES" sz="1400" kern="1200" dirty="0" smtClean="0"/>
            <a:t>ANALISIS DE CURVAS HORIZONTALES</a:t>
          </a:r>
          <a:endParaRPr lang="es-ES" sz="1400" kern="1200" dirty="0"/>
        </a:p>
        <a:p>
          <a:pPr marL="114300" lvl="1" indent="-114300" algn="l" defTabSz="622300">
            <a:lnSpc>
              <a:spcPct val="90000"/>
            </a:lnSpc>
            <a:spcBef>
              <a:spcPct val="0"/>
            </a:spcBef>
            <a:spcAft>
              <a:spcPct val="15000"/>
            </a:spcAft>
            <a:buChar char="••"/>
          </a:pPr>
          <a:r>
            <a:rPr lang="es-ES" sz="1400" kern="1200" dirty="0" smtClean="0"/>
            <a:t>VELOCIDADES DE CIRCULACIÓN</a:t>
          </a:r>
          <a:endParaRPr lang="es-ES" sz="1400" kern="1200" dirty="0"/>
        </a:p>
        <a:p>
          <a:pPr marL="114300" lvl="1" indent="-114300" algn="l" defTabSz="622300">
            <a:lnSpc>
              <a:spcPct val="90000"/>
            </a:lnSpc>
            <a:spcBef>
              <a:spcPct val="0"/>
            </a:spcBef>
            <a:spcAft>
              <a:spcPct val="15000"/>
            </a:spcAft>
            <a:buChar char="••"/>
          </a:pPr>
          <a:r>
            <a:rPr lang="es-ES" sz="1400" kern="1200" dirty="0" smtClean="0"/>
            <a:t>ESTUDIO DE TRÁFICO</a:t>
          </a:r>
          <a:endParaRPr lang="es-ES" sz="1400" kern="1200" dirty="0"/>
        </a:p>
        <a:p>
          <a:pPr marL="114300" lvl="1" indent="-114300" algn="l" defTabSz="622300">
            <a:lnSpc>
              <a:spcPct val="90000"/>
            </a:lnSpc>
            <a:spcBef>
              <a:spcPct val="0"/>
            </a:spcBef>
            <a:spcAft>
              <a:spcPct val="15000"/>
            </a:spcAft>
            <a:buChar char="••"/>
          </a:pPr>
          <a:r>
            <a:rPr lang="es-ES" sz="1400" kern="1200" dirty="0" smtClean="0"/>
            <a:t>RAMPAS DE EMERGENCIA DE FRENADO</a:t>
          </a:r>
          <a:endParaRPr lang="es-ES" sz="1400" kern="1200" dirty="0"/>
        </a:p>
        <a:p>
          <a:pPr marL="114300" lvl="1" indent="-114300" algn="l" defTabSz="622300">
            <a:lnSpc>
              <a:spcPct val="90000"/>
            </a:lnSpc>
            <a:spcBef>
              <a:spcPct val="0"/>
            </a:spcBef>
            <a:spcAft>
              <a:spcPct val="15000"/>
            </a:spcAft>
            <a:buChar char="••"/>
          </a:pPr>
          <a:r>
            <a:rPr lang="es-ES" sz="1400" kern="1200" dirty="0" smtClean="0"/>
            <a:t>INFORMACIÓN  NACIONAL E INTERNACIONAL DE RAMPAS DE EMERGENCIA DE FRENADO </a:t>
          </a:r>
          <a:endParaRPr lang="es-ES" sz="1400" kern="1200" dirty="0"/>
        </a:p>
      </dsp:txBody>
      <dsp:txXfrm>
        <a:off x="3062622" y="1781030"/>
        <a:ext cx="5283932" cy="1523152"/>
      </dsp:txXfrm>
    </dsp:sp>
    <dsp:sp modelId="{5C972F48-7260-45D0-8571-7B4E0D27D2A1}">
      <dsp:nvSpPr>
        <dsp:cNvPr id="0" name=""/>
        <dsp:cNvSpPr/>
      </dsp:nvSpPr>
      <dsp:spPr>
        <a:xfrm>
          <a:off x="977566" y="1849845"/>
          <a:ext cx="2085055" cy="1385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Desarrollo</a:t>
          </a:r>
          <a:endParaRPr lang="es-ES" sz="2000" kern="1200" dirty="0">
            <a:solidFill>
              <a:schemeClr val="tx1"/>
            </a:solidFill>
          </a:endParaRPr>
        </a:p>
      </dsp:txBody>
      <dsp:txXfrm>
        <a:off x="1045202" y="1917481"/>
        <a:ext cx="1949783" cy="1250249"/>
      </dsp:txXfrm>
    </dsp:sp>
    <dsp:sp modelId="{6B7AC75A-6B45-415F-95CF-473AF008804F}">
      <dsp:nvSpPr>
        <dsp:cNvPr id="0" name=""/>
        <dsp:cNvSpPr/>
      </dsp:nvSpPr>
      <dsp:spPr>
        <a:xfrm>
          <a:off x="3089833" y="3696593"/>
          <a:ext cx="6051418" cy="1385521"/>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kern="1200" dirty="0" smtClean="0"/>
            <a:t>DISEÑO DE RAMPA DE EMERGENCIA DE FRENADO</a:t>
          </a:r>
          <a:endParaRPr lang="es-ES" sz="1400" kern="1200" dirty="0"/>
        </a:p>
        <a:p>
          <a:pPr marL="114300" lvl="1" indent="-114300" algn="l" defTabSz="622300">
            <a:lnSpc>
              <a:spcPct val="90000"/>
            </a:lnSpc>
            <a:spcBef>
              <a:spcPct val="0"/>
            </a:spcBef>
            <a:spcAft>
              <a:spcPct val="15000"/>
            </a:spcAft>
            <a:buChar char="••"/>
          </a:pPr>
          <a:r>
            <a:rPr lang="es-ES" sz="1400" kern="1200" dirty="0" smtClean="0"/>
            <a:t>MODELAMIENTO EN PROGRAMA COMPUTACIONAL</a:t>
          </a:r>
          <a:endParaRPr lang="es-ES" sz="1400" kern="1200" dirty="0"/>
        </a:p>
        <a:p>
          <a:pPr marL="114300" lvl="1" indent="-114300" algn="l" defTabSz="622300">
            <a:lnSpc>
              <a:spcPct val="90000"/>
            </a:lnSpc>
            <a:spcBef>
              <a:spcPct val="0"/>
            </a:spcBef>
            <a:spcAft>
              <a:spcPct val="15000"/>
            </a:spcAft>
            <a:buChar char="••"/>
          </a:pPr>
          <a:r>
            <a:rPr lang="es-ES" sz="1400" kern="1200" dirty="0" smtClean="0"/>
            <a:t>ESTUDIO DE COSTOS </a:t>
          </a:r>
          <a:endParaRPr lang="es-ES" sz="1400" kern="1200" dirty="0"/>
        </a:p>
        <a:p>
          <a:pPr marL="114300" lvl="1" indent="-114300" algn="l" defTabSz="622300">
            <a:lnSpc>
              <a:spcPct val="90000"/>
            </a:lnSpc>
            <a:spcBef>
              <a:spcPct val="0"/>
            </a:spcBef>
            <a:spcAft>
              <a:spcPct val="15000"/>
            </a:spcAft>
            <a:buChar char="••"/>
          </a:pPr>
          <a:r>
            <a:rPr lang="es-ES" sz="1400" kern="1200" dirty="0" smtClean="0"/>
            <a:t>CONCLUSIONES Y RECOMENDACIONES</a:t>
          </a:r>
          <a:endParaRPr lang="es-ES" sz="1400" kern="1200" dirty="0"/>
        </a:p>
        <a:p>
          <a:pPr marL="114300" lvl="1" indent="-114300" algn="l" defTabSz="622300">
            <a:lnSpc>
              <a:spcPct val="90000"/>
            </a:lnSpc>
            <a:spcBef>
              <a:spcPct val="0"/>
            </a:spcBef>
            <a:spcAft>
              <a:spcPct val="15000"/>
            </a:spcAft>
            <a:buChar char="••"/>
          </a:pPr>
          <a:endParaRPr lang="es-ES" sz="1400" kern="1200" dirty="0"/>
        </a:p>
      </dsp:txBody>
      <dsp:txXfrm>
        <a:off x="3089833" y="3869783"/>
        <a:ext cx="5531848" cy="1039141"/>
      </dsp:txXfrm>
    </dsp:sp>
    <dsp:sp modelId="{855BA31C-0DB2-4CFB-94C0-2A8E17C7A3AF}">
      <dsp:nvSpPr>
        <dsp:cNvPr id="0" name=""/>
        <dsp:cNvSpPr/>
      </dsp:nvSpPr>
      <dsp:spPr>
        <a:xfrm>
          <a:off x="944444" y="3696593"/>
          <a:ext cx="2145389" cy="13855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Propuesta de diseño y conclusiones</a:t>
          </a:r>
          <a:endParaRPr lang="es-ES" sz="2000" kern="1200" dirty="0">
            <a:solidFill>
              <a:schemeClr val="tx1"/>
            </a:solidFill>
          </a:endParaRPr>
        </a:p>
      </dsp:txBody>
      <dsp:txXfrm>
        <a:off x="1012080" y="3764229"/>
        <a:ext cx="2010117" cy="1250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078BE-39F9-46F3-B87D-F884D34FF972}">
      <dsp:nvSpPr>
        <dsp:cNvPr id="0" name=""/>
        <dsp:cNvSpPr/>
      </dsp:nvSpPr>
      <dsp:spPr>
        <a:xfrm rot="5400000">
          <a:off x="835444" y="1283448"/>
          <a:ext cx="1333625" cy="1518286"/>
        </a:xfrm>
        <a:prstGeom prst="bentUpArrow">
          <a:avLst>
            <a:gd name="adj1" fmla="val 32840"/>
            <a:gd name="adj2" fmla="val 25000"/>
            <a:gd name="adj3" fmla="val 3578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791430-F3BF-43A0-94AB-BE413AAFA579}">
      <dsp:nvSpPr>
        <dsp:cNvPr id="0" name=""/>
        <dsp:cNvSpPr/>
      </dsp:nvSpPr>
      <dsp:spPr>
        <a:xfrm>
          <a:off x="54091" y="33635"/>
          <a:ext cx="4287444" cy="1242141"/>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buClr>
              <a:schemeClr val="dk1"/>
            </a:buClr>
            <a:buSzPts val="1100"/>
          </a:pPr>
          <a:r>
            <a:rPr lang="es-ES" sz="1300" kern="1200" dirty="0" smtClean="0"/>
            <a:t>En Ecuador, según el tipo de siniestro de tránsito se lo puede clasificar de la siguiente manera</a:t>
          </a:r>
          <a:r>
            <a:rPr lang="es-ES" sz="1300" kern="1200" smtClean="0"/>
            <a:t>: 1</a:t>
          </a:r>
          <a:r>
            <a:rPr lang="es-ES" sz="1300" kern="1200" dirty="0" smtClean="0"/>
            <a:t>) Choques (45,4</a:t>
          </a:r>
          <a:r>
            <a:rPr lang="es-ES" sz="1300" kern="1200" smtClean="0"/>
            <a:t>%); 2</a:t>
          </a:r>
          <a:r>
            <a:rPr lang="es-ES" sz="1300" kern="1200" dirty="0" smtClean="0"/>
            <a:t>) Atropellos (16,8</a:t>
          </a:r>
          <a:r>
            <a:rPr lang="es-ES" sz="1300" kern="1200" smtClean="0"/>
            <a:t>%); 3</a:t>
          </a:r>
          <a:r>
            <a:rPr lang="es-ES" sz="1300" kern="1200" dirty="0" smtClean="0"/>
            <a:t>) Estrellamientos (13,6%); 4) Pérdida de pista (10,8%) y otro tipo (13,8%).</a:t>
          </a:r>
          <a:endParaRPr lang="es-EC" sz="1300" kern="1200" dirty="0"/>
        </a:p>
      </dsp:txBody>
      <dsp:txXfrm>
        <a:off x="114738" y="94282"/>
        <a:ext cx="4166150" cy="1120847"/>
      </dsp:txXfrm>
    </dsp:sp>
    <dsp:sp modelId="{B100D3B6-167D-4140-8F5B-07BBF934B286}">
      <dsp:nvSpPr>
        <dsp:cNvPr id="0" name=""/>
        <dsp:cNvSpPr/>
      </dsp:nvSpPr>
      <dsp:spPr>
        <a:xfrm>
          <a:off x="3320334" y="18852"/>
          <a:ext cx="1632828" cy="1270119"/>
        </a:xfrm>
        <a:prstGeom prst="rect">
          <a:avLst/>
        </a:prstGeom>
        <a:noFill/>
        <a:ln>
          <a:noFill/>
        </a:ln>
        <a:effectLst/>
      </dsp:spPr>
      <dsp:style>
        <a:lnRef idx="0">
          <a:scrgbClr r="0" g="0" b="0"/>
        </a:lnRef>
        <a:fillRef idx="0">
          <a:scrgbClr r="0" g="0" b="0"/>
        </a:fillRef>
        <a:effectRef idx="0">
          <a:scrgbClr r="0" g="0" b="0"/>
        </a:effectRef>
        <a:fontRef idx="minor"/>
      </dsp:style>
    </dsp:sp>
    <dsp:sp modelId="{A6B1878B-9D25-4EDD-ADC5-B7ABB0A864F0}">
      <dsp:nvSpPr>
        <dsp:cNvPr id="0" name=""/>
        <dsp:cNvSpPr/>
      </dsp:nvSpPr>
      <dsp:spPr>
        <a:xfrm rot="5400000">
          <a:off x="3455441" y="2950389"/>
          <a:ext cx="1333625" cy="1607652"/>
        </a:xfrm>
        <a:prstGeom prst="bentUpArrow">
          <a:avLst>
            <a:gd name="adj1" fmla="val 32840"/>
            <a:gd name="adj2" fmla="val 25000"/>
            <a:gd name="adj3" fmla="val 35780"/>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C25FFB-F092-4A6A-9F7E-644FFA6F4A5C}">
      <dsp:nvSpPr>
        <dsp:cNvPr id="0" name=""/>
        <dsp:cNvSpPr/>
      </dsp:nvSpPr>
      <dsp:spPr>
        <a:xfrm>
          <a:off x="2212482" y="1758327"/>
          <a:ext cx="3815671" cy="1190173"/>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buClr>
              <a:schemeClr val="dk1"/>
            </a:buClr>
            <a:buSzPts val="1100"/>
          </a:pPr>
          <a:r>
            <a:rPr lang="es-ES" sz="1300" kern="1200" dirty="0" smtClean="0"/>
            <a:t>La siniestralidad que se presenta en la vía Pifo- Papallacta es alta, según la Agencia Metropolitana de Tránsito (AMT) desde el 2010 esta vía a presentado más de 100 siniestros de tránsito</a:t>
          </a:r>
          <a:endParaRPr lang="es-EC" sz="1300" kern="1200" dirty="0"/>
        </a:p>
      </dsp:txBody>
      <dsp:txXfrm>
        <a:off x="2270592" y="1816437"/>
        <a:ext cx="3699451" cy="1073953"/>
      </dsp:txXfrm>
    </dsp:sp>
    <dsp:sp modelId="{19E0AD02-A37D-4200-BEC3-FE45A223FD21}">
      <dsp:nvSpPr>
        <dsp:cNvPr id="0" name=""/>
        <dsp:cNvSpPr/>
      </dsp:nvSpPr>
      <dsp:spPr>
        <a:xfrm>
          <a:off x="5436002" y="1634241"/>
          <a:ext cx="1632828" cy="1270119"/>
        </a:xfrm>
        <a:prstGeom prst="rect">
          <a:avLst/>
        </a:prstGeom>
        <a:noFill/>
        <a:ln>
          <a:noFill/>
        </a:ln>
        <a:effectLst/>
      </dsp:spPr>
      <dsp:style>
        <a:lnRef idx="0">
          <a:scrgbClr r="0" g="0" b="0"/>
        </a:lnRef>
        <a:fillRef idx="0">
          <a:scrgbClr r="0" g="0" b="0"/>
        </a:fillRef>
        <a:effectRef idx="0">
          <a:scrgbClr r="0" g="0" b="0"/>
        </a:effectRef>
        <a:fontRef idx="minor"/>
      </dsp:style>
    </dsp:sp>
    <dsp:sp modelId="{F00865E7-A587-4A8A-84F4-0E94F2F89A97}">
      <dsp:nvSpPr>
        <dsp:cNvPr id="0" name=""/>
        <dsp:cNvSpPr/>
      </dsp:nvSpPr>
      <dsp:spPr>
        <a:xfrm>
          <a:off x="4811292" y="3233036"/>
          <a:ext cx="3536545" cy="1330536"/>
        </a:xfrm>
        <a:prstGeom prst="roundRect">
          <a:avLst>
            <a:gd name="adj" fmla="val 166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77850">
            <a:lnSpc>
              <a:spcPct val="90000"/>
            </a:lnSpc>
            <a:spcBef>
              <a:spcPct val="0"/>
            </a:spcBef>
            <a:spcAft>
              <a:spcPct val="35000"/>
            </a:spcAft>
          </a:pPr>
          <a:r>
            <a:rPr lang="es-ES" sz="1300" kern="1200" dirty="0" smtClean="0"/>
            <a:t>Los accidentes de transito suscitados  el 25 /07/2022 dejaron como saldo 9 fallecidos y 10 heridos y el 14/08/2018 con 23 fallecidos y 22 heridos en ambos casos la pérdida de frenos debido a un exceso de velocidad.</a:t>
          </a:r>
          <a:endParaRPr lang="es-EC" sz="1300" b="0" kern="1200" dirty="0">
            <a:latin typeface="Arial" panose="020B0604020202020204" pitchFamily="34" charset="0"/>
            <a:cs typeface="Arial" panose="020B0604020202020204" pitchFamily="34" charset="0"/>
          </a:endParaRPr>
        </a:p>
      </dsp:txBody>
      <dsp:txXfrm>
        <a:off x="4876255" y="3297999"/>
        <a:ext cx="3406619" cy="1200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55BC1-13BB-4794-A929-FB556465CA1D}">
      <dsp:nvSpPr>
        <dsp:cNvPr id="0" name=""/>
        <dsp:cNvSpPr/>
      </dsp:nvSpPr>
      <dsp:spPr>
        <a:xfrm>
          <a:off x="2104213" y="853"/>
          <a:ext cx="6696890" cy="859071"/>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Realizar el análisis técnico de la vía y proponer una solución para mitigar la gran cantidad de siniestros de tránsito en la vía Pifo - Papallacta </a:t>
          </a:r>
          <a:endParaRPr lang="es-ES" sz="1600" kern="1200" dirty="0"/>
        </a:p>
      </dsp:txBody>
      <dsp:txXfrm>
        <a:off x="2104213" y="108237"/>
        <a:ext cx="6374738" cy="644303"/>
      </dsp:txXfrm>
    </dsp:sp>
    <dsp:sp modelId="{DE699945-29FA-4586-B603-AFC05F5ECE4F}">
      <dsp:nvSpPr>
        <dsp:cNvPr id="0" name=""/>
        <dsp:cNvSpPr/>
      </dsp:nvSpPr>
      <dsp:spPr>
        <a:xfrm>
          <a:off x="0" y="67168"/>
          <a:ext cx="2005608" cy="7264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tx1"/>
              </a:solidFill>
            </a:rPr>
            <a:t>Objetivo General</a:t>
          </a:r>
          <a:endParaRPr lang="es-ES" sz="2000" b="1" kern="1200" dirty="0">
            <a:solidFill>
              <a:schemeClr val="tx1"/>
            </a:solidFill>
          </a:endParaRPr>
        </a:p>
      </dsp:txBody>
      <dsp:txXfrm>
        <a:off x="35462" y="102630"/>
        <a:ext cx="1934684" cy="655517"/>
      </dsp:txXfrm>
    </dsp:sp>
    <dsp:sp modelId="{86E970E0-DE99-45B1-9BED-DD6876BC52EE}">
      <dsp:nvSpPr>
        <dsp:cNvPr id="0" name=""/>
        <dsp:cNvSpPr/>
      </dsp:nvSpPr>
      <dsp:spPr>
        <a:xfrm>
          <a:off x="2124610" y="1001970"/>
          <a:ext cx="6754004" cy="428539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t>Analizar la faja topográfica de la vía </a:t>
          </a:r>
          <a:r>
            <a:rPr lang="es-ES" sz="1500" kern="1200" smtClean="0"/>
            <a:t>Pifo-Papallacta </a:t>
          </a:r>
          <a:r>
            <a:rPr lang="es-ES" sz="1500" kern="1200" smtClean="0"/>
            <a:t>para encontrar el lugar óptimo en donde se emplace la rampa de frenado de emergencia.</a:t>
          </a:r>
          <a:endParaRPr lang="es-ES" sz="1500" kern="1200" dirty="0"/>
        </a:p>
        <a:p>
          <a:pPr marL="114300" lvl="1" indent="-114300" algn="l" defTabSz="666750">
            <a:lnSpc>
              <a:spcPct val="90000"/>
            </a:lnSpc>
            <a:spcBef>
              <a:spcPct val="0"/>
            </a:spcBef>
            <a:spcAft>
              <a:spcPct val="15000"/>
            </a:spcAft>
            <a:buChar char="••"/>
          </a:pPr>
          <a:endParaRPr lang="es-ES" sz="1500" kern="1200" dirty="0"/>
        </a:p>
        <a:p>
          <a:pPr marL="114300" lvl="1" indent="-114300" algn="l" defTabSz="666750">
            <a:lnSpc>
              <a:spcPct val="90000"/>
            </a:lnSpc>
            <a:spcBef>
              <a:spcPct val="0"/>
            </a:spcBef>
            <a:spcAft>
              <a:spcPct val="15000"/>
            </a:spcAft>
            <a:buChar char="••"/>
          </a:pPr>
          <a:r>
            <a:rPr lang="es-ES" sz="1500" kern="1200" dirty="0" smtClean="0"/>
            <a:t>Realizar el levantamiento topográfico del lugar de implantación de la rampa de frenado de emergencia.</a:t>
          </a:r>
          <a:endParaRPr lang="es-ES" sz="1500" kern="1200" dirty="0"/>
        </a:p>
        <a:p>
          <a:pPr marL="114300" lvl="1" indent="-114300" algn="l" defTabSz="666750">
            <a:lnSpc>
              <a:spcPct val="90000"/>
            </a:lnSpc>
            <a:spcBef>
              <a:spcPct val="0"/>
            </a:spcBef>
            <a:spcAft>
              <a:spcPct val="15000"/>
            </a:spcAft>
            <a:buChar char="••"/>
          </a:pPr>
          <a:endParaRPr lang="es-ES" sz="1500" kern="1200" dirty="0"/>
        </a:p>
        <a:p>
          <a:pPr marL="114300" lvl="1" indent="-114300" algn="l" defTabSz="666750">
            <a:lnSpc>
              <a:spcPct val="90000"/>
            </a:lnSpc>
            <a:spcBef>
              <a:spcPct val="0"/>
            </a:spcBef>
            <a:spcAft>
              <a:spcPct val="15000"/>
            </a:spcAft>
            <a:buChar char="••"/>
          </a:pPr>
          <a:r>
            <a:rPr lang="es-ES" sz="1500" kern="1200" dirty="0" smtClean="0"/>
            <a:t>Proponer el diseño adecuado y óptimo de una zona de frenado de emergencia en la vía Pifo- Papallacta </a:t>
          </a:r>
          <a:endParaRPr lang="es-ES" sz="1500" kern="1200" dirty="0"/>
        </a:p>
        <a:p>
          <a:pPr marL="114300" lvl="1" indent="-114300" algn="l" defTabSz="666750">
            <a:lnSpc>
              <a:spcPct val="90000"/>
            </a:lnSpc>
            <a:spcBef>
              <a:spcPct val="0"/>
            </a:spcBef>
            <a:spcAft>
              <a:spcPct val="15000"/>
            </a:spcAft>
            <a:buChar char="••"/>
          </a:pPr>
          <a:endParaRPr lang="es-ES" sz="1500" kern="1200" dirty="0"/>
        </a:p>
        <a:p>
          <a:pPr marL="114300" lvl="1" indent="-114300" algn="l" defTabSz="666750">
            <a:lnSpc>
              <a:spcPct val="90000"/>
            </a:lnSpc>
            <a:spcBef>
              <a:spcPct val="0"/>
            </a:spcBef>
            <a:spcAft>
              <a:spcPct val="15000"/>
            </a:spcAft>
            <a:buChar char="••"/>
          </a:pPr>
          <a:r>
            <a:rPr lang="es-ES" sz="1500" kern="1200" dirty="0" smtClean="0"/>
            <a:t>Analizar mediante el uso de programa computacional de tráfico que se genera en la zona de estudio y su impacto al generar una zona de frenado de emergencia.</a:t>
          </a:r>
          <a:endParaRPr lang="es-ES" sz="1500" kern="1200" dirty="0"/>
        </a:p>
        <a:p>
          <a:pPr marL="114300" lvl="1" indent="-114300" algn="l" defTabSz="666750">
            <a:lnSpc>
              <a:spcPct val="90000"/>
            </a:lnSpc>
            <a:spcBef>
              <a:spcPct val="0"/>
            </a:spcBef>
            <a:spcAft>
              <a:spcPct val="15000"/>
            </a:spcAft>
            <a:buChar char="••"/>
          </a:pPr>
          <a:endParaRPr lang="es-ES" sz="1500" kern="1200" dirty="0"/>
        </a:p>
        <a:p>
          <a:pPr marL="114300" lvl="1" indent="-114300" algn="l" defTabSz="666750">
            <a:lnSpc>
              <a:spcPct val="90000"/>
            </a:lnSpc>
            <a:spcBef>
              <a:spcPct val="0"/>
            </a:spcBef>
            <a:spcAft>
              <a:spcPct val="15000"/>
            </a:spcAft>
            <a:buChar char="••"/>
          </a:pPr>
          <a:r>
            <a:rPr lang="es-ES" sz="1500" kern="1200" dirty="0" smtClean="0"/>
            <a:t>Realizar un presupuesto referencial en base a los precios de la Cámara de la Construcción del año 2022 para la zona de frenado de emergencia.</a:t>
          </a:r>
          <a:endParaRPr lang="es-ES" sz="1500" kern="1200" dirty="0"/>
        </a:p>
      </dsp:txBody>
      <dsp:txXfrm>
        <a:off x="2124610" y="1537645"/>
        <a:ext cx="5146980" cy="3214047"/>
      </dsp:txXfrm>
    </dsp:sp>
    <dsp:sp modelId="{FDBCFF90-97FE-4D89-8381-5EAC17D77DCC}">
      <dsp:nvSpPr>
        <dsp:cNvPr id="0" name=""/>
        <dsp:cNvSpPr/>
      </dsp:nvSpPr>
      <dsp:spPr>
        <a:xfrm>
          <a:off x="0" y="1678322"/>
          <a:ext cx="2122030" cy="28190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tx1"/>
              </a:solidFill>
            </a:rPr>
            <a:t>Objetivo Específico</a:t>
          </a:r>
          <a:endParaRPr lang="es-ES" sz="2000" b="1" kern="1200" dirty="0">
            <a:solidFill>
              <a:schemeClr val="tx1"/>
            </a:solidFill>
          </a:endParaRPr>
        </a:p>
      </dsp:txBody>
      <dsp:txXfrm>
        <a:off x="103589" y="1781911"/>
        <a:ext cx="1914852" cy="26119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1E941-59F8-48B5-A591-2C10E0E8CA09}">
      <dsp:nvSpPr>
        <dsp:cNvPr id="0" name=""/>
        <dsp:cNvSpPr/>
      </dsp:nvSpPr>
      <dsp:spPr>
        <a:xfrm>
          <a:off x="2462228" y="1432684"/>
          <a:ext cx="420780" cy="91440"/>
        </a:xfrm>
        <a:custGeom>
          <a:avLst/>
          <a:gdLst/>
          <a:ahLst/>
          <a:cxnLst/>
          <a:rect l="0" t="0" r="0" b="0"/>
          <a:pathLst>
            <a:path>
              <a:moveTo>
                <a:pt x="0" y="48794"/>
              </a:moveTo>
              <a:lnTo>
                <a:pt x="210390" y="48794"/>
              </a:lnTo>
              <a:lnTo>
                <a:pt x="210390" y="45720"/>
              </a:lnTo>
              <a:lnTo>
                <a:pt x="420780"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2662099" y="1467885"/>
        <a:ext cx="21039" cy="21039"/>
      </dsp:txXfrm>
    </dsp:sp>
    <dsp:sp modelId="{40B16B7F-BB1F-43C8-A136-5E0D8DB39F02}">
      <dsp:nvSpPr>
        <dsp:cNvPr id="0" name=""/>
        <dsp:cNvSpPr/>
      </dsp:nvSpPr>
      <dsp:spPr>
        <a:xfrm>
          <a:off x="360012" y="1026362"/>
          <a:ext cx="485125" cy="455117"/>
        </a:xfrm>
        <a:custGeom>
          <a:avLst/>
          <a:gdLst/>
          <a:ahLst/>
          <a:cxnLst/>
          <a:rect l="0" t="0" r="0" b="0"/>
          <a:pathLst>
            <a:path>
              <a:moveTo>
                <a:pt x="0" y="0"/>
              </a:moveTo>
              <a:lnTo>
                <a:pt x="242562" y="0"/>
              </a:lnTo>
              <a:lnTo>
                <a:pt x="242562" y="455117"/>
              </a:lnTo>
              <a:lnTo>
                <a:pt x="485125" y="45511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585945" y="1237291"/>
        <a:ext cx="33259" cy="33259"/>
      </dsp:txXfrm>
    </dsp:sp>
    <dsp:sp modelId="{68A74AEF-641B-4EDE-BC5E-773584A52668}">
      <dsp:nvSpPr>
        <dsp:cNvPr id="0" name=""/>
        <dsp:cNvSpPr/>
      </dsp:nvSpPr>
      <dsp:spPr>
        <a:xfrm>
          <a:off x="2543447" y="293056"/>
          <a:ext cx="363982" cy="91440"/>
        </a:xfrm>
        <a:custGeom>
          <a:avLst/>
          <a:gdLst/>
          <a:ahLst/>
          <a:cxnLst/>
          <a:rect l="0" t="0" r="0" b="0"/>
          <a:pathLst>
            <a:path>
              <a:moveTo>
                <a:pt x="0" y="45720"/>
              </a:moveTo>
              <a:lnTo>
                <a:pt x="181991" y="45720"/>
              </a:lnTo>
              <a:lnTo>
                <a:pt x="181991" y="47037"/>
              </a:lnTo>
              <a:lnTo>
                <a:pt x="363982" y="4703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2716338" y="329676"/>
        <a:ext cx="18199" cy="18199"/>
      </dsp:txXfrm>
    </dsp:sp>
    <dsp:sp modelId="{DB15372D-F976-440E-8742-A43B562D74E0}">
      <dsp:nvSpPr>
        <dsp:cNvPr id="0" name=""/>
        <dsp:cNvSpPr/>
      </dsp:nvSpPr>
      <dsp:spPr>
        <a:xfrm>
          <a:off x="360012" y="338776"/>
          <a:ext cx="483696" cy="687586"/>
        </a:xfrm>
        <a:custGeom>
          <a:avLst/>
          <a:gdLst/>
          <a:ahLst/>
          <a:cxnLst/>
          <a:rect l="0" t="0" r="0" b="0"/>
          <a:pathLst>
            <a:path>
              <a:moveTo>
                <a:pt x="0" y="687586"/>
              </a:moveTo>
              <a:lnTo>
                <a:pt x="241848" y="687586"/>
              </a:lnTo>
              <a:lnTo>
                <a:pt x="241848" y="0"/>
              </a:lnTo>
              <a:lnTo>
                <a:pt x="483696"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580843" y="661552"/>
        <a:ext cx="42033" cy="42033"/>
      </dsp:txXfrm>
    </dsp:sp>
    <dsp:sp modelId="{1C9726E2-AEBF-46BA-B144-102598FDE64D}">
      <dsp:nvSpPr>
        <dsp:cNvPr id="0" name=""/>
        <dsp:cNvSpPr/>
      </dsp:nvSpPr>
      <dsp:spPr>
        <a:xfrm rot="16200000">
          <a:off x="-767395" y="846355"/>
          <a:ext cx="1894802" cy="360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O" sz="1400" kern="1200" dirty="0"/>
            <a:t>Días</a:t>
          </a:r>
          <a:r>
            <a:rPr lang="es-CO" sz="1400" kern="1200" baseline="0" dirty="0"/>
            <a:t> de Aforo</a:t>
          </a:r>
          <a:endParaRPr lang="es-CO" sz="1400" kern="1200" dirty="0"/>
        </a:p>
      </dsp:txBody>
      <dsp:txXfrm>
        <a:off x="-767395" y="846355"/>
        <a:ext cx="1894802" cy="360012"/>
      </dsp:txXfrm>
    </dsp:sp>
    <dsp:sp modelId="{65DEA593-4924-4996-ACF0-0ECFDD05A7DD}">
      <dsp:nvSpPr>
        <dsp:cNvPr id="0" name=""/>
        <dsp:cNvSpPr/>
      </dsp:nvSpPr>
      <dsp:spPr>
        <a:xfrm>
          <a:off x="843709" y="0"/>
          <a:ext cx="1699738" cy="67755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Al menos 7 días seguidos de una semana</a:t>
          </a:r>
        </a:p>
      </dsp:txBody>
      <dsp:txXfrm>
        <a:off x="843709" y="0"/>
        <a:ext cx="1699738" cy="677550"/>
      </dsp:txXfrm>
    </dsp:sp>
    <dsp:sp modelId="{2E4E5664-A724-4C18-855F-F6CC18B089DF}">
      <dsp:nvSpPr>
        <dsp:cNvPr id="0" name=""/>
        <dsp:cNvSpPr/>
      </dsp:nvSpPr>
      <dsp:spPr>
        <a:xfrm>
          <a:off x="2907429" y="160087"/>
          <a:ext cx="1999990" cy="36001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De acuerdo a MTOP 2003</a:t>
          </a:r>
        </a:p>
      </dsp:txBody>
      <dsp:txXfrm>
        <a:off x="2907429" y="160087"/>
        <a:ext cx="1999990" cy="360012"/>
      </dsp:txXfrm>
    </dsp:sp>
    <dsp:sp modelId="{72D042F9-47F6-4D1E-A9B9-82236416E993}">
      <dsp:nvSpPr>
        <dsp:cNvPr id="0" name=""/>
        <dsp:cNvSpPr/>
      </dsp:nvSpPr>
      <dsp:spPr>
        <a:xfrm>
          <a:off x="845137" y="1220452"/>
          <a:ext cx="1617090" cy="522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CO" sz="1200" kern="1200" dirty="0"/>
            <a:t>Conteo manual de </a:t>
          </a:r>
          <a:r>
            <a:rPr lang="es-CO" sz="1200" kern="1200" dirty="0" smtClean="0"/>
            <a:t> 7 </a:t>
          </a:r>
          <a:r>
            <a:rPr lang="es-CO" sz="1200" kern="1200" dirty="0"/>
            <a:t>días Consecutivos</a:t>
          </a:r>
        </a:p>
      </dsp:txBody>
      <dsp:txXfrm>
        <a:off x="845137" y="1220452"/>
        <a:ext cx="1617090" cy="522054"/>
      </dsp:txXfrm>
    </dsp:sp>
    <dsp:sp modelId="{027A9455-CC7B-4C55-B3F6-C871E0D987CC}">
      <dsp:nvSpPr>
        <dsp:cNvPr id="0" name=""/>
        <dsp:cNvSpPr/>
      </dsp:nvSpPr>
      <dsp:spPr>
        <a:xfrm>
          <a:off x="2883009" y="754291"/>
          <a:ext cx="2572686" cy="144822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es-CO" sz="1200" kern="1200" dirty="0" smtClean="0"/>
            <a:t> </a:t>
          </a:r>
        </a:p>
        <a:p>
          <a:pPr lvl="0" algn="l" defTabSz="533400">
            <a:lnSpc>
              <a:spcPct val="90000"/>
            </a:lnSpc>
            <a:spcBef>
              <a:spcPct val="0"/>
            </a:spcBef>
            <a:spcAft>
              <a:spcPct val="35000"/>
            </a:spcAft>
          </a:pPr>
          <a:r>
            <a:rPr lang="es-CO" sz="1200" kern="1200" dirty="0" smtClean="0"/>
            <a:t>  * Del día lunes 17 al domingo 23 de   octubre de 2022.</a:t>
          </a:r>
        </a:p>
        <a:p>
          <a:pPr lvl="0" algn="l" defTabSz="533400">
            <a:lnSpc>
              <a:spcPct val="90000"/>
            </a:lnSpc>
            <a:spcBef>
              <a:spcPct val="0"/>
            </a:spcBef>
            <a:spcAft>
              <a:spcPct val="35000"/>
            </a:spcAft>
          </a:pPr>
          <a:r>
            <a:rPr lang="es-CO" sz="1200" kern="1200" dirty="0" smtClean="0"/>
            <a:t>  * Aforo en ambos sentidos.</a:t>
          </a:r>
        </a:p>
        <a:p>
          <a:pPr lvl="0" algn="l" defTabSz="533400">
            <a:lnSpc>
              <a:spcPct val="90000"/>
            </a:lnSpc>
            <a:spcBef>
              <a:spcPct val="0"/>
            </a:spcBef>
            <a:spcAft>
              <a:spcPct val="35000"/>
            </a:spcAft>
          </a:pPr>
          <a:r>
            <a:rPr lang="es-CO" sz="1200" kern="1200" dirty="0" smtClean="0"/>
            <a:t>  * Se considera horarios rotativos de  24 horas.</a:t>
          </a:r>
          <a:endParaRPr lang="es-CO" sz="1200" kern="1200" dirty="0"/>
        </a:p>
        <a:p>
          <a:pPr lvl="0" algn="ctr" defTabSz="533400">
            <a:lnSpc>
              <a:spcPct val="90000"/>
            </a:lnSpc>
            <a:spcBef>
              <a:spcPct val="0"/>
            </a:spcBef>
            <a:spcAft>
              <a:spcPct val="35000"/>
            </a:spcAft>
          </a:pPr>
          <a:endParaRPr lang="es-CO" sz="1200" kern="1200" dirty="0"/>
        </a:p>
      </dsp:txBody>
      <dsp:txXfrm>
        <a:off x="2883009" y="754291"/>
        <a:ext cx="2572686" cy="1448225"/>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1" y="4560571"/>
            <a:ext cx="5852160" cy="4320539"/>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716105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 name="Google Shape;56;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5177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57300" y="720725"/>
            <a:ext cx="4800600" cy="3600450"/>
          </a:xfrm>
        </p:spPr>
      </p:sp>
      <p:sp>
        <p:nvSpPr>
          <p:cNvPr id="3" name="Marcador de not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9731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Tree>
    <p:extLst>
      <p:ext uri="{BB962C8B-B14F-4D97-AF65-F5344CB8AC3E}">
        <p14:creationId xmlns:p14="http://schemas.microsoft.com/office/powerpoint/2010/main" val="760498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8324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731521" y="4560571"/>
            <a:ext cx="5852160" cy="43205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575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3" name="Google Shape;43;p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4" name="Google Shape;44;p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5" name="Google Shape;45;p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6" name="Google Shape;46;p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9" name="Google Shape;49;p1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50" name="Google Shape;50;p1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408415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10"/>
          <p:cNvSpPr txBox="1"/>
          <p:nvPr/>
        </p:nvSpPr>
        <p:spPr>
          <a:xfrm>
            <a:off x="0" y="0"/>
            <a:ext cx="9144000" cy="620712"/>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17" name="Google Shape;17;p10"/>
          <p:cNvSpPr txBox="1"/>
          <p:nvPr/>
        </p:nvSpPr>
        <p:spPr>
          <a:xfrm rot="10800000">
            <a:off x="-1" y="6308725"/>
            <a:ext cx="7885112"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cxnSp>
        <p:nvCxnSpPr>
          <p:cNvPr id="18" name="Google Shape;18;p10"/>
          <p:cNvCxnSpPr/>
          <p:nvPr/>
        </p:nvCxnSpPr>
        <p:spPr>
          <a:xfrm>
            <a:off x="25400" y="6296025"/>
            <a:ext cx="6659562" cy="0"/>
          </a:xfrm>
          <a:prstGeom prst="straightConnector1">
            <a:avLst/>
          </a:prstGeom>
          <a:noFill/>
          <a:ln w="38100" cap="flat" cmpd="sng">
            <a:solidFill>
              <a:srgbClr val="FF0000"/>
            </a:solidFill>
            <a:prstDash val="solid"/>
            <a:miter lim="800000"/>
            <a:headEnd type="none" w="med" len="med"/>
            <a:tailEnd type="none" w="med" len="med"/>
          </a:ln>
        </p:spPr>
      </p:cxnSp>
      <p:cxnSp>
        <p:nvCxnSpPr>
          <p:cNvPr id="19" name="Google Shape;19;p10"/>
          <p:cNvCxnSpPr/>
          <p:nvPr/>
        </p:nvCxnSpPr>
        <p:spPr>
          <a:xfrm>
            <a:off x="25400" y="6245225"/>
            <a:ext cx="6659562" cy="0"/>
          </a:xfrm>
          <a:prstGeom prst="straightConnector1">
            <a:avLst/>
          </a:prstGeom>
          <a:noFill/>
          <a:ln w="38100" cap="flat" cmpd="sng">
            <a:solidFill>
              <a:srgbClr val="006600"/>
            </a:solidFill>
            <a:prstDash val="solid"/>
            <a:miter lim="800000"/>
            <a:headEnd type="none" w="med" len="med"/>
            <a:tailEnd type="none" w="med" len="med"/>
          </a:ln>
        </p:spPr>
      </p:cxnSp>
      <p:pic>
        <p:nvPicPr>
          <p:cNvPr id="20" name="Google Shape;20;p10" descr="LOGO ESPE ORIGINAL copia"/>
          <p:cNvPicPr preferRelativeResize="0"/>
          <p:nvPr/>
        </p:nvPicPr>
        <p:blipFill rotWithShape="1">
          <a:blip r:embed="rId7">
            <a:alphaModFix/>
          </a:blip>
          <a:srcRect l="3070"/>
          <a:stretch/>
        </p:blipFill>
        <p:spPr>
          <a:xfrm>
            <a:off x="6732587" y="5949950"/>
            <a:ext cx="2305050" cy="6365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7" r:id="rId2"/>
    <p:sldLayoutId id="2147483658" r:id="rId3"/>
    <p:sldLayoutId id="2147483659"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0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3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61.jpeg"/><Relationship Id="rId4" Type="http://schemas.openxmlformats.org/officeDocument/2006/relationships/diagramData" Target="../diagrams/data4.xml"/><Relationship Id="rId9" Type="http://schemas.openxmlformats.org/officeDocument/2006/relationships/image" Target="../media/image60.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68.emf"/><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400.png"/><Relationship Id="rId4" Type="http://schemas.openxmlformats.org/officeDocument/2006/relationships/image" Target="../media/image69.em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2.emf"/><Relationship Id="rId5" Type="http://schemas.openxmlformats.org/officeDocument/2006/relationships/image" Target="../media/image79.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420.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4.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7.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89.emf"/><Relationship Id="rId4" Type="http://schemas.openxmlformats.org/officeDocument/2006/relationships/image" Target="../media/image88.emf"/></Relationships>
</file>

<file path=ppt/slides/_rels/slide4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2.png"/><Relationship Id="rId7"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gi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emf"/><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emf"/></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01.emf"/><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8.png"/><Relationship Id="rId7" Type="http://schemas.openxmlformats.org/officeDocument/2006/relationships/image" Target="../media/image120.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emf"/></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
          <p:cNvPicPr preferRelativeResize="0"/>
          <p:nvPr/>
        </p:nvPicPr>
        <p:blipFill rotWithShape="1">
          <a:blip r:embed="rId3">
            <a:alphaModFix/>
          </a:blip>
          <a:srcRect/>
          <a:stretch/>
        </p:blipFill>
        <p:spPr>
          <a:xfrm>
            <a:off x="0" y="-3802"/>
            <a:ext cx="3592512" cy="1090612"/>
          </a:xfrm>
          <a:prstGeom prst="rect">
            <a:avLst/>
          </a:prstGeom>
          <a:noFill/>
          <a:ln>
            <a:noFill/>
          </a:ln>
        </p:spPr>
      </p:pic>
      <p:sp>
        <p:nvSpPr>
          <p:cNvPr id="59" name="Google Shape;59;p1"/>
          <p:cNvSpPr txBox="1"/>
          <p:nvPr/>
        </p:nvSpPr>
        <p:spPr>
          <a:xfrm>
            <a:off x="1049779" y="2693792"/>
            <a:ext cx="7737475" cy="707846"/>
          </a:xfrm>
          <a:prstGeom prst="rect">
            <a:avLst/>
          </a:prstGeom>
          <a:noFill/>
          <a:ln>
            <a:noFill/>
          </a:ln>
        </p:spPr>
        <p:txBody>
          <a:bodyPr spcFirstLastPara="1" wrap="square" lIns="91425" tIns="45700" rIns="91425" bIns="45700" anchor="t" anchorCtr="0">
            <a:spAutoFit/>
          </a:bodyPr>
          <a:lstStyle/>
          <a:p>
            <a:pPr algn="ctr">
              <a:buClr>
                <a:schemeClr val="dk1"/>
              </a:buClr>
              <a:buSzPts val="2800"/>
            </a:pPr>
            <a:r>
              <a:rPr lang="es-MX" sz="2000" b="1" i="0" u="none" dirty="0" smtClean="0">
                <a:solidFill>
                  <a:schemeClr val="dk1"/>
                </a:solidFill>
                <a:latin typeface="+mn-lt"/>
                <a:ea typeface="Times New Roman"/>
                <a:cs typeface="Arial" panose="020B0604020202020204" pitchFamily="34" charset="0"/>
                <a:sym typeface="Times New Roman"/>
              </a:rPr>
              <a:t>“</a:t>
            </a:r>
            <a:r>
              <a:rPr lang="es-ES" sz="2000" b="1" dirty="0"/>
              <a:t>Propuesta de Diseño de Rampa de Emergencia de Frenado en la Vía Pifo- </a:t>
            </a:r>
            <a:r>
              <a:rPr lang="es-ES" sz="2000" b="1" dirty="0" smtClean="0"/>
              <a:t>Papallacta</a:t>
            </a:r>
            <a:r>
              <a:rPr lang="es-MX" sz="2000" b="1" i="0" u="none" dirty="0" smtClean="0">
                <a:solidFill>
                  <a:schemeClr val="dk1"/>
                </a:solidFill>
                <a:latin typeface="+mn-lt"/>
                <a:ea typeface="Times New Roman"/>
                <a:cs typeface="Arial" panose="020B0604020202020204" pitchFamily="34" charset="0"/>
                <a:sym typeface="Times New Roman"/>
              </a:rPr>
              <a:t>”</a:t>
            </a:r>
            <a:endParaRPr lang="es-MX" sz="2000" dirty="0">
              <a:latin typeface="+mn-lt"/>
              <a:cs typeface="Arial" panose="020B0604020202020204" pitchFamily="34" charset="0"/>
            </a:endParaRPr>
          </a:p>
        </p:txBody>
      </p:sp>
      <p:sp>
        <p:nvSpPr>
          <p:cNvPr id="60" name="Google Shape;60;p1"/>
          <p:cNvSpPr/>
          <p:nvPr/>
        </p:nvSpPr>
        <p:spPr>
          <a:xfrm>
            <a:off x="1122830" y="4709121"/>
            <a:ext cx="7484228" cy="307736"/>
          </a:xfrm>
          <a:prstGeom prst="rect">
            <a:avLst/>
          </a:prstGeom>
          <a:noFill/>
          <a:ln>
            <a:noFill/>
          </a:ln>
        </p:spPr>
        <p:txBody>
          <a:bodyPr spcFirstLastPara="1" wrap="square" lIns="91425" tIns="45700" rIns="91425" bIns="45700" anchor="t" anchorCtr="0">
            <a:spAutoFit/>
          </a:bodyPr>
          <a:lstStyle/>
          <a:p>
            <a:pPr lvl="0" algn="ctr">
              <a:buClr>
                <a:srgbClr val="262626"/>
              </a:buClr>
              <a:buSzPts val="2800"/>
            </a:pPr>
            <a:r>
              <a:rPr lang="es-US" b="1" i="0" u="none" strike="noStrike" cap="none" dirty="0" smtClean="0">
                <a:latin typeface="Arial" panose="020B0604020202020204" pitchFamily="34" charset="0"/>
                <a:ea typeface="Times New Roman"/>
                <a:cs typeface="Arial" panose="020B0604020202020204" pitchFamily="34" charset="0"/>
                <a:sym typeface="Times New Roman"/>
              </a:rPr>
              <a:t>AUTOR: 	JONATHAN DAVID TACURI SARAGURO</a:t>
            </a:r>
            <a:r>
              <a:rPr lang="es-US" b="1" dirty="0">
                <a:latin typeface="Arial" panose="020B0604020202020204" pitchFamily="34" charset="0"/>
                <a:ea typeface="Times New Roman"/>
                <a:cs typeface="Arial" panose="020B0604020202020204" pitchFamily="34" charset="0"/>
                <a:sym typeface="Times New Roman"/>
              </a:rPr>
              <a:t>	</a:t>
            </a:r>
            <a:endParaRPr lang="pt-BR" b="1" i="0" u="none" strike="noStrike" cap="none" dirty="0">
              <a:latin typeface="Times New Roman"/>
              <a:ea typeface="Times New Roman"/>
              <a:cs typeface="Times New Roman"/>
              <a:sym typeface="Times New Roman"/>
            </a:endParaRPr>
          </a:p>
        </p:txBody>
      </p:sp>
      <p:sp>
        <p:nvSpPr>
          <p:cNvPr id="6" name="CuadroTexto 5">
            <a:extLst>
              <a:ext uri="{FF2B5EF4-FFF2-40B4-BE49-F238E27FC236}">
                <a16:creationId xmlns="" xmlns:a16="http://schemas.microsoft.com/office/drawing/2014/main" id="{08962FB9-5082-4368-8639-C1AA5E4783F4}"/>
              </a:ext>
            </a:extLst>
          </p:cNvPr>
          <p:cNvSpPr txBox="1"/>
          <p:nvPr/>
        </p:nvSpPr>
        <p:spPr>
          <a:xfrm>
            <a:off x="1661668" y="1252636"/>
            <a:ext cx="6598538" cy="523220"/>
          </a:xfrm>
          <a:prstGeom prst="rect">
            <a:avLst/>
          </a:prstGeom>
          <a:noFill/>
        </p:spPr>
        <p:txBody>
          <a:bodyPr wrap="square">
            <a:spAutoFit/>
          </a:bodyPr>
          <a:lstStyle/>
          <a:p>
            <a:pPr algn="ctr"/>
            <a:r>
              <a:rPr lang="es-EC" sz="1400" b="1" dirty="0"/>
              <a:t>DEPARTAMENTO DE CIENCIAS DE LA TIERRA Y DE LA CONSTRUCCIÓN </a:t>
            </a:r>
            <a:br>
              <a:rPr lang="es-EC" sz="1400" b="1" dirty="0"/>
            </a:br>
            <a:r>
              <a:rPr lang="es-EC" sz="1400" b="1" dirty="0"/>
              <a:t>CARRERA DE INGENIERÍA </a:t>
            </a:r>
            <a:r>
              <a:rPr lang="es-EC" b="1" dirty="0"/>
              <a:t>CIVIL</a:t>
            </a:r>
            <a:r>
              <a:rPr lang="es-EC" sz="1400" b="1" dirty="0"/>
              <a:t> </a:t>
            </a:r>
            <a:endParaRPr lang="es-EC" b="1" dirty="0"/>
          </a:p>
        </p:txBody>
      </p:sp>
      <p:sp>
        <p:nvSpPr>
          <p:cNvPr id="8" name="CuadroTexto 7">
            <a:extLst>
              <a:ext uri="{FF2B5EF4-FFF2-40B4-BE49-F238E27FC236}">
                <a16:creationId xmlns="" xmlns:a16="http://schemas.microsoft.com/office/drawing/2014/main" id="{E8C9C679-553B-4360-9446-5729E615494E}"/>
              </a:ext>
            </a:extLst>
          </p:cNvPr>
          <p:cNvSpPr txBox="1"/>
          <p:nvPr/>
        </p:nvSpPr>
        <p:spPr>
          <a:xfrm>
            <a:off x="1218823" y="1941682"/>
            <a:ext cx="7737475" cy="523220"/>
          </a:xfrm>
          <a:prstGeom prst="rect">
            <a:avLst/>
          </a:prstGeom>
          <a:noFill/>
        </p:spPr>
        <p:txBody>
          <a:bodyPr wrap="square">
            <a:spAutoFit/>
          </a:bodyPr>
          <a:lstStyle/>
          <a:p>
            <a:pPr algn="ctr"/>
            <a:r>
              <a:rPr lang="es-EC" sz="1400" b="1" dirty="0"/>
              <a:t>TRABAJO DE </a:t>
            </a:r>
            <a:r>
              <a:rPr lang="es-EC" sz="1400" b="1" dirty="0" smtClean="0"/>
              <a:t>INTEGRACIÓN CURRICULAR</a:t>
            </a:r>
            <a:r>
              <a:rPr lang="es-EC" b="1" dirty="0" smtClean="0"/>
              <a:t> </a:t>
            </a:r>
            <a:r>
              <a:rPr lang="es-EC" sz="1400" b="1" dirty="0" smtClean="0"/>
              <a:t>PREVIO </a:t>
            </a:r>
            <a:r>
              <a:rPr lang="es-EC" sz="1400" b="1" dirty="0"/>
              <a:t>A LA OBTENCIÓN DEL TÍTULO DE INGENIERO CIVIL</a:t>
            </a:r>
          </a:p>
        </p:txBody>
      </p:sp>
      <p:sp>
        <p:nvSpPr>
          <p:cNvPr id="9" name="CuadroTexto 8">
            <a:extLst>
              <a:ext uri="{FF2B5EF4-FFF2-40B4-BE49-F238E27FC236}">
                <a16:creationId xmlns="" xmlns:a16="http://schemas.microsoft.com/office/drawing/2014/main" id="{89A29095-7F0E-43C4-9F36-63AFE6EB50D3}"/>
              </a:ext>
            </a:extLst>
          </p:cNvPr>
          <p:cNvSpPr txBox="1"/>
          <p:nvPr/>
        </p:nvSpPr>
        <p:spPr>
          <a:xfrm>
            <a:off x="2437428" y="4074166"/>
            <a:ext cx="4572000" cy="307777"/>
          </a:xfrm>
          <a:prstGeom prst="rect">
            <a:avLst/>
          </a:prstGeom>
          <a:noFill/>
        </p:spPr>
        <p:txBody>
          <a:bodyPr wrap="square">
            <a:spAutoFit/>
          </a:bodyPr>
          <a:lstStyle/>
          <a:p>
            <a:pPr marL="0" marR="0" lvl="0" indent="0" algn="ctr" rtl="0">
              <a:lnSpc>
                <a:spcPct val="100000"/>
              </a:lnSpc>
              <a:spcBef>
                <a:spcPts val="0"/>
              </a:spcBef>
              <a:spcAft>
                <a:spcPts val="0"/>
              </a:spcAft>
              <a:buClr>
                <a:srgbClr val="262626"/>
              </a:buClr>
              <a:buSzPts val="2800"/>
              <a:buFont typeface="Arial"/>
              <a:buNone/>
            </a:pPr>
            <a:r>
              <a:rPr lang="pt-BR" b="1" i="0" u="none" strike="noStrike" cap="none" dirty="0">
                <a:latin typeface="Arial" panose="020B0604020202020204" pitchFamily="34" charset="0"/>
                <a:ea typeface="Times New Roman"/>
                <a:cs typeface="Arial" panose="020B0604020202020204" pitchFamily="34" charset="0"/>
                <a:sym typeface="Times New Roman"/>
              </a:rPr>
              <a:t>TUTOR: </a:t>
            </a:r>
            <a:r>
              <a:rPr lang="pt-BR" b="1" dirty="0">
                <a:latin typeface="Arial" panose="020B0604020202020204" pitchFamily="34" charset="0"/>
                <a:ea typeface="Times New Roman"/>
                <a:cs typeface="Arial" panose="020B0604020202020204" pitchFamily="34" charset="0"/>
                <a:sym typeface="Times New Roman"/>
              </a:rPr>
              <a:t>ING</a:t>
            </a:r>
            <a:r>
              <a:rPr lang="pt-BR" b="1" i="0" u="none" strike="noStrike" cap="none" dirty="0">
                <a:latin typeface="Arial" panose="020B0604020202020204" pitchFamily="34" charset="0"/>
                <a:ea typeface="Times New Roman"/>
                <a:cs typeface="Arial" panose="020B0604020202020204" pitchFamily="34" charset="0"/>
                <a:sym typeface="Times New Roman"/>
              </a:rPr>
              <a:t>. </a:t>
            </a:r>
            <a:r>
              <a:rPr lang="pt-BR" b="1" i="0" u="none" strike="noStrike" cap="none" dirty="0" smtClean="0">
                <a:latin typeface="Arial" panose="020B0604020202020204" pitchFamily="34" charset="0"/>
                <a:ea typeface="Times New Roman"/>
                <a:cs typeface="Arial" panose="020B0604020202020204" pitchFamily="34" charset="0"/>
                <a:sym typeface="Times New Roman"/>
              </a:rPr>
              <a:t>PATRICIO ROMERO FLORES</a:t>
            </a:r>
            <a:endParaRPr lang="es-EC" dirty="0"/>
          </a:p>
        </p:txBody>
      </p:sp>
      <p:pic>
        <p:nvPicPr>
          <p:cNvPr id="10" name="Picture 4">
            <a:extLst>
              <a:ext uri="{FF2B5EF4-FFF2-40B4-BE49-F238E27FC236}">
                <a16:creationId xmlns="" xmlns:a16="http://schemas.microsoft.com/office/drawing/2014/main" id="{4FF618B8-7D95-447E-9150-7C52459ED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Google Shape;60;p1"/>
          <p:cNvSpPr/>
          <p:nvPr/>
        </p:nvSpPr>
        <p:spPr>
          <a:xfrm>
            <a:off x="879086" y="5380779"/>
            <a:ext cx="7484228" cy="307736"/>
          </a:xfrm>
          <a:prstGeom prst="rect">
            <a:avLst/>
          </a:prstGeom>
          <a:noFill/>
          <a:ln>
            <a:noFill/>
          </a:ln>
        </p:spPr>
        <p:txBody>
          <a:bodyPr spcFirstLastPara="1" wrap="square" lIns="91425" tIns="45700" rIns="91425" bIns="45700" anchor="t" anchorCtr="0">
            <a:spAutoFit/>
          </a:bodyPr>
          <a:lstStyle/>
          <a:p>
            <a:pPr lvl="0" algn="ctr">
              <a:buClr>
                <a:srgbClr val="262626"/>
              </a:buClr>
              <a:buSzPts val="2800"/>
            </a:pPr>
            <a:r>
              <a:rPr lang="es-US" b="1" i="0" u="none" strike="noStrike" cap="none" dirty="0" smtClean="0">
                <a:latin typeface="Arial" panose="020B0604020202020204" pitchFamily="34" charset="0"/>
                <a:ea typeface="Times New Roman"/>
                <a:cs typeface="Arial" panose="020B0604020202020204" pitchFamily="34" charset="0"/>
                <a:sym typeface="Times New Roman"/>
              </a:rPr>
              <a:t>SANGOLQUÍ, FEBRERO 2023</a:t>
            </a:r>
            <a:endParaRPr lang="pt-BR" b="1" i="0" u="none" strike="noStrike" cap="none"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87928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1" y="141890"/>
            <a:ext cx="7882730" cy="677862"/>
          </a:xfrm>
        </p:spPr>
        <p:txBody>
          <a:bodyPr/>
          <a:lstStyle/>
          <a:p>
            <a:pPr algn="ctr"/>
            <a:r>
              <a:rPr lang="es-CO" sz="2000" dirty="0" smtClean="0">
                <a:solidFill>
                  <a:schemeClr val="tx1"/>
                </a:solidFill>
              </a:rPr>
              <a:t>ESTADO ACTUAL DE LA VÍA PIFO PAPALLACTA</a:t>
            </a:r>
            <a:endParaRPr lang="es-CO" sz="2000" dirty="0">
              <a:solidFill>
                <a:schemeClr val="tx1"/>
              </a:solidFill>
            </a:endParaRPr>
          </a:p>
        </p:txBody>
      </p:sp>
      <p:pic>
        <p:nvPicPr>
          <p:cNvPr id="9" name="8 Imagen" descr="C:\Users\HP\Desktop\tesis\TESIS X2\INFORMACIÓN\Imágenes Recorrido Pifo- Papallacta\20221128_073837.jpg"/>
          <p:cNvPicPr/>
          <p:nvPr/>
        </p:nvPicPr>
        <p:blipFill>
          <a:blip r:embed="rId4" cstate="print">
            <a:extLst>
              <a:ext uri="{28A0092B-C50C-407E-A947-70E740481C1C}">
                <a14:useLocalDpi xmlns:a14="http://schemas.microsoft.com/office/drawing/2010/main" val="0"/>
              </a:ext>
            </a:extLst>
          </a:blip>
          <a:srcRect/>
          <a:stretch>
            <a:fillRect/>
          </a:stretch>
        </p:blipFill>
        <p:spPr>
          <a:xfrm>
            <a:off x="790576" y="874252"/>
            <a:ext cx="2457122" cy="1979306"/>
          </a:xfrm>
          <a:prstGeom prst="rect">
            <a:avLst/>
          </a:prstGeom>
          <a:noFill/>
          <a:ln>
            <a:noFill/>
          </a:ln>
        </p:spPr>
      </p:pic>
      <p:pic>
        <p:nvPicPr>
          <p:cNvPr id="10" name="9 Imagen" descr="C:\Users\HP\Desktop\tesis\TESIS X2\INFORMACIÓN\Imágenes Recorrido Pifo- Papallacta\20221128_073827.jpg"/>
          <p:cNvPicPr/>
          <p:nvPr/>
        </p:nvPicPr>
        <p:blipFill>
          <a:blip r:embed="rId5" cstate="print">
            <a:extLst>
              <a:ext uri="{28A0092B-C50C-407E-A947-70E740481C1C}">
                <a14:useLocalDpi xmlns:a14="http://schemas.microsoft.com/office/drawing/2010/main" val="0"/>
              </a:ext>
            </a:extLst>
          </a:blip>
          <a:srcRect/>
          <a:stretch>
            <a:fillRect/>
          </a:stretch>
        </p:blipFill>
        <p:spPr>
          <a:xfrm rot="5400000">
            <a:off x="3696590" y="636137"/>
            <a:ext cx="1979307" cy="2455534"/>
          </a:xfrm>
          <a:prstGeom prst="rect">
            <a:avLst/>
          </a:prstGeom>
          <a:noFill/>
          <a:ln>
            <a:noFill/>
          </a:ln>
        </p:spPr>
      </p:pic>
      <p:sp>
        <p:nvSpPr>
          <p:cNvPr id="11" name="Rectángulo 8">
            <a:extLst>
              <a:ext uri="{FF2B5EF4-FFF2-40B4-BE49-F238E27FC236}">
                <a16:creationId xmlns="" xmlns:a16="http://schemas.microsoft.com/office/drawing/2014/main" id="{18F122CB-C674-40C9-9DDC-90B1DACBD32E}"/>
              </a:ext>
            </a:extLst>
          </p:cNvPr>
          <p:cNvSpPr/>
          <p:nvPr/>
        </p:nvSpPr>
        <p:spPr>
          <a:xfrm>
            <a:off x="6258910" y="909354"/>
            <a:ext cx="2440590" cy="1944203"/>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s-ES" altLang="en-US" dirty="0" smtClean="0"/>
              <a:t>En el Km 08+500 en el sector de </a:t>
            </a:r>
            <a:r>
              <a:rPr lang="es-ES" altLang="en-US" dirty="0" err="1" smtClean="0"/>
              <a:t>Paluguillo</a:t>
            </a:r>
            <a:r>
              <a:rPr lang="es-ES" altLang="en-US" dirty="0" smtClean="0"/>
              <a:t>, existen otros radares de control de velocidad en ambos sentidos.</a:t>
            </a:r>
            <a:endParaRPr lang="es-ES" altLang="en-US" dirty="0"/>
          </a:p>
        </p:txBody>
      </p:sp>
      <p:pic>
        <p:nvPicPr>
          <p:cNvPr id="13" name="12 Imagen" descr="C:\Users\HP\Desktop\tesis\TESIS X2\INFORMACIÓN\Imágenes Recorrido Pifo- Papallacta\20221128_081723.jpg"/>
          <p:cNvPicPr/>
          <p:nvPr/>
        </p:nvPicPr>
        <p:blipFill>
          <a:blip r:embed="rId6" cstate="print">
            <a:extLst>
              <a:ext uri="{28A0092B-C50C-407E-A947-70E740481C1C}">
                <a14:useLocalDpi xmlns:a14="http://schemas.microsoft.com/office/drawing/2010/main" val="0"/>
              </a:ext>
            </a:extLst>
          </a:blip>
          <a:srcRect/>
          <a:stretch>
            <a:fillRect/>
          </a:stretch>
        </p:blipFill>
        <p:spPr>
          <a:xfrm>
            <a:off x="790577" y="3428999"/>
            <a:ext cx="2667900" cy="2104698"/>
          </a:xfrm>
          <a:prstGeom prst="rect">
            <a:avLst/>
          </a:prstGeom>
          <a:noFill/>
          <a:ln>
            <a:noFill/>
          </a:ln>
        </p:spPr>
      </p:pic>
      <p:pic>
        <p:nvPicPr>
          <p:cNvPr id="14" name="13 Imagen" descr="C:\Users\HP\Desktop\tesis\TESIS X2\INFORMACIÓN\Imágenes Recorrido Pifo- Papallacta\20221128_084959.jpg"/>
          <p:cNvPicPr/>
          <p:nvPr/>
        </p:nvPicPr>
        <p:blipFill>
          <a:blip r:embed="rId7" cstate="print">
            <a:extLst>
              <a:ext uri="{28A0092B-C50C-407E-A947-70E740481C1C}">
                <a14:useLocalDpi xmlns:a14="http://schemas.microsoft.com/office/drawing/2010/main" val="0"/>
              </a:ext>
            </a:extLst>
          </a:blip>
          <a:srcRect/>
          <a:stretch>
            <a:fillRect/>
          </a:stretch>
        </p:blipFill>
        <p:spPr>
          <a:xfrm>
            <a:off x="3690100" y="3428999"/>
            <a:ext cx="2209116" cy="2104698"/>
          </a:xfrm>
          <a:prstGeom prst="rect">
            <a:avLst/>
          </a:prstGeom>
          <a:noFill/>
          <a:ln>
            <a:noFill/>
          </a:ln>
        </p:spPr>
      </p:pic>
      <p:pic>
        <p:nvPicPr>
          <p:cNvPr id="15" name="14 Imagen" descr="C:\Users\HP\Desktop\tesis\TESIS X2\INFORMACIÓN\Imágenes Recorrido Pifo- Papallacta\20221128_090635.jpg"/>
          <p:cNvPicPr/>
          <p:nvPr/>
        </p:nvPicPr>
        <p:blipFill>
          <a:blip r:embed="rId8" cstate="print">
            <a:extLst>
              <a:ext uri="{28A0092B-C50C-407E-A947-70E740481C1C}">
                <a14:useLocalDpi xmlns:a14="http://schemas.microsoft.com/office/drawing/2010/main" val="0"/>
              </a:ext>
            </a:extLst>
          </a:blip>
          <a:srcRect/>
          <a:stretch>
            <a:fillRect/>
          </a:stretch>
        </p:blipFill>
        <p:spPr>
          <a:xfrm>
            <a:off x="6258911" y="3428999"/>
            <a:ext cx="2440590" cy="2104698"/>
          </a:xfrm>
          <a:prstGeom prst="rect">
            <a:avLst/>
          </a:prstGeom>
          <a:noFill/>
          <a:ln>
            <a:noFill/>
          </a:ln>
        </p:spPr>
      </p:pic>
      <p:sp>
        <p:nvSpPr>
          <p:cNvPr id="16" name="Rectángulo 11">
            <a:extLst>
              <a:ext uri="{FF2B5EF4-FFF2-40B4-BE49-F238E27FC236}">
                <a16:creationId xmlns="" xmlns:a16="http://schemas.microsoft.com/office/drawing/2014/main" id="{B805A6A7-552A-497E-A48D-180DF42FA295}"/>
              </a:ext>
            </a:extLst>
          </p:cNvPr>
          <p:cNvSpPr/>
          <p:nvPr/>
        </p:nvSpPr>
        <p:spPr>
          <a:xfrm>
            <a:off x="790576" y="3426182"/>
            <a:ext cx="2667900" cy="20242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9 </a:t>
            </a:r>
            <a:r>
              <a:rPr lang="es-ES" altLang="en-US" dirty="0" err="1" smtClean="0"/>
              <a:t>Via</a:t>
            </a:r>
            <a:r>
              <a:rPr lang="es-ES" altLang="en-US" dirty="0" smtClean="0"/>
              <a:t> Pifo- Papallacta</a:t>
            </a:r>
            <a:endParaRPr lang="es-EC" dirty="0"/>
          </a:p>
        </p:txBody>
      </p:sp>
      <p:sp>
        <p:nvSpPr>
          <p:cNvPr id="17" name="Rectángulo 11">
            <a:extLst>
              <a:ext uri="{FF2B5EF4-FFF2-40B4-BE49-F238E27FC236}">
                <a16:creationId xmlns="" xmlns:a16="http://schemas.microsoft.com/office/drawing/2014/main" id="{B805A6A7-552A-497E-A48D-180DF42FA295}"/>
              </a:ext>
            </a:extLst>
          </p:cNvPr>
          <p:cNvSpPr/>
          <p:nvPr/>
        </p:nvSpPr>
        <p:spPr>
          <a:xfrm>
            <a:off x="3704895" y="3404970"/>
            <a:ext cx="1104558" cy="2236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10</a:t>
            </a:r>
            <a:endParaRPr lang="es-EC" dirty="0"/>
          </a:p>
        </p:txBody>
      </p:sp>
      <p:sp>
        <p:nvSpPr>
          <p:cNvPr id="18" name="Rectángulo 11">
            <a:extLst>
              <a:ext uri="{FF2B5EF4-FFF2-40B4-BE49-F238E27FC236}">
                <a16:creationId xmlns="" xmlns:a16="http://schemas.microsoft.com/office/drawing/2014/main" id="{B805A6A7-552A-497E-A48D-180DF42FA295}"/>
              </a:ext>
            </a:extLst>
          </p:cNvPr>
          <p:cNvSpPr/>
          <p:nvPr/>
        </p:nvSpPr>
        <p:spPr>
          <a:xfrm>
            <a:off x="6258910" y="3428999"/>
            <a:ext cx="1104558" cy="2236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11</a:t>
            </a:r>
            <a:endParaRPr lang="es-EC" dirty="0"/>
          </a:p>
        </p:txBody>
      </p:sp>
    </p:spTree>
    <p:extLst>
      <p:ext uri="{BB962C8B-B14F-4D97-AF65-F5344CB8AC3E}">
        <p14:creationId xmlns:p14="http://schemas.microsoft.com/office/powerpoint/2010/main" val="2022112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3" name="22 Imagen" descr="C:\Users\HP\Desktop\tesis\TESIS X2\INFORMACIÓN\Imágenes Recorrido Pifo- Papallacta\20221128_093408.jpg"/>
          <p:cNvPicPr/>
          <p:nvPr/>
        </p:nvPicPr>
        <p:blipFill>
          <a:blip r:embed="rId3" cstate="print">
            <a:extLst>
              <a:ext uri="{28A0092B-C50C-407E-A947-70E740481C1C}">
                <a14:useLocalDpi xmlns:a14="http://schemas.microsoft.com/office/drawing/2010/main" val="0"/>
              </a:ext>
            </a:extLst>
          </a:blip>
          <a:srcRect/>
          <a:stretch>
            <a:fillRect/>
          </a:stretch>
        </p:blipFill>
        <p:spPr>
          <a:xfrm>
            <a:off x="743281" y="3652631"/>
            <a:ext cx="3071973" cy="2054486"/>
          </a:xfrm>
          <a:prstGeom prst="rect">
            <a:avLst/>
          </a:prstGeom>
          <a:noFill/>
          <a:ln>
            <a:noFill/>
          </a:ln>
        </p:spPr>
      </p:pic>
      <p:pic>
        <p:nvPicPr>
          <p:cNvPr id="118" name="Google Shape;118;g5ca4d809e0_0_415"/>
          <p:cNvPicPr preferRelativeResize="0"/>
          <p:nvPr/>
        </p:nvPicPr>
        <p:blipFill rotWithShape="1">
          <a:blip r:embed="rId4">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1" y="141890"/>
            <a:ext cx="7882730" cy="677862"/>
          </a:xfrm>
        </p:spPr>
        <p:txBody>
          <a:bodyPr/>
          <a:lstStyle/>
          <a:p>
            <a:pPr algn="ctr"/>
            <a:r>
              <a:rPr lang="es-CO" sz="2000" dirty="0" smtClean="0">
                <a:solidFill>
                  <a:schemeClr val="tx1"/>
                </a:solidFill>
              </a:rPr>
              <a:t>ESTADO ACTUAL DE LA VÍA PIFO PAPALLACTA</a:t>
            </a:r>
            <a:endParaRPr lang="es-CO" sz="2000" dirty="0">
              <a:solidFill>
                <a:schemeClr val="tx1"/>
              </a:solidFill>
            </a:endParaRPr>
          </a:p>
        </p:txBody>
      </p:sp>
      <p:sp>
        <p:nvSpPr>
          <p:cNvPr id="17" name="Rectángulo 11">
            <a:extLst>
              <a:ext uri="{FF2B5EF4-FFF2-40B4-BE49-F238E27FC236}">
                <a16:creationId xmlns="" xmlns:a16="http://schemas.microsoft.com/office/drawing/2014/main" id="{B805A6A7-552A-497E-A48D-180DF42FA295}"/>
              </a:ext>
            </a:extLst>
          </p:cNvPr>
          <p:cNvSpPr/>
          <p:nvPr/>
        </p:nvSpPr>
        <p:spPr>
          <a:xfrm>
            <a:off x="743282" y="3652631"/>
            <a:ext cx="1104558" cy="2236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21</a:t>
            </a:r>
            <a:endParaRPr lang="es-EC" dirty="0"/>
          </a:p>
        </p:txBody>
      </p:sp>
      <p:pic>
        <p:nvPicPr>
          <p:cNvPr id="19" name="18 Imagen" descr="C:\Users\HP\Desktop\tesis\TESIS X2\INFORMACIÓN\Imágenes Recorrido Pifo- Papallacta\20221128_090730.jpg"/>
          <p:cNvPicPr/>
          <p:nvPr/>
        </p:nvPicPr>
        <p:blipFill>
          <a:blip r:embed="rId5" cstate="print">
            <a:extLst>
              <a:ext uri="{28A0092B-C50C-407E-A947-70E740481C1C}">
                <a14:useLocalDpi xmlns:a14="http://schemas.microsoft.com/office/drawing/2010/main" val="0"/>
              </a:ext>
            </a:extLst>
          </a:blip>
          <a:srcRect/>
          <a:stretch>
            <a:fillRect/>
          </a:stretch>
        </p:blipFill>
        <p:spPr>
          <a:xfrm rot="5400000">
            <a:off x="462712" y="1205141"/>
            <a:ext cx="2353056" cy="1888950"/>
          </a:xfrm>
          <a:prstGeom prst="rect">
            <a:avLst/>
          </a:prstGeom>
          <a:noFill/>
          <a:ln>
            <a:noFill/>
          </a:ln>
        </p:spPr>
      </p:pic>
      <p:pic>
        <p:nvPicPr>
          <p:cNvPr id="20" name="19 Imagen" descr="C:\Users\HP\Desktop\tesis\TESIS X2\INFORMACIÓN\Imágenes Recorrido Pifo- Papallacta\20221128_090912.jpg"/>
          <p:cNvPicPr/>
          <p:nvPr/>
        </p:nvPicPr>
        <p:blipFill>
          <a:blip r:embed="rId6" cstate="print">
            <a:extLst>
              <a:ext uri="{28A0092B-C50C-407E-A947-70E740481C1C}">
                <a14:useLocalDpi xmlns:a14="http://schemas.microsoft.com/office/drawing/2010/main" val="0"/>
              </a:ext>
            </a:extLst>
          </a:blip>
          <a:srcRect/>
          <a:stretch>
            <a:fillRect/>
          </a:stretch>
        </p:blipFill>
        <p:spPr>
          <a:xfrm rot="5400000">
            <a:off x="2526592" y="1295892"/>
            <a:ext cx="2293552" cy="1766957"/>
          </a:xfrm>
          <a:prstGeom prst="rect">
            <a:avLst/>
          </a:prstGeom>
          <a:noFill/>
          <a:ln>
            <a:noFill/>
          </a:ln>
        </p:spPr>
      </p:pic>
      <p:pic>
        <p:nvPicPr>
          <p:cNvPr id="21" name="20 Imagen" descr="C:\Users\HP\Desktop\tesis\TESIS X2\INFORMACIÓN\Imágenes Recorrido Pifo- Papallacta\20221128_091011.jpg"/>
          <p:cNvPicPr/>
          <p:nvPr/>
        </p:nvPicPr>
        <p:blipFill>
          <a:blip r:embed="rId7" cstate="print">
            <a:extLst>
              <a:ext uri="{28A0092B-C50C-407E-A947-70E740481C1C}">
                <a14:useLocalDpi xmlns:a14="http://schemas.microsoft.com/office/drawing/2010/main" val="0"/>
              </a:ext>
            </a:extLst>
          </a:blip>
          <a:srcRect/>
          <a:stretch>
            <a:fillRect/>
          </a:stretch>
        </p:blipFill>
        <p:spPr>
          <a:xfrm rot="5400000">
            <a:off x="4481514" y="1280732"/>
            <a:ext cx="2293553" cy="1797271"/>
          </a:xfrm>
          <a:prstGeom prst="rect">
            <a:avLst/>
          </a:prstGeom>
          <a:noFill/>
          <a:ln>
            <a:noFill/>
          </a:ln>
        </p:spPr>
      </p:pic>
      <p:pic>
        <p:nvPicPr>
          <p:cNvPr id="22" name="21 Imagen" descr="C:\Users\HP\Desktop\tesis\TESIS X2\INFORMACIÓN\Imágenes Recorrido Pifo- Papallacta\20221128_092742.jpg"/>
          <p:cNvPicPr/>
          <p:nvPr/>
        </p:nvPicPr>
        <p:blipFill>
          <a:blip r:embed="rId8" cstate="print">
            <a:extLst>
              <a:ext uri="{28A0092B-C50C-407E-A947-70E740481C1C}">
                <a14:useLocalDpi xmlns:a14="http://schemas.microsoft.com/office/drawing/2010/main" val="0"/>
              </a:ext>
            </a:extLst>
          </a:blip>
          <a:srcRect/>
          <a:stretch>
            <a:fillRect/>
          </a:stretch>
        </p:blipFill>
        <p:spPr>
          <a:xfrm rot="5400000">
            <a:off x="6444559" y="1288860"/>
            <a:ext cx="2293556" cy="1781017"/>
          </a:xfrm>
          <a:prstGeom prst="rect">
            <a:avLst/>
          </a:prstGeom>
          <a:noFill/>
          <a:ln>
            <a:noFill/>
          </a:ln>
        </p:spPr>
      </p:pic>
      <p:sp>
        <p:nvSpPr>
          <p:cNvPr id="18" name="Rectángulo 11">
            <a:extLst>
              <a:ext uri="{FF2B5EF4-FFF2-40B4-BE49-F238E27FC236}">
                <a16:creationId xmlns="" xmlns:a16="http://schemas.microsoft.com/office/drawing/2014/main" id="{B805A6A7-552A-497E-A48D-180DF42FA295}"/>
              </a:ext>
            </a:extLst>
          </p:cNvPr>
          <p:cNvSpPr/>
          <p:nvPr/>
        </p:nvSpPr>
        <p:spPr>
          <a:xfrm>
            <a:off x="694765" y="973085"/>
            <a:ext cx="1370518" cy="2236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11 al 21</a:t>
            </a:r>
            <a:endParaRPr lang="es-EC" dirty="0"/>
          </a:p>
        </p:txBody>
      </p:sp>
      <p:sp>
        <p:nvSpPr>
          <p:cNvPr id="24" name="Rectángulo 11">
            <a:extLst>
              <a:ext uri="{FF2B5EF4-FFF2-40B4-BE49-F238E27FC236}">
                <a16:creationId xmlns="" xmlns:a16="http://schemas.microsoft.com/office/drawing/2014/main" id="{B805A6A7-552A-497E-A48D-180DF42FA295}"/>
              </a:ext>
            </a:extLst>
          </p:cNvPr>
          <p:cNvSpPr/>
          <p:nvPr/>
        </p:nvSpPr>
        <p:spPr>
          <a:xfrm>
            <a:off x="4332565" y="3993621"/>
            <a:ext cx="3258772" cy="133512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Entre el Kilómetro 11 al 21 la calzada no se encuentra en buenas condiciones, existen fisuras y baches de gran longitud</a:t>
            </a:r>
            <a:endParaRPr lang="es-EC" dirty="0"/>
          </a:p>
        </p:txBody>
      </p:sp>
    </p:spTree>
    <p:extLst>
      <p:ext uri="{BB962C8B-B14F-4D97-AF65-F5344CB8AC3E}">
        <p14:creationId xmlns:p14="http://schemas.microsoft.com/office/powerpoint/2010/main" val="1079585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5" name="14 Imagen" descr="C:\Users\HP\Desktop\tesis\TESIS X2\INFORMACIÓN\Imágenes Recorrido Pifo- Papallacta\20221128_093914.jpg"/>
          <p:cNvPicPr/>
          <p:nvPr/>
        </p:nvPicPr>
        <p:blipFill>
          <a:blip r:embed="rId3" cstate="print">
            <a:extLst>
              <a:ext uri="{28A0092B-C50C-407E-A947-70E740481C1C}">
                <a14:useLocalDpi xmlns:a14="http://schemas.microsoft.com/office/drawing/2010/main" val="0"/>
              </a:ext>
            </a:extLst>
          </a:blip>
          <a:srcRect/>
          <a:stretch>
            <a:fillRect/>
          </a:stretch>
        </p:blipFill>
        <p:spPr>
          <a:xfrm>
            <a:off x="694765" y="3526507"/>
            <a:ext cx="3637800" cy="2423443"/>
          </a:xfrm>
          <a:prstGeom prst="rect">
            <a:avLst/>
          </a:prstGeom>
          <a:noFill/>
          <a:ln>
            <a:noFill/>
          </a:ln>
        </p:spPr>
      </p:pic>
      <p:pic>
        <p:nvPicPr>
          <p:cNvPr id="13" name="12 Imagen" descr="C:\Users\HP\Desktop\tesis\TESIS X2\INFORMACIÓN\Imágenes Recorrido Pifo- Papallacta\20221128_093357.jpg"/>
          <p:cNvPicPr/>
          <p:nvPr/>
        </p:nvPicPr>
        <p:blipFill>
          <a:blip r:embed="rId4" cstate="print">
            <a:extLst>
              <a:ext uri="{28A0092B-C50C-407E-A947-70E740481C1C}">
                <a14:useLocalDpi xmlns:a14="http://schemas.microsoft.com/office/drawing/2010/main" val="0"/>
              </a:ext>
            </a:extLst>
          </a:blip>
          <a:srcRect/>
          <a:stretch>
            <a:fillRect/>
          </a:stretch>
        </p:blipFill>
        <p:spPr>
          <a:xfrm>
            <a:off x="694765" y="973083"/>
            <a:ext cx="3637800" cy="2306143"/>
          </a:xfrm>
          <a:prstGeom prst="rect">
            <a:avLst/>
          </a:prstGeom>
          <a:noFill/>
          <a:ln>
            <a:noFill/>
          </a:ln>
        </p:spPr>
      </p:pic>
      <p:pic>
        <p:nvPicPr>
          <p:cNvPr id="12" name="11 Imagen" descr="C:\Users\HP\Desktop\tesis\TESIS X2\INFORMACIÓN\Imágenes Recorrido Pifo- Papallacta\20221128_093822.jpg"/>
          <p:cNvPicPr/>
          <p:nvPr/>
        </p:nvPicPr>
        <p:blipFill>
          <a:blip r:embed="rId5" cstate="print">
            <a:extLst>
              <a:ext uri="{28A0092B-C50C-407E-A947-70E740481C1C}">
                <a14:useLocalDpi xmlns:a14="http://schemas.microsoft.com/office/drawing/2010/main" val="0"/>
              </a:ext>
            </a:extLst>
          </a:blip>
          <a:srcRect/>
          <a:stretch>
            <a:fillRect/>
          </a:stretch>
        </p:blipFill>
        <p:spPr>
          <a:xfrm>
            <a:off x="4721716" y="973084"/>
            <a:ext cx="3636581" cy="2306143"/>
          </a:xfrm>
          <a:prstGeom prst="rect">
            <a:avLst/>
          </a:prstGeom>
          <a:noFill/>
          <a:ln>
            <a:noFill/>
          </a:ln>
        </p:spPr>
      </p:pic>
      <p:pic>
        <p:nvPicPr>
          <p:cNvPr id="118" name="Google Shape;118;g5ca4d809e0_0_415"/>
          <p:cNvPicPr preferRelativeResize="0"/>
          <p:nvPr/>
        </p:nvPicPr>
        <p:blipFill rotWithShape="1">
          <a:blip r:embed="rId6">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1" y="141890"/>
            <a:ext cx="7882730" cy="677862"/>
          </a:xfrm>
        </p:spPr>
        <p:txBody>
          <a:bodyPr/>
          <a:lstStyle/>
          <a:p>
            <a:pPr algn="ctr"/>
            <a:r>
              <a:rPr lang="es-CO" sz="2000" dirty="0" smtClean="0">
                <a:solidFill>
                  <a:schemeClr val="tx1"/>
                </a:solidFill>
              </a:rPr>
              <a:t>ESTADO ACTUAL DE LA VÍA PIFO PAPALLACTA</a:t>
            </a:r>
            <a:endParaRPr lang="es-CO" sz="2000" dirty="0">
              <a:solidFill>
                <a:schemeClr val="tx1"/>
              </a:solidFill>
            </a:endParaRPr>
          </a:p>
        </p:txBody>
      </p:sp>
      <p:sp>
        <p:nvSpPr>
          <p:cNvPr id="17" name="Rectángulo 11">
            <a:extLst>
              <a:ext uri="{FF2B5EF4-FFF2-40B4-BE49-F238E27FC236}">
                <a16:creationId xmlns="" xmlns:a16="http://schemas.microsoft.com/office/drawing/2014/main" id="{B805A6A7-552A-497E-A48D-180DF42FA295}"/>
              </a:ext>
            </a:extLst>
          </p:cNvPr>
          <p:cNvSpPr/>
          <p:nvPr/>
        </p:nvSpPr>
        <p:spPr>
          <a:xfrm>
            <a:off x="694764" y="3526507"/>
            <a:ext cx="3467333" cy="2236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24, Sector la virgen de Papallacta</a:t>
            </a:r>
            <a:endParaRPr lang="es-EC" dirty="0"/>
          </a:p>
        </p:txBody>
      </p:sp>
      <p:sp>
        <p:nvSpPr>
          <p:cNvPr id="18" name="Rectángulo 11">
            <a:extLst>
              <a:ext uri="{FF2B5EF4-FFF2-40B4-BE49-F238E27FC236}">
                <a16:creationId xmlns="" xmlns:a16="http://schemas.microsoft.com/office/drawing/2014/main" id="{B805A6A7-552A-497E-A48D-180DF42FA295}"/>
              </a:ext>
            </a:extLst>
          </p:cNvPr>
          <p:cNvSpPr/>
          <p:nvPr/>
        </p:nvSpPr>
        <p:spPr>
          <a:xfrm>
            <a:off x="694765" y="973085"/>
            <a:ext cx="1370518" cy="2236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21</a:t>
            </a:r>
            <a:endParaRPr lang="es-EC" dirty="0"/>
          </a:p>
        </p:txBody>
      </p:sp>
      <p:sp>
        <p:nvSpPr>
          <p:cNvPr id="24" name="Rectángulo 11">
            <a:extLst>
              <a:ext uri="{FF2B5EF4-FFF2-40B4-BE49-F238E27FC236}">
                <a16:creationId xmlns="" xmlns:a16="http://schemas.microsoft.com/office/drawing/2014/main" id="{B805A6A7-552A-497E-A48D-180DF42FA295}"/>
              </a:ext>
            </a:extLst>
          </p:cNvPr>
          <p:cNvSpPr/>
          <p:nvPr/>
        </p:nvSpPr>
        <p:spPr>
          <a:xfrm>
            <a:off x="4721716" y="4033918"/>
            <a:ext cx="3258772" cy="1152937"/>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En el sector de la virgen de Papallacta se encuentra a una altitud de 4063 msnm</a:t>
            </a:r>
            <a:endParaRPr lang="es-EC" dirty="0"/>
          </a:p>
        </p:txBody>
      </p:sp>
      <p:sp>
        <p:nvSpPr>
          <p:cNvPr id="14" name="Rectángulo 11">
            <a:extLst>
              <a:ext uri="{FF2B5EF4-FFF2-40B4-BE49-F238E27FC236}">
                <a16:creationId xmlns="" xmlns:a16="http://schemas.microsoft.com/office/drawing/2014/main" id="{B805A6A7-552A-497E-A48D-180DF42FA295}"/>
              </a:ext>
            </a:extLst>
          </p:cNvPr>
          <p:cNvSpPr/>
          <p:nvPr/>
        </p:nvSpPr>
        <p:spPr>
          <a:xfrm>
            <a:off x="4721716" y="973083"/>
            <a:ext cx="1370518" cy="2236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23</a:t>
            </a:r>
            <a:endParaRPr lang="es-EC" dirty="0"/>
          </a:p>
        </p:txBody>
      </p:sp>
    </p:spTree>
    <p:extLst>
      <p:ext uri="{BB962C8B-B14F-4D97-AF65-F5344CB8AC3E}">
        <p14:creationId xmlns:p14="http://schemas.microsoft.com/office/powerpoint/2010/main" val="29493682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9" name="18 Imagen" descr="C:\Users\HP\Desktop\tesis\TESIS X2\INFORMACIÓN\Imágenes Recorrido Pifo- Papallacta\20221128_101844.jpg"/>
          <p:cNvPicPr/>
          <p:nvPr/>
        </p:nvPicPr>
        <p:blipFill>
          <a:blip r:embed="rId3" cstate="print">
            <a:extLst>
              <a:ext uri="{28A0092B-C50C-407E-A947-70E740481C1C}">
                <a14:useLocalDpi xmlns:a14="http://schemas.microsoft.com/office/drawing/2010/main" val="0"/>
              </a:ext>
            </a:extLst>
          </a:blip>
          <a:srcRect/>
          <a:stretch>
            <a:fillRect/>
          </a:stretch>
        </p:blipFill>
        <p:spPr>
          <a:xfrm rot="5400000">
            <a:off x="550110" y="3627605"/>
            <a:ext cx="2261870" cy="1903592"/>
          </a:xfrm>
          <a:prstGeom prst="rect">
            <a:avLst/>
          </a:prstGeom>
          <a:noFill/>
          <a:ln>
            <a:noFill/>
          </a:ln>
        </p:spPr>
      </p:pic>
      <p:pic>
        <p:nvPicPr>
          <p:cNvPr id="16" name="15 Imagen" descr="C:\Users\HP\Desktop\tesis\TESIS X2\INFORMACIÓN\Imágenes Recorrido Pifo- Papallacta\20221128_102057.jpg"/>
          <p:cNvPicPr/>
          <p:nvPr/>
        </p:nvPicPr>
        <p:blipFill>
          <a:blip r:embed="rId4" cstate="print">
            <a:extLst>
              <a:ext uri="{28A0092B-C50C-407E-A947-70E740481C1C}">
                <a14:useLocalDpi xmlns:a14="http://schemas.microsoft.com/office/drawing/2010/main" val="0"/>
              </a:ext>
            </a:extLst>
          </a:blip>
          <a:srcRect/>
          <a:stretch>
            <a:fillRect/>
          </a:stretch>
        </p:blipFill>
        <p:spPr>
          <a:xfrm>
            <a:off x="4721715" y="973085"/>
            <a:ext cx="3681305" cy="2116956"/>
          </a:xfrm>
          <a:prstGeom prst="rect">
            <a:avLst/>
          </a:prstGeom>
          <a:noFill/>
          <a:ln>
            <a:noFill/>
          </a:ln>
        </p:spPr>
      </p:pic>
      <p:pic>
        <p:nvPicPr>
          <p:cNvPr id="11" name="10 Imagen" descr="C:\Users\HP\Desktop\tesis\TESIS X2\INFORMACIÓN\Imágenes Recorrido Pifo- Papallacta\20221128_095407.jpg"/>
          <p:cNvPicPr/>
          <p:nvPr/>
        </p:nvPicPr>
        <p:blipFill>
          <a:blip r:embed="rId5" cstate="print">
            <a:extLst>
              <a:ext uri="{28A0092B-C50C-407E-A947-70E740481C1C}">
                <a14:useLocalDpi xmlns:a14="http://schemas.microsoft.com/office/drawing/2010/main" val="0"/>
              </a:ext>
            </a:extLst>
          </a:blip>
          <a:srcRect/>
          <a:stretch>
            <a:fillRect/>
          </a:stretch>
        </p:blipFill>
        <p:spPr>
          <a:xfrm>
            <a:off x="694765" y="973083"/>
            <a:ext cx="3637800" cy="2116958"/>
          </a:xfrm>
          <a:prstGeom prst="rect">
            <a:avLst/>
          </a:prstGeom>
          <a:noFill/>
          <a:ln>
            <a:noFill/>
          </a:ln>
        </p:spPr>
      </p:pic>
      <p:pic>
        <p:nvPicPr>
          <p:cNvPr id="118" name="Google Shape;118;g5ca4d809e0_0_415"/>
          <p:cNvPicPr preferRelativeResize="0"/>
          <p:nvPr/>
        </p:nvPicPr>
        <p:blipFill rotWithShape="1">
          <a:blip r:embed="rId6">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1" y="141890"/>
            <a:ext cx="7882730" cy="677862"/>
          </a:xfrm>
        </p:spPr>
        <p:txBody>
          <a:bodyPr/>
          <a:lstStyle/>
          <a:p>
            <a:pPr algn="ctr"/>
            <a:r>
              <a:rPr lang="es-CO" sz="2000" dirty="0" smtClean="0">
                <a:solidFill>
                  <a:schemeClr val="tx1"/>
                </a:solidFill>
              </a:rPr>
              <a:t>ESTADO ACTUAL DE LA VÍA PIFO PAPALLACTA</a:t>
            </a:r>
            <a:endParaRPr lang="es-CO" sz="2000" dirty="0">
              <a:solidFill>
                <a:schemeClr val="tx1"/>
              </a:solidFill>
            </a:endParaRPr>
          </a:p>
        </p:txBody>
      </p:sp>
      <p:sp>
        <p:nvSpPr>
          <p:cNvPr id="17" name="Rectángulo 11">
            <a:extLst>
              <a:ext uri="{FF2B5EF4-FFF2-40B4-BE49-F238E27FC236}">
                <a16:creationId xmlns="" xmlns:a16="http://schemas.microsoft.com/office/drawing/2014/main" id="{B805A6A7-552A-497E-A48D-180DF42FA295}"/>
              </a:ext>
            </a:extLst>
          </p:cNvPr>
          <p:cNvSpPr/>
          <p:nvPr/>
        </p:nvSpPr>
        <p:spPr>
          <a:xfrm>
            <a:off x="2632841" y="3427637"/>
            <a:ext cx="1668192" cy="228269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36+034, unión entre dos pavimentos (flexible y rígido). Cambio de 4 a 2 carriles</a:t>
            </a:r>
            <a:endParaRPr lang="es-EC" dirty="0"/>
          </a:p>
        </p:txBody>
      </p:sp>
      <p:sp>
        <p:nvSpPr>
          <p:cNvPr id="18" name="Rectángulo 11">
            <a:extLst>
              <a:ext uri="{FF2B5EF4-FFF2-40B4-BE49-F238E27FC236}">
                <a16:creationId xmlns="" xmlns:a16="http://schemas.microsoft.com/office/drawing/2014/main" id="{B805A6A7-552A-497E-A48D-180DF42FA295}"/>
              </a:ext>
            </a:extLst>
          </p:cNvPr>
          <p:cNvSpPr/>
          <p:nvPr/>
        </p:nvSpPr>
        <p:spPr>
          <a:xfrm>
            <a:off x="694765" y="973085"/>
            <a:ext cx="3637800" cy="2236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31, Puente sobre el río Tambo, L=45 m</a:t>
            </a:r>
            <a:endParaRPr lang="es-EC" dirty="0"/>
          </a:p>
        </p:txBody>
      </p:sp>
      <p:sp>
        <p:nvSpPr>
          <p:cNvPr id="24" name="Rectángulo 11">
            <a:extLst>
              <a:ext uri="{FF2B5EF4-FFF2-40B4-BE49-F238E27FC236}">
                <a16:creationId xmlns="" xmlns:a16="http://schemas.microsoft.com/office/drawing/2014/main" id="{B805A6A7-552A-497E-A48D-180DF42FA295}"/>
              </a:ext>
            </a:extLst>
          </p:cNvPr>
          <p:cNvSpPr/>
          <p:nvPr/>
        </p:nvSpPr>
        <p:spPr>
          <a:xfrm>
            <a:off x="6697662" y="3355596"/>
            <a:ext cx="1705358" cy="235474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Papallacta Km 40, Sector Papallacta</a:t>
            </a:r>
            <a:endParaRPr lang="es-EC" dirty="0"/>
          </a:p>
        </p:txBody>
      </p:sp>
      <p:sp>
        <p:nvSpPr>
          <p:cNvPr id="14" name="Rectángulo 11">
            <a:extLst>
              <a:ext uri="{FF2B5EF4-FFF2-40B4-BE49-F238E27FC236}">
                <a16:creationId xmlns="" xmlns:a16="http://schemas.microsoft.com/office/drawing/2014/main" id="{B805A6A7-552A-497E-A48D-180DF42FA295}"/>
              </a:ext>
            </a:extLst>
          </p:cNvPr>
          <p:cNvSpPr/>
          <p:nvPr/>
        </p:nvSpPr>
        <p:spPr>
          <a:xfrm>
            <a:off x="4721716" y="973083"/>
            <a:ext cx="1370518" cy="2236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36</a:t>
            </a:r>
            <a:endParaRPr lang="es-EC" dirty="0"/>
          </a:p>
        </p:txBody>
      </p:sp>
      <p:pic>
        <p:nvPicPr>
          <p:cNvPr id="20" name="19 Imagen" descr="C:\Users\HP\Desktop\tesis\TESIS X2\INFORMACIÓN\Imágenes Recorrido Pifo- Papallacta\20221128_101020.jpg"/>
          <p:cNvPicPr/>
          <p:nvPr/>
        </p:nvPicPr>
        <p:blipFill>
          <a:blip r:embed="rId7" cstate="print">
            <a:extLst>
              <a:ext uri="{28A0092B-C50C-407E-A947-70E740481C1C}">
                <a14:useLocalDpi xmlns:a14="http://schemas.microsoft.com/office/drawing/2010/main" val="0"/>
              </a:ext>
            </a:extLst>
          </a:blip>
          <a:srcRect/>
          <a:stretch>
            <a:fillRect/>
          </a:stretch>
        </p:blipFill>
        <p:spPr>
          <a:xfrm rot="5400000">
            <a:off x="4532318" y="3544994"/>
            <a:ext cx="2354742" cy="1975946"/>
          </a:xfrm>
          <a:prstGeom prst="rect">
            <a:avLst/>
          </a:prstGeom>
          <a:noFill/>
          <a:ln>
            <a:noFill/>
          </a:ln>
        </p:spPr>
      </p:pic>
    </p:spTree>
    <p:extLst>
      <p:ext uri="{BB962C8B-B14F-4D97-AF65-F5344CB8AC3E}">
        <p14:creationId xmlns:p14="http://schemas.microsoft.com/office/powerpoint/2010/main" val="3944713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0" y="141890"/>
            <a:ext cx="8324193" cy="677862"/>
          </a:xfrm>
        </p:spPr>
        <p:txBody>
          <a:bodyPr/>
          <a:lstStyle/>
          <a:p>
            <a:pPr algn="ctr"/>
            <a:r>
              <a:rPr lang="es-CO" sz="2000" dirty="0" smtClean="0">
                <a:solidFill>
                  <a:schemeClr val="tx1"/>
                </a:solidFill>
              </a:rPr>
              <a:t>SINIESTRALIDAD HISTÓRICA DE LA VIA PIFO- PAPALLACTA</a:t>
            </a:r>
            <a:endParaRPr lang="es-CO" sz="2000" dirty="0">
              <a:solidFill>
                <a:schemeClr val="tx1"/>
              </a:solidFill>
            </a:endParaRPr>
          </a:p>
        </p:txBody>
      </p:sp>
      <p:sp>
        <p:nvSpPr>
          <p:cNvPr id="12" name="11 Rectángulo"/>
          <p:cNvSpPr/>
          <p:nvPr/>
        </p:nvSpPr>
        <p:spPr>
          <a:xfrm>
            <a:off x="364675" y="698327"/>
            <a:ext cx="4775666" cy="307777"/>
          </a:xfrm>
          <a:prstGeom prst="rect">
            <a:avLst/>
          </a:prstGeom>
        </p:spPr>
        <p:txBody>
          <a:bodyPr wrap="none">
            <a:spAutoFit/>
          </a:bodyPr>
          <a:lstStyle/>
          <a:p>
            <a:r>
              <a:rPr lang="es-ES" b="1" dirty="0" smtClean="0"/>
              <a:t>Estadística de siniestralidad en la vía Pifo- Papallacta.</a:t>
            </a:r>
            <a:endParaRPr lang="es-ES" b="1" dirty="0"/>
          </a:p>
        </p:txBody>
      </p:sp>
      <p:pic>
        <p:nvPicPr>
          <p:cNvPr id="112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87" y="1049646"/>
            <a:ext cx="3556001" cy="519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3917133" y="1315782"/>
            <a:ext cx="4849496" cy="738664"/>
          </a:xfrm>
          <a:prstGeom prst="rect">
            <a:avLst/>
          </a:prstGeom>
        </p:spPr>
        <p:txBody>
          <a:bodyPr wrap="square">
            <a:spAutoFit/>
          </a:bodyPr>
          <a:lstStyle/>
          <a:p>
            <a:pPr algn="just"/>
            <a:r>
              <a:rPr lang="es-ES" dirty="0"/>
              <a:t>Como se puede </a:t>
            </a:r>
            <a:r>
              <a:rPr lang="es-ES" dirty="0" smtClean="0"/>
              <a:t>evidenciar, </a:t>
            </a:r>
            <a:r>
              <a:rPr lang="es-ES" dirty="0"/>
              <a:t>en 18 años de estadística se puede observar que hubo más de </a:t>
            </a:r>
            <a:r>
              <a:rPr lang="es-ES" b="1" dirty="0"/>
              <a:t>296 heridos </a:t>
            </a:r>
            <a:r>
              <a:rPr lang="es-ES" dirty="0"/>
              <a:t>y más de </a:t>
            </a:r>
            <a:r>
              <a:rPr lang="es-ES" b="1" dirty="0"/>
              <a:t>146 muertos </a:t>
            </a:r>
            <a:r>
              <a:rPr lang="es-ES" dirty="0"/>
              <a:t>en la vía Pifo- Papallacta. </a:t>
            </a:r>
          </a:p>
        </p:txBody>
      </p:sp>
      <p:sp>
        <p:nvSpPr>
          <p:cNvPr id="7" name="6 Rectángulo"/>
          <p:cNvSpPr/>
          <p:nvPr/>
        </p:nvSpPr>
        <p:spPr>
          <a:xfrm>
            <a:off x="3986507" y="2218860"/>
            <a:ext cx="4710748" cy="1384995"/>
          </a:xfrm>
          <a:prstGeom prst="rect">
            <a:avLst/>
          </a:prstGeom>
        </p:spPr>
        <p:txBody>
          <a:bodyPr wrap="square">
            <a:spAutoFit/>
          </a:bodyPr>
          <a:lstStyle/>
          <a:p>
            <a:pPr algn="just"/>
            <a:r>
              <a:rPr lang="es-ES" dirty="0"/>
              <a:t>En el siniestro de tránsito del 25 de Julio del año 2022, técnicos de la Policía Nacional ante la prensa anunciaban que la causa más frecuente de los siniestros en la zona se debe “a la fatiga de frenos en los vehículos que se producen en la bajada pronunciada que se evidencia desde el sector de La Virgen” (Molina, 2022)</a:t>
            </a:r>
          </a:p>
        </p:txBody>
      </p:sp>
      <p:pic>
        <p:nvPicPr>
          <p:cNvPr id="5122" name="Picture 2" descr="ANT revisará la flota de la cooperativa Putumayo tras la muerte de 9  pasajer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933" y="3644798"/>
            <a:ext cx="3748495" cy="225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540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0" y="141890"/>
            <a:ext cx="8324193" cy="677862"/>
          </a:xfrm>
        </p:spPr>
        <p:txBody>
          <a:bodyPr/>
          <a:lstStyle/>
          <a:p>
            <a:pPr algn="ctr"/>
            <a:r>
              <a:rPr lang="es-CO" sz="2000" dirty="0" smtClean="0">
                <a:solidFill>
                  <a:schemeClr val="tx1"/>
                </a:solidFill>
              </a:rPr>
              <a:t>SINIESTRALIDAD HISTÓRICA DE LA VIA PIFO- PAPALLACTA</a:t>
            </a:r>
            <a:endParaRPr lang="es-CO" sz="2000" dirty="0">
              <a:solidFill>
                <a:schemeClr val="tx1"/>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53938"/>
            <a:ext cx="5343525" cy="418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725" y="1539449"/>
            <a:ext cx="4486275" cy="254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304631" y="4116272"/>
            <a:ext cx="3763168" cy="1600438"/>
          </a:xfrm>
          <a:prstGeom prst="rect">
            <a:avLst/>
          </a:prstGeom>
        </p:spPr>
        <p:txBody>
          <a:bodyPr wrap="square">
            <a:spAutoFit/>
          </a:bodyPr>
          <a:lstStyle/>
          <a:p>
            <a:pPr algn="just"/>
            <a:r>
              <a:rPr lang="es-ES" dirty="0"/>
              <a:t>El Km 8, representa un 23% del total de siniestros ocurridos en esta vía, le siguen </a:t>
            </a:r>
            <a:r>
              <a:rPr lang="es-ES" dirty="0" err="1"/>
              <a:t>Paluguillo</a:t>
            </a:r>
            <a:r>
              <a:rPr lang="es-ES" dirty="0"/>
              <a:t> ubicado en el Km 7 y el Km 6 con 16% respectivamente y con 10% el sector de la Virgen de Papallacta. Sumando todos estos siniestros representan el 65% de ocurrencia</a:t>
            </a:r>
          </a:p>
        </p:txBody>
      </p:sp>
      <p:sp>
        <p:nvSpPr>
          <p:cNvPr id="12" name="11 Rectángulo"/>
          <p:cNvSpPr/>
          <p:nvPr/>
        </p:nvSpPr>
        <p:spPr>
          <a:xfrm>
            <a:off x="393703" y="799925"/>
            <a:ext cx="5838458" cy="307777"/>
          </a:xfrm>
          <a:prstGeom prst="rect">
            <a:avLst/>
          </a:prstGeom>
        </p:spPr>
        <p:txBody>
          <a:bodyPr wrap="none">
            <a:spAutoFit/>
          </a:bodyPr>
          <a:lstStyle/>
          <a:p>
            <a:r>
              <a:rPr lang="es-ES" b="1" dirty="0" smtClean="0"/>
              <a:t>Ubicación y porcentajes de siniestralidad en la vía Pifo- Papallacta.</a:t>
            </a:r>
            <a:endParaRPr lang="es-ES" b="1" dirty="0"/>
          </a:p>
        </p:txBody>
      </p:sp>
    </p:spTree>
    <p:extLst>
      <p:ext uri="{BB962C8B-B14F-4D97-AF65-F5344CB8AC3E}">
        <p14:creationId xmlns:p14="http://schemas.microsoft.com/office/powerpoint/2010/main" val="1459914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457215" y="141890"/>
            <a:ext cx="5612523" cy="677862"/>
          </a:xfrm>
        </p:spPr>
        <p:txBody>
          <a:bodyPr/>
          <a:lstStyle/>
          <a:p>
            <a:pPr algn="ctr"/>
            <a:r>
              <a:rPr lang="es-CO" sz="2200" dirty="0" smtClean="0">
                <a:solidFill>
                  <a:schemeClr val="tx1"/>
                </a:solidFill>
              </a:rPr>
              <a:t>ANÁLISIS DE CURVAS HORIZONTALES</a:t>
            </a:r>
            <a:endParaRPr lang="es-CO" sz="2200" dirty="0">
              <a:solidFill>
                <a:schemeClr val="tx1"/>
              </a:solidFill>
            </a:endParaRPr>
          </a:p>
        </p:txBody>
      </p:sp>
      <p:sp>
        <p:nvSpPr>
          <p:cNvPr id="8" name="7 Rectángulo"/>
          <p:cNvSpPr/>
          <p:nvPr/>
        </p:nvSpPr>
        <p:spPr>
          <a:xfrm>
            <a:off x="472965" y="831514"/>
            <a:ext cx="8594834" cy="738664"/>
          </a:xfrm>
          <a:prstGeom prst="rect">
            <a:avLst/>
          </a:prstGeom>
        </p:spPr>
        <p:txBody>
          <a:bodyPr wrap="square">
            <a:spAutoFit/>
          </a:bodyPr>
          <a:lstStyle/>
          <a:p>
            <a:r>
              <a:rPr lang="es-ES" dirty="0"/>
              <a:t>En este estudio se presenta un análisis de cada curva horizontal que se encuentra próxima a la zona en donde existe mayor siniestralidad el cual es el kilómetro 8, </a:t>
            </a:r>
            <a:r>
              <a:rPr lang="es-ES" dirty="0" smtClean="0"/>
              <a:t>con </a:t>
            </a:r>
            <a:r>
              <a:rPr lang="es-ES" dirty="0"/>
              <a:t>el fin de comprobar las velocidades de circulación con la velocidad con la que fue diseñada cada curva. </a:t>
            </a:r>
          </a:p>
        </p:txBody>
      </p:sp>
      <p:pic>
        <p:nvPicPr>
          <p:cNvPr id="7" name="6 Imagen"/>
          <p:cNvPicPr/>
          <p:nvPr/>
        </p:nvPicPr>
        <p:blipFill>
          <a:blip r:embed="rId4"/>
          <a:stretch>
            <a:fillRect/>
          </a:stretch>
        </p:blipFill>
        <p:spPr>
          <a:xfrm>
            <a:off x="189184" y="1784113"/>
            <a:ext cx="3501653" cy="2801930"/>
          </a:xfrm>
          <a:prstGeom prst="rect">
            <a:avLst/>
          </a:prstGeom>
        </p:spPr>
      </p:pic>
      <p:sp>
        <p:nvSpPr>
          <p:cNvPr id="2" name="1 Rectángulo"/>
          <p:cNvSpPr/>
          <p:nvPr/>
        </p:nvSpPr>
        <p:spPr>
          <a:xfrm>
            <a:off x="331071" y="4432300"/>
            <a:ext cx="4572000" cy="1785104"/>
          </a:xfrm>
          <a:prstGeom prst="rect">
            <a:avLst/>
          </a:prstGeom>
        </p:spPr>
        <p:txBody>
          <a:bodyPr>
            <a:spAutoFit/>
          </a:bodyPr>
          <a:lstStyle/>
          <a:p>
            <a:r>
              <a:rPr lang="es-ES" sz="1000" dirty="0"/>
              <a:t>Donde:</a:t>
            </a:r>
          </a:p>
          <a:p>
            <a:r>
              <a:rPr lang="es-ES" sz="1000" dirty="0"/>
              <a:t>PI= Punto de intersección de las tangentes.</a:t>
            </a:r>
          </a:p>
          <a:p>
            <a:r>
              <a:rPr lang="es-ES" sz="1000" dirty="0"/>
              <a:t>PC= Punto de comienzo de curva simple.</a:t>
            </a:r>
          </a:p>
          <a:p>
            <a:r>
              <a:rPr lang="es-ES" sz="1000" dirty="0"/>
              <a:t>PT= Punto en donde termina la curva simple.</a:t>
            </a:r>
          </a:p>
          <a:p>
            <a:r>
              <a:rPr lang="es-ES" sz="1000" dirty="0"/>
              <a:t>T= Tangente de la curva medida entre PI y PC ; PI y PT.</a:t>
            </a:r>
          </a:p>
          <a:p>
            <a:r>
              <a:rPr lang="es-ES" sz="1000" dirty="0"/>
              <a:t>LC= Longitud de la curva</a:t>
            </a:r>
          </a:p>
          <a:p>
            <a:r>
              <a:rPr lang="es-ES" sz="1000" dirty="0"/>
              <a:t>R= Radio de la curva.</a:t>
            </a:r>
          </a:p>
          <a:p>
            <a:r>
              <a:rPr lang="es-ES" sz="1000" dirty="0"/>
              <a:t>E= </a:t>
            </a:r>
            <a:r>
              <a:rPr lang="es-ES" sz="1000" dirty="0" err="1"/>
              <a:t>External</a:t>
            </a:r>
            <a:r>
              <a:rPr lang="es-ES" sz="1000" dirty="0"/>
              <a:t>.</a:t>
            </a:r>
          </a:p>
          <a:p>
            <a:r>
              <a:rPr lang="es-ES" sz="1000" dirty="0"/>
              <a:t>M= Ordenada media.</a:t>
            </a:r>
          </a:p>
          <a:p>
            <a:r>
              <a:rPr lang="es-ES" sz="1000" dirty="0"/>
              <a:t>Δ= Ángulo central de la curva circular y también el ángulo </a:t>
            </a:r>
            <a:endParaRPr lang="es-ES" sz="1000" dirty="0" smtClean="0"/>
          </a:p>
          <a:p>
            <a:r>
              <a:rPr lang="es-ES" sz="1000" dirty="0" smtClean="0"/>
              <a:t>suplementario </a:t>
            </a:r>
            <a:r>
              <a:rPr lang="es-ES" sz="1000" dirty="0"/>
              <a:t>entre las tangentes.</a:t>
            </a:r>
          </a:p>
        </p:txBody>
      </p:sp>
      <p:pic>
        <p:nvPicPr>
          <p:cNvPr id="9217"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2500" r="1428" b="9220"/>
          <a:stretch/>
        </p:blipFill>
        <p:spPr bwMode="auto">
          <a:xfrm>
            <a:off x="3751925" y="3275349"/>
            <a:ext cx="5335525" cy="267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751925" y="1785281"/>
            <a:ext cx="5360543" cy="1384995"/>
          </a:xfrm>
          <a:prstGeom prst="rect">
            <a:avLst/>
          </a:prstGeom>
        </p:spPr>
        <p:txBody>
          <a:bodyPr wrap="square">
            <a:spAutoFit/>
          </a:bodyPr>
          <a:lstStyle/>
          <a:p>
            <a:pPr algn="just"/>
            <a:r>
              <a:rPr lang="es-ES" dirty="0" smtClean="0"/>
              <a:t>La </a:t>
            </a:r>
            <a:r>
              <a:rPr lang="es-ES" dirty="0"/>
              <a:t>Norma Ecuatoriana Vial (NEVI-12) del Ministerio de Transporte y Obras Públicas (MTOP) en el año 2013 presenta en el Volumen Nº2 Libro A, un </a:t>
            </a:r>
            <a:r>
              <a:rPr lang="es-ES" b="1" dirty="0"/>
              <a:t>cuadro con valores de radios mínimos</a:t>
            </a:r>
            <a:r>
              <a:rPr lang="es-ES" dirty="0"/>
              <a:t> en función del factor de fricción (f), la tasa de </a:t>
            </a:r>
            <a:r>
              <a:rPr lang="es-ES" dirty="0" err="1"/>
              <a:t>super</a:t>
            </a:r>
            <a:r>
              <a:rPr lang="es-ES" dirty="0"/>
              <a:t> elevación o peralte (e) y la velocidad de diseño (</a:t>
            </a:r>
            <a:r>
              <a:rPr lang="es-ES" dirty="0" err="1"/>
              <a:t>Vd</a:t>
            </a:r>
            <a:r>
              <a:rPr lang="es-ES" dirty="0"/>
              <a:t>), la cual se muestra a continuación</a:t>
            </a:r>
          </a:p>
        </p:txBody>
      </p:sp>
    </p:spTree>
    <p:extLst>
      <p:ext uri="{BB962C8B-B14F-4D97-AF65-F5344CB8AC3E}">
        <p14:creationId xmlns:p14="http://schemas.microsoft.com/office/powerpoint/2010/main" val="843128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457215" y="141890"/>
            <a:ext cx="5612523" cy="677862"/>
          </a:xfrm>
        </p:spPr>
        <p:txBody>
          <a:bodyPr/>
          <a:lstStyle/>
          <a:p>
            <a:pPr algn="ctr"/>
            <a:r>
              <a:rPr lang="es-CO" sz="2200" dirty="0" smtClean="0">
                <a:solidFill>
                  <a:schemeClr val="tx1"/>
                </a:solidFill>
              </a:rPr>
              <a:t>ANÁLISIS DE CURVAS HORIZONTALES</a:t>
            </a:r>
            <a:endParaRPr lang="es-CO" sz="2200" dirty="0">
              <a:solidFill>
                <a:schemeClr val="tx1"/>
              </a:solidFill>
            </a:endParaRPr>
          </a:p>
        </p:txBody>
      </p:sp>
      <p:pic>
        <p:nvPicPr>
          <p:cNvPr id="8193"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7723" r="7422" b="12759"/>
          <a:stretch/>
        </p:blipFill>
        <p:spPr bwMode="auto">
          <a:xfrm>
            <a:off x="2590891" y="3556595"/>
            <a:ext cx="5965179" cy="218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18" y="1884318"/>
            <a:ext cx="760095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472965" y="768450"/>
            <a:ext cx="8594834" cy="954107"/>
          </a:xfrm>
          <a:prstGeom prst="rect">
            <a:avLst/>
          </a:prstGeom>
        </p:spPr>
        <p:txBody>
          <a:bodyPr wrap="square">
            <a:spAutoFit/>
          </a:bodyPr>
          <a:lstStyle/>
          <a:p>
            <a:pPr algn="just"/>
            <a:r>
              <a:rPr lang="es-ES" dirty="0"/>
              <a:t>El 23 de octubre en el sector del kilómetro 8, en donde se presenta la mayor siniestralidad de la vía Pifo- Papallacta se procede con una inspección visual de dos kilómetros más arriba para determinar las características del terreno en donde se encuentra emplazada la vía y así mismo la factibilidad para realizar una rampa de emergencia de </a:t>
            </a:r>
            <a:r>
              <a:rPr lang="es-ES" dirty="0" smtClean="0"/>
              <a:t>frenado.</a:t>
            </a:r>
            <a:endParaRPr lang="es-ES" dirty="0"/>
          </a:p>
        </p:txBody>
      </p:sp>
      <p:pic>
        <p:nvPicPr>
          <p:cNvPr id="7" name="6 Imagen" descr="C:\Users\HP\Desktop\tesis\TESIS X2\INFORMACIÓN\Imágenes Recorrido Pifo- Papallacta\20221021_114913.jpg"/>
          <p:cNvPicPr/>
          <p:nvPr/>
        </p:nvPicPr>
        <p:blipFill>
          <a:blip r:embed="rId6" cstate="print">
            <a:extLst>
              <a:ext uri="{28A0092B-C50C-407E-A947-70E740481C1C}">
                <a14:useLocalDpi xmlns:a14="http://schemas.microsoft.com/office/drawing/2010/main" val="0"/>
              </a:ext>
            </a:extLst>
          </a:blip>
          <a:srcRect/>
          <a:stretch>
            <a:fillRect/>
          </a:stretch>
        </p:blipFill>
        <p:spPr>
          <a:xfrm rot="5400000">
            <a:off x="488065" y="3826796"/>
            <a:ext cx="1940562" cy="1641658"/>
          </a:xfrm>
          <a:prstGeom prst="rect">
            <a:avLst/>
          </a:prstGeom>
          <a:noFill/>
          <a:ln>
            <a:noFill/>
          </a:ln>
        </p:spPr>
      </p:pic>
    </p:spTree>
    <p:extLst>
      <p:ext uri="{BB962C8B-B14F-4D97-AF65-F5344CB8AC3E}">
        <p14:creationId xmlns:p14="http://schemas.microsoft.com/office/powerpoint/2010/main" val="3129857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378385" y="141890"/>
            <a:ext cx="5612523" cy="677862"/>
          </a:xfrm>
        </p:spPr>
        <p:txBody>
          <a:bodyPr/>
          <a:lstStyle/>
          <a:p>
            <a:pPr algn="ctr"/>
            <a:r>
              <a:rPr lang="es-CO" sz="2200" dirty="0" smtClean="0">
                <a:solidFill>
                  <a:schemeClr val="tx1"/>
                </a:solidFill>
              </a:rPr>
              <a:t>VELOCIDADES DE CIRCULACIÓN</a:t>
            </a:r>
            <a:endParaRPr lang="es-CO" sz="2200" dirty="0">
              <a:solidFill>
                <a:schemeClr val="tx1"/>
              </a:solidFill>
            </a:endParaRPr>
          </a:p>
        </p:txBody>
      </p:sp>
      <p:pic>
        <p:nvPicPr>
          <p:cNvPr id="7177"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b="6535"/>
          <a:stretch/>
        </p:blipFill>
        <p:spPr bwMode="auto">
          <a:xfrm>
            <a:off x="1076684" y="1773850"/>
            <a:ext cx="6837548" cy="398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772510" y="860406"/>
            <a:ext cx="7866993" cy="738664"/>
          </a:xfrm>
          <a:prstGeom prst="rect">
            <a:avLst/>
          </a:prstGeom>
        </p:spPr>
        <p:txBody>
          <a:bodyPr wrap="square">
            <a:spAutoFit/>
          </a:bodyPr>
          <a:lstStyle/>
          <a:p>
            <a:r>
              <a:rPr lang="es-ES" dirty="0"/>
              <a:t>La velocidad de circulación se la obtuvo en el sitio de estudio en el ingreso a cada curva en sentido Papallacta- Pifo en Noviembre 2022. Se obtuvo el promedio de una serie de datos en cada curva. La velocidad máxima de circulación permitida es de 60 (km/h).</a:t>
            </a:r>
          </a:p>
        </p:txBody>
      </p:sp>
    </p:spTree>
    <p:extLst>
      <p:ext uri="{BB962C8B-B14F-4D97-AF65-F5344CB8AC3E}">
        <p14:creationId xmlns:p14="http://schemas.microsoft.com/office/powerpoint/2010/main" val="922697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457215" y="141890"/>
            <a:ext cx="5612523" cy="677862"/>
          </a:xfrm>
        </p:spPr>
        <p:txBody>
          <a:bodyPr/>
          <a:lstStyle/>
          <a:p>
            <a:pPr algn="ctr"/>
            <a:r>
              <a:rPr lang="es-CO" sz="2200" dirty="0" smtClean="0">
                <a:solidFill>
                  <a:schemeClr val="tx1"/>
                </a:solidFill>
              </a:rPr>
              <a:t>ANÁLISIS DE CURVAS HORIZONTALES</a:t>
            </a:r>
            <a:endParaRPr lang="es-CO" sz="2200" dirty="0">
              <a:solidFill>
                <a:schemeClr val="tx1"/>
              </a:solidFill>
            </a:endParaRPr>
          </a:p>
        </p:txBody>
      </p:sp>
      <p:sp>
        <p:nvSpPr>
          <p:cNvPr id="3" name="2 Rectángulo"/>
          <p:cNvSpPr/>
          <p:nvPr/>
        </p:nvSpPr>
        <p:spPr>
          <a:xfrm>
            <a:off x="393703" y="799925"/>
            <a:ext cx="3090911" cy="307777"/>
          </a:xfrm>
          <a:prstGeom prst="rect">
            <a:avLst/>
          </a:prstGeom>
        </p:spPr>
        <p:txBody>
          <a:bodyPr wrap="none">
            <a:spAutoFit/>
          </a:bodyPr>
          <a:lstStyle/>
          <a:p>
            <a:r>
              <a:rPr lang="es-ES" b="1" dirty="0"/>
              <a:t>Curva 1; Km 9 Vía Pifo- Papallacta</a:t>
            </a:r>
          </a:p>
        </p:txBody>
      </p:sp>
      <p:pic>
        <p:nvPicPr>
          <p:cNvPr id="6" name="5 Imagen"/>
          <p:cNvPicPr/>
          <p:nvPr/>
        </p:nvPicPr>
        <p:blipFill>
          <a:blip r:embed="rId4"/>
          <a:stretch>
            <a:fillRect/>
          </a:stretch>
        </p:blipFill>
        <p:spPr>
          <a:xfrm>
            <a:off x="1444592" y="1107698"/>
            <a:ext cx="6107091" cy="2339209"/>
          </a:xfrm>
          <a:prstGeom prst="rect">
            <a:avLst/>
          </a:prstGeom>
        </p:spPr>
      </p:pic>
      <p:pic>
        <p:nvPicPr>
          <p:cNvPr id="7" name="6 Imagen"/>
          <p:cNvPicPr/>
          <p:nvPr/>
        </p:nvPicPr>
        <p:blipFill>
          <a:blip r:embed="rId5" cstate="print">
            <a:extLst>
              <a:ext uri="{28A0092B-C50C-407E-A947-70E740481C1C}">
                <a14:useLocalDpi xmlns:a14="http://schemas.microsoft.com/office/drawing/2010/main" val="0"/>
              </a:ext>
            </a:extLst>
          </a:blip>
          <a:srcRect/>
          <a:stretch>
            <a:fillRect/>
          </a:stretch>
        </p:blipFill>
        <p:spPr>
          <a:xfrm>
            <a:off x="130656" y="3377485"/>
            <a:ext cx="4036404" cy="2752248"/>
          </a:xfrm>
          <a:prstGeom prst="rect">
            <a:avLst/>
          </a:prstGeom>
          <a:noFill/>
        </p:spPr>
      </p:pic>
      <mc:AlternateContent xmlns:mc="http://schemas.openxmlformats.org/markup-compatibility/2006" xmlns:a14="http://schemas.microsoft.com/office/drawing/2010/main">
        <mc:Choice Requires="a14">
          <p:sp>
            <p:nvSpPr>
              <p:cNvPr id="4" name="3 Rectángulo"/>
              <p:cNvSpPr/>
              <p:nvPr/>
            </p:nvSpPr>
            <p:spPr>
              <a:xfrm>
                <a:off x="4293185" y="3650358"/>
                <a:ext cx="4572000" cy="110325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𝑅</m:t>
                      </m:r>
                      <m:r>
                        <a:rPr lang="es-ES" i="1">
                          <a:latin typeface="Cambria Math"/>
                        </a:rPr>
                        <m:t>=</m:t>
                      </m:r>
                      <m:f>
                        <m:fPr>
                          <m:ctrlPr>
                            <a:rPr lang="es-ES" i="1">
                              <a:latin typeface="Cambria Math"/>
                            </a:rPr>
                          </m:ctrlPr>
                        </m:fPr>
                        <m:num>
                          <m:sSup>
                            <m:sSupPr>
                              <m:ctrlPr>
                                <a:rPr lang="es-ES" i="1">
                                  <a:latin typeface="Cambria Math"/>
                                </a:rPr>
                              </m:ctrlPr>
                            </m:sSupPr>
                            <m:e>
                              <m:r>
                                <a:rPr lang="es-ES" i="1">
                                  <a:latin typeface="Cambria Math"/>
                                </a:rPr>
                                <m:t>𝑉</m:t>
                              </m:r>
                            </m:e>
                            <m:sup>
                              <m:r>
                                <a:rPr lang="es-ES" i="1">
                                  <a:latin typeface="Cambria Math"/>
                                </a:rPr>
                                <m:t>2</m:t>
                              </m:r>
                            </m:sup>
                          </m:sSup>
                        </m:num>
                        <m:den>
                          <m:r>
                            <a:rPr lang="es-ES" i="1">
                              <a:latin typeface="Cambria Math"/>
                            </a:rPr>
                            <m:t>127 </m:t>
                          </m:r>
                          <m:d>
                            <m:dPr>
                              <m:ctrlPr>
                                <a:rPr lang="es-ES" i="1">
                                  <a:latin typeface="Cambria Math"/>
                                </a:rPr>
                              </m:ctrlPr>
                            </m:dPr>
                            <m:e>
                              <m:r>
                                <a:rPr lang="es-ES" i="1">
                                  <a:latin typeface="Cambria Math"/>
                                </a:rPr>
                                <m:t>𝑒</m:t>
                              </m:r>
                              <m:r>
                                <a:rPr lang="es-ES" i="1">
                                  <a:latin typeface="Cambria Math"/>
                                </a:rPr>
                                <m:t>+</m:t>
                              </m:r>
                              <m:r>
                                <a:rPr lang="es-ES" i="1">
                                  <a:latin typeface="Cambria Math"/>
                                </a:rPr>
                                <m:t>𝑓</m:t>
                              </m:r>
                            </m:e>
                          </m:d>
                        </m:den>
                      </m:f>
                      <m:r>
                        <a:rPr lang="es-ES" i="1">
                          <a:latin typeface="Cambria Math"/>
                        </a:rPr>
                        <m:t>;</m:t>
                      </m:r>
                      <m:r>
                        <a:rPr lang="es-ES" i="1">
                          <a:latin typeface="Cambria Math"/>
                        </a:rPr>
                        <m:t>𝑑𝑒𝑠𝑝𝑒𝑗𝑎𝑛𝑑𝑜</m:t>
                      </m:r>
                      <m:r>
                        <a:rPr lang="es-ES" i="1">
                          <a:latin typeface="Cambria Math"/>
                        </a:rPr>
                        <m:t> </m:t>
                      </m:r>
                      <m:r>
                        <a:rPr lang="es-ES" i="1">
                          <a:latin typeface="Cambria Math"/>
                        </a:rPr>
                        <m:t>𝑉</m:t>
                      </m:r>
                      <m:r>
                        <a:rPr lang="es-ES" i="1">
                          <a:latin typeface="Cambria Math"/>
                        </a:rPr>
                        <m:t> </m:t>
                      </m:r>
                      <m:r>
                        <a:rPr lang="es-ES" i="1">
                          <a:latin typeface="Cambria Math"/>
                        </a:rPr>
                        <m:t>𝑠𝑒</m:t>
                      </m:r>
                      <m:r>
                        <a:rPr lang="es-ES" i="1">
                          <a:latin typeface="Cambria Math"/>
                        </a:rPr>
                        <m:t> </m:t>
                      </m:r>
                      <m:r>
                        <a:rPr lang="es-ES" i="1">
                          <a:latin typeface="Cambria Math"/>
                        </a:rPr>
                        <m:t>𝑡𝑖𝑒𝑛𝑒</m:t>
                      </m:r>
                      <m:r>
                        <a:rPr lang="es-ES" i="1">
                          <a:latin typeface="Cambria Math"/>
                        </a:rPr>
                        <m:t>:</m:t>
                      </m:r>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𝑅</m:t>
                          </m:r>
                          <m:r>
                            <a:rPr lang="es-ES" i="1">
                              <a:latin typeface="Cambria Math"/>
                            </a:rPr>
                            <m:t>∗127∗(</m:t>
                          </m:r>
                          <m:r>
                            <a:rPr lang="es-ES" i="1">
                              <a:latin typeface="Cambria Math"/>
                            </a:rPr>
                            <m:t>𝑒</m:t>
                          </m:r>
                          <m:r>
                            <a:rPr lang="es-ES" i="1">
                              <a:latin typeface="Cambria Math"/>
                            </a:rPr>
                            <m:t>+</m:t>
                          </m:r>
                          <m:r>
                            <a:rPr lang="es-ES" i="1">
                              <a:latin typeface="Cambria Math"/>
                            </a:rPr>
                            <m:t>𝑓</m:t>
                          </m:r>
                          <m:r>
                            <a:rPr lang="es-ES" i="1">
                              <a:latin typeface="Cambria Math"/>
                            </a:rPr>
                            <m:t>)</m:t>
                          </m:r>
                        </m:e>
                      </m:rad>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235,76∗127∗</m:t>
                          </m:r>
                          <m:d>
                            <m:dPr>
                              <m:ctrlPr>
                                <a:rPr lang="es-ES" i="1">
                                  <a:latin typeface="Cambria Math"/>
                                </a:rPr>
                              </m:ctrlPr>
                            </m:dPr>
                            <m:e>
                              <m:r>
                                <a:rPr lang="es-ES" i="1">
                                  <a:latin typeface="Cambria Math"/>
                                </a:rPr>
                                <m:t>0,10+0,136</m:t>
                              </m:r>
                            </m:e>
                          </m:d>
                        </m:e>
                      </m:rad>
                      <m:r>
                        <a:rPr lang="es-ES" i="1">
                          <a:latin typeface="Cambria Math"/>
                        </a:rPr>
                        <m:t>=84,06 </m:t>
                      </m:r>
                      <m:r>
                        <a:rPr lang="es-ES" i="1">
                          <a:latin typeface="Cambria Math"/>
                        </a:rPr>
                        <m:t>𝑘𝑚</m:t>
                      </m:r>
                      <m:r>
                        <a:rPr lang="es-ES" i="1">
                          <a:latin typeface="Cambria Math"/>
                        </a:rPr>
                        <m:t>/</m:t>
                      </m:r>
                      <m:r>
                        <a:rPr lang="es-ES" i="1">
                          <a:latin typeface="Cambria Math"/>
                        </a:rPr>
                        <m:t>h</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4293185" y="3650358"/>
                <a:ext cx="4572000" cy="1103251"/>
              </a:xfrm>
              <a:prstGeom prst="rect">
                <a:avLst/>
              </a:prstGeom>
              <a:blipFill rotWithShape="1">
                <a:blip r:embed="rId6"/>
                <a:stretch>
                  <a:fillRect b="-1657"/>
                </a:stretch>
              </a:blipFill>
            </p:spPr>
            <p:txBody>
              <a:bodyPr/>
              <a:lstStyle/>
              <a:p>
                <a:r>
                  <a:rPr lang="es-ES">
                    <a:noFill/>
                  </a:rPr>
                  <a:t> </a:t>
                </a:r>
              </a:p>
            </p:txBody>
          </p:sp>
        </mc:Fallback>
      </mc:AlternateContent>
    </p:spTree>
    <p:extLst>
      <p:ext uri="{BB962C8B-B14F-4D97-AF65-F5344CB8AC3E}">
        <p14:creationId xmlns:p14="http://schemas.microsoft.com/office/powerpoint/2010/main" val="657555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79D45BC-4941-402C-8668-76D8E1441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ítulo 1">
            <a:extLst>
              <a:ext uri="{FF2B5EF4-FFF2-40B4-BE49-F238E27FC236}">
                <a16:creationId xmlns="" xmlns:a16="http://schemas.microsoft.com/office/drawing/2014/main" id="{EE8E2210-D45D-488F-8D5F-FF78887CA9E8}"/>
              </a:ext>
            </a:extLst>
          </p:cNvPr>
          <p:cNvSpPr>
            <a:spLocks noGrp="1"/>
          </p:cNvSpPr>
          <p:nvPr>
            <p:ph type="title"/>
          </p:nvPr>
        </p:nvSpPr>
        <p:spPr>
          <a:xfrm>
            <a:off x="315328" y="63064"/>
            <a:ext cx="3499931" cy="677862"/>
          </a:xfrm>
        </p:spPr>
        <p:txBody>
          <a:bodyPr/>
          <a:lstStyle/>
          <a:p>
            <a:pPr algn="ctr"/>
            <a:r>
              <a:rPr lang="es-CO" sz="2200" dirty="0" smtClean="0">
                <a:solidFill>
                  <a:schemeClr val="tx1"/>
                </a:solidFill>
              </a:rPr>
              <a:t>CONTENIDO</a:t>
            </a:r>
            <a:endParaRPr lang="es-CO" sz="2200" dirty="0">
              <a:solidFill>
                <a:schemeClr val="tx1"/>
              </a:solidFill>
            </a:endParaRPr>
          </a:p>
        </p:txBody>
      </p:sp>
      <p:graphicFrame>
        <p:nvGraphicFramePr>
          <p:cNvPr id="3" name="2 Diagrama"/>
          <p:cNvGraphicFramePr/>
          <p:nvPr>
            <p:extLst>
              <p:ext uri="{D42A27DB-BD31-4B8C-83A1-F6EECF244321}">
                <p14:modId xmlns:p14="http://schemas.microsoft.com/office/powerpoint/2010/main" val="1170401931"/>
              </p:ext>
            </p:extLst>
          </p:nvPr>
        </p:nvGraphicFramePr>
        <p:xfrm>
          <a:off x="-436730" y="864737"/>
          <a:ext cx="10085697" cy="5085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5568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457215" y="141890"/>
            <a:ext cx="5612523" cy="677862"/>
          </a:xfrm>
        </p:spPr>
        <p:txBody>
          <a:bodyPr/>
          <a:lstStyle/>
          <a:p>
            <a:pPr algn="ctr"/>
            <a:r>
              <a:rPr lang="es-CO" sz="2200" dirty="0" smtClean="0">
                <a:solidFill>
                  <a:schemeClr val="tx1"/>
                </a:solidFill>
              </a:rPr>
              <a:t>ANÁLISIS DE CURVAS HORIZONTALES</a:t>
            </a:r>
            <a:endParaRPr lang="es-CO" sz="2200" dirty="0">
              <a:solidFill>
                <a:schemeClr val="tx1"/>
              </a:solidFill>
            </a:endParaRPr>
          </a:p>
        </p:txBody>
      </p:sp>
      <p:sp>
        <p:nvSpPr>
          <p:cNvPr id="3" name="2 Rectángulo"/>
          <p:cNvSpPr/>
          <p:nvPr/>
        </p:nvSpPr>
        <p:spPr>
          <a:xfrm>
            <a:off x="393703" y="799925"/>
            <a:ext cx="3389069" cy="307777"/>
          </a:xfrm>
          <a:prstGeom prst="rect">
            <a:avLst/>
          </a:prstGeom>
        </p:spPr>
        <p:txBody>
          <a:bodyPr wrap="none">
            <a:spAutoFit/>
          </a:bodyPr>
          <a:lstStyle/>
          <a:p>
            <a:r>
              <a:rPr lang="es-ES" b="1" dirty="0"/>
              <a:t>Curva 2</a:t>
            </a:r>
            <a:r>
              <a:rPr lang="es-ES" b="1" dirty="0" smtClean="0"/>
              <a:t>; Km </a:t>
            </a:r>
            <a:r>
              <a:rPr lang="es-ES" b="1" dirty="0"/>
              <a:t>9 1/2 Vía Pifo- Papallacta</a:t>
            </a:r>
          </a:p>
        </p:txBody>
      </p:sp>
      <mc:AlternateContent xmlns:mc="http://schemas.openxmlformats.org/markup-compatibility/2006" xmlns:a14="http://schemas.microsoft.com/office/drawing/2010/main">
        <mc:Choice Requires="a14">
          <p:sp>
            <p:nvSpPr>
              <p:cNvPr id="4" name="3 Rectángulo"/>
              <p:cNvSpPr/>
              <p:nvPr/>
            </p:nvSpPr>
            <p:spPr>
              <a:xfrm>
                <a:off x="4293185" y="3650358"/>
                <a:ext cx="4572000" cy="110325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𝑅</m:t>
                      </m:r>
                      <m:r>
                        <a:rPr lang="es-ES" i="1">
                          <a:latin typeface="Cambria Math"/>
                        </a:rPr>
                        <m:t>=</m:t>
                      </m:r>
                      <m:f>
                        <m:fPr>
                          <m:ctrlPr>
                            <a:rPr lang="es-ES" i="1">
                              <a:latin typeface="Cambria Math"/>
                            </a:rPr>
                          </m:ctrlPr>
                        </m:fPr>
                        <m:num>
                          <m:sSup>
                            <m:sSupPr>
                              <m:ctrlPr>
                                <a:rPr lang="es-ES" i="1">
                                  <a:latin typeface="Cambria Math"/>
                                </a:rPr>
                              </m:ctrlPr>
                            </m:sSupPr>
                            <m:e>
                              <m:r>
                                <a:rPr lang="es-ES" i="1">
                                  <a:latin typeface="Cambria Math"/>
                                </a:rPr>
                                <m:t>𝑉</m:t>
                              </m:r>
                            </m:e>
                            <m:sup>
                              <m:r>
                                <a:rPr lang="es-ES" i="1">
                                  <a:latin typeface="Cambria Math"/>
                                </a:rPr>
                                <m:t>2</m:t>
                              </m:r>
                            </m:sup>
                          </m:sSup>
                        </m:num>
                        <m:den>
                          <m:r>
                            <a:rPr lang="es-ES" i="1">
                              <a:latin typeface="Cambria Math"/>
                            </a:rPr>
                            <m:t>127 </m:t>
                          </m:r>
                          <m:d>
                            <m:dPr>
                              <m:ctrlPr>
                                <a:rPr lang="es-ES" i="1">
                                  <a:latin typeface="Cambria Math"/>
                                </a:rPr>
                              </m:ctrlPr>
                            </m:dPr>
                            <m:e>
                              <m:r>
                                <a:rPr lang="es-ES" i="1">
                                  <a:latin typeface="Cambria Math"/>
                                </a:rPr>
                                <m:t>𝑒</m:t>
                              </m:r>
                              <m:r>
                                <a:rPr lang="es-ES" i="1">
                                  <a:latin typeface="Cambria Math"/>
                                </a:rPr>
                                <m:t>+</m:t>
                              </m:r>
                              <m:r>
                                <a:rPr lang="es-ES" i="1">
                                  <a:latin typeface="Cambria Math"/>
                                </a:rPr>
                                <m:t>𝑓</m:t>
                              </m:r>
                            </m:e>
                          </m:d>
                        </m:den>
                      </m:f>
                      <m:r>
                        <a:rPr lang="es-ES" i="1">
                          <a:latin typeface="Cambria Math"/>
                        </a:rPr>
                        <m:t>;</m:t>
                      </m:r>
                      <m:r>
                        <a:rPr lang="es-ES" i="1">
                          <a:latin typeface="Cambria Math"/>
                        </a:rPr>
                        <m:t>𝑑𝑒𝑠𝑝𝑒𝑗𝑎𝑛𝑑𝑜</m:t>
                      </m:r>
                      <m:r>
                        <a:rPr lang="es-ES" i="1">
                          <a:latin typeface="Cambria Math"/>
                        </a:rPr>
                        <m:t> </m:t>
                      </m:r>
                      <m:r>
                        <a:rPr lang="es-ES" i="1">
                          <a:latin typeface="Cambria Math"/>
                        </a:rPr>
                        <m:t>𝑉</m:t>
                      </m:r>
                      <m:r>
                        <a:rPr lang="es-ES" i="1">
                          <a:latin typeface="Cambria Math"/>
                        </a:rPr>
                        <m:t> </m:t>
                      </m:r>
                      <m:r>
                        <a:rPr lang="es-ES" i="1">
                          <a:latin typeface="Cambria Math"/>
                        </a:rPr>
                        <m:t>𝑠𝑒</m:t>
                      </m:r>
                      <m:r>
                        <a:rPr lang="es-ES" i="1">
                          <a:latin typeface="Cambria Math"/>
                        </a:rPr>
                        <m:t> </m:t>
                      </m:r>
                      <m:r>
                        <a:rPr lang="es-ES" i="1">
                          <a:latin typeface="Cambria Math"/>
                        </a:rPr>
                        <m:t>𝑡𝑖𝑒𝑛𝑒</m:t>
                      </m:r>
                      <m:r>
                        <a:rPr lang="es-ES" i="1">
                          <a:latin typeface="Cambria Math"/>
                        </a:rPr>
                        <m:t>:</m:t>
                      </m:r>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𝑅</m:t>
                          </m:r>
                          <m:r>
                            <a:rPr lang="es-ES" i="1">
                              <a:latin typeface="Cambria Math"/>
                            </a:rPr>
                            <m:t>∗127∗(</m:t>
                          </m:r>
                          <m:r>
                            <a:rPr lang="es-ES" i="1">
                              <a:latin typeface="Cambria Math"/>
                            </a:rPr>
                            <m:t>𝑒</m:t>
                          </m:r>
                          <m:r>
                            <a:rPr lang="es-ES" i="1">
                              <a:latin typeface="Cambria Math"/>
                            </a:rPr>
                            <m:t>+</m:t>
                          </m:r>
                          <m:r>
                            <a:rPr lang="es-ES" i="1">
                              <a:latin typeface="Cambria Math"/>
                            </a:rPr>
                            <m:t>𝑓</m:t>
                          </m:r>
                          <m:r>
                            <a:rPr lang="es-ES" i="1">
                              <a:latin typeface="Cambria Math"/>
                            </a:rPr>
                            <m:t>)</m:t>
                          </m:r>
                        </m:e>
                      </m:rad>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401,19∗127∗</m:t>
                          </m:r>
                          <m:d>
                            <m:dPr>
                              <m:ctrlPr>
                                <a:rPr lang="es-ES" i="1">
                                  <a:latin typeface="Cambria Math"/>
                                </a:rPr>
                              </m:ctrlPr>
                            </m:dPr>
                            <m:e>
                              <m:r>
                                <a:rPr lang="es-ES" i="1">
                                  <a:latin typeface="Cambria Math"/>
                                </a:rPr>
                                <m:t>0,06+0,123</m:t>
                              </m:r>
                            </m:e>
                          </m:d>
                        </m:e>
                      </m:rad>
                      <m:r>
                        <a:rPr lang="es-ES" i="1">
                          <a:latin typeface="Cambria Math"/>
                        </a:rPr>
                        <m:t>=96,56 </m:t>
                      </m:r>
                      <m:r>
                        <a:rPr lang="es-ES" i="1">
                          <a:latin typeface="Cambria Math"/>
                        </a:rPr>
                        <m:t>𝑘𝑚</m:t>
                      </m:r>
                      <m:r>
                        <a:rPr lang="es-ES" i="1">
                          <a:latin typeface="Cambria Math"/>
                        </a:rPr>
                        <m:t>/</m:t>
                      </m:r>
                      <m:r>
                        <a:rPr lang="es-ES" i="1">
                          <a:latin typeface="Cambria Math"/>
                        </a:rPr>
                        <m:t>h</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4293185" y="3650358"/>
                <a:ext cx="4572000" cy="1103251"/>
              </a:xfrm>
              <a:prstGeom prst="rect">
                <a:avLst/>
              </a:prstGeom>
              <a:blipFill rotWithShape="1">
                <a:blip r:embed="rId4"/>
                <a:stretch>
                  <a:fillRect b="-1657"/>
                </a:stretch>
              </a:blipFill>
            </p:spPr>
            <p:txBody>
              <a:bodyPr/>
              <a:lstStyle/>
              <a:p>
                <a:r>
                  <a:rPr lang="es-ES">
                    <a:noFill/>
                  </a:rPr>
                  <a:t> </a:t>
                </a:r>
              </a:p>
            </p:txBody>
          </p:sp>
        </mc:Fallback>
      </mc:AlternateContent>
      <p:pic>
        <p:nvPicPr>
          <p:cNvPr id="8" name="7 Imagen"/>
          <p:cNvPicPr/>
          <p:nvPr/>
        </p:nvPicPr>
        <p:blipFill>
          <a:blip r:embed="rId5"/>
          <a:stretch>
            <a:fillRect/>
          </a:stretch>
        </p:blipFill>
        <p:spPr>
          <a:xfrm>
            <a:off x="1791273" y="1107702"/>
            <a:ext cx="6485781" cy="2293128"/>
          </a:xfrm>
          <a:prstGeom prst="rect">
            <a:avLst/>
          </a:prstGeom>
        </p:spPr>
      </p:pic>
      <p:pic>
        <p:nvPicPr>
          <p:cNvPr id="9" name="8 Imagen"/>
          <p:cNvPicPr/>
          <p:nvPr/>
        </p:nvPicPr>
        <p:blipFill>
          <a:blip r:embed="rId6" cstate="print">
            <a:extLst>
              <a:ext uri="{28A0092B-C50C-407E-A947-70E740481C1C}">
                <a14:useLocalDpi xmlns:a14="http://schemas.microsoft.com/office/drawing/2010/main" val="0"/>
              </a:ext>
            </a:extLst>
          </a:blip>
          <a:srcRect/>
          <a:stretch>
            <a:fillRect/>
          </a:stretch>
        </p:blipFill>
        <p:spPr>
          <a:xfrm>
            <a:off x="83791" y="3428563"/>
            <a:ext cx="4411980" cy="2776220"/>
          </a:xfrm>
          <a:prstGeom prst="rect">
            <a:avLst/>
          </a:prstGeom>
          <a:noFill/>
        </p:spPr>
      </p:pic>
    </p:spTree>
    <p:extLst>
      <p:ext uri="{BB962C8B-B14F-4D97-AF65-F5344CB8AC3E}">
        <p14:creationId xmlns:p14="http://schemas.microsoft.com/office/powerpoint/2010/main" val="4149540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457215" y="141890"/>
            <a:ext cx="5612523" cy="677862"/>
          </a:xfrm>
        </p:spPr>
        <p:txBody>
          <a:bodyPr/>
          <a:lstStyle/>
          <a:p>
            <a:pPr algn="ctr"/>
            <a:r>
              <a:rPr lang="es-CO" sz="2200" dirty="0" smtClean="0">
                <a:solidFill>
                  <a:schemeClr val="tx1"/>
                </a:solidFill>
              </a:rPr>
              <a:t>ANÁLISIS DE CURVAS HORIZONTALES</a:t>
            </a:r>
            <a:endParaRPr lang="es-CO" sz="2200" dirty="0">
              <a:solidFill>
                <a:schemeClr val="tx1"/>
              </a:solidFill>
            </a:endParaRPr>
          </a:p>
        </p:txBody>
      </p:sp>
      <mc:AlternateContent xmlns:mc="http://schemas.openxmlformats.org/markup-compatibility/2006" xmlns:a14="http://schemas.microsoft.com/office/drawing/2010/main">
        <mc:Choice Requires="a14">
          <p:sp>
            <p:nvSpPr>
              <p:cNvPr id="4" name="3 Rectángulo"/>
              <p:cNvSpPr/>
              <p:nvPr/>
            </p:nvSpPr>
            <p:spPr>
              <a:xfrm>
                <a:off x="4293185" y="3650358"/>
                <a:ext cx="4572000" cy="110325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𝑅</m:t>
                      </m:r>
                      <m:r>
                        <a:rPr lang="es-ES" i="1">
                          <a:latin typeface="Cambria Math"/>
                        </a:rPr>
                        <m:t>=</m:t>
                      </m:r>
                      <m:f>
                        <m:fPr>
                          <m:ctrlPr>
                            <a:rPr lang="es-ES" i="1">
                              <a:latin typeface="Cambria Math"/>
                            </a:rPr>
                          </m:ctrlPr>
                        </m:fPr>
                        <m:num>
                          <m:sSup>
                            <m:sSupPr>
                              <m:ctrlPr>
                                <a:rPr lang="es-ES" i="1">
                                  <a:latin typeface="Cambria Math"/>
                                </a:rPr>
                              </m:ctrlPr>
                            </m:sSupPr>
                            <m:e>
                              <m:r>
                                <a:rPr lang="es-ES" i="1">
                                  <a:latin typeface="Cambria Math"/>
                                </a:rPr>
                                <m:t>𝑉</m:t>
                              </m:r>
                            </m:e>
                            <m:sup>
                              <m:r>
                                <a:rPr lang="es-ES" i="1">
                                  <a:latin typeface="Cambria Math"/>
                                </a:rPr>
                                <m:t>2</m:t>
                              </m:r>
                            </m:sup>
                          </m:sSup>
                        </m:num>
                        <m:den>
                          <m:r>
                            <a:rPr lang="es-ES" i="1">
                              <a:latin typeface="Cambria Math"/>
                            </a:rPr>
                            <m:t>127 </m:t>
                          </m:r>
                          <m:d>
                            <m:dPr>
                              <m:ctrlPr>
                                <a:rPr lang="es-ES" i="1">
                                  <a:latin typeface="Cambria Math"/>
                                </a:rPr>
                              </m:ctrlPr>
                            </m:dPr>
                            <m:e>
                              <m:r>
                                <a:rPr lang="es-ES" i="1">
                                  <a:latin typeface="Cambria Math"/>
                                </a:rPr>
                                <m:t>𝑒</m:t>
                              </m:r>
                              <m:r>
                                <a:rPr lang="es-ES" i="1">
                                  <a:latin typeface="Cambria Math"/>
                                </a:rPr>
                                <m:t>+</m:t>
                              </m:r>
                              <m:r>
                                <a:rPr lang="es-ES" i="1">
                                  <a:latin typeface="Cambria Math"/>
                                </a:rPr>
                                <m:t>𝑓</m:t>
                              </m:r>
                            </m:e>
                          </m:d>
                        </m:den>
                      </m:f>
                      <m:r>
                        <a:rPr lang="es-ES" i="1">
                          <a:latin typeface="Cambria Math"/>
                        </a:rPr>
                        <m:t>;</m:t>
                      </m:r>
                      <m:r>
                        <a:rPr lang="es-ES" i="1">
                          <a:latin typeface="Cambria Math"/>
                        </a:rPr>
                        <m:t>𝑑𝑒𝑠𝑝𝑒𝑗𝑎𝑛𝑑𝑜</m:t>
                      </m:r>
                      <m:r>
                        <a:rPr lang="es-ES" i="1">
                          <a:latin typeface="Cambria Math"/>
                        </a:rPr>
                        <m:t> </m:t>
                      </m:r>
                      <m:r>
                        <a:rPr lang="es-ES" i="1">
                          <a:latin typeface="Cambria Math"/>
                        </a:rPr>
                        <m:t>𝑉</m:t>
                      </m:r>
                      <m:r>
                        <a:rPr lang="es-ES" i="1">
                          <a:latin typeface="Cambria Math"/>
                        </a:rPr>
                        <m:t> </m:t>
                      </m:r>
                      <m:r>
                        <a:rPr lang="es-ES" i="1">
                          <a:latin typeface="Cambria Math"/>
                        </a:rPr>
                        <m:t>𝑠𝑒</m:t>
                      </m:r>
                      <m:r>
                        <a:rPr lang="es-ES" i="1">
                          <a:latin typeface="Cambria Math"/>
                        </a:rPr>
                        <m:t> </m:t>
                      </m:r>
                      <m:r>
                        <a:rPr lang="es-ES" i="1">
                          <a:latin typeface="Cambria Math"/>
                        </a:rPr>
                        <m:t>𝑡𝑖𝑒𝑛𝑒</m:t>
                      </m:r>
                      <m:r>
                        <a:rPr lang="es-ES" i="1">
                          <a:latin typeface="Cambria Math"/>
                        </a:rPr>
                        <m:t>:</m:t>
                      </m:r>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𝑅</m:t>
                          </m:r>
                          <m:r>
                            <a:rPr lang="es-ES" i="1">
                              <a:latin typeface="Cambria Math"/>
                            </a:rPr>
                            <m:t>∗127∗(</m:t>
                          </m:r>
                          <m:r>
                            <a:rPr lang="es-ES" i="1">
                              <a:latin typeface="Cambria Math"/>
                            </a:rPr>
                            <m:t>𝑒</m:t>
                          </m:r>
                          <m:r>
                            <a:rPr lang="es-ES" i="1">
                              <a:latin typeface="Cambria Math"/>
                            </a:rPr>
                            <m:t>+</m:t>
                          </m:r>
                          <m:r>
                            <a:rPr lang="es-ES" i="1">
                              <a:latin typeface="Cambria Math"/>
                            </a:rPr>
                            <m:t>𝑓</m:t>
                          </m:r>
                          <m:r>
                            <a:rPr lang="es-ES" i="1">
                              <a:latin typeface="Cambria Math"/>
                            </a:rPr>
                            <m:t>)</m:t>
                          </m:r>
                        </m:e>
                      </m:rad>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144,98∗127∗</m:t>
                          </m:r>
                          <m:d>
                            <m:dPr>
                              <m:ctrlPr>
                                <a:rPr lang="es-ES" i="1">
                                  <a:latin typeface="Cambria Math"/>
                                </a:rPr>
                              </m:ctrlPr>
                            </m:dPr>
                            <m:e>
                              <m:r>
                                <a:rPr lang="es-ES" i="1">
                                  <a:latin typeface="Cambria Math"/>
                                </a:rPr>
                                <m:t>0,08+0,145</m:t>
                              </m:r>
                            </m:e>
                          </m:d>
                        </m:e>
                      </m:rad>
                      <m:r>
                        <a:rPr lang="es-ES" i="1">
                          <a:latin typeface="Cambria Math"/>
                        </a:rPr>
                        <m:t>=64,36 </m:t>
                      </m:r>
                      <m:r>
                        <a:rPr lang="es-ES" i="1">
                          <a:latin typeface="Cambria Math"/>
                        </a:rPr>
                        <m:t>𝑘𝑚</m:t>
                      </m:r>
                      <m:r>
                        <a:rPr lang="es-ES" i="1">
                          <a:latin typeface="Cambria Math"/>
                        </a:rPr>
                        <m:t>/</m:t>
                      </m:r>
                      <m:r>
                        <a:rPr lang="es-ES" i="1">
                          <a:latin typeface="Cambria Math"/>
                        </a:rPr>
                        <m:t>h</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4293185" y="3650358"/>
                <a:ext cx="4572000" cy="1103251"/>
              </a:xfrm>
              <a:prstGeom prst="rect">
                <a:avLst/>
              </a:prstGeom>
              <a:blipFill rotWithShape="1">
                <a:blip r:embed="rId4"/>
                <a:stretch>
                  <a:fillRect b="-1657"/>
                </a:stretch>
              </a:blipFill>
            </p:spPr>
            <p:txBody>
              <a:bodyPr/>
              <a:lstStyle/>
              <a:p>
                <a:r>
                  <a:rPr lang="es-ES">
                    <a:noFill/>
                  </a:rPr>
                  <a:t> </a:t>
                </a:r>
              </a:p>
            </p:txBody>
          </p:sp>
        </mc:Fallback>
      </mc:AlternateContent>
      <p:pic>
        <p:nvPicPr>
          <p:cNvPr id="10" name="9 Imagen"/>
          <p:cNvPicPr/>
          <p:nvPr/>
        </p:nvPicPr>
        <p:blipFill>
          <a:blip r:embed="rId5"/>
          <a:stretch>
            <a:fillRect/>
          </a:stretch>
        </p:blipFill>
        <p:spPr>
          <a:xfrm>
            <a:off x="2860061" y="799925"/>
            <a:ext cx="4578580" cy="2320861"/>
          </a:xfrm>
          <a:prstGeom prst="rect">
            <a:avLst/>
          </a:prstGeom>
        </p:spPr>
      </p:pic>
      <p:pic>
        <p:nvPicPr>
          <p:cNvPr id="11" name="10 Imagen"/>
          <p:cNvPicPr/>
          <p:nvPr/>
        </p:nvPicPr>
        <p:blipFill>
          <a:blip r:embed="rId6" cstate="print">
            <a:extLst>
              <a:ext uri="{28A0092B-C50C-407E-A947-70E740481C1C}">
                <a14:useLocalDpi xmlns:a14="http://schemas.microsoft.com/office/drawing/2010/main" val="0"/>
              </a:ext>
            </a:extLst>
          </a:blip>
          <a:srcRect/>
          <a:stretch>
            <a:fillRect/>
          </a:stretch>
        </p:blipFill>
        <p:spPr>
          <a:xfrm>
            <a:off x="154971" y="3175250"/>
            <a:ext cx="4138214" cy="3039671"/>
          </a:xfrm>
          <a:prstGeom prst="rect">
            <a:avLst/>
          </a:prstGeom>
          <a:noFill/>
        </p:spPr>
      </p:pic>
      <p:sp>
        <p:nvSpPr>
          <p:cNvPr id="3" name="2 Rectángulo"/>
          <p:cNvSpPr/>
          <p:nvPr/>
        </p:nvSpPr>
        <p:spPr>
          <a:xfrm>
            <a:off x="393703" y="799925"/>
            <a:ext cx="3190297" cy="307777"/>
          </a:xfrm>
          <a:prstGeom prst="rect">
            <a:avLst/>
          </a:prstGeom>
        </p:spPr>
        <p:txBody>
          <a:bodyPr wrap="none">
            <a:spAutoFit/>
          </a:bodyPr>
          <a:lstStyle/>
          <a:p>
            <a:r>
              <a:rPr lang="es-ES" b="1" dirty="0"/>
              <a:t>Curva 3; Km 10 Vía Pifo- Papallacta</a:t>
            </a:r>
          </a:p>
        </p:txBody>
      </p:sp>
    </p:spTree>
    <p:extLst>
      <p:ext uri="{BB962C8B-B14F-4D97-AF65-F5344CB8AC3E}">
        <p14:creationId xmlns:p14="http://schemas.microsoft.com/office/powerpoint/2010/main" val="890735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457215" y="141890"/>
            <a:ext cx="5612523" cy="677862"/>
          </a:xfrm>
        </p:spPr>
        <p:txBody>
          <a:bodyPr/>
          <a:lstStyle/>
          <a:p>
            <a:pPr algn="ctr"/>
            <a:r>
              <a:rPr lang="es-CO" sz="2200" dirty="0" smtClean="0">
                <a:solidFill>
                  <a:schemeClr val="tx1"/>
                </a:solidFill>
              </a:rPr>
              <a:t>ANÁLISIS DE CURVAS HORIZONTALES</a:t>
            </a:r>
            <a:endParaRPr lang="es-CO" sz="2200" dirty="0">
              <a:solidFill>
                <a:schemeClr val="tx1"/>
              </a:solidFill>
            </a:endParaRPr>
          </a:p>
        </p:txBody>
      </p:sp>
      <mc:AlternateContent xmlns:mc="http://schemas.openxmlformats.org/markup-compatibility/2006" xmlns:a14="http://schemas.microsoft.com/office/drawing/2010/main">
        <mc:Choice Requires="a14">
          <p:sp>
            <p:nvSpPr>
              <p:cNvPr id="4" name="3 Rectángulo"/>
              <p:cNvSpPr/>
              <p:nvPr/>
            </p:nvSpPr>
            <p:spPr>
              <a:xfrm>
                <a:off x="4293185" y="3650358"/>
                <a:ext cx="4572000" cy="110325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𝑅</m:t>
                      </m:r>
                      <m:r>
                        <a:rPr lang="es-ES" i="1">
                          <a:latin typeface="Cambria Math"/>
                        </a:rPr>
                        <m:t>=</m:t>
                      </m:r>
                      <m:f>
                        <m:fPr>
                          <m:ctrlPr>
                            <a:rPr lang="es-ES" i="1">
                              <a:latin typeface="Cambria Math"/>
                            </a:rPr>
                          </m:ctrlPr>
                        </m:fPr>
                        <m:num>
                          <m:sSup>
                            <m:sSupPr>
                              <m:ctrlPr>
                                <a:rPr lang="es-ES" i="1">
                                  <a:latin typeface="Cambria Math"/>
                                </a:rPr>
                              </m:ctrlPr>
                            </m:sSupPr>
                            <m:e>
                              <m:r>
                                <a:rPr lang="es-ES" i="1">
                                  <a:latin typeface="Cambria Math"/>
                                </a:rPr>
                                <m:t>𝑉</m:t>
                              </m:r>
                            </m:e>
                            <m:sup>
                              <m:r>
                                <a:rPr lang="es-ES" i="1">
                                  <a:latin typeface="Cambria Math"/>
                                </a:rPr>
                                <m:t>2</m:t>
                              </m:r>
                            </m:sup>
                          </m:sSup>
                        </m:num>
                        <m:den>
                          <m:r>
                            <a:rPr lang="es-ES" i="1">
                              <a:latin typeface="Cambria Math"/>
                            </a:rPr>
                            <m:t>127 </m:t>
                          </m:r>
                          <m:d>
                            <m:dPr>
                              <m:ctrlPr>
                                <a:rPr lang="es-ES" i="1">
                                  <a:latin typeface="Cambria Math"/>
                                </a:rPr>
                              </m:ctrlPr>
                            </m:dPr>
                            <m:e>
                              <m:r>
                                <a:rPr lang="es-ES" i="1">
                                  <a:latin typeface="Cambria Math"/>
                                </a:rPr>
                                <m:t>𝑒</m:t>
                              </m:r>
                              <m:r>
                                <a:rPr lang="es-ES" i="1">
                                  <a:latin typeface="Cambria Math"/>
                                </a:rPr>
                                <m:t>+</m:t>
                              </m:r>
                              <m:r>
                                <a:rPr lang="es-ES" i="1">
                                  <a:latin typeface="Cambria Math"/>
                                </a:rPr>
                                <m:t>𝑓</m:t>
                              </m:r>
                            </m:e>
                          </m:d>
                        </m:den>
                      </m:f>
                      <m:r>
                        <a:rPr lang="es-ES" i="1">
                          <a:latin typeface="Cambria Math"/>
                        </a:rPr>
                        <m:t>;</m:t>
                      </m:r>
                      <m:r>
                        <a:rPr lang="es-ES" i="1">
                          <a:latin typeface="Cambria Math"/>
                        </a:rPr>
                        <m:t>𝑑𝑒𝑠𝑝𝑒𝑗𝑎𝑛𝑑𝑜</m:t>
                      </m:r>
                      <m:r>
                        <a:rPr lang="es-ES" i="1">
                          <a:latin typeface="Cambria Math"/>
                        </a:rPr>
                        <m:t> </m:t>
                      </m:r>
                      <m:r>
                        <a:rPr lang="es-ES" i="1">
                          <a:latin typeface="Cambria Math"/>
                        </a:rPr>
                        <m:t>𝑉</m:t>
                      </m:r>
                      <m:r>
                        <a:rPr lang="es-ES" i="1">
                          <a:latin typeface="Cambria Math"/>
                        </a:rPr>
                        <m:t> </m:t>
                      </m:r>
                      <m:r>
                        <a:rPr lang="es-ES" i="1">
                          <a:latin typeface="Cambria Math"/>
                        </a:rPr>
                        <m:t>𝑠𝑒</m:t>
                      </m:r>
                      <m:r>
                        <a:rPr lang="es-ES" i="1">
                          <a:latin typeface="Cambria Math"/>
                        </a:rPr>
                        <m:t> </m:t>
                      </m:r>
                      <m:r>
                        <a:rPr lang="es-ES" i="1">
                          <a:latin typeface="Cambria Math"/>
                        </a:rPr>
                        <m:t>𝑡𝑖𝑒𝑛𝑒</m:t>
                      </m:r>
                      <m:r>
                        <a:rPr lang="es-ES" i="1">
                          <a:latin typeface="Cambria Math"/>
                        </a:rPr>
                        <m:t>:</m:t>
                      </m:r>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𝑅</m:t>
                          </m:r>
                          <m:r>
                            <a:rPr lang="es-ES" i="1">
                              <a:latin typeface="Cambria Math"/>
                            </a:rPr>
                            <m:t>∗127∗(</m:t>
                          </m:r>
                          <m:r>
                            <a:rPr lang="es-ES" i="1">
                              <a:latin typeface="Cambria Math"/>
                            </a:rPr>
                            <m:t>𝑒</m:t>
                          </m:r>
                          <m:r>
                            <a:rPr lang="es-ES" i="1">
                              <a:latin typeface="Cambria Math"/>
                            </a:rPr>
                            <m:t>+</m:t>
                          </m:r>
                          <m:r>
                            <a:rPr lang="es-ES" i="1">
                              <a:latin typeface="Cambria Math"/>
                            </a:rPr>
                            <m:t>𝑓</m:t>
                          </m:r>
                          <m:r>
                            <a:rPr lang="es-ES" i="1">
                              <a:latin typeface="Cambria Math"/>
                            </a:rPr>
                            <m:t>)</m:t>
                          </m:r>
                        </m:e>
                      </m:rad>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107,43∗127∗</m:t>
                          </m:r>
                          <m:d>
                            <m:dPr>
                              <m:ctrlPr>
                                <a:rPr lang="es-ES" i="1">
                                  <a:latin typeface="Cambria Math"/>
                                </a:rPr>
                              </m:ctrlPr>
                            </m:dPr>
                            <m:e>
                              <m:r>
                                <a:rPr lang="es-ES" i="1">
                                  <a:latin typeface="Cambria Math"/>
                                </a:rPr>
                                <m:t>0,10+0,152</m:t>
                              </m:r>
                            </m:e>
                          </m:d>
                        </m:e>
                      </m:rad>
                      <m:r>
                        <a:rPr lang="es-ES" i="1">
                          <a:latin typeface="Cambria Math"/>
                        </a:rPr>
                        <m:t>=58,64 </m:t>
                      </m:r>
                      <m:r>
                        <a:rPr lang="es-ES" i="1">
                          <a:latin typeface="Cambria Math"/>
                        </a:rPr>
                        <m:t>𝑘𝑚</m:t>
                      </m:r>
                      <m:r>
                        <a:rPr lang="es-ES" i="1">
                          <a:latin typeface="Cambria Math"/>
                        </a:rPr>
                        <m:t>/</m:t>
                      </m:r>
                      <m:r>
                        <a:rPr lang="es-ES" i="1">
                          <a:latin typeface="Cambria Math"/>
                        </a:rPr>
                        <m:t>h</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4293185" y="3650358"/>
                <a:ext cx="4572000" cy="1103251"/>
              </a:xfrm>
              <a:prstGeom prst="rect">
                <a:avLst/>
              </a:prstGeom>
              <a:blipFill rotWithShape="1">
                <a:blip r:embed="rId4"/>
                <a:stretch>
                  <a:fillRect b="-1657"/>
                </a:stretch>
              </a:blipFill>
            </p:spPr>
            <p:txBody>
              <a:bodyPr/>
              <a:lstStyle/>
              <a:p>
                <a:r>
                  <a:rPr lang="es-ES">
                    <a:noFill/>
                  </a:rPr>
                  <a:t> </a:t>
                </a:r>
              </a:p>
            </p:txBody>
          </p:sp>
        </mc:Fallback>
      </mc:AlternateContent>
      <p:pic>
        <p:nvPicPr>
          <p:cNvPr id="8" name="7 Imagen"/>
          <p:cNvPicPr/>
          <p:nvPr/>
        </p:nvPicPr>
        <p:blipFill>
          <a:blip r:embed="rId5"/>
          <a:stretch>
            <a:fillRect/>
          </a:stretch>
        </p:blipFill>
        <p:spPr>
          <a:xfrm>
            <a:off x="3250608" y="799925"/>
            <a:ext cx="4632122" cy="2258585"/>
          </a:xfrm>
          <a:prstGeom prst="rect">
            <a:avLst/>
          </a:prstGeom>
        </p:spPr>
      </p:pic>
      <p:sp>
        <p:nvSpPr>
          <p:cNvPr id="3" name="2 Rectángulo"/>
          <p:cNvSpPr/>
          <p:nvPr/>
        </p:nvSpPr>
        <p:spPr>
          <a:xfrm>
            <a:off x="393703" y="799925"/>
            <a:ext cx="3791423" cy="307777"/>
          </a:xfrm>
          <a:prstGeom prst="rect">
            <a:avLst/>
          </a:prstGeom>
        </p:spPr>
        <p:txBody>
          <a:bodyPr wrap="none">
            <a:spAutoFit/>
          </a:bodyPr>
          <a:lstStyle/>
          <a:p>
            <a:r>
              <a:rPr lang="es-ES" b="1" dirty="0"/>
              <a:t>Curva 4; Km 10 +0300  Vía Pifo- Papallacta</a:t>
            </a:r>
          </a:p>
        </p:txBody>
      </p:sp>
      <p:pic>
        <p:nvPicPr>
          <p:cNvPr id="9" name="8 Imagen"/>
          <p:cNvPicPr/>
          <p:nvPr/>
        </p:nvPicPr>
        <p:blipFill>
          <a:blip r:embed="rId6" cstate="print">
            <a:extLst>
              <a:ext uri="{28A0092B-C50C-407E-A947-70E740481C1C}">
                <a14:useLocalDpi xmlns:a14="http://schemas.microsoft.com/office/drawing/2010/main" val="0"/>
              </a:ext>
            </a:extLst>
          </a:blip>
          <a:srcRect/>
          <a:stretch>
            <a:fillRect/>
          </a:stretch>
        </p:blipFill>
        <p:spPr>
          <a:xfrm>
            <a:off x="120200" y="3058508"/>
            <a:ext cx="4341441" cy="2891442"/>
          </a:xfrm>
          <a:prstGeom prst="rect">
            <a:avLst/>
          </a:prstGeom>
          <a:noFill/>
        </p:spPr>
      </p:pic>
    </p:spTree>
    <p:extLst>
      <p:ext uri="{BB962C8B-B14F-4D97-AF65-F5344CB8AC3E}">
        <p14:creationId xmlns:p14="http://schemas.microsoft.com/office/powerpoint/2010/main" val="218730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457215" y="141890"/>
            <a:ext cx="5612523" cy="677862"/>
          </a:xfrm>
        </p:spPr>
        <p:txBody>
          <a:bodyPr/>
          <a:lstStyle/>
          <a:p>
            <a:pPr algn="ctr"/>
            <a:r>
              <a:rPr lang="es-CO" sz="2200" dirty="0" smtClean="0">
                <a:solidFill>
                  <a:schemeClr val="tx1"/>
                </a:solidFill>
              </a:rPr>
              <a:t>ANÁLISIS DE CURVAS HORIZONTALES</a:t>
            </a:r>
            <a:endParaRPr lang="es-CO" sz="2200" dirty="0">
              <a:solidFill>
                <a:schemeClr val="tx1"/>
              </a:solidFill>
            </a:endParaRPr>
          </a:p>
        </p:txBody>
      </p:sp>
      <mc:AlternateContent xmlns:mc="http://schemas.openxmlformats.org/markup-compatibility/2006" xmlns:a14="http://schemas.microsoft.com/office/drawing/2010/main">
        <mc:Choice Requires="a14">
          <p:sp>
            <p:nvSpPr>
              <p:cNvPr id="4" name="3 Rectángulo"/>
              <p:cNvSpPr/>
              <p:nvPr/>
            </p:nvSpPr>
            <p:spPr>
              <a:xfrm>
                <a:off x="4293185" y="3650358"/>
                <a:ext cx="4572000" cy="110325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𝑅</m:t>
                      </m:r>
                      <m:r>
                        <a:rPr lang="es-ES" i="1">
                          <a:latin typeface="Cambria Math"/>
                        </a:rPr>
                        <m:t>=</m:t>
                      </m:r>
                      <m:f>
                        <m:fPr>
                          <m:ctrlPr>
                            <a:rPr lang="es-ES" i="1">
                              <a:latin typeface="Cambria Math"/>
                            </a:rPr>
                          </m:ctrlPr>
                        </m:fPr>
                        <m:num>
                          <m:sSup>
                            <m:sSupPr>
                              <m:ctrlPr>
                                <a:rPr lang="es-ES" i="1">
                                  <a:latin typeface="Cambria Math"/>
                                </a:rPr>
                              </m:ctrlPr>
                            </m:sSupPr>
                            <m:e>
                              <m:r>
                                <a:rPr lang="es-ES" i="1">
                                  <a:latin typeface="Cambria Math"/>
                                </a:rPr>
                                <m:t>𝑉</m:t>
                              </m:r>
                            </m:e>
                            <m:sup>
                              <m:r>
                                <a:rPr lang="es-ES" i="1">
                                  <a:latin typeface="Cambria Math"/>
                                </a:rPr>
                                <m:t>2</m:t>
                              </m:r>
                            </m:sup>
                          </m:sSup>
                        </m:num>
                        <m:den>
                          <m:r>
                            <a:rPr lang="es-ES" i="1">
                              <a:latin typeface="Cambria Math"/>
                            </a:rPr>
                            <m:t>127 </m:t>
                          </m:r>
                          <m:d>
                            <m:dPr>
                              <m:ctrlPr>
                                <a:rPr lang="es-ES" i="1">
                                  <a:latin typeface="Cambria Math"/>
                                </a:rPr>
                              </m:ctrlPr>
                            </m:dPr>
                            <m:e>
                              <m:r>
                                <a:rPr lang="es-ES" i="1">
                                  <a:latin typeface="Cambria Math"/>
                                </a:rPr>
                                <m:t>𝑒</m:t>
                              </m:r>
                              <m:r>
                                <a:rPr lang="es-ES" i="1">
                                  <a:latin typeface="Cambria Math"/>
                                </a:rPr>
                                <m:t>+</m:t>
                              </m:r>
                              <m:r>
                                <a:rPr lang="es-ES" i="1">
                                  <a:latin typeface="Cambria Math"/>
                                </a:rPr>
                                <m:t>𝑓</m:t>
                              </m:r>
                            </m:e>
                          </m:d>
                        </m:den>
                      </m:f>
                      <m:r>
                        <a:rPr lang="es-ES" i="1">
                          <a:latin typeface="Cambria Math"/>
                        </a:rPr>
                        <m:t>;</m:t>
                      </m:r>
                      <m:r>
                        <a:rPr lang="es-ES" i="1">
                          <a:latin typeface="Cambria Math"/>
                        </a:rPr>
                        <m:t>𝑑𝑒𝑠𝑝𝑒𝑗𝑎𝑛𝑑𝑜</m:t>
                      </m:r>
                      <m:r>
                        <a:rPr lang="es-ES" i="1">
                          <a:latin typeface="Cambria Math"/>
                        </a:rPr>
                        <m:t> </m:t>
                      </m:r>
                      <m:r>
                        <a:rPr lang="es-ES" i="1">
                          <a:latin typeface="Cambria Math"/>
                        </a:rPr>
                        <m:t>𝑉</m:t>
                      </m:r>
                      <m:r>
                        <a:rPr lang="es-ES" i="1">
                          <a:latin typeface="Cambria Math"/>
                        </a:rPr>
                        <m:t> </m:t>
                      </m:r>
                      <m:r>
                        <a:rPr lang="es-ES" i="1">
                          <a:latin typeface="Cambria Math"/>
                        </a:rPr>
                        <m:t>𝑠𝑒</m:t>
                      </m:r>
                      <m:r>
                        <a:rPr lang="es-ES" i="1">
                          <a:latin typeface="Cambria Math"/>
                        </a:rPr>
                        <m:t> </m:t>
                      </m:r>
                      <m:r>
                        <a:rPr lang="es-ES" i="1">
                          <a:latin typeface="Cambria Math"/>
                        </a:rPr>
                        <m:t>𝑡𝑖𝑒𝑛𝑒</m:t>
                      </m:r>
                      <m:r>
                        <a:rPr lang="es-ES" i="1">
                          <a:latin typeface="Cambria Math"/>
                        </a:rPr>
                        <m:t>:</m:t>
                      </m:r>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𝑅</m:t>
                          </m:r>
                          <m:r>
                            <a:rPr lang="es-ES" i="1">
                              <a:latin typeface="Cambria Math"/>
                            </a:rPr>
                            <m:t>∗127∗(</m:t>
                          </m:r>
                          <m:r>
                            <a:rPr lang="es-ES" i="1">
                              <a:latin typeface="Cambria Math"/>
                            </a:rPr>
                            <m:t>𝑒</m:t>
                          </m:r>
                          <m:r>
                            <a:rPr lang="es-ES" i="1">
                              <a:latin typeface="Cambria Math"/>
                            </a:rPr>
                            <m:t>+</m:t>
                          </m:r>
                          <m:r>
                            <a:rPr lang="es-ES" i="1">
                              <a:latin typeface="Cambria Math"/>
                            </a:rPr>
                            <m:t>𝑓</m:t>
                          </m:r>
                          <m:r>
                            <a:rPr lang="es-ES" i="1">
                              <a:latin typeface="Cambria Math"/>
                            </a:rPr>
                            <m:t>)</m:t>
                          </m:r>
                        </m:e>
                      </m:rad>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99,93∗127∗</m:t>
                          </m:r>
                          <m:d>
                            <m:dPr>
                              <m:ctrlPr>
                                <a:rPr lang="es-ES" i="1">
                                  <a:latin typeface="Cambria Math"/>
                                </a:rPr>
                              </m:ctrlPr>
                            </m:dPr>
                            <m:e>
                              <m:r>
                                <a:rPr lang="es-ES" i="1">
                                  <a:latin typeface="Cambria Math"/>
                                </a:rPr>
                                <m:t>0,10+0,154</m:t>
                              </m:r>
                            </m:e>
                          </m:d>
                        </m:e>
                      </m:rad>
                      <m:r>
                        <a:rPr lang="es-ES" i="1">
                          <a:latin typeface="Cambria Math"/>
                        </a:rPr>
                        <m:t>=56,69 </m:t>
                      </m:r>
                      <m:r>
                        <a:rPr lang="es-ES" i="1">
                          <a:latin typeface="Cambria Math"/>
                        </a:rPr>
                        <m:t>𝑘𝑚</m:t>
                      </m:r>
                      <m:r>
                        <a:rPr lang="es-ES" i="1">
                          <a:latin typeface="Cambria Math"/>
                        </a:rPr>
                        <m:t>/</m:t>
                      </m:r>
                      <m:r>
                        <a:rPr lang="es-ES" i="1">
                          <a:latin typeface="Cambria Math"/>
                        </a:rPr>
                        <m:t>h</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4293185" y="3650358"/>
                <a:ext cx="4572000" cy="1103251"/>
              </a:xfrm>
              <a:prstGeom prst="rect">
                <a:avLst/>
              </a:prstGeom>
              <a:blipFill rotWithShape="1">
                <a:blip r:embed="rId4"/>
                <a:stretch>
                  <a:fillRect b="-1657"/>
                </a:stretch>
              </a:blipFill>
            </p:spPr>
            <p:txBody>
              <a:bodyPr/>
              <a:lstStyle/>
              <a:p>
                <a:r>
                  <a:rPr lang="es-ES">
                    <a:noFill/>
                  </a:rPr>
                  <a:t> </a:t>
                </a:r>
              </a:p>
            </p:txBody>
          </p:sp>
        </mc:Fallback>
      </mc:AlternateContent>
      <p:pic>
        <p:nvPicPr>
          <p:cNvPr id="10" name="9 Imagen"/>
          <p:cNvPicPr/>
          <p:nvPr/>
        </p:nvPicPr>
        <p:blipFill>
          <a:blip r:embed="rId5"/>
          <a:stretch>
            <a:fillRect/>
          </a:stretch>
        </p:blipFill>
        <p:spPr>
          <a:xfrm>
            <a:off x="3484179" y="799925"/>
            <a:ext cx="4603531" cy="2731551"/>
          </a:xfrm>
          <a:prstGeom prst="rect">
            <a:avLst/>
          </a:prstGeom>
        </p:spPr>
      </p:pic>
      <p:sp>
        <p:nvSpPr>
          <p:cNvPr id="3" name="2 Rectángulo"/>
          <p:cNvSpPr/>
          <p:nvPr/>
        </p:nvSpPr>
        <p:spPr>
          <a:xfrm>
            <a:off x="393703" y="799925"/>
            <a:ext cx="3741730" cy="307777"/>
          </a:xfrm>
          <a:prstGeom prst="rect">
            <a:avLst/>
          </a:prstGeom>
        </p:spPr>
        <p:txBody>
          <a:bodyPr wrap="none">
            <a:spAutoFit/>
          </a:bodyPr>
          <a:lstStyle/>
          <a:p>
            <a:r>
              <a:rPr lang="es-ES" b="1" dirty="0"/>
              <a:t>Curva 5; Km 10+ 0800 Vía Pifo- Papallacta</a:t>
            </a:r>
          </a:p>
        </p:txBody>
      </p:sp>
      <p:pic>
        <p:nvPicPr>
          <p:cNvPr id="11" name="10 Imagen"/>
          <p:cNvPicPr/>
          <p:nvPr/>
        </p:nvPicPr>
        <p:blipFill>
          <a:blip r:embed="rId6" cstate="print">
            <a:extLst>
              <a:ext uri="{28A0092B-C50C-407E-A947-70E740481C1C}">
                <a14:useLocalDpi xmlns:a14="http://schemas.microsoft.com/office/drawing/2010/main" val="0"/>
              </a:ext>
            </a:extLst>
          </a:blip>
          <a:srcRect/>
          <a:stretch>
            <a:fillRect/>
          </a:stretch>
        </p:blipFill>
        <p:spPr>
          <a:xfrm>
            <a:off x="126261" y="3123824"/>
            <a:ext cx="4256552" cy="2999552"/>
          </a:xfrm>
          <a:prstGeom prst="rect">
            <a:avLst/>
          </a:prstGeom>
          <a:noFill/>
        </p:spPr>
      </p:pic>
    </p:spTree>
    <p:extLst>
      <p:ext uri="{BB962C8B-B14F-4D97-AF65-F5344CB8AC3E}">
        <p14:creationId xmlns:p14="http://schemas.microsoft.com/office/powerpoint/2010/main" val="334466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457215" y="141890"/>
            <a:ext cx="5612523" cy="677862"/>
          </a:xfrm>
        </p:spPr>
        <p:txBody>
          <a:bodyPr/>
          <a:lstStyle/>
          <a:p>
            <a:pPr algn="ctr"/>
            <a:r>
              <a:rPr lang="es-CO" sz="2200" dirty="0" smtClean="0">
                <a:solidFill>
                  <a:schemeClr val="tx1"/>
                </a:solidFill>
              </a:rPr>
              <a:t>ANÁLISIS DE CURVAS HORIZONTALES</a:t>
            </a:r>
            <a:endParaRPr lang="es-CO" sz="2200" dirty="0">
              <a:solidFill>
                <a:schemeClr val="tx1"/>
              </a:solidFill>
            </a:endParaRPr>
          </a:p>
        </p:txBody>
      </p:sp>
      <mc:AlternateContent xmlns:mc="http://schemas.openxmlformats.org/markup-compatibility/2006" xmlns:a14="http://schemas.microsoft.com/office/drawing/2010/main">
        <mc:Choice Requires="a14">
          <p:sp>
            <p:nvSpPr>
              <p:cNvPr id="4" name="3 Rectángulo"/>
              <p:cNvSpPr/>
              <p:nvPr/>
            </p:nvSpPr>
            <p:spPr>
              <a:xfrm>
                <a:off x="4293185" y="3650358"/>
                <a:ext cx="4572000" cy="110325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𝑅</m:t>
                      </m:r>
                      <m:r>
                        <a:rPr lang="es-ES" i="1">
                          <a:latin typeface="Cambria Math"/>
                        </a:rPr>
                        <m:t>=</m:t>
                      </m:r>
                      <m:f>
                        <m:fPr>
                          <m:ctrlPr>
                            <a:rPr lang="es-ES" i="1">
                              <a:latin typeface="Cambria Math"/>
                            </a:rPr>
                          </m:ctrlPr>
                        </m:fPr>
                        <m:num>
                          <m:sSup>
                            <m:sSupPr>
                              <m:ctrlPr>
                                <a:rPr lang="es-ES" i="1">
                                  <a:latin typeface="Cambria Math"/>
                                </a:rPr>
                              </m:ctrlPr>
                            </m:sSupPr>
                            <m:e>
                              <m:r>
                                <a:rPr lang="es-ES" i="1">
                                  <a:latin typeface="Cambria Math"/>
                                </a:rPr>
                                <m:t>𝑉</m:t>
                              </m:r>
                            </m:e>
                            <m:sup>
                              <m:r>
                                <a:rPr lang="es-ES" i="1">
                                  <a:latin typeface="Cambria Math"/>
                                </a:rPr>
                                <m:t>2</m:t>
                              </m:r>
                            </m:sup>
                          </m:sSup>
                        </m:num>
                        <m:den>
                          <m:r>
                            <a:rPr lang="es-ES" i="1">
                              <a:latin typeface="Cambria Math"/>
                            </a:rPr>
                            <m:t>127 </m:t>
                          </m:r>
                          <m:d>
                            <m:dPr>
                              <m:ctrlPr>
                                <a:rPr lang="es-ES" i="1">
                                  <a:latin typeface="Cambria Math"/>
                                </a:rPr>
                              </m:ctrlPr>
                            </m:dPr>
                            <m:e>
                              <m:r>
                                <a:rPr lang="es-ES" i="1">
                                  <a:latin typeface="Cambria Math"/>
                                </a:rPr>
                                <m:t>𝑒</m:t>
                              </m:r>
                              <m:r>
                                <a:rPr lang="es-ES" i="1">
                                  <a:latin typeface="Cambria Math"/>
                                </a:rPr>
                                <m:t>+</m:t>
                              </m:r>
                              <m:r>
                                <a:rPr lang="es-ES" i="1">
                                  <a:latin typeface="Cambria Math"/>
                                </a:rPr>
                                <m:t>𝑓</m:t>
                              </m:r>
                            </m:e>
                          </m:d>
                        </m:den>
                      </m:f>
                      <m:r>
                        <a:rPr lang="es-ES" i="1">
                          <a:latin typeface="Cambria Math"/>
                        </a:rPr>
                        <m:t>;</m:t>
                      </m:r>
                      <m:r>
                        <a:rPr lang="es-ES" i="1">
                          <a:latin typeface="Cambria Math"/>
                        </a:rPr>
                        <m:t>𝑑𝑒𝑠𝑝𝑒𝑗𝑎𝑛𝑑𝑜</m:t>
                      </m:r>
                      <m:r>
                        <a:rPr lang="es-ES" i="1">
                          <a:latin typeface="Cambria Math"/>
                        </a:rPr>
                        <m:t> </m:t>
                      </m:r>
                      <m:r>
                        <a:rPr lang="es-ES" i="1">
                          <a:latin typeface="Cambria Math"/>
                        </a:rPr>
                        <m:t>𝑉</m:t>
                      </m:r>
                      <m:r>
                        <a:rPr lang="es-ES" i="1">
                          <a:latin typeface="Cambria Math"/>
                        </a:rPr>
                        <m:t> </m:t>
                      </m:r>
                      <m:r>
                        <a:rPr lang="es-ES" i="1">
                          <a:latin typeface="Cambria Math"/>
                        </a:rPr>
                        <m:t>𝑠𝑒</m:t>
                      </m:r>
                      <m:r>
                        <a:rPr lang="es-ES" i="1">
                          <a:latin typeface="Cambria Math"/>
                        </a:rPr>
                        <m:t> </m:t>
                      </m:r>
                      <m:r>
                        <a:rPr lang="es-ES" i="1">
                          <a:latin typeface="Cambria Math"/>
                        </a:rPr>
                        <m:t>𝑡𝑖𝑒𝑛𝑒</m:t>
                      </m:r>
                      <m:r>
                        <a:rPr lang="es-ES" i="1">
                          <a:latin typeface="Cambria Math"/>
                        </a:rPr>
                        <m:t>:</m:t>
                      </m:r>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𝑅</m:t>
                          </m:r>
                          <m:r>
                            <a:rPr lang="es-ES" i="1">
                              <a:latin typeface="Cambria Math"/>
                            </a:rPr>
                            <m:t>∗127∗(</m:t>
                          </m:r>
                          <m:r>
                            <a:rPr lang="es-ES" i="1">
                              <a:latin typeface="Cambria Math"/>
                            </a:rPr>
                            <m:t>𝑒</m:t>
                          </m:r>
                          <m:r>
                            <a:rPr lang="es-ES" i="1">
                              <a:latin typeface="Cambria Math"/>
                            </a:rPr>
                            <m:t>+</m:t>
                          </m:r>
                          <m:r>
                            <a:rPr lang="es-ES" i="1">
                              <a:latin typeface="Cambria Math"/>
                            </a:rPr>
                            <m:t>𝑓</m:t>
                          </m:r>
                          <m:r>
                            <a:rPr lang="es-ES" i="1">
                              <a:latin typeface="Cambria Math"/>
                            </a:rPr>
                            <m:t>)</m:t>
                          </m:r>
                        </m:e>
                      </m:rad>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ad>
                        <m:radPr>
                          <m:degHide m:val="on"/>
                          <m:ctrlPr>
                            <a:rPr lang="es-ES" i="1">
                              <a:latin typeface="Cambria Math"/>
                            </a:rPr>
                          </m:ctrlPr>
                        </m:radPr>
                        <m:deg/>
                        <m:e>
                          <m:r>
                            <a:rPr lang="es-ES" i="1">
                              <a:latin typeface="Cambria Math"/>
                            </a:rPr>
                            <m:t>84,66∗127∗</m:t>
                          </m:r>
                          <m:d>
                            <m:dPr>
                              <m:ctrlPr>
                                <a:rPr lang="es-ES" i="1">
                                  <a:latin typeface="Cambria Math"/>
                                </a:rPr>
                              </m:ctrlPr>
                            </m:dPr>
                            <m:e>
                              <m:r>
                                <a:rPr lang="es-ES" i="1">
                                  <a:latin typeface="Cambria Math"/>
                                </a:rPr>
                                <m:t>0,10+0,158</m:t>
                              </m:r>
                            </m:e>
                          </m:d>
                        </m:e>
                      </m:rad>
                      <m:r>
                        <a:rPr lang="es-ES" i="1">
                          <a:latin typeface="Cambria Math"/>
                        </a:rPr>
                        <m:t>=52,67 </m:t>
                      </m:r>
                      <m:r>
                        <a:rPr lang="es-ES" i="1">
                          <a:latin typeface="Cambria Math"/>
                        </a:rPr>
                        <m:t>𝑘𝑚</m:t>
                      </m:r>
                      <m:r>
                        <a:rPr lang="es-ES" i="1">
                          <a:latin typeface="Cambria Math"/>
                        </a:rPr>
                        <m:t>/</m:t>
                      </m:r>
                      <m:r>
                        <a:rPr lang="es-ES" i="1">
                          <a:latin typeface="Cambria Math"/>
                        </a:rPr>
                        <m:t>h</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4293185" y="3650358"/>
                <a:ext cx="4572000" cy="1103251"/>
              </a:xfrm>
              <a:prstGeom prst="rect">
                <a:avLst/>
              </a:prstGeom>
              <a:blipFill rotWithShape="1">
                <a:blip r:embed="rId4"/>
                <a:stretch>
                  <a:fillRect b="-1657"/>
                </a:stretch>
              </a:blipFill>
            </p:spPr>
            <p:txBody>
              <a:bodyPr/>
              <a:lstStyle/>
              <a:p>
                <a:r>
                  <a:rPr lang="es-ES">
                    <a:noFill/>
                  </a:rPr>
                  <a:t> </a:t>
                </a:r>
              </a:p>
            </p:txBody>
          </p:sp>
        </mc:Fallback>
      </mc:AlternateContent>
      <p:pic>
        <p:nvPicPr>
          <p:cNvPr id="8" name="7 Imagen"/>
          <p:cNvPicPr/>
          <p:nvPr/>
        </p:nvPicPr>
        <p:blipFill>
          <a:blip r:embed="rId5"/>
          <a:stretch>
            <a:fillRect/>
          </a:stretch>
        </p:blipFill>
        <p:spPr>
          <a:xfrm>
            <a:off x="3373821" y="644525"/>
            <a:ext cx="4193627" cy="2766711"/>
          </a:xfrm>
          <a:prstGeom prst="rect">
            <a:avLst/>
          </a:prstGeom>
        </p:spPr>
      </p:pic>
      <p:pic>
        <p:nvPicPr>
          <p:cNvPr id="9" name="8 Imagen"/>
          <p:cNvPicPr/>
          <p:nvPr/>
        </p:nvPicPr>
        <p:blipFill>
          <a:blip r:embed="rId6" cstate="print">
            <a:extLst>
              <a:ext uri="{28A0092B-C50C-407E-A947-70E740481C1C}">
                <a14:useLocalDpi xmlns:a14="http://schemas.microsoft.com/office/drawing/2010/main" val="0"/>
              </a:ext>
            </a:extLst>
          </a:blip>
          <a:srcRect/>
          <a:stretch>
            <a:fillRect/>
          </a:stretch>
        </p:blipFill>
        <p:spPr>
          <a:xfrm>
            <a:off x="173421" y="3442768"/>
            <a:ext cx="4133450" cy="2684746"/>
          </a:xfrm>
          <a:prstGeom prst="rect">
            <a:avLst/>
          </a:prstGeom>
          <a:noFill/>
        </p:spPr>
      </p:pic>
      <p:sp>
        <p:nvSpPr>
          <p:cNvPr id="3" name="2 Rectángulo"/>
          <p:cNvSpPr/>
          <p:nvPr/>
        </p:nvSpPr>
        <p:spPr>
          <a:xfrm>
            <a:off x="393703" y="799925"/>
            <a:ext cx="3190297" cy="307777"/>
          </a:xfrm>
          <a:prstGeom prst="rect">
            <a:avLst/>
          </a:prstGeom>
        </p:spPr>
        <p:txBody>
          <a:bodyPr wrap="none">
            <a:spAutoFit/>
          </a:bodyPr>
          <a:lstStyle/>
          <a:p>
            <a:r>
              <a:rPr lang="es-ES" b="1" dirty="0"/>
              <a:t>Curva 6; Km 11 Vía Pifo- Papallacta</a:t>
            </a:r>
          </a:p>
        </p:txBody>
      </p:sp>
    </p:spTree>
    <p:extLst>
      <p:ext uri="{BB962C8B-B14F-4D97-AF65-F5344CB8AC3E}">
        <p14:creationId xmlns:p14="http://schemas.microsoft.com/office/powerpoint/2010/main" val="660590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68024" y="141890"/>
            <a:ext cx="4792702" cy="677862"/>
          </a:xfrm>
        </p:spPr>
        <p:txBody>
          <a:bodyPr/>
          <a:lstStyle/>
          <a:p>
            <a:pPr algn="ctr"/>
            <a:r>
              <a:rPr lang="es-CO" sz="2200" dirty="0" smtClean="0">
                <a:solidFill>
                  <a:schemeClr val="tx1"/>
                </a:solidFill>
              </a:rPr>
              <a:t>ESTUDIO DE TRÁFICO</a:t>
            </a:r>
            <a:endParaRPr lang="es-CO" sz="2200" dirty="0">
              <a:solidFill>
                <a:schemeClr val="tx1"/>
              </a:solidFill>
            </a:endParaRPr>
          </a:p>
        </p:txBody>
      </p:sp>
      <p:graphicFrame>
        <p:nvGraphicFramePr>
          <p:cNvPr id="4" name="Diagrama 4">
            <a:extLst>
              <a:ext uri="{FF2B5EF4-FFF2-40B4-BE49-F238E27FC236}">
                <a16:creationId xmlns="" xmlns:a16="http://schemas.microsoft.com/office/drawing/2014/main" id="{D6030A3B-EC86-45AF-87DA-F026E7170D9C}"/>
              </a:ext>
            </a:extLst>
          </p:cNvPr>
          <p:cNvGraphicFramePr/>
          <p:nvPr>
            <p:extLst>
              <p:ext uri="{D42A27DB-BD31-4B8C-83A1-F6EECF244321}">
                <p14:modId xmlns:p14="http://schemas.microsoft.com/office/powerpoint/2010/main" val="4213255615"/>
              </p:ext>
            </p:extLst>
          </p:nvPr>
        </p:nvGraphicFramePr>
        <p:xfrm>
          <a:off x="804047" y="2081449"/>
          <a:ext cx="8751436" cy="22120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1 CuadroTexto"/>
          <p:cNvSpPr txBox="1"/>
          <p:nvPr/>
        </p:nvSpPr>
        <p:spPr>
          <a:xfrm>
            <a:off x="756743" y="745179"/>
            <a:ext cx="7851227" cy="584775"/>
          </a:xfrm>
          <a:prstGeom prst="rect">
            <a:avLst/>
          </a:prstGeom>
          <a:noFill/>
        </p:spPr>
        <p:txBody>
          <a:bodyPr wrap="square" rtlCol="0">
            <a:spAutoFit/>
          </a:bodyPr>
          <a:lstStyle/>
          <a:p>
            <a:r>
              <a:rPr lang="es-ES" sz="1600" dirty="0"/>
              <a:t>El volumen de tráfico vehicular se define como la cantidad de vehículos de diferente índole que transita por una vía en un periodo determinado</a:t>
            </a:r>
          </a:p>
        </p:txBody>
      </p:sp>
      <p:sp>
        <p:nvSpPr>
          <p:cNvPr id="3" name="2 Rectángulo"/>
          <p:cNvSpPr/>
          <p:nvPr/>
        </p:nvSpPr>
        <p:spPr>
          <a:xfrm>
            <a:off x="756742" y="1496674"/>
            <a:ext cx="7725103" cy="584775"/>
          </a:xfrm>
          <a:prstGeom prst="rect">
            <a:avLst/>
          </a:prstGeom>
        </p:spPr>
        <p:txBody>
          <a:bodyPr wrap="square">
            <a:spAutoFit/>
          </a:bodyPr>
          <a:lstStyle/>
          <a:p>
            <a:r>
              <a:rPr lang="es-ES" sz="1600" dirty="0"/>
              <a:t>Para este caso particular, el estudio de tráfico vehicular se realizó en el Km 8 de la vía Pifo- Papallacta en el sector de </a:t>
            </a:r>
            <a:r>
              <a:rPr lang="es-ES" sz="1600" dirty="0" err="1"/>
              <a:t>Paluguillo</a:t>
            </a:r>
            <a:endParaRPr lang="es-ES" sz="1600" dirty="0"/>
          </a:p>
        </p:txBody>
      </p:sp>
      <p:pic>
        <p:nvPicPr>
          <p:cNvPr id="8" name="7 Imagen"/>
          <p:cNvPicPr/>
          <p:nvPr/>
        </p:nvPicPr>
        <p:blipFill>
          <a:blip r:embed="rId9">
            <a:extLst>
              <a:ext uri="{28A0092B-C50C-407E-A947-70E740481C1C}">
                <a14:useLocalDpi xmlns:a14="http://schemas.microsoft.com/office/drawing/2010/main" val="0"/>
              </a:ext>
            </a:extLst>
          </a:blip>
          <a:srcRect/>
          <a:stretch>
            <a:fillRect/>
          </a:stretch>
        </p:blipFill>
        <p:spPr>
          <a:xfrm>
            <a:off x="2200043" y="4483394"/>
            <a:ext cx="6534054" cy="1345567"/>
          </a:xfrm>
          <a:prstGeom prst="rect">
            <a:avLst/>
          </a:prstGeom>
          <a:noFill/>
          <a:ln>
            <a:noFill/>
          </a:ln>
        </p:spPr>
      </p:pic>
      <p:sp>
        <p:nvSpPr>
          <p:cNvPr id="6" name="5 Flecha derecha"/>
          <p:cNvSpPr/>
          <p:nvPr/>
        </p:nvSpPr>
        <p:spPr>
          <a:xfrm>
            <a:off x="677924" y="4713889"/>
            <a:ext cx="1481958" cy="772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Referencia</a:t>
            </a:r>
            <a:endParaRPr lang="es-ES" dirty="0">
              <a:solidFill>
                <a:schemeClr val="tx1"/>
              </a:solidFill>
            </a:endParaRPr>
          </a:p>
        </p:txBody>
      </p:sp>
      <p:pic>
        <p:nvPicPr>
          <p:cNvPr id="7170" name="Picture 2" descr="C:\Users\HP\Desktop\tesis\TESIS X2\INFORMACIÓN\Imágenes Recorrido Pifo- Papallacta\20221128_07435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6715" y="2258525"/>
            <a:ext cx="2487734" cy="186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2021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2" name="1 Rectángulo"/>
          <p:cNvSpPr/>
          <p:nvPr/>
        </p:nvSpPr>
        <p:spPr>
          <a:xfrm>
            <a:off x="481502" y="608098"/>
            <a:ext cx="8457540" cy="307777"/>
          </a:xfrm>
          <a:prstGeom prst="rect">
            <a:avLst/>
          </a:prstGeom>
        </p:spPr>
        <p:txBody>
          <a:bodyPr wrap="square">
            <a:spAutoFit/>
          </a:bodyPr>
          <a:lstStyle/>
          <a:p>
            <a:r>
              <a:rPr lang="es-ES" b="1" dirty="0" smtClean="0"/>
              <a:t>VOLUMEN DE TRÁFICO EN HORA PICO (THP)</a:t>
            </a:r>
            <a:endParaRPr lang="es-ES" b="1" dirty="0"/>
          </a:p>
        </p:txBody>
      </p:sp>
      <p:pic>
        <p:nvPicPr>
          <p:cNvPr id="4097"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3420" r="2342" b="5691"/>
          <a:stretch/>
        </p:blipFill>
        <p:spPr bwMode="auto">
          <a:xfrm>
            <a:off x="126124" y="1166648"/>
            <a:ext cx="5076482" cy="424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8 Imagen"/>
          <p:cNvPicPr/>
          <p:nvPr/>
        </p:nvPicPr>
        <p:blipFill>
          <a:blip r:embed="rId5" cstate="print">
            <a:extLst>
              <a:ext uri="{28A0092B-C50C-407E-A947-70E740481C1C}">
                <a14:useLocalDpi xmlns:a14="http://schemas.microsoft.com/office/drawing/2010/main" val="0"/>
              </a:ext>
            </a:extLst>
          </a:blip>
          <a:srcRect/>
          <a:stretch>
            <a:fillRect/>
          </a:stretch>
        </p:blipFill>
        <p:spPr>
          <a:xfrm>
            <a:off x="5202606" y="1513488"/>
            <a:ext cx="3941394" cy="2314645"/>
          </a:xfrm>
          <a:prstGeom prst="rect">
            <a:avLst/>
          </a:prstGeom>
          <a:noFill/>
        </p:spPr>
      </p:pic>
      <p:sp>
        <p:nvSpPr>
          <p:cNvPr id="10" name="Rectángulo: esquinas redondeadas 21">
            <a:extLst>
              <a:ext uri="{FF2B5EF4-FFF2-40B4-BE49-F238E27FC236}">
                <a16:creationId xmlns="" xmlns:a16="http://schemas.microsoft.com/office/drawing/2014/main" id="{7DFEF23A-1E33-4230-B378-00A0CF9B8B7D}"/>
              </a:ext>
            </a:extLst>
          </p:cNvPr>
          <p:cNvSpPr/>
          <p:nvPr/>
        </p:nvSpPr>
        <p:spPr>
          <a:xfrm>
            <a:off x="6017742" y="4464366"/>
            <a:ext cx="1864987"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smtClean="0"/>
              <a:t>THP= 258 </a:t>
            </a:r>
            <a:r>
              <a:rPr lang="es-US" dirty="0" err="1" smtClean="0"/>
              <a:t>veh</a:t>
            </a:r>
            <a:r>
              <a:rPr lang="es-US" dirty="0" smtClean="0"/>
              <a:t>/hora</a:t>
            </a:r>
            <a:endParaRPr lang="es-US" dirty="0"/>
          </a:p>
        </p:txBody>
      </p:sp>
      <p:sp>
        <p:nvSpPr>
          <p:cNvPr id="13" name="Título 1">
            <a:extLst>
              <a:ext uri="{FF2B5EF4-FFF2-40B4-BE49-F238E27FC236}">
                <a16:creationId xmlns="" xmlns:a16="http://schemas.microsoft.com/office/drawing/2014/main" id="{EE8E2210-D45D-488F-8D5F-FF78887CA9E8}"/>
              </a:ext>
            </a:extLst>
          </p:cNvPr>
          <p:cNvSpPr txBox="1">
            <a:spLocks/>
          </p:cNvSpPr>
          <p:nvPr/>
        </p:nvSpPr>
        <p:spPr>
          <a:xfrm>
            <a:off x="-220722"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smtClean="0">
                <a:solidFill>
                  <a:schemeClr val="tx1"/>
                </a:solidFill>
              </a:rPr>
              <a:t>ESTUDIO DE TRÁFICO</a:t>
            </a:r>
            <a:endParaRPr lang="es-CO" sz="2200" dirty="0">
              <a:solidFill>
                <a:schemeClr val="tx1"/>
              </a:solidFill>
            </a:endParaRPr>
          </a:p>
        </p:txBody>
      </p:sp>
    </p:spTree>
    <p:extLst>
      <p:ext uri="{BB962C8B-B14F-4D97-AF65-F5344CB8AC3E}">
        <p14:creationId xmlns:p14="http://schemas.microsoft.com/office/powerpoint/2010/main" val="21822586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307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864" y="1713883"/>
            <a:ext cx="5199425" cy="395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1104351" y="753313"/>
            <a:ext cx="7028683" cy="830997"/>
          </a:xfrm>
          <a:prstGeom prst="rect">
            <a:avLst/>
          </a:prstGeom>
        </p:spPr>
        <p:txBody>
          <a:bodyPr wrap="square">
            <a:spAutoFit/>
          </a:bodyPr>
          <a:lstStyle/>
          <a:p>
            <a:r>
              <a:rPr lang="es-ES" sz="1600" b="1" dirty="0"/>
              <a:t>Tráfico Diario (TD)</a:t>
            </a:r>
          </a:p>
          <a:p>
            <a:r>
              <a:rPr lang="es-ES" sz="1600" dirty="0"/>
              <a:t>Se considera tráfico diario al número de vehículos que circulan por un lugar determinado en la vía durante todo el día</a:t>
            </a:r>
          </a:p>
        </p:txBody>
      </p:sp>
      <p:pic>
        <p:nvPicPr>
          <p:cNvPr id="12" name="11 Imagen"/>
          <p:cNvPicPr/>
          <p:nvPr/>
        </p:nvPicPr>
        <p:blipFill>
          <a:blip r:embed="rId5" cstate="print">
            <a:extLst>
              <a:ext uri="{28A0092B-C50C-407E-A947-70E740481C1C}">
                <a14:useLocalDpi xmlns:a14="http://schemas.microsoft.com/office/drawing/2010/main" val="0"/>
              </a:ext>
            </a:extLst>
          </a:blip>
          <a:srcRect/>
          <a:stretch>
            <a:fillRect/>
          </a:stretch>
        </p:blipFill>
        <p:spPr>
          <a:xfrm>
            <a:off x="5628289" y="1749973"/>
            <a:ext cx="3439509" cy="2242148"/>
          </a:xfrm>
          <a:prstGeom prst="rect">
            <a:avLst/>
          </a:prstGeom>
          <a:noFill/>
        </p:spPr>
      </p:pic>
      <p:sp>
        <p:nvSpPr>
          <p:cNvPr id="13" name="12 Rectángulo"/>
          <p:cNvSpPr/>
          <p:nvPr/>
        </p:nvSpPr>
        <p:spPr>
          <a:xfrm>
            <a:off x="5972505" y="4239316"/>
            <a:ext cx="3171495" cy="1092607"/>
          </a:xfrm>
          <a:prstGeom prst="rect">
            <a:avLst/>
          </a:prstGeom>
        </p:spPr>
        <p:txBody>
          <a:bodyPr wrap="square">
            <a:spAutoFit/>
          </a:bodyPr>
          <a:lstStyle/>
          <a:p>
            <a:r>
              <a:rPr lang="es-ES" sz="1300" dirty="0"/>
              <a:t>S</a:t>
            </a:r>
            <a:r>
              <a:rPr lang="es-ES" sz="1300" dirty="0" smtClean="0"/>
              <a:t>e </a:t>
            </a:r>
            <a:r>
              <a:rPr lang="es-ES" sz="1300" dirty="0"/>
              <a:t>observa que el día de máxima demanda es el día sábado con 3154 vehículos circulando por esta vía y el día de menor demanda es el martes con 2553 vehículos </a:t>
            </a:r>
          </a:p>
        </p:txBody>
      </p:sp>
      <p:sp>
        <p:nvSpPr>
          <p:cNvPr id="10" name="Título 1">
            <a:extLst>
              <a:ext uri="{FF2B5EF4-FFF2-40B4-BE49-F238E27FC236}">
                <a16:creationId xmlns="" xmlns:a16="http://schemas.microsoft.com/office/drawing/2014/main" id="{EE8E2210-D45D-488F-8D5F-FF78887CA9E8}"/>
              </a:ext>
            </a:extLst>
          </p:cNvPr>
          <p:cNvSpPr txBox="1">
            <a:spLocks/>
          </p:cNvSpPr>
          <p:nvPr/>
        </p:nvSpPr>
        <p:spPr>
          <a:xfrm>
            <a:off x="299556"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dirty="0" smtClean="0">
                <a:solidFill>
                  <a:schemeClr val="tx1"/>
                </a:solidFill>
              </a:rPr>
              <a:t>ESTUDIO DE TRÁFICO</a:t>
            </a:r>
            <a:endParaRPr lang="es-CO" sz="2200" dirty="0">
              <a:solidFill>
                <a:schemeClr val="tx1"/>
              </a:solidFill>
            </a:endParaRPr>
          </a:p>
        </p:txBody>
      </p:sp>
    </p:spTree>
    <p:extLst>
      <p:ext uri="{BB962C8B-B14F-4D97-AF65-F5344CB8AC3E}">
        <p14:creationId xmlns:p14="http://schemas.microsoft.com/office/powerpoint/2010/main" val="3485048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68024" y="141890"/>
            <a:ext cx="4792702" cy="677862"/>
          </a:xfrm>
        </p:spPr>
        <p:txBody>
          <a:bodyPr/>
          <a:lstStyle/>
          <a:p>
            <a:pPr algn="ctr"/>
            <a:r>
              <a:rPr lang="es-CO" sz="2200" dirty="0" smtClean="0">
                <a:solidFill>
                  <a:schemeClr val="tx1"/>
                </a:solidFill>
              </a:rPr>
              <a:t>ESTUDIO DE TRÁFICO</a:t>
            </a:r>
            <a:endParaRPr lang="es-CO" sz="2200" dirty="0">
              <a:solidFill>
                <a:schemeClr val="tx1"/>
              </a:solidFill>
            </a:endParaRPr>
          </a:p>
        </p:txBody>
      </p:sp>
      <p:sp>
        <p:nvSpPr>
          <p:cNvPr id="9" name="8 Rectángulo"/>
          <p:cNvSpPr/>
          <p:nvPr/>
        </p:nvSpPr>
        <p:spPr>
          <a:xfrm>
            <a:off x="1104351" y="753313"/>
            <a:ext cx="7028683" cy="830997"/>
          </a:xfrm>
          <a:prstGeom prst="rect">
            <a:avLst/>
          </a:prstGeom>
        </p:spPr>
        <p:txBody>
          <a:bodyPr wrap="square">
            <a:spAutoFit/>
          </a:bodyPr>
          <a:lstStyle/>
          <a:p>
            <a:r>
              <a:rPr lang="es-ES" sz="1600" b="1" dirty="0"/>
              <a:t>Tráfico </a:t>
            </a:r>
            <a:r>
              <a:rPr lang="es-ES" sz="1600" b="1" dirty="0" smtClean="0"/>
              <a:t>Semanal </a:t>
            </a:r>
            <a:r>
              <a:rPr lang="es-ES" sz="1600" b="1" dirty="0"/>
              <a:t>(</a:t>
            </a:r>
            <a:r>
              <a:rPr lang="es-ES" sz="1600" b="1" dirty="0" smtClean="0"/>
              <a:t>TS)</a:t>
            </a:r>
            <a:endParaRPr lang="es-ES" sz="1600" b="1" dirty="0"/>
          </a:p>
          <a:p>
            <a:r>
              <a:rPr lang="es-ES" sz="1600" dirty="0"/>
              <a:t>Se define como el número de vehículos que transitan por un lugar determinado de la vía en un periodo de una semana</a:t>
            </a:r>
          </a:p>
        </p:txBody>
      </p:sp>
      <mc:AlternateContent xmlns:mc="http://schemas.openxmlformats.org/markup-compatibility/2006" xmlns:a14="http://schemas.microsoft.com/office/drawing/2010/main">
        <mc:Choice Requires="a14">
          <p:sp>
            <p:nvSpPr>
              <p:cNvPr id="2" name="1 Rectángulo"/>
              <p:cNvSpPr/>
              <p:nvPr/>
            </p:nvSpPr>
            <p:spPr>
              <a:xfrm>
                <a:off x="2062598" y="1573520"/>
                <a:ext cx="5315662"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𝑇𝑆</m:t>
                      </m:r>
                      <m:r>
                        <a:rPr lang="es-ES" sz="1600" i="1">
                          <a:latin typeface="Cambria Math"/>
                        </a:rPr>
                        <m:t>=2640+2553+2833+3023+3053+3154+2731</m:t>
                      </m:r>
                    </m:oMath>
                  </m:oMathPara>
                </a14:m>
                <a:endParaRPr lang="es-ES" sz="1600" dirty="0"/>
              </a:p>
              <a:p>
                <a:pPr/>
                <a14:m>
                  <m:oMathPara xmlns:m="http://schemas.openxmlformats.org/officeDocument/2006/math">
                    <m:oMathParaPr>
                      <m:jc m:val="centerGroup"/>
                    </m:oMathParaPr>
                    <m:oMath xmlns:m="http://schemas.openxmlformats.org/officeDocument/2006/math">
                      <m:r>
                        <a:rPr lang="es-ES" sz="1600" b="1" i="1">
                          <a:latin typeface="Cambria Math"/>
                        </a:rPr>
                        <m:t>𝑻𝑺</m:t>
                      </m:r>
                      <m:r>
                        <a:rPr lang="es-ES" sz="1600" b="1" i="1">
                          <a:latin typeface="Cambria Math"/>
                        </a:rPr>
                        <m:t>=</m:t>
                      </m:r>
                      <m:r>
                        <a:rPr lang="es-ES" sz="1600" b="1" i="1">
                          <a:latin typeface="Cambria Math"/>
                        </a:rPr>
                        <m:t>𝟏𝟗𝟗𝟖𝟕</m:t>
                      </m:r>
                      <m:r>
                        <a:rPr lang="es-ES" sz="1600" b="1" i="1">
                          <a:latin typeface="Cambria Math"/>
                        </a:rPr>
                        <m:t>   </m:t>
                      </m:r>
                      <m:r>
                        <a:rPr lang="es-ES" sz="1600" b="1" i="1">
                          <a:latin typeface="Cambria Math"/>
                        </a:rPr>
                        <m:t>𝑽𝒆𝒉</m:t>
                      </m:r>
                      <m:r>
                        <a:rPr lang="es-ES" sz="1600" b="1" i="1">
                          <a:latin typeface="Cambria Math"/>
                        </a:rPr>
                        <m:t>/ </m:t>
                      </m:r>
                      <m:r>
                        <a:rPr lang="es-ES" sz="1600" b="1" i="1">
                          <a:latin typeface="Cambria Math"/>
                        </a:rPr>
                        <m:t>𝒔𝒆𝒎𝒂𝒏𝒂</m:t>
                      </m:r>
                    </m:oMath>
                  </m:oMathPara>
                </a14:m>
                <a:endParaRPr lang="es-ES" sz="1600" dirty="0"/>
              </a:p>
            </p:txBody>
          </p:sp>
        </mc:Choice>
        <mc:Fallback xmlns="">
          <p:sp>
            <p:nvSpPr>
              <p:cNvPr id="2" name="1 Rectángulo"/>
              <p:cNvSpPr>
                <a:spLocks noRot="1" noChangeAspect="1" noMove="1" noResize="1" noEditPoints="1" noAdjustHandles="1" noChangeArrowheads="1" noChangeShapeType="1" noTextEdit="1"/>
              </p:cNvSpPr>
              <p:nvPr/>
            </p:nvSpPr>
            <p:spPr>
              <a:xfrm>
                <a:off x="2062598" y="1573520"/>
                <a:ext cx="5315662" cy="584775"/>
              </a:xfrm>
              <a:prstGeom prst="rect">
                <a:avLst/>
              </a:prstGeom>
              <a:blipFill rotWithShape="1">
                <a:blip r:embed="rId4"/>
                <a:stretch>
                  <a:fillRect b="-6250"/>
                </a:stretch>
              </a:blipFill>
            </p:spPr>
            <p:txBody>
              <a:bodyPr/>
              <a:lstStyle/>
              <a:p>
                <a:r>
                  <a:rPr lang="es-ES">
                    <a:noFill/>
                  </a:rPr>
                  <a:t> </a:t>
                </a:r>
              </a:p>
            </p:txBody>
          </p:sp>
        </mc:Fallback>
      </mc:AlternateContent>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925" y="2158295"/>
            <a:ext cx="8131282" cy="3776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8286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2" name="1 Rectángulo"/>
          <p:cNvSpPr/>
          <p:nvPr/>
        </p:nvSpPr>
        <p:spPr>
          <a:xfrm>
            <a:off x="481502" y="608098"/>
            <a:ext cx="8457540" cy="307777"/>
          </a:xfrm>
          <a:prstGeom prst="rect">
            <a:avLst/>
          </a:prstGeom>
        </p:spPr>
        <p:txBody>
          <a:bodyPr wrap="square">
            <a:spAutoFit/>
          </a:bodyPr>
          <a:lstStyle/>
          <a:p>
            <a:r>
              <a:rPr lang="es-ES" b="1" dirty="0" smtClean="0"/>
              <a:t>VOLUMEN DE TRÁFICO PROMEDIO DIARIO SEMANAL (TPDS)</a:t>
            </a:r>
            <a:endParaRPr lang="es-ES" b="1" dirty="0"/>
          </a:p>
        </p:txBody>
      </p:sp>
      <p:sp>
        <p:nvSpPr>
          <p:cNvPr id="10" name="Rectángulo: esquinas redondeadas 21">
            <a:extLst>
              <a:ext uri="{FF2B5EF4-FFF2-40B4-BE49-F238E27FC236}">
                <a16:creationId xmlns="" xmlns:a16="http://schemas.microsoft.com/office/drawing/2014/main" id="{7DFEF23A-1E33-4230-B378-00A0CF9B8B7D}"/>
              </a:ext>
            </a:extLst>
          </p:cNvPr>
          <p:cNvSpPr/>
          <p:nvPr/>
        </p:nvSpPr>
        <p:spPr>
          <a:xfrm>
            <a:off x="5481374" y="5253418"/>
            <a:ext cx="2054203"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smtClean="0"/>
              <a:t>TPDS= 2855 </a:t>
            </a:r>
            <a:r>
              <a:rPr lang="es-US" dirty="0" err="1" smtClean="0"/>
              <a:t>veh</a:t>
            </a:r>
            <a:r>
              <a:rPr lang="es-US" dirty="0" smtClean="0"/>
              <a:t>/ día</a:t>
            </a:r>
            <a:endParaRPr lang="es-US" dirty="0"/>
          </a:p>
        </p:txBody>
      </p:sp>
      <p:sp>
        <p:nvSpPr>
          <p:cNvPr id="11" name="Título 1">
            <a:extLst>
              <a:ext uri="{FF2B5EF4-FFF2-40B4-BE49-F238E27FC236}">
                <a16:creationId xmlns="" xmlns:a16="http://schemas.microsoft.com/office/drawing/2014/main" id="{EE8E2210-D45D-488F-8D5F-FF78887CA9E8}"/>
              </a:ext>
            </a:extLst>
          </p:cNvPr>
          <p:cNvSpPr txBox="1">
            <a:spLocks/>
          </p:cNvSpPr>
          <p:nvPr/>
        </p:nvSpPr>
        <p:spPr>
          <a:xfrm>
            <a:off x="-220722"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smtClean="0">
                <a:solidFill>
                  <a:schemeClr val="tx1"/>
                </a:solidFill>
              </a:rPr>
              <a:t>ESTUDIO DE TRÁFICO</a:t>
            </a:r>
            <a:endParaRPr lang="es-CO" sz="2200" dirty="0">
              <a:solidFill>
                <a:schemeClr val="tx1"/>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078" y="915876"/>
            <a:ext cx="5381263" cy="332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2" y="915876"/>
            <a:ext cx="3511186" cy="526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6 Rectángulo"/>
              <p:cNvSpPr/>
              <p:nvPr/>
            </p:nvSpPr>
            <p:spPr>
              <a:xfrm>
                <a:off x="4222475" y="4240924"/>
                <a:ext cx="4572000" cy="90537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𝑇𝑃𝐷𝑆</m:t>
                      </m:r>
                      <m:r>
                        <a:rPr lang="es-ES" i="1">
                          <a:latin typeface="Cambria Math"/>
                        </a:rPr>
                        <m:t>=</m:t>
                      </m:r>
                      <m:f>
                        <m:fPr>
                          <m:ctrlPr>
                            <a:rPr lang="es-ES" i="1">
                              <a:latin typeface="Cambria Math"/>
                            </a:rPr>
                          </m:ctrlPr>
                        </m:fPr>
                        <m:num>
                          <m:r>
                            <a:rPr lang="es-ES" i="1">
                              <a:latin typeface="Cambria Math"/>
                            </a:rPr>
                            <m:t>𝑇𝑆</m:t>
                          </m:r>
                        </m:num>
                        <m:den>
                          <m:r>
                            <a:rPr lang="es-ES" i="1">
                              <a:latin typeface="Cambria Math"/>
                            </a:rPr>
                            <m:t>7</m:t>
                          </m:r>
                        </m:den>
                      </m:f>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𝑇𝑃𝐷𝑆</m:t>
                      </m:r>
                      <m:r>
                        <a:rPr lang="es-ES" i="1">
                          <a:latin typeface="Cambria Math"/>
                        </a:rPr>
                        <m:t>=19987 </m:t>
                      </m:r>
                      <m:f>
                        <m:fPr>
                          <m:ctrlPr>
                            <a:rPr lang="es-ES" i="1">
                              <a:latin typeface="Cambria Math"/>
                            </a:rPr>
                          </m:ctrlPr>
                        </m:fPr>
                        <m:num>
                          <m:r>
                            <a:rPr lang="es-ES" i="1">
                              <a:latin typeface="Cambria Math"/>
                            </a:rPr>
                            <m:t>𝑣𝑒h</m:t>
                          </m:r>
                        </m:num>
                        <m:den>
                          <m:r>
                            <a:rPr lang="es-ES" i="1">
                              <a:latin typeface="Cambria Math"/>
                            </a:rPr>
                            <m:t>𝑠𝑒𝑚𝑎𝑛𝑎</m:t>
                          </m:r>
                        </m:den>
                      </m:f>
                      <m:r>
                        <a:rPr lang="es-ES" i="1">
                          <a:latin typeface="Cambria Math"/>
                        </a:rPr>
                        <m:t>∗</m:t>
                      </m:r>
                      <m:f>
                        <m:fPr>
                          <m:ctrlPr>
                            <a:rPr lang="es-ES" i="1">
                              <a:latin typeface="Cambria Math"/>
                            </a:rPr>
                          </m:ctrlPr>
                        </m:fPr>
                        <m:num>
                          <m:r>
                            <a:rPr lang="es-ES" i="1">
                              <a:latin typeface="Cambria Math"/>
                            </a:rPr>
                            <m:t>1 </m:t>
                          </m:r>
                          <m:r>
                            <a:rPr lang="es-ES" i="1">
                              <a:latin typeface="Cambria Math"/>
                            </a:rPr>
                            <m:t>𝑠𝑒𝑚𝑎𝑛𝑎</m:t>
                          </m:r>
                        </m:num>
                        <m:den>
                          <m:r>
                            <a:rPr lang="es-ES" i="1">
                              <a:latin typeface="Cambria Math"/>
                            </a:rPr>
                            <m:t>7 </m:t>
                          </m:r>
                          <m:r>
                            <a:rPr lang="es-ES" i="1">
                              <a:latin typeface="Cambria Math"/>
                            </a:rPr>
                            <m:t>𝑑</m:t>
                          </m:r>
                          <m:r>
                            <a:rPr lang="es-ES" i="1">
                              <a:latin typeface="Cambria Math"/>
                            </a:rPr>
                            <m:t>í</m:t>
                          </m:r>
                          <m:r>
                            <a:rPr lang="es-ES" i="1">
                              <a:latin typeface="Cambria Math"/>
                            </a:rPr>
                            <m:t>𝑎𝑠</m:t>
                          </m:r>
                        </m:den>
                      </m:f>
                    </m:oMath>
                  </m:oMathPara>
                </a14:m>
                <a:endParaRPr lang="es-ES" dirty="0"/>
              </a:p>
            </p:txBody>
          </p:sp>
        </mc:Choice>
        <mc:Fallback xmlns="">
          <p:sp>
            <p:nvSpPr>
              <p:cNvPr id="7" name="6 Rectángulo"/>
              <p:cNvSpPr>
                <a:spLocks noRot="1" noChangeAspect="1" noMove="1" noResize="1" noEditPoints="1" noAdjustHandles="1" noChangeArrowheads="1" noChangeShapeType="1" noTextEdit="1"/>
              </p:cNvSpPr>
              <p:nvPr/>
            </p:nvSpPr>
            <p:spPr>
              <a:xfrm>
                <a:off x="4222475" y="4240924"/>
                <a:ext cx="4572000" cy="905376"/>
              </a:xfrm>
              <a:prstGeom prst="rect">
                <a:avLst/>
              </a:prstGeom>
              <a:blipFill rotWithShape="1">
                <a:blip r:embed="rId6"/>
                <a:stretch>
                  <a:fillRect b="-676"/>
                </a:stretch>
              </a:blipFill>
            </p:spPr>
            <p:txBody>
              <a:bodyPr/>
              <a:lstStyle/>
              <a:p>
                <a:r>
                  <a:rPr lang="es-ES">
                    <a:noFill/>
                  </a:rPr>
                  <a:t> </a:t>
                </a:r>
              </a:p>
            </p:txBody>
          </p:sp>
        </mc:Fallback>
      </mc:AlternateContent>
    </p:spTree>
    <p:extLst>
      <p:ext uri="{BB962C8B-B14F-4D97-AF65-F5344CB8AC3E}">
        <p14:creationId xmlns:p14="http://schemas.microsoft.com/office/powerpoint/2010/main" val="335712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E8E2210-D45D-488F-8D5F-FF78887CA9E8}"/>
              </a:ext>
            </a:extLst>
          </p:cNvPr>
          <p:cNvSpPr>
            <a:spLocks noGrp="1"/>
          </p:cNvSpPr>
          <p:nvPr>
            <p:ph type="title"/>
          </p:nvPr>
        </p:nvSpPr>
        <p:spPr>
          <a:xfrm>
            <a:off x="230413" y="167595"/>
            <a:ext cx="5270501" cy="677862"/>
          </a:xfrm>
        </p:spPr>
        <p:txBody>
          <a:bodyPr/>
          <a:lstStyle/>
          <a:p>
            <a:pPr algn="ctr"/>
            <a:r>
              <a:rPr lang="es-CO" sz="2200" dirty="0" smtClean="0">
                <a:solidFill>
                  <a:schemeClr val="tx1"/>
                </a:solidFill>
              </a:rPr>
              <a:t>JUSTIFICACIÓN E IMPORTANCIA</a:t>
            </a:r>
            <a:endParaRPr lang="es-CO" sz="2200" dirty="0">
              <a:solidFill>
                <a:schemeClr val="tx1"/>
              </a:solidFill>
            </a:endParaRPr>
          </a:p>
        </p:txBody>
      </p:sp>
      <p:pic>
        <p:nvPicPr>
          <p:cNvPr id="5" name="Picture 4">
            <a:extLst>
              <a:ext uri="{FF2B5EF4-FFF2-40B4-BE49-F238E27FC236}">
                <a16:creationId xmlns="" xmlns:a16="http://schemas.microsoft.com/office/drawing/2014/main" id="{40470D30-1BAA-4D4F-B709-581848085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Diagrama 3">
            <a:extLst>
              <a:ext uri="{FF2B5EF4-FFF2-40B4-BE49-F238E27FC236}">
                <a16:creationId xmlns="" xmlns:a16="http://schemas.microsoft.com/office/drawing/2014/main" id="{D27FA6FC-F922-4AD1-8DED-02FD7754DA57}"/>
              </a:ext>
            </a:extLst>
          </p:cNvPr>
          <p:cNvGraphicFramePr/>
          <p:nvPr>
            <p:extLst>
              <p:ext uri="{D42A27DB-BD31-4B8C-83A1-F6EECF244321}">
                <p14:modId xmlns:p14="http://schemas.microsoft.com/office/powerpoint/2010/main" val="1083434043"/>
              </p:ext>
            </p:extLst>
          </p:nvPr>
        </p:nvGraphicFramePr>
        <p:xfrm>
          <a:off x="318490" y="1153273"/>
          <a:ext cx="8347838" cy="4599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1715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pic>
        <p:nvPicPr>
          <p:cNvPr id="5121"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8833" r="10862" b="6302"/>
          <a:stretch/>
        </p:blipFill>
        <p:spPr bwMode="auto">
          <a:xfrm>
            <a:off x="141883" y="1911461"/>
            <a:ext cx="5120389" cy="380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20261" y="668667"/>
            <a:ext cx="8547537" cy="523220"/>
          </a:xfrm>
          <a:prstGeom prst="rect">
            <a:avLst/>
          </a:prstGeom>
        </p:spPr>
        <p:txBody>
          <a:bodyPr wrap="square">
            <a:spAutoFit/>
          </a:bodyPr>
          <a:lstStyle/>
          <a:p>
            <a:r>
              <a:rPr lang="es-ES" b="1" dirty="0"/>
              <a:t>Tráfico Mensual (TM)</a:t>
            </a:r>
          </a:p>
          <a:p>
            <a:r>
              <a:rPr lang="es-ES" dirty="0"/>
              <a:t>El tráfico mensual es la cantidad de vehículos que circulan por un lugar determinado de la vía en un </a:t>
            </a:r>
            <a:r>
              <a:rPr lang="es-ES" dirty="0" smtClean="0"/>
              <a:t>mes. </a:t>
            </a:r>
            <a:endParaRPr lang="es-ES" dirty="0"/>
          </a:p>
        </p:txBody>
      </p:sp>
      <mc:AlternateContent xmlns:mc="http://schemas.openxmlformats.org/markup-compatibility/2006" xmlns:a14="http://schemas.microsoft.com/office/drawing/2010/main">
        <mc:Choice Requires="a14">
          <p:sp>
            <p:nvSpPr>
              <p:cNvPr id="4" name="3 Rectángulo"/>
              <p:cNvSpPr/>
              <p:nvPr/>
            </p:nvSpPr>
            <p:spPr>
              <a:xfrm>
                <a:off x="2508029" y="1195514"/>
                <a:ext cx="5217074"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𝑇𝑀</m:t>
                          </m:r>
                        </m:e>
                        <m:sub>
                          <m:r>
                            <a:rPr lang="es-ES" i="1">
                              <a:latin typeface="Cambria Math"/>
                            </a:rPr>
                            <m:t>𝑜𝑐𝑡𝑢𝑏𝑟𝑒</m:t>
                          </m:r>
                        </m:sub>
                      </m:sSub>
                      <m:r>
                        <a:rPr lang="es-ES" i="1">
                          <a:latin typeface="Cambria Math"/>
                        </a:rPr>
                        <m:t>=5∗2640+4∗2553+4∗2833+.  .  .+5∗2731</m:t>
                      </m:r>
                    </m:oMath>
                  </m:oMathPara>
                </a14:m>
                <a:endParaRPr lang="es-ES" dirty="0"/>
              </a:p>
              <a:p>
                <a:pPr/>
                <a14:m>
                  <m:oMathPara xmlns:m="http://schemas.openxmlformats.org/officeDocument/2006/math">
                    <m:oMathParaPr>
                      <m:jc m:val="centerGroup"/>
                    </m:oMathParaPr>
                    <m:oMath xmlns:m="http://schemas.openxmlformats.org/officeDocument/2006/math">
                      <m:sSub>
                        <m:sSubPr>
                          <m:ctrlPr>
                            <a:rPr lang="es-ES" b="1" i="1">
                              <a:latin typeface="Cambria Math"/>
                            </a:rPr>
                          </m:ctrlPr>
                        </m:sSubPr>
                        <m:e>
                          <m:r>
                            <a:rPr lang="es-ES" b="1" i="1">
                              <a:latin typeface="Cambria Math"/>
                            </a:rPr>
                            <m:t>𝑻𝑴</m:t>
                          </m:r>
                        </m:e>
                        <m:sub>
                          <m:r>
                            <a:rPr lang="es-ES" b="1" i="1">
                              <a:latin typeface="Cambria Math"/>
                            </a:rPr>
                            <m:t>𝒐𝒄𝒕𝒖𝒃𝒓𝒆</m:t>
                          </m:r>
                        </m:sub>
                      </m:sSub>
                      <m:r>
                        <a:rPr lang="es-ES" b="1" i="1">
                          <a:latin typeface="Cambria Math"/>
                        </a:rPr>
                        <m:t>=</m:t>
                      </m:r>
                      <m:r>
                        <a:rPr lang="es-ES" b="1" i="1">
                          <a:latin typeface="Cambria Math"/>
                        </a:rPr>
                        <m:t>𝟖𝟖𝟒𝟕𝟑</m:t>
                      </m:r>
                      <m:r>
                        <a:rPr lang="es-ES" b="1" i="1">
                          <a:latin typeface="Cambria Math"/>
                        </a:rPr>
                        <m:t>   </m:t>
                      </m:r>
                      <m:r>
                        <a:rPr lang="es-ES" b="1" i="1">
                          <a:latin typeface="Cambria Math"/>
                        </a:rPr>
                        <m:t>𝑽𝒆𝒉</m:t>
                      </m:r>
                      <m:r>
                        <a:rPr lang="es-ES" b="1" i="1">
                          <a:latin typeface="Cambria Math"/>
                        </a:rPr>
                        <m:t>/ </m:t>
                      </m:r>
                      <m:r>
                        <a:rPr lang="es-ES" b="1" i="1">
                          <a:latin typeface="Cambria Math"/>
                        </a:rPr>
                        <m:t>𝒎𝒆𝒔</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2508029" y="1195514"/>
                <a:ext cx="5217074" cy="523220"/>
              </a:xfrm>
              <a:prstGeom prst="rect">
                <a:avLst/>
              </a:prstGeom>
              <a:blipFill rotWithShape="1">
                <a:blip r:embed="rId5"/>
                <a:stretch>
                  <a:fillRect b="-4651"/>
                </a:stretch>
              </a:blipFill>
            </p:spPr>
            <p:txBody>
              <a:bodyPr/>
              <a:lstStyle/>
              <a:p>
                <a:r>
                  <a:rPr lang="es-ES">
                    <a:noFill/>
                  </a:rPr>
                  <a:t> </a:t>
                </a:r>
              </a:p>
            </p:txBody>
          </p:sp>
        </mc:Fallback>
      </mc:AlternateContent>
      <p:pic>
        <p:nvPicPr>
          <p:cNvPr id="8" name="7 Imagen"/>
          <p:cNvPicPr/>
          <p:nvPr/>
        </p:nvPicPr>
        <p:blipFill>
          <a:blip r:embed="rId6" cstate="print">
            <a:extLst>
              <a:ext uri="{28A0092B-C50C-407E-A947-70E740481C1C}">
                <a14:useLocalDpi xmlns:a14="http://schemas.microsoft.com/office/drawing/2010/main" val="0"/>
              </a:ext>
            </a:extLst>
          </a:blip>
          <a:srcRect/>
          <a:stretch>
            <a:fillRect/>
          </a:stretch>
        </p:blipFill>
        <p:spPr>
          <a:xfrm>
            <a:off x="5262272" y="1911461"/>
            <a:ext cx="3881725" cy="2213610"/>
          </a:xfrm>
          <a:prstGeom prst="rect">
            <a:avLst/>
          </a:prstGeom>
          <a:noFill/>
        </p:spPr>
      </p:pic>
      <p:sp>
        <p:nvSpPr>
          <p:cNvPr id="9" name="8 Rectángulo"/>
          <p:cNvSpPr/>
          <p:nvPr/>
        </p:nvSpPr>
        <p:spPr>
          <a:xfrm>
            <a:off x="5767547" y="4286614"/>
            <a:ext cx="3171495" cy="661720"/>
          </a:xfrm>
          <a:prstGeom prst="rect">
            <a:avLst/>
          </a:prstGeom>
        </p:spPr>
        <p:txBody>
          <a:bodyPr wrap="square">
            <a:spAutoFit/>
          </a:bodyPr>
          <a:lstStyle/>
          <a:p>
            <a:r>
              <a:rPr lang="es-ES" sz="1300" dirty="0"/>
              <a:t>S</a:t>
            </a:r>
            <a:r>
              <a:rPr lang="es-ES" sz="1300" dirty="0" smtClean="0"/>
              <a:t>e </a:t>
            </a:r>
            <a:r>
              <a:rPr lang="es-ES" sz="1300" dirty="0"/>
              <a:t>observa </a:t>
            </a:r>
            <a:r>
              <a:rPr lang="es-ES" sz="1200" dirty="0"/>
              <a:t>el mes con mayor afluencia vehicular es diciembre </a:t>
            </a:r>
            <a:r>
              <a:rPr lang="es-ES" sz="1200" dirty="0" smtClean="0"/>
              <a:t>y el de menor es febrero</a:t>
            </a:r>
            <a:endParaRPr lang="es-ES" sz="1300" dirty="0"/>
          </a:p>
        </p:txBody>
      </p:sp>
      <p:sp>
        <p:nvSpPr>
          <p:cNvPr id="10" name="Título 1">
            <a:extLst>
              <a:ext uri="{FF2B5EF4-FFF2-40B4-BE49-F238E27FC236}">
                <a16:creationId xmlns="" xmlns:a16="http://schemas.microsoft.com/office/drawing/2014/main" id="{EE8E2210-D45D-488F-8D5F-FF78887CA9E8}"/>
              </a:ext>
            </a:extLst>
          </p:cNvPr>
          <p:cNvSpPr txBox="1">
            <a:spLocks/>
          </p:cNvSpPr>
          <p:nvPr/>
        </p:nvSpPr>
        <p:spPr>
          <a:xfrm>
            <a:off x="-220722"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smtClean="0">
                <a:solidFill>
                  <a:schemeClr val="tx1"/>
                </a:solidFill>
              </a:rPr>
              <a:t>ESTUDIO DE TRÁFICO</a:t>
            </a:r>
            <a:endParaRPr lang="es-CO" sz="2200" dirty="0">
              <a:solidFill>
                <a:schemeClr val="tx1"/>
              </a:solidFill>
            </a:endParaRPr>
          </a:p>
        </p:txBody>
      </p:sp>
    </p:spTree>
    <p:extLst>
      <p:ext uri="{BB962C8B-B14F-4D97-AF65-F5344CB8AC3E}">
        <p14:creationId xmlns:p14="http://schemas.microsoft.com/office/powerpoint/2010/main" val="16803862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10" name="Título 1">
            <a:extLst>
              <a:ext uri="{FF2B5EF4-FFF2-40B4-BE49-F238E27FC236}">
                <a16:creationId xmlns="" xmlns:a16="http://schemas.microsoft.com/office/drawing/2014/main" id="{EE8E2210-D45D-488F-8D5F-FF78887CA9E8}"/>
              </a:ext>
            </a:extLst>
          </p:cNvPr>
          <p:cNvSpPr txBox="1">
            <a:spLocks/>
          </p:cNvSpPr>
          <p:nvPr/>
        </p:nvSpPr>
        <p:spPr>
          <a:xfrm>
            <a:off x="-220722"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smtClean="0">
                <a:solidFill>
                  <a:schemeClr val="tx1"/>
                </a:solidFill>
              </a:rPr>
              <a:t>ESTUDIO DE TRÁFICO</a:t>
            </a:r>
            <a:endParaRPr lang="es-CO" sz="2200" dirty="0">
              <a:solidFill>
                <a:schemeClr val="tx1"/>
              </a:solidFill>
            </a:endParaRPr>
          </a:p>
        </p:txBody>
      </p:sp>
      <p:sp>
        <p:nvSpPr>
          <p:cNvPr id="11" name="10 Rectángulo"/>
          <p:cNvSpPr/>
          <p:nvPr/>
        </p:nvSpPr>
        <p:spPr>
          <a:xfrm>
            <a:off x="481502" y="608098"/>
            <a:ext cx="8457540" cy="307777"/>
          </a:xfrm>
          <a:prstGeom prst="rect">
            <a:avLst/>
          </a:prstGeom>
        </p:spPr>
        <p:txBody>
          <a:bodyPr wrap="square">
            <a:spAutoFit/>
          </a:bodyPr>
          <a:lstStyle/>
          <a:p>
            <a:r>
              <a:rPr lang="es-ES" b="1" dirty="0" smtClean="0"/>
              <a:t>VOLUMEN DE TRÁFICO PROMEDIO DIARIO MENSUAL (TPDM)</a:t>
            </a:r>
            <a:endParaRPr lang="es-ES" b="1" dirty="0"/>
          </a:p>
        </p:txBody>
      </p:sp>
      <p:pic>
        <p:nvPicPr>
          <p:cNvPr id="112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835" y="963352"/>
            <a:ext cx="5435418" cy="328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4 Rectángulo"/>
              <p:cNvSpPr/>
              <p:nvPr/>
            </p:nvSpPr>
            <p:spPr>
              <a:xfrm>
                <a:off x="4073544" y="4250166"/>
                <a:ext cx="4572000" cy="90473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𝑇𝑃𝐷𝑀</m:t>
                      </m:r>
                      <m:r>
                        <a:rPr lang="es-ES" i="1">
                          <a:latin typeface="Cambria Math"/>
                        </a:rPr>
                        <m:t>=</m:t>
                      </m:r>
                      <m:f>
                        <m:fPr>
                          <m:ctrlPr>
                            <a:rPr lang="es-ES" i="1">
                              <a:latin typeface="Cambria Math"/>
                            </a:rPr>
                          </m:ctrlPr>
                        </m:fPr>
                        <m:num>
                          <m:r>
                            <a:rPr lang="es-ES" i="1">
                              <a:latin typeface="Cambria Math"/>
                            </a:rPr>
                            <m:t>𝑇𝑀</m:t>
                          </m:r>
                        </m:num>
                        <m:den>
                          <m:r>
                            <a:rPr lang="es-ES" i="1">
                              <a:latin typeface="Cambria Math"/>
                            </a:rPr>
                            <m:t>30</m:t>
                          </m:r>
                        </m:den>
                      </m:f>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𝑇𝑃𝐷𝑀</m:t>
                      </m:r>
                      <m:r>
                        <a:rPr lang="es-ES" i="1">
                          <a:latin typeface="Cambria Math"/>
                        </a:rPr>
                        <m:t>=88473 </m:t>
                      </m:r>
                      <m:f>
                        <m:fPr>
                          <m:ctrlPr>
                            <a:rPr lang="es-ES" i="1">
                              <a:latin typeface="Cambria Math"/>
                            </a:rPr>
                          </m:ctrlPr>
                        </m:fPr>
                        <m:num>
                          <m:r>
                            <a:rPr lang="es-ES" i="1">
                              <a:latin typeface="Cambria Math"/>
                            </a:rPr>
                            <m:t>𝑣𝑒h</m:t>
                          </m:r>
                        </m:num>
                        <m:den>
                          <m:r>
                            <a:rPr lang="es-ES" i="1">
                              <a:latin typeface="Cambria Math"/>
                            </a:rPr>
                            <m:t>𝑚𝑒𝑠</m:t>
                          </m:r>
                        </m:den>
                      </m:f>
                      <m:r>
                        <a:rPr lang="es-ES" i="1">
                          <a:latin typeface="Cambria Math"/>
                        </a:rPr>
                        <m:t>∗</m:t>
                      </m:r>
                      <m:f>
                        <m:fPr>
                          <m:ctrlPr>
                            <a:rPr lang="es-ES" i="1">
                              <a:latin typeface="Cambria Math"/>
                            </a:rPr>
                          </m:ctrlPr>
                        </m:fPr>
                        <m:num>
                          <m:r>
                            <a:rPr lang="es-ES" i="1">
                              <a:latin typeface="Cambria Math"/>
                            </a:rPr>
                            <m:t>1 </m:t>
                          </m:r>
                          <m:r>
                            <a:rPr lang="es-ES" i="1">
                              <a:latin typeface="Cambria Math"/>
                            </a:rPr>
                            <m:t>𝑚𝑒𝑠</m:t>
                          </m:r>
                        </m:num>
                        <m:den>
                          <m:r>
                            <a:rPr lang="es-ES" i="1">
                              <a:latin typeface="Cambria Math"/>
                            </a:rPr>
                            <m:t>30 </m:t>
                          </m:r>
                          <m:r>
                            <a:rPr lang="es-ES" i="1">
                              <a:latin typeface="Cambria Math"/>
                            </a:rPr>
                            <m:t>𝑑</m:t>
                          </m:r>
                          <m:r>
                            <a:rPr lang="es-ES" i="1">
                              <a:latin typeface="Cambria Math"/>
                            </a:rPr>
                            <m:t>í</m:t>
                          </m:r>
                          <m:r>
                            <a:rPr lang="es-ES" i="1">
                              <a:latin typeface="Cambria Math"/>
                            </a:rPr>
                            <m:t>𝑎𝑠</m:t>
                          </m:r>
                        </m:den>
                      </m:f>
                    </m:oMath>
                  </m:oMathPara>
                </a14:m>
                <a:endParaRPr lang="es-ES" dirty="0"/>
              </a:p>
            </p:txBody>
          </p:sp>
        </mc:Choice>
        <mc:Fallback xmlns="">
          <p:sp>
            <p:nvSpPr>
              <p:cNvPr id="5" name="4 Rectángulo"/>
              <p:cNvSpPr>
                <a:spLocks noRot="1" noChangeAspect="1" noMove="1" noResize="1" noEditPoints="1" noAdjustHandles="1" noChangeArrowheads="1" noChangeShapeType="1" noTextEdit="1"/>
              </p:cNvSpPr>
              <p:nvPr/>
            </p:nvSpPr>
            <p:spPr>
              <a:xfrm>
                <a:off x="4073544" y="4250166"/>
                <a:ext cx="4572000" cy="904735"/>
              </a:xfrm>
              <a:prstGeom prst="rect">
                <a:avLst/>
              </a:prstGeom>
              <a:blipFill rotWithShape="1">
                <a:blip r:embed="rId5"/>
                <a:stretch>
                  <a:fillRect/>
                </a:stretch>
              </a:blipFill>
            </p:spPr>
            <p:txBody>
              <a:bodyPr/>
              <a:lstStyle/>
              <a:p>
                <a:r>
                  <a:rPr lang="es-ES">
                    <a:noFill/>
                  </a:rPr>
                  <a:t> </a:t>
                </a:r>
              </a:p>
            </p:txBody>
          </p:sp>
        </mc:Fallback>
      </mc:AlternateContent>
      <p:sp>
        <p:nvSpPr>
          <p:cNvPr id="23" name="Rectángulo: esquinas redondeadas 21">
            <a:extLst>
              <a:ext uri="{FF2B5EF4-FFF2-40B4-BE49-F238E27FC236}">
                <a16:creationId xmlns="" xmlns:a16="http://schemas.microsoft.com/office/drawing/2014/main" id="{7DFEF23A-1E33-4230-B378-00A0CF9B8B7D}"/>
              </a:ext>
            </a:extLst>
          </p:cNvPr>
          <p:cNvSpPr/>
          <p:nvPr/>
        </p:nvSpPr>
        <p:spPr>
          <a:xfrm>
            <a:off x="5481374" y="5253418"/>
            <a:ext cx="2054203"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smtClean="0"/>
              <a:t>TPDM= 2949 </a:t>
            </a:r>
            <a:r>
              <a:rPr lang="es-US" dirty="0" err="1" smtClean="0"/>
              <a:t>veh</a:t>
            </a:r>
            <a:r>
              <a:rPr lang="es-US" dirty="0" smtClean="0"/>
              <a:t>/ día</a:t>
            </a:r>
            <a:endParaRPr lang="es-US" dirty="0"/>
          </a:p>
        </p:txBody>
      </p:sp>
      <p:pic>
        <p:nvPicPr>
          <p:cNvPr id="11283"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8" y="963352"/>
            <a:ext cx="3537937" cy="531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5236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mc:AlternateContent xmlns:mc="http://schemas.openxmlformats.org/markup-compatibility/2006" xmlns:a14="http://schemas.microsoft.com/office/drawing/2010/main">
        <mc:Choice Requires="a14">
          <p:sp>
            <p:nvSpPr>
              <p:cNvPr id="4" name="3 Rectángulo"/>
              <p:cNvSpPr/>
              <p:nvPr/>
            </p:nvSpPr>
            <p:spPr>
              <a:xfrm>
                <a:off x="2508029" y="1195514"/>
                <a:ext cx="5217074"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i="1">
                          <a:latin typeface="Cambria Math"/>
                        </a:rPr>
                        <m:t>𝑇𝐴</m:t>
                      </m:r>
                      <m:r>
                        <a:rPr lang="es-ES" i="1">
                          <a:latin typeface="Cambria Math"/>
                        </a:rPr>
                        <m:t>=88473+79948+88357+86155+ . . .+89178</m:t>
                      </m:r>
                    </m:oMath>
                  </m:oMathPara>
                </a14:m>
                <a:endParaRPr lang="es-ES" dirty="0"/>
              </a:p>
              <a:p>
                <a:pPr/>
                <a14:m>
                  <m:oMathPara xmlns:m="http://schemas.openxmlformats.org/officeDocument/2006/math">
                    <m:oMathParaPr>
                      <m:jc m:val="centerGroup"/>
                    </m:oMathParaPr>
                    <m:oMath xmlns:m="http://schemas.openxmlformats.org/officeDocument/2006/math">
                      <m:r>
                        <a:rPr lang="es-ES" b="1" i="1">
                          <a:latin typeface="Cambria Math"/>
                        </a:rPr>
                        <m:t>𝑻𝑨</m:t>
                      </m:r>
                      <m:r>
                        <a:rPr lang="es-ES" b="1" i="1">
                          <a:latin typeface="Cambria Math"/>
                        </a:rPr>
                        <m:t>=</m:t>
                      </m:r>
                      <m:r>
                        <a:rPr lang="es-ES" b="1" i="1">
                          <a:latin typeface="Cambria Math"/>
                        </a:rPr>
                        <m:t>𝟏𝟎𝟒𝟐𝟒𝟕𝟖</m:t>
                      </m:r>
                      <m:r>
                        <a:rPr lang="es-ES" b="1" i="1">
                          <a:latin typeface="Cambria Math"/>
                        </a:rPr>
                        <m:t>   </m:t>
                      </m:r>
                      <m:r>
                        <a:rPr lang="es-ES" b="1" i="1">
                          <a:latin typeface="Cambria Math"/>
                        </a:rPr>
                        <m:t>𝑽𝒆𝒉</m:t>
                      </m:r>
                      <m:r>
                        <a:rPr lang="es-ES" b="1" i="1">
                          <a:latin typeface="Cambria Math"/>
                        </a:rPr>
                        <m:t>/ </m:t>
                      </m:r>
                      <m:r>
                        <a:rPr lang="es-ES" b="1" i="1">
                          <a:latin typeface="Cambria Math"/>
                        </a:rPr>
                        <m:t>𝒂</m:t>
                      </m:r>
                      <m:r>
                        <a:rPr lang="es-ES" b="1" i="1">
                          <a:latin typeface="Cambria Math"/>
                        </a:rPr>
                        <m:t>ñ</m:t>
                      </m:r>
                      <m:r>
                        <a:rPr lang="es-ES" b="1" i="1">
                          <a:latin typeface="Cambria Math"/>
                        </a:rPr>
                        <m:t>𝒐</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2508029" y="1195514"/>
                <a:ext cx="5217074" cy="523220"/>
              </a:xfrm>
              <a:prstGeom prst="rect">
                <a:avLst/>
              </a:prstGeom>
              <a:blipFill rotWithShape="1">
                <a:blip r:embed="rId4"/>
                <a:stretch>
                  <a:fillRect b="-4651"/>
                </a:stretch>
              </a:blipFill>
            </p:spPr>
            <p:txBody>
              <a:bodyPr/>
              <a:lstStyle/>
              <a:p>
                <a:r>
                  <a:rPr lang="es-ES">
                    <a:noFill/>
                  </a:rPr>
                  <a:t> </a:t>
                </a:r>
              </a:p>
            </p:txBody>
          </p:sp>
        </mc:Fallback>
      </mc:AlternateContent>
      <p:sp>
        <p:nvSpPr>
          <p:cNvPr id="2" name="1 Rectángulo"/>
          <p:cNvSpPr/>
          <p:nvPr/>
        </p:nvSpPr>
        <p:spPr>
          <a:xfrm>
            <a:off x="481502" y="608098"/>
            <a:ext cx="8457540" cy="738664"/>
          </a:xfrm>
          <a:prstGeom prst="rect">
            <a:avLst/>
          </a:prstGeom>
        </p:spPr>
        <p:txBody>
          <a:bodyPr wrap="square">
            <a:spAutoFit/>
          </a:bodyPr>
          <a:lstStyle/>
          <a:p>
            <a:r>
              <a:rPr lang="es-ES" b="1" dirty="0"/>
              <a:t>Tráfico Anual (TA)</a:t>
            </a:r>
          </a:p>
          <a:p>
            <a:r>
              <a:rPr lang="es-ES" dirty="0"/>
              <a:t>El tráfico anual se lo determina sumando todos los datos mensuales del tráfico mensual (TM), por lo que tenemos lo siguiente:</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02" y="1841151"/>
            <a:ext cx="8586297" cy="386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ítulo 1">
            <a:extLst>
              <a:ext uri="{FF2B5EF4-FFF2-40B4-BE49-F238E27FC236}">
                <a16:creationId xmlns="" xmlns:a16="http://schemas.microsoft.com/office/drawing/2014/main" id="{EE8E2210-D45D-488F-8D5F-FF78887CA9E8}"/>
              </a:ext>
            </a:extLst>
          </p:cNvPr>
          <p:cNvSpPr txBox="1">
            <a:spLocks/>
          </p:cNvSpPr>
          <p:nvPr/>
        </p:nvSpPr>
        <p:spPr>
          <a:xfrm>
            <a:off x="-220722"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smtClean="0">
                <a:solidFill>
                  <a:schemeClr val="tx1"/>
                </a:solidFill>
              </a:rPr>
              <a:t>ESTUDIO DE TRÁFICO</a:t>
            </a:r>
            <a:endParaRPr lang="es-CO" sz="2200" dirty="0">
              <a:solidFill>
                <a:schemeClr val="tx1"/>
              </a:solidFill>
            </a:endParaRPr>
          </a:p>
        </p:txBody>
      </p:sp>
    </p:spTree>
    <p:extLst>
      <p:ext uri="{BB962C8B-B14F-4D97-AF65-F5344CB8AC3E}">
        <p14:creationId xmlns:p14="http://schemas.microsoft.com/office/powerpoint/2010/main" val="3847965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10" name="Título 1">
            <a:extLst>
              <a:ext uri="{FF2B5EF4-FFF2-40B4-BE49-F238E27FC236}">
                <a16:creationId xmlns="" xmlns:a16="http://schemas.microsoft.com/office/drawing/2014/main" id="{EE8E2210-D45D-488F-8D5F-FF78887CA9E8}"/>
              </a:ext>
            </a:extLst>
          </p:cNvPr>
          <p:cNvSpPr txBox="1">
            <a:spLocks/>
          </p:cNvSpPr>
          <p:nvPr/>
        </p:nvSpPr>
        <p:spPr>
          <a:xfrm>
            <a:off x="-220722"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dirty="0" smtClean="0">
                <a:solidFill>
                  <a:schemeClr val="tx1"/>
                </a:solidFill>
              </a:rPr>
              <a:t>ESTUDIO DE TRÁFICO</a:t>
            </a:r>
            <a:endParaRPr lang="es-CO" sz="2200" dirty="0">
              <a:solidFill>
                <a:schemeClr val="tx1"/>
              </a:solidFill>
            </a:endParaRPr>
          </a:p>
        </p:txBody>
      </p:sp>
      <p:sp>
        <p:nvSpPr>
          <p:cNvPr id="11" name="10 Rectángulo"/>
          <p:cNvSpPr/>
          <p:nvPr/>
        </p:nvSpPr>
        <p:spPr>
          <a:xfrm>
            <a:off x="481502" y="608098"/>
            <a:ext cx="8457540" cy="307777"/>
          </a:xfrm>
          <a:prstGeom prst="rect">
            <a:avLst/>
          </a:prstGeom>
        </p:spPr>
        <p:txBody>
          <a:bodyPr wrap="square">
            <a:spAutoFit/>
          </a:bodyPr>
          <a:lstStyle/>
          <a:p>
            <a:r>
              <a:rPr lang="es-ES" b="1" dirty="0" smtClean="0"/>
              <a:t>VOLUMEN DE TRÁFICO PROMEDIO DIARIO ANUAL (TPDA)</a:t>
            </a:r>
            <a:endParaRPr lang="es-ES" b="1" dirty="0"/>
          </a:p>
        </p:txBody>
      </p:sp>
      <p:sp>
        <p:nvSpPr>
          <p:cNvPr id="23" name="Rectángulo: esquinas redondeadas 21">
            <a:extLst>
              <a:ext uri="{FF2B5EF4-FFF2-40B4-BE49-F238E27FC236}">
                <a16:creationId xmlns="" xmlns:a16="http://schemas.microsoft.com/office/drawing/2014/main" id="{7DFEF23A-1E33-4230-B378-00A0CF9B8B7D}"/>
              </a:ext>
            </a:extLst>
          </p:cNvPr>
          <p:cNvSpPr/>
          <p:nvPr/>
        </p:nvSpPr>
        <p:spPr>
          <a:xfrm>
            <a:off x="5765162" y="4969630"/>
            <a:ext cx="2054203"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smtClean="0"/>
              <a:t>TPDA= 3142 </a:t>
            </a:r>
            <a:r>
              <a:rPr lang="es-US" dirty="0" err="1" smtClean="0"/>
              <a:t>veh</a:t>
            </a:r>
            <a:r>
              <a:rPr lang="es-US" dirty="0" smtClean="0"/>
              <a:t>/ día</a:t>
            </a:r>
            <a:endParaRPr lang="es-US" dirty="0"/>
          </a:p>
        </p:txBody>
      </p:sp>
      <p:pic>
        <p:nvPicPr>
          <p:cNvPr id="122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01" y="915875"/>
            <a:ext cx="4674147" cy="530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2 Rectángulo"/>
              <p:cNvSpPr/>
              <p:nvPr/>
            </p:nvSpPr>
            <p:spPr>
              <a:xfrm>
                <a:off x="4571980" y="1936187"/>
                <a:ext cx="4572000" cy="112158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𝑇𝑃𝐷𝐴</m:t>
                          </m:r>
                        </m:e>
                        <m:sub>
                          <m:r>
                            <a:rPr lang="es-ES" i="1">
                              <a:latin typeface="Cambria Math"/>
                            </a:rPr>
                            <m:t>𝑎𝑐𝑡𝑢𝑎𝑙</m:t>
                          </m:r>
                        </m:sub>
                      </m:sSub>
                      <m:r>
                        <a:rPr lang="es-ES" i="1">
                          <a:latin typeface="Cambria Math"/>
                        </a:rPr>
                        <m:t>=</m:t>
                      </m:r>
                      <m:f>
                        <m:fPr>
                          <m:ctrlPr>
                            <a:rPr lang="es-ES" i="1">
                              <a:latin typeface="Cambria Math"/>
                            </a:rPr>
                          </m:ctrlPr>
                        </m:fPr>
                        <m:num>
                          <m:r>
                            <a:rPr lang="es-ES" i="1">
                              <a:latin typeface="Cambria Math"/>
                            </a:rPr>
                            <m:t>𝑇𝐴</m:t>
                          </m:r>
                        </m:num>
                        <m:den>
                          <m:r>
                            <a:rPr lang="es-ES" i="1">
                              <a:latin typeface="Cambria Math"/>
                            </a:rPr>
                            <m:t>365</m:t>
                          </m:r>
                        </m:den>
                      </m:f>
                    </m:oMath>
                  </m:oMathPara>
                </a14:m>
                <a:endParaRPr lang="es-ES" dirty="0"/>
              </a:p>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𝑇𝑃𝐷𝐴</m:t>
                          </m:r>
                        </m:e>
                        <m:sub>
                          <m:r>
                            <a:rPr lang="es-ES" i="1">
                              <a:latin typeface="Cambria Math"/>
                            </a:rPr>
                            <m:t>𝑎𝑐𝑡𝑢𝑎𝑙</m:t>
                          </m:r>
                        </m:sub>
                      </m:sSub>
                      <m:r>
                        <a:rPr lang="es-ES" i="1">
                          <a:latin typeface="Cambria Math"/>
                        </a:rPr>
                        <m:t>=1042478 </m:t>
                      </m:r>
                      <m:f>
                        <m:fPr>
                          <m:ctrlPr>
                            <a:rPr lang="es-ES" i="1">
                              <a:latin typeface="Cambria Math"/>
                            </a:rPr>
                          </m:ctrlPr>
                        </m:fPr>
                        <m:num>
                          <m:r>
                            <a:rPr lang="es-ES" i="1">
                              <a:latin typeface="Cambria Math"/>
                            </a:rPr>
                            <m:t>𝑣𝑒h</m:t>
                          </m:r>
                        </m:num>
                        <m:den>
                          <m:r>
                            <a:rPr lang="es-ES" i="1">
                              <a:latin typeface="Cambria Math"/>
                            </a:rPr>
                            <m:t>𝑎</m:t>
                          </m:r>
                          <m:r>
                            <a:rPr lang="es-ES" i="1">
                              <a:latin typeface="Cambria Math"/>
                            </a:rPr>
                            <m:t>ñ</m:t>
                          </m:r>
                          <m:r>
                            <a:rPr lang="es-ES" i="1">
                              <a:latin typeface="Cambria Math"/>
                            </a:rPr>
                            <m:t>𝑜</m:t>
                          </m:r>
                        </m:den>
                      </m:f>
                      <m:r>
                        <a:rPr lang="es-ES" i="1">
                          <a:latin typeface="Cambria Math"/>
                        </a:rPr>
                        <m:t>∗</m:t>
                      </m:r>
                      <m:f>
                        <m:fPr>
                          <m:ctrlPr>
                            <a:rPr lang="es-ES" i="1">
                              <a:latin typeface="Cambria Math"/>
                            </a:rPr>
                          </m:ctrlPr>
                        </m:fPr>
                        <m:num>
                          <m:r>
                            <a:rPr lang="es-ES" i="1">
                              <a:latin typeface="Cambria Math"/>
                            </a:rPr>
                            <m:t>1 </m:t>
                          </m:r>
                          <m:r>
                            <a:rPr lang="es-ES" i="1">
                              <a:latin typeface="Cambria Math"/>
                            </a:rPr>
                            <m:t>𝑎</m:t>
                          </m:r>
                          <m:r>
                            <a:rPr lang="es-ES" i="1">
                              <a:latin typeface="Cambria Math"/>
                            </a:rPr>
                            <m:t>ñ</m:t>
                          </m:r>
                          <m:r>
                            <a:rPr lang="es-ES" i="1">
                              <a:latin typeface="Cambria Math"/>
                            </a:rPr>
                            <m:t>𝑜</m:t>
                          </m:r>
                        </m:num>
                        <m:den>
                          <m:r>
                            <a:rPr lang="es-ES" i="1">
                              <a:latin typeface="Cambria Math"/>
                            </a:rPr>
                            <m:t>365 </m:t>
                          </m:r>
                          <m:r>
                            <a:rPr lang="es-ES" i="1">
                              <a:latin typeface="Cambria Math"/>
                            </a:rPr>
                            <m:t>𝑑</m:t>
                          </m:r>
                          <m:r>
                            <a:rPr lang="es-ES" i="1">
                              <a:latin typeface="Cambria Math"/>
                            </a:rPr>
                            <m:t>í</m:t>
                          </m:r>
                          <m:r>
                            <a:rPr lang="es-ES" i="1">
                              <a:latin typeface="Cambria Math"/>
                            </a:rPr>
                            <m:t>𝑎𝑠</m:t>
                          </m:r>
                        </m:den>
                      </m:f>
                    </m:oMath>
                  </m:oMathPara>
                </a14:m>
                <a:endParaRPr lang="es-ES" dirty="0"/>
              </a:p>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𝑇𝑃𝐷𝐴</m:t>
                          </m:r>
                        </m:e>
                        <m:sub>
                          <m:r>
                            <a:rPr lang="es-ES" i="1">
                              <a:latin typeface="Cambria Math"/>
                            </a:rPr>
                            <m:t>𝑎𝑐𝑡𝑢𝑎𝑙</m:t>
                          </m:r>
                        </m:sub>
                      </m:sSub>
                      <m:r>
                        <a:rPr lang="es-ES" b="1" i="1">
                          <a:latin typeface="Cambria Math"/>
                        </a:rPr>
                        <m:t>=</m:t>
                      </m:r>
                      <m:r>
                        <a:rPr lang="es-ES" b="1" i="1">
                          <a:latin typeface="Cambria Math"/>
                        </a:rPr>
                        <m:t>𝟐𝟖𝟓𝟔</m:t>
                      </m:r>
                      <m:r>
                        <a:rPr lang="es-ES" b="1" i="1">
                          <a:latin typeface="Cambria Math"/>
                        </a:rPr>
                        <m:t> </m:t>
                      </m:r>
                      <m:r>
                        <a:rPr lang="es-ES" b="1" i="1">
                          <a:latin typeface="Cambria Math"/>
                        </a:rPr>
                        <m:t>𝒗𝒆𝒉</m:t>
                      </m:r>
                      <m:r>
                        <a:rPr lang="es-ES" b="1" i="1">
                          <a:latin typeface="Cambria Math"/>
                        </a:rPr>
                        <m:t>/</m:t>
                      </m:r>
                      <m:r>
                        <a:rPr lang="es-ES" b="1" i="1">
                          <a:latin typeface="Cambria Math"/>
                        </a:rPr>
                        <m:t>𝒅</m:t>
                      </m:r>
                      <m:r>
                        <a:rPr lang="es-ES" b="1" i="1">
                          <a:latin typeface="Cambria Math"/>
                        </a:rPr>
                        <m:t>í</m:t>
                      </m:r>
                      <m:r>
                        <a:rPr lang="es-ES" b="1" i="1">
                          <a:latin typeface="Cambria Math"/>
                        </a:rPr>
                        <m:t>𝒂</m:t>
                      </m:r>
                    </m:oMath>
                  </m:oMathPara>
                </a14:m>
                <a:endParaRPr lang="es-ES" dirty="0"/>
              </a:p>
            </p:txBody>
          </p:sp>
        </mc:Choice>
        <mc:Fallback xmlns="">
          <p:sp>
            <p:nvSpPr>
              <p:cNvPr id="3" name="2 Rectángulo"/>
              <p:cNvSpPr>
                <a:spLocks noRot="1" noChangeAspect="1" noMove="1" noResize="1" noEditPoints="1" noAdjustHandles="1" noChangeArrowheads="1" noChangeShapeType="1" noTextEdit="1"/>
              </p:cNvSpPr>
              <p:nvPr/>
            </p:nvSpPr>
            <p:spPr>
              <a:xfrm>
                <a:off x="4571980" y="1936187"/>
                <a:ext cx="4572000" cy="1121589"/>
              </a:xfrm>
              <a:prstGeom prst="rect">
                <a:avLst/>
              </a:prstGeom>
              <a:blipFill rotWithShape="1">
                <a:blip r:embed="rId5"/>
                <a:stretch>
                  <a:fillRect b="-217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4571980" y="3302184"/>
                <a:ext cx="4572000" cy="73866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 i="1">
                          <a:latin typeface="Cambria Math"/>
                        </a:rPr>
                        <m:t>𝑇𝑎</m:t>
                      </m:r>
                      <m:r>
                        <a:rPr lang="es-ES" i="1">
                          <a:latin typeface="Cambria Math"/>
                        </a:rPr>
                        <m:t>=10%∗</m:t>
                      </m:r>
                      <m:sSub>
                        <m:sSubPr>
                          <m:ctrlPr>
                            <a:rPr lang="es-ES" i="1">
                              <a:latin typeface="Cambria Math"/>
                            </a:rPr>
                          </m:ctrlPr>
                        </m:sSubPr>
                        <m:e>
                          <m:r>
                            <a:rPr lang="es-ES" i="1">
                              <a:latin typeface="Cambria Math"/>
                            </a:rPr>
                            <m:t>𝑇𝑃𝐷𝐴</m:t>
                          </m:r>
                        </m:e>
                        <m:sub>
                          <m:r>
                            <a:rPr lang="es-ES" i="1">
                              <a:latin typeface="Cambria Math"/>
                            </a:rPr>
                            <m:t>𝑎𝑐𝑡𝑢𝑎𝑙</m:t>
                          </m:r>
                        </m:sub>
                      </m:sSub>
                    </m:oMath>
                  </m:oMathPara>
                </a14:m>
                <a:endParaRPr lang="es-ES" dirty="0"/>
              </a:p>
              <a:p>
                <a:pPr/>
                <a14:m>
                  <m:oMathPara xmlns:m="http://schemas.openxmlformats.org/officeDocument/2006/math">
                    <m:oMathParaPr>
                      <m:jc m:val="centerGroup"/>
                    </m:oMathParaPr>
                    <m:oMath xmlns:m="http://schemas.openxmlformats.org/officeDocument/2006/math">
                      <m:r>
                        <a:rPr lang="es-ES" i="1">
                          <a:latin typeface="Cambria Math"/>
                        </a:rPr>
                        <m:t>𝑇𝑎</m:t>
                      </m:r>
                      <m:r>
                        <a:rPr lang="es-ES" i="1">
                          <a:latin typeface="Cambria Math"/>
                        </a:rPr>
                        <m:t>=10%∗2856 </m:t>
                      </m:r>
                      <m:r>
                        <a:rPr lang="es-ES" i="1">
                          <a:latin typeface="Cambria Math"/>
                        </a:rPr>
                        <m:t>𝑣𝑒h</m:t>
                      </m:r>
                      <m:r>
                        <a:rPr lang="es-ES" i="1">
                          <a:latin typeface="Cambria Math"/>
                        </a:rPr>
                        <m:t>/</m:t>
                      </m:r>
                      <m:r>
                        <a:rPr lang="es-ES" i="1">
                          <a:latin typeface="Cambria Math"/>
                        </a:rPr>
                        <m:t>𝑑</m:t>
                      </m:r>
                      <m:r>
                        <a:rPr lang="es-ES" i="1">
                          <a:latin typeface="Cambria Math"/>
                        </a:rPr>
                        <m:t>í</m:t>
                      </m:r>
                      <m:r>
                        <a:rPr lang="es-ES" i="1">
                          <a:latin typeface="Cambria Math"/>
                        </a:rPr>
                        <m:t>𝑎</m:t>
                      </m:r>
                    </m:oMath>
                  </m:oMathPara>
                </a14:m>
                <a:endParaRPr lang="es-ES" dirty="0"/>
              </a:p>
              <a:p>
                <a:pPr/>
                <a14:m>
                  <m:oMathPara xmlns:m="http://schemas.openxmlformats.org/officeDocument/2006/math">
                    <m:oMathParaPr>
                      <m:jc m:val="centerGroup"/>
                    </m:oMathParaPr>
                    <m:oMath xmlns:m="http://schemas.openxmlformats.org/officeDocument/2006/math">
                      <m:r>
                        <a:rPr lang="es-ES" b="1" i="1">
                          <a:latin typeface="Cambria Math"/>
                        </a:rPr>
                        <m:t>𝑻𝒂</m:t>
                      </m:r>
                      <m:r>
                        <a:rPr lang="es-ES" b="1" i="1">
                          <a:latin typeface="Cambria Math"/>
                        </a:rPr>
                        <m:t>=</m:t>
                      </m:r>
                      <m:r>
                        <a:rPr lang="es-ES" b="1" i="1">
                          <a:latin typeface="Cambria Math"/>
                        </a:rPr>
                        <m:t>𝟐𝟖𝟔</m:t>
                      </m:r>
                      <m:r>
                        <a:rPr lang="es-ES" b="1" i="1">
                          <a:latin typeface="Cambria Math"/>
                        </a:rPr>
                        <m:t> </m:t>
                      </m:r>
                      <m:r>
                        <a:rPr lang="es-ES" b="1" i="1">
                          <a:latin typeface="Cambria Math"/>
                        </a:rPr>
                        <m:t>𝒗𝒆𝒉</m:t>
                      </m:r>
                      <m:r>
                        <a:rPr lang="es-ES" b="1" i="1">
                          <a:latin typeface="Cambria Math"/>
                        </a:rPr>
                        <m:t>/</m:t>
                      </m:r>
                      <m:r>
                        <a:rPr lang="es-ES" b="1" i="1">
                          <a:latin typeface="Cambria Math"/>
                        </a:rPr>
                        <m:t>𝒅</m:t>
                      </m:r>
                      <m:r>
                        <a:rPr lang="es-ES" b="1" i="1">
                          <a:latin typeface="Cambria Math"/>
                        </a:rPr>
                        <m:t>í</m:t>
                      </m:r>
                      <m:r>
                        <a:rPr lang="es-ES" b="1" i="1">
                          <a:latin typeface="Cambria Math"/>
                        </a:rPr>
                        <m:t>𝒂</m:t>
                      </m:r>
                    </m:oMath>
                  </m:oMathPara>
                </a14:m>
                <a:endParaRPr lang="es-ES" dirty="0"/>
              </a:p>
            </p:txBody>
          </p:sp>
        </mc:Choice>
        <mc:Fallback xmlns="">
          <p:sp>
            <p:nvSpPr>
              <p:cNvPr id="4" name="3 Rectángulo"/>
              <p:cNvSpPr>
                <a:spLocks noRot="1" noChangeAspect="1" noMove="1" noResize="1" noEditPoints="1" noAdjustHandles="1" noChangeArrowheads="1" noChangeShapeType="1" noTextEdit="1"/>
              </p:cNvSpPr>
              <p:nvPr/>
            </p:nvSpPr>
            <p:spPr>
              <a:xfrm>
                <a:off x="4571980" y="3302184"/>
                <a:ext cx="4572000" cy="738664"/>
              </a:xfrm>
              <a:prstGeom prst="rect">
                <a:avLst/>
              </a:prstGeom>
              <a:blipFill rotWithShape="1">
                <a:blip r:embed="rId6"/>
                <a:stretch>
                  <a:fillRect b="-330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4590395" y="4260093"/>
                <a:ext cx="4572000" cy="52322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𝑇𝑃𝐷𝐴</m:t>
                          </m:r>
                        </m:e>
                        <m:sub>
                          <m:r>
                            <a:rPr lang="es-ES" i="1">
                              <a:latin typeface="Cambria Math"/>
                            </a:rPr>
                            <m:t>𝑡𝑜𝑡𝑎𝑙</m:t>
                          </m:r>
                        </m:sub>
                      </m:sSub>
                      <m:r>
                        <a:rPr lang="es-ES" i="1">
                          <a:latin typeface="Cambria Math"/>
                        </a:rPr>
                        <m:t>=</m:t>
                      </m:r>
                      <m:sSub>
                        <m:sSubPr>
                          <m:ctrlPr>
                            <a:rPr lang="es-ES" i="1">
                              <a:latin typeface="Cambria Math"/>
                            </a:rPr>
                          </m:ctrlPr>
                        </m:sSubPr>
                        <m:e>
                          <m:r>
                            <a:rPr lang="es-ES" i="1">
                              <a:latin typeface="Cambria Math"/>
                            </a:rPr>
                            <m:t>𝑇𝑃𝐷𝐴</m:t>
                          </m:r>
                        </m:e>
                        <m:sub>
                          <m:r>
                            <a:rPr lang="es-ES" i="1">
                              <a:latin typeface="Cambria Math"/>
                            </a:rPr>
                            <m:t>𝑎𝑐𝑡𝑢𝑎𝑙</m:t>
                          </m:r>
                        </m:sub>
                      </m:sSub>
                      <m:r>
                        <a:rPr lang="es-ES" i="1">
                          <a:latin typeface="Cambria Math"/>
                        </a:rPr>
                        <m:t>+</m:t>
                      </m:r>
                      <m:r>
                        <a:rPr lang="es-ES" i="1">
                          <a:latin typeface="Cambria Math"/>
                        </a:rPr>
                        <m:t>𝑇𝑎</m:t>
                      </m:r>
                    </m:oMath>
                  </m:oMathPara>
                </a14:m>
                <a:endParaRPr lang="es-ES" dirty="0"/>
              </a:p>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𝑇𝑃𝐷𝐴</m:t>
                          </m:r>
                        </m:e>
                        <m:sub>
                          <m:r>
                            <a:rPr lang="es-ES" i="1">
                              <a:latin typeface="Cambria Math"/>
                            </a:rPr>
                            <m:t>𝑡𝑜𝑡𝑎𝑙</m:t>
                          </m:r>
                        </m:sub>
                      </m:sSub>
                      <m:r>
                        <a:rPr lang="es-ES" i="1">
                          <a:latin typeface="Cambria Math"/>
                        </a:rPr>
                        <m:t>=2856 </m:t>
                      </m:r>
                      <m:r>
                        <a:rPr lang="es-ES" i="1">
                          <a:latin typeface="Cambria Math"/>
                        </a:rPr>
                        <m:t>𝑣𝑒h</m:t>
                      </m:r>
                      <m:r>
                        <a:rPr lang="es-ES" i="1">
                          <a:latin typeface="Cambria Math"/>
                        </a:rPr>
                        <m:t>/</m:t>
                      </m:r>
                      <m:r>
                        <a:rPr lang="es-ES" i="1">
                          <a:latin typeface="Cambria Math"/>
                        </a:rPr>
                        <m:t>𝑑</m:t>
                      </m:r>
                      <m:r>
                        <a:rPr lang="es-ES" i="1">
                          <a:latin typeface="Cambria Math"/>
                        </a:rPr>
                        <m:t>í</m:t>
                      </m:r>
                      <m:r>
                        <a:rPr lang="es-ES" i="1">
                          <a:latin typeface="Cambria Math"/>
                        </a:rPr>
                        <m:t>𝑎</m:t>
                      </m:r>
                      <m:r>
                        <a:rPr lang="es-ES" i="1">
                          <a:latin typeface="Cambria Math"/>
                        </a:rPr>
                        <m:t>+286 </m:t>
                      </m:r>
                      <m:r>
                        <a:rPr lang="es-ES" i="1">
                          <a:latin typeface="Cambria Math"/>
                        </a:rPr>
                        <m:t>𝑣𝑒h</m:t>
                      </m:r>
                      <m:r>
                        <a:rPr lang="es-ES" i="1">
                          <a:latin typeface="Cambria Math"/>
                        </a:rPr>
                        <m:t>/</m:t>
                      </m:r>
                      <m:r>
                        <a:rPr lang="es-ES" i="1">
                          <a:latin typeface="Cambria Math"/>
                        </a:rPr>
                        <m:t>𝑑</m:t>
                      </m:r>
                      <m:r>
                        <a:rPr lang="es-ES" i="1">
                          <a:latin typeface="Cambria Math"/>
                        </a:rPr>
                        <m:t>í</m:t>
                      </m:r>
                      <m:r>
                        <a:rPr lang="es-ES" i="1">
                          <a:latin typeface="Cambria Math"/>
                        </a:rPr>
                        <m:t>𝑎</m:t>
                      </m:r>
                    </m:oMath>
                  </m:oMathPara>
                </a14:m>
                <a:endParaRPr lang="es-ES" dirty="0"/>
              </a:p>
            </p:txBody>
          </p:sp>
        </mc:Choice>
        <mc:Fallback xmlns="">
          <p:sp>
            <p:nvSpPr>
              <p:cNvPr id="6" name="5 Rectángulo"/>
              <p:cNvSpPr>
                <a:spLocks noRot="1" noChangeAspect="1" noMove="1" noResize="1" noEditPoints="1" noAdjustHandles="1" noChangeArrowheads="1" noChangeShapeType="1" noTextEdit="1"/>
              </p:cNvSpPr>
              <p:nvPr/>
            </p:nvSpPr>
            <p:spPr>
              <a:xfrm>
                <a:off x="4590395" y="4260093"/>
                <a:ext cx="4572000" cy="523220"/>
              </a:xfrm>
              <a:prstGeom prst="rect">
                <a:avLst/>
              </a:prstGeom>
              <a:blipFill rotWithShape="1">
                <a:blip r:embed="rId7"/>
                <a:stretch>
                  <a:fillRect b="-4651"/>
                </a:stretch>
              </a:blipFill>
            </p:spPr>
            <p:txBody>
              <a:bodyPr/>
              <a:lstStyle/>
              <a:p>
                <a:r>
                  <a:rPr lang="es-ES">
                    <a:noFill/>
                  </a:rPr>
                  <a:t> </a:t>
                </a:r>
              </a:p>
            </p:txBody>
          </p:sp>
        </mc:Fallback>
      </mc:AlternateContent>
    </p:spTree>
    <p:extLst>
      <p:ext uri="{BB962C8B-B14F-4D97-AF65-F5344CB8AC3E}">
        <p14:creationId xmlns:p14="http://schemas.microsoft.com/office/powerpoint/2010/main" val="4176563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94" name="Google Shape;94;g5ca4d809e0_0_135"/>
          <p:cNvPicPr preferRelativeResize="0"/>
          <p:nvPr/>
        </p:nvPicPr>
        <p:blipFill rotWithShape="1">
          <a:blip r:embed="rId3">
            <a:alphaModFix/>
          </a:blip>
          <a:srcRect/>
          <a:stretch/>
        </p:blipFill>
        <p:spPr>
          <a:xfrm>
            <a:off x="6543838" y="5996020"/>
            <a:ext cx="2370137" cy="719137"/>
          </a:xfrm>
          <a:prstGeom prst="rect">
            <a:avLst/>
          </a:prstGeom>
          <a:noFill/>
          <a:ln>
            <a:noFill/>
          </a:ln>
        </p:spPr>
      </p:pic>
      <p:sp>
        <p:nvSpPr>
          <p:cNvPr id="8" name="Título 1">
            <a:extLst>
              <a:ext uri="{FF2B5EF4-FFF2-40B4-BE49-F238E27FC236}">
                <a16:creationId xmlns="" xmlns:a16="http://schemas.microsoft.com/office/drawing/2014/main" id="{EE8E2210-D45D-488F-8D5F-FF78887CA9E8}"/>
              </a:ext>
            </a:extLst>
          </p:cNvPr>
          <p:cNvSpPr txBox="1">
            <a:spLocks/>
          </p:cNvSpPr>
          <p:nvPr/>
        </p:nvSpPr>
        <p:spPr>
          <a:xfrm>
            <a:off x="-220722"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dirty="0" smtClean="0">
                <a:solidFill>
                  <a:schemeClr val="tx1"/>
                </a:solidFill>
              </a:rPr>
              <a:t>ESTUDIO DE TRÁFICO</a:t>
            </a:r>
            <a:endParaRPr lang="es-CO" sz="2200" dirty="0">
              <a:solidFill>
                <a:schemeClr val="tx1"/>
              </a:solidFill>
            </a:endParaRPr>
          </a:p>
        </p:txBody>
      </p:sp>
      <p:sp>
        <p:nvSpPr>
          <p:cNvPr id="9" name="8 Rectángulo"/>
          <p:cNvSpPr/>
          <p:nvPr/>
        </p:nvSpPr>
        <p:spPr>
          <a:xfrm>
            <a:off x="481502" y="608098"/>
            <a:ext cx="8457540" cy="307777"/>
          </a:xfrm>
          <a:prstGeom prst="rect">
            <a:avLst/>
          </a:prstGeom>
        </p:spPr>
        <p:txBody>
          <a:bodyPr wrap="square">
            <a:spAutoFit/>
          </a:bodyPr>
          <a:lstStyle/>
          <a:p>
            <a:r>
              <a:rPr lang="es-ES" b="1" dirty="0" smtClean="0"/>
              <a:t>TASA DE CRECIMEINTO PARA TRÁFICO FUTURO</a:t>
            </a:r>
            <a:endParaRPr lang="es-ES" b="1" dirty="0"/>
          </a:p>
        </p:txBody>
      </p:sp>
      <p:pic>
        <p:nvPicPr>
          <p:cNvPr id="10" name="9 Imagen"/>
          <p:cNvPicPr/>
          <p:nvPr/>
        </p:nvPicPr>
        <p:blipFill>
          <a:blip r:embed="rId4">
            <a:extLst>
              <a:ext uri="{28A0092B-C50C-407E-A947-70E740481C1C}">
                <a14:useLocalDpi xmlns:a14="http://schemas.microsoft.com/office/drawing/2010/main" val="0"/>
              </a:ext>
            </a:extLst>
          </a:blip>
          <a:srcRect/>
          <a:stretch>
            <a:fillRect/>
          </a:stretch>
        </p:blipFill>
        <p:spPr>
          <a:xfrm>
            <a:off x="1347331" y="915875"/>
            <a:ext cx="6015165" cy="3734952"/>
          </a:xfrm>
          <a:prstGeom prst="rect">
            <a:avLst/>
          </a:prstGeom>
          <a:noFill/>
        </p:spPr>
      </p:pic>
      <p:sp>
        <p:nvSpPr>
          <p:cNvPr id="3" name="2 Flecha derecha"/>
          <p:cNvSpPr/>
          <p:nvPr/>
        </p:nvSpPr>
        <p:spPr>
          <a:xfrm>
            <a:off x="686442" y="4650827"/>
            <a:ext cx="3586013" cy="1345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El promedio de crecimiento en la provincia de Pichincha es de 4,68 %</a:t>
            </a:r>
            <a:endParaRPr lang="es-ES" dirty="0">
              <a:solidFill>
                <a:schemeClr val="tx1"/>
              </a:solidFill>
            </a:endParaRPr>
          </a:p>
        </p:txBody>
      </p:sp>
      <p:sp>
        <p:nvSpPr>
          <p:cNvPr id="13" name="12 Flecha derecha"/>
          <p:cNvSpPr/>
          <p:nvPr/>
        </p:nvSpPr>
        <p:spPr>
          <a:xfrm flipH="1">
            <a:off x="4272455" y="4637129"/>
            <a:ext cx="3586013" cy="1345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El promedio de crecimiento en la provincia de Napo es de 9,40 %</a:t>
            </a:r>
            <a:endParaRPr lang="es-ES" dirty="0">
              <a:solidFill>
                <a:schemeClr val="tx1"/>
              </a:solidFill>
            </a:endParaRPr>
          </a:p>
        </p:txBody>
      </p:sp>
      <p:sp>
        <p:nvSpPr>
          <p:cNvPr id="4" name="3 CuadroTexto"/>
          <p:cNvSpPr txBox="1"/>
          <p:nvPr/>
        </p:nvSpPr>
        <p:spPr>
          <a:xfrm>
            <a:off x="7614745" y="3405352"/>
            <a:ext cx="788276" cy="307777"/>
          </a:xfrm>
          <a:prstGeom prst="rect">
            <a:avLst/>
          </a:prstGeom>
          <a:noFill/>
        </p:spPr>
        <p:txBody>
          <a:bodyPr wrap="square" rtlCol="0">
            <a:spAutoFit/>
          </a:bodyPr>
          <a:lstStyle/>
          <a:p>
            <a:r>
              <a:rPr lang="es-ES" dirty="0" smtClean="0"/>
              <a:t>i= 7%</a:t>
            </a:r>
            <a:endParaRPr lang="es-ES" dirty="0"/>
          </a:p>
        </p:txBody>
      </p:sp>
    </p:spTree>
    <p:extLst>
      <p:ext uri="{BB962C8B-B14F-4D97-AF65-F5344CB8AC3E}">
        <p14:creationId xmlns:p14="http://schemas.microsoft.com/office/powerpoint/2010/main" val="2885739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10" name="Título 1">
            <a:extLst>
              <a:ext uri="{FF2B5EF4-FFF2-40B4-BE49-F238E27FC236}">
                <a16:creationId xmlns="" xmlns:a16="http://schemas.microsoft.com/office/drawing/2014/main" id="{EE8E2210-D45D-488F-8D5F-FF78887CA9E8}"/>
              </a:ext>
            </a:extLst>
          </p:cNvPr>
          <p:cNvSpPr txBox="1">
            <a:spLocks/>
          </p:cNvSpPr>
          <p:nvPr/>
        </p:nvSpPr>
        <p:spPr>
          <a:xfrm>
            <a:off x="-220722"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smtClean="0">
                <a:solidFill>
                  <a:schemeClr val="tx1"/>
                </a:solidFill>
              </a:rPr>
              <a:t>ESTUDIO DE TRÁFICO</a:t>
            </a:r>
            <a:endParaRPr lang="es-CO" sz="2200" dirty="0">
              <a:solidFill>
                <a:schemeClr val="tx1"/>
              </a:solidFill>
            </a:endParaRPr>
          </a:p>
        </p:txBody>
      </p:sp>
      <p:sp>
        <p:nvSpPr>
          <p:cNvPr id="11" name="10 Rectángulo"/>
          <p:cNvSpPr/>
          <p:nvPr/>
        </p:nvSpPr>
        <p:spPr>
          <a:xfrm>
            <a:off x="481502" y="608098"/>
            <a:ext cx="8457540" cy="307777"/>
          </a:xfrm>
          <a:prstGeom prst="rect">
            <a:avLst/>
          </a:prstGeom>
        </p:spPr>
        <p:txBody>
          <a:bodyPr wrap="square">
            <a:spAutoFit/>
          </a:bodyPr>
          <a:lstStyle/>
          <a:p>
            <a:r>
              <a:rPr lang="es-ES" b="1" dirty="0" smtClean="0"/>
              <a:t>VOLUMEN DE TRÁFICO PROMEDIO DIARIO ANUAL FUTURO A 15 AÑOS Y 30 AÑOS (TPDA F)</a:t>
            </a:r>
            <a:endParaRPr lang="es-ES" b="1" dirty="0"/>
          </a:p>
        </p:txBody>
      </p:sp>
      <p:sp>
        <p:nvSpPr>
          <p:cNvPr id="23" name="Rectángulo: esquinas redondeadas 21">
            <a:extLst>
              <a:ext uri="{FF2B5EF4-FFF2-40B4-BE49-F238E27FC236}">
                <a16:creationId xmlns="" xmlns:a16="http://schemas.microsoft.com/office/drawing/2014/main" id="{7DFEF23A-1E33-4230-B378-00A0CF9B8B7D}"/>
              </a:ext>
            </a:extLst>
          </p:cNvPr>
          <p:cNvSpPr/>
          <p:nvPr/>
        </p:nvSpPr>
        <p:spPr>
          <a:xfrm>
            <a:off x="5596188" y="3746275"/>
            <a:ext cx="2392147"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smtClean="0"/>
              <a:t>TPDA F15= 8668 </a:t>
            </a:r>
            <a:r>
              <a:rPr lang="es-US" dirty="0" err="1" smtClean="0"/>
              <a:t>veh</a:t>
            </a:r>
            <a:r>
              <a:rPr lang="es-US" dirty="0" smtClean="0"/>
              <a:t>/ día</a:t>
            </a:r>
            <a:endParaRPr lang="es-US" dirty="0"/>
          </a:p>
        </p:txBody>
      </p:sp>
      <p:pic>
        <p:nvPicPr>
          <p:cNvPr id="133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47" y="1073149"/>
            <a:ext cx="3918812" cy="511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4 Rectángulo"/>
              <p:cNvSpPr/>
              <p:nvPr/>
            </p:nvSpPr>
            <p:spPr>
              <a:xfrm>
                <a:off x="5521818" y="2747657"/>
                <a:ext cx="254088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𝑇𝑃𝐷𝐴</m:t>
                          </m:r>
                          <m:r>
                            <a:rPr lang="es-ES" i="1">
                              <a:latin typeface="Cambria Math"/>
                            </a:rPr>
                            <m:t> </m:t>
                          </m:r>
                          <m:r>
                            <a:rPr lang="es-ES" i="1">
                              <a:latin typeface="Cambria Math"/>
                            </a:rPr>
                            <m:t>𝐹</m:t>
                          </m:r>
                        </m:e>
                        <m:sub>
                          <m:r>
                            <a:rPr lang="es-ES" i="1">
                              <a:latin typeface="Cambria Math"/>
                            </a:rPr>
                            <m:t>𝑛</m:t>
                          </m:r>
                          <m:r>
                            <a:rPr lang="es-ES" i="1">
                              <a:latin typeface="Cambria Math"/>
                            </a:rPr>
                            <m:t> </m:t>
                          </m:r>
                        </m:sub>
                      </m:sSub>
                      <m:r>
                        <a:rPr lang="es-ES" i="1">
                          <a:latin typeface="Cambria Math"/>
                        </a:rPr>
                        <m:t>=</m:t>
                      </m:r>
                      <m:sSub>
                        <m:sSubPr>
                          <m:ctrlPr>
                            <a:rPr lang="es-ES" i="1">
                              <a:latin typeface="Cambria Math"/>
                            </a:rPr>
                          </m:ctrlPr>
                        </m:sSubPr>
                        <m:e>
                          <m:r>
                            <a:rPr lang="es-ES" i="1">
                              <a:latin typeface="Cambria Math"/>
                            </a:rPr>
                            <m:t>𝑇𝑃𝐷𝐴</m:t>
                          </m:r>
                        </m:e>
                        <m:sub>
                          <m:r>
                            <a:rPr lang="es-ES" i="1">
                              <a:latin typeface="Cambria Math"/>
                            </a:rPr>
                            <m:t>𝑡𝑜𝑡𝑎𝑙</m:t>
                          </m:r>
                        </m:sub>
                      </m:sSub>
                      <m:sSup>
                        <m:sSupPr>
                          <m:ctrlPr>
                            <a:rPr lang="es-ES" i="1">
                              <a:latin typeface="Cambria Math"/>
                            </a:rPr>
                          </m:ctrlPr>
                        </m:sSupPr>
                        <m:e>
                          <m:d>
                            <m:dPr>
                              <m:ctrlPr>
                                <a:rPr lang="es-ES" i="1">
                                  <a:latin typeface="Cambria Math"/>
                                </a:rPr>
                              </m:ctrlPr>
                            </m:dPr>
                            <m:e>
                              <m:r>
                                <a:rPr lang="es-ES" i="1">
                                  <a:latin typeface="Cambria Math"/>
                                </a:rPr>
                                <m:t>1+</m:t>
                              </m:r>
                              <m:r>
                                <a:rPr lang="es-ES" i="1">
                                  <a:latin typeface="Cambria Math"/>
                                </a:rPr>
                                <m:t>𝑖</m:t>
                              </m:r>
                            </m:e>
                          </m:d>
                        </m:e>
                        <m:sup>
                          <m:r>
                            <a:rPr lang="es-ES" i="1">
                              <a:latin typeface="Cambria Math"/>
                            </a:rPr>
                            <m:t>𝑛</m:t>
                          </m:r>
                        </m:sup>
                      </m:sSup>
                    </m:oMath>
                  </m:oMathPara>
                </a14:m>
                <a:endParaRPr lang="es-ES" dirty="0"/>
              </a:p>
            </p:txBody>
          </p:sp>
        </mc:Choice>
        <mc:Fallback xmlns="">
          <p:sp>
            <p:nvSpPr>
              <p:cNvPr id="5" name="4 Rectángulo"/>
              <p:cNvSpPr>
                <a:spLocks noRot="1" noChangeAspect="1" noMove="1" noResize="1" noEditPoints="1" noAdjustHandles="1" noChangeArrowheads="1" noChangeShapeType="1" noTextEdit="1"/>
              </p:cNvSpPr>
              <p:nvPr/>
            </p:nvSpPr>
            <p:spPr>
              <a:xfrm>
                <a:off x="5521818" y="2747657"/>
                <a:ext cx="2540888" cy="307777"/>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4870068" y="3363896"/>
                <a:ext cx="3408305" cy="3157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𝑇𝑃𝐷𝐴</m:t>
                          </m:r>
                          <m:r>
                            <a:rPr lang="es-ES" i="1">
                              <a:latin typeface="Cambria Math"/>
                            </a:rPr>
                            <m:t> </m:t>
                          </m:r>
                          <m:r>
                            <a:rPr lang="es-ES" i="1">
                              <a:latin typeface="Cambria Math"/>
                            </a:rPr>
                            <m:t>𝐹</m:t>
                          </m:r>
                        </m:e>
                        <m:sub>
                          <m:r>
                            <a:rPr lang="es-ES" i="1">
                              <a:latin typeface="Cambria Math"/>
                            </a:rPr>
                            <m:t>𝑛</m:t>
                          </m:r>
                          <m:r>
                            <a:rPr lang="es-ES" i="1">
                              <a:latin typeface="Cambria Math"/>
                            </a:rPr>
                            <m:t> </m:t>
                          </m:r>
                        </m:sub>
                      </m:sSub>
                      <m:r>
                        <a:rPr lang="es-ES" i="1">
                          <a:latin typeface="Cambria Math"/>
                        </a:rPr>
                        <m:t>=3142 </m:t>
                      </m:r>
                      <m:r>
                        <a:rPr lang="es-ES" i="1">
                          <a:latin typeface="Cambria Math"/>
                        </a:rPr>
                        <m:t>𝑣𝑒h</m:t>
                      </m:r>
                      <m:r>
                        <a:rPr lang="es-ES" i="1">
                          <a:latin typeface="Cambria Math"/>
                        </a:rPr>
                        <m:t>/</m:t>
                      </m:r>
                      <m:r>
                        <a:rPr lang="es-ES" i="1">
                          <a:latin typeface="Cambria Math"/>
                        </a:rPr>
                        <m:t>𝑑</m:t>
                      </m:r>
                      <m:r>
                        <a:rPr lang="es-ES" i="1">
                          <a:latin typeface="Cambria Math"/>
                        </a:rPr>
                        <m:t>í</m:t>
                      </m:r>
                      <m:r>
                        <a:rPr lang="es-ES" i="1">
                          <a:latin typeface="Cambria Math"/>
                        </a:rPr>
                        <m:t>𝑎</m:t>
                      </m:r>
                      <m:r>
                        <a:rPr lang="es-ES" i="1">
                          <a:latin typeface="Cambria Math"/>
                        </a:rPr>
                        <m:t> ∗</m:t>
                      </m:r>
                      <m:sSup>
                        <m:sSupPr>
                          <m:ctrlPr>
                            <a:rPr lang="es-ES" i="1">
                              <a:latin typeface="Cambria Math"/>
                            </a:rPr>
                          </m:ctrlPr>
                        </m:sSupPr>
                        <m:e>
                          <m:d>
                            <m:dPr>
                              <m:ctrlPr>
                                <a:rPr lang="es-ES" i="1">
                                  <a:latin typeface="Cambria Math"/>
                                </a:rPr>
                              </m:ctrlPr>
                            </m:dPr>
                            <m:e>
                              <m:r>
                                <a:rPr lang="es-ES" i="1">
                                  <a:latin typeface="Cambria Math"/>
                                </a:rPr>
                                <m:t>1+0,07</m:t>
                              </m:r>
                            </m:e>
                          </m:d>
                        </m:e>
                        <m:sup>
                          <m:r>
                            <a:rPr lang="es-ES" i="1">
                              <a:latin typeface="Cambria Math"/>
                            </a:rPr>
                            <m:t>15</m:t>
                          </m:r>
                        </m:sup>
                      </m:sSup>
                    </m:oMath>
                  </m:oMathPara>
                </a14:m>
                <a:endParaRPr lang="es-ES" dirty="0"/>
              </a:p>
            </p:txBody>
          </p:sp>
        </mc:Choice>
        <mc:Fallback xmlns="">
          <p:sp>
            <p:nvSpPr>
              <p:cNvPr id="7" name="6 Rectángulo"/>
              <p:cNvSpPr>
                <a:spLocks noRot="1" noChangeAspect="1" noMove="1" noResize="1" noEditPoints="1" noAdjustHandles="1" noChangeArrowheads="1" noChangeShapeType="1" noTextEdit="1"/>
              </p:cNvSpPr>
              <p:nvPr/>
            </p:nvSpPr>
            <p:spPr>
              <a:xfrm>
                <a:off x="4870068" y="3363896"/>
                <a:ext cx="3408305" cy="315792"/>
              </a:xfrm>
              <a:prstGeom prst="rect">
                <a:avLst/>
              </a:prstGeom>
              <a:blipFill rotWithShape="1">
                <a:blip r:embed="rId6"/>
                <a:stretch>
                  <a:fillRect b="-9615"/>
                </a:stretch>
              </a:blipFill>
            </p:spPr>
            <p:txBody>
              <a:bodyPr/>
              <a:lstStyle/>
              <a:p>
                <a:r>
                  <a:rPr lang="es-ES">
                    <a:noFill/>
                  </a:rPr>
                  <a:t> </a:t>
                </a:r>
              </a:p>
            </p:txBody>
          </p:sp>
        </mc:Fallback>
      </mc:AlternateContent>
      <p:sp>
        <p:nvSpPr>
          <p:cNvPr id="22" name="Rectángulo: esquinas redondeadas 21">
            <a:extLst>
              <a:ext uri="{FF2B5EF4-FFF2-40B4-BE49-F238E27FC236}">
                <a16:creationId xmlns="" xmlns:a16="http://schemas.microsoft.com/office/drawing/2014/main" id="{7DFEF23A-1E33-4230-B378-00A0CF9B8B7D}"/>
              </a:ext>
            </a:extLst>
          </p:cNvPr>
          <p:cNvSpPr/>
          <p:nvPr/>
        </p:nvSpPr>
        <p:spPr>
          <a:xfrm>
            <a:off x="5554937" y="5074796"/>
            <a:ext cx="2610387" cy="60290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S" dirty="0" smtClean="0"/>
              <a:t>TPDA F30= 23916 </a:t>
            </a:r>
            <a:r>
              <a:rPr lang="es-US" dirty="0" err="1" smtClean="0"/>
              <a:t>veh</a:t>
            </a:r>
            <a:r>
              <a:rPr lang="es-US" dirty="0" smtClean="0"/>
              <a:t>/ día</a:t>
            </a:r>
            <a:endParaRPr lang="es-US" dirty="0"/>
          </a:p>
        </p:txBody>
      </p:sp>
      <mc:AlternateContent xmlns:mc="http://schemas.openxmlformats.org/markup-compatibility/2006" xmlns:a14="http://schemas.microsoft.com/office/drawing/2010/main">
        <mc:Choice Requires="a14">
          <p:sp>
            <p:nvSpPr>
              <p:cNvPr id="8" name="7 Rectángulo"/>
              <p:cNvSpPr/>
              <p:nvPr/>
            </p:nvSpPr>
            <p:spPr>
              <a:xfrm>
                <a:off x="4993509" y="4642196"/>
                <a:ext cx="3408305" cy="312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𝑇𝑃𝐷𝐴</m:t>
                          </m:r>
                          <m:r>
                            <a:rPr lang="es-ES" i="1">
                              <a:latin typeface="Cambria Math"/>
                            </a:rPr>
                            <m:t> </m:t>
                          </m:r>
                          <m:r>
                            <a:rPr lang="es-ES" i="1">
                              <a:latin typeface="Cambria Math"/>
                            </a:rPr>
                            <m:t>𝐹</m:t>
                          </m:r>
                        </m:e>
                        <m:sub>
                          <m:r>
                            <a:rPr lang="es-ES" i="1">
                              <a:latin typeface="Cambria Math"/>
                            </a:rPr>
                            <m:t>𝑛</m:t>
                          </m:r>
                          <m:r>
                            <a:rPr lang="es-ES" i="1">
                              <a:latin typeface="Cambria Math"/>
                            </a:rPr>
                            <m:t> </m:t>
                          </m:r>
                        </m:sub>
                      </m:sSub>
                      <m:r>
                        <a:rPr lang="es-ES" i="1">
                          <a:latin typeface="Cambria Math"/>
                        </a:rPr>
                        <m:t>=3142 </m:t>
                      </m:r>
                      <m:r>
                        <a:rPr lang="es-ES" i="1">
                          <a:latin typeface="Cambria Math"/>
                        </a:rPr>
                        <m:t>𝑣𝑒h</m:t>
                      </m:r>
                      <m:r>
                        <a:rPr lang="es-ES" i="1">
                          <a:latin typeface="Cambria Math"/>
                        </a:rPr>
                        <m:t>/</m:t>
                      </m:r>
                      <m:r>
                        <a:rPr lang="es-ES" i="1">
                          <a:latin typeface="Cambria Math"/>
                        </a:rPr>
                        <m:t>𝑑</m:t>
                      </m:r>
                      <m:r>
                        <a:rPr lang="es-ES" i="1">
                          <a:latin typeface="Cambria Math"/>
                        </a:rPr>
                        <m:t>í</m:t>
                      </m:r>
                      <m:r>
                        <a:rPr lang="es-ES" i="1">
                          <a:latin typeface="Cambria Math"/>
                        </a:rPr>
                        <m:t>𝑎</m:t>
                      </m:r>
                      <m:r>
                        <a:rPr lang="es-ES" i="1">
                          <a:latin typeface="Cambria Math"/>
                        </a:rPr>
                        <m:t> ∗</m:t>
                      </m:r>
                      <m:sSup>
                        <m:sSupPr>
                          <m:ctrlPr>
                            <a:rPr lang="es-ES" i="1">
                              <a:latin typeface="Cambria Math"/>
                            </a:rPr>
                          </m:ctrlPr>
                        </m:sSupPr>
                        <m:e>
                          <m:d>
                            <m:dPr>
                              <m:ctrlPr>
                                <a:rPr lang="es-ES" i="1">
                                  <a:latin typeface="Cambria Math"/>
                                </a:rPr>
                              </m:ctrlPr>
                            </m:dPr>
                            <m:e>
                              <m:r>
                                <a:rPr lang="es-ES" i="1">
                                  <a:latin typeface="Cambria Math"/>
                                </a:rPr>
                                <m:t>1+0,07</m:t>
                              </m:r>
                            </m:e>
                          </m:d>
                        </m:e>
                        <m:sup>
                          <m:r>
                            <a:rPr lang="es-ES" i="1">
                              <a:latin typeface="Cambria Math"/>
                            </a:rPr>
                            <m:t>30</m:t>
                          </m:r>
                        </m:sup>
                      </m:sSup>
                    </m:oMath>
                  </m:oMathPara>
                </a14:m>
                <a:endParaRPr lang="es-ES" dirty="0"/>
              </a:p>
            </p:txBody>
          </p:sp>
        </mc:Choice>
        <mc:Fallback xmlns="">
          <p:sp>
            <p:nvSpPr>
              <p:cNvPr id="8" name="7 Rectángulo"/>
              <p:cNvSpPr>
                <a:spLocks noRot="1" noChangeAspect="1" noMove="1" noResize="1" noEditPoints="1" noAdjustHandles="1" noChangeArrowheads="1" noChangeShapeType="1" noTextEdit="1"/>
              </p:cNvSpPr>
              <p:nvPr/>
            </p:nvSpPr>
            <p:spPr>
              <a:xfrm>
                <a:off x="4993509" y="4642196"/>
                <a:ext cx="3408305" cy="312586"/>
              </a:xfrm>
              <a:prstGeom prst="rect">
                <a:avLst/>
              </a:prstGeom>
              <a:blipFill rotWithShape="1">
                <a:blip r:embed="rId7"/>
                <a:stretch>
                  <a:fillRect b="-9804"/>
                </a:stretch>
              </a:blipFill>
            </p:spPr>
            <p:txBody>
              <a:bodyPr/>
              <a:lstStyle/>
              <a:p>
                <a:r>
                  <a:rPr lang="es-ES">
                    <a:noFill/>
                  </a:rPr>
                  <a:t> </a:t>
                </a:r>
              </a:p>
            </p:txBody>
          </p:sp>
        </mc:Fallback>
      </mc:AlternateContent>
    </p:spTree>
    <p:extLst>
      <p:ext uri="{BB962C8B-B14F-4D97-AF65-F5344CB8AC3E}">
        <p14:creationId xmlns:p14="http://schemas.microsoft.com/office/powerpoint/2010/main" val="3009629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10" name="Título 1">
            <a:extLst>
              <a:ext uri="{FF2B5EF4-FFF2-40B4-BE49-F238E27FC236}">
                <a16:creationId xmlns="" xmlns:a16="http://schemas.microsoft.com/office/drawing/2014/main" id="{EE8E2210-D45D-488F-8D5F-FF78887CA9E8}"/>
              </a:ext>
            </a:extLst>
          </p:cNvPr>
          <p:cNvSpPr txBox="1">
            <a:spLocks/>
          </p:cNvSpPr>
          <p:nvPr/>
        </p:nvSpPr>
        <p:spPr>
          <a:xfrm>
            <a:off x="-220722" y="94592"/>
            <a:ext cx="4792702" cy="6778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pPr algn="ctr"/>
            <a:r>
              <a:rPr lang="es-CO" sz="2200" smtClean="0">
                <a:solidFill>
                  <a:schemeClr val="tx1"/>
                </a:solidFill>
              </a:rPr>
              <a:t>ESTUDIO DE TRÁFICO</a:t>
            </a:r>
            <a:endParaRPr lang="es-CO" sz="2200" dirty="0">
              <a:solidFill>
                <a:schemeClr val="tx1"/>
              </a:solidFill>
            </a:endParaRPr>
          </a:p>
        </p:txBody>
      </p:sp>
      <p:sp>
        <p:nvSpPr>
          <p:cNvPr id="11" name="10 Rectángulo"/>
          <p:cNvSpPr/>
          <p:nvPr/>
        </p:nvSpPr>
        <p:spPr>
          <a:xfrm>
            <a:off x="481502" y="608098"/>
            <a:ext cx="8457540" cy="307777"/>
          </a:xfrm>
          <a:prstGeom prst="rect">
            <a:avLst/>
          </a:prstGeom>
        </p:spPr>
        <p:txBody>
          <a:bodyPr wrap="square">
            <a:spAutoFit/>
          </a:bodyPr>
          <a:lstStyle/>
          <a:p>
            <a:r>
              <a:rPr lang="es-ES" b="1" dirty="0" smtClean="0"/>
              <a:t>VOLUMEN DE TRÁFICO PROMEDIO DIARIO ANUAL FUTURO A 15 AÑOS Y 30 AÑOS (TPDA F)</a:t>
            </a:r>
            <a:endParaRPr lang="es-ES" b="1"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00" y="1174600"/>
            <a:ext cx="8537742" cy="462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902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0" y="141890"/>
            <a:ext cx="7882729" cy="677862"/>
          </a:xfrm>
        </p:spPr>
        <p:txBody>
          <a:bodyPr/>
          <a:lstStyle/>
          <a:p>
            <a:pPr algn="ctr"/>
            <a:r>
              <a:rPr lang="es-CO" sz="2200" dirty="0" smtClean="0">
                <a:solidFill>
                  <a:schemeClr val="tx1"/>
                </a:solidFill>
              </a:rPr>
              <a:t>RAMPAS DE EMERGENCIA DE FRENADO</a:t>
            </a:r>
            <a:endParaRPr lang="es-CO" sz="2200" dirty="0">
              <a:solidFill>
                <a:schemeClr val="tx1"/>
              </a:solidFill>
            </a:endParaRPr>
          </a:p>
        </p:txBody>
      </p:sp>
      <p:sp>
        <p:nvSpPr>
          <p:cNvPr id="4" name="3 Rectángulo"/>
          <p:cNvSpPr/>
          <p:nvPr/>
        </p:nvSpPr>
        <p:spPr>
          <a:xfrm>
            <a:off x="364675" y="698327"/>
            <a:ext cx="2132315" cy="307777"/>
          </a:xfrm>
          <a:prstGeom prst="rect">
            <a:avLst/>
          </a:prstGeom>
        </p:spPr>
        <p:txBody>
          <a:bodyPr wrap="none">
            <a:spAutoFit/>
          </a:bodyPr>
          <a:lstStyle/>
          <a:p>
            <a:r>
              <a:rPr lang="es-ES" b="1" dirty="0" smtClean="0"/>
              <a:t>Definición y elementos</a:t>
            </a:r>
            <a:endParaRPr lang="es-ES" b="1" dirty="0"/>
          </a:p>
        </p:txBody>
      </p:sp>
      <p:pic>
        <p:nvPicPr>
          <p:cNvPr id="6" name="5 Imagen"/>
          <p:cNvPicPr/>
          <p:nvPr/>
        </p:nvPicPr>
        <p:blipFill>
          <a:blip r:embed="rId4"/>
          <a:stretch>
            <a:fillRect/>
          </a:stretch>
        </p:blipFill>
        <p:spPr>
          <a:xfrm>
            <a:off x="1645723" y="1108711"/>
            <a:ext cx="6152341" cy="2914519"/>
          </a:xfrm>
          <a:prstGeom prst="rect">
            <a:avLst/>
          </a:prstGeom>
        </p:spPr>
      </p:pic>
      <p:sp>
        <p:nvSpPr>
          <p:cNvPr id="7" name="Rectángulo 11">
            <a:extLst>
              <a:ext uri="{FF2B5EF4-FFF2-40B4-BE49-F238E27FC236}">
                <a16:creationId xmlns="" xmlns:a16="http://schemas.microsoft.com/office/drawing/2014/main" id="{B805A6A7-552A-497E-A48D-180DF42FA295}"/>
              </a:ext>
            </a:extLst>
          </p:cNvPr>
          <p:cNvSpPr/>
          <p:nvPr/>
        </p:nvSpPr>
        <p:spPr>
          <a:xfrm>
            <a:off x="707282" y="4226427"/>
            <a:ext cx="2510052" cy="29311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Amortiguadores de impacto</a:t>
            </a:r>
            <a:endParaRPr lang="es-EC" dirty="0"/>
          </a:p>
        </p:txBody>
      </p:sp>
      <p:sp>
        <p:nvSpPr>
          <p:cNvPr id="8" name="Rectángulo 11">
            <a:extLst>
              <a:ext uri="{FF2B5EF4-FFF2-40B4-BE49-F238E27FC236}">
                <a16:creationId xmlns="" xmlns:a16="http://schemas.microsoft.com/office/drawing/2014/main" id="{B805A6A7-552A-497E-A48D-180DF42FA295}"/>
              </a:ext>
            </a:extLst>
          </p:cNvPr>
          <p:cNvSpPr/>
          <p:nvPr/>
        </p:nvSpPr>
        <p:spPr>
          <a:xfrm>
            <a:off x="690351" y="4802152"/>
            <a:ext cx="3255115" cy="29311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Cama de frenado o lecho de frenado</a:t>
            </a:r>
            <a:endParaRPr lang="es-EC" dirty="0"/>
          </a:p>
        </p:txBody>
      </p:sp>
      <p:sp>
        <p:nvSpPr>
          <p:cNvPr id="9" name="Rectángulo 11">
            <a:extLst>
              <a:ext uri="{FF2B5EF4-FFF2-40B4-BE49-F238E27FC236}">
                <a16:creationId xmlns="" xmlns:a16="http://schemas.microsoft.com/office/drawing/2014/main" id="{B805A6A7-552A-497E-A48D-180DF42FA295}"/>
              </a:ext>
            </a:extLst>
          </p:cNvPr>
          <p:cNvSpPr/>
          <p:nvPr/>
        </p:nvSpPr>
        <p:spPr>
          <a:xfrm>
            <a:off x="690350" y="5400062"/>
            <a:ext cx="2679383" cy="29311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Vía de servicio o carril auxiliar</a:t>
            </a:r>
            <a:endParaRPr lang="es-EC" dirty="0"/>
          </a:p>
        </p:txBody>
      </p:sp>
      <p:sp>
        <p:nvSpPr>
          <p:cNvPr id="10" name="Rectángulo 11">
            <a:extLst>
              <a:ext uri="{FF2B5EF4-FFF2-40B4-BE49-F238E27FC236}">
                <a16:creationId xmlns="" xmlns:a16="http://schemas.microsoft.com/office/drawing/2014/main" id="{B805A6A7-552A-497E-A48D-180DF42FA295}"/>
              </a:ext>
            </a:extLst>
          </p:cNvPr>
          <p:cNvSpPr/>
          <p:nvPr/>
        </p:nvSpPr>
        <p:spPr>
          <a:xfrm>
            <a:off x="4957549" y="4272704"/>
            <a:ext cx="1740113" cy="29311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Puntos de anclaje</a:t>
            </a:r>
            <a:endParaRPr lang="es-EC" dirty="0"/>
          </a:p>
        </p:txBody>
      </p:sp>
      <p:sp>
        <p:nvSpPr>
          <p:cNvPr id="11" name="Rectángulo 11">
            <a:extLst>
              <a:ext uri="{FF2B5EF4-FFF2-40B4-BE49-F238E27FC236}">
                <a16:creationId xmlns="" xmlns:a16="http://schemas.microsoft.com/office/drawing/2014/main" id="{B805A6A7-552A-497E-A48D-180DF42FA295}"/>
              </a:ext>
            </a:extLst>
          </p:cNvPr>
          <p:cNvSpPr/>
          <p:nvPr/>
        </p:nvSpPr>
        <p:spPr>
          <a:xfrm>
            <a:off x="4957552" y="4814563"/>
            <a:ext cx="1740113" cy="29311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Iluminación</a:t>
            </a:r>
            <a:endParaRPr lang="es-EC" dirty="0"/>
          </a:p>
        </p:txBody>
      </p:sp>
      <p:sp>
        <p:nvSpPr>
          <p:cNvPr id="12" name="Rectángulo 11">
            <a:extLst>
              <a:ext uri="{FF2B5EF4-FFF2-40B4-BE49-F238E27FC236}">
                <a16:creationId xmlns="" xmlns:a16="http://schemas.microsoft.com/office/drawing/2014/main" id="{B805A6A7-552A-497E-A48D-180DF42FA295}"/>
              </a:ext>
            </a:extLst>
          </p:cNvPr>
          <p:cNvSpPr/>
          <p:nvPr/>
        </p:nvSpPr>
        <p:spPr>
          <a:xfrm>
            <a:off x="4957555" y="5356422"/>
            <a:ext cx="3424446" cy="33675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Señalización (Trayectoria del vehículo</a:t>
            </a:r>
            <a:endParaRPr lang="es-EC" dirty="0"/>
          </a:p>
        </p:txBody>
      </p:sp>
    </p:spTree>
    <p:extLst>
      <p:ext uri="{BB962C8B-B14F-4D97-AF65-F5344CB8AC3E}">
        <p14:creationId xmlns:p14="http://schemas.microsoft.com/office/powerpoint/2010/main" val="23126091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0" y="141890"/>
            <a:ext cx="7882729" cy="677862"/>
          </a:xfrm>
        </p:spPr>
        <p:txBody>
          <a:bodyPr/>
          <a:lstStyle/>
          <a:p>
            <a:pPr algn="ctr"/>
            <a:r>
              <a:rPr lang="es-CO" sz="2200" dirty="0" smtClean="0">
                <a:solidFill>
                  <a:schemeClr val="tx1"/>
                </a:solidFill>
              </a:rPr>
              <a:t>RAMPAS DE EMERGENCIA DE FRENADO</a:t>
            </a:r>
            <a:endParaRPr lang="es-CO" sz="2200" dirty="0">
              <a:solidFill>
                <a:schemeClr val="tx1"/>
              </a:solidFill>
            </a:endParaRPr>
          </a:p>
        </p:txBody>
      </p:sp>
      <p:sp>
        <p:nvSpPr>
          <p:cNvPr id="4" name="3 Rectángulo"/>
          <p:cNvSpPr/>
          <p:nvPr/>
        </p:nvSpPr>
        <p:spPr>
          <a:xfrm>
            <a:off x="364675" y="698327"/>
            <a:ext cx="3873176" cy="307777"/>
          </a:xfrm>
          <a:prstGeom prst="rect">
            <a:avLst/>
          </a:prstGeom>
        </p:spPr>
        <p:txBody>
          <a:bodyPr wrap="none">
            <a:spAutoFit/>
          </a:bodyPr>
          <a:lstStyle/>
          <a:p>
            <a:r>
              <a:rPr lang="es-ES" b="1" dirty="0" smtClean="0"/>
              <a:t>Tipos de rampas de emergencia de frenado</a:t>
            </a:r>
            <a:endParaRPr lang="es-ES" b="1" dirty="0"/>
          </a:p>
        </p:txBody>
      </p:sp>
      <p:pic>
        <p:nvPicPr>
          <p:cNvPr id="13" name="12 Imagen" descr="TRAILEROS CACHIMBEROS DE CORAZON: RAMPAS DE FRENADO"/>
          <p:cNvPicPr/>
          <p:nvPr/>
        </p:nvPicPr>
        <p:blipFill>
          <a:blip r:embed="rId4">
            <a:extLst>
              <a:ext uri="{28A0092B-C50C-407E-A947-70E740481C1C}">
                <a14:useLocalDpi xmlns:a14="http://schemas.microsoft.com/office/drawing/2010/main" val="0"/>
              </a:ext>
            </a:extLst>
          </a:blip>
          <a:srcRect l="10570" t="8228" r="15500" b="9112"/>
          <a:stretch>
            <a:fillRect/>
          </a:stretch>
        </p:blipFill>
        <p:spPr>
          <a:xfrm>
            <a:off x="1160061" y="1006104"/>
            <a:ext cx="5240740" cy="4943846"/>
          </a:xfrm>
          <a:prstGeom prst="rect">
            <a:avLst/>
          </a:prstGeom>
          <a:noFill/>
          <a:ln>
            <a:noFill/>
          </a:ln>
        </p:spPr>
      </p:pic>
      <p:pic>
        <p:nvPicPr>
          <p:cNvPr id="2050" name="Picture 2" descr="Rampas de frenado de emergencia: ¿qué son y cuándo deben utiliza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927" y="630088"/>
            <a:ext cx="2251880" cy="15012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é es una Rampa de frenado? - Totalmente Reflejan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925" y="2524821"/>
            <a:ext cx="2251881" cy="16889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 camión desbocado rampa para escape de emergencia fuera de control para  los camioneros en la autopista interestatal por pendientes pronunciadas con  sistemas Fotografía de stock - Alam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4573" y="4520610"/>
            <a:ext cx="2251881" cy="139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8942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0" y="141890"/>
            <a:ext cx="8324193" cy="677862"/>
          </a:xfrm>
        </p:spPr>
        <p:txBody>
          <a:bodyPr/>
          <a:lstStyle/>
          <a:p>
            <a:pPr algn="ctr"/>
            <a:r>
              <a:rPr lang="es-CO" sz="2000" dirty="0" smtClean="0">
                <a:solidFill>
                  <a:schemeClr val="tx1"/>
                </a:solidFill>
              </a:rPr>
              <a:t>INFORMACIÓN NACIONAL E INTERNACIONAL DE RAMPAS DE EMERGENCIA DE FRENADO</a:t>
            </a:r>
            <a:endParaRPr lang="es-CO" sz="2000" dirty="0">
              <a:solidFill>
                <a:schemeClr val="tx1"/>
              </a:solidFill>
            </a:endParaRPr>
          </a:p>
        </p:txBody>
      </p:sp>
      <p:sp>
        <p:nvSpPr>
          <p:cNvPr id="7" name="6 Rectángulo"/>
          <p:cNvSpPr/>
          <p:nvPr/>
        </p:nvSpPr>
        <p:spPr>
          <a:xfrm>
            <a:off x="559953" y="883050"/>
            <a:ext cx="4817344" cy="307777"/>
          </a:xfrm>
          <a:prstGeom prst="rect">
            <a:avLst/>
          </a:prstGeom>
        </p:spPr>
        <p:txBody>
          <a:bodyPr wrap="none">
            <a:spAutoFit/>
          </a:bodyPr>
          <a:lstStyle/>
          <a:p>
            <a:r>
              <a:rPr lang="es-ES" b="1" dirty="0" smtClean="0"/>
              <a:t>Rampa de emergencia de frenado a nivel internacional</a:t>
            </a:r>
            <a:endParaRPr lang="es-ES" b="1" dirty="0"/>
          </a:p>
        </p:txBody>
      </p:sp>
      <p:pic>
        <p:nvPicPr>
          <p:cNvPr id="8" name="7 Imagen" descr="Truck escape Ramp"/>
          <p:cNvPicPr/>
          <p:nvPr/>
        </p:nvPicPr>
        <p:blipFill>
          <a:blip r:embed="rId4">
            <a:extLst>
              <a:ext uri="{28A0092B-C50C-407E-A947-70E740481C1C}">
                <a14:useLocalDpi xmlns:a14="http://schemas.microsoft.com/office/drawing/2010/main" val="0"/>
              </a:ext>
            </a:extLst>
          </a:blip>
          <a:srcRect/>
          <a:stretch>
            <a:fillRect/>
          </a:stretch>
        </p:blipFill>
        <p:spPr>
          <a:xfrm>
            <a:off x="763890" y="1190827"/>
            <a:ext cx="2055510" cy="1552373"/>
          </a:xfrm>
          <a:prstGeom prst="rect">
            <a:avLst/>
          </a:prstGeom>
          <a:noFill/>
          <a:ln>
            <a:noFill/>
          </a:ln>
        </p:spPr>
      </p:pic>
      <p:pic>
        <p:nvPicPr>
          <p:cNvPr id="9" name="8 Imagen" descr="Truck Escape Ramp Mexico"/>
          <p:cNvPicPr/>
          <p:nvPr/>
        </p:nvPicPr>
        <p:blipFill>
          <a:blip r:embed="rId5">
            <a:extLst>
              <a:ext uri="{28A0092B-C50C-407E-A947-70E740481C1C}">
                <a14:useLocalDpi xmlns:a14="http://schemas.microsoft.com/office/drawing/2010/main" val="0"/>
              </a:ext>
            </a:extLst>
          </a:blip>
          <a:srcRect/>
          <a:stretch>
            <a:fillRect/>
          </a:stretch>
        </p:blipFill>
        <p:spPr>
          <a:xfrm>
            <a:off x="1791645" y="2806700"/>
            <a:ext cx="2158055" cy="1663700"/>
          </a:xfrm>
          <a:prstGeom prst="rect">
            <a:avLst/>
          </a:prstGeom>
          <a:noFill/>
          <a:ln>
            <a:noFill/>
          </a:ln>
        </p:spPr>
      </p:pic>
      <p:pic>
        <p:nvPicPr>
          <p:cNvPr id="10" name="9 Imagen" descr="https://www.buenosaires.gob.ar/sites/gcaba/files/cama1.jpg"/>
          <p:cNvPicPr/>
          <p:nvPr/>
        </p:nvPicPr>
        <p:blipFill>
          <a:blip r:embed="rId6" cstate="print">
            <a:extLst>
              <a:ext uri="{28A0092B-C50C-407E-A947-70E740481C1C}">
                <a14:useLocalDpi xmlns:a14="http://schemas.microsoft.com/office/drawing/2010/main" val="0"/>
              </a:ext>
            </a:extLst>
          </a:blip>
          <a:srcRect/>
          <a:stretch>
            <a:fillRect/>
          </a:stretch>
        </p:blipFill>
        <p:spPr>
          <a:xfrm>
            <a:off x="2988765" y="4548395"/>
            <a:ext cx="2149475" cy="1528556"/>
          </a:xfrm>
          <a:prstGeom prst="rect">
            <a:avLst/>
          </a:prstGeom>
          <a:noFill/>
          <a:ln>
            <a:noFill/>
          </a:ln>
        </p:spPr>
      </p:pic>
      <p:sp>
        <p:nvSpPr>
          <p:cNvPr id="11" name="Rectángulo 11">
            <a:extLst>
              <a:ext uri="{FF2B5EF4-FFF2-40B4-BE49-F238E27FC236}">
                <a16:creationId xmlns="" xmlns:a16="http://schemas.microsoft.com/office/drawing/2014/main" id="{B805A6A7-552A-497E-A48D-180DF42FA295}"/>
              </a:ext>
            </a:extLst>
          </p:cNvPr>
          <p:cNvSpPr/>
          <p:nvPr/>
        </p:nvSpPr>
        <p:spPr>
          <a:xfrm>
            <a:off x="3202400" y="1299451"/>
            <a:ext cx="3258772" cy="133512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Rampa de emergencia de frenado en Colombia. Tipo Cama de frenado con rampa ascendente.</a:t>
            </a:r>
            <a:endParaRPr lang="es-EC" dirty="0"/>
          </a:p>
        </p:txBody>
      </p:sp>
      <p:sp>
        <p:nvSpPr>
          <p:cNvPr id="12" name="Rectángulo 8">
            <a:extLst>
              <a:ext uri="{FF2B5EF4-FFF2-40B4-BE49-F238E27FC236}">
                <a16:creationId xmlns="" xmlns:a16="http://schemas.microsoft.com/office/drawing/2014/main" id="{18F122CB-C674-40C9-9DDC-90B1DACBD32E}"/>
              </a:ext>
            </a:extLst>
          </p:cNvPr>
          <p:cNvSpPr/>
          <p:nvPr/>
        </p:nvSpPr>
        <p:spPr>
          <a:xfrm>
            <a:off x="4268460" y="2869982"/>
            <a:ext cx="3258772" cy="1490498"/>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s-ES" altLang="en-US" dirty="0"/>
              <a:t>Rampa de emergencia de frenado en </a:t>
            </a:r>
            <a:r>
              <a:rPr lang="es-ES" altLang="en-US" dirty="0" smtClean="0"/>
              <a:t>México. </a:t>
            </a:r>
            <a:r>
              <a:rPr lang="es-ES" altLang="en-US" dirty="0"/>
              <a:t>Tipo Cama de frenado con rampa </a:t>
            </a:r>
            <a:r>
              <a:rPr lang="es-ES" altLang="en-US" dirty="0" smtClean="0"/>
              <a:t>horizontal (Pendiente 0%)</a:t>
            </a:r>
            <a:endParaRPr lang="es-ES" altLang="en-US" dirty="0"/>
          </a:p>
        </p:txBody>
      </p:sp>
      <p:sp>
        <p:nvSpPr>
          <p:cNvPr id="14" name="Rectángulo 11">
            <a:extLst>
              <a:ext uri="{FF2B5EF4-FFF2-40B4-BE49-F238E27FC236}">
                <a16:creationId xmlns="" xmlns:a16="http://schemas.microsoft.com/office/drawing/2014/main" id="{B805A6A7-552A-497E-A48D-180DF42FA295}"/>
              </a:ext>
            </a:extLst>
          </p:cNvPr>
          <p:cNvSpPr/>
          <p:nvPr/>
        </p:nvSpPr>
        <p:spPr>
          <a:xfrm>
            <a:off x="5403573" y="4564996"/>
            <a:ext cx="3258772" cy="133512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Rampa de emergencia de frenado en Argentina. Tipo Cama de frenado con rampa descendente.</a:t>
            </a:r>
            <a:endParaRPr lang="es-EC" dirty="0"/>
          </a:p>
        </p:txBody>
      </p:sp>
    </p:spTree>
    <p:extLst>
      <p:ext uri="{BB962C8B-B14F-4D97-AF65-F5344CB8AC3E}">
        <p14:creationId xmlns:p14="http://schemas.microsoft.com/office/powerpoint/2010/main" val="975291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1" y="141890"/>
            <a:ext cx="3752192" cy="677862"/>
          </a:xfrm>
        </p:spPr>
        <p:txBody>
          <a:bodyPr/>
          <a:lstStyle/>
          <a:p>
            <a:pPr algn="ctr"/>
            <a:r>
              <a:rPr lang="es-CO" sz="2200" dirty="0" smtClean="0">
                <a:solidFill>
                  <a:schemeClr val="tx1"/>
                </a:solidFill>
              </a:rPr>
              <a:t>OBJETIVOS</a:t>
            </a:r>
            <a:endParaRPr lang="es-CO" sz="2200" dirty="0">
              <a:solidFill>
                <a:schemeClr val="tx1"/>
              </a:solidFill>
            </a:endParaRPr>
          </a:p>
        </p:txBody>
      </p:sp>
      <p:graphicFrame>
        <p:nvGraphicFramePr>
          <p:cNvPr id="2" name="1 Diagrama"/>
          <p:cNvGraphicFramePr/>
          <p:nvPr>
            <p:extLst>
              <p:ext uri="{D42A27DB-BD31-4B8C-83A1-F6EECF244321}">
                <p14:modId xmlns:p14="http://schemas.microsoft.com/office/powerpoint/2010/main" val="953763575"/>
              </p:ext>
            </p:extLst>
          </p:nvPr>
        </p:nvGraphicFramePr>
        <p:xfrm>
          <a:off x="189184" y="766380"/>
          <a:ext cx="8878615" cy="5382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208808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0" y="141890"/>
            <a:ext cx="8324193" cy="677862"/>
          </a:xfrm>
        </p:spPr>
        <p:txBody>
          <a:bodyPr/>
          <a:lstStyle/>
          <a:p>
            <a:pPr algn="ctr"/>
            <a:r>
              <a:rPr lang="es-CO" sz="2000" dirty="0" smtClean="0">
                <a:solidFill>
                  <a:schemeClr val="tx1"/>
                </a:solidFill>
              </a:rPr>
              <a:t>INFORMACIÓN NACIONAL E INTERNACIONAL DE RAMPAS DE EMERGENCIA DE FRENADO</a:t>
            </a:r>
            <a:endParaRPr lang="es-CO" sz="2000" dirty="0">
              <a:solidFill>
                <a:schemeClr val="tx1"/>
              </a:solidFill>
            </a:endParaRPr>
          </a:p>
        </p:txBody>
      </p:sp>
      <p:pic>
        <p:nvPicPr>
          <p:cNvPr id="4" name="3 Imagen"/>
          <p:cNvPicPr/>
          <p:nvPr/>
        </p:nvPicPr>
        <p:blipFill>
          <a:blip r:embed="rId4"/>
          <a:stretch>
            <a:fillRect/>
          </a:stretch>
        </p:blipFill>
        <p:spPr>
          <a:xfrm>
            <a:off x="4878131" y="2427314"/>
            <a:ext cx="3938320" cy="2277687"/>
          </a:xfrm>
          <a:prstGeom prst="rect">
            <a:avLst/>
          </a:prstGeom>
        </p:spPr>
      </p:pic>
      <p:sp>
        <p:nvSpPr>
          <p:cNvPr id="2" name="1 Rectángulo"/>
          <p:cNvSpPr/>
          <p:nvPr/>
        </p:nvSpPr>
        <p:spPr>
          <a:xfrm>
            <a:off x="519217" y="1256357"/>
            <a:ext cx="8297234" cy="738664"/>
          </a:xfrm>
          <a:prstGeom prst="rect">
            <a:avLst/>
          </a:prstGeom>
        </p:spPr>
        <p:txBody>
          <a:bodyPr wrap="square">
            <a:spAutoFit/>
          </a:bodyPr>
          <a:lstStyle/>
          <a:p>
            <a:pPr algn="just"/>
            <a:r>
              <a:rPr lang="es-ES" dirty="0"/>
              <a:t>En Ecuador existe una aproximación a una  rampa de emergencia de frenado en la provincia de Manabí en la vía Manta- Portoviejo, o también llamada Transversal Central E30, a la altura del peaje el Guayabal. Esta vía está concesionada a la Empresa Pública Manabí Vial</a:t>
            </a:r>
          </a:p>
        </p:txBody>
      </p:sp>
      <p:sp>
        <p:nvSpPr>
          <p:cNvPr id="3" name="2 Rectángulo"/>
          <p:cNvSpPr/>
          <p:nvPr/>
        </p:nvSpPr>
        <p:spPr>
          <a:xfrm>
            <a:off x="519216" y="4988908"/>
            <a:ext cx="8297235" cy="738664"/>
          </a:xfrm>
          <a:prstGeom prst="rect">
            <a:avLst/>
          </a:prstGeom>
        </p:spPr>
        <p:txBody>
          <a:bodyPr wrap="square">
            <a:spAutoFit/>
          </a:bodyPr>
          <a:lstStyle/>
          <a:p>
            <a:pPr algn="just"/>
            <a:r>
              <a:rPr lang="es-ES" dirty="0"/>
              <a:t>Se compone por una contrapendiente a la vía, que tiene 70 m de longitud y 4,80 m de ancho. Al final de la rampa se encuentra tanques metálicos llenos de agua con el fin de amortiguar el choque de vehículos sin frenos</a:t>
            </a:r>
          </a:p>
        </p:txBody>
      </p:sp>
      <p:sp>
        <p:nvSpPr>
          <p:cNvPr id="7" name="6 Rectángulo"/>
          <p:cNvSpPr/>
          <p:nvPr/>
        </p:nvSpPr>
        <p:spPr>
          <a:xfrm>
            <a:off x="559953" y="883050"/>
            <a:ext cx="4429418" cy="307777"/>
          </a:xfrm>
          <a:prstGeom prst="rect">
            <a:avLst/>
          </a:prstGeom>
        </p:spPr>
        <p:txBody>
          <a:bodyPr wrap="none">
            <a:spAutoFit/>
          </a:bodyPr>
          <a:lstStyle/>
          <a:p>
            <a:r>
              <a:rPr lang="es-ES" b="1" dirty="0" smtClean="0"/>
              <a:t>Rampa de emergencia de frenado a nivel nacional</a:t>
            </a:r>
            <a:endParaRPr lang="es-ES" b="1"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53" y="2427314"/>
            <a:ext cx="4107880" cy="227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3381555" y="3566157"/>
            <a:ext cx="532160" cy="54001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solidFill>
                  <a:srgbClr val="FF0000"/>
                </a:solidFill>
              </a:ln>
            </a:endParaRPr>
          </a:p>
        </p:txBody>
      </p:sp>
    </p:spTree>
    <p:extLst>
      <p:ext uri="{BB962C8B-B14F-4D97-AF65-F5344CB8AC3E}">
        <p14:creationId xmlns:p14="http://schemas.microsoft.com/office/powerpoint/2010/main" val="14629318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83787" y="173422"/>
            <a:ext cx="7930041" cy="434676"/>
          </a:xfrm>
        </p:spPr>
        <p:txBody>
          <a:bodyPr/>
          <a:lstStyle/>
          <a:p>
            <a:pPr algn="ctr"/>
            <a:r>
              <a:rPr lang="es-CO" sz="2200" dirty="0" smtClean="0">
                <a:solidFill>
                  <a:schemeClr val="tx1"/>
                </a:solidFill>
              </a:rPr>
              <a:t>DISEÑO DE RAMPA DE EMERGENCIA DE FRENADO</a:t>
            </a:r>
            <a:endParaRPr lang="es-CO" sz="2200" dirty="0">
              <a:solidFill>
                <a:schemeClr val="tx1"/>
              </a:solidFill>
            </a:endParaRPr>
          </a:p>
        </p:txBody>
      </p:sp>
      <p:sp>
        <p:nvSpPr>
          <p:cNvPr id="6" name="5 Rectángulo"/>
          <p:cNvSpPr/>
          <p:nvPr/>
        </p:nvSpPr>
        <p:spPr>
          <a:xfrm>
            <a:off x="4839029" y="745035"/>
            <a:ext cx="4228770" cy="307777"/>
          </a:xfrm>
          <a:prstGeom prst="rect">
            <a:avLst/>
          </a:prstGeom>
        </p:spPr>
        <p:txBody>
          <a:bodyPr wrap="square">
            <a:spAutoFit/>
          </a:bodyPr>
          <a:lstStyle/>
          <a:p>
            <a:r>
              <a:rPr lang="es-ES" b="1" dirty="0" smtClean="0"/>
              <a:t>Criterio de localización de rampas de frenado</a:t>
            </a:r>
            <a:endParaRPr lang="es-ES" b="1" dirty="0"/>
          </a:p>
        </p:txBody>
      </p:sp>
      <p:pic>
        <p:nvPicPr>
          <p:cNvPr id="1024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273" y="1185332"/>
            <a:ext cx="4357526" cy="362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267029" y="745035"/>
            <a:ext cx="4228770" cy="307777"/>
          </a:xfrm>
          <a:prstGeom prst="rect">
            <a:avLst/>
          </a:prstGeom>
        </p:spPr>
        <p:txBody>
          <a:bodyPr wrap="square">
            <a:spAutoFit/>
          </a:bodyPr>
          <a:lstStyle/>
          <a:p>
            <a:r>
              <a:rPr lang="es-ES" b="1" dirty="0" smtClean="0"/>
              <a:t>Criterio de necesidad de rampas de frenado</a:t>
            </a:r>
            <a:endParaRPr lang="es-ES" b="1" dirty="0"/>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97" y="1185332"/>
            <a:ext cx="4228770" cy="429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1628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83787" y="173422"/>
            <a:ext cx="7930041" cy="434676"/>
          </a:xfrm>
        </p:spPr>
        <p:txBody>
          <a:bodyPr/>
          <a:lstStyle/>
          <a:p>
            <a:pPr algn="ctr"/>
            <a:r>
              <a:rPr lang="es-CO" sz="2200" dirty="0" smtClean="0">
                <a:solidFill>
                  <a:schemeClr val="tx1"/>
                </a:solidFill>
              </a:rPr>
              <a:t>DISEÑO DE RAMPA DE EMERGENCIA DE FRENADO</a:t>
            </a:r>
            <a:endParaRPr lang="es-CO" sz="2200" dirty="0">
              <a:solidFill>
                <a:schemeClr val="tx1"/>
              </a:solidFill>
            </a:endParaRPr>
          </a:p>
        </p:txBody>
      </p:sp>
      <p:sp>
        <p:nvSpPr>
          <p:cNvPr id="6" name="5 Rectángulo"/>
          <p:cNvSpPr/>
          <p:nvPr/>
        </p:nvSpPr>
        <p:spPr>
          <a:xfrm>
            <a:off x="4839029" y="745035"/>
            <a:ext cx="4228770" cy="307777"/>
          </a:xfrm>
          <a:prstGeom prst="rect">
            <a:avLst/>
          </a:prstGeom>
        </p:spPr>
        <p:txBody>
          <a:bodyPr wrap="square">
            <a:spAutoFit/>
          </a:bodyPr>
          <a:lstStyle/>
          <a:p>
            <a:r>
              <a:rPr lang="es-ES" b="1" dirty="0" smtClean="0"/>
              <a:t>Criterio de localización de rampas de frenado</a:t>
            </a:r>
            <a:endParaRPr lang="es-ES" b="1" dirty="0"/>
          </a:p>
        </p:txBody>
      </p:sp>
      <p:sp>
        <p:nvSpPr>
          <p:cNvPr id="9" name="8 Rectángulo"/>
          <p:cNvSpPr/>
          <p:nvPr/>
        </p:nvSpPr>
        <p:spPr>
          <a:xfrm>
            <a:off x="267029" y="745035"/>
            <a:ext cx="4228770" cy="307777"/>
          </a:xfrm>
          <a:prstGeom prst="rect">
            <a:avLst/>
          </a:prstGeom>
        </p:spPr>
        <p:txBody>
          <a:bodyPr wrap="square">
            <a:spAutoFit/>
          </a:bodyPr>
          <a:lstStyle/>
          <a:p>
            <a:r>
              <a:rPr lang="es-ES" b="1" dirty="0" smtClean="0"/>
              <a:t>Criterio de necesidad de rampas de frenado</a:t>
            </a:r>
            <a:endParaRPr lang="es-ES" b="1" dirty="0"/>
          </a:p>
        </p:txBody>
      </p:sp>
      <p:sp>
        <p:nvSpPr>
          <p:cNvPr id="2" name="AutoShape 2" descr="Zona de frenado de emergencia - Wikipedia, la enciclopedia lib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Zona de frenado de emergencia - Wikipedia, la enciclopedia lib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4582" name="Picture 6" descr="La pendiente de una carret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310" y="1052812"/>
            <a:ext cx="2977092" cy="13258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1">
            <a:extLst>
              <a:ext uri="{FF2B5EF4-FFF2-40B4-BE49-F238E27FC236}">
                <a16:creationId xmlns="" xmlns:a16="http://schemas.microsoft.com/office/drawing/2014/main" id="{B805A6A7-552A-497E-A48D-180DF42FA295}"/>
              </a:ext>
            </a:extLst>
          </p:cNvPr>
          <p:cNvSpPr/>
          <p:nvPr/>
        </p:nvSpPr>
        <p:spPr>
          <a:xfrm>
            <a:off x="731310" y="2384292"/>
            <a:ext cx="2961748" cy="20242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altLang="en-US" dirty="0" smtClean="0"/>
              <a:t>En Vías con pendiente negativa</a:t>
            </a:r>
            <a:endParaRPr lang="es-EC" dirty="0"/>
          </a:p>
        </p:txBody>
      </p:sp>
      <p:sp>
        <p:nvSpPr>
          <p:cNvPr id="4" name="AutoShape 8" descr="Fiscalía formuló cargos por presunta muerte culposa a conductor de bus que  se volcó en la vía Pifo-Papallacta | Ecuador | Noticias | El Univers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458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131" y="2826809"/>
            <a:ext cx="2827271" cy="211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ángulo 11">
            <a:extLst>
              <a:ext uri="{FF2B5EF4-FFF2-40B4-BE49-F238E27FC236}">
                <a16:creationId xmlns="" xmlns:a16="http://schemas.microsoft.com/office/drawing/2014/main" id="{B805A6A7-552A-497E-A48D-180DF42FA295}"/>
              </a:ext>
            </a:extLst>
          </p:cNvPr>
          <p:cNvSpPr/>
          <p:nvPr/>
        </p:nvSpPr>
        <p:spPr>
          <a:xfrm>
            <a:off x="813892" y="5036785"/>
            <a:ext cx="2961748" cy="73748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dirty="0" smtClean="0"/>
              <a:t>Estadística y recurrencia de siniestros de tránsitos en un tramo determinado </a:t>
            </a:r>
            <a:endParaRPr lang="es-EC" dirty="0"/>
          </a:p>
        </p:txBody>
      </p:sp>
      <p:pic>
        <p:nvPicPr>
          <p:cNvPr id="24589" name="Picture 13" descr="Diapositiva 1"/>
          <p:cNvPicPr>
            <a:picLocks noChangeAspect="1" noChangeArrowheads="1"/>
          </p:cNvPicPr>
          <p:nvPr/>
        </p:nvPicPr>
        <p:blipFill rotWithShape="1">
          <a:blip r:embed="rId6">
            <a:extLst>
              <a:ext uri="{28A0092B-C50C-407E-A947-70E740481C1C}">
                <a14:useLocalDpi xmlns:a14="http://schemas.microsoft.com/office/drawing/2010/main" val="0"/>
              </a:ext>
            </a:extLst>
          </a:blip>
          <a:srcRect r="24657"/>
          <a:stretch/>
        </p:blipFill>
        <p:spPr bwMode="auto">
          <a:xfrm>
            <a:off x="7195374" y="3656376"/>
            <a:ext cx="1740808" cy="1498941"/>
          </a:xfrm>
          <a:prstGeom prst="rect">
            <a:avLst/>
          </a:prstGeom>
          <a:noFill/>
          <a:extLst>
            <a:ext uri="{909E8E84-426E-40DD-AFC4-6F175D3DCCD1}">
              <a14:hiddenFill xmlns:a14="http://schemas.microsoft.com/office/drawing/2010/main">
                <a:solidFill>
                  <a:srgbClr val="FFFFFF"/>
                </a:solidFill>
              </a14:hiddenFill>
            </a:ext>
          </a:extLst>
        </p:spPr>
      </p:pic>
      <p:pic>
        <p:nvPicPr>
          <p:cNvPr id="24591" name="Picture 15" descr="Zona de frenado de emergencia - Wikipedia, la enciclopedia lib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8453" y="3656376"/>
            <a:ext cx="1998587" cy="14989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1">
            <a:extLst>
              <a:ext uri="{FF2B5EF4-FFF2-40B4-BE49-F238E27FC236}">
                <a16:creationId xmlns="" xmlns:a16="http://schemas.microsoft.com/office/drawing/2014/main" id="{B805A6A7-552A-497E-A48D-180DF42FA295}"/>
              </a:ext>
            </a:extLst>
          </p:cNvPr>
          <p:cNvSpPr/>
          <p:nvPr/>
        </p:nvSpPr>
        <p:spPr>
          <a:xfrm>
            <a:off x="5456702" y="5192977"/>
            <a:ext cx="2961748" cy="66595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dirty="0" smtClean="0"/>
              <a:t>Antes de una curva cerrada y en contrapendiente</a:t>
            </a:r>
            <a:endParaRPr lang="es-EC" dirty="0"/>
          </a:p>
        </p:txBody>
      </p:sp>
      <p:pic>
        <p:nvPicPr>
          <p:cNvPr id="24593" name="Picture 17" descr="Rampas de emergencia modernas | Speier Road Safety Soluti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6285" y="1125539"/>
            <a:ext cx="2857500" cy="18954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1">
            <a:extLst>
              <a:ext uri="{FF2B5EF4-FFF2-40B4-BE49-F238E27FC236}">
                <a16:creationId xmlns="" xmlns:a16="http://schemas.microsoft.com/office/drawing/2014/main" id="{B805A6A7-552A-497E-A48D-180DF42FA295}"/>
              </a:ext>
            </a:extLst>
          </p:cNvPr>
          <p:cNvSpPr/>
          <p:nvPr/>
        </p:nvSpPr>
        <p:spPr>
          <a:xfrm>
            <a:off x="5318385" y="3037947"/>
            <a:ext cx="3116998" cy="43216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altLang="en-US" dirty="0" smtClean="0"/>
              <a:t>Antes de zonas pobladas o estacionamiento y antes de peajes </a:t>
            </a:r>
            <a:endParaRPr lang="es-EC" dirty="0"/>
          </a:p>
        </p:txBody>
      </p:sp>
    </p:spTree>
    <p:extLst>
      <p:ext uri="{BB962C8B-B14F-4D97-AF65-F5344CB8AC3E}">
        <p14:creationId xmlns:p14="http://schemas.microsoft.com/office/powerpoint/2010/main" val="942350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83787" y="173422"/>
            <a:ext cx="7930041" cy="434676"/>
          </a:xfrm>
        </p:spPr>
        <p:txBody>
          <a:bodyPr/>
          <a:lstStyle/>
          <a:p>
            <a:pPr algn="ctr"/>
            <a:r>
              <a:rPr lang="es-CO" sz="2200" dirty="0" smtClean="0">
                <a:solidFill>
                  <a:schemeClr val="tx1"/>
                </a:solidFill>
              </a:rPr>
              <a:t>DISEÑO DE RAMPA DE EMERGENCIA DE FRENADO</a:t>
            </a:r>
            <a:endParaRPr lang="es-CO" sz="2200" dirty="0">
              <a:solidFill>
                <a:schemeClr val="tx1"/>
              </a:solidFill>
            </a:endParaRPr>
          </a:p>
        </p:txBody>
      </p:sp>
      <p:sp>
        <p:nvSpPr>
          <p:cNvPr id="2" name="AutoShape 2" descr="Zona de frenado de emergencia - Wikipedia, la enciclopedia lib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Zona de frenado de emergencia - Wikipedia, la enciclopedia lib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8" descr="Fiscalía formuló cargos por presunta muerte culposa a conductor de bus que  se volcó en la vía Pifo-Papallacta | Ecuador | Noticias | El Univers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9" name="18 Rectángulo"/>
          <p:cNvSpPr/>
          <p:nvPr/>
        </p:nvSpPr>
        <p:spPr>
          <a:xfrm>
            <a:off x="267029" y="745035"/>
            <a:ext cx="7234438" cy="307777"/>
          </a:xfrm>
          <a:prstGeom prst="rect">
            <a:avLst/>
          </a:prstGeom>
        </p:spPr>
        <p:txBody>
          <a:bodyPr wrap="square">
            <a:spAutoFit/>
          </a:bodyPr>
          <a:lstStyle/>
          <a:p>
            <a:r>
              <a:rPr lang="es-ES" b="1" dirty="0" smtClean="0"/>
              <a:t>Localización de rampa de emergencia de frenado en la vía Pifo Papallacta </a:t>
            </a:r>
            <a:endParaRPr lang="es-ES" b="1" dirty="0"/>
          </a:p>
        </p:txBody>
      </p:sp>
      <p:pic>
        <p:nvPicPr>
          <p:cNvPr id="21" name="20 Imagen"/>
          <p:cNvPicPr/>
          <p:nvPr/>
        </p:nvPicPr>
        <p:blipFill>
          <a:blip r:embed="rId4"/>
          <a:stretch>
            <a:fillRect/>
          </a:stretch>
        </p:blipFill>
        <p:spPr>
          <a:xfrm>
            <a:off x="497627" y="3945467"/>
            <a:ext cx="3955839" cy="2004484"/>
          </a:xfrm>
          <a:prstGeom prst="rect">
            <a:avLst/>
          </a:prstGeom>
          <a:ln>
            <a:solidFill>
              <a:schemeClr val="tx1"/>
            </a:solidFill>
          </a:ln>
        </p:spPr>
      </p:pic>
      <p:pic>
        <p:nvPicPr>
          <p:cNvPr id="22" name="21 Imagen"/>
          <p:cNvPicPr/>
          <p:nvPr/>
        </p:nvPicPr>
        <p:blipFill>
          <a:blip r:embed="rId5"/>
          <a:stretch>
            <a:fillRect/>
          </a:stretch>
        </p:blipFill>
        <p:spPr>
          <a:xfrm>
            <a:off x="1428961" y="1052811"/>
            <a:ext cx="5759767" cy="2740255"/>
          </a:xfrm>
          <a:prstGeom prst="rect">
            <a:avLst/>
          </a:prstGeom>
        </p:spPr>
      </p:pic>
      <p:sp>
        <p:nvSpPr>
          <p:cNvPr id="25" name="Rectángulo 11">
            <a:extLst>
              <a:ext uri="{FF2B5EF4-FFF2-40B4-BE49-F238E27FC236}">
                <a16:creationId xmlns="" xmlns:a16="http://schemas.microsoft.com/office/drawing/2014/main" id="{B805A6A7-552A-497E-A48D-180DF42FA295}"/>
              </a:ext>
            </a:extLst>
          </p:cNvPr>
          <p:cNvSpPr/>
          <p:nvPr/>
        </p:nvSpPr>
        <p:spPr>
          <a:xfrm>
            <a:off x="4920982" y="4128425"/>
            <a:ext cx="2961748" cy="145957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dirty="0" smtClean="0"/>
              <a:t>El lugar óptimo para construir la rampa de emergencia de frenado en el margen derecho en sentido Papallacta Pifo en el Km 09+300 </a:t>
            </a:r>
            <a:endParaRPr lang="es-EC" dirty="0"/>
          </a:p>
        </p:txBody>
      </p:sp>
    </p:spTree>
    <p:extLst>
      <p:ext uri="{BB962C8B-B14F-4D97-AF65-F5344CB8AC3E}">
        <p14:creationId xmlns:p14="http://schemas.microsoft.com/office/powerpoint/2010/main" val="14934942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83787" y="173422"/>
            <a:ext cx="7930041" cy="434676"/>
          </a:xfrm>
        </p:spPr>
        <p:txBody>
          <a:bodyPr/>
          <a:lstStyle/>
          <a:p>
            <a:pPr algn="ctr"/>
            <a:r>
              <a:rPr lang="es-CO" sz="2200" dirty="0" smtClean="0">
                <a:solidFill>
                  <a:schemeClr val="tx1"/>
                </a:solidFill>
              </a:rPr>
              <a:t>DISEÑO DE RAMPA DE EMERGENCIA DE FRENADO</a:t>
            </a:r>
            <a:endParaRPr lang="es-CO" sz="2200" dirty="0">
              <a:solidFill>
                <a:schemeClr val="tx1"/>
              </a:solidFill>
            </a:endParaRPr>
          </a:p>
        </p:txBody>
      </p:sp>
      <p:sp>
        <p:nvSpPr>
          <p:cNvPr id="2" name="AutoShape 2" descr="Zona de frenado de emergencia - Wikipedia, la enciclopedia lib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Zona de frenado de emergencia - Wikipedia, la enciclopedia lib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8" descr="Fiscalía formuló cargos por presunta muerte culposa a conductor de bus que  se volcó en la vía Pifo-Papallacta | Ecuador | Noticias | El Univers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9" name="18 Rectángulo"/>
          <p:cNvSpPr/>
          <p:nvPr/>
        </p:nvSpPr>
        <p:spPr>
          <a:xfrm>
            <a:off x="267029" y="745035"/>
            <a:ext cx="7234438" cy="307777"/>
          </a:xfrm>
          <a:prstGeom prst="rect">
            <a:avLst/>
          </a:prstGeom>
        </p:spPr>
        <p:txBody>
          <a:bodyPr wrap="square">
            <a:spAutoFit/>
          </a:bodyPr>
          <a:lstStyle/>
          <a:p>
            <a:r>
              <a:rPr lang="es-ES" b="1" dirty="0" smtClean="0"/>
              <a:t>Ancho y material de rampa de emergencia de frenado </a:t>
            </a:r>
            <a:endParaRPr lang="es-ES" b="1" dirty="0"/>
          </a:p>
        </p:txBody>
      </p:sp>
      <p:pic>
        <p:nvPicPr>
          <p:cNvPr id="11" name="10 Imagen"/>
          <p:cNvPicPr/>
          <p:nvPr/>
        </p:nvPicPr>
        <p:blipFill>
          <a:blip r:embed="rId4"/>
          <a:stretch>
            <a:fillRect/>
          </a:stretch>
        </p:blipFill>
        <p:spPr>
          <a:xfrm>
            <a:off x="1662158" y="1052812"/>
            <a:ext cx="5708680" cy="1999146"/>
          </a:xfrm>
          <a:prstGeom prst="rect">
            <a:avLst/>
          </a:prstGeom>
        </p:spPr>
      </p:pic>
      <p:pic>
        <p:nvPicPr>
          <p:cNvPr id="25601"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7653" r="7863" b="15504"/>
          <a:stretch/>
        </p:blipFill>
        <p:spPr bwMode="auto">
          <a:xfrm>
            <a:off x="870474" y="3916627"/>
            <a:ext cx="4512624" cy="136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1365661" y="4866405"/>
            <a:ext cx="3301341" cy="2375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603" name="Picture 3" descr="Piedra de grava fotografías e imágenes de alta resolución - Alam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4595" y="3870089"/>
            <a:ext cx="1923803" cy="1414735"/>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1">
            <a:extLst>
              <a:ext uri="{FF2B5EF4-FFF2-40B4-BE49-F238E27FC236}">
                <a16:creationId xmlns="" xmlns:a16="http://schemas.microsoft.com/office/drawing/2014/main" id="{B805A6A7-552A-497E-A48D-180DF42FA295}"/>
              </a:ext>
            </a:extLst>
          </p:cNvPr>
          <p:cNvSpPr/>
          <p:nvPr/>
        </p:nvSpPr>
        <p:spPr>
          <a:xfrm>
            <a:off x="1365661" y="3489616"/>
            <a:ext cx="3562984" cy="3073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altLang="en-US" dirty="0" smtClean="0"/>
              <a:t>Tipo de material para la cama de frenado</a:t>
            </a:r>
            <a:endParaRPr lang="es-EC" dirty="0"/>
          </a:p>
        </p:txBody>
      </p:sp>
      <p:sp>
        <p:nvSpPr>
          <p:cNvPr id="23" name="Rectángulo 11">
            <a:extLst>
              <a:ext uri="{FF2B5EF4-FFF2-40B4-BE49-F238E27FC236}">
                <a16:creationId xmlns="" xmlns:a16="http://schemas.microsoft.com/office/drawing/2014/main" id="{B805A6A7-552A-497E-A48D-180DF42FA295}"/>
              </a:ext>
            </a:extLst>
          </p:cNvPr>
          <p:cNvSpPr/>
          <p:nvPr/>
        </p:nvSpPr>
        <p:spPr>
          <a:xfrm>
            <a:off x="5834595" y="2815910"/>
            <a:ext cx="1130137" cy="3073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dirty="0" smtClean="0"/>
              <a:t>e= 1,00 m</a:t>
            </a:r>
            <a:endParaRPr lang="es-EC" dirty="0"/>
          </a:p>
        </p:txBody>
      </p:sp>
    </p:spTree>
    <p:extLst>
      <p:ext uri="{BB962C8B-B14F-4D97-AF65-F5344CB8AC3E}">
        <p14:creationId xmlns:p14="http://schemas.microsoft.com/office/powerpoint/2010/main" val="7518575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83787" y="173422"/>
            <a:ext cx="7930041" cy="434676"/>
          </a:xfrm>
        </p:spPr>
        <p:txBody>
          <a:bodyPr/>
          <a:lstStyle/>
          <a:p>
            <a:pPr algn="ctr"/>
            <a:r>
              <a:rPr lang="es-CO" sz="2200" dirty="0" smtClean="0">
                <a:solidFill>
                  <a:schemeClr val="tx1"/>
                </a:solidFill>
              </a:rPr>
              <a:t>DISEÑO DE RAMPA DE EMERGENCIA DE FRENADO</a:t>
            </a:r>
            <a:endParaRPr lang="es-CO" sz="2200" dirty="0">
              <a:solidFill>
                <a:schemeClr val="tx1"/>
              </a:solidFill>
            </a:endParaRPr>
          </a:p>
        </p:txBody>
      </p:sp>
      <p:sp>
        <p:nvSpPr>
          <p:cNvPr id="2" name="AutoShape 2" descr="Zona de frenado de emergencia - Wikipedia, la enciclopedia lib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Zona de frenado de emergencia - Wikipedia, la enciclopedia lib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8" descr="Fiscalía formuló cargos por presunta muerte culposa a conductor de bus que  se volcó en la vía Pifo-Papallacta | Ecuador | Noticias | El Univers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9" name="18 Rectángulo"/>
          <p:cNvSpPr/>
          <p:nvPr/>
        </p:nvSpPr>
        <p:spPr>
          <a:xfrm>
            <a:off x="267029" y="745035"/>
            <a:ext cx="7234438" cy="307777"/>
          </a:xfrm>
          <a:prstGeom prst="rect">
            <a:avLst/>
          </a:prstGeom>
        </p:spPr>
        <p:txBody>
          <a:bodyPr wrap="square">
            <a:spAutoFit/>
          </a:bodyPr>
          <a:lstStyle/>
          <a:p>
            <a:r>
              <a:rPr lang="es-ES" b="1" dirty="0" smtClean="0"/>
              <a:t>Granulometría del material para cama de frenado</a:t>
            </a:r>
            <a:endParaRPr lang="es-ES" b="1" dirty="0"/>
          </a:p>
        </p:txBody>
      </p:sp>
      <p:pic>
        <p:nvPicPr>
          <p:cNvPr id="27649"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8264" r="9875" b="6490"/>
          <a:stretch/>
        </p:blipFill>
        <p:spPr bwMode="auto">
          <a:xfrm>
            <a:off x="189225" y="1582330"/>
            <a:ext cx="3859481" cy="279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364" y="1778272"/>
            <a:ext cx="4963886" cy="247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2885706" y="1778272"/>
            <a:ext cx="510638" cy="2508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1">
            <a:extLst>
              <a:ext uri="{FF2B5EF4-FFF2-40B4-BE49-F238E27FC236}">
                <a16:creationId xmlns="" xmlns:a16="http://schemas.microsoft.com/office/drawing/2014/main" id="{B805A6A7-552A-497E-A48D-180DF42FA295}"/>
              </a:ext>
            </a:extLst>
          </p:cNvPr>
          <p:cNvSpPr/>
          <p:nvPr/>
        </p:nvSpPr>
        <p:spPr>
          <a:xfrm>
            <a:off x="2394386" y="4655303"/>
            <a:ext cx="4088301" cy="88568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C" dirty="0" smtClean="0"/>
              <a:t>De preferencia usa un material que se encuentre en un rango de 1/4’ hasta 3/4’ (6 a 19mm) de cantos redondeados</a:t>
            </a:r>
            <a:endParaRPr lang="es-EC" dirty="0"/>
          </a:p>
        </p:txBody>
      </p:sp>
    </p:spTree>
    <p:extLst>
      <p:ext uri="{BB962C8B-B14F-4D97-AF65-F5344CB8AC3E}">
        <p14:creationId xmlns:p14="http://schemas.microsoft.com/office/powerpoint/2010/main" val="11289065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83787" y="173422"/>
            <a:ext cx="7930041" cy="434676"/>
          </a:xfrm>
        </p:spPr>
        <p:txBody>
          <a:bodyPr/>
          <a:lstStyle/>
          <a:p>
            <a:pPr algn="ctr"/>
            <a:r>
              <a:rPr lang="es-CO" sz="2200" dirty="0" smtClean="0">
                <a:solidFill>
                  <a:schemeClr val="tx1"/>
                </a:solidFill>
              </a:rPr>
              <a:t>DISEÑO DE RAMPA DE EMERGENCIA DE FRENADO</a:t>
            </a:r>
            <a:endParaRPr lang="es-CO" sz="2200" dirty="0">
              <a:solidFill>
                <a:schemeClr val="tx1"/>
              </a:solidFill>
            </a:endParaRPr>
          </a:p>
        </p:txBody>
      </p:sp>
      <p:sp>
        <p:nvSpPr>
          <p:cNvPr id="2" name="AutoShape 2" descr="Zona de frenado de emergencia - Wikipedia, la enciclopedia lib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Zona de frenado de emergencia - Wikipedia, la enciclopedia lib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8" descr="Fiscalía formuló cargos por presunta muerte culposa a conductor de bus que  se volcó en la vía Pifo-Papallacta | Ecuador | Noticias | El Univers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9" name="18 Rectángulo"/>
          <p:cNvSpPr/>
          <p:nvPr/>
        </p:nvSpPr>
        <p:spPr>
          <a:xfrm>
            <a:off x="267029" y="745035"/>
            <a:ext cx="7234438" cy="307777"/>
          </a:xfrm>
          <a:prstGeom prst="rect">
            <a:avLst/>
          </a:prstGeom>
        </p:spPr>
        <p:txBody>
          <a:bodyPr wrap="square">
            <a:spAutoFit/>
          </a:bodyPr>
          <a:lstStyle/>
          <a:p>
            <a:r>
              <a:rPr lang="es-ES" b="1" dirty="0" smtClean="0"/>
              <a:t>Longitud de rampa de emergencia de frenado</a:t>
            </a:r>
            <a:endParaRPr lang="es-ES" b="1" dirty="0"/>
          </a:p>
        </p:txBody>
      </p:sp>
      <mc:AlternateContent xmlns:mc="http://schemas.openxmlformats.org/markup-compatibility/2006" xmlns:a14="http://schemas.microsoft.com/office/drawing/2010/main">
        <mc:Choice Requires="a14">
          <p:sp>
            <p:nvSpPr>
              <p:cNvPr id="6" name="5 Rectángulo"/>
              <p:cNvSpPr/>
              <p:nvPr/>
            </p:nvSpPr>
            <p:spPr>
              <a:xfrm>
                <a:off x="789105" y="1276877"/>
                <a:ext cx="3095143" cy="7285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a:rPr>
                        <m:t>𝑉𝑒</m:t>
                      </m:r>
                      <m:r>
                        <a:rPr lang="es-ES" i="1">
                          <a:latin typeface="Cambria Math"/>
                        </a:rPr>
                        <m:t>=</m:t>
                      </m:r>
                      <m:sSup>
                        <m:sSupPr>
                          <m:ctrlPr>
                            <a:rPr lang="es-ES" i="1">
                              <a:latin typeface="Cambria Math"/>
                            </a:rPr>
                          </m:ctrlPr>
                        </m:sSupPr>
                        <m:e>
                          <m:d>
                            <m:dPr>
                              <m:ctrlPr>
                                <a:rPr lang="es-ES" i="1">
                                  <a:latin typeface="Cambria Math"/>
                                </a:rPr>
                              </m:ctrlPr>
                            </m:dPr>
                            <m:e>
                              <m:r>
                                <a:rPr lang="es-ES" i="1">
                                  <a:latin typeface="Cambria Math"/>
                                </a:rPr>
                                <m:t>𝑉</m:t>
                              </m:r>
                              <m:sSup>
                                <m:sSupPr>
                                  <m:ctrlPr>
                                    <a:rPr lang="es-ES" i="1">
                                      <a:latin typeface="Cambria Math"/>
                                    </a:rPr>
                                  </m:ctrlPr>
                                </m:sSupPr>
                                <m:e>
                                  <m:r>
                                    <a:rPr lang="es-ES" i="1">
                                      <a:latin typeface="Cambria Math"/>
                                    </a:rPr>
                                    <m:t>𝑝</m:t>
                                  </m:r>
                                </m:e>
                                <m:sup>
                                  <m:r>
                                    <a:rPr lang="es-ES" i="1">
                                      <a:latin typeface="Cambria Math"/>
                                    </a:rPr>
                                    <m:t>2</m:t>
                                  </m:r>
                                </m:sup>
                              </m:sSup>
                              <m:r>
                                <a:rPr lang="es-ES" i="1">
                                  <a:latin typeface="Cambria Math"/>
                                </a:rPr>
                                <m:t>−254</m:t>
                              </m:r>
                              <m:nary>
                                <m:naryPr>
                                  <m:chr m:val="∑"/>
                                  <m:limLoc m:val="undOvr"/>
                                  <m:ctrlPr>
                                    <a:rPr lang="es-ES" i="1">
                                      <a:latin typeface="Cambria Math"/>
                                    </a:rPr>
                                  </m:ctrlPr>
                                </m:naryPr>
                                <m:sub>
                                  <m:r>
                                    <a:rPr lang="es-ES" i="1">
                                      <a:latin typeface="Cambria Math"/>
                                    </a:rPr>
                                    <m:t>𝑖</m:t>
                                  </m:r>
                                  <m:r>
                                    <a:rPr lang="es-ES" i="1">
                                      <a:latin typeface="Cambria Math"/>
                                    </a:rPr>
                                    <m:t>=1</m:t>
                                  </m:r>
                                </m:sub>
                                <m:sup>
                                  <m:r>
                                    <a:rPr lang="es-ES" i="1">
                                      <a:latin typeface="Cambria Math"/>
                                    </a:rPr>
                                    <m:t>𝑛</m:t>
                                  </m:r>
                                </m:sup>
                                <m:e>
                                  <m:sSub>
                                    <m:sSubPr>
                                      <m:ctrlPr>
                                        <a:rPr lang="es-ES" i="1">
                                          <a:latin typeface="Cambria Math"/>
                                        </a:rPr>
                                      </m:ctrlPr>
                                    </m:sSubPr>
                                    <m:e>
                                      <m:r>
                                        <a:rPr lang="es-ES" i="1">
                                          <a:latin typeface="Cambria Math"/>
                                        </a:rPr>
                                        <m:t>𝐿𝑝</m:t>
                                      </m:r>
                                    </m:e>
                                    <m:sub>
                                      <m:r>
                                        <a:rPr lang="es-ES" i="1">
                                          <a:latin typeface="Cambria Math"/>
                                        </a:rPr>
                                        <m:t>𝑖</m:t>
                                      </m:r>
                                    </m:sub>
                                  </m:sSub>
                                  <m:r>
                                    <a:rPr lang="es-ES" i="1">
                                      <a:latin typeface="Cambria Math"/>
                                    </a:rPr>
                                    <m:t>(</m:t>
                                  </m:r>
                                  <m:r>
                                    <a:rPr lang="es-ES" i="1">
                                      <a:latin typeface="Cambria Math"/>
                                    </a:rPr>
                                    <m:t>𝑅</m:t>
                                  </m:r>
                                  <m:r>
                                    <a:rPr lang="es-ES" i="1">
                                      <a:latin typeface="Cambria Math"/>
                                    </a:rPr>
                                    <m:t>+</m:t>
                                  </m:r>
                                  <m:sSub>
                                    <m:sSubPr>
                                      <m:ctrlPr>
                                        <a:rPr lang="es-ES" i="1">
                                          <a:latin typeface="Cambria Math"/>
                                        </a:rPr>
                                      </m:ctrlPr>
                                    </m:sSubPr>
                                    <m:e>
                                      <m:r>
                                        <a:rPr lang="es-ES" i="1">
                                          <a:latin typeface="Cambria Math"/>
                                        </a:rPr>
                                        <m:t>𝑃</m:t>
                                      </m:r>
                                    </m:e>
                                    <m:sub>
                                      <m:r>
                                        <a:rPr lang="es-ES" i="1">
                                          <a:latin typeface="Cambria Math"/>
                                        </a:rPr>
                                        <m:t>𝐼</m:t>
                                      </m:r>
                                    </m:sub>
                                  </m:sSub>
                                  <m:r>
                                    <a:rPr lang="es-ES" i="1">
                                      <a:latin typeface="Cambria Math"/>
                                    </a:rPr>
                                    <m:t>)</m:t>
                                  </m:r>
                                </m:e>
                              </m:nary>
                            </m:e>
                          </m:d>
                        </m:e>
                        <m:sup>
                          <m:r>
                            <a:rPr lang="es-ES" i="1">
                              <a:latin typeface="Cambria Math"/>
                            </a:rPr>
                            <m:t>1/2</m:t>
                          </m:r>
                        </m:sup>
                      </m:sSup>
                    </m:oMath>
                  </m:oMathPara>
                </a14:m>
                <a:endParaRPr lang="es-ES" dirty="0"/>
              </a:p>
            </p:txBody>
          </p:sp>
        </mc:Choice>
        <mc:Fallback xmlns="">
          <p:sp>
            <p:nvSpPr>
              <p:cNvPr id="6" name="5 Rectángulo"/>
              <p:cNvSpPr>
                <a:spLocks noRot="1" noChangeAspect="1" noMove="1" noResize="1" noEditPoints="1" noAdjustHandles="1" noChangeArrowheads="1" noChangeShapeType="1" noTextEdit="1"/>
              </p:cNvSpPr>
              <p:nvPr/>
            </p:nvSpPr>
            <p:spPr>
              <a:xfrm>
                <a:off x="789105" y="1276877"/>
                <a:ext cx="3095143" cy="728533"/>
              </a:xfrm>
              <a:prstGeom prst="rect">
                <a:avLst/>
              </a:prstGeom>
              <a:blipFill rotWithShape="1">
                <a:blip r:embed="rId4"/>
                <a:stretch>
                  <a:fillRect/>
                </a:stretch>
              </a:blipFill>
            </p:spPr>
            <p:txBody>
              <a:bodyPr/>
              <a:lstStyle/>
              <a:p>
                <a:r>
                  <a:rPr lang="es-ES">
                    <a:noFill/>
                  </a:rPr>
                  <a:t> </a:t>
                </a:r>
              </a:p>
            </p:txBody>
          </p:sp>
        </mc:Fallback>
      </mc:AlternateContent>
      <p:pic>
        <p:nvPicPr>
          <p:cNvPr id="28673"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27284" r="28224" b="9957"/>
          <a:stretch/>
        </p:blipFill>
        <p:spPr bwMode="auto">
          <a:xfrm>
            <a:off x="789105" y="2105120"/>
            <a:ext cx="2620371" cy="219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ángulo 11">
            <a:extLst>
              <a:ext uri="{FF2B5EF4-FFF2-40B4-BE49-F238E27FC236}">
                <a16:creationId xmlns="" xmlns:a16="http://schemas.microsoft.com/office/drawing/2014/main" id="{B805A6A7-552A-497E-A48D-180DF42FA295}"/>
              </a:ext>
            </a:extLst>
          </p:cNvPr>
          <p:cNvSpPr/>
          <p:nvPr/>
        </p:nvSpPr>
        <p:spPr>
          <a:xfrm>
            <a:off x="1253063" y="4982379"/>
            <a:ext cx="1591117" cy="3073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dirty="0" smtClean="0"/>
              <a:t>Ve= 80,11 km/h</a:t>
            </a:r>
            <a:endParaRPr lang="es-EC" dirty="0"/>
          </a:p>
        </p:txBody>
      </p:sp>
      <mc:AlternateContent xmlns:mc="http://schemas.openxmlformats.org/markup-compatibility/2006" xmlns:a14="http://schemas.microsoft.com/office/drawing/2010/main">
        <mc:Choice Requires="a14">
          <p:sp>
            <p:nvSpPr>
              <p:cNvPr id="9" name="8 Rectángulo"/>
              <p:cNvSpPr/>
              <p:nvPr/>
            </p:nvSpPr>
            <p:spPr>
              <a:xfrm>
                <a:off x="687769" y="4336433"/>
                <a:ext cx="2721707" cy="3960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a:rPr>
                        <m:t>𝑉𝑒</m:t>
                      </m:r>
                      <m:r>
                        <a:rPr lang="es-ES" i="1">
                          <a:latin typeface="Cambria Math"/>
                        </a:rPr>
                        <m:t>=</m:t>
                      </m:r>
                      <m:sSup>
                        <m:sSupPr>
                          <m:ctrlPr>
                            <a:rPr lang="es-ES" i="1">
                              <a:latin typeface="Cambria Math"/>
                            </a:rPr>
                          </m:ctrlPr>
                        </m:sSupPr>
                        <m:e>
                          <m:d>
                            <m:dPr>
                              <m:ctrlPr>
                                <a:rPr lang="es-ES" i="1">
                                  <a:latin typeface="Cambria Math"/>
                                </a:rPr>
                              </m:ctrlPr>
                            </m:dPr>
                            <m:e>
                              <m:sSup>
                                <m:sSupPr>
                                  <m:ctrlPr>
                                    <a:rPr lang="es-ES" i="1">
                                      <a:latin typeface="Cambria Math"/>
                                    </a:rPr>
                                  </m:ctrlPr>
                                </m:sSupPr>
                                <m:e>
                                  <m:r>
                                    <a:rPr lang="es-ES" i="1">
                                      <a:latin typeface="Cambria Math"/>
                                    </a:rPr>
                                    <m:t>80</m:t>
                                  </m:r>
                                </m:e>
                                <m:sup>
                                  <m:r>
                                    <a:rPr lang="es-ES" i="1">
                                      <a:latin typeface="Cambria Math"/>
                                    </a:rPr>
                                    <m:t>2</m:t>
                                  </m:r>
                                </m:sup>
                              </m:sSup>
                              <m:r>
                                <a:rPr lang="es-ES" i="1">
                                  <a:latin typeface="Cambria Math"/>
                                </a:rPr>
                                <m:t>−254∗(−0,071)</m:t>
                              </m:r>
                            </m:e>
                          </m:d>
                        </m:e>
                        <m:sup>
                          <m:r>
                            <a:rPr lang="es-ES" i="1">
                              <a:latin typeface="Cambria Math"/>
                            </a:rPr>
                            <m:t>1/2</m:t>
                          </m:r>
                        </m:sup>
                      </m:sSup>
                    </m:oMath>
                  </m:oMathPara>
                </a14:m>
                <a:endParaRPr lang="es-ES" dirty="0"/>
              </a:p>
            </p:txBody>
          </p:sp>
        </mc:Choice>
        <mc:Fallback xmlns="">
          <p:sp>
            <p:nvSpPr>
              <p:cNvPr id="9" name="8 Rectángulo"/>
              <p:cNvSpPr>
                <a:spLocks noRot="1" noChangeAspect="1" noMove="1" noResize="1" noEditPoints="1" noAdjustHandles="1" noChangeArrowheads="1" noChangeShapeType="1" noTextEdit="1"/>
              </p:cNvSpPr>
              <p:nvPr/>
            </p:nvSpPr>
            <p:spPr>
              <a:xfrm>
                <a:off x="687769" y="4336433"/>
                <a:ext cx="2721707" cy="396070"/>
              </a:xfrm>
              <a:prstGeom prst="rect">
                <a:avLst/>
              </a:prstGeom>
              <a:blipFill rotWithShape="1">
                <a:blip r:embed="rId6"/>
                <a:stretch>
                  <a:fillRect b="-307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4723371" y="3202923"/>
                <a:ext cx="2024913" cy="5833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a:rPr>
                        <m:t>𝐿𝑒</m:t>
                      </m:r>
                      <m:r>
                        <a:rPr lang="es-ES" i="1">
                          <a:latin typeface="Cambria Math"/>
                        </a:rPr>
                        <m:t>=</m:t>
                      </m:r>
                      <m:f>
                        <m:fPr>
                          <m:ctrlPr>
                            <a:rPr lang="es-ES" i="1">
                              <a:latin typeface="Cambria Math"/>
                            </a:rPr>
                          </m:ctrlPr>
                        </m:fPr>
                        <m:num>
                          <m:sSup>
                            <m:sSupPr>
                              <m:ctrlPr>
                                <a:rPr lang="es-ES" i="1">
                                  <a:latin typeface="Cambria Math"/>
                                </a:rPr>
                              </m:ctrlPr>
                            </m:sSupPr>
                            <m:e>
                              <m:r>
                                <a:rPr lang="es-ES" i="1">
                                  <a:latin typeface="Cambria Math"/>
                                </a:rPr>
                                <m:t>80,11</m:t>
                              </m:r>
                            </m:e>
                            <m:sup>
                              <m:r>
                                <a:rPr lang="es-ES" i="1">
                                  <a:latin typeface="Cambria Math"/>
                                </a:rPr>
                                <m:t>2</m:t>
                              </m:r>
                            </m:sup>
                          </m:sSup>
                        </m:num>
                        <m:den>
                          <m:r>
                            <a:rPr lang="es-ES" i="1">
                              <a:latin typeface="Cambria Math"/>
                            </a:rPr>
                            <m:t>254 (0,25+0,05)</m:t>
                          </m:r>
                        </m:den>
                      </m:f>
                    </m:oMath>
                  </m:oMathPara>
                </a14:m>
                <a:endParaRPr lang="es-ES" dirty="0"/>
              </a:p>
            </p:txBody>
          </p:sp>
        </mc:Choice>
        <mc:Fallback xmlns="">
          <p:sp>
            <p:nvSpPr>
              <p:cNvPr id="10" name="9 Rectángulo"/>
              <p:cNvSpPr>
                <a:spLocks noRot="1" noChangeAspect="1" noMove="1" noResize="1" noEditPoints="1" noAdjustHandles="1" noChangeArrowheads="1" noChangeShapeType="1" noTextEdit="1"/>
              </p:cNvSpPr>
              <p:nvPr/>
            </p:nvSpPr>
            <p:spPr>
              <a:xfrm>
                <a:off x="4723371" y="3202923"/>
                <a:ext cx="2024913" cy="583301"/>
              </a:xfrm>
              <a:prstGeom prst="rect">
                <a:avLst/>
              </a:prstGeom>
              <a:blipFill rotWithShape="1">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4169156" y="4362476"/>
                <a:ext cx="3078948"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a:rPr>
                          </m:ctrlPr>
                        </m:sSubPr>
                        <m:e>
                          <m:r>
                            <a:rPr lang="es-ES" i="1">
                              <a:latin typeface="Cambria Math"/>
                            </a:rPr>
                            <m:t>𝐿</m:t>
                          </m:r>
                        </m:e>
                        <m:sub>
                          <m:r>
                            <a:rPr lang="es-ES" i="1">
                              <a:latin typeface="Cambria Math"/>
                            </a:rPr>
                            <m:t>𝑇</m:t>
                          </m:r>
                        </m:sub>
                      </m:sSub>
                      <m:r>
                        <a:rPr lang="es-ES" i="1">
                          <a:latin typeface="Cambria Math"/>
                        </a:rPr>
                        <m:t>=(1,25∗84,23)</m:t>
                      </m:r>
                    </m:oMath>
                  </m:oMathPara>
                </a14:m>
                <a:endParaRPr lang="es-ES" dirty="0"/>
              </a:p>
              <a:p>
                <a:pPr/>
                <a14:m>
                  <m:oMathPara xmlns:m="http://schemas.openxmlformats.org/officeDocument/2006/math">
                    <m:oMathParaPr>
                      <m:jc m:val="centerGroup"/>
                    </m:oMathParaPr>
                    <m:oMath xmlns:m="http://schemas.openxmlformats.org/officeDocument/2006/math">
                      <m:sSub>
                        <m:sSubPr>
                          <m:ctrlPr>
                            <a:rPr lang="es-ES" i="1">
                              <a:latin typeface="Cambria Math"/>
                            </a:rPr>
                          </m:ctrlPr>
                        </m:sSubPr>
                        <m:e>
                          <m:r>
                            <a:rPr lang="es-ES" i="1">
                              <a:latin typeface="Cambria Math"/>
                            </a:rPr>
                            <m:t>𝐿</m:t>
                          </m:r>
                        </m:e>
                        <m:sub>
                          <m:r>
                            <a:rPr lang="es-ES" i="1">
                              <a:latin typeface="Cambria Math"/>
                            </a:rPr>
                            <m:t>𝑇</m:t>
                          </m:r>
                        </m:sub>
                      </m:sSub>
                      <m:r>
                        <a:rPr lang="es-ES" i="1">
                          <a:latin typeface="Cambria Math"/>
                        </a:rPr>
                        <m:t>=105,28 </m:t>
                      </m:r>
                      <m:r>
                        <a:rPr lang="es-ES" i="1">
                          <a:latin typeface="Cambria Math"/>
                        </a:rPr>
                        <m:t>𝑚</m:t>
                      </m:r>
                    </m:oMath>
                  </m:oMathPara>
                </a14:m>
                <a:endParaRPr lang="es-ES" dirty="0"/>
              </a:p>
            </p:txBody>
          </p:sp>
        </mc:Choice>
        <mc:Fallback xmlns="">
          <p:sp>
            <p:nvSpPr>
              <p:cNvPr id="11" name="10 Rectángulo"/>
              <p:cNvSpPr>
                <a:spLocks noRot="1" noChangeAspect="1" noMove="1" noResize="1" noEditPoints="1" noAdjustHandles="1" noChangeArrowheads="1" noChangeShapeType="1" noTextEdit="1"/>
              </p:cNvSpPr>
              <p:nvPr/>
            </p:nvSpPr>
            <p:spPr>
              <a:xfrm>
                <a:off x="4169156" y="4362476"/>
                <a:ext cx="3078948" cy="523220"/>
              </a:xfrm>
              <a:prstGeom prst="rect">
                <a:avLst/>
              </a:prstGeom>
              <a:blipFill rotWithShape="1">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5098250" y="3876668"/>
                <a:ext cx="127515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a:rPr>
                          </m:ctrlPr>
                        </m:sSubPr>
                        <m:e>
                          <m:r>
                            <a:rPr lang="es-ES" i="1">
                              <a:latin typeface="Cambria Math"/>
                            </a:rPr>
                            <m:t>𝐿</m:t>
                          </m:r>
                        </m:e>
                        <m:sub>
                          <m:r>
                            <a:rPr lang="es-ES" b="0" i="1" smtClean="0">
                              <a:latin typeface="Cambria Math"/>
                            </a:rPr>
                            <m:t>𝑒</m:t>
                          </m:r>
                        </m:sub>
                      </m:sSub>
                      <m:r>
                        <a:rPr lang="es-ES" i="1">
                          <a:latin typeface="Cambria Math"/>
                        </a:rPr>
                        <m:t>=</m:t>
                      </m:r>
                      <m:r>
                        <a:rPr lang="es-ES" b="0" i="1" smtClean="0">
                          <a:latin typeface="Cambria Math"/>
                        </a:rPr>
                        <m:t>84,23</m:t>
                      </m:r>
                      <m:r>
                        <a:rPr lang="es-ES" i="1">
                          <a:latin typeface="Cambria Math"/>
                        </a:rPr>
                        <m:t> </m:t>
                      </m:r>
                      <m:r>
                        <a:rPr lang="es-ES" i="1">
                          <a:latin typeface="Cambria Math"/>
                        </a:rPr>
                        <m:t>𝑚</m:t>
                      </m:r>
                    </m:oMath>
                  </m:oMathPara>
                </a14:m>
                <a:endParaRPr lang="es-ES" dirty="0"/>
              </a:p>
            </p:txBody>
          </p:sp>
        </mc:Choice>
        <mc:Fallback xmlns="">
          <p:sp>
            <p:nvSpPr>
              <p:cNvPr id="12" name="11 Rectángulo"/>
              <p:cNvSpPr>
                <a:spLocks noRot="1" noChangeAspect="1" noMove="1" noResize="1" noEditPoints="1" noAdjustHandles="1" noChangeArrowheads="1" noChangeShapeType="1" noTextEdit="1"/>
              </p:cNvSpPr>
              <p:nvPr/>
            </p:nvSpPr>
            <p:spPr>
              <a:xfrm>
                <a:off x="5098250" y="3876668"/>
                <a:ext cx="1275157" cy="307777"/>
              </a:xfrm>
              <a:prstGeom prst="rect">
                <a:avLst/>
              </a:prstGeom>
              <a:blipFill rotWithShape="1">
                <a:blip r:embed="rId9"/>
                <a:stretch>
                  <a:fillRect/>
                </a:stretch>
              </a:blipFill>
            </p:spPr>
            <p:txBody>
              <a:bodyPr/>
              <a:lstStyle/>
              <a:p>
                <a:r>
                  <a:rPr lang="es-ES">
                    <a:noFill/>
                  </a:rPr>
                  <a:t> </a:t>
                </a:r>
              </a:p>
            </p:txBody>
          </p:sp>
        </mc:Fallback>
      </mc:AlternateContent>
      <p:sp>
        <p:nvSpPr>
          <p:cNvPr id="20" name="Rectángulo 11">
            <a:extLst>
              <a:ext uri="{FF2B5EF4-FFF2-40B4-BE49-F238E27FC236}">
                <a16:creationId xmlns="" xmlns:a16="http://schemas.microsoft.com/office/drawing/2014/main" id="{B805A6A7-552A-497E-A48D-180DF42FA295}"/>
              </a:ext>
            </a:extLst>
          </p:cNvPr>
          <p:cNvSpPr/>
          <p:nvPr/>
        </p:nvSpPr>
        <p:spPr>
          <a:xfrm>
            <a:off x="4940271" y="5012206"/>
            <a:ext cx="1591117" cy="3073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dirty="0" smtClean="0"/>
              <a:t>L=106 m</a:t>
            </a:r>
            <a:endParaRPr lang="es-EC" dirty="0"/>
          </a:p>
        </p:txBody>
      </p:sp>
      <mc:AlternateContent xmlns:mc="http://schemas.openxmlformats.org/markup-compatibility/2006" xmlns:a14="http://schemas.microsoft.com/office/drawing/2010/main">
        <mc:Choice Requires="a14">
          <p:sp>
            <p:nvSpPr>
              <p:cNvPr id="13" name="12 Rectángulo"/>
              <p:cNvSpPr/>
              <p:nvPr/>
            </p:nvSpPr>
            <p:spPr>
              <a:xfrm>
                <a:off x="4885873" y="1359751"/>
                <a:ext cx="1645515" cy="5627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a:rPr>
                        <m:t>𝐿𝑒</m:t>
                      </m:r>
                      <m:r>
                        <a:rPr lang="es-ES" i="1">
                          <a:latin typeface="Cambria Math"/>
                        </a:rPr>
                        <m:t>=</m:t>
                      </m:r>
                      <m:f>
                        <m:fPr>
                          <m:ctrlPr>
                            <a:rPr lang="es-ES" i="1">
                              <a:latin typeface="Cambria Math"/>
                            </a:rPr>
                          </m:ctrlPr>
                        </m:fPr>
                        <m:num>
                          <m:r>
                            <a:rPr lang="es-ES" i="1">
                              <a:latin typeface="Cambria Math"/>
                            </a:rPr>
                            <m:t>𝑉</m:t>
                          </m:r>
                          <m:sSup>
                            <m:sSupPr>
                              <m:ctrlPr>
                                <a:rPr lang="es-ES" i="1">
                                  <a:latin typeface="Cambria Math"/>
                                </a:rPr>
                              </m:ctrlPr>
                            </m:sSupPr>
                            <m:e>
                              <m:r>
                                <a:rPr lang="es-ES" i="1">
                                  <a:latin typeface="Cambria Math"/>
                                </a:rPr>
                                <m:t>𝑒</m:t>
                              </m:r>
                            </m:e>
                            <m:sup>
                              <m:r>
                                <a:rPr lang="es-ES" i="1">
                                  <a:latin typeface="Cambria Math"/>
                                </a:rPr>
                                <m:t>2</m:t>
                              </m:r>
                            </m:sup>
                          </m:sSup>
                        </m:num>
                        <m:den>
                          <m:r>
                            <a:rPr lang="es-ES" i="1">
                              <a:latin typeface="Cambria Math"/>
                            </a:rPr>
                            <m:t>254 (</m:t>
                          </m:r>
                          <m:r>
                            <a:rPr lang="es-ES" i="1">
                              <a:latin typeface="Cambria Math"/>
                            </a:rPr>
                            <m:t>𝑅</m:t>
                          </m:r>
                          <m:r>
                            <a:rPr lang="es-ES" i="1">
                              <a:latin typeface="Cambria Math"/>
                            </a:rPr>
                            <m:t>+</m:t>
                          </m:r>
                          <m:r>
                            <a:rPr lang="es-ES" i="1">
                              <a:latin typeface="Cambria Math"/>
                            </a:rPr>
                            <m:t>𝑆𝐼</m:t>
                          </m:r>
                          <m:r>
                            <a:rPr lang="es-ES" i="1">
                              <a:latin typeface="Cambria Math"/>
                            </a:rPr>
                            <m:t>)</m:t>
                          </m:r>
                        </m:den>
                      </m:f>
                    </m:oMath>
                  </m:oMathPara>
                </a14:m>
                <a:endParaRPr lang="es-ES" dirty="0"/>
              </a:p>
            </p:txBody>
          </p:sp>
        </mc:Choice>
        <mc:Fallback xmlns="">
          <p:sp>
            <p:nvSpPr>
              <p:cNvPr id="13" name="12 Rectángulo"/>
              <p:cNvSpPr>
                <a:spLocks noRot="1" noChangeAspect="1" noMove="1" noResize="1" noEditPoints="1" noAdjustHandles="1" noChangeArrowheads="1" noChangeShapeType="1" noTextEdit="1"/>
              </p:cNvSpPr>
              <p:nvPr/>
            </p:nvSpPr>
            <p:spPr>
              <a:xfrm>
                <a:off x="4885873" y="1359751"/>
                <a:ext cx="1645515" cy="562783"/>
              </a:xfrm>
              <a:prstGeom prst="rect">
                <a:avLst/>
              </a:prstGeom>
              <a:blipFill rotWithShape="1">
                <a:blip r:embed="rId10"/>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2" name="21 Rectángulo"/>
              <p:cNvSpPr/>
              <p:nvPr/>
            </p:nvSpPr>
            <p:spPr>
              <a:xfrm>
                <a:off x="4378792" y="2105120"/>
                <a:ext cx="2869312" cy="307777"/>
              </a:xfrm>
              <a:prstGeom prst="rect">
                <a:avLst/>
              </a:prstGeom>
            </p:spPr>
            <p:txBody>
              <a:bodyPr wrap="none">
                <a:spAutoFit/>
              </a:bodyPr>
              <a:lstStyle/>
              <a:p>
                <a:r>
                  <a:rPr lang="es-ES" dirty="0" smtClean="0"/>
                  <a:t>SI</a:t>
                </a:r>
                <a14:m>
                  <m:oMath xmlns:m="http://schemas.openxmlformats.org/officeDocument/2006/math">
                    <m:r>
                      <a:rPr lang="es-ES" i="1">
                        <a:latin typeface="Cambria Math"/>
                      </a:rPr>
                      <m:t>=</m:t>
                    </m:r>
                    <m:r>
                      <a:rPr lang="es-ES" b="0" i="1" smtClean="0">
                        <a:latin typeface="Cambria Math"/>
                      </a:rPr>
                      <m:t>𝑃𝑒𝑛𝑑𝑖𝑒𝑛𝑡𝑒</m:t>
                    </m:r>
                    <m:r>
                      <a:rPr lang="es-ES" b="0" i="1" smtClean="0">
                        <a:latin typeface="Cambria Math"/>
                      </a:rPr>
                      <m:t> </m:t>
                    </m:r>
                    <m:r>
                      <a:rPr lang="es-ES" b="0" i="1" smtClean="0">
                        <a:latin typeface="Cambria Math"/>
                      </a:rPr>
                      <m:t>𝑑𝑒</m:t>
                    </m:r>
                    <m:r>
                      <a:rPr lang="es-ES" b="0" i="1" smtClean="0">
                        <a:latin typeface="Cambria Math"/>
                      </a:rPr>
                      <m:t> </m:t>
                    </m:r>
                    <m:r>
                      <a:rPr lang="es-ES" b="0" i="1" smtClean="0">
                        <a:latin typeface="Cambria Math"/>
                      </a:rPr>
                      <m:t>𝑙𝑎</m:t>
                    </m:r>
                    <m:r>
                      <a:rPr lang="es-ES" b="0" i="1" smtClean="0">
                        <a:latin typeface="Cambria Math"/>
                      </a:rPr>
                      <m:t> </m:t>
                    </m:r>
                    <m:r>
                      <a:rPr lang="es-ES" b="0" i="1" smtClean="0">
                        <a:latin typeface="Cambria Math"/>
                      </a:rPr>
                      <m:t>𝑟𝑎𝑚𝑝𝑎</m:t>
                    </m:r>
                    <m:r>
                      <a:rPr lang="es-ES" b="0" i="1" smtClean="0">
                        <a:latin typeface="Cambria Math"/>
                      </a:rPr>
                      <m:t>=5%</m:t>
                    </m:r>
                  </m:oMath>
                </a14:m>
                <a:endParaRPr lang="es-ES" dirty="0"/>
              </a:p>
            </p:txBody>
          </p:sp>
        </mc:Choice>
        <mc:Fallback xmlns="">
          <p:sp>
            <p:nvSpPr>
              <p:cNvPr id="22" name="21 Rectángulo"/>
              <p:cNvSpPr>
                <a:spLocks noRot="1" noChangeAspect="1" noMove="1" noResize="1" noEditPoints="1" noAdjustHandles="1" noChangeArrowheads="1" noChangeShapeType="1" noTextEdit="1"/>
              </p:cNvSpPr>
              <p:nvPr/>
            </p:nvSpPr>
            <p:spPr>
              <a:xfrm>
                <a:off x="4378792" y="2105120"/>
                <a:ext cx="2869312" cy="307777"/>
              </a:xfrm>
              <a:prstGeom prst="rect">
                <a:avLst/>
              </a:prstGeom>
              <a:blipFill rotWithShape="1">
                <a:blip r:embed="rId11"/>
                <a:stretch>
                  <a:fillRect l="-425" t="-1961" b="-1764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22 Rectángulo"/>
              <p:cNvSpPr/>
              <p:nvPr/>
            </p:nvSpPr>
            <p:spPr>
              <a:xfrm>
                <a:off x="4454789" y="2564815"/>
                <a:ext cx="3128164" cy="307777"/>
              </a:xfrm>
              <a:prstGeom prst="rect">
                <a:avLst/>
              </a:prstGeom>
            </p:spPr>
            <p:txBody>
              <a:bodyPr wrap="none">
                <a:spAutoFit/>
              </a:bodyPr>
              <a:lstStyle/>
              <a:p>
                <a:r>
                  <a:rPr lang="es-ES" dirty="0" smtClean="0"/>
                  <a:t>R</a:t>
                </a:r>
                <a14:m>
                  <m:oMath xmlns:m="http://schemas.openxmlformats.org/officeDocument/2006/math">
                    <m:r>
                      <a:rPr lang="es-ES" i="1">
                        <a:latin typeface="Cambria Math"/>
                      </a:rPr>
                      <m:t>=</m:t>
                    </m:r>
                    <m:r>
                      <a:rPr lang="es-ES" b="0" i="1" smtClean="0">
                        <a:latin typeface="Cambria Math"/>
                      </a:rPr>
                      <m:t>𝑅𝑒𝑠𝑖𝑠𝑡𝑒𝑛𝑐𝑖𝑎</m:t>
                    </m:r>
                    <m:r>
                      <a:rPr lang="es-ES" b="0" i="1" smtClean="0">
                        <a:latin typeface="Cambria Math"/>
                      </a:rPr>
                      <m:t> </m:t>
                    </m:r>
                    <m:r>
                      <a:rPr lang="es-ES" b="0" i="1" smtClean="0">
                        <a:latin typeface="Cambria Math"/>
                      </a:rPr>
                      <m:t>𝑎</m:t>
                    </m:r>
                    <m:r>
                      <a:rPr lang="es-ES" b="0" i="1" smtClean="0">
                        <a:latin typeface="Cambria Math"/>
                      </a:rPr>
                      <m:t> </m:t>
                    </m:r>
                    <m:r>
                      <a:rPr lang="es-ES" b="0" i="1" smtClean="0">
                        <a:latin typeface="Cambria Math"/>
                      </a:rPr>
                      <m:t>𝑙𝑎</m:t>
                    </m:r>
                    <m:r>
                      <a:rPr lang="es-ES" b="0" i="1" smtClean="0">
                        <a:latin typeface="Cambria Math"/>
                      </a:rPr>
                      <m:t> </m:t>
                    </m:r>
                    <m:r>
                      <a:rPr lang="es-ES" b="0" i="1" smtClean="0">
                        <a:latin typeface="Cambria Math"/>
                      </a:rPr>
                      <m:t>𝑟𝑜𝑑𝑎𝑑𝑢𝑟𝑎</m:t>
                    </m:r>
                    <m:r>
                      <a:rPr lang="es-ES" b="0" i="1" smtClean="0">
                        <a:latin typeface="Cambria Math"/>
                      </a:rPr>
                      <m:t>=025</m:t>
                    </m:r>
                  </m:oMath>
                </a14:m>
                <a:endParaRPr lang="es-ES" dirty="0"/>
              </a:p>
            </p:txBody>
          </p:sp>
        </mc:Choice>
        <mc:Fallback xmlns="">
          <p:sp>
            <p:nvSpPr>
              <p:cNvPr id="23" name="22 Rectángulo"/>
              <p:cNvSpPr>
                <a:spLocks noRot="1" noChangeAspect="1" noMove="1" noResize="1" noEditPoints="1" noAdjustHandles="1" noChangeArrowheads="1" noChangeShapeType="1" noTextEdit="1"/>
              </p:cNvSpPr>
              <p:nvPr/>
            </p:nvSpPr>
            <p:spPr>
              <a:xfrm>
                <a:off x="4454789" y="2564815"/>
                <a:ext cx="3128164" cy="307777"/>
              </a:xfrm>
              <a:prstGeom prst="rect">
                <a:avLst/>
              </a:prstGeom>
              <a:blipFill rotWithShape="1">
                <a:blip r:embed="rId12"/>
                <a:stretch>
                  <a:fillRect l="-585" t="-2000" b="-20000"/>
                </a:stretch>
              </a:blipFill>
            </p:spPr>
            <p:txBody>
              <a:bodyPr/>
              <a:lstStyle/>
              <a:p>
                <a:r>
                  <a:rPr lang="es-ES">
                    <a:noFill/>
                  </a:rPr>
                  <a:t> </a:t>
                </a:r>
              </a:p>
            </p:txBody>
          </p:sp>
        </mc:Fallback>
      </mc:AlternateContent>
    </p:spTree>
    <p:extLst>
      <p:ext uri="{BB962C8B-B14F-4D97-AF65-F5344CB8AC3E}">
        <p14:creationId xmlns:p14="http://schemas.microsoft.com/office/powerpoint/2010/main" val="4604106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83787" y="173422"/>
            <a:ext cx="7930041" cy="434676"/>
          </a:xfrm>
        </p:spPr>
        <p:txBody>
          <a:bodyPr/>
          <a:lstStyle/>
          <a:p>
            <a:pPr algn="ctr"/>
            <a:r>
              <a:rPr lang="es-CO" sz="2200" dirty="0" smtClean="0">
                <a:solidFill>
                  <a:schemeClr val="tx1"/>
                </a:solidFill>
              </a:rPr>
              <a:t>DISEÑO DE RAMPA DE EMERGENCIA DE FRENADO</a:t>
            </a:r>
            <a:endParaRPr lang="es-CO" sz="2200" dirty="0">
              <a:solidFill>
                <a:schemeClr val="tx1"/>
              </a:solidFill>
            </a:endParaRPr>
          </a:p>
        </p:txBody>
      </p:sp>
      <p:sp>
        <p:nvSpPr>
          <p:cNvPr id="2" name="AutoShape 2" descr="Zona de frenado de emergencia - Wikipedia, la enciclopedia lib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Zona de frenado de emergencia - Wikipedia, la enciclopedia lib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8" descr="Fiscalía formuló cargos por presunta muerte culposa a conductor de bus que  se volcó en la vía Pifo-Papallacta | Ecuador | Noticias | El Univers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9" name="18 Rectángulo"/>
          <p:cNvSpPr/>
          <p:nvPr/>
        </p:nvSpPr>
        <p:spPr>
          <a:xfrm>
            <a:off x="267029" y="745035"/>
            <a:ext cx="7234438" cy="307777"/>
          </a:xfrm>
          <a:prstGeom prst="rect">
            <a:avLst/>
          </a:prstGeom>
        </p:spPr>
        <p:txBody>
          <a:bodyPr wrap="square">
            <a:spAutoFit/>
          </a:bodyPr>
          <a:lstStyle/>
          <a:p>
            <a:r>
              <a:rPr lang="es-ES" b="1" dirty="0" smtClean="0"/>
              <a:t>Longitud  y subdrenaje de rampa de emergencia de frenado</a:t>
            </a:r>
            <a:endParaRPr lang="es-ES" b="1" dirty="0"/>
          </a:p>
        </p:txBody>
      </p:sp>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360" y="4289612"/>
            <a:ext cx="2132439" cy="147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2" y="1161995"/>
            <a:ext cx="9034086" cy="186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80" y="4480144"/>
            <a:ext cx="6849527" cy="146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ángulo 11">
            <a:extLst>
              <a:ext uri="{FF2B5EF4-FFF2-40B4-BE49-F238E27FC236}">
                <a16:creationId xmlns="" xmlns:a16="http://schemas.microsoft.com/office/drawing/2014/main" id="{B805A6A7-552A-497E-A48D-180DF42FA295}"/>
              </a:ext>
            </a:extLst>
          </p:cNvPr>
          <p:cNvSpPr/>
          <p:nvPr/>
        </p:nvSpPr>
        <p:spPr>
          <a:xfrm>
            <a:off x="7108029" y="3357348"/>
            <a:ext cx="1787100" cy="75388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C" sz="1300" dirty="0" smtClean="0"/>
              <a:t>Se usa tubería de PVC corrugada perforada de 160 mm</a:t>
            </a:r>
            <a:endParaRPr lang="es-EC" sz="1300" dirty="0"/>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43" y="3056122"/>
            <a:ext cx="6637788" cy="131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ángulo 11">
            <a:extLst>
              <a:ext uri="{FF2B5EF4-FFF2-40B4-BE49-F238E27FC236}">
                <a16:creationId xmlns="" xmlns:a16="http://schemas.microsoft.com/office/drawing/2014/main" id="{B805A6A7-552A-497E-A48D-180DF42FA295}"/>
              </a:ext>
            </a:extLst>
          </p:cNvPr>
          <p:cNvSpPr/>
          <p:nvPr/>
        </p:nvSpPr>
        <p:spPr>
          <a:xfrm>
            <a:off x="1102937" y="4274772"/>
            <a:ext cx="2781311" cy="23266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sz="1200" dirty="0" smtClean="0"/>
              <a:t>Corte longitudinal de subdrenaje</a:t>
            </a:r>
            <a:endParaRPr lang="es-EC" sz="1200" dirty="0"/>
          </a:p>
        </p:txBody>
      </p:sp>
      <p:sp>
        <p:nvSpPr>
          <p:cNvPr id="16" name="Rectángulo 11">
            <a:extLst>
              <a:ext uri="{FF2B5EF4-FFF2-40B4-BE49-F238E27FC236}">
                <a16:creationId xmlns="" xmlns:a16="http://schemas.microsoft.com/office/drawing/2014/main" id="{B805A6A7-552A-497E-A48D-180DF42FA295}"/>
              </a:ext>
            </a:extLst>
          </p:cNvPr>
          <p:cNvSpPr/>
          <p:nvPr/>
        </p:nvSpPr>
        <p:spPr>
          <a:xfrm>
            <a:off x="1405462" y="5983199"/>
            <a:ext cx="2781311" cy="23266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sz="1200" dirty="0" smtClean="0"/>
              <a:t>Vista Planta de subdrenaje</a:t>
            </a:r>
            <a:endParaRPr lang="es-EC" sz="1200" dirty="0"/>
          </a:p>
        </p:txBody>
      </p:sp>
      <p:sp>
        <p:nvSpPr>
          <p:cNvPr id="17" name="Rectángulo 11">
            <a:extLst>
              <a:ext uri="{FF2B5EF4-FFF2-40B4-BE49-F238E27FC236}">
                <a16:creationId xmlns="" xmlns:a16="http://schemas.microsoft.com/office/drawing/2014/main" id="{B805A6A7-552A-497E-A48D-180DF42FA295}"/>
              </a:ext>
            </a:extLst>
          </p:cNvPr>
          <p:cNvSpPr/>
          <p:nvPr/>
        </p:nvSpPr>
        <p:spPr>
          <a:xfrm>
            <a:off x="2695218" y="2939788"/>
            <a:ext cx="4240141" cy="23266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sz="1200" dirty="0" smtClean="0"/>
              <a:t>Elevación y Planta de rampa de emergencia de frenado</a:t>
            </a:r>
            <a:endParaRPr lang="es-EC" sz="1200" dirty="0"/>
          </a:p>
        </p:txBody>
      </p:sp>
    </p:spTree>
    <p:extLst>
      <p:ext uri="{BB962C8B-B14F-4D97-AF65-F5344CB8AC3E}">
        <p14:creationId xmlns:p14="http://schemas.microsoft.com/office/powerpoint/2010/main" val="25224920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 xmlns:a16="http://schemas.microsoft.com/office/drawing/2014/main" id="{EE8E2210-D45D-488F-8D5F-FF78887CA9E8}"/>
              </a:ext>
            </a:extLst>
          </p:cNvPr>
          <p:cNvSpPr>
            <a:spLocks noGrp="1"/>
          </p:cNvSpPr>
          <p:nvPr>
            <p:ph type="title"/>
          </p:nvPr>
        </p:nvSpPr>
        <p:spPr>
          <a:xfrm>
            <a:off x="283787" y="173422"/>
            <a:ext cx="7930041" cy="434676"/>
          </a:xfrm>
        </p:spPr>
        <p:txBody>
          <a:bodyPr/>
          <a:lstStyle/>
          <a:p>
            <a:pPr algn="ctr"/>
            <a:r>
              <a:rPr lang="es-CO" sz="2200" dirty="0" smtClean="0">
                <a:solidFill>
                  <a:schemeClr val="tx1"/>
                </a:solidFill>
              </a:rPr>
              <a:t>DISEÑO DE RAMPA DE EMERGENCIA DE FRENADO</a:t>
            </a:r>
            <a:endParaRPr lang="es-CO" sz="2200"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73" y="1042561"/>
            <a:ext cx="8393811" cy="44711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6972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EE8E2210-D45D-488F-8D5F-FF78887CA9E8}"/>
              </a:ext>
            </a:extLst>
          </p:cNvPr>
          <p:cNvSpPr>
            <a:spLocks noGrp="1"/>
          </p:cNvSpPr>
          <p:nvPr>
            <p:ph type="title"/>
          </p:nvPr>
        </p:nvSpPr>
        <p:spPr>
          <a:xfrm>
            <a:off x="283787" y="118830"/>
            <a:ext cx="7930041" cy="434676"/>
          </a:xfrm>
        </p:spPr>
        <p:txBody>
          <a:bodyPr/>
          <a:lstStyle/>
          <a:p>
            <a:pPr algn="ctr"/>
            <a:r>
              <a:rPr lang="es-CO" sz="2200" dirty="0" smtClean="0">
                <a:solidFill>
                  <a:schemeClr val="tx1"/>
                </a:solidFill>
              </a:rPr>
              <a:t>DISEÑO DE RAMPA DE EMERGENCIA DE FRENADO</a:t>
            </a:r>
            <a:endParaRPr lang="es-CO" sz="2200" dirty="0">
              <a:solidFill>
                <a:schemeClr val="tx1"/>
              </a:solidFill>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80" y="784462"/>
            <a:ext cx="205740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32" y="4179126"/>
            <a:ext cx="2141060" cy="106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80" y="5213797"/>
            <a:ext cx="2141060" cy="1024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80" y="1859508"/>
            <a:ext cx="2057400" cy="231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9840" y="5145556"/>
            <a:ext cx="1537286" cy="88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7726" y="4083590"/>
            <a:ext cx="4873446" cy="177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ángulo 11">
            <a:extLst>
              <a:ext uri="{FF2B5EF4-FFF2-40B4-BE49-F238E27FC236}">
                <a16:creationId xmlns="" xmlns:a16="http://schemas.microsoft.com/office/drawing/2014/main" id="{B805A6A7-552A-497E-A48D-180DF42FA295}"/>
              </a:ext>
            </a:extLst>
          </p:cNvPr>
          <p:cNvSpPr/>
          <p:nvPr/>
        </p:nvSpPr>
        <p:spPr>
          <a:xfrm>
            <a:off x="4147726" y="2923781"/>
            <a:ext cx="4873446" cy="977446"/>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marL="228600" indent="-228600">
              <a:buAutoNum type="arabicPeriod"/>
              <a:defRPr/>
            </a:pPr>
            <a:r>
              <a:rPr lang="es-ES" sz="1200" b="1" i="1" dirty="0" smtClean="0"/>
              <a:t>Pitar una raya continua  de 15 cm de ancho roja 1 km antes de la rampa de emergencia de frenado</a:t>
            </a:r>
          </a:p>
          <a:p>
            <a:pPr>
              <a:defRPr/>
            </a:pPr>
            <a:endParaRPr lang="es-ES" sz="1200" b="1" i="1" dirty="0" smtClean="0"/>
          </a:p>
          <a:p>
            <a:pPr>
              <a:defRPr/>
            </a:pPr>
            <a:r>
              <a:rPr lang="es-ES" sz="1200" b="1" i="1" dirty="0"/>
              <a:t>2</a:t>
            </a:r>
            <a:r>
              <a:rPr lang="es-ES" sz="1200" b="1" i="1" dirty="0" smtClean="0"/>
              <a:t>. Colocar botones o tachas reflejantes de color rojo  @15m en curvas y @30m en tangentes</a:t>
            </a:r>
            <a:endParaRPr lang="es-EC" sz="1200" dirty="0"/>
          </a:p>
        </p:txBody>
      </p:sp>
      <p:pic>
        <p:nvPicPr>
          <p:cNvPr id="410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0902" y="669926"/>
            <a:ext cx="4792753" cy="21334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4936" y="4130622"/>
            <a:ext cx="1076277" cy="101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ángulo 11">
            <a:extLst>
              <a:ext uri="{FF2B5EF4-FFF2-40B4-BE49-F238E27FC236}">
                <a16:creationId xmlns="" xmlns:a16="http://schemas.microsoft.com/office/drawing/2014/main" id="{B805A6A7-552A-497E-A48D-180DF42FA295}"/>
              </a:ext>
            </a:extLst>
          </p:cNvPr>
          <p:cNvSpPr/>
          <p:nvPr/>
        </p:nvSpPr>
        <p:spPr>
          <a:xfrm>
            <a:off x="2375741" y="937246"/>
            <a:ext cx="1573929" cy="55110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C" sz="1300" dirty="0" smtClean="0"/>
              <a:t>Señal informativa a 2 postes</a:t>
            </a:r>
            <a:endParaRPr lang="es-EC" sz="1300" dirty="0"/>
          </a:p>
        </p:txBody>
      </p:sp>
      <p:sp>
        <p:nvSpPr>
          <p:cNvPr id="18" name="Rectángulo 11">
            <a:extLst>
              <a:ext uri="{FF2B5EF4-FFF2-40B4-BE49-F238E27FC236}">
                <a16:creationId xmlns="" xmlns:a16="http://schemas.microsoft.com/office/drawing/2014/main" id="{B805A6A7-552A-497E-A48D-180DF42FA295}"/>
              </a:ext>
            </a:extLst>
          </p:cNvPr>
          <p:cNvSpPr/>
          <p:nvPr/>
        </p:nvSpPr>
        <p:spPr>
          <a:xfrm>
            <a:off x="2413197" y="2527870"/>
            <a:ext cx="1573929" cy="55110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C" sz="1300" dirty="0" smtClean="0"/>
              <a:t>Señal informativa en volado</a:t>
            </a:r>
            <a:endParaRPr lang="es-EC" sz="1300" dirty="0"/>
          </a:p>
        </p:txBody>
      </p:sp>
      <p:sp>
        <p:nvSpPr>
          <p:cNvPr id="19" name="Rectángulo 11">
            <a:extLst>
              <a:ext uri="{FF2B5EF4-FFF2-40B4-BE49-F238E27FC236}">
                <a16:creationId xmlns="" xmlns:a16="http://schemas.microsoft.com/office/drawing/2014/main" id="{B805A6A7-552A-497E-A48D-180DF42FA295}"/>
              </a:ext>
            </a:extLst>
          </p:cNvPr>
          <p:cNvSpPr/>
          <p:nvPr/>
        </p:nvSpPr>
        <p:spPr>
          <a:xfrm>
            <a:off x="2486109" y="3412504"/>
            <a:ext cx="1573929" cy="55110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sz="1200" dirty="0"/>
              <a:t>RTE INEN </a:t>
            </a:r>
            <a:r>
              <a:rPr lang="es-ES" sz="1200" dirty="0" smtClean="0"/>
              <a:t>004-1 y 2 :2011</a:t>
            </a:r>
            <a:endParaRPr lang="es-EC" sz="1300" dirty="0"/>
          </a:p>
        </p:txBody>
      </p:sp>
      <p:sp>
        <p:nvSpPr>
          <p:cNvPr id="20" name="19 Rectángulo"/>
          <p:cNvSpPr/>
          <p:nvPr/>
        </p:nvSpPr>
        <p:spPr>
          <a:xfrm>
            <a:off x="221290" y="488741"/>
            <a:ext cx="3079080" cy="307777"/>
          </a:xfrm>
          <a:prstGeom prst="rect">
            <a:avLst/>
          </a:prstGeom>
        </p:spPr>
        <p:txBody>
          <a:bodyPr wrap="square">
            <a:spAutoFit/>
          </a:bodyPr>
          <a:lstStyle/>
          <a:p>
            <a:r>
              <a:rPr lang="es-ES" b="1" dirty="0" smtClean="0"/>
              <a:t>Señalética horizontal y vertical</a:t>
            </a:r>
            <a:endParaRPr lang="es-ES" b="1" dirty="0"/>
          </a:p>
        </p:txBody>
      </p:sp>
    </p:spTree>
    <p:extLst>
      <p:ext uri="{BB962C8B-B14F-4D97-AF65-F5344CB8AC3E}">
        <p14:creationId xmlns:p14="http://schemas.microsoft.com/office/powerpoint/2010/main" val="3308943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0" y="141890"/>
            <a:ext cx="7882729" cy="677862"/>
          </a:xfrm>
        </p:spPr>
        <p:txBody>
          <a:bodyPr/>
          <a:lstStyle/>
          <a:p>
            <a:pPr algn="ctr"/>
            <a:r>
              <a:rPr lang="es-CO" sz="2200" dirty="0" smtClean="0">
                <a:solidFill>
                  <a:schemeClr val="tx1"/>
                </a:solidFill>
              </a:rPr>
              <a:t>DATOS BIBLIOGRÁFICOS DE LA ZONA DE ESTUDIO</a:t>
            </a:r>
            <a:endParaRPr lang="es-CO" sz="2200" dirty="0">
              <a:solidFill>
                <a:schemeClr val="tx1"/>
              </a:solidFill>
            </a:endParaRPr>
          </a:p>
        </p:txBody>
      </p:sp>
      <p:sp>
        <p:nvSpPr>
          <p:cNvPr id="7" name="6 Rectángulo"/>
          <p:cNvSpPr/>
          <p:nvPr/>
        </p:nvSpPr>
        <p:spPr>
          <a:xfrm>
            <a:off x="364675" y="698327"/>
            <a:ext cx="3823483" cy="307777"/>
          </a:xfrm>
          <a:prstGeom prst="rect">
            <a:avLst/>
          </a:prstGeom>
        </p:spPr>
        <p:txBody>
          <a:bodyPr wrap="none">
            <a:spAutoFit/>
          </a:bodyPr>
          <a:lstStyle/>
          <a:p>
            <a:r>
              <a:rPr lang="es-ES" b="1" dirty="0" smtClean="0"/>
              <a:t>Ubicación general de la Vía Pifo Papallacta</a:t>
            </a:r>
            <a:endParaRPr lang="es-ES" b="1"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557" y="1006104"/>
            <a:ext cx="6179818" cy="291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13 Imagen"/>
          <p:cNvPicPr/>
          <p:nvPr/>
        </p:nvPicPr>
        <p:blipFill>
          <a:blip r:embed="rId5"/>
          <a:stretch>
            <a:fillRect/>
          </a:stretch>
        </p:blipFill>
        <p:spPr>
          <a:xfrm>
            <a:off x="613772" y="4077366"/>
            <a:ext cx="3880485" cy="2077085"/>
          </a:xfrm>
          <a:prstGeom prst="rect">
            <a:avLst/>
          </a:prstGeom>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1712" y="4625372"/>
            <a:ext cx="37719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54650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68023" y="141890"/>
            <a:ext cx="7614707" cy="677862"/>
          </a:xfrm>
        </p:spPr>
        <p:txBody>
          <a:bodyPr/>
          <a:lstStyle/>
          <a:p>
            <a:pPr algn="ctr"/>
            <a:r>
              <a:rPr lang="es-CO" sz="2200" dirty="0" smtClean="0">
                <a:solidFill>
                  <a:schemeClr val="tx1"/>
                </a:solidFill>
              </a:rPr>
              <a:t>MODELAMEINTO EN PROGRAMA COMPUTACIONAL</a:t>
            </a:r>
            <a:endParaRPr lang="es-CO" sz="2200" dirty="0">
              <a:solidFill>
                <a:schemeClr val="tx1"/>
              </a:solidFill>
            </a:endParaRPr>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7" y="1210384"/>
            <a:ext cx="4810125" cy="255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p:nvPr/>
        </p:nvPicPr>
        <p:blipFill rotWithShape="1">
          <a:blip r:embed="rId5"/>
          <a:srcRect r="1895"/>
          <a:stretch/>
        </p:blipFill>
        <p:spPr bwMode="auto">
          <a:xfrm>
            <a:off x="5516752" y="1210384"/>
            <a:ext cx="3551047" cy="2556397"/>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1671851" y="4296378"/>
            <a:ext cx="6066430" cy="954107"/>
          </a:xfrm>
          <a:prstGeom prst="rect">
            <a:avLst/>
          </a:prstGeom>
        </p:spPr>
        <p:txBody>
          <a:bodyPr wrap="square">
            <a:spAutoFit/>
          </a:bodyPr>
          <a:lstStyle/>
          <a:p>
            <a:r>
              <a:rPr lang="es-ES" dirty="0" smtClean="0"/>
              <a:t>El </a:t>
            </a:r>
            <a:r>
              <a:rPr lang="es-ES" dirty="0"/>
              <a:t>flujo vehicular en una hora de estudio. Se interpreta que no  existe afectación al tránsito vehicular de la carreta, ya que la rampa de emergencia de frenado al ser un carril anexo a la vía principal no hay obstrucción de tráfico.</a:t>
            </a:r>
          </a:p>
        </p:txBody>
      </p:sp>
    </p:spTree>
    <p:extLst>
      <p:ext uri="{BB962C8B-B14F-4D97-AF65-F5344CB8AC3E}">
        <p14:creationId xmlns:p14="http://schemas.microsoft.com/office/powerpoint/2010/main" val="9149992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268024" y="141890"/>
            <a:ext cx="4792702" cy="677862"/>
          </a:xfrm>
        </p:spPr>
        <p:txBody>
          <a:bodyPr/>
          <a:lstStyle/>
          <a:p>
            <a:pPr algn="ctr"/>
            <a:r>
              <a:rPr lang="es-CO" sz="2200" dirty="0" smtClean="0">
                <a:solidFill>
                  <a:schemeClr val="tx1"/>
                </a:solidFill>
              </a:rPr>
              <a:t>ESTUDIO DE COSTOS</a:t>
            </a:r>
            <a:endParaRPr lang="es-CO" sz="2200" dirty="0">
              <a:solidFill>
                <a:schemeClr val="tx1"/>
              </a:solidFill>
            </a:endParaRPr>
          </a:p>
        </p:txBody>
      </p:sp>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06" y="635298"/>
            <a:ext cx="5564282" cy="554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11 Imagen"/>
          <p:cNvPicPr/>
          <p:nvPr/>
        </p:nvPicPr>
        <p:blipFill>
          <a:blip r:embed="rId5">
            <a:extLst>
              <a:ext uri="{28A0092B-C50C-407E-A947-70E740481C1C}">
                <a14:useLocalDpi xmlns:a14="http://schemas.microsoft.com/office/drawing/2010/main" val="0"/>
              </a:ext>
            </a:extLst>
          </a:blip>
          <a:srcRect/>
          <a:stretch>
            <a:fillRect/>
          </a:stretch>
        </p:blipFill>
        <p:spPr bwMode="auto">
          <a:xfrm>
            <a:off x="5950424" y="2906984"/>
            <a:ext cx="3117375" cy="2101755"/>
          </a:xfrm>
          <a:prstGeom prst="rect">
            <a:avLst/>
          </a:prstGeom>
          <a:noFill/>
        </p:spPr>
      </p:pic>
      <p:sp>
        <p:nvSpPr>
          <p:cNvPr id="13" name="Rectángulo 11">
            <a:extLst>
              <a:ext uri="{FF2B5EF4-FFF2-40B4-BE49-F238E27FC236}">
                <a16:creationId xmlns="" xmlns:a16="http://schemas.microsoft.com/office/drawing/2014/main" id="{B805A6A7-552A-497E-A48D-180DF42FA295}"/>
              </a:ext>
            </a:extLst>
          </p:cNvPr>
          <p:cNvSpPr/>
          <p:nvPr/>
        </p:nvSpPr>
        <p:spPr>
          <a:xfrm>
            <a:off x="6136245" y="1734682"/>
            <a:ext cx="2543731" cy="73603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b="1" i="1" dirty="0" smtClean="0"/>
              <a:t>Presupuesto referencial (Sin Incluir el </a:t>
            </a:r>
            <a:r>
              <a:rPr lang="es-ES" b="1" i="1" dirty="0"/>
              <a:t>IVA 12</a:t>
            </a:r>
            <a:r>
              <a:rPr lang="es-ES" b="1" i="1" dirty="0" smtClean="0"/>
              <a:t>%): </a:t>
            </a:r>
            <a:r>
              <a:rPr lang="es-ES" b="1" i="1" dirty="0" smtClean="0"/>
              <a:t>                 $ </a:t>
            </a:r>
            <a:r>
              <a:rPr lang="es-ES" b="1" i="1" dirty="0"/>
              <a:t>296.633,39</a:t>
            </a:r>
            <a:endParaRPr lang="es-EC" dirty="0"/>
          </a:p>
        </p:txBody>
      </p:sp>
    </p:spTree>
    <p:extLst>
      <p:ext uri="{BB962C8B-B14F-4D97-AF65-F5344CB8AC3E}">
        <p14:creationId xmlns:p14="http://schemas.microsoft.com/office/powerpoint/2010/main" val="25859530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 xmlns:a16="http://schemas.microsoft.com/office/drawing/2014/main" id="{5D78EADD-70DB-4C93-8E82-D49476A55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ángulo 1">
            <a:extLst>
              <a:ext uri="{FF2B5EF4-FFF2-40B4-BE49-F238E27FC236}">
                <a16:creationId xmlns="" xmlns:a16="http://schemas.microsoft.com/office/drawing/2014/main" id="{FDD29B61-E54E-466C-B089-596C419721E4}"/>
              </a:ext>
            </a:extLst>
          </p:cNvPr>
          <p:cNvSpPr>
            <a:spLocks noChangeArrowheads="1"/>
          </p:cNvSpPr>
          <p:nvPr/>
        </p:nvSpPr>
        <p:spPr bwMode="auto">
          <a:xfrm>
            <a:off x="460375" y="908050"/>
            <a:ext cx="85693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buFont typeface="Arial" pitchFamily="34" charset="0"/>
              <a:buChar char="•"/>
            </a:pPr>
            <a:r>
              <a:rPr lang="es-ES" sz="1800" dirty="0"/>
              <a:t>El análisis de la faja topográfica de la vía Pifo- Papallacta </a:t>
            </a:r>
            <a:r>
              <a:rPr lang="es-ES" sz="1800" dirty="0" smtClean="0"/>
              <a:t>más el análisis de distintos </a:t>
            </a:r>
            <a:r>
              <a:rPr lang="es-ES" sz="1800" dirty="0"/>
              <a:t>factores </a:t>
            </a:r>
            <a:r>
              <a:rPr lang="es-ES" sz="1800" dirty="0" smtClean="0"/>
              <a:t>como la </a:t>
            </a:r>
            <a:r>
              <a:rPr lang="es-ES" sz="1800" dirty="0" smtClean="0"/>
              <a:t>orografía del terreno, la localización de zonas vulnerables (zonas pobladas), análisis de curvas y la estadística de siniestralidad, indican que el</a:t>
            </a:r>
            <a:r>
              <a:rPr lang="es-ES" sz="1800" dirty="0" smtClean="0"/>
              <a:t> </a:t>
            </a:r>
            <a:r>
              <a:rPr lang="es-ES" sz="1800" dirty="0"/>
              <a:t>lugar óptimo para construir la rampa de emergencia de frenado se ubica en el margen derecho en sentido descendente en el Km 09+300</a:t>
            </a:r>
            <a:r>
              <a:rPr lang="es-ES" sz="1800" dirty="0" smtClean="0"/>
              <a:t>.</a:t>
            </a:r>
          </a:p>
          <a:p>
            <a:pPr algn="just">
              <a:buFont typeface="Arial" pitchFamily="34" charset="0"/>
              <a:buChar char="•"/>
            </a:pPr>
            <a:endParaRPr lang="es-ES" sz="1800" dirty="0" smtClean="0"/>
          </a:p>
          <a:p>
            <a:pPr algn="just">
              <a:buFont typeface="Arial" pitchFamily="34" charset="0"/>
              <a:buChar char="•"/>
            </a:pPr>
            <a:r>
              <a:rPr lang="es-ES" sz="1800" dirty="0"/>
              <a:t>Una vez que tenemos el lugar adecuado para implantar la rampa de emergencia de frenado en la vía Pifo Papallacta se procede con el levantamiento topográfico de este sector, en donde observamos que este terreno se encuentra 2 metros por sobre la vía Pifo- Papallacta</a:t>
            </a:r>
            <a:r>
              <a:rPr lang="es-ES" sz="1800" dirty="0" smtClean="0"/>
              <a:t>.</a:t>
            </a:r>
            <a:endParaRPr lang="es-ES" sz="1900" dirty="0"/>
          </a:p>
        </p:txBody>
      </p:sp>
      <p:sp>
        <p:nvSpPr>
          <p:cNvPr id="5" name="Título 1">
            <a:extLst>
              <a:ext uri="{FF2B5EF4-FFF2-40B4-BE49-F238E27FC236}">
                <a16:creationId xmlns="" xmlns:a16="http://schemas.microsoft.com/office/drawing/2014/main" id="{B8DDDE13-1EFC-41F1-8A24-78B7CD4D20B9}"/>
              </a:ext>
            </a:extLst>
          </p:cNvPr>
          <p:cNvSpPr>
            <a:spLocks noGrp="1"/>
          </p:cNvSpPr>
          <p:nvPr>
            <p:ph type="title"/>
          </p:nvPr>
        </p:nvSpPr>
        <p:spPr>
          <a:xfrm>
            <a:off x="323850" y="311150"/>
            <a:ext cx="8229600" cy="725488"/>
          </a:xfrm>
        </p:spPr>
        <p:txBody>
          <a:bodyPr/>
          <a:lstStyle/>
          <a:p>
            <a:pPr algn="ctr">
              <a:defRPr/>
            </a:pPr>
            <a:r>
              <a:rPr lang="es-419" dirty="0">
                <a:solidFill>
                  <a:schemeClr val="accent2"/>
                </a:solidFill>
              </a:rPr>
              <a:t>CONCLUSIONES</a:t>
            </a:r>
            <a:endParaRPr lang="es-ES" dirty="0">
              <a:solidFill>
                <a:schemeClr val="accent2"/>
              </a:solidFill>
            </a:endParaRPr>
          </a:p>
        </p:txBody>
      </p:sp>
      <p:pic>
        <p:nvPicPr>
          <p:cNvPr id="6" name="5 Imagen"/>
          <p:cNvPicPr/>
          <p:nvPr/>
        </p:nvPicPr>
        <p:blipFill>
          <a:blip r:embed="rId3"/>
          <a:stretch>
            <a:fillRect/>
          </a:stretch>
        </p:blipFill>
        <p:spPr>
          <a:xfrm>
            <a:off x="5268036" y="4176216"/>
            <a:ext cx="3630305" cy="1637730"/>
          </a:xfrm>
          <a:prstGeom prst="rect">
            <a:avLst/>
          </a:prstGeom>
          <a:ln>
            <a:solidFill>
              <a:schemeClr val="tx1"/>
            </a:solidFill>
          </a:ln>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18" y="4176216"/>
            <a:ext cx="3074565" cy="16377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 xmlns:a16="http://schemas.microsoft.com/office/drawing/2014/main" id="{5D78EADD-70DB-4C93-8E82-D49476A55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ángulo 1">
            <a:extLst>
              <a:ext uri="{FF2B5EF4-FFF2-40B4-BE49-F238E27FC236}">
                <a16:creationId xmlns="" xmlns:a16="http://schemas.microsoft.com/office/drawing/2014/main" id="{FDD29B61-E54E-466C-B089-596C419721E4}"/>
              </a:ext>
            </a:extLst>
          </p:cNvPr>
          <p:cNvSpPr>
            <a:spLocks noChangeArrowheads="1"/>
          </p:cNvSpPr>
          <p:nvPr/>
        </p:nvSpPr>
        <p:spPr bwMode="auto">
          <a:xfrm>
            <a:off x="460375" y="908050"/>
            <a:ext cx="856932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buFont typeface="Arial" pitchFamily="34" charset="0"/>
              <a:buChar char="•"/>
            </a:pPr>
            <a:r>
              <a:rPr lang="es-ES" sz="1800" dirty="0" smtClean="0"/>
              <a:t>La </a:t>
            </a:r>
            <a:r>
              <a:rPr lang="es-ES" sz="1800" dirty="0"/>
              <a:t>rampa de emergencia de frenado a implementarse en este sector de la vía Pifo Papallacta es de tipo de cama de </a:t>
            </a:r>
            <a:r>
              <a:rPr lang="es-ES" sz="1800" dirty="0" smtClean="0"/>
              <a:t>frenado, </a:t>
            </a:r>
            <a:r>
              <a:rPr lang="es-ES" sz="1800" dirty="0"/>
              <a:t>tiene una longitud de 106 m en contrapendiente de 5%, una zona de transición de 30 metros con pendiente 0 %  una cama de frenado de un metro de profundidad con un material tipo gravilla de cantos redondeado que se encuentre entre un rango de 1/4" hasta 3/4", el ancho de la cama de frenado es de 12 m, y cuenta con un carril auxiliar de 4 m. Además el subdrenaje cuanta con una tubería corrugada perforada de PVC de 160 mm en ambas direcciones e incluye señalética horizontal y vertical</a:t>
            </a:r>
            <a:r>
              <a:rPr lang="es-ES" sz="1800" dirty="0" smtClean="0"/>
              <a:t>.</a:t>
            </a:r>
            <a:endParaRPr lang="es-ES" sz="1800" dirty="0"/>
          </a:p>
        </p:txBody>
      </p:sp>
      <p:sp>
        <p:nvSpPr>
          <p:cNvPr id="5" name="Título 1">
            <a:extLst>
              <a:ext uri="{FF2B5EF4-FFF2-40B4-BE49-F238E27FC236}">
                <a16:creationId xmlns="" xmlns:a16="http://schemas.microsoft.com/office/drawing/2014/main" id="{B8DDDE13-1EFC-41F1-8A24-78B7CD4D20B9}"/>
              </a:ext>
            </a:extLst>
          </p:cNvPr>
          <p:cNvSpPr>
            <a:spLocks noGrp="1"/>
          </p:cNvSpPr>
          <p:nvPr>
            <p:ph type="title"/>
          </p:nvPr>
        </p:nvSpPr>
        <p:spPr>
          <a:xfrm>
            <a:off x="323850" y="311150"/>
            <a:ext cx="8229600" cy="725488"/>
          </a:xfrm>
        </p:spPr>
        <p:txBody>
          <a:bodyPr/>
          <a:lstStyle/>
          <a:p>
            <a:pPr algn="ctr">
              <a:defRPr/>
            </a:pPr>
            <a:r>
              <a:rPr lang="es-419" dirty="0">
                <a:solidFill>
                  <a:schemeClr val="accent2"/>
                </a:solidFill>
              </a:rPr>
              <a:t>CONCLUSIONES</a:t>
            </a:r>
            <a:endParaRPr lang="es-ES" dirty="0">
              <a:solidFill>
                <a:schemeClr val="accent2"/>
              </a:solidFill>
            </a:endParaRPr>
          </a:p>
        </p:txBody>
      </p:sp>
      <p:pic>
        <p:nvPicPr>
          <p:cNvPr id="6" name="5 Imagen"/>
          <p:cNvPicPr/>
          <p:nvPr/>
        </p:nvPicPr>
        <p:blipFill>
          <a:blip r:embed="rId3"/>
          <a:stretch>
            <a:fillRect/>
          </a:stretch>
        </p:blipFill>
        <p:spPr>
          <a:xfrm>
            <a:off x="1890697" y="3493373"/>
            <a:ext cx="5708680" cy="1999146"/>
          </a:xfrm>
          <a:prstGeom prst="rect">
            <a:avLst/>
          </a:prstGeom>
        </p:spPr>
      </p:pic>
    </p:spTree>
    <p:extLst>
      <p:ext uri="{BB962C8B-B14F-4D97-AF65-F5344CB8AC3E}">
        <p14:creationId xmlns:p14="http://schemas.microsoft.com/office/powerpoint/2010/main" val="9907073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 xmlns:a16="http://schemas.microsoft.com/office/drawing/2014/main" id="{5D78EADD-70DB-4C93-8E82-D49476A55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ángulo 1">
            <a:extLst>
              <a:ext uri="{FF2B5EF4-FFF2-40B4-BE49-F238E27FC236}">
                <a16:creationId xmlns="" xmlns:a16="http://schemas.microsoft.com/office/drawing/2014/main" id="{FDD29B61-E54E-466C-B089-596C419721E4}"/>
              </a:ext>
            </a:extLst>
          </p:cNvPr>
          <p:cNvSpPr>
            <a:spLocks noChangeArrowheads="1"/>
          </p:cNvSpPr>
          <p:nvPr/>
        </p:nvSpPr>
        <p:spPr bwMode="auto">
          <a:xfrm>
            <a:off x="460375" y="908050"/>
            <a:ext cx="85693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itchFamily="34" charset="0"/>
              <a:buChar char="•"/>
            </a:pPr>
            <a:r>
              <a:rPr lang="es-ES" sz="1600" dirty="0" smtClean="0"/>
              <a:t>Con la ayuda del programa computacional se </a:t>
            </a:r>
            <a:r>
              <a:rPr lang="es-ES" sz="1600" dirty="0"/>
              <a:t>interpreta que no  existe afectación al tránsito vehicular de la carreta, ya que la rampa de emergencia de frenado al ser un carril anexo a la vía principal no hay obstrucción de </a:t>
            </a:r>
            <a:r>
              <a:rPr lang="es-ES" sz="1600" dirty="0" smtClean="0"/>
              <a:t>tráfico vehicular</a:t>
            </a:r>
            <a:r>
              <a:rPr lang="es-ES" sz="1800" dirty="0" smtClean="0"/>
              <a:t>.</a:t>
            </a:r>
            <a:endParaRPr lang="es-ES" sz="1800" dirty="0"/>
          </a:p>
        </p:txBody>
      </p:sp>
      <p:sp>
        <p:nvSpPr>
          <p:cNvPr id="5" name="Título 1">
            <a:extLst>
              <a:ext uri="{FF2B5EF4-FFF2-40B4-BE49-F238E27FC236}">
                <a16:creationId xmlns="" xmlns:a16="http://schemas.microsoft.com/office/drawing/2014/main" id="{B8DDDE13-1EFC-41F1-8A24-78B7CD4D20B9}"/>
              </a:ext>
            </a:extLst>
          </p:cNvPr>
          <p:cNvSpPr>
            <a:spLocks noGrp="1"/>
          </p:cNvSpPr>
          <p:nvPr>
            <p:ph type="title"/>
          </p:nvPr>
        </p:nvSpPr>
        <p:spPr>
          <a:xfrm>
            <a:off x="323850" y="311150"/>
            <a:ext cx="8229600" cy="725488"/>
          </a:xfrm>
        </p:spPr>
        <p:txBody>
          <a:bodyPr/>
          <a:lstStyle/>
          <a:p>
            <a:pPr algn="ctr">
              <a:defRPr/>
            </a:pPr>
            <a:r>
              <a:rPr lang="es-419" dirty="0">
                <a:solidFill>
                  <a:schemeClr val="accent2"/>
                </a:solidFill>
              </a:rPr>
              <a:t>CONCLUSIONES</a:t>
            </a:r>
            <a:endParaRPr lang="es-ES" dirty="0">
              <a:solidFill>
                <a:schemeClr val="accent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831" y="2038205"/>
            <a:ext cx="3252499" cy="172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1">
            <a:extLst>
              <a:ext uri="{FF2B5EF4-FFF2-40B4-BE49-F238E27FC236}">
                <a16:creationId xmlns="" xmlns:a16="http://schemas.microsoft.com/office/drawing/2014/main" id="{FDD29B61-E54E-466C-B089-596C419721E4}"/>
              </a:ext>
            </a:extLst>
          </p:cNvPr>
          <p:cNvSpPr>
            <a:spLocks noChangeArrowheads="1"/>
          </p:cNvSpPr>
          <p:nvPr/>
        </p:nvSpPr>
        <p:spPr bwMode="auto">
          <a:xfrm>
            <a:off x="460374" y="4076604"/>
            <a:ext cx="8569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itchFamily="34" charset="0"/>
              <a:buChar char="•"/>
            </a:pPr>
            <a:r>
              <a:rPr lang="es-ES" sz="1600" dirty="0"/>
              <a:t>El presupuesto referencial para este proyecto es de $ </a:t>
            </a:r>
            <a:r>
              <a:rPr lang="es-ES" sz="1600" dirty="0" smtClean="0"/>
              <a:t>296.633,39 en donde la  </a:t>
            </a:r>
            <a:r>
              <a:rPr lang="es-ES" sz="1600" dirty="0"/>
              <a:t>conformación de la terraza para la rampa de emergencia de frenado representa el 62,47 % de todo el presupuesto a emplearse y que la cama de frenado y la señalética horizontal y vertical representan el 11,70% y el 9,55% respectivamente. El carril auxiliar y la zona de entrada a la rampa representan un 16,38% del presupuesto total</a:t>
            </a:r>
            <a:r>
              <a:rPr lang="es-ES" sz="1600" dirty="0" smtClean="0"/>
              <a:t> </a:t>
            </a:r>
            <a:endParaRPr lang="es-ES" sz="1600" dirty="0"/>
          </a:p>
        </p:txBody>
      </p:sp>
    </p:spTree>
    <p:extLst>
      <p:ext uri="{BB962C8B-B14F-4D97-AF65-F5344CB8AC3E}">
        <p14:creationId xmlns:p14="http://schemas.microsoft.com/office/powerpoint/2010/main" val="8081852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 xmlns:a16="http://schemas.microsoft.com/office/drawing/2014/main" id="{EA0066A5-DCCB-4FFC-96F8-E9C9262C5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ángulo 1">
            <a:extLst>
              <a:ext uri="{FF2B5EF4-FFF2-40B4-BE49-F238E27FC236}">
                <a16:creationId xmlns="" xmlns:a16="http://schemas.microsoft.com/office/drawing/2014/main" id="{E5A8CFDF-7008-4D40-94F5-788A7A33DC1C}"/>
              </a:ext>
            </a:extLst>
          </p:cNvPr>
          <p:cNvSpPr>
            <a:spLocks noChangeArrowheads="1"/>
          </p:cNvSpPr>
          <p:nvPr/>
        </p:nvSpPr>
        <p:spPr bwMode="auto">
          <a:xfrm>
            <a:off x="323849" y="1498442"/>
            <a:ext cx="85693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buFont typeface="Arial" pitchFamily="34" charset="0"/>
              <a:buChar char="•"/>
            </a:pPr>
            <a:r>
              <a:rPr lang="es-ES" sz="2000" dirty="0"/>
              <a:t>El análisis actual del estado de la vía Pifo Papallacta con fecha enero 2023 indica que la carpeta asfáltica no se encuentra en óptimas condiciones, ya que en ciertos tramos de dicho pavimento presenta el problema llamado piel de cocodrilo que no es más que fisuras longitudinales y transversales. Además existen baches de grandes dimensiones por lo que se recomienda realizar todo el mantenimiento vial antes de construir la rampa de emergencia de frenado</a:t>
            </a:r>
            <a:r>
              <a:rPr lang="es-ES" sz="2000" dirty="0" smtClean="0"/>
              <a:t>.</a:t>
            </a:r>
          </a:p>
          <a:p>
            <a:pPr algn="just">
              <a:buFont typeface="Arial" pitchFamily="34" charset="0"/>
              <a:buChar char="•"/>
            </a:pPr>
            <a:endParaRPr lang="es-ES" sz="2000" dirty="0"/>
          </a:p>
          <a:p>
            <a:pPr algn="just">
              <a:buFont typeface="Arial" pitchFamily="34" charset="0"/>
              <a:buChar char="•"/>
            </a:pPr>
            <a:r>
              <a:rPr lang="es-ES" sz="2000" dirty="0"/>
              <a:t>Es recomendable antes de implantar toda la señalética vertical indicada en este proyecto tener un estudio actualizado de la  señalética existente de la vía Pifo Papallacta con el fin de evitar los traslapes de señalética. </a:t>
            </a:r>
          </a:p>
          <a:p>
            <a:pPr algn="just">
              <a:spcBef>
                <a:spcPts val="1200"/>
              </a:spcBef>
              <a:spcAft>
                <a:spcPts val="1200"/>
              </a:spcAft>
              <a:buFont typeface="Arial" panose="020B0604020202020204" pitchFamily="34" charset="0"/>
              <a:buChar char="•"/>
            </a:pPr>
            <a:endParaRPr lang="es-ES" altLang="en-US" sz="2000" dirty="0"/>
          </a:p>
        </p:txBody>
      </p:sp>
      <p:sp>
        <p:nvSpPr>
          <p:cNvPr id="5" name="Título 1">
            <a:extLst>
              <a:ext uri="{FF2B5EF4-FFF2-40B4-BE49-F238E27FC236}">
                <a16:creationId xmlns="" xmlns:a16="http://schemas.microsoft.com/office/drawing/2014/main" id="{F049D2C4-F9E4-4CBE-9A01-E6A3B1B460E7}"/>
              </a:ext>
            </a:extLst>
          </p:cNvPr>
          <p:cNvSpPr>
            <a:spLocks noGrp="1"/>
          </p:cNvSpPr>
          <p:nvPr>
            <p:ph type="title"/>
          </p:nvPr>
        </p:nvSpPr>
        <p:spPr>
          <a:xfrm>
            <a:off x="323850" y="636588"/>
            <a:ext cx="8229600" cy="725487"/>
          </a:xfrm>
        </p:spPr>
        <p:txBody>
          <a:bodyPr/>
          <a:lstStyle/>
          <a:p>
            <a:pPr algn="ctr">
              <a:defRPr/>
            </a:pPr>
            <a:r>
              <a:rPr lang="es-419" dirty="0">
                <a:solidFill>
                  <a:schemeClr val="accent2"/>
                </a:solidFill>
              </a:rPr>
              <a:t>RECOMENDACIONES</a:t>
            </a:r>
            <a:endParaRPr lang="es-ES" dirty="0">
              <a:solidFill>
                <a:schemeClr val="accent2"/>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0" y="141890"/>
            <a:ext cx="7882729" cy="677862"/>
          </a:xfrm>
        </p:spPr>
        <p:txBody>
          <a:bodyPr/>
          <a:lstStyle/>
          <a:p>
            <a:pPr algn="ctr"/>
            <a:r>
              <a:rPr lang="es-CO" sz="2200" dirty="0" smtClean="0">
                <a:solidFill>
                  <a:schemeClr val="tx1"/>
                </a:solidFill>
              </a:rPr>
              <a:t>DATOS TÉCNICOS DE LA ZONA DE ESTUDIO</a:t>
            </a:r>
            <a:endParaRPr lang="es-CO" sz="2200" dirty="0">
              <a:solidFill>
                <a:schemeClr val="tx1"/>
              </a:solidFill>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223" y="648352"/>
            <a:ext cx="6193198" cy="211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130" r="4745" b="5528"/>
          <a:stretch/>
        </p:blipFill>
        <p:spPr bwMode="auto">
          <a:xfrm>
            <a:off x="258223" y="2909721"/>
            <a:ext cx="4322956" cy="34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descr="Vía Pifo – Papallacta principal acceso de Quito hacia el norte de la  Amazonía – Ministerio de Transporte y Obras Públic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179" y="2892308"/>
            <a:ext cx="4445562" cy="29521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8719" y="1631312"/>
            <a:ext cx="2575291" cy="77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391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0" y="141890"/>
            <a:ext cx="7882729" cy="677862"/>
          </a:xfrm>
        </p:spPr>
        <p:txBody>
          <a:bodyPr/>
          <a:lstStyle/>
          <a:p>
            <a:pPr algn="ctr"/>
            <a:r>
              <a:rPr lang="es-CO" sz="2200" dirty="0" smtClean="0">
                <a:solidFill>
                  <a:schemeClr val="tx1"/>
                </a:solidFill>
              </a:rPr>
              <a:t>SEGURIDAD ACTIVA Y SEGURIDAD PASIVA</a:t>
            </a:r>
            <a:endParaRPr lang="es-CO" sz="2200" dirty="0">
              <a:solidFill>
                <a:schemeClr val="tx1"/>
              </a:solidFill>
            </a:endParaRPr>
          </a:p>
        </p:txBody>
      </p:sp>
      <p:sp>
        <p:nvSpPr>
          <p:cNvPr id="11" name="Rectángulo 8">
            <a:extLst>
              <a:ext uri="{FF2B5EF4-FFF2-40B4-BE49-F238E27FC236}">
                <a16:creationId xmlns="" xmlns:a16="http://schemas.microsoft.com/office/drawing/2014/main" id="{18F122CB-C674-40C9-9DDC-90B1DACBD32E}"/>
              </a:ext>
            </a:extLst>
          </p:cNvPr>
          <p:cNvSpPr/>
          <p:nvPr/>
        </p:nvSpPr>
        <p:spPr>
          <a:xfrm>
            <a:off x="904570" y="4027673"/>
            <a:ext cx="3506580" cy="1624542"/>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s-ES" altLang="en-US" dirty="0" smtClean="0"/>
              <a:t>Son aquellos mecanismos o elementos que tiene como objetivo evitar o disminuir el riesgo de producir un siniestro de tránsito. </a:t>
            </a:r>
            <a:r>
              <a:rPr lang="es-ES" altLang="en-US" dirty="0" err="1" smtClean="0"/>
              <a:t>Ejem</a:t>
            </a:r>
            <a:r>
              <a:rPr lang="es-ES" altLang="en-US" dirty="0" smtClean="0"/>
              <a:t>. Educación vial, control del automotor, señalética</a:t>
            </a:r>
            <a:endParaRPr lang="es-ES" altLang="en-US" dirty="0"/>
          </a:p>
        </p:txBody>
      </p:sp>
      <p:sp>
        <p:nvSpPr>
          <p:cNvPr id="12" name="Rectángulo 11">
            <a:extLst>
              <a:ext uri="{FF2B5EF4-FFF2-40B4-BE49-F238E27FC236}">
                <a16:creationId xmlns="" xmlns:a16="http://schemas.microsoft.com/office/drawing/2014/main" id="{B805A6A7-552A-497E-A48D-180DF42FA295}"/>
              </a:ext>
            </a:extLst>
          </p:cNvPr>
          <p:cNvSpPr/>
          <p:nvPr/>
        </p:nvSpPr>
        <p:spPr>
          <a:xfrm>
            <a:off x="4906963" y="4016690"/>
            <a:ext cx="3792537" cy="1635525"/>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Son el conjunto de acciones y elementos que intervienen durante y después de un siniestro de tránsito con el fin de reducir sus consecuencias. </a:t>
            </a:r>
            <a:r>
              <a:rPr lang="es-ES" altLang="en-US" dirty="0" err="1" smtClean="0"/>
              <a:t>Ejem</a:t>
            </a:r>
            <a:r>
              <a:rPr lang="es-ES" altLang="en-US" dirty="0" smtClean="0"/>
              <a:t>. Uso del cinturón, uso de casco, paragolpes, barras laterales, airbags,  rampa de emergencia de frenado</a:t>
            </a:r>
            <a:endParaRPr lang="es-ES" altLang="en-US" dirty="0"/>
          </a:p>
        </p:txBody>
      </p:sp>
      <p:sp>
        <p:nvSpPr>
          <p:cNvPr id="13" name="Rectángulo 11">
            <a:extLst>
              <a:ext uri="{FF2B5EF4-FFF2-40B4-BE49-F238E27FC236}">
                <a16:creationId xmlns="" xmlns:a16="http://schemas.microsoft.com/office/drawing/2014/main" id="{B805A6A7-552A-497E-A48D-180DF42FA295}"/>
              </a:ext>
            </a:extLst>
          </p:cNvPr>
          <p:cNvSpPr/>
          <p:nvPr/>
        </p:nvSpPr>
        <p:spPr>
          <a:xfrm>
            <a:off x="900601" y="3557210"/>
            <a:ext cx="3510549" cy="306016"/>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ES" altLang="en-US" dirty="0" smtClean="0"/>
              <a:t>Seguridad vial activa</a:t>
            </a:r>
            <a:endParaRPr lang="es-ES" altLang="en-US" dirty="0"/>
          </a:p>
        </p:txBody>
      </p:sp>
      <p:sp>
        <p:nvSpPr>
          <p:cNvPr id="14" name="Rectángulo 8">
            <a:extLst>
              <a:ext uri="{FF2B5EF4-FFF2-40B4-BE49-F238E27FC236}">
                <a16:creationId xmlns="" xmlns:a16="http://schemas.microsoft.com/office/drawing/2014/main" id="{18F122CB-C674-40C9-9DDC-90B1DACBD32E}"/>
              </a:ext>
            </a:extLst>
          </p:cNvPr>
          <p:cNvSpPr/>
          <p:nvPr/>
        </p:nvSpPr>
        <p:spPr>
          <a:xfrm>
            <a:off x="4944372" y="3557210"/>
            <a:ext cx="3755128" cy="30601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s-ES" altLang="en-US" dirty="0" smtClean="0"/>
              <a:t>Seguridad vial pasiva</a:t>
            </a:r>
            <a:endParaRPr lang="es-ES" altLang="en-US"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570" y="855664"/>
            <a:ext cx="1565039" cy="131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860" y="908282"/>
            <a:ext cx="1545516" cy="125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00" y="2219200"/>
            <a:ext cx="8953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4371" y="970838"/>
            <a:ext cx="1858859" cy="126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0563" y="970838"/>
            <a:ext cx="1409169" cy="123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18 Imagen"/>
          <p:cNvPicPr/>
          <p:nvPr/>
        </p:nvPicPr>
        <p:blipFill>
          <a:blip r:embed="rId9"/>
          <a:stretch>
            <a:fillRect/>
          </a:stretch>
        </p:blipFill>
        <p:spPr>
          <a:xfrm>
            <a:off x="5215468" y="2387601"/>
            <a:ext cx="3289089" cy="1041150"/>
          </a:xfrm>
          <a:prstGeom prst="rect">
            <a:avLst/>
          </a:prstGeom>
        </p:spPr>
      </p:pic>
    </p:spTree>
    <p:extLst>
      <p:ext uri="{BB962C8B-B14F-4D97-AF65-F5344CB8AC3E}">
        <p14:creationId xmlns:p14="http://schemas.microsoft.com/office/powerpoint/2010/main" val="2278050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1" y="141890"/>
            <a:ext cx="7882730" cy="677862"/>
          </a:xfrm>
        </p:spPr>
        <p:txBody>
          <a:bodyPr/>
          <a:lstStyle/>
          <a:p>
            <a:pPr algn="ctr"/>
            <a:r>
              <a:rPr lang="es-CO" sz="2000" dirty="0" smtClean="0">
                <a:solidFill>
                  <a:schemeClr val="tx1"/>
                </a:solidFill>
              </a:rPr>
              <a:t>ESTADO ACTUAL DE LA VÍA PIFO PAPALLACTA</a:t>
            </a:r>
            <a:endParaRPr lang="es-CO" sz="2000" dirty="0">
              <a:solidFill>
                <a:schemeClr val="tx1"/>
              </a:solidFill>
            </a:endParaRPr>
          </a:p>
        </p:txBody>
      </p:sp>
      <p:sp>
        <p:nvSpPr>
          <p:cNvPr id="4" name="Rectángulo 8">
            <a:extLst>
              <a:ext uri="{FF2B5EF4-FFF2-40B4-BE49-F238E27FC236}">
                <a16:creationId xmlns="" xmlns:a16="http://schemas.microsoft.com/office/drawing/2014/main" id="{18F122CB-C674-40C9-9DDC-90B1DACBD32E}"/>
              </a:ext>
            </a:extLst>
          </p:cNvPr>
          <p:cNvSpPr/>
          <p:nvPr/>
        </p:nvSpPr>
        <p:spPr>
          <a:xfrm>
            <a:off x="1023103" y="828675"/>
            <a:ext cx="3506580" cy="22352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s-ES" altLang="en-US" dirty="0" smtClean="0"/>
              <a:t>En el Km 2 en dirección a Papallacta se encuentra Planta de agregados HOLCIM. La calzada se encuentra agrietada, presenta fisuras longitudinales. </a:t>
            </a:r>
            <a:endParaRPr lang="es-ES" altLang="en-US" dirty="0"/>
          </a:p>
        </p:txBody>
      </p:sp>
      <p:sp>
        <p:nvSpPr>
          <p:cNvPr id="6" name="Rectángulo 11">
            <a:extLst>
              <a:ext uri="{FF2B5EF4-FFF2-40B4-BE49-F238E27FC236}">
                <a16:creationId xmlns="" xmlns:a16="http://schemas.microsoft.com/office/drawing/2014/main" id="{B805A6A7-552A-497E-A48D-180DF42FA295}"/>
              </a:ext>
            </a:extLst>
          </p:cNvPr>
          <p:cNvSpPr/>
          <p:nvPr/>
        </p:nvSpPr>
        <p:spPr>
          <a:xfrm>
            <a:off x="4906963" y="3401904"/>
            <a:ext cx="3792537" cy="225031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En el Km 4 existe 2 curvas cerradas contiguas en donde existe indicios de siniestros, de igual forma la calzada presenta fisuras longitudinales y transversales.</a:t>
            </a:r>
            <a:endParaRPr lang="es-ES" altLang="en-US" dirty="0"/>
          </a:p>
        </p:txBody>
      </p:sp>
      <p:pic>
        <p:nvPicPr>
          <p:cNvPr id="11" name="10 Imagen" descr="C:\Users\HP\Desktop\tesis\TESIS X2\INFORMACIÓN\Imágenes Recorrido Pifo- Papallacta\20221128_070500.jpg"/>
          <p:cNvPicPr/>
          <p:nvPr/>
        </p:nvPicPr>
        <p:blipFill>
          <a:blip r:embed="rId4" cstate="print">
            <a:extLst>
              <a:ext uri="{28A0092B-C50C-407E-A947-70E740481C1C}">
                <a14:useLocalDpi xmlns:a14="http://schemas.microsoft.com/office/drawing/2010/main" val="0"/>
              </a:ext>
            </a:extLst>
          </a:blip>
          <a:srcRect/>
          <a:stretch>
            <a:fillRect/>
          </a:stretch>
        </p:blipFill>
        <p:spPr>
          <a:xfrm>
            <a:off x="5049941" y="828675"/>
            <a:ext cx="3506580" cy="2278391"/>
          </a:xfrm>
          <a:prstGeom prst="rect">
            <a:avLst/>
          </a:prstGeom>
          <a:noFill/>
          <a:ln>
            <a:noFill/>
          </a:ln>
        </p:spPr>
      </p:pic>
      <p:pic>
        <p:nvPicPr>
          <p:cNvPr id="12" name="11 Imagen" descr="C:\Users\HP\Desktop\tesis\TESIS X2\INFORMACIÓN\Imágenes Recorrido Pifo- Papallacta\20221128_071503.jpg"/>
          <p:cNvPicPr/>
          <p:nvPr/>
        </p:nvPicPr>
        <p:blipFill>
          <a:blip r:embed="rId5" cstate="print">
            <a:extLst>
              <a:ext uri="{28A0092B-C50C-407E-A947-70E740481C1C}">
                <a14:useLocalDpi xmlns:a14="http://schemas.microsoft.com/office/drawing/2010/main" val="0"/>
              </a:ext>
            </a:extLst>
          </a:blip>
          <a:srcRect/>
          <a:stretch>
            <a:fillRect/>
          </a:stretch>
        </p:blipFill>
        <p:spPr>
          <a:xfrm>
            <a:off x="1023103" y="3401904"/>
            <a:ext cx="3506580" cy="2250312"/>
          </a:xfrm>
          <a:prstGeom prst="rect">
            <a:avLst/>
          </a:prstGeom>
          <a:noFill/>
          <a:ln>
            <a:noFill/>
          </a:ln>
        </p:spPr>
      </p:pic>
    </p:spTree>
    <p:extLst>
      <p:ext uri="{BB962C8B-B14F-4D97-AF65-F5344CB8AC3E}">
        <p14:creationId xmlns:p14="http://schemas.microsoft.com/office/powerpoint/2010/main" val="81743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5ca4d809e0_0_415"/>
          <p:cNvPicPr preferRelativeResize="0"/>
          <p:nvPr/>
        </p:nvPicPr>
        <p:blipFill rotWithShape="1">
          <a:blip r:embed="rId3">
            <a:alphaModFix/>
          </a:blip>
          <a:srcRect/>
          <a:stretch/>
        </p:blipFill>
        <p:spPr>
          <a:xfrm>
            <a:off x="6697662" y="5949950"/>
            <a:ext cx="2370137" cy="719137"/>
          </a:xfrm>
          <a:prstGeom prst="rect">
            <a:avLst/>
          </a:prstGeom>
          <a:noFill/>
          <a:ln>
            <a:noFill/>
          </a:ln>
        </p:spPr>
      </p:pic>
      <p:sp>
        <p:nvSpPr>
          <p:cNvPr id="5" name="Título 1">
            <a:extLst>
              <a:ext uri="{FF2B5EF4-FFF2-40B4-BE49-F238E27FC236}">
                <a16:creationId xmlns="" xmlns:a16="http://schemas.microsoft.com/office/drawing/2014/main" id="{EE8E2210-D45D-488F-8D5F-FF78887CA9E8}"/>
              </a:ext>
            </a:extLst>
          </p:cNvPr>
          <p:cNvSpPr>
            <a:spLocks noGrp="1"/>
          </p:cNvSpPr>
          <p:nvPr>
            <p:ph type="title"/>
          </p:nvPr>
        </p:nvSpPr>
        <p:spPr>
          <a:xfrm>
            <a:off x="1" y="141890"/>
            <a:ext cx="7882730" cy="677862"/>
          </a:xfrm>
        </p:spPr>
        <p:txBody>
          <a:bodyPr/>
          <a:lstStyle/>
          <a:p>
            <a:pPr algn="ctr"/>
            <a:r>
              <a:rPr lang="es-CO" sz="2000" dirty="0" smtClean="0">
                <a:solidFill>
                  <a:schemeClr val="tx1"/>
                </a:solidFill>
              </a:rPr>
              <a:t>ESTADO ACTUAL DE LA VÍA PIFO PAPALLACTA</a:t>
            </a:r>
            <a:endParaRPr lang="es-CO" sz="2000" dirty="0">
              <a:solidFill>
                <a:schemeClr val="tx1"/>
              </a:solidFill>
            </a:endParaRPr>
          </a:p>
        </p:txBody>
      </p:sp>
      <p:pic>
        <p:nvPicPr>
          <p:cNvPr id="9" name="8 Imagen" descr="C:\Users\HP\Desktop\tesis\TESIS X2\INFORMACIÓN\Imágenes Recorrido Pifo- Papallacta\20221128_072327.jpg"/>
          <p:cNvPicPr/>
          <p:nvPr/>
        </p:nvPicPr>
        <p:blipFill>
          <a:blip r:embed="rId4" cstate="print">
            <a:extLst>
              <a:ext uri="{28A0092B-C50C-407E-A947-70E740481C1C}">
                <a14:useLocalDpi xmlns:a14="http://schemas.microsoft.com/office/drawing/2010/main" val="0"/>
              </a:ext>
            </a:extLst>
          </a:blip>
          <a:srcRect/>
          <a:stretch>
            <a:fillRect/>
          </a:stretch>
        </p:blipFill>
        <p:spPr>
          <a:xfrm>
            <a:off x="955483" y="806477"/>
            <a:ext cx="3497646" cy="2257398"/>
          </a:xfrm>
          <a:prstGeom prst="rect">
            <a:avLst/>
          </a:prstGeom>
          <a:noFill/>
          <a:ln>
            <a:noFill/>
          </a:ln>
        </p:spPr>
      </p:pic>
      <p:pic>
        <p:nvPicPr>
          <p:cNvPr id="10" name="9 Imagen" descr="C:\Users\HP\Desktop\tesis\TESIS X2\INFORMACIÓN\Imágenes Recorrido Pifo- Papallacta\20221128_072514.jpg"/>
          <p:cNvPicPr/>
          <p:nvPr/>
        </p:nvPicPr>
        <p:blipFill>
          <a:blip r:embed="rId5" cstate="print">
            <a:extLst>
              <a:ext uri="{28A0092B-C50C-407E-A947-70E740481C1C}">
                <a14:useLocalDpi xmlns:a14="http://schemas.microsoft.com/office/drawing/2010/main" val="0"/>
              </a:ext>
            </a:extLst>
          </a:blip>
          <a:srcRect/>
          <a:stretch>
            <a:fillRect/>
          </a:stretch>
        </p:blipFill>
        <p:spPr>
          <a:xfrm>
            <a:off x="4855779" y="828675"/>
            <a:ext cx="3731643" cy="2235200"/>
          </a:xfrm>
          <a:prstGeom prst="rect">
            <a:avLst/>
          </a:prstGeom>
          <a:noFill/>
          <a:ln>
            <a:noFill/>
          </a:ln>
        </p:spPr>
      </p:pic>
      <p:sp>
        <p:nvSpPr>
          <p:cNvPr id="11" name="Rectángulo 11">
            <a:extLst>
              <a:ext uri="{FF2B5EF4-FFF2-40B4-BE49-F238E27FC236}">
                <a16:creationId xmlns="" xmlns:a16="http://schemas.microsoft.com/office/drawing/2014/main" id="{B805A6A7-552A-497E-A48D-180DF42FA295}"/>
              </a:ext>
            </a:extLst>
          </p:cNvPr>
          <p:cNvSpPr/>
          <p:nvPr/>
        </p:nvSpPr>
        <p:spPr>
          <a:xfrm>
            <a:off x="955483" y="828675"/>
            <a:ext cx="2113946" cy="29311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6 sector Mulauco.</a:t>
            </a:r>
            <a:endParaRPr lang="es-EC" dirty="0"/>
          </a:p>
        </p:txBody>
      </p:sp>
      <p:pic>
        <p:nvPicPr>
          <p:cNvPr id="12" name="11 Imagen" descr="C:\Users\HP\Desktop\tesis\TESIS X2\INFORMACIÓN\Imágenes Recorrido Pifo- Papallacta\20221128_073011.jpg"/>
          <p:cNvPicPr/>
          <p:nvPr/>
        </p:nvPicPr>
        <p:blipFill>
          <a:blip r:embed="rId6" cstate="print">
            <a:extLst>
              <a:ext uri="{28A0092B-C50C-407E-A947-70E740481C1C}">
                <a14:useLocalDpi xmlns:a14="http://schemas.microsoft.com/office/drawing/2010/main" val="0"/>
              </a:ext>
            </a:extLst>
          </a:blip>
          <a:srcRect/>
          <a:stretch>
            <a:fillRect/>
          </a:stretch>
        </p:blipFill>
        <p:spPr>
          <a:xfrm>
            <a:off x="955483" y="3429000"/>
            <a:ext cx="3497646" cy="2199290"/>
          </a:xfrm>
          <a:prstGeom prst="rect">
            <a:avLst/>
          </a:prstGeom>
          <a:noFill/>
          <a:ln>
            <a:noFill/>
          </a:ln>
        </p:spPr>
      </p:pic>
      <p:pic>
        <p:nvPicPr>
          <p:cNvPr id="13" name="12 Imagen" descr="C:\Users\HP\Desktop\tesis\TESIS X2\INFORMACIÓN\Imágenes Recorrido Pifo- Papallacta\20221128_073444.jpg"/>
          <p:cNvPicPr/>
          <p:nvPr/>
        </p:nvPicPr>
        <p:blipFill>
          <a:blip r:embed="rId7" cstate="print">
            <a:extLst>
              <a:ext uri="{28A0092B-C50C-407E-A947-70E740481C1C}">
                <a14:useLocalDpi xmlns:a14="http://schemas.microsoft.com/office/drawing/2010/main" val="0"/>
              </a:ext>
            </a:extLst>
          </a:blip>
          <a:srcRect/>
          <a:stretch>
            <a:fillRect/>
          </a:stretch>
        </p:blipFill>
        <p:spPr>
          <a:xfrm>
            <a:off x="4855779" y="3428999"/>
            <a:ext cx="3731643" cy="2199291"/>
          </a:xfrm>
          <a:prstGeom prst="rect">
            <a:avLst/>
          </a:prstGeom>
          <a:noFill/>
          <a:ln>
            <a:noFill/>
          </a:ln>
        </p:spPr>
      </p:pic>
      <p:sp>
        <p:nvSpPr>
          <p:cNvPr id="14" name="Rectángulo 11">
            <a:extLst>
              <a:ext uri="{FF2B5EF4-FFF2-40B4-BE49-F238E27FC236}">
                <a16:creationId xmlns="" xmlns:a16="http://schemas.microsoft.com/office/drawing/2014/main" id="{B805A6A7-552A-497E-A48D-180DF42FA295}"/>
              </a:ext>
            </a:extLst>
          </p:cNvPr>
          <p:cNvSpPr/>
          <p:nvPr/>
        </p:nvSpPr>
        <p:spPr>
          <a:xfrm>
            <a:off x="955483" y="3426181"/>
            <a:ext cx="1630062" cy="20242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8 </a:t>
            </a:r>
            <a:r>
              <a:rPr lang="es-ES" altLang="en-US" dirty="0" err="1" smtClean="0"/>
              <a:t>Paluguillo</a:t>
            </a:r>
            <a:endParaRPr lang="es-EC" dirty="0"/>
          </a:p>
        </p:txBody>
      </p:sp>
      <p:sp>
        <p:nvSpPr>
          <p:cNvPr id="15" name="Rectángulo 11">
            <a:extLst>
              <a:ext uri="{FF2B5EF4-FFF2-40B4-BE49-F238E27FC236}">
                <a16:creationId xmlns="" xmlns:a16="http://schemas.microsoft.com/office/drawing/2014/main" id="{B805A6A7-552A-497E-A48D-180DF42FA295}"/>
              </a:ext>
            </a:extLst>
          </p:cNvPr>
          <p:cNvSpPr/>
          <p:nvPr/>
        </p:nvSpPr>
        <p:spPr>
          <a:xfrm>
            <a:off x="4855778" y="3426182"/>
            <a:ext cx="3026952" cy="20242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S" altLang="en-US" dirty="0" smtClean="0"/>
              <a:t>Km 8 sector Curva de la Muerte</a:t>
            </a:r>
            <a:endParaRPr lang="es-EC" dirty="0"/>
          </a:p>
        </p:txBody>
      </p:sp>
    </p:spTree>
    <p:extLst>
      <p:ext uri="{BB962C8B-B14F-4D97-AF65-F5344CB8AC3E}">
        <p14:creationId xmlns:p14="http://schemas.microsoft.com/office/powerpoint/2010/main" val="3817673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10167</TotalTime>
  <Words>3468</Words>
  <Application>Microsoft Office PowerPoint</Application>
  <PresentationFormat>Presentación en pantalla (4:3)</PresentationFormat>
  <Paragraphs>281</Paragraphs>
  <Slides>55</Slides>
  <Notes>49</Notes>
  <HiddenSlides>0</HiddenSlides>
  <MMClips>0</MMClips>
  <ScaleCrop>false</ScaleCrop>
  <HeadingPairs>
    <vt:vector size="4" baseType="variant">
      <vt:variant>
        <vt:lpstr>Tema</vt:lpstr>
      </vt:variant>
      <vt:variant>
        <vt:i4>1</vt:i4>
      </vt:variant>
      <vt:variant>
        <vt:lpstr>Títulos de diapositiva</vt:lpstr>
      </vt:variant>
      <vt:variant>
        <vt:i4>55</vt:i4>
      </vt:variant>
    </vt:vector>
  </HeadingPairs>
  <TitlesOfParts>
    <vt:vector size="56" baseType="lpstr">
      <vt:lpstr>Diseño predeterminado</vt:lpstr>
      <vt:lpstr>Presentación de PowerPoint</vt:lpstr>
      <vt:lpstr>CONTENIDO</vt:lpstr>
      <vt:lpstr>JUSTIFICACIÓN E IMPORTANCIA</vt:lpstr>
      <vt:lpstr>OBJETIVOS</vt:lpstr>
      <vt:lpstr>DATOS BIBLIOGRÁFICOS DE LA ZONA DE ESTUDIO</vt:lpstr>
      <vt:lpstr>DATOS TÉCNICOS DE LA ZONA DE ESTUDIO</vt:lpstr>
      <vt:lpstr>SEGURIDAD ACTIVA Y SEGURIDAD PASIVA</vt:lpstr>
      <vt:lpstr>ESTADO ACTUAL DE LA VÍA PIFO PAPALLACTA</vt:lpstr>
      <vt:lpstr>ESTADO ACTUAL DE LA VÍA PIFO PAPALLACTA</vt:lpstr>
      <vt:lpstr>ESTADO ACTUAL DE LA VÍA PIFO PAPALLACTA</vt:lpstr>
      <vt:lpstr>ESTADO ACTUAL DE LA VÍA PIFO PAPALLACTA</vt:lpstr>
      <vt:lpstr>ESTADO ACTUAL DE LA VÍA PIFO PAPALLACTA</vt:lpstr>
      <vt:lpstr>ESTADO ACTUAL DE LA VÍA PIFO PAPALLACTA</vt:lpstr>
      <vt:lpstr>SINIESTRALIDAD HISTÓRICA DE LA VIA PIFO- PAPALLACTA</vt:lpstr>
      <vt:lpstr>SINIESTRALIDAD HISTÓRICA DE LA VIA PIFO- PAPALLACTA</vt:lpstr>
      <vt:lpstr>ANÁLISIS DE CURVAS HORIZONTALES</vt:lpstr>
      <vt:lpstr>ANÁLISIS DE CURVAS HORIZONTALES</vt:lpstr>
      <vt:lpstr>VELOCIDADES DE CIRCULACIÓN</vt:lpstr>
      <vt:lpstr>ANÁLISIS DE CURVAS HORIZONTALES</vt:lpstr>
      <vt:lpstr>ANÁLISIS DE CURVAS HORIZONTALES</vt:lpstr>
      <vt:lpstr>ANÁLISIS DE CURVAS HORIZONTALES</vt:lpstr>
      <vt:lpstr>ANÁLISIS DE CURVAS HORIZONTALES</vt:lpstr>
      <vt:lpstr>ANÁLISIS DE CURVAS HORIZONTALES</vt:lpstr>
      <vt:lpstr>ANÁLISIS DE CURVAS HORIZONTALES</vt:lpstr>
      <vt:lpstr>ESTUDIO DE TRÁFICO</vt:lpstr>
      <vt:lpstr>Presentación de PowerPoint</vt:lpstr>
      <vt:lpstr>Presentación de PowerPoint</vt:lpstr>
      <vt:lpstr>ESTUDIO DE TRÁFICO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RAMPAS DE EMERGENCIA DE FRENADO</vt:lpstr>
      <vt:lpstr>RAMPAS DE EMERGENCIA DE FRENADO</vt:lpstr>
      <vt:lpstr>INFORMACIÓN NACIONAL E INTERNACIONAL DE RAMPAS DE EMERGENCIA DE FRENADO</vt:lpstr>
      <vt:lpstr>INFORMACIÓN NACIONAL E INTERNACIONAL DE RAMPAS DE EMERGENCIA DE FRENADO</vt:lpstr>
      <vt:lpstr>DISEÑO DE RAMPA DE EMERGENCIA DE FRENADO</vt:lpstr>
      <vt:lpstr>DISEÑO DE RAMPA DE EMERGENCIA DE FRENADO</vt:lpstr>
      <vt:lpstr>DISEÑO DE RAMPA DE EMERGENCIA DE FRENADO</vt:lpstr>
      <vt:lpstr>DISEÑO DE RAMPA DE EMERGENCIA DE FRENADO</vt:lpstr>
      <vt:lpstr>DISEÑO DE RAMPA DE EMERGENCIA DE FRENADO</vt:lpstr>
      <vt:lpstr>DISEÑO DE RAMPA DE EMERGENCIA DE FRENADO</vt:lpstr>
      <vt:lpstr>DISEÑO DE RAMPA DE EMERGENCIA DE FRENADO</vt:lpstr>
      <vt:lpstr>DISEÑO DE RAMPA DE EMERGENCIA DE FRENADO</vt:lpstr>
      <vt:lpstr>DISEÑO DE RAMPA DE EMERGENCIA DE FRENADO</vt:lpstr>
      <vt:lpstr>MODELAMEINTO EN PROGRAMA COMPUTACIONAL</vt:lpstr>
      <vt:lpstr>ESTUDIO DE COSTOS</vt:lpstr>
      <vt:lpstr>CONCLUSIONES</vt:lpstr>
      <vt:lpstr>CONCLUSIONES</vt:lpstr>
      <vt:lpstr>CONCLUSIONES</vt:lpstr>
      <vt:lpstr>RECOMENDACIONES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GAPA;HOPM</dc:creator>
  <cp:keywords>TESIS2021</cp:keywords>
  <cp:lastModifiedBy>HP</cp:lastModifiedBy>
  <cp:revision>411</cp:revision>
  <cp:lastPrinted>2021-04-04T22:54:01Z</cp:lastPrinted>
  <dcterms:created xsi:type="dcterms:W3CDTF">2008-02-13T16:07:44Z</dcterms:created>
  <dcterms:modified xsi:type="dcterms:W3CDTF">2023-02-23T10:09:51Z</dcterms:modified>
</cp:coreProperties>
</file>