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63" r:id="rId4"/>
    <p:sldId id="264" r:id="rId5"/>
    <p:sldId id="265" r:id="rId6"/>
    <p:sldId id="267" r:id="rId7"/>
    <p:sldId id="268" r:id="rId8"/>
    <p:sldId id="270" r:id="rId9"/>
    <p:sldId id="269" r:id="rId10"/>
    <p:sldId id="271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311"/>
    <a:srgbClr val="F59168"/>
    <a:srgbClr val="007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110" d="100"/>
          <a:sy n="110" d="100"/>
        </p:scale>
        <p:origin x="63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65BE599-AF91-4F35-AED1-1025A9102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848513-0F68-4E10-AB12-32C797751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C2CDD-354C-4B0A-9E92-673EFB83B5D9}" type="datetimeFigureOut">
              <a:rPr lang="es-EC" smtClean="0"/>
              <a:t>9/3/2023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8BBD93-ADF7-4DC8-A323-2D96FE3C70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41FF28-87A0-4C69-9095-65038DE60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4B98F-BB0D-4EFF-A22A-651E3A5AAD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422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123A0-6684-4748-B16B-91630BB18CF3}" type="datetimeFigureOut">
              <a:rPr lang="es-EC" smtClean="0"/>
              <a:t>9/3/2023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F0C2-1768-44DE-A8FD-845A50AC1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209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5F0C2-1768-44DE-A8FD-845A50AC12B3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88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35736-72E6-4B24-B4BD-5B2DEE004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7E76BD-5EFB-4120-AFD9-39CF4D25C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C40388-8ABD-4896-8C2B-23AE0DA1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785-B8E4-40A8-8A1A-17E455E72870}" type="datetime1">
              <a:rPr lang="es-EC" smtClean="0"/>
              <a:t>9/3/2023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452A1-82CB-4936-8DB9-C2B51CDD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BFD4A93F-AEE6-44D4-A1CE-7529EF1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7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s-EC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s-EC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5712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3C004-55C7-4FA0-9312-EC405ADE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45"/>
            <a:ext cx="10515600" cy="84094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B71D0-D244-40D3-82D9-4BCA3506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1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A715F-007F-4F61-A68F-65C6DEAA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9/3/2023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08D8E-4379-4867-B54C-DA77BC2C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7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s-EC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s-EC" dirty="0"/>
              <a:t>Autor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33F67-1924-4B58-B2EC-36DB70A6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98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0">
            <a:extLst>
              <a:ext uri="{FF2B5EF4-FFF2-40B4-BE49-F238E27FC236}">
                <a16:creationId xmlns:a16="http://schemas.microsoft.com/office/drawing/2014/main" id="{0523116D-F4A6-4278-84EB-01AC161CD6C8}"/>
              </a:ext>
            </a:extLst>
          </p:cNvPr>
          <p:cNvGrpSpPr/>
          <p:nvPr userDrawn="1"/>
        </p:nvGrpSpPr>
        <p:grpSpPr>
          <a:xfrm>
            <a:off x="-9392" y="-9239"/>
            <a:ext cx="12204439" cy="6890970"/>
            <a:chOff x="-7031" y="-18475"/>
            <a:chExt cx="9136020" cy="6890970"/>
          </a:xfrm>
        </p:grpSpPr>
        <p:sp>
          <p:nvSpPr>
            <p:cNvPr id="20" name="6 Rectángulo">
              <a:extLst>
                <a:ext uri="{FF2B5EF4-FFF2-40B4-BE49-F238E27FC236}">
                  <a16:creationId xmlns:a16="http://schemas.microsoft.com/office/drawing/2014/main" id="{82437428-3AEC-4A52-A73E-0E2120CAF1E6}"/>
                </a:ext>
              </a:extLst>
            </p:cNvPr>
            <p:cNvSpPr/>
            <p:nvPr/>
          </p:nvSpPr>
          <p:spPr>
            <a:xfrm rot="5400000">
              <a:off x="7697695" y="5441200"/>
              <a:ext cx="465838" cy="2396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 dirty="0"/>
            </a:p>
          </p:txBody>
        </p:sp>
        <p:sp>
          <p:nvSpPr>
            <p:cNvPr id="9" name="6 Rectángulo">
              <a:extLst>
                <a:ext uri="{FF2B5EF4-FFF2-40B4-BE49-F238E27FC236}">
                  <a16:creationId xmlns:a16="http://schemas.microsoft.com/office/drawing/2014/main" id="{8EDF88D2-29A0-4853-ACD9-C43555312029}"/>
                </a:ext>
              </a:extLst>
            </p:cNvPr>
            <p:cNvSpPr/>
            <p:nvPr/>
          </p:nvSpPr>
          <p:spPr>
            <a:xfrm rot="5400000">
              <a:off x="3897341" y="2672360"/>
              <a:ext cx="545567" cy="783891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81 w 10000"/>
                <a:gd name="connsiteY0" fmla="*/ 12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81 w 10000"/>
                <a:gd name="connsiteY4" fmla="*/ 1203 h 10000"/>
                <a:gd name="connsiteX0" fmla="*/ 181 w 10000"/>
                <a:gd name="connsiteY0" fmla="*/ 465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81 w 10000"/>
                <a:gd name="connsiteY4" fmla="*/ 465 h 10000"/>
                <a:gd name="connsiteX0" fmla="*/ 181 w 10000"/>
                <a:gd name="connsiteY0" fmla="*/ 56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81 w 10000"/>
                <a:gd name="connsiteY4" fmla="*/ 56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81" y="56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0" y="7068"/>
                    <a:pt x="121" y="3495"/>
                    <a:pt x="181" y="5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0" name="Rectángulo 11">
              <a:extLst>
                <a:ext uri="{FF2B5EF4-FFF2-40B4-BE49-F238E27FC236}">
                  <a16:creationId xmlns:a16="http://schemas.microsoft.com/office/drawing/2014/main" id="{73784808-0628-4724-B94D-7AFFC656F0E6}"/>
                </a:ext>
              </a:extLst>
            </p:cNvPr>
            <p:cNvSpPr/>
            <p:nvPr/>
          </p:nvSpPr>
          <p:spPr>
            <a:xfrm flipV="1">
              <a:off x="221625" y="6288180"/>
              <a:ext cx="7432365" cy="3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C2AF5423-4F88-4CDA-BEBE-67A24F306368}"/>
                </a:ext>
              </a:extLst>
            </p:cNvPr>
            <p:cNvSpPr/>
            <p:nvPr/>
          </p:nvSpPr>
          <p:spPr>
            <a:xfrm rot="16200000">
              <a:off x="-1234845" y="5278900"/>
              <a:ext cx="2883482" cy="2755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" marR="36195" algn="ctr">
                <a:lnSpc>
                  <a:spcPct val="115000"/>
                </a:lnSpc>
                <a:spcAft>
                  <a:spcPts val="800"/>
                </a:spcAft>
              </a:pPr>
              <a:r>
                <a:rPr lang="es-EC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II ENCUENTRO DE INGENIERÍA ESTRUCTURAL</a:t>
              </a:r>
            </a:p>
          </p:txBody>
        </p: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id="{DD3BDFF4-A93E-41A5-A373-0A34356BB025}"/>
                </a:ext>
              </a:extLst>
            </p:cNvPr>
            <p:cNvGrpSpPr/>
            <p:nvPr/>
          </p:nvGrpSpPr>
          <p:grpSpPr>
            <a:xfrm>
              <a:off x="-7031" y="-18475"/>
              <a:ext cx="257702" cy="6876000"/>
              <a:chOff x="-7031" y="-18475"/>
              <a:chExt cx="257702" cy="6876000"/>
            </a:xfrm>
          </p:grpSpPr>
          <p:sp>
            <p:nvSpPr>
              <p:cNvPr id="18" name="6 Rectángulo">
                <a:extLst>
                  <a:ext uri="{FF2B5EF4-FFF2-40B4-BE49-F238E27FC236}">
                    <a16:creationId xmlns:a16="http://schemas.microsoft.com/office/drawing/2014/main" id="{08DBC8D4-063C-4576-94DE-B05EF4110F07}"/>
                  </a:ext>
                </a:extLst>
              </p:cNvPr>
              <p:cNvSpPr/>
              <p:nvPr/>
            </p:nvSpPr>
            <p:spPr>
              <a:xfrm>
                <a:off x="107505" y="-18475"/>
                <a:ext cx="143166" cy="68760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" name="10 Rectángulo">
                <a:extLst>
                  <a:ext uri="{FF2B5EF4-FFF2-40B4-BE49-F238E27FC236}">
                    <a16:creationId xmlns:a16="http://schemas.microsoft.com/office/drawing/2014/main" id="{47EDC525-F10F-4E1E-B4A5-04374CF8C9F0}"/>
                  </a:ext>
                </a:extLst>
              </p:cNvPr>
              <p:cNvSpPr/>
              <p:nvPr/>
            </p:nvSpPr>
            <p:spPr>
              <a:xfrm>
                <a:off x="-7031" y="-18475"/>
                <a:ext cx="124078" cy="687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C90C79-6485-475F-B617-1D37BDFF8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8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DB75-1C83-438F-BE6D-FFA2A0F2A710}" type="datetime1">
              <a:rPr lang="es-EC" smtClean="0"/>
              <a:t>9/3/2023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3F5FB-D2A7-4CAD-8126-2DF9F42F6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2993-46F0-4CF3-A0C2-74923C2EF476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5" name="Marcador de pie de página 4">
            <a:extLst>
              <a:ext uri="{FF2B5EF4-FFF2-40B4-BE49-F238E27FC236}">
                <a16:creationId xmlns:a16="http://schemas.microsoft.com/office/drawing/2014/main" id="{E1555D10-D633-4A71-83AD-0C8C34C73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7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s-EC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s-EC" dirty="0"/>
              <a:t>Autor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EBF066-57CB-409E-B9EF-A617494659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1" y="44166"/>
            <a:ext cx="2935118" cy="7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41916"/>
            <a:ext cx="9144000" cy="1250832"/>
          </a:xfrm>
        </p:spPr>
        <p:txBody>
          <a:bodyPr>
            <a:noAutofit/>
          </a:bodyPr>
          <a:lstStyle/>
          <a:p>
            <a:r>
              <a:rPr lang="es-ES" sz="2400" dirty="0"/>
              <a:t>EVALUACIÓN PROBABILÍSTICA DE PÉRDIDAS PARA ESTRUCTURAS APORTICADAS NO DÚCTILES CON LOSAS ALIVIANADAS Y VIGAS BANDA (CR+CIP/LFLSINF+DNO) ENMARCADA EN EL PROYECTO TREQ-USAID-GEM</a:t>
            </a:r>
            <a:endParaRPr lang="es-419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2377" y="4109089"/>
            <a:ext cx="9144000" cy="865459"/>
          </a:xfrm>
        </p:spPr>
        <p:txBody>
          <a:bodyPr/>
          <a:lstStyle/>
          <a:p>
            <a:r>
              <a:rPr lang="es-MX" dirty="0"/>
              <a:t>Ing. Mauricio I. Guamán Naranjo</a:t>
            </a:r>
          </a:p>
          <a:p>
            <a:r>
              <a:rPr lang="es-MX" dirty="0"/>
              <a:t>Tutor: Ing. MSc. José D. Poveda Hinojosa</a:t>
            </a:r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Maestría de Investigación en Ingeniería Civil Mención Estructuras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629BEF-8D88-471A-8C93-ADB923868C76}" type="slidenum">
              <a:rPr lang="es-EC" smtClean="0"/>
              <a:t>1</a:t>
            </a:fld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A25B9D-BF6D-DF57-AFDD-1850F31886AC}"/>
              </a:ext>
            </a:extLst>
          </p:cNvPr>
          <p:cNvSpPr txBox="1"/>
          <p:nvPr/>
        </p:nvSpPr>
        <p:spPr>
          <a:xfrm>
            <a:off x="3215640" y="949305"/>
            <a:ext cx="6100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600"/>
              </a:spcAft>
            </a:pPr>
            <a:r>
              <a:rPr lang="es-ES_trad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</a:t>
            </a:r>
            <a:r>
              <a:rPr lang="es-ES_tradnl" sz="24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_tradnl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es-ES_trad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ÍA DE INVESTIGACIÓN EN INGENIERÍA CIVIL </a:t>
            </a:r>
            <a:r>
              <a:rPr lang="es-ES_tradnl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s-ES_tradnl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MENCIÓN EN </a:t>
            </a:r>
            <a:r>
              <a:rPr lang="es-ES_trad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ESTRUCTURAS</a:t>
            </a:r>
            <a:endParaRPr lang="es-ES_trad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3780" y="968696"/>
            <a:ext cx="5008753" cy="4390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_tradnl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Variabilidad de curvas de pushover para la tipología CR+CIP/LFLSINF+DNO.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10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2F9B00B-E5BD-DEAC-55E3-C07E798B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10" y="4145064"/>
            <a:ext cx="3015458" cy="21390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2DCCA2-32B5-C381-587D-3BB07980F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4" y="1123742"/>
            <a:ext cx="5008753" cy="552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D931A6D-D1A7-554B-A80B-5926620F9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 bwMode="auto">
          <a:xfrm>
            <a:off x="5269877" y="1289921"/>
            <a:ext cx="3926840" cy="2635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A2B31E48-50C5-CEBC-93D1-35235B89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845933"/>
                  </p:ext>
                </p:extLst>
              </p:nvPr>
            </p:nvGraphicFramePr>
            <p:xfrm>
              <a:off x="9982200" y="1399239"/>
              <a:ext cx="1845733" cy="1975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45733">
                      <a:extLst>
                        <a:ext uri="{9D8B030D-6E8A-4147-A177-3AD203B41FA5}">
                          <a16:colId xmlns:a16="http://schemas.microsoft.com/office/drawing/2014/main" val="2616207933"/>
                        </a:ext>
                      </a:extLst>
                    </a:gridCol>
                  </a:tblGrid>
                  <a:tr h="490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∅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2113008"/>
                      </a:ext>
                    </a:extLst>
                  </a:tr>
                  <a:tr h="2660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1346639"/>
                      </a:ext>
                    </a:extLst>
                  </a:tr>
                  <a:tr h="2660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𝑟𝑜𝑜𝑓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5411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A2B31E48-50C5-CEBC-93D1-35235B89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845933"/>
                  </p:ext>
                </p:extLst>
              </p:nvPr>
            </p:nvGraphicFramePr>
            <p:xfrm>
              <a:off x="9982200" y="1399239"/>
              <a:ext cx="1845733" cy="1975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45733">
                      <a:extLst>
                        <a:ext uri="{9D8B030D-6E8A-4147-A177-3AD203B41FA5}">
                          <a16:colId xmlns:a16="http://schemas.microsoft.com/office/drawing/2014/main" val="2616207933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29" t="-870" r="-658" b="-18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113008"/>
                      </a:ext>
                    </a:extLst>
                  </a:tr>
                  <a:tr h="6678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29" t="-105455" r="-658" b="-9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1346639"/>
                      </a:ext>
                    </a:extLst>
                  </a:tr>
                  <a:tr h="610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29" t="-226000" r="-65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411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Imagen 15">
            <a:extLst>
              <a:ext uri="{FF2B5EF4-FFF2-40B4-BE49-F238E27FC236}">
                <a16:creationId xmlns:a16="http://schemas.microsoft.com/office/drawing/2014/main" id="{626D9C7C-150A-978B-961B-EC87F2D13B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/>
          <a:stretch/>
        </p:blipFill>
        <p:spPr bwMode="auto">
          <a:xfrm>
            <a:off x="8153400" y="3886505"/>
            <a:ext cx="4058015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0F32BB-CC1D-6ADA-84E8-5643B7C75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717" y="2166332"/>
            <a:ext cx="936902" cy="6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188231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DE DAÑO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11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70BB28-57FB-CC11-0321-51775CD54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7"/>
          <a:stretch/>
        </p:blipFill>
        <p:spPr bwMode="auto">
          <a:xfrm>
            <a:off x="35035" y="1708772"/>
            <a:ext cx="3759201" cy="37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38B4CF3-24BE-99DC-0E7E-1D508D5F4D94}"/>
              </a:ext>
            </a:extLst>
          </p:cNvPr>
          <p:cNvSpPr txBox="1"/>
          <p:nvPr/>
        </p:nvSpPr>
        <p:spPr>
          <a:xfrm>
            <a:off x="910168" y="5502191"/>
            <a:ext cx="2239433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Martins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Silva (2020)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9786A0A-55D1-13D0-9EE8-D03A228B73B9}"/>
                  </a:ext>
                </a:extLst>
              </p:cNvPr>
              <p:cNvSpPr txBox="1"/>
              <p:nvPr/>
            </p:nvSpPr>
            <p:spPr>
              <a:xfrm>
                <a:off x="4184649" y="1235360"/>
                <a:ext cx="3009899" cy="1043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E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𝐸𝐷𝑃</m:t>
                              </m:r>
                            </m:e>
                          </m:func>
                        </m:e>
                      </m:d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func>
                            <m:func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E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𝐼𝑀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S" sz="12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s-E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𝐸𝐷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lang="es-E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S" sz="12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s-E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𝐸𝐷𝑃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E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9786A0A-55D1-13D0-9EE8-D03A228B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49" y="1235360"/>
                <a:ext cx="3009899" cy="1043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552974E-CE0E-E5E3-75D5-CC08D57B3F04}"/>
                  </a:ext>
                </a:extLst>
              </p:cNvPr>
              <p:cNvSpPr txBox="1"/>
              <p:nvPr/>
            </p:nvSpPr>
            <p:spPr>
              <a:xfrm>
                <a:off x="2781301" y="2344192"/>
                <a:ext cx="6138332" cy="57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1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0">
                                      <a:latin typeface="Cambria Math" panose="02040503050406030204" pitchFamily="18" charset="0"/>
                                    </a:rPr>
                                    <m:t>1−∅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𝐸𝐷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1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𝑏𝐼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sz="11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100" i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en-US" sz="1100" i="0">
                                              <a:latin typeface="Cambria Math" panose="02040503050406030204" pitchFamily="18" charset="0"/>
                                            </a:rPr>
                                            <m:t>∅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1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1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1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𝐸𝐷𝑃𝑖</m:t>
                                                  </m:r>
                                                  <m:r>
                                                    <a:rPr lang="en-US" sz="11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1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11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1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𝑏𝐼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1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1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1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sz="11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552974E-CE0E-E5E3-75D5-CC08D57B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1" y="2344192"/>
                <a:ext cx="6138332" cy="573619"/>
              </a:xfrm>
              <a:prstGeom prst="rect">
                <a:avLst/>
              </a:prstGeom>
              <a:blipFill>
                <a:blip r:embed="rId5"/>
                <a:stretch>
                  <a:fillRect t="-91489" b="-13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EDD259DB-36C0-59E2-AE66-66E710286EEA}"/>
              </a:ext>
            </a:extLst>
          </p:cNvPr>
          <p:cNvSpPr txBox="1"/>
          <p:nvPr/>
        </p:nvSpPr>
        <p:spPr>
          <a:xfrm>
            <a:off x="8824383" y="4908586"/>
            <a:ext cx="2315633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Martins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Silva (2020)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a 14">
                <a:extLst>
                  <a:ext uri="{FF2B5EF4-FFF2-40B4-BE49-F238E27FC236}">
                    <a16:creationId xmlns:a16="http://schemas.microsoft.com/office/drawing/2014/main" id="{211DA957-A7E9-283F-2442-89C64E5ACD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57618" y="3071089"/>
              <a:ext cx="5063067" cy="21731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63067">
                      <a:extLst>
                        <a:ext uri="{9D8B030D-6E8A-4147-A177-3AD203B41FA5}">
                          <a16:colId xmlns:a16="http://schemas.microsoft.com/office/drawing/2014/main" val="3538732013"/>
                        </a:ext>
                      </a:extLst>
                    </a:gridCol>
                  </a:tblGrid>
                  <a:tr h="2660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𝑟𝑒𝑐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𝑡𝑜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𝑟𝑒𝑐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𝑏𝑙𝑑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𝑡𝑜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𝑏𝑙𝑑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9453134"/>
                      </a:ext>
                    </a:extLst>
                  </a:tr>
                  <a:tr h="2660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𝐼𝑀</m:t>
                                    </m:r>
                                  </m:e>
                                </m:d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=∅</m:t>
                                </m:r>
                                <m:d>
                                  <m:d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𝐸𝐷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𝐸𝐷𝑃</m:t>
                                                    </m:r>
                                                  </m:e>
                                                </m:func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GB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𝐼𝑀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𝑡𝑜𝑡𝑎𝑙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3784579"/>
                      </a:ext>
                    </a:extLst>
                  </a:tr>
                  <a:tr h="2660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𝐼𝑀</m:t>
                                    </m:r>
                                  </m:e>
                                </m:d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∅</m:t>
                                    </m:r>
                                    <m:d>
                                      <m:d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𝐸𝐷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S" sz="1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S" sz="1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𝑗</m:t>
                                                        </m:r>
                                                      </m:sub>
                                                    </m:sSub>
                                                  </m:sub>
                                                </m:sSub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unc>
                                                      <m:funcPr>
                                                        <m:ctrlPr>
                                                          <a:rPr lang="en-US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s-ES" sz="1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ln</m:t>
                                                        </m:r>
                                                      </m:fName>
                                                      <m:e>
                                                        <m:r>
                                                          <a:rPr lang="es-ES" sz="1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𝐸𝐷𝑃</m:t>
                                                        </m:r>
                                                      </m:e>
                                                    </m:func>
                                                    <m:r>
                                                      <a:rPr lang="es-E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|</m:t>
                                                    </m:r>
                                                    <m:func>
                                                      <m:funcPr>
                                                        <m:ctrlPr>
                                                          <a:rPr lang="en-US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s-ES" sz="1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ln</m:t>
                                                        </m:r>
                                                      </m:fName>
                                                      <m:e>
                                                        <m:r>
                                                          <a:rPr lang="en-GB" sz="1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𝐼𝑀</m:t>
                                                        </m:r>
                                                      </m:e>
                                                    </m:func>
                                                  </m:e>
                                                </m:d>
                                              </m:e>
                                            </m:func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𝑡𝑜𝑡𝑎𝑙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𝐸𝐷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55770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a 14">
                <a:extLst>
                  <a:ext uri="{FF2B5EF4-FFF2-40B4-BE49-F238E27FC236}">
                    <a16:creationId xmlns:a16="http://schemas.microsoft.com/office/drawing/2014/main" id="{211DA957-A7E9-283F-2442-89C64E5ACD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2049980"/>
                  </p:ext>
                </p:extLst>
              </p:nvPr>
            </p:nvGraphicFramePr>
            <p:xfrm>
              <a:off x="3357618" y="3071089"/>
              <a:ext cx="5063067" cy="217265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63067">
                      <a:extLst>
                        <a:ext uri="{9D8B030D-6E8A-4147-A177-3AD203B41FA5}">
                          <a16:colId xmlns:a16="http://schemas.microsoft.com/office/drawing/2014/main" val="3538732013"/>
                        </a:ext>
                      </a:extLst>
                    </a:gridCol>
                  </a:tblGrid>
                  <a:tr h="6386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0" t="-952" r="-240" b="-2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453134"/>
                      </a:ext>
                    </a:extLst>
                  </a:tr>
                  <a:tr h="6920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0" t="-92982" r="-240" b="-12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3784579"/>
                      </a:ext>
                    </a:extLst>
                  </a:tr>
                  <a:tr h="841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0" t="-158273" r="-240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557702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492D315A-0577-A776-D9AD-5B5DDB5D77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/>
          <a:stretch/>
        </p:blipFill>
        <p:spPr bwMode="auto">
          <a:xfrm>
            <a:off x="8055802" y="1897486"/>
            <a:ext cx="4101163" cy="2740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23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188231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FRÁGILIDAD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12</a:t>
            </a:fld>
            <a:endParaRPr lang="es-EC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65D8352-51D0-07FC-B442-7583C2F6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5" y="1117601"/>
            <a:ext cx="5528734" cy="552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276939A-F13A-E91C-5881-D03B0E7BB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/>
        </p:blipFill>
        <p:spPr bwMode="auto">
          <a:xfrm>
            <a:off x="6716145" y="1188231"/>
            <a:ext cx="3713587" cy="2817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3CAC4F7-EB0A-C033-1C8F-65C8572EB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0700" r="8007"/>
          <a:stretch/>
        </p:blipFill>
        <p:spPr bwMode="auto">
          <a:xfrm>
            <a:off x="9124876" y="4040671"/>
            <a:ext cx="3067124" cy="2321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6E69A56-FE6B-4681-DDF8-4569FD6E5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565" y="4102779"/>
            <a:ext cx="2993825" cy="21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866" y="1179765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DE DAÑO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13</a:t>
            </a:fld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A25533-B024-AFBE-9D4F-93E02667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65"/>
            <a:ext cx="5943600" cy="6426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41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544" y="443281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DE PÉRDIDAS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14</a:t>
            </a:fld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896CFCC-EC76-CDFC-4B7B-DFA5AC436271}"/>
                  </a:ext>
                </a:extLst>
              </p:cNvPr>
              <p:cNvSpPr txBox="1"/>
              <p:nvPr/>
            </p:nvSpPr>
            <p:spPr>
              <a:xfrm>
                <a:off x="691725" y="969632"/>
                <a:ext cx="3738033" cy="633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𝐿𝑅</m:t>
                          </m:r>
                        </m:e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𝐼𝑀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𝑛𝐷𝑆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𝐷𝑆</m:t>
                                      </m:r>
                                      <m:r>
                                        <a:rPr lang="en-US" sz="1200" i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𝐼𝑀</m:t>
                                      </m:r>
                                    </m:e>
                                  </m:d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896CFCC-EC76-CDFC-4B7B-DFA5AC43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25" y="969632"/>
                <a:ext cx="3738033" cy="633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5A7BB41-7A96-2660-9280-E464FCDB6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19802"/>
              </p:ext>
            </p:extLst>
          </p:nvPr>
        </p:nvGraphicFramePr>
        <p:xfrm>
          <a:off x="455419" y="1736880"/>
          <a:ext cx="4064000" cy="1373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192897486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144582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988136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Damage State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Expected Loss Ratio E[LR]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COV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52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Slight damage (DS1)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0.05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0.30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405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Moderate damage (DS2)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0.20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0.20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513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Extensive damage (DS4)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0.60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0.10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955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Complete Damage (DS5)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1.00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257494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60930FD-C6CE-0E23-D232-333B8733FAE4}"/>
              </a:ext>
            </a:extLst>
          </p:cNvPr>
          <p:cNvSpPr txBox="1"/>
          <p:nvPr/>
        </p:nvSpPr>
        <p:spPr>
          <a:xfrm>
            <a:off x="1390224" y="3093844"/>
            <a:ext cx="2341033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</a:t>
            </a:r>
            <a:r>
              <a:rPr lang="es-ES_tradnl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Martins</a:t>
            </a: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Silva, 2020)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B7AD0C-9AF8-3287-CBCF-DD8779676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26" y="855769"/>
            <a:ext cx="5865706" cy="58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1F9446-8D16-20D1-4C54-693E19F69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8" y="3503340"/>
            <a:ext cx="4506173" cy="19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544" y="568881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DE PÉRDIDAS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15</a:t>
            </a:fld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BB8413-ACD7-642B-25D9-BCEA7A90E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/>
          <a:stretch/>
        </p:blipFill>
        <p:spPr bwMode="auto">
          <a:xfrm>
            <a:off x="897466" y="1451519"/>
            <a:ext cx="3557164" cy="2403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5FE4A1B-A176-599C-F791-75E38AEAD877}"/>
              </a:ext>
            </a:extLst>
          </p:cNvPr>
          <p:cNvSpPr txBox="1"/>
          <p:nvPr/>
        </p:nvSpPr>
        <p:spPr>
          <a:xfrm>
            <a:off x="274010" y="966762"/>
            <a:ext cx="6138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Curva de amenaza sísmica para el DMQ definida en el proyecto SARA.</a:t>
            </a:r>
            <a:endParaRPr lang="en-US" sz="12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3D6A98B-E136-A725-A84F-4497AEE5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00" y="4018158"/>
            <a:ext cx="3391373" cy="226726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0EBE8D3-1E5A-9689-10E6-CD3FD1F9071A}"/>
              </a:ext>
            </a:extLst>
          </p:cNvPr>
          <p:cNvSpPr txBox="1"/>
          <p:nvPr/>
        </p:nvSpPr>
        <p:spPr>
          <a:xfrm>
            <a:off x="4770915" y="3712338"/>
            <a:ext cx="1765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AALR=0.16%</a:t>
            </a:r>
            <a:endParaRPr lang="en-US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AB5ED1A-278C-4123-14D6-E1C2A32F2BE7}"/>
              </a:ext>
            </a:extLst>
          </p:cNvPr>
          <p:cNvCxnSpPr/>
          <p:nvPr/>
        </p:nvCxnSpPr>
        <p:spPr>
          <a:xfrm>
            <a:off x="4164646" y="2925541"/>
            <a:ext cx="579968" cy="566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FC4A148-A33B-01C0-307F-C462D47EC688}"/>
              </a:ext>
            </a:extLst>
          </p:cNvPr>
          <p:cNvCxnSpPr/>
          <p:nvPr/>
        </p:nvCxnSpPr>
        <p:spPr>
          <a:xfrm flipV="1">
            <a:off x="4312873" y="4244955"/>
            <a:ext cx="503768" cy="765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31A6E426-D23D-5535-79F8-895F10DF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14" y="2765206"/>
            <a:ext cx="4655820" cy="263144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6343F15-065A-A6AE-D98A-425A2D165E8F}"/>
              </a:ext>
            </a:extLst>
          </p:cNvPr>
          <p:cNvSpPr txBox="1"/>
          <p:nvPr/>
        </p:nvSpPr>
        <p:spPr>
          <a:xfrm>
            <a:off x="8043254" y="5500307"/>
            <a:ext cx="23256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</a:t>
            </a:r>
            <a:r>
              <a:rPr lang="es-E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Martins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Silva, 2020)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EA9B0D-F4BF-65A4-A532-28EBCC703219}"/>
              </a:ext>
            </a:extLst>
          </p:cNvPr>
          <p:cNvSpPr txBox="1"/>
          <p:nvPr/>
        </p:nvSpPr>
        <p:spPr>
          <a:xfrm>
            <a:off x="7359621" y="1737834"/>
            <a:ext cx="3061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 Edificación: 60000 USD</a:t>
            </a:r>
          </a:p>
          <a:p>
            <a:r>
              <a:rPr lang="es-ES_trad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AALR= 0.16%*60000=96 USD</a:t>
            </a:r>
          </a:p>
          <a:p>
            <a:r>
              <a:rPr lang="es-ES_trad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Tr: 475 años</a:t>
            </a:r>
          </a:p>
          <a:p>
            <a:r>
              <a:rPr lang="en-US" sz="1200" dirty="0" err="1"/>
              <a:t>Pérdida</a:t>
            </a:r>
            <a:r>
              <a:rPr lang="en-US" sz="1200" dirty="0"/>
              <a:t>: 45600 USD</a:t>
            </a:r>
          </a:p>
        </p:txBody>
      </p:sp>
    </p:spTree>
    <p:extLst>
      <p:ext uri="{BB962C8B-B14F-4D97-AF65-F5344CB8AC3E}">
        <p14:creationId xmlns:p14="http://schemas.microsoft.com/office/powerpoint/2010/main" val="326148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16</a:t>
            </a:fld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1AF414-D19B-79F5-42D1-9A8C657BE99B}"/>
              </a:ext>
            </a:extLst>
          </p:cNvPr>
          <p:cNvSpPr txBox="1"/>
          <p:nvPr/>
        </p:nvSpPr>
        <p:spPr>
          <a:xfrm>
            <a:off x="2436283" y="2680991"/>
            <a:ext cx="7319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GRACIAS POR LA ATENCIÓN</a:t>
            </a:r>
          </a:p>
          <a:p>
            <a:pPr algn="ctr"/>
            <a:r>
              <a:rPr lang="es-ES" sz="2800" dirty="0"/>
              <a:t>Ing. Mauricio Guamán N.</a:t>
            </a:r>
          </a:p>
          <a:p>
            <a:pPr algn="ctr"/>
            <a:r>
              <a:rPr lang="es-ES" sz="2800" dirty="0"/>
              <a:t>mauricioguaman@outlook.es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50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607" y="701363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Introducción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2</a:t>
            </a:fld>
            <a:endParaRPr lang="es-EC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5ED5C-4120-8C3C-7566-DF6B60E90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248" y="1257675"/>
            <a:ext cx="608274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s-E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s-ES_tradnl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edificaciones por tipología estructural, b) </a:t>
            </a:r>
            <a:r>
              <a:rPr kumimoji="0" lang="es-ES_tradnl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Tipología CR+CIP/LFLSINF+DNO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37">
            <a:extLst>
              <a:ext uri="{FF2B5EF4-FFF2-40B4-BE49-F238E27FC236}">
                <a16:creationId xmlns:a16="http://schemas.microsoft.com/office/drawing/2014/main" id="{7F24376C-4AC2-F262-9C15-D85CE4911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13277"/>
            <a:ext cx="10648310" cy="37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8D54A21-19BB-2A51-6E6B-0775DA30D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568" y="5455957"/>
            <a:ext cx="608274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a) (Chicaiza, 2017)</a:t>
            </a:r>
            <a:endParaRPr kumimoji="0" lang="es-ES_trad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8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188231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Metodología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3</a:t>
            </a:fld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CF03E2-CEB8-7FCB-0F92-DC718BDC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0" y="1997860"/>
            <a:ext cx="7382933" cy="32679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9A42CFB-BF8A-D75A-7B77-1833459DDF9A}"/>
              </a:ext>
            </a:extLst>
          </p:cNvPr>
          <p:cNvSpPr txBox="1"/>
          <p:nvPr/>
        </p:nvSpPr>
        <p:spPr>
          <a:xfrm>
            <a:off x="5115981" y="5265836"/>
            <a:ext cx="196003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(Porter, 2003)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47ABC0D-CB2B-946E-321D-D162D5E51F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929041"/>
                  </p:ext>
                </p:extLst>
              </p:nvPr>
            </p:nvGraphicFramePr>
            <p:xfrm>
              <a:off x="2660985" y="923188"/>
              <a:ext cx="7659624" cy="96647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659624">
                      <a:extLst>
                        <a:ext uri="{9D8B030D-6E8A-4147-A177-3AD203B41FA5}">
                          <a16:colId xmlns:a16="http://schemas.microsoft.com/office/drawing/2014/main" val="3550148594"/>
                        </a:ext>
                      </a:extLst>
                    </a:gridCol>
                  </a:tblGrid>
                  <a:tr h="7442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𝐷𝑉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]=</m:t>
                                </m:r>
                                <m:nary>
                                  <m:naryPr>
                                    <m:chr m:val="∭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𝐷𝑉</m:t>
                                        </m:r>
                                      </m:e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𝐷𝑀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𝐷𝑀</m:t>
                                        </m:r>
                                      </m:e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𝐸𝐷𝑃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𝐸𝐷𝑃</m:t>
                                        </m:r>
                                      </m:e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𝐼𝑀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𝐼𝑀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nary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𝑑𝐼𝑀𝑑𝐸𝐷𝑃𝑑𝐷𝑀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882" marR="64882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653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47ABC0D-CB2B-946E-321D-D162D5E51F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929041"/>
                  </p:ext>
                </p:extLst>
              </p:nvPr>
            </p:nvGraphicFramePr>
            <p:xfrm>
              <a:off x="2660985" y="923188"/>
              <a:ext cx="7659624" cy="96647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659624">
                      <a:extLst>
                        <a:ext uri="{9D8B030D-6E8A-4147-A177-3AD203B41FA5}">
                          <a16:colId xmlns:a16="http://schemas.microsoft.com/office/drawing/2014/main" val="3550148594"/>
                        </a:ext>
                      </a:extLst>
                    </a:gridCol>
                  </a:tblGrid>
                  <a:tr h="966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882" marR="64882" marT="0" marB="0" anchor="ctr">
                        <a:blipFill>
                          <a:blip r:embed="rId3"/>
                          <a:stretch>
                            <a:fillRect l="-79" t="-629" r="-159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5653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73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188231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IDENTIFICACIÓN DE LA AMENAZA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4</a:t>
            </a:fld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D1DE24-B5CE-7650-B921-066BF15A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8"/>
          <a:stretch/>
        </p:blipFill>
        <p:spPr bwMode="auto">
          <a:xfrm>
            <a:off x="948264" y="2423167"/>
            <a:ext cx="4454001" cy="2699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58A00AB-8BB9-A519-0545-19FF7E95D02D}"/>
              </a:ext>
            </a:extLst>
          </p:cNvPr>
          <p:cNvSpPr txBox="1"/>
          <p:nvPr/>
        </p:nvSpPr>
        <p:spPr>
          <a:xfrm>
            <a:off x="2209800" y="5213349"/>
            <a:ext cx="2171699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(NEC SE DS, 2015)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BD284DC-E50A-D007-5CC1-192116F23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17" y="921452"/>
            <a:ext cx="5343882" cy="5343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37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7607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ESTRUCTURAL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5</a:t>
            </a:fld>
            <a:endParaRPr lang="es-EC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7045525-F737-D42F-1795-FAC3B406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06" r="51900"/>
          <a:stretch/>
        </p:blipFill>
        <p:spPr>
          <a:xfrm>
            <a:off x="8280086" y="373402"/>
            <a:ext cx="3867802" cy="39129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CA40FA-ECA6-9FA4-A71E-B7555B25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55" y="4423216"/>
            <a:ext cx="7082279" cy="18886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1E591C-6351-0F48-810A-6DAE17DD7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760" y="1247519"/>
            <a:ext cx="5940589" cy="30388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44A720-DCD1-8465-E26E-3D31382E7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183" y="4107177"/>
            <a:ext cx="2743200" cy="25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243" y="1162052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ESTRUCTURAL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6</a:t>
            </a:fld>
            <a:endParaRPr lang="es-EC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82F98B0-B854-FA00-EF86-56FF2F83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2" y="1900553"/>
            <a:ext cx="3247390" cy="379539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9D97D2-130A-BBA5-7FAC-060254C07F91}"/>
              </a:ext>
            </a:extLst>
          </p:cNvPr>
          <p:cNvSpPr txBox="1"/>
          <p:nvPr/>
        </p:nvSpPr>
        <p:spPr>
          <a:xfrm>
            <a:off x="924243" y="5695948"/>
            <a:ext cx="1833033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(O’Reilly, 2016)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68DF18-7CB7-D589-CD86-95496B9BD940}"/>
              </a:ext>
            </a:extLst>
          </p:cNvPr>
          <p:cNvSpPr txBox="1"/>
          <p:nvPr/>
        </p:nvSpPr>
        <p:spPr>
          <a:xfrm>
            <a:off x="1579033" y="1622648"/>
            <a:ext cx="200236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Viga Columna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F256BA1-C1E6-A63B-9C41-436D427D6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85" y="3642438"/>
            <a:ext cx="3680344" cy="307539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C1EA1C9-A2B8-55C6-DD34-697D84F6123C}"/>
              </a:ext>
            </a:extLst>
          </p:cNvPr>
          <p:cNvSpPr txBox="1"/>
          <p:nvPr/>
        </p:nvSpPr>
        <p:spPr>
          <a:xfrm>
            <a:off x="4894368" y="6017551"/>
            <a:ext cx="259038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Fuente:(O’Reilly, 2016)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BC2AA76-F1E1-F73F-4C91-12C6E01E4263}"/>
              </a:ext>
            </a:extLst>
          </p:cNvPr>
          <p:cNvCxnSpPr>
            <a:cxnSpLocks/>
          </p:cNvCxnSpPr>
          <p:nvPr/>
        </p:nvCxnSpPr>
        <p:spPr>
          <a:xfrm flipH="1" flipV="1">
            <a:off x="2728595" y="4579509"/>
            <a:ext cx="852805" cy="28737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9C78CB7-4FE3-6AC9-DA8B-558B1DEF8156}"/>
              </a:ext>
            </a:extLst>
          </p:cNvPr>
          <p:cNvCxnSpPr>
            <a:cxnSpLocks/>
          </p:cNvCxnSpPr>
          <p:nvPr/>
        </p:nvCxnSpPr>
        <p:spPr>
          <a:xfrm flipH="1">
            <a:off x="2904278" y="2294919"/>
            <a:ext cx="1134322" cy="63458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EDB08F0F-E76E-76E0-0935-27CA0E74C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894" y="1715005"/>
            <a:ext cx="3680344" cy="191146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A3E80CB-C567-E253-1E2C-354326F05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295" y="2375399"/>
            <a:ext cx="4883705" cy="25340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F8E907-828C-4EB7-5689-D38D445863F0}"/>
              </a:ext>
            </a:extLst>
          </p:cNvPr>
          <p:cNvSpPr txBox="1"/>
          <p:nvPr/>
        </p:nvSpPr>
        <p:spPr>
          <a:xfrm>
            <a:off x="7413498" y="5519643"/>
            <a:ext cx="3506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https://github.com/gerardjoreilly</a:t>
            </a:r>
          </a:p>
        </p:txBody>
      </p:sp>
    </p:spTree>
    <p:extLst>
      <p:ext uri="{BB962C8B-B14F-4D97-AF65-F5344CB8AC3E}">
        <p14:creationId xmlns:p14="http://schemas.microsoft.com/office/powerpoint/2010/main" val="182196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447" y="869345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ESTRUCTURAL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76083" y="6271245"/>
            <a:ext cx="2743200" cy="365125"/>
          </a:xfrm>
        </p:spPr>
        <p:txBody>
          <a:bodyPr/>
          <a:lstStyle/>
          <a:p>
            <a:fld id="{E4629BEF-8D88-471A-8C93-ADB923868C76}" type="slidenum">
              <a:rPr lang="es-EC" smtClean="0"/>
              <a:t>7</a:t>
            </a:fld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68DF18-7CB7-D589-CD86-95496B9BD940}"/>
              </a:ext>
            </a:extLst>
          </p:cNvPr>
          <p:cNvSpPr txBox="1"/>
          <p:nvPr/>
        </p:nvSpPr>
        <p:spPr>
          <a:xfrm>
            <a:off x="4515437" y="665572"/>
            <a:ext cx="200236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Mampostería de Relleno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34835AB-B8DB-04D6-6D12-49FFE028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7" y="1263763"/>
            <a:ext cx="5960166" cy="2217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047BB5FC-52F9-876B-51F1-ECD63A6398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9471640"/>
                  </p:ext>
                </p:extLst>
              </p:nvPr>
            </p:nvGraphicFramePr>
            <p:xfrm>
              <a:off x="7178040" y="1030571"/>
              <a:ext cx="4641241" cy="50611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4585">
                      <a:extLst>
                        <a:ext uri="{9D8B030D-6E8A-4147-A177-3AD203B41FA5}">
                          <a16:colId xmlns:a16="http://schemas.microsoft.com/office/drawing/2014/main" val="1533866788"/>
                        </a:ext>
                      </a:extLst>
                    </a:gridCol>
                    <a:gridCol w="2676656">
                      <a:extLst>
                        <a:ext uri="{9D8B030D-6E8A-4147-A177-3AD203B41FA5}">
                          <a16:colId xmlns:a16="http://schemas.microsoft.com/office/drawing/2014/main" val="3459877996"/>
                        </a:ext>
                      </a:extLst>
                    </a:gridCol>
                  </a:tblGrid>
                  <a:tr h="14387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Falla de la diagonal a tensión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0.6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𝑤𝑠</m:t>
                                        </m:r>
                                      </m:sub>
                                    </m:s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+0.3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385676"/>
                      </a:ext>
                    </a:extLst>
                  </a:tr>
                  <a:tr h="1455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Deslizamiento a cortante in la junta de mortero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1.2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+0.45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𝑤𝑢</m:t>
                                        </m:r>
                                      </m:sub>
                                    </m:s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+0.3 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312963"/>
                      </a:ext>
                    </a:extLst>
                  </a:tr>
                  <a:tr h="10834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Aplastamiento en la esquina del panel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1.12 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𝑤𝑣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−0.12</m:t>
                                        </m:r>
                                      </m:sup>
                                    </m:sSup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0.88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0564600"/>
                      </a:ext>
                    </a:extLst>
                  </a:tr>
                  <a:tr h="10834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Falla a compresión en el centro del panel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1.16 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𝑤𝑣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9362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047BB5FC-52F9-876B-51F1-ECD63A6398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9471640"/>
                  </p:ext>
                </p:extLst>
              </p:nvPr>
            </p:nvGraphicFramePr>
            <p:xfrm>
              <a:off x="7178040" y="1030571"/>
              <a:ext cx="4641241" cy="50611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4585">
                      <a:extLst>
                        <a:ext uri="{9D8B030D-6E8A-4147-A177-3AD203B41FA5}">
                          <a16:colId xmlns:a16="http://schemas.microsoft.com/office/drawing/2014/main" val="1533866788"/>
                        </a:ext>
                      </a:extLst>
                    </a:gridCol>
                    <a:gridCol w="2676656">
                      <a:extLst>
                        <a:ext uri="{9D8B030D-6E8A-4147-A177-3AD203B41FA5}">
                          <a16:colId xmlns:a16="http://schemas.microsoft.com/office/drawing/2014/main" val="3459877996"/>
                        </a:ext>
                      </a:extLst>
                    </a:gridCol>
                  </a:tblGrid>
                  <a:tr h="14387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Falla de la diagonal a tensión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804" t="-424" r="-456" b="-252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385676"/>
                      </a:ext>
                    </a:extLst>
                  </a:tr>
                  <a:tr h="1455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Deslizamiento a cortante in la junta de mortero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804" t="-99163" r="-456" b="-149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312963"/>
                      </a:ext>
                    </a:extLst>
                  </a:tr>
                  <a:tr h="10834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Aplastamiento en la esquina del panel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804" t="-267416" r="-456" b="-1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0564600"/>
                      </a:ext>
                    </a:extLst>
                  </a:tr>
                  <a:tr h="10834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Falla a compresión en el centro del panel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804" t="-367416" r="-456" b="-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3623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Imagen 23">
            <a:extLst>
              <a:ext uri="{FF2B5EF4-FFF2-40B4-BE49-F238E27FC236}">
                <a16:creationId xmlns:a16="http://schemas.microsoft.com/office/drawing/2014/main" id="{B09BCD93-BDAD-4478-4219-56DA6CCA5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758" y="958630"/>
            <a:ext cx="1658743" cy="132275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368B4EB-A5E9-6394-ABD1-8150F99FC54E}"/>
              </a:ext>
            </a:extLst>
          </p:cNvPr>
          <p:cNvSpPr txBox="1"/>
          <p:nvPr/>
        </p:nvSpPr>
        <p:spPr>
          <a:xfrm>
            <a:off x="10270378" y="6538912"/>
            <a:ext cx="1822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Decanini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(2004)</a:t>
            </a:r>
            <a:endParaRPr lang="en-US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8AA592-8C0B-448C-E44B-0DF3146AF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3" y="3481159"/>
            <a:ext cx="6805323" cy="337527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9D97D2-130A-BBA5-7FAC-060254C07F91}"/>
              </a:ext>
            </a:extLst>
          </p:cNvPr>
          <p:cNvSpPr txBox="1"/>
          <p:nvPr/>
        </p:nvSpPr>
        <p:spPr>
          <a:xfrm>
            <a:off x="5218824" y="2303232"/>
            <a:ext cx="1833033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(O’Reilly, 2016)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547" y="1108736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ESTRUCTURAL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8</a:t>
            </a:fld>
            <a:endParaRPr lang="es-EC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6245A7-3FAD-24DB-EA6A-507B46F57550}"/>
              </a:ext>
            </a:extLst>
          </p:cNvPr>
          <p:cNvGraphicFramePr>
            <a:graphicFrameLocks noGrp="1"/>
          </p:cNvGraphicFramePr>
          <p:nvPr/>
        </p:nvGraphicFramePr>
        <p:xfrm>
          <a:off x="379776" y="1601532"/>
          <a:ext cx="4733290" cy="2350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825">
                  <a:extLst>
                    <a:ext uri="{9D8B030D-6E8A-4147-A177-3AD203B41FA5}">
                      <a16:colId xmlns:a16="http://schemas.microsoft.com/office/drawing/2014/main" val="2373051130"/>
                    </a:ext>
                  </a:extLst>
                </a:gridCol>
                <a:gridCol w="1042670">
                  <a:extLst>
                    <a:ext uri="{9D8B030D-6E8A-4147-A177-3AD203B41FA5}">
                      <a16:colId xmlns:a16="http://schemas.microsoft.com/office/drawing/2014/main" val="2519340116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1182281046"/>
                    </a:ext>
                  </a:extLst>
                </a:gridCol>
              </a:tblGrid>
              <a:tr h="185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Descripción 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Valor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Unidad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90748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Espesor (tw)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150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mm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88844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Puntal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simple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--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0763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Resistencia a compresión del bloque (fcb)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0.97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MPa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60324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Resistencia a la tracción del bloque (ftb)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0.22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MPa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65475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Largo del bloque (d)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400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mm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9631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Alto del bloque (b)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mm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85895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Resistencia a compresión del mortero (fcj)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20.19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MPa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5245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Altura de la junta de mortero (j)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10.11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mm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38821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Coeficiente de fricción (Uu)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1.5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--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5168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Módulo de Poisson de la mampostería (v) 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0.1524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--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03447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Resistencia al desplazamiento por corte (fwu)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0.1032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MPa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95693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Resistencia a la compresión diagonal (fws)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0.8162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MPa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014051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F0E4F95E-1CEC-B265-2ADE-CD0DBBFD473B}"/>
              </a:ext>
            </a:extLst>
          </p:cNvPr>
          <p:cNvSpPr txBox="1"/>
          <p:nvPr/>
        </p:nvSpPr>
        <p:spPr>
          <a:xfrm>
            <a:off x="3452283" y="3958148"/>
            <a:ext cx="1866899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(Pachano, 2018)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DD45126-7DE1-121B-016F-F26458683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54" y="3675297"/>
            <a:ext cx="4085074" cy="25385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5E9EE22-283C-0A07-831A-DA379104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803" y="1094927"/>
            <a:ext cx="5708650" cy="247269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1DD3BC2-CBBA-F31F-CBA0-3B2895F21921}"/>
              </a:ext>
            </a:extLst>
          </p:cNvPr>
          <p:cNvSpPr txBox="1"/>
          <p:nvPr/>
        </p:nvSpPr>
        <p:spPr>
          <a:xfrm>
            <a:off x="7425266" y="6213823"/>
            <a:ext cx="2370668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</a:t>
            </a:r>
            <a:r>
              <a:rPr lang="es-ES_tradnl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Decanini</a:t>
            </a:r>
            <a:r>
              <a:rPr lang="es-ES_trad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2014)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B5F7DCCE-4990-323F-77CC-2306AACA3DAD}"/>
                  </a:ext>
                </a:extLst>
              </p:cNvPr>
              <p:cNvSpPr txBox="1"/>
              <p:nvPr/>
            </p:nvSpPr>
            <p:spPr>
              <a:xfrm>
                <a:off x="7727150" y="4119906"/>
                <a:ext cx="28236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𝑎𝑒𝑥𝑝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𝑐𝑒𝑥𝑝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±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𝜎𝜀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B5F7DCCE-4990-323F-77CC-2306AACA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150" y="4119906"/>
                <a:ext cx="2823633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3E369EA-B11A-2419-D13C-9E9C20CC6FBB}"/>
                  </a:ext>
                </a:extLst>
              </p:cNvPr>
              <p:cNvSpPr txBox="1"/>
              <p:nvPr/>
            </p:nvSpPr>
            <p:spPr>
              <a:xfrm>
                <a:off x="9982200" y="4460687"/>
                <a:ext cx="1816100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3E369EA-B11A-2419-D13C-9E9C20CC6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4460687"/>
                <a:ext cx="1816100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964C5A0D-5869-A062-9597-C6C6CB123850}"/>
                  </a:ext>
                </a:extLst>
              </p:cNvPr>
              <p:cNvSpPr txBox="1"/>
              <p:nvPr/>
            </p:nvSpPr>
            <p:spPr>
              <a:xfrm>
                <a:off x="10274300" y="4931785"/>
                <a:ext cx="1079500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964C5A0D-5869-A062-9597-C6C6CB123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300" y="4931785"/>
                <a:ext cx="1079500" cy="507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n 28">
            <a:extLst>
              <a:ext uri="{FF2B5EF4-FFF2-40B4-BE49-F238E27FC236}">
                <a16:creationId xmlns:a16="http://schemas.microsoft.com/office/drawing/2014/main" id="{1A011D43-F8A8-BB18-67A1-DA7A5D01E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5" y="4244830"/>
            <a:ext cx="6030369" cy="25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839498"/>
            <a:ext cx="10515600" cy="439070"/>
          </a:xfrm>
        </p:spPr>
        <p:txBody>
          <a:bodyPr>
            <a:normAutofit fontScale="90000"/>
          </a:bodyPr>
          <a:lstStyle/>
          <a:p>
            <a:r>
              <a:rPr lang="es-419" sz="3200" dirty="0"/>
              <a:t>ANÁLISIS ESTRUCTURAL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BCA2-315A-48C3-820C-DB4D8C8622E1}" type="datetime1">
              <a:rPr lang="es-EC" smtClean="0"/>
              <a:t>9/3/2023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Ing. Mauricio Guamán</a:t>
            </a:r>
            <a:br>
              <a:rPr lang="es-EC" dirty="0"/>
            </a:br>
            <a:r>
              <a:rPr lang="es-EC" dirty="0"/>
              <a:t>Ing. MSc. José Poveda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9BEF-8D88-471A-8C93-ADB923868C76}" type="slidenum">
              <a:rPr lang="es-EC" smtClean="0"/>
              <a:t>9</a:t>
            </a:fld>
            <a:endParaRPr lang="es-EC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E8CBFC4-C9D8-170B-E9E4-42637873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75" y="1367749"/>
            <a:ext cx="2965417" cy="276802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246A84A-92CF-49B4-82DB-38023EFB4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4148302"/>
            <a:ext cx="3039982" cy="227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7F7DE7C-EE14-EC20-796E-B884F3F32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/>
          <a:stretch/>
        </p:blipFill>
        <p:spPr bwMode="auto">
          <a:xfrm>
            <a:off x="3236524" y="2751759"/>
            <a:ext cx="2951884" cy="204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FDDBEDC-305F-B8AE-CC82-7BD3FE015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/>
          <a:stretch/>
        </p:blipFill>
        <p:spPr bwMode="auto">
          <a:xfrm>
            <a:off x="3236524" y="4794439"/>
            <a:ext cx="2930895" cy="19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9E8142-E771-C271-1FE2-7B0E9CDAA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850" y="3258267"/>
            <a:ext cx="6105369" cy="252314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71468E8-D373-EDD1-8CA2-F1ACCC011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801" y="792245"/>
            <a:ext cx="7435418" cy="204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97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739</Words>
  <Application>Microsoft Office PowerPoint</Application>
  <PresentationFormat>Panorámica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EVALUACIÓN PROBABILÍSTICA DE PÉRDIDAS PARA ESTRUCTURAS APORTICADAS NO DÚCTILES CON LOSAS ALIVIANADAS Y VIGAS BANDA (CR+CIP/LFLSINF+DNO) ENMARCADA EN EL PROYECTO TREQ-USAID-GEM</vt:lpstr>
      <vt:lpstr>Introducción</vt:lpstr>
      <vt:lpstr>Metodología </vt:lpstr>
      <vt:lpstr>IDENTIFICACIÓN DE LA AMENAZA</vt:lpstr>
      <vt:lpstr>ANÁLISIS ESTRUCTURAL</vt:lpstr>
      <vt:lpstr>ANÁLISIS ESTRUCTURAL</vt:lpstr>
      <vt:lpstr>ANÁLISIS ESTRUCTURAL</vt:lpstr>
      <vt:lpstr>ANÁLISIS ESTRUCTURAL</vt:lpstr>
      <vt:lpstr>ANÁLISIS ESTRUCTURAL</vt:lpstr>
      <vt:lpstr>Variabilidad de curvas de pushover para la tipología CR+CIP/LFLSINF+DNO.</vt:lpstr>
      <vt:lpstr>ANÁLISIS DE DAÑO</vt:lpstr>
      <vt:lpstr>FRÁGILIDAD</vt:lpstr>
      <vt:lpstr>ANÁLISIS DE DAÑO</vt:lpstr>
      <vt:lpstr>ANÁLISIS DE PÉRDIDAS </vt:lpstr>
      <vt:lpstr>ANÁLISIS DE PÉRDIDAS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BRIAN</dc:creator>
  <cp:lastModifiedBy>Mauricio Guamán</cp:lastModifiedBy>
  <cp:revision>43</cp:revision>
  <dcterms:created xsi:type="dcterms:W3CDTF">2020-11-20T15:13:41Z</dcterms:created>
  <dcterms:modified xsi:type="dcterms:W3CDTF">2023-03-10T00:20:14Z</dcterms:modified>
</cp:coreProperties>
</file>