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8.xml" ContentType="application/vnd.openxmlformats-officedocument.drawingml.chartshapes+xml"/>
  <Override PartName="/ppt/charts/chart13.xml" ContentType="application/vnd.openxmlformats-officedocument.drawingml.chart+xml"/>
  <Override PartName="/ppt/drawings/drawing9.xml" ContentType="application/vnd.openxmlformats-officedocument.drawingml.chartshapes+xml"/>
  <Override PartName="/ppt/charts/chart14.xml" ContentType="application/vnd.openxmlformats-officedocument.drawingml.chart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57" r:id="rId2"/>
  </p:sldMasterIdLst>
  <p:notesMasterIdLst>
    <p:notesMasterId r:id="rId24"/>
  </p:notesMasterIdLst>
  <p:handoutMasterIdLst>
    <p:handoutMasterId r:id="rId25"/>
  </p:handoutMasterIdLst>
  <p:sldIdLst>
    <p:sldId id="611" r:id="rId3"/>
    <p:sldId id="612" r:id="rId4"/>
    <p:sldId id="613" r:id="rId5"/>
    <p:sldId id="614" r:id="rId6"/>
    <p:sldId id="615" r:id="rId7"/>
    <p:sldId id="616" r:id="rId8"/>
    <p:sldId id="623" r:id="rId9"/>
    <p:sldId id="633" r:id="rId10"/>
    <p:sldId id="620" r:id="rId11"/>
    <p:sldId id="617" r:id="rId12"/>
    <p:sldId id="618" r:id="rId13"/>
    <p:sldId id="628" r:id="rId14"/>
    <p:sldId id="627" r:id="rId15"/>
    <p:sldId id="624" r:id="rId16"/>
    <p:sldId id="631" r:id="rId17"/>
    <p:sldId id="625" r:id="rId18"/>
    <p:sldId id="630" r:id="rId19"/>
    <p:sldId id="629" r:id="rId20"/>
    <p:sldId id="626" r:id="rId21"/>
    <p:sldId id="632" r:id="rId22"/>
    <p:sldId id="610" r:id="rId23"/>
  </p:sldIdLst>
  <p:sldSz cx="9721850" cy="6840538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FFE"/>
    <a:srgbClr val="CCFF00"/>
    <a:srgbClr val="EFFFD1"/>
    <a:srgbClr val="E1BEE7"/>
    <a:srgbClr val="FA2EB1"/>
    <a:srgbClr val="00A4F6"/>
    <a:srgbClr val="EBD5EF"/>
    <a:srgbClr val="FFE1F4"/>
    <a:srgbClr val="FFFFC5"/>
    <a:srgbClr val="FFE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97" autoAdjust="0"/>
    <p:restoredTop sz="50000" autoAdjust="0"/>
  </p:normalViewPr>
  <p:slideViewPr>
    <p:cSldViewPr>
      <p:cViewPr>
        <p:scale>
          <a:sx n="70" d="100"/>
          <a:sy n="70" d="100"/>
        </p:scale>
        <p:origin x="-1446" y="-78"/>
      </p:cViewPr>
      <p:guideLst>
        <p:guide orient="horz" pos="2155"/>
        <p:guide pos="306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ocuments\ELISA%20GRAFICA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ocuments\ELISA%20GRAFICA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ocuments\ELISA%20GRAFICAS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HP\Documents\ELISA%20GRAFICAS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HP\Documents\ELISA%20GRAFICAS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Users\HP\Documents\ELISA%20GRAFICA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HP\Documents\CATT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HP\Documents\CAT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ocuments\CATT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HP\Documents\CATT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HP\Documents\CATT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HP\Documents\CATT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HP\Documents\ELISA%20GRAFICAS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HP\Documents\ELISA%20GRAFIC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11563659345403E-3"/>
          <c:y val="0"/>
          <c:w val="0.85920776765661255"/>
          <c:h val="0.22840740175829216"/>
        </c:manualLayout>
      </c:layout>
      <c:lineChart>
        <c:grouping val="standard"/>
        <c:varyColors val="0"/>
        <c:ser>
          <c:idx val="3"/>
          <c:order val="0"/>
          <c:tx>
            <c:strRef>
              <c:f>DIM!$E$2</c:f>
              <c:strCache>
                <c:ptCount val="1"/>
                <c:pt idx="0">
                  <c:v>Bovino 9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DIM!$B$3:$B$18</c:f>
              <c:strCache>
                <c:ptCount val="16"/>
                <c:pt idx="0">
                  <c:v>-1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11</c:v>
                </c:pt>
                <c:pt idx="6">
                  <c:v>14</c:v>
                </c:pt>
                <c:pt idx="7">
                  <c:v>18</c:v>
                </c:pt>
                <c:pt idx="8">
                  <c:v>20</c:v>
                </c:pt>
                <c:pt idx="9">
                  <c:v>21</c:v>
                </c:pt>
                <c:pt idx="10">
                  <c:v>25</c:v>
                </c:pt>
                <c:pt idx="11">
                  <c:v>29</c:v>
                </c:pt>
                <c:pt idx="12">
                  <c:v>32</c:v>
                </c:pt>
                <c:pt idx="13">
                  <c:v>35</c:v>
                </c:pt>
                <c:pt idx="14">
                  <c:v>40</c:v>
                </c:pt>
                <c:pt idx="15">
                  <c:v>42</c:v>
                </c:pt>
              </c:strCache>
            </c:strRef>
          </c:cat>
          <c:val>
            <c:numRef>
              <c:f>DIM!$E$3:$E$18</c:f>
              <c:numCache>
                <c:formatCode>0.000</c:formatCode>
                <c:ptCount val="16"/>
                <c:pt idx="0">
                  <c:v>3.3699298566636192E-2</c:v>
                </c:pt>
                <c:pt idx="1">
                  <c:v>7.8987496187862161E-2</c:v>
                </c:pt>
                <c:pt idx="2">
                  <c:v>0.10780725831046049</c:v>
                </c:pt>
                <c:pt idx="3">
                  <c:v>0.15904239097285761</c:v>
                </c:pt>
                <c:pt idx="4">
                  <c:v>0.24550167734065262</c:v>
                </c:pt>
                <c:pt idx="5">
                  <c:v>0.24550167734065262</c:v>
                </c:pt>
                <c:pt idx="6">
                  <c:v>0.22994815492528217</c:v>
                </c:pt>
                <c:pt idx="7">
                  <c:v>0.31732235437633427</c:v>
                </c:pt>
                <c:pt idx="8">
                  <c:v>0.43809088136627033</c:v>
                </c:pt>
                <c:pt idx="9">
                  <c:v>0.43809088136627033</c:v>
                </c:pt>
                <c:pt idx="10">
                  <c:v>0.53278438548337914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608704"/>
        <c:axId val="209610240"/>
      </c:lineChart>
      <c:catAx>
        <c:axId val="209608704"/>
        <c:scaling>
          <c:orientation val="minMax"/>
        </c:scaling>
        <c:delete val="0"/>
        <c:axPos val="b"/>
        <c:numFmt formatCode="@" sourceLinked="1"/>
        <c:majorTickMark val="none"/>
        <c:minorTickMark val="in"/>
        <c:tickLblPos val="nextTo"/>
        <c:spPr>
          <a:ln w="38100">
            <a:solidFill>
              <a:srgbClr val="FA2EB1"/>
            </a:solidFill>
          </a:ln>
        </c:spPr>
        <c:crossAx val="209610240"/>
        <c:crosses val="autoZero"/>
        <c:auto val="1"/>
        <c:lblAlgn val="ctr"/>
        <c:lblOffset val="100"/>
        <c:noMultiLvlLbl val="0"/>
      </c:catAx>
      <c:valAx>
        <c:axId val="209610240"/>
        <c:scaling>
          <c:orientation val="minMax"/>
        </c:scaling>
        <c:delete val="1"/>
        <c:axPos val="l"/>
        <c:numFmt formatCode="0.00" sourceLinked="0"/>
        <c:majorTickMark val="none"/>
        <c:minorTickMark val="none"/>
        <c:tickLblPos val="nextTo"/>
        <c:crossAx val="209608704"/>
        <c:crosses val="autoZero"/>
        <c:crossBetween val="between"/>
        <c:majorUnit val="0.1500000000000000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Bovino control negativo dentro del corral</a:t>
            </a:r>
          </a:p>
        </c:rich>
      </c:tx>
      <c:layout>
        <c:manualLayout>
          <c:xMode val="edge"/>
          <c:yMode val="edge"/>
          <c:x val="0.16237281746031745"/>
          <c:y val="1.938339438339438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'C-'!$C$2</c:f>
              <c:strCache>
                <c:ptCount val="1"/>
                <c:pt idx="0">
                  <c:v>Control -</c:v>
                </c:pt>
              </c:strCache>
            </c:strRef>
          </c:tx>
          <c:spPr>
            <a:ln w="25400">
              <a:solidFill>
                <a:srgbClr val="9900CC"/>
              </a:solidFill>
            </a:ln>
          </c:spPr>
          <c:marker>
            <c:symbol val="none"/>
          </c:marker>
          <c:cat>
            <c:numRef>
              <c:f>'C-'!$B$3:$B$16</c:f>
              <c:numCache>
                <c:formatCode>@</c:formatCode>
                <c:ptCount val="14"/>
                <c:pt idx="0">
                  <c:v>-1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  <c:pt idx="4">
                  <c:v>11</c:v>
                </c:pt>
                <c:pt idx="5">
                  <c:v>14</c:v>
                </c:pt>
                <c:pt idx="6">
                  <c:v>18</c:v>
                </c:pt>
                <c:pt idx="7">
                  <c:v>21</c:v>
                </c:pt>
                <c:pt idx="8">
                  <c:v>25</c:v>
                </c:pt>
                <c:pt idx="9">
                  <c:v>29</c:v>
                </c:pt>
                <c:pt idx="10">
                  <c:v>32</c:v>
                </c:pt>
                <c:pt idx="11">
                  <c:v>35</c:v>
                </c:pt>
                <c:pt idx="12">
                  <c:v>40</c:v>
                </c:pt>
                <c:pt idx="13">
                  <c:v>42</c:v>
                </c:pt>
              </c:numCache>
            </c:numRef>
          </c:cat>
          <c:val>
            <c:numRef>
              <c:f>'C-'!$C$3:$C$16</c:f>
              <c:numCache>
                <c:formatCode>0.000</c:formatCode>
                <c:ptCount val="14"/>
                <c:pt idx="0">
                  <c:v>3.5249042145593858E-2</c:v>
                </c:pt>
                <c:pt idx="1">
                  <c:v>0.10268199233716477</c:v>
                </c:pt>
                <c:pt idx="2">
                  <c:v>0.14329501915708812</c:v>
                </c:pt>
                <c:pt idx="3">
                  <c:v>0.19042145593869733</c:v>
                </c:pt>
                <c:pt idx="4">
                  <c:v>0.17318007662835247</c:v>
                </c:pt>
                <c:pt idx="5">
                  <c:v>0.15747126436781611</c:v>
                </c:pt>
                <c:pt idx="6">
                  <c:v>0.10421455938697319</c:v>
                </c:pt>
                <c:pt idx="7">
                  <c:v>0.15977011494252877</c:v>
                </c:pt>
                <c:pt idx="8">
                  <c:v>0.18888888888888888</c:v>
                </c:pt>
                <c:pt idx="9">
                  <c:v>0.20114942528735635</c:v>
                </c:pt>
                <c:pt idx="10">
                  <c:v>0.21034482758620687</c:v>
                </c:pt>
                <c:pt idx="11">
                  <c:v>0.13984674329501917</c:v>
                </c:pt>
                <c:pt idx="12">
                  <c:v>0.11877394636015329</c:v>
                </c:pt>
                <c:pt idx="13">
                  <c:v>0.11877394636015329</c:v>
                </c:pt>
              </c:numCache>
            </c:numRef>
          </c:val>
          <c:smooth val="1"/>
        </c:ser>
        <c:ser>
          <c:idx val="2"/>
          <c:order val="1"/>
          <c:tx>
            <c:strRef>
              <c:f>'C-'!$D$2</c:f>
              <c:strCache>
                <c:ptCount val="1"/>
                <c:pt idx="0">
                  <c:v>CUT OFF</c:v>
                </c:pt>
              </c:strCache>
            </c:strRef>
          </c:tx>
          <c:spPr>
            <a:ln w="22225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'C-'!$B$3:$B$16</c:f>
              <c:numCache>
                <c:formatCode>@</c:formatCode>
                <c:ptCount val="14"/>
                <c:pt idx="0">
                  <c:v>-1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  <c:pt idx="4">
                  <c:v>11</c:v>
                </c:pt>
                <c:pt idx="5">
                  <c:v>14</c:v>
                </c:pt>
                <c:pt idx="6">
                  <c:v>18</c:v>
                </c:pt>
                <c:pt idx="7">
                  <c:v>21</c:v>
                </c:pt>
                <c:pt idx="8">
                  <c:v>25</c:v>
                </c:pt>
                <c:pt idx="9">
                  <c:v>29</c:v>
                </c:pt>
                <c:pt idx="10">
                  <c:v>32</c:v>
                </c:pt>
                <c:pt idx="11">
                  <c:v>35</c:v>
                </c:pt>
                <c:pt idx="12">
                  <c:v>40</c:v>
                </c:pt>
                <c:pt idx="13">
                  <c:v>42</c:v>
                </c:pt>
              </c:numCache>
            </c:numRef>
          </c:cat>
          <c:val>
            <c:numRef>
              <c:f>'C-'!$D$3:$D$16</c:f>
              <c:numCache>
                <c:formatCode>0.0000</c:formatCode>
                <c:ptCount val="14"/>
                <c:pt idx="0">
                  <c:v>0.33</c:v>
                </c:pt>
                <c:pt idx="1">
                  <c:v>0.33</c:v>
                </c:pt>
                <c:pt idx="2">
                  <c:v>0.33</c:v>
                </c:pt>
                <c:pt idx="3">
                  <c:v>0.33</c:v>
                </c:pt>
                <c:pt idx="4">
                  <c:v>0.33</c:v>
                </c:pt>
                <c:pt idx="5">
                  <c:v>0.33</c:v>
                </c:pt>
                <c:pt idx="6">
                  <c:v>0.33</c:v>
                </c:pt>
                <c:pt idx="7">
                  <c:v>0.33</c:v>
                </c:pt>
                <c:pt idx="8">
                  <c:v>0.33</c:v>
                </c:pt>
                <c:pt idx="9">
                  <c:v>0.33</c:v>
                </c:pt>
                <c:pt idx="10">
                  <c:v>0.33</c:v>
                </c:pt>
                <c:pt idx="11">
                  <c:v>0.33</c:v>
                </c:pt>
                <c:pt idx="12">
                  <c:v>0.33</c:v>
                </c:pt>
                <c:pt idx="13">
                  <c:v>0.33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420096"/>
        <c:axId val="210422016"/>
      </c:lineChart>
      <c:catAx>
        <c:axId val="210420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Días de observación</a:t>
                </a:r>
                <a:endParaRPr lang="es-EC"/>
              </a:p>
            </c:rich>
          </c:tx>
          <c:layout>
            <c:manualLayout>
              <c:xMode val="edge"/>
              <c:yMode val="edge"/>
              <c:x val="0.40530747863247868"/>
              <c:y val="0.92539226726726731"/>
            </c:manualLayout>
          </c:layout>
          <c:overlay val="0"/>
        </c:title>
        <c:numFmt formatCode="@" sourceLinked="1"/>
        <c:majorTickMark val="none"/>
        <c:minorTickMark val="in"/>
        <c:tickLblPos val="nextTo"/>
        <c:crossAx val="210422016"/>
        <c:crosses val="autoZero"/>
        <c:auto val="1"/>
        <c:lblAlgn val="ctr"/>
        <c:lblOffset val="100"/>
        <c:noMultiLvlLbl val="0"/>
      </c:catAx>
      <c:valAx>
        <c:axId val="210422016"/>
        <c:scaling>
          <c:orientation val="minMax"/>
          <c:max val="1.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RPP</a:t>
                </a:r>
              </a:p>
            </c:rich>
          </c:tx>
          <c:layout/>
          <c:overlay val="0"/>
        </c:title>
        <c:numFmt formatCode="0.00" sourceLinked="0"/>
        <c:majorTickMark val="none"/>
        <c:minorTickMark val="none"/>
        <c:tickLblPos val="nextTo"/>
        <c:crossAx val="210420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Bovinos controles negativos fuera del corral </a:t>
            </a:r>
          </a:p>
        </c:rich>
      </c:tx>
      <c:layout>
        <c:manualLayout>
          <c:xMode val="edge"/>
          <c:yMode val="edge"/>
          <c:x val="0.18975649412910289"/>
          <c:y val="2.3259590460271276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IASA!$C$2</c:f>
              <c:strCache>
                <c:ptCount val="1"/>
                <c:pt idx="0">
                  <c:v>Bovino 15</c:v>
                </c:pt>
              </c:strCache>
            </c:strRef>
          </c:tx>
          <c:spPr>
            <a:ln w="25400">
              <a:solidFill>
                <a:srgbClr val="9900CC"/>
              </a:solidFill>
            </a:ln>
          </c:spPr>
          <c:marker>
            <c:symbol val="none"/>
          </c:marker>
          <c:cat>
            <c:numRef>
              <c:f>IASA!$B$3:$B$16</c:f>
              <c:numCache>
                <c:formatCode>@</c:formatCode>
                <c:ptCount val="14"/>
                <c:pt idx="0">
                  <c:v>-1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  <c:pt idx="4">
                  <c:v>11</c:v>
                </c:pt>
                <c:pt idx="5">
                  <c:v>14</c:v>
                </c:pt>
                <c:pt idx="6">
                  <c:v>18</c:v>
                </c:pt>
                <c:pt idx="7">
                  <c:v>21</c:v>
                </c:pt>
                <c:pt idx="8">
                  <c:v>25</c:v>
                </c:pt>
                <c:pt idx="9">
                  <c:v>29</c:v>
                </c:pt>
                <c:pt idx="10">
                  <c:v>32</c:v>
                </c:pt>
                <c:pt idx="11">
                  <c:v>35</c:v>
                </c:pt>
                <c:pt idx="12">
                  <c:v>40</c:v>
                </c:pt>
                <c:pt idx="13">
                  <c:v>42</c:v>
                </c:pt>
              </c:numCache>
            </c:numRef>
          </c:cat>
          <c:val>
            <c:numRef>
              <c:f>IASA!$C$3:$C$16</c:f>
              <c:numCache>
                <c:formatCode>0.000</c:formatCode>
                <c:ptCount val="14"/>
                <c:pt idx="0">
                  <c:v>6.0576090987761186E-3</c:v>
                </c:pt>
                <c:pt idx="1">
                  <c:v>2.9237235752256157E-2</c:v>
                </c:pt>
                <c:pt idx="2">
                  <c:v>1.2362467548522684E-2</c:v>
                </c:pt>
                <c:pt idx="3">
                  <c:v>1.885276301149709E-2</c:v>
                </c:pt>
                <c:pt idx="4">
                  <c:v>3.0906168871306719E-2</c:v>
                </c:pt>
                <c:pt idx="5">
                  <c:v>3.4058598096180011E-2</c:v>
                </c:pt>
                <c:pt idx="6">
                  <c:v>3.072073185807888E-2</c:v>
                </c:pt>
                <c:pt idx="7">
                  <c:v>2.3674125355420943E-2</c:v>
                </c:pt>
                <c:pt idx="8">
                  <c:v>2.4230436395104464E-2</c:v>
                </c:pt>
                <c:pt idx="9">
                  <c:v>3.6654716281369751E-2</c:v>
                </c:pt>
                <c:pt idx="10">
                  <c:v>2.5713932500927187E-2</c:v>
                </c:pt>
                <c:pt idx="11">
                  <c:v>3.3687724069724305E-2</c:v>
                </c:pt>
                <c:pt idx="12">
                  <c:v>6.6324638397824223E-2</c:v>
                </c:pt>
                <c:pt idx="13">
                  <c:v>9.9332426752379799E-2</c:v>
                </c:pt>
              </c:numCache>
            </c:numRef>
          </c:val>
          <c:smooth val="1"/>
        </c:ser>
        <c:ser>
          <c:idx val="2"/>
          <c:order val="1"/>
          <c:tx>
            <c:strRef>
              <c:f>IASA!$D$2</c:f>
              <c:strCache>
                <c:ptCount val="1"/>
                <c:pt idx="0">
                  <c:v>Bovino 16</c:v>
                </c:pt>
              </c:strCache>
            </c:strRef>
          </c:tx>
          <c:spPr>
            <a:ln w="25400">
              <a:solidFill>
                <a:srgbClr val="00A4F6"/>
              </a:solidFill>
            </a:ln>
          </c:spPr>
          <c:marker>
            <c:symbol val="none"/>
          </c:marker>
          <c:cat>
            <c:numRef>
              <c:f>IASA!$B$3:$B$16</c:f>
              <c:numCache>
                <c:formatCode>@</c:formatCode>
                <c:ptCount val="14"/>
                <c:pt idx="0">
                  <c:v>-1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  <c:pt idx="4">
                  <c:v>11</c:v>
                </c:pt>
                <c:pt idx="5">
                  <c:v>14</c:v>
                </c:pt>
                <c:pt idx="6">
                  <c:v>18</c:v>
                </c:pt>
                <c:pt idx="7">
                  <c:v>21</c:v>
                </c:pt>
                <c:pt idx="8">
                  <c:v>25</c:v>
                </c:pt>
                <c:pt idx="9">
                  <c:v>29</c:v>
                </c:pt>
                <c:pt idx="10">
                  <c:v>32</c:v>
                </c:pt>
                <c:pt idx="11">
                  <c:v>35</c:v>
                </c:pt>
                <c:pt idx="12">
                  <c:v>40</c:v>
                </c:pt>
                <c:pt idx="13">
                  <c:v>42</c:v>
                </c:pt>
              </c:numCache>
            </c:numRef>
          </c:cat>
          <c:val>
            <c:numRef>
              <c:f>IASA!$D$3:$D$16</c:f>
              <c:numCache>
                <c:formatCode>0.000</c:formatCode>
                <c:ptCount val="14"/>
                <c:pt idx="0">
                  <c:v>2.5713932500927187E-2</c:v>
                </c:pt>
                <c:pt idx="1">
                  <c:v>0.27475584126591673</c:v>
                </c:pt>
                <c:pt idx="2">
                  <c:v>0.27234516009395482</c:v>
                </c:pt>
                <c:pt idx="3">
                  <c:v>0.27753739646433434</c:v>
                </c:pt>
                <c:pt idx="4">
                  <c:v>0.26362962047224631</c:v>
                </c:pt>
                <c:pt idx="5">
                  <c:v>0.26270243540610705</c:v>
                </c:pt>
                <c:pt idx="6">
                  <c:v>0.28866361725800471</c:v>
                </c:pt>
                <c:pt idx="7">
                  <c:v>0.24990728149338612</c:v>
                </c:pt>
                <c:pt idx="8">
                  <c:v>0.16479169242180741</c:v>
                </c:pt>
                <c:pt idx="9">
                  <c:v>0.22450241068117202</c:v>
                </c:pt>
                <c:pt idx="10">
                  <c:v>0.2111509457287675</c:v>
                </c:pt>
                <c:pt idx="11">
                  <c:v>3.6469279268141933E-2</c:v>
                </c:pt>
                <c:pt idx="12">
                  <c:v>0.2009519100012363</c:v>
                </c:pt>
                <c:pt idx="13">
                  <c:v>0.1955742366176289</c:v>
                </c:pt>
              </c:numCache>
            </c:numRef>
          </c:val>
          <c:smooth val="1"/>
        </c:ser>
        <c:ser>
          <c:idx val="3"/>
          <c:order val="2"/>
          <c:tx>
            <c:strRef>
              <c:f>IASA!$E$2</c:f>
              <c:strCache>
                <c:ptCount val="1"/>
                <c:pt idx="0">
                  <c:v>Bovino 17</c:v>
                </c:pt>
              </c:strCache>
            </c:strRef>
          </c:tx>
          <c:spPr>
            <a:ln w="25400">
              <a:solidFill>
                <a:srgbClr val="FF33CC"/>
              </a:solidFill>
            </a:ln>
          </c:spPr>
          <c:marker>
            <c:symbol val="none"/>
          </c:marker>
          <c:cat>
            <c:numRef>
              <c:f>IASA!$B$3:$B$16</c:f>
              <c:numCache>
                <c:formatCode>@</c:formatCode>
                <c:ptCount val="14"/>
                <c:pt idx="0">
                  <c:v>-1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  <c:pt idx="4">
                  <c:v>11</c:v>
                </c:pt>
                <c:pt idx="5">
                  <c:v>14</c:v>
                </c:pt>
                <c:pt idx="6">
                  <c:v>18</c:v>
                </c:pt>
                <c:pt idx="7">
                  <c:v>21</c:v>
                </c:pt>
                <c:pt idx="8">
                  <c:v>25</c:v>
                </c:pt>
                <c:pt idx="9">
                  <c:v>29</c:v>
                </c:pt>
                <c:pt idx="10">
                  <c:v>32</c:v>
                </c:pt>
                <c:pt idx="11">
                  <c:v>35</c:v>
                </c:pt>
                <c:pt idx="12">
                  <c:v>40</c:v>
                </c:pt>
                <c:pt idx="13">
                  <c:v>42</c:v>
                </c:pt>
              </c:numCache>
            </c:numRef>
          </c:cat>
          <c:val>
            <c:numRef>
              <c:f>IASA!$E$3:$E$16</c:f>
              <c:numCache>
                <c:formatCode>0.000</c:formatCode>
                <c:ptCount val="14"/>
                <c:pt idx="0">
                  <c:v>7.2814933860798625E-2</c:v>
                </c:pt>
                <c:pt idx="1">
                  <c:v>0.20150822104091978</c:v>
                </c:pt>
                <c:pt idx="2">
                  <c:v>0.19631598467054026</c:v>
                </c:pt>
                <c:pt idx="3">
                  <c:v>0.29626653480034615</c:v>
                </c:pt>
                <c:pt idx="4">
                  <c:v>0.28736555816540987</c:v>
                </c:pt>
                <c:pt idx="5">
                  <c:v>0.21096550871553962</c:v>
                </c:pt>
                <c:pt idx="6">
                  <c:v>0.23433057238224753</c:v>
                </c:pt>
                <c:pt idx="7">
                  <c:v>0.20354802818642601</c:v>
                </c:pt>
                <c:pt idx="8">
                  <c:v>0.14291012486092225</c:v>
                </c:pt>
                <c:pt idx="9">
                  <c:v>0.19409074051180622</c:v>
                </c:pt>
                <c:pt idx="10">
                  <c:v>0.17573247620224999</c:v>
                </c:pt>
                <c:pt idx="11">
                  <c:v>0.19186549635307212</c:v>
                </c:pt>
                <c:pt idx="12">
                  <c:v>0.19334899245889486</c:v>
                </c:pt>
                <c:pt idx="13">
                  <c:v>0.19168005933984422</c:v>
                </c:pt>
              </c:numCache>
            </c:numRef>
          </c:val>
          <c:smooth val="1"/>
        </c:ser>
        <c:ser>
          <c:idx val="4"/>
          <c:order val="3"/>
          <c:tx>
            <c:strRef>
              <c:f>IASA!$F$2</c:f>
              <c:strCache>
                <c:ptCount val="1"/>
                <c:pt idx="0">
                  <c:v>CUT OF</c:v>
                </c:pt>
              </c:strCache>
            </c:strRef>
          </c:tx>
          <c:spPr>
            <a:ln w="22225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IASA!$B$3:$B$16</c:f>
              <c:numCache>
                <c:formatCode>@</c:formatCode>
                <c:ptCount val="14"/>
                <c:pt idx="0">
                  <c:v>-1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  <c:pt idx="4">
                  <c:v>11</c:v>
                </c:pt>
                <c:pt idx="5">
                  <c:v>14</c:v>
                </c:pt>
                <c:pt idx="6">
                  <c:v>18</c:v>
                </c:pt>
                <c:pt idx="7">
                  <c:v>21</c:v>
                </c:pt>
                <c:pt idx="8">
                  <c:v>25</c:v>
                </c:pt>
                <c:pt idx="9">
                  <c:v>29</c:v>
                </c:pt>
                <c:pt idx="10">
                  <c:v>32</c:v>
                </c:pt>
                <c:pt idx="11">
                  <c:v>35</c:v>
                </c:pt>
                <c:pt idx="12">
                  <c:v>40</c:v>
                </c:pt>
                <c:pt idx="13">
                  <c:v>42</c:v>
                </c:pt>
              </c:numCache>
            </c:numRef>
          </c:cat>
          <c:val>
            <c:numRef>
              <c:f>IASA!$F$3:$F$16</c:f>
              <c:numCache>
                <c:formatCode>0.0000</c:formatCode>
                <c:ptCount val="14"/>
                <c:pt idx="0">
                  <c:v>0.33</c:v>
                </c:pt>
                <c:pt idx="1">
                  <c:v>0.33</c:v>
                </c:pt>
                <c:pt idx="2">
                  <c:v>0.33</c:v>
                </c:pt>
                <c:pt idx="3">
                  <c:v>0.33</c:v>
                </c:pt>
                <c:pt idx="4">
                  <c:v>0.33</c:v>
                </c:pt>
                <c:pt idx="5">
                  <c:v>0.33</c:v>
                </c:pt>
                <c:pt idx="6">
                  <c:v>0.33</c:v>
                </c:pt>
                <c:pt idx="7">
                  <c:v>0.33</c:v>
                </c:pt>
                <c:pt idx="8">
                  <c:v>0.33</c:v>
                </c:pt>
                <c:pt idx="9">
                  <c:v>0.33</c:v>
                </c:pt>
                <c:pt idx="10">
                  <c:v>0.33</c:v>
                </c:pt>
                <c:pt idx="11">
                  <c:v>0.33</c:v>
                </c:pt>
                <c:pt idx="12">
                  <c:v>0.33</c:v>
                </c:pt>
                <c:pt idx="13">
                  <c:v>0.33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473728"/>
        <c:axId val="210475648"/>
      </c:lineChart>
      <c:catAx>
        <c:axId val="2104737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Días de observación</a:t>
                </a:r>
                <a:endParaRPr lang="es-EC"/>
              </a:p>
            </c:rich>
          </c:tx>
          <c:layout>
            <c:manualLayout>
              <c:xMode val="edge"/>
              <c:yMode val="edge"/>
              <c:x val="0.14011381334122622"/>
              <c:y val="0.88484386593836883"/>
            </c:manualLayout>
          </c:layout>
          <c:overlay val="0"/>
        </c:title>
        <c:numFmt formatCode="@" sourceLinked="1"/>
        <c:majorTickMark val="none"/>
        <c:minorTickMark val="in"/>
        <c:tickLblPos val="nextTo"/>
        <c:crossAx val="210475648"/>
        <c:crosses val="autoZero"/>
        <c:auto val="1"/>
        <c:lblAlgn val="ctr"/>
        <c:lblOffset val="100"/>
        <c:noMultiLvlLbl val="0"/>
      </c:catAx>
      <c:valAx>
        <c:axId val="210475648"/>
        <c:scaling>
          <c:orientation val="minMax"/>
          <c:max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RPP</a:t>
                </a:r>
              </a:p>
            </c:rich>
          </c:tx>
          <c:layout/>
          <c:overlay val="0"/>
        </c:title>
        <c:numFmt formatCode="0.00" sourceLinked="0"/>
        <c:majorTickMark val="none"/>
        <c:minorTickMark val="none"/>
        <c:tickLblPos val="nextTo"/>
        <c:crossAx val="210473728"/>
        <c:crosses val="autoZero"/>
        <c:crossBetween val="between"/>
        <c:majorUnit val="0.2"/>
      </c:valAx>
    </c:plotArea>
    <c:legend>
      <c:legendPos val="t"/>
      <c:legendEntry>
        <c:idx val="3"/>
        <c:delete val="1"/>
      </c:legendEntry>
      <c:layout>
        <c:manualLayout>
          <c:xMode val="edge"/>
          <c:yMode val="edge"/>
          <c:x val="0.23060404804634371"/>
          <c:y val="0.19720256111899997"/>
          <c:w val="0.70675025170164296"/>
          <c:h val="7.900415986481354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Bovinos tratados con Isometamidium</a:t>
            </a:r>
          </a:p>
        </c:rich>
      </c:tx>
      <c:layout>
        <c:manualLayout>
          <c:xMode val="edge"/>
          <c:yMode val="edge"/>
          <c:x val="0.2433089560097187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943076923076923"/>
          <c:y val="0.23773536036036036"/>
          <c:w val="0.82071880341880343"/>
          <c:h val="0.55149549549549548"/>
        </c:manualLayout>
      </c:layout>
      <c:lineChart>
        <c:grouping val="standard"/>
        <c:varyColors val="0"/>
        <c:ser>
          <c:idx val="1"/>
          <c:order val="0"/>
          <c:tx>
            <c:strRef>
              <c:f>ISO!$C$2</c:f>
              <c:strCache>
                <c:ptCount val="1"/>
                <c:pt idx="0">
                  <c:v>Bovino 3</c:v>
                </c:pt>
              </c:strCache>
            </c:strRef>
          </c:tx>
          <c:spPr>
            <a:ln w="25400">
              <a:solidFill>
                <a:srgbClr val="00A4F6"/>
              </a:solidFill>
            </a:ln>
          </c:spPr>
          <c:marker>
            <c:symbol val="none"/>
          </c:marker>
          <c:cat>
            <c:strRef>
              <c:f>ISO!$B$3:$B$17</c:f>
              <c:strCache>
                <c:ptCount val="15"/>
                <c:pt idx="0">
                  <c:v>-1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11</c:v>
                </c:pt>
                <c:pt idx="6">
                  <c:v>14</c:v>
                </c:pt>
                <c:pt idx="7">
                  <c:v>18</c:v>
                </c:pt>
                <c:pt idx="8">
                  <c:v>21</c:v>
                </c:pt>
                <c:pt idx="9">
                  <c:v>25</c:v>
                </c:pt>
                <c:pt idx="10">
                  <c:v>29</c:v>
                </c:pt>
                <c:pt idx="11">
                  <c:v>32</c:v>
                </c:pt>
                <c:pt idx="12">
                  <c:v>35</c:v>
                </c:pt>
                <c:pt idx="13">
                  <c:v>40</c:v>
                </c:pt>
                <c:pt idx="14">
                  <c:v>42</c:v>
                </c:pt>
              </c:strCache>
            </c:strRef>
          </c:cat>
          <c:val>
            <c:numRef>
              <c:f>ISO!$C$3:$C$17</c:f>
              <c:numCache>
                <c:formatCode>0.000</c:formatCode>
                <c:ptCount val="15"/>
                <c:pt idx="0">
                  <c:v>0.11910706417976212</c:v>
                </c:pt>
                <c:pt idx="1">
                  <c:v>0.24357468056983406</c:v>
                </c:pt>
                <c:pt idx="2">
                  <c:v>0.35438390365692468</c:v>
                </c:pt>
                <c:pt idx="3">
                  <c:v>0.58701718313996176</c:v>
                </c:pt>
                <c:pt idx="4">
                  <c:v>0.90424438243501248</c:v>
                </c:pt>
                <c:pt idx="5">
                  <c:v>0.90424438243501248</c:v>
                </c:pt>
                <c:pt idx="6">
                  <c:v>0.89367014245851073</c:v>
                </c:pt>
                <c:pt idx="7">
                  <c:v>0.88111323248641493</c:v>
                </c:pt>
                <c:pt idx="8">
                  <c:v>1.0844470553678953</c:v>
                </c:pt>
                <c:pt idx="9">
                  <c:v>1.1139668086356294</c:v>
                </c:pt>
                <c:pt idx="10">
                  <c:v>1.2688353649581436</c:v>
                </c:pt>
                <c:pt idx="11">
                  <c:v>1.0771772653840506</c:v>
                </c:pt>
                <c:pt idx="12">
                  <c:v>1.1044940519900133</c:v>
                </c:pt>
                <c:pt idx="13">
                  <c:v>1.0439124687913057</c:v>
                </c:pt>
                <c:pt idx="14">
                  <c:v>1.0423703921280658</c:v>
                </c:pt>
              </c:numCache>
            </c:numRef>
          </c:val>
          <c:smooth val="1"/>
        </c:ser>
        <c:ser>
          <c:idx val="2"/>
          <c:order val="1"/>
          <c:tx>
            <c:strRef>
              <c:f>ISO!$D$2</c:f>
              <c:strCache>
                <c:ptCount val="1"/>
                <c:pt idx="0">
                  <c:v>Bovino 5</c:v>
                </c:pt>
              </c:strCache>
            </c:strRef>
          </c:tx>
          <c:spPr>
            <a:ln w="25400">
              <a:solidFill>
                <a:srgbClr val="9900CC"/>
              </a:solidFill>
            </a:ln>
          </c:spPr>
          <c:marker>
            <c:symbol val="none"/>
          </c:marker>
          <c:cat>
            <c:strRef>
              <c:f>ISO!$B$3:$B$17</c:f>
              <c:strCache>
                <c:ptCount val="15"/>
                <c:pt idx="0">
                  <c:v>-1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11</c:v>
                </c:pt>
                <c:pt idx="6">
                  <c:v>14</c:v>
                </c:pt>
                <c:pt idx="7">
                  <c:v>18</c:v>
                </c:pt>
                <c:pt idx="8">
                  <c:v>21</c:v>
                </c:pt>
                <c:pt idx="9">
                  <c:v>25</c:v>
                </c:pt>
                <c:pt idx="10">
                  <c:v>29</c:v>
                </c:pt>
                <c:pt idx="11">
                  <c:v>32</c:v>
                </c:pt>
                <c:pt idx="12">
                  <c:v>35</c:v>
                </c:pt>
                <c:pt idx="13">
                  <c:v>40</c:v>
                </c:pt>
                <c:pt idx="14">
                  <c:v>42</c:v>
                </c:pt>
              </c:strCache>
            </c:strRef>
          </c:cat>
          <c:val>
            <c:numRef>
              <c:f>ISO!$D$3:$D$17</c:f>
              <c:numCache>
                <c:formatCode>0.000</c:formatCode>
                <c:ptCount val="15"/>
                <c:pt idx="0">
                  <c:v>0.21339403730356873</c:v>
                </c:pt>
                <c:pt idx="1">
                  <c:v>0.18916140402408577</c:v>
                </c:pt>
                <c:pt idx="2">
                  <c:v>0.28124541048612128</c:v>
                </c:pt>
                <c:pt idx="3">
                  <c:v>0.13629020414157733</c:v>
                </c:pt>
                <c:pt idx="4">
                  <c:v>0.43</c:v>
                </c:pt>
                <c:pt idx="5">
                  <c:v>0.5389925099133499</c:v>
                </c:pt>
                <c:pt idx="6">
                  <c:v>0.64870024966955497</c:v>
                </c:pt>
                <c:pt idx="7">
                  <c:v>0.48546042003231021</c:v>
                </c:pt>
                <c:pt idx="8">
                  <c:v>0.72734615949478632</c:v>
                </c:pt>
                <c:pt idx="9">
                  <c:v>0.8579820825378176</c:v>
                </c:pt>
                <c:pt idx="10">
                  <c:v>0.45021295344397122</c:v>
                </c:pt>
                <c:pt idx="11">
                  <c:v>0.56322514319283301</c:v>
                </c:pt>
                <c:pt idx="12">
                  <c:v>0.68416801292407092</c:v>
                </c:pt>
                <c:pt idx="13">
                  <c:v>0.46144808341900428</c:v>
                </c:pt>
                <c:pt idx="14">
                  <c:v>0.54472022323395508</c:v>
                </c:pt>
              </c:numCache>
            </c:numRef>
          </c:val>
          <c:smooth val="1"/>
        </c:ser>
        <c:ser>
          <c:idx val="3"/>
          <c:order val="2"/>
          <c:tx>
            <c:strRef>
              <c:f>ISO!$E$2</c:f>
              <c:strCache>
                <c:ptCount val="1"/>
                <c:pt idx="0">
                  <c:v>Bovino 8</c:v>
                </c:pt>
              </c:strCache>
            </c:strRef>
          </c:tx>
          <c:spPr>
            <a:ln w="22225">
              <a:solidFill>
                <a:srgbClr val="FF33CC"/>
              </a:solidFill>
            </a:ln>
          </c:spPr>
          <c:marker>
            <c:symbol val="none"/>
          </c:marker>
          <c:cat>
            <c:strRef>
              <c:f>ISO!$B$3:$B$17</c:f>
              <c:strCache>
                <c:ptCount val="15"/>
                <c:pt idx="0">
                  <c:v>-1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11</c:v>
                </c:pt>
                <c:pt idx="6">
                  <c:v>14</c:v>
                </c:pt>
                <c:pt idx="7">
                  <c:v>18</c:v>
                </c:pt>
                <c:pt idx="8">
                  <c:v>21</c:v>
                </c:pt>
                <c:pt idx="9">
                  <c:v>25</c:v>
                </c:pt>
                <c:pt idx="10">
                  <c:v>29</c:v>
                </c:pt>
                <c:pt idx="11">
                  <c:v>32</c:v>
                </c:pt>
                <c:pt idx="12">
                  <c:v>35</c:v>
                </c:pt>
                <c:pt idx="13">
                  <c:v>40</c:v>
                </c:pt>
                <c:pt idx="14">
                  <c:v>42</c:v>
                </c:pt>
              </c:strCache>
            </c:strRef>
          </c:cat>
          <c:val>
            <c:numRef>
              <c:f>ISO!$E$3:$E$17</c:f>
              <c:numCache>
                <c:formatCode>0.000</c:formatCode>
                <c:ptCount val="15"/>
                <c:pt idx="0">
                  <c:v>0.18519606403289762</c:v>
                </c:pt>
                <c:pt idx="1">
                  <c:v>3.7377001028051103E-2</c:v>
                </c:pt>
                <c:pt idx="2">
                  <c:v>0.16448817741224853</c:v>
                </c:pt>
                <c:pt idx="3">
                  <c:v>0.10016155088852986</c:v>
                </c:pt>
                <c:pt idx="4">
                  <c:v>0.24776031722719935</c:v>
                </c:pt>
                <c:pt idx="5">
                  <c:v>0.24776031722719935</c:v>
                </c:pt>
                <c:pt idx="6">
                  <c:v>0.37619327360845939</c:v>
                </c:pt>
                <c:pt idx="7">
                  <c:v>0.28477015714495518</c:v>
                </c:pt>
                <c:pt idx="8">
                  <c:v>0.46651490674107798</c:v>
                </c:pt>
                <c:pt idx="9">
                  <c:v>0.54361873990306953</c:v>
                </c:pt>
                <c:pt idx="10">
                  <c:v>0.56190336319577028</c:v>
                </c:pt>
              </c:numCache>
            </c:numRef>
          </c:val>
          <c:smooth val="1"/>
        </c:ser>
        <c:ser>
          <c:idx val="4"/>
          <c:order val="3"/>
          <c:tx>
            <c:strRef>
              <c:f>ISO!$F$2</c:f>
              <c:strCache>
                <c:ptCount val="1"/>
                <c:pt idx="0">
                  <c:v>CUT OFF</c:v>
                </c:pt>
              </c:strCache>
            </c:strRef>
          </c:tx>
          <c:spPr>
            <a:ln w="22225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strRef>
              <c:f>ISO!$B$3:$B$17</c:f>
              <c:strCache>
                <c:ptCount val="15"/>
                <c:pt idx="0">
                  <c:v>-1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11</c:v>
                </c:pt>
                <c:pt idx="6">
                  <c:v>14</c:v>
                </c:pt>
                <c:pt idx="7">
                  <c:v>18</c:v>
                </c:pt>
                <c:pt idx="8">
                  <c:v>21</c:v>
                </c:pt>
                <c:pt idx="9">
                  <c:v>25</c:v>
                </c:pt>
                <c:pt idx="10">
                  <c:v>29</c:v>
                </c:pt>
                <c:pt idx="11">
                  <c:v>32</c:v>
                </c:pt>
                <c:pt idx="12">
                  <c:v>35</c:v>
                </c:pt>
                <c:pt idx="13">
                  <c:v>40</c:v>
                </c:pt>
                <c:pt idx="14">
                  <c:v>42</c:v>
                </c:pt>
              </c:strCache>
            </c:strRef>
          </c:cat>
          <c:val>
            <c:numRef>
              <c:f>ISO!$F$3:$F$17</c:f>
              <c:numCache>
                <c:formatCode>0.0000</c:formatCode>
                <c:ptCount val="15"/>
                <c:pt idx="0">
                  <c:v>0.33</c:v>
                </c:pt>
                <c:pt idx="1">
                  <c:v>0.33</c:v>
                </c:pt>
                <c:pt idx="2">
                  <c:v>0.33</c:v>
                </c:pt>
                <c:pt idx="3">
                  <c:v>0.33</c:v>
                </c:pt>
                <c:pt idx="4">
                  <c:v>0.33</c:v>
                </c:pt>
                <c:pt idx="5">
                  <c:v>0.33</c:v>
                </c:pt>
                <c:pt idx="6">
                  <c:v>0.33</c:v>
                </c:pt>
                <c:pt idx="7">
                  <c:v>0.33</c:v>
                </c:pt>
                <c:pt idx="8">
                  <c:v>0.33</c:v>
                </c:pt>
                <c:pt idx="9">
                  <c:v>0.33</c:v>
                </c:pt>
                <c:pt idx="10">
                  <c:v>0.33</c:v>
                </c:pt>
                <c:pt idx="11">
                  <c:v>0.33</c:v>
                </c:pt>
                <c:pt idx="12">
                  <c:v>0.33</c:v>
                </c:pt>
                <c:pt idx="13">
                  <c:v>0.33</c:v>
                </c:pt>
                <c:pt idx="14">
                  <c:v>0.33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542976"/>
        <c:axId val="210544896"/>
      </c:lineChart>
      <c:catAx>
        <c:axId val="210542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Días de observación</a:t>
                </a:r>
                <a:endParaRPr lang="es-EC"/>
              </a:p>
            </c:rich>
          </c:tx>
          <c:layout>
            <c:manualLayout>
              <c:xMode val="edge"/>
              <c:yMode val="edge"/>
              <c:x val="0.51733466812866202"/>
              <c:y val="0.92410775907054099"/>
            </c:manualLayout>
          </c:layout>
          <c:overlay val="0"/>
        </c:title>
        <c:numFmt formatCode="@" sourceLinked="1"/>
        <c:majorTickMark val="none"/>
        <c:minorTickMark val="in"/>
        <c:tickLblPos val="nextTo"/>
        <c:crossAx val="210544896"/>
        <c:crosses val="autoZero"/>
        <c:auto val="1"/>
        <c:lblAlgn val="ctr"/>
        <c:lblOffset val="100"/>
        <c:noMultiLvlLbl val="0"/>
      </c:catAx>
      <c:valAx>
        <c:axId val="2105448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RPP</a:t>
                </a:r>
              </a:p>
            </c:rich>
          </c:tx>
          <c:layout/>
          <c:overlay val="0"/>
        </c:title>
        <c:numFmt formatCode="0.00" sourceLinked="0"/>
        <c:majorTickMark val="none"/>
        <c:minorTickMark val="none"/>
        <c:tickLblPos val="nextTo"/>
        <c:crossAx val="210542976"/>
        <c:crosses val="autoZero"/>
        <c:crossBetween val="between"/>
      </c:valAx>
    </c:plotArea>
    <c:legend>
      <c:legendPos val="t"/>
      <c:legendEntry>
        <c:idx val="3"/>
        <c:delete val="1"/>
      </c:legendEntry>
      <c:layout>
        <c:manualLayout>
          <c:xMode val="edge"/>
          <c:yMode val="edge"/>
          <c:x val="0.19270876068376069"/>
          <c:y val="8.4881381381381391E-2"/>
          <c:w val="0.61458226495726498"/>
          <c:h val="8.134496996996996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Bovinos tratados con Diminazeno</a:t>
            </a:r>
          </a:p>
        </c:rich>
      </c:tx>
      <c:layout>
        <c:manualLayout>
          <c:xMode val="edge"/>
          <c:yMode val="edge"/>
          <c:x val="0.26572710378662151"/>
          <c:y val="1.480926655844111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354805441358993"/>
          <c:y val="0.15479065197115807"/>
          <c:w val="0.85920776765661255"/>
          <c:h val="0.66396433182318981"/>
        </c:manualLayout>
      </c:layout>
      <c:lineChart>
        <c:grouping val="standard"/>
        <c:varyColors val="0"/>
        <c:ser>
          <c:idx val="1"/>
          <c:order val="0"/>
          <c:tx>
            <c:strRef>
              <c:f>DIM!$C$2</c:f>
              <c:strCache>
                <c:ptCount val="1"/>
                <c:pt idx="0">
                  <c:v>Bovino 4</c:v>
                </c:pt>
              </c:strCache>
            </c:strRef>
          </c:tx>
          <c:spPr>
            <a:ln w="25400">
              <a:solidFill>
                <a:srgbClr val="00A4F6"/>
              </a:solidFill>
            </a:ln>
          </c:spPr>
          <c:marker>
            <c:symbol val="none"/>
          </c:marker>
          <c:cat>
            <c:strRef>
              <c:f>DIM!$B$3:$B$18</c:f>
              <c:strCache>
                <c:ptCount val="16"/>
                <c:pt idx="0">
                  <c:v>-1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11</c:v>
                </c:pt>
                <c:pt idx="6">
                  <c:v>14</c:v>
                </c:pt>
                <c:pt idx="7">
                  <c:v>18</c:v>
                </c:pt>
                <c:pt idx="8">
                  <c:v>20</c:v>
                </c:pt>
                <c:pt idx="9">
                  <c:v>21</c:v>
                </c:pt>
                <c:pt idx="10">
                  <c:v>25</c:v>
                </c:pt>
                <c:pt idx="11">
                  <c:v>29</c:v>
                </c:pt>
                <c:pt idx="12">
                  <c:v>32</c:v>
                </c:pt>
                <c:pt idx="13">
                  <c:v>35</c:v>
                </c:pt>
                <c:pt idx="14">
                  <c:v>40</c:v>
                </c:pt>
                <c:pt idx="15">
                  <c:v>42</c:v>
                </c:pt>
              </c:strCache>
            </c:strRef>
          </c:cat>
          <c:val>
            <c:numRef>
              <c:f>DIM!$C$3:$C$18</c:f>
              <c:numCache>
                <c:formatCode>0.000</c:formatCode>
                <c:ptCount val="16"/>
                <c:pt idx="0">
                  <c:v>4.1476059774321471E-2</c:v>
                </c:pt>
                <c:pt idx="1">
                  <c:v>8.9966453186947265E-2</c:v>
                </c:pt>
                <c:pt idx="2">
                  <c:v>9.0423909728575752E-2</c:v>
                </c:pt>
                <c:pt idx="3">
                  <c:v>7.6242756938090891E-2</c:v>
                </c:pt>
                <c:pt idx="4">
                  <c:v>0.31137541933516322</c:v>
                </c:pt>
                <c:pt idx="5">
                  <c:v>0.31137541933516322</c:v>
                </c:pt>
                <c:pt idx="6">
                  <c:v>0.30588594083562065</c:v>
                </c:pt>
                <c:pt idx="7">
                  <c:v>0.24550167734065262</c:v>
                </c:pt>
                <c:pt idx="8">
                  <c:v>0.16361695638914306</c:v>
                </c:pt>
                <c:pt idx="9">
                  <c:v>0.16361695638914306</c:v>
                </c:pt>
                <c:pt idx="10">
                  <c:v>0.12610551997560232</c:v>
                </c:pt>
                <c:pt idx="11">
                  <c:v>0.12198841110094541</c:v>
                </c:pt>
                <c:pt idx="12">
                  <c:v>0.17596828301311376</c:v>
                </c:pt>
                <c:pt idx="13">
                  <c:v>9.8658127477889587E-2</c:v>
                </c:pt>
                <c:pt idx="14">
                  <c:v>0.11695638914303141</c:v>
                </c:pt>
                <c:pt idx="15">
                  <c:v>0.77981091796279356</c:v>
                </c:pt>
              </c:numCache>
            </c:numRef>
          </c:val>
          <c:smooth val="1"/>
        </c:ser>
        <c:ser>
          <c:idx val="2"/>
          <c:order val="1"/>
          <c:tx>
            <c:strRef>
              <c:f>DIM!$D$2</c:f>
              <c:strCache>
                <c:ptCount val="1"/>
                <c:pt idx="0">
                  <c:v>Bovino 7</c:v>
                </c:pt>
              </c:strCache>
            </c:strRef>
          </c:tx>
          <c:spPr>
            <a:ln w="25400">
              <a:solidFill>
                <a:srgbClr val="9900CC"/>
              </a:solidFill>
            </a:ln>
          </c:spPr>
          <c:marker>
            <c:symbol val="none"/>
          </c:marker>
          <c:cat>
            <c:strRef>
              <c:f>DIM!$B$3:$B$18</c:f>
              <c:strCache>
                <c:ptCount val="16"/>
                <c:pt idx="0">
                  <c:v>-1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11</c:v>
                </c:pt>
                <c:pt idx="6">
                  <c:v>14</c:v>
                </c:pt>
                <c:pt idx="7">
                  <c:v>18</c:v>
                </c:pt>
                <c:pt idx="8">
                  <c:v>20</c:v>
                </c:pt>
                <c:pt idx="9">
                  <c:v>21</c:v>
                </c:pt>
                <c:pt idx="10">
                  <c:v>25</c:v>
                </c:pt>
                <c:pt idx="11">
                  <c:v>29</c:v>
                </c:pt>
                <c:pt idx="12">
                  <c:v>32</c:v>
                </c:pt>
                <c:pt idx="13">
                  <c:v>35</c:v>
                </c:pt>
                <c:pt idx="14">
                  <c:v>40</c:v>
                </c:pt>
                <c:pt idx="15">
                  <c:v>42</c:v>
                </c:pt>
              </c:strCache>
            </c:strRef>
          </c:cat>
          <c:val>
            <c:numRef>
              <c:f>DIM!$D$3:$D$18</c:f>
              <c:numCache>
                <c:formatCode>0.000</c:formatCode>
                <c:ptCount val="16"/>
                <c:pt idx="0">
                  <c:v>0.12107349801768832</c:v>
                </c:pt>
                <c:pt idx="1">
                  <c:v>0.14211649893260137</c:v>
                </c:pt>
                <c:pt idx="2">
                  <c:v>0.13937175968283014</c:v>
                </c:pt>
                <c:pt idx="3">
                  <c:v>0.14577615126562979</c:v>
                </c:pt>
                <c:pt idx="4">
                  <c:v>0.23681000304971031</c:v>
                </c:pt>
                <c:pt idx="5">
                  <c:v>0.23681000304971031</c:v>
                </c:pt>
                <c:pt idx="6">
                  <c:v>0.39051540103690158</c:v>
                </c:pt>
                <c:pt idx="7">
                  <c:v>0.40881366270204339</c:v>
                </c:pt>
                <c:pt idx="8">
                  <c:v>0.44129307715766997</c:v>
                </c:pt>
                <c:pt idx="9">
                  <c:v>0.44129307715766997</c:v>
                </c:pt>
                <c:pt idx="10">
                  <c:v>0.41155840195181459</c:v>
                </c:pt>
                <c:pt idx="11">
                  <c:v>0.43946325099115591</c:v>
                </c:pt>
                <c:pt idx="12">
                  <c:v>0.461421164989326</c:v>
                </c:pt>
                <c:pt idx="13">
                  <c:v>0.3946325099115584</c:v>
                </c:pt>
                <c:pt idx="14">
                  <c:v>0.34522720341567559</c:v>
                </c:pt>
                <c:pt idx="15">
                  <c:v>0.43168648978347057</c:v>
                </c:pt>
              </c:numCache>
            </c:numRef>
          </c:val>
          <c:smooth val="1"/>
        </c:ser>
        <c:ser>
          <c:idx val="3"/>
          <c:order val="2"/>
          <c:tx>
            <c:strRef>
              <c:f>DIM!$E$2</c:f>
              <c:strCache>
                <c:ptCount val="1"/>
                <c:pt idx="0">
                  <c:v>Bovino 9</c:v>
                </c:pt>
              </c:strCache>
            </c:strRef>
          </c:tx>
          <c:spPr>
            <a:ln w="22225">
              <a:solidFill>
                <a:srgbClr val="FF33CC"/>
              </a:solidFill>
            </a:ln>
          </c:spPr>
          <c:marker>
            <c:symbol val="none"/>
          </c:marker>
          <c:cat>
            <c:strRef>
              <c:f>DIM!$B$3:$B$18</c:f>
              <c:strCache>
                <c:ptCount val="16"/>
                <c:pt idx="0">
                  <c:v>-1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11</c:v>
                </c:pt>
                <c:pt idx="6">
                  <c:v>14</c:v>
                </c:pt>
                <c:pt idx="7">
                  <c:v>18</c:v>
                </c:pt>
                <c:pt idx="8">
                  <c:v>20</c:v>
                </c:pt>
                <c:pt idx="9">
                  <c:v>21</c:v>
                </c:pt>
                <c:pt idx="10">
                  <c:v>25</c:v>
                </c:pt>
                <c:pt idx="11">
                  <c:v>29</c:v>
                </c:pt>
                <c:pt idx="12">
                  <c:v>32</c:v>
                </c:pt>
                <c:pt idx="13">
                  <c:v>35</c:v>
                </c:pt>
                <c:pt idx="14">
                  <c:v>40</c:v>
                </c:pt>
                <c:pt idx="15">
                  <c:v>42</c:v>
                </c:pt>
              </c:strCache>
            </c:strRef>
          </c:cat>
          <c:val>
            <c:numRef>
              <c:f>DIM!$E$3:$E$18</c:f>
              <c:numCache>
                <c:formatCode>0.000</c:formatCode>
                <c:ptCount val="16"/>
                <c:pt idx="0">
                  <c:v>3.3699298566636192E-2</c:v>
                </c:pt>
                <c:pt idx="1">
                  <c:v>7.8987496187862161E-2</c:v>
                </c:pt>
                <c:pt idx="2">
                  <c:v>0.10780725831046049</c:v>
                </c:pt>
                <c:pt idx="3">
                  <c:v>0.15904239097285761</c:v>
                </c:pt>
                <c:pt idx="4">
                  <c:v>0.24550167734065262</c:v>
                </c:pt>
                <c:pt idx="5">
                  <c:v>0.24550167734065262</c:v>
                </c:pt>
                <c:pt idx="6">
                  <c:v>0.22994815492528217</c:v>
                </c:pt>
                <c:pt idx="7">
                  <c:v>0.31732235437633427</c:v>
                </c:pt>
                <c:pt idx="8">
                  <c:v>0.43809088136627033</c:v>
                </c:pt>
                <c:pt idx="9">
                  <c:v>0.43809088136627033</c:v>
                </c:pt>
                <c:pt idx="10">
                  <c:v>0.53278438548337914</c:v>
                </c:pt>
              </c:numCache>
            </c:numRef>
          </c:val>
          <c:smooth val="1"/>
        </c:ser>
        <c:ser>
          <c:idx val="4"/>
          <c:order val="3"/>
          <c:tx>
            <c:strRef>
              <c:f>DIM!$F$2</c:f>
              <c:strCache>
                <c:ptCount val="1"/>
                <c:pt idx="0">
                  <c:v>CUT OFF</c:v>
                </c:pt>
              </c:strCache>
            </c:strRef>
          </c:tx>
          <c:spPr>
            <a:ln w="22225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strRef>
              <c:f>DIM!$B$3:$B$18</c:f>
              <c:strCache>
                <c:ptCount val="16"/>
                <c:pt idx="0">
                  <c:v>-1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11</c:v>
                </c:pt>
                <c:pt idx="6">
                  <c:v>14</c:v>
                </c:pt>
                <c:pt idx="7">
                  <c:v>18</c:v>
                </c:pt>
                <c:pt idx="8">
                  <c:v>20</c:v>
                </c:pt>
                <c:pt idx="9">
                  <c:v>21</c:v>
                </c:pt>
                <c:pt idx="10">
                  <c:v>25</c:v>
                </c:pt>
                <c:pt idx="11">
                  <c:v>29</c:v>
                </c:pt>
                <c:pt idx="12">
                  <c:v>32</c:v>
                </c:pt>
                <c:pt idx="13">
                  <c:v>35</c:v>
                </c:pt>
                <c:pt idx="14">
                  <c:v>40</c:v>
                </c:pt>
                <c:pt idx="15">
                  <c:v>42</c:v>
                </c:pt>
              </c:strCache>
            </c:strRef>
          </c:cat>
          <c:val>
            <c:numRef>
              <c:f>DIM!$F$3:$F$18</c:f>
              <c:numCache>
                <c:formatCode>0.0000</c:formatCode>
                <c:ptCount val="16"/>
                <c:pt idx="0">
                  <c:v>0.33</c:v>
                </c:pt>
                <c:pt idx="1">
                  <c:v>0.33</c:v>
                </c:pt>
                <c:pt idx="2">
                  <c:v>0.33</c:v>
                </c:pt>
                <c:pt idx="3">
                  <c:v>0.33</c:v>
                </c:pt>
                <c:pt idx="4">
                  <c:v>0.33</c:v>
                </c:pt>
                <c:pt idx="5">
                  <c:v>0.33</c:v>
                </c:pt>
                <c:pt idx="6">
                  <c:v>0.33</c:v>
                </c:pt>
                <c:pt idx="7">
                  <c:v>0.33</c:v>
                </c:pt>
                <c:pt idx="8">
                  <c:v>0.33</c:v>
                </c:pt>
                <c:pt idx="9">
                  <c:v>0.33</c:v>
                </c:pt>
                <c:pt idx="10">
                  <c:v>0.33</c:v>
                </c:pt>
                <c:pt idx="11">
                  <c:v>0.33</c:v>
                </c:pt>
                <c:pt idx="12">
                  <c:v>0.33</c:v>
                </c:pt>
                <c:pt idx="13">
                  <c:v>0.33</c:v>
                </c:pt>
                <c:pt idx="14">
                  <c:v>0.33</c:v>
                </c:pt>
                <c:pt idx="15">
                  <c:v>0.33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135488"/>
        <c:axId val="211145856"/>
      </c:lineChart>
      <c:catAx>
        <c:axId val="211135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Días de observación</a:t>
                </a:r>
                <a:endParaRPr lang="es-EC"/>
              </a:p>
            </c:rich>
          </c:tx>
          <c:layout>
            <c:manualLayout>
              <c:xMode val="edge"/>
              <c:yMode val="edge"/>
              <c:x val="0.66964253201806878"/>
              <c:y val="0.92465406661099259"/>
            </c:manualLayout>
          </c:layout>
          <c:overlay val="0"/>
        </c:title>
        <c:numFmt formatCode="@" sourceLinked="1"/>
        <c:majorTickMark val="none"/>
        <c:minorTickMark val="in"/>
        <c:tickLblPos val="nextTo"/>
        <c:crossAx val="211145856"/>
        <c:crosses val="autoZero"/>
        <c:auto val="1"/>
        <c:lblAlgn val="ctr"/>
        <c:lblOffset val="100"/>
        <c:noMultiLvlLbl val="0"/>
      </c:catAx>
      <c:valAx>
        <c:axId val="2111458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RPP</a:t>
                </a:r>
              </a:p>
            </c:rich>
          </c:tx>
          <c:layout>
            <c:manualLayout>
              <c:xMode val="edge"/>
              <c:yMode val="edge"/>
              <c:x val="1.628205128205128E-2"/>
              <c:y val="0.44504879879879877"/>
            </c:manualLayout>
          </c:layout>
          <c:overlay val="0"/>
        </c:title>
        <c:numFmt formatCode="0.00" sourceLinked="0"/>
        <c:majorTickMark val="none"/>
        <c:minorTickMark val="none"/>
        <c:tickLblPos val="nextTo"/>
        <c:crossAx val="211135488"/>
        <c:crosses val="autoZero"/>
        <c:crossBetween val="between"/>
        <c:majorUnit val="0.15000000000000002"/>
      </c:valAx>
      <c:spPr>
        <a:noFill/>
        <a:ln w="25400">
          <a:noFill/>
        </a:ln>
      </c:spPr>
    </c:plotArea>
    <c:legend>
      <c:legendPos val="t"/>
      <c:legendEntry>
        <c:idx val="3"/>
        <c:delete val="1"/>
      </c:legendEntry>
      <c:layout>
        <c:manualLayout>
          <c:xMode val="edge"/>
          <c:yMode val="edge"/>
          <c:x val="0.19270876068376069"/>
          <c:y val="8.4881381381381391E-2"/>
          <c:w val="0.61458226495726498"/>
          <c:h val="8.134496996996996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Bovinos tratados con Imidocarb</a:t>
            </a:r>
          </a:p>
        </c:rich>
      </c:tx>
      <c:layout>
        <c:manualLayout>
          <c:xMode val="edge"/>
          <c:yMode val="edge"/>
          <c:x val="0.2967078131165502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448796963551443"/>
          <c:y val="0.14014895097071084"/>
          <c:w val="0.85681465399010903"/>
          <c:h val="0.66356207830871083"/>
        </c:manualLayout>
      </c:layout>
      <c:lineChart>
        <c:grouping val="standard"/>
        <c:varyColors val="0"/>
        <c:ser>
          <c:idx val="1"/>
          <c:order val="0"/>
          <c:tx>
            <c:strRef>
              <c:f>IMI!$C$2</c:f>
              <c:strCache>
                <c:ptCount val="1"/>
                <c:pt idx="0">
                  <c:v>Bovino 2</c:v>
                </c:pt>
              </c:strCache>
            </c:strRef>
          </c:tx>
          <c:spPr>
            <a:ln w="25400">
              <a:solidFill>
                <a:srgbClr val="9900CC"/>
              </a:solidFill>
            </a:ln>
          </c:spPr>
          <c:marker>
            <c:symbol val="none"/>
          </c:marker>
          <c:cat>
            <c:strRef>
              <c:f>IMI!$B$3:$B$17</c:f>
              <c:strCache>
                <c:ptCount val="15"/>
                <c:pt idx="0">
                  <c:v>-1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11</c:v>
                </c:pt>
                <c:pt idx="6">
                  <c:v>14</c:v>
                </c:pt>
                <c:pt idx="7">
                  <c:v>18</c:v>
                </c:pt>
                <c:pt idx="8">
                  <c:v>21</c:v>
                </c:pt>
                <c:pt idx="9">
                  <c:v>25</c:v>
                </c:pt>
                <c:pt idx="10">
                  <c:v>29</c:v>
                </c:pt>
                <c:pt idx="11">
                  <c:v>32</c:v>
                </c:pt>
                <c:pt idx="12">
                  <c:v>35</c:v>
                </c:pt>
                <c:pt idx="13">
                  <c:v>40</c:v>
                </c:pt>
                <c:pt idx="14">
                  <c:v>42</c:v>
                </c:pt>
              </c:strCache>
            </c:strRef>
          </c:cat>
          <c:val>
            <c:numRef>
              <c:f>IMI!$C$3:$C$17</c:f>
              <c:numCache>
                <c:formatCode>0.000</c:formatCode>
                <c:ptCount val="15"/>
                <c:pt idx="0">
                  <c:v>0.11187739463601534</c:v>
                </c:pt>
                <c:pt idx="1">
                  <c:v>0.11417624521072799</c:v>
                </c:pt>
                <c:pt idx="2">
                  <c:v>0.13601532567049809</c:v>
                </c:pt>
                <c:pt idx="3">
                  <c:v>0.16130268199233719</c:v>
                </c:pt>
                <c:pt idx="4">
                  <c:v>0.2</c:v>
                </c:pt>
                <c:pt idx="5">
                  <c:v>0.22873563218390805</c:v>
                </c:pt>
                <c:pt idx="6">
                  <c:v>0.27624521072796937</c:v>
                </c:pt>
                <c:pt idx="7">
                  <c:v>0.30574712643678165</c:v>
                </c:pt>
                <c:pt idx="8">
                  <c:v>0.84406130268199253</c:v>
                </c:pt>
                <c:pt idx="9">
                  <c:v>0.34865900383141762</c:v>
                </c:pt>
                <c:pt idx="10">
                  <c:v>0.38160919540229887</c:v>
                </c:pt>
                <c:pt idx="11">
                  <c:v>0.48122605363984677</c:v>
                </c:pt>
                <c:pt idx="12">
                  <c:v>0.59195402298850575</c:v>
                </c:pt>
                <c:pt idx="13">
                  <c:v>0.50804597701149434</c:v>
                </c:pt>
                <c:pt idx="14">
                  <c:v>0.51340996168582376</c:v>
                </c:pt>
              </c:numCache>
            </c:numRef>
          </c:val>
          <c:smooth val="1"/>
        </c:ser>
        <c:ser>
          <c:idx val="2"/>
          <c:order val="1"/>
          <c:tx>
            <c:strRef>
              <c:f>IMI!$D$2</c:f>
              <c:strCache>
                <c:ptCount val="1"/>
                <c:pt idx="0">
                  <c:v>Bovino 12</c:v>
                </c:pt>
              </c:strCache>
            </c:strRef>
          </c:tx>
          <c:spPr>
            <a:ln w="25400">
              <a:solidFill>
                <a:srgbClr val="00A4F6"/>
              </a:solidFill>
            </a:ln>
          </c:spPr>
          <c:marker>
            <c:symbol val="none"/>
          </c:marker>
          <c:cat>
            <c:strRef>
              <c:f>IMI!$B$3:$B$17</c:f>
              <c:strCache>
                <c:ptCount val="15"/>
                <c:pt idx="0">
                  <c:v>-1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11</c:v>
                </c:pt>
                <c:pt idx="6">
                  <c:v>14</c:v>
                </c:pt>
                <c:pt idx="7">
                  <c:v>18</c:v>
                </c:pt>
                <c:pt idx="8">
                  <c:v>21</c:v>
                </c:pt>
                <c:pt idx="9">
                  <c:v>25</c:v>
                </c:pt>
                <c:pt idx="10">
                  <c:v>29</c:v>
                </c:pt>
                <c:pt idx="11">
                  <c:v>32</c:v>
                </c:pt>
                <c:pt idx="12">
                  <c:v>35</c:v>
                </c:pt>
                <c:pt idx="13">
                  <c:v>40</c:v>
                </c:pt>
                <c:pt idx="14">
                  <c:v>42</c:v>
                </c:pt>
              </c:strCache>
            </c:strRef>
          </c:cat>
          <c:val>
            <c:numRef>
              <c:f>IMI!$D$3:$D$17</c:f>
              <c:numCache>
                <c:formatCode>0.000</c:formatCode>
                <c:ptCount val="15"/>
                <c:pt idx="0">
                  <c:v>1.9157088122605359E-2</c:v>
                </c:pt>
                <c:pt idx="1">
                  <c:v>5.9003831417624532E-2</c:v>
                </c:pt>
                <c:pt idx="2">
                  <c:v>5.4789272030651349E-2</c:v>
                </c:pt>
              </c:numCache>
            </c:numRef>
          </c:val>
          <c:smooth val="1"/>
        </c:ser>
        <c:ser>
          <c:idx val="3"/>
          <c:order val="2"/>
          <c:tx>
            <c:strRef>
              <c:f>IMI!$E$2</c:f>
              <c:strCache>
                <c:ptCount val="1"/>
                <c:pt idx="0">
                  <c:v>Bovino 13</c:v>
                </c:pt>
              </c:strCache>
            </c:strRef>
          </c:tx>
          <c:spPr>
            <a:ln w="22225">
              <a:solidFill>
                <a:srgbClr val="FF33CC"/>
              </a:solidFill>
            </a:ln>
          </c:spPr>
          <c:marker>
            <c:symbol val="none"/>
          </c:marker>
          <c:cat>
            <c:strRef>
              <c:f>IMI!$B$3:$B$17</c:f>
              <c:strCache>
                <c:ptCount val="15"/>
                <c:pt idx="0">
                  <c:v>-1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11</c:v>
                </c:pt>
                <c:pt idx="6">
                  <c:v>14</c:v>
                </c:pt>
                <c:pt idx="7">
                  <c:v>18</c:v>
                </c:pt>
                <c:pt idx="8">
                  <c:v>21</c:v>
                </c:pt>
                <c:pt idx="9">
                  <c:v>25</c:v>
                </c:pt>
                <c:pt idx="10">
                  <c:v>29</c:v>
                </c:pt>
                <c:pt idx="11">
                  <c:v>32</c:v>
                </c:pt>
                <c:pt idx="12">
                  <c:v>35</c:v>
                </c:pt>
                <c:pt idx="13">
                  <c:v>40</c:v>
                </c:pt>
                <c:pt idx="14">
                  <c:v>42</c:v>
                </c:pt>
              </c:strCache>
            </c:strRef>
          </c:cat>
          <c:val>
            <c:numRef>
              <c:f>IMI!$E$3:$E$17</c:f>
              <c:numCache>
                <c:formatCode>0.000</c:formatCode>
                <c:ptCount val="15"/>
                <c:pt idx="0">
                  <c:v>7.8927203065134108E-2</c:v>
                </c:pt>
                <c:pt idx="1">
                  <c:v>0.11724137931034485</c:v>
                </c:pt>
                <c:pt idx="2">
                  <c:v>0.11455938697318005</c:v>
                </c:pt>
                <c:pt idx="3">
                  <c:v>8.3141762452107276E-2</c:v>
                </c:pt>
              </c:numCache>
            </c:numRef>
          </c:val>
          <c:smooth val="1"/>
        </c:ser>
        <c:ser>
          <c:idx val="4"/>
          <c:order val="3"/>
          <c:tx>
            <c:strRef>
              <c:f>IMI!$F$2</c:f>
              <c:strCache>
                <c:ptCount val="1"/>
                <c:pt idx="0">
                  <c:v>CUT OF</c:v>
                </c:pt>
              </c:strCache>
            </c:strRef>
          </c:tx>
          <c:spPr>
            <a:ln w="22225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strRef>
              <c:f>IMI!$B$3:$B$17</c:f>
              <c:strCache>
                <c:ptCount val="15"/>
                <c:pt idx="0">
                  <c:v>-1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11</c:v>
                </c:pt>
                <c:pt idx="6">
                  <c:v>14</c:v>
                </c:pt>
                <c:pt idx="7">
                  <c:v>18</c:v>
                </c:pt>
                <c:pt idx="8">
                  <c:v>21</c:v>
                </c:pt>
                <c:pt idx="9">
                  <c:v>25</c:v>
                </c:pt>
                <c:pt idx="10">
                  <c:v>29</c:v>
                </c:pt>
                <c:pt idx="11">
                  <c:v>32</c:v>
                </c:pt>
                <c:pt idx="12">
                  <c:v>35</c:v>
                </c:pt>
                <c:pt idx="13">
                  <c:v>40</c:v>
                </c:pt>
                <c:pt idx="14">
                  <c:v>42</c:v>
                </c:pt>
              </c:strCache>
            </c:strRef>
          </c:cat>
          <c:val>
            <c:numRef>
              <c:f>IMI!$F$3:$F$17</c:f>
              <c:numCache>
                <c:formatCode>0.0000</c:formatCode>
                <c:ptCount val="15"/>
                <c:pt idx="0">
                  <c:v>0.33</c:v>
                </c:pt>
                <c:pt idx="1">
                  <c:v>0.33</c:v>
                </c:pt>
                <c:pt idx="2">
                  <c:v>0.33</c:v>
                </c:pt>
                <c:pt idx="3">
                  <c:v>0.33</c:v>
                </c:pt>
                <c:pt idx="4">
                  <c:v>0.33</c:v>
                </c:pt>
                <c:pt idx="5">
                  <c:v>0.33</c:v>
                </c:pt>
                <c:pt idx="6">
                  <c:v>0.33</c:v>
                </c:pt>
                <c:pt idx="7">
                  <c:v>0.33</c:v>
                </c:pt>
                <c:pt idx="8">
                  <c:v>0.33</c:v>
                </c:pt>
                <c:pt idx="9">
                  <c:v>0.33</c:v>
                </c:pt>
                <c:pt idx="10">
                  <c:v>0.33</c:v>
                </c:pt>
                <c:pt idx="11">
                  <c:v>0.33</c:v>
                </c:pt>
                <c:pt idx="12">
                  <c:v>0.33</c:v>
                </c:pt>
                <c:pt idx="13">
                  <c:v>0.33</c:v>
                </c:pt>
                <c:pt idx="14">
                  <c:v>0.33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570240"/>
        <c:axId val="210576512"/>
      </c:lineChart>
      <c:catAx>
        <c:axId val="210570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Días de observación</a:t>
                </a:r>
                <a:endParaRPr lang="es-EC"/>
              </a:p>
            </c:rich>
          </c:tx>
          <c:layout>
            <c:manualLayout>
              <c:xMode val="edge"/>
              <c:yMode val="edge"/>
              <c:x val="0.57572948717948713"/>
              <c:y val="0.89674361861861862"/>
            </c:manualLayout>
          </c:layout>
          <c:overlay val="0"/>
        </c:title>
        <c:numFmt formatCode="@" sourceLinked="1"/>
        <c:majorTickMark val="none"/>
        <c:minorTickMark val="in"/>
        <c:tickLblPos val="nextTo"/>
        <c:crossAx val="210576512"/>
        <c:crosses val="autoZero"/>
        <c:auto val="1"/>
        <c:lblAlgn val="ctr"/>
        <c:lblOffset val="100"/>
        <c:noMultiLvlLbl val="0"/>
      </c:catAx>
      <c:valAx>
        <c:axId val="2105765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RPP</a:t>
                </a:r>
              </a:p>
            </c:rich>
          </c:tx>
          <c:overlay val="0"/>
        </c:title>
        <c:numFmt formatCode="0.00" sourceLinked="0"/>
        <c:majorTickMark val="none"/>
        <c:minorTickMark val="none"/>
        <c:tickLblPos val="nextTo"/>
        <c:crossAx val="210570240"/>
        <c:crosses val="autoZero"/>
        <c:crossBetween val="between"/>
        <c:majorUnit val="0.15000000000000002"/>
      </c:valAx>
    </c:plotArea>
    <c:legend>
      <c:legendPos val="t"/>
      <c:legendEntry>
        <c:idx val="3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Bovino donante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3929700854700857E-2"/>
          <c:y val="7.6739934592881615E-2"/>
          <c:w val="0.88446107027319254"/>
          <c:h val="0.687620533919746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Donante!$D$23</c:f>
              <c:strCache>
                <c:ptCount val="1"/>
                <c:pt idx="0">
                  <c:v>Donor</c:v>
                </c:pt>
              </c:strCache>
            </c:strRef>
          </c:tx>
          <c:spPr>
            <a:solidFill>
              <a:srgbClr val="D9F743"/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cat>
            <c:strRef>
              <c:f>Donante!$C$24:$C$36</c:f>
              <c:strCache>
                <c:ptCount val="13"/>
                <c:pt idx="0">
                  <c:v>-1</c:v>
                </c:pt>
                <c:pt idx="1">
                  <c:v>0</c:v>
                </c:pt>
                <c:pt idx="2">
                  <c:v>7</c:v>
                </c:pt>
                <c:pt idx="3">
                  <c:v>11</c:v>
                </c:pt>
                <c:pt idx="4">
                  <c:v>14</c:v>
                </c:pt>
                <c:pt idx="5">
                  <c:v>18</c:v>
                </c:pt>
                <c:pt idx="6">
                  <c:v>21</c:v>
                </c:pt>
                <c:pt idx="7">
                  <c:v>25</c:v>
                </c:pt>
                <c:pt idx="8">
                  <c:v>28</c:v>
                </c:pt>
                <c:pt idx="9">
                  <c:v>32</c:v>
                </c:pt>
                <c:pt idx="10">
                  <c:v>36</c:v>
                </c:pt>
                <c:pt idx="11">
                  <c:v>39</c:v>
                </c:pt>
                <c:pt idx="12">
                  <c:v>42</c:v>
                </c:pt>
              </c:strCache>
            </c:strRef>
          </c:cat>
          <c:val>
            <c:numRef>
              <c:f>Donante!$D$24:$D$36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5"/>
        <c:axId val="209885440"/>
        <c:axId val="210248064"/>
      </c:barChart>
      <c:catAx>
        <c:axId val="209885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s-EC" sz="1100"/>
                  <a:t>Días de observación</a:t>
                </a:r>
              </a:p>
            </c:rich>
          </c:tx>
          <c:layout>
            <c:manualLayout>
              <c:xMode val="edge"/>
              <c:yMode val="edge"/>
              <c:x val="0.38825811965811963"/>
              <c:y val="0.90154357681048691"/>
            </c:manualLayout>
          </c:layout>
          <c:overlay val="0"/>
        </c:title>
        <c:majorTickMark val="none"/>
        <c:minorTickMark val="in"/>
        <c:tickLblPos val="nextTo"/>
        <c:crossAx val="210248064"/>
        <c:crosses val="autoZero"/>
        <c:auto val="1"/>
        <c:lblAlgn val="ctr"/>
        <c:lblOffset val="100"/>
        <c:noMultiLvlLbl val="0"/>
      </c:catAx>
      <c:valAx>
        <c:axId val="210248064"/>
        <c:scaling>
          <c:orientation val="minMax"/>
          <c:max val="4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s-EC" sz="1100">
                    <a:latin typeface="Arial" panose="020B0604020202020204" pitchFamily="34" charset="0"/>
                    <a:cs typeface="Arial" panose="020B0604020202020204" pitchFamily="34" charset="0"/>
                  </a:rPr>
                  <a:t>Nivel de aglutinación</a:t>
                </a:r>
              </a:p>
            </c:rich>
          </c:tx>
          <c:layout>
            <c:manualLayout>
              <c:xMode val="edge"/>
              <c:yMode val="edge"/>
              <c:x val="8.1559829059829059E-3"/>
              <c:y val="0.1960682539682539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9885440"/>
        <c:crosses val="autoZero"/>
        <c:crossBetween val="between"/>
        <c:majorUnit val="1"/>
      </c:valAx>
    </c:plotArea>
    <c:plotVisOnly val="1"/>
    <c:dispBlanksAs val="zero"/>
    <c:showDLblsOverMax val="0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Bovino control</a:t>
            </a:r>
            <a:r>
              <a:rPr lang="es-EC" baseline="0"/>
              <a:t> positivo</a:t>
            </a:r>
            <a:endParaRPr lang="es-EC"/>
          </a:p>
        </c:rich>
      </c:tx>
      <c:layout>
        <c:manualLayout>
          <c:xMode val="edge"/>
          <c:yMode val="edge"/>
          <c:x val="0.4291378688020534"/>
          <c:y val="2.361305665521091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29"/>
          <c:y val="0.13178951486697965"/>
          <c:w val="0.83223064061284902"/>
          <c:h val="0.625328249063206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Donante!$E$40</c:f>
              <c:strCache>
                <c:ptCount val="1"/>
                <c:pt idx="0">
                  <c:v>Control negativo</c:v>
                </c:pt>
              </c:strCache>
            </c:strRef>
          </c:tx>
          <c:spPr>
            <a:solidFill>
              <a:srgbClr val="F2C212"/>
            </a:solidFill>
          </c:spPr>
          <c:invertIfNegative val="0"/>
          <c:cat>
            <c:strRef>
              <c:f>Donante!$C$41:$C$54</c:f>
              <c:strCache>
                <c:ptCount val="14"/>
                <c:pt idx="0">
                  <c:v>-1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  <c:pt idx="4">
                  <c:v>11</c:v>
                </c:pt>
                <c:pt idx="5">
                  <c:v>14</c:v>
                </c:pt>
                <c:pt idx="6">
                  <c:v>18</c:v>
                </c:pt>
                <c:pt idx="7">
                  <c:v>21</c:v>
                </c:pt>
                <c:pt idx="8">
                  <c:v>25</c:v>
                </c:pt>
                <c:pt idx="9">
                  <c:v>29</c:v>
                </c:pt>
                <c:pt idx="10">
                  <c:v>32</c:v>
                </c:pt>
                <c:pt idx="11">
                  <c:v>35</c:v>
                </c:pt>
                <c:pt idx="12">
                  <c:v>40</c:v>
                </c:pt>
                <c:pt idx="13">
                  <c:v>42</c:v>
                </c:pt>
              </c:strCache>
            </c:strRef>
          </c:cat>
          <c:val>
            <c:numRef>
              <c:f>Donante!$E$41:$E$54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ser>
          <c:idx val="2"/>
          <c:order val="1"/>
          <c:tx>
            <c:strRef>
              <c:f>Donante!$F$40</c:f>
              <c:strCache>
                <c:ptCount val="1"/>
                <c:pt idx="0">
                  <c:v>Control positivo </c:v>
                </c:pt>
              </c:strCache>
            </c:strRef>
          </c:tx>
          <c:spPr>
            <a:solidFill>
              <a:srgbClr val="D9F743"/>
            </a:solidFill>
            <a:ln w="0"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cat>
            <c:strRef>
              <c:f>Donante!$C$41:$C$54</c:f>
              <c:strCache>
                <c:ptCount val="14"/>
                <c:pt idx="0">
                  <c:v>-1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  <c:pt idx="4">
                  <c:v>11</c:v>
                </c:pt>
                <c:pt idx="5">
                  <c:v>14</c:v>
                </c:pt>
                <c:pt idx="6">
                  <c:v>18</c:v>
                </c:pt>
                <c:pt idx="7">
                  <c:v>21</c:v>
                </c:pt>
                <c:pt idx="8">
                  <c:v>25</c:v>
                </c:pt>
                <c:pt idx="9">
                  <c:v>29</c:v>
                </c:pt>
                <c:pt idx="10">
                  <c:v>32</c:v>
                </c:pt>
                <c:pt idx="11">
                  <c:v>35</c:v>
                </c:pt>
                <c:pt idx="12">
                  <c:v>40</c:v>
                </c:pt>
                <c:pt idx="13">
                  <c:v>42</c:v>
                </c:pt>
              </c:strCache>
            </c:strRef>
          </c:cat>
          <c:val>
            <c:numRef>
              <c:f>Donante!$F$41:$F$54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210291328"/>
        <c:axId val="210293504"/>
      </c:barChart>
      <c:catAx>
        <c:axId val="210291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 sz="1100"/>
                </a:pPr>
                <a:r>
                  <a:rPr lang="es-EC" sz="1100" dirty="0"/>
                  <a:t>Días de observación</a:t>
                </a:r>
                <a:r>
                  <a:rPr lang="es-EC" sz="1100" baseline="0" dirty="0"/>
                  <a:t> </a:t>
                </a:r>
                <a:endParaRPr lang="es-EC" sz="1100" dirty="0"/>
              </a:p>
            </c:rich>
          </c:tx>
          <c:layout>
            <c:manualLayout>
              <c:xMode val="edge"/>
              <c:yMode val="edge"/>
              <c:x val="0.44351880341880345"/>
              <c:y val="0.90106468253968253"/>
            </c:manualLayout>
          </c:layout>
          <c:overlay val="0"/>
        </c:title>
        <c:majorTickMark val="none"/>
        <c:minorTickMark val="in"/>
        <c:tickLblPos val="nextTo"/>
        <c:crossAx val="210293504"/>
        <c:crosses val="autoZero"/>
        <c:auto val="1"/>
        <c:lblAlgn val="ctr"/>
        <c:lblOffset val="100"/>
        <c:noMultiLvlLbl val="0"/>
      </c:catAx>
      <c:valAx>
        <c:axId val="210293504"/>
        <c:scaling>
          <c:orientation val="minMax"/>
          <c:max val="4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s-EC" sz="1100"/>
                  <a:t>Nivel de aglutinación</a:t>
                </a:r>
              </a:p>
            </c:rich>
          </c:tx>
          <c:layout>
            <c:manualLayout>
              <c:xMode val="edge"/>
              <c:yMode val="edge"/>
              <c:x val="2.7914102564102566E-2"/>
              <c:y val="0.165018779342722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0291328"/>
        <c:crosses val="autoZero"/>
        <c:crossBetween val="between"/>
        <c:majorUnit val="1"/>
        <c:minorUnit val="0.1"/>
      </c:valAx>
    </c:plotArea>
    <c:plotVisOnly val="1"/>
    <c:dispBlanksAs val="gap"/>
    <c:showDLblsOverMax val="0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Bovinos controles negativos fuera del corral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IASA!$B$1</c:f>
              <c:strCache>
                <c:ptCount val="1"/>
                <c:pt idx="0">
                  <c:v>15</c:v>
                </c:pt>
              </c:strCache>
            </c:strRef>
          </c:tx>
          <c:spPr>
            <a:solidFill>
              <a:srgbClr val="D9F743"/>
            </a:solidFill>
            <a:ln>
              <a:solidFill>
                <a:schemeClr val="accent6">
                  <a:lumMod val="50000"/>
                </a:schemeClr>
              </a:solidFill>
            </a:ln>
          </c:spPr>
          <c:invertIfNegative val="0"/>
          <c:cat>
            <c:numRef>
              <c:f>IASA!$A$2:$A$15</c:f>
              <c:numCache>
                <c:formatCode>General</c:formatCode>
                <c:ptCount val="14"/>
                <c:pt idx="0">
                  <c:v>-1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  <c:pt idx="4">
                  <c:v>11</c:v>
                </c:pt>
                <c:pt idx="5">
                  <c:v>14</c:v>
                </c:pt>
                <c:pt idx="6">
                  <c:v>18</c:v>
                </c:pt>
                <c:pt idx="7">
                  <c:v>21</c:v>
                </c:pt>
                <c:pt idx="8">
                  <c:v>25</c:v>
                </c:pt>
                <c:pt idx="9">
                  <c:v>29</c:v>
                </c:pt>
                <c:pt idx="10">
                  <c:v>32</c:v>
                </c:pt>
                <c:pt idx="11">
                  <c:v>35</c:v>
                </c:pt>
                <c:pt idx="12">
                  <c:v>40</c:v>
                </c:pt>
                <c:pt idx="13">
                  <c:v>42</c:v>
                </c:pt>
              </c:numCache>
            </c:numRef>
          </c:cat>
          <c:val>
            <c:numRef>
              <c:f>IASA!$B$2:$B$15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ser>
          <c:idx val="1"/>
          <c:order val="1"/>
          <c:tx>
            <c:strRef>
              <c:f>IASA!$C$1</c:f>
              <c:strCache>
                <c:ptCount val="1"/>
                <c:pt idx="0">
                  <c:v>16</c:v>
                </c:pt>
              </c:strCache>
            </c:strRef>
          </c:tx>
          <c:spPr>
            <a:solidFill>
              <a:srgbClr val="F80CE7"/>
            </a:solidFill>
          </c:spPr>
          <c:invertIfNegative val="0"/>
          <c:cat>
            <c:numRef>
              <c:f>IASA!$A$2:$A$15</c:f>
              <c:numCache>
                <c:formatCode>General</c:formatCode>
                <c:ptCount val="14"/>
                <c:pt idx="0">
                  <c:v>-1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  <c:pt idx="4">
                  <c:v>11</c:v>
                </c:pt>
                <c:pt idx="5">
                  <c:v>14</c:v>
                </c:pt>
                <c:pt idx="6">
                  <c:v>18</c:v>
                </c:pt>
                <c:pt idx="7">
                  <c:v>21</c:v>
                </c:pt>
                <c:pt idx="8">
                  <c:v>25</c:v>
                </c:pt>
                <c:pt idx="9">
                  <c:v>29</c:v>
                </c:pt>
                <c:pt idx="10">
                  <c:v>32</c:v>
                </c:pt>
                <c:pt idx="11">
                  <c:v>35</c:v>
                </c:pt>
                <c:pt idx="12">
                  <c:v>40</c:v>
                </c:pt>
                <c:pt idx="13">
                  <c:v>42</c:v>
                </c:pt>
              </c:numCache>
            </c:numRef>
          </c:cat>
          <c:val>
            <c:numRef>
              <c:f>IASA!$C$2:$C$15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ser>
          <c:idx val="2"/>
          <c:order val="2"/>
          <c:tx>
            <c:strRef>
              <c:f>IASA!$D$1</c:f>
              <c:strCache>
                <c:ptCount val="1"/>
                <c:pt idx="0">
                  <c:v>17</c:v>
                </c:pt>
              </c:strCache>
            </c:strRef>
          </c:tx>
          <c:spPr>
            <a:solidFill>
              <a:srgbClr val="AFDA10"/>
            </a:solidFill>
          </c:spPr>
          <c:invertIfNegative val="0"/>
          <c:cat>
            <c:numRef>
              <c:f>IASA!$A$2:$A$15</c:f>
              <c:numCache>
                <c:formatCode>General</c:formatCode>
                <c:ptCount val="14"/>
                <c:pt idx="0">
                  <c:v>-1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  <c:pt idx="4">
                  <c:v>11</c:v>
                </c:pt>
                <c:pt idx="5">
                  <c:v>14</c:v>
                </c:pt>
                <c:pt idx="6">
                  <c:v>18</c:v>
                </c:pt>
                <c:pt idx="7">
                  <c:v>21</c:v>
                </c:pt>
                <c:pt idx="8">
                  <c:v>25</c:v>
                </c:pt>
                <c:pt idx="9">
                  <c:v>29</c:v>
                </c:pt>
                <c:pt idx="10">
                  <c:v>32</c:v>
                </c:pt>
                <c:pt idx="11">
                  <c:v>35</c:v>
                </c:pt>
                <c:pt idx="12">
                  <c:v>40</c:v>
                </c:pt>
                <c:pt idx="13">
                  <c:v>42</c:v>
                </c:pt>
              </c:numCache>
            </c:numRef>
          </c:cat>
          <c:val>
            <c:numRef>
              <c:f>IASA!$D$2:$D$15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10334080"/>
        <c:axId val="210336000"/>
      </c:barChart>
      <c:catAx>
        <c:axId val="210334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s-EC" sz="1100" b="1" i="0" baseline="0">
                    <a:effectLst/>
                  </a:rPr>
                  <a:t>Días de observación</a:t>
                </a:r>
                <a:endParaRPr lang="es-EC" sz="1100">
                  <a:effectLst/>
                </a:endParaRPr>
              </a:p>
            </c:rich>
          </c:tx>
          <c:layout>
            <c:manualLayout>
              <c:xMode val="edge"/>
              <c:yMode val="edge"/>
              <c:x val="0.37115627650551308"/>
              <c:y val="0.88081150793650798"/>
            </c:manualLayout>
          </c:layout>
          <c:overlay val="0"/>
        </c:title>
        <c:numFmt formatCode="General" sourceLinked="1"/>
        <c:majorTickMark val="none"/>
        <c:minorTickMark val="in"/>
        <c:tickLblPos val="nextTo"/>
        <c:crossAx val="210336000"/>
        <c:crosses val="autoZero"/>
        <c:auto val="1"/>
        <c:lblAlgn val="ctr"/>
        <c:lblOffset val="100"/>
        <c:noMultiLvlLbl val="0"/>
      </c:catAx>
      <c:valAx>
        <c:axId val="210336000"/>
        <c:scaling>
          <c:orientation val="minMax"/>
          <c:max val="4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100"/>
                </a:pPr>
                <a:r>
                  <a:rPr lang="es-EC" sz="1100"/>
                  <a:t>Nivel de aglutinación</a:t>
                </a:r>
              </a:p>
            </c:rich>
          </c:tx>
          <c:layout>
            <c:manualLayout>
              <c:xMode val="edge"/>
              <c:yMode val="edge"/>
              <c:x val="1.4397794741306189E-2"/>
              <c:y val="0.224633633633633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0334080"/>
        <c:crosses val="autoZero"/>
        <c:crossBetween val="between"/>
        <c:majorUnit val="1"/>
        <c:minorUnit val="2.0000000000000004E-2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Bovinos tratados con cloruro de isometamidium </a:t>
            </a:r>
          </a:p>
        </c:rich>
      </c:tx>
      <c:layout>
        <c:manualLayout>
          <c:xMode val="edge"/>
          <c:yMode val="edge"/>
          <c:x val="0.1726785866767787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172483507129176"/>
          <c:y val="0.18493745598873312"/>
          <c:w val="0.84872561537915869"/>
          <c:h val="0.597823590171662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iso!$D$27</c:f>
              <c:strCache>
                <c:ptCount val="1"/>
                <c:pt idx="0">
                  <c:v>Bovino 3</c:v>
                </c:pt>
              </c:strCache>
            </c:strRef>
          </c:tx>
          <c:spPr>
            <a:solidFill>
              <a:srgbClr val="D1C4E9"/>
            </a:solidFill>
            <a:ln>
              <a:solidFill>
                <a:srgbClr val="711566"/>
              </a:solidFill>
            </a:ln>
            <a:effectLst/>
          </c:spPr>
          <c:invertIfNegative val="0"/>
          <c:cat>
            <c:strRef>
              <c:f>iso!$C$28:$C$42</c:f>
              <c:strCache>
                <c:ptCount val="15"/>
                <c:pt idx="0">
                  <c:v>-1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11</c:v>
                </c:pt>
                <c:pt idx="6">
                  <c:v>14</c:v>
                </c:pt>
                <c:pt idx="7">
                  <c:v>18</c:v>
                </c:pt>
                <c:pt idx="8">
                  <c:v>21</c:v>
                </c:pt>
                <c:pt idx="9">
                  <c:v>25</c:v>
                </c:pt>
                <c:pt idx="10">
                  <c:v>29</c:v>
                </c:pt>
                <c:pt idx="11">
                  <c:v>32</c:v>
                </c:pt>
                <c:pt idx="12">
                  <c:v>35</c:v>
                </c:pt>
                <c:pt idx="13">
                  <c:v>40</c:v>
                </c:pt>
                <c:pt idx="14">
                  <c:v>42</c:v>
                </c:pt>
              </c:strCache>
            </c:strRef>
          </c:cat>
          <c:val>
            <c:numRef>
              <c:f>iso!$D$28:$D$42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</c:ser>
        <c:ser>
          <c:idx val="1"/>
          <c:order val="1"/>
          <c:tx>
            <c:strRef>
              <c:f>iso!$E$27</c:f>
              <c:strCache>
                <c:ptCount val="1"/>
                <c:pt idx="0">
                  <c:v>Bovino 5</c:v>
                </c:pt>
              </c:strCache>
            </c:strRef>
          </c:tx>
          <c:spPr>
            <a:solidFill>
              <a:srgbClr val="F48FB1"/>
            </a:solidFill>
            <a:ln>
              <a:solidFill>
                <a:schemeClr val="bg2">
                  <a:lumMod val="10000"/>
                </a:schemeClr>
              </a:solidFill>
            </a:ln>
            <a:effectLst/>
          </c:spPr>
          <c:invertIfNegative val="0"/>
          <c:cat>
            <c:strRef>
              <c:f>iso!$C$28:$C$42</c:f>
              <c:strCache>
                <c:ptCount val="15"/>
                <c:pt idx="0">
                  <c:v>-1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11</c:v>
                </c:pt>
                <c:pt idx="6">
                  <c:v>14</c:v>
                </c:pt>
                <c:pt idx="7">
                  <c:v>18</c:v>
                </c:pt>
                <c:pt idx="8">
                  <c:v>21</c:v>
                </c:pt>
                <c:pt idx="9">
                  <c:v>25</c:v>
                </c:pt>
                <c:pt idx="10">
                  <c:v>29</c:v>
                </c:pt>
                <c:pt idx="11">
                  <c:v>32</c:v>
                </c:pt>
                <c:pt idx="12">
                  <c:v>35</c:v>
                </c:pt>
                <c:pt idx="13">
                  <c:v>40</c:v>
                </c:pt>
                <c:pt idx="14">
                  <c:v>42</c:v>
                </c:pt>
              </c:strCache>
            </c:strRef>
          </c:cat>
          <c:val>
            <c:numRef>
              <c:f>iso!$E$28:$E$42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</c:numCache>
            </c:numRef>
          </c:val>
        </c:ser>
        <c:ser>
          <c:idx val="2"/>
          <c:order val="2"/>
          <c:tx>
            <c:strRef>
              <c:f>iso!$F$27</c:f>
              <c:strCache>
                <c:ptCount val="1"/>
                <c:pt idx="0">
                  <c:v>Bovino 8</c:v>
                </c:pt>
              </c:strCache>
            </c:strRef>
          </c:tx>
          <c:spPr>
            <a:solidFill>
              <a:srgbClr val="D9F743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cat>
            <c:strRef>
              <c:f>iso!$C$28:$C$42</c:f>
              <c:strCache>
                <c:ptCount val="15"/>
                <c:pt idx="0">
                  <c:v>-1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11</c:v>
                </c:pt>
                <c:pt idx="6">
                  <c:v>14</c:v>
                </c:pt>
                <c:pt idx="7">
                  <c:v>18</c:v>
                </c:pt>
                <c:pt idx="8">
                  <c:v>21</c:v>
                </c:pt>
                <c:pt idx="9">
                  <c:v>25</c:v>
                </c:pt>
                <c:pt idx="10">
                  <c:v>29</c:v>
                </c:pt>
                <c:pt idx="11">
                  <c:v>32</c:v>
                </c:pt>
                <c:pt idx="12">
                  <c:v>35</c:v>
                </c:pt>
                <c:pt idx="13">
                  <c:v>40</c:v>
                </c:pt>
                <c:pt idx="14">
                  <c:v>42</c:v>
                </c:pt>
              </c:strCache>
            </c:strRef>
          </c:cat>
          <c:val>
            <c:numRef>
              <c:f>iso!$F$28:$F$42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5">
                  <c:v>3</c:v>
                </c:pt>
                <c:pt idx="6">
                  <c:v>4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50"/>
        <c:axId val="210019072"/>
        <c:axId val="210020992"/>
      </c:barChart>
      <c:catAx>
        <c:axId val="210019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Días de observación</a:t>
                </a:r>
              </a:p>
            </c:rich>
          </c:tx>
          <c:layout>
            <c:manualLayout>
              <c:xMode val="edge"/>
              <c:yMode val="edge"/>
              <c:x val="0.61220016963528401"/>
              <c:y val="0.92063381846461501"/>
            </c:manualLayout>
          </c:layout>
          <c:overlay val="0"/>
        </c:title>
        <c:majorTickMark val="none"/>
        <c:minorTickMark val="in"/>
        <c:tickLblPos val="nextTo"/>
        <c:crossAx val="210020992"/>
        <c:crossesAt val="0"/>
        <c:auto val="1"/>
        <c:lblAlgn val="ctr"/>
        <c:lblOffset val="100"/>
        <c:noMultiLvlLbl val="0"/>
      </c:catAx>
      <c:valAx>
        <c:axId val="210020992"/>
        <c:scaling>
          <c:orientation val="minMax"/>
          <c:max val="4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Nivel de aglutinación</a:t>
                </a:r>
              </a:p>
            </c:rich>
          </c:tx>
          <c:layout>
            <c:manualLayout>
              <c:xMode val="edge"/>
              <c:yMode val="edge"/>
              <c:x val="1.3275445292620865E-2"/>
              <c:y val="0.2014029733959311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210019072"/>
        <c:crosses val="autoZero"/>
        <c:crossBetween val="between"/>
        <c:majorUnit val="1"/>
        <c:minorUnit val="0.1"/>
      </c:valAx>
    </c:plotArea>
    <c:legend>
      <c:legendPos val="t"/>
      <c:layout>
        <c:manualLayout>
          <c:xMode val="edge"/>
          <c:yMode val="edge"/>
          <c:x val="0.25994550466497029"/>
          <c:y val="8.846791862284821E-2"/>
          <c:w val="0.47472285835453776"/>
          <c:h val="8.478208137715180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Bovinos tratados con diaceturato de diminazeno </a:t>
            </a:r>
          </a:p>
        </c:rich>
      </c:tx>
      <c:layout>
        <c:manualLayout>
          <c:xMode val="edge"/>
          <c:yMode val="edge"/>
          <c:x val="0.18705769230769231"/>
          <c:y val="2.321321321321321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395488996797799"/>
          <c:y val="0.19540716014718904"/>
          <c:w val="0.85642260390161151"/>
          <c:h val="0.592136636636636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dimi!$D$28</c:f>
              <c:strCache>
                <c:ptCount val="1"/>
                <c:pt idx="0">
                  <c:v>Bovino 4</c:v>
                </c:pt>
              </c:strCache>
            </c:strRef>
          </c:tx>
          <c:spPr>
            <a:solidFill>
              <a:srgbClr val="D1C4E9"/>
            </a:solidFill>
            <a:ln>
              <a:solidFill>
                <a:srgbClr val="711566"/>
              </a:solidFill>
            </a:ln>
            <a:effectLst/>
          </c:spPr>
          <c:invertIfNegative val="0"/>
          <c:cat>
            <c:strRef>
              <c:f>dimi!$C$29:$C$44</c:f>
              <c:strCache>
                <c:ptCount val="16"/>
                <c:pt idx="0">
                  <c:v>-1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11</c:v>
                </c:pt>
                <c:pt idx="6">
                  <c:v>14</c:v>
                </c:pt>
                <c:pt idx="7">
                  <c:v>18</c:v>
                </c:pt>
                <c:pt idx="8">
                  <c:v>20</c:v>
                </c:pt>
                <c:pt idx="9">
                  <c:v>21</c:v>
                </c:pt>
                <c:pt idx="10">
                  <c:v>25</c:v>
                </c:pt>
                <c:pt idx="11">
                  <c:v>29</c:v>
                </c:pt>
                <c:pt idx="12">
                  <c:v>32</c:v>
                </c:pt>
                <c:pt idx="13">
                  <c:v>35</c:v>
                </c:pt>
                <c:pt idx="14">
                  <c:v>40</c:v>
                </c:pt>
                <c:pt idx="15">
                  <c:v>42</c:v>
                </c:pt>
              </c:strCache>
            </c:strRef>
          </c:cat>
          <c:val>
            <c:numRef>
              <c:f>dimi!$D$29:$D$44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3</c:v>
                </c:pt>
                <c:pt idx="12">
                  <c:v>3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</c:numCache>
            </c:numRef>
          </c:val>
        </c:ser>
        <c:ser>
          <c:idx val="1"/>
          <c:order val="1"/>
          <c:tx>
            <c:strRef>
              <c:f>dimi!$E$28</c:f>
              <c:strCache>
                <c:ptCount val="1"/>
                <c:pt idx="0">
                  <c:v>Bovino 7</c:v>
                </c:pt>
              </c:strCache>
            </c:strRef>
          </c:tx>
          <c:spPr>
            <a:solidFill>
              <a:srgbClr val="F48FB1"/>
            </a:solidFill>
            <a:ln>
              <a:solidFill>
                <a:srgbClr val="A50021"/>
              </a:solidFill>
            </a:ln>
            <a:effectLst/>
          </c:spPr>
          <c:invertIfNegative val="0"/>
          <c:cat>
            <c:strRef>
              <c:f>dimi!$C$29:$C$44</c:f>
              <c:strCache>
                <c:ptCount val="16"/>
                <c:pt idx="0">
                  <c:v>-1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11</c:v>
                </c:pt>
                <c:pt idx="6">
                  <c:v>14</c:v>
                </c:pt>
                <c:pt idx="7">
                  <c:v>18</c:v>
                </c:pt>
                <c:pt idx="8">
                  <c:v>20</c:v>
                </c:pt>
                <c:pt idx="9">
                  <c:v>21</c:v>
                </c:pt>
                <c:pt idx="10">
                  <c:v>25</c:v>
                </c:pt>
                <c:pt idx="11">
                  <c:v>29</c:v>
                </c:pt>
                <c:pt idx="12">
                  <c:v>32</c:v>
                </c:pt>
                <c:pt idx="13">
                  <c:v>35</c:v>
                </c:pt>
                <c:pt idx="14">
                  <c:v>40</c:v>
                </c:pt>
                <c:pt idx="15">
                  <c:v>42</c:v>
                </c:pt>
              </c:strCache>
            </c:strRef>
          </c:cat>
          <c:val>
            <c:numRef>
              <c:f>dimi!$E$29:$E$44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3</c:v>
                </c:pt>
                <c:pt idx="12">
                  <c:v>3</c:v>
                </c:pt>
                <c:pt idx="13">
                  <c:v>2</c:v>
                </c:pt>
                <c:pt idx="14">
                  <c:v>1</c:v>
                </c:pt>
                <c:pt idx="15">
                  <c:v>0</c:v>
                </c:pt>
              </c:numCache>
            </c:numRef>
          </c:val>
        </c:ser>
        <c:ser>
          <c:idx val="2"/>
          <c:order val="2"/>
          <c:tx>
            <c:strRef>
              <c:f>dimi!$F$28</c:f>
              <c:strCache>
                <c:ptCount val="1"/>
                <c:pt idx="0">
                  <c:v>Bovino 9</c:v>
                </c:pt>
              </c:strCache>
            </c:strRef>
          </c:tx>
          <c:spPr>
            <a:solidFill>
              <a:srgbClr val="D9F743">
                <a:alpha val="83000"/>
              </a:srgb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cat>
            <c:strRef>
              <c:f>dimi!$C$29:$C$44</c:f>
              <c:strCache>
                <c:ptCount val="16"/>
                <c:pt idx="0">
                  <c:v>-1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11</c:v>
                </c:pt>
                <c:pt idx="6">
                  <c:v>14</c:v>
                </c:pt>
                <c:pt idx="7">
                  <c:v>18</c:v>
                </c:pt>
                <c:pt idx="8">
                  <c:v>20</c:v>
                </c:pt>
                <c:pt idx="9">
                  <c:v>21</c:v>
                </c:pt>
                <c:pt idx="10">
                  <c:v>25</c:v>
                </c:pt>
                <c:pt idx="11">
                  <c:v>29</c:v>
                </c:pt>
                <c:pt idx="12">
                  <c:v>32</c:v>
                </c:pt>
                <c:pt idx="13">
                  <c:v>35</c:v>
                </c:pt>
                <c:pt idx="14">
                  <c:v>40</c:v>
                </c:pt>
                <c:pt idx="15">
                  <c:v>42</c:v>
                </c:pt>
              </c:strCache>
            </c:strRef>
          </c:cat>
          <c:val>
            <c:numRef>
              <c:f>dimi!$F$29:$F$44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9">
                  <c:v>4</c:v>
                </c:pt>
                <c:pt idx="1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-50"/>
        <c:axId val="210094720"/>
        <c:axId val="210100992"/>
      </c:barChart>
      <c:catAx>
        <c:axId val="210094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Días de observación</a:t>
                </a:r>
              </a:p>
            </c:rich>
          </c:tx>
          <c:layout>
            <c:manualLayout>
              <c:xMode val="edge"/>
              <c:yMode val="edge"/>
              <c:x val="0.70871663655108441"/>
              <c:y val="0.91391391391391397"/>
            </c:manualLayout>
          </c:layout>
          <c:overlay val="0"/>
        </c:title>
        <c:majorTickMark val="none"/>
        <c:minorTickMark val="in"/>
        <c:tickLblPos val="nextTo"/>
        <c:crossAx val="210100992"/>
        <c:crosses val="autoZero"/>
        <c:auto val="1"/>
        <c:lblAlgn val="ctr"/>
        <c:lblOffset val="100"/>
        <c:noMultiLvlLbl val="0"/>
      </c:catAx>
      <c:valAx>
        <c:axId val="210100992"/>
        <c:scaling>
          <c:orientation val="minMax"/>
          <c:max val="4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Nivel de aglutinación</a:t>
                </a:r>
              </a:p>
            </c:rich>
          </c:tx>
          <c:layout>
            <c:manualLayout>
              <c:xMode val="edge"/>
              <c:yMode val="edge"/>
              <c:x val="1.8666666666666668E-2"/>
              <c:y val="0.1883104503633796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0094720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0.30694508547008548"/>
          <c:y val="8.4881381381381391E-2"/>
          <c:w val="0.47837457264957267"/>
          <c:h val="8.134496996996996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Bovinos tratados con dipropionato de imidocarb </a:t>
            </a:r>
          </a:p>
        </c:rich>
      </c:tx>
      <c:layout>
        <c:manualLayout>
          <c:xMode val="edge"/>
          <c:yMode val="edge"/>
          <c:x val="0.1209401709401709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564580743196574"/>
          <c:y val="0.13948443429759641"/>
          <c:w val="0.84632114242298662"/>
          <c:h val="0.643588588588588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imi!$D$24</c:f>
              <c:strCache>
                <c:ptCount val="1"/>
                <c:pt idx="0">
                  <c:v>Bovino 2</c:v>
                </c:pt>
              </c:strCache>
            </c:strRef>
          </c:tx>
          <c:spPr>
            <a:solidFill>
              <a:srgbClr val="D9F743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cat>
            <c:strRef>
              <c:f>imi!$C$25:$C$39</c:f>
              <c:strCache>
                <c:ptCount val="15"/>
                <c:pt idx="0">
                  <c:v>-1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11</c:v>
                </c:pt>
                <c:pt idx="6">
                  <c:v>14</c:v>
                </c:pt>
                <c:pt idx="7">
                  <c:v>18</c:v>
                </c:pt>
                <c:pt idx="8">
                  <c:v>21</c:v>
                </c:pt>
                <c:pt idx="9">
                  <c:v>25</c:v>
                </c:pt>
                <c:pt idx="10">
                  <c:v>29</c:v>
                </c:pt>
                <c:pt idx="11">
                  <c:v>32</c:v>
                </c:pt>
                <c:pt idx="12">
                  <c:v>35</c:v>
                </c:pt>
                <c:pt idx="13">
                  <c:v>40</c:v>
                </c:pt>
                <c:pt idx="14">
                  <c:v>42</c:v>
                </c:pt>
              </c:strCache>
            </c:strRef>
          </c:cat>
          <c:val>
            <c:numRef>
              <c:f>imi!$D$25:$D$39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</c:numCache>
            </c:numRef>
          </c:val>
        </c:ser>
        <c:ser>
          <c:idx val="1"/>
          <c:order val="1"/>
          <c:tx>
            <c:strRef>
              <c:f>imi!$E$24</c:f>
              <c:strCache>
                <c:ptCount val="1"/>
                <c:pt idx="0">
                  <c:v>Bovino 12</c:v>
                </c:pt>
              </c:strCache>
            </c:strRef>
          </c:tx>
          <c:spPr>
            <a:solidFill>
              <a:srgbClr val="F48FB1"/>
            </a:solidFill>
            <a:ln>
              <a:noFill/>
            </a:ln>
            <a:effectLst/>
          </c:spPr>
          <c:invertIfNegative val="0"/>
          <c:cat>
            <c:strRef>
              <c:f>imi!$C$25:$C$39</c:f>
              <c:strCache>
                <c:ptCount val="15"/>
                <c:pt idx="0">
                  <c:v>-1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11</c:v>
                </c:pt>
                <c:pt idx="6">
                  <c:v>14</c:v>
                </c:pt>
                <c:pt idx="7">
                  <c:v>18</c:v>
                </c:pt>
                <c:pt idx="8">
                  <c:v>21</c:v>
                </c:pt>
                <c:pt idx="9">
                  <c:v>25</c:v>
                </c:pt>
                <c:pt idx="10">
                  <c:v>29</c:v>
                </c:pt>
                <c:pt idx="11">
                  <c:v>32</c:v>
                </c:pt>
                <c:pt idx="12">
                  <c:v>35</c:v>
                </c:pt>
                <c:pt idx="13">
                  <c:v>40</c:v>
                </c:pt>
                <c:pt idx="14">
                  <c:v>42</c:v>
                </c:pt>
              </c:strCache>
            </c:strRef>
          </c:cat>
          <c:val>
            <c:numRef>
              <c:f>imi!$E$25:$E$39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imi!$F$24</c:f>
              <c:strCache>
                <c:ptCount val="1"/>
                <c:pt idx="0">
                  <c:v>Bovino 13</c:v>
                </c:pt>
              </c:strCache>
            </c:strRef>
          </c:tx>
          <c:spPr>
            <a:solidFill>
              <a:srgbClr val="D1C4E9"/>
            </a:solidFill>
            <a:ln>
              <a:noFill/>
            </a:ln>
            <a:effectLst/>
          </c:spPr>
          <c:invertIfNegative val="0"/>
          <c:cat>
            <c:strRef>
              <c:f>imi!$C$25:$C$39</c:f>
              <c:strCache>
                <c:ptCount val="15"/>
                <c:pt idx="0">
                  <c:v>-1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11</c:v>
                </c:pt>
                <c:pt idx="6">
                  <c:v>14</c:v>
                </c:pt>
                <c:pt idx="7">
                  <c:v>18</c:v>
                </c:pt>
                <c:pt idx="8">
                  <c:v>21</c:v>
                </c:pt>
                <c:pt idx="9">
                  <c:v>25</c:v>
                </c:pt>
                <c:pt idx="10">
                  <c:v>29</c:v>
                </c:pt>
                <c:pt idx="11">
                  <c:v>32</c:v>
                </c:pt>
                <c:pt idx="12">
                  <c:v>35</c:v>
                </c:pt>
                <c:pt idx="13">
                  <c:v>40</c:v>
                </c:pt>
                <c:pt idx="14">
                  <c:v>42</c:v>
                </c:pt>
              </c:strCache>
            </c:strRef>
          </c:cat>
          <c:val>
            <c:numRef>
              <c:f>imi!$F$25:$F$39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50"/>
        <c:axId val="210638336"/>
        <c:axId val="210640256"/>
      </c:barChart>
      <c:catAx>
        <c:axId val="210638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Días de observación</a:t>
                </a:r>
              </a:p>
            </c:rich>
          </c:tx>
          <c:layout>
            <c:manualLayout>
              <c:xMode val="edge"/>
              <c:yMode val="edge"/>
              <c:x val="0.66505597643097647"/>
              <c:y val="0.89134609609609605"/>
            </c:manualLayout>
          </c:layout>
          <c:overlay val="0"/>
        </c:title>
        <c:majorTickMark val="out"/>
        <c:minorTickMark val="none"/>
        <c:tickLblPos val="nextTo"/>
        <c:crossAx val="210640256"/>
        <c:crosses val="autoZero"/>
        <c:auto val="1"/>
        <c:lblAlgn val="ctr"/>
        <c:lblOffset val="100"/>
        <c:noMultiLvlLbl val="0"/>
      </c:catAx>
      <c:valAx>
        <c:axId val="210640256"/>
        <c:scaling>
          <c:orientation val="minMax"/>
          <c:max val="4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Nivel de aglutinación</a:t>
                </a:r>
              </a:p>
            </c:rich>
          </c:tx>
          <c:layout>
            <c:manualLayout>
              <c:xMode val="edge"/>
              <c:yMode val="edge"/>
              <c:x val="2.8619017094017093E-2"/>
              <c:y val="0.1959207957957957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0638336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0.31185212045862687"/>
          <c:y val="8.2540556949454016E-2"/>
          <c:w val="0.52007828282828283"/>
          <c:h val="5.254267123533456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Bovino donante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091349206349206"/>
          <c:y val="0.23646527777777779"/>
          <c:w val="0.72759226190476178"/>
          <c:h val="0.51795729166666671"/>
        </c:manualLayout>
      </c:layout>
      <c:lineChart>
        <c:grouping val="standard"/>
        <c:varyColors val="0"/>
        <c:ser>
          <c:idx val="1"/>
          <c:order val="0"/>
          <c:tx>
            <c:strRef>
              <c:f>DON!$D$2</c:f>
              <c:strCache>
                <c:ptCount val="1"/>
                <c:pt idx="0">
                  <c:v>IgG</c:v>
                </c:pt>
              </c:strCache>
            </c:strRef>
          </c:tx>
          <c:spPr>
            <a:ln w="25400">
              <a:solidFill>
                <a:srgbClr val="9900CC"/>
              </a:solidFill>
            </a:ln>
          </c:spPr>
          <c:marker>
            <c:symbol val="none"/>
          </c:marker>
          <c:cat>
            <c:numRef>
              <c:f>DON!$C$3:$C$15</c:f>
              <c:numCache>
                <c:formatCode>@</c:formatCode>
                <c:ptCount val="13"/>
                <c:pt idx="0">
                  <c:v>-1</c:v>
                </c:pt>
                <c:pt idx="1">
                  <c:v>0</c:v>
                </c:pt>
                <c:pt idx="2">
                  <c:v>7</c:v>
                </c:pt>
                <c:pt idx="3">
                  <c:v>11</c:v>
                </c:pt>
                <c:pt idx="4">
                  <c:v>14</c:v>
                </c:pt>
                <c:pt idx="5">
                  <c:v>18</c:v>
                </c:pt>
                <c:pt idx="6">
                  <c:v>21</c:v>
                </c:pt>
                <c:pt idx="7">
                  <c:v>25</c:v>
                </c:pt>
                <c:pt idx="8">
                  <c:v>28</c:v>
                </c:pt>
                <c:pt idx="9">
                  <c:v>32</c:v>
                </c:pt>
                <c:pt idx="10">
                  <c:v>36</c:v>
                </c:pt>
                <c:pt idx="11">
                  <c:v>39</c:v>
                </c:pt>
                <c:pt idx="12">
                  <c:v>42</c:v>
                </c:pt>
              </c:numCache>
            </c:numRef>
          </c:cat>
          <c:val>
            <c:numRef>
              <c:f>DON!$D$3:$D$15</c:f>
              <c:numCache>
                <c:formatCode>0.000</c:formatCode>
                <c:ptCount val="13"/>
                <c:pt idx="0">
                  <c:v>8.5291186102805033E-2</c:v>
                </c:pt>
                <c:pt idx="1">
                  <c:v>0.10280506905880681</c:v>
                </c:pt>
                <c:pt idx="2">
                  <c:v>0.17862736722198494</c:v>
                </c:pt>
                <c:pt idx="3">
                  <c:v>0.77431297166453084</c:v>
                </c:pt>
                <c:pt idx="4">
                  <c:v>0.81211732877687604</c:v>
                </c:pt>
                <c:pt idx="5">
                  <c:v>0.73180976790545349</c:v>
                </c:pt>
                <c:pt idx="6">
                  <c:v>0.90224975081873848</c:v>
                </c:pt>
                <c:pt idx="7">
                  <c:v>0.90609426171151952</c:v>
                </c:pt>
                <c:pt idx="8">
                  <c:v>0.91314253168161763</c:v>
                </c:pt>
                <c:pt idx="9">
                  <c:v>0.8776875978926385</c:v>
                </c:pt>
                <c:pt idx="10">
                  <c:v>0.89755090417200623</c:v>
                </c:pt>
                <c:pt idx="11">
                  <c:v>0.98682899045991745</c:v>
                </c:pt>
                <c:pt idx="12">
                  <c:v>1.0177986615406522</c:v>
                </c:pt>
              </c:numCache>
            </c:numRef>
          </c:val>
          <c:smooth val="1"/>
        </c:ser>
        <c:ser>
          <c:idx val="2"/>
          <c:order val="1"/>
          <c:tx>
            <c:strRef>
              <c:f>DON!$E$2</c:f>
              <c:strCache>
                <c:ptCount val="1"/>
                <c:pt idx="0">
                  <c:v>CUT OFF</c:v>
                </c:pt>
              </c:strCache>
            </c:strRef>
          </c:tx>
          <c:spPr>
            <a:ln w="1905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DON!$C$3:$C$15</c:f>
              <c:numCache>
                <c:formatCode>@</c:formatCode>
                <c:ptCount val="13"/>
                <c:pt idx="0">
                  <c:v>-1</c:v>
                </c:pt>
                <c:pt idx="1">
                  <c:v>0</c:v>
                </c:pt>
                <c:pt idx="2">
                  <c:v>7</c:v>
                </c:pt>
                <c:pt idx="3">
                  <c:v>11</c:v>
                </c:pt>
                <c:pt idx="4">
                  <c:v>14</c:v>
                </c:pt>
                <c:pt idx="5">
                  <c:v>18</c:v>
                </c:pt>
                <c:pt idx="6">
                  <c:v>21</c:v>
                </c:pt>
                <c:pt idx="7">
                  <c:v>25</c:v>
                </c:pt>
                <c:pt idx="8">
                  <c:v>28</c:v>
                </c:pt>
                <c:pt idx="9">
                  <c:v>32</c:v>
                </c:pt>
                <c:pt idx="10">
                  <c:v>36</c:v>
                </c:pt>
                <c:pt idx="11">
                  <c:v>39</c:v>
                </c:pt>
                <c:pt idx="12">
                  <c:v>42</c:v>
                </c:pt>
              </c:numCache>
            </c:numRef>
          </c:cat>
          <c:val>
            <c:numRef>
              <c:f>DON!$E$3:$E$15</c:f>
              <c:numCache>
                <c:formatCode>0.0000</c:formatCode>
                <c:ptCount val="13"/>
                <c:pt idx="0">
                  <c:v>0.33</c:v>
                </c:pt>
                <c:pt idx="1">
                  <c:v>0.33</c:v>
                </c:pt>
                <c:pt idx="2">
                  <c:v>0.33</c:v>
                </c:pt>
                <c:pt idx="3">
                  <c:v>0.33</c:v>
                </c:pt>
                <c:pt idx="4">
                  <c:v>0.33</c:v>
                </c:pt>
                <c:pt idx="5">
                  <c:v>0.33</c:v>
                </c:pt>
                <c:pt idx="6">
                  <c:v>0.33</c:v>
                </c:pt>
                <c:pt idx="7">
                  <c:v>0.33</c:v>
                </c:pt>
                <c:pt idx="8">
                  <c:v>0.33</c:v>
                </c:pt>
                <c:pt idx="9">
                  <c:v>0.33</c:v>
                </c:pt>
                <c:pt idx="10">
                  <c:v>0.33</c:v>
                </c:pt>
                <c:pt idx="11">
                  <c:v>0.33</c:v>
                </c:pt>
                <c:pt idx="12">
                  <c:v>0.33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715008"/>
        <c:axId val="210716544"/>
      </c:lineChart>
      <c:lineChart>
        <c:grouping val="standard"/>
        <c:varyColors val="0"/>
        <c:ser>
          <c:idx val="0"/>
          <c:order val="2"/>
          <c:tx>
            <c:strRef>
              <c:f>DON!$F$2</c:f>
              <c:strCache>
                <c:ptCount val="1"/>
                <c:pt idx="0">
                  <c:v>Try/campo</c:v>
                </c:pt>
              </c:strCache>
            </c:strRef>
          </c:tx>
          <c:spPr>
            <a:ln w="15875">
              <a:solidFill>
                <a:srgbClr val="F9796F"/>
              </a:solidFill>
            </a:ln>
          </c:spPr>
          <c:marker>
            <c:symbol val="none"/>
          </c:marker>
          <c:cat>
            <c:numRef>
              <c:f>DON!$C$3:$C$15</c:f>
              <c:numCache>
                <c:formatCode>@</c:formatCode>
                <c:ptCount val="13"/>
                <c:pt idx="0">
                  <c:v>-1</c:v>
                </c:pt>
                <c:pt idx="1">
                  <c:v>0</c:v>
                </c:pt>
                <c:pt idx="2">
                  <c:v>7</c:v>
                </c:pt>
                <c:pt idx="3">
                  <c:v>11</c:v>
                </c:pt>
                <c:pt idx="4">
                  <c:v>14</c:v>
                </c:pt>
                <c:pt idx="5">
                  <c:v>18</c:v>
                </c:pt>
                <c:pt idx="6">
                  <c:v>21</c:v>
                </c:pt>
                <c:pt idx="7">
                  <c:v>25</c:v>
                </c:pt>
                <c:pt idx="8">
                  <c:v>28</c:v>
                </c:pt>
                <c:pt idx="9">
                  <c:v>32</c:v>
                </c:pt>
                <c:pt idx="10">
                  <c:v>36</c:v>
                </c:pt>
                <c:pt idx="11">
                  <c:v>39</c:v>
                </c:pt>
                <c:pt idx="12">
                  <c:v>42</c:v>
                </c:pt>
              </c:numCache>
            </c:numRef>
          </c:cat>
          <c:val>
            <c:numRef>
              <c:f>DON!$F$3:$F$15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15</c:v>
                </c:pt>
                <c:pt idx="3">
                  <c:v>2</c:v>
                </c:pt>
                <c:pt idx="4">
                  <c:v>15</c:v>
                </c:pt>
                <c:pt idx="5">
                  <c:v>1</c:v>
                </c:pt>
                <c:pt idx="6">
                  <c:v>0</c:v>
                </c:pt>
                <c:pt idx="7">
                  <c:v>17</c:v>
                </c:pt>
                <c:pt idx="8">
                  <c:v>0</c:v>
                </c:pt>
                <c:pt idx="9">
                  <c:v>5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724736"/>
        <c:axId val="210722816"/>
      </c:lineChart>
      <c:catAx>
        <c:axId val="210715008"/>
        <c:scaling>
          <c:orientation val="minMax"/>
        </c:scaling>
        <c:delete val="0"/>
        <c:axPos val="b"/>
        <c:numFmt formatCode="@" sourceLinked="1"/>
        <c:majorTickMark val="none"/>
        <c:minorTickMark val="in"/>
        <c:tickLblPos val="nextTo"/>
        <c:crossAx val="210716544"/>
        <c:crosses val="autoZero"/>
        <c:auto val="1"/>
        <c:lblAlgn val="ctr"/>
        <c:lblOffset val="100"/>
        <c:noMultiLvlLbl val="0"/>
      </c:catAx>
      <c:valAx>
        <c:axId val="2107165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RPP</a:t>
                </a:r>
              </a:p>
            </c:rich>
          </c:tx>
          <c:layout>
            <c:manualLayout>
              <c:xMode val="edge"/>
              <c:yMode val="edge"/>
              <c:x val="0"/>
              <c:y val="0.42976111111111109"/>
            </c:manualLayout>
          </c:layout>
          <c:overlay val="0"/>
        </c:title>
        <c:numFmt formatCode="0.00" sourceLinked="0"/>
        <c:majorTickMark val="none"/>
        <c:minorTickMark val="none"/>
        <c:tickLblPos val="nextTo"/>
        <c:crossAx val="210715008"/>
        <c:crosses val="autoZero"/>
        <c:crossBetween val="between"/>
      </c:valAx>
      <c:valAx>
        <c:axId val="210722816"/>
        <c:scaling>
          <c:orientation val="minMax"/>
          <c:min val="-1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/>
                </a:pPr>
                <a:r>
                  <a:rPr lang="es-EC"/>
                  <a:t>Parasitemia</a:t>
                </a:r>
              </a:p>
            </c:rich>
          </c:tx>
          <c:layout>
            <c:manualLayout>
              <c:xMode val="edge"/>
              <c:yMode val="edge"/>
              <c:x val="0.93675198412698413"/>
              <c:y val="0.3199261437908496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0724736"/>
        <c:crosses val="max"/>
        <c:crossBetween val="between"/>
      </c:valAx>
      <c:catAx>
        <c:axId val="210724736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Días de observación</a:t>
                </a:r>
              </a:p>
            </c:rich>
          </c:tx>
          <c:layout>
            <c:manualLayout>
              <c:xMode val="edge"/>
              <c:yMode val="edge"/>
              <c:x val="0.39858974358974358"/>
              <c:y val="0.94430379746835447"/>
            </c:manualLayout>
          </c:layout>
          <c:overlay val="0"/>
        </c:title>
        <c:numFmt formatCode="@" sourceLinked="1"/>
        <c:majorTickMark val="out"/>
        <c:minorTickMark val="none"/>
        <c:tickLblPos val="nextTo"/>
        <c:crossAx val="210722816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1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Bovino control positivo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091349206349206"/>
          <c:y val="0.2761527777777778"/>
          <c:w val="0.73011210317460307"/>
          <c:h val="0.47671339869281043"/>
        </c:manualLayout>
      </c:layout>
      <c:lineChart>
        <c:grouping val="standard"/>
        <c:varyColors val="0"/>
        <c:ser>
          <c:idx val="1"/>
          <c:order val="0"/>
          <c:tx>
            <c:strRef>
              <c:f>'C+'!$D$2</c:f>
              <c:strCache>
                <c:ptCount val="1"/>
                <c:pt idx="0">
                  <c:v>IgG</c:v>
                </c:pt>
              </c:strCache>
            </c:strRef>
          </c:tx>
          <c:spPr>
            <a:ln w="25400">
              <a:solidFill>
                <a:srgbClr val="9900CC"/>
              </a:solidFill>
            </a:ln>
          </c:spPr>
          <c:marker>
            <c:symbol val="none"/>
          </c:marker>
          <c:cat>
            <c:numRef>
              <c:f>'C+'!$C$3:$C$16</c:f>
              <c:numCache>
                <c:formatCode>@</c:formatCode>
                <c:ptCount val="14"/>
                <c:pt idx="0">
                  <c:v>-1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  <c:pt idx="4">
                  <c:v>11</c:v>
                </c:pt>
                <c:pt idx="5">
                  <c:v>14</c:v>
                </c:pt>
                <c:pt idx="6">
                  <c:v>18</c:v>
                </c:pt>
                <c:pt idx="7">
                  <c:v>21</c:v>
                </c:pt>
                <c:pt idx="8">
                  <c:v>25</c:v>
                </c:pt>
                <c:pt idx="9">
                  <c:v>29</c:v>
                </c:pt>
                <c:pt idx="10">
                  <c:v>32</c:v>
                </c:pt>
                <c:pt idx="11">
                  <c:v>35</c:v>
                </c:pt>
                <c:pt idx="12">
                  <c:v>40</c:v>
                </c:pt>
                <c:pt idx="13">
                  <c:v>42</c:v>
                </c:pt>
              </c:numCache>
            </c:numRef>
          </c:cat>
          <c:val>
            <c:numRef>
              <c:f>'C+'!$D$3:$D$16</c:f>
              <c:numCache>
                <c:formatCode>0.000</c:formatCode>
                <c:ptCount val="14"/>
                <c:pt idx="0">
                  <c:v>0.93578242916132715</c:v>
                </c:pt>
                <c:pt idx="1">
                  <c:v>1.0788836679481704</c:v>
                </c:pt>
                <c:pt idx="2">
                  <c:v>0.96782001993450106</c:v>
                </c:pt>
                <c:pt idx="3">
                  <c:v>1.0596611134842659</c:v>
                </c:pt>
                <c:pt idx="4">
                  <c:v>0.91613270682044723</c:v>
                </c:pt>
                <c:pt idx="5">
                  <c:v>0.91698704257439845</c:v>
                </c:pt>
                <c:pt idx="6">
                  <c:v>1.0141677345863591</c:v>
                </c:pt>
                <c:pt idx="7">
                  <c:v>1.0163035739712376</c:v>
                </c:pt>
                <c:pt idx="8">
                  <c:v>0.98341164744411225</c:v>
                </c:pt>
                <c:pt idx="9">
                  <c:v>1.1085718353979779</c:v>
                </c:pt>
                <c:pt idx="10">
                  <c:v>0.94923821728606028</c:v>
                </c:pt>
                <c:pt idx="11">
                  <c:v>1.0891356969955861</c:v>
                </c:pt>
                <c:pt idx="12">
                  <c:v>1.0378755517585079</c:v>
                </c:pt>
                <c:pt idx="13">
                  <c:v>0.9212587213441551</c:v>
                </c:pt>
              </c:numCache>
            </c:numRef>
          </c:val>
          <c:smooth val="1"/>
        </c:ser>
        <c:ser>
          <c:idx val="3"/>
          <c:order val="1"/>
          <c:tx>
            <c:strRef>
              <c:f>'C+'!$E$2</c:f>
              <c:strCache>
                <c:ptCount val="1"/>
                <c:pt idx="0">
                  <c:v>CUT OFF</c:v>
                </c:pt>
              </c:strCache>
            </c:strRef>
          </c:tx>
          <c:spPr>
            <a:ln w="22225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'C+'!$C$3:$C$16</c:f>
              <c:numCache>
                <c:formatCode>@</c:formatCode>
                <c:ptCount val="14"/>
                <c:pt idx="0">
                  <c:v>-1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  <c:pt idx="4">
                  <c:v>11</c:v>
                </c:pt>
                <c:pt idx="5">
                  <c:v>14</c:v>
                </c:pt>
                <c:pt idx="6">
                  <c:v>18</c:v>
                </c:pt>
                <c:pt idx="7">
                  <c:v>21</c:v>
                </c:pt>
                <c:pt idx="8">
                  <c:v>25</c:v>
                </c:pt>
                <c:pt idx="9">
                  <c:v>29</c:v>
                </c:pt>
                <c:pt idx="10">
                  <c:v>32</c:v>
                </c:pt>
                <c:pt idx="11">
                  <c:v>35</c:v>
                </c:pt>
                <c:pt idx="12">
                  <c:v>40</c:v>
                </c:pt>
                <c:pt idx="13">
                  <c:v>42</c:v>
                </c:pt>
              </c:numCache>
            </c:numRef>
          </c:cat>
          <c:val>
            <c:numRef>
              <c:f>'C+'!$E$3:$E$16</c:f>
              <c:numCache>
                <c:formatCode>0.0000</c:formatCode>
                <c:ptCount val="14"/>
                <c:pt idx="0">
                  <c:v>0.33</c:v>
                </c:pt>
                <c:pt idx="1">
                  <c:v>0.33</c:v>
                </c:pt>
                <c:pt idx="2">
                  <c:v>0.33</c:v>
                </c:pt>
                <c:pt idx="3">
                  <c:v>0.33</c:v>
                </c:pt>
                <c:pt idx="4">
                  <c:v>0.33</c:v>
                </c:pt>
                <c:pt idx="5">
                  <c:v>0.33</c:v>
                </c:pt>
                <c:pt idx="6">
                  <c:v>0.33</c:v>
                </c:pt>
                <c:pt idx="7">
                  <c:v>0.33</c:v>
                </c:pt>
                <c:pt idx="8">
                  <c:v>0.33</c:v>
                </c:pt>
                <c:pt idx="9">
                  <c:v>0.33</c:v>
                </c:pt>
                <c:pt idx="10">
                  <c:v>0.33</c:v>
                </c:pt>
                <c:pt idx="11">
                  <c:v>0.33</c:v>
                </c:pt>
                <c:pt idx="12">
                  <c:v>0.33</c:v>
                </c:pt>
                <c:pt idx="13">
                  <c:v>0.33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762752"/>
        <c:axId val="210769024"/>
      </c:lineChart>
      <c:lineChart>
        <c:grouping val="standard"/>
        <c:varyColors val="0"/>
        <c:ser>
          <c:idx val="0"/>
          <c:order val="2"/>
          <c:tx>
            <c:strRef>
              <c:f>'C+'!$F$2</c:f>
              <c:strCache>
                <c:ptCount val="1"/>
                <c:pt idx="0">
                  <c:v>Try/Campo</c:v>
                </c:pt>
              </c:strCache>
            </c:strRef>
          </c:tx>
          <c:spPr>
            <a:ln w="15875">
              <a:solidFill>
                <a:srgbClr val="F9796F"/>
              </a:solidFill>
            </a:ln>
          </c:spPr>
          <c:marker>
            <c:symbol val="none"/>
          </c:marker>
          <c:cat>
            <c:numRef>
              <c:f>'C+'!$C$3:$C$16</c:f>
              <c:numCache>
                <c:formatCode>@</c:formatCode>
                <c:ptCount val="14"/>
                <c:pt idx="0">
                  <c:v>-1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  <c:pt idx="4">
                  <c:v>11</c:v>
                </c:pt>
                <c:pt idx="5">
                  <c:v>14</c:v>
                </c:pt>
                <c:pt idx="6">
                  <c:v>18</c:v>
                </c:pt>
                <c:pt idx="7">
                  <c:v>21</c:v>
                </c:pt>
                <c:pt idx="8">
                  <c:v>25</c:v>
                </c:pt>
                <c:pt idx="9">
                  <c:v>29</c:v>
                </c:pt>
                <c:pt idx="10">
                  <c:v>32</c:v>
                </c:pt>
                <c:pt idx="11">
                  <c:v>35</c:v>
                </c:pt>
                <c:pt idx="12">
                  <c:v>40</c:v>
                </c:pt>
                <c:pt idx="13">
                  <c:v>42</c:v>
                </c:pt>
              </c:numCache>
            </c:numRef>
          </c:cat>
          <c:val>
            <c:numRef>
              <c:f>'C+'!$F$3:$F$16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16</c:v>
                </c:pt>
                <c:pt idx="4">
                  <c:v>2</c:v>
                </c:pt>
                <c:pt idx="5">
                  <c:v>15</c:v>
                </c:pt>
                <c:pt idx="6">
                  <c:v>12</c:v>
                </c:pt>
                <c:pt idx="7">
                  <c:v>2</c:v>
                </c:pt>
                <c:pt idx="8">
                  <c:v>0</c:v>
                </c:pt>
                <c:pt idx="9">
                  <c:v>7</c:v>
                </c:pt>
                <c:pt idx="10">
                  <c:v>0</c:v>
                </c:pt>
                <c:pt idx="11">
                  <c:v>8</c:v>
                </c:pt>
                <c:pt idx="12">
                  <c:v>0</c:v>
                </c:pt>
                <c:pt idx="13">
                  <c:v>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781312"/>
        <c:axId val="210770944"/>
      </c:lineChart>
      <c:catAx>
        <c:axId val="210762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Días de observación</a:t>
                </a:r>
                <a:endParaRPr lang="es-EC"/>
              </a:p>
            </c:rich>
          </c:tx>
          <c:layout>
            <c:manualLayout>
              <c:xMode val="edge"/>
              <c:yMode val="edge"/>
              <c:x val="0.36093854841153827"/>
              <c:y val="0.89227581699346403"/>
            </c:manualLayout>
          </c:layout>
          <c:overlay val="0"/>
        </c:title>
        <c:numFmt formatCode="@" sourceLinked="1"/>
        <c:majorTickMark val="none"/>
        <c:minorTickMark val="in"/>
        <c:tickLblPos val="nextTo"/>
        <c:crossAx val="210769024"/>
        <c:crosses val="autoZero"/>
        <c:auto val="1"/>
        <c:lblAlgn val="ctr"/>
        <c:lblOffset val="100"/>
        <c:tickMarkSkip val="1"/>
        <c:noMultiLvlLbl val="0"/>
      </c:catAx>
      <c:valAx>
        <c:axId val="2107690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RPP</a:t>
                </a:r>
              </a:p>
            </c:rich>
          </c:tx>
          <c:layout/>
          <c:overlay val="0"/>
        </c:title>
        <c:numFmt formatCode="0.00" sourceLinked="0"/>
        <c:majorTickMark val="none"/>
        <c:minorTickMark val="none"/>
        <c:tickLblPos val="nextTo"/>
        <c:crossAx val="210762752"/>
        <c:crosses val="autoZero"/>
        <c:crossBetween val="between"/>
      </c:valAx>
      <c:valAx>
        <c:axId val="210770944"/>
        <c:scaling>
          <c:orientation val="minMax"/>
          <c:min val="-1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/>
                </a:pPr>
                <a:r>
                  <a:rPr lang="es-EC"/>
                  <a:t>Parasitemia</a:t>
                </a:r>
              </a:p>
            </c:rich>
          </c:tx>
          <c:layout>
            <c:manualLayout>
              <c:xMode val="edge"/>
              <c:yMode val="edge"/>
              <c:x val="0.95187103174603171"/>
              <c:y val="0.3331552083333333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0781312"/>
        <c:crosses val="max"/>
        <c:crossBetween val="between"/>
      </c:valAx>
      <c:catAx>
        <c:axId val="210781312"/>
        <c:scaling>
          <c:orientation val="minMax"/>
        </c:scaling>
        <c:delete val="1"/>
        <c:axPos val="b"/>
        <c:numFmt formatCode="@" sourceLinked="1"/>
        <c:majorTickMark val="out"/>
        <c:minorTickMark val="none"/>
        <c:tickLblPos val="nextTo"/>
        <c:crossAx val="210770944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1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7C681B-B0F5-4137-8B88-68FD9F1D690E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04D8E876-7C82-442D-AB78-FBDE9678CD71}">
      <dgm:prSet phldrT="[Texto]" custT="1"/>
      <dgm:spPr/>
      <dgm:t>
        <a:bodyPr vert="wordArtVert"/>
        <a:lstStyle/>
        <a:p>
          <a:endParaRPr lang="es-ES" sz="24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S" sz="2200" b="1" spc="-150" dirty="0" smtClean="0">
              <a:solidFill>
                <a:srgbClr val="3F84AF"/>
              </a:solidFill>
              <a:latin typeface="Arial" panose="020B0604020202020204" pitchFamily="34" charset="0"/>
              <a:cs typeface="Arial" panose="020B0604020202020204" pitchFamily="34" charset="0"/>
            </a:rPr>
            <a:t>ESPECÍFICOS</a:t>
          </a:r>
        </a:p>
        <a:p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C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A949C7-6381-4E89-B6DE-BB367B6F767E}" type="parTrans" cxnId="{D46AABB2-961D-4DD7-AFD4-DE0BBBBD537F}">
      <dgm:prSet/>
      <dgm:spPr/>
      <dgm:t>
        <a:bodyPr/>
        <a:lstStyle/>
        <a:p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C41178-C0EB-4003-97CB-A50B328928A9}" type="sibTrans" cxnId="{D46AABB2-961D-4DD7-AFD4-DE0BBBBD537F}">
      <dgm:prSet/>
      <dgm:spPr/>
      <dgm:t>
        <a:bodyPr/>
        <a:lstStyle/>
        <a:p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0C08FE-9AAB-4FF1-8A0A-912C64809D47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S" sz="1700" dirty="0" smtClean="0">
              <a:latin typeface="Arial" panose="020B0604020202020204" pitchFamily="34" charset="0"/>
              <a:ea typeface="SimSun"/>
              <a:cs typeface="Arial" panose="020B0604020202020204" pitchFamily="34" charset="0"/>
            </a:rPr>
            <a:t>Aplicar las pruebas serológicas ELISAi y aglutinación para la detección de los anticuerpos IgG e IgM, respectivamente, en bovinos infectados experimentalmente con una cepa nativa de </a:t>
          </a:r>
          <a:r>
            <a:rPr lang="es-ES" sz="1700" i="1" dirty="0" smtClean="0">
              <a:latin typeface="Arial" panose="020B0604020202020204" pitchFamily="34" charset="0"/>
              <a:ea typeface="SimSun"/>
              <a:cs typeface="Arial" panose="020B0604020202020204" pitchFamily="34" charset="0"/>
            </a:rPr>
            <a:t>Trypanosoma  vivax</a:t>
          </a:r>
          <a:r>
            <a:rPr lang="es-ES" sz="1700" dirty="0" smtClean="0">
              <a:latin typeface="Arial" panose="020B0604020202020204" pitchFamily="34" charset="0"/>
              <a:ea typeface="SimSun"/>
              <a:cs typeface="Arial" panose="020B0604020202020204" pitchFamily="34" charset="0"/>
            </a:rPr>
            <a:t>.</a:t>
          </a:r>
          <a:endParaRPr lang="es-EC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1EC2A8-E14A-4D03-9F29-70374134DD46}" type="parTrans" cxnId="{9537E636-3C66-4B23-9A5C-8229FA775DA6}">
      <dgm:prSet/>
      <dgm:spPr/>
      <dgm:t>
        <a:bodyPr/>
        <a:lstStyle/>
        <a:p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31446B-6016-4FFE-A429-5048160015C0}" type="sibTrans" cxnId="{9537E636-3C66-4B23-9A5C-8229FA775DA6}">
      <dgm:prSet/>
      <dgm:spPr/>
      <dgm:t>
        <a:bodyPr/>
        <a:lstStyle/>
        <a:p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410E41-E2CA-4B78-A261-EAB62743389E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S" sz="1700" dirty="0" smtClean="0">
              <a:latin typeface="Arial" panose="020B0604020202020204" pitchFamily="34" charset="0"/>
              <a:ea typeface="SimSun"/>
              <a:cs typeface="Arial" panose="020B0604020202020204" pitchFamily="34" charset="0"/>
            </a:rPr>
            <a:t>Analizar los niveles  del anticuerpo IgG mediante la prueba serológica ELISAi  en bovinos infectados experimentalmente y tratados con diaceturato de diminazeno, dipropionato de imidocarb y cloruro de isometamidium para la evaluación de su cinética.</a:t>
          </a:r>
          <a:endParaRPr lang="es-EC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EF03AE-8FFC-4DB7-AB2A-AEDA940EE478}" type="parTrans" cxnId="{B591FC5A-EAB1-433B-9222-31A13ACC9E21}">
      <dgm:prSet/>
      <dgm:spPr/>
      <dgm:t>
        <a:bodyPr/>
        <a:lstStyle/>
        <a:p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07E187-0B67-45EB-9057-5C2052390AF1}" type="sibTrans" cxnId="{B591FC5A-EAB1-433B-9222-31A13ACC9E21}">
      <dgm:prSet/>
      <dgm:spPr/>
      <dgm:t>
        <a:bodyPr/>
        <a:lstStyle/>
        <a:p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543330-CA83-4192-ADBC-7E47A5F6C9E5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S" sz="1700" dirty="0" smtClean="0">
              <a:latin typeface="Arial" panose="020B0604020202020204" pitchFamily="34" charset="0"/>
              <a:ea typeface="SimSun"/>
              <a:cs typeface="Arial" panose="020B0604020202020204" pitchFamily="34" charset="0"/>
            </a:rPr>
            <a:t>Determinar el nivel de aglutinación del anticuerpo IgM mediante el kit comercial CATT/ </a:t>
          </a:r>
          <a:r>
            <a:rPr lang="es-ES" sz="1700" i="1" dirty="0" smtClean="0">
              <a:latin typeface="Arial" panose="020B0604020202020204" pitchFamily="34" charset="0"/>
              <a:ea typeface="SimSun"/>
              <a:cs typeface="Arial" panose="020B0604020202020204" pitchFamily="34" charset="0"/>
            </a:rPr>
            <a:t>T. evansi </a:t>
          </a:r>
          <a:r>
            <a:rPr lang="es-ES" sz="1700" dirty="0" smtClean="0">
              <a:latin typeface="Arial" panose="020B0604020202020204" pitchFamily="34" charset="0"/>
              <a:ea typeface="SimSun"/>
              <a:cs typeface="Arial" panose="020B0604020202020204" pitchFamily="34" charset="0"/>
            </a:rPr>
            <a:t>en bovinos infectados experimentalmente y tratados con diaceturato de diminazeno, dipropionato de imidocarb y cloruro de isometamidium para la evaluación de su cinética.  </a:t>
          </a:r>
        </a:p>
        <a:p>
          <a:pPr>
            <a:lnSpc>
              <a:spcPct val="100000"/>
            </a:lnSpc>
          </a:pPr>
          <a:endParaRPr lang="es-EC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87E435-0EB3-41F1-BD4F-BBAC318F9657}" type="parTrans" cxnId="{376CA162-9CA7-4150-8FA5-97FFFB22B6B7}">
      <dgm:prSet/>
      <dgm:spPr/>
      <dgm:t>
        <a:bodyPr/>
        <a:lstStyle/>
        <a:p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31AEAB-FA72-4B61-99A4-ADE2FF2A620C}" type="sibTrans" cxnId="{376CA162-9CA7-4150-8FA5-97FFFB22B6B7}">
      <dgm:prSet/>
      <dgm:spPr/>
      <dgm:t>
        <a:bodyPr/>
        <a:lstStyle/>
        <a:p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81B90E-450B-458A-A62B-3E5244566752}" type="pres">
      <dgm:prSet presAssocID="{627C681B-B0F5-4137-8B88-68FD9F1D690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A565AF7D-0220-449D-9587-94B973AF46AC}" type="pres">
      <dgm:prSet presAssocID="{04D8E876-7C82-442D-AB78-FBDE9678CD71}" presName="thickLine" presStyleLbl="alignNode1" presStyleIdx="0" presStyleCnt="1"/>
      <dgm:spPr/>
      <dgm:t>
        <a:bodyPr/>
        <a:lstStyle/>
        <a:p>
          <a:endParaRPr lang="es-EC"/>
        </a:p>
      </dgm:t>
    </dgm:pt>
    <dgm:pt modelId="{6671D699-1272-4AC7-993B-4DDE63C3BF4B}" type="pres">
      <dgm:prSet presAssocID="{04D8E876-7C82-442D-AB78-FBDE9678CD71}" presName="horz1" presStyleCnt="0"/>
      <dgm:spPr/>
      <dgm:t>
        <a:bodyPr/>
        <a:lstStyle/>
        <a:p>
          <a:endParaRPr lang="es-EC"/>
        </a:p>
      </dgm:t>
    </dgm:pt>
    <dgm:pt modelId="{288065D0-E6EE-4A25-BBD7-5060DF817113}" type="pres">
      <dgm:prSet presAssocID="{04D8E876-7C82-442D-AB78-FBDE9678CD71}" presName="tx1" presStyleLbl="revTx" presStyleIdx="0" presStyleCnt="4" custScaleX="129303"/>
      <dgm:spPr/>
      <dgm:t>
        <a:bodyPr/>
        <a:lstStyle/>
        <a:p>
          <a:endParaRPr lang="es-EC"/>
        </a:p>
      </dgm:t>
    </dgm:pt>
    <dgm:pt modelId="{63AC9F95-CF72-4C62-B7BF-89A43C87EEC7}" type="pres">
      <dgm:prSet presAssocID="{04D8E876-7C82-442D-AB78-FBDE9678CD71}" presName="vert1" presStyleCnt="0"/>
      <dgm:spPr/>
      <dgm:t>
        <a:bodyPr/>
        <a:lstStyle/>
        <a:p>
          <a:endParaRPr lang="es-EC"/>
        </a:p>
      </dgm:t>
    </dgm:pt>
    <dgm:pt modelId="{168D3F19-B33B-4B56-A3E4-1AA5A19BE98F}" type="pres">
      <dgm:prSet presAssocID="{570C08FE-9AAB-4FF1-8A0A-912C64809D47}" presName="vertSpace2a" presStyleCnt="0"/>
      <dgm:spPr/>
      <dgm:t>
        <a:bodyPr/>
        <a:lstStyle/>
        <a:p>
          <a:endParaRPr lang="es-EC"/>
        </a:p>
      </dgm:t>
    </dgm:pt>
    <dgm:pt modelId="{1F2A8DB9-1BE8-4B64-B179-298C0B9C9EBC}" type="pres">
      <dgm:prSet presAssocID="{570C08FE-9AAB-4FF1-8A0A-912C64809D47}" presName="horz2" presStyleCnt="0"/>
      <dgm:spPr/>
      <dgm:t>
        <a:bodyPr/>
        <a:lstStyle/>
        <a:p>
          <a:endParaRPr lang="es-EC"/>
        </a:p>
      </dgm:t>
    </dgm:pt>
    <dgm:pt modelId="{95EC52E6-636F-4CFE-891A-51E85D874920}" type="pres">
      <dgm:prSet presAssocID="{570C08FE-9AAB-4FF1-8A0A-912C64809D47}" presName="horzSpace2" presStyleCnt="0"/>
      <dgm:spPr/>
      <dgm:t>
        <a:bodyPr/>
        <a:lstStyle/>
        <a:p>
          <a:endParaRPr lang="es-EC"/>
        </a:p>
      </dgm:t>
    </dgm:pt>
    <dgm:pt modelId="{F28C0A40-A4F7-46A4-BC62-5CCC3644D914}" type="pres">
      <dgm:prSet presAssocID="{570C08FE-9AAB-4FF1-8A0A-912C64809D47}" presName="tx2" presStyleLbl="revTx" presStyleIdx="1" presStyleCnt="4"/>
      <dgm:spPr/>
      <dgm:t>
        <a:bodyPr/>
        <a:lstStyle/>
        <a:p>
          <a:endParaRPr lang="es-EC"/>
        </a:p>
      </dgm:t>
    </dgm:pt>
    <dgm:pt modelId="{7A589C46-A1C4-4FA1-BF43-35BA82572956}" type="pres">
      <dgm:prSet presAssocID="{570C08FE-9AAB-4FF1-8A0A-912C64809D47}" presName="vert2" presStyleCnt="0"/>
      <dgm:spPr/>
      <dgm:t>
        <a:bodyPr/>
        <a:lstStyle/>
        <a:p>
          <a:endParaRPr lang="es-EC"/>
        </a:p>
      </dgm:t>
    </dgm:pt>
    <dgm:pt modelId="{E4502DB1-4E25-4AD0-A07D-E78AD83FA5BD}" type="pres">
      <dgm:prSet presAssocID="{570C08FE-9AAB-4FF1-8A0A-912C64809D47}" presName="thinLine2b" presStyleLbl="callout" presStyleIdx="0" presStyleCnt="3"/>
      <dgm:spPr/>
      <dgm:t>
        <a:bodyPr/>
        <a:lstStyle/>
        <a:p>
          <a:endParaRPr lang="es-EC"/>
        </a:p>
      </dgm:t>
    </dgm:pt>
    <dgm:pt modelId="{6A716F9B-937A-4927-AEF0-BC0B6DB55330}" type="pres">
      <dgm:prSet presAssocID="{570C08FE-9AAB-4FF1-8A0A-912C64809D47}" presName="vertSpace2b" presStyleCnt="0"/>
      <dgm:spPr/>
      <dgm:t>
        <a:bodyPr/>
        <a:lstStyle/>
        <a:p>
          <a:endParaRPr lang="es-EC"/>
        </a:p>
      </dgm:t>
    </dgm:pt>
    <dgm:pt modelId="{6EAF24FD-B519-41E7-87A4-2D1443BAE2F9}" type="pres">
      <dgm:prSet presAssocID="{3F410E41-E2CA-4B78-A261-EAB62743389E}" presName="horz2" presStyleCnt="0"/>
      <dgm:spPr/>
      <dgm:t>
        <a:bodyPr/>
        <a:lstStyle/>
        <a:p>
          <a:endParaRPr lang="es-EC"/>
        </a:p>
      </dgm:t>
    </dgm:pt>
    <dgm:pt modelId="{64B5F4EB-17AB-494E-BE92-780BD9349A09}" type="pres">
      <dgm:prSet presAssocID="{3F410E41-E2CA-4B78-A261-EAB62743389E}" presName="horzSpace2" presStyleCnt="0"/>
      <dgm:spPr/>
      <dgm:t>
        <a:bodyPr/>
        <a:lstStyle/>
        <a:p>
          <a:endParaRPr lang="es-EC"/>
        </a:p>
      </dgm:t>
    </dgm:pt>
    <dgm:pt modelId="{787D02C8-BF9C-435B-BBD0-852771D9FEB9}" type="pres">
      <dgm:prSet presAssocID="{3F410E41-E2CA-4B78-A261-EAB62743389E}" presName="tx2" presStyleLbl="revTx" presStyleIdx="2" presStyleCnt="4"/>
      <dgm:spPr/>
      <dgm:t>
        <a:bodyPr/>
        <a:lstStyle/>
        <a:p>
          <a:endParaRPr lang="es-EC"/>
        </a:p>
      </dgm:t>
    </dgm:pt>
    <dgm:pt modelId="{587070CC-6BD3-49A2-A8FB-38594150C4CE}" type="pres">
      <dgm:prSet presAssocID="{3F410E41-E2CA-4B78-A261-EAB62743389E}" presName="vert2" presStyleCnt="0"/>
      <dgm:spPr/>
      <dgm:t>
        <a:bodyPr/>
        <a:lstStyle/>
        <a:p>
          <a:endParaRPr lang="es-EC"/>
        </a:p>
      </dgm:t>
    </dgm:pt>
    <dgm:pt modelId="{0128FB21-196C-4F3D-9E3A-FE6593F7A84E}" type="pres">
      <dgm:prSet presAssocID="{3F410E41-E2CA-4B78-A261-EAB62743389E}" presName="thinLine2b" presStyleLbl="callout" presStyleIdx="1" presStyleCnt="3"/>
      <dgm:spPr/>
      <dgm:t>
        <a:bodyPr/>
        <a:lstStyle/>
        <a:p>
          <a:endParaRPr lang="es-EC"/>
        </a:p>
      </dgm:t>
    </dgm:pt>
    <dgm:pt modelId="{9FA4D962-9BA3-4815-8282-474C5275D3A7}" type="pres">
      <dgm:prSet presAssocID="{3F410E41-E2CA-4B78-A261-EAB62743389E}" presName="vertSpace2b" presStyleCnt="0"/>
      <dgm:spPr/>
      <dgm:t>
        <a:bodyPr/>
        <a:lstStyle/>
        <a:p>
          <a:endParaRPr lang="es-EC"/>
        </a:p>
      </dgm:t>
    </dgm:pt>
    <dgm:pt modelId="{7C652471-6D8D-4565-88B9-2D9186D1D0BD}" type="pres">
      <dgm:prSet presAssocID="{F8543330-CA83-4192-ADBC-7E47A5F6C9E5}" presName="horz2" presStyleCnt="0"/>
      <dgm:spPr/>
      <dgm:t>
        <a:bodyPr/>
        <a:lstStyle/>
        <a:p>
          <a:endParaRPr lang="es-EC"/>
        </a:p>
      </dgm:t>
    </dgm:pt>
    <dgm:pt modelId="{F034F1E4-9D3F-4082-8B13-686B3ECF69BB}" type="pres">
      <dgm:prSet presAssocID="{F8543330-CA83-4192-ADBC-7E47A5F6C9E5}" presName="horzSpace2" presStyleCnt="0"/>
      <dgm:spPr/>
      <dgm:t>
        <a:bodyPr/>
        <a:lstStyle/>
        <a:p>
          <a:endParaRPr lang="es-EC"/>
        </a:p>
      </dgm:t>
    </dgm:pt>
    <dgm:pt modelId="{41E3D8AA-37B5-4A39-8F39-EF1207EE7C27}" type="pres">
      <dgm:prSet presAssocID="{F8543330-CA83-4192-ADBC-7E47A5F6C9E5}" presName="tx2" presStyleLbl="revTx" presStyleIdx="3" presStyleCnt="4"/>
      <dgm:spPr/>
      <dgm:t>
        <a:bodyPr/>
        <a:lstStyle/>
        <a:p>
          <a:endParaRPr lang="es-EC"/>
        </a:p>
      </dgm:t>
    </dgm:pt>
    <dgm:pt modelId="{FBD3BE35-8481-4B77-9CDD-762716EA9E15}" type="pres">
      <dgm:prSet presAssocID="{F8543330-CA83-4192-ADBC-7E47A5F6C9E5}" presName="vert2" presStyleCnt="0"/>
      <dgm:spPr/>
      <dgm:t>
        <a:bodyPr/>
        <a:lstStyle/>
        <a:p>
          <a:endParaRPr lang="es-EC"/>
        </a:p>
      </dgm:t>
    </dgm:pt>
    <dgm:pt modelId="{E415963B-A83F-4DB6-A21A-7FD66C3E2FFF}" type="pres">
      <dgm:prSet presAssocID="{F8543330-CA83-4192-ADBC-7E47A5F6C9E5}" presName="thinLine2b" presStyleLbl="callout" presStyleIdx="2" presStyleCnt="3"/>
      <dgm:spPr/>
      <dgm:t>
        <a:bodyPr/>
        <a:lstStyle/>
        <a:p>
          <a:endParaRPr lang="es-EC"/>
        </a:p>
      </dgm:t>
    </dgm:pt>
    <dgm:pt modelId="{F0E47086-89E1-4AE3-9B1D-A1F7B150F83B}" type="pres">
      <dgm:prSet presAssocID="{F8543330-CA83-4192-ADBC-7E47A5F6C9E5}" presName="vertSpace2b" presStyleCnt="0"/>
      <dgm:spPr/>
      <dgm:t>
        <a:bodyPr/>
        <a:lstStyle/>
        <a:p>
          <a:endParaRPr lang="es-EC"/>
        </a:p>
      </dgm:t>
    </dgm:pt>
  </dgm:ptLst>
  <dgm:cxnLst>
    <dgm:cxn modelId="{B591FC5A-EAB1-433B-9222-31A13ACC9E21}" srcId="{04D8E876-7C82-442D-AB78-FBDE9678CD71}" destId="{3F410E41-E2CA-4B78-A261-EAB62743389E}" srcOrd="1" destOrd="0" parTransId="{58EF03AE-8FFC-4DB7-AB2A-AEDA940EE478}" sibTransId="{9107E187-0B67-45EB-9057-5C2052390AF1}"/>
    <dgm:cxn modelId="{C8FF31D6-830B-480E-AAB9-CC4A8F27B678}" type="presOf" srcId="{570C08FE-9AAB-4FF1-8A0A-912C64809D47}" destId="{F28C0A40-A4F7-46A4-BC62-5CCC3644D914}" srcOrd="0" destOrd="0" presId="urn:microsoft.com/office/officeart/2008/layout/LinedList"/>
    <dgm:cxn modelId="{957F28AC-A597-4916-86CA-F1BD2B056DAE}" type="presOf" srcId="{627C681B-B0F5-4137-8B88-68FD9F1D690E}" destId="{E081B90E-450B-458A-A62B-3E5244566752}" srcOrd="0" destOrd="0" presId="urn:microsoft.com/office/officeart/2008/layout/LinedList"/>
    <dgm:cxn modelId="{62916FB8-595F-445B-8D50-DDED618E1D81}" type="presOf" srcId="{3F410E41-E2CA-4B78-A261-EAB62743389E}" destId="{787D02C8-BF9C-435B-BBD0-852771D9FEB9}" srcOrd="0" destOrd="0" presId="urn:microsoft.com/office/officeart/2008/layout/LinedList"/>
    <dgm:cxn modelId="{D46AABB2-961D-4DD7-AFD4-DE0BBBBD537F}" srcId="{627C681B-B0F5-4137-8B88-68FD9F1D690E}" destId="{04D8E876-7C82-442D-AB78-FBDE9678CD71}" srcOrd="0" destOrd="0" parTransId="{FBA949C7-6381-4E89-B6DE-BB367B6F767E}" sibTransId="{A3C41178-C0EB-4003-97CB-A50B328928A9}"/>
    <dgm:cxn modelId="{376CA162-9CA7-4150-8FA5-97FFFB22B6B7}" srcId="{04D8E876-7C82-442D-AB78-FBDE9678CD71}" destId="{F8543330-CA83-4192-ADBC-7E47A5F6C9E5}" srcOrd="2" destOrd="0" parTransId="{CA87E435-0EB3-41F1-BD4F-BBAC318F9657}" sibTransId="{DD31AEAB-FA72-4B61-99A4-ADE2FF2A620C}"/>
    <dgm:cxn modelId="{922EB2A2-9012-44FE-B86D-CB99198A5D0F}" type="presOf" srcId="{04D8E876-7C82-442D-AB78-FBDE9678CD71}" destId="{288065D0-E6EE-4A25-BBD7-5060DF817113}" srcOrd="0" destOrd="0" presId="urn:microsoft.com/office/officeart/2008/layout/LinedList"/>
    <dgm:cxn modelId="{4872FB39-8F22-42FE-AE83-4C978B39D632}" type="presOf" srcId="{F8543330-CA83-4192-ADBC-7E47A5F6C9E5}" destId="{41E3D8AA-37B5-4A39-8F39-EF1207EE7C27}" srcOrd="0" destOrd="0" presId="urn:microsoft.com/office/officeart/2008/layout/LinedList"/>
    <dgm:cxn modelId="{9537E636-3C66-4B23-9A5C-8229FA775DA6}" srcId="{04D8E876-7C82-442D-AB78-FBDE9678CD71}" destId="{570C08FE-9AAB-4FF1-8A0A-912C64809D47}" srcOrd="0" destOrd="0" parTransId="{E01EC2A8-E14A-4D03-9F29-70374134DD46}" sibTransId="{1831446B-6016-4FFE-A429-5048160015C0}"/>
    <dgm:cxn modelId="{350BAB06-86A3-4674-A4B2-0282496A51B1}" type="presParOf" srcId="{E081B90E-450B-458A-A62B-3E5244566752}" destId="{A565AF7D-0220-449D-9587-94B973AF46AC}" srcOrd="0" destOrd="0" presId="urn:microsoft.com/office/officeart/2008/layout/LinedList"/>
    <dgm:cxn modelId="{422043FD-CEB7-49AC-8C34-5A3A752C7454}" type="presParOf" srcId="{E081B90E-450B-458A-A62B-3E5244566752}" destId="{6671D699-1272-4AC7-993B-4DDE63C3BF4B}" srcOrd="1" destOrd="0" presId="urn:microsoft.com/office/officeart/2008/layout/LinedList"/>
    <dgm:cxn modelId="{DD9FFF8D-A3BF-4D58-AF6C-C65A75726833}" type="presParOf" srcId="{6671D699-1272-4AC7-993B-4DDE63C3BF4B}" destId="{288065D0-E6EE-4A25-BBD7-5060DF817113}" srcOrd="0" destOrd="0" presId="urn:microsoft.com/office/officeart/2008/layout/LinedList"/>
    <dgm:cxn modelId="{BE7E8789-F69C-4515-92E2-0CDDB0E07248}" type="presParOf" srcId="{6671D699-1272-4AC7-993B-4DDE63C3BF4B}" destId="{63AC9F95-CF72-4C62-B7BF-89A43C87EEC7}" srcOrd="1" destOrd="0" presId="urn:microsoft.com/office/officeart/2008/layout/LinedList"/>
    <dgm:cxn modelId="{69BAB074-8DA5-4647-8AC2-1EFB6D91AD2F}" type="presParOf" srcId="{63AC9F95-CF72-4C62-B7BF-89A43C87EEC7}" destId="{168D3F19-B33B-4B56-A3E4-1AA5A19BE98F}" srcOrd="0" destOrd="0" presId="urn:microsoft.com/office/officeart/2008/layout/LinedList"/>
    <dgm:cxn modelId="{00CF13BD-5584-4B48-B372-75D5AEC6B051}" type="presParOf" srcId="{63AC9F95-CF72-4C62-B7BF-89A43C87EEC7}" destId="{1F2A8DB9-1BE8-4B64-B179-298C0B9C9EBC}" srcOrd="1" destOrd="0" presId="urn:microsoft.com/office/officeart/2008/layout/LinedList"/>
    <dgm:cxn modelId="{F7D30710-8396-472C-88FB-D9BFDF67A807}" type="presParOf" srcId="{1F2A8DB9-1BE8-4B64-B179-298C0B9C9EBC}" destId="{95EC52E6-636F-4CFE-891A-51E85D874920}" srcOrd="0" destOrd="0" presId="urn:microsoft.com/office/officeart/2008/layout/LinedList"/>
    <dgm:cxn modelId="{C454858D-355A-4041-AFB7-5A99C509B5B3}" type="presParOf" srcId="{1F2A8DB9-1BE8-4B64-B179-298C0B9C9EBC}" destId="{F28C0A40-A4F7-46A4-BC62-5CCC3644D914}" srcOrd="1" destOrd="0" presId="urn:microsoft.com/office/officeart/2008/layout/LinedList"/>
    <dgm:cxn modelId="{55212798-9384-4922-A3D9-52776131F9D0}" type="presParOf" srcId="{1F2A8DB9-1BE8-4B64-B179-298C0B9C9EBC}" destId="{7A589C46-A1C4-4FA1-BF43-35BA82572956}" srcOrd="2" destOrd="0" presId="urn:microsoft.com/office/officeart/2008/layout/LinedList"/>
    <dgm:cxn modelId="{1B4CD5B8-31BE-4942-9E91-98D4A13DA4EF}" type="presParOf" srcId="{63AC9F95-CF72-4C62-B7BF-89A43C87EEC7}" destId="{E4502DB1-4E25-4AD0-A07D-E78AD83FA5BD}" srcOrd="2" destOrd="0" presId="urn:microsoft.com/office/officeart/2008/layout/LinedList"/>
    <dgm:cxn modelId="{71244D79-FBFE-49A4-8695-0832CBCCEC5F}" type="presParOf" srcId="{63AC9F95-CF72-4C62-B7BF-89A43C87EEC7}" destId="{6A716F9B-937A-4927-AEF0-BC0B6DB55330}" srcOrd="3" destOrd="0" presId="urn:microsoft.com/office/officeart/2008/layout/LinedList"/>
    <dgm:cxn modelId="{2331C6BF-0EBD-4DE2-8F62-4AE5C5C832AB}" type="presParOf" srcId="{63AC9F95-CF72-4C62-B7BF-89A43C87EEC7}" destId="{6EAF24FD-B519-41E7-87A4-2D1443BAE2F9}" srcOrd="4" destOrd="0" presId="urn:microsoft.com/office/officeart/2008/layout/LinedList"/>
    <dgm:cxn modelId="{85EB32C1-950F-4600-8084-67743366A28A}" type="presParOf" srcId="{6EAF24FD-B519-41E7-87A4-2D1443BAE2F9}" destId="{64B5F4EB-17AB-494E-BE92-780BD9349A09}" srcOrd="0" destOrd="0" presId="urn:microsoft.com/office/officeart/2008/layout/LinedList"/>
    <dgm:cxn modelId="{544AEF68-5A1F-45EB-9AF4-5582163849C0}" type="presParOf" srcId="{6EAF24FD-B519-41E7-87A4-2D1443BAE2F9}" destId="{787D02C8-BF9C-435B-BBD0-852771D9FEB9}" srcOrd="1" destOrd="0" presId="urn:microsoft.com/office/officeart/2008/layout/LinedList"/>
    <dgm:cxn modelId="{2E236AA5-24B7-49EE-9E3B-199E081DE770}" type="presParOf" srcId="{6EAF24FD-B519-41E7-87A4-2D1443BAE2F9}" destId="{587070CC-6BD3-49A2-A8FB-38594150C4CE}" srcOrd="2" destOrd="0" presId="urn:microsoft.com/office/officeart/2008/layout/LinedList"/>
    <dgm:cxn modelId="{B96747F0-0DCB-4F0E-A12A-DE82AD463DE2}" type="presParOf" srcId="{63AC9F95-CF72-4C62-B7BF-89A43C87EEC7}" destId="{0128FB21-196C-4F3D-9E3A-FE6593F7A84E}" srcOrd="5" destOrd="0" presId="urn:microsoft.com/office/officeart/2008/layout/LinedList"/>
    <dgm:cxn modelId="{CE4DC162-50D9-4BD9-9D24-2F009E4B8F5F}" type="presParOf" srcId="{63AC9F95-CF72-4C62-B7BF-89A43C87EEC7}" destId="{9FA4D962-9BA3-4815-8282-474C5275D3A7}" srcOrd="6" destOrd="0" presId="urn:microsoft.com/office/officeart/2008/layout/LinedList"/>
    <dgm:cxn modelId="{084A5C6C-C4FC-46EE-BBCF-4B39F625724A}" type="presParOf" srcId="{63AC9F95-CF72-4C62-B7BF-89A43C87EEC7}" destId="{7C652471-6D8D-4565-88B9-2D9186D1D0BD}" srcOrd="7" destOrd="0" presId="urn:microsoft.com/office/officeart/2008/layout/LinedList"/>
    <dgm:cxn modelId="{24388C42-905E-4CCB-A9A3-6C8FA79B8FE0}" type="presParOf" srcId="{7C652471-6D8D-4565-88B9-2D9186D1D0BD}" destId="{F034F1E4-9D3F-4082-8B13-686B3ECF69BB}" srcOrd="0" destOrd="0" presId="urn:microsoft.com/office/officeart/2008/layout/LinedList"/>
    <dgm:cxn modelId="{C2BA432F-50D8-47D3-BB46-A7847A04B021}" type="presParOf" srcId="{7C652471-6D8D-4565-88B9-2D9186D1D0BD}" destId="{41E3D8AA-37B5-4A39-8F39-EF1207EE7C27}" srcOrd="1" destOrd="0" presId="urn:microsoft.com/office/officeart/2008/layout/LinedList"/>
    <dgm:cxn modelId="{73D1DA53-E62C-46E5-9B4A-8F4E69902753}" type="presParOf" srcId="{7C652471-6D8D-4565-88B9-2D9186D1D0BD}" destId="{FBD3BE35-8481-4B77-9CDD-762716EA9E15}" srcOrd="2" destOrd="0" presId="urn:microsoft.com/office/officeart/2008/layout/LinedList"/>
    <dgm:cxn modelId="{24C490EE-A2B7-4EF1-9732-57E243543F31}" type="presParOf" srcId="{63AC9F95-CF72-4C62-B7BF-89A43C87EEC7}" destId="{E415963B-A83F-4DB6-A21A-7FD66C3E2FFF}" srcOrd="8" destOrd="0" presId="urn:microsoft.com/office/officeart/2008/layout/LinedList"/>
    <dgm:cxn modelId="{B40D4467-7201-41C1-83D9-9F5B8EF7CD52}" type="presParOf" srcId="{63AC9F95-CF72-4C62-B7BF-89A43C87EEC7}" destId="{F0E47086-89E1-4AE3-9B1D-A1F7B150F83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5AF7D-0220-449D-9587-94B973AF46AC}">
      <dsp:nvSpPr>
        <dsp:cNvPr id="0" name=""/>
        <dsp:cNvSpPr/>
      </dsp:nvSpPr>
      <dsp:spPr>
        <a:xfrm>
          <a:off x="0" y="2000"/>
          <a:ext cx="943304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065D0-E6EE-4A25-BBD7-5060DF817113}">
      <dsp:nvSpPr>
        <dsp:cNvPr id="0" name=""/>
        <dsp:cNvSpPr/>
      </dsp:nvSpPr>
      <dsp:spPr>
        <a:xfrm>
          <a:off x="0" y="2000"/>
          <a:ext cx="2303653" cy="409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wordArtVert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spc="-150" dirty="0" smtClean="0">
              <a:solidFill>
                <a:srgbClr val="3F84AF"/>
              </a:solidFill>
              <a:latin typeface="Arial" panose="020B0604020202020204" pitchFamily="34" charset="0"/>
              <a:cs typeface="Arial" panose="020B0604020202020204" pitchFamily="34" charset="0"/>
            </a:rPr>
            <a:t>ESPECÍFICOS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C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000"/>
        <a:ext cx="2303653" cy="4093671"/>
      </dsp:txXfrm>
    </dsp:sp>
    <dsp:sp modelId="{F28C0A40-A4F7-46A4-BC62-5CCC3644D914}">
      <dsp:nvSpPr>
        <dsp:cNvPr id="0" name=""/>
        <dsp:cNvSpPr/>
      </dsp:nvSpPr>
      <dsp:spPr>
        <a:xfrm>
          <a:off x="2437273" y="65964"/>
          <a:ext cx="6992753" cy="1279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latin typeface="Arial" panose="020B0604020202020204" pitchFamily="34" charset="0"/>
              <a:ea typeface="SimSun"/>
              <a:cs typeface="Arial" panose="020B0604020202020204" pitchFamily="34" charset="0"/>
            </a:rPr>
            <a:t>Aplicar las pruebas serológicas ELISAi y aglutinación para la detección de los anticuerpos IgG e IgM, respectivamente, en bovinos infectados experimentalmente con una cepa nativa de </a:t>
          </a:r>
          <a:r>
            <a:rPr lang="es-ES" sz="1700" i="1" kern="1200" dirty="0" smtClean="0">
              <a:latin typeface="Arial" panose="020B0604020202020204" pitchFamily="34" charset="0"/>
              <a:ea typeface="SimSun"/>
              <a:cs typeface="Arial" panose="020B0604020202020204" pitchFamily="34" charset="0"/>
            </a:rPr>
            <a:t>Trypanosoma  vivax</a:t>
          </a:r>
          <a:r>
            <a:rPr lang="es-ES" sz="1700" kern="1200" dirty="0" smtClean="0">
              <a:latin typeface="Arial" panose="020B0604020202020204" pitchFamily="34" charset="0"/>
              <a:ea typeface="SimSun"/>
              <a:cs typeface="Arial" panose="020B0604020202020204" pitchFamily="34" charset="0"/>
            </a:rPr>
            <a:t>.</a:t>
          </a:r>
          <a:endParaRPr lang="es-EC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37273" y="65964"/>
        <a:ext cx="6992753" cy="1279272"/>
      </dsp:txXfrm>
    </dsp:sp>
    <dsp:sp modelId="{E4502DB1-4E25-4AD0-A07D-E78AD83FA5BD}">
      <dsp:nvSpPr>
        <dsp:cNvPr id="0" name=""/>
        <dsp:cNvSpPr/>
      </dsp:nvSpPr>
      <dsp:spPr>
        <a:xfrm>
          <a:off x="2303653" y="1345236"/>
          <a:ext cx="712637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D02C8-BF9C-435B-BBD0-852771D9FEB9}">
      <dsp:nvSpPr>
        <dsp:cNvPr id="0" name=""/>
        <dsp:cNvSpPr/>
      </dsp:nvSpPr>
      <dsp:spPr>
        <a:xfrm>
          <a:off x="2437273" y="1409200"/>
          <a:ext cx="6992753" cy="1279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latin typeface="Arial" panose="020B0604020202020204" pitchFamily="34" charset="0"/>
              <a:ea typeface="SimSun"/>
              <a:cs typeface="Arial" panose="020B0604020202020204" pitchFamily="34" charset="0"/>
            </a:rPr>
            <a:t>Analizar los niveles  del anticuerpo IgG mediante la prueba serológica ELISAi  en bovinos infectados experimentalmente y tratados con diaceturato de diminazeno, dipropionato de imidocarb y cloruro de isometamidium para la evaluación de su cinética.</a:t>
          </a:r>
          <a:endParaRPr lang="es-EC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37273" y="1409200"/>
        <a:ext cx="6992753" cy="1279272"/>
      </dsp:txXfrm>
    </dsp:sp>
    <dsp:sp modelId="{0128FB21-196C-4F3D-9E3A-FE6593F7A84E}">
      <dsp:nvSpPr>
        <dsp:cNvPr id="0" name=""/>
        <dsp:cNvSpPr/>
      </dsp:nvSpPr>
      <dsp:spPr>
        <a:xfrm>
          <a:off x="2303653" y="2688472"/>
          <a:ext cx="712637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E3D8AA-37B5-4A39-8F39-EF1207EE7C27}">
      <dsp:nvSpPr>
        <dsp:cNvPr id="0" name=""/>
        <dsp:cNvSpPr/>
      </dsp:nvSpPr>
      <dsp:spPr>
        <a:xfrm>
          <a:off x="2437273" y="2752436"/>
          <a:ext cx="6992753" cy="1279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latin typeface="Arial" panose="020B0604020202020204" pitchFamily="34" charset="0"/>
              <a:ea typeface="SimSun"/>
              <a:cs typeface="Arial" panose="020B0604020202020204" pitchFamily="34" charset="0"/>
            </a:rPr>
            <a:t>Determinar el nivel de aglutinación del anticuerpo IgM mediante el kit comercial CATT/ </a:t>
          </a:r>
          <a:r>
            <a:rPr lang="es-ES" sz="1700" i="1" kern="1200" dirty="0" smtClean="0">
              <a:latin typeface="Arial" panose="020B0604020202020204" pitchFamily="34" charset="0"/>
              <a:ea typeface="SimSun"/>
              <a:cs typeface="Arial" panose="020B0604020202020204" pitchFamily="34" charset="0"/>
            </a:rPr>
            <a:t>T. evansi </a:t>
          </a:r>
          <a:r>
            <a:rPr lang="es-ES" sz="1700" kern="1200" dirty="0" smtClean="0">
              <a:latin typeface="Arial" panose="020B0604020202020204" pitchFamily="34" charset="0"/>
              <a:ea typeface="SimSun"/>
              <a:cs typeface="Arial" panose="020B0604020202020204" pitchFamily="34" charset="0"/>
            </a:rPr>
            <a:t>en bovinos infectados experimentalmente y tratados con diaceturato de diminazeno, dipropionato de imidocarb y cloruro de isometamidium para la evaluación de su cinética.  </a:t>
          </a: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37273" y="2752436"/>
        <a:ext cx="6992753" cy="1279272"/>
      </dsp:txXfrm>
    </dsp:sp>
    <dsp:sp modelId="{E415963B-A83F-4DB6-A21A-7FD66C3E2FFF}">
      <dsp:nvSpPr>
        <dsp:cNvPr id="0" name=""/>
        <dsp:cNvSpPr/>
      </dsp:nvSpPr>
      <dsp:spPr>
        <a:xfrm>
          <a:off x="2303653" y="4031708"/>
          <a:ext cx="712637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0.19628</cdr:x>
      <cdr:y>0.84913</cdr:y>
    </cdr:from>
    <cdr:to>
      <cdr:x>0.19628</cdr:x>
      <cdr:y>0.9193</cdr:y>
    </cdr:to>
    <cdr:cxnSp macro="">
      <cdr:nvCxnSpPr>
        <cdr:cNvPr id="2" name="1 Conector recto de flecha"/>
        <cdr:cNvCxnSpPr/>
      </cdr:nvCxnSpPr>
      <cdr:spPr>
        <a:xfrm xmlns:a="http://schemas.openxmlformats.org/drawingml/2006/main" flipH="1">
          <a:off x="918578" y="2178427"/>
          <a:ext cx="0" cy="1800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0.94636</cdr:x>
      <cdr:y>0.84913</cdr:y>
    </cdr:from>
    <cdr:to>
      <cdr:x>0.94636</cdr:x>
      <cdr:y>0.9193</cdr:y>
    </cdr:to>
    <cdr:cxnSp macro="">
      <cdr:nvCxnSpPr>
        <cdr:cNvPr id="3" name="1 Conector recto de flecha"/>
        <cdr:cNvCxnSpPr/>
      </cdr:nvCxnSpPr>
      <cdr:spPr>
        <a:xfrm xmlns:a="http://schemas.openxmlformats.org/drawingml/2006/main" flipH="1">
          <a:off x="4428968" y="2178427"/>
          <a:ext cx="0" cy="1800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0.16743</cdr:x>
      <cdr:y>0.9193</cdr:y>
    </cdr:from>
    <cdr:to>
      <cdr:x>0.24775</cdr:x>
      <cdr:y>0.98749</cdr:y>
    </cdr:to>
    <cdr:sp macro="" textlink="">
      <cdr:nvSpPr>
        <cdr:cNvPr id="4" name="3 Cuadro de texto"/>
        <cdr:cNvSpPr txBox="1"/>
      </cdr:nvSpPr>
      <cdr:spPr>
        <a:xfrm xmlns:a="http://schemas.openxmlformats.org/drawingml/2006/main">
          <a:off x="783563" y="2358447"/>
          <a:ext cx="375898" cy="1749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C" sz="900" b="1" dirty="0">
              <a:latin typeface="Arial" panose="020B0604020202020204" pitchFamily="34" charset="0"/>
              <a:cs typeface="Arial" panose="020B0604020202020204" pitchFamily="34" charset="0"/>
            </a:rPr>
            <a:t>DI</a:t>
          </a:r>
        </a:p>
      </cdr:txBody>
    </cdr:sp>
  </cdr:relSizeAnchor>
  <cdr:relSizeAnchor xmlns:cdr="http://schemas.openxmlformats.org/drawingml/2006/chartDrawing">
    <cdr:from>
      <cdr:x>0.90982</cdr:x>
      <cdr:y>0.9158</cdr:y>
    </cdr:from>
    <cdr:to>
      <cdr:x>0.99408</cdr:x>
      <cdr:y>1</cdr:y>
    </cdr:to>
    <cdr:sp macro="" textlink="">
      <cdr:nvSpPr>
        <cdr:cNvPr id="5" name="4 Cuadro de texto"/>
        <cdr:cNvSpPr txBox="1"/>
      </cdr:nvSpPr>
      <cdr:spPr>
        <a:xfrm xmlns:a="http://schemas.openxmlformats.org/drawingml/2006/main">
          <a:off x="4257949" y="2349446"/>
          <a:ext cx="39432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C" sz="900" b="1" dirty="0">
              <a:latin typeface="Arial" panose="020B0604020202020204" pitchFamily="34" charset="0"/>
              <a:cs typeface="Arial" panose="020B0604020202020204" pitchFamily="34" charset="0"/>
            </a:rPr>
            <a:t>DT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0.19887</cdr:x>
      <cdr:y>0.8687</cdr:y>
    </cdr:from>
    <cdr:to>
      <cdr:x>0.19887</cdr:x>
      <cdr:y>0.93627</cdr:y>
    </cdr:to>
    <cdr:cxnSp macro="">
      <cdr:nvCxnSpPr>
        <cdr:cNvPr id="3" name="2 Conector recto de flecha"/>
        <cdr:cNvCxnSpPr/>
      </cdr:nvCxnSpPr>
      <cdr:spPr>
        <a:xfrm xmlns:a="http://schemas.openxmlformats.org/drawingml/2006/main">
          <a:off x="1584176" y="4464496"/>
          <a:ext cx="0" cy="34726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0.37062</cdr:x>
      <cdr:y>0.8687</cdr:y>
    </cdr:from>
    <cdr:to>
      <cdr:x>0.37062</cdr:x>
      <cdr:y>0.93627</cdr:y>
    </cdr:to>
    <cdr:cxnSp macro="">
      <cdr:nvCxnSpPr>
        <cdr:cNvPr id="4" name="1 Conector recto de flecha"/>
        <cdr:cNvCxnSpPr/>
      </cdr:nvCxnSpPr>
      <cdr:spPr>
        <a:xfrm xmlns:a="http://schemas.openxmlformats.org/drawingml/2006/main">
          <a:off x="2952328" y="4464496"/>
          <a:ext cx="0" cy="34726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0.17175</cdr:x>
      <cdr:y>0.93147</cdr:y>
    </cdr:from>
    <cdr:to>
      <cdr:x>0.22291</cdr:x>
      <cdr:y>1</cdr:y>
    </cdr:to>
    <cdr:sp macro="" textlink="">
      <cdr:nvSpPr>
        <cdr:cNvPr id="5" name="4 Cuadro de texto"/>
        <cdr:cNvSpPr txBox="1"/>
      </cdr:nvSpPr>
      <cdr:spPr>
        <a:xfrm xmlns:a="http://schemas.openxmlformats.org/drawingml/2006/main">
          <a:off x="1368152" y="4787070"/>
          <a:ext cx="407514" cy="352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C" sz="1600" b="1" dirty="0">
              <a:latin typeface="Arial" panose="020B0604020202020204" pitchFamily="34" charset="0"/>
              <a:cs typeface="Arial" panose="020B0604020202020204" pitchFamily="34" charset="0"/>
            </a:rPr>
            <a:t>DI</a:t>
          </a:r>
        </a:p>
      </cdr:txBody>
    </cdr:sp>
  </cdr:relSizeAnchor>
  <cdr:relSizeAnchor xmlns:cdr="http://schemas.openxmlformats.org/drawingml/2006/chartDrawing">
    <cdr:from>
      <cdr:x>0.34533</cdr:x>
      <cdr:y>0.92905</cdr:y>
    </cdr:from>
    <cdr:to>
      <cdr:x>0.40476</cdr:x>
      <cdr:y>1</cdr:y>
    </cdr:to>
    <cdr:sp macro="" textlink="">
      <cdr:nvSpPr>
        <cdr:cNvPr id="6" name="1 Cuadro de texto"/>
        <cdr:cNvSpPr txBox="1"/>
      </cdr:nvSpPr>
      <cdr:spPr>
        <a:xfrm xmlns:a="http://schemas.openxmlformats.org/drawingml/2006/main">
          <a:off x="2750830" y="4774643"/>
          <a:ext cx="473403" cy="3646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EC" sz="1600" b="1" dirty="0">
              <a:latin typeface="Arial" panose="020B0604020202020204" pitchFamily="34" charset="0"/>
              <a:cs typeface="Arial" panose="020B0604020202020204" pitchFamily="34" charset="0"/>
            </a:rPr>
            <a:t>DT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0.21349</cdr:x>
      <cdr:y>0.85228</cdr:y>
    </cdr:from>
    <cdr:to>
      <cdr:x>0.21349</cdr:x>
      <cdr:y>0.9227</cdr:y>
    </cdr:to>
    <cdr:cxnSp macro="">
      <cdr:nvCxnSpPr>
        <cdr:cNvPr id="2" name="1 Conector recto de flecha"/>
        <cdr:cNvCxnSpPr/>
      </cdr:nvCxnSpPr>
      <cdr:spPr>
        <a:xfrm xmlns:a="http://schemas.openxmlformats.org/drawingml/2006/main" flipH="1">
          <a:off x="999111" y="2178427"/>
          <a:ext cx="0" cy="1800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0.9251</cdr:x>
      <cdr:y>0.85228</cdr:y>
    </cdr:from>
    <cdr:to>
      <cdr:x>0.9251</cdr:x>
      <cdr:y>0.9227</cdr:y>
    </cdr:to>
    <cdr:cxnSp macro="">
      <cdr:nvCxnSpPr>
        <cdr:cNvPr id="3" name="1 Conector recto de flecha"/>
        <cdr:cNvCxnSpPr/>
      </cdr:nvCxnSpPr>
      <cdr:spPr>
        <a:xfrm xmlns:a="http://schemas.openxmlformats.org/drawingml/2006/main" flipH="1">
          <a:off x="4329481" y="2178427"/>
          <a:ext cx="0" cy="1800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0.17502</cdr:x>
      <cdr:y>0.91428</cdr:y>
    </cdr:from>
    <cdr:to>
      <cdr:x>0.25195</cdr:x>
      <cdr:y>1</cdr:y>
    </cdr:to>
    <cdr:sp macro="" textlink="">
      <cdr:nvSpPr>
        <cdr:cNvPr id="4" name="3 Cuadro de texto"/>
        <cdr:cNvSpPr txBox="1"/>
      </cdr:nvSpPr>
      <cdr:spPr>
        <a:xfrm xmlns:a="http://schemas.openxmlformats.org/drawingml/2006/main">
          <a:off x="819091" y="2336890"/>
          <a:ext cx="360040" cy="219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C" sz="900" b="1" dirty="0">
              <a:latin typeface="Arial" panose="020B0604020202020204" pitchFamily="34" charset="0"/>
              <a:cs typeface="Arial" panose="020B0604020202020204" pitchFamily="34" charset="0"/>
            </a:rPr>
            <a:t>DI</a:t>
          </a:r>
        </a:p>
      </cdr:txBody>
    </cdr:sp>
  </cdr:relSizeAnchor>
  <cdr:relSizeAnchor xmlns:cdr="http://schemas.openxmlformats.org/drawingml/2006/chartDrawing">
    <cdr:from>
      <cdr:x>0.16925</cdr:x>
      <cdr:y>0.90375</cdr:y>
    </cdr:from>
    <cdr:to>
      <cdr:x>0.26033</cdr:x>
      <cdr:y>1</cdr:y>
    </cdr:to>
    <cdr:sp macro="" textlink="">
      <cdr:nvSpPr>
        <cdr:cNvPr id="5" name="1 Cuadro de texto"/>
        <cdr:cNvSpPr txBox="1"/>
      </cdr:nvSpPr>
      <cdr:spPr>
        <a:xfrm xmlns:a="http://schemas.openxmlformats.org/drawingml/2006/main">
          <a:off x="792089" y="2277439"/>
          <a:ext cx="426256" cy="242561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0.89625</cdr:x>
      <cdr:y>0.9051</cdr:y>
    </cdr:from>
    <cdr:to>
      <cdr:x>0.98018</cdr:x>
      <cdr:y>0.98755</cdr:y>
    </cdr:to>
    <cdr:sp macro="" textlink="">
      <cdr:nvSpPr>
        <cdr:cNvPr id="6" name="5 Cuadro de texto"/>
        <cdr:cNvSpPr txBox="1"/>
      </cdr:nvSpPr>
      <cdr:spPr>
        <a:xfrm xmlns:a="http://schemas.openxmlformats.org/drawingml/2006/main">
          <a:off x="4194466" y="2313442"/>
          <a:ext cx="392790" cy="2107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C" sz="900" b="1">
              <a:latin typeface="Arial" panose="020B0604020202020204" pitchFamily="34" charset="0"/>
              <a:cs typeface="Arial" panose="020B0604020202020204" pitchFamily="34" charset="0"/>
            </a:rPr>
            <a:t>DT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0.15702</cdr:x>
      <cdr:y>0.91892</cdr:y>
    </cdr:from>
    <cdr:to>
      <cdr:x>0.22062</cdr:x>
      <cdr:y>1</cdr:y>
    </cdr:to>
    <cdr:sp macro="" textlink="">
      <cdr:nvSpPr>
        <cdr:cNvPr id="2" name="1 Cuadro de texto"/>
        <cdr:cNvSpPr txBox="1"/>
      </cdr:nvSpPr>
      <cdr:spPr>
        <a:xfrm xmlns:a="http://schemas.openxmlformats.org/drawingml/2006/main">
          <a:off x="1368152" y="4368874"/>
          <a:ext cx="554145" cy="3854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C" sz="1600" b="1" dirty="0">
              <a:latin typeface="Arial" panose="020B0604020202020204" pitchFamily="34" charset="0"/>
              <a:cs typeface="Arial" panose="020B0604020202020204" pitchFamily="34" charset="0"/>
            </a:rPr>
            <a:t>DI</a:t>
          </a:r>
        </a:p>
      </cdr:txBody>
    </cdr:sp>
  </cdr:relSizeAnchor>
  <cdr:relSizeAnchor xmlns:cdr="http://schemas.openxmlformats.org/drawingml/2006/chartDrawing">
    <cdr:from>
      <cdr:x>0.32279</cdr:x>
      <cdr:y>0.91892</cdr:y>
    </cdr:from>
    <cdr:to>
      <cdr:x>0.39523</cdr:x>
      <cdr:y>0.98638</cdr:y>
    </cdr:to>
    <cdr:sp macro="" textlink="">
      <cdr:nvSpPr>
        <cdr:cNvPr id="3" name="2 Cuadro de texto"/>
        <cdr:cNvSpPr txBox="1"/>
      </cdr:nvSpPr>
      <cdr:spPr>
        <a:xfrm xmlns:a="http://schemas.openxmlformats.org/drawingml/2006/main">
          <a:off x="1522286" y="2448272"/>
          <a:ext cx="341627" cy="1797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C" sz="1600" b="1" dirty="0">
              <a:latin typeface="Arial" panose="020B0604020202020204" pitchFamily="34" charset="0"/>
              <a:cs typeface="Arial" panose="020B0604020202020204" pitchFamily="34" charset="0"/>
            </a:rPr>
            <a:t>DT</a:t>
          </a:r>
        </a:p>
      </cdr:txBody>
    </cdr:sp>
  </cdr:relSizeAnchor>
  <cdr:relSizeAnchor xmlns:cdr="http://schemas.openxmlformats.org/drawingml/2006/chartDrawing">
    <cdr:from>
      <cdr:x>0.18182</cdr:x>
      <cdr:y>0.84816</cdr:y>
    </cdr:from>
    <cdr:to>
      <cdr:x>0.18182</cdr:x>
      <cdr:y>0.92388</cdr:y>
    </cdr:to>
    <cdr:cxnSp macro="">
      <cdr:nvCxnSpPr>
        <cdr:cNvPr id="7" name="1 Conector recto de flecha"/>
        <cdr:cNvCxnSpPr/>
      </cdr:nvCxnSpPr>
      <cdr:spPr>
        <a:xfrm xmlns:a="http://schemas.openxmlformats.org/drawingml/2006/main" flipH="1">
          <a:off x="1584176" y="4032448"/>
          <a:ext cx="0" cy="3600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0.35537</cdr:x>
      <cdr:y>0.84816</cdr:y>
    </cdr:from>
    <cdr:to>
      <cdr:x>0.35537</cdr:x>
      <cdr:y>0.92388</cdr:y>
    </cdr:to>
    <cdr:cxnSp macro="">
      <cdr:nvCxnSpPr>
        <cdr:cNvPr id="8" name="1 Conector recto de flecha"/>
        <cdr:cNvCxnSpPr/>
      </cdr:nvCxnSpPr>
      <cdr:spPr>
        <a:xfrm xmlns:a="http://schemas.openxmlformats.org/drawingml/2006/main" flipH="1">
          <a:off x="3096344" y="4032448"/>
          <a:ext cx="0" cy="3600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0.16814</cdr:x>
      <cdr:y>0.91902</cdr:y>
    </cdr:from>
    <cdr:to>
      <cdr:x>0.24017</cdr:x>
      <cdr:y>1</cdr:y>
    </cdr:to>
    <cdr:sp macro="" textlink="">
      <cdr:nvSpPr>
        <cdr:cNvPr id="5" name="4 Cuadro de texto"/>
        <cdr:cNvSpPr txBox="1"/>
      </cdr:nvSpPr>
      <cdr:spPr>
        <a:xfrm xmlns:a="http://schemas.openxmlformats.org/drawingml/2006/main">
          <a:off x="1368152" y="4367668"/>
          <a:ext cx="586101" cy="384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C" sz="1600" b="1" dirty="0">
              <a:latin typeface="Arial" panose="020B0604020202020204" pitchFamily="34" charset="0"/>
              <a:cs typeface="Arial" panose="020B0604020202020204" pitchFamily="34" charset="0"/>
            </a:rPr>
            <a:t>DI</a:t>
          </a:r>
        </a:p>
      </cdr:txBody>
    </cdr:sp>
  </cdr:relSizeAnchor>
  <cdr:relSizeAnchor xmlns:cdr="http://schemas.openxmlformats.org/drawingml/2006/chartDrawing">
    <cdr:from>
      <cdr:x>0.32311</cdr:x>
      <cdr:y>0.91902</cdr:y>
    </cdr:from>
    <cdr:to>
      <cdr:x>0.40004</cdr:x>
      <cdr:y>0.99685</cdr:y>
    </cdr:to>
    <cdr:sp macro="" textlink="">
      <cdr:nvSpPr>
        <cdr:cNvPr id="6" name="5 Cuadro de texto"/>
        <cdr:cNvSpPr txBox="1"/>
      </cdr:nvSpPr>
      <cdr:spPr>
        <a:xfrm xmlns:a="http://schemas.openxmlformats.org/drawingml/2006/main">
          <a:off x="1512168" y="2448272"/>
          <a:ext cx="360040" cy="2073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C" sz="1600" b="1" dirty="0">
              <a:latin typeface="Arial" panose="020B0604020202020204" pitchFamily="34" charset="0"/>
              <a:cs typeface="Arial" panose="020B0604020202020204" pitchFamily="34" charset="0"/>
            </a:rPr>
            <a:t>DT</a:t>
          </a:r>
        </a:p>
      </cdr:txBody>
    </cdr:sp>
  </cdr:relSizeAnchor>
  <cdr:relSizeAnchor xmlns:cdr="http://schemas.openxmlformats.org/drawingml/2006/chartDrawing">
    <cdr:from>
      <cdr:x>0.53852</cdr:x>
      <cdr:y>0.91902</cdr:y>
    </cdr:from>
    <cdr:to>
      <cdr:x>0.61589</cdr:x>
      <cdr:y>1</cdr:y>
    </cdr:to>
    <cdr:sp macro="" textlink="">
      <cdr:nvSpPr>
        <cdr:cNvPr id="7" name="6 Cuadro de texto"/>
        <cdr:cNvSpPr txBox="1"/>
      </cdr:nvSpPr>
      <cdr:spPr>
        <a:xfrm xmlns:a="http://schemas.openxmlformats.org/drawingml/2006/main">
          <a:off x="2520280" y="2448272"/>
          <a:ext cx="362091" cy="2157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C" sz="1600" b="1" dirty="0">
              <a:latin typeface="Arial" panose="020B0604020202020204" pitchFamily="34" charset="0"/>
              <a:cs typeface="Arial" panose="020B0604020202020204" pitchFamily="34" charset="0"/>
            </a:rPr>
            <a:t>DT</a:t>
          </a:r>
        </a:p>
      </cdr:txBody>
    </cdr:sp>
  </cdr:relSizeAnchor>
  <cdr:relSizeAnchor xmlns:cdr="http://schemas.openxmlformats.org/drawingml/2006/chartDrawing">
    <cdr:from>
      <cdr:x>0.19086</cdr:x>
      <cdr:y>0.86834</cdr:y>
    </cdr:from>
    <cdr:to>
      <cdr:x>0.19086</cdr:x>
      <cdr:y>0.93591</cdr:y>
    </cdr:to>
    <cdr:cxnSp macro="">
      <cdr:nvCxnSpPr>
        <cdr:cNvPr id="8" name="1 Conector recto de flecha"/>
        <cdr:cNvCxnSpPr/>
      </cdr:nvCxnSpPr>
      <cdr:spPr>
        <a:xfrm xmlns:a="http://schemas.openxmlformats.org/drawingml/2006/main" flipH="1">
          <a:off x="900100" y="2313257"/>
          <a:ext cx="0" cy="1800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0.35389</cdr:x>
      <cdr:y>0.86496</cdr:y>
    </cdr:from>
    <cdr:to>
      <cdr:x>0.35389</cdr:x>
      <cdr:y>0.93253</cdr:y>
    </cdr:to>
    <cdr:cxnSp macro="">
      <cdr:nvCxnSpPr>
        <cdr:cNvPr id="9" name="1 Conector recto de flecha"/>
        <cdr:cNvCxnSpPr/>
      </cdr:nvCxnSpPr>
      <cdr:spPr>
        <a:xfrm xmlns:a="http://schemas.openxmlformats.org/drawingml/2006/main" flipH="1">
          <a:off x="1668924" y="2304256"/>
          <a:ext cx="0" cy="1800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0.56929</cdr:x>
      <cdr:y>0.86496</cdr:y>
    </cdr:from>
    <cdr:to>
      <cdr:x>0.56929</cdr:x>
      <cdr:y>0.93253</cdr:y>
    </cdr:to>
    <cdr:cxnSp macro="">
      <cdr:nvCxnSpPr>
        <cdr:cNvPr id="10" name="1 Conector recto de flecha"/>
        <cdr:cNvCxnSpPr/>
      </cdr:nvCxnSpPr>
      <cdr:spPr>
        <a:xfrm xmlns:a="http://schemas.openxmlformats.org/drawingml/2006/main" flipH="1">
          <a:off x="2684791" y="2304256"/>
          <a:ext cx="0" cy="1800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0.20561</cdr:x>
      <cdr:y>0.85484</cdr:y>
    </cdr:from>
    <cdr:to>
      <cdr:x>0.20561</cdr:x>
      <cdr:y>0.92241</cdr:y>
    </cdr:to>
    <cdr:cxnSp macro="">
      <cdr:nvCxnSpPr>
        <cdr:cNvPr id="2" name="1 Conector recto de flecha"/>
        <cdr:cNvCxnSpPr/>
      </cdr:nvCxnSpPr>
      <cdr:spPr>
        <a:xfrm xmlns:a="http://schemas.openxmlformats.org/drawingml/2006/main" flipH="1">
          <a:off x="1584176" y="3816424"/>
          <a:ext cx="0" cy="30166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0.18184</cdr:x>
      <cdr:y>0.91902</cdr:y>
    </cdr:from>
    <cdr:to>
      <cdr:x>0.2576</cdr:x>
      <cdr:y>1</cdr:y>
    </cdr:to>
    <cdr:sp macro="" textlink="">
      <cdr:nvSpPr>
        <cdr:cNvPr id="4" name="3 Cuadro de texto"/>
        <cdr:cNvSpPr txBox="1"/>
      </cdr:nvSpPr>
      <cdr:spPr>
        <a:xfrm xmlns:a="http://schemas.openxmlformats.org/drawingml/2006/main">
          <a:off x="864096" y="2448272"/>
          <a:ext cx="360039" cy="2157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C" sz="1600" b="1" dirty="0">
              <a:latin typeface="Arial" panose="020B0604020202020204" pitchFamily="34" charset="0"/>
              <a:cs typeface="Arial" panose="020B0604020202020204" pitchFamily="34" charset="0"/>
            </a:rPr>
            <a:t>DI</a:t>
          </a:r>
        </a:p>
      </cdr:txBody>
    </cdr:sp>
  </cdr:relSizeAnchor>
  <cdr:relSizeAnchor xmlns:cdr="http://schemas.openxmlformats.org/drawingml/2006/chartDrawing">
    <cdr:from>
      <cdr:x>0.18726</cdr:x>
      <cdr:y>0.91902</cdr:y>
    </cdr:from>
    <cdr:to>
      <cdr:x>0.26873</cdr:x>
      <cdr:y>1</cdr:y>
    </cdr:to>
    <cdr:sp macro="" textlink="">
      <cdr:nvSpPr>
        <cdr:cNvPr id="5" name="1 Cuadro de texto"/>
        <cdr:cNvSpPr txBox="1"/>
      </cdr:nvSpPr>
      <cdr:spPr>
        <a:xfrm xmlns:a="http://schemas.openxmlformats.org/drawingml/2006/main">
          <a:off x="889860" y="2448273"/>
          <a:ext cx="387145" cy="215727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0.34852</cdr:x>
      <cdr:y>0.91902</cdr:y>
    </cdr:from>
    <cdr:to>
      <cdr:x>0.42829</cdr:x>
      <cdr:y>0.98571</cdr:y>
    </cdr:to>
    <cdr:sp macro="" textlink="">
      <cdr:nvSpPr>
        <cdr:cNvPr id="6" name="5 Cuadro de texto"/>
        <cdr:cNvSpPr txBox="1"/>
      </cdr:nvSpPr>
      <cdr:spPr>
        <a:xfrm xmlns:a="http://schemas.openxmlformats.org/drawingml/2006/main">
          <a:off x="1656184" y="2448272"/>
          <a:ext cx="379067" cy="177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C" sz="1600" b="1" dirty="0">
              <a:latin typeface="Arial" panose="020B0604020202020204" pitchFamily="34" charset="0"/>
              <a:cs typeface="Arial" panose="020B0604020202020204" pitchFamily="34" charset="0"/>
            </a:rPr>
            <a:t>DT</a:t>
          </a:r>
        </a:p>
      </cdr:txBody>
    </cdr:sp>
  </cdr:relSizeAnchor>
  <cdr:relSizeAnchor xmlns:cdr="http://schemas.openxmlformats.org/drawingml/2006/chartDrawing">
    <cdr:from>
      <cdr:x>0.37883</cdr:x>
      <cdr:y>0.86496</cdr:y>
    </cdr:from>
    <cdr:to>
      <cdr:x>0.37883</cdr:x>
      <cdr:y>0.93253</cdr:y>
    </cdr:to>
    <cdr:cxnSp macro="">
      <cdr:nvCxnSpPr>
        <cdr:cNvPr id="10" name="1 Conector recto de flecha"/>
        <cdr:cNvCxnSpPr/>
      </cdr:nvCxnSpPr>
      <cdr:spPr>
        <a:xfrm xmlns:a="http://schemas.openxmlformats.org/drawingml/2006/main" flipH="1">
          <a:off x="1800200" y="2304256"/>
          <a:ext cx="0" cy="1800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0.23432</cdr:x>
      <cdr:y>0.85892</cdr:y>
    </cdr:from>
    <cdr:to>
      <cdr:x>0.23432</cdr:x>
      <cdr:y>0.92559</cdr:y>
    </cdr:to>
    <cdr:cxnSp macro="">
      <cdr:nvCxnSpPr>
        <cdr:cNvPr id="3" name="2 Conector recto de flecha"/>
        <cdr:cNvCxnSpPr/>
      </cdr:nvCxnSpPr>
      <cdr:spPr>
        <a:xfrm xmlns:a="http://schemas.openxmlformats.org/drawingml/2006/main">
          <a:off x="1180996" y="2628292"/>
          <a:ext cx="0" cy="20401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0.19401</cdr:x>
      <cdr:y>0.9126</cdr:y>
    </cdr:from>
    <cdr:to>
      <cdr:x>0.26201</cdr:x>
      <cdr:y>0.9817</cdr:y>
    </cdr:to>
    <cdr:sp macro="" textlink="">
      <cdr:nvSpPr>
        <cdr:cNvPr id="6" name="5 CuadroTexto"/>
        <cdr:cNvSpPr txBox="1"/>
      </cdr:nvSpPr>
      <cdr:spPr>
        <a:xfrm xmlns:a="http://schemas.openxmlformats.org/drawingml/2006/main">
          <a:off x="977808" y="2628292"/>
          <a:ext cx="342720" cy="199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C" sz="1200" b="1" dirty="0">
              <a:latin typeface="Arial" panose="020B0604020202020204" pitchFamily="34" charset="0"/>
              <a:cs typeface="Arial" panose="020B0604020202020204" pitchFamily="34" charset="0"/>
            </a:rPr>
            <a:t>DI</a:t>
          </a:r>
        </a:p>
      </cdr:txBody>
    </cdr:sp>
  </cdr:relSizeAnchor>
  <cdr:relSizeAnchor xmlns:cdr="http://schemas.openxmlformats.org/drawingml/2006/chartDrawing">
    <cdr:from>
      <cdr:x>0.84594</cdr:x>
      <cdr:y>0.85892</cdr:y>
    </cdr:from>
    <cdr:to>
      <cdr:x>0.84594</cdr:x>
      <cdr:y>0.92559</cdr:y>
    </cdr:to>
    <cdr:cxnSp macro="">
      <cdr:nvCxnSpPr>
        <cdr:cNvPr id="5" name="4 Conector recto de flecha"/>
        <cdr:cNvCxnSpPr/>
      </cdr:nvCxnSpPr>
      <cdr:spPr>
        <a:xfrm xmlns:a="http://schemas.openxmlformats.org/drawingml/2006/main">
          <a:off x="4349348" y="2628292"/>
          <a:ext cx="0" cy="20401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0.81793</cdr:x>
      <cdr:y>0.90598</cdr:y>
    </cdr:from>
    <cdr:to>
      <cdr:x>0.90952</cdr:x>
      <cdr:y>0.97998</cdr:y>
    </cdr:to>
    <cdr:sp macro="" textlink="">
      <cdr:nvSpPr>
        <cdr:cNvPr id="2" name="1 Cuadro de texto"/>
        <cdr:cNvSpPr txBox="1"/>
      </cdr:nvSpPr>
      <cdr:spPr>
        <a:xfrm xmlns:a="http://schemas.openxmlformats.org/drawingml/2006/main">
          <a:off x="4205332" y="2772308"/>
          <a:ext cx="470904" cy="2264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C" sz="1200" b="1" dirty="0">
              <a:latin typeface="Arial" panose="020B0604020202020204" pitchFamily="34" charset="0"/>
              <a:cs typeface="Arial" panose="020B0604020202020204" pitchFamily="34" charset="0"/>
            </a:rPr>
            <a:t>DT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0.84605</cdr:x>
      <cdr:y>0.86373</cdr:y>
    </cdr:from>
    <cdr:to>
      <cdr:x>0.84605</cdr:x>
      <cdr:y>0.9313</cdr:y>
    </cdr:to>
    <cdr:cxnSp macro="">
      <cdr:nvCxnSpPr>
        <cdr:cNvPr id="3" name="2 Conector recto de flecha"/>
        <cdr:cNvCxnSpPr/>
      </cdr:nvCxnSpPr>
      <cdr:spPr>
        <a:xfrm xmlns:a="http://schemas.openxmlformats.org/drawingml/2006/main">
          <a:off x="3959535" y="2300990"/>
          <a:ext cx="0" cy="1800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0.81721</cdr:x>
      <cdr:y>0.93131</cdr:y>
    </cdr:from>
    <cdr:to>
      <cdr:x>0.89414</cdr:x>
      <cdr:y>0.99888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3824520" y="2481010"/>
          <a:ext cx="360040" cy="180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C" sz="1200" b="1" dirty="0">
              <a:latin typeface="Arial" panose="020B0604020202020204" pitchFamily="34" charset="0"/>
              <a:cs typeface="Arial" panose="020B0604020202020204" pitchFamily="34" charset="0"/>
            </a:rPr>
            <a:t>DT</a:t>
          </a:r>
        </a:p>
      </cdr:txBody>
    </cdr:sp>
  </cdr:relSizeAnchor>
  <cdr:relSizeAnchor xmlns:cdr="http://schemas.openxmlformats.org/drawingml/2006/chartDrawing">
    <cdr:from>
      <cdr:x>0.2306</cdr:x>
      <cdr:y>0.86373</cdr:y>
    </cdr:from>
    <cdr:to>
      <cdr:x>0.2306</cdr:x>
      <cdr:y>0.9313</cdr:y>
    </cdr:to>
    <cdr:cxnSp macro="">
      <cdr:nvCxnSpPr>
        <cdr:cNvPr id="5" name="1 Conector recto de flecha"/>
        <cdr:cNvCxnSpPr/>
      </cdr:nvCxnSpPr>
      <cdr:spPr>
        <a:xfrm xmlns:a="http://schemas.openxmlformats.org/drawingml/2006/main">
          <a:off x="1162224" y="2643014"/>
          <a:ext cx="0" cy="20676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0.20175</cdr:x>
      <cdr:y>0.93131</cdr:y>
    </cdr:from>
    <cdr:to>
      <cdr:x>0.27138</cdr:x>
      <cdr:y>1</cdr:y>
    </cdr:to>
    <cdr:sp macro="" textlink="">
      <cdr:nvSpPr>
        <cdr:cNvPr id="6" name="1 CuadroTexto"/>
        <cdr:cNvSpPr txBox="1"/>
      </cdr:nvSpPr>
      <cdr:spPr>
        <a:xfrm xmlns:a="http://schemas.openxmlformats.org/drawingml/2006/main">
          <a:off x="944200" y="2481010"/>
          <a:ext cx="325868" cy="1829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C" sz="1200" b="1" dirty="0">
              <a:latin typeface="Arial" panose="020B0604020202020204" pitchFamily="34" charset="0"/>
              <a:cs typeface="Arial" panose="020B0604020202020204" pitchFamily="34" charset="0"/>
            </a:rPr>
            <a:t>DI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0.39427</cdr:x>
      <cdr:y>0.86158</cdr:y>
    </cdr:from>
    <cdr:to>
      <cdr:x>0.39427</cdr:x>
      <cdr:y>0.92915</cdr:y>
    </cdr:to>
    <cdr:cxnSp macro="">
      <cdr:nvCxnSpPr>
        <cdr:cNvPr id="6" name="1 Conector recto de flecha"/>
        <cdr:cNvCxnSpPr/>
      </cdr:nvCxnSpPr>
      <cdr:spPr>
        <a:xfrm xmlns:a="http://schemas.openxmlformats.org/drawingml/2006/main">
          <a:off x="1845205" y="2295255"/>
          <a:ext cx="0" cy="1800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0.36146</cdr:x>
      <cdr:y>0.92424</cdr:y>
    </cdr:from>
    <cdr:to>
      <cdr:x>0.43605</cdr:x>
      <cdr:y>0.99841</cdr:y>
    </cdr:to>
    <cdr:sp macro="" textlink="">
      <cdr:nvSpPr>
        <cdr:cNvPr id="7" name="6 CuadroTexto"/>
        <cdr:cNvSpPr txBox="1"/>
      </cdr:nvSpPr>
      <cdr:spPr>
        <a:xfrm xmlns:a="http://schemas.openxmlformats.org/drawingml/2006/main">
          <a:off x="2654847" y="4392488"/>
          <a:ext cx="547850" cy="3524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C" sz="1600" b="1" dirty="0">
              <a:latin typeface="Arial" panose="020B0604020202020204" pitchFamily="34" charset="0"/>
              <a:cs typeface="Arial" panose="020B0604020202020204" pitchFamily="34" charset="0"/>
            </a:rPr>
            <a:t>DT</a:t>
          </a:r>
        </a:p>
      </cdr:txBody>
    </cdr:sp>
  </cdr:relSizeAnchor>
  <cdr:relSizeAnchor xmlns:cdr="http://schemas.openxmlformats.org/drawingml/2006/chartDrawing">
    <cdr:from>
      <cdr:x>0.2087</cdr:x>
      <cdr:y>0.92424</cdr:y>
    </cdr:from>
    <cdr:to>
      <cdr:x>0.25892</cdr:x>
      <cdr:y>0.99673</cdr:y>
    </cdr:to>
    <cdr:sp macro="" textlink="">
      <cdr:nvSpPr>
        <cdr:cNvPr id="9" name="1 CuadroTexto"/>
        <cdr:cNvSpPr txBox="1"/>
      </cdr:nvSpPr>
      <cdr:spPr>
        <a:xfrm xmlns:a="http://schemas.openxmlformats.org/drawingml/2006/main">
          <a:off x="1728192" y="4392488"/>
          <a:ext cx="415900" cy="344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C" sz="1600" b="1" dirty="0">
              <a:latin typeface="Arial" panose="020B0604020202020204" pitchFamily="34" charset="0"/>
              <a:cs typeface="Arial" panose="020B0604020202020204" pitchFamily="34" charset="0"/>
            </a:rPr>
            <a:t>DI</a:t>
          </a:r>
        </a:p>
      </cdr:txBody>
    </cdr:sp>
  </cdr:relSizeAnchor>
  <cdr:relSizeAnchor xmlns:cdr="http://schemas.openxmlformats.org/drawingml/2006/chartDrawing">
    <cdr:from>
      <cdr:x>0.23079</cdr:x>
      <cdr:y>0.86158</cdr:y>
    </cdr:from>
    <cdr:to>
      <cdr:x>0.23079</cdr:x>
      <cdr:y>0.92915</cdr:y>
    </cdr:to>
    <cdr:cxnSp macro="">
      <cdr:nvCxnSpPr>
        <cdr:cNvPr id="10" name="1 Conector recto de flecha"/>
        <cdr:cNvCxnSpPr/>
      </cdr:nvCxnSpPr>
      <cdr:spPr>
        <a:xfrm xmlns:a="http://schemas.openxmlformats.org/drawingml/2006/main">
          <a:off x="1080120" y="2295255"/>
          <a:ext cx="0" cy="1800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0.28696</cdr:x>
      <cdr:y>0.16667</cdr:y>
    </cdr:from>
    <cdr:to>
      <cdr:x>0.38245</cdr:x>
      <cdr:y>0.2542</cdr:y>
    </cdr:to>
    <cdr:sp macro="" textlink="">
      <cdr:nvSpPr>
        <cdr:cNvPr id="8" name="12 CuadroTexto"/>
        <cdr:cNvSpPr txBox="1"/>
      </cdr:nvSpPr>
      <cdr:spPr>
        <a:xfrm xmlns:a="http://schemas.openxmlformats.org/drawingml/2006/main">
          <a:off x="2376264" y="792088"/>
          <a:ext cx="790769" cy="416011"/>
        </a:xfrm>
        <a:prstGeom xmlns:a="http://schemas.openxmlformats.org/drawingml/2006/main" prst="rect">
          <a:avLst/>
        </a:prstGeom>
        <a:solidFill xmlns:a="http://schemas.openxmlformats.org/drawingml/2006/main">
          <a:srgbClr val="E1FFFE"/>
        </a:solidFill>
        <a:ln xmlns:a="http://schemas.openxmlformats.org/drawingml/2006/main">
          <a:solidFill>
            <a:srgbClr val="00A4F6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50000"/>
            </a:lnSpc>
          </a:pPr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Día </a:t>
          </a:r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7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0.644</cdr:x>
      <cdr:y>0.16667</cdr:y>
    </cdr:from>
    <cdr:to>
      <cdr:x>0.73965</cdr:x>
      <cdr:y>0.2542</cdr:y>
    </cdr:to>
    <cdr:sp macro="" textlink="">
      <cdr:nvSpPr>
        <cdr:cNvPr id="11" name="14 CuadroTexto"/>
        <cdr:cNvSpPr txBox="1"/>
      </cdr:nvSpPr>
      <cdr:spPr>
        <a:xfrm xmlns:a="http://schemas.openxmlformats.org/drawingml/2006/main">
          <a:off x="5332908" y="792087"/>
          <a:ext cx="792088" cy="416011"/>
        </a:xfrm>
        <a:prstGeom xmlns:a="http://schemas.openxmlformats.org/drawingml/2006/main" prst="rect">
          <a:avLst/>
        </a:prstGeom>
        <a:solidFill xmlns:a="http://schemas.openxmlformats.org/drawingml/2006/main">
          <a:srgbClr val="FFE1F4"/>
        </a:solidFill>
        <a:ln xmlns:a="http://schemas.openxmlformats.org/drawingml/2006/main">
          <a:solidFill>
            <a:srgbClr val="FA2EB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50000"/>
            </a:lnSpc>
          </a:pPr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Día 14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0.46424</cdr:x>
      <cdr:y>0.16667</cdr:y>
    </cdr:from>
    <cdr:to>
      <cdr:x>0.55973</cdr:x>
      <cdr:y>0.2542</cdr:y>
    </cdr:to>
    <cdr:sp macro="" textlink="">
      <cdr:nvSpPr>
        <cdr:cNvPr id="12" name="15 CuadroTexto"/>
        <cdr:cNvSpPr txBox="1"/>
      </cdr:nvSpPr>
      <cdr:spPr>
        <a:xfrm xmlns:a="http://schemas.openxmlformats.org/drawingml/2006/main">
          <a:off x="3844346" y="792088"/>
          <a:ext cx="790769" cy="416011"/>
        </a:xfrm>
        <a:prstGeom xmlns:a="http://schemas.openxmlformats.org/drawingml/2006/main" prst="rect">
          <a:avLst/>
        </a:prstGeom>
        <a:solidFill xmlns:a="http://schemas.openxmlformats.org/drawingml/2006/main">
          <a:srgbClr val="EBD5EF"/>
        </a:solidFill>
        <a:ln xmlns:a="http://schemas.openxmlformats.org/drawingml/2006/main">
          <a:solidFill>
            <a:srgbClr val="7030A0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50000"/>
            </a:lnSpc>
          </a:pPr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Día 11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0.36372</cdr:x>
      <cdr:y>0.88368</cdr:y>
    </cdr:from>
    <cdr:to>
      <cdr:x>0.36372</cdr:x>
      <cdr:y>0.95125</cdr:y>
    </cdr:to>
    <cdr:cxnSp macro="">
      <cdr:nvCxnSpPr>
        <cdr:cNvPr id="6" name="1 Conector recto de flecha"/>
        <cdr:cNvCxnSpPr/>
      </cdr:nvCxnSpPr>
      <cdr:spPr>
        <a:xfrm xmlns:a="http://schemas.openxmlformats.org/drawingml/2006/main">
          <a:off x="2946639" y="4546907"/>
          <a:ext cx="0" cy="34767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0.33183</cdr:x>
      <cdr:y>0.94403</cdr:y>
    </cdr:from>
    <cdr:to>
      <cdr:x>0.39557</cdr:x>
      <cdr:y>1</cdr:y>
    </cdr:to>
    <cdr:sp macro="" textlink="">
      <cdr:nvSpPr>
        <cdr:cNvPr id="7" name="6 CuadroTexto"/>
        <cdr:cNvSpPr txBox="1"/>
      </cdr:nvSpPr>
      <cdr:spPr>
        <a:xfrm xmlns:a="http://schemas.openxmlformats.org/drawingml/2006/main">
          <a:off x="2556704" y="4536503"/>
          <a:ext cx="491096" cy="2689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C" sz="1600" b="1" dirty="0">
              <a:latin typeface="Arial" panose="020B0604020202020204" pitchFamily="34" charset="0"/>
              <a:cs typeface="Arial" panose="020B0604020202020204" pitchFamily="34" charset="0"/>
            </a:rPr>
            <a:t>DT</a:t>
          </a:r>
        </a:p>
      </cdr:txBody>
    </cdr:sp>
  </cdr:relSizeAnchor>
  <cdr:relSizeAnchor xmlns:cdr="http://schemas.openxmlformats.org/drawingml/2006/chartDrawing">
    <cdr:from>
      <cdr:x>0.17777</cdr:x>
      <cdr:y>0.94424</cdr:y>
    </cdr:from>
    <cdr:to>
      <cdr:x>0.24248</cdr:x>
      <cdr:y>0.99674</cdr:y>
    </cdr:to>
    <cdr:sp macro="" textlink="">
      <cdr:nvSpPr>
        <cdr:cNvPr id="9" name="1 CuadroTexto"/>
        <cdr:cNvSpPr txBox="1"/>
      </cdr:nvSpPr>
      <cdr:spPr>
        <a:xfrm xmlns:a="http://schemas.openxmlformats.org/drawingml/2006/main">
          <a:off x="1440160" y="4858513"/>
          <a:ext cx="524234" cy="270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C" sz="1600" b="1" dirty="0">
              <a:latin typeface="Arial" panose="020B0604020202020204" pitchFamily="34" charset="0"/>
              <a:cs typeface="Arial" panose="020B0604020202020204" pitchFamily="34" charset="0"/>
            </a:rPr>
            <a:t>DI</a:t>
          </a:r>
        </a:p>
      </cdr:txBody>
    </cdr:sp>
  </cdr:relSizeAnchor>
  <cdr:relSizeAnchor xmlns:cdr="http://schemas.openxmlformats.org/drawingml/2006/chartDrawing">
    <cdr:from>
      <cdr:x>0.20443</cdr:x>
      <cdr:y>0.88368</cdr:y>
    </cdr:from>
    <cdr:to>
      <cdr:x>0.20443</cdr:x>
      <cdr:y>0.95125</cdr:y>
    </cdr:to>
    <cdr:cxnSp macro="">
      <cdr:nvCxnSpPr>
        <cdr:cNvPr id="10" name="1 Conector recto de flecha"/>
        <cdr:cNvCxnSpPr/>
      </cdr:nvCxnSpPr>
      <cdr:spPr>
        <a:xfrm xmlns:a="http://schemas.openxmlformats.org/drawingml/2006/main">
          <a:off x="1656184" y="4546907"/>
          <a:ext cx="0" cy="34767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0.57775</cdr:x>
      <cdr:y>0.88368</cdr:y>
    </cdr:from>
    <cdr:to>
      <cdr:x>0.57775</cdr:x>
      <cdr:y>0.95125</cdr:y>
    </cdr:to>
    <cdr:cxnSp macro="">
      <cdr:nvCxnSpPr>
        <cdr:cNvPr id="8" name="1 Conector recto de flecha"/>
        <cdr:cNvCxnSpPr/>
      </cdr:nvCxnSpPr>
      <cdr:spPr>
        <a:xfrm xmlns:a="http://schemas.openxmlformats.org/drawingml/2006/main">
          <a:off x="4680520" y="4546907"/>
          <a:ext cx="0" cy="34767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0.55108</cdr:x>
      <cdr:y>0.94076</cdr:y>
    </cdr:from>
    <cdr:to>
      <cdr:x>0.61572</cdr:x>
      <cdr:y>0.99674</cdr:y>
    </cdr:to>
    <cdr:sp macro="" textlink="">
      <cdr:nvSpPr>
        <cdr:cNvPr id="11" name="1 CuadroTexto"/>
        <cdr:cNvSpPr txBox="1"/>
      </cdr:nvSpPr>
      <cdr:spPr>
        <a:xfrm xmlns:a="http://schemas.openxmlformats.org/drawingml/2006/main">
          <a:off x="4464496" y="4840617"/>
          <a:ext cx="52360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C" sz="1600" b="1" dirty="0">
              <a:latin typeface="Arial" panose="020B0604020202020204" pitchFamily="34" charset="0"/>
              <a:cs typeface="Arial" panose="020B0604020202020204" pitchFamily="34" charset="0"/>
            </a:rPr>
            <a:t>DT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8F513-517E-4CF4-875C-566F382BDF2E}" type="datetimeFigureOut">
              <a:rPr lang="es-ES" smtClean="0"/>
              <a:pPr/>
              <a:t>07/03/2023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/>
              <a:t>CÓDIGO: SGC.DI.269       VERSIÓN: 1.0        DICIEMBRE 13 2011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5A72-D475-4644-863B-4274F2D12A4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88414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/>
          <a:lstStyle>
            <a:lvl1pPr algn="l">
              <a:defRPr sz="14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3" y="0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/>
          <a:lstStyle>
            <a:lvl1pPr algn="r">
              <a:defRPr sz="1400"/>
            </a:lvl1pPr>
          </a:lstStyle>
          <a:p>
            <a:fld id="{467A6AF2-C3A6-4EA1-BB42-D573A88196E2}" type="datetimeFigureOut">
              <a:rPr lang="es-ES" smtClean="0"/>
              <a:pPr/>
              <a:t>07/03/2023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768350"/>
            <a:ext cx="545465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875" tIns="49937" rIns="99875" bIns="49937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</p:spPr>
        <p:txBody>
          <a:bodyPr vert="horz" lIns="99875" tIns="49937" rIns="99875" bIns="49937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 anchor="b"/>
          <a:lstStyle>
            <a:lvl1pPr algn="l">
              <a:defRPr sz="1400"/>
            </a:lvl1pPr>
          </a:lstStyle>
          <a:p>
            <a:r>
              <a:rPr lang="es-ES"/>
              <a:t>CÓDIGO: SGC.DI.269       VERSIÓN: 1.0        DICIEMBRE 13 2011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3" y="9721106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 anchor="b"/>
          <a:lstStyle>
            <a:lvl1pPr algn="r">
              <a:defRPr sz="1400"/>
            </a:lvl1pPr>
          </a:lstStyle>
          <a:p>
            <a:fld id="{6A7441D7-C633-4324-86FF-E00342CAD5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6240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20253" y="747392"/>
          <a:ext cx="9742104" cy="534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0253" y="747392"/>
                        <a:ext cx="9742104" cy="534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265934" y="2280181"/>
            <a:ext cx="3078586" cy="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49295"/>
            <a:ext cx="9721850" cy="10625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409535" y="5646833"/>
            <a:ext cx="2154635" cy="215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FECHA ÚLTIMA REVISIÓN: </a:t>
            </a:r>
            <a:r>
              <a:rPr lang="es-EC" dirty="0"/>
              <a:t>09/10/13</a:t>
            </a:r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665467" y="5648033"/>
            <a:ext cx="1539293" cy="213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06058" y="5648033"/>
            <a:ext cx="929699" cy="213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84" y="221598"/>
            <a:ext cx="2373050" cy="5749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094" y="273939"/>
            <a:ext cx="8749665" cy="114009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86094" y="1596127"/>
            <a:ext cx="8749665" cy="45144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48342" y="273939"/>
            <a:ext cx="2187416" cy="5836626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86092" y="273939"/>
            <a:ext cx="6400218" cy="58366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0E35124-E10F-60E2-D307-A47E62A55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231" y="1119506"/>
            <a:ext cx="7291388" cy="238152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1DF07C39-1797-3284-9A8A-1150044A1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5231" y="3592866"/>
            <a:ext cx="7291388" cy="165154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6D8B0A16-FA3E-775F-33DA-01D8BD561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</a:t>
            </a:r>
            <a:r>
              <a:rPr lang="es-EC"/>
              <a:t>09/10/13</a:t>
            </a:r>
            <a:endParaRPr lang="es-EC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DBB00D6F-C45D-3F5E-7F84-73FC1A093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BAD7B2D-EA6D-EAF6-464B-D41539D9B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1.1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17076316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3047B1A-F63B-0CF6-A460-DC02162A5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06953231-0479-8BC2-3F65-AC0502C35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32E9667A-C4CC-A8FB-3FB3-A9A31530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</a:t>
            </a:r>
            <a:r>
              <a:rPr lang="es-EC"/>
              <a:t>09/10/13</a:t>
            </a:r>
            <a:endParaRPr lang="es-EC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F92C5F40-26EB-38BA-7586-F5F405213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6EB42904-96F9-AF78-3FF8-866C1F9E1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1.1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55267186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C5277A3-CB7E-9BF2-8365-FFCC7D930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15" y="1705387"/>
            <a:ext cx="8385095" cy="284547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4AAA7221-A857-4C14-3B2A-B6974EDD1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3315" y="4577780"/>
            <a:ext cx="8385095" cy="149636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0DA9654-7822-A259-136E-E19357390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</a:t>
            </a:r>
            <a:r>
              <a:rPr lang="es-EC"/>
              <a:t>09/10/13</a:t>
            </a:r>
            <a:endParaRPr lang="es-EC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04C4465-4066-6601-93C6-6C7654A46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9F20FEBF-3588-BADB-E64A-3CC7B571A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1.1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39221162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6564B2C-430B-A77D-A4AE-958727788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226120F8-9597-1186-88B9-6276EBFC0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8378" y="1820977"/>
            <a:ext cx="4131786" cy="43402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2A4BB9A7-EF74-0349-0B28-445C531B5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21687" y="1820977"/>
            <a:ext cx="4131786" cy="43402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186A4B3C-CFC3-693C-391A-2CDDFE1FB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</a:t>
            </a:r>
            <a:r>
              <a:rPr lang="es-EC"/>
              <a:t>09/10/13</a:t>
            </a:r>
            <a:endParaRPr lang="es-EC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F65B260E-4DA6-C5C4-228E-D6901A784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48343C51-F154-3F2F-FA3C-5DBCFAC0B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1.1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60146926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A79E1FD-E074-04C3-4314-6B45B643A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44" y="364197"/>
            <a:ext cx="8385095" cy="1322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17325BDE-0EE8-3616-11EB-7AE048E34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644" y="1676882"/>
            <a:ext cx="4112798" cy="82181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AF1BB70A-CF4F-0AFD-0123-372EE705D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644" y="2498697"/>
            <a:ext cx="4112798" cy="367520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F84D6BDF-023C-4854-2D84-FFE06D6CEA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21687" y="1676882"/>
            <a:ext cx="4133053" cy="82181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6B769205-387C-5CD8-F86D-97154321C8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21687" y="2498697"/>
            <a:ext cx="4133053" cy="367520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25AE17D8-BB3E-C489-D748-8AB9B4277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</a:t>
            </a:r>
            <a:r>
              <a:rPr lang="es-EC"/>
              <a:t>09/10/13</a:t>
            </a:r>
            <a:endParaRPr lang="es-EC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00733CC1-0A4E-FF74-6959-2BBC4906F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76BC86D9-0184-433A-F8B5-FCC809B51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1.1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18741410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6EDCC5C-D9BA-FB2D-9CC3-89FA34D90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C654182A-11C8-7842-683D-7A6BD0DF1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</a:t>
            </a:r>
            <a:r>
              <a:rPr lang="es-EC"/>
              <a:t>09/10/13</a:t>
            </a:r>
            <a:endParaRPr lang="es-EC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43DE5657-E98E-FA14-932B-F8ADD16B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147913C6-190D-5454-8D14-7CD9DD0B0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1.1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84249344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5411D7BD-8D1A-A222-D44C-B1F55DEE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</a:t>
            </a:r>
            <a:r>
              <a:rPr lang="es-EC"/>
              <a:t>09/10/13</a:t>
            </a:r>
            <a:endParaRPr lang="es-EC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76B1AF00-CD25-C307-FB47-2DEF59FC6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26BCB1DF-A083-EC64-EB33-CBDE88D6E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1.1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59705288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6094" y="1596127"/>
            <a:ext cx="8749665" cy="45144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86094" y="273939"/>
            <a:ext cx="8749665" cy="114009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D3D2464-0BA8-D645-9179-11C507FAE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43" y="456036"/>
            <a:ext cx="3135550" cy="159612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D735822-7E8D-2862-E97E-DB521283F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053" y="984912"/>
            <a:ext cx="4921686" cy="48612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1B8476ED-DD03-7098-ECCB-AC0839EDD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9643" y="2052162"/>
            <a:ext cx="3135550" cy="380188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F3ECBA97-CEA1-A3D4-8CEC-10F7A42AB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</a:t>
            </a:r>
            <a:r>
              <a:rPr lang="es-EC"/>
              <a:t>09/10/13</a:t>
            </a:r>
            <a:endParaRPr lang="es-EC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CABB479D-7307-4281-0207-A359EEEC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509B9C22-C426-98CC-BF92-606720A5A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1.1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11608507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34521DE-C4D7-1F86-2693-89B32B139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43" y="456036"/>
            <a:ext cx="3135550" cy="159612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3C196C30-0421-7877-B405-494C5C053B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33053" y="984912"/>
            <a:ext cx="4921686" cy="486121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F57D4EB7-4B25-CBC2-AAFD-DB66A1F59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9643" y="2052162"/>
            <a:ext cx="3135550" cy="380188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018CFBF2-8E2E-BE34-B824-78615D6F6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</a:t>
            </a:r>
            <a:r>
              <a:rPr lang="es-EC"/>
              <a:t>09/10/13</a:t>
            </a:r>
            <a:endParaRPr lang="es-EC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22CD337A-54A6-8B33-F747-39F0CDDDE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2597B1A5-A8A8-2F7C-DB7B-DF751A543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1.1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47884315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2DF0055-390A-E95A-A0F4-DDF6AE410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53B083C7-B5B7-99D7-F8EC-4EAE28ABC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9CD11E62-9433-C982-6776-90F548D5B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</a:t>
            </a:r>
            <a:r>
              <a:rPr lang="es-EC"/>
              <a:t>09/10/13</a:t>
            </a:r>
            <a:endParaRPr lang="es-EC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515981D1-2032-DAFE-2F62-4F7E1E1DC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FF7E5AB-330A-63A2-8924-66753887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1.1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83393178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1D873529-F12E-43EA-090D-DD5AC77631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57200" y="364195"/>
            <a:ext cx="2096274" cy="579704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2F7E1EA0-37D5-3F6E-9BA4-0AAC8596C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8378" y="364195"/>
            <a:ext cx="6167299" cy="579704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D33E6ADD-6D53-1A4D-E89A-5EEA20165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</a:t>
            </a:r>
            <a:r>
              <a:rPr lang="es-EC"/>
              <a:t>09/10/13</a:t>
            </a:r>
            <a:endParaRPr lang="es-EC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DCD70C59-37D0-0E3D-4587-D0D6B5B4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DA7419E4-BAC1-BEC6-8926-37FAB2EF1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1.1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52337871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7959" y="4395680"/>
            <a:ext cx="8263573" cy="135860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67959" y="2899313"/>
            <a:ext cx="8263573" cy="14963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094" y="273939"/>
            <a:ext cx="8749665" cy="114009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86093" y="1596127"/>
            <a:ext cx="4293817" cy="45144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41941" y="1596127"/>
            <a:ext cx="4293817" cy="45144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094" y="273939"/>
            <a:ext cx="8749665" cy="114009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6093" y="1531205"/>
            <a:ext cx="4295505" cy="6381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6093" y="2169338"/>
            <a:ext cx="4295505" cy="39412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938565" y="1531205"/>
            <a:ext cx="4297193" cy="6381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938565" y="2169338"/>
            <a:ext cx="4297193" cy="39412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094" y="273939"/>
            <a:ext cx="8749665" cy="114009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093" y="272356"/>
            <a:ext cx="3198422" cy="115909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00974" y="272355"/>
            <a:ext cx="5434784" cy="583821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86093" y="1431447"/>
            <a:ext cx="3198422" cy="46791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551" y="4788378"/>
            <a:ext cx="5833110" cy="56529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05551" y="611216"/>
            <a:ext cx="5833110" cy="4104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05551" y="5353672"/>
            <a:ext cx="5833110" cy="802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1"/>
            <a:ext cx="9721850" cy="61913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0" y="6292662"/>
            <a:ext cx="8383409" cy="547876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27007" y="6219823"/>
            <a:ext cx="708041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27007" y="6267326"/>
            <a:ext cx="708041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2"/>
          </p:nvPr>
        </p:nvSpPr>
        <p:spPr>
          <a:xfrm>
            <a:off x="409535" y="6639921"/>
            <a:ext cx="2154635" cy="215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FECHA ÚLTIMA REVISIÓN: </a:t>
            </a:r>
            <a:r>
              <a:rPr lang="es-EC" dirty="0"/>
              <a:t>09/10/13</a:t>
            </a: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665467" y="6641121"/>
            <a:ext cx="1539293" cy="213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06058" y="6641121"/>
            <a:ext cx="929699" cy="213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30" y="5965941"/>
            <a:ext cx="2373050" cy="5749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2FF36F58-F7BC-79B4-E063-000B524D7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79" y="364197"/>
            <a:ext cx="8385095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B1C255E7-42F5-0079-49E2-DA16E59E8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379" y="1820977"/>
            <a:ext cx="8385095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46D6A9F-D36B-BF41-0659-2BB046B5B1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378" y="6340168"/>
            <a:ext cx="218741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C" b="1"/>
              <a:t>FECHA ÚLTIMA REVISIÓN: </a:t>
            </a:r>
            <a:r>
              <a:rPr lang="es-EC"/>
              <a:t>09/10/13</a:t>
            </a:r>
            <a:endParaRPr lang="es-EC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7AEB33FB-DFC4-FA93-D47A-6E947B2583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20363" y="6340168"/>
            <a:ext cx="328112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D226E0E7-08EA-2385-6700-0C6C3354E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6057" y="6340168"/>
            <a:ext cx="218741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C" b="1"/>
              <a:t>VERSIÓN: </a:t>
            </a:r>
            <a:r>
              <a:rPr lang="es-EC"/>
              <a:t>1.1</a:t>
            </a:r>
            <a:endParaRPr lang="es-EC" dirty="0"/>
          </a:p>
        </p:txBody>
      </p:sp>
      <p:sp>
        <p:nvSpPr>
          <p:cNvPr id="7" name="Rectangle 20">
            <a:extLst>
              <a:ext uri="{FF2B5EF4-FFF2-40B4-BE49-F238E27FC236}">
                <a16:creationId xmlns="" xmlns:a16="http://schemas.microsoft.com/office/drawing/2014/main" id="{25E4E7FB-FA90-A67A-6217-05A4C34DBA0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"/>
            <a:ext cx="9721850" cy="61913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" name="Rectangle 21">
            <a:extLst>
              <a:ext uri="{FF2B5EF4-FFF2-40B4-BE49-F238E27FC236}">
                <a16:creationId xmlns="" xmlns:a16="http://schemas.microsoft.com/office/drawing/2014/main" id="{1A56E49C-4C5A-78B2-E705-707368E9FB01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0" y="6292662"/>
            <a:ext cx="8383409" cy="547876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9" name="Line 23">
            <a:extLst>
              <a:ext uri="{FF2B5EF4-FFF2-40B4-BE49-F238E27FC236}">
                <a16:creationId xmlns="" xmlns:a16="http://schemas.microsoft.com/office/drawing/2014/main" id="{7D205BC4-0DC4-3F3E-2A8A-E8F57E758D2E}"/>
              </a:ext>
            </a:extLst>
          </p:cNvPr>
          <p:cNvSpPr>
            <a:spLocks noChangeShapeType="1"/>
          </p:cNvSpPr>
          <p:nvPr userDrawn="1"/>
        </p:nvSpPr>
        <p:spPr bwMode="auto">
          <a:xfrm rot="10800000" flipH="1">
            <a:off x="27007" y="6219823"/>
            <a:ext cx="708041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" name="Line 24">
            <a:extLst>
              <a:ext uri="{FF2B5EF4-FFF2-40B4-BE49-F238E27FC236}">
                <a16:creationId xmlns="" xmlns:a16="http://schemas.microsoft.com/office/drawing/2014/main" id="{E8DEFFCE-DCA9-CCE1-087C-A81BBD72AC39}"/>
              </a:ext>
            </a:extLst>
          </p:cNvPr>
          <p:cNvSpPr>
            <a:spLocks noChangeShapeType="1"/>
          </p:cNvSpPr>
          <p:nvPr userDrawn="1"/>
        </p:nvSpPr>
        <p:spPr bwMode="auto">
          <a:xfrm rot="10800000" flipH="1">
            <a:off x="27007" y="6267326"/>
            <a:ext cx="708041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pic>
        <p:nvPicPr>
          <p:cNvPr id="11" name="10 Imagen">
            <a:extLst>
              <a:ext uri="{FF2B5EF4-FFF2-40B4-BE49-F238E27FC236}">
                <a16:creationId xmlns="" xmlns:a16="http://schemas.microsoft.com/office/drawing/2014/main" id="{7A69CF05-85CA-AA06-C6E1-78285A9EFB0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30" y="5965941"/>
            <a:ext cx="2373050" cy="57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3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.jpeg"/><Relationship Id="rId7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jpeg"/><Relationship Id="rId5" Type="http://schemas.openxmlformats.org/officeDocument/2006/relationships/image" Target="../media/image41.jpeg"/><Relationship Id="rId4" Type="http://schemas.openxmlformats.org/officeDocument/2006/relationships/image" Target="../media/image5.jpe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5" Type="http://schemas.openxmlformats.org/officeDocument/2006/relationships/chart" Target="../charts/chart1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ARES Belgica">
            <a:extLst>
              <a:ext uri="{FF2B5EF4-FFF2-40B4-BE49-F238E27FC236}">
                <a16:creationId xmlns="" xmlns:a16="http://schemas.microsoft.com/office/drawing/2014/main" id="{841133B7-2AC5-5649-B0A8-763A796186E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7" t="18369" r="9919" b="20411"/>
          <a:stretch/>
        </p:blipFill>
        <p:spPr bwMode="auto">
          <a:xfrm>
            <a:off x="7866311" y="3996333"/>
            <a:ext cx="1780336" cy="588814"/>
          </a:xfrm>
          <a:prstGeom prst="rect">
            <a:avLst/>
          </a:prstGeom>
          <a:noFill/>
        </p:spPr>
      </p:pic>
      <p:pic>
        <p:nvPicPr>
          <p:cNvPr id="5" name="Picture 4" descr="Imagen relacionada">
            <a:extLst>
              <a:ext uri="{FF2B5EF4-FFF2-40B4-BE49-F238E27FC236}">
                <a16:creationId xmlns="" xmlns:a16="http://schemas.microsoft.com/office/drawing/2014/main" id="{C811B8D5-C313-4046-AF3A-886BE6536E2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3" t="18080" r="6795" b="18794"/>
          <a:stretch/>
        </p:blipFill>
        <p:spPr bwMode="auto">
          <a:xfrm>
            <a:off x="7866311" y="5077763"/>
            <a:ext cx="1780337" cy="653268"/>
          </a:xfrm>
          <a:prstGeom prst="rect">
            <a:avLst/>
          </a:prstGeom>
          <a:noFill/>
        </p:spPr>
      </p:pic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F6AAABEF-A996-4C92-895D-BB2B2DF8B3AD}"/>
              </a:ext>
            </a:extLst>
          </p:cNvPr>
          <p:cNvSpPr txBox="1"/>
          <p:nvPr/>
        </p:nvSpPr>
        <p:spPr>
          <a:xfrm>
            <a:off x="320887" y="3003741"/>
            <a:ext cx="708255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rgbClr val="152543"/>
                </a:solidFill>
                <a:latin typeface="Arial Narrow" panose="020B0606020202030204" pitchFamily="34" charset="0"/>
              </a:rPr>
              <a:t>“Evaluación de la cinética de anticuerpos IgG e IgM mediante pruebas serológicas ELISAi y aglutinación, en bovinos experimentalmente infectados con una cepa nativa de </a:t>
            </a:r>
            <a:r>
              <a:rPr lang="es-ES" sz="2000" b="1" i="1" dirty="0">
                <a:solidFill>
                  <a:srgbClr val="152543"/>
                </a:solidFill>
                <a:latin typeface="Arial Narrow" panose="020B0606020202030204" pitchFamily="34" charset="0"/>
              </a:rPr>
              <a:t>Trypanosoma  vivax </a:t>
            </a:r>
            <a:r>
              <a:rPr lang="es-ES" sz="2000" b="1" dirty="0">
                <a:solidFill>
                  <a:srgbClr val="152543"/>
                </a:solidFill>
                <a:latin typeface="Arial Narrow" panose="020B0606020202030204" pitchFamily="34" charset="0"/>
              </a:rPr>
              <a:t>y tratados con diaceturato de diminazeno, dipropionato de imidocarb y cloruro de isometamidium”</a:t>
            </a:r>
            <a:endParaRPr lang="es-EC" sz="2000" b="1" dirty="0">
              <a:solidFill>
                <a:srgbClr val="152543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10C024E7-8E0A-3DDC-5A89-E6B86E80F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754" y="2844206"/>
            <a:ext cx="2010038" cy="74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Twitter 上的 DCDVA_ESPEU：&quot;La carrera de #Biotecnología inició su historia con  el liderazgo de #MonicaJadán que logró conformar un excelente equipo de  trabajo https://t.co/7BP2Xo0SZX&quot; / Twit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236" y="1045760"/>
            <a:ext cx="1436184" cy="134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-3355" y="365439"/>
            <a:ext cx="763975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latin typeface="Arial Narrow" panose="020B0606020202030204" pitchFamily="34" charset="0"/>
              </a:rPr>
              <a:t>UNIVERSIDAD DE LAS FUERZAS ARMADAS - ESPE </a:t>
            </a:r>
            <a:endParaRPr lang="es-ES" b="1" dirty="0" smtClean="0">
              <a:latin typeface="Arial Narrow" panose="020B0606020202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latin typeface="Arial Narrow" panose="020B0606020202030204" pitchFamily="34" charset="0"/>
              </a:rPr>
              <a:t>DEPARTAMENTO </a:t>
            </a:r>
            <a:r>
              <a:rPr lang="es-ES" b="1" dirty="0">
                <a:latin typeface="Arial Narrow" panose="020B0606020202030204" pitchFamily="34" charset="0"/>
              </a:rPr>
              <a:t>CIENCIAS DE LA VIDA Y DE LA AGRICULTURA </a:t>
            </a:r>
            <a:endParaRPr lang="es-ES" b="1" dirty="0" smtClean="0">
              <a:latin typeface="Arial Narrow" panose="020B0606020202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latin typeface="Arial Narrow" panose="020B0606020202030204" pitchFamily="34" charset="0"/>
              </a:rPr>
              <a:t>CARRERA </a:t>
            </a:r>
            <a:r>
              <a:rPr lang="es-ES" b="1" dirty="0">
                <a:latin typeface="Arial Narrow" panose="020B0606020202030204" pitchFamily="34" charset="0"/>
              </a:rPr>
              <a:t>DE INGENIERÍA EN BIOTECNOLOGÍA</a:t>
            </a:r>
            <a:endParaRPr lang="es-EC" b="1" dirty="0">
              <a:latin typeface="Arial Narrow" panose="020B0606020202030204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2" y="259779"/>
            <a:ext cx="67304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-3354" y="323925"/>
            <a:ext cx="673377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321352" y="2066097"/>
            <a:ext cx="6954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Arial Narrow" panose="020B0606020202030204" pitchFamily="34" charset="0"/>
              </a:rPr>
              <a:t>TRABAJO DE TITULACIÓN PREVIO A LA OBTENCIÓN DEL TÍTULO DE </a:t>
            </a:r>
            <a:r>
              <a:rPr lang="es-ES" dirty="0" smtClean="0">
                <a:latin typeface="Arial Narrow" panose="020B0606020202030204" pitchFamily="34" charset="0"/>
              </a:rPr>
              <a:t>INGENIERA </a:t>
            </a:r>
            <a:r>
              <a:rPr lang="es-ES" dirty="0">
                <a:latin typeface="Arial Narrow" panose="020B0606020202030204" pitchFamily="34" charset="0"/>
              </a:rPr>
              <a:t>EN </a:t>
            </a:r>
            <a:r>
              <a:rPr lang="es-ES" dirty="0" smtClean="0">
                <a:latin typeface="Arial Narrow" panose="020B0606020202030204" pitchFamily="34" charset="0"/>
              </a:rPr>
              <a:t>BIOTECNOLOGÍA</a:t>
            </a:r>
            <a:endParaRPr lang="es-EC" dirty="0">
              <a:latin typeface="Arial Narrow" panose="020B0606020202030204" pitchFamily="34" charset="0"/>
            </a:endParaRPr>
          </a:p>
        </p:txBody>
      </p:sp>
      <p:pic>
        <p:nvPicPr>
          <p:cNvPr id="16" name="Picture 2" descr="ESPE | Universidad de las Fuerzas Armadas | Sangolquí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657" y="31177"/>
            <a:ext cx="2874991" cy="79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31402" y="5580509"/>
            <a:ext cx="416807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 smtClean="0">
                <a:latin typeface="Arial Narrow" panose="020B0606020202030204" pitchFamily="34" charset="0"/>
              </a:rPr>
              <a:t>Autora: Espinosa Tenorio, Joselyn Andrea </a:t>
            </a:r>
          </a:p>
          <a:p>
            <a:pPr>
              <a:lnSpc>
                <a:spcPct val="150000"/>
              </a:lnSpc>
            </a:pPr>
            <a:r>
              <a:rPr lang="es-ES" dirty="0" smtClean="0">
                <a:latin typeface="Arial Narrow" panose="020B0606020202030204" pitchFamily="34" charset="0"/>
              </a:rPr>
              <a:t>Directora</a:t>
            </a:r>
            <a:r>
              <a:rPr lang="es-ES" dirty="0">
                <a:latin typeface="Arial Narrow" panose="020B0606020202030204" pitchFamily="34" charset="0"/>
              </a:rPr>
              <a:t>: Chávez Larrea, María Augusta M.Sc. </a:t>
            </a:r>
            <a:endParaRPr lang="es-ES" dirty="0" smtClean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dirty="0" smtClean="0">
                <a:latin typeface="Arial Narrow" panose="020B0606020202030204" pitchFamily="34" charset="0"/>
              </a:rPr>
              <a:t>Sangolquí</a:t>
            </a:r>
            <a:r>
              <a:rPr lang="es-ES" dirty="0">
                <a:latin typeface="Arial Narrow" panose="020B0606020202030204" pitchFamily="34" charset="0"/>
              </a:rPr>
              <a:t>, </a:t>
            </a:r>
            <a:r>
              <a:rPr lang="es-ES" dirty="0" smtClean="0">
                <a:latin typeface="Arial Narrow" panose="020B0606020202030204" pitchFamily="34" charset="0"/>
              </a:rPr>
              <a:t>3 de marzo </a:t>
            </a:r>
            <a:r>
              <a:rPr lang="es-ES">
                <a:latin typeface="Arial Narrow" panose="020B0606020202030204" pitchFamily="34" charset="0"/>
              </a:rPr>
              <a:t>del </a:t>
            </a:r>
            <a:r>
              <a:rPr lang="es-ES" smtClean="0">
                <a:latin typeface="Arial Narrow" panose="020B0606020202030204" pitchFamily="34" charset="0"/>
              </a:rPr>
              <a:t>2023</a:t>
            </a:r>
            <a:endParaRPr lang="es-EC" dirty="0">
              <a:latin typeface="Arial Narrow" panose="020B0606020202030204" pitchFamily="34" charset="0"/>
            </a:endParaRPr>
          </a:p>
        </p:txBody>
      </p:sp>
      <p:pic>
        <p:nvPicPr>
          <p:cNvPr id="21" name="Picture 10" descr="C:\Users\machavez.UFAESPE\Desktop\ESCRITORIO 2014\GRUPO GISAH\LOGOS GISAH\GISAH_log 1.jpg">
            <a:extLst>
              <a:ext uri="{FF2B5EF4-FFF2-40B4-BE49-F238E27FC236}">
                <a16:creationId xmlns="" xmlns:a16="http://schemas.microsoft.com/office/drawing/2014/main" id="{AC83F8B0-8874-D08D-7BD2-A583DBEAA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538" y="6066521"/>
            <a:ext cx="1156468" cy="75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39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324421" y="6340168"/>
            <a:ext cx="3041957" cy="364195"/>
          </a:xfrm>
        </p:spPr>
        <p:txBody>
          <a:bodyPr/>
          <a:lstStyle/>
          <a:p>
            <a:r>
              <a:rPr lang="es-E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Hilali</a:t>
            </a:r>
            <a:r>
              <a:rPr lang="es-E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Abdel</a:t>
            </a:r>
            <a:r>
              <a:rPr lang="es-E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Nassar</a:t>
            </a:r>
            <a:r>
              <a:rPr lang="es-E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Magnus, &amp; </a:t>
            </a:r>
            <a:r>
              <a:rPr lang="es-ES" sz="1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Büscher</a:t>
            </a:r>
            <a:r>
              <a:rPr lang="es-E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2004)</a:t>
            </a:r>
            <a:endParaRPr lang="es-EC" sz="1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1.1</a:t>
            </a:r>
            <a:endParaRPr lang="es-EC" dirty="0"/>
          </a:p>
        </p:txBody>
      </p:sp>
      <p:pic>
        <p:nvPicPr>
          <p:cNvPr id="1026" name="Picture 2" descr="ESPE | Universidad de las Fuerzas Armadas | Sangolqu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236" y="5730203"/>
            <a:ext cx="2874991" cy="69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1" y="6077781"/>
            <a:ext cx="67920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1" y="6149606"/>
            <a:ext cx="679200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4">
            <a:extLst>
              <a:ext uri="{FF2B5EF4-FFF2-40B4-BE49-F238E27FC236}">
                <a16:creationId xmlns="" xmlns:a16="http://schemas.microsoft.com/office/drawing/2014/main" id="{C2D993BD-AEC7-2E4E-A2B2-B8C3C1A35336}"/>
              </a:ext>
            </a:extLst>
          </p:cNvPr>
          <p:cNvSpPr/>
          <p:nvPr/>
        </p:nvSpPr>
        <p:spPr>
          <a:xfrm>
            <a:off x="3764678" y="1"/>
            <a:ext cx="5939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C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  <a:endParaRPr lang="es-EC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905;p85"/>
          <p:cNvSpPr txBox="1">
            <a:spLocks/>
          </p:cNvSpPr>
          <p:nvPr/>
        </p:nvSpPr>
        <p:spPr>
          <a:xfrm>
            <a:off x="160129" y="353320"/>
            <a:ext cx="6412500" cy="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s-ES" sz="2400" i="0" kern="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CATT/T. EVANSI</a:t>
            </a:r>
            <a:endParaRPr lang="es-EC" sz="2400" kern="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2849855505"/>
              </p:ext>
            </p:extLst>
          </p:nvPr>
        </p:nvGraphicFramePr>
        <p:xfrm>
          <a:off x="1" y="827981"/>
          <a:ext cx="4879018" cy="2673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1960765097"/>
              </p:ext>
            </p:extLst>
          </p:nvPr>
        </p:nvGraphicFramePr>
        <p:xfrm>
          <a:off x="5024227" y="703794"/>
          <a:ext cx="4680000" cy="26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12 Gráfico"/>
          <p:cNvGraphicFramePr/>
          <p:nvPr>
            <p:extLst>
              <p:ext uri="{D42A27DB-BD31-4B8C-83A1-F6EECF244321}">
                <p14:modId xmlns:p14="http://schemas.microsoft.com/office/powerpoint/2010/main" val="30442198"/>
              </p:ext>
            </p:extLst>
          </p:nvPr>
        </p:nvGraphicFramePr>
        <p:xfrm>
          <a:off x="1" y="3485606"/>
          <a:ext cx="4716000" cy="26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098" name="Picture 2" descr="Foto gratuita foto del búfalo mirando a la cámara en el lago doi tao, tailandi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-1" r="28421" b="33364"/>
          <a:stretch/>
        </p:blipFill>
        <p:spPr bwMode="auto">
          <a:xfrm>
            <a:off x="4932933" y="4102366"/>
            <a:ext cx="2046145" cy="172115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5220965" y="3479767"/>
            <a:ext cx="3888432" cy="507831"/>
          </a:xfrm>
          <a:prstGeom prst="rect">
            <a:avLst/>
          </a:prstGeom>
          <a:solidFill>
            <a:srgbClr val="FFEDC9"/>
          </a:solidFill>
          <a:ln>
            <a:solidFill>
              <a:srgbClr val="FA2EB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IgM es la primera línea de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defensa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135258" y="4501280"/>
            <a:ext cx="2357197" cy="923330"/>
          </a:xfrm>
          <a:prstGeom prst="rect">
            <a:avLst/>
          </a:prstGeom>
          <a:solidFill>
            <a:srgbClr val="D1E8FF"/>
          </a:solidFill>
          <a:ln>
            <a:solidFill>
              <a:srgbClr val="00A4F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Epítopos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de reacción cruzada del antígeno RoTat 1.2</a:t>
            </a:r>
          </a:p>
        </p:txBody>
      </p:sp>
    </p:spTree>
    <p:extLst>
      <p:ext uri="{BB962C8B-B14F-4D97-AF65-F5344CB8AC3E}">
        <p14:creationId xmlns:p14="http://schemas.microsoft.com/office/powerpoint/2010/main" val="192561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C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Lutz,1998)</a:t>
            </a:r>
            <a:endParaRPr lang="es-EC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1.1</a:t>
            </a:r>
            <a:endParaRPr lang="es-EC" dirty="0"/>
          </a:p>
        </p:txBody>
      </p:sp>
      <p:pic>
        <p:nvPicPr>
          <p:cNvPr id="1026" name="Picture 2" descr="ESPE | Universidad de las Fuerzas Armadas | Sangolqu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236" y="5730203"/>
            <a:ext cx="2874991" cy="69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1" y="6077781"/>
            <a:ext cx="67920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1" y="6149606"/>
            <a:ext cx="679200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4">
            <a:extLst>
              <a:ext uri="{FF2B5EF4-FFF2-40B4-BE49-F238E27FC236}">
                <a16:creationId xmlns="" xmlns:a16="http://schemas.microsoft.com/office/drawing/2014/main" id="{C2D993BD-AEC7-2E4E-A2B2-B8C3C1A35336}"/>
              </a:ext>
            </a:extLst>
          </p:cNvPr>
          <p:cNvSpPr/>
          <p:nvPr/>
        </p:nvSpPr>
        <p:spPr>
          <a:xfrm>
            <a:off x="3764678" y="1"/>
            <a:ext cx="5939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C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  <a:endParaRPr lang="es-EC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971502610"/>
              </p:ext>
            </p:extLst>
          </p:nvPr>
        </p:nvGraphicFramePr>
        <p:xfrm>
          <a:off x="180405" y="1044005"/>
          <a:ext cx="7861091" cy="4306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7010783" y="1692077"/>
            <a:ext cx="2511896" cy="507831"/>
          </a:xfrm>
          <a:prstGeom prst="rect">
            <a:avLst/>
          </a:prstGeom>
          <a:solidFill>
            <a:srgbClr val="EFFFD1"/>
          </a:solidFill>
          <a:ln>
            <a:solidFill>
              <a:srgbClr val="CC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Bovino 3 y 8 → Día 11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453213" y="2370849"/>
            <a:ext cx="2069466" cy="507831"/>
          </a:xfrm>
          <a:prstGeom prst="rect">
            <a:avLst/>
          </a:prstGeom>
          <a:solidFill>
            <a:srgbClr val="EFFFD1"/>
          </a:solidFill>
          <a:ln>
            <a:solidFill>
              <a:srgbClr val="CC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Bovino 5 → Día 0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12453" y="5570372"/>
            <a:ext cx="3271686" cy="369332"/>
          </a:xfrm>
          <a:prstGeom prst="rect">
            <a:avLst/>
          </a:prstGeom>
          <a:solidFill>
            <a:srgbClr val="E1FFFE"/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mtClean="0">
                <a:latin typeface="Arial" panose="020B0604020202020204" pitchFamily="34" charset="0"/>
                <a:cs typeface="Arial" panose="020B0604020202020204" pitchFamily="34" charset="0"/>
              </a:rPr>
              <a:t>Bovino 8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falleció en el </a:t>
            </a:r>
            <a:r>
              <a:rPr lang="es-ES" smtClean="0">
                <a:latin typeface="Arial" panose="020B0604020202020204" pitchFamily="34" charset="0"/>
                <a:cs typeface="Arial" panose="020B0604020202020204" pitchFamily="34" charset="0"/>
              </a:rPr>
              <a:t>día 31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132174" y="5545537"/>
            <a:ext cx="2447465" cy="369332"/>
          </a:xfrm>
          <a:prstGeom prst="rect">
            <a:avLst/>
          </a:prstGeom>
          <a:solidFill>
            <a:srgbClr val="E1FFFE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s-ES" dirty="0" smtClean="0"/>
              <a:t>Niveles normales de IgG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5447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Birhanu</a:t>
            </a:r>
            <a:r>
              <a:rPr lang="es-E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al., 2015) </a:t>
            </a:r>
            <a:endParaRPr lang="es-EC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1.1</a:t>
            </a:r>
            <a:endParaRPr lang="es-EC" dirty="0"/>
          </a:p>
        </p:txBody>
      </p:sp>
      <p:pic>
        <p:nvPicPr>
          <p:cNvPr id="1026" name="Picture 2" descr="ESPE | Universidad de las Fuerzas Armadas | Sangolqu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236" y="5730203"/>
            <a:ext cx="2874991" cy="69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1" y="6077781"/>
            <a:ext cx="67920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1" y="6149606"/>
            <a:ext cx="679200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4">
            <a:extLst>
              <a:ext uri="{FF2B5EF4-FFF2-40B4-BE49-F238E27FC236}">
                <a16:creationId xmlns="" xmlns:a16="http://schemas.microsoft.com/office/drawing/2014/main" id="{C2D993BD-AEC7-2E4E-A2B2-B8C3C1A35336}"/>
              </a:ext>
            </a:extLst>
          </p:cNvPr>
          <p:cNvSpPr/>
          <p:nvPr/>
        </p:nvSpPr>
        <p:spPr>
          <a:xfrm>
            <a:off x="3764678" y="1"/>
            <a:ext cx="5939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C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  <a:endParaRPr lang="es-EC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1731128659"/>
              </p:ext>
            </p:extLst>
          </p:nvPr>
        </p:nvGraphicFramePr>
        <p:xfrm>
          <a:off x="324420" y="949347"/>
          <a:ext cx="7963229" cy="4271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1188517" y="5458879"/>
            <a:ext cx="4104456" cy="507831"/>
          </a:xfrm>
          <a:prstGeom prst="rect">
            <a:avLst/>
          </a:prstGeom>
          <a:solidFill>
            <a:srgbClr val="E1BEE7"/>
          </a:solidFill>
          <a:ln>
            <a:solidFill>
              <a:srgbClr val="FA2EB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Tiempo de vida de IgM es 1 mes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010783" y="1692077"/>
            <a:ext cx="2511896" cy="507831"/>
          </a:xfrm>
          <a:prstGeom prst="rect">
            <a:avLst/>
          </a:prstGeom>
          <a:solidFill>
            <a:srgbClr val="EFFFD1"/>
          </a:solidFill>
          <a:ln>
            <a:solidFill>
              <a:srgbClr val="CC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Bovino 7 y 9 → Día 11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453213" y="2370849"/>
            <a:ext cx="2069466" cy="507831"/>
          </a:xfrm>
          <a:prstGeom prst="rect">
            <a:avLst/>
          </a:prstGeom>
          <a:solidFill>
            <a:srgbClr val="EFFFD1"/>
          </a:solidFill>
          <a:ln>
            <a:solidFill>
              <a:srgbClr val="CC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Bovino 4 → Día 7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817370" y="5201040"/>
            <a:ext cx="3271686" cy="369332"/>
          </a:xfrm>
          <a:prstGeom prst="rect">
            <a:avLst/>
          </a:prstGeom>
          <a:solidFill>
            <a:srgbClr val="E1FFFE"/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Bovino 9 falleció en el día 25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29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dirty="0" smtClean="0"/>
              <a:t>FECHA ÚLTIMA REVISIÓN: </a:t>
            </a:r>
            <a:r>
              <a:rPr lang="es-EC" dirty="0" smtClean="0"/>
              <a:t>09/10/13</a:t>
            </a:r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1.1</a:t>
            </a:r>
            <a:endParaRPr lang="es-EC" dirty="0"/>
          </a:p>
        </p:txBody>
      </p:sp>
      <p:pic>
        <p:nvPicPr>
          <p:cNvPr id="1026" name="Picture 2" descr="ESPE | Universidad de las Fuerzas Armadas | Sangolqu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236" y="5730203"/>
            <a:ext cx="2874991" cy="69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1" y="6077781"/>
            <a:ext cx="67920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1" y="6149606"/>
            <a:ext cx="679200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4">
            <a:extLst>
              <a:ext uri="{FF2B5EF4-FFF2-40B4-BE49-F238E27FC236}">
                <a16:creationId xmlns="" xmlns:a16="http://schemas.microsoft.com/office/drawing/2014/main" id="{C2D993BD-AEC7-2E4E-A2B2-B8C3C1A35336}"/>
              </a:ext>
            </a:extLst>
          </p:cNvPr>
          <p:cNvSpPr/>
          <p:nvPr/>
        </p:nvSpPr>
        <p:spPr>
          <a:xfrm>
            <a:off x="3764678" y="1"/>
            <a:ext cx="5939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C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  <a:endParaRPr lang="es-EC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1469773655"/>
              </p:ext>
            </p:extLst>
          </p:nvPr>
        </p:nvGraphicFramePr>
        <p:xfrm>
          <a:off x="561875" y="683965"/>
          <a:ext cx="770485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918814" y="5292477"/>
            <a:ext cx="3654079" cy="646331"/>
          </a:xfrm>
          <a:prstGeom prst="rect">
            <a:avLst/>
          </a:prstGeom>
          <a:solidFill>
            <a:srgbClr val="E1BEE7"/>
          </a:solidFill>
          <a:ln>
            <a:solidFill>
              <a:srgbClr val="FA2EB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Bovino 12 falleció en el día 7 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Bovino 13 falleció en el día 10 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508997" y="5107811"/>
            <a:ext cx="2160240" cy="507831"/>
          </a:xfrm>
          <a:prstGeom prst="rect">
            <a:avLst/>
          </a:prstGeom>
          <a:solidFill>
            <a:srgbClr val="EFFFD1"/>
          </a:solidFill>
          <a:ln>
            <a:solidFill>
              <a:srgbClr val="CC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Bovino 2 → Día 11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53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(Desquesnes, et al., 2022)</a:t>
            </a:r>
            <a:r>
              <a:rPr lang="es-EC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1.1</a:t>
            </a:r>
            <a:endParaRPr lang="es-EC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1" y="6228581"/>
            <a:ext cx="97218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1" y="6300589"/>
            <a:ext cx="970422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4">
            <a:extLst>
              <a:ext uri="{FF2B5EF4-FFF2-40B4-BE49-F238E27FC236}">
                <a16:creationId xmlns="" xmlns:a16="http://schemas.microsoft.com/office/drawing/2014/main" id="{C2D993BD-AEC7-2E4E-A2B2-B8C3C1A35336}"/>
              </a:ext>
            </a:extLst>
          </p:cNvPr>
          <p:cNvSpPr/>
          <p:nvPr/>
        </p:nvSpPr>
        <p:spPr>
          <a:xfrm>
            <a:off x="3764678" y="1"/>
            <a:ext cx="5939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C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  <a:endParaRPr lang="es-EC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905;p85"/>
          <p:cNvSpPr txBox="1">
            <a:spLocks/>
          </p:cNvSpPr>
          <p:nvPr/>
        </p:nvSpPr>
        <p:spPr>
          <a:xfrm>
            <a:off x="145078" y="179909"/>
            <a:ext cx="6412500" cy="4680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s-EC" sz="2400" i="0" kern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ELISAi</a:t>
            </a:r>
            <a:endParaRPr lang="es-EC" sz="2400" kern="0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1800509525"/>
              </p:ext>
            </p:extLst>
          </p:nvPr>
        </p:nvGraphicFramePr>
        <p:xfrm>
          <a:off x="7521" y="647961"/>
          <a:ext cx="5285452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3064217368"/>
              </p:ext>
            </p:extLst>
          </p:nvPr>
        </p:nvGraphicFramePr>
        <p:xfrm>
          <a:off x="4500885" y="3060229"/>
          <a:ext cx="5167043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5654332" y="1391587"/>
            <a:ext cx="903246" cy="416011"/>
          </a:xfrm>
          <a:prstGeom prst="rect">
            <a:avLst/>
          </a:prstGeom>
          <a:solidFill>
            <a:srgbClr val="EBD5EF"/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Día 11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060725" y="4068341"/>
            <a:ext cx="903246" cy="416011"/>
          </a:xfrm>
          <a:prstGeom prst="rect">
            <a:avLst/>
          </a:prstGeom>
          <a:solidFill>
            <a:srgbClr val="EBD5EF"/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Día -1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53385" y="5004445"/>
            <a:ext cx="4345324" cy="830997"/>
          </a:xfrm>
          <a:prstGeom prst="rect">
            <a:avLst/>
          </a:prstGeom>
          <a:solidFill>
            <a:srgbClr val="EFFFD1"/>
          </a:solidFill>
          <a:ln>
            <a:solidFill>
              <a:srgbClr val="CCFF00"/>
            </a:solidFill>
          </a:ln>
        </p:spPr>
        <p:txBody>
          <a:bodyPr wrap="square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ntígenos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comunes compartidos entre los trypanosomas del grupo salivar, o incluso entre especies taxonómicamente distantes</a:t>
            </a:r>
          </a:p>
        </p:txBody>
      </p:sp>
    </p:spTree>
    <p:extLst>
      <p:ext uri="{BB962C8B-B14F-4D97-AF65-F5344CB8AC3E}">
        <p14:creationId xmlns:p14="http://schemas.microsoft.com/office/powerpoint/2010/main" val="7918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dirty="0" smtClean="0"/>
              <a:t>FECHA ÚLTIMA REVISIÓN: </a:t>
            </a:r>
            <a:r>
              <a:rPr lang="es-EC" dirty="0" smtClean="0"/>
              <a:t>09/10/13</a:t>
            </a:r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1" y="6228581"/>
            <a:ext cx="67920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1" y="6300589"/>
            <a:ext cx="679200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4">
            <a:extLst>
              <a:ext uri="{FF2B5EF4-FFF2-40B4-BE49-F238E27FC236}">
                <a16:creationId xmlns="" xmlns:a16="http://schemas.microsoft.com/office/drawing/2014/main" id="{C2D993BD-AEC7-2E4E-A2B2-B8C3C1A35336}"/>
              </a:ext>
            </a:extLst>
          </p:cNvPr>
          <p:cNvSpPr/>
          <p:nvPr/>
        </p:nvSpPr>
        <p:spPr>
          <a:xfrm>
            <a:off x="3764678" y="1"/>
            <a:ext cx="5939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C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  <a:endParaRPr lang="es-EC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12 Gráfico"/>
          <p:cNvGraphicFramePr/>
          <p:nvPr>
            <p:extLst>
              <p:ext uri="{D42A27DB-BD31-4B8C-83A1-F6EECF244321}">
                <p14:modId xmlns:p14="http://schemas.microsoft.com/office/powerpoint/2010/main" val="1030966438"/>
              </p:ext>
            </p:extLst>
          </p:nvPr>
        </p:nvGraphicFramePr>
        <p:xfrm>
          <a:off x="0" y="526414"/>
          <a:ext cx="52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14 Gráfico"/>
          <p:cNvGraphicFramePr/>
          <p:nvPr>
            <p:extLst>
              <p:ext uri="{D42A27DB-BD31-4B8C-83A1-F6EECF244321}">
                <p14:modId xmlns:p14="http://schemas.microsoft.com/office/powerpoint/2010/main" val="1727589100"/>
              </p:ext>
            </p:extLst>
          </p:nvPr>
        </p:nvGraphicFramePr>
        <p:xfrm>
          <a:off x="4290683" y="3198963"/>
          <a:ext cx="52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2" descr="ESPE | Universidad de las Fuerzas Armadas | Sangolquí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047" y="6012557"/>
            <a:ext cx="2874991" cy="69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05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668378" y="6340168"/>
            <a:ext cx="1456243" cy="364195"/>
          </a:xfrm>
        </p:spPr>
        <p:txBody>
          <a:bodyPr/>
          <a:lstStyle/>
          <a:p>
            <a:r>
              <a:rPr lang="es-E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Tizard</a:t>
            </a:r>
            <a:r>
              <a:rPr lang="es-E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2009)</a:t>
            </a:r>
            <a:endParaRPr lang="es-EC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1.1</a:t>
            </a:r>
            <a:endParaRPr lang="es-EC" dirty="0"/>
          </a:p>
        </p:txBody>
      </p:sp>
      <p:pic>
        <p:nvPicPr>
          <p:cNvPr id="1026" name="Picture 2" descr="ESPE | Universidad de las Fuerzas Armadas | Sangolqu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236" y="5730203"/>
            <a:ext cx="2874991" cy="69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1" y="6077781"/>
            <a:ext cx="67920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1" y="6149606"/>
            <a:ext cx="679200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4">
            <a:extLst>
              <a:ext uri="{FF2B5EF4-FFF2-40B4-BE49-F238E27FC236}">
                <a16:creationId xmlns="" xmlns:a16="http://schemas.microsoft.com/office/drawing/2014/main" id="{C2D993BD-AEC7-2E4E-A2B2-B8C3C1A35336}"/>
              </a:ext>
            </a:extLst>
          </p:cNvPr>
          <p:cNvSpPr/>
          <p:nvPr/>
        </p:nvSpPr>
        <p:spPr>
          <a:xfrm>
            <a:off x="3764678" y="1"/>
            <a:ext cx="5939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C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  <a:endParaRPr lang="es-EC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1767138519"/>
              </p:ext>
            </p:extLst>
          </p:nvPr>
        </p:nvGraphicFramePr>
        <p:xfrm>
          <a:off x="828477" y="602442"/>
          <a:ext cx="828092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442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Uzcanga</a:t>
            </a:r>
            <a:r>
              <a:rPr lang="es-E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al., 2016)</a:t>
            </a:r>
            <a:r>
              <a:rPr lang="es-EC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1.1</a:t>
            </a:r>
            <a:endParaRPr lang="es-EC" dirty="0"/>
          </a:p>
        </p:txBody>
      </p:sp>
      <p:pic>
        <p:nvPicPr>
          <p:cNvPr id="1026" name="Picture 2" descr="ESPE | Universidad de las Fuerzas Armadas | Sangolqu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236" y="5730203"/>
            <a:ext cx="2874991" cy="69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1" y="6077781"/>
            <a:ext cx="67920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1" y="6149606"/>
            <a:ext cx="679200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4">
            <a:extLst>
              <a:ext uri="{FF2B5EF4-FFF2-40B4-BE49-F238E27FC236}">
                <a16:creationId xmlns="" xmlns:a16="http://schemas.microsoft.com/office/drawing/2014/main" id="{C2D993BD-AEC7-2E4E-A2B2-B8C3C1A35336}"/>
              </a:ext>
            </a:extLst>
          </p:cNvPr>
          <p:cNvSpPr/>
          <p:nvPr/>
        </p:nvSpPr>
        <p:spPr>
          <a:xfrm>
            <a:off x="3764678" y="1"/>
            <a:ext cx="5939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C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  <a:endParaRPr lang="es-EC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2679119860"/>
              </p:ext>
            </p:extLst>
          </p:nvPr>
        </p:nvGraphicFramePr>
        <p:xfrm>
          <a:off x="900485" y="467941"/>
          <a:ext cx="7704855" cy="4805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3132733" y="1431959"/>
            <a:ext cx="790769" cy="416011"/>
          </a:xfrm>
          <a:prstGeom prst="rect">
            <a:avLst/>
          </a:prstGeom>
          <a:solidFill>
            <a:srgbClr val="E1FFFE"/>
          </a:solidFill>
          <a:ln>
            <a:solidFill>
              <a:srgbClr val="00A4F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Día 42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089377" y="1431958"/>
            <a:ext cx="792088" cy="416011"/>
          </a:xfrm>
          <a:prstGeom prst="rect">
            <a:avLst/>
          </a:prstGeom>
          <a:solidFill>
            <a:srgbClr val="FFE1F4"/>
          </a:solidFill>
          <a:ln>
            <a:solidFill>
              <a:srgbClr val="FA2EB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Día 21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600815" y="1431959"/>
            <a:ext cx="790769" cy="416011"/>
          </a:xfrm>
          <a:prstGeom prst="rect">
            <a:avLst/>
          </a:prstGeom>
          <a:solidFill>
            <a:srgbClr val="EBD5EF"/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Día 14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80405" y="5407036"/>
            <a:ext cx="6305016" cy="646331"/>
          </a:xfrm>
          <a:prstGeom prst="rect">
            <a:avLst/>
          </a:prstGeom>
          <a:solidFill>
            <a:srgbClr val="E1FFFE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liminación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inmunológica y la proliferación de poblaciones de trypanosomas  diferentes antigénicamente</a:t>
            </a:r>
          </a:p>
        </p:txBody>
      </p:sp>
    </p:spTree>
    <p:extLst>
      <p:ext uri="{BB962C8B-B14F-4D97-AF65-F5344CB8AC3E}">
        <p14:creationId xmlns:p14="http://schemas.microsoft.com/office/powerpoint/2010/main" val="179983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668377" y="6340168"/>
            <a:ext cx="2859739" cy="364195"/>
          </a:xfrm>
        </p:spPr>
        <p:txBody>
          <a:bodyPr/>
          <a:lstStyle/>
          <a:p>
            <a:r>
              <a:rPr lang="es-E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(Desquesnes, </a:t>
            </a:r>
            <a:r>
              <a:rPr lang="es-ES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Bengaly</a:t>
            </a:r>
            <a:r>
              <a:rPr lang="es-E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&amp; </a:t>
            </a:r>
            <a:r>
              <a:rPr lang="es-ES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r>
              <a:rPr lang="es-E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2003)</a:t>
            </a:r>
            <a:endParaRPr lang="es-EC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1.1</a:t>
            </a:r>
            <a:endParaRPr lang="es-EC" dirty="0"/>
          </a:p>
        </p:txBody>
      </p:sp>
      <p:pic>
        <p:nvPicPr>
          <p:cNvPr id="1026" name="Picture 2" descr="ESPE | Universidad de las Fuerzas Armadas | Sangolqu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236" y="5730203"/>
            <a:ext cx="2874991" cy="69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1" y="6077781"/>
            <a:ext cx="67920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1" y="6149606"/>
            <a:ext cx="679200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4">
            <a:extLst>
              <a:ext uri="{FF2B5EF4-FFF2-40B4-BE49-F238E27FC236}">
                <a16:creationId xmlns="" xmlns:a16="http://schemas.microsoft.com/office/drawing/2014/main" id="{C2D993BD-AEC7-2E4E-A2B2-B8C3C1A35336}"/>
              </a:ext>
            </a:extLst>
          </p:cNvPr>
          <p:cNvSpPr/>
          <p:nvPr/>
        </p:nvSpPr>
        <p:spPr>
          <a:xfrm>
            <a:off x="3764678" y="1"/>
            <a:ext cx="5939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C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  <a:endParaRPr lang="es-EC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503655811"/>
              </p:ext>
            </p:extLst>
          </p:nvPr>
        </p:nvGraphicFramePr>
        <p:xfrm>
          <a:off x="828477" y="555624"/>
          <a:ext cx="8064896" cy="4902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3132733" y="1604542"/>
            <a:ext cx="790769" cy="416011"/>
          </a:xfrm>
          <a:prstGeom prst="rect">
            <a:avLst/>
          </a:prstGeom>
          <a:solidFill>
            <a:srgbClr val="EBD5EF"/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Día 21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06468" y="5545537"/>
            <a:ext cx="5616624" cy="369332"/>
          </a:xfrm>
          <a:prstGeom prst="rect">
            <a:avLst/>
          </a:prstGeom>
          <a:solidFill>
            <a:srgbClr val="E1FFFE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Animales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seronegativos dentro de 3 a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6 meses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19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4837036" y="3420269"/>
            <a:ext cx="4860152" cy="2520000"/>
          </a:xfrm>
          <a:prstGeom prst="rect">
            <a:avLst/>
          </a:prstGeom>
          <a:solidFill>
            <a:srgbClr val="EFFFD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C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dirty="0" smtClean="0"/>
              <a:t>FECHA ÚLTIMA REVISIÓN: </a:t>
            </a:r>
            <a:r>
              <a:rPr lang="es-EC" dirty="0" smtClean="0"/>
              <a:t>09/10/13</a:t>
            </a:r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1.1</a:t>
            </a:r>
            <a:endParaRPr lang="es-EC" dirty="0"/>
          </a:p>
        </p:txBody>
      </p:sp>
      <p:pic>
        <p:nvPicPr>
          <p:cNvPr id="1026" name="Picture 2" descr="ESPE | Universidad de las Fuerzas Armadas | Sangolqu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236" y="5580509"/>
            <a:ext cx="2874991" cy="84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1" y="6077781"/>
            <a:ext cx="67920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1" y="6149606"/>
            <a:ext cx="679200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4">
            <a:extLst>
              <a:ext uri="{FF2B5EF4-FFF2-40B4-BE49-F238E27FC236}">
                <a16:creationId xmlns="" xmlns:a16="http://schemas.microsoft.com/office/drawing/2014/main" id="{C2D993BD-AEC7-2E4E-A2B2-B8C3C1A35336}"/>
              </a:ext>
            </a:extLst>
          </p:cNvPr>
          <p:cNvSpPr/>
          <p:nvPr/>
        </p:nvSpPr>
        <p:spPr>
          <a:xfrm>
            <a:off x="6212566" y="-29373"/>
            <a:ext cx="3491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C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C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854573" y="900269"/>
            <a:ext cx="4860152" cy="2520000"/>
          </a:xfrm>
          <a:prstGeom prst="rect">
            <a:avLst/>
          </a:prstGeom>
          <a:solidFill>
            <a:srgbClr val="EBD5E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0" y="900269"/>
            <a:ext cx="4860152" cy="2520000"/>
          </a:xfrm>
          <a:prstGeom prst="rect">
            <a:avLst/>
          </a:prstGeom>
          <a:solidFill>
            <a:srgbClr val="FFE1F4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0" y="3420269"/>
            <a:ext cx="4860152" cy="2520000"/>
          </a:xfrm>
          <a:prstGeom prst="rect">
            <a:avLst/>
          </a:prstGeom>
          <a:solidFill>
            <a:srgbClr val="D1E8F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C" dirty="0"/>
          </a:p>
        </p:txBody>
      </p:sp>
      <p:sp>
        <p:nvSpPr>
          <p:cNvPr id="15" name="Google Shape;442;p47"/>
          <p:cNvSpPr txBox="1">
            <a:spLocks/>
          </p:cNvSpPr>
          <p:nvPr/>
        </p:nvSpPr>
        <p:spPr>
          <a:xfrm>
            <a:off x="108397" y="1187943"/>
            <a:ext cx="4248472" cy="15842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pruebas serológicas ELISA y aglutinación permitieron la detección de IgM e IgG, durante todo el tiempo de observación del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donante y control positivo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Google Shape;442;p47"/>
          <p:cNvSpPr txBox="1">
            <a:spLocks/>
          </p:cNvSpPr>
          <p:nvPr/>
        </p:nvSpPr>
        <p:spPr>
          <a:xfrm>
            <a:off x="5060735" y="1188021"/>
            <a:ext cx="4048661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 kit comercial CAAT/ T. evansi detectó IgM en los bovinos infectados desde el día 7 y 11 post infección, con niveles de aglutinación del 1 al 4.</a:t>
            </a:r>
          </a:p>
        </p:txBody>
      </p:sp>
      <p:sp>
        <p:nvSpPr>
          <p:cNvPr id="20" name="Google Shape;442;p47"/>
          <p:cNvSpPr txBox="1">
            <a:spLocks/>
          </p:cNvSpPr>
          <p:nvPr/>
        </p:nvSpPr>
        <p:spPr>
          <a:xfrm>
            <a:off x="288417" y="3636293"/>
            <a:ext cx="4068452" cy="19442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Las IgG se observaron en los 3 tratamientos con varias oscilaciones representativas de las infecciones con 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T. vivax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durante todo el tiempo de observación. </a:t>
            </a:r>
          </a:p>
        </p:txBody>
      </p:sp>
      <p:pic>
        <p:nvPicPr>
          <p:cNvPr id="3074" name="Picture 2" descr="Creativid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99" y="3788654"/>
            <a:ext cx="1639492" cy="163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72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CuadroTexto"/>
          <p:cNvSpPr txBox="1"/>
          <p:nvPr/>
        </p:nvSpPr>
        <p:spPr>
          <a:xfrm>
            <a:off x="4860153" y="4212557"/>
            <a:ext cx="4860152" cy="1800000"/>
          </a:xfrm>
          <a:prstGeom prst="rect">
            <a:avLst/>
          </a:prstGeom>
          <a:solidFill>
            <a:srgbClr val="D1E8F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C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dirty="0" smtClean="0"/>
              <a:t>FECHA ÚLTIMA REVISIÓN: </a:t>
            </a:r>
            <a:r>
              <a:rPr lang="es-EC" dirty="0" smtClean="0"/>
              <a:t>09/10/13</a:t>
            </a:r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1.1</a:t>
            </a:r>
            <a:endParaRPr lang="es-EC" dirty="0"/>
          </a:p>
        </p:txBody>
      </p:sp>
      <p:pic>
        <p:nvPicPr>
          <p:cNvPr id="1026" name="Picture 2" descr="ESPE | Universidad de las Fuerzas Armadas | Sangolqu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236" y="5730203"/>
            <a:ext cx="2874991" cy="69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1" y="6077781"/>
            <a:ext cx="67920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1" y="6149606"/>
            <a:ext cx="679200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4">
            <a:extLst>
              <a:ext uri="{FF2B5EF4-FFF2-40B4-BE49-F238E27FC236}">
                <a16:creationId xmlns="" xmlns:a16="http://schemas.microsoft.com/office/drawing/2014/main" id="{C2D993BD-AEC7-2E4E-A2B2-B8C3C1A35336}"/>
              </a:ext>
            </a:extLst>
          </p:cNvPr>
          <p:cNvSpPr/>
          <p:nvPr/>
        </p:nvSpPr>
        <p:spPr>
          <a:xfrm>
            <a:off x="4497115" y="11570"/>
            <a:ext cx="52582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C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TABLA DE CONTENIDOS</a:t>
            </a:r>
            <a:endParaRPr lang="es-EC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854573" y="755136"/>
            <a:ext cx="4860152" cy="1800000"/>
          </a:xfrm>
          <a:prstGeom prst="rect">
            <a:avLst/>
          </a:prstGeom>
          <a:solidFill>
            <a:srgbClr val="D1E8F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C" dirty="0"/>
          </a:p>
        </p:txBody>
      </p:sp>
      <p:sp>
        <p:nvSpPr>
          <p:cNvPr id="18" name="17 CuadroTexto"/>
          <p:cNvSpPr txBox="1"/>
          <p:nvPr/>
        </p:nvSpPr>
        <p:spPr>
          <a:xfrm>
            <a:off x="0" y="755973"/>
            <a:ext cx="4860152" cy="1800000"/>
          </a:xfrm>
          <a:prstGeom prst="rect">
            <a:avLst/>
          </a:prstGeom>
          <a:solidFill>
            <a:srgbClr val="E1E1F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0" y="2412357"/>
            <a:ext cx="4860152" cy="1800000"/>
          </a:xfrm>
          <a:prstGeom prst="rect">
            <a:avLst/>
          </a:prstGeom>
          <a:solidFill>
            <a:srgbClr val="D1E8F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C" dirty="0"/>
          </a:p>
        </p:txBody>
      </p:sp>
      <p:sp>
        <p:nvSpPr>
          <p:cNvPr id="20" name="19 CuadroTexto"/>
          <p:cNvSpPr txBox="1"/>
          <p:nvPr/>
        </p:nvSpPr>
        <p:spPr>
          <a:xfrm>
            <a:off x="4842958" y="2412357"/>
            <a:ext cx="4860152" cy="1800000"/>
          </a:xfrm>
          <a:prstGeom prst="rect">
            <a:avLst/>
          </a:prstGeom>
          <a:solidFill>
            <a:srgbClr val="E1E1F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C" dirty="0"/>
          </a:p>
        </p:txBody>
      </p:sp>
      <p:sp>
        <p:nvSpPr>
          <p:cNvPr id="21" name="20 CuadroTexto"/>
          <p:cNvSpPr txBox="1"/>
          <p:nvPr/>
        </p:nvSpPr>
        <p:spPr>
          <a:xfrm>
            <a:off x="-5580" y="4212557"/>
            <a:ext cx="4860152" cy="1800000"/>
          </a:xfrm>
          <a:prstGeom prst="rect">
            <a:avLst/>
          </a:prstGeom>
          <a:solidFill>
            <a:srgbClr val="E1E1F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C" dirty="0"/>
          </a:p>
        </p:txBody>
      </p:sp>
      <p:sp>
        <p:nvSpPr>
          <p:cNvPr id="23" name="Google Shape;241;p36"/>
          <p:cNvSpPr txBox="1">
            <a:spLocks/>
          </p:cNvSpPr>
          <p:nvPr/>
        </p:nvSpPr>
        <p:spPr>
          <a:xfrm>
            <a:off x="827902" y="922105"/>
            <a:ext cx="3669213" cy="577800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EC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Google Shape;243;p36"/>
          <p:cNvSpPr txBox="1">
            <a:spLocks/>
          </p:cNvSpPr>
          <p:nvPr/>
        </p:nvSpPr>
        <p:spPr>
          <a:xfrm>
            <a:off x="21020" y="962005"/>
            <a:ext cx="893832" cy="576000"/>
          </a:xfrm>
          <a:prstGeom prst="rect">
            <a:avLst/>
          </a:prstGeom>
        </p:spPr>
        <p:txBody>
          <a:bodyPr spcFirstLastPara="1" wrap="square" lIns="91425" tIns="118850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mtClean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Google Shape;241;p36"/>
          <p:cNvSpPr txBox="1">
            <a:spLocks/>
          </p:cNvSpPr>
          <p:nvPr/>
        </p:nvSpPr>
        <p:spPr>
          <a:xfrm>
            <a:off x="5651114" y="922105"/>
            <a:ext cx="3144768" cy="577800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EC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Google Shape;242;p36"/>
          <p:cNvSpPr txBox="1">
            <a:spLocks/>
          </p:cNvSpPr>
          <p:nvPr/>
        </p:nvSpPr>
        <p:spPr>
          <a:xfrm>
            <a:off x="5652387" y="1473071"/>
            <a:ext cx="2869982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Específicos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Google Shape;243;p36"/>
          <p:cNvSpPr txBox="1">
            <a:spLocks/>
          </p:cNvSpPr>
          <p:nvPr/>
        </p:nvSpPr>
        <p:spPr>
          <a:xfrm>
            <a:off x="4844231" y="962005"/>
            <a:ext cx="893832" cy="576000"/>
          </a:xfrm>
          <a:prstGeom prst="rect">
            <a:avLst/>
          </a:prstGeom>
        </p:spPr>
        <p:txBody>
          <a:bodyPr spcFirstLastPara="1" wrap="square" lIns="91425" tIns="118850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dirty="0" smtClean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oogle Shape;244;p36"/>
          <p:cNvGrpSpPr/>
          <p:nvPr/>
        </p:nvGrpSpPr>
        <p:grpSpPr>
          <a:xfrm>
            <a:off x="5062243" y="1786861"/>
            <a:ext cx="486455" cy="267213"/>
            <a:chOff x="859800" y="4133825"/>
            <a:chExt cx="700603" cy="399600"/>
          </a:xfrm>
        </p:grpSpPr>
        <p:sp>
          <p:nvSpPr>
            <p:cNvPr id="39" name="Google Shape;245;p36"/>
            <p:cNvSpPr/>
            <p:nvPr/>
          </p:nvSpPr>
          <p:spPr>
            <a:xfrm rot="8097417">
              <a:off x="1219729" y="4192451"/>
              <a:ext cx="282348" cy="282348"/>
            </a:xfrm>
            <a:prstGeom prst="halfFrame">
              <a:avLst>
                <a:gd name="adj1" fmla="val 7482"/>
                <a:gd name="adj2" fmla="val 7464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0" name="Google Shape;246;p36"/>
            <p:cNvCxnSpPr/>
            <p:nvPr/>
          </p:nvCxnSpPr>
          <p:spPr>
            <a:xfrm>
              <a:off x="859800" y="4333625"/>
              <a:ext cx="6678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1" name="Google Shape;241;p36"/>
          <p:cNvSpPr txBox="1">
            <a:spLocks/>
          </p:cNvSpPr>
          <p:nvPr/>
        </p:nvSpPr>
        <p:spPr>
          <a:xfrm>
            <a:off x="832879" y="2526417"/>
            <a:ext cx="3664236" cy="577800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s-EC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Google Shape;242;p36"/>
          <p:cNvSpPr txBox="1">
            <a:spLocks/>
          </p:cNvSpPr>
          <p:nvPr/>
        </p:nvSpPr>
        <p:spPr>
          <a:xfrm>
            <a:off x="834153" y="3202509"/>
            <a:ext cx="2869982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Aglutinación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ELISAi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Google Shape;243;p36"/>
          <p:cNvSpPr txBox="1">
            <a:spLocks/>
          </p:cNvSpPr>
          <p:nvPr/>
        </p:nvSpPr>
        <p:spPr>
          <a:xfrm>
            <a:off x="25997" y="2566317"/>
            <a:ext cx="893832" cy="576000"/>
          </a:xfrm>
          <a:prstGeom prst="rect">
            <a:avLst/>
          </a:prstGeom>
        </p:spPr>
        <p:txBody>
          <a:bodyPr spcFirstLastPara="1" wrap="square" lIns="91425" tIns="118850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oogle Shape;244;p36"/>
          <p:cNvGrpSpPr/>
          <p:nvPr/>
        </p:nvGrpSpPr>
        <p:grpSpPr>
          <a:xfrm>
            <a:off x="244008" y="3391173"/>
            <a:ext cx="486455" cy="267213"/>
            <a:chOff x="859800" y="4133825"/>
            <a:chExt cx="700603" cy="399600"/>
          </a:xfrm>
        </p:grpSpPr>
        <p:sp>
          <p:nvSpPr>
            <p:cNvPr id="45" name="Google Shape;245;p36"/>
            <p:cNvSpPr/>
            <p:nvPr/>
          </p:nvSpPr>
          <p:spPr>
            <a:xfrm rot="8097417">
              <a:off x="1219729" y="4192451"/>
              <a:ext cx="282348" cy="282348"/>
            </a:xfrm>
            <a:prstGeom prst="halfFrame">
              <a:avLst>
                <a:gd name="adj1" fmla="val 7482"/>
                <a:gd name="adj2" fmla="val 7464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6" name="Google Shape;246;p36"/>
            <p:cNvCxnSpPr/>
            <p:nvPr/>
          </p:nvCxnSpPr>
          <p:spPr>
            <a:xfrm>
              <a:off x="859800" y="4333625"/>
              <a:ext cx="6678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3" name="Google Shape;241;p36"/>
          <p:cNvSpPr txBox="1">
            <a:spLocks/>
          </p:cNvSpPr>
          <p:nvPr/>
        </p:nvSpPr>
        <p:spPr>
          <a:xfrm>
            <a:off x="834153" y="4833313"/>
            <a:ext cx="3877213" cy="577800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EC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C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Google Shape;243;p36"/>
          <p:cNvSpPr txBox="1">
            <a:spLocks/>
          </p:cNvSpPr>
          <p:nvPr/>
        </p:nvSpPr>
        <p:spPr>
          <a:xfrm>
            <a:off x="-14139" y="4823657"/>
            <a:ext cx="893832" cy="576000"/>
          </a:xfrm>
          <a:prstGeom prst="rect">
            <a:avLst/>
          </a:prstGeom>
        </p:spPr>
        <p:txBody>
          <a:bodyPr spcFirstLastPara="1" wrap="square" lIns="91425" tIns="118850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dirty="0" smtClean="0"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e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Google Shape;241;p36"/>
          <p:cNvSpPr txBox="1">
            <a:spLocks/>
          </p:cNvSpPr>
          <p:nvPr/>
        </p:nvSpPr>
        <p:spPr>
          <a:xfrm>
            <a:off x="5651114" y="2551416"/>
            <a:ext cx="3144768" cy="577800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EC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C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Google Shape;242;p36"/>
          <p:cNvSpPr txBox="1">
            <a:spLocks/>
          </p:cNvSpPr>
          <p:nvPr/>
        </p:nvSpPr>
        <p:spPr>
          <a:xfrm>
            <a:off x="5652387" y="3202509"/>
            <a:ext cx="2869982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Aglutinación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ELISAi</a:t>
            </a:r>
          </a:p>
        </p:txBody>
      </p:sp>
      <p:sp>
        <p:nvSpPr>
          <p:cNvPr id="61" name="Google Shape;243;p36"/>
          <p:cNvSpPr txBox="1">
            <a:spLocks/>
          </p:cNvSpPr>
          <p:nvPr/>
        </p:nvSpPr>
        <p:spPr>
          <a:xfrm>
            <a:off x="4844231" y="2591316"/>
            <a:ext cx="893832" cy="576000"/>
          </a:xfrm>
          <a:prstGeom prst="rect">
            <a:avLst/>
          </a:prstGeom>
        </p:spPr>
        <p:txBody>
          <a:bodyPr spcFirstLastPara="1" wrap="square" lIns="91425" tIns="118850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dirty="0" smtClean="0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e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2" name="Google Shape;244;p36"/>
          <p:cNvGrpSpPr/>
          <p:nvPr/>
        </p:nvGrpSpPr>
        <p:grpSpPr>
          <a:xfrm>
            <a:off x="5062243" y="3416172"/>
            <a:ext cx="486455" cy="267213"/>
            <a:chOff x="859800" y="4133825"/>
            <a:chExt cx="700603" cy="399600"/>
          </a:xfrm>
        </p:grpSpPr>
        <p:sp>
          <p:nvSpPr>
            <p:cNvPr id="63" name="Google Shape;245;p36"/>
            <p:cNvSpPr/>
            <p:nvPr/>
          </p:nvSpPr>
          <p:spPr>
            <a:xfrm rot="8097417">
              <a:off x="1219729" y="4192451"/>
              <a:ext cx="282348" cy="282348"/>
            </a:xfrm>
            <a:prstGeom prst="halfFrame">
              <a:avLst>
                <a:gd name="adj1" fmla="val 7482"/>
                <a:gd name="adj2" fmla="val 7464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4" name="Google Shape;246;p36"/>
            <p:cNvCxnSpPr/>
            <p:nvPr/>
          </p:nvCxnSpPr>
          <p:spPr>
            <a:xfrm>
              <a:off x="859800" y="4333625"/>
              <a:ext cx="6678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5" name="Google Shape;241;p36"/>
          <p:cNvSpPr txBox="1">
            <a:spLocks/>
          </p:cNvSpPr>
          <p:nvPr/>
        </p:nvSpPr>
        <p:spPr>
          <a:xfrm>
            <a:off x="5649840" y="4823657"/>
            <a:ext cx="4370897" cy="577800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EC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s-EC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Google Shape;243;p36"/>
          <p:cNvSpPr txBox="1">
            <a:spLocks/>
          </p:cNvSpPr>
          <p:nvPr/>
        </p:nvSpPr>
        <p:spPr>
          <a:xfrm>
            <a:off x="4860153" y="4843904"/>
            <a:ext cx="893832" cy="576000"/>
          </a:xfrm>
          <a:prstGeom prst="rect">
            <a:avLst/>
          </a:prstGeom>
        </p:spPr>
        <p:txBody>
          <a:bodyPr spcFirstLastPara="1" wrap="square" lIns="91425" tIns="118850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dirty="0" smtClean="0"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endParaRPr lang="e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23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7154984" y="3225423"/>
            <a:ext cx="2160000" cy="2160000"/>
          </a:xfrm>
          <a:prstGeom prst="rect">
            <a:avLst/>
          </a:prstGeom>
          <a:solidFill>
            <a:srgbClr val="FFEDC9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C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dirty="0" smtClean="0"/>
              <a:t>FECHA ÚLTIMA REVISIÓN: </a:t>
            </a:r>
            <a:r>
              <a:rPr lang="es-EC" dirty="0" smtClean="0"/>
              <a:t>09/10/13</a:t>
            </a:r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1.1</a:t>
            </a:r>
            <a:endParaRPr lang="es-EC" dirty="0"/>
          </a:p>
        </p:txBody>
      </p:sp>
      <p:pic>
        <p:nvPicPr>
          <p:cNvPr id="1026" name="Picture 2" descr="ESPE | Universidad de las Fuerzas Armadas | Sangolqu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236" y="5580509"/>
            <a:ext cx="2874991" cy="84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1" y="6077781"/>
            <a:ext cx="67920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1" y="6149606"/>
            <a:ext cx="679200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4">
            <a:extLst>
              <a:ext uri="{FF2B5EF4-FFF2-40B4-BE49-F238E27FC236}">
                <a16:creationId xmlns="" xmlns:a16="http://schemas.microsoft.com/office/drawing/2014/main" id="{C2D993BD-AEC7-2E4E-A2B2-B8C3C1A35336}"/>
              </a:ext>
            </a:extLst>
          </p:cNvPr>
          <p:cNvSpPr/>
          <p:nvPr/>
        </p:nvSpPr>
        <p:spPr>
          <a:xfrm>
            <a:off x="5273253" y="-29373"/>
            <a:ext cx="4450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C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s-EC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186731" y="793912"/>
            <a:ext cx="2160000" cy="2160000"/>
          </a:xfrm>
          <a:prstGeom prst="rect">
            <a:avLst/>
          </a:prstGeom>
          <a:solidFill>
            <a:srgbClr val="FFFFC5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428877" y="770113"/>
            <a:ext cx="2160000" cy="2160000"/>
          </a:xfrm>
          <a:prstGeom prst="rect">
            <a:avLst/>
          </a:prstGeom>
          <a:solidFill>
            <a:srgbClr val="E1FFFE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822359" y="3591889"/>
            <a:ext cx="2160000" cy="2160000"/>
          </a:xfrm>
          <a:prstGeom prst="rect">
            <a:avLst/>
          </a:prstGeom>
          <a:solidFill>
            <a:srgbClr val="D1E8F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C" dirty="0"/>
          </a:p>
        </p:txBody>
      </p:sp>
      <p:sp>
        <p:nvSpPr>
          <p:cNvPr id="15" name="Google Shape;442;p47"/>
          <p:cNvSpPr txBox="1">
            <a:spLocks/>
          </p:cNvSpPr>
          <p:nvPr/>
        </p:nvSpPr>
        <p:spPr>
          <a:xfrm>
            <a:off x="3797903" y="3766849"/>
            <a:ext cx="2124236" cy="15842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plicar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las técnicas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serológicas en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animales infectados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naturalmente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Google Shape;442;p47"/>
          <p:cNvSpPr txBox="1">
            <a:spLocks/>
          </p:cNvSpPr>
          <p:nvPr/>
        </p:nvSpPr>
        <p:spPr>
          <a:xfrm>
            <a:off x="4428877" y="817719"/>
            <a:ext cx="2048730" cy="19391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Utilizar  los reactivos y equipos descritos según el manual de la OMSA </a:t>
            </a:r>
          </a:p>
        </p:txBody>
      </p:sp>
      <p:pic>
        <p:nvPicPr>
          <p:cNvPr id="4098" name="Picture 2" descr="PSD ilustración de personaje de doctora linda 3d aisl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0" t="6179" r="19113" b="12267"/>
          <a:stretch/>
        </p:blipFill>
        <p:spPr bwMode="auto">
          <a:xfrm>
            <a:off x="-426573" y="1"/>
            <a:ext cx="3871560" cy="60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442;p47"/>
          <p:cNvSpPr txBox="1">
            <a:spLocks/>
          </p:cNvSpPr>
          <p:nvPr/>
        </p:nvSpPr>
        <p:spPr>
          <a:xfrm>
            <a:off x="7173721" y="796252"/>
            <a:ext cx="2186019" cy="17958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Producción de los parásitos de la cepa nativa presente en Ecuador </a:t>
            </a:r>
          </a:p>
        </p:txBody>
      </p:sp>
      <p:sp>
        <p:nvSpPr>
          <p:cNvPr id="21" name="Google Shape;442;p47"/>
          <p:cNvSpPr txBox="1">
            <a:spLocks/>
          </p:cNvSpPr>
          <p:nvPr/>
        </p:nvSpPr>
        <p:spPr>
          <a:xfrm>
            <a:off x="7262549" y="3984161"/>
            <a:ext cx="1944869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 proteínas recombinantes</a:t>
            </a:r>
          </a:p>
        </p:txBody>
      </p:sp>
      <p:pic>
        <p:nvPicPr>
          <p:cNvPr id="4100" name="Picture 4" descr="Bacteri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349" y="2034193"/>
            <a:ext cx="919719" cy="91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onstelació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5020">
            <a:off x="7686119" y="3151303"/>
            <a:ext cx="902949" cy="90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Libro de cienc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750" y="1425956"/>
            <a:ext cx="1216474" cy="121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nyec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877" y="2756837"/>
            <a:ext cx="1348784" cy="134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16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7EA387BE-CE4D-F50D-CE75-ED87B2008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412" y="4845694"/>
            <a:ext cx="2199682" cy="81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Resultado de imagen para ARES Belgica">
            <a:extLst>
              <a:ext uri="{FF2B5EF4-FFF2-40B4-BE49-F238E27FC236}">
                <a16:creationId xmlns="" xmlns:a16="http://schemas.microsoft.com/office/drawing/2014/main" id="{3BAD0AFC-A97B-88E4-85F5-0CF3693CCA0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7" t="18369" r="9919" b="20411"/>
          <a:stretch/>
        </p:blipFill>
        <p:spPr bwMode="auto">
          <a:xfrm>
            <a:off x="21919" y="106228"/>
            <a:ext cx="1780336" cy="588814"/>
          </a:xfrm>
          <a:prstGeom prst="rect">
            <a:avLst/>
          </a:prstGeom>
          <a:noFill/>
        </p:spPr>
      </p:pic>
      <p:pic>
        <p:nvPicPr>
          <p:cNvPr id="10" name="Picture 4" descr="Imagen relacionada">
            <a:extLst>
              <a:ext uri="{FF2B5EF4-FFF2-40B4-BE49-F238E27FC236}">
                <a16:creationId xmlns="" xmlns:a16="http://schemas.microsoft.com/office/drawing/2014/main" id="{02F534BA-5BA5-6EA7-3BC3-98AEB920428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3" t="18080" r="6795" b="18794"/>
          <a:stretch/>
        </p:blipFill>
        <p:spPr bwMode="auto">
          <a:xfrm>
            <a:off x="1722027" y="44511"/>
            <a:ext cx="1780337" cy="653268"/>
          </a:xfrm>
          <a:prstGeom prst="rect">
            <a:avLst/>
          </a:prstGeom>
          <a:noFill/>
        </p:spPr>
      </p:pic>
      <p:pic>
        <p:nvPicPr>
          <p:cNvPr id="11" name="Imagen 5">
            <a:extLst>
              <a:ext uri="{FF2B5EF4-FFF2-40B4-BE49-F238E27FC236}">
                <a16:creationId xmlns="" xmlns:a16="http://schemas.microsoft.com/office/drawing/2014/main" id="{878F4688-CDC3-7592-5BB5-B96E5C35DD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862" y="44511"/>
            <a:ext cx="2189105" cy="674050"/>
          </a:xfrm>
          <a:prstGeom prst="rect">
            <a:avLst/>
          </a:prstGeom>
        </p:spPr>
      </p:pic>
      <p:pic>
        <p:nvPicPr>
          <p:cNvPr id="13" name="Picture 10" descr="C:\Users\machavez.UFAESPE\Desktop\ESCRITORIO 2014\GRUPO GISAH\LOGOS GISAH\GISAH_log 1.jpg">
            <a:extLst>
              <a:ext uri="{FF2B5EF4-FFF2-40B4-BE49-F238E27FC236}">
                <a16:creationId xmlns="" xmlns:a16="http://schemas.microsoft.com/office/drawing/2014/main" id="{AC83F8B0-8874-D08D-7BD2-A583DBEAA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085" y="44512"/>
            <a:ext cx="1156468" cy="75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ESPE | Universidad de las Fuerzas Armadas | Sangolquí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32" y="106229"/>
            <a:ext cx="2463003" cy="59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87993" y="2460159"/>
            <a:ext cx="83413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trabajo de titulación fue realizado dentro del marco de actividades del proyecto </a:t>
            </a:r>
            <a: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“Establecimiento de una plataforma en apoyo a la formación y sensibilización, diagnóstico y desarrollo de una estrategia de control de la brucelosis y tripanosomosis en Ecuador (BruTryp)”</a:t>
            </a: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financiado por la Academia de Investigación y Enseñanza Superior - </a:t>
            </a:r>
            <a: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ARES de Bélgica</a:t>
            </a:r>
            <a:endParaRPr lang="es-EC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408967" y="828943"/>
            <a:ext cx="51162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María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Augusta Chávez </a:t>
            </a:r>
            <a:r>
              <a:rPr lang="es-EC" sz="2000" dirty="0" err="1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. D.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(c)</a:t>
            </a:r>
          </a:p>
          <a:p>
            <a:pPr algn="ctr"/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. Armando Reyna </a:t>
            </a:r>
            <a:r>
              <a:rPr lang="es-EC" sz="2000" dirty="0" err="1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. D. </a:t>
            </a:r>
            <a:endParaRPr lang="es-EC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. Jorge Ron </a:t>
            </a:r>
            <a:r>
              <a:rPr lang="es-EC" sz="2000" dirty="0" err="1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. D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Dr. Freddy Proaño</a:t>
            </a:r>
            <a:endParaRPr lang="es-EC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Ing. Cristina Cholota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Vector gratuito gracias word paper cut tipografía fuent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67CBE3"/>
              </a:clrFrom>
              <a:clrTo>
                <a:srgbClr val="67CBE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3099" y1="34532" x2="13099" y2="34532"/>
                        <a14:foregroundMark x1="38339" y1="28537" x2="38339" y2="28537"/>
                        <a14:foregroundMark x1="54153" y1="35971" x2="54153" y2="35971"/>
                        <a14:foregroundMark x1="66613" y1="35971" x2="66613" y2="35971"/>
                        <a14:foregroundMark x1="81789" y1="31894" x2="81789" y2="31894"/>
                        <a14:foregroundMark x1="71086" y1="63070" x2="71086" y2="63070"/>
                        <a14:foregroundMark x1="54792" y1="77938" x2="54792" y2="77938"/>
                        <a14:foregroundMark x1="49521" y1="71703" x2="49521" y2="71703"/>
                        <a14:foregroundMark x1="31150" y1="36930" x2="31150" y2="36930"/>
                        <a14:foregroundMark x1="29553" y1="22542" x2="29553" y2="22542"/>
                        <a14:foregroundMark x1="23003" y1="36691" x2="23003" y2="36691"/>
                        <a14:foregroundMark x1="16613" y1="21583" x2="16613" y2="21583"/>
                        <a14:foregroundMark x1="66933" y1="42926" x2="66933" y2="42926"/>
                        <a14:foregroundMark x1="78754" y1="21823" x2="78754" y2="21823"/>
                        <a14:foregroundMark x1="88498" y1="41966" x2="88498" y2="41966"/>
                        <a14:foregroundMark x1="55272" y1="56595" x2="55272" y2="56595"/>
                        <a14:foregroundMark x1="63738" y1="72662" x2="63738" y2="726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528" y="4090805"/>
            <a:ext cx="3351810" cy="2232755"/>
          </a:xfrm>
          <a:prstGeom prst="rect">
            <a:avLst/>
          </a:prstGeom>
          <a:noFill/>
          <a:effectLst>
            <a:glow>
              <a:schemeClr val="accent1"/>
            </a:glow>
            <a:outerShdw dist="50800" sx="1000" sy="1000" algn="ctr" rotWithShape="0">
              <a:srgbClr val="000000"/>
            </a:outerShd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2319489" y="6054558"/>
            <a:ext cx="54937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FAMILIA Y AMIGOS ♥</a:t>
            </a:r>
            <a:endParaRPr lang="es-EC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00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(Desquesnes M., 2004)</a:t>
            </a:r>
            <a:r>
              <a:rPr lang="es-EC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16710" y="6340168"/>
            <a:ext cx="5688632" cy="364195"/>
          </a:xfrm>
        </p:spPr>
        <p:txBody>
          <a:bodyPr/>
          <a:lstStyle/>
          <a:p>
            <a:r>
              <a:rPr lang="es-E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(Giordani, Morrison, </a:t>
            </a:r>
            <a:r>
              <a:rPr lang="es-ES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Rowan</a:t>
            </a:r>
            <a:r>
              <a:rPr lang="es-E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es-ES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Koning</a:t>
            </a:r>
            <a:r>
              <a:rPr lang="es-E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&amp; </a:t>
            </a:r>
            <a:r>
              <a:rPr lang="es-ES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Barrett</a:t>
            </a:r>
            <a:r>
              <a:rPr lang="es-E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2016)                      (  </a:t>
            </a:r>
            <a:r>
              <a:rPr lang="es-ES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Osório</a:t>
            </a:r>
            <a:r>
              <a:rPr lang="es-E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al., 2008)</a:t>
            </a:r>
            <a:r>
              <a:rPr lang="es-EC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 descr="ESPE | Universidad de las Fuerzas Armadas | Sangolqu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236" y="5730203"/>
            <a:ext cx="2874991" cy="69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1" y="6077781"/>
            <a:ext cx="67920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1" y="6149606"/>
            <a:ext cx="679200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4">
            <a:extLst>
              <a:ext uri="{FF2B5EF4-FFF2-40B4-BE49-F238E27FC236}">
                <a16:creationId xmlns="" xmlns:a16="http://schemas.microsoft.com/office/drawing/2014/main" id="{C2D993BD-AEC7-2E4E-A2B2-B8C3C1A35336}"/>
              </a:ext>
            </a:extLst>
          </p:cNvPr>
          <p:cNvSpPr/>
          <p:nvPr/>
        </p:nvSpPr>
        <p:spPr>
          <a:xfrm>
            <a:off x="6215640" y="1"/>
            <a:ext cx="3506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C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EC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905;p85"/>
          <p:cNvSpPr txBox="1">
            <a:spLocks/>
          </p:cNvSpPr>
          <p:nvPr/>
        </p:nvSpPr>
        <p:spPr>
          <a:xfrm>
            <a:off x="404229" y="132787"/>
            <a:ext cx="3348441" cy="4519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s-EC" sz="2200" b="0" i="0" kern="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Trypanosomosis bovina</a:t>
            </a:r>
            <a:endParaRPr lang="es-EC" sz="2200" b="0" kern="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oogle Shape;2200;p59"/>
          <p:cNvGrpSpPr/>
          <p:nvPr/>
        </p:nvGrpSpPr>
        <p:grpSpPr>
          <a:xfrm>
            <a:off x="302113" y="764009"/>
            <a:ext cx="4300414" cy="2887555"/>
            <a:chOff x="4572000" y="1809584"/>
            <a:chExt cx="3859344" cy="2394826"/>
          </a:xfrm>
        </p:grpSpPr>
        <p:sp>
          <p:nvSpPr>
            <p:cNvPr id="12" name="Google Shape;2201;p59"/>
            <p:cNvSpPr/>
            <p:nvPr/>
          </p:nvSpPr>
          <p:spPr>
            <a:xfrm>
              <a:off x="4572000" y="1884308"/>
              <a:ext cx="1433760" cy="2320102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rgbClr val="D1E8FF"/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" name="Google Shape;2202;p59"/>
            <p:cNvSpPr/>
            <p:nvPr/>
          </p:nvSpPr>
          <p:spPr>
            <a:xfrm>
              <a:off x="5813699" y="1884308"/>
              <a:ext cx="562489" cy="640766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203;p59"/>
            <p:cNvSpPr/>
            <p:nvPr/>
          </p:nvSpPr>
          <p:spPr>
            <a:xfrm>
              <a:off x="6179941" y="1809584"/>
              <a:ext cx="2247992" cy="1938049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rgbClr val="E1E1FF"/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" name="Google Shape;2204;p59"/>
            <p:cNvSpPr/>
            <p:nvPr/>
          </p:nvSpPr>
          <p:spPr>
            <a:xfrm>
              <a:off x="7840835" y="3237430"/>
              <a:ext cx="189672" cy="104812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205;p59"/>
            <p:cNvSpPr/>
            <p:nvPr/>
          </p:nvSpPr>
          <p:spPr>
            <a:xfrm>
              <a:off x="7705343" y="3226909"/>
              <a:ext cx="309017" cy="222830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206;p59"/>
            <p:cNvSpPr/>
            <p:nvPr/>
          </p:nvSpPr>
          <p:spPr>
            <a:xfrm>
              <a:off x="7897838" y="3453193"/>
              <a:ext cx="533506" cy="448633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9" name="Google Shape;2215;p59"/>
          <p:cNvCxnSpPr/>
          <p:nvPr/>
        </p:nvCxnSpPr>
        <p:spPr>
          <a:xfrm flipV="1">
            <a:off x="1478302" y="2404778"/>
            <a:ext cx="1049211" cy="326083"/>
          </a:xfrm>
          <a:prstGeom prst="curvedConnector3">
            <a:avLst>
              <a:gd name="adj1" fmla="val 66210"/>
            </a:avLst>
          </a:prstGeom>
          <a:noFill/>
          <a:ln w="28575" cap="flat" cmpd="sng">
            <a:solidFill>
              <a:schemeClr val="accent1">
                <a:lumMod val="50000"/>
              </a:schemeClr>
            </a:solidFill>
            <a:prstDash val="dash"/>
            <a:round/>
            <a:headEnd type="oval" w="med" len="med"/>
            <a:tailEnd type="oval" w="med" len="med"/>
          </a:ln>
        </p:spPr>
      </p:cxnSp>
      <p:grpSp>
        <p:nvGrpSpPr>
          <p:cNvPr id="20" name="Google Shape;2013;p55"/>
          <p:cNvGrpSpPr/>
          <p:nvPr/>
        </p:nvGrpSpPr>
        <p:grpSpPr>
          <a:xfrm>
            <a:off x="1300121" y="1912764"/>
            <a:ext cx="878014" cy="646704"/>
            <a:chOff x="238125" y="2669375"/>
            <a:chExt cx="2039900" cy="1328600"/>
          </a:xfrm>
        </p:grpSpPr>
        <p:sp>
          <p:nvSpPr>
            <p:cNvPr id="21" name="Google Shape;2015;p55"/>
            <p:cNvSpPr/>
            <p:nvPr/>
          </p:nvSpPr>
          <p:spPr>
            <a:xfrm>
              <a:off x="2031100" y="2839850"/>
              <a:ext cx="194025" cy="349225"/>
            </a:xfrm>
            <a:custGeom>
              <a:avLst/>
              <a:gdLst/>
              <a:ahLst/>
              <a:cxnLst/>
              <a:rect l="l" t="t" r="r" b="b"/>
              <a:pathLst>
                <a:path w="7761" h="13969" extrusionOk="0">
                  <a:moveTo>
                    <a:pt x="565" y="1"/>
                  </a:moveTo>
                  <a:lnTo>
                    <a:pt x="1" y="1082"/>
                  </a:lnTo>
                  <a:lnTo>
                    <a:pt x="612" y="1505"/>
                  </a:lnTo>
                  <a:lnTo>
                    <a:pt x="1176" y="1929"/>
                  </a:lnTo>
                  <a:lnTo>
                    <a:pt x="1694" y="2399"/>
                  </a:lnTo>
                  <a:lnTo>
                    <a:pt x="2211" y="2869"/>
                  </a:lnTo>
                  <a:lnTo>
                    <a:pt x="2681" y="3340"/>
                  </a:lnTo>
                  <a:lnTo>
                    <a:pt x="3152" y="3857"/>
                  </a:lnTo>
                  <a:lnTo>
                    <a:pt x="3998" y="4892"/>
                  </a:lnTo>
                  <a:lnTo>
                    <a:pt x="4704" y="5926"/>
                  </a:lnTo>
                  <a:lnTo>
                    <a:pt x="5362" y="7008"/>
                  </a:lnTo>
                  <a:lnTo>
                    <a:pt x="5879" y="8090"/>
                  </a:lnTo>
                  <a:lnTo>
                    <a:pt x="6350" y="9124"/>
                  </a:lnTo>
                  <a:lnTo>
                    <a:pt x="6726" y="10112"/>
                  </a:lnTo>
                  <a:lnTo>
                    <a:pt x="7008" y="11005"/>
                  </a:lnTo>
                  <a:lnTo>
                    <a:pt x="7290" y="11805"/>
                  </a:lnTo>
                  <a:lnTo>
                    <a:pt x="7478" y="12557"/>
                  </a:lnTo>
                  <a:lnTo>
                    <a:pt x="7666" y="13592"/>
                  </a:lnTo>
                  <a:lnTo>
                    <a:pt x="7761" y="13968"/>
                  </a:lnTo>
                  <a:lnTo>
                    <a:pt x="7619" y="13028"/>
                  </a:lnTo>
                  <a:lnTo>
                    <a:pt x="7525" y="12087"/>
                  </a:lnTo>
                  <a:lnTo>
                    <a:pt x="7337" y="11241"/>
                  </a:lnTo>
                  <a:lnTo>
                    <a:pt x="7149" y="10394"/>
                  </a:lnTo>
                  <a:lnTo>
                    <a:pt x="6961" y="9594"/>
                  </a:lnTo>
                  <a:lnTo>
                    <a:pt x="6726" y="8842"/>
                  </a:lnTo>
                  <a:lnTo>
                    <a:pt x="6209" y="7431"/>
                  </a:lnTo>
                  <a:lnTo>
                    <a:pt x="5644" y="6161"/>
                  </a:lnTo>
                  <a:lnTo>
                    <a:pt x="5033" y="4986"/>
                  </a:lnTo>
                  <a:lnTo>
                    <a:pt x="4421" y="3998"/>
                  </a:lnTo>
                  <a:lnTo>
                    <a:pt x="3763" y="3104"/>
                  </a:lnTo>
                  <a:lnTo>
                    <a:pt x="3152" y="2352"/>
                  </a:lnTo>
                  <a:lnTo>
                    <a:pt x="2587" y="1694"/>
                  </a:lnTo>
                  <a:lnTo>
                    <a:pt x="2023" y="1129"/>
                  </a:lnTo>
                  <a:lnTo>
                    <a:pt x="1553" y="706"/>
                  </a:lnTo>
                  <a:lnTo>
                    <a:pt x="800" y="142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16;p55"/>
            <p:cNvSpPr/>
            <p:nvPr/>
          </p:nvSpPr>
          <p:spPr>
            <a:xfrm>
              <a:off x="1613725" y="3444175"/>
              <a:ext cx="344500" cy="538500"/>
            </a:xfrm>
            <a:custGeom>
              <a:avLst/>
              <a:gdLst/>
              <a:ahLst/>
              <a:cxnLst/>
              <a:rect l="l" t="t" r="r" b="b"/>
              <a:pathLst>
                <a:path w="13780" h="21540" extrusionOk="0">
                  <a:moveTo>
                    <a:pt x="0" y="1"/>
                  </a:moveTo>
                  <a:lnTo>
                    <a:pt x="235" y="1976"/>
                  </a:lnTo>
                  <a:lnTo>
                    <a:pt x="518" y="3763"/>
                  </a:lnTo>
                  <a:lnTo>
                    <a:pt x="894" y="5362"/>
                  </a:lnTo>
                  <a:lnTo>
                    <a:pt x="1270" y="6820"/>
                  </a:lnTo>
                  <a:lnTo>
                    <a:pt x="1693" y="8090"/>
                  </a:lnTo>
                  <a:lnTo>
                    <a:pt x="2117" y="9218"/>
                  </a:lnTo>
                  <a:lnTo>
                    <a:pt x="2587" y="10206"/>
                  </a:lnTo>
                  <a:lnTo>
                    <a:pt x="3010" y="11052"/>
                  </a:lnTo>
                  <a:lnTo>
                    <a:pt x="3433" y="11805"/>
                  </a:lnTo>
                  <a:lnTo>
                    <a:pt x="3857" y="12369"/>
                  </a:lnTo>
                  <a:lnTo>
                    <a:pt x="4233" y="12886"/>
                  </a:lnTo>
                  <a:lnTo>
                    <a:pt x="4562" y="13263"/>
                  </a:lnTo>
                  <a:lnTo>
                    <a:pt x="5079" y="13733"/>
                  </a:lnTo>
                  <a:lnTo>
                    <a:pt x="5268" y="13874"/>
                  </a:lnTo>
                  <a:lnTo>
                    <a:pt x="3386" y="21540"/>
                  </a:lnTo>
                  <a:lnTo>
                    <a:pt x="6020" y="21540"/>
                  </a:lnTo>
                  <a:lnTo>
                    <a:pt x="6208" y="21305"/>
                  </a:lnTo>
                  <a:lnTo>
                    <a:pt x="6772" y="20552"/>
                  </a:lnTo>
                  <a:lnTo>
                    <a:pt x="7149" y="19988"/>
                  </a:lnTo>
                  <a:lnTo>
                    <a:pt x="7572" y="19235"/>
                  </a:lnTo>
                  <a:lnTo>
                    <a:pt x="8042" y="18342"/>
                  </a:lnTo>
                  <a:lnTo>
                    <a:pt x="8607" y="17213"/>
                  </a:lnTo>
                  <a:lnTo>
                    <a:pt x="9171" y="15896"/>
                  </a:lnTo>
                  <a:lnTo>
                    <a:pt x="9782" y="14391"/>
                  </a:lnTo>
                  <a:lnTo>
                    <a:pt x="10441" y="12698"/>
                  </a:lnTo>
                  <a:lnTo>
                    <a:pt x="11099" y="10723"/>
                  </a:lnTo>
                  <a:lnTo>
                    <a:pt x="11758" y="8513"/>
                  </a:lnTo>
                  <a:lnTo>
                    <a:pt x="12416" y="6067"/>
                  </a:lnTo>
                  <a:lnTo>
                    <a:pt x="13074" y="3293"/>
                  </a:lnTo>
                  <a:lnTo>
                    <a:pt x="13733" y="330"/>
                  </a:lnTo>
                  <a:lnTo>
                    <a:pt x="13780" y="1"/>
                  </a:lnTo>
                  <a:close/>
                </a:path>
              </a:pathLst>
            </a:custGeom>
            <a:solidFill>
              <a:srgbClr val="D3D3D3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17;p55"/>
            <p:cNvSpPr/>
            <p:nvPr/>
          </p:nvSpPr>
          <p:spPr>
            <a:xfrm>
              <a:off x="890650" y="3607600"/>
              <a:ext cx="157575" cy="364500"/>
            </a:xfrm>
            <a:custGeom>
              <a:avLst/>
              <a:gdLst/>
              <a:ahLst/>
              <a:cxnLst/>
              <a:rect l="l" t="t" r="r" b="b"/>
              <a:pathLst>
                <a:path w="6303" h="14580" extrusionOk="0">
                  <a:moveTo>
                    <a:pt x="0" y="1"/>
                  </a:moveTo>
                  <a:lnTo>
                    <a:pt x="612" y="14580"/>
                  </a:lnTo>
                  <a:lnTo>
                    <a:pt x="3010" y="14580"/>
                  </a:lnTo>
                  <a:lnTo>
                    <a:pt x="6302" y="1"/>
                  </a:lnTo>
                  <a:close/>
                </a:path>
              </a:pathLst>
            </a:custGeom>
            <a:solidFill>
              <a:srgbClr val="D3D3D3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18;p55"/>
            <p:cNvSpPr/>
            <p:nvPr/>
          </p:nvSpPr>
          <p:spPr>
            <a:xfrm>
              <a:off x="1698375" y="3945025"/>
              <a:ext cx="92900" cy="37650"/>
            </a:xfrm>
            <a:custGeom>
              <a:avLst/>
              <a:gdLst/>
              <a:ahLst/>
              <a:cxnLst/>
              <a:rect l="l" t="t" r="r" b="b"/>
              <a:pathLst>
                <a:path w="3716" h="1506" extrusionOk="0">
                  <a:moveTo>
                    <a:pt x="377" y="1"/>
                  </a:moveTo>
                  <a:lnTo>
                    <a:pt x="0" y="1506"/>
                  </a:lnTo>
                  <a:lnTo>
                    <a:pt x="2634" y="1506"/>
                  </a:lnTo>
                  <a:lnTo>
                    <a:pt x="2916" y="1130"/>
                  </a:lnTo>
                  <a:lnTo>
                    <a:pt x="3245" y="706"/>
                  </a:lnTo>
                  <a:lnTo>
                    <a:pt x="3716" y="1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19;p55"/>
            <p:cNvSpPr/>
            <p:nvPr/>
          </p:nvSpPr>
          <p:spPr>
            <a:xfrm>
              <a:off x="903575" y="3927400"/>
              <a:ext cx="72925" cy="44700"/>
            </a:xfrm>
            <a:custGeom>
              <a:avLst/>
              <a:gdLst/>
              <a:ahLst/>
              <a:cxnLst/>
              <a:rect l="l" t="t" r="r" b="b"/>
              <a:pathLst>
                <a:path w="2917" h="1788" extrusionOk="0">
                  <a:moveTo>
                    <a:pt x="1" y="0"/>
                  </a:moveTo>
                  <a:lnTo>
                    <a:pt x="95" y="1788"/>
                  </a:lnTo>
                  <a:lnTo>
                    <a:pt x="2493" y="17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20;p55"/>
            <p:cNvSpPr/>
            <p:nvPr/>
          </p:nvSpPr>
          <p:spPr>
            <a:xfrm>
              <a:off x="1380925" y="3615825"/>
              <a:ext cx="289250" cy="288075"/>
            </a:xfrm>
            <a:custGeom>
              <a:avLst/>
              <a:gdLst/>
              <a:ahLst/>
              <a:cxnLst/>
              <a:rect l="l" t="t" r="r" b="b"/>
              <a:pathLst>
                <a:path w="11570" h="11523" extrusionOk="0">
                  <a:moveTo>
                    <a:pt x="5174" y="1"/>
                  </a:moveTo>
                  <a:lnTo>
                    <a:pt x="4609" y="95"/>
                  </a:lnTo>
                  <a:lnTo>
                    <a:pt x="4045" y="236"/>
                  </a:lnTo>
                  <a:lnTo>
                    <a:pt x="3528" y="424"/>
                  </a:lnTo>
                  <a:lnTo>
                    <a:pt x="3010" y="659"/>
                  </a:lnTo>
                  <a:lnTo>
                    <a:pt x="2540" y="988"/>
                  </a:lnTo>
                  <a:lnTo>
                    <a:pt x="2117" y="1318"/>
                  </a:lnTo>
                  <a:lnTo>
                    <a:pt x="1694" y="1694"/>
                  </a:lnTo>
                  <a:lnTo>
                    <a:pt x="1317" y="2070"/>
                  </a:lnTo>
                  <a:lnTo>
                    <a:pt x="988" y="2540"/>
                  </a:lnTo>
                  <a:lnTo>
                    <a:pt x="706" y="3011"/>
                  </a:lnTo>
                  <a:lnTo>
                    <a:pt x="471" y="3528"/>
                  </a:lnTo>
                  <a:lnTo>
                    <a:pt x="283" y="4045"/>
                  </a:lnTo>
                  <a:lnTo>
                    <a:pt x="142" y="4610"/>
                  </a:lnTo>
                  <a:lnTo>
                    <a:pt x="48" y="5174"/>
                  </a:lnTo>
                  <a:lnTo>
                    <a:pt x="0" y="5738"/>
                  </a:lnTo>
                  <a:lnTo>
                    <a:pt x="48" y="6350"/>
                  </a:lnTo>
                  <a:lnTo>
                    <a:pt x="142" y="6961"/>
                  </a:lnTo>
                  <a:lnTo>
                    <a:pt x="283" y="7525"/>
                  </a:lnTo>
                  <a:lnTo>
                    <a:pt x="471" y="8043"/>
                  </a:lnTo>
                  <a:lnTo>
                    <a:pt x="753" y="8560"/>
                  </a:lnTo>
                  <a:lnTo>
                    <a:pt x="1035" y="9030"/>
                  </a:lnTo>
                  <a:lnTo>
                    <a:pt x="1364" y="9501"/>
                  </a:lnTo>
                  <a:lnTo>
                    <a:pt x="1741" y="9924"/>
                  </a:lnTo>
                  <a:lnTo>
                    <a:pt x="2164" y="10253"/>
                  </a:lnTo>
                  <a:lnTo>
                    <a:pt x="2587" y="10582"/>
                  </a:lnTo>
                  <a:lnTo>
                    <a:pt x="3057" y="10864"/>
                  </a:lnTo>
                  <a:lnTo>
                    <a:pt x="3575" y="11100"/>
                  </a:lnTo>
                  <a:lnTo>
                    <a:pt x="4092" y="11288"/>
                  </a:lnTo>
                  <a:lnTo>
                    <a:pt x="4656" y="11429"/>
                  </a:lnTo>
                  <a:lnTo>
                    <a:pt x="5221" y="11523"/>
                  </a:lnTo>
                  <a:lnTo>
                    <a:pt x="6255" y="11523"/>
                  </a:lnTo>
                  <a:lnTo>
                    <a:pt x="6726" y="11476"/>
                  </a:lnTo>
                  <a:lnTo>
                    <a:pt x="7149" y="11382"/>
                  </a:lnTo>
                  <a:lnTo>
                    <a:pt x="7572" y="11241"/>
                  </a:lnTo>
                  <a:lnTo>
                    <a:pt x="7995" y="11100"/>
                  </a:lnTo>
                  <a:lnTo>
                    <a:pt x="8419" y="10911"/>
                  </a:lnTo>
                  <a:lnTo>
                    <a:pt x="8795" y="10676"/>
                  </a:lnTo>
                  <a:lnTo>
                    <a:pt x="9171" y="10441"/>
                  </a:lnTo>
                  <a:lnTo>
                    <a:pt x="9500" y="10159"/>
                  </a:lnTo>
                  <a:lnTo>
                    <a:pt x="9830" y="9877"/>
                  </a:lnTo>
                  <a:lnTo>
                    <a:pt x="10159" y="9548"/>
                  </a:lnTo>
                  <a:lnTo>
                    <a:pt x="10394" y="9218"/>
                  </a:lnTo>
                  <a:lnTo>
                    <a:pt x="10676" y="8842"/>
                  </a:lnTo>
                  <a:lnTo>
                    <a:pt x="10864" y="8466"/>
                  </a:lnTo>
                  <a:lnTo>
                    <a:pt x="11099" y="8090"/>
                  </a:lnTo>
                  <a:lnTo>
                    <a:pt x="11240" y="7666"/>
                  </a:lnTo>
                  <a:lnTo>
                    <a:pt x="11382" y="7196"/>
                  </a:lnTo>
                  <a:lnTo>
                    <a:pt x="11476" y="6726"/>
                  </a:lnTo>
                  <a:lnTo>
                    <a:pt x="11523" y="6256"/>
                  </a:lnTo>
                  <a:lnTo>
                    <a:pt x="11570" y="5738"/>
                  </a:lnTo>
                  <a:lnTo>
                    <a:pt x="11523" y="5174"/>
                  </a:lnTo>
                  <a:lnTo>
                    <a:pt x="11429" y="4610"/>
                  </a:lnTo>
                  <a:lnTo>
                    <a:pt x="11288" y="4045"/>
                  </a:lnTo>
                  <a:lnTo>
                    <a:pt x="11099" y="3528"/>
                  </a:lnTo>
                  <a:lnTo>
                    <a:pt x="10864" y="3011"/>
                  </a:lnTo>
                  <a:lnTo>
                    <a:pt x="10582" y="2540"/>
                  </a:lnTo>
                  <a:lnTo>
                    <a:pt x="10253" y="2070"/>
                  </a:lnTo>
                  <a:lnTo>
                    <a:pt x="9877" y="1694"/>
                  </a:lnTo>
                  <a:lnTo>
                    <a:pt x="9453" y="1318"/>
                  </a:lnTo>
                  <a:lnTo>
                    <a:pt x="9030" y="988"/>
                  </a:lnTo>
                  <a:lnTo>
                    <a:pt x="8560" y="659"/>
                  </a:lnTo>
                  <a:lnTo>
                    <a:pt x="8042" y="424"/>
                  </a:lnTo>
                  <a:lnTo>
                    <a:pt x="7525" y="236"/>
                  </a:lnTo>
                  <a:lnTo>
                    <a:pt x="6961" y="95"/>
                  </a:lnTo>
                  <a:lnTo>
                    <a:pt x="6396" y="1"/>
                  </a:lnTo>
                  <a:close/>
                </a:path>
              </a:pathLst>
            </a:custGeom>
            <a:solidFill>
              <a:srgbClr val="FFCCC9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21;p55"/>
            <p:cNvSpPr/>
            <p:nvPr/>
          </p:nvSpPr>
          <p:spPr>
            <a:xfrm>
              <a:off x="1566700" y="3847450"/>
              <a:ext cx="62325" cy="77625"/>
            </a:xfrm>
            <a:custGeom>
              <a:avLst/>
              <a:gdLst/>
              <a:ahLst/>
              <a:cxnLst/>
              <a:rect l="l" t="t" r="r" b="b"/>
              <a:pathLst>
                <a:path w="2493" h="3105" extrusionOk="0">
                  <a:moveTo>
                    <a:pt x="564" y="0"/>
                  </a:moveTo>
                  <a:lnTo>
                    <a:pt x="423" y="48"/>
                  </a:lnTo>
                  <a:lnTo>
                    <a:pt x="282" y="95"/>
                  </a:lnTo>
                  <a:lnTo>
                    <a:pt x="141" y="189"/>
                  </a:lnTo>
                  <a:lnTo>
                    <a:pt x="47" y="283"/>
                  </a:lnTo>
                  <a:lnTo>
                    <a:pt x="0" y="424"/>
                  </a:lnTo>
                  <a:lnTo>
                    <a:pt x="0" y="659"/>
                  </a:lnTo>
                  <a:lnTo>
                    <a:pt x="94" y="941"/>
                  </a:lnTo>
                  <a:lnTo>
                    <a:pt x="188" y="1176"/>
                  </a:lnTo>
                  <a:lnTo>
                    <a:pt x="611" y="1882"/>
                  </a:lnTo>
                  <a:lnTo>
                    <a:pt x="1129" y="2540"/>
                  </a:lnTo>
                  <a:lnTo>
                    <a:pt x="1364" y="2869"/>
                  </a:lnTo>
                  <a:lnTo>
                    <a:pt x="1505" y="2963"/>
                  </a:lnTo>
                  <a:lnTo>
                    <a:pt x="1693" y="3057"/>
                  </a:lnTo>
                  <a:lnTo>
                    <a:pt x="1881" y="3104"/>
                  </a:lnTo>
                  <a:lnTo>
                    <a:pt x="2069" y="3104"/>
                  </a:lnTo>
                  <a:lnTo>
                    <a:pt x="2258" y="3057"/>
                  </a:lnTo>
                  <a:lnTo>
                    <a:pt x="2399" y="2963"/>
                  </a:lnTo>
                  <a:lnTo>
                    <a:pt x="2493" y="2775"/>
                  </a:lnTo>
                  <a:lnTo>
                    <a:pt x="2493" y="2540"/>
                  </a:lnTo>
                  <a:lnTo>
                    <a:pt x="2446" y="2352"/>
                  </a:lnTo>
                  <a:lnTo>
                    <a:pt x="2399" y="2117"/>
                  </a:lnTo>
                  <a:lnTo>
                    <a:pt x="2210" y="1646"/>
                  </a:lnTo>
                  <a:lnTo>
                    <a:pt x="1928" y="1223"/>
                  </a:lnTo>
                  <a:lnTo>
                    <a:pt x="1646" y="800"/>
                  </a:lnTo>
                  <a:lnTo>
                    <a:pt x="1270" y="424"/>
                  </a:lnTo>
                  <a:lnTo>
                    <a:pt x="1035" y="189"/>
                  </a:lnTo>
                  <a:lnTo>
                    <a:pt x="894" y="95"/>
                  </a:lnTo>
                  <a:lnTo>
                    <a:pt x="753" y="4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FFCCC9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22;p55"/>
            <p:cNvSpPr/>
            <p:nvPr/>
          </p:nvSpPr>
          <p:spPr>
            <a:xfrm>
              <a:off x="1517300" y="3873325"/>
              <a:ext cx="29425" cy="76425"/>
            </a:xfrm>
            <a:custGeom>
              <a:avLst/>
              <a:gdLst/>
              <a:ahLst/>
              <a:cxnLst/>
              <a:rect l="l" t="t" r="r" b="b"/>
              <a:pathLst>
                <a:path w="1177" h="3057" extrusionOk="0">
                  <a:moveTo>
                    <a:pt x="612" y="0"/>
                  </a:moveTo>
                  <a:lnTo>
                    <a:pt x="330" y="611"/>
                  </a:lnTo>
                  <a:lnTo>
                    <a:pt x="95" y="1223"/>
                  </a:lnTo>
                  <a:lnTo>
                    <a:pt x="48" y="1505"/>
                  </a:lnTo>
                  <a:lnTo>
                    <a:pt x="1" y="1834"/>
                  </a:lnTo>
                  <a:lnTo>
                    <a:pt x="1" y="2163"/>
                  </a:lnTo>
                  <a:lnTo>
                    <a:pt x="1" y="2493"/>
                  </a:lnTo>
                  <a:lnTo>
                    <a:pt x="48" y="2634"/>
                  </a:lnTo>
                  <a:lnTo>
                    <a:pt x="142" y="2822"/>
                  </a:lnTo>
                  <a:lnTo>
                    <a:pt x="236" y="2963"/>
                  </a:lnTo>
                  <a:lnTo>
                    <a:pt x="377" y="3057"/>
                  </a:lnTo>
                  <a:lnTo>
                    <a:pt x="706" y="3057"/>
                  </a:lnTo>
                  <a:lnTo>
                    <a:pt x="847" y="2963"/>
                  </a:lnTo>
                  <a:lnTo>
                    <a:pt x="988" y="2869"/>
                  </a:lnTo>
                  <a:lnTo>
                    <a:pt x="1036" y="2681"/>
                  </a:lnTo>
                  <a:lnTo>
                    <a:pt x="1130" y="2540"/>
                  </a:lnTo>
                  <a:lnTo>
                    <a:pt x="1177" y="2210"/>
                  </a:lnTo>
                  <a:lnTo>
                    <a:pt x="1177" y="1646"/>
                  </a:lnTo>
                  <a:lnTo>
                    <a:pt x="1083" y="1035"/>
                  </a:lnTo>
                  <a:lnTo>
                    <a:pt x="894" y="517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FFCCC9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23;p55"/>
            <p:cNvSpPr/>
            <p:nvPr/>
          </p:nvSpPr>
          <p:spPr>
            <a:xfrm>
              <a:off x="1436175" y="3875675"/>
              <a:ext cx="50600" cy="56450"/>
            </a:xfrm>
            <a:custGeom>
              <a:avLst/>
              <a:gdLst/>
              <a:ahLst/>
              <a:cxnLst/>
              <a:rect l="l" t="t" r="r" b="b"/>
              <a:pathLst>
                <a:path w="2024" h="2258" extrusionOk="0">
                  <a:moveTo>
                    <a:pt x="1412" y="0"/>
                  </a:moveTo>
                  <a:lnTo>
                    <a:pt x="1224" y="47"/>
                  </a:lnTo>
                  <a:lnTo>
                    <a:pt x="1083" y="141"/>
                  </a:lnTo>
                  <a:lnTo>
                    <a:pt x="800" y="376"/>
                  </a:lnTo>
                  <a:lnTo>
                    <a:pt x="424" y="941"/>
                  </a:lnTo>
                  <a:lnTo>
                    <a:pt x="48" y="1505"/>
                  </a:lnTo>
                  <a:lnTo>
                    <a:pt x="1" y="1693"/>
                  </a:lnTo>
                  <a:lnTo>
                    <a:pt x="48" y="1834"/>
                  </a:lnTo>
                  <a:lnTo>
                    <a:pt x="95" y="1975"/>
                  </a:lnTo>
                  <a:lnTo>
                    <a:pt x="189" y="2116"/>
                  </a:lnTo>
                  <a:lnTo>
                    <a:pt x="283" y="2211"/>
                  </a:lnTo>
                  <a:lnTo>
                    <a:pt x="424" y="2258"/>
                  </a:lnTo>
                  <a:lnTo>
                    <a:pt x="612" y="2258"/>
                  </a:lnTo>
                  <a:lnTo>
                    <a:pt x="753" y="2164"/>
                  </a:lnTo>
                  <a:lnTo>
                    <a:pt x="1035" y="1975"/>
                  </a:lnTo>
                  <a:lnTo>
                    <a:pt x="1271" y="1740"/>
                  </a:lnTo>
                  <a:lnTo>
                    <a:pt x="1506" y="1458"/>
                  </a:lnTo>
                  <a:lnTo>
                    <a:pt x="1835" y="894"/>
                  </a:lnTo>
                  <a:lnTo>
                    <a:pt x="1976" y="565"/>
                  </a:lnTo>
                  <a:lnTo>
                    <a:pt x="2023" y="423"/>
                  </a:lnTo>
                  <a:lnTo>
                    <a:pt x="1976" y="282"/>
                  </a:lnTo>
                  <a:lnTo>
                    <a:pt x="1882" y="141"/>
                  </a:lnTo>
                  <a:lnTo>
                    <a:pt x="1741" y="47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FFCCC9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24;p55"/>
            <p:cNvSpPr/>
            <p:nvPr/>
          </p:nvSpPr>
          <p:spPr>
            <a:xfrm>
              <a:off x="574375" y="2839850"/>
              <a:ext cx="1494375" cy="1005275"/>
            </a:xfrm>
            <a:custGeom>
              <a:avLst/>
              <a:gdLst/>
              <a:ahLst/>
              <a:cxnLst/>
              <a:rect l="l" t="t" r="r" b="b"/>
              <a:pathLst>
                <a:path w="59775" h="40211" extrusionOk="0">
                  <a:moveTo>
                    <a:pt x="8654" y="1"/>
                  </a:moveTo>
                  <a:lnTo>
                    <a:pt x="0" y="6820"/>
                  </a:lnTo>
                  <a:lnTo>
                    <a:pt x="283" y="8372"/>
                  </a:lnTo>
                  <a:lnTo>
                    <a:pt x="659" y="9877"/>
                  </a:lnTo>
                  <a:lnTo>
                    <a:pt x="988" y="11335"/>
                  </a:lnTo>
                  <a:lnTo>
                    <a:pt x="1364" y="12792"/>
                  </a:lnTo>
                  <a:lnTo>
                    <a:pt x="2023" y="14909"/>
                  </a:lnTo>
                  <a:lnTo>
                    <a:pt x="2681" y="16884"/>
                  </a:lnTo>
                  <a:lnTo>
                    <a:pt x="3434" y="18812"/>
                  </a:lnTo>
                  <a:lnTo>
                    <a:pt x="4186" y="20599"/>
                  </a:lnTo>
                  <a:lnTo>
                    <a:pt x="5033" y="22292"/>
                  </a:lnTo>
                  <a:lnTo>
                    <a:pt x="5879" y="23891"/>
                  </a:lnTo>
                  <a:lnTo>
                    <a:pt x="6490" y="24973"/>
                  </a:lnTo>
                  <a:lnTo>
                    <a:pt x="7102" y="26008"/>
                  </a:lnTo>
                  <a:lnTo>
                    <a:pt x="7760" y="26995"/>
                  </a:lnTo>
                  <a:lnTo>
                    <a:pt x="8419" y="27889"/>
                  </a:lnTo>
                  <a:lnTo>
                    <a:pt x="9077" y="28782"/>
                  </a:lnTo>
                  <a:lnTo>
                    <a:pt x="9735" y="29629"/>
                  </a:lnTo>
                  <a:lnTo>
                    <a:pt x="10441" y="30475"/>
                  </a:lnTo>
                  <a:lnTo>
                    <a:pt x="11146" y="31228"/>
                  </a:lnTo>
                  <a:lnTo>
                    <a:pt x="12369" y="32451"/>
                  </a:lnTo>
                  <a:lnTo>
                    <a:pt x="13263" y="33250"/>
                  </a:lnTo>
                  <a:lnTo>
                    <a:pt x="14203" y="34050"/>
                  </a:lnTo>
                  <a:lnTo>
                    <a:pt x="15144" y="34755"/>
                  </a:lnTo>
                  <a:lnTo>
                    <a:pt x="16131" y="35460"/>
                  </a:lnTo>
                  <a:lnTo>
                    <a:pt x="17119" y="36072"/>
                  </a:lnTo>
                  <a:lnTo>
                    <a:pt x="18154" y="36683"/>
                  </a:lnTo>
                  <a:lnTo>
                    <a:pt x="19235" y="37248"/>
                  </a:lnTo>
                  <a:lnTo>
                    <a:pt x="20270" y="37718"/>
                  </a:lnTo>
                  <a:lnTo>
                    <a:pt x="21352" y="38188"/>
                  </a:lnTo>
                  <a:lnTo>
                    <a:pt x="22480" y="38611"/>
                  </a:lnTo>
                  <a:lnTo>
                    <a:pt x="23562" y="38988"/>
                  </a:lnTo>
                  <a:lnTo>
                    <a:pt x="24691" y="39270"/>
                  </a:lnTo>
                  <a:lnTo>
                    <a:pt x="25866" y="39552"/>
                  </a:lnTo>
                  <a:lnTo>
                    <a:pt x="26995" y="39787"/>
                  </a:lnTo>
                  <a:lnTo>
                    <a:pt x="28171" y="39975"/>
                  </a:lnTo>
                  <a:lnTo>
                    <a:pt x="29300" y="40116"/>
                  </a:lnTo>
                  <a:lnTo>
                    <a:pt x="30475" y="40163"/>
                  </a:lnTo>
                  <a:lnTo>
                    <a:pt x="31651" y="40210"/>
                  </a:lnTo>
                  <a:lnTo>
                    <a:pt x="32827" y="40210"/>
                  </a:lnTo>
                  <a:lnTo>
                    <a:pt x="34003" y="40163"/>
                  </a:lnTo>
                  <a:lnTo>
                    <a:pt x="35178" y="40069"/>
                  </a:lnTo>
                  <a:lnTo>
                    <a:pt x="36354" y="39881"/>
                  </a:lnTo>
                  <a:lnTo>
                    <a:pt x="37483" y="39693"/>
                  </a:lnTo>
                  <a:lnTo>
                    <a:pt x="38658" y="39458"/>
                  </a:lnTo>
                  <a:lnTo>
                    <a:pt x="39787" y="39129"/>
                  </a:lnTo>
                  <a:lnTo>
                    <a:pt x="40963" y="38800"/>
                  </a:lnTo>
                  <a:lnTo>
                    <a:pt x="42092" y="38376"/>
                  </a:lnTo>
                  <a:lnTo>
                    <a:pt x="43173" y="37953"/>
                  </a:lnTo>
                  <a:lnTo>
                    <a:pt x="44302" y="37436"/>
                  </a:lnTo>
                  <a:lnTo>
                    <a:pt x="45384" y="36918"/>
                  </a:lnTo>
                  <a:lnTo>
                    <a:pt x="46418" y="36307"/>
                  </a:lnTo>
                  <a:lnTo>
                    <a:pt x="47500" y="35649"/>
                  </a:lnTo>
                  <a:lnTo>
                    <a:pt x="48252" y="35131"/>
                  </a:lnTo>
                  <a:lnTo>
                    <a:pt x="49052" y="34567"/>
                  </a:lnTo>
                  <a:lnTo>
                    <a:pt x="49757" y="34003"/>
                  </a:lnTo>
                  <a:lnTo>
                    <a:pt x="50463" y="33391"/>
                  </a:lnTo>
                  <a:lnTo>
                    <a:pt x="51121" y="32827"/>
                  </a:lnTo>
                  <a:lnTo>
                    <a:pt x="51733" y="32168"/>
                  </a:lnTo>
                  <a:lnTo>
                    <a:pt x="52344" y="31557"/>
                  </a:lnTo>
                  <a:lnTo>
                    <a:pt x="52908" y="30899"/>
                  </a:lnTo>
                  <a:lnTo>
                    <a:pt x="53473" y="30240"/>
                  </a:lnTo>
                  <a:lnTo>
                    <a:pt x="53990" y="29582"/>
                  </a:lnTo>
                  <a:lnTo>
                    <a:pt x="54931" y="28218"/>
                  </a:lnTo>
                  <a:lnTo>
                    <a:pt x="55777" y="26807"/>
                  </a:lnTo>
                  <a:lnTo>
                    <a:pt x="56530" y="25349"/>
                  </a:lnTo>
                  <a:lnTo>
                    <a:pt x="57188" y="23891"/>
                  </a:lnTo>
                  <a:lnTo>
                    <a:pt x="57752" y="22433"/>
                  </a:lnTo>
                  <a:lnTo>
                    <a:pt x="58223" y="20929"/>
                  </a:lnTo>
                  <a:lnTo>
                    <a:pt x="58646" y="19471"/>
                  </a:lnTo>
                  <a:lnTo>
                    <a:pt x="58975" y="17966"/>
                  </a:lnTo>
                  <a:lnTo>
                    <a:pt x="59257" y="16508"/>
                  </a:lnTo>
                  <a:lnTo>
                    <a:pt x="59445" y="15050"/>
                  </a:lnTo>
                  <a:lnTo>
                    <a:pt x="59634" y="13639"/>
                  </a:lnTo>
                  <a:lnTo>
                    <a:pt x="59728" y="12228"/>
                  </a:lnTo>
                  <a:lnTo>
                    <a:pt x="59775" y="10864"/>
                  </a:lnTo>
                  <a:lnTo>
                    <a:pt x="59775" y="9594"/>
                  </a:lnTo>
                  <a:lnTo>
                    <a:pt x="59775" y="8325"/>
                  </a:lnTo>
                  <a:lnTo>
                    <a:pt x="59728" y="7149"/>
                  </a:lnTo>
                  <a:lnTo>
                    <a:pt x="59681" y="6020"/>
                  </a:lnTo>
                  <a:lnTo>
                    <a:pt x="59492" y="3998"/>
                  </a:lnTo>
                  <a:lnTo>
                    <a:pt x="59257" y="2305"/>
                  </a:lnTo>
                  <a:lnTo>
                    <a:pt x="59022" y="1035"/>
                  </a:lnTo>
                  <a:lnTo>
                    <a:pt x="58834" y="1"/>
                  </a:lnTo>
                  <a:close/>
                </a:path>
              </a:pathLst>
            </a:custGeom>
            <a:solidFill>
              <a:srgbClr val="EAEAEA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25;p55"/>
            <p:cNvSpPr/>
            <p:nvPr/>
          </p:nvSpPr>
          <p:spPr>
            <a:xfrm>
              <a:off x="574375" y="2839850"/>
              <a:ext cx="1472050" cy="871250"/>
            </a:xfrm>
            <a:custGeom>
              <a:avLst/>
              <a:gdLst/>
              <a:ahLst/>
              <a:cxnLst/>
              <a:rect l="l" t="t" r="r" b="b"/>
              <a:pathLst>
                <a:path w="58882" h="34850" extrusionOk="0">
                  <a:moveTo>
                    <a:pt x="8654" y="1"/>
                  </a:moveTo>
                  <a:lnTo>
                    <a:pt x="0" y="6820"/>
                  </a:lnTo>
                  <a:lnTo>
                    <a:pt x="283" y="8372"/>
                  </a:lnTo>
                  <a:lnTo>
                    <a:pt x="659" y="9877"/>
                  </a:lnTo>
                  <a:lnTo>
                    <a:pt x="988" y="11335"/>
                  </a:lnTo>
                  <a:lnTo>
                    <a:pt x="1364" y="12792"/>
                  </a:lnTo>
                  <a:lnTo>
                    <a:pt x="2023" y="14909"/>
                  </a:lnTo>
                  <a:lnTo>
                    <a:pt x="2681" y="16884"/>
                  </a:lnTo>
                  <a:lnTo>
                    <a:pt x="3434" y="18812"/>
                  </a:lnTo>
                  <a:lnTo>
                    <a:pt x="4186" y="20599"/>
                  </a:lnTo>
                  <a:lnTo>
                    <a:pt x="5033" y="22292"/>
                  </a:lnTo>
                  <a:lnTo>
                    <a:pt x="5879" y="23891"/>
                  </a:lnTo>
                  <a:lnTo>
                    <a:pt x="6679" y="24926"/>
                  </a:lnTo>
                  <a:lnTo>
                    <a:pt x="7525" y="25867"/>
                  </a:lnTo>
                  <a:lnTo>
                    <a:pt x="8748" y="27089"/>
                  </a:lnTo>
                  <a:lnTo>
                    <a:pt x="9641" y="27889"/>
                  </a:lnTo>
                  <a:lnTo>
                    <a:pt x="10582" y="28641"/>
                  </a:lnTo>
                  <a:lnTo>
                    <a:pt x="11570" y="29394"/>
                  </a:lnTo>
                  <a:lnTo>
                    <a:pt x="12557" y="30099"/>
                  </a:lnTo>
                  <a:lnTo>
                    <a:pt x="13545" y="30711"/>
                  </a:lnTo>
                  <a:lnTo>
                    <a:pt x="14579" y="31322"/>
                  </a:lnTo>
                  <a:lnTo>
                    <a:pt x="15614" y="31839"/>
                  </a:lnTo>
                  <a:lnTo>
                    <a:pt x="16696" y="32357"/>
                  </a:lnTo>
                  <a:lnTo>
                    <a:pt x="17777" y="32827"/>
                  </a:lnTo>
                  <a:lnTo>
                    <a:pt x="18859" y="33250"/>
                  </a:lnTo>
                  <a:lnTo>
                    <a:pt x="19988" y="33579"/>
                  </a:lnTo>
                  <a:lnTo>
                    <a:pt x="21117" y="33909"/>
                  </a:lnTo>
                  <a:lnTo>
                    <a:pt x="22245" y="34191"/>
                  </a:lnTo>
                  <a:lnTo>
                    <a:pt x="23421" y="34426"/>
                  </a:lnTo>
                  <a:lnTo>
                    <a:pt x="24550" y="34614"/>
                  </a:lnTo>
                  <a:lnTo>
                    <a:pt x="25725" y="34708"/>
                  </a:lnTo>
                  <a:lnTo>
                    <a:pt x="26901" y="34802"/>
                  </a:lnTo>
                  <a:lnTo>
                    <a:pt x="28077" y="34849"/>
                  </a:lnTo>
                  <a:lnTo>
                    <a:pt x="29253" y="34849"/>
                  </a:lnTo>
                  <a:lnTo>
                    <a:pt x="30428" y="34802"/>
                  </a:lnTo>
                  <a:lnTo>
                    <a:pt x="31604" y="34661"/>
                  </a:lnTo>
                  <a:lnTo>
                    <a:pt x="32733" y="34520"/>
                  </a:lnTo>
                  <a:lnTo>
                    <a:pt x="33909" y="34332"/>
                  </a:lnTo>
                  <a:lnTo>
                    <a:pt x="35084" y="34050"/>
                  </a:lnTo>
                  <a:lnTo>
                    <a:pt x="36213" y="33767"/>
                  </a:lnTo>
                  <a:lnTo>
                    <a:pt x="37342" y="33438"/>
                  </a:lnTo>
                  <a:lnTo>
                    <a:pt x="38470" y="33015"/>
                  </a:lnTo>
                  <a:lnTo>
                    <a:pt x="39599" y="32592"/>
                  </a:lnTo>
                  <a:lnTo>
                    <a:pt x="40681" y="32074"/>
                  </a:lnTo>
                  <a:lnTo>
                    <a:pt x="41762" y="31510"/>
                  </a:lnTo>
                  <a:lnTo>
                    <a:pt x="42844" y="30946"/>
                  </a:lnTo>
                  <a:lnTo>
                    <a:pt x="43879" y="30287"/>
                  </a:lnTo>
                  <a:lnTo>
                    <a:pt x="45007" y="29535"/>
                  </a:lnTo>
                  <a:lnTo>
                    <a:pt x="46089" y="28735"/>
                  </a:lnTo>
                  <a:lnTo>
                    <a:pt x="47077" y="27889"/>
                  </a:lnTo>
                  <a:lnTo>
                    <a:pt x="48064" y="27042"/>
                  </a:lnTo>
                  <a:lnTo>
                    <a:pt x="48958" y="26149"/>
                  </a:lnTo>
                  <a:lnTo>
                    <a:pt x="49851" y="25208"/>
                  </a:lnTo>
                  <a:lnTo>
                    <a:pt x="50698" y="24268"/>
                  </a:lnTo>
                  <a:lnTo>
                    <a:pt x="51450" y="23327"/>
                  </a:lnTo>
                  <a:lnTo>
                    <a:pt x="52203" y="22339"/>
                  </a:lnTo>
                  <a:lnTo>
                    <a:pt x="52908" y="21352"/>
                  </a:lnTo>
                  <a:lnTo>
                    <a:pt x="53520" y="20317"/>
                  </a:lnTo>
                  <a:lnTo>
                    <a:pt x="54131" y="19282"/>
                  </a:lnTo>
                  <a:lnTo>
                    <a:pt x="54695" y="18248"/>
                  </a:lnTo>
                  <a:lnTo>
                    <a:pt x="55213" y="17213"/>
                  </a:lnTo>
                  <a:lnTo>
                    <a:pt x="55730" y="16179"/>
                  </a:lnTo>
                  <a:lnTo>
                    <a:pt x="56153" y="15097"/>
                  </a:lnTo>
                  <a:lnTo>
                    <a:pt x="56577" y="14062"/>
                  </a:lnTo>
                  <a:lnTo>
                    <a:pt x="56953" y="13028"/>
                  </a:lnTo>
                  <a:lnTo>
                    <a:pt x="57282" y="11993"/>
                  </a:lnTo>
                  <a:lnTo>
                    <a:pt x="57611" y="10958"/>
                  </a:lnTo>
                  <a:lnTo>
                    <a:pt x="57846" y="9924"/>
                  </a:lnTo>
                  <a:lnTo>
                    <a:pt x="58082" y="8889"/>
                  </a:lnTo>
                  <a:lnTo>
                    <a:pt x="58317" y="7901"/>
                  </a:lnTo>
                  <a:lnTo>
                    <a:pt x="58458" y="6914"/>
                  </a:lnTo>
                  <a:lnTo>
                    <a:pt x="58693" y="5033"/>
                  </a:lnTo>
                  <a:lnTo>
                    <a:pt x="58834" y="3199"/>
                  </a:lnTo>
                  <a:lnTo>
                    <a:pt x="58881" y="1553"/>
                  </a:lnTo>
                  <a:lnTo>
                    <a:pt x="58787" y="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26;p55"/>
            <p:cNvSpPr/>
            <p:nvPr/>
          </p:nvSpPr>
          <p:spPr>
            <a:xfrm>
              <a:off x="574375" y="2839850"/>
              <a:ext cx="393900" cy="319825"/>
            </a:xfrm>
            <a:custGeom>
              <a:avLst/>
              <a:gdLst/>
              <a:ahLst/>
              <a:cxnLst/>
              <a:rect l="l" t="t" r="r" b="b"/>
              <a:pathLst>
                <a:path w="15756" h="12793" extrusionOk="0">
                  <a:moveTo>
                    <a:pt x="8654" y="1"/>
                  </a:moveTo>
                  <a:lnTo>
                    <a:pt x="0" y="6820"/>
                  </a:lnTo>
                  <a:lnTo>
                    <a:pt x="283" y="8372"/>
                  </a:lnTo>
                  <a:lnTo>
                    <a:pt x="659" y="9877"/>
                  </a:lnTo>
                  <a:lnTo>
                    <a:pt x="988" y="11335"/>
                  </a:lnTo>
                  <a:lnTo>
                    <a:pt x="1364" y="12792"/>
                  </a:lnTo>
                  <a:lnTo>
                    <a:pt x="2070" y="12792"/>
                  </a:lnTo>
                  <a:lnTo>
                    <a:pt x="3198" y="12745"/>
                  </a:lnTo>
                  <a:lnTo>
                    <a:pt x="4280" y="12604"/>
                  </a:lnTo>
                  <a:lnTo>
                    <a:pt x="5268" y="12369"/>
                  </a:lnTo>
                  <a:lnTo>
                    <a:pt x="5738" y="12228"/>
                  </a:lnTo>
                  <a:lnTo>
                    <a:pt x="6208" y="12040"/>
                  </a:lnTo>
                  <a:lnTo>
                    <a:pt x="6632" y="11852"/>
                  </a:lnTo>
                  <a:lnTo>
                    <a:pt x="7055" y="11617"/>
                  </a:lnTo>
                  <a:lnTo>
                    <a:pt x="7431" y="11335"/>
                  </a:lnTo>
                  <a:lnTo>
                    <a:pt x="7807" y="11099"/>
                  </a:lnTo>
                  <a:lnTo>
                    <a:pt x="8183" y="10770"/>
                  </a:lnTo>
                  <a:lnTo>
                    <a:pt x="8513" y="10488"/>
                  </a:lnTo>
                  <a:lnTo>
                    <a:pt x="8795" y="10112"/>
                  </a:lnTo>
                  <a:lnTo>
                    <a:pt x="9124" y="9783"/>
                  </a:lnTo>
                  <a:lnTo>
                    <a:pt x="9406" y="9359"/>
                  </a:lnTo>
                  <a:lnTo>
                    <a:pt x="9641" y="8936"/>
                  </a:lnTo>
                  <a:lnTo>
                    <a:pt x="9877" y="8513"/>
                  </a:lnTo>
                  <a:lnTo>
                    <a:pt x="10112" y="8043"/>
                  </a:lnTo>
                  <a:lnTo>
                    <a:pt x="10441" y="7149"/>
                  </a:lnTo>
                  <a:lnTo>
                    <a:pt x="10676" y="6208"/>
                  </a:lnTo>
                  <a:lnTo>
                    <a:pt x="10864" y="5268"/>
                  </a:lnTo>
                  <a:lnTo>
                    <a:pt x="10958" y="4280"/>
                  </a:lnTo>
                  <a:lnTo>
                    <a:pt x="11005" y="3340"/>
                  </a:lnTo>
                  <a:lnTo>
                    <a:pt x="10958" y="2446"/>
                  </a:lnTo>
                  <a:lnTo>
                    <a:pt x="11758" y="2258"/>
                  </a:lnTo>
                  <a:lnTo>
                    <a:pt x="12510" y="2023"/>
                  </a:lnTo>
                  <a:lnTo>
                    <a:pt x="13169" y="1788"/>
                  </a:lnTo>
                  <a:lnTo>
                    <a:pt x="13780" y="1458"/>
                  </a:lnTo>
                  <a:lnTo>
                    <a:pt x="14344" y="1129"/>
                  </a:lnTo>
                  <a:lnTo>
                    <a:pt x="14862" y="753"/>
                  </a:lnTo>
                  <a:lnTo>
                    <a:pt x="15332" y="377"/>
                  </a:lnTo>
                  <a:lnTo>
                    <a:pt x="15755" y="1"/>
                  </a:lnTo>
                  <a:close/>
                </a:path>
              </a:pathLst>
            </a:custGeom>
            <a:solidFill>
              <a:srgbClr val="EAEAEA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27;p55"/>
            <p:cNvSpPr/>
            <p:nvPr/>
          </p:nvSpPr>
          <p:spPr>
            <a:xfrm>
              <a:off x="307475" y="2669375"/>
              <a:ext cx="164625" cy="175200"/>
            </a:xfrm>
            <a:custGeom>
              <a:avLst/>
              <a:gdLst/>
              <a:ahLst/>
              <a:cxnLst/>
              <a:rect l="l" t="t" r="r" b="b"/>
              <a:pathLst>
                <a:path w="6585" h="7008" extrusionOk="0">
                  <a:moveTo>
                    <a:pt x="48" y="0"/>
                  </a:moveTo>
                  <a:lnTo>
                    <a:pt x="48" y="330"/>
                  </a:lnTo>
                  <a:lnTo>
                    <a:pt x="1" y="1176"/>
                  </a:lnTo>
                  <a:lnTo>
                    <a:pt x="1" y="1740"/>
                  </a:lnTo>
                  <a:lnTo>
                    <a:pt x="95" y="2352"/>
                  </a:lnTo>
                  <a:lnTo>
                    <a:pt x="189" y="3010"/>
                  </a:lnTo>
                  <a:lnTo>
                    <a:pt x="377" y="3716"/>
                  </a:lnTo>
                  <a:lnTo>
                    <a:pt x="659" y="4374"/>
                  </a:lnTo>
                  <a:lnTo>
                    <a:pt x="847" y="4703"/>
                  </a:lnTo>
                  <a:lnTo>
                    <a:pt x="1035" y="5032"/>
                  </a:lnTo>
                  <a:lnTo>
                    <a:pt x="1271" y="5315"/>
                  </a:lnTo>
                  <a:lnTo>
                    <a:pt x="1553" y="5597"/>
                  </a:lnTo>
                  <a:lnTo>
                    <a:pt x="1835" y="5879"/>
                  </a:lnTo>
                  <a:lnTo>
                    <a:pt x="2164" y="6114"/>
                  </a:lnTo>
                  <a:lnTo>
                    <a:pt x="2540" y="6349"/>
                  </a:lnTo>
                  <a:lnTo>
                    <a:pt x="2917" y="6537"/>
                  </a:lnTo>
                  <a:lnTo>
                    <a:pt x="3387" y="6726"/>
                  </a:lnTo>
                  <a:lnTo>
                    <a:pt x="3857" y="6867"/>
                  </a:lnTo>
                  <a:lnTo>
                    <a:pt x="4374" y="6961"/>
                  </a:lnTo>
                  <a:lnTo>
                    <a:pt x="4986" y="7008"/>
                  </a:lnTo>
                  <a:lnTo>
                    <a:pt x="6256" y="7008"/>
                  </a:lnTo>
                  <a:lnTo>
                    <a:pt x="6585" y="4891"/>
                  </a:lnTo>
                  <a:lnTo>
                    <a:pt x="6020" y="3433"/>
                  </a:lnTo>
                  <a:lnTo>
                    <a:pt x="5973" y="3292"/>
                  </a:lnTo>
                  <a:lnTo>
                    <a:pt x="5738" y="2916"/>
                  </a:lnTo>
                  <a:lnTo>
                    <a:pt x="5362" y="2399"/>
                  </a:lnTo>
                  <a:lnTo>
                    <a:pt x="5127" y="2070"/>
                  </a:lnTo>
                  <a:lnTo>
                    <a:pt x="4798" y="1740"/>
                  </a:lnTo>
                  <a:lnTo>
                    <a:pt x="4469" y="1458"/>
                  </a:lnTo>
                  <a:lnTo>
                    <a:pt x="4045" y="1129"/>
                  </a:lnTo>
                  <a:lnTo>
                    <a:pt x="3528" y="847"/>
                  </a:lnTo>
                  <a:lnTo>
                    <a:pt x="3011" y="612"/>
                  </a:lnTo>
                  <a:lnTo>
                    <a:pt x="2352" y="377"/>
                  </a:lnTo>
                  <a:lnTo>
                    <a:pt x="1694" y="188"/>
                  </a:lnTo>
                  <a:lnTo>
                    <a:pt x="894" y="4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28;p55"/>
            <p:cNvSpPr/>
            <p:nvPr/>
          </p:nvSpPr>
          <p:spPr>
            <a:xfrm>
              <a:off x="346275" y="2712875"/>
              <a:ext cx="85850" cy="92900"/>
            </a:xfrm>
            <a:custGeom>
              <a:avLst/>
              <a:gdLst/>
              <a:ahLst/>
              <a:cxnLst/>
              <a:rect l="l" t="t" r="r" b="b"/>
              <a:pathLst>
                <a:path w="3434" h="3716" extrusionOk="0">
                  <a:moveTo>
                    <a:pt x="1" y="0"/>
                  </a:moveTo>
                  <a:lnTo>
                    <a:pt x="95" y="706"/>
                  </a:lnTo>
                  <a:lnTo>
                    <a:pt x="283" y="1364"/>
                  </a:lnTo>
                  <a:lnTo>
                    <a:pt x="424" y="1693"/>
                  </a:lnTo>
                  <a:lnTo>
                    <a:pt x="565" y="2023"/>
                  </a:lnTo>
                  <a:lnTo>
                    <a:pt x="753" y="2352"/>
                  </a:lnTo>
                  <a:lnTo>
                    <a:pt x="941" y="2634"/>
                  </a:lnTo>
                  <a:lnTo>
                    <a:pt x="1176" y="2869"/>
                  </a:lnTo>
                  <a:lnTo>
                    <a:pt x="1412" y="3057"/>
                  </a:lnTo>
                  <a:lnTo>
                    <a:pt x="1694" y="3245"/>
                  </a:lnTo>
                  <a:lnTo>
                    <a:pt x="1976" y="3387"/>
                  </a:lnTo>
                  <a:lnTo>
                    <a:pt x="2258" y="3481"/>
                  </a:lnTo>
                  <a:lnTo>
                    <a:pt x="2634" y="3575"/>
                  </a:lnTo>
                  <a:lnTo>
                    <a:pt x="2964" y="3669"/>
                  </a:lnTo>
                  <a:lnTo>
                    <a:pt x="3387" y="3716"/>
                  </a:lnTo>
                  <a:lnTo>
                    <a:pt x="3434" y="3339"/>
                  </a:lnTo>
                  <a:lnTo>
                    <a:pt x="3011" y="2258"/>
                  </a:lnTo>
                  <a:lnTo>
                    <a:pt x="2869" y="1929"/>
                  </a:lnTo>
                  <a:lnTo>
                    <a:pt x="2681" y="1646"/>
                  </a:lnTo>
                  <a:lnTo>
                    <a:pt x="2352" y="1317"/>
                  </a:lnTo>
                  <a:lnTo>
                    <a:pt x="1976" y="941"/>
                  </a:lnTo>
                  <a:lnTo>
                    <a:pt x="1459" y="565"/>
                  </a:lnTo>
                  <a:lnTo>
                    <a:pt x="800" y="283"/>
                  </a:lnTo>
                  <a:lnTo>
                    <a:pt x="424" y="1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CC9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29;p55"/>
            <p:cNvSpPr/>
            <p:nvPr/>
          </p:nvSpPr>
          <p:spPr>
            <a:xfrm>
              <a:off x="784825" y="2710525"/>
              <a:ext cx="222250" cy="171675"/>
            </a:xfrm>
            <a:custGeom>
              <a:avLst/>
              <a:gdLst/>
              <a:ahLst/>
              <a:cxnLst/>
              <a:rect l="l" t="t" r="r" b="b"/>
              <a:pathLst>
                <a:path w="8890" h="6867" extrusionOk="0">
                  <a:moveTo>
                    <a:pt x="6961" y="0"/>
                  </a:moveTo>
                  <a:lnTo>
                    <a:pt x="6067" y="47"/>
                  </a:lnTo>
                  <a:lnTo>
                    <a:pt x="5315" y="141"/>
                  </a:lnTo>
                  <a:lnTo>
                    <a:pt x="4562" y="330"/>
                  </a:lnTo>
                  <a:lnTo>
                    <a:pt x="3951" y="565"/>
                  </a:lnTo>
                  <a:lnTo>
                    <a:pt x="3340" y="894"/>
                  </a:lnTo>
                  <a:lnTo>
                    <a:pt x="2822" y="1176"/>
                  </a:lnTo>
                  <a:lnTo>
                    <a:pt x="2399" y="1505"/>
                  </a:lnTo>
                  <a:lnTo>
                    <a:pt x="2023" y="1835"/>
                  </a:lnTo>
                  <a:lnTo>
                    <a:pt x="1694" y="2164"/>
                  </a:lnTo>
                  <a:lnTo>
                    <a:pt x="1412" y="2446"/>
                  </a:lnTo>
                  <a:lnTo>
                    <a:pt x="1082" y="2869"/>
                  </a:lnTo>
                  <a:lnTo>
                    <a:pt x="988" y="3057"/>
                  </a:lnTo>
                  <a:lnTo>
                    <a:pt x="1" y="5832"/>
                  </a:lnTo>
                  <a:lnTo>
                    <a:pt x="988" y="6867"/>
                  </a:lnTo>
                  <a:lnTo>
                    <a:pt x="1600" y="6820"/>
                  </a:lnTo>
                  <a:lnTo>
                    <a:pt x="2211" y="6726"/>
                  </a:lnTo>
                  <a:lnTo>
                    <a:pt x="2822" y="6631"/>
                  </a:lnTo>
                  <a:lnTo>
                    <a:pt x="3340" y="6490"/>
                  </a:lnTo>
                  <a:lnTo>
                    <a:pt x="3857" y="6302"/>
                  </a:lnTo>
                  <a:lnTo>
                    <a:pt x="4327" y="6114"/>
                  </a:lnTo>
                  <a:lnTo>
                    <a:pt x="4798" y="5926"/>
                  </a:lnTo>
                  <a:lnTo>
                    <a:pt x="5174" y="5691"/>
                  </a:lnTo>
                  <a:lnTo>
                    <a:pt x="5597" y="5456"/>
                  </a:lnTo>
                  <a:lnTo>
                    <a:pt x="5926" y="5174"/>
                  </a:lnTo>
                  <a:lnTo>
                    <a:pt x="6585" y="4609"/>
                  </a:lnTo>
                  <a:lnTo>
                    <a:pt x="7149" y="3998"/>
                  </a:lnTo>
                  <a:lnTo>
                    <a:pt x="7572" y="3433"/>
                  </a:lnTo>
                  <a:lnTo>
                    <a:pt x="7949" y="2822"/>
                  </a:lnTo>
                  <a:lnTo>
                    <a:pt x="8231" y="2211"/>
                  </a:lnTo>
                  <a:lnTo>
                    <a:pt x="8466" y="1693"/>
                  </a:lnTo>
                  <a:lnTo>
                    <a:pt x="8654" y="1223"/>
                  </a:lnTo>
                  <a:lnTo>
                    <a:pt x="8842" y="471"/>
                  </a:lnTo>
                  <a:lnTo>
                    <a:pt x="8889" y="236"/>
                  </a:lnTo>
                  <a:lnTo>
                    <a:pt x="7855" y="47"/>
                  </a:lnTo>
                  <a:lnTo>
                    <a:pt x="6961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30;p55"/>
            <p:cNvSpPr/>
            <p:nvPr/>
          </p:nvSpPr>
          <p:spPr>
            <a:xfrm>
              <a:off x="831850" y="2749325"/>
              <a:ext cx="124650" cy="91725"/>
            </a:xfrm>
            <a:custGeom>
              <a:avLst/>
              <a:gdLst/>
              <a:ahLst/>
              <a:cxnLst/>
              <a:rect l="l" t="t" r="r" b="b"/>
              <a:pathLst>
                <a:path w="4986" h="3669" extrusionOk="0">
                  <a:moveTo>
                    <a:pt x="4469" y="0"/>
                  </a:moveTo>
                  <a:lnTo>
                    <a:pt x="3998" y="47"/>
                  </a:lnTo>
                  <a:lnTo>
                    <a:pt x="3575" y="141"/>
                  </a:lnTo>
                  <a:lnTo>
                    <a:pt x="3152" y="283"/>
                  </a:lnTo>
                  <a:lnTo>
                    <a:pt x="2776" y="424"/>
                  </a:lnTo>
                  <a:lnTo>
                    <a:pt x="2399" y="565"/>
                  </a:lnTo>
                  <a:lnTo>
                    <a:pt x="1788" y="941"/>
                  </a:lnTo>
                  <a:lnTo>
                    <a:pt x="1318" y="1317"/>
                  </a:lnTo>
                  <a:lnTo>
                    <a:pt x="941" y="1646"/>
                  </a:lnTo>
                  <a:lnTo>
                    <a:pt x="659" y="1976"/>
                  </a:lnTo>
                  <a:lnTo>
                    <a:pt x="471" y="2211"/>
                  </a:lnTo>
                  <a:lnTo>
                    <a:pt x="1" y="3669"/>
                  </a:lnTo>
                  <a:lnTo>
                    <a:pt x="518" y="3575"/>
                  </a:lnTo>
                  <a:lnTo>
                    <a:pt x="1035" y="3433"/>
                  </a:lnTo>
                  <a:lnTo>
                    <a:pt x="1506" y="3292"/>
                  </a:lnTo>
                  <a:lnTo>
                    <a:pt x="1976" y="3104"/>
                  </a:lnTo>
                  <a:lnTo>
                    <a:pt x="2352" y="2869"/>
                  </a:lnTo>
                  <a:lnTo>
                    <a:pt x="2728" y="2681"/>
                  </a:lnTo>
                  <a:lnTo>
                    <a:pt x="3105" y="2446"/>
                  </a:lnTo>
                  <a:lnTo>
                    <a:pt x="3387" y="2164"/>
                  </a:lnTo>
                  <a:lnTo>
                    <a:pt x="3951" y="1646"/>
                  </a:lnTo>
                  <a:lnTo>
                    <a:pt x="4375" y="1082"/>
                  </a:lnTo>
                  <a:lnTo>
                    <a:pt x="4751" y="518"/>
                  </a:lnTo>
                  <a:lnTo>
                    <a:pt x="4986" y="0"/>
                  </a:lnTo>
                  <a:close/>
                </a:path>
              </a:pathLst>
            </a:custGeom>
            <a:solidFill>
              <a:srgbClr val="FFCCC9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31;p55"/>
            <p:cNvSpPr/>
            <p:nvPr/>
          </p:nvSpPr>
          <p:spPr>
            <a:xfrm>
              <a:off x="486200" y="2685825"/>
              <a:ext cx="68200" cy="110550"/>
            </a:xfrm>
            <a:custGeom>
              <a:avLst/>
              <a:gdLst/>
              <a:ahLst/>
              <a:cxnLst/>
              <a:rect l="l" t="t" r="r" b="b"/>
              <a:pathLst>
                <a:path w="2728" h="4422" extrusionOk="0">
                  <a:moveTo>
                    <a:pt x="800" y="1"/>
                  </a:moveTo>
                  <a:lnTo>
                    <a:pt x="659" y="95"/>
                  </a:lnTo>
                  <a:lnTo>
                    <a:pt x="565" y="236"/>
                  </a:lnTo>
                  <a:lnTo>
                    <a:pt x="470" y="424"/>
                  </a:lnTo>
                  <a:lnTo>
                    <a:pt x="423" y="612"/>
                  </a:lnTo>
                  <a:lnTo>
                    <a:pt x="235" y="1553"/>
                  </a:lnTo>
                  <a:lnTo>
                    <a:pt x="94" y="2493"/>
                  </a:lnTo>
                  <a:lnTo>
                    <a:pt x="47" y="3481"/>
                  </a:lnTo>
                  <a:lnTo>
                    <a:pt x="0" y="4421"/>
                  </a:lnTo>
                  <a:lnTo>
                    <a:pt x="2022" y="4045"/>
                  </a:lnTo>
                  <a:lnTo>
                    <a:pt x="2399" y="3951"/>
                  </a:lnTo>
                  <a:lnTo>
                    <a:pt x="2540" y="3857"/>
                  </a:lnTo>
                  <a:lnTo>
                    <a:pt x="2681" y="3716"/>
                  </a:lnTo>
                  <a:lnTo>
                    <a:pt x="2728" y="3528"/>
                  </a:lnTo>
                  <a:lnTo>
                    <a:pt x="2728" y="3293"/>
                  </a:lnTo>
                  <a:lnTo>
                    <a:pt x="2681" y="3058"/>
                  </a:lnTo>
                  <a:lnTo>
                    <a:pt x="2587" y="2870"/>
                  </a:lnTo>
                  <a:lnTo>
                    <a:pt x="1552" y="612"/>
                  </a:lnTo>
                  <a:lnTo>
                    <a:pt x="1458" y="377"/>
                  </a:lnTo>
                  <a:lnTo>
                    <a:pt x="1270" y="142"/>
                  </a:lnTo>
                  <a:lnTo>
                    <a:pt x="1176" y="9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32;p55"/>
            <p:cNvSpPr/>
            <p:nvPr/>
          </p:nvSpPr>
          <p:spPr>
            <a:xfrm>
              <a:off x="703700" y="2699950"/>
              <a:ext cx="81150" cy="104650"/>
            </a:xfrm>
            <a:custGeom>
              <a:avLst/>
              <a:gdLst/>
              <a:ahLst/>
              <a:cxnLst/>
              <a:rect l="l" t="t" r="r" b="b"/>
              <a:pathLst>
                <a:path w="3246" h="4186" extrusionOk="0">
                  <a:moveTo>
                    <a:pt x="2681" y="0"/>
                  </a:moveTo>
                  <a:lnTo>
                    <a:pt x="2540" y="94"/>
                  </a:lnTo>
                  <a:lnTo>
                    <a:pt x="2399" y="188"/>
                  </a:lnTo>
                  <a:lnTo>
                    <a:pt x="2258" y="329"/>
                  </a:lnTo>
                  <a:lnTo>
                    <a:pt x="1647" y="1082"/>
                  </a:lnTo>
                  <a:lnTo>
                    <a:pt x="1035" y="1834"/>
                  </a:lnTo>
                  <a:lnTo>
                    <a:pt x="518" y="2634"/>
                  </a:lnTo>
                  <a:lnTo>
                    <a:pt x="1" y="3480"/>
                  </a:lnTo>
                  <a:lnTo>
                    <a:pt x="1976" y="4092"/>
                  </a:lnTo>
                  <a:lnTo>
                    <a:pt x="2352" y="4186"/>
                  </a:lnTo>
                  <a:lnTo>
                    <a:pt x="2493" y="4186"/>
                  </a:lnTo>
                  <a:lnTo>
                    <a:pt x="2681" y="4139"/>
                  </a:lnTo>
                  <a:lnTo>
                    <a:pt x="2822" y="3998"/>
                  </a:lnTo>
                  <a:lnTo>
                    <a:pt x="2963" y="3809"/>
                  </a:lnTo>
                  <a:lnTo>
                    <a:pt x="3010" y="3574"/>
                  </a:lnTo>
                  <a:lnTo>
                    <a:pt x="3010" y="3339"/>
                  </a:lnTo>
                  <a:lnTo>
                    <a:pt x="3246" y="894"/>
                  </a:lnTo>
                  <a:lnTo>
                    <a:pt x="3246" y="659"/>
                  </a:lnTo>
                  <a:lnTo>
                    <a:pt x="3199" y="376"/>
                  </a:lnTo>
                  <a:lnTo>
                    <a:pt x="3152" y="235"/>
                  </a:lnTo>
                  <a:lnTo>
                    <a:pt x="3105" y="141"/>
                  </a:lnTo>
                  <a:lnTo>
                    <a:pt x="2963" y="47"/>
                  </a:lnTo>
                  <a:lnTo>
                    <a:pt x="28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3;p55"/>
            <p:cNvSpPr/>
            <p:nvPr/>
          </p:nvSpPr>
          <p:spPr>
            <a:xfrm>
              <a:off x="441525" y="3031500"/>
              <a:ext cx="176375" cy="176375"/>
            </a:xfrm>
            <a:custGeom>
              <a:avLst/>
              <a:gdLst/>
              <a:ahLst/>
              <a:cxnLst/>
              <a:rect l="l" t="t" r="r" b="b"/>
              <a:pathLst>
                <a:path w="7055" h="7055" extrusionOk="0">
                  <a:moveTo>
                    <a:pt x="3527" y="0"/>
                  </a:moveTo>
                  <a:lnTo>
                    <a:pt x="3198" y="47"/>
                  </a:lnTo>
                  <a:lnTo>
                    <a:pt x="2822" y="94"/>
                  </a:lnTo>
                  <a:lnTo>
                    <a:pt x="2493" y="188"/>
                  </a:lnTo>
                  <a:lnTo>
                    <a:pt x="2163" y="282"/>
                  </a:lnTo>
                  <a:lnTo>
                    <a:pt x="1881" y="424"/>
                  </a:lnTo>
                  <a:lnTo>
                    <a:pt x="1552" y="612"/>
                  </a:lnTo>
                  <a:lnTo>
                    <a:pt x="1317" y="800"/>
                  </a:lnTo>
                  <a:lnTo>
                    <a:pt x="1035" y="1035"/>
                  </a:lnTo>
                  <a:lnTo>
                    <a:pt x="800" y="1317"/>
                  </a:lnTo>
                  <a:lnTo>
                    <a:pt x="611" y="1552"/>
                  </a:lnTo>
                  <a:lnTo>
                    <a:pt x="423" y="1881"/>
                  </a:lnTo>
                  <a:lnTo>
                    <a:pt x="282" y="2164"/>
                  </a:lnTo>
                  <a:lnTo>
                    <a:pt x="188" y="2493"/>
                  </a:lnTo>
                  <a:lnTo>
                    <a:pt x="94" y="2822"/>
                  </a:lnTo>
                  <a:lnTo>
                    <a:pt x="47" y="3198"/>
                  </a:lnTo>
                  <a:lnTo>
                    <a:pt x="0" y="3527"/>
                  </a:lnTo>
                  <a:lnTo>
                    <a:pt x="47" y="3904"/>
                  </a:lnTo>
                  <a:lnTo>
                    <a:pt x="94" y="4233"/>
                  </a:lnTo>
                  <a:lnTo>
                    <a:pt x="188" y="4609"/>
                  </a:lnTo>
                  <a:lnTo>
                    <a:pt x="282" y="4891"/>
                  </a:lnTo>
                  <a:lnTo>
                    <a:pt x="423" y="5221"/>
                  </a:lnTo>
                  <a:lnTo>
                    <a:pt x="611" y="5503"/>
                  </a:lnTo>
                  <a:lnTo>
                    <a:pt x="800" y="5785"/>
                  </a:lnTo>
                  <a:lnTo>
                    <a:pt x="1035" y="6020"/>
                  </a:lnTo>
                  <a:lnTo>
                    <a:pt x="1317" y="6255"/>
                  </a:lnTo>
                  <a:lnTo>
                    <a:pt x="1552" y="6443"/>
                  </a:lnTo>
                  <a:lnTo>
                    <a:pt x="1881" y="6631"/>
                  </a:lnTo>
                  <a:lnTo>
                    <a:pt x="2163" y="6772"/>
                  </a:lnTo>
                  <a:lnTo>
                    <a:pt x="2493" y="6914"/>
                  </a:lnTo>
                  <a:lnTo>
                    <a:pt x="2822" y="7008"/>
                  </a:lnTo>
                  <a:lnTo>
                    <a:pt x="3198" y="7055"/>
                  </a:lnTo>
                  <a:lnTo>
                    <a:pt x="3904" y="7055"/>
                  </a:lnTo>
                  <a:lnTo>
                    <a:pt x="4233" y="7008"/>
                  </a:lnTo>
                  <a:lnTo>
                    <a:pt x="4609" y="6914"/>
                  </a:lnTo>
                  <a:lnTo>
                    <a:pt x="4891" y="6772"/>
                  </a:lnTo>
                  <a:lnTo>
                    <a:pt x="5220" y="6631"/>
                  </a:lnTo>
                  <a:lnTo>
                    <a:pt x="5502" y="6443"/>
                  </a:lnTo>
                  <a:lnTo>
                    <a:pt x="5785" y="6255"/>
                  </a:lnTo>
                  <a:lnTo>
                    <a:pt x="6020" y="6020"/>
                  </a:lnTo>
                  <a:lnTo>
                    <a:pt x="6255" y="5785"/>
                  </a:lnTo>
                  <a:lnTo>
                    <a:pt x="6443" y="5503"/>
                  </a:lnTo>
                  <a:lnTo>
                    <a:pt x="6631" y="5221"/>
                  </a:lnTo>
                  <a:lnTo>
                    <a:pt x="6772" y="4891"/>
                  </a:lnTo>
                  <a:lnTo>
                    <a:pt x="6913" y="4609"/>
                  </a:lnTo>
                  <a:lnTo>
                    <a:pt x="7007" y="4233"/>
                  </a:lnTo>
                  <a:lnTo>
                    <a:pt x="7054" y="3904"/>
                  </a:lnTo>
                  <a:lnTo>
                    <a:pt x="7054" y="3527"/>
                  </a:lnTo>
                  <a:lnTo>
                    <a:pt x="7054" y="3198"/>
                  </a:lnTo>
                  <a:lnTo>
                    <a:pt x="7007" y="2822"/>
                  </a:lnTo>
                  <a:lnTo>
                    <a:pt x="6913" y="2493"/>
                  </a:lnTo>
                  <a:lnTo>
                    <a:pt x="6772" y="2164"/>
                  </a:lnTo>
                  <a:lnTo>
                    <a:pt x="6631" y="1881"/>
                  </a:lnTo>
                  <a:lnTo>
                    <a:pt x="6443" y="1552"/>
                  </a:lnTo>
                  <a:lnTo>
                    <a:pt x="6255" y="1317"/>
                  </a:lnTo>
                  <a:lnTo>
                    <a:pt x="6020" y="1035"/>
                  </a:lnTo>
                  <a:lnTo>
                    <a:pt x="5785" y="800"/>
                  </a:lnTo>
                  <a:lnTo>
                    <a:pt x="5502" y="612"/>
                  </a:lnTo>
                  <a:lnTo>
                    <a:pt x="5220" y="424"/>
                  </a:lnTo>
                  <a:lnTo>
                    <a:pt x="4891" y="282"/>
                  </a:lnTo>
                  <a:lnTo>
                    <a:pt x="4609" y="188"/>
                  </a:lnTo>
                  <a:lnTo>
                    <a:pt x="4233" y="94"/>
                  </a:lnTo>
                  <a:lnTo>
                    <a:pt x="3904" y="47"/>
                  </a:lnTo>
                  <a:lnTo>
                    <a:pt x="3527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4;p55"/>
            <p:cNvSpPr/>
            <p:nvPr/>
          </p:nvSpPr>
          <p:spPr>
            <a:xfrm>
              <a:off x="238125" y="3138475"/>
              <a:ext cx="141100" cy="50600"/>
            </a:xfrm>
            <a:custGeom>
              <a:avLst/>
              <a:gdLst/>
              <a:ahLst/>
              <a:cxnLst/>
              <a:rect l="l" t="t" r="r" b="b"/>
              <a:pathLst>
                <a:path w="5644" h="2024" extrusionOk="0">
                  <a:moveTo>
                    <a:pt x="3433" y="1"/>
                  </a:moveTo>
                  <a:lnTo>
                    <a:pt x="3057" y="48"/>
                  </a:lnTo>
                  <a:lnTo>
                    <a:pt x="2634" y="95"/>
                  </a:lnTo>
                  <a:lnTo>
                    <a:pt x="2257" y="236"/>
                  </a:lnTo>
                  <a:lnTo>
                    <a:pt x="1881" y="377"/>
                  </a:lnTo>
                  <a:lnTo>
                    <a:pt x="1552" y="565"/>
                  </a:lnTo>
                  <a:lnTo>
                    <a:pt x="1176" y="753"/>
                  </a:lnTo>
                  <a:lnTo>
                    <a:pt x="847" y="989"/>
                  </a:lnTo>
                  <a:lnTo>
                    <a:pt x="564" y="1271"/>
                  </a:lnTo>
                  <a:lnTo>
                    <a:pt x="282" y="1553"/>
                  </a:lnTo>
                  <a:lnTo>
                    <a:pt x="0" y="1835"/>
                  </a:lnTo>
                  <a:lnTo>
                    <a:pt x="752" y="1976"/>
                  </a:lnTo>
                  <a:lnTo>
                    <a:pt x="1505" y="2023"/>
                  </a:lnTo>
                  <a:lnTo>
                    <a:pt x="2257" y="1976"/>
                  </a:lnTo>
                  <a:lnTo>
                    <a:pt x="3010" y="1835"/>
                  </a:lnTo>
                  <a:lnTo>
                    <a:pt x="3715" y="1600"/>
                  </a:lnTo>
                  <a:lnTo>
                    <a:pt x="4421" y="1271"/>
                  </a:lnTo>
                  <a:lnTo>
                    <a:pt x="5079" y="895"/>
                  </a:lnTo>
                  <a:lnTo>
                    <a:pt x="5644" y="424"/>
                  </a:lnTo>
                  <a:lnTo>
                    <a:pt x="4938" y="189"/>
                  </a:lnTo>
                  <a:lnTo>
                    <a:pt x="4562" y="95"/>
                  </a:lnTo>
                  <a:lnTo>
                    <a:pt x="4186" y="1"/>
                  </a:lnTo>
                  <a:close/>
                </a:path>
              </a:pathLst>
            </a:custGeom>
            <a:solidFill>
              <a:srgbClr val="869D39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35;p55"/>
            <p:cNvSpPr/>
            <p:nvPr/>
          </p:nvSpPr>
          <p:spPr>
            <a:xfrm>
              <a:off x="289850" y="3140850"/>
              <a:ext cx="91725" cy="114050"/>
            </a:xfrm>
            <a:custGeom>
              <a:avLst/>
              <a:gdLst/>
              <a:ahLst/>
              <a:cxnLst/>
              <a:rect l="l" t="t" r="r" b="b"/>
              <a:pathLst>
                <a:path w="3669" h="4562" extrusionOk="0">
                  <a:moveTo>
                    <a:pt x="3669" y="0"/>
                  </a:moveTo>
                  <a:lnTo>
                    <a:pt x="2916" y="282"/>
                  </a:lnTo>
                  <a:lnTo>
                    <a:pt x="2540" y="423"/>
                  </a:lnTo>
                  <a:lnTo>
                    <a:pt x="2211" y="611"/>
                  </a:lnTo>
                  <a:lnTo>
                    <a:pt x="1881" y="800"/>
                  </a:lnTo>
                  <a:lnTo>
                    <a:pt x="1599" y="1035"/>
                  </a:lnTo>
                  <a:lnTo>
                    <a:pt x="1317" y="1270"/>
                  </a:lnTo>
                  <a:lnTo>
                    <a:pt x="1082" y="1599"/>
                  </a:lnTo>
                  <a:lnTo>
                    <a:pt x="847" y="1928"/>
                  </a:lnTo>
                  <a:lnTo>
                    <a:pt x="659" y="2257"/>
                  </a:lnTo>
                  <a:lnTo>
                    <a:pt x="471" y="2634"/>
                  </a:lnTo>
                  <a:lnTo>
                    <a:pt x="282" y="3010"/>
                  </a:lnTo>
                  <a:lnTo>
                    <a:pt x="188" y="3386"/>
                  </a:lnTo>
                  <a:lnTo>
                    <a:pt x="94" y="3762"/>
                  </a:lnTo>
                  <a:lnTo>
                    <a:pt x="47" y="4186"/>
                  </a:lnTo>
                  <a:lnTo>
                    <a:pt x="0" y="4562"/>
                  </a:lnTo>
                  <a:lnTo>
                    <a:pt x="706" y="4233"/>
                  </a:lnTo>
                  <a:lnTo>
                    <a:pt x="1317" y="3809"/>
                  </a:lnTo>
                  <a:lnTo>
                    <a:pt x="1881" y="3292"/>
                  </a:lnTo>
                  <a:lnTo>
                    <a:pt x="2399" y="2728"/>
                  </a:lnTo>
                  <a:lnTo>
                    <a:pt x="2822" y="2116"/>
                  </a:lnTo>
                  <a:lnTo>
                    <a:pt x="3198" y="1458"/>
                  </a:lnTo>
                  <a:lnTo>
                    <a:pt x="3480" y="752"/>
                  </a:lnTo>
                  <a:lnTo>
                    <a:pt x="3669" y="0"/>
                  </a:lnTo>
                  <a:close/>
                </a:path>
              </a:pathLst>
            </a:custGeom>
            <a:solidFill>
              <a:srgbClr val="869D39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36;p55"/>
            <p:cNvSpPr/>
            <p:nvPr/>
          </p:nvSpPr>
          <p:spPr>
            <a:xfrm>
              <a:off x="553200" y="3112625"/>
              <a:ext cx="64700" cy="131700"/>
            </a:xfrm>
            <a:custGeom>
              <a:avLst/>
              <a:gdLst/>
              <a:ahLst/>
              <a:cxnLst/>
              <a:rect l="l" t="t" r="r" b="b"/>
              <a:pathLst>
                <a:path w="2588" h="5268" extrusionOk="0">
                  <a:moveTo>
                    <a:pt x="142" y="0"/>
                  </a:moveTo>
                  <a:lnTo>
                    <a:pt x="1" y="753"/>
                  </a:lnTo>
                  <a:lnTo>
                    <a:pt x="1" y="1176"/>
                  </a:lnTo>
                  <a:lnTo>
                    <a:pt x="1" y="1552"/>
                  </a:lnTo>
                  <a:lnTo>
                    <a:pt x="48" y="1929"/>
                  </a:lnTo>
                  <a:lnTo>
                    <a:pt x="142" y="2305"/>
                  </a:lnTo>
                  <a:lnTo>
                    <a:pt x="236" y="2634"/>
                  </a:lnTo>
                  <a:lnTo>
                    <a:pt x="377" y="3010"/>
                  </a:lnTo>
                  <a:lnTo>
                    <a:pt x="565" y="3386"/>
                  </a:lnTo>
                  <a:lnTo>
                    <a:pt x="800" y="3716"/>
                  </a:lnTo>
                  <a:lnTo>
                    <a:pt x="1035" y="4045"/>
                  </a:lnTo>
                  <a:lnTo>
                    <a:pt x="1318" y="4327"/>
                  </a:lnTo>
                  <a:lnTo>
                    <a:pt x="1600" y="4609"/>
                  </a:lnTo>
                  <a:lnTo>
                    <a:pt x="1929" y="4891"/>
                  </a:lnTo>
                  <a:lnTo>
                    <a:pt x="2258" y="5079"/>
                  </a:lnTo>
                  <a:lnTo>
                    <a:pt x="2587" y="5268"/>
                  </a:lnTo>
                  <a:lnTo>
                    <a:pt x="2587" y="4515"/>
                  </a:lnTo>
                  <a:lnTo>
                    <a:pt x="2493" y="3763"/>
                  </a:lnTo>
                  <a:lnTo>
                    <a:pt x="2258" y="3057"/>
                  </a:lnTo>
                  <a:lnTo>
                    <a:pt x="2023" y="2352"/>
                  </a:lnTo>
                  <a:lnTo>
                    <a:pt x="1647" y="1693"/>
                  </a:lnTo>
                  <a:lnTo>
                    <a:pt x="1224" y="1035"/>
                  </a:lnTo>
                  <a:lnTo>
                    <a:pt x="706" y="471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869D39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37;p55"/>
            <p:cNvSpPr/>
            <p:nvPr/>
          </p:nvSpPr>
          <p:spPr>
            <a:xfrm>
              <a:off x="548500" y="3112625"/>
              <a:ext cx="129350" cy="69400"/>
            </a:xfrm>
            <a:custGeom>
              <a:avLst/>
              <a:gdLst/>
              <a:ahLst/>
              <a:cxnLst/>
              <a:rect l="l" t="t" r="r" b="b"/>
              <a:pathLst>
                <a:path w="5174" h="2776" extrusionOk="0">
                  <a:moveTo>
                    <a:pt x="1" y="0"/>
                  </a:moveTo>
                  <a:lnTo>
                    <a:pt x="377" y="706"/>
                  </a:lnTo>
                  <a:lnTo>
                    <a:pt x="612" y="988"/>
                  </a:lnTo>
                  <a:lnTo>
                    <a:pt x="847" y="1317"/>
                  </a:lnTo>
                  <a:lnTo>
                    <a:pt x="1082" y="1552"/>
                  </a:lnTo>
                  <a:lnTo>
                    <a:pt x="1365" y="1834"/>
                  </a:lnTo>
                  <a:lnTo>
                    <a:pt x="1694" y="2070"/>
                  </a:lnTo>
                  <a:lnTo>
                    <a:pt x="2023" y="2258"/>
                  </a:lnTo>
                  <a:lnTo>
                    <a:pt x="2399" y="2399"/>
                  </a:lnTo>
                  <a:lnTo>
                    <a:pt x="2775" y="2540"/>
                  </a:lnTo>
                  <a:lnTo>
                    <a:pt x="3152" y="2634"/>
                  </a:lnTo>
                  <a:lnTo>
                    <a:pt x="3575" y="2728"/>
                  </a:lnTo>
                  <a:lnTo>
                    <a:pt x="3951" y="2775"/>
                  </a:lnTo>
                  <a:lnTo>
                    <a:pt x="4751" y="2775"/>
                  </a:lnTo>
                  <a:lnTo>
                    <a:pt x="5174" y="2681"/>
                  </a:lnTo>
                  <a:lnTo>
                    <a:pt x="4704" y="2117"/>
                  </a:lnTo>
                  <a:lnTo>
                    <a:pt x="4139" y="1599"/>
                  </a:lnTo>
                  <a:lnTo>
                    <a:pt x="3575" y="1129"/>
                  </a:lnTo>
                  <a:lnTo>
                    <a:pt x="2917" y="706"/>
                  </a:lnTo>
                  <a:lnTo>
                    <a:pt x="2211" y="424"/>
                  </a:lnTo>
                  <a:lnTo>
                    <a:pt x="1506" y="188"/>
                  </a:lnTo>
                  <a:lnTo>
                    <a:pt x="753" y="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D39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38;p55"/>
            <p:cNvSpPr/>
            <p:nvPr/>
          </p:nvSpPr>
          <p:spPr>
            <a:xfrm>
              <a:off x="321600" y="2755200"/>
              <a:ext cx="504400" cy="380950"/>
            </a:xfrm>
            <a:custGeom>
              <a:avLst/>
              <a:gdLst/>
              <a:ahLst/>
              <a:cxnLst/>
              <a:rect l="l" t="t" r="r" b="b"/>
              <a:pathLst>
                <a:path w="20176" h="15238" extrusionOk="0">
                  <a:moveTo>
                    <a:pt x="5455" y="0"/>
                  </a:moveTo>
                  <a:lnTo>
                    <a:pt x="5220" y="894"/>
                  </a:lnTo>
                  <a:lnTo>
                    <a:pt x="4891" y="1788"/>
                  </a:lnTo>
                  <a:lnTo>
                    <a:pt x="4562" y="2681"/>
                  </a:lnTo>
                  <a:lnTo>
                    <a:pt x="4139" y="3528"/>
                  </a:lnTo>
                  <a:lnTo>
                    <a:pt x="3715" y="4374"/>
                  </a:lnTo>
                  <a:lnTo>
                    <a:pt x="3245" y="5127"/>
                  </a:lnTo>
                  <a:lnTo>
                    <a:pt x="2822" y="5879"/>
                  </a:lnTo>
                  <a:lnTo>
                    <a:pt x="2352" y="6538"/>
                  </a:lnTo>
                  <a:lnTo>
                    <a:pt x="1458" y="7760"/>
                  </a:lnTo>
                  <a:lnTo>
                    <a:pt x="706" y="8654"/>
                  </a:lnTo>
                  <a:lnTo>
                    <a:pt x="0" y="9453"/>
                  </a:lnTo>
                  <a:lnTo>
                    <a:pt x="8653" y="14862"/>
                  </a:lnTo>
                  <a:lnTo>
                    <a:pt x="10064" y="15097"/>
                  </a:lnTo>
                  <a:lnTo>
                    <a:pt x="11334" y="15238"/>
                  </a:lnTo>
                  <a:lnTo>
                    <a:pt x="12510" y="15238"/>
                  </a:lnTo>
                  <a:lnTo>
                    <a:pt x="13592" y="15191"/>
                  </a:lnTo>
                  <a:lnTo>
                    <a:pt x="14532" y="15003"/>
                  </a:lnTo>
                  <a:lnTo>
                    <a:pt x="15426" y="14768"/>
                  </a:lnTo>
                  <a:lnTo>
                    <a:pt x="16225" y="14438"/>
                  </a:lnTo>
                  <a:lnTo>
                    <a:pt x="16931" y="14062"/>
                  </a:lnTo>
                  <a:lnTo>
                    <a:pt x="17542" y="13592"/>
                  </a:lnTo>
                  <a:lnTo>
                    <a:pt x="18059" y="13075"/>
                  </a:lnTo>
                  <a:lnTo>
                    <a:pt x="18530" y="12510"/>
                  </a:lnTo>
                  <a:lnTo>
                    <a:pt x="18906" y="11946"/>
                  </a:lnTo>
                  <a:lnTo>
                    <a:pt x="19235" y="11287"/>
                  </a:lnTo>
                  <a:lnTo>
                    <a:pt x="19517" y="10629"/>
                  </a:lnTo>
                  <a:lnTo>
                    <a:pt x="19752" y="9924"/>
                  </a:lnTo>
                  <a:lnTo>
                    <a:pt x="19893" y="9218"/>
                  </a:lnTo>
                  <a:lnTo>
                    <a:pt x="20035" y="8513"/>
                  </a:lnTo>
                  <a:lnTo>
                    <a:pt x="20129" y="7807"/>
                  </a:lnTo>
                  <a:lnTo>
                    <a:pt x="20176" y="7102"/>
                  </a:lnTo>
                  <a:lnTo>
                    <a:pt x="20176" y="6396"/>
                  </a:lnTo>
                  <a:lnTo>
                    <a:pt x="20129" y="5033"/>
                  </a:lnTo>
                  <a:lnTo>
                    <a:pt x="19988" y="3857"/>
                  </a:lnTo>
                  <a:lnTo>
                    <a:pt x="19846" y="2775"/>
                  </a:lnTo>
                  <a:lnTo>
                    <a:pt x="19658" y="1976"/>
                  </a:lnTo>
                  <a:lnTo>
                    <a:pt x="19517" y="1270"/>
                  </a:lnTo>
                  <a:lnTo>
                    <a:pt x="5455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39;p55"/>
            <p:cNvSpPr/>
            <p:nvPr/>
          </p:nvSpPr>
          <p:spPr>
            <a:xfrm>
              <a:off x="268675" y="2971525"/>
              <a:ext cx="312775" cy="211675"/>
            </a:xfrm>
            <a:custGeom>
              <a:avLst/>
              <a:gdLst/>
              <a:ahLst/>
              <a:cxnLst/>
              <a:rect l="l" t="t" r="r" b="b"/>
              <a:pathLst>
                <a:path w="12511" h="8467" extrusionOk="0">
                  <a:moveTo>
                    <a:pt x="3058" y="1"/>
                  </a:moveTo>
                  <a:lnTo>
                    <a:pt x="2681" y="48"/>
                  </a:lnTo>
                  <a:lnTo>
                    <a:pt x="2258" y="142"/>
                  </a:lnTo>
                  <a:lnTo>
                    <a:pt x="1882" y="330"/>
                  </a:lnTo>
                  <a:lnTo>
                    <a:pt x="1412" y="565"/>
                  </a:lnTo>
                  <a:lnTo>
                    <a:pt x="1035" y="894"/>
                  </a:lnTo>
                  <a:lnTo>
                    <a:pt x="706" y="1318"/>
                  </a:lnTo>
                  <a:lnTo>
                    <a:pt x="424" y="1741"/>
                  </a:lnTo>
                  <a:lnTo>
                    <a:pt x="236" y="2211"/>
                  </a:lnTo>
                  <a:lnTo>
                    <a:pt x="95" y="2729"/>
                  </a:lnTo>
                  <a:lnTo>
                    <a:pt x="1" y="3246"/>
                  </a:lnTo>
                  <a:lnTo>
                    <a:pt x="1" y="3763"/>
                  </a:lnTo>
                  <a:lnTo>
                    <a:pt x="95" y="4280"/>
                  </a:lnTo>
                  <a:lnTo>
                    <a:pt x="236" y="4751"/>
                  </a:lnTo>
                  <a:lnTo>
                    <a:pt x="424" y="5221"/>
                  </a:lnTo>
                  <a:lnTo>
                    <a:pt x="659" y="5691"/>
                  </a:lnTo>
                  <a:lnTo>
                    <a:pt x="988" y="6115"/>
                  </a:lnTo>
                  <a:lnTo>
                    <a:pt x="1318" y="6491"/>
                  </a:lnTo>
                  <a:lnTo>
                    <a:pt x="1694" y="6867"/>
                  </a:lnTo>
                  <a:lnTo>
                    <a:pt x="2117" y="7196"/>
                  </a:lnTo>
                  <a:lnTo>
                    <a:pt x="2540" y="7478"/>
                  </a:lnTo>
                  <a:lnTo>
                    <a:pt x="3011" y="7714"/>
                  </a:lnTo>
                  <a:lnTo>
                    <a:pt x="3481" y="7902"/>
                  </a:lnTo>
                  <a:lnTo>
                    <a:pt x="3951" y="8090"/>
                  </a:lnTo>
                  <a:lnTo>
                    <a:pt x="4469" y="8231"/>
                  </a:lnTo>
                  <a:lnTo>
                    <a:pt x="4986" y="8325"/>
                  </a:lnTo>
                  <a:lnTo>
                    <a:pt x="5503" y="8419"/>
                  </a:lnTo>
                  <a:lnTo>
                    <a:pt x="6021" y="8466"/>
                  </a:lnTo>
                  <a:lnTo>
                    <a:pt x="7008" y="8466"/>
                  </a:lnTo>
                  <a:lnTo>
                    <a:pt x="7478" y="8419"/>
                  </a:lnTo>
                  <a:lnTo>
                    <a:pt x="7949" y="8372"/>
                  </a:lnTo>
                  <a:lnTo>
                    <a:pt x="8466" y="8278"/>
                  </a:lnTo>
                  <a:lnTo>
                    <a:pt x="8936" y="8184"/>
                  </a:lnTo>
                  <a:lnTo>
                    <a:pt x="9360" y="8043"/>
                  </a:lnTo>
                  <a:lnTo>
                    <a:pt x="9830" y="7808"/>
                  </a:lnTo>
                  <a:lnTo>
                    <a:pt x="10253" y="7620"/>
                  </a:lnTo>
                  <a:lnTo>
                    <a:pt x="10676" y="7337"/>
                  </a:lnTo>
                  <a:lnTo>
                    <a:pt x="11053" y="7008"/>
                  </a:lnTo>
                  <a:lnTo>
                    <a:pt x="11382" y="6679"/>
                  </a:lnTo>
                  <a:lnTo>
                    <a:pt x="11711" y="6303"/>
                  </a:lnTo>
                  <a:lnTo>
                    <a:pt x="11993" y="5879"/>
                  </a:lnTo>
                  <a:lnTo>
                    <a:pt x="12181" y="5456"/>
                  </a:lnTo>
                  <a:lnTo>
                    <a:pt x="12369" y="4986"/>
                  </a:lnTo>
                  <a:lnTo>
                    <a:pt x="12464" y="4516"/>
                  </a:lnTo>
                  <a:lnTo>
                    <a:pt x="12511" y="4045"/>
                  </a:lnTo>
                  <a:lnTo>
                    <a:pt x="12464" y="3528"/>
                  </a:lnTo>
                  <a:lnTo>
                    <a:pt x="12369" y="3058"/>
                  </a:lnTo>
                  <a:lnTo>
                    <a:pt x="12228" y="2587"/>
                  </a:lnTo>
                  <a:lnTo>
                    <a:pt x="11993" y="2164"/>
                  </a:lnTo>
                  <a:lnTo>
                    <a:pt x="11711" y="1788"/>
                  </a:lnTo>
                  <a:lnTo>
                    <a:pt x="11382" y="1459"/>
                  </a:lnTo>
                  <a:lnTo>
                    <a:pt x="11006" y="1224"/>
                  </a:lnTo>
                  <a:lnTo>
                    <a:pt x="10676" y="1035"/>
                  </a:lnTo>
                  <a:lnTo>
                    <a:pt x="10300" y="847"/>
                  </a:lnTo>
                  <a:lnTo>
                    <a:pt x="9877" y="753"/>
                  </a:lnTo>
                  <a:lnTo>
                    <a:pt x="9077" y="565"/>
                  </a:lnTo>
                  <a:lnTo>
                    <a:pt x="8231" y="471"/>
                  </a:lnTo>
                  <a:lnTo>
                    <a:pt x="5174" y="95"/>
                  </a:lnTo>
                  <a:lnTo>
                    <a:pt x="43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40;p55"/>
            <p:cNvSpPr/>
            <p:nvPr/>
          </p:nvSpPr>
          <p:spPr>
            <a:xfrm>
              <a:off x="329825" y="3025625"/>
              <a:ext cx="28225" cy="38825"/>
            </a:xfrm>
            <a:custGeom>
              <a:avLst/>
              <a:gdLst/>
              <a:ahLst/>
              <a:cxnLst/>
              <a:rect l="l" t="t" r="r" b="b"/>
              <a:pathLst>
                <a:path w="1129" h="1553" extrusionOk="0">
                  <a:moveTo>
                    <a:pt x="565" y="0"/>
                  </a:moveTo>
                  <a:lnTo>
                    <a:pt x="424" y="47"/>
                  </a:lnTo>
                  <a:lnTo>
                    <a:pt x="329" y="47"/>
                  </a:lnTo>
                  <a:lnTo>
                    <a:pt x="141" y="235"/>
                  </a:lnTo>
                  <a:lnTo>
                    <a:pt x="47" y="470"/>
                  </a:lnTo>
                  <a:lnTo>
                    <a:pt x="0" y="800"/>
                  </a:lnTo>
                  <a:lnTo>
                    <a:pt x="47" y="1082"/>
                  </a:lnTo>
                  <a:lnTo>
                    <a:pt x="141" y="1317"/>
                  </a:lnTo>
                  <a:lnTo>
                    <a:pt x="329" y="1505"/>
                  </a:lnTo>
                  <a:lnTo>
                    <a:pt x="424" y="1552"/>
                  </a:lnTo>
                  <a:lnTo>
                    <a:pt x="659" y="1552"/>
                  </a:lnTo>
                  <a:lnTo>
                    <a:pt x="800" y="1505"/>
                  </a:lnTo>
                  <a:lnTo>
                    <a:pt x="941" y="1317"/>
                  </a:lnTo>
                  <a:lnTo>
                    <a:pt x="1082" y="1082"/>
                  </a:lnTo>
                  <a:lnTo>
                    <a:pt x="1129" y="800"/>
                  </a:lnTo>
                  <a:lnTo>
                    <a:pt x="1082" y="470"/>
                  </a:lnTo>
                  <a:lnTo>
                    <a:pt x="941" y="235"/>
                  </a:lnTo>
                  <a:lnTo>
                    <a:pt x="800" y="47"/>
                  </a:lnTo>
                  <a:lnTo>
                    <a:pt x="659" y="47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41;p55"/>
            <p:cNvSpPr/>
            <p:nvPr/>
          </p:nvSpPr>
          <p:spPr>
            <a:xfrm>
              <a:off x="457975" y="3038550"/>
              <a:ext cx="28250" cy="38825"/>
            </a:xfrm>
            <a:custGeom>
              <a:avLst/>
              <a:gdLst/>
              <a:ahLst/>
              <a:cxnLst/>
              <a:rect l="l" t="t" r="r" b="b"/>
              <a:pathLst>
                <a:path w="1130" h="1553" extrusionOk="0">
                  <a:moveTo>
                    <a:pt x="471" y="0"/>
                  </a:moveTo>
                  <a:lnTo>
                    <a:pt x="330" y="48"/>
                  </a:lnTo>
                  <a:lnTo>
                    <a:pt x="142" y="236"/>
                  </a:lnTo>
                  <a:lnTo>
                    <a:pt x="48" y="471"/>
                  </a:lnTo>
                  <a:lnTo>
                    <a:pt x="0" y="753"/>
                  </a:lnTo>
                  <a:lnTo>
                    <a:pt x="48" y="1082"/>
                  </a:lnTo>
                  <a:lnTo>
                    <a:pt x="142" y="1317"/>
                  </a:lnTo>
                  <a:lnTo>
                    <a:pt x="330" y="1505"/>
                  </a:lnTo>
                  <a:lnTo>
                    <a:pt x="471" y="1505"/>
                  </a:lnTo>
                  <a:lnTo>
                    <a:pt x="565" y="1552"/>
                  </a:lnTo>
                  <a:lnTo>
                    <a:pt x="659" y="1505"/>
                  </a:lnTo>
                  <a:lnTo>
                    <a:pt x="800" y="1505"/>
                  </a:lnTo>
                  <a:lnTo>
                    <a:pt x="988" y="1317"/>
                  </a:lnTo>
                  <a:lnTo>
                    <a:pt x="1082" y="1082"/>
                  </a:lnTo>
                  <a:lnTo>
                    <a:pt x="1129" y="753"/>
                  </a:lnTo>
                  <a:lnTo>
                    <a:pt x="1082" y="471"/>
                  </a:lnTo>
                  <a:lnTo>
                    <a:pt x="988" y="236"/>
                  </a:lnTo>
                  <a:lnTo>
                    <a:pt x="800" y="48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42;p55"/>
            <p:cNvSpPr/>
            <p:nvPr/>
          </p:nvSpPr>
          <p:spPr>
            <a:xfrm>
              <a:off x="435625" y="2851600"/>
              <a:ext cx="30600" cy="30600"/>
            </a:xfrm>
            <a:custGeom>
              <a:avLst/>
              <a:gdLst/>
              <a:ahLst/>
              <a:cxnLst/>
              <a:rect l="l" t="t" r="r" b="b"/>
              <a:pathLst>
                <a:path w="1224" h="1224" extrusionOk="0">
                  <a:moveTo>
                    <a:pt x="612" y="1"/>
                  </a:moveTo>
                  <a:lnTo>
                    <a:pt x="377" y="48"/>
                  </a:lnTo>
                  <a:lnTo>
                    <a:pt x="189" y="189"/>
                  </a:lnTo>
                  <a:lnTo>
                    <a:pt x="48" y="377"/>
                  </a:lnTo>
                  <a:lnTo>
                    <a:pt x="1" y="612"/>
                  </a:lnTo>
                  <a:lnTo>
                    <a:pt x="48" y="847"/>
                  </a:lnTo>
                  <a:lnTo>
                    <a:pt x="189" y="1035"/>
                  </a:lnTo>
                  <a:lnTo>
                    <a:pt x="377" y="1177"/>
                  </a:lnTo>
                  <a:lnTo>
                    <a:pt x="612" y="1224"/>
                  </a:lnTo>
                  <a:lnTo>
                    <a:pt x="847" y="1177"/>
                  </a:lnTo>
                  <a:lnTo>
                    <a:pt x="1036" y="1035"/>
                  </a:lnTo>
                  <a:lnTo>
                    <a:pt x="1177" y="847"/>
                  </a:lnTo>
                  <a:lnTo>
                    <a:pt x="1224" y="612"/>
                  </a:lnTo>
                  <a:lnTo>
                    <a:pt x="1177" y="377"/>
                  </a:lnTo>
                  <a:lnTo>
                    <a:pt x="1036" y="189"/>
                  </a:lnTo>
                  <a:lnTo>
                    <a:pt x="847" y="4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43;p55"/>
            <p:cNvSpPr/>
            <p:nvPr/>
          </p:nvSpPr>
          <p:spPr>
            <a:xfrm>
              <a:off x="653150" y="2882175"/>
              <a:ext cx="30600" cy="30600"/>
            </a:xfrm>
            <a:custGeom>
              <a:avLst/>
              <a:gdLst/>
              <a:ahLst/>
              <a:cxnLst/>
              <a:rect l="l" t="t" r="r" b="b"/>
              <a:pathLst>
                <a:path w="1224" h="1224" extrusionOk="0">
                  <a:moveTo>
                    <a:pt x="612" y="1"/>
                  </a:moveTo>
                  <a:lnTo>
                    <a:pt x="377" y="48"/>
                  </a:lnTo>
                  <a:lnTo>
                    <a:pt x="188" y="189"/>
                  </a:lnTo>
                  <a:lnTo>
                    <a:pt x="47" y="377"/>
                  </a:lnTo>
                  <a:lnTo>
                    <a:pt x="0" y="612"/>
                  </a:lnTo>
                  <a:lnTo>
                    <a:pt x="47" y="847"/>
                  </a:lnTo>
                  <a:lnTo>
                    <a:pt x="188" y="1035"/>
                  </a:lnTo>
                  <a:lnTo>
                    <a:pt x="377" y="1176"/>
                  </a:lnTo>
                  <a:lnTo>
                    <a:pt x="612" y="1223"/>
                  </a:lnTo>
                  <a:lnTo>
                    <a:pt x="847" y="1176"/>
                  </a:lnTo>
                  <a:lnTo>
                    <a:pt x="1035" y="1035"/>
                  </a:lnTo>
                  <a:lnTo>
                    <a:pt x="1176" y="847"/>
                  </a:lnTo>
                  <a:lnTo>
                    <a:pt x="1223" y="612"/>
                  </a:lnTo>
                  <a:lnTo>
                    <a:pt x="1176" y="377"/>
                  </a:lnTo>
                  <a:lnTo>
                    <a:pt x="1035" y="189"/>
                  </a:lnTo>
                  <a:lnTo>
                    <a:pt x="847" y="4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44;p55"/>
            <p:cNvSpPr/>
            <p:nvPr/>
          </p:nvSpPr>
          <p:spPr>
            <a:xfrm>
              <a:off x="1740700" y="2839850"/>
              <a:ext cx="372725" cy="1158125"/>
            </a:xfrm>
            <a:custGeom>
              <a:avLst/>
              <a:gdLst/>
              <a:ahLst/>
              <a:cxnLst/>
              <a:rect l="l" t="t" r="r" b="b"/>
              <a:pathLst>
                <a:path w="14909" h="46325" extrusionOk="0">
                  <a:moveTo>
                    <a:pt x="12181" y="1"/>
                  </a:moveTo>
                  <a:lnTo>
                    <a:pt x="0" y="24691"/>
                  </a:lnTo>
                  <a:lnTo>
                    <a:pt x="189" y="26572"/>
                  </a:lnTo>
                  <a:lnTo>
                    <a:pt x="424" y="28124"/>
                  </a:lnTo>
                  <a:lnTo>
                    <a:pt x="706" y="29488"/>
                  </a:lnTo>
                  <a:lnTo>
                    <a:pt x="1035" y="30758"/>
                  </a:lnTo>
                  <a:lnTo>
                    <a:pt x="1364" y="31933"/>
                  </a:lnTo>
                  <a:lnTo>
                    <a:pt x="1693" y="33015"/>
                  </a:lnTo>
                  <a:lnTo>
                    <a:pt x="2070" y="33956"/>
                  </a:lnTo>
                  <a:lnTo>
                    <a:pt x="2446" y="34802"/>
                  </a:lnTo>
                  <a:lnTo>
                    <a:pt x="2822" y="35555"/>
                  </a:lnTo>
                  <a:lnTo>
                    <a:pt x="3292" y="36354"/>
                  </a:lnTo>
                  <a:lnTo>
                    <a:pt x="3716" y="37012"/>
                  </a:lnTo>
                  <a:lnTo>
                    <a:pt x="4139" y="37577"/>
                  </a:lnTo>
                  <a:lnTo>
                    <a:pt x="4515" y="38000"/>
                  </a:lnTo>
                  <a:lnTo>
                    <a:pt x="5033" y="38517"/>
                  </a:lnTo>
                  <a:lnTo>
                    <a:pt x="5221" y="38658"/>
                  </a:lnTo>
                  <a:lnTo>
                    <a:pt x="3387" y="46324"/>
                  </a:lnTo>
                  <a:lnTo>
                    <a:pt x="6020" y="46324"/>
                  </a:lnTo>
                  <a:lnTo>
                    <a:pt x="6208" y="46089"/>
                  </a:lnTo>
                  <a:lnTo>
                    <a:pt x="6726" y="45384"/>
                  </a:lnTo>
                  <a:lnTo>
                    <a:pt x="7102" y="44772"/>
                  </a:lnTo>
                  <a:lnTo>
                    <a:pt x="7525" y="44020"/>
                  </a:lnTo>
                  <a:lnTo>
                    <a:pt x="8042" y="43126"/>
                  </a:lnTo>
                  <a:lnTo>
                    <a:pt x="8560" y="41998"/>
                  </a:lnTo>
                  <a:lnTo>
                    <a:pt x="9171" y="40728"/>
                  </a:lnTo>
                  <a:lnTo>
                    <a:pt x="9783" y="39223"/>
                  </a:lnTo>
                  <a:lnTo>
                    <a:pt x="10394" y="37483"/>
                  </a:lnTo>
                  <a:lnTo>
                    <a:pt x="11052" y="35508"/>
                  </a:lnTo>
                  <a:lnTo>
                    <a:pt x="11711" y="33297"/>
                  </a:lnTo>
                  <a:lnTo>
                    <a:pt x="12416" y="30852"/>
                  </a:lnTo>
                  <a:lnTo>
                    <a:pt x="13075" y="28124"/>
                  </a:lnTo>
                  <a:lnTo>
                    <a:pt x="13686" y="25114"/>
                  </a:lnTo>
                  <a:lnTo>
                    <a:pt x="14015" y="23468"/>
                  </a:lnTo>
                  <a:lnTo>
                    <a:pt x="14250" y="21916"/>
                  </a:lnTo>
                  <a:lnTo>
                    <a:pt x="14438" y="20411"/>
                  </a:lnTo>
                  <a:lnTo>
                    <a:pt x="14627" y="19000"/>
                  </a:lnTo>
                  <a:lnTo>
                    <a:pt x="14721" y="17589"/>
                  </a:lnTo>
                  <a:lnTo>
                    <a:pt x="14815" y="16273"/>
                  </a:lnTo>
                  <a:lnTo>
                    <a:pt x="14862" y="15003"/>
                  </a:lnTo>
                  <a:lnTo>
                    <a:pt x="14909" y="13780"/>
                  </a:lnTo>
                  <a:lnTo>
                    <a:pt x="14909" y="12604"/>
                  </a:lnTo>
                  <a:lnTo>
                    <a:pt x="14862" y="11523"/>
                  </a:lnTo>
                  <a:lnTo>
                    <a:pt x="14721" y="9453"/>
                  </a:lnTo>
                  <a:lnTo>
                    <a:pt x="14485" y="7619"/>
                  </a:lnTo>
                  <a:lnTo>
                    <a:pt x="14203" y="5973"/>
                  </a:lnTo>
                  <a:lnTo>
                    <a:pt x="13874" y="4515"/>
                  </a:lnTo>
                  <a:lnTo>
                    <a:pt x="13545" y="3293"/>
                  </a:lnTo>
                  <a:lnTo>
                    <a:pt x="13216" y="2258"/>
                  </a:lnTo>
                  <a:lnTo>
                    <a:pt x="12886" y="1458"/>
                  </a:lnTo>
                  <a:lnTo>
                    <a:pt x="12604" y="800"/>
                  </a:lnTo>
                  <a:lnTo>
                    <a:pt x="12369" y="330"/>
                  </a:lnTo>
                  <a:lnTo>
                    <a:pt x="12181" y="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45;p55"/>
            <p:cNvSpPr/>
            <p:nvPr/>
          </p:nvSpPr>
          <p:spPr>
            <a:xfrm>
              <a:off x="1745400" y="3485325"/>
              <a:ext cx="188150" cy="245750"/>
            </a:xfrm>
            <a:custGeom>
              <a:avLst/>
              <a:gdLst/>
              <a:ahLst/>
              <a:cxnLst/>
              <a:rect l="l" t="t" r="r" b="b"/>
              <a:pathLst>
                <a:path w="7526" h="9830" extrusionOk="0">
                  <a:moveTo>
                    <a:pt x="1741" y="1"/>
                  </a:moveTo>
                  <a:lnTo>
                    <a:pt x="1270" y="48"/>
                  </a:lnTo>
                  <a:lnTo>
                    <a:pt x="800" y="236"/>
                  </a:lnTo>
                  <a:lnTo>
                    <a:pt x="377" y="471"/>
                  </a:lnTo>
                  <a:lnTo>
                    <a:pt x="1" y="753"/>
                  </a:lnTo>
                  <a:lnTo>
                    <a:pt x="236" y="2305"/>
                  </a:lnTo>
                  <a:lnTo>
                    <a:pt x="518" y="3669"/>
                  </a:lnTo>
                  <a:lnTo>
                    <a:pt x="847" y="4939"/>
                  </a:lnTo>
                  <a:lnTo>
                    <a:pt x="1176" y="6114"/>
                  </a:lnTo>
                  <a:lnTo>
                    <a:pt x="1505" y="7196"/>
                  </a:lnTo>
                  <a:lnTo>
                    <a:pt x="1882" y="8137"/>
                  </a:lnTo>
                  <a:lnTo>
                    <a:pt x="2258" y="8983"/>
                  </a:lnTo>
                  <a:lnTo>
                    <a:pt x="2634" y="9736"/>
                  </a:lnTo>
                  <a:lnTo>
                    <a:pt x="3340" y="9830"/>
                  </a:lnTo>
                  <a:lnTo>
                    <a:pt x="4045" y="9830"/>
                  </a:lnTo>
                  <a:lnTo>
                    <a:pt x="4421" y="9783"/>
                  </a:lnTo>
                  <a:lnTo>
                    <a:pt x="4751" y="9736"/>
                  </a:lnTo>
                  <a:lnTo>
                    <a:pt x="5127" y="9641"/>
                  </a:lnTo>
                  <a:lnTo>
                    <a:pt x="5456" y="9500"/>
                  </a:lnTo>
                  <a:lnTo>
                    <a:pt x="6020" y="9218"/>
                  </a:lnTo>
                  <a:lnTo>
                    <a:pt x="6302" y="9030"/>
                  </a:lnTo>
                  <a:lnTo>
                    <a:pt x="6538" y="8842"/>
                  </a:lnTo>
                  <a:lnTo>
                    <a:pt x="6773" y="8607"/>
                  </a:lnTo>
                  <a:lnTo>
                    <a:pt x="6961" y="8372"/>
                  </a:lnTo>
                  <a:lnTo>
                    <a:pt x="7149" y="8090"/>
                  </a:lnTo>
                  <a:lnTo>
                    <a:pt x="7290" y="7807"/>
                  </a:lnTo>
                  <a:lnTo>
                    <a:pt x="7431" y="7525"/>
                  </a:lnTo>
                  <a:lnTo>
                    <a:pt x="7478" y="7196"/>
                  </a:lnTo>
                  <a:lnTo>
                    <a:pt x="7525" y="6867"/>
                  </a:lnTo>
                  <a:lnTo>
                    <a:pt x="7525" y="6585"/>
                  </a:lnTo>
                  <a:lnTo>
                    <a:pt x="7478" y="6255"/>
                  </a:lnTo>
                  <a:lnTo>
                    <a:pt x="7384" y="5926"/>
                  </a:lnTo>
                  <a:lnTo>
                    <a:pt x="7243" y="5644"/>
                  </a:lnTo>
                  <a:lnTo>
                    <a:pt x="7055" y="5409"/>
                  </a:lnTo>
                  <a:lnTo>
                    <a:pt x="6773" y="5174"/>
                  </a:lnTo>
                  <a:lnTo>
                    <a:pt x="6538" y="4939"/>
                  </a:lnTo>
                  <a:lnTo>
                    <a:pt x="5926" y="4562"/>
                  </a:lnTo>
                  <a:lnTo>
                    <a:pt x="5315" y="4186"/>
                  </a:lnTo>
                  <a:lnTo>
                    <a:pt x="5080" y="3951"/>
                  </a:lnTo>
                  <a:lnTo>
                    <a:pt x="4845" y="3669"/>
                  </a:lnTo>
                  <a:lnTo>
                    <a:pt x="4703" y="3387"/>
                  </a:lnTo>
                  <a:lnTo>
                    <a:pt x="4609" y="3104"/>
                  </a:lnTo>
                  <a:lnTo>
                    <a:pt x="4515" y="2493"/>
                  </a:lnTo>
                  <a:lnTo>
                    <a:pt x="4374" y="1882"/>
                  </a:lnTo>
                  <a:lnTo>
                    <a:pt x="4327" y="1600"/>
                  </a:lnTo>
                  <a:lnTo>
                    <a:pt x="4233" y="1270"/>
                  </a:lnTo>
                  <a:lnTo>
                    <a:pt x="4092" y="1082"/>
                  </a:lnTo>
                  <a:lnTo>
                    <a:pt x="3951" y="847"/>
                  </a:lnTo>
                  <a:lnTo>
                    <a:pt x="3810" y="706"/>
                  </a:lnTo>
                  <a:lnTo>
                    <a:pt x="3622" y="518"/>
                  </a:lnTo>
                  <a:lnTo>
                    <a:pt x="3199" y="283"/>
                  </a:lnTo>
                  <a:lnTo>
                    <a:pt x="2775" y="95"/>
                  </a:lnTo>
                  <a:lnTo>
                    <a:pt x="2258" y="1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46;p55"/>
            <p:cNvSpPr/>
            <p:nvPr/>
          </p:nvSpPr>
          <p:spPr>
            <a:xfrm>
              <a:off x="1231600" y="2839850"/>
              <a:ext cx="641975" cy="276325"/>
            </a:xfrm>
            <a:custGeom>
              <a:avLst/>
              <a:gdLst/>
              <a:ahLst/>
              <a:cxnLst/>
              <a:rect l="l" t="t" r="r" b="b"/>
              <a:pathLst>
                <a:path w="25679" h="11053" extrusionOk="0">
                  <a:moveTo>
                    <a:pt x="1" y="1"/>
                  </a:moveTo>
                  <a:lnTo>
                    <a:pt x="95" y="471"/>
                  </a:lnTo>
                  <a:lnTo>
                    <a:pt x="377" y="1411"/>
                  </a:lnTo>
                  <a:lnTo>
                    <a:pt x="753" y="2305"/>
                  </a:lnTo>
                  <a:lnTo>
                    <a:pt x="1224" y="3152"/>
                  </a:lnTo>
                  <a:lnTo>
                    <a:pt x="1788" y="3951"/>
                  </a:lnTo>
                  <a:lnTo>
                    <a:pt x="2446" y="4656"/>
                  </a:lnTo>
                  <a:lnTo>
                    <a:pt x="3152" y="5315"/>
                  </a:lnTo>
                  <a:lnTo>
                    <a:pt x="3951" y="5926"/>
                  </a:lnTo>
                  <a:lnTo>
                    <a:pt x="4751" y="6397"/>
                  </a:lnTo>
                  <a:lnTo>
                    <a:pt x="5315" y="6679"/>
                  </a:lnTo>
                  <a:lnTo>
                    <a:pt x="5926" y="6914"/>
                  </a:lnTo>
                  <a:lnTo>
                    <a:pt x="6491" y="7102"/>
                  </a:lnTo>
                  <a:lnTo>
                    <a:pt x="7102" y="7290"/>
                  </a:lnTo>
                  <a:lnTo>
                    <a:pt x="8372" y="7572"/>
                  </a:lnTo>
                  <a:lnTo>
                    <a:pt x="9595" y="7854"/>
                  </a:lnTo>
                  <a:lnTo>
                    <a:pt x="10865" y="8043"/>
                  </a:lnTo>
                  <a:lnTo>
                    <a:pt x="12134" y="8325"/>
                  </a:lnTo>
                  <a:lnTo>
                    <a:pt x="13357" y="8654"/>
                  </a:lnTo>
                  <a:lnTo>
                    <a:pt x="13921" y="8842"/>
                  </a:lnTo>
                  <a:lnTo>
                    <a:pt x="14533" y="9077"/>
                  </a:lnTo>
                  <a:lnTo>
                    <a:pt x="15332" y="9406"/>
                  </a:lnTo>
                  <a:lnTo>
                    <a:pt x="16085" y="9783"/>
                  </a:lnTo>
                  <a:lnTo>
                    <a:pt x="16837" y="10206"/>
                  </a:lnTo>
                  <a:lnTo>
                    <a:pt x="17637" y="10535"/>
                  </a:lnTo>
                  <a:lnTo>
                    <a:pt x="18436" y="10817"/>
                  </a:lnTo>
                  <a:lnTo>
                    <a:pt x="18860" y="10911"/>
                  </a:lnTo>
                  <a:lnTo>
                    <a:pt x="19283" y="11005"/>
                  </a:lnTo>
                  <a:lnTo>
                    <a:pt x="19706" y="11052"/>
                  </a:lnTo>
                  <a:lnTo>
                    <a:pt x="20129" y="11052"/>
                  </a:lnTo>
                  <a:lnTo>
                    <a:pt x="20553" y="11005"/>
                  </a:lnTo>
                  <a:lnTo>
                    <a:pt x="20976" y="10911"/>
                  </a:lnTo>
                  <a:lnTo>
                    <a:pt x="21352" y="10817"/>
                  </a:lnTo>
                  <a:lnTo>
                    <a:pt x="21681" y="10629"/>
                  </a:lnTo>
                  <a:lnTo>
                    <a:pt x="22010" y="10441"/>
                  </a:lnTo>
                  <a:lnTo>
                    <a:pt x="22340" y="10206"/>
                  </a:lnTo>
                  <a:lnTo>
                    <a:pt x="22622" y="9971"/>
                  </a:lnTo>
                  <a:lnTo>
                    <a:pt x="22904" y="9689"/>
                  </a:lnTo>
                  <a:lnTo>
                    <a:pt x="23374" y="9077"/>
                  </a:lnTo>
                  <a:lnTo>
                    <a:pt x="23798" y="8372"/>
                  </a:lnTo>
                  <a:lnTo>
                    <a:pt x="24174" y="7666"/>
                  </a:lnTo>
                  <a:lnTo>
                    <a:pt x="24503" y="6914"/>
                  </a:lnTo>
                  <a:lnTo>
                    <a:pt x="24785" y="6161"/>
                  </a:lnTo>
                  <a:lnTo>
                    <a:pt x="25114" y="5268"/>
                  </a:lnTo>
                  <a:lnTo>
                    <a:pt x="25350" y="4421"/>
                  </a:lnTo>
                  <a:lnTo>
                    <a:pt x="25538" y="3528"/>
                  </a:lnTo>
                  <a:lnTo>
                    <a:pt x="25679" y="2634"/>
                  </a:lnTo>
                  <a:lnTo>
                    <a:pt x="25679" y="1929"/>
                  </a:lnTo>
                  <a:lnTo>
                    <a:pt x="25632" y="1270"/>
                  </a:lnTo>
                  <a:lnTo>
                    <a:pt x="25491" y="612"/>
                  </a:lnTo>
                  <a:lnTo>
                    <a:pt x="25303" y="1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47;p55"/>
            <p:cNvSpPr/>
            <p:nvPr/>
          </p:nvSpPr>
          <p:spPr>
            <a:xfrm>
              <a:off x="641400" y="3178450"/>
              <a:ext cx="368025" cy="472675"/>
            </a:xfrm>
            <a:custGeom>
              <a:avLst/>
              <a:gdLst/>
              <a:ahLst/>
              <a:cxnLst/>
              <a:rect l="l" t="t" r="r" b="b"/>
              <a:pathLst>
                <a:path w="14721" h="18907" extrusionOk="0">
                  <a:moveTo>
                    <a:pt x="5314" y="1"/>
                  </a:moveTo>
                  <a:lnTo>
                    <a:pt x="4891" y="48"/>
                  </a:lnTo>
                  <a:lnTo>
                    <a:pt x="4468" y="95"/>
                  </a:lnTo>
                  <a:lnTo>
                    <a:pt x="4045" y="189"/>
                  </a:lnTo>
                  <a:lnTo>
                    <a:pt x="3621" y="330"/>
                  </a:lnTo>
                  <a:lnTo>
                    <a:pt x="3245" y="471"/>
                  </a:lnTo>
                  <a:lnTo>
                    <a:pt x="2822" y="659"/>
                  </a:lnTo>
                  <a:lnTo>
                    <a:pt x="2446" y="847"/>
                  </a:lnTo>
                  <a:lnTo>
                    <a:pt x="1740" y="1365"/>
                  </a:lnTo>
                  <a:lnTo>
                    <a:pt x="1082" y="1976"/>
                  </a:lnTo>
                  <a:lnTo>
                    <a:pt x="517" y="2635"/>
                  </a:lnTo>
                  <a:lnTo>
                    <a:pt x="0" y="3340"/>
                  </a:lnTo>
                  <a:lnTo>
                    <a:pt x="470" y="4516"/>
                  </a:lnTo>
                  <a:lnTo>
                    <a:pt x="894" y="5644"/>
                  </a:lnTo>
                  <a:lnTo>
                    <a:pt x="1364" y="6726"/>
                  </a:lnTo>
                  <a:lnTo>
                    <a:pt x="1834" y="7761"/>
                  </a:lnTo>
                  <a:lnTo>
                    <a:pt x="2822" y="9736"/>
                  </a:lnTo>
                  <a:lnTo>
                    <a:pt x="3903" y="11570"/>
                  </a:lnTo>
                  <a:lnTo>
                    <a:pt x="4985" y="13310"/>
                  </a:lnTo>
                  <a:lnTo>
                    <a:pt x="6114" y="14862"/>
                  </a:lnTo>
                  <a:lnTo>
                    <a:pt x="7290" y="16320"/>
                  </a:lnTo>
                  <a:lnTo>
                    <a:pt x="8465" y="17684"/>
                  </a:lnTo>
                  <a:lnTo>
                    <a:pt x="9688" y="18907"/>
                  </a:lnTo>
                  <a:lnTo>
                    <a:pt x="10252" y="18766"/>
                  </a:lnTo>
                  <a:lnTo>
                    <a:pt x="10864" y="18624"/>
                  </a:lnTo>
                  <a:lnTo>
                    <a:pt x="11475" y="18342"/>
                  </a:lnTo>
                  <a:lnTo>
                    <a:pt x="12040" y="18060"/>
                  </a:lnTo>
                  <a:lnTo>
                    <a:pt x="12604" y="17637"/>
                  </a:lnTo>
                  <a:lnTo>
                    <a:pt x="13121" y="17214"/>
                  </a:lnTo>
                  <a:lnTo>
                    <a:pt x="13544" y="16696"/>
                  </a:lnTo>
                  <a:lnTo>
                    <a:pt x="13968" y="16179"/>
                  </a:lnTo>
                  <a:lnTo>
                    <a:pt x="14250" y="15568"/>
                  </a:lnTo>
                  <a:lnTo>
                    <a:pt x="14532" y="14956"/>
                  </a:lnTo>
                  <a:lnTo>
                    <a:pt x="14673" y="14298"/>
                  </a:lnTo>
                  <a:lnTo>
                    <a:pt x="14720" y="13639"/>
                  </a:lnTo>
                  <a:lnTo>
                    <a:pt x="14673" y="12934"/>
                  </a:lnTo>
                  <a:lnTo>
                    <a:pt x="14579" y="12276"/>
                  </a:lnTo>
                  <a:lnTo>
                    <a:pt x="14344" y="11664"/>
                  </a:lnTo>
                  <a:lnTo>
                    <a:pt x="14062" y="11053"/>
                  </a:lnTo>
                  <a:lnTo>
                    <a:pt x="13686" y="10535"/>
                  </a:lnTo>
                  <a:lnTo>
                    <a:pt x="13215" y="10018"/>
                  </a:lnTo>
                  <a:lnTo>
                    <a:pt x="12839" y="9736"/>
                  </a:lnTo>
                  <a:lnTo>
                    <a:pt x="12463" y="9454"/>
                  </a:lnTo>
                  <a:lnTo>
                    <a:pt x="11663" y="8936"/>
                  </a:lnTo>
                  <a:lnTo>
                    <a:pt x="11240" y="8654"/>
                  </a:lnTo>
                  <a:lnTo>
                    <a:pt x="10911" y="8372"/>
                  </a:lnTo>
                  <a:lnTo>
                    <a:pt x="10582" y="8043"/>
                  </a:lnTo>
                  <a:lnTo>
                    <a:pt x="10299" y="7714"/>
                  </a:lnTo>
                  <a:lnTo>
                    <a:pt x="10111" y="7385"/>
                  </a:lnTo>
                  <a:lnTo>
                    <a:pt x="9970" y="7102"/>
                  </a:lnTo>
                  <a:lnTo>
                    <a:pt x="9876" y="6773"/>
                  </a:lnTo>
                  <a:lnTo>
                    <a:pt x="9829" y="6444"/>
                  </a:lnTo>
                  <a:lnTo>
                    <a:pt x="9735" y="5786"/>
                  </a:lnTo>
                  <a:lnTo>
                    <a:pt x="9688" y="5080"/>
                  </a:lnTo>
                  <a:lnTo>
                    <a:pt x="9688" y="4375"/>
                  </a:lnTo>
                  <a:lnTo>
                    <a:pt x="9641" y="3669"/>
                  </a:lnTo>
                  <a:lnTo>
                    <a:pt x="9547" y="2964"/>
                  </a:lnTo>
                  <a:lnTo>
                    <a:pt x="9453" y="2635"/>
                  </a:lnTo>
                  <a:lnTo>
                    <a:pt x="9312" y="2352"/>
                  </a:lnTo>
                  <a:lnTo>
                    <a:pt x="9077" y="1835"/>
                  </a:lnTo>
                  <a:lnTo>
                    <a:pt x="8747" y="1412"/>
                  </a:lnTo>
                  <a:lnTo>
                    <a:pt x="8324" y="1036"/>
                  </a:lnTo>
                  <a:lnTo>
                    <a:pt x="7901" y="706"/>
                  </a:lnTo>
                  <a:lnTo>
                    <a:pt x="7384" y="424"/>
                  </a:lnTo>
                  <a:lnTo>
                    <a:pt x="6866" y="236"/>
                  </a:lnTo>
                  <a:lnTo>
                    <a:pt x="6302" y="95"/>
                  </a:lnTo>
                  <a:lnTo>
                    <a:pt x="5738" y="1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48;p55"/>
            <p:cNvSpPr/>
            <p:nvPr/>
          </p:nvSpPr>
          <p:spPr>
            <a:xfrm>
              <a:off x="977650" y="3633475"/>
              <a:ext cx="158750" cy="364500"/>
            </a:xfrm>
            <a:custGeom>
              <a:avLst/>
              <a:gdLst/>
              <a:ahLst/>
              <a:cxnLst/>
              <a:rect l="l" t="t" r="r" b="b"/>
              <a:pathLst>
                <a:path w="6350" h="14580" extrusionOk="0">
                  <a:moveTo>
                    <a:pt x="0" y="0"/>
                  </a:moveTo>
                  <a:lnTo>
                    <a:pt x="612" y="14579"/>
                  </a:lnTo>
                  <a:lnTo>
                    <a:pt x="3057" y="1457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49;p55"/>
            <p:cNvSpPr/>
            <p:nvPr/>
          </p:nvSpPr>
          <p:spPr>
            <a:xfrm>
              <a:off x="1825350" y="3956800"/>
              <a:ext cx="94075" cy="41175"/>
            </a:xfrm>
            <a:custGeom>
              <a:avLst/>
              <a:gdLst/>
              <a:ahLst/>
              <a:cxnLst/>
              <a:rect l="l" t="t" r="r" b="b"/>
              <a:pathLst>
                <a:path w="3763" h="1647" extrusionOk="0">
                  <a:moveTo>
                    <a:pt x="377" y="0"/>
                  </a:moveTo>
                  <a:lnTo>
                    <a:pt x="1" y="1646"/>
                  </a:lnTo>
                  <a:lnTo>
                    <a:pt x="2634" y="1646"/>
                  </a:lnTo>
                  <a:lnTo>
                    <a:pt x="2916" y="1270"/>
                  </a:lnTo>
                  <a:lnTo>
                    <a:pt x="3293" y="753"/>
                  </a:lnTo>
                  <a:lnTo>
                    <a:pt x="3763" y="0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50;p55"/>
            <p:cNvSpPr/>
            <p:nvPr/>
          </p:nvSpPr>
          <p:spPr>
            <a:xfrm>
              <a:off x="991750" y="3956800"/>
              <a:ext cx="70575" cy="41175"/>
            </a:xfrm>
            <a:custGeom>
              <a:avLst/>
              <a:gdLst/>
              <a:ahLst/>
              <a:cxnLst/>
              <a:rect l="l" t="t" r="r" b="b"/>
              <a:pathLst>
                <a:path w="2823" h="1647" extrusionOk="0">
                  <a:moveTo>
                    <a:pt x="1" y="0"/>
                  </a:moveTo>
                  <a:lnTo>
                    <a:pt x="48" y="1646"/>
                  </a:lnTo>
                  <a:lnTo>
                    <a:pt x="2493" y="1646"/>
                  </a:lnTo>
                  <a:lnTo>
                    <a:pt x="2823" y="0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051;p55"/>
            <p:cNvSpPr/>
            <p:nvPr/>
          </p:nvSpPr>
          <p:spPr>
            <a:xfrm>
              <a:off x="2161600" y="3143200"/>
              <a:ext cx="116425" cy="196350"/>
            </a:xfrm>
            <a:custGeom>
              <a:avLst/>
              <a:gdLst/>
              <a:ahLst/>
              <a:cxnLst/>
              <a:rect l="l" t="t" r="r" b="b"/>
              <a:pathLst>
                <a:path w="4657" h="7854" extrusionOk="0">
                  <a:moveTo>
                    <a:pt x="2211" y="0"/>
                  </a:moveTo>
                  <a:lnTo>
                    <a:pt x="1882" y="47"/>
                  </a:lnTo>
                  <a:lnTo>
                    <a:pt x="1553" y="141"/>
                  </a:lnTo>
                  <a:lnTo>
                    <a:pt x="1271" y="235"/>
                  </a:lnTo>
                  <a:lnTo>
                    <a:pt x="989" y="423"/>
                  </a:lnTo>
                  <a:lnTo>
                    <a:pt x="753" y="611"/>
                  </a:lnTo>
                  <a:lnTo>
                    <a:pt x="518" y="894"/>
                  </a:lnTo>
                  <a:lnTo>
                    <a:pt x="330" y="1129"/>
                  </a:lnTo>
                  <a:lnTo>
                    <a:pt x="189" y="1411"/>
                  </a:lnTo>
                  <a:lnTo>
                    <a:pt x="95" y="1740"/>
                  </a:lnTo>
                  <a:lnTo>
                    <a:pt x="48" y="2069"/>
                  </a:lnTo>
                  <a:lnTo>
                    <a:pt x="1" y="2399"/>
                  </a:lnTo>
                  <a:lnTo>
                    <a:pt x="1" y="2681"/>
                  </a:lnTo>
                  <a:lnTo>
                    <a:pt x="1" y="3010"/>
                  </a:lnTo>
                  <a:lnTo>
                    <a:pt x="95" y="3339"/>
                  </a:lnTo>
                  <a:lnTo>
                    <a:pt x="236" y="3903"/>
                  </a:lnTo>
                  <a:lnTo>
                    <a:pt x="471" y="4421"/>
                  </a:lnTo>
                  <a:lnTo>
                    <a:pt x="753" y="4891"/>
                  </a:lnTo>
                  <a:lnTo>
                    <a:pt x="1036" y="5408"/>
                  </a:lnTo>
                  <a:lnTo>
                    <a:pt x="2541" y="7854"/>
                  </a:lnTo>
                  <a:lnTo>
                    <a:pt x="2870" y="7572"/>
                  </a:lnTo>
                  <a:lnTo>
                    <a:pt x="3199" y="7290"/>
                  </a:lnTo>
                  <a:lnTo>
                    <a:pt x="3481" y="6960"/>
                  </a:lnTo>
                  <a:lnTo>
                    <a:pt x="3716" y="6631"/>
                  </a:lnTo>
                  <a:lnTo>
                    <a:pt x="3951" y="6255"/>
                  </a:lnTo>
                  <a:lnTo>
                    <a:pt x="4140" y="5879"/>
                  </a:lnTo>
                  <a:lnTo>
                    <a:pt x="4328" y="5455"/>
                  </a:lnTo>
                  <a:lnTo>
                    <a:pt x="4469" y="5079"/>
                  </a:lnTo>
                  <a:lnTo>
                    <a:pt x="4563" y="4656"/>
                  </a:lnTo>
                  <a:lnTo>
                    <a:pt x="4657" y="4233"/>
                  </a:lnTo>
                  <a:lnTo>
                    <a:pt x="4657" y="3762"/>
                  </a:lnTo>
                  <a:lnTo>
                    <a:pt x="4657" y="3339"/>
                  </a:lnTo>
                  <a:lnTo>
                    <a:pt x="4657" y="2916"/>
                  </a:lnTo>
                  <a:lnTo>
                    <a:pt x="4563" y="2493"/>
                  </a:lnTo>
                  <a:lnTo>
                    <a:pt x="4469" y="2069"/>
                  </a:lnTo>
                  <a:lnTo>
                    <a:pt x="4281" y="1693"/>
                  </a:lnTo>
                  <a:lnTo>
                    <a:pt x="4045" y="1176"/>
                  </a:lnTo>
                  <a:lnTo>
                    <a:pt x="3716" y="706"/>
                  </a:lnTo>
                  <a:lnTo>
                    <a:pt x="3528" y="517"/>
                  </a:lnTo>
                  <a:lnTo>
                    <a:pt x="3293" y="329"/>
                  </a:lnTo>
                  <a:lnTo>
                    <a:pt x="3105" y="188"/>
                  </a:lnTo>
                  <a:lnTo>
                    <a:pt x="2823" y="94"/>
                  </a:lnTo>
                  <a:lnTo>
                    <a:pt x="2541" y="0"/>
                  </a:lnTo>
                  <a:close/>
                </a:path>
              </a:pathLst>
            </a:custGeom>
            <a:solidFill>
              <a:srgbClr val="FFCCC9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52;p55"/>
            <p:cNvSpPr/>
            <p:nvPr/>
          </p:nvSpPr>
          <p:spPr>
            <a:xfrm>
              <a:off x="1714825" y="3189050"/>
              <a:ext cx="84675" cy="542025"/>
            </a:xfrm>
            <a:custGeom>
              <a:avLst/>
              <a:gdLst/>
              <a:ahLst/>
              <a:cxnLst/>
              <a:rect l="l" t="t" r="r" b="b"/>
              <a:pathLst>
                <a:path w="3387" h="21681" extrusionOk="0">
                  <a:moveTo>
                    <a:pt x="471" y="0"/>
                  </a:moveTo>
                  <a:lnTo>
                    <a:pt x="236" y="2775"/>
                  </a:lnTo>
                  <a:lnTo>
                    <a:pt x="95" y="5362"/>
                  </a:lnTo>
                  <a:lnTo>
                    <a:pt x="1" y="7713"/>
                  </a:lnTo>
                  <a:lnTo>
                    <a:pt x="48" y="9876"/>
                  </a:lnTo>
                  <a:lnTo>
                    <a:pt x="95" y="11852"/>
                  </a:lnTo>
                  <a:lnTo>
                    <a:pt x="236" y="13639"/>
                  </a:lnTo>
                  <a:lnTo>
                    <a:pt x="377" y="15238"/>
                  </a:lnTo>
                  <a:lnTo>
                    <a:pt x="612" y="16648"/>
                  </a:lnTo>
                  <a:lnTo>
                    <a:pt x="800" y="17871"/>
                  </a:lnTo>
                  <a:lnTo>
                    <a:pt x="1035" y="18906"/>
                  </a:lnTo>
                  <a:lnTo>
                    <a:pt x="1224" y="19752"/>
                  </a:lnTo>
                  <a:lnTo>
                    <a:pt x="1412" y="20458"/>
                  </a:lnTo>
                  <a:lnTo>
                    <a:pt x="1741" y="21398"/>
                  </a:lnTo>
                  <a:lnTo>
                    <a:pt x="1882" y="21681"/>
                  </a:lnTo>
                  <a:lnTo>
                    <a:pt x="3387" y="20599"/>
                  </a:lnTo>
                  <a:lnTo>
                    <a:pt x="3105" y="19893"/>
                  </a:lnTo>
                  <a:lnTo>
                    <a:pt x="2823" y="19094"/>
                  </a:lnTo>
                  <a:lnTo>
                    <a:pt x="2305" y="17495"/>
                  </a:lnTo>
                  <a:lnTo>
                    <a:pt x="1929" y="15802"/>
                  </a:lnTo>
                  <a:lnTo>
                    <a:pt x="1553" y="14109"/>
                  </a:lnTo>
                  <a:lnTo>
                    <a:pt x="1271" y="12369"/>
                  </a:lnTo>
                  <a:lnTo>
                    <a:pt x="1035" y="10629"/>
                  </a:lnTo>
                  <a:lnTo>
                    <a:pt x="847" y="8983"/>
                  </a:lnTo>
                  <a:lnTo>
                    <a:pt x="706" y="7384"/>
                  </a:lnTo>
                  <a:lnTo>
                    <a:pt x="518" y="4468"/>
                  </a:lnTo>
                  <a:lnTo>
                    <a:pt x="471" y="2117"/>
                  </a:lnTo>
                  <a:lnTo>
                    <a:pt x="471" y="565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EAEAEA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053;p55"/>
            <p:cNvSpPr/>
            <p:nvPr/>
          </p:nvSpPr>
          <p:spPr>
            <a:xfrm>
              <a:off x="1102275" y="3558225"/>
              <a:ext cx="34125" cy="243400"/>
            </a:xfrm>
            <a:custGeom>
              <a:avLst/>
              <a:gdLst/>
              <a:ahLst/>
              <a:cxnLst/>
              <a:rect l="l" t="t" r="r" b="b"/>
              <a:pathLst>
                <a:path w="1365" h="9736" extrusionOk="0">
                  <a:moveTo>
                    <a:pt x="1364" y="0"/>
                  </a:moveTo>
                  <a:lnTo>
                    <a:pt x="1" y="9077"/>
                  </a:lnTo>
                  <a:lnTo>
                    <a:pt x="1035" y="9735"/>
                  </a:lnTo>
                  <a:lnTo>
                    <a:pt x="1364" y="0"/>
                  </a:lnTo>
                  <a:close/>
                </a:path>
              </a:pathLst>
            </a:custGeom>
            <a:solidFill>
              <a:srgbClr val="EAEAEA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" name="60 Imagen" descr="Un archivo externo que contiene una imagen, ilustración, etc. El nombre del objeto es S0031182016001268_fig1.jpg"/>
          <p:cNvPicPr/>
          <p:nvPr/>
        </p:nvPicPr>
        <p:blipFill rotWithShape="1">
          <a:blip r:embed="rId3"/>
          <a:srcRect l="68945" t="-1124" r="1" b="49574"/>
          <a:stretch/>
        </p:blipFill>
        <p:spPr bwMode="auto">
          <a:xfrm>
            <a:off x="6605516" y="1003170"/>
            <a:ext cx="2289627" cy="3209187"/>
          </a:xfrm>
          <a:prstGeom prst="roundRect">
            <a:avLst/>
          </a:prstGeom>
        </p:spPr>
      </p:pic>
      <p:sp>
        <p:nvSpPr>
          <p:cNvPr id="62" name="61 CuadroTexto"/>
          <p:cNvSpPr txBox="1"/>
          <p:nvPr/>
        </p:nvSpPr>
        <p:spPr>
          <a:xfrm>
            <a:off x="5797029" y="4314749"/>
            <a:ext cx="293521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Ancho: 1.5 a 3 </a:t>
            </a:r>
            <a:r>
              <a:rPr lang="es-E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Longitud: 18 a 31 </a:t>
            </a:r>
            <a:r>
              <a:rPr lang="es-E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Flagelo: 3 a 7 </a:t>
            </a:r>
            <a:r>
              <a:rPr lang="es-E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388855" y="4262149"/>
            <a:ext cx="3775921" cy="1305530"/>
          </a:xfrm>
          <a:prstGeom prst="roundRect">
            <a:avLst/>
          </a:prstGeom>
          <a:noFill/>
          <a:ln w="28575">
            <a:solidFill>
              <a:srgbClr val="A9D7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66" name="65 Conector recto de flecha"/>
          <p:cNvCxnSpPr/>
          <p:nvPr/>
        </p:nvCxnSpPr>
        <p:spPr>
          <a:xfrm>
            <a:off x="413878" y="4586133"/>
            <a:ext cx="0" cy="121814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Google Shape;905;p85"/>
          <p:cNvSpPr txBox="1">
            <a:spLocks/>
          </p:cNvSpPr>
          <p:nvPr/>
        </p:nvSpPr>
        <p:spPr>
          <a:xfrm>
            <a:off x="6372203" y="529986"/>
            <a:ext cx="3332024" cy="4230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EC" sz="2200" b="0" kern="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Trypanosoma vivax</a:t>
            </a:r>
            <a:endParaRPr lang="es-EC" sz="2200" b="0" i="0" kern="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Termómet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54" y="4498325"/>
            <a:ext cx="1130755" cy="108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a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24" y="4212357"/>
            <a:ext cx="1724708" cy="166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nemia vector . low red blood cell ic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t="12524" r="54904" b="10397"/>
          <a:stretch/>
        </p:blipFill>
        <p:spPr bwMode="auto">
          <a:xfrm>
            <a:off x="2709589" y="4750364"/>
            <a:ext cx="686414" cy="92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461909" y="1424814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Cinetoplasto</a:t>
            </a:r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4860925" y="2028495"/>
            <a:ext cx="25238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Membrana ondulante</a:t>
            </a:r>
            <a:endParaRPr lang="es-EC" dirty="0"/>
          </a:p>
        </p:txBody>
      </p:sp>
      <p:sp>
        <p:nvSpPr>
          <p:cNvPr id="69" name="68 Rectángulo"/>
          <p:cNvSpPr/>
          <p:nvPr/>
        </p:nvSpPr>
        <p:spPr>
          <a:xfrm>
            <a:off x="6302249" y="2542857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Núcleo</a:t>
            </a:r>
            <a:endParaRPr lang="es-EC" dirty="0"/>
          </a:p>
        </p:txBody>
      </p:sp>
      <p:sp>
        <p:nvSpPr>
          <p:cNvPr id="70" name="69 Rectángulo"/>
          <p:cNvSpPr/>
          <p:nvPr/>
        </p:nvSpPr>
        <p:spPr>
          <a:xfrm>
            <a:off x="6285417" y="3099329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Flagelo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2865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09469" y="6243264"/>
            <a:ext cx="4103384" cy="364195"/>
          </a:xfrm>
        </p:spPr>
        <p:txBody>
          <a:bodyPr/>
          <a:lstStyle/>
          <a:p>
            <a:r>
              <a:rPr lang="es-EC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(Fidelis et al., </a:t>
            </a:r>
            <a:r>
              <a:rPr lang="es-EC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2019)               (</a:t>
            </a:r>
            <a:r>
              <a:rPr lang="es-EC" sz="105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Hailu</a:t>
            </a:r>
            <a:r>
              <a:rPr lang="es-EC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C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Endale</a:t>
            </a:r>
            <a:r>
              <a:rPr lang="es-EC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&amp; </a:t>
            </a:r>
            <a:r>
              <a:rPr lang="es-EC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Gemeda</a:t>
            </a:r>
            <a:r>
              <a:rPr lang="es-EC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2019).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1.1</a:t>
            </a:r>
            <a:endParaRPr lang="es-EC" dirty="0"/>
          </a:p>
        </p:txBody>
      </p:sp>
      <p:pic>
        <p:nvPicPr>
          <p:cNvPr id="1026" name="Picture 2" descr="ESPE | Universidad de las Fuerzas Armadas | Sangolqu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236" y="5730203"/>
            <a:ext cx="2874991" cy="69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1" y="6077781"/>
            <a:ext cx="67920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1" y="6149606"/>
            <a:ext cx="679200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4">
            <a:extLst>
              <a:ext uri="{FF2B5EF4-FFF2-40B4-BE49-F238E27FC236}">
                <a16:creationId xmlns="" xmlns:a16="http://schemas.microsoft.com/office/drawing/2014/main" id="{C2D993BD-AEC7-2E4E-A2B2-B8C3C1A35336}"/>
              </a:ext>
            </a:extLst>
          </p:cNvPr>
          <p:cNvSpPr/>
          <p:nvPr/>
        </p:nvSpPr>
        <p:spPr>
          <a:xfrm>
            <a:off x="6215640" y="1"/>
            <a:ext cx="3506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C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EC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oogle Shape;4866;p55"/>
          <p:cNvGrpSpPr/>
          <p:nvPr/>
        </p:nvGrpSpPr>
        <p:grpSpPr>
          <a:xfrm>
            <a:off x="20009" y="421774"/>
            <a:ext cx="1743058" cy="2317987"/>
            <a:chOff x="3192980" y="3061815"/>
            <a:chExt cx="320417" cy="511376"/>
          </a:xfrm>
          <a:solidFill>
            <a:schemeClr val="bg1"/>
          </a:solidFill>
        </p:grpSpPr>
        <p:grpSp>
          <p:nvGrpSpPr>
            <p:cNvPr id="11" name="Google Shape;4907;p55"/>
            <p:cNvGrpSpPr/>
            <p:nvPr/>
          </p:nvGrpSpPr>
          <p:grpSpPr>
            <a:xfrm>
              <a:off x="3230415" y="3103734"/>
              <a:ext cx="282982" cy="280332"/>
              <a:chOff x="2605700" y="3152850"/>
              <a:chExt cx="594126" cy="616250"/>
            </a:xfrm>
            <a:grpFill/>
          </p:grpSpPr>
          <p:sp>
            <p:nvSpPr>
              <p:cNvPr id="29" name="Google Shape;4908;p55"/>
              <p:cNvSpPr/>
              <p:nvPr/>
            </p:nvSpPr>
            <p:spPr>
              <a:xfrm>
                <a:off x="2605700" y="3152850"/>
                <a:ext cx="379825" cy="616250"/>
              </a:xfrm>
              <a:custGeom>
                <a:avLst/>
                <a:gdLst/>
                <a:ahLst/>
                <a:cxnLst/>
                <a:rect l="l" t="t" r="r" b="b"/>
                <a:pathLst>
                  <a:path w="15193" h="24650" extrusionOk="0">
                    <a:moveTo>
                      <a:pt x="14024" y="2338"/>
                    </a:moveTo>
                    <a:lnTo>
                      <a:pt x="8818" y="0"/>
                    </a:lnTo>
                    <a:lnTo>
                      <a:pt x="4037" y="1594"/>
                    </a:lnTo>
                    <a:lnTo>
                      <a:pt x="0" y="7225"/>
                    </a:lnTo>
                    <a:lnTo>
                      <a:pt x="2018" y="11156"/>
                    </a:lnTo>
                    <a:lnTo>
                      <a:pt x="7331" y="12325"/>
                    </a:lnTo>
                    <a:lnTo>
                      <a:pt x="10518" y="17531"/>
                    </a:lnTo>
                    <a:lnTo>
                      <a:pt x="11049" y="22843"/>
                    </a:lnTo>
                    <a:lnTo>
                      <a:pt x="13705" y="24650"/>
                    </a:lnTo>
                    <a:lnTo>
                      <a:pt x="15193" y="18700"/>
                    </a:lnTo>
                    <a:lnTo>
                      <a:pt x="12218" y="5844"/>
                    </a:lnTo>
                    <a:close/>
                  </a:path>
                </a:pathLst>
              </a:custGeom>
              <a:grp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sp>
          <p:sp>
            <p:nvSpPr>
              <p:cNvPr id="30" name="Google Shape;4909;p55"/>
              <p:cNvSpPr/>
              <p:nvPr/>
            </p:nvSpPr>
            <p:spPr>
              <a:xfrm>
                <a:off x="2632776" y="3168475"/>
                <a:ext cx="567050" cy="590051"/>
              </a:xfrm>
              <a:custGeom>
                <a:avLst/>
                <a:gdLst/>
                <a:ahLst/>
                <a:cxnLst/>
                <a:rect l="l" t="t" r="r" b="b"/>
                <a:pathLst>
                  <a:path w="22682" h="23602" extrusionOk="0">
                    <a:moveTo>
                      <a:pt x="13852" y="21070"/>
                    </a:moveTo>
                    <a:lnTo>
                      <a:pt x="13894" y="21091"/>
                    </a:lnTo>
                    <a:lnTo>
                      <a:pt x="13977" y="21217"/>
                    </a:lnTo>
                    <a:lnTo>
                      <a:pt x="14103" y="21384"/>
                    </a:lnTo>
                    <a:lnTo>
                      <a:pt x="14166" y="21384"/>
                    </a:lnTo>
                    <a:lnTo>
                      <a:pt x="14208" y="21342"/>
                    </a:lnTo>
                    <a:lnTo>
                      <a:pt x="14228" y="21384"/>
                    </a:lnTo>
                    <a:lnTo>
                      <a:pt x="14228" y="21489"/>
                    </a:lnTo>
                    <a:lnTo>
                      <a:pt x="14187" y="21489"/>
                    </a:lnTo>
                    <a:lnTo>
                      <a:pt x="14124" y="21698"/>
                    </a:lnTo>
                    <a:lnTo>
                      <a:pt x="13998" y="21928"/>
                    </a:lnTo>
                    <a:lnTo>
                      <a:pt x="13873" y="21928"/>
                    </a:lnTo>
                    <a:lnTo>
                      <a:pt x="13852" y="22075"/>
                    </a:lnTo>
                    <a:lnTo>
                      <a:pt x="13789" y="22158"/>
                    </a:lnTo>
                    <a:lnTo>
                      <a:pt x="13768" y="22158"/>
                    </a:lnTo>
                    <a:lnTo>
                      <a:pt x="13643" y="22242"/>
                    </a:lnTo>
                    <a:lnTo>
                      <a:pt x="13559" y="22326"/>
                    </a:lnTo>
                    <a:lnTo>
                      <a:pt x="13559" y="22367"/>
                    </a:lnTo>
                    <a:lnTo>
                      <a:pt x="13454" y="22388"/>
                    </a:lnTo>
                    <a:lnTo>
                      <a:pt x="13392" y="22451"/>
                    </a:lnTo>
                    <a:lnTo>
                      <a:pt x="13392" y="22472"/>
                    </a:lnTo>
                    <a:lnTo>
                      <a:pt x="13329" y="22347"/>
                    </a:lnTo>
                    <a:lnTo>
                      <a:pt x="13371" y="22242"/>
                    </a:lnTo>
                    <a:lnTo>
                      <a:pt x="13454" y="22179"/>
                    </a:lnTo>
                    <a:lnTo>
                      <a:pt x="13454" y="22116"/>
                    </a:lnTo>
                    <a:lnTo>
                      <a:pt x="13559" y="22012"/>
                    </a:lnTo>
                    <a:lnTo>
                      <a:pt x="13559" y="21928"/>
                    </a:lnTo>
                    <a:lnTo>
                      <a:pt x="13601" y="21970"/>
                    </a:lnTo>
                    <a:lnTo>
                      <a:pt x="13684" y="21970"/>
                    </a:lnTo>
                    <a:lnTo>
                      <a:pt x="13789" y="21865"/>
                    </a:lnTo>
                    <a:lnTo>
                      <a:pt x="13789" y="21761"/>
                    </a:lnTo>
                    <a:lnTo>
                      <a:pt x="13810" y="21740"/>
                    </a:lnTo>
                    <a:lnTo>
                      <a:pt x="13810" y="21614"/>
                    </a:lnTo>
                    <a:lnTo>
                      <a:pt x="13873" y="21551"/>
                    </a:lnTo>
                    <a:lnTo>
                      <a:pt x="13915" y="21551"/>
                    </a:lnTo>
                    <a:lnTo>
                      <a:pt x="13977" y="21447"/>
                    </a:lnTo>
                    <a:lnTo>
                      <a:pt x="13956" y="21384"/>
                    </a:lnTo>
                    <a:lnTo>
                      <a:pt x="13894" y="21300"/>
                    </a:lnTo>
                    <a:lnTo>
                      <a:pt x="13894" y="21112"/>
                    </a:lnTo>
                    <a:lnTo>
                      <a:pt x="13852" y="21070"/>
                    </a:lnTo>
                    <a:close/>
                    <a:moveTo>
                      <a:pt x="7617" y="0"/>
                    </a:moveTo>
                    <a:lnTo>
                      <a:pt x="7617" y="147"/>
                    </a:lnTo>
                    <a:lnTo>
                      <a:pt x="7575" y="272"/>
                    </a:lnTo>
                    <a:lnTo>
                      <a:pt x="7282" y="481"/>
                    </a:lnTo>
                    <a:lnTo>
                      <a:pt x="7094" y="502"/>
                    </a:lnTo>
                    <a:lnTo>
                      <a:pt x="6842" y="607"/>
                    </a:lnTo>
                    <a:lnTo>
                      <a:pt x="6738" y="565"/>
                    </a:lnTo>
                    <a:lnTo>
                      <a:pt x="6570" y="586"/>
                    </a:lnTo>
                    <a:lnTo>
                      <a:pt x="6382" y="732"/>
                    </a:lnTo>
                    <a:lnTo>
                      <a:pt x="6215" y="795"/>
                    </a:lnTo>
                    <a:lnTo>
                      <a:pt x="6152" y="732"/>
                    </a:lnTo>
                    <a:lnTo>
                      <a:pt x="5901" y="774"/>
                    </a:lnTo>
                    <a:lnTo>
                      <a:pt x="5692" y="774"/>
                    </a:lnTo>
                    <a:lnTo>
                      <a:pt x="5503" y="670"/>
                    </a:lnTo>
                    <a:lnTo>
                      <a:pt x="5315" y="628"/>
                    </a:lnTo>
                    <a:lnTo>
                      <a:pt x="5169" y="586"/>
                    </a:lnTo>
                    <a:lnTo>
                      <a:pt x="5169" y="586"/>
                    </a:lnTo>
                    <a:lnTo>
                      <a:pt x="5231" y="711"/>
                    </a:lnTo>
                    <a:lnTo>
                      <a:pt x="5378" y="774"/>
                    </a:lnTo>
                    <a:lnTo>
                      <a:pt x="5503" y="879"/>
                    </a:lnTo>
                    <a:lnTo>
                      <a:pt x="5545" y="984"/>
                    </a:lnTo>
                    <a:lnTo>
                      <a:pt x="5399" y="1235"/>
                    </a:lnTo>
                    <a:lnTo>
                      <a:pt x="5420" y="1297"/>
                    </a:lnTo>
                    <a:lnTo>
                      <a:pt x="5441" y="1339"/>
                    </a:lnTo>
                    <a:lnTo>
                      <a:pt x="5420" y="1528"/>
                    </a:lnTo>
                    <a:lnTo>
                      <a:pt x="5692" y="1611"/>
                    </a:lnTo>
                    <a:lnTo>
                      <a:pt x="5859" y="1569"/>
                    </a:lnTo>
                    <a:lnTo>
                      <a:pt x="6047" y="1611"/>
                    </a:lnTo>
                    <a:lnTo>
                      <a:pt x="6047" y="1716"/>
                    </a:lnTo>
                    <a:lnTo>
                      <a:pt x="5922" y="1758"/>
                    </a:lnTo>
                    <a:lnTo>
                      <a:pt x="5650" y="1820"/>
                    </a:lnTo>
                    <a:lnTo>
                      <a:pt x="5608" y="1862"/>
                    </a:lnTo>
                    <a:lnTo>
                      <a:pt x="5545" y="1925"/>
                    </a:lnTo>
                    <a:lnTo>
                      <a:pt x="5503" y="2072"/>
                    </a:lnTo>
                    <a:lnTo>
                      <a:pt x="5210" y="2239"/>
                    </a:lnTo>
                    <a:lnTo>
                      <a:pt x="5106" y="2344"/>
                    </a:lnTo>
                    <a:lnTo>
                      <a:pt x="4897" y="2469"/>
                    </a:lnTo>
                    <a:lnTo>
                      <a:pt x="4771" y="2616"/>
                    </a:lnTo>
                    <a:lnTo>
                      <a:pt x="4541" y="2616"/>
                    </a:lnTo>
                    <a:lnTo>
                      <a:pt x="4394" y="2595"/>
                    </a:lnTo>
                    <a:lnTo>
                      <a:pt x="4164" y="2406"/>
                    </a:lnTo>
                    <a:lnTo>
                      <a:pt x="3955" y="2260"/>
                    </a:lnTo>
                    <a:lnTo>
                      <a:pt x="3809" y="2281"/>
                    </a:lnTo>
                    <a:lnTo>
                      <a:pt x="3809" y="2134"/>
                    </a:lnTo>
                    <a:lnTo>
                      <a:pt x="3767" y="1988"/>
                    </a:lnTo>
                    <a:lnTo>
                      <a:pt x="3662" y="1883"/>
                    </a:lnTo>
                    <a:lnTo>
                      <a:pt x="3641" y="1820"/>
                    </a:lnTo>
                    <a:lnTo>
                      <a:pt x="3495" y="1862"/>
                    </a:lnTo>
                    <a:lnTo>
                      <a:pt x="3390" y="1988"/>
                    </a:lnTo>
                    <a:lnTo>
                      <a:pt x="3306" y="1988"/>
                    </a:lnTo>
                    <a:lnTo>
                      <a:pt x="3244" y="1946"/>
                    </a:lnTo>
                    <a:lnTo>
                      <a:pt x="3139" y="1946"/>
                    </a:lnTo>
                    <a:lnTo>
                      <a:pt x="3076" y="2030"/>
                    </a:lnTo>
                    <a:lnTo>
                      <a:pt x="2407" y="2030"/>
                    </a:lnTo>
                    <a:lnTo>
                      <a:pt x="2386" y="2197"/>
                    </a:lnTo>
                    <a:lnTo>
                      <a:pt x="2448" y="2344"/>
                    </a:lnTo>
                    <a:lnTo>
                      <a:pt x="2658" y="2385"/>
                    </a:lnTo>
                    <a:lnTo>
                      <a:pt x="2720" y="2553"/>
                    </a:lnTo>
                    <a:lnTo>
                      <a:pt x="2679" y="2616"/>
                    </a:lnTo>
                    <a:lnTo>
                      <a:pt x="2762" y="2699"/>
                    </a:lnTo>
                    <a:lnTo>
                      <a:pt x="2720" y="2804"/>
                    </a:lnTo>
                    <a:lnTo>
                      <a:pt x="2595" y="2720"/>
                    </a:lnTo>
                    <a:lnTo>
                      <a:pt x="2197" y="2867"/>
                    </a:lnTo>
                    <a:lnTo>
                      <a:pt x="2239" y="3180"/>
                    </a:lnTo>
                    <a:lnTo>
                      <a:pt x="2344" y="3306"/>
                    </a:lnTo>
                    <a:lnTo>
                      <a:pt x="2553" y="3452"/>
                    </a:lnTo>
                    <a:lnTo>
                      <a:pt x="2679" y="3724"/>
                    </a:lnTo>
                    <a:lnTo>
                      <a:pt x="2679" y="3913"/>
                    </a:lnTo>
                    <a:lnTo>
                      <a:pt x="2679" y="3976"/>
                    </a:lnTo>
                    <a:lnTo>
                      <a:pt x="2365" y="5189"/>
                    </a:lnTo>
                    <a:lnTo>
                      <a:pt x="2260" y="5503"/>
                    </a:lnTo>
                    <a:lnTo>
                      <a:pt x="2281" y="5545"/>
                    </a:lnTo>
                    <a:lnTo>
                      <a:pt x="2239" y="5629"/>
                    </a:lnTo>
                    <a:lnTo>
                      <a:pt x="2093" y="5608"/>
                    </a:lnTo>
                    <a:lnTo>
                      <a:pt x="2093" y="5587"/>
                    </a:lnTo>
                    <a:lnTo>
                      <a:pt x="1967" y="5503"/>
                    </a:lnTo>
                    <a:lnTo>
                      <a:pt x="1821" y="5503"/>
                    </a:lnTo>
                    <a:lnTo>
                      <a:pt x="1758" y="5482"/>
                    </a:lnTo>
                    <a:lnTo>
                      <a:pt x="1716" y="5545"/>
                    </a:lnTo>
                    <a:lnTo>
                      <a:pt x="1319" y="5691"/>
                    </a:lnTo>
                    <a:lnTo>
                      <a:pt x="1026" y="5733"/>
                    </a:lnTo>
                    <a:lnTo>
                      <a:pt x="942" y="5817"/>
                    </a:lnTo>
                    <a:lnTo>
                      <a:pt x="879" y="5838"/>
                    </a:lnTo>
                    <a:lnTo>
                      <a:pt x="733" y="5963"/>
                    </a:lnTo>
                    <a:lnTo>
                      <a:pt x="607" y="6026"/>
                    </a:lnTo>
                    <a:lnTo>
                      <a:pt x="503" y="6110"/>
                    </a:lnTo>
                    <a:lnTo>
                      <a:pt x="523" y="6256"/>
                    </a:lnTo>
                    <a:lnTo>
                      <a:pt x="482" y="6340"/>
                    </a:lnTo>
                    <a:lnTo>
                      <a:pt x="503" y="6424"/>
                    </a:lnTo>
                    <a:lnTo>
                      <a:pt x="356" y="6570"/>
                    </a:lnTo>
                    <a:lnTo>
                      <a:pt x="398" y="6779"/>
                    </a:lnTo>
                    <a:lnTo>
                      <a:pt x="461" y="6884"/>
                    </a:lnTo>
                    <a:lnTo>
                      <a:pt x="356" y="6968"/>
                    </a:lnTo>
                    <a:lnTo>
                      <a:pt x="272" y="6947"/>
                    </a:lnTo>
                    <a:lnTo>
                      <a:pt x="105" y="7051"/>
                    </a:lnTo>
                    <a:lnTo>
                      <a:pt x="105" y="7156"/>
                    </a:lnTo>
                    <a:lnTo>
                      <a:pt x="63" y="7198"/>
                    </a:lnTo>
                    <a:lnTo>
                      <a:pt x="84" y="7282"/>
                    </a:lnTo>
                    <a:lnTo>
                      <a:pt x="63" y="7407"/>
                    </a:lnTo>
                    <a:lnTo>
                      <a:pt x="0" y="7512"/>
                    </a:lnTo>
                    <a:lnTo>
                      <a:pt x="63" y="7616"/>
                    </a:lnTo>
                    <a:lnTo>
                      <a:pt x="42" y="7700"/>
                    </a:lnTo>
                    <a:lnTo>
                      <a:pt x="189" y="7846"/>
                    </a:lnTo>
                    <a:lnTo>
                      <a:pt x="482" y="8307"/>
                    </a:lnTo>
                    <a:lnTo>
                      <a:pt x="314" y="8474"/>
                    </a:lnTo>
                    <a:lnTo>
                      <a:pt x="691" y="8453"/>
                    </a:lnTo>
                    <a:lnTo>
                      <a:pt x="879" y="8474"/>
                    </a:lnTo>
                    <a:lnTo>
                      <a:pt x="1005" y="8662"/>
                    </a:lnTo>
                    <a:lnTo>
                      <a:pt x="1026" y="8830"/>
                    </a:lnTo>
                    <a:lnTo>
                      <a:pt x="1256" y="8830"/>
                    </a:lnTo>
                    <a:lnTo>
                      <a:pt x="1549" y="8851"/>
                    </a:lnTo>
                    <a:lnTo>
                      <a:pt x="1779" y="8621"/>
                    </a:lnTo>
                    <a:lnTo>
                      <a:pt x="1988" y="8474"/>
                    </a:lnTo>
                    <a:lnTo>
                      <a:pt x="2051" y="8537"/>
                    </a:lnTo>
                    <a:lnTo>
                      <a:pt x="2030" y="8662"/>
                    </a:lnTo>
                    <a:lnTo>
                      <a:pt x="1967" y="8725"/>
                    </a:lnTo>
                    <a:lnTo>
                      <a:pt x="1967" y="8934"/>
                    </a:lnTo>
                    <a:lnTo>
                      <a:pt x="1988" y="9269"/>
                    </a:lnTo>
                    <a:lnTo>
                      <a:pt x="1988" y="9395"/>
                    </a:lnTo>
                    <a:lnTo>
                      <a:pt x="2072" y="9478"/>
                    </a:lnTo>
                    <a:lnTo>
                      <a:pt x="2176" y="9458"/>
                    </a:lnTo>
                    <a:lnTo>
                      <a:pt x="2281" y="9416"/>
                    </a:lnTo>
                    <a:lnTo>
                      <a:pt x="2469" y="9416"/>
                    </a:lnTo>
                    <a:lnTo>
                      <a:pt x="2511" y="9458"/>
                    </a:lnTo>
                    <a:lnTo>
                      <a:pt x="3076" y="9458"/>
                    </a:lnTo>
                    <a:lnTo>
                      <a:pt x="3223" y="9353"/>
                    </a:lnTo>
                    <a:lnTo>
                      <a:pt x="3306" y="9353"/>
                    </a:lnTo>
                    <a:lnTo>
                      <a:pt x="3432" y="9248"/>
                    </a:lnTo>
                    <a:lnTo>
                      <a:pt x="3557" y="9248"/>
                    </a:lnTo>
                    <a:lnTo>
                      <a:pt x="3725" y="9186"/>
                    </a:lnTo>
                    <a:lnTo>
                      <a:pt x="3829" y="8934"/>
                    </a:lnTo>
                    <a:lnTo>
                      <a:pt x="4081" y="8746"/>
                    </a:lnTo>
                    <a:lnTo>
                      <a:pt x="4269" y="8725"/>
                    </a:lnTo>
                    <a:lnTo>
                      <a:pt x="4457" y="8621"/>
                    </a:lnTo>
                    <a:lnTo>
                      <a:pt x="4583" y="8621"/>
                    </a:lnTo>
                    <a:lnTo>
                      <a:pt x="4687" y="8683"/>
                    </a:lnTo>
                    <a:lnTo>
                      <a:pt x="4813" y="8621"/>
                    </a:lnTo>
                    <a:lnTo>
                      <a:pt x="4897" y="8662"/>
                    </a:lnTo>
                    <a:lnTo>
                      <a:pt x="4876" y="8788"/>
                    </a:lnTo>
                    <a:lnTo>
                      <a:pt x="4959" y="8997"/>
                    </a:lnTo>
                    <a:lnTo>
                      <a:pt x="5085" y="9374"/>
                    </a:lnTo>
                    <a:lnTo>
                      <a:pt x="5169" y="9646"/>
                    </a:lnTo>
                    <a:lnTo>
                      <a:pt x="5106" y="9751"/>
                    </a:lnTo>
                    <a:lnTo>
                      <a:pt x="5210" y="9960"/>
                    </a:lnTo>
                    <a:lnTo>
                      <a:pt x="5357" y="10002"/>
                    </a:lnTo>
                    <a:lnTo>
                      <a:pt x="5399" y="10190"/>
                    </a:lnTo>
                    <a:lnTo>
                      <a:pt x="5524" y="10274"/>
                    </a:lnTo>
                    <a:lnTo>
                      <a:pt x="5713" y="10357"/>
                    </a:lnTo>
                    <a:lnTo>
                      <a:pt x="5838" y="10462"/>
                    </a:lnTo>
                    <a:lnTo>
                      <a:pt x="5901" y="10420"/>
                    </a:lnTo>
                    <a:lnTo>
                      <a:pt x="6131" y="10357"/>
                    </a:lnTo>
                    <a:lnTo>
                      <a:pt x="6340" y="10587"/>
                    </a:lnTo>
                    <a:lnTo>
                      <a:pt x="6508" y="10525"/>
                    </a:lnTo>
                    <a:lnTo>
                      <a:pt x="6717" y="10755"/>
                    </a:lnTo>
                    <a:lnTo>
                      <a:pt x="6822" y="10755"/>
                    </a:lnTo>
                    <a:lnTo>
                      <a:pt x="7073" y="10839"/>
                    </a:lnTo>
                    <a:lnTo>
                      <a:pt x="7240" y="10880"/>
                    </a:lnTo>
                    <a:lnTo>
                      <a:pt x="7261" y="11048"/>
                    </a:lnTo>
                    <a:lnTo>
                      <a:pt x="7366" y="11069"/>
                    </a:lnTo>
                    <a:lnTo>
                      <a:pt x="7512" y="11152"/>
                    </a:lnTo>
                    <a:lnTo>
                      <a:pt x="7868" y="11131"/>
                    </a:lnTo>
                    <a:lnTo>
                      <a:pt x="8098" y="11257"/>
                    </a:lnTo>
                    <a:lnTo>
                      <a:pt x="8140" y="11362"/>
                    </a:lnTo>
                    <a:lnTo>
                      <a:pt x="8119" y="11634"/>
                    </a:lnTo>
                    <a:lnTo>
                      <a:pt x="8182" y="11843"/>
                    </a:lnTo>
                    <a:lnTo>
                      <a:pt x="8098" y="11968"/>
                    </a:lnTo>
                    <a:lnTo>
                      <a:pt x="8307" y="12324"/>
                    </a:lnTo>
                    <a:lnTo>
                      <a:pt x="8286" y="12596"/>
                    </a:lnTo>
                    <a:lnTo>
                      <a:pt x="9290" y="12617"/>
                    </a:lnTo>
                    <a:lnTo>
                      <a:pt x="9353" y="12973"/>
                    </a:lnTo>
                    <a:lnTo>
                      <a:pt x="9332" y="13224"/>
                    </a:lnTo>
                    <a:lnTo>
                      <a:pt x="9604" y="13287"/>
                    </a:lnTo>
                    <a:lnTo>
                      <a:pt x="9897" y="13810"/>
                    </a:lnTo>
                    <a:lnTo>
                      <a:pt x="9918" y="14103"/>
                    </a:lnTo>
                    <a:lnTo>
                      <a:pt x="9646" y="14688"/>
                    </a:lnTo>
                    <a:lnTo>
                      <a:pt x="9667" y="14772"/>
                    </a:lnTo>
                    <a:lnTo>
                      <a:pt x="9583" y="14856"/>
                    </a:lnTo>
                    <a:lnTo>
                      <a:pt x="9646" y="14919"/>
                    </a:lnTo>
                    <a:lnTo>
                      <a:pt x="9604" y="15044"/>
                    </a:lnTo>
                    <a:lnTo>
                      <a:pt x="9751" y="15149"/>
                    </a:lnTo>
                    <a:lnTo>
                      <a:pt x="9751" y="15337"/>
                    </a:lnTo>
                    <a:lnTo>
                      <a:pt x="9855" y="15525"/>
                    </a:lnTo>
                    <a:lnTo>
                      <a:pt x="9793" y="15860"/>
                    </a:lnTo>
                    <a:lnTo>
                      <a:pt x="9814" y="15986"/>
                    </a:lnTo>
                    <a:lnTo>
                      <a:pt x="9772" y="16111"/>
                    </a:lnTo>
                    <a:lnTo>
                      <a:pt x="9814" y="16258"/>
                    </a:lnTo>
                    <a:lnTo>
                      <a:pt x="10023" y="16216"/>
                    </a:lnTo>
                    <a:lnTo>
                      <a:pt x="10107" y="16279"/>
                    </a:lnTo>
                    <a:lnTo>
                      <a:pt x="10379" y="16258"/>
                    </a:lnTo>
                    <a:lnTo>
                      <a:pt x="10525" y="16300"/>
                    </a:lnTo>
                    <a:lnTo>
                      <a:pt x="10797" y="16195"/>
                    </a:lnTo>
                    <a:lnTo>
                      <a:pt x="10923" y="16300"/>
                    </a:lnTo>
                    <a:lnTo>
                      <a:pt x="11027" y="16321"/>
                    </a:lnTo>
                    <a:lnTo>
                      <a:pt x="11069" y="16467"/>
                    </a:lnTo>
                    <a:lnTo>
                      <a:pt x="11236" y="17095"/>
                    </a:lnTo>
                    <a:lnTo>
                      <a:pt x="11341" y="17304"/>
                    </a:lnTo>
                    <a:lnTo>
                      <a:pt x="11446" y="17325"/>
                    </a:lnTo>
                    <a:lnTo>
                      <a:pt x="11676" y="17199"/>
                    </a:lnTo>
                    <a:lnTo>
                      <a:pt x="11801" y="17241"/>
                    </a:lnTo>
                    <a:lnTo>
                      <a:pt x="11885" y="17325"/>
                    </a:lnTo>
                    <a:lnTo>
                      <a:pt x="11969" y="17346"/>
                    </a:lnTo>
                    <a:lnTo>
                      <a:pt x="11906" y="17450"/>
                    </a:lnTo>
                    <a:lnTo>
                      <a:pt x="11885" y="17994"/>
                    </a:lnTo>
                    <a:lnTo>
                      <a:pt x="11864" y="18057"/>
                    </a:lnTo>
                    <a:lnTo>
                      <a:pt x="11822" y="18078"/>
                    </a:lnTo>
                    <a:lnTo>
                      <a:pt x="11822" y="18162"/>
                    </a:lnTo>
                    <a:lnTo>
                      <a:pt x="11801" y="18204"/>
                    </a:lnTo>
                    <a:lnTo>
                      <a:pt x="11801" y="18287"/>
                    </a:lnTo>
                    <a:lnTo>
                      <a:pt x="11906" y="18204"/>
                    </a:lnTo>
                    <a:lnTo>
                      <a:pt x="12178" y="18245"/>
                    </a:lnTo>
                    <a:lnTo>
                      <a:pt x="12178" y="18350"/>
                    </a:lnTo>
                    <a:lnTo>
                      <a:pt x="12283" y="18580"/>
                    </a:lnTo>
                    <a:lnTo>
                      <a:pt x="12283" y="18769"/>
                    </a:lnTo>
                    <a:lnTo>
                      <a:pt x="12303" y="18999"/>
                    </a:lnTo>
                    <a:lnTo>
                      <a:pt x="12324" y="19208"/>
                    </a:lnTo>
                    <a:lnTo>
                      <a:pt x="12303" y="19292"/>
                    </a:lnTo>
                    <a:lnTo>
                      <a:pt x="12199" y="19292"/>
                    </a:lnTo>
                    <a:lnTo>
                      <a:pt x="12073" y="19354"/>
                    </a:lnTo>
                    <a:lnTo>
                      <a:pt x="12031" y="19417"/>
                    </a:lnTo>
                    <a:lnTo>
                      <a:pt x="11969" y="19501"/>
                    </a:lnTo>
                    <a:lnTo>
                      <a:pt x="11927" y="19459"/>
                    </a:lnTo>
                    <a:lnTo>
                      <a:pt x="11697" y="19626"/>
                    </a:lnTo>
                    <a:lnTo>
                      <a:pt x="11655" y="19710"/>
                    </a:lnTo>
                    <a:lnTo>
                      <a:pt x="11571" y="19731"/>
                    </a:lnTo>
                    <a:lnTo>
                      <a:pt x="11362" y="19919"/>
                    </a:lnTo>
                    <a:lnTo>
                      <a:pt x="11278" y="19940"/>
                    </a:lnTo>
                    <a:lnTo>
                      <a:pt x="11278" y="20066"/>
                    </a:lnTo>
                    <a:lnTo>
                      <a:pt x="11195" y="20087"/>
                    </a:lnTo>
                    <a:lnTo>
                      <a:pt x="11132" y="20087"/>
                    </a:lnTo>
                    <a:lnTo>
                      <a:pt x="10943" y="20338"/>
                    </a:lnTo>
                    <a:lnTo>
                      <a:pt x="10923" y="20401"/>
                    </a:lnTo>
                    <a:lnTo>
                      <a:pt x="10923" y="20547"/>
                    </a:lnTo>
                    <a:lnTo>
                      <a:pt x="10839" y="20568"/>
                    </a:lnTo>
                    <a:lnTo>
                      <a:pt x="10776" y="20652"/>
                    </a:lnTo>
                    <a:lnTo>
                      <a:pt x="10671" y="20861"/>
                    </a:lnTo>
                    <a:lnTo>
                      <a:pt x="10609" y="20924"/>
                    </a:lnTo>
                    <a:lnTo>
                      <a:pt x="10504" y="21091"/>
                    </a:lnTo>
                    <a:lnTo>
                      <a:pt x="10504" y="21133"/>
                    </a:lnTo>
                    <a:lnTo>
                      <a:pt x="10399" y="21217"/>
                    </a:lnTo>
                    <a:lnTo>
                      <a:pt x="10358" y="21279"/>
                    </a:lnTo>
                    <a:lnTo>
                      <a:pt x="10441" y="21279"/>
                    </a:lnTo>
                    <a:lnTo>
                      <a:pt x="10504" y="21300"/>
                    </a:lnTo>
                    <a:lnTo>
                      <a:pt x="10776" y="21217"/>
                    </a:lnTo>
                    <a:lnTo>
                      <a:pt x="10923" y="21300"/>
                    </a:lnTo>
                    <a:lnTo>
                      <a:pt x="11048" y="21489"/>
                    </a:lnTo>
                    <a:lnTo>
                      <a:pt x="11153" y="21530"/>
                    </a:lnTo>
                    <a:lnTo>
                      <a:pt x="11236" y="21698"/>
                    </a:lnTo>
                    <a:lnTo>
                      <a:pt x="11362" y="21928"/>
                    </a:lnTo>
                    <a:lnTo>
                      <a:pt x="11446" y="21928"/>
                    </a:lnTo>
                    <a:lnTo>
                      <a:pt x="11550" y="21803"/>
                    </a:lnTo>
                    <a:lnTo>
                      <a:pt x="11592" y="21803"/>
                    </a:lnTo>
                    <a:lnTo>
                      <a:pt x="11718" y="22012"/>
                    </a:lnTo>
                    <a:lnTo>
                      <a:pt x="11885" y="22075"/>
                    </a:lnTo>
                    <a:lnTo>
                      <a:pt x="12011" y="22116"/>
                    </a:lnTo>
                    <a:lnTo>
                      <a:pt x="12136" y="22242"/>
                    </a:lnTo>
                    <a:lnTo>
                      <a:pt x="12136" y="22388"/>
                    </a:lnTo>
                    <a:lnTo>
                      <a:pt x="12241" y="22367"/>
                    </a:lnTo>
                    <a:lnTo>
                      <a:pt x="12492" y="22472"/>
                    </a:lnTo>
                    <a:lnTo>
                      <a:pt x="12617" y="22639"/>
                    </a:lnTo>
                    <a:lnTo>
                      <a:pt x="12743" y="22849"/>
                    </a:lnTo>
                    <a:lnTo>
                      <a:pt x="12868" y="22911"/>
                    </a:lnTo>
                    <a:lnTo>
                      <a:pt x="12848" y="23079"/>
                    </a:lnTo>
                    <a:lnTo>
                      <a:pt x="12743" y="23225"/>
                    </a:lnTo>
                    <a:lnTo>
                      <a:pt x="12806" y="23414"/>
                    </a:lnTo>
                    <a:lnTo>
                      <a:pt x="12827" y="23476"/>
                    </a:lnTo>
                    <a:lnTo>
                      <a:pt x="12848" y="23497"/>
                    </a:lnTo>
                    <a:lnTo>
                      <a:pt x="12931" y="23581"/>
                    </a:lnTo>
                    <a:lnTo>
                      <a:pt x="12952" y="23602"/>
                    </a:lnTo>
                    <a:lnTo>
                      <a:pt x="13161" y="23414"/>
                    </a:lnTo>
                    <a:lnTo>
                      <a:pt x="13245" y="23225"/>
                    </a:lnTo>
                    <a:lnTo>
                      <a:pt x="13350" y="22849"/>
                    </a:lnTo>
                    <a:lnTo>
                      <a:pt x="13433" y="22577"/>
                    </a:lnTo>
                    <a:lnTo>
                      <a:pt x="13454" y="22535"/>
                    </a:lnTo>
                    <a:lnTo>
                      <a:pt x="13426" y="22507"/>
                    </a:lnTo>
                    <a:lnTo>
                      <a:pt x="13426" y="22507"/>
                    </a:lnTo>
                    <a:lnTo>
                      <a:pt x="13496" y="22535"/>
                    </a:lnTo>
                    <a:lnTo>
                      <a:pt x="13873" y="22242"/>
                    </a:lnTo>
                    <a:lnTo>
                      <a:pt x="14061" y="22033"/>
                    </a:lnTo>
                    <a:lnTo>
                      <a:pt x="14312" y="21551"/>
                    </a:lnTo>
                    <a:lnTo>
                      <a:pt x="14417" y="21321"/>
                    </a:lnTo>
                    <a:lnTo>
                      <a:pt x="14521" y="21028"/>
                    </a:lnTo>
                    <a:lnTo>
                      <a:pt x="14793" y="20547"/>
                    </a:lnTo>
                    <a:lnTo>
                      <a:pt x="15044" y="20233"/>
                    </a:lnTo>
                    <a:lnTo>
                      <a:pt x="15107" y="20129"/>
                    </a:lnTo>
                    <a:lnTo>
                      <a:pt x="15065" y="20087"/>
                    </a:lnTo>
                    <a:lnTo>
                      <a:pt x="15065" y="20024"/>
                    </a:lnTo>
                    <a:lnTo>
                      <a:pt x="15128" y="19982"/>
                    </a:lnTo>
                    <a:lnTo>
                      <a:pt x="15170" y="19857"/>
                    </a:lnTo>
                    <a:lnTo>
                      <a:pt x="15254" y="19815"/>
                    </a:lnTo>
                    <a:lnTo>
                      <a:pt x="15233" y="19710"/>
                    </a:lnTo>
                    <a:lnTo>
                      <a:pt x="15254" y="19626"/>
                    </a:lnTo>
                    <a:lnTo>
                      <a:pt x="15233" y="19606"/>
                    </a:lnTo>
                    <a:lnTo>
                      <a:pt x="15296" y="19585"/>
                    </a:lnTo>
                    <a:lnTo>
                      <a:pt x="15296" y="19480"/>
                    </a:lnTo>
                    <a:lnTo>
                      <a:pt x="15191" y="19313"/>
                    </a:lnTo>
                    <a:lnTo>
                      <a:pt x="15191" y="19229"/>
                    </a:lnTo>
                    <a:lnTo>
                      <a:pt x="15212" y="19166"/>
                    </a:lnTo>
                    <a:lnTo>
                      <a:pt x="15191" y="19082"/>
                    </a:lnTo>
                    <a:lnTo>
                      <a:pt x="15149" y="18915"/>
                    </a:lnTo>
                    <a:lnTo>
                      <a:pt x="15107" y="18748"/>
                    </a:lnTo>
                    <a:lnTo>
                      <a:pt x="15149" y="18685"/>
                    </a:lnTo>
                    <a:lnTo>
                      <a:pt x="15316" y="18664"/>
                    </a:lnTo>
                    <a:lnTo>
                      <a:pt x="15296" y="18559"/>
                    </a:lnTo>
                    <a:lnTo>
                      <a:pt x="15212" y="18497"/>
                    </a:lnTo>
                    <a:lnTo>
                      <a:pt x="15337" y="18476"/>
                    </a:lnTo>
                    <a:lnTo>
                      <a:pt x="15337" y="18371"/>
                    </a:lnTo>
                    <a:lnTo>
                      <a:pt x="15212" y="18308"/>
                    </a:lnTo>
                    <a:lnTo>
                      <a:pt x="15316" y="18287"/>
                    </a:lnTo>
                    <a:lnTo>
                      <a:pt x="15379" y="18183"/>
                    </a:lnTo>
                    <a:lnTo>
                      <a:pt x="15442" y="18245"/>
                    </a:lnTo>
                    <a:lnTo>
                      <a:pt x="15630" y="18057"/>
                    </a:lnTo>
                    <a:lnTo>
                      <a:pt x="15735" y="17973"/>
                    </a:lnTo>
                    <a:lnTo>
                      <a:pt x="15735" y="17932"/>
                    </a:lnTo>
                    <a:lnTo>
                      <a:pt x="15881" y="17785"/>
                    </a:lnTo>
                    <a:lnTo>
                      <a:pt x="16070" y="17681"/>
                    </a:lnTo>
                    <a:lnTo>
                      <a:pt x="16300" y="17429"/>
                    </a:lnTo>
                    <a:lnTo>
                      <a:pt x="16509" y="17409"/>
                    </a:lnTo>
                    <a:lnTo>
                      <a:pt x="16614" y="17304"/>
                    </a:lnTo>
                    <a:lnTo>
                      <a:pt x="16739" y="17199"/>
                    </a:lnTo>
                    <a:lnTo>
                      <a:pt x="16844" y="17199"/>
                    </a:lnTo>
                    <a:lnTo>
                      <a:pt x="16928" y="17241"/>
                    </a:lnTo>
                    <a:lnTo>
                      <a:pt x="17011" y="17283"/>
                    </a:lnTo>
                    <a:lnTo>
                      <a:pt x="17011" y="17199"/>
                    </a:lnTo>
                    <a:lnTo>
                      <a:pt x="17095" y="17032"/>
                    </a:lnTo>
                    <a:lnTo>
                      <a:pt x="17325" y="16885"/>
                    </a:lnTo>
                    <a:lnTo>
                      <a:pt x="17430" y="16865"/>
                    </a:lnTo>
                    <a:lnTo>
                      <a:pt x="17430" y="16802"/>
                    </a:lnTo>
                    <a:lnTo>
                      <a:pt x="17367" y="16781"/>
                    </a:lnTo>
                    <a:lnTo>
                      <a:pt x="17304" y="16739"/>
                    </a:lnTo>
                    <a:lnTo>
                      <a:pt x="17262" y="16676"/>
                    </a:lnTo>
                    <a:lnTo>
                      <a:pt x="17346" y="16634"/>
                    </a:lnTo>
                    <a:lnTo>
                      <a:pt x="17513" y="16572"/>
                    </a:lnTo>
                    <a:lnTo>
                      <a:pt x="17576" y="16593"/>
                    </a:lnTo>
                    <a:lnTo>
                      <a:pt x="17681" y="16593"/>
                    </a:lnTo>
                    <a:lnTo>
                      <a:pt x="17765" y="16530"/>
                    </a:lnTo>
                    <a:lnTo>
                      <a:pt x="17869" y="16530"/>
                    </a:lnTo>
                    <a:lnTo>
                      <a:pt x="17869" y="16593"/>
                    </a:lnTo>
                    <a:lnTo>
                      <a:pt x="17744" y="16676"/>
                    </a:lnTo>
                    <a:lnTo>
                      <a:pt x="17576" y="16697"/>
                    </a:lnTo>
                    <a:lnTo>
                      <a:pt x="17555" y="16718"/>
                    </a:lnTo>
                    <a:lnTo>
                      <a:pt x="17618" y="16739"/>
                    </a:lnTo>
                    <a:lnTo>
                      <a:pt x="17848" y="16676"/>
                    </a:lnTo>
                    <a:lnTo>
                      <a:pt x="18099" y="16572"/>
                    </a:lnTo>
                    <a:lnTo>
                      <a:pt x="18078" y="16509"/>
                    </a:lnTo>
                    <a:lnTo>
                      <a:pt x="18162" y="16467"/>
                    </a:lnTo>
                    <a:lnTo>
                      <a:pt x="18246" y="16467"/>
                    </a:lnTo>
                    <a:lnTo>
                      <a:pt x="18204" y="16509"/>
                    </a:lnTo>
                    <a:cubicBezTo>
                      <a:pt x="18204" y="16509"/>
                      <a:pt x="18204" y="16613"/>
                      <a:pt x="18246" y="16613"/>
                    </a:cubicBezTo>
                    <a:lnTo>
                      <a:pt x="18392" y="16634"/>
                    </a:lnTo>
                    <a:lnTo>
                      <a:pt x="18497" y="16593"/>
                    </a:lnTo>
                    <a:lnTo>
                      <a:pt x="18664" y="16593"/>
                    </a:lnTo>
                    <a:lnTo>
                      <a:pt x="18832" y="16613"/>
                    </a:lnTo>
                    <a:lnTo>
                      <a:pt x="18936" y="16551"/>
                    </a:lnTo>
                    <a:lnTo>
                      <a:pt x="18936" y="16488"/>
                    </a:lnTo>
                    <a:lnTo>
                      <a:pt x="18915" y="16467"/>
                    </a:lnTo>
                    <a:lnTo>
                      <a:pt x="18936" y="16404"/>
                    </a:lnTo>
                    <a:lnTo>
                      <a:pt x="19208" y="16237"/>
                    </a:lnTo>
                    <a:lnTo>
                      <a:pt x="19418" y="16153"/>
                    </a:lnTo>
                    <a:lnTo>
                      <a:pt x="19522" y="16069"/>
                    </a:lnTo>
                    <a:lnTo>
                      <a:pt x="19543" y="15986"/>
                    </a:lnTo>
                    <a:lnTo>
                      <a:pt x="19522" y="15944"/>
                    </a:lnTo>
                    <a:lnTo>
                      <a:pt x="19418" y="15735"/>
                    </a:lnTo>
                    <a:lnTo>
                      <a:pt x="19501" y="15567"/>
                    </a:lnTo>
                    <a:lnTo>
                      <a:pt x="19564" y="15463"/>
                    </a:lnTo>
                    <a:lnTo>
                      <a:pt x="19564" y="15358"/>
                    </a:lnTo>
                    <a:lnTo>
                      <a:pt x="19627" y="15316"/>
                    </a:lnTo>
                    <a:lnTo>
                      <a:pt x="19731" y="15232"/>
                    </a:lnTo>
                    <a:lnTo>
                      <a:pt x="19752" y="15128"/>
                    </a:lnTo>
                    <a:lnTo>
                      <a:pt x="19731" y="15107"/>
                    </a:lnTo>
                    <a:lnTo>
                      <a:pt x="19878" y="14835"/>
                    </a:lnTo>
                    <a:lnTo>
                      <a:pt x="20087" y="14584"/>
                    </a:lnTo>
                    <a:lnTo>
                      <a:pt x="20087" y="14479"/>
                    </a:lnTo>
                    <a:lnTo>
                      <a:pt x="20045" y="14103"/>
                    </a:lnTo>
                    <a:lnTo>
                      <a:pt x="20003" y="14082"/>
                    </a:lnTo>
                    <a:lnTo>
                      <a:pt x="20066" y="13872"/>
                    </a:lnTo>
                    <a:lnTo>
                      <a:pt x="20129" y="13789"/>
                    </a:lnTo>
                    <a:lnTo>
                      <a:pt x="20129" y="13726"/>
                    </a:lnTo>
                    <a:lnTo>
                      <a:pt x="20317" y="13580"/>
                    </a:lnTo>
                    <a:lnTo>
                      <a:pt x="20338" y="13496"/>
                    </a:lnTo>
                    <a:lnTo>
                      <a:pt x="20275" y="13287"/>
                    </a:lnTo>
                    <a:lnTo>
                      <a:pt x="20359" y="13036"/>
                    </a:lnTo>
                    <a:lnTo>
                      <a:pt x="20338" y="12826"/>
                    </a:lnTo>
                    <a:lnTo>
                      <a:pt x="20359" y="12659"/>
                    </a:lnTo>
                    <a:lnTo>
                      <a:pt x="20359" y="12596"/>
                    </a:lnTo>
                    <a:lnTo>
                      <a:pt x="20422" y="12387"/>
                    </a:lnTo>
                    <a:lnTo>
                      <a:pt x="20359" y="11592"/>
                    </a:lnTo>
                    <a:lnTo>
                      <a:pt x="20359" y="11445"/>
                    </a:lnTo>
                    <a:lnTo>
                      <a:pt x="20422" y="11341"/>
                    </a:lnTo>
                    <a:lnTo>
                      <a:pt x="20422" y="11236"/>
                    </a:lnTo>
                    <a:lnTo>
                      <a:pt x="20359" y="11278"/>
                    </a:lnTo>
                    <a:lnTo>
                      <a:pt x="20275" y="11194"/>
                    </a:lnTo>
                    <a:lnTo>
                      <a:pt x="20275" y="11131"/>
                    </a:lnTo>
                    <a:lnTo>
                      <a:pt x="20359" y="10985"/>
                    </a:lnTo>
                    <a:lnTo>
                      <a:pt x="20338" y="10859"/>
                    </a:lnTo>
                    <a:lnTo>
                      <a:pt x="20359" y="10776"/>
                    </a:lnTo>
                    <a:lnTo>
                      <a:pt x="20443" y="10755"/>
                    </a:lnTo>
                    <a:lnTo>
                      <a:pt x="20464" y="10629"/>
                    </a:lnTo>
                    <a:lnTo>
                      <a:pt x="20380" y="10504"/>
                    </a:lnTo>
                    <a:lnTo>
                      <a:pt x="20234" y="10420"/>
                    </a:lnTo>
                    <a:lnTo>
                      <a:pt x="20275" y="10399"/>
                    </a:lnTo>
                    <a:lnTo>
                      <a:pt x="20317" y="10336"/>
                    </a:lnTo>
                    <a:lnTo>
                      <a:pt x="20338" y="10399"/>
                    </a:lnTo>
                    <a:lnTo>
                      <a:pt x="20422" y="10441"/>
                    </a:lnTo>
                    <a:lnTo>
                      <a:pt x="20485" y="10462"/>
                    </a:lnTo>
                    <a:lnTo>
                      <a:pt x="20526" y="10336"/>
                    </a:lnTo>
                    <a:lnTo>
                      <a:pt x="20589" y="10336"/>
                    </a:lnTo>
                    <a:lnTo>
                      <a:pt x="20631" y="10420"/>
                    </a:lnTo>
                    <a:lnTo>
                      <a:pt x="20673" y="10441"/>
                    </a:lnTo>
                    <a:lnTo>
                      <a:pt x="20631" y="10525"/>
                    </a:lnTo>
                    <a:lnTo>
                      <a:pt x="20547" y="10567"/>
                    </a:lnTo>
                    <a:lnTo>
                      <a:pt x="20526" y="10650"/>
                    </a:lnTo>
                    <a:lnTo>
                      <a:pt x="20568" y="10650"/>
                    </a:lnTo>
                    <a:lnTo>
                      <a:pt x="20673" y="10546"/>
                    </a:lnTo>
                    <a:lnTo>
                      <a:pt x="20840" y="10462"/>
                    </a:lnTo>
                    <a:lnTo>
                      <a:pt x="21008" y="10190"/>
                    </a:lnTo>
                    <a:lnTo>
                      <a:pt x="21091" y="9981"/>
                    </a:lnTo>
                    <a:lnTo>
                      <a:pt x="21112" y="9834"/>
                    </a:lnTo>
                    <a:lnTo>
                      <a:pt x="21196" y="9771"/>
                    </a:lnTo>
                    <a:lnTo>
                      <a:pt x="21280" y="9562"/>
                    </a:lnTo>
                    <a:lnTo>
                      <a:pt x="21363" y="9374"/>
                    </a:lnTo>
                    <a:lnTo>
                      <a:pt x="21677" y="9165"/>
                    </a:lnTo>
                    <a:lnTo>
                      <a:pt x="21698" y="9060"/>
                    </a:lnTo>
                    <a:lnTo>
                      <a:pt x="21803" y="9039"/>
                    </a:lnTo>
                    <a:lnTo>
                      <a:pt x="21887" y="8934"/>
                    </a:lnTo>
                    <a:lnTo>
                      <a:pt x="22138" y="8683"/>
                    </a:lnTo>
                    <a:lnTo>
                      <a:pt x="22368" y="8370"/>
                    </a:lnTo>
                    <a:lnTo>
                      <a:pt x="22431" y="8307"/>
                    </a:lnTo>
                    <a:lnTo>
                      <a:pt x="22556" y="7993"/>
                    </a:lnTo>
                    <a:lnTo>
                      <a:pt x="22577" y="7846"/>
                    </a:lnTo>
                    <a:lnTo>
                      <a:pt x="22661" y="7742"/>
                    </a:lnTo>
                    <a:lnTo>
                      <a:pt x="22661" y="7637"/>
                    </a:lnTo>
                    <a:lnTo>
                      <a:pt x="22577" y="7533"/>
                    </a:lnTo>
                    <a:lnTo>
                      <a:pt x="22619" y="7449"/>
                    </a:lnTo>
                    <a:lnTo>
                      <a:pt x="22682" y="7449"/>
                    </a:lnTo>
                    <a:lnTo>
                      <a:pt x="22661" y="7156"/>
                    </a:lnTo>
                    <a:lnTo>
                      <a:pt x="22577" y="7093"/>
                    </a:lnTo>
                    <a:lnTo>
                      <a:pt x="22556" y="6968"/>
                    </a:lnTo>
                    <a:lnTo>
                      <a:pt x="22347" y="6528"/>
                    </a:lnTo>
                    <a:lnTo>
                      <a:pt x="22347" y="6361"/>
                    </a:lnTo>
                    <a:lnTo>
                      <a:pt x="22326" y="6193"/>
                    </a:lnTo>
                    <a:lnTo>
                      <a:pt x="21949" y="6026"/>
                    </a:lnTo>
                    <a:lnTo>
                      <a:pt x="21740" y="6026"/>
                    </a:lnTo>
                    <a:lnTo>
                      <a:pt x="21594" y="6110"/>
                    </a:lnTo>
                    <a:lnTo>
                      <a:pt x="21489" y="5942"/>
                    </a:lnTo>
                    <a:lnTo>
                      <a:pt x="21342" y="5921"/>
                    </a:lnTo>
                    <a:lnTo>
                      <a:pt x="21217" y="5796"/>
                    </a:lnTo>
                    <a:lnTo>
                      <a:pt x="21070" y="5712"/>
                    </a:lnTo>
                    <a:lnTo>
                      <a:pt x="20966" y="5691"/>
                    </a:lnTo>
                    <a:lnTo>
                      <a:pt x="20694" y="5398"/>
                    </a:lnTo>
                    <a:lnTo>
                      <a:pt x="20485" y="5105"/>
                    </a:lnTo>
                    <a:lnTo>
                      <a:pt x="20380" y="5085"/>
                    </a:lnTo>
                    <a:lnTo>
                      <a:pt x="20254" y="4959"/>
                    </a:lnTo>
                    <a:lnTo>
                      <a:pt x="20129" y="4959"/>
                    </a:lnTo>
                    <a:lnTo>
                      <a:pt x="19773" y="4687"/>
                    </a:lnTo>
                    <a:lnTo>
                      <a:pt x="19627" y="4687"/>
                    </a:lnTo>
                    <a:lnTo>
                      <a:pt x="19438" y="4603"/>
                    </a:lnTo>
                    <a:lnTo>
                      <a:pt x="19334" y="4666"/>
                    </a:lnTo>
                    <a:lnTo>
                      <a:pt x="19187" y="4666"/>
                    </a:lnTo>
                    <a:lnTo>
                      <a:pt x="19083" y="4603"/>
                    </a:lnTo>
                    <a:lnTo>
                      <a:pt x="18978" y="4666"/>
                    </a:lnTo>
                    <a:lnTo>
                      <a:pt x="18915" y="4750"/>
                    </a:lnTo>
                    <a:lnTo>
                      <a:pt x="18832" y="4666"/>
                    </a:lnTo>
                    <a:lnTo>
                      <a:pt x="18685" y="4561"/>
                    </a:lnTo>
                    <a:lnTo>
                      <a:pt x="18685" y="4666"/>
                    </a:lnTo>
                    <a:lnTo>
                      <a:pt x="18602" y="4624"/>
                    </a:lnTo>
                    <a:lnTo>
                      <a:pt x="18581" y="4687"/>
                    </a:lnTo>
                    <a:lnTo>
                      <a:pt x="18581" y="4750"/>
                    </a:lnTo>
                    <a:lnTo>
                      <a:pt x="18476" y="4666"/>
                    </a:lnTo>
                    <a:lnTo>
                      <a:pt x="18455" y="4624"/>
                    </a:lnTo>
                    <a:lnTo>
                      <a:pt x="18371" y="4582"/>
                    </a:lnTo>
                    <a:lnTo>
                      <a:pt x="18371" y="4582"/>
                    </a:lnTo>
                    <a:lnTo>
                      <a:pt x="18392" y="4645"/>
                    </a:lnTo>
                    <a:lnTo>
                      <a:pt x="18371" y="4666"/>
                    </a:lnTo>
                    <a:lnTo>
                      <a:pt x="18183" y="4582"/>
                    </a:lnTo>
                    <a:lnTo>
                      <a:pt x="18141" y="4582"/>
                    </a:lnTo>
                    <a:lnTo>
                      <a:pt x="17995" y="4561"/>
                    </a:lnTo>
                    <a:lnTo>
                      <a:pt x="17702" y="4394"/>
                    </a:lnTo>
                    <a:lnTo>
                      <a:pt x="17555" y="4394"/>
                    </a:lnTo>
                    <a:lnTo>
                      <a:pt x="17555" y="4436"/>
                    </a:lnTo>
                    <a:lnTo>
                      <a:pt x="17597" y="4478"/>
                    </a:lnTo>
                    <a:lnTo>
                      <a:pt x="17555" y="4520"/>
                    </a:lnTo>
                    <a:lnTo>
                      <a:pt x="17472" y="4478"/>
                    </a:lnTo>
                    <a:lnTo>
                      <a:pt x="17451" y="4520"/>
                    </a:lnTo>
                    <a:lnTo>
                      <a:pt x="17430" y="4561"/>
                    </a:lnTo>
                    <a:lnTo>
                      <a:pt x="17325" y="4603"/>
                    </a:lnTo>
                    <a:lnTo>
                      <a:pt x="17262" y="4666"/>
                    </a:lnTo>
                    <a:lnTo>
                      <a:pt x="17241" y="4792"/>
                    </a:lnTo>
                    <a:lnTo>
                      <a:pt x="17200" y="4687"/>
                    </a:lnTo>
                    <a:lnTo>
                      <a:pt x="17158" y="4603"/>
                    </a:lnTo>
                    <a:lnTo>
                      <a:pt x="17116" y="4645"/>
                    </a:lnTo>
                    <a:lnTo>
                      <a:pt x="17116" y="4750"/>
                    </a:lnTo>
                    <a:lnTo>
                      <a:pt x="17011" y="4917"/>
                    </a:lnTo>
                    <a:lnTo>
                      <a:pt x="17011" y="5085"/>
                    </a:lnTo>
                    <a:lnTo>
                      <a:pt x="16990" y="4917"/>
                    </a:lnTo>
                    <a:lnTo>
                      <a:pt x="17011" y="4771"/>
                    </a:lnTo>
                    <a:lnTo>
                      <a:pt x="16990" y="4645"/>
                    </a:lnTo>
                    <a:lnTo>
                      <a:pt x="17032" y="4457"/>
                    </a:lnTo>
                    <a:lnTo>
                      <a:pt x="17095" y="4394"/>
                    </a:lnTo>
                    <a:lnTo>
                      <a:pt x="17032" y="4373"/>
                    </a:lnTo>
                    <a:lnTo>
                      <a:pt x="16928" y="4373"/>
                    </a:lnTo>
                    <a:lnTo>
                      <a:pt x="17053" y="4248"/>
                    </a:lnTo>
                    <a:lnTo>
                      <a:pt x="16907" y="4059"/>
                    </a:lnTo>
                    <a:lnTo>
                      <a:pt x="16823" y="3913"/>
                    </a:lnTo>
                    <a:lnTo>
                      <a:pt x="16739" y="3913"/>
                    </a:lnTo>
                    <a:lnTo>
                      <a:pt x="16614" y="3871"/>
                    </a:lnTo>
                    <a:lnTo>
                      <a:pt x="16530" y="3976"/>
                    </a:lnTo>
                    <a:lnTo>
                      <a:pt x="16467" y="4017"/>
                    </a:lnTo>
                    <a:lnTo>
                      <a:pt x="16425" y="3934"/>
                    </a:lnTo>
                    <a:lnTo>
                      <a:pt x="16384" y="3913"/>
                    </a:lnTo>
                    <a:lnTo>
                      <a:pt x="16363" y="3829"/>
                    </a:lnTo>
                    <a:lnTo>
                      <a:pt x="16279" y="3766"/>
                    </a:lnTo>
                    <a:lnTo>
                      <a:pt x="16195" y="3766"/>
                    </a:lnTo>
                    <a:lnTo>
                      <a:pt x="16153" y="3724"/>
                    </a:lnTo>
                    <a:lnTo>
                      <a:pt x="16070" y="3704"/>
                    </a:lnTo>
                    <a:lnTo>
                      <a:pt x="16007" y="3745"/>
                    </a:lnTo>
                    <a:lnTo>
                      <a:pt x="16007" y="3704"/>
                    </a:lnTo>
                    <a:lnTo>
                      <a:pt x="15965" y="3662"/>
                    </a:lnTo>
                    <a:lnTo>
                      <a:pt x="15902" y="3599"/>
                    </a:lnTo>
                    <a:lnTo>
                      <a:pt x="15840" y="3620"/>
                    </a:lnTo>
                    <a:lnTo>
                      <a:pt x="15693" y="3599"/>
                    </a:lnTo>
                    <a:lnTo>
                      <a:pt x="15526" y="3494"/>
                    </a:lnTo>
                    <a:lnTo>
                      <a:pt x="15463" y="3494"/>
                    </a:lnTo>
                    <a:lnTo>
                      <a:pt x="15442" y="3536"/>
                    </a:lnTo>
                    <a:lnTo>
                      <a:pt x="15337" y="3452"/>
                    </a:lnTo>
                    <a:lnTo>
                      <a:pt x="15254" y="3452"/>
                    </a:lnTo>
                    <a:lnTo>
                      <a:pt x="15233" y="3536"/>
                    </a:lnTo>
                    <a:lnTo>
                      <a:pt x="15170" y="3536"/>
                    </a:lnTo>
                    <a:lnTo>
                      <a:pt x="15149" y="3452"/>
                    </a:lnTo>
                    <a:lnTo>
                      <a:pt x="15024" y="3452"/>
                    </a:lnTo>
                    <a:lnTo>
                      <a:pt x="14919" y="3515"/>
                    </a:lnTo>
                    <a:lnTo>
                      <a:pt x="14856" y="3620"/>
                    </a:lnTo>
                    <a:lnTo>
                      <a:pt x="14856" y="3704"/>
                    </a:lnTo>
                    <a:lnTo>
                      <a:pt x="14731" y="3829"/>
                    </a:lnTo>
                    <a:lnTo>
                      <a:pt x="14584" y="3934"/>
                    </a:lnTo>
                    <a:lnTo>
                      <a:pt x="14375" y="4059"/>
                    </a:lnTo>
                    <a:lnTo>
                      <a:pt x="14270" y="4185"/>
                    </a:lnTo>
                    <a:lnTo>
                      <a:pt x="14208" y="4352"/>
                    </a:lnTo>
                    <a:lnTo>
                      <a:pt x="14187" y="4499"/>
                    </a:lnTo>
                    <a:lnTo>
                      <a:pt x="14124" y="4582"/>
                    </a:lnTo>
                    <a:lnTo>
                      <a:pt x="14019" y="4687"/>
                    </a:lnTo>
                    <a:lnTo>
                      <a:pt x="14019" y="4771"/>
                    </a:lnTo>
                    <a:lnTo>
                      <a:pt x="14061" y="4896"/>
                    </a:lnTo>
                    <a:lnTo>
                      <a:pt x="14019" y="5105"/>
                    </a:lnTo>
                    <a:lnTo>
                      <a:pt x="13998" y="4980"/>
                    </a:lnTo>
                    <a:lnTo>
                      <a:pt x="13915" y="4854"/>
                    </a:lnTo>
                    <a:lnTo>
                      <a:pt x="13915" y="4750"/>
                    </a:lnTo>
                    <a:lnTo>
                      <a:pt x="13998" y="4645"/>
                    </a:lnTo>
                    <a:lnTo>
                      <a:pt x="14103" y="4561"/>
                    </a:lnTo>
                    <a:lnTo>
                      <a:pt x="14082" y="4394"/>
                    </a:lnTo>
                    <a:lnTo>
                      <a:pt x="14124" y="4269"/>
                    </a:lnTo>
                    <a:lnTo>
                      <a:pt x="14124" y="4185"/>
                    </a:lnTo>
                    <a:lnTo>
                      <a:pt x="14061" y="4185"/>
                    </a:lnTo>
                    <a:lnTo>
                      <a:pt x="13915" y="4248"/>
                    </a:lnTo>
                    <a:lnTo>
                      <a:pt x="13768" y="4185"/>
                    </a:lnTo>
                    <a:lnTo>
                      <a:pt x="13643" y="4185"/>
                    </a:lnTo>
                    <a:lnTo>
                      <a:pt x="13538" y="4227"/>
                    </a:lnTo>
                    <a:lnTo>
                      <a:pt x="13454" y="4164"/>
                    </a:lnTo>
                    <a:lnTo>
                      <a:pt x="13538" y="4164"/>
                    </a:lnTo>
                    <a:lnTo>
                      <a:pt x="13643" y="4080"/>
                    </a:lnTo>
                    <a:lnTo>
                      <a:pt x="13747" y="4059"/>
                    </a:lnTo>
                    <a:lnTo>
                      <a:pt x="13915" y="4080"/>
                    </a:lnTo>
                    <a:lnTo>
                      <a:pt x="14019" y="4059"/>
                    </a:lnTo>
                    <a:lnTo>
                      <a:pt x="14103" y="3955"/>
                    </a:lnTo>
                    <a:lnTo>
                      <a:pt x="14166" y="3955"/>
                    </a:lnTo>
                    <a:lnTo>
                      <a:pt x="14208" y="4017"/>
                    </a:lnTo>
                    <a:lnTo>
                      <a:pt x="14270" y="3976"/>
                    </a:lnTo>
                    <a:lnTo>
                      <a:pt x="14375" y="3934"/>
                    </a:lnTo>
                    <a:lnTo>
                      <a:pt x="14521" y="3871"/>
                    </a:lnTo>
                    <a:lnTo>
                      <a:pt x="14521" y="3745"/>
                    </a:lnTo>
                    <a:lnTo>
                      <a:pt x="14689" y="3557"/>
                    </a:lnTo>
                    <a:lnTo>
                      <a:pt x="14689" y="3432"/>
                    </a:lnTo>
                    <a:lnTo>
                      <a:pt x="14731" y="3348"/>
                    </a:lnTo>
                    <a:lnTo>
                      <a:pt x="14731" y="3243"/>
                    </a:lnTo>
                    <a:lnTo>
                      <a:pt x="14584" y="3222"/>
                    </a:lnTo>
                    <a:lnTo>
                      <a:pt x="14438" y="3118"/>
                    </a:lnTo>
                    <a:lnTo>
                      <a:pt x="14333" y="3118"/>
                    </a:lnTo>
                    <a:lnTo>
                      <a:pt x="14187" y="3222"/>
                    </a:lnTo>
                    <a:lnTo>
                      <a:pt x="14061" y="3222"/>
                    </a:lnTo>
                    <a:lnTo>
                      <a:pt x="13852" y="3139"/>
                    </a:lnTo>
                    <a:lnTo>
                      <a:pt x="13643" y="3118"/>
                    </a:lnTo>
                    <a:lnTo>
                      <a:pt x="13475" y="3285"/>
                    </a:lnTo>
                    <a:lnTo>
                      <a:pt x="13475" y="3348"/>
                    </a:lnTo>
                    <a:lnTo>
                      <a:pt x="13538" y="3390"/>
                    </a:lnTo>
                    <a:lnTo>
                      <a:pt x="13559" y="3432"/>
                    </a:lnTo>
                    <a:lnTo>
                      <a:pt x="13475" y="3432"/>
                    </a:lnTo>
                    <a:lnTo>
                      <a:pt x="13433" y="3452"/>
                    </a:lnTo>
                    <a:lnTo>
                      <a:pt x="13371" y="3557"/>
                    </a:lnTo>
                    <a:lnTo>
                      <a:pt x="13350" y="3494"/>
                    </a:lnTo>
                    <a:lnTo>
                      <a:pt x="13287" y="3452"/>
                    </a:lnTo>
                    <a:lnTo>
                      <a:pt x="13161" y="3515"/>
                    </a:lnTo>
                    <a:lnTo>
                      <a:pt x="13036" y="3704"/>
                    </a:lnTo>
                    <a:lnTo>
                      <a:pt x="12848" y="3913"/>
                    </a:lnTo>
                    <a:lnTo>
                      <a:pt x="12973" y="3724"/>
                    </a:lnTo>
                    <a:lnTo>
                      <a:pt x="12973" y="3599"/>
                    </a:lnTo>
                    <a:lnTo>
                      <a:pt x="13015" y="3515"/>
                    </a:lnTo>
                    <a:lnTo>
                      <a:pt x="13015" y="3432"/>
                    </a:lnTo>
                    <a:lnTo>
                      <a:pt x="12952" y="3432"/>
                    </a:lnTo>
                    <a:lnTo>
                      <a:pt x="12848" y="3536"/>
                    </a:lnTo>
                    <a:lnTo>
                      <a:pt x="12806" y="3662"/>
                    </a:lnTo>
                    <a:lnTo>
                      <a:pt x="12743" y="3829"/>
                    </a:lnTo>
                    <a:lnTo>
                      <a:pt x="12638" y="3871"/>
                    </a:lnTo>
                    <a:lnTo>
                      <a:pt x="12722" y="3704"/>
                    </a:lnTo>
                    <a:lnTo>
                      <a:pt x="12743" y="3557"/>
                    </a:lnTo>
                    <a:lnTo>
                      <a:pt x="12952" y="3306"/>
                    </a:lnTo>
                    <a:lnTo>
                      <a:pt x="13015" y="3118"/>
                    </a:lnTo>
                    <a:lnTo>
                      <a:pt x="13078" y="3013"/>
                    </a:lnTo>
                    <a:lnTo>
                      <a:pt x="13182" y="2971"/>
                    </a:lnTo>
                    <a:lnTo>
                      <a:pt x="13329" y="2888"/>
                    </a:lnTo>
                    <a:lnTo>
                      <a:pt x="13392" y="2867"/>
                    </a:lnTo>
                    <a:lnTo>
                      <a:pt x="13496" y="2699"/>
                    </a:lnTo>
                    <a:lnTo>
                      <a:pt x="13768" y="2448"/>
                    </a:lnTo>
                    <a:lnTo>
                      <a:pt x="13789" y="2364"/>
                    </a:lnTo>
                    <a:lnTo>
                      <a:pt x="13852" y="2302"/>
                    </a:lnTo>
                    <a:lnTo>
                      <a:pt x="13789" y="2239"/>
                    </a:lnTo>
                    <a:lnTo>
                      <a:pt x="13810" y="2155"/>
                    </a:lnTo>
                    <a:lnTo>
                      <a:pt x="13852" y="2134"/>
                    </a:lnTo>
                    <a:lnTo>
                      <a:pt x="13852" y="2030"/>
                    </a:lnTo>
                    <a:lnTo>
                      <a:pt x="13747" y="1946"/>
                    </a:lnTo>
                    <a:lnTo>
                      <a:pt x="13601" y="1946"/>
                    </a:lnTo>
                    <a:lnTo>
                      <a:pt x="13580" y="1988"/>
                    </a:lnTo>
                    <a:lnTo>
                      <a:pt x="13538" y="1883"/>
                    </a:lnTo>
                    <a:lnTo>
                      <a:pt x="13454" y="1674"/>
                    </a:lnTo>
                    <a:lnTo>
                      <a:pt x="13329" y="1360"/>
                    </a:lnTo>
                    <a:lnTo>
                      <a:pt x="13224" y="1214"/>
                    </a:lnTo>
                    <a:lnTo>
                      <a:pt x="13140" y="1004"/>
                    </a:lnTo>
                    <a:lnTo>
                      <a:pt x="13140" y="879"/>
                    </a:lnTo>
                    <a:lnTo>
                      <a:pt x="13120" y="732"/>
                    </a:lnTo>
                    <a:lnTo>
                      <a:pt x="13057" y="691"/>
                    </a:lnTo>
                    <a:lnTo>
                      <a:pt x="13036" y="586"/>
                    </a:lnTo>
                    <a:lnTo>
                      <a:pt x="12952" y="460"/>
                    </a:lnTo>
                    <a:lnTo>
                      <a:pt x="12931" y="481"/>
                    </a:lnTo>
                    <a:lnTo>
                      <a:pt x="12931" y="565"/>
                    </a:lnTo>
                    <a:lnTo>
                      <a:pt x="12868" y="628"/>
                    </a:lnTo>
                    <a:lnTo>
                      <a:pt x="12743" y="711"/>
                    </a:lnTo>
                    <a:lnTo>
                      <a:pt x="12701" y="795"/>
                    </a:lnTo>
                    <a:lnTo>
                      <a:pt x="12555" y="984"/>
                    </a:lnTo>
                    <a:lnTo>
                      <a:pt x="12408" y="1151"/>
                    </a:lnTo>
                    <a:lnTo>
                      <a:pt x="12408" y="1256"/>
                    </a:lnTo>
                    <a:lnTo>
                      <a:pt x="12303" y="1507"/>
                    </a:lnTo>
                    <a:lnTo>
                      <a:pt x="12199" y="1653"/>
                    </a:lnTo>
                    <a:lnTo>
                      <a:pt x="12115" y="1779"/>
                    </a:lnTo>
                    <a:lnTo>
                      <a:pt x="12011" y="1820"/>
                    </a:lnTo>
                    <a:lnTo>
                      <a:pt x="11969" y="1862"/>
                    </a:lnTo>
                    <a:lnTo>
                      <a:pt x="11927" y="1967"/>
                    </a:lnTo>
                    <a:lnTo>
                      <a:pt x="11822" y="2051"/>
                    </a:lnTo>
                    <a:lnTo>
                      <a:pt x="11759" y="2030"/>
                    </a:lnTo>
                    <a:lnTo>
                      <a:pt x="11759" y="1862"/>
                    </a:lnTo>
                    <a:lnTo>
                      <a:pt x="11697" y="1841"/>
                    </a:lnTo>
                    <a:lnTo>
                      <a:pt x="11676" y="1779"/>
                    </a:lnTo>
                    <a:lnTo>
                      <a:pt x="11613" y="1779"/>
                    </a:lnTo>
                    <a:lnTo>
                      <a:pt x="11550" y="1820"/>
                    </a:lnTo>
                    <a:lnTo>
                      <a:pt x="11487" y="1883"/>
                    </a:lnTo>
                    <a:lnTo>
                      <a:pt x="11383" y="1862"/>
                    </a:lnTo>
                    <a:lnTo>
                      <a:pt x="11299" y="1779"/>
                    </a:lnTo>
                    <a:lnTo>
                      <a:pt x="11299" y="1737"/>
                    </a:lnTo>
                    <a:lnTo>
                      <a:pt x="11278" y="1716"/>
                    </a:lnTo>
                    <a:lnTo>
                      <a:pt x="11257" y="1611"/>
                    </a:lnTo>
                    <a:lnTo>
                      <a:pt x="11236" y="1548"/>
                    </a:lnTo>
                    <a:lnTo>
                      <a:pt x="11153" y="1528"/>
                    </a:lnTo>
                    <a:lnTo>
                      <a:pt x="11048" y="1423"/>
                    </a:lnTo>
                    <a:lnTo>
                      <a:pt x="10881" y="1423"/>
                    </a:lnTo>
                    <a:lnTo>
                      <a:pt x="10776" y="1465"/>
                    </a:lnTo>
                    <a:lnTo>
                      <a:pt x="10546" y="1465"/>
                    </a:lnTo>
                    <a:lnTo>
                      <a:pt x="10420" y="1444"/>
                    </a:lnTo>
                    <a:lnTo>
                      <a:pt x="10316" y="1528"/>
                    </a:lnTo>
                    <a:lnTo>
                      <a:pt x="10295" y="1632"/>
                    </a:lnTo>
                    <a:lnTo>
                      <a:pt x="10399" y="1737"/>
                    </a:lnTo>
                    <a:lnTo>
                      <a:pt x="10420" y="1820"/>
                    </a:lnTo>
                    <a:lnTo>
                      <a:pt x="10462" y="1946"/>
                    </a:lnTo>
                    <a:lnTo>
                      <a:pt x="10441" y="1988"/>
                    </a:lnTo>
                    <a:lnTo>
                      <a:pt x="10337" y="1988"/>
                    </a:lnTo>
                    <a:lnTo>
                      <a:pt x="10190" y="1946"/>
                    </a:lnTo>
                    <a:lnTo>
                      <a:pt x="10148" y="1925"/>
                    </a:lnTo>
                    <a:lnTo>
                      <a:pt x="9918" y="1925"/>
                    </a:lnTo>
                    <a:lnTo>
                      <a:pt x="9814" y="1946"/>
                    </a:lnTo>
                    <a:lnTo>
                      <a:pt x="9772" y="1883"/>
                    </a:lnTo>
                    <a:lnTo>
                      <a:pt x="9604" y="1883"/>
                    </a:lnTo>
                    <a:lnTo>
                      <a:pt x="9479" y="1946"/>
                    </a:lnTo>
                    <a:lnTo>
                      <a:pt x="9395" y="2134"/>
                    </a:lnTo>
                    <a:lnTo>
                      <a:pt x="9165" y="2134"/>
                    </a:lnTo>
                    <a:lnTo>
                      <a:pt x="9039" y="2155"/>
                    </a:lnTo>
                    <a:lnTo>
                      <a:pt x="8998" y="2197"/>
                    </a:lnTo>
                    <a:lnTo>
                      <a:pt x="8935" y="2302"/>
                    </a:lnTo>
                    <a:lnTo>
                      <a:pt x="8788" y="2302"/>
                    </a:lnTo>
                    <a:lnTo>
                      <a:pt x="8767" y="2281"/>
                    </a:lnTo>
                    <a:lnTo>
                      <a:pt x="8684" y="2302"/>
                    </a:lnTo>
                    <a:lnTo>
                      <a:pt x="8621" y="2385"/>
                    </a:lnTo>
                    <a:lnTo>
                      <a:pt x="8537" y="2364"/>
                    </a:lnTo>
                    <a:lnTo>
                      <a:pt x="8307" y="2176"/>
                    </a:lnTo>
                    <a:lnTo>
                      <a:pt x="8223" y="2072"/>
                    </a:lnTo>
                    <a:lnTo>
                      <a:pt x="8223" y="1988"/>
                    </a:lnTo>
                    <a:lnTo>
                      <a:pt x="8098" y="1862"/>
                    </a:lnTo>
                    <a:lnTo>
                      <a:pt x="7993" y="1758"/>
                    </a:lnTo>
                    <a:lnTo>
                      <a:pt x="7993" y="1653"/>
                    </a:lnTo>
                    <a:lnTo>
                      <a:pt x="8014" y="1569"/>
                    </a:lnTo>
                    <a:lnTo>
                      <a:pt x="7993" y="1528"/>
                    </a:lnTo>
                    <a:lnTo>
                      <a:pt x="8014" y="1423"/>
                    </a:lnTo>
                    <a:lnTo>
                      <a:pt x="8056" y="1339"/>
                    </a:lnTo>
                    <a:lnTo>
                      <a:pt x="8056" y="1214"/>
                    </a:lnTo>
                    <a:lnTo>
                      <a:pt x="8161" y="1025"/>
                    </a:lnTo>
                    <a:lnTo>
                      <a:pt x="8202" y="879"/>
                    </a:lnTo>
                    <a:lnTo>
                      <a:pt x="8307" y="732"/>
                    </a:lnTo>
                    <a:lnTo>
                      <a:pt x="8307" y="691"/>
                    </a:lnTo>
                    <a:lnTo>
                      <a:pt x="8202" y="691"/>
                    </a:lnTo>
                    <a:lnTo>
                      <a:pt x="8140" y="607"/>
                    </a:lnTo>
                    <a:lnTo>
                      <a:pt x="8119" y="523"/>
                    </a:lnTo>
                    <a:lnTo>
                      <a:pt x="7993" y="523"/>
                    </a:lnTo>
                    <a:lnTo>
                      <a:pt x="7889" y="481"/>
                    </a:lnTo>
                    <a:lnTo>
                      <a:pt x="7930" y="398"/>
                    </a:lnTo>
                    <a:lnTo>
                      <a:pt x="8014" y="293"/>
                    </a:lnTo>
                    <a:lnTo>
                      <a:pt x="8014" y="147"/>
                    </a:lnTo>
                    <a:lnTo>
                      <a:pt x="7910" y="0"/>
                    </a:lnTo>
                    <a:lnTo>
                      <a:pt x="7784" y="0"/>
                    </a:lnTo>
                    <a:lnTo>
                      <a:pt x="7721" y="63"/>
                    </a:lnTo>
                    <a:lnTo>
                      <a:pt x="7679" y="0"/>
                    </a:lnTo>
                    <a:close/>
                  </a:path>
                </a:pathLst>
              </a:custGeom>
              <a:solidFill>
                <a:srgbClr val="E1E1FF"/>
              </a:soli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6B65"/>
                  </a:solidFill>
                </a:endParaRPr>
              </a:p>
            </p:txBody>
          </p:sp>
        </p:grpSp>
        <p:grpSp>
          <p:nvGrpSpPr>
            <p:cNvPr id="12" name="Google Shape;4910;p55"/>
            <p:cNvGrpSpPr/>
            <p:nvPr/>
          </p:nvGrpSpPr>
          <p:grpSpPr>
            <a:xfrm>
              <a:off x="3265985" y="3226989"/>
              <a:ext cx="87151" cy="346202"/>
              <a:chOff x="2680375" y="3423800"/>
              <a:chExt cx="182975" cy="761050"/>
            </a:xfrm>
            <a:grpFill/>
          </p:grpSpPr>
          <p:sp>
            <p:nvSpPr>
              <p:cNvPr id="27" name="Google Shape;4911;p55"/>
              <p:cNvSpPr/>
              <p:nvPr/>
            </p:nvSpPr>
            <p:spPr>
              <a:xfrm>
                <a:off x="2698650" y="3423800"/>
                <a:ext cx="164700" cy="703875"/>
              </a:xfrm>
              <a:custGeom>
                <a:avLst/>
                <a:gdLst/>
                <a:ahLst/>
                <a:cxnLst/>
                <a:rect l="l" t="t" r="r" b="b"/>
                <a:pathLst>
                  <a:path w="6588" h="28155" extrusionOk="0">
                    <a:moveTo>
                      <a:pt x="319" y="4568"/>
                    </a:moveTo>
                    <a:lnTo>
                      <a:pt x="107" y="1274"/>
                    </a:lnTo>
                    <a:lnTo>
                      <a:pt x="319" y="0"/>
                    </a:lnTo>
                    <a:lnTo>
                      <a:pt x="6588" y="4356"/>
                    </a:lnTo>
                    <a:lnTo>
                      <a:pt x="4994" y="7331"/>
                    </a:lnTo>
                    <a:lnTo>
                      <a:pt x="1913" y="16149"/>
                    </a:lnTo>
                    <a:lnTo>
                      <a:pt x="2656" y="24330"/>
                    </a:lnTo>
                    <a:lnTo>
                      <a:pt x="4144" y="28155"/>
                    </a:lnTo>
                    <a:lnTo>
                      <a:pt x="1700" y="27836"/>
                    </a:lnTo>
                    <a:lnTo>
                      <a:pt x="532" y="25605"/>
                    </a:lnTo>
                    <a:lnTo>
                      <a:pt x="1063" y="22736"/>
                    </a:lnTo>
                    <a:lnTo>
                      <a:pt x="0" y="17530"/>
                    </a:lnTo>
                    <a:lnTo>
                      <a:pt x="638" y="14024"/>
                    </a:lnTo>
                    <a:lnTo>
                      <a:pt x="213" y="11793"/>
                    </a:lnTo>
                    <a:lnTo>
                      <a:pt x="744" y="7756"/>
                    </a:lnTo>
                    <a:close/>
                  </a:path>
                </a:pathLst>
              </a:custGeom>
              <a:grp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sp>
          <p:sp>
            <p:nvSpPr>
              <p:cNvPr id="28" name="Google Shape;4912;p55"/>
              <p:cNvSpPr/>
              <p:nvPr/>
            </p:nvSpPr>
            <p:spPr>
              <a:xfrm>
                <a:off x="2680375" y="3510050"/>
                <a:ext cx="137075" cy="674800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26992" extrusionOk="0">
                    <a:moveTo>
                      <a:pt x="984" y="23016"/>
                    </a:moveTo>
                    <a:lnTo>
                      <a:pt x="984" y="23121"/>
                    </a:lnTo>
                    <a:lnTo>
                      <a:pt x="1026" y="23058"/>
                    </a:lnTo>
                    <a:lnTo>
                      <a:pt x="1088" y="23016"/>
                    </a:lnTo>
                    <a:close/>
                    <a:moveTo>
                      <a:pt x="1047" y="0"/>
                    </a:moveTo>
                    <a:lnTo>
                      <a:pt x="984" y="105"/>
                    </a:lnTo>
                    <a:lnTo>
                      <a:pt x="963" y="209"/>
                    </a:lnTo>
                    <a:lnTo>
                      <a:pt x="1068" y="314"/>
                    </a:lnTo>
                    <a:lnTo>
                      <a:pt x="1005" y="419"/>
                    </a:lnTo>
                    <a:lnTo>
                      <a:pt x="900" y="502"/>
                    </a:lnTo>
                    <a:lnTo>
                      <a:pt x="837" y="461"/>
                    </a:lnTo>
                    <a:lnTo>
                      <a:pt x="691" y="544"/>
                    </a:lnTo>
                    <a:lnTo>
                      <a:pt x="565" y="628"/>
                    </a:lnTo>
                    <a:lnTo>
                      <a:pt x="628" y="670"/>
                    </a:lnTo>
                    <a:lnTo>
                      <a:pt x="628" y="837"/>
                    </a:lnTo>
                    <a:lnTo>
                      <a:pt x="586" y="963"/>
                    </a:lnTo>
                    <a:lnTo>
                      <a:pt x="628" y="1130"/>
                    </a:lnTo>
                    <a:lnTo>
                      <a:pt x="733" y="1549"/>
                    </a:lnTo>
                    <a:lnTo>
                      <a:pt x="733" y="1695"/>
                    </a:lnTo>
                    <a:lnTo>
                      <a:pt x="691" y="1800"/>
                    </a:lnTo>
                    <a:lnTo>
                      <a:pt x="649" y="1883"/>
                    </a:lnTo>
                    <a:lnTo>
                      <a:pt x="691" y="2093"/>
                    </a:lnTo>
                    <a:lnTo>
                      <a:pt x="775" y="2302"/>
                    </a:lnTo>
                    <a:lnTo>
                      <a:pt x="858" y="2490"/>
                    </a:lnTo>
                    <a:lnTo>
                      <a:pt x="858" y="2762"/>
                    </a:lnTo>
                    <a:lnTo>
                      <a:pt x="837" y="2846"/>
                    </a:lnTo>
                    <a:lnTo>
                      <a:pt x="796" y="2909"/>
                    </a:lnTo>
                    <a:lnTo>
                      <a:pt x="837" y="3327"/>
                    </a:lnTo>
                    <a:lnTo>
                      <a:pt x="837" y="3432"/>
                    </a:lnTo>
                    <a:lnTo>
                      <a:pt x="754" y="3474"/>
                    </a:lnTo>
                    <a:lnTo>
                      <a:pt x="670" y="3536"/>
                    </a:lnTo>
                    <a:lnTo>
                      <a:pt x="670" y="3766"/>
                    </a:lnTo>
                    <a:lnTo>
                      <a:pt x="691" y="3829"/>
                    </a:lnTo>
                    <a:lnTo>
                      <a:pt x="775" y="3766"/>
                    </a:lnTo>
                    <a:lnTo>
                      <a:pt x="837" y="3829"/>
                    </a:lnTo>
                    <a:lnTo>
                      <a:pt x="754" y="3892"/>
                    </a:lnTo>
                    <a:lnTo>
                      <a:pt x="754" y="4499"/>
                    </a:lnTo>
                    <a:lnTo>
                      <a:pt x="837" y="4729"/>
                    </a:lnTo>
                    <a:lnTo>
                      <a:pt x="858" y="4917"/>
                    </a:lnTo>
                    <a:lnTo>
                      <a:pt x="837" y="5064"/>
                    </a:lnTo>
                    <a:lnTo>
                      <a:pt x="733" y="5231"/>
                    </a:lnTo>
                    <a:lnTo>
                      <a:pt x="733" y="5399"/>
                    </a:lnTo>
                    <a:lnTo>
                      <a:pt x="837" y="5566"/>
                    </a:lnTo>
                    <a:lnTo>
                      <a:pt x="796" y="5712"/>
                    </a:lnTo>
                    <a:lnTo>
                      <a:pt x="796" y="5984"/>
                    </a:lnTo>
                    <a:lnTo>
                      <a:pt x="754" y="6089"/>
                    </a:lnTo>
                    <a:lnTo>
                      <a:pt x="754" y="6256"/>
                    </a:lnTo>
                    <a:lnTo>
                      <a:pt x="775" y="6340"/>
                    </a:lnTo>
                    <a:lnTo>
                      <a:pt x="775" y="6403"/>
                    </a:lnTo>
                    <a:lnTo>
                      <a:pt x="670" y="6570"/>
                    </a:lnTo>
                    <a:lnTo>
                      <a:pt x="670" y="6717"/>
                    </a:lnTo>
                    <a:lnTo>
                      <a:pt x="628" y="6821"/>
                    </a:lnTo>
                    <a:lnTo>
                      <a:pt x="649" y="7010"/>
                    </a:lnTo>
                    <a:lnTo>
                      <a:pt x="628" y="7093"/>
                    </a:lnTo>
                    <a:lnTo>
                      <a:pt x="524" y="7303"/>
                    </a:lnTo>
                    <a:lnTo>
                      <a:pt x="524" y="7407"/>
                    </a:lnTo>
                    <a:lnTo>
                      <a:pt x="628" y="7554"/>
                    </a:lnTo>
                    <a:lnTo>
                      <a:pt x="649" y="7721"/>
                    </a:lnTo>
                    <a:lnTo>
                      <a:pt x="733" y="7826"/>
                    </a:lnTo>
                    <a:lnTo>
                      <a:pt x="649" y="7867"/>
                    </a:lnTo>
                    <a:lnTo>
                      <a:pt x="586" y="8014"/>
                    </a:lnTo>
                    <a:lnTo>
                      <a:pt x="670" y="8119"/>
                    </a:lnTo>
                    <a:lnTo>
                      <a:pt x="586" y="8202"/>
                    </a:lnTo>
                    <a:lnTo>
                      <a:pt x="524" y="8244"/>
                    </a:lnTo>
                    <a:lnTo>
                      <a:pt x="524" y="8391"/>
                    </a:lnTo>
                    <a:lnTo>
                      <a:pt x="544" y="8537"/>
                    </a:lnTo>
                    <a:lnTo>
                      <a:pt x="544" y="8663"/>
                    </a:lnTo>
                    <a:lnTo>
                      <a:pt x="670" y="8997"/>
                    </a:lnTo>
                    <a:lnTo>
                      <a:pt x="670" y="9186"/>
                    </a:lnTo>
                    <a:lnTo>
                      <a:pt x="628" y="9228"/>
                    </a:lnTo>
                    <a:lnTo>
                      <a:pt x="628" y="9332"/>
                    </a:lnTo>
                    <a:lnTo>
                      <a:pt x="754" y="9520"/>
                    </a:lnTo>
                    <a:lnTo>
                      <a:pt x="754" y="9730"/>
                    </a:lnTo>
                    <a:lnTo>
                      <a:pt x="733" y="9855"/>
                    </a:lnTo>
                    <a:lnTo>
                      <a:pt x="733" y="9918"/>
                    </a:lnTo>
                    <a:lnTo>
                      <a:pt x="754" y="10023"/>
                    </a:lnTo>
                    <a:lnTo>
                      <a:pt x="733" y="10106"/>
                    </a:lnTo>
                    <a:lnTo>
                      <a:pt x="691" y="10211"/>
                    </a:lnTo>
                    <a:lnTo>
                      <a:pt x="733" y="10253"/>
                    </a:lnTo>
                    <a:lnTo>
                      <a:pt x="858" y="10441"/>
                    </a:lnTo>
                    <a:lnTo>
                      <a:pt x="879" y="10546"/>
                    </a:lnTo>
                    <a:lnTo>
                      <a:pt x="837" y="10650"/>
                    </a:lnTo>
                    <a:lnTo>
                      <a:pt x="754" y="10692"/>
                    </a:lnTo>
                    <a:lnTo>
                      <a:pt x="670" y="10860"/>
                    </a:lnTo>
                    <a:lnTo>
                      <a:pt x="670" y="10901"/>
                    </a:lnTo>
                    <a:lnTo>
                      <a:pt x="733" y="10964"/>
                    </a:lnTo>
                    <a:lnTo>
                      <a:pt x="670" y="11090"/>
                    </a:lnTo>
                    <a:lnTo>
                      <a:pt x="586" y="11173"/>
                    </a:lnTo>
                    <a:lnTo>
                      <a:pt x="586" y="11278"/>
                    </a:lnTo>
                    <a:lnTo>
                      <a:pt x="565" y="11466"/>
                    </a:lnTo>
                    <a:lnTo>
                      <a:pt x="524" y="11571"/>
                    </a:lnTo>
                    <a:lnTo>
                      <a:pt x="524" y="11676"/>
                    </a:lnTo>
                    <a:lnTo>
                      <a:pt x="482" y="11717"/>
                    </a:lnTo>
                    <a:lnTo>
                      <a:pt x="482" y="11843"/>
                    </a:lnTo>
                    <a:lnTo>
                      <a:pt x="419" y="11927"/>
                    </a:lnTo>
                    <a:lnTo>
                      <a:pt x="419" y="11989"/>
                    </a:lnTo>
                    <a:lnTo>
                      <a:pt x="461" y="12052"/>
                    </a:lnTo>
                    <a:lnTo>
                      <a:pt x="377" y="12157"/>
                    </a:lnTo>
                    <a:lnTo>
                      <a:pt x="377" y="12324"/>
                    </a:lnTo>
                    <a:lnTo>
                      <a:pt x="377" y="12429"/>
                    </a:lnTo>
                    <a:lnTo>
                      <a:pt x="314" y="12471"/>
                    </a:lnTo>
                    <a:lnTo>
                      <a:pt x="314" y="12575"/>
                    </a:lnTo>
                    <a:lnTo>
                      <a:pt x="272" y="12659"/>
                    </a:lnTo>
                    <a:lnTo>
                      <a:pt x="272" y="12743"/>
                    </a:lnTo>
                    <a:lnTo>
                      <a:pt x="314" y="12847"/>
                    </a:lnTo>
                    <a:lnTo>
                      <a:pt x="314" y="12952"/>
                    </a:lnTo>
                    <a:lnTo>
                      <a:pt x="231" y="13057"/>
                    </a:lnTo>
                    <a:lnTo>
                      <a:pt x="147" y="13057"/>
                    </a:lnTo>
                    <a:lnTo>
                      <a:pt x="63" y="12994"/>
                    </a:lnTo>
                    <a:lnTo>
                      <a:pt x="0" y="13015"/>
                    </a:lnTo>
                    <a:lnTo>
                      <a:pt x="0" y="13098"/>
                    </a:lnTo>
                    <a:lnTo>
                      <a:pt x="21" y="13224"/>
                    </a:lnTo>
                    <a:lnTo>
                      <a:pt x="21" y="13412"/>
                    </a:lnTo>
                    <a:lnTo>
                      <a:pt x="105" y="13517"/>
                    </a:lnTo>
                    <a:lnTo>
                      <a:pt x="231" y="13621"/>
                    </a:lnTo>
                    <a:lnTo>
                      <a:pt x="252" y="13747"/>
                    </a:lnTo>
                    <a:lnTo>
                      <a:pt x="231" y="13914"/>
                    </a:lnTo>
                    <a:lnTo>
                      <a:pt x="398" y="14228"/>
                    </a:lnTo>
                    <a:lnTo>
                      <a:pt x="440" y="14312"/>
                    </a:lnTo>
                    <a:lnTo>
                      <a:pt x="524" y="14375"/>
                    </a:lnTo>
                    <a:lnTo>
                      <a:pt x="524" y="14563"/>
                    </a:lnTo>
                    <a:lnTo>
                      <a:pt x="461" y="14835"/>
                    </a:lnTo>
                    <a:lnTo>
                      <a:pt x="419" y="14856"/>
                    </a:lnTo>
                    <a:lnTo>
                      <a:pt x="440" y="14940"/>
                    </a:lnTo>
                    <a:lnTo>
                      <a:pt x="419" y="15002"/>
                    </a:lnTo>
                    <a:lnTo>
                      <a:pt x="356" y="14982"/>
                    </a:lnTo>
                    <a:lnTo>
                      <a:pt x="314" y="14982"/>
                    </a:lnTo>
                    <a:lnTo>
                      <a:pt x="272" y="15086"/>
                    </a:lnTo>
                    <a:lnTo>
                      <a:pt x="314" y="15191"/>
                    </a:lnTo>
                    <a:lnTo>
                      <a:pt x="377" y="15254"/>
                    </a:lnTo>
                    <a:lnTo>
                      <a:pt x="335" y="15484"/>
                    </a:lnTo>
                    <a:lnTo>
                      <a:pt x="356" y="15588"/>
                    </a:lnTo>
                    <a:lnTo>
                      <a:pt x="314" y="15672"/>
                    </a:lnTo>
                    <a:lnTo>
                      <a:pt x="356" y="15714"/>
                    </a:lnTo>
                    <a:lnTo>
                      <a:pt x="335" y="15798"/>
                    </a:lnTo>
                    <a:lnTo>
                      <a:pt x="314" y="15818"/>
                    </a:lnTo>
                    <a:lnTo>
                      <a:pt x="335" y="15881"/>
                    </a:lnTo>
                    <a:lnTo>
                      <a:pt x="524" y="16153"/>
                    </a:lnTo>
                    <a:lnTo>
                      <a:pt x="565" y="16216"/>
                    </a:lnTo>
                    <a:lnTo>
                      <a:pt x="565" y="16362"/>
                    </a:lnTo>
                    <a:lnTo>
                      <a:pt x="524" y="16342"/>
                    </a:lnTo>
                    <a:lnTo>
                      <a:pt x="377" y="16342"/>
                    </a:lnTo>
                    <a:lnTo>
                      <a:pt x="314" y="16425"/>
                    </a:lnTo>
                    <a:lnTo>
                      <a:pt x="314" y="16467"/>
                    </a:lnTo>
                    <a:lnTo>
                      <a:pt x="356" y="16530"/>
                    </a:lnTo>
                    <a:lnTo>
                      <a:pt x="356" y="16614"/>
                    </a:lnTo>
                    <a:lnTo>
                      <a:pt x="314" y="16655"/>
                    </a:lnTo>
                    <a:lnTo>
                      <a:pt x="272" y="16739"/>
                    </a:lnTo>
                    <a:lnTo>
                      <a:pt x="314" y="16823"/>
                    </a:lnTo>
                    <a:lnTo>
                      <a:pt x="335" y="16844"/>
                    </a:lnTo>
                    <a:lnTo>
                      <a:pt x="377" y="16969"/>
                    </a:lnTo>
                    <a:lnTo>
                      <a:pt x="419" y="17304"/>
                    </a:lnTo>
                    <a:lnTo>
                      <a:pt x="356" y="17451"/>
                    </a:lnTo>
                    <a:lnTo>
                      <a:pt x="482" y="17492"/>
                    </a:lnTo>
                    <a:lnTo>
                      <a:pt x="670" y="17471"/>
                    </a:lnTo>
                    <a:lnTo>
                      <a:pt x="670" y="17409"/>
                    </a:lnTo>
                    <a:lnTo>
                      <a:pt x="670" y="17283"/>
                    </a:lnTo>
                    <a:lnTo>
                      <a:pt x="733" y="17199"/>
                    </a:lnTo>
                    <a:lnTo>
                      <a:pt x="837" y="17241"/>
                    </a:lnTo>
                    <a:lnTo>
                      <a:pt x="858" y="17199"/>
                    </a:lnTo>
                    <a:lnTo>
                      <a:pt x="733" y="17095"/>
                    </a:lnTo>
                    <a:lnTo>
                      <a:pt x="775" y="17053"/>
                    </a:lnTo>
                    <a:lnTo>
                      <a:pt x="649" y="16927"/>
                    </a:lnTo>
                    <a:lnTo>
                      <a:pt x="649" y="16844"/>
                    </a:lnTo>
                    <a:lnTo>
                      <a:pt x="733" y="16844"/>
                    </a:lnTo>
                    <a:lnTo>
                      <a:pt x="837" y="16886"/>
                    </a:lnTo>
                    <a:lnTo>
                      <a:pt x="837" y="16865"/>
                    </a:lnTo>
                    <a:lnTo>
                      <a:pt x="775" y="16823"/>
                    </a:lnTo>
                    <a:lnTo>
                      <a:pt x="649" y="16718"/>
                    </a:lnTo>
                    <a:lnTo>
                      <a:pt x="775" y="16739"/>
                    </a:lnTo>
                    <a:lnTo>
                      <a:pt x="775" y="16634"/>
                    </a:lnTo>
                    <a:lnTo>
                      <a:pt x="754" y="16572"/>
                    </a:lnTo>
                    <a:lnTo>
                      <a:pt x="754" y="16425"/>
                    </a:lnTo>
                    <a:lnTo>
                      <a:pt x="733" y="16362"/>
                    </a:lnTo>
                    <a:cubicBezTo>
                      <a:pt x="733" y="16321"/>
                      <a:pt x="754" y="16258"/>
                      <a:pt x="775" y="16237"/>
                    </a:cubicBezTo>
                    <a:lnTo>
                      <a:pt x="837" y="16258"/>
                    </a:lnTo>
                    <a:lnTo>
                      <a:pt x="879" y="16237"/>
                    </a:lnTo>
                    <a:cubicBezTo>
                      <a:pt x="879" y="16342"/>
                      <a:pt x="900" y="16467"/>
                      <a:pt x="900" y="16572"/>
                    </a:cubicBezTo>
                    <a:lnTo>
                      <a:pt x="1068" y="17764"/>
                    </a:lnTo>
                    <a:lnTo>
                      <a:pt x="1047" y="17785"/>
                    </a:lnTo>
                    <a:lnTo>
                      <a:pt x="1068" y="17869"/>
                    </a:lnTo>
                    <a:lnTo>
                      <a:pt x="1068" y="18036"/>
                    </a:lnTo>
                    <a:lnTo>
                      <a:pt x="1005" y="18078"/>
                    </a:lnTo>
                    <a:lnTo>
                      <a:pt x="1047" y="18120"/>
                    </a:lnTo>
                    <a:lnTo>
                      <a:pt x="1047" y="18287"/>
                    </a:lnTo>
                    <a:lnTo>
                      <a:pt x="1005" y="18350"/>
                    </a:lnTo>
                    <a:lnTo>
                      <a:pt x="1047" y="18434"/>
                    </a:lnTo>
                    <a:lnTo>
                      <a:pt x="1047" y="18455"/>
                    </a:lnTo>
                    <a:cubicBezTo>
                      <a:pt x="1047" y="18643"/>
                      <a:pt x="1005" y="18852"/>
                      <a:pt x="963" y="19041"/>
                    </a:cubicBezTo>
                    <a:cubicBezTo>
                      <a:pt x="921" y="19187"/>
                      <a:pt x="900" y="19334"/>
                      <a:pt x="858" y="19459"/>
                    </a:cubicBezTo>
                    <a:lnTo>
                      <a:pt x="796" y="19480"/>
                    </a:lnTo>
                    <a:lnTo>
                      <a:pt x="691" y="19564"/>
                    </a:lnTo>
                    <a:lnTo>
                      <a:pt x="649" y="19564"/>
                    </a:lnTo>
                    <a:lnTo>
                      <a:pt x="649" y="19501"/>
                    </a:lnTo>
                    <a:lnTo>
                      <a:pt x="754" y="19480"/>
                    </a:lnTo>
                    <a:lnTo>
                      <a:pt x="837" y="19438"/>
                    </a:lnTo>
                    <a:lnTo>
                      <a:pt x="837" y="19271"/>
                    </a:lnTo>
                    <a:lnTo>
                      <a:pt x="775" y="19250"/>
                    </a:lnTo>
                    <a:lnTo>
                      <a:pt x="670" y="19292"/>
                    </a:lnTo>
                    <a:lnTo>
                      <a:pt x="461" y="19292"/>
                    </a:lnTo>
                    <a:lnTo>
                      <a:pt x="377" y="19271"/>
                    </a:lnTo>
                    <a:lnTo>
                      <a:pt x="293" y="19292"/>
                    </a:lnTo>
                    <a:lnTo>
                      <a:pt x="293" y="19375"/>
                    </a:lnTo>
                    <a:lnTo>
                      <a:pt x="356" y="19501"/>
                    </a:lnTo>
                    <a:lnTo>
                      <a:pt x="398" y="19501"/>
                    </a:lnTo>
                    <a:lnTo>
                      <a:pt x="440" y="19585"/>
                    </a:lnTo>
                    <a:lnTo>
                      <a:pt x="356" y="19585"/>
                    </a:lnTo>
                    <a:lnTo>
                      <a:pt x="335" y="19689"/>
                    </a:lnTo>
                    <a:lnTo>
                      <a:pt x="252" y="19752"/>
                    </a:lnTo>
                    <a:lnTo>
                      <a:pt x="189" y="19857"/>
                    </a:lnTo>
                    <a:lnTo>
                      <a:pt x="42" y="19919"/>
                    </a:lnTo>
                    <a:lnTo>
                      <a:pt x="42" y="20003"/>
                    </a:lnTo>
                    <a:lnTo>
                      <a:pt x="189" y="20192"/>
                    </a:lnTo>
                    <a:lnTo>
                      <a:pt x="272" y="20192"/>
                    </a:lnTo>
                    <a:lnTo>
                      <a:pt x="335" y="20129"/>
                    </a:lnTo>
                    <a:lnTo>
                      <a:pt x="335" y="20066"/>
                    </a:lnTo>
                    <a:lnTo>
                      <a:pt x="231" y="20024"/>
                    </a:lnTo>
                    <a:lnTo>
                      <a:pt x="231" y="19982"/>
                    </a:lnTo>
                    <a:lnTo>
                      <a:pt x="272" y="19878"/>
                    </a:lnTo>
                    <a:lnTo>
                      <a:pt x="440" y="19878"/>
                    </a:lnTo>
                    <a:lnTo>
                      <a:pt x="461" y="19857"/>
                    </a:lnTo>
                    <a:lnTo>
                      <a:pt x="482" y="19982"/>
                    </a:lnTo>
                    <a:lnTo>
                      <a:pt x="586" y="20066"/>
                    </a:lnTo>
                    <a:lnTo>
                      <a:pt x="712" y="20066"/>
                    </a:lnTo>
                    <a:lnTo>
                      <a:pt x="754" y="20003"/>
                    </a:lnTo>
                    <a:lnTo>
                      <a:pt x="754" y="20003"/>
                    </a:lnTo>
                    <a:cubicBezTo>
                      <a:pt x="670" y="20317"/>
                      <a:pt x="649" y="20631"/>
                      <a:pt x="649" y="20924"/>
                    </a:cubicBezTo>
                    <a:lnTo>
                      <a:pt x="586" y="20966"/>
                    </a:lnTo>
                    <a:lnTo>
                      <a:pt x="649" y="21008"/>
                    </a:lnTo>
                    <a:lnTo>
                      <a:pt x="649" y="21154"/>
                    </a:lnTo>
                    <a:lnTo>
                      <a:pt x="565" y="21028"/>
                    </a:lnTo>
                    <a:lnTo>
                      <a:pt x="461" y="21008"/>
                    </a:lnTo>
                    <a:lnTo>
                      <a:pt x="440" y="21049"/>
                    </a:lnTo>
                    <a:lnTo>
                      <a:pt x="440" y="21133"/>
                    </a:lnTo>
                    <a:lnTo>
                      <a:pt x="461" y="21259"/>
                    </a:lnTo>
                    <a:lnTo>
                      <a:pt x="565" y="21280"/>
                    </a:lnTo>
                    <a:lnTo>
                      <a:pt x="649" y="21342"/>
                    </a:lnTo>
                    <a:lnTo>
                      <a:pt x="649" y="21384"/>
                    </a:lnTo>
                    <a:lnTo>
                      <a:pt x="691" y="21552"/>
                    </a:lnTo>
                    <a:lnTo>
                      <a:pt x="754" y="21572"/>
                    </a:lnTo>
                    <a:cubicBezTo>
                      <a:pt x="754" y="21635"/>
                      <a:pt x="775" y="21656"/>
                      <a:pt x="796" y="21698"/>
                    </a:cubicBezTo>
                    <a:lnTo>
                      <a:pt x="670" y="21656"/>
                    </a:lnTo>
                    <a:lnTo>
                      <a:pt x="649" y="21635"/>
                    </a:lnTo>
                    <a:lnTo>
                      <a:pt x="586" y="21677"/>
                    </a:lnTo>
                    <a:lnTo>
                      <a:pt x="649" y="21865"/>
                    </a:lnTo>
                    <a:lnTo>
                      <a:pt x="649" y="21949"/>
                    </a:lnTo>
                    <a:lnTo>
                      <a:pt x="691" y="21970"/>
                    </a:lnTo>
                    <a:lnTo>
                      <a:pt x="796" y="21803"/>
                    </a:lnTo>
                    <a:lnTo>
                      <a:pt x="858" y="21782"/>
                    </a:lnTo>
                    <a:cubicBezTo>
                      <a:pt x="879" y="21844"/>
                      <a:pt x="900" y="21886"/>
                      <a:pt x="921" y="21970"/>
                    </a:cubicBezTo>
                    <a:lnTo>
                      <a:pt x="921" y="22012"/>
                    </a:lnTo>
                    <a:lnTo>
                      <a:pt x="816" y="22054"/>
                    </a:lnTo>
                    <a:lnTo>
                      <a:pt x="921" y="22284"/>
                    </a:lnTo>
                    <a:lnTo>
                      <a:pt x="963" y="22409"/>
                    </a:lnTo>
                    <a:cubicBezTo>
                      <a:pt x="963" y="22493"/>
                      <a:pt x="984" y="22577"/>
                      <a:pt x="1005" y="22640"/>
                    </a:cubicBezTo>
                    <a:lnTo>
                      <a:pt x="984" y="22681"/>
                    </a:lnTo>
                    <a:lnTo>
                      <a:pt x="984" y="22744"/>
                    </a:lnTo>
                    <a:lnTo>
                      <a:pt x="921" y="22807"/>
                    </a:lnTo>
                    <a:lnTo>
                      <a:pt x="1005" y="22849"/>
                    </a:lnTo>
                    <a:lnTo>
                      <a:pt x="1026" y="22932"/>
                    </a:lnTo>
                    <a:lnTo>
                      <a:pt x="1068" y="22932"/>
                    </a:lnTo>
                    <a:cubicBezTo>
                      <a:pt x="1068" y="22953"/>
                      <a:pt x="1068" y="22995"/>
                      <a:pt x="1088" y="23016"/>
                    </a:cubicBezTo>
                    <a:cubicBezTo>
                      <a:pt x="1130" y="23163"/>
                      <a:pt x="1193" y="23330"/>
                      <a:pt x="1235" y="23456"/>
                    </a:cubicBezTo>
                    <a:lnTo>
                      <a:pt x="1277" y="23518"/>
                    </a:lnTo>
                    <a:cubicBezTo>
                      <a:pt x="1277" y="23539"/>
                      <a:pt x="1277" y="23539"/>
                      <a:pt x="1298" y="23560"/>
                    </a:cubicBezTo>
                    <a:lnTo>
                      <a:pt x="1235" y="23665"/>
                    </a:lnTo>
                    <a:lnTo>
                      <a:pt x="1193" y="23728"/>
                    </a:lnTo>
                    <a:lnTo>
                      <a:pt x="1235" y="23749"/>
                    </a:lnTo>
                    <a:lnTo>
                      <a:pt x="1381" y="23728"/>
                    </a:lnTo>
                    <a:lnTo>
                      <a:pt x="1444" y="23874"/>
                    </a:lnTo>
                    <a:lnTo>
                      <a:pt x="1423" y="23874"/>
                    </a:lnTo>
                    <a:lnTo>
                      <a:pt x="1444" y="23937"/>
                    </a:lnTo>
                    <a:lnTo>
                      <a:pt x="1486" y="23958"/>
                    </a:lnTo>
                    <a:lnTo>
                      <a:pt x="1423" y="24000"/>
                    </a:lnTo>
                    <a:lnTo>
                      <a:pt x="1402" y="24062"/>
                    </a:lnTo>
                    <a:lnTo>
                      <a:pt x="1423" y="24146"/>
                    </a:lnTo>
                    <a:lnTo>
                      <a:pt x="1486" y="24167"/>
                    </a:lnTo>
                    <a:lnTo>
                      <a:pt x="1549" y="24188"/>
                    </a:lnTo>
                    <a:lnTo>
                      <a:pt x="1507" y="24104"/>
                    </a:lnTo>
                    <a:lnTo>
                      <a:pt x="1549" y="24083"/>
                    </a:lnTo>
                    <a:cubicBezTo>
                      <a:pt x="1612" y="24167"/>
                      <a:pt x="1653" y="24272"/>
                      <a:pt x="1716" y="24355"/>
                    </a:cubicBezTo>
                    <a:lnTo>
                      <a:pt x="1716" y="24397"/>
                    </a:lnTo>
                    <a:lnTo>
                      <a:pt x="1653" y="24460"/>
                    </a:lnTo>
                    <a:lnTo>
                      <a:pt x="1695" y="24481"/>
                    </a:lnTo>
                    <a:lnTo>
                      <a:pt x="1737" y="24460"/>
                    </a:lnTo>
                    <a:lnTo>
                      <a:pt x="1758" y="24418"/>
                    </a:lnTo>
                    <a:cubicBezTo>
                      <a:pt x="1967" y="24753"/>
                      <a:pt x="2218" y="25004"/>
                      <a:pt x="2469" y="25234"/>
                    </a:cubicBezTo>
                    <a:lnTo>
                      <a:pt x="2449" y="25234"/>
                    </a:lnTo>
                    <a:lnTo>
                      <a:pt x="2365" y="25192"/>
                    </a:lnTo>
                    <a:lnTo>
                      <a:pt x="2260" y="25150"/>
                    </a:lnTo>
                    <a:lnTo>
                      <a:pt x="2156" y="25150"/>
                    </a:lnTo>
                    <a:lnTo>
                      <a:pt x="2072" y="25109"/>
                    </a:lnTo>
                    <a:lnTo>
                      <a:pt x="1946" y="24983"/>
                    </a:lnTo>
                    <a:lnTo>
                      <a:pt x="1863" y="24920"/>
                    </a:lnTo>
                    <a:lnTo>
                      <a:pt x="1842" y="24983"/>
                    </a:lnTo>
                    <a:lnTo>
                      <a:pt x="1863" y="25088"/>
                    </a:lnTo>
                    <a:lnTo>
                      <a:pt x="1946" y="25213"/>
                    </a:lnTo>
                    <a:lnTo>
                      <a:pt x="2072" y="25234"/>
                    </a:lnTo>
                    <a:lnTo>
                      <a:pt x="2239" y="25318"/>
                    </a:lnTo>
                    <a:lnTo>
                      <a:pt x="2281" y="25401"/>
                    </a:lnTo>
                    <a:lnTo>
                      <a:pt x="2365" y="25401"/>
                    </a:lnTo>
                    <a:lnTo>
                      <a:pt x="2428" y="25360"/>
                    </a:lnTo>
                    <a:lnTo>
                      <a:pt x="2574" y="25422"/>
                    </a:lnTo>
                    <a:lnTo>
                      <a:pt x="2679" y="25464"/>
                    </a:lnTo>
                    <a:lnTo>
                      <a:pt x="2783" y="25464"/>
                    </a:lnTo>
                    <a:cubicBezTo>
                      <a:pt x="2804" y="25464"/>
                      <a:pt x="2846" y="25506"/>
                      <a:pt x="2846" y="25527"/>
                    </a:cubicBezTo>
                    <a:lnTo>
                      <a:pt x="2804" y="25527"/>
                    </a:lnTo>
                    <a:lnTo>
                      <a:pt x="2700" y="25569"/>
                    </a:lnTo>
                    <a:lnTo>
                      <a:pt x="2658" y="25548"/>
                    </a:lnTo>
                    <a:lnTo>
                      <a:pt x="2595" y="25506"/>
                    </a:lnTo>
                    <a:lnTo>
                      <a:pt x="2532" y="25506"/>
                    </a:lnTo>
                    <a:lnTo>
                      <a:pt x="2490" y="25548"/>
                    </a:lnTo>
                    <a:lnTo>
                      <a:pt x="2490" y="25611"/>
                    </a:lnTo>
                    <a:lnTo>
                      <a:pt x="2595" y="25653"/>
                    </a:lnTo>
                    <a:lnTo>
                      <a:pt x="2658" y="25757"/>
                    </a:lnTo>
                    <a:lnTo>
                      <a:pt x="2762" y="25799"/>
                    </a:lnTo>
                    <a:lnTo>
                      <a:pt x="2867" y="25925"/>
                    </a:lnTo>
                    <a:lnTo>
                      <a:pt x="2951" y="25945"/>
                    </a:lnTo>
                    <a:lnTo>
                      <a:pt x="3076" y="25925"/>
                    </a:lnTo>
                    <a:lnTo>
                      <a:pt x="3118" y="25945"/>
                    </a:lnTo>
                    <a:lnTo>
                      <a:pt x="3118" y="26029"/>
                    </a:lnTo>
                    <a:lnTo>
                      <a:pt x="3202" y="26092"/>
                    </a:lnTo>
                    <a:lnTo>
                      <a:pt x="3285" y="26071"/>
                    </a:lnTo>
                    <a:lnTo>
                      <a:pt x="3265" y="26029"/>
                    </a:lnTo>
                    <a:lnTo>
                      <a:pt x="3327" y="25945"/>
                    </a:lnTo>
                    <a:lnTo>
                      <a:pt x="3327" y="25883"/>
                    </a:lnTo>
                    <a:lnTo>
                      <a:pt x="3285" y="25862"/>
                    </a:lnTo>
                    <a:lnTo>
                      <a:pt x="3327" y="25841"/>
                    </a:lnTo>
                    <a:lnTo>
                      <a:pt x="3411" y="25841"/>
                    </a:lnTo>
                    <a:lnTo>
                      <a:pt x="3369" y="25757"/>
                    </a:lnTo>
                    <a:lnTo>
                      <a:pt x="3285" y="25736"/>
                    </a:lnTo>
                    <a:lnTo>
                      <a:pt x="3160" y="25757"/>
                    </a:lnTo>
                    <a:lnTo>
                      <a:pt x="3118" y="25715"/>
                    </a:lnTo>
                    <a:lnTo>
                      <a:pt x="3118" y="25715"/>
                    </a:lnTo>
                    <a:cubicBezTo>
                      <a:pt x="3141" y="25721"/>
                      <a:pt x="3164" y="25724"/>
                      <a:pt x="3189" y="25724"/>
                    </a:cubicBezTo>
                    <a:cubicBezTo>
                      <a:pt x="3256" y="25724"/>
                      <a:pt x="3329" y="25704"/>
                      <a:pt x="3390" y="25673"/>
                    </a:cubicBezTo>
                    <a:lnTo>
                      <a:pt x="3411" y="25715"/>
                    </a:lnTo>
                    <a:lnTo>
                      <a:pt x="3578" y="25736"/>
                    </a:lnTo>
                    <a:lnTo>
                      <a:pt x="3683" y="25778"/>
                    </a:lnTo>
                    <a:lnTo>
                      <a:pt x="3746" y="25778"/>
                    </a:lnTo>
                    <a:lnTo>
                      <a:pt x="3829" y="25841"/>
                    </a:lnTo>
                    <a:lnTo>
                      <a:pt x="3892" y="25778"/>
                    </a:lnTo>
                    <a:lnTo>
                      <a:pt x="3955" y="25653"/>
                    </a:lnTo>
                    <a:lnTo>
                      <a:pt x="3913" y="25464"/>
                    </a:lnTo>
                    <a:lnTo>
                      <a:pt x="3934" y="25401"/>
                    </a:lnTo>
                    <a:lnTo>
                      <a:pt x="3934" y="25318"/>
                    </a:lnTo>
                    <a:lnTo>
                      <a:pt x="3955" y="25150"/>
                    </a:lnTo>
                    <a:lnTo>
                      <a:pt x="3955" y="25109"/>
                    </a:lnTo>
                    <a:cubicBezTo>
                      <a:pt x="4018" y="25213"/>
                      <a:pt x="4060" y="25318"/>
                      <a:pt x="4143" y="25422"/>
                    </a:cubicBezTo>
                    <a:lnTo>
                      <a:pt x="4122" y="25527"/>
                    </a:lnTo>
                    <a:lnTo>
                      <a:pt x="4060" y="25632"/>
                    </a:lnTo>
                    <a:lnTo>
                      <a:pt x="4122" y="25736"/>
                    </a:lnTo>
                    <a:lnTo>
                      <a:pt x="4060" y="25820"/>
                    </a:lnTo>
                    <a:lnTo>
                      <a:pt x="4060" y="25883"/>
                    </a:lnTo>
                    <a:lnTo>
                      <a:pt x="4164" y="25945"/>
                    </a:lnTo>
                    <a:lnTo>
                      <a:pt x="4269" y="25966"/>
                    </a:lnTo>
                    <a:lnTo>
                      <a:pt x="4332" y="25987"/>
                    </a:lnTo>
                    <a:lnTo>
                      <a:pt x="4373" y="25945"/>
                    </a:lnTo>
                    <a:lnTo>
                      <a:pt x="4248" y="25841"/>
                    </a:lnTo>
                    <a:lnTo>
                      <a:pt x="4332" y="25757"/>
                    </a:lnTo>
                    <a:lnTo>
                      <a:pt x="4562" y="26155"/>
                    </a:lnTo>
                    <a:lnTo>
                      <a:pt x="4562" y="26155"/>
                    </a:lnTo>
                    <a:lnTo>
                      <a:pt x="4520" y="26134"/>
                    </a:lnTo>
                    <a:lnTo>
                      <a:pt x="4332" y="26050"/>
                    </a:lnTo>
                    <a:lnTo>
                      <a:pt x="4227" y="25987"/>
                    </a:lnTo>
                    <a:lnTo>
                      <a:pt x="4206" y="26029"/>
                    </a:lnTo>
                    <a:lnTo>
                      <a:pt x="4248" y="26071"/>
                    </a:lnTo>
                    <a:lnTo>
                      <a:pt x="4520" y="26197"/>
                    </a:lnTo>
                    <a:lnTo>
                      <a:pt x="4541" y="26259"/>
                    </a:lnTo>
                    <a:lnTo>
                      <a:pt x="4436" y="26259"/>
                    </a:lnTo>
                    <a:lnTo>
                      <a:pt x="4436" y="26322"/>
                    </a:lnTo>
                    <a:lnTo>
                      <a:pt x="4373" y="26322"/>
                    </a:lnTo>
                    <a:lnTo>
                      <a:pt x="4353" y="26238"/>
                    </a:lnTo>
                    <a:lnTo>
                      <a:pt x="4227" y="26155"/>
                    </a:lnTo>
                    <a:lnTo>
                      <a:pt x="4206" y="26176"/>
                    </a:lnTo>
                    <a:lnTo>
                      <a:pt x="4206" y="26259"/>
                    </a:lnTo>
                    <a:lnTo>
                      <a:pt x="4122" y="26259"/>
                    </a:lnTo>
                    <a:lnTo>
                      <a:pt x="3934" y="26280"/>
                    </a:lnTo>
                    <a:lnTo>
                      <a:pt x="3892" y="26322"/>
                    </a:lnTo>
                    <a:lnTo>
                      <a:pt x="3934" y="26364"/>
                    </a:lnTo>
                    <a:lnTo>
                      <a:pt x="3913" y="26385"/>
                    </a:lnTo>
                    <a:lnTo>
                      <a:pt x="3809" y="26364"/>
                    </a:lnTo>
                    <a:lnTo>
                      <a:pt x="3704" y="26385"/>
                    </a:lnTo>
                    <a:lnTo>
                      <a:pt x="3725" y="26448"/>
                    </a:lnTo>
                    <a:lnTo>
                      <a:pt x="3850" y="26469"/>
                    </a:lnTo>
                    <a:lnTo>
                      <a:pt x="3955" y="26469"/>
                    </a:lnTo>
                    <a:lnTo>
                      <a:pt x="3997" y="26427"/>
                    </a:lnTo>
                    <a:lnTo>
                      <a:pt x="4018" y="26385"/>
                    </a:lnTo>
                    <a:lnTo>
                      <a:pt x="4101" y="26427"/>
                    </a:lnTo>
                    <a:lnTo>
                      <a:pt x="4206" y="26490"/>
                    </a:lnTo>
                    <a:lnTo>
                      <a:pt x="4248" y="26469"/>
                    </a:lnTo>
                    <a:lnTo>
                      <a:pt x="4269" y="26531"/>
                    </a:lnTo>
                    <a:lnTo>
                      <a:pt x="4269" y="26573"/>
                    </a:lnTo>
                    <a:lnTo>
                      <a:pt x="4353" y="26636"/>
                    </a:lnTo>
                    <a:lnTo>
                      <a:pt x="4269" y="26678"/>
                    </a:lnTo>
                    <a:lnTo>
                      <a:pt x="4227" y="26782"/>
                    </a:lnTo>
                    <a:lnTo>
                      <a:pt x="4269" y="26866"/>
                    </a:lnTo>
                    <a:lnTo>
                      <a:pt x="4353" y="26866"/>
                    </a:lnTo>
                    <a:lnTo>
                      <a:pt x="4436" y="26887"/>
                    </a:lnTo>
                    <a:lnTo>
                      <a:pt x="4541" y="26992"/>
                    </a:lnTo>
                    <a:lnTo>
                      <a:pt x="4625" y="26992"/>
                    </a:lnTo>
                    <a:lnTo>
                      <a:pt x="4646" y="26971"/>
                    </a:lnTo>
                    <a:lnTo>
                      <a:pt x="4562" y="26908"/>
                    </a:lnTo>
                    <a:lnTo>
                      <a:pt x="4457" y="26845"/>
                    </a:lnTo>
                    <a:lnTo>
                      <a:pt x="4436" y="26782"/>
                    </a:lnTo>
                    <a:lnTo>
                      <a:pt x="4457" y="26782"/>
                    </a:lnTo>
                    <a:lnTo>
                      <a:pt x="4541" y="26803"/>
                    </a:lnTo>
                    <a:lnTo>
                      <a:pt x="4625" y="26762"/>
                    </a:lnTo>
                    <a:lnTo>
                      <a:pt x="4646" y="26699"/>
                    </a:lnTo>
                    <a:lnTo>
                      <a:pt x="4562" y="26678"/>
                    </a:lnTo>
                    <a:lnTo>
                      <a:pt x="4520" y="26636"/>
                    </a:lnTo>
                    <a:lnTo>
                      <a:pt x="4750" y="26531"/>
                    </a:lnTo>
                    <a:lnTo>
                      <a:pt x="4855" y="26469"/>
                    </a:lnTo>
                    <a:lnTo>
                      <a:pt x="4938" y="26490"/>
                    </a:lnTo>
                    <a:cubicBezTo>
                      <a:pt x="4959" y="26531"/>
                      <a:pt x="4959" y="26552"/>
                      <a:pt x="4980" y="26552"/>
                    </a:cubicBezTo>
                    <a:lnTo>
                      <a:pt x="5001" y="26552"/>
                    </a:lnTo>
                    <a:lnTo>
                      <a:pt x="5001" y="26531"/>
                    </a:lnTo>
                    <a:lnTo>
                      <a:pt x="5294" y="26594"/>
                    </a:lnTo>
                    <a:lnTo>
                      <a:pt x="5357" y="26573"/>
                    </a:lnTo>
                    <a:lnTo>
                      <a:pt x="5357" y="26510"/>
                    </a:lnTo>
                    <a:lnTo>
                      <a:pt x="5482" y="26510"/>
                    </a:lnTo>
                    <a:lnTo>
                      <a:pt x="5420" y="26322"/>
                    </a:lnTo>
                    <a:lnTo>
                      <a:pt x="5357" y="26322"/>
                    </a:lnTo>
                    <a:lnTo>
                      <a:pt x="5252" y="26238"/>
                    </a:lnTo>
                    <a:lnTo>
                      <a:pt x="5106" y="26176"/>
                    </a:lnTo>
                    <a:lnTo>
                      <a:pt x="5106" y="26113"/>
                    </a:lnTo>
                    <a:lnTo>
                      <a:pt x="5273" y="26218"/>
                    </a:lnTo>
                    <a:lnTo>
                      <a:pt x="5399" y="26238"/>
                    </a:lnTo>
                    <a:lnTo>
                      <a:pt x="5148" y="25171"/>
                    </a:lnTo>
                    <a:lnTo>
                      <a:pt x="5106" y="25171"/>
                    </a:lnTo>
                    <a:lnTo>
                      <a:pt x="5106" y="25129"/>
                    </a:lnTo>
                    <a:lnTo>
                      <a:pt x="4959" y="24481"/>
                    </a:lnTo>
                    <a:lnTo>
                      <a:pt x="4792" y="24544"/>
                    </a:lnTo>
                    <a:lnTo>
                      <a:pt x="4750" y="24585"/>
                    </a:lnTo>
                    <a:lnTo>
                      <a:pt x="4666" y="24502"/>
                    </a:lnTo>
                    <a:lnTo>
                      <a:pt x="4583" y="24481"/>
                    </a:lnTo>
                    <a:lnTo>
                      <a:pt x="4562" y="24544"/>
                    </a:lnTo>
                    <a:cubicBezTo>
                      <a:pt x="4562" y="24502"/>
                      <a:pt x="4541" y="24502"/>
                      <a:pt x="4541" y="24481"/>
                    </a:cubicBezTo>
                    <a:lnTo>
                      <a:pt x="4541" y="24334"/>
                    </a:lnTo>
                    <a:lnTo>
                      <a:pt x="4625" y="24272"/>
                    </a:lnTo>
                    <a:lnTo>
                      <a:pt x="4750" y="24251"/>
                    </a:lnTo>
                    <a:lnTo>
                      <a:pt x="4897" y="24334"/>
                    </a:lnTo>
                    <a:lnTo>
                      <a:pt x="4980" y="24272"/>
                    </a:lnTo>
                    <a:lnTo>
                      <a:pt x="5001" y="24272"/>
                    </a:lnTo>
                    <a:lnTo>
                      <a:pt x="4855" y="24146"/>
                    </a:lnTo>
                    <a:lnTo>
                      <a:pt x="4520" y="23937"/>
                    </a:lnTo>
                    <a:lnTo>
                      <a:pt x="4457" y="23874"/>
                    </a:lnTo>
                    <a:lnTo>
                      <a:pt x="3725" y="23874"/>
                    </a:lnTo>
                    <a:lnTo>
                      <a:pt x="3306" y="23958"/>
                    </a:lnTo>
                    <a:lnTo>
                      <a:pt x="3202" y="23895"/>
                    </a:lnTo>
                    <a:lnTo>
                      <a:pt x="2930" y="23874"/>
                    </a:lnTo>
                    <a:lnTo>
                      <a:pt x="2846" y="23644"/>
                    </a:lnTo>
                    <a:lnTo>
                      <a:pt x="2783" y="23435"/>
                    </a:lnTo>
                    <a:lnTo>
                      <a:pt x="2658" y="23330"/>
                    </a:lnTo>
                    <a:lnTo>
                      <a:pt x="2637" y="22995"/>
                    </a:lnTo>
                    <a:lnTo>
                      <a:pt x="2637" y="22828"/>
                    </a:lnTo>
                    <a:lnTo>
                      <a:pt x="2511" y="22828"/>
                    </a:lnTo>
                    <a:lnTo>
                      <a:pt x="2323" y="22912"/>
                    </a:lnTo>
                    <a:lnTo>
                      <a:pt x="2218" y="23016"/>
                    </a:lnTo>
                    <a:lnTo>
                      <a:pt x="2093" y="23016"/>
                    </a:lnTo>
                    <a:lnTo>
                      <a:pt x="1842" y="22577"/>
                    </a:lnTo>
                    <a:cubicBezTo>
                      <a:pt x="1821" y="22493"/>
                      <a:pt x="1800" y="22409"/>
                      <a:pt x="1800" y="22326"/>
                    </a:cubicBezTo>
                    <a:lnTo>
                      <a:pt x="1884" y="21844"/>
                    </a:lnTo>
                    <a:lnTo>
                      <a:pt x="2009" y="21656"/>
                    </a:lnTo>
                    <a:lnTo>
                      <a:pt x="2218" y="21447"/>
                    </a:lnTo>
                    <a:lnTo>
                      <a:pt x="2260" y="21154"/>
                    </a:lnTo>
                    <a:lnTo>
                      <a:pt x="2218" y="20840"/>
                    </a:lnTo>
                    <a:lnTo>
                      <a:pt x="2135" y="20610"/>
                    </a:lnTo>
                    <a:lnTo>
                      <a:pt x="2197" y="20338"/>
                    </a:lnTo>
                    <a:lnTo>
                      <a:pt x="2302" y="20212"/>
                    </a:lnTo>
                    <a:lnTo>
                      <a:pt x="2197" y="19961"/>
                    </a:lnTo>
                    <a:lnTo>
                      <a:pt x="2218" y="19815"/>
                    </a:lnTo>
                    <a:lnTo>
                      <a:pt x="2323" y="19710"/>
                    </a:lnTo>
                    <a:lnTo>
                      <a:pt x="2239" y="19480"/>
                    </a:lnTo>
                    <a:lnTo>
                      <a:pt x="2197" y="19166"/>
                    </a:lnTo>
                    <a:lnTo>
                      <a:pt x="2114" y="19020"/>
                    </a:lnTo>
                    <a:lnTo>
                      <a:pt x="2114" y="18915"/>
                    </a:lnTo>
                    <a:lnTo>
                      <a:pt x="2260" y="18769"/>
                    </a:lnTo>
                    <a:lnTo>
                      <a:pt x="2260" y="18643"/>
                    </a:lnTo>
                    <a:lnTo>
                      <a:pt x="2135" y="18434"/>
                    </a:lnTo>
                    <a:lnTo>
                      <a:pt x="1946" y="18308"/>
                    </a:lnTo>
                    <a:lnTo>
                      <a:pt x="1821" y="18308"/>
                    </a:lnTo>
                    <a:lnTo>
                      <a:pt x="1800" y="18329"/>
                    </a:lnTo>
                    <a:lnTo>
                      <a:pt x="1716" y="18246"/>
                    </a:lnTo>
                    <a:lnTo>
                      <a:pt x="1779" y="18141"/>
                    </a:lnTo>
                    <a:lnTo>
                      <a:pt x="2030" y="18141"/>
                    </a:lnTo>
                    <a:lnTo>
                      <a:pt x="2156" y="17995"/>
                    </a:lnTo>
                    <a:lnTo>
                      <a:pt x="2156" y="17869"/>
                    </a:lnTo>
                    <a:lnTo>
                      <a:pt x="2093" y="17827"/>
                    </a:lnTo>
                    <a:lnTo>
                      <a:pt x="2009" y="17890"/>
                    </a:lnTo>
                    <a:lnTo>
                      <a:pt x="1905" y="17869"/>
                    </a:lnTo>
                    <a:lnTo>
                      <a:pt x="1842" y="17597"/>
                    </a:lnTo>
                    <a:lnTo>
                      <a:pt x="1737" y="17367"/>
                    </a:lnTo>
                    <a:lnTo>
                      <a:pt x="1737" y="17199"/>
                    </a:lnTo>
                    <a:lnTo>
                      <a:pt x="1737" y="17032"/>
                    </a:lnTo>
                    <a:lnTo>
                      <a:pt x="1570" y="16969"/>
                    </a:lnTo>
                    <a:lnTo>
                      <a:pt x="1570" y="16948"/>
                    </a:lnTo>
                    <a:cubicBezTo>
                      <a:pt x="1528" y="16865"/>
                      <a:pt x="1528" y="16760"/>
                      <a:pt x="1507" y="16676"/>
                    </a:cubicBezTo>
                    <a:lnTo>
                      <a:pt x="1486" y="16362"/>
                    </a:lnTo>
                    <a:lnTo>
                      <a:pt x="1612" y="16300"/>
                    </a:lnTo>
                    <a:lnTo>
                      <a:pt x="1633" y="16132"/>
                    </a:lnTo>
                    <a:lnTo>
                      <a:pt x="1591" y="16028"/>
                    </a:lnTo>
                    <a:lnTo>
                      <a:pt x="1486" y="15986"/>
                    </a:lnTo>
                    <a:lnTo>
                      <a:pt x="1423" y="15714"/>
                    </a:lnTo>
                    <a:lnTo>
                      <a:pt x="1402" y="15358"/>
                    </a:lnTo>
                    <a:lnTo>
                      <a:pt x="1423" y="14940"/>
                    </a:lnTo>
                    <a:lnTo>
                      <a:pt x="1319" y="14751"/>
                    </a:lnTo>
                    <a:lnTo>
                      <a:pt x="1298" y="14542"/>
                    </a:lnTo>
                    <a:lnTo>
                      <a:pt x="1507" y="14249"/>
                    </a:lnTo>
                    <a:lnTo>
                      <a:pt x="1528" y="13935"/>
                    </a:lnTo>
                    <a:lnTo>
                      <a:pt x="1695" y="13852"/>
                    </a:lnTo>
                    <a:lnTo>
                      <a:pt x="1779" y="13747"/>
                    </a:lnTo>
                    <a:lnTo>
                      <a:pt x="1423" y="13077"/>
                    </a:lnTo>
                    <a:lnTo>
                      <a:pt x="1486" y="12847"/>
                    </a:lnTo>
                    <a:lnTo>
                      <a:pt x="1486" y="12680"/>
                    </a:lnTo>
                    <a:lnTo>
                      <a:pt x="1486" y="12282"/>
                    </a:lnTo>
                    <a:lnTo>
                      <a:pt x="1612" y="12052"/>
                    </a:lnTo>
                    <a:lnTo>
                      <a:pt x="1737" y="11927"/>
                    </a:lnTo>
                    <a:lnTo>
                      <a:pt x="1716" y="11717"/>
                    </a:lnTo>
                    <a:lnTo>
                      <a:pt x="1612" y="11529"/>
                    </a:lnTo>
                    <a:lnTo>
                      <a:pt x="1528" y="11445"/>
                    </a:lnTo>
                    <a:lnTo>
                      <a:pt x="1674" y="11278"/>
                    </a:lnTo>
                    <a:lnTo>
                      <a:pt x="1633" y="11027"/>
                    </a:lnTo>
                    <a:lnTo>
                      <a:pt x="1737" y="10797"/>
                    </a:lnTo>
                    <a:lnTo>
                      <a:pt x="1842" y="10776"/>
                    </a:lnTo>
                    <a:lnTo>
                      <a:pt x="1884" y="10504"/>
                    </a:lnTo>
                    <a:lnTo>
                      <a:pt x="1821" y="10064"/>
                    </a:lnTo>
                    <a:lnTo>
                      <a:pt x="1737" y="9981"/>
                    </a:lnTo>
                    <a:lnTo>
                      <a:pt x="1674" y="9646"/>
                    </a:lnTo>
                    <a:lnTo>
                      <a:pt x="1591" y="9458"/>
                    </a:lnTo>
                    <a:lnTo>
                      <a:pt x="1444" y="9248"/>
                    </a:lnTo>
                    <a:lnTo>
                      <a:pt x="1423" y="9144"/>
                    </a:lnTo>
                    <a:lnTo>
                      <a:pt x="1319" y="9018"/>
                    </a:lnTo>
                    <a:lnTo>
                      <a:pt x="1277" y="8725"/>
                    </a:lnTo>
                    <a:lnTo>
                      <a:pt x="1298" y="8516"/>
                    </a:lnTo>
                    <a:lnTo>
                      <a:pt x="1444" y="8453"/>
                    </a:lnTo>
                    <a:lnTo>
                      <a:pt x="1444" y="8160"/>
                    </a:lnTo>
                    <a:lnTo>
                      <a:pt x="1528" y="8056"/>
                    </a:lnTo>
                    <a:lnTo>
                      <a:pt x="1528" y="7784"/>
                    </a:lnTo>
                    <a:lnTo>
                      <a:pt x="1423" y="7616"/>
                    </a:lnTo>
                    <a:lnTo>
                      <a:pt x="1402" y="7240"/>
                    </a:lnTo>
                    <a:lnTo>
                      <a:pt x="1486" y="7156"/>
                    </a:lnTo>
                    <a:lnTo>
                      <a:pt x="1528" y="6738"/>
                    </a:lnTo>
                    <a:lnTo>
                      <a:pt x="1633" y="6591"/>
                    </a:lnTo>
                    <a:lnTo>
                      <a:pt x="1800" y="6194"/>
                    </a:lnTo>
                    <a:lnTo>
                      <a:pt x="1946" y="6047"/>
                    </a:lnTo>
                    <a:lnTo>
                      <a:pt x="2051" y="5984"/>
                    </a:lnTo>
                    <a:lnTo>
                      <a:pt x="2135" y="5880"/>
                    </a:lnTo>
                    <a:lnTo>
                      <a:pt x="2093" y="5838"/>
                    </a:lnTo>
                    <a:lnTo>
                      <a:pt x="2093" y="5671"/>
                    </a:lnTo>
                    <a:lnTo>
                      <a:pt x="2030" y="5587"/>
                    </a:lnTo>
                    <a:lnTo>
                      <a:pt x="1946" y="5545"/>
                    </a:lnTo>
                    <a:lnTo>
                      <a:pt x="1988" y="5440"/>
                    </a:lnTo>
                    <a:lnTo>
                      <a:pt x="2093" y="5357"/>
                    </a:lnTo>
                    <a:lnTo>
                      <a:pt x="2093" y="5210"/>
                    </a:lnTo>
                    <a:lnTo>
                      <a:pt x="1946" y="5043"/>
                    </a:lnTo>
                    <a:lnTo>
                      <a:pt x="1925" y="4854"/>
                    </a:lnTo>
                    <a:lnTo>
                      <a:pt x="2009" y="4729"/>
                    </a:lnTo>
                    <a:lnTo>
                      <a:pt x="1988" y="4624"/>
                    </a:lnTo>
                    <a:lnTo>
                      <a:pt x="1842" y="4520"/>
                    </a:lnTo>
                    <a:lnTo>
                      <a:pt x="1905" y="4373"/>
                    </a:lnTo>
                    <a:lnTo>
                      <a:pt x="2574" y="3997"/>
                    </a:lnTo>
                    <a:lnTo>
                      <a:pt x="2741" y="3348"/>
                    </a:lnTo>
                    <a:lnTo>
                      <a:pt x="2658" y="3181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344" y="3285"/>
                    </a:lnTo>
                    <a:lnTo>
                      <a:pt x="1925" y="2134"/>
                    </a:lnTo>
                    <a:lnTo>
                      <a:pt x="1633" y="1883"/>
                    </a:lnTo>
                    <a:lnTo>
                      <a:pt x="1570" y="1779"/>
                    </a:lnTo>
                    <a:lnTo>
                      <a:pt x="1695" y="1465"/>
                    </a:lnTo>
                    <a:lnTo>
                      <a:pt x="1633" y="1360"/>
                    </a:lnTo>
                    <a:lnTo>
                      <a:pt x="1716" y="1193"/>
                    </a:lnTo>
                    <a:lnTo>
                      <a:pt x="1695" y="1130"/>
                    </a:lnTo>
                    <a:lnTo>
                      <a:pt x="1423" y="921"/>
                    </a:lnTo>
                    <a:lnTo>
                      <a:pt x="1360" y="774"/>
                    </a:lnTo>
                    <a:lnTo>
                      <a:pt x="1319" y="607"/>
                    </a:lnTo>
                    <a:lnTo>
                      <a:pt x="1298" y="544"/>
                    </a:lnTo>
                    <a:lnTo>
                      <a:pt x="1319" y="440"/>
                    </a:lnTo>
                    <a:lnTo>
                      <a:pt x="1298" y="335"/>
                    </a:lnTo>
                    <a:lnTo>
                      <a:pt x="1256" y="293"/>
                    </a:lnTo>
                    <a:lnTo>
                      <a:pt x="1151" y="189"/>
                    </a:lnTo>
                    <a:lnTo>
                      <a:pt x="1151" y="21"/>
                    </a:lnTo>
                    <a:lnTo>
                      <a:pt x="1109" y="21"/>
                    </a:lnTo>
                    <a:lnTo>
                      <a:pt x="1047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" name="Google Shape;4948;p55"/>
            <p:cNvSpPr/>
            <p:nvPr/>
          </p:nvSpPr>
          <p:spPr>
            <a:xfrm>
              <a:off x="3378594" y="3107749"/>
              <a:ext cx="19445" cy="26657"/>
            </a:xfrm>
            <a:custGeom>
              <a:avLst/>
              <a:gdLst/>
              <a:ahLst/>
              <a:cxnLst/>
              <a:rect l="l" t="t" r="r" b="b"/>
              <a:pathLst>
                <a:path w="1633" h="2344" extrusionOk="0">
                  <a:moveTo>
                    <a:pt x="336" y="0"/>
                  </a:moveTo>
                  <a:lnTo>
                    <a:pt x="231" y="84"/>
                  </a:lnTo>
                  <a:lnTo>
                    <a:pt x="126" y="147"/>
                  </a:lnTo>
                  <a:lnTo>
                    <a:pt x="85" y="209"/>
                  </a:lnTo>
                  <a:lnTo>
                    <a:pt x="1" y="314"/>
                  </a:lnTo>
                  <a:lnTo>
                    <a:pt x="1" y="460"/>
                  </a:lnTo>
                  <a:lnTo>
                    <a:pt x="64" y="607"/>
                  </a:lnTo>
                  <a:lnTo>
                    <a:pt x="22" y="732"/>
                  </a:lnTo>
                  <a:lnTo>
                    <a:pt x="22" y="816"/>
                  </a:lnTo>
                  <a:lnTo>
                    <a:pt x="126" y="879"/>
                  </a:lnTo>
                  <a:lnTo>
                    <a:pt x="189" y="963"/>
                  </a:lnTo>
                  <a:lnTo>
                    <a:pt x="231" y="1067"/>
                  </a:lnTo>
                  <a:lnTo>
                    <a:pt x="273" y="1193"/>
                  </a:lnTo>
                  <a:lnTo>
                    <a:pt x="294" y="1256"/>
                  </a:lnTo>
                  <a:lnTo>
                    <a:pt x="273" y="1360"/>
                  </a:lnTo>
                  <a:lnTo>
                    <a:pt x="189" y="1444"/>
                  </a:lnTo>
                  <a:lnTo>
                    <a:pt x="189" y="1590"/>
                  </a:lnTo>
                  <a:lnTo>
                    <a:pt x="231" y="1653"/>
                  </a:lnTo>
                  <a:lnTo>
                    <a:pt x="189" y="1779"/>
                  </a:lnTo>
                  <a:lnTo>
                    <a:pt x="64" y="1883"/>
                  </a:lnTo>
                  <a:lnTo>
                    <a:pt x="1" y="1883"/>
                  </a:lnTo>
                  <a:lnTo>
                    <a:pt x="22" y="1925"/>
                  </a:lnTo>
                  <a:lnTo>
                    <a:pt x="85" y="2009"/>
                  </a:lnTo>
                  <a:lnTo>
                    <a:pt x="106" y="2030"/>
                  </a:lnTo>
                  <a:lnTo>
                    <a:pt x="106" y="2113"/>
                  </a:lnTo>
                  <a:lnTo>
                    <a:pt x="189" y="2197"/>
                  </a:lnTo>
                  <a:lnTo>
                    <a:pt x="294" y="2218"/>
                  </a:lnTo>
                  <a:lnTo>
                    <a:pt x="336" y="2134"/>
                  </a:lnTo>
                  <a:lnTo>
                    <a:pt x="419" y="2113"/>
                  </a:lnTo>
                  <a:lnTo>
                    <a:pt x="503" y="2113"/>
                  </a:lnTo>
                  <a:lnTo>
                    <a:pt x="503" y="2176"/>
                  </a:lnTo>
                  <a:lnTo>
                    <a:pt x="545" y="2197"/>
                  </a:lnTo>
                  <a:lnTo>
                    <a:pt x="545" y="2323"/>
                  </a:lnTo>
                  <a:lnTo>
                    <a:pt x="608" y="2344"/>
                  </a:lnTo>
                  <a:lnTo>
                    <a:pt x="712" y="2281"/>
                  </a:lnTo>
                  <a:lnTo>
                    <a:pt x="733" y="2197"/>
                  </a:lnTo>
                  <a:lnTo>
                    <a:pt x="817" y="2134"/>
                  </a:lnTo>
                  <a:lnTo>
                    <a:pt x="880" y="2113"/>
                  </a:lnTo>
                  <a:lnTo>
                    <a:pt x="963" y="1988"/>
                  </a:lnTo>
                  <a:lnTo>
                    <a:pt x="1068" y="1820"/>
                  </a:lnTo>
                  <a:lnTo>
                    <a:pt x="1173" y="1590"/>
                  </a:lnTo>
                  <a:lnTo>
                    <a:pt x="1173" y="1486"/>
                  </a:lnTo>
                  <a:lnTo>
                    <a:pt x="1340" y="1297"/>
                  </a:lnTo>
                  <a:lnTo>
                    <a:pt x="1466" y="1130"/>
                  </a:lnTo>
                  <a:lnTo>
                    <a:pt x="1528" y="1046"/>
                  </a:lnTo>
                  <a:lnTo>
                    <a:pt x="1633" y="921"/>
                  </a:lnTo>
                  <a:lnTo>
                    <a:pt x="1591" y="774"/>
                  </a:lnTo>
                  <a:lnTo>
                    <a:pt x="1487" y="649"/>
                  </a:lnTo>
                  <a:lnTo>
                    <a:pt x="1466" y="711"/>
                  </a:lnTo>
                  <a:lnTo>
                    <a:pt x="1382" y="649"/>
                  </a:lnTo>
                  <a:lnTo>
                    <a:pt x="1361" y="544"/>
                  </a:lnTo>
                  <a:lnTo>
                    <a:pt x="1173" y="335"/>
                  </a:lnTo>
                  <a:lnTo>
                    <a:pt x="1131" y="335"/>
                  </a:lnTo>
                  <a:lnTo>
                    <a:pt x="963" y="209"/>
                  </a:lnTo>
                  <a:lnTo>
                    <a:pt x="650" y="105"/>
                  </a:lnTo>
                  <a:lnTo>
                    <a:pt x="524" y="21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949;p55"/>
            <p:cNvSpPr/>
            <p:nvPr/>
          </p:nvSpPr>
          <p:spPr>
            <a:xfrm>
              <a:off x="3354434" y="3105122"/>
              <a:ext cx="27661" cy="28807"/>
            </a:xfrm>
            <a:custGeom>
              <a:avLst/>
              <a:gdLst/>
              <a:ahLst/>
              <a:cxnLst/>
              <a:rect l="l" t="t" r="r" b="b"/>
              <a:pathLst>
                <a:path w="2323" h="2533" extrusionOk="0">
                  <a:moveTo>
                    <a:pt x="1632" y="1"/>
                  </a:moveTo>
                  <a:lnTo>
                    <a:pt x="1528" y="43"/>
                  </a:lnTo>
                  <a:lnTo>
                    <a:pt x="1339" y="22"/>
                  </a:lnTo>
                  <a:lnTo>
                    <a:pt x="1151" y="64"/>
                  </a:lnTo>
                  <a:lnTo>
                    <a:pt x="963" y="22"/>
                  </a:lnTo>
                  <a:lnTo>
                    <a:pt x="691" y="22"/>
                  </a:lnTo>
                  <a:lnTo>
                    <a:pt x="544" y="64"/>
                  </a:lnTo>
                  <a:lnTo>
                    <a:pt x="544" y="210"/>
                  </a:lnTo>
                  <a:lnTo>
                    <a:pt x="482" y="336"/>
                  </a:lnTo>
                  <a:lnTo>
                    <a:pt x="523" y="419"/>
                  </a:lnTo>
                  <a:lnTo>
                    <a:pt x="440" y="524"/>
                  </a:lnTo>
                  <a:lnTo>
                    <a:pt x="335" y="566"/>
                  </a:lnTo>
                  <a:lnTo>
                    <a:pt x="168" y="566"/>
                  </a:lnTo>
                  <a:lnTo>
                    <a:pt x="105" y="691"/>
                  </a:lnTo>
                  <a:lnTo>
                    <a:pt x="105" y="838"/>
                  </a:lnTo>
                  <a:lnTo>
                    <a:pt x="0" y="1068"/>
                  </a:lnTo>
                  <a:lnTo>
                    <a:pt x="21" y="1152"/>
                  </a:lnTo>
                  <a:lnTo>
                    <a:pt x="126" y="1194"/>
                  </a:lnTo>
                  <a:lnTo>
                    <a:pt x="168" y="1277"/>
                  </a:lnTo>
                  <a:lnTo>
                    <a:pt x="210" y="1319"/>
                  </a:lnTo>
                  <a:lnTo>
                    <a:pt x="272" y="1424"/>
                  </a:lnTo>
                  <a:lnTo>
                    <a:pt x="272" y="1507"/>
                  </a:lnTo>
                  <a:lnTo>
                    <a:pt x="335" y="1570"/>
                  </a:lnTo>
                  <a:lnTo>
                    <a:pt x="419" y="1570"/>
                  </a:lnTo>
                  <a:lnTo>
                    <a:pt x="461" y="1591"/>
                  </a:lnTo>
                  <a:lnTo>
                    <a:pt x="482" y="1696"/>
                  </a:lnTo>
                  <a:lnTo>
                    <a:pt x="523" y="1842"/>
                  </a:lnTo>
                  <a:lnTo>
                    <a:pt x="523" y="1989"/>
                  </a:lnTo>
                  <a:lnTo>
                    <a:pt x="586" y="2010"/>
                  </a:lnTo>
                  <a:lnTo>
                    <a:pt x="670" y="2135"/>
                  </a:lnTo>
                  <a:lnTo>
                    <a:pt x="691" y="2219"/>
                  </a:lnTo>
                  <a:lnTo>
                    <a:pt x="795" y="2261"/>
                  </a:lnTo>
                  <a:lnTo>
                    <a:pt x="795" y="2323"/>
                  </a:lnTo>
                  <a:lnTo>
                    <a:pt x="858" y="2407"/>
                  </a:lnTo>
                  <a:lnTo>
                    <a:pt x="942" y="2449"/>
                  </a:lnTo>
                  <a:lnTo>
                    <a:pt x="984" y="2449"/>
                  </a:lnTo>
                  <a:lnTo>
                    <a:pt x="1005" y="2470"/>
                  </a:lnTo>
                  <a:lnTo>
                    <a:pt x="1172" y="2533"/>
                  </a:lnTo>
                  <a:lnTo>
                    <a:pt x="1256" y="2533"/>
                  </a:lnTo>
                  <a:lnTo>
                    <a:pt x="1277" y="2470"/>
                  </a:lnTo>
                  <a:lnTo>
                    <a:pt x="1214" y="2344"/>
                  </a:lnTo>
                  <a:lnTo>
                    <a:pt x="1193" y="2303"/>
                  </a:lnTo>
                  <a:lnTo>
                    <a:pt x="1088" y="2198"/>
                  </a:lnTo>
                  <a:lnTo>
                    <a:pt x="1109" y="2093"/>
                  </a:lnTo>
                  <a:lnTo>
                    <a:pt x="1214" y="2010"/>
                  </a:lnTo>
                  <a:lnTo>
                    <a:pt x="1339" y="2031"/>
                  </a:lnTo>
                  <a:lnTo>
                    <a:pt x="1591" y="2031"/>
                  </a:lnTo>
                  <a:lnTo>
                    <a:pt x="1695" y="1989"/>
                  </a:lnTo>
                  <a:lnTo>
                    <a:pt x="1842" y="1989"/>
                  </a:lnTo>
                  <a:lnTo>
                    <a:pt x="1946" y="2093"/>
                  </a:lnTo>
                  <a:lnTo>
                    <a:pt x="2030" y="2114"/>
                  </a:lnTo>
                  <a:lnTo>
                    <a:pt x="2093" y="2114"/>
                  </a:lnTo>
                  <a:lnTo>
                    <a:pt x="2218" y="2010"/>
                  </a:lnTo>
                  <a:lnTo>
                    <a:pt x="2260" y="1884"/>
                  </a:lnTo>
                  <a:lnTo>
                    <a:pt x="2218" y="1821"/>
                  </a:lnTo>
                  <a:lnTo>
                    <a:pt x="2218" y="1675"/>
                  </a:lnTo>
                  <a:lnTo>
                    <a:pt x="2302" y="1591"/>
                  </a:lnTo>
                  <a:lnTo>
                    <a:pt x="2323" y="1487"/>
                  </a:lnTo>
                  <a:lnTo>
                    <a:pt x="2302" y="1424"/>
                  </a:lnTo>
                  <a:lnTo>
                    <a:pt x="2260" y="1298"/>
                  </a:lnTo>
                  <a:lnTo>
                    <a:pt x="2218" y="1194"/>
                  </a:lnTo>
                  <a:lnTo>
                    <a:pt x="2155" y="1110"/>
                  </a:lnTo>
                  <a:lnTo>
                    <a:pt x="2051" y="1047"/>
                  </a:lnTo>
                  <a:lnTo>
                    <a:pt x="2051" y="963"/>
                  </a:lnTo>
                  <a:lnTo>
                    <a:pt x="2093" y="838"/>
                  </a:lnTo>
                  <a:lnTo>
                    <a:pt x="2030" y="691"/>
                  </a:lnTo>
                  <a:lnTo>
                    <a:pt x="2030" y="545"/>
                  </a:lnTo>
                  <a:lnTo>
                    <a:pt x="2114" y="440"/>
                  </a:lnTo>
                  <a:lnTo>
                    <a:pt x="2155" y="378"/>
                  </a:lnTo>
                  <a:lnTo>
                    <a:pt x="2260" y="231"/>
                  </a:lnTo>
                  <a:lnTo>
                    <a:pt x="2260" y="147"/>
                  </a:lnTo>
                  <a:lnTo>
                    <a:pt x="2135" y="106"/>
                  </a:lnTo>
                  <a:lnTo>
                    <a:pt x="1946" y="64"/>
                  </a:lnTo>
                  <a:lnTo>
                    <a:pt x="1716" y="1"/>
                  </a:lnTo>
                  <a:close/>
                </a:path>
              </a:pathLst>
            </a:cu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950;p55"/>
            <p:cNvSpPr/>
            <p:nvPr/>
          </p:nvSpPr>
          <p:spPr>
            <a:xfrm>
              <a:off x="3331012" y="3088711"/>
              <a:ext cx="34639" cy="49743"/>
            </a:xfrm>
            <a:custGeom>
              <a:avLst/>
              <a:gdLst/>
              <a:ahLst/>
              <a:cxnLst/>
              <a:rect l="l" t="t" r="r" b="b"/>
              <a:pathLst>
                <a:path w="2909" h="4374" extrusionOk="0">
                  <a:moveTo>
                    <a:pt x="879" y="0"/>
                  </a:moveTo>
                  <a:lnTo>
                    <a:pt x="858" y="84"/>
                  </a:lnTo>
                  <a:lnTo>
                    <a:pt x="712" y="251"/>
                  </a:lnTo>
                  <a:lnTo>
                    <a:pt x="565" y="356"/>
                  </a:lnTo>
                  <a:lnTo>
                    <a:pt x="503" y="335"/>
                  </a:lnTo>
                  <a:lnTo>
                    <a:pt x="335" y="544"/>
                  </a:lnTo>
                  <a:lnTo>
                    <a:pt x="356" y="628"/>
                  </a:lnTo>
                  <a:lnTo>
                    <a:pt x="419" y="733"/>
                  </a:lnTo>
                  <a:lnTo>
                    <a:pt x="565" y="753"/>
                  </a:lnTo>
                  <a:lnTo>
                    <a:pt x="649" y="837"/>
                  </a:lnTo>
                  <a:lnTo>
                    <a:pt x="649" y="963"/>
                  </a:lnTo>
                  <a:lnTo>
                    <a:pt x="461" y="1046"/>
                  </a:lnTo>
                  <a:lnTo>
                    <a:pt x="398" y="1025"/>
                  </a:lnTo>
                  <a:lnTo>
                    <a:pt x="293" y="1046"/>
                  </a:lnTo>
                  <a:lnTo>
                    <a:pt x="210" y="1025"/>
                  </a:lnTo>
                  <a:lnTo>
                    <a:pt x="126" y="1088"/>
                  </a:lnTo>
                  <a:lnTo>
                    <a:pt x="105" y="1277"/>
                  </a:lnTo>
                  <a:lnTo>
                    <a:pt x="1" y="1381"/>
                  </a:lnTo>
                  <a:lnTo>
                    <a:pt x="42" y="1507"/>
                  </a:lnTo>
                  <a:lnTo>
                    <a:pt x="189" y="1716"/>
                  </a:lnTo>
                  <a:lnTo>
                    <a:pt x="419" y="1904"/>
                  </a:lnTo>
                  <a:lnTo>
                    <a:pt x="419" y="1925"/>
                  </a:lnTo>
                  <a:lnTo>
                    <a:pt x="461" y="1925"/>
                  </a:lnTo>
                  <a:lnTo>
                    <a:pt x="524" y="1988"/>
                  </a:lnTo>
                  <a:lnTo>
                    <a:pt x="565" y="1925"/>
                  </a:lnTo>
                  <a:lnTo>
                    <a:pt x="712" y="1967"/>
                  </a:lnTo>
                  <a:lnTo>
                    <a:pt x="817" y="2072"/>
                  </a:lnTo>
                  <a:lnTo>
                    <a:pt x="817" y="2218"/>
                  </a:lnTo>
                  <a:lnTo>
                    <a:pt x="733" y="2344"/>
                  </a:lnTo>
                  <a:lnTo>
                    <a:pt x="670" y="2406"/>
                  </a:lnTo>
                  <a:lnTo>
                    <a:pt x="775" y="2448"/>
                  </a:lnTo>
                  <a:lnTo>
                    <a:pt x="879" y="2448"/>
                  </a:lnTo>
                  <a:lnTo>
                    <a:pt x="942" y="2532"/>
                  </a:lnTo>
                  <a:lnTo>
                    <a:pt x="984" y="2616"/>
                  </a:lnTo>
                  <a:lnTo>
                    <a:pt x="1089" y="2616"/>
                  </a:lnTo>
                  <a:lnTo>
                    <a:pt x="1089" y="2657"/>
                  </a:lnTo>
                  <a:lnTo>
                    <a:pt x="984" y="2804"/>
                  </a:lnTo>
                  <a:lnTo>
                    <a:pt x="963" y="2950"/>
                  </a:lnTo>
                  <a:lnTo>
                    <a:pt x="837" y="3160"/>
                  </a:lnTo>
                  <a:lnTo>
                    <a:pt x="858" y="3264"/>
                  </a:lnTo>
                  <a:lnTo>
                    <a:pt x="817" y="3369"/>
                  </a:lnTo>
                  <a:lnTo>
                    <a:pt x="817" y="3474"/>
                  </a:lnTo>
                  <a:lnTo>
                    <a:pt x="837" y="3536"/>
                  </a:lnTo>
                  <a:lnTo>
                    <a:pt x="817" y="3599"/>
                  </a:lnTo>
                  <a:lnTo>
                    <a:pt x="817" y="3704"/>
                  </a:lnTo>
                  <a:lnTo>
                    <a:pt x="921" y="3808"/>
                  </a:lnTo>
                  <a:lnTo>
                    <a:pt x="1047" y="3955"/>
                  </a:lnTo>
                  <a:lnTo>
                    <a:pt x="1047" y="4018"/>
                  </a:lnTo>
                  <a:lnTo>
                    <a:pt x="1130" y="4122"/>
                  </a:lnTo>
                  <a:lnTo>
                    <a:pt x="1361" y="4331"/>
                  </a:lnTo>
                  <a:lnTo>
                    <a:pt x="1444" y="4373"/>
                  </a:lnTo>
                  <a:lnTo>
                    <a:pt x="1507" y="4290"/>
                  </a:lnTo>
                  <a:lnTo>
                    <a:pt x="1591" y="4269"/>
                  </a:lnTo>
                  <a:lnTo>
                    <a:pt x="1612" y="4290"/>
                  </a:lnTo>
                  <a:lnTo>
                    <a:pt x="1758" y="4290"/>
                  </a:lnTo>
                  <a:lnTo>
                    <a:pt x="1821" y="4185"/>
                  </a:lnTo>
                  <a:lnTo>
                    <a:pt x="1863" y="4122"/>
                  </a:lnTo>
                  <a:lnTo>
                    <a:pt x="1967" y="4101"/>
                  </a:lnTo>
                  <a:lnTo>
                    <a:pt x="2198" y="4101"/>
                  </a:lnTo>
                  <a:lnTo>
                    <a:pt x="2260" y="3913"/>
                  </a:lnTo>
                  <a:lnTo>
                    <a:pt x="2386" y="3871"/>
                  </a:lnTo>
                  <a:lnTo>
                    <a:pt x="2553" y="3871"/>
                  </a:lnTo>
                  <a:lnTo>
                    <a:pt x="2616" y="3913"/>
                  </a:lnTo>
                  <a:lnTo>
                    <a:pt x="2721" y="3892"/>
                  </a:lnTo>
                  <a:lnTo>
                    <a:pt x="2909" y="3892"/>
                  </a:lnTo>
                  <a:lnTo>
                    <a:pt x="2825" y="3850"/>
                  </a:lnTo>
                  <a:lnTo>
                    <a:pt x="2762" y="3766"/>
                  </a:lnTo>
                  <a:lnTo>
                    <a:pt x="2762" y="3704"/>
                  </a:lnTo>
                  <a:lnTo>
                    <a:pt x="2658" y="3662"/>
                  </a:lnTo>
                  <a:lnTo>
                    <a:pt x="2637" y="3578"/>
                  </a:lnTo>
                  <a:lnTo>
                    <a:pt x="2553" y="3453"/>
                  </a:lnTo>
                  <a:lnTo>
                    <a:pt x="2490" y="3432"/>
                  </a:lnTo>
                  <a:lnTo>
                    <a:pt x="2490" y="3285"/>
                  </a:lnTo>
                  <a:lnTo>
                    <a:pt x="2449" y="3139"/>
                  </a:lnTo>
                  <a:lnTo>
                    <a:pt x="2428" y="3034"/>
                  </a:lnTo>
                  <a:lnTo>
                    <a:pt x="2386" y="3013"/>
                  </a:lnTo>
                  <a:lnTo>
                    <a:pt x="2302" y="3013"/>
                  </a:lnTo>
                  <a:lnTo>
                    <a:pt x="2239" y="2950"/>
                  </a:lnTo>
                  <a:lnTo>
                    <a:pt x="2239" y="2867"/>
                  </a:lnTo>
                  <a:lnTo>
                    <a:pt x="2177" y="2762"/>
                  </a:lnTo>
                  <a:lnTo>
                    <a:pt x="2135" y="2720"/>
                  </a:lnTo>
                  <a:lnTo>
                    <a:pt x="2093" y="2637"/>
                  </a:lnTo>
                  <a:lnTo>
                    <a:pt x="1988" y="2595"/>
                  </a:lnTo>
                  <a:lnTo>
                    <a:pt x="1967" y="2511"/>
                  </a:lnTo>
                  <a:lnTo>
                    <a:pt x="2072" y="2281"/>
                  </a:lnTo>
                  <a:lnTo>
                    <a:pt x="2072" y="2134"/>
                  </a:lnTo>
                  <a:lnTo>
                    <a:pt x="2135" y="2009"/>
                  </a:lnTo>
                  <a:lnTo>
                    <a:pt x="2302" y="2009"/>
                  </a:lnTo>
                  <a:lnTo>
                    <a:pt x="2407" y="1967"/>
                  </a:lnTo>
                  <a:lnTo>
                    <a:pt x="2490" y="1862"/>
                  </a:lnTo>
                  <a:lnTo>
                    <a:pt x="2449" y="1779"/>
                  </a:lnTo>
                  <a:lnTo>
                    <a:pt x="2511" y="1653"/>
                  </a:lnTo>
                  <a:lnTo>
                    <a:pt x="2449" y="1549"/>
                  </a:lnTo>
                  <a:lnTo>
                    <a:pt x="2449" y="1381"/>
                  </a:lnTo>
                  <a:lnTo>
                    <a:pt x="2428" y="1297"/>
                  </a:lnTo>
                  <a:lnTo>
                    <a:pt x="2218" y="1256"/>
                  </a:lnTo>
                  <a:lnTo>
                    <a:pt x="2009" y="1046"/>
                  </a:lnTo>
                  <a:lnTo>
                    <a:pt x="1905" y="963"/>
                  </a:lnTo>
                  <a:lnTo>
                    <a:pt x="1863" y="984"/>
                  </a:lnTo>
                  <a:lnTo>
                    <a:pt x="1716" y="1046"/>
                  </a:lnTo>
                  <a:lnTo>
                    <a:pt x="1653" y="1130"/>
                  </a:lnTo>
                  <a:lnTo>
                    <a:pt x="1612" y="1235"/>
                  </a:lnTo>
                  <a:lnTo>
                    <a:pt x="1591" y="1088"/>
                  </a:lnTo>
                  <a:lnTo>
                    <a:pt x="1612" y="921"/>
                  </a:lnTo>
                  <a:lnTo>
                    <a:pt x="1674" y="816"/>
                  </a:lnTo>
                  <a:lnTo>
                    <a:pt x="1612" y="628"/>
                  </a:lnTo>
                  <a:lnTo>
                    <a:pt x="1507" y="565"/>
                  </a:lnTo>
                  <a:lnTo>
                    <a:pt x="1298" y="419"/>
                  </a:lnTo>
                  <a:lnTo>
                    <a:pt x="1151" y="251"/>
                  </a:lnTo>
                  <a:lnTo>
                    <a:pt x="1130" y="147"/>
                  </a:lnTo>
                  <a:lnTo>
                    <a:pt x="1026" y="42"/>
                  </a:lnTo>
                  <a:lnTo>
                    <a:pt x="921" y="21"/>
                  </a:lnTo>
                  <a:lnTo>
                    <a:pt x="879" y="0"/>
                  </a:lnTo>
                  <a:close/>
                </a:path>
              </a:pathLst>
            </a:cu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951;p55"/>
            <p:cNvSpPr/>
            <p:nvPr/>
          </p:nvSpPr>
          <p:spPr>
            <a:xfrm>
              <a:off x="3250041" y="3063487"/>
              <a:ext cx="91450" cy="78538"/>
            </a:xfrm>
            <a:custGeom>
              <a:avLst/>
              <a:gdLst/>
              <a:ahLst/>
              <a:cxnLst/>
              <a:rect l="l" t="t" r="r" b="b"/>
              <a:pathLst>
                <a:path w="7680" h="6906" extrusionOk="0">
                  <a:moveTo>
                    <a:pt x="1988" y="0"/>
                  </a:moveTo>
                  <a:lnTo>
                    <a:pt x="1821" y="63"/>
                  </a:lnTo>
                  <a:lnTo>
                    <a:pt x="1674" y="251"/>
                  </a:lnTo>
                  <a:lnTo>
                    <a:pt x="1695" y="377"/>
                  </a:lnTo>
                  <a:lnTo>
                    <a:pt x="1758" y="440"/>
                  </a:lnTo>
                  <a:lnTo>
                    <a:pt x="1863" y="356"/>
                  </a:lnTo>
                  <a:lnTo>
                    <a:pt x="1967" y="377"/>
                  </a:lnTo>
                  <a:lnTo>
                    <a:pt x="2072" y="461"/>
                  </a:lnTo>
                  <a:lnTo>
                    <a:pt x="2030" y="544"/>
                  </a:lnTo>
                  <a:lnTo>
                    <a:pt x="1925" y="565"/>
                  </a:lnTo>
                  <a:lnTo>
                    <a:pt x="1821" y="523"/>
                  </a:lnTo>
                  <a:lnTo>
                    <a:pt x="1779" y="482"/>
                  </a:lnTo>
                  <a:lnTo>
                    <a:pt x="1758" y="523"/>
                  </a:lnTo>
                  <a:lnTo>
                    <a:pt x="1758" y="565"/>
                  </a:lnTo>
                  <a:lnTo>
                    <a:pt x="1611" y="649"/>
                  </a:lnTo>
                  <a:lnTo>
                    <a:pt x="1360" y="670"/>
                  </a:lnTo>
                  <a:lnTo>
                    <a:pt x="1088" y="774"/>
                  </a:lnTo>
                  <a:lnTo>
                    <a:pt x="1026" y="879"/>
                  </a:lnTo>
                  <a:lnTo>
                    <a:pt x="1026" y="984"/>
                  </a:lnTo>
                  <a:lnTo>
                    <a:pt x="1088" y="1088"/>
                  </a:lnTo>
                  <a:lnTo>
                    <a:pt x="1088" y="1318"/>
                  </a:lnTo>
                  <a:lnTo>
                    <a:pt x="1130" y="1486"/>
                  </a:lnTo>
                  <a:lnTo>
                    <a:pt x="1151" y="1611"/>
                  </a:lnTo>
                  <a:lnTo>
                    <a:pt x="1067" y="1800"/>
                  </a:lnTo>
                  <a:lnTo>
                    <a:pt x="879" y="1925"/>
                  </a:lnTo>
                  <a:lnTo>
                    <a:pt x="775" y="1904"/>
                  </a:lnTo>
                  <a:lnTo>
                    <a:pt x="775" y="1737"/>
                  </a:lnTo>
                  <a:lnTo>
                    <a:pt x="649" y="1611"/>
                  </a:lnTo>
                  <a:lnTo>
                    <a:pt x="628" y="1486"/>
                  </a:lnTo>
                  <a:lnTo>
                    <a:pt x="733" y="1402"/>
                  </a:lnTo>
                  <a:lnTo>
                    <a:pt x="754" y="1318"/>
                  </a:lnTo>
                  <a:lnTo>
                    <a:pt x="963" y="1109"/>
                  </a:lnTo>
                  <a:lnTo>
                    <a:pt x="963" y="942"/>
                  </a:lnTo>
                  <a:lnTo>
                    <a:pt x="879" y="795"/>
                  </a:lnTo>
                  <a:lnTo>
                    <a:pt x="921" y="754"/>
                  </a:lnTo>
                  <a:lnTo>
                    <a:pt x="879" y="670"/>
                  </a:lnTo>
                  <a:lnTo>
                    <a:pt x="816" y="628"/>
                  </a:lnTo>
                  <a:lnTo>
                    <a:pt x="754" y="523"/>
                  </a:lnTo>
                  <a:lnTo>
                    <a:pt x="775" y="440"/>
                  </a:lnTo>
                  <a:lnTo>
                    <a:pt x="921" y="377"/>
                  </a:lnTo>
                  <a:lnTo>
                    <a:pt x="1067" y="356"/>
                  </a:lnTo>
                  <a:lnTo>
                    <a:pt x="1172" y="210"/>
                  </a:lnTo>
                  <a:lnTo>
                    <a:pt x="1130" y="210"/>
                  </a:lnTo>
                  <a:lnTo>
                    <a:pt x="1088" y="230"/>
                  </a:lnTo>
                  <a:lnTo>
                    <a:pt x="775" y="356"/>
                  </a:lnTo>
                  <a:lnTo>
                    <a:pt x="628" y="628"/>
                  </a:lnTo>
                  <a:lnTo>
                    <a:pt x="565" y="670"/>
                  </a:lnTo>
                  <a:lnTo>
                    <a:pt x="461" y="691"/>
                  </a:lnTo>
                  <a:lnTo>
                    <a:pt x="356" y="837"/>
                  </a:lnTo>
                  <a:lnTo>
                    <a:pt x="293" y="900"/>
                  </a:lnTo>
                  <a:lnTo>
                    <a:pt x="105" y="1172"/>
                  </a:lnTo>
                  <a:lnTo>
                    <a:pt x="84" y="1298"/>
                  </a:lnTo>
                  <a:lnTo>
                    <a:pt x="105" y="1402"/>
                  </a:lnTo>
                  <a:lnTo>
                    <a:pt x="84" y="1590"/>
                  </a:lnTo>
                  <a:lnTo>
                    <a:pt x="0" y="1779"/>
                  </a:lnTo>
                  <a:lnTo>
                    <a:pt x="0" y="1821"/>
                  </a:lnTo>
                  <a:lnTo>
                    <a:pt x="147" y="1821"/>
                  </a:lnTo>
                  <a:lnTo>
                    <a:pt x="398" y="2239"/>
                  </a:lnTo>
                  <a:lnTo>
                    <a:pt x="503" y="2407"/>
                  </a:lnTo>
                  <a:lnTo>
                    <a:pt x="523" y="2511"/>
                  </a:lnTo>
                  <a:lnTo>
                    <a:pt x="461" y="2637"/>
                  </a:lnTo>
                  <a:lnTo>
                    <a:pt x="461" y="2720"/>
                  </a:lnTo>
                  <a:lnTo>
                    <a:pt x="440" y="2762"/>
                  </a:lnTo>
                  <a:lnTo>
                    <a:pt x="440" y="2867"/>
                  </a:lnTo>
                  <a:lnTo>
                    <a:pt x="565" y="2971"/>
                  </a:lnTo>
                  <a:lnTo>
                    <a:pt x="733" y="3034"/>
                  </a:lnTo>
                  <a:lnTo>
                    <a:pt x="837" y="3055"/>
                  </a:lnTo>
                  <a:lnTo>
                    <a:pt x="963" y="3097"/>
                  </a:lnTo>
                  <a:lnTo>
                    <a:pt x="1047" y="3055"/>
                  </a:lnTo>
                  <a:lnTo>
                    <a:pt x="1193" y="3055"/>
                  </a:lnTo>
                  <a:lnTo>
                    <a:pt x="1339" y="3097"/>
                  </a:lnTo>
                  <a:lnTo>
                    <a:pt x="1381" y="3076"/>
                  </a:lnTo>
                  <a:lnTo>
                    <a:pt x="1549" y="3055"/>
                  </a:lnTo>
                  <a:lnTo>
                    <a:pt x="1716" y="3076"/>
                  </a:lnTo>
                  <a:lnTo>
                    <a:pt x="1821" y="3139"/>
                  </a:lnTo>
                  <a:lnTo>
                    <a:pt x="2281" y="3557"/>
                  </a:lnTo>
                  <a:lnTo>
                    <a:pt x="2427" y="3515"/>
                  </a:lnTo>
                  <a:lnTo>
                    <a:pt x="2448" y="3557"/>
                  </a:lnTo>
                  <a:lnTo>
                    <a:pt x="2511" y="3515"/>
                  </a:lnTo>
                  <a:lnTo>
                    <a:pt x="2637" y="3578"/>
                  </a:lnTo>
                  <a:lnTo>
                    <a:pt x="2699" y="3599"/>
                  </a:lnTo>
                  <a:lnTo>
                    <a:pt x="2825" y="3557"/>
                  </a:lnTo>
                  <a:lnTo>
                    <a:pt x="2930" y="3557"/>
                  </a:lnTo>
                  <a:lnTo>
                    <a:pt x="3076" y="3578"/>
                  </a:lnTo>
                  <a:lnTo>
                    <a:pt x="3118" y="3515"/>
                  </a:lnTo>
                  <a:lnTo>
                    <a:pt x="3223" y="3515"/>
                  </a:lnTo>
                  <a:lnTo>
                    <a:pt x="3285" y="3578"/>
                  </a:lnTo>
                  <a:lnTo>
                    <a:pt x="3348" y="3808"/>
                  </a:lnTo>
                  <a:lnTo>
                    <a:pt x="3285" y="3892"/>
                  </a:lnTo>
                  <a:lnTo>
                    <a:pt x="3285" y="3997"/>
                  </a:lnTo>
                  <a:lnTo>
                    <a:pt x="3264" y="4080"/>
                  </a:lnTo>
                  <a:lnTo>
                    <a:pt x="3118" y="4101"/>
                  </a:lnTo>
                  <a:lnTo>
                    <a:pt x="3055" y="4185"/>
                  </a:lnTo>
                  <a:lnTo>
                    <a:pt x="3076" y="4394"/>
                  </a:lnTo>
                  <a:lnTo>
                    <a:pt x="3118" y="4457"/>
                  </a:lnTo>
                  <a:lnTo>
                    <a:pt x="3055" y="4624"/>
                  </a:lnTo>
                  <a:lnTo>
                    <a:pt x="3055" y="4813"/>
                  </a:lnTo>
                  <a:lnTo>
                    <a:pt x="3139" y="4875"/>
                  </a:lnTo>
                  <a:lnTo>
                    <a:pt x="3139" y="4959"/>
                  </a:lnTo>
                  <a:lnTo>
                    <a:pt x="3244" y="5252"/>
                  </a:lnTo>
                  <a:lnTo>
                    <a:pt x="3055" y="5587"/>
                  </a:lnTo>
                  <a:lnTo>
                    <a:pt x="3076" y="5692"/>
                  </a:lnTo>
                  <a:lnTo>
                    <a:pt x="3139" y="5692"/>
                  </a:lnTo>
                  <a:lnTo>
                    <a:pt x="3223" y="5671"/>
                  </a:lnTo>
                  <a:lnTo>
                    <a:pt x="3223" y="5692"/>
                  </a:lnTo>
                  <a:lnTo>
                    <a:pt x="3244" y="5775"/>
                  </a:lnTo>
                  <a:lnTo>
                    <a:pt x="3327" y="5817"/>
                  </a:lnTo>
                  <a:lnTo>
                    <a:pt x="3369" y="5922"/>
                  </a:lnTo>
                  <a:lnTo>
                    <a:pt x="3348" y="5984"/>
                  </a:lnTo>
                  <a:lnTo>
                    <a:pt x="3390" y="6131"/>
                  </a:lnTo>
                  <a:lnTo>
                    <a:pt x="3536" y="6424"/>
                  </a:lnTo>
                  <a:lnTo>
                    <a:pt x="3536" y="6528"/>
                  </a:lnTo>
                  <a:lnTo>
                    <a:pt x="3746" y="6696"/>
                  </a:lnTo>
                  <a:lnTo>
                    <a:pt x="3976" y="6863"/>
                  </a:lnTo>
                  <a:lnTo>
                    <a:pt x="4101" y="6905"/>
                  </a:lnTo>
                  <a:lnTo>
                    <a:pt x="4332" y="6863"/>
                  </a:lnTo>
                  <a:lnTo>
                    <a:pt x="4478" y="6717"/>
                  </a:lnTo>
                  <a:lnTo>
                    <a:pt x="4687" y="6591"/>
                  </a:lnTo>
                  <a:lnTo>
                    <a:pt x="4750" y="6487"/>
                  </a:lnTo>
                  <a:lnTo>
                    <a:pt x="5064" y="6319"/>
                  </a:lnTo>
                  <a:lnTo>
                    <a:pt x="5127" y="6173"/>
                  </a:lnTo>
                  <a:lnTo>
                    <a:pt x="5168" y="6110"/>
                  </a:lnTo>
                  <a:lnTo>
                    <a:pt x="5210" y="6068"/>
                  </a:lnTo>
                  <a:lnTo>
                    <a:pt x="5482" y="6005"/>
                  </a:lnTo>
                  <a:lnTo>
                    <a:pt x="5629" y="5964"/>
                  </a:lnTo>
                  <a:lnTo>
                    <a:pt x="5587" y="5817"/>
                  </a:lnTo>
                  <a:lnTo>
                    <a:pt x="5440" y="5796"/>
                  </a:lnTo>
                  <a:lnTo>
                    <a:pt x="5252" y="5817"/>
                  </a:lnTo>
                  <a:lnTo>
                    <a:pt x="4959" y="5712"/>
                  </a:lnTo>
                  <a:lnTo>
                    <a:pt x="5022" y="5545"/>
                  </a:lnTo>
                  <a:lnTo>
                    <a:pt x="5001" y="5482"/>
                  </a:lnTo>
                  <a:lnTo>
                    <a:pt x="4938" y="5440"/>
                  </a:lnTo>
                  <a:lnTo>
                    <a:pt x="5127" y="5168"/>
                  </a:lnTo>
                  <a:lnTo>
                    <a:pt x="5064" y="5064"/>
                  </a:lnTo>
                  <a:lnTo>
                    <a:pt x="4938" y="4938"/>
                  </a:lnTo>
                  <a:lnTo>
                    <a:pt x="4834" y="4917"/>
                  </a:lnTo>
                  <a:lnTo>
                    <a:pt x="4750" y="4750"/>
                  </a:lnTo>
                  <a:lnTo>
                    <a:pt x="4917" y="4813"/>
                  </a:lnTo>
                  <a:lnTo>
                    <a:pt x="5106" y="4834"/>
                  </a:lnTo>
                  <a:lnTo>
                    <a:pt x="5273" y="4938"/>
                  </a:lnTo>
                  <a:lnTo>
                    <a:pt x="5461" y="4938"/>
                  </a:lnTo>
                  <a:lnTo>
                    <a:pt x="5733" y="4875"/>
                  </a:lnTo>
                  <a:lnTo>
                    <a:pt x="5796" y="4938"/>
                  </a:lnTo>
                  <a:lnTo>
                    <a:pt x="5985" y="4875"/>
                  </a:lnTo>
                  <a:lnTo>
                    <a:pt x="6173" y="4708"/>
                  </a:lnTo>
                  <a:lnTo>
                    <a:pt x="6319" y="4708"/>
                  </a:lnTo>
                  <a:lnTo>
                    <a:pt x="6424" y="4729"/>
                  </a:lnTo>
                  <a:lnTo>
                    <a:pt x="6675" y="4624"/>
                  </a:lnTo>
                  <a:lnTo>
                    <a:pt x="6884" y="4624"/>
                  </a:lnTo>
                  <a:lnTo>
                    <a:pt x="7156" y="4394"/>
                  </a:lnTo>
                  <a:lnTo>
                    <a:pt x="7219" y="4248"/>
                  </a:lnTo>
                  <a:lnTo>
                    <a:pt x="7219" y="4143"/>
                  </a:lnTo>
                  <a:lnTo>
                    <a:pt x="7219" y="4122"/>
                  </a:lnTo>
                  <a:lnTo>
                    <a:pt x="6989" y="3934"/>
                  </a:lnTo>
                  <a:lnTo>
                    <a:pt x="6842" y="3725"/>
                  </a:lnTo>
                  <a:lnTo>
                    <a:pt x="6801" y="3599"/>
                  </a:lnTo>
                  <a:lnTo>
                    <a:pt x="6905" y="3495"/>
                  </a:lnTo>
                  <a:lnTo>
                    <a:pt x="6926" y="3306"/>
                  </a:lnTo>
                  <a:lnTo>
                    <a:pt x="7010" y="3243"/>
                  </a:lnTo>
                  <a:lnTo>
                    <a:pt x="7093" y="3264"/>
                  </a:lnTo>
                  <a:lnTo>
                    <a:pt x="7198" y="3243"/>
                  </a:lnTo>
                  <a:lnTo>
                    <a:pt x="7261" y="3264"/>
                  </a:lnTo>
                  <a:lnTo>
                    <a:pt x="7449" y="3181"/>
                  </a:lnTo>
                  <a:lnTo>
                    <a:pt x="7449" y="3055"/>
                  </a:lnTo>
                  <a:lnTo>
                    <a:pt x="7365" y="2971"/>
                  </a:lnTo>
                  <a:lnTo>
                    <a:pt x="7219" y="2951"/>
                  </a:lnTo>
                  <a:lnTo>
                    <a:pt x="7156" y="2846"/>
                  </a:lnTo>
                  <a:lnTo>
                    <a:pt x="7135" y="2762"/>
                  </a:lnTo>
                  <a:lnTo>
                    <a:pt x="7303" y="2553"/>
                  </a:lnTo>
                  <a:lnTo>
                    <a:pt x="7365" y="2574"/>
                  </a:lnTo>
                  <a:lnTo>
                    <a:pt x="7512" y="2469"/>
                  </a:lnTo>
                  <a:lnTo>
                    <a:pt x="7658" y="2302"/>
                  </a:lnTo>
                  <a:lnTo>
                    <a:pt x="7679" y="2218"/>
                  </a:lnTo>
                  <a:lnTo>
                    <a:pt x="7658" y="2218"/>
                  </a:lnTo>
                  <a:lnTo>
                    <a:pt x="7428" y="2114"/>
                  </a:lnTo>
                  <a:lnTo>
                    <a:pt x="7345" y="2114"/>
                  </a:lnTo>
                  <a:lnTo>
                    <a:pt x="7261" y="2135"/>
                  </a:lnTo>
                  <a:lnTo>
                    <a:pt x="7156" y="2114"/>
                  </a:lnTo>
                  <a:lnTo>
                    <a:pt x="7093" y="2114"/>
                  </a:lnTo>
                  <a:lnTo>
                    <a:pt x="7010" y="2155"/>
                  </a:lnTo>
                  <a:lnTo>
                    <a:pt x="6821" y="2197"/>
                  </a:lnTo>
                  <a:lnTo>
                    <a:pt x="6675" y="2155"/>
                  </a:lnTo>
                  <a:lnTo>
                    <a:pt x="6612" y="2155"/>
                  </a:lnTo>
                  <a:lnTo>
                    <a:pt x="6717" y="2135"/>
                  </a:lnTo>
                  <a:lnTo>
                    <a:pt x="6801" y="2135"/>
                  </a:lnTo>
                  <a:lnTo>
                    <a:pt x="6884" y="2093"/>
                  </a:lnTo>
                  <a:lnTo>
                    <a:pt x="6926" y="2009"/>
                  </a:lnTo>
                  <a:lnTo>
                    <a:pt x="7052" y="1904"/>
                  </a:lnTo>
                  <a:lnTo>
                    <a:pt x="7093" y="1842"/>
                  </a:lnTo>
                  <a:lnTo>
                    <a:pt x="7010" y="1800"/>
                  </a:lnTo>
                  <a:lnTo>
                    <a:pt x="7010" y="1779"/>
                  </a:lnTo>
                  <a:lnTo>
                    <a:pt x="6989" y="1674"/>
                  </a:lnTo>
                  <a:lnTo>
                    <a:pt x="6821" y="1590"/>
                  </a:lnTo>
                  <a:lnTo>
                    <a:pt x="6612" y="1528"/>
                  </a:lnTo>
                  <a:lnTo>
                    <a:pt x="6570" y="1486"/>
                  </a:lnTo>
                  <a:lnTo>
                    <a:pt x="6487" y="1423"/>
                  </a:lnTo>
                  <a:lnTo>
                    <a:pt x="6382" y="1423"/>
                  </a:lnTo>
                  <a:lnTo>
                    <a:pt x="6361" y="1381"/>
                  </a:lnTo>
                  <a:lnTo>
                    <a:pt x="6215" y="1318"/>
                  </a:lnTo>
                  <a:lnTo>
                    <a:pt x="6173" y="1318"/>
                  </a:lnTo>
                  <a:lnTo>
                    <a:pt x="6173" y="1423"/>
                  </a:lnTo>
                  <a:lnTo>
                    <a:pt x="6089" y="1318"/>
                  </a:lnTo>
                  <a:lnTo>
                    <a:pt x="6047" y="1214"/>
                  </a:lnTo>
                  <a:lnTo>
                    <a:pt x="5943" y="1172"/>
                  </a:lnTo>
                  <a:lnTo>
                    <a:pt x="5901" y="1088"/>
                  </a:lnTo>
                  <a:lnTo>
                    <a:pt x="5964" y="1046"/>
                  </a:lnTo>
                  <a:lnTo>
                    <a:pt x="6215" y="1067"/>
                  </a:lnTo>
                  <a:lnTo>
                    <a:pt x="6319" y="984"/>
                  </a:lnTo>
                  <a:lnTo>
                    <a:pt x="6487" y="984"/>
                  </a:lnTo>
                  <a:lnTo>
                    <a:pt x="6487" y="879"/>
                  </a:lnTo>
                  <a:lnTo>
                    <a:pt x="6361" y="900"/>
                  </a:lnTo>
                  <a:lnTo>
                    <a:pt x="6089" y="858"/>
                  </a:lnTo>
                  <a:lnTo>
                    <a:pt x="5901" y="879"/>
                  </a:lnTo>
                  <a:lnTo>
                    <a:pt x="5775" y="879"/>
                  </a:lnTo>
                  <a:lnTo>
                    <a:pt x="5524" y="963"/>
                  </a:lnTo>
                  <a:lnTo>
                    <a:pt x="5440" y="942"/>
                  </a:lnTo>
                  <a:lnTo>
                    <a:pt x="5336" y="942"/>
                  </a:lnTo>
                  <a:lnTo>
                    <a:pt x="5127" y="1088"/>
                  </a:lnTo>
                  <a:lnTo>
                    <a:pt x="5022" y="1109"/>
                  </a:lnTo>
                  <a:lnTo>
                    <a:pt x="4896" y="1172"/>
                  </a:lnTo>
                  <a:lnTo>
                    <a:pt x="4834" y="1256"/>
                  </a:lnTo>
                  <a:lnTo>
                    <a:pt x="4645" y="1277"/>
                  </a:lnTo>
                  <a:lnTo>
                    <a:pt x="4604" y="1298"/>
                  </a:lnTo>
                  <a:lnTo>
                    <a:pt x="4520" y="1277"/>
                  </a:lnTo>
                  <a:lnTo>
                    <a:pt x="4269" y="1088"/>
                  </a:lnTo>
                  <a:lnTo>
                    <a:pt x="4206" y="984"/>
                  </a:lnTo>
                  <a:lnTo>
                    <a:pt x="3871" y="984"/>
                  </a:lnTo>
                  <a:lnTo>
                    <a:pt x="3327" y="1088"/>
                  </a:lnTo>
                  <a:lnTo>
                    <a:pt x="3055" y="1088"/>
                  </a:lnTo>
                  <a:lnTo>
                    <a:pt x="2951" y="1046"/>
                  </a:lnTo>
                  <a:lnTo>
                    <a:pt x="2909" y="963"/>
                  </a:lnTo>
                  <a:lnTo>
                    <a:pt x="2909" y="858"/>
                  </a:lnTo>
                  <a:lnTo>
                    <a:pt x="2972" y="858"/>
                  </a:lnTo>
                  <a:lnTo>
                    <a:pt x="2951" y="733"/>
                  </a:lnTo>
                  <a:lnTo>
                    <a:pt x="2846" y="565"/>
                  </a:lnTo>
                  <a:lnTo>
                    <a:pt x="2741" y="544"/>
                  </a:lnTo>
                  <a:lnTo>
                    <a:pt x="2448" y="565"/>
                  </a:lnTo>
                  <a:lnTo>
                    <a:pt x="2323" y="482"/>
                  </a:lnTo>
                  <a:lnTo>
                    <a:pt x="2239" y="482"/>
                  </a:lnTo>
                  <a:lnTo>
                    <a:pt x="2176" y="523"/>
                  </a:lnTo>
                  <a:lnTo>
                    <a:pt x="2072" y="356"/>
                  </a:lnTo>
                  <a:lnTo>
                    <a:pt x="2072" y="210"/>
                  </a:lnTo>
                  <a:lnTo>
                    <a:pt x="2030" y="21"/>
                  </a:lnTo>
                  <a:lnTo>
                    <a:pt x="1988" y="0"/>
                  </a:lnTo>
                  <a:close/>
                </a:path>
              </a:pathLst>
            </a:cu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952;p55"/>
            <p:cNvSpPr/>
            <p:nvPr/>
          </p:nvSpPr>
          <p:spPr>
            <a:xfrm>
              <a:off x="3209425" y="3061815"/>
              <a:ext cx="82733" cy="112565"/>
            </a:xfrm>
            <a:custGeom>
              <a:avLst/>
              <a:gdLst/>
              <a:ahLst/>
              <a:cxnLst/>
              <a:rect l="l" t="t" r="r" b="b"/>
              <a:pathLst>
                <a:path w="6948" h="9898" extrusionOk="0">
                  <a:moveTo>
                    <a:pt x="4353" y="1"/>
                  </a:moveTo>
                  <a:lnTo>
                    <a:pt x="4332" y="64"/>
                  </a:lnTo>
                  <a:lnTo>
                    <a:pt x="4290" y="105"/>
                  </a:lnTo>
                  <a:lnTo>
                    <a:pt x="4227" y="147"/>
                  </a:lnTo>
                  <a:lnTo>
                    <a:pt x="4165" y="168"/>
                  </a:lnTo>
                  <a:lnTo>
                    <a:pt x="4060" y="168"/>
                  </a:lnTo>
                  <a:lnTo>
                    <a:pt x="3976" y="189"/>
                  </a:lnTo>
                  <a:lnTo>
                    <a:pt x="3955" y="252"/>
                  </a:lnTo>
                  <a:lnTo>
                    <a:pt x="3976" y="294"/>
                  </a:lnTo>
                  <a:lnTo>
                    <a:pt x="3955" y="357"/>
                  </a:lnTo>
                  <a:lnTo>
                    <a:pt x="3809" y="419"/>
                  </a:lnTo>
                  <a:lnTo>
                    <a:pt x="3621" y="566"/>
                  </a:lnTo>
                  <a:lnTo>
                    <a:pt x="3495" y="670"/>
                  </a:lnTo>
                  <a:lnTo>
                    <a:pt x="3328" y="691"/>
                  </a:lnTo>
                  <a:lnTo>
                    <a:pt x="2972" y="691"/>
                  </a:lnTo>
                  <a:lnTo>
                    <a:pt x="2867" y="733"/>
                  </a:lnTo>
                  <a:lnTo>
                    <a:pt x="2867" y="817"/>
                  </a:lnTo>
                  <a:lnTo>
                    <a:pt x="2888" y="901"/>
                  </a:lnTo>
                  <a:lnTo>
                    <a:pt x="2888" y="1005"/>
                  </a:lnTo>
                  <a:lnTo>
                    <a:pt x="2805" y="1089"/>
                  </a:lnTo>
                  <a:lnTo>
                    <a:pt x="2721" y="1047"/>
                  </a:lnTo>
                  <a:lnTo>
                    <a:pt x="2763" y="942"/>
                  </a:lnTo>
                  <a:lnTo>
                    <a:pt x="2763" y="921"/>
                  </a:lnTo>
                  <a:lnTo>
                    <a:pt x="2825" y="901"/>
                  </a:lnTo>
                  <a:lnTo>
                    <a:pt x="2700" y="880"/>
                  </a:lnTo>
                  <a:lnTo>
                    <a:pt x="2574" y="817"/>
                  </a:lnTo>
                  <a:lnTo>
                    <a:pt x="2491" y="817"/>
                  </a:lnTo>
                  <a:lnTo>
                    <a:pt x="2302" y="942"/>
                  </a:lnTo>
                  <a:lnTo>
                    <a:pt x="2261" y="1026"/>
                  </a:lnTo>
                  <a:lnTo>
                    <a:pt x="2135" y="1152"/>
                  </a:lnTo>
                  <a:lnTo>
                    <a:pt x="1968" y="1465"/>
                  </a:lnTo>
                  <a:lnTo>
                    <a:pt x="1947" y="1549"/>
                  </a:lnTo>
                  <a:lnTo>
                    <a:pt x="1947" y="1549"/>
                  </a:lnTo>
                  <a:lnTo>
                    <a:pt x="1989" y="1528"/>
                  </a:lnTo>
                  <a:lnTo>
                    <a:pt x="2051" y="1570"/>
                  </a:lnTo>
                  <a:lnTo>
                    <a:pt x="2051" y="1654"/>
                  </a:lnTo>
                  <a:lnTo>
                    <a:pt x="2030" y="1758"/>
                  </a:lnTo>
                  <a:lnTo>
                    <a:pt x="1947" y="1821"/>
                  </a:lnTo>
                  <a:lnTo>
                    <a:pt x="1842" y="1821"/>
                  </a:lnTo>
                  <a:lnTo>
                    <a:pt x="1737" y="1863"/>
                  </a:lnTo>
                  <a:lnTo>
                    <a:pt x="1612" y="1989"/>
                  </a:lnTo>
                  <a:lnTo>
                    <a:pt x="1528" y="2051"/>
                  </a:lnTo>
                  <a:lnTo>
                    <a:pt x="1424" y="2198"/>
                  </a:lnTo>
                  <a:lnTo>
                    <a:pt x="1340" y="2198"/>
                  </a:lnTo>
                  <a:lnTo>
                    <a:pt x="1256" y="2240"/>
                  </a:lnTo>
                  <a:lnTo>
                    <a:pt x="1298" y="2344"/>
                  </a:lnTo>
                  <a:lnTo>
                    <a:pt x="1403" y="2449"/>
                  </a:lnTo>
                  <a:lnTo>
                    <a:pt x="1403" y="2574"/>
                  </a:lnTo>
                  <a:lnTo>
                    <a:pt x="1340" y="2700"/>
                  </a:lnTo>
                  <a:lnTo>
                    <a:pt x="1256" y="2700"/>
                  </a:lnTo>
                  <a:lnTo>
                    <a:pt x="1152" y="2616"/>
                  </a:lnTo>
                  <a:lnTo>
                    <a:pt x="1193" y="2574"/>
                  </a:lnTo>
                  <a:lnTo>
                    <a:pt x="1214" y="2512"/>
                  </a:lnTo>
                  <a:lnTo>
                    <a:pt x="1131" y="2470"/>
                  </a:lnTo>
                  <a:lnTo>
                    <a:pt x="1089" y="2365"/>
                  </a:lnTo>
                  <a:lnTo>
                    <a:pt x="984" y="2261"/>
                  </a:lnTo>
                  <a:lnTo>
                    <a:pt x="942" y="2365"/>
                  </a:lnTo>
                  <a:lnTo>
                    <a:pt x="942" y="2407"/>
                  </a:lnTo>
                  <a:lnTo>
                    <a:pt x="1005" y="2574"/>
                  </a:lnTo>
                  <a:lnTo>
                    <a:pt x="921" y="2721"/>
                  </a:lnTo>
                  <a:lnTo>
                    <a:pt x="901" y="2867"/>
                  </a:lnTo>
                  <a:lnTo>
                    <a:pt x="817" y="2909"/>
                  </a:lnTo>
                  <a:lnTo>
                    <a:pt x="775" y="2909"/>
                  </a:lnTo>
                  <a:lnTo>
                    <a:pt x="691" y="3098"/>
                  </a:lnTo>
                  <a:lnTo>
                    <a:pt x="712" y="3118"/>
                  </a:lnTo>
                  <a:lnTo>
                    <a:pt x="733" y="3244"/>
                  </a:lnTo>
                  <a:lnTo>
                    <a:pt x="733" y="3390"/>
                  </a:lnTo>
                  <a:lnTo>
                    <a:pt x="880" y="3516"/>
                  </a:lnTo>
                  <a:lnTo>
                    <a:pt x="901" y="3516"/>
                  </a:lnTo>
                  <a:lnTo>
                    <a:pt x="942" y="3495"/>
                  </a:lnTo>
                  <a:lnTo>
                    <a:pt x="1005" y="3537"/>
                  </a:lnTo>
                  <a:lnTo>
                    <a:pt x="1005" y="3662"/>
                  </a:lnTo>
                  <a:lnTo>
                    <a:pt x="921" y="3746"/>
                  </a:lnTo>
                  <a:lnTo>
                    <a:pt x="921" y="3809"/>
                  </a:lnTo>
                  <a:lnTo>
                    <a:pt x="1005" y="3872"/>
                  </a:lnTo>
                  <a:lnTo>
                    <a:pt x="1005" y="4039"/>
                  </a:lnTo>
                  <a:lnTo>
                    <a:pt x="921" y="4081"/>
                  </a:lnTo>
                  <a:lnTo>
                    <a:pt x="880" y="4165"/>
                  </a:lnTo>
                  <a:lnTo>
                    <a:pt x="921" y="4186"/>
                  </a:lnTo>
                  <a:lnTo>
                    <a:pt x="984" y="4290"/>
                  </a:lnTo>
                  <a:lnTo>
                    <a:pt x="942" y="4478"/>
                  </a:lnTo>
                  <a:lnTo>
                    <a:pt x="984" y="4771"/>
                  </a:lnTo>
                  <a:lnTo>
                    <a:pt x="901" y="4855"/>
                  </a:lnTo>
                  <a:lnTo>
                    <a:pt x="880" y="4918"/>
                  </a:lnTo>
                  <a:lnTo>
                    <a:pt x="942" y="5022"/>
                  </a:lnTo>
                  <a:lnTo>
                    <a:pt x="1047" y="4981"/>
                  </a:lnTo>
                  <a:lnTo>
                    <a:pt x="1047" y="4981"/>
                  </a:lnTo>
                  <a:lnTo>
                    <a:pt x="1026" y="5064"/>
                  </a:lnTo>
                  <a:lnTo>
                    <a:pt x="1089" y="5127"/>
                  </a:lnTo>
                  <a:lnTo>
                    <a:pt x="1152" y="5127"/>
                  </a:lnTo>
                  <a:lnTo>
                    <a:pt x="1152" y="5190"/>
                  </a:lnTo>
                  <a:lnTo>
                    <a:pt x="1110" y="5274"/>
                  </a:lnTo>
                  <a:lnTo>
                    <a:pt x="1047" y="5378"/>
                  </a:lnTo>
                  <a:lnTo>
                    <a:pt x="817" y="5608"/>
                  </a:lnTo>
                  <a:lnTo>
                    <a:pt x="775" y="5713"/>
                  </a:lnTo>
                  <a:lnTo>
                    <a:pt x="608" y="5859"/>
                  </a:lnTo>
                  <a:lnTo>
                    <a:pt x="398" y="5922"/>
                  </a:lnTo>
                  <a:lnTo>
                    <a:pt x="210" y="6048"/>
                  </a:lnTo>
                  <a:lnTo>
                    <a:pt x="64" y="6278"/>
                  </a:lnTo>
                  <a:lnTo>
                    <a:pt x="43" y="6466"/>
                  </a:lnTo>
                  <a:lnTo>
                    <a:pt x="1" y="6571"/>
                  </a:lnTo>
                  <a:lnTo>
                    <a:pt x="189" y="6655"/>
                  </a:lnTo>
                  <a:lnTo>
                    <a:pt x="377" y="6780"/>
                  </a:lnTo>
                  <a:lnTo>
                    <a:pt x="629" y="6947"/>
                  </a:lnTo>
                  <a:lnTo>
                    <a:pt x="733" y="6947"/>
                  </a:lnTo>
                  <a:lnTo>
                    <a:pt x="880" y="7094"/>
                  </a:lnTo>
                  <a:lnTo>
                    <a:pt x="838" y="7178"/>
                  </a:lnTo>
                  <a:lnTo>
                    <a:pt x="880" y="7261"/>
                  </a:lnTo>
                  <a:lnTo>
                    <a:pt x="1047" y="7282"/>
                  </a:lnTo>
                  <a:lnTo>
                    <a:pt x="1256" y="7366"/>
                  </a:lnTo>
                  <a:lnTo>
                    <a:pt x="1319" y="7408"/>
                  </a:lnTo>
                  <a:lnTo>
                    <a:pt x="1507" y="7471"/>
                  </a:lnTo>
                  <a:lnTo>
                    <a:pt x="1570" y="7387"/>
                  </a:lnTo>
                  <a:lnTo>
                    <a:pt x="1570" y="7282"/>
                  </a:lnTo>
                  <a:lnTo>
                    <a:pt x="1654" y="7199"/>
                  </a:lnTo>
                  <a:lnTo>
                    <a:pt x="1717" y="7199"/>
                  </a:lnTo>
                  <a:lnTo>
                    <a:pt x="1863" y="7282"/>
                  </a:lnTo>
                  <a:lnTo>
                    <a:pt x="1968" y="7303"/>
                  </a:lnTo>
                  <a:lnTo>
                    <a:pt x="1989" y="7387"/>
                  </a:lnTo>
                  <a:lnTo>
                    <a:pt x="2072" y="7429"/>
                  </a:lnTo>
                  <a:lnTo>
                    <a:pt x="2135" y="7429"/>
                  </a:lnTo>
                  <a:lnTo>
                    <a:pt x="2177" y="7512"/>
                  </a:lnTo>
                  <a:lnTo>
                    <a:pt x="2386" y="7575"/>
                  </a:lnTo>
                  <a:lnTo>
                    <a:pt x="2512" y="7596"/>
                  </a:lnTo>
                  <a:lnTo>
                    <a:pt x="2553" y="7638"/>
                  </a:lnTo>
                  <a:lnTo>
                    <a:pt x="2700" y="7805"/>
                  </a:lnTo>
                  <a:lnTo>
                    <a:pt x="2700" y="7910"/>
                  </a:lnTo>
                  <a:lnTo>
                    <a:pt x="2805" y="8098"/>
                  </a:lnTo>
                  <a:lnTo>
                    <a:pt x="2888" y="8098"/>
                  </a:lnTo>
                  <a:lnTo>
                    <a:pt x="3139" y="8203"/>
                  </a:lnTo>
                  <a:lnTo>
                    <a:pt x="3244" y="8349"/>
                  </a:lnTo>
                  <a:lnTo>
                    <a:pt x="3244" y="8517"/>
                  </a:lnTo>
                  <a:lnTo>
                    <a:pt x="3307" y="8517"/>
                  </a:lnTo>
                  <a:lnTo>
                    <a:pt x="3411" y="8559"/>
                  </a:lnTo>
                  <a:lnTo>
                    <a:pt x="3432" y="8684"/>
                  </a:lnTo>
                  <a:lnTo>
                    <a:pt x="3411" y="8768"/>
                  </a:lnTo>
                  <a:lnTo>
                    <a:pt x="3432" y="8852"/>
                  </a:lnTo>
                  <a:lnTo>
                    <a:pt x="3537" y="8872"/>
                  </a:lnTo>
                  <a:lnTo>
                    <a:pt x="3662" y="8852"/>
                  </a:lnTo>
                  <a:lnTo>
                    <a:pt x="3767" y="8872"/>
                  </a:lnTo>
                  <a:lnTo>
                    <a:pt x="3914" y="8872"/>
                  </a:lnTo>
                  <a:lnTo>
                    <a:pt x="3955" y="8831"/>
                  </a:lnTo>
                  <a:lnTo>
                    <a:pt x="4144" y="8747"/>
                  </a:lnTo>
                  <a:lnTo>
                    <a:pt x="4290" y="8768"/>
                  </a:lnTo>
                  <a:lnTo>
                    <a:pt x="4458" y="8852"/>
                  </a:lnTo>
                  <a:lnTo>
                    <a:pt x="4646" y="8747"/>
                  </a:lnTo>
                  <a:lnTo>
                    <a:pt x="4750" y="8747"/>
                  </a:lnTo>
                  <a:lnTo>
                    <a:pt x="4792" y="8831"/>
                  </a:lnTo>
                  <a:lnTo>
                    <a:pt x="4876" y="8831"/>
                  </a:lnTo>
                  <a:lnTo>
                    <a:pt x="4981" y="8872"/>
                  </a:lnTo>
                  <a:lnTo>
                    <a:pt x="5064" y="8956"/>
                  </a:lnTo>
                  <a:lnTo>
                    <a:pt x="5169" y="8935"/>
                  </a:lnTo>
                  <a:lnTo>
                    <a:pt x="5169" y="8998"/>
                  </a:lnTo>
                  <a:lnTo>
                    <a:pt x="4792" y="9626"/>
                  </a:lnTo>
                  <a:lnTo>
                    <a:pt x="4813" y="9709"/>
                  </a:lnTo>
                  <a:lnTo>
                    <a:pt x="4960" y="9688"/>
                  </a:lnTo>
                  <a:lnTo>
                    <a:pt x="5085" y="9688"/>
                  </a:lnTo>
                  <a:lnTo>
                    <a:pt x="5190" y="9772"/>
                  </a:lnTo>
                  <a:lnTo>
                    <a:pt x="5211" y="9898"/>
                  </a:lnTo>
                  <a:lnTo>
                    <a:pt x="5294" y="9584"/>
                  </a:lnTo>
                  <a:lnTo>
                    <a:pt x="5629" y="8370"/>
                  </a:lnTo>
                  <a:lnTo>
                    <a:pt x="5629" y="8308"/>
                  </a:lnTo>
                  <a:lnTo>
                    <a:pt x="5629" y="8098"/>
                  </a:lnTo>
                  <a:lnTo>
                    <a:pt x="5504" y="7847"/>
                  </a:lnTo>
                  <a:lnTo>
                    <a:pt x="5294" y="7680"/>
                  </a:lnTo>
                  <a:lnTo>
                    <a:pt x="5190" y="7533"/>
                  </a:lnTo>
                  <a:lnTo>
                    <a:pt x="5169" y="7219"/>
                  </a:lnTo>
                  <a:lnTo>
                    <a:pt x="5546" y="7094"/>
                  </a:lnTo>
                  <a:lnTo>
                    <a:pt x="5692" y="7199"/>
                  </a:lnTo>
                  <a:lnTo>
                    <a:pt x="5713" y="7094"/>
                  </a:lnTo>
                  <a:lnTo>
                    <a:pt x="5650" y="7010"/>
                  </a:lnTo>
                  <a:lnTo>
                    <a:pt x="5713" y="6968"/>
                  </a:lnTo>
                  <a:lnTo>
                    <a:pt x="5629" y="6801"/>
                  </a:lnTo>
                  <a:lnTo>
                    <a:pt x="5420" y="6738"/>
                  </a:lnTo>
                  <a:lnTo>
                    <a:pt x="5336" y="6592"/>
                  </a:lnTo>
                  <a:lnTo>
                    <a:pt x="5399" y="6424"/>
                  </a:lnTo>
                  <a:lnTo>
                    <a:pt x="6048" y="6424"/>
                  </a:lnTo>
                  <a:lnTo>
                    <a:pt x="6131" y="6341"/>
                  </a:lnTo>
                  <a:lnTo>
                    <a:pt x="6236" y="6341"/>
                  </a:lnTo>
                  <a:lnTo>
                    <a:pt x="6278" y="6383"/>
                  </a:lnTo>
                  <a:lnTo>
                    <a:pt x="6362" y="6383"/>
                  </a:lnTo>
                  <a:lnTo>
                    <a:pt x="6466" y="6257"/>
                  </a:lnTo>
                  <a:lnTo>
                    <a:pt x="6634" y="6215"/>
                  </a:lnTo>
                  <a:lnTo>
                    <a:pt x="6675" y="6320"/>
                  </a:lnTo>
                  <a:lnTo>
                    <a:pt x="6759" y="6424"/>
                  </a:lnTo>
                  <a:lnTo>
                    <a:pt x="6780" y="6550"/>
                  </a:lnTo>
                  <a:lnTo>
                    <a:pt x="6780" y="6696"/>
                  </a:lnTo>
                  <a:lnTo>
                    <a:pt x="6947" y="6675"/>
                  </a:lnTo>
                  <a:lnTo>
                    <a:pt x="6947" y="6571"/>
                  </a:lnTo>
                  <a:lnTo>
                    <a:pt x="6801" y="6278"/>
                  </a:lnTo>
                  <a:lnTo>
                    <a:pt x="6759" y="6131"/>
                  </a:lnTo>
                  <a:lnTo>
                    <a:pt x="6780" y="6069"/>
                  </a:lnTo>
                  <a:lnTo>
                    <a:pt x="6738" y="5964"/>
                  </a:lnTo>
                  <a:lnTo>
                    <a:pt x="6655" y="5922"/>
                  </a:lnTo>
                  <a:lnTo>
                    <a:pt x="6634" y="5839"/>
                  </a:lnTo>
                  <a:lnTo>
                    <a:pt x="6634" y="5818"/>
                  </a:lnTo>
                  <a:lnTo>
                    <a:pt x="6550" y="5839"/>
                  </a:lnTo>
                  <a:lnTo>
                    <a:pt x="6487" y="5839"/>
                  </a:lnTo>
                  <a:lnTo>
                    <a:pt x="6466" y="5734"/>
                  </a:lnTo>
                  <a:lnTo>
                    <a:pt x="6655" y="5399"/>
                  </a:lnTo>
                  <a:lnTo>
                    <a:pt x="6550" y="5106"/>
                  </a:lnTo>
                  <a:lnTo>
                    <a:pt x="6550" y="5022"/>
                  </a:lnTo>
                  <a:lnTo>
                    <a:pt x="6466" y="4960"/>
                  </a:lnTo>
                  <a:lnTo>
                    <a:pt x="6466" y="4771"/>
                  </a:lnTo>
                  <a:lnTo>
                    <a:pt x="6529" y="4604"/>
                  </a:lnTo>
                  <a:lnTo>
                    <a:pt x="6487" y="4541"/>
                  </a:lnTo>
                  <a:lnTo>
                    <a:pt x="6466" y="4332"/>
                  </a:lnTo>
                  <a:lnTo>
                    <a:pt x="6529" y="4248"/>
                  </a:lnTo>
                  <a:lnTo>
                    <a:pt x="6675" y="4227"/>
                  </a:lnTo>
                  <a:lnTo>
                    <a:pt x="6696" y="4144"/>
                  </a:lnTo>
                  <a:lnTo>
                    <a:pt x="6696" y="4039"/>
                  </a:lnTo>
                  <a:lnTo>
                    <a:pt x="6759" y="3955"/>
                  </a:lnTo>
                  <a:lnTo>
                    <a:pt x="6696" y="3725"/>
                  </a:lnTo>
                  <a:lnTo>
                    <a:pt x="6634" y="3662"/>
                  </a:lnTo>
                  <a:lnTo>
                    <a:pt x="6529" y="3662"/>
                  </a:lnTo>
                  <a:lnTo>
                    <a:pt x="6487" y="3725"/>
                  </a:lnTo>
                  <a:lnTo>
                    <a:pt x="6341" y="3704"/>
                  </a:lnTo>
                  <a:lnTo>
                    <a:pt x="6236" y="3704"/>
                  </a:lnTo>
                  <a:lnTo>
                    <a:pt x="6110" y="3746"/>
                  </a:lnTo>
                  <a:lnTo>
                    <a:pt x="6048" y="3725"/>
                  </a:lnTo>
                  <a:lnTo>
                    <a:pt x="5922" y="3662"/>
                  </a:lnTo>
                  <a:lnTo>
                    <a:pt x="5859" y="3704"/>
                  </a:lnTo>
                  <a:lnTo>
                    <a:pt x="5838" y="3662"/>
                  </a:lnTo>
                  <a:lnTo>
                    <a:pt x="5692" y="3704"/>
                  </a:lnTo>
                  <a:lnTo>
                    <a:pt x="5232" y="3286"/>
                  </a:lnTo>
                  <a:lnTo>
                    <a:pt x="5127" y="3223"/>
                  </a:lnTo>
                  <a:lnTo>
                    <a:pt x="4960" y="3202"/>
                  </a:lnTo>
                  <a:lnTo>
                    <a:pt x="4792" y="3223"/>
                  </a:lnTo>
                  <a:lnTo>
                    <a:pt x="4750" y="3244"/>
                  </a:lnTo>
                  <a:lnTo>
                    <a:pt x="4604" y="3202"/>
                  </a:lnTo>
                  <a:lnTo>
                    <a:pt x="4458" y="3202"/>
                  </a:lnTo>
                  <a:lnTo>
                    <a:pt x="4374" y="3244"/>
                  </a:lnTo>
                  <a:lnTo>
                    <a:pt x="4248" y="3202"/>
                  </a:lnTo>
                  <a:lnTo>
                    <a:pt x="4144" y="3181"/>
                  </a:lnTo>
                  <a:lnTo>
                    <a:pt x="3976" y="3118"/>
                  </a:lnTo>
                  <a:lnTo>
                    <a:pt x="3851" y="3014"/>
                  </a:lnTo>
                  <a:lnTo>
                    <a:pt x="3851" y="2909"/>
                  </a:lnTo>
                  <a:lnTo>
                    <a:pt x="3872" y="2867"/>
                  </a:lnTo>
                  <a:lnTo>
                    <a:pt x="3872" y="2784"/>
                  </a:lnTo>
                  <a:lnTo>
                    <a:pt x="3934" y="2658"/>
                  </a:lnTo>
                  <a:lnTo>
                    <a:pt x="3914" y="2554"/>
                  </a:lnTo>
                  <a:lnTo>
                    <a:pt x="3809" y="2386"/>
                  </a:lnTo>
                  <a:lnTo>
                    <a:pt x="3558" y="1968"/>
                  </a:lnTo>
                  <a:lnTo>
                    <a:pt x="3411" y="1968"/>
                  </a:lnTo>
                  <a:lnTo>
                    <a:pt x="3411" y="1926"/>
                  </a:lnTo>
                  <a:lnTo>
                    <a:pt x="3495" y="1737"/>
                  </a:lnTo>
                  <a:lnTo>
                    <a:pt x="3516" y="1549"/>
                  </a:lnTo>
                  <a:lnTo>
                    <a:pt x="3495" y="1445"/>
                  </a:lnTo>
                  <a:lnTo>
                    <a:pt x="3516" y="1319"/>
                  </a:lnTo>
                  <a:lnTo>
                    <a:pt x="3704" y="1047"/>
                  </a:lnTo>
                  <a:lnTo>
                    <a:pt x="3767" y="984"/>
                  </a:lnTo>
                  <a:lnTo>
                    <a:pt x="3872" y="838"/>
                  </a:lnTo>
                  <a:lnTo>
                    <a:pt x="3976" y="817"/>
                  </a:lnTo>
                  <a:lnTo>
                    <a:pt x="4039" y="775"/>
                  </a:lnTo>
                  <a:lnTo>
                    <a:pt x="4186" y="503"/>
                  </a:lnTo>
                  <a:lnTo>
                    <a:pt x="4499" y="377"/>
                  </a:lnTo>
                  <a:lnTo>
                    <a:pt x="4541" y="357"/>
                  </a:lnTo>
                  <a:lnTo>
                    <a:pt x="4604" y="357"/>
                  </a:lnTo>
                  <a:lnTo>
                    <a:pt x="4667" y="294"/>
                  </a:lnTo>
                  <a:lnTo>
                    <a:pt x="4688" y="210"/>
                  </a:lnTo>
                  <a:lnTo>
                    <a:pt x="4646" y="147"/>
                  </a:lnTo>
                  <a:lnTo>
                    <a:pt x="4437" y="43"/>
                  </a:lnTo>
                  <a:lnTo>
                    <a:pt x="4353" y="1"/>
                  </a:lnTo>
                  <a:close/>
                </a:path>
              </a:pathLst>
            </a:cu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953;p55"/>
            <p:cNvSpPr/>
            <p:nvPr/>
          </p:nvSpPr>
          <p:spPr>
            <a:xfrm>
              <a:off x="3195231" y="3136533"/>
              <a:ext cx="40867" cy="42852"/>
            </a:xfrm>
            <a:custGeom>
              <a:avLst/>
              <a:gdLst/>
              <a:ahLst/>
              <a:cxnLst/>
              <a:rect l="l" t="t" r="r" b="b"/>
              <a:pathLst>
                <a:path w="3432" h="3768" extrusionOk="0">
                  <a:moveTo>
                    <a:pt x="1193" y="1"/>
                  </a:moveTo>
                  <a:lnTo>
                    <a:pt x="1172" y="168"/>
                  </a:lnTo>
                  <a:lnTo>
                    <a:pt x="1025" y="168"/>
                  </a:lnTo>
                  <a:lnTo>
                    <a:pt x="732" y="336"/>
                  </a:lnTo>
                  <a:lnTo>
                    <a:pt x="607" y="377"/>
                  </a:lnTo>
                  <a:lnTo>
                    <a:pt x="440" y="440"/>
                  </a:lnTo>
                  <a:lnTo>
                    <a:pt x="523" y="587"/>
                  </a:lnTo>
                  <a:lnTo>
                    <a:pt x="523" y="649"/>
                  </a:lnTo>
                  <a:lnTo>
                    <a:pt x="565" y="733"/>
                  </a:lnTo>
                  <a:lnTo>
                    <a:pt x="544" y="901"/>
                  </a:lnTo>
                  <a:lnTo>
                    <a:pt x="335" y="1131"/>
                  </a:lnTo>
                  <a:lnTo>
                    <a:pt x="314" y="1235"/>
                  </a:lnTo>
                  <a:lnTo>
                    <a:pt x="356" y="1277"/>
                  </a:lnTo>
                  <a:lnTo>
                    <a:pt x="251" y="1445"/>
                  </a:lnTo>
                  <a:lnTo>
                    <a:pt x="126" y="1465"/>
                  </a:lnTo>
                  <a:lnTo>
                    <a:pt x="21" y="1591"/>
                  </a:lnTo>
                  <a:lnTo>
                    <a:pt x="84" y="1696"/>
                  </a:lnTo>
                  <a:lnTo>
                    <a:pt x="126" y="1800"/>
                  </a:lnTo>
                  <a:lnTo>
                    <a:pt x="105" y="1905"/>
                  </a:lnTo>
                  <a:lnTo>
                    <a:pt x="126" y="2072"/>
                  </a:lnTo>
                  <a:lnTo>
                    <a:pt x="84" y="2198"/>
                  </a:lnTo>
                  <a:lnTo>
                    <a:pt x="0" y="2261"/>
                  </a:lnTo>
                  <a:lnTo>
                    <a:pt x="84" y="2323"/>
                  </a:lnTo>
                  <a:lnTo>
                    <a:pt x="209" y="2386"/>
                  </a:lnTo>
                  <a:lnTo>
                    <a:pt x="314" y="2491"/>
                  </a:lnTo>
                  <a:lnTo>
                    <a:pt x="419" y="2574"/>
                  </a:lnTo>
                  <a:lnTo>
                    <a:pt x="440" y="2533"/>
                  </a:lnTo>
                  <a:lnTo>
                    <a:pt x="502" y="2386"/>
                  </a:lnTo>
                  <a:lnTo>
                    <a:pt x="544" y="2323"/>
                  </a:lnTo>
                  <a:lnTo>
                    <a:pt x="628" y="2219"/>
                  </a:lnTo>
                  <a:lnTo>
                    <a:pt x="628" y="2323"/>
                  </a:lnTo>
                  <a:lnTo>
                    <a:pt x="649" y="2428"/>
                  </a:lnTo>
                  <a:lnTo>
                    <a:pt x="649" y="2365"/>
                  </a:lnTo>
                  <a:lnTo>
                    <a:pt x="649" y="2282"/>
                  </a:lnTo>
                  <a:lnTo>
                    <a:pt x="712" y="2282"/>
                  </a:lnTo>
                  <a:lnTo>
                    <a:pt x="732" y="2428"/>
                  </a:lnTo>
                  <a:lnTo>
                    <a:pt x="712" y="2595"/>
                  </a:lnTo>
                  <a:lnTo>
                    <a:pt x="712" y="2700"/>
                  </a:lnTo>
                  <a:lnTo>
                    <a:pt x="649" y="2826"/>
                  </a:lnTo>
                  <a:lnTo>
                    <a:pt x="502" y="2951"/>
                  </a:lnTo>
                  <a:lnTo>
                    <a:pt x="544" y="2993"/>
                  </a:lnTo>
                  <a:lnTo>
                    <a:pt x="607" y="3139"/>
                  </a:lnTo>
                  <a:lnTo>
                    <a:pt x="502" y="3202"/>
                  </a:lnTo>
                  <a:lnTo>
                    <a:pt x="398" y="3328"/>
                  </a:lnTo>
                  <a:lnTo>
                    <a:pt x="419" y="3432"/>
                  </a:lnTo>
                  <a:lnTo>
                    <a:pt x="523" y="3432"/>
                  </a:lnTo>
                  <a:lnTo>
                    <a:pt x="649" y="3370"/>
                  </a:lnTo>
                  <a:lnTo>
                    <a:pt x="712" y="3453"/>
                  </a:lnTo>
                  <a:lnTo>
                    <a:pt x="879" y="3516"/>
                  </a:lnTo>
                  <a:lnTo>
                    <a:pt x="984" y="3537"/>
                  </a:lnTo>
                  <a:lnTo>
                    <a:pt x="1151" y="3767"/>
                  </a:lnTo>
                  <a:lnTo>
                    <a:pt x="1235" y="3767"/>
                  </a:lnTo>
                  <a:lnTo>
                    <a:pt x="1339" y="3662"/>
                  </a:lnTo>
                  <a:lnTo>
                    <a:pt x="1779" y="2721"/>
                  </a:lnTo>
                  <a:lnTo>
                    <a:pt x="1883" y="2637"/>
                  </a:lnTo>
                  <a:lnTo>
                    <a:pt x="2448" y="2470"/>
                  </a:lnTo>
                  <a:lnTo>
                    <a:pt x="2720" y="2282"/>
                  </a:lnTo>
                  <a:lnTo>
                    <a:pt x="3118" y="1905"/>
                  </a:lnTo>
                  <a:lnTo>
                    <a:pt x="3264" y="1549"/>
                  </a:lnTo>
                  <a:lnTo>
                    <a:pt x="3369" y="1549"/>
                  </a:lnTo>
                  <a:lnTo>
                    <a:pt x="3390" y="1486"/>
                  </a:lnTo>
                  <a:lnTo>
                    <a:pt x="3432" y="1361"/>
                  </a:lnTo>
                  <a:lnTo>
                    <a:pt x="3390" y="1235"/>
                  </a:lnTo>
                  <a:lnTo>
                    <a:pt x="3285" y="1026"/>
                  </a:lnTo>
                  <a:lnTo>
                    <a:pt x="3285" y="963"/>
                  </a:lnTo>
                  <a:lnTo>
                    <a:pt x="3264" y="859"/>
                  </a:lnTo>
                  <a:lnTo>
                    <a:pt x="3181" y="817"/>
                  </a:lnTo>
                  <a:lnTo>
                    <a:pt x="3160" y="733"/>
                  </a:lnTo>
                  <a:lnTo>
                    <a:pt x="3055" y="712"/>
                  </a:lnTo>
                  <a:lnTo>
                    <a:pt x="2909" y="629"/>
                  </a:lnTo>
                  <a:lnTo>
                    <a:pt x="2846" y="629"/>
                  </a:lnTo>
                  <a:lnTo>
                    <a:pt x="2762" y="712"/>
                  </a:lnTo>
                  <a:lnTo>
                    <a:pt x="2762" y="817"/>
                  </a:lnTo>
                  <a:lnTo>
                    <a:pt x="2699" y="901"/>
                  </a:lnTo>
                  <a:lnTo>
                    <a:pt x="2511" y="838"/>
                  </a:lnTo>
                  <a:lnTo>
                    <a:pt x="2448" y="796"/>
                  </a:lnTo>
                  <a:lnTo>
                    <a:pt x="2239" y="712"/>
                  </a:lnTo>
                  <a:lnTo>
                    <a:pt x="2072" y="691"/>
                  </a:lnTo>
                  <a:lnTo>
                    <a:pt x="2030" y="608"/>
                  </a:lnTo>
                  <a:lnTo>
                    <a:pt x="2072" y="524"/>
                  </a:lnTo>
                  <a:lnTo>
                    <a:pt x="1925" y="377"/>
                  </a:lnTo>
                  <a:lnTo>
                    <a:pt x="1821" y="377"/>
                  </a:lnTo>
                  <a:lnTo>
                    <a:pt x="1569" y="210"/>
                  </a:lnTo>
                  <a:lnTo>
                    <a:pt x="1381" y="85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>
              <a:solidFill>
                <a:schemeClr val="accent1">
                  <a:lumMod val="2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954;p55"/>
            <p:cNvSpPr/>
            <p:nvPr/>
          </p:nvSpPr>
          <p:spPr>
            <a:xfrm>
              <a:off x="3192980" y="3146290"/>
              <a:ext cx="88711" cy="124938"/>
            </a:xfrm>
            <a:custGeom>
              <a:avLst/>
              <a:gdLst/>
              <a:ahLst/>
              <a:cxnLst/>
              <a:rect l="l" t="t" r="r" b="b"/>
              <a:pathLst>
                <a:path w="7450" h="10986" extrusionOk="0">
                  <a:moveTo>
                    <a:pt x="3453" y="1"/>
                  </a:moveTo>
                  <a:lnTo>
                    <a:pt x="3474" y="105"/>
                  </a:lnTo>
                  <a:lnTo>
                    <a:pt x="3474" y="168"/>
                  </a:lnTo>
                  <a:lnTo>
                    <a:pt x="3579" y="377"/>
                  </a:lnTo>
                  <a:lnTo>
                    <a:pt x="3621" y="503"/>
                  </a:lnTo>
                  <a:lnTo>
                    <a:pt x="3579" y="628"/>
                  </a:lnTo>
                  <a:lnTo>
                    <a:pt x="3558" y="691"/>
                  </a:lnTo>
                  <a:lnTo>
                    <a:pt x="3453" y="691"/>
                  </a:lnTo>
                  <a:lnTo>
                    <a:pt x="3307" y="1047"/>
                  </a:lnTo>
                  <a:lnTo>
                    <a:pt x="2909" y="1424"/>
                  </a:lnTo>
                  <a:lnTo>
                    <a:pt x="2637" y="1612"/>
                  </a:lnTo>
                  <a:lnTo>
                    <a:pt x="2072" y="1779"/>
                  </a:lnTo>
                  <a:lnTo>
                    <a:pt x="1968" y="1863"/>
                  </a:lnTo>
                  <a:lnTo>
                    <a:pt x="1528" y="2804"/>
                  </a:lnTo>
                  <a:lnTo>
                    <a:pt x="1424" y="2909"/>
                  </a:lnTo>
                  <a:lnTo>
                    <a:pt x="1340" y="2909"/>
                  </a:lnTo>
                  <a:lnTo>
                    <a:pt x="1173" y="2679"/>
                  </a:lnTo>
                  <a:lnTo>
                    <a:pt x="1068" y="2658"/>
                  </a:lnTo>
                  <a:lnTo>
                    <a:pt x="901" y="2595"/>
                  </a:lnTo>
                  <a:lnTo>
                    <a:pt x="838" y="2512"/>
                  </a:lnTo>
                  <a:lnTo>
                    <a:pt x="712" y="2574"/>
                  </a:lnTo>
                  <a:lnTo>
                    <a:pt x="608" y="2574"/>
                  </a:lnTo>
                  <a:lnTo>
                    <a:pt x="587" y="2470"/>
                  </a:lnTo>
                  <a:lnTo>
                    <a:pt x="691" y="2344"/>
                  </a:lnTo>
                  <a:lnTo>
                    <a:pt x="796" y="2281"/>
                  </a:lnTo>
                  <a:lnTo>
                    <a:pt x="733" y="2135"/>
                  </a:lnTo>
                  <a:lnTo>
                    <a:pt x="691" y="2093"/>
                  </a:lnTo>
                  <a:lnTo>
                    <a:pt x="398" y="2240"/>
                  </a:lnTo>
                  <a:lnTo>
                    <a:pt x="294" y="2344"/>
                  </a:lnTo>
                  <a:lnTo>
                    <a:pt x="105" y="2512"/>
                  </a:lnTo>
                  <a:lnTo>
                    <a:pt x="64" y="2679"/>
                  </a:lnTo>
                  <a:lnTo>
                    <a:pt x="1" y="2784"/>
                  </a:lnTo>
                  <a:lnTo>
                    <a:pt x="22" y="2825"/>
                  </a:lnTo>
                  <a:lnTo>
                    <a:pt x="105" y="2909"/>
                  </a:lnTo>
                  <a:lnTo>
                    <a:pt x="126" y="2993"/>
                  </a:lnTo>
                  <a:lnTo>
                    <a:pt x="64" y="3035"/>
                  </a:lnTo>
                  <a:lnTo>
                    <a:pt x="64" y="3097"/>
                  </a:lnTo>
                  <a:lnTo>
                    <a:pt x="189" y="3202"/>
                  </a:lnTo>
                  <a:lnTo>
                    <a:pt x="273" y="3348"/>
                  </a:lnTo>
                  <a:lnTo>
                    <a:pt x="231" y="3495"/>
                  </a:lnTo>
                  <a:lnTo>
                    <a:pt x="168" y="3495"/>
                  </a:lnTo>
                  <a:lnTo>
                    <a:pt x="85" y="3516"/>
                  </a:lnTo>
                  <a:lnTo>
                    <a:pt x="22" y="3621"/>
                  </a:lnTo>
                  <a:lnTo>
                    <a:pt x="126" y="3704"/>
                  </a:lnTo>
                  <a:lnTo>
                    <a:pt x="231" y="3746"/>
                  </a:lnTo>
                  <a:lnTo>
                    <a:pt x="419" y="3872"/>
                  </a:lnTo>
                  <a:lnTo>
                    <a:pt x="587" y="3913"/>
                  </a:lnTo>
                  <a:lnTo>
                    <a:pt x="817" y="4060"/>
                  </a:lnTo>
                  <a:lnTo>
                    <a:pt x="921" y="4081"/>
                  </a:lnTo>
                  <a:lnTo>
                    <a:pt x="963" y="4185"/>
                  </a:lnTo>
                  <a:lnTo>
                    <a:pt x="1068" y="4374"/>
                  </a:lnTo>
                  <a:lnTo>
                    <a:pt x="1110" y="4541"/>
                  </a:lnTo>
                  <a:lnTo>
                    <a:pt x="1173" y="4667"/>
                  </a:lnTo>
                  <a:lnTo>
                    <a:pt x="1424" y="4771"/>
                  </a:lnTo>
                  <a:lnTo>
                    <a:pt x="1486" y="4960"/>
                  </a:lnTo>
                  <a:lnTo>
                    <a:pt x="1549" y="5106"/>
                  </a:lnTo>
                  <a:lnTo>
                    <a:pt x="1591" y="5211"/>
                  </a:lnTo>
                  <a:lnTo>
                    <a:pt x="1633" y="5399"/>
                  </a:lnTo>
                  <a:lnTo>
                    <a:pt x="1696" y="5525"/>
                  </a:lnTo>
                  <a:lnTo>
                    <a:pt x="1800" y="5587"/>
                  </a:lnTo>
                  <a:lnTo>
                    <a:pt x="1905" y="5797"/>
                  </a:lnTo>
                  <a:lnTo>
                    <a:pt x="1905" y="5922"/>
                  </a:lnTo>
                  <a:lnTo>
                    <a:pt x="1884" y="5964"/>
                  </a:lnTo>
                  <a:lnTo>
                    <a:pt x="1989" y="6152"/>
                  </a:lnTo>
                  <a:lnTo>
                    <a:pt x="2177" y="6382"/>
                  </a:lnTo>
                  <a:lnTo>
                    <a:pt x="2219" y="6487"/>
                  </a:lnTo>
                  <a:lnTo>
                    <a:pt x="2198" y="6592"/>
                  </a:lnTo>
                  <a:lnTo>
                    <a:pt x="2219" y="6675"/>
                  </a:lnTo>
                  <a:lnTo>
                    <a:pt x="2302" y="6696"/>
                  </a:lnTo>
                  <a:lnTo>
                    <a:pt x="2491" y="6885"/>
                  </a:lnTo>
                  <a:lnTo>
                    <a:pt x="2533" y="6989"/>
                  </a:lnTo>
                  <a:lnTo>
                    <a:pt x="2574" y="7157"/>
                  </a:lnTo>
                  <a:lnTo>
                    <a:pt x="2616" y="7219"/>
                  </a:lnTo>
                  <a:lnTo>
                    <a:pt x="2784" y="7282"/>
                  </a:lnTo>
                  <a:lnTo>
                    <a:pt x="2805" y="7408"/>
                  </a:lnTo>
                  <a:lnTo>
                    <a:pt x="2951" y="7680"/>
                  </a:lnTo>
                  <a:lnTo>
                    <a:pt x="3014" y="7805"/>
                  </a:lnTo>
                  <a:lnTo>
                    <a:pt x="3202" y="8056"/>
                  </a:lnTo>
                  <a:lnTo>
                    <a:pt x="3202" y="8203"/>
                  </a:lnTo>
                  <a:lnTo>
                    <a:pt x="3139" y="8203"/>
                  </a:lnTo>
                  <a:lnTo>
                    <a:pt x="3098" y="8161"/>
                  </a:lnTo>
                  <a:lnTo>
                    <a:pt x="3098" y="8224"/>
                  </a:lnTo>
                  <a:lnTo>
                    <a:pt x="3118" y="8328"/>
                  </a:lnTo>
                  <a:lnTo>
                    <a:pt x="3118" y="8412"/>
                  </a:lnTo>
                  <a:lnTo>
                    <a:pt x="3160" y="8412"/>
                  </a:lnTo>
                  <a:lnTo>
                    <a:pt x="3244" y="8454"/>
                  </a:lnTo>
                  <a:lnTo>
                    <a:pt x="3265" y="8538"/>
                  </a:lnTo>
                  <a:lnTo>
                    <a:pt x="3244" y="8579"/>
                  </a:lnTo>
                  <a:lnTo>
                    <a:pt x="3432" y="8726"/>
                  </a:lnTo>
                  <a:lnTo>
                    <a:pt x="3621" y="8789"/>
                  </a:lnTo>
                  <a:lnTo>
                    <a:pt x="3642" y="8872"/>
                  </a:lnTo>
                  <a:lnTo>
                    <a:pt x="3725" y="8977"/>
                  </a:lnTo>
                  <a:lnTo>
                    <a:pt x="3830" y="8998"/>
                  </a:lnTo>
                  <a:lnTo>
                    <a:pt x="3872" y="9061"/>
                  </a:lnTo>
                  <a:lnTo>
                    <a:pt x="3893" y="9165"/>
                  </a:lnTo>
                  <a:lnTo>
                    <a:pt x="3976" y="9207"/>
                  </a:lnTo>
                  <a:lnTo>
                    <a:pt x="4165" y="9186"/>
                  </a:lnTo>
                  <a:lnTo>
                    <a:pt x="4206" y="9144"/>
                  </a:lnTo>
                  <a:lnTo>
                    <a:pt x="4186" y="9207"/>
                  </a:lnTo>
                  <a:lnTo>
                    <a:pt x="4269" y="9354"/>
                  </a:lnTo>
                  <a:lnTo>
                    <a:pt x="4458" y="9416"/>
                  </a:lnTo>
                  <a:lnTo>
                    <a:pt x="4562" y="9500"/>
                  </a:lnTo>
                  <a:lnTo>
                    <a:pt x="4562" y="9605"/>
                  </a:lnTo>
                  <a:lnTo>
                    <a:pt x="4667" y="9667"/>
                  </a:lnTo>
                  <a:lnTo>
                    <a:pt x="4792" y="9709"/>
                  </a:lnTo>
                  <a:lnTo>
                    <a:pt x="4834" y="9688"/>
                  </a:lnTo>
                  <a:lnTo>
                    <a:pt x="4939" y="9709"/>
                  </a:lnTo>
                  <a:lnTo>
                    <a:pt x="5148" y="9835"/>
                  </a:lnTo>
                  <a:lnTo>
                    <a:pt x="5315" y="9919"/>
                  </a:lnTo>
                  <a:lnTo>
                    <a:pt x="5420" y="9919"/>
                  </a:lnTo>
                  <a:lnTo>
                    <a:pt x="5462" y="9939"/>
                  </a:lnTo>
                  <a:lnTo>
                    <a:pt x="5504" y="10023"/>
                  </a:lnTo>
                  <a:lnTo>
                    <a:pt x="5650" y="10128"/>
                  </a:lnTo>
                  <a:lnTo>
                    <a:pt x="5755" y="10191"/>
                  </a:lnTo>
                  <a:lnTo>
                    <a:pt x="5859" y="10316"/>
                  </a:lnTo>
                  <a:lnTo>
                    <a:pt x="5943" y="10337"/>
                  </a:lnTo>
                  <a:lnTo>
                    <a:pt x="5985" y="10421"/>
                  </a:lnTo>
                  <a:lnTo>
                    <a:pt x="5964" y="10463"/>
                  </a:lnTo>
                  <a:lnTo>
                    <a:pt x="5964" y="10546"/>
                  </a:lnTo>
                  <a:lnTo>
                    <a:pt x="6090" y="10567"/>
                  </a:lnTo>
                  <a:lnTo>
                    <a:pt x="6236" y="10630"/>
                  </a:lnTo>
                  <a:lnTo>
                    <a:pt x="6403" y="10776"/>
                  </a:lnTo>
                  <a:lnTo>
                    <a:pt x="6550" y="10944"/>
                  </a:lnTo>
                  <a:lnTo>
                    <a:pt x="6655" y="10965"/>
                  </a:lnTo>
                  <a:lnTo>
                    <a:pt x="6675" y="10986"/>
                  </a:lnTo>
                  <a:lnTo>
                    <a:pt x="6801" y="10923"/>
                  </a:lnTo>
                  <a:lnTo>
                    <a:pt x="6927" y="10839"/>
                  </a:lnTo>
                  <a:lnTo>
                    <a:pt x="7010" y="10839"/>
                  </a:lnTo>
                  <a:lnTo>
                    <a:pt x="7115" y="10776"/>
                  </a:lnTo>
                  <a:lnTo>
                    <a:pt x="7178" y="10672"/>
                  </a:lnTo>
                  <a:lnTo>
                    <a:pt x="7073" y="10567"/>
                  </a:lnTo>
                  <a:lnTo>
                    <a:pt x="7094" y="10463"/>
                  </a:lnTo>
                  <a:lnTo>
                    <a:pt x="7136" y="10400"/>
                  </a:lnTo>
                  <a:lnTo>
                    <a:pt x="7240" y="10421"/>
                  </a:lnTo>
                  <a:lnTo>
                    <a:pt x="7219" y="10337"/>
                  </a:lnTo>
                  <a:lnTo>
                    <a:pt x="7136" y="10316"/>
                  </a:lnTo>
                  <a:lnTo>
                    <a:pt x="7094" y="10253"/>
                  </a:lnTo>
                  <a:lnTo>
                    <a:pt x="7199" y="10086"/>
                  </a:lnTo>
                  <a:lnTo>
                    <a:pt x="7324" y="10002"/>
                  </a:lnTo>
                  <a:lnTo>
                    <a:pt x="7429" y="9835"/>
                  </a:lnTo>
                  <a:lnTo>
                    <a:pt x="7450" y="9709"/>
                  </a:lnTo>
                  <a:lnTo>
                    <a:pt x="7282" y="9312"/>
                  </a:lnTo>
                  <a:lnTo>
                    <a:pt x="7324" y="9207"/>
                  </a:lnTo>
                  <a:lnTo>
                    <a:pt x="7324" y="9082"/>
                  </a:lnTo>
                  <a:lnTo>
                    <a:pt x="7303" y="8998"/>
                  </a:lnTo>
                  <a:lnTo>
                    <a:pt x="7282" y="8872"/>
                  </a:lnTo>
                  <a:lnTo>
                    <a:pt x="7324" y="8789"/>
                  </a:lnTo>
                  <a:lnTo>
                    <a:pt x="7387" y="8621"/>
                  </a:lnTo>
                  <a:lnTo>
                    <a:pt x="7345" y="8245"/>
                  </a:lnTo>
                  <a:lnTo>
                    <a:pt x="7303" y="8098"/>
                  </a:lnTo>
                  <a:lnTo>
                    <a:pt x="7387" y="7910"/>
                  </a:lnTo>
                  <a:lnTo>
                    <a:pt x="7387" y="7491"/>
                  </a:lnTo>
                  <a:lnTo>
                    <a:pt x="7450" y="7324"/>
                  </a:lnTo>
                  <a:lnTo>
                    <a:pt x="7450" y="7261"/>
                  </a:lnTo>
                  <a:lnTo>
                    <a:pt x="6927" y="6487"/>
                  </a:lnTo>
                  <a:lnTo>
                    <a:pt x="6906" y="6487"/>
                  </a:lnTo>
                  <a:lnTo>
                    <a:pt x="6864" y="6466"/>
                  </a:lnTo>
                  <a:lnTo>
                    <a:pt x="6675" y="6466"/>
                  </a:lnTo>
                  <a:lnTo>
                    <a:pt x="6571" y="6529"/>
                  </a:lnTo>
                  <a:lnTo>
                    <a:pt x="6445" y="6529"/>
                  </a:lnTo>
                  <a:lnTo>
                    <a:pt x="6383" y="6466"/>
                  </a:lnTo>
                  <a:lnTo>
                    <a:pt x="6362" y="6341"/>
                  </a:lnTo>
                  <a:lnTo>
                    <a:pt x="6341" y="6006"/>
                  </a:lnTo>
                  <a:lnTo>
                    <a:pt x="6341" y="5797"/>
                  </a:lnTo>
                  <a:lnTo>
                    <a:pt x="6383" y="5734"/>
                  </a:lnTo>
                  <a:lnTo>
                    <a:pt x="6403" y="5608"/>
                  </a:lnTo>
                  <a:lnTo>
                    <a:pt x="6362" y="5545"/>
                  </a:lnTo>
                  <a:lnTo>
                    <a:pt x="6152" y="5650"/>
                  </a:lnTo>
                  <a:lnTo>
                    <a:pt x="5922" y="5901"/>
                  </a:lnTo>
                  <a:lnTo>
                    <a:pt x="5608" y="5859"/>
                  </a:lnTo>
                  <a:lnTo>
                    <a:pt x="5357" y="5859"/>
                  </a:lnTo>
                  <a:lnTo>
                    <a:pt x="5315" y="5713"/>
                  </a:lnTo>
                  <a:lnTo>
                    <a:pt x="5211" y="5525"/>
                  </a:lnTo>
                  <a:lnTo>
                    <a:pt x="5023" y="5483"/>
                  </a:lnTo>
                  <a:lnTo>
                    <a:pt x="4688" y="5525"/>
                  </a:lnTo>
                  <a:lnTo>
                    <a:pt x="4813" y="5336"/>
                  </a:lnTo>
                  <a:lnTo>
                    <a:pt x="4520" y="4876"/>
                  </a:lnTo>
                  <a:lnTo>
                    <a:pt x="4374" y="4709"/>
                  </a:lnTo>
                  <a:lnTo>
                    <a:pt x="4395" y="4646"/>
                  </a:lnTo>
                  <a:lnTo>
                    <a:pt x="4374" y="4541"/>
                  </a:lnTo>
                  <a:lnTo>
                    <a:pt x="4416" y="4437"/>
                  </a:lnTo>
                  <a:lnTo>
                    <a:pt x="4416" y="4290"/>
                  </a:lnTo>
                  <a:lnTo>
                    <a:pt x="4395" y="4227"/>
                  </a:lnTo>
                  <a:lnTo>
                    <a:pt x="4458" y="4165"/>
                  </a:lnTo>
                  <a:lnTo>
                    <a:pt x="4458" y="4039"/>
                  </a:lnTo>
                  <a:lnTo>
                    <a:pt x="4625" y="3934"/>
                  </a:lnTo>
                  <a:lnTo>
                    <a:pt x="4709" y="3955"/>
                  </a:lnTo>
                  <a:lnTo>
                    <a:pt x="4792" y="3851"/>
                  </a:lnTo>
                  <a:lnTo>
                    <a:pt x="4730" y="3746"/>
                  </a:lnTo>
                  <a:lnTo>
                    <a:pt x="4688" y="3558"/>
                  </a:lnTo>
                  <a:lnTo>
                    <a:pt x="4834" y="3411"/>
                  </a:lnTo>
                  <a:lnTo>
                    <a:pt x="4813" y="3307"/>
                  </a:lnTo>
                  <a:lnTo>
                    <a:pt x="4897" y="3223"/>
                  </a:lnTo>
                  <a:lnTo>
                    <a:pt x="4876" y="3076"/>
                  </a:lnTo>
                  <a:lnTo>
                    <a:pt x="4981" y="3014"/>
                  </a:lnTo>
                  <a:lnTo>
                    <a:pt x="5106" y="2930"/>
                  </a:lnTo>
                  <a:lnTo>
                    <a:pt x="5232" y="2825"/>
                  </a:lnTo>
                  <a:lnTo>
                    <a:pt x="5295" y="2804"/>
                  </a:lnTo>
                  <a:lnTo>
                    <a:pt x="5357" y="2721"/>
                  </a:lnTo>
                  <a:lnTo>
                    <a:pt x="5650" y="2679"/>
                  </a:lnTo>
                  <a:lnTo>
                    <a:pt x="6069" y="2553"/>
                  </a:lnTo>
                  <a:lnTo>
                    <a:pt x="6090" y="2449"/>
                  </a:lnTo>
                  <a:lnTo>
                    <a:pt x="6152" y="2470"/>
                  </a:lnTo>
                  <a:lnTo>
                    <a:pt x="6299" y="2470"/>
                  </a:lnTo>
                  <a:lnTo>
                    <a:pt x="6445" y="2553"/>
                  </a:lnTo>
                  <a:lnTo>
                    <a:pt x="6445" y="2574"/>
                  </a:lnTo>
                  <a:lnTo>
                    <a:pt x="6550" y="2595"/>
                  </a:lnTo>
                  <a:lnTo>
                    <a:pt x="6592" y="2512"/>
                  </a:lnTo>
                  <a:lnTo>
                    <a:pt x="6592" y="2470"/>
                  </a:lnTo>
                  <a:lnTo>
                    <a:pt x="6571" y="2344"/>
                  </a:lnTo>
                  <a:lnTo>
                    <a:pt x="6466" y="2260"/>
                  </a:lnTo>
                  <a:lnTo>
                    <a:pt x="6341" y="2260"/>
                  </a:lnTo>
                  <a:lnTo>
                    <a:pt x="6194" y="2281"/>
                  </a:lnTo>
                  <a:lnTo>
                    <a:pt x="6173" y="2198"/>
                  </a:lnTo>
                  <a:lnTo>
                    <a:pt x="6550" y="1570"/>
                  </a:lnTo>
                  <a:lnTo>
                    <a:pt x="6550" y="1507"/>
                  </a:lnTo>
                  <a:lnTo>
                    <a:pt x="6445" y="1528"/>
                  </a:lnTo>
                  <a:lnTo>
                    <a:pt x="6362" y="1444"/>
                  </a:lnTo>
                  <a:lnTo>
                    <a:pt x="6257" y="1403"/>
                  </a:lnTo>
                  <a:lnTo>
                    <a:pt x="6173" y="1403"/>
                  </a:lnTo>
                  <a:lnTo>
                    <a:pt x="6131" y="1319"/>
                  </a:lnTo>
                  <a:lnTo>
                    <a:pt x="6027" y="1319"/>
                  </a:lnTo>
                  <a:lnTo>
                    <a:pt x="5839" y="1424"/>
                  </a:lnTo>
                  <a:lnTo>
                    <a:pt x="5671" y="1340"/>
                  </a:lnTo>
                  <a:lnTo>
                    <a:pt x="5525" y="1319"/>
                  </a:lnTo>
                  <a:lnTo>
                    <a:pt x="5336" y="1403"/>
                  </a:lnTo>
                  <a:lnTo>
                    <a:pt x="5295" y="1444"/>
                  </a:lnTo>
                  <a:lnTo>
                    <a:pt x="5148" y="1444"/>
                  </a:lnTo>
                  <a:lnTo>
                    <a:pt x="5043" y="1424"/>
                  </a:lnTo>
                  <a:lnTo>
                    <a:pt x="4918" y="1444"/>
                  </a:lnTo>
                  <a:lnTo>
                    <a:pt x="4813" y="1424"/>
                  </a:lnTo>
                  <a:lnTo>
                    <a:pt x="4792" y="1340"/>
                  </a:lnTo>
                  <a:lnTo>
                    <a:pt x="4813" y="1256"/>
                  </a:lnTo>
                  <a:lnTo>
                    <a:pt x="4792" y="1131"/>
                  </a:lnTo>
                  <a:lnTo>
                    <a:pt x="4688" y="1089"/>
                  </a:lnTo>
                  <a:lnTo>
                    <a:pt x="4625" y="1089"/>
                  </a:lnTo>
                  <a:lnTo>
                    <a:pt x="4625" y="921"/>
                  </a:lnTo>
                  <a:lnTo>
                    <a:pt x="4520" y="775"/>
                  </a:lnTo>
                  <a:lnTo>
                    <a:pt x="4269" y="670"/>
                  </a:lnTo>
                  <a:lnTo>
                    <a:pt x="4186" y="670"/>
                  </a:lnTo>
                  <a:lnTo>
                    <a:pt x="4081" y="482"/>
                  </a:lnTo>
                  <a:lnTo>
                    <a:pt x="4081" y="377"/>
                  </a:lnTo>
                  <a:lnTo>
                    <a:pt x="3934" y="210"/>
                  </a:lnTo>
                  <a:lnTo>
                    <a:pt x="3893" y="168"/>
                  </a:lnTo>
                  <a:lnTo>
                    <a:pt x="3767" y="147"/>
                  </a:lnTo>
                  <a:lnTo>
                    <a:pt x="3558" y="84"/>
                  </a:lnTo>
                  <a:lnTo>
                    <a:pt x="3516" y="1"/>
                  </a:lnTo>
                  <a:close/>
                </a:path>
              </a:pathLst>
            </a:cu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955;p55"/>
            <p:cNvSpPr/>
            <p:nvPr/>
          </p:nvSpPr>
          <p:spPr>
            <a:xfrm>
              <a:off x="3275452" y="3211250"/>
              <a:ext cx="85722" cy="91389"/>
            </a:xfrm>
            <a:custGeom>
              <a:avLst/>
              <a:gdLst/>
              <a:ahLst/>
              <a:cxnLst/>
              <a:rect l="l" t="t" r="r" b="b"/>
              <a:pathLst>
                <a:path w="7199" h="8036" extrusionOk="0">
                  <a:moveTo>
                    <a:pt x="1967" y="1"/>
                  </a:moveTo>
                  <a:lnTo>
                    <a:pt x="1779" y="85"/>
                  </a:lnTo>
                  <a:lnTo>
                    <a:pt x="1612" y="126"/>
                  </a:lnTo>
                  <a:lnTo>
                    <a:pt x="1319" y="294"/>
                  </a:lnTo>
                  <a:lnTo>
                    <a:pt x="1235" y="545"/>
                  </a:lnTo>
                  <a:lnTo>
                    <a:pt x="1047" y="608"/>
                  </a:lnTo>
                  <a:lnTo>
                    <a:pt x="921" y="608"/>
                  </a:lnTo>
                  <a:lnTo>
                    <a:pt x="796" y="712"/>
                  </a:lnTo>
                  <a:lnTo>
                    <a:pt x="712" y="712"/>
                  </a:lnTo>
                  <a:lnTo>
                    <a:pt x="524" y="775"/>
                  </a:lnTo>
                  <a:lnTo>
                    <a:pt x="1" y="775"/>
                  </a:lnTo>
                  <a:lnTo>
                    <a:pt x="524" y="1549"/>
                  </a:lnTo>
                  <a:lnTo>
                    <a:pt x="524" y="1612"/>
                  </a:lnTo>
                  <a:lnTo>
                    <a:pt x="461" y="1779"/>
                  </a:lnTo>
                  <a:lnTo>
                    <a:pt x="461" y="2198"/>
                  </a:lnTo>
                  <a:lnTo>
                    <a:pt x="377" y="2386"/>
                  </a:lnTo>
                  <a:lnTo>
                    <a:pt x="419" y="2533"/>
                  </a:lnTo>
                  <a:lnTo>
                    <a:pt x="461" y="2909"/>
                  </a:lnTo>
                  <a:lnTo>
                    <a:pt x="398" y="3077"/>
                  </a:lnTo>
                  <a:lnTo>
                    <a:pt x="356" y="3160"/>
                  </a:lnTo>
                  <a:lnTo>
                    <a:pt x="377" y="3286"/>
                  </a:lnTo>
                  <a:lnTo>
                    <a:pt x="398" y="3370"/>
                  </a:lnTo>
                  <a:lnTo>
                    <a:pt x="398" y="3495"/>
                  </a:lnTo>
                  <a:lnTo>
                    <a:pt x="356" y="3600"/>
                  </a:lnTo>
                  <a:lnTo>
                    <a:pt x="524" y="3997"/>
                  </a:lnTo>
                  <a:lnTo>
                    <a:pt x="503" y="4123"/>
                  </a:lnTo>
                  <a:lnTo>
                    <a:pt x="398" y="4290"/>
                  </a:lnTo>
                  <a:lnTo>
                    <a:pt x="273" y="4374"/>
                  </a:lnTo>
                  <a:lnTo>
                    <a:pt x="168" y="4541"/>
                  </a:lnTo>
                  <a:lnTo>
                    <a:pt x="210" y="4604"/>
                  </a:lnTo>
                  <a:lnTo>
                    <a:pt x="293" y="4625"/>
                  </a:lnTo>
                  <a:lnTo>
                    <a:pt x="314" y="4709"/>
                  </a:lnTo>
                  <a:lnTo>
                    <a:pt x="356" y="4709"/>
                  </a:lnTo>
                  <a:lnTo>
                    <a:pt x="356" y="4834"/>
                  </a:lnTo>
                  <a:lnTo>
                    <a:pt x="482" y="4939"/>
                  </a:lnTo>
                  <a:lnTo>
                    <a:pt x="524" y="5002"/>
                  </a:lnTo>
                  <a:lnTo>
                    <a:pt x="565" y="5127"/>
                  </a:lnTo>
                  <a:lnTo>
                    <a:pt x="524" y="5232"/>
                  </a:lnTo>
                  <a:lnTo>
                    <a:pt x="524" y="5274"/>
                  </a:lnTo>
                  <a:lnTo>
                    <a:pt x="586" y="5483"/>
                  </a:lnTo>
                  <a:lnTo>
                    <a:pt x="670" y="5629"/>
                  </a:lnTo>
                  <a:lnTo>
                    <a:pt x="921" y="5839"/>
                  </a:lnTo>
                  <a:lnTo>
                    <a:pt x="942" y="5901"/>
                  </a:lnTo>
                  <a:lnTo>
                    <a:pt x="879" y="6090"/>
                  </a:lnTo>
                  <a:lnTo>
                    <a:pt x="921" y="6194"/>
                  </a:lnTo>
                  <a:lnTo>
                    <a:pt x="775" y="6508"/>
                  </a:lnTo>
                  <a:lnTo>
                    <a:pt x="879" y="6613"/>
                  </a:lnTo>
                  <a:lnTo>
                    <a:pt x="1130" y="6885"/>
                  </a:lnTo>
                  <a:lnTo>
                    <a:pt x="1570" y="8036"/>
                  </a:lnTo>
                  <a:lnTo>
                    <a:pt x="1737" y="8036"/>
                  </a:lnTo>
                  <a:lnTo>
                    <a:pt x="1758" y="7952"/>
                  </a:lnTo>
                  <a:lnTo>
                    <a:pt x="1863" y="7931"/>
                  </a:lnTo>
                  <a:lnTo>
                    <a:pt x="1863" y="7952"/>
                  </a:lnTo>
                  <a:lnTo>
                    <a:pt x="1946" y="7847"/>
                  </a:lnTo>
                  <a:lnTo>
                    <a:pt x="2051" y="7638"/>
                  </a:lnTo>
                  <a:lnTo>
                    <a:pt x="2260" y="7408"/>
                  </a:lnTo>
                  <a:lnTo>
                    <a:pt x="2407" y="7345"/>
                  </a:lnTo>
                  <a:lnTo>
                    <a:pt x="2553" y="7471"/>
                  </a:lnTo>
                  <a:lnTo>
                    <a:pt x="2721" y="7450"/>
                  </a:lnTo>
                  <a:lnTo>
                    <a:pt x="2804" y="7429"/>
                  </a:lnTo>
                  <a:lnTo>
                    <a:pt x="2930" y="7471"/>
                  </a:lnTo>
                  <a:lnTo>
                    <a:pt x="3139" y="7429"/>
                  </a:lnTo>
                  <a:lnTo>
                    <a:pt x="3244" y="7450"/>
                  </a:lnTo>
                  <a:lnTo>
                    <a:pt x="3286" y="7575"/>
                  </a:lnTo>
                  <a:lnTo>
                    <a:pt x="3348" y="7847"/>
                  </a:lnTo>
                  <a:lnTo>
                    <a:pt x="3411" y="7889"/>
                  </a:lnTo>
                  <a:lnTo>
                    <a:pt x="3453" y="7847"/>
                  </a:lnTo>
                  <a:lnTo>
                    <a:pt x="3453" y="7743"/>
                  </a:lnTo>
                  <a:lnTo>
                    <a:pt x="3516" y="7617"/>
                  </a:lnTo>
                  <a:lnTo>
                    <a:pt x="3516" y="7512"/>
                  </a:lnTo>
                  <a:lnTo>
                    <a:pt x="3620" y="7366"/>
                  </a:lnTo>
                  <a:lnTo>
                    <a:pt x="4227" y="7366"/>
                  </a:lnTo>
                  <a:lnTo>
                    <a:pt x="4353" y="7471"/>
                  </a:lnTo>
                  <a:lnTo>
                    <a:pt x="4374" y="7303"/>
                  </a:lnTo>
                  <a:lnTo>
                    <a:pt x="4541" y="6989"/>
                  </a:lnTo>
                  <a:lnTo>
                    <a:pt x="4562" y="6822"/>
                  </a:lnTo>
                  <a:lnTo>
                    <a:pt x="4541" y="6675"/>
                  </a:lnTo>
                  <a:lnTo>
                    <a:pt x="4478" y="6592"/>
                  </a:lnTo>
                  <a:lnTo>
                    <a:pt x="4667" y="6299"/>
                  </a:lnTo>
                  <a:lnTo>
                    <a:pt x="4750" y="6090"/>
                  </a:lnTo>
                  <a:lnTo>
                    <a:pt x="4750" y="5985"/>
                  </a:lnTo>
                  <a:lnTo>
                    <a:pt x="4876" y="5901"/>
                  </a:lnTo>
                  <a:lnTo>
                    <a:pt x="5650" y="5692"/>
                  </a:lnTo>
                  <a:lnTo>
                    <a:pt x="6319" y="5692"/>
                  </a:lnTo>
                  <a:lnTo>
                    <a:pt x="6696" y="5985"/>
                  </a:lnTo>
                  <a:lnTo>
                    <a:pt x="6780" y="5985"/>
                  </a:lnTo>
                  <a:lnTo>
                    <a:pt x="6864" y="6069"/>
                  </a:lnTo>
                  <a:lnTo>
                    <a:pt x="6926" y="5964"/>
                  </a:lnTo>
                  <a:lnTo>
                    <a:pt x="6905" y="5880"/>
                  </a:lnTo>
                  <a:lnTo>
                    <a:pt x="7198" y="5315"/>
                  </a:lnTo>
                  <a:lnTo>
                    <a:pt x="7177" y="5043"/>
                  </a:lnTo>
                  <a:lnTo>
                    <a:pt x="6884" y="4499"/>
                  </a:lnTo>
                  <a:lnTo>
                    <a:pt x="6571" y="4437"/>
                  </a:lnTo>
                  <a:lnTo>
                    <a:pt x="6591" y="4207"/>
                  </a:lnTo>
                  <a:lnTo>
                    <a:pt x="6550" y="3851"/>
                  </a:lnTo>
                  <a:lnTo>
                    <a:pt x="5524" y="3809"/>
                  </a:lnTo>
                  <a:lnTo>
                    <a:pt x="5545" y="3558"/>
                  </a:lnTo>
                  <a:lnTo>
                    <a:pt x="5315" y="3181"/>
                  </a:lnTo>
                  <a:lnTo>
                    <a:pt x="5399" y="3056"/>
                  </a:lnTo>
                  <a:lnTo>
                    <a:pt x="5336" y="2846"/>
                  </a:lnTo>
                  <a:lnTo>
                    <a:pt x="5378" y="2554"/>
                  </a:lnTo>
                  <a:lnTo>
                    <a:pt x="5315" y="2491"/>
                  </a:lnTo>
                  <a:lnTo>
                    <a:pt x="5106" y="2323"/>
                  </a:lnTo>
                  <a:lnTo>
                    <a:pt x="4771" y="2386"/>
                  </a:lnTo>
                  <a:lnTo>
                    <a:pt x="4604" y="2302"/>
                  </a:lnTo>
                  <a:lnTo>
                    <a:pt x="4499" y="2240"/>
                  </a:lnTo>
                  <a:lnTo>
                    <a:pt x="4457" y="2093"/>
                  </a:lnTo>
                  <a:lnTo>
                    <a:pt x="4290" y="2030"/>
                  </a:lnTo>
                  <a:lnTo>
                    <a:pt x="4060" y="1968"/>
                  </a:lnTo>
                  <a:lnTo>
                    <a:pt x="3955" y="1968"/>
                  </a:lnTo>
                  <a:lnTo>
                    <a:pt x="3746" y="1717"/>
                  </a:lnTo>
                  <a:lnTo>
                    <a:pt x="3620" y="1779"/>
                  </a:lnTo>
                  <a:lnTo>
                    <a:pt x="3411" y="1570"/>
                  </a:lnTo>
                  <a:lnTo>
                    <a:pt x="3181" y="1612"/>
                  </a:lnTo>
                  <a:lnTo>
                    <a:pt x="3118" y="1696"/>
                  </a:lnTo>
                  <a:lnTo>
                    <a:pt x="2993" y="1570"/>
                  </a:lnTo>
                  <a:lnTo>
                    <a:pt x="2804" y="1466"/>
                  </a:lnTo>
                  <a:lnTo>
                    <a:pt x="2679" y="1382"/>
                  </a:lnTo>
                  <a:lnTo>
                    <a:pt x="2616" y="1235"/>
                  </a:lnTo>
                  <a:lnTo>
                    <a:pt x="2490" y="1152"/>
                  </a:lnTo>
                  <a:lnTo>
                    <a:pt x="2407" y="942"/>
                  </a:lnTo>
                  <a:lnTo>
                    <a:pt x="2449" y="838"/>
                  </a:lnTo>
                  <a:lnTo>
                    <a:pt x="2386" y="545"/>
                  </a:lnTo>
                  <a:lnTo>
                    <a:pt x="2470" y="398"/>
                  </a:lnTo>
                  <a:lnTo>
                    <a:pt x="2407" y="189"/>
                  </a:lnTo>
                  <a:lnTo>
                    <a:pt x="2407" y="43"/>
                  </a:lnTo>
                  <a:lnTo>
                    <a:pt x="2365" y="1"/>
                  </a:lnTo>
                  <a:lnTo>
                    <a:pt x="2239" y="85"/>
                  </a:lnTo>
                  <a:lnTo>
                    <a:pt x="2093" y="1"/>
                  </a:lnTo>
                  <a:close/>
                </a:path>
              </a:pathLst>
            </a:cu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22" name="Google Shape;4956;p55"/>
            <p:cNvSpPr/>
            <p:nvPr/>
          </p:nvSpPr>
          <p:spPr>
            <a:xfrm>
              <a:off x="3327273" y="3275982"/>
              <a:ext cx="58811" cy="59262"/>
            </a:xfrm>
            <a:custGeom>
              <a:avLst/>
              <a:gdLst/>
              <a:ahLst/>
              <a:cxnLst/>
              <a:rect l="l" t="t" r="r" b="b"/>
              <a:pathLst>
                <a:path w="4939" h="5211" extrusionOk="0">
                  <a:moveTo>
                    <a:pt x="1298" y="0"/>
                  </a:moveTo>
                  <a:lnTo>
                    <a:pt x="524" y="209"/>
                  </a:lnTo>
                  <a:lnTo>
                    <a:pt x="398" y="293"/>
                  </a:lnTo>
                  <a:lnTo>
                    <a:pt x="398" y="398"/>
                  </a:lnTo>
                  <a:lnTo>
                    <a:pt x="315" y="607"/>
                  </a:lnTo>
                  <a:lnTo>
                    <a:pt x="126" y="900"/>
                  </a:lnTo>
                  <a:lnTo>
                    <a:pt x="189" y="983"/>
                  </a:lnTo>
                  <a:lnTo>
                    <a:pt x="210" y="1130"/>
                  </a:lnTo>
                  <a:lnTo>
                    <a:pt x="189" y="1297"/>
                  </a:lnTo>
                  <a:lnTo>
                    <a:pt x="22" y="1611"/>
                  </a:lnTo>
                  <a:lnTo>
                    <a:pt x="1" y="1779"/>
                  </a:lnTo>
                  <a:lnTo>
                    <a:pt x="1" y="1820"/>
                  </a:lnTo>
                  <a:lnTo>
                    <a:pt x="126" y="1946"/>
                  </a:lnTo>
                  <a:lnTo>
                    <a:pt x="231" y="1967"/>
                  </a:lnTo>
                  <a:lnTo>
                    <a:pt x="398" y="2239"/>
                  </a:lnTo>
                  <a:lnTo>
                    <a:pt x="754" y="2595"/>
                  </a:lnTo>
                  <a:lnTo>
                    <a:pt x="879" y="2595"/>
                  </a:lnTo>
                  <a:lnTo>
                    <a:pt x="1026" y="2720"/>
                  </a:lnTo>
                  <a:lnTo>
                    <a:pt x="1131" y="2888"/>
                  </a:lnTo>
                  <a:lnTo>
                    <a:pt x="1465" y="2971"/>
                  </a:lnTo>
                  <a:lnTo>
                    <a:pt x="1695" y="3097"/>
                  </a:lnTo>
                  <a:lnTo>
                    <a:pt x="1800" y="3097"/>
                  </a:lnTo>
                  <a:lnTo>
                    <a:pt x="2030" y="3327"/>
                  </a:lnTo>
                  <a:lnTo>
                    <a:pt x="2302" y="3452"/>
                  </a:lnTo>
                  <a:lnTo>
                    <a:pt x="2637" y="3515"/>
                  </a:lnTo>
                  <a:lnTo>
                    <a:pt x="2804" y="3641"/>
                  </a:lnTo>
                  <a:lnTo>
                    <a:pt x="2951" y="3808"/>
                  </a:lnTo>
                  <a:lnTo>
                    <a:pt x="3035" y="3934"/>
                  </a:lnTo>
                  <a:lnTo>
                    <a:pt x="2972" y="4059"/>
                  </a:lnTo>
                  <a:lnTo>
                    <a:pt x="2909" y="4185"/>
                  </a:lnTo>
                  <a:lnTo>
                    <a:pt x="2804" y="4269"/>
                  </a:lnTo>
                  <a:lnTo>
                    <a:pt x="2742" y="4373"/>
                  </a:lnTo>
                  <a:lnTo>
                    <a:pt x="2763" y="4478"/>
                  </a:lnTo>
                  <a:lnTo>
                    <a:pt x="2700" y="4708"/>
                  </a:lnTo>
                  <a:lnTo>
                    <a:pt x="2512" y="4896"/>
                  </a:lnTo>
                  <a:lnTo>
                    <a:pt x="2491" y="5022"/>
                  </a:lnTo>
                  <a:lnTo>
                    <a:pt x="2574" y="5022"/>
                  </a:lnTo>
                  <a:lnTo>
                    <a:pt x="2972" y="4959"/>
                  </a:lnTo>
                  <a:lnTo>
                    <a:pt x="3328" y="5064"/>
                  </a:lnTo>
                  <a:lnTo>
                    <a:pt x="3579" y="5210"/>
                  </a:lnTo>
                  <a:lnTo>
                    <a:pt x="3704" y="5168"/>
                  </a:lnTo>
                  <a:lnTo>
                    <a:pt x="3788" y="5168"/>
                  </a:lnTo>
                  <a:lnTo>
                    <a:pt x="3851" y="5210"/>
                  </a:lnTo>
                  <a:lnTo>
                    <a:pt x="3955" y="5064"/>
                  </a:lnTo>
                  <a:lnTo>
                    <a:pt x="3997" y="5022"/>
                  </a:lnTo>
                  <a:lnTo>
                    <a:pt x="4123" y="5085"/>
                  </a:lnTo>
                  <a:lnTo>
                    <a:pt x="4227" y="4959"/>
                  </a:lnTo>
                  <a:lnTo>
                    <a:pt x="4290" y="4792"/>
                  </a:lnTo>
                  <a:lnTo>
                    <a:pt x="4541" y="4603"/>
                  </a:lnTo>
                  <a:lnTo>
                    <a:pt x="4583" y="4478"/>
                  </a:lnTo>
                  <a:lnTo>
                    <a:pt x="4646" y="4352"/>
                  </a:lnTo>
                  <a:lnTo>
                    <a:pt x="4750" y="4248"/>
                  </a:lnTo>
                  <a:lnTo>
                    <a:pt x="4792" y="4038"/>
                  </a:lnTo>
                  <a:lnTo>
                    <a:pt x="4750" y="3976"/>
                  </a:lnTo>
                  <a:lnTo>
                    <a:pt x="4750" y="3829"/>
                  </a:lnTo>
                  <a:lnTo>
                    <a:pt x="4813" y="3808"/>
                  </a:lnTo>
                  <a:lnTo>
                    <a:pt x="4813" y="3724"/>
                  </a:lnTo>
                  <a:lnTo>
                    <a:pt x="4813" y="3662"/>
                  </a:lnTo>
                  <a:lnTo>
                    <a:pt x="4813" y="3599"/>
                  </a:lnTo>
                  <a:lnTo>
                    <a:pt x="4834" y="3599"/>
                  </a:lnTo>
                  <a:lnTo>
                    <a:pt x="4855" y="3515"/>
                  </a:lnTo>
                  <a:lnTo>
                    <a:pt x="4855" y="2971"/>
                  </a:lnTo>
                  <a:lnTo>
                    <a:pt x="4939" y="2888"/>
                  </a:lnTo>
                  <a:lnTo>
                    <a:pt x="4834" y="2867"/>
                  </a:lnTo>
                  <a:lnTo>
                    <a:pt x="4750" y="2783"/>
                  </a:lnTo>
                  <a:lnTo>
                    <a:pt x="4625" y="2720"/>
                  </a:lnTo>
                  <a:lnTo>
                    <a:pt x="4395" y="2867"/>
                  </a:lnTo>
                  <a:lnTo>
                    <a:pt x="4290" y="2825"/>
                  </a:lnTo>
                  <a:lnTo>
                    <a:pt x="4206" y="2616"/>
                  </a:lnTo>
                  <a:lnTo>
                    <a:pt x="4060" y="1988"/>
                  </a:lnTo>
                  <a:lnTo>
                    <a:pt x="4018" y="1862"/>
                  </a:lnTo>
                  <a:lnTo>
                    <a:pt x="3892" y="1820"/>
                  </a:lnTo>
                  <a:lnTo>
                    <a:pt x="3767" y="1716"/>
                  </a:lnTo>
                  <a:lnTo>
                    <a:pt x="3495" y="1841"/>
                  </a:lnTo>
                  <a:lnTo>
                    <a:pt x="3328" y="1758"/>
                  </a:lnTo>
                  <a:lnTo>
                    <a:pt x="3056" y="1779"/>
                  </a:lnTo>
                  <a:lnTo>
                    <a:pt x="2972" y="1737"/>
                  </a:lnTo>
                  <a:lnTo>
                    <a:pt x="2763" y="1758"/>
                  </a:lnTo>
                  <a:lnTo>
                    <a:pt x="2721" y="1632"/>
                  </a:lnTo>
                  <a:lnTo>
                    <a:pt x="2763" y="1528"/>
                  </a:lnTo>
                  <a:lnTo>
                    <a:pt x="2721" y="1360"/>
                  </a:lnTo>
                  <a:lnTo>
                    <a:pt x="2763" y="1025"/>
                  </a:lnTo>
                  <a:lnTo>
                    <a:pt x="2658" y="837"/>
                  </a:lnTo>
                  <a:lnTo>
                    <a:pt x="2658" y="670"/>
                  </a:lnTo>
                  <a:lnTo>
                    <a:pt x="2512" y="565"/>
                  </a:lnTo>
                  <a:lnTo>
                    <a:pt x="2553" y="419"/>
                  </a:lnTo>
                  <a:lnTo>
                    <a:pt x="2428" y="293"/>
                  </a:lnTo>
                  <a:lnTo>
                    <a:pt x="2344" y="293"/>
                  </a:lnTo>
                  <a:lnTo>
                    <a:pt x="1967" y="0"/>
                  </a:lnTo>
                  <a:close/>
                </a:path>
              </a:pathLst>
            </a:cu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23" name="Google Shape;4957;p55"/>
            <p:cNvSpPr/>
            <p:nvPr/>
          </p:nvSpPr>
          <p:spPr>
            <a:xfrm>
              <a:off x="3363150" y="3352838"/>
              <a:ext cx="34889" cy="37848"/>
            </a:xfrm>
            <a:custGeom>
              <a:avLst/>
              <a:gdLst/>
              <a:ahLst/>
              <a:cxnLst/>
              <a:rect l="l" t="t" r="r" b="b"/>
              <a:pathLst>
                <a:path w="2930" h="3328" extrusionOk="0">
                  <a:moveTo>
                    <a:pt x="754" y="0"/>
                  </a:moveTo>
                  <a:lnTo>
                    <a:pt x="440" y="63"/>
                  </a:lnTo>
                  <a:lnTo>
                    <a:pt x="377" y="42"/>
                  </a:lnTo>
                  <a:lnTo>
                    <a:pt x="315" y="42"/>
                  </a:lnTo>
                  <a:lnTo>
                    <a:pt x="273" y="63"/>
                  </a:lnTo>
                  <a:lnTo>
                    <a:pt x="231" y="210"/>
                  </a:lnTo>
                  <a:lnTo>
                    <a:pt x="126" y="335"/>
                  </a:lnTo>
                  <a:lnTo>
                    <a:pt x="168" y="524"/>
                  </a:lnTo>
                  <a:lnTo>
                    <a:pt x="126" y="586"/>
                  </a:lnTo>
                  <a:lnTo>
                    <a:pt x="147" y="712"/>
                  </a:lnTo>
                  <a:lnTo>
                    <a:pt x="147" y="963"/>
                  </a:lnTo>
                  <a:lnTo>
                    <a:pt x="84" y="1047"/>
                  </a:lnTo>
                  <a:lnTo>
                    <a:pt x="84" y="1151"/>
                  </a:lnTo>
                  <a:lnTo>
                    <a:pt x="43" y="1277"/>
                  </a:lnTo>
                  <a:lnTo>
                    <a:pt x="84" y="1465"/>
                  </a:lnTo>
                  <a:lnTo>
                    <a:pt x="43" y="1507"/>
                  </a:lnTo>
                  <a:lnTo>
                    <a:pt x="63" y="1779"/>
                  </a:lnTo>
                  <a:lnTo>
                    <a:pt x="126" y="1967"/>
                  </a:lnTo>
                  <a:lnTo>
                    <a:pt x="84" y="2030"/>
                  </a:lnTo>
                  <a:lnTo>
                    <a:pt x="22" y="2114"/>
                  </a:lnTo>
                  <a:lnTo>
                    <a:pt x="1" y="2156"/>
                  </a:lnTo>
                  <a:lnTo>
                    <a:pt x="1" y="2428"/>
                  </a:lnTo>
                  <a:lnTo>
                    <a:pt x="63" y="2637"/>
                  </a:lnTo>
                  <a:lnTo>
                    <a:pt x="231" y="2867"/>
                  </a:lnTo>
                  <a:lnTo>
                    <a:pt x="315" y="2867"/>
                  </a:lnTo>
                  <a:lnTo>
                    <a:pt x="461" y="3034"/>
                  </a:lnTo>
                  <a:lnTo>
                    <a:pt x="545" y="3055"/>
                  </a:lnTo>
                  <a:lnTo>
                    <a:pt x="796" y="3034"/>
                  </a:lnTo>
                  <a:lnTo>
                    <a:pt x="963" y="3055"/>
                  </a:lnTo>
                  <a:lnTo>
                    <a:pt x="1089" y="3139"/>
                  </a:lnTo>
                  <a:lnTo>
                    <a:pt x="1172" y="3160"/>
                  </a:lnTo>
                  <a:lnTo>
                    <a:pt x="1277" y="3160"/>
                  </a:lnTo>
                  <a:lnTo>
                    <a:pt x="1298" y="3181"/>
                  </a:lnTo>
                  <a:lnTo>
                    <a:pt x="1277" y="3244"/>
                  </a:lnTo>
                  <a:lnTo>
                    <a:pt x="1277" y="3285"/>
                  </a:lnTo>
                  <a:lnTo>
                    <a:pt x="1382" y="3285"/>
                  </a:lnTo>
                  <a:lnTo>
                    <a:pt x="1507" y="3202"/>
                  </a:lnTo>
                  <a:lnTo>
                    <a:pt x="1654" y="3181"/>
                  </a:lnTo>
                  <a:lnTo>
                    <a:pt x="1800" y="3244"/>
                  </a:lnTo>
                  <a:lnTo>
                    <a:pt x="1842" y="3264"/>
                  </a:lnTo>
                  <a:lnTo>
                    <a:pt x="1926" y="3264"/>
                  </a:lnTo>
                  <a:lnTo>
                    <a:pt x="2009" y="3285"/>
                  </a:lnTo>
                  <a:lnTo>
                    <a:pt x="2093" y="3327"/>
                  </a:lnTo>
                  <a:lnTo>
                    <a:pt x="2135" y="3264"/>
                  </a:lnTo>
                  <a:lnTo>
                    <a:pt x="2156" y="3181"/>
                  </a:lnTo>
                  <a:lnTo>
                    <a:pt x="2177" y="3181"/>
                  </a:lnTo>
                  <a:lnTo>
                    <a:pt x="2239" y="3202"/>
                  </a:lnTo>
                  <a:lnTo>
                    <a:pt x="2449" y="3139"/>
                  </a:lnTo>
                  <a:lnTo>
                    <a:pt x="2574" y="2972"/>
                  </a:lnTo>
                  <a:lnTo>
                    <a:pt x="2637" y="2930"/>
                  </a:lnTo>
                  <a:lnTo>
                    <a:pt x="2616" y="2909"/>
                  </a:lnTo>
                  <a:lnTo>
                    <a:pt x="2658" y="2804"/>
                  </a:lnTo>
                  <a:lnTo>
                    <a:pt x="2784" y="2720"/>
                  </a:lnTo>
                  <a:lnTo>
                    <a:pt x="2784" y="2532"/>
                  </a:lnTo>
                  <a:lnTo>
                    <a:pt x="2867" y="2428"/>
                  </a:lnTo>
                  <a:lnTo>
                    <a:pt x="2930" y="2407"/>
                  </a:lnTo>
                  <a:lnTo>
                    <a:pt x="2888" y="2386"/>
                  </a:lnTo>
                  <a:lnTo>
                    <a:pt x="2825" y="2281"/>
                  </a:lnTo>
                  <a:lnTo>
                    <a:pt x="2784" y="2239"/>
                  </a:lnTo>
                  <a:lnTo>
                    <a:pt x="2784" y="2218"/>
                  </a:lnTo>
                  <a:lnTo>
                    <a:pt x="2742" y="2030"/>
                  </a:lnTo>
                  <a:lnTo>
                    <a:pt x="2846" y="1884"/>
                  </a:lnTo>
                  <a:lnTo>
                    <a:pt x="2867" y="1716"/>
                  </a:lnTo>
                  <a:lnTo>
                    <a:pt x="2742" y="1612"/>
                  </a:lnTo>
                  <a:lnTo>
                    <a:pt x="2574" y="1402"/>
                  </a:lnTo>
                  <a:lnTo>
                    <a:pt x="2449" y="1256"/>
                  </a:lnTo>
                  <a:lnTo>
                    <a:pt x="2239" y="1151"/>
                  </a:lnTo>
                  <a:lnTo>
                    <a:pt x="2114" y="1172"/>
                  </a:lnTo>
                  <a:lnTo>
                    <a:pt x="2114" y="1026"/>
                  </a:lnTo>
                  <a:lnTo>
                    <a:pt x="1988" y="879"/>
                  </a:lnTo>
                  <a:lnTo>
                    <a:pt x="1842" y="858"/>
                  </a:lnTo>
                  <a:lnTo>
                    <a:pt x="1695" y="775"/>
                  </a:lnTo>
                  <a:lnTo>
                    <a:pt x="1570" y="565"/>
                  </a:lnTo>
                  <a:lnTo>
                    <a:pt x="1486" y="565"/>
                  </a:lnTo>
                  <a:lnTo>
                    <a:pt x="1382" y="670"/>
                  </a:lnTo>
                  <a:lnTo>
                    <a:pt x="1319" y="670"/>
                  </a:lnTo>
                  <a:lnTo>
                    <a:pt x="1172" y="461"/>
                  </a:lnTo>
                  <a:lnTo>
                    <a:pt x="1110" y="314"/>
                  </a:lnTo>
                  <a:lnTo>
                    <a:pt x="984" y="251"/>
                  </a:lnTo>
                  <a:lnTo>
                    <a:pt x="859" y="63"/>
                  </a:lnTo>
                  <a:lnTo>
                    <a:pt x="754" y="0"/>
                  </a:lnTo>
                  <a:close/>
                </a:path>
              </a:pathLst>
            </a:cu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4958;p55"/>
            <p:cNvGrpSpPr/>
            <p:nvPr/>
          </p:nvGrpSpPr>
          <p:grpSpPr>
            <a:xfrm>
              <a:off x="3280929" y="3294542"/>
              <a:ext cx="109894" cy="272224"/>
              <a:chOff x="2711750" y="3572300"/>
              <a:chExt cx="230725" cy="598425"/>
            </a:xfrm>
            <a:grpFill/>
          </p:grpSpPr>
          <p:sp>
            <p:nvSpPr>
              <p:cNvPr id="25" name="Google Shape;4959;p55"/>
              <p:cNvSpPr/>
              <p:nvPr/>
            </p:nvSpPr>
            <p:spPr>
              <a:xfrm>
                <a:off x="2711750" y="3572300"/>
                <a:ext cx="230725" cy="538800"/>
              </a:xfrm>
              <a:custGeom>
                <a:avLst/>
                <a:gdLst/>
                <a:ahLst/>
                <a:cxnLst/>
                <a:rect l="l" t="t" r="r" b="b"/>
                <a:pathLst>
                  <a:path w="9229" h="21552" extrusionOk="0">
                    <a:moveTo>
                      <a:pt x="1947" y="0"/>
                    </a:moveTo>
                    <a:lnTo>
                      <a:pt x="1800" y="42"/>
                    </a:lnTo>
                    <a:lnTo>
                      <a:pt x="1570" y="293"/>
                    </a:lnTo>
                    <a:lnTo>
                      <a:pt x="1466" y="502"/>
                    </a:lnTo>
                    <a:lnTo>
                      <a:pt x="1382" y="607"/>
                    </a:lnTo>
                    <a:lnTo>
                      <a:pt x="1466" y="753"/>
                    </a:lnTo>
                    <a:lnTo>
                      <a:pt x="1298" y="1402"/>
                    </a:lnTo>
                    <a:lnTo>
                      <a:pt x="629" y="1779"/>
                    </a:lnTo>
                    <a:lnTo>
                      <a:pt x="566" y="1925"/>
                    </a:lnTo>
                    <a:lnTo>
                      <a:pt x="691" y="2030"/>
                    </a:lnTo>
                    <a:lnTo>
                      <a:pt x="733" y="2134"/>
                    </a:lnTo>
                    <a:lnTo>
                      <a:pt x="650" y="2281"/>
                    </a:lnTo>
                    <a:lnTo>
                      <a:pt x="670" y="2448"/>
                    </a:lnTo>
                    <a:lnTo>
                      <a:pt x="796" y="2616"/>
                    </a:lnTo>
                    <a:lnTo>
                      <a:pt x="796" y="2762"/>
                    </a:lnTo>
                    <a:lnTo>
                      <a:pt x="691" y="2846"/>
                    </a:lnTo>
                    <a:lnTo>
                      <a:pt x="670" y="2950"/>
                    </a:lnTo>
                    <a:lnTo>
                      <a:pt x="754" y="3013"/>
                    </a:lnTo>
                    <a:lnTo>
                      <a:pt x="796" y="3076"/>
                    </a:lnTo>
                    <a:lnTo>
                      <a:pt x="796" y="3243"/>
                    </a:lnTo>
                    <a:lnTo>
                      <a:pt x="859" y="3285"/>
                    </a:lnTo>
                    <a:lnTo>
                      <a:pt x="775" y="3390"/>
                    </a:lnTo>
                    <a:lnTo>
                      <a:pt x="670" y="3453"/>
                    </a:lnTo>
                    <a:lnTo>
                      <a:pt x="524" y="3599"/>
                    </a:lnTo>
                    <a:lnTo>
                      <a:pt x="357" y="3997"/>
                    </a:lnTo>
                    <a:lnTo>
                      <a:pt x="252" y="4164"/>
                    </a:lnTo>
                    <a:lnTo>
                      <a:pt x="210" y="4582"/>
                    </a:lnTo>
                    <a:lnTo>
                      <a:pt x="126" y="4645"/>
                    </a:lnTo>
                    <a:lnTo>
                      <a:pt x="147" y="5022"/>
                    </a:lnTo>
                    <a:lnTo>
                      <a:pt x="252" y="5210"/>
                    </a:lnTo>
                    <a:lnTo>
                      <a:pt x="252" y="5461"/>
                    </a:lnTo>
                    <a:lnTo>
                      <a:pt x="168" y="5566"/>
                    </a:lnTo>
                    <a:lnTo>
                      <a:pt x="168" y="5859"/>
                    </a:lnTo>
                    <a:lnTo>
                      <a:pt x="22" y="5942"/>
                    </a:lnTo>
                    <a:lnTo>
                      <a:pt x="1" y="6152"/>
                    </a:lnTo>
                    <a:lnTo>
                      <a:pt x="43" y="6424"/>
                    </a:lnTo>
                    <a:lnTo>
                      <a:pt x="147" y="6570"/>
                    </a:lnTo>
                    <a:lnTo>
                      <a:pt x="168" y="6675"/>
                    </a:lnTo>
                    <a:lnTo>
                      <a:pt x="315" y="6884"/>
                    </a:lnTo>
                    <a:lnTo>
                      <a:pt x="378" y="7051"/>
                    </a:lnTo>
                    <a:lnTo>
                      <a:pt x="461" y="7407"/>
                    </a:lnTo>
                    <a:lnTo>
                      <a:pt x="545" y="7470"/>
                    </a:lnTo>
                    <a:lnTo>
                      <a:pt x="587" y="7930"/>
                    </a:lnTo>
                    <a:lnTo>
                      <a:pt x="566" y="8181"/>
                    </a:lnTo>
                    <a:lnTo>
                      <a:pt x="461" y="8202"/>
                    </a:lnTo>
                    <a:lnTo>
                      <a:pt x="357" y="8453"/>
                    </a:lnTo>
                    <a:lnTo>
                      <a:pt x="378" y="8683"/>
                    </a:lnTo>
                    <a:lnTo>
                      <a:pt x="252" y="8872"/>
                    </a:lnTo>
                    <a:lnTo>
                      <a:pt x="336" y="8935"/>
                    </a:lnTo>
                    <a:lnTo>
                      <a:pt x="440" y="9123"/>
                    </a:lnTo>
                    <a:lnTo>
                      <a:pt x="461" y="9332"/>
                    </a:lnTo>
                    <a:lnTo>
                      <a:pt x="336" y="9458"/>
                    </a:lnTo>
                    <a:lnTo>
                      <a:pt x="210" y="9709"/>
                    </a:lnTo>
                    <a:lnTo>
                      <a:pt x="210" y="10085"/>
                    </a:lnTo>
                    <a:lnTo>
                      <a:pt x="210" y="10253"/>
                    </a:lnTo>
                    <a:lnTo>
                      <a:pt x="147" y="10483"/>
                    </a:lnTo>
                    <a:lnTo>
                      <a:pt x="482" y="11173"/>
                    </a:lnTo>
                    <a:lnTo>
                      <a:pt x="419" y="11278"/>
                    </a:lnTo>
                    <a:lnTo>
                      <a:pt x="252" y="11341"/>
                    </a:lnTo>
                    <a:lnTo>
                      <a:pt x="231" y="11655"/>
                    </a:lnTo>
                    <a:lnTo>
                      <a:pt x="22" y="11948"/>
                    </a:lnTo>
                    <a:lnTo>
                      <a:pt x="43" y="12157"/>
                    </a:lnTo>
                    <a:lnTo>
                      <a:pt x="147" y="12345"/>
                    </a:lnTo>
                    <a:lnTo>
                      <a:pt x="126" y="12764"/>
                    </a:lnTo>
                    <a:lnTo>
                      <a:pt x="147" y="13119"/>
                    </a:lnTo>
                    <a:lnTo>
                      <a:pt x="210" y="13391"/>
                    </a:lnTo>
                    <a:lnTo>
                      <a:pt x="315" y="13433"/>
                    </a:lnTo>
                    <a:lnTo>
                      <a:pt x="357" y="13538"/>
                    </a:lnTo>
                    <a:lnTo>
                      <a:pt x="336" y="13705"/>
                    </a:lnTo>
                    <a:lnTo>
                      <a:pt x="210" y="13789"/>
                    </a:lnTo>
                    <a:lnTo>
                      <a:pt x="231" y="14103"/>
                    </a:lnTo>
                    <a:cubicBezTo>
                      <a:pt x="252" y="14165"/>
                      <a:pt x="252" y="14270"/>
                      <a:pt x="273" y="14354"/>
                    </a:cubicBezTo>
                    <a:lnTo>
                      <a:pt x="273" y="14375"/>
                    </a:lnTo>
                    <a:lnTo>
                      <a:pt x="461" y="14437"/>
                    </a:lnTo>
                    <a:lnTo>
                      <a:pt x="461" y="14626"/>
                    </a:lnTo>
                    <a:lnTo>
                      <a:pt x="461" y="14772"/>
                    </a:lnTo>
                    <a:lnTo>
                      <a:pt x="566" y="15002"/>
                    </a:lnTo>
                    <a:lnTo>
                      <a:pt x="608" y="15274"/>
                    </a:lnTo>
                    <a:lnTo>
                      <a:pt x="712" y="15295"/>
                    </a:lnTo>
                    <a:lnTo>
                      <a:pt x="796" y="15253"/>
                    </a:lnTo>
                    <a:lnTo>
                      <a:pt x="880" y="15274"/>
                    </a:lnTo>
                    <a:lnTo>
                      <a:pt x="880" y="15400"/>
                    </a:lnTo>
                    <a:lnTo>
                      <a:pt x="754" y="15567"/>
                    </a:lnTo>
                    <a:lnTo>
                      <a:pt x="482" y="15567"/>
                    </a:lnTo>
                    <a:lnTo>
                      <a:pt x="440" y="15672"/>
                    </a:lnTo>
                    <a:lnTo>
                      <a:pt x="524" y="15735"/>
                    </a:lnTo>
                    <a:lnTo>
                      <a:pt x="545" y="15714"/>
                    </a:lnTo>
                    <a:lnTo>
                      <a:pt x="670" y="15714"/>
                    </a:lnTo>
                    <a:lnTo>
                      <a:pt x="859" y="15839"/>
                    </a:lnTo>
                    <a:lnTo>
                      <a:pt x="984" y="16049"/>
                    </a:lnTo>
                    <a:lnTo>
                      <a:pt x="984" y="16195"/>
                    </a:lnTo>
                    <a:lnTo>
                      <a:pt x="838" y="16321"/>
                    </a:lnTo>
                    <a:lnTo>
                      <a:pt x="838" y="16425"/>
                    </a:lnTo>
                    <a:lnTo>
                      <a:pt x="901" y="16572"/>
                    </a:lnTo>
                    <a:lnTo>
                      <a:pt x="963" y="16885"/>
                    </a:lnTo>
                    <a:lnTo>
                      <a:pt x="1047" y="17137"/>
                    </a:lnTo>
                    <a:lnTo>
                      <a:pt x="942" y="17241"/>
                    </a:lnTo>
                    <a:lnTo>
                      <a:pt x="901" y="17367"/>
                    </a:lnTo>
                    <a:lnTo>
                      <a:pt x="1005" y="17618"/>
                    </a:lnTo>
                    <a:lnTo>
                      <a:pt x="901" y="17764"/>
                    </a:lnTo>
                    <a:lnTo>
                      <a:pt x="859" y="18015"/>
                    </a:lnTo>
                    <a:lnTo>
                      <a:pt x="942" y="18246"/>
                    </a:lnTo>
                    <a:lnTo>
                      <a:pt x="984" y="18559"/>
                    </a:lnTo>
                    <a:lnTo>
                      <a:pt x="942" y="18852"/>
                    </a:lnTo>
                    <a:lnTo>
                      <a:pt x="733" y="19062"/>
                    </a:lnTo>
                    <a:lnTo>
                      <a:pt x="587" y="19250"/>
                    </a:lnTo>
                    <a:lnTo>
                      <a:pt x="524" y="19752"/>
                    </a:lnTo>
                    <a:cubicBezTo>
                      <a:pt x="545" y="19815"/>
                      <a:pt x="545" y="19898"/>
                      <a:pt x="566" y="19982"/>
                    </a:cubicBezTo>
                    <a:lnTo>
                      <a:pt x="796" y="20422"/>
                    </a:lnTo>
                    <a:lnTo>
                      <a:pt x="942" y="20422"/>
                    </a:lnTo>
                    <a:lnTo>
                      <a:pt x="1047" y="20317"/>
                    </a:lnTo>
                    <a:lnTo>
                      <a:pt x="1214" y="20233"/>
                    </a:lnTo>
                    <a:lnTo>
                      <a:pt x="1361" y="20233"/>
                    </a:lnTo>
                    <a:lnTo>
                      <a:pt x="1361" y="20401"/>
                    </a:lnTo>
                    <a:lnTo>
                      <a:pt x="1382" y="20735"/>
                    </a:lnTo>
                    <a:lnTo>
                      <a:pt x="1507" y="20840"/>
                    </a:lnTo>
                    <a:lnTo>
                      <a:pt x="1570" y="21049"/>
                    </a:lnTo>
                    <a:lnTo>
                      <a:pt x="1633" y="21279"/>
                    </a:lnTo>
                    <a:lnTo>
                      <a:pt x="1926" y="21321"/>
                    </a:lnTo>
                    <a:lnTo>
                      <a:pt x="2030" y="21363"/>
                    </a:lnTo>
                    <a:lnTo>
                      <a:pt x="2449" y="21279"/>
                    </a:lnTo>
                    <a:lnTo>
                      <a:pt x="3181" y="21279"/>
                    </a:lnTo>
                    <a:lnTo>
                      <a:pt x="3244" y="21342"/>
                    </a:lnTo>
                    <a:lnTo>
                      <a:pt x="3370" y="21363"/>
                    </a:lnTo>
                    <a:lnTo>
                      <a:pt x="3516" y="21489"/>
                    </a:lnTo>
                    <a:lnTo>
                      <a:pt x="3663" y="21551"/>
                    </a:lnTo>
                    <a:lnTo>
                      <a:pt x="3704" y="21551"/>
                    </a:lnTo>
                    <a:lnTo>
                      <a:pt x="3704" y="21447"/>
                    </a:lnTo>
                    <a:lnTo>
                      <a:pt x="3600" y="21363"/>
                    </a:lnTo>
                    <a:lnTo>
                      <a:pt x="3411" y="21238"/>
                    </a:lnTo>
                    <a:lnTo>
                      <a:pt x="3391" y="21133"/>
                    </a:lnTo>
                    <a:lnTo>
                      <a:pt x="3286" y="21028"/>
                    </a:lnTo>
                    <a:lnTo>
                      <a:pt x="3202" y="21049"/>
                    </a:lnTo>
                    <a:lnTo>
                      <a:pt x="3160" y="21007"/>
                    </a:lnTo>
                    <a:lnTo>
                      <a:pt x="3244" y="20945"/>
                    </a:lnTo>
                    <a:lnTo>
                      <a:pt x="3265" y="20861"/>
                    </a:lnTo>
                    <a:lnTo>
                      <a:pt x="3244" y="20840"/>
                    </a:lnTo>
                    <a:lnTo>
                      <a:pt x="3244" y="20756"/>
                    </a:lnTo>
                    <a:lnTo>
                      <a:pt x="3139" y="20505"/>
                    </a:lnTo>
                    <a:lnTo>
                      <a:pt x="3035" y="20317"/>
                    </a:lnTo>
                    <a:lnTo>
                      <a:pt x="2993" y="20129"/>
                    </a:lnTo>
                    <a:lnTo>
                      <a:pt x="3077" y="19961"/>
                    </a:lnTo>
                    <a:lnTo>
                      <a:pt x="3202" y="19857"/>
                    </a:lnTo>
                    <a:lnTo>
                      <a:pt x="3265" y="19752"/>
                    </a:lnTo>
                    <a:lnTo>
                      <a:pt x="3202" y="19689"/>
                    </a:lnTo>
                    <a:lnTo>
                      <a:pt x="3202" y="19585"/>
                    </a:lnTo>
                    <a:lnTo>
                      <a:pt x="3160" y="19501"/>
                    </a:lnTo>
                    <a:lnTo>
                      <a:pt x="3244" y="19564"/>
                    </a:lnTo>
                    <a:lnTo>
                      <a:pt x="3307" y="19647"/>
                    </a:lnTo>
                    <a:lnTo>
                      <a:pt x="3391" y="19668"/>
                    </a:lnTo>
                    <a:lnTo>
                      <a:pt x="3516" y="19564"/>
                    </a:lnTo>
                    <a:lnTo>
                      <a:pt x="3558" y="19480"/>
                    </a:lnTo>
                    <a:lnTo>
                      <a:pt x="3663" y="19354"/>
                    </a:lnTo>
                    <a:lnTo>
                      <a:pt x="3683" y="19250"/>
                    </a:lnTo>
                    <a:lnTo>
                      <a:pt x="3663" y="19062"/>
                    </a:lnTo>
                    <a:lnTo>
                      <a:pt x="3579" y="19041"/>
                    </a:lnTo>
                    <a:lnTo>
                      <a:pt x="3516" y="19082"/>
                    </a:lnTo>
                    <a:lnTo>
                      <a:pt x="3516" y="19082"/>
                    </a:lnTo>
                    <a:lnTo>
                      <a:pt x="3558" y="19020"/>
                    </a:lnTo>
                    <a:lnTo>
                      <a:pt x="3663" y="18915"/>
                    </a:lnTo>
                    <a:lnTo>
                      <a:pt x="3704" y="18769"/>
                    </a:lnTo>
                    <a:lnTo>
                      <a:pt x="3725" y="18643"/>
                    </a:lnTo>
                    <a:lnTo>
                      <a:pt x="3872" y="18518"/>
                    </a:lnTo>
                    <a:lnTo>
                      <a:pt x="3976" y="18518"/>
                    </a:lnTo>
                    <a:lnTo>
                      <a:pt x="4018" y="18392"/>
                    </a:lnTo>
                    <a:lnTo>
                      <a:pt x="4102" y="18287"/>
                    </a:lnTo>
                    <a:lnTo>
                      <a:pt x="4144" y="18246"/>
                    </a:lnTo>
                    <a:lnTo>
                      <a:pt x="4186" y="18141"/>
                    </a:lnTo>
                    <a:lnTo>
                      <a:pt x="4248" y="18099"/>
                    </a:lnTo>
                    <a:lnTo>
                      <a:pt x="4332" y="17994"/>
                    </a:lnTo>
                    <a:lnTo>
                      <a:pt x="4311" y="17932"/>
                    </a:lnTo>
                    <a:lnTo>
                      <a:pt x="4311" y="17869"/>
                    </a:lnTo>
                    <a:lnTo>
                      <a:pt x="4395" y="17806"/>
                    </a:lnTo>
                    <a:lnTo>
                      <a:pt x="4290" y="17702"/>
                    </a:lnTo>
                    <a:lnTo>
                      <a:pt x="4207" y="17702"/>
                    </a:lnTo>
                    <a:lnTo>
                      <a:pt x="4311" y="17597"/>
                    </a:lnTo>
                    <a:lnTo>
                      <a:pt x="4311" y="17492"/>
                    </a:lnTo>
                    <a:lnTo>
                      <a:pt x="4227" y="17367"/>
                    </a:lnTo>
                    <a:lnTo>
                      <a:pt x="4227" y="17423"/>
                    </a:lnTo>
                    <a:lnTo>
                      <a:pt x="4186" y="17409"/>
                    </a:lnTo>
                    <a:lnTo>
                      <a:pt x="4123" y="17429"/>
                    </a:lnTo>
                    <a:lnTo>
                      <a:pt x="4018" y="17429"/>
                    </a:lnTo>
                    <a:lnTo>
                      <a:pt x="3830" y="17471"/>
                    </a:lnTo>
                    <a:lnTo>
                      <a:pt x="3600" y="17262"/>
                    </a:lnTo>
                    <a:lnTo>
                      <a:pt x="3453" y="17137"/>
                    </a:lnTo>
                    <a:lnTo>
                      <a:pt x="3370" y="17095"/>
                    </a:lnTo>
                    <a:lnTo>
                      <a:pt x="3265" y="16990"/>
                    </a:lnTo>
                    <a:lnTo>
                      <a:pt x="3139" y="16781"/>
                    </a:lnTo>
                    <a:lnTo>
                      <a:pt x="3139" y="16655"/>
                    </a:lnTo>
                    <a:lnTo>
                      <a:pt x="3056" y="16551"/>
                    </a:lnTo>
                    <a:lnTo>
                      <a:pt x="3056" y="16467"/>
                    </a:lnTo>
                    <a:lnTo>
                      <a:pt x="3181" y="16362"/>
                    </a:lnTo>
                    <a:lnTo>
                      <a:pt x="3244" y="16258"/>
                    </a:lnTo>
                    <a:lnTo>
                      <a:pt x="3286" y="16132"/>
                    </a:lnTo>
                    <a:lnTo>
                      <a:pt x="3370" y="16111"/>
                    </a:lnTo>
                    <a:lnTo>
                      <a:pt x="3474" y="16007"/>
                    </a:lnTo>
                    <a:lnTo>
                      <a:pt x="3600" y="15986"/>
                    </a:lnTo>
                    <a:lnTo>
                      <a:pt x="3704" y="15881"/>
                    </a:lnTo>
                    <a:lnTo>
                      <a:pt x="3872" y="15839"/>
                    </a:lnTo>
                    <a:lnTo>
                      <a:pt x="3976" y="15881"/>
                    </a:lnTo>
                    <a:lnTo>
                      <a:pt x="4144" y="15839"/>
                    </a:lnTo>
                    <a:lnTo>
                      <a:pt x="4144" y="15797"/>
                    </a:lnTo>
                    <a:lnTo>
                      <a:pt x="4102" y="15735"/>
                    </a:lnTo>
                    <a:lnTo>
                      <a:pt x="3997" y="15693"/>
                    </a:lnTo>
                    <a:lnTo>
                      <a:pt x="4018" y="15630"/>
                    </a:lnTo>
                    <a:lnTo>
                      <a:pt x="4039" y="15567"/>
                    </a:lnTo>
                    <a:lnTo>
                      <a:pt x="4207" y="15463"/>
                    </a:lnTo>
                    <a:lnTo>
                      <a:pt x="4186" y="15421"/>
                    </a:lnTo>
                    <a:lnTo>
                      <a:pt x="4227" y="15358"/>
                    </a:lnTo>
                    <a:lnTo>
                      <a:pt x="4227" y="15295"/>
                    </a:lnTo>
                    <a:lnTo>
                      <a:pt x="4102" y="15128"/>
                    </a:lnTo>
                    <a:lnTo>
                      <a:pt x="4123" y="15065"/>
                    </a:lnTo>
                    <a:lnTo>
                      <a:pt x="4123" y="14981"/>
                    </a:lnTo>
                    <a:lnTo>
                      <a:pt x="4018" y="14940"/>
                    </a:lnTo>
                    <a:lnTo>
                      <a:pt x="3997" y="14772"/>
                    </a:lnTo>
                    <a:lnTo>
                      <a:pt x="4081" y="14668"/>
                    </a:lnTo>
                    <a:lnTo>
                      <a:pt x="4123" y="14563"/>
                    </a:lnTo>
                    <a:lnTo>
                      <a:pt x="4081" y="14521"/>
                    </a:lnTo>
                    <a:lnTo>
                      <a:pt x="4144" y="14437"/>
                    </a:lnTo>
                    <a:lnTo>
                      <a:pt x="4332" y="14354"/>
                    </a:lnTo>
                    <a:lnTo>
                      <a:pt x="4458" y="14249"/>
                    </a:lnTo>
                    <a:lnTo>
                      <a:pt x="4458" y="14207"/>
                    </a:lnTo>
                    <a:lnTo>
                      <a:pt x="4311" y="14144"/>
                    </a:lnTo>
                    <a:lnTo>
                      <a:pt x="4207" y="14144"/>
                    </a:lnTo>
                    <a:lnTo>
                      <a:pt x="4144" y="14061"/>
                    </a:lnTo>
                    <a:lnTo>
                      <a:pt x="4186" y="14019"/>
                    </a:lnTo>
                    <a:lnTo>
                      <a:pt x="4290" y="13935"/>
                    </a:lnTo>
                    <a:lnTo>
                      <a:pt x="4437" y="13893"/>
                    </a:lnTo>
                    <a:lnTo>
                      <a:pt x="4562" y="13956"/>
                    </a:lnTo>
                    <a:lnTo>
                      <a:pt x="4562" y="14040"/>
                    </a:lnTo>
                    <a:lnTo>
                      <a:pt x="4541" y="14082"/>
                    </a:lnTo>
                    <a:lnTo>
                      <a:pt x="4604" y="14186"/>
                    </a:lnTo>
                    <a:lnTo>
                      <a:pt x="4667" y="14228"/>
                    </a:lnTo>
                    <a:lnTo>
                      <a:pt x="4918" y="14082"/>
                    </a:lnTo>
                    <a:lnTo>
                      <a:pt x="4939" y="13998"/>
                    </a:lnTo>
                    <a:lnTo>
                      <a:pt x="4876" y="13852"/>
                    </a:lnTo>
                    <a:lnTo>
                      <a:pt x="4813" y="13747"/>
                    </a:lnTo>
                    <a:lnTo>
                      <a:pt x="4855" y="13726"/>
                    </a:lnTo>
                    <a:lnTo>
                      <a:pt x="4876" y="13621"/>
                    </a:lnTo>
                    <a:lnTo>
                      <a:pt x="4813" y="13496"/>
                    </a:lnTo>
                    <a:lnTo>
                      <a:pt x="4730" y="13496"/>
                    </a:lnTo>
                    <a:lnTo>
                      <a:pt x="4625" y="13559"/>
                    </a:lnTo>
                    <a:lnTo>
                      <a:pt x="4541" y="13559"/>
                    </a:lnTo>
                    <a:lnTo>
                      <a:pt x="4499" y="13621"/>
                    </a:lnTo>
                    <a:lnTo>
                      <a:pt x="4520" y="13642"/>
                    </a:lnTo>
                    <a:lnTo>
                      <a:pt x="4625" y="13684"/>
                    </a:lnTo>
                    <a:lnTo>
                      <a:pt x="4625" y="13726"/>
                    </a:lnTo>
                    <a:lnTo>
                      <a:pt x="4437" y="13789"/>
                    </a:lnTo>
                    <a:lnTo>
                      <a:pt x="4353" y="13747"/>
                    </a:lnTo>
                    <a:lnTo>
                      <a:pt x="4416" y="13705"/>
                    </a:lnTo>
                    <a:lnTo>
                      <a:pt x="4499" y="13684"/>
                    </a:lnTo>
                    <a:lnTo>
                      <a:pt x="4437" y="13642"/>
                    </a:lnTo>
                    <a:lnTo>
                      <a:pt x="4248" y="13642"/>
                    </a:lnTo>
                    <a:lnTo>
                      <a:pt x="4123" y="13580"/>
                    </a:lnTo>
                    <a:lnTo>
                      <a:pt x="4102" y="13475"/>
                    </a:lnTo>
                    <a:lnTo>
                      <a:pt x="4102" y="13203"/>
                    </a:lnTo>
                    <a:lnTo>
                      <a:pt x="4039" y="12994"/>
                    </a:lnTo>
                    <a:lnTo>
                      <a:pt x="3914" y="12889"/>
                    </a:lnTo>
                    <a:lnTo>
                      <a:pt x="3914" y="12680"/>
                    </a:lnTo>
                    <a:lnTo>
                      <a:pt x="4018" y="12575"/>
                    </a:lnTo>
                    <a:lnTo>
                      <a:pt x="4102" y="12575"/>
                    </a:lnTo>
                    <a:lnTo>
                      <a:pt x="4081" y="12659"/>
                    </a:lnTo>
                    <a:lnTo>
                      <a:pt x="4102" y="12680"/>
                    </a:lnTo>
                    <a:lnTo>
                      <a:pt x="4227" y="12680"/>
                    </a:lnTo>
                    <a:lnTo>
                      <a:pt x="4437" y="12764"/>
                    </a:lnTo>
                    <a:lnTo>
                      <a:pt x="4646" y="12910"/>
                    </a:lnTo>
                    <a:lnTo>
                      <a:pt x="4834" y="12973"/>
                    </a:lnTo>
                    <a:lnTo>
                      <a:pt x="5148" y="12973"/>
                    </a:lnTo>
                    <a:lnTo>
                      <a:pt x="5336" y="12847"/>
                    </a:lnTo>
                    <a:lnTo>
                      <a:pt x="5295" y="12805"/>
                    </a:lnTo>
                    <a:lnTo>
                      <a:pt x="5441" y="12701"/>
                    </a:lnTo>
                    <a:lnTo>
                      <a:pt x="5462" y="12596"/>
                    </a:lnTo>
                    <a:lnTo>
                      <a:pt x="5441" y="12533"/>
                    </a:lnTo>
                    <a:lnTo>
                      <a:pt x="5462" y="12471"/>
                    </a:lnTo>
                    <a:lnTo>
                      <a:pt x="5483" y="12366"/>
                    </a:lnTo>
                    <a:lnTo>
                      <a:pt x="5378" y="12345"/>
                    </a:lnTo>
                    <a:lnTo>
                      <a:pt x="5295" y="12220"/>
                    </a:lnTo>
                    <a:lnTo>
                      <a:pt x="5295" y="12115"/>
                    </a:lnTo>
                    <a:lnTo>
                      <a:pt x="5357" y="12031"/>
                    </a:lnTo>
                    <a:lnTo>
                      <a:pt x="5336" y="11968"/>
                    </a:lnTo>
                    <a:lnTo>
                      <a:pt x="5441" y="11864"/>
                    </a:lnTo>
                    <a:lnTo>
                      <a:pt x="5441" y="11843"/>
                    </a:lnTo>
                    <a:lnTo>
                      <a:pt x="5483" y="11843"/>
                    </a:lnTo>
                    <a:lnTo>
                      <a:pt x="5504" y="11759"/>
                    </a:lnTo>
                    <a:lnTo>
                      <a:pt x="5483" y="11655"/>
                    </a:lnTo>
                    <a:lnTo>
                      <a:pt x="5378" y="11655"/>
                    </a:lnTo>
                    <a:lnTo>
                      <a:pt x="5378" y="11613"/>
                    </a:lnTo>
                    <a:lnTo>
                      <a:pt x="5336" y="11529"/>
                    </a:lnTo>
                    <a:lnTo>
                      <a:pt x="5336" y="11320"/>
                    </a:lnTo>
                    <a:lnTo>
                      <a:pt x="5295" y="11236"/>
                    </a:lnTo>
                    <a:lnTo>
                      <a:pt x="5295" y="11131"/>
                    </a:lnTo>
                    <a:lnTo>
                      <a:pt x="5336" y="11111"/>
                    </a:lnTo>
                    <a:lnTo>
                      <a:pt x="5378" y="11194"/>
                    </a:lnTo>
                    <a:lnTo>
                      <a:pt x="5462" y="11194"/>
                    </a:lnTo>
                    <a:lnTo>
                      <a:pt x="5608" y="11236"/>
                    </a:lnTo>
                    <a:lnTo>
                      <a:pt x="5755" y="11320"/>
                    </a:lnTo>
                    <a:lnTo>
                      <a:pt x="5859" y="11320"/>
                    </a:lnTo>
                    <a:lnTo>
                      <a:pt x="6027" y="11299"/>
                    </a:lnTo>
                    <a:lnTo>
                      <a:pt x="6215" y="11320"/>
                    </a:lnTo>
                    <a:lnTo>
                      <a:pt x="6445" y="11320"/>
                    </a:lnTo>
                    <a:lnTo>
                      <a:pt x="6843" y="11215"/>
                    </a:lnTo>
                    <a:lnTo>
                      <a:pt x="7178" y="11069"/>
                    </a:lnTo>
                    <a:lnTo>
                      <a:pt x="7220" y="10985"/>
                    </a:lnTo>
                    <a:lnTo>
                      <a:pt x="7261" y="11027"/>
                    </a:lnTo>
                    <a:lnTo>
                      <a:pt x="7492" y="10964"/>
                    </a:lnTo>
                    <a:lnTo>
                      <a:pt x="7805" y="10776"/>
                    </a:lnTo>
                    <a:lnTo>
                      <a:pt x="7868" y="10671"/>
                    </a:lnTo>
                    <a:lnTo>
                      <a:pt x="7826" y="10546"/>
                    </a:lnTo>
                    <a:lnTo>
                      <a:pt x="7889" y="10357"/>
                    </a:lnTo>
                    <a:lnTo>
                      <a:pt x="7931" y="10336"/>
                    </a:lnTo>
                    <a:lnTo>
                      <a:pt x="7973" y="10378"/>
                    </a:lnTo>
                    <a:lnTo>
                      <a:pt x="8015" y="10336"/>
                    </a:lnTo>
                    <a:lnTo>
                      <a:pt x="8077" y="10148"/>
                    </a:lnTo>
                    <a:lnTo>
                      <a:pt x="8182" y="9960"/>
                    </a:lnTo>
                    <a:lnTo>
                      <a:pt x="8203" y="9855"/>
                    </a:lnTo>
                    <a:lnTo>
                      <a:pt x="8203" y="9625"/>
                    </a:lnTo>
                    <a:lnTo>
                      <a:pt x="8182" y="9520"/>
                    </a:lnTo>
                    <a:lnTo>
                      <a:pt x="8140" y="9520"/>
                    </a:lnTo>
                    <a:lnTo>
                      <a:pt x="8077" y="9604"/>
                    </a:lnTo>
                    <a:lnTo>
                      <a:pt x="7931" y="9604"/>
                    </a:lnTo>
                    <a:lnTo>
                      <a:pt x="7784" y="9499"/>
                    </a:lnTo>
                    <a:lnTo>
                      <a:pt x="7701" y="9332"/>
                    </a:lnTo>
                    <a:lnTo>
                      <a:pt x="7701" y="9248"/>
                    </a:lnTo>
                    <a:lnTo>
                      <a:pt x="7826" y="8976"/>
                    </a:lnTo>
                    <a:lnTo>
                      <a:pt x="7826" y="8872"/>
                    </a:lnTo>
                    <a:lnTo>
                      <a:pt x="7764" y="8788"/>
                    </a:lnTo>
                    <a:lnTo>
                      <a:pt x="7471" y="8558"/>
                    </a:lnTo>
                    <a:lnTo>
                      <a:pt x="7240" y="8453"/>
                    </a:lnTo>
                    <a:lnTo>
                      <a:pt x="6989" y="8265"/>
                    </a:lnTo>
                    <a:lnTo>
                      <a:pt x="6948" y="8160"/>
                    </a:lnTo>
                    <a:lnTo>
                      <a:pt x="6968" y="8139"/>
                    </a:lnTo>
                    <a:lnTo>
                      <a:pt x="6968" y="8035"/>
                    </a:lnTo>
                    <a:lnTo>
                      <a:pt x="6885" y="7951"/>
                    </a:lnTo>
                    <a:lnTo>
                      <a:pt x="6927" y="7888"/>
                    </a:lnTo>
                    <a:lnTo>
                      <a:pt x="6864" y="7679"/>
                    </a:lnTo>
                    <a:lnTo>
                      <a:pt x="6885" y="7449"/>
                    </a:lnTo>
                    <a:lnTo>
                      <a:pt x="6927" y="7240"/>
                    </a:lnTo>
                    <a:lnTo>
                      <a:pt x="7010" y="7156"/>
                    </a:lnTo>
                    <a:lnTo>
                      <a:pt x="7031" y="7093"/>
                    </a:lnTo>
                    <a:lnTo>
                      <a:pt x="6968" y="6905"/>
                    </a:lnTo>
                    <a:lnTo>
                      <a:pt x="6948" y="6633"/>
                    </a:lnTo>
                    <a:lnTo>
                      <a:pt x="7010" y="6591"/>
                    </a:lnTo>
                    <a:lnTo>
                      <a:pt x="6948" y="6403"/>
                    </a:lnTo>
                    <a:lnTo>
                      <a:pt x="7031" y="6277"/>
                    </a:lnTo>
                    <a:lnTo>
                      <a:pt x="7031" y="6173"/>
                    </a:lnTo>
                    <a:lnTo>
                      <a:pt x="7073" y="6089"/>
                    </a:lnTo>
                    <a:lnTo>
                      <a:pt x="7115" y="5838"/>
                    </a:lnTo>
                    <a:lnTo>
                      <a:pt x="7073" y="5733"/>
                    </a:lnTo>
                    <a:lnTo>
                      <a:pt x="7136" y="5650"/>
                    </a:lnTo>
                    <a:lnTo>
                      <a:pt x="7115" y="5461"/>
                    </a:lnTo>
                    <a:lnTo>
                      <a:pt x="7220" y="5336"/>
                    </a:lnTo>
                    <a:lnTo>
                      <a:pt x="7261" y="5210"/>
                    </a:lnTo>
                    <a:lnTo>
                      <a:pt x="7261" y="5168"/>
                    </a:lnTo>
                    <a:lnTo>
                      <a:pt x="7282" y="5126"/>
                    </a:lnTo>
                    <a:lnTo>
                      <a:pt x="7387" y="5043"/>
                    </a:lnTo>
                    <a:lnTo>
                      <a:pt x="7387" y="5001"/>
                    </a:lnTo>
                    <a:lnTo>
                      <a:pt x="7492" y="4833"/>
                    </a:lnTo>
                    <a:lnTo>
                      <a:pt x="7575" y="4750"/>
                    </a:lnTo>
                    <a:lnTo>
                      <a:pt x="7680" y="4541"/>
                    </a:lnTo>
                    <a:lnTo>
                      <a:pt x="7722" y="4478"/>
                    </a:lnTo>
                    <a:lnTo>
                      <a:pt x="7805" y="4436"/>
                    </a:lnTo>
                    <a:lnTo>
                      <a:pt x="7805" y="4310"/>
                    </a:lnTo>
                    <a:lnTo>
                      <a:pt x="7826" y="4227"/>
                    </a:lnTo>
                    <a:lnTo>
                      <a:pt x="8015" y="3997"/>
                    </a:lnTo>
                    <a:lnTo>
                      <a:pt x="8098" y="3997"/>
                    </a:lnTo>
                    <a:lnTo>
                      <a:pt x="8182" y="3976"/>
                    </a:lnTo>
                    <a:lnTo>
                      <a:pt x="8182" y="3850"/>
                    </a:lnTo>
                    <a:lnTo>
                      <a:pt x="8266" y="3808"/>
                    </a:lnTo>
                    <a:lnTo>
                      <a:pt x="8475" y="3641"/>
                    </a:lnTo>
                    <a:lnTo>
                      <a:pt x="8538" y="3599"/>
                    </a:lnTo>
                    <a:lnTo>
                      <a:pt x="8600" y="3536"/>
                    </a:lnTo>
                    <a:lnTo>
                      <a:pt x="8831" y="3369"/>
                    </a:lnTo>
                    <a:lnTo>
                      <a:pt x="8852" y="3390"/>
                    </a:lnTo>
                    <a:lnTo>
                      <a:pt x="8935" y="3327"/>
                    </a:lnTo>
                    <a:lnTo>
                      <a:pt x="8956" y="3264"/>
                    </a:lnTo>
                    <a:lnTo>
                      <a:pt x="9103" y="3181"/>
                    </a:lnTo>
                    <a:lnTo>
                      <a:pt x="9207" y="3181"/>
                    </a:lnTo>
                    <a:lnTo>
                      <a:pt x="9228" y="3118"/>
                    </a:lnTo>
                    <a:lnTo>
                      <a:pt x="9207" y="2909"/>
                    </a:lnTo>
                    <a:lnTo>
                      <a:pt x="9165" y="2657"/>
                    </a:lnTo>
                    <a:lnTo>
                      <a:pt x="9165" y="2490"/>
                    </a:lnTo>
                    <a:lnTo>
                      <a:pt x="9061" y="2239"/>
                    </a:lnTo>
                    <a:lnTo>
                      <a:pt x="9061" y="2134"/>
                    </a:lnTo>
                    <a:lnTo>
                      <a:pt x="8810" y="2113"/>
                    </a:lnTo>
                    <a:lnTo>
                      <a:pt x="8705" y="2197"/>
                    </a:lnTo>
                    <a:lnTo>
                      <a:pt x="8684" y="2218"/>
                    </a:lnTo>
                    <a:lnTo>
                      <a:pt x="8684" y="2385"/>
                    </a:lnTo>
                    <a:lnTo>
                      <a:pt x="8705" y="2427"/>
                    </a:lnTo>
                    <a:lnTo>
                      <a:pt x="8705" y="2637"/>
                    </a:lnTo>
                    <a:lnTo>
                      <a:pt x="8600" y="2720"/>
                    </a:lnTo>
                    <a:lnTo>
                      <a:pt x="8517" y="2846"/>
                    </a:lnTo>
                    <a:lnTo>
                      <a:pt x="8496" y="2971"/>
                    </a:lnTo>
                    <a:lnTo>
                      <a:pt x="8224" y="3160"/>
                    </a:lnTo>
                    <a:lnTo>
                      <a:pt x="8182" y="3327"/>
                    </a:lnTo>
                    <a:lnTo>
                      <a:pt x="8077" y="3453"/>
                    </a:lnTo>
                    <a:lnTo>
                      <a:pt x="7952" y="3432"/>
                    </a:lnTo>
                    <a:lnTo>
                      <a:pt x="7889" y="3453"/>
                    </a:lnTo>
                    <a:lnTo>
                      <a:pt x="7784" y="3599"/>
                    </a:lnTo>
                    <a:lnTo>
                      <a:pt x="7743" y="3557"/>
                    </a:lnTo>
                    <a:lnTo>
                      <a:pt x="7659" y="3557"/>
                    </a:lnTo>
                    <a:lnTo>
                      <a:pt x="7533" y="3599"/>
                    </a:lnTo>
                    <a:lnTo>
                      <a:pt x="7282" y="3453"/>
                    </a:lnTo>
                    <a:lnTo>
                      <a:pt x="6948" y="3348"/>
                    </a:lnTo>
                    <a:lnTo>
                      <a:pt x="6529" y="3390"/>
                    </a:lnTo>
                    <a:lnTo>
                      <a:pt x="6424" y="3390"/>
                    </a:lnTo>
                    <a:lnTo>
                      <a:pt x="6445" y="3264"/>
                    </a:lnTo>
                    <a:lnTo>
                      <a:pt x="6634" y="3076"/>
                    </a:lnTo>
                    <a:lnTo>
                      <a:pt x="6717" y="2846"/>
                    </a:lnTo>
                    <a:lnTo>
                      <a:pt x="6696" y="2720"/>
                    </a:lnTo>
                    <a:lnTo>
                      <a:pt x="6738" y="2616"/>
                    </a:lnTo>
                    <a:lnTo>
                      <a:pt x="6843" y="2532"/>
                    </a:lnTo>
                    <a:lnTo>
                      <a:pt x="6927" y="2406"/>
                    </a:lnTo>
                    <a:lnTo>
                      <a:pt x="6948" y="2281"/>
                    </a:lnTo>
                    <a:lnTo>
                      <a:pt x="6864" y="2134"/>
                    </a:lnTo>
                    <a:lnTo>
                      <a:pt x="6696" y="2009"/>
                    </a:lnTo>
                    <a:lnTo>
                      <a:pt x="6550" y="1862"/>
                    </a:lnTo>
                    <a:lnTo>
                      <a:pt x="6215" y="1800"/>
                    </a:lnTo>
                    <a:lnTo>
                      <a:pt x="5964" y="1674"/>
                    </a:lnTo>
                    <a:lnTo>
                      <a:pt x="5692" y="1465"/>
                    </a:lnTo>
                    <a:lnTo>
                      <a:pt x="5587" y="1444"/>
                    </a:lnTo>
                    <a:lnTo>
                      <a:pt x="5357" y="1339"/>
                    </a:lnTo>
                    <a:lnTo>
                      <a:pt x="5023" y="1256"/>
                    </a:lnTo>
                    <a:lnTo>
                      <a:pt x="4939" y="1088"/>
                    </a:lnTo>
                    <a:lnTo>
                      <a:pt x="4813" y="963"/>
                    </a:lnTo>
                    <a:lnTo>
                      <a:pt x="4667" y="942"/>
                    </a:lnTo>
                    <a:lnTo>
                      <a:pt x="4311" y="565"/>
                    </a:lnTo>
                    <a:lnTo>
                      <a:pt x="4186" y="314"/>
                    </a:lnTo>
                    <a:lnTo>
                      <a:pt x="4081" y="293"/>
                    </a:lnTo>
                    <a:lnTo>
                      <a:pt x="3935" y="147"/>
                    </a:lnTo>
                    <a:lnTo>
                      <a:pt x="3914" y="126"/>
                    </a:lnTo>
                    <a:lnTo>
                      <a:pt x="3809" y="21"/>
                    </a:lnTo>
                    <a:lnTo>
                      <a:pt x="3181" y="21"/>
                    </a:lnTo>
                    <a:lnTo>
                      <a:pt x="3077" y="147"/>
                    </a:lnTo>
                    <a:lnTo>
                      <a:pt x="3077" y="251"/>
                    </a:lnTo>
                    <a:lnTo>
                      <a:pt x="2993" y="356"/>
                    </a:lnTo>
                    <a:lnTo>
                      <a:pt x="2993" y="460"/>
                    </a:lnTo>
                    <a:lnTo>
                      <a:pt x="2951" y="544"/>
                    </a:lnTo>
                    <a:lnTo>
                      <a:pt x="2888" y="460"/>
                    </a:lnTo>
                    <a:lnTo>
                      <a:pt x="2826" y="230"/>
                    </a:lnTo>
                    <a:lnTo>
                      <a:pt x="2784" y="84"/>
                    </a:lnTo>
                    <a:lnTo>
                      <a:pt x="2679" y="42"/>
                    </a:lnTo>
                    <a:lnTo>
                      <a:pt x="2470" y="105"/>
                    </a:lnTo>
                    <a:lnTo>
                      <a:pt x="2344" y="84"/>
                    </a:lnTo>
                    <a:lnTo>
                      <a:pt x="2240" y="105"/>
                    </a:lnTo>
                    <a:lnTo>
                      <a:pt x="2093" y="126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rgbClr val="D1E8FF"/>
              </a:soli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960;p55"/>
              <p:cNvSpPr/>
              <p:nvPr/>
            </p:nvSpPr>
            <p:spPr>
              <a:xfrm>
                <a:off x="2804875" y="4134625"/>
                <a:ext cx="5180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444" extrusionOk="0">
                    <a:moveTo>
                      <a:pt x="0" y="0"/>
                    </a:moveTo>
                    <a:lnTo>
                      <a:pt x="272" y="1067"/>
                    </a:lnTo>
                    <a:lnTo>
                      <a:pt x="314" y="1067"/>
                    </a:lnTo>
                    <a:lnTo>
                      <a:pt x="502" y="1046"/>
                    </a:lnTo>
                    <a:lnTo>
                      <a:pt x="670" y="1046"/>
                    </a:lnTo>
                    <a:lnTo>
                      <a:pt x="816" y="1004"/>
                    </a:lnTo>
                    <a:lnTo>
                      <a:pt x="816" y="1046"/>
                    </a:lnTo>
                    <a:lnTo>
                      <a:pt x="712" y="1067"/>
                    </a:lnTo>
                    <a:lnTo>
                      <a:pt x="565" y="1130"/>
                    </a:lnTo>
                    <a:lnTo>
                      <a:pt x="293" y="1130"/>
                    </a:lnTo>
                    <a:lnTo>
                      <a:pt x="356" y="1360"/>
                    </a:lnTo>
                    <a:lnTo>
                      <a:pt x="398" y="1360"/>
                    </a:lnTo>
                    <a:lnTo>
                      <a:pt x="607" y="1276"/>
                    </a:lnTo>
                    <a:lnTo>
                      <a:pt x="837" y="1297"/>
                    </a:lnTo>
                    <a:lnTo>
                      <a:pt x="1005" y="1276"/>
                    </a:lnTo>
                    <a:lnTo>
                      <a:pt x="1235" y="1297"/>
                    </a:lnTo>
                    <a:lnTo>
                      <a:pt x="1360" y="1381"/>
                    </a:lnTo>
                    <a:lnTo>
                      <a:pt x="1507" y="1444"/>
                    </a:lnTo>
                    <a:lnTo>
                      <a:pt x="1632" y="1402"/>
                    </a:lnTo>
                    <a:lnTo>
                      <a:pt x="1737" y="1297"/>
                    </a:lnTo>
                    <a:lnTo>
                      <a:pt x="1758" y="1193"/>
                    </a:lnTo>
                    <a:lnTo>
                      <a:pt x="1883" y="1151"/>
                    </a:lnTo>
                    <a:lnTo>
                      <a:pt x="1946" y="1193"/>
                    </a:lnTo>
                    <a:lnTo>
                      <a:pt x="2072" y="1130"/>
                    </a:lnTo>
                    <a:lnTo>
                      <a:pt x="2072" y="1004"/>
                    </a:lnTo>
                    <a:lnTo>
                      <a:pt x="1967" y="983"/>
                    </a:lnTo>
                    <a:lnTo>
                      <a:pt x="1758" y="1046"/>
                    </a:lnTo>
                    <a:lnTo>
                      <a:pt x="1632" y="1004"/>
                    </a:lnTo>
                    <a:lnTo>
                      <a:pt x="1507" y="879"/>
                    </a:lnTo>
                    <a:lnTo>
                      <a:pt x="1318" y="837"/>
                    </a:lnTo>
                    <a:lnTo>
                      <a:pt x="1256" y="774"/>
                    </a:lnTo>
                    <a:lnTo>
                      <a:pt x="816" y="628"/>
                    </a:lnTo>
                    <a:lnTo>
                      <a:pt x="691" y="607"/>
                    </a:lnTo>
                    <a:lnTo>
                      <a:pt x="691" y="460"/>
                    </a:lnTo>
                    <a:lnTo>
                      <a:pt x="565" y="335"/>
                    </a:lnTo>
                    <a:lnTo>
                      <a:pt x="398" y="314"/>
                    </a:lnTo>
                    <a:lnTo>
                      <a:pt x="314" y="126"/>
                    </a:lnTo>
                    <a:lnTo>
                      <a:pt x="272" y="21"/>
                    </a:lnTo>
                    <a:lnTo>
                      <a:pt x="105" y="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" name="Google Shape;611;p73"/>
          <p:cNvSpPr txBox="1">
            <a:spLocks/>
          </p:cNvSpPr>
          <p:nvPr/>
        </p:nvSpPr>
        <p:spPr>
          <a:xfrm flipH="1">
            <a:off x="2493487" y="506555"/>
            <a:ext cx="2871493" cy="347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 Medium"/>
              <a:buNone/>
              <a:defRPr sz="2800" b="0" i="0" u="none" strike="noStrike" cap="none">
                <a:solidFill>
                  <a:schemeClr val="dk1"/>
                </a:solidFill>
                <a:latin typeface="Livvic Medium"/>
                <a:ea typeface="Livvic Medium"/>
                <a:cs typeface="Livvic Medium"/>
                <a:sym typeface="Livvic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>
              <a:buClr>
                <a:srgbClr val="2E2E2E"/>
              </a:buClr>
            </a:pPr>
            <a:r>
              <a:rPr lang="en" sz="1700" kern="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1996  -  </a:t>
            </a:r>
            <a:r>
              <a:rPr lang="es-EC" sz="17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s-EC" sz="17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33mil en 2.222 cabezas de ganado </a:t>
            </a:r>
            <a:endParaRPr kumimoji="0" lang="en" sz="17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Livvic Medium"/>
            </a:endParaRPr>
          </a:p>
        </p:txBody>
      </p:sp>
      <p:sp>
        <p:nvSpPr>
          <p:cNvPr id="32" name="Google Shape;611;p73"/>
          <p:cNvSpPr txBox="1">
            <a:spLocks/>
          </p:cNvSpPr>
          <p:nvPr/>
        </p:nvSpPr>
        <p:spPr>
          <a:xfrm flipH="1">
            <a:off x="2447647" y="2059621"/>
            <a:ext cx="2440122" cy="79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 Medium"/>
              <a:buNone/>
              <a:defRPr sz="2800" b="0" i="0" u="none" strike="noStrike" cap="none">
                <a:solidFill>
                  <a:schemeClr val="dk1"/>
                </a:solidFill>
                <a:latin typeface="Livvic Medium"/>
                <a:ea typeface="Livvic Medium"/>
                <a:cs typeface="Livvic Medium"/>
                <a:sym typeface="Livvic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>
              <a:buClr>
                <a:srgbClr val="2E2E2E"/>
              </a:buClr>
            </a:pPr>
            <a:r>
              <a:rPr lang="en" sz="1700" kern="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 -  </a:t>
            </a:r>
            <a:r>
              <a:rPr lang="es-EC" sz="1700" kern="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4,07millones cabezas de ganado</a:t>
            </a:r>
          </a:p>
          <a:p>
            <a:pPr>
              <a:buClr>
                <a:srgbClr val="2E2E2E"/>
              </a:buClr>
            </a:pPr>
            <a:r>
              <a:rPr lang="es-EC" sz="1700" kern="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(INEC, 2022)</a:t>
            </a:r>
          </a:p>
        </p:txBody>
      </p:sp>
      <p:sp>
        <p:nvSpPr>
          <p:cNvPr id="59" name="Google Shape;611;p73"/>
          <p:cNvSpPr txBox="1">
            <a:spLocks/>
          </p:cNvSpPr>
          <p:nvPr/>
        </p:nvSpPr>
        <p:spPr>
          <a:xfrm flipH="1">
            <a:off x="2487915" y="1252312"/>
            <a:ext cx="2565337" cy="497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 Medium"/>
              <a:buNone/>
              <a:defRPr sz="2800" b="0" i="0" u="none" strike="noStrike" cap="none">
                <a:solidFill>
                  <a:schemeClr val="dk1"/>
                </a:solidFill>
                <a:latin typeface="Livvic Medium"/>
                <a:ea typeface="Livvic Medium"/>
                <a:cs typeface="Livvic Medium"/>
                <a:sym typeface="Livvic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lvl="0">
              <a:buClr>
                <a:srgbClr val="2E2E2E"/>
              </a:buClr>
              <a:defRPr/>
            </a:pPr>
            <a:r>
              <a:rPr lang="en" sz="1700" kern="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 - </a:t>
            </a:r>
            <a:r>
              <a:rPr lang="es-EC" sz="17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s-EC" sz="1800" dirty="0" smtClean="0"/>
              <a:t>59mil</a:t>
            </a:r>
            <a:r>
              <a:rPr lang="es-EC" sz="17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220 cabezas de ganado</a:t>
            </a:r>
            <a:endParaRPr kumimoji="0" lang="en" sz="17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Livvic Medium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821984"/>
              </p:ext>
            </p:extLst>
          </p:nvPr>
        </p:nvGraphicFramePr>
        <p:xfrm>
          <a:off x="149770" y="3451544"/>
          <a:ext cx="4903481" cy="26059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37134"/>
                <a:gridCol w="3666347"/>
              </a:tblGrid>
              <a:tr h="350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lata"/>
                          <a:cs typeface="Arial" panose="020B0604020202020204" pitchFamily="34" charset="0"/>
                          <a:sym typeface="Alata"/>
                        </a:rPr>
                        <a:t>1977</a:t>
                      </a:r>
                      <a:endParaRPr sz="1600" b="1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lata"/>
                        <a:cs typeface="Arial" panose="020B0604020202020204" pitchFamily="34" charset="0"/>
                        <a:sym typeface="Alata"/>
                      </a:endParaRPr>
                    </a:p>
                  </a:txBody>
                  <a:tcPr marL="94944" marR="94944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FD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lata"/>
                          <a:cs typeface="Arial" panose="020B0604020202020204" pitchFamily="34" charset="0"/>
                          <a:sym typeface="Alata"/>
                        </a:rPr>
                        <a:t>22.5% de 310 muestras </a:t>
                      </a:r>
                      <a:r>
                        <a:rPr lang="es-ES" sz="13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(Wells, Betancourt, &amp; </a:t>
                      </a:r>
                      <a:r>
                        <a:rPr lang="es-ES" sz="135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Ramirez</a:t>
                      </a:r>
                      <a:r>
                        <a:rPr lang="es-ES" sz="13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1977). </a:t>
                      </a:r>
                      <a:r>
                        <a:rPr lang="en" sz="16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lata"/>
                          <a:cs typeface="Arial" panose="020B0604020202020204" pitchFamily="34" charset="0"/>
                          <a:sym typeface="Alata"/>
                        </a:rPr>
                        <a:t>  </a:t>
                      </a:r>
                      <a:endParaRPr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lata"/>
                        <a:cs typeface="Arial" panose="020B0604020202020204" pitchFamily="34" charset="0"/>
                        <a:sym typeface="Alata"/>
                      </a:endParaRPr>
                    </a:p>
                  </a:txBody>
                  <a:tcPr marL="94944" marR="94944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</a:tr>
              <a:tr h="421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lata"/>
                          <a:cs typeface="Arial" panose="020B0604020202020204" pitchFamily="34" charset="0"/>
                          <a:sym typeface="Alata"/>
                        </a:rPr>
                        <a:t>2014</a:t>
                      </a:r>
                      <a:endParaRPr sz="1600" b="1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lata"/>
                        <a:cs typeface="Arial" panose="020B0604020202020204" pitchFamily="34" charset="0"/>
                        <a:sym typeface="Alata"/>
                      </a:endParaRPr>
                    </a:p>
                  </a:txBody>
                  <a:tcPr marL="94944" marR="94944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Public Sans"/>
                          <a:cs typeface="Arial" panose="020B0604020202020204" pitchFamily="34" charset="0"/>
                          <a:sym typeface="Public Sans"/>
                        </a:rPr>
                        <a:t>30,26% de 152 bovinos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(Ortega, Ron, Reyna, &amp; </a:t>
                      </a:r>
                      <a:r>
                        <a:rPr lang="es-ES" sz="135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Chavez</a:t>
                      </a:r>
                      <a:r>
                        <a:rPr lang="es-ES" sz="13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2014)</a:t>
                      </a:r>
                      <a:endParaRPr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Public Sans"/>
                        <a:cs typeface="Arial" panose="020B0604020202020204" pitchFamily="34" charset="0"/>
                        <a:sym typeface="Public Sans"/>
                      </a:endParaRPr>
                    </a:p>
                  </a:txBody>
                  <a:tcPr marL="94944" marR="94944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50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lata"/>
                          <a:cs typeface="Arial" panose="020B0604020202020204" pitchFamily="34" charset="0"/>
                          <a:sym typeface="Alata"/>
                        </a:rPr>
                        <a:t>2017</a:t>
                      </a:r>
                      <a:endParaRPr sz="1600" b="1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lata"/>
                        <a:cs typeface="Arial" panose="020B0604020202020204" pitchFamily="34" charset="0"/>
                        <a:sym typeface="Alata"/>
                      </a:endParaRPr>
                    </a:p>
                  </a:txBody>
                  <a:tcPr marL="94944" marR="94944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Public Sans"/>
                          <a:cs typeface="Arial" panose="020B0604020202020204" pitchFamily="34" charset="0"/>
                          <a:sym typeface="Public Sans"/>
                        </a:rPr>
                        <a:t>Reporte de Agrocalidad</a:t>
                      </a:r>
                      <a:r>
                        <a:rPr lang="es-ES" sz="16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Public Sans"/>
                          <a:cs typeface="Arial" panose="020B0604020202020204" pitchFamily="34" charset="0"/>
                          <a:sym typeface="Public Sans"/>
                        </a:rPr>
                        <a:t> </a:t>
                      </a:r>
                      <a:r>
                        <a:rPr lang="es-ES" sz="13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ES" sz="135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Vásconez</a:t>
                      </a:r>
                      <a:r>
                        <a:rPr lang="es-ES" sz="13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2017)</a:t>
                      </a:r>
                      <a:r>
                        <a:rPr lang="es-EC" sz="13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endParaRPr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Public Sans"/>
                        <a:cs typeface="Arial" panose="020B0604020202020204" pitchFamily="34" charset="0"/>
                        <a:sym typeface="Public Sans"/>
                      </a:endParaRPr>
                    </a:p>
                  </a:txBody>
                  <a:tcPr marL="94944" marR="94944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50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lata"/>
                          <a:cs typeface="Arial" panose="020B0604020202020204" pitchFamily="34" charset="0"/>
                          <a:sym typeface="Alata"/>
                        </a:rPr>
                        <a:t>2021</a:t>
                      </a:r>
                      <a:endParaRPr sz="1600" b="1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lata"/>
                        <a:cs typeface="Arial" panose="020B0604020202020204" pitchFamily="34" charset="0"/>
                        <a:sym typeface="Alata"/>
                      </a:endParaRPr>
                    </a:p>
                  </a:txBody>
                  <a:tcPr marL="94944" marR="94944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5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Public Sans"/>
                          <a:cs typeface="Arial" panose="020B0604020202020204" pitchFamily="34" charset="0"/>
                          <a:sym typeface="Public Sans"/>
                        </a:rPr>
                        <a:t>Primer reporte</a:t>
                      </a:r>
                      <a:r>
                        <a:rPr lang="en" sz="16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Public Sans"/>
                          <a:cs typeface="Arial" panose="020B0604020202020204" pitchFamily="34" charset="0"/>
                          <a:sym typeface="Public Sans"/>
                        </a:rPr>
                        <a:t> e identificación </a:t>
                      </a:r>
                      <a:r>
                        <a:rPr lang="en" sz="16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Public Sans"/>
                          <a:cs typeface="Arial" panose="020B0604020202020204" pitchFamily="34" charset="0"/>
                          <a:sym typeface="Public Sans"/>
                        </a:rPr>
                        <a:t>molecular </a:t>
                      </a:r>
                      <a:r>
                        <a:rPr lang="es-ES" sz="13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(Chávez, et al., 2021)</a:t>
                      </a:r>
                      <a:r>
                        <a:rPr lang="es-EC" sz="13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" sz="16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Public Sans"/>
                          <a:cs typeface="Arial" panose="020B0604020202020204" pitchFamily="34" charset="0"/>
                          <a:sym typeface="Public Sans"/>
                        </a:rPr>
                        <a:t> </a:t>
                      </a:r>
                      <a:endParaRPr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Public Sans"/>
                        <a:cs typeface="Arial" panose="020B0604020202020204" pitchFamily="34" charset="0"/>
                        <a:sym typeface="Public Sans"/>
                      </a:endParaRPr>
                    </a:p>
                  </a:txBody>
                  <a:tcPr marL="94944" marR="94944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cxnSp>
        <p:nvCxnSpPr>
          <p:cNvPr id="62" name="Google Shape;939;p88"/>
          <p:cNvCxnSpPr/>
          <p:nvPr/>
        </p:nvCxnSpPr>
        <p:spPr>
          <a:xfrm>
            <a:off x="6186283" y="1713053"/>
            <a:ext cx="2474004" cy="0"/>
          </a:xfrm>
          <a:prstGeom prst="straightConnector1">
            <a:avLst/>
          </a:prstGeom>
          <a:noFill/>
          <a:ln w="28575" cap="flat" cmpd="sng">
            <a:solidFill>
              <a:srgbClr val="82DFF2"/>
            </a:solidFill>
            <a:prstDash val="solid"/>
            <a:round/>
            <a:headEnd type="oval" w="sm" len="sm"/>
            <a:tailEnd type="oval" w="sm" len="sm"/>
          </a:ln>
        </p:spPr>
      </p:cxnSp>
      <p:cxnSp>
        <p:nvCxnSpPr>
          <p:cNvPr id="63" name="Google Shape;940;p88"/>
          <p:cNvCxnSpPr/>
          <p:nvPr/>
        </p:nvCxnSpPr>
        <p:spPr>
          <a:xfrm>
            <a:off x="7507189" y="1111287"/>
            <a:ext cx="0" cy="642240"/>
          </a:xfrm>
          <a:prstGeom prst="straightConnector1">
            <a:avLst/>
          </a:prstGeom>
          <a:noFill/>
          <a:ln w="28575" cap="flat" cmpd="sng">
            <a:solidFill>
              <a:srgbClr val="82DFF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941;p88"/>
          <p:cNvSpPr txBox="1">
            <a:spLocks/>
          </p:cNvSpPr>
          <p:nvPr/>
        </p:nvSpPr>
        <p:spPr>
          <a:xfrm flipH="1">
            <a:off x="5449306" y="1432407"/>
            <a:ext cx="1427682" cy="460818"/>
          </a:xfrm>
          <a:prstGeom prst="rect">
            <a:avLst/>
          </a:prstGeom>
          <a:ln w="28575">
            <a:solidFill>
              <a:srgbClr val="82DFF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 Light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 Light"/>
              <a:buNone/>
              <a:defRPr sz="1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 Light"/>
              <a:buNone/>
              <a:defRPr sz="1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 Light"/>
              <a:buNone/>
              <a:defRPr sz="1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 Light"/>
              <a:buNone/>
              <a:defRPr sz="1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 Light"/>
              <a:buNone/>
              <a:defRPr sz="1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 Light"/>
              <a:buNone/>
              <a:defRPr sz="1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 Light"/>
              <a:buNone/>
              <a:defRPr sz="1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 Light"/>
              <a:buNone/>
              <a:defRPr sz="1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000"/>
              <a:buFont typeface="Lato Light"/>
              <a:buNone/>
              <a:tabLst/>
              <a:defRPr/>
            </a:pPr>
            <a:r>
              <a:rPr kumimoji="0" lang="es-ES" sz="1800" b="0" i="0" u="none" strike="noStrike" kern="0" cap="none" spc="0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Lato Light"/>
              </a:rPr>
              <a:t>Moleculares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E2E2E"/>
              </a:buClr>
              <a:buSzPts val="1000"/>
              <a:buFont typeface="Lato Light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E2E2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Lato Light"/>
            </a:endParaRPr>
          </a:p>
        </p:txBody>
      </p:sp>
      <p:sp>
        <p:nvSpPr>
          <p:cNvPr id="65" name="Google Shape;942;p88"/>
          <p:cNvSpPr txBox="1">
            <a:spLocks/>
          </p:cNvSpPr>
          <p:nvPr/>
        </p:nvSpPr>
        <p:spPr>
          <a:xfrm flipH="1">
            <a:off x="8266731" y="1410114"/>
            <a:ext cx="1380300" cy="484105"/>
          </a:xfrm>
          <a:prstGeom prst="rect">
            <a:avLst/>
          </a:prstGeom>
          <a:ln w="28575">
            <a:solidFill>
              <a:srgbClr val="82DFF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 Light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 Light"/>
              <a:buNone/>
              <a:defRPr sz="1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 Light"/>
              <a:buNone/>
              <a:defRPr sz="1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 Light"/>
              <a:buNone/>
              <a:defRPr sz="1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 Light"/>
              <a:buNone/>
              <a:defRPr sz="1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 Light"/>
              <a:buNone/>
              <a:defRPr sz="1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 Light"/>
              <a:buNone/>
              <a:defRPr sz="1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 Light"/>
              <a:buNone/>
              <a:defRPr sz="1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 Light"/>
              <a:buNone/>
              <a:defRPr sz="1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E2E2E"/>
              </a:buClr>
              <a:buSzPts val="1000"/>
              <a:buFont typeface="Lato Light"/>
              <a:buNone/>
              <a:tabLst/>
              <a:defRPr/>
            </a:pPr>
            <a:r>
              <a:rPr kumimoji="0" lang="es-ES" sz="1800" b="0" i="0" u="none" strike="noStrike" kern="0" cap="none" spc="0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Lato Light"/>
              </a:rPr>
              <a:t>Serológicos </a:t>
            </a:r>
            <a:endParaRPr kumimoji="0" lang="es-ES" sz="1800" b="0" i="0" u="none" strike="noStrike" kern="0" cap="none" spc="0" normalizeH="0" baseline="0" dirty="0">
              <a:ln>
                <a:noFill/>
              </a:ln>
              <a:solidFill>
                <a:srgbClr val="2E2E2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Lato Light"/>
            </a:endParaRPr>
          </a:p>
        </p:txBody>
      </p:sp>
      <p:sp>
        <p:nvSpPr>
          <p:cNvPr id="66" name="Google Shape;943;p88"/>
          <p:cNvSpPr txBox="1">
            <a:spLocks/>
          </p:cNvSpPr>
          <p:nvPr/>
        </p:nvSpPr>
        <p:spPr>
          <a:xfrm flipH="1">
            <a:off x="6621644" y="644760"/>
            <a:ext cx="1733134" cy="414841"/>
          </a:xfrm>
          <a:prstGeom prst="rect">
            <a:avLst/>
          </a:prstGeom>
          <a:ln w="28575">
            <a:solidFill>
              <a:srgbClr val="82DFF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 Light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 Light"/>
              <a:buNone/>
              <a:defRPr sz="1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 Light"/>
              <a:buNone/>
              <a:defRPr sz="1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 Light"/>
              <a:buNone/>
              <a:defRPr sz="1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 Light"/>
              <a:buNone/>
              <a:defRPr sz="1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 Light"/>
              <a:buNone/>
              <a:defRPr sz="1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 Light"/>
              <a:buNone/>
              <a:defRPr sz="1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 Light"/>
              <a:buNone/>
              <a:defRPr sz="1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 Light"/>
              <a:buNone/>
              <a:defRPr sz="1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>
              <a:lnSpc>
                <a:spcPct val="115000"/>
              </a:lnSpc>
              <a:buClr>
                <a:srgbClr val="2E2E2E"/>
              </a:buClr>
              <a:defRPr/>
            </a:pPr>
            <a:r>
              <a:rPr lang="es-ES" sz="1800" kern="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Parasitológicos</a:t>
            </a:r>
            <a:endParaRPr kumimoji="0" lang="es-ES" sz="1630" b="0" i="0" u="none" strike="noStrike" kern="0" cap="none" spc="0" normalizeH="0" baseline="0" dirty="0">
              <a:ln>
                <a:noFill/>
              </a:ln>
              <a:solidFill>
                <a:srgbClr val="2E2E2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Lato Light"/>
            </a:endParaRPr>
          </a:p>
        </p:txBody>
      </p:sp>
      <p:pic>
        <p:nvPicPr>
          <p:cNvPr id="3076" name="Picture 4" descr="Argenti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795" y="1256985"/>
            <a:ext cx="564794" cy="43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cuad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090" y="1996420"/>
            <a:ext cx="580496" cy="55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ras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965" y="423751"/>
            <a:ext cx="575621" cy="55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Estetoscopi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734" y="1388720"/>
            <a:ext cx="706552" cy="86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Google Shape;1051;p96"/>
          <p:cNvSpPr txBox="1">
            <a:spLocks/>
          </p:cNvSpPr>
          <p:nvPr/>
        </p:nvSpPr>
        <p:spPr>
          <a:xfrm>
            <a:off x="6512374" y="2830957"/>
            <a:ext cx="2912741" cy="70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 Medium"/>
              <a:buNone/>
              <a:defRPr sz="2800" b="0" i="0" u="none" strike="noStrike" cap="none">
                <a:solidFill>
                  <a:schemeClr val="dk1"/>
                </a:solidFill>
                <a:latin typeface="Livvic Medium"/>
                <a:ea typeface="Livvic Medium"/>
                <a:cs typeface="Livvic Medium"/>
                <a:sym typeface="Livvic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>
              <a:buClr>
                <a:srgbClr val="2E2E2E"/>
              </a:buClr>
            </a:pPr>
            <a:r>
              <a:rPr lang="es-ES" sz="1600" kern="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Prueba de aglutinación en tarjeta para trypanosomosis (CATT)</a:t>
            </a:r>
          </a:p>
        </p:txBody>
      </p:sp>
      <p:sp>
        <p:nvSpPr>
          <p:cNvPr id="132" name="Google Shape;1051;p96"/>
          <p:cNvSpPr txBox="1">
            <a:spLocks/>
          </p:cNvSpPr>
          <p:nvPr/>
        </p:nvSpPr>
        <p:spPr>
          <a:xfrm>
            <a:off x="6425799" y="3852317"/>
            <a:ext cx="2999316" cy="70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 Medium"/>
              <a:buNone/>
              <a:defRPr sz="2800" b="0" i="0" u="none" strike="noStrike" cap="none">
                <a:solidFill>
                  <a:schemeClr val="dk1"/>
                </a:solidFill>
                <a:latin typeface="Livvic Medium"/>
                <a:ea typeface="Livvic Medium"/>
                <a:cs typeface="Livvic Medium"/>
                <a:sym typeface="Livvic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>
              <a:buClr>
                <a:srgbClr val="2E2E2E"/>
              </a:buClr>
            </a:pPr>
            <a:r>
              <a:rPr lang="es-ES" sz="1600" kern="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Prueba de anticuerpos inmunofluorescentes indirectos (IFAT)</a:t>
            </a:r>
          </a:p>
        </p:txBody>
      </p:sp>
      <p:sp>
        <p:nvSpPr>
          <p:cNvPr id="133" name="Google Shape;1051;p96"/>
          <p:cNvSpPr txBox="1">
            <a:spLocks/>
          </p:cNvSpPr>
          <p:nvPr/>
        </p:nvSpPr>
        <p:spPr>
          <a:xfrm>
            <a:off x="6512374" y="4754504"/>
            <a:ext cx="2912741" cy="70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 Medium"/>
              <a:buNone/>
              <a:defRPr sz="2800" b="0" i="0" u="none" strike="noStrike" cap="none">
                <a:solidFill>
                  <a:schemeClr val="dk1"/>
                </a:solidFill>
                <a:latin typeface="Livvic Medium"/>
                <a:ea typeface="Livvic Medium"/>
                <a:cs typeface="Livvic Medium"/>
                <a:sym typeface="Livvic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>
              <a:buClr>
                <a:srgbClr val="2E2E2E"/>
              </a:buClr>
            </a:pPr>
            <a:r>
              <a:rPr lang="es-EC" sz="1600" kern="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Ensayo inmunoabsorbente ligado a enzimas </a:t>
            </a:r>
            <a:endParaRPr lang="es-EC" sz="1600" kern="0" dirty="0" smtClean="0">
              <a:solidFill>
                <a:srgbClr val="2E2E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2E2E2E"/>
              </a:buClr>
            </a:pPr>
            <a:r>
              <a:rPr lang="es-EC" sz="1600" kern="0" dirty="0" smtClean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C" sz="1600" kern="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ELISA) </a:t>
            </a:r>
          </a:p>
        </p:txBody>
      </p:sp>
      <p:pic>
        <p:nvPicPr>
          <p:cNvPr id="3084" name="Picture 12" descr="Tubo de ensay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044" y="3303821"/>
            <a:ext cx="1055595" cy="147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21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22279" y="6243264"/>
            <a:ext cx="2187416" cy="364195"/>
          </a:xfrm>
        </p:spPr>
        <p:txBody>
          <a:bodyPr/>
          <a:lstStyle/>
          <a:p>
            <a:r>
              <a:rPr lang="es-E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Tehseen</a:t>
            </a:r>
            <a:r>
              <a:rPr lang="es-E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al., 2015)</a:t>
            </a:r>
            <a:endParaRPr lang="es-EC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7604" y="6243264"/>
            <a:ext cx="3281124" cy="364195"/>
          </a:xfrm>
        </p:spPr>
        <p:txBody>
          <a:bodyPr/>
          <a:lstStyle/>
          <a:p>
            <a:r>
              <a:rPr lang="es-E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Dvm</a:t>
            </a:r>
            <a:r>
              <a:rPr lang="es-E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s-ES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Rovid</a:t>
            </a:r>
            <a:r>
              <a:rPr lang="es-E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2018)</a:t>
            </a:r>
            <a:r>
              <a:rPr lang="es-EC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1.1</a:t>
            </a:r>
            <a:endParaRPr lang="es-EC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1" y="6077781"/>
            <a:ext cx="67920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1" y="6149606"/>
            <a:ext cx="679200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4">
            <a:extLst>
              <a:ext uri="{FF2B5EF4-FFF2-40B4-BE49-F238E27FC236}">
                <a16:creationId xmlns="" xmlns:a16="http://schemas.microsoft.com/office/drawing/2014/main" id="{C2D993BD-AEC7-2E4E-A2B2-B8C3C1A35336}"/>
              </a:ext>
            </a:extLst>
          </p:cNvPr>
          <p:cNvSpPr/>
          <p:nvPr/>
        </p:nvSpPr>
        <p:spPr>
          <a:xfrm>
            <a:off x="6215640" y="1"/>
            <a:ext cx="3506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C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9" name="Google Shape;905;p85"/>
          <p:cNvSpPr txBox="1">
            <a:spLocks/>
          </p:cNvSpPr>
          <p:nvPr/>
        </p:nvSpPr>
        <p:spPr>
          <a:xfrm>
            <a:off x="175960" y="416770"/>
            <a:ext cx="3220043" cy="4592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EC" sz="2200" b="0" i="0" kern="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Transmisión en América del Sur  </a:t>
            </a:r>
            <a:endParaRPr lang="es-EC" sz="2200" b="0" kern="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Vol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7358">
            <a:off x="263418" y="1172268"/>
            <a:ext cx="986102" cy="9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Jeringuil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64106">
            <a:off x="32169" y="3851058"/>
            <a:ext cx="899296" cy="86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a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41" y="2834389"/>
            <a:ext cx="1927841" cy="1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22 Conector curvado"/>
          <p:cNvCxnSpPr/>
          <p:nvPr/>
        </p:nvCxnSpPr>
        <p:spPr>
          <a:xfrm rot="16200000" flipH="1">
            <a:off x="781148" y="2475307"/>
            <a:ext cx="727158" cy="339717"/>
          </a:xfrm>
          <a:prstGeom prst="curvedConnector3">
            <a:avLst>
              <a:gd name="adj1" fmla="val 50000"/>
            </a:avLst>
          </a:prstGeom>
          <a:ln w="28575">
            <a:solidFill>
              <a:srgbClr val="FA2EB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curvado"/>
          <p:cNvCxnSpPr/>
          <p:nvPr/>
        </p:nvCxnSpPr>
        <p:spPr>
          <a:xfrm rot="5400000" flipH="1" flipV="1">
            <a:off x="711492" y="4329343"/>
            <a:ext cx="648073" cy="558118"/>
          </a:xfrm>
          <a:prstGeom prst="curvedConnector3">
            <a:avLst>
              <a:gd name="adj1" fmla="val 50000"/>
            </a:avLst>
          </a:prstGeom>
          <a:ln w="28575">
            <a:solidFill>
              <a:srgbClr val="FA2EB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905;p85"/>
          <p:cNvSpPr txBox="1">
            <a:spLocks/>
          </p:cNvSpPr>
          <p:nvPr/>
        </p:nvSpPr>
        <p:spPr>
          <a:xfrm>
            <a:off x="3996829" y="416770"/>
            <a:ext cx="3445777" cy="4592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EC" sz="2200" b="0" i="0" kern="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Respuesta inmunológica </a:t>
            </a:r>
            <a:endParaRPr lang="es-EC" sz="2200" b="0" kern="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Dentist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080"/>
          <a:stretch/>
        </p:blipFill>
        <p:spPr bwMode="auto">
          <a:xfrm rot="163945">
            <a:off x="241061" y="4851473"/>
            <a:ext cx="1030816" cy="96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ota de sang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73166" y="2014262"/>
            <a:ext cx="228439" cy="22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1051;p96"/>
          <p:cNvSpPr txBox="1">
            <a:spLocks/>
          </p:cNvSpPr>
          <p:nvPr/>
        </p:nvSpPr>
        <p:spPr>
          <a:xfrm>
            <a:off x="1448303" y="1334348"/>
            <a:ext cx="2536297" cy="70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 Medium"/>
              <a:buNone/>
              <a:defRPr sz="2800" b="0" i="0" u="none" strike="noStrike" cap="none">
                <a:solidFill>
                  <a:schemeClr val="dk1"/>
                </a:solidFill>
                <a:latin typeface="Livvic Medium"/>
                <a:ea typeface="Livvic Medium"/>
                <a:cs typeface="Livvic Medium"/>
                <a:sym typeface="Livvic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342900" indent="-342900">
              <a:lnSpc>
                <a:spcPct val="150000"/>
              </a:lnSpc>
              <a:buClr>
                <a:srgbClr val="2E2E2E"/>
              </a:buClr>
              <a:buFont typeface="+mj-lt"/>
              <a:buAutoNum type="arabicPeriod"/>
            </a:pPr>
            <a:r>
              <a:rPr lang="es-EC" sz="1600" i="1" dirty="0">
                <a:latin typeface="Arial" panose="020B0604020202020204" pitchFamily="34" charset="0"/>
                <a:cs typeface="Arial" panose="020B0604020202020204" pitchFamily="34" charset="0"/>
              </a:rPr>
              <a:t>Stomoxys </a:t>
            </a:r>
            <a:r>
              <a:rPr lang="es-EC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calcitrans</a:t>
            </a:r>
          </a:p>
          <a:p>
            <a:pPr marL="342900" indent="-342900">
              <a:lnSpc>
                <a:spcPct val="150000"/>
              </a:lnSpc>
              <a:buClr>
                <a:srgbClr val="2E2E2E"/>
              </a:buClr>
              <a:buFont typeface="+mj-lt"/>
              <a:buAutoNum type="arabicPeriod"/>
            </a:pPr>
            <a:r>
              <a:rPr lang="es-ES" sz="1600" i="1" kern="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Tábanos </a:t>
            </a:r>
            <a:endParaRPr lang="es-ES" sz="1600" kern="0" dirty="0">
              <a:solidFill>
                <a:srgbClr val="2E2E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 descr="A nuclear enterprise: zooming in on nuclear organization and gene  expression control in the African trypanosome | Parasitology | Cambridge  Cor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887" b="13793"/>
          <a:stretch/>
        </p:blipFill>
        <p:spPr bwMode="auto">
          <a:xfrm>
            <a:off x="3557929" y="3791569"/>
            <a:ext cx="3535244" cy="22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SPE | Universidad de las Fuerzas Armadas | Sangolquí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236" y="5730203"/>
            <a:ext cx="2874991" cy="69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DIAGNÓSTICO DE SITUACION Trypanosoma vivax EN BOVINOS DE LA REGIÓN NORESTE  DE URUGU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4" descr="DIAGNÓSTICO DE SITUACION Trypanosoma vivax EN BOVINOS DE LA REGIÓN NORESTE  DE URUGU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AutoShape 6" descr="DIAGNÓSTICO DE SITUACION Trypanosoma vivax EN BOVINOS DE LA REGIÓN NORESTE  DE URUGU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1" name="AutoShape 8" descr="DIAGNÓSTICO DE SITUACION Trypanosoma vivax EN BOVINOS DE LA REGIÓN NORESTE  DE URUGUA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972" y="943980"/>
            <a:ext cx="4607298" cy="295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91"/>
          <a:stretch/>
        </p:blipFill>
        <p:spPr bwMode="auto">
          <a:xfrm>
            <a:off x="4967466" y="2509507"/>
            <a:ext cx="1297042" cy="115788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Google Shape;905;p85"/>
          <p:cNvSpPr txBox="1">
            <a:spLocks/>
          </p:cNvSpPr>
          <p:nvPr/>
        </p:nvSpPr>
        <p:spPr>
          <a:xfrm>
            <a:off x="6933814" y="4207533"/>
            <a:ext cx="2788036" cy="7756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EC" sz="2000" b="0" i="0" kern="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Mecanismo de evasión de la respuesta inmune </a:t>
            </a:r>
            <a:endParaRPr lang="es-EC" sz="2000" b="0" kern="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808024" y="5320283"/>
            <a:ext cx="30396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kern="0" dirty="0" smtClean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Glicoproteína variable de superficie 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159656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dirty="0" smtClean="0"/>
              <a:t>FECHA ÚLTIMA REVISIÓN: </a:t>
            </a:r>
            <a:r>
              <a:rPr lang="es-EC" dirty="0" smtClean="0"/>
              <a:t>09/10/13</a:t>
            </a:r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1.1</a:t>
            </a:r>
            <a:endParaRPr lang="es-EC" dirty="0"/>
          </a:p>
        </p:txBody>
      </p:sp>
      <p:pic>
        <p:nvPicPr>
          <p:cNvPr id="1026" name="Picture 2" descr="ESPE | Universidad de las Fuerzas Armadas | Sangolqu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236" y="5730203"/>
            <a:ext cx="2874991" cy="69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1" y="6077781"/>
            <a:ext cx="67920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1" y="6149606"/>
            <a:ext cx="679200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4">
            <a:extLst>
              <a:ext uri="{FF2B5EF4-FFF2-40B4-BE49-F238E27FC236}">
                <a16:creationId xmlns="" xmlns:a16="http://schemas.microsoft.com/office/drawing/2014/main" id="{C2D993BD-AEC7-2E4E-A2B2-B8C3C1A35336}"/>
              </a:ext>
            </a:extLst>
          </p:cNvPr>
          <p:cNvSpPr/>
          <p:nvPr/>
        </p:nvSpPr>
        <p:spPr>
          <a:xfrm>
            <a:off x="7171161" y="-15725"/>
            <a:ext cx="25330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C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EC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93369" y="395933"/>
            <a:ext cx="957782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b="1" dirty="0">
                <a:solidFill>
                  <a:srgbClr val="3F8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  <a:p>
            <a:pPr indent="0">
              <a:lnSpc>
                <a:spcPct val="110000"/>
              </a:lnSpc>
              <a:spcAft>
                <a:spcPts val="0"/>
              </a:spcAft>
              <a:buFontTx/>
              <a:buNone/>
            </a:pPr>
            <a:r>
              <a:rPr lang="es-EC" sz="1600" kern="0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Evaluar </a:t>
            </a:r>
            <a:r>
              <a:rPr lang="es-EC" sz="1600" kern="0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la cinética de anticuerpos IgG e IgM mediante pruebas serológicas ELISAi y aglutinación, en bovinos experimentalmente infectados con una cepa nativa de </a:t>
            </a:r>
            <a:r>
              <a:rPr lang="es-EC" sz="1600" i="1" kern="0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Trypanosoma  vivax</a:t>
            </a:r>
            <a:r>
              <a:rPr lang="es-EC" sz="1600" kern="0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y tratados con diaceturato de diminazeno, dipropionato de imidocarb y cloruro de isometamidium.</a:t>
            </a:r>
            <a:endParaRPr lang="es-EC" sz="1600" kern="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graphicFrame>
        <p:nvGraphicFramePr>
          <p:cNvPr id="11" name="2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150054"/>
              </p:ext>
            </p:extLst>
          </p:nvPr>
        </p:nvGraphicFramePr>
        <p:xfrm>
          <a:off x="143236" y="1819924"/>
          <a:ext cx="9433048" cy="4097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926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dirty="0" smtClean="0"/>
              <a:t>FECHA ÚLTIMA REVISIÓN: </a:t>
            </a:r>
            <a:r>
              <a:rPr lang="es-EC" dirty="0" smtClean="0"/>
              <a:t>09/10/13</a:t>
            </a:r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1.1</a:t>
            </a:r>
            <a:endParaRPr lang="es-EC" dirty="0"/>
          </a:p>
        </p:txBody>
      </p:sp>
      <p:pic>
        <p:nvPicPr>
          <p:cNvPr id="1026" name="Picture 2" descr="ESPE | Universidad de las Fuerzas Armadas | Sangolqu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236" y="5730203"/>
            <a:ext cx="2874991" cy="69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1" y="6077781"/>
            <a:ext cx="67920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1" y="6149606"/>
            <a:ext cx="679200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4">
            <a:extLst>
              <a:ext uri="{FF2B5EF4-FFF2-40B4-BE49-F238E27FC236}">
                <a16:creationId xmlns="" xmlns:a16="http://schemas.microsoft.com/office/drawing/2014/main" id="{C2D993BD-AEC7-2E4E-A2B2-B8C3C1A35336}"/>
              </a:ext>
            </a:extLst>
          </p:cNvPr>
          <p:cNvSpPr/>
          <p:nvPr/>
        </p:nvSpPr>
        <p:spPr>
          <a:xfrm>
            <a:off x="7171161" y="-15725"/>
            <a:ext cx="23743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C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HIPÓTESIS</a:t>
            </a:r>
            <a:endParaRPr lang="es-EC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567;p71"/>
          <p:cNvSpPr txBox="1">
            <a:spLocks/>
          </p:cNvSpPr>
          <p:nvPr/>
        </p:nvSpPr>
        <p:spPr>
          <a:xfrm>
            <a:off x="4722889" y="467941"/>
            <a:ext cx="4896544" cy="5469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●"/>
              <a:defRPr sz="1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Light"/>
              <a:buChar char="○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Light"/>
              <a:buChar char="■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Light"/>
              <a:buChar char="●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Light"/>
              <a:buChar char="○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Light"/>
              <a:buChar char="■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Light"/>
              <a:buChar char="●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Light"/>
              <a:buChar char="○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 Light"/>
              <a:buChar char="■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14300" indent="0">
              <a:lnSpc>
                <a:spcPct val="150000"/>
              </a:lnSpc>
              <a:buNone/>
            </a:pPr>
            <a:r>
              <a:rPr lang="es-EC" sz="2300" dirty="0">
                <a:latin typeface="Arial" panose="020B0604020202020204" pitchFamily="34" charset="0"/>
                <a:cs typeface="Arial" panose="020B0604020202020204" pitchFamily="34" charset="0"/>
              </a:rPr>
              <a:t>La aplicación de pruebas serológicas ELISAi y aglutinación permite evaluar la cinética de los anticuerpos IgG e IgM, respectivamente, en bovinos tratados con diaceturato de diminazeno, dipropionato de imidocarb y cloruro de isometamidium contra una cepa nativa de </a:t>
            </a:r>
            <a:r>
              <a:rPr lang="es-EC" sz="2300" i="1" dirty="0">
                <a:latin typeface="Arial" panose="020B0604020202020204" pitchFamily="34" charset="0"/>
                <a:cs typeface="Arial" panose="020B0604020202020204" pitchFamily="34" charset="0"/>
              </a:rPr>
              <a:t>Trypanosoma  vivax.</a:t>
            </a:r>
            <a:endParaRPr lang="es-EC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6" r="29042" b="21938"/>
          <a:stretch/>
        </p:blipFill>
        <p:spPr>
          <a:xfrm>
            <a:off x="-1691803" y="-468163"/>
            <a:ext cx="6727827" cy="782892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3857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PE | Universidad de las Fuerzas Armadas | Sangolqu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236" y="5730203"/>
            <a:ext cx="2874991" cy="69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1" y="6077781"/>
            <a:ext cx="67920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1" y="6149606"/>
            <a:ext cx="679200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4">
            <a:extLst>
              <a:ext uri="{FF2B5EF4-FFF2-40B4-BE49-F238E27FC236}">
                <a16:creationId xmlns="" xmlns:a16="http://schemas.microsoft.com/office/drawing/2014/main" id="{C2D993BD-AEC7-2E4E-A2B2-B8C3C1A35336}"/>
              </a:ext>
            </a:extLst>
          </p:cNvPr>
          <p:cNvSpPr/>
          <p:nvPr/>
        </p:nvSpPr>
        <p:spPr>
          <a:xfrm>
            <a:off x="6215640" y="1"/>
            <a:ext cx="34019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C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s-EC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Google Shape;801;p80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55578694"/>
                  </p:ext>
                </p:extLst>
              </p:nvPr>
            </p:nvGraphicFramePr>
            <p:xfrm>
              <a:off x="468437" y="601036"/>
              <a:ext cx="8861104" cy="4528289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2796191"/>
                    <a:gridCol w="1284737"/>
                    <a:gridCol w="879019"/>
                    <a:gridCol w="2672898"/>
                    <a:gridCol w="1228259"/>
                  </a:tblGrid>
                  <a:tr h="429251">
                    <a:tc>
                      <a:txBody>
                        <a:bodyPr/>
                        <a:lstStyle/>
                        <a:p>
                          <a:pPr marL="0" lvl="0" indent="0" algn="ctr" rtl="0">
                            <a:lnSpc>
                              <a:spcPct val="114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600" b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Livvic Medium"/>
                            </a:rPr>
                            <a:t>Grupo</a:t>
                          </a:r>
                          <a:endParaRPr sz="1600" b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25" marR="91425" marT="91425" marB="91425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6A97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6A97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lnSpc>
                              <a:spcPct val="114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-EC" sz="1600" b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Arial" panose="020B0604020202020204" pitchFamily="34" charset="0"/>
                              <a:ea typeface="Livvic Medium"/>
                              <a:cs typeface="Arial" panose="020B0604020202020204" pitchFamily="34" charset="0"/>
                              <a:sym typeface="Livvic Medium"/>
                            </a:rPr>
                            <a:t>Infección</a:t>
                          </a:r>
                          <a:endParaRPr lang="es-EC" sz="1600" b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25" marR="91425" marT="91425" marB="91425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6A97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6A97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lnSpc>
                              <a:spcPct val="114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600" b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Arial" panose="020B0604020202020204" pitchFamily="34" charset="0"/>
                              <a:ea typeface="Livvic Medium"/>
                              <a:cs typeface="Arial" panose="020B0604020202020204" pitchFamily="34" charset="0"/>
                              <a:sym typeface="Livvic Medium"/>
                            </a:rPr>
                            <a:t>n</a:t>
                          </a:r>
                          <a:endParaRPr sz="1600" b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25" marR="91425" marT="91425" marB="91425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6A97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6A97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lnSpc>
                              <a:spcPct val="114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600" b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Arial" panose="020B0604020202020204" pitchFamily="34" charset="0"/>
                              <a:ea typeface="Livvic Medium"/>
                              <a:cs typeface="Arial" panose="020B0604020202020204" pitchFamily="34" charset="0"/>
                              <a:sym typeface="Livvic Medium"/>
                            </a:rPr>
                            <a:t>Fármaco</a:t>
                          </a:r>
                          <a:endParaRPr sz="1600" b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25" marR="91425" marT="91425" marB="91425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6A97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6A97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lnSpc>
                              <a:spcPct val="114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-ES" sz="1600" b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Dosis</a:t>
                          </a:r>
                          <a:endParaRPr sz="1600" b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25" marR="91425" marT="91425" marB="91425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6A97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6A97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29251">
                    <a:tc>
                      <a:txBody>
                        <a:bodyPr/>
                        <a:lstStyle/>
                        <a:p>
                          <a:pPr marL="0" lvl="0" indent="0" algn="ctr" rtl="0">
                            <a:lnSpc>
                              <a:spcPct val="114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-ES" sz="1600" kern="120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Donante</a:t>
                          </a:r>
                          <a:endParaRPr sz="1600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Arial" panose="020B0604020202020204" pitchFamily="34" charset="0"/>
                            <a:ea typeface="Lato Light"/>
                            <a:cs typeface="Arial" panose="020B0604020202020204" pitchFamily="34" charset="0"/>
                            <a:sym typeface="Lato Light"/>
                          </a:endParaRPr>
                        </a:p>
                      </a:txBody>
                      <a:tcPr marL="91425" marR="91425" marT="91425" marB="9142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6A97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Sí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6A97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6A97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6A97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6A97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29251">
                    <a:tc>
                      <a:txBody>
                        <a:bodyPr/>
                        <a:lstStyle/>
                        <a:p>
                          <a:pPr marL="0" lvl="0" indent="0" algn="ctr" rtl="0">
                            <a:lnSpc>
                              <a:spcPct val="114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-ES" sz="1600" kern="120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Control positivo</a:t>
                          </a:r>
                          <a:endParaRPr sz="1600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Arial" panose="020B0604020202020204" pitchFamily="34" charset="0"/>
                            <a:ea typeface="Lato Light"/>
                            <a:cs typeface="Arial" panose="020B0604020202020204" pitchFamily="34" charset="0"/>
                            <a:sym typeface="Lato Light"/>
                          </a:endParaRPr>
                        </a:p>
                      </a:txBody>
                      <a:tcPr marL="91425" marR="91425" marT="91425" marB="9142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Sí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7019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lnSpc>
                              <a:spcPct val="114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-ES" sz="1600" kern="120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Control negativo dentro del corral</a:t>
                          </a:r>
                          <a:endParaRPr sz="1600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Arial" panose="020B0604020202020204" pitchFamily="34" charset="0"/>
                            <a:ea typeface="Lato Light"/>
                            <a:cs typeface="Arial" panose="020B0604020202020204" pitchFamily="34" charset="0"/>
                            <a:sym typeface="Lato Light"/>
                          </a:endParaRPr>
                        </a:p>
                      </a:txBody>
                      <a:tcPr marL="91425" marR="91425" marT="91425" marB="9142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No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7019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lnSpc>
                              <a:spcPct val="114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-ES" sz="1600" kern="120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Control negativo fuera del corral</a:t>
                          </a:r>
                          <a:endParaRPr sz="1600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Arial" panose="020B0604020202020204" pitchFamily="34" charset="0"/>
                            <a:ea typeface="Lato Light"/>
                            <a:cs typeface="Arial" panose="020B0604020202020204" pitchFamily="34" charset="0"/>
                            <a:sym typeface="Lato Light"/>
                          </a:endParaRPr>
                        </a:p>
                      </a:txBody>
                      <a:tcPr marL="91425" marR="91425" marT="91425" marB="9142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No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2258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lnSpc>
                              <a:spcPct val="114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-ES" sz="1600" kern="120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Grupo 1 </a:t>
                          </a:r>
                          <a:endParaRPr sz="1600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Arial" panose="020B0604020202020204" pitchFamily="34" charset="0"/>
                            <a:ea typeface="Lato Light"/>
                            <a:cs typeface="Arial" panose="020B0604020202020204" pitchFamily="34" charset="0"/>
                            <a:sym typeface="Lato Light"/>
                          </a:endParaRPr>
                        </a:p>
                      </a:txBody>
                      <a:tcPr marL="91425" marR="91425" marT="91425" marB="9142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Sí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Cloruro</a:t>
                          </a:r>
                          <a:r>
                            <a:rPr lang="es-EC" sz="1600" baseline="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 de isometamidium</a:t>
                          </a:r>
                          <a:r>
                            <a:rPr lang="es-EC" sz="160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 (</a:t>
                          </a:r>
                          <a:r>
                            <a:rPr lang="es-EC" sz="1600" dirty="0" err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Hemoveex</a:t>
                          </a:r>
                          <a:r>
                            <a:rPr lang="es-EC" sz="160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®)</a:t>
                          </a:r>
                          <a:endParaRPr lang="es-EC" sz="1600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s-EC" sz="160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1600" b="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  <m:t>0,5 </m:t>
                                    </m:r>
                                    <m:r>
                                      <a:rPr lang="es-EC" sz="1600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  <m:t>𝑚</m:t>
                                    </m:r>
                                    <m:r>
                                      <a:rPr lang="es-ES" sz="1600" b="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  <m:t>𝑔</m:t>
                                    </m:r>
                                  </m:num>
                                  <m:den>
                                    <m:r>
                                      <a:rPr lang="es-EC" sz="1600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  <m:t>𝐾𝑔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600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2258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lnSpc>
                              <a:spcPct val="114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-ES" sz="1600" kern="120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Grupo 2</a:t>
                          </a:r>
                          <a:endParaRPr sz="1600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Arial" panose="020B0604020202020204" pitchFamily="34" charset="0"/>
                            <a:ea typeface="Lato Light"/>
                            <a:cs typeface="Arial" panose="020B0604020202020204" pitchFamily="34" charset="0"/>
                            <a:sym typeface="Lato Light"/>
                          </a:endParaRPr>
                        </a:p>
                      </a:txBody>
                      <a:tcPr marL="91425" marR="91425" marT="91425" marB="9142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Sí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Diaceturato</a:t>
                          </a:r>
                          <a:r>
                            <a:rPr lang="es-EC" sz="1600" baseline="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 de diminazeno </a:t>
                          </a:r>
                          <a:r>
                            <a:rPr lang="es-EC" sz="160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s-EC" sz="1600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es-EC" sz="1600" dirty="0" err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Berenil</a:t>
                          </a:r>
                          <a:r>
                            <a:rPr lang="es-EC" sz="1600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®)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s-EC" sz="160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1600" b="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  <m:t>3.5 </m:t>
                                    </m:r>
                                    <m:r>
                                      <a:rPr lang="es-EC" sz="1600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  <m:t>𝑚</m:t>
                                    </m:r>
                                    <m:r>
                                      <a:rPr lang="es-ES" sz="1600" b="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  <m:t>𝑔</m:t>
                                    </m:r>
                                  </m:num>
                                  <m:den>
                                    <m:r>
                                      <a:rPr lang="es-EC" sz="1600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  <m:t>𝐾𝑔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600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2258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lnSpc>
                              <a:spcPct val="114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-ES" sz="1600" kern="120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Grupo 3</a:t>
                          </a:r>
                          <a:endParaRPr sz="1600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Arial" panose="020B0604020202020204" pitchFamily="34" charset="0"/>
                            <a:ea typeface="Lato Light"/>
                            <a:cs typeface="Arial" panose="020B0604020202020204" pitchFamily="34" charset="0"/>
                            <a:sym typeface="Lato Light"/>
                          </a:endParaRPr>
                        </a:p>
                      </a:txBody>
                      <a:tcPr marL="91425" marR="91425" marT="91425" marB="9142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6A97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Sí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6A97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6A97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Dipropionato</a:t>
                          </a:r>
                          <a:r>
                            <a:rPr lang="es-EC" sz="1600" baseline="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 de imidocarb</a:t>
                          </a:r>
                          <a:r>
                            <a:rPr lang="es-EC" sz="160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 (Imidocarb®)</a:t>
                          </a:r>
                          <a:endParaRPr lang="es-EC" sz="1600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6A97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s-EC" sz="160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1600" b="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  <m:t>3 </m:t>
                                    </m:r>
                                    <m:r>
                                      <a:rPr lang="es-EC" sz="1600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  <m:t>𝑚</m:t>
                                    </m:r>
                                    <m:r>
                                      <a:rPr lang="es-ES" sz="1600" b="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  <m:t>𝑔</m:t>
                                    </m:r>
                                  </m:num>
                                  <m:den>
                                    <m:r>
                                      <a:rPr lang="es-EC" sz="1600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  <m:t>𝐾𝑔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600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6A97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Google Shape;801;p80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55578694"/>
                  </p:ext>
                </p:extLst>
              </p:nvPr>
            </p:nvGraphicFramePr>
            <p:xfrm>
              <a:off x="468437" y="601036"/>
              <a:ext cx="8861104" cy="4528289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2796191"/>
                    <a:gridCol w="1284737"/>
                    <a:gridCol w="879019"/>
                    <a:gridCol w="2672898"/>
                    <a:gridCol w="1228259"/>
                  </a:tblGrid>
                  <a:tr h="460853">
                    <a:tc>
                      <a:txBody>
                        <a:bodyPr/>
                        <a:lstStyle/>
                        <a:p>
                          <a:pPr marL="0" lvl="0" indent="0" algn="ctr" rtl="0">
                            <a:lnSpc>
                              <a:spcPct val="114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600" b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Livvic Medium"/>
                            </a:rPr>
                            <a:t>Grupo</a:t>
                          </a:r>
                          <a:endParaRPr sz="1600" b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25" marR="91425" marT="91425" marB="91425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6A97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6A97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lnSpc>
                              <a:spcPct val="114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-EC" sz="1600" b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Arial" panose="020B0604020202020204" pitchFamily="34" charset="0"/>
                              <a:ea typeface="Livvic Medium"/>
                              <a:cs typeface="Arial" panose="020B0604020202020204" pitchFamily="34" charset="0"/>
                              <a:sym typeface="Livvic Medium"/>
                            </a:rPr>
                            <a:t>Infección</a:t>
                          </a:r>
                          <a:endParaRPr lang="es-EC" sz="1600" b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25" marR="91425" marT="91425" marB="91425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6A97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6A97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lnSpc>
                              <a:spcPct val="114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600" b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Arial" panose="020B0604020202020204" pitchFamily="34" charset="0"/>
                              <a:ea typeface="Livvic Medium"/>
                              <a:cs typeface="Arial" panose="020B0604020202020204" pitchFamily="34" charset="0"/>
                              <a:sym typeface="Livvic Medium"/>
                            </a:rPr>
                            <a:t>n</a:t>
                          </a:r>
                          <a:endParaRPr sz="1600" b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25" marR="91425" marT="91425" marB="91425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6A97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6A97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lnSpc>
                              <a:spcPct val="114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600" b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Arial" panose="020B0604020202020204" pitchFamily="34" charset="0"/>
                              <a:ea typeface="Livvic Medium"/>
                              <a:cs typeface="Arial" panose="020B0604020202020204" pitchFamily="34" charset="0"/>
                              <a:sym typeface="Livvic Medium"/>
                            </a:rPr>
                            <a:t>Fármaco</a:t>
                          </a:r>
                          <a:endParaRPr sz="1600" b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25" marR="91425" marT="91425" marB="91425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6A97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6A97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lnSpc>
                              <a:spcPct val="114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-ES" sz="1600" b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Dosis</a:t>
                          </a:r>
                          <a:endParaRPr sz="1600" b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25" marR="91425" marT="91425" marB="91425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6A97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6A97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60853">
                    <a:tc>
                      <a:txBody>
                        <a:bodyPr/>
                        <a:lstStyle/>
                        <a:p>
                          <a:pPr marL="0" lvl="0" indent="0" algn="ctr" rtl="0">
                            <a:lnSpc>
                              <a:spcPct val="114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-ES" sz="1600" kern="120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Donante</a:t>
                          </a:r>
                          <a:endParaRPr sz="1600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Arial" panose="020B0604020202020204" pitchFamily="34" charset="0"/>
                            <a:ea typeface="Lato Light"/>
                            <a:cs typeface="Arial" panose="020B0604020202020204" pitchFamily="34" charset="0"/>
                            <a:sym typeface="Lato Light"/>
                          </a:endParaRPr>
                        </a:p>
                      </a:txBody>
                      <a:tcPr marL="91425" marR="91425" marT="91425" marB="9142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6A97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Sí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6A97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6A97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6A97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6A97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60853">
                    <a:tc>
                      <a:txBody>
                        <a:bodyPr/>
                        <a:lstStyle/>
                        <a:p>
                          <a:pPr marL="0" lvl="0" indent="0" algn="ctr" rtl="0">
                            <a:lnSpc>
                              <a:spcPct val="114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-ES" sz="1600" kern="120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Control positivo</a:t>
                          </a:r>
                          <a:endParaRPr sz="1600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Arial" panose="020B0604020202020204" pitchFamily="34" charset="0"/>
                            <a:ea typeface="Lato Light"/>
                            <a:cs typeface="Arial" panose="020B0604020202020204" pitchFamily="34" charset="0"/>
                            <a:sym typeface="Lato Light"/>
                          </a:endParaRPr>
                        </a:p>
                      </a:txBody>
                      <a:tcPr marL="91425" marR="91425" marT="91425" marB="9142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Sí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7388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lnSpc>
                              <a:spcPct val="114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-ES" sz="1600" kern="120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Control negativo dentro del corral</a:t>
                          </a:r>
                          <a:endParaRPr sz="1600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Arial" panose="020B0604020202020204" pitchFamily="34" charset="0"/>
                            <a:ea typeface="Lato Light"/>
                            <a:cs typeface="Arial" panose="020B0604020202020204" pitchFamily="34" charset="0"/>
                            <a:sym typeface="Lato Light"/>
                          </a:endParaRPr>
                        </a:p>
                      </a:txBody>
                      <a:tcPr marL="91425" marR="91425" marT="91425" marB="9142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No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7388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lnSpc>
                              <a:spcPct val="114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-ES" sz="1600" kern="120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Control negativo fuera del corral</a:t>
                          </a:r>
                          <a:endParaRPr sz="1600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Arial" panose="020B0604020202020204" pitchFamily="34" charset="0"/>
                            <a:ea typeface="Lato Light"/>
                            <a:cs typeface="Arial" panose="020B0604020202020204" pitchFamily="34" charset="0"/>
                            <a:sym typeface="Lato Light"/>
                          </a:endParaRPr>
                        </a:p>
                      </a:txBody>
                      <a:tcPr marL="91425" marR="91425" marT="91425" marB="9142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No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5600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lnSpc>
                              <a:spcPct val="114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-ES" sz="1600" kern="120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Grupo 1 </a:t>
                          </a:r>
                          <a:endParaRPr sz="1600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Arial" panose="020B0604020202020204" pitchFamily="34" charset="0"/>
                            <a:ea typeface="Lato Light"/>
                            <a:cs typeface="Arial" panose="020B0604020202020204" pitchFamily="34" charset="0"/>
                            <a:sym typeface="Lato Light"/>
                          </a:endParaRPr>
                        </a:p>
                      </a:txBody>
                      <a:tcPr marL="91425" marR="91425" marT="91425" marB="9142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Sí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Cloruro</a:t>
                          </a:r>
                          <a:r>
                            <a:rPr lang="es-EC" sz="1600" baseline="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 de isometamidium</a:t>
                          </a:r>
                          <a:r>
                            <a:rPr lang="es-EC" sz="160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 (</a:t>
                          </a:r>
                          <a:r>
                            <a:rPr lang="es-EC" sz="1600" dirty="0" err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Hemoveex</a:t>
                          </a:r>
                          <a:r>
                            <a:rPr lang="es-EC" sz="160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®)</a:t>
                          </a:r>
                          <a:endParaRPr lang="es-EC" sz="1600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623383" t="-516484" r="-498" b="-219780"/>
                          </a:stretch>
                        </a:blipFill>
                      </a:tcPr>
                    </a:tc>
                  </a:tr>
                  <a:tr h="55600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lnSpc>
                              <a:spcPct val="114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-ES" sz="1600" kern="120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Grupo 2</a:t>
                          </a:r>
                          <a:endParaRPr sz="1600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Arial" panose="020B0604020202020204" pitchFamily="34" charset="0"/>
                            <a:ea typeface="Lato Light"/>
                            <a:cs typeface="Arial" panose="020B0604020202020204" pitchFamily="34" charset="0"/>
                            <a:sym typeface="Lato Light"/>
                          </a:endParaRPr>
                        </a:p>
                      </a:txBody>
                      <a:tcPr marL="91425" marR="91425" marT="91425" marB="9142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Sí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Diaceturato</a:t>
                          </a:r>
                          <a:r>
                            <a:rPr lang="es-EC" sz="1600" baseline="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 de diminazeno </a:t>
                          </a:r>
                          <a:r>
                            <a:rPr lang="es-EC" sz="160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s-EC" sz="1600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es-EC" sz="1600" dirty="0" err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Berenil</a:t>
                          </a:r>
                          <a:r>
                            <a:rPr lang="es-EC" sz="1600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®)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623383" t="-616484" r="-498" b="-119780"/>
                          </a:stretch>
                        </a:blipFill>
                      </a:tcPr>
                    </a:tc>
                  </a:tr>
                  <a:tr h="55600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lnSpc>
                              <a:spcPct val="114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-ES" sz="1600" kern="120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Grupo 3</a:t>
                          </a:r>
                          <a:endParaRPr sz="1600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Arial" panose="020B0604020202020204" pitchFamily="34" charset="0"/>
                            <a:ea typeface="Lato Light"/>
                            <a:cs typeface="Arial" panose="020B0604020202020204" pitchFamily="34" charset="0"/>
                            <a:sym typeface="Lato Light"/>
                          </a:endParaRPr>
                        </a:p>
                      </a:txBody>
                      <a:tcPr marL="91425" marR="91425" marT="91425" marB="9142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6A97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Sí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6A97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6A97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Dipropionato</a:t>
                          </a:r>
                          <a:r>
                            <a:rPr lang="es-EC" sz="1600" baseline="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 de imidocarb</a:t>
                          </a:r>
                          <a:r>
                            <a:rPr lang="es-EC" sz="160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 (Imidocarb®)</a:t>
                          </a:r>
                          <a:endParaRPr lang="es-EC" sz="1600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6A97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6A97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623383" t="-716484" r="-498" b="-1978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8194" name="Picture 2" descr="Vacu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47" y="3420269"/>
            <a:ext cx="936104" cy="118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08397" y="5148461"/>
            <a:ext cx="441146" cy="369332"/>
          </a:xfrm>
          <a:prstGeom prst="rect">
            <a:avLst/>
          </a:prstGeom>
          <a:solidFill>
            <a:srgbClr val="EFFFD1"/>
          </a:solidFill>
          <a:ln>
            <a:solidFill>
              <a:srgbClr val="CCFF00"/>
            </a:solidFill>
          </a:ln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C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15</a:t>
            </a:r>
            <a:endParaRPr lang="es-EC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1795771155"/>
              </p:ext>
            </p:extLst>
          </p:nvPr>
        </p:nvGraphicFramePr>
        <p:xfrm>
          <a:off x="1836589" y="5212425"/>
          <a:ext cx="7200800" cy="610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12 Rectángulo"/>
          <p:cNvSpPr/>
          <p:nvPr/>
        </p:nvSpPr>
        <p:spPr>
          <a:xfrm>
            <a:off x="108397" y="5580509"/>
            <a:ext cx="1552541" cy="369332"/>
          </a:xfrm>
          <a:prstGeom prst="rect">
            <a:avLst/>
          </a:prstGeom>
          <a:solidFill>
            <a:srgbClr val="EFFFD1"/>
          </a:solidFill>
          <a:ln>
            <a:solidFill>
              <a:srgbClr val="CCFF00"/>
            </a:solidFill>
          </a:ln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C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11 Infectados</a:t>
            </a:r>
            <a:endParaRPr lang="es-EC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8665"/>
            <a:ext cx="9721850" cy="6405745"/>
          </a:xfrm>
          <a:prstGeom prst="rect">
            <a:avLst/>
          </a:prstGeom>
        </p:spPr>
      </p:pic>
      <p:pic>
        <p:nvPicPr>
          <p:cNvPr id="1026" name="Picture 2" descr="ESPE | Universidad de las Fuerzas Armadas | Sangolquí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236" y="5730203"/>
            <a:ext cx="2874991" cy="69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1" y="6077781"/>
            <a:ext cx="67920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1" y="6149606"/>
            <a:ext cx="679200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4">
            <a:extLst>
              <a:ext uri="{FF2B5EF4-FFF2-40B4-BE49-F238E27FC236}">
                <a16:creationId xmlns="" xmlns:a16="http://schemas.microsoft.com/office/drawing/2014/main" id="{C2D993BD-AEC7-2E4E-A2B2-B8C3C1A35336}"/>
              </a:ext>
            </a:extLst>
          </p:cNvPr>
          <p:cNvSpPr/>
          <p:nvPr/>
        </p:nvSpPr>
        <p:spPr>
          <a:xfrm>
            <a:off x="6215640" y="1"/>
            <a:ext cx="34019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C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s-EC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905;p85"/>
          <p:cNvSpPr txBox="1">
            <a:spLocks/>
          </p:cNvSpPr>
          <p:nvPr/>
        </p:nvSpPr>
        <p:spPr>
          <a:xfrm>
            <a:off x="324421" y="2862577"/>
            <a:ext cx="4171173" cy="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s-EC" sz="2200" i="0" kern="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ELISAi</a:t>
            </a:r>
            <a:endParaRPr lang="es-EC" sz="2200" kern="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905;p85"/>
          <p:cNvSpPr txBox="1">
            <a:spLocks/>
          </p:cNvSpPr>
          <p:nvPr/>
        </p:nvSpPr>
        <p:spPr>
          <a:xfrm>
            <a:off x="252413" y="83815"/>
            <a:ext cx="4171173" cy="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s-ES" sz="2200" i="0" kern="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CATT/T. EVANSI</a:t>
            </a:r>
            <a:endParaRPr lang="es-EC" sz="2200" kern="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16 Rectángulo"/>
              <p:cNvSpPr/>
              <p:nvPr/>
            </p:nvSpPr>
            <p:spPr>
              <a:xfrm>
                <a:off x="1980606" y="5435190"/>
                <a:ext cx="4536503" cy="539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1" i="1" smtClean="0">
                          <a:latin typeface="Cambria Math"/>
                        </a:rPr>
                        <m:t>𝑹𝑷𝑷</m:t>
                      </m:r>
                      <m:r>
                        <a:rPr lang="es-ES" sz="1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sz="1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1400" b="1" i="1" smtClean="0">
                              <a:latin typeface="Cambria Math"/>
                            </a:rPr>
                            <m:t>𝑫𝑶</m:t>
                          </m:r>
                          <m:r>
                            <a:rPr lang="es-ES" sz="14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s-ES" sz="1400" b="1" i="1">
                              <a:latin typeface="Cambria Math"/>
                            </a:rPr>
                            <m:t>𝒎𝒖𝒆𝒔𝒕𝒓𝒂</m:t>
                          </m:r>
                          <m:r>
                            <a:rPr lang="es-ES" sz="1400" b="1" i="1">
                              <a:latin typeface="Cambria Math"/>
                            </a:rPr>
                            <m:t>−</m:t>
                          </m:r>
                          <m:r>
                            <a:rPr lang="es-ES" sz="1400" b="1" i="1" smtClean="0">
                              <a:latin typeface="Cambria Math"/>
                            </a:rPr>
                            <m:t>𝑫𝑶</m:t>
                          </m:r>
                          <m:r>
                            <a:rPr lang="es-ES" sz="1400" b="1" i="1">
                              <a:latin typeface="Cambria Math"/>
                            </a:rPr>
                            <m:t>𝒄𝒐𝒏𝒕𝒓𝒐𝒍</m:t>
                          </m:r>
                          <m:r>
                            <a:rPr lang="es-ES" sz="14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s-ES" sz="1400" b="1" i="1">
                              <a:latin typeface="Cambria Math"/>
                            </a:rPr>
                            <m:t>𝒏𝒆𝒈𝒂𝒕𝒊𝒗𝒐</m:t>
                          </m:r>
                        </m:num>
                        <m:den>
                          <m:r>
                            <a:rPr lang="es-ES" sz="1400" b="1" i="1" smtClean="0">
                              <a:latin typeface="Cambria Math"/>
                            </a:rPr>
                            <m:t>𝑫𝑶</m:t>
                          </m:r>
                          <m:r>
                            <a:rPr lang="es-ES" sz="1400" b="1" i="1">
                              <a:latin typeface="Cambria Math"/>
                            </a:rPr>
                            <m:t>𝒄𝒐𝒏𝒕𝒓𝒐𝒍</m:t>
                          </m:r>
                          <m:r>
                            <a:rPr lang="es-ES" sz="14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s-ES" sz="1400" b="1" i="1">
                              <a:latin typeface="Cambria Math"/>
                            </a:rPr>
                            <m:t>𝒑𝒐𝒔𝒊𝒕𝒊𝒗𝒐</m:t>
                          </m:r>
                          <m:r>
                            <a:rPr lang="es-ES" sz="1400" b="1" i="1">
                              <a:latin typeface="Cambria Math"/>
                            </a:rPr>
                            <m:t>−</m:t>
                          </m:r>
                          <m:r>
                            <a:rPr lang="es-ES" sz="1400" b="1" i="1" smtClean="0">
                              <a:latin typeface="Cambria Math"/>
                            </a:rPr>
                            <m:t>𝑫𝑶</m:t>
                          </m:r>
                          <m:r>
                            <a:rPr lang="es-ES" sz="1400" b="1" i="1">
                              <a:latin typeface="Cambria Math"/>
                            </a:rPr>
                            <m:t>𝒄𝒐𝒏𝒕𝒓𝒐𝒍</m:t>
                          </m:r>
                          <m:r>
                            <a:rPr lang="es-ES" sz="14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s-ES" sz="1400" b="1" i="1">
                              <a:latin typeface="Cambria Math"/>
                            </a:rPr>
                            <m:t>𝒏𝒆𝒈𝒂𝒕𝒊𝒗𝒐</m:t>
                          </m:r>
                        </m:den>
                      </m:f>
                    </m:oMath>
                  </m:oMathPara>
                </a14:m>
                <a:endParaRPr lang="es-EC" sz="1400" b="1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17" name="1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606" y="5435190"/>
                <a:ext cx="4536503" cy="539315"/>
              </a:xfrm>
              <a:prstGeom prst="rect">
                <a:avLst/>
              </a:prstGeom>
              <a:blipFill rotWithShape="1">
                <a:blip r:embed="rId4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1 CuadroTexto"/>
          <p:cNvSpPr txBox="1"/>
          <p:nvPr/>
        </p:nvSpPr>
        <p:spPr>
          <a:xfrm>
            <a:off x="233156" y="6286862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Centro de cooperación internacional en investigación  agrícola para el desarrollo  </a:t>
            </a: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03" y="2836507"/>
            <a:ext cx="2823456" cy="65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75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333399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1375</Words>
  <Application>Microsoft Office PowerPoint</Application>
  <PresentationFormat>Personalizado</PresentationFormat>
  <Paragraphs>329</Paragraphs>
  <Slides>21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4" baseType="lpstr">
      <vt:lpstr>Diseño predeterminado</vt:lpstr>
      <vt:lpstr>Thème Office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espe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CARACTERIZACIÓN MACROPROCESO GESTIÓN FINANCIERA</dc:title>
  <dc:subject>MANUAL DE PROCESOS</dc:subject>
  <dc:creator>ESPE</dc:creator>
  <dc:description>VERSIÓN 1.0 - MAYO 23 2009</dc:description>
  <cp:lastModifiedBy>HP</cp:lastModifiedBy>
  <cp:revision>328</cp:revision>
  <dcterms:created xsi:type="dcterms:W3CDTF">2008-08-08T13:28:34Z</dcterms:created>
  <dcterms:modified xsi:type="dcterms:W3CDTF">2023-03-08T00:19:46Z</dcterms:modified>
</cp:coreProperties>
</file>