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58" r:id="rId4"/>
    <p:sldId id="259" r:id="rId5"/>
    <p:sldId id="260" r:id="rId6"/>
    <p:sldId id="293" r:id="rId7"/>
    <p:sldId id="295" r:id="rId8"/>
    <p:sldId id="264" r:id="rId9"/>
    <p:sldId id="265" r:id="rId10"/>
    <p:sldId id="266" r:id="rId11"/>
    <p:sldId id="267" r:id="rId12"/>
    <p:sldId id="268" r:id="rId13"/>
    <p:sldId id="269" r:id="rId14"/>
    <p:sldId id="270" r:id="rId15"/>
    <p:sldId id="296" r:id="rId16"/>
    <p:sldId id="307" r:id="rId17"/>
    <p:sldId id="312" r:id="rId18"/>
    <p:sldId id="310" r:id="rId19"/>
    <p:sldId id="311" r:id="rId20"/>
    <p:sldId id="277" r:id="rId21"/>
    <p:sldId id="297" r:id="rId22"/>
    <p:sldId id="298" r:id="rId23"/>
    <p:sldId id="299" r:id="rId24"/>
    <p:sldId id="300" r:id="rId25"/>
    <p:sldId id="308" r:id="rId26"/>
    <p:sldId id="302" r:id="rId27"/>
    <p:sldId id="303" r:id="rId28"/>
    <p:sldId id="304" r:id="rId29"/>
    <p:sldId id="305" r:id="rId30"/>
    <p:sldId id="288" r:id="rId31"/>
    <p:sldId id="289" r:id="rId32"/>
    <p:sldId id="290" r:id="rId33"/>
    <p:sldId id="291" r:id="rId34"/>
    <p:sldId id="292" r:id="rId35"/>
  </p:sldIdLst>
  <p:sldSz cx="18288000" cy="10287000"/>
  <p:notesSz cx="6858000" cy="9144000"/>
  <p:embeddedFontLst>
    <p:embeddedFont>
      <p:font typeface="Arialle" panose="020B0604020202020204" pitchFamily="34" charset="0"/>
      <p:regular r:id="rId37"/>
    </p:embeddedFont>
    <p:embeddedFont>
      <p:font typeface="Arialle Bold" panose="020B0704020202020204" pitchFamily="34" charset="0"/>
      <p:regular r:id="rId38"/>
      <p:bold r:id="rId39"/>
    </p:embeddedFont>
    <p:embeddedFont>
      <p:font typeface="Calibri" panose="020F0502020204030204" pitchFamily="34" charset="0"/>
      <p:regular r:id="rId40"/>
      <p:bold r:id="rId41"/>
      <p:italic r:id="rId42"/>
      <p:boldItalic r:id="rId43"/>
    </p:embeddedFont>
    <p:embeddedFont>
      <p:font typeface="Open Sans Bold" panose="020B0806030504020204" pitchFamily="34" charset="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3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92" autoAdjust="0"/>
    <p:restoredTop sz="94628" autoAdjust="0"/>
  </p:normalViewPr>
  <p:slideViewPr>
    <p:cSldViewPr>
      <p:cViewPr varScale="1">
        <p:scale>
          <a:sx n="79" d="100"/>
          <a:sy n="79" d="100"/>
        </p:scale>
        <p:origin x="520"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EA70C5-0CC0-3F4A-86D5-CD1C8F2E4EF2}" type="doc">
      <dgm:prSet loTypeId="urn:microsoft.com/office/officeart/2005/8/layout/default" loCatId="" qsTypeId="urn:microsoft.com/office/officeart/2005/8/quickstyle/3d2" qsCatId="3D" csTypeId="urn:microsoft.com/office/officeart/2005/8/colors/colorful1" csCatId="colorful" phldr="1"/>
      <dgm:spPr/>
      <dgm:t>
        <a:bodyPr/>
        <a:lstStyle/>
        <a:p>
          <a:endParaRPr lang="es-MX"/>
        </a:p>
      </dgm:t>
    </dgm:pt>
    <dgm:pt modelId="{DDCCA7D0-8875-0941-B75A-5FA72E920FA7}">
      <dgm:prSet phldrT="[Texto]" custT="1"/>
      <dgm:spPr/>
      <dgm:t>
        <a:bodyPr/>
        <a:lstStyle/>
        <a:p>
          <a:r>
            <a:rPr lang="es-MX" sz="2400"/>
            <a:t>Enfermedades objetivo y comercialización</a:t>
          </a:r>
          <a:endParaRPr lang="es-MX" sz="2400" dirty="0"/>
        </a:p>
      </dgm:t>
    </dgm:pt>
    <dgm:pt modelId="{8B085233-25BD-7E4A-9294-A8C39B1ECDE5}" type="parTrans" cxnId="{09CD3664-B134-9544-987F-131A9B2166CC}">
      <dgm:prSet/>
      <dgm:spPr/>
      <dgm:t>
        <a:bodyPr/>
        <a:lstStyle/>
        <a:p>
          <a:endParaRPr lang="es-MX"/>
        </a:p>
      </dgm:t>
    </dgm:pt>
    <dgm:pt modelId="{7549888F-3DC5-D148-A2AB-6102336723A6}" type="sibTrans" cxnId="{09CD3664-B134-9544-987F-131A9B2166CC}">
      <dgm:prSet/>
      <dgm:spPr/>
      <dgm:t>
        <a:bodyPr/>
        <a:lstStyle/>
        <a:p>
          <a:endParaRPr lang="es-MX"/>
        </a:p>
      </dgm:t>
    </dgm:pt>
    <dgm:pt modelId="{896B2972-CE9A-4D4E-BC34-CF4FEF5DED93}" type="pres">
      <dgm:prSet presAssocID="{04EA70C5-0CC0-3F4A-86D5-CD1C8F2E4EF2}" presName="diagram" presStyleCnt="0">
        <dgm:presLayoutVars>
          <dgm:dir/>
          <dgm:resizeHandles val="exact"/>
        </dgm:presLayoutVars>
      </dgm:prSet>
      <dgm:spPr/>
    </dgm:pt>
    <dgm:pt modelId="{EFACABDF-9FB8-B948-B792-DCBEC67F650D}" type="pres">
      <dgm:prSet presAssocID="{DDCCA7D0-8875-0941-B75A-5FA72E920FA7}" presName="node" presStyleLbl="node1" presStyleIdx="0" presStyleCnt="1" custAng="16200000" custScaleX="99685" custScaleY="18416" custLinFactNeighborX="-42734" custLinFactNeighborY="-14645">
        <dgm:presLayoutVars>
          <dgm:bulletEnabled val="1"/>
        </dgm:presLayoutVars>
      </dgm:prSet>
      <dgm:spPr/>
    </dgm:pt>
  </dgm:ptLst>
  <dgm:cxnLst>
    <dgm:cxn modelId="{09CD3664-B134-9544-987F-131A9B2166CC}" srcId="{04EA70C5-0CC0-3F4A-86D5-CD1C8F2E4EF2}" destId="{DDCCA7D0-8875-0941-B75A-5FA72E920FA7}" srcOrd="0" destOrd="0" parTransId="{8B085233-25BD-7E4A-9294-A8C39B1ECDE5}" sibTransId="{7549888F-3DC5-D148-A2AB-6102336723A6}"/>
    <dgm:cxn modelId="{73D8F770-35C2-0347-8BDF-911E1575ED65}" type="presOf" srcId="{04EA70C5-0CC0-3F4A-86D5-CD1C8F2E4EF2}" destId="{896B2972-CE9A-4D4E-BC34-CF4FEF5DED93}" srcOrd="0" destOrd="0" presId="urn:microsoft.com/office/officeart/2005/8/layout/default"/>
    <dgm:cxn modelId="{51DB5A72-8E19-BD48-8F0E-601256A0127F}" type="presOf" srcId="{DDCCA7D0-8875-0941-B75A-5FA72E920FA7}" destId="{EFACABDF-9FB8-B948-B792-DCBEC67F650D}" srcOrd="0" destOrd="0" presId="urn:microsoft.com/office/officeart/2005/8/layout/default"/>
    <dgm:cxn modelId="{9201F6AC-FE8A-7041-B03D-A136CB2227E3}" type="presParOf" srcId="{896B2972-CE9A-4D4E-BC34-CF4FEF5DED93}" destId="{EFACABDF-9FB8-B948-B792-DCBEC67F650D}"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4DC4F0-D57F-450E-833C-963334C15ED8}" type="doc">
      <dgm:prSet loTypeId="urn:microsoft.com/office/officeart/2005/8/layout/default" loCatId="list" qsTypeId="urn:microsoft.com/office/officeart/2005/8/quickstyle/simple4" qsCatId="simple" csTypeId="urn:microsoft.com/office/officeart/2005/8/colors/colorful3" csCatId="colorful" phldr="1"/>
      <dgm:spPr/>
      <dgm:t>
        <a:bodyPr/>
        <a:lstStyle/>
        <a:p>
          <a:endParaRPr lang="es-EC"/>
        </a:p>
      </dgm:t>
    </dgm:pt>
    <dgm:pt modelId="{DEFEB44C-0ACD-49B2-9855-DC6F00CE4808}">
      <dgm:prSet phldrT="[Texto]" custT="1"/>
      <dgm:spPr/>
      <dgm:t>
        <a:bodyPr/>
        <a:lstStyle/>
        <a:p>
          <a:r>
            <a:rPr lang="es-EC" sz="1800" dirty="0"/>
            <a:t>Especificidad</a:t>
          </a:r>
        </a:p>
      </dgm:t>
    </dgm:pt>
    <dgm:pt modelId="{937E668B-EE3C-4F2B-B182-9B680DC6E7A8}" type="parTrans" cxnId="{20260752-EF6B-4E8A-9F7C-F1F400CF96BA}">
      <dgm:prSet/>
      <dgm:spPr/>
      <dgm:t>
        <a:bodyPr/>
        <a:lstStyle/>
        <a:p>
          <a:endParaRPr lang="es-EC" sz="1100"/>
        </a:p>
      </dgm:t>
    </dgm:pt>
    <dgm:pt modelId="{08116DF8-33C6-4F11-9092-4AC2C8DBB8FD}" type="sibTrans" cxnId="{20260752-EF6B-4E8A-9F7C-F1F400CF96BA}">
      <dgm:prSet/>
      <dgm:spPr/>
      <dgm:t>
        <a:bodyPr/>
        <a:lstStyle/>
        <a:p>
          <a:endParaRPr lang="es-EC" sz="1100"/>
        </a:p>
      </dgm:t>
    </dgm:pt>
    <dgm:pt modelId="{0300C771-6F4D-4F31-B43D-D349214C7F5B}">
      <dgm:prSet phldrT="[Texto]" custT="1"/>
      <dgm:spPr/>
      <dgm:t>
        <a:bodyPr/>
        <a:lstStyle/>
        <a:p>
          <a:r>
            <a:rPr lang="es-EC" sz="1800" dirty="0"/>
            <a:t>Afinidad</a:t>
          </a:r>
        </a:p>
      </dgm:t>
    </dgm:pt>
    <dgm:pt modelId="{CA494307-FFFB-4A9E-BE81-3C301A7F9382}" type="parTrans" cxnId="{0CFB0EB1-5299-4A7F-87E4-9C423FA7499F}">
      <dgm:prSet/>
      <dgm:spPr/>
      <dgm:t>
        <a:bodyPr/>
        <a:lstStyle/>
        <a:p>
          <a:endParaRPr lang="es-EC" sz="1100"/>
        </a:p>
      </dgm:t>
    </dgm:pt>
    <dgm:pt modelId="{5DE26299-A036-4318-A849-3D69CFE870F5}" type="sibTrans" cxnId="{0CFB0EB1-5299-4A7F-87E4-9C423FA7499F}">
      <dgm:prSet/>
      <dgm:spPr/>
      <dgm:t>
        <a:bodyPr/>
        <a:lstStyle/>
        <a:p>
          <a:endParaRPr lang="es-EC" sz="1100"/>
        </a:p>
      </dgm:t>
    </dgm:pt>
    <dgm:pt modelId="{F28A419F-4D70-0A43-A9B8-88B7666ECADA}">
      <dgm:prSet custT="1"/>
      <dgm:spPr/>
      <dgm:t>
        <a:bodyPr/>
        <a:lstStyle/>
        <a:p>
          <a:r>
            <a:rPr lang="es-MX" sz="1800" dirty="0"/>
            <a:t>Vida media</a:t>
          </a:r>
        </a:p>
      </dgm:t>
    </dgm:pt>
    <dgm:pt modelId="{F5403BF5-1EC7-2E41-950C-CD0087A2D42B}" type="parTrans" cxnId="{1A52463A-5814-B64B-80AA-7536A8C0E9F1}">
      <dgm:prSet/>
      <dgm:spPr/>
      <dgm:t>
        <a:bodyPr/>
        <a:lstStyle/>
        <a:p>
          <a:endParaRPr lang="es-MX" sz="1100"/>
        </a:p>
      </dgm:t>
    </dgm:pt>
    <dgm:pt modelId="{0E09BDA7-170B-FC49-9C95-9EECBAFFC874}" type="sibTrans" cxnId="{1A52463A-5814-B64B-80AA-7536A8C0E9F1}">
      <dgm:prSet/>
      <dgm:spPr/>
      <dgm:t>
        <a:bodyPr/>
        <a:lstStyle/>
        <a:p>
          <a:endParaRPr lang="es-MX" sz="1100"/>
        </a:p>
      </dgm:t>
    </dgm:pt>
    <dgm:pt modelId="{34BE7B60-096E-254C-A67B-FB47A571E6AE}">
      <dgm:prSet custT="1"/>
      <dgm:spPr/>
      <dgm:t>
        <a:bodyPr/>
        <a:lstStyle/>
        <a:p>
          <a:r>
            <a:rPr lang="es-MX" sz="1800" dirty="0"/>
            <a:t>Función</a:t>
          </a:r>
        </a:p>
      </dgm:t>
    </dgm:pt>
    <dgm:pt modelId="{8EF287D1-AC4C-A14E-8090-932DDEE83781}" type="parTrans" cxnId="{4EDF48AF-DD83-B84C-A864-3D31FF774BC6}">
      <dgm:prSet/>
      <dgm:spPr/>
      <dgm:t>
        <a:bodyPr/>
        <a:lstStyle/>
        <a:p>
          <a:endParaRPr lang="es-MX" sz="1100"/>
        </a:p>
      </dgm:t>
    </dgm:pt>
    <dgm:pt modelId="{B1823DE7-48E4-1D40-97CD-FFB7C3E030E4}" type="sibTrans" cxnId="{4EDF48AF-DD83-B84C-A864-3D31FF774BC6}">
      <dgm:prSet/>
      <dgm:spPr/>
      <dgm:t>
        <a:bodyPr/>
        <a:lstStyle/>
        <a:p>
          <a:endParaRPr lang="es-MX" sz="1100"/>
        </a:p>
      </dgm:t>
    </dgm:pt>
    <dgm:pt modelId="{831D0C3A-E65A-4D29-A1B7-BC3FE8A63714}" type="pres">
      <dgm:prSet presAssocID="{594DC4F0-D57F-450E-833C-963334C15ED8}" presName="diagram" presStyleCnt="0">
        <dgm:presLayoutVars>
          <dgm:dir/>
          <dgm:resizeHandles val="exact"/>
        </dgm:presLayoutVars>
      </dgm:prSet>
      <dgm:spPr/>
    </dgm:pt>
    <dgm:pt modelId="{094374CE-4929-4094-8B1F-60FCE82300D1}" type="pres">
      <dgm:prSet presAssocID="{DEFEB44C-0ACD-49B2-9855-DC6F00CE4808}" presName="node" presStyleLbl="node1" presStyleIdx="0" presStyleCnt="4" custScaleX="169954">
        <dgm:presLayoutVars>
          <dgm:bulletEnabled val="1"/>
        </dgm:presLayoutVars>
      </dgm:prSet>
      <dgm:spPr/>
    </dgm:pt>
    <dgm:pt modelId="{A1B12C8B-F26C-433D-87D0-0C3569757E5A}" type="pres">
      <dgm:prSet presAssocID="{08116DF8-33C6-4F11-9092-4AC2C8DBB8FD}" presName="sibTrans" presStyleCnt="0"/>
      <dgm:spPr/>
    </dgm:pt>
    <dgm:pt modelId="{FDD8D29D-287F-4088-B04E-EB963DA7031E}" type="pres">
      <dgm:prSet presAssocID="{0300C771-6F4D-4F31-B43D-D349214C7F5B}" presName="node" presStyleLbl="node1" presStyleIdx="1" presStyleCnt="4" custScaleX="169954">
        <dgm:presLayoutVars>
          <dgm:bulletEnabled val="1"/>
        </dgm:presLayoutVars>
      </dgm:prSet>
      <dgm:spPr/>
    </dgm:pt>
    <dgm:pt modelId="{DFE4A6F1-E642-438F-BA93-12154FBB4F64}" type="pres">
      <dgm:prSet presAssocID="{5DE26299-A036-4318-A849-3D69CFE870F5}" presName="sibTrans" presStyleCnt="0"/>
      <dgm:spPr/>
    </dgm:pt>
    <dgm:pt modelId="{EBF91EB1-6156-B14A-8F17-266C4C717D73}" type="pres">
      <dgm:prSet presAssocID="{F28A419F-4D70-0A43-A9B8-88B7666ECADA}" presName="node" presStyleLbl="node1" presStyleIdx="2" presStyleCnt="4" custScaleX="174235">
        <dgm:presLayoutVars>
          <dgm:bulletEnabled val="1"/>
        </dgm:presLayoutVars>
      </dgm:prSet>
      <dgm:spPr/>
    </dgm:pt>
    <dgm:pt modelId="{BCB6A3AE-68A8-BA40-B901-E31FAEF3B670}" type="pres">
      <dgm:prSet presAssocID="{0E09BDA7-170B-FC49-9C95-9EECBAFFC874}" presName="sibTrans" presStyleCnt="0"/>
      <dgm:spPr/>
    </dgm:pt>
    <dgm:pt modelId="{B3441279-A6F8-1548-BE85-EF6BB8FE65AC}" type="pres">
      <dgm:prSet presAssocID="{34BE7B60-096E-254C-A67B-FB47A571E6AE}" presName="node" presStyleLbl="node1" presStyleIdx="3" presStyleCnt="4" custScaleX="174235">
        <dgm:presLayoutVars>
          <dgm:bulletEnabled val="1"/>
        </dgm:presLayoutVars>
      </dgm:prSet>
      <dgm:spPr/>
    </dgm:pt>
  </dgm:ptLst>
  <dgm:cxnLst>
    <dgm:cxn modelId="{0C8F5930-BCDB-BE4E-A2C7-6525CDBF1426}" type="presOf" srcId="{F28A419F-4D70-0A43-A9B8-88B7666ECADA}" destId="{EBF91EB1-6156-B14A-8F17-266C4C717D73}" srcOrd="0" destOrd="0" presId="urn:microsoft.com/office/officeart/2005/8/layout/default"/>
    <dgm:cxn modelId="{1A52463A-5814-B64B-80AA-7536A8C0E9F1}" srcId="{594DC4F0-D57F-450E-833C-963334C15ED8}" destId="{F28A419F-4D70-0A43-A9B8-88B7666ECADA}" srcOrd="2" destOrd="0" parTransId="{F5403BF5-1EC7-2E41-950C-CD0087A2D42B}" sibTransId="{0E09BDA7-170B-FC49-9C95-9EECBAFFC874}"/>
    <dgm:cxn modelId="{20260752-EF6B-4E8A-9F7C-F1F400CF96BA}" srcId="{594DC4F0-D57F-450E-833C-963334C15ED8}" destId="{DEFEB44C-0ACD-49B2-9855-DC6F00CE4808}" srcOrd="0" destOrd="0" parTransId="{937E668B-EE3C-4F2B-B182-9B680DC6E7A8}" sibTransId="{08116DF8-33C6-4F11-9092-4AC2C8DBB8FD}"/>
    <dgm:cxn modelId="{586D5F5D-D3B9-49C9-BC4B-F772D4541C01}" type="presOf" srcId="{594DC4F0-D57F-450E-833C-963334C15ED8}" destId="{831D0C3A-E65A-4D29-A1B7-BC3FE8A63714}" srcOrd="0" destOrd="0" presId="urn:microsoft.com/office/officeart/2005/8/layout/default"/>
    <dgm:cxn modelId="{4EDF48AF-DD83-B84C-A864-3D31FF774BC6}" srcId="{594DC4F0-D57F-450E-833C-963334C15ED8}" destId="{34BE7B60-096E-254C-A67B-FB47A571E6AE}" srcOrd="3" destOrd="0" parTransId="{8EF287D1-AC4C-A14E-8090-932DDEE83781}" sibTransId="{B1823DE7-48E4-1D40-97CD-FFB7C3E030E4}"/>
    <dgm:cxn modelId="{0CFB0EB1-5299-4A7F-87E4-9C423FA7499F}" srcId="{594DC4F0-D57F-450E-833C-963334C15ED8}" destId="{0300C771-6F4D-4F31-B43D-D349214C7F5B}" srcOrd="1" destOrd="0" parTransId="{CA494307-FFFB-4A9E-BE81-3C301A7F9382}" sibTransId="{5DE26299-A036-4318-A849-3D69CFE870F5}"/>
    <dgm:cxn modelId="{0CC68DBD-490B-E146-AD2A-49723760CC6C}" type="presOf" srcId="{34BE7B60-096E-254C-A67B-FB47A571E6AE}" destId="{B3441279-A6F8-1548-BE85-EF6BB8FE65AC}" srcOrd="0" destOrd="0" presId="urn:microsoft.com/office/officeart/2005/8/layout/default"/>
    <dgm:cxn modelId="{106BC7DA-7247-4DD6-801B-78F7886D3B65}" type="presOf" srcId="{0300C771-6F4D-4F31-B43D-D349214C7F5B}" destId="{FDD8D29D-287F-4088-B04E-EB963DA7031E}" srcOrd="0" destOrd="0" presId="urn:microsoft.com/office/officeart/2005/8/layout/default"/>
    <dgm:cxn modelId="{A7BB7FE4-C6D7-4435-A3AB-BCBDC7D229F8}" type="presOf" srcId="{DEFEB44C-0ACD-49B2-9855-DC6F00CE4808}" destId="{094374CE-4929-4094-8B1F-60FCE82300D1}" srcOrd="0" destOrd="0" presId="urn:microsoft.com/office/officeart/2005/8/layout/default"/>
    <dgm:cxn modelId="{D16E0C1B-7933-43F5-AE58-2C3EA79F8404}" type="presParOf" srcId="{831D0C3A-E65A-4D29-A1B7-BC3FE8A63714}" destId="{094374CE-4929-4094-8B1F-60FCE82300D1}" srcOrd="0" destOrd="0" presId="urn:microsoft.com/office/officeart/2005/8/layout/default"/>
    <dgm:cxn modelId="{389814BA-71F7-4051-85D3-962F2287C4CF}" type="presParOf" srcId="{831D0C3A-E65A-4D29-A1B7-BC3FE8A63714}" destId="{A1B12C8B-F26C-433D-87D0-0C3569757E5A}" srcOrd="1" destOrd="0" presId="urn:microsoft.com/office/officeart/2005/8/layout/default"/>
    <dgm:cxn modelId="{41C0032D-25E0-4FDD-B99C-F474CCB6C43E}" type="presParOf" srcId="{831D0C3A-E65A-4D29-A1B7-BC3FE8A63714}" destId="{FDD8D29D-287F-4088-B04E-EB963DA7031E}" srcOrd="2" destOrd="0" presId="urn:microsoft.com/office/officeart/2005/8/layout/default"/>
    <dgm:cxn modelId="{84E09402-11B0-4B3A-967F-4AD159AB7204}" type="presParOf" srcId="{831D0C3A-E65A-4D29-A1B7-BC3FE8A63714}" destId="{DFE4A6F1-E642-438F-BA93-12154FBB4F64}" srcOrd="3" destOrd="0" presId="urn:microsoft.com/office/officeart/2005/8/layout/default"/>
    <dgm:cxn modelId="{AB8FDF13-EF76-F24D-AB51-BD3054545AA2}" type="presParOf" srcId="{831D0C3A-E65A-4D29-A1B7-BC3FE8A63714}" destId="{EBF91EB1-6156-B14A-8F17-266C4C717D73}" srcOrd="4" destOrd="0" presId="urn:microsoft.com/office/officeart/2005/8/layout/default"/>
    <dgm:cxn modelId="{BEAFF84F-9B1B-DD40-9250-3A2F4F1424BF}" type="presParOf" srcId="{831D0C3A-E65A-4D29-A1B7-BC3FE8A63714}" destId="{BCB6A3AE-68A8-BA40-B901-E31FAEF3B670}" srcOrd="5" destOrd="0" presId="urn:microsoft.com/office/officeart/2005/8/layout/default"/>
    <dgm:cxn modelId="{64148F99-2330-124B-BA00-466D943898EE}" type="presParOf" srcId="{831D0C3A-E65A-4D29-A1B7-BC3FE8A63714}" destId="{B3441279-A6F8-1548-BE85-EF6BB8FE65AC}" srcOrd="6" destOrd="0" presId="urn:microsoft.com/office/officeart/2005/8/layout/defaul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4DC4F0-D57F-450E-833C-963334C15ED8}" type="doc">
      <dgm:prSet loTypeId="urn:microsoft.com/office/officeart/2005/8/layout/default" loCatId="list" qsTypeId="urn:microsoft.com/office/officeart/2005/8/quickstyle/simple4" qsCatId="simple" csTypeId="urn:microsoft.com/office/officeart/2005/8/colors/colorful3" csCatId="colorful" phldr="1"/>
      <dgm:spPr/>
      <dgm:t>
        <a:bodyPr/>
        <a:lstStyle/>
        <a:p>
          <a:endParaRPr lang="es-EC"/>
        </a:p>
      </dgm:t>
    </dgm:pt>
    <dgm:pt modelId="{831D0C3A-E65A-4D29-A1B7-BC3FE8A63714}" type="pres">
      <dgm:prSet presAssocID="{594DC4F0-D57F-450E-833C-963334C15ED8}" presName="diagram" presStyleCnt="0">
        <dgm:presLayoutVars>
          <dgm:dir/>
          <dgm:resizeHandles val="exact"/>
        </dgm:presLayoutVars>
      </dgm:prSet>
      <dgm:spPr/>
    </dgm:pt>
  </dgm:ptLst>
  <dgm:cxnLst>
    <dgm:cxn modelId="{586D5F5D-D3B9-49C9-BC4B-F772D4541C01}" type="presOf" srcId="{594DC4F0-D57F-450E-833C-963334C15ED8}" destId="{831D0C3A-E65A-4D29-A1B7-BC3FE8A63714}"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8F0DD1-19C6-B946-8F04-C426BEE64A48}" type="doc">
      <dgm:prSet loTypeId="urn:microsoft.com/office/officeart/2005/8/layout/chevron2" loCatId="" qsTypeId="urn:microsoft.com/office/officeart/2005/8/quickstyle/simple1" qsCatId="simple" csTypeId="urn:microsoft.com/office/officeart/2005/8/colors/colorful3" csCatId="colorful" phldr="1"/>
      <dgm:spPr/>
      <dgm:t>
        <a:bodyPr/>
        <a:lstStyle/>
        <a:p>
          <a:endParaRPr lang="es-MX"/>
        </a:p>
      </dgm:t>
    </dgm:pt>
    <dgm:pt modelId="{5BC1686F-C85E-6547-8706-7707DD4E6702}">
      <dgm:prSet phldrT="[Texto]" custT="1"/>
      <dgm:spPr/>
      <dgm:t>
        <a:bodyPr/>
        <a:lstStyle/>
        <a:p>
          <a:endParaRPr lang="es-MX" sz="1100" dirty="0"/>
        </a:p>
      </dgm:t>
    </dgm:pt>
    <dgm:pt modelId="{ABB59BDA-43EC-FA4E-9F00-DCDA78D43B89}" type="parTrans" cxnId="{202C640A-9157-884A-9628-7A4AC23456FC}">
      <dgm:prSet/>
      <dgm:spPr/>
      <dgm:t>
        <a:bodyPr/>
        <a:lstStyle/>
        <a:p>
          <a:endParaRPr lang="es-MX" sz="1200"/>
        </a:p>
      </dgm:t>
    </dgm:pt>
    <dgm:pt modelId="{C7DD378E-709A-884E-9F85-34964945916F}" type="sibTrans" cxnId="{202C640A-9157-884A-9628-7A4AC23456FC}">
      <dgm:prSet/>
      <dgm:spPr/>
      <dgm:t>
        <a:bodyPr/>
        <a:lstStyle/>
        <a:p>
          <a:endParaRPr lang="es-MX" sz="1200"/>
        </a:p>
      </dgm:t>
    </dgm:pt>
    <dgm:pt modelId="{5F29F974-305C-FE42-90C6-95C8E83F11D6}">
      <dgm:prSet phldrT="[Texto]" custT="1"/>
      <dgm:spPr/>
      <dgm:t>
        <a:bodyPr/>
        <a:lstStyle/>
        <a:p>
          <a:r>
            <a:rPr lang="es-MX" sz="2000" dirty="0"/>
            <a:t>Consistencia</a:t>
          </a:r>
        </a:p>
      </dgm:t>
    </dgm:pt>
    <dgm:pt modelId="{A0C4DC4C-FA58-0A4D-B434-530242B24F25}" type="parTrans" cxnId="{585835DF-74D6-3E4A-AFD9-A9E6AF1C8FB7}">
      <dgm:prSet/>
      <dgm:spPr/>
      <dgm:t>
        <a:bodyPr/>
        <a:lstStyle/>
        <a:p>
          <a:endParaRPr lang="es-MX" sz="1200"/>
        </a:p>
      </dgm:t>
    </dgm:pt>
    <dgm:pt modelId="{F921F698-677E-644D-9954-87FE72766216}" type="sibTrans" cxnId="{585835DF-74D6-3E4A-AFD9-A9E6AF1C8FB7}">
      <dgm:prSet/>
      <dgm:spPr/>
      <dgm:t>
        <a:bodyPr/>
        <a:lstStyle/>
        <a:p>
          <a:endParaRPr lang="es-MX" sz="1200"/>
        </a:p>
      </dgm:t>
    </dgm:pt>
    <dgm:pt modelId="{80FECA28-F165-B743-BAF1-045EC0A598F2}">
      <dgm:prSet phldrT="[Texto]" custT="1"/>
      <dgm:spPr/>
      <dgm:t>
        <a:bodyPr/>
        <a:lstStyle/>
        <a:p>
          <a:r>
            <a:rPr lang="es-MX" sz="2000" dirty="0"/>
            <a:t>Escalabilidad</a:t>
          </a:r>
        </a:p>
      </dgm:t>
    </dgm:pt>
    <dgm:pt modelId="{14125DC6-6400-9946-92DF-21138614CA51}" type="parTrans" cxnId="{973000E9-BD78-034E-A3C9-E610DCFD5777}">
      <dgm:prSet/>
      <dgm:spPr/>
      <dgm:t>
        <a:bodyPr/>
        <a:lstStyle/>
        <a:p>
          <a:endParaRPr lang="es-MX" sz="1200"/>
        </a:p>
      </dgm:t>
    </dgm:pt>
    <dgm:pt modelId="{9F2CD18C-C7CD-C241-869C-083745150238}" type="sibTrans" cxnId="{973000E9-BD78-034E-A3C9-E610DCFD5777}">
      <dgm:prSet/>
      <dgm:spPr/>
      <dgm:t>
        <a:bodyPr/>
        <a:lstStyle/>
        <a:p>
          <a:endParaRPr lang="es-MX" sz="1200"/>
        </a:p>
      </dgm:t>
    </dgm:pt>
    <dgm:pt modelId="{1820B90B-396A-EA46-A3F6-CE47FA2642C5}">
      <dgm:prSet phldrT="[Texto]" custT="1"/>
      <dgm:spPr/>
      <dgm:t>
        <a:bodyPr/>
        <a:lstStyle/>
        <a:p>
          <a:endParaRPr lang="es-MX" sz="1100" dirty="0"/>
        </a:p>
      </dgm:t>
    </dgm:pt>
    <dgm:pt modelId="{F3A1A85B-FC4E-9A4E-A12C-3CFABEEF174A}" type="parTrans" cxnId="{B02A204B-D18B-D447-99CB-956AE6445D91}">
      <dgm:prSet/>
      <dgm:spPr/>
      <dgm:t>
        <a:bodyPr/>
        <a:lstStyle/>
        <a:p>
          <a:endParaRPr lang="es-MX" sz="1200"/>
        </a:p>
      </dgm:t>
    </dgm:pt>
    <dgm:pt modelId="{A5A97CE2-138B-2B41-99F8-7ADF0D7947CE}" type="sibTrans" cxnId="{B02A204B-D18B-D447-99CB-956AE6445D91}">
      <dgm:prSet/>
      <dgm:spPr/>
      <dgm:t>
        <a:bodyPr/>
        <a:lstStyle/>
        <a:p>
          <a:endParaRPr lang="es-MX" sz="1200"/>
        </a:p>
      </dgm:t>
    </dgm:pt>
    <dgm:pt modelId="{49944118-00B3-9840-A46C-83000F4550A6}">
      <dgm:prSet phldrT="[Texto]" custT="1"/>
      <dgm:spPr/>
      <dgm:t>
        <a:bodyPr/>
        <a:lstStyle/>
        <a:p>
          <a:r>
            <a:rPr lang="es-MX" sz="2000" dirty="0"/>
            <a:t>Seguridad</a:t>
          </a:r>
        </a:p>
      </dgm:t>
    </dgm:pt>
    <dgm:pt modelId="{DA13B4FE-DC87-B249-B9A7-36E90B7694BE}" type="parTrans" cxnId="{D60E98C3-E303-7B41-82E7-6BFEDB114B39}">
      <dgm:prSet/>
      <dgm:spPr/>
      <dgm:t>
        <a:bodyPr/>
        <a:lstStyle/>
        <a:p>
          <a:endParaRPr lang="es-MX" sz="1200"/>
        </a:p>
      </dgm:t>
    </dgm:pt>
    <dgm:pt modelId="{04855900-3158-A741-9C1D-8934DD8D32EA}" type="sibTrans" cxnId="{D60E98C3-E303-7B41-82E7-6BFEDB114B39}">
      <dgm:prSet/>
      <dgm:spPr/>
      <dgm:t>
        <a:bodyPr/>
        <a:lstStyle/>
        <a:p>
          <a:endParaRPr lang="es-MX" sz="1200"/>
        </a:p>
      </dgm:t>
    </dgm:pt>
    <dgm:pt modelId="{7AB65059-95B5-EB4B-AEE3-677C99FB7A7F}">
      <dgm:prSet custT="1"/>
      <dgm:spPr/>
      <dgm:t>
        <a:bodyPr/>
        <a:lstStyle/>
        <a:p>
          <a:r>
            <a:rPr lang="es-MX" sz="2000" dirty="0"/>
            <a:t>Modificaciones genéticas</a:t>
          </a:r>
        </a:p>
      </dgm:t>
    </dgm:pt>
    <dgm:pt modelId="{36FEB33B-A7E0-9648-99B0-4ED309E77A5E}" type="parTrans" cxnId="{C7A78B16-444F-0844-979B-65AF69D03C4A}">
      <dgm:prSet/>
      <dgm:spPr/>
      <dgm:t>
        <a:bodyPr/>
        <a:lstStyle/>
        <a:p>
          <a:endParaRPr lang="es-MX" sz="1200"/>
        </a:p>
      </dgm:t>
    </dgm:pt>
    <dgm:pt modelId="{CB4DD0DA-9758-4448-802A-9A0B427A8811}" type="sibTrans" cxnId="{C7A78B16-444F-0844-979B-65AF69D03C4A}">
      <dgm:prSet/>
      <dgm:spPr/>
      <dgm:t>
        <a:bodyPr/>
        <a:lstStyle/>
        <a:p>
          <a:endParaRPr lang="es-MX" sz="1200"/>
        </a:p>
      </dgm:t>
    </dgm:pt>
    <dgm:pt modelId="{694EAF97-F3D1-E445-9C2D-2C637471863A}">
      <dgm:prSet custT="1"/>
      <dgm:spPr/>
      <dgm:t>
        <a:bodyPr/>
        <a:lstStyle/>
        <a:p>
          <a:endParaRPr lang="es-MX" sz="1100" dirty="0"/>
        </a:p>
      </dgm:t>
    </dgm:pt>
    <dgm:pt modelId="{E4DC4CBA-81D1-2D45-9A22-421D13070DC3}" type="parTrans" cxnId="{41C1245B-6021-5E4A-80BA-C73983DE4B8E}">
      <dgm:prSet/>
      <dgm:spPr/>
      <dgm:t>
        <a:bodyPr/>
        <a:lstStyle/>
        <a:p>
          <a:endParaRPr lang="es-MX" sz="1200"/>
        </a:p>
      </dgm:t>
    </dgm:pt>
    <dgm:pt modelId="{860618B1-1167-7D48-B446-429E348D3CA6}" type="sibTrans" cxnId="{41C1245B-6021-5E4A-80BA-C73983DE4B8E}">
      <dgm:prSet/>
      <dgm:spPr/>
      <dgm:t>
        <a:bodyPr/>
        <a:lstStyle/>
        <a:p>
          <a:endParaRPr lang="es-MX" sz="1200"/>
        </a:p>
      </dgm:t>
    </dgm:pt>
    <dgm:pt modelId="{72B3934D-6D88-9E4C-AFD8-E7A864BE7EAB}">
      <dgm:prSet phldrT="[Texto]" custT="1"/>
      <dgm:spPr/>
      <dgm:t>
        <a:bodyPr/>
        <a:lstStyle/>
        <a:p>
          <a:endParaRPr lang="es-MX" sz="1100" dirty="0"/>
        </a:p>
      </dgm:t>
    </dgm:pt>
    <dgm:pt modelId="{F6ED0274-8C88-0B4B-8854-0BDF286D83F6}" type="sibTrans" cxnId="{9575259E-6A51-F84A-9AEC-DA960FDC7E2B}">
      <dgm:prSet/>
      <dgm:spPr/>
      <dgm:t>
        <a:bodyPr/>
        <a:lstStyle/>
        <a:p>
          <a:endParaRPr lang="es-MX" sz="1200"/>
        </a:p>
      </dgm:t>
    </dgm:pt>
    <dgm:pt modelId="{AFB6C080-008C-D24C-BD77-C9FAC88863D4}" type="parTrans" cxnId="{9575259E-6A51-F84A-9AEC-DA960FDC7E2B}">
      <dgm:prSet/>
      <dgm:spPr/>
      <dgm:t>
        <a:bodyPr/>
        <a:lstStyle/>
        <a:p>
          <a:endParaRPr lang="es-MX" sz="1200"/>
        </a:p>
      </dgm:t>
    </dgm:pt>
    <dgm:pt modelId="{FB25B9BD-55F6-6C47-82A2-36CDFD61EFDD}" type="pres">
      <dgm:prSet presAssocID="{0B8F0DD1-19C6-B946-8F04-C426BEE64A48}" presName="linearFlow" presStyleCnt="0">
        <dgm:presLayoutVars>
          <dgm:dir/>
          <dgm:animLvl val="lvl"/>
          <dgm:resizeHandles val="exact"/>
        </dgm:presLayoutVars>
      </dgm:prSet>
      <dgm:spPr/>
    </dgm:pt>
    <dgm:pt modelId="{9C31E360-3889-E546-995B-7106B5CCC50C}" type="pres">
      <dgm:prSet presAssocID="{5BC1686F-C85E-6547-8706-7707DD4E6702}" presName="composite" presStyleCnt="0"/>
      <dgm:spPr/>
    </dgm:pt>
    <dgm:pt modelId="{FD800DF5-CF7D-4C49-A7BC-3F9AB21F0FC8}" type="pres">
      <dgm:prSet presAssocID="{5BC1686F-C85E-6547-8706-7707DD4E6702}" presName="parentText" presStyleLbl="alignNode1" presStyleIdx="0" presStyleCnt="4">
        <dgm:presLayoutVars>
          <dgm:chMax val="1"/>
          <dgm:bulletEnabled val="1"/>
        </dgm:presLayoutVars>
      </dgm:prSet>
      <dgm:spPr/>
    </dgm:pt>
    <dgm:pt modelId="{270E2ABB-DFEF-5442-A25B-E74A231BAC5D}" type="pres">
      <dgm:prSet presAssocID="{5BC1686F-C85E-6547-8706-7707DD4E6702}" presName="descendantText" presStyleLbl="alignAcc1" presStyleIdx="0" presStyleCnt="4" custLinFactY="-5573" custLinFactNeighborX="12535" custLinFactNeighborY="-100000">
        <dgm:presLayoutVars>
          <dgm:bulletEnabled val="1"/>
        </dgm:presLayoutVars>
      </dgm:prSet>
      <dgm:spPr/>
    </dgm:pt>
    <dgm:pt modelId="{E4E032E3-8E1A-A14D-95EF-4F982935509D}" type="pres">
      <dgm:prSet presAssocID="{C7DD378E-709A-884E-9F85-34964945916F}" presName="sp" presStyleCnt="0"/>
      <dgm:spPr/>
    </dgm:pt>
    <dgm:pt modelId="{7BA01CC5-1042-7C4D-B698-4075F382FA22}" type="pres">
      <dgm:prSet presAssocID="{72B3934D-6D88-9E4C-AFD8-E7A864BE7EAB}" presName="composite" presStyleCnt="0"/>
      <dgm:spPr/>
    </dgm:pt>
    <dgm:pt modelId="{9C75DF15-EABB-E548-969B-7D9F830FE42F}" type="pres">
      <dgm:prSet presAssocID="{72B3934D-6D88-9E4C-AFD8-E7A864BE7EAB}" presName="parentText" presStyleLbl="alignNode1" presStyleIdx="1" presStyleCnt="4">
        <dgm:presLayoutVars>
          <dgm:chMax val="1"/>
          <dgm:bulletEnabled val="1"/>
        </dgm:presLayoutVars>
      </dgm:prSet>
      <dgm:spPr/>
    </dgm:pt>
    <dgm:pt modelId="{F5FDB357-2EAB-7244-B8B9-87DB0EEB4BBB}" type="pres">
      <dgm:prSet presAssocID="{72B3934D-6D88-9E4C-AFD8-E7A864BE7EAB}" presName="descendantText" presStyleLbl="alignAcc1" presStyleIdx="1" presStyleCnt="4">
        <dgm:presLayoutVars>
          <dgm:bulletEnabled val="1"/>
        </dgm:presLayoutVars>
      </dgm:prSet>
      <dgm:spPr/>
    </dgm:pt>
    <dgm:pt modelId="{78C9D146-554B-9843-9C25-2A5D01C0175C}" type="pres">
      <dgm:prSet presAssocID="{F6ED0274-8C88-0B4B-8854-0BDF286D83F6}" presName="sp" presStyleCnt="0"/>
      <dgm:spPr/>
    </dgm:pt>
    <dgm:pt modelId="{E770D1A0-E00A-0B4C-9CF3-F6D262B85689}" type="pres">
      <dgm:prSet presAssocID="{1820B90B-396A-EA46-A3F6-CE47FA2642C5}" presName="composite" presStyleCnt="0"/>
      <dgm:spPr/>
    </dgm:pt>
    <dgm:pt modelId="{21AB673C-B919-B64C-8F71-A3F74FAB93FB}" type="pres">
      <dgm:prSet presAssocID="{1820B90B-396A-EA46-A3F6-CE47FA2642C5}" presName="parentText" presStyleLbl="alignNode1" presStyleIdx="2" presStyleCnt="4">
        <dgm:presLayoutVars>
          <dgm:chMax val="1"/>
          <dgm:bulletEnabled val="1"/>
        </dgm:presLayoutVars>
      </dgm:prSet>
      <dgm:spPr/>
    </dgm:pt>
    <dgm:pt modelId="{D6CC87B0-CF40-C841-93D7-59C90E55A912}" type="pres">
      <dgm:prSet presAssocID="{1820B90B-396A-EA46-A3F6-CE47FA2642C5}" presName="descendantText" presStyleLbl="alignAcc1" presStyleIdx="2" presStyleCnt="4">
        <dgm:presLayoutVars>
          <dgm:bulletEnabled val="1"/>
        </dgm:presLayoutVars>
      </dgm:prSet>
      <dgm:spPr/>
    </dgm:pt>
    <dgm:pt modelId="{024C135A-D9C2-9741-A9D2-DA51FDAD5658}" type="pres">
      <dgm:prSet presAssocID="{A5A97CE2-138B-2B41-99F8-7ADF0D7947CE}" presName="sp" presStyleCnt="0"/>
      <dgm:spPr/>
    </dgm:pt>
    <dgm:pt modelId="{CD107902-C943-3247-B86B-383C6156975A}" type="pres">
      <dgm:prSet presAssocID="{694EAF97-F3D1-E445-9C2D-2C637471863A}" presName="composite" presStyleCnt="0"/>
      <dgm:spPr/>
    </dgm:pt>
    <dgm:pt modelId="{9CD5AEB4-C1C7-4940-A53C-B690E178B530}" type="pres">
      <dgm:prSet presAssocID="{694EAF97-F3D1-E445-9C2D-2C637471863A}" presName="parentText" presStyleLbl="alignNode1" presStyleIdx="3" presStyleCnt="4">
        <dgm:presLayoutVars>
          <dgm:chMax val="1"/>
          <dgm:bulletEnabled val="1"/>
        </dgm:presLayoutVars>
      </dgm:prSet>
      <dgm:spPr/>
    </dgm:pt>
    <dgm:pt modelId="{34F7C9E2-B33B-384E-B1FF-DA870A880F29}" type="pres">
      <dgm:prSet presAssocID="{694EAF97-F3D1-E445-9C2D-2C637471863A}" presName="descendantText" presStyleLbl="alignAcc1" presStyleIdx="3" presStyleCnt="4">
        <dgm:presLayoutVars>
          <dgm:bulletEnabled val="1"/>
        </dgm:presLayoutVars>
      </dgm:prSet>
      <dgm:spPr/>
    </dgm:pt>
  </dgm:ptLst>
  <dgm:cxnLst>
    <dgm:cxn modelId="{50F27504-C719-3C4C-8782-0BEE015F17CC}" type="presOf" srcId="{694EAF97-F3D1-E445-9C2D-2C637471863A}" destId="{9CD5AEB4-C1C7-4940-A53C-B690E178B530}" srcOrd="0" destOrd="0" presId="urn:microsoft.com/office/officeart/2005/8/layout/chevron2"/>
    <dgm:cxn modelId="{202C640A-9157-884A-9628-7A4AC23456FC}" srcId="{0B8F0DD1-19C6-B946-8F04-C426BEE64A48}" destId="{5BC1686F-C85E-6547-8706-7707DD4E6702}" srcOrd="0" destOrd="0" parTransId="{ABB59BDA-43EC-FA4E-9F00-DCDA78D43B89}" sibTransId="{C7DD378E-709A-884E-9F85-34964945916F}"/>
    <dgm:cxn modelId="{C7A78B16-444F-0844-979B-65AF69D03C4A}" srcId="{694EAF97-F3D1-E445-9C2D-2C637471863A}" destId="{7AB65059-95B5-EB4B-AEE3-677C99FB7A7F}" srcOrd="0" destOrd="0" parTransId="{36FEB33B-A7E0-9648-99B0-4ED309E77A5E}" sibTransId="{CB4DD0DA-9758-4448-802A-9A0B427A8811}"/>
    <dgm:cxn modelId="{4EEBF447-9B2F-9541-8F66-5D6A82B49B14}" type="presOf" srcId="{5BC1686F-C85E-6547-8706-7707DD4E6702}" destId="{FD800DF5-CF7D-4C49-A7BC-3F9AB21F0FC8}" srcOrd="0" destOrd="0" presId="urn:microsoft.com/office/officeart/2005/8/layout/chevron2"/>
    <dgm:cxn modelId="{B02A204B-D18B-D447-99CB-956AE6445D91}" srcId="{0B8F0DD1-19C6-B946-8F04-C426BEE64A48}" destId="{1820B90B-396A-EA46-A3F6-CE47FA2642C5}" srcOrd="2" destOrd="0" parTransId="{F3A1A85B-FC4E-9A4E-A12C-3CFABEEF174A}" sibTransId="{A5A97CE2-138B-2B41-99F8-7ADF0D7947CE}"/>
    <dgm:cxn modelId="{41C1245B-6021-5E4A-80BA-C73983DE4B8E}" srcId="{0B8F0DD1-19C6-B946-8F04-C426BEE64A48}" destId="{694EAF97-F3D1-E445-9C2D-2C637471863A}" srcOrd="3" destOrd="0" parTransId="{E4DC4CBA-81D1-2D45-9A22-421D13070DC3}" sibTransId="{860618B1-1167-7D48-B446-429E348D3CA6}"/>
    <dgm:cxn modelId="{2B24715B-F812-2C4B-9F5E-0AE55BEA85D2}" type="presOf" srcId="{0B8F0DD1-19C6-B946-8F04-C426BEE64A48}" destId="{FB25B9BD-55F6-6C47-82A2-36CDFD61EFDD}" srcOrd="0" destOrd="0" presId="urn:microsoft.com/office/officeart/2005/8/layout/chevron2"/>
    <dgm:cxn modelId="{9575259E-6A51-F84A-9AEC-DA960FDC7E2B}" srcId="{0B8F0DD1-19C6-B946-8F04-C426BEE64A48}" destId="{72B3934D-6D88-9E4C-AFD8-E7A864BE7EAB}" srcOrd="1" destOrd="0" parTransId="{AFB6C080-008C-D24C-BD77-C9FAC88863D4}" sibTransId="{F6ED0274-8C88-0B4B-8854-0BDF286D83F6}"/>
    <dgm:cxn modelId="{A92BA7A3-30B9-3043-8748-E69899D1A1D6}" type="presOf" srcId="{5F29F974-305C-FE42-90C6-95C8E83F11D6}" destId="{270E2ABB-DFEF-5442-A25B-E74A231BAC5D}" srcOrd="0" destOrd="0" presId="urn:microsoft.com/office/officeart/2005/8/layout/chevron2"/>
    <dgm:cxn modelId="{650D03AF-EB4C-9344-BD9D-582BA054E3BA}" type="presOf" srcId="{1820B90B-396A-EA46-A3F6-CE47FA2642C5}" destId="{21AB673C-B919-B64C-8F71-A3F74FAB93FB}" srcOrd="0" destOrd="0" presId="urn:microsoft.com/office/officeart/2005/8/layout/chevron2"/>
    <dgm:cxn modelId="{92BD63C1-AE6C-8647-9F04-91444EFA6079}" type="presOf" srcId="{7AB65059-95B5-EB4B-AEE3-677C99FB7A7F}" destId="{34F7C9E2-B33B-384E-B1FF-DA870A880F29}" srcOrd="0" destOrd="0" presId="urn:microsoft.com/office/officeart/2005/8/layout/chevron2"/>
    <dgm:cxn modelId="{D60E98C3-E303-7B41-82E7-6BFEDB114B39}" srcId="{1820B90B-396A-EA46-A3F6-CE47FA2642C5}" destId="{49944118-00B3-9840-A46C-83000F4550A6}" srcOrd="0" destOrd="0" parTransId="{DA13B4FE-DC87-B249-B9A7-36E90B7694BE}" sibTransId="{04855900-3158-A741-9C1D-8934DD8D32EA}"/>
    <dgm:cxn modelId="{815C8FC8-E1D7-AC47-B719-C7C3D092E016}" type="presOf" srcId="{49944118-00B3-9840-A46C-83000F4550A6}" destId="{D6CC87B0-CF40-C841-93D7-59C90E55A912}" srcOrd="0" destOrd="0" presId="urn:microsoft.com/office/officeart/2005/8/layout/chevron2"/>
    <dgm:cxn modelId="{93EC1FD5-DBD9-A040-8112-6CFDB22877C6}" type="presOf" srcId="{72B3934D-6D88-9E4C-AFD8-E7A864BE7EAB}" destId="{9C75DF15-EABB-E548-969B-7D9F830FE42F}" srcOrd="0" destOrd="0" presId="urn:microsoft.com/office/officeart/2005/8/layout/chevron2"/>
    <dgm:cxn modelId="{585835DF-74D6-3E4A-AFD9-A9E6AF1C8FB7}" srcId="{5BC1686F-C85E-6547-8706-7707DD4E6702}" destId="{5F29F974-305C-FE42-90C6-95C8E83F11D6}" srcOrd="0" destOrd="0" parTransId="{A0C4DC4C-FA58-0A4D-B434-530242B24F25}" sibTransId="{F921F698-677E-644D-9954-87FE72766216}"/>
    <dgm:cxn modelId="{973000E9-BD78-034E-A3C9-E610DCFD5777}" srcId="{72B3934D-6D88-9E4C-AFD8-E7A864BE7EAB}" destId="{80FECA28-F165-B743-BAF1-045EC0A598F2}" srcOrd="0" destOrd="0" parTransId="{14125DC6-6400-9946-92DF-21138614CA51}" sibTransId="{9F2CD18C-C7CD-C241-869C-083745150238}"/>
    <dgm:cxn modelId="{0C29BDEC-0016-A747-9D48-BA50C353514C}" type="presOf" srcId="{80FECA28-F165-B743-BAF1-045EC0A598F2}" destId="{F5FDB357-2EAB-7244-B8B9-87DB0EEB4BBB}" srcOrd="0" destOrd="0" presId="urn:microsoft.com/office/officeart/2005/8/layout/chevron2"/>
    <dgm:cxn modelId="{B8FB685B-9C23-CF4B-90BE-F530B72FDD44}" type="presParOf" srcId="{FB25B9BD-55F6-6C47-82A2-36CDFD61EFDD}" destId="{9C31E360-3889-E546-995B-7106B5CCC50C}" srcOrd="0" destOrd="0" presId="urn:microsoft.com/office/officeart/2005/8/layout/chevron2"/>
    <dgm:cxn modelId="{08352AE6-4716-D84F-92FC-0B4A8B3480BD}" type="presParOf" srcId="{9C31E360-3889-E546-995B-7106B5CCC50C}" destId="{FD800DF5-CF7D-4C49-A7BC-3F9AB21F0FC8}" srcOrd="0" destOrd="0" presId="urn:microsoft.com/office/officeart/2005/8/layout/chevron2"/>
    <dgm:cxn modelId="{08C3DCE3-A666-1841-9FBA-FF230A6CE42F}" type="presParOf" srcId="{9C31E360-3889-E546-995B-7106B5CCC50C}" destId="{270E2ABB-DFEF-5442-A25B-E74A231BAC5D}" srcOrd="1" destOrd="0" presId="urn:microsoft.com/office/officeart/2005/8/layout/chevron2"/>
    <dgm:cxn modelId="{997D6211-DD26-6741-90FF-2DF105CC4B0E}" type="presParOf" srcId="{FB25B9BD-55F6-6C47-82A2-36CDFD61EFDD}" destId="{E4E032E3-8E1A-A14D-95EF-4F982935509D}" srcOrd="1" destOrd="0" presId="urn:microsoft.com/office/officeart/2005/8/layout/chevron2"/>
    <dgm:cxn modelId="{E3900FBE-E4AA-1347-B39B-1A5980F96207}" type="presParOf" srcId="{FB25B9BD-55F6-6C47-82A2-36CDFD61EFDD}" destId="{7BA01CC5-1042-7C4D-B698-4075F382FA22}" srcOrd="2" destOrd="0" presId="urn:microsoft.com/office/officeart/2005/8/layout/chevron2"/>
    <dgm:cxn modelId="{8A6D32ED-BD73-E446-880C-F32E8DF19AE6}" type="presParOf" srcId="{7BA01CC5-1042-7C4D-B698-4075F382FA22}" destId="{9C75DF15-EABB-E548-969B-7D9F830FE42F}" srcOrd="0" destOrd="0" presId="urn:microsoft.com/office/officeart/2005/8/layout/chevron2"/>
    <dgm:cxn modelId="{E28C2DE4-C427-224F-A59E-8DCE0AF3CD0B}" type="presParOf" srcId="{7BA01CC5-1042-7C4D-B698-4075F382FA22}" destId="{F5FDB357-2EAB-7244-B8B9-87DB0EEB4BBB}" srcOrd="1" destOrd="0" presId="urn:microsoft.com/office/officeart/2005/8/layout/chevron2"/>
    <dgm:cxn modelId="{1BFFB26A-F606-2E4B-A0F3-A545C0043926}" type="presParOf" srcId="{FB25B9BD-55F6-6C47-82A2-36CDFD61EFDD}" destId="{78C9D146-554B-9843-9C25-2A5D01C0175C}" srcOrd="3" destOrd="0" presId="urn:microsoft.com/office/officeart/2005/8/layout/chevron2"/>
    <dgm:cxn modelId="{4BBB2C30-2703-0F4B-9272-E5EDDF1B0126}" type="presParOf" srcId="{FB25B9BD-55F6-6C47-82A2-36CDFD61EFDD}" destId="{E770D1A0-E00A-0B4C-9CF3-F6D262B85689}" srcOrd="4" destOrd="0" presId="urn:microsoft.com/office/officeart/2005/8/layout/chevron2"/>
    <dgm:cxn modelId="{D28E9107-AB26-4045-8333-845BC8CDE0DB}" type="presParOf" srcId="{E770D1A0-E00A-0B4C-9CF3-F6D262B85689}" destId="{21AB673C-B919-B64C-8F71-A3F74FAB93FB}" srcOrd="0" destOrd="0" presId="urn:microsoft.com/office/officeart/2005/8/layout/chevron2"/>
    <dgm:cxn modelId="{18D97508-A2ED-2B4C-9E90-8BA54C725BD5}" type="presParOf" srcId="{E770D1A0-E00A-0B4C-9CF3-F6D262B85689}" destId="{D6CC87B0-CF40-C841-93D7-59C90E55A912}" srcOrd="1" destOrd="0" presId="urn:microsoft.com/office/officeart/2005/8/layout/chevron2"/>
    <dgm:cxn modelId="{06ACC056-822D-0548-A4A4-7C170D46F3AD}" type="presParOf" srcId="{FB25B9BD-55F6-6C47-82A2-36CDFD61EFDD}" destId="{024C135A-D9C2-9741-A9D2-DA51FDAD5658}" srcOrd="5" destOrd="0" presId="urn:microsoft.com/office/officeart/2005/8/layout/chevron2"/>
    <dgm:cxn modelId="{54B16F31-E819-C544-A2A1-02BC148412C4}" type="presParOf" srcId="{FB25B9BD-55F6-6C47-82A2-36CDFD61EFDD}" destId="{CD107902-C943-3247-B86B-383C6156975A}" srcOrd="6" destOrd="0" presId="urn:microsoft.com/office/officeart/2005/8/layout/chevron2"/>
    <dgm:cxn modelId="{7B7C282E-30E2-C940-AFD4-CADBF48E4022}" type="presParOf" srcId="{CD107902-C943-3247-B86B-383C6156975A}" destId="{9CD5AEB4-C1C7-4940-A53C-B690E178B530}" srcOrd="0" destOrd="0" presId="urn:microsoft.com/office/officeart/2005/8/layout/chevron2"/>
    <dgm:cxn modelId="{64DD3446-6307-F445-9AEF-E6B7320B7146}" type="presParOf" srcId="{CD107902-C943-3247-B86B-383C6156975A}" destId="{34F7C9E2-B33B-384E-B1FF-DA870A880F29}" srcOrd="1" destOrd="0" presId="urn:microsoft.com/office/officeart/2005/8/layout/chevron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4DC4F0-D57F-450E-833C-963334C15ED8}" type="doc">
      <dgm:prSet loTypeId="urn:microsoft.com/office/officeart/2005/8/layout/default" loCatId="list" qsTypeId="urn:microsoft.com/office/officeart/2005/8/quickstyle/simple4" qsCatId="simple" csTypeId="urn:microsoft.com/office/officeart/2005/8/colors/colorful3" csCatId="colorful" phldr="1"/>
      <dgm:spPr/>
      <dgm:t>
        <a:bodyPr/>
        <a:lstStyle/>
        <a:p>
          <a:endParaRPr lang="es-EC"/>
        </a:p>
      </dgm:t>
    </dgm:pt>
    <dgm:pt modelId="{831D0C3A-E65A-4D29-A1B7-BC3FE8A63714}" type="pres">
      <dgm:prSet presAssocID="{594DC4F0-D57F-450E-833C-963334C15ED8}" presName="diagram" presStyleCnt="0">
        <dgm:presLayoutVars>
          <dgm:dir/>
          <dgm:resizeHandles val="exact"/>
        </dgm:presLayoutVars>
      </dgm:prSet>
      <dgm:spPr/>
    </dgm:pt>
  </dgm:ptLst>
  <dgm:cxnLst>
    <dgm:cxn modelId="{586D5F5D-D3B9-49C9-BC4B-F772D4541C01}" type="presOf" srcId="{594DC4F0-D57F-450E-833C-963334C15ED8}" destId="{831D0C3A-E65A-4D29-A1B7-BC3FE8A63714}"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4DC4F0-D57F-450E-833C-963334C15ED8}" type="doc">
      <dgm:prSet loTypeId="urn:microsoft.com/office/officeart/2005/8/layout/default" loCatId="list" qsTypeId="urn:microsoft.com/office/officeart/2005/8/quickstyle/simple4" qsCatId="simple" csTypeId="urn:microsoft.com/office/officeart/2005/8/colors/colorful3" csCatId="colorful" phldr="1"/>
      <dgm:spPr/>
      <dgm:t>
        <a:bodyPr/>
        <a:lstStyle/>
        <a:p>
          <a:endParaRPr lang="es-EC"/>
        </a:p>
      </dgm:t>
    </dgm:pt>
    <dgm:pt modelId="{831D0C3A-E65A-4D29-A1B7-BC3FE8A63714}" type="pres">
      <dgm:prSet presAssocID="{594DC4F0-D57F-450E-833C-963334C15ED8}" presName="diagram" presStyleCnt="0">
        <dgm:presLayoutVars>
          <dgm:dir/>
          <dgm:resizeHandles val="exact"/>
        </dgm:presLayoutVars>
      </dgm:prSet>
      <dgm:spPr/>
    </dgm:pt>
  </dgm:ptLst>
  <dgm:cxnLst>
    <dgm:cxn modelId="{586D5F5D-D3B9-49C9-BC4B-F772D4541C01}" type="presOf" srcId="{594DC4F0-D57F-450E-833C-963334C15ED8}" destId="{831D0C3A-E65A-4D29-A1B7-BC3FE8A63714}"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76625F-4340-8349-B418-78EE4E7FA887}" type="doc">
      <dgm:prSet loTypeId="urn:microsoft.com/office/officeart/2008/layout/VerticalCurvedList" loCatId="" qsTypeId="urn:microsoft.com/office/officeart/2005/8/quickstyle/simple1" qsCatId="simple" csTypeId="urn:microsoft.com/office/officeart/2005/8/colors/colorful3" csCatId="colorful" phldr="1"/>
      <dgm:spPr/>
      <dgm:t>
        <a:bodyPr/>
        <a:lstStyle/>
        <a:p>
          <a:endParaRPr lang="es-MX"/>
        </a:p>
      </dgm:t>
    </dgm:pt>
    <dgm:pt modelId="{35CEABD2-338B-AC47-B5C0-CF34969B027A}">
      <dgm:prSet phldrT="[Texto]"/>
      <dgm:spPr/>
      <dgm:t>
        <a:bodyPr/>
        <a:lstStyle/>
        <a:p>
          <a:r>
            <a:rPr lang="es-MX" dirty="0"/>
            <a:t>Tipo de anticuerpo recombinante expresado: de cadena simple con fusión a región Fc de la IgG1 Humana</a:t>
          </a:r>
        </a:p>
      </dgm:t>
    </dgm:pt>
    <dgm:pt modelId="{85AADC94-537B-0F4F-B89F-0C68071EF0C8}" type="parTrans" cxnId="{33472714-A550-7E44-A696-37CF0A6547E3}">
      <dgm:prSet/>
      <dgm:spPr/>
      <dgm:t>
        <a:bodyPr/>
        <a:lstStyle/>
        <a:p>
          <a:endParaRPr lang="es-MX"/>
        </a:p>
      </dgm:t>
    </dgm:pt>
    <dgm:pt modelId="{90D5E6F4-B9C3-C34E-9CB7-737542489DF5}" type="sibTrans" cxnId="{33472714-A550-7E44-A696-37CF0A6547E3}">
      <dgm:prSet/>
      <dgm:spPr/>
      <dgm:t>
        <a:bodyPr/>
        <a:lstStyle/>
        <a:p>
          <a:endParaRPr lang="es-MX"/>
        </a:p>
      </dgm:t>
    </dgm:pt>
    <dgm:pt modelId="{72AE57E9-4D4E-5046-AF9F-A29C5AEFC923}">
      <dgm:prSet phldrT="[Texto]"/>
      <dgm:spPr/>
      <dgm:t>
        <a:bodyPr/>
        <a:lstStyle/>
        <a:p>
          <a:r>
            <a:rPr lang="es-MX" dirty="0"/>
            <a:t>Peso molecular estimado por modelado bioinformático del anticuerpo: 52 kDa</a:t>
          </a:r>
        </a:p>
      </dgm:t>
    </dgm:pt>
    <dgm:pt modelId="{B13A3385-3AAA-7F47-9FB0-6E7BC6F3FBCA}" type="parTrans" cxnId="{D7CC6D73-FDC5-4E44-8E93-07302E391D58}">
      <dgm:prSet/>
      <dgm:spPr/>
      <dgm:t>
        <a:bodyPr/>
        <a:lstStyle/>
        <a:p>
          <a:endParaRPr lang="es-MX"/>
        </a:p>
      </dgm:t>
    </dgm:pt>
    <dgm:pt modelId="{9F6FE24C-090E-8F44-AC27-95E1BFA694CB}" type="sibTrans" cxnId="{D7CC6D73-FDC5-4E44-8E93-07302E391D58}">
      <dgm:prSet/>
      <dgm:spPr/>
      <dgm:t>
        <a:bodyPr/>
        <a:lstStyle/>
        <a:p>
          <a:endParaRPr lang="es-MX"/>
        </a:p>
      </dgm:t>
    </dgm:pt>
    <dgm:pt modelId="{102A50D1-2586-604E-870F-51C155D320F7}">
      <dgm:prSet phldrT="[Texto]"/>
      <dgm:spPr/>
      <dgm:t>
        <a:bodyPr/>
        <a:lstStyle/>
        <a:p>
          <a:r>
            <a:rPr lang="es-MX" dirty="0"/>
            <a:t>Potencial sitio de glicosilación: 1 en la región Fc</a:t>
          </a:r>
        </a:p>
      </dgm:t>
    </dgm:pt>
    <dgm:pt modelId="{FF01F4C0-C04A-ED4F-9AB3-1D4760186770}" type="parTrans" cxnId="{2E633DB1-12FE-524E-8618-63E304083622}">
      <dgm:prSet/>
      <dgm:spPr/>
      <dgm:t>
        <a:bodyPr/>
        <a:lstStyle/>
        <a:p>
          <a:endParaRPr lang="es-MX"/>
        </a:p>
      </dgm:t>
    </dgm:pt>
    <dgm:pt modelId="{615F0520-D46C-B54F-A1F0-C56122BBA4F4}" type="sibTrans" cxnId="{2E633DB1-12FE-524E-8618-63E304083622}">
      <dgm:prSet/>
      <dgm:spPr/>
      <dgm:t>
        <a:bodyPr/>
        <a:lstStyle/>
        <a:p>
          <a:endParaRPr lang="es-MX"/>
        </a:p>
      </dgm:t>
    </dgm:pt>
    <dgm:pt modelId="{2E74BADF-2230-0D46-8517-FDC4975BD431}">
      <dgm:prSet/>
      <dgm:spPr/>
      <dgm:t>
        <a:bodyPr/>
        <a:lstStyle/>
        <a:p>
          <a:r>
            <a:rPr lang="es-MX" dirty="0"/>
            <a:t>Gen reportero: Proteína Verde Fluorescente (GFP)</a:t>
          </a:r>
        </a:p>
      </dgm:t>
    </dgm:pt>
    <dgm:pt modelId="{E3131450-4479-E248-B060-59116A0A09FE}" type="parTrans" cxnId="{E5D431C3-3608-4D49-9389-BE2EE71F58D2}">
      <dgm:prSet/>
      <dgm:spPr/>
      <dgm:t>
        <a:bodyPr/>
        <a:lstStyle/>
        <a:p>
          <a:endParaRPr lang="es-MX"/>
        </a:p>
      </dgm:t>
    </dgm:pt>
    <dgm:pt modelId="{561DB9F3-D36D-4B45-A80F-6037206CB1D4}" type="sibTrans" cxnId="{E5D431C3-3608-4D49-9389-BE2EE71F58D2}">
      <dgm:prSet/>
      <dgm:spPr/>
      <dgm:t>
        <a:bodyPr/>
        <a:lstStyle/>
        <a:p>
          <a:endParaRPr lang="es-MX"/>
        </a:p>
      </dgm:t>
    </dgm:pt>
    <dgm:pt modelId="{A6E71517-5216-7A41-B98A-D4CD527A998B}" type="pres">
      <dgm:prSet presAssocID="{F676625F-4340-8349-B418-78EE4E7FA887}" presName="Name0" presStyleCnt="0">
        <dgm:presLayoutVars>
          <dgm:chMax val="7"/>
          <dgm:chPref val="7"/>
          <dgm:dir/>
        </dgm:presLayoutVars>
      </dgm:prSet>
      <dgm:spPr/>
    </dgm:pt>
    <dgm:pt modelId="{0F2FDC2F-5BA7-3D47-862C-794BB6E2DE8B}" type="pres">
      <dgm:prSet presAssocID="{F676625F-4340-8349-B418-78EE4E7FA887}" presName="Name1" presStyleCnt="0"/>
      <dgm:spPr/>
    </dgm:pt>
    <dgm:pt modelId="{5AA8C656-80C9-EF45-B31A-E6E65EBF9A3E}" type="pres">
      <dgm:prSet presAssocID="{F676625F-4340-8349-B418-78EE4E7FA887}" presName="cycle" presStyleCnt="0"/>
      <dgm:spPr/>
    </dgm:pt>
    <dgm:pt modelId="{263DDE9F-9C42-0445-B9E9-420A70F3BAA7}" type="pres">
      <dgm:prSet presAssocID="{F676625F-4340-8349-B418-78EE4E7FA887}" presName="srcNode" presStyleLbl="node1" presStyleIdx="0" presStyleCnt="4"/>
      <dgm:spPr/>
    </dgm:pt>
    <dgm:pt modelId="{B2FDFB25-1ECB-4247-BD2B-5B640A02D74A}" type="pres">
      <dgm:prSet presAssocID="{F676625F-4340-8349-B418-78EE4E7FA887}" presName="conn" presStyleLbl="parChTrans1D2" presStyleIdx="0" presStyleCnt="1"/>
      <dgm:spPr/>
    </dgm:pt>
    <dgm:pt modelId="{063F38E3-ABED-7F43-8C40-B19FB0262D1D}" type="pres">
      <dgm:prSet presAssocID="{F676625F-4340-8349-B418-78EE4E7FA887}" presName="extraNode" presStyleLbl="node1" presStyleIdx="0" presStyleCnt="4"/>
      <dgm:spPr/>
    </dgm:pt>
    <dgm:pt modelId="{E1AAE864-1132-2D42-B35C-3749A75754C3}" type="pres">
      <dgm:prSet presAssocID="{F676625F-4340-8349-B418-78EE4E7FA887}" presName="dstNode" presStyleLbl="node1" presStyleIdx="0" presStyleCnt="4"/>
      <dgm:spPr/>
    </dgm:pt>
    <dgm:pt modelId="{0491151D-282A-FA42-99D0-ACCC1EF86123}" type="pres">
      <dgm:prSet presAssocID="{35CEABD2-338B-AC47-B5C0-CF34969B027A}" presName="text_1" presStyleLbl="node1" presStyleIdx="0" presStyleCnt="4">
        <dgm:presLayoutVars>
          <dgm:bulletEnabled val="1"/>
        </dgm:presLayoutVars>
      </dgm:prSet>
      <dgm:spPr/>
    </dgm:pt>
    <dgm:pt modelId="{5F246D98-83A5-C04E-80E4-C0C3EA7295A7}" type="pres">
      <dgm:prSet presAssocID="{35CEABD2-338B-AC47-B5C0-CF34969B027A}" presName="accent_1" presStyleCnt="0"/>
      <dgm:spPr/>
    </dgm:pt>
    <dgm:pt modelId="{D233C45C-FE45-8F40-84A9-CAD5453F4338}" type="pres">
      <dgm:prSet presAssocID="{35CEABD2-338B-AC47-B5C0-CF34969B027A}" presName="accentRepeatNode" presStyleLbl="solidFgAcc1" presStyleIdx="0" presStyleCnt="4"/>
      <dgm:spPr/>
    </dgm:pt>
    <dgm:pt modelId="{6C04AEC5-10C0-9B4C-A17C-1BCD2FA43956}" type="pres">
      <dgm:prSet presAssocID="{72AE57E9-4D4E-5046-AF9F-A29C5AEFC923}" presName="text_2" presStyleLbl="node1" presStyleIdx="1" presStyleCnt="4">
        <dgm:presLayoutVars>
          <dgm:bulletEnabled val="1"/>
        </dgm:presLayoutVars>
      </dgm:prSet>
      <dgm:spPr/>
    </dgm:pt>
    <dgm:pt modelId="{7E02CCB4-CCBB-5147-9285-6BBB44221AFA}" type="pres">
      <dgm:prSet presAssocID="{72AE57E9-4D4E-5046-AF9F-A29C5AEFC923}" presName="accent_2" presStyleCnt="0"/>
      <dgm:spPr/>
    </dgm:pt>
    <dgm:pt modelId="{CC27E43F-8D5C-3D4F-B1E7-1E042DC28F91}" type="pres">
      <dgm:prSet presAssocID="{72AE57E9-4D4E-5046-AF9F-A29C5AEFC923}" presName="accentRepeatNode" presStyleLbl="solidFgAcc1" presStyleIdx="1" presStyleCnt="4"/>
      <dgm:spPr/>
    </dgm:pt>
    <dgm:pt modelId="{4554DC83-B4B3-2D4F-8879-F8EEE6870A95}" type="pres">
      <dgm:prSet presAssocID="{102A50D1-2586-604E-870F-51C155D320F7}" presName="text_3" presStyleLbl="node1" presStyleIdx="2" presStyleCnt="4">
        <dgm:presLayoutVars>
          <dgm:bulletEnabled val="1"/>
        </dgm:presLayoutVars>
      </dgm:prSet>
      <dgm:spPr/>
    </dgm:pt>
    <dgm:pt modelId="{7CD1CADE-D09F-0E4E-865C-65B35B46926A}" type="pres">
      <dgm:prSet presAssocID="{102A50D1-2586-604E-870F-51C155D320F7}" presName="accent_3" presStyleCnt="0"/>
      <dgm:spPr/>
    </dgm:pt>
    <dgm:pt modelId="{787D4794-4A78-B748-AE1A-9174300A47B0}" type="pres">
      <dgm:prSet presAssocID="{102A50D1-2586-604E-870F-51C155D320F7}" presName="accentRepeatNode" presStyleLbl="solidFgAcc1" presStyleIdx="2" presStyleCnt="4"/>
      <dgm:spPr/>
    </dgm:pt>
    <dgm:pt modelId="{EF799B88-80FE-8147-8DFE-7F414494B5DC}" type="pres">
      <dgm:prSet presAssocID="{2E74BADF-2230-0D46-8517-FDC4975BD431}" presName="text_4" presStyleLbl="node1" presStyleIdx="3" presStyleCnt="4">
        <dgm:presLayoutVars>
          <dgm:bulletEnabled val="1"/>
        </dgm:presLayoutVars>
      </dgm:prSet>
      <dgm:spPr/>
    </dgm:pt>
    <dgm:pt modelId="{905780D1-E3BD-8F4A-B1E6-3E013CFD9A6C}" type="pres">
      <dgm:prSet presAssocID="{2E74BADF-2230-0D46-8517-FDC4975BD431}" presName="accent_4" presStyleCnt="0"/>
      <dgm:spPr/>
    </dgm:pt>
    <dgm:pt modelId="{99F1D8C6-15C8-FF44-9513-A4C04B8F7BF0}" type="pres">
      <dgm:prSet presAssocID="{2E74BADF-2230-0D46-8517-FDC4975BD431}" presName="accentRepeatNode" presStyleLbl="solidFgAcc1" presStyleIdx="3" presStyleCnt="4"/>
      <dgm:spPr/>
    </dgm:pt>
  </dgm:ptLst>
  <dgm:cxnLst>
    <dgm:cxn modelId="{33472714-A550-7E44-A696-37CF0A6547E3}" srcId="{F676625F-4340-8349-B418-78EE4E7FA887}" destId="{35CEABD2-338B-AC47-B5C0-CF34969B027A}" srcOrd="0" destOrd="0" parTransId="{85AADC94-537B-0F4F-B89F-0C68071EF0C8}" sibTransId="{90D5E6F4-B9C3-C34E-9CB7-737542489DF5}"/>
    <dgm:cxn modelId="{ECA7D545-7A0D-2E48-8B24-2E86FAA1AAB5}" type="presOf" srcId="{F676625F-4340-8349-B418-78EE4E7FA887}" destId="{A6E71517-5216-7A41-B98A-D4CD527A998B}" srcOrd="0" destOrd="0" presId="urn:microsoft.com/office/officeart/2008/layout/VerticalCurvedList"/>
    <dgm:cxn modelId="{D7CC6D73-FDC5-4E44-8E93-07302E391D58}" srcId="{F676625F-4340-8349-B418-78EE4E7FA887}" destId="{72AE57E9-4D4E-5046-AF9F-A29C5AEFC923}" srcOrd="1" destOrd="0" parTransId="{B13A3385-3AAA-7F47-9FB0-6E7BC6F3FBCA}" sibTransId="{9F6FE24C-090E-8F44-AC27-95E1BFA694CB}"/>
    <dgm:cxn modelId="{A33DFC8E-CA29-0546-866A-AFCE6570C91C}" type="presOf" srcId="{72AE57E9-4D4E-5046-AF9F-A29C5AEFC923}" destId="{6C04AEC5-10C0-9B4C-A17C-1BCD2FA43956}" srcOrd="0" destOrd="0" presId="urn:microsoft.com/office/officeart/2008/layout/VerticalCurvedList"/>
    <dgm:cxn modelId="{2E633DB1-12FE-524E-8618-63E304083622}" srcId="{F676625F-4340-8349-B418-78EE4E7FA887}" destId="{102A50D1-2586-604E-870F-51C155D320F7}" srcOrd="2" destOrd="0" parTransId="{FF01F4C0-C04A-ED4F-9AB3-1D4760186770}" sibTransId="{615F0520-D46C-B54F-A1F0-C56122BBA4F4}"/>
    <dgm:cxn modelId="{256E96B2-5E5D-684E-8856-4F295C840642}" type="presOf" srcId="{90D5E6F4-B9C3-C34E-9CB7-737542489DF5}" destId="{B2FDFB25-1ECB-4247-BD2B-5B640A02D74A}" srcOrd="0" destOrd="0" presId="urn:microsoft.com/office/officeart/2008/layout/VerticalCurvedList"/>
    <dgm:cxn modelId="{E5D431C3-3608-4D49-9389-BE2EE71F58D2}" srcId="{F676625F-4340-8349-B418-78EE4E7FA887}" destId="{2E74BADF-2230-0D46-8517-FDC4975BD431}" srcOrd="3" destOrd="0" parTransId="{E3131450-4479-E248-B060-59116A0A09FE}" sibTransId="{561DB9F3-D36D-4B45-A80F-6037206CB1D4}"/>
    <dgm:cxn modelId="{A187E3D3-C230-7845-A0EE-DA1435AB3E21}" type="presOf" srcId="{2E74BADF-2230-0D46-8517-FDC4975BD431}" destId="{EF799B88-80FE-8147-8DFE-7F414494B5DC}" srcOrd="0" destOrd="0" presId="urn:microsoft.com/office/officeart/2008/layout/VerticalCurvedList"/>
    <dgm:cxn modelId="{0FEB95ED-B3EA-4742-B3A3-98A7083F0793}" type="presOf" srcId="{102A50D1-2586-604E-870F-51C155D320F7}" destId="{4554DC83-B4B3-2D4F-8879-F8EEE6870A95}" srcOrd="0" destOrd="0" presId="urn:microsoft.com/office/officeart/2008/layout/VerticalCurvedList"/>
    <dgm:cxn modelId="{483DA5F7-82DF-B646-A15C-4D14252AF187}" type="presOf" srcId="{35CEABD2-338B-AC47-B5C0-CF34969B027A}" destId="{0491151D-282A-FA42-99D0-ACCC1EF86123}" srcOrd="0" destOrd="0" presId="urn:microsoft.com/office/officeart/2008/layout/VerticalCurvedList"/>
    <dgm:cxn modelId="{203B64A2-1238-0349-B15A-131CD7A1374A}" type="presParOf" srcId="{A6E71517-5216-7A41-B98A-D4CD527A998B}" destId="{0F2FDC2F-5BA7-3D47-862C-794BB6E2DE8B}" srcOrd="0" destOrd="0" presId="urn:microsoft.com/office/officeart/2008/layout/VerticalCurvedList"/>
    <dgm:cxn modelId="{6EFC0623-0F3F-3949-9B73-1765AF83F1E4}" type="presParOf" srcId="{0F2FDC2F-5BA7-3D47-862C-794BB6E2DE8B}" destId="{5AA8C656-80C9-EF45-B31A-E6E65EBF9A3E}" srcOrd="0" destOrd="0" presId="urn:microsoft.com/office/officeart/2008/layout/VerticalCurvedList"/>
    <dgm:cxn modelId="{17949817-3100-D947-86F6-B2964B4FE336}" type="presParOf" srcId="{5AA8C656-80C9-EF45-B31A-E6E65EBF9A3E}" destId="{263DDE9F-9C42-0445-B9E9-420A70F3BAA7}" srcOrd="0" destOrd="0" presId="urn:microsoft.com/office/officeart/2008/layout/VerticalCurvedList"/>
    <dgm:cxn modelId="{410B3AC7-C05C-0144-8B1E-5FDF97AFD4F5}" type="presParOf" srcId="{5AA8C656-80C9-EF45-B31A-E6E65EBF9A3E}" destId="{B2FDFB25-1ECB-4247-BD2B-5B640A02D74A}" srcOrd="1" destOrd="0" presId="urn:microsoft.com/office/officeart/2008/layout/VerticalCurvedList"/>
    <dgm:cxn modelId="{89428428-8E05-2348-80D5-4AB6966F3C2F}" type="presParOf" srcId="{5AA8C656-80C9-EF45-B31A-E6E65EBF9A3E}" destId="{063F38E3-ABED-7F43-8C40-B19FB0262D1D}" srcOrd="2" destOrd="0" presId="urn:microsoft.com/office/officeart/2008/layout/VerticalCurvedList"/>
    <dgm:cxn modelId="{6F55E76B-EC0C-F74B-8320-FBC4760F511A}" type="presParOf" srcId="{5AA8C656-80C9-EF45-B31A-E6E65EBF9A3E}" destId="{E1AAE864-1132-2D42-B35C-3749A75754C3}" srcOrd="3" destOrd="0" presId="urn:microsoft.com/office/officeart/2008/layout/VerticalCurvedList"/>
    <dgm:cxn modelId="{1F23F511-7BE7-1547-88A4-93DD418D167E}" type="presParOf" srcId="{0F2FDC2F-5BA7-3D47-862C-794BB6E2DE8B}" destId="{0491151D-282A-FA42-99D0-ACCC1EF86123}" srcOrd="1" destOrd="0" presId="urn:microsoft.com/office/officeart/2008/layout/VerticalCurvedList"/>
    <dgm:cxn modelId="{7560314C-4E96-1143-B7D5-73EB093609F8}" type="presParOf" srcId="{0F2FDC2F-5BA7-3D47-862C-794BB6E2DE8B}" destId="{5F246D98-83A5-C04E-80E4-C0C3EA7295A7}" srcOrd="2" destOrd="0" presId="urn:microsoft.com/office/officeart/2008/layout/VerticalCurvedList"/>
    <dgm:cxn modelId="{F6F49BA2-7333-8A4B-A175-5F756A043CCD}" type="presParOf" srcId="{5F246D98-83A5-C04E-80E4-C0C3EA7295A7}" destId="{D233C45C-FE45-8F40-84A9-CAD5453F4338}" srcOrd="0" destOrd="0" presId="urn:microsoft.com/office/officeart/2008/layout/VerticalCurvedList"/>
    <dgm:cxn modelId="{EF22FFD0-8327-3E4C-98DE-12424A065682}" type="presParOf" srcId="{0F2FDC2F-5BA7-3D47-862C-794BB6E2DE8B}" destId="{6C04AEC5-10C0-9B4C-A17C-1BCD2FA43956}" srcOrd="3" destOrd="0" presId="urn:microsoft.com/office/officeart/2008/layout/VerticalCurvedList"/>
    <dgm:cxn modelId="{B8E5FAD1-F0DD-F846-9A4D-6BFBCC88950F}" type="presParOf" srcId="{0F2FDC2F-5BA7-3D47-862C-794BB6E2DE8B}" destId="{7E02CCB4-CCBB-5147-9285-6BBB44221AFA}" srcOrd="4" destOrd="0" presId="urn:microsoft.com/office/officeart/2008/layout/VerticalCurvedList"/>
    <dgm:cxn modelId="{AFADAC74-07EE-8A46-AC30-0D63A1AD08EA}" type="presParOf" srcId="{7E02CCB4-CCBB-5147-9285-6BBB44221AFA}" destId="{CC27E43F-8D5C-3D4F-B1E7-1E042DC28F91}" srcOrd="0" destOrd="0" presId="urn:microsoft.com/office/officeart/2008/layout/VerticalCurvedList"/>
    <dgm:cxn modelId="{B1DD83CB-658D-BA4E-9BAC-22FA7A450629}" type="presParOf" srcId="{0F2FDC2F-5BA7-3D47-862C-794BB6E2DE8B}" destId="{4554DC83-B4B3-2D4F-8879-F8EEE6870A95}" srcOrd="5" destOrd="0" presId="urn:microsoft.com/office/officeart/2008/layout/VerticalCurvedList"/>
    <dgm:cxn modelId="{59DAD0CE-B322-9744-BB57-08F00A0380AE}" type="presParOf" srcId="{0F2FDC2F-5BA7-3D47-862C-794BB6E2DE8B}" destId="{7CD1CADE-D09F-0E4E-865C-65B35B46926A}" srcOrd="6" destOrd="0" presId="urn:microsoft.com/office/officeart/2008/layout/VerticalCurvedList"/>
    <dgm:cxn modelId="{603ACE78-564F-144B-9B7C-73E6697EDE55}" type="presParOf" srcId="{7CD1CADE-D09F-0E4E-865C-65B35B46926A}" destId="{787D4794-4A78-B748-AE1A-9174300A47B0}" srcOrd="0" destOrd="0" presId="urn:microsoft.com/office/officeart/2008/layout/VerticalCurvedList"/>
    <dgm:cxn modelId="{AB3423FD-D8C4-BB49-94CC-03E0DA172ED9}" type="presParOf" srcId="{0F2FDC2F-5BA7-3D47-862C-794BB6E2DE8B}" destId="{EF799B88-80FE-8147-8DFE-7F414494B5DC}" srcOrd="7" destOrd="0" presId="urn:microsoft.com/office/officeart/2008/layout/VerticalCurvedList"/>
    <dgm:cxn modelId="{44A6EEBC-5709-7D43-8B27-12C97D358A77}" type="presParOf" srcId="{0F2FDC2F-5BA7-3D47-862C-794BB6E2DE8B}" destId="{905780D1-E3BD-8F4A-B1E6-3E013CFD9A6C}" srcOrd="8" destOrd="0" presId="urn:microsoft.com/office/officeart/2008/layout/VerticalCurvedList"/>
    <dgm:cxn modelId="{63FDE4BE-8444-2149-88CB-F79D3412F786}" type="presParOf" srcId="{905780D1-E3BD-8F4A-B1E6-3E013CFD9A6C}" destId="{99F1D8C6-15C8-FF44-9513-A4C04B8F7BF0}"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CABDF-9FB8-B948-B792-DCBEC67F650D}">
      <dsp:nvSpPr>
        <dsp:cNvPr id="0" name=""/>
        <dsp:cNvSpPr/>
      </dsp:nvSpPr>
      <dsp:spPr>
        <a:xfrm rot="16200000">
          <a:off x="-2790123" y="145948"/>
          <a:ext cx="6532557" cy="72410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kern="1200"/>
            <a:t>Enfermedades objetivo y comercialización</a:t>
          </a:r>
          <a:endParaRPr lang="es-MX" sz="2400" kern="1200" dirty="0"/>
        </a:p>
      </dsp:txBody>
      <dsp:txXfrm>
        <a:off x="-2790123" y="145948"/>
        <a:ext cx="6532557" cy="724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374CE-4929-4094-8B1F-60FCE82300D1}">
      <dsp:nvSpPr>
        <dsp:cNvPr id="0" name=""/>
        <dsp:cNvSpPr/>
      </dsp:nvSpPr>
      <dsp:spPr>
        <a:xfrm>
          <a:off x="377399" y="947"/>
          <a:ext cx="2078431" cy="73376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Especificidad</a:t>
          </a:r>
        </a:p>
      </dsp:txBody>
      <dsp:txXfrm>
        <a:off x="377399" y="947"/>
        <a:ext cx="2078431" cy="733762"/>
      </dsp:txXfrm>
    </dsp:sp>
    <dsp:sp modelId="{FDD8D29D-287F-4088-B04E-EB963DA7031E}">
      <dsp:nvSpPr>
        <dsp:cNvPr id="0" name=""/>
        <dsp:cNvSpPr/>
      </dsp:nvSpPr>
      <dsp:spPr>
        <a:xfrm>
          <a:off x="377399" y="857003"/>
          <a:ext cx="2078431" cy="733762"/>
        </a:xfrm>
        <a:prstGeom prst="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Afinidad</a:t>
          </a:r>
        </a:p>
      </dsp:txBody>
      <dsp:txXfrm>
        <a:off x="377399" y="857003"/>
        <a:ext cx="2078431" cy="733762"/>
      </dsp:txXfrm>
    </dsp:sp>
    <dsp:sp modelId="{EBF91EB1-6156-B14A-8F17-266C4C717D73}">
      <dsp:nvSpPr>
        <dsp:cNvPr id="0" name=""/>
        <dsp:cNvSpPr/>
      </dsp:nvSpPr>
      <dsp:spPr>
        <a:xfrm>
          <a:off x="351222" y="1713059"/>
          <a:ext cx="2130785" cy="733762"/>
        </a:xfrm>
        <a:prstGeom prst="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Vida media</a:t>
          </a:r>
        </a:p>
      </dsp:txBody>
      <dsp:txXfrm>
        <a:off x="351222" y="1713059"/>
        <a:ext cx="2130785" cy="733762"/>
      </dsp:txXfrm>
    </dsp:sp>
    <dsp:sp modelId="{B3441279-A6F8-1548-BE85-EF6BB8FE65AC}">
      <dsp:nvSpPr>
        <dsp:cNvPr id="0" name=""/>
        <dsp:cNvSpPr/>
      </dsp:nvSpPr>
      <dsp:spPr>
        <a:xfrm>
          <a:off x="351222" y="2569116"/>
          <a:ext cx="2130785" cy="733762"/>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Función</a:t>
          </a:r>
        </a:p>
      </dsp:txBody>
      <dsp:txXfrm>
        <a:off x="351222" y="2569116"/>
        <a:ext cx="2130785" cy="733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00DF5-CF7D-4C49-A7BC-3F9AB21F0FC8}">
      <dsp:nvSpPr>
        <dsp:cNvPr id="0" name=""/>
        <dsp:cNvSpPr/>
      </dsp:nvSpPr>
      <dsp:spPr>
        <a:xfrm rot="5400000">
          <a:off x="-113208" y="115121"/>
          <a:ext cx="754725" cy="528308"/>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s-MX" sz="1100" kern="1200" dirty="0"/>
        </a:p>
      </dsp:txBody>
      <dsp:txXfrm rot="-5400000">
        <a:off x="1" y="266066"/>
        <a:ext cx="528308" cy="226417"/>
      </dsp:txXfrm>
    </dsp:sp>
    <dsp:sp modelId="{270E2ABB-DFEF-5442-A25B-E74A231BAC5D}">
      <dsp:nvSpPr>
        <dsp:cNvPr id="0" name=""/>
        <dsp:cNvSpPr/>
      </dsp:nvSpPr>
      <dsp:spPr>
        <a:xfrm rot="5400000">
          <a:off x="2000068" y="-1471759"/>
          <a:ext cx="490571" cy="3434091"/>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MX" sz="2000" kern="1200" dirty="0"/>
            <a:t>Consistencia</a:t>
          </a:r>
        </a:p>
      </dsp:txBody>
      <dsp:txXfrm rot="-5400000">
        <a:off x="528308" y="23949"/>
        <a:ext cx="3410143" cy="442675"/>
      </dsp:txXfrm>
    </dsp:sp>
    <dsp:sp modelId="{9C75DF15-EABB-E548-969B-7D9F830FE42F}">
      <dsp:nvSpPr>
        <dsp:cNvPr id="0" name=""/>
        <dsp:cNvSpPr/>
      </dsp:nvSpPr>
      <dsp:spPr>
        <a:xfrm rot="5400000">
          <a:off x="-113208" y="711078"/>
          <a:ext cx="754725" cy="528308"/>
        </a:xfrm>
        <a:prstGeom prst="chevron">
          <a:avLst/>
        </a:prstGeom>
        <a:solidFill>
          <a:schemeClr val="accent3">
            <a:hueOff val="3750088"/>
            <a:satOff val="-5627"/>
            <a:lumOff val="-915"/>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s-MX" sz="1100" kern="1200" dirty="0"/>
        </a:p>
      </dsp:txBody>
      <dsp:txXfrm rot="-5400000">
        <a:off x="1" y="862023"/>
        <a:ext cx="528308" cy="226417"/>
      </dsp:txXfrm>
    </dsp:sp>
    <dsp:sp modelId="{F5FDB357-2EAB-7244-B8B9-87DB0EEB4BBB}">
      <dsp:nvSpPr>
        <dsp:cNvPr id="0" name=""/>
        <dsp:cNvSpPr/>
      </dsp:nvSpPr>
      <dsp:spPr>
        <a:xfrm rot="5400000">
          <a:off x="2000068" y="-873890"/>
          <a:ext cx="490571" cy="3434091"/>
        </a:xfrm>
        <a:prstGeom prst="round2SameRect">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MX" sz="2000" kern="1200" dirty="0"/>
            <a:t>Escalabilidad</a:t>
          </a:r>
        </a:p>
      </dsp:txBody>
      <dsp:txXfrm rot="-5400000">
        <a:off x="528308" y="621818"/>
        <a:ext cx="3410143" cy="442675"/>
      </dsp:txXfrm>
    </dsp:sp>
    <dsp:sp modelId="{21AB673C-B919-B64C-8F71-A3F74FAB93FB}">
      <dsp:nvSpPr>
        <dsp:cNvPr id="0" name=""/>
        <dsp:cNvSpPr/>
      </dsp:nvSpPr>
      <dsp:spPr>
        <a:xfrm rot="5400000">
          <a:off x="-113208" y="1307036"/>
          <a:ext cx="754725" cy="528308"/>
        </a:xfrm>
        <a:prstGeom prst="chevron">
          <a:avLst/>
        </a:prstGeom>
        <a:solidFill>
          <a:schemeClr val="accent3">
            <a:hueOff val="7500176"/>
            <a:satOff val="-11253"/>
            <a:lumOff val="-183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s-MX" sz="1100" kern="1200" dirty="0"/>
        </a:p>
      </dsp:txBody>
      <dsp:txXfrm rot="-5400000">
        <a:off x="1" y="1457981"/>
        <a:ext cx="528308" cy="226417"/>
      </dsp:txXfrm>
    </dsp:sp>
    <dsp:sp modelId="{D6CC87B0-CF40-C841-93D7-59C90E55A912}">
      <dsp:nvSpPr>
        <dsp:cNvPr id="0" name=""/>
        <dsp:cNvSpPr/>
      </dsp:nvSpPr>
      <dsp:spPr>
        <a:xfrm rot="5400000">
          <a:off x="2000068" y="-277932"/>
          <a:ext cx="490571" cy="3434091"/>
        </a:xfrm>
        <a:prstGeom prst="round2SameRect">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MX" sz="2000" kern="1200" dirty="0"/>
            <a:t>Seguridad</a:t>
          </a:r>
        </a:p>
      </dsp:txBody>
      <dsp:txXfrm rot="-5400000">
        <a:off x="528308" y="1217776"/>
        <a:ext cx="3410143" cy="442675"/>
      </dsp:txXfrm>
    </dsp:sp>
    <dsp:sp modelId="{9CD5AEB4-C1C7-4940-A53C-B690E178B530}">
      <dsp:nvSpPr>
        <dsp:cNvPr id="0" name=""/>
        <dsp:cNvSpPr/>
      </dsp:nvSpPr>
      <dsp:spPr>
        <a:xfrm rot="5400000">
          <a:off x="-113208" y="1902993"/>
          <a:ext cx="754725" cy="528308"/>
        </a:xfrm>
        <a:prstGeom prst="chevron">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s-MX" sz="1100" kern="1200" dirty="0"/>
        </a:p>
      </dsp:txBody>
      <dsp:txXfrm rot="-5400000">
        <a:off x="1" y="2053938"/>
        <a:ext cx="528308" cy="226417"/>
      </dsp:txXfrm>
    </dsp:sp>
    <dsp:sp modelId="{34F7C9E2-B33B-384E-B1FF-DA870A880F29}">
      <dsp:nvSpPr>
        <dsp:cNvPr id="0" name=""/>
        <dsp:cNvSpPr/>
      </dsp:nvSpPr>
      <dsp:spPr>
        <a:xfrm rot="5400000">
          <a:off x="2000068" y="318024"/>
          <a:ext cx="490571" cy="3434091"/>
        </a:xfrm>
        <a:prstGeom prst="round2Same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MX" sz="2000" kern="1200" dirty="0"/>
            <a:t>Modificaciones genéticas</a:t>
          </a:r>
        </a:p>
      </dsp:txBody>
      <dsp:txXfrm rot="-5400000">
        <a:off x="528308" y="1813732"/>
        <a:ext cx="3410143" cy="442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DFB25-1ECB-4247-BD2B-5B640A02D74A}">
      <dsp:nvSpPr>
        <dsp:cNvPr id="0" name=""/>
        <dsp:cNvSpPr/>
      </dsp:nvSpPr>
      <dsp:spPr>
        <a:xfrm>
          <a:off x="-5341500" y="-817996"/>
          <a:ext cx="6360393" cy="6360393"/>
        </a:xfrm>
        <a:prstGeom prst="blockArc">
          <a:avLst>
            <a:gd name="adj1" fmla="val 18900000"/>
            <a:gd name="adj2" fmla="val 2700000"/>
            <a:gd name="adj3" fmla="val 34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91151D-282A-FA42-99D0-ACCC1EF86123}">
      <dsp:nvSpPr>
        <dsp:cNvPr id="0" name=""/>
        <dsp:cNvSpPr/>
      </dsp:nvSpPr>
      <dsp:spPr>
        <a:xfrm>
          <a:off x="533437" y="363211"/>
          <a:ext cx="7782946" cy="72680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899" tIns="55880" rIns="55880" bIns="55880" numCol="1" spcCol="1270" anchor="ctr" anchorCtr="0">
          <a:noAutofit/>
        </a:bodyPr>
        <a:lstStyle/>
        <a:p>
          <a:pPr marL="0" lvl="0" indent="0" algn="l" defTabSz="977900">
            <a:lnSpc>
              <a:spcPct val="90000"/>
            </a:lnSpc>
            <a:spcBef>
              <a:spcPct val="0"/>
            </a:spcBef>
            <a:spcAft>
              <a:spcPct val="35000"/>
            </a:spcAft>
            <a:buNone/>
          </a:pPr>
          <a:r>
            <a:rPr lang="es-MX" sz="2200" kern="1200" dirty="0"/>
            <a:t>Tipo de anticuerpo recombinante expresado: de cadena simple con fusión a región Fc de la IgG1 Humana</a:t>
          </a:r>
        </a:p>
      </dsp:txBody>
      <dsp:txXfrm>
        <a:off x="533437" y="363211"/>
        <a:ext cx="7782946" cy="726801"/>
      </dsp:txXfrm>
    </dsp:sp>
    <dsp:sp modelId="{D233C45C-FE45-8F40-84A9-CAD5453F4338}">
      <dsp:nvSpPr>
        <dsp:cNvPr id="0" name=""/>
        <dsp:cNvSpPr/>
      </dsp:nvSpPr>
      <dsp:spPr>
        <a:xfrm>
          <a:off x="79185" y="272361"/>
          <a:ext cx="908502" cy="90850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04AEC5-10C0-9B4C-A17C-1BCD2FA43956}">
      <dsp:nvSpPr>
        <dsp:cNvPr id="0" name=""/>
        <dsp:cNvSpPr/>
      </dsp:nvSpPr>
      <dsp:spPr>
        <a:xfrm>
          <a:off x="950129" y="1453603"/>
          <a:ext cx="7366254" cy="726801"/>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899" tIns="55880" rIns="55880" bIns="55880" numCol="1" spcCol="1270" anchor="ctr" anchorCtr="0">
          <a:noAutofit/>
        </a:bodyPr>
        <a:lstStyle/>
        <a:p>
          <a:pPr marL="0" lvl="0" indent="0" algn="l" defTabSz="977900">
            <a:lnSpc>
              <a:spcPct val="90000"/>
            </a:lnSpc>
            <a:spcBef>
              <a:spcPct val="0"/>
            </a:spcBef>
            <a:spcAft>
              <a:spcPct val="35000"/>
            </a:spcAft>
            <a:buNone/>
          </a:pPr>
          <a:r>
            <a:rPr lang="es-MX" sz="2200" kern="1200" dirty="0"/>
            <a:t>Peso molecular estimado por modelado bioinformático del anticuerpo: 52 kDa</a:t>
          </a:r>
        </a:p>
      </dsp:txBody>
      <dsp:txXfrm>
        <a:off x="950129" y="1453603"/>
        <a:ext cx="7366254" cy="726801"/>
      </dsp:txXfrm>
    </dsp:sp>
    <dsp:sp modelId="{CC27E43F-8D5C-3D4F-B1E7-1E042DC28F91}">
      <dsp:nvSpPr>
        <dsp:cNvPr id="0" name=""/>
        <dsp:cNvSpPr/>
      </dsp:nvSpPr>
      <dsp:spPr>
        <a:xfrm>
          <a:off x="495878" y="1362753"/>
          <a:ext cx="908502" cy="908502"/>
        </a:xfrm>
        <a:prstGeom prst="ellipse">
          <a:avLst/>
        </a:prstGeom>
        <a:solidFill>
          <a:schemeClr val="lt1">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4554DC83-B4B3-2D4F-8879-F8EEE6870A95}">
      <dsp:nvSpPr>
        <dsp:cNvPr id="0" name=""/>
        <dsp:cNvSpPr/>
      </dsp:nvSpPr>
      <dsp:spPr>
        <a:xfrm>
          <a:off x="950129" y="2543994"/>
          <a:ext cx="7366254" cy="726801"/>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899" tIns="55880" rIns="55880" bIns="55880" numCol="1" spcCol="1270" anchor="ctr" anchorCtr="0">
          <a:noAutofit/>
        </a:bodyPr>
        <a:lstStyle/>
        <a:p>
          <a:pPr marL="0" lvl="0" indent="0" algn="l" defTabSz="977900">
            <a:lnSpc>
              <a:spcPct val="90000"/>
            </a:lnSpc>
            <a:spcBef>
              <a:spcPct val="0"/>
            </a:spcBef>
            <a:spcAft>
              <a:spcPct val="35000"/>
            </a:spcAft>
            <a:buNone/>
          </a:pPr>
          <a:r>
            <a:rPr lang="es-MX" sz="2200" kern="1200" dirty="0"/>
            <a:t>Potencial sitio de glicosilación: 1 en la región Fc</a:t>
          </a:r>
        </a:p>
      </dsp:txBody>
      <dsp:txXfrm>
        <a:off x="950129" y="2543994"/>
        <a:ext cx="7366254" cy="726801"/>
      </dsp:txXfrm>
    </dsp:sp>
    <dsp:sp modelId="{787D4794-4A78-B748-AE1A-9174300A47B0}">
      <dsp:nvSpPr>
        <dsp:cNvPr id="0" name=""/>
        <dsp:cNvSpPr/>
      </dsp:nvSpPr>
      <dsp:spPr>
        <a:xfrm>
          <a:off x="495878" y="2453144"/>
          <a:ext cx="908502" cy="908502"/>
        </a:xfrm>
        <a:prstGeom prst="ellipse">
          <a:avLst/>
        </a:prstGeom>
        <a:solidFill>
          <a:schemeClr val="lt1">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EF799B88-80FE-8147-8DFE-7F414494B5DC}">
      <dsp:nvSpPr>
        <dsp:cNvPr id="0" name=""/>
        <dsp:cNvSpPr/>
      </dsp:nvSpPr>
      <dsp:spPr>
        <a:xfrm>
          <a:off x="533437" y="3634386"/>
          <a:ext cx="7782946" cy="726801"/>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899" tIns="55880" rIns="55880" bIns="55880" numCol="1" spcCol="1270" anchor="ctr" anchorCtr="0">
          <a:noAutofit/>
        </a:bodyPr>
        <a:lstStyle/>
        <a:p>
          <a:pPr marL="0" lvl="0" indent="0" algn="l" defTabSz="977900">
            <a:lnSpc>
              <a:spcPct val="90000"/>
            </a:lnSpc>
            <a:spcBef>
              <a:spcPct val="0"/>
            </a:spcBef>
            <a:spcAft>
              <a:spcPct val="35000"/>
            </a:spcAft>
            <a:buNone/>
          </a:pPr>
          <a:r>
            <a:rPr lang="es-MX" sz="2200" kern="1200" dirty="0"/>
            <a:t>Gen reportero: Proteína Verde Fluorescente (GFP)</a:t>
          </a:r>
        </a:p>
      </dsp:txBody>
      <dsp:txXfrm>
        <a:off x="533437" y="3634386"/>
        <a:ext cx="7782946" cy="726801"/>
      </dsp:txXfrm>
    </dsp:sp>
    <dsp:sp modelId="{99F1D8C6-15C8-FF44-9513-A4C04B8F7BF0}">
      <dsp:nvSpPr>
        <dsp:cNvPr id="0" name=""/>
        <dsp:cNvSpPr/>
      </dsp:nvSpPr>
      <dsp:spPr>
        <a:xfrm>
          <a:off x="79185" y="3543536"/>
          <a:ext cx="908502" cy="908502"/>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15.03.2023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74848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87658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23121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9472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9679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67909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72439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03236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94634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68445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62014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01424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20614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82156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6861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6949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5.png"/><Relationship Id="rId7" Type="http://schemas.openxmlformats.org/officeDocument/2006/relationships/diagramQuickStyle" Target="../diagrams/quickStyle7.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9.png"/><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3" Type="http://schemas.openxmlformats.org/officeDocument/2006/relationships/image" Target="../media/image5.pn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notesSlide" Target="../notesSlides/notesSlide21.xml"/><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18" Type="http://schemas.openxmlformats.org/officeDocument/2006/relationships/image" Target="../media/image61.jpeg"/><Relationship Id="rId3" Type="http://schemas.openxmlformats.org/officeDocument/2006/relationships/image" Target="../media/image5.png"/><Relationship Id="rId21" Type="http://schemas.openxmlformats.org/officeDocument/2006/relationships/image" Target="../media/image64.jpeg"/><Relationship Id="rId7" Type="http://schemas.openxmlformats.org/officeDocument/2006/relationships/image" Target="../media/image50.jpeg"/><Relationship Id="rId12" Type="http://schemas.openxmlformats.org/officeDocument/2006/relationships/image" Target="../media/image55.png"/><Relationship Id="rId17" Type="http://schemas.openxmlformats.org/officeDocument/2006/relationships/image" Target="../media/image60.jpeg"/><Relationship Id="rId2" Type="http://schemas.openxmlformats.org/officeDocument/2006/relationships/notesSlide" Target="../notesSlides/notesSlide22.xml"/><Relationship Id="rId16" Type="http://schemas.openxmlformats.org/officeDocument/2006/relationships/image" Target="../media/image59.jpeg"/><Relationship Id="rId20"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jpe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3" Type="http://schemas.openxmlformats.org/officeDocument/2006/relationships/image" Target="../media/image5.png"/><Relationship Id="rId7" Type="http://schemas.microsoft.com/office/2007/relationships/hdphoto" Target="../media/hdphoto1.wdp"/><Relationship Id="rId12" Type="http://schemas.openxmlformats.org/officeDocument/2006/relationships/image" Target="../media/image76.png"/><Relationship Id="rId17" Type="http://schemas.openxmlformats.org/officeDocument/2006/relationships/image" Target="../media/image80.jpeg"/><Relationship Id="rId2" Type="http://schemas.openxmlformats.org/officeDocument/2006/relationships/notesSlide" Target="../notesSlides/notesSlide26.xml"/><Relationship Id="rId16"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53.png"/><Relationship Id="rId5" Type="http://schemas.openxmlformats.org/officeDocument/2006/relationships/image" Target="../media/image71.jpeg"/><Relationship Id="rId15" Type="http://schemas.openxmlformats.org/officeDocument/2006/relationships/image" Target="../media/image78.jpeg"/><Relationship Id="rId10" Type="http://schemas.openxmlformats.org/officeDocument/2006/relationships/image" Target="../media/image75.png"/><Relationship Id="rId4" Type="http://schemas.openxmlformats.org/officeDocument/2006/relationships/image" Target="../media/image70.jpeg"/><Relationship Id="rId9" Type="http://schemas.openxmlformats.org/officeDocument/2006/relationships/image" Target="../media/image74.png"/><Relationship Id="rId1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QuickStyle" Target="../diagrams/quickStyle2.xml"/><Relationship Id="rId3" Type="http://schemas.openxmlformats.org/officeDocument/2006/relationships/image" Target="../media/image5.png"/><Relationship Id="rId7" Type="http://schemas.openxmlformats.org/officeDocument/2006/relationships/diagramQuickStyle" Target="../diagrams/quickStyle1.xml"/><Relationship Id="rId12" Type="http://schemas.openxmlformats.org/officeDocument/2006/relationships/diagramLayout" Target="../diagrams/layout2.xml"/><Relationship Id="rId2" Type="http://schemas.openxmlformats.org/officeDocument/2006/relationships/notesSlide" Target="../notesSlides/notesSlide4.xml"/><Relationship Id="rId16"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Data" Target="../diagrams/data2.xml"/><Relationship Id="rId5" Type="http://schemas.openxmlformats.org/officeDocument/2006/relationships/diagramData" Target="../diagrams/data1.xml"/><Relationship Id="rId15" Type="http://schemas.microsoft.com/office/2007/relationships/diagramDrawing" Target="../diagrams/drawing2.xml"/><Relationship Id="rId10" Type="http://schemas.openxmlformats.org/officeDocument/2006/relationships/image" Target="../media/image11.png"/><Relationship Id="rId4" Type="http://schemas.openxmlformats.org/officeDocument/2006/relationships/image" Target="../media/image10.jpeg"/><Relationship Id="rId9" Type="http://schemas.microsoft.com/office/2007/relationships/diagramDrawing" Target="../diagrams/drawing1.xml"/><Relationship Id="rId14"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diagramColors" Target="../diagrams/colors4.xml"/><Relationship Id="rId3" Type="http://schemas.openxmlformats.org/officeDocument/2006/relationships/image" Target="../media/image5.png"/><Relationship Id="rId7" Type="http://schemas.openxmlformats.org/officeDocument/2006/relationships/diagramColors" Target="../diagrams/colors3.xml"/><Relationship Id="rId12" Type="http://schemas.openxmlformats.org/officeDocument/2006/relationships/diagramQuickStyle" Target="../diagrams/quickStyle4.xml"/><Relationship Id="rId2" Type="http://schemas.openxmlformats.org/officeDocument/2006/relationships/notesSlide" Target="../notesSlides/notesSlide5.xml"/><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diagramLayout" Target="../diagrams/layout4.xml"/><Relationship Id="rId5" Type="http://schemas.openxmlformats.org/officeDocument/2006/relationships/diagramLayout" Target="../diagrams/layout3.xml"/><Relationship Id="rId15" Type="http://schemas.openxmlformats.org/officeDocument/2006/relationships/image" Target="../media/image14.jpeg"/><Relationship Id="rId10" Type="http://schemas.openxmlformats.org/officeDocument/2006/relationships/diagramData" Target="../diagrams/data4.xml"/><Relationship Id="rId4" Type="http://schemas.openxmlformats.org/officeDocument/2006/relationships/diagramData" Target="../diagrams/data3.xml"/><Relationship Id="rId9" Type="http://schemas.openxmlformats.org/officeDocument/2006/relationships/image" Target="../media/image13.png"/><Relationship Id="rId14" Type="http://schemas.microsoft.com/office/2007/relationships/diagramDrawing" Target="../diagrams/drawing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13"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diagramColors" Target="../diagrams/colors5.xml"/><Relationship Id="rId12"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5.xml"/><Relationship Id="rId11" Type="http://schemas.openxmlformats.org/officeDocument/2006/relationships/image" Target="../media/image18.png"/><Relationship Id="rId5" Type="http://schemas.openxmlformats.org/officeDocument/2006/relationships/diagramLayout" Target="../diagrams/layout5.xml"/><Relationship Id="rId10" Type="http://schemas.openxmlformats.org/officeDocument/2006/relationships/image" Target="../media/image17.jpeg"/><Relationship Id="rId4" Type="http://schemas.openxmlformats.org/officeDocument/2006/relationships/diagramData" Target="../diagrams/data5.xml"/><Relationship Id="rId9" Type="http://schemas.openxmlformats.org/officeDocument/2006/relationships/image" Target="../media/image16.jpeg"/><Relationship Id="rId1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png"/><Relationship Id="rId7" Type="http://schemas.openxmlformats.org/officeDocument/2006/relationships/diagramColors" Target="../diagrams/colors6.xml"/><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image" Target="../media/image23.png"/><Relationship Id="rId5" Type="http://schemas.openxmlformats.org/officeDocument/2006/relationships/diagramLayout" Target="../diagrams/layout6.xml"/><Relationship Id="rId10" Type="http://schemas.openxmlformats.org/officeDocument/2006/relationships/image" Target="../media/image22.png"/><Relationship Id="rId4" Type="http://schemas.openxmlformats.org/officeDocument/2006/relationships/diagramData" Target="../diagrams/data6.xml"/><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396" y="7524"/>
            <a:ext cx="18283010" cy="10287000"/>
          </a:xfrm>
          <a:prstGeom prst="rect">
            <a:avLst/>
          </a:prstGeom>
        </p:spPr>
      </p:pic>
      <p:sp>
        <p:nvSpPr>
          <p:cNvPr id="3" name="TextBox 3"/>
          <p:cNvSpPr txBox="1"/>
          <p:nvPr/>
        </p:nvSpPr>
        <p:spPr>
          <a:xfrm>
            <a:off x="7415858" y="5676900"/>
            <a:ext cx="7908750" cy="2701509"/>
          </a:xfrm>
          <a:prstGeom prst="rect">
            <a:avLst/>
          </a:prstGeom>
        </p:spPr>
        <p:txBody>
          <a:bodyPr lIns="0" tIns="0" rIns="0" bIns="0" rtlCol="0" anchor="t">
            <a:spAutoFit/>
          </a:bodyPr>
          <a:lstStyle/>
          <a:p>
            <a:pPr algn="ctr">
              <a:lnSpc>
                <a:spcPct val="150000"/>
              </a:lnSpc>
            </a:pPr>
            <a:r>
              <a:rPr lang="en-US" sz="2400" dirty="0">
                <a:solidFill>
                  <a:srgbClr val="000000"/>
                </a:solidFill>
                <a:latin typeface="Arialle Bold"/>
              </a:rPr>
              <a:t>Autor:</a:t>
            </a:r>
            <a:r>
              <a:rPr lang="en-US" sz="2400" dirty="0">
                <a:solidFill>
                  <a:srgbClr val="000000"/>
                </a:solidFill>
                <a:latin typeface="Arialle"/>
              </a:rPr>
              <a:t> María Teresa Ochoa </a:t>
            </a:r>
            <a:r>
              <a:rPr lang="en-US" sz="2400" dirty="0" err="1">
                <a:solidFill>
                  <a:srgbClr val="000000"/>
                </a:solidFill>
                <a:latin typeface="Arialle"/>
              </a:rPr>
              <a:t>Insuasti</a:t>
            </a:r>
            <a:endParaRPr lang="en-US" sz="2400" dirty="0">
              <a:solidFill>
                <a:srgbClr val="000000"/>
              </a:solidFill>
              <a:latin typeface="Arialle"/>
            </a:endParaRPr>
          </a:p>
          <a:p>
            <a:pPr algn="ctr">
              <a:lnSpc>
                <a:spcPct val="150000"/>
              </a:lnSpc>
            </a:pPr>
            <a:r>
              <a:rPr lang="en-US" sz="2400" dirty="0" err="1">
                <a:solidFill>
                  <a:srgbClr val="000000"/>
                </a:solidFill>
                <a:latin typeface="Arialle Bold"/>
              </a:rPr>
              <a:t>Tutores</a:t>
            </a:r>
            <a:r>
              <a:rPr lang="en-US" sz="2400" dirty="0">
                <a:solidFill>
                  <a:srgbClr val="000000"/>
                </a:solidFill>
                <a:latin typeface="Arialle Bold"/>
              </a:rPr>
              <a:t>: </a:t>
            </a:r>
            <a:r>
              <a:rPr lang="en-US" sz="2400" dirty="0" err="1">
                <a:solidFill>
                  <a:srgbClr val="000000"/>
                </a:solidFill>
                <a:latin typeface="Arialle"/>
              </a:rPr>
              <a:t>Thelvia</a:t>
            </a:r>
            <a:r>
              <a:rPr lang="en-US" sz="2400" dirty="0">
                <a:solidFill>
                  <a:srgbClr val="000000"/>
                </a:solidFill>
                <a:latin typeface="Arialle"/>
              </a:rPr>
              <a:t> Ramos, PhD(c)</a:t>
            </a:r>
          </a:p>
          <a:p>
            <a:pPr algn="ctr">
              <a:lnSpc>
                <a:spcPct val="150000"/>
              </a:lnSpc>
            </a:pPr>
            <a:r>
              <a:rPr lang="en-US" sz="2400" dirty="0">
                <a:solidFill>
                  <a:srgbClr val="000000"/>
                </a:solidFill>
                <a:latin typeface="Arialle"/>
              </a:rPr>
              <a:t>Jorge R. Toledo, PhD</a:t>
            </a:r>
          </a:p>
          <a:p>
            <a:pPr algn="ctr">
              <a:lnSpc>
                <a:spcPct val="150000"/>
              </a:lnSpc>
            </a:pPr>
            <a:endParaRPr lang="en-US" sz="2400" dirty="0">
              <a:solidFill>
                <a:srgbClr val="000000"/>
              </a:solidFill>
              <a:latin typeface="Arialle"/>
            </a:endParaRPr>
          </a:p>
          <a:p>
            <a:pPr algn="ctr">
              <a:lnSpc>
                <a:spcPct val="150000"/>
              </a:lnSpc>
            </a:pPr>
            <a:r>
              <a:rPr lang="en-US" sz="2400" dirty="0" err="1">
                <a:solidFill>
                  <a:srgbClr val="000000"/>
                </a:solidFill>
                <a:latin typeface="Arialle"/>
              </a:rPr>
              <a:t>Sangolquí</a:t>
            </a:r>
            <a:r>
              <a:rPr lang="en-US" sz="2400" dirty="0">
                <a:solidFill>
                  <a:srgbClr val="000000"/>
                </a:solidFill>
                <a:latin typeface="Arialle"/>
              </a:rPr>
              <a:t>, 8 de </a:t>
            </a:r>
            <a:r>
              <a:rPr lang="en-US" sz="2400" dirty="0" err="1">
                <a:solidFill>
                  <a:srgbClr val="000000"/>
                </a:solidFill>
                <a:latin typeface="Arialle"/>
              </a:rPr>
              <a:t>Marzo</a:t>
            </a:r>
            <a:r>
              <a:rPr lang="en-US" sz="2400" dirty="0">
                <a:solidFill>
                  <a:srgbClr val="000000"/>
                </a:solidFill>
                <a:latin typeface="Arialle"/>
              </a:rPr>
              <a:t> del 2023</a:t>
            </a:r>
          </a:p>
        </p:txBody>
      </p:sp>
      <p:sp>
        <p:nvSpPr>
          <p:cNvPr id="4" name="TextBox 4"/>
          <p:cNvSpPr txBox="1"/>
          <p:nvPr/>
        </p:nvSpPr>
        <p:spPr>
          <a:xfrm>
            <a:off x="5610310" y="240373"/>
            <a:ext cx="12020584" cy="1390650"/>
          </a:xfrm>
          <a:prstGeom prst="rect">
            <a:avLst/>
          </a:prstGeom>
        </p:spPr>
        <p:txBody>
          <a:bodyPr lIns="0" tIns="0" rIns="0" bIns="0" rtlCol="0" anchor="t">
            <a:spAutoFit/>
          </a:bodyPr>
          <a:lstStyle/>
          <a:p>
            <a:pPr algn="ctr">
              <a:lnSpc>
                <a:spcPts val="3749"/>
              </a:lnSpc>
            </a:pPr>
            <a:r>
              <a:rPr lang="en-US" sz="2499">
                <a:solidFill>
                  <a:srgbClr val="000000"/>
                </a:solidFill>
                <a:latin typeface="Arialle Bold"/>
              </a:rPr>
              <a:t>UNIVERSIDAD DE LAS FUERZAS ARMADAS  - ESPE </a:t>
            </a:r>
          </a:p>
          <a:p>
            <a:pPr algn="ctr">
              <a:lnSpc>
                <a:spcPts val="3749"/>
              </a:lnSpc>
            </a:pPr>
            <a:r>
              <a:rPr lang="en-US" sz="2499">
                <a:solidFill>
                  <a:srgbClr val="000000"/>
                </a:solidFill>
                <a:latin typeface="Arialle Bold"/>
              </a:rPr>
              <a:t>DEPARTAMENTO DE CIENCIAS DE LA VIDA Y DE LA AGRICULTURA </a:t>
            </a:r>
          </a:p>
          <a:p>
            <a:pPr algn="ctr">
              <a:lnSpc>
                <a:spcPts val="3749"/>
              </a:lnSpc>
            </a:pPr>
            <a:r>
              <a:rPr lang="en-US" sz="2499">
                <a:solidFill>
                  <a:srgbClr val="000000"/>
                </a:solidFill>
                <a:latin typeface="Arialle Bold"/>
              </a:rPr>
              <a:t>CARRERA DE BIOTECNOLOGÍA</a:t>
            </a:r>
          </a:p>
        </p:txBody>
      </p:sp>
      <p:pic>
        <p:nvPicPr>
          <p:cNvPr id="5" name="Picture 5"/>
          <p:cNvPicPr>
            <a:picLocks noChangeAspect="1"/>
          </p:cNvPicPr>
          <p:nvPr/>
        </p:nvPicPr>
        <p:blipFill>
          <a:blip r:embed="rId4"/>
          <a:srcRect/>
          <a:stretch>
            <a:fillRect/>
          </a:stretch>
        </p:blipFill>
        <p:spPr>
          <a:xfrm>
            <a:off x="16840200" y="240373"/>
            <a:ext cx="1314212" cy="1314212"/>
          </a:xfrm>
          <a:prstGeom prst="rect">
            <a:avLst/>
          </a:prstGeom>
        </p:spPr>
      </p:pic>
      <p:sp>
        <p:nvSpPr>
          <p:cNvPr id="6" name="TextBox 6"/>
          <p:cNvSpPr txBox="1"/>
          <p:nvPr/>
        </p:nvSpPr>
        <p:spPr>
          <a:xfrm>
            <a:off x="6218572" y="2212048"/>
            <a:ext cx="10303322" cy="1055370"/>
          </a:xfrm>
          <a:prstGeom prst="rect">
            <a:avLst/>
          </a:prstGeom>
        </p:spPr>
        <p:txBody>
          <a:bodyPr lIns="0" tIns="0" rIns="0" bIns="0" rtlCol="0" anchor="t">
            <a:spAutoFit/>
          </a:bodyPr>
          <a:lstStyle/>
          <a:p>
            <a:pPr algn="ctr">
              <a:lnSpc>
                <a:spcPts val="4320"/>
              </a:lnSpc>
            </a:pPr>
            <a:r>
              <a:rPr lang="es-EC" sz="2400" dirty="0">
                <a:solidFill>
                  <a:srgbClr val="000000"/>
                </a:solidFill>
                <a:latin typeface="Arialle Bold"/>
              </a:rPr>
              <a:t>Trabajo de integración curricular previo a la obtención del</a:t>
            </a:r>
          </a:p>
          <a:p>
            <a:pPr algn="ctr">
              <a:lnSpc>
                <a:spcPts val="4320"/>
              </a:lnSpc>
            </a:pPr>
            <a:r>
              <a:rPr lang="es-EC" sz="2400" dirty="0">
                <a:solidFill>
                  <a:srgbClr val="000000"/>
                </a:solidFill>
                <a:latin typeface="Arialle Bold"/>
              </a:rPr>
              <a:t>título de Ingeniera en Biotecnología</a:t>
            </a:r>
          </a:p>
        </p:txBody>
      </p:sp>
      <p:sp>
        <p:nvSpPr>
          <p:cNvPr id="7" name="TextBox 7"/>
          <p:cNvSpPr txBox="1"/>
          <p:nvPr/>
        </p:nvSpPr>
        <p:spPr>
          <a:xfrm>
            <a:off x="4687352" y="3978025"/>
            <a:ext cx="12943542" cy="951158"/>
          </a:xfrm>
          <a:prstGeom prst="rect">
            <a:avLst/>
          </a:prstGeom>
        </p:spPr>
        <p:txBody>
          <a:bodyPr lIns="0" tIns="0" rIns="0" bIns="0" rtlCol="0" anchor="t">
            <a:spAutoFit/>
          </a:bodyPr>
          <a:lstStyle/>
          <a:p>
            <a:pPr algn="ctr">
              <a:lnSpc>
                <a:spcPts val="3899"/>
              </a:lnSpc>
            </a:pPr>
            <a:r>
              <a:rPr lang="es-EC" sz="2599" dirty="0">
                <a:solidFill>
                  <a:srgbClr val="0A33B6"/>
                </a:solidFill>
                <a:latin typeface="Arialle Bold"/>
              </a:rPr>
              <a:t>“Evaluación de las condiciones de producción de un anticuerpo humano recombinante en células de glándula mamaria de cabra”</a:t>
            </a:r>
          </a:p>
        </p:txBody>
      </p:sp>
      <p:pic>
        <p:nvPicPr>
          <p:cNvPr id="8" name="Picture 8"/>
          <p:cNvPicPr>
            <a:picLocks noChangeAspect="1"/>
          </p:cNvPicPr>
          <p:nvPr/>
        </p:nvPicPr>
        <p:blipFill>
          <a:blip r:embed="rId5"/>
          <a:srcRect l="46540" r="39177" b="1"/>
          <a:stretch>
            <a:fillRect/>
          </a:stretch>
        </p:blipFill>
        <p:spPr>
          <a:xfrm>
            <a:off x="1935161" y="1554585"/>
            <a:ext cx="1475100" cy="1699084"/>
          </a:xfrm>
          <a:prstGeom prst="rect">
            <a:avLst/>
          </a:prstGeom>
        </p:spPr>
      </p:pic>
      <p:pic>
        <p:nvPicPr>
          <p:cNvPr id="9" name="image7.png">
            <a:extLst>
              <a:ext uri="{FF2B5EF4-FFF2-40B4-BE49-F238E27FC236}">
                <a16:creationId xmlns:a16="http://schemas.microsoft.com/office/drawing/2014/main" id="{ACBA81D2-C2CB-ECCB-5C77-32CF538CDAE3}"/>
              </a:ext>
            </a:extLst>
          </p:cNvPr>
          <p:cNvPicPr/>
          <p:nvPr/>
        </p:nvPicPr>
        <p:blipFill>
          <a:blip r:embed="rId6"/>
          <a:srcRect/>
          <a:stretch>
            <a:fillRect/>
          </a:stretch>
        </p:blipFill>
        <p:spPr>
          <a:xfrm>
            <a:off x="413717" y="240373"/>
            <a:ext cx="6010506" cy="1699083"/>
          </a:xfrm>
          <a:prstGeom prst="rect">
            <a:avLst/>
          </a:prstGeo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grpSp>
        <p:nvGrpSpPr>
          <p:cNvPr id="3" name="Group 3"/>
          <p:cNvGrpSpPr/>
          <p:nvPr/>
        </p:nvGrpSpPr>
        <p:grpSpPr>
          <a:xfrm>
            <a:off x="3227934" y="1265950"/>
            <a:ext cx="10043621" cy="748651"/>
            <a:chOff x="0" y="0"/>
            <a:chExt cx="13391494" cy="998201"/>
          </a:xfrm>
        </p:grpSpPr>
        <p:pic>
          <p:nvPicPr>
            <p:cNvPr id="4" name="Picture 4"/>
            <p:cNvPicPr>
              <a:picLocks noChangeAspect="1"/>
            </p:cNvPicPr>
            <p:nvPr/>
          </p:nvPicPr>
          <p:blipFill>
            <a:blip r:embed="rId4"/>
            <a:srcRect l="12951" t="58615" r="28245" b="19871"/>
            <a:stretch>
              <a:fillRect/>
            </a:stretch>
          </p:blipFill>
          <p:spPr>
            <a:xfrm>
              <a:off x="0" y="0"/>
              <a:ext cx="13391494" cy="998201"/>
            </a:xfrm>
            <a:prstGeom prst="rect">
              <a:avLst/>
            </a:prstGeom>
          </p:spPr>
        </p:pic>
        <p:sp>
          <p:nvSpPr>
            <p:cNvPr id="5" name="TextBox 5"/>
            <p:cNvSpPr txBox="1"/>
            <p:nvPr/>
          </p:nvSpPr>
          <p:spPr>
            <a:xfrm>
              <a:off x="0" y="85662"/>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Introducción </a:t>
              </a:r>
            </a:p>
          </p:txBody>
        </p:sp>
      </p:grpSp>
      <p:grpSp>
        <p:nvGrpSpPr>
          <p:cNvPr id="6" name="Group 6"/>
          <p:cNvGrpSpPr/>
          <p:nvPr/>
        </p:nvGrpSpPr>
        <p:grpSpPr>
          <a:xfrm>
            <a:off x="3656607" y="2327807"/>
            <a:ext cx="10578260" cy="857346"/>
            <a:chOff x="0" y="0"/>
            <a:chExt cx="14104346" cy="1143128"/>
          </a:xfrm>
        </p:grpSpPr>
        <p:pic>
          <p:nvPicPr>
            <p:cNvPr id="7" name="Picture 7"/>
            <p:cNvPicPr>
              <a:picLocks noChangeAspect="1"/>
            </p:cNvPicPr>
            <p:nvPr/>
          </p:nvPicPr>
          <p:blipFill>
            <a:blip r:embed="rId4"/>
            <a:srcRect l="12951" t="58615" r="28245" b="19871"/>
            <a:stretch>
              <a:fillRect/>
            </a:stretch>
          </p:blipFill>
          <p:spPr>
            <a:xfrm>
              <a:off x="712852" y="72464"/>
              <a:ext cx="13391494" cy="998201"/>
            </a:xfrm>
            <a:prstGeom prst="rect">
              <a:avLst/>
            </a:prstGeom>
          </p:spPr>
        </p:pic>
        <p:sp>
          <p:nvSpPr>
            <p:cNvPr id="8" name="TextBox 8"/>
            <p:cNvSpPr txBox="1"/>
            <p:nvPr/>
          </p:nvSpPr>
          <p:spPr>
            <a:xfrm>
              <a:off x="712852"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Justificación del problema </a:t>
              </a:r>
            </a:p>
          </p:txBody>
        </p:sp>
        <p:grpSp>
          <p:nvGrpSpPr>
            <p:cNvPr id="9" name="Group 9"/>
            <p:cNvGrpSpPr/>
            <p:nvPr/>
          </p:nvGrpSpPr>
          <p:grpSpPr>
            <a:xfrm>
              <a:off x="0" y="0"/>
              <a:ext cx="1143128" cy="1143128"/>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2" name="Group 12"/>
          <p:cNvGrpSpPr/>
          <p:nvPr/>
        </p:nvGrpSpPr>
        <p:grpSpPr>
          <a:xfrm>
            <a:off x="4116598" y="3447933"/>
            <a:ext cx="10472294" cy="857346"/>
            <a:chOff x="0" y="0"/>
            <a:chExt cx="13963059" cy="1143128"/>
          </a:xfrm>
        </p:grpSpPr>
        <p:pic>
          <p:nvPicPr>
            <p:cNvPr id="13" name="Picture 13"/>
            <p:cNvPicPr>
              <a:picLocks noChangeAspect="1"/>
            </p:cNvPicPr>
            <p:nvPr/>
          </p:nvPicPr>
          <p:blipFill>
            <a:blip r:embed="rId5"/>
            <a:srcRect l="12951" t="58615" r="28245" b="19871"/>
            <a:stretch>
              <a:fillRect/>
            </a:stretch>
          </p:blipFill>
          <p:spPr>
            <a:xfrm>
              <a:off x="571564" y="72464"/>
              <a:ext cx="13391494" cy="998201"/>
            </a:xfrm>
            <a:prstGeom prst="rect">
              <a:avLst/>
            </a:prstGeom>
          </p:spPr>
        </p:pic>
        <p:sp>
          <p:nvSpPr>
            <p:cNvPr id="14" name="TextBox 14"/>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Objetivos e Hipótesis</a:t>
              </a:r>
            </a:p>
          </p:txBody>
        </p:sp>
        <p:grpSp>
          <p:nvGrpSpPr>
            <p:cNvPr id="15" name="Group 15"/>
            <p:cNvGrpSpPr/>
            <p:nvPr/>
          </p:nvGrpSpPr>
          <p:grpSpPr>
            <a:xfrm>
              <a:off x="0" y="0"/>
              <a:ext cx="1143128" cy="1143128"/>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8" name="Group 18"/>
          <p:cNvGrpSpPr/>
          <p:nvPr/>
        </p:nvGrpSpPr>
        <p:grpSpPr>
          <a:xfrm>
            <a:off x="4407309" y="4571979"/>
            <a:ext cx="10472294" cy="857346"/>
            <a:chOff x="0" y="0"/>
            <a:chExt cx="13963059" cy="1143128"/>
          </a:xfrm>
        </p:grpSpPr>
        <p:pic>
          <p:nvPicPr>
            <p:cNvPr id="19" name="Picture 19"/>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20" name="TextBox 20"/>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Materiales y Métodos</a:t>
              </a:r>
            </a:p>
          </p:txBody>
        </p:sp>
        <p:grpSp>
          <p:nvGrpSpPr>
            <p:cNvPr id="21" name="Group 21"/>
            <p:cNvGrpSpPr/>
            <p:nvPr/>
          </p:nvGrpSpPr>
          <p:grpSpPr>
            <a:xfrm>
              <a:off x="0" y="0"/>
              <a:ext cx="1143128" cy="1143128"/>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3" name="TextBox 23"/>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24" name="Group 24"/>
          <p:cNvGrpSpPr/>
          <p:nvPr/>
        </p:nvGrpSpPr>
        <p:grpSpPr>
          <a:xfrm>
            <a:off x="4116598" y="5688184"/>
            <a:ext cx="10472294" cy="857346"/>
            <a:chOff x="0" y="0"/>
            <a:chExt cx="13963059" cy="1143128"/>
          </a:xfrm>
        </p:grpSpPr>
        <p:pic>
          <p:nvPicPr>
            <p:cNvPr id="25" name="Picture 25"/>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26" name="TextBox 26"/>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Resultados y Discusión</a:t>
              </a:r>
            </a:p>
          </p:txBody>
        </p:sp>
        <p:grpSp>
          <p:nvGrpSpPr>
            <p:cNvPr id="27" name="Group 27"/>
            <p:cNvGrpSpPr/>
            <p:nvPr/>
          </p:nvGrpSpPr>
          <p:grpSpPr>
            <a:xfrm>
              <a:off x="0" y="0"/>
              <a:ext cx="1143128" cy="1143128"/>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9" name="TextBox 29"/>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0" name="Group 30"/>
          <p:cNvGrpSpPr/>
          <p:nvPr/>
        </p:nvGrpSpPr>
        <p:grpSpPr>
          <a:xfrm>
            <a:off x="3656607" y="6802705"/>
            <a:ext cx="10472294" cy="857346"/>
            <a:chOff x="0" y="0"/>
            <a:chExt cx="13963059" cy="1143128"/>
          </a:xfrm>
        </p:grpSpPr>
        <p:pic>
          <p:nvPicPr>
            <p:cNvPr id="31" name="Picture 31"/>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32" name="TextBox 32"/>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Conclusiones</a:t>
              </a:r>
            </a:p>
          </p:txBody>
        </p:sp>
        <p:grpSp>
          <p:nvGrpSpPr>
            <p:cNvPr id="33" name="Group 33"/>
            <p:cNvGrpSpPr/>
            <p:nvPr/>
          </p:nvGrpSpPr>
          <p:grpSpPr>
            <a:xfrm>
              <a:off x="0" y="0"/>
              <a:ext cx="1143128" cy="1143128"/>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35" name="TextBox 35"/>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6" name="Group 36"/>
          <p:cNvGrpSpPr/>
          <p:nvPr/>
        </p:nvGrpSpPr>
        <p:grpSpPr>
          <a:xfrm>
            <a:off x="2799261" y="7932356"/>
            <a:ext cx="10472294" cy="857346"/>
            <a:chOff x="0" y="0"/>
            <a:chExt cx="13963059" cy="1143128"/>
          </a:xfrm>
        </p:grpSpPr>
        <p:pic>
          <p:nvPicPr>
            <p:cNvPr id="37" name="Picture 37"/>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38" name="TextBox 38"/>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Recomendaciones</a:t>
              </a:r>
            </a:p>
          </p:txBody>
        </p:sp>
        <p:grpSp>
          <p:nvGrpSpPr>
            <p:cNvPr id="39" name="Group 39"/>
            <p:cNvGrpSpPr/>
            <p:nvPr/>
          </p:nvGrpSpPr>
          <p:grpSpPr>
            <a:xfrm>
              <a:off x="0" y="0"/>
              <a:ext cx="1143128" cy="1143128"/>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1" name="TextBox 41"/>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42" name="Group 42"/>
          <p:cNvGrpSpPr/>
          <p:nvPr/>
        </p:nvGrpSpPr>
        <p:grpSpPr>
          <a:xfrm>
            <a:off x="2799261" y="1211602"/>
            <a:ext cx="857346" cy="857346"/>
            <a:chOff x="0" y="0"/>
            <a:chExt cx="812800" cy="812800"/>
          </a:xfrm>
        </p:grpSpPr>
        <p:sp>
          <p:nvSpPr>
            <p:cNvPr id="43" name="Freeform 4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4" name="TextBox 44"/>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pic>
        <p:nvPicPr>
          <p:cNvPr id="45" name="Picture 45"/>
          <p:cNvPicPr>
            <a:picLocks noChangeAspect="1"/>
          </p:cNvPicPr>
          <p:nvPr/>
        </p:nvPicPr>
        <p:blipFill>
          <a:blip r:embed="rId6">
            <a:alphaModFix amt="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94" t="3053" r="9846" b="38819"/>
          <a:stretch>
            <a:fillRect/>
          </a:stretch>
        </p:blipFill>
        <p:spPr>
          <a:xfrm rot="5400000">
            <a:off x="-373744" y="3598226"/>
            <a:ext cx="7648187" cy="2773027"/>
          </a:xfrm>
          <a:prstGeom prst="rect">
            <a:avLst/>
          </a:prstGeom>
        </p:spPr>
      </p:pic>
      <p:sp>
        <p:nvSpPr>
          <p:cNvPr id="46" name="TextBox 46"/>
          <p:cNvSpPr txBox="1"/>
          <p:nvPr/>
        </p:nvSpPr>
        <p:spPr>
          <a:xfrm>
            <a:off x="1429650" y="353571"/>
            <a:ext cx="165535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Índice</a:t>
            </a:r>
            <a:r>
              <a:rPr lang="en-US" sz="3200" spc="47" dirty="0">
                <a:solidFill>
                  <a:srgbClr val="000000"/>
                </a:solidFill>
                <a:latin typeface="Arialle Bold"/>
              </a:rPr>
              <a:t> de </a:t>
            </a:r>
            <a:r>
              <a:rPr lang="en-US" sz="3200" spc="47" dirty="0" err="1">
                <a:solidFill>
                  <a:srgbClr val="000000"/>
                </a:solidFill>
                <a:latin typeface="Arialle Bold"/>
              </a:rPr>
              <a:t>Contenidos</a:t>
            </a:r>
            <a:endParaRPr lang="en-US" sz="3200" spc="47" dirty="0">
              <a:solidFill>
                <a:srgbClr val="000000"/>
              </a:solidFill>
              <a:latin typeface="Arialle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6" name="TextBox 6"/>
          <p:cNvSpPr txBox="1"/>
          <p:nvPr/>
        </p:nvSpPr>
        <p:spPr>
          <a:xfrm>
            <a:off x="1429650" y="399276"/>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Objetivos</a:t>
            </a:r>
            <a:r>
              <a:rPr lang="en-US" sz="3200" spc="47" dirty="0">
                <a:solidFill>
                  <a:srgbClr val="000000"/>
                </a:solidFill>
                <a:latin typeface="Arialle Bold"/>
              </a:rPr>
              <a:t> e </a:t>
            </a:r>
            <a:r>
              <a:rPr lang="en-US" sz="3200" spc="47" dirty="0" err="1">
                <a:solidFill>
                  <a:srgbClr val="000000"/>
                </a:solidFill>
                <a:latin typeface="Arialle Bold"/>
              </a:rPr>
              <a:t>Hipótesis</a:t>
            </a:r>
            <a:endParaRPr lang="en-US" sz="3200" spc="47" dirty="0">
              <a:solidFill>
                <a:srgbClr val="000000"/>
              </a:solidFill>
              <a:latin typeface="Arialle Bold"/>
            </a:endParaRPr>
          </a:p>
        </p:txBody>
      </p:sp>
      <p:sp>
        <p:nvSpPr>
          <p:cNvPr id="5" name="CuadroTexto 4">
            <a:extLst>
              <a:ext uri="{FF2B5EF4-FFF2-40B4-BE49-F238E27FC236}">
                <a16:creationId xmlns:a16="http://schemas.microsoft.com/office/drawing/2014/main" id="{3F957AA1-9FB0-51B2-E0B2-CC19A1733B58}"/>
              </a:ext>
            </a:extLst>
          </p:cNvPr>
          <p:cNvSpPr txBox="1"/>
          <p:nvPr/>
        </p:nvSpPr>
        <p:spPr>
          <a:xfrm>
            <a:off x="1600200" y="4749004"/>
            <a:ext cx="14706600" cy="1384995"/>
          </a:xfrm>
          <a:prstGeom prst="rect">
            <a:avLst/>
          </a:prstGeom>
          <a:noFill/>
        </p:spPr>
        <p:txBody>
          <a:bodyPr wrap="square" anchor="ctr">
            <a:spAutoFit/>
          </a:bodyPr>
          <a:lstStyle/>
          <a:p>
            <a:r>
              <a:rPr lang="es-EC" sz="2800" dirty="0">
                <a:effectLst/>
                <a:latin typeface="ArialMT"/>
              </a:rPr>
              <a:t>Evaluar las condiciones de producción de un anticuerpo humano recombinante en células de glándula mamaria de cabra.</a:t>
            </a:r>
            <a:br>
              <a:rPr lang="es-EC" sz="2800" dirty="0">
                <a:effectLst/>
                <a:latin typeface="ArialMT"/>
              </a:rPr>
            </a:br>
            <a:endParaRPr lang="es-EC" sz="2800" dirty="0"/>
          </a:p>
        </p:txBody>
      </p:sp>
      <p:grpSp>
        <p:nvGrpSpPr>
          <p:cNvPr id="7" name="Grupo 6">
            <a:extLst>
              <a:ext uri="{FF2B5EF4-FFF2-40B4-BE49-F238E27FC236}">
                <a16:creationId xmlns:a16="http://schemas.microsoft.com/office/drawing/2014/main" id="{D8660FE1-B278-1442-D565-3150D9C87156}"/>
              </a:ext>
            </a:extLst>
          </p:cNvPr>
          <p:cNvGrpSpPr/>
          <p:nvPr/>
        </p:nvGrpSpPr>
        <p:grpSpPr>
          <a:xfrm>
            <a:off x="1623848" y="3314700"/>
            <a:ext cx="4084305" cy="754966"/>
            <a:chOff x="1238582" y="261033"/>
            <a:chExt cx="4084305" cy="754966"/>
          </a:xfrm>
          <a:scene3d>
            <a:camera prst="orthographicFront"/>
            <a:lightRig rig="threePt" dir="t">
              <a:rot lat="0" lon="0" rev="7500000"/>
            </a:lightRig>
          </a:scene3d>
        </p:grpSpPr>
        <p:sp>
          <p:nvSpPr>
            <p:cNvPr id="8" name="Rectángulo 7">
              <a:extLst>
                <a:ext uri="{FF2B5EF4-FFF2-40B4-BE49-F238E27FC236}">
                  <a16:creationId xmlns:a16="http://schemas.microsoft.com/office/drawing/2014/main" id="{0AAF2A4C-F005-5550-EC79-249F1C774663}"/>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CuadroTexto 8">
              <a:extLst>
                <a:ext uri="{FF2B5EF4-FFF2-40B4-BE49-F238E27FC236}">
                  <a16:creationId xmlns:a16="http://schemas.microsoft.com/office/drawing/2014/main" id="{7064E9E1-4281-9075-5059-BD80611BCA49}"/>
                </a:ext>
              </a:extLst>
            </p:cNvPr>
            <p:cNvSpPr txBox="1"/>
            <p:nvPr/>
          </p:nvSpPr>
          <p:spPr>
            <a:xfrm>
              <a:off x="1238582"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3200" kern="1200" dirty="0"/>
                <a:t>Objetivo General</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9" name="TextBox 9"/>
          <p:cNvSpPr txBox="1"/>
          <p:nvPr/>
        </p:nvSpPr>
        <p:spPr>
          <a:xfrm>
            <a:off x="1429650" y="399276"/>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Objetivos</a:t>
            </a:r>
            <a:r>
              <a:rPr lang="en-US" sz="3200" spc="47" dirty="0">
                <a:solidFill>
                  <a:srgbClr val="000000"/>
                </a:solidFill>
                <a:latin typeface="Arialle Bold"/>
              </a:rPr>
              <a:t> e </a:t>
            </a:r>
            <a:r>
              <a:rPr lang="en-US" sz="3200" spc="47" dirty="0" err="1">
                <a:solidFill>
                  <a:srgbClr val="000000"/>
                </a:solidFill>
                <a:latin typeface="Arialle Bold"/>
              </a:rPr>
              <a:t>Hipótesis</a:t>
            </a:r>
            <a:endParaRPr lang="en-US" sz="3200" spc="47" dirty="0">
              <a:solidFill>
                <a:srgbClr val="000000"/>
              </a:solidFill>
              <a:latin typeface="Arialle Bold"/>
            </a:endParaRPr>
          </a:p>
        </p:txBody>
      </p:sp>
      <p:sp>
        <p:nvSpPr>
          <p:cNvPr id="6" name="CuadroTexto 5">
            <a:extLst>
              <a:ext uri="{FF2B5EF4-FFF2-40B4-BE49-F238E27FC236}">
                <a16:creationId xmlns:a16="http://schemas.microsoft.com/office/drawing/2014/main" id="{B863C5B0-7A8F-AED1-A8DE-B33D1AC6F99E}"/>
              </a:ext>
            </a:extLst>
          </p:cNvPr>
          <p:cNvSpPr txBox="1"/>
          <p:nvPr/>
        </p:nvSpPr>
        <p:spPr>
          <a:xfrm>
            <a:off x="1905000" y="3699989"/>
            <a:ext cx="13639800" cy="954107"/>
          </a:xfrm>
          <a:prstGeom prst="rect">
            <a:avLst/>
          </a:prstGeom>
          <a:noFill/>
        </p:spPr>
        <p:txBody>
          <a:bodyPr wrap="square">
            <a:spAutoFit/>
          </a:bodyPr>
          <a:lstStyle/>
          <a:p>
            <a:pPr marL="457200" indent="-457200">
              <a:buFont typeface="Arial" panose="020B0604020202020204" pitchFamily="34" charset="0"/>
              <a:buChar char="•"/>
            </a:pPr>
            <a:r>
              <a:rPr lang="es-EC" sz="2800" dirty="0">
                <a:effectLst/>
                <a:latin typeface="ArialMT"/>
              </a:rPr>
              <a:t>Amplificar el vector adenoviral correspondiente al anticuerpo humano recombinante a través de la línea celular HEK-293A. </a:t>
            </a:r>
            <a:endParaRPr lang="es-EC" sz="2800" dirty="0"/>
          </a:p>
        </p:txBody>
      </p:sp>
      <p:sp>
        <p:nvSpPr>
          <p:cNvPr id="8" name="CuadroTexto 7">
            <a:extLst>
              <a:ext uri="{FF2B5EF4-FFF2-40B4-BE49-F238E27FC236}">
                <a16:creationId xmlns:a16="http://schemas.microsoft.com/office/drawing/2014/main" id="{11F36861-D8F8-C645-96FA-80BC65476647}"/>
              </a:ext>
            </a:extLst>
          </p:cNvPr>
          <p:cNvSpPr txBox="1"/>
          <p:nvPr/>
        </p:nvSpPr>
        <p:spPr>
          <a:xfrm>
            <a:off x="1886607" y="5125046"/>
            <a:ext cx="13639800" cy="954107"/>
          </a:xfrm>
          <a:prstGeom prst="rect">
            <a:avLst/>
          </a:prstGeom>
          <a:noFill/>
        </p:spPr>
        <p:txBody>
          <a:bodyPr wrap="square">
            <a:spAutoFit/>
          </a:bodyPr>
          <a:lstStyle/>
          <a:p>
            <a:pPr marL="457200" indent="-457200">
              <a:buFont typeface="Arial" panose="020B0604020202020204" pitchFamily="34" charset="0"/>
              <a:buChar char="•"/>
            </a:pPr>
            <a:r>
              <a:rPr lang="es-EC" sz="2800" dirty="0">
                <a:effectLst/>
                <a:latin typeface="ArialMT"/>
              </a:rPr>
              <a:t>Expresar el anticuerpo humano recombinante mediante la transducción de células de glándula mamaria de cabra con los vectores adenovirales amplificados </a:t>
            </a:r>
            <a:endParaRPr lang="es-EC" sz="2800" dirty="0"/>
          </a:p>
        </p:txBody>
      </p:sp>
      <p:sp>
        <p:nvSpPr>
          <p:cNvPr id="11" name="CuadroTexto 10">
            <a:extLst>
              <a:ext uri="{FF2B5EF4-FFF2-40B4-BE49-F238E27FC236}">
                <a16:creationId xmlns:a16="http://schemas.microsoft.com/office/drawing/2014/main" id="{703B8819-87B5-4622-18B0-5D4D848F9F0E}"/>
              </a:ext>
            </a:extLst>
          </p:cNvPr>
          <p:cNvSpPr txBox="1"/>
          <p:nvPr/>
        </p:nvSpPr>
        <p:spPr>
          <a:xfrm>
            <a:off x="1905000" y="6765547"/>
            <a:ext cx="13639800" cy="523220"/>
          </a:xfrm>
          <a:prstGeom prst="rect">
            <a:avLst/>
          </a:prstGeom>
          <a:noFill/>
        </p:spPr>
        <p:txBody>
          <a:bodyPr wrap="square">
            <a:spAutoFit/>
          </a:bodyPr>
          <a:lstStyle/>
          <a:p>
            <a:pPr marL="457200" indent="-457200">
              <a:buFont typeface="Arial" panose="020B0604020202020204" pitchFamily="34" charset="0"/>
              <a:buChar char="•"/>
            </a:pPr>
            <a:r>
              <a:rPr lang="es-EC" sz="2800" dirty="0">
                <a:effectLst/>
                <a:latin typeface="ArialMT"/>
              </a:rPr>
              <a:t>Determinar los niveles de expresión recombinante mediante técnicas analíticas. </a:t>
            </a:r>
            <a:endParaRPr lang="es-EC" sz="2800" dirty="0"/>
          </a:p>
        </p:txBody>
      </p:sp>
      <p:grpSp>
        <p:nvGrpSpPr>
          <p:cNvPr id="12" name="Grupo 11">
            <a:extLst>
              <a:ext uri="{FF2B5EF4-FFF2-40B4-BE49-F238E27FC236}">
                <a16:creationId xmlns:a16="http://schemas.microsoft.com/office/drawing/2014/main" id="{53A62179-44FA-3581-4D93-19243350180A}"/>
              </a:ext>
            </a:extLst>
          </p:cNvPr>
          <p:cNvGrpSpPr/>
          <p:nvPr/>
        </p:nvGrpSpPr>
        <p:grpSpPr>
          <a:xfrm>
            <a:off x="936836" y="1997019"/>
            <a:ext cx="4084305" cy="754966"/>
            <a:chOff x="1238582" y="261033"/>
            <a:chExt cx="4084305" cy="754966"/>
          </a:xfrm>
          <a:scene3d>
            <a:camera prst="orthographicFront"/>
            <a:lightRig rig="threePt" dir="t">
              <a:rot lat="0" lon="0" rev="7500000"/>
            </a:lightRig>
          </a:scene3d>
        </p:grpSpPr>
        <p:sp>
          <p:nvSpPr>
            <p:cNvPr id="13" name="Rectángulo 12">
              <a:extLst>
                <a:ext uri="{FF2B5EF4-FFF2-40B4-BE49-F238E27FC236}">
                  <a16:creationId xmlns:a16="http://schemas.microsoft.com/office/drawing/2014/main" id="{EC4BC143-95A6-5E90-146E-264D35B0FE53}"/>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CuadroTexto 13">
              <a:extLst>
                <a:ext uri="{FF2B5EF4-FFF2-40B4-BE49-F238E27FC236}">
                  <a16:creationId xmlns:a16="http://schemas.microsoft.com/office/drawing/2014/main" id="{C4998B9E-B778-DA27-49D2-3EC8D92FFAB5}"/>
                </a:ext>
              </a:extLst>
            </p:cNvPr>
            <p:cNvSpPr txBox="1"/>
            <p:nvPr/>
          </p:nvSpPr>
          <p:spPr>
            <a:xfrm>
              <a:off x="1238582"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3200" kern="1200" dirty="0"/>
                <a:t>Objetivos específicos</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3" name="TextBox 3"/>
          <p:cNvSpPr txBox="1"/>
          <p:nvPr/>
        </p:nvSpPr>
        <p:spPr>
          <a:xfrm>
            <a:off x="1429650" y="399276"/>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Objetivos</a:t>
            </a:r>
            <a:r>
              <a:rPr lang="en-US" sz="3200" spc="47" dirty="0">
                <a:solidFill>
                  <a:srgbClr val="000000"/>
                </a:solidFill>
                <a:latin typeface="Arialle Bold"/>
              </a:rPr>
              <a:t> e </a:t>
            </a:r>
            <a:r>
              <a:rPr lang="en-US" sz="3200" spc="47" dirty="0" err="1">
                <a:solidFill>
                  <a:srgbClr val="000000"/>
                </a:solidFill>
                <a:latin typeface="Arialle Bold"/>
              </a:rPr>
              <a:t>Hipótesis</a:t>
            </a:r>
            <a:endParaRPr lang="en-US" sz="3200" spc="47" dirty="0">
              <a:solidFill>
                <a:srgbClr val="000000"/>
              </a:solidFill>
              <a:latin typeface="Arialle Bold"/>
            </a:endParaRPr>
          </a:p>
        </p:txBody>
      </p:sp>
      <p:sp>
        <p:nvSpPr>
          <p:cNvPr id="5" name="CuadroTexto 4">
            <a:extLst>
              <a:ext uri="{FF2B5EF4-FFF2-40B4-BE49-F238E27FC236}">
                <a16:creationId xmlns:a16="http://schemas.microsoft.com/office/drawing/2014/main" id="{4F044394-DAD5-53EC-1F4B-FFF7304C7200}"/>
              </a:ext>
            </a:extLst>
          </p:cNvPr>
          <p:cNvSpPr txBox="1"/>
          <p:nvPr/>
        </p:nvSpPr>
        <p:spPr>
          <a:xfrm>
            <a:off x="1905000" y="4358670"/>
            <a:ext cx="14478000" cy="1569660"/>
          </a:xfrm>
          <a:prstGeom prst="rect">
            <a:avLst/>
          </a:prstGeom>
          <a:noFill/>
        </p:spPr>
        <p:txBody>
          <a:bodyPr wrap="square">
            <a:spAutoFit/>
          </a:bodyPr>
          <a:lstStyle/>
          <a:p>
            <a:r>
              <a:rPr lang="es-EC" sz="3200" dirty="0">
                <a:effectLst/>
                <a:latin typeface="ArialMT"/>
              </a:rPr>
              <a:t>La transducción de células de glándula mamaria de cabra con una multiplicidad de infección de 100 UFC/célula presenta una mayor expresión de anticuerpo recombinante que una menor o mayor multiplicidad de infección. </a:t>
            </a:r>
            <a:endParaRPr lang="es-EC" sz="3200" dirty="0"/>
          </a:p>
        </p:txBody>
      </p:sp>
      <p:grpSp>
        <p:nvGrpSpPr>
          <p:cNvPr id="6" name="Grupo 5">
            <a:extLst>
              <a:ext uri="{FF2B5EF4-FFF2-40B4-BE49-F238E27FC236}">
                <a16:creationId xmlns:a16="http://schemas.microsoft.com/office/drawing/2014/main" id="{F1885905-438B-DA74-CBD9-846C6B5E7BBD}"/>
              </a:ext>
            </a:extLst>
          </p:cNvPr>
          <p:cNvGrpSpPr/>
          <p:nvPr/>
        </p:nvGrpSpPr>
        <p:grpSpPr>
          <a:xfrm>
            <a:off x="1905000" y="2721286"/>
            <a:ext cx="4084305" cy="754966"/>
            <a:chOff x="1238582" y="261033"/>
            <a:chExt cx="4084305" cy="754966"/>
          </a:xfrm>
          <a:scene3d>
            <a:camera prst="orthographicFront"/>
            <a:lightRig rig="threePt" dir="t">
              <a:rot lat="0" lon="0" rev="7500000"/>
            </a:lightRig>
          </a:scene3d>
        </p:grpSpPr>
        <p:sp>
          <p:nvSpPr>
            <p:cNvPr id="7" name="Rectángulo 6">
              <a:extLst>
                <a:ext uri="{FF2B5EF4-FFF2-40B4-BE49-F238E27FC236}">
                  <a16:creationId xmlns:a16="http://schemas.microsoft.com/office/drawing/2014/main" id="{D8A7105A-5B67-B505-D9C2-DE64CFAE0713}"/>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CuadroTexto 7">
              <a:extLst>
                <a:ext uri="{FF2B5EF4-FFF2-40B4-BE49-F238E27FC236}">
                  <a16:creationId xmlns:a16="http://schemas.microsoft.com/office/drawing/2014/main" id="{168C421E-96F8-01D8-E48D-DEC6F8720952}"/>
                </a:ext>
              </a:extLst>
            </p:cNvPr>
            <p:cNvSpPr txBox="1"/>
            <p:nvPr/>
          </p:nvSpPr>
          <p:spPr>
            <a:xfrm>
              <a:off x="1238582"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3200" kern="1200" dirty="0"/>
                <a:t>Hipótesis</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grpSp>
        <p:nvGrpSpPr>
          <p:cNvPr id="3" name="Group 3"/>
          <p:cNvGrpSpPr/>
          <p:nvPr/>
        </p:nvGrpSpPr>
        <p:grpSpPr>
          <a:xfrm>
            <a:off x="3227934" y="1265950"/>
            <a:ext cx="10043621" cy="748651"/>
            <a:chOff x="0" y="0"/>
            <a:chExt cx="13391494" cy="998201"/>
          </a:xfrm>
        </p:grpSpPr>
        <p:pic>
          <p:nvPicPr>
            <p:cNvPr id="4" name="Picture 4"/>
            <p:cNvPicPr>
              <a:picLocks noChangeAspect="1"/>
            </p:cNvPicPr>
            <p:nvPr/>
          </p:nvPicPr>
          <p:blipFill>
            <a:blip r:embed="rId4"/>
            <a:srcRect l="12951" t="58615" r="28245" b="19871"/>
            <a:stretch>
              <a:fillRect/>
            </a:stretch>
          </p:blipFill>
          <p:spPr>
            <a:xfrm>
              <a:off x="0" y="0"/>
              <a:ext cx="13391494" cy="998201"/>
            </a:xfrm>
            <a:prstGeom prst="rect">
              <a:avLst/>
            </a:prstGeom>
          </p:spPr>
        </p:pic>
        <p:sp>
          <p:nvSpPr>
            <p:cNvPr id="5" name="TextBox 5"/>
            <p:cNvSpPr txBox="1"/>
            <p:nvPr/>
          </p:nvSpPr>
          <p:spPr>
            <a:xfrm>
              <a:off x="0" y="85662"/>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Introducción </a:t>
              </a:r>
            </a:p>
          </p:txBody>
        </p:sp>
      </p:grpSp>
      <p:grpSp>
        <p:nvGrpSpPr>
          <p:cNvPr id="6" name="Group 6"/>
          <p:cNvGrpSpPr/>
          <p:nvPr/>
        </p:nvGrpSpPr>
        <p:grpSpPr>
          <a:xfrm>
            <a:off x="3656607" y="2327807"/>
            <a:ext cx="10578260" cy="857346"/>
            <a:chOff x="0" y="0"/>
            <a:chExt cx="14104346" cy="1143128"/>
          </a:xfrm>
        </p:grpSpPr>
        <p:pic>
          <p:nvPicPr>
            <p:cNvPr id="7" name="Picture 7"/>
            <p:cNvPicPr>
              <a:picLocks noChangeAspect="1"/>
            </p:cNvPicPr>
            <p:nvPr/>
          </p:nvPicPr>
          <p:blipFill>
            <a:blip r:embed="rId4"/>
            <a:srcRect l="12951" t="58615" r="28245" b="19871"/>
            <a:stretch>
              <a:fillRect/>
            </a:stretch>
          </p:blipFill>
          <p:spPr>
            <a:xfrm>
              <a:off x="712852" y="72464"/>
              <a:ext cx="13391494" cy="998201"/>
            </a:xfrm>
            <a:prstGeom prst="rect">
              <a:avLst/>
            </a:prstGeom>
          </p:spPr>
        </p:pic>
        <p:sp>
          <p:nvSpPr>
            <p:cNvPr id="8" name="TextBox 8"/>
            <p:cNvSpPr txBox="1"/>
            <p:nvPr/>
          </p:nvSpPr>
          <p:spPr>
            <a:xfrm>
              <a:off x="712852"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Justificación del problema </a:t>
              </a:r>
            </a:p>
          </p:txBody>
        </p:sp>
        <p:grpSp>
          <p:nvGrpSpPr>
            <p:cNvPr id="9" name="Group 9"/>
            <p:cNvGrpSpPr/>
            <p:nvPr/>
          </p:nvGrpSpPr>
          <p:grpSpPr>
            <a:xfrm>
              <a:off x="0" y="0"/>
              <a:ext cx="1143128" cy="1143128"/>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2" name="Group 12"/>
          <p:cNvGrpSpPr/>
          <p:nvPr/>
        </p:nvGrpSpPr>
        <p:grpSpPr>
          <a:xfrm>
            <a:off x="4116598" y="3447933"/>
            <a:ext cx="10472294" cy="857346"/>
            <a:chOff x="0" y="0"/>
            <a:chExt cx="13963059" cy="1143128"/>
          </a:xfrm>
        </p:grpSpPr>
        <p:pic>
          <p:nvPicPr>
            <p:cNvPr id="13" name="Picture 13"/>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14" name="TextBox 14"/>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Objetivos e Hipótesis</a:t>
              </a:r>
            </a:p>
          </p:txBody>
        </p:sp>
        <p:grpSp>
          <p:nvGrpSpPr>
            <p:cNvPr id="15" name="Group 15"/>
            <p:cNvGrpSpPr/>
            <p:nvPr/>
          </p:nvGrpSpPr>
          <p:grpSpPr>
            <a:xfrm>
              <a:off x="0" y="0"/>
              <a:ext cx="1143128" cy="1143128"/>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8" name="Group 18"/>
          <p:cNvGrpSpPr/>
          <p:nvPr/>
        </p:nvGrpSpPr>
        <p:grpSpPr>
          <a:xfrm>
            <a:off x="4407309" y="4571979"/>
            <a:ext cx="10472294" cy="857346"/>
            <a:chOff x="0" y="0"/>
            <a:chExt cx="13963059" cy="1143128"/>
          </a:xfrm>
        </p:grpSpPr>
        <p:pic>
          <p:nvPicPr>
            <p:cNvPr id="19" name="Picture 19"/>
            <p:cNvPicPr>
              <a:picLocks noChangeAspect="1"/>
            </p:cNvPicPr>
            <p:nvPr/>
          </p:nvPicPr>
          <p:blipFill>
            <a:blip r:embed="rId5"/>
            <a:srcRect l="12951" t="58615" r="28245" b="19871"/>
            <a:stretch>
              <a:fillRect/>
            </a:stretch>
          </p:blipFill>
          <p:spPr>
            <a:xfrm>
              <a:off x="571564" y="72464"/>
              <a:ext cx="13391494" cy="998201"/>
            </a:xfrm>
            <a:prstGeom prst="rect">
              <a:avLst/>
            </a:prstGeom>
          </p:spPr>
        </p:pic>
        <p:sp>
          <p:nvSpPr>
            <p:cNvPr id="20" name="TextBox 20"/>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Materiales y Métodos</a:t>
              </a:r>
            </a:p>
          </p:txBody>
        </p:sp>
        <p:grpSp>
          <p:nvGrpSpPr>
            <p:cNvPr id="21" name="Group 21"/>
            <p:cNvGrpSpPr/>
            <p:nvPr/>
          </p:nvGrpSpPr>
          <p:grpSpPr>
            <a:xfrm>
              <a:off x="0" y="0"/>
              <a:ext cx="1143128" cy="1143128"/>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3" name="TextBox 23"/>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24" name="Group 24"/>
          <p:cNvGrpSpPr/>
          <p:nvPr/>
        </p:nvGrpSpPr>
        <p:grpSpPr>
          <a:xfrm>
            <a:off x="4116598" y="5688184"/>
            <a:ext cx="10472294" cy="857346"/>
            <a:chOff x="0" y="0"/>
            <a:chExt cx="13963059" cy="1143128"/>
          </a:xfrm>
        </p:grpSpPr>
        <p:pic>
          <p:nvPicPr>
            <p:cNvPr id="25" name="Picture 25"/>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26" name="TextBox 26"/>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Resultados y Discusión</a:t>
              </a:r>
            </a:p>
          </p:txBody>
        </p:sp>
        <p:grpSp>
          <p:nvGrpSpPr>
            <p:cNvPr id="27" name="Group 27"/>
            <p:cNvGrpSpPr/>
            <p:nvPr/>
          </p:nvGrpSpPr>
          <p:grpSpPr>
            <a:xfrm>
              <a:off x="0" y="0"/>
              <a:ext cx="1143128" cy="1143128"/>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9" name="TextBox 29"/>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0" name="Group 30"/>
          <p:cNvGrpSpPr/>
          <p:nvPr/>
        </p:nvGrpSpPr>
        <p:grpSpPr>
          <a:xfrm>
            <a:off x="3656607" y="6802705"/>
            <a:ext cx="10472294" cy="857346"/>
            <a:chOff x="0" y="0"/>
            <a:chExt cx="13963059" cy="1143128"/>
          </a:xfrm>
        </p:grpSpPr>
        <p:pic>
          <p:nvPicPr>
            <p:cNvPr id="31" name="Picture 31"/>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32" name="TextBox 32"/>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Conclusiones</a:t>
              </a:r>
            </a:p>
          </p:txBody>
        </p:sp>
        <p:grpSp>
          <p:nvGrpSpPr>
            <p:cNvPr id="33" name="Group 33"/>
            <p:cNvGrpSpPr/>
            <p:nvPr/>
          </p:nvGrpSpPr>
          <p:grpSpPr>
            <a:xfrm>
              <a:off x="0" y="0"/>
              <a:ext cx="1143128" cy="1143128"/>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35" name="TextBox 35"/>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6" name="Group 36"/>
          <p:cNvGrpSpPr/>
          <p:nvPr/>
        </p:nvGrpSpPr>
        <p:grpSpPr>
          <a:xfrm>
            <a:off x="2799261" y="7932356"/>
            <a:ext cx="10472294" cy="857346"/>
            <a:chOff x="0" y="0"/>
            <a:chExt cx="13963059" cy="1143128"/>
          </a:xfrm>
        </p:grpSpPr>
        <p:pic>
          <p:nvPicPr>
            <p:cNvPr id="37" name="Picture 37"/>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38" name="TextBox 38"/>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Recomendaciones</a:t>
              </a:r>
            </a:p>
          </p:txBody>
        </p:sp>
        <p:grpSp>
          <p:nvGrpSpPr>
            <p:cNvPr id="39" name="Group 39"/>
            <p:cNvGrpSpPr/>
            <p:nvPr/>
          </p:nvGrpSpPr>
          <p:grpSpPr>
            <a:xfrm>
              <a:off x="0" y="0"/>
              <a:ext cx="1143128" cy="1143128"/>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1" name="TextBox 41"/>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42" name="Group 42"/>
          <p:cNvGrpSpPr/>
          <p:nvPr/>
        </p:nvGrpSpPr>
        <p:grpSpPr>
          <a:xfrm>
            <a:off x="2799261" y="1211602"/>
            <a:ext cx="857346" cy="857346"/>
            <a:chOff x="0" y="0"/>
            <a:chExt cx="812800" cy="812800"/>
          </a:xfrm>
        </p:grpSpPr>
        <p:sp>
          <p:nvSpPr>
            <p:cNvPr id="43" name="Freeform 4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4" name="TextBox 44"/>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pic>
        <p:nvPicPr>
          <p:cNvPr id="45" name="Picture 45"/>
          <p:cNvPicPr>
            <a:picLocks noChangeAspect="1"/>
          </p:cNvPicPr>
          <p:nvPr/>
        </p:nvPicPr>
        <p:blipFill>
          <a:blip r:embed="rId6">
            <a:alphaModFix amt="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94" t="3053" r="9846" b="38819"/>
          <a:stretch>
            <a:fillRect/>
          </a:stretch>
        </p:blipFill>
        <p:spPr>
          <a:xfrm rot="5400000">
            <a:off x="-373744" y="3598226"/>
            <a:ext cx="7648187" cy="2773027"/>
          </a:xfrm>
          <a:prstGeom prst="rect">
            <a:avLst/>
          </a:prstGeom>
        </p:spPr>
      </p:pic>
      <p:sp>
        <p:nvSpPr>
          <p:cNvPr id="46" name="TextBox 46"/>
          <p:cNvSpPr txBox="1"/>
          <p:nvPr/>
        </p:nvSpPr>
        <p:spPr>
          <a:xfrm>
            <a:off x="1429650" y="353571"/>
            <a:ext cx="165535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Índice</a:t>
            </a:r>
            <a:r>
              <a:rPr lang="en-US" sz="3200" spc="47" dirty="0">
                <a:solidFill>
                  <a:srgbClr val="000000"/>
                </a:solidFill>
                <a:latin typeface="Arialle Bold"/>
              </a:rPr>
              <a:t> de </a:t>
            </a:r>
            <a:r>
              <a:rPr lang="en-US" sz="3200" spc="47" dirty="0" err="1">
                <a:solidFill>
                  <a:srgbClr val="000000"/>
                </a:solidFill>
                <a:latin typeface="Arialle Bold"/>
              </a:rPr>
              <a:t>Contenidos</a:t>
            </a:r>
            <a:endParaRPr lang="en-US" sz="3200" spc="47" dirty="0">
              <a:solidFill>
                <a:srgbClr val="000000"/>
              </a:solidFill>
              <a:latin typeface="Arialle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274613"/>
            <a:ext cx="18288000" cy="10287000"/>
          </a:xfrm>
          <a:prstGeom prst="rect">
            <a:avLst/>
          </a:prstGeom>
        </p:spPr>
      </p:pic>
      <p:sp>
        <p:nvSpPr>
          <p:cNvPr id="3" name="TextBox 3"/>
          <p:cNvSpPr txBox="1"/>
          <p:nvPr/>
        </p:nvSpPr>
        <p:spPr>
          <a:xfrm>
            <a:off x="13030200" y="399276"/>
            <a:ext cx="487680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Materiales</a:t>
            </a:r>
            <a:r>
              <a:rPr lang="en-US" sz="3200" spc="47" dirty="0">
                <a:solidFill>
                  <a:srgbClr val="000000"/>
                </a:solidFill>
                <a:latin typeface="Arialle Bold"/>
              </a:rPr>
              <a:t> y </a:t>
            </a:r>
            <a:r>
              <a:rPr lang="en-US" sz="3200" spc="47" dirty="0" err="1">
                <a:solidFill>
                  <a:srgbClr val="000000"/>
                </a:solidFill>
                <a:latin typeface="Arialle Bold"/>
              </a:rPr>
              <a:t>Métodos</a:t>
            </a:r>
            <a:endParaRPr lang="en-US" sz="3200" spc="47" dirty="0">
              <a:solidFill>
                <a:srgbClr val="000000"/>
              </a:solidFill>
              <a:latin typeface="Arialle Bold"/>
            </a:endParaRPr>
          </a:p>
        </p:txBody>
      </p:sp>
      <p:sp>
        <p:nvSpPr>
          <p:cNvPr id="4" name="TextBox 28">
            <a:extLst>
              <a:ext uri="{FF2B5EF4-FFF2-40B4-BE49-F238E27FC236}">
                <a16:creationId xmlns:a16="http://schemas.microsoft.com/office/drawing/2014/main" id="{94D08814-73F6-0A44-2812-1AB27E15C9B1}"/>
              </a:ext>
            </a:extLst>
          </p:cNvPr>
          <p:cNvSpPr txBox="1"/>
          <p:nvPr/>
        </p:nvSpPr>
        <p:spPr>
          <a:xfrm>
            <a:off x="437180" y="301976"/>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Vector </a:t>
            </a:r>
            <a:r>
              <a:rPr lang="es-ES" sz="3200" spc="62" dirty="0" err="1">
                <a:solidFill>
                  <a:srgbClr val="000000"/>
                </a:solidFill>
                <a:latin typeface="Arialle Bold"/>
              </a:rPr>
              <a:t>adenoviral</a:t>
            </a:r>
            <a:endParaRPr lang="en-US" sz="3200" spc="62" dirty="0">
              <a:solidFill>
                <a:srgbClr val="000000"/>
              </a:solidFill>
              <a:latin typeface="Arialle Bold"/>
            </a:endParaRPr>
          </a:p>
        </p:txBody>
      </p:sp>
      <p:pic>
        <p:nvPicPr>
          <p:cNvPr id="14" name="Imagen 13">
            <a:extLst>
              <a:ext uri="{FF2B5EF4-FFF2-40B4-BE49-F238E27FC236}">
                <a16:creationId xmlns:a16="http://schemas.microsoft.com/office/drawing/2014/main" id="{AEC5CA76-B945-1FA9-1405-D77718590873}"/>
              </a:ext>
            </a:extLst>
          </p:cNvPr>
          <p:cNvPicPr>
            <a:picLocks noChangeAspect="1"/>
          </p:cNvPicPr>
          <p:nvPr/>
        </p:nvPicPr>
        <p:blipFill rotWithShape="1">
          <a:blip r:embed="rId4">
            <a:extLst>
              <a:ext uri="{28A0092B-C50C-407E-A947-70E740481C1C}">
                <a14:useLocalDpi xmlns:a14="http://schemas.microsoft.com/office/drawing/2010/main" val="0"/>
              </a:ext>
            </a:extLst>
          </a:blip>
          <a:srcRect l="19608" t="18207" r="24510" b="14566"/>
          <a:stretch/>
        </p:blipFill>
        <p:spPr>
          <a:xfrm>
            <a:off x="1143000" y="2636812"/>
            <a:ext cx="6605588" cy="5562601"/>
          </a:xfrm>
          <a:prstGeom prst="rect">
            <a:avLst/>
          </a:prstGeom>
        </p:spPr>
      </p:pic>
      <p:graphicFrame>
        <p:nvGraphicFramePr>
          <p:cNvPr id="16" name="Diagrama 15">
            <a:extLst>
              <a:ext uri="{FF2B5EF4-FFF2-40B4-BE49-F238E27FC236}">
                <a16:creationId xmlns:a16="http://schemas.microsoft.com/office/drawing/2014/main" id="{5C27837D-E029-F5F7-9D4F-599C65C459EB}"/>
              </a:ext>
            </a:extLst>
          </p:cNvPr>
          <p:cNvGraphicFramePr/>
          <p:nvPr>
            <p:extLst>
              <p:ext uri="{D42A27DB-BD31-4B8C-83A1-F6EECF244321}">
                <p14:modId xmlns:p14="http://schemas.microsoft.com/office/powerpoint/2010/main" val="3472838067"/>
              </p:ext>
            </p:extLst>
          </p:nvPr>
        </p:nvGraphicFramePr>
        <p:xfrm>
          <a:off x="8607829" y="3234344"/>
          <a:ext cx="83820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CuadroTexto 16">
            <a:extLst>
              <a:ext uri="{FF2B5EF4-FFF2-40B4-BE49-F238E27FC236}">
                <a16:creationId xmlns:a16="http://schemas.microsoft.com/office/drawing/2014/main" id="{F3849AFD-74DA-0033-9A01-F5219164775F}"/>
              </a:ext>
            </a:extLst>
          </p:cNvPr>
          <p:cNvSpPr txBox="1"/>
          <p:nvPr/>
        </p:nvSpPr>
        <p:spPr>
          <a:xfrm>
            <a:off x="1524000" y="1825977"/>
            <a:ext cx="10284229" cy="523220"/>
          </a:xfrm>
          <a:prstGeom prst="rect">
            <a:avLst/>
          </a:prstGeom>
          <a:noFill/>
        </p:spPr>
        <p:txBody>
          <a:bodyPr wrap="square" rtlCol="0">
            <a:spAutoFit/>
          </a:bodyPr>
          <a:lstStyle/>
          <a:p>
            <a:r>
              <a:rPr lang="es-ES_tradnl" sz="2800" b="1" dirty="0"/>
              <a:t>Características de la proteína expresada y el vector </a:t>
            </a:r>
            <a:r>
              <a:rPr lang="es-ES_tradnl" sz="2800" b="1" dirty="0" err="1"/>
              <a:t>adenoviral</a:t>
            </a:r>
            <a:endParaRPr lang="es-ES_tradnl" sz="2800" b="1" dirty="0"/>
          </a:p>
        </p:txBody>
      </p:sp>
      <p:sp>
        <p:nvSpPr>
          <p:cNvPr id="5" name="CuadroTexto 4">
            <a:extLst>
              <a:ext uri="{FF2B5EF4-FFF2-40B4-BE49-F238E27FC236}">
                <a16:creationId xmlns:a16="http://schemas.microsoft.com/office/drawing/2014/main" id="{1A275D67-6253-E1B8-3B00-B1AEFCD5D4DD}"/>
              </a:ext>
            </a:extLst>
          </p:cNvPr>
          <p:cNvSpPr txBox="1"/>
          <p:nvPr/>
        </p:nvSpPr>
        <p:spPr>
          <a:xfrm>
            <a:off x="1561944" y="7958744"/>
            <a:ext cx="6186644" cy="307777"/>
          </a:xfrm>
          <a:prstGeom prst="rect">
            <a:avLst/>
          </a:prstGeom>
          <a:noFill/>
        </p:spPr>
        <p:txBody>
          <a:bodyPr wrap="square" rtlCol="0">
            <a:spAutoFit/>
          </a:bodyPr>
          <a:lstStyle/>
          <a:p>
            <a:r>
              <a:rPr lang="es-ES_tradnl" sz="1400" b="1" dirty="0"/>
              <a:t>Figura 17.</a:t>
            </a:r>
            <a:r>
              <a:rPr lang="es-ES_tradnl" sz="1400" dirty="0"/>
              <a:t> Vector </a:t>
            </a:r>
            <a:r>
              <a:rPr lang="es-ES_tradnl" sz="1400" dirty="0" err="1"/>
              <a:t>adenoviral</a:t>
            </a:r>
            <a:r>
              <a:rPr lang="es-ES_tradnl" sz="1400" dirty="0"/>
              <a:t> que codifica a un anticuerpo humano recombinante.</a:t>
            </a:r>
          </a:p>
        </p:txBody>
      </p:sp>
    </p:spTree>
    <p:extLst>
      <p:ext uri="{BB962C8B-B14F-4D97-AF65-F5344CB8AC3E}">
        <p14:creationId xmlns:p14="http://schemas.microsoft.com/office/powerpoint/2010/main" val="325749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3" name="TextBox 3"/>
          <p:cNvSpPr txBox="1"/>
          <p:nvPr/>
        </p:nvSpPr>
        <p:spPr>
          <a:xfrm>
            <a:off x="13030200" y="399276"/>
            <a:ext cx="487680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Materiales</a:t>
            </a:r>
            <a:r>
              <a:rPr lang="en-US" sz="3200" spc="47" dirty="0">
                <a:solidFill>
                  <a:srgbClr val="000000"/>
                </a:solidFill>
                <a:latin typeface="Arialle Bold"/>
              </a:rPr>
              <a:t> y </a:t>
            </a:r>
            <a:r>
              <a:rPr lang="en-US" sz="3200" spc="47" dirty="0" err="1">
                <a:solidFill>
                  <a:srgbClr val="000000"/>
                </a:solidFill>
                <a:latin typeface="Arialle Bold"/>
              </a:rPr>
              <a:t>Métodos</a:t>
            </a:r>
            <a:endParaRPr lang="en-US" sz="3200" spc="47" dirty="0">
              <a:solidFill>
                <a:srgbClr val="000000"/>
              </a:solidFill>
              <a:latin typeface="Arialle Bold"/>
            </a:endParaRPr>
          </a:p>
        </p:txBody>
      </p:sp>
      <p:sp>
        <p:nvSpPr>
          <p:cNvPr id="4" name="TextBox 28">
            <a:extLst>
              <a:ext uri="{FF2B5EF4-FFF2-40B4-BE49-F238E27FC236}">
                <a16:creationId xmlns:a16="http://schemas.microsoft.com/office/drawing/2014/main" id="{94D08814-73F6-0A44-2812-1AB27E15C9B1}"/>
              </a:ext>
            </a:extLst>
          </p:cNvPr>
          <p:cNvSpPr txBox="1"/>
          <p:nvPr/>
        </p:nvSpPr>
        <p:spPr>
          <a:xfrm>
            <a:off x="437180" y="301976"/>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Etapa 1. Amplificación del vector de expresión</a:t>
            </a:r>
            <a:endParaRPr lang="en-US" sz="3200" spc="62" dirty="0">
              <a:solidFill>
                <a:srgbClr val="000000"/>
              </a:solidFill>
              <a:latin typeface="Arialle Bold"/>
            </a:endParaRPr>
          </a:p>
        </p:txBody>
      </p:sp>
      <p:pic>
        <p:nvPicPr>
          <p:cNvPr id="18" name="Imagen 17">
            <a:extLst>
              <a:ext uri="{FF2B5EF4-FFF2-40B4-BE49-F238E27FC236}">
                <a16:creationId xmlns:a16="http://schemas.microsoft.com/office/drawing/2014/main" id="{C7609E4A-CB13-441B-5CAC-CFBEDC2A6C0C}"/>
              </a:ext>
            </a:extLst>
          </p:cNvPr>
          <p:cNvPicPr>
            <a:picLocks noChangeAspect="1"/>
          </p:cNvPicPr>
          <p:nvPr/>
        </p:nvPicPr>
        <p:blipFill rotWithShape="1">
          <a:blip r:embed="rId4">
            <a:extLst>
              <a:ext uri="{28A0092B-C50C-407E-A947-70E740481C1C}">
                <a14:useLocalDpi xmlns:a14="http://schemas.microsoft.com/office/drawing/2010/main" val="0"/>
              </a:ext>
            </a:extLst>
          </a:blip>
          <a:srcRect t="49351" b="17749"/>
          <a:stretch/>
        </p:blipFill>
        <p:spPr>
          <a:xfrm>
            <a:off x="706855" y="4838700"/>
            <a:ext cx="16874289" cy="3886200"/>
          </a:xfrm>
          <a:prstGeom prst="rect">
            <a:avLst/>
          </a:prstGeom>
        </p:spPr>
      </p:pic>
      <p:pic>
        <p:nvPicPr>
          <p:cNvPr id="20" name="Imagen 19">
            <a:extLst>
              <a:ext uri="{FF2B5EF4-FFF2-40B4-BE49-F238E27FC236}">
                <a16:creationId xmlns:a16="http://schemas.microsoft.com/office/drawing/2014/main" id="{9226ABC7-819A-86FE-610D-62E13BB3EACB}"/>
              </a:ext>
            </a:extLst>
          </p:cNvPr>
          <p:cNvPicPr>
            <a:picLocks noChangeAspect="1"/>
          </p:cNvPicPr>
          <p:nvPr/>
        </p:nvPicPr>
        <p:blipFill rotWithShape="1">
          <a:blip r:embed="rId4">
            <a:extLst>
              <a:ext uri="{28A0092B-C50C-407E-A947-70E740481C1C}">
                <a14:useLocalDpi xmlns:a14="http://schemas.microsoft.com/office/drawing/2010/main" val="0"/>
              </a:ext>
            </a:extLst>
          </a:blip>
          <a:srcRect l="17998" t="11751" r="12301" b="57987"/>
          <a:stretch/>
        </p:blipFill>
        <p:spPr>
          <a:xfrm>
            <a:off x="3421996" y="1098343"/>
            <a:ext cx="12043976" cy="3660424"/>
          </a:xfrm>
          <a:prstGeom prst="rect">
            <a:avLst/>
          </a:prstGeom>
        </p:spPr>
      </p:pic>
      <p:sp>
        <p:nvSpPr>
          <p:cNvPr id="21" name="CuadroTexto 20">
            <a:extLst>
              <a:ext uri="{FF2B5EF4-FFF2-40B4-BE49-F238E27FC236}">
                <a16:creationId xmlns:a16="http://schemas.microsoft.com/office/drawing/2014/main" id="{61F5DDB6-87C3-E3B8-F5F7-D0FD2DE42D93}"/>
              </a:ext>
            </a:extLst>
          </p:cNvPr>
          <p:cNvSpPr txBox="1"/>
          <p:nvPr/>
        </p:nvSpPr>
        <p:spPr>
          <a:xfrm>
            <a:off x="437180" y="8866428"/>
            <a:ext cx="9926020" cy="307777"/>
          </a:xfrm>
          <a:prstGeom prst="rect">
            <a:avLst/>
          </a:prstGeom>
          <a:noFill/>
        </p:spPr>
        <p:txBody>
          <a:bodyPr wrap="square" rtlCol="0">
            <a:spAutoFit/>
          </a:bodyPr>
          <a:lstStyle/>
          <a:p>
            <a:r>
              <a:rPr lang="es-ES_tradnl" sz="1400" b="1" dirty="0"/>
              <a:t>Figura 18.</a:t>
            </a:r>
            <a:r>
              <a:rPr lang="es-ES_tradnl" sz="1400" dirty="0"/>
              <a:t> Procedimiento para la amplificación de vectores </a:t>
            </a:r>
            <a:r>
              <a:rPr lang="es-ES_tradnl" sz="1400" dirty="0" err="1"/>
              <a:t>adenovirales</a:t>
            </a:r>
            <a:r>
              <a:rPr lang="es-ES_tradnl" sz="1400" dirty="0"/>
              <a:t>. Realizado con </a:t>
            </a:r>
            <a:r>
              <a:rPr lang="es-ES_tradnl" sz="1400" dirty="0" err="1"/>
              <a:t>Biorender</a:t>
            </a:r>
            <a:endParaRPr lang="es-ES_tradnl" sz="1400" dirty="0"/>
          </a:p>
        </p:txBody>
      </p:sp>
    </p:spTree>
    <p:extLst>
      <p:ext uri="{BB962C8B-B14F-4D97-AF65-F5344CB8AC3E}">
        <p14:creationId xmlns:p14="http://schemas.microsoft.com/office/powerpoint/2010/main" val="175403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3" name="TextBox 3"/>
          <p:cNvSpPr txBox="1"/>
          <p:nvPr/>
        </p:nvSpPr>
        <p:spPr>
          <a:xfrm>
            <a:off x="13030200" y="399276"/>
            <a:ext cx="487680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Materiales</a:t>
            </a:r>
            <a:r>
              <a:rPr lang="en-US" sz="3200" spc="47" dirty="0">
                <a:solidFill>
                  <a:srgbClr val="000000"/>
                </a:solidFill>
                <a:latin typeface="Arialle Bold"/>
              </a:rPr>
              <a:t> y </a:t>
            </a:r>
            <a:r>
              <a:rPr lang="en-US" sz="3200" spc="47" dirty="0" err="1">
                <a:solidFill>
                  <a:srgbClr val="000000"/>
                </a:solidFill>
                <a:latin typeface="Arialle Bold"/>
              </a:rPr>
              <a:t>Métodos</a:t>
            </a:r>
            <a:endParaRPr lang="en-US" sz="3200" spc="47" dirty="0">
              <a:solidFill>
                <a:srgbClr val="000000"/>
              </a:solidFill>
              <a:latin typeface="Arialle Bold"/>
            </a:endParaRPr>
          </a:p>
        </p:txBody>
      </p:sp>
      <p:sp>
        <p:nvSpPr>
          <p:cNvPr id="4" name="TextBox 28">
            <a:extLst>
              <a:ext uri="{FF2B5EF4-FFF2-40B4-BE49-F238E27FC236}">
                <a16:creationId xmlns:a16="http://schemas.microsoft.com/office/drawing/2014/main" id="{94D08814-73F6-0A44-2812-1AB27E15C9B1}"/>
              </a:ext>
            </a:extLst>
          </p:cNvPr>
          <p:cNvSpPr txBox="1"/>
          <p:nvPr/>
        </p:nvSpPr>
        <p:spPr>
          <a:xfrm>
            <a:off x="437180" y="301976"/>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Etapa 1. Amplificación del vector de expresión</a:t>
            </a:r>
            <a:endParaRPr lang="en-US" sz="3200" spc="62" dirty="0">
              <a:solidFill>
                <a:srgbClr val="000000"/>
              </a:solidFill>
              <a:latin typeface="Arialle Bold"/>
            </a:endParaRPr>
          </a:p>
        </p:txBody>
      </p:sp>
      <p:pic>
        <p:nvPicPr>
          <p:cNvPr id="6" name="Imagen 5">
            <a:extLst>
              <a:ext uri="{FF2B5EF4-FFF2-40B4-BE49-F238E27FC236}">
                <a16:creationId xmlns:a16="http://schemas.microsoft.com/office/drawing/2014/main" id="{F540AECE-EB42-2CC1-EAAE-10C9461593DC}"/>
              </a:ext>
            </a:extLst>
          </p:cNvPr>
          <p:cNvPicPr>
            <a:picLocks noChangeAspect="1"/>
          </p:cNvPicPr>
          <p:nvPr/>
        </p:nvPicPr>
        <p:blipFill rotWithShape="1">
          <a:blip r:embed="rId4">
            <a:extLst>
              <a:ext uri="{28A0092B-C50C-407E-A947-70E740481C1C}">
                <a14:useLocalDpi xmlns:a14="http://schemas.microsoft.com/office/drawing/2010/main" val="0"/>
              </a:ext>
            </a:extLst>
          </a:blip>
          <a:srcRect l="981" t="12687" r="25490" b="25144"/>
          <a:stretch/>
        </p:blipFill>
        <p:spPr>
          <a:xfrm>
            <a:off x="2700094" y="952500"/>
            <a:ext cx="12125811" cy="7922198"/>
          </a:xfrm>
          <a:prstGeom prst="rect">
            <a:avLst/>
          </a:prstGeom>
        </p:spPr>
      </p:pic>
      <p:sp>
        <p:nvSpPr>
          <p:cNvPr id="7" name="CuadroTexto 6">
            <a:extLst>
              <a:ext uri="{FF2B5EF4-FFF2-40B4-BE49-F238E27FC236}">
                <a16:creationId xmlns:a16="http://schemas.microsoft.com/office/drawing/2014/main" id="{A5C10FF6-3D03-5B89-E4FE-608126D4EC76}"/>
              </a:ext>
            </a:extLst>
          </p:cNvPr>
          <p:cNvSpPr txBox="1"/>
          <p:nvPr/>
        </p:nvSpPr>
        <p:spPr>
          <a:xfrm>
            <a:off x="437180" y="8950898"/>
            <a:ext cx="9926020" cy="307777"/>
          </a:xfrm>
          <a:prstGeom prst="rect">
            <a:avLst/>
          </a:prstGeom>
          <a:noFill/>
        </p:spPr>
        <p:txBody>
          <a:bodyPr wrap="square" rtlCol="0">
            <a:spAutoFit/>
          </a:bodyPr>
          <a:lstStyle/>
          <a:p>
            <a:r>
              <a:rPr lang="es-ES_tradnl" sz="1400" b="1" dirty="0"/>
              <a:t>Figura 19.</a:t>
            </a:r>
            <a:r>
              <a:rPr lang="es-ES_tradnl" sz="1400" dirty="0"/>
              <a:t> Procedimiento para la titulación y purificación de vectores </a:t>
            </a:r>
            <a:r>
              <a:rPr lang="es-ES_tradnl" sz="1400" dirty="0" err="1"/>
              <a:t>adenovirales</a:t>
            </a:r>
            <a:r>
              <a:rPr lang="es-ES_tradnl" sz="1400" dirty="0"/>
              <a:t>. Realizado con </a:t>
            </a:r>
            <a:r>
              <a:rPr lang="es-ES_tradnl" sz="1400" dirty="0" err="1"/>
              <a:t>Biorender</a:t>
            </a:r>
            <a:endParaRPr lang="es-ES_tradnl" sz="1400" dirty="0"/>
          </a:p>
        </p:txBody>
      </p:sp>
    </p:spTree>
    <p:extLst>
      <p:ext uri="{BB962C8B-B14F-4D97-AF65-F5344CB8AC3E}">
        <p14:creationId xmlns:p14="http://schemas.microsoft.com/office/powerpoint/2010/main" val="9338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3" name="TextBox 3"/>
          <p:cNvSpPr txBox="1"/>
          <p:nvPr/>
        </p:nvSpPr>
        <p:spPr>
          <a:xfrm>
            <a:off x="13030200" y="399276"/>
            <a:ext cx="487680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Materiales</a:t>
            </a:r>
            <a:r>
              <a:rPr lang="en-US" sz="3200" spc="47" dirty="0">
                <a:solidFill>
                  <a:srgbClr val="000000"/>
                </a:solidFill>
                <a:latin typeface="Arialle Bold"/>
              </a:rPr>
              <a:t> y </a:t>
            </a:r>
            <a:r>
              <a:rPr lang="en-US" sz="3200" spc="47" dirty="0" err="1">
                <a:solidFill>
                  <a:srgbClr val="000000"/>
                </a:solidFill>
                <a:latin typeface="Arialle Bold"/>
              </a:rPr>
              <a:t>Métodos</a:t>
            </a:r>
            <a:endParaRPr lang="en-US" sz="3200" spc="47" dirty="0">
              <a:solidFill>
                <a:srgbClr val="000000"/>
              </a:solidFill>
              <a:latin typeface="Arialle Bold"/>
            </a:endParaRPr>
          </a:p>
        </p:txBody>
      </p:sp>
      <p:sp>
        <p:nvSpPr>
          <p:cNvPr id="4" name="TextBox 28">
            <a:extLst>
              <a:ext uri="{FF2B5EF4-FFF2-40B4-BE49-F238E27FC236}">
                <a16:creationId xmlns:a16="http://schemas.microsoft.com/office/drawing/2014/main" id="{94D08814-73F6-0A44-2812-1AB27E15C9B1}"/>
              </a:ext>
            </a:extLst>
          </p:cNvPr>
          <p:cNvSpPr txBox="1"/>
          <p:nvPr/>
        </p:nvSpPr>
        <p:spPr>
          <a:xfrm>
            <a:off x="437180" y="301976"/>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Etapa 2. Infección de células GMGE</a:t>
            </a:r>
            <a:endParaRPr lang="en-US" sz="3200" spc="62" dirty="0">
              <a:solidFill>
                <a:srgbClr val="000000"/>
              </a:solidFill>
              <a:latin typeface="Arialle Bold"/>
            </a:endParaRPr>
          </a:p>
        </p:txBody>
      </p:sp>
      <p:pic>
        <p:nvPicPr>
          <p:cNvPr id="13" name="Imagen 12">
            <a:extLst>
              <a:ext uri="{FF2B5EF4-FFF2-40B4-BE49-F238E27FC236}">
                <a16:creationId xmlns:a16="http://schemas.microsoft.com/office/drawing/2014/main" id="{F77ED8B6-6592-9893-F8C4-1CF885F9FE44}"/>
              </a:ext>
            </a:extLst>
          </p:cNvPr>
          <p:cNvPicPr>
            <a:picLocks noChangeAspect="1"/>
          </p:cNvPicPr>
          <p:nvPr/>
        </p:nvPicPr>
        <p:blipFill rotWithShape="1">
          <a:blip r:embed="rId4">
            <a:extLst>
              <a:ext uri="{28A0092B-C50C-407E-A947-70E740481C1C}">
                <a14:useLocalDpi xmlns:a14="http://schemas.microsoft.com/office/drawing/2010/main" val="0"/>
              </a:ext>
            </a:extLst>
          </a:blip>
          <a:srcRect l="2939" t="7004" r="26471" b="45377"/>
          <a:stretch/>
        </p:blipFill>
        <p:spPr>
          <a:xfrm>
            <a:off x="1143000" y="1275576"/>
            <a:ext cx="15773400" cy="7448551"/>
          </a:xfrm>
          <a:prstGeom prst="rect">
            <a:avLst/>
          </a:prstGeom>
        </p:spPr>
      </p:pic>
      <p:sp>
        <p:nvSpPr>
          <p:cNvPr id="14" name="CuadroTexto 13">
            <a:extLst>
              <a:ext uri="{FF2B5EF4-FFF2-40B4-BE49-F238E27FC236}">
                <a16:creationId xmlns:a16="http://schemas.microsoft.com/office/drawing/2014/main" id="{EB87AC58-7859-C054-CA7E-2B53EE73FDB7}"/>
              </a:ext>
            </a:extLst>
          </p:cNvPr>
          <p:cNvSpPr txBox="1"/>
          <p:nvPr/>
        </p:nvSpPr>
        <p:spPr>
          <a:xfrm>
            <a:off x="437180" y="8866428"/>
            <a:ext cx="9926020" cy="307777"/>
          </a:xfrm>
          <a:prstGeom prst="rect">
            <a:avLst/>
          </a:prstGeom>
          <a:noFill/>
        </p:spPr>
        <p:txBody>
          <a:bodyPr wrap="square" rtlCol="0">
            <a:spAutoFit/>
          </a:bodyPr>
          <a:lstStyle/>
          <a:p>
            <a:r>
              <a:rPr lang="es-ES_tradnl" sz="1400" b="1" dirty="0"/>
              <a:t>Figura 20.</a:t>
            </a:r>
            <a:r>
              <a:rPr lang="es-ES_tradnl" sz="1400" dirty="0"/>
              <a:t> Ensayo de infectividad de células GMGE con distintos MOI </a:t>
            </a:r>
            <a:r>
              <a:rPr lang="es-ES_tradnl" sz="1400" dirty="0" err="1"/>
              <a:t>adenovirales</a:t>
            </a:r>
            <a:r>
              <a:rPr lang="es-ES_tradnl" sz="1400" dirty="0"/>
              <a:t>. Realizado con </a:t>
            </a:r>
            <a:r>
              <a:rPr lang="es-ES_tradnl" sz="1400" dirty="0" err="1"/>
              <a:t>Biorender</a:t>
            </a:r>
            <a:endParaRPr lang="es-ES_tradnl" sz="1400" dirty="0"/>
          </a:p>
        </p:txBody>
      </p:sp>
    </p:spTree>
    <p:extLst>
      <p:ext uri="{BB962C8B-B14F-4D97-AF65-F5344CB8AC3E}">
        <p14:creationId xmlns:p14="http://schemas.microsoft.com/office/powerpoint/2010/main" val="586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3" name="TextBox 3"/>
          <p:cNvSpPr txBox="1"/>
          <p:nvPr/>
        </p:nvSpPr>
        <p:spPr>
          <a:xfrm>
            <a:off x="13030200" y="399276"/>
            <a:ext cx="487680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Materiales</a:t>
            </a:r>
            <a:r>
              <a:rPr lang="en-US" sz="3200" spc="47" dirty="0">
                <a:solidFill>
                  <a:srgbClr val="000000"/>
                </a:solidFill>
                <a:latin typeface="Arialle Bold"/>
              </a:rPr>
              <a:t> y </a:t>
            </a:r>
            <a:r>
              <a:rPr lang="en-US" sz="3200" spc="47" dirty="0" err="1">
                <a:solidFill>
                  <a:srgbClr val="000000"/>
                </a:solidFill>
                <a:latin typeface="Arialle Bold"/>
              </a:rPr>
              <a:t>Métodos</a:t>
            </a:r>
            <a:endParaRPr lang="en-US" sz="3200" spc="47" dirty="0">
              <a:solidFill>
                <a:srgbClr val="000000"/>
              </a:solidFill>
              <a:latin typeface="Arialle Bold"/>
            </a:endParaRPr>
          </a:p>
        </p:txBody>
      </p:sp>
      <p:sp>
        <p:nvSpPr>
          <p:cNvPr id="4" name="TextBox 28">
            <a:extLst>
              <a:ext uri="{FF2B5EF4-FFF2-40B4-BE49-F238E27FC236}">
                <a16:creationId xmlns:a16="http://schemas.microsoft.com/office/drawing/2014/main" id="{94D08814-73F6-0A44-2812-1AB27E15C9B1}"/>
              </a:ext>
            </a:extLst>
          </p:cNvPr>
          <p:cNvSpPr txBox="1"/>
          <p:nvPr/>
        </p:nvSpPr>
        <p:spPr>
          <a:xfrm>
            <a:off x="437180" y="301976"/>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Etapa 3. Identificación y manipulación de proteínas</a:t>
            </a:r>
            <a:endParaRPr lang="en-US" sz="3200" spc="62" dirty="0">
              <a:solidFill>
                <a:srgbClr val="000000"/>
              </a:solidFill>
              <a:latin typeface="Arialle Bold"/>
            </a:endParaRPr>
          </a:p>
        </p:txBody>
      </p:sp>
      <p:pic>
        <p:nvPicPr>
          <p:cNvPr id="8" name="Imagen 7">
            <a:extLst>
              <a:ext uri="{FF2B5EF4-FFF2-40B4-BE49-F238E27FC236}">
                <a16:creationId xmlns:a16="http://schemas.microsoft.com/office/drawing/2014/main" id="{F4E718F0-CEFE-12E6-85B5-849A4A343A77}"/>
              </a:ext>
            </a:extLst>
          </p:cNvPr>
          <p:cNvPicPr>
            <a:picLocks noChangeAspect="1"/>
          </p:cNvPicPr>
          <p:nvPr/>
        </p:nvPicPr>
        <p:blipFill rotWithShape="1">
          <a:blip r:embed="rId4">
            <a:extLst>
              <a:ext uri="{28A0092B-C50C-407E-A947-70E740481C1C}">
                <a14:useLocalDpi xmlns:a14="http://schemas.microsoft.com/office/drawing/2010/main" val="0"/>
              </a:ext>
            </a:extLst>
          </a:blip>
          <a:srcRect l="4902" t="30812" r="14706" b="27171"/>
          <a:stretch/>
        </p:blipFill>
        <p:spPr>
          <a:xfrm>
            <a:off x="151874" y="1638300"/>
            <a:ext cx="18120360" cy="6629400"/>
          </a:xfrm>
          <a:prstGeom prst="rect">
            <a:avLst/>
          </a:prstGeom>
        </p:spPr>
      </p:pic>
      <p:sp>
        <p:nvSpPr>
          <p:cNvPr id="9" name="CuadroTexto 8">
            <a:extLst>
              <a:ext uri="{FF2B5EF4-FFF2-40B4-BE49-F238E27FC236}">
                <a16:creationId xmlns:a16="http://schemas.microsoft.com/office/drawing/2014/main" id="{DC5FEF64-F844-6ACD-912F-2EFE34F12979}"/>
              </a:ext>
            </a:extLst>
          </p:cNvPr>
          <p:cNvSpPr txBox="1"/>
          <p:nvPr/>
        </p:nvSpPr>
        <p:spPr>
          <a:xfrm>
            <a:off x="762000" y="8494811"/>
            <a:ext cx="16764000" cy="307777"/>
          </a:xfrm>
          <a:prstGeom prst="rect">
            <a:avLst/>
          </a:prstGeom>
          <a:noFill/>
        </p:spPr>
        <p:txBody>
          <a:bodyPr wrap="square" rtlCol="0">
            <a:spAutoFit/>
          </a:bodyPr>
          <a:lstStyle/>
          <a:p>
            <a:r>
              <a:rPr lang="es-ES_tradnl" sz="1400" b="1" dirty="0"/>
              <a:t>Figura 21.</a:t>
            </a:r>
            <a:r>
              <a:rPr lang="es-ES_tradnl" sz="1400" dirty="0"/>
              <a:t> Procedimiento para la preparación de muestras proteicas, electroforesis, inmunodetección y análisis de resultados del ensayo de infectividad. Realizado con </a:t>
            </a:r>
            <a:r>
              <a:rPr lang="es-ES_tradnl" sz="1400" dirty="0" err="1"/>
              <a:t>Biorender</a:t>
            </a:r>
            <a:endParaRPr lang="es-ES_tradnl" sz="1400" dirty="0"/>
          </a:p>
        </p:txBody>
      </p:sp>
    </p:spTree>
    <p:extLst>
      <p:ext uri="{BB962C8B-B14F-4D97-AF65-F5344CB8AC3E}">
        <p14:creationId xmlns:p14="http://schemas.microsoft.com/office/powerpoint/2010/main" val="383527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grpSp>
        <p:nvGrpSpPr>
          <p:cNvPr id="3" name="Group 3"/>
          <p:cNvGrpSpPr/>
          <p:nvPr/>
        </p:nvGrpSpPr>
        <p:grpSpPr>
          <a:xfrm>
            <a:off x="2799261" y="1211602"/>
            <a:ext cx="10472294" cy="857346"/>
            <a:chOff x="0" y="0"/>
            <a:chExt cx="13963059" cy="1143128"/>
          </a:xfrm>
        </p:grpSpPr>
        <p:pic>
          <p:nvPicPr>
            <p:cNvPr id="4" name="Picture 4"/>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5" name="TextBox 5"/>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dirty="0" err="1">
                  <a:solidFill>
                    <a:srgbClr val="000000"/>
                  </a:solidFill>
                  <a:latin typeface="Open Sans Bold"/>
                </a:rPr>
                <a:t>Introducción</a:t>
              </a:r>
              <a:r>
                <a:rPr lang="en-US" sz="3367" dirty="0">
                  <a:solidFill>
                    <a:srgbClr val="000000"/>
                  </a:solidFill>
                  <a:latin typeface="Open Sans Bold"/>
                </a:rPr>
                <a:t> </a:t>
              </a:r>
            </a:p>
          </p:txBody>
        </p:sp>
        <p:grpSp>
          <p:nvGrpSpPr>
            <p:cNvPr id="6" name="Group 6"/>
            <p:cNvGrpSpPr/>
            <p:nvPr/>
          </p:nvGrpSpPr>
          <p:grpSpPr>
            <a:xfrm>
              <a:off x="0" y="0"/>
              <a:ext cx="1143128" cy="1143128"/>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9" name="Group 9"/>
          <p:cNvGrpSpPr/>
          <p:nvPr/>
        </p:nvGrpSpPr>
        <p:grpSpPr>
          <a:xfrm>
            <a:off x="3656607" y="2327807"/>
            <a:ext cx="10578260" cy="857346"/>
            <a:chOff x="0" y="0"/>
            <a:chExt cx="14104346" cy="1143128"/>
          </a:xfrm>
        </p:grpSpPr>
        <p:pic>
          <p:nvPicPr>
            <p:cNvPr id="10" name="Picture 10"/>
            <p:cNvPicPr>
              <a:picLocks noChangeAspect="1"/>
            </p:cNvPicPr>
            <p:nvPr/>
          </p:nvPicPr>
          <p:blipFill>
            <a:blip r:embed="rId4"/>
            <a:srcRect l="12951" t="58615" r="28245" b="19871"/>
            <a:stretch>
              <a:fillRect/>
            </a:stretch>
          </p:blipFill>
          <p:spPr>
            <a:xfrm>
              <a:off x="712852" y="72464"/>
              <a:ext cx="13391494" cy="998201"/>
            </a:xfrm>
            <a:prstGeom prst="rect">
              <a:avLst/>
            </a:prstGeom>
          </p:spPr>
        </p:pic>
        <p:sp>
          <p:nvSpPr>
            <p:cNvPr id="11" name="TextBox 11"/>
            <p:cNvSpPr txBox="1"/>
            <p:nvPr/>
          </p:nvSpPr>
          <p:spPr>
            <a:xfrm>
              <a:off x="712852" y="158126"/>
              <a:ext cx="13391494" cy="750677"/>
            </a:xfrm>
            <a:prstGeom prst="rect">
              <a:avLst/>
            </a:prstGeom>
          </p:spPr>
          <p:txBody>
            <a:bodyPr lIns="0" tIns="0" rIns="0" bIns="0" rtlCol="0" anchor="t">
              <a:spAutoFit/>
            </a:bodyPr>
            <a:lstStyle/>
            <a:p>
              <a:pPr algn="ctr">
                <a:lnSpc>
                  <a:spcPts val="4714"/>
                </a:lnSpc>
              </a:pPr>
              <a:r>
                <a:rPr lang="en-US" sz="3367" dirty="0" err="1">
                  <a:solidFill>
                    <a:srgbClr val="000000"/>
                  </a:solidFill>
                  <a:latin typeface="Open Sans Bold"/>
                </a:rPr>
                <a:t>Justificación</a:t>
              </a:r>
              <a:r>
                <a:rPr lang="en-US" sz="3367" dirty="0">
                  <a:solidFill>
                    <a:srgbClr val="000000"/>
                  </a:solidFill>
                  <a:latin typeface="Open Sans Bold"/>
                </a:rPr>
                <a:t> del </a:t>
              </a:r>
              <a:r>
                <a:rPr lang="en-US" sz="3367" dirty="0" err="1">
                  <a:solidFill>
                    <a:srgbClr val="000000"/>
                  </a:solidFill>
                  <a:latin typeface="Open Sans Bold"/>
                </a:rPr>
                <a:t>problema</a:t>
              </a:r>
              <a:r>
                <a:rPr lang="en-US" sz="3367" dirty="0">
                  <a:solidFill>
                    <a:srgbClr val="000000"/>
                  </a:solidFill>
                  <a:latin typeface="Open Sans Bold"/>
                </a:rPr>
                <a:t> </a:t>
              </a:r>
            </a:p>
          </p:txBody>
        </p:sp>
        <p:grpSp>
          <p:nvGrpSpPr>
            <p:cNvPr id="12" name="Group 12"/>
            <p:cNvGrpSpPr/>
            <p:nvPr/>
          </p:nvGrpSpPr>
          <p:grpSpPr>
            <a:xfrm>
              <a:off x="0" y="0"/>
              <a:ext cx="1143128" cy="1143128"/>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5" name="Group 15"/>
          <p:cNvGrpSpPr/>
          <p:nvPr/>
        </p:nvGrpSpPr>
        <p:grpSpPr>
          <a:xfrm>
            <a:off x="4116598" y="3447933"/>
            <a:ext cx="10472294" cy="857346"/>
            <a:chOff x="0" y="0"/>
            <a:chExt cx="13963059" cy="1143128"/>
          </a:xfrm>
        </p:grpSpPr>
        <p:pic>
          <p:nvPicPr>
            <p:cNvPr id="16" name="Picture 16"/>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17" name="TextBox 17"/>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dirty="0" err="1">
                  <a:solidFill>
                    <a:srgbClr val="000000"/>
                  </a:solidFill>
                  <a:latin typeface="Open Sans Bold"/>
                </a:rPr>
                <a:t>Objetivos</a:t>
              </a:r>
              <a:r>
                <a:rPr lang="en-US" sz="3367" dirty="0">
                  <a:solidFill>
                    <a:srgbClr val="000000"/>
                  </a:solidFill>
                  <a:latin typeface="Open Sans Bold"/>
                </a:rPr>
                <a:t> e </a:t>
              </a:r>
              <a:r>
                <a:rPr lang="en-US" sz="3367" dirty="0" err="1">
                  <a:solidFill>
                    <a:srgbClr val="000000"/>
                  </a:solidFill>
                  <a:latin typeface="Open Sans Bold"/>
                </a:rPr>
                <a:t>Hipótesis</a:t>
              </a:r>
              <a:endParaRPr lang="en-US" sz="3367" dirty="0">
                <a:solidFill>
                  <a:srgbClr val="000000"/>
                </a:solidFill>
                <a:latin typeface="Open Sans Bold"/>
              </a:endParaRPr>
            </a:p>
          </p:txBody>
        </p:sp>
        <p:grpSp>
          <p:nvGrpSpPr>
            <p:cNvPr id="18" name="Group 18"/>
            <p:cNvGrpSpPr/>
            <p:nvPr/>
          </p:nvGrpSpPr>
          <p:grpSpPr>
            <a:xfrm>
              <a:off x="0" y="0"/>
              <a:ext cx="1143128" cy="1143128"/>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0" name="TextBox 20"/>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21" name="Group 21"/>
          <p:cNvGrpSpPr/>
          <p:nvPr/>
        </p:nvGrpSpPr>
        <p:grpSpPr>
          <a:xfrm>
            <a:off x="4407309" y="4571979"/>
            <a:ext cx="10472294" cy="857346"/>
            <a:chOff x="0" y="0"/>
            <a:chExt cx="13963059" cy="1143128"/>
          </a:xfrm>
        </p:grpSpPr>
        <p:pic>
          <p:nvPicPr>
            <p:cNvPr id="22" name="Picture 22"/>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23" name="TextBox 23"/>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Materiales y Métodos</a:t>
              </a:r>
            </a:p>
          </p:txBody>
        </p:sp>
        <p:grpSp>
          <p:nvGrpSpPr>
            <p:cNvPr id="24" name="Group 24"/>
            <p:cNvGrpSpPr/>
            <p:nvPr/>
          </p:nvGrpSpPr>
          <p:grpSpPr>
            <a:xfrm>
              <a:off x="0" y="0"/>
              <a:ext cx="1143128" cy="1143128"/>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6" name="TextBox 26"/>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27" name="Group 27"/>
          <p:cNvGrpSpPr/>
          <p:nvPr/>
        </p:nvGrpSpPr>
        <p:grpSpPr>
          <a:xfrm>
            <a:off x="4116598" y="5688184"/>
            <a:ext cx="10472294" cy="857346"/>
            <a:chOff x="0" y="0"/>
            <a:chExt cx="13963059" cy="1143128"/>
          </a:xfrm>
        </p:grpSpPr>
        <p:pic>
          <p:nvPicPr>
            <p:cNvPr id="28" name="Picture 28"/>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29" name="TextBox 29"/>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Resultados y Discusión</a:t>
              </a:r>
            </a:p>
          </p:txBody>
        </p:sp>
        <p:grpSp>
          <p:nvGrpSpPr>
            <p:cNvPr id="30" name="Group 30"/>
            <p:cNvGrpSpPr/>
            <p:nvPr/>
          </p:nvGrpSpPr>
          <p:grpSpPr>
            <a:xfrm>
              <a:off x="0" y="0"/>
              <a:ext cx="1143128" cy="1143128"/>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32" name="TextBox 32"/>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3" name="Group 33"/>
          <p:cNvGrpSpPr/>
          <p:nvPr/>
        </p:nvGrpSpPr>
        <p:grpSpPr>
          <a:xfrm>
            <a:off x="3656607" y="6802705"/>
            <a:ext cx="10472294" cy="857346"/>
            <a:chOff x="0" y="0"/>
            <a:chExt cx="13963059" cy="1143128"/>
          </a:xfrm>
        </p:grpSpPr>
        <p:pic>
          <p:nvPicPr>
            <p:cNvPr id="34" name="Picture 34"/>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35" name="TextBox 35"/>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Conclusiones</a:t>
              </a:r>
            </a:p>
          </p:txBody>
        </p:sp>
        <p:grpSp>
          <p:nvGrpSpPr>
            <p:cNvPr id="36" name="Group 36"/>
            <p:cNvGrpSpPr/>
            <p:nvPr/>
          </p:nvGrpSpPr>
          <p:grpSpPr>
            <a:xfrm>
              <a:off x="0" y="0"/>
              <a:ext cx="1143128" cy="1143128"/>
              <a:chOff x="0" y="0"/>
              <a:chExt cx="812800" cy="812800"/>
            </a:xfrm>
          </p:grpSpPr>
          <p:sp>
            <p:nvSpPr>
              <p:cNvPr id="37" name="Freeform 3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38" name="TextBox 38"/>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9" name="Group 39"/>
          <p:cNvGrpSpPr/>
          <p:nvPr/>
        </p:nvGrpSpPr>
        <p:grpSpPr>
          <a:xfrm>
            <a:off x="2799261" y="7932356"/>
            <a:ext cx="10472294" cy="857346"/>
            <a:chOff x="0" y="0"/>
            <a:chExt cx="13963059" cy="1143128"/>
          </a:xfrm>
        </p:grpSpPr>
        <p:pic>
          <p:nvPicPr>
            <p:cNvPr id="40" name="Picture 40"/>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41" name="TextBox 41"/>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Recomendaciones</a:t>
              </a:r>
            </a:p>
          </p:txBody>
        </p:sp>
        <p:grpSp>
          <p:nvGrpSpPr>
            <p:cNvPr id="42" name="Group 42"/>
            <p:cNvGrpSpPr/>
            <p:nvPr/>
          </p:nvGrpSpPr>
          <p:grpSpPr>
            <a:xfrm>
              <a:off x="0" y="0"/>
              <a:ext cx="1143128" cy="1143128"/>
              <a:chOff x="0" y="0"/>
              <a:chExt cx="812800" cy="812800"/>
            </a:xfrm>
          </p:grpSpPr>
          <p:sp>
            <p:nvSpPr>
              <p:cNvPr id="43" name="Freeform 4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4" name="TextBox 44"/>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pic>
        <p:nvPicPr>
          <p:cNvPr id="45" name="Picture 45"/>
          <p:cNvPicPr>
            <a:picLocks noChangeAspect="1"/>
          </p:cNvPicPr>
          <p:nvPr/>
        </p:nvPicPr>
        <p:blipFill>
          <a:blip r:embed="rId5">
            <a:alphaModFix amt="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94" r="9310" b="38819"/>
          <a:stretch>
            <a:fillRect/>
          </a:stretch>
        </p:blipFill>
        <p:spPr>
          <a:xfrm rot="5400000">
            <a:off x="-366223" y="3601925"/>
            <a:ext cx="7699363" cy="2918717"/>
          </a:xfrm>
          <a:prstGeom prst="rect">
            <a:avLst/>
          </a:prstGeom>
        </p:spPr>
      </p:pic>
      <p:sp>
        <p:nvSpPr>
          <p:cNvPr id="46" name="TextBox 46"/>
          <p:cNvSpPr txBox="1"/>
          <p:nvPr/>
        </p:nvSpPr>
        <p:spPr>
          <a:xfrm>
            <a:off x="1429650" y="353571"/>
            <a:ext cx="166297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Índice</a:t>
            </a:r>
            <a:r>
              <a:rPr lang="en-US" sz="3200" spc="47" dirty="0">
                <a:solidFill>
                  <a:srgbClr val="000000"/>
                </a:solidFill>
                <a:latin typeface="Arialle Bold"/>
              </a:rPr>
              <a:t> de </a:t>
            </a:r>
            <a:r>
              <a:rPr lang="en-US" sz="3200" spc="47" dirty="0" err="1">
                <a:solidFill>
                  <a:srgbClr val="000000"/>
                </a:solidFill>
                <a:latin typeface="Arialle Bold"/>
              </a:rPr>
              <a:t>Contenidos</a:t>
            </a:r>
            <a:endParaRPr lang="en-US" sz="3200" spc="47" dirty="0">
              <a:solidFill>
                <a:srgbClr val="000000"/>
              </a:solidFill>
              <a:latin typeface="Arialle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grpSp>
        <p:nvGrpSpPr>
          <p:cNvPr id="3" name="Group 3"/>
          <p:cNvGrpSpPr/>
          <p:nvPr/>
        </p:nvGrpSpPr>
        <p:grpSpPr>
          <a:xfrm>
            <a:off x="3227934" y="1265950"/>
            <a:ext cx="10043621" cy="748651"/>
            <a:chOff x="0" y="0"/>
            <a:chExt cx="13391494" cy="998201"/>
          </a:xfrm>
        </p:grpSpPr>
        <p:pic>
          <p:nvPicPr>
            <p:cNvPr id="4" name="Picture 4"/>
            <p:cNvPicPr>
              <a:picLocks noChangeAspect="1"/>
            </p:cNvPicPr>
            <p:nvPr/>
          </p:nvPicPr>
          <p:blipFill>
            <a:blip r:embed="rId4"/>
            <a:srcRect l="12951" t="58615" r="28245" b="19871"/>
            <a:stretch>
              <a:fillRect/>
            </a:stretch>
          </p:blipFill>
          <p:spPr>
            <a:xfrm>
              <a:off x="0" y="0"/>
              <a:ext cx="13391494" cy="998201"/>
            </a:xfrm>
            <a:prstGeom prst="rect">
              <a:avLst/>
            </a:prstGeom>
          </p:spPr>
        </p:pic>
        <p:sp>
          <p:nvSpPr>
            <p:cNvPr id="5" name="TextBox 5"/>
            <p:cNvSpPr txBox="1"/>
            <p:nvPr/>
          </p:nvSpPr>
          <p:spPr>
            <a:xfrm>
              <a:off x="0" y="85662"/>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Introducción </a:t>
              </a:r>
            </a:p>
          </p:txBody>
        </p:sp>
      </p:grpSp>
      <p:grpSp>
        <p:nvGrpSpPr>
          <p:cNvPr id="6" name="Group 6"/>
          <p:cNvGrpSpPr/>
          <p:nvPr/>
        </p:nvGrpSpPr>
        <p:grpSpPr>
          <a:xfrm>
            <a:off x="3656607" y="2327807"/>
            <a:ext cx="10578260" cy="857346"/>
            <a:chOff x="0" y="0"/>
            <a:chExt cx="14104346" cy="1143128"/>
          </a:xfrm>
        </p:grpSpPr>
        <p:pic>
          <p:nvPicPr>
            <p:cNvPr id="7" name="Picture 7"/>
            <p:cNvPicPr>
              <a:picLocks noChangeAspect="1"/>
            </p:cNvPicPr>
            <p:nvPr/>
          </p:nvPicPr>
          <p:blipFill>
            <a:blip r:embed="rId4"/>
            <a:srcRect l="12951" t="58615" r="28245" b="19871"/>
            <a:stretch>
              <a:fillRect/>
            </a:stretch>
          </p:blipFill>
          <p:spPr>
            <a:xfrm>
              <a:off x="712852" y="72464"/>
              <a:ext cx="13391494" cy="998201"/>
            </a:xfrm>
            <a:prstGeom prst="rect">
              <a:avLst/>
            </a:prstGeom>
          </p:spPr>
        </p:pic>
        <p:sp>
          <p:nvSpPr>
            <p:cNvPr id="8" name="TextBox 8"/>
            <p:cNvSpPr txBox="1"/>
            <p:nvPr/>
          </p:nvSpPr>
          <p:spPr>
            <a:xfrm>
              <a:off x="712852"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Justificación del problema </a:t>
              </a:r>
            </a:p>
          </p:txBody>
        </p:sp>
        <p:grpSp>
          <p:nvGrpSpPr>
            <p:cNvPr id="9" name="Group 9"/>
            <p:cNvGrpSpPr/>
            <p:nvPr/>
          </p:nvGrpSpPr>
          <p:grpSpPr>
            <a:xfrm>
              <a:off x="0" y="0"/>
              <a:ext cx="1143128" cy="1143128"/>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2" name="Group 12"/>
          <p:cNvGrpSpPr/>
          <p:nvPr/>
        </p:nvGrpSpPr>
        <p:grpSpPr>
          <a:xfrm>
            <a:off x="4116598" y="3447933"/>
            <a:ext cx="10472294" cy="857346"/>
            <a:chOff x="0" y="0"/>
            <a:chExt cx="13963059" cy="1143128"/>
          </a:xfrm>
        </p:grpSpPr>
        <p:pic>
          <p:nvPicPr>
            <p:cNvPr id="13" name="Picture 13"/>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14" name="TextBox 14"/>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Objetivos e Hipótesis</a:t>
              </a:r>
            </a:p>
          </p:txBody>
        </p:sp>
        <p:grpSp>
          <p:nvGrpSpPr>
            <p:cNvPr id="15" name="Group 15"/>
            <p:cNvGrpSpPr/>
            <p:nvPr/>
          </p:nvGrpSpPr>
          <p:grpSpPr>
            <a:xfrm>
              <a:off x="0" y="0"/>
              <a:ext cx="1143128" cy="1143128"/>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8" name="Group 18"/>
          <p:cNvGrpSpPr/>
          <p:nvPr/>
        </p:nvGrpSpPr>
        <p:grpSpPr>
          <a:xfrm>
            <a:off x="4407309" y="4571979"/>
            <a:ext cx="10472294" cy="857346"/>
            <a:chOff x="0" y="0"/>
            <a:chExt cx="13963059" cy="1143128"/>
          </a:xfrm>
        </p:grpSpPr>
        <p:pic>
          <p:nvPicPr>
            <p:cNvPr id="19" name="Picture 19"/>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20" name="TextBox 20"/>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Materiales y Métodos</a:t>
              </a:r>
            </a:p>
          </p:txBody>
        </p:sp>
        <p:grpSp>
          <p:nvGrpSpPr>
            <p:cNvPr id="21" name="Group 21"/>
            <p:cNvGrpSpPr/>
            <p:nvPr/>
          </p:nvGrpSpPr>
          <p:grpSpPr>
            <a:xfrm>
              <a:off x="0" y="0"/>
              <a:ext cx="1143128" cy="1143128"/>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3" name="TextBox 23"/>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24" name="Group 24"/>
          <p:cNvGrpSpPr/>
          <p:nvPr/>
        </p:nvGrpSpPr>
        <p:grpSpPr>
          <a:xfrm>
            <a:off x="4116598" y="5688184"/>
            <a:ext cx="10472294" cy="857346"/>
            <a:chOff x="0" y="0"/>
            <a:chExt cx="13963059" cy="1143128"/>
          </a:xfrm>
        </p:grpSpPr>
        <p:pic>
          <p:nvPicPr>
            <p:cNvPr id="25" name="Picture 25"/>
            <p:cNvPicPr>
              <a:picLocks noChangeAspect="1"/>
            </p:cNvPicPr>
            <p:nvPr/>
          </p:nvPicPr>
          <p:blipFill>
            <a:blip r:embed="rId5"/>
            <a:srcRect l="12951" t="58615" r="28245" b="19871"/>
            <a:stretch>
              <a:fillRect/>
            </a:stretch>
          </p:blipFill>
          <p:spPr>
            <a:xfrm>
              <a:off x="571564" y="72464"/>
              <a:ext cx="13391494" cy="998201"/>
            </a:xfrm>
            <a:prstGeom prst="rect">
              <a:avLst/>
            </a:prstGeom>
          </p:spPr>
        </p:pic>
        <p:sp>
          <p:nvSpPr>
            <p:cNvPr id="26" name="TextBox 26"/>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Resultados y Discusión</a:t>
              </a:r>
            </a:p>
          </p:txBody>
        </p:sp>
        <p:grpSp>
          <p:nvGrpSpPr>
            <p:cNvPr id="27" name="Group 27"/>
            <p:cNvGrpSpPr/>
            <p:nvPr/>
          </p:nvGrpSpPr>
          <p:grpSpPr>
            <a:xfrm>
              <a:off x="0" y="0"/>
              <a:ext cx="1143128" cy="1143128"/>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9" name="TextBox 29"/>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0" name="Group 30"/>
          <p:cNvGrpSpPr/>
          <p:nvPr/>
        </p:nvGrpSpPr>
        <p:grpSpPr>
          <a:xfrm>
            <a:off x="3656607" y="6802705"/>
            <a:ext cx="10472294" cy="857346"/>
            <a:chOff x="0" y="0"/>
            <a:chExt cx="13963059" cy="1143128"/>
          </a:xfrm>
        </p:grpSpPr>
        <p:pic>
          <p:nvPicPr>
            <p:cNvPr id="31" name="Picture 31"/>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32" name="TextBox 32"/>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Conclusiones</a:t>
              </a:r>
            </a:p>
          </p:txBody>
        </p:sp>
        <p:grpSp>
          <p:nvGrpSpPr>
            <p:cNvPr id="33" name="Group 33"/>
            <p:cNvGrpSpPr/>
            <p:nvPr/>
          </p:nvGrpSpPr>
          <p:grpSpPr>
            <a:xfrm>
              <a:off x="0" y="0"/>
              <a:ext cx="1143128" cy="1143128"/>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35" name="TextBox 35"/>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6" name="Group 36"/>
          <p:cNvGrpSpPr/>
          <p:nvPr/>
        </p:nvGrpSpPr>
        <p:grpSpPr>
          <a:xfrm>
            <a:off x="2799261" y="7932356"/>
            <a:ext cx="10472294" cy="857346"/>
            <a:chOff x="0" y="0"/>
            <a:chExt cx="13963059" cy="1143128"/>
          </a:xfrm>
        </p:grpSpPr>
        <p:pic>
          <p:nvPicPr>
            <p:cNvPr id="37" name="Picture 37"/>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38" name="TextBox 38"/>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Recomendaciones</a:t>
              </a:r>
            </a:p>
          </p:txBody>
        </p:sp>
        <p:grpSp>
          <p:nvGrpSpPr>
            <p:cNvPr id="39" name="Group 39"/>
            <p:cNvGrpSpPr/>
            <p:nvPr/>
          </p:nvGrpSpPr>
          <p:grpSpPr>
            <a:xfrm>
              <a:off x="0" y="0"/>
              <a:ext cx="1143128" cy="1143128"/>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1" name="TextBox 41"/>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42" name="Group 42"/>
          <p:cNvGrpSpPr/>
          <p:nvPr/>
        </p:nvGrpSpPr>
        <p:grpSpPr>
          <a:xfrm>
            <a:off x="2799261" y="1211602"/>
            <a:ext cx="857346" cy="857346"/>
            <a:chOff x="0" y="0"/>
            <a:chExt cx="812800" cy="812800"/>
          </a:xfrm>
        </p:grpSpPr>
        <p:sp>
          <p:nvSpPr>
            <p:cNvPr id="43" name="Freeform 4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4" name="TextBox 44"/>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pic>
        <p:nvPicPr>
          <p:cNvPr id="45" name="Picture 45"/>
          <p:cNvPicPr>
            <a:picLocks noChangeAspect="1"/>
          </p:cNvPicPr>
          <p:nvPr/>
        </p:nvPicPr>
        <p:blipFill>
          <a:blip r:embed="rId6">
            <a:alphaModFix amt="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94" t="3053" r="9846" b="38819"/>
          <a:stretch>
            <a:fillRect/>
          </a:stretch>
        </p:blipFill>
        <p:spPr>
          <a:xfrm rot="5400000">
            <a:off x="-373744" y="3598226"/>
            <a:ext cx="7648187" cy="2773027"/>
          </a:xfrm>
          <a:prstGeom prst="rect">
            <a:avLst/>
          </a:prstGeom>
        </p:spPr>
      </p:pic>
      <p:sp>
        <p:nvSpPr>
          <p:cNvPr id="46" name="TextBox 46"/>
          <p:cNvSpPr txBox="1"/>
          <p:nvPr/>
        </p:nvSpPr>
        <p:spPr>
          <a:xfrm>
            <a:off x="1429650" y="353571"/>
            <a:ext cx="165535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Índice</a:t>
            </a:r>
            <a:r>
              <a:rPr lang="en-US" sz="3200" spc="47" dirty="0">
                <a:solidFill>
                  <a:srgbClr val="000000"/>
                </a:solidFill>
                <a:latin typeface="Arialle Bold"/>
              </a:rPr>
              <a:t> de </a:t>
            </a:r>
            <a:r>
              <a:rPr lang="en-US" sz="3200" spc="47" dirty="0" err="1">
                <a:solidFill>
                  <a:srgbClr val="000000"/>
                </a:solidFill>
                <a:latin typeface="Arialle Bold"/>
              </a:rPr>
              <a:t>Contenidos</a:t>
            </a:r>
            <a:endParaRPr lang="en-US" sz="3200" spc="47" dirty="0">
              <a:solidFill>
                <a:srgbClr val="000000"/>
              </a:solidFill>
              <a:latin typeface="Arialle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3" name="TextBox 3"/>
          <p:cNvSpPr txBox="1"/>
          <p:nvPr/>
        </p:nvSpPr>
        <p:spPr>
          <a:xfrm>
            <a:off x="1429650" y="399276"/>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Resultados</a:t>
            </a:r>
            <a:r>
              <a:rPr lang="en-US" sz="3200" spc="47" dirty="0">
                <a:solidFill>
                  <a:srgbClr val="000000"/>
                </a:solidFill>
                <a:latin typeface="Arialle Bold"/>
              </a:rPr>
              <a:t> y </a:t>
            </a:r>
            <a:r>
              <a:rPr lang="en-US" sz="3200" spc="47" dirty="0" err="1">
                <a:solidFill>
                  <a:srgbClr val="000000"/>
                </a:solidFill>
                <a:latin typeface="Arialle Bold"/>
              </a:rPr>
              <a:t>Discusión</a:t>
            </a:r>
            <a:endParaRPr lang="en-US" sz="3200" spc="47" dirty="0">
              <a:solidFill>
                <a:srgbClr val="000000"/>
              </a:solidFill>
              <a:latin typeface="Arialle Bold"/>
            </a:endParaRPr>
          </a:p>
        </p:txBody>
      </p:sp>
      <p:pic>
        <p:nvPicPr>
          <p:cNvPr id="5" name="Imagen 4">
            <a:extLst>
              <a:ext uri="{FF2B5EF4-FFF2-40B4-BE49-F238E27FC236}">
                <a16:creationId xmlns:a16="http://schemas.microsoft.com/office/drawing/2014/main" id="{1269A6B4-4A8A-3D8D-114A-EA20C35255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5157" y="1454604"/>
            <a:ext cx="3134084" cy="3729950"/>
          </a:xfrm>
          <a:prstGeom prst="rect">
            <a:avLst/>
          </a:prstGeom>
        </p:spPr>
      </p:pic>
      <p:sp>
        <p:nvSpPr>
          <p:cNvPr id="6" name="TextBox 28">
            <a:extLst>
              <a:ext uri="{FF2B5EF4-FFF2-40B4-BE49-F238E27FC236}">
                <a16:creationId xmlns:a16="http://schemas.microsoft.com/office/drawing/2014/main" id="{2683E442-DDBC-EEA5-C265-1EB019C99825}"/>
              </a:ext>
            </a:extLst>
          </p:cNvPr>
          <p:cNvSpPr txBox="1"/>
          <p:nvPr/>
        </p:nvSpPr>
        <p:spPr>
          <a:xfrm>
            <a:off x="437180" y="301976"/>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Etapa 1. Amplificación del vector de expresión</a:t>
            </a:r>
            <a:endParaRPr lang="en-US" sz="3200" spc="62" dirty="0">
              <a:solidFill>
                <a:srgbClr val="000000"/>
              </a:solidFill>
              <a:latin typeface="Arialle Bold"/>
            </a:endParaRPr>
          </a:p>
        </p:txBody>
      </p:sp>
      <p:sp>
        <p:nvSpPr>
          <p:cNvPr id="8" name="CuadroTexto 7">
            <a:extLst>
              <a:ext uri="{FF2B5EF4-FFF2-40B4-BE49-F238E27FC236}">
                <a16:creationId xmlns:a16="http://schemas.microsoft.com/office/drawing/2014/main" id="{1D68E5DB-6106-3679-3FFC-176A596A2632}"/>
              </a:ext>
            </a:extLst>
          </p:cNvPr>
          <p:cNvSpPr txBox="1"/>
          <p:nvPr/>
        </p:nvSpPr>
        <p:spPr>
          <a:xfrm>
            <a:off x="889512" y="7769947"/>
            <a:ext cx="9144000" cy="646331"/>
          </a:xfrm>
          <a:prstGeom prst="rect">
            <a:avLst/>
          </a:prstGeom>
          <a:noFill/>
        </p:spPr>
        <p:txBody>
          <a:bodyPr wrap="square">
            <a:spAutoFit/>
          </a:bodyPr>
          <a:lstStyle/>
          <a:p>
            <a:r>
              <a:rPr lang="es-ES" sz="1800" b="1" dirty="0">
                <a:effectLst/>
                <a:latin typeface="Arial" panose="020B0604020202020204" pitchFamily="34" charset="0"/>
                <a:ea typeface="Calibri" panose="020F0502020204030204" pitchFamily="34" charset="0"/>
              </a:rPr>
              <a:t>Figura 22. </a:t>
            </a:r>
            <a:r>
              <a:rPr lang="es-ES" sz="1800" b="0" dirty="0">
                <a:effectLst/>
                <a:latin typeface="Arial" panose="020B0604020202020204" pitchFamily="34" charset="0"/>
                <a:ea typeface="Calibri" panose="020F0502020204030204" pitchFamily="34" charset="0"/>
              </a:rPr>
              <a:t>Infección a través del tiempo de células HEK293A con un vector </a:t>
            </a:r>
            <a:r>
              <a:rPr lang="es-ES" sz="1800" b="0" dirty="0" err="1">
                <a:effectLst/>
                <a:latin typeface="Arial" panose="020B0604020202020204" pitchFamily="34" charset="0"/>
                <a:ea typeface="Calibri" panose="020F0502020204030204" pitchFamily="34" charset="0"/>
              </a:rPr>
              <a:t>adenoviral</a:t>
            </a:r>
            <a:r>
              <a:rPr lang="es-ES" sz="1800" b="0" dirty="0">
                <a:effectLst/>
                <a:latin typeface="Arial" panose="020B0604020202020204" pitchFamily="34" charset="0"/>
                <a:ea typeface="Calibri" panose="020F0502020204030204" pitchFamily="34" charset="0"/>
              </a:rPr>
              <a:t> que expresa un anticuerpo humano recombinante a un MOI de 5 UFC por célula.</a:t>
            </a:r>
            <a:r>
              <a:rPr lang="es-EC" dirty="0">
                <a:effectLst/>
              </a:rPr>
              <a:t> </a:t>
            </a:r>
            <a:endParaRPr lang="es-ES_tradnl" dirty="0"/>
          </a:p>
        </p:txBody>
      </p:sp>
      <p:sp>
        <p:nvSpPr>
          <p:cNvPr id="14" name="CuadroTexto 13">
            <a:extLst>
              <a:ext uri="{FF2B5EF4-FFF2-40B4-BE49-F238E27FC236}">
                <a16:creationId xmlns:a16="http://schemas.microsoft.com/office/drawing/2014/main" id="{1CFEE1BA-63F5-6FA7-4A9B-47BD88A464BE}"/>
              </a:ext>
            </a:extLst>
          </p:cNvPr>
          <p:cNvSpPr txBox="1"/>
          <p:nvPr/>
        </p:nvSpPr>
        <p:spPr>
          <a:xfrm>
            <a:off x="11785899" y="5252450"/>
            <a:ext cx="3573342" cy="923330"/>
          </a:xfrm>
          <a:prstGeom prst="rect">
            <a:avLst/>
          </a:prstGeom>
          <a:noFill/>
        </p:spPr>
        <p:txBody>
          <a:bodyPr wrap="square">
            <a:spAutoFit/>
          </a:bodyPr>
          <a:lstStyle/>
          <a:p>
            <a:r>
              <a:rPr lang="es-ES_tradnl" b="1" dirty="0">
                <a:latin typeface="Arial" panose="020B0604020202020204" pitchFamily="34" charset="0"/>
                <a:cs typeface="Arial" panose="020B0604020202020204" pitchFamily="34" charset="0"/>
              </a:rPr>
              <a:t>Figura 23. </a:t>
            </a:r>
            <a:r>
              <a:rPr lang="es-ES_tradnl" dirty="0">
                <a:latin typeface="Arial" panose="020B0604020202020204" pitchFamily="34" charset="0"/>
                <a:cs typeface="Arial" panose="020B0604020202020204" pitchFamily="34" charset="0"/>
              </a:rPr>
              <a:t>Purificación de vectores </a:t>
            </a:r>
            <a:r>
              <a:rPr lang="es-ES_tradnl" dirty="0" err="1">
                <a:latin typeface="Arial" panose="020B0604020202020204" pitchFamily="34" charset="0"/>
                <a:cs typeface="Arial" panose="020B0604020202020204" pitchFamily="34" charset="0"/>
              </a:rPr>
              <a:t>adenovirales</a:t>
            </a:r>
            <a:r>
              <a:rPr lang="es-ES_tradnl" dirty="0">
                <a:latin typeface="Arial" panose="020B0604020202020204" pitchFamily="34" charset="0"/>
                <a:cs typeface="Arial" panose="020B0604020202020204" pitchFamily="34" charset="0"/>
              </a:rPr>
              <a:t> a partir de un gradiente de cloruro de cesio.</a:t>
            </a:r>
          </a:p>
        </p:txBody>
      </p:sp>
      <p:pic>
        <p:nvPicPr>
          <p:cNvPr id="7" name="Imagen 6">
            <a:extLst>
              <a:ext uri="{FF2B5EF4-FFF2-40B4-BE49-F238E27FC236}">
                <a16:creationId xmlns:a16="http://schemas.microsoft.com/office/drawing/2014/main" id="{967B831B-EBF4-865A-48CA-607DD69A16B3}"/>
              </a:ext>
            </a:extLst>
          </p:cNvPr>
          <p:cNvPicPr>
            <a:picLocks/>
          </p:cNvPicPr>
          <p:nvPr/>
        </p:nvPicPr>
        <p:blipFill rotWithShape="1">
          <a:blip r:embed="rId5"/>
          <a:srcRect r="11210"/>
          <a:stretch/>
        </p:blipFill>
        <p:spPr>
          <a:xfrm>
            <a:off x="1271931" y="1826404"/>
            <a:ext cx="2156400" cy="1858933"/>
          </a:xfrm>
          <a:prstGeom prst="rect">
            <a:avLst/>
          </a:prstGeom>
        </p:spPr>
      </p:pic>
      <p:pic>
        <p:nvPicPr>
          <p:cNvPr id="9" name="Imagen 8">
            <a:extLst>
              <a:ext uri="{FF2B5EF4-FFF2-40B4-BE49-F238E27FC236}">
                <a16:creationId xmlns:a16="http://schemas.microsoft.com/office/drawing/2014/main" id="{A0973CB7-6691-E044-EE7A-E0B644CBD415}"/>
              </a:ext>
            </a:extLst>
          </p:cNvPr>
          <p:cNvPicPr/>
          <p:nvPr/>
        </p:nvPicPr>
        <p:blipFill rotWithShape="1">
          <a:blip r:embed="rId6" cstate="print">
            <a:extLst>
              <a:ext uri="{28A0092B-C50C-407E-A947-70E740481C1C}">
                <a14:useLocalDpi xmlns:a14="http://schemas.microsoft.com/office/drawing/2010/main" val="0"/>
              </a:ext>
            </a:extLst>
          </a:blip>
          <a:srcRect r="11108"/>
          <a:stretch/>
        </p:blipFill>
        <p:spPr>
          <a:xfrm>
            <a:off x="1271931" y="3732039"/>
            <a:ext cx="2157069" cy="1858933"/>
          </a:xfrm>
          <a:prstGeom prst="rect">
            <a:avLst/>
          </a:prstGeom>
        </p:spPr>
      </p:pic>
      <p:pic>
        <p:nvPicPr>
          <p:cNvPr id="10" name="Imagen 9">
            <a:extLst>
              <a:ext uri="{FF2B5EF4-FFF2-40B4-BE49-F238E27FC236}">
                <a16:creationId xmlns:a16="http://schemas.microsoft.com/office/drawing/2014/main" id="{6CF6BB58-9002-05C4-B66F-1BD477419A1F}"/>
              </a:ext>
            </a:extLst>
          </p:cNvPr>
          <p:cNvPicPr/>
          <p:nvPr/>
        </p:nvPicPr>
        <p:blipFill rotWithShape="1">
          <a:blip r:embed="rId7" cstate="print">
            <a:extLst>
              <a:ext uri="{28A0092B-C50C-407E-A947-70E740481C1C}">
                <a14:useLocalDpi xmlns:a14="http://schemas.microsoft.com/office/drawing/2010/main" val="0"/>
              </a:ext>
            </a:extLst>
          </a:blip>
          <a:srcRect r="11004"/>
          <a:stretch/>
        </p:blipFill>
        <p:spPr>
          <a:xfrm>
            <a:off x="1271931" y="5646767"/>
            <a:ext cx="2157069" cy="1858933"/>
          </a:xfrm>
          <a:prstGeom prst="rect">
            <a:avLst/>
          </a:prstGeom>
        </p:spPr>
      </p:pic>
      <p:pic>
        <p:nvPicPr>
          <p:cNvPr id="11" name="Imagen 10">
            <a:extLst>
              <a:ext uri="{FF2B5EF4-FFF2-40B4-BE49-F238E27FC236}">
                <a16:creationId xmlns:a16="http://schemas.microsoft.com/office/drawing/2014/main" id="{9A7D687F-A2F4-8F22-05A9-0C6F048CE770}"/>
              </a:ext>
            </a:extLst>
          </p:cNvPr>
          <p:cNvPicPr/>
          <p:nvPr/>
        </p:nvPicPr>
        <p:blipFill rotWithShape="1">
          <a:blip r:embed="rId8" cstate="print">
            <a:extLst>
              <a:ext uri="{28A0092B-C50C-407E-A947-70E740481C1C}">
                <a14:useLocalDpi xmlns:a14="http://schemas.microsoft.com/office/drawing/2010/main" val="0"/>
              </a:ext>
            </a:extLst>
          </a:blip>
          <a:srcRect r="11107"/>
          <a:stretch/>
        </p:blipFill>
        <p:spPr>
          <a:xfrm>
            <a:off x="3476240" y="3741767"/>
            <a:ext cx="2157069" cy="1858933"/>
          </a:xfrm>
          <a:prstGeom prst="rect">
            <a:avLst/>
          </a:prstGeom>
        </p:spPr>
      </p:pic>
      <p:pic>
        <p:nvPicPr>
          <p:cNvPr id="12" name="Imagen 11">
            <a:extLst>
              <a:ext uri="{FF2B5EF4-FFF2-40B4-BE49-F238E27FC236}">
                <a16:creationId xmlns:a16="http://schemas.microsoft.com/office/drawing/2014/main" id="{D356E3FA-0323-3F20-4ED5-153F0442AE2E}"/>
              </a:ext>
            </a:extLst>
          </p:cNvPr>
          <p:cNvPicPr/>
          <p:nvPr/>
        </p:nvPicPr>
        <p:blipFill rotWithShape="1">
          <a:blip r:embed="rId9" cstate="print">
            <a:extLst>
              <a:ext uri="{28A0092B-C50C-407E-A947-70E740481C1C}">
                <a14:useLocalDpi xmlns:a14="http://schemas.microsoft.com/office/drawing/2010/main" val="0"/>
              </a:ext>
            </a:extLst>
          </a:blip>
          <a:srcRect r="11231"/>
          <a:stretch/>
        </p:blipFill>
        <p:spPr>
          <a:xfrm>
            <a:off x="3476238" y="5646767"/>
            <a:ext cx="2158236" cy="1858933"/>
          </a:xfrm>
          <a:prstGeom prst="rect">
            <a:avLst/>
          </a:prstGeom>
        </p:spPr>
      </p:pic>
      <p:pic>
        <p:nvPicPr>
          <p:cNvPr id="13" name="Imagen 12">
            <a:extLst>
              <a:ext uri="{FF2B5EF4-FFF2-40B4-BE49-F238E27FC236}">
                <a16:creationId xmlns:a16="http://schemas.microsoft.com/office/drawing/2014/main" id="{999841EF-C357-43AB-EFB0-FF6858CB26A8}"/>
              </a:ext>
            </a:extLst>
          </p:cNvPr>
          <p:cNvPicPr/>
          <p:nvPr/>
        </p:nvPicPr>
        <p:blipFill rotWithShape="1">
          <a:blip r:embed="rId10" cstate="print">
            <a:extLst>
              <a:ext uri="{28A0092B-C50C-407E-A947-70E740481C1C}">
                <a14:useLocalDpi xmlns:a14="http://schemas.microsoft.com/office/drawing/2010/main" val="0"/>
              </a:ext>
            </a:extLst>
          </a:blip>
          <a:srcRect r="11209"/>
          <a:stretch/>
        </p:blipFill>
        <p:spPr>
          <a:xfrm>
            <a:off x="5689324" y="1826404"/>
            <a:ext cx="2158742" cy="1858933"/>
          </a:xfrm>
          <a:prstGeom prst="rect">
            <a:avLst/>
          </a:prstGeom>
        </p:spPr>
      </p:pic>
      <p:pic>
        <p:nvPicPr>
          <p:cNvPr id="15" name="Imagen 14">
            <a:extLst>
              <a:ext uri="{FF2B5EF4-FFF2-40B4-BE49-F238E27FC236}">
                <a16:creationId xmlns:a16="http://schemas.microsoft.com/office/drawing/2014/main" id="{752FDEC8-52FF-B6CF-DE53-60561D1683C7}"/>
              </a:ext>
            </a:extLst>
          </p:cNvPr>
          <p:cNvPicPr/>
          <p:nvPr/>
        </p:nvPicPr>
        <p:blipFill rotWithShape="1">
          <a:blip r:embed="rId11" cstate="print">
            <a:extLst>
              <a:ext uri="{28A0092B-C50C-407E-A947-70E740481C1C}">
                <a14:useLocalDpi xmlns:a14="http://schemas.microsoft.com/office/drawing/2010/main" val="0"/>
              </a:ext>
            </a:extLst>
          </a:blip>
          <a:srcRect r="11107"/>
          <a:stretch/>
        </p:blipFill>
        <p:spPr>
          <a:xfrm>
            <a:off x="5691531" y="3741767"/>
            <a:ext cx="2157069" cy="1858933"/>
          </a:xfrm>
          <a:prstGeom prst="rect">
            <a:avLst/>
          </a:prstGeom>
        </p:spPr>
      </p:pic>
      <p:pic>
        <p:nvPicPr>
          <p:cNvPr id="16" name="Imagen 15">
            <a:extLst>
              <a:ext uri="{FF2B5EF4-FFF2-40B4-BE49-F238E27FC236}">
                <a16:creationId xmlns:a16="http://schemas.microsoft.com/office/drawing/2014/main" id="{B8FE02A7-8CC2-FAEE-90AB-45DE338032C3}"/>
              </a:ext>
            </a:extLst>
          </p:cNvPr>
          <p:cNvPicPr/>
          <p:nvPr/>
        </p:nvPicPr>
        <p:blipFill rotWithShape="1">
          <a:blip r:embed="rId12" cstate="print">
            <a:extLst>
              <a:ext uri="{28A0092B-C50C-407E-A947-70E740481C1C}">
                <a14:useLocalDpi xmlns:a14="http://schemas.microsoft.com/office/drawing/2010/main" val="0"/>
              </a:ext>
            </a:extLst>
          </a:blip>
          <a:srcRect r="11231"/>
          <a:stretch/>
        </p:blipFill>
        <p:spPr>
          <a:xfrm>
            <a:off x="5683931" y="5646767"/>
            <a:ext cx="2158236" cy="1858933"/>
          </a:xfrm>
          <a:prstGeom prst="rect">
            <a:avLst/>
          </a:prstGeom>
        </p:spPr>
      </p:pic>
      <p:pic>
        <p:nvPicPr>
          <p:cNvPr id="17" name="Imagen 16">
            <a:extLst>
              <a:ext uri="{FF2B5EF4-FFF2-40B4-BE49-F238E27FC236}">
                <a16:creationId xmlns:a16="http://schemas.microsoft.com/office/drawing/2014/main" id="{CF1C89DF-AD81-64E3-90A4-4AC8D14C095C}"/>
              </a:ext>
            </a:extLst>
          </p:cNvPr>
          <p:cNvPicPr/>
          <p:nvPr/>
        </p:nvPicPr>
        <p:blipFill rotWithShape="1">
          <a:blip r:embed="rId13" cstate="print">
            <a:extLst>
              <a:ext uri="{28A0092B-C50C-407E-A947-70E740481C1C}">
                <a14:useLocalDpi xmlns:a14="http://schemas.microsoft.com/office/drawing/2010/main" val="0"/>
              </a:ext>
            </a:extLst>
          </a:blip>
          <a:srcRect l="1" r="11358"/>
          <a:stretch/>
        </p:blipFill>
        <p:spPr>
          <a:xfrm>
            <a:off x="7902155" y="1826404"/>
            <a:ext cx="2155155" cy="1858933"/>
          </a:xfrm>
          <a:prstGeom prst="rect">
            <a:avLst/>
          </a:prstGeom>
        </p:spPr>
      </p:pic>
      <p:pic>
        <p:nvPicPr>
          <p:cNvPr id="18" name="Imagen 17">
            <a:extLst>
              <a:ext uri="{FF2B5EF4-FFF2-40B4-BE49-F238E27FC236}">
                <a16:creationId xmlns:a16="http://schemas.microsoft.com/office/drawing/2014/main" id="{2DCFF4DD-C74B-D9FC-D2F9-947A5C6FF8EC}"/>
              </a:ext>
            </a:extLst>
          </p:cNvPr>
          <p:cNvPicPr/>
          <p:nvPr/>
        </p:nvPicPr>
        <p:blipFill rotWithShape="1">
          <a:blip r:embed="rId14" cstate="print">
            <a:extLst>
              <a:ext uri="{28A0092B-C50C-407E-A947-70E740481C1C}">
                <a14:useLocalDpi xmlns:a14="http://schemas.microsoft.com/office/drawing/2010/main" val="0"/>
              </a:ext>
            </a:extLst>
          </a:blip>
          <a:srcRect r="11302"/>
          <a:stretch/>
        </p:blipFill>
        <p:spPr>
          <a:xfrm>
            <a:off x="7900933" y="3741767"/>
            <a:ext cx="2156524" cy="1858933"/>
          </a:xfrm>
          <a:prstGeom prst="rect">
            <a:avLst/>
          </a:prstGeom>
        </p:spPr>
      </p:pic>
      <p:pic>
        <p:nvPicPr>
          <p:cNvPr id="19" name="Imagen 18">
            <a:extLst>
              <a:ext uri="{FF2B5EF4-FFF2-40B4-BE49-F238E27FC236}">
                <a16:creationId xmlns:a16="http://schemas.microsoft.com/office/drawing/2014/main" id="{5D3AD8A3-C936-8D2B-375B-C406376A67AE}"/>
              </a:ext>
            </a:extLst>
          </p:cNvPr>
          <p:cNvPicPr/>
          <p:nvPr/>
        </p:nvPicPr>
        <p:blipFill rotWithShape="1">
          <a:blip r:embed="rId15" cstate="print">
            <a:extLst>
              <a:ext uri="{28A0092B-C50C-407E-A947-70E740481C1C}">
                <a14:useLocalDpi xmlns:a14="http://schemas.microsoft.com/office/drawing/2010/main" val="0"/>
              </a:ext>
            </a:extLst>
          </a:blip>
          <a:srcRect r="11231"/>
          <a:stretch/>
        </p:blipFill>
        <p:spPr>
          <a:xfrm>
            <a:off x="7900164" y="5646767"/>
            <a:ext cx="2158236" cy="1858933"/>
          </a:xfrm>
          <a:prstGeom prst="rect">
            <a:avLst/>
          </a:prstGeom>
        </p:spPr>
      </p:pic>
      <p:sp>
        <p:nvSpPr>
          <p:cNvPr id="20" name="Rectángulo 19">
            <a:extLst>
              <a:ext uri="{FF2B5EF4-FFF2-40B4-BE49-F238E27FC236}">
                <a16:creationId xmlns:a16="http://schemas.microsoft.com/office/drawing/2014/main" id="{08822F0F-A644-388A-8BE6-54F35F0F9B67}"/>
              </a:ext>
            </a:extLst>
          </p:cNvPr>
          <p:cNvSpPr/>
          <p:nvPr/>
        </p:nvSpPr>
        <p:spPr>
          <a:xfrm>
            <a:off x="1271931" y="1454604"/>
            <a:ext cx="2147649" cy="33609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3591" tIns="81797" rIns="163591" bIns="81797" numCol="1" spcCol="0" rtlCol="0" fromWordArt="0" anchor="ctr" anchorCtr="0" forceAA="0" compatLnSpc="1">
            <a:prstTxWarp prst="textNoShape">
              <a:avLst/>
            </a:prstTxWarp>
            <a:noAutofit/>
          </a:bodyPr>
          <a:lstStyle/>
          <a:p>
            <a:pPr algn="ctr"/>
            <a:r>
              <a:rPr lang="es-EC" sz="1053" dirty="0">
                <a:solidFill>
                  <a:sysClr val="windowText" lastClr="000000"/>
                </a:solidFill>
                <a:latin typeface="Arial" panose="020B0604020202020204" pitchFamily="34" charset="0"/>
                <a:cs typeface="Arial" panose="020B0604020202020204" pitchFamily="34" charset="0"/>
              </a:rPr>
              <a:t>0 horas</a:t>
            </a:r>
          </a:p>
        </p:txBody>
      </p:sp>
      <p:sp>
        <p:nvSpPr>
          <p:cNvPr id="21" name="Rectángulo 20">
            <a:extLst>
              <a:ext uri="{FF2B5EF4-FFF2-40B4-BE49-F238E27FC236}">
                <a16:creationId xmlns:a16="http://schemas.microsoft.com/office/drawing/2014/main" id="{F1A82BD9-F053-BED7-81F6-6072D1E27749}"/>
              </a:ext>
            </a:extLst>
          </p:cNvPr>
          <p:cNvSpPr/>
          <p:nvPr/>
        </p:nvSpPr>
        <p:spPr>
          <a:xfrm>
            <a:off x="3474503" y="1454604"/>
            <a:ext cx="2147649" cy="33609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3591" tIns="81797" rIns="163591" bIns="81797" numCol="1" spcCol="0" rtlCol="0" fromWordArt="0" anchor="ctr" anchorCtr="0" forceAA="0" compatLnSpc="1">
            <a:prstTxWarp prst="textNoShape">
              <a:avLst/>
            </a:prstTxWarp>
            <a:noAutofit/>
          </a:bodyPr>
          <a:lstStyle/>
          <a:p>
            <a:pPr algn="ctr"/>
            <a:r>
              <a:rPr lang="es-EC" sz="1053" dirty="0">
                <a:solidFill>
                  <a:sysClr val="windowText" lastClr="000000"/>
                </a:solidFill>
                <a:latin typeface="Arial" panose="020B0604020202020204" pitchFamily="34" charset="0"/>
                <a:cs typeface="Arial" panose="020B0604020202020204" pitchFamily="34" charset="0"/>
              </a:rPr>
              <a:t>24 horas</a:t>
            </a:r>
          </a:p>
        </p:txBody>
      </p:sp>
      <p:sp>
        <p:nvSpPr>
          <p:cNvPr id="22" name="Rectángulo 21">
            <a:extLst>
              <a:ext uri="{FF2B5EF4-FFF2-40B4-BE49-F238E27FC236}">
                <a16:creationId xmlns:a16="http://schemas.microsoft.com/office/drawing/2014/main" id="{A2B3770E-21EB-D6CC-5758-69ED877D8B50}"/>
              </a:ext>
            </a:extLst>
          </p:cNvPr>
          <p:cNvSpPr/>
          <p:nvPr/>
        </p:nvSpPr>
        <p:spPr>
          <a:xfrm>
            <a:off x="5689793" y="1454604"/>
            <a:ext cx="2147649" cy="33609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3591" tIns="81797" rIns="163591" bIns="81797" numCol="1" spcCol="0" rtlCol="0" fromWordArt="0" anchor="ctr" anchorCtr="0" forceAA="0" compatLnSpc="1">
            <a:prstTxWarp prst="textNoShape">
              <a:avLst/>
            </a:prstTxWarp>
            <a:noAutofit/>
          </a:bodyPr>
          <a:lstStyle/>
          <a:p>
            <a:pPr algn="ctr"/>
            <a:r>
              <a:rPr lang="es-EC" sz="1053" dirty="0">
                <a:solidFill>
                  <a:sysClr val="windowText" lastClr="000000"/>
                </a:solidFill>
                <a:latin typeface="Arial" panose="020B0604020202020204" pitchFamily="34" charset="0"/>
                <a:cs typeface="Arial" panose="020B0604020202020204" pitchFamily="34" charset="0"/>
              </a:rPr>
              <a:t>48 horas</a:t>
            </a:r>
          </a:p>
        </p:txBody>
      </p:sp>
      <p:sp>
        <p:nvSpPr>
          <p:cNvPr id="23" name="Rectángulo 22">
            <a:extLst>
              <a:ext uri="{FF2B5EF4-FFF2-40B4-BE49-F238E27FC236}">
                <a16:creationId xmlns:a16="http://schemas.microsoft.com/office/drawing/2014/main" id="{AB8F9F24-0724-C674-B76B-3EDEC141212D}"/>
              </a:ext>
            </a:extLst>
          </p:cNvPr>
          <p:cNvSpPr/>
          <p:nvPr/>
        </p:nvSpPr>
        <p:spPr>
          <a:xfrm rot="16200000">
            <a:off x="130097" y="2606597"/>
            <a:ext cx="1848519" cy="32968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3591" tIns="81797" rIns="163591" bIns="81797" numCol="1" spcCol="0" rtlCol="0" fromWordArt="0" anchor="ctr" anchorCtr="0" forceAA="0" compatLnSpc="1">
            <a:prstTxWarp prst="textNoShape">
              <a:avLst/>
            </a:prstTxWarp>
            <a:noAutofit/>
          </a:bodyPr>
          <a:lstStyle/>
          <a:p>
            <a:pPr algn="ctr"/>
            <a:r>
              <a:rPr lang="es-EC" sz="1053" dirty="0">
                <a:solidFill>
                  <a:sysClr val="windowText" lastClr="000000"/>
                </a:solidFill>
                <a:latin typeface="Arial" panose="020B0604020202020204" pitchFamily="34" charset="0"/>
                <a:cs typeface="Arial" panose="020B0604020202020204" pitchFamily="34" charset="0"/>
              </a:rPr>
              <a:t>Campo claro</a:t>
            </a:r>
          </a:p>
        </p:txBody>
      </p:sp>
      <p:sp>
        <p:nvSpPr>
          <p:cNvPr id="24" name="Rectángulo 23">
            <a:extLst>
              <a:ext uri="{FF2B5EF4-FFF2-40B4-BE49-F238E27FC236}">
                <a16:creationId xmlns:a16="http://schemas.microsoft.com/office/drawing/2014/main" id="{8D05DBCE-105A-FD54-9329-7E5937EFB1AC}"/>
              </a:ext>
            </a:extLst>
          </p:cNvPr>
          <p:cNvSpPr/>
          <p:nvPr/>
        </p:nvSpPr>
        <p:spPr>
          <a:xfrm rot="16200000">
            <a:off x="130096" y="4481725"/>
            <a:ext cx="1848519" cy="32968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3591" tIns="81797" rIns="163591" bIns="81797" numCol="1" spcCol="0" rtlCol="0" fromWordArt="0" anchor="ctr" anchorCtr="0" forceAA="0" compatLnSpc="1">
            <a:prstTxWarp prst="textNoShape">
              <a:avLst/>
            </a:prstTxWarp>
            <a:noAutofit/>
          </a:bodyPr>
          <a:lstStyle/>
          <a:p>
            <a:pPr algn="ctr"/>
            <a:r>
              <a:rPr lang="es-EC" sz="1053" dirty="0">
                <a:solidFill>
                  <a:sysClr val="windowText" lastClr="000000"/>
                </a:solidFill>
                <a:latin typeface="Arial" panose="020B0604020202020204" pitchFamily="34" charset="0"/>
                <a:cs typeface="Arial" panose="020B0604020202020204" pitchFamily="34" charset="0"/>
              </a:rPr>
              <a:t>Fluorescencia - GFP</a:t>
            </a:r>
          </a:p>
        </p:txBody>
      </p:sp>
      <p:sp>
        <p:nvSpPr>
          <p:cNvPr id="25" name="Rectángulo 24">
            <a:extLst>
              <a:ext uri="{FF2B5EF4-FFF2-40B4-BE49-F238E27FC236}">
                <a16:creationId xmlns:a16="http://schemas.microsoft.com/office/drawing/2014/main" id="{378E4CC1-D287-22C4-05D4-7314213F87D9}"/>
              </a:ext>
            </a:extLst>
          </p:cNvPr>
          <p:cNvSpPr/>
          <p:nvPr/>
        </p:nvSpPr>
        <p:spPr>
          <a:xfrm rot="16200000">
            <a:off x="130096" y="6416597"/>
            <a:ext cx="1848519" cy="32968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3591" tIns="81797" rIns="163591" bIns="81797" numCol="1" spcCol="0" rtlCol="0" fromWordArt="0" anchor="ctr" anchorCtr="0" forceAA="0" compatLnSpc="1">
            <a:prstTxWarp prst="textNoShape">
              <a:avLst/>
            </a:prstTxWarp>
            <a:noAutofit/>
          </a:bodyPr>
          <a:lstStyle/>
          <a:p>
            <a:pPr algn="ctr"/>
            <a:r>
              <a:rPr lang="es-EC" sz="1053" dirty="0">
                <a:solidFill>
                  <a:sysClr val="windowText" lastClr="000000"/>
                </a:solidFill>
                <a:latin typeface="Arial" panose="020B0604020202020204" pitchFamily="34" charset="0"/>
                <a:cs typeface="Arial" panose="020B0604020202020204" pitchFamily="34" charset="0"/>
              </a:rPr>
              <a:t>Contraste</a:t>
            </a:r>
          </a:p>
        </p:txBody>
      </p:sp>
      <p:pic>
        <p:nvPicPr>
          <p:cNvPr id="26" name="Imagen 25">
            <a:extLst>
              <a:ext uri="{FF2B5EF4-FFF2-40B4-BE49-F238E27FC236}">
                <a16:creationId xmlns:a16="http://schemas.microsoft.com/office/drawing/2014/main" id="{29F55797-7CCA-5BF7-4690-0C4D8476D7CD}"/>
              </a:ext>
            </a:extLst>
          </p:cNvPr>
          <p:cNvPicPr>
            <a:picLocks/>
          </p:cNvPicPr>
          <p:nvPr/>
        </p:nvPicPr>
        <p:blipFill rotWithShape="1">
          <a:blip r:embed="rId16"/>
          <a:srcRect r="11248"/>
          <a:stretch/>
        </p:blipFill>
        <p:spPr>
          <a:xfrm>
            <a:off x="3482123" y="1826404"/>
            <a:ext cx="2156677" cy="1860024"/>
          </a:xfrm>
          <a:prstGeom prst="rect">
            <a:avLst/>
          </a:prstGeom>
        </p:spPr>
      </p:pic>
      <p:sp>
        <p:nvSpPr>
          <p:cNvPr id="27" name="Rectángulo 26">
            <a:extLst>
              <a:ext uri="{FF2B5EF4-FFF2-40B4-BE49-F238E27FC236}">
                <a16:creationId xmlns:a16="http://schemas.microsoft.com/office/drawing/2014/main" id="{0A07A0D5-8054-AD89-06EE-451A83F49851}"/>
              </a:ext>
            </a:extLst>
          </p:cNvPr>
          <p:cNvSpPr/>
          <p:nvPr/>
        </p:nvSpPr>
        <p:spPr>
          <a:xfrm>
            <a:off x="7908857" y="1454604"/>
            <a:ext cx="2147649" cy="33609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3591" tIns="81797" rIns="163591" bIns="81797" numCol="1" spcCol="0" rtlCol="0" fromWordArt="0" anchor="ctr" anchorCtr="0" forceAA="0" compatLnSpc="1">
            <a:prstTxWarp prst="textNoShape">
              <a:avLst/>
            </a:prstTxWarp>
            <a:noAutofit/>
          </a:bodyPr>
          <a:lstStyle/>
          <a:p>
            <a:pPr algn="ctr"/>
            <a:r>
              <a:rPr lang="es-EC" sz="1053" dirty="0">
                <a:solidFill>
                  <a:sysClr val="windowText" lastClr="000000"/>
                </a:solidFill>
                <a:latin typeface="Arial" panose="020B0604020202020204" pitchFamily="34" charset="0"/>
                <a:cs typeface="Arial" panose="020B0604020202020204" pitchFamily="34" charset="0"/>
              </a:rPr>
              <a:t>72 horas</a:t>
            </a:r>
          </a:p>
        </p:txBody>
      </p:sp>
      <p:sp>
        <p:nvSpPr>
          <p:cNvPr id="29" name="CuadroTexto 28">
            <a:extLst>
              <a:ext uri="{FF2B5EF4-FFF2-40B4-BE49-F238E27FC236}">
                <a16:creationId xmlns:a16="http://schemas.microsoft.com/office/drawing/2014/main" id="{1E4437B9-0EFC-0319-E50F-3038E0430B79}"/>
              </a:ext>
            </a:extLst>
          </p:cNvPr>
          <p:cNvSpPr txBox="1"/>
          <p:nvPr/>
        </p:nvSpPr>
        <p:spPr>
          <a:xfrm>
            <a:off x="403020" y="9563100"/>
            <a:ext cx="13008180" cy="584775"/>
          </a:xfrm>
          <a:prstGeom prst="rect">
            <a:avLst/>
          </a:prstGeom>
          <a:noFill/>
        </p:spPr>
        <p:txBody>
          <a:bodyPr wrap="square">
            <a:spAutoFit/>
          </a:bodyPr>
          <a:lstStyle/>
          <a:p>
            <a:r>
              <a:rPr lang="es-MX" sz="1600" b="0" dirty="0">
                <a:effectLst/>
                <a:latin typeface="Arial" panose="020B0604020202020204" pitchFamily="34" charset="0"/>
                <a:ea typeface="Calibri" panose="020F0502020204030204" pitchFamily="34" charset="0"/>
              </a:rPr>
              <a:t>Infección (Wei et al., 2017). Gen E1 </a:t>
            </a:r>
            <a:r>
              <a:rPr lang="es-MX" sz="1600" kern="100" dirty="0">
                <a:effectLst/>
                <a:latin typeface="Arial" panose="020B0604020202020204" pitchFamily="34" charset="0"/>
                <a:ea typeface="Calibri" panose="020F0502020204030204" pitchFamily="34" charset="0"/>
              </a:rPr>
              <a:t>(Wu et al., 2014)</a:t>
            </a:r>
            <a:r>
              <a:rPr lang="es-ES" sz="1600" kern="100" dirty="0">
                <a:effectLst/>
                <a:latin typeface="Arial" panose="020B0604020202020204" pitchFamily="34" charset="0"/>
                <a:ea typeface="Calibri" panose="020F0502020204030204" pitchFamily="34" charset="0"/>
              </a:rPr>
              <a:t>. Retracción </a:t>
            </a:r>
            <a:r>
              <a:rPr lang="es-MX" sz="1600" b="0" dirty="0">
                <a:effectLst/>
                <a:latin typeface="Arial" panose="020B0604020202020204" pitchFamily="34" charset="0"/>
                <a:ea typeface="Calibri" panose="020F0502020204030204" pitchFamily="34" charset="0"/>
              </a:rPr>
              <a:t>(Nowak-Terpiłowska et al., 2021)</a:t>
            </a:r>
            <a:r>
              <a:rPr lang="es-ES" sz="1600" b="0" dirty="0">
                <a:effectLst/>
                <a:latin typeface="Arial" panose="020B0604020202020204" pitchFamily="34" charset="0"/>
                <a:ea typeface="Calibri" panose="020F0502020204030204" pitchFamily="34" charset="0"/>
              </a:rPr>
              <a:t>.</a:t>
            </a:r>
            <a:r>
              <a:rPr lang="es-EC" sz="1600" dirty="0">
                <a:effectLst/>
              </a:rPr>
              <a:t> Retracción, pentonas, fibras y CAR (</a:t>
            </a:r>
            <a:r>
              <a:rPr lang="es-ES" sz="1600" b="0" dirty="0">
                <a:effectLst/>
                <a:latin typeface="Arial" panose="020B0604020202020204" pitchFamily="34" charset="0"/>
                <a:ea typeface="Calibri" panose="020F0502020204030204" pitchFamily="34" charset="0"/>
              </a:rPr>
              <a:t>Walters et al., 2002). Ciclo de infección (</a:t>
            </a:r>
            <a:r>
              <a:rPr lang="es-MX" sz="1600" b="0" dirty="0">
                <a:effectLst/>
                <a:latin typeface="Arial" panose="020B0604020202020204" pitchFamily="34" charset="0"/>
                <a:ea typeface="Calibri" panose="020F0502020204030204" pitchFamily="34" charset="0"/>
              </a:rPr>
              <a:t>Siqueira-Silva et al., 2009). </a:t>
            </a:r>
            <a:r>
              <a:rPr lang="es-MX" sz="1600" dirty="0">
                <a:latin typeface="Arial" panose="020B0604020202020204" pitchFamily="34" charset="0"/>
                <a:ea typeface="Calibri" panose="020F0502020204030204" pitchFamily="34" charset="0"/>
              </a:rPr>
              <a:t>Purificación </a:t>
            </a:r>
            <a:r>
              <a:rPr lang="es-MX" sz="1600" b="0" dirty="0">
                <a:effectLst/>
                <a:latin typeface="Arial" panose="020B0604020202020204" pitchFamily="34" charset="0"/>
                <a:ea typeface="Calibri" panose="020F0502020204030204" pitchFamily="34" charset="0"/>
              </a:rPr>
              <a:t>(Armendáriz-Borunda et al., 2011)</a:t>
            </a:r>
            <a:r>
              <a:rPr lang="es-ES" sz="1600" b="0" dirty="0">
                <a:effectLst/>
                <a:latin typeface="Arial" panose="020B0604020202020204" pitchFamily="34" charset="0"/>
                <a:ea typeface="Calibri" panose="020F0502020204030204" pitchFamily="34" charset="0"/>
              </a:rPr>
              <a:t>.</a:t>
            </a:r>
            <a:r>
              <a:rPr lang="es-EC" sz="1600" dirty="0">
                <a:effectLst/>
              </a:rPr>
              <a:t> </a:t>
            </a:r>
            <a:endParaRPr lang="es-ES_tradnl" sz="1600" dirty="0"/>
          </a:p>
        </p:txBody>
      </p:sp>
      <p:graphicFrame>
        <p:nvGraphicFramePr>
          <p:cNvPr id="30" name="Tabla 30">
            <a:extLst>
              <a:ext uri="{FF2B5EF4-FFF2-40B4-BE49-F238E27FC236}">
                <a16:creationId xmlns:a16="http://schemas.microsoft.com/office/drawing/2014/main" id="{4B352193-2F0C-0B68-064D-6855F5CD0BA2}"/>
              </a:ext>
            </a:extLst>
          </p:cNvPr>
          <p:cNvGraphicFramePr>
            <a:graphicFrameLocks noGrp="1"/>
          </p:cNvGraphicFramePr>
          <p:nvPr>
            <p:extLst>
              <p:ext uri="{D42A27DB-BD31-4B8C-83A1-F6EECF244321}">
                <p14:modId xmlns:p14="http://schemas.microsoft.com/office/powerpoint/2010/main" val="2367741733"/>
              </p:ext>
            </p:extLst>
          </p:nvPr>
        </p:nvGraphicFramePr>
        <p:xfrm>
          <a:off x="11420729" y="7541260"/>
          <a:ext cx="5739888" cy="1107440"/>
        </p:xfrm>
        <a:graphic>
          <a:graphicData uri="http://schemas.openxmlformats.org/drawingml/2006/table">
            <a:tbl>
              <a:tblPr firstRow="1" bandRow="1">
                <a:tableStyleId>{2D5ABB26-0587-4C30-8999-92F81FD0307C}</a:tableStyleId>
              </a:tblPr>
              <a:tblGrid>
                <a:gridCol w="2869944">
                  <a:extLst>
                    <a:ext uri="{9D8B030D-6E8A-4147-A177-3AD203B41FA5}">
                      <a16:colId xmlns:a16="http://schemas.microsoft.com/office/drawing/2014/main" val="3707781764"/>
                    </a:ext>
                  </a:extLst>
                </a:gridCol>
                <a:gridCol w="2869944">
                  <a:extLst>
                    <a:ext uri="{9D8B030D-6E8A-4147-A177-3AD203B41FA5}">
                      <a16:colId xmlns:a16="http://schemas.microsoft.com/office/drawing/2014/main" val="1163157781"/>
                    </a:ext>
                  </a:extLst>
                </a:gridCol>
              </a:tblGrid>
              <a:tr h="0">
                <a:tc gridSpan="2">
                  <a:txBody>
                    <a:bodyPr/>
                    <a:lstStyle/>
                    <a:p>
                      <a:pPr algn="ctr"/>
                      <a:r>
                        <a:rPr lang="es-ES_tradnl" b="1" dirty="0"/>
                        <a:t>Vector </a:t>
                      </a:r>
                      <a:r>
                        <a:rPr lang="es-ES_tradnl" b="1" dirty="0" err="1"/>
                        <a:t>Adenoviral</a:t>
                      </a:r>
                      <a:r>
                        <a:rPr lang="es-ES_tradnl" b="1" dirty="0"/>
                        <a:t> Total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_tradnl" dirty="0"/>
                    </a:p>
                  </a:txBody>
                  <a:tcPr/>
                </a:tc>
                <a:extLst>
                  <a:ext uri="{0D108BD9-81ED-4DB2-BD59-A6C34878D82A}">
                    <a16:rowId xmlns:a16="http://schemas.microsoft.com/office/drawing/2014/main" val="4238044635"/>
                  </a:ext>
                </a:extLst>
              </a:tr>
              <a:tr h="370840">
                <a:tc>
                  <a:txBody>
                    <a:bodyPr/>
                    <a:lstStyle/>
                    <a:p>
                      <a:pPr algn="ctr"/>
                      <a:r>
                        <a:rPr lang="es-ES_tradnl" b="1" i="1" dirty="0"/>
                        <a:t>Antes de la purificación</a:t>
                      </a:r>
                    </a:p>
                  </a:txBody>
                  <a:tcPr>
                    <a:lnT w="12700" cap="flat" cmpd="sng" algn="ctr">
                      <a:solidFill>
                        <a:schemeClr val="tx1"/>
                      </a:solidFill>
                      <a:prstDash val="solid"/>
                      <a:round/>
                      <a:headEnd type="none" w="med" len="med"/>
                      <a:tailEnd type="none" w="med" len="med"/>
                    </a:lnT>
                  </a:tcPr>
                </a:tc>
                <a:tc>
                  <a:txBody>
                    <a:bodyPr/>
                    <a:lstStyle/>
                    <a:p>
                      <a:pPr algn="ctr"/>
                      <a:r>
                        <a:rPr lang="es-ES_tradnl" b="1" i="1" dirty="0"/>
                        <a:t>Después de la purificación</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02985964"/>
                  </a:ext>
                </a:extLst>
              </a:tr>
              <a:tr h="370840">
                <a:tc>
                  <a:txBody>
                    <a:bodyPr/>
                    <a:lstStyle/>
                    <a:p>
                      <a:pPr algn="ctr"/>
                      <a:r>
                        <a:rPr lang="es-ES_tradnl" dirty="0"/>
                        <a:t>60 x 10</a:t>
                      </a:r>
                      <a:r>
                        <a:rPr lang="es-ES_tradnl" baseline="30000" dirty="0"/>
                        <a:t>9 </a:t>
                      </a:r>
                      <a:r>
                        <a:rPr lang="es-ES_tradnl" baseline="0" dirty="0"/>
                        <a:t>UFC</a:t>
                      </a:r>
                      <a:endParaRPr lang="es-ES_tradnl" dirty="0"/>
                    </a:p>
                  </a:txBody>
                  <a:tcPr>
                    <a:lnB w="12700" cap="flat" cmpd="sng" algn="ctr">
                      <a:solidFill>
                        <a:schemeClr val="tx1"/>
                      </a:solidFill>
                      <a:prstDash val="solid"/>
                      <a:round/>
                      <a:headEnd type="none" w="med" len="med"/>
                      <a:tailEnd type="none" w="med" len="med"/>
                    </a:lnB>
                  </a:tcPr>
                </a:tc>
                <a:tc>
                  <a:txBody>
                    <a:bodyPr/>
                    <a:lstStyle/>
                    <a:p>
                      <a:pPr algn="ctr"/>
                      <a:r>
                        <a:rPr lang="es-ES_tradnl" dirty="0"/>
                        <a:t>50 x 10</a:t>
                      </a:r>
                      <a:r>
                        <a:rPr lang="es-ES_tradnl" baseline="30000" dirty="0"/>
                        <a:t>9</a:t>
                      </a:r>
                      <a:r>
                        <a:rPr lang="es-ES_tradnl" baseline="0" dirty="0"/>
                        <a:t> UFC</a:t>
                      </a:r>
                      <a:endParaRPr lang="es-ES_tradnl"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0689137"/>
                  </a:ext>
                </a:extLst>
              </a:tr>
            </a:tbl>
          </a:graphicData>
        </a:graphic>
      </p:graphicFrame>
      <p:sp>
        <p:nvSpPr>
          <p:cNvPr id="31" name="CuadroTexto 30">
            <a:extLst>
              <a:ext uri="{FF2B5EF4-FFF2-40B4-BE49-F238E27FC236}">
                <a16:creationId xmlns:a16="http://schemas.microsoft.com/office/drawing/2014/main" id="{77B42746-F24C-A510-8E94-C3759EFAE4F5}"/>
              </a:ext>
            </a:extLst>
          </p:cNvPr>
          <p:cNvSpPr txBox="1"/>
          <p:nvPr/>
        </p:nvSpPr>
        <p:spPr>
          <a:xfrm>
            <a:off x="11420729" y="6601195"/>
            <a:ext cx="5705729" cy="923330"/>
          </a:xfrm>
          <a:prstGeom prst="rect">
            <a:avLst/>
          </a:prstGeom>
          <a:noFill/>
        </p:spPr>
        <p:txBody>
          <a:bodyPr wrap="square">
            <a:spAutoFit/>
          </a:bodyPr>
          <a:lstStyle/>
          <a:p>
            <a:r>
              <a:rPr lang="es-ES_tradnl" b="1" dirty="0">
                <a:latin typeface="Arial" panose="020B0604020202020204" pitchFamily="34" charset="0"/>
                <a:cs typeface="Arial" panose="020B0604020202020204" pitchFamily="34" charset="0"/>
              </a:rPr>
              <a:t>Tabla 1</a:t>
            </a:r>
            <a:r>
              <a:rPr lang="es-ES_tradnl" dirty="0">
                <a:latin typeface="Arial" panose="020B0604020202020204" pitchFamily="34" charset="0"/>
                <a:cs typeface="Arial" panose="020B0604020202020204" pitchFamily="34" charset="0"/>
              </a:rPr>
              <a:t>.</a:t>
            </a:r>
          </a:p>
          <a:p>
            <a:r>
              <a:rPr lang="es-ES_tradnl" i="1" dirty="0">
                <a:latin typeface="Arial" panose="020B0604020202020204" pitchFamily="34" charset="0"/>
                <a:cs typeface="Arial" panose="020B0604020202020204" pitchFamily="34" charset="0"/>
              </a:rPr>
              <a:t>Vectores </a:t>
            </a:r>
            <a:r>
              <a:rPr lang="es-ES_tradnl" i="1" dirty="0" err="1">
                <a:latin typeface="Arial" panose="020B0604020202020204" pitchFamily="34" charset="0"/>
                <a:cs typeface="Arial" panose="020B0604020202020204" pitchFamily="34" charset="0"/>
              </a:rPr>
              <a:t>adenovirales</a:t>
            </a:r>
            <a:r>
              <a:rPr lang="es-ES_tradnl" i="1" dirty="0">
                <a:latin typeface="Arial" panose="020B0604020202020204" pitchFamily="34" charset="0"/>
                <a:cs typeface="Arial" panose="020B0604020202020204" pitchFamily="34" charset="0"/>
              </a:rPr>
              <a:t> producidos en amplificación en células HEK-293A </a:t>
            </a:r>
          </a:p>
        </p:txBody>
      </p:sp>
    </p:spTree>
    <p:extLst>
      <p:ext uri="{BB962C8B-B14F-4D97-AF65-F5344CB8AC3E}">
        <p14:creationId xmlns:p14="http://schemas.microsoft.com/office/powerpoint/2010/main" val="165262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3" name="TextBox 3"/>
          <p:cNvSpPr txBox="1"/>
          <p:nvPr/>
        </p:nvSpPr>
        <p:spPr>
          <a:xfrm>
            <a:off x="1429650" y="399276"/>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Resultados</a:t>
            </a:r>
            <a:r>
              <a:rPr lang="en-US" sz="3200" spc="47" dirty="0">
                <a:solidFill>
                  <a:srgbClr val="000000"/>
                </a:solidFill>
                <a:latin typeface="Arialle Bold"/>
              </a:rPr>
              <a:t> y </a:t>
            </a:r>
            <a:r>
              <a:rPr lang="en-US" sz="3200" spc="47" dirty="0" err="1">
                <a:solidFill>
                  <a:srgbClr val="000000"/>
                </a:solidFill>
                <a:latin typeface="Arialle Bold"/>
              </a:rPr>
              <a:t>Discusión</a:t>
            </a:r>
            <a:endParaRPr lang="en-US" sz="3200" spc="47" dirty="0">
              <a:solidFill>
                <a:srgbClr val="000000"/>
              </a:solidFill>
              <a:latin typeface="Arialle Bold"/>
            </a:endParaRPr>
          </a:p>
        </p:txBody>
      </p:sp>
      <p:sp>
        <p:nvSpPr>
          <p:cNvPr id="6" name="TextBox 28">
            <a:extLst>
              <a:ext uri="{FF2B5EF4-FFF2-40B4-BE49-F238E27FC236}">
                <a16:creationId xmlns:a16="http://schemas.microsoft.com/office/drawing/2014/main" id="{2683E442-DDBC-EEA5-C265-1EB019C99825}"/>
              </a:ext>
            </a:extLst>
          </p:cNvPr>
          <p:cNvSpPr txBox="1"/>
          <p:nvPr/>
        </p:nvSpPr>
        <p:spPr>
          <a:xfrm>
            <a:off x="437180" y="301976"/>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Etapa 2. Infección de células GMGE</a:t>
            </a:r>
            <a:endParaRPr lang="en-US" sz="3200" spc="62" dirty="0">
              <a:solidFill>
                <a:srgbClr val="000000"/>
              </a:solidFill>
              <a:latin typeface="Arialle Bold"/>
            </a:endParaRPr>
          </a:p>
        </p:txBody>
      </p:sp>
      <p:sp>
        <p:nvSpPr>
          <p:cNvPr id="7" name="TextBox 28">
            <a:extLst>
              <a:ext uri="{FF2B5EF4-FFF2-40B4-BE49-F238E27FC236}">
                <a16:creationId xmlns:a16="http://schemas.microsoft.com/office/drawing/2014/main" id="{29482464-7923-9FF9-DB12-AA1958C68A03}"/>
              </a:ext>
            </a:extLst>
          </p:cNvPr>
          <p:cNvSpPr txBox="1"/>
          <p:nvPr/>
        </p:nvSpPr>
        <p:spPr>
          <a:xfrm>
            <a:off x="437180" y="1409700"/>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Diferencia de expresión recombinante entre </a:t>
            </a:r>
            <a:r>
              <a:rPr lang="es-ES" sz="3200" spc="62" dirty="0" err="1">
                <a:solidFill>
                  <a:srgbClr val="000000"/>
                </a:solidFill>
                <a:latin typeface="Arialle Bold"/>
              </a:rPr>
              <a:t>MOIs</a:t>
            </a:r>
            <a:endParaRPr lang="es-ES" sz="3200" spc="62" dirty="0">
              <a:solidFill>
                <a:srgbClr val="000000"/>
              </a:solidFill>
              <a:latin typeface="Arialle Bold"/>
            </a:endParaRPr>
          </a:p>
        </p:txBody>
      </p:sp>
      <p:sp>
        <p:nvSpPr>
          <p:cNvPr id="4" name="Rectángulo 3">
            <a:extLst>
              <a:ext uri="{FF2B5EF4-FFF2-40B4-BE49-F238E27FC236}">
                <a16:creationId xmlns:a16="http://schemas.microsoft.com/office/drawing/2014/main" id="{CF8CED64-6693-4816-4F45-E726C8389859}"/>
              </a:ext>
            </a:extLst>
          </p:cNvPr>
          <p:cNvSpPr/>
          <p:nvPr/>
        </p:nvSpPr>
        <p:spPr>
          <a:xfrm>
            <a:off x="1754855" y="2433254"/>
            <a:ext cx="2347252" cy="42424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7" tIns="41342" rIns="82687" bIns="41342" numCol="1" spcCol="0" rtlCol="0" fromWordArt="0" anchor="ctr" anchorCtr="0" forceAA="0" compatLnSpc="1">
            <a:prstTxWarp prst="textNoShape">
              <a:avLst/>
            </a:prstTxWarp>
            <a:noAutofit/>
          </a:bodyPr>
          <a:lstStyle/>
          <a:p>
            <a:pPr algn="ctr"/>
            <a:r>
              <a:rPr lang="es-EC" sz="1600" dirty="0">
                <a:solidFill>
                  <a:sysClr val="windowText" lastClr="000000"/>
                </a:solidFill>
              </a:rPr>
              <a:t>Control -</a:t>
            </a:r>
          </a:p>
        </p:txBody>
      </p:sp>
      <p:sp>
        <p:nvSpPr>
          <p:cNvPr id="5" name="Rectángulo 4">
            <a:extLst>
              <a:ext uri="{FF2B5EF4-FFF2-40B4-BE49-F238E27FC236}">
                <a16:creationId xmlns:a16="http://schemas.microsoft.com/office/drawing/2014/main" id="{CF74E9FD-E868-92C1-4268-A5BF2E79BC66}"/>
              </a:ext>
            </a:extLst>
          </p:cNvPr>
          <p:cNvSpPr/>
          <p:nvPr/>
        </p:nvSpPr>
        <p:spPr>
          <a:xfrm rot="16200000">
            <a:off x="549104" y="3590186"/>
            <a:ext cx="1783323" cy="47126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7" tIns="41342" rIns="82687" bIns="41342" numCol="1" spcCol="0" rtlCol="0" fromWordArt="0" anchor="ctr" anchorCtr="0" forceAA="0" compatLnSpc="1">
            <a:prstTxWarp prst="textNoShape">
              <a:avLst/>
            </a:prstTxWarp>
            <a:noAutofit/>
          </a:bodyPr>
          <a:lstStyle/>
          <a:p>
            <a:pPr algn="ctr"/>
            <a:r>
              <a:rPr lang="es-EC" sz="1600" dirty="0">
                <a:solidFill>
                  <a:sysClr val="windowText" lastClr="000000"/>
                </a:solidFill>
                <a:latin typeface="Arial" panose="020B0604020202020204" pitchFamily="34" charset="0"/>
                <a:cs typeface="Arial" panose="020B0604020202020204" pitchFamily="34" charset="0"/>
              </a:rPr>
              <a:t>Campo Claro</a:t>
            </a:r>
          </a:p>
        </p:txBody>
      </p:sp>
      <p:pic>
        <p:nvPicPr>
          <p:cNvPr id="9" name="Imagen 8">
            <a:extLst>
              <a:ext uri="{FF2B5EF4-FFF2-40B4-BE49-F238E27FC236}">
                <a16:creationId xmlns:a16="http://schemas.microsoft.com/office/drawing/2014/main" id="{401E8806-F642-1CD5-998C-6795C9D42BD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760070" y="2934159"/>
            <a:ext cx="2354730" cy="1782307"/>
          </a:xfrm>
          <a:prstGeom prst="rect">
            <a:avLst/>
          </a:prstGeom>
        </p:spPr>
      </p:pic>
      <p:sp>
        <p:nvSpPr>
          <p:cNvPr id="10" name="Rectángulo 9">
            <a:extLst>
              <a:ext uri="{FF2B5EF4-FFF2-40B4-BE49-F238E27FC236}">
                <a16:creationId xmlns:a16="http://schemas.microsoft.com/office/drawing/2014/main" id="{0032BC85-350B-8663-25B3-B518B0154C2E}"/>
              </a:ext>
            </a:extLst>
          </p:cNvPr>
          <p:cNvSpPr/>
          <p:nvPr/>
        </p:nvSpPr>
        <p:spPr>
          <a:xfrm>
            <a:off x="4192046" y="2433254"/>
            <a:ext cx="2347252" cy="42424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7" tIns="41342" rIns="82687" bIns="41342" numCol="1" spcCol="0" rtlCol="0" fromWordArt="0" anchor="ctr" anchorCtr="0" forceAA="0" compatLnSpc="1">
            <a:prstTxWarp prst="textNoShape">
              <a:avLst/>
            </a:prstTxWarp>
            <a:noAutofit/>
          </a:bodyPr>
          <a:lstStyle/>
          <a:p>
            <a:pPr algn="ctr"/>
            <a:r>
              <a:rPr lang="es-EC" sz="1600" dirty="0">
                <a:solidFill>
                  <a:sysClr val="windowText" lastClr="000000"/>
                </a:solidFill>
                <a:latin typeface="Arial" panose="020B0604020202020204" pitchFamily="34" charset="0"/>
                <a:cs typeface="Arial" panose="020B0604020202020204" pitchFamily="34" charset="0"/>
              </a:rPr>
              <a:t>25 MOI</a:t>
            </a:r>
            <a:endParaRPr lang="es-EC" sz="1600" dirty="0">
              <a:solidFill>
                <a:sysClr val="windowText" lastClr="000000"/>
              </a:solidFill>
            </a:endParaRPr>
          </a:p>
        </p:txBody>
      </p:sp>
      <p:sp>
        <p:nvSpPr>
          <p:cNvPr id="11" name="Rectángulo 10">
            <a:extLst>
              <a:ext uri="{FF2B5EF4-FFF2-40B4-BE49-F238E27FC236}">
                <a16:creationId xmlns:a16="http://schemas.microsoft.com/office/drawing/2014/main" id="{E02B6C21-E94F-F1B1-1E45-A6A6393E5659}"/>
              </a:ext>
            </a:extLst>
          </p:cNvPr>
          <p:cNvSpPr/>
          <p:nvPr/>
        </p:nvSpPr>
        <p:spPr>
          <a:xfrm>
            <a:off x="6629400" y="2433254"/>
            <a:ext cx="2347252" cy="42424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7" tIns="41342" rIns="82687" bIns="41342" numCol="1" spcCol="0" rtlCol="0" fromWordArt="0" anchor="ctr" anchorCtr="0" forceAA="0" compatLnSpc="1">
            <a:prstTxWarp prst="textNoShape">
              <a:avLst/>
            </a:prstTxWarp>
            <a:noAutofit/>
          </a:bodyPr>
          <a:lstStyle/>
          <a:p>
            <a:pPr algn="ctr"/>
            <a:r>
              <a:rPr lang="es-EC" sz="1600" dirty="0">
                <a:solidFill>
                  <a:sysClr val="windowText" lastClr="000000"/>
                </a:solidFill>
                <a:latin typeface="Arial" panose="020B0604020202020204" pitchFamily="34" charset="0"/>
                <a:cs typeface="Arial" panose="020B0604020202020204" pitchFamily="34" charset="0"/>
              </a:rPr>
              <a:t>50 MOI</a:t>
            </a:r>
            <a:endParaRPr lang="es-EC" sz="1600" dirty="0">
              <a:solidFill>
                <a:sysClr val="windowText" lastClr="000000"/>
              </a:solidFill>
            </a:endParaRPr>
          </a:p>
        </p:txBody>
      </p:sp>
      <p:sp>
        <p:nvSpPr>
          <p:cNvPr id="12" name="Rectángulo 11">
            <a:extLst>
              <a:ext uri="{FF2B5EF4-FFF2-40B4-BE49-F238E27FC236}">
                <a16:creationId xmlns:a16="http://schemas.microsoft.com/office/drawing/2014/main" id="{C0B7BE01-BC9C-2A9A-C669-D1EF7CFF719E}"/>
              </a:ext>
            </a:extLst>
          </p:cNvPr>
          <p:cNvSpPr/>
          <p:nvPr/>
        </p:nvSpPr>
        <p:spPr>
          <a:xfrm>
            <a:off x="9067800" y="2433254"/>
            <a:ext cx="2347252" cy="42424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7" tIns="41342" rIns="82687" bIns="41342" numCol="1" spcCol="0" rtlCol="0" fromWordArt="0" anchor="ctr" anchorCtr="0" forceAA="0" compatLnSpc="1">
            <a:prstTxWarp prst="textNoShape">
              <a:avLst/>
            </a:prstTxWarp>
            <a:noAutofit/>
          </a:bodyPr>
          <a:lstStyle/>
          <a:p>
            <a:pPr algn="ctr"/>
            <a:r>
              <a:rPr lang="es-EC" sz="1600" dirty="0">
                <a:solidFill>
                  <a:sysClr val="windowText" lastClr="000000"/>
                </a:solidFill>
                <a:latin typeface="Arial" panose="020B0604020202020204" pitchFamily="34" charset="0"/>
                <a:cs typeface="Arial" panose="020B0604020202020204" pitchFamily="34" charset="0"/>
              </a:rPr>
              <a:t>100 MOI</a:t>
            </a:r>
            <a:endParaRPr lang="es-EC" sz="1600" dirty="0">
              <a:solidFill>
                <a:sysClr val="windowText" lastClr="000000"/>
              </a:solidFill>
            </a:endParaRPr>
          </a:p>
        </p:txBody>
      </p:sp>
      <p:sp>
        <p:nvSpPr>
          <p:cNvPr id="13" name="Rectángulo 12">
            <a:extLst>
              <a:ext uri="{FF2B5EF4-FFF2-40B4-BE49-F238E27FC236}">
                <a16:creationId xmlns:a16="http://schemas.microsoft.com/office/drawing/2014/main" id="{E610B78D-18DC-2ABB-6AEB-D3224870BDFE}"/>
              </a:ext>
            </a:extLst>
          </p:cNvPr>
          <p:cNvSpPr/>
          <p:nvPr/>
        </p:nvSpPr>
        <p:spPr>
          <a:xfrm>
            <a:off x="13944600" y="2433254"/>
            <a:ext cx="2347252" cy="42424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7" tIns="41342" rIns="82687" bIns="41342" numCol="1" spcCol="0" rtlCol="0" fromWordArt="0" anchor="ctr" anchorCtr="0" forceAA="0" compatLnSpc="1">
            <a:prstTxWarp prst="textNoShape">
              <a:avLst/>
            </a:prstTxWarp>
            <a:noAutofit/>
          </a:bodyPr>
          <a:lstStyle/>
          <a:p>
            <a:pPr algn="ctr"/>
            <a:r>
              <a:rPr lang="es-EC" sz="1600" dirty="0">
                <a:solidFill>
                  <a:sysClr val="windowText" lastClr="000000"/>
                </a:solidFill>
                <a:latin typeface="Arial" panose="020B0604020202020204" pitchFamily="34" charset="0"/>
                <a:cs typeface="Arial" panose="020B0604020202020204" pitchFamily="34" charset="0"/>
              </a:rPr>
              <a:t>150 MOI</a:t>
            </a:r>
            <a:endParaRPr lang="es-EC" sz="1600" dirty="0">
              <a:solidFill>
                <a:sysClr val="windowText" lastClr="000000"/>
              </a:solidFill>
            </a:endParaRPr>
          </a:p>
        </p:txBody>
      </p:sp>
      <p:sp>
        <p:nvSpPr>
          <p:cNvPr id="14" name="Rectángulo 13">
            <a:extLst>
              <a:ext uri="{FF2B5EF4-FFF2-40B4-BE49-F238E27FC236}">
                <a16:creationId xmlns:a16="http://schemas.microsoft.com/office/drawing/2014/main" id="{F9FC855B-37D0-F24C-46D5-857271D105CD}"/>
              </a:ext>
            </a:extLst>
          </p:cNvPr>
          <p:cNvSpPr/>
          <p:nvPr/>
        </p:nvSpPr>
        <p:spPr>
          <a:xfrm>
            <a:off x="11506191" y="2433254"/>
            <a:ext cx="2347252" cy="42424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7" tIns="41342" rIns="82687" bIns="41342" numCol="1" spcCol="0" rtlCol="0" fromWordArt="0" anchor="ctr" anchorCtr="0" forceAA="0" compatLnSpc="1">
            <a:prstTxWarp prst="textNoShape">
              <a:avLst/>
            </a:prstTxWarp>
            <a:noAutofit/>
          </a:bodyPr>
          <a:lstStyle/>
          <a:p>
            <a:pPr algn="ctr"/>
            <a:r>
              <a:rPr lang="es-EC" sz="1600" dirty="0">
                <a:solidFill>
                  <a:sysClr val="windowText" lastClr="000000"/>
                </a:solidFill>
                <a:latin typeface="Arial" panose="020B0604020202020204" pitchFamily="34" charset="0"/>
                <a:cs typeface="Arial" panose="020B0604020202020204" pitchFamily="34" charset="0"/>
              </a:rPr>
              <a:t>125 MOI</a:t>
            </a:r>
            <a:endParaRPr lang="es-EC" sz="1600" dirty="0">
              <a:solidFill>
                <a:sysClr val="windowText" lastClr="000000"/>
              </a:solidFill>
            </a:endParaRPr>
          </a:p>
        </p:txBody>
      </p:sp>
      <p:pic>
        <p:nvPicPr>
          <p:cNvPr id="15" name="Imagen 14">
            <a:extLst>
              <a:ext uri="{FF2B5EF4-FFF2-40B4-BE49-F238E27FC236}">
                <a16:creationId xmlns:a16="http://schemas.microsoft.com/office/drawing/2014/main" id="{E94D4550-4EC2-459E-BD1E-6FE1296E1D4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1513670" y="2933700"/>
            <a:ext cx="2354730" cy="1783321"/>
          </a:xfrm>
          <a:prstGeom prst="rect">
            <a:avLst/>
          </a:prstGeom>
        </p:spPr>
      </p:pic>
      <p:pic>
        <p:nvPicPr>
          <p:cNvPr id="16" name="Imagen 15">
            <a:extLst>
              <a:ext uri="{FF2B5EF4-FFF2-40B4-BE49-F238E27FC236}">
                <a16:creationId xmlns:a16="http://schemas.microsoft.com/office/drawing/2014/main" id="{0B1E5D4D-989E-70DB-4A48-D23C53B8AF4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3952070" y="2917719"/>
            <a:ext cx="2354730" cy="1783321"/>
          </a:xfrm>
          <a:prstGeom prst="rect">
            <a:avLst/>
          </a:prstGeom>
        </p:spPr>
      </p:pic>
      <p:pic>
        <p:nvPicPr>
          <p:cNvPr id="17" name="Imagen 16">
            <a:extLst>
              <a:ext uri="{FF2B5EF4-FFF2-40B4-BE49-F238E27FC236}">
                <a16:creationId xmlns:a16="http://schemas.microsoft.com/office/drawing/2014/main" id="{6951AC34-F8FC-E313-4C6C-845F1154E50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198402" y="2934165"/>
            <a:ext cx="2354730" cy="1783321"/>
          </a:xfrm>
          <a:prstGeom prst="rect">
            <a:avLst/>
          </a:prstGeom>
        </p:spPr>
      </p:pic>
      <p:pic>
        <p:nvPicPr>
          <p:cNvPr id="18" name="Imagen 17">
            <a:extLst>
              <a:ext uri="{FF2B5EF4-FFF2-40B4-BE49-F238E27FC236}">
                <a16:creationId xmlns:a16="http://schemas.microsoft.com/office/drawing/2014/main" id="{EDB0B8C8-CEC6-1311-5DFB-156E4A8B017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636899" y="2933700"/>
            <a:ext cx="2354730" cy="1783321"/>
          </a:xfrm>
          <a:prstGeom prst="rect">
            <a:avLst/>
          </a:prstGeom>
        </p:spPr>
      </p:pic>
      <p:pic>
        <p:nvPicPr>
          <p:cNvPr id="19" name="Imagen 18">
            <a:extLst>
              <a:ext uri="{FF2B5EF4-FFF2-40B4-BE49-F238E27FC236}">
                <a16:creationId xmlns:a16="http://schemas.microsoft.com/office/drawing/2014/main" id="{46873DFA-DF7C-5EAE-35D0-DE728943933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9075288" y="2933700"/>
            <a:ext cx="2354730" cy="1783321"/>
          </a:xfrm>
          <a:prstGeom prst="rect">
            <a:avLst/>
          </a:prstGeom>
        </p:spPr>
      </p:pic>
      <p:sp>
        <p:nvSpPr>
          <p:cNvPr id="20" name="Rectángulo 19">
            <a:extLst>
              <a:ext uri="{FF2B5EF4-FFF2-40B4-BE49-F238E27FC236}">
                <a16:creationId xmlns:a16="http://schemas.microsoft.com/office/drawing/2014/main" id="{B369DF81-6624-6D69-0E04-F3FF4E217306}"/>
              </a:ext>
            </a:extLst>
          </p:cNvPr>
          <p:cNvSpPr/>
          <p:nvPr/>
        </p:nvSpPr>
        <p:spPr>
          <a:xfrm rot="16200000">
            <a:off x="541263" y="5426364"/>
            <a:ext cx="1798993" cy="47126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7" tIns="41342" rIns="82687" bIns="41342" numCol="1" spcCol="0" rtlCol="0" fromWordArt="0" anchor="ctr" anchorCtr="0" forceAA="0" compatLnSpc="1">
            <a:prstTxWarp prst="textNoShape">
              <a:avLst/>
            </a:prstTxWarp>
            <a:noAutofit/>
          </a:bodyPr>
          <a:lstStyle/>
          <a:p>
            <a:pPr algn="ctr"/>
            <a:r>
              <a:rPr lang="es-EC" sz="1600" dirty="0">
                <a:solidFill>
                  <a:sysClr val="windowText" lastClr="000000"/>
                </a:solidFill>
              </a:rPr>
              <a:t>Fluorescencia GFP</a:t>
            </a:r>
            <a:endParaRPr lang="es-EC" sz="2400" dirty="0">
              <a:solidFill>
                <a:sysClr val="windowText" lastClr="000000"/>
              </a:solidFill>
            </a:endParaRPr>
          </a:p>
        </p:txBody>
      </p:sp>
      <p:sp>
        <p:nvSpPr>
          <p:cNvPr id="21" name="Rectángulo 20">
            <a:extLst>
              <a:ext uri="{FF2B5EF4-FFF2-40B4-BE49-F238E27FC236}">
                <a16:creationId xmlns:a16="http://schemas.microsoft.com/office/drawing/2014/main" id="{07D7C88E-8E9F-3066-EAE2-00834CFE4CAC}"/>
              </a:ext>
            </a:extLst>
          </p:cNvPr>
          <p:cNvSpPr/>
          <p:nvPr/>
        </p:nvSpPr>
        <p:spPr>
          <a:xfrm rot="16200000">
            <a:off x="549104" y="7289624"/>
            <a:ext cx="1783323" cy="47126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7" tIns="41342" rIns="82687" bIns="41342" numCol="1" spcCol="0" rtlCol="0" fromWordArt="0" anchor="ctr" anchorCtr="0" forceAA="0" compatLnSpc="1">
            <a:prstTxWarp prst="textNoShape">
              <a:avLst/>
            </a:prstTxWarp>
            <a:noAutofit/>
          </a:bodyPr>
          <a:lstStyle/>
          <a:p>
            <a:pPr algn="ctr"/>
            <a:r>
              <a:rPr lang="es-EC" sz="1600" dirty="0">
                <a:solidFill>
                  <a:sysClr val="windowText" lastClr="000000"/>
                </a:solidFill>
                <a:latin typeface="Arial" panose="020B0604020202020204" pitchFamily="34" charset="0"/>
                <a:cs typeface="Arial" panose="020B0604020202020204" pitchFamily="34" charset="0"/>
              </a:rPr>
              <a:t>Contraste</a:t>
            </a:r>
          </a:p>
        </p:txBody>
      </p:sp>
      <p:pic>
        <p:nvPicPr>
          <p:cNvPr id="22" name="Imagen 21">
            <a:extLst>
              <a:ext uri="{FF2B5EF4-FFF2-40B4-BE49-F238E27FC236}">
                <a16:creationId xmlns:a16="http://schemas.microsoft.com/office/drawing/2014/main" id="{324B99CA-636F-41A5-36E9-D7155D06D50D}"/>
              </a:ext>
            </a:extLst>
          </p:cNvPr>
          <p:cNvPicPr/>
          <p:nvPr/>
        </p:nvPicPr>
        <p:blipFill rotWithShape="1">
          <a:blip r:embed="rId10" cstate="print">
            <a:extLst>
              <a:ext uri="{28A0092B-C50C-407E-A947-70E740481C1C}">
                <a14:useLocalDpi xmlns:a14="http://schemas.microsoft.com/office/drawing/2010/main" val="0"/>
              </a:ext>
            </a:extLst>
          </a:blip>
          <a:srcRect r="11108"/>
          <a:stretch/>
        </p:blipFill>
        <p:spPr>
          <a:xfrm>
            <a:off x="1760070" y="4768804"/>
            <a:ext cx="2354730" cy="1783321"/>
          </a:xfrm>
          <a:prstGeom prst="rect">
            <a:avLst/>
          </a:prstGeom>
        </p:spPr>
      </p:pic>
      <p:pic>
        <p:nvPicPr>
          <p:cNvPr id="23" name="Imagen 22">
            <a:extLst>
              <a:ext uri="{FF2B5EF4-FFF2-40B4-BE49-F238E27FC236}">
                <a16:creationId xmlns:a16="http://schemas.microsoft.com/office/drawing/2014/main" id="{306CD683-6CBC-AC08-EF40-1A619CFD9F2C}"/>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4198395" y="4768804"/>
            <a:ext cx="2354805" cy="1783321"/>
          </a:xfrm>
          <a:prstGeom prst="rect">
            <a:avLst/>
          </a:prstGeom>
        </p:spPr>
      </p:pic>
      <p:pic>
        <p:nvPicPr>
          <p:cNvPr id="24" name="Imagen 23">
            <a:extLst>
              <a:ext uri="{FF2B5EF4-FFF2-40B4-BE49-F238E27FC236}">
                <a16:creationId xmlns:a16="http://schemas.microsoft.com/office/drawing/2014/main" id="{057B0C15-4EBC-8C66-8A37-3ACDEC8EF758}"/>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6636891" y="4768804"/>
            <a:ext cx="2354805" cy="1783321"/>
          </a:xfrm>
          <a:prstGeom prst="rect">
            <a:avLst/>
          </a:prstGeom>
        </p:spPr>
      </p:pic>
      <p:pic>
        <p:nvPicPr>
          <p:cNvPr id="25" name="Imagen 24">
            <a:extLst>
              <a:ext uri="{FF2B5EF4-FFF2-40B4-BE49-F238E27FC236}">
                <a16:creationId xmlns:a16="http://schemas.microsoft.com/office/drawing/2014/main" id="{8ECFACCD-C9CA-3ACD-0ADC-874BC13B934E}"/>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9075249" y="4768804"/>
            <a:ext cx="2354805" cy="1783321"/>
          </a:xfrm>
          <a:prstGeom prst="rect">
            <a:avLst/>
          </a:prstGeom>
        </p:spPr>
      </p:pic>
      <p:pic>
        <p:nvPicPr>
          <p:cNvPr id="26" name="Imagen 25">
            <a:extLst>
              <a:ext uri="{FF2B5EF4-FFF2-40B4-BE49-F238E27FC236}">
                <a16:creationId xmlns:a16="http://schemas.microsoft.com/office/drawing/2014/main" id="{82C85571-B250-ED83-CB85-E1E933EA0DF5}"/>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11513670" y="4779313"/>
            <a:ext cx="2354730" cy="1783321"/>
          </a:xfrm>
          <a:prstGeom prst="rect">
            <a:avLst/>
          </a:prstGeom>
        </p:spPr>
      </p:pic>
      <p:pic>
        <p:nvPicPr>
          <p:cNvPr id="27" name="Imagen 26">
            <a:extLst>
              <a:ext uri="{FF2B5EF4-FFF2-40B4-BE49-F238E27FC236}">
                <a16:creationId xmlns:a16="http://schemas.microsoft.com/office/drawing/2014/main" id="{4E7E3440-CBF4-275C-4FB1-B1BDEA1644B9}"/>
              </a:ext>
            </a:extLst>
          </p:cNvPr>
          <p:cNvPicPr/>
          <p:nvPr/>
        </p:nvPicPr>
        <p:blipFill>
          <a:blip r:embed="rId15" cstate="print">
            <a:extLst>
              <a:ext uri="{28A0092B-C50C-407E-A947-70E740481C1C}">
                <a14:useLocalDpi xmlns:a14="http://schemas.microsoft.com/office/drawing/2010/main" val="0"/>
              </a:ext>
            </a:extLst>
          </a:blip>
          <a:stretch>
            <a:fillRect/>
          </a:stretch>
        </p:blipFill>
        <p:spPr>
          <a:xfrm>
            <a:off x="13952070" y="4775397"/>
            <a:ext cx="2354730" cy="1783321"/>
          </a:xfrm>
          <a:prstGeom prst="rect">
            <a:avLst/>
          </a:prstGeom>
        </p:spPr>
      </p:pic>
      <p:pic>
        <p:nvPicPr>
          <p:cNvPr id="28" name="Imagen 27">
            <a:extLst>
              <a:ext uri="{FF2B5EF4-FFF2-40B4-BE49-F238E27FC236}">
                <a16:creationId xmlns:a16="http://schemas.microsoft.com/office/drawing/2014/main" id="{649239CA-F75F-1881-19A3-93A7E699DF62}"/>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6636899" y="6636779"/>
            <a:ext cx="2354730" cy="1783321"/>
          </a:xfrm>
          <a:prstGeom prst="rect">
            <a:avLst/>
          </a:prstGeom>
        </p:spPr>
      </p:pic>
      <p:pic>
        <p:nvPicPr>
          <p:cNvPr id="29" name="Imagen 28">
            <a:extLst>
              <a:ext uri="{FF2B5EF4-FFF2-40B4-BE49-F238E27FC236}">
                <a16:creationId xmlns:a16="http://schemas.microsoft.com/office/drawing/2014/main" id="{99156375-70D7-96A7-64F1-45026D253433}"/>
              </a:ext>
            </a:extLst>
          </p:cNvPr>
          <p:cNvPicPr/>
          <p:nvPr/>
        </p:nvPicPr>
        <p:blipFill>
          <a:blip r:embed="rId17" cstate="print">
            <a:extLst>
              <a:ext uri="{28A0092B-C50C-407E-A947-70E740481C1C}">
                <a14:useLocalDpi xmlns:a14="http://schemas.microsoft.com/office/drawing/2010/main" val="0"/>
              </a:ext>
            </a:extLst>
          </a:blip>
          <a:stretch>
            <a:fillRect/>
          </a:stretch>
        </p:blipFill>
        <p:spPr>
          <a:xfrm>
            <a:off x="9075272" y="6636779"/>
            <a:ext cx="2354730" cy="1783321"/>
          </a:xfrm>
          <a:prstGeom prst="rect">
            <a:avLst/>
          </a:prstGeom>
        </p:spPr>
      </p:pic>
      <p:pic>
        <p:nvPicPr>
          <p:cNvPr id="30" name="Imagen 29">
            <a:extLst>
              <a:ext uri="{FF2B5EF4-FFF2-40B4-BE49-F238E27FC236}">
                <a16:creationId xmlns:a16="http://schemas.microsoft.com/office/drawing/2014/main" id="{49807792-90A2-317F-F6C2-B4A4BA085B49}"/>
              </a:ext>
            </a:extLst>
          </p:cNvPr>
          <p:cNvPicPr/>
          <p:nvPr/>
        </p:nvPicPr>
        <p:blipFill>
          <a:blip r:embed="rId18" cstate="print">
            <a:extLst>
              <a:ext uri="{28A0092B-C50C-407E-A947-70E740481C1C}">
                <a14:useLocalDpi xmlns:a14="http://schemas.microsoft.com/office/drawing/2010/main" val="0"/>
              </a:ext>
            </a:extLst>
          </a:blip>
          <a:stretch>
            <a:fillRect/>
          </a:stretch>
        </p:blipFill>
        <p:spPr>
          <a:xfrm>
            <a:off x="11513670" y="6636779"/>
            <a:ext cx="2354730" cy="1783321"/>
          </a:xfrm>
          <a:prstGeom prst="rect">
            <a:avLst/>
          </a:prstGeom>
        </p:spPr>
      </p:pic>
      <p:pic>
        <p:nvPicPr>
          <p:cNvPr id="31" name="Imagen 30">
            <a:extLst>
              <a:ext uri="{FF2B5EF4-FFF2-40B4-BE49-F238E27FC236}">
                <a16:creationId xmlns:a16="http://schemas.microsoft.com/office/drawing/2014/main" id="{E7B21F05-E8E2-32D6-9AE4-E09A6C0B17DF}"/>
              </a:ext>
            </a:extLst>
          </p:cNvPr>
          <p:cNvPicPr/>
          <p:nvPr/>
        </p:nvPicPr>
        <p:blipFill>
          <a:blip r:embed="rId19" cstate="print">
            <a:extLst>
              <a:ext uri="{28A0092B-C50C-407E-A947-70E740481C1C}">
                <a14:useLocalDpi xmlns:a14="http://schemas.microsoft.com/office/drawing/2010/main" val="0"/>
              </a:ext>
            </a:extLst>
          </a:blip>
          <a:stretch>
            <a:fillRect/>
          </a:stretch>
        </p:blipFill>
        <p:spPr>
          <a:xfrm>
            <a:off x="13952070" y="6636779"/>
            <a:ext cx="2354730" cy="1783321"/>
          </a:xfrm>
          <a:prstGeom prst="rect">
            <a:avLst/>
          </a:prstGeom>
        </p:spPr>
      </p:pic>
      <p:pic>
        <p:nvPicPr>
          <p:cNvPr id="32" name="Imagen 31">
            <a:extLst>
              <a:ext uri="{FF2B5EF4-FFF2-40B4-BE49-F238E27FC236}">
                <a16:creationId xmlns:a16="http://schemas.microsoft.com/office/drawing/2014/main" id="{97637265-9838-7477-DB7A-3B38BBA6780C}"/>
              </a:ext>
            </a:extLst>
          </p:cNvPr>
          <p:cNvPicPr/>
          <p:nvPr/>
        </p:nvPicPr>
        <p:blipFill>
          <a:blip r:embed="rId20" cstate="print">
            <a:extLst>
              <a:ext uri="{28A0092B-C50C-407E-A947-70E740481C1C}">
                <a14:useLocalDpi xmlns:a14="http://schemas.microsoft.com/office/drawing/2010/main" val="0"/>
              </a:ext>
            </a:extLst>
          </a:blip>
          <a:stretch>
            <a:fillRect/>
          </a:stretch>
        </p:blipFill>
        <p:spPr>
          <a:xfrm>
            <a:off x="4198402" y="6636779"/>
            <a:ext cx="2354730" cy="1783321"/>
          </a:xfrm>
          <a:prstGeom prst="rect">
            <a:avLst/>
          </a:prstGeom>
        </p:spPr>
      </p:pic>
      <p:pic>
        <p:nvPicPr>
          <p:cNvPr id="33" name="Imagen 32">
            <a:extLst>
              <a:ext uri="{FF2B5EF4-FFF2-40B4-BE49-F238E27FC236}">
                <a16:creationId xmlns:a16="http://schemas.microsoft.com/office/drawing/2014/main" id="{8CD59261-9B9A-3624-1517-ACFA1B9F9E65}"/>
              </a:ext>
            </a:extLst>
          </p:cNvPr>
          <p:cNvPicPr/>
          <p:nvPr/>
        </p:nvPicPr>
        <p:blipFill>
          <a:blip r:embed="rId21" cstate="print">
            <a:extLst>
              <a:ext uri="{28A0092B-C50C-407E-A947-70E740481C1C}">
                <a14:useLocalDpi xmlns:a14="http://schemas.microsoft.com/office/drawing/2010/main" val="0"/>
              </a:ext>
            </a:extLst>
          </a:blip>
          <a:stretch>
            <a:fillRect/>
          </a:stretch>
        </p:blipFill>
        <p:spPr>
          <a:xfrm>
            <a:off x="1760070" y="6636779"/>
            <a:ext cx="2354730" cy="1783321"/>
          </a:xfrm>
          <a:prstGeom prst="rect">
            <a:avLst/>
          </a:prstGeom>
        </p:spPr>
      </p:pic>
      <p:sp>
        <p:nvSpPr>
          <p:cNvPr id="37" name="CuadroTexto 36">
            <a:extLst>
              <a:ext uri="{FF2B5EF4-FFF2-40B4-BE49-F238E27FC236}">
                <a16:creationId xmlns:a16="http://schemas.microsoft.com/office/drawing/2014/main" id="{F107AAB1-11DC-076D-75B1-A078D60F97AC}"/>
              </a:ext>
            </a:extLst>
          </p:cNvPr>
          <p:cNvSpPr txBox="1"/>
          <p:nvPr/>
        </p:nvSpPr>
        <p:spPr>
          <a:xfrm>
            <a:off x="1703216" y="8529254"/>
            <a:ext cx="14603584" cy="369332"/>
          </a:xfrm>
          <a:prstGeom prst="rect">
            <a:avLst/>
          </a:prstGeom>
          <a:noFill/>
        </p:spPr>
        <p:txBody>
          <a:bodyPr wrap="square">
            <a:spAutoFit/>
          </a:bodyPr>
          <a:lstStyle/>
          <a:p>
            <a:r>
              <a:rPr lang="es-ES_tradnl" b="1" dirty="0"/>
              <a:t>Figura 24. </a:t>
            </a:r>
            <a:r>
              <a:rPr lang="es-ES_tradnl" dirty="0"/>
              <a:t>Ensayo de infectividad de un vector </a:t>
            </a:r>
            <a:r>
              <a:rPr lang="es-ES_tradnl" dirty="0" err="1"/>
              <a:t>adenoviral</a:t>
            </a:r>
            <a:r>
              <a:rPr lang="es-ES_tradnl" dirty="0"/>
              <a:t> que expresa un anticuerpo humano recombinante a distintos MOIs en la línea celular GMGE.</a:t>
            </a:r>
          </a:p>
        </p:txBody>
      </p:sp>
      <p:sp>
        <p:nvSpPr>
          <p:cNvPr id="39" name="CuadroTexto 38">
            <a:extLst>
              <a:ext uri="{FF2B5EF4-FFF2-40B4-BE49-F238E27FC236}">
                <a16:creationId xmlns:a16="http://schemas.microsoft.com/office/drawing/2014/main" id="{B0E96E12-014C-81F5-6CF2-4F951153C97D}"/>
              </a:ext>
            </a:extLst>
          </p:cNvPr>
          <p:cNvSpPr txBox="1"/>
          <p:nvPr/>
        </p:nvSpPr>
        <p:spPr>
          <a:xfrm>
            <a:off x="304800" y="9651651"/>
            <a:ext cx="9144000" cy="369332"/>
          </a:xfrm>
          <a:prstGeom prst="rect">
            <a:avLst/>
          </a:prstGeom>
          <a:noFill/>
        </p:spPr>
        <p:txBody>
          <a:bodyPr wrap="square">
            <a:spAutoFit/>
          </a:bodyPr>
          <a:lstStyle/>
          <a:p>
            <a:r>
              <a:rPr lang="es-MX" dirty="0">
                <a:latin typeface="Arial" panose="020B0604020202020204" pitchFamily="34" charset="0"/>
                <a:ea typeface="Calibri" panose="020F0502020204030204" pitchFamily="34" charset="0"/>
              </a:rPr>
              <a:t>Días de análisis</a:t>
            </a:r>
            <a:r>
              <a:rPr lang="es-MX" sz="1800" b="0" dirty="0">
                <a:effectLst/>
                <a:latin typeface="Arial" panose="020B0604020202020204" pitchFamily="34" charset="0"/>
                <a:ea typeface="Calibri" panose="020F0502020204030204" pitchFamily="34" charset="0"/>
              </a:rPr>
              <a:t> (Mancia et al., 2004). Receptores CAR (Kossila et al. 2002).</a:t>
            </a:r>
            <a:r>
              <a:rPr lang="es-EC" dirty="0">
                <a:effectLst/>
              </a:rPr>
              <a:t> </a:t>
            </a:r>
            <a:endParaRPr lang="es-ES_tradnl" dirty="0"/>
          </a:p>
        </p:txBody>
      </p:sp>
    </p:spTree>
    <p:extLst>
      <p:ext uri="{BB962C8B-B14F-4D97-AF65-F5344CB8AC3E}">
        <p14:creationId xmlns:p14="http://schemas.microsoft.com/office/powerpoint/2010/main" val="320559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3" name="TextBox 3"/>
          <p:cNvSpPr txBox="1"/>
          <p:nvPr/>
        </p:nvSpPr>
        <p:spPr>
          <a:xfrm>
            <a:off x="1429650" y="399276"/>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Resultados</a:t>
            </a:r>
            <a:r>
              <a:rPr lang="en-US" sz="3200" spc="47" dirty="0">
                <a:solidFill>
                  <a:srgbClr val="000000"/>
                </a:solidFill>
                <a:latin typeface="Arialle Bold"/>
              </a:rPr>
              <a:t> y </a:t>
            </a:r>
            <a:r>
              <a:rPr lang="en-US" sz="3200" spc="47" dirty="0" err="1">
                <a:solidFill>
                  <a:srgbClr val="000000"/>
                </a:solidFill>
                <a:latin typeface="Arialle Bold"/>
              </a:rPr>
              <a:t>Discusión</a:t>
            </a:r>
            <a:endParaRPr lang="en-US" sz="3200" spc="47" dirty="0">
              <a:solidFill>
                <a:srgbClr val="000000"/>
              </a:solidFill>
              <a:latin typeface="Arialle Bold"/>
            </a:endParaRPr>
          </a:p>
        </p:txBody>
      </p:sp>
      <p:sp>
        <p:nvSpPr>
          <p:cNvPr id="6" name="TextBox 28">
            <a:extLst>
              <a:ext uri="{FF2B5EF4-FFF2-40B4-BE49-F238E27FC236}">
                <a16:creationId xmlns:a16="http://schemas.microsoft.com/office/drawing/2014/main" id="{2683E442-DDBC-EEA5-C265-1EB019C99825}"/>
              </a:ext>
            </a:extLst>
          </p:cNvPr>
          <p:cNvSpPr txBox="1"/>
          <p:nvPr/>
        </p:nvSpPr>
        <p:spPr>
          <a:xfrm>
            <a:off x="437180" y="301976"/>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Etapa 2. Infección de células GMGE</a:t>
            </a:r>
            <a:endParaRPr lang="en-US" sz="3200" spc="62" dirty="0">
              <a:solidFill>
                <a:srgbClr val="000000"/>
              </a:solidFill>
              <a:latin typeface="Arialle Bold"/>
            </a:endParaRPr>
          </a:p>
        </p:txBody>
      </p:sp>
      <p:sp>
        <p:nvSpPr>
          <p:cNvPr id="7" name="TextBox 28">
            <a:extLst>
              <a:ext uri="{FF2B5EF4-FFF2-40B4-BE49-F238E27FC236}">
                <a16:creationId xmlns:a16="http://schemas.microsoft.com/office/drawing/2014/main" id="{29482464-7923-9FF9-DB12-AA1958C68A03}"/>
              </a:ext>
            </a:extLst>
          </p:cNvPr>
          <p:cNvSpPr txBox="1"/>
          <p:nvPr/>
        </p:nvSpPr>
        <p:spPr>
          <a:xfrm>
            <a:off x="437180" y="1409700"/>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Diferencia de expresión recombinante entre </a:t>
            </a:r>
            <a:r>
              <a:rPr lang="es-ES" sz="3200" spc="62" dirty="0" err="1">
                <a:solidFill>
                  <a:srgbClr val="000000"/>
                </a:solidFill>
                <a:latin typeface="Arialle Bold"/>
              </a:rPr>
              <a:t>MOIs</a:t>
            </a:r>
            <a:endParaRPr lang="es-ES" sz="3200" spc="62" dirty="0">
              <a:solidFill>
                <a:srgbClr val="000000"/>
              </a:solidFill>
              <a:latin typeface="Arialle Bold"/>
            </a:endParaRPr>
          </a:p>
        </p:txBody>
      </p:sp>
      <p:pic>
        <p:nvPicPr>
          <p:cNvPr id="5" name="Imagen 4">
            <a:extLst>
              <a:ext uri="{FF2B5EF4-FFF2-40B4-BE49-F238E27FC236}">
                <a16:creationId xmlns:a16="http://schemas.microsoft.com/office/drawing/2014/main" id="{7CE335B0-F8E6-1331-046E-9E9D868B9F0F}"/>
              </a:ext>
            </a:extLst>
          </p:cNvPr>
          <p:cNvPicPr>
            <a:picLocks noChangeAspect="1"/>
          </p:cNvPicPr>
          <p:nvPr/>
        </p:nvPicPr>
        <p:blipFill>
          <a:blip r:embed="rId4"/>
          <a:stretch>
            <a:fillRect/>
          </a:stretch>
        </p:blipFill>
        <p:spPr>
          <a:xfrm>
            <a:off x="8991600" y="2903030"/>
            <a:ext cx="5666019" cy="4249515"/>
          </a:xfrm>
          <a:prstGeom prst="rect">
            <a:avLst/>
          </a:prstGeom>
        </p:spPr>
      </p:pic>
      <p:pic>
        <p:nvPicPr>
          <p:cNvPr id="9" name="Imagen 8">
            <a:extLst>
              <a:ext uri="{FF2B5EF4-FFF2-40B4-BE49-F238E27FC236}">
                <a16:creationId xmlns:a16="http://schemas.microsoft.com/office/drawing/2014/main" id="{4E960B69-CD08-8E63-F44E-363DF78B72F8}"/>
              </a:ext>
            </a:extLst>
          </p:cNvPr>
          <p:cNvPicPr>
            <a:picLocks noChangeAspect="1"/>
          </p:cNvPicPr>
          <p:nvPr/>
        </p:nvPicPr>
        <p:blipFill>
          <a:blip r:embed="rId5"/>
          <a:stretch>
            <a:fillRect/>
          </a:stretch>
        </p:blipFill>
        <p:spPr>
          <a:xfrm>
            <a:off x="3196772" y="2903030"/>
            <a:ext cx="5666019" cy="4249515"/>
          </a:xfrm>
          <a:prstGeom prst="rect">
            <a:avLst/>
          </a:prstGeom>
        </p:spPr>
      </p:pic>
      <p:sp>
        <p:nvSpPr>
          <p:cNvPr id="10" name="CuadroTexto 9">
            <a:extLst>
              <a:ext uri="{FF2B5EF4-FFF2-40B4-BE49-F238E27FC236}">
                <a16:creationId xmlns:a16="http://schemas.microsoft.com/office/drawing/2014/main" id="{FBF09F19-A0C8-59D5-C7FD-465778E3AB08}"/>
              </a:ext>
            </a:extLst>
          </p:cNvPr>
          <p:cNvSpPr txBox="1"/>
          <p:nvPr/>
        </p:nvSpPr>
        <p:spPr>
          <a:xfrm>
            <a:off x="4577443" y="3066315"/>
            <a:ext cx="2906486" cy="523220"/>
          </a:xfrm>
          <a:prstGeom prst="rect">
            <a:avLst/>
          </a:prstGeom>
          <a:noFill/>
        </p:spPr>
        <p:txBody>
          <a:bodyPr wrap="square" rtlCol="0">
            <a:spAutoFit/>
          </a:bodyPr>
          <a:lstStyle/>
          <a:p>
            <a:pPr algn="ctr"/>
            <a:r>
              <a:rPr lang="es-ES_tradnl" sz="2800" dirty="0">
                <a:latin typeface="Arial" panose="020B0604020202020204" pitchFamily="34" charset="0"/>
                <a:cs typeface="Arial" panose="020B0604020202020204" pitchFamily="34" charset="0"/>
              </a:rPr>
              <a:t>Control (-)</a:t>
            </a:r>
          </a:p>
        </p:txBody>
      </p:sp>
      <p:sp>
        <p:nvSpPr>
          <p:cNvPr id="11" name="CuadroTexto 10">
            <a:extLst>
              <a:ext uri="{FF2B5EF4-FFF2-40B4-BE49-F238E27FC236}">
                <a16:creationId xmlns:a16="http://schemas.microsoft.com/office/drawing/2014/main" id="{59BFFEE7-C4D1-578A-5006-CC37D436BE44}"/>
              </a:ext>
            </a:extLst>
          </p:cNvPr>
          <p:cNvSpPr txBox="1"/>
          <p:nvPr/>
        </p:nvSpPr>
        <p:spPr>
          <a:xfrm>
            <a:off x="10374086" y="3066312"/>
            <a:ext cx="2906485" cy="523220"/>
          </a:xfrm>
          <a:prstGeom prst="rect">
            <a:avLst/>
          </a:prstGeom>
          <a:noFill/>
        </p:spPr>
        <p:txBody>
          <a:bodyPr wrap="square" rtlCol="0">
            <a:spAutoFit/>
          </a:bodyPr>
          <a:lstStyle/>
          <a:p>
            <a:pPr algn="ctr"/>
            <a:r>
              <a:rPr lang="es-ES_tradnl" sz="2800" dirty="0">
                <a:latin typeface="Arial" panose="020B0604020202020204" pitchFamily="34" charset="0"/>
                <a:cs typeface="Arial" panose="020B0604020202020204" pitchFamily="34" charset="0"/>
              </a:rPr>
              <a:t>150 MOI</a:t>
            </a:r>
          </a:p>
        </p:txBody>
      </p:sp>
      <p:cxnSp>
        <p:nvCxnSpPr>
          <p:cNvPr id="12" name="Conector recto de flecha 11">
            <a:extLst>
              <a:ext uri="{FF2B5EF4-FFF2-40B4-BE49-F238E27FC236}">
                <a16:creationId xmlns:a16="http://schemas.microsoft.com/office/drawing/2014/main" id="{006E9F08-AF37-BA5B-0F2C-88B5979B769A}"/>
              </a:ext>
            </a:extLst>
          </p:cNvPr>
          <p:cNvCxnSpPr/>
          <p:nvPr/>
        </p:nvCxnSpPr>
        <p:spPr>
          <a:xfrm>
            <a:off x="12202886" y="4534528"/>
            <a:ext cx="898071" cy="2449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AF892528-D20F-8902-C65C-78B57A404ABC}"/>
              </a:ext>
            </a:extLst>
          </p:cNvPr>
          <p:cNvSpPr txBox="1"/>
          <p:nvPr/>
        </p:nvSpPr>
        <p:spPr>
          <a:xfrm>
            <a:off x="3196771" y="7451210"/>
            <a:ext cx="11460847" cy="646331"/>
          </a:xfrm>
          <a:prstGeom prst="rect">
            <a:avLst/>
          </a:prstGeom>
          <a:noFill/>
        </p:spPr>
        <p:txBody>
          <a:bodyPr wrap="square">
            <a:spAutoFit/>
          </a:bodyPr>
          <a:lstStyle/>
          <a:p>
            <a:r>
              <a:rPr lang="es-ES_tradnl" b="1" dirty="0">
                <a:latin typeface="Arial" panose="020B0604020202020204" pitchFamily="34" charset="0"/>
                <a:cs typeface="Arial" panose="020B0604020202020204" pitchFamily="34" charset="0"/>
              </a:rPr>
              <a:t>Figura 25.</a:t>
            </a:r>
            <a:r>
              <a:rPr lang="es-ES_tradnl" dirty="0">
                <a:latin typeface="Arial" panose="020B0604020202020204" pitchFamily="34" charset="0"/>
                <a:cs typeface="Arial" panose="020B0604020202020204" pitchFamily="34" charset="0"/>
              </a:rPr>
              <a:t> Diferencias morfológicas en células control (-) y en células infectadas con un vector </a:t>
            </a:r>
            <a:r>
              <a:rPr lang="es-ES_tradnl" dirty="0" err="1">
                <a:latin typeface="Arial" panose="020B0604020202020204" pitchFamily="34" charset="0"/>
                <a:cs typeface="Arial" panose="020B0604020202020204" pitchFamily="34" charset="0"/>
              </a:rPr>
              <a:t>adenoviral</a:t>
            </a:r>
            <a:r>
              <a:rPr lang="es-ES_tradnl" dirty="0">
                <a:latin typeface="Arial" panose="020B0604020202020204" pitchFamily="34" charset="0"/>
                <a:cs typeface="Arial" panose="020B0604020202020204" pitchFamily="34" charset="0"/>
              </a:rPr>
              <a:t> a un MOI de 150 UFC por célula a las 72 horas post infección.</a:t>
            </a:r>
          </a:p>
        </p:txBody>
      </p:sp>
      <p:sp>
        <p:nvSpPr>
          <p:cNvPr id="8" name="CuadroTexto 7">
            <a:extLst>
              <a:ext uri="{FF2B5EF4-FFF2-40B4-BE49-F238E27FC236}">
                <a16:creationId xmlns:a16="http://schemas.microsoft.com/office/drawing/2014/main" id="{E0EFE93E-16D2-C464-E680-DB484053481B}"/>
              </a:ext>
            </a:extLst>
          </p:cNvPr>
          <p:cNvSpPr txBox="1"/>
          <p:nvPr/>
        </p:nvSpPr>
        <p:spPr>
          <a:xfrm>
            <a:off x="469264" y="9540959"/>
            <a:ext cx="9144000" cy="646331"/>
          </a:xfrm>
          <a:prstGeom prst="rect">
            <a:avLst/>
          </a:prstGeom>
          <a:noFill/>
        </p:spPr>
        <p:txBody>
          <a:bodyPr wrap="square">
            <a:spAutoFit/>
          </a:bodyPr>
          <a:lstStyle/>
          <a:p>
            <a:r>
              <a:rPr lang="es-MX" sz="1800" b="0" dirty="0">
                <a:effectLst/>
                <a:latin typeface="Arial" panose="020B0604020202020204" pitchFamily="34" charset="0"/>
                <a:ea typeface="Calibri" panose="020F0502020204030204" pitchFamily="34" charset="0"/>
              </a:rPr>
              <a:t>GMGE (Sánchez et al., 2007). CAR y efectos citotóxicos (Lv et al., 2019). (Suchman &amp; Blair, 2007).</a:t>
            </a:r>
            <a:r>
              <a:rPr lang="es-EC" dirty="0">
                <a:effectLst/>
              </a:rPr>
              <a:t> </a:t>
            </a:r>
            <a:endParaRPr lang="es-ES_tradnl" dirty="0"/>
          </a:p>
        </p:txBody>
      </p:sp>
    </p:spTree>
    <p:extLst>
      <p:ext uri="{BB962C8B-B14F-4D97-AF65-F5344CB8AC3E}">
        <p14:creationId xmlns:p14="http://schemas.microsoft.com/office/powerpoint/2010/main" val="211771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3" name="TextBox 3"/>
          <p:cNvSpPr txBox="1"/>
          <p:nvPr/>
        </p:nvSpPr>
        <p:spPr>
          <a:xfrm>
            <a:off x="1429650" y="399276"/>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Resultados</a:t>
            </a:r>
            <a:r>
              <a:rPr lang="en-US" sz="3200" spc="47" dirty="0">
                <a:solidFill>
                  <a:srgbClr val="000000"/>
                </a:solidFill>
                <a:latin typeface="Arialle Bold"/>
              </a:rPr>
              <a:t> y </a:t>
            </a:r>
            <a:r>
              <a:rPr lang="en-US" sz="3200" spc="47" dirty="0" err="1">
                <a:solidFill>
                  <a:srgbClr val="000000"/>
                </a:solidFill>
                <a:latin typeface="Arialle Bold"/>
              </a:rPr>
              <a:t>Discusión</a:t>
            </a:r>
            <a:endParaRPr lang="en-US" sz="3200" spc="47" dirty="0">
              <a:solidFill>
                <a:srgbClr val="000000"/>
              </a:solidFill>
              <a:latin typeface="Arialle Bold"/>
            </a:endParaRPr>
          </a:p>
        </p:txBody>
      </p:sp>
      <p:sp>
        <p:nvSpPr>
          <p:cNvPr id="6" name="TextBox 28">
            <a:extLst>
              <a:ext uri="{FF2B5EF4-FFF2-40B4-BE49-F238E27FC236}">
                <a16:creationId xmlns:a16="http://schemas.microsoft.com/office/drawing/2014/main" id="{2683E442-DDBC-EEA5-C265-1EB019C99825}"/>
              </a:ext>
            </a:extLst>
          </p:cNvPr>
          <p:cNvSpPr txBox="1"/>
          <p:nvPr/>
        </p:nvSpPr>
        <p:spPr>
          <a:xfrm>
            <a:off x="437180" y="301976"/>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Etapa 2. Infección de células GMGE</a:t>
            </a:r>
            <a:endParaRPr lang="en-US" sz="3200" spc="62" dirty="0">
              <a:solidFill>
                <a:srgbClr val="000000"/>
              </a:solidFill>
              <a:latin typeface="Arialle Bold"/>
            </a:endParaRPr>
          </a:p>
        </p:txBody>
      </p:sp>
      <p:sp>
        <p:nvSpPr>
          <p:cNvPr id="7" name="TextBox 28">
            <a:extLst>
              <a:ext uri="{FF2B5EF4-FFF2-40B4-BE49-F238E27FC236}">
                <a16:creationId xmlns:a16="http://schemas.microsoft.com/office/drawing/2014/main" id="{29482464-7923-9FF9-DB12-AA1958C68A03}"/>
              </a:ext>
            </a:extLst>
          </p:cNvPr>
          <p:cNvSpPr txBox="1"/>
          <p:nvPr/>
        </p:nvSpPr>
        <p:spPr>
          <a:xfrm>
            <a:off x="437180" y="1409700"/>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Diferencia de expresión recombinante entre distintos MOI</a:t>
            </a:r>
          </a:p>
        </p:txBody>
      </p:sp>
      <p:pic>
        <p:nvPicPr>
          <p:cNvPr id="8" name="Imagen 7">
            <a:extLst>
              <a:ext uri="{FF2B5EF4-FFF2-40B4-BE49-F238E27FC236}">
                <a16:creationId xmlns:a16="http://schemas.microsoft.com/office/drawing/2014/main" id="{CD5B6FBA-6B2C-5EC8-9450-9E85C7579AB1}"/>
              </a:ext>
            </a:extLst>
          </p:cNvPr>
          <p:cNvPicPr>
            <a:picLocks noChangeAspect="1"/>
          </p:cNvPicPr>
          <p:nvPr/>
        </p:nvPicPr>
        <p:blipFill>
          <a:blip r:embed="rId4"/>
          <a:stretch>
            <a:fillRect/>
          </a:stretch>
        </p:blipFill>
        <p:spPr>
          <a:xfrm>
            <a:off x="3067075" y="2722432"/>
            <a:ext cx="11512686" cy="2168722"/>
          </a:xfrm>
          <a:prstGeom prst="rect">
            <a:avLst/>
          </a:prstGeom>
        </p:spPr>
      </p:pic>
      <p:cxnSp>
        <p:nvCxnSpPr>
          <p:cNvPr id="9" name="Conector recto de flecha 8">
            <a:extLst>
              <a:ext uri="{FF2B5EF4-FFF2-40B4-BE49-F238E27FC236}">
                <a16:creationId xmlns:a16="http://schemas.microsoft.com/office/drawing/2014/main" id="{AEE8F784-DBAE-7338-1542-F4F0785CB735}"/>
              </a:ext>
            </a:extLst>
          </p:cNvPr>
          <p:cNvCxnSpPr>
            <a:cxnSpLocks/>
          </p:cNvCxnSpPr>
          <p:nvPr/>
        </p:nvCxnSpPr>
        <p:spPr>
          <a:xfrm flipV="1">
            <a:off x="3708239" y="3927764"/>
            <a:ext cx="671699" cy="34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3ABCF3FA-CED0-2867-0247-A586A1F8FA41}"/>
              </a:ext>
            </a:extLst>
          </p:cNvPr>
          <p:cNvCxnSpPr>
            <a:cxnSpLocks/>
          </p:cNvCxnSpPr>
          <p:nvPr/>
        </p:nvCxnSpPr>
        <p:spPr>
          <a:xfrm>
            <a:off x="9829800" y="3924300"/>
            <a:ext cx="664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21DFDE32-A8F8-EE48-5140-C4E68DF277FB}"/>
              </a:ext>
            </a:extLst>
          </p:cNvPr>
          <p:cNvSpPr txBox="1"/>
          <p:nvPr/>
        </p:nvSpPr>
        <p:spPr>
          <a:xfrm>
            <a:off x="3100326" y="5629562"/>
            <a:ext cx="11682474" cy="2308324"/>
          </a:xfrm>
          <a:prstGeom prst="rect">
            <a:avLst/>
          </a:prstGeom>
          <a:noFill/>
        </p:spPr>
        <p:txBody>
          <a:bodyPr wrap="square">
            <a:spAutoFit/>
          </a:bodyPr>
          <a:lstStyle/>
          <a:p>
            <a:pPr algn="just"/>
            <a:r>
              <a:rPr lang="es-ES_tradnl" b="1" dirty="0">
                <a:latin typeface="Arial" panose="020B0604020202020204" pitchFamily="34" charset="0"/>
                <a:cs typeface="Arial" panose="020B0604020202020204" pitchFamily="34" charset="0"/>
              </a:rPr>
              <a:t>Figura 26. </a:t>
            </a:r>
            <a:r>
              <a:rPr lang="es-ES_tradnl" dirty="0">
                <a:latin typeface="Arial" panose="020B0604020202020204" pitchFamily="34" charset="0"/>
                <a:cs typeface="Arial" panose="020B0604020202020204" pitchFamily="34" charset="0"/>
              </a:rPr>
              <a:t>SDS PAGE 10% y Western Blot de las muestras recolectadas de cada tratamiento con distinto MOI (25, 50, 100, 125 y 150 UFC por célula) a las 72 horas post infección. </a:t>
            </a:r>
            <a:r>
              <a:rPr lang="es-ES" sz="1800" kern="100" dirty="0">
                <a:effectLst/>
                <a:latin typeface="Arial" panose="020B0604020202020204" pitchFamily="34" charset="0"/>
                <a:ea typeface="Calibri" panose="020F0502020204030204" pitchFamily="34" charset="0"/>
              </a:rPr>
              <a:t>La proteína detectada en todos los tratamientos presenta un peso molecular aproximado de 63 </a:t>
            </a:r>
            <a:r>
              <a:rPr lang="es-ES" sz="1800" kern="100" dirty="0" err="1">
                <a:effectLst/>
                <a:latin typeface="Arial" panose="020B0604020202020204" pitchFamily="34" charset="0"/>
                <a:ea typeface="Calibri" panose="020F0502020204030204" pitchFamily="34" charset="0"/>
              </a:rPr>
              <a:t>kDa</a:t>
            </a:r>
            <a:r>
              <a:rPr lang="es-ES" sz="1800" kern="100" dirty="0">
                <a:effectLst/>
                <a:latin typeface="Arial" panose="020B0604020202020204" pitchFamily="34" charset="0"/>
                <a:ea typeface="Calibri" panose="020F0502020204030204" pitchFamily="34" charset="0"/>
              </a:rPr>
              <a:t>. </a:t>
            </a:r>
            <a:r>
              <a:rPr lang="es-ES_tradnl" dirty="0"/>
              <a:t>El anticuerpo utilizado fue el anticuerpo IgG antihumano de burro Alexa Fluor® 790. </a:t>
            </a:r>
            <a:r>
              <a:rPr lang="es-ES" sz="1800" kern="100" dirty="0">
                <a:effectLst/>
                <a:latin typeface="Arial" panose="020B0604020202020204" pitchFamily="34" charset="0"/>
                <a:ea typeface="Calibri" panose="020F0502020204030204" pitchFamily="34" charset="0"/>
              </a:rPr>
              <a:t>Los números debajo de las bandas corresponden a su cuantificación a partir de la intensidad de la fluorescencia detectada por el software ImageJ. El control positivo (C+) correspondió a un anticuerpo humano IgG comercial con una afinidad hacia el mismo antígeno que el anticuerpo humano recombinante expresado en este estudio. (PM) Marcador de peso molecular.</a:t>
            </a:r>
            <a:endParaRPr lang="es-EC" sz="1800" kern="100" dirty="0">
              <a:effectLst/>
              <a:latin typeface="Arial" panose="020B0604020202020204" pitchFamily="34" charset="0"/>
              <a:ea typeface="Calibri" panose="020F0502020204030204" pitchFamily="34" charset="0"/>
            </a:endParaRPr>
          </a:p>
          <a:p>
            <a:pPr algn="just"/>
            <a:endParaRPr lang="es-ES_tradnl"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D1F0AEB1-5D02-F3BD-643F-9689F27E5A1B}"/>
              </a:ext>
            </a:extLst>
          </p:cNvPr>
          <p:cNvSpPr txBox="1"/>
          <p:nvPr/>
        </p:nvSpPr>
        <p:spPr>
          <a:xfrm>
            <a:off x="685800" y="9715813"/>
            <a:ext cx="9144000" cy="369332"/>
          </a:xfrm>
          <a:prstGeom prst="rect">
            <a:avLst/>
          </a:prstGeom>
          <a:noFill/>
        </p:spPr>
        <p:txBody>
          <a:bodyPr wrap="square">
            <a:spAutoFit/>
          </a:bodyPr>
          <a:lstStyle/>
          <a:p>
            <a:r>
              <a:rPr lang="es-MX" sz="1800" b="0" dirty="0">
                <a:effectLst/>
                <a:latin typeface="Arial" panose="020B0604020202020204" pitchFamily="34" charset="0"/>
                <a:ea typeface="Calibri" panose="020F0502020204030204" pitchFamily="34" charset="0"/>
              </a:rPr>
              <a:t>(Sánchez et al., 2007). Modificaciones post traduccionales (Ogorevc et al., 2017)</a:t>
            </a:r>
            <a:r>
              <a:rPr lang="es-ES" sz="1800" b="0" dirty="0">
                <a:effectLst/>
                <a:latin typeface="Arial" panose="020B0604020202020204" pitchFamily="34" charset="0"/>
                <a:ea typeface="Calibri" panose="020F0502020204030204" pitchFamily="34" charset="0"/>
              </a:rPr>
              <a:t>.</a:t>
            </a:r>
            <a:r>
              <a:rPr lang="es-EC" dirty="0">
                <a:effectLst/>
              </a:rPr>
              <a:t> </a:t>
            </a:r>
            <a:endParaRPr lang="es-ES_tradnl" dirty="0"/>
          </a:p>
        </p:txBody>
      </p:sp>
    </p:spTree>
    <p:extLst>
      <p:ext uri="{BB962C8B-B14F-4D97-AF65-F5344CB8AC3E}">
        <p14:creationId xmlns:p14="http://schemas.microsoft.com/office/powerpoint/2010/main" val="286624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3" name="TextBox 3"/>
          <p:cNvSpPr txBox="1"/>
          <p:nvPr/>
        </p:nvSpPr>
        <p:spPr>
          <a:xfrm>
            <a:off x="1429650" y="399276"/>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Resultados</a:t>
            </a:r>
            <a:r>
              <a:rPr lang="en-US" sz="3200" spc="47" dirty="0">
                <a:solidFill>
                  <a:srgbClr val="000000"/>
                </a:solidFill>
                <a:latin typeface="Arialle Bold"/>
              </a:rPr>
              <a:t> y </a:t>
            </a:r>
            <a:r>
              <a:rPr lang="en-US" sz="3200" spc="47" dirty="0" err="1">
                <a:solidFill>
                  <a:srgbClr val="000000"/>
                </a:solidFill>
                <a:latin typeface="Arialle Bold"/>
              </a:rPr>
              <a:t>Discusión</a:t>
            </a:r>
            <a:endParaRPr lang="en-US" sz="3200" spc="47" dirty="0">
              <a:solidFill>
                <a:srgbClr val="000000"/>
              </a:solidFill>
              <a:latin typeface="Arialle Bold"/>
            </a:endParaRPr>
          </a:p>
        </p:txBody>
      </p:sp>
      <p:sp>
        <p:nvSpPr>
          <p:cNvPr id="6" name="TextBox 28">
            <a:extLst>
              <a:ext uri="{FF2B5EF4-FFF2-40B4-BE49-F238E27FC236}">
                <a16:creationId xmlns:a16="http://schemas.microsoft.com/office/drawing/2014/main" id="{2683E442-DDBC-EEA5-C265-1EB019C99825}"/>
              </a:ext>
            </a:extLst>
          </p:cNvPr>
          <p:cNvSpPr txBox="1"/>
          <p:nvPr/>
        </p:nvSpPr>
        <p:spPr>
          <a:xfrm>
            <a:off x="437180" y="301976"/>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Etapa 2. Infección de células GMGE</a:t>
            </a:r>
            <a:endParaRPr lang="en-US" sz="3200" spc="62" dirty="0">
              <a:solidFill>
                <a:srgbClr val="000000"/>
              </a:solidFill>
              <a:latin typeface="Arialle Bold"/>
            </a:endParaRPr>
          </a:p>
        </p:txBody>
      </p:sp>
      <p:sp>
        <p:nvSpPr>
          <p:cNvPr id="7" name="TextBox 28">
            <a:extLst>
              <a:ext uri="{FF2B5EF4-FFF2-40B4-BE49-F238E27FC236}">
                <a16:creationId xmlns:a16="http://schemas.microsoft.com/office/drawing/2014/main" id="{29482464-7923-9FF9-DB12-AA1958C68A03}"/>
              </a:ext>
            </a:extLst>
          </p:cNvPr>
          <p:cNvSpPr txBox="1"/>
          <p:nvPr/>
        </p:nvSpPr>
        <p:spPr>
          <a:xfrm>
            <a:off x="437180" y="1409700"/>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Diferencia de expresión recombinante entre distintos MOI</a:t>
            </a:r>
          </a:p>
        </p:txBody>
      </p:sp>
      <p:pic>
        <p:nvPicPr>
          <p:cNvPr id="21" name="Imagen 20">
            <a:extLst>
              <a:ext uri="{FF2B5EF4-FFF2-40B4-BE49-F238E27FC236}">
                <a16:creationId xmlns:a16="http://schemas.microsoft.com/office/drawing/2014/main" id="{5F1E3A83-EC38-25F2-11AC-8BAB553F0F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94" b="306"/>
          <a:stretch/>
        </p:blipFill>
        <p:spPr bwMode="auto">
          <a:xfrm>
            <a:off x="5105400" y="2507135"/>
            <a:ext cx="7010400" cy="4783567"/>
          </a:xfrm>
          <a:prstGeom prst="rect">
            <a:avLst/>
          </a:prstGeom>
          <a:ln>
            <a:noFill/>
          </a:ln>
          <a:extLst>
            <a:ext uri="{53640926-AAD7-44D8-BBD7-CCE9431645EC}">
              <a14:shadowObscured xmlns:a14="http://schemas.microsoft.com/office/drawing/2010/main"/>
            </a:ext>
          </a:extLst>
        </p:spPr>
      </p:pic>
      <p:sp>
        <p:nvSpPr>
          <p:cNvPr id="23" name="CuadroTexto 22">
            <a:extLst>
              <a:ext uri="{FF2B5EF4-FFF2-40B4-BE49-F238E27FC236}">
                <a16:creationId xmlns:a16="http://schemas.microsoft.com/office/drawing/2014/main" id="{EC5365E4-3C5F-27EB-79ED-225798BCB1B2}"/>
              </a:ext>
            </a:extLst>
          </p:cNvPr>
          <p:cNvSpPr txBox="1"/>
          <p:nvPr/>
        </p:nvSpPr>
        <p:spPr>
          <a:xfrm>
            <a:off x="3505199" y="7301093"/>
            <a:ext cx="10286999" cy="1754326"/>
          </a:xfrm>
          <a:prstGeom prst="rect">
            <a:avLst/>
          </a:prstGeom>
          <a:noFill/>
        </p:spPr>
        <p:txBody>
          <a:bodyPr wrap="square">
            <a:spAutoFit/>
          </a:bodyPr>
          <a:lstStyle/>
          <a:p>
            <a:pPr algn="just"/>
            <a:r>
              <a:rPr lang="es-ES_tradnl" b="1" dirty="0"/>
              <a:t>Figura 27.</a:t>
            </a:r>
            <a:r>
              <a:rPr lang="es-ES_tradnl" dirty="0"/>
              <a:t> Expresión relativa del anticuerpo humano recombinante de cada tratamiento con distinto MOI </a:t>
            </a:r>
            <a:r>
              <a:rPr lang="es-ES_tradnl" dirty="0" err="1"/>
              <a:t>adenoviral</a:t>
            </a:r>
            <a:r>
              <a:rPr lang="es-ES_tradnl" dirty="0"/>
              <a:t> a las 72 horas de infección. </a:t>
            </a:r>
            <a:r>
              <a:rPr lang="es-ES" sz="1800" kern="100" dirty="0">
                <a:solidFill>
                  <a:srgbClr val="000000"/>
                </a:solidFill>
                <a:effectLst/>
                <a:latin typeface="Arial" panose="020B0604020202020204" pitchFamily="34" charset="0"/>
                <a:ea typeface="Calibri" panose="020F0502020204030204" pitchFamily="34" charset="0"/>
              </a:rPr>
              <a:t>Los datos se expresan como media ± Desviación Estándar (D.E.). La significación estadística entre grupos se determinó mediante ANOVA de una vía de comparaciones múltiples, a partir del test de Tukey. Valor: </a:t>
            </a:r>
            <a:r>
              <a:rPr lang="es-ES" sz="1800" kern="100" dirty="0">
                <a:effectLst/>
                <a:latin typeface="Arial" panose="020B0604020202020204" pitchFamily="34" charset="0"/>
                <a:ea typeface="Calibri" panose="020F0502020204030204" pitchFamily="34" charset="0"/>
              </a:rPr>
              <a:t>p&lt;0,05</a:t>
            </a:r>
            <a:r>
              <a:rPr lang="es-ES" sz="1800" kern="100" dirty="0">
                <a:solidFill>
                  <a:srgbClr val="000000"/>
                </a:solidFill>
                <a:effectLst/>
                <a:latin typeface="Arial" panose="020B0604020202020204" pitchFamily="34" charset="0"/>
                <a:ea typeface="Calibri" panose="020F0502020204030204" pitchFamily="34" charset="0"/>
              </a:rPr>
              <a:t> (*), </a:t>
            </a:r>
            <a:r>
              <a:rPr lang="es-ES" sz="1800" kern="100" dirty="0">
                <a:effectLst/>
                <a:latin typeface="Arial" panose="020B0604020202020204" pitchFamily="34" charset="0"/>
                <a:ea typeface="Calibri" panose="020F0502020204030204" pitchFamily="34" charset="0"/>
              </a:rPr>
              <a:t>p&lt;0,01</a:t>
            </a:r>
            <a:r>
              <a:rPr lang="es-ES" sz="1800" kern="100" dirty="0">
                <a:solidFill>
                  <a:srgbClr val="000000"/>
                </a:solidFill>
                <a:effectLst/>
                <a:latin typeface="Arial" panose="020B0604020202020204" pitchFamily="34" charset="0"/>
                <a:ea typeface="Calibri" panose="020F0502020204030204" pitchFamily="34" charset="0"/>
              </a:rPr>
              <a:t> (**), no se presentaron diferencias significativas (</a:t>
            </a:r>
            <a:r>
              <a:rPr lang="es-ES" sz="1800" kern="100" dirty="0" err="1">
                <a:solidFill>
                  <a:srgbClr val="000000"/>
                </a:solidFill>
                <a:effectLst/>
                <a:latin typeface="Arial" panose="020B0604020202020204" pitchFamily="34" charset="0"/>
                <a:ea typeface="Calibri" panose="020F0502020204030204" pitchFamily="34" charset="0"/>
              </a:rPr>
              <a:t>ns</a:t>
            </a:r>
            <a:r>
              <a:rPr lang="es-ES" sz="1800" kern="100" dirty="0">
                <a:solidFill>
                  <a:srgbClr val="000000"/>
                </a:solidFill>
                <a:effectLst/>
                <a:latin typeface="Arial" panose="020B0604020202020204" pitchFamily="34" charset="0"/>
                <a:ea typeface="Calibri" panose="020F0502020204030204" pitchFamily="34" charset="0"/>
              </a:rPr>
              <a:t>).</a:t>
            </a:r>
            <a:endParaRPr lang="es-EC" sz="1800" kern="100" dirty="0">
              <a:effectLst/>
              <a:latin typeface="Arial" panose="020B0604020202020204" pitchFamily="34" charset="0"/>
              <a:ea typeface="Calibri" panose="020F0502020204030204" pitchFamily="34" charset="0"/>
            </a:endParaRPr>
          </a:p>
          <a:p>
            <a:pPr algn="just"/>
            <a:endParaRPr lang="es-ES_tradnl" dirty="0"/>
          </a:p>
        </p:txBody>
      </p:sp>
      <p:sp>
        <p:nvSpPr>
          <p:cNvPr id="5" name="CuadroTexto 4">
            <a:extLst>
              <a:ext uri="{FF2B5EF4-FFF2-40B4-BE49-F238E27FC236}">
                <a16:creationId xmlns:a16="http://schemas.microsoft.com/office/drawing/2014/main" id="{F4282968-0F0F-D375-E65A-D63637157964}"/>
              </a:ext>
            </a:extLst>
          </p:cNvPr>
          <p:cNvSpPr txBox="1"/>
          <p:nvPr/>
        </p:nvSpPr>
        <p:spPr>
          <a:xfrm>
            <a:off x="533400" y="9563100"/>
            <a:ext cx="12496800" cy="369332"/>
          </a:xfrm>
          <a:prstGeom prst="rect">
            <a:avLst/>
          </a:prstGeom>
          <a:noFill/>
        </p:spPr>
        <p:txBody>
          <a:bodyPr wrap="square">
            <a:spAutoFit/>
          </a:bodyPr>
          <a:lstStyle/>
          <a:p>
            <a:r>
              <a:rPr lang="es-MX" sz="1800" b="0" dirty="0">
                <a:effectLst/>
                <a:latin typeface="Arial" panose="020B0604020202020204" pitchFamily="34" charset="0"/>
                <a:ea typeface="Calibri" panose="020F0502020204030204" pitchFamily="34" charset="0"/>
              </a:rPr>
              <a:t>Receptores CAR (Kossila et al., 2002). CHO y Car – 500 (Gaillet et al., 2007). </a:t>
            </a:r>
            <a:r>
              <a:rPr lang="es-MX" u="dash" dirty="0">
                <a:latin typeface="Arial" panose="020B0604020202020204" pitchFamily="34" charset="0"/>
                <a:ea typeface="Calibri" panose="020F0502020204030204" pitchFamily="34" charset="0"/>
              </a:rPr>
              <a:t>Cáncer cervicouterino (</a:t>
            </a:r>
            <a:r>
              <a:rPr lang="es-MX" sz="1800" b="0" u="dash" dirty="0">
                <a:effectLst/>
                <a:latin typeface="Arial" panose="020B0604020202020204" pitchFamily="34" charset="0"/>
                <a:ea typeface="Calibri" panose="020F0502020204030204" pitchFamily="34" charset="0"/>
              </a:rPr>
              <a:t>Parra et al., 2019).</a:t>
            </a:r>
            <a:r>
              <a:rPr lang="es-EC" dirty="0">
                <a:effectLst/>
              </a:rPr>
              <a:t> </a:t>
            </a:r>
            <a:endParaRPr lang="es-ES_tradnl" dirty="0"/>
          </a:p>
        </p:txBody>
      </p:sp>
      <p:pic>
        <p:nvPicPr>
          <p:cNvPr id="8" name="Imagen 7">
            <a:extLst>
              <a:ext uri="{FF2B5EF4-FFF2-40B4-BE49-F238E27FC236}">
                <a16:creationId xmlns:a16="http://schemas.microsoft.com/office/drawing/2014/main" id="{0C9DC996-A3CD-E1FB-916C-D3AE9AF7B8CE}"/>
              </a:ext>
            </a:extLst>
          </p:cNvPr>
          <p:cNvPicPr>
            <a:picLocks noChangeAspect="1"/>
          </p:cNvPicPr>
          <p:nvPr/>
        </p:nvPicPr>
        <p:blipFill>
          <a:blip r:embed="rId5"/>
          <a:stretch>
            <a:fillRect/>
          </a:stretch>
        </p:blipFill>
        <p:spPr>
          <a:xfrm>
            <a:off x="13792198" y="2500566"/>
            <a:ext cx="3797300" cy="2540000"/>
          </a:xfrm>
          <a:prstGeom prst="rect">
            <a:avLst/>
          </a:prstGeom>
        </p:spPr>
      </p:pic>
      <p:sp>
        <p:nvSpPr>
          <p:cNvPr id="10" name="CuadroTexto 9">
            <a:extLst>
              <a:ext uri="{FF2B5EF4-FFF2-40B4-BE49-F238E27FC236}">
                <a16:creationId xmlns:a16="http://schemas.microsoft.com/office/drawing/2014/main" id="{DED194E1-81AA-B66E-F1A7-251BBE849DDE}"/>
              </a:ext>
            </a:extLst>
          </p:cNvPr>
          <p:cNvSpPr txBox="1"/>
          <p:nvPr/>
        </p:nvSpPr>
        <p:spPr>
          <a:xfrm>
            <a:off x="13792198" y="5194691"/>
            <a:ext cx="4114802" cy="923330"/>
          </a:xfrm>
          <a:prstGeom prst="rect">
            <a:avLst/>
          </a:prstGeom>
          <a:noFill/>
        </p:spPr>
        <p:txBody>
          <a:bodyPr wrap="square">
            <a:spAutoFit/>
          </a:bodyPr>
          <a:lstStyle/>
          <a:p>
            <a:r>
              <a:rPr lang="es-ES_tradnl" b="1" dirty="0"/>
              <a:t>Figura . </a:t>
            </a:r>
            <a:r>
              <a:rPr lang="es-ES_tradnl" dirty="0"/>
              <a:t>Niveles de expresión de VEGF121 en función de la carga </a:t>
            </a:r>
            <a:r>
              <a:rPr lang="es-ES_tradnl" dirty="0" err="1"/>
              <a:t>adenoviral</a:t>
            </a:r>
            <a:r>
              <a:rPr lang="es-ES_tradnl" dirty="0"/>
              <a:t> en células </a:t>
            </a:r>
            <a:r>
              <a:rPr lang="es-ES_tradnl" dirty="0" err="1"/>
              <a:t>SiHa</a:t>
            </a:r>
            <a:r>
              <a:rPr lang="es-ES_tradnl" dirty="0"/>
              <a:t> (Parra et al., 2019).</a:t>
            </a:r>
          </a:p>
        </p:txBody>
      </p:sp>
    </p:spTree>
    <p:extLst>
      <p:ext uri="{BB962C8B-B14F-4D97-AF65-F5344CB8AC3E}">
        <p14:creationId xmlns:p14="http://schemas.microsoft.com/office/powerpoint/2010/main" val="368845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38100"/>
            <a:ext cx="18288000" cy="10287000"/>
          </a:xfrm>
          <a:prstGeom prst="rect">
            <a:avLst/>
          </a:prstGeom>
        </p:spPr>
      </p:pic>
      <p:sp>
        <p:nvSpPr>
          <p:cNvPr id="3" name="TextBox 3"/>
          <p:cNvSpPr txBox="1"/>
          <p:nvPr/>
        </p:nvSpPr>
        <p:spPr>
          <a:xfrm>
            <a:off x="1429650" y="399276"/>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Resultados</a:t>
            </a:r>
            <a:r>
              <a:rPr lang="en-US" sz="3200" spc="47" dirty="0">
                <a:solidFill>
                  <a:srgbClr val="000000"/>
                </a:solidFill>
                <a:latin typeface="Arialle Bold"/>
              </a:rPr>
              <a:t> y </a:t>
            </a:r>
            <a:r>
              <a:rPr lang="en-US" sz="3200" spc="47" dirty="0" err="1">
                <a:solidFill>
                  <a:srgbClr val="000000"/>
                </a:solidFill>
                <a:latin typeface="Arialle Bold"/>
              </a:rPr>
              <a:t>Discusión</a:t>
            </a:r>
            <a:endParaRPr lang="en-US" sz="3200" spc="47" dirty="0">
              <a:solidFill>
                <a:srgbClr val="000000"/>
              </a:solidFill>
              <a:latin typeface="Arialle Bold"/>
            </a:endParaRPr>
          </a:p>
        </p:txBody>
      </p:sp>
      <p:sp>
        <p:nvSpPr>
          <p:cNvPr id="6" name="TextBox 28">
            <a:extLst>
              <a:ext uri="{FF2B5EF4-FFF2-40B4-BE49-F238E27FC236}">
                <a16:creationId xmlns:a16="http://schemas.microsoft.com/office/drawing/2014/main" id="{2683E442-DDBC-EEA5-C265-1EB019C99825}"/>
              </a:ext>
            </a:extLst>
          </p:cNvPr>
          <p:cNvSpPr txBox="1"/>
          <p:nvPr/>
        </p:nvSpPr>
        <p:spPr>
          <a:xfrm>
            <a:off x="437180" y="301976"/>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Etapa 2. Infección de células GMGE</a:t>
            </a:r>
            <a:endParaRPr lang="en-US" sz="3200" spc="62" dirty="0">
              <a:solidFill>
                <a:srgbClr val="000000"/>
              </a:solidFill>
              <a:latin typeface="Arialle Bold"/>
            </a:endParaRPr>
          </a:p>
        </p:txBody>
      </p:sp>
      <p:sp>
        <p:nvSpPr>
          <p:cNvPr id="7" name="TextBox 28">
            <a:extLst>
              <a:ext uri="{FF2B5EF4-FFF2-40B4-BE49-F238E27FC236}">
                <a16:creationId xmlns:a16="http://schemas.microsoft.com/office/drawing/2014/main" id="{29482464-7923-9FF9-DB12-AA1958C68A03}"/>
              </a:ext>
            </a:extLst>
          </p:cNvPr>
          <p:cNvSpPr txBox="1"/>
          <p:nvPr/>
        </p:nvSpPr>
        <p:spPr>
          <a:xfrm>
            <a:off x="437180" y="1409700"/>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Expresión del anticuerpo recombinante a través del tiempo</a:t>
            </a:r>
          </a:p>
        </p:txBody>
      </p:sp>
      <p:sp>
        <p:nvSpPr>
          <p:cNvPr id="4" name="Rectángulo 3">
            <a:extLst>
              <a:ext uri="{FF2B5EF4-FFF2-40B4-BE49-F238E27FC236}">
                <a16:creationId xmlns:a16="http://schemas.microsoft.com/office/drawing/2014/main" id="{4FAA7F98-636E-12F7-0B76-2E514182A01C}"/>
              </a:ext>
            </a:extLst>
          </p:cNvPr>
          <p:cNvSpPr/>
          <p:nvPr/>
        </p:nvSpPr>
        <p:spPr>
          <a:xfrm>
            <a:off x="4443660" y="2324100"/>
            <a:ext cx="2209939" cy="42593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837" tIns="71921" rIns="143837" bIns="71921" numCol="1" spcCol="0" rtlCol="0" fromWordArt="0" anchor="ctr" anchorCtr="0" forceAA="0" compatLnSpc="1">
            <a:prstTxWarp prst="textNoShape">
              <a:avLst/>
            </a:prstTxWarp>
            <a:noAutofit/>
          </a:bodyPr>
          <a:lstStyle/>
          <a:p>
            <a:pPr algn="ctr"/>
            <a:r>
              <a:rPr lang="es-EC" sz="1600" dirty="0">
                <a:solidFill>
                  <a:sysClr val="windowText" lastClr="000000"/>
                </a:solidFill>
                <a:latin typeface="Arial" panose="020B0604020202020204" pitchFamily="34" charset="0"/>
                <a:cs typeface="Arial" panose="020B0604020202020204" pitchFamily="34" charset="0"/>
              </a:rPr>
              <a:t>0 horas</a:t>
            </a:r>
          </a:p>
        </p:txBody>
      </p:sp>
      <p:sp>
        <p:nvSpPr>
          <p:cNvPr id="8" name="Rectángulo 7">
            <a:extLst>
              <a:ext uri="{FF2B5EF4-FFF2-40B4-BE49-F238E27FC236}">
                <a16:creationId xmlns:a16="http://schemas.microsoft.com/office/drawing/2014/main" id="{1F0E5346-97DF-4F67-F746-D7D3FF2C22A8}"/>
              </a:ext>
            </a:extLst>
          </p:cNvPr>
          <p:cNvSpPr/>
          <p:nvPr/>
        </p:nvSpPr>
        <p:spPr>
          <a:xfrm rot="16200000">
            <a:off x="3229244" y="3521851"/>
            <a:ext cx="1790797" cy="4582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837" tIns="71921" rIns="143837" bIns="71921" numCol="1" spcCol="0" rtlCol="0" fromWordArt="0" anchor="ctr" anchorCtr="0" forceAA="0" compatLnSpc="1">
            <a:prstTxWarp prst="textNoShape">
              <a:avLst/>
            </a:prstTxWarp>
            <a:noAutofit/>
          </a:bodyPr>
          <a:lstStyle/>
          <a:p>
            <a:pPr algn="ctr"/>
            <a:r>
              <a:rPr lang="es-EC" sz="1600" dirty="0">
                <a:solidFill>
                  <a:sysClr val="windowText" lastClr="000000"/>
                </a:solidFill>
                <a:latin typeface="Arial" panose="020B0604020202020204" pitchFamily="34" charset="0"/>
                <a:cs typeface="Arial" panose="020B0604020202020204" pitchFamily="34" charset="0"/>
              </a:rPr>
              <a:t>Campo Claro</a:t>
            </a:r>
          </a:p>
        </p:txBody>
      </p:sp>
      <p:pic>
        <p:nvPicPr>
          <p:cNvPr id="9" name="Imagen 8">
            <a:extLst>
              <a:ext uri="{FF2B5EF4-FFF2-40B4-BE49-F238E27FC236}">
                <a16:creationId xmlns:a16="http://schemas.microsoft.com/office/drawing/2014/main" id="{8AB222FB-17E6-3A09-760C-B9F0F287B63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422733" y="2869449"/>
            <a:ext cx="2266604" cy="1789398"/>
          </a:xfrm>
          <a:prstGeom prst="rect">
            <a:avLst/>
          </a:prstGeom>
        </p:spPr>
      </p:pic>
      <p:pic>
        <p:nvPicPr>
          <p:cNvPr id="12" name="Imagen 11">
            <a:extLst>
              <a:ext uri="{FF2B5EF4-FFF2-40B4-BE49-F238E27FC236}">
                <a16:creationId xmlns:a16="http://schemas.microsoft.com/office/drawing/2014/main" id="{26C92DCB-E61B-8283-44F2-A5E06F433D5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705600" y="2868347"/>
            <a:ext cx="2266604" cy="1790797"/>
          </a:xfrm>
          <a:prstGeom prst="rect">
            <a:avLst/>
          </a:prstGeom>
        </p:spPr>
      </p:pic>
      <p:sp>
        <p:nvSpPr>
          <p:cNvPr id="13" name="Rectángulo 12">
            <a:extLst>
              <a:ext uri="{FF2B5EF4-FFF2-40B4-BE49-F238E27FC236}">
                <a16:creationId xmlns:a16="http://schemas.microsoft.com/office/drawing/2014/main" id="{9DA52A5F-38E8-CAC4-6780-058AE7004027}"/>
              </a:ext>
            </a:extLst>
          </p:cNvPr>
          <p:cNvSpPr/>
          <p:nvPr/>
        </p:nvSpPr>
        <p:spPr>
          <a:xfrm>
            <a:off x="6726529" y="2324100"/>
            <a:ext cx="2209939" cy="42593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837" tIns="71921" rIns="143837" bIns="71921" numCol="1" spcCol="0" rtlCol="0" fromWordArt="0" anchor="ctr" anchorCtr="0" forceAA="0" compatLnSpc="1">
            <a:prstTxWarp prst="textNoShape">
              <a:avLst/>
            </a:prstTxWarp>
            <a:noAutofit/>
          </a:bodyPr>
          <a:lstStyle/>
          <a:p>
            <a:pPr algn="ctr"/>
            <a:r>
              <a:rPr lang="es-EC" sz="1600" dirty="0">
                <a:solidFill>
                  <a:sysClr val="windowText" lastClr="000000"/>
                </a:solidFill>
                <a:latin typeface="Arial" panose="020B0604020202020204" pitchFamily="34" charset="0"/>
                <a:cs typeface="Arial" panose="020B0604020202020204" pitchFamily="34" charset="0"/>
              </a:rPr>
              <a:t>48 horas</a:t>
            </a:r>
          </a:p>
        </p:txBody>
      </p:sp>
      <p:pic>
        <p:nvPicPr>
          <p:cNvPr id="15" name="Imagen 14">
            <a:extLst>
              <a:ext uri="{FF2B5EF4-FFF2-40B4-BE49-F238E27FC236}">
                <a16:creationId xmlns:a16="http://schemas.microsoft.com/office/drawing/2014/main" id="{7C4AB4C0-E4E1-F0FA-13F9-CCFDA748E97A}"/>
              </a:ext>
            </a:extLst>
          </p:cNvPr>
          <p:cNvPicPr/>
          <p:nvPr/>
        </p:nvPicPr>
        <p:blipFill>
          <a:blip r:embed="rId6" cstate="print">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992902" y="2868346"/>
            <a:ext cx="2266604" cy="1790797"/>
          </a:xfrm>
          <a:prstGeom prst="rect">
            <a:avLst/>
          </a:prstGeom>
        </p:spPr>
      </p:pic>
      <p:pic>
        <p:nvPicPr>
          <p:cNvPr id="17" name="Imagen 16">
            <a:extLst>
              <a:ext uri="{FF2B5EF4-FFF2-40B4-BE49-F238E27FC236}">
                <a16:creationId xmlns:a16="http://schemas.microsoft.com/office/drawing/2014/main" id="{CCBC4E6A-E3A2-5CC2-9BAC-9596B5753CFC}"/>
              </a:ext>
            </a:extLst>
          </p:cNvPr>
          <p:cNvPicPr>
            <a:picLocks/>
          </p:cNvPicPr>
          <p:nvPr/>
        </p:nvPicPr>
        <p:blipFill rotWithShape="1">
          <a:blip r:embed="rId8" cstate="print">
            <a:extLst>
              <a:ext uri="{28A0092B-C50C-407E-A947-70E740481C1C}">
                <a14:useLocalDpi xmlns:a14="http://schemas.microsoft.com/office/drawing/2010/main" val="0"/>
              </a:ext>
            </a:extLst>
          </a:blip>
          <a:srcRect r="11676"/>
          <a:stretch/>
        </p:blipFill>
        <p:spPr>
          <a:xfrm>
            <a:off x="11278900" y="2868346"/>
            <a:ext cx="2288286" cy="1806931"/>
          </a:xfrm>
          <a:prstGeom prst="rect">
            <a:avLst/>
          </a:prstGeom>
        </p:spPr>
      </p:pic>
      <p:sp>
        <p:nvSpPr>
          <p:cNvPr id="19" name="Rectángulo 18">
            <a:extLst>
              <a:ext uri="{FF2B5EF4-FFF2-40B4-BE49-F238E27FC236}">
                <a16:creationId xmlns:a16="http://schemas.microsoft.com/office/drawing/2014/main" id="{9DA98077-9230-F2B7-121B-BBD2CF170FBC}"/>
              </a:ext>
            </a:extLst>
          </p:cNvPr>
          <p:cNvSpPr/>
          <p:nvPr/>
        </p:nvSpPr>
        <p:spPr>
          <a:xfrm>
            <a:off x="11300663" y="2324100"/>
            <a:ext cx="2209939" cy="42593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837" tIns="71921" rIns="143837" bIns="71921" numCol="1" spcCol="0" rtlCol="0" fromWordArt="0" anchor="ctr" anchorCtr="0" forceAA="0" compatLnSpc="1">
            <a:prstTxWarp prst="textNoShape">
              <a:avLst/>
            </a:prstTxWarp>
            <a:noAutofit/>
          </a:bodyPr>
          <a:lstStyle/>
          <a:p>
            <a:pPr algn="ctr"/>
            <a:r>
              <a:rPr lang="es-EC" sz="1600" dirty="0">
                <a:solidFill>
                  <a:sysClr val="windowText" lastClr="000000"/>
                </a:solidFill>
                <a:latin typeface="Arial" panose="020B0604020202020204" pitchFamily="34" charset="0"/>
                <a:cs typeface="Arial" panose="020B0604020202020204" pitchFamily="34" charset="0"/>
              </a:rPr>
              <a:t>144 horas</a:t>
            </a:r>
          </a:p>
        </p:txBody>
      </p:sp>
      <p:sp>
        <p:nvSpPr>
          <p:cNvPr id="21" name="Rectángulo 20">
            <a:extLst>
              <a:ext uri="{FF2B5EF4-FFF2-40B4-BE49-F238E27FC236}">
                <a16:creationId xmlns:a16="http://schemas.microsoft.com/office/drawing/2014/main" id="{30FCD9A5-2BE9-620E-DE27-76E795BE5033}"/>
              </a:ext>
            </a:extLst>
          </p:cNvPr>
          <p:cNvSpPr/>
          <p:nvPr/>
        </p:nvSpPr>
        <p:spPr>
          <a:xfrm>
            <a:off x="9012992" y="2324100"/>
            <a:ext cx="2209939" cy="42593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837" tIns="71921" rIns="143837" bIns="71921" numCol="1" spcCol="0" rtlCol="0" fromWordArt="0" anchor="ctr" anchorCtr="0" forceAA="0" compatLnSpc="1">
            <a:prstTxWarp prst="textNoShape">
              <a:avLst/>
            </a:prstTxWarp>
            <a:noAutofit/>
          </a:bodyPr>
          <a:lstStyle/>
          <a:p>
            <a:pPr algn="ctr"/>
            <a:r>
              <a:rPr lang="es-EC" sz="1600" dirty="0">
                <a:solidFill>
                  <a:sysClr val="windowText" lastClr="000000"/>
                </a:solidFill>
                <a:latin typeface="Arial" panose="020B0604020202020204" pitchFamily="34" charset="0"/>
                <a:cs typeface="Arial" panose="020B0604020202020204" pitchFamily="34" charset="0"/>
              </a:rPr>
              <a:t>96 horas</a:t>
            </a:r>
          </a:p>
        </p:txBody>
      </p:sp>
      <p:sp>
        <p:nvSpPr>
          <p:cNvPr id="22" name="Rectángulo 21">
            <a:extLst>
              <a:ext uri="{FF2B5EF4-FFF2-40B4-BE49-F238E27FC236}">
                <a16:creationId xmlns:a16="http://schemas.microsoft.com/office/drawing/2014/main" id="{F2752C34-BF8C-BFF9-C54A-2EAA336D6EBC}"/>
              </a:ext>
            </a:extLst>
          </p:cNvPr>
          <p:cNvSpPr/>
          <p:nvPr/>
        </p:nvSpPr>
        <p:spPr>
          <a:xfrm rot="16200000">
            <a:off x="3219404" y="7207928"/>
            <a:ext cx="1790797" cy="4582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837" tIns="71921" rIns="143837" bIns="71921" numCol="1" spcCol="0" rtlCol="0" fromWordArt="0" anchor="ctr" anchorCtr="0" forceAA="0" compatLnSpc="1">
            <a:prstTxWarp prst="textNoShape">
              <a:avLst/>
            </a:prstTxWarp>
            <a:noAutofit/>
          </a:bodyPr>
          <a:lstStyle/>
          <a:p>
            <a:pPr algn="ctr"/>
            <a:r>
              <a:rPr lang="es-EC" sz="1600" dirty="0">
                <a:solidFill>
                  <a:sysClr val="windowText" lastClr="000000"/>
                </a:solidFill>
                <a:latin typeface="Arial" panose="020B0604020202020204" pitchFamily="34" charset="0"/>
                <a:cs typeface="Arial" panose="020B0604020202020204" pitchFamily="34" charset="0"/>
              </a:rPr>
              <a:t>Contraste</a:t>
            </a:r>
          </a:p>
        </p:txBody>
      </p:sp>
      <p:sp>
        <p:nvSpPr>
          <p:cNvPr id="23" name="Rectángulo 22">
            <a:extLst>
              <a:ext uri="{FF2B5EF4-FFF2-40B4-BE49-F238E27FC236}">
                <a16:creationId xmlns:a16="http://schemas.microsoft.com/office/drawing/2014/main" id="{79291C75-1074-8946-FE16-D61B419FC0C4}"/>
              </a:ext>
            </a:extLst>
          </p:cNvPr>
          <p:cNvSpPr/>
          <p:nvPr/>
        </p:nvSpPr>
        <p:spPr>
          <a:xfrm rot="16200000">
            <a:off x="3231336" y="5349513"/>
            <a:ext cx="1790797" cy="4582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837" tIns="71921" rIns="143837" bIns="71921" numCol="1" spcCol="0" rtlCol="0" fromWordArt="0" anchor="ctr" anchorCtr="0" forceAA="0" compatLnSpc="1">
            <a:prstTxWarp prst="textNoShape">
              <a:avLst/>
            </a:prstTxWarp>
            <a:noAutofit/>
          </a:bodyPr>
          <a:lstStyle/>
          <a:p>
            <a:pPr algn="ctr"/>
            <a:r>
              <a:rPr lang="es-EC" sz="1600" dirty="0">
                <a:solidFill>
                  <a:sysClr val="windowText" lastClr="000000"/>
                </a:solidFill>
                <a:latin typeface="Arial" panose="020B0604020202020204" pitchFamily="34" charset="0"/>
                <a:cs typeface="Arial" panose="020B0604020202020204" pitchFamily="34" charset="0"/>
              </a:rPr>
              <a:t>Fluorescencia - GFP</a:t>
            </a:r>
          </a:p>
        </p:txBody>
      </p:sp>
      <p:pic>
        <p:nvPicPr>
          <p:cNvPr id="24" name="Imagen 23">
            <a:extLst>
              <a:ext uri="{FF2B5EF4-FFF2-40B4-BE49-F238E27FC236}">
                <a16:creationId xmlns:a16="http://schemas.microsoft.com/office/drawing/2014/main" id="{48D15C14-AB87-4527-62A4-D6CCB393CB98}"/>
              </a:ext>
            </a:extLst>
          </p:cNvPr>
          <p:cNvPicPr>
            <a:picLocks/>
          </p:cNvPicPr>
          <p:nvPr/>
        </p:nvPicPr>
        <p:blipFill rotWithShape="1">
          <a:blip r:embed="rId9" cstate="print">
            <a:extLst>
              <a:ext uri="{28A0092B-C50C-407E-A947-70E740481C1C}">
                <a14:useLocalDpi xmlns:a14="http://schemas.microsoft.com/office/drawing/2010/main" val="0"/>
              </a:ext>
            </a:extLst>
          </a:blip>
          <a:srcRect r="11832"/>
          <a:stretch/>
        </p:blipFill>
        <p:spPr>
          <a:xfrm>
            <a:off x="11281850" y="4707773"/>
            <a:ext cx="2284257" cy="1806931"/>
          </a:xfrm>
          <a:prstGeom prst="rect">
            <a:avLst/>
          </a:prstGeom>
        </p:spPr>
      </p:pic>
      <p:pic>
        <p:nvPicPr>
          <p:cNvPr id="26" name="Imagen 25">
            <a:extLst>
              <a:ext uri="{FF2B5EF4-FFF2-40B4-BE49-F238E27FC236}">
                <a16:creationId xmlns:a16="http://schemas.microsoft.com/office/drawing/2014/main" id="{400AF5C5-4327-620E-0DD3-022C8BFE4755}"/>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8991600" y="4707776"/>
            <a:ext cx="2266604" cy="1790797"/>
          </a:xfrm>
          <a:prstGeom prst="rect">
            <a:avLst/>
          </a:prstGeom>
        </p:spPr>
      </p:pic>
      <p:pic>
        <p:nvPicPr>
          <p:cNvPr id="28" name="Imagen 27">
            <a:extLst>
              <a:ext uri="{FF2B5EF4-FFF2-40B4-BE49-F238E27FC236}">
                <a16:creationId xmlns:a16="http://schemas.microsoft.com/office/drawing/2014/main" id="{78939FFF-61E1-83B4-E381-C173E734DB21}"/>
              </a:ext>
            </a:extLst>
          </p:cNvPr>
          <p:cNvPicPr/>
          <p:nvPr/>
        </p:nvPicPr>
        <p:blipFill rotWithShape="1">
          <a:blip r:embed="rId11" cstate="print">
            <a:extLst>
              <a:ext uri="{28A0092B-C50C-407E-A947-70E740481C1C}">
                <a14:useLocalDpi xmlns:a14="http://schemas.microsoft.com/office/drawing/2010/main" val="0"/>
              </a:ext>
            </a:extLst>
          </a:blip>
          <a:srcRect r="11108"/>
          <a:stretch/>
        </p:blipFill>
        <p:spPr>
          <a:xfrm>
            <a:off x="4422733" y="4710690"/>
            <a:ext cx="2266604" cy="1790797"/>
          </a:xfrm>
          <a:prstGeom prst="rect">
            <a:avLst/>
          </a:prstGeom>
        </p:spPr>
      </p:pic>
      <p:pic>
        <p:nvPicPr>
          <p:cNvPr id="30" name="Imagen 29">
            <a:extLst>
              <a:ext uri="{FF2B5EF4-FFF2-40B4-BE49-F238E27FC236}">
                <a16:creationId xmlns:a16="http://schemas.microsoft.com/office/drawing/2014/main" id="{90A32AFA-563D-AD98-44AA-31718285F212}"/>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6705602" y="4710689"/>
            <a:ext cx="2266604" cy="1790797"/>
          </a:xfrm>
          <a:prstGeom prst="rect">
            <a:avLst/>
          </a:prstGeom>
        </p:spPr>
      </p:pic>
      <p:pic>
        <p:nvPicPr>
          <p:cNvPr id="32" name="Imagen 31">
            <a:extLst>
              <a:ext uri="{FF2B5EF4-FFF2-40B4-BE49-F238E27FC236}">
                <a16:creationId xmlns:a16="http://schemas.microsoft.com/office/drawing/2014/main" id="{9D317E55-06C6-779D-EE09-8D2C8084B44B}"/>
              </a:ext>
            </a:extLst>
          </p:cNvPr>
          <p:cNvPicPr/>
          <p:nvPr/>
        </p:nvPicPr>
        <p:blipFill>
          <a:blip r:embed="rId13" cstate="print">
            <a:extLst>
              <a:ext uri="{BEBA8EAE-BF5A-486C-A8C5-ECC9F3942E4B}">
                <a14:imgProps xmlns:a14="http://schemas.microsoft.com/office/drawing/2010/main">
                  <a14:imgLayer r:embed="rId14">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991600" y="6541664"/>
            <a:ext cx="2266604" cy="1790797"/>
          </a:xfrm>
          <a:prstGeom prst="rect">
            <a:avLst/>
          </a:prstGeom>
        </p:spPr>
      </p:pic>
      <p:pic>
        <p:nvPicPr>
          <p:cNvPr id="34" name="Imagen 33">
            <a:extLst>
              <a:ext uri="{FF2B5EF4-FFF2-40B4-BE49-F238E27FC236}">
                <a16:creationId xmlns:a16="http://schemas.microsoft.com/office/drawing/2014/main" id="{1C05C790-E8DE-C93D-2F6C-10250DF2F52B}"/>
              </a:ext>
            </a:extLst>
          </p:cNvPr>
          <p:cNvPicPr>
            <a:picLocks/>
          </p:cNvPicPr>
          <p:nvPr/>
        </p:nvPicPr>
        <p:blipFill rotWithShape="1">
          <a:blip r:embed="rId15" cstate="print">
            <a:extLst>
              <a:ext uri="{28A0092B-C50C-407E-A947-70E740481C1C}">
                <a14:useLocalDpi xmlns:a14="http://schemas.microsoft.com/office/drawing/2010/main" val="0"/>
              </a:ext>
            </a:extLst>
          </a:blip>
          <a:srcRect r="11536"/>
          <a:stretch/>
        </p:blipFill>
        <p:spPr>
          <a:xfrm>
            <a:off x="11282759" y="6541653"/>
            <a:ext cx="2285999" cy="1802247"/>
          </a:xfrm>
          <a:prstGeom prst="rect">
            <a:avLst/>
          </a:prstGeom>
        </p:spPr>
      </p:pic>
      <p:pic>
        <p:nvPicPr>
          <p:cNvPr id="35" name="Imagen 34">
            <a:extLst>
              <a:ext uri="{FF2B5EF4-FFF2-40B4-BE49-F238E27FC236}">
                <a16:creationId xmlns:a16="http://schemas.microsoft.com/office/drawing/2014/main" id="{CDA94155-9E02-BE18-A5EA-307FCCC8490A}"/>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4419601" y="6544271"/>
            <a:ext cx="2266604" cy="1789398"/>
          </a:xfrm>
          <a:prstGeom prst="rect">
            <a:avLst/>
          </a:prstGeom>
        </p:spPr>
      </p:pic>
      <p:pic>
        <p:nvPicPr>
          <p:cNvPr id="37" name="Imagen 36">
            <a:extLst>
              <a:ext uri="{FF2B5EF4-FFF2-40B4-BE49-F238E27FC236}">
                <a16:creationId xmlns:a16="http://schemas.microsoft.com/office/drawing/2014/main" id="{6056BCC8-D1CB-0CB4-8BE9-B7BBC3F2E178}"/>
              </a:ext>
            </a:extLst>
          </p:cNvPr>
          <p:cNvPicPr/>
          <p:nvPr/>
        </p:nvPicPr>
        <p:blipFill>
          <a:blip r:embed="rId17" cstate="print">
            <a:extLst>
              <a:ext uri="{28A0092B-C50C-407E-A947-70E740481C1C}">
                <a14:useLocalDpi xmlns:a14="http://schemas.microsoft.com/office/drawing/2010/main" val="0"/>
              </a:ext>
            </a:extLst>
          </a:blip>
          <a:stretch>
            <a:fillRect/>
          </a:stretch>
        </p:blipFill>
        <p:spPr>
          <a:xfrm>
            <a:off x="6705600" y="6542778"/>
            <a:ext cx="2266604" cy="1790797"/>
          </a:xfrm>
          <a:prstGeom prst="rect">
            <a:avLst/>
          </a:prstGeom>
        </p:spPr>
      </p:pic>
      <p:sp>
        <p:nvSpPr>
          <p:cNvPr id="40" name="CuadroTexto 39">
            <a:extLst>
              <a:ext uri="{FF2B5EF4-FFF2-40B4-BE49-F238E27FC236}">
                <a16:creationId xmlns:a16="http://schemas.microsoft.com/office/drawing/2014/main" id="{B2F4F564-E3F7-2658-159B-374DE3658637}"/>
              </a:ext>
            </a:extLst>
          </p:cNvPr>
          <p:cNvSpPr txBox="1"/>
          <p:nvPr/>
        </p:nvSpPr>
        <p:spPr>
          <a:xfrm>
            <a:off x="3885679" y="8519905"/>
            <a:ext cx="9680428" cy="646331"/>
          </a:xfrm>
          <a:prstGeom prst="rect">
            <a:avLst/>
          </a:prstGeom>
          <a:noFill/>
        </p:spPr>
        <p:txBody>
          <a:bodyPr wrap="square">
            <a:spAutoFit/>
          </a:bodyPr>
          <a:lstStyle/>
          <a:p>
            <a:r>
              <a:rPr lang="es-ES_tradnl" b="1" dirty="0"/>
              <a:t>Figura 28.</a:t>
            </a:r>
            <a:r>
              <a:rPr lang="es-ES_tradnl" dirty="0"/>
              <a:t> Ensayo de </a:t>
            </a:r>
            <a:r>
              <a:rPr lang="es-ES_tradnl" dirty="0" err="1"/>
              <a:t>infectividadad</a:t>
            </a:r>
            <a:r>
              <a:rPr lang="es-ES_tradnl" dirty="0"/>
              <a:t> de un vector </a:t>
            </a:r>
            <a:r>
              <a:rPr lang="es-ES_tradnl" dirty="0" err="1"/>
              <a:t>adenoviral</a:t>
            </a:r>
            <a:r>
              <a:rPr lang="es-ES_tradnl" dirty="0"/>
              <a:t> a </a:t>
            </a:r>
            <a:r>
              <a:rPr lang="es-ES_tradnl" dirty="0" err="1"/>
              <a:t>traves</a:t>
            </a:r>
            <a:r>
              <a:rPr lang="es-ES_tradnl" dirty="0"/>
              <a:t> del tiempo en células GMGE transducidas con un MOI de 125 UFC por célula</a:t>
            </a:r>
          </a:p>
        </p:txBody>
      </p:sp>
      <p:sp>
        <p:nvSpPr>
          <p:cNvPr id="42" name="CuadroTexto 41">
            <a:extLst>
              <a:ext uri="{FF2B5EF4-FFF2-40B4-BE49-F238E27FC236}">
                <a16:creationId xmlns:a16="http://schemas.microsoft.com/office/drawing/2014/main" id="{C9D15725-168B-62B0-663A-AD71F41E2121}"/>
              </a:ext>
            </a:extLst>
          </p:cNvPr>
          <p:cNvSpPr txBox="1"/>
          <p:nvPr/>
        </p:nvSpPr>
        <p:spPr>
          <a:xfrm>
            <a:off x="958195" y="9615692"/>
            <a:ext cx="9144000" cy="369332"/>
          </a:xfrm>
          <a:prstGeom prst="rect">
            <a:avLst/>
          </a:prstGeom>
          <a:noFill/>
        </p:spPr>
        <p:txBody>
          <a:bodyPr wrap="square">
            <a:spAutoFit/>
          </a:bodyPr>
          <a:lstStyle/>
          <a:p>
            <a:r>
              <a:rPr lang="es-MX" sz="1800" b="0" dirty="0">
                <a:effectLst/>
                <a:latin typeface="Arial" panose="020B0604020202020204" pitchFamily="34" charset="0"/>
                <a:ea typeface="Calibri" panose="020F0502020204030204" pitchFamily="34" charset="0"/>
              </a:rPr>
              <a:t>GMGE (Sánchez et al., 2007).</a:t>
            </a:r>
            <a:r>
              <a:rPr lang="es-EC" dirty="0">
                <a:effectLst/>
              </a:rPr>
              <a:t> </a:t>
            </a:r>
            <a:endParaRPr lang="es-ES_tradnl" dirty="0"/>
          </a:p>
        </p:txBody>
      </p:sp>
    </p:spTree>
    <p:extLst>
      <p:ext uri="{BB962C8B-B14F-4D97-AF65-F5344CB8AC3E}">
        <p14:creationId xmlns:p14="http://schemas.microsoft.com/office/powerpoint/2010/main" val="404227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3" name="TextBox 3"/>
          <p:cNvSpPr txBox="1"/>
          <p:nvPr/>
        </p:nvSpPr>
        <p:spPr>
          <a:xfrm>
            <a:off x="1429650" y="399276"/>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Resultados</a:t>
            </a:r>
            <a:r>
              <a:rPr lang="en-US" sz="3200" spc="47" dirty="0">
                <a:solidFill>
                  <a:srgbClr val="000000"/>
                </a:solidFill>
                <a:latin typeface="Arialle Bold"/>
              </a:rPr>
              <a:t> y </a:t>
            </a:r>
            <a:r>
              <a:rPr lang="en-US" sz="3200" spc="47" dirty="0" err="1">
                <a:solidFill>
                  <a:srgbClr val="000000"/>
                </a:solidFill>
                <a:latin typeface="Arialle Bold"/>
              </a:rPr>
              <a:t>Discusión</a:t>
            </a:r>
            <a:endParaRPr lang="en-US" sz="3200" spc="47" dirty="0">
              <a:solidFill>
                <a:srgbClr val="000000"/>
              </a:solidFill>
              <a:latin typeface="Arialle Bold"/>
            </a:endParaRPr>
          </a:p>
        </p:txBody>
      </p:sp>
      <p:sp>
        <p:nvSpPr>
          <p:cNvPr id="6" name="TextBox 28">
            <a:extLst>
              <a:ext uri="{FF2B5EF4-FFF2-40B4-BE49-F238E27FC236}">
                <a16:creationId xmlns:a16="http://schemas.microsoft.com/office/drawing/2014/main" id="{2683E442-DDBC-EEA5-C265-1EB019C99825}"/>
              </a:ext>
            </a:extLst>
          </p:cNvPr>
          <p:cNvSpPr txBox="1"/>
          <p:nvPr/>
        </p:nvSpPr>
        <p:spPr>
          <a:xfrm>
            <a:off x="437180" y="301976"/>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Etapa 2. Infección de células GMGE</a:t>
            </a:r>
            <a:endParaRPr lang="en-US" sz="3200" spc="62" dirty="0">
              <a:solidFill>
                <a:srgbClr val="000000"/>
              </a:solidFill>
              <a:latin typeface="Arialle Bold"/>
            </a:endParaRPr>
          </a:p>
        </p:txBody>
      </p:sp>
      <p:sp>
        <p:nvSpPr>
          <p:cNvPr id="7" name="TextBox 28">
            <a:extLst>
              <a:ext uri="{FF2B5EF4-FFF2-40B4-BE49-F238E27FC236}">
                <a16:creationId xmlns:a16="http://schemas.microsoft.com/office/drawing/2014/main" id="{29482464-7923-9FF9-DB12-AA1958C68A03}"/>
              </a:ext>
            </a:extLst>
          </p:cNvPr>
          <p:cNvSpPr txBox="1"/>
          <p:nvPr/>
        </p:nvSpPr>
        <p:spPr>
          <a:xfrm>
            <a:off x="437180" y="1409700"/>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Expresión del anticuerpo recombinante a través del tiempo</a:t>
            </a:r>
          </a:p>
        </p:txBody>
      </p:sp>
      <p:pic>
        <p:nvPicPr>
          <p:cNvPr id="8" name="Imagen 7">
            <a:extLst>
              <a:ext uri="{FF2B5EF4-FFF2-40B4-BE49-F238E27FC236}">
                <a16:creationId xmlns:a16="http://schemas.microsoft.com/office/drawing/2014/main" id="{8B437540-131B-2BCA-7786-DB1A1B1D14BB}"/>
              </a:ext>
            </a:extLst>
          </p:cNvPr>
          <p:cNvPicPr>
            <a:picLocks noChangeAspect="1"/>
          </p:cNvPicPr>
          <p:nvPr/>
        </p:nvPicPr>
        <p:blipFill rotWithShape="1">
          <a:blip r:embed="rId4"/>
          <a:srcRect r="11523" b="15474"/>
          <a:stretch/>
        </p:blipFill>
        <p:spPr>
          <a:xfrm>
            <a:off x="3360118" y="2857501"/>
            <a:ext cx="5525688" cy="3959171"/>
          </a:xfrm>
          <a:prstGeom prst="rect">
            <a:avLst/>
          </a:prstGeom>
        </p:spPr>
      </p:pic>
      <p:pic>
        <p:nvPicPr>
          <p:cNvPr id="9" name="Imagen 8">
            <a:extLst>
              <a:ext uri="{FF2B5EF4-FFF2-40B4-BE49-F238E27FC236}">
                <a16:creationId xmlns:a16="http://schemas.microsoft.com/office/drawing/2014/main" id="{2B826BFE-CBCD-46D2-9AD8-63EBBDB5066E}"/>
              </a:ext>
            </a:extLst>
          </p:cNvPr>
          <p:cNvPicPr>
            <a:picLocks noChangeAspect="1"/>
          </p:cNvPicPr>
          <p:nvPr/>
        </p:nvPicPr>
        <p:blipFill rotWithShape="1">
          <a:blip r:embed="rId5"/>
          <a:srcRect r="11523" b="15474"/>
          <a:stretch/>
        </p:blipFill>
        <p:spPr>
          <a:xfrm>
            <a:off x="8991600" y="2857500"/>
            <a:ext cx="5525688" cy="3959171"/>
          </a:xfrm>
          <a:prstGeom prst="rect">
            <a:avLst/>
          </a:prstGeom>
        </p:spPr>
      </p:pic>
      <p:cxnSp>
        <p:nvCxnSpPr>
          <p:cNvPr id="10" name="Conector recto de flecha 9">
            <a:extLst>
              <a:ext uri="{FF2B5EF4-FFF2-40B4-BE49-F238E27FC236}">
                <a16:creationId xmlns:a16="http://schemas.microsoft.com/office/drawing/2014/main" id="{860FD4F0-00ED-17EF-0A7F-6E2A44922C3E}"/>
              </a:ext>
            </a:extLst>
          </p:cNvPr>
          <p:cNvCxnSpPr>
            <a:cxnSpLocks/>
          </p:cNvCxnSpPr>
          <p:nvPr/>
        </p:nvCxnSpPr>
        <p:spPr>
          <a:xfrm flipV="1">
            <a:off x="12575575" y="5235971"/>
            <a:ext cx="601501" cy="4804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58F175D5-D106-B7E9-CC31-28344D64CE63}"/>
              </a:ext>
            </a:extLst>
          </p:cNvPr>
          <p:cNvSpPr txBox="1"/>
          <p:nvPr/>
        </p:nvSpPr>
        <p:spPr>
          <a:xfrm>
            <a:off x="4795499" y="3065536"/>
            <a:ext cx="2906486" cy="523220"/>
          </a:xfrm>
          <a:prstGeom prst="rect">
            <a:avLst/>
          </a:prstGeom>
          <a:noFill/>
        </p:spPr>
        <p:txBody>
          <a:bodyPr wrap="square" rtlCol="0">
            <a:spAutoFit/>
          </a:bodyPr>
          <a:lstStyle/>
          <a:p>
            <a:pPr algn="ctr"/>
            <a:r>
              <a:rPr lang="es-ES_tradnl" sz="2800" dirty="0">
                <a:latin typeface="Arial" panose="020B0604020202020204" pitchFamily="34" charset="0"/>
                <a:cs typeface="Arial" panose="020B0604020202020204" pitchFamily="34" charset="0"/>
              </a:rPr>
              <a:t>0 H</a:t>
            </a:r>
          </a:p>
        </p:txBody>
      </p:sp>
      <p:sp>
        <p:nvSpPr>
          <p:cNvPr id="12" name="CuadroTexto 11">
            <a:extLst>
              <a:ext uri="{FF2B5EF4-FFF2-40B4-BE49-F238E27FC236}">
                <a16:creationId xmlns:a16="http://schemas.microsoft.com/office/drawing/2014/main" id="{E56E6ECD-177C-414F-3773-F1C440C749D8}"/>
              </a:ext>
            </a:extLst>
          </p:cNvPr>
          <p:cNvSpPr txBox="1"/>
          <p:nvPr/>
        </p:nvSpPr>
        <p:spPr>
          <a:xfrm>
            <a:off x="10321188" y="3065536"/>
            <a:ext cx="2906485" cy="523220"/>
          </a:xfrm>
          <a:prstGeom prst="rect">
            <a:avLst/>
          </a:prstGeom>
          <a:noFill/>
        </p:spPr>
        <p:txBody>
          <a:bodyPr wrap="square" rtlCol="0">
            <a:spAutoFit/>
          </a:bodyPr>
          <a:lstStyle/>
          <a:p>
            <a:pPr algn="ctr"/>
            <a:r>
              <a:rPr lang="es-ES_tradnl" sz="2800" dirty="0">
                <a:latin typeface="Arial" panose="020B0604020202020204" pitchFamily="34" charset="0"/>
                <a:cs typeface="Arial" panose="020B0604020202020204" pitchFamily="34" charset="0"/>
              </a:rPr>
              <a:t>144 H</a:t>
            </a:r>
          </a:p>
        </p:txBody>
      </p:sp>
      <p:cxnSp>
        <p:nvCxnSpPr>
          <p:cNvPr id="13" name="Conector recto de flecha 12">
            <a:extLst>
              <a:ext uri="{FF2B5EF4-FFF2-40B4-BE49-F238E27FC236}">
                <a16:creationId xmlns:a16="http://schemas.microsoft.com/office/drawing/2014/main" id="{7207A883-DBE7-58EE-3690-D73128901D21}"/>
              </a:ext>
            </a:extLst>
          </p:cNvPr>
          <p:cNvCxnSpPr>
            <a:cxnSpLocks/>
          </p:cNvCxnSpPr>
          <p:nvPr/>
        </p:nvCxnSpPr>
        <p:spPr>
          <a:xfrm>
            <a:off x="10489120" y="4840764"/>
            <a:ext cx="588935" cy="6354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516BA841-0734-E120-3567-69FD73F89EA1}"/>
              </a:ext>
            </a:extLst>
          </p:cNvPr>
          <p:cNvSpPr txBox="1"/>
          <p:nvPr/>
        </p:nvSpPr>
        <p:spPr>
          <a:xfrm>
            <a:off x="3360118" y="7163744"/>
            <a:ext cx="11346482" cy="646331"/>
          </a:xfrm>
          <a:prstGeom prst="rect">
            <a:avLst/>
          </a:prstGeom>
          <a:noFill/>
        </p:spPr>
        <p:txBody>
          <a:bodyPr wrap="square">
            <a:spAutoFit/>
          </a:bodyPr>
          <a:lstStyle/>
          <a:p>
            <a:r>
              <a:rPr lang="es-ES_tradnl" b="1" dirty="0"/>
              <a:t>Figura 29. </a:t>
            </a:r>
            <a:r>
              <a:rPr lang="es-ES_tradnl" dirty="0"/>
              <a:t>Diferencias morfológicas en células GMGE infectadas con un MOI </a:t>
            </a:r>
            <a:r>
              <a:rPr lang="es-ES_tradnl" dirty="0" err="1"/>
              <a:t>adenoviral</a:t>
            </a:r>
            <a:r>
              <a:rPr lang="es-ES_tradnl" dirty="0"/>
              <a:t> de 125 UFC por célula a las 0 horas y 144 horas post infección.</a:t>
            </a:r>
          </a:p>
        </p:txBody>
      </p:sp>
      <p:sp>
        <p:nvSpPr>
          <p:cNvPr id="5" name="CuadroTexto 4">
            <a:extLst>
              <a:ext uri="{FF2B5EF4-FFF2-40B4-BE49-F238E27FC236}">
                <a16:creationId xmlns:a16="http://schemas.microsoft.com/office/drawing/2014/main" id="{7CED0628-7139-B23E-326D-837E5868DF1B}"/>
              </a:ext>
            </a:extLst>
          </p:cNvPr>
          <p:cNvSpPr txBox="1"/>
          <p:nvPr/>
        </p:nvSpPr>
        <p:spPr>
          <a:xfrm>
            <a:off x="524325" y="9700583"/>
            <a:ext cx="9144000" cy="369332"/>
          </a:xfrm>
          <a:prstGeom prst="rect">
            <a:avLst/>
          </a:prstGeom>
          <a:noFill/>
        </p:spPr>
        <p:txBody>
          <a:bodyPr wrap="square">
            <a:spAutoFit/>
          </a:bodyPr>
          <a:lstStyle/>
          <a:p>
            <a:r>
              <a:rPr lang="es-MX" sz="1800" b="0" dirty="0">
                <a:effectLst/>
                <a:latin typeface="Arial" panose="020B0604020202020204" pitchFamily="34" charset="0"/>
                <a:ea typeface="Calibri" panose="020F0502020204030204" pitchFamily="34" charset="0"/>
              </a:rPr>
              <a:t>Inhibición por contacto (Donaldson et al., 2021</a:t>
            </a:r>
            <a:r>
              <a:rPr lang="es-MX" dirty="0">
                <a:latin typeface="Arial" panose="020B0604020202020204" pitchFamily="34" charset="0"/>
                <a:ea typeface="Calibri" panose="020F0502020204030204" pitchFamily="34" charset="0"/>
              </a:rPr>
              <a:t>). GMGE (</a:t>
            </a:r>
            <a:r>
              <a:rPr lang="es-MX" sz="1800" b="0" dirty="0">
                <a:effectLst/>
                <a:latin typeface="Arial" panose="020B0604020202020204" pitchFamily="34" charset="0"/>
                <a:ea typeface="Calibri" panose="020F0502020204030204" pitchFamily="34" charset="0"/>
              </a:rPr>
              <a:t>Sánchez et al., 2007).</a:t>
            </a:r>
            <a:r>
              <a:rPr lang="es-EC" dirty="0">
                <a:effectLst/>
              </a:rPr>
              <a:t> </a:t>
            </a:r>
            <a:endParaRPr lang="es-ES_tradnl" dirty="0"/>
          </a:p>
        </p:txBody>
      </p:sp>
    </p:spTree>
    <p:extLst>
      <p:ext uri="{BB962C8B-B14F-4D97-AF65-F5344CB8AC3E}">
        <p14:creationId xmlns:p14="http://schemas.microsoft.com/office/powerpoint/2010/main" val="403029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3" name="TextBox 3"/>
          <p:cNvSpPr txBox="1"/>
          <p:nvPr/>
        </p:nvSpPr>
        <p:spPr>
          <a:xfrm>
            <a:off x="1429650" y="399276"/>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Resultados</a:t>
            </a:r>
            <a:r>
              <a:rPr lang="en-US" sz="3200" spc="47" dirty="0">
                <a:solidFill>
                  <a:srgbClr val="000000"/>
                </a:solidFill>
                <a:latin typeface="Arialle Bold"/>
              </a:rPr>
              <a:t> y </a:t>
            </a:r>
            <a:r>
              <a:rPr lang="en-US" sz="3200" spc="47" dirty="0" err="1">
                <a:solidFill>
                  <a:srgbClr val="000000"/>
                </a:solidFill>
                <a:latin typeface="Arialle Bold"/>
              </a:rPr>
              <a:t>Discusión</a:t>
            </a:r>
            <a:endParaRPr lang="en-US" sz="3200" spc="47" dirty="0">
              <a:solidFill>
                <a:srgbClr val="000000"/>
              </a:solidFill>
              <a:latin typeface="Arialle Bold"/>
            </a:endParaRPr>
          </a:p>
        </p:txBody>
      </p:sp>
      <p:sp>
        <p:nvSpPr>
          <p:cNvPr id="6" name="TextBox 28">
            <a:extLst>
              <a:ext uri="{FF2B5EF4-FFF2-40B4-BE49-F238E27FC236}">
                <a16:creationId xmlns:a16="http://schemas.microsoft.com/office/drawing/2014/main" id="{2683E442-DDBC-EEA5-C265-1EB019C99825}"/>
              </a:ext>
            </a:extLst>
          </p:cNvPr>
          <p:cNvSpPr txBox="1"/>
          <p:nvPr/>
        </p:nvSpPr>
        <p:spPr>
          <a:xfrm>
            <a:off x="437180" y="301976"/>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Etapa 2. Infección de células GMGE</a:t>
            </a:r>
            <a:endParaRPr lang="en-US" sz="3200" spc="62" dirty="0">
              <a:solidFill>
                <a:srgbClr val="000000"/>
              </a:solidFill>
              <a:latin typeface="Arialle Bold"/>
            </a:endParaRPr>
          </a:p>
        </p:txBody>
      </p:sp>
      <p:sp>
        <p:nvSpPr>
          <p:cNvPr id="7" name="TextBox 28">
            <a:extLst>
              <a:ext uri="{FF2B5EF4-FFF2-40B4-BE49-F238E27FC236}">
                <a16:creationId xmlns:a16="http://schemas.microsoft.com/office/drawing/2014/main" id="{29482464-7923-9FF9-DB12-AA1958C68A03}"/>
              </a:ext>
            </a:extLst>
          </p:cNvPr>
          <p:cNvSpPr txBox="1"/>
          <p:nvPr/>
        </p:nvSpPr>
        <p:spPr>
          <a:xfrm>
            <a:off x="437180" y="1409700"/>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Expresión del anticuerpo recombinante a través del tiempo</a:t>
            </a:r>
          </a:p>
        </p:txBody>
      </p:sp>
      <p:pic>
        <p:nvPicPr>
          <p:cNvPr id="8" name="Imagen 7">
            <a:extLst>
              <a:ext uri="{FF2B5EF4-FFF2-40B4-BE49-F238E27FC236}">
                <a16:creationId xmlns:a16="http://schemas.microsoft.com/office/drawing/2014/main" id="{A76B93F5-3862-CE3B-D262-62C39FA4F1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2857500"/>
            <a:ext cx="13188286" cy="2478541"/>
          </a:xfrm>
          <a:prstGeom prst="rect">
            <a:avLst/>
          </a:prstGeom>
        </p:spPr>
      </p:pic>
      <p:cxnSp>
        <p:nvCxnSpPr>
          <p:cNvPr id="9" name="Conector recto de flecha 8">
            <a:extLst>
              <a:ext uri="{FF2B5EF4-FFF2-40B4-BE49-F238E27FC236}">
                <a16:creationId xmlns:a16="http://schemas.microsoft.com/office/drawing/2014/main" id="{0180BA06-68CE-D837-82AA-774CF2B2AD2A}"/>
              </a:ext>
            </a:extLst>
          </p:cNvPr>
          <p:cNvCxnSpPr>
            <a:cxnSpLocks/>
          </p:cNvCxnSpPr>
          <p:nvPr/>
        </p:nvCxnSpPr>
        <p:spPr>
          <a:xfrm>
            <a:off x="2855278" y="4445297"/>
            <a:ext cx="4975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DA8644D7-8261-811E-23BF-237067E3B7A0}"/>
              </a:ext>
            </a:extLst>
          </p:cNvPr>
          <p:cNvCxnSpPr>
            <a:cxnSpLocks/>
          </p:cNvCxnSpPr>
          <p:nvPr/>
        </p:nvCxnSpPr>
        <p:spPr>
          <a:xfrm>
            <a:off x="9525000" y="4533900"/>
            <a:ext cx="4975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93E20138-04F8-7E40-E9C3-7C55B40923C8}"/>
              </a:ext>
            </a:extLst>
          </p:cNvPr>
          <p:cNvSpPr txBox="1"/>
          <p:nvPr/>
        </p:nvSpPr>
        <p:spPr>
          <a:xfrm>
            <a:off x="2209800" y="6033095"/>
            <a:ext cx="13563600" cy="2031325"/>
          </a:xfrm>
          <a:prstGeom prst="rect">
            <a:avLst/>
          </a:prstGeom>
          <a:noFill/>
        </p:spPr>
        <p:txBody>
          <a:bodyPr wrap="square">
            <a:spAutoFit/>
          </a:bodyPr>
          <a:lstStyle/>
          <a:p>
            <a:r>
              <a:rPr lang="es-ES_tradnl" b="1" dirty="0"/>
              <a:t>Figura 30. </a:t>
            </a:r>
            <a:r>
              <a:rPr lang="es-ES_tradnl" dirty="0"/>
              <a:t>SDS PAGE (10%) y Western Blot de las muestras recolectadas cada 24 horas del ensayo de expresión recombinante de un anticuerpo humano mediante un MOI de 125 UFC por célula. La proteína detectada presenta un peso molecular aproximado de 63 </a:t>
            </a:r>
            <a:r>
              <a:rPr lang="es-ES_tradnl" dirty="0" err="1"/>
              <a:t>kDa</a:t>
            </a:r>
            <a:r>
              <a:rPr lang="es-ES_tradnl" dirty="0"/>
              <a:t>. El anticuerpo utilizado fue el anticuerpo IgG antihumano de burro Alexa Fluor® 790. Los números debajo de las bandas corresponden a su cuantificación a partir de la intensidad de la fluorescencia detectada por el software ImageJ. El control positivo (C+) correspondió a un anticuerpo humano IgG comercial con una afinidad hacia el mismo antígeno que el anticuerpo humano recombinante expresado en este estudio. (PM) Marcador de peso molecular.</a:t>
            </a:r>
          </a:p>
          <a:p>
            <a:endParaRPr lang="es-ES_tradnl" dirty="0"/>
          </a:p>
        </p:txBody>
      </p:sp>
      <p:sp>
        <p:nvSpPr>
          <p:cNvPr id="5" name="CuadroTexto 4">
            <a:extLst>
              <a:ext uri="{FF2B5EF4-FFF2-40B4-BE49-F238E27FC236}">
                <a16:creationId xmlns:a16="http://schemas.microsoft.com/office/drawing/2014/main" id="{31072512-7D88-8FFB-22CD-B5572C46C589}"/>
              </a:ext>
            </a:extLst>
          </p:cNvPr>
          <p:cNvSpPr txBox="1"/>
          <p:nvPr/>
        </p:nvSpPr>
        <p:spPr>
          <a:xfrm>
            <a:off x="629761" y="9703058"/>
            <a:ext cx="9144000" cy="369332"/>
          </a:xfrm>
          <a:prstGeom prst="rect">
            <a:avLst/>
          </a:prstGeom>
          <a:noFill/>
        </p:spPr>
        <p:txBody>
          <a:bodyPr wrap="square">
            <a:spAutoFit/>
          </a:bodyPr>
          <a:lstStyle/>
          <a:p>
            <a:r>
              <a:rPr lang="es-MX" sz="1800" b="0" dirty="0">
                <a:effectLst/>
                <a:latin typeface="Arial" panose="020B0604020202020204" pitchFamily="34" charset="0"/>
                <a:ea typeface="Calibri" panose="020F0502020204030204" pitchFamily="34" charset="0"/>
              </a:rPr>
              <a:t>Sánchez et al. (2007) Wen et al. (2018).</a:t>
            </a:r>
            <a:r>
              <a:rPr lang="es-EC" dirty="0">
                <a:effectLst/>
              </a:rPr>
              <a:t> </a:t>
            </a:r>
            <a:endParaRPr lang="es-ES_tradnl" dirty="0"/>
          </a:p>
        </p:txBody>
      </p:sp>
    </p:spTree>
    <p:extLst>
      <p:ext uri="{BB962C8B-B14F-4D97-AF65-F5344CB8AC3E}">
        <p14:creationId xmlns:p14="http://schemas.microsoft.com/office/powerpoint/2010/main" val="173478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3" name="TextBox 3"/>
          <p:cNvSpPr txBox="1"/>
          <p:nvPr/>
        </p:nvSpPr>
        <p:spPr>
          <a:xfrm>
            <a:off x="1429650" y="399276"/>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Resultados</a:t>
            </a:r>
            <a:r>
              <a:rPr lang="en-US" sz="3200" spc="47" dirty="0">
                <a:solidFill>
                  <a:srgbClr val="000000"/>
                </a:solidFill>
                <a:latin typeface="Arialle Bold"/>
              </a:rPr>
              <a:t> y </a:t>
            </a:r>
            <a:r>
              <a:rPr lang="en-US" sz="3200" spc="47" dirty="0" err="1">
                <a:solidFill>
                  <a:srgbClr val="000000"/>
                </a:solidFill>
                <a:latin typeface="Arialle Bold"/>
              </a:rPr>
              <a:t>Discusión</a:t>
            </a:r>
            <a:endParaRPr lang="en-US" sz="3200" spc="47" dirty="0">
              <a:solidFill>
                <a:srgbClr val="000000"/>
              </a:solidFill>
              <a:latin typeface="Arialle Bold"/>
            </a:endParaRPr>
          </a:p>
        </p:txBody>
      </p:sp>
      <p:sp>
        <p:nvSpPr>
          <p:cNvPr id="6" name="TextBox 28">
            <a:extLst>
              <a:ext uri="{FF2B5EF4-FFF2-40B4-BE49-F238E27FC236}">
                <a16:creationId xmlns:a16="http://schemas.microsoft.com/office/drawing/2014/main" id="{2683E442-DDBC-EEA5-C265-1EB019C99825}"/>
              </a:ext>
            </a:extLst>
          </p:cNvPr>
          <p:cNvSpPr txBox="1"/>
          <p:nvPr/>
        </p:nvSpPr>
        <p:spPr>
          <a:xfrm>
            <a:off x="437180" y="301976"/>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Etapa 2. Infección de células GMGE</a:t>
            </a:r>
            <a:endParaRPr lang="en-US" sz="3200" spc="62" dirty="0">
              <a:solidFill>
                <a:srgbClr val="000000"/>
              </a:solidFill>
              <a:latin typeface="Arialle Bold"/>
            </a:endParaRPr>
          </a:p>
        </p:txBody>
      </p:sp>
      <p:sp>
        <p:nvSpPr>
          <p:cNvPr id="7" name="TextBox 28">
            <a:extLst>
              <a:ext uri="{FF2B5EF4-FFF2-40B4-BE49-F238E27FC236}">
                <a16:creationId xmlns:a16="http://schemas.microsoft.com/office/drawing/2014/main" id="{29482464-7923-9FF9-DB12-AA1958C68A03}"/>
              </a:ext>
            </a:extLst>
          </p:cNvPr>
          <p:cNvSpPr txBox="1"/>
          <p:nvPr/>
        </p:nvSpPr>
        <p:spPr>
          <a:xfrm>
            <a:off x="437180" y="1409700"/>
            <a:ext cx="13355019"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Expresión del anticuerpo recombinante a través del tiempo</a:t>
            </a:r>
          </a:p>
        </p:txBody>
      </p:sp>
      <p:pic>
        <p:nvPicPr>
          <p:cNvPr id="4" name="Imagen 3">
            <a:extLst>
              <a:ext uri="{FF2B5EF4-FFF2-40B4-BE49-F238E27FC236}">
                <a16:creationId xmlns:a16="http://schemas.microsoft.com/office/drawing/2014/main" id="{3CB9230E-4A42-7812-073C-C15A64228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2517424"/>
            <a:ext cx="6809691" cy="4495800"/>
          </a:xfrm>
          <a:prstGeom prst="rect">
            <a:avLst/>
          </a:prstGeom>
        </p:spPr>
      </p:pic>
      <p:sp>
        <p:nvSpPr>
          <p:cNvPr id="13" name="CuadroTexto 12">
            <a:extLst>
              <a:ext uri="{FF2B5EF4-FFF2-40B4-BE49-F238E27FC236}">
                <a16:creationId xmlns:a16="http://schemas.microsoft.com/office/drawing/2014/main" id="{29326D27-EDC7-DBC9-F0B8-5C01DEB59A9F}"/>
              </a:ext>
            </a:extLst>
          </p:cNvPr>
          <p:cNvSpPr txBox="1"/>
          <p:nvPr/>
        </p:nvSpPr>
        <p:spPr>
          <a:xfrm>
            <a:off x="4572000" y="7446410"/>
            <a:ext cx="9144000" cy="1477328"/>
          </a:xfrm>
          <a:prstGeom prst="rect">
            <a:avLst/>
          </a:prstGeom>
          <a:noFill/>
        </p:spPr>
        <p:txBody>
          <a:bodyPr wrap="square">
            <a:spAutoFit/>
          </a:bodyPr>
          <a:lstStyle/>
          <a:p>
            <a:r>
              <a:rPr lang="es-ES_tradnl" b="1" dirty="0"/>
              <a:t>Figura 31.</a:t>
            </a:r>
            <a:r>
              <a:rPr lang="es-ES_tradnl" dirty="0"/>
              <a:t> Expresión relativa del anticuerpo humano recombinante con un MOI de 125 con intervalos de 24 horas de infección hasta 6 días de estudio. </a:t>
            </a:r>
            <a:r>
              <a:rPr lang="es-ES" sz="1800" kern="100" dirty="0">
                <a:effectLst/>
                <a:latin typeface="Arial" panose="020B0604020202020204" pitchFamily="34" charset="0"/>
                <a:ea typeface="Calibri" panose="020F0502020204030204" pitchFamily="34" charset="0"/>
              </a:rPr>
              <a:t>Los datos se expresaron como media ± D.E. La pendiente de la recta es de 0.02797, mostrando una tendencia positiva hasta finalizar los 6 días de estudio.</a:t>
            </a:r>
            <a:endParaRPr lang="es-EC" sz="1800" kern="100" dirty="0">
              <a:effectLst/>
              <a:latin typeface="Arial" panose="020B0604020202020204" pitchFamily="34" charset="0"/>
              <a:ea typeface="Calibri" panose="020F0502020204030204" pitchFamily="34" charset="0"/>
            </a:endParaRPr>
          </a:p>
          <a:p>
            <a:endParaRPr lang="es-ES_tradnl" dirty="0"/>
          </a:p>
        </p:txBody>
      </p:sp>
      <p:sp>
        <p:nvSpPr>
          <p:cNvPr id="8" name="CuadroTexto 7">
            <a:extLst>
              <a:ext uri="{FF2B5EF4-FFF2-40B4-BE49-F238E27FC236}">
                <a16:creationId xmlns:a16="http://schemas.microsoft.com/office/drawing/2014/main" id="{42A35DA0-6FBC-D272-0E87-392962B3765E}"/>
              </a:ext>
            </a:extLst>
          </p:cNvPr>
          <p:cNvSpPr txBox="1"/>
          <p:nvPr/>
        </p:nvSpPr>
        <p:spPr>
          <a:xfrm>
            <a:off x="433169" y="9579059"/>
            <a:ext cx="12649200" cy="646331"/>
          </a:xfrm>
          <a:prstGeom prst="rect">
            <a:avLst/>
          </a:prstGeom>
          <a:noFill/>
        </p:spPr>
        <p:txBody>
          <a:bodyPr wrap="square">
            <a:spAutoFit/>
          </a:bodyPr>
          <a:lstStyle/>
          <a:p>
            <a:r>
              <a:rPr lang="es-MX" sz="1800" b="0" dirty="0">
                <a:effectLst/>
                <a:latin typeface="Arial" panose="020B0604020202020204" pitchFamily="34" charset="0"/>
                <a:ea typeface="Calibri" panose="020F0502020204030204" pitchFamily="34" charset="0"/>
              </a:rPr>
              <a:t>Células progenitoras de médula ósea de cabra - 20 Días (Xu et al., 2013).</a:t>
            </a:r>
            <a:r>
              <a:rPr lang="es-EC" dirty="0">
                <a:effectLst/>
              </a:rPr>
              <a:t> Células madre mesenquinales de cabra - 3 Días </a:t>
            </a:r>
            <a:r>
              <a:rPr lang="es-MX" sz="1800" b="0" dirty="0">
                <a:effectLst/>
                <a:latin typeface="Arial" panose="020B0604020202020204" pitchFamily="34" charset="0"/>
                <a:ea typeface="Calibri" panose="020F0502020204030204" pitchFamily="34" charset="0"/>
              </a:rPr>
              <a:t>Wen et al. (2018).</a:t>
            </a:r>
            <a:r>
              <a:rPr lang="es-EC" dirty="0">
                <a:effectLst/>
              </a:rPr>
              <a:t> </a:t>
            </a:r>
            <a:endParaRPr lang="es-ES_tradnl" dirty="0"/>
          </a:p>
        </p:txBody>
      </p:sp>
    </p:spTree>
    <p:extLst>
      <p:ext uri="{BB962C8B-B14F-4D97-AF65-F5344CB8AC3E}">
        <p14:creationId xmlns:p14="http://schemas.microsoft.com/office/powerpoint/2010/main" val="425759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grpSp>
        <p:nvGrpSpPr>
          <p:cNvPr id="3" name="Group 3"/>
          <p:cNvGrpSpPr/>
          <p:nvPr/>
        </p:nvGrpSpPr>
        <p:grpSpPr>
          <a:xfrm>
            <a:off x="3227934" y="1265950"/>
            <a:ext cx="10043621" cy="748651"/>
            <a:chOff x="0" y="0"/>
            <a:chExt cx="13391494" cy="998201"/>
          </a:xfrm>
        </p:grpSpPr>
        <p:pic>
          <p:nvPicPr>
            <p:cNvPr id="4" name="Picture 4"/>
            <p:cNvPicPr>
              <a:picLocks noChangeAspect="1"/>
            </p:cNvPicPr>
            <p:nvPr/>
          </p:nvPicPr>
          <p:blipFill>
            <a:blip r:embed="rId4"/>
            <a:srcRect l="12951" t="58615" r="28245" b="19871"/>
            <a:stretch>
              <a:fillRect/>
            </a:stretch>
          </p:blipFill>
          <p:spPr>
            <a:xfrm>
              <a:off x="0" y="0"/>
              <a:ext cx="13391494" cy="998201"/>
            </a:xfrm>
            <a:prstGeom prst="rect">
              <a:avLst/>
            </a:prstGeom>
          </p:spPr>
        </p:pic>
        <p:sp>
          <p:nvSpPr>
            <p:cNvPr id="5" name="TextBox 5"/>
            <p:cNvSpPr txBox="1"/>
            <p:nvPr/>
          </p:nvSpPr>
          <p:spPr>
            <a:xfrm>
              <a:off x="0" y="85662"/>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Introducción </a:t>
              </a:r>
            </a:p>
          </p:txBody>
        </p:sp>
      </p:grpSp>
      <p:grpSp>
        <p:nvGrpSpPr>
          <p:cNvPr id="6" name="Group 6"/>
          <p:cNvGrpSpPr/>
          <p:nvPr/>
        </p:nvGrpSpPr>
        <p:grpSpPr>
          <a:xfrm>
            <a:off x="3656607" y="2327807"/>
            <a:ext cx="10578260" cy="857346"/>
            <a:chOff x="0" y="0"/>
            <a:chExt cx="14104346" cy="1143128"/>
          </a:xfrm>
        </p:grpSpPr>
        <p:pic>
          <p:nvPicPr>
            <p:cNvPr id="7" name="Picture 7"/>
            <p:cNvPicPr>
              <a:picLocks noChangeAspect="1"/>
            </p:cNvPicPr>
            <p:nvPr/>
          </p:nvPicPr>
          <p:blipFill>
            <a:blip r:embed="rId5"/>
            <a:srcRect l="12951" t="58615" r="28245" b="19871"/>
            <a:stretch>
              <a:fillRect/>
            </a:stretch>
          </p:blipFill>
          <p:spPr>
            <a:xfrm>
              <a:off x="712852" y="72464"/>
              <a:ext cx="13391494" cy="998201"/>
            </a:xfrm>
            <a:prstGeom prst="rect">
              <a:avLst/>
            </a:prstGeom>
          </p:spPr>
        </p:pic>
        <p:sp>
          <p:nvSpPr>
            <p:cNvPr id="8" name="TextBox 8"/>
            <p:cNvSpPr txBox="1"/>
            <p:nvPr/>
          </p:nvSpPr>
          <p:spPr>
            <a:xfrm>
              <a:off x="712852"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Justificación del problema </a:t>
              </a:r>
            </a:p>
          </p:txBody>
        </p:sp>
        <p:grpSp>
          <p:nvGrpSpPr>
            <p:cNvPr id="9" name="Group 9"/>
            <p:cNvGrpSpPr/>
            <p:nvPr/>
          </p:nvGrpSpPr>
          <p:grpSpPr>
            <a:xfrm>
              <a:off x="0" y="0"/>
              <a:ext cx="1143128" cy="1143128"/>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2" name="Group 12"/>
          <p:cNvGrpSpPr/>
          <p:nvPr/>
        </p:nvGrpSpPr>
        <p:grpSpPr>
          <a:xfrm>
            <a:off x="4116598" y="3447933"/>
            <a:ext cx="10472294" cy="857346"/>
            <a:chOff x="0" y="0"/>
            <a:chExt cx="13963059" cy="1143128"/>
          </a:xfrm>
        </p:grpSpPr>
        <p:pic>
          <p:nvPicPr>
            <p:cNvPr id="13" name="Picture 13"/>
            <p:cNvPicPr>
              <a:picLocks noChangeAspect="1"/>
            </p:cNvPicPr>
            <p:nvPr/>
          </p:nvPicPr>
          <p:blipFill>
            <a:blip r:embed="rId5"/>
            <a:srcRect l="12951" t="58615" r="28245" b="19871"/>
            <a:stretch>
              <a:fillRect/>
            </a:stretch>
          </p:blipFill>
          <p:spPr>
            <a:xfrm>
              <a:off x="571564" y="72464"/>
              <a:ext cx="13391494" cy="998201"/>
            </a:xfrm>
            <a:prstGeom prst="rect">
              <a:avLst/>
            </a:prstGeom>
          </p:spPr>
        </p:pic>
        <p:sp>
          <p:nvSpPr>
            <p:cNvPr id="14" name="TextBox 14"/>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Objetivos e Hipótesis</a:t>
              </a:r>
            </a:p>
          </p:txBody>
        </p:sp>
        <p:grpSp>
          <p:nvGrpSpPr>
            <p:cNvPr id="15" name="Group 15"/>
            <p:cNvGrpSpPr/>
            <p:nvPr/>
          </p:nvGrpSpPr>
          <p:grpSpPr>
            <a:xfrm>
              <a:off x="0" y="0"/>
              <a:ext cx="1143128" cy="1143128"/>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8" name="Group 18"/>
          <p:cNvGrpSpPr/>
          <p:nvPr/>
        </p:nvGrpSpPr>
        <p:grpSpPr>
          <a:xfrm>
            <a:off x="4407309" y="4571979"/>
            <a:ext cx="10472294" cy="857346"/>
            <a:chOff x="0" y="0"/>
            <a:chExt cx="13963059" cy="1143128"/>
          </a:xfrm>
        </p:grpSpPr>
        <p:pic>
          <p:nvPicPr>
            <p:cNvPr id="19" name="Picture 19"/>
            <p:cNvPicPr>
              <a:picLocks noChangeAspect="1"/>
            </p:cNvPicPr>
            <p:nvPr/>
          </p:nvPicPr>
          <p:blipFill>
            <a:blip r:embed="rId5"/>
            <a:srcRect l="12951" t="58615" r="28245" b="19871"/>
            <a:stretch>
              <a:fillRect/>
            </a:stretch>
          </p:blipFill>
          <p:spPr>
            <a:xfrm>
              <a:off x="571564" y="72464"/>
              <a:ext cx="13391494" cy="998201"/>
            </a:xfrm>
            <a:prstGeom prst="rect">
              <a:avLst/>
            </a:prstGeom>
          </p:spPr>
        </p:pic>
        <p:sp>
          <p:nvSpPr>
            <p:cNvPr id="20" name="TextBox 20"/>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dirty="0" err="1">
                  <a:solidFill>
                    <a:srgbClr val="000000"/>
                  </a:solidFill>
                  <a:latin typeface="Open Sans Bold"/>
                </a:rPr>
                <a:t>Materiales</a:t>
              </a:r>
              <a:r>
                <a:rPr lang="en-US" sz="3367" dirty="0">
                  <a:solidFill>
                    <a:srgbClr val="000000"/>
                  </a:solidFill>
                  <a:latin typeface="Open Sans Bold"/>
                </a:rPr>
                <a:t> y </a:t>
              </a:r>
              <a:r>
                <a:rPr lang="en-US" sz="3367" dirty="0" err="1">
                  <a:solidFill>
                    <a:srgbClr val="000000"/>
                  </a:solidFill>
                  <a:latin typeface="Open Sans Bold"/>
                </a:rPr>
                <a:t>Métodos</a:t>
              </a:r>
              <a:endParaRPr lang="en-US" sz="3367" dirty="0">
                <a:solidFill>
                  <a:srgbClr val="000000"/>
                </a:solidFill>
                <a:latin typeface="Open Sans Bold"/>
              </a:endParaRPr>
            </a:p>
          </p:txBody>
        </p:sp>
        <p:grpSp>
          <p:nvGrpSpPr>
            <p:cNvPr id="21" name="Group 21"/>
            <p:cNvGrpSpPr/>
            <p:nvPr/>
          </p:nvGrpSpPr>
          <p:grpSpPr>
            <a:xfrm>
              <a:off x="0" y="0"/>
              <a:ext cx="1143128" cy="1143128"/>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3" name="TextBox 23"/>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24" name="Group 24"/>
          <p:cNvGrpSpPr/>
          <p:nvPr/>
        </p:nvGrpSpPr>
        <p:grpSpPr>
          <a:xfrm>
            <a:off x="4116598" y="5688184"/>
            <a:ext cx="10472294" cy="857346"/>
            <a:chOff x="0" y="0"/>
            <a:chExt cx="13963059" cy="1143128"/>
          </a:xfrm>
        </p:grpSpPr>
        <p:pic>
          <p:nvPicPr>
            <p:cNvPr id="25" name="Picture 25"/>
            <p:cNvPicPr>
              <a:picLocks noChangeAspect="1"/>
            </p:cNvPicPr>
            <p:nvPr/>
          </p:nvPicPr>
          <p:blipFill>
            <a:blip r:embed="rId5"/>
            <a:srcRect l="12951" t="58615" r="28245" b="19871"/>
            <a:stretch>
              <a:fillRect/>
            </a:stretch>
          </p:blipFill>
          <p:spPr>
            <a:xfrm>
              <a:off x="571564" y="72464"/>
              <a:ext cx="13391494" cy="998201"/>
            </a:xfrm>
            <a:prstGeom prst="rect">
              <a:avLst/>
            </a:prstGeom>
          </p:spPr>
        </p:pic>
        <p:sp>
          <p:nvSpPr>
            <p:cNvPr id="26" name="TextBox 26"/>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Resultados y Discusión</a:t>
              </a:r>
            </a:p>
          </p:txBody>
        </p:sp>
        <p:grpSp>
          <p:nvGrpSpPr>
            <p:cNvPr id="27" name="Group 27"/>
            <p:cNvGrpSpPr/>
            <p:nvPr/>
          </p:nvGrpSpPr>
          <p:grpSpPr>
            <a:xfrm>
              <a:off x="0" y="0"/>
              <a:ext cx="1143128" cy="1143128"/>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9" name="TextBox 29"/>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0" name="Group 30"/>
          <p:cNvGrpSpPr/>
          <p:nvPr/>
        </p:nvGrpSpPr>
        <p:grpSpPr>
          <a:xfrm>
            <a:off x="3656607" y="6802705"/>
            <a:ext cx="10472294" cy="857346"/>
            <a:chOff x="0" y="0"/>
            <a:chExt cx="13963059" cy="1143128"/>
          </a:xfrm>
        </p:grpSpPr>
        <p:pic>
          <p:nvPicPr>
            <p:cNvPr id="31" name="Picture 31"/>
            <p:cNvPicPr>
              <a:picLocks noChangeAspect="1"/>
            </p:cNvPicPr>
            <p:nvPr/>
          </p:nvPicPr>
          <p:blipFill>
            <a:blip r:embed="rId5"/>
            <a:srcRect l="12951" t="58615" r="28245" b="19871"/>
            <a:stretch>
              <a:fillRect/>
            </a:stretch>
          </p:blipFill>
          <p:spPr>
            <a:xfrm>
              <a:off x="571564" y="72464"/>
              <a:ext cx="13391494" cy="998201"/>
            </a:xfrm>
            <a:prstGeom prst="rect">
              <a:avLst/>
            </a:prstGeom>
          </p:spPr>
        </p:pic>
        <p:sp>
          <p:nvSpPr>
            <p:cNvPr id="32" name="TextBox 32"/>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Conclusiones</a:t>
              </a:r>
            </a:p>
          </p:txBody>
        </p:sp>
        <p:grpSp>
          <p:nvGrpSpPr>
            <p:cNvPr id="33" name="Group 33"/>
            <p:cNvGrpSpPr/>
            <p:nvPr/>
          </p:nvGrpSpPr>
          <p:grpSpPr>
            <a:xfrm>
              <a:off x="0" y="0"/>
              <a:ext cx="1143128" cy="1143128"/>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35" name="TextBox 35"/>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6" name="Group 36"/>
          <p:cNvGrpSpPr/>
          <p:nvPr/>
        </p:nvGrpSpPr>
        <p:grpSpPr>
          <a:xfrm>
            <a:off x="2799261" y="7932356"/>
            <a:ext cx="10472294" cy="857346"/>
            <a:chOff x="0" y="0"/>
            <a:chExt cx="13963059" cy="1143128"/>
          </a:xfrm>
        </p:grpSpPr>
        <p:pic>
          <p:nvPicPr>
            <p:cNvPr id="37" name="Picture 37"/>
            <p:cNvPicPr>
              <a:picLocks noChangeAspect="1"/>
            </p:cNvPicPr>
            <p:nvPr/>
          </p:nvPicPr>
          <p:blipFill>
            <a:blip r:embed="rId5"/>
            <a:srcRect l="12951" t="58615" r="28245" b="19871"/>
            <a:stretch>
              <a:fillRect/>
            </a:stretch>
          </p:blipFill>
          <p:spPr>
            <a:xfrm>
              <a:off x="571564" y="72464"/>
              <a:ext cx="13391494" cy="998201"/>
            </a:xfrm>
            <a:prstGeom prst="rect">
              <a:avLst/>
            </a:prstGeom>
          </p:spPr>
        </p:pic>
        <p:sp>
          <p:nvSpPr>
            <p:cNvPr id="38" name="TextBox 38"/>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Recomendaciones</a:t>
              </a:r>
            </a:p>
          </p:txBody>
        </p:sp>
        <p:grpSp>
          <p:nvGrpSpPr>
            <p:cNvPr id="39" name="Group 39"/>
            <p:cNvGrpSpPr/>
            <p:nvPr/>
          </p:nvGrpSpPr>
          <p:grpSpPr>
            <a:xfrm>
              <a:off x="0" y="0"/>
              <a:ext cx="1143128" cy="1143128"/>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1" name="TextBox 41"/>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42" name="Group 42"/>
          <p:cNvGrpSpPr/>
          <p:nvPr/>
        </p:nvGrpSpPr>
        <p:grpSpPr>
          <a:xfrm>
            <a:off x="2799261" y="1211602"/>
            <a:ext cx="857346" cy="857346"/>
            <a:chOff x="0" y="0"/>
            <a:chExt cx="812800" cy="812800"/>
          </a:xfrm>
        </p:grpSpPr>
        <p:sp>
          <p:nvSpPr>
            <p:cNvPr id="43" name="Freeform 4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4" name="TextBox 44"/>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pic>
        <p:nvPicPr>
          <p:cNvPr id="45" name="Picture 45"/>
          <p:cNvPicPr>
            <a:picLocks noChangeAspect="1"/>
          </p:cNvPicPr>
          <p:nvPr/>
        </p:nvPicPr>
        <p:blipFill>
          <a:blip r:embed="rId6">
            <a:alphaModFix amt="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94" t="3053" r="9846" b="38819"/>
          <a:stretch>
            <a:fillRect/>
          </a:stretch>
        </p:blipFill>
        <p:spPr>
          <a:xfrm rot="5400000">
            <a:off x="-373744" y="3598226"/>
            <a:ext cx="7648187" cy="2773027"/>
          </a:xfrm>
          <a:prstGeom prst="rect">
            <a:avLst/>
          </a:prstGeom>
        </p:spPr>
      </p:pic>
      <p:sp>
        <p:nvSpPr>
          <p:cNvPr id="46" name="TextBox 46"/>
          <p:cNvSpPr txBox="1"/>
          <p:nvPr/>
        </p:nvSpPr>
        <p:spPr>
          <a:xfrm>
            <a:off x="1429650" y="353571"/>
            <a:ext cx="166297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Índice</a:t>
            </a:r>
            <a:r>
              <a:rPr lang="en-US" sz="3200" spc="47" dirty="0">
                <a:solidFill>
                  <a:srgbClr val="000000"/>
                </a:solidFill>
                <a:latin typeface="Arialle Bold"/>
              </a:rPr>
              <a:t> de </a:t>
            </a:r>
            <a:r>
              <a:rPr lang="en-US" sz="3200" spc="47" dirty="0" err="1">
                <a:solidFill>
                  <a:srgbClr val="000000"/>
                </a:solidFill>
                <a:latin typeface="Arialle Bold"/>
              </a:rPr>
              <a:t>Contenidos</a:t>
            </a:r>
            <a:endParaRPr lang="en-US" sz="3200" spc="47" dirty="0">
              <a:solidFill>
                <a:srgbClr val="000000"/>
              </a:solidFill>
              <a:latin typeface="Arialle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grpSp>
        <p:nvGrpSpPr>
          <p:cNvPr id="3" name="Group 3"/>
          <p:cNvGrpSpPr/>
          <p:nvPr/>
        </p:nvGrpSpPr>
        <p:grpSpPr>
          <a:xfrm>
            <a:off x="3227934" y="1265950"/>
            <a:ext cx="10043621" cy="748651"/>
            <a:chOff x="0" y="0"/>
            <a:chExt cx="13391494" cy="998201"/>
          </a:xfrm>
        </p:grpSpPr>
        <p:pic>
          <p:nvPicPr>
            <p:cNvPr id="4" name="Picture 4"/>
            <p:cNvPicPr>
              <a:picLocks noChangeAspect="1"/>
            </p:cNvPicPr>
            <p:nvPr/>
          </p:nvPicPr>
          <p:blipFill>
            <a:blip r:embed="rId4"/>
            <a:srcRect l="12951" t="58615" r="28245" b="19871"/>
            <a:stretch>
              <a:fillRect/>
            </a:stretch>
          </p:blipFill>
          <p:spPr>
            <a:xfrm>
              <a:off x="0" y="0"/>
              <a:ext cx="13391494" cy="998201"/>
            </a:xfrm>
            <a:prstGeom prst="rect">
              <a:avLst/>
            </a:prstGeom>
          </p:spPr>
        </p:pic>
        <p:sp>
          <p:nvSpPr>
            <p:cNvPr id="5" name="TextBox 5"/>
            <p:cNvSpPr txBox="1"/>
            <p:nvPr/>
          </p:nvSpPr>
          <p:spPr>
            <a:xfrm>
              <a:off x="0" y="85662"/>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Introducción </a:t>
              </a:r>
            </a:p>
          </p:txBody>
        </p:sp>
      </p:grpSp>
      <p:grpSp>
        <p:nvGrpSpPr>
          <p:cNvPr id="6" name="Group 6"/>
          <p:cNvGrpSpPr/>
          <p:nvPr/>
        </p:nvGrpSpPr>
        <p:grpSpPr>
          <a:xfrm>
            <a:off x="3656607" y="2327807"/>
            <a:ext cx="10578260" cy="857346"/>
            <a:chOff x="0" y="0"/>
            <a:chExt cx="14104346" cy="1143128"/>
          </a:xfrm>
        </p:grpSpPr>
        <p:pic>
          <p:nvPicPr>
            <p:cNvPr id="7" name="Picture 7"/>
            <p:cNvPicPr>
              <a:picLocks noChangeAspect="1"/>
            </p:cNvPicPr>
            <p:nvPr/>
          </p:nvPicPr>
          <p:blipFill>
            <a:blip r:embed="rId4"/>
            <a:srcRect l="12951" t="58615" r="28245" b="19871"/>
            <a:stretch>
              <a:fillRect/>
            </a:stretch>
          </p:blipFill>
          <p:spPr>
            <a:xfrm>
              <a:off x="712852" y="72464"/>
              <a:ext cx="13391494" cy="998201"/>
            </a:xfrm>
            <a:prstGeom prst="rect">
              <a:avLst/>
            </a:prstGeom>
          </p:spPr>
        </p:pic>
        <p:sp>
          <p:nvSpPr>
            <p:cNvPr id="8" name="TextBox 8"/>
            <p:cNvSpPr txBox="1"/>
            <p:nvPr/>
          </p:nvSpPr>
          <p:spPr>
            <a:xfrm>
              <a:off x="712852"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Justificación del problema </a:t>
              </a:r>
            </a:p>
          </p:txBody>
        </p:sp>
        <p:grpSp>
          <p:nvGrpSpPr>
            <p:cNvPr id="9" name="Group 9"/>
            <p:cNvGrpSpPr/>
            <p:nvPr/>
          </p:nvGrpSpPr>
          <p:grpSpPr>
            <a:xfrm>
              <a:off x="0" y="0"/>
              <a:ext cx="1143128" cy="1143128"/>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2" name="Group 12"/>
          <p:cNvGrpSpPr/>
          <p:nvPr/>
        </p:nvGrpSpPr>
        <p:grpSpPr>
          <a:xfrm>
            <a:off x="4116598" y="3447933"/>
            <a:ext cx="10472294" cy="857346"/>
            <a:chOff x="0" y="0"/>
            <a:chExt cx="13963059" cy="1143128"/>
          </a:xfrm>
        </p:grpSpPr>
        <p:pic>
          <p:nvPicPr>
            <p:cNvPr id="13" name="Picture 13"/>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14" name="TextBox 14"/>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Objetivos e Hipótesis</a:t>
              </a:r>
            </a:p>
          </p:txBody>
        </p:sp>
        <p:grpSp>
          <p:nvGrpSpPr>
            <p:cNvPr id="15" name="Group 15"/>
            <p:cNvGrpSpPr/>
            <p:nvPr/>
          </p:nvGrpSpPr>
          <p:grpSpPr>
            <a:xfrm>
              <a:off x="0" y="0"/>
              <a:ext cx="1143128" cy="1143128"/>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8" name="Group 18"/>
          <p:cNvGrpSpPr/>
          <p:nvPr/>
        </p:nvGrpSpPr>
        <p:grpSpPr>
          <a:xfrm>
            <a:off x="4407309" y="4571979"/>
            <a:ext cx="10472294" cy="857346"/>
            <a:chOff x="0" y="0"/>
            <a:chExt cx="13963059" cy="1143128"/>
          </a:xfrm>
        </p:grpSpPr>
        <p:pic>
          <p:nvPicPr>
            <p:cNvPr id="19" name="Picture 19"/>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20" name="TextBox 20"/>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Materiales y Métodos</a:t>
              </a:r>
            </a:p>
          </p:txBody>
        </p:sp>
        <p:grpSp>
          <p:nvGrpSpPr>
            <p:cNvPr id="21" name="Group 21"/>
            <p:cNvGrpSpPr/>
            <p:nvPr/>
          </p:nvGrpSpPr>
          <p:grpSpPr>
            <a:xfrm>
              <a:off x="0" y="0"/>
              <a:ext cx="1143128" cy="1143128"/>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3" name="TextBox 23"/>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24" name="Group 24"/>
          <p:cNvGrpSpPr/>
          <p:nvPr/>
        </p:nvGrpSpPr>
        <p:grpSpPr>
          <a:xfrm>
            <a:off x="4116598" y="5688184"/>
            <a:ext cx="10472294" cy="857346"/>
            <a:chOff x="0" y="0"/>
            <a:chExt cx="13963059" cy="1143128"/>
          </a:xfrm>
        </p:grpSpPr>
        <p:pic>
          <p:nvPicPr>
            <p:cNvPr id="25" name="Picture 25"/>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26" name="TextBox 26"/>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Resultados y Discusión</a:t>
              </a:r>
            </a:p>
          </p:txBody>
        </p:sp>
        <p:grpSp>
          <p:nvGrpSpPr>
            <p:cNvPr id="27" name="Group 27"/>
            <p:cNvGrpSpPr/>
            <p:nvPr/>
          </p:nvGrpSpPr>
          <p:grpSpPr>
            <a:xfrm>
              <a:off x="0" y="0"/>
              <a:ext cx="1143128" cy="1143128"/>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9" name="TextBox 29"/>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0" name="Group 30"/>
          <p:cNvGrpSpPr/>
          <p:nvPr/>
        </p:nvGrpSpPr>
        <p:grpSpPr>
          <a:xfrm>
            <a:off x="3656607" y="6802705"/>
            <a:ext cx="10472294" cy="857346"/>
            <a:chOff x="0" y="0"/>
            <a:chExt cx="13963059" cy="1143128"/>
          </a:xfrm>
        </p:grpSpPr>
        <p:pic>
          <p:nvPicPr>
            <p:cNvPr id="31" name="Picture 31"/>
            <p:cNvPicPr>
              <a:picLocks noChangeAspect="1"/>
            </p:cNvPicPr>
            <p:nvPr/>
          </p:nvPicPr>
          <p:blipFill>
            <a:blip r:embed="rId5"/>
            <a:srcRect l="12951" t="58615" r="28245" b="19871"/>
            <a:stretch>
              <a:fillRect/>
            </a:stretch>
          </p:blipFill>
          <p:spPr>
            <a:xfrm>
              <a:off x="571564" y="72464"/>
              <a:ext cx="13391494" cy="998201"/>
            </a:xfrm>
            <a:prstGeom prst="rect">
              <a:avLst/>
            </a:prstGeom>
          </p:spPr>
        </p:pic>
        <p:sp>
          <p:nvSpPr>
            <p:cNvPr id="32" name="TextBox 32"/>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Conclusiones</a:t>
              </a:r>
            </a:p>
          </p:txBody>
        </p:sp>
        <p:grpSp>
          <p:nvGrpSpPr>
            <p:cNvPr id="33" name="Group 33"/>
            <p:cNvGrpSpPr/>
            <p:nvPr/>
          </p:nvGrpSpPr>
          <p:grpSpPr>
            <a:xfrm>
              <a:off x="0" y="0"/>
              <a:ext cx="1143128" cy="1143128"/>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35" name="TextBox 35"/>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6" name="Group 36"/>
          <p:cNvGrpSpPr/>
          <p:nvPr/>
        </p:nvGrpSpPr>
        <p:grpSpPr>
          <a:xfrm>
            <a:off x="2799261" y="7932356"/>
            <a:ext cx="10472294" cy="857346"/>
            <a:chOff x="0" y="0"/>
            <a:chExt cx="13963059" cy="1143128"/>
          </a:xfrm>
        </p:grpSpPr>
        <p:pic>
          <p:nvPicPr>
            <p:cNvPr id="37" name="Picture 37"/>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38" name="TextBox 38"/>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Recomendaciones</a:t>
              </a:r>
            </a:p>
          </p:txBody>
        </p:sp>
        <p:grpSp>
          <p:nvGrpSpPr>
            <p:cNvPr id="39" name="Group 39"/>
            <p:cNvGrpSpPr/>
            <p:nvPr/>
          </p:nvGrpSpPr>
          <p:grpSpPr>
            <a:xfrm>
              <a:off x="0" y="0"/>
              <a:ext cx="1143128" cy="1143128"/>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1" name="TextBox 41"/>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42" name="Group 42"/>
          <p:cNvGrpSpPr/>
          <p:nvPr/>
        </p:nvGrpSpPr>
        <p:grpSpPr>
          <a:xfrm>
            <a:off x="2799261" y="1211602"/>
            <a:ext cx="857346" cy="857346"/>
            <a:chOff x="0" y="0"/>
            <a:chExt cx="812800" cy="812800"/>
          </a:xfrm>
        </p:grpSpPr>
        <p:sp>
          <p:nvSpPr>
            <p:cNvPr id="43" name="Freeform 4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4" name="TextBox 44"/>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pic>
        <p:nvPicPr>
          <p:cNvPr id="45" name="Picture 45"/>
          <p:cNvPicPr>
            <a:picLocks noChangeAspect="1"/>
          </p:cNvPicPr>
          <p:nvPr/>
        </p:nvPicPr>
        <p:blipFill>
          <a:blip r:embed="rId6">
            <a:alphaModFix amt="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94" t="3053" r="9846" b="38819"/>
          <a:stretch>
            <a:fillRect/>
          </a:stretch>
        </p:blipFill>
        <p:spPr>
          <a:xfrm rot="5400000">
            <a:off x="-373744" y="3598226"/>
            <a:ext cx="7648187" cy="2773027"/>
          </a:xfrm>
          <a:prstGeom prst="rect">
            <a:avLst/>
          </a:prstGeom>
        </p:spPr>
      </p:pic>
      <p:sp>
        <p:nvSpPr>
          <p:cNvPr id="46" name="TextBox 46"/>
          <p:cNvSpPr txBox="1"/>
          <p:nvPr/>
        </p:nvSpPr>
        <p:spPr>
          <a:xfrm>
            <a:off x="1429650" y="353571"/>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Índice</a:t>
            </a:r>
            <a:r>
              <a:rPr lang="en-US" sz="3200" spc="47" dirty="0">
                <a:solidFill>
                  <a:srgbClr val="000000"/>
                </a:solidFill>
                <a:latin typeface="Arialle Bold"/>
              </a:rPr>
              <a:t> de </a:t>
            </a:r>
            <a:r>
              <a:rPr lang="en-US" sz="3200" spc="47" dirty="0" err="1">
                <a:solidFill>
                  <a:srgbClr val="000000"/>
                </a:solidFill>
                <a:latin typeface="Arialle Bold"/>
              </a:rPr>
              <a:t>Contenidos</a:t>
            </a:r>
            <a:endParaRPr lang="en-US" sz="3200" spc="47" dirty="0">
              <a:solidFill>
                <a:srgbClr val="000000"/>
              </a:solidFill>
              <a:latin typeface="Arialle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2284" y="0"/>
            <a:ext cx="18294668" cy="10287002"/>
          </a:xfrm>
          <a:prstGeom prst="rect">
            <a:avLst/>
          </a:prstGeom>
        </p:spPr>
      </p:pic>
      <p:sp>
        <p:nvSpPr>
          <p:cNvPr id="3" name="TextBox 3"/>
          <p:cNvSpPr txBox="1"/>
          <p:nvPr/>
        </p:nvSpPr>
        <p:spPr>
          <a:xfrm>
            <a:off x="1429650" y="376515"/>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Conclusiones</a:t>
            </a:r>
            <a:endParaRPr lang="en-US" sz="3200" spc="47" dirty="0">
              <a:solidFill>
                <a:srgbClr val="000000"/>
              </a:solidFill>
              <a:latin typeface="Arialle Bold"/>
            </a:endParaRPr>
          </a:p>
        </p:txBody>
      </p:sp>
      <p:sp>
        <p:nvSpPr>
          <p:cNvPr id="4" name="TextBox 4"/>
          <p:cNvSpPr txBox="1"/>
          <p:nvPr/>
        </p:nvSpPr>
        <p:spPr>
          <a:xfrm>
            <a:off x="1066800" y="1866900"/>
            <a:ext cx="15476568" cy="6025496"/>
          </a:xfrm>
          <a:prstGeom prst="rect">
            <a:avLst/>
          </a:prstGeom>
        </p:spPr>
        <p:txBody>
          <a:bodyPr lIns="0" tIns="0" rIns="0" bIns="0" rtlCol="0" anchor="t">
            <a:spAutoFit/>
          </a:bodyPr>
          <a:lstStyle/>
          <a:p>
            <a:pPr marL="508185" lvl="1" indent="-254093" algn="just">
              <a:lnSpc>
                <a:spcPct val="150000"/>
              </a:lnSpc>
              <a:buFont typeface="Arial"/>
              <a:buChar char="•"/>
            </a:pPr>
            <a:r>
              <a:rPr lang="en-US" sz="2400" dirty="0">
                <a:solidFill>
                  <a:srgbClr val="000000"/>
                </a:solidFill>
                <a:latin typeface="Arialle"/>
              </a:rPr>
              <a:t>Se </a:t>
            </a:r>
            <a:r>
              <a:rPr lang="en-US" sz="2400" dirty="0" err="1">
                <a:solidFill>
                  <a:srgbClr val="000000"/>
                </a:solidFill>
                <a:latin typeface="Arialle"/>
              </a:rPr>
              <a:t>obtuvieron</a:t>
            </a:r>
            <a:r>
              <a:rPr lang="en-US" sz="2400" dirty="0">
                <a:solidFill>
                  <a:srgbClr val="000000"/>
                </a:solidFill>
                <a:latin typeface="Arialle"/>
              </a:rPr>
              <a:t> 50x10</a:t>
            </a:r>
            <a:r>
              <a:rPr lang="en-US" sz="2400" baseline="30000" dirty="0">
                <a:solidFill>
                  <a:srgbClr val="000000"/>
                </a:solidFill>
                <a:latin typeface="Arialle"/>
              </a:rPr>
              <a:t>9</a:t>
            </a:r>
            <a:r>
              <a:rPr lang="en-US" sz="2400" dirty="0">
                <a:solidFill>
                  <a:srgbClr val="000000"/>
                </a:solidFill>
                <a:latin typeface="Arialle"/>
              </a:rPr>
              <a:t> UFC de adenovirus </a:t>
            </a:r>
            <a:r>
              <a:rPr lang="en-US" sz="2400" dirty="0" err="1">
                <a:solidFill>
                  <a:srgbClr val="000000"/>
                </a:solidFill>
                <a:latin typeface="Arialle"/>
              </a:rPr>
              <a:t>infectivo</a:t>
            </a:r>
            <a:r>
              <a:rPr lang="en-US" sz="2400" dirty="0">
                <a:solidFill>
                  <a:srgbClr val="000000"/>
                </a:solidFill>
                <a:latin typeface="Arialle"/>
              </a:rPr>
              <a:t> a </a:t>
            </a:r>
            <a:r>
              <a:rPr lang="en-US" sz="2400" dirty="0" err="1">
                <a:solidFill>
                  <a:srgbClr val="000000"/>
                </a:solidFill>
                <a:latin typeface="Arialle"/>
              </a:rPr>
              <a:t>partir</a:t>
            </a:r>
            <a:r>
              <a:rPr lang="en-US" sz="2400" dirty="0">
                <a:solidFill>
                  <a:srgbClr val="000000"/>
                </a:solidFill>
                <a:latin typeface="Arialle"/>
              </a:rPr>
              <a:t> de la </a:t>
            </a:r>
            <a:r>
              <a:rPr lang="en-US" sz="2400" dirty="0" err="1">
                <a:solidFill>
                  <a:srgbClr val="000000"/>
                </a:solidFill>
                <a:latin typeface="Arialle"/>
              </a:rPr>
              <a:t>amplificación</a:t>
            </a:r>
            <a:r>
              <a:rPr lang="en-US" sz="2400" dirty="0">
                <a:solidFill>
                  <a:srgbClr val="000000"/>
                </a:solidFill>
                <a:latin typeface="Arialle"/>
              </a:rPr>
              <a:t> de un vector adenoviral </a:t>
            </a:r>
            <a:r>
              <a:rPr lang="en-US" sz="2400" dirty="0" err="1">
                <a:solidFill>
                  <a:srgbClr val="000000"/>
                </a:solidFill>
                <a:latin typeface="Arialle"/>
              </a:rPr>
              <a:t>en</a:t>
            </a:r>
            <a:r>
              <a:rPr lang="en-US" sz="2400" dirty="0">
                <a:solidFill>
                  <a:srgbClr val="000000"/>
                </a:solidFill>
                <a:latin typeface="Arialle"/>
              </a:rPr>
              <a:t> </a:t>
            </a:r>
            <a:r>
              <a:rPr lang="en-US" sz="2400" dirty="0" err="1">
                <a:solidFill>
                  <a:srgbClr val="000000"/>
                </a:solidFill>
                <a:latin typeface="Arialle"/>
              </a:rPr>
              <a:t>células</a:t>
            </a:r>
            <a:r>
              <a:rPr lang="en-US" sz="2400" dirty="0">
                <a:solidFill>
                  <a:srgbClr val="000000"/>
                </a:solidFill>
                <a:latin typeface="Arialle"/>
              </a:rPr>
              <a:t> HEK293A y </a:t>
            </a:r>
            <a:r>
              <a:rPr lang="en-US" sz="2400" dirty="0" err="1">
                <a:solidFill>
                  <a:srgbClr val="000000"/>
                </a:solidFill>
                <a:latin typeface="Arialle"/>
              </a:rPr>
              <a:t>su</a:t>
            </a:r>
            <a:r>
              <a:rPr lang="en-US" sz="2400" dirty="0">
                <a:solidFill>
                  <a:srgbClr val="000000"/>
                </a:solidFill>
                <a:latin typeface="Arialle"/>
              </a:rPr>
              <a:t> </a:t>
            </a:r>
            <a:r>
              <a:rPr lang="en-US" sz="2400" dirty="0" err="1">
                <a:solidFill>
                  <a:srgbClr val="000000"/>
                </a:solidFill>
                <a:latin typeface="Arialle"/>
              </a:rPr>
              <a:t>purificación</a:t>
            </a:r>
            <a:r>
              <a:rPr lang="en-US" sz="2400" dirty="0">
                <a:solidFill>
                  <a:srgbClr val="000000"/>
                </a:solidFill>
                <a:latin typeface="Arialle"/>
              </a:rPr>
              <a:t> </a:t>
            </a:r>
            <a:r>
              <a:rPr lang="en-US" sz="2400" dirty="0" err="1">
                <a:solidFill>
                  <a:srgbClr val="000000"/>
                </a:solidFill>
                <a:latin typeface="Arialle"/>
              </a:rPr>
              <a:t>mediante</a:t>
            </a:r>
            <a:r>
              <a:rPr lang="en-US" sz="2400" dirty="0">
                <a:solidFill>
                  <a:srgbClr val="000000"/>
                </a:solidFill>
                <a:latin typeface="Arialle"/>
              </a:rPr>
              <a:t> un </a:t>
            </a:r>
            <a:r>
              <a:rPr lang="en-US" sz="2400" dirty="0" err="1">
                <a:solidFill>
                  <a:srgbClr val="000000"/>
                </a:solidFill>
                <a:latin typeface="Arialle"/>
              </a:rPr>
              <a:t>gradiente</a:t>
            </a:r>
            <a:r>
              <a:rPr lang="en-US" sz="2400" dirty="0">
                <a:solidFill>
                  <a:srgbClr val="000000"/>
                </a:solidFill>
                <a:latin typeface="Arialle"/>
              </a:rPr>
              <a:t> de </a:t>
            </a:r>
            <a:r>
              <a:rPr lang="en-US" sz="2400" dirty="0" err="1">
                <a:solidFill>
                  <a:srgbClr val="000000"/>
                </a:solidFill>
                <a:latin typeface="Arialle"/>
              </a:rPr>
              <a:t>cloruro</a:t>
            </a:r>
            <a:r>
              <a:rPr lang="en-US" sz="2400" dirty="0">
                <a:solidFill>
                  <a:srgbClr val="000000"/>
                </a:solidFill>
                <a:latin typeface="Arialle"/>
              </a:rPr>
              <a:t> de </a:t>
            </a:r>
            <a:r>
              <a:rPr lang="en-US" sz="2400" dirty="0" err="1">
                <a:solidFill>
                  <a:srgbClr val="000000"/>
                </a:solidFill>
                <a:latin typeface="Arialle"/>
              </a:rPr>
              <a:t>cesio</a:t>
            </a:r>
            <a:r>
              <a:rPr lang="en-US" sz="2400" dirty="0">
                <a:solidFill>
                  <a:srgbClr val="000000"/>
                </a:solidFill>
                <a:latin typeface="Arialle"/>
              </a:rPr>
              <a:t>.</a:t>
            </a:r>
          </a:p>
          <a:p>
            <a:pPr marL="508185" lvl="1" indent="-254093" algn="just">
              <a:lnSpc>
                <a:spcPct val="150000"/>
              </a:lnSpc>
              <a:buFont typeface="Arial"/>
              <a:buChar char="•"/>
            </a:pPr>
            <a:r>
              <a:rPr lang="en-US" sz="2400" dirty="0">
                <a:solidFill>
                  <a:srgbClr val="000000"/>
                </a:solidFill>
                <a:latin typeface="Arialle"/>
              </a:rPr>
              <a:t>La </a:t>
            </a:r>
            <a:r>
              <a:rPr lang="en-US" sz="2400" dirty="0" err="1">
                <a:solidFill>
                  <a:srgbClr val="000000"/>
                </a:solidFill>
                <a:latin typeface="Arialle"/>
              </a:rPr>
              <a:t>línea</a:t>
            </a:r>
            <a:r>
              <a:rPr lang="en-US" sz="2400" dirty="0">
                <a:solidFill>
                  <a:srgbClr val="000000"/>
                </a:solidFill>
                <a:latin typeface="Arialle"/>
              </a:rPr>
              <a:t> </a:t>
            </a:r>
            <a:r>
              <a:rPr lang="en-US" sz="2400" dirty="0" err="1">
                <a:solidFill>
                  <a:srgbClr val="000000"/>
                </a:solidFill>
                <a:latin typeface="Arialle"/>
              </a:rPr>
              <a:t>celular</a:t>
            </a:r>
            <a:r>
              <a:rPr lang="en-US" sz="2400" dirty="0">
                <a:solidFill>
                  <a:srgbClr val="000000"/>
                </a:solidFill>
                <a:latin typeface="Arialle"/>
              </a:rPr>
              <a:t> GMGE </a:t>
            </a:r>
            <a:r>
              <a:rPr lang="en-US" sz="2400" dirty="0" err="1">
                <a:solidFill>
                  <a:srgbClr val="000000"/>
                </a:solidFill>
                <a:latin typeface="Arialle"/>
              </a:rPr>
              <a:t>expresó</a:t>
            </a:r>
            <a:r>
              <a:rPr lang="en-US" sz="2400" dirty="0">
                <a:solidFill>
                  <a:srgbClr val="000000"/>
                </a:solidFill>
                <a:latin typeface="Arialle"/>
              </a:rPr>
              <a:t> </a:t>
            </a:r>
            <a:r>
              <a:rPr lang="en-US" sz="2400" dirty="0" err="1">
                <a:solidFill>
                  <a:srgbClr val="000000"/>
                </a:solidFill>
                <a:latin typeface="Arialle"/>
              </a:rPr>
              <a:t>anticuerpos</a:t>
            </a:r>
            <a:r>
              <a:rPr lang="en-US" sz="2400" dirty="0">
                <a:solidFill>
                  <a:srgbClr val="000000"/>
                </a:solidFill>
                <a:latin typeface="Arialle"/>
              </a:rPr>
              <a:t> </a:t>
            </a:r>
            <a:r>
              <a:rPr lang="en-US" sz="2400" dirty="0" err="1">
                <a:solidFill>
                  <a:srgbClr val="000000"/>
                </a:solidFill>
                <a:latin typeface="Arialle"/>
              </a:rPr>
              <a:t>humanos</a:t>
            </a:r>
            <a:r>
              <a:rPr lang="en-US" sz="2400" dirty="0">
                <a:solidFill>
                  <a:srgbClr val="000000"/>
                </a:solidFill>
                <a:latin typeface="Arialle"/>
              </a:rPr>
              <a:t> a </a:t>
            </a:r>
            <a:r>
              <a:rPr lang="en-US" sz="2400" dirty="0" err="1">
                <a:solidFill>
                  <a:srgbClr val="000000"/>
                </a:solidFill>
                <a:latin typeface="Arialle"/>
              </a:rPr>
              <a:t>partir</a:t>
            </a:r>
            <a:r>
              <a:rPr lang="en-US" sz="2400" dirty="0">
                <a:solidFill>
                  <a:srgbClr val="000000"/>
                </a:solidFill>
                <a:latin typeface="Arialle"/>
              </a:rPr>
              <a:t> de la </a:t>
            </a:r>
            <a:r>
              <a:rPr lang="en-US" sz="2400" dirty="0" err="1">
                <a:solidFill>
                  <a:srgbClr val="000000"/>
                </a:solidFill>
                <a:latin typeface="Arialle"/>
              </a:rPr>
              <a:t>infección</a:t>
            </a:r>
            <a:r>
              <a:rPr lang="en-US" sz="2400" dirty="0">
                <a:solidFill>
                  <a:srgbClr val="000000"/>
                </a:solidFill>
                <a:latin typeface="Arialle"/>
              </a:rPr>
              <a:t> con </a:t>
            </a:r>
            <a:r>
              <a:rPr lang="en-US" sz="2400" dirty="0" err="1">
                <a:solidFill>
                  <a:srgbClr val="000000"/>
                </a:solidFill>
                <a:latin typeface="Arialle"/>
              </a:rPr>
              <a:t>vectores</a:t>
            </a:r>
            <a:r>
              <a:rPr lang="en-US" sz="2400" dirty="0">
                <a:solidFill>
                  <a:srgbClr val="000000"/>
                </a:solidFill>
                <a:latin typeface="Arialle"/>
              </a:rPr>
              <a:t> </a:t>
            </a:r>
            <a:r>
              <a:rPr lang="en-US" sz="2400" dirty="0" err="1">
                <a:solidFill>
                  <a:srgbClr val="000000"/>
                </a:solidFill>
                <a:latin typeface="Arialle"/>
              </a:rPr>
              <a:t>adenovirales</a:t>
            </a:r>
            <a:r>
              <a:rPr lang="en-US" sz="2400" dirty="0">
                <a:solidFill>
                  <a:srgbClr val="000000"/>
                </a:solidFill>
                <a:latin typeface="Arialle"/>
              </a:rPr>
              <a:t>. La </a:t>
            </a:r>
            <a:r>
              <a:rPr lang="en-US" sz="2400" dirty="0" err="1">
                <a:solidFill>
                  <a:srgbClr val="000000"/>
                </a:solidFill>
                <a:latin typeface="Arialle"/>
              </a:rPr>
              <a:t>condición</a:t>
            </a:r>
            <a:r>
              <a:rPr lang="en-US" sz="2400" dirty="0">
                <a:solidFill>
                  <a:srgbClr val="000000"/>
                </a:solidFill>
                <a:latin typeface="Arialle"/>
              </a:rPr>
              <a:t> </a:t>
            </a:r>
            <a:r>
              <a:rPr lang="en-US" sz="2400" dirty="0" err="1">
                <a:solidFill>
                  <a:srgbClr val="000000"/>
                </a:solidFill>
                <a:latin typeface="Arialle"/>
              </a:rPr>
              <a:t>óptima</a:t>
            </a:r>
            <a:r>
              <a:rPr lang="en-US" sz="2400" dirty="0">
                <a:solidFill>
                  <a:srgbClr val="000000"/>
                </a:solidFill>
                <a:latin typeface="Arialle"/>
              </a:rPr>
              <a:t> para la </a:t>
            </a:r>
            <a:r>
              <a:rPr lang="en-US" sz="2400" dirty="0" err="1">
                <a:solidFill>
                  <a:srgbClr val="000000"/>
                </a:solidFill>
                <a:latin typeface="Arialle"/>
              </a:rPr>
              <a:t>expresión</a:t>
            </a:r>
            <a:r>
              <a:rPr lang="en-US" sz="2400" dirty="0">
                <a:solidFill>
                  <a:srgbClr val="000000"/>
                </a:solidFill>
                <a:latin typeface="Arialle"/>
              </a:rPr>
              <a:t> </a:t>
            </a:r>
            <a:r>
              <a:rPr lang="en-US" sz="2400" dirty="0" err="1">
                <a:solidFill>
                  <a:srgbClr val="000000"/>
                </a:solidFill>
                <a:latin typeface="Arialle"/>
              </a:rPr>
              <a:t>recombinante</a:t>
            </a:r>
            <a:r>
              <a:rPr lang="en-US" sz="2400" dirty="0">
                <a:solidFill>
                  <a:srgbClr val="000000"/>
                </a:solidFill>
                <a:latin typeface="Arialle"/>
              </a:rPr>
              <a:t> es a </a:t>
            </a:r>
            <a:r>
              <a:rPr lang="en-US" sz="2400" dirty="0" err="1">
                <a:solidFill>
                  <a:srgbClr val="000000"/>
                </a:solidFill>
                <a:latin typeface="Arialle"/>
              </a:rPr>
              <a:t>través</a:t>
            </a:r>
            <a:r>
              <a:rPr lang="en-US" sz="2400" dirty="0">
                <a:solidFill>
                  <a:srgbClr val="000000"/>
                </a:solidFill>
                <a:latin typeface="Arialle"/>
              </a:rPr>
              <a:t> de un MOI adenoviral de 125 UFC </a:t>
            </a:r>
            <a:r>
              <a:rPr lang="en-US" sz="2400" dirty="0" err="1">
                <a:solidFill>
                  <a:srgbClr val="000000"/>
                </a:solidFill>
                <a:latin typeface="Arialle"/>
              </a:rPr>
              <a:t>por</a:t>
            </a:r>
            <a:r>
              <a:rPr lang="en-US" sz="2400" dirty="0">
                <a:solidFill>
                  <a:srgbClr val="000000"/>
                </a:solidFill>
                <a:latin typeface="Arialle"/>
              </a:rPr>
              <a:t> </a:t>
            </a:r>
            <a:r>
              <a:rPr lang="en-US" sz="2400" dirty="0" err="1">
                <a:solidFill>
                  <a:srgbClr val="000000"/>
                </a:solidFill>
                <a:latin typeface="Arialle"/>
              </a:rPr>
              <a:t>célula</a:t>
            </a:r>
            <a:r>
              <a:rPr lang="en-US" sz="2400" dirty="0">
                <a:solidFill>
                  <a:srgbClr val="000000"/>
                </a:solidFill>
                <a:latin typeface="Arialle"/>
              </a:rPr>
              <a:t>.</a:t>
            </a:r>
          </a:p>
          <a:p>
            <a:pPr marL="508185" lvl="1" indent="-254093" algn="just">
              <a:lnSpc>
                <a:spcPct val="150000"/>
              </a:lnSpc>
              <a:buFont typeface="Arial"/>
              <a:buChar char="•"/>
            </a:pPr>
            <a:r>
              <a:rPr lang="en-US" sz="2400" dirty="0">
                <a:solidFill>
                  <a:srgbClr val="000000"/>
                </a:solidFill>
                <a:latin typeface="Arialle"/>
              </a:rPr>
              <a:t>La </a:t>
            </a:r>
            <a:r>
              <a:rPr lang="en-US" sz="2400" dirty="0" err="1">
                <a:solidFill>
                  <a:srgbClr val="000000"/>
                </a:solidFill>
                <a:latin typeface="Arialle"/>
              </a:rPr>
              <a:t>producción</a:t>
            </a:r>
            <a:r>
              <a:rPr lang="en-US" sz="2400" dirty="0">
                <a:solidFill>
                  <a:srgbClr val="000000"/>
                </a:solidFill>
                <a:latin typeface="Arialle"/>
              </a:rPr>
              <a:t> de </a:t>
            </a:r>
            <a:r>
              <a:rPr lang="en-US" sz="2400" dirty="0" err="1">
                <a:solidFill>
                  <a:srgbClr val="000000"/>
                </a:solidFill>
                <a:latin typeface="Arialle"/>
              </a:rPr>
              <a:t>anticuerpos</a:t>
            </a:r>
            <a:r>
              <a:rPr lang="en-US" sz="2400" dirty="0">
                <a:solidFill>
                  <a:srgbClr val="000000"/>
                </a:solidFill>
                <a:latin typeface="Arialle"/>
              </a:rPr>
              <a:t> </a:t>
            </a:r>
            <a:r>
              <a:rPr lang="en-US" sz="2400" dirty="0" err="1">
                <a:solidFill>
                  <a:srgbClr val="000000"/>
                </a:solidFill>
                <a:latin typeface="Arialle"/>
              </a:rPr>
              <a:t>humanos</a:t>
            </a:r>
            <a:r>
              <a:rPr lang="en-US" sz="2400" dirty="0">
                <a:solidFill>
                  <a:srgbClr val="000000"/>
                </a:solidFill>
                <a:latin typeface="Arialle"/>
              </a:rPr>
              <a:t> </a:t>
            </a:r>
            <a:r>
              <a:rPr lang="en-US" sz="2400" dirty="0" err="1">
                <a:solidFill>
                  <a:srgbClr val="000000"/>
                </a:solidFill>
                <a:latin typeface="Arialle"/>
              </a:rPr>
              <a:t>recombinantes</a:t>
            </a:r>
            <a:r>
              <a:rPr lang="en-US" sz="2400" dirty="0">
                <a:solidFill>
                  <a:srgbClr val="000000"/>
                </a:solidFill>
                <a:latin typeface="Arialle"/>
              </a:rPr>
              <a:t>, hasta </a:t>
            </a:r>
            <a:r>
              <a:rPr lang="en-US" sz="2400" dirty="0" err="1">
                <a:solidFill>
                  <a:srgbClr val="000000"/>
                </a:solidFill>
                <a:latin typeface="Arialle"/>
              </a:rPr>
              <a:t>el</a:t>
            </a:r>
            <a:r>
              <a:rPr lang="en-US" sz="2400" dirty="0">
                <a:solidFill>
                  <a:srgbClr val="000000"/>
                </a:solidFill>
                <a:latin typeface="Arialle"/>
              </a:rPr>
              <a:t> día 6, </a:t>
            </a:r>
            <a:r>
              <a:rPr lang="en-US" sz="2400" dirty="0" err="1">
                <a:solidFill>
                  <a:srgbClr val="000000"/>
                </a:solidFill>
                <a:latin typeface="Arialle"/>
              </a:rPr>
              <a:t>presentó</a:t>
            </a:r>
            <a:r>
              <a:rPr lang="en-US" sz="2400" dirty="0">
                <a:solidFill>
                  <a:srgbClr val="000000"/>
                </a:solidFill>
                <a:latin typeface="Arialle"/>
              </a:rPr>
              <a:t> </a:t>
            </a:r>
            <a:r>
              <a:rPr lang="en-US" sz="2400" dirty="0" err="1">
                <a:solidFill>
                  <a:srgbClr val="000000"/>
                </a:solidFill>
                <a:latin typeface="Arialle"/>
              </a:rPr>
              <a:t>una</a:t>
            </a:r>
            <a:r>
              <a:rPr lang="en-US" sz="2400" dirty="0">
                <a:solidFill>
                  <a:srgbClr val="000000"/>
                </a:solidFill>
                <a:latin typeface="Arialle"/>
              </a:rPr>
              <a:t> </a:t>
            </a:r>
            <a:r>
              <a:rPr lang="en-US" sz="2400" dirty="0" err="1">
                <a:solidFill>
                  <a:srgbClr val="000000"/>
                </a:solidFill>
                <a:latin typeface="Arialle"/>
              </a:rPr>
              <a:t>tendencia</a:t>
            </a:r>
            <a:r>
              <a:rPr lang="en-US" sz="2400" dirty="0">
                <a:solidFill>
                  <a:srgbClr val="000000"/>
                </a:solidFill>
                <a:latin typeface="Arialle"/>
              </a:rPr>
              <a:t> </a:t>
            </a:r>
            <a:r>
              <a:rPr lang="en-US" sz="2400" dirty="0" err="1">
                <a:solidFill>
                  <a:srgbClr val="000000"/>
                </a:solidFill>
                <a:latin typeface="Arialle"/>
              </a:rPr>
              <a:t>positiva</a:t>
            </a:r>
            <a:r>
              <a:rPr lang="en-US" sz="2400" dirty="0">
                <a:solidFill>
                  <a:srgbClr val="000000"/>
                </a:solidFill>
                <a:latin typeface="Arialle"/>
              </a:rPr>
              <a:t> de </a:t>
            </a:r>
            <a:r>
              <a:rPr lang="en-US" sz="2400" dirty="0" err="1">
                <a:solidFill>
                  <a:srgbClr val="000000"/>
                </a:solidFill>
                <a:latin typeface="Arialle"/>
              </a:rPr>
              <a:t>expresión</a:t>
            </a:r>
            <a:r>
              <a:rPr lang="en-US" sz="2400" dirty="0">
                <a:solidFill>
                  <a:srgbClr val="000000"/>
                </a:solidFill>
                <a:latin typeface="Arialle"/>
              </a:rPr>
              <a:t>, </a:t>
            </a:r>
            <a:r>
              <a:rPr lang="en-US" sz="2400" dirty="0" err="1">
                <a:solidFill>
                  <a:srgbClr val="000000"/>
                </a:solidFill>
                <a:latin typeface="Arialle"/>
              </a:rPr>
              <a:t>incrementando</a:t>
            </a:r>
            <a:r>
              <a:rPr lang="en-US" sz="2400" dirty="0">
                <a:solidFill>
                  <a:srgbClr val="000000"/>
                </a:solidFill>
                <a:latin typeface="Arialle"/>
              </a:rPr>
              <a:t> hasta 3 </a:t>
            </a:r>
            <a:r>
              <a:rPr lang="en-US" sz="2400" dirty="0" err="1">
                <a:solidFill>
                  <a:srgbClr val="000000"/>
                </a:solidFill>
                <a:latin typeface="Arialle"/>
              </a:rPr>
              <a:t>veces</a:t>
            </a:r>
            <a:r>
              <a:rPr lang="en-US" sz="2400" dirty="0">
                <a:solidFill>
                  <a:srgbClr val="000000"/>
                </a:solidFill>
                <a:latin typeface="Arialle"/>
              </a:rPr>
              <a:t> </a:t>
            </a:r>
            <a:r>
              <a:rPr lang="en-US" sz="2400" dirty="0" err="1">
                <a:solidFill>
                  <a:srgbClr val="000000"/>
                </a:solidFill>
                <a:latin typeface="Arialle"/>
              </a:rPr>
              <a:t>más</a:t>
            </a:r>
            <a:r>
              <a:rPr lang="en-US" sz="2400" dirty="0">
                <a:solidFill>
                  <a:srgbClr val="000000"/>
                </a:solidFill>
                <a:latin typeface="Arialle"/>
              </a:rPr>
              <a:t> la </a:t>
            </a:r>
            <a:r>
              <a:rPr lang="en-US" sz="2400" dirty="0" err="1">
                <a:solidFill>
                  <a:srgbClr val="000000"/>
                </a:solidFill>
                <a:latin typeface="Arialle"/>
              </a:rPr>
              <a:t>concentración</a:t>
            </a:r>
            <a:r>
              <a:rPr lang="en-US" sz="2400" dirty="0">
                <a:solidFill>
                  <a:srgbClr val="000000"/>
                </a:solidFill>
                <a:latin typeface="Arialle"/>
              </a:rPr>
              <a:t> de </a:t>
            </a:r>
            <a:r>
              <a:rPr lang="en-US" sz="2400" dirty="0" err="1">
                <a:solidFill>
                  <a:srgbClr val="000000"/>
                </a:solidFill>
                <a:latin typeface="Arialle"/>
              </a:rPr>
              <a:t>proteínas</a:t>
            </a:r>
            <a:r>
              <a:rPr lang="en-US" sz="2400" dirty="0">
                <a:solidFill>
                  <a:srgbClr val="000000"/>
                </a:solidFill>
                <a:latin typeface="Arialle"/>
              </a:rPr>
              <a:t> </a:t>
            </a:r>
            <a:r>
              <a:rPr lang="en-US" sz="2400" dirty="0" err="1">
                <a:solidFill>
                  <a:srgbClr val="000000"/>
                </a:solidFill>
                <a:latin typeface="Arialle"/>
              </a:rPr>
              <a:t>producidas</a:t>
            </a:r>
            <a:r>
              <a:rPr lang="en-US" sz="2400" dirty="0">
                <a:solidFill>
                  <a:srgbClr val="000000"/>
                </a:solidFill>
                <a:latin typeface="Arialle"/>
              </a:rPr>
              <a:t> </a:t>
            </a:r>
            <a:r>
              <a:rPr lang="en-US" sz="2400" dirty="0" err="1">
                <a:solidFill>
                  <a:srgbClr val="000000"/>
                </a:solidFill>
                <a:latin typeface="Arialle"/>
              </a:rPr>
              <a:t>desde</a:t>
            </a:r>
            <a:r>
              <a:rPr lang="en-US" sz="2400" dirty="0">
                <a:solidFill>
                  <a:srgbClr val="000000"/>
                </a:solidFill>
                <a:latin typeface="Arialle"/>
              </a:rPr>
              <a:t> las </a:t>
            </a:r>
            <a:r>
              <a:rPr lang="en-US" sz="2400" dirty="0" err="1">
                <a:solidFill>
                  <a:srgbClr val="000000"/>
                </a:solidFill>
                <a:latin typeface="Arialle"/>
              </a:rPr>
              <a:t>primeras</a:t>
            </a:r>
            <a:r>
              <a:rPr lang="en-US" sz="2400" dirty="0">
                <a:solidFill>
                  <a:srgbClr val="000000"/>
                </a:solidFill>
                <a:latin typeface="Arialle"/>
              </a:rPr>
              <a:t> 24 horas post </a:t>
            </a:r>
            <a:r>
              <a:rPr lang="en-US" sz="2400" dirty="0" err="1">
                <a:solidFill>
                  <a:srgbClr val="000000"/>
                </a:solidFill>
                <a:latin typeface="Arialle"/>
              </a:rPr>
              <a:t>infección</a:t>
            </a:r>
            <a:r>
              <a:rPr lang="en-US" sz="2400" dirty="0">
                <a:solidFill>
                  <a:srgbClr val="000000"/>
                </a:solidFill>
                <a:latin typeface="Arialle"/>
              </a:rPr>
              <a:t>.</a:t>
            </a:r>
          </a:p>
          <a:p>
            <a:pPr marL="508185" lvl="1" indent="-254093" algn="just">
              <a:lnSpc>
                <a:spcPct val="150000"/>
              </a:lnSpc>
              <a:buFont typeface="Arial"/>
              <a:buChar char="•"/>
            </a:pPr>
            <a:r>
              <a:rPr lang="en-US" sz="2400" dirty="0">
                <a:solidFill>
                  <a:srgbClr val="000000"/>
                </a:solidFill>
                <a:latin typeface="Arialle"/>
              </a:rPr>
              <a:t>La </a:t>
            </a:r>
            <a:r>
              <a:rPr lang="en-US" sz="2400" dirty="0" err="1">
                <a:solidFill>
                  <a:srgbClr val="000000"/>
                </a:solidFill>
                <a:latin typeface="Arialle"/>
              </a:rPr>
              <a:t>eficiencia</a:t>
            </a:r>
            <a:r>
              <a:rPr lang="en-US" sz="2400" dirty="0">
                <a:solidFill>
                  <a:srgbClr val="000000"/>
                </a:solidFill>
                <a:latin typeface="Arialle"/>
              </a:rPr>
              <a:t> de </a:t>
            </a:r>
            <a:r>
              <a:rPr lang="en-US" sz="2400" dirty="0" err="1">
                <a:solidFill>
                  <a:srgbClr val="000000"/>
                </a:solidFill>
                <a:latin typeface="Arialle"/>
              </a:rPr>
              <a:t>infección</a:t>
            </a:r>
            <a:r>
              <a:rPr lang="en-US" sz="2400" dirty="0">
                <a:solidFill>
                  <a:srgbClr val="000000"/>
                </a:solidFill>
                <a:latin typeface="Arialle"/>
              </a:rPr>
              <a:t> de </a:t>
            </a:r>
            <a:r>
              <a:rPr lang="en-US" sz="2400" dirty="0" err="1">
                <a:solidFill>
                  <a:srgbClr val="000000"/>
                </a:solidFill>
                <a:latin typeface="Arialle"/>
              </a:rPr>
              <a:t>los</a:t>
            </a:r>
            <a:r>
              <a:rPr lang="en-US" sz="2400" dirty="0">
                <a:solidFill>
                  <a:srgbClr val="000000"/>
                </a:solidFill>
                <a:latin typeface="Arialle"/>
              </a:rPr>
              <a:t> </a:t>
            </a:r>
            <a:r>
              <a:rPr lang="en-US" sz="2400" dirty="0" err="1">
                <a:solidFill>
                  <a:srgbClr val="000000"/>
                </a:solidFill>
                <a:latin typeface="Arialle"/>
              </a:rPr>
              <a:t>vectores</a:t>
            </a:r>
            <a:r>
              <a:rPr lang="en-US" sz="2400" dirty="0">
                <a:solidFill>
                  <a:srgbClr val="000000"/>
                </a:solidFill>
                <a:latin typeface="Arialle"/>
              </a:rPr>
              <a:t> </a:t>
            </a:r>
            <a:r>
              <a:rPr lang="en-US" sz="2400" dirty="0" err="1">
                <a:solidFill>
                  <a:srgbClr val="000000"/>
                </a:solidFill>
                <a:latin typeface="Arialle"/>
              </a:rPr>
              <a:t>adenovirales</a:t>
            </a:r>
            <a:r>
              <a:rPr lang="en-US" sz="2400" dirty="0">
                <a:solidFill>
                  <a:srgbClr val="000000"/>
                </a:solidFill>
                <a:latin typeface="Arialle"/>
              </a:rPr>
              <a:t> </a:t>
            </a:r>
            <a:r>
              <a:rPr lang="en-US" sz="2400" dirty="0" err="1">
                <a:solidFill>
                  <a:srgbClr val="000000"/>
                </a:solidFill>
                <a:latin typeface="Arialle"/>
              </a:rPr>
              <a:t>depende</a:t>
            </a:r>
            <a:r>
              <a:rPr lang="en-US" sz="2400" dirty="0">
                <a:solidFill>
                  <a:srgbClr val="000000"/>
                </a:solidFill>
                <a:latin typeface="Arialle"/>
              </a:rPr>
              <a:t> de la </a:t>
            </a:r>
            <a:r>
              <a:rPr lang="en-US" sz="2400" dirty="0" err="1">
                <a:solidFill>
                  <a:srgbClr val="000000"/>
                </a:solidFill>
                <a:latin typeface="Arialle"/>
              </a:rPr>
              <a:t>cantidad</a:t>
            </a:r>
            <a:r>
              <a:rPr lang="en-US" sz="2400" dirty="0">
                <a:solidFill>
                  <a:srgbClr val="000000"/>
                </a:solidFill>
                <a:latin typeface="Arialle"/>
              </a:rPr>
              <a:t> de </a:t>
            </a:r>
            <a:r>
              <a:rPr lang="en-US" sz="2400" dirty="0" err="1">
                <a:solidFill>
                  <a:srgbClr val="000000"/>
                </a:solidFill>
                <a:latin typeface="Arialle"/>
              </a:rPr>
              <a:t>receptores</a:t>
            </a:r>
            <a:r>
              <a:rPr lang="en-US" sz="2400" dirty="0">
                <a:solidFill>
                  <a:srgbClr val="000000"/>
                </a:solidFill>
                <a:latin typeface="Arialle"/>
              </a:rPr>
              <a:t> CAR que </a:t>
            </a:r>
            <a:r>
              <a:rPr lang="en-US" sz="2400" dirty="0" err="1">
                <a:solidFill>
                  <a:srgbClr val="000000"/>
                </a:solidFill>
                <a:latin typeface="Arialle"/>
              </a:rPr>
              <a:t>poseen</a:t>
            </a:r>
            <a:r>
              <a:rPr lang="en-US" sz="2400" dirty="0">
                <a:solidFill>
                  <a:srgbClr val="000000"/>
                </a:solidFill>
                <a:latin typeface="Arialle"/>
              </a:rPr>
              <a:t> las </a:t>
            </a:r>
            <a:r>
              <a:rPr lang="en-US" sz="2400" dirty="0" err="1">
                <a:solidFill>
                  <a:srgbClr val="000000"/>
                </a:solidFill>
                <a:latin typeface="Arialle"/>
              </a:rPr>
              <a:t>células</a:t>
            </a:r>
            <a:r>
              <a:rPr lang="en-US" sz="2400" dirty="0">
                <a:solidFill>
                  <a:srgbClr val="000000"/>
                </a:solidFill>
                <a:latin typeface="Arialle"/>
              </a:rPr>
              <a:t> </a:t>
            </a:r>
            <a:r>
              <a:rPr lang="en-US" sz="2400" dirty="0" err="1">
                <a:solidFill>
                  <a:srgbClr val="000000"/>
                </a:solidFill>
                <a:latin typeface="Arialle"/>
              </a:rPr>
              <a:t>huésped</a:t>
            </a:r>
            <a:r>
              <a:rPr lang="en-US" sz="2400" dirty="0">
                <a:solidFill>
                  <a:srgbClr val="000000"/>
                </a:solidFill>
                <a:latin typeface="Arialle"/>
              </a:rPr>
              <a:t>.</a:t>
            </a:r>
          </a:p>
          <a:p>
            <a:pPr marL="508185" lvl="1" indent="-254093" algn="just">
              <a:lnSpc>
                <a:spcPct val="150000"/>
              </a:lnSpc>
              <a:buFont typeface="Arial"/>
              <a:buChar char="•"/>
            </a:pPr>
            <a:r>
              <a:rPr lang="en-US" sz="2400" dirty="0">
                <a:solidFill>
                  <a:srgbClr val="000000"/>
                </a:solidFill>
                <a:latin typeface="Arialle"/>
              </a:rPr>
              <a:t>La </a:t>
            </a:r>
            <a:r>
              <a:rPr lang="en-US" sz="2400" dirty="0" err="1">
                <a:solidFill>
                  <a:srgbClr val="000000"/>
                </a:solidFill>
                <a:latin typeface="Arialle"/>
              </a:rPr>
              <a:t>línea</a:t>
            </a:r>
            <a:r>
              <a:rPr lang="en-US" sz="2400" dirty="0">
                <a:solidFill>
                  <a:srgbClr val="000000"/>
                </a:solidFill>
                <a:latin typeface="Arialle"/>
              </a:rPr>
              <a:t> </a:t>
            </a:r>
            <a:r>
              <a:rPr lang="en-US" sz="2400" dirty="0" err="1">
                <a:solidFill>
                  <a:srgbClr val="000000"/>
                </a:solidFill>
                <a:latin typeface="Arialle"/>
              </a:rPr>
              <a:t>celular</a:t>
            </a:r>
            <a:r>
              <a:rPr lang="en-US" sz="2400" dirty="0">
                <a:solidFill>
                  <a:srgbClr val="000000"/>
                </a:solidFill>
                <a:latin typeface="Arialle"/>
              </a:rPr>
              <a:t> GMGE </a:t>
            </a:r>
            <a:r>
              <a:rPr lang="en-US" sz="2400" dirty="0" err="1">
                <a:solidFill>
                  <a:srgbClr val="000000"/>
                </a:solidFill>
                <a:latin typeface="Arialle"/>
              </a:rPr>
              <a:t>generó</a:t>
            </a:r>
            <a:r>
              <a:rPr lang="en-US" sz="2400" dirty="0">
                <a:solidFill>
                  <a:srgbClr val="000000"/>
                </a:solidFill>
                <a:latin typeface="Arialle"/>
              </a:rPr>
              <a:t> </a:t>
            </a:r>
            <a:r>
              <a:rPr lang="en-US" sz="2400" dirty="0" err="1">
                <a:solidFill>
                  <a:srgbClr val="000000"/>
                </a:solidFill>
                <a:latin typeface="Arialle"/>
              </a:rPr>
              <a:t>modificaciones</a:t>
            </a:r>
            <a:r>
              <a:rPr lang="en-US" sz="2400" dirty="0">
                <a:solidFill>
                  <a:srgbClr val="000000"/>
                </a:solidFill>
                <a:latin typeface="Arialle"/>
              </a:rPr>
              <a:t> post </a:t>
            </a:r>
            <a:r>
              <a:rPr lang="en-US" sz="2400" dirty="0" err="1">
                <a:solidFill>
                  <a:srgbClr val="000000"/>
                </a:solidFill>
                <a:latin typeface="Arialle"/>
              </a:rPr>
              <a:t>traduccionales</a:t>
            </a:r>
            <a:r>
              <a:rPr lang="en-US" sz="2400" dirty="0">
                <a:solidFill>
                  <a:srgbClr val="000000"/>
                </a:solidFill>
                <a:latin typeface="Arialle"/>
              </a:rPr>
              <a:t> </a:t>
            </a:r>
            <a:r>
              <a:rPr lang="en-US" sz="2400" dirty="0" err="1">
                <a:solidFill>
                  <a:srgbClr val="000000"/>
                </a:solidFill>
                <a:latin typeface="Arialle"/>
              </a:rPr>
              <a:t>en</a:t>
            </a:r>
            <a:r>
              <a:rPr lang="en-US" sz="2400" dirty="0">
                <a:solidFill>
                  <a:srgbClr val="000000"/>
                </a:solidFill>
                <a:latin typeface="Arialle"/>
              </a:rPr>
              <a:t> </a:t>
            </a:r>
            <a:r>
              <a:rPr lang="en-US" sz="2400" dirty="0" err="1">
                <a:solidFill>
                  <a:srgbClr val="000000"/>
                </a:solidFill>
                <a:latin typeface="Arialle"/>
              </a:rPr>
              <a:t>los</a:t>
            </a:r>
            <a:r>
              <a:rPr lang="en-US" sz="2400" dirty="0">
                <a:solidFill>
                  <a:srgbClr val="000000"/>
                </a:solidFill>
                <a:latin typeface="Arialle"/>
              </a:rPr>
              <a:t> </a:t>
            </a:r>
            <a:r>
              <a:rPr lang="en-US" sz="2400" dirty="0" err="1">
                <a:solidFill>
                  <a:srgbClr val="000000"/>
                </a:solidFill>
                <a:latin typeface="Arialle"/>
              </a:rPr>
              <a:t>anticuerpos</a:t>
            </a:r>
            <a:r>
              <a:rPr lang="en-US" sz="2400" dirty="0">
                <a:solidFill>
                  <a:srgbClr val="000000"/>
                </a:solidFill>
                <a:latin typeface="Arialle"/>
              </a:rPr>
              <a:t> </a:t>
            </a:r>
            <a:r>
              <a:rPr lang="en-US" sz="2400" dirty="0" err="1">
                <a:solidFill>
                  <a:srgbClr val="000000"/>
                </a:solidFill>
                <a:latin typeface="Arialle"/>
              </a:rPr>
              <a:t>humanos</a:t>
            </a:r>
            <a:r>
              <a:rPr lang="en-US" sz="2400" dirty="0">
                <a:solidFill>
                  <a:srgbClr val="000000"/>
                </a:solidFill>
                <a:latin typeface="Arialle"/>
              </a:rPr>
              <a:t> </a:t>
            </a:r>
            <a:r>
              <a:rPr lang="en-US" sz="2400" dirty="0" err="1">
                <a:solidFill>
                  <a:srgbClr val="000000"/>
                </a:solidFill>
                <a:latin typeface="Arialle"/>
              </a:rPr>
              <a:t>expresados</a:t>
            </a:r>
            <a:r>
              <a:rPr lang="en-US" sz="2400" dirty="0">
                <a:solidFill>
                  <a:srgbClr val="000000"/>
                </a:solidFill>
                <a:latin typeface="Arialle"/>
              </a:rPr>
              <a:t>.</a:t>
            </a:r>
          </a:p>
          <a:p>
            <a:pPr marL="508185" lvl="1" indent="-254093" algn="just">
              <a:lnSpc>
                <a:spcPct val="150000"/>
              </a:lnSpc>
              <a:buFont typeface="Arial"/>
              <a:buChar char="•"/>
            </a:pPr>
            <a:endParaRPr lang="en-US" sz="2400" dirty="0">
              <a:solidFill>
                <a:srgbClr val="000000"/>
              </a:solidFill>
              <a:latin typeface="Ariall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grpSp>
        <p:nvGrpSpPr>
          <p:cNvPr id="3" name="Group 3"/>
          <p:cNvGrpSpPr/>
          <p:nvPr/>
        </p:nvGrpSpPr>
        <p:grpSpPr>
          <a:xfrm>
            <a:off x="3227934" y="1265950"/>
            <a:ext cx="10043621" cy="748651"/>
            <a:chOff x="0" y="0"/>
            <a:chExt cx="13391494" cy="998201"/>
          </a:xfrm>
        </p:grpSpPr>
        <p:pic>
          <p:nvPicPr>
            <p:cNvPr id="4" name="Picture 4"/>
            <p:cNvPicPr>
              <a:picLocks noChangeAspect="1"/>
            </p:cNvPicPr>
            <p:nvPr/>
          </p:nvPicPr>
          <p:blipFill>
            <a:blip r:embed="rId4"/>
            <a:srcRect l="12951" t="58615" r="28245" b="19871"/>
            <a:stretch>
              <a:fillRect/>
            </a:stretch>
          </p:blipFill>
          <p:spPr>
            <a:xfrm>
              <a:off x="0" y="0"/>
              <a:ext cx="13391494" cy="998201"/>
            </a:xfrm>
            <a:prstGeom prst="rect">
              <a:avLst/>
            </a:prstGeom>
          </p:spPr>
        </p:pic>
        <p:sp>
          <p:nvSpPr>
            <p:cNvPr id="5" name="TextBox 5"/>
            <p:cNvSpPr txBox="1"/>
            <p:nvPr/>
          </p:nvSpPr>
          <p:spPr>
            <a:xfrm>
              <a:off x="0" y="85662"/>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Introducción </a:t>
              </a:r>
            </a:p>
          </p:txBody>
        </p:sp>
      </p:grpSp>
      <p:grpSp>
        <p:nvGrpSpPr>
          <p:cNvPr id="6" name="Group 6"/>
          <p:cNvGrpSpPr/>
          <p:nvPr/>
        </p:nvGrpSpPr>
        <p:grpSpPr>
          <a:xfrm>
            <a:off x="3656607" y="2327807"/>
            <a:ext cx="10578260" cy="857346"/>
            <a:chOff x="0" y="0"/>
            <a:chExt cx="14104346" cy="1143128"/>
          </a:xfrm>
        </p:grpSpPr>
        <p:pic>
          <p:nvPicPr>
            <p:cNvPr id="7" name="Picture 7"/>
            <p:cNvPicPr>
              <a:picLocks noChangeAspect="1"/>
            </p:cNvPicPr>
            <p:nvPr/>
          </p:nvPicPr>
          <p:blipFill>
            <a:blip r:embed="rId4"/>
            <a:srcRect l="12951" t="58615" r="28245" b="19871"/>
            <a:stretch>
              <a:fillRect/>
            </a:stretch>
          </p:blipFill>
          <p:spPr>
            <a:xfrm>
              <a:off x="712852" y="72464"/>
              <a:ext cx="13391494" cy="998201"/>
            </a:xfrm>
            <a:prstGeom prst="rect">
              <a:avLst/>
            </a:prstGeom>
          </p:spPr>
        </p:pic>
        <p:sp>
          <p:nvSpPr>
            <p:cNvPr id="8" name="TextBox 8"/>
            <p:cNvSpPr txBox="1"/>
            <p:nvPr/>
          </p:nvSpPr>
          <p:spPr>
            <a:xfrm>
              <a:off x="712852"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Justificación del problema </a:t>
              </a:r>
            </a:p>
          </p:txBody>
        </p:sp>
        <p:grpSp>
          <p:nvGrpSpPr>
            <p:cNvPr id="9" name="Group 9"/>
            <p:cNvGrpSpPr/>
            <p:nvPr/>
          </p:nvGrpSpPr>
          <p:grpSpPr>
            <a:xfrm>
              <a:off x="0" y="0"/>
              <a:ext cx="1143128" cy="1143128"/>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2" name="Group 12"/>
          <p:cNvGrpSpPr/>
          <p:nvPr/>
        </p:nvGrpSpPr>
        <p:grpSpPr>
          <a:xfrm>
            <a:off x="4116598" y="3447933"/>
            <a:ext cx="10472294" cy="857346"/>
            <a:chOff x="0" y="0"/>
            <a:chExt cx="13963059" cy="1143128"/>
          </a:xfrm>
        </p:grpSpPr>
        <p:pic>
          <p:nvPicPr>
            <p:cNvPr id="13" name="Picture 13"/>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14" name="TextBox 14"/>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Objetivos e Hipótesis</a:t>
              </a:r>
            </a:p>
          </p:txBody>
        </p:sp>
        <p:grpSp>
          <p:nvGrpSpPr>
            <p:cNvPr id="15" name="Group 15"/>
            <p:cNvGrpSpPr/>
            <p:nvPr/>
          </p:nvGrpSpPr>
          <p:grpSpPr>
            <a:xfrm>
              <a:off x="0" y="0"/>
              <a:ext cx="1143128" cy="1143128"/>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8" name="Group 18"/>
          <p:cNvGrpSpPr/>
          <p:nvPr/>
        </p:nvGrpSpPr>
        <p:grpSpPr>
          <a:xfrm>
            <a:off x="4407309" y="4571979"/>
            <a:ext cx="10472294" cy="857346"/>
            <a:chOff x="0" y="0"/>
            <a:chExt cx="13963059" cy="1143128"/>
          </a:xfrm>
        </p:grpSpPr>
        <p:pic>
          <p:nvPicPr>
            <p:cNvPr id="19" name="Picture 19"/>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20" name="TextBox 20"/>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Materiales y Métodos</a:t>
              </a:r>
            </a:p>
          </p:txBody>
        </p:sp>
        <p:grpSp>
          <p:nvGrpSpPr>
            <p:cNvPr id="21" name="Group 21"/>
            <p:cNvGrpSpPr/>
            <p:nvPr/>
          </p:nvGrpSpPr>
          <p:grpSpPr>
            <a:xfrm>
              <a:off x="0" y="0"/>
              <a:ext cx="1143128" cy="1143128"/>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3" name="TextBox 23"/>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24" name="Group 24"/>
          <p:cNvGrpSpPr/>
          <p:nvPr/>
        </p:nvGrpSpPr>
        <p:grpSpPr>
          <a:xfrm>
            <a:off x="4116598" y="5688184"/>
            <a:ext cx="10472294" cy="857346"/>
            <a:chOff x="0" y="0"/>
            <a:chExt cx="13963059" cy="1143128"/>
          </a:xfrm>
        </p:grpSpPr>
        <p:pic>
          <p:nvPicPr>
            <p:cNvPr id="25" name="Picture 25"/>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26" name="TextBox 26"/>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Resultados y Discusión</a:t>
              </a:r>
            </a:p>
          </p:txBody>
        </p:sp>
        <p:grpSp>
          <p:nvGrpSpPr>
            <p:cNvPr id="27" name="Group 27"/>
            <p:cNvGrpSpPr/>
            <p:nvPr/>
          </p:nvGrpSpPr>
          <p:grpSpPr>
            <a:xfrm>
              <a:off x="0" y="0"/>
              <a:ext cx="1143128" cy="1143128"/>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9" name="TextBox 29"/>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0" name="Group 30"/>
          <p:cNvGrpSpPr/>
          <p:nvPr/>
        </p:nvGrpSpPr>
        <p:grpSpPr>
          <a:xfrm>
            <a:off x="3656607" y="6802705"/>
            <a:ext cx="10472294" cy="857346"/>
            <a:chOff x="0" y="0"/>
            <a:chExt cx="13963059" cy="1143128"/>
          </a:xfrm>
        </p:grpSpPr>
        <p:pic>
          <p:nvPicPr>
            <p:cNvPr id="31" name="Picture 31"/>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32" name="TextBox 32"/>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Conclusiones</a:t>
              </a:r>
            </a:p>
          </p:txBody>
        </p:sp>
        <p:grpSp>
          <p:nvGrpSpPr>
            <p:cNvPr id="33" name="Group 33"/>
            <p:cNvGrpSpPr/>
            <p:nvPr/>
          </p:nvGrpSpPr>
          <p:grpSpPr>
            <a:xfrm>
              <a:off x="0" y="0"/>
              <a:ext cx="1143128" cy="1143128"/>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35" name="TextBox 35"/>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6" name="Group 36"/>
          <p:cNvGrpSpPr/>
          <p:nvPr/>
        </p:nvGrpSpPr>
        <p:grpSpPr>
          <a:xfrm>
            <a:off x="2799261" y="7932356"/>
            <a:ext cx="10472294" cy="857346"/>
            <a:chOff x="0" y="0"/>
            <a:chExt cx="13963059" cy="1143128"/>
          </a:xfrm>
        </p:grpSpPr>
        <p:pic>
          <p:nvPicPr>
            <p:cNvPr id="37" name="Picture 37"/>
            <p:cNvPicPr>
              <a:picLocks noChangeAspect="1"/>
            </p:cNvPicPr>
            <p:nvPr/>
          </p:nvPicPr>
          <p:blipFill>
            <a:blip r:embed="rId5"/>
            <a:srcRect l="12951" t="58615" r="28245" b="19871"/>
            <a:stretch>
              <a:fillRect/>
            </a:stretch>
          </p:blipFill>
          <p:spPr>
            <a:xfrm>
              <a:off x="571564" y="72464"/>
              <a:ext cx="13391494" cy="998201"/>
            </a:xfrm>
            <a:prstGeom prst="rect">
              <a:avLst/>
            </a:prstGeom>
          </p:spPr>
        </p:pic>
        <p:sp>
          <p:nvSpPr>
            <p:cNvPr id="38" name="TextBox 38"/>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Recomendaciones</a:t>
              </a:r>
            </a:p>
          </p:txBody>
        </p:sp>
        <p:grpSp>
          <p:nvGrpSpPr>
            <p:cNvPr id="39" name="Group 39"/>
            <p:cNvGrpSpPr/>
            <p:nvPr/>
          </p:nvGrpSpPr>
          <p:grpSpPr>
            <a:xfrm>
              <a:off x="0" y="0"/>
              <a:ext cx="1143128" cy="1143128"/>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1" name="TextBox 41"/>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42" name="Group 42"/>
          <p:cNvGrpSpPr/>
          <p:nvPr/>
        </p:nvGrpSpPr>
        <p:grpSpPr>
          <a:xfrm>
            <a:off x="2799261" y="1211602"/>
            <a:ext cx="857346" cy="857346"/>
            <a:chOff x="0" y="0"/>
            <a:chExt cx="812800" cy="812800"/>
          </a:xfrm>
        </p:grpSpPr>
        <p:sp>
          <p:nvSpPr>
            <p:cNvPr id="43" name="Freeform 4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4" name="TextBox 44"/>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pic>
        <p:nvPicPr>
          <p:cNvPr id="45" name="Picture 45"/>
          <p:cNvPicPr>
            <a:picLocks noChangeAspect="1"/>
          </p:cNvPicPr>
          <p:nvPr/>
        </p:nvPicPr>
        <p:blipFill>
          <a:blip r:embed="rId6">
            <a:alphaModFix amt="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94" t="3053" r="9846" b="38819"/>
          <a:stretch>
            <a:fillRect/>
          </a:stretch>
        </p:blipFill>
        <p:spPr>
          <a:xfrm rot="5400000">
            <a:off x="-373744" y="3598226"/>
            <a:ext cx="7648187" cy="2773027"/>
          </a:xfrm>
          <a:prstGeom prst="rect">
            <a:avLst/>
          </a:prstGeom>
        </p:spPr>
      </p:pic>
      <p:sp>
        <p:nvSpPr>
          <p:cNvPr id="46" name="TextBox 46"/>
          <p:cNvSpPr txBox="1"/>
          <p:nvPr/>
        </p:nvSpPr>
        <p:spPr>
          <a:xfrm>
            <a:off x="1429650" y="353571"/>
            <a:ext cx="164773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Índice</a:t>
            </a:r>
            <a:r>
              <a:rPr lang="en-US" sz="3200" spc="47" dirty="0">
                <a:solidFill>
                  <a:srgbClr val="000000"/>
                </a:solidFill>
                <a:latin typeface="Arialle Bold"/>
              </a:rPr>
              <a:t> de </a:t>
            </a:r>
            <a:r>
              <a:rPr lang="en-US" sz="3200" spc="47" dirty="0" err="1">
                <a:solidFill>
                  <a:srgbClr val="000000"/>
                </a:solidFill>
                <a:latin typeface="Arialle Bold"/>
              </a:rPr>
              <a:t>Contenidos</a:t>
            </a:r>
            <a:endParaRPr lang="en-US" sz="3200" spc="47" dirty="0">
              <a:solidFill>
                <a:srgbClr val="000000"/>
              </a:solidFill>
              <a:latin typeface="Arialle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2284" y="0"/>
            <a:ext cx="18294668" cy="10287002"/>
          </a:xfrm>
          <a:prstGeom prst="rect">
            <a:avLst/>
          </a:prstGeom>
        </p:spPr>
      </p:pic>
      <p:sp>
        <p:nvSpPr>
          <p:cNvPr id="3" name="TextBox 3"/>
          <p:cNvSpPr txBox="1"/>
          <p:nvPr/>
        </p:nvSpPr>
        <p:spPr>
          <a:xfrm>
            <a:off x="1371600" y="190500"/>
            <a:ext cx="16581074" cy="670505"/>
          </a:xfrm>
          <a:prstGeom prst="rect">
            <a:avLst/>
          </a:prstGeom>
        </p:spPr>
        <p:txBody>
          <a:bodyPr wrap="square" lIns="0" tIns="0" rIns="0" bIns="0" rtlCol="0" anchor="t">
            <a:spAutoFit/>
          </a:bodyPr>
          <a:lstStyle/>
          <a:p>
            <a:pPr algn="r">
              <a:lnSpc>
                <a:spcPts val="6047"/>
              </a:lnSpc>
            </a:pPr>
            <a:r>
              <a:rPr lang="en-US" sz="3200" b="1" spc="74" dirty="0" err="1">
                <a:solidFill>
                  <a:srgbClr val="000000"/>
                </a:solidFill>
                <a:latin typeface="Arial" panose="020B0604020202020204" pitchFamily="34" charset="0"/>
                <a:cs typeface="Arial" panose="020B0604020202020204" pitchFamily="34" charset="0"/>
              </a:rPr>
              <a:t>Recomendaciones</a:t>
            </a:r>
            <a:endParaRPr lang="en-US" sz="3200" b="1" spc="74" dirty="0">
              <a:solidFill>
                <a:srgbClr val="000000"/>
              </a:solidFill>
              <a:latin typeface="Arial" panose="020B0604020202020204" pitchFamily="34" charset="0"/>
              <a:cs typeface="Arial" panose="020B0604020202020204" pitchFamily="34" charset="0"/>
            </a:endParaRPr>
          </a:p>
        </p:txBody>
      </p:sp>
      <p:sp>
        <p:nvSpPr>
          <p:cNvPr id="4" name="TextBox 4"/>
          <p:cNvSpPr txBox="1"/>
          <p:nvPr/>
        </p:nvSpPr>
        <p:spPr>
          <a:xfrm>
            <a:off x="730458" y="3086100"/>
            <a:ext cx="16858320" cy="3255507"/>
          </a:xfrm>
          <a:prstGeom prst="rect">
            <a:avLst/>
          </a:prstGeom>
        </p:spPr>
        <p:txBody>
          <a:bodyPr lIns="0" tIns="0" rIns="0" bIns="0" rtlCol="0" anchor="t">
            <a:spAutoFit/>
          </a:bodyPr>
          <a:lstStyle/>
          <a:p>
            <a:pPr marL="632460" lvl="1" indent="-342900" algn="just">
              <a:lnSpc>
                <a:spcPct val="150000"/>
              </a:lnSpc>
              <a:buFont typeface="Arial" panose="020B0604020202020204" pitchFamily="34" charset="0"/>
              <a:buChar char="•"/>
            </a:pPr>
            <a:r>
              <a:rPr lang="es-EC" sz="2400" spc="35" dirty="0">
                <a:solidFill>
                  <a:srgbClr val="000000"/>
                </a:solidFill>
                <a:latin typeface="Arialle"/>
              </a:rPr>
              <a:t>Ensayos de producción de proteínas recombinantes pueden ser realizados a partir de MOIs más altos que los analizados en este estudio para comprobar la receptividad de las células GMGE a concentraciones altas de adenovirus y su efecto en la expresión proteica.</a:t>
            </a:r>
          </a:p>
          <a:p>
            <a:pPr marL="632460" lvl="1" indent="-342900" algn="just">
              <a:lnSpc>
                <a:spcPct val="150000"/>
              </a:lnSpc>
              <a:buFont typeface="Arial" panose="020B0604020202020204" pitchFamily="34" charset="0"/>
              <a:buChar char="•"/>
            </a:pPr>
            <a:r>
              <a:rPr lang="es-EC" sz="2400" spc="35" dirty="0">
                <a:solidFill>
                  <a:srgbClr val="000000"/>
                </a:solidFill>
                <a:latin typeface="Arialle"/>
              </a:rPr>
              <a:t>Ensayos de producción de proteínas recombinantes en células GMGE pueden ser estudiados durante un rango de tiempo mayor al analizado en este estudio (6 días) para determinar la cinética de producción de proteínas. Especialmente para identificar el tiempo en el que la expresión recombinante alcanza su máxima concentración.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3"/>
          <a:srcRect/>
          <a:stretch>
            <a:fillRect/>
          </a:stretch>
        </p:blipFill>
        <p:spPr>
          <a:xfrm>
            <a:off x="12284" y="0"/>
            <a:ext cx="18294668" cy="10287002"/>
          </a:xfrm>
          <a:prstGeom prst="rect">
            <a:avLst/>
          </a:prstGeom>
        </p:spPr>
      </p:pic>
      <p:sp>
        <p:nvSpPr>
          <p:cNvPr id="3" name="TextBox 3"/>
          <p:cNvSpPr txBox="1"/>
          <p:nvPr/>
        </p:nvSpPr>
        <p:spPr>
          <a:xfrm>
            <a:off x="1429650" y="354151"/>
            <a:ext cx="165535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Agradecimientos</a:t>
            </a:r>
            <a:endParaRPr lang="en-US" sz="3200" spc="47" dirty="0">
              <a:solidFill>
                <a:srgbClr val="000000"/>
              </a:solidFill>
              <a:latin typeface="Arialle Bold"/>
            </a:endParaRPr>
          </a:p>
        </p:txBody>
      </p:sp>
      <p:pic>
        <p:nvPicPr>
          <p:cNvPr id="9226" name="Picture 10" descr="Llamado a concurso académico para tres cargos en Departamento de Biología  Celular de la Universidad de Concepción - Redbionova">
            <a:extLst>
              <a:ext uri="{FF2B5EF4-FFF2-40B4-BE49-F238E27FC236}">
                <a16:creationId xmlns:a16="http://schemas.microsoft.com/office/drawing/2014/main" id="{1B1988F8-F786-A678-138B-6E403FEA7F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126"/>
          <a:stretch/>
        </p:blipFill>
        <p:spPr bwMode="auto">
          <a:xfrm>
            <a:off x="9753600" y="1218888"/>
            <a:ext cx="7298104" cy="18809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4A2211EC-79D2-46A6-9E45-F373DB2E8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628" y="1140403"/>
            <a:ext cx="1818256" cy="1880955"/>
          </a:xfrm>
          <a:prstGeom prst="rect">
            <a:avLst/>
          </a:prstGeom>
        </p:spPr>
      </p:pic>
      <p:pic>
        <p:nvPicPr>
          <p:cNvPr id="9228" name="Picture 12" descr="ESPE | Universidad de las Fuerzas Armadas | Sangolquí">
            <a:extLst>
              <a:ext uri="{FF2B5EF4-FFF2-40B4-BE49-F238E27FC236}">
                <a16:creationId xmlns:a16="http://schemas.microsoft.com/office/drawing/2014/main" id="{69AA706A-E4FF-F05A-01B2-1E18F0DFEC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6846" y="1345362"/>
            <a:ext cx="6497766" cy="1674682"/>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4163E7A9-E86D-F2C7-08F3-2BAC98561E3F}"/>
              </a:ext>
            </a:extLst>
          </p:cNvPr>
          <p:cNvSpPr/>
          <p:nvPr/>
        </p:nvSpPr>
        <p:spPr>
          <a:xfrm>
            <a:off x="3962400" y="3658241"/>
            <a:ext cx="10363200" cy="5355312"/>
          </a:xfrm>
          <a:prstGeom prst="rect">
            <a:avLst/>
          </a:prstGeom>
        </p:spPr>
        <p:txBody>
          <a:bodyPr wrap="square">
            <a:spAutoFit/>
          </a:bodyPr>
          <a:lstStyle/>
          <a:p>
            <a:pPr algn="ctr"/>
            <a:r>
              <a:rPr lang="es-EC" b="1" dirty="0">
                <a:latin typeface="Arial" panose="020B0604020202020204" pitchFamily="34" charset="0"/>
                <a:cs typeface="Arial" panose="020B0604020202020204" pitchFamily="34" charset="0"/>
              </a:rPr>
              <a:t>Dra. Thelvia Ramos, PhD(c)</a:t>
            </a:r>
          </a:p>
          <a:p>
            <a:pPr algn="ctr"/>
            <a:r>
              <a:rPr lang="en-US" dirty="0" err="1">
                <a:latin typeface="Arial" panose="020B0604020202020204" pitchFamily="34" charset="0"/>
                <a:cs typeface="Arial" panose="020B0604020202020204" pitchFamily="34" charset="0"/>
              </a:rPr>
              <a:t>Tutora</a:t>
            </a:r>
            <a:endParaRPr lang="es-EC" dirty="0">
              <a:latin typeface="Arial" panose="020B0604020202020204" pitchFamily="34" charset="0"/>
              <a:cs typeface="Arial" panose="020B0604020202020204" pitchFamily="34" charset="0"/>
            </a:endParaRPr>
          </a:p>
          <a:p>
            <a:pPr algn="ctr"/>
            <a:r>
              <a:rPr lang="es-EC" dirty="0">
                <a:latin typeface="Arial" panose="020B0604020202020204" pitchFamily="34" charset="0"/>
                <a:cs typeface="Arial" panose="020B0604020202020204" pitchFamily="34" charset="0"/>
              </a:rPr>
              <a:t>Universidad de las Fuerzas Armadas- ESPE</a:t>
            </a:r>
          </a:p>
          <a:p>
            <a:pPr algn="ctr"/>
            <a:endParaRPr lang="es-EC" dirty="0">
              <a:latin typeface="Arial" panose="020B0604020202020204" pitchFamily="34" charset="0"/>
              <a:cs typeface="Arial" panose="020B0604020202020204" pitchFamily="34" charset="0"/>
            </a:endParaRPr>
          </a:p>
          <a:p>
            <a:pPr algn="ctr"/>
            <a:r>
              <a:rPr lang="es-EC" b="1" dirty="0">
                <a:latin typeface="Arial" panose="020B0604020202020204" pitchFamily="34" charset="0"/>
                <a:cs typeface="Arial" panose="020B0604020202020204" pitchFamily="34" charset="0"/>
              </a:rPr>
              <a:t>Profesor Jorge R. Toledo, PhD</a:t>
            </a:r>
          </a:p>
          <a:p>
            <a:pPr algn="ctr"/>
            <a:r>
              <a:rPr lang="es-EC" dirty="0">
                <a:latin typeface="Arial" panose="020B0604020202020204" pitchFamily="34" charset="0"/>
                <a:cs typeface="Arial" panose="020B0604020202020204" pitchFamily="34" charset="0"/>
              </a:rPr>
              <a:t>Tutor</a:t>
            </a:r>
          </a:p>
          <a:p>
            <a:pPr algn="ctr"/>
            <a:r>
              <a:rPr lang="en-US" dirty="0">
                <a:latin typeface="Arial" panose="020B0604020202020204" pitchFamily="34" charset="0"/>
                <a:cs typeface="Arial" panose="020B0604020202020204" pitchFamily="34" charset="0"/>
              </a:rPr>
              <a:t>D</a:t>
            </a:r>
            <a:r>
              <a:rPr lang="es-EC" dirty="0" err="1">
                <a:latin typeface="Arial" panose="020B0604020202020204" pitchFamily="34" charset="0"/>
                <a:cs typeface="Arial" panose="020B0604020202020204" pitchFamily="34" charset="0"/>
              </a:rPr>
              <a:t>irector</a:t>
            </a:r>
            <a:r>
              <a:rPr lang="es-EC" dirty="0">
                <a:latin typeface="Arial" panose="020B0604020202020204" pitchFamily="34" charset="0"/>
                <a:cs typeface="Arial" panose="020B0604020202020204" pitchFamily="34" charset="0"/>
              </a:rPr>
              <a:t> del Departamento de Fisiopatología</a:t>
            </a:r>
          </a:p>
          <a:p>
            <a:pPr algn="ctr"/>
            <a:r>
              <a:rPr lang="es-EC" dirty="0">
                <a:latin typeface="Arial" panose="020B0604020202020204" pitchFamily="34" charset="0"/>
                <a:cs typeface="Arial" panose="020B0604020202020204" pitchFamily="34" charset="0"/>
              </a:rPr>
              <a:t>Universidad de Concepción, Chile</a:t>
            </a:r>
          </a:p>
          <a:p>
            <a:pPr algn="ctr"/>
            <a:endParaRPr lang="es-EC" dirty="0">
              <a:latin typeface="Arial" panose="020B0604020202020204" pitchFamily="34" charset="0"/>
              <a:cs typeface="Arial" panose="020B0604020202020204" pitchFamily="34" charset="0"/>
            </a:endParaRPr>
          </a:p>
          <a:p>
            <a:pPr algn="ctr"/>
            <a:r>
              <a:rPr lang="it-IT" b="1" dirty="0" err="1">
                <a:latin typeface="Arial" panose="020B0604020202020204" pitchFamily="34" charset="0"/>
                <a:cs typeface="Arial" panose="020B0604020202020204" pitchFamily="34" charset="0"/>
              </a:rPr>
              <a:t>Dra</a:t>
            </a:r>
            <a:r>
              <a:rPr lang="it-IT" b="1" dirty="0">
                <a:latin typeface="Arial" panose="020B0604020202020204" pitchFamily="34" charset="0"/>
                <a:cs typeface="Arial" panose="020B0604020202020204" pitchFamily="34" charset="0"/>
              </a:rPr>
              <a:t>. Viana </a:t>
            </a:r>
            <a:r>
              <a:rPr lang="it-IT" b="1" dirty="0" err="1">
                <a:latin typeface="Arial" panose="020B0604020202020204" pitchFamily="34" charset="0"/>
                <a:cs typeface="Arial" panose="020B0604020202020204" pitchFamily="34" charset="0"/>
              </a:rPr>
              <a:t>Manrique</a:t>
            </a:r>
            <a:r>
              <a:rPr lang="it-IT" b="1" dirty="0">
                <a:latin typeface="Arial" panose="020B0604020202020204" pitchFamily="34" charset="0"/>
                <a:cs typeface="Arial" panose="020B0604020202020204" pitchFamily="34" charset="0"/>
              </a:rPr>
              <a:t>, PhD</a:t>
            </a:r>
          </a:p>
          <a:p>
            <a:pPr algn="ctr"/>
            <a:r>
              <a:rPr lang="es-EC" dirty="0">
                <a:latin typeface="Arial" panose="020B0604020202020204" pitchFamily="34" charset="0"/>
                <a:cs typeface="Arial" panose="020B0604020202020204" pitchFamily="34" charset="0"/>
              </a:rPr>
              <a:t>Universidad de Concepción, Chile</a:t>
            </a:r>
          </a:p>
          <a:p>
            <a:pPr algn="ctr"/>
            <a:endParaRPr lang="es-EC" dirty="0">
              <a:latin typeface="Arial" panose="020B0604020202020204" pitchFamily="34" charset="0"/>
              <a:cs typeface="Arial" panose="020B0604020202020204" pitchFamily="34" charset="0"/>
            </a:endParaRPr>
          </a:p>
          <a:p>
            <a:pPr algn="ctr"/>
            <a:r>
              <a:rPr lang="it-IT" b="1" dirty="0" err="1">
                <a:latin typeface="Arial" panose="020B0604020202020204" pitchFamily="34" charset="0"/>
                <a:cs typeface="Arial" panose="020B0604020202020204" pitchFamily="34" charset="0"/>
              </a:rPr>
              <a:t>Dra</a:t>
            </a:r>
            <a:r>
              <a:rPr lang="it-IT" b="1" dirty="0">
                <a:latin typeface="Arial" panose="020B0604020202020204" pitchFamily="34" charset="0"/>
                <a:cs typeface="Arial" panose="020B0604020202020204" pitchFamily="34" charset="0"/>
              </a:rPr>
              <a:t>. Catherine </a:t>
            </a:r>
            <a:r>
              <a:rPr lang="it-IT" b="1" dirty="0" err="1">
                <a:latin typeface="Arial" panose="020B0604020202020204" pitchFamily="34" charset="0"/>
                <a:cs typeface="Arial" panose="020B0604020202020204" pitchFamily="34" charset="0"/>
              </a:rPr>
              <a:t>Meza</a:t>
            </a:r>
            <a:r>
              <a:rPr lang="it-IT" b="1" dirty="0">
                <a:latin typeface="Arial" panose="020B0604020202020204" pitchFamily="34" charset="0"/>
                <a:cs typeface="Arial" panose="020B0604020202020204" pitchFamily="34" charset="0"/>
              </a:rPr>
              <a:t>, PhD</a:t>
            </a:r>
          </a:p>
          <a:p>
            <a:pPr algn="ctr"/>
            <a:r>
              <a:rPr lang="es-EC" dirty="0">
                <a:latin typeface="Arial" panose="020B0604020202020204" pitchFamily="34" charset="0"/>
                <a:cs typeface="Arial" panose="020B0604020202020204" pitchFamily="34" charset="0"/>
              </a:rPr>
              <a:t>Universidad de Concepción, Chile</a:t>
            </a:r>
          </a:p>
          <a:p>
            <a:pPr algn="ctr"/>
            <a:endParaRPr lang="es-EC" dirty="0">
              <a:latin typeface="Arial" panose="020B0604020202020204" pitchFamily="34" charset="0"/>
              <a:cs typeface="Arial" panose="020B0604020202020204" pitchFamily="34" charset="0"/>
            </a:endParaRPr>
          </a:p>
          <a:p>
            <a:pPr algn="ctr"/>
            <a:r>
              <a:rPr lang="es-EC" b="1" dirty="0">
                <a:latin typeface="Arial" panose="020B0604020202020204" pitchFamily="34" charset="0"/>
                <a:cs typeface="Arial" panose="020B0604020202020204" pitchFamily="34" charset="0"/>
              </a:rPr>
              <a:t>Laboratorio de de Biotecnología y Biofármacos</a:t>
            </a:r>
          </a:p>
          <a:p>
            <a:pPr algn="ctr"/>
            <a:r>
              <a:rPr lang="es-EC" dirty="0">
                <a:latin typeface="Arial" panose="020B0604020202020204" pitchFamily="34" charset="0"/>
                <a:cs typeface="Arial" panose="020B0604020202020204" pitchFamily="34" charset="0"/>
              </a:rPr>
              <a:t>Universidad de Concepción, Chile</a:t>
            </a:r>
          </a:p>
          <a:p>
            <a:pPr algn="ctr"/>
            <a:endParaRPr lang="es-EC" dirty="0">
              <a:latin typeface="Arial" panose="020B0604020202020204" pitchFamily="34" charset="0"/>
              <a:cs typeface="Arial" panose="020B0604020202020204" pitchFamily="34" charset="0"/>
            </a:endParaRPr>
          </a:p>
          <a:p>
            <a:pPr algn="ctr"/>
            <a:r>
              <a:rPr lang="es-EC" b="1" dirty="0">
                <a:latin typeface="Arial" panose="020B0604020202020204" pitchFamily="34" charset="0"/>
                <a:cs typeface="Arial" panose="020B0604020202020204" pitchFamily="34" charset="0"/>
              </a:rPr>
              <a:t>Familia y Amigos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4993"/>
            <a:ext cx="18288000" cy="10287000"/>
          </a:xfrm>
          <a:prstGeom prst="rect">
            <a:avLst/>
          </a:prstGeom>
        </p:spPr>
      </p:pic>
      <p:sp>
        <p:nvSpPr>
          <p:cNvPr id="19" name="TextBox 19"/>
          <p:cNvSpPr txBox="1"/>
          <p:nvPr/>
        </p:nvSpPr>
        <p:spPr>
          <a:xfrm>
            <a:off x="10021940" y="409127"/>
            <a:ext cx="7828879"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Introducción</a:t>
            </a:r>
            <a:r>
              <a:rPr lang="en-US" sz="3200" spc="47" dirty="0">
                <a:solidFill>
                  <a:srgbClr val="000000"/>
                </a:solidFill>
                <a:latin typeface="Arialle Bold"/>
              </a:rPr>
              <a:t> </a:t>
            </a:r>
          </a:p>
        </p:txBody>
      </p:sp>
      <p:sp>
        <p:nvSpPr>
          <p:cNvPr id="20" name="TextBox 20"/>
          <p:cNvSpPr txBox="1"/>
          <p:nvPr/>
        </p:nvSpPr>
        <p:spPr>
          <a:xfrm>
            <a:off x="437180" y="190052"/>
            <a:ext cx="14421820" cy="641201"/>
          </a:xfrm>
          <a:prstGeom prst="rect">
            <a:avLst/>
          </a:prstGeom>
        </p:spPr>
        <p:txBody>
          <a:bodyPr wrap="square" lIns="0" tIns="0" rIns="0" bIns="0" rtlCol="0" anchor="t">
            <a:spAutoFit/>
          </a:bodyPr>
          <a:lstStyle/>
          <a:p>
            <a:pPr algn="l">
              <a:lnSpc>
                <a:spcPts val="5040"/>
              </a:lnSpc>
            </a:pPr>
            <a:r>
              <a:rPr lang="en-US" sz="4200" spc="62" dirty="0" err="1">
                <a:solidFill>
                  <a:srgbClr val="000000"/>
                </a:solidFill>
                <a:latin typeface="Arialle Bold"/>
              </a:rPr>
              <a:t>Anticuerpos</a:t>
            </a:r>
            <a:r>
              <a:rPr lang="en-US" sz="4200" spc="62" dirty="0">
                <a:solidFill>
                  <a:srgbClr val="000000"/>
                </a:solidFill>
                <a:latin typeface="Arialle Bold"/>
              </a:rPr>
              <a:t> </a:t>
            </a:r>
            <a:r>
              <a:rPr lang="en-US" sz="4200" spc="62" dirty="0" err="1">
                <a:solidFill>
                  <a:srgbClr val="000000"/>
                </a:solidFill>
                <a:latin typeface="Arialle Bold"/>
              </a:rPr>
              <a:t>humanos</a:t>
            </a:r>
            <a:r>
              <a:rPr lang="en-US" sz="4200" spc="62" dirty="0">
                <a:solidFill>
                  <a:srgbClr val="000000"/>
                </a:solidFill>
                <a:latin typeface="Arialle Bold"/>
              </a:rPr>
              <a:t> </a:t>
            </a:r>
            <a:r>
              <a:rPr lang="en-US" sz="4200" spc="62" dirty="0" err="1">
                <a:solidFill>
                  <a:srgbClr val="000000"/>
                </a:solidFill>
                <a:latin typeface="Arialle Bold"/>
              </a:rPr>
              <a:t>recombinantes</a:t>
            </a:r>
            <a:r>
              <a:rPr lang="en-US" sz="4200" spc="62" dirty="0">
                <a:solidFill>
                  <a:srgbClr val="000000"/>
                </a:solidFill>
                <a:latin typeface="Arialle Bold"/>
              </a:rPr>
              <a:t> </a:t>
            </a:r>
            <a:r>
              <a:rPr lang="en-US" sz="4200" spc="62" dirty="0" err="1">
                <a:solidFill>
                  <a:srgbClr val="000000"/>
                </a:solidFill>
                <a:latin typeface="Arialle Bold"/>
              </a:rPr>
              <a:t>terapéuticos</a:t>
            </a:r>
            <a:endParaRPr lang="en-US" sz="4200" spc="62" dirty="0">
              <a:solidFill>
                <a:srgbClr val="000000"/>
              </a:solidFill>
              <a:latin typeface="Arialle Bold"/>
            </a:endParaRPr>
          </a:p>
        </p:txBody>
      </p:sp>
      <p:pic>
        <p:nvPicPr>
          <p:cNvPr id="3" name="Picture 6" descr="The Increasingly Human and Profitable Monoclonal Antibody Market: Trends in  Biotechnology">
            <a:extLst>
              <a:ext uri="{FF2B5EF4-FFF2-40B4-BE49-F238E27FC236}">
                <a16:creationId xmlns:a16="http://schemas.microsoft.com/office/drawing/2014/main" id="{CB44A775-111D-231C-5BE5-DB5502488C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742" r="71817"/>
          <a:stretch/>
        </p:blipFill>
        <p:spPr bwMode="auto">
          <a:xfrm>
            <a:off x="11799530" y="1624825"/>
            <a:ext cx="4806673" cy="40597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a 3">
            <a:extLst>
              <a:ext uri="{FF2B5EF4-FFF2-40B4-BE49-F238E27FC236}">
                <a16:creationId xmlns:a16="http://schemas.microsoft.com/office/drawing/2014/main" id="{88164F49-7FD0-4E40-0586-2651D846AD23}"/>
              </a:ext>
            </a:extLst>
          </p:cNvPr>
          <p:cNvGraphicFramePr/>
          <p:nvPr>
            <p:extLst>
              <p:ext uri="{D42A27DB-BD31-4B8C-83A1-F6EECF244321}">
                <p14:modId xmlns:p14="http://schemas.microsoft.com/office/powerpoint/2010/main" val="2152765734"/>
              </p:ext>
            </p:extLst>
          </p:nvPr>
        </p:nvGraphicFramePr>
        <p:xfrm>
          <a:off x="10668000" y="4701393"/>
          <a:ext cx="6553200" cy="101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Imagen 7">
            <a:extLst>
              <a:ext uri="{FF2B5EF4-FFF2-40B4-BE49-F238E27FC236}">
                <a16:creationId xmlns:a16="http://schemas.microsoft.com/office/drawing/2014/main" id="{A2A07994-80BF-0E02-7C81-0181BCA08DBD}"/>
              </a:ext>
            </a:extLst>
          </p:cNvPr>
          <p:cNvPicPr>
            <a:picLocks noChangeAspect="1"/>
          </p:cNvPicPr>
          <p:nvPr/>
        </p:nvPicPr>
        <p:blipFill>
          <a:blip r:embed="rId10"/>
          <a:stretch>
            <a:fillRect/>
          </a:stretch>
        </p:blipFill>
        <p:spPr>
          <a:xfrm>
            <a:off x="2372135" y="2856190"/>
            <a:ext cx="4051648" cy="4162435"/>
          </a:xfrm>
          <a:prstGeom prst="rect">
            <a:avLst/>
          </a:prstGeom>
        </p:spPr>
      </p:pic>
      <p:grpSp>
        <p:nvGrpSpPr>
          <p:cNvPr id="9" name="Grupo 8">
            <a:extLst>
              <a:ext uri="{FF2B5EF4-FFF2-40B4-BE49-F238E27FC236}">
                <a16:creationId xmlns:a16="http://schemas.microsoft.com/office/drawing/2014/main" id="{D12144B4-B161-8F37-8624-01018D5DE8E8}"/>
              </a:ext>
            </a:extLst>
          </p:cNvPr>
          <p:cNvGrpSpPr/>
          <p:nvPr/>
        </p:nvGrpSpPr>
        <p:grpSpPr>
          <a:xfrm>
            <a:off x="1897231" y="2224227"/>
            <a:ext cx="6911764" cy="754966"/>
            <a:chOff x="1238582" y="261033"/>
            <a:chExt cx="4084305" cy="754966"/>
          </a:xfrm>
          <a:scene3d>
            <a:camera prst="orthographicFront"/>
            <a:lightRig rig="threePt" dir="t">
              <a:rot lat="0" lon="0" rev="7500000"/>
            </a:lightRig>
          </a:scene3d>
        </p:grpSpPr>
        <p:sp>
          <p:nvSpPr>
            <p:cNvPr id="10" name="Rectángulo 9">
              <a:extLst>
                <a:ext uri="{FF2B5EF4-FFF2-40B4-BE49-F238E27FC236}">
                  <a16:creationId xmlns:a16="http://schemas.microsoft.com/office/drawing/2014/main" id="{4E51E11E-AC5A-A254-13FD-C660D54B0E08}"/>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CuadroTexto 10">
              <a:extLst>
                <a:ext uri="{FF2B5EF4-FFF2-40B4-BE49-F238E27FC236}">
                  <a16:creationId xmlns:a16="http://schemas.microsoft.com/office/drawing/2014/main" id="{4983089D-EE1C-C37B-B07C-A2238DE95A75}"/>
                </a:ext>
              </a:extLst>
            </p:cNvPr>
            <p:cNvSpPr txBox="1"/>
            <p:nvPr/>
          </p:nvSpPr>
          <p:spPr>
            <a:xfrm>
              <a:off x="1238582"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kern="1200" dirty="0"/>
                <a:t>Estructura y propiedades biológicas</a:t>
              </a:r>
            </a:p>
          </p:txBody>
        </p:sp>
      </p:grpSp>
      <p:sp>
        <p:nvSpPr>
          <p:cNvPr id="5" name="CuadroTexto 4">
            <a:extLst>
              <a:ext uri="{FF2B5EF4-FFF2-40B4-BE49-F238E27FC236}">
                <a16:creationId xmlns:a16="http://schemas.microsoft.com/office/drawing/2014/main" id="{D9A149E6-B8AF-7B02-3792-5681395C6D6D}"/>
              </a:ext>
            </a:extLst>
          </p:cNvPr>
          <p:cNvSpPr txBox="1"/>
          <p:nvPr/>
        </p:nvSpPr>
        <p:spPr>
          <a:xfrm>
            <a:off x="1860444" y="7070894"/>
            <a:ext cx="4785087" cy="523220"/>
          </a:xfrm>
          <a:prstGeom prst="rect">
            <a:avLst/>
          </a:prstGeom>
          <a:noFill/>
        </p:spPr>
        <p:txBody>
          <a:bodyPr wrap="square" rtlCol="0">
            <a:spAutoFit/>
          </a:bodyPr>
          <a:lstStyle/>
          <a:p>
            <a:r>
              <a:rPr lang="es-ES_tradnl" sz="1400" b="1" dirty="0"/>
              <a:t>Figura 1</a:t>
            </a:r>
            <a:r>
              <a:rPr lang="es-ES_tradnl" sz="1400" dirty="0"/>
              <a:t>. Estructura de una inmunoglobulina IgG con un antígeno complementario (</a:t>
            </a:r>
            <a:r>
              <a:rPr lang="es-ES_tradnl" sz="1400" dirty="0" err="1"/>
              <a:t>Nagwa</a:t>
            </a:r>
            <a:r>
              <a:rPr lang="es-ES_tradnl" sz="1400" dirty="0"/>
              <a:t>, 2023). </a:t>
            </a:r>
          </a:p>
        </p:txBody>
      </p:sp>
      <p:graphicFrame>
        <p:nvGraphicFramePr>
          <p:cNvPr id="6" name="Diagrama 5">
            <a:extLst>
              <a:ext uri="{FF2B5EF4-FFF2-40B4-BE49-F238E27FC236}">
                <a16:creationId xmlns:a16="http://schemas.microsoft.com/office/drawing/2014/main" id="{7425D429-D0A3-3BA6-81AA-AC818DDB74BE}"/>
              </a:ext>
            </a:extLst>
          </p:cNvPr>
          <p:cNvGraphicFramePr/>
          <p:nvPr>
            <p:extLst>
              <p:ext uri="{D42A27DB-BD31-4B8C-83A1-F6EECF244321}">
                <p14:modId xmlns:p14="http://schemas.microsoft.com/office/powerpoint/2010/main" val="2306990687"/>
              </p:ext>
            </p:extLst>
          </p:nvPr>
        </p:nvGraphicFramePr>
        <p:xfrm>
          <a:off x="6609239" y="3466587"/>
          <a:ext cx="2833231" cy="330382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0244" name="Picture 4" descr="FDA Authorizes Bamlanivimab-Etesevimab Combination Treatment for COVID-19">
            <a:extLst>
              <a:ext uri="{FF2B5EF4-FFF2-40B4-BE49-F238E27FC236}">
                <a16:creationId xmlns:a16="http://schemas.microsoft.com/office/drawing/2014/main" id="{64D3D0BB-2EFF-E966-F419-18DC428DC86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877800" y="6367723"/>
            <a:ext cx="3366103" cy="140634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AACFE784-1E74-CE43-5826-E4635B423005}"/>
              </a:ext>
            </a:extLst>
          </p:cNvPr>
          <p:cNvSpPr txBox="1"/>
          <p:nvPr/>
        </p:nvSpPr>
        <p:spPr>
          <a:xfrm>
            <a:off x="12115797" y="7911542"/>
            <a:ext cx="5105403" cy="523220"/>
          </a:xfrm>
          <a:prstGeom prst="rect">
            <a:avLst/>
          </a:prstGeom>
          <a:noFill/>
        </p:spPr>
        <p:txBody>
          <a:bodyPr wrap="square" rtlCol="0">
            <a:spAutoFit/>
          </a:bodyPr>
          <a:lstStyle/>
          <a:p>
            <a:r>
              <a:rPr lang="es-ES_tradnl" sz="1400" b="1" dirty="0"/>
              <a:t>Figura 3. </a:t>
            </a:r>
            <a:r>
              <a:rPr lang="es-ES_tradnl" sz="1400" dirty="0"/>
              <a:t>Anticuerpos humanos contra </a:t>
            </a:r>
            <a:r>
              <a:rPr lang="es-ES_tradnl" sz="1400" dirty="0" err="1"/>
              <a:t>covid</a:t>
            </a:r>
            <a:r>
              <a:rPr lang="es-ES_tradnl" sz="1400" dirty="0"/>
              <a:t> actualmente en comercialización (</a:t>
            </a:r>
            <a:r>
              <a:rPr lang="es-ES_tradnl" sz="1400" dirty="0" err="1"/>
              <a:t>Lentile</a:t>
            </a:r>
            <a:r>
              <a:rPr lang="es-ES_tradnl" sz="1400" dirty="0"/>
              <a:t>, 2021). </a:t>
            </a:r>
          </a:p>
        </p:txBody>
      </p:sp>
      <p:sp>
        <p:nvSpPr>
          <p:cNvPr id="15" name="CuadroTexto 14">
            <a:extLst>
              <a:ext uri="{FF2B5EF4-FFF2-40B4-BE49-F238E27FC236}">
                <a16:creationId xmlns:a16="http://schemas.microsoft.com/office/drawing/2014/main" id="{10FED706-6DE5-0BC7-05B3-FD25C2A68AB3}"/>
              </a:ext>
            </a:extLst>
          </p:cNvPr>
          <p:cNvSpPr txBox="1"/>
          <p:nvPr/>
        </p:nvSpPr>
        <p:spPr>
          <a:xfrm>
            <a:off x="12115798" y="5552084"/>
            <a:ext cx="5429231" cy="523220"/>
          </a:xfrm>
          <a:prstGeom prst="rect">
            <a:avLst/>
          </a:prstGeom>
          <a:noFill/>
        </p:spPr>
        <p:txBody>
          <a:bodyPr wrap="square" rtlCol="0">
            <a:spAutoFit/>
          </a:bodyPr>
          <a:lstStyle/>
          <a:p>
            <a:r>
              <a:rPr lang="es-ES_tradnl" sz="1400" b="1" dirty="0"/>
              <a:t>Figura 2. </a:t>
            </a:r>
            <a:r>
              <a:rPr lang="es-ES_tradnl" sz="1400" dirty="0"/>
              <a:t>Enfermedades con mayor alcance de terapia con anticuerpos (</a:t>
            </a:r>
            <a:r>
              <a:rPr lang="es-ES_tradnl" sz="1400" dirty="0" err="1"/>
              <a:t>Nagwa</a:t>
            </a:r>
            <a:r>
              <a:rPr lang="es-ES_tradnl" sz="1400" dirty="0"/>
              <a:t>, 2023).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27" name="TextBox 27"/>
          <p:cNvSpPr txBox="1"/>
          <p:nvPr/>
        </p:nvSpPr>
        <p:spPr>
          <a:xfrm>
            <a:off x="10021940" y="409127"/>
            <a:ext cx="796126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Introducción</a:t>
            </a:r>
            <a:r>
              <a:rPr lang="en-US" sz="3200" spc="47" dirty="0">
                <a:solidFill>
                  <a:srgbClr val="000000"/>
                </a:solidFill>
                <a:latin typeface="Arialle Bold"/>
              </a:rPr>
              <a:t> </a:t>
            </a:r>
          </a:p>
        </p:txBody>
      </p:sp>
      <p:sp>
        <p:nvSpPr>
          <p:cNvPr id="28" name="TextBox 28"/>
          <p:cNvSpPr txBox="1"/>
          <p:nvPr/>
        </p:nvSpPr>
        <p:spPr>
          <a:xfrm>
            <a:off x="437180" y="190052"/>
            <a:ext cx="14650420" cy="641201"/>
          </a:xfrm>
          <a:prstGeom prst="rect">
            <a:avLst/>
          </a:prstGeom>
        </p:spPr>
        <p:txBody>
          <a:bodyPr wrap="square" lIns="0" tIns="0" rIns="0" bIns="0" rtlCol="0" anchor="t">
            <a:spAutoFit/>
          </a:bodyPr>
          <a:lstStyle/>
          <a:p>
            <a:pPr algn="l">
              <a:lnSpc>
                <a:spcPts val="5040"/>
              </a:lnSpc>
            </a:pPr>
            <a:r>
              <a:rPr lang="es-ES" sz="4200" spc="62" dirty="0">
                <a:solidFill>
                  <a:srgbClr val="000000"/>
                </a:solidFill>
                <a:latin typeface="Arialle Bold"/>
              </a:rPr>
              <a:t>Producción de anticuerpos humanos recombinantes</a:t>
            </a:r>
            <a:endParaRPr lang="en-US" sz="4200" spc="62" dirty="0">
              <a:solidFill>
                <a:srgbClr val="000000"/>
              </a:solidFill>
              <a:latin typeface="Arialle Bold"/>
            </a:endParaRPr>
          </a:p>
        </p:txBody>
      </p:sp>
      <p:graphicFrame>
        <p:nvGraphicFramePr>
          <p:cNvPr id="42" name="Diagrama 41">
            <a:extLst>
              <a:ext uri="{FF2B5EF4-FFF2-40B4-BE49-F238E27FC236}">
                <a16:creationId xmlns:a16="http://schemas.microsoft.com/office/drawing/2014/main" id="{6EAF0559-8E7F-52FB-9462-80329EDE5631}"/>
              </a:ext>
            </a:extLst>
          </p:cNvPr>
          <p:cNvGraphicFramePr/>
          <p:nvPr>
            <p:extLst>
              <p:ext uri="{D42A27DB-BD31-4B8C-83A1-F6EECF244321}">
                <p14:modId xmlns:p14="http://schemas.microsoft.com/office/powerpoint/2010/main" val="442063791"/>
              </p:ext>
            </p:extLst>
          </p:nvPr>
        </p:nvGraphicFramePr>
        <p:xfrm>
          <a:off x="707010" y="6736618"/>
          <a:ext cx="2667000" cy="23913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rupo 10">
            <a:extLst>
              <a:ext uri="{FF2B5EF4-FFF2-40B4-BE49-F238E27FC236}">
                <a16:creationId xmlns:a16="http://schemas.microsoft.com/office/drawing/2014/main" id="{70CB1CC2-1135-CC21-623E-9EFDD9C856DB}"/>
              </a:ext>
            </a:extLst>
          </p:cNvPr>
          <p:cNvGrpSpPr/>
          <p:nvPr/>
        </p:nvGrpSpPr>
        <p:grpSpPr>
          <a:xfrm rot="16200000">
            <a:off x="-1338591" y="4065258"/>
            <a:ext cx="6258581" cy="990600"/>
            <a:chOff x="1202615" y="261033"/>
            <a:chExt cx="4120272" cy="779025"/>
          </a:xfrm>
          <a:scene3d>
            <a:camera prst="orthographicFront"/>
            <a:lightRig rig="threePt" dir="t">
              <a:rot lat="0" lon="0" rev="7500000"/>
            </a:lightRig>
          </a:scene3d>
        </p:grpSpPr>
        <p:sp>
          <p:nvSpPr>
            <p:cNvPr id="12" name="Rectángulo 11">
              <a:extLst>
                <a:ext uri="{FF2B5EF4-FFF2-40B4-BE49-F238E27FC236}">
                  <a16:creationId xmlns:a16="http://schemas.microsoft.com/office/drawing/2014/main" id="{F558AD17-4D54-F24C-3DF7-E616AE749E7A}"/>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3" name="CuadroTexto 12">
              <a:extLst>
                <a:ext uri="{FF2B5EF4-FFF2-40B4-BE49-F238E27FC236}">
                  <a16:creationId xmlns:a16="http://schemas.microsoft.com/office/drawing/2014/main" id="{6FF903BA-83BF-1A8E-A196-B6FEF9A06BC5}"/>
                </a:ext>
              </a:extLst>
            </p:cNvPr>
            <p:cNvSpPr txBox="1"/>
            <p:nvPr/>
          </p:nvSpPr>
          <p:spPr>
            <a:xfrm>
              <a:off x="1202615" y="285092"/>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dirty="0"/>
                <a:t>Sistemas de expresión para la producción de proteínas de recombinantes</a:t>
              </a:r>
              <a:endParaRPr lang="es-MX" sz="2400" kern="1200" dirty="0"/>
            </a:p>
          </p:txBody>
        </p:sp>
      </p:grpSp>
      <p:pic>
        <p:nvPicPr>
          <p:cNvPr id="1028" name="Picture 4" descr="Comparison of various commercial recombinant protein expression systems |  Download Scientific Diagram">
            <a:extLst>
              <a:ext uri="{FF2B5EF4-FFF2-40B4-BE49-F238E27FC236}">
                <a16:creationId xmlns:a16="http://schemas.microsoft.com/office/drawing/2014/main" id="{E07A0683-BDA1-BB38-B58E-37711E41C76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208" b="1468"/>
          <a:stretch/>
        </p:blipFill>
        <p:spPr bwMode="auto">
          <a:xfrm>
            <a:off x="2626548" y="1604266"/>
            <a:ext cx="4350131" cy="599323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a:extLst>
              <a:ext uri="{FF2B5EF4-FFF2-40B4-BE49-F238E27FC236}">
                <a16:creationId xmlns:a16="http://schemas.microsoft.com/office/drawing/2014/main" id="{62FCE1E7-C87F-F69A-5ACD-D9EBCA45B005}"/>
              </a:ext>
            </a:extLst>
          </p:cNvPr>
          <p:cNvGrpSpPr/>
          <p:nvPr/>
        </p:nvGrpSpPr>
        <p:grpSpPr>
          <a:xfrm>
            <a:off x="10411939" y="1262212"/>
            <a:ext cx="4084305" cy="754966"/>
            <a:chOff x="1238582" y="261033"/>
            <a:chExt cx="4084305" cy="754966"/>
          </a:xfrm>
          <a:scene3d>
            <a:camera prst="orthographicFront"/>
            <a:lightRig rig="threePt" dir="t">
              <a:rot lat="0" lon="0" rev="7500000"/>
            </a:lightRig>
          </a:scene3d>
        </p:grpSpPr>
        <p:sp>
          <p:nvSpPr>
            <p:cNvPr id="16" name="Rectángulo 15">
              <a:extLst>
                <a:ext uri="{FF2B5EF4-FFF2-40B4-BE49-F238E27FC236}">
                  <a16:creationId xmlns:a16="http://schemas.microsoft.com/office/drawing/2014/main" id="{FCF6D5D6-C8CC-73CB-F0E8-0AEC27997AD4}"/>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7" name="CuadroTexto 16">
              <a:extLst>
                <a:ext uri="{FF2B5EF4-FFF2-40B4-BE49-F238E27FC236}">
                  <a16:creationId xmlns:a16="http://schemas.microsoft.com/office/drawing/2014/main" id="{1DBCBA03-F221-AA2B-E340-F6901EF8077F}"/>
                </a:ext>
              </a:extLst>
            </p:cNvPr>
            <p:cNvSpPr txBox="1"/>
            <p:nvPr/>
          </p:nvSpPr>
          <p:spPr>
            <a:xfrm>
              <a:off x="1238582"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dirty="0"/>
                <a:t>Integridad de las proteínas</a:t>
              </a:r>
              <a:endParaRPr lang="es-MX" sz="2400" kern="1200" dirty="0"/>
            </a:p>
          </p:txBody>
        </p:sp>
      </p:grpSp>
      <p:grpSp>
        <p:nvGrpSpPr>
          <p:cNvPr id="18" name="Grupo 17">
            <a:extLst>
              <a:ext uri="{FF2B5EF4-FFF2-40B4-BE49-F238E27FC236}">
                <a16:creationId xmlns:a16="http://schemas.microsoft.com/office/drawing/2014/main" id="{96AFEEEC-3B4E-AF77-4B76-C728B7B47115}"/>
              </a:ext>
            </a:extLst>
          </p:cNvPr>
          <p:cNvGrpSpPr/>
          <p:nvPr/>
        </p:nvGrpSpPr>
        <p:grpSpPr>
          <a:xfrm>
            <a:off x="8896215" y="5342180"/>
            <a:ext cx="4084305" cy="754966"/>
            <a:chOff x="1238582" y="261033"/>
            <a:chExt cx="4084305" cy="754966"/>
          </a:xfrm>
          <a:scene3d>
            <a:camera prst="orthographicFront"/>
            <a:lightRig rig="threePt" dir="t">
              <a:rot lat="0" lon="0" rev="7500000"/>
            </a:lightRig>
          </a:scene3d>
        </p:grpSpPr>
        <p:sp>
          <p:nvSpPr>
            <p:cNvPr id="19" name="Rectángulo 18">
              <a:extLst>
                <a:ext uri="{FF2B5EF4-FFF2-40B4-BE49-F238E27FC236}">
                  <a16:creationId xmlns:a16="http://schemas.microsoft.com/office/drawing/2014/main" id="{92FD1FD0-4BD9-8368-4C1E-EEADEA8C7127}"/>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0" name="CuadroTexto 19">
              <a:extLst>
                <a:ext uri="{FF2B5EF4-FFF2-40B4-BE49-F238E27FC236}">
                  <a16:creationId xmlns:a16="http://schemas.microsoft.com/office/drawing/2014/main" id="{B4E26C8B-6131-8876-F567-0B7B3778D5E6}"/>
                </a:ext>
              </a:extLst>
            </p:cNvPr>
            <p:cNvSpPr txBox="1"/>
            <p:nvPr/>
          </p:nvSpPr>
          <p:spPr>
            <a:xfrm>
              <a:off x="1238582"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dirty="0"/>
                <a:t>Células mamíferas</a:t>
              </a:r>
              <a:endParaRPr lang="es-MX" sz="2400" kern="1200" dirty="0"/>
            </a:p>
          </p:txBody>
        </p:sp>
      </p:grpSp>
      <p:sp>
        <p:nvSpPr>
          <p:cNvPr id="21" name="CuadroTexto 20">
            <a:extLst>
              <a:ext uri="{FF2B5EF4-FFF2-40B4-BE49-F238E27FC236}">
                <a16:creationId xmlns:a16="http://schemas.microsoft.com/office/drawing/2014/main" id="{17E6C533-59E6-E97A-020B-CE90EA32816B}"/>
              </a:ext>
            </a:extLst>
          </p:cNvPr>
          <p:cNvSpPr txBox="1"/>
          <p:nvPr/>
        </p:nvSpPr>
        <p:spPr>
          <a:xfrm>
            <a:off x="2409069" y="7733893"/>
            <a:ext cx="4785087" cy="523220"/>
          </a:xfrm>
          <a:prstGeom prst="rect">
            <a:avLst/>
          </a:prstGeom>
          <a:noFill/>
        </p:spPr>
        <p:txBody>
          <a:bodyPr wrap="square" rtlCol="0">
            <a:spAutoFit/>
          </a:bodyPr>
          <a:lstStyle/>
          <a:p>
            <a:r>
              <a:rPr lang="es-ES_tradnl" sz="1400" b="1" dirty="0"/>
              <a:t>Figura 4. </a:t>
            </a:r>
            <a:r>
              <a:rPr lang="es-ES_tradnl" sz="1400" dirty="0"/>
              <a:t>Sistemas de expresión para la producción de proteínas de recombinantes (Raskin et al, 2002). </a:t>
            </a:r>
          </a:p>
        </p:txBody>
      </p:sp>
      <p:sp>
        <p:nvSpPr>
          <p:cNvPr id="22" name="CuadroTexto 21">
            <a:extLst>
              <a:ext uri="{FF2B5EF4-FFF2-40B4-BE49-F238E27FC236}">
                <a16:creationId xmlns:a16="http://schemas.microsoft.com/office/drawing/2014/main" id="{C7F61264-C78E-F047-DBDA-0A0C6BC38CA5}"/>
              </a:ext>
            </a:extLst>
          </p:cNvPr>
          <p:cNvSpPr txBox="1"/>
          <p:nvPr/>
        </p:nvSpPr>
        <p:spPr>
          <a:xfrm>
            <a:off x="9364094" y="8277855"/>
            <a:ext cx="4350131" cy="307777"/>
          </a:xfrm>
          <a:prstGeom prst="rect">
            <a:avLst/>
          </a:prstGeom>
          <a:noFill/>
        </p:spPr>
        <p:txBody>
          <a:bodyPr wrap="square" rtlCol="0">
            <a:spAutoFit/>
          </a:bodyPr>
          <a:lstStyle/>
          <a:p>
            <a:r>
              <a:rPr lang="es-ES_tradnl" sz="1400" b="1" dirty="0"/>
              <a:t>Figura 6.</a:t>
            </a:r>
            <a:r>
              <a:rPr lang="es-ES_tradnl" sz="1400" dirty="0"/>
              <a:t> Cultivo celular (Taylor, 2022). </a:t>
            </a:r>
          </a:p>
        </p:txBody>
      </p:sp>
      <p:graphicFrame>
        <p:nvGraphicFramePr>
          <p:cNvPr id="23" name="Diagrama 22">
            <a:extLst>
              <a:ext uri="{FF2B5EF4-FFF2-40B4-BE49-F238E27FC236}">
                <a16:creationId xmlns:a16="http://schemas.microsoft.com/office/drawing/2014/main" id="{AB471B75-1755-227A-9964-E5BDE7DBA5BE}"/>
              </a:ext>
            </a:extLst>
          </p:cNvPr>
          <p:cNvGraphicFramePr/>
          <p:nvPr>
            <p:extLst>
              <p:ext uri="{D42A27DB-BD31-4B8C-83A1-F6EECF244321}">
                <p14:modId xmlns:p14="http://schemas.microsoft.com/office/powerpoint/2010/main" val="2065949271"/>
              </p:ext>
            </p:extLst>
          </p:nvPr>
        </p:nvGraphicFramePr>
        <p:xfrm>
          <a:off x="13429369" y="5719663"/>
          <a:ext cx="3962400" cy="254642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036" name="Picture 12" descr="Maximizing Quality and Potency of Cell Culture Media | Nucleus Biologics">
            <a:extLst>
              <a:ext uri="{FF2B5EF4-FFF2-40B4-BE49-F238E27FC236}">
                <a16:creationId xmlns:a16="http://schemas.microsoft.com/office/drawing/2014/main" id="{088AFFE5-BED2-A251-639C-17000394106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64094" y="6262804"/>
            <a:ext cx="28448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ntibodies 08 00055 g001 550">
            <a:extLst>
              <a:ext uri="{FF2B5EF4-FFF2-40B4-BE49-F238E27FC236}">
                <a16:creationId xmlns:a16="http://schemas.microsoft.com/office/drawing/2014/main" id="{C606B68E-0C2F-64AB-1234-F95470534ED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3467" y="2420791"/>
            <a:ext cx="2844800" cy="2012050"/>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1D68D09D-3931-4145-8727-393133F3BF15}"/>
              </a:ext>
            </a:extLst>
          </p:cNvPr>
          <p:cNvSpPr txBox="1"/>
          <p:nvPr/>
        </p:nvSpPr>
        <p:spPr>
          <a:xfrm>
            <a:off x="10435586" y="4574844"/>
            <a:ext cx="4454549" cy="307777"/>
          </a:xfrm>
          <a:prstGeom prst="rect">
            <a:avLst/>
          </a:prstGeom>
          <a:noFill/>
        </p:spPr>
        <p:txBody>
          <a:bodyPr wrap="square">
            <a:spAutoFit/>
          </a:bodyPr>
          <a:lstStyle/>
          <a:p>
            <a:r>
              <a:rPr lang="es-ES_tradnl" sz="1400" b="1" dirty="0"/>
              <a:t>Figura 5.</a:t>
            </a:r>
            <a:r>
              <a:rPr lang="es-ES_tradnl" sz="1400" dirty="0"/>
              <a:t>Representación en cinta de una IgG (</a:t>
            </a:r>
            <a:r>
              <a:rPr lang="es-ES_tradnl" sz="1400" dirty="0" err="1"/>
              <a:t>Chiu</a:t>
            </a:r>
            <a:r>
              <a:rPr lang="es-ES_tradnl" sz="1400" dirty="0"/>
              <a:t>, 2019).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l="18" r="18" b="90483"/>
          <a:stretch/>
        </p:blipFill>
        <p:spPr>
          <a:xfrm>
            <a:off x="0" y="0"/>
            <a:ext cx="18288000" cy="979019"/>
          </a:xfrm>
          <a:prstGeom prst="rect">
            <a:avLst/>
          </a:prstGeom>
        </p:spPr>
      </p:pic>
      <p:sp>
        <p:nvSpPr>
          <p:cNvPr id="27" name="TextBox 27"/>
          <p:cNvSpPr txBox="1"/>
          <p:nvPr/>
        </p:nvSpPr>
        <p:spPr>
          <a:xfrm>
            <a:off x="10021940" y="409127"/>
            <a:ext cx="796126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Introducción</a:t>
            </a:r>
            <a:r>
              <a:rPr lang="en-US" sz="3200" spc="47" dirty="0">
                <a:solidFill>
                  <a:srgbClr val="000000"/>
                </a:solidFill>
                <a:latin typeface="Arialle Bold"/>
              </a:rPr>
              <a:t> </a:t>
            </a:r>
          </a:p>
        </p:txBody>
      </p:sp>
      <p:sp>
        <p:nvSpPr>
          <p:cNvPr id="28" name="TextBox 28"/>
          <p:cNvSpPr txBox="1"/>
          <p:nvPr/>
        </p:nvSpPr>
        <p:spPr>
          <a:xfrm>
            <a:off x="437180" y="190052"/>
            <a:ext cx="14498020" cy="738664"/>
          </a:xfrm>
          <a:prstGeom prst="rect">
            <a:avLst/>
          </a:prstGeom>
        </p:spPr>
        <p:txBody>
          <a:bodyPr wrap="square" lIns="0" tIns="0" rIns="0" bIns="0" rtlCol="0" anchor="t">
            <a:spAutoFit/>
          </a:bodyPr>
          <a:lstStyle/>
          <a:p>
            <a:pPr algn="l"/>
            <a:r>
              <a:rPr lang="es-ES" sz="2400" spc="62" dirty="0">
                <a:solidFill>
                  <a:srgbClr val="000000"/>
                </a:solidFill>
                <a:latin typeface="Arialle Bold"/>
              </a:rPr>
              <a:t>Células de glándula mamaria de cabra como plataforma de producción de anticuerpos recombinantes</a:t>
            </a:r>
            <a:endParaRPr lang="en-US" sz="2400" spc="62" dirty="0">
              <a:solidFill>
                <a:srgbClr val="000000"/>
              </a:solidFill>
              <a:latin typeface="Arialle Bold"/>
            </a:endParaRPr>
          </a:p>
        </p:txBody>
      </p:sp>
      <p:graphicFrame>
        <p:nvGraphicFramePr>
          <p:cNvPr id="42" name="Diagrama 41">
            <a:extLst>
              <a:ext uri="{FF2B5EF4-FFF2-40B4-BE49-F238E27FC236}">
                <a16:creationId xmlns:a16="http://schemas.microsoft.com/office/drawing/2014/main" id="{6EAF0559-8E7F-52FB-9462-80329EDE5631}"/>
              </a:ext>
            </a:extLst>
          </p:cNvPr>
          <p:cNvGraphicFramePr/>
          <p:nvPr>
            <p:extLst>
              <p:ext uri="{D42A27DB-BD31-4B8C-83A1-F6EECF244321}">
                <p14:modId xmlns:p14="http://schemas.microsoft.com/office/powerpoint/2010/main" val="971214075"/>
              </p:ext>
            </p:extLst>
          </p:nvPr>
        </p:nvGraphicFramePr>
        <p:xfrm>
          <a:off x="701019" y="7302264"/>
          <a:ext cx="2667000" cy="23913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upo 4">
            <a:extLst>
              <a:ext uri="{FF2B5EF4-FFF2-40B4-BE49-F238E27FC236}">
                <a16:creationId xmlns:a16="http://schemas.microsoft.com/office/drawing/2014/main" id="{6FF68D7E-8C44-7561-CA80-2F0FED99D417}"/>
              </a:ext>
            </a:extLst>
          </p:cNvPr>
          <p:cNvGrpSpPr/>
          <p:nvPr/>
        </p:nvGrpSpPr>
        <p:grpSpPr>
          <a:xfrm>
            <a:off x="2322741" y="2800285"/>
            <a:ext cx="3418751" cy="678573"/>
            <a:chOff x="1238582" y="261033"/>
            <a:chExt cx="4084305" cy="754966"/>
          </a:xfrm>
          <a:scene3d>
            <a:camera prst="orthographicFront"/>
            <a:lightRig rig="threePt" dir="t">
              <a:rot lat="0" lon="0" rev="7500000"/>
            </a:lightRig>
          </a:scene3d>
        </p:grpSpPr>
        <p:sp>
          <p:nvSpPr>
            <p:cNvPr id="6" name="Rectángulo 5">
              <a:extLst>
                <a:ext uri="{FF2B5EF4-FFF2-40B4-BE49-F238E27FC236}">
                  <a16:creationId xmlns:a16="http://schemas.microsoft.com/office/drawing/2014/main" id="{D395E360-E591-4A53-CB19-7BFF8BF73ABD}"/>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 name="CuadroTexto 6">
              <a:extLst>
                <a:ext uri="{FF2B5EF4-FFF2-40B4-BE49-F238E27FC236}">
                  <a16:creationId xmlns:a16="http://schemas.microsoft.com/office/drawing/2014/main" id="{C178C28E-DC19-9286-A7E1-18F1156702D2}"/>
                </a:ext>
              </a:extLst>
            </p:cNvPr>
            <p:cNvSpPr txBox="1"/>
            <p:nvPr/>
          </p:nvSpPr>
          <p:spPr>
            <a:xfrm>
              <a:off x="1238582"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000" kern="1200" dirty="0"/>
                <a:t>Cabras</a:t>
              </a:r>
            </a:p>
          </p:txBody>
        </p:sp>
      </p:grpSp>
      <p:grpSp>
        <p:nvGrpSpPr>
          <p:cNvPr id="11" name="Grupo 10">
            <a:extLst>
              <a:ext uri="{FF2B5EF4-FFF2-40B4-BE49-F238E27FC236}">
                <a16:creationId xmlns:a16="http://schemas.microsoft.com/office/drawing/2014/main" id="{70CB1CC2-1135-CC21-623E-9EFDD9C856DB}"/>
              </a:ext>
            </a:extLst>
          </p:cNvPr>
          <p:cNvGrpSpPr/>
          <p:nvPr/>
        </p:nvGrpSpPr>
        <p:grpSpPr>
          <a:xfrm>
            <a:off x="1044292" y="6819900"/>
            <a:ext cx="5813707" cy="707582"/>
            <a:chOff x="1238581" y="261033"/>
            <a:chExt cx="4084306" cy="787242"/>
          </a:xfrm>
          <a:scene3d>
            <a:camera prst="orthographicFront"/>
            <a:lightRig rig="threePt" dir="t">
              <a:rot lat="0" lon="0" rev="7500000"/>
            </a:lightRig>
          </a:scene3d>
        </p:grpSpPr>
        <p:sp>
          <p:nvSpPr>
            <p:cNvPr id="12" name="Rectángulo 11">
              <a:extLst>
                <a:ext uri="{FF2B5EF4-FFF2-40B4-BE49-F238E27FC236}">
                  <a16:creationId xmlns:a16="http://schemas.microsoft.com/office/drawing/2014/main" id="{F558AD17-4D54-F24C-3DF7-E616AE749E7A}"/>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3" name="CuadroTexto 12">
              <a:extLst>
                <a:ext uri="{FF2B5EF4-FFF2-40B4-BE49-F238E27FC236}">
                  <a16:creationId xmlns:a16="http://schemas.microsoft.com/office/drawing/2014/main" id="{6FF903BA-83BF-1A8E-A196-B6FEF9A06BC5}"/>
                </a:ext>
              </a:extLst>
            </p:cNvPr>
            <p:cNvSpPr txBox="1"/>
            <p:nvPr/>
          </p:nvSpPr>
          <p:spPr>
            <a:xfrm>
              <a:off x="1238581" y="293309"/>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000" kern="1200" dirty="0"/>
                <a:t>Células de epitelio de glándula mamaria de cabra (GMGE) </a:t>
              </a:r>
            </a:p>
          </p:txBody>
        </p:sp>
      </p:grpSp>
      <p:pic>
        <p:nvPicPr>
          <p:cNvPr id="2056" name="Picture 8" descr="Mutilation of Goats - FOUR PAWS International - Animal Welfare Organisation">
            <a:extLst>
              <a:ext uri="{FF2B5EF4-FFF2-40B4-BE49-F238E27FC236}">
                <a16:creationId xmlns:a16="http://schemas.microsoft.com/office/drawing/2014/main" id="{467A44F7-CB27-9C56-7C00-6D684A1767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1529" y="3554546"/>
            <a:ext cx="3078534" cy="212947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mall Bottle of Milk PNG Images &amp; PSDs for Download | PixelSquid -  S112583042">
            <a:extLst>
              <a:ext uri="{FF2B5EF4-FFF2-40B4-BE49-F238E27FC236}">
                <a16:creationId xmlns:a16="http://schemas.microsoft.com/office/drawing/2014/main" id="{4F08BF4C-A8EA-F84B-946E-8806420B41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0061" y="3554546"/>
            <a:ext cx="2129473" cy="2129473"/>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D1E56501-C99E-EA6C-6C0D-B2B36AB04272}"/>
              </a:ext>
            </a:extLst>
          </p:cNvPr>
          <p:cNvSpPr txBox="1"/>
          <p:nvPr/>
        </p:nvSpPr>
        <p:spPr>
          <a:xfrm>
            <a:off x="1403104" y="5684020"/>
            <a:ext cx="3854696" cy="307777"/>
          </a:xfrm>
          <a:prstGeom prst="rect">
            <a:avLst/>
          </a:prstGeom>
          <a:noFill/>
        </p:spPr>
        <p:txBody>
          <a:bodyPr wrap="square">
            <a:spAutoFit/>
          </a:bodyPr>
          <a:lstStyle/>
          <a:p>
            <a:r>
              <a:rPr lang="es-ES_tradnl" sz="1400" b="1" dirty="0"/>
              <a:t>Figura 7.</a:t>
            </a:r>
            <a:r>
              <a:rPr lang="es-ES_tradnl" sz="1400" dirty="0"/>
              <a:t> </a:t>
            </a:r>
            <a:r>
              <a:rPr lang="es-ES_tradnl" sz="1400" i="1" dirty="0"/>
              <a:t>Capra </a:t>
            </a:r>
            <a:r>
              <a:rPr lang="es-ES_tradnl" sz="1400" i="1" dirty="0" err="1"/>
              <a:t>hircus</a:t>
            </a:r>
            <a:r>
              <a:rPr lang="es-ES_tradnl" sz="1400" i="1" dirty="0"/>
              <a:t> </a:t>
            </a:r>
            <a:r>
              <a:rPr lang="es-ES_tradnl" sz="1400" dirty="0"/>
              <a:t>(</a:t>
            </a:r>
            <a:r>
              <a:rPr lang="es-ES_tradnl" sz="1400" dirty="0" err="1"/>
              <a:t>Four</a:t>
            </a:r>
            <a:r>
              <a:rPr lang="es-ES_tradnl" sz="1400" dirty="0"/>
              <a:t> </a:t>
            </a:r>
            <a:r>
              <a:rPr lang="es-ES_tradnl" sz="1400" dirty="0" err="1"/>
              <a:t>paws</a:t>
            </a:r>
            <a:r>
              <a:rPr lang="es-ES_tradnl" sz="1400" dirty="0"/>
              <a:t>, 2023).</a:t>
            </a:r>
          </a:p>
        </p:txBody>
      </p:sp>
      <p:pic>
        <p:nvPicPr>
          <p:cNvPr id="21" name="Imagen 20">
            <a:extLst>
              <a:ext uri="{FF2B5EF4-FFF2-40B4-BE49-F238E27FC236}">
                <a16:creationId xmlns:a16="http://schemas.microsoft.com/office/drawing/2014/main" id="{D5E17FBB-27AF-B287-E2B9-96F3048FB9CB}"/>
              </a:ext>
            </a:extLst>
          </p:cNvPr>
          <p:cNvPicPr>
            <a:picLocks noChangeAspect="1"/>
          </p:cNvPicPr>
          <p:nvPr/>
        </p:nvPicPr>
        <p:blipFill>
          <a:blip r:embed="rId11"/>
          <a:stretch>
            <a:fillRect/>
          </a:stretch>
        </p:blipFill>
        <p:spPr>
          <a:xfrm>
            <a:off x="1168961" y="7658100"/>
            <a:ext cx="2560139" cy="1953555"/>
          </a:xfrm>
          <a:prstGeom prst="rect">
            <a:avLst/>
          </a:prstGeom>
        </p:spPr>
      </p:pic>
      <p:pic>
        <p:nvPicPr>
          <p:cNvPr id="22" name="Picture 12" descr="Maximizing Quality and Potency of Cell Culture Media | Nucleus Biologics">
            <a:extLst>
              <a:ext uri="{FF2B5EF4-FFF2-40B4-BE49-F238E27FC236}">
                <a16:creationId xmlns:a16="http://schemas.microsoft.com/office/drawing/2014/main" id="{E1B2CBEB-9012-E31A-21B1-5AA5D7962A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1507" y="7658099"/>
            <a:ext cx="2917309" cy="195355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accines | Free Full-Text | Adenoviral Vector-Based Vaccine Platform for  COVID-19: Current Status">
            <a:extLst>
              <a:ext uri="{FF2B5EF4-FFF2-40B4-BE49-F238E27FC236}">
                <a16:creationId xmlns:a16="http://schemas.microsoft.com/office/drawing/2014/main" id="{DF2C31AF-023B-A714-D4FB-A52AD6758AF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60144" b="15027"/>
          <a:stretch/>
        </p:blipFill>
        <p:spPr bwMode="auto">
          <a:xfrm>
            <a:off x="13807939" y="2277591"/>
            <a:ext cx="2392306" cy="2388603"/>
          </a:xfrm>
          <a:prstGeom prst="rect">
            <a:avLst/>
          </a:prstGeom>
          <a:noFill/>
          <a:extLst>
            <a:ext uri="{909E8E84-426E-40DD-AFC4-6F175D3DCCD1}">
              <a14:hiddenFill xmlns:a14="http://schemas.microsoft.com/office/drawing/2010/main">
                <a:solidFill>
                  <a:srgbClr val="FFFFFF"/>
                </a:solidFill>
              </a14:hiddenFill>
            </a:ext>
          </a:extLst>
        </p:spPr>
      </p:pic>
      <p:sp>
        <p:nvSpPr>
          <p:cNvPr id="32" name="Flecha izquierda y derecha 31">
            <a:extLst>
              <a:ext uri="{FF2B5EF4-FFF2-40B4-BE49-F238E27FC236}">
                <a16:creationId xmlns:a16="http://schemas.microsoft.com/office/drawing/2014/main" id="{CC05647E-CF0A-BE28-505B-4D74E6513C2D}"/>
              </a:ext>
            </a:extLst>
          </p:cNvPr>
          <p:cNvSpPr/>
          <p:nvPr/>
        </p:nvSpPr>
        <p:spPr>
          <a:xfrm rot="5400000">
            <a:off x="3320675" y="6225392"/>
            <a:ext cx="678571" cy="343587"/>
          </a:xfrm>
          <a:prstGeom prst="leftRightArrow">
            <a:avLst/>
          </a:prstGeom>
          <a:solidFill>
            <a:srgbClr val="C0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33" name="Grupo 32">
            <a:extLst>
              <a:ext uri="{FF2B5EF4-FFF2-40B4-BE49-F238E27FC236}">
                <a16:creationId xmlns:a16="http://schemas.microsoft.com/office/drawing/2014/main" id="{70550969-B0B8-6018-B60F-DE74D24CF311}"/>
              </a:ext>
            </a:extLst>
          </p:cNvPr>
          <p:cNvGrpSpPr/>
          <p:nvPr/>
        </p:nvGrpSpPr>
        <p:grpSpPr>
          <a:xfrm>
            <a:off x="1039843" y="1502636"/>
            <a:ext cx="6061903" cy="713973"/>
            <a:chOff x="1238582" y="261033"/>
            <a:chExt cx="4084305" cy="754966"/>
          </a:xfrm>
          <a:scene3d>
            <a:camera prst="orthographicFront"/>
            <a:lightRig rig="threePt" dir="t">
              <a:rot lat="0" lon="0" rev="7500000"/>
            </a:lightRig>
          </a:scene3d>
        </p:grpSpPr>
        <p:sp>
          <p:nvSpPr>
            <p:cNvPr id="34" name="Rectángulo 33">
              <a:extLst>
                <a:ext uri="{FF2B5EF4-FFF2-40B4-BE49-F238E27FC236}">
                  <a16:creationId xmlns:a16="http://schemas.microsoft.com/office/drawing/2014/main" id="{EB89AC53-88CD-3E42-A4F4-991FE3122150}"/>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5" name="CuadroTexto 34">
              <a:extLst>
                <a:ext uri="{FF2B5EF4-FFF2-40B4-BE49-F238E27FC236}">
                  <a16:creationId xmlns:a16="http://schemas.microsoft.com/office/drawing/2014/main" id="{3C866BB8-1785-1202-94CB-0638E0050A3E}"/>
                </a:ext>
              </a:extLst>
            </p:cNvPr>
            <p:cNvSpPr txBox="1"/>
            <p:nvPr/>
          </p:nvSpPr>
          <p:spPr>
            <a:xfrm>
              <a:off x="1238582"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000" kern="1200" dirty="0"/>
                <a:t>Plataformas de producción</a:t>
              </a:r>
            </a:p>
          </p:txBody>
        </p:sp>
      </p:grpSp>
      <p:grpSp>
        <p:nvGrpSpPr>
          <p:cNvPr id="36" name="Grupo 35">
            <a:extLst>
              <a:ext uri="{FF2B5EF4-FFF2-40B4-BE49-F238E27FC236}">
                <a16:creationId xmlns:a16="http://schemas.microsoft.com/office/drawing/2014/main" id="{8AD5BFC2-ECEA-050F-A24B-8BBE38008AA5}"/>
              </a:ext>
            </a:extLst>
          </p:cNvPr>
          <p:cNvGrpSpPr/>
          <p:nvPr/>
        </p:nvGrpSpPr>
        <p:grpSpPr>
          <a:xfrm>
            <a:off x="9525000" y="1502636"/>
            <a:ext cx="6400800" cy="754966"/>
            <a:chOff x="1238582" y="261033"/>
            <a:chExt cx="4084306" cy="754966"/>
          </a:xfrm>
          <a:scene3d>
            <a:camera prst="orthographicFront"/>
            <a:lightRig rig="threePt" dir="t">
              <a:rot lat="0" lon="0" rev="7500000"/>
            </a:lightRig>
          </a:scene3d>
        </p:grpSpPr>
        <p:sp>
          <p:nvSpPr>
            <p:cNvPr id="37" name="Rectángulo 36">
              <a:extLst>
                <a:ext uri="{FF2B5EF4-FFF2-40B4-BE49-F238E27FC236}">
                  <a16:creationId xmlns:a16="http://schemas.microsoft.com/office/drawing/2014/main" id="{C29CBA5E-EE8D-9F09-3B9E-D7E0B9680233}"/>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8" name="CuadroTexto 37">
              <a:extLst>
                <a:ext uri="{FF2B5EF4-FFF2-40B4-BE49-F238E27FC236}">
                  <a16:creationId xmlns:a16="http://schemas.microsoft.com/office/drawing/2014/main" id="{576BA24F-C4C3-4B5E-E315-265E2602085C}"/>
                </a:ext>
              </a:extLst>
            </p:cNvPr>
            <p:cNvSpPr txBox="1"/>
            <p:nvPr/>
          </p:nvSpPr>
          <p:spPr>
            <a:xfrm>
              <a:off x="1238583"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000" dirty="0"/>
                <a:t>S</a:t>
              </a:r>
              <a:r>
                <a:rPr lang="es-MX" sz="2000" kern="1200" dirty="0"/>
                <a:t>istema de transferencia de genes</a:t>
              </a:r>
            </a:p>
          </p:txBody>
        </p:sp>
      </p:grpSp>
      <p:grpSp>
        <p:nvGrpSpPr>
          <p:cNvPr id="39" name="Grupo 38">
            <a:extLst>
              <a:ext uri="{FF2B5EF4-FFF2-40B4-BE49-F238E27FC236}">
                <a16:creationId xmlns:a16="http://schemas.microsoft.com/office/drawing/2014/main" id="{35D7F386-ED32-8F68-643E-24BB6AE8730E}"/>
              </a:ext>
            </a:extLst>
          </p:cNvPr>
          <p:cNvGrpSpPr/>
          <p:nvPr/>
        </p:nvGrpSpPr>
        <p:grpSpPr>
          <a:xfrm>
            <a:off x="9505380" y="3235247"/>
            <a:ext cx="3418751" cy="678573"/>
            <a:chOff x="1238582" y="261033"/>
            <a:chExt cx="4084305" cy="754966"/>
          </a:xfrm>
          <a:scene3d>
            <a:camera prst="orthographicFront"/>
            <a:lightRig rig="threePt" dir="t">
              <a:rot lat="0" lon="0" rev="7500000"/>
            </a:lightRig>
          </a:scene3d>
        </p:grpSpPr>
        <p:sp>
          <p:nvSpPr>
            <p:cNvPr id="40" name="Rectángulo 39">
              <a:extLst>
                <a:ext uri="{FF2B5EF4-FFF2-40B4-BE49-F238E27FC236}">
                  <a16:creationId xmlns:a16="http://schemas.microsoft.com/office/drawing/2014/main" id="{6CB4000F-64ED-54A5-100F-9F1DE109E8B5}"/>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CuadroTexto 40">
              <a:extLst>
                <a:ext uri="{FF2B5EF4-FFF2-40B4-BE49-F238E27FC236}">
                  <a16:creationId xmlns:a16="http://schemas.microsoft.com/office/drawing/2014/main" id="{7465003B-9094-EB47-A80D-E32CFE014342}"/>
                </a:ext>
              </a:extLst>
            </p:cNvPr>
            <p:cNvSpPr txBox="1"/>
            <p:nvPr/>
          </p:nvSpPr>
          <p:spPr>
            <a:xfrm>
              <a:off x="1238582"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000" kern="1200" dirty="0"/>
                <a:t>Vectores adenovirales</a:t>
              </a:r>
            </a:p>
          </p:txBody>
        </p:sp>
      </p:grpSp>
      <p:pic>
        <p:nvPicPr>
          <p:cNvPr id="2068" name="Picture 20" descr="iMATCH: an integrated modular assembly system for therapeutic combination  high-capacity adenovirus gene therapy - ScienceDirect">
            <a:extLst>
              <a:ext uri="{FF2B5EF4-FFF2-40B4-BE49-F238E27FC236}">
                <a16:creationId xmlns:a16="http://schemas.microsoft.com/office/drawing/2014/main" id="{C7E4DDA1-51EC-CF13-2A05-A94B288729C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24174" y="4853117"/>
            <a:ext cx="4832955" cy="483295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814A6EB-7E6C-6D26-885B-4F965B6EFF16}"/>
              </a:ext>
            </a:extLst>
          </p:cNvPr>
          <p:cNvSpPr txBox="1"/>
          <p:nvPr/>
        </p:nvSpPr>
        <p:spPr>
          <a:xfrm>
            <a:off x="1168961" y="9611654"/>
            <a:ext cx="5599855" cy="307777"/>
          </a:xfrm>
          <a:prstGeom prst="rect">
            <a:avLst/>
          </a:prstGeom>
          <a:noFill/>
        </p:spPr>
        <p:txBody>
          <a:bodyPr wrap="square" rtlCol="0">
            <a:spAutoFit/>
          </a:bodyPr>
          <a:lstStyle/>
          <a:p>
            <a:pPr algn="ctr"/>
            <a:r>
              <a:rPr lang="es-ES_tradnl" sz="1400" b="1" dirty="0"/>
              <a:t>Figura 8.</a:t>
            </a:r>
            <a:r>
              <a:rPr lang="es-ES_tradnl" sz="1400" dirty="0"/>
              <a:t> Cultivo celular y células GMGE (Taylor, 2022; Sánchez, 2007). </a:t>
            </a:r>
          </a:p>
        </p:txBody>
      </p:sp>
      <p:sp>
        <p:nvSpPr>
          <p:cNvPr id="8" name="CuadroTexto 7">
            <a:extLst>
              <a:ext uri="{FF2B5EF4-FFF2-40B4-BE49-F238E27FC236}">
                <a16:creationId xmlns:a16="http://schemas.microsoft.com/office/drawing/2014/main" id="{2505FA10-1B73-B3F1-EBBF-4E4B81554D55}"/>
              </a:ext>
            </a:extLst>
          </p:cNvPr>
          <p:cNvSpPr txBox="1"/>
          <p:nvPr/>
        </p:nvSpPr>
        <p:spPr>
          <a:xfrm>
            <a:off x="13258800" y="4699228"/>
            <a:ext cx="3259392" cy="307777"/>
          </a:xfrm>
          <a:prstGeom prst="rect">
            <a:avLst/>
          </a:prstGeom>
          <a:noFill/>
        </p:spPr>
        <p:txBody>
          <a:bodyPr wrap="square">
            <a:spAutoFit/>
          </a:bodyPr>
          <a:lstStyle/>
          <a:p>
            <a:pPr algn="ctr"/>
            <a:r>
              <a:rPr lang="es-ES_tradnl" sz="1400" b="1" dirty="0"/>
              <a:t>Figura 9.</a:t>
            </a:r>
            <a:r>
              <a:rPr lang="es-ES_tradnl" sz="1400" dirty="0"/>
              <a:t> Adenovirus</a:t>
            </a:r>
            <a:r>
              <a:rPr lang="es-ES_tradnl" sz="1400" i="1" dirty="0"/>
              <a:t> </a:t>
            </a:r>
            <a:r>
              <a:rPr lang="es-ES_tradnl" sz="1400" b="1" dirty="0"/>
              <a:t>(</a:t>
            </a:r>
            <a:r>
              <a:rPr lang="es-ES_tradnl" sz="1400" dirty="0" err="1"/>
              <a:t>Chavda</a:t>
            </a:r>
            <a:r>
              <a:rPr lang="es-ES_tradnl" sz="1400" dirty="0"/>
              <a:t> et al.</a:t>
            </a:r>
            <a:r>
              <a:rPr lang="es-ES_tradnl" sz="1400" b="1" dirty="0"/>
              <a:t>,</a:t>
            </a:r>
            <a:r>
              <a:rPr lang="es-ES_tradnl" sz="1400" dirty="0"/>
              <a:t> 2023).</a:t>
            </a:r>
          </a:p>
        </p:txBody>
      </p:sp>
      <p:sp>
        <p:nvSpPr>
          <p:cNvPr id="9" name="CuadroTexto 8">
            <a:extLst>
              <a:ext uri="{FF2B5EF4-FFF2-40B4-BE49-F238E27FC236}">
                <a16:creationId xmlns:a16="http://schemas.microsoft.com/office/drawing/2014/main" id="{55DE4585-DB00-19F0-8B93-A84F4C93C9F2}"/>
              </a:ext>
            </a:extLst>
          </p:cNvPr>
          <p:cNvSpPr txBox="1"/>
          <p:nvPr/>
        </p:nvSpPr>
        <p:spPr>
          <a:xfrm>
            <a:off x="9942673" y="9611654"/>
            <a:ext cx="6440327" cy="307777"/>
          </a:xfrm>
          <a:prstGeom prst="rect">
            <a:avLst/>
          </a:prstGeom>
          <a:noFill/>
        </p:spPr>
        <p:txBody>
          <a:bodyPr wrap="square">
            <a:spAutoFit/>
          </a:bodyPr>
          <a:lstStyle/>
          <a:p>
            <a:pPr algn="ctr"/>
            <a:r>
              <a:rPr lang="es-ES_tradnl" sz="1400" b="1" dirty="0"/>
              <a:t>Figura 10.</a:t>
            </a:r>
            <a:r>
              <a:rPr lang="es-ES_tradnl" sz="1400" dirty="0"/>
              <a:t> Infección de vectores </a:t>
            </a:r>
            <a:r>
              <a:rPr lang="es-ES_tradnl" sz="1400" dirty="0" err="1"/>
              <a:t>adenovirales</a:t>
            </a:r>
            <a:r>
              <a:rPr lang="es-ES_tradnl" sz="1400" dirty="0"/>
              <a:t> en células</a:t>
            </a:r>
            <a:r>
              <a:rPr lang="es-ES_tradnl" sz="1400" i="1" dirty="0"/>
              <a:t> </a:t>
            </a:r>
            <a:r>
              <a:rPr lang="es-ES_tradnl" sz="1400" dirty="0"/>
              <a:t>objetivo </a:t>
            </a:r>
            <a:r>
              <a:rPr lang="es-ES_tradnl" sz="1400" b="1" dirty="0"/>
              <a:t>(</a:t>
            </a:r>
            <a:r>
              <a:rPr lang="es-ES_tradnl" sz="1400" dirty="0" err="1"/>
              <a:t>Brücher</a:t>
            </a:r>
            <a:r>
              <a:rPr lang="es-ES_tradnl" sz="1400" b="1" dirty="0"/>
              <a:t>,</a:t>
            </a:r>
            <a:r>
              <a:rPr lang="es-ES_tradnl" sz="1400" dirty="0"/>
              <a:t> 2021).</a:t>
            </a:r>
          </a:p>
        </p:txBody>
      </p:sp>
    </p:spTree>
    <p:extLst>
      <p:ext uri="{BB962C8B-B14F-4D97-AF65-F5344CB8AC3E}">
        <p14:creationId xmlns:p14="http://schemas.microsoft.com/office/powerpoint/2010/main" val="22086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27" name="TextBox 27"/>
          <p:cNvSpPr txBox="1"/>
          <p:nvPr/>
        </p:nvSpPr>
        <p:spPr>
          <a:xfrm>
            <a:off x="10021940" y="409127"/>
            <a:ext cx="796126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Introducción</a:t>
            </a:r>
            <a:r>
              <a:rPr lang="en-US" sz="3200" spc="47" dirty="0">
                <a:solidFill>
                  <a:srgbClr val="000000"/>
                </a:solidFill>
                <a:latin typeface="Arialle Bold"/>
              </a:rPr>
              <a:t> </a:t>
            </a:r>
          </a:p>
        </p:txBody>
      </p:sp>
      <p:sp>
        <p:nvSpPr>
          <p:cNvPr id="28" name="TextBox 28"/>
          <p:cNvSpPr txBox="1"/>
          <p:nvPr/>
        </p:nvSpPr>
        <p:spPr>
          <a:xfrm>
            <a:off x="437180" y="190052"/>
            <a:ext cx="14498020" cy="574324"/>
          </a:xfrm>
          <a:prstGeom prst="rect">
            <a:avLst/>
          </a:prstGeom>
        </p:spPr>
        <p:txBody>
          <a:bodyPr wrap="square" lIns="0" tIns="0" rIns="0" bIns="0" rtlCol="0" anchor="t">
            <a:spAutoFit/>
          </a:bodyPr>
          <a:lstStyle/>
          <a:p>
            <a:pPr algn="l">
              <a:lnSpc>
                <a:spcPts val="5040"/>
              </a:lnSpc>
            </a:pPr>
            <a:r>
              <a:rPr lang="es-ES" sz="3200" spc="62" dirty="0">
                <a:solidFill>
                  <a:srgbClr val="000000"/>
                </a:solidFill>
                <a:latin typeface="Arialle Bold"/>
              </a:rPr>
              <a:t>Ensayos previos a la producción de proteínas en animales</a:t>
            </a:r>
            <a:endParaRPr lang="en-US" sz="3200" spc="62" dirty="0">
              <a:solidFill>
                <a:srgbClr val="000000"/>
              </a:solidFill>
              <a:latin typeface="Arialle Bold"/>
            </a:endParaRPr>
          </a:p>
        </p:txBody>
      </p:sp>
      <p:graphicFrame>
        <p:nvGraphicFramePr>
          <p:cNvPr id="42" name="Diagrama 41">
            <a:extLst>
              <a:ext uri="{FF2B5EF4-FFF2-40B4-BE49-F238E27FC236}">
                <a16:creationId xmlns:a16="http://schemas.microsoft.com/office/drawing/2014/main" id="{6EAF0559-8E7F-52FB-9462-80329EDE5631}"/>
              </a:ext>
            </a:extLst>
          </p:cNvPr>
          <p:cNvGraphicFramePr/>
          <p:nvPr/>
        </p:nvGraphicFramePr>
        <p:xfrm>
          <a:off x="707010" y="6736618"/>
          <a:ext cx="2667000" cy="23913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upo 4">
            <a:extLst>
              <a:ext uri="{FF2B5EF4-FFF2-40B4-BE49-F238E27FC236}">
                <a16:creationId xmlns:a16="http://schemas.microsoft.com/office/drawing/2014/main" id="{6FF68D7E-8C44-7561-CA80-2F0FED99D417}"/>
              </a:ext>
            </a:extLst>
          </p:cNvPr>
          <p:cNvGrpSpPr/>
          <p:nvPr/>
        </p:nvGrpSpPr>
        <p:grpSpPr>
          <a:xfrm>
            <a:off x="10559228" y="1328622"/>
            <a:ext cx="4084305" cy="754966"/>
            <a:chOff x="1238582" y="261033"/>
            <a:chExt cx="4084305" cy="754966"/>
          </a:xfrm>
          <a:scene3d>
            <a:camera prst="orthographicFront"/>
            <a:lightRig rig="threePt" dir="t">
              <a:rot lat="0" lon="0" rev="7500000"/>
            </a:lightRig>
          </a:scene3d>
        </p:grpSpPr>
        <p:sp>
          <p:nvSpPr>
            <p:cNvPr id="6" name="Rectángulo 5">
              <a:extLst>
                <a:ext uri="{FF2B5EF4-FFF2-40B4-BE49-F238E27FC236}">
                  <a16:creationId xmlns:a16="http://schemas.microsoft.com/office/drawing/2014/main" id="{D395E360-E591-4A53-CB19-7BFF8BF73ABD}"/>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 name="CuadroTexto 6">
              <a:extLst>
                <a:ext uri="{FF2B5EF4-FFF2-40B4-BE49-F238E27FC236}">
                  <a16:creationId xmlns:a16="http://schemas.microsoft.com/office/drawing/2014/main" id="{C178C28E-DC19-9286-A7E1-18F1156702D2}"/>
                </a:ext>
              </a:extLst>
            </p:cNvPr>
            <p:cNvSpPr txBox="1"/>
            <p:nvPr/>
          </p:nvSpPr>
          <p:spPr>
            <a:xfrm>
              <a:off x="1238582"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kern="1200" dirty="0"/>
                <a:t>Receptividad de las células</a:t>
              </a:r>
            </a:p>
          </p:txBody>
        </p:sp>
      </p:grpSp>
      <p:grpSp>
        <p:nvGrpSpPr>
          <p:cNvPr id="11" name="Grupo 10">
            <a:extLst>
              <a:ext uri="{FF2B5EF4-FFF2-40B4-BE49-F238E27FC236}">
                <a16:creationId xmlns:a16="http://schemas.microsoft.com/office/drawing/2014/main" id="{70CB1CC2-1135-CC21-623E-9EFDD9C856DB}"/>
              </a:ext>
            </a:extLst>
          </p:cNvPr>
          <p:cNvGrpSpPr/>
          <p:nvPr/>
        </p:nvGrpSpPr>
        <p:grpSpPr>
          <a:xfrm>
            <a:off x="2599085" y="1474609"/>
            <a:ext cx="4084305" cy="754966"/>
            <a:chOff x="1238582" y="261033"/>
            <a:chExt cx="4084305" cy="754966"/>
          </a:xfrm>
          <a:scene3d>
            <a:camera prst="orthographicFront"/>
            <a:lightRig rig="threePt" dir="t">
              <a:rot lat="0" lon="0" rev="7500000"/>
            </a:lightRig>
          </a:scene3d>
        </p:grpSpPr>
        <p:sp>
          <p:nvSpPr>
            <p:cNvPr id="12" name="Rectángulo 11">
              <a:extLst>
                <a:ext uri="{FF2B5EF4-FFF2-40B4-BE49-F238E27FC236}">
                  <a16:creationId xmlns:a16="http://schemas.microsoft.com/office/drawing/2014/main" id="{F558AD17-4D54-F24C-3DF7-E616AE749E7A}"/>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3" name="CuadroTexto 12">
              <a:extLst>
                <a:ext uri="{FF2B5EF4-FFF2-40B4-BE49-F238E27FC236}">
                  <a16:creationId xmlns:a16="http://schemas.microsoft.com/office/drawing/2014/main" id="{6FF903BA-83BF-1A8E-A196-B6FEF9A06BC5}"/>
                </a:ext>
              </a:extLst>
            </p:cNvPr>
            <p:cNvSpPr txBox="1"/>
            <p:nvPr/>
          </p:nvSpPr>
          <p:spPr>
            <a:xfrm>
              <a:off x="1238582"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dirty="0"/>
                <a:t>Ensayos de infectividad</a:t>
              </a:r>
              <a:endParaRPr lang="es-MX" sz="2400" kern="1200" dirty="0"/>
            </a:p>
          </p:txBody>
        </p:sp>
      </p:grpSp>
      <p:grpSp>
        <p:nvGrpSpPr>
          <p:cNvPr id="4" name="Grupo 3">
            <a:extLst>
              <a:ext uri="{FF2B5EF4-FFF2-40B4-BE49-F238E27FC236}">
                <a16:creationId xmlns:a16="http://schemas.microsoft.com/office/drawing/2014/main" id="{2EC7A889-45A6-0DD4-BA83-A029C694FF51}"/>
              </a:ext>
            </a:extLst>
          </p:cNvPr>
          <p:cNvGrpSpPr/>
          <p:nvPr/>
        </p:nvGrpSpPr>
        <p:grpSpPr>
          <a:xfrm>
            <a:off x="10510793" y="5182597"/>
            <a:ext cx="4084305" cy="754966"/>
            <a:chOff x="1238582" y="261033"/>
            <a:chExt cx="4084305" cy="754966"/>
          </a:xfrm>
          <a:scene3d>
            <a:camera prst="orthographicFront"/>
            <a:lightRig rig="threePt" dir="t">
              <a:rot lat="0" lon="0" rev="7500000"/>
            </a:lightRig>
          </a:scene3d>
        </p:grpSpPr>
        <p:sp>
          <p:nvSpPr>
            <p:cNvPr id="8" name="Rectángulo 7">
              <a:extLst>
                <a:ext uri="{FF2B5EF4-FFF2-40B4-BE49-F238E27FC236}">
                  <a16:creationId xmlns:a16="http://schemas.microsoft.com/office/drawing/2014/main" id="{EFA52AC1-F78B-0B27-4759-9750E1FD983A}"/>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CuadroTexto 8">
              <a:extLst>
                <a:ext uri="{FF2B5EF4-FFF2-40B4-BE49-F238E27FC236}">
                  <a16:creationId xmlns:a16="http://schemas.microsoft.com/office/drawing/2014/main" id="{583FFA00-6549-E541-DFD7-7D178F47D17F}"/>
                </a:ext>
              </a:extLst>
            </p:cNvPr>
            <p:cNvSpPr txBox="1"/>
            <p:nvPr/>
          </p:nvSpPr>
          <p:spPr>
            <a:xfrm>
              <a:off x="1238582"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kern="1200" dirty="0"/>
                <a:t>Integridad del vector adenoviral</a:t>
              </a:r>
            </a:p>
          </p:txBody>
        </p:sp>
      </p:grpSp>
      <p:pic>
        <p:nvPicPr>
          <p:cNvPr id="4100" name="Picture 4" descr="Frontiers | Factors Which Contribute to the Immunogenicity of  Non-replicating Adenoviral Vectored Vaccines">
            <a:extLst>
              <a:ext uri="{FF2B5EF4-FFF2-40B4-BE49-F238E27FC236}">
                <a16:creationId xmlns:a16="http://schemas.microsoft.com/office/drawing/2014/main" id="{37D4B0FE-E89C-9909-15BC-15E87A15F5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12916" y="6050365"/>
            <a:ext cx="1928100" cy="2609334"/>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A158A65E-0B8D-DD84-D6E1-656F0BFA054F}"/>
              </a:ext>
            </a:extLst>
          </p:cNvPr>
          <p:cNvSpPr txBox="1"/>
          <p:nvPr/>
        </p:nvSpPr>
        <p:spPr>
          <a:xfrm>
            <a:off x="2771151" y="8354080"/>
            <a:ext cx="3875999" cy="523220"/>
          </a:xfrm>
          <a:prstGeom prst="rect">
            <a:avLst/>
          </a:prstGeom>
          <a:noFill/>
        </p:spPr>
        <p:txBody>
          <a:bodyPr wrap="square" rtlCol="0">
            <a:spAutoFit/>
          </a:bodyPr>
          <a:lstStyle/>
          <a:p>
            <a:r>
              <a:rPr lang="es-ES_tradnl" sz="1400" b="1" dirty="0"/>
              <a:t>Figura 12.</a:t>
            </a:r>
            <a:r>
              <a:rPr lang="es-ES_tradnl" sz="1400" dirty="0"/>
              <a:t> Plataforma de producción de proteínas recombinantes (Raskin et al, 2002). </a:t>
            </a:r>
          </a:p>
        </p:txBody>
      </p:sp>
      <p:sp>
        <p:nvSpPr>
          <p:cNvPr id="19" name="CuadroTexto 18">
            <a:extLst>
              <a:ext uri="{FF2B5EF4-FFF2-40B4-BE49-F238E27FC236}">
                <a16:creationId xmlns:a16="http://schemas.microsoft.com/office/drawing/2014/main" id="{6854462D-5790-B591-2D7F-09885BAF9DBA}"/>
              </a:ext>
            </a:extLst>
          </p:cNvPr>
          <p:cNvSpPr txBox="1"/>
          <p:nvPr/>
        </p:nvSpPr>
        <p:spPr>
          <a:xfrm>
            <a:off x="9906000" y="4457700"/>
            <a:ext cx="5441060" cy="523220"/>
          </a:xfrm>
          <a:prstGeom prst="rect">
            <a:avLst/>
          </a:prstGeom>
          <a:noFill/>
        </p:spPr>
        <p:txBody>
          <a:bodyPr wrap="square" rtlCol="0">
            <a:spAutoFit/>
          </a:bodyPr>
          <a:lstStyle/>
          <a:p>
            <a:r>
              <a:rPr lang="es-ES_tradnl" sz="1400" b="1" dirty="0"/>
              <a:t>Figura 13.</a:t>
            </a:r>
            <a:r>
              <a:rPr lang="es-ES_tradnl" sz="1400" dirty="0"/>
              <a:t> Plataforma de producción de proteínas recombinantes (</a:t>
            </a:r>
            <a:r>
              <a:rPr lang="es-EC" sz="1400" b="0" i="0" dirty="0">
                <a:solidFill>
                  <a:srgbClr val="231F20"/>
                </a:solidFill>
                <a:effectLst/>
                <a:latin typeface="ff1"/>
              </a:rPr>
              <a:t>Ammersbach &amp; Bienzle, 2011</a:t>
            </a:r>
            <a:r>
              <a:rPr lang="es-ES_tradnl" sz="1400" dirty="0"/>
              <a:t>). </a:t>
            </a:r>
          </a:p>
        </p:txBody>
      </p:sp>
      <p:sp>
        <p:nvSpPr>
          <p:cNvPr id="20" name="CuadroTexto 19">
            <a:extLst>
              <a:ext uri="{FF2B5EF4-FFF2-40B4-BE49-F238E27FC236}">
                <a16:creationId xmlns:a16="http://schemas.microsoft.com/office/drawing/2014/main" id="{B6BA95D3-4DFE-FD49-031B-E954B9B6AA3F}"/>
              </a:ext>
            </a:extLst>
          </p:cNvPr>
          <p:cNvSpPr txBox="1"/>
          <p:nvPr/>
        </p:nvSpPr>
        <p:spPr>
          <a:xfrm>
            <a:off x="10150113" y="8772501"/>
            <a:ext cx="4785087" cy="523220"/>
          </a:xfrm>
          <a:prstGeom prst="rect">
            <a:avLst/>
          </a:prstGeom>
          <a:noFill/>
        </p:spPr>
        <p:txBody>
          <a:bodyPr wrap="square" rtlCol="0">
            <a:spAutoFit/>
          </a:bodyPr>
          <a:lstStyle/>
          <a:p>
            <a:r>
              <a:rPr lang="es-ES_tradnl" sz="1400" b="1" dirty="0"/>
              <a:t>Figura 14.</a:t>
            </a:r>
            <a:r>
              <a:rPr lang="es-ES_tradnl" sz="1400" dirty="0"/>
              <a:t> Plataforma de producción de proteínas recombinantes (Raskin et al, 2002). </a:t>
            </a:r>
          </a:p>
        </p:txBody>
      </p:sp>
      <p:pic>
        <p:nvPicPr>
          <p:cNvPr id="1026" name="Picture 2" descr="Diagram illustrating assays to determine viral infectivity. After... |  Download Scientific Diagram">
            <a:extLst>
              <a:ext uri="{FF2B5EF4-FFF2-40B4-BE49-F238E27FC236}">
                <a16:creationId xmlns:a16="http://schemas.microsoft.com/office/drawing/2014/main" id="{E958DFCB-1033-F57E-D6E5-CAC2323895B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6667"/>
          <a:stretch/>
        </p:blipFill>
        <p:spPr bwMode="auto">
          <a:xfrm>
            <a:off x="9951340" y="2337530"/>
            <a:ext cx="2879113" cy="1992250"/>
          </a:xfrm>
          <a:prstGeom prst="rect">
            <a:avLst/>
          </a:prstGeom>
          <a:noFill/>
          <a:extLst>
            <a:ext uri="{909E8E84-426E-40DD-AFC4-6F175D3DCCD1}">
              <a14:hiddenFill xmlns:a14="http://schemas.microsoft.com/office/drawing/2010/main">
                <a:solidFill>
                  <a:srgbClr val="FFFFFF"/>
                </a:solidFill>
              </a14:hiddenFill>
            </a:ext>
          </a:extLst>
        </p:spPr>
      </p:pic>
      <p:sp>
        <p:nvSpPr>
          <p:cNvPr id="3" name="Flecha derecha 2">
            <a:extLst>
              <a:ext uri="{FF2B5EF4-FFF2-40B4-BE49-F238E27FC236}">
                <a16:creationId xmlns:a16="http://schemas.microsoft.com/office/drawing/2014/main" id="{71649AF9-0F3F-661E-4892-89A2382989F8}"/>
              </a:ext>
            </a:extLst>
          </p:cNvPr>
          <p:cNvSpPr/>
          <p:nvPr/>
        </p:nvSpPr>
        <p:spPr>
          <a:xfrm>
            <a:off x="13030200" y="3086100"/>
            <a:ext cx="6096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28" name="Picture 4" descr="Diagram illustrating assays to determine viral infectivity. After... |  Download Scientific Diagram">
            <a:extLst>
              <a:ext uri="{FF2B5EF4-FFF2-40B4-BE49-F238E27FC236}">
                <a16:creationId xmlns:a16="http://schemas.microsoft.com/office/drawing/2014/main" id="{02675A45-F6B3-0777-7EE5-644ED71AD46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2840" r="67952"/>
          <a:stretch/>
        </p:blipFill>
        <p:spPr bwMode="auto">
          <a:xfrm>
            <a:off x="13985467" y="2488662"/>
            <a:ext cx="1169085" cy="1582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MOI and how do I assess it? – 10X Genomics">
            <a:extLst>
              <a:ext uri="{FF2B5EF4-FFF2-40B4-BE49-F238E27FC236}">
                <a16:creationId xmlns:a16="http://schemas.microsoft.com/office/drawing/2014/main" id="{D5A45666-6894-A548-B826-5E999B8CF8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1151" y="6286500"/>
            <a:ext cx="3875999" cy="1979344"/>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B3BBBECE-5053-B56E-1119-6C10CF302062}"/>
              </a:ext>
            </a:extLst>
          </p:cNvPr>
          <p:cNvPicPr>
            <a:picLocks noChangeAspect="1"/>
          </p:cNvPicPr>
          <p:nvPr/>
        </p:nvPicPr>
        <p:blipFill rotWithShape="1">
          <a:blip r:embed="rId12">
            <a:extLst>
              <a:ext uri="{28A0092B-C50C-407E-A947-70E740481C1C}">
                <a14:useLocalDpi xmlns:a14="http://schemas.microsoft.com/office/drawing/2010/main" val="0"/>
              </a:ext>
            </a:extLst>
          </a:blip>
          <a:srcRect t="14884" b="24508"/>
          <a:stretch/>
        </p:blipFill>
        <p:spPr>
          <a:xfrm>
            <a:off x="2018846" y="2460421"/>
            <a:ext cx="5614061" cy="2381796"/>
          </a:xfrm>
          <a:prstGeom prst="rect">
            <a:avLst/>
          </a:prstGeom>
        </p:spPr>
      </p:pic>
      <p:sp>
        <p:nvSpPr>
          <p:cNvPr id="16" name="CuadroTexto 15">
            <a:extLst>
              <a:ext uri="{FF2B5EF4-FFF2-40B4-BE49-F238E27FC236}">
                <a16:creationId xmlns:a16="http://schemas.microsoft.com/office/drawing/2014/main" id="{A3DD1FC2-3577-CCE5-11C8-755966407FEE}"/>
              </a:ext>
            </a:extLst>
          </p:cNvPr>
          <p:cNvSpPr txBox="1"/>
          <p:nvPr/>
        </p:nvSpPr>
        <p:spPr>
          <a:xfrm>
            <a:off x="2599085" y="4911923"/>
            <a:ext cx="4502610" cy="523220"/>
          </a:xfrm>
          <a:prstGeom prst="rect">
            <a:avLst/>
          </a:prstGeom>
          <a:noFill/>
        </p:spPr>
        <p:txBody>
          <a:bodyPr wrap="square" rtlCol="0">
            <a:spAutoFit/>
          </a:bodyPr>
          <a:lstStyle/>
          <a:p>
            <a:r>
              <a:rPr lang="es-ES_tradnl" sz="1400" b="1" dirty="0"/>
              <a:t>Figura 11.</a:t>
            </a:r>
            <a:r>
              <a:rPr lang="es-ES_tradnl" sz="1400" dirty="0"/>
              <a:t> Ensayo de infectividad </a:t>
            </a:r>
            <a:r>
              <a:rPr lang="es-ES_tradnl" sz="1400" dirty="0" err="1"/>
              <a:t>adenoviral</a:t>
            </a:r>
            <a:r>
              <a:rPr lang="es-ES_tradnl" sz="1400" dirty="0"/>
              <a:t>. Elaboración propia.</a:t>
            </a:r>
          </a:p>
        </p:txBody>
      </p:sp>
      <p:sp>
        <p:nvSpPr>
          <p:cNvPr id="21" name="CuadroTexto 20">
            <a:extLst>
              <a:ext uri="{FF2B5EF4-FFF2-40B4-BE49-F238E27FC236}">
                <a16:creationId xmlns:a16="http://schemas.microsoft.com/office/drawing/2014/main" id="{57F6D565-0F65-B8FF-C071-8E6C914AE64A}"/>
              </a:ext>
            </a:extLst>
          </p:cNvPr>
          <p:cNvSpPr txBox="1"/>
          <p:nvPr/>
        </p:nvSpPr>
        <p:spPr>
          <a:xfrm>
            <a:off x="1574092" y="5752897"/>
            <a:ext cx="5527603" cy="369332"/>
          </a:xfrm>
          <a:prstGeom prst="rect">
            <a:avLst/>
          </a:prstGeom>
          <a:noFill/>
        </p:spPr>
        <p:txBody>
          <a:bodyPr wrap="none" rtlCol="0">
            <a:spAutoFit/>
          </a:bodyPr>
          <a:lstStyle/>
          <a:p>
            <a:r>
              <a:rPr lang="es-ES_tradnl" b="1" dirty="0"/>
              <a:t>MOI (Multiplicidad de Infección): </a:t>
            </a:r>
            <a:r>
              <a:rPr lang="es-ES_tradnl" dirty="0"/>
              <a:t>#adenovirus por célula</a:t>
            </a:r>
          </a:p>
        </p:txBody>
      </p:sp>
    </p:spTree>
    <p:extLst>
      <p:ext uri="{BB962C8B-B14F-4D97-AF65-F5344CB8AC3E}">
        <p14:creationId xmlns:p14="http://schemas.microsoft.com/office/powerpoint/2010/main" val="198680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grpSp>
        <p:nvGrpSpPr>
          <p:cNvPr id="3" name="Group 3"/>
          <p:cNvGrpSpPr/>
          <p:nvPr/>
        </p:nvGrpSpPr>
        <p:grpSpPr>
          <a:xfrm>
            <a:off x="3227934" y="1265950"/>
            <a:ext cx="10043621" cy="748651"/>
            <a:chOff x="0" y="0"/>
            <a:chExt cx="13391494" cy="998201"/>
          </a:xfrm>
        </p:grpSpPr>
        <p:pic>
          <p:nvPicPr>
            <p:cNvPr id="4" name="Picture 4"/>
            <p:cNvPicPr>
              <a:picLocks noChangeAspect="1"/>
            </p:cNvPicPr>
            <p:nvPr/>
          </p:nvPicPr>
          <p:blipFill>
            <a:blip r:embed="rId4"/>
            <a:srcRect l="12951" t="58615" r="28245" b="19871"/>
            <a:stretch>
              <a:fillRect/>
            </a:stretch>
          </p:blipFill>
          <p:spPr>
            <a:xfrm>
              <a:off x="0" y="0"/>
              <a:ext cx="13391494" cy="998201"/>
            </a:xfrm>
            <a:prstGeom prst="rect">
              <a:avLst/>
            </a:prstGeom>
          </p:spPr>
        </p:pic>
        <p:sp>
          <p:nvSpPr>
            <p:cNvPr id="5" name="TextBox 5"/>
            <p:cNvSpPr txBox="1"/>
            <p:nvPr/>
          </p:nvSpPr>
          <p:spPr>
            <a:xfrm>
              <a:off x="0" y="85662"/>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Introducción </a:t>
              </a:r>
            </a:p>
          </p:txBody>
        </p:sp>
      </p:grpSp>
      <p:grpSp>
        <p:nvGrpSpPr>
          <p:cNvPr id="6" name="Group 6"/>
          <p:cNvGrpSpPr/>
          <p:nvPr/>
        </p:nvGrpSpPr>
        <p:grpSpPr>
          <a:xfrm>
            <a:off x="3656607" y="2327807"/>
            <a:ext cx="10578260" cy="857346"/>
            <a:chOff x="0" y="0"/>
            <a:chExt cx="14104346" cy="1143128"/>
          </a:xfrm>
        </p:grpSpPr>
        <p:pic>
          <p:nvPicPr>
            <p:cNvPr id="7" name="Picture 7"/>
            <p:cNvPicPr>
              <a:picLocks noChangeAspect="1"/>
            </p:cNvPicPr>
            <p:nvPr/>
          </p:nvPicPr>
          <p:blipFill>
            <a:blip r:embed="rId5"/>
            <a:srcRect l="12951" t="58615" r="28245" b="19871"/>
            <a:stretch>
              <a:fillRect/>
            </a:stretch>
          </p:blipFill>
          <p:spPr>
            <a:xfrm>
              <a:off x="712852" y="72464"/>
              <a:ext cx="13391494" cy="998201"/>
            </a:xfrm>
            <a:prstGeom prst="rect">
              <a:avLst/>
            </a:prstGeom>
          </p:spPr>
        </p:pic>
        <p:sp>
          <p:nvSpPr>
            <p:cNvPr id="8" name="TextBox 8"/>
            <p:cNvSpPr txBox="1"/>
            <p:nvPr/>
          </p:nvSpPr>
          <p:spPr>
            <a:xfrm>
              <a:off x="712852"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Justificación del problema </a:t>
              </a:r>
            </a:p>
          </p:txBody>
        </p:sp>
        <p:grpSp>
          <p:nvGrpSpPr>
            <p:cNvPr id="9" name="Group 9"/>
            <p:cNvGrpSpPr/>
            <p:nvPr/>
          </p:nvGrpSpPr>
          <p:grpSpPr>
            <a:xfrm>
              <a:off x="0" y="0"/>
              <a:ext cx="1143128" cy="1143128"/>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2" name="Group 12"/>
          <p:cNvGrpSpPr/>
          <p:nvPr/>
        </p:nvGrpSpPr>
        <p:grpSpPr>
          <a:xfrm>
            <a:off x="4116598" y="3447933"/>
            <a:ext cx="10472294" cy="857346"/>
            <a:chOff x="0" y="0"/>
            <a:chExt cx="13963059" cy="1143128"/>
          </a:xfrm>
        </p:grpSpPr>
        <p:pic>
          <p:nvPicPr>
            <p:cNvPr id="13" name="Picture 13"/>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14" name="TextBox 14"/>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Objetivos e Hipótesis</a:t>
              </a:r>
            </a:p>
          </p:txBody>
        </p:sp>
        <p:grpSp>
          <p:nvGrpSpPr>
            <p:cNvPr id="15" name="Group 15"/>
            <p:cNvGrpSpPr/>
            <p:nvPr/>
          </p:nvGrpSpPr>
          <p:grpSpPr>
            <a:xfrm>
              <a:off x="0" y="0"/>
              <a:ext cx="1143128" cy="1143128"/>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18" name="Group 18"/>
          <p:cNvGrpSpPr/>
          <p:nvPr/>
        </p:nvGrpSpPr>
        <p:grpSpPr>
          <a:xfrm>
            <a:off x="4407309" y="4571979"/>
            <a:ext cx="10472294" cy="857346"/>
            <a:chOff x="0" y="0"/>
            <a:chExt cx="13963059" cy="1143128"/>
          </a:xfrm>
        </p:grpSpPr>
        <p:pic>
          <p:nvPicPr>
            <p:cNvPr id="19" name="Picture 19"/>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20" name="TextBox 20"/>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Materiales y Métodos</a:t>
              </a:r>
            </a:p>
          </p:txBody>
        </p:sp>
        <p:grpSp>
          <p:nvGrpSpPr>
            <p:cNvPr id="21" name="Group 21"/>
            <p:cNvGrpSpPr/>
            <p:nvPr/>
          </p:nvGrpSpPr>
          <p:grpSpPr>
            <a:xfrm>
              <a:off x="0" y="0"/>
              <a:ext cx="1143128" cy="1143128"/>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3" name="TextBox 23"/>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24" name="Group 24"/>
          <p:cNvGrpSpPr/>
          <p:nvPr/>
        </p:nvGrpSpPr>
        <p:grpSpPr>
          <a:xfrm>
            <a:off x="4116598" y="5688184"/>
            <a:ext cx="10472294" cy="857346"/>
            <a:chOff x="0" y="0"/>
            <a:chExt cx="13963059" cy="1143128"/>
          </a:xfrm>
        </p:grpSpPr>
        <p:pic>
          <p:nvPicPr>
            <p:cNvPr id="25" name="Picture 25"/>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26" name="TextBox 26"/>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Resultados y Discusión</a:t>
              </a:r>
            </a:p>
          </p:txBody>
        </p:sp>
        <p:grpSp>
          <p:nvGrpSpPr>
            <p:cNvPr id="27" name="Group 27"/>
            <p:cNvGrpSpPr/>
            <p:nvPr/>
          </p:nvGrpSpPr>
          <p:grpSpPr>
            <a:xfrm>
              <a:off x="0" y="0"/>
              <a:ext cx="1143128" cy="1143128"/>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29" name="TextBox 29"/>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0" name="Group 30"/>
          <p:cNvGrpSpPr/>
          <p:nvPr/>
        </p:nvGrpSpPr>
        <p:grpSpPr>
          <a:xfrm>
            <a:off x="3656607" y="6802705"/>
            <a:ext cx="10472294" cy="857346"/>
            <a:chOff x="0" y="0"/>
            <a:chExt cx="13963059" cy="1143128"/>
          </a:xfrm>
        </p:grpSpPr>
        <p:pic>
          <p:nvPicPr>
            <p:cNvPr id="31" name="Picture 31"/>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32" name="TextBox 32"/>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Conclusiones</a:t>
              </a:r>
            </a:p>
          </p:txBody>
        </p:sp>
        <p:grpSp>
          <p:nvGrpSpPr>
            <p:cNvPr id="33" name="Group 33"/>
            <p:cNvGrpSpPr/>
            <p:nvPr/>
          </p:nvGrpSpPr>
          <p:grpSpPr>
            <a:xfrm>
              <a:off x="0" y="0"/>
              <a:ext cx="1143128" cy="1143128"/>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35" name="TextBox 35"/>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36" name="Group 36"/>
          <p:cNvGrpSpPr/>
          <p:nvPr/>
        </p:nvGrpSpPr>
        <p:grpSpPr>
          <a:xfrm>
            <a:off x="2799261" y="7932356"/>
            <a:ext cx="10472294" cy="857346"/>
            <a:chOff x="0" y="0"/>
            <a:chExt cx="13963059" cy="1143128"/>
          </a:xfrm>
        </p:grpSpPr>
        <p:pic>
          <p:nvPicPr>
            <p:cNvPr id="37" name="Picture 37"/>
            <p:cNvPicPr>
              <a:picLocks noChangeAspect="1"/>
            </p:cNvPicPr>
            <p:nvPr/>
          </p:nvPicPr>
          <p:blipFill>
            <a:blip r:embed="rId4"/>
            <a:srcRect l="12951" t="58615" r="28245" b="19871"/>
            <a:stretch>
              <a:fillRect/>
            </a:stretch>
          </p:blipFill>
          <p:spPr>
            <a:xfrm>
              <a:off x="571564" y="72464"/>
              <a:ext cx="13391494" cy="998201"/>
            </a:xfrm>
            <a:prstGeom prst="rect">
              <a:avLst/>
            </a:prstGeom>
          </p:spPr>
        </p:pic>
        <p:sp>
          <p:nvSpPr>
            <p:cNvPr id="38" name="TextBox 38"/>
            <p:cNvSpPr txBox="1"/>
            <p:nvPr/>
          </p:nvSpPr>
          <p:spPr>
            <a:xfrm>
              <a:off x="571564" y="158126"/>
              <a:ext cx="13391494" cy="750677"/>
            </a:xfrm>
            <a:prstGeom prst="rect">
              <a:avLst/>
            </a:prstGeom>
          </p:spPr>
          <p:txBody>
            <a:bodyPr lIns="0" tIns="0" rIns="0" bIns="0" rtlCol="0" anchor="t">
              <a:spAutoFit/>
            </a:bodyPr>
            <a:lstStyle/>
            <a:p>
              <a:pPr algn="ctr">
                <a:lnSpc>
                  <a:spcPts val="4714"/>
                </a:lnSpc>
              </a:pPr>
              <a:r>
                <a:rPr lang="en-US" sz="3367">
                  <a:solidFill>
                    <a:srgbClr val="000000"/>
                  </a:solidFill>
                  <a:latin typeface="Open Sans Bold"/>
                </a:rPr>
                <a:t>Recomendaciones</a:t>
              </a:r>
            </a:p>
          </p:txBody>
        </p:sp>
        <p:grpSp>
          <p:nvGrpSpPr>
            <p:cNvPr id="39" name="Group 39"/>
            <p:cNvGrpSpPr/>
            <p:nvPr/>
          </p:nvGrpSpPr>
          <p:grpSpPr>
            <a:xfrm>
              <a:off x="0" y="0"/>
              <a:ext cx="1143128" cy="1143128"/>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1" name="TextBox 41"/>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grpSp>
        <p:nvGrpSpPr>
          <p:cNvPr id="42" name="Group 42"/>
          <p:cNvGrpSpPr/>
          <p:nvPr/>
        </p:nvGrpSpPr>
        <p:grpSpPr>
          <a:xfrm>
            <a:off x="2799261" y="1211602"/>
            <a:ext cx="857346" cy="857346"/>
            <a:chOff x="0" y="0"/>
            <a:chExt cx="812800" cy="812800"/>
          </a:xfrm>
        </p:grpSpPr>
        <p:sp>
          <p:nvSpPr>
            <p:cNvPr id="43" name="Freeform 4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000000"/>
              </a:solidFill>
            </a:ln>
          </p:spPr>
        </p:sp>
        <p:sp>
          <p:nvSpPr>
            <p:cNvPr id="44" name="TextBox 44"/>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pic>
        <p:nvPicPr>
          <p:cNvPr id="45" name="Picture 45"/>
          <p:cNvPicPr>
            <a:picLocks noChangeAspect="1"/>
          </p:cNvPicPr>
          <p:nvPr/>
        </p:nvPicPr>
        <p:blipFill>
          <a:blip r:embed="rId6">
            <a:alphaModFix amt="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94" t="3053" r="9846" b="38819"/>
          <a:stretch>
            <a:fillRect/>
          </a:stretch>
        </p:blipFill>
        <p:spPr>
          <a:xfrm rot="5400000">
            <a:off x="-373744" y="3598226"/>
            <a:ext cx="7648187" cy="2773027"/>
          </a:xfrm>
          <a:prstGeom prst="rect">
            <a:avLst/>
          </a:prstGeom>
        </p:spPr>
      </p:pic>
      <p:sp>
        <p:nvSpPr>
          <p:cNvPr id="46" name="TextBox 46"/>
          <p:cNvSpPr txBox="1"/>
          <p:nvPr/>
        </p:nvSpPr>
        <p:spPr>
          <a:xfrm>
            <a:off x="1429650" y="353571"/>
            <a:ext cx="165535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Índice</a:t>
            </a:r>
            <a:r>
              <a:rPr lang="en-US" sz="3200" spc="47" dirty="0">
                <a:solidFill>
                  <a:srgbClr val="000000"/>
                </a:solidFill>
                <a:latin typeface="Arialle Bold"/>
              </a:rPr>
              <a:t> de </a:t>
            </a:r>
            <a:r>
              <a:rPr lang="en-US" sz="3200" spc="47" dirty="0" err="1">
                <a:solidFill>
                  <a:srgbClr val="000000"/>
                </a:solidFill>
                <a:latin typeface="Arialle Bold"/>
              </a:rPr>
              <a:t>Contenidos</a:t>
            </a:r>
            <a:endParaRPr lang="en-US" sz="3200" spc="47" dirty="0">
              <a:solidFill>
                <a:srgbClr val="000000"/>
              </a:solidFill>
              <a:latin typeface="Arialle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 r="18"/>
          <a:stretch>
            <a:fillRect/>
          </a:stretch>
        </p:blipFill>
        <p:spPr>
          <a:xfrm>
            <a:off x="0" y="0"/>
            <a:ext cx="18288000" cy="10287000"/>
          </a:xfrm>
          <a:prstGeom prst="rect">
            <a:avLst/>
          </a:prstGeom>
        </p:spPr>
      </p:pic>
      <p:sp>
        <p:nvSpPr>
          <p:cNvPr id="14" name="TextBox 14"/>
          <p:cNvSpPr txBox="1"/>
          <p:nvPr/>
        </p:nvSpPr>
        <p:spPr>
          <a:xfrm>
            <a:off x="1429650" y="376515"/>
            <a:ext cx="16553550" cy="487313"/>
          </a:xfrm>
          <a:prstGeom prst="rect">
            <a:avLst/>
          </a:prstGeom>
        </p:spPr>
        <p:txBody>
          <a:bodyPr wrap="square" lIns="0" tIns="0" rIns="0" bIns="0" rtlCol="0" anchor="t">
            <a:spAutoFit/>
          </a:bodyPr>
          <a:lstStyle/>
          <a:p>
            <a:pPr algn="r">
              <a:lnSpc>
                <a:spcPts val="3840"/>
              </a:lnSpc>
            </a:pPr>
            <a:r>
              <a:rPr lang="en-US" sz="3200" spc="47" dirty="0" err="1">
                <a:solidFill>
                  <a:srgbClr val="000000"/>
                </a:solidFill>
                <a:latin typeface="Arialle Bold"/>
              </a:rPr>
              <a:t>Justificación</a:t>
            </a:r>
            <a:r>
              <a:rPr lang="en-US" sz="3200" spc="47" dirty="0">
                <a:solidFill>
                  <a:srgbClr val="000000"/>
                </a:solidFill>
                <a:latin typeface="Arialle Bold"/>
              </a:rPr>
              <a:t> del </a:t>
            </a:r>
            <a:r>
              <a:rPr lang="en-US" sz="3200" spc="47" dirty="0" err="1">
                <a:solidFill>
                  <a:srgbClr val="000000"/>
                </a:solidFill>
                <a:latin typeface="Arialle Bold"/>
              </a:rPr>
              <a:t>problema</a:t>
            </a:r>
            <a:r>
              <a:rPr lang="en-US" sz="3200" spc="47" dirty="0">
                <a:solidFill>
                  <a:srgbClr val="000000"/>
                </a:solidFill>
                <a:latin typeface="Arialle Bold"/>
              </a:rPr>
              <a:t> </a:t>
            </a:r>
          </a:p>
        </p:txBody>
      </p:sp>
      <p:sp>
        <p:nvSpPr>
          <p:cNvPr id="3" name="TextBox 28">
            <a:extLst>
              <a:ext uri="{FF2B5EF4-FFF2-40B4-BE49-F238E27FC236}">
                <a16:creationId xmlns:a16="http://schemas.microsoft.com/office/drawing/2014/main" id="{388A7595-D1ED-4209-97C5-87C6F65C5447}"/>
              </a:ext>
            </a:extLst>
          </p:cNvPr>
          <p:cNvSpPr txBox="1"/>
          <p:nvPr/>
        </p:nvSpPr>
        <p:spPr>
          <a:xfrm>
            <a:off x="437180" y="237401"/>
            <a:ext cx="13355019" cy="644593"/>
          </a:xfrm>
          <a:prstGeom prst="rect">
            <a:avLst/>
          </a:prstGeom>
        </p:spPr>
        <p:txBody>
          <a:bodyPr wrap="square" lIns="0" tIns="0" rIns="0" bIns="0" rtlCol="0" anchor="t">
            <a:spAutoFit/>
          </a:bodyPr>
          <a:lstStyle/>
          <a:p>
            <a:pPr algn="l">
              <a:lnSpc>
                <a:spcPts val="5040"/>
              </a:lnSpc>
            </a:pPr>
            <a:r>
              <a:rPr lang="es-ES" sz="3600" spc="62" dirty="0">
                <a:solidFill>
                  <a:srgbClr val="000000"/>
                </a:solidFill>
                <a:latin typeface="Arialle Bold"/>
              </a:rPr>
              <a:t>Anticuerpos humanos terapéuticos en el mercado</a:t>
            </a:r>
            <a:endParaRPr lang="en-US" sz="3600" spc="62" dirty="0">
              <a:solidFill>
                <a:srgbClr val="000000"/>
              </a:solidFill>
              <a:latin typeface="Arialle Bold"/>
            </a:endParaRPr>
          </a:p>
        </p:txBody>
      </p:sp>
      <p:grpSp>
        <p:nvGrpSpPr>
          <p:cNvPr id="6" name="Grupo 5">
            <a:extLst>
              <a:ext uri="{FF2B5EF4-FFF2-40B4-BE49-F238E27FC236}">
                <a16:creationId xmlns:a16="http://schemas.microsoft.com/office/drawing/2014/main" id="{29461245-1B58-B7DC-2B19-E760D36667F7}"/>
              </a:ext>
            </a:extLst>
          </p:cNvPr>
          <p:cNvGrpSpPr/>
          <p:nvPr/>
        </p:nvGrpSpPr>
        <p:grpSpPr>
          <a:xfrm>
            <a:off x="1869535" y="5405162"/>
            <a:ext cx="5521865" cy="754966"/>
            <a:chOff x="1238582" y="261033"/>
            <a:chExt cx="4084305" cy="754966"/>
          </a:xfrm>
          <a:scene3d>
            <a:camera prst="orthographicFront"/>
            <a:lightRig rig="threePt" dir="t">
              <a:rot lat="0" lon="0" rev="7500000"/>
            </a:lightRig>
          </a:scene3d>
        </p:grpSpPr>
        <p:sp>
          <p:nvSpPr>
            <p:cNvPr id="7" name="Rectángulo 6">
              <a:extLst>
                <a:ext uri="{FF2B5EF4-FFF2-40B4-BE49-F238E27FC236}">
                  <a16:creationId xmlns:a16="http://schemas.microsoft.com/office/drawing/2014/main" id="{79A6E8A3-CC72-1B7E-2B9C-244617049CEA}"/>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CuadroTexto 7">
              <a:extLst>
                <a:ext uri="{FF2B5EF4-FFF2-40B4-BE49-F238E27FC236}">
                  <a16:creationId xmlns:a16="http://schemas.microsoft.com/office/drawing/2014/main" id="{820233DC-84C3-C193-FBF8-9B6F8786AE55}"/>
                </a:ext>
              </a:extLst>
            </p:cNvPr>
            <p:cNvSpPr txBox="1"/>
            <p:nvPr/>
          </p:nvSpPr>
          <p:spPr>
            <a:xfrm>
              <a:off x="1238582"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000" kern="1200" dirty="0"/>
                <a:t>Principales mercados para los anticuerpo terapéuticos</a:t>
              </a:r>
            </a:p>
          </p:txBody>
        </p:sp>
      </p:grpSp>
      <p:pic>
        <p:nvPicPr>
          <p:cNvPr id="5124" name="Picture 4" descr="What are monoclonal antibodies, and can they treat COVID-19? - IAV">
            <a:extLst>
              <a:ext uri="{FF2B5EF4-FFF2-40B4-BE49-F238E27FC236}">
                <a16:creationId xmlns:a16="http://schemas.microsoft.com/office/drawing/2014/main" id="{B2F0B595-B16E-01AC-456D-6D89610BF6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854" r="5786"/>
          <a:stretch/>
        </p:blipFill>
        <p:spPr bwMode="auto">
          <a:xfrm>
            <a:off x="1869535" y="2400300"/>
            <a:ext cx="5374433" cy="197505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a:extLst>
              <a:ext uri="{FF2B5EF4-FFF2-40B4-BE49-F238E27FC236}">
                <a16:creationId xmlns:a16="http://schemas.microsoft.com/office/drawing/2014/main" id="{72103EE3-95F7-8DD6-E7BD-D3C932884CF4}"/>
              </a:ext>
            </a:extLst>
          </p:cNvPr>
          <p:cNvGrpSpPr/>
          <p:nvPr/>
        </p:nvGrpSpPr>
        <p:grpSpPr>
          <a:xfrm>
            <a:off x="1869535" y="1572743"/>
            <a:ext cx="5374433" cy="754966"/>
            <a:chOff x="1238582" y="261033"/>
            <a:chExt cx="4084305" cy="754966"/>
          </a:xfrm>
          <a:scene3d>
            <a:camera prst="orthographicFront"/>
            <a:lightRig rig="threePt" dir="t">
              <a:rot lat="0" lon="0" rev="7500000"/>
            </a:lightRig>
          </a:scene3d>
        </p:grpSpPr>
        <p:sp>
          <p:nvSpPr>
            <p:cNvPr id="10" name="Rectángulo 9">
              <a:extLst>
                <a:ext uri="{FF2B5EF4-FFF2-40B4-BE49-F238E27FC236}">
                  <a16:creationId xmlns:a16="http://schemas.microsoft.com/office/drawing/2014/main" id="{F36C23E5-AAAD-DC40-3DA0-F6202337EF7E}"/>
                </a:ext>
              </a:extLst>
            </p:cNvPr>
            <p:cNvSpPr/>
            <p:nvPr/>
          </p:nvSpPr>
          <p:spPr>
            <a:xfrm>
              <a:off x="1238582" y="261033"/>
              <a:ext cx="4084305" cy="75496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CuadroTexto 10">
              <a:extLst>
                <a:ext uri="{FF2B5EF4-FFF2-40B4-BE49-F238E27FC236}">
                  <a16:creationId xmlns:a16="http://schemas.microsoft.com/office/drawing/2014/main" id="{A90A2825-4267-3900-6AA9-59FDDE7C408D}"/>
                </a:ext>
              </a:extLst>
            </p:cNvPr>
            <p:cNvSpPr txBox="1"/>
            <p:nvPr/>
          </p:nvSpPr>
          <p:spPr>
            <a:xfrm>
              <a:off x="1238582" y="261033"/>
              <a:ext cx="4084305" cy="7549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000" dirty="0"/>
                <a:t>Anticuerpos terapéuticos registrados por país</a:t>
              </a:r>
              <a:endParaRPr lang="es-MX" sz="2000" kern="1200" dirty="0"/>
            </a:p>
          </p:txBody>
        </p:sp>
      </p:grpSp>
      <p:pic>
        <p:nvPicPr>
          <p:cNvPr id="5126" name="Picture 6" descr="Map showing the global market for monoclonal antibodies.">
            <a:extLst>
              <a:ext uri="{FF2B5EF4-FFF2-40B4-BE49-F238E27FC236}">
                <a16:creationId xmlns:a16="http://schemas.microsoft.com/office/drawing/2014/main" id="{38068FA7-4BF6-A554-4C06-A1FDA818B0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120" r="7868"/>
          <a:stretch/>
        </p:blipFill>
        <p:spPr bwMode="auto">
          <a:xfrm>
            <a:off x="1869534" y="6243362"/>
            <a:ext cx="5374433" cy="2252938"/>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9587B8B0-361E-B9A8-7DD1-CFEC59CFD414}"/>
              </a:ext>
            </a:extLst>
          </p:cNvPr>
          <p:cNvSpPr txBox="1"/>
          <p:nvPr/>
        </p:nvSpPr>
        <p:spPr>
          <a:xfrm>
            <a:off x="1848513" y="4384549"/>
            <a:ext cx="5395454" cy="523220"/>
          </a:xfrm>
          <a:prstGeom prst="rect">
            <a:avLst/>
          </a:prstGeom>
          <a:noFill/>
        </p:spPr>
        <p:txBody>
          <a:bodyPr wrap="square" rtlCol="0">
            <a:spAutoFit/>
          </a:bodyPr>
          <a:lstStyle/>
          <a:p>
            <a:r>
              <a:rPr lang="es-ES_tradnl" sz="1400" b="1" dirty="0"/>
              <a:t>Figura 15.</a:t>
            </a:r>
            <a:r>
              <a:rPr lang="es-ES_tradnl" sz="1400" dirty="0"/>
              <a:t> Muy pocos anticuerpos están registrados en países de bajos y medios ingresos (</a:t>
            </a:r>
            <a:r>
              <a:rPr lang="es-ES_tradnl" sz="1400" dirty="0" err="1"/>
              <a:t>Wellcom</a:t>
            </a:r>
            <a:r>
              <a:rPr lang="es-ES_tradnl" sz="1400" dirty="0"/>
              <a:t>, 2019). </a:t>
            </a:r>
          </a:p>
        </p:txBody>
      </p:sp>
      <p:sp>
        <p:nvSpPr>
          <p:cNvPr id="13" name="CuadroTexto 12">
            <a:extLst>
              <a:ext uri="{FF2B5EF4-FFF2-40B4-BE49-F238E27FC236}">
                <a16:creationId xmlns:a16="http://schemas.microsoft.com/office/drawing/2014/main" id="{D188C71B-97AF-4A09-6539-2798F8AFB54D}"/>
              </a:ext>
            </a:extLst>
          </p:cNvPr>
          <p:cNvSpPr txBox="1"/>
          <p:nvPr/>
        </p:nvSpPr>
        <p:spPr>
          <a:xfrm>
            <a:off x="1853768" y="8519787"/>
            <a:ext cx="5390199" cy="523220"/>
          </a:xfrm>
          <a:prstGeom prst="rect">
            <a:avLst/>
          </a:prstGeom>
          <a:noFill/>
        </p:spPr>
        <p:txBody>
          <a:bodyPr wrap="square" rtlCol="0">
            <a:spAutoFit/>
          </a:bodyPr>
          <a:lstStyle/>
          <a:p>
            <a:r>
              <a:rPr lang="es-ES_tradnl" sz="1400" b="1" dirty="0"/>
              <a:t>Figura 16.</a:t>
            </a:r>
            <a:r>
              <a:rPr lang="es-ES_tradnl" sz="1400" dirty="0"/>
              <a:t> Los países de altos ingresos son el principal mercado de anticuerpos monoclonales (</a:t>
            </a:r>
            <a:r>
              <a:rPr lang="es-ES_tradnl" sz="1400" dirty="0" err="1"/>
              <a:t>Wellcom</a:t>
            </a:r>
            <a:r>
              <a:rPr lang="es-ES_tradnl" sz="1400" dirty="0"/>
              <a:t>, 2019).</a:t>
            </a:r>
          </a:p>
        </p:txBody>
      </p:sp>
      <p:sp>
        <p:nvSpPr>
          <p:cNvPr id="18" name="CuadroTexto 17">
            <a:extLst>
              <a:ext uri="{FF2B5EF4-FFF2-40B4-BE49-F238E27FC236}">
                <a16:creationId xmlns:a16="http://schemas.microsoft.com/office/drawing/2014/main" id="{EA85ACE0-2FEA-C88B-3E1D-154C11E80D1C}"/>
              </a:ext>
            </a:extLst>
          </p:cNvPr>
          <p:cNvSpPr txBox="1"/>
          <p:nvPr/>
        </p:nvSpPr>
        <p:spPr>
          <a:xfrm>
            <a:off x="11015131" y="4525427"/>
            <a:ext cx="403860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_tradnl" dirty="0"/>
              <a:t>Precio medio de tratamientos con anticuerpos terapéuticos en EE.UU. </a:t>
            </a:r>
          </a:p>
        </p:txBody>
      </p:sp>
      <p:pic>
        <p:nvPicPr>
          <p:cNvPr id="5128" name="Picture 8" descr="Símbolo de dólar - Iconos gratis de negocio">
            <a:extLst>
              <a:ext uri="{FF2B5EF4-FFF2-40B4-BE49-F238E27FC236}">
                <a16:creationId xmlns:a16="http://schemas.microsoft.com/office/drawing/2014/main" id="{E5CD69E0-465A-716F-D986-2DBA165FE3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56567" y="3072139"/>
            <a:ext cx="923330" cy="9233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Símbolo de dólar - Iconos gratis de negocio">
            <a:extLst>
              <a:ext uri="{FF2B5EF4-FFF2-40B4-BE49-F238E27FC236}">
                <a16:creationId xmlns:a16="http://schemas.microsoft.com/office/drawing/2014/main" id="{AF3AB683-0A5E-EAD1-736B-8E275D4DD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08966" y="3248119"/>
            <a:ext cx="766466" cy="7664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Símbolo de dólar - Iconos gratis de negocio">
            <a:extLst>
              <a:ext uri="{FF2B5EF4-FFF2-40B4-BE49-F238E27FC236}">
                <a16:creationId xmlns:a16="http://schemas.microsoft.com/office/drawing/2014/main" id="{32D5AE38-119E-C6DD-9489-A0509398CB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61032" y="3257202"/>
            <a:ext cx="766466" cy="766466"/>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16756FE2-265C-48CE-233B-CA4002B9202B}"/>
              </a:ext>
            </a:extLst>
          </p:cNvPr>
          <p:cNvSpPr txBox="1"/>
          <p:nvPr/>
        </p:nvSpPr>
        <p:spPr>
          <a:xfrm>
            <a:off x="11015132" y="6572096"/>
            <a:ext cx="403860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_tradnl" dirty="0"/>
              <a:t>Costo de producción de un gramo de anticuerpos terapéuticos</a:t>
            </a:r>
          </a:p>
        </p:txBody>
      </p:sp>
      <p:sp>
        <p:nvSpPr>
          <p:cNvPr id="24" name="CuadroTexto 23">
            <a:extLst>
              <a:ext uri="{FF2B5EF4-FFF2-40B4-BE49-F238E27FC236}">
                <a16:creationId xmlns:a16="http://schemas.microsoft.com/office/drawing/2014/main" id="{31A7AFA9-3601-ED08-2330-3DDCBFA5F384}"/>
              </a:ext>
            </a:extLst>
          </p:cNvPr>
          <p:cNvSpPr txBox="1"/>
          <p:nvPr/>
        </p:nvSpPr>
        <p:spPr>
          <a:xfrm>
            <a:off x="11479930" y="1635578"/>
            <a:ext cx="5562600" cy="830997"/>
          </a:xfrm>
          <a:prstGeom prst="rect">
            <a:avLst/>
          </a:prstGeom>
          <a:noFill/>
        </p:spPr>
        <p:txBody>
          <a:bodyPr wrap="square">
            <a:spAutoFit/>
          </a:bodyPr>
          <a:lstStyle/>
          <a:p>
            <a:pPr algn="ctr"/>
            <a:r>
              <a:rPr lang="es-ES_tradnl" sz="2400" dirty="0"/>
              <a:t> </a:t>
            </a:r>
            <a:r>
              <a:rPr lang="es-ES_tradnl" sz="2400" b="1" dirty="0"/>
              <a:t>7 de los 10 fármacos más vendidos en el 2019 fueron anticuerpo monoclonales</a:t>
            </a:r>
          </a:p>
        </p:txBody>
      </p:sp>
      <p:sp>
        <p:nvSpPr>
          <p:cNvPr id="21" name="Flecha derecha 20">
            <a:extLst>
              <a:ext uri="{FF2B5EF4-FFF2-40B4-BE49-F238E27FC236}">
                <a16:creationId xmlns:a16="http://schemas.microsoft.com/office/drawing/2014/main" id="{F560BC01-F75A-3B4C-3970-085B3BBDD4D2}"/>
              </a:ext>
            </a:extLst>
          </p:cNvPr>
          <p:cNvSpPr/>
          <p:nvPr/>
        </p:nvSpPr>
        <p:spPr>
          <a:xfrm rot="5400000">
            <a:off x="12942276" y="5287783"/>
            <a:ext cx="351909" cy="31959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_tradnl"/>
          </a:p>
        </p:txBody>
      </p:sp>
      <p:sp>
        <p:nvSpPr>
          <p:cNvPr id="25" name="CuadroTexto 24">
            <a:extLst>
              <a:ext uri="{FF2B5EF4-FFF2-40B4-BE49-F238E27FC236}">
                <a16:creationId xmlns:a16="http://schemas.microsoft.com/office/drawing/2014/main" id="{B726E4A0-D470-2C8C-3584-503E894B8344}"/>
              </a:ext>
            </a:extLst>
          </p:cNvPr>
          <p:cNvSpPr txBox="1"/>
          <p:nvPr/>
        </p:nvSpPr>
        <p:spPr>
          <a:xfrm>
            <a:off x="11506200" y="5779917"/>
            <a:ext cx="3276600" cy="369332"/>
          </a:xfrm>
          <a:prstGeom prst="rect">
            <a:avLst/>
          </a:prstGeom>
          <a:solidFill>
            <a:schemeClr val="accent2"/>
          </a:solidFill>
        </p:spPr>
        <p:txBody>
          <a:bodyPr wrap="square" rtlCol="0">
            <a:spAutoFit/>
          </a:bodyPr>
          <a:lstStyle/>
          <a:p>
            <a:pPr algn="ctr"/>
            <a:r>
              <a:rPr lang="es-ES_tradnl" dirty="0">
                <a:solidFill>
                  <a:schemeClr val="bg1"/>
                </a:solidFill>
              </a:rPr>
              <a:t>15.000 a 200.000 USD/año</a:t>
            </a:r>
          </a:p>
        </p:txBody>
      </p:sp>
      <p:sp>
        <p:nvSpPr>
          <p:cNvPr id="27" name="CuadroTexto 26">
            <a:extLst>
              <a:ext uri="{FF2B5EF4-FFF2-40B4-BE49-F238E27FC236}">
                <a16:creationId xmlns:a16="http://schemas.microsoft.com/office/drawing/2014/main" id="{5A2A7CA9-2A5C-1148-ECA9-7F9393F7A2E0}"/>
              </a:ext>
            </a:extLst>
          </p:cNvPr>
          <p:cNvSpPr txBox="1"/>
          <p:nvPr/>
        </p:nvSpPr>
        <p:spPr>
          <a:xfrm>
            <a:off x="11479930" y="7822168"/>
            <a:ext cx="3276600" cy="369332"/>
          </a:xfrm>
          <a:prstGeom prst="rect">
            <a:avLst/>
          </a:prstGeom>
          <a:solidFill>
            <a:schemeClr val="accent2"/>
          </a:solidFill>
        </p:spPr>
        <p:txBody>
          <a:bodyPr wrap="square" rtlCol="0">
            <a:spAutoFit/>
          </a:bodyPr>
          <a:lstStyle/>
          <a:p>
            <a:pPr algn="ctr"/>
            <a:r>
              <a:rPr lang="es-ES_tradnl" dirty="0">
                <a:solidFill>
                  <a:schemeClr val="bg1"/>
                </a:solidFill>
              </a:rPr>
              <a:t>95 a 200 USD/año</a:t>
            </a:r>
          </a:p>
        </p:txBody>
      </p:sp>
      <p:sp>
        <p:nvSpPr>
          <p:cNvPr id="28" name="Flecha derecha 27">
            <a:extLst>
              <a:ext uri="{FF2B5EF4-FFF2-40B4-BE49-F238E27FC236}">
                <a16:creationId xmlns:a16="http://schemas.microsoft.com/office/drawing/2014/main" id="{67C0FDEE-A03C-93C9-D0AE-E171D59B2E5B}"/>
              </a:ext>
            </a:extLst>
          </p:cNvPr>
          <p:cNvSpPr/>
          <p:nvPr/>
        </p:nvSpPr>
        <p:spPr>
          <a:xfrm rot="5400000">
            <a:off x="12858476" y="7326346"/>
            <a:ext cx="351909" cy="31959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_tradnl"/>
          </a:p>
        </p:txBody>
      </p:sp>
      <p:pic>
        <p:nvPicPr>
          <p:cNvPr id="2050" name="Picture 2" descr="Crecimiento - Iconos gratis de negocio">
            <a:extLst>
              <a:ext uri="{FF2B5EF4-FFF2-40B4-BE49-F238E27FC236}">
                <a16:creationId xmlns:a16="http://schemas.microsoft.com/office/drawing/2014/main" id="{EA36580E-F5D1-753E-D2F2-14058D61F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4600" y="1509481"/>
            <a:ext cx="1170519" cy="11705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5263</TotalTime>
  <Words>2364</Words>
  <Application>Microsoft Macintosh PowerPoint</Application>
  <PresentationFormat>Personalizado</PresentationFormat>
  <Paragraphs>338</Paragraphs>
  <Slides>34</Slides>
  <Notes>34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34</vt:i4>
      </vt:variant>
    </vt:vector>
  </HeadingPairs>
  <TitlesOfParts>
    <vt:vector size="42" baseType="lpstr">
      <vt:lpstr>Open Sans Bold</vt:lpstr>
      <vt:lpstr>Calibri</vt:lpstr>
      <vt:lpstr>ff1</vt:lpstr>
      <vt:lpstr>ArialMT</vt:lpstr>
      <vt:lpstr>Arial</vt:lpstr>
      <vt:lpstr>Arialle Bold</vt:lpstr>
      <vt:lpstr>Arialle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Defensa.pptx</dc:title>
  <dc:creator>Esteban Mena Manciati</dc:creator>
  <cp:lastModifiedBy>Maria Teresa Ochoa Insuasti</cp:lastModifiedBy>
  <cp:revision>53</cp:revision>
  <dcterms:created xsi:type="dcterms:W3CDTF">2006-08-16T00:00:00Z</dcterms:created>
  <dcterms:modified xsi:type="dcterms:W3CDTF">2023-03-15T21:52:03Z</dcterms:modified>
  <dc:identifier>DAFZPDYrZ3E</dc:identifier>
</cp:coreProperties>
</file>